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slides/slide3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presentation.xml" ContentType="application/vnd.openxmlformats-officedocument.presentationml.presentation.main+xml"/>
  <Override PartName="/ppt/slides/slide3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7.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1" r:id="rId5"/>
    <p:sldMasterId id="2147483674" r:id="rId6"/>
    <p:sldMasterId id="2147483676" r:id="rId7"/>
    <p:sldMasterId id="2147483679" r:id="rId8"/>
  </p:sldMasterIdLst>
  <p:notesMasterIdLst>
    <p:notesMasterId r:id="rId45"/>
  </p:notesMasterIdLst>
  <p:sldIdLst>
    <p:sldId id="311" r:id="rId9"/>
    <p:sldId id="326" r:id="rId10"/>
    <p:sldId id="322" r:id="rId11"/>
    <p:sldId id="308" r:id="rId12"/>
    <p:sldId id="310" r:id="rId13"/>
    <p:sldId id="309" r:id="rId14"/>
    <p:sldId id="274" r:id="rId15"/>
    <p:sldId id="275" r:id="rId16"/>
    <p:sldId id="284" r:id="rId17"/>
    <p:sldId id="285" r:id="rId18"/>
    <p:sldId id="286" r:id="rId19"/>
    <p:sldId id="287" r:id="rId20"/>
    <p:sldId id="327" r:id="rId21"/>
    <p:sldId id="276" r:id="rId22"/>
    <p:sldId id="278" r:id="rId23"/>
    <p:sldId id="279" r:id="rId24"/>
    <p:sldId id="280" r:id="rId25"/>
    <p:sldId id="281" r:id="rId26"/>
    <p:sldId id="282" r:id="rId27"/>
    <p:sldId id="328" r:id="rId28"/>
    <p:sldId id="290" r:id="rId29"/>
    <p:sldId id="289" r:id="rId30"/>
    <p:sldId id="323" r:id="rId31"/>
    <p:sldId id="324" r:id="rId32"/>
    <p:sldId id="321" r:id="rId33"/>
    <p:sldId id="291" r:id="rId34"/>
    <p:sldId id="292" r:id="rId35"/>
    <p:sldId id="325" r:id="rId36"/>
    <p:sldId id="293" r:id="rId37"/>
    <p:sldId id="294" r:id="rId38"/>
    <p:sldId id="295" r:id="rId39"/>
    <p:sldId id="296" r:id="rId40"/>
    <p:sldId id="297" r:id="rId41"/>
    <p:sldId id="298" r:id="rId42"/>
    <p:sldId id="299" r:id="rId43"/>
    <p:sldId id="31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86"/>
    <a:srgbClr val="FF1515"/>
    <a:srgbClr val="9DC3E6"/>
    <a:srgbClr val="FF0000"/>
    <a:srgbClr val="FFC000"/>
    <a:srgbClr val="FFFF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D91CD-8F15-4317-89FB-ECBBAD5F2F4B}"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D39CCF-CB25-4AC2-B74A-7A239B7E41DF}" type="slidenum">
              <a:rPr lang="en-US" smtClean="0"/>
              <a:t>‹#›</a:t>
            </a:fld>
            <a:endParaRPr lang="en-US"/>
          </a:p>
        </p:txBody>
      </p:sp>
    </p:spTree>
    <p:extLst>
      <p:ext uri="{BB962C8B-B14F-4D97-AF65-F5344CB8AC3E}">
        <p14:creationId xmlns:p14="http://schemas.microsoft.com/office/powerpoint/2010/main" val="16442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830474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24637" cy="3725863"/>
          </a:xfrm>
        </p:spPr>
      </p:sp>
      <p:sp>
        <p:nvSpPr>
          <p:cNvPr id="3" name="Notes Placeholder 2"/>
          <p:cNvSpPr>
            <a:spLocks noGrp="1"/>
          </p:cNvSpPr>
          <p:nvPr>
            <p:ph type="body" idx="1"/>
          </p:nvPr>
        </p:nvSpPr>
        <p:spPr/>
        <p:txBody>
          <a:bodyPr>
            <a:normAutofit/>
          </a:bodyPr>
          <a:lstStyle/>
          <a:p>
            <a:r>
              <a:rPr lang="en-US" dirty="0" smtClean="0"/>
              <a:t>If we look at some</a:t>
            </a:r>
            <a:r>
              <a:rPr lang="en-US" baseline="0" dirty="0" smtClean="0"/>
              <a:t> of the goals of 5G </a:t>
            </a:r>
            <a:r>
              <a:rPr lang="en-US" baseline="0" dirty="0" err="1" smtClean="0"/>
              <a:t>vs</a:t>
            </a:r>
            <a:r>
              <a:rPr lang="en-US" baseline="0" dirty="0" smtClean="0"/>
              <a:t> where we are today we an see the gap that has to be bridged over the next few years. The goal of 1ms latency is nearly 50x better than current LTE systems, to get from 100Mbps per user to 10G we need 100x the throughput per connection. The current 10,000 connections per square kilometer needs to increase to 1Million </a:t>
            </a:r>
            <a:r>
              <a:rPr lang="en-US" baseline="0" dirty="0" err="1" smtClean="0"/>
              <a:t>connetions</a:t>
            </a:r>
            <a:r>
              <a:rPr lang="en-US" baseline="0" dirty="0" smtClean="0"/>
              <a:t> so a 100x increase in density. </a:t>
            </a:r>
            <a:r>
              <a:rPr lang="en-US" baseline="0" dirty="0" err="1" smtClean="0"/>
              <a:t>Reliabile</a:t>
            </a:r>
            <a:r>
              <a:rPr lang="en-US" baseline="0" dirty="0" smtClean="0"/>
              <a:t> communications today with LTE top out about 350km/h and we expect to bring that up by 1.5x to 500km/h . Finally the current core networks and backhaul/front haul are inflexible with wasted pools of bandwidth. The introduction of SDN/NFV will allow much better ability to chop up and </a:t>
            </a:r>
            <a:r>
              <a:rPr lang="en-US" baseline="0" dirty="0" err="1" smtClean="0"/>
              <a:t>virtualize</a:t>
            </a:r>
            <a:r>
              <a:rPr lang="en-US" baseline="0" dirty="0" smtClean="0"/>
              <a:t> the network resources for lower operational costs and capital costs and much greater flexibility.</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solidFill>
                  <a:srgbClr val="000000"/>
                </a:solidFill>
              </a:rPr>
              <a:pPr/>
              <a:t>26</a:t>
            </a:fld>
            <a:endParaRPr lang="zh-CN" altLang="en-US">
              <a:solidFill>
                <a:srgbClr val="000000"/>
              </a:solidFill>
            </a:endParaRPr>
          </a:p>
        </p:txBody>
      </p:sp>
    </p:spTree>
    <p:extLst>
      <p:ext uri="{BB962C8B-B14F-4D97-AF65-F5344CB8AC3E}">
        <p14:creationId xmlns:p14="http://schemas.microsoft.com/office/powerpoint/2010/main" val="29531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7164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169272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14657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89228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54238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39CCF-CB25-4AC2-B74A-7A239B7E41DF}" type="slidenum">
              <a:rPr lang="en-US" smtClean="0"/>
              <a:t>23</a:t>
            </a:fld>
            <a:endParaRPr lang="en-US"/>
          </a:p>
        </p:txBody>
      </p:sp>
    </p:spTree>
    <p:extLst>
      <p:ext uri="{BB962C8B-B14F-4D97-AF65-F5344CB8AC3E}">
        <p14:creationId xmlns:p14="http://schemas.microsoft.com/office/powerpoint/2010/main" val="96953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39CCF-CB25-4AC2-B74A-7A239B7E41DF}" type="slidenum">
              <a:rPr lang="en-US" smtClean="0"/>
              <a:t>24</a:t>
            </a:fld>
            <a:endParaRPr lang="en-US"/>
          </a:p>
        </p:txBody>
      </p:sp>
    </p:spTree>
    <p:extLst>
      <p:ext uri="{BB962C8B-B14F-4D97-AF65-F5344CB8AC3E}">
        <p14:creationId xmlns:p14="http://schemas.microsoft.com/office/powerpoint/2010/main" val="3193194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D39CCF-CB25-4AC2-B74A-7A239B7E41DF}" type="slidenum">
              <a:rPr lang="en-US" smtClean="0"/>
              <a:t>25</a:t>
            </a:fld>
            <a:endParaRPr lang="en-US"/>
          </a:p>
        </p:txBody>
      </p:sp>
    </p:spTree>
    <p:extLst>
      <p:ext uri="{BB962C8B-B14F-4D97-AF65-F5344CB8AC3E}">
        <p14:creationId xmlns:p14="http://schemas.microsoft.com/office/powerpoint/2010/main" val="2036751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90F8A2-AE17-406F-AB2C-0102E6F4128C}"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427669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0F8A2-AE17-406F-AB2C-0102E6F4128C}"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293333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0F8A2-AE17-406F-AB2C-0102E6F4128C}"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4057075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Picture 2" descr="huawei_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2332" y="204968"/>
            <a:ext cx="1046516" cy="892112"/>
          </a:xfrm>
          <a:prstGeom prst="rect">
            <a:avLst/>
          </a:prstGeom>
          <a:noFill/>
          <a:ln w="9525">
            <a:noFill/>
            <a:miter lim="800000"/>
            <a:headEnd/>
            <a:tailEnd/>
          </a:ln>
        </p:spPr>
      </p:pic>
      <p:sp>
        <p:nvSpPr>
          <p:cNvPr id="2" name="标题 1"/>
          <p:cNvSpPr>
            <a:spLocks noGrp="1"/>
          </p:cNvSpPr>
          <p:nvPr>
            <p:ph type="title"/>
          </p:nvPr>
        </p:nvSpPr>
        <p:spPr>
          <a:xfrm>
            <a:off x="679577" y="384905"/>
            <a:ext cx="10111470" cy="1143000"/>
          </a:xfrm>
          <a:prstGeom prst="rect">
            <a:avLst/>
          </a:prstGeom>
        </p:spPr>
        <p:txBody>
          <a:bodyPr lIns="86393" tIns="43196" rIns="86393" bIns="43196"/>
          <a:lstStyle>
            <a:lvl1pPr marL="0" marR="0" indent="0" algn="l" defTabSz="914119" rtl="0" eaLnBrk="1" fontAlgn="base" latinLnBrk="0" hangingPunct="1">
              <a:lnSpc>
                <a:spcPct val="100000"/>
              </a:lnSpc>
              <a:spcBef>
                <a:spcPct val="0"/>
              </a:spcBef>
              <a:spcAft>
                <a:spcPct val="0"/>
              </a:spcAft>
              <a:buClrTx/>
              <a:buSzTx/>
              <a:buFontTx/>
              <a:buNone/>
              <a:tabLst/>
              <a:defRPr b="0" baseline="0">
                <a:solidFill>
                  <a:schemeClr val="bg1"/>
                </a:solidFill>
                <a:latin typeface="Arial Black" pitchFamily="34" charset="0"/>
                <a:ea typeface="微软雅黑"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53814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12800" y="274640"/>
            <a:ext cx="10058399" cy="1143000"/>
          </a:xfrm>
          <a:prstGeom prst="rect">
            <a:avLst/>
          </a:prstGeom>
        </p:spPr>
        <p:txBody>
          <a:bodyPr lIns="100191" tIns="50095" rIns="100191" bIns="50095"/>
          <a:lstStyle>
            <a:lvl1pPr>
              <a:defRPr sz="4232">
                <a:latin typeface="Arial Black" pitchFamily="34" charset="0"/>
              </a:defRPr>
            </a:lvl1p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12800" y="1646240"/>
            <a:ext cx="10058399" cy="4125912"/>
          </a:xfrm>
          <a:prstGeom prst="rect">
            <a:avLst/>
          </a:prstGeom>
        </p:spPr>
        <p:txBody>
          <a:bodyPr lIns="100191" tIns="50095" rIns="100191" bIns="50095"/>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pic>
        <p:nvPicPr>
          <p:cNvPr id="4" name="Picture 2" descr="C:\Users\z00205060\Desktop\多媒体规范\深色(横版）.jpg"/>
          <p:cNvPicPr>
            <a:picLocks noChangeAspect="1" noChangeArrowheads="1"/>
          </p:cNvPicPr>
          <p:nvPr userDrawn="1"/>
        </p:nvPicPr>
        <p:blipFill>
          <a:blip r:embed="rId2" cstate="email">
            <a:clrChange>
              <a:clrFrom>
                <a:srgbClr val="191A27"/>
              </a:clrFrom>
              <a:clrTo>
                <a:srgbClr val="191A27">
                  <a:alpha val="0"/>
                </a:srgbClr>
              </a:clrTo>
            </a:clrChange>
          </a:blip>
          <a:srcRect r="-231"/>
          <a:stretch>
            <a:fillRect/>
          </a:stretch>
        </p:blipFill>
        <p:spPr bwMode="auto">
          <a:xfrm>
            <a:off x="11252315" y="-150167"/>
            <a:ext cx="1052356" cy="1016777"/>
          </a:xfrm>
          <a:prstGeom prst="rect">
            <a:avLst/>
          </a:prstGeom>
          <a:noFill/>
        </p:spPr>
      </p:pic>
      <p:sp>
        <p:nvSpPr>
          <p:cNvPr id="5" name="TextBox 4"/>
          <p:cNvSpPr txBox="1"/>
          <p:nvPr userDrawn="1"/>
        </p:nvSpPr>
        <p:spPr>
          <a:xfrm>
            <a:off x="0" y="6523731"/>
            <a:ext cx="1151070" cy="255134"/>
          </a:xfrm>
          <a:prstGeom prst="rect">
            <a:avLst/>
          </a:prstGeom>
          <a:noFill/>
        </p:spPr>
        <p:txBody>
          <a:bodyPr wrap="square" rtlCol="0">
            <a:spAutoFit/>
          </a:bodyPr>
          <a:lstStyle/>
          <a:p>
            <a:pPr fontAlgn="base">
              <a:spcBef>
                <a:spcPct val="0"/>
              </a:spcBef>
              <a:spcAft>
                <a:spcPct val="0"/>
              </a:spcAft>
            </a:pPr>
            <a:fld id="{B51506AD-967C-425A-B048-AD7D25BA4F4E}" type="slidenum">
              <a:rPr lang="en-US" sz="1058" b="1" smtClean="0">
                <a:solidFill>
                  <a:srgbClr val="FFFFFF"/>
                </a:solidFill>
                <a:latin typeface="Arial" pitchFamily="34" charset="0"/>
                <a:ea typeface="宋体" pitchFamily="2" charset="-122"/>
              </a:rPr>
              <a:pPr fontAlgn="base">
                <a:spcBef>
                  <a:spcPct val="0"/>
                </a:spcBef>
                <a:spcAft>
                  <a:spcPct val="0"/>
                </a:spcAft>
              </a:pPr>
              <a:t>‹#›</a:t>
            </a:fld>
            <a:endParaRPr lang="en-US" sz="1058" b="1" dirty="0">
              <a:solidFill>
                <a:srgbClr val="FFFFFF"/>
              </a:solidFill>
              <a:latin typeface="Arial" pitchFamily="34" charset="0"/>
              <a:ea typeface="宋体" pitchFamily="2" charset="-122"/>
            </a:endParaRPr>
          </a:p>
        </p:txBody>
      </p:sp>
    </p:spTree>
    <p:extLst>
      <p:ext uri="{BB962C8B-B14F-4D97-AF65-F5344CB8AC3E}">
        <p14:creationId xmlns:p14="http://schemas.microsoft.com/office/powerpoint/2010/main" val="1037254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785" y="165100"/>
            <a:ext cx="11330432" cy="1056001"/>
          </a:xfrm>
          <a:prstGeom prst="rect">
            <a:avLst/>
          </a:prstGeom>
        </p:spPr>
        <p:txBody>
          <a:bodyPr lIns="87389" tIns="43695" rIns="87389" bIns="43695">
            <a:noAutofit/>
          </a:bodyPr>
          <a:lstStyle>
            <a:lvl1pPr marL="0" marR="0" indent="0" algn="l" defTabSz="1218952" rtl="0" eaLnBrk="1" fontAlgn="auto" latinLnBrk="0" hangingPunct="1">
              <a:lnSpc>
                <a:spcPct val="100000"/>
              </a:lnSpc>
              <a:spcBef>
                <a:spcPct val="0"/>
              </a:spcBef>
              <a:spcAft>
                <a:spcPts val="0"/>
              </a:spcAft>
              <a:buClrTx/>
              <a:buSzTx/>
              <a:buFontTx/>
              <a:buNone/>
              <a:tabLst/>
              <a:defRPr sz="3280" b="1">
                <a:solidFill>
                  <a:schemeClr val="bg1"/>
                </a:solidFill>
                <a:latin typeface="微软雅黑" pitchFamily="34" charset="-122"/>
                <a:ea typeface="微软雅黑" pitchFamily="34" charset="-122"/>
              </a:defRPr>
            </a:lvl1pPr>
          </a:lstStyle>
          <a:p>
            <a:r>
              <a:rPr lang="zh-CN" altLang="en-US" dirty="0" smtClean="0"/>
              <a:t>标题文本 黑体 加粗 </a:t>
            </a:r>
            <a:r>
              <a:rPr lang="en-US" altLang="zh-CN" dirty="0" smtClean="0"/>
              <a:t>38</a:t>
            </a:r>
            <a:r>
              <a:rPr lang="zh-CN" altLang="en-US" dirty="0" smtClean="0"/>
              <a:t>号</a:t>
            </a:r>
            <a:br>
              <a:rPr lang="zh-CN" altLang="en-US" dirty="0" smtClean="0"/>
            </a:br>
            <a:r>
              <a:rPr lang="en-US" altLang="zh-CN" dirty="0" smtClean="0"/>
              <a:t>Headline in Arial bold 38 point</a:t>
            </a:r>
          </a:p>
        </p:txBody>
      </p:sp>
      <p:sp>
        <p:nvSpPr>
          <p:cNvPr id="3" name="副标题 2"/>
          <p:cNvSpPr>
            <a:spLocks noGrp="1"/>
          </p:cNvSpPr>
          <p:nvPr>
            <p:ph type="subTitle" idx="1" hasCustomPrompt="1"/>
          </p:nvPr>
        </p:nvSpPr>
        <p:spPr>
          <a:xfrm>
            <a:off x="430785" y="1500856"/>
            <a:ext cx="11342600" cy="4799999"/>
          </a:xfrm>
          <a:prstGeom prst="rect">
            <a:avLst/>
          </a:prstGeom>
        </p:spPr>
        <p:txBody>
          <a:bodyPr lIns="87389" tIns="43695" rIns="87389" bIns="43695">
            <a:normAutofit/>
          </a:bodyPr>
          <a:lstStyle>
            <a:lvl1pPr marL="0" marR="0" indent="0" algn="l" defTabSz="1218952" rtl="0" eaLnBrk="1" fontAlgn="auto" latinLnBrk="0" hangingPunct="1">
              <a:lnSpc>
                <a:spcPct val="100000"/>
              </a:lnSpc>
              <a:spcBef>
                <a:spcPct val="20000"/>
              </a:spcBef>
              <a:spcAft>
                <a:spcPts val="0"/>
              </a:spcAft>
              <a:buClrTx/>
              <a:buSzTx/>
              <a:buFont typeface="Arial" pitchFamily="34" charset="0"/>
              <a:buNone/>
              <a:tabLst/>
              <a:defRPr sz="2434" baseline="0">
                <a:solidFill>
                  <a:schemeClr val="bg1"/>
                </a:solidFill>
                <a:latin typeface="微软雅黑" pitchFamily="34" charset="-122"/>
                <a:ea typeface="微软雅黑" pitchFamily="34" charset="-122"/>
              </a:defRPr>
            </a:lvl1pPr>
            <a:lvl2pPr marL="609476" indent="0" algn="ctr">
              <a:buNone/>
              <a:defRPr>
                <a:solidFill>
                  <a:schemeClr val="tx1">
                    <a:tint val="75000"/>
                  </a:schemeClr>
                </a:solidFill>
              </a:defRPr>
            </a:lvl2pPr>
            <a:lvl3pPr marL="1218952" indent="0" algn="ctr">
              <a:buNone/>
              <a:defRPr>
                <a:solidFill>
                  <a:schemeClr val="tx1">
                    <a:tint val="75000"/>
                  </a:schemeClr>
                </a:solidFill>
              </a:defRPr>
            </a:lvl3pPr>
            <a:lvl4pPr marL="1828430" indent="0" algn="ctr">
              <a:buNone/>
              <a:defRPr>
                <a:solidFill>
                  <a:schemeClr val="tx1">
                    <a:tint val="75000"/>
                  </a:schemeClr>
                </a:solidFill>
              </a:defRPr>
            </a:lvl4pPr>
            <a:lvl5pPr marL="2437906" indent="0" algn="ctr">
              <a:buNone/>
              <a:defRPr>
                <a:solidFill>
                  <a:schemeClr val="tx1">
                    <a:tint val="75000"/>
                  </a:schemeClr>
                </a:solidFill>
              </a:defRPr>
            </a:lvl5pPr>
            <a:lvl6pPr marL="3047382" indent="0" algn="ctr">
              <a:buNone/>
              <a:defRPr>
                <a:solidFill>
                  <a:schemeClr val="tx1">
                    <a:tint val="75000"/>
                  </a:schemeClr>
                </a:solidFill>
              </a:defRPr>
            </a:lvl6pPr>
            <a:lvl7pPr marL="3656858" indent="0" algn="ctr">
              <a:buNone/>
              <a:defRPr>
                <a:solidFill>
                  <a:schemeClr val="tx1">
                    <a:tint val="75000"/>
                  </a:schemeClr>
                </a:solidFill>
              </a:defRPr>
            </a:lvl7pPr>
            <a:lvl8pPr marL="4266333" indent="0" algn="ctr">
              <a:buNone/>
              <a:defRPr>
                <a:solidFill>
                  <a:schemeClr val="tx1">
                    <a:tint val="75000"/>
                  </a:schemeClr>
                </a:solidFill>
              </a:defRPr>
            </a:lvl8pPr>
            <a:lvl9pPr marL="4875811" indent="0" algn="ctr">
              <a:buNone/>
              <a:defRPr>
                <a:solidFill>
                  <a:schemeClr val="tx1">
                    <a:tint val="75000"/>
                  </a:schemeClr>
                </a:solidFill>
              </a:defRPr>
            </a:lvl9pPr>
          </a:lstStyle>
          <a:p>
            <a:r>
              <a:rPr lang="zh-CN" altLang="en-US" dirty="0" smtClean="0"/>
              <a:t>内容文本 黑体 </a:t>
            </a:r>
            <a:r>
              <a:rPr lang="en-US" altLang="zh-CN" dirty="0" smtClean="0"/>
              <a:t>12-24</a:t>
            </a:r>
            <a:r>
              <a:rPr lang="zh-CN" altLang="en-US" dirty="0" smtClean="0"/>
              <a:t>号  </a:t>
            </a:r>
            <a:r>
              <a:rPr lang="en-US" altLang="zh-CN" dirty="0" smtClean="0"/>
              <a:t>Copy text in Arial bold 12-24 point </a:t>
            </a:r>
          </a:p>
        </p:txBody>
      </p:sp>
    </p:spTree>
    <p:extLst>
      <p:ext uri="{BB962C8B-B14F-4D97-AF65-F5344CB8AC3E}">
        <p14:creationId xmlns:p14="http://schemas.microsoft.com/office/powerpoint/2010/main" val="175973455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Picture 2" descr="huawei_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2332" y="204968"/>
            <a:ext cx="1046516" cy="892112"/>
          </a:xfrm>
          <a:prstGeom prst="rect">
            <a:avLst/>
          </a:prstGeom>
          <a:noFill/>
          <a:ln w="9525">
            <a:noFill/>
            <a:miter lim="800000"/>
            <a:headEnd/>
            <a:tailEnd/>
          </a:ln>
        </p:spPr>
      </p:pic>
      <p:sp>
        <p:nvSpPr>
          <p:cNvPr id="2" name="标题 1"/>
          <p:cNvSpPr>
            <a:spLocks noGrp="1"/>
          </p:cNvSpPr>
          <p:nvPr>
            <p:ph type="title"/>
          </p:nvPr>
        </p:nvSpPr>
        <p:spPr>
          <a:xfrm>
            <a:off x="679577" y="384905"/>
            <a:ext cx="10111470" cy="1143000"/>
          </a:xfrm>
          <a:prstGeom prst="rect">
            <a:avLst/>
          </a:prstGeom>
        </p:spPr>
        <p:txBody>
          <a:bodyPr lIns="86393" tIns="43196" rIns="86393" bIns="43196"/>
          <a:lstStyle>
            <a:lvl1pPr marL="0" marR="0" indent="0" algn="l" defTabSz="914119" rtl="0" eaLnBrk="1" fontAlgn="base" latinLnBrk="0" hangingPunct="1">
              <a:lnSpc>
                <a:spcPct val="100000"/>
              </a:lnSpc>
              <a:spcBef>
                <a:spcPct val="0"/>
              </a:spcBef>
              <a:spcAft>
                <a:spcPct val="0"/>
              </a:spcAft>
              <a:buClrTx/>
              <a:buSzTx/>
              <a:buFontTx/>
              <a:buNone/>
              <a:tabLst/>
              <a:defRPr b="0" baseline="0">
                <a:solidFill>
                  <a:schemeClr val="bg1"/>
                </a:solidFill>
                <a:latin typeface="Arial Black" pitchFamily="34" charset="0"/>
                <a:ea typeface="微软雅黑"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922014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785" y="165100"/>
            <a:ext cx="11330432" cy="1056001"/>
          </a:xfrm>
          <a:prstGeom prst="rect">
            <a:avLst/>
          </a:prstGeom>
        </p:spPr>
        <p:txBody>
          <a:bodyPr lIns="87389" tIns="43695" rIns="87389" bIns="43695">
            <a:noAutofit/>
          </a:bodyPr>
          <a:lstStyle>
            <a:lvl1pPr marL="0" marR="0" indent="0" algn="l" defTabSz="1218952" rtl="0" eaLnBrk="1" fontAlgn="auto" latinLnBrk="0" hangingPunct="1">
              <a:lnSpc>
                <a:spcPct val="100000"/>
              </a:lnSpc>
              <a:spcBef>
                <a:spcPct val="0"/>
              </a:spcBef>
              <a:spcAft>
                <a:spcPts val="0"/>
              </a:spcAft>
              <a:buClrTx/>
              <a:buSzTx/>
              <a:buFontTx/>
              <a:buNone/>
              <a:tabLst/>
              <a:defRPr sz="3280" b="1">
                <a:solidFill>
                  <a:schemeClr val="bg1"/>
                </a:solidFill>
                <a:latin typeface="微软雅黑" pitchFamily="34" charset="-122"/>
                <a:ea typeface="微软雅黑" pitchFamily="34" charset="-122"/>
              </a:defRPr>
            </a:lvl1pPr>
          </a:lstStyle>
          <a:p>
            <a:r>
              <a:rPr lang="zh-CN" altLang="en-US" dirty="0" smtClean="0"/>
              <a:t>标题文本 黑体 加粗 </a:t>
            </a:r>
            <a:r>
              <a:rPr lang="en-US" altLang="zh-CN" dirty="0" smtClean="0"/>
              <a:t>38</a:t>
            </a:r>
            <a:r>
              <a:rPr lang="zh-CN" altLang="en-US" dirty="0" smtClean="0"/>
              <a:t>号</a:t>
            </a:r>
            <a:br>
              <a:rPr lang="zh-CN" altLang="en-US" dirty="0" smtClean="0"/>
            </a:br>
            <a:r>
              <a:rPr lang="en-US" altLang="zh-CN" dirty="0" smtClean="0"/>
              <a:t>Headline in Arial bold 38 point</a:t>
            </a:r>
          </a:p>
        </p:txBody>
      </p:sp>
      <p:sp>
        <p:nvSpPr>
          <p:cNvPr id="3" name="副标题 2"/>
          <p:cNvSpPr>
            <a:spLocks noGrp="1"/>
          </p:cNvSpPr>
          <p:nvPr>
            <p:ph type="subTitle" idx="1" hasCustomPrompt="1"/>
          </p:nvPr>
        </p:nvSpPr>
        <p:spPr>
          <a:xfrm>
            <a:off x="430785" y="1500856"/>
            <a:ext cx="11342600" cy="4799999"/>
          </a:xfrm>
          <a:prstGeom prst="rect">
            <a:avLst/>
          </a:prstGeom>
        </p:spPr>
        <p:txBody>
          <a:bodyPr lIns="87389" tIns="43695" rIns="87389" bIns="43695">
            <a:normAutofit/>
          </a:bodyPr>
          <a:lstStyle>
            <a:lvl1pPr marL="0" marR="0" indent="0" algn="l" defTabSz="1218952" rtl="0" eaLnBrk="1" fontAlgn="auto" latinLnBrk="0" hangingPunct="1">
              <a:lnSpc>
                <a:spcPct val="100000"/>
              </a:lnSpc>
              <a:spcBef>
                <a:spcPct val="20000"/>
              </a:spcBef>
              <a:spcAft>
                <a:spcPts val="0"/>
              </a:spcAft>
              <a:buClrTx/>
              <a:buSzTx/>
              <a:buFont typeface="Arial" pitchFamily="34" charset="0"/>
              <a:buNone/>
              <a:tabLst/>
              <a:defRPr sz="2434" baseline="0">
                <a:solidFill>
                  <a:schemeClr val="bg1"/>
                </a:solidFill>
                <a:latin typeface="微软雅黑" pitchFamily="34" charset="-122"/>
                <a:ea typeface="微软雅黑" pitchFamily="34" charset="-122"/>
              </a:defRPr>
            </a:lvl1pPr>
            <a:lvl2pPr marL="609476" indent="0" algn="ctr">
              <a:buNone/>
              <a:defRPr>
                <a:solidFill>
                  <a:schemeClr val="tx1">
                    <a:tint val="75000"/>
                  </a:schemeClr>
                </a:solidFill>
              </a:defRPr>
            </a:lvl2pPr>
            <a:lvl3pPr marL="1218952" indent="0" algn="ctr">
              <a:buNone/>
              <a:defRPr>
                <a:solidFill>
                  <a:schemeClr val="tx1">
                    <a:tint val="75000"/>
                  </a:schemeClr>
                </a:solidFill>
              </a:defRPr>
            </a:lvl3pPr>
            <a:lvl4pPr marL="1828430" indent="0" algn="ctr">
              <a:buNone/>
              <a:defRPr>
                <a:solidFill>
                  <a:schemeClr val="tx1">
                    <a:tint val="75000"/>
                  </a:schemeClr>
                </a:solidFill>
              </a:defRPr>
            </a:lvl4pPr>
            <a:lvl5pPr marL="2437906" indent="0" algn="ctr">
              <a:buNone/>
              <a:defRPr>
                <a:solidFill>
                  <a:schemeClr val="tx1">
                    <a:tint val="75000"/>
                  </a:schemeClr>
                </a:solidFill>
              </a:defRPr>
            </a:lvl5pPr>
            <a:lvl6pPr marL="3047382" indent="0" algn="ctr">
              <a:buNone/>
              <a:defRPr>
                <a:solidFill>
                  <a:schemeClr val="tx1">
                    <a:tint val="75000"/>
                  </a:schemeClr>
                </a:solidFill>
              </a:defRPr>
            </a:lvl6pPr>
            <a:lvl7pPr marL="3656858" indent="0" algn="ctr">
              <a:buNone/>
              <a:defRPr>
                <a:solidFill>
                  <a:schemeClr val="tx1">
                    <a:tint val="75000"/>
                  </a:schemeClr>
                </a:solidFill>
              </a:defRPr>
            </a:lvl7pPr>
            <a:lvl8pPr marL="4266333" indent="0" algn="ctr">
              <a:buNone/>
              <a:defRPr>
                <a:solidFill>
                  <a:schemeClr val="tx1">
                    <a:tint val="75000"/>
                  </a:schemeClr>
                </a:solidFill>
              </a:defRPr>
            </a:lvl8pPr>
            <a:lvl9pPr marL="4875811" indent="0" algn="ctr">
              <a:buNone/>
              <a:defRPr>
                <a:solidFill>
                  <a:schemeClr val="tx1">
                    <a:tint val="75000"/>
                  </a:schemeClr>
                </a:solidFill>
              </a:defRPr>
            </a:lvl9pPr>
          </a:lstStyle>
          <a:p>
            <a:r>
              <a:rPr lang="zh-CN" altLang="en-US" dirty="0" smtClean="0"/>
              <a:t>内容文本 黑体 </a:t>
            </a:r>
            <a:r>
              <a:rPr lang="en-US" altLang="zh-CN" dirty="0" smtClean="0"/>
              <a:t>12-24</a:t>
            </a:r>
            <a:r>
              <a:rPr lang="zh-CN" altLang="en-US" dirty="0" smtClean="0"/>
              <a:t>号  </a:t>
            </a:r>
            <a:r>
              <a:rPr lang="en-US" altLang="zh-CN" dirty="0" smtClean="0"/>
              <a:t>Copy text in Arial bold 12-24 point </a:t>
            </a:r>
          </a:p>
        </p:txBody>
      </p:sp>
    </p:spTree>
    <p:extLst>
      <p:ext uri="{BB962C8B-B14F-4D97-AF65-F5344CB8AC3E}">
        <p14:creationId xmlns:p14="http://schemas.microsoft.com/office/powerpoint/2010/main" val="3211149135"/>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Picture 2" descr="huawei_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2332" y="204969"/>
            <a:ext cx="1046516" cy="892112"/>
          </a:xfrm>
          <a:prstGeom prst="rect">
            <a:avLst/>
          </a:prstGeom>
          <a:noFill/>
          <a:ln w="9525">
            <a:noFill/>
            <a:miter lim="800000"/>
            <a:headEnd/>
            <a:tailEnd/>
          </a:ln>
        </p:spPr>
      </p:pic>
      <p:sp>
        <p:nvSpPr>
          <p:cNvPr id="2" name="标题 1"/>
          <p:cNvSpPr>
            <a:spLocks noGrp="1"/>
          </p:cNvSpPr>
          <p:nvPr>
            <p:ph type="title"/>
          </p:nvPr>
        </p:nvSpPr>
        <p:spPr>
          <a:xfrm>
            <a:off x="679577" y="384906"/>
            <a:ext cx="10111470" cy="1143000"/>
          </a:xfrm>
          <a:prstGeom prst="rect">
            <a:avLst/>
          </a:prstGeom>
        </p:spPr>
        <p:txBody>
          <a:bodyPr lIns="86393" tIns="43196" rIns="86393" bIns="43196"/>
          <a:lstStyle>
            <a:lvl1pPr marL="0" marR="0" indent="0" algn="l" defTabSz="914201" rtl="0" eaLnBrk="1" fontAlgn="base" latinLnBrk="0" hangingPunct="1">
              <a:lnSpc>
                <a:spcPct val="100000"/>
              </a:lnSpc>
              <a:spcBef>
                <a:spcPct val="0"/>
              </a:spcBef>
              <a:spcAft>
                <a:spcPct val="0"/>
              </a:spcAft>
              <a:buClrTx/>
              <a:buSzTx/>
              <a:buFontTx/>
              <a:buNone/>
              <a:tabLst/>
              <a:defRPr b="0" baseline="0">
                <a:solidFill>
                  <a:schemeClr val="bg1"/>
                </a:solidFill>
                <a:latin typeface="Arial Black" pitchFamily="34" charset="0"/>
                <a:ea typeface="微软雅黑"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614321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12801" y="274641"/>
            <a:ext cx="10058399" cy="1143000"/>
          </a:xfrm>
          <a:prstGeom prst="rect">
            <a:avLst/>
          </a:prstGeom>
        </p:spPr>
        <p:txBody>
          <a:bodyPr lIns="100191" tIns="50095" rIns="100191" bIns="50095"/>
          <a:lstStyle>
            <a:lvl1pPr>
              <a:defRPr sz="4233">
                <a:latin typeface="Arial Black" pitchFamily="34" charset="0"/>
              </a:defRPr>
            </a:lvl1p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12801" y="1646241"/>
            <a:ext cx="10058399" cy="4125912"/>
          </a:xfrm>
          <a:prstGeom prst="rect">
            <a:avLst/>
          </a:prstGeom>
        </p:spPr>
        <p:txBody>
          <a:bodyPr lIns="100191" tIns="50095" rIns="100191" bIns="50095"/>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pic>
        <p:nvPicPr>
          <p:cNvPr id="4" name="Picture 2" descr="C:\Users\z00205060\Desktop\多媒体规范\深色(横版）.jpg"/>
          <p:cNvPicPr>
            <a:picLocks noChangeAspect="1" noChangeArrowheads="1"/>
          </p:cNvPicPr>
          <p:nvPr userDrawn="1"/>
        </p:nvPicPr>
        <p:blipFill>
          <a:blip r:embed="rId2" cstate="email">
            <a:clrChange>
              <a:clrFrom>
                <a:srgbClr val="191A27"/>
              </a:clrFrom>
              <a:clrTo>
                <a:srgbClr val="191A27">
                  <a:alpha val="0"/>
                </a:srgbClr>
              </a:clrTo>
            </a:clrChange>
          </a:blip>
          <a:srcRect r="-231"/>
          <a:stretch>
            <a:fillRect/>
          </a:stretch>
        </p:blipFill>
        <p:spPr bwMode="auto">
          <a:xfrm>
            <a:off x="11252315" y="-150167"/>
            <a:ext cx="1052356" cy="1016777"/>
          </a:xfrm>
          <a:prstGeom prst="rect">
            <a:avLst/>
          </a:prstGeom>
          <a:noFill/>
        </p:spPr>
      </p:pic>
      <p:sp>
        <p:nvSpPr>
          <p:cNvPr id="5" name="TextBox 4"/>
          <p:cNvSpPr txBox="1"/>
          <p:nvPr userDrawn="1"/>
        </p:nvSpPr>
        <p:spPr>
          <a:xfrm>
            <a:off x="1" y="6523732"/>
            <a:ext cx="1151070" cy="255134"/>
          </a:xfrm>
          <a:prstGeom prst="rect">
            <a:avLst/>
          </a:prstGeom>
          <a:noFill/>
        </p:spPr>
        <p:txBody>
          <a:bodyPr wrap="square" rtlCol="0">
            <a:spAutoFit/>
          </a:bodyPr>
          <a:lstStyle/>
          <a:p>
            <a:pPr fontAlgn="base">
              <a:spcBef>
                <a:spcPct val="0"/>
              </a:spcBef>
              <a:spcAft>
                <a:spcPct val="0"/>
              </a:spcAft>
            </a:pPr>
            <a:fld id="{B51506AD-967C-425A-B048-AD7D25BA4F4E}" type="slidenum">
              <a:rPr lang="en-US" sz="1058" b="1" smtClean="0">
                <a:solidFill>
                  <a:srgbClr val="FFFFFF"/>
                </a:solidFill>
                <a:latin typeface="Arial" pitchFamily="34" charset="0"/>
                <a:ea typeface="宋体" pitchFamily="2" charset="-122"/>
              </a:rPr>
              <a:pPr fontAlgn="base">
                <a:spcBef>
                  <a:spcPct val="0"/>
                </a:spcBef>
                <a:spcAft>
                  <a:spcPct val="0"/>
                </a:spcAft>
              </a:pPr>
              <a:t>‹#›</a:t>
            </a:fld>
            <a:endParaRPr lang="en-US" sz="1058" b="1" dirty="0">
              <a:solidFill>
                <a:srgbClr val="FFFFFF"/>
              </a:solidFill>
              <a:latin typeface="Arial" pitchFamily="34" charset="0"/>
              <a:ea typeface="宋体" pitchFamily="2" charset="-122"/>
            </a:endParaRPr>
          </a:p>
        </p:txBody>
      </p:sp>
    </p:spTree>
    <p:extLst>
      <p:ext uri="{BB962C8B-B14F-4D97-AF65-F5344CB8AC3E}">
        <p14:creationId xmlns:p14="http://schemas.microsoft.com/office/powerpoint/2010/main" val="3643628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Picture 2" descr="huawei_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2332" y="204969"/>
            <a:ext cx="1046516" cy="892112"/>
          </a:xfrm>
          <a:prstGeom prst="rect">
            <a:avLst/>
          </a:prstGeom>
          <a:noFill/>
          <a:ln w="9525">
            <a:noFill/>
            <a:miter lim="800000"/>
            <a:headEnd/>
            <a:tailEnd/>
          </a:ln>
        </p:spPr>
      </p:pic>
      <p:sp>
        <p:nvSpPr>
          <p:cNvPr id="2" name="标题 1"/>
          <p:cNvSpPr>
            <a:spLocks noGrp="1"/>
          </p:cNvSpPr>
          <p:nvPr>
            <p:ph type="title"/>
          </p:nvPr>
        </p:nvSpPr>
        <p:spPr>
          <a:xfrm>
            <a:off x="679577" y="384906"/>
            <a:ext cx="10111470" cy="1143000"/>
          </a:xfrm>
          <a:prstGeom prst="rect">
            <a:avLst/>
          </a:prstGeom>
        </p:spPr>
        <p:txBody>
          <a:bodyPr lIns="86393" tIns="43196" rIns="86393" bIns="43196"/>
          <a:lstStyle>
            <a:lvl1pPr marL="0" marR="0" indent="0" algn="l" defTabSz="914201" rtl="0" eaLnBrk="1" fontAlgn="base" latinLnBrk="0" hangingPunct="1">
              <a:lnSpc>
                <a:spcPct val="100000"/>
              </a:lnSpc>
              <a:spcBef>
                <a:spcPct val="0"/>
              </a:spcBef>
              <a:spcAft>
                <a:spcPct val="0"/>
              </a:spcAft>
              <a:buClrTx/>
              <a:buSzTx/>
              <a:buFontTx/>
              <a:buNone/>
              <a:tabLst/>
              <a:defRPr b="0" baseline="0">
                <a:solidFill>
                  <a:schemeClr val="bg1"/>
                </a:solidFill>
                <a:latin typeface="Arial Black" pitchFamily="34" charset="0"/>
                <a:ea typeface="微软雅黑"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82052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90F8A2-AE17-406F-AB2C-0102E6F4128C}"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3695120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12801" y="274641"/>
            <a:ext cx="10058399" cy="1143000"/>
          </a:xfrm>
          <a:prstGeom prst="rect">
            <a:avLst/>
          </a:prstGeom>
        </p:spPr>
        <p:txBody>
          <a:bodyPr lIns="100191" tIns="50095" rIns="100191" bIns="50095"/>
          <a:lstStyle>
            <a:lvl1pPr>
              <a:defRPr sz="4233">
                <a:latin typeface="Arial Black" pitchFamily="34" charset="0"/>
              </a:defRPr>
            </a:lvl1p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12801" y="1646241"/>
            <a:ext cx="10058399" cy="4125912"/>
          </a:xfrm>
          <a:prstGeom prst="rect">
            <a:avLst/>
          </a:prstGeom>
        </p:spPr>
        <p:txBody>
          <a:bodyPr lIns="100191" tIns="50095" rIns="100191" bIns="50095"/>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pic>
        <p:nvPicPr>
          <p:cNvPr id="4" name="Picture 2" descr="C:\Users\z00205060\Desktop\多媒体规范\深色(横版）.jpg"/>
          <p:cNvPicPr>
            <a:picLocks noChangeAspect="1" noChangeArrowheads="1"/>
          </p:cNvPicPr>
          <p:nvPr userDrawn="1"/>
        </p:nvPicPr>
        <p:blipFill>
          <a:blip r:embed="rId2" cstate="email">
            <a:clrChange>
              <a:clrFrom>
                <a:srgbClr val="191A27"/>
              </a:clrFrom>
              <a:clrTo>
                <a:srgbClr val="191A27">
                  <a:alpha val="0"/>
                </a:srgbClr>
              </a:clrTo>
            </a:clrChange>
          </a:blip>
          <a:srcRect r="-231"/>
          <a:stretch>
            <a:fillRect/>
          </a:stretch>
        </p:blipFill>
        <p:spPr bwMode="auto">
          <a:xfrm>
            <a:off x="11252315" y="-150167"/>
            <a:ext cx="1052356" cy="1016777"/>
          </a:xfrm>
          <a:prstGeom prst="rect">
            <a:avLst/>
          </a:prstGeom>
          <a:noFill/>
        </p:spPr>
      </p:pic>
      <p:sp>
        <p:nvSpPr>
          <p:cNvPr id="5" name="TextBox 4"/>
          <p:cNvSpPr txBox="1"/>
          <p:nvPr userDrawn="1"/>
        </p:nvSpPr>
        <p:spPr>
          <a:xfrm>
            <a:off x="1" y="6523732"/>
            <a:ext cx="1151070" cy="255134"/>
          </a:xfrm>
          <a:prstGeom prst="rect">
            <a:avLst/>
          </a:prstGeom>
          <a:noFill/>
        </p:spPr>
        <p:txBody>
          <a:bodyPr wrap="square" rtlCol="0">
            <a:spAutoFit/>
          </a:bodyPr>
          <a:lstStyle/>
          <a:p>
            <a:pPr fontAlgn="base">
              <a:spcBef>
                <a:spcPct val="0"/>
              </a:spcBef>
              <a:spcAft>
                <a:spcPct val="0"/>
              </a:spcAft>
            </a:pPr>
            <a:fld id="{B51506AD-967C-425A-B048-AD7D25BA4F4E}" type="slidenum">
              <a:rPr lang="en-US" sz="1058" b="1" smtClean="0">
                <a:solidFill>
                  <a:srgbClr val="FFFFFF"/>
                </a:solidFill>
                <a:latin typeface="Arial" pitchFamily="34" charset="0"/>
                <a:ea typeface="宋体" pitchFamily="2" charset="-122"/>
              </a:rPr>
              <a:pPr fontAlgn="base">
                <a:spcBef>
                  <a:spcPct val="0"/>
                </a:spcBef>
                <a:spcAft>
                  <a:spcPct val="0"/>
                </a:spcAft>
              </a:pPr>
              <a:t>‹#›</a:t>
            </a:fld>
            <a:endParaRPr lang="en-US" sz="1058" b="1" dirty="0">
              <a:solidFill>
                <a:srgbClr val="FFFFFF"/>
              </a:solidFill>
              <a:latin typeface="Arial" pitchFamily="34" charset="0"/>
              <a:ea typeface="宋体" pitchFamily="2" charset="-122"/>
            </a:endParaRPr>
          </a:p>
        </p:txBody>
      </p:sp>
    </p:spTree>
    <p:extLst>
      <p:ext uri="{BB962C8B-B14F-4D97-AF65-F5344CB8AC3E}">
        <p14:creationId xmlns:p14="http://schemas.microsoft.com/office/powerpoint/2010/main" val="658990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p:cNvSpPr/>
          <p:nvPr userDrawn="1"/>
        </p:nvSpPr>
        <p:spPr bwMode="auto">
          <a:xfrm>
            <a:off x="-732392" y="1"/>
            <a:ext cx="171340" cy="3371879"/>
          </a:xfrm>
          <a:prstGeom prst="rect">
            <a:avLst/>
          </a:prstGeom>
          <a:noFill/>
          <a:ln>
            <a:noFill/>
          </a:ln>
          <a:effectLst/>
          <a:extLst/>
        </p:spPr>
        <p:txBody>
          <a:bodyPr lIns="91416" tIns="45707" rIns="91416" bIns="45707"/>
          <a:lstStyle/>
          <a:p>
            <a:pPr defTabSz="914201" fontAlgn="base">
              <a:spcBef>
                <a:spcPct val="0"/>
              </a:spcBef>
              <a:spcAft>
                <a:spcPct val="0"/>
              </a:spcAft>
              <a:buClr>
                <a:srgbClr val="CC9900"/>
              </a:buClr>
              <a:buFont typeface="Wingdings" pitchFamily="2" charset="2"/>
              <a:buChar char="n"/>
              <a:defRPr/>
            </a:pPr>
            <a:endParaRPr lang="zh-CN" altLang="en-US" sz="1799" dirty="0">
              <a:solidFill>
                <a:srgbClr val="000000"/>
              </a:solidFill>
              <a:latin typeface="Arial" charset="0"/>
              <a:ea typeface="宋体" charset="-122"/>
            </a:endParaRPr>
          </a:p>
        </p:txBody>
      </p:sp>
      <p:sp>
        <p:nvSpPr>
          <p:cNvPr id="4" name="Rectangle 5"/>
          <p:cNvSpPr/>
          <p:nvPr userDrawn="1"/>
        </p:nvSpPr>
        <p:spPr bwMode="auto">
          <a:xfrm>
            <a:off x="10623067" y="5006577"/>
            <a:ext cx="1568935" cy="1186122"/>
          </a:xfrm>
          <a:prstGeom prst="rect">
            <a:avLst/>
          </a:prstGeom>
          <a:solidFill>
            <a:srgbClr val="001968"/>
          </a:solidFill>
          <a:ln>
            <a:noFill/>
          </a:ln>
          <a:effectLst/>
          <a:extLst/>
        </p:spPr>
        <p:txBody>
          <a:bodyPr/>
          <a:lstStyle/>
          <a:p>
            <a:pPr fontAlgn="base">
              <a:spcBef>
                <a:spcPct val="0"/>
              </a:spcBef>
              <a:spcAft>
                <a:spcPct val="0"/>
              </a:spcAft>
              <a:buClr>
                <a:srgbClr val="CC9900"/>
              </a:buClr>
              <a:buFont typeface="Wingdings" pitchFamily="2" charset="2"/>
              <a:buChar char="n"/>
              <a:defRPr/>
            </a:pPr>
            <a:endParaRPr lang="en-CA" sz="1905">
              <a:solidFill>
                <a:srgbClr val="000000"/>
              </a:solidFill>
              <a:latin typeface="Arial" charset="0"/>
              <a:ea typeface="宋体" charset="-122"/>
            </a:endParaRPr>
          </a:p>
        </p:txBody>
      </p:sp>
      <p:sp>
        <p:nvSpPr>
          <p:cNvPr id="5" name="Rectangle 5"/>
          <p:cNvSpPr/>
          <p:nvPr userDrawn="1"/>
        </p:nvSpPr>
        <p:spPr bwMode="auto">
          <a:xfrm>
            <a:off x="463626" y="4905773"/>
            <a:ext cx="3124431" cy="1186122"/>
          </a:xfrm>
          <a:prstGeom prst="rect">
            <a:avLst/>
          </a:prstGeom>
          <a:solidFill>
            <a:srgbClr val="001968"/>
          </a:solidFill>
          <a:ln>
            <a:noFill/>
          </a:ln>
          <a:effectLst/>
          <a:extLst/>
        </p:spPr>
        <p:txBody>
          <a:bodyPr/>
          <a:lstStyle/>
          <a:p>
            <a:pPr fontAlgn="base">
              <a:spcBef>
                <a:spcPct val="0"/>
              </a:spcBef>
              <a:spcAft>
                <a:spcPct val="0"/>
              </a:spcAft>
              <a:buClr>
                <a:srgbClr val="CC9900"/>
              </a:buClr>
              <a:buFont typeface="Wingdings" pitchFamily="2" charset="2"/>
              <a:buChar char="n"/>
              <a:defRPr/>
            </a:pPr>
            <a:endParaRPr lang="en-CA" sz="1905">
              <a:solidFill>
                <a:srgbClr val="000000"/>
              </a:solidFill>
              <a:latin typeface="Arial" charset="0"/>
              <a:ea typeface="宋体" charset="-122"/>
            </a:endParaRPr>
          </a:p>
        </p:txBody>
      </p:sp>
      <p:sp>
        <p:nvSpPr>
          <p:cNvPr id="2" name="标题 1"/>
          <p:cNvSpPr>
            <a:spLocks noGrp="1"/>
          </p:cNvSpPr>
          <p:nvPr>
            <p:ph type="title"/>
          </p:nvPr>
        </p:nvSpPr>
        <p:spPr>
          <a:xfrm>
            <a:off x="285678" y="1690732"/>
            <a:ext cx="7294251" cy="1466850"/>
          </a:xfrm>
          <a:prstGeom prst="rect">
            <a:avLst/>
          </a:prstGeom>
        </p:spPr>
        <p:txBody>
          <a:bodyPr lIns="86393" tIns="43196" rIns="86393" bIns="43196"/>
          <a:lstStyle>
            <a:lvl1pPr marL="0" marR="0" indent="0" algn="l" defTabSz="914201" rtl="0" eaLnBrk="0" fontAlgn="base" latinLnBrk="0" hangingPunct="0">
              <a:lnSpc>
                <a:spcPct val="100000"/>
              </a:lnSpc>
              <a:spcBef>
                <a:spcPct val="0"/>
              </a:spcBef>
              <a:spcAft>
                <a:spcPct val="0"/>
              </a:spcAft>
              <a:buClrTx/>
              <a:buSzTx/>
              <a:buFontTx/>
              <a:buNone/>
              <a:tabLst/>
              <a:defRPr sz="4762" b="0" baseline="0">
                <a:solidFill>
                  <a:schemeClr val="bg1"/>
                </a:solidFill>
                <a:latin typeface="FrutigerNext LT Medium" pitchFamily="34" charset="0"/>
                <a:ea typeface="微软雅黑" pitchFamily="34" charset="-122"/>
              </a:defRPr>
            </a:lvl1pPr>
          </a:lstStyle>
          <a:p>
            <a:pPr lvl="0"/>
            <a:r>
              <a:rPr lang="zh-CN" altLang="en-US" smtClean="0"/>
              <a:t>单击此处编辑母版标题样式</a:t>
            </a:r>
            <a:endParaRPr lang="zh-CN" altLang="en-US" dirty="0"/>
          </a:p>
        </p:txBody>
      </p:sp>
    </p:spTree>
    <p:extLst>
      <p:ext uri="{BB962C8B-B14F-4D97-AF65-F5344CB8AC3E}">
        <p14:creationId xmlns:p14="http://schemas.microsoft.com/office/powerpoint/2010/main" val="1484501716"/>
      </p:ext>
    </p:extLst>
  </p:cSld>
  <p:clrMapOvr>
    <a:masterClrMapping/>
  </p:clrMapOvr>
  <p:transition advClick="0" advTm="800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Picture 2" descr="huawei_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2332" y="204968"/>
            <a:ext cx="1046516" cy="892112"/>
          </a:xfrm>
          <a:prstGeom prst="rect">
            <a:avLst/>
          </a:prstGeom>
          <a:noFill/>
          <a:ln w="9525">
            <a:noFill/>
            <a:miter lim="800000"/>
            <a:headEnd/>
            <a:tailEnd/>
          </a:ln>
        </p:spPr>
      </p:pic>
      <p:sp>
        <p:nvSpPr>
          <p:cNvPr id="2" name="标题 1"/>
          <p:cNvSpPr>
            <a:spLocks noGrp="1"/>
          </p:cNvSpPr>
          <p:nvPr>
            <p:ph type="title"/>
          </p:nvPr>
        </p:nvSpPr>
        <p:spPr>
          <a:xfrm>
            <a:off x="679577" y="384905"/>
            <a:ext cx="10111470" cy="1143000"/>
          </a:xfrm>
          <a:prstGeom prst="rect">
            <a:avLst/>
          </a:prstGeom>
        </p:spPr>
        <p:txBody>
          <a:bodyPr lIns="86393" tIns="43196" rIns="86393" bIns="43196"/>
          <a:lstStyle>
            <a:lvl1pPr marL="0" marR="0" indent="0" algn="l" defTabSz="914119" rtl="0" eaLnBrk="1" fontAlgn="base" latinLnBrk="0" hangingPunct="1">
              <a:lnSpc>
                <a:spcPct val="100000"/>
              </a:lnSpc>
              <a:spcBef>
                <a:spcPct val="0"/>
              </a:spcBef>
              <a:spcAft>
                <a:spcPct val="0"/>
              </a:spcAft>
              <a:buClrTx/>
              <a:buSzTx/>
              <a:buFontTx/>
              <a:buNone/>
              <a:tabLst/>
              <a:defRPr b="0" baseline="0">
                <a:solidFill>
                  <a:schemeClr val="bg1"/>
                </a:solidFill>
                <a:latin typeface="Arial Black" pitchFamily="34" charset="0"/>
                <a:ea typeface="微软雅黑"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4145575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12800" y="274640"/>
            <a:ext cx="10058399" cy="1143000"/>
          </a:xfrm>
          <a:prstGeom prst="rect">
            <a:avLst/>
          </a:prstGeom>
        </p:spPr>
        <p:txBody>
          <a:bodyPr lIns="100191" tIns="50095" rIns="100191" bIns="50095"/>
          <a:lstStyle>
            <a:lvl1pPr>
              <a:defRPr sz="4232">
                <a:latin typeface="Arial Black" pitchFamily="34" charset="0"/>
              </a:defRPr>
            </a:lvl1p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12800" y="1646240"/>
            <a:ext cx="10058399" cy="4125912"/>
          </a:xfrm>
          <a:prstGeom prst="rect">
            <a:avLst/>
          </a:prstGeom>
        </p:spPr>
        <p:txBody>
          <a:bodyPr lIns="100191" tIns="50095" rIns="100191" bIns="50095"/>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pic>
        <p:nvPicPr>
          <p:cNvPr id="4" name="Picture 2" descr="C:\Users\z00205060\Desktop\多媒体规范\深色(横版）.jpg"/>
          <p:cNvPicPr>
            <a:picLocks noChangeAspect="1" noChangeArrowheads="1"/>
          </p:cNvPicPr>
          <p:nvPr userDrawn="1"/>
        </p:nvPicPr>
        <p:blipFill>
          <a:blip r:embed="rId2" cstate="email">
            <a:clrChange>
              <a:clrFrom>
                <a:srgbClr val="191A27"/>
              </a:clrFrom>
              <a:clrTo>
                <a:srgbClr val="191A27">
                  <a:alpha val="0"/>
                </a:srgbClr>
              </a:clrTo>
            </a:clrChange>
          </a:blip>
          <a:srcRect r="-231"/>
          <a:stretch>
            <a:fillRect/>
          </a:stretch>
        </p:blipFill>
        <p:spPr bwMode="auto">
          <a:xfrm>
            <a:off x="11252315" y="-150167"/>
            <a:ext cx="1052356" cy="1016777"/>
          </a:xfrm>
          <a:prstGeom prst="rect">
            <a:avLst/>
          </a:prstGeom>
          <a:noFill/>
        </p:spPr>
      </p:pic>
      <p:sp>
        <p:nvSpPr>
          <p:cNvPr id="5" name="TextBox 4"/>
          <p:cNvSpPr txBox="1"/>
          <p:nvPr userDrawn="1"/>
        </p:nvSpPr>
        <p:spPr>
          <a:xfrm>
            <a:off x="0" y="6523731"/>
            <a:ext cx="1151070" cy="255134"/>
          </a:xfrm>
          <a:prstGeom prst="rect">
            <a:avLst/>
          </a:prstGeom>
          <a:noFill/>
        </p:spPr>
        <p:txBody>
          <a:bodyPr wrap="square" rtlCol="0">
            <a:spAutoFit/>
          </a:bodyPr>
          <a:lstStyle/>
          <a:p>
            <a:pPr fontAlgn="base">
              <a:spcBef>
                <a:spcPct val="0"/>
              </a:spcBef>
              <a:spcAft>
                <a:spcPct val="0"/>
              </a:spcAft>
            </a:pPr>
            <a:fld id="{B51506AD-967C-425A-B048-AD7D25BA4F4E}" type="slidenum">
              <a:rPr lang="en-US" sz="1058" b="1" smtClean="0">
                <a:solidFill>
                  <a:srgbClr val="FFFFFF"/>
                </a:solidFill>
                <a:latin typeface="Arial" pitchFamily="34" charset="0"/>
                <a:ea typeface="宋体" pitchFamily="2" charset="-122"/>
              </a:rPr>
              <a:pPr fontAlgn="base">
                <a:spcBef>
                  <a:spcPct val="0"/>
                </a:spcBef>
                <a:spcAft>
                  <a:spcPct val="0"/>
                </a:spcAft>
              </a:pPr>
              <a:t>‹#›</a:t>
            </a:fld>
            <a:endParaRPr lang="en-US" sz="1058" b="1" dirty="0">
              <a:solidFill>
                <a:srgbClr val="FFFFFF"/>
              </a:solidFill>
              <a:latin typeface="Arial" pitchFamily="34" charset="0"/>
              <a:ea typeface="宋体" pitchFamily="2" charset="-122"/>
            </a:endParaRPr>
          </a:p>
        </p:txBody>
      </p:sp>
    </p:spTree>
    <p:extLst>
      <p:ext uri="{BB962C8B-B14F-4D97-AF65-F5344CB8AC3E}">
        <p14:creationId xmlns:p14="http://schemas.microsoft.com/office/powerpoint/2010/main" val="1173129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3" name="Picture 2" descr="huawei_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742332" y="204968"/>
            <a:ext cx="1046516" cy="892112"/>
          </a:xfrm>
          <a:prstGeom prst="rect">
            <a:avLst/>
          </a:prstGeom>
          <a:noFill/>
          <a:ln w="9525">
            <a:noFill/>
            <a:miter lim="800000"/>
            <a:headEnd/>
            <a:tailEnd/>
          </a:ln>
        </p:spPr>
      </p:pic>
      <p:sp>
        <p:nvSpPr>
          <p:cNvPr id="2" name="标题 1"/>
          <p:cNvSpPr>
            <a:spLocks noGrp="1"/>
          </p:cNvSpPr>
          <p:nvPr>
            <p:ph type="title"/>
          </p:nvPr>
        </p:nvSpPr>
        <p:spPr>
          <a:xfrm>
            <a:off x="679577" y="384905"/>
            <a:ext cx="10111470" cy="1143000"/>
          </a:xfrm>
          <a:prstGeom prst="rect">
            <a:avLst/>
          </a:prstGeom>
        </p:spPr>
        <p:txBody>
          <a:bodyPr lIns="86393" tIns="43196" rIns="86393" bIns="43196"/>
          <a:lstStyle>
            <a:lvl1pPr marL="0" marR="0" indent="0" algn="l" defTabSz="914119" rtl="0" eaLnBrk="1" fontAlgn="base" latinLnBrk="0" hangingPunct="1">
              <a:lnSpc>
                <a:spcPct val="100000"/>
              </a:lnSpc>
              <a:spcBef>
                <a:spcPct val="0"/>
              </a:spcBef>
              <a:spcAft>
                <a:spcPct val="0"/>
              </a:spcAft>
              <a:buClrTx/>
              <a:buSzTx/>
              <a:buFontTx/>
              <a:buNone/>
              <a:tabLst/>
              <a:defRPr b="0" baseline="0">
                <a:solidFill>
                  <a:schemeClr val="bg1"/>
                </a:solidFill>
                <a:latin typeface="Arial Black" pitchFamily="34" charset="0"/>
                <a:ea typeface="微软雅黑"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3971600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12800" y="274640"/>
            <a:ext cx="10058399" cy="1143000"/>
          </a:xfrm>
          <a:prstGeom prst="rect">
            <a:avLst/>
          </a:prstGeom>
        </p:spPr>
        <p:txBody>
          <a:bodyPr lIns="100191" tIns="50095" rIns="100191" bIns="50095"/>
          <a:lstStyle>
            <a:lvl1pPr>
              <a:defRPr sz="4232">
                <a:latin typeface="Arial Black" pitchFamily="34" charset="0"/>
              </a:defRPr>
            </a:lvl1pPr>
          </a:lstStyle>
          <a:p>
            <a:r>
              <a:rPr lang="en-US" altLang="zh-CN" dirty="0" smtClean="0"/>
              <a:t>Click to edit Master title style</a:t>
            </a:r>
            <a:endParaRPr lang="zh-CN" altLang="en-US" dirty="0"/>
          </a:p>
        </p:txBody>
      </p:sp>
      <p:sp>
        <p:nvSpPr>
          <p:cNvPr id="3" name="内容占位符 2"/>
          <p:cNvSpPr>
            <a:spLocks noGrp="1"/>
          </p:cNvSpPr>
          <p:nvPr>
            <p:ph idx="1"/>
          </p:nvPr>
        </p:nvSpPr>
        <p:spPr>
          <a:xfrm>
            <a:off x="812800" y="1646240"/>
            <a:ext cx="10058399" cy="4125912"/>
          </a:xfrm>
          <a:prstGeom prst="rect">
            <a:avLst/>
          </a:prstGeom>
        </p:spPr>
        <p:txBody>
          <a:bodyPr lIns="100191" tIns="50095" rIns="100191" bIns="50095"/>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zh-CN" altLang="en-US" dirty="0"/>
          </a:p>
        </p:txBody>
      </p:sp>
      <p:pic>
        <p:nvPicPr>
          <p:cNvPr id="4" name="Picture 2" descr="C:\Users\z00205060\Desktop\多媒体规范\深色(横版）.jpg"/>
          <p:cNvPicPr>
            <a:picLocks noChangeAspect="1" noChangeArrowheads="1"/>
          </p:cNvPicPr>
          <p:nvPr userDrawn="1"/>
        </p:nvPicPr>
        <p:blipFill>
          <a:blip r:embed="rId2" cstate="email">
            <a:clrChange>
              <a:clrFrom>
                <a:srgbClr val="191A27"/>
              </a:clrFrom>
              <a:clrTo>
                <a:srgbClr val="191A27">
                  <a:alpha val="0"/>
                </a:srgbClr>
              </a:clrTo>
            </a:clrChange>
          </a:blip>
          <a:srcRect r="-231"/>
          <a:stretch>
            <a:fillRect/>
          </a:stretch>
        </p:blipFill>
        <p:spPr bwMode="auto">
          <a:xfrm>
            <a:off x="11252315" y="-150167"/>
            <a:ext cx="1052356" cy="1016777"/>
          </a:xfrm>
          <a:prstGeom prst="rect">
            <a:avLst/>
          </a:prstGeom>
          <a:noFill/>
        </p:spPr>
      </p:pic>
      <p:sp>
        <p:nvSpPr>
          <p:cNvPr id="5" name="TextBox 4"/>
          <p:cNvSpPr txBox="1"/>
          <p:nvPr userDrawn="1"/>
        </p:nvSpPr>
        <p:spPr>
          <a:xfrm>
            <a:off x="0" y="6523731"/>
            <a:ext cx="1151070" cy="255134"/>
          </a:xfrm>
          <a:prstGeom prst="rect">
            <a:avLst/>
          </a:prstGeom>
          <a:noFill/>
        </p:spPr>
        <p:txBody>
          <a:bodyPr wrap="square" rtlCol="0">
            <a:spAutoFit/>
          </a:bodyPr>
          <a:lstStyle/>
          <a:p>
            <a:pPr fontAlgn="base">
              <a:spcBef>
                <a:spcPct val="0"/>
              </a:spcBef>
              <a:spcAft>
                <a:spcPct val="0"/>
              </a:spcAft>
            </a:pPr>
            <a:fld id="{B51506AD-967C-425A-B048-AD7D25BA4F4E}" type="slidenum">
              <a:rPr lang="en-US" sz="1058" b="1" smtClean="0">
                <a:solidFill>
                  <a:srgbClr val="FFFFFF"/>
                </a:solidFill>
                <a:latin typeface="Arial" pitchFamily="34" charset="0"/>
                <a:ea typeface="宋体" pitchFamily="2" charset="-122"/>
              </a:rPr>
              <a:pPr fontAlgn="base">
                <a:spcBef>
                  <a:spcPct val="0"/>
                </a:spcBef>
                <a:spcAft>
                  <a:spcPct val="0"/>
                </a:spcAft>
              </a:pPr>
              <a:t>‹#›</a:t>
            </a:fld>
            <a:endParaRPr lang="en-US" sz="1058" b="1" dirty="0">
              <a:solidFill>
                <a:srgbClr val="FFFFFF"/>
              </a:solidFill>
              <a:latin typeface="Arial" pitchFamily="34" charset="0"/>
              <a:ea typeface="宋体" pitchFamily="2" charset="-122"/>
            </a:endParaRPr>
          </a:p>
        </p:txBody>
      </p:sp>
    </p:spTree>
    <p:extLst>
      <p:ext uri="{BB962C8B-B14F-4D97-AF65-F5344CB8AC3E}">
        <p14:creationId xmlns:p14="http://schemas.microsoft.com/office/powerpoint/2010/main" val="2505182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30785" y="165100"/>
            <a:ext cx="11330432" cy="1056001"/>
          </a:xfrm>
          <a:prstGeom prst="rect">
            <a:avLst/>
          </a:prstGeom>
        </p:spPr>
        <p:txBody>
          <a:bodyPr lIns="87389" tIns="43695" rIns="87389" bIns="43695">
            <a:noAutofit/>
          </a:bodyPr>
          <a:lstStyle>
            <a:lvl1pPr marL="0" marR="0" indent="0" algn="l" defTabSz="1218952" rtl="0" eaLnBrk="1" fontAlgn="auto" latinLnBrk="0" hangingPunct="1">
              <a:lnSpc>
                <a:spcPct val="100000"/>
              </a:lnSpc>
              <a:spcBef>
                <a:spcPct val="0"/>
              </a:spcBef>
              <a:spcAft>
                <a:spcPts val="0"/>
              </a:spcAft>
              <a:buClrTx/>
              <a:buSzTx/>
              <a:buFontTx/>
              <a:buNone/>
              <a:tabLst/>
              <a:defRPr sz="3280" b="1">
                <a:solidFill>
                  <a:schemeClr val="bg1"/>
                </a:solidFill>
                <a:latin typeface="微软雅黑" pitchFamily="34" charset="-122"/>
                <a:ea typeface="微软雅黑" pitchFamily="34" charset="-122"/>
              </a:defRPr>
            </a:lvl1pPr>
          </a:lstStyle>
          <a:p>
            <a:r>
              <a:rPr lang="zh-CN" altLang="en-US" dirty="0" smtClean="0"/>
              <a:t>标题文本 黑体 加粗 </a:t>
            </a:r>
            <a:r>
              <a:rPr lang="en-US" altLang="zh-CN" dirty="0" smtClean="0"/>
              <a:t>38</a:t>
            </a:r>
            <a:r>
              <a:rPr lang="zh-CN" altLang="en-US" dirty="0" smtClean="0"/>
              <a:t>号</a:t>
            </a:r>
            <a:br>
              <a:rPr lang="zh-CN" altLang="en-US" dirty="0" smtClean="0"/>
            </a:br>
            <a:r>
              <a:rPr lang="en-US" altLang="zh-CN" dirty="0" smtClean="0"/>
              <a:t>Headline in Arial bold 38 point</a:t>
            </a:r>
          </a:p>
        </p:txBody>
      </p:sp>
      <p:sp>
        <p:nvSpPr>
          <p:cNvPr id="3" name="副标题 2"/>
          <p:cNvSpPr>
            <a:spLocks noGrp="1"/>
          </p:cNvSpPr>
          <p:nvPr>
            <p:ph type="subTitle" idx="1" hasCustomPrompt="1"/>
          </p:nvPr>
        </p:nvSpPr>
        <p:spPr>
          <a:xfrm>
            <a:off x="430785" y="1500856"/>
            <a:ext cx="11342600" cy="4799999"/>
          </a:xfrm>
          <a:prstGeom prst="rect">
            <a:avLst/>
          </a:prstGeom>
        </p:spPr>
        <p:txBody>
          <a:bodyPr lIns="87389" tIns="43695" rIns="87389" bIns="43695">
            <a:normAutofit/>
          </a:bodyPr>
          <a:lstStyle>
            <a:lvl1pPr marL="0" marR="0" indent="0" algn="l" defTabSz="1218952" rtl="0" eaLnBrk="1" fontAlgn="auto" latinLnBrk="0" hangingPunct="1">
              <a:lnSpc>
                <a:spcPct val="100000"/>
              </a:lnSpc>
              <a:spcBef>
                <a:spcPct val="20000"/>
              </a:spcBef>
              <a:spcAft>
                <a:spcPts val="0"/>
              </a:spcAft>
              <a:buClrTx/>
              <a:buSzTx/>
              <a:buFont typeface="Arial" pitchFamily="34" charset="0"/>
              <a:buNone/>
              <a:tabLst/>
              <a:defRPr sz="2434" baseline="0">
                <a:solidFill>
                  <a:schemeClr val="bg1"/>
                </a:solidFill>
                <a:latin typeface="微软雅黑" pitchFamily="34" charset="-122"/>
                <a:ea typeface="微软雅黑" pitchFamily="34" charset="-122"/>
              </a:defRPr>
            </a:lvl1pPr>
            <a:lvl2pPr marL="609476" indent="0" algn="ctr">
              <a:buNone/>
              <a:defRPr>
                <a:solidFill>
                  <a:schemeClr val="tx1">
                    <a:tint val="75000"/>
                  </a:schemeClr>
                </a:solidFill>
              </a:defRPr>
            </a:lvl2pPr>
            <a:lvl3pPr marL="1218952" indent="0" algn="ctr">
              <a:buNone/>
              <a:defRPr>
                <a:solidFill>
                  <a:schemeClr val="tx1">
                    <a:tint val="75000"/>
                  </a:schemeClr>
                </a:solidFill>
              </a:defRPr>
            </a:lvl3pPr>
            <a:lvl4pPr marL="1828430" indent="0" algn="ctr">
              <a:buNone/>
              <a:defRPr>
                <a:solidFill>
                  <a:schemeClr val="tx1">
                    <a:tint val="75000"/>
                  </a:schemeClr>
                </a:solidFill>
              </a:defRPr>
            </a:lvl4pPr>
            <a:lvl5pPr marL="2437906" indent="0" algn="ctr">
              <a:buNone/>
              <a:defRPr>
                <a:solidFill>
                  <a:schemeClr val="tx1">
                    <a:tint val="75000"/>
                  </a:schemeClr>
                </a:solidFill>
              </a:defRPr>
            </a:lvl5pPr>
            <a:lvl6pPr marL="3047382" indent="0" algn="ctr">
              <a:buNone/>
              <a:defRPr>
                <a:solidFill>
                  <a:schemeClr val="tx1">
                    <a:tint val="75000"/>
                  </a:schemeClr>
                </a:solidFill>
              </a:defRPr>
            </a:lvl6pPr>
            <a:lvl7pPr marL="3656858" indent="0" algn="ctr">
              <a:buNone/>
              <a:defRPr>
                <a:solidFill>
                  <a:schemeClr val="tx1">
                    <a:tint val="75000"/>
                  </a:schemeClr>
                </a:solidFill>
              </a:defRPr>
            </a:lvl7pPr>
            <a:lvl8pPr marL="4266333" indent="0" algn="ctr">
              <a:buNone/>
              <a:defRPr>
                <a:solidFill>
                  <a:schemeClr val="tx1">
                    <a:tint val="75000"/>
                  </a:schemeClr>
                </a:solidFill>
              </a:defRPr>
            </a:lvl8pPr>
            <a:lvl9pPr marL="4875811" indent="0" algn="ctr">
              <a:buNone/>
              <a:defRPr>
                <a:solidFill>
                  <a:schemeClr val="tx1">
                    <a:tint val="75000"/>
                  </a:schemeClr>
                </a:solidFill>
              </a:defRPr>
            </a:lvl9pPr>
          </a:lstStyle>
          <a:p>
            <a:r>
              <a:rPr lang="zh-CN" altLang="en-US" dirty="0" smtClean="0"/>
              <a:t>内容文本 黑体 </a:t>
            </a:r>
            <a:r>
              <a:rPr lang="en-US" altLang="zh-CN" dirty="0" smtClean="0"/>
              <a:t>12-24</a:t>
            </a:r>
            <a:r>
              <a:rPr lang="zh-CN" altLang="en-US" dirty="0" smtClean="0"/>
              <a:t>号  </a:t>
            </a:r>
            <a:r>
              <a:rPr lang="en-US" altLang="zh-CN" dirty="0" smtClean="0"/>
              <a:t>Copy text in Arial bold 12-24 point </a:t>
            </a:r>
          </a:p>
        </p:txBody>
      </p:sp>
    </p:spTree>
    <p:extLst>
      <p:ext uri="{BB962C8B-B14F-4D97-AF65-F5344CB8AC3E}">
        <p14:creationId xmlns:p14="http://schemas.microsoft.com/office/powerpoint/2010/main" val="903230475"/>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87946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0F8A2-AE17-406F-AB2C-0102E6F4128C}"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247274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90F8A2-AE17-406F-AB2C-0102E6F4128C}"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2764348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0F8A2-AE17-406F-AB2C-0102E6F4128C}"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143811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90F8A2-AE17-406F-AB2C-0102E6F4128C}"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3949352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90F8A2-AE17-406F-AB2C-0102E6F4128C}"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150996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0F8A2-AE17-406F-AB2C-0102E6F4128C}"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1825173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90F8A2-AE17-406F-AB2C-0102E6F4128C}"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5C1D9-6F5E-422A-9561-5DB3A85EEC42}" type="slidenum">
              <a:rPr lang="en-US" smtClean="0"/>
              <a:t>‹#›</a:t>
            </a:fld>
            <a:endParaRPr lang="en-US"/>
          </a:p>
        </p:txBody>
      </p:sp>
    </p:spTree>
    <p:extLst>
      <p:ext uri="{BB962C8B-B14F-4D97-AF65-F5344CB8AC3E}">
        <p14:creationId xmlns:p14="http://schemas.microsoft.com/office/powerpoint/2010/main" val="3072626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2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0F8A2-AE17-406F-AB2C-0102E6F4128C}" type="datetimeFigureOut">
              <a:rPr lang="en-US" smtClean="0"/>
              <a:t>12/6/2016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05C1D9-6F5E-422A-9561-5DB3A85EEC42}" type="slidenum">
              <a:rPr lang="en-US" smtClean="0"/>
              <a:t>‹#›</a:t>
            </a:fld>
            <a:endParaRPr lang="en-US"/>
          </a:p>
        </p:txBody>
      </p:sp>
    </p:spTree>
    <p:extLst>
      <p:ext uri="{BB962C8B-B14F-4D97-AF65-F5344CB8AC3E}">
        <p14:creationId xmlns:p14="http://schemas.microsoft.com/office/powerpoint/2010/main" val="460080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gs>
            <a:gs pos="26000">
              <a:schemeClr val="accent1">
                <a:lumMod val="45000"/>
                <a:lumOff val="55000"/>
              </a:schemeClr>
            </a:gs>
            <a:gs pos="59000">
              <a:srgbClr val="FFFF00"/>
            </a:gs>
            <a:gs pos="100000">
              <a:srgbClr val="00B050"/>
            </a:gs>
          </a:gsLst>
          <a:lin ang="5400000" scaled="1"/>
          <a:tileRect/>
        </a:gradFill>
        <a:effectLst/>
      </p:bgPr>
    </p:bg>
    <p:spTree>
      <p:nvGrpSpPr>
        <p:cNvPr id="1" name=""/>
        <p:cNvGrpSpPr/>
        <p:nvPr/>
      </p:nvGrpSpPr>
      <p:grpSpPr>
        <a:xfrm>
          <a:off x="0" y="0"/>
          <a:ext cx="0" cy="0"/>
          <a:chOff x="0" y="0"/>
          <a:chExt cx="0" cy="0"/>
        </a:xfrm>
      </p:grpSpPr>
      <p:pic>
        <p:nvPicPr>
          <p:cNvPr id="8194" name="Picture 2" descr="C:\Users\z00205060\Desktop\底图4.jp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8478" y="-10080"/>
            <a:ext cx="12228957" cy="6878161"/>
          </a:xfrm>
          <a:prstGeom prst="rect">
            <a:avLst/>
          </a:prstGeom>
          <a:noFill/>
          <a:ln w="9525">
            <a:noFill/>
            <a:miter lim="800000"/>
            <a:headEnd/>
            <a:tailEnd/>
          </a:ln>
        </p:spPr>
      </p:pic>
    </p:spTree>
    <p:extLst>
      <p:ext uri="{BB962C8B-B14F-4D97-AF65-F5344CB8AC3E}">
        <p14:creationId xmlns:p14="http://schemas.microsoft.com/office/powerpoint/2010/main" val="3162169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rtl="0" eaLnBrk="0" fontAlgn="base" hangingPunct="0">
        <a:spcBef>
          <a:spcPct val="0"/>
        </a:spcBef>
        <a:spcAft>
          <a:spcPct val="0"/>
        </a:spcAft>
        <a:defRPr sz="4761">
          <a:solidFill>
            <a:schemeClr val="bg1"/>
          </a:solidFill>
          <a:latin typeface="FrutigerNext LT Regular" pitchFamily="34" charset="0"/>
          <a:ea typeface="微软雅黑" pitchFamily="34" charset="-122"/>
          <a:cs typeface="宋体" pitchFamily="2" charset="-122"/>
        </a:defRPr>
      </a:lvl1pPr>
      <a:lvl2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5pPr>
      <a:lvl6pPr marL="457060"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6pPr>
      <a:lvl7pPr marL="914119"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7pPr>
      <a:lvl8pPr marL="1371179"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8pPr>
      <a:lvl9pPr marL="1828238"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9pPr>
    </p:titleStyle>
    <p:bodyStyle>
      <a:lvl1pPr marL="342666" indent="-342666" algn="l" rtl="0" eaLnBrk="0" fontAlgn="base" hangingPunct="0">
        <a:lnSpc>
          <a:spcPct val="125000"/>
        </a:lnSpc>
        <a:spcBef>
          <a:spcPct val="20000"/>
        </a:spcBef>
        <a:spcAft>
          <a:spcPct val="0"/>
        </a:spcAft>
        <a:buClr>
          <a:schemeClr val="tx2"/>
        </a:buClr>
        <a:defRPr sz="3174">
          <a:solidFill>
            <a:schemeClr val="bg1"/>
          </a:solidFill>
          <a:latin typeface="微软雅黑" pitchFamily="34" charset="-122"/>
          <a:ea typeface="微软雅黑" pitchFamily="34" charset="-122"/>
          <a:cs typeface="宋体" pitchFamily="2" charset="-122"/>
        </a:defRPr>
      </a:lvl1pPr>
      <a:lvl2pPr marL="742442" indent="-285555" algn="l" rtl="0" eaLnBrk="0" fontAlgn="base" hangingPunct="0">
        <a:lnSpc>
          <a:spcPct val="125000"/>
        </a:lnSpc>
        <a:spcBef>
          <a:spcPct val="20000"/>
        </a:spcBef>
        <a:spcAft>
          <a:spcPct val="0"/>
        </a:spcAft>
        <a:buFont typeface="Arial" pitchFamily="34" charset="0"/>
        <a:defRPr sz="2751">
          <a:solidFill>
            <a:schemeClr val="bg1"/>
          </a:solidFill>
          <a:latin typeface="微软雅黑" pitchFamily="34" charset="-122"/>
          <a:ea typeface="微软雅黑" pitchFamily="34" charset="-122"/>
          <a:cs typeface="宋体" pitchFamily="2" charset="-122"/>
        </a:defRPr>
      </a:lvl2pPr>
      <a:lvl3pPr marL="1142219" indent="-228444" algn="l" rtl="0" eaLnBrk="0" fontAlgn="base" hangingPunct="0">
        <a:lnSpc>
          <a:spcPct val="125000"/>
        </a:lnSpc>
        <a:spcBef>
          <a:spcPct val="20000"/>
        </a:spcBef>
        <a:spcAft>
          <a:spcPct val="0"/>
        </a:spcAft>
        <a:buFont typeface="FrutigerNext LT Medium"/>
        <a:defRPr sz="2434">
          <a:solidFill>
            <a:schemeClr val="bg1"/>
          </a:solidFill>
          <a:latin typeface="微软雅黑" pitchFamily="34" charset="-122"/>
          <a:ea typeface="微软雅黑" pitchFamily="34" charset="-122"/>
          <a:cs typeface="宋体" pitchFamily="2" charset="-122"/>
        </a:defRPr>
      </a:lvl3pPr>
      <a:lvl4pPr marL="1599107" indent="-228444" algn="l" rtl="0" eaLnBrk="0" fontAlgn="base" hangingPunct="0">
        <a:lnSpc>
          <a:spcPct val="125000"/>
        </a:lnSpc>
        <a:spcBef>
          <a:spcPct val="20000"/>
        </a:spcBef>
        <a:spcAft>
          <a:spcPct val="0"/>
        </a:spcAft>
        <a:defRPr sz="2010">
          <a:solidFill>
            <a:schemeClr val="bg1"/>
          </a:solidFill>
          <a:latin typeface="微软雅黑" pitchFamily="34" charset="-122"/>
          <a:ea typeface="微软雅黑" pitchFamily="34" charset="-122"/>
          <a:cs typeface="宋体" pitchFamily="2" charset="-122"/>
        </a:defRPr>
      </a:lvl4pPr>
      <a:lvl5pPr marL="2055994" indent="-228444" algn="l" rtl="0" eaLnBrk="0" fontAlgn="base" hangingPunct="0">
        <a:lnSpc>
          <a:spcPct val="125000"/>
        </a:lnSpc>
        <a:spcBef>
          <a:spcPct val="20000"/>
        </a:spcBef>
        <a:spcAft>
          <a:spcPct val="0"/>
        </a:spcAft>
        <a:buFont typeface="Arial" pitchFamily="34" charset="0"/>
        <a:defRPr sz="2010">
          <a:solidFill>
            <a:schemeClr val="bg1"/>
          </a:solidFill>
          <a:latin typeface="微软雅黑" pitchFamily="34" charset="-122"/>
          <a:ea typeface="微软雅黑" pitchFamily="34" charset="-122"/>
          <a:cs typeface="宋体" pitchFamily="2" charset="-122"/>
        </a:defRPr>
      </a:lvl5pPr>
      <a:lvl6pPr marL="2513828"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6pPr>
      <a:lvl7pPr marL="2970888"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7pPr>
      <a:lvl8pPr marL="3427947"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8pPr>
      <a:lvl9pPr marL="3885007"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9pPr>
    </p:bodyStyle>
    <p:otherStyle>
      <a:defPPr>
        <a:defRPr lang="zh-CN"/>
      </a:defPPr>
      <a:lvl1pPr marL="0" algn="l" defTabSz="914119" rtl="0" eaLnBrk="1" latinLnBrk="0" hangingPunct="1">
        <a:defRPr sz="1799" kern="1200">
          <a:solidFill>
            <a:schemeClr val="tx1"/>
          </a:solidFill>
          <a:latin typeface="+mn-lt"/>
          <a:ea typeface="+mn-ea"/>
          <a:cs typeface="+mn-cs"/>
        </a:defRPr>
      </a:lvl1pPr>
      <a:lvl2pPr marL="457060" algn="l" defTabSz="914119" rtl="0" eaLnBrk="1" latinLnBrk="0" hangingPunct="1">
        <a:defRPr sz="1799" kern="1200">
          <a:solidFill>
            <a:schemeClr val="tx1"/>
          </a:solidFill>
          <a:latin typeface="+mn-lt"/>
          <a:ea typeface="+mn-ea"/>
          <a:cs typeface="+mn-cs"/>
        </a:defRPr>
      </a:lvl2pPr>
      <a:lvl3pPr marL="914119" algn="l" defTabSz="914119" rtl="0" eaLnBrk="1" latinLnBrk="0" hangingPunct="1">
        <a:defRPr sz="1799" kern="1200">
          <a:solidFill>
            <a:schemeClr val="tx1"/>
          </a:solidFill>
          <a:latin typeface="+mn-lt"/>
          <a:ea typeface="+mn-ea"/>
          <a:cs typeface="+mn-cs"/>
        </a:defRPr>
      </a:lvl3pPr>
      <a:lvl4pPr marL="1371179" algn="l" defTabSz="914119" rtl="0" eaLnBrk="1" latinLnBrk="0" hangingPunct="1">
        <a:defRPr sz="1799" kern="1200">
          <a:solidFill>
            <a:schemeClr val="tx1"/>
          </a:solidFill>
          <a:latin typeface="+mn-lt"/>
          <a:ea typeface="+mn-ea"/>
          <a:cs typeface="+mn-cs"/>
        </a:defRPr>
      </a:lvl4pPr>
      <a:lvl5pPr marL="1828238" algn="l" defTabSz="914119" rtl="0" eaLnBrk="1" latinLnBrk="0" hangingPunct="1">
        <a:defRPr sz="1799" kern="1200">
          <a:solidFill>
            <a:schemeClr val="tx1"/>
          </a:solidFill>
          <a:latin typeface="+mn-lt"/>
          <a:ea typeface="+mn-ea"/>
          <a:cs typeface="+mn-cs"/>
        </a:defRPr>
      </a:lvl5pPr>
      <a:lvl6pPr marL="2285298" algn="l" defTabSz="914119" rtl="0" eaLnBrk="1" latinLnBrk="0" hangingPunct="1">
        <a:defRPr sz="1799" kern="1200">
          <a:solidFill>
            <a:schemeClr val="tx1"/>
          </a:solidFill>
          <a:latin typeface="+mn-lt"/>
          <a:ea typeface="+mn-ea"/>
          <a:cs typeface="+mn-cs"/>
        </a:defRPr>
      </a:lvl6pPr>
      <a:lvl7pPr marL="2742357" algn="l" defTabSz="914119" rtl="0" eaLnBrk="1" latinLnBrk="0" hangingPunct="1">
        <a:defRPr sz="1799" kern="1200">
          <a:solidFill>
            <a:schemeClr val="tx1"/>
          </a:solidFill>
          <a:latin typeface="+mn-lt"/>
          <a:ea typeface="+mn-ea"/>
          <a:cs typeface="+mn-cs"/>
        </a:defRPr>
      </a:lvl7pPr>
      <a:lvl8pPr marL="3199417" algn="l" defTabSz="914119" rtl="0" eaLnBrk="1" latinLnBrk="0" hangingPunct="1">
        <a:defRPr sz="1799" kern="1200">
          <a:solidFill>
            <a:schemeClr val="tx1"/>
          </a:solidFill>
          <a:latin typeface="+mn-lt"/>
          <a:ea typeface="+mn-ea"/>
          <a:cs typeface="+mn-cs"/>
        </a:defRPr>
      </a:lvl8pPr>
      <a:lvl9pPr marL="3656476" algn="l" defTabSz="914119"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gs>
            <a:gs pos="26000">
              <a:schemeClr val="accent1">
                <a:lumMod val="45000"/>
                <a:lumOff val="55000"/>
              </a:schemeClr>
            </a:gs>
            <a:gs pos="59000">
              <a:srgbClr val="FFFF00"/>
            </a:gs>
            <a:gs pos="100000">
              <a:srgbClr val="00B050"/>
            </a:gs>
          </a:gsLst>
          <a:lin ang="5400000" scaled="1"/>
          <a:tileRect/>
        </a:gradFill>
        <a:effectLst/>
      </p:bgPr>
    </p:bg>
    <p:spTree>
      <p:nvGrpSpPr>
        <p:cNvPr id="1" name=""/>
        <p:cNvGrpSpPr/>
        <p:nvPr/>
      </p:nvGrpSpPr>
      <p:grpSpPr>
        <a:xfrm>
          <a:off x="0" y="0"/>
          <a:ext cx="0" cy="0"/>
          <a:chOff x="0" y="0"/>
          <a:chExt cx="0" cy="0"/>
        </a:xfrm>
      </p:grpSpPr>
      <p:pic>
        <p:nvPicPr>
          <p:cNvPr id="8194" name="Picture 2" descr="C:\Users\z00205060\Desktop\底图4.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478" y="-10080"/>
            <a:ext cx="12228957" cy="6878161"/>
          </a:xfrm>
          <a:prstGeom prst="rect">
            <a:avLst/>
          </a:prstGeom>
          <a:noFill/>
          <a:ln w="9525">
            <a:noFill/>
            <a:miter lim="800000"/>
            <a:headEnd/>
            <a:tailEnd/>
          </a:ln>
        </p:spPr>
      </p:pic>
    </p:spTree>
    <p:extLst>
      <p:ext uri="{BB962C8B-B14F-4D97-AF65-F5344CB8AC3E}">
        <p14:creationId xmlns:p14="http://schemas.microsoft.com/office/powerpoint/2010/main" val="1914738849"/>
      </p:ext>
    </p:extLst>
  </p:cSld>
  <p:clrMap bg1="lt1" tx1="dk1" bg2="lt2" tx2="dk2" accent1="accent1" accent2="accent2" accent3="accent3" accent4="accent4" accent5="accent5" accent6="accent6" hlink="hlink" folHlink="folHlink"/>
  <p:sldLayoutIdLst>
    <p:sldLayoutId id="2147483665" r:id="rId1"/>
    <p:sldLayoutId id="2147483667" r:id="rId2"/>
  </p:sldLayoutIdLst>
  <p:txStyles>
    <p:titleStyle>
      <a:lvl1pPr algn="l" rtl="0" eaLnBrk="0" fontAlgn="base" hangingPunct="0">
        <a:spcBef>
          <a:spcPct val="0"/>
        </a:spcBef>
        <a:spcAft>
          <a:spcPct val="0"/>
        </a:spcAft>
        <a:defRPr sz="4761">
          <a:solidFill>
            <a:schemeClr val="bg1"/>
          </a:solidFill>
          <a:latin typeface="FrutigerNext LT Regular" pitchFamily="34" charset="0"/>
          <a:ea typeface="微软雅黑" pitchFamily="34" charset="-122"/>
          <a:cs typeface="宋体" pitchFamily="2" charset="-122"/>
        </a:defRPr>
      </a:lvl1pPr>
      <a:lvl2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5pPr>
      <a:lvl6pPr marL="457060"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6pPr>
      <a:lvl7pPr marL="914119"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7pPr>
      <a:lvl8pPr marL="1371179"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8pPr>
      <a:lvl9pPr marL="1828238"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9pPr>
    </p:titleStyle>
    <p:bodyStyle>
      <a:lvl1pPr marL="342666" indent="-342666" algn="l" rtl="0" eaLnBrk="0" fontAlgn="base" hangingPunct="0">
        <a:lnSpc>
          <a:spcPct val="125000"/>
        </a:lnSpc>
        <a:spcBef>
          <a:spcPct val="20000"/>
        </a:spcBef>
        <a:spcAft>
          <a:spcPct val="0"/>
        </a:spcAft>
        <a:buClr>
          <a:schemeClr val="tx2"/>
        </a:buClr>
        <a:defRPr sz="3174">
          <a:solidFill>
            <a:schemeClr val="bg1"/>
          </a:solidFill>
          <a:latin typeface="微软雅黑" pitchFamily="34" charset="-122"/>
          <a:ea typeface="微软雅黑" pitchFamily="34" charset="-122"/>
          <a:cs typeface="宋体" pitchFamily="2" charset="-122"/>
        </a:defRPr>
      </a:lvl1pPr>
      <a:lvl2pPr marL="742442" indent="-285555" algn="l" rtl="0" eaLnBrk="0" fontAlgn="base" hangingPunct="0">
        <a:lnSpc>
          <a:spcPct val="125000"/>
        </a:lnSpc>
        <a:spcBef>
          <a:spcPct val="20000"/>
        </a:spcBef>
        <a:spcAft>
          <a:spcPct val="0"/>
        </a:spcAft>
        <a:buFont typeface="Arial" pitchFamily="34" charset="0"/>
        <a:defRPr sz="2751">
          <a:solidFill>
            <a:schemeClr val="bg1"/>
          </a:solidFill>
          <a:latin typeface="微软雅黑" pitchFamily="34" charset="-122"/>
          <a:ea typeface="微软雅黑" pitchFamily="34" charset="-122"/>
          <a:cs typeface="宋体" pitchFamily="2" charset="-122"/>
        </a:defRPr>
      </a:lvl2pPr>
      <a:lvl3pPr marL="1142219" indent="-228444" algn="l" rtl="0" eaLnBrk="0" fontAlgn="base" hangingPunct="0">
        <a:lnSpc>
          <a:spcPct val="125000"/>
        </a:lnSpc>
        <a:spcBef>
          <a:spcPct val="20000"/>
        </a:spcBef>
        <a:spcAft>
          <a:spcPct val="0"/>
        </a:spcAft>
        <a:buFont typeface="FrutigerNext LT Medium"/>
        <a:defRPr sz="2434">
          <a:solidFill>
            <a:schemeClr val="bg1"/>
          </a:solidFill>
          <a:latin typeface="微软雅黑" pitchFamily="34" charset="-122"/>
          <a:ea typeface="微软雅黑" pitchFamily="34" charset="-122"/>
          <a:cs typeface="宋体" pitchFamily="2" charset="-122"/>
        </a:defRPr>
      </a:lvl3pPr>
      <a:lvl4pPr marL="1599107" indent="-228444" algn="l" rtl="0" eaLnBrk="0" fontAlgn="base" hangingPunct="0">
        <a:lnSpc>
          <a:spcPct val="125000"/>
        </a:lnSpc>
        <a:spcBef>
          <a:spcPct val="20000"/>
        </a:spcBef>
        <a:spcAft>
          <a:spcPct val="0"/>
        </a:spcAft>
        <a:defRPr sz="2010">
          <a:solidFill>
            <a:schemeClr val="bg1"/>
          </a:solidFill>
          <a:latin typeface="微软雅黑" pitchFamily="34" charset="-122"/>
          <a:ea typeface="微软雅黑" pitchFamily="34" charset="-122"/>
          <a:cs typeface="宋体" pitchFamily="2" charset="-122"/>
        </a:defRPr>
      </a:lvl4pPr>
      <a:lvl5pPr marL="2055994" indent="-228444" algn="l" rtl="0" eaLnBrk="0" fontAlgn="base" hangingPunct="0">
        <a:lnSpc>
          <a:spcPct val="125000"/>
        </a:lnSpc>
        <a:spcBef>
          <a:spcPct val="20000"/>
        </a:spcBef>
        <a:spcAft>
          <a:spcPct val="0"/>
        </a:spcAft>
        <a:buFont typeface="Arial" pitchFamily="34" charset="0"/>
        <a:defRPr sz="2010">
          <a:solidFill>
            <a:schemeClr val="bg1"/>
          </a:solidFill>
          <a:latin typeface="微软雅黑" pitchFamily="34" charset="-122"/>
          <a:ea typeface="微软雅黑" pitchFamily="34" charset="-122"/>
          <a:cs typeface="宋体" pitchFamily="2" charset="-122"/>
        </a:defRPr>
      </a:lvl5pPr>
      <a:lvl6pPr marL="2513828"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6pPr>
      <a:lvl7pPr marL="2970888"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7pPr>
      <a:lvl8pPr marL="3427947"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8pPr>
      <a:lvl9pPr marL="3885007"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9pPr>
    </p:bodyStyle>
    <p:otherStyle>
      <a:defPPr>
        <a:defRPr lang="zh-CN"/>
      </a:defPPr>
      <a:lvl1pPr marL="0" algn="l" defTabSz="914119" rtl="0" eaLnBrk="1" latinLnBrk="0" hangingPunct="1">
        <a:defRPr sz="1799" kern="1200">
          <a:solidFill>
            <a:schemeClr val="tx1"/>
          </a:solidFill>
          <a:latin typeface="+mn-lt"/>
          <a:ea typeface="+mn-ea"/>
          <a:cs typeface="+mn-cs"/>
        </a:defRPr>
      </a:lvl1pPr>
      <a:lvl2pPr marL="457060" algn="l" defTabSz="914119" rtl="0" eaLnBrk="1" latinLnBrk="0" hangingPunct="1">
        <a:defRPr sz="1799" kern="1200">
          <a:solidFill>
            <a:schemeClr val="tx1"/>
          </a:solidFill>
          <a:latin typeface="+mn-lt"/>
          <a:ea typeface="+mn-ea"/>
          <a:cs typeface="+mn-cs"/>
        </a:defRPr>
      </a:lvl2pPr>
      <a:lvl3pPr marL="914119" algn="l" defTabSz="914119" rtl="0" eaLnBrk="1" latinLnBrk="0" hangingPunct="1">
        <a:defRPr sz="1799" kern="1200">
          <a:solidFill>
            <a:schemeClr val="tx1"/>
          </a:solidFill>
          <a:latin typeface="+mn-lt"/>
          <a:ea typeface="+mn-ea"/>
          <a:cs typeface="+mn-cs"/>
        </a:defRPr>
      </a:lvl3pPr>
      <a:lvl4pPr marL="1371179" algn="l" defTabSz="914119" rtl="0" eaLnBrk="1" latinLnBrk="0" hangingPunct="1">
        <a:defRPr sz="1799" kern="1200">
          <a:solidFill>
            <a:schemeClr val="tx1"/>
          </a:solidFill>
          <a:latin typeface="+mn-lt"/>
          <a:ea typeface="+mn-ea"/>
          <a:cs typeface="+mn-cs"/>
        </a:defRPr>
      </a:lvl4pPr>
      <a:lvl5pPr marL="1828238" algn="l" defTabSz="914119" rtl="0" eaLnBrk="1" latinLnBrk="0" hangingPunct="1">
        <a:defRPr sz="1799" kern="1200">
          <a:solidFill>
            <a:schemeClr val="tx1"/>
          </a:solidFill>
          <a:latin typeface="+mn-lt"/>
          <a:ea typeface="+mn-ea"/>
          <a:cs typeface="+mn-cs"/>
        </a:defRPr>
      </a:lvl5pPr>
      <a:lvl6pPr marL="2285298" algn="l" defTabSz="914119" rtl="0" eaLnBrk="1" latinLnBrk="0" hangingPunct="1">
        <a:defRPr sz="1799" kern="1200">
          <a:solidFill>
            <a:schemeClr val="tx1"/>
          </a:solidFill>
          <a:latin typeface="+mn-lt"/>
          <a:ea typeface="+mn-ea"/>
          <a:cs typeface="+mn-cs"/>
        </a:defRPr>
      </a:lvl6pPr>
      <a:lvl7pPr marL="2742357" algn="l" defTabSz="914119" rtl="0" eaLnBrk="1" latinLnBrk="0" hangingPunct="1">
        <a:defRPr sz="1799" kern="1200">
          <a:solidFill>
            <a:schemeClr val="tx1"/>
          </a:solidFill>
          <a:latin typeface="+mn-lt"/>
          <a:ea typeface="+mn-ea"/>
          <a:cs typeface="+mn-cs"/>
        </a:defRPr>
      </a:lvl7pPr>
      <a:lvl8pPr marL="3199417" algn="l" defTabSz="914119" rtl="0" eaLnBrk="1" latinLnBrk="0" hangingPunct="1">
        <a:defRPr sz="1799" kern="1200">
          <a:solidFill>
            <a:schemeClr val="tx1"/>
          </a:solidFill>
          <a:latin typeface="+mn-lt"/>
          <a:ea typeface="+mn-ea"/>
          <a:cs typeface="+mn-cs"/>
        </a:defRPr>
      </a:lvl8pPr>
      <a:lvl9pPr marL="3656476" algn="l" defTabSz="914119"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gs>
            <a:gs pos="26000">
              <a:schemeClr val="accent1">
                <a:lumMod val="45000"/>
                <a:lumOff val="55000"/>
              </a:schemeClr>
            </a:gs>
            <a:gs pos="59000">
              <a:srgbClr val="FFFF00"/>
            </a:gs>
            <a:gs pos="100000">
              <a:srgbClr val="00B050"/>
            </a:gs>
          </a:gsLst>
          <a:lin ang="5400000" scaled="1"/>
          <a:tileRect/>
        </a:gradFill>
        <a:effectLst/>
      </p:bgPr>
    </p:bg>
    <p:spTree>
      <p:nvGrpSpPr>
        <p:cNvPr id="1" name=""/>
        <p:cNvGrpSpPr/>
        <p:nvPr/>
      </p:nvGrpSpPr>
      <p:grpSpPr>
        <a:xfrm>
          <a:off x="0" y="0"/>
          <a:ext cx="0" cy="0"/>
          <a:chOff x="0" y="0"/>
          <a:chExt cx="0" cy="0"/>
        </a:xfrm>
      </p:grpSpPr>
      <p:pic>
        <p:nvPicPr>
          <p:cNvPr id="8194" name="Picture 2" descr="C:\Users\z00205060\Desktop\底图4.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477" y="-10080"/>
            <a:ext cx="12228956" cy="6878161"/>
          </a:xfrm>
          <a:prstGeom prst="rect">
            <a:avLst/>
          </a:prstGeom>
          <a:noFill/>
          <a:ln w="9525">
            <a:noFill/>
            <a:miter lim="800000"/>
            <a:headEnd/>
            <a:tailEnd/>
          </a:ln>
        </p:spPr>
      </p:pic>
    </p:spTree>
    <p:extLst>
      <p:ext uri="{BB962C8B-B14F-4D97-AF65-F5344CB8AC3E}">
        <p14:creationId xmlns:p14="http://schemas.microsoft.com/office/powerpoint/2010/main" val="1884186498"/>
      </p:ext>
    </p:extLst>
  </p:cSld>
  <p:clrMap bg1="lt1" tx1="dk1" bg2="lt2" tx2="dk2" accent1="accent1" accent2="accent2" accent3="accent3" accent4="accent4" accent5="accent5" accent6="accent6" hlink="hlink" folHlink="folHlink"/>
  <p:sldLayoutIdLst>
    <p:sldLayoutId id="2147483669" r:id="rId1"/>
    <p:sldLayoutId id="2147483670" r:id="rId2"/>
  </p:sldLayoutIdLst>
  <p:txStyles>
    <p:titleStyle>
      <a:lvl1pPr algn="l" rtl="0" eaLnBrk="0" fontAlgn="base" hangingPunct="0">
        <a:spcBef>
          <a:spcPct val="0"/>
        </a:spcBef>
        <a:spcAft>
          <a:spcPct val="0"/>
        </a:spcAft>
        <a:defRPr sz="4762">
          <a:solidFill>
            <a:schemeClr val="bg1"/>
          </a:solidFill>
          <a:latin typeface="FrutigerNext LT Regular" pitchFamily="34" charset="0"/>
          <a:ea typeface="微软雅黑" pitchFamily="34" charset="-122"/>
          <a:cs typeface="宋体" pitchFamily="2" charset="-122"/>
        </a:defRPr>
      </a:lvl1pPr>
      <a:lvl2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5pPr>
      <a:lvl6pPr marL="4571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6pPr>
      <a:lvl7pPr marL="9142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7pPr>
      <a:lvl8pPr marL="13713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8pPr>
      <a:lvl9pPr marL="18284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9pPr>
    </p:titleStyle>
    <p:bodyStyle>
      <a:lvl1pPr marL="342697" indent="-342697" algn="l" rtl="0" eaLnBrk="0" fontAlgn="base" hangingPunct="0">
        <a:lnSpc>
          <a:spcPct val="125000"/>
        </a:lnSpc>
        <a:spcBef>
          <a:spcPct val="20000"/>
        </a:spcBef>
        <a:spcAft>
          <a:spcPct val="0"/>
        </a:spcAft>
        <a:buClr>
          <a:schemeClr val="tx2"/>
        </a:buClr>
        <a:defRPr sz="3175">
          <a:solidFill>
            <a:schemeClr val="bg1"/>
          </a:solidFill>
          <a:latin typeface="微软雅黑" pitchFamily="34" charset="-122"/>
          <a:ea typeface="微软雅黑" pitchFamily="34" charset="-122"/>
          <a:cs typeface="宋体" pitchFamily="2" charset="-122"/>
        </a:defRPr>
      </a:lvl1pPr>
      <a:lvl2pPr marL="742509" indent="-285580" algn="l" rtl="0" eaLnBrk="0" fontAlgn="base" hangingPunct="0">
        <a:lnSpc>
          <a:spcPct val="125000"/>
        </a:lnSpc>
        <a:spcBef>
          <a:spcPct val="20000"/>
        </a:spcBef>
        <a:spcAft>
          <a:spcPct val="0"/>
        </a:spcAft>
        <a:buFont typeface="Arial" pitchFamily="34" charset="0"/>
        <a:defRPr sz="2752">
          <a:solidFill>
            <a:schemeClr val="bg1"/>
          </a:solidFill>
          <a:latin typeface="微软雅黑" pitchFamily="34" charset="-122"/>
          <a:ea typeface="微软雅黑" pitchFamily="34" charset="-122"/>
          <a:cs typeface="宋体" pitchFamily="2" charset="-122"/>
        </a:defRPr>
      </a:lvl2pPr>
      <a:lvl3pPr marL="1142321" indent="-228464" algn="l" rtl="0" eaLnBrk="0" fontAlgn="base" hangingPunct="0">
        <a:lnSpc>
          <a:spcPct val="125000"/>
        </a:lnSpc>
        <a:spcBef>
          <a:spcPct val="20000"/>
        </a:spcBef>
        <a:spcAft>
          <a:spcPct val="0"/>
        </a:spcAft>
        <a:buFont typeface="FrutigerNext LT Medium"/>
        <a:defRPr sz="2434">
          <a:solidFill>
            <a:schemeClr val="bg1"/>
          </a:solidFill>
          <a:latin typeface="微软雅黑" pitchFamily="34" charset="-122"/>
          <a:ea typeface="微软雅黑" pitchFamily="34" charset="-122"/>
          <a:cs typeface="宋体" pitchFamily="2" charset="-122"/>
        </a:defRPr>
      </a:lvl3pPr>
      <a:lvl4pPr marL="1599249" indent="-228464" algn="l" rtl="0" eaLnBrk="0" fontAlgn="base" hangingPunct="0">
        <a:lnSpc>
          <a:spcPct val="125000"/>
        </a:lnSpc>
        <a:spcBef>
          <a:spcPct val="20000"/>
        </a:spcBef>
        <a:spcAft>
          <a:spcPct val="0"/>
        </a:spcAft>
        <a:defRPr sz="2011">
          <a:solidFill>
            <a:schemeClr val="bg1"/>
          </a:solidFill>
          <a:latin typeface="微软雅黑" pitchFamily="34" charset="-122"/>
          <a:ea typeface="微软雅黑" pitchFamily="34" charset="-122"/>
          <a:cs typeface="宋体" pitchFamily="2" charset="-122"/>
        </a:defRPr>
      </a:lvl4pPr>
      <a:lvl5pPr marL="2056177" indent="-228464" algn="l" rtl="0" eaLnBrk="0" fontAlgn="base" hangingPunct="0">
        <a:lnSpc>
          <a:spcPct val="125000"/>
        </a:lnSpc>
        <a:spcBef>
          <a:spcPct val="20000"/>
        </a:spcBef>
        <a:spcAft>
          <a:spcPct val="0"/>
        </a:spcAft>
        <a:buFont typeface="Arial" pitchFamily="34" charset="0"/>
        <a:defRPr sz="2011">
          <a:solidFill>
            <a:schemeClr val="bg1"/>
          </a:solidFill>
          <a:latin typeface="微软雅黑" pitchFamily="34" charset="-122"/>
          <a:ea typeface="微软雅黑" pitchFamily="34" charset="-122"/>
          <a:cs typeface="宋体" pitchFamily="2" charset="-122"/>
        </a:defRPr>
      </a:lvl5pPr>
      <a:lvl6pPr marL="2514051" indent="-228549" algn="l" rtl="0" eaLnBrk="1" fontAlgn="base" hangingPunct="1">
        <a:lnSpc>
          <a:spcPct val="125000"/>
        </a:lnSpc>
        <a:spcBef>
          <a:spcPct val="20000"/>
        </a:spcBef>
        <a:spcAft>
          <a:spcPct val="0"/>
        </a:spcAft>
        <a:buFont typeface="Arial" charset="0"/>
        <a:buChar char="~"/>
        <a:defRPr sz="2011">
          <a:solidFill>
            <a:srgbClr val="808080"/>
          </a:solidFill>
          <a:latin typeface="+mn-lt"/>
          <a:ea typeface="+mn-ea"/>
          <a:cs typeface="+mn-cs"/>
        </a:defRPr>
      </a:lvl6pPr>
      <a:lvl7pPr marL="2971152" indent="-228549" algn="l" rtl="0" eaLnBrk="1" fontAlgn="base" hangingPunct="1">
        <a:lnSpc>
          <a:spcPct val="125000"/>
        </a:lnSpc>
        <a:spcBef>
          <a:spcPct val="20000"/>
        </a:spcBef>
        <a:spcAft>
          <a:spcPct val="0"/>
        </a:spcAft>
        <a:buFont typeface="Arial" charset="0"/>
        <a:buChar char="~"/>
        <a:defRPr sz="2011">
          <a:solidFill>
            <a:srgbClr val="808080"/>
          </a:solidFill>
          <a:latin typeface="+mn-lt"/>
          <a:ea typeface="+mn-ea"/>
          <a:cs typeface="+mn-cs"/>
        </a:defRPr>
      </a:lvl7pPr>
      <a:lvl8pPr marL="3428252" indent="-228549" algn="l" rtl="0" eaLnBrk="1" fontAlgn="base" hangingPunct="1">
        <a:lnSpc>
          <a:spcPct val="125000"/>
        </a:lnSpc>
        <a:spcBef>
          <a:spcPct val="20000"/>
        </a:spcBef>
        <a:spcAft>
          <a:spcPct val="0"/>
        </a:spcAft>
        <a:buFont typeface="Arial" charset="0"/>
        <a:buChar char="~"/>
        <a:defRPr sz="2011">
          <a:solidFill>
            <a:srgbClr val="808080"/>
          </a:solidFill>
          <a:latin typeface="+mn-lt"/>
          <a:ea typeface="+mn-ea"/>
          <a:cs typeface="+mn-cs"/>
        </a:defRPr>
      </a:lvl8pPr>
      <a:lvl9pPr marL="3885353" indent="-228549" algn="l" rtl="0" eaLnBrk="1" fontAlgn="base" hangingPunct="1">
        <a:lnSpc>
          <a:spcPct val="125000"/>
        </a:lnSpc>
        <a:spcBef>
          <a:spcPct val="20000"/>
        </a:spcBef>
        <a:spcAft>
          <a:spcPct val="0"/>
        </a:spcAft>
        <a:buFont typeface="Arial" charset="0"/>
        <a:buChar char="~"/>
        <a:defRPr sz="2011">
          <a:solidFill>
            <a:srgbClr val="808080"/>
          </a:solidFill>
          <a:latin typeface="+mn-lt"/>
          <a:ea typeface="+mn-ea"/>
          <a:cs typeface="+mn-cs"/>
        </a:defRPr>
      </a:lvl9pPr>
    </p:bodyStyle>
    <p:otherStyle>
      <a:defPPr>
        <a:defRPr lang="zh-CN"/>
      </a:defPPr>
      <a:lvl1pPr marL="0" algn="l" defTabSz="914201" rtl="0" eaLnBrk="1" latinLnBrk="0" hangingPunct="1">
        <a:defRPr sz="1799" kern="1200">
          <a:solidFill>
            <a:schemeClr val="tx1"/>
          </a:solidFill>
          <a:latin typeface="+mn-lt"/>
          <a:ea typeface="+mn-ea"/>
          <a:cs typeface="+mn-cs"/>
        </a:defRPr>
      </a:lvl1pPr>
      <a:lvl2pPr marL="457101" algn="l" defTabSz="914201" rtl="0" eaLnBrk="1" latinLnBrk="0" hangingPunct="1">
        <a:defRPr sz="1799" kern="1200">
          <a:solidFill>
            <a:schemeClr val="tx1"/>
          </a:solidFill>
          <a:latin typeface="+mn-lt"/>
          <a:ea typeface="+mn-ea"/>
          <a:cs typeface="+mn-cs"/>
        </a:defRPr>
      </a:lvl2pPr>
      <a:lvl3pPr marL="914201" algn="l" defTabSz="914201" rtl="0" eaLnBrk="1" latinLnBrk="0" hangingPunct="1">
        <a:defRPr sz="1799" kern="1200">
          <a:solidFill>
            <a:schemeClr val="tx1"/>
          </a:solidFill>
          <a:latin typeface="+mn-lt"/>
          <a:ea typeface="+mn-ea"/>
          <a:cs typeface="+mn-cs"/>
        </a:defRPr>
      </a:lvl3pPr>
      <a:lvl4pPr marL="1371301" algn="l" defTabSz="914201" rtl="0" eaLnBrk="1" latinLnBrk="0" hangingPunct="1">
        <a:defRPr sz="1799" kern="1200">
          <a:solidFill>
            <a:schemeClr val="tx1"/>
          </a:solidFill>
          <a:latin typeface="+mn-lt"/>
          <a:ea typeface="+mn-ea"/>
          <a:cs typeface="+mn-cs"/>
        </a:defRPr>
      </a:lvl4pPr>
      <a:lvl5pPr marL="1828401" algn="l" defTabSz="914201" rtl="0" eaLnBrk="1" latinLnBrk="0" hangingPunct="1">
        <a:defRPr sz="1799" kern="1200">
          <a:solidFill>
            <a:schemeClr val="tx1"/>
          </a:solidFill>
          <a:latin typeface="+mn-lt"/>
          <a:ea typeface="+mn-ea"/>
          <a:cs typeface="+mn-cs"/>
        </a:defRPr>
      </a:lvl5pPr>
      <a:lvl6pPr marL="2285502" algn="l" defTabSz="914201" rtl="0" eaLnBrk="1" latinLnBrk="0" hangingPunct="1">
        <a:defRPr sz="1799" kern="1200">
          <a:solidFill>
            <a:schemeClr val="tx1"/>
          </a:solidFill>
          <a:latin typeface="+mn-lt"/>
          <a:ea typeface="+mn-ea"/>
          <a:cs typeface="+mn-cs"/>
        </a:defRPr>
      </a:lvl6pPr>
      <a:lvl7pPr marL="2742601" algn="l" defTabSz="914201" rtl="0" eaLnBrk="1" latinLnBrk="0" hangingPunct="1">
        <a:defRPr sz="1799" kern="1200">
          <a:solidFill>
            <a:schemeClr val="tx1"/>
          </a:solidFill>
          <a:latin typeface="+mn-lt"/>
          <a:ea typeface="+mn-ea"/>
          <a:cs typeface="+mn-cs"/>
        </a:defRPr>
      </a:lvl7pPr>
      <a:lvl8pPr marL="3199702" algn="l" defTabSz="914201" rtl="0" eaLnBrk="1" latinLnBrk="0" hangingPunct="1">
        <a:defRPr sz="1799" kern="1200">
          <a:solidFill>
            <a:schemeClr val="tx1"/>
          </a:solidFill>
          <a:latin typeface="+mn-lt"/>
          <a:ea typeface="+mn-ea"/>
          <a:cs typeface="+mn-cs"/>
        </a:defRPr>
      </a:lvl8pPr>
      <a:lvl9pPr marL="3656801" algn="l" defTabSz="914201"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gs>
            <a:gs pos="26000">
              <a:schemeClr val="accent1">
                <a:lumMod val="45000"/>
                <a:lumOff val="55000"/>
              </a:schemeClr>
            </a:gs>
            <a:gs pos="59000">
              <a:srgbClr val="FFFF00"/>
            </a:gs>
            <a:gs pos="100000">
              <a:srgbClr val="00B050"/>
            </a:gs>
          </a:gsLst>
          <a:lin ang="5400000" scaled="1"/>
          <a:tileRect/>
        </a:gradFill>
        <a:effectLst/>
      </p:bgPr>
    </p:bg>
    <p:spTree>
      <p:nvGrpSpPr>
        <p:cNvPr id="1" name=""/>
        <p:cNvGrpSpPr/>
        <p:nvPr/>
      </p:nvGrpSpPr>
      <p:grpSpPr>
        <a:xfrm>
          <a:off x="0" y="0"/>
          <a:ext cx="0" cy="0"/>
          <a:chOff x="0" y="0"/>
          <a:chExt cx="0" cy="0"/>
        </a:xfrm>
      </p:grpSpPr>
      <p:pic>
        <p:nvPicPr>
          <p:cNvPr id="8194" name="Picture 2" descr="C:\Users\z00205060\Desktop\底图4.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477" y="-10080"/>
            <a:ext cx="12228956" cy="6878161"/>
          </a:xfrm>
          <a:prstGeom prst="rect">
            <a:avLst/>
          </a:prstGeom>
          <a:noFill/>
          <a:ln w="9525">
            <a:noFill/>
            <a:miter lim="800000"/>
            <a:headEnd/>
            <a:tailEnd/>
          </a:ln>
        </p:spPr>
      </p:pic>
    </p:spTree>
    <p:extLst>
      <p:ext uri="{BB962C8B-B14F-4D97-AF65-F5344CB8AC3E}">
        <p14:creationId xmlns:p14="http://schemas.microsoft.com/office/powerpoint/2010/main" val="640466996"/>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rtl="0" eaLnBrk="0" fontAlgn="base" hangingPunct="0">
        <a:spcBef>
          <a:spcPct val="0"/>
        </a:spcBef>
        <a:spcAft>
          <a:spcPct val="0"/>
        </a:spcAft>
        <a:defRPr sz="4762">
          <a:solidFill>
            <a:schemeClr val="bg1"/>
          </a:solidFill>
          <a:latin typeface="FrutigerNext LT Regular" pitchFamily="34" charset="0"/>
          <a:ea typeface="微软雅黑" pitchFamily="34" charset="-122"/>
          <a:cs typeface="宋体" pitchFamily="2" charset="-122"/>
        </a:defRPr>
      </a:lvl1pPr>
      <a:lvl2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5pPr>
      <a:lvl6pPr marL="4571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6pPr>
      <a:lvl7pPr marL="9142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7pPr>
      <a:lvl8pPr marL="13713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8pPr>
      <a:lvl9pPr marL="18284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9pPr>
    </p:titleStyle>
    <p:bodyStyle>
      <a:lvl1pPr marL="342697" indent="-342697" algn="l" rtl="0" eaLnBrk="0" fontAlgn="base" hangingPunct="0">
        <a:lnSpc>
          <a:spcPct val="125000"/>
        </a:lnSpc>
        <a:spcBef>
          <a:spcPct val="20000"/>
        </a:spcBef>
        <a:spcAft>
          <a:spcPct val="0"/>
        </a:spcAft>
        <a:buClr>
          <a:schemeClr val="tx2"/>
        </a:buClr>
        <a:defRPr sz="3175">
          <a:solidFill>
            <a:schemeClr val="bg1"/>
          </a:solidFill>
          <a:latin typeface="微软雅黑" pitchFamily="34" charset="-122"/>
          <a:ea typeface="微软雅黑" pitchFamily="34" charset="-122"/>
          <a:cs typeface="宋体" pitchFamily="2" charset="-122"/>
        </a:defRPr>
      </a:lvl1pPr>
      <a:lvl2pPr marL="742509" indent="-285580" algn="l" rtl="0" eaLnBrk="0" fontAlgn="base" hangingPunct="0">
        <a:lnSpc>
          <a:spcPct val="125000"/>
        </a:lnSpc>
        <a:spcBef>
          <a:spcPct val="20000"/>
        </a:spcBef>
        <a:spcAft>
          <a:spcPct val="0"/>
        </a:spcAft>
        <a:buFont typeface="Arial" pitchFamily="34" charset="0"/>
        <a:defRPr sz="2752">
          <a:solidFill>
            <a:schemeClr val="bg1"/>
          </a:solidFill>
          <a:latin typeface="微软雅黑" pitchFamily="34" charset="-122"/>
          <a:ea typeface="微软雅黑" pitchFamily="34" charset="-122"/>
          <a:cs typeface="宋体" pitchFamily="2" charset="-122"/>
        </a:defRPr>
      </a:lvl2pPr>
      <a:lvl3pPr marL="1142321" indent="-228464" algn="l" rtl="0" eaLnBrk="0" fontAlgn="base" hangingPunct="0">
        <a:lnSpc>
          <a:spcPct val="125000"/>
        </a:lnSpc>
        <a:spcBef>
          <a:spcPct val="20000"/>
        </a:spcBef>
        <a:spcAft>
          <a:spcPct val="0"/>
        </a:spcAft>
        <a:buFont typeface="FrutigerNext LT Medium"/>
        <a:defRPr sz="2434">
          <a:solidFill>
            <a:schemeClr val="bg1"/>
          </a:solidFill>
          <a:latin typeface="微软雅黑" pitchFamily="34" charset="-122"/>
          <a:ea typeface="微软雅黑" pitchFamily="34" charset="-122"/>
          <a:cs typeface="宋体" pitchFamily="2" charset="-122"/>
        </a:defRPr>
      </a:lvl3pPr>
      <a:lvl4pPr marL="1599249" indent="-228464" algn="l" rtl="0" eaLnBrk="0" fontAlgn="base" hangingPunct="0">
        <a:lnSpc>
          <a:spcPct val="125000"/>
        </a:lnSpc>
        <a:spcBef>
          <a:spcPct val="20000"/>
        </a:spcBef>
        <a:spcAft>
          <a:spcPct val="0"/>
        </a:spcAft>
        <a:defRPr sz="2011">
          <a:solidFill>
            <a:schemeClr val="bg1"/>
          </a:solidFill>
          <a:latin typeface="微软雅黑" pitchFamily="34" charset="-122"/>
          <a:ea typeface="微软雅黑" pitchFamily="34" charset="-122"/>
          <a:cs typeface="宋体" pitchFamily="2" charset="-122"/>
        </a:defRPr>
      </a:lvl4pPr>
      <a:lvl5pPr marL="2056177" indent="-228464" algn="l" rtl="0" eaLnBrk="0" fontAlgn="base" hangingPunct="0">
        <a:lnSpc>
          <a:spcPct val="125000"/>
        </a:lnSpc>
        <a:spcBef>
          <a:spcPct val="20000"/>
        </a:spcBef>
        <a:spcAft>
          <a:spcPct val="0"/>
        </a:spcAft>
        <a:buFont typeface="Arial" pitchFamily="34" charset="0"/>
        <a:defRPr sz="2011">
          <a:solidFill>
            <a:schemeClr val="bg1"/>
          </a:solidFill>
          <a:latin typeface="微软雅黑" pitchFamily="34" charset="-122"/>
          <a:ea typeface="微软雅黑" pitchFamily="34" charset="-122"/>
          <a:cs typeface="宋体" pitchFamily="2" charset="-122"/>
        </a:defRPr>
      </a:lvl5pPr>
      <a:lvl6pPr marL="2514051" indent="-228549" algn="l" rtl="0" eaLnBrk="1" fontAlgn="base" hangingPunct="1">
        <a:lnSpc>
          <a:spcPct val="125000"/>
        </a:lnSpc>
        <a:spcBef>
          <a:spcPct val="20000"/>
        </a:spcBef>
        <a:spcAft>
          <a:spcPct val="0"/>
        </a:spcAft>
        <a:buFont typeface="Arial" charset="0"/>
        <a:buChar char="~"/>
        <a:defRPr sz="2011">
          <a:solidFill>
            <a:srgbClr val="808080"/>
          </a:solidFill>
          <a:latin typeface="+mn-lt"/>
          <a:ea typeface="+mn-ea"/>
          <a:cs typeface="+mn-cs"/>
        </a:defRPr>
      </a:lvl6pPr>
      <a:lvl7pPr marL="2971152" indent="-228549" algn="l" rtl="0" eaLnBrk="1" fontAlgn="base" hangingPunct="1">
        <a:lnSpc>
          <a:spcPct val="125000"/>
        </a:lnSpc>
        <a:spcBef>
          <a:spcPct val="20000"/>
        </a:spcBef>
        <a:spcAft>
          <a:spcPct val="0"/>
        </a:spcAft>
        <a:buFont typeface="Arial" charset="0"/>
        <a:buChar char="~"/>
        <a:defRPr sz="2011">
          <a:solidFill>
            <a:srgbClr val="808080"/>
          </a:solidFill>
          <a:latin typeface="+mn-lt"/>
          <a:ea typeface="+mn-ea"/>
          <a:cs typeface="+mn-cs"/>
        </a:defRPr>
      </a:lvl7pPr>
      <a:lvl8pPr marL="3428252" indent="-228549" algn="l" rtl="0" eaLnBrk="1" fontAlgn="base" hangingPunct="1">
        <a:lnSpc>
          <a:spcPct val="125000"/>
        </a:lnSpc>
        <a:spcBef>
          <a:spcPct val="20000"/>
        </a:spcBef>
        <a:spcAft>
          <a:spcPct val="0"/>
        </a:spcAft>
        <a:buFont typeface="Arial" charset="0"/>
        <a:buChar char="~"/>
        <a:defRPr sz="2011">
          <a:solidFill>
            <a:srgbClr val="808080"/>
          </a:solidFill>
          <a:latin typeface="+mn-lt"/>
          <a:ea typeface="+mn-ea"/>
          <a:cs typeface="+mn-cs"/>
        </a:defRPr>
      </a:lvl8pPr>
      <a:lvl9pPr marL="3885353" indent="-228549" algn="l" rtl="0" eaLnBrk="1" fontAlgn="base" hangingPunct="1">
        <a:lnSpc>
          <a:spcPct val="125000"/>
        </a:lnSpc>
        <a:spcBef>
          <a:spcPct val="20000"/>
        </a:spcBef>
        <a:spcAft>
          <a:spcPct val="0"/>
        </a:spcAft>
        <a:buFont typeface="Arial" charset="0"/>
        <a:buChar char="~"/>
        <a:defRPr sz="2011">
          <a:solidFill>
            <a:srgbClr val="808080"/>
          </a:solidFill>
          <a:latin typeface="+mn-lt"/>
          <a:ea typeface="+mn-ea"/>
          <a:cs typeface="+mn-cs"/>
        </a:defRPr>
      </a:lvl9pPr>
    </p:bodyStyle>
    <p:otherStyle>
      <a:defPPr>
        <a:defRPr lang="zh-CN"/>
      </a:defPPr>
      <a:lvl1pPr marL="0" algn="l" defTabSz="914201" rtl="0" eaLnBrk="1" latinLnBrk="0" hangingPunct="1">
        <a:defRPr sz="1799" kern="1200">
          <a:solidFill>
            <a:schemeClr val="tx1"/>
          </a:solidFill>
          <a:latin typeface="+mn-lt"/>
          <a:ea typeface="+mn-ea"/>
          <a:cs typeface="+mn-cs"/>
        </a:defRPr>
      </a:lvl1pPr>
      <a:lvl2pPr marL="457101" algn="l" defTabSz="914201" rtl="0" eaLnBrk="1" latinLnBrk="0" hangingPunct="1">
        <a:defRPr sz="1799" kern="1200">
          <a:solidFill>
            <a:schemeClr val="tx1"/>
          </a:solidFill>
          <a:latin typeface="+mn-lt"/>
          <a:ea typeface="+mn-ea"/>
          <a:cs typeface="+mn-cs"/>
        </a:defRPr>
      </a:lvl2pPr>
      <a:lvl3pPr marL="914201" algn="l" defTabSz="914201" rtl="0" eaLnBrk="1" latinLnBrk="0" hangingPunct="1">
        <a:defRPr sz="1799" kern="1200">
          <a:solidFill>
            <a:schemeClr val="tx1"/>
          </a:solidFill>
          <a:latin typeface="+mn-lt"/>
          <a:ea typeface="+mn-ea"/>
          <a:cs typeface="+mn-cs"/>
        </a:defRPr>
      </a:lvl3pPr>
      <a:lvl4pPr marL="1371301" algn="l" defTabSz="914201" rtl="0" eaLnBrk="1" latinLnBrk="0" hangingPunct="1">
        <a:defRPr sz="1799" kern="1200">
          <a:solidFill>
            <a:schemeClr val="tx1"/>
          </a:solidFill>
          <a:latin typeface="+mn-lt"/>
          <a:ea typeface="+mn-ea"/>
          <a:cs typeface="+mn-cs"/>
        </a:defRPr>
      </a:lvl4pPr>
      <a:lvl5pPr marL="1828401" algn="l" defTabSz="914201" rtl="0" eaLnBrk="1" latinLnBrk="0" hangingPunct="1">
        <a:defRPr sz="1799" kern="1200">
          <a:solidFill>
            <a:schemeClr val="tx1"/>
          </a:solidFill>
          <a:latin typeface="+mn-lt"/>
          <a:ea typeface="+mn-ea"/>
          <a:cs typeface="+mn-cs"/>
        </a:defRPr>
      </a:lvl5pPr>
      <a:lvl6pPr marL="2285502" algn="l" defTabSz="914201" rtl="0" eaLnBrk="1" latinLnBrk="0" hangingPunct="1">
        <a:defRPr sz="1799" kern="1200">
          <a:solidFill>
            <a:schemeClr val="tx1"/>
          </a:solidFill>
          <a:latin typeface="+mn-lt"/>
          <a:ea typeface="+mn-ea"/>
          <a:cs typeface="+mn-cs"/>
        </a:defRPr>
      </a:lvl6pPr>
      <a:lvl7pPr marL="2742601" algn="l" defTabSz="914201" rtl="0" eaLnBrk="1" latinLnBrk="0" hangingPunct="1">
        <a:defRPr sz="1799" kern="1200">
          <a:solidFill>
            <a:schemeClr val="tx1"/>
          </a:solidFill>
          <a:latin typeface="+mn-lt"/>
          <a:ea typeface="+mn-ea"/>
          <a:cs typeface="+mn-cs"/>
        </a:defRPr>
      </a:lvl7pPr>
      <a:lvl8pPr marL="3199702" algn="l" defTabSz="914201" rtl="0" eaLnBrk="1" latinLnBrk="0" hangingPunct="1">
        <a:defRPr sz="1799" kern="1200">
          <a:solidFill>
            <a:schemeClr val="tx1"/>
          </a:solidFill>
          <a:latin typeface="+mn-lt"/>
          <a:ea typeface="+mn-ea"/>
          <a:cs typeface="+mn-cs"/>
        </a:defRPr>
      </a:lvl8pPr>
      <a:lvl9pPr marL="3656801" algn="l" defTabSz="914201"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gs>
            <a:gs pos="26000">
              <a:schemeClr val="accent1">
                <a:lumMod val="45000"/>
                <a:lumOff val="55000"/>
              </a:schemeClr>
            </a:gs>
            <a:gs pos="59000">
              <a:srgbClr val="FFFF00"/>
            </a:gs>
            <a:gs pos="100000">
              <a:srgbClr val="00B050"/>
            </a:gs>
          </a:gsLst>
          <a:lin ang="5400000" scaled="1"/>
          <a:tileRect/>
        </a:gradFill>
        <a:effectLst/>
      </p:bgPr>
    </p:bg>
    <p:spTree>
      <p:nvGrpSpPr>
        <p:cNvPr id="1" name=""/>
        <p:cNvGrpSpPr/>
        <p:nvPr/>
      </p:nvGrpSpPr>
      <p:grpSpPr>
        <a:xfrm>
          <a:off x="0" y="0"/>
          <a:ext cx="0" cy="0"/>
          <a:chOff x="0" y="0"/>
          <a:chExt cx="0" cy="0"/>
        </a:xfrm>
      </p:grpSpPr>
      <p:pic>
        <p:nvPicPr>
          <p:cNvPr id="7170" name="Picture 2" descr="G:\华为\2014\5月\蔡旭-KV设计\文件\PPT-link\Huawei Innovation Day_PPT模板-02.jpg"/>
          <p:cNvPicPr>
            <a:picLocks noChangeAspect="1" noChangeArrowheads="1"/>
          </p:cNvPicPr>
          <p:nvPr userDrawn="1"/>
        </p:nvPicPr>
        <p:blipFill>
          <a:blip r:embed="rId3" cstate="print"/>
          <a:srcRect/>
          <a:stretch>
            <a:fillRect/>
          </a:stretch>
        </p:blipFill>
        <p:spPr bwMode="auto">
          <a:xfrm>
            <a:off x="-1680" y="1680"/>
            <a:ext cx="12193681" cy="6859680"/>
          </a:xfrm>
          <a:prstGeom prst="rect">
            <a:avLst/>
          </a:prstGeom>
          <a:noFill/>
          <a:ln w="9525">
            <a:noFill/>
            <a:miter lim="800000"/>
            <a:headEnd/>
            <a:tailEnd/>
          </a:ln>
        </p:spPr>
      </p:pic>
    </p:spTree>
    <p:extLst>
      <p:ext uri="{BB962C8B-B14F-4D97-AF65-F5344CB8AC3E}">
        <p14:creationId xmlns:p14="http://schemas.microsoft.com/office/powerpoint/2010/main" val="2023973968"/>
      </p:ext>
    </p:extLst>
  </p:cSld>
  <p:clrMap bg1="lt1" tx1="dk1" bg2="lt2" tx2="dk2" accent1="accent1" accent2="accent2" accent3="accent3" accent4="accent4" accent5="accent5" accent6="accent6" hlink="hlink" folHlink="folHlink"/>
  <p:sldLayoutIdLst>
    <p:sldLayoutId id="2147483675"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175" b="1">
          <a:solidFill>
            <a:srgbClr val="333333"/>
          </a:solidFill>
          <a:latin typeface="FrutigerNext LT Medium" pitchFamily="34" charset="0"/>
          <a:ea typeface="黑体" pitchFamily="49" charset="-122"/>
          <a:cs typeface="+mj-cs"/>
        </a:defRPr>
      </a:lvl1pPr>
      <a:lvl2pPr algn="l" rtl="0" eaLnBrk="0" fontAlgn="base" hangingPunct="0">
        <a:spcBef>
          <a:spcPct val="0"/>
        </a:spcBef>
        <a:spcAft>
          <a:spcPct val="0"/>
        </a:spcAft>
        <a:defRPr sz="3175" b="1">
          <a:solidFill>
            <a:srgbClr val="333333"/>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175" b="1">
          <a:solidFill>
            <a:srgbClr val="333333"/>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175" b="1">
          <a:solidFill>
            <a:srgbClr val="333333"/>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175" b="1">
          <a:solidFill>
            <a:srgbClr val="333333"/>
          </a:solidFill>
          <a:latin typeface="FrutigerNext LT Medium" pitchFamily="34" charset="0"/>
          <a:ea typeface="黑体" pitchFamily="49" charset="-122"/>
          <a:cs typeface="宋体" charset="-122"/>
        </a:defRPr>
      </a:lvl5pPr>
      <a:lvl6pPr marL="457101" algn="l" rtl="0" eaLnBrk="1" fontAlgn="base" hangingPunct="1">
        <a:spcBef>
          <a:spcPct val="0"/>
        </a:spcBef>
        <a:spcAft>
          <a:spcPct val="0"/>
        </a:spcAft>
        <a:defRPr sz="3175" b="1">
          <a:solidFill>
            <a:srgbClr val="990000"/>
          </a:solidFill>
          <a:latin typeface="FrutigerNext LT Medium" pitchFamily="34" charset="0"/>
          <a:ea typeface="华文细黑" pitchFamily="2" charset="-122"/>
          <a:cs typeface="宋体" charset="-122"/>
        </a:defRPr>
      </a:lvl6pPr>
      <a:lvl7pPr marL="914201" algn="l" rtl="0" eaLnBrk="1" fontAlgn="base" hangingPunct="1">
        <a:spcBef>
          <a:spcPct val="0"/>
        </a:spcBef>
        <a:spcAft>
          <a:spcPct val="0"/>
        </a:spcAft>
        <a:defRPr sz="3175" b="1">
          <a:solidFill>
            <a:srgbClr val="990000"/>
          </a:solidFill>
          <a:latin typeface="FrutigerNext LT Medium" pitchFamily="34" charset="0"/>
          <a:ea typeface="华文细黑" pitchFamily="2" charset="-122"/>
          <a:cs typeface="宋体" charset="-122"/>
        </a:defRPr>
      </a:lvl7pPr>
      <a:lvl8pPr marL="1371301" algn="l" rtl="0" eaLnBrk="1" fontAlgn="base" hangingPunct="1">
        <a:spcBef>
          <a:spcPct val="0"/>
        </a:spcBef>
        <a:spcAft>
          <a:spcPct val="0"/>
        </a:spcAft>
        <a:defRPr sz="3175" b="1">
          <a:solidFill>
            <a:srgbClr val="990000"/>
          </a:solidFill>
          <a:latin typeface="FrutigerNext LT Medium" pitchFamily="34" charset="0"/>
          <a:ea typeface="华文细黑" pitchFamily="2" charset="-122"/>
          <a:cs typeface="宋体" charset="-122"/>
        </a:defRPr>
      </a:lvl8pPr>
      <a:lvl9pPr marL="1828401" algn="l" rtl="0" eaLnBrk="1" fontAlgn="base" hangingPunct="1">
        <a:spcBef>
          <a:spcPct val="0"/>
        </a:spcBef>
        <a:spcAft>
          <a:spcPct val="0"/>
        </a:spcAft>
        <a:defRPr sz="3175" b="1">
          <a:solidFill>
            <a:srgbClr val="990000"/>
          </a:solidFill>
          <a:latin typeface="FrutigerNext LT Medium" pitchFamily="34" charset="0"/>
          <a:ea typeface="华文细黑" pitchFamily="2" charset="-122"/>
          <a:cs typeface="宋体" charset="-122"/>
        </a:defRPr>
      </a:lvl9pPr>
    </p:titleStyle>
    <p:bodyStyle>
      <a:lvl1pPr marL="342697" indent="-342697" algn="l" rtl="0" eaLnBrk="0" fontAlgn="base" hangingPunct="0">
        <a:spcBef>
          <a:spcPct val="20000"/>
        </a:spcBef>
        <a:spcAft>
          <a:spcPct val="0"/>
        </a:spcAft>
        <a:buClr>
          <a:srgbClr val="990000"/>
        </a:buClr>
        <a:buChar char="•"/>
        <a:defRPr sz="2434" b="1">
          <a:solidFill>
            <a:schemeClr val="tx1"/>
          </a:solidFill>
          <a:latin typeface="+mn-lt"/>
          <a:ea typeface="+mn-ea"/>
          <a:cs typeface="+mn-cs"/>
        </a:defRPr>
      </a:lvl1pPr>
      <a:lvl2pPr marL="742509" indent="-285580" algn="l" rtl="0" eaLnBrk="0" fontAlgn="base" hangingPunct="0">
        <a:spcBef>
          <a:spcPct val="20000"/>
        </a:spcBef>
        <a:spcAft>
          <a:spcPct val="0"/>
        </a:spcAft>
        <a:buFont typeface="Arial" pitchFamily="34" charset="0"/>
        <a:buChar char="›"/>
        <a:defRPr sz="2011">
          <a:solidFill>
            <a:schemeClr val="tx1"/>
          </a:solidFill>
          <a:latin typeface="+mn-lt"/>
          <a:ea typeface="+mn-ea"/>
          <a:cs typeface="+mn-cs"/>
        </a:defRPr>
      </a:lvl2pPr>
      <a:lvl3pPr marL="1142321" indent="-228464" algn="l" rtl="0" eaLnBrk="0" fontAlgn="base" hangingPunct="0">
        <a:spcBef>
          <a:spcPct val="20000"/>
        </a:spcBef>
        <a:spcAft>
          <a:spcPct val="0"/>
        </a:spcAft>
        <a:buFont typeface="FrutigerNext LT Medium"/>
        <a:buChar char="»"/>
        <a:defRPr>
          <a:solidFill>
            <a:schemeClr val="tx1"/>
          </a:solidFill>
          <a:latin typeface="+mn-lt"/>
          <a:ea typeface="+mn-ea"/>
          <a:cs typeface="+mn-cs"/>
        </a:defRPr>
      </a:lvl3pPr>
      <a:lvl4pPr marL="1599249" indent="-228464" algn="l" rtl="0" eaLnBrk="0" fontAlgn="base" hangingPunct="0">
        <a:spcBef>
          <a:spcPct val="20000"/>
        </a:spcBef>
        <a:spcAft>
          <a:spcPct val="0"/>
        </a:spcAft>
        <a:buChar char="–"/>
        <a:defRPr sz="1587">
          <a:solidFill>
            <a:schemeClr val="tx1"/>
          </a:solidFill>
          <a:latin typeface="+mn-lt"/>
          <a:ea typeface="+mn-ea"/>
          <a:cs typeface="+mn-cs"/>
        </a:defRPr>
      </a:lvl4pPr>
      <a:lvl5pPr marL="2056177" indent="-228464" algn="l" rtl="0" eaLnBrk="0" fontAlgn="base" hangingPunct="0">
        <a:spcBef>
          <a:spcPct val="20000"/>
        </a:spcBef>
        <a:spcAft>
          <a:spcPct val="0"/>
        </a:spcAft>
        <a:buFont typeface="Arial" pitchFamily="34" charset="0"/>
        <a:buChar char="~"/>
        <a:defRPr sz="1587">
          <a:solidFill>
            <a:schemeClr val="tx1"/>
          </a:solidFill>
          <a:latin typeface="+mn-lt"/>
          <a:ea typeface="+mn-ea"/>
          <a:cs typeface="+mn-cs"/>
        </a:defRPr>
      </a:lvl5pPr>
      <a:lvl6pPr marL="2514051" indent="-228549" algn="l" rtl="0" eaLnBrk="1" fontAlgn="base" hangingPunct="1">
        <a:spcBef>
          <a:spcPct val="20000"/>
        </a:spcBef>
        <a:spcAft>
          <a:spcPct val="0"/>
        </a:spcAft>
        <a:buFont typeface="Arial" charset="0"/>
        <a:buChar char="~"/>
        <a:defRPr sz="1587">
          <a:solidFill>
            <a:schemeClr val="tx1"/>
          </a:solidFill>
          <a:latin typeface="+mn-lt"/>
          <a:ea typeface="+mn-ea"/>
          <a:cs typeface="+mn-cs"/>
        </a:defRPr>
      </a:lvl6pPr>
      <a:lvl7pPr marL="2971152" indent="-228549" algn="l" rtl="0" eaLnBrk="1" fontAlgn="base" hangingPunct="1">
        <a:spcBef>
          <a:spcPct val="20000"/>
        </a:spcBef>
        <a:spcAft>
          <a:spcPct val="0"/>
        </a:spcAft>
        <a:buFont typeface="Arial" charset="0"/>
        <a:buChar char="~"/>
        <a:defRPr sz="1587">
          <a:solidFill>
            <a:schemeClr val="tx1"/>
          </a:solidFill>
          <a:latin typeface="+mn-lt"/>
          <a:ea typeface="+mn-ea"/>
          <a:cs typeface="+mn-cs"/>
        </a:defRPr>
      </a:lvl7pPr>
      <a:lvl8pPr marL="3428252" indent="-228549" algn="l" rtl="0" eaLnBrk="1" fontAlgn="base" hangingPunct="1">
        <a:spcBef>
          <a:spcPct val="20000"/>
        </a:spcBef>
        <a:spcAft>
          <a:spcPct val="0"/>
        </a:spcAft>
        <a:buFont typeface="Arial" charset="0"/>
        <a:buChar char="~"/>
        <a:defRPr sz="1587">
          <a:solidFill>
            <a:schemeClr val="tx1"/>
          </a:solidFill>
          <a:latin typeface="+mn-lt"/>
          <a:ea typeface="+mn-ea"/>
          <a:cs typeface="+mn-cs"/>
        </a:defRPr>
      </a:lvl8pPr>
      <a:lvl9pPr marL="3885353" indent="-228549" algn="l" rtl="0" eaLnBrk="1" fontAlgn="base" hangingPunct="1">
        <a:spcBef>
          <a:spcPct val="20000"/>
        </a:spcBef>
        <a:spcAft>
          <a:spcPct val="0"/>
        </a:spcAft>
        <a:buFont typeface="Arial" charset="0"/>
        <a:buChar char="~"/>
        <a:defRPr sz="1587">
          <a:solidFill>
            <a:schemeClr val="tx1"/>
          </a:solidFill>
          <a:latin typeface="+mn-lt"/>
          <a:ea typeface="+mn-ea"/>
          <a:cs typeface="+mn-cs"/>
        </a:defRPr>
      </a:lvl9pPr>
    </p:bodyStyle>
    <p:otherStyle>
      <a:defPPr>
        <a:defRPr lang="zh-CN"/>
      </a:defPPr>
      <a:lvl1pPr marL="0" algn="l" defTabSz="914201" rtl="0" eaLnBrk="1" latinLnBrk="0" hangingPunct="1">
        <a:defRPr sz="1799" kern="1200">
          <a:solidFill>
            <a:schemeClr val="tx1"/>
          </a:solidFill>
          <a:latin typeface="+mn-lt"/>
          <a:ea typeface="+mn-ea"/>
          <a:cs typeface="+mn-cs"/>
        </a:defRPr>
      </a:lvl1pPr>
      <a:lvl2pPr marL="457101" algn="l" defTabSz="914201" rtl="0" eaLnBrk="1" latinLnBrk="0" hangingPunct="1">
        <a:defRPr sz="1799" kern="1200">
          <a:solidFill>
            <a:schemeClr val="tx1"/>
          </a:solidFill>
          <a:latin typeface="+mn-lt"/>
          <a:ea typeface="+mn-ea"/>
          <a:cs typeface="+mn-cs"/>
        </a:defRPr>
      </a:lvl2pPr>
      <a:lvl3pPr marL="914201" algn="l" defTabSz="914201" rtl="0" eaLnBrk="1" latinLnBrk="0" hangingPunct="1">
        <a:defRPr sz="1799" kern="1200">
          <a:solidFill>
            <a:schemeClr val="tx1"/>
          </a:solidFill>
          <a:latin typeface="+mn-lt"/>
          <a:ea typeface="+mn-ea"/>
          <a:cs typeface="+mn-cs"/>
        </a:defRPr>
      </a:lvl3pPr>
      <a:lvl4pPr marL="1371301" algn="l" defTabSz="914201" rtl="0" eaLnBrk="1" latinLnBrk="0" hangingPunct="1">
        <a:defRPr sz="1799" kern="1200">
          <a:solidFill>
            <a:schemeClr val="tx1"/>
          </a:solidFill>
          <a:latin typeface="+mn-lt"/>
          <a:ea typeface="+mn-ea"/>
          <a:cs typeface="+mn-cs"/>
        </a:defRPr>
      </a:lvl4pPr>
      <a:lvl5pPr marL="1828401" algn="l" defTabSz="914201" rtl="0" eaLnBrk="1" latinLnBrk="0" hangingPunct="1">
        <a:defRPr sz="1799" kern="1200">
          <a:solidFill>
            <a:schemeClr val="tx1"/>
          </a:solidFill>
          <a:latin typeface="+mn-lt"/>
          <a:ea typeface="+mn-ea"/>
          <a:cs typeface="+mn-cs"/>
        </a:defRPr>
      </a:lvl5pPr>
      <a:lvl6pPr marL="2285502" algn="l" defTabSz="914201" rtl="0" eaLnBrk="1" latinLnBrk="0" hangingPunct="1">
        <a:defRPr sz="1799" kern="1200">
          <a:solidFill>
            <a:schemeClr val="tx1"/>
          </a:solidFill>
          <a:latin typeface="+mn-lt"/>
          <a:ea typeface="+mn-ea"/>
          <a:cs typeface="+mn-cs"/>
        </a:defRPr>
      </a:lvl6pPr>
      <a:lvl7pPr marL="2742601" algn="l" defTabSz="914201" rtl="0" eaLnBrk="1" latinLnBrk="0" hangingPunct="1">
        <a:defRPr sz="1799" kern="1200">
          <a:solidFill>
            <a:schemeClr val="tx1"/>
          </a:solidFill>
          <a:latin typeface="+mn-lt"/>
          <a:ea typeface="+mn-ea"/>
          <a:cs typeface="+mn-cs"/>
        </a:defRPr>
      </a:lvl7pPr>
      <a:lvl8pPr marL="3199702" algn="l" defTabSz="914201" rtl="0" eaLnBrk="1" latinLnBrk="0" hangingPunct="1">
        <a:defRPr sz="1799" kern="1200">
          <a:solidFill>
            <a:schemeClr val="tx1"/>
          </a:solidFill>
          <a:latin typeface="+mn-lt"/>
          <a:ea typeface="+mn-ea"/>
          <a:cs typeface="+mn-cs"/>
        </a:defRPr>
      </a:lvl8pPr>
      <a:lvl9pPr marL="3656801" algn="l" defTabSz="914201" rtl="0" eaLnBrk="1" latinLnBrk="0" hangingPunct="1">
        <a:defRPr sz="179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0000"/>
            </a:gs>
            <a:gs pos="26000">
              <a:schemeClr val="accent1">
                <a:lumMod val="45000"/>
                <a:lumOff val="55000"/>
              </a:schemeClr>
            </a:gs>
            <a:gs pos="59000">
              <a:srgbClr val="FFFF00"/>
            </a:gs>
            <a:gs pos="100000">
              <a:srgbClr val="00B050"/>
            </a:gs>
          </a:gsLst>
          <a:lin ang="5400000" scaled="1"/>
          <a:tileRect/>
        </a:gradFill>
        <a:effectLst/>
      </p:bgPr>
    </p:bg>
    <p:spTree>
      <p:nvGrpSpPr>
        <p:cNvPr id="1" name=""/>
        <p:cNvGrpSpPr/>
        <p:nvPr/>
      </p:nvGrpSpPr>
      <p:grpSpPr>
        <a:xfrm>
          <a:off x="0" y="0"/>
          <a:ext cx="0" cy="0"/>
          <a:chOff x="0" y="0"/>
          <a:chExt cx="0" cy="0"/>
        </a:xfrm>
      </p:grpSpPr>
      <p:pic>
        <p:nvPicPr>
          <p:cNvPr id="8194" name="Picture 2" descr="C:\Users\z00205060\Desktop\底图4.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8478" y="-10080"/>
            <a:ext cx="12228957" cy="6878161"/>
          </a:xfrm>
          <a:prstGeom prst="rect">
            <a:avLst/>
          </a:prstGeom>
          <a:noFill/>
          <a:ln w="9525">
            <a:noFill/>
            <a:miter lim="800000"/>
            <a:headEnd/>
            <a:tailEnd/>
          </a:ln>
        </p:spPr>
      </p:pic>
    </p:spTree>
    <p:extLst>
      <p:ext uri="{BB962C8B-B14F-4D97-AF65-F5344CB8AC3E}">
        <p14:creationId xmlns:p14="http://schemas.microsoft.com/office/powerpoint/2010/main" val="1829787457"/>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rtl="0" eaLnBrk="0" fontAlgn="base" hangingPunct="0">
        <a:spcBef>
          <a:spcPct val="0"/>
        </a:spcBef>
        <a:spcAft>
          <a:spcPct val="0"/>
        </a:spcAft>
        <a:defRPr sz="4761">
          <a:solidFill>
            <a:schemeClr val="bg1"/>
          </a:solidFill>
          <a:latin typeface="FrutigerNext LT Regular" pitchFamily="34" charset="0"/>
          <a:ea typeface="微软雅黑" pitchFamily="34" charset="-122"/>
          <a:cs typeface="宋体" pitchFamily="2" charset="-122"/>
        </a:defRPr>
      </a:lvl1pPr>
      <a:lvl2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5pPr>
      <a:lvl6pPr marL="457060"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6pPr>
      <a:lvl7pPr marL="914119"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7pPr>
      <a:lvl8pPr marL="1371179"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8pPr>
      <a:lvl9pPr marL="1828238"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9pPr>
    </p:titleStyle>
    <p:bodyStyle>
      <a:lvl1pPr marL="342666" indent="-342666" algn="l" rtl="0" eaLnBrk="0" fontAlgn="base" hangingPunct="0">
        <a:lnSpc>
          <a:spcPct val="125000"/>
        </a:lnSpc>
        <a:spcBef>
          <a:spcPct val="20000"/>
        </a:spcBef>
        <a:spcAft>
          <a:spcPct val="0"/>
        </a:spcAft>
        <a:buClr>
          <a:schemeClr val="tx2"/>
        </a:buClr>
        <a:defRPr sz="3174">
          <a:solidFill>
            <a:schemeClr val="bg1"/>
          </a:solidFill>
          <a:latin typeface="微软雅黑" pitchFamily="34" charset="-122"/>
          <a:ea typeface="微软雅黑" pitchFamily="34" charset="-122"/>
          <a:cs typeface="宋体" pitchFamily="2" charset="-122"/>
        </a:defRPr>
      </a:lvl1pPr>
      <a:lvl2pPr marL="742442" indent="-285555" algn="l" rtl="0" eaLnBrk="0" fontAlgn="base" hangingPunct="0">
        <a:lnSpc>
          <a:spcPct val="125000"/>
        </a:lnSpc>
        <a:spcBef>
          <a:spcPct val="20000"/>
        </a:spcBef>
        <a:spcAft>
          <a:spcPct val="0"/>
        </a:spcAft>
        <a:buFont typeface="Arial" pitchFamily="34" charset="0"/>
        <a:defRPr sz="2751">
          <a:solidFill>
            <a:schemeClr val="bg1"/>
          </a:solidFill>
          <a:latin typeface="微软雅黑" pitchFamily="34" charset="-122"/>
          <a:ea typeface="微软雅黑" pitchFamily="34" charset="-122"/>
          <a:cs typeface="宋体" pitchFamily="2" charset="-122"/>
        </a:defRPr>
      </a:lvl2pPr>
      <a:lvl3pPr marL="1142219" indent="-228444" algn="l" rtl="0" eaLnBrk="0" fontAlgn="base" hangingPunct="0">
        <a:lnSpc>
          <a:spcPct val="125000"/>
        </a:lnSpc>
        <a:spcBef>
          <a:spcPct val="20000"/>
        </a:spcBef>
        <a:spcAft>
          <a:spcPct val="0"/>
        </a:spcAft>
        <a:buFont typeface="FrutigerNext LT Medium"/>
        <a:defRPr sz="2434">
          <a:solidFill>
            <a:schemeClr val="bg1"/>
          </a:solidFill>
          <a:latin typeface="微软雅黑" pitchFamily="34" charset="-122"/>
          <a:ea typeface="微软雅黑" pitchFamily="34" charset="-122"/>
          <a:cs typeface="宋体" pitchFamily="2" charset="-122"/>
        </a:defRPr>
      </a:lvl3pPr>
      <a:lvl4pPr marL="1599107" indent="-228444" algn="l" rtl="0" eaLnBrk="0" fontAlgn="base" hangingPunct="0">
        <a:lnSpc>
          <a:spcPct val="125000"/>
        </a:lnSpc>
        <a:spcBef>
          <a:spcPct val="20000"/>
        </a:spcBef>
        <a:spcAft>
          <a:spcPct val="0"/>
        </a:spcAft>
        <a:defRPr sz="2010">
          <a:solidFill>
            <a:schemeClr val="bg1"/>
          </a:solidFill>
          <a:latin typeface="微软雅黑" pitchFamily="34" charset="-122"/>
          <a:ea typeface="微软雅黑" pitchFamily="34" charset="-122"/>
          <a:cs typeface="宋体" pitchFamily="2" charset="-122"/>
        </a:defRPr>
      </a:lvl4pPr>
      <a:lvl5pPr marL="2055994" indent="-228444" algn="l" rtl="0" eaLnBrk="0" fontAlgn="base" hangingPunct="0">
        <a:lnSpc>
          <a:spcPct val="125000"/>
        </a:lnSpc>
        <a:spcBef>
          <a:spcPct val="20000"/>
        </a:spcBef>
        <a:spcAft>
          <a:spcPct val="0"/>
        </a:spcAft>
        <a:buFont typeface="Arial" pitchFamily="34" charset="0"/>
        <a:defRPr sz="2010">
          <a:solidFill>
            <a:schemeClr val="bg1"/>
          </a:solidFill>
          <a:latin typeface="微软雅黑" pitchFamily="34" charset="-122"/>
          <a:ea typeface="微软雅黑" pitchFamily="34" charset="-122"/>
          <a:cs typeface="宋体" pitchFamily="2" charset="-122"/>
        </a:defRPr>
      </a:lvl5pPr>
      <a:lvl6pPr marL="2513828"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6pPr>
      <a:lvl7pPr marL="2970888"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7pPr>
      <a:lvl8pPr marL="3427947"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8pPr>
      <a:lvl9pPr marL="3885007"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9pPr>
    </p:bodyStyle>
    <p:otherStyle>
      <a:defPPr>
        <a:defRPr lang="zh-CN"/>
      </a:defPPr>
      <a:lvl1pPr marL="0" algn="l" defTabSz="914119" rtl="0" eaLnBrk="1" latinLnBrk="0" hangingPunct="1">
        <a:defRPr sz="1799" kern="1200">
          <a:solidFill>
            <a:schemeClr val="tx1"/>
          </a:solidFill>
          <a:latin typeface="+mn-lt"/>
          <a:ea typeface="+mn-ea"/>
          <a:cs typeface="+mn-cs"/>
        </a:defRPr>
      </a:lvl1pPr>
      <a:lvl2pPr marL="457060" algn="l" defTabSz="914119" rtl="0" eaLnBrk="1" latinLnBrk="0" hangingPunct="1">
        <a:defRPr sz="1799" kern="1200">
          <a:solidFill>
            <a:schemeClr val="tx1"/>
          </a:solidFill>
          <a:latin typeface="+mn-lt"/>
          <a:ea typeface="+mn-ea"/>
          <a:cs typeface="+mn-cs"/>
        </a:defRPr>
      </a:lvl2pPr>
      <a:lvl3pPr marL="914119" algn="l" defTabSz="914119" rtl="0" eaLnBrk="1" latinLnBrk="0" hangingPunct="1">
        <a:defRPr sz="1799" kern="1200">
          <a:solidFill>
            <a:schemeClr val="tx1"/>
          </a:solidFill>
          <a:latin typeface="+mn-lt"/>
          <a:ea typeface="+mn-ea"/>
          <a:cs typeface="+mn-cs"/>
        </a:defRPr>
      </a:lvl3pPr>
      <a:lvl4pPr marL="1371179" algn="l" defTabSz="914119" rtl="0" eaLnBrk="1" latinLnBrk="0" hangingPunct="1">
        <a:defRPr sz="1799" kern="1200">
          <a:solidFill>
            <a:schemeClr val="tx1"/>
          </a:solidFill>
          <a:latin typeface="+mn-lt"/>
          <a:ea typeface="+mn-ea"/>
          <a:cs typeface="+mn-cs"/>
        </a:defRPr>
      </a:lvl4pPr>
      <a:lvl5pPr marL="1828238" algn="l" defTabSz="914119" rtl="0" eaLnBrk="1" latinLnBrk="0" hangingPunct="1">
        <a:defRPr sz="1799" kern="1200">
          <a:solidFill>
            <a:schemeClr val="tx1"/>
          </a:solidFill>
          <a:latin typeface="+mn-lt"/>
          <a:ea typeface="+mn-ea"/>
          <a:cs typeface="+mn-cs"/>
        </a:defRPr>
      </a:lvl5pPr>
      <a:lvl6pPr marL="2285298" algn="l" defTabSz="914119" rtl="0" eaLnBrk="1" latinLnBrk="0" hangingPunct="1">
        <a:defRPr sz="1799" kern="1200">
          <a:solidFill>
            <a:schemeClr val="tx1"/>
          </a:solidFill>
          <a:latin typeface="+mn-lt"/>
          <a:ea typeface="+mn-ea"/>
          <a:cs typeface="+mn-cs"/>
        </a:defRPr>
      </a:lvl6pPr>
      <a:lvl7pPr marL="2742357" algn="l" defTabSz="914119" rtl="0" eaLnBrk="1" latinLnBrk="0" hangingPunct="1">
        <a:defRPr sz="1799" kern="1200">
          <a:solidFill>
            <a:schemeClr val="tx1"/>
          </a:solidFill>
          <a:latin typeface="+mn-lt"/>
          <a:ea typeface="+mn-ea"/>
          <a:cs typeface="+mn-cs"/>
        </a:defRPr>
      </a:lvl7pPr>
      <a:lvl8pPr marL="3199417" algn="l" defTabSz="914119" rtl="0" eaLnBrk="1" latinLnBrk="0" hangingPunct="1">
        <a:defRPr sz="1799" kern="1200">
          <a:solidFill>
            <a:schemeClr val="tx1"/>
          </a:solidFill>
          <a:latin typeface="+mn-lt"/>
          <a:ea typeface="+mn-ea"/>
          <a:cs typeface="+mn-cs"/>
        </a:defRPr>
      </a:lvl8pPr>
      <a:lvl9pPr marL="3656476" algn="l" defTabSz="914119" rtl="0" eaLnBrk="1" latinLnBrk="0" hangingPunct="1">
        <a:defRPr sz="1799"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C:\Users\z00205060\Desktop\底图4.jp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8478" y="-10080"/>
            <a:ext cx="12228957" cy="6878161"/>
          </a:xfrm>
          <a:prstGeom prst="rect">
            <a:avLst/>
          </a:prstGeom>
          <a:noFill/>
          <a:ln w="9525">
            <a:noFill/>
            <a:miter lim="800000"/>
            <a:headEnd/>
            <a:tailEnd/>
          </a:ln>
        </p:spPr>
      </p:pic>
    </p:spTree>
    <p:extLst>
      <p:ext uri="{BB962C8B-B14F-4D97-AF65-F5344CB8AC3E}">
        <p14:creationId xmlns:p14="http://schemas.microsoft.com/office/powerpoint/2010/main" val="20846122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l" rtl="0" eaLnBrk="0" fontAlgn="base" hangingPunct="0">
        <a:spcBef>
          <a:spcPct val="0"/>
        </a:spcBef>
        <a:spcAft>
          <a:spcPct val="0"/>
        </a:spcAft>
        <a:defRPr sz="4761">
          <a:solidFill>
            <a:schemeClr val="bg1"/>
          </a:solidFill>
          <a:latin typeface="FrutigerNext LT Regular" pitchFamily="34" charset="0"/>
          <a:ea typeface="微软雅黑" pitchFamily="34" charset="-122"/>
          <a:cs typeface="宋体" pitchFamily="2" charset="-122"/>
        </a:defRPr>
      </a:lvl1pPr>
      <a:lvl2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1">
          <a:solidFill>
            <a:schemeClr val="bg1"/>
          </a:solidFill>
          <a:latin typeface="FrutigerNext LT Regular"/>
          <a:ea typeface="微软雅黑" pitchFamily="34" charset="-122"/>
          <a:cs typeface="宋体" pitchFamily="2" charset="-122"/>
        </a:defRPr>
      </a:lvl5pPr>
      <a:lvl6pPr marL="457060"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6pPr>
      <a:lvl7pPr marL="914119"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7pPr>
      <a:lvl8pPr marL="1371179"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8pPr>
      <a:lvl9pPr marL="1828238" algn="l" rtl="0" eaLnBrk="1" fontAlgn="base" hangingPunct="1">
        <a:spcBef>
          <a:spcPct val="0"/>
        </a:spcBef>
        <a:spcAft>
          <a:spcPct val="0"/>
        </a:spcAft>
        <a:defRPr sz="4761" b="1">
          <a:solidFill>
            <a:srgbClr val="990000"/>
          </a:solidFill>
          <a:latin typeface="FrutigerNext LT Medium" pitchFamily="34" charset="0"/>
          <a:ea typeface="华文细黑" pitchFamily="2" charset="-122"/>
          <a:cs typeface="SimSun" pitchFamily="2" charset="-122"/>
        </a:defRPr>
      </a:lvl9pPr>
    </p:titleStyle>
    <p:bodyStyle>
      <a:lvl1pPr marL="342666" indent="-342666" algn="l" rtl="0" eaLnBrk="0" fontAlgn="base" hangingPunct="0">
        <a:lnSpc>
          <a:spcPct val="125000"/>
        </a:lnSpc>
        <a:spcBef>
          <a:spcPct val="20000"/>
        </a:spcBef>
        <a:spcAft>
          <a:spcPct val="0"/>
        </a:spcAft>
        <a:buClr>
          <a:schemeClr val="tx2"/>
        </a:buClr>
        <a:defRPr sz="3174">
          <a:solidFill>
            <a:schemeClr val="bg1"/>
          </a:solidFill>
          <a:latin typeface="微软雅黑" pitchFamily="34" charset="-122"/>
          <a:ea typeface="微软雅黑" pitchFamily="34" charset="-122"/>
          <a:cs typeface="宋体" pitchFamily="2" charset="-122"/>
        </a:defRPr>
      </a:lvl1pPr>
      <a:lvl2pPr marL="742442" indent="-285555" algn="l" rtl="0" eaLnBrk="0" fontAlgn="base" hangingPunct="0">
        <a:lnSpc>
          <a:spcPct val="125000"/>
        </a:lnSpc>
        <a:spcBef>
          <a:spcPct val="20000"/>
        </a:spcBef>
        <a:spcAft>
          <a:spcPct val="0"/>
        </a:spcAft>
        <a:buFont typeface="Arial" pitchFamily="34" charset="0"/>
        <a:defRPr sz="2751">
          <a:solidFill>
            <a:schemeClr val="bg1"/>
          </a:solidFill>
          <a:latin typeface="微软雅黑" pitchFamily="34" charset="-122"/>
          <a:ea typeface="微软雅黑" pitchFamily="34" charset="-122"/>
          <a:cs typeface="宋体" pitchFamily="2" charset="-122"/>
        </a:defRPr>
      </a:lvl2pPr>
      <a:lvl3pPr marL="1142219" indent="-228444" algn="l" rtl="0" eaLnBrk="0" fontAlgn="base" hangingPunct="0">
        <a:lnSpc>
          <a:spcPct val="125000"/>
        </a:lnSpc>
        <a:spcBef>
          <a:spcPct val="20000"/>
        </a:spcBef>
        <a:spcAft>
          <a:spcPct val="0"/>
        </a:spcAft>
        <a:buFont typeface="FrutigerNext LT Medium"/>
        <a:defRPr sz="2434">
          <a:solidFill>
            <a:schemeClr val="bg1"/>
          </a:solidFill>
          <a:latin typeface="微软雅黑" pitchFamily="34" charset="-122"/>
          <a:ea typeface="微软雅黑" pitchFamily="34" charset="-122"/>
          <a:cs typeface="宋体" pitchFamily="2" charset="-122"/>
        </a:defRPr>
      </a:lvl3pPr>
      <a:lvl4pPr marL="1599107" indent="-228444" algn="l" rtl="0" eaLnBrk="0" fontAlgn="base" hangingPunct="0">
        <a:lnSpc>
          <a:spcPct val="125000"/>
        </a:lnSpc>
        <a:spcBef>
          <a:spcPct val="20000"/>
        </a:spcBef>
        <a:spcAft>
          <a:spcPct val="0"/>
        </a:spcAft>
        <a:defRPr sz="2010">
          <a:solidFill>
            <a:schemeClr val="bg1"/>
          </a:solidFill>
          <a:latin typeface="微软雅黑" pitchFamily="34" charset="-122"/>
          <a:ea typeface="微软雅黑" pitchFamily="34" charset="-122"/>
          <a:cs typeface="宋体" pitchFamily="2" charset="-122"/>
        </a:defRPr>
      </a:lvl4pPr>
      <a:lvl5pPr marL="2055994" indent="-228444" algn="l" rtl="0" eaLnBrk="0" fontAlgn="base" hangingPunct="0">
        <a:lnSpc>
          <a:spcPct val="125000"/>
        </a:lnSpc>
        <a:spcBef>
          <a:spcPct val="20000"/>
        </a:spcBef>
        <a:spcAft>
          <a:spcPct val="0"/>
        </a:spcAft>
        <a:buFont typeface="Arial" pitchFamily="34" charset="0"/>
        <a:defRPr sz="2010">
          <a:solidFill>
            <a:schemeClr val="bg1"/>
          </a:solidFill>
          <a:latin typeface="微软雅黑" pitchFamily="34" charset="-122"/>
          <a:ea typeface="微软雅黑" pitchFamily="34" charset="-122"/>
          <a:cs typeface="宋体" pitchFamily="2" charset="-122"/>
        </a:defRPr>
      </a:lvl5pPr>
      <a:lvl6pPr marL="2513828"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6pPr>
      <a:lvl7pPr marL="2970888"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7pPr>
      <a:lvl8pPr marL="3427947"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8pPr>
      <a:lvl9pPr marL="3885007" indent="-228529" algn="l" rtl="0" eaLnBrk="1" fontAlgn="base" hangingPunct="1">
        <a:lnSpc>
          <a:spcPct val="125000"/>
        </a:lnSpc>
        <a:spcBef>
          <a:spcPct val="20000"/>
        </a:spcBef>
        <a:spcAft>
          <a:spcPct val="0"/>
        </a:spcAft>
        <a:buFont typeface="Arial" charset="0"/>
        <a:buChar char="~"/>
        <a:defRPr sz="2010">
          <a:solidFill>
            <a:srgbClr val="808080"/>
          </a:solidFill>
          <a:latin typeface="+mn-lt"/>
          <a:ea typeface="+mn-ea"/>
          <a:cs typeface="+mn-cs"/>
        </a:defRPr>
      </a:lvl9pPr>
    </p:bodyStyle>
    <p:otherStyle>
      <a:defPPr>
        <a:defRPr lang="zh-CN"/>
      </a:defPPr>
      <a:lvl1pPr marL="0" algn="l" defTabSz="914119" rtl="0" eaLnBrk="1" latinLnBrk="0" hangingPunct="1">
        <a:defRPr sz="1799" kern="1200">
          <a:solidFill>
            <a:schemeClr val="tx1"/>
          </a:solidFill>
          <a:latin typeface="+mn-lt"/>
          <a:ea typeface="+mn-ea"/>
          <a:cs typeface="+mn-cs"/>
        </a:defRPr>
      </a:lvl1pPr>
      <a:lvl2pPr marL="457060" algn="l" defTabSz="914119" rtl="0" eaLnBrk="1" latinLnBrk="0" hangingPunct="1">
        <a:defRPr sz="1799" kern="1200">
          <a:solidFill>
            <a:schemeClr val="tx1"/>
          </a:solidFill>
          <a:latin typeface="+mn-lt"/>
          <a:ea typeface="+mn-ea"/>
          <a:cs typeface="+mn-cs"/>
        </a:defRPr>
      </a:lvl2pPr>
      <a:lvl3pPr marL="914119" algn="l" defTabSz="914119" rtl="0" eaLnBrk="1" latinLnBrk="0" hangingPunct="1">
        <a:defRPr sz="1799" kern="1200">
          <a:solidFill>
            <a:schemeClr val="tx1"/>
          </a:solidFill>
          <a:latin typeface="+mn-lt"/>
          <a:ea typeface="+mn-ea"/>
          <a:cs typeface="+mn-cs"/>
        </a:defRPr>
      </a:lvl3pPr>
      <a:lvl4pPr marL="1371179" algn="l" defTabSz="914119" rtl="0" eaLnBrk="1" latinLnBrk="0" hangingPunct="1">
        <a:defRPr sz="1799" kern="1200">
          <a:solidFill>
            <a:schemeClr val="tx1"/>
          </a:solidFill>
          <a:latin typeface="+mn-lt"/>
          <a:ea typeface="+mn-ea"/>
          <a:cs typeface="+mn-cs"/>
        </a:defRPr>
      </a:lvl4pPr>
      <a:lvl5pPr marL="1828238" algn="l" defTabSz="914119" rtl="0" eaLnBrk="1" latinLnBrk="0" hangingPunct="1">
        <a:defRPr sz="1799" kern="1200">
          <a:solidFill>
            <a:schemeClr val="tx1"/>
          </a:solidFill>
          <a:latin typeface="+mn-lt"/>
          <a:ea typeface="+mn-ea"/>
          <a:cs typeface="+mn-cs"/>
        </a:defRPr>
      </a:lvl5pPr>
      <a:lvl6pPr marL="2285298" algn="l" defTabSz="914119" rtl="0" eaLnBrk="1" latinLnBrk="0" hangingPunct="1">
        <a:defRPr sz="1799" kern="1200">
          <a:solidFill>
            <a:schemeClr val="tx1"/>
          </a:solidFill>
          <a:latin typeface="+mn-lt"/>
          <a:ea typeface="+mn-ea"/>
          <a:cs typeface="+mn-cs"/>
        </a:defRPr>
      </a:lvl6pPr>
      <a:lvl7pPr marL="2742357" algn="l" defTabSz="914119" rtl="0" eaLnBrk="1" latinLnBrk="0" hangingPunct="1">
        <a:defRPr sz="1799" kern="1200">
          <a:solidFill>
            <a:schemeClr val="tx1"/>
          </a:solidFill>
          <a:latin typeface="+mn-lt"/>
          <a:ea typeface="+mn-ea"/>
          <a:cs typeface="+mn-cs"/>
        </a:defRPr>
      </a:lvl7pPr>
      <a:lvl8pPr marL="3199417" algn="l" defTabSz="914119" rtl="0" eaLnBrk="1" latinLnBrk="0" hangingPunct="1">
        <a:defRPr sz="1799" kern="1200">
          <a:solidFill>
            <a:schemeClr val="tx1"/>
          </a:solidFill>
          <a:latin typeface="+mn-lt"/>
          <a:ea typeface="+mn-ea"/>
          <a:cs typeface="+mn-cs"/>
        </a:defRPr>
      </a:lvl8pPr>
      <a:lvl9pPr marL="3656476" algn="l" defTabSz="914119"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653529" y="4352544"/>
            <a:ext cx="4096512" cy="1316736"/>
          </a:xfrm>
          <a:prstGeom prst="rect">
            <a:avLst/>
          </a:prstGeom>
          <a:solidFill>
            <a:srgbClr val="006386"/>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0" i="0" u="none" strike="noStrike" cap="none" normalizeH="0" baseline="0" smtClean="0">
              <a:ln>
                <a:noFill/>
              </a:ln>
              <a:solidFill>
                <a:schemeClr val="tx1"/>
              </a:solidFill>
              <a:effectLst/>
              <a:latin typeface="Arial" charset="0"/>
              <a:ea typeface="宋体" charset="-122"/>
            </a:endParaRPr>
          </a:p>
        </p:txBody>
      </p:sp>
      <p:sp>
        <p:nvSpPr>
          <p:cNvPr id="9" name="标题 1"/>
          <p:cNvSpPr>
            <a:spLocks noGrp="1"/>
          </p:cNvSpPr>
          <p:nvPr>
            <p:ph type="title"/>
          </p:nvPr>
        </p:nvSpPr>
        <p:spPr>
          <a:xfrm>
            <a:off x="-148281" y="790834"/>
            <a:ext cx="6372018" cy="127322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4800" b="0" baseline="0">
                <a:solidFill>
                  <a:schemeClr val="bg1"/>
                </a:solidFill>
                <a:latin typeface="FrutigerNext LT Regular" pitchFamily="34" charset="0"/>
                <a:ea typeface="微软雅黑" pitchFamily="34" charset="-122"/>
              </a:defRPr>
            </a:lvl1pPr>
          </a:lstStyle>
          <a:p>
            <a:pPr algn="ctr" defTabSz="914201">
              <a:defRPr/>
            </a:pPr>
            <a: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t/>
            </a:r>
            <a:b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br>
            <a: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t>5G</a:t>
            </a:r>
            <a:b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br>
            <a: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t>End-to-End </a:t>
            </a:r>
            <a:r>
              <a:rPr lang="en-US" altLang="zh-CN" sz="4657" b="1" i="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t>Slicing</a:t>
            </a:r>
            <a:br>
              <a:rPr lang="en-US" altLang="zh-CN" sz="4657" b="1" i="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br>
            <a:r>
              <a:rPr lang="en-US" altLang="zh-CN" sz="4657" b="1" i="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t>Demo</a:t>
            </a:r>
            <a:br>
              <a:rPr lang="en-US" altLang="zh-CN" sz="4657" b="1" i="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br>
            <a: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t/>
            </a:r>
            <a:b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br>
            <a:r>
              <a:rPr lang="en-US" altLang="zh-CN" sz="3200" b="1" i="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t>December 7</a:t>
            </a:r>
            <a:r>
              <a:rPr lang="en-US" altLang="zh-CN" sz="3200" b="1" i="1" baseline="30000"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t>th</a:t>
            </a:r>
            <a:r>
              <a:rPr lang="en-US" altLang="zh-CN" sz="3200" b="1" i="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t> 2016 </a:t>
            </a:r>
            <a:br>
              <a:rPr lang="en-US" altLang="zh-CN" sz="3200" b="1" i="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br>
            <a:r>
              <a:rPr lang="en-US" altLang="zh-CN" sz="3200" b="1" i="1" dirty="0" smtClean="0">
                <a:effectLst>
                  <a:outerShdw blurRad="38100" dist="38100" dir="2700000" algn="tl">
                    <a:srgbClr val="000000">
                      <a:alpha val="43137"/>
                    </a:srgbClr>
                  </a:outerShdw>
                </a:effectLst>
                <a:latin typeface="Arial" pitchFamily="34" charset="0"/>
                <a:ea typeface="Arial Unicode MS" pitchFamily="34" charset="-128"/>
                <a:cs typeface="Arial" pitchFamily="34" charset="0"/>
              </a:rPr>
              <a:t>FG-IMT-2020 Geneva</a:t>
            </a:r>
            <a: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t/>
            </a:r>
            <a:br>
              <a:rPr lang="en-US" altLang="zh-CN"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rPr>
            </a:br>
            <a:endParaRPr lang="zh-CN" altLang="en-US" sz="4657" b="1" i="1" dirty="0">
              <a:effectLst>
                <a:outerShdw blurRad="38100" dist="38100" dir="2700000" algn="tl">
                  <a:srgbClr val="000000">
                    <a:alpha val="43137"/>
                  </a:srgbClr>
                </a:outerShdw>
              </a:effectLst>
              <a:latin typeface="Arial" pitchFamily="34" charset="0"/>
              <a:ea typeface="Arial Unicode MS" pitchFamily="34" charset="-128"/>
              <a:cs typeface="Arial" pitchFamily="34" charset="0"/>
            </a:endParaRPr>
          </a:p>
        </p:txBody>
      </p:sp>
      <p:pic>
        <p:nvPicPr>
          <p:cNvPr id="7" name="Picture 2" descr="C:\Users\z00205060\Desktop\多媒体规范\深色(横版）.jpg"/>
          <p:cNvPicPr>
            <a:picLocks noChangeAspect="1" noChangeArrowheads="1"/>
          </p:cNvPicPr>
          <p:nvPr/>
        </p:nvPicPr>
        <p:blipFill>
          <a:blip r:embed="rId2" cstate="print">
            <a:clrChange>
              <a:clrFrom>
                <a:srgbClr val="191A27"/>
              </a:clrFrom>
              <a:clrTo>
                <a:srgbClr val="191A27">
                  <a:alpha val="0"/>
                </a:srgbClr>
              </a:clrTo>
            </a:clrChange>
          </a:blip>
          <a:srcRect l="91543" b="85476"/>
          <a:stretch>
            <a:fillRect/>
          </a:stretch>
        </p:blipFill>
        <p:spPr bwMode="auto">
          <a:xfrm>
            <a:off x="7438832" y="4021817"/>
            <a:ext cx="1842487" cy="1779922"/>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498" y="4563314"/>
            <a:ext cx="2360504" cy="931778"/>
          </a:xfrm>
          <a:prstGeom prst="rect">
            <a:avLst/>
          </a:prstGeom>
        </p:spPr>
      </p:pic>
    </p:spTree>
    <p:extLst>
      <p:ext uri="{BB962C8B-B14F-4D97-AF65-F5344CB8AC3E}">
        <p14:creationId xmlns:p14="http://schemas.microsoft.com/office/powerpoint/2010/main" val="1213578627"/>
      </p:ext>
    </p:extLst>
  </p:cSld>
  <p:clrMapOvr>
    <a:masterClrMapping/>
  </p:clrMapOvr>
  <p:transition advClick="0" advTm="8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Rectangle 250"/>
          <p:cNvSpPr/>
          <p:nvPr/>
        </p:nvSpPr>
        <p:spPr bwMode="auto">
          <a:xfrm>
            <a:off x="-26583" y="526"/>
            <a:ext cx="12192000" cy="685695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225" name="Title 1"/>
          <p:cNvSpPr txBox="1">
            <a:spLocks/>
          </p:cNvSpPr>
          <p:nvPr/>
        </p:nvSpPr>
        <p:spPr bwMode="auto">
          <a:xfrm>
            <a:off x="838935" y="0"/>
            <a:ext cx="11798525" cy="607476"/>
          </a:xfrm>
          <a:prstGeom prst="rect">
            <a:avLst/>
          </a:prstGeom>
          <a:noFill/>
          <a:ln w="9525">
            <a:noFill/>
            <a:miter lim="800000"/>
            <a:headEnd/>
            <a:tailEnd/>
          </a:ln>
          <a:effectLst/>
        </p:spPr>
        <p:txBody>
          <a:bodyPr vert="horz" wrap="square" lIns="89406" tIns="44705" rIns="89406" bIns="44705" numCol="1" anchor="ctr" anchorCtr="0" compatLnSpc="1">
            <a:prstTxWarp prst="textNoShape">
              <a:avLst/>
            </a:prstTxWarp>
            <a:noAutofit/>
          </a:bodyPr>
          <a:lstStyle/>
          <a:p>
            <a:pPr defTabSz="1083459">
              <a:defRPr/>
            </a:pPr>
            <a:r>
              <a:rPr kumimoji="1" lang="en-US" altLang="zh-CN" sz="3809" b="1" kern="0" dirty="0">
                <a:latin typeface="Microsoft YaHei" pitchFamily="34" charset="-122"/>
                <a:ea typeface="Microsoft YaHei" pitchFamily="34" charset="-122"/>
                <a:cs typeface="Arial" panose="020B0604020202020204" pitchFamily="34" charset="0"/>
                <a:sym typeface="???? Bold" charset="0"/>
              </a:rPr>
              <a:t> Various Stimuli to trigger resource </a:t>
            </a:r>
            <a:r>
              <a:rPr kumimoji="1" lang="en-US" altLang="zh-CN" sz="3809" b="1" kern="0" dirty="0">
                <a:latin typeface="Symbol" pitchFamily="18" charset="2"/>
                <a:ea typeface="Microsoft YaHei" pitchFamily="34" charset="-122"/>
                <a:cs typeface="Arial" panose="020B0604020202020204" pitchFamily="34" charset="0"/>
                <a:sym typeface="???? Bold" charset="0"/>
              </a:rPr>
              <a:t>D</a:t>
            </a:r>
          </a:p>
        </p:txBody>
      </p:sp>
      <p:sp>
        <p:nvSpPr>
          <p:cNvPr id="252" name="Title 1"/>
          <p:cNvSpPr txBox="1">
            <a:spLocks/>
          </p:cNvSpPr>
          <p:nvPr/>
        </p:nvSpPr>
        <p:spPr bwMode="auto">
          <a:xfrm>
            <a:off x="991958" y="5922205"/>
            <a:ext cx="11798525" cy="607476"/>
          </a:xfrm>
          <a:prstGeom prst="rect">
            <a:avLst/>
          </a:prstGeom>
          <a:noFill/>
          <a:ln w="9525">
            <a:noFill/>
            <a:miter lim="800000"/>
            <a:headEnd/>
            <a:tailEnd/>
          </a:ln>
          <a:effectLst/>
        </p:spPr>
        <p:txBody>
          <a:bodyPr vert="horz" wrap="square" lIns="89406" tIns="44705" rIns="89406" bIns="44705" numCol="1" anchor="ctr" anchorCtr="0" compatLnSpc="1">
            <a:prstTxWarp prst="textNoShape">
              <a:avLst/>
            </a:prstTxWarp>
            <a:noAutofit/>
          </a:bodyPr>
          <a:lstStyle/>
          <a:p>
            <a:pPr defTabSz="1083459">
              <a:defRPr/>
            </a:pPr>
            <a:r>
              <a:rPr kumimoji="1" lang="en-US" altLang="zh-CN" sz="3386" b="1" kern="0" dirty="0">
                <a:latin typeface="Microsoft YaHei" pitchFamily="34" charset="-122"/>
                <a:ea typeface="Microsoft YaHei" pitchFamily="34" charset="-122"/>
                <a:cs typeface="Arial" panose="020B0604020202020204" pitchFamily="34" charset="0"/>
                <a:sym typeface="???? Bold" charset="0"/>
              </a:rPr>
              <a:t>After trigger (any type) everything is automatic</a:t>
            </a:r>
            <a:br>
              <a:rPr kumimoji="1" lang="en-US" altLang="zh-CN" sz="3386" b="1" kern="0" dirty="0">
                <a:latin typeface="Microsoft YaHei" pitchFamily="34" charset="-122"/>
                <a:ea typeface="Microsoft YaHei" pitchFamily="34" charset="-122"/>
                <a:cs typeface="Arial" panose="020B0604020202020204" pitchFamily="34" charset="0"/>
                <a:sym typeface="???? Bold" charset="0"/>
              </a:rPr>
            </a:br>
            <a:r>
              <a:rPr kumimoji="1" lang="en-US" altLang="zh-CN" sz="3386" b="1" kern="0" dirty="0">
                <a:latin typeface="Microsoft YaHei" pitchFamily="34" charset="-122"/>
                <a:ea typeface="Microsoft YaHei" pitchFamily="34" charset="-122"/>
                <a:cs typeface="Arial" panose="020B0604020202020204" pitchFamily="34" charset="0"/>
                <a:sym typeface="???? Bold" charset="0"/>
              </a:rPr>
              <a:t>closed loop and hitless.</a:t>
            </a:r>
            <a:endParaRPr kumimoji="1" lang="en-US" altLang="zh-CN" sz="3386" b="1" kern="0" dirty="0">
              <a:latin typeface="Symbol" pitchFamily="18" charset="2"/>
              <a:ea typeface="Microsoft YaHei" pitchFamily="34" charset="-122"/>
              <a:cs typeface="Arial" panose="020B0604020202020204" pitchFamily="34" charset="0"/>
              <a:sym typeface="???? Bold" charset="0"/>
            </a:endParaRPr>
          </a:p>
        </p:txBody>
      </p:sp>
      <p:grpSp>
        <p:nvGrpSpPr>
          <p:cNvPr id="1233" name="Group 1232"/>
          <p:cNvGrpSpPr/>
          <p:nvPr/>
        </p:nvGrpSpPr>
        <p:grpSpPr>
          <a:xfrm>
            <a:off x="451638" y="870212"/>
            <a:ext cx="11343946" cy="4516582"/>
            <a:chOff x="130629" y="772932"/>
            <a:chExt cx="11343946" cy="4516582"/>
          </a:xfrm>
        </p:grpSpPr>
        <p:grpSp>
          <p:nvGrpSpPr>
            <p:cNvPr id="1234" name="Group 1233"/>
            <p:cNvGrpSpPr/>
            <p:nvPr/>
          </p:nvGrpSpPr>
          <p:grpSpPr>
            <a:xfrm>
              <a:off x="3988132" y="2348392"/>
              <a:ext cx="3693227" cy="1365662"/>
              <a:chOff x="4023757" y="959923"/>
              <a:chExt cx="3693227" cy="1365662"/>
            </a:xfrm>
          </p:grpSpPr>
          <p:sp>
            <p:nvSpPr>
              <p:cNvPr id="1478" name="Rounded Rectangle 1477"/>
              <p:cNvSpPr/>
              <p:nvPr/>
            </p:nvSpPr>
            <p:spPr bwMode="auto">
              <a:xfrm>
                <a:off x="4023757" y="959923"/>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79" name="TextBox 1478"/>
              <p:cNvSpPr txBox="1"/>
              <p:nvPr/>
            </p:nvSpPr>
            <p:spPr>
              <a:xfrm>
                <a:off x="5852558" y="1292430"/>
                <a:ext cx="1595309" cy="923330"/>
              </a:xfrm>
              <a:prstGeom prst="rect">
                <a:avLst/>
              </a:prstGeom>
              <a:noFill/>
            </p:spPr>
            <p:txBody>
              <a:bodyPr wrap="none" rtlCol="0">
                <a:spAutoFit/>
              </a:bodyPr>
              <a:lstStyle/>
              <a:p>
                <a:r>
                  <a:rPr lang="en-US" dirty="0" smtClean="0">
                    <a:solidFill>
                      <a:schemeClr val="bg1"/>
                    </a:solidFill>
                  </a:rPr>
                  <a:t>Temporary</a:t>
                </a:r>
                <a:br>
                  <a:rPr lang="en-US" dirty="0" smtClean="0">
                    <a:solidFill>
                      <a:schemeClr val="bg1"/>
                    </a:solidFill>
                  </a:rPr>
                </a:br>
                <a:r>
                  <a:rPr lang="en-US" dirty="0" smtClean="0">
                    <a:solidFill>
                      <a:schemeClr val="bg1"/>
                    </a:solidFill>
                  </a:rPr>
                  <a:t>H/W </a:t>
                </a:r>
              </a:p>
              <a:p>
                <a:r>
                  <a:rPr lang="en-US" dirty="0" smtClean="0">
                    <a:solidFill>
                      <a:schemeClr val="bg1"/>
                    </a:solidFill>
                  </a:rPr>
                  <a:t>maintenance</a:t>
                </a:r>
                <a:endParaRPr lang="en-US" dirty="0">
                  <a:solidFill>
                    <a:schemeClr val="bg1"/>
                  </a:solidFill>
                </a:endParaRPr>
              </a:p>
            </p:txBody>
          </p:sp>
        </p:grpSp>
        <p:grpSp>
          <p:nvGrpSpPr>
            <p:cNvPr id="1235" name="Group 1234"/>
            <p:cNvGrpSpPr/>
            <p:nvPr/>
          </p:nvGrpSpPr>
          <p:grpSpPr>
            <a:xfrm>
              <a:off x="130629" y="772932"/>
              <a:ext cx="3693227" cy="1365662"/>
              <a:chOff x="178129" y="950027"/>
              <a:chExt cx="3693227" cy="1365662"/>
            </a:xfrm>
          </p:grpSpPr>
          <p:sp>
            <p:nvSpPr>
              <p:cNvPr id="1471" name="Rounded Rectangle 1470"/>
              <p:cNvSpPr/>
              <p:nvPr/>
            </p:nvSpPr>
            <p:spPr bwMode="auto">
              <a:xfrm>
                <a:off x="178129" y="950027"/>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pSp>
            <p:nvGrpSpPr>
              <p:cNvPr id="1472" name="Group 1471"/>
              <p:cNvGrpSpPr/>
              <p:nvPr/>
            </p:nvGrpSpPr>
            <p:grpSpPr>
              <a:xfrm>
                <a:off x="320633" y="1045031"/>
                <a:ext cx="1282536" cy="1140031"/>
                <a:chOff x="320633" y="1045031"/>
                <a:chExt cx="1318162" cy="1254042"/>
              </a:xfrm>
            </p:grpSpPr>
            <p:sp>
              <p:nvSpPr>
                <p:cNvPr id="1474" name="Isosceles Triangle 1473"/>
                <p:cNvSpPr/>
                <p:nvPr/>
              </p:nvSpPr>
              <p:spPr bwMode="auto">
                <a:xfrm rot="20113279">
                  <a:off x="757292" y="1211981"/>
                  <a:ext cx="148965" cy="593766"/>
                </a:xfrm>
                <a:prstGeom prst="triangle">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75" name="Isosceles Triangle 1474"/>
                <p:cNvSpPr/>
                <p:nvPr/>
              </p:nvSpPr>
              <p:spPr bwMode="auto">
                <a:xfrm rot="4352978">
                  <a:off x="1134156" y="1310689"/>
                  <a:ext cx="167574" cy="712519"/>
                </a:xfrm>
                <a:prstGeom prst="triangle">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76" name="Oval 1475"/>
                <p:cNvSpPr/>
                <p:nvPr/>
              </p:nvSpPr>
              <p:spPr bwMode="auto">
                <a:xfrm>
                  <a:off x="320633" y="1045031"/>
                  <a:ext cx="1318162" cy="1246908"/>
                </a:xfrm>
                <a:prstGeom prst="ellipse">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77" name="TextBox 1476"/>
                <p:cNvSpPr txBox="1"/>
                <p:nvPr/>
              </p:nvSpPr>
              <p:spPr>
                <a:xfrm>
                  <a:off x="831272" y="1929741"/>
                  <a:ext cx="312906" cy="369332"/>
                </a:xfrm>
                <a:prstGeom prst="rect">
                  <a:avLst/>
                </a:prstGeom>
                <a:noFill/>
              </p:spPr>
              <p:txBody>
                <a:bodyPr wrap="none" rtlCol="0">
                  <a:spAutoFit/>
                </a:bodyPr>
                <a:lstStyle/>
                <a:p>
                  <a:r>
                    <a:rPr lang="en-US" dirty="0" smtClean="0">
                      <a:solidFill>
                        <a:schemeClr val="bg1"/>
                      </a:solidFill>
                    </a:rPr>
                    <a:t>6</a:t>
                  </a:r>
                  <a:endParaRPr lang="en-US" dirty="0">
                    <a:solidFill>
                      <a:schemeClr val="bg1"/>
                    </a:solidFill>
                  </a:endParaRPr>
                </a:p>
              </p:txBody>
            </p:sp>
          </p:grpSp>
          <p:sp>
            <p:nvSpPr>
              <p:cNvPr id="1473" name="TextBox 1472"/>
              <p:cNvSpPr txBox="1"/>
              <p:nvPr/>
            </p:nvSpPr>
            <p:spPr>
              <a:xfrm>
                <a:off x="2006930" y="1282534"/>
                <a:ext cx="1428596" cy="646331"/>
              </a:xfrm>
              <a:prstGeom prst="rect">
                <a:avLst/>
              </a:prstGeom>
              <a:noFill/>
            </p:spPr>
            <p:txBody>
              <a:bodyPr wrap="none" rtlCol="0">
                <a:spAutoFit/>
              </a:bodyPr>
              <a:lstStyle/>
              <a:p>
                <a:r>
                  <a:rPr lang="en-US" dirty="0" smtClean="0">
                    <a:solidFill>
                      <a:schemeClr val="bg1"/>
                    </a:solidFill>
                  </a:rPr>
                  <a:t>Schedules</a:t>
                </a:r>
              </a:p>
              <a:p>
                <a:r>
                  <a:rPr lang="en-US" dirty="0" smtClean="0">
                    <a:solidFill>
                      <a:schemeClr val="bg1"/>
                    </a:solidFill>
                  </a:rPr>
                  <a:t>time of Day</a:t>
                </a:r>
                <a:endParaRPr lang="en-US" dirty="0">
                  <a:solidFill>
                    <a:schemeClr val="bg1"/>
                  </a:solidFill>
                </a:endParaRPr>
              </a:p>
            </p:txBody>
          </p:sp>
        </p:grpSp>
        <p:grpSp>
          <p:nvGrpSpPr>
            <p:cNvPr id="1236" name="Group 1235"/>
            <p:cNvGrpSpPr/>
            <p:nvPr/>
          </p:nvGrpSpPr>
          <p:grpSpPr>
            <a:xfrm>
              <a:off x="3976257" y="782828"/>
              <a:ext cx="3693227" cy="1565276"/>
              <a:chOff x="4023757" y="959923"/>
              <a:chExt cx="3693227" cy="1565276"/>
            </a:xfrm>
          </p:grpSpPr>
          <p:sp>
            <p:nvSpPr>
              <p:cNvPr id="1469" name="Rounded Rectangle 1468"/>
              <p:cNvSpPr/>
              <p:nvPr/>
            </p:nvSpPr>
            <p:spPr bwMode="auto">
              <a:xfrm>
                <a:off x="4023757" y="959923"/>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70" name="TextBox 1469"/>
              <p:cNvSpPr txBox="1"/>
              <p:nvPr/>
            </p:nvSpPr>
            <p:spPr>
              <a:xfrm>
                <a:off x="5884457" y="1047871"/>
                <a:ext cx="1505540" cy="1477328"/>
              </a:xfrm>
              <a:prstGeom prst="rect">
                <a:avLst/>
              </a:prstGeom>
              <a:noFill/>
            </p:spPr>
            <p:txBody>
              <a:bodyPr wrap="none" rtlCol="0">
                <a:spAutoFit/>
              </a:bodyPr>
              <a:lstStyle/>
              <a:p>
                <a:r>
                  <a:rPr lang="en-US" dirty="0" smtClean="0">
                    <a:solidFill>
                      <a:schemeClr val="bg1"/>
                    </a:solidFill>
                  </a:rPr>
                  <a:t>Operator</a:t>
                </a:r>
              </a:p>
              <a:p>
                <a:r>
                  <a:rPr lang="en-US" dirty="0" smtClean="0">
                    <a:solidFill>
                      <a:schemeClr val="bg1"/>
                    </a:solidFill>
                  </a:rPr>
                  <a:t>request for</a:t>
                </a:r>
                <a:br>
                  <a:rPr lang="en-US" dirty="0" smtClean="0">
                    <a:solidFill>
                      <a:schemeClr val="bg1"/>
                    </a:solidFill>
                  </a:rPr>
                </a:br>
                <a:r>
                  <a:rPr lang="en-US" dirty="0" smtClean="0">
                    <a:solidFill>
                      <a:schemeClr val="bg1"/>
                    </a:solidFill>
                  </a:rPr>
                  <a:t>new slice or</a:t>
                </a:r>
                <a:br>
                  <a:rPr lang="en-US" dirty="0" smtClean="0">
                    <a:solidFill>
                      <a:schemeClr val="bg1"/>
                    </a:solidFill>
                  </a:rPr>
                </a:br>
                <a:r>
                  <a:rPr lang="en-US" dirty="0" smtClean="0">
                    <a:solidFill>
                      <a:schemeClr val="bg1"/>
                    </a:solidFill>
                  </a:rPr>
                  <a:t>delete old</a:t>
                </a:r>
                <a:br>
                  <a:rPr lang="en-US" dirty="0" smtClean="0">
                    <a:solidFill>
                      <a:schemeClr val="bg1"/>
                    </a:solidFill>
                  </a:rPr>
                </a:br>
                <a:endParaRPr lang="en-US" dirty="0">
                  <a:solidFill>
                    <a:schemeClr val="bg1"/>
                  </a:solidFill>
                </a:endParaRPr>
              </a:p>
            </p:txBody>
          </p:sp>
        </p:grpSp>
        <p:grpSp>
          <p:nvGrpSpPr>
            <p:cNvPr id="1237" name="Group 1236"/>
            <p:cNvGrpSpPr/>
            <p:nvPr/>
          </p:nvGrpSpPr>
          <p:grpSpPr>
            <a:xfrm>
              <a:off x="7769473" y="792724"/>
              <a:ext cx="3693227" cy="1365662"/>
              <a:chOff x="7816973" y="969819"/>
              <a:chExt cx="3693227" cy="1365662"/>
            </a:xfrm>
          </p:grpSpPr>
          <p:sp>
            <p:nvSpPr>
              <p:cNvPr id="1467" name="Rounded Rectangle 1466"/>
              <p:cNvSpPr/>
              <p:nvPr/>
            </p:nvSpPr>
            <p:spPr bwMode="auto">
              <a:xfrm>
                <a:off x="7816973" y="969819"/>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68" name="TextBox 1467"/>
              <p:cNvSpPr txBox="1"/>
              <p:nvPr/>
            </p:nvSpPr>
            <p:spPr>
              <a:xfrm>
                <a:off x="9645774" y="1207326"/>
                <a:ext cx="1569660" cy="923330"/>
              </a:xfrm>
              <a:prstGeom prst="rect">
                <a:avLst/>
              </a:prstGeom>
              <a:noFill/>
            </p:spPr>
            <p:txBody>
              <a:bodyPr wrap="none" rtlCol="0">
                <a:spAutoFit/>
              </a:bodyPr>
              <a:lstStyle/>
              <a:p>
                <a:r>
                  <a:rPr lang="en-US" dirty="0" smtClean="0">
                    <a:solidFill>
                      <a:schemeClr val="bg1"/>
                    </a:solidFill>
                  </a:rPr>
                  <a:t>Profile or</a:t>
                </a:r>
                <a:br>
                  <a:rPr lang="en-US" dirty="0" smtClean="0">
                    <a:solidFill>
                      <a:schemeClr val="bg1"/>
                    </a:solidFill>
                  </a:rPr>
                </a:br>
                <a:r>
                  <a:rPr lang="en-US" dirty="0" smtClean="0">
                    <a:solidFill>
                      <a:schemeClr val="bg1"/>
                    </a:solidFill>
                  </a:rPr>
                  <a:t>S/W version </a:t>
                </a:r>
              </a:p>
              <a:p>
                <a:r>
                  <a:rPr lang="en-US" dirty="0" smtClean="0">
                    <a:solidFill>
                      <a:schemeClr val="bg1"/>
                    </a:solidFill>
                  </a:rPr>
                  <a:t>changes</a:t>
                </a:r>
                <a:endParaRPr lang="en-US" dirty="0">
                  <a:solidFill>
                    <a:schemeClr val="bg1"/>
                  </a:solidFill>
                </a:endParaRPr>
              </a:p>
            </p:txBody>
          </p:sp>
        </p:grpSp>
        <p:grpSp>
          <p:nvGrpSpPr>
            <p:cNvPr id="1238" name="Group 1237"/>
            <p:cNvGrpSpPr/>
            <p:nvPr/>
          </p:nvGrpSpPr>
          <p:grpSpPr>
            <a:xfrm>
              <a:off x="142504" y="2338496"/>
              <a:ext cx="3693227" cy="1365662"/>
              <a:chOff x="178129" y="950027"/>
              <a:chExt cx="3693227" cy="1365662"/>
            </a:xfrm>
          </p:grpSpPr>
          <p:sp>
            <p:nvSpPr>
              <p:cNvPr id="1465" name="Rounded Rectangle 1464"/>
              <p:cNvSpPr/>
              <p:nvPr/>
            </p:nvSpPr>
            <p:spPr bwMode="auto">
              <a:xfrm>
                <a:off x="178129" y="950027"/>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66" name="TextBox 1465"/>
              <p:cNvSpPr txBox="1"/>
              <p:nvPr/>
            </p:nvSpPr>
            <p:spPr>
              <a:xfrm>
                <a:off x="2006930" y="1282534"/>
                <a:ext cx="1479892" cy="923330"/>
              </a:xfrm>
              <a:prstGeom prst="rect">
                <a:avLst/>
              </a:prstGeom>
              <a:noFill/>
            </p:spPr>
            <p:txBody>
              <a:bodyPr wrap="none" rtlCol="0">
                <a:spAutoFit/>
              </a:bodyPr>
              <a:lstStyle/>
              <a:p>
                <a:r>
                  <a:rPr lang="en-US" dirty="0" smtClean="0">
                    <a:solidFill>
                      <a:schemeClr val="bg1"/>
                    </a:solidFill>
                  </a:rPr>
                  <a:t>Physical </a:t>
                </a:r>
                <a:br>
                  <a:rPr lang="en-US" dirty="0" smtClean="0">
                    <a:solidFill>
                      <a:schemeClr val="bg1"/>
                    </a:solidFill>
                  </a:rPr>
                </a:br>
                <a:r>
                  <a:rPr lang="en-US" dirty="0" smtClean="0">
                    <a:solidFill>
                      <a:schemeClr val="bg1"/>
                    </a:solidFill>
                  </a:rPr>
                  <a:t>resource</a:t>
                </a:r>
                <a:br>
                  <a:rPr lang="en-US" dirty="0" smtClean="0">
                    <a:solidFill>
                      <a:schemeClr val="bg1"/>
                    </a:solidFill>
                  </a:rPr>
                </a:br>
                <a:r>
                  <a:rPr lang="en-US" dirty="0" smtClean="0">
                    <a:solidFill>
                      <a:schemeClr val="bg1"/>
                    </a:solidFill>
                  </a:rPr>
                  <a:t>add/remove</a:t>
                </a:r>
                <a:endParaRPr lang="en-US" dirty="0">
                  <a:solidFill>
                    <a:schemeClr val="bg1"/>
                  </a:solidFill>
                </a:endParaRPr>
              </a:p>
            </p:txBody>
          </p:sp>
        </p:grpSp>
        <p:grpSp>
          <p:nvGrpSpPr>
            <p:cNvPr id="1239" name="Group 1238"/>
            <p:cNvGrpSpPr/>
            <p:nvPr/>
          </p:nvGrpSpPr>
          <p:grpSpPr>
            <a:xfrm>
              <a:off x="7781348" y="2358288"/>
              <a:ext cx="3693227" cy="1365662"/>
              <a:chOff x="7816973" y="969819"/>
              <a:chExt cx="3693227" cy="1365662"/>
            </a:xfrm>
          </p:grpSpPr>
          <p:sp>
            <p:nvSpPr>
              <p:cNvPr id="1463" name="Rounded Rectangle 1462"/>
              <p:cNvSpPr/>
              <p:nvPr/>
            </p:nvSpPr>
            <p:spPr bwMode="auto">
              <a:xfrm>
                <a:off x="7816973" y="969819"/>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64" name="TextBox 1463"/>
              <p:cNvSpPr txBox="1"/>
              <p:nvPr/>
            </p:nvSpPr>
            <p:spPr>
              <a:xfrm>
                <a:off x="9645774" y="1207326"/>
                <a:ext cx="1561068" cy="923330"/>
              </a:xfrm>
              <a:prstGeom prst="rect">
                <a:avLst/>
              </a:prstGeom>
              <a:noFill/>
            </p:spPr>
            <p:txBody>
              <a:bodyPr wrap="none" rtlCol="0">
                <a:spAutoFit/>
              </a:bodyPr>
              <a:lstStyle/>
              <a:p>
                <a:r>
                  <a:rPr lang="en-US" dirty="0" smtClean="0">
                    <a:solidFill>
                      <a:schemeClr val="bg1"/>
                    </a:solidFill>
                  </a:rPr>
                  <a:t>UE’s density</a:t>
                </a:r>
                <a:br>
                  <a:rPr lang="en-US" dirty="0" smtClean="0">
                    <a:solidFill>
                      <a:schemeClr val="bg1"/>
                    </a:solidFill>
                  </a:rPr>
                </a:br>
                <a:r>
                  <a:rPr lang="en-US" dirty="0" smtClean="0">
                    <a:solidFill>
                      <a:schemeClr val="bg1"/>
                    </a:solidFill>
                  </a:rPr>
                  <a:t>changes</a:t>
                </a:r>
              </a:p>
              <a:p>
                <a:r>
                  <a:rPr lang="en-US" dirty="0" smtClean="0">
                    <a:solidFill>
                      <a:schemeClr val="bg1"/>
                    </a:solidFill>
                  </a:rPr>
                  <a:t>dramatically</a:t>
                </a:r>
                <a:endParaRPr lang="en-US" dirty="0">
                  <a:solidFill>
                    <a:schemeClr val="bg1"/>
                  </a:solidFill>
                </a:endParaRPr>
              </a:p>
            </p:txBody>
          </p:sp>
        </p:grpSp>
        <p:grpSp>
          <p:nvGrpSpPr>
            <p:cNvPr id="1240" name="Group 1239"/>
            <p:cNvGrpSpPr/>
            <p:nvPr/>
          </p:nvGrpSpPr>
          <p:grpSpPr>
            <a:xfrm>
              <a:off x="142504" y="3904060"/>
              <a:ext cx="3744710" cy="1365662"/>
              <a:chOff x="178129" y="950027"/>
              <a:chExt cx="3744710" cy="1365662"/>
            </a:xfrm>
          </p:grpSpPr>
          <p:sp>
            <p:nvSpPr>
              <p:cNvPr id="1461" name="Rounded Rectangle 1460"/>
              <p:cNvSpPr/>
              <p:nvPr/>
            </p:nvSpPr>
            <p:spPr bwMode="auto">
              <a:xfrm>
                <a:off x="178129" y="950027"/>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62" name="TextBox 1461"/>
              <p:cNvSpPr txBox="1"/>
              <p:nvPr/>
            </p:nvSpPr>
            <p:spPr>
              <a:xfrm>
                <a:off x="2006930" y="1282534"/>
                <a:ext cx="1915909" cy="923330"/>
              </a:xfrm>
              <a:prstGeom prst="rect">
                <a:avLst/>
              </a:prstGeom>
              <a:noFill/>
            </p:spPr>
            <p:txBody>
              <a:bodyPr wrap="none" rtlCol="0">
                <a:spAutoFit/>
              </a:bodyPr>
              <a:lstStyle/>
              <a:p>
                <a:r>
                  <a:rPr lang="en-US" dirty="0" smtClean="0">
                    <a:solidFill>
                      <a:schemeClr val="bg1"/>
                    </a:solidFill>
                  </a:rPr>
                  <a:t>Detected </a:t>
                </a:r>
                <a:br>
                  <a:rPr lang="en-US" dirty="0" smtClean="0">
                    <a:solidFill>
                      <a:schemeClr val="bg1"/>
                    </a:solidFill>
                  </a:rPr>
                </a:br>
                <a:r>
                  <a:rPr lang="en-US" dirty="0" smtClean="0">
                    <a:solidFill>
                      <a:schemeClr val="bg1"/>
                    </a:solidFill>
                  </a:rPr>
                  <a:t>congestion</a:t>
                </a:r>
              </a:p>
              <a:p>
                <a:r>
                  <a:rPr lang="en-US" dirty="0" smtClean="0">
                    <a:solidFill>
                      <a:schemeClr val="bg1"/>
                    </a:solidFill>
                  </a:rPr>
                  <a:t>CPU thresholds</a:t>
                </a:r>
                <a:endParaRPr lang="en-US" dirty="0">
                  <a:solidFill>
                    <a:schemeClr val="bg1"/>
                  </a:solidFill>
                </a:endParaRPr>
              </a:p>
            </p:txBody>
          </p:sp>
        </p:grpSp>
        <p:grpSp>
          <p:nvGrpSpPr>
            <p:cNvPr id="1241" name="Group 1240"/>
            <p:cNvGrpSpPr/>
            <p:nvPr/>
          </p:nvGrpSpPr>
          <p:grpSpPr>
            <a:xfrm>
              <a:off x="3988132" y="3913956"/>
              <a:ext cx="3693227" cy="1365662"/>
              <a:chOff x="4023757" y="959923"/>
              <a:chExt cx="3693227" cy="1365662"/>
            </a:xfrm>
          </p:grpSpPr>
          <p:sp>
            <p:nvSpPr>
              <p:cNvPr id="1459" name="Rounded Rectangle 1458"/>
              <p:cNvSpPr/>
              <p:nvPr/>
            </p:nvSpPr>
            <p:spPr bwMode="auto">
              <a:xfrm>
                <a:off x="4023757" y="959923"/>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60" name="TextBox 1459"/>
              <p:cNvSpPr txBox="1"/>
              <p:nvPr/>
            </p:nvSpPr>
            <p:spPr>
              <a:xfrm>
                <a:off x="5879854" y="1067869"/>
                <a:ext cx="1428596" cy="1200329"/>
              </a:xfrm>
              <a:prstGeom prst="rect">
                <a:avLst/>
              </a:prstGeom>
              <a:noFill/>
            </p:spPr>
            <p:txBody>
              <a:bodyPr wrap="none" rtlCol="0">
                <a:spAutoFit/>
              </a:bodyPr>
              <a:lstStyle/>
              <a:p>
                <a:r>
                  <a:rPr lang="en-US" dirty="0" smtClean="0">
                    <a:solidFill>
                      <a:schemeClr val="bg1"/>
                    </a:solidFill>
                  </a:rPr>
                  <a:t>Spectrum</a:t>
                </a:r>
              </a:p>
              <a:p>
                <a:r>
                  <a:rPr lang="en-US" dirty="0" smtClean="0">
                    <a:solidFill>
                      <a:schemeClr val="bg1"/>
                    </a:solidFill>
                  </a:rPr>
                  <a:t>or spectral </a:t>
                </a:r>
              </a:p>
              <a:p>
                <a:r>
                  <a:rPr lang="en-US" dirty="0" smtClean="0">
                    <a:solidFill>
                      <a:schemeClr val="bg1"/>
                    </a:solidFill>
                  </a:rPr>
                  <a:t>efficiency</a:t>
                </a:r>
                <a:br>
                  <a:rPr lang="en-US" dirty="0" smtClean="0">
                    <a:solidFill>
                      <a:schemeClr val="bg1"/>
                    </a:solidFill>
                  </a:rPr>
                </a:br>
                <a:r>
                  <a:rPr lang="en-US" dirty="0" smtClean="0">
                    <a:solidFill>
                      <a:schemeClr val="bg1"/>
                    </a:solidFill>
                  </a:rPr>
                  <a:t>change</a:t>
                </a:r>
                <a:endParaRPr lang="en-US" dirty="0">
                  <a:solidFill>
                    <a:schemeClr val="bg1"/>
                  </a:solidFill>
                </a:endParaRPr>
              </a:p>
            </p:txBody>
          </p:sp>
        </p:grpSp>
        <p:grpSp>
          <p:nvGrpSpPr>
            <p:cNvPr id="1242" name="Group 1241"/>
            <p:cNvGrpSpPr/>
            <p:nvPr/>
          </p:nvGrpSpPr>
          <p:grpSpPr>
            <a:xfrm>
              <a:off x="7781348" y="3923852"/>
              <a:ext cx="3693227" cy="1365662"/>
              <a:chOff x="7816973" y="969819"/>
              <a:chExt cx="3693227" cy="1365662"/>
            </a:xfrm>
          </p:grpSpPr>
          <p:sp>
            <p:nvSpPr>
              <p:cNvPr id="1457" name="Rounded Rectangle 1456"/>
              <p:cNvSpPr/>
              <p:nvPr/>
            </p:nvSpPr>
            <p:spPr bwMode="auto">
              <a:xfrm>
                <a:off x="7816973" y="969819"/>
                <a:ext cx="3693227" cy="1365662"/>
              </a:xfrm>
              <a:prstGeom prst="roundRect">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458" name="TextBox 1457"/>
              <p:cNvSpPr txBox="1"/>
              <p:nvPr/>
            </p:nvSpPr>
            <p:spPr>
              <a:xfrm>
                <a:off x="9645774" y="1207326"/>
                <a:ext cx="1428596" cy="646331"/>
              </a:xfrm>
              <a:prstGeom prst="rect">
                <a:avLst/>
              </a:prstGeom>
              <a:noFill/>
            </p:spPr>
            <p:txBody>
              <a:bodyPr wrap="none" rtlCol="0">
                <a:spAutoFit/>
              </a:bodyPr>
              <a:lstStyle/>
              <a:p>
                <a:r>
                  <a:rPr lang="en-US" dirty="0" smtClean="0">
                    <a:solidFill>
                      <a:schemeClr val="bg1"/>
                    </a:solidFill>
                  </a:rPr>
                  <a:t>Emergency</a:t>
                </a:r>
                <a:br>
                  <a:rPr lang="en-US" dirty="0" smtClean="0">
                    <a:solidFill>
                      <a:schemeClr val="bg1"/>
                    </a:solidFill>
                  </a:rPr>
                </a:br>
                <a:r>
                  <a:rPr lang="en-US" dirty="0" smtClean="0">
                    <a:solidFill>
                      <a:schemeClr val="bg1"/>
                    </a:solidFill>
                  </a:rPr>
                  <a:t>Response</a:t>
                </a:r>
                <a:endParaRPr lang="en-US" dirty="0">
                  <a:solidFill>
                    <a:schemeClr val="bg1"/>
                  </a:solidFill>
                </a:endParaRPr>
              </a:p>
            </p:txBody>
          </p:sp>
        </p:grpSp>
        <p:pic>
          <p:nvPicPr>
            <p:cNvPr id="1243" name="Picture 2" descr="boy, consultant, male, man, operator, support, supprot icon"/>
            <p:cNvPicPr>
              <a:picLocks noChangeAspect="1" noChangeArrowheads="1"/>
            </p:cNvPicPr>
            <p:nvPr/>
          </p:nvPicPr>
          <p:blipFill>
            <a:blip r:embed="rId2" cstate="print"/>
            <a:srcRect/>
            <a:stretch>
              <a:fillRect/>
            </a:stretch>
          </p:blipFill>
          <p:spPr bwMode="auto">
            <a:xfrm>
              <a:off x="4435127" y="975867"/>
              <a:ext cx="948976" cy="948976"/>
            </a:xfrm>
            <a:prstGeom prst="rect">
              <a:avLst/>
            </a:prstGeom>
            <a:solidFill>
              <a:schemeClr val="bg1"/>
            </a:solidFill>
          </p:spPr>
        </p:pic>
        <p:sp>
          <p:nvSpPr>
            <p:cNvPr id="1244" name="Vertical Scroll 1243"/>
            <p:cNvSpPr/>
            <p:nvPr/>
          </p:nvSpPr>
          <p:spPr bwMode="auto">
            <a:xfrm>
              <a:off x="7939676" y="1058101"/>
              <a:ext cx="368489" cy="464024"/>
            </a:xfrm>
            <a:prstGeom prst="verticalScroll">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245" name="Vertical Scroll 1244"/>
            <p:cNvSpPr/>
            <p:nvPr/>
          </p:nvSpPr>
          <p:spPr bwMode="auto">
            <a:xfrm>
              <a:off x="8815228" y="1369665"/>
              <a:ext cx="368489" cy="464024"/>
            </a:xfrm>
            <a:prstGeom prst="verticalScroll">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1246" name="Straight Arrow Connector 1245"/>
            <p:cNvCxnSpPr>
              <a:endCxn id="1245" idx="1"/>
            </p:cNvCxnSpPr>
            <p:nvPr/>
          </p:nvCxnSpPr>
          <p:spPr bwMode="auto">
            <a:xfrm>
              <a:off x="8727121" y="1502114"/>
              <a:ext cx="134168" cy="99563"/>
            </a:xfrm>
            <a:prstGeom prst="straightConnector1">
              <a:avLst/>
            </a:prstGeom>
            <a:noFill/>
            <a:ln w="9525" cap="flat" cmpd="sng" algn="ctr">
              <a:noFill/>
              <a:prstDash val="solid"/>
              <a:round/>
              <a:headEnd type="none" w="med" len="med"/>
              <a:tailEnd type="arrow"/>
            </a:ln>
            <a:effectLst/>
          </p:spPr>
        </p:cxnSp>
        <p:cxnSp>
          <p:nvCxnSpPr>
            <p:cNvPr id="1247" name="Straight Arrow Connector 1246"/>
            <p:cNvCxnSpPr>
              <a:endCxn id="1245" idx="1"/>
            </p:cNvCxnSpPr>
            <p:nvPr/>
          </p:nvCxnSpPr>
          <p:spPr bwMode="auto">
            <a:xfrm>
              <a:off x="8310954" y="1364929"/>
              <a:ext cx="550335" cy="236748"/>
            </a:xfrm>
            <a:prstGeom prst="straightConnector1">
              <a:avLst/>
            </a:prstGeom>
            <a:noFill/>
            <a:ln w="9525" cap="flat" cmpd="sng" algn="ctr">
              <a:solidFill>
                <a:schemeClr val="bg1"/>
              </a:solidFill>
              <a:prstDash val="solid"/>
              <a:round/>
              <a:headEnd type="none" w="med" len="med"/>
              <a:tailEnd type="arrow"/>
            </a:ln>
            <a:effectLst/>
          </p:spPr>
        </p:cxnSp>
        <p:sp>
          <p:nvSpPr>
            <p:cNvPr id="1248" name="Cube 1247"/>
            <p:cNvSpPr/>
            <p:nvPr/>
          </p:nvSpPr>
          <p:spPr bwMode="auto">
            <a:xfrm>
              <a:off x="688769" y="2566109"/>
              <a:ext cx="973776" cy="902525"/>
            </a:xfrm>
            <a:prstGeom prst="cube">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249" name="Cube 1248"/>
            <p:cNvSpPr/>
            <p:nvPr/>
          </p:nvSpPr>
          <p:spPr bwMode="auto">
            <a:xfrm>
              <a:off x="599703" y="3005500"/>
              <a:ext cx="849085" cy="308758"/>
            </a:xfrm>
            <a:prstGeom prst="cube">
              <a:avLst>
                <a:gd name="adj" fmla="val 40385"/>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cxnSp>
          <p:nvCxnSpPr>
            <p:cNvPr id="1250" name="Straight Arrow Connector 1249"/>
            <p:cNvCxnSpPr/>
            <p:nvPr/>
          </p:nvCxnSpPr>
          <p:spPr bwMode="auto">
            <a:xfrm flipH="1">
              <a:off x="955963" y="2940182"/>
              <a:ext cx="213756" cy="154379"/>
            </a:xfrm>
            <a:prstGeom prst="straightConnector1">
              <a:avLst/>
            </a:prstGeom>
            <a:noFill/>
            <a:ln w="9525" cap="flat" cmpd="sng" algn="ctr">
              <a:solidFill>
                <a:schemeClr val="bg1"/>
              </a:solidFill>
              <a:prstDash val="solid"/>
              <a:round/>
              <a:headEnd type="none" w="med" len="med"/>
              <a:tailEnd type="arrow"/>
            </a:ln>
            <a:effectLst/>
          </p:spPr>
        </p:cxnSp>
        <p:sp>
          <p:nvSpPr>
            <p:cNvPr id="1251" name="Cube 1250"/>
            <p:cNvSpPr/>
            <p:nvPr/>
          </p:nvSpPr>
          <p:spPr bwMode="auto">
            <a:xfrm>
              <a:off x="4166261" y="2433501"/>
              <a:ext cx="655122" cy="902525"/>
            </a:xfrm>
            <a:prstGeom prst="cube">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pic>
          <p:nvPicPr>
            <p:cNvPr id="1252" name="Picture 3"/>
            <p:cNvPicPr>
              <a:picLocks noChangeAspect="1" noChangeArrowheads="1"/>
            </p:cNvPicPr>
            <p:nvPr/>
          </p:nvPicPr>
          <p:blipFill>
            <a:blip r:embed="rId3" cstate="print"/>
            <a:srcRect l="66628" t="27303" r="17491" b="43964"/>
            <a:stretch>
              <a:fillRect/>
            </a:stretch>
          </p:blipFill>
          <p:spPr bwMode="auto">
            <a:xfrm>
              <a:off x="5055052" y="2582313"/>
              <a:ext cx="700443" cy="712519"/>
            </a:xfrm>
            <a:prstGeom prst="rect">
              <a:avLst/>
            </a:prstGeom>
            <a:noFill/>
            <a:ln w="9525">
              <a:noFill/>
              <a:miter lim="800000"/>
              <a:headEnd/>
              <a:tailEnd/>
            </a:ln>
          </p:spPr>
        </p:pic>
        <p:cxnSp>
          <p:nvCxnSpPr>
            <p:cNvPr id="1253" name="Shape 441"/>
            <p:cNvCxnSpPr/>
            <p:nvPr/>
          </p:nvCxnSpPr>
          <p:spPr bwMode="auto">
            <a:xfrm>
              <a:off x="4610103" y="2812278"/>
              <a:ext cx="270657" cy="585108"/>
            </a:xfrm>
            <a:prstGeom prst="bentConnector2">
              <a:avLst/>
            </a:prstGeom>
            <a:noFill/>
            <a:ln w="9525" cap="flat" cmpd="sng" algn="ctr">
              <a:solidFill>
                <a:schemeClr val="bg1"/>
              </a:solidFill>
              <a:prstDash val="solid"/>
              <a:round/>
              <a:headEnd type="none" w="med" len="med"/>
              <a:tailEnd type="none" w="med" len="med"/>
            </a:ln>
            <a:effectLst/>
          </p:spPr>
        </p:cxnSp>
        <p:sp>
          <p:nvSpPr>
            <p:cNvPr id="1254" name="Rounded Rectangle 1253"/>
            <p:cNvSpPr/>
            <p:nvPr/>
          </p:nvSpPr>
          <p:spPr bwMode="auto">
            <a:xfrm>
              <a:off x="4809506" y="3397382"/>
              <a:ext cx="391886" cy="225631"/>
            </a:xfrm>
            <a:prstGeom prst="round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255" name="Freeform 1254"/>
            <p:cNvSpPr/>
            <p:nvPr/>
          </p:nvSpPr>
          <p:spPr bwMode="auto">
            <a:xfrm>
              <a:off x="4835347" y="3455636"/>
              <a:ext cx="358445" cy="138401"/>
            </a:xfrm>
            <a:custGeom>
              <a:avLst/>
              <a:gdLst>
                <a:gd name="connsiteX0" fmla="*/ 0 w 358445"/>
                <a:gd name="connsiteY0" fmla="*/ 101825 h 138401"/>
                <a:gd name="connsiteX1" fmla="*/ 21946 w 358445"/>
                <a:gd name="connsiteY1" fmla="*/ 35988 h 138401"/>
                <a:gd name="connsiteX2" fmla="*/ 29261 w 358445"/>
                <a:gd name="connsiteY2" fmla="*/ 14043 h 138401"/>
                <a:gd name="connsiteX3" fmla="*/ 87783 w 358445"/>
                <a:gd name="connsiteY3" fmla="*/ 101825 h 138401"/>
                <a:gd name="connsiteX4" fmla="*/ 102413 w 358445"/>
                <a:gd name="connsiteY4" fmla="*/ 79879 h 138401"/>
                <a:gd name="connsiteX5" fmla="*/ 124359 w 358445"/>
                <a:gd name="connsiteY5" fmla="*/ 35988 h 138401"/>
                <a:gd name="connsiteX6" fmla="*/ 146304 w 358445"/>
                <a:gd name="connsiteY6" fmla="*/ 43303 h 138401"/>
                <a:gd name="connsiteX7" fmla="*/ 153619 w 358445"/>
                <a:gd name="connsiteY7" fmla="*/ 72564 h 138401"/>
                <a:gd name="connsiteX8" fmla="*/ 160935 w 358445"/>
                <a:gd name="connsiteY8" fmla="*/ 28673 h 138401"/>
                <a:gd name="connsiteX9" fmla="*/ 175565 w 358445"/>
                <a:gd name="connsiteY9" fmla="*/ 6727 h 138401"/>
                <a:gd name="connsiteX10" fmla="*/ 190195 w 358445"/>
                <a:gd name="connsiteY10" fmla="*/ 50619 h 138401"/>
                <a:gd name="connsiteX11" fmla="*/ 204826 w 358445"/>
                <a:gd name="connsiteY11" fmla="*/ 138401 h 138401"/>
                <a:gd name="connsiteX12" fmla="*/ 241402 w 358445"/>
                <a:gd name="connsiteY12" fmla="*/ 123771 h 138401"/>
                <a:gd name="connsiteX13" fmla="*/ 256032 w 358445"/>
                <a:gd name="connsiteY13" fmla="*/ 101825 h 138401"/>
                <a:gd name="connsiteX14" fmla="*/ 263347 w 358445"/>
                <a:gd name="connsiteY14" fmla="*/ 57934 h 138401"/>
                <a:gd name="connsiteX15" fmla="*/ 277978 w 358445"/>
                <a:gd name="connsiteY15" fmla="*/ 72564 h 138401"/>
                <a:gd name="connsiteX16" fmla="*/ 307239 w 358445"/>
                <a:gd name="connsiteY16" fmla="*/ 21358 h 138401"/>
                <a:gd name="connsiteX17" fmla="*/ 343815 w 358445"/>
                <a:gd name="connsiteY17" fmla="*/ 65249 h 138401"/>
                <a:gd name="connsiteX18" fmla="*/ 358445 w 358445"/>
                <a:gd name="connsiteY18" fmla="*/ 43303 h 13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8445" h="138401">
                  <a:moveTo>
                    <a:pt x="0" y="101825"/>
                  </a:moveTo>
                  <a:lnTo>
                    <a:pt x="21946" y="35988"/>
                  </a:lnTo>
                  <a:lnTo>
                    <a:pt x="29261" y="14043"/>
                  </a:lnTo>
                  <a:cubicBezTo>
                    <a:pt x="125892" y="27847"/>
                    <a:pt x="49598" y="0"/>
                    <a:pt x="87783" y="101825"/>
                  </a:cubicBezTo>
                  <a:cubicBezTo>
                    <a:pt x="90870" y="110057"/>
                    <a:pt x="98481" y="87743"/>
                    <a:pt x="102413" y="79879"/>
                  </a:cubicBezTo>
                  <a:cubicBezTo>
                    <a:pt x="132695" y="19314"/>
                    <a:pt x="82434" y="98875"/>
                    <a:pt x="124359" y="35988"/>
                  </a:cubicBezTo>
                  <a:cubicBezTo>
                    <a:pt x="131674" y="38426"/>
                    <a:pt x="141487" y="37282"/>
                    <a:pt x="146304" y="43303"/>
                  </a:cubicBezTo>
                  <a:cubicBezTo>
                    <a:pt x="152584" y="51154"/>
                    <a:pt x="146510" y="79673"/>
                    <a:pt x="153619" y="72564"/>
                  </a:cubicBezTo>
                  <a:cubicBezTo>
                    <a:pt x="164107" y="62076"/>
                    <a:pt x="156245" y="42744"/>
                    <a:pt x="160935" y="28673"/>
                  </a:cubicBezTo>
                  <a:cubicBezTo>
                    <a:pt x="163715" y="20332"/>
                    <a:pt x="170688" y="14042"/>
                    <a:pt x="175565" y="6727"/>
                  </a:cubicBezTo>
                  <a:cubicBezTo>
                    <a:pt x="180442" y="21358"/>
                    <a:pt x="188492" y="35291"/>
                    <a:pt x="190195" y="50619"/>
                  </a:cubicBezTo>
                  <a:cubicBezTo>
                    <a:pt x="198363" y="124119"/>
                    <a:pt x="190529" y="95508"/>
                    <a:pt x="204826" y="138401"/>
                  </a:cubicBezTo>
                  <a:cubicBezTo>
                    <a:pt x="217018" y="133524"/>
                    <a:pt x="233523" y="134276"/>
                    <a:pt x="241402" y="123771"/>
                  </a:cubicBezTo>
                  <a:cubicBezTo>
                    <a:pt x="259228" y="100003"/>
                    <a:pt x="239222" y="51391"/>
                    <a:pt x="256032" y="101825"/>
                  </a:cubicBezTo>
                  <a:cubicBezTo>
                    <a:pt x="258470" y="87195"/>
                    <a:pt x="254448" y="69800"/>
                    <a:pt x="263347" y="57934"/>
                  </a:cubicBezTo>
                  <a:cubicBezTo>
                    <a:pt x="267485" y="52417"/>
                    <a:pt x="273840" y="78081"/>
                    <a:pt x="277978" y="72564"/>
                  </a:cubicBezTo>
                  <a:cubicBezTo>
                    <a:pt x="326614" y="7716"/>
                    <a:pt x="250399" y="40304"/>
                    <a:pt x="307239" y="21358"/>
                  </a:cubicBezTo>
                  <a:cubicBezTo>
                    <a:pt x="311653" y="27978"/>
                    <a:pt x="334427" y="65249"/>
                    <a:pt x="343815" y="65249"/>
                  </a:cubicBezTo>
                  <a:cubicBezTo>
                    <a:pt x="352607" y="65249"/>
                    <a:pt x="358445" y="43303"/>
                    <a:pt x="358445" y="43303"/>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dirty="0" smtClean="0">
                <a:ln>
                  <a:noFill/>
                </a:ln>
                <a:solidFill>
                  <a:schemeClr val="tx1"/>
                </a:solidFill>
                <a:effectLst/>
                <a:latin typeface="Arial" charset="0"/>
                <a:ea typeface="SimSun" pitchFamily="2" charset="-122"/>
              </a:endParaRPr>
            </a:p>
          </p:txBody>
        </p:sp>
        <p:grpSp>
          <p:nvGrpSpPr>
            <p:cNvPr id="1256" name="Group 358"/>
            <p:cNvGrpSpPr/>
            <p:nvPr/>
          </p:nvGrpSpPr>
          <p:grpSpPr>
            <a:xfrm>
              <a:off x="8153268" y="2526013"/>
              <a:ext cx="235822" cy="365423"/>
              <a:chOff x="331076" y="1968769"/>
              <a:chExt cx="1166648" cy="2075291"/>
            </a:xfrm>
          </p:grpSpPr>
          <p:sp>
            <p:nvSpPr>
              <p:cNvPr id="1435" name="Rounded Rectangle 1434"/>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1436" name="Group 116"/>
              <p:cNvGrpSpPr/>
              <p:nvPr/>
            </p:nvGrpSpPr>
            <p:grpSpPr>
              <a:xfrm>
                <a:off x="414153" y="2406182"/>
                <a:ext cx="961697" cy="1329559"/>
                <a:chOff x="3484179" y="2044262"/>
                <a:chExt cx="1250731" cy="1560786"/>
              </a:xfrm>
            </p:grpSpPr>
            <p:grpSp>
              <p:nvGrpSpPr>
                <p:cNvPr id="1442" name="Group 105"/>
                <p:cNvGrpSpPr/>
                <p:nvPr/>
              </p:nvGrpSpPr>
              <p:grpSpPr>
                <a:xfrm>
                  <a:off x="3484179" y="2044262"/>
                  <a:ext cx="362607" cy="1560786"/>
                  <a:chOff x="3484179" y="1970689"/>
                  <a:chExt cx="362607" cy="1560786"/>
                </a:xfrm>
              </p:grpSpPr>
              <p:sp>
                <p:nvSpPr>
                  <p:cNvPr id="1453" name="Rectangle 1452"/>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54" name="Rectangle 1453"/>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55" name="Rectangle 1454"/>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56" name="Rectangle 1455"/>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443" name="Group 106"/>
                <p:cNvGrpSpPr/>
                <p:nvPr/>
              </p:nvGrpSpPr>
              <p:grpSpPr>
                <a:xfrm>
                  <a:off x="3928241" y="2044262"/>
                  <a:ext cx="362607" cy="1560786"/>
                  <a:chOff x="3484179" y="1970689"/>
                  <a:chExt cx="362607" cy="1560786"/>
                </a:xfrm>
              </p:grpSpPr>
              <p:sp>
                <p:nvSpPr>
                  <p:cNvPr id="1449" name="Rectangle 1448"/>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1450" name="Rectangle 1449"/>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51" name="Rectangle 1450"/>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52" name="Rectangle 1451"/>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444" name="Group 111"/>
                <p:cNvGrpSpPr/>
                <p:nvPr/>
              </p:nvGrpSpPr>
              <p:grpSpPr>
                <a:xfrm>
                  <a:off x="4372303" y="2044262"/>
                  <a:ext cx="362607" cy="1560786"/>
                  <a:chOff x="3484179" y="1970689"/>
                  <a:chExt cx="362607" cy="1560786"/>
                </a:xfrm>
              </p:grpSpPr>
              <p:sp>
                <p:nvSpPr>
                  <p:cNvPr id="1445" name="Rectangle 1444"/>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46" name="Rectangle 1445"/>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47" name="Rectangle 1446"/>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48" name="Rectangle 1447"/>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1437" name="Rounded Rectangle 1436"/>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38" name="Rounded Rectangle 1437"/>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39" name="Oval 1438"/>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40" name="Rectangle 1439"/>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41" name="Rectangle 1440"/>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sp>
          <p:nvSpPr>
            <p:cNvPr id="1257" name="Rounded Rectangle 1256"/>
            <p:cNvSpPr/>
            <p:nvPr/>
          </p:nvSpPr>
          <p:spPr bwMode="auto">
            <a:xfrm>
              <a:off x="7910623" y="2434236"/>
              <a:ext cx="1531089" cy="489099"/>
            </a:xfrm>
            <a:prstGeom prst="round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pSp>
          <p:nvGrpSpPr>
            <p:cNvPr id="1258" name="Group 358"/>
            <p:cNvGrpSpPr/>
            <p:nvPr/>
          </p:nvGrpSpPr>
          <p:grpSpPr>
            <a:xfrm>
              <a:off x="8018589" y="3263204"/>
              <a:ext cx="235822" cy="365423"/>
              <a:chOff x="331076" y="1968769"/>
              <a:chExt cx="1166648" cy="2075291"/>
            </a:xfrm>
          </p:grpSpPr>
          <p:sp>
            <p:nvSpPr>
              <p:cNvPr id="1413" name="Rounded Rectangle 1412"/>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1414" name="Group 116"/>
              <p:cNvGrpSpPr/>
              <p:nvPr/>
            </p:nvGrpSpPr>
            <p:grpSpPr>
              <a:xfrm>
                <a:off x="414153" y="2406182"/>
                <a:ext cx="961697" cy="1329559"/>
                <a:chOff x="3484179" y="2044262"/>
                <a:chExt cx="1250731" cy="1560786"/>
              </a:xfrm>
            </p:grpSpPr>
            <p:grpSp>
              <p:nvGrpSpPr>
                <p:cNvPr id="1420" name="Group 105"/>
                <p:cNvGrpSpPr/>
                <p:nvPr/>
              </p:nvGrpSpPr>
              <p:grpSpPr>
                <a:xfrm>
                  <a:off x="3484179" y="2044262"/>
                  <a:ext cx="362607" cy="1560786"/>
                  <a:chOff x="3484179" y="1970689"/>
                  <a:chExt cx="362607" cy="1560786"/>
                </a:xfrm>
              </p:grpSpPr>
              <p:sp>
                <p:nvSpPr>
                  <p:cNvPr id="1431" name="Rectangle 1430"/>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32" name="Rectangle 1431"/>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33" name="Rectangle 1432"/>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34" name="Rectangle 1433"/>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421" name="Group 106"/>
                <p:cNvGrpSpPr/>
                <p:nvPr/>
              </p:nvGrpSpPr>
              <p:grpSpPr>
                <a:xfrm>
                  <a:off x="3928241" y="2044262"/>
                  <a:ext cx="362607" cy="1560786"/>
                  <a:chOff x="3484179" y="1970689"/>
                  <a:chExt cx="362607" cy="1560786"/>
                </a:xfrm>
              </p:grpSpPr>
              <p:sp>
                <p:nvSpPr>
                  <p:cNvPr id="1427" name="Rectangle 1426"/>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1428" name="Rectangle 1427"/>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29" name="Rectangle 1428"/>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30" name="Rectangle 1429"/>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422" name="Group 111"/>
                <p:cNvGrpSpPr/>
                <p:nvPr/>
              </p:nvGrpSpPr>
              <p:grpSpPr>
                <a:xfrm>
                  <a:off x="4372303" y="2044262"/>
                  <a:ext cx="362607" cy="1560786"/>
                  <a:chOff x="3484179" y="1970689"/>
                  <a:chExt cx="362607" cy="1560786"/>
                </a:xfrm>
              </p:grpSpPr>
              <p:sp>
                <p:nvSpPr>
                  <p:cNvPr id="1423" name="Rectangle 1422"/>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24" name="Rectangle 1423"/>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25" name="Rectangle 1424"/>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26" name="Rectangle 1425"/>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1415" name="Rounded Rectangle 1414"/>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16" name="Rounded Rectangle 1415"/>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17" name="Oval 1416"/>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18" name="Rectangle 1417"/>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19" name="Rectangle 1418"/>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259" name="Group 358"/>
            <p:cNvGrpSpPr/>
            <p:nvPr/>
          </p:nvGrpSpPr>
          <p:grpSpPr>
            <a:xfrm>
              <a:off x="8606924" y="3149791"/>
              <a:ext cx="235822" cy="365423"/>
              <a:chOff x="331076" y="1968769"/>
              <a:chExt cx="1166648" cy="2075291"/>
            </a:xfrm>
          </p:grpSpPr>
          <p:sp>
            <p:nvSpPr>
              <p:cNvPr id="1391" name="Rounded Rectangle 1390"/>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1392" name="Group 116"/>
              <p:cNvGrpSpPr/>
              <p:nvPr/>
            </p:nvGrpSpPr>
            <p:grpSpPr>
              <a:xfrm>
                <a:off x="414153" y="2406182"/>
                <a:ext cx="961697" cy="1329559"/>
                <a:chOff x="3484179" y="2044262"/>
                <a:chExt cx="1250731" cy="1560786"/>
              </a:xfrm>
            </p:grpSpPr>
            <p:grpSp>
              <p:nvGrpSpPr>
                <p:cNvPr id="1398" name="Group 105"/>
                <p:cNvGrpSpPr/>
                <p:nvPr/>
              </p:nvGrpSpPr>
              <p:grpSpPr>
                <a:xfrm>
                  <a:off x="3484179" y="2044262"/>
                  <a:ext cx="362607" cy="1560786"/>
                  <a:chOff x="3484179" y="1970689"/>
                  <a:chExt cx="362607" cy="1560786"/>
                </a:xfrm>
              </p:grpSpPr>
              <p:sp>
                <p:nvSpPr>
                  <p:cNvPr id="1409" name="Rectangle 1408"/>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10" name="Rectangle 1409"/>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11" name="Rectangle 1410"/>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12" name="Rectangle 1411"/>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99" name="Group 106"/>
                <p:cNvGrpSpPr/>
                <p:nvPr/>
              </p:nvGrpSpPr>
              <p:grpSpPr>
                <a:xfrm>
                  <a:off x="3928241" y="2044262"/>
                  <a:ext cx="362607" cy="1560786"/>
                  <a:chOff x="3484179" y="1970689"/>
                  <a:chExt cx="362607" cy="1560786"/>
                </a:xfrm>
              </p:grpSpPr>
              <p:sp>
                <p:nvSpPr>
                  <p:cNvPr id="1405" name="Rectangle 1404"/>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1406" name="Rectangle 1405"/>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07" name="Rectangle 1406"/>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08" name="Rectangle 1407"/>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400" name="Group 111"/>
                <p:cNvGrpSpPr/>
                <p:nvPr/>
              </p:nvGrpSpPr>
              <p:grpSpPr>
                <a:xfrm>
                  <a:off x="4372303" y="2044262"/>
                  <a:ext cx="362607" cy="1560786"/>
                  <a:chOff x="3484179" y="1970689"/>
                  <a:chExt cx="362607" cy="1560786"/>
                </a:xfrm>
              </p:grpSpPr>
              <p:sp>
                <p:nvSpPr>
                  <p:cNvPr id="1401" name="Rectangle 1400"/>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02" name="Rectangle 1401"/>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03" name="Rectangle 1402"/>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404" name="Rectangle 1403"/>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1393" name="Rounded Rectangle 1392"/>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94" name="Rounded Rectangle 1393"/>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95" name="Oval 1394"/>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96" name="Rectangle 1395"/>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97" name="Rectangle 1396"/>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sp>
          <p:nvSpPr>
            <p:cNvPr id="1260" name="Rounded Rectangle 1259"/>
            <p:cNvSpPr/>
            <p:nvPr/>
          </p:nvSpPr>
          <p:spPr bwMode="auto">
            <a:xfrm>
              <a:off x="7914168" y="3096998"/>
              <a:ext cx="1538176" cy="595423"/>
            </a:xfrm>
            <a:prstGeom prst="round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pSp>
          <p:nvGrpSpPr>
            <p:cNvPr id="1261" name="Group 358"/>
            <p:cNvGrpSpPr/>
            <p:nvPr/>
          </p:nvGrpSpPr>
          <p:grpSpPr>
            <a:xfrm>
              <a:off x="8759324" y="3302191"/>
              <a:ext cx="235822" cy="365423"/>
              <a:chOff x="331076" y="1968769"/>
              <a:chExt cx="1166648" cy="2075291"/>
            </a:xfrm>
          </p:grpSpPr>
          <p:sp>
            <p:nvSpPr>
              <p:cNvPr id="1369" name="Rounded Rectangle 1368"/>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1370" name="Group 116"/>
              <p:cNvGrpSpPr/>
              <p:nvPr/>
            </p:nvGrpSpPr>
            <p:grpSpPr>
              <a:xfrm>
                <a:off x="414153" y="2406182"/>
                <a:ext cx="961697" cy="1329559"/>
                <a:chOff x="3484179" y="2044262"/>
                <a:chExt cx="1250731" cy="1560786"/>
              </a:xfrm>
            </p:grpSpPr>
            <p:grpSp>
              <p:nvGrpSpPr>
                <p:cNvPr id="1376" name="Group 105"/>
                <p:cNvGrpSpPr/>
                <p:nvPr/>
              </p:nvGrpSpPr>
              <p:grpSpPr>
                <a:xfrm>
                  <a:off x="3484179" y="2044262"/>
                  <a:ext cx="362607" cy="1560786"/>
                  <a:chOff x="3484179" y="1970689"/>
                  <a:chExt cx="362607" cy="1560786"/>
                </a:xfrm>
              </p:grpSpPr>
              <p:sp>
                <p:nvSpPr>
                  <p:cNvPr id="1387" name="Rectangle 1386"/>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88" name="Rectangle 1387"/>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89" name="Rectangle 1388"/>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90" name="Rectangle 1389"/>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77" name="Group 106"/>
                <p:cNvGrpSpPr/>
                <p:nvPr/>
              </p:nvGrpSpPr>
              <p:grpSpPr>
                <a:xfrm>
                  <a:off x="3928241" y="2044262"/>
                  <a:ext cx="362607" cy="1560786"/>
                  <a:chOff x="3484179" y="1970689"/>
                  <a:chExt cx="362607" cy="1560786"/>
                </a:xfrm>
              </p:grpSpPr>
              <p:sp>
                <p:nvSpPr>
                  <p:cNvPr id="1383" name="Rectangle 1382"/>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1384" name="Rectangle 1383"/>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85" name="Rectangle 1384"/>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86" name="Rectangle 1385"/>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78" name="Group 111"/>
                <p:cNvGrpSpPr/>
                <p:nvPr/>
              </p:nvGrpSpPr>
              <p:grpSpPr>
                <a:xfrm>
                  <a:off x="4372303" y="2044262"/>
                  <a:ext cx="362607" cy="1560786"/>
                  <a:chOff x="3484179" y="1970689"/>
                  <a:chExt cx="362607" cy="1560786"/>
                </a:xfrm>
              </p:grpSpPr>
              <p:sp>
                <p:nvSpPr>
                  <p:cNvPr id="1379" name="Rectangle 1378"/>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80" name="Rectangle 1379"/>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81" name="Rectangle 1380"/>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82" name="Rectangle 1381"/>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1371" name="Rounded Rectangle 1370"/>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72" name="Rounded Rectangle 1371"/>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73" name="Oval 1372"/>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74" name="Rectangle 1373"/>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75" name="Rectangle 1374"/>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262" name="Group 358"/>
            <p:cNvGrpSpPr/>
            <p:nvPr/>
          </p:nvGrpSpPr>
          <p:grpSpPr>
            <a:xfrm>
              <a:off x="9007417" y="3210043"/>
              <a:ext cx="235822" cy="365423"/>
              <a:chOff x="331076" y="1968769"/>
              <a:chExt cx="1166648" cy="2075291"/>
            </a:xfrm>
          </p:grpSpPr>
          <p:sp>
            <p:nvSpPr>
              <p:cNvPr id="1347" name="Rounded Rectangle 1346"/>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1348" name="Group 116"/>
              <p:cNvGrpSpPr/>
              <p:nvPr/>
            </p:nvGrpSpPr>
            <p:grpSpPr>
              <a:xfrm>
                <a:off x="414153" y="2406182"/>
                <a:ext cx="961697" cy="1329559"/>
                <a:chOff x="3484179" y="2044262"/>
                <a:chExt cx="1250731" cy="1560786"/>
              </a:xfrm>
            </p:grpSpPr>
            <p:grpSp>
              <p:nvGrpSpPr>
                <p:cNvPr id="1354" name="Group 105"/>
                <p:cNvGrpSpPr/>
                <p:nvPr/>
              </p:nvGrpSpPr>
              <p:grpSpPr>
                <a:xfrm>
                  <a:off x="3484179" y="2044262"/>
                  <a:ext cx="362607" cy="1560786"/>
                  <a:chOff x="3484179" y="1970689"/>
                  <a:chExt cx="362607" cy="1560786"/>
                </a:xfrm>
              </p:grpSpPr>
              <p:sp>
                <p:nvSpPr>
                  <p:cNvPr id="1365" name="Rectangle 1364"/>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66" name="Rectangle 1365"/>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67" name="Rectangle 1366"/>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68" name="Rectangle 1367"/>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55" name="Group 106"/>
                <p:cNvGrpSpPr/>
                <p:nvPr/>
              </p:nvGrpSpPr>
              <p:grpSpPr>
                <a:xfrm>
                  <a:off x="3928241" y="2044262"/>
                  <a:ext cx="362607" cy="1560786"/>
                  <a:chOff x="3484179" y="1970689"/>
                  <a:chExt cx="362607" cy="1560786"/>
                </a:xfrm>
              </p:grpSpPr>
              <p:sp>
                <p:nvSpPr>
                  <p:cNvPr id="1361" name="Rectangle 1360"/>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1362" name="Rectangle 1361"/>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63" name="Rectangle 1362"/>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64" name="Rectangle 1363"/>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56" name="Group 111"/>
                <p:cNvGrpSpPr/>
                <p:nvPr/>
              </p:nvGrpSpPr>
              <p:grpSpPr>
                <a:xfrm>
                  <a:off x="4372303" y="2044262"/>
                  <a:ext cx="362607" cy="1560786"/>
                  <a:chOff x="3484179" y="1970689"/>
                  <a:chExt cx="362607" cy="1560786"/>
                </a:xfrm>
              </p:grpSpPr>
              <p:sp>
                <p:nvSpPr>
                  <p:cNvPr id="1357" name="Rectangle 1356"/>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58" name="Rectangle 1357"/>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59" name="Rectangle 1358"/>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60" name="Rectangle 1359"/>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1349" name="Rounded Rectangle 1348"/>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50" name="Rounded Rectangle 1349"/>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51" name="Oval 1350"/>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52" name="Rectangle 1351"/>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53" name="Rectangle 1352"/>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263" name="Group 358"/>
            <p:cNvGrpSpPr/>
            <p:nvPr/>
          </p:nvGrpSpPr>
          <p:grpSpPr>
            <a:xfrm>
              <a:off x="8319845" y="3319913"/>
              <a:ext cx="235822" cy="365423"/>
              <a:chOff x="331076" y="1968769"/>
              <a:chExt cx="1166648" cy="2075291"/>
            </a:xfrm>
          </p:grpSpPr>
          <p:sp>
            <p:nvSpPr>
              <p:cNvPr id="1325" name="Rounded Rectangle 1324"/>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1326" name="Group 116"/>
              <p:cNvGrpSpPr/>
              <p:nvPr/>
            </p:nvGrpSpPr>
            <p:grpSpPr>
              <a:xfrm>
                <a:off x="414153" y="2406182"/>
                <a:ext cx="961697" cy="1329559"/>
                <a:chOff x="3484179" y="2044262"/>
                <a:chExt cx="1250731" cy="1560786"/>
              </a:xfrm>
            </p:grpSpPr>
            <p:grpSp>
              <p:nvGrpSpPr>
                <p:cNvPr id="1332" name="Group 105"/>
                <p:cNvGrpSpPr/>
                <p:nvPr/>
              </p:nvGrpSpPr>
              <p:grpSpPr>
                <a:xfrm>
                  <a:off x="3484179" y="2044262"/>
                  <a:ext cx="362607" cy="1560786"/>
                  <a:chOff x="3484179" y="1970689"/>
                  <a:chExt cx="362607" cy="1560786"/>
                </a:xfrm>
              </p:grpSpPr>
              <p:sp>
                <p:nvSpPr>
                  <p:cNvPr id="1343" name="Rectangle 1342"/>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44" name="Rectangle 1343"/>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45" name="Rectangle 1344"/>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46" name="Rectangle 1345"/>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33" name="Group 106"/>
                <p:cNvGrpSpPr/>
                <p:nvPr/>
              </p:nvGrpSpPr>
              <p:grpSpPr>
                <a:xfrm>
                  <a:off x="3928241" y="2044262"/>
                  <a:ext cx="362607" cy="1560786"/>
                  <a:chOff x="3484179" y="1970689"/>
                  <a:chExt cx="362607" cy="1560786"/>
                </a:xfrm>
              </p:grpSpPr>
              <p:sp>
                <p:nvSpPr>
                  <p:cNvPr id="1339" name="Rectangle 1338"/>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1340" name="Rectangle 1339"/>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41" name="Rectangle 1340"/>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42" name="Rectangle 1341"/>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34" name="Group 111"/>
                <p:cNvGrpSpPr/>
                <p:nvPr/>
              </p:nvGrpSpPr>
              <p:grpSpPr>
                <a:xfrm>
                  <a:off x="4372303" y="2044262"/>
                  <a:ext cx="362607" cy="1560786"/>
                  <a:chOff x="3484179" y="1970689"/>
                  <a:chExt cx="362607" cy="1560786"/>
                </a:xfrm>
              </p:grpSpPr>
              <p:sp>
                <p:nvSpPr>
                  <p:cNvPr id="1335" name="Rectangle 1334"/>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36" name="Rectangle 1335"/>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37" name="Rectangle 1336"/>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38" name="Rectangle 1337"/>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1327" name="Rounded Rectangle 1326"/>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28" name="Rounded Rectangle 1327"/>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29" name="Oval 1328"/>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30" name="Rectangle 1329"/>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31" name="Rectangle 1330"/>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sp>
          <p:nvSpPr>
            <p:cNvPr id="1264" name="Down Arrow 1263"/>
            <p:cNvSpPr/>
            <p:nvPr/>
          </p:nvSpPr>
          <p:spPr bwMode="auto">
            <a:xfrm>
              <a:off x="9420446" y="2902071"/>
              <a:ext cx="159489" cy="202018"/>
            </a:xfrm>
            <a:prstGeom prst="downArrow">
              <a:avLst/>
            </a:prstGeom>
            <a:solidFill>
              <a:schemeClr val="bg1"/>
            </a:solid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cxnSp>
          <p:nvCxnSpPr>
            <p:cNvPr id="1265" name="Straight Connector 1264"/>
            <p:cNvCxnSpPr/>
            <p:nvPr/>
          </p:nvCxnSpPr>
          <p:spPr bwMode="auto">
            <a:xfrm>
              <a:off x="606056" y="4209872"/>
              <a:ext cx="0" cy="786809"/>
            </a:xfrm>
            <a:prstGeom prst="line">
              <a:avLst/>
            </a:prstGeom>
            <a:noFill/>
            <a:ln w="9525" cap="flat" cmpd="sng" algn="ctr">
              <a:solidFill>
                <a:schemeClr val="bg1"/>
              </a:solidFill>
              <a:prstDash val="solid"/>
              <a:round/>
              <a:headEnd type="none" w="med" len="med"/>
              <a:tailEnd type="none" w="med" len="med"/>
            </a:ln>
            <a:effectLst/>
          </p:spPr>
        </p:cxnSp>
        <p:cxnSp>
          <p:nvCxnSpPr>
            <p:cNvPr id="1266" name="Straight Connector 1265"/>
            <p:cNvCxnSpPr/>
            <p:nvPr/>
          </p:nvCxnSpPr>
          <p:spPr bwMode="auto">
            <a:xfrm flipH="1">
              <a:off x="513907" y="4900988"/>
              <a:ext cx="1176670" cy="3545"/>
            </a:xfrm>
            <a:prstGeom prst="line">
              <a:avLst/>
            </a:prstGeom>
            <a:noFill/>
            <a:ln w="9525" cap="flat" cmpd="sng" algn="ctr">
              <a:solidFill>
                <a:schemeClr val="bg1"/>
              </a:solidFill>
              <a:prstDash val="solid"/>
              <a:round/>
              <a:headEnd type="none" w="med" len="med"/>
              <a:tailEnd type="none" w="med" len="med"/>
            </a:ln>
            <a:effectLst/>
          </p:spPr>
        </p:cxnSp>
        <p:sp>
          <p:nvSpPr>
            <p:cNvPr id="1267" name="TextBox 1266"/>
            <p:cNvSpPr txBox="1"/>
            <p:nvPr/>
          </p:nvSpPr>
          <p:spPr>
            <a:xfrm>
              <a:off x="170121" y="4263034"/>
              <a:ext cx="389850"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
          <p:nvSpPr>
            <p:cNvPr id="1268" name="TextBox 1267"/>
            <p:cNvSpPr txBox="1"/>
            <p:nvPr/>
          </p:nvSpPr>
          <p:spPr>
            <a:xfrm>
              <a:off x="1056167" y="4837192"/>
              <a:ext cx="177210" cy="369332"/>
            </a:xfrm>
            <a:prstGeom prst="rect">
              <a:avLst/>
            </a:prstGeom>
            <a:noFill/>
          </p:spPr>
          <p:txBody>
            <a:bodyPr wrap="square" rtlCol="0">
              <a:spAutoFit/>
            </a:bodyPr>
            <a:lstStyle/>
            <a:p>
              <a:r>
                <a:rPr lang="en-US" dirty="0" smtClean="0">
                  <a:solidFill>
                    <a:schemeClr val="bg1"/>
                  </a:solidFill>
                </a:rPr>
                <a:t>t</a:t>
              </a:r>
              <a:endParaRPr lang="en-US" dirty="0">
                <a:solidFill>
                  <a:schemeClr val="bg1"/>
                </a:solidFill>
              </a:endParaRPr>
            </a:p>
          </p:txBody>
        </p:sp>
        <p:sp>
          <p:nvSpPr>
            <p:cNvPr id="1269" name="Freeform 1268"/>
            <p:cNvSpPr/>
            <p:nvPr/>
          </p:nvSpPr>
          <p:spPr bwMode="auto">
            <a:xfrm>
              <a:off x="606056" y="4177977"/>
              <a:ext cx="1127051" cy="588689"/>
            </a:xfrm>
            <a:custGeom>
              <a:avLst/>
              <a:gdLst>
                <a:gd name="connsiteX0" fmla="*/ 0 w 1127051"/>
                <a:gd name="connsiteY0" fmla="*/ 425302 h 588689"/>
                <a:gd name="connsiteX1" fmla="*/ 21265 w 1127051"/>
                <a:gd name="connsiteY1" fmla="*/ 393405 h 588689"/>
                <a:gd name="connsiteX2" fmla="*/ 42530 w 1127051"/>
                <a:gd name="connsiteY2" fmla="*/ 297712 h 588689"/>
                <a:gd name="connsiteX3" fmla="*/ 63795 w 1127051"/>
                <a:gd name="connsiteY3" fmla="*/ 265814 h 588689"/>
                <a:gd name="connsiteX4" fmla="*/ 85060 w 1127051"/>
                <a:gd name="connsiteY4" fmla="*/ 202019 h 588689"/>
                <a:gd name="connsiteX5" fmla="*/ 95693 w 1127051"/>
                <a:gd name="connsiteY5" fmla="*/ 159488 h 588689"/>
                <a:gd name="connsiteX6" fmla="*/ 116958 w 1127051"/>
                <a:gd name="connsiteY6" fmla="*/ 127591 h 588689"/>
                <a:gd name="connsiteX7" fmla="*/ 148856 w 1127051"/>
                <a:gd name="connsiteY7" fmla="*/ 138223 h 588689"/>
                <a:gd name="connsiteX8" fmla="*/ 159488 w 1127051"/>
                <a:gd name="connsiteY8" fmla="*/ 170121 h 588689"/>
                <a:gd name="connsiteX9" fmla="*/ 170121 w 1127051"/>
                <a:gd name="connsiteY9" fmla="*/ 255181 h 588689"/>
                <a:gd name="connsiteX10" fmla="*/ 191386 w 1127051"/>
                <a:gd name="connsiteY10" fmla="*/ 287079 h 588689"/>
                <a:gd name="connsiteX11" fmla="*/ 244549 w 1127051"/>
                <a:gd name="connsiteY11" fmla="*/ 340242 h 588689"/>
                <a:gd name="connsiteX12" fmla="*/ 276446 w 1127051"/>
                <a:gd name="connsiteY12" fmla="*/ 223284 h 588689"/>
                <a:gd name="connsiteX13" fmla="*/ 308344 w 1127051"/>
                <a:gd name="connsiteY13" fmla="*/ 255181 h 588689"/>
                <a:gd name="connsiteX14" fmla="*/ 318977 w 1127051"/>
                <a:gd name="connsiteY14" fmla="*/ 287079 h 588689"/>
                <a:gd name="connsiteX15" fmla="*/ 340242 w 1127051"/>
                <a:gd name="connsiteY15" fmla="*/ 318977 h 588689"/>
                <a:gd name="connsiteX16" fmla="*/ 350874 w 1127051"/>
                <a:gd name="connsiteY16" fmla="*/ 287079 h 588689"/>
                <a:gd name="connsiteX17" fmla="*/ 414670 w 1127051"/>
                <a:gd name="connsiteY17" fmla="*/ 297712 h 588689"/>
                <a:gd name="connsiteX18" fmla="*/ 446567 w 1127051"/>
                <a:gd name="connsiteY18" fmla="*/ 287079 h 588689"/>
                <a:gd name="connsiteX19" fmla="*/ 478465 w 1127051"/>
                <a:gd name="connsiteY19" fmla="*/ 255181 h 588689"/>
                <a:gd name="connsiteX20" fmla="*/ 499730 w 1127051"/>
                <a:gd name="connsiteY20" fmla="*/ 191386 h 588689"/>
                <a:gd name="connsiteX21" fmla="*/ 510363 w 1127051"/>
                <a:gd name="connsiteY21" fmla="*/ 159488 h 588689"/>
                <a:gd name="connsiteX22" fmla="*/ 531628 w 1127051"/>
                <a:gd name="connsiteY22" fmla="*/ 127591 h 588689"/>
                <a:gd name="connsiteX23" fmla="*/ 542260 w 1127051"/>
                <a:gd name="connsiteY23" fmla="*/ 95693 h 588689"/>
                <a:gd name="connsiteX24" fmla="*/ 552893 w 1127051"/>
                <a:gd name="connsiteY24" fmla="*/ 10633 h 588689"/>
                <a:gd name="connsiteX25" fmla="*/ 584791 w 1127051"/>
                <a:gd name="connsiteY25" fmla="*/ 0 h 588689"/>
                <a:gd name="connsiteX26" fmla="*/ 616688 w 1127051"/>
                <a:gd name="connsiteY26" fmla="*/ 255181 h 588689"/>
                <a:gd name="connsiteX27" fmla="*/ 627321 w 1127051"/>
                <a:gd name="connsiteY27" fmla="*/ 287079 h 588689"/>
                <a:gd name="connsiteX28" fmla="*/ 637953 w 1127051"/>
                <a:gd name="connsiteY28" fmla="*/ 340242 h 588689"/>
                <a:gd name="connsiteX29" fmla="*/ 648586 w 1127051"/>
                <a:gd name="connsiteY29" fmla="*/ 382772 h 588689"/>
                <a:gd name="connsiteX30" fmla="*/ 659218 w 1127051"/>
                <a:gd name="connsiteY30" fmla="*/ 457200 h 588689"/>
                <a:gd name="connsiteX31" fmla="*/ 680484 w 1127051"/>
                <a:gd name="connsiteY31" fmla="*/ 552893 h 588689"/>
                <a:gd name="connsiteX32" fmla="*/ 701749 w 1127051"/>
                <a:gd name="connsiteY32" fmla="*/ 584791 h 588689"/>
                <a:gd name="connsiteX33" fmla="*/ 744279 w 1127051"/>
                <a:gd name="connsiteY33" fmla="*/ 478465 h 588689"/>
                <a:gd name="connsiteX34" fmla="*/ 765544 w 1127051"/>
                <a:gd name="connsiteY34" fmla="*/ 414670 h 588689"/>
                <a:gd name="connsiteX35" fmla="*/ 797442 w 1127051"/>
                <a:gd name="connsiteY35" fmla="*/ 350875 h 588689"/>
                <a:gd name="connsiteX36" fmla="*/ 808074 w 1127051"/>
                <a:gd name="connsiteY36" fmla="*/ 318977 h 588689"/>
                <a:gd name="connsiteX37" fmla="*/ 882502 w 1127051"/>
                <a:gd name="connsiteY37" fmla="*/ 287079 h 588689"/>
                <a:gd name="connsiteX38" fmla="*/ 935665 w 1127051"/>
                <a:gd name="connsiteY38" fmla="*/ 297712 h 588689"/>
                <a:gd name="connsiteX39" fmla="*/ 946297 w 1127051"/>
                <a:gd name="connsiteY39" fmla="*/ 329609 h 588689"/>
                <a:gd name="connsiteX40" fmla="*/ 956930 w 1127051"/>
                <a:gd name="connsiteY40" fmla="*/ 372140 h 588689"/>
                <a:gd name="connsiteX41" fmla="*/ 988828 w 1127051"/>
                <a:gd name="connsiteY41" fmla="*/ 393405 h 588689"/>
                <a:gd name="connsiteX42" fmla="*/ 999460 w 1127051"/>
                <a:gd name="connsiteY42" fmla="*/ 435935 h 588689"/>
                <a:gd name="connsiteX43" fmla="*/ 1031358 w 1127051"/>
                <a:gd name="connsiteY43" fmla="*/ 372140 h 588689"/>
                <a:gd name="connsiteX44" fmla="*/ 1052623 w 1127051"/>
                <a:gd name="connsiteY44" fmla="*/ 340242 h 588689"/>
                <a:gd name="connsiteX45" fmla="*/ 1127051 w 1127051"/>
                <a:gd name="connsiteY45" fmla="*/ 318977 h 58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27051" h="588689">
                  <a:moveTo>
                    <a:pt x="0" y="425302"/>
                  </a:moveTo>
                  <a:cubicBezTo>
                    <a:pt x="7088" y="414670"/>
                    <a:pt x="16231" y="405150"/>
                    <a:pt x="21265" y="393405"/>
                  </a:cubicBezTo>
                  <a:cubicBezTo>
                    <a:pt x="37599" y="355293"/>
                    <a:pt x="27400" y="338058"/>
                    <a:pt x="42530" y="297712"/>
                  </a:cubicBezTo>
                  <a:cubicBezTo>
                    <a:pt x="47017" y="285747"/>
                    <a:pt x="58605" y="277491"/>
                    <a:pt x="63795" y="265814"/>
                  </a:cubicBezTo>
                  <a:cubicBezTo>
                    <a:pt x="72899" y="245331"/>
                    <a:pt x="79623" y="223765"/>
                    <a:pt x="85060" y="202019"/>
                  </a:cubicBezTo>
                  <a:cubicBezTo>
                    <a:pt x="88604" y="187842"/>
                    <a:pt x="89936" y="172920"/>
                    <a:pt x="95693" y="159488"/>
                  </a:cubicBezTo>
                  <a:cubicBezTo>
                    <a:pt x="100727" y="147743"/>
                    <a:pt x="109870" y="138223"/>
                    <a:pt x="116958" y="127591"/>
                  </a:cubicBezTo>
                  <a:cubicBezTo>
                    <a:pt x="127591" y="131135"/>
                    <a:pt x="140931" y="130298"/>
                    <a:pt x="148856" y="138223"/>
                  </a:cubicBezTo>
                  <a:cubicBezTo>
                    <a:pt x="156781" y="146148"/>
                    <a:pt x="157483" y="159094"/>
                    <a:pt x="159488" y="170121"/>
                  </a:cubicBezTo>
                  <a:cubicBezTo>
                    <a:pt x="164599" y="198234"/>
                    <a:pt x="162603" y="227614"/>
                    <a:pt x="170121" y="255181"/>
                  </a:cubicBezTo>
                  <a:cubicBezTo>
                    <a:pt x="173483" y="267510"/>
                    <a:pt x="184298" y="276446"/>
                    <a:pt x="191386" y="287079"/>
                  </a:cubicBezTo>
                  <a:cubicBezTo>
                    <a:pt x="216195" y="361508"/>
                    <a:pt x="191386" y="357964"/>
                    <a:pt x="244549" y="340242"/>
                  </a:cubicBezTo>
                  <a:cubicBezTo>
                    <a:pt x="271529" y="259302"/>
                    <a:pt x="261418" y="298427"/>
                    <a:pt x="276446" y="223284"/>
                  </a:cubicBezTo>
                  <a:cubicBezTo>
                    <a:pt x="287079" y="233916"/>
                    <a:pt x="300003" y="242670"/>
                    <a:pt x="308344" y="255181"/>
                  </a:cubicBezTo>
                  <a:cubicBezTo>
                    <a:pt x="314561" y="264506"/>
                    <a:pt x="313965" y="277054"/>
                    <a:pt x="318977" y="287079"/>
                  </a:cubicBezTo>
                  <a:cubicBezTo>
                    <a:pt x="324692" y="298509"/>
                    <a:pt x="333154" y="308344"/>
                    <a:pt x="340242" y="318977"/>
                  </a:cubicBezTo>
                  <a:cubicBezTo>
                    <a:pt x="343786" y="308344"/>
                    <a:pt x="340097" y="290158"/>
                    <a:pt x="350874" y="287079"/>
                  </a:cubicBezTo>
                  <a:cubicBezTo>
                    <a:pt x="371603" y="281156"/>
                    <a:pt x="393111" y="297712"/>
                    <a:pt x="414670" y="297712"/>
                  </a:cubicBezTo>
                  <a:cubicBezTo>
                    <a:pt x="425878" y="297712"/>
                    <a:pt x="435935" y="290623"/>
                    <a:pt x="446567" y="287079"/>
                  </a:cubicBezTo>
                  <a:cubicBezTo>
                    <a:pt x="457200" y="276446"/>
                    <a:pt x="471162" y="268326"/>
                    <a:pt x="478465" y="255181"/>
                  </a:cubicBezTo>
                  <a:cubicBezTo>
                    <a:pt x="489351" y="235587"/>
                    <a:pt x="492642" y="212651"/>
                    <a:pt x="499730" y="191386"/>
                  </a:cubicBezTo>
                  <a:cubicBezTo>
                    <a:pt x="503274" y="180753"/>
                    <a:pt x="504146" y="168813"/>
                    <a:pt x="510363" y="159488"/>
                  </a:cubicBezTo>
                  <a:lnTo>
                    <a:pt x="531628" y="127591"/>
                  </a:lnTo>
                  <a:cubicBezTo>
                    <a:pt x="535172" y="116958"/>
                    <a:pt x="540255" y="106720"/>
                    <a:pt x="542260" y="95693"/>
                  </a:cubicBezTo>
                  <a:cubicBezTo>
                    <a:pt x="547371" y="67580"/>
                    <a:pt x="541288" y="36744"/>
                    <a:pt x="552893" y="10633"/>
                  </a:cubicBezTo>
                  <a:cubicBezTo>
                    <a:pt x="557445" y="391"/>
                    <a:pt x="574158" y="3544"/>
                    <a:pt x="584791" y="0"/>
                  </a:cubicBezTo>
                  <a:cubicBezTo>
                    <a:pt x="649040" y="96375"/>
                    <a:pt x="595813" y="4681"/>
                    <a:pt x="616688" y="255181"/>
                  </a:cubicBezTo>
                  <a:cubicBezTo>
                    <a:pt x="617619" y="266350"/>
                    <a:pt x="624603" y="276206"/>
                    <a:pt x="627321" y="287079"/>
                  </a:cubicBezTo>
                  <a:cubicBezTo>
                    <a:pt x="631704" y="304611"/>
                    <a:pt x="634033" y="322600"/>
                    <a:pt x="637953" y="340242"/>
                  </a:cubicBezTo>
                  <a:cubicBezTo>
                    <a:pt x="641123" y="354507"/>
                    <a:pt x="645972" y="368395"/>
                    <a:pt x="648586" y="382772"/>
                  </a:cubicBezTo>
                  <a:cubicBezTo>
                    <a:pt x="653069" y="407429"/>
                    <a:pt x="655407" y="432430"/>
                    <a:pt x="659218" y="457200"/>
                  </a:cubicBezTo>
                  <a:cubicBezTo>
                    <a:pt x="662848" y="480796"/>
                    <a:pt x="667632" y="527189"/>
                    <a:pt x="680484" y="552893"/>
                  </a:cubicBezTo>
                  <a:cubicBezTo>
                    <a:pt x="686199" y="564323"/>
                    <a:pt x="694661" y="574158"/>
                    <a:pt x="701749" y="584791"/>
                  </a:cubicBezTo>
                  <a:cubicBezTo>
                    <a:pt x="767646" y="562824"/>
                    <a:pt x="722234" y="588689"/>
                    <a:pt x="744279" y="478465"/>
                  </a:cubicBezTo>
                  <a:cubicBezTo>
                    <a:pt x="748675" y="456485"/>
                    <a:pt x="758456" y="435935"/>
                    <a:pt x="765544" y="414670"/>
                  </a:cubicBezTo>
                  <a:cubicBezTo>
                    <a:pt x="780217" y="370650"/>
                    <a:pt x="769961" y="392096"/>
                    <a:pt x="797442" y="350875"/>
                  </a:cubicBezTo>
                  <a:cubicBezTo>
                    <a:pt x="800986" y="340242"/>
                    <a:pt x="801073" y="327729"/>
                    <a:pt x="808074" y="318977"/>
                  </a:cubicBezTo>
                  <a:cubicBezTo>
                    <a:pt x="826430" y="296032"/>
                    <a:pt x="856965" y="293464"/>
                    <a:pt x="882502" y="287079"/>
                  </a:cubicBezTo>
                  <a:cubicBezTo>
                    <a:pt x="900223" y="290623"/>
                    <a:pt x="920628" y="287687"/>
                    <a:pt x="935665" y="297712"/>
                  </a:cubicBezTo>
                  <a:cubicBezTo>
                    <a:pt x="944990" y="303929"/>
                    <a:pt x="943218" y="318833"/>
                    <a:pt x="946297" y="329609"/>
                  </a:cubicBezTo>
                  <a:cubicBezTo>
                    <a:pt x="950312" y="343660"/>
                    <a:pt x="948824" y="359981"/>
                    <a:pt x="956930" y="372140"/>
                  </a:cubicBezTo>
                  <a:cubicBezTo>
                    <a:pt x="964018" y="382773"/>
                    <a:pt x="978195" y="386317"/>
                    <a:pt x="988828" y="393405"/>
                  </a:cubicBezTo>
                  <a:cubicBezTo>
                    <a:pt x="992372" y="407582"/>
                    <a:pt x="985597" y="431314"/>
                    <a:pt x="999460" y="435935"/>
                  </a:cubicBezTo>
                  <a:cubicBezTo>
                    <a:pt x="1012518" y="440288"/>
                    <a:pt x="1029334" y="376188"/>
                    <a:pt x="1031358" y="372140"/>
                  </a:cubicBezTo>
                  <a:cubicBezTo>
                    <a:pt x="1037073" y="360710"/>
                    <a:pt x="1041787" y="347015"/>
                    <a:pt x="1052623" y="340242"/>
                  </a:cubicBezTo>
                  <a:cubicBezTo>
                    <a:pt x="1088440" y="317856"/>
                    <a:pt x="1098958" y="318977"/>
                    <a:pt x="1127051" y="318977"/>
                  </a:cubicBezTo>
                </a:path>
              </a:pathLst>
            </a:cu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cxnSp>
          <p:nvCxnSpPr>
            <p:cNvPr id="1270" name="Straight Connector 1269"/>
            <p:cNvCxnSpPr/>
            <p:nvPr/>
          </p:nvCxnSpPr>
          <p:spPr bwMode="auto">
            <a:xfrm flipH="1">
              <a:off x="613144" y="4266579"/>
              <a:ext cx="1176670" cy="3545"/>
            </a:xfrm>
            <a:prstGeom prst="line">
              <a:avLst/>
            </a:prstGeom>
            <a:noFill/>
            <a:ln w="9525" cap="flat" cmpd="sng" algn="ctr">
              <a:solidFill>
                <a:schemeClr val="bg1"/>
              </a:solidFill>
              <a:prstDash val="dash"/>
              <a:round/>
              <a:headEnd type="none" w="med" len="med"/>
              <a:tailEnd type="none" w="med" len="med"/>
            </a:ln>
            <a:effectLst/>
          </p:spPr>
        </p:cxnSp>
        <p:cxnSp>
          <p:nvCxnSpPr>
            <p:cNvPr id="1271" name="Straight Arrow Connector 1270"/>
            <p:cNvCxnSpPr/>
            <p:nvPr/>
          </p:nvCxnSpPr>
          <p:spPr bwMode="auto">
            <a:xfrm flipV="1">
              <a:off x="1297172" y="4061019"/>
              <a:ext cx="340242" cy="138223"/>
            </a:xfrm>
            <a:prstGeom prst="straightConnector1">
              <a:avLst/>
            </a:prstGeom>
            <a:noFill/>
            <a:ln w="9525" cap="flat" cmpd="sng" algn="ctr">
              <a:solidFill>
                <a:schemeClr val="bg1"/>
              </a:solidFill>
              <a:prstDash val="solid"/>
              <a:round/>
              <a:headEnd type="none" w="med" len="med"/>
              <a:tailEnd type="arrow"/>
            </a:ln>
            <a:effectLst/>
          </p:spPr>
        </p:cxnSp>
        <p:sp>
          <p:nvSpPr>
            <p:cNvPr id="1272" name="TextBox 1271"/>
            <p:cNvSpPr txBox="1"/>
            <p:nvPr/>
          </p:nvSpPr>
          <p:spPr>
            <a:xfrm>
              <a:off x="1584250" y="3869633"/>
              <a:ext cx="338554"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pic>
          <p:nvPicPr>
            <p:cNvPr id="1273" name="Picture 4"/>
            <p:cNvPicPr>
              <a:picLocks noChangeAspect="1" noChangeArrowheads="1"/>
            </p:cNvPicPr>
            <p:nvPr/>
          </p:nvPicPr>
          <p:blipFill>
            <a:blip r:embed="rId4" cstate="print"/>
            <a:srcRect l="49115" t="41463" r="37973" b="30485"/>
            <a:stretch>
              <a:fillRect/>
            </a:stretch>
          </p:blipFill>
          <p:spPr bwMode="auto">
            <a:xfrm>
              <a:off x="8027583" y="4135448"/>
              <a:ext cx="723014" cy="883176"/>
            </a:xfrm>
            <a:prstGeom prst="rect">
              <a:avLst/>
            </a:prstGeom>
            <a:noFill/>
            <a:ln w="9525">
              <a:noFill/>
              <a:miter lim="800000"/>
              <a:headEnd/>
              <a:tailEnd/>
            </a:ln>
          </p:spPr>
        </p:pic>
        <p:grpSp>
          <p:nvGrpSpPr>
            <p:cNvPr id="1274" name="Group 358"/>
            <p:cNvGrpSpPr/>
            <p:nvPr/>
          </p:nvGrpSpPr>
          <p:grpSpPr>
            <a:xfrm>
              <a:off x="8624644" y="4592276"/>
              <a:ext cx="235822" cy="365423"/>
              <a:chOff x="331076" y="1968769"/>
              <a:chExt cx="1166648" cy="2075291"/>
            </a:xfrm>
          </p:grpSpPr>
          <p:sp>
            <p:nvSpPr>
              <p:cNvPr id="1303" name="Rounded Rectangle 1302"/>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1304" name="Group 116"/>
              <p:cNvGrpSpPr/>
              <p:nvPr/>
            </p:nvGrpSpPr>
            <p:grpSpPr>
              <a:xfrm>
                <a:off x="414153" y="2406182"/>
                <a:ext cx="961697" cy="1329559"/>
                <a:chOff x="3484179" y="2044262"/>
                <a:chExt cx="1250731" cy="1560786"/>
              </a:xfrm>
            </p:grpSpPr>
            <p:grpSp>
              <p:nvGrpSpPr>
                <p:cNvPr id="1310" name="Group 105"/>
                <p:cNvGrpSpPr/>
                <p:nvPr/>
              </p:nvGrpSpPr>
              <p:grpSpPr>
                <a:xfrm>
                  <a:off x="3484179" y="2044262"/>
                  <a:ext cx="362607" cy="1560786"/>
                  <a:chOff x="3484179" y="1970689"/>
                  <a:chExt cx="362607" cy="1560786"/>
                </a:xfrm>
              </p:grpSpPr>
              <p:sp>
                <p:nvSpPr>
                  <p:cNvPr id="1321" name="Rectangle 1320"/>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22" name="Rectangle 1321"/>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23" name="Rectangle 1322"/>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24" name="Rectangle 1323"/>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11" name="Group 106"/>
                <p:cNvGrpSpPr/>
                <p:nvPr/>
              </p:nvGrpSpPr>
              <p:grpSpPr>
                <a:xfrm>
                  <a:off x="3928241" y="2044262"/>
                  <a:ext cx="362607" cy="1560786"/>
                  <a:chOff x="3484179" y="1970689"/>
                  <a:chExt cx="362607" cy="1560786"/>
                </a:xfrm>
              </p:grpSpPr>
              <p:sp>
                <p:nvSpPr>
                  <p:cNvPr id="1317" name="Rectangle 1316"/>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1318" name="Rectangle 1317"/>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19" name="Rectangle 1318"/>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20" name="Rectangle 1319"/>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312" name="Group 111"/>
                <p:cNvGrpSpPr/>
                <p:nvPr/>
              </p:nvGrpSpPr>
              <p:grpSpPr>
                <a:xfrm>
                  <a:off x="4372303" y="2044262"/>
                  <a:ext cx="362607" cy="1560786"/>
                  <a:chOff x="3484179" y="1970689"/>
                  <a:chExt cx="362607" cy="1560786"/>
                </a:xfrm>
              </p:grpSpPr>
              <p:sp>
                <p:nvSpPr>
                  <p:cNvPr id="1313" name="Rectangle 1312"/>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14" name="Rectangle 1313"/>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15" name="Rectangle 1314"/>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16" name="Rectangle 1315"/>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1305" name="Rounded Rectangle 1304"/>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06" name="Rounded Rectangle 1305"/>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07" name="Oval 1306"/>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08" name="Rectangle 1307"/>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09" name="Rectangle 1308"/>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cxnSp>
          <p:nvCxnSpPr>
            <p:cNvPr id="1275" name="Straight Arrow Connector 1274"/>
            <p:cNvCxnSpPr/>
            <p:nvPr/>
          </p:nvCxnSpPr>
          <p:spPr bwMode="auto">
            <a:xfrm flipV="1">
              <a:off x="8902996" y="4539484"/>
              <a:ext cx="272902" cy="163033"/>
            </a:xfrm>
            <a:prstGeom prst="straightConnector1">
              <a:avLst/>
            </a:prstGeom>
            <a:noFill/>
            <a:ln w="9525" cap="flat" cmpd="sng" algn="ctr">
              <a:solidFill>
                <a:schemeClr val="bg1"/>
              </a:solidFill>
              <a:prstDash val="solid"/>
              <a:round/>
              <a:headEnd type="none" w="med" len="med"/>
              <a:tailEnd type="arrow"/>
            </a:ln>
            <a:effectLst/>
          </p:spPr>
        </p:cxnSp>
        <p:sp>
          <p:nvSpPr>
            <p:cNvPr id="1276" name="TextBox 1275"/>
            <p:cNvSpPr txBox="1"/>
            <p:nvPr/>
          </p:nvSpPr>
          <p:spPr>
            <a:xfrm>
              <a:off x="9115646" y="4330377"/>
              <a:ext cx="338554" cy="369332"/>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grpSp>
          <p:nvGrpSpPr>
            <p:cNvPr id="1277" name="Group 1276"/>
            <p:cNvGrpSpPr/>
            <p:nvPr/>
          </p:nvGrpSpPr>
          <p:grpSpPr>
            <a:xfrm>
              <a:off x="4114798" y="3965325"/>
              <a:ext cx="808075" cy="882508"/>
              <a:chOff x="4114798" y="4284920"/>
              <a:chExt cx="808075" cy="882508"/>
            </a:xfrm>
          </p:grpSpPr>
          <p:cxnSp>
            <p:nvCxnSpPr>
              <p:cNvPr id="1293" name="Straight Arrow Connector 1292"/>
              <p:cNvCxnSpPr/>
              <p:nvPr/>
            </p:nvCxnSpPr>
            <p:spPr bwMode="auto">
              <a:xfrm>
                <a:off x="4713076" y="4976548"/>
                <a:ext cx="209797" cy="190880"/>
              </a:xfrm>
              <a:prstGeom prst="straightConnector1">
                <a:avLst/>
              </a:prstGeom>
              <a:noFill/>
              <a:ln w="9525" cap="flat" cmpd="sng" algn="ctr">
                <a:solidFill>
                  <a:schemeClr val="bg1"/>
                </a:solidFill>
                <a:prstDash val="solid"/>
                <a:round/>
                <a:headEnd type="none" w="med" len="med"/>
                <a:tailEnd type="arrow"/>
              </a:ln>
              <a:effectLst/>
            </p:spPr>
          </p:cxnSp>
          <p:grpSp>
            <p:nvGrpSpPr>
              <p:cNvPr id="1294" name="Group 1293"/>
              <p:cNvGrpSpPr/>
              <p:nvPr/>
            </p:nvGrpSpPr>
            <p:grpSpPr>
              <a:xfrm>
                <a:off x="4114798" y="4284920"/>
                <a:ext cx="659219" cy="606056"/>
                <a:chOff x="4114798" y="4284920"/>
                <a:chExt cx="659219" cy="606056"/>
              </a:xfrm>
            </p:grpSpPr>
            <p:grpSp>
              <p:nvGrpSpPr>
                <p:cNvPr id="1295" name="Group 1294"/>
                <p:cNvGrpSpPr/>
                <p:nvPr/>
              </p:nvGrpSpPr>
              <p:grpSpPr>
                <a:xfrm>
                  <a:off x="4157330" y="4309728"/>
                  <a:ext cx="584791" cy="549351"/>
                  <a:chOff x="4486940" y="4522379"/>
                  <a:chExt cx="797443" cy="786809"/>
                </a:xfrm>
              </p:grpSpPr>
              <p:cxnSp>
                <p:nvCxnSpPr>
                  <p:cNvPr id="1297" name="Straight Connector 1296"/>
                  <p:cNvCxnSpPr/>
                  <p:nvPr/>
                </p:nvCxnSpPr>
                <p:spPr bwMode="auto">
                  <a:xfrm flipH="1">
                    <a:off x="4486940" y="4912241"/>
                    <a:ext cx="797443" cy="1"/>
                  </a:xfrm>
                  <a:prstGeom prst="line">
                    <a:avLst/>
                  </a:prstGeom>
                  <a:noFill/>
                  <a:ln w="9525" cap="flat" cmpd="sng" algn="ctr">
                    <a:solidFill>
                      <a:schemeClr val="bg1"/>
                    </a:solidFill>
                    <a:prstDash val="solid"/>
                    <a:round/>
                    <a:headEnd type="none" w="med" len="med"/>
                    <a:tailEnd type="none" w="med" len="med"/>
                  </a:ln>
                  <a:effectLst/>
                </p:spPr>
              </p:cxnSp>
              <p:cxnSp>
                <p:nvCxnSpPr>
                  <p:cNvPr id="1298" name="Straight Connector 1297"/>
                  <p:cNvCxnSpPr/>
                  <p:nvPr/>
                </p:nvCxnSpPr>
                <p:spPr bwMode="auto">
                  <a:xfrm>
                    <a:off x="4883889" y="4522379"/>
                    <a:ext cx="0" cy="786809"/>
                  </a:xfrm>
                  <a:prstGeom prst="line">
                    <a:avLst/>
                  </a:prstGeom>
                  <a:noFill/>
                  <a:ln w="9525" cap="flat" cmpd="sng" algn="ctr">
                    <a:solidFill>
                      <a:schemeClr val="bg1"/>
                    </a:solidFill>
                    <a:prstDash val="solid"/>
                    <a:round/>
                    <a:headEnd type="none" w="med" len="med"/>
                    <a:tailEnd type="none" w="med" len="med"/>
                  </a:ln>
                  <a:effectLst/>
                </p:spPr>
              </p:cxnSp>
              <p:sp>
                <p:nvSpPr>
                  <p:cNvPr id="1299" name="Freeform 1298"/>
                  <p:cNvSpPr/>
                  <p:nvPr/>
                </p:nvSpPr>
                <p:spPr bwMode="auto">
                  <a:xfrm>
                    <a:off x="4599681" y="4602988"/>
                    <a:ext cx="123861" cy="142498"/>
                  </a:xfrm>
                  <a:custGeom>
                    <a:avLst/>
                    <a:gdLst>
                      <a:gd name="connsiteX0" fmla="*/ 30907 w 159111"/>
                      <a:gd name="connsiteY0" fmla="*/ 0 h 173486"/>
                      <a:gd name="connsiteX1" fmla="*/ 30907 w 159111"/>
                      <a:gd name="connsiteY1" fmla="*/ 0 h 173486"/>
                      <a:gd name="connsiteX2" fmla="*/ 41540 w 159111"/>
                      <a:gd name="connsiteY2" fmla="*/ 127591 h 173486"/>
                      <a:gd name="connsiteX3" fmla="*/ 105335 w 159111"/>
                      <a:gd name="connsiteY3" fmla="*/ 170121 h 173486"/>
                      <a:gd name="connsiteX4" fmla="*/ 147865 w 159111"/>
                      <a:gd name="connsiteY4" fmla="*/ 159489 h 173486"/>
                      <a:gd name="connsiteX5" fmla="*/ 126600 w 159111"/>
                      <a:gd name="connsiteY5" fmla="*/ 31898 h 173486"/>
                      <a:gd name="connsiteX6" fmla="*/ 30907 w 159111"/>
                      <a:gd name="connsiteY6" fmla="*/ 0 h 1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11" h="173486">
                        <a:moveTo>
                          <a:pt x="30907" y="0"/>
                        </a:moveTo>
                        <a:lnTo>
                          <a:pt x="30907" y="0"/>
                        </a:lnTo>
                        <a:cubicBezTo>
                          <a:pt x="25074" y="52502"/>
                          <a:pt x="0" y="91243"/>
                          <a:pt x="41540" y="127591"/>
                        </a:cubicBezTo>
                        <a:cubicBezTo>
                          <a:pt x="60774" y="144421"/>
                          <a:pt x="105335" y="170121"/>
                          <a:pt x="105335" y="170121"/>
                        </a:cubicBezTo>
                        <a:cubicBezTo>
                          <a:pt x="119512" y="166577"/>
                          <a:pt x="143666" y="173486"/>
                          <a:pt x="147865" y="159489"/>
                        </a:cubicBezTo>
                        <a:cubicBezTo>
                          <a:pt x="159111" y="122002"/>
                          <a:pt x="139310" y="70026"/>
                          <a:pt x="126600" y="31898"/>
                        </a:cubicBezTo>
                        <a:cubicBezTo>
                          <a:pt x="34506" y="43410"/>
                          <a:pt x="46856" y="5316"/>
                          <a:pt x="30907" y="0"/>
                        </a:cubicBezTo>
                        <a:close/>
                      </a:path>
                    </a:pathLst>
                  </a:custGeom>
                  <a:solidFill>
                    <a:schemeClr val="bg1"/>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300" name="Freeform 1299"/>
                  <p:cNvSpPr/>
                  <p:nvPr/>
                </p:nvSpPr>
                <p:spPr bwMode="auto">
                  <a:xfrm>
                    <a:off x="5012469" y="4596810"/>
                    <a:ext cx="159111" cy="173486"/>
                  </a:xfrm>
                  <a:custGeom>
                    <a:avLst/>
                    <a:gdLst>
                      <a:gd name="connsiteX0" fmla="*/ 30907 w 159111"/>
                      <a:gd name="connsiteY0" fmla="*/ 0 h 173486"/>
                      <a:gd name="connsiteX1" fmla="*/ 30907 w 159111"/>
                      <a:gd name="connsiteY1" fmla="*/ 0 h 173486"/>
                      <a:gd name="connsiteX2" fmla="*/ 41540 w 159111"/>
                      <a:gd name="connsiteY2" fmla="*/ 127591 h 173486"/>
                      <a:gd name="connsiteX3" fmla="*/ 105335 w 159111"/>
                      <a:gd name="connsiteY3" fmla="*/ 170121 h 173486"/>
                      <a:gd name="connsiteX4" fmla="*/ 147865 w 159111"/>
                      <a:gd name="connsiteY4" fmla="*/ 159489 h 173486"/>
                      <a:gd name="connsiteX5" fmla="*/ 126600 w 159111"/>
                      <a:gd name="connsiteY5" fmla="*/ 31898 h 173486"/>
                      <a:gd name="connsiteX6" fmla="*/ 30907 w 159111"/>
                      <a:gd name="connsiteY6" fmla="*/ 0 h 1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11" h="173486">
                        <a:moveTo>
                          <a:pt x="30907" y="0"/>
                        </a:moveTo>
                        <a:lnTo>
                          <a:pt x="30907" y="0"/>
                        </a:lnTo>
                        <a:cubicBezTo>
                          <a:pt x="25074" y="52502"/>
                          <a:pt x="0" y="91243"/>
                          <a:pt x="41540" y="127591"/>
                        </a:cubicBezTo>
                        <a:cubicBezTo>
                          <a:pt x="60774" y="144421"/>
                          <a:pt x="105335" y="170121"/>
                          <a:pt x="105335" y="170121"/>
                        </a:cubicBezTo>
                        <a:cubicBezTo>
                          <a:pt x="119512" y="166577"/>
                          <a:pt x="143666" y="173486"/>
                          <a:pt x="147865" y="159489"/>
                        </a:cubicBezTo>
                        <a:cubicBezTo>
                          <a:pt x="159111" y="122002"/>
                          <a:pt x="139310" y="70026"/>
                          <a:pt x="126600" y="31898"/>
                        </a:cubicBezTo>
                        <a:cubicBezTo>
                          <a:pt x="34506" y="43410"/>
                          <a:pt x="46856" y="5316"/>
                          <a:pt x="30907" y="0"/>
                        </a:cubicBezTo>
                        <a:close/>
                      </a:path>
                    </a:pathLst>
                  </a:custGeom>
                  <a:solidFill>
                    <a:schemeClr val="bg1"/>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301" name="Freeform 1300"/>
                  <p:cNvSpPr/>
                  <p:nvPr/>
                </p:nvSpPr>
                <p:spPr bwMode="auto">
                  <a:xfrm>
                    <a:off x="5061098" y="5061098"/>
                    <a:ext cx="103394" cy="170120"/>
                  </a:xfrm>
                  <a:custGeom>
                    <a:avLst/>
                    <a:gdLst>
                      <a:gd name="connsiteX0" fmla="*/ 30907 w 159111"/>
                      <a:gd name="connsiteY0" fmla="*/ 0 h 173486"/>
                      <a:gd name="connsiteX1" fmla="*/ 30907 w 159111"/>
                      <a:gd name="connsiteY1" fmla="*/ 0 h 173486"/>
                      <a:gd name="connsiteX2" fmla="*/ 41540 w 159111"/>
                      <a:gd name="connsiteY2" fmla="*/ 127591 h 173486"/>
                      <a:gd name="connsiteX3" fmla="*/ 105335 w 159111"/>
                      <a:gd name="connsiteY3" fmla="*/ 170121 h 173486"/>
                      <a:gd name="connsiteX4" fmla="*/ 147865 w 159111"/>
                      <a:gd name="connsiteY4" fmla="*/ 159489 h 173486"/>
                      <a:gd name="connsiteX5" fmla="*/ 126600 w 159111"/>
                      <a:gd name="connsiteY5" fmla="*/ 31898 h 173486"/>
                      <a:gd name="connsiteX6" fmla="*/ 30907 w 159111"/>
                      <a:gd name="connsiteY6" fmla="*/ 0 h 1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11" h="173486">
                        <a:moveTo>
                          <a:pt x="30907" y="0"/>
                        </a:moveTo>
                        <a:lnTo>
                          <a:pt x="30907" y="0"/>
                        </a:lnTo>
                        <a:cubicBezTo>
                          <a:pt x="25074" y="52502"/>
                          <a:pt x="0" y="91243"/>
                          <a:pt x="41540" y="127591"/>
                        </a:cubicBezTo>
                        <a:cubicBezTo>
                          <a:pt x="60774" y="144421"/>
                          <a:pt x="105335" y="170121"/>
                          <a:pt x="105335" y="170121"/>
                        </a:cubicBezTo>
                        <a:cubicBezTo>
                          <a:pt x="119512" y="166577"/>
                          <a:pt x="143666" y="173486"/>
                          <a:pt x="147865" y="159489"/>
                        </a:cubicBezTo>
                        <a:cubicBezTo>
                          <a:pt x="159111" y="122002"/>
                          <a:pt x="139310" y="70026"/>
                          <a:pt x="126600" y="31898"/>
                        </a:cubicBezTo>
                        <a:cubicBezTo>
                          <a:pt x="34506" y="43410"/>
                          <a:pt x="46856" y="5316"/>
                          <a:pt x="30907" y="0"/>
                        </a:cubicBezTo>
                        <a:close/>
                      </a:path>
                    </a:pathLst>
                  </a:custGeom>
                  <a:solidFill>
                    <a:schemeClr val="bg1"/>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302" name="Freeform 1301"/>
                  <p:cNvSpPr/>
                  <p:nvPr/>
                </p:nvSpPr>
                <p:spPr bwMode="auto">
                  <a:xfrm>
                    <a:off x="4603898" y="5043378"/>
                    <a:ext cx="126498" cy="156869"/>
                  </a:xfrm>
                  <a:custGeom>
                    <a:avLst/>
                    <a:gdLst>
                      <a:gd name="connsiteX0" fmla="*/ 30907 w 159111"/>
                      <a:gd name="connsiteY0" fmla="*/ 0 h 173486"/>
                      <a:gd name="connsiteX1" fmla="*/ 30907 w 159111"/>
                      <a:gd name="connsiteY1" fmla="*/ 0 h 173486"/>
                      <a:gd name="connsiteX2" fmla="*/ 41540 w 159111"/>
                      <a:gd name="connsiteY2" fmla="*/ 127591 h 173486"/>
                      <a:gd name="connsiteX3" fmla="*/ 105335 w 159111"/>
                      <a:gd name="connsiteY3" fmla="*/ 170121 h 173486"/>
                      <a:gd name="connsiteX4" fmla="*/ 147865 w 159111"/>
                      <a:gd name="connsiteY4" fmla="*/ 159489 h 173486"/>
                      <a:gd name="connsiteX5" fmla="*/ 126600 w 159111"/>
                      <a:gd name="connsiteY5" fmla="*/ 31898 h 173486"/>
                      <a:gd name="connsiteX6" fmla="*/ 30907 w 159111"/>
                      <a:gd name="connsiteY6" fmla="*/ 0 h 1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11" h="173486">
                        <a:moveTo>
                          <a:pt x="30907" y="0"/>
                        </a:moveTo>
                        <a:lnTo>
                          <a:pt x="30907" y="0"/>
                        </a:lnTo>
                        <a:cubicBezTo>
                          <a:pt x="25074" y="52502"/>
                          <a:pt x="0" y="91243"/>
                          <a:pt x="41540" y="127591"/>
                        </a:cubicBezTo>
                        <a:cubicBezTo>
                          <a:pt x="60774" y="144421"/>
                          <a:pt x="105335" y="170121"/>
                          <a:pt x="105335" y="170121"/>
                        </a:cubicBezTo>
                        <a:cubicBezTo>
                          <a:pt x="119512" y="166577"/>
                          <a:pt x="143666" y="173486"/>
                          <a:pt x="147865" y="159489"/>
                        </a:cubicBezTo>
                        <a:cubicBezTo>
                          <a:pt x="159111" y="122002"/>
                          <a:pt x="139310" y="70026"/>
                          <a:pt x="126600" y="31898"/>
                        </a:cubicBezTo>
                        <a:cubicBezTo>
                          <a:pt x="34506" y="43410"/>
                          <a:pt x="46856" y="5316"/>
                          <a:pt x="30907" y="0"/>
                        </a:cubicBezTo>
                        <a:close/>
                      </a:path>
                    </a:pathLst>
                  </a:custGeom>
                  <a:solidFill>
                    <a:schemeClr val="bg1"/>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pSp>
            <p:sp>
              <p:nvSpPr>
                <p:cNvPr id="1296" name="Rounded Rectangle 1295"/>
                <p:cNvSpPr/>
                <p:nvPr/>
              </p:nvSpPr>
              <p:spPr bwMode="auto">
                <a:xfrm>
                  <a:off x="4114798" y="4284920"/>
                  <a:ext cx="659219" cy="606056"/>
                </a:xfrm>
                <a:prstGeom prst="round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pSp>
        </p:grpSp>
        <p:grpSp>
          <p:nvGrpSpPr>
            <p:cNvPr id="1278" name="Group 873"/>
            <p:cNvGrpSpPr/>
            <p:nvPr/>
          </p:nvGrpSpPr>
          <p:grpSpPr>
            <a:xfrm>
              <a:off x="5022103" y="4606822"/>
              <a:ext cx="659219" cy="606056"/>
              <a:chOff x="4114798" y="4284920"/>
              <a:chExt cx="659219" cy="606056"/>
            </a:xfrm>
          </p:grpSpPr>
          <p:grpSp>
            <p:nvGrpSpPr>
              <p:cNvPr id="1285" name="Group 861"/>
              <p:cNvGrpSpPr/>
              <p:nvPr/>
            </p:nvGrpSpPr>
            <p:grpSpPr>
              <a:xfrm>
                <a:off x="4157330" y="4309728"/>
                <a:ext cx="584791" cy="549351"/>
                <a:chOff x="4486940" y="4522379"/>
                <a:chExt cx="797443" cy="786809"/>
              </a:xfrm>
            </p:grpSpPr>
            <p:cxnSp>
              <p:nvCxnSpPr>
                <p:cNvPr id="1287" name="Straight Connector 1286"/>
                <p:cNvCxnSpPr/>
                <p:nvPr/>
              </p:nvCxnSpPr>
              <p:spPr bwMode="auto">
                <a:xfrm flipH="1">
                  <a:off x="4486940" y="4912241"/>
                  <a:ext cx="797443" cy="1"/>
                </a:xfrm>
                <a:prstGeom prst="line">
                  <a:avLst/>
                </a:prstGeom>
                <a:noFill/>
                <a:ln w="9525" cap="flat" cmpd="sng" algn="ctr">
                  <a:solidFill>
                    <a:schemeClr val="bg1"/>
                  </a:solidFill>
                  <a:prstDash val="solid"/>
                  <a:round/>
                  <a:headEnd type="none" w="med" len="med"/>
                  <a:tailEnd type="none" w="med" len="med"/>
                </a:ln>
                <a:effectLst/>
              </p:spPr>
            </p:cxnSp>
            <p:cxnSp>
              <p:nvCxnSpPr>
                <p:cNvPr id="1288" name="Straight Connector 1287"/>
                <p:cNvCxnSpPr/>
                <p:nvPr/>
              </p:nvCxnSpPr>
              <p:spPr bwMode="auto">
                <a:xfrm>
                  <a:off x="4883889" y="4522379"/>
                  <a:ext cx="0" cy="786809"/>
                </a:xfrm>
                <a:prstGeom prst="line">
                  <a:avLst/>
                </a:prstGeom>
                <a:noFill/>
                <a:ln w="9525" cap="flat" cmpd="sng" algn="ctr">
                  <a:solidFill>
                    <a:schemeClr val="bg1"/>
                  </a:solidFill>
                  <a:prstDash val="solid"/>
                  <a:round/>
                  <a:headEnd type="none" w="med" len="med"/>
                  <a:tailEnd type="none" w="med" len="med"/>
                </a:ln>
                <a:effectLst/>
              </p:spPr>
            </p:cxnSp>
            <p:sp>
              <p:nvSpPr>
                <p:cNvPr id="1289" name="Freeform 1288"/>
                <p:cNvSpPr/>
                <p:nvPr/>
              </p:nvSpPr>
              <p:spPr bwMode="auto">
                <a:xfrm>
                  <a:off x="4551725" y="4571998"/>
                  <a:ext cx="304815" cy="277936"/>
                </a:xfrm>
                <a:custGeom>
                  <a:avLst/>
                  <a:gdLst>
                    <a:gd name="connsiteX0" fmla="*/ 30907 w 159111"/>
                    <a:gd name="connsiteY0" fmla="*/ 0 h 173486"/>
                    <a:gd name="connsiteX1" fmla="*/ 30907 w 159111"/>
                    <a:gd name="connsiteY1" fmla="*/ 0 h 173486"/>
                    <a:gd name="connsiteX2" fmla="*/ 41540 w 159111"/>
                    <a:gd name="connsiteY2" fmla="*/ 127591 h 173486"/>
                    <a:gd name="connsiteX3" fmla="*/ 105335 w 159111"/>
                    <a:gd name="connsiteY3" fmla="*/ 170121 h 173486"/>
                    <a:gd name="connsiteX4" fmla="*/ 147865 w 159111"/>
                    <a:gd name="connsiteY4" fmla="*/ 159489 h 173486"/>
                    <a:gd name="connsiteX5" fmla="*/ 126600 w 159111"/>
                    <a:gd name="connsiteY5" fmla="*/ 31898 h 173486"/>
                    <a:gd name="connsiteX6" fmla="*/ 30907 w 159111"/>
                    <a:gd name="connsiteY6" fmla="*/ 0 h 1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11" h="173486">
                      <a:moveTo>
                        <a:pt x="30907" y="0"/>
                      </a:moveTo>
                      <a:lnTo>
                        <a:pt x="30907" y="0"/>
                      </a:lnTo>
                      <a:cubicBezTo>
                        <a:pt x="25074" y="52502"/>
                        <a:pt x="0" y="91243"/>
                        <a:pt x="41540" y="127591"/>
                      </a:cubicBezTo>
                      <a:cubicBezTo>
                        <a:pt x="60774" y="144421"/>
                        <a:pt x="105335" y="170121"/>
                        <a:pt x="105335" y="170121"/>
                      </a:cubicBezTo>
                      <a:cubicBezTo>
                        <a:pt x="119512" y="166577"/>
                        <a:pt x="143666" y="173486"/>
                        <a:pt x="147865" y="159489"/>
                      </a:cubicBezTo>
                      <a:cubicBezTo>
                        <a:pt x="159111" y="122002"/>
                        <a:pt x="139310" y="70026"/>
                        <a:pt x="126600" y="31898"/>
                      </a:cubicBezTo>
                      <a:cubicBezTo>
                        <a:pt x="34506" y="43410"/>
                        <a:pt x="46856" y="5316"/>
                        <a:pt x="30907" y="0"/>
                      </a:cubicBezTo>
                      <a:close/>
                    </a:path>
                  </a:pathLst>
                </a:custGeom>
                <a:solidFill>
                  <a:schemeClr val="bg1"/>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290" name="Freeform 1289"/>
                <p:cNvSpPr/>
                <p:nvPr/>
              </p:nvSpPr>
              <p:spPr bwMode="auto">
                <a:xfrm>
                  <a:off x="4877093" y="4596809"/>
                  <a:ext cx="294488" cy="289106"/>
                </a:xfrm>
                <a:custGeom>
                  <a:avLst/>
                  <a:gdLst>
                    <a:gd name="connsiteX0" fmla="*/ 30907 w 159111"/>
                    <a:gd name="connsiteY0" fmla="*/ 0 h 173486"/>
                    <a:gd name="connsiteX1" fmla="*/ 30907 w 159111"/>
                    <a:gd name="connsiteY1" fmla="*/ 0 h 173486"/>
                    <a:gd name="connsiteX2" fmla="*/ 41540 w 159111"/>
                    <a:gd name="connsiteY2" fmla="*/ 127591 h 173486"/>
                    <a:gd name="connsiteX3" fmla="*/ 105335 w 159111"/>
                    <a:gd name="connsiteY3" fmla="*/ 170121 h 173486"/>
                    <a:gd name="connsiteX4" fmla="*/ 147865 w 159111"/>
                    <a:gd name="connsiteY4" fmla="*/ 159489 h 173486"/>
                    <a:gd name="connsiteX5" fmla="*/ 126600 w 159111"/>
                    <a:gd name="connsiteY5" fmla="*/ 31898 h 173486"/>
                    <a:gd name="connsiteX6" fmla="*/ 30907 w 159111"/>
                    <a:gd name="connsiteY6" fmla="*/ 0 h 1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11" h="173486">
                      <a:moveTo>
                        <a:pt x="30907" y="0"/>
                      </a:moveTo>
                      <a:lnTo>
                        <a:pt x="30907" y="0"/>
                      </a:lnTo>
                      <a:cubicBezTo>
                        <a:pt x="25074" y="52502"/>
                        <a:pt x="0" y="91243"/>
                        <a:pt x="41540" y="127591"/>
                      </a:cubicBezTo>
                      <a:cubicBezTo>
                        <a:pt x="60774" y="144421"/>
                        <a:pt x="105335" y="170121"/>
                        <a:pt x="105335" y="170121"/>
                      </a:cubicBezTo>
                      <a:cubicBezTo>
                        <a:pt x="119512" y="166577"/>
                        <a:pt x="143666" y="173486"/>
                        <a:pt x="147865" y="159489"/>
                      </a:cubicBezTo>
                      <a:cubicBezTo>
                        <a:pt x="159111" y="122002"/>
                        <a:pt x="139310" y="70026"/>
                        <a:pt x="126600" y="31898"/>
                      </a:cubicBezTo>
                      <a:cubicBezTo>
                        <a:pt x="34506" y="43410"/>
                        <a:pt x="46856" y="5316"/>
                        <a:pt x="30907" y="0"/>
                      </a:cubicBezTo>
                      <a:close/>
                    </a:path>
                  </a:pathLst>
                </a:custGeom>
                <a:solidFill>
                  <a:schemeClr val="bg1"/>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291" name="Freeform 1290"/>
                <p:cNvSpPr/>
                <p:nvPr/>
              </p:nvSpPr>
              <p:spPr bwMode="auto">
                <a:xfrm>
                  <a:off x="4842837" y="5058616"/>
                  <a:ext cx="321655" cy="172602"/>
                </a:xfrm>
                <a:custGeom>
                  <a:avLst/>
                  <a:gdLst>
                    <a:gd name="connsiteX0" fmla="*/ 30907 w 159111"/>
                    <a:gd name="connsiteY0" fmla="*/ 0 h 173486"/>
                    <a:gd name="connsiteX1" fmla="*/ 30907 w 159111"/>
                    <a:gd name="connsiteY1" fmla="*/ 0 h 173486"/>
                    <a:gd name="connsiteX2" fmla="*/ 41540 w 159111"/>
                    <a:gd name="connsiteY2" fmla="*/ 127591 h 173486"/>
                    <a:gd name="connsiteX3" fmla="*/ 105335 w 159111"/>
                    <a:gd name="connsiteY3" fmla="*/ 170121 h 173486"/>
                    <a:gd name="connsiteX4" fmla="*/ 147865 w 159111"/>
                    <a:gd name="connsiteY4" fmla="*/ 159489 h 173486"/>
                    <a:gd name="connsiteX5" fmla="*/ 126600 w 159111"/>
                    <a:gd name="connsiteY5" fmla="*/ 31898 h 173486"/>
                    <a:gd name="connsiteX6" fmla="*/ 30907 w 159111"/>
                    <a:gd name="connsiteY6" fmla="*/ 0 h 1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11" h="173486">
                      <a:moveTo>
                        <a:pt x="30907" y="0"/>
                      </a:moveTo>
                      <a:lnTo>
                        <a:pt x="30907" y="0"/>
                      </a:lnTo>
                      <a:cubicBezTo>
                        <a:pt x="25074" y="52502"/>
                        <a:pt x="0" y="91243"/>
                        <a:pt x="41540" y="127591"/>
                      </a:cubicBezTo>
                      <a:cubicBezTo>
                        <a:pt x="60774" y="144421"/>
                        <a:pt x="105335" y="170121"/>
                        <a:pt x="105335" y="170121"/>
                      </a:cubicBezTo>
                      <a:cubicBezTo>
                        <a:pt x="119512" y="166577"/>
                        <a:pt x="143666" y="173486"/>
                        <a:pt x="147865" y="159489"/>
                      </a:cubicBezTo>
                      <a:cubicBezTo>
                        <a:pt x="159111" y="122002"/>
                        <a:pt x="139310" y="70026"/>
                        <a:pt x="126600" y="31898"/>
                      </a:cubicBezTo>
                      <a:cubicBezTo>
                        <a:pt x="34506" y="43410"/>
                        <a:pt x="46856" y="5316"/>
                        <a:pt x="30907" y="0"/>
                      </a:cubicBezTo>
                      <a:close/>
                    </a:path>
                  </a:pathLst>
                </a:custGeom>
                <a:solidFill>
                  <a:schemeClr val="bg1"/>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292" name="Freeform 1291"/>
                <p:cNvSpPr/>
                <p:nvPr/>
              </p:nvSpPr>
              <p:spPr bwMode="auto">
                <a:xfrm>
                  <a:off x="4603896" y="5043376"/>
                  <a:ext cx="259493" cy="251637"/>
                </a:xfrm>
                <a:custGeom>
                  <a:avLst/>
                  <a:gdLst>
                    <a:gd name="connsiteX0" fmla="*/ 30907 w 159111"/>
                    <a:gd name="connsiteY0" fmla="*/ 0 h 173486"/>
                    <a:gd name="connsiteX1" fmla="*/ 30907 w 159111"/>
                    <a:gd name="connsiteY1" fmla="*/ 0 h 173486"/>
                    <a:gd name="connsiteX2" fmla="*/ 41540 w 159111"/>
                    <a:gd name="connsiteY2" fmla="*/ 127591 h 173486"/>
                    <a:gd name="connsiteX3" fmla="*/ 105335 w 159111"/>
                    <a:gd name="connsiteY3" fmla="*/ 170121 h 173486"/>
                    <a:gd name="connsiteX4" fmla="*/ 147865 w 159111"/>
                    <a:gd name="connsiteY4" fmla="*/ 159489 h 173486"/>
                    <a:gd name="connsiteX5" fmla="*/ 126600 w 159111"/>
                    <a:gd name="connsiteY5" fmla="*/ 31898 h 173486"/>
                    <a:gd name="connsiteX6" fmla="*/ 30907 w 159111"/>
                    <a:gd name="connsiteY6" fmla="*/ 0 h 17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11" h="173486">
                      <a:moveTo>
                        <a:pt x="30907" y="0"/>
                      </a:moveTo>
                      <a:lnTo>
                        <a:pt x="30907" y="0"/>
                      </a:lnTo>
                      <a:cubicBezTo>
                        <a:pt x="25074" y="52502"/>
                        <a:pt x="0" y="91243"/>
                        <a:pt x="41540" y="127591"/>
                      </a:cubicBezTo>
                      <a:cubicBezTo>
                        <a:pt x="60774" y="144421"/>
                        <a:pt x="105335" y="170121"/>
                        <a:pt x="105335" y="170121"/>
                      </a:cubicBezTo>
                      <a:cubicBezTo>
                        <a:pt x="119512" y="166577"/>
                        <a:pt x="143666" y="173486"/>
                        <a:pt x="147865" y="159489"/>
                      </a:cubicBezTo>
                      <a:cubicBezTo>
                        <a:pt x="159111" y="122002"/>
                        <a:pt x="139310" y="70026"/>
                        <a:pt x="126600" y="31898"/>
                      </a:cubicBezTo>
                      <a:cubicBezTo>
                        <a:pt x="34506" y="43410"/>
                        <a:pt x="46856" y="5316"/>
                        <a:pt x="30907" y="0"/>
                      </a:cubicBezTo>
                      <a:close/>
                    </a:path>
                  </a:pathLst>
                </a:custGeom>
                <a:solidFill>
                  <a:schemeClr val="bg1"/>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pSp>
          <p:sp>
            <p:nvSpPr>
              <p:cNvPr id="1286" name="Rounded Rectangle 1285"/>
              <p:cNvSpPr/>
              <p:nvPr/>
            </p:nvSpPr>
            <p:spPr bwMode="auto">
              <a:xfrm>
                <a:off x="4114798" y="4284920"/>
                <a:ext cx="659219" cy="606056"/>
              </a:xfrm>
              <a:prstGeom prst="round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pSp>
        <p:grpSp>
          <p:nvGrpSpPr>
            <p:cNvPr id="1279" name="Group 1278"/>
            <p:cNvGrpSpPr/>
            <p:nvPr/>
          </p:nvGrpSpPr>
          <p:grpSpPr>
            <a:xfrm>
              <a:off x="4121624" y="4825611"/>
              <a:ext cx="439003" cy="316173"/>
              <a:chOff x="4121624" y="5145206"/>
              <a:chExt cx="439003" cy="316173"/>
            </a:xfrm>
          </p:grpSpPr>
          <p:sp>
            <p:nvSpPr>
              <p:cNvPr id="1283" name="Trapezoid 1282"/>
              <p:cNvSpPr/>
              <p:nvPr/>
            </p:nvSpPr>
            <p:spPr bwMode="auto">
              <a:xfrm>
                <a:off x="4121624" y="5145206"/>
                <a:ext cx="245659" cy="313898"/>
              </a:xfrm>
              <a:prstGeom prst="trapezoid">
                <a:avLst/>
              </a:prstGeom>
              <a:solidFill>
                <a:schemeClr val="tx2">
                  <a:lumMod val="60000"/>
                  <a:lumOff val="4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284" name="Trapezoid 1283"/>
              <p:cNvSpPr/>
              <p:nvPr/>
            </p:nvSpPr>
            <p:spPr bwMode="auto">
              <a:xfrm>
                <a:off x="4314968" y="5147481"/>
                <a:ext cx="245659" cy="313898"/>
              </a:xfrm>
              <a:prstGeom prst="trapezoid">
                <a:avLst/>
              </a:prstGeom>
              <a:solidFill>
                <a:schemeClr val="bg2">
                  <a:lumMod val="7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grpSp>
        <p:sp>
          <p:nvSpPr>
            <p:cNvPr id="1280" name="Trapezoid 1279"/>
            <p:cNvSpPr/>
            <p:nvPr/>
          </p:nvSpPr>
          <p:spPr bwMode="auto">
            <a:xfrm>
              <a:off x="4983708" y="4090907"/>
              <a:ext cx="338919" cy="297976"/>
            </a:xfrm>
            <a:prstGeom prst="trapezoid">
              <a:avLst/>
            </a:prstGeom>
            <a:solidFill>
              <a:schemeClr val="tx2">
                <a:lumMod val="60000"/>
                <a:lumOff val="4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1281" name="Trapezoid 1280"/>
            <p:cNvSpPr/>
            <p:nvPr/>
          </p:nvSpPr>
          <p:spPr bwMode="auto">
            <a:xfrm>
              <a:off x="5281684" y="4079534"/>
              <a:ext cx="141027" cy="309348"/>
            </a:xfrm>
            <a:prstGeom prst="trapezoid">
              <a:avLst/>
            </a:prstGeom>
            <a:solidFill>
              <a:schemeClr val="bg2">
                <a:lumMod val="75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cxnSp>
          <p:nvCxnSpPr>
            <p:cNvPr id="1282" name="Straight Arrow Connector 1281"/>
            <p:cNvCxnSpPr/>
            <p:nvPr/>
          </p:nvCxnSpPr>
          <p:spPr bwMode="auto">
            <a:xfrm flipV="1">
              <a:off x="4626591" y="4566304"/>
              <a:ext cx="313899" cy="313898"/>
            </a:xfrm>
            <a:prstGeom prst="straightConnector1">
              <a:avLst/>
            </a:prstGeom>
            <a:noFill/>
            <a:ln w="9525" cap="flat" cmpd="sng" algn="ctr">
              <a:solidFill>
                <a:schemeClr val="bg1"/>
              </a:solidFill>
              <a:prstDash val="solid"/>
              <a:round/>
              <a:headEnd type="none" w="med" len="med"/>
              <a:tailEnd type="arrow"/>
            </a:ln>
            <a:effectLst/>
          </p:spPr>
        </p:cxnSp>
      </p:grpSp>
    </p:spTree>
    <p:extLst>
      <p:ext uri="{BB962C8B-B14F-4D97-AF65-F5344CB8AC3E}">
        <p14:creationId xmlns:p14="http://schemas.microsoft.com/office/powerpoint/2010/main" val="222267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tangle 192"/>
          <p:cNvSpPr/>
          <p:nvPr/>
        </p:nvSpPr>
        <p:spPr bwMode="auto">
          <a:xfrm>
            <a:off x="-26583" y="526"/>
            <a:ext cx="12192000" cy="685695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135" name="Rounded Rectangle 134"/>
          <p:cNvSpPr/>
          <p:nvPr/>
        </p:nvSpPr>
        <p:spPr bwMode="auto">
          <a:xfrm>
            <a:off x="56181" y="4448091"/>
            <a:ext cx="12087180" cy="2137242"/>
          </a:xfrm>
          <a:prstGeom prst="roundRect">
            <a:avLst>
              <a:gd name="adj" fmla="val 6505"/>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219" name="Rounded Rectangle 218"/>
          <p:cNvSpPr/>
          <p:nvPr/>
        </p:nvSpPr>
        <p:spPr bwMode="auto">
          <a:xfrm>
            <a:off x="8070498" y="4488906"/>
            <a:ext cx="3971068" cy="2048064"/>
          </a:xfrm>
          <a:prstGeom prst="roundRect">
            <a:avLst>
              <a:gd name="adj" fmla="val 5040"/>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130" name="Rounded Rectangle 129"/>
          <p:cNvSpPr/>
          <p:nvPr/>
        </p:nvSpPr>
        <p:spPr bwMode="auto">
          <a:xfrm>
            <a:off x="56181" y="739654"/>
            <a:ext cx="12087180" cy="3644393"/>
          </a:xfrm>
          <a:prstGeom prst="roundRect">
            <a:avLst>
              <a:gd name="adj" fmla="val 3565"/>
            </a:avLst>
          </a:prstGeom>
          <a:solidFill>
            <a:schemeClr val="tx1">
              <a:lumMod val="75000"/>
              <a:lumOff val="25000"/>
            </a:schemeClr>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2" name="Title 1"/>
          <p:cNvSpPr>
            <a:spLocks noGrp="1"/>
          </p:cNvSpPr>
          <p:nvPr>
            <p:ph type="title"/>
          </p:nvPr>
        </p:nvSpPr>
        <p:spPr>
          <a:xfrm>
            <a:off x="507735" y="-57408"/>
            <a:ext cx="12319185" cy="727524"/>
          </a:xfrm>
        </p:spPr>
        <p:txBody>
          <a:bodyPr>
            <a:normAutofit/>
          </a:bodyPr>
          <a:lstStyle/>
          <a:p>
            <a:r>
              <a:rPr lang="en-US" sz="3600" b="1" dirty="0" smtClean="0"/>
              <a:t>Rapid Automation of every component </a:t>
            </a:r>
            <a:r>
              <a:rPr lang="en-US" sz="3600" b="1" dirty="0"/>
              <a:t>is </a:t>
            </a:r>
            <a:r>
              <a:rPr lang="en-US" sz="3600" b="1" dirty="0">
                <a:solidFill>
                  <a:srgbClr val="FF0000"/>
                </a:solidFill>
              </a:rPr>
              <a:t>imperative!</a:t>
            </a:r>
            <a:endParaRPr lang="en-US" sz="3600" b="1" dirty="0"/>
          </a:p>
        </p:txBody>
      </p:sp>
      <p:sp>
        <p:nvSpPr>
          <p:cNvPr id="3" name="Content Placeholder 2"/>
          <p:cNvSpPr>
            <a:spLocks noGrp="1"/>
          </p:cNvSpPr>
          <p:nvPr>
            <p:ph idx="1"/>
          </p:nvPr>
        </p:nvSpPr>
        <p:spPr>
          <a:xfrm>
            <a:off x="53863" y="1184338"/>
            <a:ext cx="7902727" cy="4125281"/>
          </a:xfrm>
        </p:spPr>
        <p:txBody>
          <a:bodyPr>
            <a:normAutofit/>
          </a:bodyPr>
          <a:lstStyle/>
          <a:p>
            <a:pPr marL="0" indent="0">
              <a:buNone/>
            </a:pPr>
            <a:r>
              <a:rPr lang="en-US" sz="2300" b="1" dirty="0">
                <a:solidFill>
                  <a:srgbClr val="FF0000"/>
                </a:solidFill>
              </a:rPr>
              <a:t>CAPEX</a:t>
            </a:r>
            <a:r>
              <a:rPr lang="en-US" sz="2300" dirty="0">
                <a:solidFill>
                  <a:schemeClr val="bg1"/>
                </a:solidFill>
              </a:rPr>
              <a:t> savings of 5G cloud come from statistical gains.</a:t>
            </a:r>
          </a:p>
          <a:p>
            <a:pPr marL="883540" lvl="1" indent="-483763"/>
            <a:r>
              <a:rPr lang="en-US" sz="2300" dirty="0">
                <a:solidFill>
                  <a:schemeClr val="bg1"/>
                </a:solidFill>
              </a:rPr>
              <a:t>Want to allocate resources less than peak requirements.</a:t>
            </a:r>
            <a:endParaRPr lang="en-US" sz="2300" b="1" dirty="0">
              <a:solidFill>
                <a:schemeClr val="bg1"/>
              </a:solidFill>
            </a:endParaRPr>
          </a:p>
          <a:p>
            <a:pPr marL="883540" lvl="1" indent="-483763"/>
            <a:r>
              <a:rPr lang="en-US" sz="2300" dirty="0">
                <a:solidFill>
                  <a:schemeClr val="bg1"/>
                </a:solidFill>
              </a:rPr>
              <a:t>Statistical gains need fast adaption to take advantage of ebb/flow of the tidal changes inter/intra slice. </a:t>
            </a:r>
          </a:p>
          <a:p>
            <a:pPr marL="883540" lvl="1" indent="-483763"/>
            <a:r>
              <a:rPr lang="en-US" sz="2300" dirty="0">
                <a:solidFill>
                  <a:schemeClr val="bg1"/>
                </a:solidFill>
              </a:rPr>
              <a:t>Slow reconfiguration means more equipment is required.</a:t>
            </a:r>
          </a:p>
          <a:p>
            <a:pPr marL="883540" lvl="1" indent="-483763"/>
            <a:r>
              <a:rPr lang="en-US" sz="2300" dirty="0">
                <a:solidFill>
                  <a:schemeClr val="bg1"/>
                </a:solidFill>
              </a:rPr>
              <a:t>Smaller </a:t>
            </a:r>
            <a:r>
              <a:rPr lang="en-US" sz="2300" dirty="0">
                <a:solidFill>
                  <a:schemeClr val="bg1"/>
                </a:solidFill>
                <a:latin typeface="Symbol" panose="05050102010706020507" pitchFamily="18" charset="2"/>
              </a:rPr>
              <a:t>Dt </a:t>
            </a:r>
            <a:r>
              <a:rPr lang="en-US" sz="2300" dirty="0">
                <a:solidFill>
                  <a:schemeClr val="bg1"/>
                </a:solidFill>
                <a:latin typeface="+mj-lt"/>
              </a:rPr>
              <a:t>(i.e. better automation) </a:t>
            </a:r>
            <a:r>
              <a:rPr lang="en-US" sz="2300" dirty="0">
                <a:solidFill>
                  <a:schemeClr val="bg1"/>
                </a:solidFill>
                <a:sym typeface="Wingdings" panose="05000000000000000000" pitchFamily="2" charset="2"/>
              </a:rPr>
              <a:t> reduced peak HW</a:t>
            </a:r>
            <a:r>
              <a:rPr lang="en-US" sz="2300" dirty="0">
                <a:solidFill>
                  <a:schemeClr val="bg1"/>
                </a:solidFill>
              </a:rPr>
              <a:t>.</a:t>
            </a:r>
          </a:p>
          <a:p>
            <a:pPr marL="883540" lvl="1" indent="-483763"/>
            <a:r>
              <a:rPr lang="en-US" sz="2300" dirty="0">
                <a:solidFill>
                  <a:schemeClr val="bg1"/>
                </a:solidFill>
              </a:rPr>
              <a:t>Trade-offs of resources is complex optimization problem.</a:t>
            </a:r>
            <a:endParaRPr lang="en-US" sz="2300" b="1" dirty="0">
              <a:solidFill>
                <a:schemeClr val="bg1"/>
              </a:solidFill>
            </a:endParaRPr>
          </a:p>
        </p:txBody>
      </p:sp>
      <p:sp>
        <p:nvSpPr>
          <p:cNvPr id="131" name="Rounded Rectangle 130"/>
          <p:cNvSpPr/>
          <p:nvPr/>
        </p:nvSpPr>
        <p:spPr bwMode="auto">
          <a:xfrm>
            <a:off x="8063728" y="816909"/>
            <a:ext cx="3969921" cy="1887280"/>
          </a:xfrm>
          <a:prstGeom prst="roundRect">
            <a:avLst>
              <a:gd name="adj" fmla="val 8624"/>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grpSp>
        <p:nvGrpSpPr>
          <p:cNvPr id="132" name="Group 131"/>
          <p:cNvGrpSpPr/>
          <p:nvPr/>
        </p:nvGrpSpPr>
        <p:grpSpPr>
          <a:xfrm>
            <a:off x="8017694" y="755786"/>
            <a:ext cx="3961098" cy="1916936"/>
            <a:chOff x="7623105" y="660421"/>
            <a:chExt cx="3743444" cy="1811604"/>
          </a:xfrm>
        </p:grpSpPr>
        <p:grpSp>
          <p:nvGrpSpPr>
            <p:cNvPr id="114" name="Group 113"/>
            <p:cNvGrpSpPr/>
            <p:nvPr/>
          </p:nvGrpSpPr>
          <p:grpSpPr>
            <a:xfrm>
              <a:off x="7623105" y="660421"/>
              <a:ext cx="3743444" cy="1811604"/>
              <a:chOff x="5998037" y="828632"/>
              <a:chExt cx="3743444" cy="1811604"/>
            </a:xfrm>
          </p:grpSpPr>
          <p:grpSp>
            <p:nvGrpSpPr>
              <p:cNvPr id="101" name="Group 100"/>
              <p:cNvGrpSpPr/>
              <p:nvPr/>
            </p:nvGrpSpPr>
            <p:grpSpPr>
              <a:xfrm>
                <a:off x="7092674" y="828632"/>
                <a:ext cx="2648807" cy="1811604"/>
                <a:chOff x="7404582" y="700844"/>
                <a:chExt cx="2648807" cy="1811604"/>
              </a:xfrm>
            </p:grpSpPr>
            <p:grpSp>
              <p:nvGrpSpPr>
                <p:cNvPr id="53" name="Group 52"/>
                <p:cNvGrpSpPr/>
                <p:nvPr/>
              </p:nvGrpSpPr>
              <p:grpSpPr>
                <a:xfrm>
                  <a:off x="7404582" y="700844"/>
                  <a:ext cx="2648807" cy="1783090"/>
                  <a:chOff x="7893341" y="782453"/>
                  <a:chExt cx="3523592" cy="2296741"/>
                </a:xfrm>
              </p:grpSpPr>
              <p:cxnSp>
                <p:nvCxnSpPr>
                  <p:cNvPr id="54" name="Straight Connector 53"/>
                  <p:cNvCxnSpPr/>
                  <p:nvPr/>
                </p:nvCxnSpPr>
                <p:spPr bwMode="auto">
                  <a:xfrm flipV="1">
                    <a:off x="8515353" y="2669721"/>
                    <a:ext cx="2824840" cy="1"/>
                  </a:xfrm>
                  <a:prstGeom prst="line">
                    <a:avLst/>
                  </a:prstGeom>
                  <a:noFill/>
                  <a:ln w="9525" cap="flat" cmpd="sng" algn="ctr">
                    <a:solidFill>
                      <a:schemeClr val="bg1"/>
                    </a:solidFill>
                    <a:prstDash val="solid"/>
                    <a:round/>
                    <a:headEnd type="none" w="med" len="med"/>
                    <a:tailEnd type="triangle" w="med" len="med"/>
                  </a:ln>
                  <a:effectLst/>
                </p:spPr>
              </p:cxnSp>
              <p:cxnSp>
                <p:nvCxnSpPr>
                  <p:cNvPr id="55" name="Straight Connector 54"/>
                  <p:cNvCxnSpPr/>
                  <p:nvPr/>
                </p:nvCxnSpPr>
                <p:spPr bwMode="auto">
                  <a:xfrm flipV="1">
                    <a:off x="8722524" y="971366"/>
                    <a:ext cx="1123" cy="1946576"/>
                  </a:xfrm>
                  <a:prstGeom prst="line">
                    <a:avLst/>
                  </a:prstGeom>
                  <a:noFill/>
                  <a:ln w="9525" cap="flat" cmpd="sng" algn="ctr">
                    <a:solidFill>
                      <a:schemeClr val="bg1"/>
                    </a:solidFill>
                    <a:prstDash val="solid"/>
                    <a:round/>
                    <a:headEnd type="none" w="med" len="med"/>
                    <a:tailEnd type="none" w="med" len="med"/>
                  </a:ln>
                  <a:effectLst/>
                </p:spPr>
              </p:cxnSp>
              <p:grpSp>
                <p:nvGrpSpPr>
                  <p:cNvPr id="56" name="Group 55"/>
                  <p:cNvGrpSpPr/>
                  <p:nvPr/>
                </p:nvGrpSpPr>
                <p:grpSpPr>
                  <a:xfrm>
                    <a:off x="8760283" y="1123033"/>
                    <a:ext cx="326571" cy="1546689"/>
                    <a:chOff x="10221687" y="599158"/>
                    <a:chExt cx="326571" cy="1546689"/>
                  </a:xfrm>
                </p:grpSpPr>
                <p:sp>
                  <p:nvSpPr>
                    <p:cNvPr id="78" name="Rectangle 77"/>
                    <p:cNvSpPr/>
                    <p:nvPr/>
                  </p:nvSpPr>
                  <p:spPr bwMode="auto">
                    <a:xfrm>
                      <a:off x="10221687" y="1306287"/>
                      <a:ext cx="326571" cy="839560"/>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79" name="Rectangle 78"/>
                    <p:cNvSpPr/>
                    <p:nvPr/>
                  </p:nvSpPr>
                  <p:spPr bwMode="auto">
                    <a:xfrm>
                      <a:off x="10221687" y="599158"/>
                      <a:ext cx="326571" cy="256494"/>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nvGrpSpPr>
                  <p:cNvPr id="57" name="Group 56"/>
                  <p:cNvGrpSpPr/>
                  <p:nvPr/>
                </p:nvGrpSpPr>
                <p:grpSpPr>
                  <a:xfrm>
                    <a:off x="9156249" y="1095373"/>
                    <a:ext cx="349022" cy="1582511"/>
                    <a:chOff x="10221687" y="563335"/>
                    <a:chExt cx="349022" cy="1582511"/>
                  </a:xfrm>
                </p:grpSpPr>
                <p:sp>
                  <p:nvSpPr>
                    <p:cNvPr id="76" name="Rectangle 75"/>
                    <p:cNvSpPr/>
                    <p:nvPr/>
                  </p:nvSpPr>
                  <p:spPr bwMode="auto">
                    <a:xfrm>
                      <a:off x="10221687" y="1525361"/>
                      <a:ext cx="326571" cy="620485"/>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77" name="Rectangle 76"/>
                    <p:cNvSpPr/>
                    <p:nvPr/>
                  </p:nvSpPr>
                  <p:spPr bwMode="auto">
                    <a:xfrm>
                      <a:off x="10232914" y="563335"/>
                      <a:ext cx="337795" cy="694427"/>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nvGrpSpPr>
                  <p:cNvPr id="58" name="Group 57"/>
                  <p:cNvGrpSpPr/>
                  <p:nvPr/>
                </p:nvGrpSpPr>
                <p:grpSpPr>
                  <a:xfrm>
                    <a:off x="9564462" y="1108861"/>
                    <a:ext cx="350258" cy="1569024"/>
                    <a:chOff x="10221687" y="576823"/>
                    <a:chExt cx="350258" cy="1569024"/>
                  </a:xfrm>
                </p:grpSpPr>
                <p:sp>
                  <p:nvSpPr>
                    <p:cNvPr id="74" name="Rectangle 73"/>
                    <p:cNvSpPr/>
                    <p:nvPr/>
                  </p:nvSpPr>
                  <p:spPr bwMode="auto">
                    <a:xfrm>
                      <a:off x="10221687" y="1845247"/>
                      <a:ext cx="326571" cy="300600"/>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75" name="Rectangle 74"/>
                    <p:cNvSpPr/>
                    <p:nvPr/>
                  </p:nvSpPr>
                  <p:spPr bwMode="auto">
                    <a:xfrm>
                      <a:off x="10245374" y="576823"/>
                      <a:ext cx="326571" cy="769248"/>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nvGrpSpPr>
                  <p:cNvPr id="59" name="Group 58"/>
                  <p:cNvGrpSpPr/>
                  <p:nvPr/>
                </p:nvGrpSpPr>
                <p:grpSpPr>
                  <a:xfrm>
                    <a:off x="9950225" y="1100714"/>
                    <a:ext cx="326571" cy="1577171"/>
                    <a:chOff x="10221687" y="568676"/>
                    <a:chExt cx="326571" cy="1577171"/>
                  </a:xfrm>
                </p:grpSpPr>
                <p:sp>
                  <p:nvSpPr>
                    <p:cNvPr id="72" name="Rectangle 71"/>
                    <p:cNvSpPr/>
                    <p:nvPr/>
                  </p:nvSpPr>
                  <p:spPr bwMode="auto">
                    <a:xfrm>
                      <a:off x="10221687" y="1370241"/>
                      <a:ext cx="326571" cy="775606"/>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73" name="Rectangle 72"/>
                    <p:cNvSpPr/>
                    <p:nvPr/>
                  </p:nvSpPr>
                  <p:spPr bwMode="auto">
                    <a:xfrm>
                      <a:off x="10221687" y="568676"/>
                      <a:ext cx="326571" cy="256494"/>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nvGrpSpPr>
                  <p:cNvPr id="60" name="Group 59"/>
                  <p:cNvGrpSpPr/>
                  <p:nvPr/>
                </p:nvGrpSpPr>
                <p:grpSpPr>
                  <a:xfrm>
                    <a:off x="10335989" y="1091573"/>
                    <a:ext cx="327889" cy="1578148"/>
                    <a:chOff x="10221687" y="567698"/>
                    <a:chExt cx="327889" cy="1578148"/>
                  </a:xfrm>
                </p:grpSpPr>
                <p:sp>
                  <p:nvSpPr>
                    <p:cNvPr id="70" name="Rectangle 69"/>
                    <p:cNvSpPr/>
                    <p:nvPr/>
                  </p:nvSpPr>
                  <p:spPr bwMode="auto">
                    <a:xfrm>
                      <a:off x="10221687" y="1993448"/>
                      <a:ext cx="326571" cy="152398"/>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71" name="Rectangle 70"/>
                    <p:cNvSpPr/>
                    <p:nvPr/>
                  </p:nvSpPr>
                  <p:spPr bwMode="auto">
                    <a:xfrm>
                      <a:off x="10223005" y="567698"/>
                      <a:ext cx="326571" cy="887527"/>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sp>
                <p:nvSpPr>
                  <p:cNvPr id="61" name="TextBox 60"/>
                  <p:cNvSpPr txBox="1"/>
                  <p:nvPr/>
                </p:nvSpPr>
                <p:spPr>
                  <a:xfrm>
                    <a:off x="10739411" y="2689398"/>
                    <a:ext cx="677522" cy="389796"/>
                  </a:xfrm>
                  <a:prstGeom prst="rect">
                    <a:avLst/>
                  </a:prstGeom>
                  <a:noFill/>
                </p:spPr>
                <p:txBody>
                  <a:bodyPr wrap="none" rtlCol="0">
                    <a:spAutoFit/>
                  </a:bodyPr>
                  <a:lstStyle/>
                  <a:p>
                    <a:r>
                      <a:rPr lang="en-US" sz="1481" dirty="0">
                        <a:solidFill>
                          <a:schemeClr val="bg1"/>
                        </a:solidFill>
                      </a:rPr>
                      <a:t>time</a:t>
                    </a:r>
                  </a:p>
                </p:txBody>
              </p:sp>
              <p:sp>
                <p:nvSpPr>
                  <p:cNvPr id="62" name="TextBox 61"/>
                  <p:cNvSpPr txBox="1"/>
                  <p:nvPr/>
                </p:nvSpPr>
                <p:spPr>
                  <a:xfrm>
                    <a:off x="7893341" y="2610162"/>
                    <a:ext cx="812542" cy="389796"/>
                  </a:xfrm>
                  <a:prstGeom prst="rect">
                    <a:avLst/>
                  </a:prstGeom>
                  <a:noFill/>
                </p:spPr>
                <p:txBody>
                  <a:bodyPr wrap="none" rtlCol="0">
                    <a:spAutoFit/>
                  </a:bodyPr>
                  <a:lstStyle/>
                  <a:p>
                    <a:r>
                      <a:rPr lang="en-US" sz="1481" dirty="0" err="1">
                        <a:solidFill>
                          <a:schemeClr val="accent1">
                            <a:lumMod val="60000"/>
                            <a:lumOff val="40000"/>
                          </a:schemeClr>
                        </a:solidFill>
                      </a:rPr>
                      <a:t>eMBB</a:t>
                    </a:r>
                    <a:endParaRPr lang="en-US" sz="1481" dirty="0">
                      <a:solidFill>
                        <a:schemeClr val="accent1">
                          <a:lumMod val="60000"/>
                          <a:lumOff val="40000"/>
                        </a:schemeClr>
                      </a:solidFill>
                    </a:endParaRPr>
                  </a:p>
                </p:txBody>
              </p:sp>
              <p:cxnSp>
                <p:nvCxnSpPr>
                  <p:cNvPr id="63" name="Straight Connector 62"/>
                  <p:cNvCxnSpPr/>
                  <p:nvPr/>
                </p:nvCxnSpPr>
                <p:spPr bwMode="auto">
                  <a:xfrm>
                    <a:off x="8529552" y="1078072"/>
                    <a:ext cx="2824842" cy="2720"/>
                  </a:xfrm>
                  <a:prstGeom prst="line">
                    <a:avLst/>
                  </a:prstGeom>
                  <a:noFill/>
                  <a:ln w="9525" cap="flat" cmpd="sng" algn="ctr">
                    <a:solidFill>
                      <a:schemeClr val="bg1"/>
                    </a:solidFill>
                    <a:prstDash val="solid"/>
                    <a:round/>
                    <a:headEnd type="none" w="med" len="med"/>
                    <a:tailEnd type="triangle" w="med" len="med"/>
                  </a:ln>
                  <a:effectLst/>
                </p:spPr>
              </p:cxnSp>
              <p:sp>
                <p:nvSpPr>
                  <p:cNvPr id="64" name="TextBox 63"/>
                  <p:cNvSpPr txBox="1"/>
                  <p:nvPr/>
                </p:nvSpPr>
                <p:spPr>
                  <a:xfrm>
                    <a:off x="8190660" y="782453"/>
                    <a:ext cx="560235" cy="389796"/>
                  </a:xfrm>
                  <a:prstGeom prst="rect">
                    <a:avLst/>
                  </a:prstGeom>
                  <a:noFill/>
                </p:spPr>
                <p:txBody>
                  <a:bodyPr wrap="none" rtlCol="0">
                    <a:spAutoFit/>
                  </a:bodyPr>
                  <a:lstStyle/>
                  <a:p>
                    <a:r>
                      <a:rPr lang="en-US" sz="1481" dirty="0">
                        <a:solidFill>
                          <a:srgbClr val="FF0000"/>
                        </a:solidFill>
                      </a:rPr>
                      <a:t>IOT</a:t>
                    </a:r>
                  </a:p>
                </p:txBody>
              </p:sp>
              <p:sp>
                <p:nvSpPr>
                  <p:cNvPr id="65" name="Down Arrow 64"/>
                  <p:cNvSpPr/>
                  <p:nvPr/>
                </p:nvSpPr>
                <p:spPr bwMode="auto">
                  <a:xfrm>
                    <a:off x="8488124" y="1148261"/>
                    <a:ext cx="181819" cy="264622"/>
                  </a:xfrm>
                  <a:prstGeom prst="downArrow">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66" name="Down Arrow 65"/>
                  <p:cNvSpPr/>
                  <p:nvPr/>
                </p:nvSpPr>
                <p:spPr bwMode="auto">
                  <a:xfrm flipV="1">
                    <a:off x="8469591" y="2377285"/>
                    <a:ext cx="175555" cy="260112"/>
                  </a:xfrm>
                  <a:prstGeom prst="downArrow">
                    <a:avLst/>
                  </a:prstGeom>
                  <a:solidFill>
                    <a:schemeClr val="accent1">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nvGrpSpPr>
                  <p:cNvPr id="67" name="Group 66"/>
                  <p:cNvGrpSpPr/>
                  <p:nvPr/>
                </p:nvGrpSpPr>
                <p:grpSpPr>
                  <a:xfrm>
                    <a:off x="10719309" y="1100477"/>
                    <a:ext cx="351463" cy="1577408"/>
                    <a:chOff x="10196795" y="568439"/>
                    <a:chExt cx="351463" cy="1577408"/>
                  </a:xfrm>
                </p:grpSpPr>
                <p:sp>
                  <p:nvSpPr>
                    <p:cNvPr id="68" name="Rectangle 67"/>
                    <p:cNvSpPr/>
                    <p:nvPr/>
                  </p:nvSpPr>
                  <p:spPr bwMode="auto">
                    <a:xfrm>
                      <a:off x="10221687" y="1045607"/>
                      <a:ext cx="326571" cy="1100240"/>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69" name="Rectangle 68"/>
                    <p:cNvSpPr/>
                    <p:nvPr/>
                  </p:nvSpPr>
                  <p:spPr bwMode="auto">
                    <a:xfrm>
                      <a:off x="10196795" y="568439"/>
                      <a:ext cx="326571" cy="73168"/>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grpSp>
              <p:nvGrpSpPr>
                <p:cNvPr id="96" name="Group 95"/>
                <p:cNvGrpSpPr/>
                <p:nvPr/>
              </p:nvGrpSpPr>
              <p:grpSpPr>
                <a:xfrm>
                  <a:off x="8056296" y="2151574"/>
                  <a:ext cx="543161" cy="360874"/>
                  <a:chOff x="8696623" y="5621104"/>
                  <a:chExt cx="479179" cy="360874"/>
                </a:xfrm>
              </p:grpSpPr>
              <p:sp>
                <p:nvSpPr>
                  <p:cNvPr id="97" name="TextBox 96"/>
                  <p:cNvSpPr txBox="1"/>
                  <p:nvPr/>
                </p:nvSpPr>
                <p:spPr>
                  <a:xfrm>
                    <a:off x="8806857" y="5621104"/>
                    <a:ext cx="319683" cy="302621"/>
                  </a:xfrm>
                  <a:prstGeom prst="rect">
                    <a:avLst/>
                  </a:prstGeom>
                  <a:noFill/>
                </p:spPr>
                <p:txBody>
                  <a:bodyPr wrap="none" rtlCol="0">
                    <a:spAutoFit/>
                  </a:bodyPr>
                  <a:lstStyle/>
                  <a:p>
                    <a:r>
                      <a:rPr lang="en-US" sz="1481" dirty="0">
                        <a:solidFill>
                          <a:schemeClr val="bg1"/>
                        </a:solidFill>
                        <a:latin typeface="Symbol" panose="05050102010706020507" pitchFamily="18" charset="2"/>
                      </a:rPr>
                      <a:t>Dt</a:t>
                    </a:r>
                  </a:p>
                </p:txBody>
              </p:sp>
              <p:cxnSp>
                <p:nvCxnSpPr>
                  <p:cNvPr id="98" name="Straight Connector 97"/>
                  <p:cNvCxnSpPr/>
                  <p:nvPr/>
                </p:nvCxnSpPr>
                <p:spPr bwMode="auto">
                  <a:xfrm flipV="1">
                    <a:off x="8696623" y="5659975"/>
                    <a:ext cx="0" cy="322003"/>
                  </a:xfrm>
                  <a:prstGeom prst="line">
                    <a:avLst/>
                  </a:prstGeom>
                  <a:noFill/>
                  <a:ln w="9525" cap="flat" cmpd="sng" algn="ctr">
                    <a:solidFill>
                      <a:schemeClr val="bg1"/>
                    </a:solidFill>
                    <a:prstDash val="solid"/>
                    <a:round/>
                    <a:headEnd type="none" w="med" len="med"/>
                    <a:tailEnd type="none" w="med" len="med"/>
                  </a:ln>
                  <a:effectLst/>
                </p:spPr>
              </p:cxnSp>
              <p:cxnSp>
                <p:nvCxnSpPr>
                  <p:cNvPr id="99" name="Straight Connector 98"/>
                  <p:cNvCxnSpPr/>
                  <p:nvPr/>
                </p:nvCxnSpPr>
                <p:spPr bwMode="auto">
                  <a:xfrm flipH="1" flipV="1">
                    <a:off x="8716065" y="5915736"/>
                    <a:ext cx="434300" cy="1502"/>
                  </a:xfrm>
                  <a:prstGeom prst="line">
                    <a:avLst/>
                  </a:prstGeom>
                  <a:noFill/>
                  <a:ln w="9525" cap="flat" cmpd="sng" algn="ctr">
                    <a:solidFill>
                      <a:schemeClr val="bg1"/>
                    </a:solidFill>
                    <a:prstDash val="solid"/>
                    <a:round/>
                    <a:headEnd type="triangle" w="med" len="med"/>
                    <a:tailEnd type="triangle" w="med" len="med"/>
                  </a:ln>
                  <a:effectLst/>
                </p:spPr>
              </p:cxnSp>
              <p:cxnSp>
                <p:nvCxnSpPr>
                  <p:cNvPr id="100" name="Straight Connector 99"/>
                  <p:cNvCxnSpPr/>
                  <p:nvPr/>
                </p:nvCxnSpPr>
                <p:spPr bwMode="auto">
                  <a:xfrm flipV="1">
                    <a:off x="9175802" y="5659975"/>
                    <a:ext cx="0" cy="322003"/>
                  </a:xfrm>
                  <a:prstGeom prst="line">
                    <a:avLst/>
                  </a:prstGeom>
                  <a:noFill/>
                  <a:ln w="9525" cap="flat" cmpd="sng" algn="ctr">
                    <a:solidFill>
                      <a:schemeClr val="bg1"/>
                    </a:solidFill>
                    <a:prstDash val="solid"/>
                    <a:round/>
                    <a:headEnd type="none" w="med" len="med"/>
                    <a:tailEnd type="none" w="med" len="med"/>
                  </a:ln>
                  <a:effectLst/>
                </p:spPr>
              </p:cxnSp>
            </p:grpSp>
          </p:grpSp>
          <p:sp>
            <p:nvSpPr>
              <p:cNvPr id="103" name="TextBox 102"/>
              <p:cNvSpPr txBox="1"/>
              <p:nvPr/>
            </p:nvSpPr>
            <p:spPr>
              <a:xfrm>
                <a:off x="5998037" y="1370643"/>
                <a:ext cx="1230419" cy="595182"/>
              </a:xfrm>
              <a:prstGeom prst="rect">
                <a:avLst/>
              </a:prstGeom>
              <a:noFill/>
            </p:spPr>
            <p:txBody>
              <a:bodyPr wrap="none" rtlCol="0">
                <a:spAutoFit/>
              </a:bodyPr>
              <a:lstStyle/>
              <a:p>
                <a:r>
                  <a:rPr lang="en-US" sz="1164" dirty="0">
                    <a:solidFill>
                      <a:schemeClr val="bg1"/>
                    </a:solidFill>
                  </a:rPr>
                  <a:t>Larger  </a:t>
                </a:r>
                <a:r>
                  <a:rPr lang="en-US" sz="1164" dirty="0">
                    <a:solidFill>
                      <a:schemeClr val="bg1"/>
                    </a:solidFill>
                    <a:latin typeface="Symbol" panose="05050102010706020507" pitchFamily="18" charset="2"/>
                  </a:rPr>
                  <a:t>Dt </a:t>
                </a:r>
                <a:r>
                  <a:rPr lang="en-US" sz="1164" dirty="0">
                    <a:solidFill>
                      <a:schemeClr val="bg1"/>
                    </a:solidFill>
                  </a:rPr>
                  <a:t>  = </a:t>
                </a:r>
                <a:br>
                  <a:rPr lang="en-US" sz="1164" dirty="0">
                    <a:solidFill>
                      <a:schemeClr val="bg1"/>
                    </a:solidFill>
                  </a:rPr>
                </a:br>
                <a:r>
                  <a:rPr lang="en-US" sz="1164" dirty="0">
                    <a:solidFill>
                      <a:schemeClr val="bg1"/>
                    </a:solidFill>
                  </a:rPr>
                  <a:t>      More Peak HW</a:t>
                </a:r>
                <a:br>
                  <a:rPr lang="en-US" sz="1164" dirty="0">
                    <a:solidFill>
                      <a:schemeClr val="bg1"/>
                    </a:solidFill>
                  </a:rPr>
                </a:br>
                <a:r>
                  <a:rPr lang="en-US" sz="1164" dirty="0">
                    <a:solidFill>
                      <a:schemeClr val="bg1"/>
                    </a:solidFill>
                  </a:rPr>
                  <a:t>      More Loss </a:t>
                </a:r>
              </a:p>
            </p:txBody>
          </p:sp>
          <p:cxnSp>
            <p:nvCxnSpPr>
              <p:cNvPr id="104" name="Straight Connector 103"/>
              <p:cNvCxnSpPr/>
              <p:nvPr/>
            </p:nvCxnSpPr>
            <p:spPr bwMode="auto">
              <a:xfrm flipH="1">
                <a:off x="7351505" y="1132336"/>
                <a:ext cx="1576" cy="1071438"/>
              </a:xfrm>
              <a:prstGeom prst="line">
                <a:avLst/>
              </a:prstGeom>
              <a:noFill/>
              <a:ln w="9525" cap="flat" cmpd="sng" algn="ctr">
                <a:solidFill>
                  <a:schemeClr val="bg1"/>
                </a:solidFill>
                <a:prstDash val="solid"/>
                <a:round/>
                <a:headEnd type="triangle" w="med" len="med"/>
                <a:tailEnd type="triangle" w="med" len="med"/>
              </a:ln>
              <a:effectLst/>
            </p:spPr>
          </p:cxnSp>
        </p:grpSp>
        <p:cxnSp>
          <p:nvCxnSpPr>
            <p:cNvPr id="116" name="Straight Connector 115"/>
            <p:cNvCxnSpPr/>
            <p:nvPr/>
          </p:nvCxnSpPr>
          <p:spPr bwMode="auto">
            <a:xfrm flipH="1">
              <a:off x="9341912" y="1453744"/>
              <a:ext cx="613327" cy="0"/>
            </a:xfrm>
            <a:prstGeom prst="line">
              <a:avLst/>
            </a:prstGeom>
            <a:noFill/>
            <a:ln w="19050" cap="flat" cmpd="sng" algn="ctr">
              <a:solidFill>
                <a:schemeClr val="bg1"/>
              </a:solidFill>
              <a:prstDash val="sysDash"/>
              <a:round/>
              <a:headEnd type="none" w="med" len="med"/>
              <a:tailEnd type="none" w="med" len="med"/>
            </a:ln>
            <a:effectLst/>
          </p:spPr>
        </p:cxnSp>
        <p:cxnSp>
          <p:nvCxnSpPr>
            <p:cNvPr id="117" name="Straight Connector 116"/>
            <p:cNvCxnSpPr/>
            <p:nvPr/>
          </p:nvCxnSpPr>
          <p:spPr bwMode="auto">
            <a:xfrm flipH="1">
              <a:off x="9955239" y="1505398"/>
              <a:ext cx="554230" cy="0"/>
            </a:xfrm>
            <a:prstGeom prst="line">
              <a:avLst/>
            </a:prstGeom>
            <a:noFill/>
            <a:ln w="19050" cap="flat" cmpd="sng" algn="ctr">
              <a:solidFill>
                <a:schemeClr val="bg1"/>
              </a:solidFill>
              <a:prstDash val="sysDash"/>
              <a:round/>
              <a:headEnd type="none" w="med" len="med"/>
              <a:tailEnd type="none" w="med" len="med"/>
            </a:ln>
            <a:effectLst/>
          </p:spPr>
        </p:cxnSp>
        <p:cxnSp>
          <p:nvCxnSpPr>
            <p:cNvPr id="119" name="Straight Connector 118"/>
            <p:cNvCxnSpPr/>
            <p:nvPr/>
          </p:nvCxnSpPr>
          <p:spPr bwMode="auto">
            <a:xfrm flipH="1" flipV="1">
              <a:off x="10509468" y="1431316"/>
              <a:ext cx="578149" cy="5828"/>
            </a:xfrm>
            <a:prstGeom prst="line">
              <a:avLst/>
            </a:prstGeom>
            <a:noFill/>
            <a:ln w="19050" cap="flat" cmpd="sng" algn="ctr">
              <a:solidFill>
                <a:schemeClr val="bg1"/>
              </a:solidFill>
              <a:prstDash val="sysDash"/>
              <a:round/>
              <a:headEnd type="none" w="med" len="med"/>
              <a:tailEnd type="none" w="med" len="med"/>
            </a:ln>
            <a:effectLst/>
          </p:spPr>
        </p:cxnSp>
        <p:sp>
          <p:nvSpPr>
            <p:cNvPr id="128" name="TextBox 127"/>
            <p:cNvSpPr txBox="1"/>
            <p:nvPr/>
          </p:nvSpPr>
          <p:spPr>
            <a:xfrm>
              <a:off x="10807654" y="1149859"/>
              <a:ext cx="294199" cy="364308"/>
            </a:xfrm>
            <a:prstGeom prst="rect">
              <a:avLst/>
            </a:prstGeom>
            <a:noFill/>
          </p:spPr>
          <p:txBody>
            <a:bodyPr wrap="none" rtlCol="0">
              <a:spAutoFit/>
            </a:bodyPr>
            <a:lstStyle/>
            <a:p>
              <a:r>
                <a:rPr lang="en-US" sz="1905" dirty="0">
                  <a:solidFill>
                    <a:schemeClr val="bg1"/>
                  </a:solidFill>
                </a:rPr>
                <a:t>X</a:t>
              </a:r>
            </a:p>
          </p:txBody>
        </p:sp>
        <p:sp>
          <p:nvSpPr>
            <p:cNvPr id="129" name="TextBox 128"/>
            <p:cNvSpPr txBox="1"/>
            <p:nvPr/>
          </p:nvSpPr>
          <p:spPr>
            <a:xfrm>
              <a:off x="10518678" y="1375534"/>
              <a:ext cx="294199" cy="364308"/>
            </a:xfrm>
            <a:prstGeom prst="rect">
              <a:avLst/>
            </a:prstGeom>
            <a:noFill/>
          </p:spPr>
          <p:txBody>
            <a:bodyPr wrap="none" rtlCol="0">
              <a:spAutoFit/>
            </a:bodyPr>
            <a:lstStyle/>
            <a:p>
              <a:r>
                <a:rPr lang="en-US" sz="1905" dirty="0">
                  <a:solidFill>
                    <a:schemeClr val="bg1"/>
                  </a:solidFill>
                </a:rPr>
                <a:t>X</a:t>
              </a:r>
            </a:p>
          </p:txBody>
        </p:sp>
      </p:grpSp>
      <p:sp>
        <p:nvSpPr>
          <p:cNvPr id="133" name="Rounded Rectangle 132"/>
          <p:cNvSpPr/>
          <p:nvPr/>
        </p:nvSpPr>
        <p:spPr bwMode="auto">
          <a:xfrm>
            <a:off x="8063727" y="2765234"/>
            <a:ext cx="3969923" cy="1587635"/>
          </a:xfrm>
          <a:prstGeom prst="roundRect">
            <a:avLst>
              <a:gd name="adj" fmla="val 9131"/>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grpSp>
        <p:nvGrpSpPr>
          <p:cNvPr id="113" name="Group 112"/>
          <p:cNvGrpSpPr/>
          <p:nvPr/>
        </p:nvGrpSpPr>
        <p:grpSpPr>
          <a:xfrm>
            <a:off x="8037337" y="2729738"/>
            <a:ext cx="3996311" cy="1600537"/>
            <a:chOff x="7567284" y="2486531"/>
            <a:chExt cx="3776722" cy="1512591"/>
          </a:xfrm>
        </p:grpSpPr>
        <p:grpSp>
          <p:nvGrpSpPr>
            <p:cNvPr id="102" name="Group 101"/>
            <p:cNvGrpSpPr/>
            <p:nvPr/>
          </p:nvGrpSpPr>
          <p:grpSpPr>
            <a:xfrm>
              <a:off x="8635988" y="2486531"/>
              <a:ext cx="2708018" cy="1512591"/>
              <a:chOff x="8599448" y="2353694"/>
              <a:chExt cx="2708018" cy="1512591"/>
            </a:xfrm>
          </p:grpSpPr>
          <p:grpSp>
            <p:nvGrpSpPr>
              <p:cNvPr id="52" name="Group 51"/>
              <p:cNvGrpSpPr/>
              <p:nvPr/>
            </p:nvGrpSpPr>
            <p:grpSpPr>
              <a:xfrm>
                <a:off x="8599448" y="2353694"/>
                <a:ext cx="2708018" cy="1445881"/>
                <a:chOff x="7893341" y="1203097"/>
                <a:chExt cx="3446852" cy="1895036"/>
              </a:xfrm>
            </p:grpSpPr>
            <p:cxnSp>
              <p:nvCxnSpPr>
                <p:cNvPr id="5" name="Straight Connector 4"/>
                <p:cNvCxnSpPr/>
                <p:nvPr/>
              </p:nvCxnSpPr>
              <p:spPr bwMode="auto">
                <a:xfrm flipV="1">
                  <a:off x="8515353" y="2669721"/>
                  <a:ext cx="2824840" cy="1"/>
                </a:xfrm>
                <a:prstGeom prst="line">
                  <a:avLst/>
                </a:prstGeom>
                <a:noFill/>
                <a:ln w="9525" cap="flat" cmpd="sng" algn="ctr">
                  <a:solidFill>
                    <a:schemeClr val="bg1"/>
                  </a:solidFill>
                  <a:prstDash val="solid"/>
                  <a:round/>
                  <a:headEnd type="none" w="med" len="med"/>
                  <a:tailEnd type="triangle" w="med" len="med"/>
                </a:ln>
                <a:effectLst/>
              </p:spPr>
            </p:cxnSp>
            <p:cxnSp>
              <p:nvCxnSpPr>
                <p:cNvPr id="12" name="Straight Connector 11"/>
                <p:cNvCxnSpPr/>
                <p:nvPr/>
              </p:nvCxnSpPr>
              <p:spPr bwMode="auto">
                <a:xfrm flipV="1">
                  <a:off x="8659579" y="1396093"/>
                  <a:ext cx="23135" cy="1426029"/>
                </a:xfrm>
                <a:prstGeom prst="line">
                  <a:avLst/>
                </a:prstGeom>
                <a:noFill/>
                <a:ln w="9525" cap="flat" cmpd="sng" algn="ctr">
                  <a:solidFill>
                    <a:schemeClr val="bg1"/>
                  </a:solidFill>
                  <a:prstDash val="solid"/>
                  <a:round/>
                  <a:headEnd type="none" w="med" len="med"/>
                  <a:tailEnd type="none" w="med" len="med"/>
                </a:ln>
                <a:effectLst/>
              </p:spPr>
            </p:cxnSp>
            <p:grpSp>
              <p:nvGrpSpPr>
                <p:cNvPr id="24" name="Group 23"/>
                <p:cNvGrpSpPr/>
                <p:nvPr/>
              </p:nvGrpSpPr>
              <p:grpSpPr>
                <a:xfrm>
                  <a:off x="8760283" y="1522980"/>
                  <a:ext cx="326572" cy="1146742"/>
                  <a:chOff x="10221687" y="999105"/>
                  <a:chExt cx="326572" cy="1146742"/>
                </a:xfrm>
              </p:grpSpPr>
              <p:sp>
                <p:nvSpPr>
                  <p:cNvPr id="18" name="Rectangle 17"/>
                  <p:cNvSpPr/>
                  <p:nvPr/>
                </p:nvSpPr>
                <p:spPr bwMode="auto">
                  <a:xfrm>
                    <a:off x="10221687" y="1306287"/>
                    <a:ext cx="326571" cy="839560"/>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23" name="Rectangle 22"/>
                  <p:cNvSpPr/>
                  <p:nvPr/>
                </p:nvSpPr>
                <p:spPr bwMode="auto">
                  <a:xfrm>
                    <a:off x="10221688" y="999105"/>
                    <a:ext cx="326571" cy="256495"/>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nvGrpSpPr>
                <p:cNvPr id="27" name="Group 26"/>
                <p:cNvGrpSpPr/>
                <p:nvPr/>
              </p:nvGrpSpPr>
              <p:grpSpPr>
                <a:xfrm>
                  <a:off x="9156249" y="1531143"/>
                  <a:ext cx="326572" cy="1146741"/>
                  <a:chOff x="10221687" y="999105"/>
                  <a:chExt cx="326572" cy="1146741"/>
                </a:xfrm>
              </p:grpSpPr>
              <p:sp>
                <p:nvSpPr>
                  <p:cNvPr id="28" name="Rectangle 27"/>
                  <p:cNvSpPr/>
                  <p:nvPr/>
                </p:nvSpPr>
                <p:spPr bwMode="auto">
                  <a:xfrm>
                    <a:off x="10221687" y="1525361"/>
                    <a:ext cx="326571" cy="620485"/>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29" name="Rectangle 28"/>
                  <p:cNvSpPr/>
                  <p:nvPr/>
                </p:nvSpPr>
                <p:spPr bwMode="auto">
                  <a:xfrm>
                    <a:off x="10221688" y="999105"/>
                    <a:ext cx="326571" cy="448016"/>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nvGrpSpPr>
                <p:cNvPr id="30" name="Group 29"/>
                <p:cNvGrpSpPr/>
                <p:nvPr/>
              </p:nvGrpSpPr>
              <p:grpSpPr>
                <a:xfrm>
                  <a:off x="9564462" y="1531143"/>
                  <a:ext cx="326572" cy="1146742"/>
                  <a:chOff x="10221687" y="999105"/>
                  <a:chExt cx="326572" cy="1146742"/>
                </a:xfrm>
              </p:grpSpPr>
              <p:sp>
                <p:nvSpPr>
                  <p:cNvPr id="31" name="Rectangle 30"/>
                  <p:cNvSpPr/>
                  <p:nvPr/>
                </p:nvSpPr>
                <p:spPr bwMode="auto">
                  <a:xfrm>
                    <a:off x="10221687" y="1845247"/>
                    <a:ext cx="326571" cy="300600"/>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32" name="Rectangle 31"/>
                  <p:cNvSpPr/>
                  <p:nvPr/>
                </p:nvSpPr>
                <p:spPr bwMode="auto">
                  <a:xfrm>
                    <a:off x="10221688" y="999105"/>
                    <a:ext cx="326571" cy="769248"/>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nvGrpSpPr>
                <p:cNvPr id="33" name="Group 32"/>
                <p:cNvGrpSpPr/>
                <p:nvPr/>
              </p:nvGrpSpPr>
              <p:grpSpPr>
                <a:xfrm>
                  <a:off x="9950225" y="1531143"/>
                  <a:ext cx="326572" cy="1146742"/>
                  <a:chOff x="10221687" y="999105"/>
                  <a:chExt cx="326572" cy="1146742"/>
                </a:xfrm>
              </p:grpSpPr>
              <p:sp>
                <p:nvSpPr>
                  <p:cNvPr id="34" name="Rectangle 33"/>
                  <p:cNvSpPr/>
                  <p:nvPr/>
                </p:nvSpPr>
                <p:spPr bwMode="auto">
                  <a:xfrm>
                    <a:off x="10221687" y="1370241"/>
                    <a:ext cx="326571" cy="775606"/>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35" name="Rectangle 34"/>
                  <p:cNvSpPr/>
                  <p:nvPr/>
                </p:nvSpPr>
                <p:spPr bwMode="auto">
                  <a:xfrm>
                    <a:off x="10221688" y="999105"/>
                    <a:ext cx="326571" cy="256495"/>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nvGrpSpPr>
                <p:cNvPr id="36" name="Group 35"/>
                <p:cNvGrpSpPr/>
                <p:nvPr/>
              </p:nvGrpSpPr>
              <p:grpSpPr>
                <a:xfrm>
                  <a:off x="10335989" y="1522980"/>
                  <a:ext cx="326572" cy="1146741"/>
                  <a:chOff x="10221687" y="999105"/>
                  <a:chExt cx="326572" cy="1146741"/>
                </a:xfrm>
              </p:grpSpPr>
              <p:sp>
                <p:nvSpPr>
                  <p:cNvPr id="37" name="Rectangle 36"/>
                  <p:cNvSpPr/>
                  <p:nvPr/>
                </p:nvSpPr>
                <p:spPr bwMode="auto">
                  <a:xfrm>
                    <a:off x="10221687" y="1993448"/>
                    <a:ext cx="326571" cy="152398"/>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38" name="Rectangle 37"/>
                  <p:cNvSpPr/>
                  <p:nvPr/>
                </p:nvSpPr>
                <p:spPr bwMode="auto">
                  <a:xfrm>
                    <a:off x="10221688" y="999105"/>
                    <a:ext cx="326571" cy="887527"/>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sp>
              <p:nvSpPr>
                <p:cNvPr id="40" name="TextBox 39"/>
                <p:cNvSpPr txBox="1"/>
                <p:nvPr/>
              </p:nvSpPr>
              <p:spPr>
                <a:xfrm>
                  <a:off x="10662560" y="2701504"/>
                  <a:ext cx="648275" cy="396629"/>
                </a:xfrm>
                <a:prstGeom prst="rect">
                  <a:avLst/>
                </a:prstGeom>
                <a:noFill/>
              </p:spPr>
              <p:txBody>
                <a:bodyPr wrap="none" rtlCol="0">
                  <a:spAutoFit/>
                </a:bodyPr>
                <a:lstStyle/>
                <a:p>
                  <a:r>
                    <a:rPr lang="en-US" sz="1481" dirty="0">
                      <a:solidFill>
                        <a:schemeClr val="bg1"/>
                      </a:solidFill>
                    </a:rPr>
                    <a:t>time</a:t>
                  </a:r>
                </a:p>
              </p:txBody>
            </p:sp>
            <p:sp>
              <p:nvSpPr>
                <p:cNvPr id="41" name="TextBox 40"/>
                <p:cNvSpPr txBox="1"/>
                <p:nvPr/>
              </p:nvSpPr>
              <p:spPr>
                <a:xfrm>
                  <a:off x="7893341" y="2610163"/>
                  <a:ext cx="777467" cy="396628"/>
                </a:xfrm>
                <a:prstGeom prst="rect">
                  <a:avLst/>
                </a:prstGeom>
                <a:noFill/>
              </p:spPr>
              <p:txBody>
                <a:bodyPr wrap="none" rtlCol="0">
                  <a:spAutoFit/>
                </a:bodyPr>
                <a:lstStyle/>
                <a:p>
                  <a:r>
                    <a:rPr lang="en-US" sz="1481" dirty="0" err="1">
                      <a:solidFill>
                        <a:schemeClr val="accent1">
                          <a:lumMod val="60000"/>
                          <a:lumOff val="40000"/>
                        </a:schemeClr>
                      </a:solidFill>
                    </a:rPr>
                    <a:t>eMBB</a:t>
                  </a:r>
                  <a:endParaRPr lang="en-US" sz="1481" dirty="0">
                    <a:solidFill>
                      <a:schemeClr val="accent1">
                        <a:lumMod val="60000"/>
                        <a:lumOff val="40000"/>
                      </a:schemeClr>
                    </a:solidFill>
                  </a:endParaRPr>
                </a:p>
              </p:txBody>
            </p:sp>
            <p:cxnSp>
              <p:nvCxnSpPr>
                <p:cNvPr id="42" name="Straight Connector 41"/>
                <p:cNvCxnSpPr/>
                <p:nvPr/>
              </p:nvCxnSpPr>
              <p:spPr bwMode="auto">
                <a:xfrm>
                  <a:off x="8515352" y="1520259"/>
                  <a:ext cx="2824841" cy="2721"/>
                </a:xfrm>
                <a:prstGeom prst="line">
                  <a:avLst/>
                </a:prstGeom>
                <a:noFill/>
                <a:ln w="9525" cap="flat" cmpd="sng" algn="ctr">
                  <a:solidFill>
                    <a:schemeClr val="bg1"/>
                  </a:solidFill>
                  <a:prstDash val="solid"/>
                  <a:round/>
                  <a:headEnd type="none" w="med" len="med"/>
                  <a:tailEnd type="triangle" w="med" len="med"/>
                </a:ln>
                <a:effectLst/>
              </p:spPr>
            </p:cxnSp>
            <p:sp>
              <p:nvSpPr>
                <p:cNvPr id="44" name="TextBox 43"/>
                <p:cNvSpPr txBox="1"/>
                <p:nvPr/>
              </p:nvSpPr>
              <p:spPr>
                <a:xfrm>
                  <a:off x="8190661" y="1203097"/>
                  <a:ext cx="536051" cy="396628"/>
                </a:xfrm>
                <a:prstGeom prst="rect">
                  <a:avLst/>
                </a:prstGeom>
                <a:noFill/>
              </p:spPr>
              <p:txBody>
                <a:bodyPr wrap="none" rtlCol="0">
                  <a:spAutoFit/>
                </a:bodyPr>
                <a:lstStyle/>
                <a:p>
                  <a:r>
                    <a:rPr lang="en-US" sz="1481" dirty="0">
                      <a:solidFill>
                        <a:srgbClr val="FF0000"/>
                      </a:solidFill>
                    </a:rPr>
                    <a:t>IOT</a:t>
                  </a:r>
                </a:p>
              </p:txBody>
            </p:sp>
            <p:sp>
              <p:nvSpPr>
                <p:cNvPr id="45" name="Down Arrow 44"/>
                <p:cNvSpPr/>
                <p:nvPr/>
              </p:nvSpPr>
              <p:spPr bwMode="auto">
                <a:xfrm>
                  <a:off x="8488124" y="1568905"/>
                  <a:ext cx="181819" cy="264622"/>
                </a:xfrm>
                <a:prstGeom prst="downArrow">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46" name="Down Arrow 45"/>
                <p:cNvSpPr/>
                <p:nvPr/>
              </p:nvSpPr>
              <p:spPr bwMode="auto">
                <a:xfrm flipV="1">
                  <a:off x="8469591" y="2377285"/>
                  <a:ext cx="175555" cy="260112"/>
                </a:xfrm>
                <a:prstGeom prst="downArrow">
                  <a:avLst/>
                </a:prstGeom>
                <a:solidFill>
                  <a:schemeClr val="accent1">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nvGrpSpPr>
                <p:cNvPr id="47" name="Group 46"/>
                <p:cNvGrpSpPr/>
                <p:nvPr/>
              </p:nvGrpSpPr>
              <p:grpSpPr>
                <a:xfrm>
                  <a:off x="10744201" y="1531144"/>
                  <a:ext cx="326572" cy="1146739"/>
                  <a:chOff x="10221687" y="999106"/>
                  <a:chExt cx="326572" cy="1146739"/>
                </a:xfrm>
              </p:grpSpPr>
              <p:sp>
                <p:nvSpPr>
                  <p:cNvPr id="48" name="Rectangle 47"/>
                  <p:cNvSpPr/>
                  <p:nvPr/>
                </p:nvSpPr>
                <p:spPr bwMode="auto">
                  <a:xfrm>
                    <a:off x="10221687" y="1112388"/>
                    <a:ext cx="326571" cy="1033457"/>
                  </a:xfrm>
                  <a:prstGeom prst="rect">
                    <a:avLst/>
                  </a:prstGeom>
                  <a:solidFill>
                    <a:schemeClr val="accent2"/>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49" name="Rectangle 48"/>
                  <p:cNvSpPr/>
                  <p:nvPr/>
                </p:nvSpPr>
                <p:spPr bwMode="auto">
                  <a:xfrm>
                    <a:off x="10221688" y="999106"/>
                    <a:ext cx="326571" cy="73168"/>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grpSp>
          </p:grpSp>
          <p:grpSp>
            <p:nvGrpSpPr>
              <p:cNvPr id="95" name="Group 94"/>
              <p:cNvGrpSpPr/>
              <p:nvPr/>
            </p:nvGrpSpPr>
            <p:grpSpPr>
              <a:xfrm>
                <a:off x="9544009" y="3496953"/>
                <a:ext cx="362369" cy="369332"/>
                <a:chOff x="8652242" y="5621104"/>
                <a:chExt cx="556090" cy="369332"/>
              </a:xfrm>
            </p:grpSpPr>
            <p:sp>
              <p:nvSpPr>
                <p:cNvPr id="80" name="TextBox 79"/>
                <p:cNvSpPr txBox="1"/>
                <p:nvPr/>
              </p:nvSpPr>
              <p:spPr>
                <a:xfrm>
                  <a:off x="8652242" y="5621104"/>
                  <a:ext cx="556090" cy="302621"/>
                </a:xfrm>
                <a:prstGeom prst="rect">
                  <a:avLst/>
                </a:prstGeom>
                <a:noFill/>
              </p:spPr>
              <p:txBody>
                <a:bodyPr wrap="none" rtlCol="0">
                  <a:spAutoFit/>
                </a:bodyPr>
                <a:lstStyle/>
                <a:p>
                  <a:r>
                    <a:rPr lang="en-US" sz="1481" dirty="0">
                      <a:solidFill>
                        <a:schemeClr val="bg1"/>
                      </a:solidFill>
                      <a:latin typeface="Symbol" panose="05050102010706020507" pitchFamily="18" charset="2"/>
                    </a:rPr>
                    <a:t>Dt</a:t>
                  </a:r>
                </a:p>
              </p:txBody>
            </p:sp>
            <p:cxnSp>
              <p:nvCxnSpPr>
                <p:cNvPr id="84" name="Straight Connector 83"/>
                <p:cNvCxnSpPr/>
                <p:nvPr/>
              </p:nvCxnSpPr>
              <p:spPr bwMode="auto">
                <a:xfrm flipV="1">
                  <a:off x="8678628" y="5668433"/>
                  <a:ext cx="0" cy="322003"/>
                </a:xfrm>
                <a:prstGeom prst="line">
                  <a:avLst/>
                </a:prstGeom>
                <a:noFill/>
                <a:ln w="9525" cap="flat" cmpd="sng" algn="ctr">
                  <a:solidFill>
                    <a:schemeClr val="bg1"/>
                  </a:solidFill>
                  <a:prstDash val="solid"/>
                  <a:round/>
                  <a:headEnd type="none" w="med" len="med"/>
                  <a:tailEnd type="none" w="med" len="med"/>
                </a:ln>
                <a:effectLst/>
              </p:spPr>
            </p:cxnSp>
            <p:cxnSp>
              <p:nvCxnSpPr>
                <p:cNvPr id="88" name="Straight Connector 87"/>
                <p:cNvCxnSpPr/>
                <p:nvPr/>
              </p:nvCxnSpPr>
              <p:spPr bwMode="auto">
                <a:xfrm flipH="1">
                  <a:off x="8678629" y="5940143"/>
                  <a:ext cx="506311" cy="1"/>
                </a:xfrm>
                <a:prstGeom prst="line">
                  <a:avLst/>
                </a:prstGeom>
                <a:noFill/>
                <a:ln w="9525" cap="flat" cmpd="sng" algn="ctr">
                  <a:solidFill>
                    <a:schemeClr val="bg1"/>
                  </a:solidFill>
                  <a:prstDash val="solid"/>
                  <a:round/>
                  <a:headEnd type="triangle" w="med" len="med"/>
                  <a:tailEnd type="triangle" w="med" len="med"/>
                </a:ln>
                <a:effectLst/>
              </p:spPr>
            </p:cxnSp>
            <p:cxnSp>
              <p:nvCxnSpPr>
                <p:cNvPr id="94" name="Straight Connector 93"/>
                <p:cNvCxnSpPr/>
                <p:nvPr/>
              </p:nvCxnSpPr>
              <p:spPr bwMode="auto">
                <a:xfrm flipV="1">
                  <a:off x="9190860" y="5659975"/>
                  <a:ext cx="0" cy="322003"/>
                </a:xfrm>
                <a:prstGeom prst="line">
                  <a:avLst/>
                </a:prstGeom>
                <a:noFill/>
                <a:ln w="9525" cap="flat" cmpd="sng" algn="ctr">
                  <a:solidFill>
                    <a:schemeClr val="bg1"/>
                  </a:solidFill>
                  <a:prstDash val="solid"/>
                  <a:round/>
                  <a:headEnd type="none" w="med" len="med"/>
                  <a:tailEnd type="none" w="med" len="med"/>
                </a:ln>
                <a:effectLst/>
              </p:spPr>
            </p:cxnSp>
          </p:grpSp>
        </p:grpSp>
        <p:cxnSp>
          <p:nvCxnSpPr>
            <p:cNvPr id="108" name="Straight Connector 107"/>
            <p:cNvCxnSpPr>
              <a:endCxn id="41" idx="0"/>
            </p:cNvCxnSpPr>
            <p:nvPr/>
          </p:nvCxnSpPr>
          <p:spPr bwMode="auto">
            <a:xfrm>
              <a:off x="8904637" y="2792651"/>
              <a:ext cx="36760" cy="767448"/>
            </a:xfrm>
            <a:prstGeom prst="line">
              <a:avLst/>
            </a:prstGeom>
            <a:noFill/>
            <a:ln w="9525" cap="flat" cmpd="sng" algn="ctr">
              <a:solidFill>
                <a:schemeClr val="bg1"/>
              </a:solidFill>
              <a:prstDash val="solid"/>
              <a:round/>
              <a:headEnd type="triangle" w="med" len="med"/>
              <a:tailEnd type="triangle" w="med" len="med"/>
            </a:ln>
            <a:effectLst/>
          </p:spPr>
        </p:cxnSp>
        <p:sp>
          <p:nvSpPr>
            <p:cNvPr id="112" name="TextBox 111"/>
            <p:cNvSpPr txBox="1"/>
            <p:nvPr/>
          </p:nvSpPr>
          <p:spPr>
            <a:xfrm>
              <a:off x="7567284" y="2836316"/>
              <a:ext cx="1154673" cy="595183"/>
            </a:xfrm>
            <a:prstGeom prst="rect">
              <a:avLst/>
            </a:prstGeom>
            <a:noFill/>
          </p:spPr>
          <p:txBody>
            <a:bodyPr wrap="none" rtlCol="0">
              <a:spAutoFit/>
            </a:bodyPr>
            <a:lstStyle/>
            <a:p>
              <a:r>
                <a:rPr lang="en-US" sz="1164" dirty="0">
                  <a:solidFill>
                    <a:schemeClr val="bg1"/>
                  </a:solidFill>
                </a:rPr>
                <a:t>Smaller  </a:t>
              </a:r>
              <a:r>
                <a:rPr lang="en-US" sz="1164" dirty="0">
                  <a:solidFill>
                    <a:schemeClr val="bg1"/>
                  </a:solidFill>
                  <a:latin typeface="Symbol" panose="05050102010706020507" pitchFamily="18" charset="2"/>
                </a:rPr>
                <a:t>Dt </a:t>
              </a:r>
              <a:r>
                <a:rPr lang="en-US" sz="1164" dirty="0">
                  <a:solidFill>
                    <a:schemeClr val="bg1"/>
                  </a:solidFill>
                </a:rPr>
                <a:t> = </a:t>
              </a:r>
              <a:br>
                <a:rPr lang="en-US" sz="1164" dirty="0">
                  <a:solidFill>
                    <a:schemeClr val="bg1"/>
                  </a:solidFill>
                </a:rPr>
              </a:br>
              <a:r>
                <a:rPr lang="en-US" sz="1164" dirty="0">
                  <a:solidFill>
                    <a:schemeClr val="bg1"/>
                  </a:solidFill>
                </a:rPr>
                <a:t>      Less Peak HW</a:t>
              </a:r>
              <a:br>
                <a:rPr lang="en-US" sz="1164" dirty="0">
                  <a:solidFill>
                    <a:schemeClr val="bg1"/>
                  </a:solidFill>
                </a:rPr>
              </a:br>
              <a:r>
                <a:rPr lang="en-US" sz="1164" dirty="0">
                  <a:solidFill>
                    <a:schemeClr val="bg1"/>
                  </a:solidFill>
                </a:rPr>
                <a:t>      Less Loss </a:t>
              </a:r>
            </a:p>
          </p:txBody>
        </p:sp>
      </p:grpSp>
      <p:sp>
        <p:nvSpPr>
          <p:cNvPr id="134" name="Rectangle 133"/>
          <p:cNvSpPr/>
          <p:nvPr/>
        </p:nvSpPr>
        <p:spPr>
          <a:xfrm>
            <a:off x="34006" y="4490843"/>
            <a:ext cx="12007559" cy="2158989"/>
          </a:xfrm>
          <a:prstGeom prst="rect">
            <a:avLst/>
          </a:prstGeom>
        </p:spPr>
        <p:txBody>
          <a:bodyPr wrap="square">
            <a:spAutoFit/>
          </a:bodyPr>
          <a:lstStyle/>
          <a:p>
            <a:pPr lvl="0" eaLnBrk="0" hangingPunct="0">
              <a:lnSpc>
                <a:spcPct val="125000"/>
              </a:lnSpc>
              <a:spcBef>
                <a:spcPct val="20000"/>
              </a:spcBef>
              <a:buClr>
                <a:srgbClr val="990000"/>
              </a:buClr>
            </a:pPr>
            <a:r>
              <a:rPr lang="en-US" sz="1905" kern="0" dirty="0">
                <a:solidFill>
                  <a:srgbClr val="FF0000"/>
                </a:solidFill>
                <a:ea typeface="微软雅黑" pitchFamily="34" charset="-122"/>
                <a:cs typeface="Arial" pitchFamily="34" charset="0"/>
              </a:rPr>
              <a:t>OPEX </a:t>
            </a:r>
            <a:r>
              <a:rPr lang="en-US" sz="1905" kern="0" dirty="0">
                <a:solidFill>
                  <a:srgbClr val="FFFFFF"/>
                </a:solidFill>
                <a:ea typeface="微软雅黑" pitchFamily="34" charset="-122"/>
                <a:cs typeface="Arial" pitchFamily="34" charset="0"/>
              </a:rPr>
              <a:t>of 5G </a:t>
            </a:r>
            <a:r>
              <a:rPr lang="en-US" sz="1905" kern="0" dirty="0" err="1">
                <a:solidFill>
                  <a:srgbClr val="FFFFFF"/>
                </a:solidFill>
                <a:ea typeface="微软雅黑" pitchFamily="34" charset="-122"/>
                <a:cs typeface="Arial" pitchFamily="34" charset="0"/>
              </a:rPr>
              <a:t>nf</a:t>
            </a:r>
            <a:r>
              <a:rPr lang="en-US" sz="1905" kern="0" dirty="0">
                <a:solidFill>
                  <a:srgbClr val="FFFFFF"/>
                </a:solidFill>
                <a:ea typeface="微软雅黑" pitchFamily="34" charset="-122"/>
                <a:cs typeface="Arial" pitchFamily="34" charset="0"/>
              </a:rPr>
              <a:t>()/ng() without automation greater than physical f()/g().</a:t>
            </a:r>
          </a:p>
          <a:p>
            <a:pPr marL="883540" lvl="1" indent="-483763" eaLnBrk="0" hangingPunct="0">
              <a:lnSpc>
                <a:spcPct val="125000"/>
              </a:lnSpc>
              <a:spcBef>
                <a:spcPct val="20000"/>
              </a:spcBef>
              <a:buFont typeface="Arial" pitchFamily="34" charset="0"/>
              <a:buChar char="•"/>
            </a:pPr>
            <a:r>
              <a:rPr lang="en-US" sz="1905" kern="0" dirty="0">
                <a:solidFill>
                  <a:srgbClr val="FFFFFF"/>
                </a:solidFill>
                <a:ea typeface="微软雅黑" pitchFamily="34" charset="-122"/>
                <a:cs typeface="Arial" pitchFamily="34" charset="0"/>
              </a:rPr>
              <a:t>Many more components to manage/configure than physical.</a:t>
            </a:r>
          </a:p>
          <a:p>
            <a:pPr marL="883540" lvl="1" indent="-483763" eaLnBrk="0" hangingPunct="0">
              <a:lnSpc>
                <a:spcPct val="125000"/>
              </a:lnSpc>
              <a:spcBef>
                <a:spcPct val="20000"/>
              </a:spcBef>
              <a:buFont typeface="Arial" pitchFamily="34" charset="0"/>
              <a:buChar char="•"/>
            </a:pPr>
            <a:r>
              <a:rPr lang="en-US" sz="1905" kern="0" dirty="0">
                <a:solidFill>
                  <a:srgbClr val="FFFFFF"/>
                </a:solidFill>
                <a:ea typeface="微软雅黑" pitchFamily="34" charset="-122"/>
                <a:cs typeface="Arial" pitchFamily="34" charset="0"/>
              </a:rPr>
              <a:t>Exploiting parallelism requires many more logical conns/</a:t>
            </a:r>
            <a:r>
              <a:rPr lang="en-US" sz="1905" kern="0" dirty="0" err="1">
                <a:solidFill>
                  <a:srgbClr val="FFFFFF"/>
                </a:solidFill>
                <a:ea typeface="微软雅黑" pitchFamily="34" charset="-122"/>
                <a:cs typeface="Arial" pitchFamily="34" charset="0"/>
              </a:rPr>
              <a:t>nfs</a:t>
            </a:r>
            <a:r>
              <a:rPr lang="en-US" sz="1905" kern="0" dirty="0">
                <a:solidFill>
                  <a:srgbClr val="FFFFFF"/>
                </a:solidFill>
                <a:ea typeface="微软雅黑" pitchFamily="34" charset="-122"/>
                <a:cs typeface="Arial" pitchFamily="34" charset="0"/>
              </a:rPr>
              <a:t>.</a:t>
            </a:r>
          </a:p>
          <a:p>
            <a:pPr marL="883540" lvl="1" indent="-483763" eaLnBrk="0" hangingPunct="0">
              <a:lnSpc>
                <a:spcPct val="125000"/>
              </a:lnSpc>
              <a:spcBef>
                <a:spcPct val="20000"/>
              </a:spcBef>
              <a:buFont typeface="Arial" pitchFamily="34" charset="0"/>
              <a:buChar char="•"/>
            </a:pPr>
            <a:r>
              <a:rPr lang="en-US" sz="1905" kern="0" dirty="0">
                <a:solidFill>
                  <a:srgbClr val="FFFFFF"/>
                </a:solidFill>
                <a:ea typeface="微软雅黑" pitchFamily="34" charset="-122"/>
                <a:cs typeface="Arial" pitchFamily="34" charset="0"/>
              </a:rPr>
              <a:t>Dynamic management of infrastructure not just RAT/RAN.</a:t>
            </a:r>
          </a:p>
          <a:p>
            <a:pPr marL="883540" lvl="1" indent="-483763" eaLnBrk="0" hangingPunct="0">
              <a:lnSpc>
                <a:spcPct val="125000"/>
              </a:lnSpc>
              <a:spcBef>
                <a:spcPct val="20000"/>
              </a:spcBef>
              <a:buFont typeface="Arial" pitchFamily="34" charset="0"/>
              <a:buChar char="•"/>
            </a:pPr>
            <a:r>
              <a:rPr lang="en-US" sz="1905" kern="0" dirty="0">
                <a:solidFill>
                  <a:srgbClr val="FFFFFF"/>
                </a:solidFill>
                <a:ea typeface="微软雅黑" pitchFamily="34" charset="-122"/>
                <a:cs typeface="Arial" pitchFamily="34" charset="0"/>
              </a:rPr>
              <a:t>Hand debugging of virtualized entities requires specialized skills.</a:t>
            </a:r>
          </a:p>
        </p:txBody>
      </p:sp>
      <p:cxnSp>
        <p:nvCxnSpPr>
          <p:cNvPr id="147" name="Straight Connector 146"/>
          <p:cNvCxnSpPr/>
          <p:nvPr/>
        </p:nvCxnSpPr>
        <p:spPr bwMode="auto">
          <a:xfrm flipH="1" flipV="1">
            <a:off x="9886832" y="3194407"/>
            <a:ext cx="271003" cy="1102"/>
          </a:xfrm>
          <a:prstGeom prst="line">
            <a:avLst/>
          </a:prstGeom>
          <a:noFill/>
          <a:ln w="19050" cap="flat" cmpd="sng" algn="ctr">
            <a:solidFill>
              <a:schemeClr val="bg1"/>
            </a:solidFill>
            <a:prstDash val="sysDash"/>
            <a:round/>
            <a:headEnd type="none" w="med" len="med"/>
            <a:tailEnd type="none" w="med" len="med"/>
          </a:ln>
          <a:effectLst/>
        </p:spPr>
      </p:cxnSp>
      <p:cxnSp>
        <p:nvCxnSpPr>
          <p:cNvPr id="149" name="Straight Connector 148"/>
          <p:cNvCxnSpPr/>
          <p:nvPr/>
        </p:nvCxnSpPr>
        <p:spPr bwMode="auto">
          <a:xfrm flipH="1" flipV="1">
            <a:off x="10214421" y="3368673"/>
            <a:ext cx="271003" cy="1102"/>
          </a:xfrm>
          <a:prstGeom prst="line">
            <a:avLst/>
          </a:prstGeom>
          <a:noFill/>
          <a:ln w="19050" cap="flat" cmpd="sng" algn="ctr">
            <a:solidFill>
              <a:schemeClr val="bg1"/>
            </a:solidFill>
            <a:prstDash val="sysDash"/>
            <a:round/>
            <a:headEnd type="none" w="med" len="med"/>
            <a:tailEnd type="none" w="med" len="med"/>
          </a:ln>
          <a:effectLst/>
        </p:spPr>
      </p:cxnSp>
      <p:cxnSp>
        <p:nvCxnSpPr>
          <p:cNvPr id="150" name="Straight Connector 149"/>
          <p:cNvCxnSpPr/>
          <p:nvPr/>
        </p:nvCxnSpPr>
        <p:spPr bwMode="auto">
          <a:xfrm flipH="1" flipV="1">
            <a:off x="10557673" y="3627217"/>
            <a:ext cx="271003" cy="1102"/>
          </a:xfrm>
          <a:prstGeom prst="line">
            <a:avLst/>
          </a:prstGeom>
          <a:noFill/>
          <a:ln w="19050" cap="flat" cmpd="sng" algn="ctr">
            <a:solidFill>
              <a:schemeClr val="bg1"/>
            </a:solidFill>
            <a:prstDash val="sysDash"/>
            <a:round/>
            <a:headEnd type="none" w="med" len="med"/>
            <a:tailEnd type="none" w="med" len="med"/>
          </a:ln>
          <a:effectLst/>
        </p:spPr>
      </p:cxnSp>
      <p:cxnSp>
        <p:nvCxnSpPr>
          <p:cNvPr id="151" name="Straight Connector 150"/>
          <p:cNvCxnSpPr/>
          <p:nvPr/>
        </p:nvCxnSpPr>
        <p:spPr bwMode="auto">
          <a:xfrm flipH="1" flipV="1">
            <a:off x="10885632" y="3229317"/>
            <a:ext cx="271003" cy="1102"/>
          </a:xfrm>
          <a:prstGeom prst="line">
            <a:avLst/>
          </a:prstGeom>
          <a:noFill/>
          <a:ln w="19050" cap="flat" cmpd="sng" algn="ctr">
            <a:solidFill>
              <a:schemeClr val="bg1"/>
            </a:solidFill>
            <a:prstDash val="sysDash"/>
            <a:round/>
            <a:headEnd type="none" w="med" len="med"/>
            <a:tailEnd type="none" w="med" len="med"/>
          </a:ln>
          <a:effectLst/>
        </p:spPr>
      </p:cxnSp>
      <p:cxnSp>
        <p:nvCxnSpPr>
          <p:cNvPr id="152" name="Straight Connector 151"/>
          <p:cNvCxnSpPr/>
          <p:nvPr/>
        </p:nvCxnSpPr>
        <p:spPr bwMode="auto">
          <a:xfrm flipH="1" flipV="1">
            <a:off x="11207402" y="3726392"/>
            <a:ext cx="271003" cy="1102"/>
          </a:xfrm>
          <a:prstGeom prst="line">
            <a:avLst/>
          </a:prstGeom>
          <a:noFill/>
          <a:ln w="19050" cap="flat" cmpd="sng" algn="ctr">
            <a:solidFill>
              <a:schemeClr val="bg1"/>
            </a:solidFill>
            <a:prstDash val="sysDash"/>
            <a:round/>
            <a:headEnd type="none" w="med" len="med"/>
            <a:tailEnd type="none" w="med" len="med"/>
          </a:ln>
          <a:effectLst/>
        </p:spPr>
      </p:cxnSp>
      <p:cxnSp>
        <p:nvCxnSpPr>
          <p:cNvPr id="153" name="Straight Connector 152"/>
          <p:cNvCxnSpPr/>
          <p:nvPr/>
        </p:nvCxnSpPr>
        <p:spPr bwMode="auto">
          <a:xfrm flipH="1" flipV="1">
            <a:off x="11537053" y="3049512"/>
            <a:ext cx="271003" cy="1102"/>
          </a:xfrm>
          <a:prstGeom prst="line">
            <a:avLst/>
          </a:prstGeom>
          <a:noFill/>
          <a:ln w="19050" cap="flat" cmpd="sng" algn="ctr">
            <a:solidFill>
              <a:schemeClr val="bg1"/>
            </a:solidFill>
            <a:prstDash val="sysDash"/>
            <a:round/>
            <a:headEnd type="none" w="med" len="med"/>
            <a:tailEnd type="none" w="med" len="med"/>
          </a:ln>
          <a:effectLst/>
        </p:spPr>
      </p:cxnSp>
      <p:grpSp>
        <p:nvGrpSpPr>
          <p:cNvPr id="9" name="Group 8"/>
          <p:cNvGrpSpPr/>
          <p:nvPr/>
        </p:nvGrpSpPr>
        <p:grpSpPr>
          <a:xfrm>
            <a:off x="8140753" y="5348443"/>
            <a:ext cx="319318" cy="433389"/>
            <a:chOff x="7931012" y="4922995"/>
            <a:chExt cx="301772" cy="409575"/>
          </a:xfrm>
        </p:grpSpPr>
        <p:sp>
          <p:nvSpPr>
            <p:cNvPr id="6" name="Cube 5"/>
            <p:cNvSpPr/>
            <p:nvPr/>
          </p:nvSpPr>
          <p:spPr bwMode="auto">
            <a:xfrm>
              <a:off x="8000238" y="4922995"/>
              <a:ext cx="226528" cy="409575"/>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8" name="TextBox 7"/>
            <p:cNvSpPr txBox="1"/>
            <p:nvPr/>
          </p:nvSpPr>
          <p:spPr>
            <a:xfrm>
              <a:off x="7931012" y="5001383"/>
              <a:ext cx="301772" cy="256567"/>
            </a:xfrm>
            <a:prstGeom prst="rect">
              <a:avLst/>
            </a:prstGeom>
            <a:noFill/>
          </p:spPr>
          <p:txBody>
            <a:bodyPr wrap="none" rtlCol="0">
              <a:spAutoFit/>
            </a:bodyPr>
            <a:lstStyle/>
            <a:p>
              <a:r>
                <a:rPr lang="en-US" sz="1164" dirty="0">
                  <a:solidFill>
                    <a:schemeClr val="bg1"/>
                  </a:solidFill>
                </a:rPr>
                <a:t>f()</a:t>
              </a:r>
            </a:p>
          </p:txBody>
        </p:sp>
      </p:grpSp>
      <p:grpSp>
        <p:nvGrpSpPr>
          <p:cNvPr id="109" name="Group 108"/>
          <p:cNvGrpSpPr/>
          <p:nvPr/>
        </p:nvGrpSpPr>
        <p:grpSpPr>
          <a:xfrm>
            <a:off x="8522336" y="5328956"/>
            <a:ext cx="344966" cy="433389"/>
            <a:chOff x="7908787" y="4922995"/>
            <a:chExt cx="326011" cy="409575"/>
          </a:xfrm>
        </p:grpSpPr>
        <p:sp>
          <p:nvSpPr>
            <p:cNvPr id="110" name="Cube 109"/>
            <p:cNvSpPr/>
            <p:nvPr/>
          </p:nvSpPr>
          <p:spPr bwMode="auto">
            <a:xfrm>
              <a:off x="8000238" y="4922995"/>
              <a:ext cx="226528" cy="409575"/>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111" name="TextBox 110"/>
            <p:cNvSpPr txBox="1"/>
            <p:nvPr/>
          </p:nvSpPr>
          <p:spPr>
            <a:xfrm>
              <a:off x="7908787" y="5001383"/>
              <a:ext cx="326011" cy="256567"/>
            </a:xfrm>
            <a:prstGeom prst="rect">
              <a:avLst/>
            </a:prstGeom>
            <a:noFill/>
          </p:spPr>
          <p:txBody>
            <a:bodyPr wrap="none" rtlCol="0">
              <a:spAutoFit/>
            </a:bodyPr>
            <a:lstStyle/>
            <a:p>
              <a:r>
                <a:rPr lang="en-US" sz="1164" dirty="0">
                  <a:solidFill>
                    <a:schemeClr val="bg1"/>
                  </a:solidFill>
                </a:rPr>
                <a:t>g()</a:t>
              </a:r>
            </a:p>
          </p:txBody>
        </p:sp>
      </p:grpSp>
      <p:cxnSp>
        <p:nvCxnSpPr>
          <p:cNvPr id="11" name="Straight Connector 10"/>
          <p:cNvCxnSpPr/>
          <p:nvPr/>
        </p:nvCxnSpPr>
        <p:spPr bwMode="auto">
          <a:xfrm flipV="1">
            <a:off x="8311719" y="5701843"/>
            <a:ext cx="389424" cy="10909"/>
          </a:xfrm>
          <a:prstGeom prst="line">
            <a:avLst/>
          </a:prstGeom>
          <a:noFill/>
          <a:ln w="9525" cap="flat" cmpd="sng" algn="ctr">
            <a:solidFill>
              <a:schemeClr val="bg1"/>
            </a:solidFill>
            <a:prstDash val="solid"/>
            <a:round/>
            <a:headEnd type="oval" w="med" len="med"/>
            <a:tailEnd type="oval" w="med" len="med"/>
          </a:ln>
          <a:effectLst/>
        </p:spPr>
      </p:cxnSp>
      <p:sp>
        <p:nvSpPr>
          <p:cNvPr id="13" name="Right Arrow 12"/>
          <p:cNvSpPr/>
          <p:nvPr/>
        </p:nvSpPr>
        <p:spPr bwMode="auto">
          <a:xfrm>
            <a:off x="8911515" y="5465336"/>
            <a:ext cx="314468" cy="240083"/>
          </a:xfrm>
          <a:prstGeom prst="rightArrow">
            <a:avLst/>
          </a:prstGeom>
          <a:solidFill>
            <a:schemeClr val="bg1"/>
          </a:solidFill>
          <a:ln w="3175"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grpSp>
        <p:nvGrpSpPr>
          <p:cNvPr id="83" name="Group 82"/>
          <p:cNvGrpSpPr/>
          <p:nvPr/>
        </p:nvGrpSpPr>
        <p:grpSpPr>
          <a:xfrm>
            <a:off x="9234991" y="4518224"/>
            <a:ext cx="1224554" cy="1975218"/>
            <a:chOff x="8773514" y="4393284"/>
            <a:chExt cx="1157267" cy="1888983"/>
          </a:xfrm>
        </p:grpSpPr>
        <p:grpSp>
          <p:nvGrpSpPr>
            <p:cNvPr id="19" name="Group 18"/>
            <p:cNvGrpSpPr/>
            <p:nvPr/>
          </p:nvGrpSpPr>
          <p:grpSpPr>
            <a:xfrm>
              <a:off x="8846122" y="5955191"/>
              <a:ext cx="504772" cy="259632"/>
              <a:chOff x="9394484" y="4803112"/>
              <a:chExt cx="737332" cy="392902"/>
            </a:xfrm>
          </p:grpSpPr>
          <p:sp>
            <p:nvSpPr>
              <p:cNvPr id="16" name="Rounded Rectangle 15"/>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7" name="TextBox 16"/>
              <p:cNvSpPr txBox="1"/>
              <p:nvPr/>
            </p:nvSpPr>
            <p:spPr>
              <a:xfrm>
                <a:off x="9394484" y="4803112"/>
                <a:ext cx="737332" cy="392902"/>
              </a:xfrm>
              <a:prstGeom prst="rect">
                <a:avLst/>
              </a:prstGeom>
              <a:noFill/>
            </p:spPr>
            <p:txBody>
              <a:bodyPr wrap="none" rtlCol="0">
                <a:spAutoFit/>
              </a:bodyPr>
              <a:lstStyle/>
              <a:p>
                <a:r>
                  <a:rPr lang="en-US" sz="1164" dirty="0" err="1">
                    <a:solidFill>
                      <a:schemeClr val="bg1"/>
                    </a:solidFill>
                  </a:rPr>
                  <a:t>nf</a:t>
                </a:r>
                <a:r>
                  <a:rPr lang="en-US" sz="1164" baseline="-25000" dirty="0" err="1">
                    <a:solidFill>
                      <a:schemeClr val="bg1"/>
                    </a:solidFill>
                  </a:rPr>
                  <a:t>u</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grpSp>
          <p:nvGrpSpPr>
            <p:cNvPr id="115" name="Group 114"/>
            <p:cNvGrpSpPr/>
            <p:nvPr/>
          </p:nvGrpSpPr>
          <p:grpSpPr>
            <a:xfrm>
              <a:off x="8851383" y="5671145"/>
              <a:ext cx="504773" cy="259739"/>
              <a:chOff x="9394482" y="4803109"/>
              <a:chExt cx="750372" cy="356982"/>
            </a:xfrm>
          </p:grpSpPr>
          <p:sp>
            <p:nvSpPr>
              <p:cNvPr id="118" name="Rounded Rectangle 117"/>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20" name="TextBox 119"/>
              <p:cNvSpPr txBox="1"/>
              <p:nvPr/>
            </p:nvSpPr>
            <p:spPr>
              <a:xfrm>
                <a:off x="9394482" y="4803109"/>
                <a:ext cx="750372" cy="356835"/>
              </a:xfrm>
              <a:prstGeom prst="rect">
                <a:avLst/>
              </a:prstGeom>
              <a:noFill/>
            </p:spPr>
            <p:txBody>
              <a:bodyPr wrap="none" rtlCol="0">
                <a:spAutoFit/>
              </a:bodyPr>
              <a:lstStyle/>
              <a:p>
                <a:r>
                  <a:rPr lang="en-US" sz="1164" dirty="0" err="1">
                    <a:solidFill>
                      <a:schemeClr val="bg1"/>
                    </a:solidFill>
                  </a:rPr>
                  <a:t>nf</a:t>
                </a:r>
                <a:r>
                  <a:rPr lang="en-US" sz="1164" baseline="-25000" dirty="0" err="1">
                    <a:solidFill>
                      <a:schemeClr val="bg1"/>
                    </a:solidFill>
                  </a:rPr>
                  <a:t>u</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grpSp>
          <p:nvGrpSpPr>
            <p:cNvPr id="121" name="Group 120"/>
            <p:cNvGrpSpPr/>
            <p:nvPr/>
          </p:nvGrpSpPr>
          <p:grpSpPr>
            <a:xfrm>
              <a:off x="8846129" y="5308742"/>
              <a:ext cx="504772" cy="259632"/>
              <a:chOff x="9394488" y="4803112"/>
              <a:chExt cx="739202" cy="370084"/>
            </a:xfrm>
          </p:grpSpPr>
          <p:sp>
            <p:nvSpPr>
              <p:cNvPr id="122" name="Rounded Rectangle 121"/>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23" name="TextBox 122"/>
              <p:cNvSpPr txBox="1"/>
              <p:nvPr/>
            </p:nvSpPr>
            <p:spPr>
              <a:xfrm>
                <a:off x="9394488" y="4803112"/>
                <a:ext cx="739202" cy="370084"/>
              </a:xfrm>
              <a:prstGeom prst="rect">
                <a:avLst/>
              </a:prstGeom>
              <a:noFill/>
            </p:spPr>
            <p:txBody>
              <a:bodyPr wrap="none" rtlCol="0">
                <a:spAutoFit/>
              </a:bodyPr>
              <a:lstStyle/>
              <a:p>
                <a:r>
                  <a:rPr lang="en-US" sz="1164" dirty="0" err="1">
                    <a:solidFill>
                      <a:schemeClr val="bg1"/>
                    </a:solidFill>
                  </a:rPr>
                  <a:t>nf</a:t>
                </a:r>
                <a:r>
                  <a:rPr lang="en-US" sz="1164" baseline="-25000" dirty="0" err="1">
                    <a:solidFill>
                      <a:schemeClr val="bg1"/>
                    </a:solidFill>
                  </a:rPr>
                  <a:t>u</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sp>
          <p:nvSpPr>
            <p:cNvPr id="26" name="TextBox 25"/>
            <p:cNvSpPr txBox="1"/>
            <p:nvPr/>
          </p:nvSpPr>
          <p:spPr>
            <a:xfrm rot="5400000">
              <a:off x="9018068" y="5486384"/>
              <a:ext cx="268585" cy="302621"/>
            </a:xfrm>
            <a:prstGeom prst="rect">
              <a:avLst/>
            </a:prstGeom>
            <a:noFill/>
          </p:spPr>
          <p:txBody>
            <a:bodyPr wrap="none" rtlCol="0">
              <a:spAutoFit/>
            </a:bodyPr>
            <a:lstStyle/>
            <a:p>
              <a:r>
                <a:rPr lang="en-US" sz="1481" dirty="0">
                  <a:solidFill>
                    <a:schemeClr val="bg1"/>
                  </a:solidFill>
                </a:rPr>
                <a:t>..</a:t>
              </a:r>
            </a:p>
          </p:txBody>
        </p:sp>
        <p:grpSp>
          <p:nvGrpSpPr>
            <p:cNvPr id="124" name="Group 123"/>
            <p:cNvGrpSpPr/>
            <p:nvPr/>
          </p:nvGrpSpPr>
          <p:grpSpPr>
            <a:xfrm>
              <a:off x="9041183" y="4866404"/>
              <a:ext cx="494721" cy="259632"/>
              <a:chOff x="9394488" y="4803112"/>
              <a:chExt cx="724483" cy="370082"/>
            </a:xfrm>
          </p:grpSpPr>
          <p:sp>
            <p:nvSpPr>
              <p:cNvPr id="125" name="Rounded Rectangle 124"/>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26" name="TextBox 125"/>
              <p:cNvSpPr txBox="1"/>
              <p:nvPr/>
            </p:nvSpPr>
            <p:spPr>
              <a:xfrm>
                <a:off x="9394488" y="4803112"/>
                <a:ext cx="723672" cy="370082"/>
              </a:xfrm>
              <a:prstGeom prst="rect">
                <a:avLst/>
              </a:prstGeom>
              <a:noFill/>
            </p:spPr>
            <p:txBody>
              <a:bodyPr wrap="none" rtlCol="0">
                <a:spAutoFit/>
              </a:bodyPr>
              <a:lstStyle/>
              <a:p>
                <a:r>
                  <a:rPr lang="en-US" sz="1164" dirty="0" err="1">
                    <a:solidFill>
                      <a:schemeClr val="bg1"/>
                    </a:solidFill>
                  </a:rPr>
                  <a:t>nf</a:t>
                </a:r>
                <a:r>
                  <a:rPr lang="en-US" sz="1164" baseline="-25000" dirty="0" err="1">
                    <a:solidFill>
                      <a:schemeClr val="bg1"/>
                    </a:solidFill>
                  </a:rPr>
                  <a:t>c</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grpSp>
          <p:nvGrpSpPr>
            <p:cNvPr id="145" name="Group 144"/>
            <p:cNvGrpSpPr/>
            <p:nvPr/>
          </p:nvGrpSpPr>
          <p:grpSpPr>
            <a:xfrm>
              <a:off x="9395183" y="4567939"/>
              <a:ext cx="494721" cy="259632"/>
              <a:chOff x="9394488" y="4803112"/>
              <a:chExt cx="724483" cy="370082"/>
            </a:xfrm>
          </p:grpSpPr>
          <p:sp>
            <p:nvSpPr>
              <p:cNvPr id="146" name="Rounded Rectangle 145"/>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48" name="TextBox 147"/>
              <p:cNvSpPr txBox="1"/>
              <p:nvPr/>
            </p:nvSpPr>
            <p:spPr>
              <a:xfrm>
                <a:off x="9394488" y="4803112"/>
                <a:ext cx="723672" cy="370082"/>
              </a:xfrm>
              <a:prstGeom prst="rect">
                <a:avLst/>
              </a:prstGeom>
              <a:noFill/>
            </p:spPr>
            <p:txBody>
              <a:bodyPr wrap="none" rtlCol="0">
                <a:spAutoFit/>
              </a:bodyPr>
              <a:lstStyle/>
              <a:p>
                <a:r>
                  <a:rPr lang="en-US" sz="1164" dirty="0" err="1">
                    <a:solidFill>
                      <a:schemeClr val="bg1"/>
                    </a:solidFill>
                  </a:rPr>
                  <a:t>nf</a:t>
                </a:r>
                <a:r>
                  <a:rPr lang="en-US" sz="1164" baseline="-25000" dirty="0" err="1">
                    <a:solidFill>
                      <a:schemeClr val="bg1"/>
                    </a:solidFill>
                  </a:rPr>
                  <a:t>c</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sp>
          <p:nvSpPr>
            <p:cNvPr id="154" name="TextBox 153"/>
            <p:cNvSpPr txBox="1"/>
            <p:nvPr/>
          </p:nvSpPr>
          <p:spPr>
            <a:xfrm rot="7501115">
              <a:off x="9319896" y="4741482"/>
              <a:ext cx="268585" cy="302621"/>
            </a:xfrm>
            <a:prstGeom prst="rect">
              <a:avLst/>
            </a:prstGeom>
            <a:noFill/>
          </p:spPr>
          <p:txBody>
            <a:bodyPr wrap="none" rtlCol="0">
              <a:spAutoFit/>
            </a:bodyPr>
            <a:lstStyle/>
            <a:p>
              <a:r>
                <a:rPr lang="en-US" sz="1481" dirty="0">
                  <a:solidFill>
                    <a:schemeClr val="bg1"/>
                  </a:solidFill>
                </a:rPr>
                <a:t>..</a:t>
              </a:r>
            </a:p>
          </p:txBody>
        </p:sp>
        <p:cxnSp>
          <p:nvCxnSpPr>
            <p:cNvPr id="155" name="Straight Connector 154"/>
            <p:cNvCxnSpPr>
              <a:endCxn id="125" idx="2"/>
            </p:cNvCxnSpPr>
            <p:nvPr/>
          </p:nvCxnSpPr>
          <p:spPr bwMode="auto">
            <a:xfrm flipV="1">
              <a:off x="9141496" y="5116839"/>
              <a:ext cx="165577" cy="227119"/>
            </a:xfrm>
            <a:prstGeom prst="line">
              <a:avLst/>
            </a:prstGeom>
            <a:noFill/>
            <a:ln w="9525" cap="flat" cmpd="sng" algn="ctr">
              <a:solidFill>
                <a:schemeClr val="bg1"/>
              </a:solidFill>
              <a:prstDash val="solid"/>
              <a:round/>
              <a:headEnd type="none" w="med" len="med"/>
              <a:tailEnd type="none" w="med" len="med"/>
            </a:ln>
            <a:effectLst/>
          </p:spPr>
        </p:cxnSp>
        <p:cxnSp>
          <p:nvCxnSpPr>
            <p:cNvPr id="156" name="Straight Connector 155"/>
            <p:cNvCxnSpPr/>
            <p:nvPr/>
          </p:nvCxnSpPr>
          <p:spPr bwMode="auto">
            <a:xfrm flipV="1">
              <a:off x="9318959" y="5122424"/>
              <a:ext cx="130364" cy="589059"/>
            </a:xfrm>
            <a:prstGeom prst="line">
              <a:avLst/>
            </a:prstGeom>
            <a:noFill/>
            <a:ln w="9525" cap="flat" cmpd="sng" algn="ctr">
              <a:solidFill>
                <a:schemeClr val="bg1"/>
              </a:solidFill>
              <a:prstDash val="solid"/>
              <a:round/>
              <a:headEnd type="none" w="med" len="med"/>
              <a:tailEnd type="none" w="med" len="med"/>
            </a:ln>
            <a:effectLst/>
          </p:spPr>
        </p:cxnSp>
        <p:cxnSp>
          <p:nvCxnSpPr>
            <p:cNvPr id="157" name="Straight Connector 156"/>
            <p:cNvCxnSpPr>
              <a:stCxn id="16" idx="3"/>
            </p:cNvCxnSpPr>
            <p:nvPr/>
          </p:nvCxnSpPr>
          <p:spPr bwMode="auto">
            <a:xfrm flipV="1">
              <a:off x="9342108" y="5116034"/>
              <a:ext cx="140897" cy="975422"/>
            </a:xfrm>
            <a:prstGeom prst="line">
              <a:avLst/>
            </a:prstGeom>
            <a:noFill/>
            <a:ln w="9525" cap="flat" cmpd="sng" algn="ctr">
              <a:solidFill>
                <a:schemeClr val="bg1"/>
              </a:solidFill>
              <a:prstDash val="solid"/>
              <a:round/>
              <a:headEnd type="none" w="med" len="med"/>
              <a:tailEnd type="none" w="med" len="med"/>
            </a:ln>
            <a:effectLst/>
          </p:spPr>
        </p:cxnSp>
        <p:cxnSp>
          <p:nvCxnSpPr>
            <p:cNvPr id="158" name="Straight Connector 157"/>
            <p:cNvCxnSpPr>
              <a:stCxn id="118" idx="3"/>
            </p:cNvCxnSpPr>
            <p:nvPr/>
          </p:nvCxnSpPr>
          <p:spPr bwMode="auto">
            <a:xfrm flipV="1">
              <a:off x="9338736" y="4820356"/>
              <a:ext cx="437439" cy="1000827"/>
            </a:xfrm>
            <a:prstGeom prst="line">
              <a:avLst/>
            </a:prstGeom>
            <a:noFill/>
            <a:ln w="9525" cap="flat" cmpd="sng" algn="ctr">
              <a:solidFill>
                <a:schemeClr val="bg1"/>
              </a:solidFill>
              <a:prstDash val="solid"/>
              <a:round/>
              <a:headEnd type="none" w="med" len="med"/>
              <a:tailEnd type="none" w="med" len="med"/>
            </a:ln>
            <a:effectLst/>
          </p:spPr>
        </p:cxnSp>
        <p:cxnSp>
          <p:nvCxnSpPr>
            <p:cNvPr id="159" name="Straight Connector 158"/>
            <p:cNvCxnSpPr>
              <a:stCxn id="16" idx="3"/>
            </p:cNvCxnSpPr>
            <p:nvPr/>
          </p:nvCxnSpPr>
          <p:spPr bwMode="auto">
            <a:xfrm flipV="1">
              <a:off x="9342108" y="4823960"/>
              <a:ext cx="483143" cy="1267496"/>
            </a:xfrm>
            <a:prstGeom prst="line">
              <a:avLst/>
            </a:prstGeom>
            <a:noFill/>
            <a:ln w="9525" cap="flat" cmpd="sng" algn="ctr">
              <a:solidFill>
                <a:schemeClr val="bg1"/>
              </a:solidFill>
              <a:prstDash val="solid"/>
              <a:round/>
              <a:headEnd type="none" w="med" len="med"/>
              <a:tailEnd type="none" w="med" len="med"/>
            </a:ln>
            <a:effectLst/>
          </p:spPr>
        </p:cxnSp>
        <p:cxnSp>
          <p:nvCxnSpPr>
            <p:cNvPr id="160" name="Straight Connector 159"/>
            <p:cNvCxnSpPr>
              <a:stCxn id="122" idx="3"/>
            </p:cNvCxnSpPr>
            <p:nvPr/>
          </p:nvCxnSpPr>
          <p:spPr bwMode="auto">
            <a:xfrm flipV="1">
              <a:off x="9340850" y="4820356"/>
              <a:ext cx="378881" cy="633062"/>
            </a:xfrm>
            <a:prstGeom prst="line">
              <a:avLst/>
            </a:prstGeom>
            <a:noFill/>
            <a:ln w="9525" cap="flat" cmpd="sng" algn="ctr">
              <a:solidFill>
                <a:schemeClr val="bg1"/>
              </a:solidFill>
              <a:prstDash val="solid"/>
              <a:round/>
              <a:headEnd type="none" w="med" len="med"/>
              <a:tailEnd type="none" w="med" len="med"/>
            </a:ln>
            <a:effectLst/>
          </p:spPr>
        </p:cxnSp>
        <p:sp>
          <p:nvSpPr>
            <p:cNvPr id="82" name="Rounded Rectangle 81"/>
            <p:cNvSpPr/>
            <p:nvPr/>
          </p:nvSpPr>
          <p:spPr bwMode="auto">
            <a:xfrm>
              <a:off x="8846129" y="4428655"/>
              <a:ext cx="1084652" cy="1853612"/>
            </a:xfrm>
            <a:prstGeom prst="roundRect">
              <a:avLst>
                <a:gd name="adj" fmla="val 8181"/>
              </a:avLst>
            </a:prstGeom>
            <a:noFill/>
            <a:ln w="3175" cap="flat" cmpd="sng" algn="ctr">
              <a:solidFill>
                <a:schemeClr val="bg1"/>
              </a:solid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161" name="TextBox 160"/>
            <p:cNvSpPr txBox="1"/>
            <p:nvPr/>
          </p:nvSpPr>
          <p:spPr>
            <a:xfrm>
              <a:off x="8773514" y="4393284"/>
              <a:ext cx="301772" cy="259632"/>
            </a:xfrm>
            <a:prstGeom prst="rect">
              <a:avLst/>
            </a:prstGeom>
            <a:noFill/>
          </p:spPr>
          <p:txBody>
            <a:bodyPr wrap="none" rtlCol="0">
              <a:spAutoFit/>
            </a:bodyPr>
            <a:lstStyle/>
            <a:p>
              <a:r>
                <a:rPr lang="en-US" sz="1164" dirty="0">
                  <a:solidFill>
                    <a:schemeClr val="bg1"/>
                  </a:solidFill>
                </a:rPr>
                <a:t>f()</a:t>
              </a:r>
            </a:p>
          </p:txBody>
        </p:sp>
      </p:grpSp>
      <p:grpSp>
        <p:nvGrpSpPr>
          <p:cNvPr id="162" name="Group 161"/>
          <p:cNvGrpSpPr/>
          <p:nvPr/>
        </p:nvGrpSpPr>
        <p:grpSpPr>
          <a:xfrm>
            <a:off x="10755814" y="4524765"/>
            <a:ext cx="1224553" cy="1968677"/>
            <a:chOff x="8773514" y="4393284"/>
            <a:chExt cx="1157267" cy="1888983"/>
          </a:xfrm>
        </p:grpSpPr>
        <p:grpSp>
          <p:nvGrpSpPr>
            <p:cNvPr id="163" name="Group 162"/>
            <p:cNvGrpSpPr/>
            <p:nvPr/>
          </p:nvGrpSpPr>
          <p:grpSpPr>
            <a:xfrm>
              <a:off x="8846137" y="5955191"/>
              <a:ext cx="529012" cy="260495"/>
              <a:chOff x="9394484" y="4803112"/>
              <a:chExt cx="772738" cy="394208"/>
            </a:xfrm>
          </p:grpSpPr>
          <p:sp>
            <p:nvSpPr>
              <p:cNvPr id="186" name="Rounded Rectangle 185"/>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87" name="TextBox 186"/>
              <p:cNvSpPr txBox="1"/>
              <p:nvPr/>
            </p:nvSpPr>
            <p:spPr>
              <a:xfrm>
                <a:off x="9394484" y="4803112"/>
                <a:ext cx="772738" cy="394208"/>
              </a:xfrm>
              <a:prstGeom prst="rect">
                <a:avLst/>
              </a:prstGeom>
              <a:noFill/>
            </p:spPr>
            <p:txBody>
              <a:bodyPr wrap="none" rtlCol="0">
                <a:spAutoFit/>
              </a:bodyPr>
              <a:lstStyle/>
              <a:p>
                <a:r>
                  <a:rPr lang="en-US" sz="1164" dirty="0" err="1">
                    <a:solidFill>
                      <a:schemeClr val="bg1"/>
                    </a:solidFill>
                  </a:rPr>
                  <a:t>ng</a:t>
                </a:r>
                <a:r>
                  <a:rPr lang="en-US" sz="1164" baseline="-25000" dirty="0" err="1">
                    <a:solidFill>
                      <a:schemeClr val="bg1"/>
                    </a:solidFill>
                  </a:rPr>
                  <a:t>u</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grpSp>
          <p:nvGrpSpPr>
            <p:cNvPr id="164" name="Group 163"/>
            <p:cNvGrpSpPr/>
            <p:nvPr/>
          </p:nvGrpSpPr>
          <p:grpSpPr>
            <a:xfrm>
              <a:off x="8851375" y="5671146"/>
              <a:ext cx="529011" cy="260495"/>
              <a:chOff x="9394482" y="4803109"/>
              <a:chExt cx="786404" cy="358021"/>
            </a:xfrm>
          </p:grpSpPr>
          <p:sp>
            <p:nvSpPr>
              <p:cNvPr id="184" name="Rounded Rectangle 183"/>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85" name="TextBox 184"/>
              <p:cNvSpPr txBox="1"/>
              <p:nvPr/>
            </p:nvSpPr>
            <p:spPr>
              <a:xfrm>
                <a:off x="9394482" y="4803109"/>
                <a:ext cx="786404" cy="358021"/>
              </a:xfrm>
              <a:prstGeom prst="rect">
                <a:avLst/>
              </a:prstGeom>
              <a:noFill/>
            </p:spPr>
            <p:txBody>
              <a:bodyPr wrap="none" rtlCol="0">
                <a:spAutoFit/>
              </a:bodyPr>
              <a:lstStyle/>
              <a:p>
                <a:r>
                  <a:rPr lang="en-US" sz="1164" dirty="0" err="1">
                    <a:solidFill>
                      <a:schemeClr val="bg1"/>
                    </a:solidFill>
                  </a:rPr>
                  <a:t>ng</a:t>
                </a:r>
                <a:r>
                  <a:rPr lang="en-US" sz="1164" baseline="-25000" dirty="0" err="1">
                    <a:solidFill>
                      <a:schemeClr val="bg1"/>
                    </a:solidFill>
                  </a:rPr>
                  <a:t>u</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grpSp>
          <p:nvGrpSpPr>
            <p:cNvPr id="165" name="Group 164"/>
            <p:cNvGrpSpPr/>
            <p:nvPr/>
          </p:nvGrpSpPr>
          <p:grpSpPr>
            <a:xfrm>
              <a:off x="8846127" y="5308753"/>
              <a:ext cx="529012" cy="260495"/>
              <a:chOff x="9394488" y="4803112"/>
              <a:chExt cx="774700" cy="371313"/>
            </a:xfrm>
          </p:grpSpPr>
          <p:sp>
            <p:nvSpPr>
              <p:cNvPr id="182" name="Rounded Rectangle 181"/>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83" name="TextBox 182"/>
              <p:cNvSpPr txBox="1"/>
              <p:nvPr/>
            </p:nvSpPr>
            <p:spPr>
              <a:xfrm>
                <a:off x="9394488" y="4803112"/>
                <a:ext cx="774700" cy="371313"/>
              </a:xfrm>
              <a:prstGeom prst="rect">
                <a:avLst/>
              </a:prstGeom>
              <a:noFill/>
            </p:spPr>
            <p:txBody>
              <a:bodyPr wrap="none" rtlCol="0">
                <a:spAutoFit/>
              </a:bodyPr>
              <a:lstStyle/>
              <a:p>
                <a:r>
                  <a:rPr lang="en-US" sz="1164" dirty="0" err="1">
                    <a:solidFill>
                      <a:schemeClr val="bg1"/>
                    </a:solidFill>
                  </a:rPr>
                  <a:t>ng</a:t>
                </a:r>
                <a:r>
                  <a:rPr lang="en-US" sz="1164" baseline="-25000" dirty="0" err="1">
                    <a:solidFill>
                      <a:schemeClr val="bg1"/>
                    </a:solidFill>
                  </a:rPr>
                  <a:t>u</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sp>
          <p:nvSpPr>
            <p:cNvPr id="166" name="TextBox 165"/>
            <p:cNvSpPr txBox="1"/>
            <p:nvPr/>
          </p:nvSpPr>
          <p:spPr>
            <a:xfrm rot="5400000">
              <a:off x="9017621" y="5486384"/>
              <a:ext cx="269477" cy="302621"/>
            </a:xfrm>
            <a:prstGeom prst="rect">
              <a:avLst/>
            </a:prstGeom>
            <a:noFill/>
          </p:spPr>
          <p:txBody>
            <a:bodyPr wrap="none" rtlCol="0">
              <a:spAutoFit/>
            </a:bodyPr>
            <a:lstStyle/>
            <a:p>
              <a:r>
                <a:rPr lang="en-US" sz="1481" dirty="0">
                  <a:solidFill>
                    <a:schemeClr val="bg1"/>
                  </a:solidFill>
                </a:rPr>
                <a:t>..</a:t>
              </a:r>
            </a:p>
          </p:txBody>
        </p:sp>
        <p:grpSp>
          <p:nvGrpSpPr>
            <p:cNvPr id="167" name="Group 166"/>
            <p:cNvGrpSpPr/>
            <p:nvPr/>
          </p:nvGrpSpPr>
          <p:grpSpPr>
            <a:xfrm>
              <a:off x="9041186" y="4866396"/>
              <a:ext cx="518407" cy="260495"/>
              <a:chOff x="9394488" y="4803112"/>
              <a:chExt cx="759169" cy="371313"/>
            </a:xfrm>
          </p:grpSpPr>
          <p:sp>
            <p:nvSpPr>
              <p:cNvPr id="180" name="Rounded Rectangle 179"/>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81" name="TextBox 180"/>
              <p:cNvSpPr txBox="1"/>
              <p:nvPr/>
            </p:nvSpPr>
            <p:spPr>
              <a:xfrm>
                <a:off x="9394488" y="4803112"/>
                <a:ext cx="759169" cy="371313"/>
              </a:xfrm>
              <a:prstGeom prst="rect">
                <a:avLst/>
              </a:prstGeom>
              <a:noFill/>
            </p:spPr>
            <p:txBody>
              <a:bodyPr wrap="none" rtlCol="0">
                <a:spAutoFit/>
              </a:bodyPr>
              <a:lstStyle/>
              <a:p>
                <a:r>
                  <a:rPr lang="en-US" sz="1164" dirty="0" err="1">
                    <a:solidFill>
                      <a:schemeClr val="bg1"/>
                    </a:solidFill>
                  </a:rPr>
                  <a:t>ng</a:t>
                </a:r>
                <a:r>
                  <a:rPr lang="en-US" sz="1164" baseline="-25000" dirty="0" err="1">
                    <a:solidFill>
                      <a:schemeClr val="bg1"/>
                    </a:solidFill>
                  </a:rPr>
                  <a:t>c</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grpSp>
          <p:nvGrpSpPr>
            <p:cNvPr id="168" name="Group 167"/>
            <p:cNvGrpSpPr/>
            <p:nvPr/>
          </p:nvGrpSpPr>
          <p:grpSpPr>
            <a:xfrm>
              <a:off x="9395186" y="4567931"/>
              <a:ext cx="518407" cy="260495"/>
              <a:chOff x="9394488" y="4803112"/>
              <a:chExt cx="759169" cy="371313"/>
            </a:xfrm>
          </p:grpSpPr>
          <p:sp>
            <p:nvSpPr>
              <p:cNvPr id="178" name="Rounded Rectangle 177"/>
              <p:cNvSpPr/>
              <p:nvPr/>
            </p:nvSpPr>
            <p:spPr bwMode="auto">
              <a:xfrm>
                <a:off x="9448754" y="4858547"/>
                <a:ext cx="670217" cy="301544"/>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481" b="1">
                  <a:latin typeface="Arial" charset="0"/>
                  <a:ea typeface="SimSun" pitchFamily="2" charset="-122"/>
                </a:endParaRPr>
              </a:p>
            </p:txBody>
          </p:sp>
          <p:sp>
            <p:nvSpPr>
              <p:cNvPr id="179" name="TextBox 178"/>
              <p:cNvSpPr txBox="1"/>
              <p:nvPr/>
            </p:nvSpPr>
            <p:spPr>
              <a:xfrm>
                <a:off x="9394488" y="4803112"/>
                <a:ext cx="759169" cy="371313"/>
              </a:xfrm>
              <a:prstGeom prst="rect">
                <a:avLst/>
              </a:prstGeom>
              <a:noFill/>
            </p:spPr>
            <p:txBody>
              <a:bodyPr wrap="none" rtlCol="0">
                <a:spAutoFit/>
              </a:bodyPr>
              <a:lstStyle/>
              <a:p>
                <a:r>
                  <a:rPr lang="en-US" sz="1164" dirty="0" err="1">
                    <a:solidFill>
                      <a:schemeClr val="bg1"/>
                    </a:solidFill>
                  </a:rPr>
                  <a:t>ng</a:t>
                </a:r>
                <a:r>
                  <a:rPr lang="en-US" sz="1164" baseline="-25000" dirty="0" err="1">
                    <a:solidFill>
                      <a:schemeClr val="bg1"/>
                    </a:solidFill>
                  </a:rPr>
                  <a:t>c</a:t>
                </a:r>
                <a:r>
                  <a:rPr lang="en-US" sz="1164" baseline="-25000" dirty="0">
                    <a:solidFill>
                      <a:schemeClr val="bg1"/>
                    </a:solidFill>
                  </a:rPr>
                  <a:t>[</a:t>
                </a:r>
                <a:r>
                  <a:rPr lang="en-US" sz="1164" baseline="-25000" dirty="0" err="1">
                    <a:solidFill>
                      <a:schemeClr val="bg1"/>
                    </a:solidFill>
                  </a:rPr>
                  <a:t>i</a:t>
                </a:r>
                <a:r>
                  <a:rPr lang="en-US" sz="1164" baseline="-25000" dirty="0">
                    <a:solidFill>
                      <a:schemeClr val="bg1"/>
                    </a:solidFill>
                  </a:rPr>
                  <a:t>]</a:t>
                </a:r>
                <a:r>
                  <a:rPr lang="en-US" sz="1164" dirty="0">
                    <a:solidFill>
                      <a:schemeClr val="bg1"/>
                    </a:solidFill>
                  </a:rPr>
                  <a:t>()</a:t>
                </a:r>
              </a:p>
            </p:txBody>
          </p:sp>
        </p:grpSp>
        <p:sp>
          <p:nvSpPr>
            <p:cNvPr id="169" name="TextBox 168"/>
            <p:cNvSpPr txBox="1"/>
            <p:nvPr/>
          </p:nvSpPr>
          <p:spPr>
            <a:xfrm rot="7501115">
              <a:off x="9319449" y="4741483"/>
              <a:ext cx="269477" cy="302621"/>
            </a:xfrm>
            <a:prstGeom prst="rect">
              <a:avLst/>
            </a:prstGeom>
            <a:noFill/>
          </p:spPr>
          <p:txBody>
            <a:bodyPr wrap="none" rtlCol="0">
              <a:spAutoFit/>
            </a:bodyPr>
            <a:lstStyle/>
            <a:p>
              <a:r>
                <a:rPr lang="en-US" sz="1481" dirty="0">
                  <a:solidFill>
                    <a:schemeClr val="bg1"/>
                  </a:solidFill>
                </a:rPr>
                <a:t>..</a:t>
              </a:r>
            </a:p>
          </p:txBody>
        </p:sp>
        <p:cxnSp>
          <p:nvCxnSpPr>
            <p:cNvPr id="170" name="Straight Connector 169"/>
            <p:cNvCxnSpPr>
              <a:endCxn id="180" idx="2"/>
            </p:cNvCxnSpPr>
            <p:nvPr/>
          </p:nvCxnSpPr>
          <p:spPr bwMode="auto">
            <a:xfrm flipV="1">
              <a:off x="9141496" y="5116839"/>
              <a:ext cx="165577" cy="227119"/>
            </a:xfrm>
            <a:prstGeom prst="line">
              <a:avLst/>
            </a:prstGeom>
            <a:noFill/>
            <a:ln w="9525" cap="flat" cmpd="sng" algn="ctr">
              <a:solidFill>
                <a:schemeClr val="bg1"/>
              </a:solidFill>
              <a:prstDash val="solid"/>
              <a:round/>
              <a:headEnd type="none" w="med" len="med"/>
              <a:tailEnd type="none" w="med" len="med"/>
            </a:ln>
            <a:effectLst/>
          </p:spPr>
        </p:cxnSp>
        <p:cxnSp>
          <p:nvCxnSpPr>
            <p:cNvPr id="171" name="Straight Connector 170"/>
            <p:cNvCxnSpPr/>
            <p:nvPr/>
          </p:nvCxnSpPr>
          <p:spPr bwMode="auto">
            <a:xfrm flipV="1">
              <a:off x="9318959" y="5122424"/>
              <a:ext cx="130364" cy="589059"/>
            </a:xfrm>
            <a:prstGeom prst="line">
              <a:avLst/>
            </a:prstGeom>
            <a:noFill/>
            <a:ln w="9525" cap="flat" cmpd="sng" algn="ctr">
              <a:solidFill>
                <a:schemeClr val="bg1"/>
              </a:solidFill>
              <a:prstDash val="solid"/>
              <a:round/>
              <a:headEnd type="none" w="med" len="med"/>
              <a:tailEnd type="none" w="med" len="med"/>
            </a:ln>
            <a:effectLst/>
          </p:spPr>
        </p:cxnSp>
        <p:cxnSp>
          <p:nvCxnSpPr>
            <p:cNvPr id="172" name="Straight Connector 171"/>
            <p:cNvCxnSpPr>
              <a:stCxn id="186" idx="3"/>
            </p:cNvCxnSpPr>
            <p:nvPr/>
          </p:nvCxnSpPr>
          <p:spPr bwMode="auto">
            <a:xfrm flipV="1">
              <a:off x="9342108" y="5116034"/>
              <a:ext cx="140897" cy="975422"/>
            </a:xfrm>
            <a:prstGeom prst="line">
              <a:avLst/>
            </a:prstGeom>
            <a:noFill/>
            <a:ln w="9525" cap="flat" cmpd="sng" algn="ctr">
              <a:solidFill>
                <a:schemeClr val="bg1"/>
              </a:solidFill>
              <a:prstDash val="solid"/>
              <a:round/>
              <a:headEnd type="none" w="med" len="med"/>
              <a:tailEnd type="none" w="med" len="med"/>
            </a:ln>
            <a:effectLst/>
          </p:spPr>
        </p:cxnSp>
        <p:cxnSp>
          <p:nvCxnSpPr>
            <p:cNvPr id="173" name="Straight Connector 172"/>
            <p:cNvCxnSpPr>
              <a:stCxn id="184" idx="3"/>
            </p:cNvCxnSpPr>
            <p:nvPr/>
          </p:nvCxnSpPr>
          <p:spPr bwMode="auto">
            <a:xfrm flipV="1">
              <a:off x="9338736" y="4820356"/>
              <a:ext cx="437439" cy="1000827"/>
            </a:xfrm>
            <a:prstGeom prst="line">
              <a:avLst/>
            </a:prstGeom>
            <a:noFill/>
            <a:ln w="9525" cap="flat" cmpd="sng" algn="ctr">
              <a:solidFill>
                <a:schemeClr val="bg1"/>
              </a:solidFill>
              <a:prstDash val="solid"/>
              <a:round/>
              <a:headEnd type="none" w="med" len="med"/>
              <a:tailEnd type="none" w="med" len="med"/>
            </a:ln>
            <a:effectLst/>
          </p:spPr>
        </p:cxnSp>
        <p:cxnSp>
          <p:nvCxnSpPr>
            <p:cNvPr id="174" name="Straight Connector 173"/>
            <p:cNvCxnSpPr>
              <a:stCxn id="186" idx="3"/>
            </p:cNvCxnSpPr>
            <p:nvPr/>
          </p:nvCxnSpPr>
          <p:spPr bwMode="auto">
            <a:xfrm flipV="1">
              <a:off x="9342108" y="4823960"/>
              <a:ext cx="483143" cy="1267496"/>
            </a:xfrm>
            <a:prstGeom prst="line">
              <a:avLst/>
            </a:prstGeom>
            <a:noFill/>
            <a:ln w="9525" cap="flat" cmpd="sng" algn="ctr">
              <a:solidFill>
                <a:schemeClr val="bg1"/>
              </a:solidFill>
              <a:prstDash val="solid"/>
              <a:round/>
              <a:headEnd type="none" w="med" len="med"/>
              <a:tailEnd type="none" w="med" len="med"/>
            </a:ln>
            <a:effectLst/>
          </p:spPr>
        </p:cxnSp>
        <p:cxnSp>
          <p:nvCxnSpPr>
            <p:cNvPr id="175" name="Straight Connector 174"/>
            <p:cNvCxnSpPr>
              <a:stCxn id="182" idx="3"/>
            </p:cNvCxnSpPr>
            <p:nvPr/>
          </p:nvCxnSpPr>
          <p:spPr bwMode="auto">
            <a:xfrm flipV="1">
              <a:off x="9340850" y="4820356"/>
              <a:ext cx="378881" cy="633062"/>
            </a:xfrm>
            <a:prstGeom prst="line">
              <a:avLst/>
            </a:prstGeom>
            <a:noFill/>
            <a:ln w="9525" cap="flat" cmpd="sng" algn="ctr">
              <a:solidFill>
                <a:schemeClr val="bg1"/>
              </a:solidFill>
              <a:prstDash val="solid"/>
              <a:round/>
              <a:headEnd type="none" w="med" len="med"/>
              <a:tailEnd type="none" w="med" len="med"/>
            </a:ln>
            <a:effectLst/>
          </p:spPr>
        </p:cxnSp>
        <p:sp>
          <p:nvSpPr>
            <p:cNvPr id="176" name="Rounded Rectangle 175"/>
            <p:cNvSpPr/>
            <p:nvPr/>
          </p:nvSpPr>
          <p:spPr bwMode="auto">
            <a:xfrm>
              <a:off x="8846129" y="4428655"/>
              <a:ext cx="1084652" cy="1853612"/>
            </a:xfrm>
            <a:prstGeom prst="roundRect">
              <a:avLst>
                <a:gd name="adj" fmla="val 8181"/>
              </a:avLst>
            </a:prstGeom>
            <a:noFill/>
            <a:ln w="3175" cap="flat" cmpd="sng" algn="ctr">
              <a:solidFill>
                <a:schemeClr val="bg1"/>
              </a:solid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177" name="TextBox 176"/>
            <p:cNvSpPr txBox="1"/>
            <p:nvPr/>
          </p:nvSpPr>
          <p:spPr>
            <a:xfrm>
              <a:off x="8773514" y="4393284"/>
              <a:ext cx="326011" cy="260495"/>
            </a:xfrm>
            <a:prstGeom prst="rect">
              <a:avLst/>
            </a:prstGeom>
            <a:noFill/>
          </p:spPr>
          <p:txBody>
            <a:bodyPr wrap="none" rtlCol="0">
              <a:spAutoFit/>
            </a:bodyPr>
            <a:lstStyle/>
            <a:p>
              <a:r>
                <a:rPr lang="en-US" sz="1164" dirty="0">
                  <a:solidFill>
                    <a:schemeClr val="bg1"/>
                  </a:solidFill>
                </a:rPr>
                <a:t>g()</a:t>
              </a:r>
            </a:p>
          </p:txBody>
        </p:sp>
      </p:grpSp>
      <p:cxnSp>
        <p:nvCxnSpPr>
          <p:cNvPr id="188" name="Straight Connector 187"/>
          <p:cNvCxnSpPr>
            <a:stCxn id="122" idx="3"/>
          </p:cNvCxnSpPr>
          <p:nvPr/>
        </p:nvCxnSpPr>
        <p:spPr bwMode="auto">
          <a:xfrm>
            <a:off x="9835314" y="5626754"/>
            <a:ext cx="1044578" cy="20232"/>
          </a:xfrm>
          <a:prstGeom prst="line">
            <a:avLst/>
          </a:prstGeom>
          <a:noFill/>
          <a:ln w="9525" cap="flat" cmpd="sng" algn="ctr">
            <a:solidFill>
              <a:schemeClr val="bg1"/>
            </a:solidFill>
            <a:prstDash val="solid"/>
            <a:round/>
            <a:headEnd type="none" w="med" len="med"/>
            <a:tailEnd type="none" w="med" len="med"/>
          </a:ln>
          <a:effectLst/>
        </p:spPr>
      </p:cxnSp>
      <p:cxnSp>
        <p:nvCxnSpPr>
          <p:cNvPr id="189" name="Straight Connector 188"/>
          <p:cNvCxnSpPr/>
          <p:nvPr/>
        </p:nvCxnSpPr>
        <p:spPr bwMode="auto">
          <a:xfrm>
            <a:off x="9837953" y="6024251"/>
            <a:ext cx="1044578" cy="6990"/>
          </a:xfrm>
          <a:prstGeom prst="line">
            <a:avLst/>
          </a:prstGeom>
          <a:noFill/>
          <a:ln w="9525" cap="flat" cmpd="sng" algn="ctr">
            <a:solidFill>
              <a:schemeClr val="bg1"/>
            </a:solidFill>
            <a:prstDash val="solid"/>
            <a:round/>
            <a:headEnd type="none" w="med" len="med"/>
            <a:tailEnd type="none" w="med" len="med"/>
          </a:ln>
          <a:effectLst/>
        </p:spPr>
      </p:cxnSp>
      <p:cxnSp>
        <p:nvCxnSpPr>
          <p:cNvPr id="190" name="Straight Connector 189"/>
          <p:cNvCxnSpPr/>
          <p:nvPr/>
        </p:nvCxnSpPr>
        <p:spPr bwMode="auto">
          <a:xfrm>
            <a:off x="9837577" y="6316512"/>
            <a:ext cx="1044578" cy="6990"/>
          </a:xfrm>
          <a:prstGeom prst="line">
            <a:avLst/>
          </a:prstGeom>
          <a:noFill/>
          <a:ln w="9525" cap="flat" cmpd="sng" algn="ctr">
            <a:solidFill>
              <a:schemeClr val="bg1"/>
            </a:solidFill>
            <a:prstDash val="solid"/>
            <a:round/>
            <a:headEnd type="none" w="med" len="med"/>
            <a:tailEnd type="none" w="med" len="med"/>
          </a:ln>
          <a:effectLst/>
        </p:spPr>
      </p:cxnSp>
      <p:cxnSp>
        <p:nvCxnSpPr>
          <p:cNvPr id="191" name="Straight Connector 190"/>
          <p:cNvCxnSpPr/>
          <p:nvPr/>
        </p:nvCxnSpPr>
        <p:spPr bwMode="auto">
          <a:xfrm>
            <a:off x="10037046" y="5168440"/>
            <a:ext cx="1044578" cy="6990"/>
          </a:xfrm>
          <a:prstGeom prst="line">
            <a:avLst/>
          </a:prstGeom>
          <a:noFill/>
          <a:ln w="9525" cap="flat" cmpd="sng" algn="ctr">
            <a:solidFill>
              <a:schemeClr val="bg1"/>
            </a:solidFill>
            <a:prstDash val="solid"/>
            <a:round/>
            <a:headEnd type="none" w="med" len="med"/>
            <a:tailEnd type="none" w="med" len="med"/>
          </a:ln>
          <a:effectLst/>
        </p:spPr>
      </p:cxnSp>
      <p:cxnSp>
        <p:nvCxnSpPr>
          <p:cNvPr id="192" name="Straight Connector 191"/>
          <p:cNvCxnSpPr/>
          <p:nvPr/>
        </p:nvCxnSpPr>
        <p:spPr bwMode="auto">
          <a:xfrm>
            <a:off x="10408261" y="4849606"/>
            <a:ext cx="1044578" cy="6990"/>
          </a:xfrm>
          <a:prstGeom prst="line">
            <a:avLst/>
          </a:prstGeom>
          <a:noFill/>
          <a:ln w="9525" cap="flat" cmpd="sng" algn="ctr">
            <a:solidFill>
              <a:schemeClr val="bg1"/>
            </a:solidFill>
            <a:prstDash val="solid"/>
            <a:round/>
            <a:headEnd type="none" w="med" len="med"/>
            <a:tailEnd type="none" w="med" len="med"/>
          </a:ln>
          <a:effectLst/>
        </p:spPr>
      </p:cxnSp>
      <p:cxnSp>
        <p:nvCxnSpPr>
          <p:cNvPr id="220" name="Elbow Connector 219"/>
          <p:cNvCxnSpPr/>
          <p:nvPr/>
        </p:nvCxnSpPr>
        <p:spPr bwMode="auto">
          <a:xfrm>
            <a:off x="7823220" y="3355955"/>
            <a:ext cx="639714" cy="461909"/>
          </a:xfrm>
          <a:prstGeom prst="bentConnector3">
            <a:avLst>
              <a:gd name="adj1" fmla="val 13588"/>
            </a:avLst>
          </a:prstGeom>
          <a:noFill/>
          <a:ln w="9525" cap="flat" cmpd="sng" algn="ctr">
            <a:solidFill>
              <a:schemeClr val="bg1"/>
            </a:solidFill>
            <a:prstDash val="solid"/>
            <a:round/>
            <a:headEnd type="none" w="med" len="med"/>
            <a:tailEnd type="triangle"/>
          </a:ln>
          <a:effectLst/>
        </p:spPr>
      </p:cxnSp>
      <p:cxnSp>
        <p:nvCxnSpPr>
          <p:cNvPr id="232" name="Elbow Connector 231"/>
          <p:cNvCxnSpPr/>
          <p:nvPr/>
        </p:nvCxnSpPr>
        <p:spPr bwMode="auto">
          <a:xfrm flipV="1">
            <a:off x="7798517" y="2306170"/>
            <a:ext cx="578390" cy="556175"/>
          </a:xfrm>
          <a:prstGeom prst="bentConnector3">
            <a:avLst>
              <a:gd name="adj1" fmla="val 22119"/>
            </a:avLst>
          </a:prstGeom>
          <a:noFill/>
          <a:ln w="9525" cap="flat" cmpd="sng" algn="ctr">
            <a:solidFill>
              <a:schemeClr val="bg1"/>
            </a:solidFill>
            <a:prstDash val="solid"/>
            <a:round/>
            <a:headEnd type="none" w="med" len="med"/>
            <a:tailEnd type="triangle"/>
          </a:ln>
          <a:effectLst/>
        </p:spPr>
      </p:cxnSp>
      <p:sp>
        <p:nvSpPr>
          <p:cNvPr id="237" name="TextBox 236"/>
          <p:cNvSpPr txBox="1"/>
          <p:nvPr/>
        </p:nvSpPr>
        <p:spPr>
          <a:xfrm>
            <a:off x="8132441" y="5812210"/>
            <a:ext cx="1652429" cy="287771"/>
          </a:xfrm>
          <a:prstGeom prst="rect">
            <a:avLst/>
          </a:prstGeom>
          <a:noFill/>
        </p:spPr>
        <p:txBody>
          <a:bodyPr wrap="square" rtlCol="0">
            <a:spAutoFit/>
          </a:bodyPr>
          <a:lstStyle/>
          <a:p>
            <a:r>
              <a:rPr lang="en-US" sz="1270" i="1" dirty="0">
                <a:solidFill>
                  <a:schemeClr val="bg1"/>
                </a:solidFill>
              </a:rPr>
              <a:t>physical</a:t>
            </a:r>
          </a:p>
        </p:txBody>
      </p:sp>
    </p:spTree>
    <p:extLst>
      <p:ext uri="{BB962C8B-B14F-4D97-AF65-F5344CB8AC3E}">
        <p14:creationId xmlns:p14="http://schemas.microsoft.com/office/powerpoint/2010/main" val="314923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6583" y="526"/>
            <a:ext cx="12192000" cy="6856950"/>
          </a:xfrm>
          <a:prstGeom prst="rect">
            <a:avLst/>
          </a:prstGeom>
          <a:solidFill>
            <a:schemeClr val="tx1">
              <a:lumMod val="75000"/>
              <a:lumOff val="25000"/>
            </a:schemeClr>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3" name="Content Placeholder 2"/>
          <p:cNvSpPr>
            <a:spLocks noGrp="1"/>
          </p:cNvSpPr>
          <p:nvPr>
            <p:ph idx="1"/>
          </p:nvPr>
        </p:nvSpPr>
        <p:spPr>
          <a:xfrm>
            <a:off x="302160" y="1094722"/>
            <a:ext cx="1675449" cy="5519325"/>
          </a:xfrm>
          <a:ln>
            <a:solidFill>
              <a:schemeClr val="bg1"/>
            </a:solidFill>
          </a:ln>
        </p:spPr>
        <p:txBody>
          <a:bodyPr>
            <a:noAutofit/>
          </a:bodyPr>
          <a:lstStyle/>
          <a:p>
            <a:pPr marL="0" indent="0">
              <a:buNone/>
            </a:pPr>
            <a:r>
              <a:rPr lang="en-GB" sz="600" dirty="0">
                <a:solidFill>
                  <a:schemeClr val="bg1"/>
                </a:solidFill>
              </a:rPr>
              <a:t>5g-1</a:t>
            </a:r>
            <a:endParaRPr lang="en-US" sz="600" dirty="0">
              <a:solidFill>
                <a:schemeClr val="bg1"/>
              </a:solidFill>
            </a:endParaRPr>
          </a:p>
          <a:p>
            <a:pPr marL="0" indent="0">
              <a:buNone/>
            </a:pPr>
            <a:r>
              <a:rPr lang="en-GB" sz="600" dirty="0">
                <a:solidFill>
                  <a:schemeClr val="bg1"/>
                </a:solidFill>
              </a:rPr>
              <a:t>auto p1</a:t>
            </a:r>
            <a:endParaRPr lang="en-US" sz="600" dirty="0">
              <a:solidFill>
                <a:schemeClr val="bg1"/>
              </a:solidFill>
            </a:endParaRPr>
          </a:p>
          <a:p>
            <a:pPr marL="0" indent="0">
              <a:buNone/>
            </a:pPr>
            <a:r>
              <a:rPr lang="en-GB" sz="600" dirty="0" err="1">
                <a:solidFill>
                  <a:schemeClr val="bg1"/>
                </a:solidFill>
              </a:rPr>
              <a:t>iface</a:t>
            </a:r>
            <a:r>
              <a:rPr lang="en-GB" sz="600" dirty="0">
                <a:solidFill>
                  <a:schemeClr val="bg1"/>
                </a:solidFill>
              </a:rPr>
              <a:t> p1 </a:t>
            </a:r>
            <a:r>
              <a:rPr lang="en-GB" sz="600" dirty="0" err="1">
                <a:solidFill>
                  <a:schemeClr val="bg1"/>
                </a:solidFill>
              </a:rPr>
              <a:t>inet</a:t>
            </a:r>
            <a:r>
              <a:rPr lang="en-GB" sz="600" dirty="0">
                <a:solidFill>
                  <a:schemeClr val="bg1"/>
                </a:solidFill>
              </a:rPr>
              <a:t> manual</a:t>
            </a:r>
            <a:endParaRPr lang="en-US" sz="600" dirty="0">
              <a:solidFill>
                <a:schemeClr val="bg1"/>
              </a:solidFill>
            </a:endParaRPr>
          </a:p>
          <a:p>
            <a:pPr marL="0" indent="0">
              <a:buNone/>
            </a:pPr>
            <a:r>
              <a:rPr lang="en-GB" sz="600" dirty="0">
                <a:solidFill>
                  <a:schemeClr val="bg1"/>
                </a:solidFill>
              </a:rPr>
              <a:t>bond-master bond0</a:t>
            </a:r>
            <a:endParaRPr lang="en-US" sz="600" dirty="0">
              <a:solidFill>
                <a:schemeClr val="bg1"/>
              </a:solidFill>
            </a:endParaRPr>
          </a:p>
          <a:p>
            <a:pPr marL="0" indent="0">
              <a:buNone/>
            </a:pPr>
            <a:r>
              <a:rPr lang="en-GB" sz="600" dirty="0">
                <a:solidFill>
                  <a:schemeClr val="bg1"/>
                </a:solidFill>
              </a:rPr>
              <a:t> </a:t>
            </a:r>
            <a:endParaRPr lang="en-US" sz="600" dirty="0">
              <a:solidFill>
                <a:schemeClr val="bg1"/>
              </a:solidFill>
            </a:endParaRPr>
          </a:p>
          <a:p>
            <a:pPr marL="0" indent="0">
              <a:buNone/>
            </a:pPr>
            <a:r>
              <a:rPr lang="en-GB" sz="600" dirty="0">
                <a:solidFill>
                  <a:schemeClr val="bg1"/>
                </a:solidFill>
              </a:rPr>
              <a:t>auto p2</a:t>
            </a:r>
            <a:endParaRPr lang="en-US" sz="600" dirty="0">
              <a:solidFill>
                <a:schemeClr val="bg1"/>
              </a:solidFill>
            </a:endParaRPr>
          </a:p>
          <a:p>
            <a:pPr marL="0" indent="0">
              <a:buNone/>
            </a:pPr>
            <a:r>
              <a:rPr lang="en-GB" sz="600" dirty="0" err="1">
                <a:solidFill>
                  <a:schemeClr val="bg1"/>
                </a:solidFill>
              </a:rPr>
              <a:t>iface</a:t>
            </a:r>
            <a:r>
              <a:rPr lang="en-GB" sz="600" dirty="0">
                <a:solidFill>
                  <a:schemeClr val="bg1"/>
                </a:solidFill>
              </a:rPr>
              <a:t> p2 </a:t>
            </a:r>
            <a:r>
              <a:rPr lang="en-GB" sz="600" dirty="0" err="1">
                <a:solidFill>
                  <a:schemeClr val="bg1"/>
                </a:solidFill>
              </a:rPr>
              <a:t>inet</a:t>
            </a:r>
            <a:r>
              <a:rPr lang="en-GB" sz="600" dirty="0">
                <a:solidFill>
                  <a:schemeClr val="bg1"/>
                </a:solidFill>
              </a:rPr>
              <a:t> manual</a:t>
            </a:r>
            <a:endParaRPr lang="en-US" sz="600" dirty="0">
              <a:solidFill>
                <a:schemeClr val="bg1"/>
              </a:solidFill>
            </a:endParaRPr>
          </a:p>
          <a:p>
            <a:pPr marL="0" indent="0">
              <a:buNone/>
            </a:pPr>
            <a:r>
              <a:rPr lang="en-GB" sz="600" dirty="0">
                <a:solidFill>
                  <a:schemeClr val="bg1"/>
                </a:solidFill>
              </a:rPr>
              <a:t>bond-master bond0</a:t>
            </a:r>
            <a:endParaRPr lang="en-US" sz="600" dirty="0">
              <a:solidFill>
                <a:schemeClr val="bg1"/>
              </a:solidFill>
            </a:endParaRPr>
          </a:p>
          <a:p>
            <a:pPr marL="0" indent="0">
              <a:buNone/>
            </a:pPr>
            <a:r>
              <a:rPr lang="en-GB" sz="600" dirty="0">
                <a:solidFill>
                  <a:schemeClr val="bg1"/>
                </a:solidFill>
              </a:rPr>
              <a:t> </a:t>
            </a:r>
            <a:endParaRPr lang="en-US" sz="600" dirty="0">
              <a:solidFill>
                <a:schemeClr val="bg1"/>
              </a:solidFill>
            </a:endParaRPr>
          </a:p>
          <a:p>
            <a:pPr marL="0" indent="0">
              <a:buNone/>
            </a:pPr>
            <a:r>
              <a:rPr lang="en-GB" sz="600" dirty="0">
                <a:solidFill>
                  <a:schemeClr val="bg1"/>
                </a:solidFill>
              </a:rPr>
              <a:t>auto bond0</a:t>
            </a:r>
            <a:endParaRPr lang="en-US" sz="600" dirty="0">
              <a:solidFill>
                <a:schemeClr val="bg1"/>
              </a:solidFill>
            </a:endParaRPr>
          </a:p>
          <a:p>
            <a:pPr marL="0" indent="0">
              <a:buNone/>
            </a:pPr>
            <a:r>
              <a:rPr lang="en-GB" sz="600" dirty="0" err="1">
                <a:solidFill>
                  <a:schemeClr val="bg1"/>
                </a:solidFill>
              </a:rPr>
              <a:t>iface</a:t>
            </a:r>
            <a:r>
              <a:rPr lang="en-GB" sz="600" dirty="0">
                <a:solidFill>
                  <a:schemeClr val="bg1"/>
                </a:solidFill>
              </a:rPr>
              <a:t> p1 </a:t>
            </a:r>
            <a:r>
              <a:rPr lang="en-GB" sz="600" dirty="0" err="1">
                <a:solidFill>
                  <a:schemeClr val="bg1"/>
                </a:solidFill>
              </a:rPr>
              <a:t>inet</a:t>
            </a:r>
            <a:r>
              <a:rPr lang="en-GB" sz="600" dirty="0">
                <a:solidFill>
                  <a:schemeClr val="bg1"/>
                </a:solidFill>
              </a:rPr>
              <a:t> static</a:t>
            </a:r>
            <a:endParaRPr lang="en-US" sz="600" dirty="0">
              <a:solidFill>
                <a:schemeClr val="bg1"/>
              </a:solidFill>
            </a:endParaRPr>
          </a:p>
          <a:p>
            <a:pPr marL="0" indent="0">
              <a:buNone/>
            </a:pPr>
            <a:r>
              <a:rPr lang="en-GB" sz="600" dirty="0">
                <a:solidFill>
                  <a:schemeClr val="bg1"/>
                </a:solidFill>
              </a:rPr>
              <a:t>bond-mode 4</a:t>
            </a:r>
            <a:endParaRPr lang="en-US" sz="600" dirty="0">
              <a:solidFill>
                <a:schemeClr val="bg1"/>
              </a:solidFill>
            </a:endParaRPr>
          </a:p>
          <a:p>
            <a:pPr marL="0" indent="0">
              <a:buNone/>
            </a:pPr>
            <a:r>
              <a:rPr lang="en-GB" sz="600" dirty="0">
                <a:solidFill>
                  <a:schemeClr val="bg1"/>
                </a:solidFill>
              </a:rPr>
              <a:t>bond-</a:t>
            </a:r>
            <a:r>
              <a:rPr lang="en-GB" sz="600" dirty="0" err="1">
                <a:solidFill>
                  <a:schemeClr val="bg1"/>
                </a:solidFill>
              </a:rPr>
              <a:t>miimon</a:t>
            </a:r>
            <a:r>
              <a:rPr lang="en-GB" sz="600" dirty="0">
                <a:solidFill>
                  <a:schemeClr val="bg1"/>
                </a:solidFill>
              </a:rPr>
              <a:t> 100</a:t>
            </a:r>
            <a:endParaRPr lang="en-US" sz="600" dirty="0">
              <a:solidFill>
                <a:schemeClr val="bg1"/>
              </a:solidFill>
            </a:endParaRPr>
          </a:p>
          <a:p>
            <a:pPr marL="0" indent="0">
              <a:buNone/>
            </a:pPr>
            <a:r>
              <a:rPr lang="en-GB" sz="600" dirty="0">
                <a:solidFill>
                  <a:schemeClr val="bg1"/>
                </a:solidFill>
              </a:rPr>
              <a:t>bond-</a:t>
            </a:r>
            <a:r>
              <a:rPr lang="en-GB" sz="600" dirty="0" err="1">
                <a:solidFill>
                  <a:schemeClr val="bg1"/>
                </a:solidFill>
              </a:rPr>
              <a:t>lacp</a:t>
            </a:r>
            <a:r>
              <a:rPr lang="en-GB" sz="600" dirty="0">
                <a:solidFill>
                  <a:schemeClr val="bg1"/>
                </a:solidFill>
              </a:rPr>
              <a:t>-rate 1</a:t>
            </a:r>
            <a:endParaRPr lang="en-US" sz="600" dirty="0">
              <a:solidFill>
                <a:schemeClr val="bg1"/>
              </a:solidFill>
            </a:endParaRPr>
          </a:p>
          <a:p>
            <a:pPr marL="0" indent="0">
              <a:buNone/>
            </a:pPr>
            <a:r>
              <a:rPr lang="en-GB" sz="600" dirty="0">
                <a:solidFill>
                  <a:schemeClr val="bg1"/>
                </a:solidFill>
              </a:rPr>
              <a:t>bond-slaves p1 p2</a:t>
            </a:r>
            <a:endParaRPr lang="en-US" sz="600" dirty="0">
              <a:solidFill>
                <a:schemeClr val="bg1"/>
              </a:solidFill>
            </a:endParaRPr>
          </a:p>
          <a:p>
            <a:pPr marL="0" indent="0">
              <a:buNone/>
            </a:pPr>
            <a:r>
              <a:rPr lang="en-GB" sz="600" dirty="0">
                <a:solidFill>
                  <a:schemeClr val="bg1"/>
                </a:solidFill>
              </a:rPr>
              <a:t> </a:t>
            </a:r>
            <a:endParaRPr lang="en-US" sz="600" b="1" dirty="0">
              <a:solidFill>
                <a:schemeClr val="bg1"/>
              </a:solidFill>
            </a:endParaRPr>
          </a:p>
          <a:p>
            <a:pPr marL="0" indent="0">
              <a:buNone/>
            </a:pPr>
            <a:r>
              <a:rPr lang="en-GB" sz="600" b="1" dirty="0">
                <a:solidFill>
                  <a:schemeClr val="bg1"/>
                </a:solidFill>
              </a:rPr>
              <a:t>Encoded</a:t>
            </a:r>
            <a:endParaRPr lang="en-US" sz="600" b="1" dirty="0">
              <a:solidFill>
                <a:schemeClr val="bg1"/>
              </a:solidFill>
            </a:endParaRPr>
          </a:p>
          <a:p>
            <a:pPr marL="0" indent="0">
              <a:buNone/>
            </a:pPr>
            <a:r>
              <a:rPr lang="en-GB" sz="600" b="1" dirty="0">
                <a:solidFill>
                  <a:schemeClr val="bg1"/>
                </a:solidFill>
              </a:rPr>
              <a:t> </a:t>
            </a:r>
            <a:endParaRPr lang="en-US" sz="600" b="1" dirty="0">
              <a:solidFill>
                <a:schemeClr val="bg1"/>
              </a:solidFill>
            </a:endParaRPr>
          </a:p>
          <a:p>
            <a:pPr marL="0" indent="0">
              <a:buNone/>
            </a:pPr>
            <a:r>
              <a:rPr lang="en-GB" sz="600" b="1" dirty="0">
                <a:solidFill>
                  <a:schemeClr val="bg1"/>
                </a:solidFill>
              </a:rPr>
              <a:t>     </a:t>
            </a:r>
            <a:r>
              <a:rPr lang="en-GB" sz="600" b="1" dirty="0" err="1">
                <a:solidFill>
                  <a:schemeClr val="bg1"/>
                </a:solidFill>
              </a:rPr>
              <a:t>lxc</a:t>
            </a:r>
            <a:r>
              <a:rPr lang="en-GB" sz="600" b="1" dirty="0">
                <a:solidFill>
                  <a:schemeClr val="bg1"/>
                </a:solidFill>
              </a:rPr>
              <a:t> start </a:t>
            </a:r>
            <a:r>
              <a:rPr lang="en-GB" sz="600" b="1" dirty="0" err="1">
                <a:solidFill>
                  <a:schemeClr val="bg1"/>
                </a:solidFill>
              </a:rPr>
              <a:t>endoeB</a:t>
            </a:r>
            <a:endParaRPr lang="en-US" sz="600" b="1" dirty="0">
              <a:solidFill>
                <a:schemeClr val="bg1"/>
              </a:solidFill>
            </a:endParaRPr>
          </a:p>
          <a:p>
            <a:pPr marL="0" indent="0">
              <a:buNone/>
            </a:pPr>
            <a:r>
              <a:rPr lang="en-GB" sz="600" b="1" dirty="0">
                <a:solidFill>
                  <a:schemeClr val="bg1"/>
                </a:solidFill>
              </a:rPr>
              <a:t>     </a:t>
            </a:r>
            <a:r>
              <a:rPr lang="en-GB" sz="600" b="1" dirty="0" err="1">
                <a:solidFill>
                  <a:schemeClr val="bg1"/>
                </a:solidFill>
              </a:rPr>
              <a:t>ovs-vsctl</a:t>
            </a:r>
            <a:r>
              <a:rPr lang="en-GB" sz="600" b="1" dirty="0">
                <a:solidFill>
                  <a:schemeClr val="bg1"/>
                </a:solidFill>
              </a:rPr>
              <a:t> add-port 5g-br0 enodeB_veth_0</a:t>
            </a:r>
            <a:endParaRPr lang="en-US" sz="600" b="1" dirty="0">
              <a:solidFill>
                <a:schemeClr val="bg1"/>
              </a:solidFill>
            </a:endParaRPr>
          </a:p>
          <a:p>
            <a:pPr marL="0" indent="0">
              <a:buNone/>
            </a:pPr>
            <a:r>
              <a:rPr lang="en-GB" sz="600" b="1" dirty="0">
                <a:solidFill>
                  <a:schemeClr val="bg1"/>
                </a:solidFill>
              </a:rPr>
              <a:t>     </a:t>
            </a:r>
            <a:r>
              <a:rPr lang="en-GB" sz="600" b="1" dirty="0" err="1">
                <a:solidFill>
                  <a:schemeClr val="bg1"/>
                </a:solidFill>
              </a:rPr>
              <a:t>ovs-vsctl</a:t>
            </a:r>
            <a:r>
              <a:rPr lang="en-GB" sz="600" b="1" dirty="0">
                <a:solidFill>
                  <a:schemeClr val="bg1"/>
                </a:solidFill>
              </a:rPr>
              <a:t> set port enodeB_veth_0 tag=10</a:t>
            </a:r>
            <a:endParaRPr lang="en-US" sz="600" b="1" dirty="0">
              <a:solidFill>
                <a:schemeClr val="bg1"/>
              </a:solidFill>
            </a:endParaRPr>
          </a:p>
          <a:p>
            <a:pPr marL="0" indent="0">
              <a:buNone/>
            </a:pPr>
            <a:r>
              <a:rPr lang="en-GB" sz="600" b="1" dirty="0">
                <a:solidFill>
                  <a:schemeClr val="bg1"/>
                </a:solidFill>
              </a:rPr>
              <a:t> </a:t>
            </a:r>
            <a:endParaRPr lang="en-US" sz="600" b="1" dirty="0">
              <a:solidFill>
                <a:schemeClr val="bg1"/>
              </a:solidFill>
            </a:endParaRPr>
          </a:p>
          <a:p>
            <a:pPr marL="0" indent="0">
              <a:buNone/>
            </a:pPr>
            <a:r>
              <a:rPr lang="en-GB" sz="600" b="1" dirty="0">
                <a:solidFill>
                  <a:schemeClr val="bg1"/>
                </a:solidFill>
              </a:rPr>
              <a:t>HSS</a:t>
            </a:r>
            <a:endParaRPr lang="en-US" sz="600" b="1" dirty="0">
              <a:solidFill>
                <a:schemeClr val="bg1"/>
              </a:solidFill>
            </a:endParaRPr>
          </a:p>
          <a:p>
            <a:pPr marL="0" indent="0">
              <a:buNone/>
            </a:pPr>
            <a:r>
              <a:rPr lang="en-GB" sz="600" b="1" dirty="0">
                <a:solidFill>
                  <a:schemeClr val="bg1"/>
                </a:solidFill>
              </a:rPr>
              <a:t>     </a:t>
            </a:r>
            <a:r>
              <a:rPr lang="en-GB" sz="600" b="1" dirty="0" err="1">
                <a:solidFill>
                  <a:schemeClr val="bg1"/>
                </a:solidFill>
              </a:rPr>
              <a:t>lxc</a:t>
            </a:r>
            <a:r>
              <a:rPr lang="en-GB" sz="600" b="1" dirty="0">
                <a:solidFill>
                  <a:schemeClr val="bg1"/>
                </a:solidFill>
              </a:rPr>
              <a:t> start </a:t>
            </a:r>
            <a:r>
              <a:rPr lang="en-GB" sz="600" b="1" dirty="0" err="1">
                <a:solidFill>
                  <a:schemeClr val="bg1"/>
                </a:solidFill>
              </a:rPr>
              <a:t>hss</a:t>
            </a:r>
            <a:endParaRPr lang="en-US" sz="600" b="1" dirty="0">
              <a:solidFill>
                <a:schemeClr val="bg1"/>
              </a:solidFill>
            </a:endParaRPr>
          </a:p>
          <a:p>
            <a:pPr marL="0" indent="0">
              <a:buNone/>
            </a:pPr>
            <a:r>
              <a:rPr lang="en-GB" sz="600" b="1" dirty="0">
                <a:solidFill>
                  <a:schemeClr val="bg1"/>
                </a:solidFill>
              </a:rPr>
              <a:t>     </a:t>
            </a:r>
            <a:r>
              <a:rPr lang="en-GB" sz="600" b="1" dirty="0" err="1">
                <a:solidFill>
                  <a:schemeClr val="bg1"/>
                </a:solidFill>
              </a:rPr>
              <a:t>ovs-vsctl</a:t>
            </a:r>
            <a:r>
              <a:rPr lang="en-GB" sz="600" b="1" dirty="0">
                <a:solidFill>
                  <a:schemeClr val="bg1"/>
                </a:solidFill>
              </a:rPr>
              <a:t> add-port 5g-br0 hss_v</a:t>
            </a:r>
            <a:r>
              <a:rPr lang="en-GB" sz="600" dirty="0">
                <a:solidFill>
                  <a:schemeClr val="bg1"/>
                </a:solidFill>
              </a:rPr>
              <a:t>eth_0</a:t>
            </a:r>
            <a:endParaRPr lang="en-US" sz="600" dirty="0">
              <a:solidFill>
                <a:schemeClr val="bg1"/>
              </a:solidFill>
            </a:endParaRPr>
          </a:p>
          <a:p>
            <a:pPr marL="0" indent="0">
              <a:buNone/>
            </a:pPr>
            <a:r>
              <a:rPr lang="en-GB" sz="600" dirty="0">
                <a:solidFill>
                  <a:schemeClr val="bg1"/>
                </a:solidFill>
              </a:rPr>
              <a:t>     </a:t>
            </a:r>
            <a:r>
              <a:rPr lang="en-GB" sz="600" dirty="0" err="1">
                <a:solidFill>
                  <a:schemeClr val="bg1"/>
                </a:solidFill>
              </a:rPr>
              <a:t>ovs-vsctl</a:t>
            </a:r>
            <a:r>
              <a:rPr lang="en-GB" sz="600" dirty="0">
                <a:solidFill>
                  <a:schemeClr val="bg1"/>
                </a:solidFill>
              </a:rPr>
              <a:t> set port hss_veth_0 tag=10</a:t>
            </a:r>
            <a:endParaRPr lang="en-US" sz="600" dirty="0">
              <a:solidFill>
                <a:schemeClr val="bg1"/>
              </a:solidFill>
            </a:endParaRPr>
          </a:p>
          <a:p>
            <a:pPr marL="0" indent="0">
              <a:buNone/>
            </a:pPr>
            <a:r>
              <a:rPr lang="en-GB" sz="600" dirty="0">
                <a:solidFill>
                  <a:schemeClr val="bg1"/>
                </a:solidFill>
              </a:rPr>
              <a:t> </a:t>
            </a:r>
            <a:endParaRPr lang="en-US" sz="600" dirty="0">
              <a:solidFill>
                <a:schemeClr val="bg1"/>
              </a:solidFill>
            </a:endParaRPr>
          </a:p>
          <a:p>
            <a:pPr marL="0" indent="0">
              <a:buNone/>
            </a:pPr>
            <a:endParaRPr lang="en-US" sz="600" dirty="0">
              <a:solidFill>
                <a:schemeClr val="bg1"/>
              </a:solidFill>
            </a:endParaRPr>
          </a:p>
          <a:p>
            <a:pPr marL="0" indent="0">
              <a:buNone/>
            </a:pPr>
            <a:r>
              <a:rPr lang="en-GB" sz="600" dirty="0">
                <a:solidFill>
                  <a:schemeClr val="bg1"/>
                </a:solidFill>
              </a:rPr>
              <a:t> </a:t>
            </a:r>
            <a:endParaRPr lang="en-US" sz="600" dirty="0">
              <a:solidFill>
                <a:schemeClr val="bg1"/>
              </a:solidFill>
            </a:endParaRPr>
          </a:p>
          <a:p>
            <a:pPr marL="0" indent="0">
              <a:buNone/>
            </a:pPr>
            <a:endParaRPr lang="en-US" sz="600" dirty="0">
              <a:solidFill>
                <a:schemeClr val="bg1"/>
              </a:solidFill>
            </a:endParaRPr>
          </a:p>
          <a:p>
            <a:pPr marL="0" indent="0">
              <a:buNone/>
            </a:pPr>
            <a:endParaRPr lang="en-US" sz="600" dirty="0">
              <a:solidFill>
                <a:schemeClr val="bg1"/>
              </a:solidFill>
            </a:endParaRPr>
          </a:p>
        </p:txBody>
      </p:sp>
      <p:sp>
        <p:nvSpPr>
          <p:cNvPr id="6" name="Rectangle 5"/>
          <p:cNvSpPr/>
          <p:nvPr/>
        </p:nvSpPr>
        <p:spPr>
          <a:xfrm>
            <a:off x="2313396" y="3775692"/>
            <a:ext cx="1700433" cy="2715359"/>
          </a:xfrm>
          <a:prstGeom prst="rect">
            <a:avLst/>
          </a:prstGeom>
          <a:ln>
            <a:solidFill>
              <a:schemeClr val="bg1"/>
            </a:solidFill>
          </a:ln>
        </p:spPr>
        <p:txBody>
          <a:bodyPr wrap="square">
            <a:spAutoFit/>
          </a:bodyPr>
          <a:lstStyle/>
          <a:p>
            <a:pPr marL="342666" indent="-342666" eaLnBrk="0" hangingPunct="0">
              <a:lnSpc>
                <a:spcPct val="125000"/>
              </a:lnSpc>
              <a:spcBef>
                <a:spcPct val="20000"/>
              </a:spcBef>
              <a:buClr>
                <a:srgbClr val="990000"/>
              </a:buClr>
            </a:pP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5g-2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p1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p1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manual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bond-master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p2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p2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manual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bond-master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p1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static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bond-mode 4</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a:t>
            </a:r>
            <a:r>
              <a:rPr lang="en-GB" sz="741" kern="0" dirty="0" err="1">
                <a:solidFill>
                  <a:schemeClr val="bg1"/>
                </a:solidFill>
                <a:ea typeface="微软雅黑" pitchFamily="34" charset="-122"/>
                <a:cs typeface="Arial" pitchFamily="34" charset="0"/>
              </a:rPr>
              <a:t>miimon</a:t>
            </a:r>
            <a:r>
              <a:rPr lang="en-GB" sz="741" kern="0" dirty="0">
                <a:solidFill>
                  <a:schemeClr val="bg1"/>
                </a:solidFill>
                <a:ea typeface="微软雅黑" pitchFamily="34" charset="-122"/>
                <a:cs typeface="Arial" pitchFamily="34" charset="0"/>
              </a:rPr>
              <a:t> 100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-rate 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bond-slaves p1 p2</a:t>
            </a:r>
            <a:endParaRPr lang="en-US" sz="1058" dirty="0">
              <a:solidFill>
                <a:schemeClr val="bg1"/>
              </a:solidFill>
            </a:endParaRPr>
          </a:p>
        </p:txBody>
      </p:sp>
      <p:sp>
        <p:nvSpPr>
          <p:cNvPr id="8" name="Rectangle 7"/>
          <p:cNvSpPr/>
          <p:nvPr/>
        </p:nvSpPr>
        <p:spPr>
          <a:xfrm>
            <a:off x="2310927" y="1094724"/>
            <a:ext cx="1667324" cy="2549993"/>
          </a:xfrm>
          <a:prstGeom prst="rect">
            <a:avLst/>
          </a:prstGeom>
          <a:ln>
            <a:solidFill>
              <a:schemeClr val="bg1"/>
            </a:solidFill>
          </a:ln>
        </p:spPr>
        <p:txBody>
          <a:bodyPr wrap="square">
            <a:spAutoFit/>
          </a:bodyPr>
          <a:lstStyle/>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5g-4</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p1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p1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manual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bond-master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p2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p2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manual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bond-master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p1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static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bond-mode 4</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a:t>
            </a:r>
            <a:r>
              <a:rPr lang="en-GB" sz="741" kern="0" dirty="0" err="1">
                <a:solidFill>
                  <a:schemeClr val="bg1"/>
                </a:solidFill>
                <a:ea typeface="微软雅黑" pitchFamily="34" charset="-122"/>
                <a:cs typeface="Arial" pitchFamily="34" charset="0"/>
              </a:rPr>
              <a:t>miimon</a:t>
            </a:r>
            <a:r>
              <a:rPr lang="en-GB" sz="741" kern="0" dirty="0">
                <a:solidFill>
                  <a:schemeClr val="bg1"/>
                </a:solidFill>
                <a:ea typeface="微软雅黑" pitchFamily="34" charset="-122"/>
                <a:cs typeface="Arial" pitchFamily="34" charset="0"/>
              </a:rPr>
              <a:t> 100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-rate 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bond-slaves p1 p2</a:t>
            </a:r>
            <a:endParaRPr lang="en-US" sz="1058" dirty="0">
              <a:solidFill>
                <a:schemeClr val="bg1"/>
              </a:solidFill>
            </a:endParaRPr>
          </a:p>
        </p:txBody>
      </p:sp>
      <p:sp>
        <p:nvSpPr>
          <p:cNvPr id="9" name="Rectangle 8"/>
          <p:cNvSpPr/>
          <p:nvPr/>
        </p:nvSpPr>
        <p:spPr>
          <a:xfrm>
            <a:off x="4311569" y="1094724"/>
            <a:ext cx="1667324" cy="2715359"/>
          </a:xfrm>
          <a:prstGeom prst="rect">
            <a:avLst/>
          </a:prstGeom>
          <a:ln>
            <a:solidFill>
              <a:schemeClr val="bg1"/>
            </a:solidFill>
          </a:ln>
        </p:spPr>
        <p:txBody>
          <a:bodyPr wrap="square">
            <a:spAutoFit/>
          </a:bodyPr>
          <a:lstStyle/>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5g-6</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p1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p1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manual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bond-master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p2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p2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manual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bond-master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p1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static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bond-mode 4</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a:t>
            </a:r>
            <a:r>
              <a:rPr lang="en-GB" sz="741" kern="0" dirty="0" err="1">
                <a:solidFill>
                  <a:schemeClr val="bg1"/>
                </a:solidFill>
                <a:ea typeface="微软雅黑" pitchFamily="34" charset="-122"/>
                <a:cs typeface="Arial" pitchFamily="34" charset="0"/>
              </a:rPr>
              <a:t>miimon</a:t>
            </a:r>
            <a:r>
              <a:rPr lang="en-GB" sz="741" kern="0" dirty="0">
                <a:solidFill>
                  <a:schemeClr val="bg1"/>
                </a:solidFill>
                <a:ea typeface="微软雅黑" pitchFamily="34" charset="-122"/>
                <a:cs typeface="Arial" pitchFamily="34" charset="0"/>
              </a:rPr>
              <a:t> 100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-rate 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bond-slaves p1 p2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1058" dirty="0">
              <a:solidFill>
                <a:schemeClr val="bg1"/>
              </a:solidFill>
            </a:endParaRPr>
          </a:p>
        </p:txBody>
      </p:sp>
      <p:sp>
        <p:nvSpPr>
          <p:cNvPr id="10" name="Rectangle 9"/>
          <p:cNvSpPr/>
          <p:nvPr/>
        </p:nvSpPr>
        <p:spPr>
          <a:xfrm>
            <a:off x="6167301" y="1094723"/>
            <a:ext cx="1659404" cy="3046090"/>
          </a:xfrm>
          <a:prstGeom prst="rect">
            <a:avLst/>
          </a:prstGeom>
          <a:ln>
            <a:solidFill>
              <a:schemeClr val="bg1"/>
            </a:solidFill>
          </a:ln>
        </p:spPr>
        <p:txBody>
          <a:bodyPr wrap="square">
            <a:spAutoFit/>
          </a:bodyPr>
          <a:lstStyle/>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5g-7</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p1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p1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manual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bond-master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p2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p2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manual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bond-master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auto bond0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iface</a:t>
            </a:r>
            <a:r>
              <a:rPr lang="en-GB" sz="741" kern="0" dirty="0">
                <a:solidFill>
                  <a:schemeClr val="bg1"/>
                </a:solidFill>
                <a:ea typeface="微软雅黑" pitchFamily="34" charset="-122"/>
                <a:cs typeface="Arial" pitchFamily="34" charset="0"/>
              </a:rPr>
              <a:t> p1 </a:t>
            </a:r>
            <a:r>
              <a:rPr lang="en-GB" sz="741" kern="0" dirty="0" err="1">
                <a:solidFill>
                  <a:schemeClr val="bg1"/>
                </a:solidFill>
                <a:ea typeface="微软雅黑" pitchFamily="34" charset="-122"/>
                <a:cs typeface="Arial" pitchFamily="34" charset="0"/>
              </a:rPr>
              <a:t>inet</a:t>
            </a:r>
            <a:r>
              <a:rPr lang="en-GB" sz="741" kern="0" dirty="0">
                <a:solidFill>
                  <a:schemeClr val="bg1"/>
                </a:solidFill>
                <a:ea typeface="微软雅黑" pitchFamily="34" charset="-122"/>
                <a:cs typeface="Arial" pitchFamily="34" charset="0"/>
              </a:rPr>
              <a:t> static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bond-mode 4</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a:t>
            </a:r>
            <a:r>
              <a:rPr lang="en-GB" sz="741" kern="0" dirty="0" err="1">
                <a:solidFill>
                  <a:schemeClr val="bg1"/>
                </a:solidFill>
                <a:ea typeface="微软雅黑" pitchFamily="34" charset="-122"/>
                <a:cs typeface="Arial" pitchFamily="34" charset="0"/>
              </a:rPr>
              <a:t>miimon</a:t>
            </a:r>
            <a:r>
              <a:rPr lang="en-GB" sz="741" kern="0" dirty="0">
                <a:solidFill>
                  <a:schemeClr val="bg1"/>
                </a:solidFill>
                <a:ea typeface="微软雅黑" pitchFamily="34" charset="-122"/>
                <a:cs typeface="Arial" pitchFamily="34" charset="0"/>
              </a:rPr>
              <a:t> 100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-rate 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bond-slaves p1 p2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1058" dirty="0">
              <a:solidFill>
                <a:schemeClr val="bg1"/>
              </a:solidFill>
            </a:endParaRPr>
          </a:p>
        </p:txBody>
      </p:sp>
      <p:sp>
        <p:nvSpPr>
          <p:cNvPr id="11" name="Rectangle 10"/>
          <p:cNvSpPr/>
          <p:nvPr/>
        </p:nvSpPr>
        <p:spPr>
          <a:xfrm>
            <a:off x="4304579" y="4337789"/>
            <a:ext cx="3127310" cy="730969"/>
          </a:xfrm>
          <a:prstGeom prst="rect">
            <a:avLst/>
          </a:prstGeom>
          <a:ln>
            <a:solidFill>
              <a:schemeClr val="bg1"/>
            </a:solidFill>
          </a:ln>
        </p:spPr>
        <p:txBody>
          <a:bodyPr wrap="square">
            <a:spAutoFit/>
          </a:bodyPr>
          <a:lstStyle/>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RRH</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docker</a:t>
            </a:r>
            <a:r>
              <a:rPr lang="en-GB" sz="741" kern="0" dirty="0">
                <a:solidFill>
                  <a:schemeClr val="bg1"/>
                </a:solidFill>
                <a:ea typeface="微软雅黑" pitchFamily="34" charset="-122"/>
                <a:cs typeface="Arial" pitchFamily="34" charset="0"/>
              </a:rPr>
              <a:t> attach </a:t>
            </a:r>
            <a:r>
              <a:rPr lang="en-GB" sz="741" kern="0" dirty="0" err="1">
                <a:solidFill>
                  <a:schemeClr val="bg1"/>
                </a:solidFill>
                <a:ea typeface="微软雅黑" pitchFamily="34" charset="-122"/>
                <a:cs typeface="Arial" pitchFamily="34" charset="0"/>
              </a:rPr>
              <a:t>rrh</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ovs-docker</a:t>
            </a:r>
            <a:r>
              <a:rPr lang="en-GB" sz="741" kern="0" dirty="0">
                <a:solidFill>
                  <a:schemeClr val="bg1"/>
                </a:solidFill>
                <a:ea typeface="微软雅黑" pitchFamily="34" charset="-122"/>
                <a:cs typeface="Arial" pitchFamily="34" charset="0"/>
              </a:rPr>
              <a:t> add-port 5g-br0 eth1 </a:t>
            </a:r>
            <a:r>
              <a:rPr lang="en-GB" sz="741" kern="0" dirty="0" err="1">
                <a:solidFill>
                  <a:schemeClr val="bg1"/>
                </a:solidFill>
                <a:ea typeface="微软雅黑" pitchFamily="34" charset="-122"/>
                <a:cs typeface="Arial" pitchFamily="34" charset="0"/>
              </a:rPr>
              <a:t>rrh</a:t>
            </a: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ipaddress</a:t>
            </a:r>
            <a:r>
              <a:rPr lang="en-GB" sz="741" kern="0" dirty="0">
                <a:solidFill>
                  <a:schemeClr val="bg1"/>
                </a:solidFill>
                <a:ea typeface="微软雅黑" pitchFamily="34" charset="-122"/>
                <a:cs typeface="Arial" pitchFamily="34" charset="0"/>
              </a:rPr>
              <a:t>==192.168.10.2/24</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ovs-vsctl</a:t>
            </a:r>
            <a:r>
              <a:rPr lang="en-GB" sz="741" kern="0" dirty="0">
                <a:solidFill>
                  <a:schemeClr val="bg1"/>
                </a:solidFill>
                <a:ea typeface="微软雅黑" pitchFamily="34" charset="-122"/>
                <a:cs typeface="Arial" pitchFamily="34" charset="0"/>
              </a:rPr>
              <a:t> set port rrh_veth_0 tag=10</a:t>
            </a:r>
            <a:endParaRPr lang="en-US" sz="1058" dirty="0">
              <a:solidFill>
                <a:schemeClr val="bg1"/>
              </a:solidFill>
            </a:endParaRPr>
          </a:p>
        </p:txBody>
      </p:sp>
      <p:sp>
        <p:nvSpPr>
          <p:cNvPr id="12" name="Rectangle 11"/>
          <p:cNvSpPr/>
          <p:nvPr/>
        </p:nvSpPr>
        <p:spPr>
          <a:xfrm>
            <a:off x="8015114" y="1087470"/>
            <a:ext cx="2056078" cy="5526578"/>
          </a:xfrm>
          <a:prstGeom prst="rect">
            <a:avLst/>
          </a:prstGeom>
          <a:ln>
            <a:solidFill>
              <a:schemeClr val="bg1"/>
            </a:solidFill>
          </a:ln>
        </p:spPr>
        <p:txBody>
          <a:bodyPr wrap="square">
            <a:spAutoFit/>
          </a:bodyPr>
          <a:lstStyle/>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EPC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virsh</a:t>
            </a:r>
            <a:r>
              <a:rPr lang="en-GB" sz="741" kern="0" dirty="0">
                <a:solidFill>
                  <a:schemeClr val="bg1"/>
                </a:solidFill>
                <a:ea typeface="微软雅黑" pitchFamily="34" charset="-122"/>
                <a:cs typeface="Arial" pitchFamily="34" charset="0"/>
              </a:rPr>
              <a:t> net-define 5g-network.xml</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virsh</a:t>
            </a:r>
            <a:r>
              <a:rPr lang="en-GB" sz="741" kern="0" dirty="0">
                <a:solidFill>
                  <a:schemeClr val="bg1"/>
                </a:solidFill>
                <a:ea typeface="微软雅黑" pitchFamily="34" charset="-122"/>
                <a:cs typeface="Arial" pitchFamily="34" charset="0"/>
              </a:rPr>
              <a:t> net-start 5g-network</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virsh</a:t>
            </a:r>
            <a:r>
              <a:rPr lang="en-GB" sz="741" kern="0" dirty="0">
                <a:solidFill>
                  <a:schemeClr val="bg1"/>
                </a:solidFill>
                <a:ea typeface="微软雅黑" pitchFamily="34" charset="-122"/>
                <a:cs typeface="Arial" pitchFamily="34" charset="0"/>
              </a:rPr>
              <a:t> define </a:t>
            </a:r>
            <a:r>
              <a:rPr lang="en-GB" sz="741" kern="0" dirty="0" err="1">
                <a:solidFill>
                  <a:schemeClr val="bg1"/>
                </a:solidFill>
                <a:ea typeface="微软雅黑" pitchFamily="34" charset="-122"/>
                <a:cs typeface="Arial" pitchFamily="34" charset="0"/>
              </a:rPr>
              <a:t>epc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err="1">
                <a:solidFill>
                  <a:schemeClr val="bg1"/>
                </a:solidFill>
                <a:ea typeface="微软雅黑" pitchFamily="34" charset="-122"/>
                <a:cs typeface="Arial" pitchFamily="34" charset="0"/>
              </a:rPr>
              <a:t>virsh</a:t>
            </a:r>
            <a:r>
              <a:rPr lang="en-GB" sz="741" kern="0" dirty="0">
                <a:solidFill>
                  <a:schemeClr val="bg1"/>
                </a:solidFill>
                <a:ea typeface="微软雅黑" pitchFamily="34" charset="-122"/>
                <a:cs typeface="Arial" pitchFamily="34" charset="0"/>
              </a:rPr>
              <a:t> start </a:t>
            </a:r>
            <a:r>
              <a:rPr lang="en-GB" sz="741" kern="0" dirty="0" err="1">
                <a:solidFill>
                  <a:schemeClr val="bg1"/>
                </a:solidFill>
                <a:ea typeface="微软雅黑" pitchFamily="34" charset="-122"/>
                <a:cs typeface="Arial" pitchFamily="34" charset="0"/>
              </a:rPr>
              <a:t>epc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ovs-vsctl</a:t>
            </a:r>
            <a:r>
              <a:rPr lang="en-GB" sz="741" kern="0" dirty="0">
                <a:solidFill>
                  <a:schemeClr val="bg1"/>
                </a:solidFill>
                <a:ea typeface="微软雅黑" pitchFamily="34" charset="-122"/>
                <a:cs typeface="Arial" pitchFamily="34" charset="0"/>
              </a:rPr>
              <a:t> add-port 5g-br0 epc_veth_0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ovs-vsctl</a:t>
            </a:r>
            <a:r>
              <a:rPr lang="en-GB" sz="741" kern="0" dirty="0">
                <a:solidFill>
                  <a:schemeClr val="bg1"/>
                </a:solidFill>
                <a:ea typeface="微软雅黑" pitchFamily="34" charset="-122"/>
                <a:cs typeface="Arial" pitchFamily="34" charset="0"/>
              </a:rPr>
              <a:t> set port epc_veth_0 tag=10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Switch-1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interface eth-trunk1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Description: To 5g-2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link-type trunk</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trunk allow-pass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mode </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-dynamic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interface eth-trunk2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Description: To 5g-4</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link-type trunk</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trunk allow-pass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mode </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-dynamic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interface eth-trunk9</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Description: To 5g-1 RRH</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link-type trunk</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trunk allow-pass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mode </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-dynamic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interface eth-trunk21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Description: To Optical Node</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link-type trunk</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trunk allow-pass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mode </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-dynamic</a:t>
            </a:r>
            <a:endParaRPr lang="en-US" sz="1905" dirty="0">
              <a:solidFill>
                <a:schemeClr val="bg1"/>
              </a:solidFill>
            </a:endParaRPr>
          </a:p>
        </p:txBody>
      </p:sp>
      <p:sp>
        <p:nvSpPr>
          <p:cNvPr id="13" name="Rectangle 12"/>
          <p:cNvSpPr/>
          <p:nvPr/>
        </p:nvSpPr>
        <p:spPr>
          <a:xfrm>
            <a:off x="10231314" y="1087470"/>
            <a:ext cx="1858100" cy="3542188"/>
          </a:xfrm>
          <a:prstGeom prst="rect">
            <a:avLst/>
          </a:prstGeom>
          <a:ln>
            <a:solidFill>
              <a:schemeClr val="bg1"/>
            </a:solidFill>
          </a:ln>
        </p:spPr>
        <p:txBody>
          <a:bodyPr wrap="square">
            <a:spAutoFit/>
          </a:bodyPr>
          <a:lstStyle/>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Switch-2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interface eth-trunk1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Description: To 5g-6</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link-type trunk</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trunk allow-pass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mode </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-dynamic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interface eth-trunk2</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Description: To 5g-7q</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link-type trunk</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trunk allow-pass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mode </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-dynamic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interface eth-trunk21</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Description: To Optical Node</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link-type trunk</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port trunk allow-pass </a:t>
            </a:r>
            <a:r>
              <a:rPr lang="en-GB" sz="741" kern="0" dirty="0" err="1">
                <a:solidFill>
                  <a:schemeClr val="bg1"/>
                </a:solidFill>
                <a:ea typeface="微软雅黑" pitchFamily="34" charset="-122"/>
                <a:cs typeface="Arial" pitchFamily="34" charset="0"/>
              </a:rPr>
              <a:t>vlan</a:t>
            </a:r>
            <a:r>
              <a:rPr lang="en-GB" sz="741" kern="0" dirty="0">
                <a:solidFill>
                  <a:schemeClr val="bg1"/>
                </a:solidFill>
                <a:ea typeface="微软雅黑" pitchFamily="34" charset="-122"/>
                <a:cs typeface="Arial" pitchFamily="34" charset="0"/>
              </a:rPr>
              <a:t> 10</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mode </a:t>
            </a:r>
            <a:r>
              <a:rPr lang="en-GB" sz="741" kern="0" dirty="0" err="1">
                <a:solidFill>
                  <a:schemeClr val="bg1"/>
                </a:solidFill>
                <a:ea typeface="微软雅黑" pitchFamily="34" charset="-122"/>
                <a:cs typeface="Arial" pitchFamily="34" charset="0"/>
              </a:rPr>
              <a:t>lacp</a:t>
            </a:r>
            <a:r>
              <a:rPr lang="en-GB" sz="741" kern="0" dirty="0">
                <a:solidFill>
                  <a:schemeClr val="bg1"/>
                </a:solidFill>
                <a:ea typeface="微软雅黑" pitchFamily="34" charset="-122"/>
                <a:cs typeface="Arial" pitchFamily="34" charset="0"/>
              </a:rPr>
              <a:t>-dynamic</a:t>
            </a:r>
            <a:endParaRPr lang="en-US" sz="741" kern="0" dirty="0">
              <a:solidFill>
                <a:schemeClr val="bg1"/>
              </a:solidFill>
              <a:ea typeface="微软雅黑" pitchFamily="34" charset="-122"/>
              <a:cs typeface="Arial" pitchFamily="34" charset="0"/>
            </a:endParaRPr>
          </a:p>
          <a:p>
            <a:pPr marL="342666" indent="-342666" eaLnBrk="0" hangingPunct="0">
              <a:lnSpc>
                <a:spcPct val="125000"/>
              </a:lnSpc>
              <a:spcBef>
                <a:spcPct val="20000"/>
              </a:spcBef>
              <a:buClr>
                <a:srgbClr val="990000"/>
              </a:buClr>
            </a:pPr>
            <a:r>
              <a:rPr lang="en-GB" sz="741" kern="0" dirty="0">
                <a:solidFill>
                  <a:schemeClr val="bg1"/>
                </a:solidFill>
                <a:ea typeface="微软雅黑" pitchFamily="34" charset="-122"/>
                <a:cs typeface="Arial" pitchFamily="34" charset="0"/>
              </a:rPr>
              <a:t> </a:t>
            </a:r>
            <a:endParaRPr lang="en-US" sz="1905" dirty="0">
              <a:solidFill>
                <a:schemeClr val="bg1"/>
              </a:solidFill>
            </a:endParaRPr>
          </a:p>
        </p:txBody>
      </p:sp>
      <p:sp>
        <p:nvSpPr>
          <p:cNvPr id="14" name="TextBox 13"/>
          <p:cNvSpPr txBox="1"/>
          <p:nvPr/>
        </p:nvSpPr>
        <p:spPr>
          <a:xfrm>
            <a:off x="323981" y="54977"/>
            <a:ext cx="11686640" cy="1077218"/>
          </a:xfrm>
          <a:prstGeom prst="rect">
            <a:avLst/>
          </a:prstGeom>
          <a:noFill/>
          <a:ln>
            <a:noFill/>
          </a:ln>
        </p:spPr>
        <p:txBody>
          <a:bodyPr wrap="square" rtlCol="0">
            <a:spAutoFit/>
          </a:bodyPr>
          <a:lstStyle/>
          <a:p>
            <a:r>
              <a:rPr lang="en-US" sz="3200" dirty="0">
                <a:solidFill>
                  <a:schemeClr val="bg1"/>
                </a:solidFill>
              </a:rPr>
              <a:t>A small </a:t>
            </a:r>
            <a:r>
              <a:rPr lang="en-US" sz="3200" dirty="0" smtClean="0">
                <a:solidFill>
                  <a:schemeClr val="bg1"/>
                </a:solidFill>
              </a:rPr>
              <a:t>sub-sample </a:t>
            </a:r>
            <a:r>
              <a:rPr lang="en-US" sz="3200" dirty="0">
                <a:solidFill>
                  <a:schemeClr val="bg1"/>
                </a:solidFill>
              </a:rPr>
              <a:t>of some of the required commands to setup </a:t>
            </a:r>
            <a:r>
              <a:rPr lang="en-US" sz="3200" u="sng" dirty="0">
                <a:solidFill>
                  <a:schemeClr val="bg1"/>
                </a:solidFill>
              </a:rPr>
              <a:t>one</a:t>
            </a:r>
            <a:r>
              <a:rPr lang="en-US" sz="3200" dirty="0">
                <a:solidFill>
                  <a:schemeClr val="bg1"/>
                </a:solidFill>
              </a:rPr>
              <a:t> </a:t>
            </a:r>
            <a:r>
              <a:rPr lang="en-US" sz="3200" u="sng" dirty="0" smtClean="0">
                <a:solidFill>
                  <a:schemeClr val="bg1"/>
                </a:solidFill>
              </a:rPr>
              <a:t>slice</a:t>
            </a:r>
            <a:r>
              <a:rPr lang="en-US" sz="3200" dirty="0" smtClean="0">
                <a:solidFill>
                  <a:schemeClr val="bg1"/>
                </a:solidFill>
              </a:rPr>
              <a:t> in one C-RAN (non Radio parts) i.e. its very complex.</a:t>
            </a:r>
            <a:endParaRPr lang="en-US" sz="3200" dirty="0">
              <a:solidFill>
                <a:schemeClr val="bg1"/>
              </a:solidFill>
            </a:endParaRPr>
          </a:p>
        </p:txBody>
      </p:sp>
      <p:sp>
        <p:nvSpPr>
          <p:cNvPr id="15" name="TextBox 14"/>
          <p:cNvSpPr txBox="1"/>
          <p:nvPr/>
        </p:nvSpPr>
        <p:spPr>
          <a:xfrm>
            <a:off x="4349616" y="5467988"/>
            <a:ext cx="2630335" cy="971804"/>
          </a:xfrm>
          <a:prstGeom prst="rect">
            <a:avLst/>
          </a:prstGeom>
          <a:noFill/>
          <a:ln>
            <a:solidFill>
              <a:schemeClr val="bg1"/>
            </a:solidFill>
          </a:ln>
        </p:spPr>
        <p:txBody>
          <a:bodyPr wrap="none" rtlCol="0">
            <a:spAutoFit/>
          </a:bodyPr>
          <a:lstStyle/>
          <a:p>
            <a:r>
              <a:rPr lang="en-US" sz="1905" dirty="0">
                <a:solidFill>
                  <a:schemeClr val="bg1"/>
                </a:solidFill>
              </a:rPr>
              <a:t>Transport network, </a:t>
            </a:r>
            <a:br>
              <a:rPr lang="en-US" sz="1905" dirty="0">
                <a:solidFill>
                  <a:schemeClr val="bg1"/>
                </a:solidFill>
              </a:rPr>
            </a:br>
            <a:r>
              <a:rPr lang="en-US" sz="1905" dirty="0">
                <a:solidFill>
                  <a:schemeClr val="bg1"/>
                </a:solidFill>
              </a:rPr>
              <a:t>radio and EPC attributes </a:t>
            </a:r>
          </a:p>
          <a:p>
            <a:r>
              <a:rPr lang="en-US" sz="1905" dirty="0">
                <a:solidFill>
                  <a:schemeClr val="bg1"/>
                </a:solidFill>
              </a:rPr>
              <a:t>not shown</a:t>
            </a:r>
          </a:p>
        </p:txBody>
      </p:sp>
    </p:spTree>
    <p:extLst>
      <p:ext uri="{BB962C8B-B14F-4D97-AF65-F5344CB8AC3E}">
        <p14:creationId xmlns:p14="http://schemas.microsoft.com/office/powerpoint/2010/main" val="420831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46191" y="431709"/>
            <a:ext cx="3584448" cy="844636"/>
          </a:xfrm>
        </p:spPr>
        <p:txBody>
          <a:bodyPr/>
          <a:lstStyle/>
          <a:p>
            <a:r>
              <a:rPr lang="en-US" sz="6600" dirty="0" smtClean="0"/>
              <a:t>Outline</a:t>
            </a:r>
            <a:endParaRPr lang="en-US" sz="6600" dirty="0"/>
          </a:p>
        </p:txBody>
      </p:sp>
      <p:sp>
        <p:nvSpPr>
          <p:cNvPr id="642" name="Title 1"/>
          <p:cNvSpPr txBox="1">
            <a:spLocks/>
          </p:cNvSpPr>
          <p:nvPr/>
        </p:nvSpPr>
        <p:spPr>
          <a:xfrm>
            <a:off x="3882183" y="2531781"/>
            <a:ext cx="4749753" cy="844636"/>
          </a:xfrm>
          <a:prstGeom prst="rect">
            <a:avLst/>
          </a:prstGeom>
        </p:spPr>
        <p:txBody>
          <a:bodyPr lIns="100191" tIns="50095" rIns="100191" bIns="50095"/>
          <a:lstStyle>
            <a:lvl1pPr algn="l" rtl="0" eaLnBrk="0" fontAlgn="base" hangingPunct="0">
              <a:spcBef>
                <a:spcPct val="0"/>
              </a:spcBef>
              <a:spcAft>
                <a:spcPct val="0"/>
              </a:spcAft>
              <a:defRPr sz="4233">
                <a:solidFill>
                  <a:schemeClr val="bg1"/>
                </a:solidFill>
                <a:latin typeface="Arial Black" pitchFamily="34" charset="0"/>
                <a:ea typeface="微软雅黑" pitchFamily="34" charset="-122"/>
                <a:cs typeface="宋体" pitchFamily="2" charset="-122"/>
              </a:defRPr>
            </a:lvl1pPr>
            <a:lvl2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5pPr>
            <a:lvl6pPr marL="4571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6pPr>
            <a:lvl7pPr marL="9142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7pPr>
            <a:lvl8pPr marL="13713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8pPr>
            <a:lvl9pPr marL="18284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9pPr>
          </a:lstStyle>
          <a:p>
            <a:r>
              <a:rPr lang="en-US" kern="0" dirty="0" smtClean="0">
                <a:solidFill>
                  <a:srgbClr val="FFFFFF"/>
                </a:solidFill>
              </a:rPr>
              <a:t>Background</a:t>
            </a:r>
          </a:p>
          <a:p>
            <a:endParaRPr lang="en-US" kern="0" dirty="0">
              <a:solidFill>
                <a:srgbClr val="FFFFFF"/>
              </a:solidFill>
            </a:endParaRPr>
          </a:p>
          <a:p>
            <a:r>
              <a:rPr lang="en-US" kern="0" dirty="0" smtClean="0">
                <a:solidFill>
                  <a:srgbClr val="FFFFFF"/>
                </a:solidFill>
              </a:rPr>
              <a:t>Architecture</a:t>
            </a:r>
          </a:p>
          <a:p>
            <a:endParaRPr lang="en-US" kern="0" dirty="0">
              <a:solidFill>
                <a:srgbClr val="FFFFFF"/>
              </a:solidFill>
            </a:endParaRPr>
          </a:p>
          <a:p>
            <a:r>
              <a:rPr lang="en-US" kern="0" dirty="0" smtClean="0">
                <a:solidFill>
                  <a:srgbClr val="FFFFFF"/>
                </a:solidFill>
              </a:rPr>
              <a:t>Prototype</a:t>
            </a:r>
          </a:p>
          <a:p>
            <a:endParaRPr lang="en-US" kern="0" dirty="0">
              <a:solidFill>
                <a:srgbClr val="FFFFFF"/>
              </a:solidFill>
            </a:endParaRPr>
          </a:p>
          <a:p>
            <a:endParaRPr lang="en-US" kern="0" dirty="0">
              <a:solidFill>
                <a:srgbClr val="FFFFFF"/>
              </a:solidFill>
            </a:endParaRPr>
          </a:p>
        </p:txBody>
      </p:sp>
      <p:pic>
        <p:nvPicPr>
          <p:cNvPr id="643" name="Picture 6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02" y="5386274"/>
            <a:ext cx="2360504" cy="931778"/>
          </a:xfrm>
          <a:prstGeom prst="rect">
            <a:avLst/>
          </a:prstGeom>
        </p:spPr>
      </p:pic>
      <p:sp>
        <p:nvSpPr>
          <p:cNvPr id="7" name="Lightning Bolt 6"/>
          <p:cNvSpPr/>
          <p:nvPr/>
        </p:nvSpPr>
        <p:spPr bwMode="auto">
          <a:xfrm rot="18733213">
            <a:off x="3202649" y="4012403"/>
            <a:ext cx="602936" cy="473920"/>
          </a:xfrm>
          <a:prstGeom prst="lightningBolt">
            <a:avLst/>
          </a:prstGeom>
          <a:solidFill>
            <a:srgbClr val="FF0000"/>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Tree>
    <p:extLst>
      <p:ext uri="{BB962C8B-B14F-4D97-AF65-F5344CB8AC3E}">
        <p14:creationId xmlns:p14="http://schemas.microsoft.com/office/powerpoint/2010/main" val="3650328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Rectangle 619"/>
          <p:cNvSpPr/>
          <p:nvPr/>
        </p:nvSpPr>
        <p:spPr bwMode="auto">
          <a:xfrm>
            <a:off x="-26583" y="526"/>
            <a:ext cx="12192000" cy="6856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140" name="Parallelogram 139"/>
          <p:cNvSpPr/>
          <p:nvPr/>
        </p:nvSpPr>
        <p:spPr>
          <a:xfrm>
            <a:off x="440609" y="561110"/>
            <a:ext cx="4214965" cy="1306632"/>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82"/>
          <p:cNvGrpSpPr/>
          <p:nvPr/>
        </p:nvGrpSpPr>
        <p:grpSpPr>
          <a:xfrm>
            <a:off x="387961" y="3105928"/>
            <a:ext cx="1275364" cy="1951628"/>
            <a:chOff x="782237" y="4789334"/>
            <a:chExt cx="1262577" cy="1925722"/>
          </a:xfrm>
        </p:grpSpPr>
        <p:grpSp>
          <p:nvGrpSpPr>
            <p:cNvPr id="4" name="Group 420"/>
            <p:cNvGrpSpPr/>
            <p:nvPr/>
          </p:nvGrpSpPr>
          <p:grpSpPr>
            <a:xfrm>
              <a:off x="818984" y="4789334"/>
              <a:ext cx="1225830" cy="1714833"/>
              <a:chOff x="818984" y="4789334"/>
              <a:chExt cx="1225830" cy="1714833"/>
            </a:xfrm>
          </p:grpSpPr>
          <p:sp>
            <p:nvSpPr>
              <p:cNvPr id="420" name="Parallelogram 419"/>
              <p:cNvSpPr/>
              <p:nvPr/>
            </p:nvSpPr>
            <p:spPr bwMode="auto">
              <a:xfrm rot="5400000" flipV="1">
                <a:off x="625507" y="570241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0" name="Left Brace 249"/>
              <p:cNvSpPr/>
              <p:nvPr/>
            </p:nvSpPr>
            <p:spPr bwMode="auto">
              <a:xfrm>
                <a:off x="818984" y="588444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nvGrpSpPr>
              <p:cNvPr id="5" name="Group 269"/>
              <p:cNvGrpSpPr/>
              <p:nvPr/>
            </p:nvGrpSpPr>
            <p:grpSpPr>
              <a:xfrm>
                <a:off x="1005088" y="5845533"/>
                <a:ext cx="147851" cy="459851"/>
                <a:chOff x="2490657" y="5064980"/>
                <a:chExt cx="199444" cy="633656"/>
              </a:xfrm>
            </p:grpSpPr>
            <p:sp>
              <p:nvSpPr>
                <p:cNvPr id="271" name="Isosceles Triangle 270"/>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73" name="Rectangle 272"/>
                <p:cNvSpPr/>
                <p:nvPr/>
              </p:nvSpPr>
              <p:spPr bwMode="auto">
                <a:xfrm>
                  <a:off x="2490657" y="5216055"/>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74" name="Rectangle 273"/>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92" name="Rectangle 29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6" name="Group 293"/>
              <p:cNvGrpSpPr/>
              <p:nvPr/>
            </p:nvGrpSpPr>
            <p:grpSpPr>
              <a:xfrm>
                <a:off x="1236257" y="5966128"/>
                <a:ext cx="140651" cy="459851"/>
                <a:chOff x="2500370" y="5064980"/>
                <a:chExt cx="189731" cy="633656"/>
              </a:xfrm>
            </p:grpSpPr>
            <p:sp>
              <p:nvSpPr>
                <p:cNvPr id="295" name="Isosceles Triangle 294"/>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99" name="Rectangle 298"/>
                <p:cNvSpPr/>
                <p:nvPr/>
              </p:nvSpPr>
              <p:spPr bwMode="auto">
                <a:xfrm>
                  <a:off x="2500370" y="5229908"/>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1" name="Rectangle 300"/>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2" name="Rectangle 30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333" name="Cube 332"/>
              <p:cNvSpPr/>
              <p:nvPr/>
            </p:nvSpPr>
            <p:spPr bwMode="auto">
              <a:xfrm>
                <a:off x="858739" y="512859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35" name="TextBox 334"/>
              <p:cNvSpPr txBox="1"/>
              <p:nvPr/>
            </p:nvSpPr>
            <p:spPr>
              <a:xfrm>
                <a:off x="946204" y="5518204"/>
                <a:ext cx="541461" cy="251747"/>
              </a:xfrm>
              <a:prstGeom prst="rect">
                <a:avLst/>
              </a:prstGeom>
              <a:noFill/>
            </p:spPr>
            <p:txBody>
              <a:bodyPr wrap="none" rtlCol="0">
                <a:spAutoFit/>
              </a:bodyPr>
              <a:lstStyle/>
              <a:p>
                <a:r>
                  <a:rPr lang="en-US" sz="1058" b="1" dirty="0">
                    <a:latin typeface="Arial" charset="0"/>
                  </a:rPr>
                  <a:t>CTRL</a:t>
                </a:r>
              </a:p>
            </p:txBody>
          </p:sp>
          <p:sp>
            <p:nvSpPr>
              <p:cNvPr id="359" name="Right Brace 358"/>
              <p:cNvSpPr/>
              <p:nvPr/>
            </p:nvSpPr>
            <p:spPr bwMode="auto">
              <a:xfrm>
                <a:off x="1872734" y="533937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2" name="Cube 361"/>
              <p:cNvSpPr/>
              <p:nvPr/>
            </p:nvSpPr>
            <p:spPr bwMode="auto">
              <a:xfrm>
                <a:off x="860065" y="496293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3" name="TextBox 362"/>
              <p:cNvSpPr txBox="1"/>
              <p:nvPr/>
            </p:nvSpPr>
            <p:spPr>
              <a:xfrm>
                <a:off x="939578" y="5344601"/>
                <a:ext cx="595417" cy="251747"/>
              </a:xfrm>
              <a:prstGeom prst="rect">
                <a:avLst/>
              </a:prstGeom>
              <a:noFill/>
            </p:spPr>
            <p:txBody>
              <a:bodyPr wrap="none" rtlCol="0">
                <a:spAutoFit/>
              </a:bodyPr>
              <a:lstStyle/>
              <a:p>
                <a:r>
                  <a:rPr lang="en-US" sz="1058" b="1" dirty="0">
                    <a:latin typeface="Arial" charset="0"/>
                  </a:rPr>
                  <a:t>MGMT</a:t>
                </a:r>
              </a:p>
            </p:txBody>
          </p:sp>
          <p:sp>
            <p:nvSpPr>
              <p:cNvPr id="364" name="Cube 363"/>
              <p:cNvSpPr/>
              <p:nvPr/>
            </p:nvSpPr>
            <p:spPr bwMode="auto">
              <a:xfrm>
                <a:off x="861390" y="478933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5" name="TextBox 364"/>
              <p:cNvSpPr txBox="1"/>
              <p:nvPr/>
            </p:nvSpPr>
            <p:spPr>
              <a:xfrm>
                <a:off x="940903" y="5170999"/>
                <a:ext cx="541461" cy="251747"/>
              </a:xfrm>
              <a:prstGeom prst="rect">
                <a:avLst/>
              </a:prstGeom>
              <a:noFill/>
            </p:spPr>
            <p:txBody>
              <a:bodyPr wrap="none" rtlCol="0">
                <a:spAutoFit/>
              </a:bodyPr>
              <a:lstStyle/>
              <a:p>
                <a:r>
                  <a:rPr lang="en-US" sz="1058" b="1" dirty="0">
                    <a:latin typeface="Arial" charset="0"/>
                  </a:rPr>
                  <a:t>SOFT</a:t>
                </a:r>
              </a:p>
            </p:txBody>
          </p:sp>
          <p:sp>
            <p:nvSpPr>
              <p:cNvPr id="372" name="Parallelogram 371"/>
              <p:cNvSpPr/>
              <p:nvPr/>
            </p:nvSpPr>
            <p:spPr bwMode="auto">
              <a:xfrm rot="5400000" flipV="1">
                <a:off x="1180773" y="566133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4" name="Right Brace 253"/>
              <p:cNvSpPr/>
              <p:nvPr/>
            </p:nvSpPr>
            <p:spPr bwMode="auto">
              <a:xfrm>
                <a:off x="1385865" y="5856199"/>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445" name="TextBox 444"/>
            <p:cNvSpPr txBox="1"/>
            <p:nvPr/>
          </p:nvSpPr>
          <p:spPr>
            <a:xfrm>
              <a:off x="782237" y="6447175"/>
              <a:ext cx="806479" cy="267881"/>
            </a:xfrm>
            <a:prstGeom prst="rect">
              <a:avLst/>
            </a:prstGeom>
            <a:noFill/>
          </p:spPr>
          <p:txBody>
            <a:bodyPr wrap="none" rtlCol="0">
              <a:spAutoFit/>
            </a:bodyPr>
            <a:lstStyle/>
            <a:p>
              <a:r>
                <a:rPr lang="en-US" sz="1164" b="1" i="1" dirty="0">
                  <a:latin typeface="Arial" charset="0"/>
                </a:rPr>
                <a:t>ANT/freq</a:t>
              </a:r>
            </a:p>
          </p:txBody>
        </p:sp>
      </p:grpSp>
      <p:grpSp>
        <p:nvGrpSpPr>
          <p:cNvPr id="7" name="Group 450"/>
          <p:cNvGrpSpPr/>
          <p:nvPr/>
        </p:nvGrpSpPr>
        <p:grpSpPr>
          <a:xfrm>
            <a:off x="1350210" y="3090945"/>
            <a:ext cx="1238245" cy="1939315"/>
            <a:chOff x="2593451" y="4695244"/>
            <a:chExt cx="1225830" cy="1913571"/>
          </a:xfrm>
        </p:grpSpPr>
        <p:sp>
          <p:nvSpPr>
            <p:cNvPr id="423" name="Parallelogram 42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4" name="Left Brace 42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8" name="Cube 42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9" name="TextBox 42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30" name="Right Brace 42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1" name="Cube 43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2" name="TextBox 43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33" name="Cube 43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4" name="TextBox 43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35" name="Parallelogram 43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46" name="TextBox 445"/>
            <p:cNvSpPr txBox="1"/>
            <p:nvPr/>
          </p:nvSpPr>
          <p:spPr>
            <a:xfrm>
              <a:off x="2736573" y="6340934"/>
              <a:ext cx="379594" cy="267881"/>
            </a:xfrm>
            <a:prstGeom prst="rect">
              <a:avLst/>
            </a:prstGeom>
            <a:noFill/>
          </p:spPr>
          <p:txBody>
            <a:bodyPr wrap="none" rtlCol="0">
              <a:spAutoFit/>
            </a:bodyPr>
            <a:lstStyle/>
            <a:p>
              <a:r>
                <a:rPr lang="en-US" sz="1164" b="1" i="1" dirty="0">
                  <a:latin typeface="Arial" charset="0"/>
                </a:rPr>
                <a:t>FH</a:t>
              </a:r>
            </a:p>
          </p:txBody>
        </p:sp>
        <p:sp>
          <p:nvSpPr>
            <p:cNvPr id="448" name="Freeform 447"/>
            <p:cNvSpPr/>
            <p:nvPr/>
          </p:nvSpPr>
          <p:spPr bwMode="auto">
            <a:xfrm>
              <a:off x="2746912" y="5798284"/>
              <a:ext cx="420781"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accent1"/>
            </a:solidFill>
            <a:ln w="9525" cap="flat" cmpd="sng" algn="ctr">
              <a:solidFill>
                <a:schemeClr val="accent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49" name="Freeform 448"/>
            <p:cNvSpPr/>
            <p:nvPr/>
          </p:nvSpPr>
          <p:spPr bwMode="auto">
            <a:xfrm>
              <a:off x="2697454" y="5969010"/>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50" name="Freeform 449"/>
            <p:cNvSpPr/>
            <p:nvPr/>
          </p:nvSpPr>
          <p:spPr bwMode="auto">
            <a:xfrm rot="10800000">
              <a:off x="2704207" y="6091637"/>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92D050"/>
            </a:solidFill>
            <a:ln w="9525" cap="flat" cmpd="sng" algn="ctr">
              <a:solidFill>
                <a:srgbClr val="92D05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25" name="Right Brace 424"/>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 name="Group 451"/>
          <p:cNvGrpSpPr/>
          <p:nvPr/>
        </p:nvGrpSpPr>
        <p:grpSpPr>
          <a:xfrm>
            <a:off x="2275340" y="3082886"/>
            <a:ext cx="1238245" cy="1947372"/>
            <a:chOff x="2593451" y="4695244"/>
            <a:chExt cx="1225830" cy="1921522"/>
          </a:xfrm>
        </p:grpSpPr>
        <p:sp>
          <p:nvSpPr>
            <p:cNvPr id="453" name="Parallelogram 45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4" name="Left Brace 45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5" name="Cube 454"/>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6" name="TextBox 455"/>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57" name="Right Brace 456"/>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8" name="Cube 457"/>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9" name="TextBox 458"/>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60" name="Cube 459"/>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1" name="TextBox 460"/>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62" name="Parallelogram 461"/>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4" name="TextBox 463"/>
            <p:cNvSpPr txBox="1"/>
            <p:nvPr/>
          </p:nvSpPr>
          <p:spPr>
            <a:xfrm>
              <a:off x="2672965" y="6348885"/>
              <a:ext cx="485919" cy="267881"/>
            </a:xfrm>
            <a:prstGeom prst="rect">
              <a:avLst/>
            </a:prstGeom>
            <a:noFill/>
          </p:spPr>
          <p:txBody>
            <a:bodyPr wrap="none" rtlCol="0">
              <a:spAutoFit/>
            </a:bodyPr>
            <a:lstStyle/>
            <a:p>
              <a:r>
                <a:rPr lang="en-US" sz="1164" b="1" i="1" dirty="0">
                  <a:latin typeface="Arial" charset="0"/>
                </a:rPr>
                <a:t>DSP</a:t>
              </a:r>
            </a:p>
          </p:txBody>
        </p:sp>
        <p:sp>
          <p:nvSpPr>
            <p:cNvPr id="468" name="Right Brace 4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9" name="Group 485"/>
          <p:cNvGrpSpPr/>
          <p:nvPr/>
        </p:nvGrpSpPr>
        <p:grpSpPr>
          <a:xfrm>
            <a:off x="2394253" y="4219390"/>
            <a:ext cx="264816" cy="257159"/>
            <a:chOff x="3938588" y="6043614"/>
            <a:chExt cx="262161" cy="253747"/>
          </a:xfrm>
        </p:grpSpPr>
        <p:grpSp>
          <p:nvGrpSpPr>
            <p:cNvPr id="10" name="Group 483"/>
            <p:cNvGrpSpPr/>
            <p:nvPr/>
          </p:nvGrpSpPr>
          <p:grpSpPr>
            <a:xfrm>
              <a:off x="3962955" y="6059020"/>
              <a:ext cx="215972" cy="238341"/>
              <a:chOff x="4964611" y="4794996"/>
              <a:chExt cx="328936" cy="328936"/>
            </a:xfrm>
          </p:grpSpPr>
          <p:grpSp>
            <p:nvGrpSpPr>
              <p:cNvPr id="11" name="Group 476"/>
              <p:cNvGrpSpPr/>
              <p:nvPr/>
            </p:nvGrpSpPr>
            <p:grpSpPr>
              <a:xfrm>
                <a:off x="4964611" y="4898341"/>
                <a:ext cx="328936" cy="120616"/>
                <a:chOff x="4967056" y="4898341"/>
                <a:chExt cx="328936" cy="120616"/>
              </a:xfrm>
            </p:grpSpPr>
            <p:cxnSp>
              <p:nvCxnSpPr>
                <p:cNvPr id="472" name="Straight Connector 471"/>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3" name="Straight Connector 472"/>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4" name="Straight Connector 473"/>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Straight Connector 474"/>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 name="Straight Connector 475"/>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477"/>
              <p:cNvGrpSpPr/>
              <p:nvPr/>
            </p:nvGrpSpPr>
            <p:grpSpPr>
              <a:xfrm rot="16200000">
                <a:off x="4960536" y="4899156"/>
                <a:ext cx="328936" cy="120616"/>
                <a:chOff x="4967056" y="4898341"/>
                <a:chExt cx="328936" cy="120616"/>
              </a:xfrm>
            </p:grpSpPr>
            <p:cxnSp>
              <p:nvCxnSpPr>
                <p:cNvPr id="479" name="Straight Connector 47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Straight Connector 47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Straight Connector 48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 name="Straight Connector 48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 name="Straight Connector 48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9" name="Rectangle 468"/>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5" name="TextBox 484"/>
            <p:cNvSpPr txBox="1"/>
            <p:nvPr/>
          </p:nvSpPr>
          <p:spPr>
            <a:xfrm>
              <a:off x="3938588" y="6043614"/>
              <a:ext cx="262161" cy="251749"/>
            </a:xfrm>
            <a:prstGeom prst="rect">
              <a:avLst/>
            </a:prstGeom>
            <a:noFill/>
          </p:spPr>
          <p:txBody>
            <a:bodyPr wrap="none" rtlCol="0">
              <a:spAutoFit/>
            </a:bodyPr>
            <a:lstStyle/>
            <a:p>
              <a:r>
                <a:rPr lang="en-US" sz="1058" b="1" dirty="0">
                  <a:latin typeface="Symbol" pitchFamily="18" charset="2"/>
                </a:rPr>
                <a:t>S</a:t>
              </a:r>
            </a:p>
          </p:txBody>
        </p:sp>
      </p:grpSp>
      <p:grpSp>
        <p:nvGrpSpPr>
          <p:cNvPr id="13" name="Group 486"/>
          <p:cNvGrpSpPr/>
          <p:nvPr/>
        </p:nvGrpSpPr>
        <p:grpSpPr>
          <a:xfrm>
            <a:off x="2531495" y="4491252"/>
            <a:ext cx="288862" cy="257159"/>
            <a:chOff x="3938588" y="6043614"/>
            <a:chExt cx="285966" cy="253747"/>
          </a:xfrm>
        </p:grpSpPr>
        <p:grpSp>
          <p:nvGrpSpPr>
            <p:cNvPr id="14" name="Group 483"/>
            <p:cNvGrpSpPr/>
            <p:nvPr/>
          </p:nvGrpSpPr>
          <p:grpSpPr>
            <a:xfrm>
              <a:off x="3962955" y="6059020"/>
              <a:ext cx="215972" cy="238341"/>
              <a:chOff x="4964611" y="4794996"/>
              <a:chExt cx="328936" cy="328936"/>
            </a:xfrm>
          </p:grpSpPr>
          <p:grpSp>
            <p:nvGrpSpPr>
              <p:cNvPr id="15" name="Group 476"/>
              <p:cNvGrpSpPr/>
              <p:nvPr/>
            </p:nvGrpSpPr>
            <p:grpSpPr>
              <a:xfrm>
                <a:off x="4964611" y="4898341"/>
                <a:ext cx="328936" cy="120616"/>
                <a:chOff x="4967056" y="4898341"/>
                <a:chExt cx="328936" cy="120616"/>
              </a:xfrm>
            </p:grpSpPr>
            <p:cxnSp>
              <p:nvCxnSpPr>
                <p:cNvPr id="498" name="Straight Connector 497"/>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Straight Connector 499"/>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 name="Straight Connector 50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477"/>
              <p:cNvGrpSpPr/>
              <p:nvPr/>
            </p:nvGrpSpPr>
            <p:grpSpPr>
              <a:xfrm rot="16200000">
                <a:off x="4960536" y="4899156"/>
                <a:ext cx="328936" cy="120616"/>
                <a:chOff x="4967056" y="4898341"/>
                <a:chExt cx="328936" cy="120616"/>
              </a:xfrm>
            </p:grpSpPr>
            <p:cxnSp>
              <p:nvCxnSpPr>
                <p:cNvPr id="493" name="Straight Connector 492"/>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Straight Connector 493"/>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5" name="Straight Connector 494"/>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6" name="Straight Connector 495"/>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2" name="Rectangle 491"/>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9" name="TextBox 488"/>
            <p:cNvSpPr txBox="1"/>
            <p:nvPr/>
          </p:nvSpPr>
          <p:spPr>
            <a:xfrm>
              <a:off x="3938588" y="6043614"/>
              <a:ext cx="285966" cy="251749"/>
            </a:xfrm>
            <a:prstGeom prst="rect">
              <a:avLst/>
            </a:prstGeom>
            <a:noFill/>
          </p:spPr>
          <p:txBody>
            <a:bodyPr wrap="none" rtlCol="0">
              <a:spAutoFit/>
            </a:bodyPr>
            <a:lstStyle/>
            <a:p>
              <a:r>
                <a:rPr lang="en-US" sz="1058" b="1" dirty="0">
                  <a:latin typeface="Symbol" pitchFamily="18" charset="2"/>
                </a:rPr>
                <a:t>P</a:t>
              </a:r>
            </a:p>
          </p:txBody>
        </p:sp>
      </p:grpSp>
      <p:grpSp>
        <p:nvGrpSpPr>
          <p:cNvPr id="17" name="Group 502"/>
          <p:cNvGrpSpPr/>
          <p:nvPr/>
        </p:nvGrpSpPr>
        <p:grpSpPr>
          <a:xfrm>
            <a:off x="2672897" y="4201221"/>
            <a:ext cx="277640" cy="257159"/>
            <a:chOff x="3938588" y="6043614"/>
            <a:chExt cx="274855" cy="253747"/>
          </a:xfrm>
        </p:grpSpPr>
        <p:grpSp>
          <p:nvGrpSpPr>
            <p:cNvPr id="18" name="Group 483"/>
            <p:cNvGrpSpPr/>
            <p:nvPr/>
          </p:nvGrpSpPr>
          <p:grpSpPr>
            <a:xfrm>
              <a:off x="3962955" y="6059020"/>
              <a:ext cx="215972" cy="238341"/>
              <a:chOff x="4964611" y="4794996"/>
              <a:chExt cx="328936" cy="328936"/>
            </a:xfrm>
          </p:grpSpPr>
          <p:grpSp>
            <p:nvGrpSpPr>
              <p:cNvPr id="19" name="Group 476"/>
              <p:cNvGrpSpPr/>
              <p:nvPr/>
            </p:nvGrpSpPr>
            <p:grpSpPr>
              <a:xfrm>
                <a:off x="4964611" y="4898341"/>
                <a:ext cx="328936" cy="120616"/>
                <a:chOff x="4967056" y="4898341"/>
                <a:chExt cx="328936" cy="120616"/>
              </a:xfrm>
            </p:grpSpPr>
            <p:cxnSp>
              <p:nvCxnSpPr>
                <p:cNvPr id="514" name="Straight Connector 513"/>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 name="Straight Connector 515"/>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 name="Straight Connector 516"/>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 name="Straight Connector 517"/>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477"/>
              <p:cNvGrpSpPr/>
              <p:nvPr/>
            </p:nvGrpSpPr>
            <p:grpSpPr>
              <a:xfrm rot="16200000">
                <a:off x="4960536" y="4899156"/>
                <a:ext cx="328936" cy="120616"/>
                <a:chOff x="4967056" y="4898341"/>
                <a:chExt cx="328936" cy="120616"/>
              </a:xfrm>
            </p:grpSpPr>
            <p:cxnSp>
              <p:nvCxnSpPr>
                <p:cNvPr id="509" name="Straight Connector 50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Straight Connector 50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Straight Connector 51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08" name="Rectangle 507"/>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505" name="TextBox 504"/>
            <p:cNvSpPr txBox="1"/>
            <p:nvPr/>
          </p:nvSpPr>
          <p:spPr>
            <a:xfrm>
              <a:off x="3938588" y="6043614"/>
              <a:ext cx="274855" cy="251749"/>
            </a:xfrm>
            <a:prstGeom prst="rect">
              <a:avLst/>
            </a:prstGeom>
            <a:noFill/>
          </p:spPr>
          <p:txBody>
            <a:bodyPr wrap="none" rtlCol="0">
              <a:spAutoFit/>
            </a:bodyPr>
            <a:lstStyle/>
            <a:p>
              <a:r>
                <a:rPr lang="en-US" sz="1058" b="1" dirty="0">
                  <a:latin typeface="Symbol" pitchFamily="18" charset="2"/>
                </a:rPr>
                <a:t>L</a:t>
              </a:r>
            </a:p>
          </p:txBody>
        </p:sp>
      </p:grpSp>
      <p:grpSp>
        <p:nvGrpSpPr>
          <p:cNvPr id="21" name="Group 583"/>
          <p:cNvGrpSpPr/>
          <p:nvPr/>
        </p:nvGrpSpPr>
        <p:grpSpPr>
          <a:xfrm>
            <a:off x="3200471" y="3082886"/>
            <a:ext cx="1238245" cy="1947372"/>
            <a:chOff x="4725433" y="4140438"/>
            <a:chExt cx="1225830" cy="1921522"/>
          </a:xfrm>
        </p:grpSpPr>
        <p:grpSp>
          <p:nvGrpSpPr>
            <p:cNvPr id="22" name="Group 451"/>
            <p:cNvGrpSpPr/>
            <p:nvPr/>
          </p:nvGrpSpPr>
          <p:grpSpPr>
            <a:xfrm>
              <a:off x="4725433" y="4140438"/>
              <a:ext cx="1225830" cy="1921522"/>
              <a:chOff x="2593451" y="4695244"/>
              <a:chExt cx="1225830" cy="1921522"/>
            </a:xfrm>
          </p:grpSpPr>
          <p:sp>
            <p:nvSpPr>
              <p:cNvPr id="570" name="Parallelogram 569"/>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1" name="Left Brace 57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2" name="Cube 571"/>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3" name="TextBox 572"/>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74" name="Right Brace 573"/>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5" name="Cube 574"/>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6" name="TextBox 575"/>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77" name="Cube 576"/>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8" name="TextBox 577"/>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79" name="Parallelogram 578"/>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81" name="TextBox 580"/>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582" name="Right Brace 581"/>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3" name="Group 177"/>
            <p:cNvGrpSpPr/>
            <p:nvPr/>
          </p:nvGrpSpPr>
          <p:grpSpPr>
            <a:xfrm rot="16200000">
              <a:off x="4769418" y="5318056"/>
              <a:ext cx="598636" cy="396419"/>
              <a:chOff x="6944248" y="6119031"/>
              <a:chExt cx="1156692" cy="375039"/>
            </a:xfrm>
          </p:grpSpPr>
          <p:sp>
            <p:nvSpPr>
              <p:cNvPr id="149" name="Cube 148"/>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0" name="Cube 149"/>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1" name="Cube 150"/>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2" name="Cube 151"/>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4" name="Straight Connector 153"/>
              <p:cNvCxnSpPr>
                <a:stCxn id="152" idx="1"/>
                <a:endCxn id="156"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Cube 154"/>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6" name="Cube 155"/>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7" name="Straight Connector 156"/>
              <p:cNvCxnSpPr>
                <a:stCxn id="152" idx="1"/>
                <a:endCxn id="155"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Straight Connector 157"/>
              <p:cNvCxnSpPr>
                <a:stCxn id="151" idx="0"/>
                <a:endCxn id="156"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p:cNvCxnSpPr>
                <a:stCxn id="151" idx="0"/>
                <a:endCxn id="155"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Straight Connector 159"/>
              <p:cNvCxnSpPr>
                <a:stCxn id="150" idx="0"/>
                <a:endCxn id="156"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a:stCxn id="150" idx="0"/>
                <a:endCxn id="155" idx="3"/>
              </p:cNvCxnSpPr>
              <p:nvPr/>
            </p:nvCxnSpPr>
            <p:spPr bwMode="auto">
              <a:xfrm flipH="1" flipV="1">
                <a:off x="7246897" y="6260625"/>
                <a:ext cx="93957" cy="98018"/>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2" name="Straight Connector 161"/>
              <p:cNvCxnSpPr>
                <a:stCxn id="149" idx="0"/>
                <a:endCxn id="155"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Straight Connector 162"/>
              <p:cNvCxnSpPr>
                <a:stCxn id="149" idx="0"/>
                <a:endCxn id="156"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4" name="Group 647"/>
          <p:cNvGrpSpPr/>
          <p:nvPr/>
        </p:nvGrpSpPr>
        <p:grpSpPr>
          <a:xfrm>
            <a:off x="4125601" y="3082886"/>
            <a:ext cx="1238245" cy="1947372"/>
            <a:chOff x="5302114" y="3663730"/>
            <a:chExt cx="1225830" cy="1921522"/>
          </a:xfrm>
        </p:grpSpPr>
        <p:grpSp>
          <p:nvGrpSpPr>
            <p:cNvPr id="25" name="Group 451"/>
            <p:cNvGrpSpPr/>
            <p:nvPr/>
          </p:nvGrpSpPr>
          <p:grpSpPr>
            <a:xfrm>
              <a:off x="5302114" y="3663730"/>
              <a:ext cx="1225830" cy="1921522"/>
              <a:chOff x="2593451" y="4695244"/>
              <a:chExt cx="1225830" cy="1921522"/>
            </a:xfrm>
          </p:grpSpPr>
          <p:sp>
            <p:nvSpPr>
              <p:cNvPr id="602" name="Parallelogram 60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3" name="Left Brace 60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4" name="Cube 60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5" name="TextBox 60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06" name="Right Brace 60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7" name="Cube 60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8" name="TextBox 60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09" name="Cube 60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0" name="TextBox 60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11" name="Parallelogram 61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3" name="TextBox 612"/>
              <p:cNvSpPr txBox="1"/>
              <p:nvPr/>
            </p:nvSpPr>
            <p:spPr>
              <a:xfrm>
                <a:off x="2672965" y="6348885"/>
                <a:ext cx="493853" cy="267881"/>
              </a:xfrm>
              <a:prstGeom prst="rect">
                <a:avLst/>
              </a:prstGeom>
              <a:noFill/>
            </p:spPr>
            <p:txBody>
              <a:bodyPr wrap="none" rtlCol="0">
                <a:spAutoFit/>
              </a:bodyPr>
              <a:lstStyle/>
              <a:p>
                <a:r>
                  <a:rPr lang="en-US" sz="1164" b="1" i="1" dirty="0" smtClean="0">
                    <a:latin typeface="Arial" charset="0"/>
                  </a:rPr>
                  <a:t>CUS</a:t>
                </a:r>
                <a:endParaRPr lang="en-US" sz="1164" b="1" i="1" dirty="0">
                  <a:latin typeface="Arial" charset="0"/>
                </a:endParaRPr>
              </a:p>
            </p:txBody>
          </p:sp>
          <p:sp>
            <p:nvSpPr>
              <p:cNvPr id="614" name="Right Brace 613"/>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6" name="Group 184"/>
            <p:cNvGrpSpPr/>
            <p:nvPr/>
          </p:nvGrpSpPr>
          <p:grpSpPr>
            <a:xfrm>
              <a:off x="5480630" y="4793027"/>
              <a:ext cx="297870" cy="223473"/>
              <a:chOff x="5917815" y="3985146"/>
              <a:chExt cx="1643045" cy="1228299"/>
            </a:xfrm>
            <a:solidFill>
              <a:schemeClr val="bg1"/>
            </a:solidFill>
          </p:grpSpPr>
          <p:sp>
            <p:nvSpPr>
              <p:cNvPr id="637" name="Oval 636"/>
              <p:cNvSpPr/>
              <p:nvPr/>
            </p:nvSpPr>
            <p:spPr bwMode="auto">
              <a:xfrm>
                <a:off x="6100549" y="3985146"/>
                <a:ext cx="1282890" cy="1228299"/>
              </a:xfrm>
              <a:prstGeom prst="ellipse">
                <a:avLst/>
              </a:prstGeom>
              <a:no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8" name="Down Arrow 637"/>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9" name="Down Arrow 638"/>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7" name="Group 184"/>
            <p:cNvGrpSpPr/>
            <p:nvPr/>
          </p:nvGrpSpPr>
          <p:grpSpPr>
            <a:xfrm>
              <a:off x="5442530" y="5091477"/>
              <a:ext cx="297870" cy="223473"/>
              <a:chOff x="5917815" y="3985146"/>
              <a:chExt cx="1643045" cy="1228299"/>
            </a:xfrm>
            <a:solidFill>
              <a:schemeClr val="bg1"/>
            </a:solidFill>
          </p:grpSpPr>
          <p:sp>
            <p:nvSpPr>
              <p:cNvPr id="641" name="Oval 640"/>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2" name="Down Arrow 641"/>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3" name="Down Arrow 642"/>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8" name="Group 184"/>
            <p:cNvGrpSpPr/>
            <p:nvPr/>
          </p:nvGrpSpPr>
          <p:grpSpPr>
            <a:xfrm>
              <a:off x="5613980" y="4951777"/>
              <a:ext cx="297870" cy="223473"/>
              <a:chOff x="5917815" y="3985146"/>
              <a:chExt cx="1643045" cy="1228299"/>
            </a:xfrm>
            <a:solidFill>
              <a:schemeClr val="bg1"/>
            </a:solidFill>
          </p:grpSpPr>
          <p:sp>
            <p:nvSpPr>
              <p:cNvPr id="645" name="Oval 644"/>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6" name="Down Arrow 645"/>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7" name="Down Arrow 646"/>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29" name="Group 840"/>
          <p:cNvGrpSpPr/>
          <p:nvPr/>
        </p:nvGrpSpPr>
        <p:grpSpPr>
          <a:xfrm>
            <a:off x="5050732" y="3082887"/>
            <a:ext cx="1238245" cy="1947372"/>
            <a:chOff x="5284396" y="2146821"/>
            <a:chExt cx="1225830" cy="1921522"/>
          </a:xfrm>
        </p:grpSpPr>
        <p:grpSp>
          <p:nvGrpSpPr>
            <p:cNvPr id="30" name="Group 451"/>
            <p:cNvGrpSpPr/>
            <p:nvPr/>
          </p:nvGrpSpPr>
          <p:grpSpPr>
            <a:xfrm>
              <a:off x="5284396" y="2146821"/>
              <a:ext cx="1225830" cy="1921522"/>
              <a:chOff x="2593451" y="4695244"/>
              <a:chExt cx="1225830" cy="1921522"/>
            </a:xfrm>
          </p:grpSpPr>
          <p:sp>
            <p:nvSpPr>
              <p:cNvPr id="828" name="Parallelogram 827"/>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29" name="Left Brace 828"/>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0" name="Cube 829"/>
              <p:cNvSpPr/>
              <p:nvPr/>
            </p:nvSpPr>
            <p:spPr bwMode="auto">
              <a:xfrm>
                <a:off x="2633206" y="5034501"/>
                <a:ext cx="1097281" cy="580445"/>
              </a:xfrm>
              <a:prstGeom prst="cube">
                <a:avLst>
                  <a:gd name="adj" fmla="val 74734"/>
                </a:avLst>
              </a:prstGeom>
              <a:solidFill>
                <a:schemeClr val="bg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1" name="TextBox 8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32" name="Right Brace 831"/>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3" name="Cube 832"/>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4" name="TextBox 833"/>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35" name="Cube 834"/>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6" name="TextBox 835"/>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37" name="Parallelogram 836"/>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8" name="TextBox 837"/>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39" name="Right Brace 838"/>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0" name="TextBox 839"/>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02" name="Group 648"/>
          <p:cNvGrpSpPr/>
          <p:nvPr/>
        </p:nvGrpSpPr>
        <p:grpSpPr>
          <a:xfrm>
            <a:off x="7681063" y="3082886"/>
            <a:ext cx="1238245" cy="1947372"/>
            <a:chOff x="4725433" y="4140438"/>
            <a:chExt cx="1225830" cy="1921522"/>
          </a:xfrm>
        </p:grpSpPr>
        <p:grpSp>
          <p:nvGrpSpPr>
            <p:cNvPr id="803" name="Group 451"/>
            <p:cNvGrpSpPr/>
            <p:nvPr/>
          </p:nvGrpSpPr>
          <p:grpSpPr>
            <a:xfrm>
              <a:off x="4725433" y="4140438"/>
              <a:ext cx="1225830" cy="1921522"/>
              <a:chOff x="2593451" y="4695244"/>
              <a:chExt cx="1225830" cy="1921522"/>
            </a:xfrm>
          </p:grpSpPr>
          <p:sp>
            <p:nvSpPr>
              <p:cNvPr id="666" name="Parallelogram 665"/>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7" name="Left Brace 666"/>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8" name="Cube 66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9" name="TextBox 66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70" name="Right Brace 66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1" name="Cube 67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2" name="TextBox 67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73" name="Cube 67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4" name="TextBox 67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75" name="Parallelogram 67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6" name="TextBox 675"/>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677" name="Right Brace 676"/>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4" name="Group 177"/>
            <p:cNvGrpSpPr/>
            <p:nvPr/>
          </p:nvGrpSpPr>
          <p:grpSpPr>
            <a:xfrm rot="16200000">
              <a:off x="4769418" y="5318056"/>
              <a:ext cx="598636" cy="396419"/>
              <a:chOff x="6944248" y="6119031"/>
              <a:chExt cx="1156692" cy="375039"/>
            </a:xfrm>
          </p:grpSpPr>
          <p:sp>
            <p:nvSpPr>
              <p:cNvPr id="652" name="Cube 651"/>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3" name="Cube 652"/>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4" name="Cube 653"/>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5" name="Cube 654"/>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6" name="Straight Connector 655"/>
              <p:cNvCxnSpPr>
                <a:stCxn id="655" idx="1"/>
                <a:endCxn id="658"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7" name="Cube 656"/>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8" name="Cube 657"/>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9" name="Straight Connector 658"/>
              <p:cNvCxnSpPr>
                <a:stCxn id="655" idx="1"/>
                <a:endCxn id="657"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0" name="Straight Connector 659"/>
              <p:cNvCxnSpPr>
                <a:stCxn id="654" idx="0"/>
                <a:endCxn id="658"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1" name="Straight Connector 660"/>
              <p:cNvCxnSpPr>
                <a:stCxn id="654" idx="0"/>
                <a:endCxn id="657"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2" name="Straight Connector 661"/>
              <p:cNvCxnSpPr>
                <a:stCxn id="653" idx="0"/>
                <a:endCxn id="658"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3" name="Straight Connector 662"/>
              <p:cNvCxnSpPr>
                <a:stCxn id="653" idx="0"/>
                <a:endCxn id="657" idx="3"/>
              </p:cNvCxnSpPr>
              <p:nvPr/>
            </p:nvCxnSpPr>
            <p:spPr bwMode="auto">
              <a:xfrm flipH="1" flipV="1">
                <a:off x="7246897" y="6260625"/>
                <a:ext cx="93957"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4" name="Straight Connector 663"/>
              <p:cNvCxnSpPr>
                <a:stCxn id="652" idx="0"/>
                <a:endCxn id="657"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5" name="Straight Connector 664"/>
              <p:cNvCxnSpPr>
                <a:stCxn id="652" idx="0"/>
                <a:endCxn id="658"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805" name="Group 677"/>
          <p:cNvGrpSpPr/>
          <p:nvPr/>
        </p:nvGrpSpPr>
        <p:grpSpPr>
          <a:xfrm>
            <a:off x="8606193" y="3082886"/>
            <a:ext cx="1238245" cy="1947372"/>
            <a:chOff x="5302114" y="3663730"/>
            <a:chExt cx="1225830" cy="1921522"/>
          </a:xfrm>
        </p:grpSpPr>
        <p:grpSp>
          <p:nvGrpSpPr>
            <p:cNvPr id="806" name="Group 451"/>
            <p:cNvGrpSpPr/>
            <p:nvPr/>
          </p:nvGrpSpPr>
          <p:grpSpPr>
            <a:xfrm>
              <a:off x="5302114" y="3663730"/>
              <a:ext cx="1225830" cy="1921522"/>
              <a:chOff x="2593451" y="4695244"/>
              <a:chExt cx="1225830" cy="1921522"/>
            </a:xfrm>
          </p:grpSpPr>
          <p:sp>
            <p:nvSpPr>
              <p:cNvPr id="692" name="Parallelogram 69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3" name="Left Brace 69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4" name="Cube 69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5" name="TextBox 69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96" name="Right Brace 69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7" name="Cube 69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8" name="TextBox 69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99" name="Cube 69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0" name="TextBox 69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701" name="Parallelogram 70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2" name="TextBox 701"/>
              <p:cNvSpPr txBox="1"/>
              <p:nvPr/>
            </p:nvSpPr>
            <p:spPr>
              <a:xfrm>
                <a:off x="2672965" y="6348885"/>
                <a:ext cx="592243" cy="267881"/>
              </a:xfrm>
              <a:prstGeom prst="rect">
                <a:avLst/>
              </a:prstGeom>
              <a:noFill/>
            </p:spPr>
            <p:txBody>
              <a:bodyPr wrap="none" rtlCol="0">
                <a:spAutoFit/>
              </a:bodyPr>
              <a:lstStyle/>
              <a:p>
                <a:r>
                  <a:rPr lang="en-US" sz="1164" b="1" i="1" dirty="0">
                    <a:latin typeface="Arial" charset="0"/>
                  </a:rPr>
                  <a:t>CPUS</a:t>
                </a:r>
              </a:p>
            </p:txBody>
          </p:sp>
          <p:sp>
            <p:nvSpPr>
              <p:cNvPr id="703" name="Right Brace 702"/>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7" name="Group 184"/>
            <p:cNvGrpSpPr/>
            <p:nvPr/>
          </p:nvGrpSpPr>
          <p:grpSpPr>
            <a:xfrm>
              <a:off x="5480630" y="4793027"/>
              <a:ext cx="297870" cy="223473"/>
              <a:chOff x="5917815" y="3985146"/>
              <a:chExt cx="1643045" cy="1228299"/>
            </a:xfrm>
            <a:solidFill>
              <a:schemeClr val="bg1"/>
            </a:solidFill>
          </p:grpSpPr>
          <p:sp>
            <p:nvSpPr>
              <p:cNvPr id="689" name="Oval 688"/>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0" name="Down Arrow 689"/>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1" name="Down Arrow 690"/>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8" name="Group 184"/>
            <p:cNvGrpSpPr/>
            <p:nvPr/>
          </p:nvGrpSpPr>
          <p:grpSpPr>
            <a:xfrm>
              <a:off x="5442530" y="5091477"/>
              <a:ext cx="297870" cy="223473"/>
              <a:chOff x="5917815" y="3985146"/>
              <a:chExt cx="1643045" cy="1228299"/>
            </a:xfrm>
            <a:solidFill>
              <a:schemeClr val="bg1"/>
            </a:solidFill>
          </p:grpSpPr>
          <p:sp>
            <p:nvSpPr>
              <p:cNvPr id="686" name="Oval 685"/>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7" name="Down Arrow 686"/>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8" name="Down Arrow 687"/>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9" name="Group 184"/>
            <p:cNvGrpSpPr/>
            <p:nvPr/>
          </p:nvGrpSpPr>
          <p:grpSpPr>
            <a:xfrm>
              <a:off x="5613980" y="4951777"/>
              <a:ext cx="297870" cy="223473"/>
              <a:chOff x="5917815" y="3985146"/>
              <a:chExt cx="1643045" cy="1228299"/>
            </a:xfrm>
            <a:solidFill>
              <a:schemeClr val="bg1"/>
            </a:solidFill>
          </p:grpSpPr>
          <p:sp>
            <p:nvSpPr>
              <p:cNvPr id="683" name="Oval 682"/>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4" name="Down Arrow 683"/>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5" name="Down Arrow 684"/>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810" name="Group 841"/>
          <p:cNvGrpSpPr/>
          <p:nvPr/>
        </p:nvGrpSpPr>
        <p:grpSpPr>
          <a:xfrm>
            <a:off x="9531324" y="3082887"/>
            <a:ext cx="1238245" cy="1947372"/>
            <a:chOff x="5284396" y="2146821"/>
            <a:chExt cx="1225830" cy="1921522"/>
          </a:xfrm>
        </p:grpSpPr>
        <p:grpSp>
          <p:nvGrpSpPr>
            <p:cNvPr id="811" name="Group 451"/>
            <p:cNvGrpSpPr/>
            <p:nvPr/>
          </p:nvGrpSpPr>
          <p:grpSpPr>
            <a:xfrm>
              <a:off x="5284396" y="2146821"/>
              <a:ext cx="1225830" cy="1921522"/>
              <a:chOff x="2593451" y="4695244"/>
              <a:chExt cx="1225830" cy="1921522"/>
            </a:xfrm>
          </p:grpSpPr>
          <p:sp>
            <p:nvSpPr>
              <p:cNvPr id="845" name="Parallelogram 844"/>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6" name="Left Brace 845"/>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7" name="Cube 846"/>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8" name="TextBox 847"/>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49" name="Right Brace 848"/>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0" name="Cube 849"/>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1" name="TextBox 850"/>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52" name="Cube 851"/>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3" name="TextBox 852"/>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54" name="Parallelogram 853"/>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5" name="TextBox 854"/>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56" name="Right Brace 855"/>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4" name="TextBox 843"/>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12" name="Group 987"/>
          <p:cNvGrpSpPr/>
          <p:nvPr/>
        </p:nvGrpSpPr>
        <p:grpSpPr>
          <a:xfrm>
            <a:off x="489260" y="1987376"/>
            <a:ext cx="5681585" cy="984452"/>
            <a:chOff x="7025343" y="1976717"/>
            <a:chExt cx="1099932" cy="971382"/>
          </a:xfrm>
        </p:grpSpPr>
        <p:sp>
          <p:nvSpPr>
            <p:cNvPr id="978" name="Cube 977"/>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79" name="TextBox 978"/>
            <p:cNvSpPr txBox="1"/>
            <p:nvPr/>
          </p:nvSpPr>
          <p:spPr>
            <a:xfrm>
              <a:off x="7357728" y="2712422"/>
              <a:ext cx="152747" cy="235677"/>
            </a:xfrm>
            <a:prstGeom prst="rect">
              <a:avLst/>
            </a:prstGeom>
            <a:noFill/>
            <a:ln>
              <a:noFill/>
            </a:ln>
          </p:spPr>
          <p:txBody>
            <a:bodyPr wrap="none" rtlCol="0">
              <a:spAutoFit/>
            </a:bodyPr>
            <a:lstStyle/>
            <a:p>
              <a:r>
                <a:rPr lang="en-US" sz="952" b="1" i="1" dirty="0">
                  <a:latin typeface="Arial" charset="0"/>
                </a:rPr>
                <a:t>CONTROL</a:t>
              </a:r>
            </a:p>
          </p:txBody>
        </p:sp>
        <p:sp>
          <p:nvSpPr>
            <p:cNvPr id="981" name="Cube 980"/>
            <p:cNvSpPr/>
            <p:nvPr/>
          </p:nvSpPr>
          <p:spPr bwMode="auto">
            <a:xfrm>
              <a:off x="7026669"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2" name="TextBox 981"/>
            <p:cNvSpPr txBox="1"/>
            <p:nvPr/>
          </p:nvSpPr>
          <p:spPr>
            <a:xfrm>
              <a:off x="7351102" y="2538821"/>
              <a:ext cx="240882" cy="235677"/>
            </a:xfrm>
            <a:prstGeom prst="rect">
              <a:avLst/>
            </a:prstGeom>
            <a:noFill/>
            <a:ln>
              <a:noFill/>
            </a:ln>
          </p:spPr>
          <p:txBody>
            <a:bodyPr wrap="none" rtlCol="0">
              <a:spAutoFit/>
            </a:bodyPr>
            <a:lstStyle/>
            <a:p>
              <a:r>
                <a:rPr lang="en-US" sz="952" b="1" i="1" dirty="0">
                  <a:latin typeface="Arial" charset="0"/>
                </a:rPr>
                <a:t>ORCHESTRATION</a:t>
              </a:r>
            </a:p>
          </p:txBody>
        </p:sp>
        <p:sp>
          <p:nvSpPr>
            <p:cNvPr id="983" name="Cube 982"/>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4" name="TextBox 983"/>
            <p:cNvSpPr txBox="1"/>
            <p:nvPr/>
          </p:nvSpPr>
          <p:spPr>
            <a:xfrm>
              <a:off x="7352427" y="2365218"/>
              <a:ext cx="318155"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3" name="Group 989"/>
          <p:cNvGrpSpPr/>
          <p:nvPr/>
        </p:nvGrpSpPr>
        <p:grpSpPr>
          <a:xfrm>
            <a:off x="8010273" y="1947864"/>
            <a:ext cx="2688987" cy="990802"/>
            <a:chOff x="7022263" y="1976717"/>
            <a:chExt cx="1103012" cy="977648"/>
          </a:xfrm>
        </p:grpSpPr>
        <p:sp>
          <p:nvSpPr>
            <p:cNvPr id="991" name="Cube 990"/>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2" name="TextBox 991"/>
            <p:cNvSpPr txBox="1"/>
            <p:nvPr/>
          </p:nvSpPr>
          <p:spPr>
            <a:xfrm>
              <a:off x="7300453" y="2718688"/>
              <a:ext cx="323644" cy="235677"/>
            </a:xfrm>
            <a:prstGeom prst="rect">
              <a:avLst/>
            </a:prstGeom>
            <a:noFill/>
            <a:ln>
              <a:noFill/>
            </a:ln>
          </p:spPr>
          <p:txBody>
            <a:bodyPr wrap="none" rtlCol="0">
              <a:spAutoFit/>
            </a:bodyPr>
            <a:lstStyle/>
            <a:p>
              <a:r>
                <a:rPr lang="en-US" sz="952" b="1" i="1" dirty="0">
                  <a:latin typeface="Arial" charset="0"/>
                </a:rPr>
                <a:t>CONTROL</a:t>
              </a:r>
            </a:p>
          </p:txBody>
        </p:sp>
        <p:sp>
          <p:nvSpPr>
            <p:cNvPr id="993" name="Cube 992"/>
            <p:cNvSpPr/>
            <p:nvPr/>
          </p:nvSpPr>
          <p:spPr bwMode="auto">
            <a:xfrm>
              <a:off x="7022263"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4" name="TextBox 993"/>
            <p:cNvSpPr txBox="1"/>
            <p:nvPr/>
          </p:nvSpPr>
          <p:spPr>
            <a:xfrm>
              <a:off x="7293827" y="2545087"/>
              <a:ext cx="510387" cy="235677"/>
            </a:xfrm>
            <a:prstGeom prst="rect">
              <a:avLst/>
            </a:prstGeom>
            <a:noFill/>
            <a:ln>
              <a:noFill/>
            </a:ln>
          </p:spPr>
          <p:txBody>
            <a:bodyPr wrap="none" rtlCol="0">
              <a:spAutoFit/>
            </a:bodyPr>
            <a:lstStyle/>
            <a:p>
              <a:r>
                <a:rPr lang="en-US" sz="952" b="1" i="1" dirty="0">
                  <a:latin typeface="Arial" charset="0"/>
                </a:rPr>
                <a:t>ORCHESTRATION</a:t>
              </a:r>
            </a:p>
          </p:txBody>
        </p:sp>
        <p:sp>
          <p:nvSpPr>
            <p:cNvPr id="995" name="Cube 994"/>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6" name="TextBox 995"/>
            <p:cNvSpPr txBox="1"/>
            <p:nvPr/>
          </p:nvSpPr>
          <p:spPr>
            <a:xfrm>
              <a:off x="7295152" y="2371484"/>
              <a:ext cx="674116"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4" name="Group 996"/>
          <p:cNvGrpSpPr/>
          <p:nvPr/>
        </p:nvGrpSpPr>
        <p:grpSpPr>
          <a:xfrm>
            <a:off x="10946710" y="3082886"/>
            <a:ext cx="1238245" cy="1947372"/>
            <a:chOff x="5431595" y="4439926"/>
            <a:chExt cx="1225830" cy="1921522"/>
          </a:xfrm>
        </p:grpSpPr>
        <p:grpSp>
          <p:nvGrpSpPr>
            <p:cNvPr id="815" name="Group 451"/>
            <p:cNvGrpSpPr/>
            <p:nvPr/>
          </p:nvGrpSpPr>
          <p:grpSpPr>
            <a:xfrm>
              <a:off x="5431595" y="4439926"/>
              <a:ext cx="1225830" cy="1921522"/>
              <a:chOff x="2593451" y="4695244"/>
              <a:chExt cx="1225830" cy="1921522"/>
            </a:xfrm>
          </p:grpSpPr>
          <p:sp>
            <p:nvSpPr>
              <p:cNvPr id="1007" name="Parallelogram 1006"/>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8" name="Left Brace 1007"/>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9" name="Cube 1008"/>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0" name="TextBox 1009"/>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1011" name="Right Brace 1010"/>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2" name="Cube 1011"/>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3" name="TextBox 101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1014" name="Cube 101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5" name="TextBox 101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1016" name="Parallelogram 101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7" name="TextBox 101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1018" name="Right Brace 101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16" name="Group 940"/>
            <p:cNvGrpSpPr/>
            <p:nvPr/>
          </p:nvGrpSpPr>
          <p:grpSpPr>
            <a:xfrm>
              <a:off x="5660366" y="5535753"/>
              <a:ext cx="316522" cy="510129"/>
              <a:chOff x="5169878" y="2328530"/>
              <a:chExt cx="728504" cy="510129"/>
            </a:xfrm>
          </p:grpSpPr>
          <p:cxnSp>
            <p:nvCxnSpPr>
              <p:cNvPr id="1000" name="Straight Connector 999"/>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1" name="Straight Connector 1000"/>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2" name="Straight Connector 1001"/>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 name="Straight Connector 10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 name="Straight Connector 10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5" name="Straight Connector 1004"/>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 name="Straight Connector 1005"/>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020" name="Cube 1019"/>
          <p:cNvSpPr/>
          <p:nvPr/>
        </p:nvSpPr>
        <p:spPr bwMode="auto">
          <a:xfrm>
            <a:off x="5328998" y="1125104"/>
            <a:ext cx="6828970"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1" name="TextBox 1020"/>
          <p:cNvSpPr txBox="1"/>
          <p:nvPr/>
        </p:nvSpPr>
        <p:spPr>
          <a:xfrm>
            <a:off x="7701494" y="1627865"/>
            <a:ext cx="791050" cy="239876"/>
          </a:xfrm>
          <a:prstGeom prst="rect">
            <a:avLst/>
          </a:prstGeom>
          <a:noFill/>
        </p:spPr>
        <p:txBody>
          <a:bodyPr wrap="none" lIns="92456" tIns="46229" rIns="92456" bIns="46229" rtlCol="0">
            <a:spAutoFit/>
          </a:bodyPr>
          <a:lstStyle/>
          <a:p>
            <a:r>
              <a:rPr lang="en-US" sz="952" b="1" i="1" dirty="0">
                <a:latin typeface="Arial" charset="0"/>
              </a:rPr>
              <a:t>CONTROL</a:t>
            </a:r>
          </a:p>
        </p:txBody>
      </p:sp>
      <p:sp>
        <p:nvSpPr>
          <p:cNvPr id="1022" name="Cube 1021"/>
          <p:cNvSpPr/>
          <p:nvPr/>
        </p:nvSpPr>
        <p:spPr bwMode="auto">
          <a:xfrm>
            <a:off x="5322313" y="913008"/>
            <a:ext cx="6835655"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3" name="TextBox 1022"/>
          <p:cNvSpPr txBox="1"/>
          <p:nvPr/>
        </p:nvSpPr>
        <p:spPr>
          <a:xfrm>
            <a:off x="7725778" y="1423424"/>
            <a:ext cx="1246303" cy="239876"/>
          </a:xfrm>
          <a:prstGeom prst="rect">
            <a:avLst/>
          </a:prstGeom>
          <a:noFill/>
        </p:spPr>
        <p:txBody>
          <a:bodyPr wrap="none" lIns="92456" tIns="46229" rIns="92456" bIns="46229" rtlCol="0">
            <a:spAutoFit/>
          </a:bodyPr>
          <a:lstStyle/>
          <a:p>
            <a:r>
              <a:rPr lang="en-US" sz="952" b="1" i="1" dirty="0">
                <a:latin typeface="Arial" charset="0"/>
              </a:rPr>
              <a:t>ORCHESTRATION</a:t>
            </a:r>
          </a:p>
        </p:txBody>
      </p:sp>
      <p:sp>
        <p:nvSpPr>
          <p:cNvPr id="1024" name="Cube 1023"/>
          <p:cNvSpPr/>
          <p:nvPr/>
        </p:nvSpPr>
        <p:spPr bwMode="auto">
          <a:xfrm>
            <a:off x="5335804" y="692039"/>
            <a:ext cx="6822163"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dirty="0">
              <a:latin typeface="Arial" charset="0"/>
            </a:endParaRPr>
          </a:p>
        </p:txBody>
      </p:sp>
      <p:sp>
        <p:nvSpPr>
          <p:cNvPr id="1025" name="TextBox 1024"/>
          <p:cNvSpPr txBox="1"/>
          <p:nvPr/>
        </p:nvSpPr>
        <p:spPr>
          <a:xfrm>
            <a:off x="7729076" y="1206636"/>
            <a:ext cx="1645450" cy="239876"/>
          </a:xfrm>
          <a:prstGeom prst="rect">
            <a:avLst/>
          </a:prstGeom>
          <a:noFill/>
        </p:spPr>
        <p:txBody>
          <a:bodyPr wrap="none" lIns="92456" tIns="46229" rIns="92456" bIns="46229" rtlCol="0">
            <a:spAutoFit/>
          </a:bodyPr>
          <a:lstStyle/>
          <a:p>
            <a:r>
              <a:rPr lang="en-US" sz="952" b="1" i="1" dirty="0">
                <a:latin typeface="Arial" charset="0"/>
              </a:rPr>
              <a:t>SOFTWARIZATION(APIs)</a:t>
            </a:r>
          </a:p>
        </p:txBody>
      </p:sp>
      <p:cxnSp>
        <p:nvCxnSpPr>
          <p:cNvPr id="1029" name="Straight Connector 1028"/>
          <p:cNvCxnSpPr/>
          <p:nvPr/>
        </p:nvCxnSpPr>
        <p:spPr bwMode="auto">
          <a:xfrm flipH="1">
            <a:off x="11427512" y="1859728"/>
            <a:ext cx="5815" cy="144680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 name="Straight Connector 1029"/>
          <p:cNvCxnSpPr/>
          <p:nvPr/>
        </p:nvCxnSpPr>
        <p:spPr bwMode="auto">
          <a:xfrm>
            <a:off x="5665270" y="295288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 name="Straight Connector 1032"/>
          <p:cNvCxnSpPr/>
          <p:nvPr/>
        </p:nvCxnSpPr>
        <p:spPr bwMode="auto">
          <a:xfrm>
            <a:off x="8306934" y="292415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 name="Straight Connector 1033"/>
          <p:cNvCxnSpPr/>
          <p:nvPr/>
        </p:nvCxnSpPr>
        <p:spPr bwMode="auto">
          <a:xfrm>
            <a:off x="9212695" y="291696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5" name="Straight Connector 1034"/>
          <p:cNvCxnSpPr/>
          <p:nvPr/>
        </p:nvCxnSpPr>
        <p:spPr bwMode="auto">
          <a:xfrm>
            <a:off x="10139934" y="294211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Straight Connector 1037"/>
          <p:cNvCxnSpPr/>
          <p:nvPr/>
        </p:nvCxnSpPr>
        <p:spPr bwMode="auto">
          <a:xfrm>
            <a:off x="4745189" y="2945703"/>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9" name="Straight Connector 1038"/>
          <p:cNvCxnSpPr/>
          <p:nvPr/>
        </p:nvCxnSpPr>
        <p:spPr bwMode="auto">
          <a:xfrm>
            <a:off x="3825108" y="2970846"/>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0" name="Straight Connector 1039"/>
          <p:cNvCxnSpPr/>
          <p:nvPr/>
        </p:nvCxnSpPr>
        <p:spPr bwMode="auto">
          <a:xfrm>
            <a:off x="2926507" y="290978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Straight Connector 1040"/>
          <p:cNvCxnSpPr/>
          <p:nvPr/>
        </p:nvCxnSpPr>
        <p:spPr bwMode="auto">
          <a:xfrm>
            <a:off x="1995688" y="296725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Connector 1041"/>
          <p:cNvCxnSpPr/>
          <p:nvPr/>
        </p:nvCxnSpPr>
        <p:spPr bwMode="auto">
          <a:xfrm>
            <a:off x="1032645" y="294929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Straight Connector 1042"/>
          <p:cNvCxnSpPr/>
          <p:nvPr/>
        </p:nvCxnSpPr>
        <p:spPr bwMode="auto">
          <a:xfrm flipH="1">
            <a:off x="8506658" y="1861625"/>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5" name="Straight Connector 1044"/>
          <p:cNvCxnSpPr/>
          <p:nvPr/>
        </p:nvCxnSpPr>
        <p:spPr bwMode="auto">
          <a:xfrm flipH="1">
            <a:off x="5643803" y="1890780"/>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4" name="TextBox 323"/>
          <p:cNvSpPr txBox="1"/>
          <p:nvPr/>
        </p:nvSpPr>
        <p:spPr>
          <a:xfrm rot="16200000">
            <a:off x="11321046" y="2329374"/>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325" name="TextBox 324"/>
          <p:cNvSpPr txBox="1"/>
          <p:nvPr/>
        </p:nvSpPr>
        <p:spPr>
          <a:xfrm>
            <a:off x="4856312" y="5647223"/>
            <a:ext cx="385703" cy="280725"/>
          </a:xfrm>
          <a:prstGeom prst="rect">
            <a:avLst/>
          </a:prstGeom>
          <a:noFill/>
        </p:spPr>
        <p:txBody>
          <a:bodyPr wrap="none" lIns="92456" tIns="46229" rIns="92456" bIns="46229" rtlCol="0">
            <a:spAutoFit/>
          </a:bodyPr>
          <a:lstStyle/>
          <a:p>
            <a:r>
              <a:rPr lang="en-US" sz="1164" b="1" i="1" dirty="0">
                <a:latin typeface="Arial" charset="0"/>
              </a:rPr>
              <a:t>F()</a:t>
            </a:r>
          </a:p>
        </p:txBody>
      </p:sp>
      <p:sp>
        <p:nvSpPr>
          <p:cNvPr id="326" name="TextBox 325"/>
          <p:cNvSpPr txBox="1"/>
          <p:nvPr/>
        </p:nvSpPr>
        <p:spPr>
          <a:xfrm>
            <a:off x="5041739" y="6558081"/>
            <a:ext cx="411611" cy="280725"/>
          </a:xfrm>
          <a:prstGeom prst="rect">
            <a:avLst/>
          </a:prstGeom>
          <a:noFill/>
        </p:spPr>
        <p:txBody>
          <a:bodyPr wrap="none" lIns="92456" tIns="46229" rIns="92456" bIns="46229" rtlCol="0">
            <a:spAutoFit/>
          </a:bodyPr>
          <a:lstStyle/>
          <a:p>
            <a:r>
              <a:rPr lang="en-US" sz="1164" b="1" i="1" dirty="0">
                <a:latin typeface="Arial" charset="0"/>
              </a:rPr>
              <a:t>G()</a:t>
            </a:r>
          </a:p>
        </p:txBody>
      </p:sp>
      <p:sp>
        <p:nvSpPr>
          <p:cNvPr id="327" name="TextBox 326"/>
          <p:cNvSpPr txBox="1"/>
          <p:nvPr/>
        </p:nvSpPr>
        <p:spPr>
          <a:xfrm>
            <a:off x="5554427" y="6555514"/>
            <a:ext cx="401867" cy="280714"/>
          </a:xfrm>
          <a:prstGeom prst="rect">
            <a:avLst/>
          </a:prstGeom>
          <a:noFill/>
        </p:spPr>
        <p:txBody>
          <a:bodyPr wrap="none" lIns="92456" tIns="46229" rIns="92456" bIns="46229" rtlCol="0">
            <a:spAutoFit/>
          </a:bodyPr>
          <a:lstStyle/>
          <a:p>
            <a:r>
              <a:rPr lang="en-US" sz="1164" b="1" i="1" dirty="0">
                <a:latin typeface="Arial" charset="0"/>
              </a:rPr>
              <a:t>H()</a:t>
            </a:r>
          </a:p>
        </p:txBody>
      </p:sp>
      <p:sp>
        <p:nvSpPr>
          <p:cNvPr id="329" name="Oval 328"/>
          <p:cNvSpPr/>
          <p:nvPr/>
        </p:nvSpPr>
        <p:spPr bwMode="auto">
          <a:xfrm>
            <a:off x="5132011" y="6394910"/>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30" name="Oval 329"/>
          <p:cNvSpPr/>
          <p:nvPr/>
        </p:nvSpPr>
        <p:spPr bwMode="auto">
          <a:xfrm>
            <a:off x="5612475" y="6370793"/>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31" name="Oval 330"/>
          <p:cNvSpPr/>
          <p:nvPr/>
        </p:nvSpPr>
        <p:spPr bwMode="auto">
          <a:xfrm>
            <a:off x="4964482" y="5469684"/>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332" name="Straight Connector 331"/>
          <p:cNvCxnSpPr/>
          <p:nvPr/>
        </p:nvCxnSpPr>
        <p:spPr bwMode="auto">
          <a:xfrm>
            <a:off x="5657075" y="5594359"/>
            <a:ext cx="1260925" cy="18215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6" name="Straight Connector 335"/>
          <p:cNvCxnSpPr/>
          <p:nvPr/>
        </p:nvCxnSpPr>
        <p:spPr bwMode="auto">
          <a:xfrm flipV="1">
            <a:off x="6917260" y="5593326"/>
            <a:ext cx="1203644" cy="18781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 name="Straight Connector 337"/>
          <p:cNvCxnSpPr/>
          <p:nvPr/>
        </p:nvCxnSpPr>
        <p:spPr bwMode="auto">
          <a:xfrm flipH="1" flipV="1">
            <a:off x="8099425" y="5604102"/>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4" name="Cube 343"/>
          <p:cNvSpPr/>
          <p:nvPr/>
        </p:nvSpPr>
        <p:spPr bwMode="auto">
          <a:xfrm rot="16200000">
            <a:off x="10042259" y="5490349"/>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45" name="Cube 344"/>
          <p:cNvSpPr/>
          <p:nvPr/>
        </p:nvSpPr>
        <p:spPr bwMode="auto">
          <a:xfrm rot="16200000">
            <a:off x="10045839" y="5763331"/>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46" name="Cube 345"/>
          <p:cNvSpPr/>
          <p:nvPr/>
        </p:nvSpPr>
        <p:spPr bwMode="auto">
          <a:xfrm rot="16200000">
            <a:off x="10323434" y="5622767"/>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347" name="Straight Connector 346"/>
          <p:cNvCxnSpPr/>
          <p:nvPr/>
        </p:nvCxnSpPr>
        <p:spPr bwMode="auto">
          <a:xfrm flipH="1">
            <a:off x="10412156" y="5582549"/>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9" name="Straight Connector 348"/>
          <p:cNvCxnSpPr/>
          <p:nvPr/>
        </p:nvCxnSpPr>
        <p:spPr bwMode="auto">
          <a:xfrm flipH="1" flipV="1">
            <a:off x="11024350" y="5596919"/>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17" name="Group 368"/>
          <p:cNvGrpSpPr/>
          <p:nvPr/>
        </p:nvGrpSpPr>
        <p:grpSpPr>
          <a:xfrm>
            <a:off x="4384507" y="6412179"/>
            <a:ext cx="400434" cy="294083"/>
            <a:chOff x="8069753" y="2075031"/>
            <a:chExt cx="396419" cy="290179"/>
          </a:xfrm>
        </p:grpSpPr>
        <p:sp>
          <p:nvSpPr>
            <p:cNvPr id="341" name="Cube 340"/>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42" name="Cube 341"/>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43" name="Cube 342"/>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351" name="Straight Connector 350"/>
            <p:cNvCxnSpPr>
              <a:stCxn id="343" idx="4"/>
              <a:endCxn id="342"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3" name="Straight Connector 352"/>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55" name="Straight Connector 354"/>
          <p:cNvCxnSpPr>
            <a:stCxn id="344" idx="3"/>
            <a:endCxn id="346" idx="1"/>
          </p:cNvCxnSpPr>
          <p:nvPr/>
        </p:nvCxnSpPr>
        <p:spPr bwMode="auto">
          <a:xfrm>
            <a:off x="10167817" y="5575960"/>
            <a:ext cx="163120" cy="1324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7" name="Straight Connector 356"/>
          <p:cNvCxnSpPr>
            <a:stCxn id="345" idx="3"/>
            <a:endCxn id="346" idx="1"/>
          </p:cNvCxnSpPr>
          <p:nvPr/>
        </p:nvCxnSpPr>
        <p:spPr bwMode="auto">
          <a:xfrm flipV="1">
            <a:off x="10171397" y="5708379"/>
            <a:ext cx="159539" cy="14056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18" name="Group 369"/>
          <p:cNvGrpSpPr/>
          <p:nvPr/>
        </p:nvGrpSpPr>
        <p:grpSpPr>
          <a:xfrm rot="10800000">
            <a:off x="5288702" y="5523193"/>
            <a:ext cx="400434" cy="294083"/>
            <a:chOff x="8069753" y="2075031"/>
            <a:chExt cx="396419" cy="290179"/>
          </a:xfrm>
        </p:grpSpPr>
        <p:sp>
          <p:nvSpPr>
            <p:cNvPr id="371" name="Cube 370"/>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73" name="Cube 372"/>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74" name="Cube 373"/>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375" name="Straight Connector 374"/>
            <p:cNvCxnSpPr>
              <a:stCxn id="374" idx="4"/>
              <a:endCxn id="373"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6" name="Straight Connector 375"/>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9" name="Group 378"/>
          <p:cNvGrpSpPr/>
          <p:nvPr/>
        </p:nvGrpSpPr>
        <p:grpSpPr>
          <a:xfrm>
            <a:off x="3212892" y="5689634"/>
            <a:ext cx="858656" cy="791558"/>
            <a:chOff x="3938584" y="6043615"/>
            <a:chExt cx="240343" cy="253746"/>
          </a:xfrm>
        </p:grpSpPr>
        <p:grpSp>
          <p:nvGrpSpPr>
            <p:cNvPr id="820" name="Group 483"/>
            <p:cNvGrpSpPr/>
            <p:nvPr/>
          </p:nvGrpSpPr>
          <p:grpSpPr>
            <a:xfrm>
              <a:off x="3962955" y="6059020"/>
              <a:ext cx="215972" cy="238341"/>
              <a:chOff x="4964611" y="4794996"/>
              <a:chExt cx="328936" cy="328936"/>
            </a:xfrm>
          </p:grpSpPr>
          <p:grpSp>
            <p:nvGrpSpPr>
              <p:cNvPr id="821" name="Group 476"/>
              <p:cNvGrpSpPr/>
              <p:nvPr/>
            </p:nvGrpSpPr>
            <p:grpSpPr>
              <a:xfrm>
                <a:off x="4964611" y="4898341"/>
                <a:ext cx="328936" cy="120616"/>
                <a:chOff x="4967056" y="4898341"/>
                <a:chExt cx="328936" cy="120616"/>
              </a:xfrm>
            </p:grpSpPr>
            <p:cxnSp>
              <p:nvCxnSpPr>
                <p:cNvPr id="390" name="Straight Connector 389"/>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1" name="Straight Connector 390"/>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Straight Connector 391"/>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3" name="Straight Connector 392"/>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Straight Connector 393"/>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2" name="Group 477"/>
              <p:cNvGrpSpPr/>
              <p:nvPr/>
            </p:nvGrpSpPr>
            <p:grpSpPr>
              <a:xfrm rot="16200000">
                <a:off x="4960536" y="4899156"/>
                <a:ext cx="328936" cy="120616"/>
                <a:chOff x="4967056" y="4898341"/>
                <a:chExt cx="328936" cy="120616"/>
              </a:xfrm>
            </p:grpSpPr>
            <p:cxnSp>
              <p:nvCxnSpPr>
                <p:cNvPr id="385" name="Straight Connector 384"/>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6" name="Straight Connector 385"/>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7" name="Straight Connector 38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8" name="Straight Connector 387"/>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 name="Straight Connector 388"/>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4" name="Rectangle 383"/>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4867" b="1" dirty="0">
                  <a:latin typeface="Symbol" pitchFamily="18" charset="2"/>
                </a:endParaRPr>
              </a:p>
            </p:txBody>
          </p:sp>
        </p:grpSp>
        <p:sp>
          <p:nvSpPr>
            <p:cNvPr id="381" name="TextBox 380"/>
            <p:cNvSpPr txBox="1"/>
            <p:nvPr/>
          </p:nvSpPr>
          <p:spPr>
            <a:xfrm>
              <a:off x="3938584" y="6043615"/>
              <a:ext cx="185848" cy="248835"/>
            </a:xfrm>
            <a:prstGeom prst="rect">
              <a:avLst/>
            </a:prstGeom>
            <a:noFill/>
          </p:spPr>
          <p:txBody>
            <a:bodyPr wrap="none" rtlCol="0">
              <a:spAutoFit/>
            </a:bodyPr>
            <a:lstStyle/>
            <a:p>
              <a:r>
                <a:rPr lang="en-US" sz="4444" b="1" dirty="0">
                  <a:latin typeface="Symbol" pitchFamily="18" charset="2"/>
                </a:rPr>
                <a:t> S</a:t>
              </a:r>
            </a:p>
          </p:txBody>
        </p:sp>
      </p:grpSp>
      <p:grpSp>
        <p:nvGrpSpPr>
          <p:cNvPr id="823" name="Group 394"/>
          <p:cNvGrpSpPr/>
          <p:nvPr/>
        </p:nvGrpSpPr>
        <p:grpSpPr>
          <a:xfrm>
            <a:off x="4345798" y="5455622"/>
            <a:ext cx="400434" cy="294083"/>
            <a:chOff x="8069753" y="2075031"/>
            <a:chExt cx="396419" cy="290179"/>
          </a:xfrm>
        </p:grpSpPr>
        <p:sp>
          <p:nvSpPr>
            <p:cNvPr id="396" name="Cube 395"/>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97" name="Cube 396"/>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98" name="Cube 397"/>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399" name="Straight Connector 398"/>
            <p:cNvCxnSpPr>
              <a:stCxn id="398" idx="4"/>
              <a:endCxn id="397"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0" name="Straight Connector 399"/>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1" name="Freeform 400"/>
          <p:cNvSpPr/>
          <p:nvPr/>
        </p:nvSpPr>
        <p:spPr bwMode="auto">
          <a:xfrm rot="843826">
            <a:off x="2481647" y="5919730"/>
            <a:ext cx="1086181" cy="210180"/>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02" name="Isosceles Triangle 401"/>
          <p:cNvSpPr/>
          <p:nvPr/>
        </p:nvSpPr>
        <p:spPr bwMode="auto">
          <a:xfrm>
            <a:off x="2388539" y="5632346"/>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03" name="Rectangle 402"/>
          <p:cNvSpPr/>
          <p:nvPr/>
        </p:nvSpPr>
        <p:spPr bwMode="auto">
          <a:xfrm>
            <a:off x="2365569" y="5608343"/>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404" name="Rectangle 403"/>
          <p:cNvSpPr/>
          <p:nvPr/>
        </p:nvSpPr>
        <p:spPr bwMode="auto">
          <a:xfrm>
            <a:off x="2420147" y="549723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405" name="Rectangle 404"/>
          <p:cNvSpPr/>
          <p:nvPr/>
        </p:nvSpPr>
        <p:spPr bwMode="auto">
          <a:xfrm>
            <a:off x="2480681" y="5609319"/>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406" name="TextBox 405"/>
          <p:cNvSpPr txBox="1"/>
          <p:nvPr/>
        </p:nvSpPr>
        <p:spPr>
          <a:xfrm>
            <a:off x="3633062" y="6554152"/>
            <a:ext cx="385703" cy="280725"/>
          </a:xfrm>
          <a:prstGeom prst="rect">
            <a:avLst/>
          </a:prstGeom>
          <a:noFill/>
        </p:spPr>
        <p:txBody>
          <a:bodyPr wrap="none" lIns="92456" tIns="46229" rIns="92456" bIns="46229" rtlCol="0">
            <a:spAutoFit/>
          </a:bodyPr>
          <a:lstStyle/>
          <a:p>
            <a:r>
              <a:rPr lang="en-US" sz="1164" b="1" i="1" dirty="0">
                <a:latin typeface="Arial" charset="0"/>
              </a:rPr>
              <a:t>F()</a:t>
            </a:r>
          </a:p>
        </p:txBody>
      </p:sp>
      <p:sp>
        <p:nvSpPr>
          <p:cNvPr id="407" name="Oval 406"/>
          <p:cNvSpPr/>
          <p:nvPr/>
        </p:nvSpPr>
        <p:spPr bwMode="auto">
          <a:xfrm>
            <a:off x="3741231" y="6376614"/>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08" name="TextBox 407"/>
          <p:cNvSpPr txBox="1"/>
          <p:nvPr/>
        </p:nvSpPr>
        <p:spPr>
          <a:xfrm>
            <a:off x="9159342" y="5710976"/>
            <a:ext cx="411611" cy="280725"/>
          </a:xfrm>
          <a:prstGeom prst="rect">
            <a:avLst/>
          </a:prstGeom>
          <a:noFill/>
        </p:spPr>
        <p:txBody>
          <a:bodyPr wrap="none" lIns="92456" tIns="46229" rIns="92456" bIns="46229" rtlCol="0">
            <a:spAutoFit/>
          </a:bodyPr>
          <a:lstStyle/>
          <a:p>
            <a:r>
              <a:rPr lang="en-US" sz="1164" b="1" i="1" dirty="0">
                <a:latin typeface="Arial" charset="0"/>
              </a:rPr>
              <a:t>G()</a:t>
            </a:r>
          </a:p>
        </p:txBody>
      </p:sp>
      <p:sp>
        <p:nvSpPr>
          <p:cNvPr id="409" name="TextBox 408"/>
          <p:cNvSpPr txBox="1"/>
          <p:nvPr/>
        </p:nvSpPr>
        <p:spPr>
          <a:xfrm>
            <a:off x="9528092" y="5725343"/>
            <a:ext cx="401867" cy="280714"/>
          </a:xfrm>
          <a:prstGeom prst="rect">
            <a:avLst/>
          </a:prstGeom>
          <a:noFill/>
        </p:spPr>
        <p:txBody>
          <a:bodyPr wrap="none" lIns="92456" tIns="46229" rIns="92456" bIns="46229" rtlCol="0">
            <a:spAutoFit/>
          </a:bodyPr>
          <a:lstStyle/>
          <a:p>
            <a:r>
              <a:rPr lang="en-US" sz="1164" b="1" i="1" dirty="0">
                <a:latin typeface="Arial" charset="0"/>
              </a:rPr>
              <a:t>H()</a:t>
            </a:r>
          </a:p>
        </p:txBody>
      </p:sp>
      <p:sp>
        <p:nvSpPr>
          <p:cNvPr id="410" name="Oval 409"/>
          <p:cNvSpPr/>
          <p:nvPr/>
        </p:nvSpPr>
        <p:spPr bwMode="auto">
          <a:xfrm>
            <a:off x="9249612" y="5547805"/>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11" name="Oval 410"/>
          <p:cNvSpPr/>
          <p:nvPr/>
        </p:nvSpPr>
        <p:spPr bwMode="auto">
          <a:xfrm>
            <a:off x="9586140" y="5540622"/>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nvGrpSpPr>
          <p:cNvPr id="824" name="Group 411"/>
          <p:cNvGrpSpPr/>
          <p:nvPr/>
        </p:nvGrpSpPr>
        <p:grpSpPr>
          <a:xfrm>
            <a:off x="8666058" y="5562701"/>
            <a:ext cx="400434" cy="294083"/>
            <a:chOff x="8069753" y="2075031"/>
            <a:chExt cx="396419" cy="290179"/>
          </a:xfrm>
        </p:grpSpPr>
        <p:sp>
          <p:nvSpPr>
            <p:cNvPr id="413" name="Cube 412"/>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14" name="Cube 413"/>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15" name="Cube 414"/>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416" name="Straight Connector 415"/>
            <p:cNvCxnSpPr>
              <a:stCxn id="415" idx="4"/>
              <a:endCxn id="414"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7" name="Straight Connector 416"/>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7" name="TextBox 426"/>
          <p:cNvSpPr txBox="1"/>
          <p:nvPr/>
        </p:nvSpPr>
        <p:spPr>
          <a:xfrm>
            <a:off x="9200961" y="6487941"/>
            <a:ext cx="333887" cy="280725"/>
          </a:xfrm>
          <a:prstGeom prst="rect">
            <a:avLst/>
          </a:prstGeom>
          <a:noFill/>
        </p:spPr>
        <p:txBody>
          <a:bodyPr wrap="none" lIns="92456" tIns="46229" rIns="92456" bIns="46229" rtlCol="0">
            <a:spAutoFit/>
          </a:bodyPr>
          <a:lstStyle/>
          <a:p>
            <a:r>
              <a:rPr lang="en-US" sz="1164" b="1" i="1" dirty="0">
                <a:latin typeface="Arial" charset="0"/>
              </a:rPr>
              <a:t>I()</a:t>
            </a:r>
          </a:p>
        </p:txBody>
      </p:sp>
      <p:sp>
        <p:nvSpPr>
          <p:cNvPr id="436" name="Oval 435"/>
          <p:cNvSpPr/>
          <p:nvPr/>
        </p:nvSpPr>
        <p:spPr bwMode="auto">
          <a:xfrm>
            <a:off x="9259010" y="6303221"/>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38" name="Cube 437"/>
          <p:cNvSpPr/>
          <p:nvPr/>
        </p:nvSpPr>
        <p:spPr bwMode="auto">
          <a:xfrm rot="16200000">
            <a:off x="9757195" y="6342519"/>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39" name="Cube 438"/>
          <p:cNvSpPr/>
          <p:nvPr/>
        </p:nvSpPr>
        <p:spPr bwMode="auto">
          <a:xfrm rot="16200000">
            <a:off x="10284948" y="6423978"/>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440" name="Straight Connector 439"/>
          <p:cNvCxnSpPr/>
          <p:nvPr/>
        </p:nvCxnSpPr>
        <p:spPr bwMode="auto">
          <a:xfrm flipH="1">
            <a:off x="10373670" y="6383760"/>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 name="Straight Connector 440"/>
          <p:cNvCxnSpPr/>
          <p:nvPr/>
        </p:nvCxnSpPr>
        <p:spPr bwMode="auto">
          <a:xfrm flipH="1" flipV="1">
            <a:off x="10985864" y="6398130"/>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 name="Straight Connector 442"/>
          <p:cNvCxnSpPr>
            <a:stCxn id="438" idx="3"/>
            <a:endCxn id="439" idx="1"/>
          </p:cNvCxnSpPr>
          <p:nvPr/>
        </p:nvCxnSpPr>
        <p:spPr bwMode="auto">
          <a:xfrm>
            <a:off x="9882754" y="6428133"/>
            <a:ext cx="409697" cy="8145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4" name="Straight Connector 443"/>
          <p:cNvCxnSpPr>
            <a:stCxn id="398" idx="1"/>
          </p:cNvCxnSpPr>
          <p:nvPr/>
        </p:nvCxnSpPr>
        <p:spPr bwMode="auto">
          <a:xfrm flipH="1">
            <a:off x="3872471" y="5683913"/>
            <a:ext cx="499871" cy="36288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3" name="Straight Connector 462"/>
          <p:cNvCxnSpPr>
            <a:stCxn id="343" idx="0"/>
          </p:cNvCxnSpPr>
          <p:nvPr/>
        </p:nvCxnSpPr>
        <p:spPr bwMode="auto">
          <a:xfrm flipH="1" flipV="1">
            <a:off x="3872468" y="6326738"/>
            <a:ext cx="512037" cy="2871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5" name="Group 466"/>
          <p:cNvGrpSpPr/>
          <p:nvPr/>
        </p:nvGrpSpPr>
        <p:grpSpPr>
          <a:xfrm rot="10800000">
            <a:off x="6029554" y="6372671"/>
            <a:ext cx="400434" cy="294083"/>
            <a:chOff x="8069753" y="2075031"/>
            <a:chExt cx="396419" cy="290179"/>
          </a:xfrm>
        </p:grpSpPr>
        <p:sp>
          <p:nvSpPr>
            <p:cNvPr id="470" name="Cube 469"/>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71" name="Cube 470"/>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0" name="Cube 519"/>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522" name="Straight Connector 521"/>
            <p:cNvCxnSpPr>
              <a:stCxn id="520" idx="4"/>
              <a:endCxn id="471"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3" name="Straight Connector 522"/>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6" name="Group 523"/>
          <p:cNvGrpSpPr/>
          <p:nvPr/>
        </p:nvGrpSpPr>
        <p:grpSpPr>
          <a:xfrm>
            <a:off x="8723787" y="6305994"/>
            <a:ext cx="400434" cy="294083"/>
            <a:chOff x="8069753" y="2075031"/>
            <a:chExt cx="396419" cy="290179"/>
          </a:xfrm>
        </p:grpSpPr>
        <p:sp>
          <p:nvSpPr>
            <p:cNvPr id="525" name="Cube 524"/>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6" name="Cube 525"/>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7" name="Cube 526"/>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528" name="Straight Connector 527"/>
            <p:cNvCxnSpPr>
              <a:stCxn id="527" idx="4"/>
              <a:endCxn id="526"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9" name="Straight Connector 528"/>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30" name="Straight Connector 529"/>
          <p:cNvCxnSpPr/>
          <p:nvPr/>
        </p:nvCxnSpPr>
        <p:spPr bwMode="auto">
          <a:xfrm flipV="1">
            <a:off x="6397927" y="6355698"/>
            <a:ext cx="995999" cy="11709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 name="Straight Connector 531"/>
          <p:cNvCxnSpPr/>
          <p:nvPr/>
        </p:nvCxnSpPr>
        <p:spPr bwMode="auto">
          <a:xfrm flipH="1" flipV="1">
            <a:off x="7393926" y="6365354"/>
            <a:ext cx="1193061" cy="17375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8" name="Freeform 537"/>
          <p:cNvSpPr/>
          <p:nvPr/>
        </p:nvSpPr>
        <p:spPr bwMode="auto">
          <a:xfrm rot="20697473">
            <a:off x="2381142" y="6326740"/>
            <a:ext cx="1183440" cy="193062"/>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39" name="Isosceles Triangle 538"/>
          <p:cNvSpPr/>
          <p:nvPr/>
        </p:nvSpPr>
        <p:spPr bwMode="auto">
          <a:xfrm>
            <a:off x="2359672" y="6279109"/>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40" name="Rectangle 539"/>
          <p:cNvSpPr/>
          <p:nvPr/>
        </p:nvSpPr>
        <p:spPr bwMode="auto">
          <a:xfrm>
            <a:off x="2336703" y="6255106"/>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1" name="Rectangle 540"/>
          <p:cNvSpPr/>
          <p:nvPr/>
        </p:nvSpPr>
        <p:spPr bwMode="auto">
          <a:xfrm>
            <a:off x="2391283" y="614399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2" name="Rectangle 541"/>
          <p:cNvSpPr/>
          <p:nvPr/>
        </p:nvSpPr>
        <p:spPr bwMode="auto">
          <a:xfrm>
            <a:off x="2451817" y="6256080"/>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6" name="Rounded Rectangle 545"/>
          <p:cNvSpPr/>
          <p:nvPr/>
        </p:nvSpPr>
        <p:spPr bwMode="auto">
          <a:xfrm>
            <a:off x="3669169" y="6220555"/>
            <a:ext cx="8266087" cy="569536"/>
          </a:xfrm>
          <a:prstGeom prst="round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7" name="Rounded Rectangle 546"/>
          <p:cNvSpPr/>
          <p:nvPr/>
        </p:nvSpPr>
        <p:spPr bwMode="auto">
          <a:xfrm>
            <a:off x="3683224" y="5409691"/>
            <a:ext cx="8252032" cy="569536"/>
          </a:xfrm>
          <a:prstGeom prst="round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8" name="TextBox 547"/>
          <p:cNvSpPr txBox="1"/>
          <p:nvPr/>
        </p:nvSpPr>
        <p:spPr>
          <a:xfrm>
            <a:off x="11538977" y="5677076"/>
            <a:ext cx="333887" cy="280725"/>
          </a:xfrm>
          <a:prstGeom prst="rect">
            <a:avLst/>
          </a:prstGeom>
          <a:noFill/>
        </p:spPr>
        <p:txBody>
          <a:bodyPr wrap="none" lIns="92456" tIns="46229" rIns="92456" bIns="46229" rtlCol="0">
            <a:spAutoFit/>
          </a:bodyPr>
          <a:lstStyle/>
          <a:p>
            <a:r>
              <a:rPr lang="en-US" sz="1164" b="1" i="1" dirty="0">
                <a:latin typeface="Arial" charset="0"/>
              </a:rPr>
              <a:t>I()</a:t>
            </a:r>
          </a:p>
        </p:txBody>
      </p:sp>
      <p:sp>
        <p:nvSpPr>
          <p:cNvPr id="549" name="Oval 548"/>
          <p:cNvSpPr/>
          <p:nvPr/>
        </p:nvSpPr>
        <p:spPr bwMode="auto">
          <a:xfrm>
            <a:off x="11597026" y="5492356"/>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553" name="Straight Connector 552"/>
          <p:cNvCxnSpPr/>
          <p:nvPr/>
        </p:nvCxnSpPr>
        <p:spPr bwMode="auto">
          <a:xfrm>
            <a:off x="893406" y="5570913"/>
            <a:ext cx="9622" cy="92670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5" name="Straight Connector 554"/>
          <p:cNvCxnSpPr/>
          <p:nvPr/>
        </p:nvCxnSpPr>
        <p:spPr bwMode="auto">
          <a:xfrm>
            <a:off x="835677" y="6401084"/>
            <a:ext cx="1204987" cy="581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9" name="Freeform 558"/>
          <p:cNvSpPr/>
          <p:nvPr/>
        </p:nvSpPr>
        <p:spPr bwMode="auto">
          <a:xfrm>
            <a:off x="921646" y="5524800"/>
            <a:ext cx="976821" cy="876700"/>
          </a:xfrm>
          <a:custGeom>
            <a:avLst/>
            <a:gdLst>
              <a:gd name="connsiteX0" fmla="*/ 0 w 967028"/>
              <a:gd name="connsiteY0" fmla="*/ 855195 h 865062"/>
              <a:gd name="connsiteX1" fmla="*/ 0 w 967028"/>
              <a:gd name="connsiteY1" fmla="*/ 855195 h 865062"/>
              <a:gd name="connsiteX2" fmla="*/ 26314 w 967028"/>
              <a:gd name="connsiteY2" fmla="*/ 842038 h 865062"/>
              <a:gd name="connsiteX3" fmla="*/ 36182 w 967028"/>
              <a:gd name="connsiteY3" fmla="*/ 838748 h 865062"/>
              <a:gd name="connsiteX4" fmla="*/ 46049 w 967028"/>
              <a:gd name="connsiteY4" fmla="*/ 832170 h 865062"/>
              <a:gd name="connsiteX5" fmla="*/ 144725 w 967028"/>
              <a:gd name="connsiteY5" fmla="*/ 809146 h 865062"/>
              <a:gd name="connsiteX6" fmla="*/ 184196 w 967028"/>
              <a:gd name="connsiteY6" fmla="*/ 39471 h 865062"/>
              <a:gd name="connsiteX7" fmla="*/ 243402 w 967028"/>
              <a:gd name="connsiteY7" fmla="*/ 6579 h 865062"/>
              <a:gd name="connsiteX8" fmla="*/ 315764 w 967028"/>
              <a:gd name="connsiteY8" fmla="*/ 0 h 865062"/>
              <a:gd name="connsiteX9" fmla="*/ 361813 w 967028"/>
              <a:gd name="connsiteY9" fmla="*/ 16446 h 865062"/>
              <a:gd name="connsiteX10" fmla="*/ 361813 w 967028"/>
              <a:gd name="connsiteY10" fmla="*/ 16446 h 865062"/>
              <a:gd name="connsiteX11" fmla="*/ 411151 w 967028"/>
              <a:gd name="connsiteY11" fmla="*/ 6579 h 865062"/>
              <a:gd name="connsiteX12" fmla="*/ 427597 w 967028"/>
              <a:gd name="connsiteY12" fmla="*/ 69074 h 865062"/>
              <a:gd name="connsiteX13" fmla="*/ 430887 w 967028"/>
              <a:gd name="connsiteY13" fmla="*/ 776254 h 865062"/>
              <a:gd name="connsiteX14" fmla="*/ 460489 w 967028"/>
              <a:gd name="connsiteY14" fmla="*/ 855195 h 865062"/>
              <a:gd name="connsiteX15" fmla="*/ 503249 w 967028"/>
              <a:gd name="connsiteY15" fmla="*/ 772964 h 865062"/>
              <a:gd name="connsiteX16" fmla="*/ 526274 w 967028"/>
              <a:gd name="connsiteY16" fmla="*/ 335500 h 865062"/>
              <a:gd name="connsiteX17" fmla="*/ 542720 w 967028"/>
              <a:gd name="connsiteY17" fmla="*/ 23025 h 865062"/>
              <a:gd name="connsiteX18" fmla="*/ 621661 w 967028"/>
              <a:gd name="connsiteY18" fmla="*/ 23025 h 865062"/>
              <a:gd name="connsiteX19" fmla="*/ 730205 w 967028"/>
              <a:gd name="connsiteY19" fmla="*/ 13157 h 865062"/>
              <a:gd name="connsiteX20" fmla="*/ 766386 w 967028"/>
              <a:gd name="connsiteY20" fmla="*/ 32892 h 865062"/>
              <a:gd name="connsiteX21" fmla="*/ 805856 w 967028"/>
              <a:gd name="connsiteY21" fmla="*/ 26314 h 865062"/>
              <a:gd name="connsiteX22" fmla="*/ 842038 w 967028"/>
              <a:gd name="connsiteY22" fmla="*/ 42760 h 865062"/>
              <a:gd name="connsiteX23" fmla="*/ 851905 w 967028"/>
              <a:gd name="connsiteY23" fmla="*/ 822302 h 865062"/>
              <a:gd name="connsiteX24" fmla="*/ 894665 w 967028"/>
              <a:gd name="connsiteY24" fmla="*/ 848616 h 865062"/>
              <a:gd name="connsiteX25" fmla="*/ 967028 w 967028"/>
              <a:gd name="connsiteY25" fmla="*/ 865062 h 8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028" h="865062">
                <a:moveTo>
                  <a:pt x="0" y="855195"/>
                </a:moveTo>
                <a:lnTo>
                  <a:pt x="0" y="855195"/>
                </a:lnTo>
                <a:cubicBezTo>
                  <a:pt x="8771" y="850809"/>
                  <a:pt x="17386" y="846096"/>
                  <a:pt x="26314" y="842038"/>
                </a:cubicBezTo>
                <a:cubicBezTo>
                  <a:pt x="29471" y="840603"/>
                  <a:pt x="33081" y="840299"/>
                  <a:pt x="36182" y="838748"/>
                </a:cubicBezTo>
                <a:cubicBezTo>
                  <a:pt x="39718" y="836980"/>
                  <a:pt x="46049" y="832170"/>
                  <a:pt x="46049" y="832170"/>
                </a:cubicBezTo>
                <a:lnTo>
                  <a:pt x="144725" y="809146"/>
                </a:lnTo>
                <a:lnTo>
                  <a:pt x="184196" y="39471"/>
                </a:lnTo>
                <a:lnTo>
                  <a:pt x="243402" y="6579"/>
                </a:lnTo>
                <a:lnTo>
                  <a:pt x="315764" y="0"/>
                </a:lnTo>
                <a:lnTo>
                  <a:pt x="361813" y="16446"/>
                </a:lnTo>
                <a:lnTo>
                  <a:pt x="361813" y="16446"/>
                </a:lnTo>
                <a:lnTo>
                  <a:pt x="411151" y="6579"/>
                </a:lnTo>
                <a:lnTo>
                  <a:pt x="427597" y="69074"/>
                </a:lnTo>
                <a:cubicBezTo>
                  <a:pt x="428694" y="304801"/>
                  <a:pt x="429790" y="540527"/>
                  <a:pt x="430887" y="776254"/>
                </a:cubicBezTo>
                <a:lnTo>
                  <a:pt x="460489" y="855195"/>
                </a:lnTo>
                <a:lnTo>
                  <a:pt x="503249" y="772964"/>
                </a:lnTo>
                <a:lnTo>
                  <a:pt x="526274" y="335500"/>
                </a:lnTo>
                <a:lnTo>
                  <a:pt x="542720" y="23025"/>
                </a:lnTo>
                <a:lnTo>
                  <a:pt x="621661" y="23025"/>
                </a:lnTo>
                <a:lnTo>
                  <a:pt x="730205" y="13157"/>
                </a:lnTo>
                <a:lnTo>
                  <a:pt x="766386" y="32892"/>
                </a:lnTo>
                <a:lnTo>
                  <a:pt x="805856" y="26314"/>
                </a:lnTo>
                <a:lnTo>
                  <a:pt x="842038" y="42760"/>
                </a:lnTo>
                <a:lnTo>
                  <a:pt x="851905" y="822302"/>
                </a:lnTo>
                <a:lnTo>
                  <a:pt x="894665" y="848616"/>
                </a:lnTo>
                <a:lnTo>
                  <a:pt x="967028" y="865062"/>
                </a:lnTo>
              </a:path>
            </a:pathLst>
          </a:cu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50" name="Rounded Rectangle 549"/>
          <p:cNvSpPr/>
          <p:nvPr/>
        </p:nvSpPr>
        <p:spPr bwMode="auto">
          <a:xfrm>
            <a:off x="1057871" y="5512993"/>
            <a:ext cx="312315" cy="938508"/>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51" name="Rounded Rectangle 550"/>
          <p:cNvSpPr/>
          <p:nvPr/>
        </p:nvSpPr>
        <p:spPr bwMode="auto">
          <a:xfrm>
            <a:off x="1396768" y="5522645"/>
            <a:ext cx="418636" cy="938507"/>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60" name="TextBox 559"/>
          <p:cNvSpPr txBox="1"/>
          <p:nvPr/>
        </p:nvSpPr>
        <p:spPr>
          <a:xfrm>
            <a:off x="2054428" y="5399619"/>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561" name="TextBox 560"/>
          <p:cNvSpPr txBox="1"/>
          <p:nvPr/>
        </p:nvSpPr>
        <p:spPr>
          <a:xfrm>
            <a:off x="2048890" y="6074091"/>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562" name="TextBox 561"/>
          <p:cNvSpPr txBox="1"/>
          <p:nvPr/>
        </p:nvSpPr>
        <p:spPr>
          <a:xfrm rot="5400000">
            <a:off x="870125" y="5866628"/>
            <a:ext cx="691664" cy="272513"/>
          </a:xfrm>
          <a:prstGeom prst="rect">
            <a:avLst/>
          </a:prstGeom>
          <a:noFill/>
        </p:spPr>
        <p:txBody>
          <a:bodyPr wrap="none" lIns="92456" tIns="46229" rIns="92456" bIns="46229" rtlCol="0">
            <a:spAutoFit/>
          </a:bodyPr>
          <a:lstStyle/>
          <a:p>
            <a:r>
              <a:rPr lang="en-US" sz="1164" b="1" dirty="0">
                <a:latin typeface="Arial" charset="0"/>
              </a:rPr>
              <a:t>URLLC</a:t>
            </a:r>
          </a:p>
        </p:txBody>
      </p:sp>
      <p:sp>
        <p:nvSpPr>
          <p:cNvPr id="437" name="TextBox 436"/>
          <p:cNvSpPr txBox="1"/>
          <p:nvPr/>
        </p:nvSpPr>
        <p:spPr>
          <a:xfrm rot="5400000">
            <a:off x="1306200" y="5882767"/>
            <a:ext cx="609912" cy="272513"/>
          </a:xfrm>
          <a:prstGeom prst="rect">
            <a:avLst/>
          </a:prstGeom>
          <a:noFill/>
        </p:spPr>
        <p:txBody>
          <a:bodyPr wrap="none" lIns="92456" tIns="46229" rIns="92456" bIns="46229" rtlCol="0">
            <a:spAutoFit/>
          </a:bodyPr>
          <a:lstStyle/>
          <a:p>
            <a:r>
              <a:rPr lang="en-US" sz="1164" b="1" dirty="0" err="1">
                <a:latin typeface="Arial" charset="0"/>
              </a:rPr>
              <a:t>eMBB</a:t>
            </a:r>
            <a:endParaRPr lang="en-US" sz="1164" b="1" dirty="0">
              <a:latin typeface="Arial" charset="0"/>
            </a:endParaRPr>
          </a:p>
        </p:txBody>
      </p:sp>
      <p:sp>
        <p:nvSpPr>
          <p:cNvPr id="442" name="TextBox 441"/>
          <p:cNvSpPr txBox="1"/>
          <p:nvPr/>
        </p:nvSpPr>
        <p:spPr>
          <a:xfrm>
            <a:off x="6572083" y="6065384"/>
            <a:ext cx="1239891" cy="272513"/>
          </a:xfrm>
          <a:prstGeom prst="rect">
            <a:avLst/>
          </a:prstGeom>
          <a:solidFill>
            <a:schemeClr val="bg1"/>
          </a:solidFill>
          <a:ln>
            <a:solidFill>
              <a:schemeClr val="bg2"/>
            </a:solidFill>
            <a:prstDash val="dash"/>
          </a:ln>
        </p:spPr>
        <p:txBody>
          <a:bodyPr wrap="none" lIns="92456" tIns="46229" rIns="92456" bIns="46229" rtlCol="0">
            <a:spAutoFit/>
          </a:bodyPr>
          <a:lstStyle/>
          <a:p>
            <a:r>
              <a:rPr lang="en-US" sz="1164" b="1" dirty="0">
                <a:latin typeface="Arial" charset="0"/>
              </a:rPr>
              <a:t>URLLC </a:t>
            </a:r>
            <a:r>
              <a:rPr lang="en-US" sz="1164" b="1" dirty="0" smtClean="0">
                <a:latin typeface="Arial" charset="0"/>
              </a:rPr>
              <a:t>Slice-B</a:t>
            </a:r>
            <a:endParaRPr lang="en-US" sz="1164" b="1" dirty="0">
              <a:latin typeface="Arial" charset="0"/>
            </a:endParaRPr>
          </a:p>
        </p:txBody>
      </p:sp>
      <p:sp>
        <p:nvSpPr>
          <p:cNvPr id="447" name="TextBox 446"/>
          <p:cNvSpPr txBox="1"/>
          <p:nvPr/>
        </p:nvSpPr>
        <p:spPr>
          <a:xfrm>
            <a:off x="6581272" y="5300047"/>
            <a:ext cx="1158138" cy="272513"/>
          </a:xfrm>
          <a:prstGeom prst="rect">
            <a:avLst/>
          </a:prstGeom>
          <a:solidFill>
            <a:schemeClr val="bg1"/>
          </a:solidFill>
          <a:ln>
            <a:solidFill>
              <a:schemeClr val="bg2"/>
            </a:solidFill>
            <a:prstDash val="dash"/>
          </a:ln>
        </p:spPr>
        <p:txBody>
          <a:bodyPr wrap="none" lIns="92456" tIns="46229" rIns="92456" bIns="46229" rtlCol="0">
            <a:spAutoFit/>
          </a:bodyPr>
          <a:lstStyle/>
          <a:p>
            <a:r>
              <a:rPr lang="en-US" sz="1164" b="1" dirty="0" err="1">
                <a:latin typeface="Arial" charset="0"/>
              </a:rPr>
              <a:t>eMBB</a:t>
            </a:r>
            <a:r>
              <a:rPr lang="en-US" sz="1164" b="1" dirty="0">
                <a:latin typeface="Arial" charset="0"/>
              </a:rPr>
              <a:t> </a:t>
            </a:r>
            <a:r>
              <a:rPr lang="en-US" sz="1164" b="1" dirty="0" smtClean="0">
                <a:latin typeface="Arial" charset="0"/>
              </a:rPr>
              <a:t>Slice-A</a:t>
            </a:r>
            <a:endParaRPr lang="en-US" sz="1164" b="1" dirty="0">
              <a:latin typeface="Arial" charset="0"/>
            </a:endParaRPr>
          </a:p>
        </p:txBody>
      </p:sp>
      <p:sp>
        <p:nvSpPr>
          <p:cNvPr id="465" name="TextBox 464"/>
          <p:cNvSpPr txBox="1"/>
          <p:nvPr/>
        </p:nvSpPr>
        <p:spPr>
          <a:xfrm>
            <a:off x="1172565" y="6436520"/>
            <a:ext cx="273280" cy="386518"/>
          </a:xfrm>
          <a:prstGeom prst="rect">
            <a:avLst/>
          </a:prstGeom>
          <a:noFill/>
        </p:spPr>
        <p:txBody>
          <a:bodyPr wrap="none" lIns="92456" tIns="46229" rIns="92456" bIns="46229" rtlCol="0">
            <a:spAutoFit/>
          </a:bodyPr>
          <a:lstStyle/>
          <a:p>
            <a:r>
              <a:rPr lang="en-US" sz="1905" b="1" i="1" dirty="0">
                <a:latin typeface="FrutigerNext LT Regular" pitchFamily="34" charset="0"/>
              </a:rPr>
              <a:t>f</a:t>
            </a:r>
          </a:p>
        </p:txBody>
      </p:sp>
      <p:sp>
        <p:nvSpPr>
          <p:cNvPr id="535" name="TextBox 534"/>
          <p:cNvSpPr txBox="1"/>
          <p:nvPr/>
        </p:nvSpPr>
        <p:spPr>
          <a:xfrm rot="18926455">
            <a:off x="11481697" y="4049607"/>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36" name="TextBox 535"/>
          <p:cNvSpPr txBox="1"/>
          <p:nvPr/>
        </p:nvSpPr>
        <p:spPr>
          <a:xfrm rot="18926455">
            <a:off x="5648573" y="3604217"/>
            <a:ext cx="646780" cy="256162"/>
          </a:xfrm>
          <a:prstGeom prst="rect">
            <a:avLst/>
          </a:prstGeom>
          <a:noFill/>
        </p:spPr>
        <p:txBody>
          <a:bodyPr wrap="none" lIns="92456" tIns="46229" rIns="92456" bIns="46229" rtlCol="0">
            <a:spAutoFit/>
          </a:bodyPr>
          <a:lstStyle/>
          <a:p>
            <a:r>
              <a:rPr lang="en-US" sz="1058" b="1" dirty="0" err="1">
                <a:latin typeface="Arial" charset="0"/>
              </a:rPr>
              <a:t>Docker</a:t>
            </a:r>
            <a:endParaRPr lang="en-US" sz="1058" b="1" dirty="0">
              <a:latin typeface="Arial" charset="0"/>
            </a:endParaRPr>
          </a:p>
        </p:txBody>
      </p:sp>
      <p:sp>
        <p:nvSpPr>
          <p:cNvPr id="537" name="TextBox 536"/>
          <p:cNvSpPr txBox="1"/>
          <p:nvPr/>
        </p:nvSpPr>
        <p:spPr>
          <a:xfrm rot="18926455">
            <a:off x="10140613" y="3575479"/>
            <a:ext cx="691664" cy="256162"/>
          </a:xfrm>
          <a:prstGeom prst="rect">
            <a:avLst/>
          </a:prstGeom>
          <a:noFill/>
        </p:spPr>
        <p:txBody>
          <a:bodyPr wrap="none" lIns="92456" tIns="46229" rIns="92456" bIns="46229" rtlCol="0">
            <a:spAutoFit/>
          </a:bodyPr>
          <a:lstStyle/>
          <a:p>
            <a:r>
              <a:rPr lang="en-US" sz="1058" b="1" dirty="0">
                <a:latin typeface="Arial" charset="0"/>
              </a:rPr>
              <a:t>Op-NFV</a:t>
            </a:r>
          </a:p>
        </p:txBody>
      </p:sp>
      <p:sp>
        <p:nvSpPr>
          <p:cNvPr id="543" name="TextBox 542"/>
          <p:cNvSpPr txBox="1"/>
          <p:nvPr/>
        </p:nvSpPr>
        <p:spPr>
          <a:xfrm rot="18926455">
            <a:off x="8272888" y="3703651"/>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44" name="TextBox 543"/>
          <p:cNvSpPr txBox="1"/>
          <p:nvPr/>
        </p:nvSpPr>
        <p:spPr>
          <a:xfrm rot="18926455">
            <a:off x="3819269" y="3653363"/>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52" name="TextBox 551"/>
          <p:cNvSpPr txBox="1"/>
          <p:nvPr/>
        </p:nvSpPr>
        <p:spPr>
          <a:xfrm rot="18926455">
            <a:off x="11646170" y="3595889"/>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554" name="TextBox 553"/>
          <p:cNvSpPr txBox="1"/>
          <p:nvPr/>
        </p:nvSpPr>
        <p:spPr>
          <a:xfrm rot="18926455">
            <a:off x="5586271" y="4011310"/>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556" name="TextBox 555"/>
          <p:cNvSpPr txBox="1"/>
          <p:nvPr/>
        </p:nvSpPr>
        <p:spPr>
          <a:xfrm rot="18926455">
            <a:off x="10068534" y="3917919"/>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477" name="Title 1"/>
          <p:cNvSpPr>
            <a:spLocks noGrp="1"/>
          </p:cNvSpPr>
          <p:nvPr>
            <p:ph type="ctrTitle"/>
          </p:nvPr>
        </p:nvSpPr>
        <p:spPr>
          <a:xfrm>
            <a:off x="684642" y="110521"/>
            <a:ext cx="11096455" cy="374895"/>
          </a:xfrm>
        </p:spPr>
        <p:txBody>
          <a:bodyPr>
            <a:noAutofit/>
          </a:bodyPr>
          <a:lstStyle/>
          <a:p>
            <a:r>
              <a:rPr lang="en-US" sz="3200" b="1" dirty="0" smtClean="0"/>
              <a:t>Slicing create/control </a:t>
            </a:r>
            <a:r>
              <a:rPr lang="en-US" sz="3200" b="1" dirty="0"/>
              <a:t>h</a:t>
            </a:r>
            <a:r>
              <a:rPr lang="en-US" sz="3200" b="1" dirty="0" smtClean="0"/>
              <a:t>ierarchical orchestration infrastructure </a:t>
            </a:r>
            <a:endParaRPr lang="en-US" sz="3200" b="1" dirty="0"/>
          </a:p>
        </p:txBody>
      </p:sp>
      <p:grpSp>
        <p:nvGrpSpPr>
          <p:cNvPr id="467" name="Group 996"/>
          <p:cNvGrpSpPr/>
          <p:nvPr/>
        </p:nvGrpSpPr>
        <p:grpSpPr>
          <a:xfrm>
            <a:off x="6399235" y="3104421"/>
            <a:ext cx="1238245" cy="1947372"/>
            <a:chOff x="5431595" y="4439926"/>
            <a:chExt cx="1225830" cy="1921522"/>
          </a:xfrm>
        </p:grpSpPr>
        <p:grpSp>
          <p:nvGrpSpPr>
            <p:cNvPr id="486" name="Group 451"/>
            <p:cNvGrpSpPr/>
            <p:nvPr/>
          </p:nvGrpSpPr>
          <p:grpSpPr>
            <a:xfrm>
              <a:off x="5431595" y="4439926"/>
              <a:ext cx="1225830" cy="1921522"/>
              <a:chOff x="2593451" y="4695244"/>
              <a:chExt cx="1225830" cy="1921522"/>
            </a:xfrm>
          </p:grpSpPr>
          <p:sp>
            <p:nvSpPr>
              <p:cNvPr id="519" name="Parallelogram 518"/>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1" name="Left Brace 52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4" name="Cube 52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1" name="TextBox 5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33" name="Right Brace 532"/>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4" name="Cube 533"/>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3" name="TextBox 56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64" name="Cube 56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5" name="TextBox 56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66" name="Parallelogram 56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7" name="TextBox 56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568" name="Right Brace 5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487" name="Group 940"/>
            <p:cNvGrpSpPr/>
            <p:nvPr/>
          </p:nvGrpSpPr>
          <p:grpSpPr>
            <a:xfrm>
              <a:off x="5660366" y="5535753"/>
              <a:ext cx="316522" cy="510129"/>
              <a:chOff x="5169878" y="2328530"/>
              <a:chExt cx="728504" cy="510129"/>
            </a:xfrm>
          </p:grpSpPr>
          <p:cxnSp>
            <p:nvCxnSpPr>
              <p:cNvPr id="488" name="Straight Connector 487"/>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 name="Straight Connector 489"/>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Straight Connector 490"/>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Straight Connector 5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Straight Connector 505"/>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Straight Connector 506"/>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569" name="Straight Connector 568"/>
          <p:cNvCxnSpPr/>
          <p:nvPr/>
        </p:nvCxnSpPr>
        <p:spPr bwMode="auto">
          <a:xfrm flipH="1">
            <a:off x="6880037" y="1847417"/>
            <a:ext cx="14214" cy="14806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0" name="TextBox 579"/>
          <p:cNvSpPr txBox="1"/>
          <p:nvPr/>
        </p:nvSpPr>
        <p:spPr>
          <a:xfrm rot="16200000">
            <a:off x="6773571" y="2350909"/>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83" name="TextBox 582"/>
          <p:cNvSpPr txBox="1"/>
          <p:nvPr/>
        </p:nvSpPr>
        <p:spPr>
          <a:xfrm rot="18926455">
            <a:off x="6934222" y="4071142"/>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84" name="TextBox 583"/>
          <p:cNvSpPr txBox="1"/>
          <p:nvPr/>
        </p:nvSpPr>
        <p:spPr>
          <a:xfrm rot="18926455">
            <a:off x="7098695" y="3617424"/>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451" name="TextBox 450"/>
          <p:cNvSpPr txBox="1"/>
          <p:nvPr/>
        </p:nvSpPr>
        <p:spPr>
          <a:xfrm>
            <a:off x="1352613" y="1479970"/>
            <a:ext cx="409536"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NG(R)AN</a:t>
            </a:r>
            <a:endParaRPr lang="en-US" sz="400" b="1" dirty="0">
              <a:latin typeface="Arial" charset="0"/>
            </a:endParaRPr>
          </a:p>
        </p:txBody>
      </p:sp>
      <p:sp>
        <p:nvSpPr>
          <p:cNvPr id="452" name="TextBox 451"/>
          <p:cNvSpPr txBox="1"/>
          <p:nvPr/>
        </p:nvSpPr>
        <p:spPr>
          <a:xfrm>
            <a:off x="852153" y="1479970"/>
            <a:ext cx="257250"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UE</a:t>
            </a:r>
            <a:endParaRPr lang="en-US" sz="400" b="1" dirty="0">
              <a:latin typeface="Arial" charset="0"/>
            </a:endParaRPr>
          </a:p>
        </p:txBody>
      </p:sp>
      <p:sp>
        <p:nvSpPr>
          <p:cNvPr id="466" name="TextBox 465"/>
          <p:cNvSpPr txBox="1"/>
          <p:nvPr/>
        </p:nvSpPr>
        <p:spPr>
          <a:xfrm>
            <a:off x="2078498" y="1477886"/>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NG-UP</a:t>
            </a:r>
            <a:endParaRPr lang="en-US" sz="400" b="1" dirty="0">
              <a:latin typeface="Arial" charset="0"/>
            </a:endParaRPr>
          </a:p>
        </p:txBody>
      </p:sp>
      <p:sp>
        <p:nvSpPr>
          <p:cNvPr id="484" name="TextBox 483"/>
          <p:cNvSpPr txBox="1"/>
          <p:nvPr/>
        </p:nvSpPr>
        <p:spPr>
          <a:xfrm>
            <a:off x="2701847" y="1474422"/>
            <a:ext cx="26686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FW</a:t>
            </a:r>
            <a:endParaRPr lang="en-US" sz="400" b="1" dirty="0">
              <a:latin typeface="Arial" charset="0"/>
            </a:endParaRPr>
          </a:p>
        </p:txBody>
      </p:sp>
      <p:sp>
        <p:nvSpPr>
          <p:cNvPr id="545" name="TextBox 544"/>
          <p:cNvSpPr txBox="1"/>
          <p:nvPr/>
        </p:nvSpPr>
        <p:spPr>
          <a:xfrm>
            <a:off x="2078498" y="997065"/>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NG-CP</a:t>
            </a:r>
            <a:endParaRPr lang="en-US" sz="400" b="1" dirty="0">
              <a:latin typeface="Arial" charset="0"/>
            </a:endParaRPr>
          </a:p>
        </p:txBody>
      </p:sp>
      <p:sp>
        <p:nvSpPr>
          <p:cNvPr id="585" name="TextBox 584"/>
          <p:cNvSpPr txBox="1"/>
          <p:nvPr/>
        </p:nvSpPr>
        <p:spPr>
          <a:xfrm>
            <a:off x="2099279" y="633274"/>
            <a:ext cx="30373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UDM</a:t>
            </a:r>
            <a:endParaRPr lang="en-US" sz="400" b="1" dirty="0">
              <a:latin typeface="Arial" charset="0"/>
            </a:endParaRPr>
          </a:p>
        </p:txBody>
      </p:sp>
      <p:sp>
        <p:nvSpPr>
          <p:cNvPr id="586" name="TextBox 585"/>
          <p:cNvSpPr txBox="1"/>
          <p:nvPr/>
        </p:nvSpPr>
        <p:spPr>
          <a:xfrm>
            <a:off x="2691213" y="994181"/>
            <a:ext cx="255647"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AF</a:t>
            </a:r>
            <a:endParaRPr lang="en-US" sz="400" b="1" dirty="0">
              <a:latin typeface="Arial" charset="0"/>
            </a:endParaRPr>
          </a:p>
        </p:txBody>
      </p:sp>
      <p:cxnSp>
        <p:nvCxnSpPr>
          <p:cNvPr id="33" name="Straight Connector 32"/>
          <p:cNvCxnSpPr>
            <a:stCxn id="452" idx="3"/>
            <a:endCxn id="451" idx="1"/>
          </p:cNvCxnSpPr>
          <p:nvPr/>
        </p:nvCxnSpPr>
        <p:spPr>
          <a:xfrm>
            <a:off x="1109403" y="1557428"/>
            <a:ext cx="243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452" idx="0"/>
            <a:endCxn id="545" idx="1"/>
          </p:cNvCxnSpPr>
          <p:nvPr/>
        </p:nvCxnSpPr>
        <p:spPr>
          <a:xfrm flipV="1">
            <a:off x="980778" y="1074523"/>
            <a:ext cx="1097720" cy="405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451" idx="3"/>
            <a:endCxn id="466" idx="1"/>
          </p:cNvCxnSpPr>
          <p:nvPr/>
        </p:nvCxnSpPr>
        <p:spPr>
          <a:xfrm flipV="1">
            <a:off x="1762149" y="1555344"/>
            <a:ext cx="316349" cy="2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466" idx="3"/>
            <a:endCxn id="484" idx="1"/>
          </p:cNvCxnSpPr>
          <p:nvPr/>
        </p:nvCxnSpPr>
        <p:spPr>
          <a:xfrm flipV="1">
            <a:off x="2430326" y="1551880"/>
            <a:ext cx="271521" cy="3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484" idx="3"/>
            <a:endCxn id="42" idx="2"/>
          </p:cNvCxnSpPr>
          <p:nvPr/>
        </p:nvCxnSpPr>
        <p:spPr>
          <a:xfrm flipV="1">
            <a:off x="2968715" y="1549906"/>
            <a:ext cx="342253" cy="1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310968" y="1454560"/>
            <a:ext cx="328789" cy="190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71344" y="1417756"/>
            <a:ext cx="828226" cy="246221"/>
          </a:xfrm>
          <a:prstGeom prst="rect">
            <a:avLst/>
          </a:prstGeom>
          <a:noFill/>
        </p:spPr>
        <p:txBody>
          <a:bodyPr wrap="square" rtlCol="0">
            <a:spAutoFit/>
          </a:bodyPr>
          <a:lstStyle/>
          <a:p>
            <a:pPr algn="ctr"/>
            <a:r>
              <a:rPr lang="en-US" sz="500" dirty="0" smtClean="0"/>
              <a:t>Data</a:t>
            </a:r>
            <a:br>
              <a:rPr lang="en-US" sz="500" dirty="0" smtClean="0"/>
            </a:br>
            <a:r>
              <a:rPr lang="en-US" sz="500" dirty="0" smtClean="0"/>
              <a:t>Network</a:t>
            </a:r>
            <a:endParaRPr lang="en-US" sz="500" dirty="0"/>
          </a:p>
        </p:txBody>
      </p:sp>
      <p:sp>
        <p:nvSpPr>
          <p:cNvPr id="59" name="TextBox 58"/>
          <p:cNvSpPr txBox="1"/>
          <p:nvPr/>
        </p:nvSpPr>
        <p:spPr>
          <a:xfrm>
            <a:off x="1365115" y="1118230"/>
            <a:ext cx="320922" cy="184666"/>
          </a:xfrm>
          <a:prstGeom prst="rect">
            <a:avLst/>
          </a:prstGeom>
          <a:noFill/>
        </p:spPr>
        <p:txBody>
          <a:bodyPr wrap="none" rtlCol="0">
            <a:spAutoFit/>
          </a:bodyPr>
          <a:lstStyle/>
          <a:p>
            <a:r>
              <a:rPr lang="en-US" sz="600" dirty="0" smtClean="0"/>
              <a:t>NG1</a:t>
            </a:r>
            <a:endParaRPr lang="en-US" sz="600" dirty="0"/>
          </a:p>
        </p:txBody>
      </p:sp>
      <p:sp>
        <p:nvSpPr>
          <p:cNvPr id="592" name="TextBox 591"/>
          <p:cNvSpPr txBox="1"/>
          <p:nvPr/>
        </p:nvSpPr>
        <p:spPr>
          <a:xfrm>
            <a:off x="1775640" y="1398844"/>
            <a:ext cx="320922" cy="184666"/>
          </a:xfrm>
          <a:prstGeom prst="rect">
            <a:avLst/>
          </a:prstGeom>
          <a:noFill/>
        </p:spPr>
        <p:txBody>
          <a:bodyPr wrap="none" rtlCol="0">
            <a:spAutoFit/>
          </a:bodyPr>
          <a:lstStyle/>
          <a:p>
            <a:r>
              <a:rPr lang="en-US" sz="600" dirty="0" smtClean="0"/>
              <a:t>NG3</a:t>
            </a:r>
            <a:endParaRPr lang="en-US" sz="600" dirty="0"/>
          </a:p>
        </p:txBody>
      </p:sp>
      <p:cxnSp>
        <p:nvCxnSpPr>
          <p:cNvPr id="593" name="Straight Connector 592"/>
          <p:cNvCxnSpPr>
            <a:stCxn id="451" idx="0"/>
            <a:endCxn id="545" idx="2"/>
          </p:cNvCxnSpPr>
          <p:nvPr/>
        </p:nvCxnSpPr>
        <p:spPr>
          <a:xfrm flipV="1">
            <a:off x="1557381" y="1151981"/>
            <a:ext cx="697031" cy="327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4" name="TextBox 593"/>
          <p:cNvSpPr txBox="1"/>
          <p:nvPr/>
        </p:nvSpPr>
        <p:spPr>
          <a:xfrm>
            <a:off x="1562957" y="1248566"/>
            <a:ext cx="320922" cy="184666"/>
          </a:xfrm>
          <a:prstGeom prst="rect">
            <a:avLst/>
          </a:prstGeom>
          <a:noFill/>
        </p:spPr>
        <p:txBody>
          <a:bodyPr wrap="none" rtlCol="0">
            <a:spAutoFit/>
          </a:bodyPr>
          <a:lstStyle/>
          <a:p>
            <a:r>
              <a:rPr lang="en-US" sz="600" dirty="0" smtClean="0"/>
              <a:t>NG2</a:t>
            </a:r>
            <a:endParaRPr lang="en-US" sz="600" dirty="0"/>
          </a:p>
        </p:txBody>
      </p:sp>
      <p:cxnSp>
        <p:nvCxnSpPr>
          <p:cNvPr id="595" name="Straight Connector 594"/>
          <p:cNvCxnSpPr>
            <a:stCxn id="466" idx="0"/>
            <a:endCxn id="545" idx="2"/>
          </p:cNvCxnSpPr>
          <p:nvPr/>
        </p:nvCxnSpPr>
        <p:spPr>
          <a:xfrm flipV="1">
            <a:off x="2254412" y="1151981"/>
            <a:ext cx="0" cy="325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2181166" y="1225645"/>
            <a:ext cx="320922" cy="184666"/>
          </a:xfrm>
          <a:prstGeom prst="rect">
            <a:avLst/>
          </a:prstGeom>
          <a:noFill/>
        </p:spPr>
        <p:txBody>
          <a:bodyPr wrap="none" rtlCol="0">
            <a:spAutoFit/>
          </a:bodyPr>
          <a:lstStyle/>
          <a:p>
            <a:r>
              <a:rPr lang="en-US" sz="600" dirty="0" smtClean="0"/>
              <a:t>NG4</a:t>
            </a:r>
            <a:endParaRPr lang="en-US" sz="600" dirty="0"/>
          </a:p>
        </p:txBody>
      </p:sp>
      <p:sp>
        <p:nvSpPr>
          <p:cNvPr id="597" name="TextBox 596"/>
          <p:cNvSpPr txBox="1"/>
          <p:nvPr/>
        </p:nvSpPr>
        <p:spPr>
          <a:xfrm>
            <a:off x="2183769" y="810514"/>
            <a:ext cx="320922" cy="184666"/>
          </a:xfrm>
          <a:prstGeom prst="rect">
            <a:avLst/>
          </a:prstGeom>
          <a:noFill/>
        </p:spPr>
        <p:txBody>
          <a:bodyPr wrap="none" rtlCol="0">
            <a:spAutoFit/>
          </a:bodyPr>
          <a:lstStyle/>
          <a:p>
            <a:r>
              <a:rPr lang="en-US" sz="600" dirty="0" smtClean="0"/>
              <a:t>NG7</a:t>
            </a:r>
            <a:endParaRPr lang="en-US" sz="600" dirty="0"/>
          </a:p>
        </p:txBody>
      </p:sp>
      <p:cxnSp>
        <p:nvCxnSpPr>
          <p:cNvPr id="598" name="Straight Connector 597"/>
          <p:cNvCxnSpPr>
            <a:stCxn id="545" idx="0"/>
            <a:endCxn id="585" idx="2"/>
          </p:cNvCxnSpPr>
          <p:nvPr/>
        </p:nvCxnSpPr>
        <p:spPr>
          <a:xfrm flipH="1" flipV="1">
            <a:off x="2251148" y="788190"/>
            <a:ext cx="3264" cy="20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9" name="TextBox 598"/>
          <p:cNvSpPr txBox="1"/>
          <p:nvPr/>
        </p:nvSpPr>
        <p:spPr>
          <a:xfrm>
            <a:off x="2416658" y="1388780"/>
            <a:ext cx="320922" cy="184666"/>
          </a:xfrm>
          <a:prstGeom prst="rect">
            <a:avLst/>
          </a:prstGeom>
          <a:noFill/>
        </p:spPr>
        <p:txBody>
          <a:bodyPr wrap="none" rtlCol="0">
            <a:spAutoFit/>
          </a:bodyPr>
          <a:lstStyle/>
          <a:p>
            <a:r>
              <a:rPr lang="en-US" sz="600" dirty="0" smtClean="0"/>
              <a:t>NG6</a:t>
            </a:r>
            <a:endParaRPr lang="en-US" sz="600" dirty="0"/>
          </a:p>
        </p:txBody>
      </p:sp>
      <p:cxnSp>
        <p:nvCxnSpPr>
          <p:cNvPr id="600" name="Straight Connector 599"/>
          <p:cNvCxnSpPr>
            <a:stCxn id="545" idx="3"/>
            <a:endCxn id="586" idx="1"/>
          </p:cNvCxnSpPr>
          <p:nvPr/>
        </p:nvCxnSpPr>
        <p:spPr>
          <a:xfrm flipV="1">
            <a:off x="2430326" y="1071639"/>
            <a:ext cx="260887" cy="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2399124" y="910530"/>
            <a:ext cx="320922" cy="184666"/>
          </a:xfrm>
          <a:prstGeom prst="rect">
            <a:avLst/>
          </a:prstGeom>
          <a:noFill/>
        </p:spPr>
        <p:txBody>
          <a:bodyPr wrap="none" rtlCol="0">
            <a:spAutoFit/>
          </a:bodyPr>
          <a:lstStyle/>
          <a:p>
            <a:r>
              <a:rPr lang="en-US" sz="600" dirty="0" smtClean="0"/>
              <a:t>NG5</a:t>
            </a:r>
            <a:endParaRPr lang="en-US" sz="600" dirty="0"/>
          </a:p>
        </p:txBody>
      </p:sp>
      <p:sp>
        <p:nvSpPr>
          <p:cNvPr id="139" name="TextBox 138"/>
          <p:cNvSpPr txBox="1"/>
          <p:nvPr/>
        </p:nvSpPr>
        <p:spPr>
          <a:xfrm>
            <a:off x="2814031" y="560785"/>
            <a:ext cx="1173719" cy="215444"/>
          </a:xfrm>
          <a:prstGeom prst="rect">
            <a:avLst/>
          </a:prstGeom>
          <a:noFill/>
        </p:spPr>
        <p:txBody>
          <a:bodyPr wrap="none" rtlCol="0">
            <a:spAutoFit/>
          </a:bodyPr>
          <a:lstStyle/>
          <a:p>
            <a:r>
              <a:rPr lang="en-US" sz="800" dirty="0" err="1" smtClean="0"/>
              <a:t>SliceTemplate</a:t>
            </a:r>
            <a:r>
              <a:rPr lang="en-US" sz="800" dirty="0" smtClean="0"/>
              <a:t>(</a:t>
            </a:r>
            <a:r>
              <a:rPr lang="en-US" sz="800" dirty="0" err="1" smtClean="0"/>
              <a:t>eMBB</a:t>
            </a:r>
            <a:r>
              <a:rPr lang="en-US" sz="800" dirty="0" smtClean="0"/>
              <a:t>-A)</a:t>
            </a:r>
            <a:endParaRPr lang="en-US" sz="800" dirty="0"/>
          </a:p>
        </p:txBody>
      </p:sp>
      <p:grpSp>
        <p:nvGrpSpPr>
          <p:cNvPr id="141" name="Group 140"/>
          <p:cNvGrpSpPr/>
          <p:nvPr/>
        </p:nvGrpSpPr>
        <p:grpSpPr>
          <a:xfrm>
            <a:off x="1376653" y="1634180"/>
            <a:ext cx="514045" cy="216472"/>
            <a:chOff x="3669431" y="1334094"/>
            <a:chExt cx="514045" cy="216472"/>
          </a:xfrm>
        </p:grpSpPr>
        <p:sp>
          <p:nvSpPr>
            <p:cNvPr id="612" name="TextBox 61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a:latin typeface="Arial" charset="0"/>
                </a:rPr>
                <a:t>F()</a:t>
              </a:r>
            </a:p>
          </p:txBody>
        </p:sp>
        <p:sp>
          <p:nvSpPr>
            <p:cNvPr id="615" name="Oval 614"/>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17" name="Group 616"/>
          <p:cNvGrpSpPr/>
          <p:nvPr/>
        </p:nvGrpSpPr>
        <p:grpSpPr>
          <a:xfrm>
            <a:off x="2136153" y="1623608"/>
            <a:ext cx="514045" cy="216472"/>
            <a:chOff x="3669431" y="1334094"/>
            <a:chExt cx="514045" cy="216472"/>
          </a:xfrm>
        </p:grpSpPr>
        <p:sp>
          <p:nvSpPr>
            <p:cNvPr id="618" name="TextBox 617"/>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G()</a:t>
              </a:r>
              <a:endParaRPr lang="en-US" sz="800" b="1" i="1" dirty="0">
                <a:latin typeface="Arial" charset="0"/>
              </a:endParaRPr>
            </a:p>
          </p:txBody>
        </p:sp>
        <p:sp>
          <p:nvSpPr>
            <p:cNvPr id="619" name="Oval 618"/>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1" name="Group 620"/>
          <p:cNvGrpSpPr/>
          <p:nvPr/>
        </p:nvGrpSpPr>
        <p:grpSpPr>
          <a:xfrm>
            <a:off x="2737938" y="1630701"/>
            <a:ext cx="514045" cy="216472"/>
            <a:chOff x="3669431" y="1334094"/>
            <a:chExt cx="514045" cy="216472"/>
          </a:xfrm>
        </p:grpSpPr>
        <p:sp>
          <p:nvSpPr>
            <p:cNvPr id="622" name="TextBox 62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H()</a:t>
              </a:r>
              <a:endParaRPr lang="en-US" sz="800" b="1" i="1" dirty="0">
                <a:latin typeface="Arial" charset="0"/>
              </a:endParaRPr>
            </a:p>
          </p:txBody>
        </p:sp>
        <p:sp>
          <p:nvSpPr>
            <p:cNvPr id="623" name="Oval 622"/>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5" name="Group 624"/>
          <p:cNvGrpSpPr/>
          <p:nvPr/>
        </p:nvGrpSpPr>
        <p:grpSpPr>
          <a:xfrm>
            <a:off x="1874711" y="799158"/>
            <a:ext cx="514045" cy="216472"/>
            <a:chOff x="3669431" y="1334094"/>
            <a:chExt cx="514045" cy="216472"/>
          </a:xfrm>
        </p:grpSpPr>
        <p:sp>
          <p:nvSpPr>
            <p:cNvPr id="626" name="TextBox 625"/>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I()</a:t>
              </a:r>
              <a:endParaRPr lang="en-US" sz="800" b="1" i="1" dirty="0">
                <a:latin typeface="Arial" charset="0"/>
              </a:endParaRPr>
            </a:p>
          </p:txBody>
        </p:sp>
        <p:sp>
          <p:nvSpPr>
            <p:cNvPr id="627" name="Oval 626"/>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sp>
        <p:nvSpPr>
          <p:cNvPr id="142" name="Rectangle 141"/>
          <p:cNvSpPr/>
          <p:nvPr/>
        </p:nvSpPr>
        <p:spPr>
          <a:xfrm>
            <a:off x="1808278" y="586690"/>
            <a:ext cx="701564" cy="638955"/>
          </a:xfrm>
          <a:prstGeom prst="rect">
            <a:avLst/>
          </a:prstGeom>
          <a:no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a:off x="4716643" y="586690"/>
            <a:ext cx="1137091" cy="300941"/>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V="1">
            <a:off x="3538436" y="1068493"/>
            <a:ext cx="2124995" cy="778683"/>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9" name="Parallelogram 628"/>
          <p:cNvSpPr/>
          <p:nvPr/>
        </p:nvSpPr>
        <p:spPr>
          <a:xfrm>
            <a:off x="5667573" y="888227"/>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Parallelogram 629"/>
          <p:cNvSpPr/>
          <p:nvPr/>
        </p:nvSpPr>
        <p:spPr>
          <a:xfrm>
            <a:off x="6146432" y="810244"/>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Parallelogram 630"/>
          <p:cNvSpPr/>
          <p:nvPr/>
        </p:nvSpPr>
        <p:spPr>
          <a:xfrm>
            <a:off x="6669823" y="742437"/>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7501229" y="5671450"/>
            <a:ext cx="662361" cy="307777"/>
          </a:xfrm>
          <a:prstGeom prst="rect">
            <a:avLst/>
          </a:prstGeom>
          <a:noFill/>
        </p:spPr>
        <p:txBody>
          <a:bodyPr wrap="none" rtlCol="0">
            <a:spAutoFit/>
          </a:bodyPr>
          <a:lstStyle/>
          <a:p>
            <a:r>
              <a:rPr lang="en-US" sz="1400" dirty="0" smtClean="0"/>
              <a:t>L2VPN</a:t>
            </a:r>
            <a:endParaRPr lang="en-US" sz="1400" dirty="0"/>
          </a:p>
        </p:txBody>
      </p:sp>
      <p:sp>
        <p:nvSpPr>
          <p:cNvPr id="632" name="TextBox 631"/>
          <p:cNvSpPr txBox="1"/>
          <p:nvPr/>
        </p:nvSpPr>
        <p:spPr>
          <a:xfrm>
            <a:off x="7016251" y="6495253"/>
            <a:ext cx="662361" cy="307777"/>
          </a:xfrm>
          <a:prstGeom prst="rect">
            <a:avLst/>
          </a:prstGeom>
          <a:noFill/>
        </p:spPr>
        <p:txBody>
          <a:bodyPr wrap="none" rtlCol="0">
            <a:spAutoFit/>
          </a:bodyPr>
          <a:lstStyle/>
          <a:p>
            <a:r>
              <a:rPr lang="en-US" sz="1400" dirty="0" smtClean="0"/>
              <a:t>L3VPN</a:t>
            </a:r>
            <a:endParaRPr lang="en-US" sz="1400" dirty="0"/>
          </a:p>
        </p:txBody>
      </p:sp>
      <p:sp>
        <p:nvSpPr>
          <p:cNvPr id="173" name="TextBox 172"/>
          <p:cNvSpPr txBox="1"/>
          <p:nvPr/>
        </p:nvSpPr>
        <p:spPr>
          <a:xfrm>
            <a:off x="5802390" y="790935"/>
            <a:ext cx="317716" cy="369332"/>
          </a:xfrm>
          <a:prstGeom prst="rect">
            <a:avLst/>
          </a:prstGeom>
          <a:noFill/>
        </p:spPr>
        <p:txBody>
          <a:bodyPr wrap="none" rtlCol="0">
            <a:spAutoFit/>
          </a:bodyPr>
          <a:lstStyle/>
          <a:p>
            <a:r>
              <a:rPr lang="en-US" i="1" dirty="0" smtClean="0"/>
              <a:t>A</a:t>
            </a:r>
            <a:endParaRPr lang="en-US" i="1" dirty="0"/>
          </a:p>
        </p:txBody>
      </p:sp>
      <p:sp>
        <p:nvSpPr>
          <p:cNvPr id="633" name="TextBox 632"/>
          <p:cNvSpPr txBox="1"/>
          <p:nvPr/>
        </p:nvSpPr>
        <p:spPr>
          <a:xfrm>
            <a:off x="6314037" y="721405"/>
            <a:ext cx="317716" cy="369332"/>
          </a:xfrm>
          <a:prstGeom prst="rect">
            <a:avLst/>
          </a:prstGeom>
          <a:noFill/>
        </p:spPr>
        <p:txBody>
          <a:bodyPr wrap="none" rtlCol="0">
            <a:spAutoFit/>
          </a:bodyPr>
          <a:lstStyle/>
          <a:p>
            <a:r>
              <a:rPr lang="en-US" i="1" dirty="0" smtClean="0"/>
              <a:t>B</a:t>
            </a:r>
            <a:endParaRPr lang="en-US" i="1" dirty="0"/>
          </a:p>
        </p:txBody>
      </p:sp>
      <p:sp>
        <p:nvSpPr>
          <p:cNvPr id="634" name="TextBox 633"/>
          <p:cNvSpPr txBox="1"/>
          <p:nvPr/>
        </p:nvSpPr>
        <p:spPr>
          <a:xfrm>
            <a:off x="6875583" y="651955"/>
            <a:ext cx="304892" cy="369332"/>
          </a:xfrm>
          <a:prstGeom prst="rect">
            <a:avLst/>
          </a:prstGeom>
          <a:noFill/>
        </p:spPr>
        <p:txBody>
          <a:bodyPr wrap="none" rtlCol="0">
            <a:spAutoFit/>
          </a:bodyPr>
          <a:lstStyle/>
          <a:p>
            <a:r>
              <a:rPr lang="en-US" i="1" dirty="0" smtClean="0"/>
              <a:t>C</a:t>
            </a:r>
            <a:endParaRPr lang="en-US" i="1" dirty="0"/>
          </a:p>
        </p:txBody>
      </p:sp>
      <p:sp>
        <p:nvSpPr>
          <p:cNvPr id="2" name="TextBox 1"/>
          <p:cNvSpPr txBox="1"/>
          <p:nvPr/>
        </p:nvSpPr>
        <p:spPr>
          <a:xfrm rot="16200000">
            <a:off x="-193240" y="995207"/>
            <a:ext cx="641522" cy="307777"/>
          </a:xfrm>
          <a:prstGeom prst="rect">
            <a:avLst/>
          </a:prstGeom>
          <a:noFill/>
        </p:spPr>
        <p:txBody>
          <a:bodyPr wrap="none" rtlCol="0">
            <a:spAutoFit/>
          </a:bodyPr>
          <a:lstStyle/>
          <a:p>
            <a:r>
              <a:rPr lang="en-US" sz="1400" dirty="0" smtClean="0"/>
              <a:t>INPUT</a:t>
            </a:r>
            <a:endParaRPr lang="en-US" sz="1400" dirty="0"/>
          </a:p>
        </p:txBody>
      </p:sp>
      <p:sp>
        <p:nvSpPr>
          <p:cNvPr id="557" name="TextBox 556"/>
          <p:cNvSpPr txBox="1"/>
          <p:nvPr/>
        </p:nvSpPr>
        <p:spPr>
          <a:xfrm rot="16200000">
            <a:off x="-321609" y="3287943"/>
            <a:ext cx="898259" cy="307777"/>
          </a:xfrm>
          <a:prstGeom prst="rect">
            <a:avLst/>
          </a:prstGeom>
          <a:noFill/>
        </p:spPr>
        <p:txBody>
          <a:bodyPr wrap="none" rtlCol="0">
            <a:spAutoFit/>
          </a:bodyPr>
          <a:lstStyle/>
          <a:p>
            <a:r>
              <a:rPr lang="en-US" sz="1400" dirty="0" smtClean="0"/>
              <a:t>MACHINE</a:t>
            </a:r>
            <a:endParaRPr lang="en-US" sz="1400" dirty="0"/>
          </a:p>
        </p:txBody>
      </p:sp>
      <p:sp>
        <p:nvSpPr>
          <p:cNvPr id="558" name="TextBox 557"/>
          <p:cNvSpPr txBox="1"/>
          <p:nvPr/>
        </p:nvSpPr>
        <p:spPr>
          <a:xfrm rot="16200000">
            <a:off x="-227705" y="5798088"/>
            <a:ext cx="710451" cy="307777"/>
          </a:xfrm>
          <a:prstGeom prst="rect">
            <a:avLst/>
          </a:prstGeom>
          <a:noFill/>
        </p:spPr>
        <p:txBody>
          <a:bodyPr wrap="none" rtlCol="0">
            <a:spAutoFit/>
          </a:bodyPr>
          <a:lstStyle/>
          <a:p>
            <a:r>
              <a:rPr lang="en-US" sz="1400" dirty="0" smtClean="0"/>
              <a:t>OUTUT</a:t>
            </a:r>
            <a:endParaRPr lang="en-US" sz="1400" dirty="0"/>
          </a:p>
        </p:txBody>
      </p:sp>
      <p:sp>
        <p:nvSpPr>
          <p:cNvPr id="31" name="Left Brace 30"/>
          <p:cNvSpPr/>
          <p:nvPr/>
        </p:nvSpPr>
        <p:spPr>
          <a:xfrm>
            <a:off x="243657" y="448840"/>
            <a:ext cx="185555" cy="15019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Left Brace 586"/>
          <p:cNvSpPr/>
          <p:nvPr/>
        </p:nvSpPr>
        <p:spPr>
          <a:xfrm>
            <a:off x="243657" y="2055562"/>
            <a:ext cx="166336" cy="29962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Left Brace 615"/>
          <p:cNvSpPr/>
          <p:nvPr/>
        </p:nvSpPr>
        <p:spPr>
          <a:xfrm>
            <a:off x="243657" y="5280979"/>
            <a:ext cx="158831" cy="14135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107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Rectangle 477"/>
          <p:cNvSpPr/>
          <p:nvPr/>
        </p:nvSpPr>
        <p:spPr bwMode="auto">
          <a:xfrm>
            <a:off x="-26583" y="526"/>
            <a:ext cx="12192000" cy="6856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140" name="Parallelogram 139"/>
          <p:cNvSpPr/>
          <p:nvPr/>
        </p:nvSpPr>
        <p:spPr>
          <a:xfrm>
            <a:off x="440609" y="561110"/>
            <a:ext cx="4214965" cy="1306632"/>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82"/>
          <p:cNvGrpSpPr/>
          <p:nvPr/>
        </p:nvGrpSpPr>
        <p:grpSpPr>
          <a:xfrm>
            <a:off x="387961" y="3105928"/>
            <a:ext cx="1275364" cy="1951628"/>
            <a:chOff x="782237" y="4789334"/>
            <a:chExt cx="1262577" cy="1925722"/>
          </a:xfrm>
        </p:grpSpPr>
        <p:grpSp>
          <p:nvGrpSpPr>
            <p:cNvPr id="4" name="Group 420"/>
            <p:cNvGrpSpPr/>
            <p:nvPr/>
          </p:nvGrpSpPr>
          <p:grpSpPr>
            <a:xfrm>
              <a:off x="818984" y="4789334"/>
              <a:ext cx="1225830" cy="1714833"/>
              <a:chOff x="818984" y="4789334"/>
              <a:chExt cx="1225830" cy="1714833"/>
            </a:xfrm>
          </p:grpSpPr>
          <p:sp>
            <p:nvSpPr>
              <p:cNvPr id="420" name="Parallelogram 419"/>
              <p:cNvSpPr/>
              <p:nvPr/>
            </p:nvSpPr>
            <p:spPr bwMode="auto">
              <a:xfrm rot="5400000" flipV="1">
                <a:off x="625507" y="570241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0" name="Left Brace 249"/>
              <p:cNvSpPr/>
              <p:nvPr/>
            </p:nvSpPr>
            <p:spPr bwMode="auto">
              <a:xfrm>
                <a:off x="818984" y="588444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nvGrpSpPr>
              <p:cNvPr id="5" name="Group 269"/>
              <p:cNvGrpSpPr/>
              <p:nvPr/>
            </p:nvGrpSpPr>
            <p:grpSpPr>
              <a:xfrm>
                <a:off x="1005088" y="5845533"/>
                <a:ext cx="147851" cy="459851"/>
                <a:chOff x="2490657" y="5064980"/>
                <a:chExt cx="199444" cy="633656"/>
              </a:xfrm>
            </p:grpSpPr>
            <p:sp>
              <p:nvSpPr>
                <p:cNvPr id="271" name="Isosceles Triangle 270"/>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73" name="Rectangle 272"/>
                <p:cNvSpPr/>
                <p:nvPr/>
              </p:nvSpPr>
              <p:spPr bwMode="auto">
                <a:xfrm>
                  <a:off x="2490657" y="5216055"/>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74" name="Rectangle 273"/>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92" name="Rectangle 29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6" name="Group 293"/>
              <p:cNvGrpSpPr/>
              <p:nvPr/>
            </p:nvGrpSpPr>
            <p:grpSpPr>
              <a:xfrm>
                <a:off x="1236257" y="5966128"/>
                <a:ext cx="140651" cy="459851"/>
                <a:chOff x="2500370" y="5064980"/>
                <a:chExt cx="189731" cy="633656"/>
              </a:xfrm>
            </p:grpSpPr>
            <p:sp>
              <p:nvSpPr>
                <p:cNvPr id="295" name="Isosceles Triangle 294"/>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99" name="Rectangle 298"/>
                <p:cNvSpPr/>
                <p:nvPr/>
              </p:nvSpPr>
              <p:spPr bwMode="auto">
                <a:xfrm>
                  <a:off x="2500370" y="5229908"/>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1" name="Rectangle 300"/>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2" name="Rectangle 30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333" name="Cube 332"/>
              <p:cNvSpPr/>
              <p:nvPr/>
            </p:nvSpPr>
            <p:spPr bwMode="auto">
              <a:xfrm>
                <a:off x="858739" y="512859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35" name="TextBox 334"/>
              <p:cNvSpPr txBox="1"/>
              <p:nvPr/>
            </p:nvSpPr>
            <p:spPr>
              <a:xfrm>
                <a:off x="946204" y="5518204"/>
                <a:ext cx="541461" cy="251747"/>
              </a:xfrm>
              <a:prstGeom prst="rect">
                <a:avLst/>
              </a:prstGeom>
              <a:noFill/>
            </p:spPr>
            <p:txBody>
              <a:bodyPr wrap="none" rtlCol="0">
                <a:spAutoFit/>
              </a:bodyPr>
              <a:lstStyle/>
              <a:p>
                <a:r>
                  <a:rPr lang="en-US" sz="1058" b="1" dirty="0">
                    <a:latin typeface="Arial" charset="0"/>
                  </a:rPr>
                  <a:t>CTRL</a:t>
                </a:r>
              </a:p>
            </p:txBody>
          </p:sp>
          <p:sp>
            <p:nvSpPr>
              <p:cNvPr id="359" name="Right Brace 358"/>
              <p:cNvSpPr/>
              <p:nvPr/>
            </p:nvSpPr>
            <p:spPr bwMode="auto">
              <a:xfrm>
                <a:off x="1872734" y="533937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2" name="Cube 361"/>
              <p:cNvSpPr/>
              <p:nvPr/>
            </p:nvSpPr>
            <p:spPr bwMode="auto">
              <a:xfrm>
                <a:off x="860065" y="496293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3" name="TextBox 362"/>
              <p:cNvSpPr txBox="1"/>
              <p:nvPr/>
            </p:nvSpPr>
            <p:spPr>
              <a:xfrm>
                <a:off x="939578" y="5344601"/>
                <a:ext cx="595417" cy="251747"/>
              </a:xfrm>
              <a:prstGeom prst="rect">
                <a:avLst/>
              </a:prstGeom>
              <a:noFill/>
            </p:spPr>
            <p:txBody>
              <a:bodyPr wrap="none" rtlCol="0">
                <a:spAutoFit/>
              </a:bodyPr>
              <a:lstStyle/>
              <a:p>
                <a:r>
                  <a:rPr lang="en-US" sz="1058" b="1" dirty="0">
                    <a:latin typeface="Arial" charset="0"/>
                  </a:rPr>
                  <a:t>MGMT</a:t>
                </a:r>
              </a:p>
            </p:txBody>
          </p:sp>
          <p:sp>
            <p:nvSpPr>
              <p:cNvPr id="364" name="Cube 363"/>
              <p:cNvSpPr/>
              <p:nvPr/>
            </p:nvSpPr>
            <p:spPr bwMode="auto">
              <a:xfrm>
                <a:off x="861390" y="478933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5" name="TextBox 364"/>
              <p:cNvSpPr txBox="1"/>
              <p:nvPr/>
            </p:nvSpPr>
            <p:spPr>
              <a:xfrm>
                <a:off x="940903" y="5170999"/>
                <a:ext cx="541461" cy="251747"/>
              </a:xfrm>
              <a:prstGeom prst="rect">
                <a:avLst/>
              </a:prstGeom>
              <a:noFill/>
            </p:spPr>
            <p:txBody>
              <a:bodyPr wrap="none" rtlCol="0">
                <a:spAutoFit/>
              </a:bodyPr>
              <a:lstStyle/>
              <a:p>
                <a:r>
                  <a:rPr lang="en-US" sz="1058" b="1" dirty="0">
                    <a:latin typeface="Arial" charset="0"/>
                  </a:rPr>
                  <a:t>SOFT</a:t>
                </a:r>
              </a:p>
            </p:txBody>
          </p:sp>
          <p:sp>
            <p:nvSpPr>
              <p:cNvPr id="372" name="Parallelogram 371"/>
              <p:cNvSpPr/>
              <p:nvPr/>
            </p:nvSpPr>
            <p:spPr bwMode="auto">
              <a:xfrm rot="5400000" flipV="1">
                <a:off x="1180773" y="566133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4" name="Right Brace 253"/>
              <p:cNvSpPr/>
              <p:nvPr/>
            </p:nvSpPr>
            <p:spPr bwMode="auto">
              <a:xfrm>
                <a:off x="1385865" y="5856199"/>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445" name="TextBox 444"/>
            <p:cNvSpPr txBox="1"/>
            <p:nvPr/>
          </p:nvSpPr>
          <p:spPr>
            <a:xfrm>
              <a:off x="782237" y="6447175"/>
              <a:ext cx="806479" cy="267881"/>
            </a:xfrm>
            <a:prstGeom prst="rect">
              <a:avLst/>
            </a:prstGeom>
            <a:noFill/>
          </p:spPr>
          <p:txBody>
            <a:bodyPr wrap="none" rtlCol="0">
              <a:spAutoFit/>
            </a:bodyPr>
            <a:lstStyle/>
            <a:p>
              <a:r>
                <a:rPr lang="en-US" sz="1164" b="1" i="1" dirty="0">
                  <a:latin typeface="Arial" charset="0"/>
                </a:rPr>
                <a:t>ANT/freq</a:t>
              </a:r>
            </a:p>
          </p:txBody>
        </p:sp>
      </p:grpSp>
      <p:grpSp>
        <p:nvGrpSpPr>
          <p:cNvPr id="7" name="Group 450"/>
          <p:cNvGrpSpPr/>
          <p:nvPr/>
        </p:nvGrpSpPr>
        <p:grpSpPr>
          <a:xfrm>
            <a:off x="1350210" y="3090945"/>
            <a:ext cx="1238245" cy="1939315"/>
            <a:chOff x="2593451" y="4695244"/>
            <a:chExt cx="1225830" cy="1913571"/>
          </a:xfrm>
        </p:grpSpPr>
        <p:sp>
          <p:nvSpPr>
            <p:cNvPr id="423" name="Parallelogram 42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4" name="Left Brace 42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8" name="Cube 42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9" name="TextBox 42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30" name="Right Brace 42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1" name="Cube 43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2" name="TextBox 43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33" name="Cube 43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4" name="TextBox 43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35" name="Parallelogram 43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46" name="TextBox 445"/>
            <p:cNvSpPr txBox="1"/>
            <p:nvPr/>
          </p:nvSpPr>
          <p:spPr>
            <a:xfrm>
              <a:off x="2736573" y="6340934"/>
              <a:ext cx="379594" cy="267881"/>
            </a:xfrm>
            <a:prstGeom prst="rect">
              <a:avLst/>
            </a:prstGeom>
            <a:noFill/>
          </p:spPr>
          <p:txBody>
            <a:bodyPr wrap="none" rtlCol="0">
              <a:spAutoFit/>
            </a:bodyPr>
            <a:lstStyle/>
            <a:p>
              <a:r>
                <a:rPr lang="en-US" sz="1164" b="1" i="1" dirty="0">
                  <a:latin typeface="Arial" charset="0"/>
                </a:rPr>
                <a:t>FH</a:t>
              </a:r>
            </a:p>
          </p:txBody>
        </p:sp>
        <p:sp>
          <p:nvSpPr>
            <p:cNvPr id="448" name="Freeform 447"/>
            <p:cNvSpPr/>
            <p:nvPr/>
          </p:nvSpPr>
          <p:spPr bwMode="auto">
            <a:xfrm>
              <a:off x="2746912" y="5798284"/>
              <a:ext cx="420781"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accent1"/>
            </a:solidFill>
            <a:ln w="9525" cap="flat" cmpd="sng" algn="ctr">
              <a:solidFill>
                <a:schemeClr val="accent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49" name="Freeform 448"/>
            <p:cNvSpPr/>
            <p:nvPr/>
          </p:nvSpPr>
          <p:spPr bwMode="auto">
            <a:xfrm>
              <a:off x="2697454" y="5969010"/>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50" name="Freeform 449"/>
            <p:cNvSpPr/>
            <p:nvPr/>
          </p:nvSpPr>
          <p:spPr bwMode="auto">
            <a:xfrm rot="10800000">
              <a:off x="2704207" y="6091637"/>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92D050"/>
            </a:solidFill>
            <a:ln w="9525" cap="flat" cmpd="sng" algn="ctr">
              <a:solidFill>
                <a:srgbClr val="92D05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25" name="Right Brace 424"/>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 name="Group 451"/>
          <p:cNvGrpSpPr/>
          <p:nvPr/>
        </p:nvGrpSpPr>
        <p:grpSpPr>
          <a:xfrm>
            <a:off x="2275340" y="3082886"/>
            <a:ext cx="1238245" cy="1947372"/>
            <a:chOff x="2593451" y="4695244"/>
            <a:chExt cx="1225830" cy="1921522"/>
          </a:xfrm>
        </p:grpSpPr>
        <p:sp>
          <p:nvSpPr>
            <p:cNvPr id="453" name="Parallelogram 45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4" name="Left Brace 45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5" name="Cube 454"/>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6" name="TextBox 455"/>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57" name="Right Brace 456"/>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8" name="Cube 457"/>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9" name="TextBox 458"/>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60" name="Cube 459"/>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1" name="TextBox 460"/>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62" name="Parallelogram 461"/>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4" name="TextBox 463"/>
            <p:cNvSpPr txBox="1"/>
            <p:nvPr/>
          </p:nvSpPr>
          <p:spPr>
            <a:xfrm>
              <a:off x="2672965" y="6348885"/>
              <a:ext cx="485919" cy="267881"/>
            </a:xfrm>
            <a:prstGeom prst="rect">
              <a:avLst/>
            </a:prstGeom>
            <a:noFill/>
          </p:spPr>
          <p:txBody>
            <a:bodyPr wrap="none" rtlCol="0">
              <a:spAutoFit/>
            </a:bodyPr>
            <a:lstStyle/>
            <a:p>
              <a:r>
                <a:rPr lang="en-US" sz="1164" b="1" i="1" dirty="0">
                  <a:latin typeface="Arial" charset="0"/>
                </a:rPr>
                <a:t>DSP</a:t>
              </a:r>
            </a:p>
          </p:txBody>
        </p:sp>
        <p:sp>
          <p:nvSpPr>
            <p:cNvPr id="468" name="Right Brace 4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9" name="Group 485"/>
          <p:cNvGrpSpPr/>
          <p:nvPr/>
        </p:nvGrpSpPr>
        <p:grpSpPr>
          <a:xfrm>
            <a:off x="2394253" y="4219390"/>
            <a:ext cx="264816" cy="257159"/>
            <a:chOff x="3938588" y="6043614"/>
            <a:chExt cx="262161" cy="253747"/>
          </a:xfrm>
        </p:grpSpPr>
        <p:grpSp>
          <p:nvGrpSpPr>
            <p:cNvPr id="10" name="Group 483"/>
            <p:cNvGrpSpPr/>
            <p:nvPr/>
          </p:nvGrpSpPr>
          <p:grpSpPr>
            <a:xfrm>
              <a:off x="3962955" y="6059020"/>
              <a:ext cx="215972" cy="238341"/>
              <a:chOff x="4964611" y="4794996"/>
              <a:chExt cx="328936" cy="328936"/>
            </a:xfrm>
          </p:grpSpPr>
          <p:grpSp>
            <p:nvGrpSpPr>
              <p:cNvPr id="11" name="Group 476"/>
              <p:cNvGrpSpPr/>
              <p:nvPr/>
            </p:nvGrpSpPr>
            <p:grpSpPr>
              <a:xfrm>
                <a:off x="4964611" y="4898341"/>
                <a:ext cx="328936" cy="120616"/>
                <a:chOff x="4967056" y="4898341"/>
                <a:chExt cx="328936" cy="120616"/>
              </a:xfrm>
            </p:grpSpPr>
            <p:cxnSp>
              <p:nvCxnSpPr>
                <p:cNvPr id="472" name="Straight Connector 471"/>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3" name="Straight Connector 472"/>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4" name="Straight Connector 473"/>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Straight Connector 474"/>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 name="Straight Connector 475"/>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477"/>
              <p:cNvGrpSpPr/>
              <p:nvPr/>
            </p:nvGrpSpPr>
            <p:grpSpPr>
              <a:xfrm rot="16200000">
                <a:off x="4960536" y="4899156"/>
                <a:ext cx="328936" cy="120616"/>
                <a:chOff x="4967056" y="4898341"/>
                <a:chExt cx="328936" cy="120616"/>
              </a:xfrm>
            </p:grpSpPr>
            <p:cxnSp>
              <p:nvCxnSpPr>
                <p:cNvPr id="479" name="Straight Connector 47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Straight Connector 47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Straight Connector 48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 name="Straight Connector 48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 name="Straight Connector 48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9" name="Rectangle 468"/>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5" name="TextBox 484"/>
            <p:cNvSpPr txBox="1"/>
            <p:nvPr/>
          </p:nvSpPr>
          <p:spPr>
            <a:xfrm>
              <a:off x="3938588" y="6043614"/>
              <a:ext cx="262161" cy="251749"/>
            </a:xfrm>
            <a:prstGeom prst="rect">
              <a:avLst/>
            </a:prstGeom>
            <a:noFill/>
          </p:spPr>
          <p:txBody>
            <a:bodyPr wrap="none" rtlCol="0">
              <a:spAutoFit/>
            </a:bodyPr>
            <a:lstStyle/>
            <a:p>
              <a:r>
                <a:rPr lang="en-US" sz="1058" b="1" dirty="0">
                  <a:latin typeface="Symbol" pitchFamily="18" charset="2"/>
                </a:rPr>
                <a:t>S</a:t>
              </a:r>
            </a:p>
          </p:txBody>
        </p:sp>
      </p:grpSp>
      <p:grpSp>
        <p:nvGrpSpPr>
          <p:cNvPr id="13" name="Group 486"/>
          <p:cNvGrpSpPr/>
          <p:nvPr/>
        </p:nvGrpSpPr>
        <p:grpSpPr>
          <a:xfrm>
            <a:off x="2531495" y="4491252"/>
            <a:ext cx="288862" cy="257159"/>
            <a:chOff x="3938588" y="6043614"/>
            <a:chExt cx="285966" cy="253747"/>
          </a:xfrm>
        </p:grpSpPr>
        <p:grpSp>
          <p:nvGrpSpPr>
            <p:cNvPr id="14" name="Group 483"/>
            <p:cNvGrpSpPr/>
            <p:nvPr/>
          </p:nvGrpSpPr>
          <p:grpSpPr>
            <a:xfrm>
              <a:off x="3962955" y="6059020"/>
              <a:ext cx="215972" cy="238341"/>
              <a:chOff x="4964611" y="4794996"/>
              <a:chExt cx="328936" cy="328936"/>
            </a:xfrm>
          </p:grpSpPr>
          <p:grpSp>
            <p:nvGrpSpPr>
              <p:cNvPr id="15" name="Group 476"/>
              <p:cNvGrpSpPr/>
              <p:nvPr/>
            </p:nvGrpSpPr>
            <p:grpSpPr>
              <a:xfrm>
                <a:off x="4964611" y="4898341"/>
                <a:ext cx="328936" cy="120616"/>
                <a:chOff x="4967056" y="4898341"/>
                <a:chExt cx="328936" cy="120616"/>
              </a:xfrm>
            </p:grpSpPr>
            <p:cxnSp>
              <p:nvCxnSpPr>
                <p:cNvPr id="498" name="Straight Connector 497"/>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Straight Connector 499"/>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 name="Straight Connector 50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477"/>
              <p:cNvGrpSpPr/>
              <p:nvPr/>
            </p:nvGrpSpPr>
            <p:grpSpPr>
              <a:xfrm rot="16200000">
                <a:off x="4960536" y="4899156"/>
                <a:ext cx="328936" cy="120616"/>
                <a:chOff x="4967056" y="4898341"/>
                <a:chExt cx="328936" cy="120616"/>
              </a:xfrm>
            </p:grpSpPr>
            <p:cxnSp>
              <p:nvCxnSpPr>
                <p:cNvPr id="493" name="Straight Connector 492"/>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Straight Connector 493"/>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5" name="Straight Connector 494"/>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6" name="Straight Connector 495"/>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2" name="Rectangle 491"/>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9" name="TextBox 488"/>
            <p:cNvSpPr txBox="1"/>
            <p:nvPr/>
          </p:nvSpPr>
          <p:spPr>
            <a:xfrm>
              <a:off x="3938588" y="6043614"/>
              <a:ext cx="285966" cy="251749"/>
            </a:xfrm>
            <a:prstGeom prst="rect">
              <a:avLst/>
            </a:prstGeom>
            <a:noFill/>
          </p:spPr>
          <p:txBody>
            <a:bodyPr wrap="none" rtlCol="0">
              <a:spAutoFit/>
            </a:bodyPr>
            <a:lstStyle/>
            <a:p>
              <a:r>
                <a:rPr lang="en-US" sz="1058" b="1" dirty="0">
                  <a:latin typeface="Symbol" pitchFamily="18" charset="2"/>
                </a:rPr>
                <a:t>P</a:t>
              </a:r>
            </a:p>
          </p:txBody>
        </p:sp>
      </p:grpSp>
      <p:grpSp>
        <p:nvGrpSpPr>
          <p:cNvPr id="17" name="Group 502"/>
          <p:cNvGrpSpPr/>
          <p:nvPr/>
        </p:nvGrpSpPr>
        <p:grpSpPr>
          <a:xfrm>
            <a:off x="2672897" y="4201221"/>
            <a:ext cx="277640" cy="257159"/>
            <a:chOff x="3938588" y="6043614"/>
            <a:chExt cx="274855" cy="253747"/>
          </a:xfrm>
        </p:grpSpPr>
        <p:grpSp>
          <p:nvGrpSpPr>
            <p:cNvPr id="18" name="Group 483"/>
            <p:cNvGrpSpPr/>
            <p:nvPr/>
          </p:nvGrpSpPr>
          <p:grpSpPr>
            <a:xfrm>
              <a:off x="3962955" y="6059020"/>
              <a:ext cx="215972" cy="238341"/>
              <a:chOff x="4964611" y="4794996"/>
              <a:chExt cx="328936" cy="328936"/>
            </a:xfrm>
          </p:grpSpPr>
          <p:grpSp>
            <p:nvGrpSpPr>
              <p:cNvPr id="19" name="Group 476"/>
              <p:cNvGrpSpPr/>
              <p:nvPr/>
            </p:nvGrpSpPr>
            <p:grpSpPr>
              <a:xfrm>
                <a:off x="4964611" y="4898341"/>
                <a:ext cx="328936" cy="120616"/>
                <a:chOff x="4967056" y="4898341"/>
                <a:chExt cx="328936" cy="120616"/>
              </a:xfrm>
            </p:grpSpPr>
            <p:cxnSp>
              <p:nvCxnSpPr>
                <p:cNvPr id="514" name="Straight Connector 513"/>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 name="Straight Connector 515"/>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 name="Straight Connector 516"/>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 name="Straight Connector 517"/>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477"/>
              <p:cNvGrpSpPr/>
              <p:nvPr/>
            </p:nvGrpSpPr>
            <p:grpSpPr>
              <a:xfrm rot="16200000">
                <a:off x="4960536" y="4899156"/>
                <a:ext cx="328936" cy="120616"/>
                <a:chOff x="4967056" y="4898341"/>
                <a:chExt cx="328936" cy="120616"/>
              </a:xfrm>
            </p:grpSpPr>
            <p:cxnSp>
              <p:nvCxnSpPr>
                <p:cNvPr id="509" name="Straight Connector 50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Straight Connector 50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Straight Connector 51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08" name="Rectangle 507"/>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505" name="TextBox 504"/>
            <p:cNvSpPr txBox="1"/>
            <p:nvPr/>
          </p:nvSpPr>
          <p:spPr>
            <a:xfrm>
              <a:off x="3938588" y="6043614"/>
              <a:ext cx="274855" cy="251749"/>
            </a:xfrm>
            <a:prstGeom prst="rect">
              <a:avLst/>
            </a:prstGeom>
            <a:noFill/>
          </p:spPr>
          <p:txBody>
            <a:bodyPr wrap="none" rtlCol="0">
              <a:spAutoFit/>
            </a:bodyPr>
            <a:lstStyle/>
            <a:p>
              <a:r>
                <a:rPr lang="en-US" sz="1058" b="1" dirty="0">
                  <a:latin typeface="Symbol" pitchFamily="18" charset="2"/>
                </a:rPr>
                <a:t>L</a:t>
              </a:r>
            </a:p>
          </p:txBody>
        </p:sp>
      </p:grpSp>
      <p:grpSp>
        <p:nvGrpSpPr>
          <p:cNvPr id="21" name="Group 583"/>
          <p:cNvGrpSpPr/>
          <p:nvPr/>
        </p:nvGrpSpPr>
        <p:grpSpPr>
          <a:xfrm>
            <a:off x="3200471" y="3082886"/>
            <a:ext cx="1238245" cy="1947372"/>
            <a:chOff x="4725433" y="4140438"/>
            <a:chExt cx="1225830" cy="1921522"/>
          </a:xfrm>
        </p:grpSpPr>
        <p:grpSp>
          <p:nvGrpSpPr>
            <p:cNvPr id="22" name="Group 451"/>
            <p:cNvGrpSpPr/>
            <p:nvPr/>
          </p:nvGrpSpPr>
          <p:grpSpPr>
            <a:xfrm>
              <a:off x="4725433" y="4140438"/>
              <a:ext cx="1225830" cy="1921522"/>
              <a:chOff x="2593451" y="4695244"/>
              <a:chExt cx="1225830" cy="1921522"/>
            </a:xfrm>
          </p:grpSpPr>
          <p:sp>
            <p:nvSpPr>
              <p:cNvPr id="570" name="Parallelogram 569"/>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1" name="Left Brace 57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2" name="Cube 571"/>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3" name="TextBox 572"/>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74" name="Right Brace 573"/>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5" name="Cube 574"/>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6" name="TextBox 575"/>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77" name="Cube 576"/>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8" name="TextBox 577"/>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79" name="Parallelogram 578"/>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81" name="TextBox 580"/>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582" name="Right Brace 581"/>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3" name="Group 177"/>
            <p:cNvGrpSpPr/>
            <p:nvPr/>
          </p:nvGrpSpPr>
          <p:grpSpPr>
            <a:xfrm rot="16200000">
              <a:off x="4769418" y="5318056"/>
              <a:ext cx="598636" cy="396419"/>
              <a:chOff x="6944248" y="6119031"/>
              <a:chExt cx="1156692" cy="375039"/>
            </a:xfrm>
          </p:grpSpPr>
          <p:sp>
            <p:nvSpPr>
              <p:cNvPr id="149" name="Cube 148"/>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0" name="Cube 149"/>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1" name="Cube 150"/>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2" name="Cube 151"/>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4" name="Straight Connector 153"/>
              <p:cNvCxnSpPr>
                <a:stCxn id="152" idx="1"/>
                <a:endCxn id="156"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Cube 154"/>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6" name="Cube 155"/>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7" name="Straight Connector 156"/>
              <p:cNvCxnSpPr>
                <a:stCxn id="152" idx="1"/>
                <a:endCxn id="155"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Straight Connector 157"/>
              <p:cNvCxnSpPr>
                <a:stCxn id="151" idx="0"/>
                <a:endCxn id="156"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p:cNvCxnSpPr>
                <a:stCxn id="151" idx="0"/>
                <a:endCxn id="155"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Straight Connector 159"/>
              <p:cNvCxnSpPr>
                <a:stCxn id="150" idx="0"/>
                <a:endCxn id="156"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a:stCxn id="150" idx="0"/>
                <a:endCxn id="155" idx="3"/>
              </p:cNvCxnSpPr>
              <p:nvPr/>
            </p:nvCxnSpPr>
            <p:spPr bwMode="auto">
              <a:xfrm flipH="1" flipV="1">
                <a:off x="7246897" y="6260625"/>
                <a:ext cx="93957" cy="98018"/>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2" name="Straight Connector 161"/>
              <p:cNvCxnSpPr>
                <a:stCxn id="149" idx="0"/>
                <a:endCxn id="155"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Straight Connector 162"/>
              <p:cNvCxnSpPr>
                <a:stCxn id="149" idx="0"/>
                <a:endCxn id="156"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4" name="Group 647"/>
          <p:cNvGrpSpPr/>
          <p:nvPr/>
        </p:nvGrpSpPr>
        <p:grpSpPr>
          <a:xfrm>
            <a:off x="4125601" y="3082886"/>
            <a:ext cx="1238245" cy="1947372"/>
            <a:chOff x="5302114" y="3663730"/>
            <a:chExt cx="1225830" cy="1921522"/>
          </a:xfrm>
        </p:grpSpPr>
        <p:grpSp>
          <p:nvGrpSpPr>
            <p:cNvPr id="25" name="Group 451"/>
            <p:cNvGrpSpPr/>
            <p:nvPr/>
          </p:nvGrpSpPr>
          <p:grpSpPr>
            <a:xfrm>
              <a:off x="5302114" y="3663730"/>
              <a:ext cx="1225830" cy="1921522"/>
              <a:chOff x="2593451" y="4695244"/>
              <a:chExt cx="1225830" cy="1921522"/>
            </a:xfrm>
          </p:grpSpPr>
          <p:sp>
            <p:nvSpPr>
              <p:cNvPr id="602" name="Parallelogram 60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3" name="Left Brace 60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4" name="Cube 60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5" name="TextBox 60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06" name="Right Brace 60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7" name="Cube 60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8" name="TextBox 60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09" name="Cube 60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0" name="TextBox 60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11" name="Parallelogram 61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3" name="TextBox 612"/>
              <p:cNvSpPr txBox="1"/>
              <p:nvPr/>
            </p:nvSpPr>
            <p:spPr>
              <a:xfrm>
                <a:off x="2672965" y="6348885"/>
                <a:ext cx="493853" cy="267881"/>
              </a:xfrm>
              <a:prstGeom prst="rect">
                <a:avLst/>
              </a:prstGeom>
              <a:noFill/>
            </p:spPr>
            <p:txBody>
              <a:bodyPr wrap="none" rtlCol="0">
                <a:spAutoFit/>
              </a:bodyPr>
              <a:lstStyle/>
              <a:p>
                <a:r>
                  <a:rPr lang="en-US" sz="1164" b="1" i="1" dirty="0" smtClean="0">
                    <a:latin typeface="Arial" charset="0"/>
                  </a:rPr>
                  <a:t>CUS</a:t>
                </a:r>
                <a:endParaRPr lang="en-US" sz="1164" b="1" i="1" dirty="0">
                  <a:latin typeface="Arial" charset="0"/>
                </a:endParaRPr>
              </a:p>
            </p:txBody>
          </p:sp>
          <p:sp>
            <p:nvSpPr>
              <p:cNvPr id="614" name="Right Brace 613"/>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6" name="Group 184"/>
            <p:cNvGrpSpPr/>
            <p:nvPr/>
          </p:nvGrpSpPr>
          <p:grpSpPr>
            <a:xfrm>
              <a:off x="5480630" y="4793027"/>
              <a:ext cx="297870" cy="223473"/>
              <a:chOff x="5917815" y="3985146"/>
              <a:chExt cx="1643045" cy="1228299"/>
            </a:xfrm>
            <a:solidFill>
              <a:schemeClr val="bg1"/>
            </a:solidFill>
          </p:grpSpPr>
          <p:sp>
            <p:nvSpPr>
              <p:cNvPr id="637" name="Oval 636"/>
              <p:cNvSpPr/>
              <p:nvPr/>
            </p:nvSpPr>
            <p:spPr bwMode="auto">
              <a:xfrm>
                <a:off x="6100549" y="3985146"/>
                <a:ext cx="1282890" cy="1228299"/>
              </a:xfrm>
              <a:prstGeom prst="ellipse">
                <a:avLst/>
              </a:prstGeom>
              <a:no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8" name="Down Arrow 637"/>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9" name="Down Arrow 638"/>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7" name="Group 184"/>
            <p:cNvGrpSpPr/>
            <p:nvPr/>
          </p:nvGrpSpPr>
          <p:grpSpPr>
            <a:xfrm>
              <a:off x="5442530" y="5091477"/>
              <a:ext cx="297870" cy="223473"/>
              <a:chOff x="5917815" y="3985146"/>
              <a:chExt cx="1643045" cy="1228299"/>
            </a:xfrm>
            <a:solidFill>
              <a:schemeClr val="bg1"/>
            </a:solidFill>
          </p:grpSpPr>
          <p:sp>
            <p:nvSpPr>
              <p:cNvPr id="641" name="Oval 640"/>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2" name="Down Arrow 641"/>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3" name="Down Arrow 642"/>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8" name="Group 184"/>
            <p:cNvGrpSpPr/>
            <p:nvPr/>
          </p:nvGrpSpPr>
          <p:grpSpPr>
            <a:xfrm>
              <a:off x="5613980" y="4951777"/>
              <a:ext cx="297870" cy="223473"/>
              <a:chOff x="5917815" y="3985146"/>
              <a:chExt cx="1643045" cy="1228299"/>
            </a:xfrm>
            <a:solidFill>
              <a:schemeClr val="bg1"/>
            </a:solidFill>
          </p:grpSpPr>
          <p:sp>
            <p:nvSpPr>
              <p:cNvPr id="645" name="Oval 644"/>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6" name="Down Arrow 645"/>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7" name="Down Arrow 646"/>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29" name="Group 840"/>
          <p:cNvGrpSpPr/>
          <p:nvPr/>
        </p:nvGrpSpPr>
        <p:grpSpPr>
          <a:xfrm>
            <a:off x="5050732" y="3082887"/>
            <a:ext cx="1238245" cy="1947372"/>
            <a:chOff x="5284396" y="2146821"/>
            <a:chExt cx="1225830" cy="1921522"/>
          </a:xfrm>
        </p:grpSpPr>
        <p:grpSp>
          <p:nvGrpSpPr>
            <p:cNvPr id="30" name="Group 451"/>
            <p:cNvGrpSpPr/>
            <p:nvPr/>
          </p:nvGrpSpPr>
          <p:grpSpPr>
            <a:xfrm>
              <a:off x="5284396" y="2146821"/>
              <a:ext cx="1225830" cy="1921522"/>
              <a:chOff x="2593451" y="4695244"/>
              <a:chExt cx="1225830" cy="1921522"/>
            </a:xfrm>
          </p:grpSpPr>
          <p:sp>
            <p:nvSpPr>
              <p:cNvPr id="828" name="Parallelogram 827"/>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29" name="Left Brace 828"/>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0" name="Cube 829"/>
              <p:cNvSpPr/>
              <p:nvPr/>
            </p:nvSpPr>
            <p:spPr bwMode="auto">
              <a:xfrm>
                <a:off x="2633206" y="5034501"/>
                <a:ext cx="1097281" cy="580445"/>
              </a:xfrm>
              <a:prstGeom prst="cube">
                <a:avLst>
                  <a:gd name="adj" fmla="val 74734"/>
                </a:avLst>
              </a:prstGeom>
              <a:solidFill>
                <a:schemeClr val="bg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1" name="TextBox 8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32" name="Right Brace 831"/>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3" name="Cube 832"/>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4" name="TextBox 833"/>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35" name="Cube 834"/>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6" name="TextBox 835"/>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37" name="Parallelogram 836"/>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8" name="TextBox 837"/>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39" name="Right Brace 838"/>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0" name="TextBox 839"/>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02" name="Group 648"/>
          <p:cNvGrpSpPr/>
          <p:nvPr/>
        </p:nvGrpSpPr>
        <p:grpSpPr>
          <a:xfrm>
            <a:off x="7681063" y="3082886"/>
            <a:ext cx="1238245" cy="1947372"/>
            <a:chOff x="4725433" y="4140438"/>
            <a:chExt cx="1225830" cy="1921522"/>
          </a:xfrm>
        </p:grpSpPr>
        <p:grpSp>
          <p:nvGrpSpPr>
            <p:cNvPr id="803" name="Group 451"/>
            <p:cNvGrpSpPr/>
            <p:nvPr/>
          </p:nvGrpSpPr>
          <p:grpSpPr>
            <a:xfrm>
              <a:off x="4725433" y="4140438"/>
              <a:ext cx="1225830" cy="1921522"/>
              <a:chOff x="2593451" y="4695244"/>
              <a:chExt cx="1225830" cy="1921522"/>
            </a:xfrm>
          </p:grpSpPr>
          <p:sp>
            <p:nvSpPr>
              <p:cNvPr id="666" name="Parallelogram 665"/>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7" name="Left Brace 666"/>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8" name="Cube 66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9" name="TextBox 66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70" name="Right Brace 66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1" name="Cube 67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2" name="TextBox 67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73" name="Cube 67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4" name="TextBox 67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75" name="Parallelogram 67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6" name="TextBox 675"/>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677" name="Right Brace 676"/>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4" name="Group 177"/>
            <p:cNvGrpSpPr/>
            <p:nvPr/>
          </p:nvGrpSpPr>
          <p:grpSpPr>
            <a:xfrm rot="16200000">
              <a:off x="4769418" y="5318056"/>
              <a:ext cx="598636" cy="396419"/>
              <a:chOff x="6944248" y="6119031"/>
              <a:chExt cx="1156692" cy="375039"/>
            </a:xfrm>
          </p:grpSpPr>
          <p:sp>
            <p:nvSpPr>
              <p:cNvPr id="652" name="Cube 651"/>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3" name="Cube 652"/>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4" name="Cube 653"/>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5" name="Cube 654"/>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6" name="Straight Connector 655"/>
              <p:cNvCxnSpPr>
                <a:stCxn id="655" idx="1"/>
                <a:endCxn id="658"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7" name="Cube 656"/>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8" name="Cube 657"/>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9" name="Straight Connector 658"/>
              <p:cNvCxnSpPr>
                <a:stCxn id="655" idx="1"/>
                <a:endCxn id="657"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0" name="Straight Connector 659"/>
              <p:cNvCxnSpPr>
                <a:stCxn id="654" idx="0"/>
                <a:endCxn id="658"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1" name="Straight Connector 660"/>
              <p:cNvCxnSpPr>
                <a:stCxn id="654" idx="0"/>
                <a:endCxn id="657"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2" name="Straight Connector 661"/>
              <p:cNvCxnSpPr>
                <a:stCxn id="653" idx="0"/>
                <a:endCxn id="658"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3" name="Straight Connector 662"/>
              <p:cNvCxnSpPr>
                <a:stCxn id="653" idx="0"/>
                <a:endCxn id="657" idx="3"/>
              </p:cNvCxnSpPr>
              <p:nvPr/>
            </p:nvCxnSpPr>
            <p:spPr bwMode="auto">
              <a:xfrm flipH="1" flipV="1">
                <a:off x="7246897" y="6260625"/>
                <a:ext cx="93957"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4" name="Straight Connector 663"/>
              <p:cNvCxnSpPr>
                <a:stCxn id="652" idx="0"/>
                <a:endCxn id="657"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5" name="Straight Connector 664"/>
              <p:cNvCxnSpPr>
                <a:stCxn id="652" idx="0"/>
                <a:endCxn id="658"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805" name="Group 677"/>
          <p:cNvGrpSpPr/>
          <p:nvPr/>
        </p:nvGrpSpPr>
        <p:grpSpPr>
          <a:xfrm>
            <a:off x="8606193" y="3082886"/>
            <a:ext cx="1238245" cy="1947372"/>
            <a:chOff x="5302114" y="3663730"/>
            <a:chExt cx="1225830" cy="1921522"/>
          </a:xfrm>
        </p:grpSpPr>
        <p:grpSp>
          <p:nvGrpSpPr>
            <p:cNvPr id="806" name="Group 451"/>
            <p:cNvGrpSpPr/>
            <p:nvPr/>
          </p:nvGrpSpPr>
          <p:grpSpPr>
            <a:xfrm>
              <a:off x="5302114" y="3663730"/>
              <a:ext cx="1225830" cy="1921522"/>
              <a:chOff x="2593451" y="4695244"/>
              <a:chExt cx="1225830" cy="1921522"/>
            </a:xfrm>
          </p:grpSpPr>
          <p:sp>
            <p:nvSpPr>
              <p:cNvPr id="692" name="Parallelogram 69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3" name="Left Brace 69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4" name="Cube 69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5" name="TextBox 69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96" name="Right Brace 69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7" name="Cube 69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8" name="TextBox 69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99" name="Cube 69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0" name="TextBox 69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701" name="Parallelogram 70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2" name="TextBox 701"/>
              <p:cNvSpPr txBox="1"/>
              <p:nvPr/>
            </p:nvSpPr>
            <p:spPr>
              <a:xfrm>
                <a:off x="2672965" y="6348885"/>
                <a:ext cx="592243" cy="267881"/>
              </a:xfrm>
              <a:prstGeom prst="rect">
                <a:avLst/>
              </a:prstGeom>
              <a:noFill/>
            </p:spPr>
            <p:txBody>
              <a:bodyPr wrap="none" rtlCol="0">
                <a:spAutoFit/>
              </a:bodyPr>
              <a:lstStyle/>
              <a:p>
                <a:r>
                  <a:rPr lang="en-US" sz="1164" b="1" i="1" dirty="0">
                    <a:latin typeface="Arial" charset="0"/>
                  </a:rPr>
                  <a:t>CPUS</a:t>
                </a:r>
              </a:p>
            </p:txBody>
          </p:sp>
          <p:sp>
            <p:nvSpPr>
              <p:cNvPr id="703" name="Right Brace 702"/>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7" name="Group 184"/>
            <p:cNvGrpSpPr/>
            <p:nvPr/>
          </p:nvGrpSpPr>
          <p:grpSpPr>
            <a:xfrm>
              <a:off x="5480630" y="4793027"/>
              <a:ext cx="297870" cy="223473"/>
              <a:chOff x="5917815" y="3985146"/>
              <a:chExt cx="1643045" cy="1228299"/>
            </a:xfrm>
            <a:solidFill>
              <a:schemeClr val="bg1"/>
            </a:solidFill>
          </p:grpSpPr>
          <p:sp>
            <p:nvSpPr>
              <p:cNvPr id="689" name="Oval 688"/>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0" name="Down Arrow 689"/>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1" name="Down Arrow 690"/>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8" name="Group 184"/>
            <p:cNvGrpSpPr/>
            <p:nvPr/>
          </p:nvGrpSpPr>
          <p:grpSpPr>
            <a:xfrm>
              <a:off x="5442530" y="5091477"/>
              <a:ext cx="297870" cy="223473"/>
              <a:chOff x="5917815" y="3985146"/>
              <a:chExt cx="1643045" cy="1228299"/>
            </a:xfrm>
            <a:solidFill>
              <a:schemeClr val="bg1"/>
            </a:solidFill>
          </p:grpSpPr>
          <p:sp>
            <p:nvSpPr>
              <p:cNvPr id="686" name="Oval 685"/>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7" name="Down Arrow 686"/>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8" name="Down Arrow 687"/>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9" name="Group 184"/>
            <p:cNvGrpSpPr/>
            <p:nvPr/>
          </p:nvGrpSpPr>
          <p:grpSpPr>
            <a:xfrm>
              <a:off x="5613980" y="4951777"/>
              <a:ext cx="297870" cy="223473"/>
              <a:chOff x="5917815" y="3985146"/>
              <a:chExt cx="1643045" cy="1228299"/>
            </a:xfrm>
            <a:solidFill>
              <a:schemeClr val="bg1"/>
            </a:solidFill>
          </p:grpSpPr>
          <p:sp>
            <p:nvSpPr>
              <p:cNvPr id="683" name="Oval 682"/>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4" name="Down Arrow 683"/>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5" name="Down Arrow 684"/>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810" name="Group 841"/>
          <p:cNvGrpSpPr/>
          <p:nvPr/>
        </p:nvGrpSpPr>
        <p:grpSpPr>
          <a:xfrm>
            <a:off x="9531324" y="3082887"/>
            <a:ext cx="1238245" cy="1947372"/>
            <a:chOff x="5284396" y="2146821"/>
            <a:chExt cx="1225830" cy="1921522"/>
          </a:xfrm>
        </p:grpSpPr>
        <p:grpSp>
          <p:nvGrpSpPr>
            <p:cNvPr id="811" name="Group 451"/>
            <p:cNvGrpSpPr/>
            <p:nvPr/>
          </p:nvGrpSpPr>
          <p:grpSpPr>
            <a:xfrm>
              <a:off x="5284396" y="2146821"/>
              <a:ext cx="1225830" cy="1921522"/>
              <a:chOff x="2593451" y="4695244"/>
              <a:chExt cx="1225830" cy="1921522"/>
            </a:xfrm>
          </p:grpSpPr>
          <p:sp>
            <p:nvSpPr>
              <p:cNvPr id="845" name="Parallelogram 844"/>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6" name="Left Brace 845"/>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7" name="Cube 846"/>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8" name="TextBox 847"/>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49" name="Right Brace 848"/>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0" name="Cube 849"/>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1" name="TextBox 850"/>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52" name="Cube 851"/>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3" name="TextBox 852"/>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54" name="Parallelogram 853"/>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5" name="TextBox 854"/>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56" name="Right Brace 855"/>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4" name="TextBox 843"/>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12" name="Group 987"/>
          <p:cNvGrpSpPr/>
          <p:nvPr/>
        </p:nvGrpSpPr>
        <p:grpSpPr>
          <a:xfrm>
            <a:off x="489260" y="1987376"/>
            <a:ext cx="5681585" cy="984452"/>
            <a:chOff x="7025343" y="1976717"/>
            <a:chExt cx="1099932" cy="971382"/>
          </a:xfrm>
        </p:grpSpPr>
        <p:sp>
          <p:nvSpPr>
            <p:cNvPr id="978" name="Cube 977"/>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79" name="TextBox 978"/>
            <p:cNvSpPr txBox="1"/>
            <p:nvPr/>
          </p:nvSpPr>
          <p:spPr>
            <a:xfrm>
              <a:off x="7357728" y="2712422"/>
              <a:ext cx="152747" cy="235677"/>
            </a:xfrm>
            <a:prstGeom prst="rect">
              <a:avLst/>
            </a:prstGeom>
            <a:noFill/>
            <a:ln>
              <a:noFill/>
            </a:ln>
          </p:spPr>
          <p:txBody>
            <a:bodyPr wrap="none" rtlCol="0">
              <a:spAutoFit/>
            </a:bodyPr>
            <a:lstStyle/>
            <a:p>
              <a:r>
                <a:rPr lang="en-US" sz="952" b="1" i="1" dirty="0">
                  <a:latin typeface="Arial" charset="0"/>
                </a:rPr>
                <a:t>CONTROL</a:t>
              </a:r>
            </a:p>
          </p:txBody>
        </p:sp>
        <p:sp>
          <p:nvSpPr>
            <p:cNvPr id="981" name="Cube 980"/>
            <p:cNvSpPr/>
            <p:nvPr/>
          </p:nvSpPr>
          <p:spPr bwMode="auto">
            <a:xfrm>
              <a:off x="7026669"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2" name="TextBox 981"/>
            <p:cNvSpPr txBox="1"/>
            <p:nvPr/>
          </p:nvSpPr>
          <p:spPr>
            <a:xfrm>
              <a:off x="7351102" y="2538821"/>
              <a:ext cx="240882" cy="235677"/>
            </a:xfrm>
            <a:prstGeom prst="rect">
              <a:avLst/>
            </a:prstGeom>
            <a:noFill/>
            <a:ln>
              <a:noFill/>
            </a:ln>
          </p:spPr>
          <p:txBody>
            <a:bodyPr wrap="none" rtlCol="0">
              <a:spAutoFit/>
            </a:bodyPr>
            <a:lstStyle/>
            <a:p>
              <a:r>
                <a:rPr lang="en-US" sz="952" b="1" i="1" dirty="0">
                  <a:latin typeface="Arial" charset="0"/>
                </a:rPr>
                <a:t>ORCHESTRATION</a:t>
              </a:r>
            </a:p>
          </p:txBody>
        </p:sp>
        <p:sp>
          <p:nvSpPr>
            <p:cNvPr id="983" name="Cube 982"/>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4" name="TextBox 983"/>
            <p:cNvSpPr txBox="1"/>
            <p:nvPr/>
          </p:nvSpPr>
          <p:spPr>
            <a:xfrm>
              <a:off x="7352427" y="2365218"/>
              <a:ext cx="318155"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3" name="Group 989"/>
          <p:cNvGrpSpPr/>
          <p:nvPr/>
        </p:nvGrpSpPr>
        <p:grpSpPr>
          <a:xfrm>
            <a:off x="8010273" y="1947864"/>
            <a:ext cx="2688987" cy="990802"/>
            <a:chOff x="7022263" y="1976717"/>
            <a:chExt cx="1103012" cy="977648"/>
          </a:xfrm>
        </p:grpSpPr>
        <p:sp>
          <p:nvSpPr>
            <p:cNvPr id="991" name="Cube 990"/>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2" name="TextBox 991"/>
            <p:cNvSpPr txBox="1"/>
            <p:nvPr/>
          </p:nvSpPr>
          <p:spPr>
            <a:xfrm>
              <a:off x="7300453" y="2718688"/>
              <a:ext cx="323644" cy="235677"/>
            </a:xfrm>
            <a:prstGeom prst="rect">
              <a:avLst/>
            </a:prstGeom>
            <a:noFill/>
            <a:ln>
              <a:noFill/>
            </a:ln>
          </p:spPr>
          <p:txBody>
            <a:bodyPr wrap="none" rtlCol="0">
              <a:spAutoFit/>
            </a:bodyPr>
            <a:lstStyle/>
            <a:p>
              <a:r>
                <a:rPr lang="en-US" sz="952" b="1" i="1" dirty="0">
                  <a:latin typeface="Arial" charset="0"/>
                </a:rPr>
                <a:t>CONTROL</a:t>
              </a:r>
            </a:p>
          </p:txBody>
        </p:sp>
        <p:sp>
          <p:nvSpPr>
            <p:cNvPr id="993" name="Cube 992"/>
            <p:cNvSpPr/>
            <p:nvPr/>
          </p:nvSpPr>
          <p:spPr bwMode="auto">
            <a:xfrm>
              <a:off x="7022263"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4" name="TextBox 993"/>
            <p:cNvSpPr txBox="1"/>
            <p:nvPr/>
          </p:nvSpPr>
          <p:spPr>
            <a:xfrm>
              <a:off x="7293827" y="2545087"/>
              <a:ext cx="510387" cy="235677"/>
            </a:xfrm>
            <a:prstGeom prst="rect">
              <a:avLst/>
            </a:prstGeom>
            <a:noFill/>
            <a:ln>
              <a:noFill/>
            </a:ln>
          </p:spPr>
          <p:txBody>
            <a:bodyPr wrap="none" rtlCol="0">
              <a:spAutoFit/>
            </a:bodyPr>
            <a:lstStyle/>
            <a:p>
              <a:r>
                <a:rPr lang="en-US" sz="952" b="1" i="1" dirty="0">
                  <a:latin typeface="Arial" charset="0"/>
                </a:rPr>
                <a:t>ORCHESTRATION</a:t>
              </a:r>
            </a:p>
          </p:txBody>
        </p:sp>
        <p:sp>
          <p:nvSpPr>
            <p:cNvPr id="995" name="Cube 994"/>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6" name="TextBox 995"/>
            <p:cNvSpPr txBox="1"/>
            <p:nvPr/>
          </p:nvSpPr>
          <p:spPr>
            <a:xfrm>
              <a:off x="7295152" y="2371484"/>
              <a:ext cx="674116"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4" name="Group 996"/>
          <p:cNvGrpSpPr/>
          <p:nvPr/>
        </p:nvGrpSpPr>
        <p:grpSpPr>
          <a:xfrm>
            <a:off x="10946710" y="3082886"/>
            <a:ext cx="1238245" cy="1947372"/>
            <a:chOff x="5431595" y="4439926"/>
            <a:chExt cx="1225830" cy="1921522"/>
          </a:xfrm>
        </p:grpSpPr>
        <p:grpSp>
          <p:nvGrpSpPr>
            <p:cNvPr id="815" name="Group 451"/>
            <p:cNvGrpSpPr/>
            <p:nvPr/>
          </p:nvGrpSpPr>
          <p:grpSpPr>
            <a:xfrm>
              <a:off x="5431595" y="4439926"/>
              <a:ext cx="1225830" cy="1921522"/>
              <a:chOff x="2593451" y="4695244"/>
              <a:chExt cx="1225830" cy="1921522"/>
            </a:xfrm>
          </p:grpSpPr>
          <p:sp>
            <p:nvSpPr>
              <p:cNvPr id="1007" name="Parallelogram 1006"/>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8" name="Left Brace 1007"/>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9" name="Cube 1008"/>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0" name="TextBox 1009"/>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1011" name="Right Brace 1010"/>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2" name="Cube 1011"/>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3" name="TextBox 101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1014" name="Cube 101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5" name="TextBox 101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1016" name="Parallelogram 101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7" name="TextBox 101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1018" name="Right Brace 101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16" name="Group 940"/>
            <p:cNvGrpSpPr/>
            <p:nvPr/>
          </p:nvGrpSpPr>
          <p:grpSpPr>
            <a:xfrm>
              <a:off x="5660366" y="5535753"/>
              <a:ext cx="316522" cy="510129"/>
              <a:chOff x="5169878" y="2328530"/>
              <a:chExt cx="728504" cy="510129"/>
            </a:xfrm>
          </p:grpSpPr>
          <p:cxnSp>
            <p:nvCxnSpPr>
              <p:cNvPr id="1000" name="Straight Connector 999"/>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1" name="Straight Connector 1000"/>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2" name="Straight Connector 1001"/>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 name="Straight Connector 10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 name="Straight Connector 10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5" name="Straight Connector 1004"/>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 name="Straight Connector 1005"/>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020" name="Cube 1019"/>
          <p:cNvSpPr/>
          <p:nvPr/>
        </p:nvSpPr>
        <p:spPr bwMode="auto">
          <a:xfrm>
            <a:off x="5328998" y="1125104"/>
            <a:ext cx="6828970"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1" name="TextBox 1020"/>
          <p:cNvSpPr txBox="1"/>
          <p:nvPr/>
        </p:nvSpPr>
        <p:spPr>
          <a:xfrm>
            <a:off x="7701494" y="1627865"/>
            <a:ext cx="791050" cy="239876"/>
          </a:xfrm>
          <a:prstGeom prst="rect">
            <a:avLst/>
          </a:prstGeom>
          <a:noFill/>
        </p:spPr>
        <p:txBody>
          <a:bodyPr wrap="none" lIns="92456" tIns="46229" rIns="92456" bIns="46229" rtlCol="0">
            <a:spAutoFit/>
          </a:bodyPr>
          <a:lstStyle/>
          <a:p>
            <a:r>
              <a:rPr lang="en-US" sz="952" b="1" i="1" dirty="0">
                <a:latin typeface="Arial" charset="0"/>
              </a:rPr>
              <a:t>CONTROL</a:t>
            </a:r>
          </a:p>
        </p:txBody>
      </p:sp>
      <p:sp>
        <p:nvSpPr>
          <p:cNvPr id="1022" name="Cube 1021"/>
          <p:cNvSpPr/>
          <p:nvPr/>
        </p:nvSpPr>
        <p:spPr bwMode="auto">
          <a:xfrm>
            <a:off x="5322313" y="913008"/>
            <a:ext cx="6835655"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3" name="TextBox 1022"/>
          <p:cNvSpPr txBox="1"/>
          <p:nvPr/>
        </p:nvSpPr>
        <p:spPr>
          <a:xfrm>
            <a:off x="7725778" y="1423424"/>
            <a:ext cx="1246303" cy="239876"/>
          </a:xfrm>
          <a:prstGeom prst="rect">
            <a:avLst/>
          </a:prstGeom>
          <a:noFill/>
        </p:spPr>
        <p:txBody>
          <a:bodyPr wrap="none" lIns="92456" tIns="46229" rIns="92456" bIns="46229" rtlCol="0">
            <a:spAutoFit/>
          </a:bodyPr>
          <a:lstStyle/>
          <a:p>
            <a:r>
              <a:rPr lang="en-US" sz="952" b="1" i="1" dirty="0">
                <a:latin typeface="Arial" charset="0"/>
              </a:rPr>
              <a:t>ORCHESTRATION</a:t>
            </a:r>
          </a:p>
        </p:txBody>
      </p:sp>
      <p:sp>
        <p:nvSpPr>
          <p:cNvPr id="1024" name="Cube 1023"/>
          <p:cNvSpPr/>
          <p:nvPr/>
        </p:nvSpPr>
        <p:spPr bwMode="auto">
          <a:xfrm>
            <a:off x="5335804" y="692039"/>
            <a:ext cx="6822163"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dirty="0">
              <a:latin typeface="Arial" charset="0"/>
            </a:endParaRPr>
          </a:p>
        </p:txBody>
      </p:sp>
      <p:sp>
        <p:nvSpPr>
          <p:cNvPr id="1025" name="TextBox 1024"/>
          <p:cNvSpPr txBox="1"/>
          <p:nvPr/>
        </p:nvSpPr>
        <p:spPr>
          <a:xfrm>
            <a:off x="7729076" y="1206636"/>
            <a:ext cx="1645450" cy="239876"/>
          </a:xfrm>
          <a:prstGeom prst="rect">
            <a:avLst/>
          </a:prstGeom>
          <a:noFill/>
        </p:spPr>
        <p:txBody>
          <a:bodyPr wrap="none" lIns="92456" tIns="46229" rIns="92456" bIns="46229" rtlCol="0">
            <a:spAutoFit/>
          </a:bodyPr>
          <a:lstStyle/>
          <a:p>
            <a:r>
              <a:rPr lang="en-US" sz="952" b="1" i="1" dirty="0">
                <a:latin typeface="Arial" charset="0"/>
              </a:rPr>
              <a:t>SOFTWARIZATION(APIs)</a:t>
            </a:r>
          </a:p>
        </p:txBody>
      </p:sp>
      <p:cxnSp>
        <p:nvCxnSpPr>
          <p:cNvPr id="1029" name="Straight Connector 1028"/>
          <p:cNvCxnSpPr/>
          <p:nvPr/>
        </p:nvCxnSpPr>
        <p:spPr bwMode="auto">
          <a:xfrm flipH="1">
            <a:off x="11427512" y="1859728"/>
            <a:ext cx="5815" cy="144680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 name="Straight Connector 1029"/>
          <p:cNvCxnSpPr/>
          <p:nvPr/>
        </p:nvCxnSpPr>
        <p:spPr bwMode="auto">
          <a:xfrm>
            <a:off x="5665270" y="295288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 name="Straight Connector 1032"/>
          <p:cNvCxnSpPr/>
          <p:nvPr/>
        </p:nvCxnSpPr>
        <p:spPr bwMode="auto">
          <a:xfrm>
            <a:off x="8306934" y="292415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 name="Straight Connector 1033"/>
          <p:cNvCxnSpPr/>
          <p:nvPr/>
        </p:nvCxnSpPr>
        <p:spPr bwMode="auto">
          <a:xfrm>
            <a:off x="9212695" y="291696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5" name="Straight Connector 1034"/>
          <p:cNvCxnSpPr/>
          <p:nvPr/>
        </p:nvCxnSpPr>
        <p:spPr bwMode="auto">
          <a:xfrm>
            <a:off x="10139934" y="294211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Straight Connector 1037"/>
          <p:cNvCxnSpPr/>
          <p:nvPr/>
        </p:nvCxnSpPr>
        <p:spPr bwMode="auto">
          <a:xfrm>
            <a:off x="4745189" y="2945703"/>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9" name="Straight Connector 1038"/>
          <p:cNvCxnSpPr/>
          <p:nvPr/>
        </p:nvCxnSpPr>
        <p:spPr bwMode="auto">
          <a:xfrm>
            <a:off x="3825108" y="2970846"/>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0" name="Straight Connector 1039"/>
          <p:cNvCxnSpPr/>
          <p:nvPr/>
        </p:nvCxnSpPr>
        <p:spPr bwMode="auto">
          <a:xfrm>
            <a:off x="2926507" y="290978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Straight Connector 1040"/>
          <p:cNvCxnSpPr/>
          <p:nvPr/>
        </p:nvCxnSpPr>
        <p:spPr bwMode="auto">
          <a:xfrm>
            <a:off x="1995688" y="296725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Connector 1041"/>
          <p:cNvCxnSpPr/>
          <p:nvPr/>
        </p:nvCxnSpPr>
        <p:spPr bwMode="auto">
          <a:xfrm>
            <a:off x="1032645" y="294929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Straight Connector 1042"/>
          <p:cNvCxnSpPr/>
          <p:nvPr/>
        </p:nvCxnSpPr>
        <p:spPr bwMode="auto">
          <a:xfrm flipH="1">
            <a:off x="8506658" y="1861625"/>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5" name="Straight Connector 1044"/>
          <p:cNvCxnSpPr/>
          <p:nvPr/>
        </p:nvCxnSpPr>
        <p:spPr bwMode="auto">
          <a:xfrm flipH="1">
            <a:off x="5643803" y="1890780"/>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4" name="TextBox 323"/>
          <p:cNvSpPr txBox="1"/>
          <p:nvPr/>
        </p:nvSpPr>
        <p:spPr>
          <a:xfrm rot="16200000">
            <a:off x="11321046" y="2329374"/>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326" name="TextBox 325"/>
          <p:cNvSpPr txBox="1"/>
          <p:nvPr/>
        </p:nvSpPr>
        <p:spPr>
          <a:xfrm>
            <a:off x="5041739" y="6558081"/>
            <a:ext cx="411611" cy="280725"/>
          </a:xfrm>
          <a:prstGeom prst="rect">
            <a:avLst/>
          </a:prstGeom>
          <a:noFill/>
        </p:spPr>
        <p:txBody>
          <a:bodyPr wrap="none" lIns="92456" tIns="46229" rIns="92456" bIns="46229" rtlCol="0">
            <a:spAutoFit/>
          </a:bodyPr>
          <a:lstStyle/>
          <a:p>
            <a:r>
              <a:rPr lang="en-US" sz="1164" b="1" i="1" dirty="0">
                <a:latin typeface="Arial" charset="0"/>
              </a:rPr>
              <a:t>G()</a:t>
            </a:r>
          </a:p>
        </p:txBody>
      </p:sp>
      <p:sp>
        <p:nvSpPr>
          <p:cNvPr id="327" name="TextBox 326"/>
          <p:cNvSpPr txBox="1"/>
          <p:nvPr/>
        </p:nvSpPr>
        <p:spPr>
          <a:xfrm>
            <a:off x="5554427" y="6555514"/>
            <a:ext cx="401867" cy="280714"/>
          </a:xfrm>
          <a:prstGeom prst="rect">
            <a:avLst/>
          </a:prstGeom>
          <a:noFill/>
        </p:spPr>
        <p:txBody>
          <a:bodyPr wrap="none" lIns="92456" tIns="46229" rIns="92456" bIns="46229" rtlCol="0">
            <a:spAutoFit/>
          </a:bodyPr>
          <a:lstStyle/>
          <a:p>
            <a:r>
              <a:rPr lang="en-US" sz="1164" b="1" i="1" dirty="0">
                <a:latin typeface="Arial" charset="0"/>
              </a:rPr>
              <a:t>H()</a:t>
            </a:r>
          </a:p>
        </p:txBody>
      </p:sp>
      <p:sp>
        <p:nvSpPr>
          <p:cNvPr id="329" name="Oval 328"/>
          <p:cNvSpPr/>
          <p:nvPr/>
        </p:nvSpPr>
        <p:spPr bwMode="auto">
          <a:xfrm>
            <a:off x="5132011" y="6394910"/>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30" name="Oval 329"/>
          <p:cNvSpPr/>
          <p:nvPr/>
        </p:nvSpPr>
        <p:spPr bwMode="auto">
          <a:xfrm>
            <a:off x="5612475" y="6370793"/>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nvGrpSpPr>
          <p:cNvPr id="817" name="Group 368"/>
          <p:cNvGrpSpPr/>
          <p:nvPr/>
        </p:nvGrpSpPr>
        <p:grpSpPr>
          <a:xfrm>
            <a:off x="4384507" y="6412179"/>
            <a:ext cx="400434" cy="294083"/>
            <a:chOff x="8069753" y="2075031"/>
            <a:chExt cx="396419" cy="290179"/>
          </a:xfrm>
        </p:grpSpPr>
        <p:sp>
          <p:nvSpPr>
            <p:cNvPr id="341" name="Cube 340"/>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42" name="Cube 341"/>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343" name="Cube 342"/>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351" name="Straight Connector 350"/>
            <p:cNvCxnSpPr>
              <a:stCxn id="343" idx="4"/>
              <a:endCxn id="342"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3" name="Straight Connector 352"/>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9" name="Group 378"/>
          <p:cNvGrpSpPr/>
          <p:nvPr/>
        </p:nvGrpSpPr>
        <p:grpSpPr>
          <a:xfrm>
            <a:off x="3212892" y="5689634"/>
            <a:ext cx="858656" cy="791558"/>
            <a:chOff x="3938584" y="6043615"/>
            <a:chExt cx="240343" cy="253746"/>
          </a:xfrm>
        </p:grpSpPr>
        <p:grpSp>
          <p:nvGrpSpPr>
            <p:cNvPr id="820" name="Group 483"/>
            <p:cNvGrpSpPr/>
            <p:nvPr/>
          </p:nvGrpSpPr>
          <p:grpSpPr>
            <a:xfrm>
              <a:off x="3962955" y="6059020"/>
              <a:ext cx="215972" cy="238341"/>
              <a:chOff x="4964611" y="4794996"/>
              <a:chExt cx="328936" cy="328936"/>
            </a:xfrm>
          </p:grpSpPr>
          <p:grpSp>
            <p:nvGrpSpPr>
              <p:cNvPr id="821" name="Group 476"/>
              <p:cNvGrpSpPr/>
              <p:nvPr/>
            </p:nvGrpSpPr>
            <p:grpSpPr>
              <a:xfrm>
                <a:off x="4964611" y="4898341"/>
                <a:ext cx="328936" cy="120616"/>
                <a:chOff x="4967056" y="4898341"/>
                <a:chExt cx="328936" cy="120616"/>
              </a:xfrm>
            </p:grpSpPr>
            <p:cxnSp>
              <p:nvCxnSpPr>
                <p:cNvPr id="390" name="Straight Connector 389"/>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1" name="Straight Connector 390"/>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2" name="Straight Connector 391"/>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3" name="Straight Connector 392"/>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Straight Connector 393"/>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2" name="Group 477"/>
              <p:cNvGrpSpPr/>
              <p:nvPr/>
            </p:nvGrpSpPr>
            <p:grpSpPr>
              <a:xfrm rot="16200000">
                <a:off x="4960536" y="4899156"/>
                <a:ext cx="328936" cy="120616"/>
                <a:chOff x="4967056" y="4898341"/>
                <a:chExt cx="328936" cy="120616"/>
              </a:xfrm>
            </p:grpSpPr>
            <p:cxnSp>
              <p:nvCxnSpPr>
                <p:cNvPr id="385" name="Straight Connector 384"/>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6" name="Straight Connector 385"/>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7" name="Straight Connector 38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8" name="Straight Connector 387"/>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 name="Straight Connector 388"/>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84" name="Rectangle 383"/>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4867" b="1" dirty="0">
                  <a:latin typeface="Symbol" pitchFamily="18" charset="2"/>
                </a:endParaRPr>
              </a:p>
            </p:txBody>
          </p:sp>
        </p:grpSp>
        <p:sp>
          <p:nvSpPr>
            <p:cNvPr id="381" name="TextBox 380"/>
            <p:cNvSpPr txBox="1"/>
            <p:nvPr/>
          </p:nvSpPr>
          <p:spPr>
            <a:xfrm>
              <a:off x="3938584" y="6043615"/>
              <a:ext cx="185848" cy="248835"/>
            </a:xfrm>
            <a:prstGeom prst="rect">
              <a:avLst/>
            </a:prstGeom>
            <a:noFill/>
          </p:spPr>
          <p:txBody>
            <a:bodyPr wrap="none" rtlCol="0">
              <a:spAutoFit/>
            </a:bodyPr>
            <a:lstStyle/>
            <a:p>
              <a:r>
                <a:rPr lang="en-US" sz="4444" b="1" dirty="0">
                  <a:latin typeface="Symbol" pitchFamily="18" charset="2"/>
                </a:rPr>
                <a:t> S</a:t>
              </a:r>
            </a:p>
          </p:txBody>
        </p:sp>
      </p:grpSp>
      <p:sp>
        <p:nvSpPr>
          <p:cNvPr id="401" name="Freeform 400"/>
          <p:cNvSpPr/>
          <p:nvPr/>
        </p:nvSpPr>
        <p:spPr bwMode="auto">
          <a:xfrm rot="843826">
            <a:off x="2481647" y="5919730"/>
            <a:ext cx="1086181" cy="210180"/>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02" name="Isosceles Triangle 401"/>
          <p:cNvSpPr/>
          <p:nvPr/>
        </p:nvSpPr>
        <p:spPr bwMode="auto">
          <a:xfrm>
            <a:off x="2388539" y="5632346"/>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03" name="Rectangle 402"/>
          <p:cNvSpPr/>
          <p:nvPr/>
        </p:nvSpPr>
        <p:spPr bwMode="auto">
          <a:xfrm>
            <a:off x="2365569" y="5608343"/>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404" name="Rectangle 403"/>
          <p:cNvSpPr/>
          <p:nvPr/>
        </p:nvSpPr>
        <p:spPr bwMode="auto">
          <a:xfrm>
            <a:off x="2420147" y="549723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405" name="Rectangle 404"/>
          <p:cNvSpPr/>
          <p:nvPr/>
        </p:nvSpPr>
        <p:spPr bwMode="auto">
          <a:xfrm>
            <a:off x="2480681" y="5609319"/>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406" name="TextBox 405"/>
          <p:cNvSpPr txBox="1"/>
          <p:nvPr/>
        </p:nvSpPr>
        <p:spPr>
          <a:xfrm>
            <a:off x="3633062" y="6554152"/>
            <a:ext cx="385703" cy="280725"/>
          </a:xfrm>
          <a:prstGeom prst="rect">
            <a:avLst/>
          </a:prstGeom>
          <a:noFill/>
        </p:spPr>
        <p:txBody>
          <a:bodyPr wrap="none" lIns="92456" tIns="46229" rIns="92456" bIns="46229" rtlCol="0">
            <a:spAutoFit/>
          </a:bodyPr>
          <a:lstStyle/>
          <a:p>
            <a:r>
              <a:rPr lang="en-US" sz="1164" b="1" i="1" dirty="0">
                <a:latin typeface="Arial" charset="0"/>
              </a:rPr>
              <a:t>F()</a:t>
            </a:r>
          </a:p>
        </p:txBody>
      </p:sp>
      <p:sp>
        <p:nvSpPr>
          <p:cNvPr id="407" name="Oval 406"/>
          <p:cNvSpPr/>
          <p:nvPr/>
        </p:nvSpPr>
        <p:spPr bwMode="auto">
          <a:xfrm>
            <a:off x="3741231" y="6376614"/>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27" name="TextBox 426"/>
          <p:cNvSpPr txBox="1"/>
          <p:nvPr/>
        </p:nvSpPr>
        <p:spPr>
          <a:xfrm>
            <a:off x="9200961" y="6487941"/>
            <a:ext cx="333887" cy="280725"/>
          </a:xfrm>
          <a:prstGeom prst="rect">
            <a:avLst/>
          </a:prstGeom>
          <a:noFill/>
        </p:spPr>
        <p:txBody>
          <a:bodyPr wrap="none" lIns="92456" tIns="46229" rIns="92456" bIns="46229" rtlCol="0">
            <a:spAutoFit/>
          </a:bodyPr>
          <a:lstStyle/>
          <a:p>
            <a:r>
              <a:rPr lang="en-US" sz="1164" b="1" i="1" dirty="0">
                <a:latin typeface="Arial" charset="0"/>
              </a:rPr>
              <a:t>I()</a:t>
            </a:r>
          </a:p>
        </p:txBody>
      </p:sp>
      <p:sp>
        <p:nvSpPr>
          <p:cNvPr id="436" name="Oval 435"/>
          <p:cNvSpPr/>
          <p:nvPr/>
        </p:nvSpPr>
        <p:spPr bwMode="auto">
          <a:xfrm>
            <a:off x="9259010" y="6303221"/>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38" name="Cube 437"/>
          <p:cNvSpPr/>
          <p:nvPr/>
        </p:nvSpPr>
        <p:spPr bwMode="auto">
          <a:xfrm rot="16200000">
            <a:off x="9757195" y="6342519"/>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39" name="Cube 438"/>
          <p:cNvSpPr/>
          <p:nvPr/>
        </p:nvSpPr>
        <p:spPr bwMode="auto">
          <a:xfrm rot="16200000">
            <a:off x="10284948" y="6423978"/>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440" name="Straight Connector 439"/>
          <p:cNvCxnSpPr/>
          <p:nvPr/>
        </p:nvCxnSpPr>
        <p:spPr bwMode="auto">
          <a:xfrm flipH="1">
            <a:off x="10373670" y="6383760"/>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1" name="Straight Connector 440"/>
          <p:cNvCxnSpPr/>
          <p:nvPr/>
        </p:nvCxnSpPr>
        <p:spPr bwMode="auto">
          <a:xfrm flipH="1" flipV="1">
            <a:off x="10985864" y="6398130"/>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3" name="Straight Connector 442"/>
          <p:cNvCxnSpPr>
            <a:stCxn id="438" idx="3"/>
            <a:endCxn id="439" idx="1"/>
          </p:cNvCxnSpPr>
          <p:nvPr/>
        </p:nvCxnSpPr>
        <p:spPr bwMode="auto">
          <a:xfrm>
            <a:off x="9882754" y="6428133"/>
            <a:ext cx="409697" cy="8145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3" name="Straight Connector 462"/>
          <p:cNvCxnSpPr>
            <a:stCxn id="343" idx="0"/>
          </p:cNvCxnSpPr>
          <p:nvPr/>
        </p:nvCxnSpPr>
        <p:spPr bwMode="auto">
          <a:xfrm flipH="1" flipV="1">
            <a:off x="3872468" y="6326738"/>
            <a:ext cx="512037" cy="2871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5" name="Group 466"/>
          <p:cNvGrpSpPr/>
          <p:nvPr/>
        </p:nvGrpSpPr>
        <p:grpSpPr>
          <a:xfrm rot="10800000">
            <a:off x="6029554" y="6372671"/>
            <a:ext cx="400434" cy="294083"/>
            <a:chOff x="8069753" y="2075031"/>
            <a:chExt cx="396419" cy="290179"/>
          </a:xfrm>
        </p:grpSpPr>
        <p:sp>
          <p:nvSpPr>
            <p:cNvPr id="470" name="Cube 469"/>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71" name="Cube 470"/>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0" name="Cube 519"/>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522" name="Straight Connector 521"/>
            <p:cNvCxnSpPr>
              <a:stCxn id="520" idx="4"/>
              <a:endCxn id="471"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3" name="Straight Connector 522"/>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6" name="Group 523"/>
          <p:cNvGrpSpPr/>
          <p:nvPr/>
        </p:nvGrpSpPr>
        <p:grpSpPr>
          <a:xfrm>
            <a:off x="8723787" y="6305994"/>
            <a:ext cx="400434" cy="294083"/>
            <a:chOff x="8069753" y="2075031"/>
            <a:chExt cx="396419" cy="290179"/>
          </a:xfrm>
        </p:grpSpPr>
        <p:sp>
          <p:nvSpPr>
            <p:cNvPr id="525" name="Cube 524"/>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6" name="Cube 525"/>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7" name="Cube 526"/>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528" name="Straight Connector 527"/>
            <p:cNvCxnSpPr>
              <a:stCxn id="527" idx="4"/>
              <a:endCxn id="526"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9" name="Straight Connector 528"/>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30" name="Straight Connector 529"/>
          <p:cNvCxnSpPr/>
          <p:nvPr/>
        </p:nvCxnSpPr>
        <p:spPr bwMode="auto">
          <a:xfrm flipV="1">
            <a:off x="6397927" y="6355698"/>
            <a:ext cx="995999" cy="11709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2" name="Straight Connector 531"/>
          <p:cNvCxnSpPr/>
          <p:nvPr/>
        </p:nvCxnSpPr>
        <p:spPr bwMode="auto">
          <a:xfrm flipH="1" flipV="1">
            <a:off x="7393926" y="6365354"/>
            <a:ext cx="1193061" cy="17375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8" name="Freeform 537"/>
          <p:cNvSpPr/>
          <p:nvPr/>
        </p:nvSpPr>
        <p:spPr bwMode="auto">
          <a:xfrm rot="20697473">
            <a:off x="2381142" y="6326740"/>
            <a:ext cx="1183440" cy="193062"/>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39" name="Isosceles Triangle 538"/>
          <p:cNvSpPr/>
          <p:nvPr/>
        </p:nvSpPr>
        <p:spPr bwMode="auto">
          <a:xfrm>
            <a:off x="2359672" y="6279109"/>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40" name="Rectangle 539"/>
          <p:cNvSpPr/>
          <p:nvPr/>
        </p:nvSpPr>
        <p:spPr bwMode="auto">
          <a:xfrm>
            <a:off x="2336703" y="6255106"/>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1" name="Rectangle 540"/>
          <p:cNvSpPr/>
          <p:nvPr/>
        </p:nvSpPr>
        <p:spPr bwMode="auto">
          <a:xfrm>
            <a:off x="2391283" y="614399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2" name="Rectangle 541"/>
          <p:cNvSpPr/>
          <p:nvPr/>
        </p:nvSpPr>
        <p:spPr bwMode="auto">
          <a:xfrm>
            <a:off x="2451817" y="6256080"/>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6" name="Rounded Rectangle 545"/>
          <p:cNvSpPr/>
          <p:nvPr/>
        </p:nvSpPr>
        <p:spPr bwMode="auto">
          <a:xfrm>
            <a:off x="3669169" y="6220555"/>
            <a:ext cx="8266087" cy="569536"/>
          </a:xfrm>
          <a:prstGeom prst="round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cxnSp>
        <p:nvCxnSpPr>
          <p:cNvPr id="553" name="Straight Connector 552"/>
          <p:cNvCxnSpPr/>
          <p:nvPr/>
        </p:nvCxnSpPr>
        <p:spPr bwMode="auto">
          <a:xfrm>
            <a:off x="893406" y="5570913"/>
            <a:ext cx="9622" cy="92670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5" name="Straight Connector 554"/>
          <p:cNvCxnSpPr/>
          <p:nvPr/>
        </p:nvCxnSpPr>
        <p:spPr bwMode="auto">
          <a:xfrm>
            <a:off x="835677" y="6401084"/>
            <a:ext cx="1204987" cy="581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9" name="Freeform 558"/>
          <p:cNvSpPr/>
          <p:nvPr/>
        </p:nvSpPr>
        <p:spPr bwMode="auto">
          <a:xfrm>
            <a:off x="921646" y="5524800"/>
            <a:ext cx="976821" cy="876700"/>
          </a:xfrm>
          <a:custGeom>
            <a:avLst/>
            <a:gdLst>
              <a:gd name="connsiteX0" fmla="*/ 0 w 967028"/>
              <a:gd name="connsiteY0" fmla="*/ 855195 h 865062"/>
              <a:gd name="connsiteX1" fmla="*/ 0 w 967028"/>
              <a:gd name="connsiteY1" fmla="*/ 855195 h 865062"/>
              <a:gd name="connsiteX2" fmla="*/ 26314 w 967028"/>
              <a:gd name="connsiteY2" fmla="*/ 842038 h 865062"/>
              <a:gd name="connsiteX3" fmla="*/ 36182 w 967028"/>
              <a:gd name="connsiteY3" fmla="*/ 838748 h 865062"/>
              <a:gd name="connsiteX4" fmla="*/ 46049 w 967028"/>
              <a:gd name="connsiteY4" fmla="*/ 832170 h 865062"/>
              <a:gd name="connsiteX5" fmla="*/ 144725 w 967028"/>
              <a:gd name="connsiteY5" fmla="*/ 809146 h 865062"/>
              <a:gd name="connsiteX6" fmla="*/ 184196 w 967028"/>
              <a:gd name="connsiteY6" fmla="*/ 39471 h 865062"/>
              <a:gd name="connsiteX7" fmla="*/ 243402 w 967028"/>
              <a:gd name="connsiteY7" fmla="*/ 6579 h 865062"/>
              <a:gd name="connsiteX8" fmla="*/ 315764 w 967028"/>
              <a:gd name="connsiteY8" fmla="*/ 0 h 865062"/>
              <a:gd name="connsiteX9" fmla="*/ 361813 w 967028"/>
              <a:gd name="connsiteY9" fmla="*/ 16446 h 865062"/>
              <a:gd name="connsiteX10" fmla="*/ 361813 w 967028"/>
              <a:gd name="connsiteY10" fmla="*/ 16446 h 865062"/>
              <a:gd name="connsiteX11" fmla="*/ 411151 w 967028"/>
              <a:gd name="connsiteY11" fmla="*/ 6579 h 865062"/>
              <a:gd name="connsiteX12" fmla="*/ 427597 w 967028"/>
              <a:gd name="connsiteY12" fmla="*/ 69074 h 865062"/>
              <a:gd name="connsiteX13" fmla="*/ 430887 w 967028"/>
              <a:gd name="connsiteY13" fmla="*/ 776254 h 865062"/>
              <a:gd name="connsiteX14" fmla="*/ 460489 w 967028"/>
              <a:gd name="connsiteY14" fmla="*/ 855195 h 865062"/>
              <a:gd name="connsiteX15" fmla="*/ 503249 w 967028"/>
              <a:gd name="connsiteY15" fmla="*/ 772964 h 865062"/>
              <a:gd name="connsiteX16" fmla="*/ 526274 w 967028"/>
              <a:gd name="connsiteY16" fmla="*/ 335500 h 865062"/>
              <a:gd name="connsiteX17" fmla="*/ 542720 w 967028"/>
              <a:gd name="connsiteY17" fmla="*/ 23025 h 865062"/>
              <a:gd name="connsiteX18" fmla="*/ 621661 w 967028"/>
              <a:gd name="connsiteY18" fmla="*/ 23025 h 865062"/>
              <a:gd name="connsiteX19" fmla="*/ 730205 w 967028"/>
              <a:gd name="connsiteY19" fmla="*/ 13157 h 865062"/>
              <a:gd name="connsiteX20" fmla="*/ 766386 w 967028"/>
              <a:gd name="connsiteY20" fmla="*/ 32892 h 865062"/>
              <a:gd name="connsiteX21" fmla="*/ 805856 w 967028"/>
              <a:gd name="connsiteY21" fmla="*/ 26314 h 865062"/>
              <a:gd name="connsiteX22" fmla="*/ 842038 w 967028"/>
              <a:gd name="connsiteY22" fmla="*/ 42760 h 865062"/>
              <a:gd name="connsiteX23" fmla="*/ 851905 w 967028"/>
              <a:gd name="connsiteY23" fmla="*/ 822302 h 865062"/>
              <a:gd name="connsiteX24" fmla="*/ 894665 w 967028"/>
              <a:gd name="connsiteY24" fmla="*/ 848616 h 865062"/>
              <a:gd name="connsiteX25" fmla="*/ 967028 w 967028"/>
              <a:gd name="connsiteY25" fmla="*/ 865062 h 8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028" h="865062">
                <a:moveTo>
                  <a:pt x="0" y="855195"/>
                </a:moveTo>
                <a:lnTo>
                  <a:pt x="0" y="855195"/>
                </a:lnTo>
                <a:cubicBezTo>
                  <a:pt x="8771" y="850809"/>
                  <a:pt x="17386" y="846096"/>
                  <a:pt x="26314" y="842038"/>
                </a:cubicBezTo>
                <a:cubicBezTo>
                  <a:pt x="29471" y="840603"/>
                  <a:pt x="33081" y="840299"/>
                  <a:pt x="36182" y="838748"/>
                </a:cubicBezTo>
                <a:cubicBezTo>
                  <a:pt x="39718" y="836980"/>
                  <a:pt x="46049" y="832170"/>
                  <a:pt x="46049" y="832170"/>
                </a:cubicBezTo>
                <a:lnTo>
                  <a:pt x="144725" y="809146"/>
                </a:lnTo>
                <a:lnTo>
                  <a:pt x="184196" y="39471"/>
                </a:lnTo>
                <a:lnTo>
                  <a:pt x="243402" y="6579"/>
                </a:lnTo>
                <a:lnTo>
                  <a:pt x="315764" y="0"/>
                </a:lnTo>
                <a:lnTo>
                  <a:pt x="361813" y="16446"/>
                </a:lnTo>
                <a:lnTo>
                  <a:pt x="361813" y="16446"/>
                </a:lnTo>
                <a:lnTo>
                  <a:pt x="411151" y="6579"/>
                </a:lnTo>
                <a:lnTo>
                  <a:pt x="427597" y="69074"/>
                </a:lnTo>
                <a:cubicBezTo>
                  <a:pt x="428694" y="304801"/>
                  <a:pt x="429790" y="540527"/>
                  <a:pt x="430887" y="776254"/>
                </a:cubicBezTo>
                <a:lnTo>
                  <a:pt x="460489" y="855195"/>
                </a:lnTo>
                <a:lnTo>
                  <a:pt x="503249" y="772964"/>
                </a:lnTo>
                <a:lnTo>
                  <a:pt x="526274" y="335500"/>
                </a:lnTo>
                <a:lnTo>
                  <a:pt x="542720" y="23025"/>
                </a:lnTo>
                <a:lnTo>
                  <a:pt x="621661" y="23025"/>
                </a:lnTo>
                <a:lnTo>
                  <a:pt x="730205" y="13157"/>
                </a:lnTo>
                <a:lnTo>
                  <a:pt x="766386" y="32892"/>
                </a:lnTo>
                <a:lnTo>
                  <a:pt x="805856" y="26314"/>
                </a:lnTo>
                <a:lnTo>
                  <a:pt x="842038" y="42760"/>
                </a:lnTo>
                <a:lnTo>
                  <a:pt x="851905" y="822302"/>
                </a:lnTo>
                <a:lnTo>
                  <a:pt x="894665" y="848616"/>
                </a:lnTo>
                <a:lnTo>
                  <a:pt x="967028" y="865062"/>
                </a:lnTo>
              </a:path>
            </a:pathLst>
          </a:cu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50" name="Rounded Rectangle 549"/>
          <p:cNvSpPr/>
          <p:nvPr/>
        </p:nvSpPr>
        <p:spPr bwMode="auto">
          <a:xfrm>
            <a:off x="1057871" y="5512993"/>
            <a:ext cx="312315" cy="938508"/>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51" name="Rounded Rectangle 550"/>
          <p:cNvSpPr/>
          <p:nvPr/>
        </p:nvSpPr>
        <p:spPr bwMode="auto">
          <a:xfrm>
            <a:off x="1396768" y="5522645"/>
            <a:ext cx="418636" cy="938507"/>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60" name="TextBox 559"/>
          <p:cNvSpPr txBox="1"/>
          <p:nvPr/>
        </p:nvSpPr>
        <p:spPr>
          <a:xfrm>
            <a:off x="2054428" y="5399619"/>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561" name="TextBox 560"/>
          <p:cNvSpPr txBox="1"/>
          <p:nvPr/>
        </p:nvSpPr>
        <p:spPr>
          <a:xfrm>
            <a:off x="2048890" y="6074091"/>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562" name="TextBox 561"/>
          <p:cNvSpPr txBox="1"/>
          <p:nvPr/>
        </p:nvSpPr>
        <p:spPr>
          <a:xfrm rot="5400000">
            <a:off x="870125" y="5866628"/>
            <a:ext cx="691664" cy="272513"/>
          </a:xfrm>
          <a:prstGeom prst="rect">
            <a:avLst/>
          </a:prstGeom>
          <a:noFill/>
        </p:spPr>
        <p:txBody>
          <a:bodyPr wrap="none" lIns="92456" tIns="46229" rIns="92456" bIns="46229" rtlCol="0">
            <a:spAutoFit/>
          </a:bodyPr>
          <a:lstStyle/>
          <a:p>
            <a:r>
              <a:rPr lang="en-US" sz="1164" b="1" dirty="0">
                <a:latin typeface="Arial" charset="0"/>
              </a:rPr>
              <a:t>URLLC</a:t>
            </a:r>
          </a:p>
        </p:txBody>
      </p:sp>
      <p:sp>
        <p:nvSpPr>
          <p:cNvPr id="442" name="TextBox 441"/>
          <p:cNvSpPr txBox="1"/>
          <p:nvPr/>
        </p:nvSpPr>
        <p:spPr>
          <a:xfrm>
            <a:off x="6572083" y="6065384"/>
            <a:ext cx="1239891" cy="272513"/>
          </a:xfrm>
          <a:prstGeom prst="rect">
            <a:avLst/>
          </a:prstGeom>
          <a:solidFill>
            <a:schemeClr val="bg1"/>
          </a:solidFill>
          <a:ln>
            <a:solidFill>
              <a:schemeClr val="bg2"/>
            </a:solidFill>
            <a:prstDash val="dash"/>
          </a:ln>
        </p:spPr>
        <p:txBody>
          <a:bodyPr wrap="none" lIns="92456" tIns="46229" rIns="92456" bIns="46229" rtlCol="0">
            <a:spAutoFit/>
          </a:bodyPr>
          <a:lstStyle/>
          <a:p>
            <a:r>
              <a:rPr lang="en-US" sz="1164" b="1" dirty="0">
                <a:latin typeface="Arial" charset="0"/>
              </a:rPr>
              <a:t>URLLC </a:t>
            </a:r>
            <a:r>
              <a:rPr lang="en-US" sz="1164" b="1" dirty="0" smtClean="0">
                <a:latin typeface="Arial" charset="0"/>
              </a:rPr>
              <a:t>Slice-B</a:t>
            </a:r>
            <a:endParaRPr lang="en-US" sz="1164" b="1" dirty="0">
              <a:latin typeface="Arial" charset="0"/>
            </a:endParaRPr>
          </a:p>
        </p:txBody>
      </p:sp>
      <p:sp>
        <p:nvSpPr>
          <p:cNvPr id="465" name="TextBox 464"/>
          <p:cNvSpPr txBox="1"/>
          <p:nvPr/>
        </p:nvSpPr>
        <p:spPr>
          <a:xfrm>
            <a:off x="1172565" y="6436520"/>
            <a:ext cx="273280" cy="386518"/>
          </a:xfrm>
          <a:prstGeom prst="rect">
            <a:avLst/>
          </a:prstGeom>
          <a:noFill/>
        </p:spPr>
        <p:txBody>
          <a:bodyPr wrap="none" lIns="92456" tIns="46229" rIns="92456" bIns="46229" rtlCol="0">
            <a:spAutoFit/>
          </a:bodyPr>
          <a:lstStyle/>
          <a:p>
            <a:r>
              <a:rPr lang="en-US" sz="1905" b="1" i="1" dirty="0">
                <a:latin typeface="FrutigerNext LT Regular" pitchFamily="34" charset="0"/>
              </a:rPr>
              <a:t>f</a:t>
            </a:r>
          </a:p>
        </p:txBody>
      </p:sp>
      <p:sp>
        <p:nvSpPr>
          <p:cNvPr id="535" name="TextBox 534"/>
          <p:cNvSpPr txBox="1"/>
          <p:nvPr/>
        </p:nvSpPr>
        <p:spPr>
          <a:xfrm rot="18926455">
            <a:off x="11481697" y="4049607"/>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36" name="TextBox 535"/>
          <p:cNvSpPr txBox="1"/>
          <p:nvPr/>
        </p:nvSpPr>
        <p:spPr>
          <a:xfrm rot="18926455">
            <a:off x="5648573" y="3604217"/>
            <a:ext cx="646780" cy="256162"/>
          </a:xfrm>
          <a:prstGeom prst="rect">
            <a:avLst/>
          </a:prstGeom>
          <a:noFill/>
        </p:spPr>
        <p:txBody>
          <a:bodyPr wrap="none" lIns="92456" tIns="46229" rIns="92456" bIns="46229" rtlCol="0">
            <a:spAutoFit/>
          </a:bodyPr>
          <a:lstStyle/>
          <a:p>
            <a:r>
              <a:rPr lang="en-US" sz="1058" b="1" dirty="0" err="1">
                <a:latin typeface="Arial" charset="0"/>
              </a:rPr>
              <a:t>Docker</a:t>
            </a:r>
            <a:endParaRPr lang="en-US" sz="1058" b="1" dirty="0">
              <a:latin typeface="Arial" charset="0"/>
            </a:endParaRPr>
          </a:p>
        </p:txBody>
      </p:sp>
      <p:sp>
        <p:nvSpPr>
          <p:cNvPr id="537" name="TextBox 536"/>
          <p:cNvSpPr txBox="1"/>
          <p:nvPr/>
        </p:nvSpPr>
        <p:spPr>
          <a:xfrm rot="18926455">
            <a:off x="10140613" y="3575479"/>
            <a:ext cx="691664" cy="256162"/>
          </a:xfrm>
          <a:prstGeom prst="rect">
            <a:avLst/>
          </a:prstGeom>
          <a:noFill/>
        </p:spPr>
        <p:txBody>
          <a:bodyPr wrap="none" lIns="92456" tIns="46229" rIns="92456" bIns="46229" rtlCol="0">
            <a:spAutoFit/>
          </a:bodyPr>
          <a:lstStyle/>
          <a:p>
            <a:r>
              <a:rPr lang="en-US" sz="1058" b="1" dirty="0">
                <a:latin typeface="Arial" charset="0"/>
              </a:rPr>
              <a:t>Op-NFV</a:t>
            </a:r>
          </a:p>
        </p:txBody>
      </p:sp>
      <p:sp>
        <p:nvSpPr>
          <p:cNvPr id="543" name="TextBox 542"/>
          <p:cNvSpPr txBox="1"/>
          <p:nvPr/>
        </p:nvSpPr>
        <p:spPr>
          <a:xfrm rot="18926455">
            <a:off x="8272888" y="3703651"/>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44" name="TextBox 543"/>
          <p:cNvSpPr txBox="1"/>
          <p:nvPr/>
        </p:nvSpPr>
        <p:spPr>
          <a:xfrm rot="18926455">
            <a:off x="3819269" y="3653363"/>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52" name="TextBox 551"/>
          <p:cNvSpPr txBox="1"/>
          <p:nvPr/>
        </p:nvSpPr>
        <p:spPr>
          <a:xfrm rot="18926455">
            <a:off x="11646170" y="3595889"/>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554" name="TextBox 553"/>
          <p:cNvSpPr txBox="1"/>
          <p:nvPr/>
        </p:nvSpPr>
        <p:spPr>
          <a:xfrm rot="18926455">
            <a:off x="5586271" y="4011310"/>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556" name="TextBox 555"/>
          <p:cNvSpPr txBox="1"/>
          <p:nvPr/>
        </p:nvSpPr>
        <p:spPr>
          <a:xfrm rot="18926455">
            <a:off x="10068534" y="3917919"/>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477" name="Title 1"/>
          <p:cNvSpPr>
            <a:spLocks noGrp="1"/>
          </p:cNvSpPr>
          <p:nvPr>
            <p:ph type="ctrTitle"/>
          </p:nvPr>
        </p:nvSpPr>
        <p:spPr>
          <a:xfrm>
            <a:off x="699237" y="102575"/>
            <a:ext cx="10390576" cy="374895"/>
          </a:xfrm>
          <a:noFill/>
        </p:spPr>
        <p:txBody>
          <a:bodyPr>
            <a:noAutofit/>
          </a:bodyPr>
          <a:lstStyle/>
          <a:p>
            <a:r>
              <a:rPr lang="en-US" sz="3200" b="1" dirty="0" smtClean="0"/>
              <a:t>High Level Events – Capability Exposure &amp; Abstraction </a:t>
            </a:r>
            <a:endParaRPr lang="en-US" sz="3200" b="1" dirty="0"/>
          </a:p>
        </p:txBody>
      </p:sp>
      <p:grpSp>
        <p:nvGrpSpPr>
          <p:cNvPr id="467" name="Group 996"/>
          <p:cNvGrpSpPr/>
          <p:nvPr/>
        </p:nvGrpSpPr>
        <p:grpSpPr>
          <a:xfrm>
            <a:off x="6399235" y="3104421"/>
            <a:ext cx="1238245" cy="1947372"/>
            <a:chOff x="5431595" y="4439926"/>
            <a:chExt cx="1225830" cy="1921522"/>
          </a:xfrm>
        </p:grpSpPr>
        <p:grpSp>
          <p:nvGrpSpPr>
            <p:cNvPr id="486" name="Group 451"/>
            <p:cNvGrpSpPr/>
            <p:nvPr/>
          </p:nvGrpSpPr>
          <p:grpSpPr>
            <a:xfrm>
              <a:off x="5431595" y="4439926"/>
              <a:ext cx="1225830" cy="1921522"/>
              <a:chOff x="2593451" y="4695244"/>
              <a:chExt cx="1225830" cy="1921522"/>
            </a:xfrm>
          </p:grpSpPr>
          <p:sp>
            <p:nvSpPr>
              <p:cNvPr id="519" name="Parallelogram 518"/>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1" name="Left Brace 52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4" name="Cube 52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1" name="TextBox 5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33" name="Right Brace 532"/>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4" name="Cube 533"/>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3" name="TextBox 56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64" name="Cube 56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5" name="TextBox 56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66" name="Parallelogram 56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7" name="TextBox 56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568" name="Right Brace 5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487" name="Group 940"/>
            <p:cNvGrpSpPr/>
            <p:nvPr/>
          </p:nvGrpSpPr>
          <p:grpSpPr>
            <a:xfrm>
              <a:off x="5660366" y="5535753"/>
              <a:ext cx="316522" cy="510129"/>
              <a:chOff x="5169878" y="2328530"/>
              <a:chExt cx="728504" cy="510129"/>
            </a:xfrm>
          </p:grpSpPr>
          <p:cxnSp>
            <p:nvCxnSpPr>
              <p:cNvPr id="488" name="Straight Connector 487"/>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 name="Straight Connector 489"/>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Straight Connector 490"/>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Straight Connector 5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Straight Connector 505"/>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Straight Connector 506"/>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569" name="Straight Connector 568"/>
          <p:cNvCxnSpPr/>
          <p:nvPr/>
        </p:nvCxnSpPr>
        <p:spPr bwMode="auto">
          <a:xfrm flipH="1">
            <a:off x="6880037" y="1847417"/>
            <a:ext cx="14214" cy="14806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0" name="TextBox 579"/>
          <p:cNvSpPr txBox="1"/>
          <p:nvPr/>
        </p:nvSpPr>
        <p:spPr>
          <a:xfrm rot="16200000">
            <a:off x="6773571" y="2350909"/>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83" name="TextBox 582"/>
          <p:cNvSpPr txBox="1"/>
          <p:nvPr/>
        </p:nvSpPr>
        <p:spPr>
          <a:xfrm rot="18926455">
            <a:off x="6934222" y="4071142"/>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84" name="TextBox 583"/>
          <p:cNvSpPr txBox="1"/>
          <p:nvPr/>
        </p:nvSpPr>
        <p:spPr>
          <a:xfrm rot="18926455">
            <a:off x="7098695" y="3617424"/>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451" name="TextBox 450"/>
          <p:cNvSpPr txBox="1"/>
          <p:nvPr/>
        </p:nvSpPr>
        <p:spPr>
          <a:xfrm>
            <a:off x="1352613" y="1479970"/>
            <a:ext cx="409536"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NG(R)AN</a:t>
            </a:r>
            <a:endParaRPr lang="en-US" sz="400" b="1" dirty="0">
              <a:latin typeface="Arial" charset="0"/>
            </a:endParaRPr>
          </a:p>
        </p:txBody>
      </p:sp>
      <p:sp>
        <p:nvSpPr>
          <p:cNvPr id="452" name="TextBox 451"/>
          <p:cNvSpPr txBox="1"/>
          <p:nvPr/>
        </p:nvSpPr>
        <p:spPr>
          <a:xfrm>
            <a:off x="852153" y="1479970"/>
            <a:ext cx="257250"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UE</a:t>
            </a:r>
            <a:endParaRPr lang="en-US" sz="400" b="1" dirty="0">
              <a:latin typeface="Arial" charset="0"/>
            </a:endParaRPr>
          </a:p>
        </p:txBody>
      </p:sp>
      <p:sp>
        <p:nvSpPr>
          <p:cNvPr id="466" name="TextBox 465"/>
          <p:cNvSpPr txBox="1"/>
          <p:nvPr/>
        </p:nvSpPr>
        <p:spPr>
          <a:xfrm>
            <a:off x="2078498" y="1477886"/>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NG-UP</a:t>
            </a:r>
            <a:endParaRPr lang="en-US" sz="400" b="1" dirty="0">
              <a:latin typeface="Arial" charset="0"/>
            </a:endParaRPr>
          </a:p>
        </p:txBody>
      </p:sp>
      <p:sp>
        <p:nvSpPr>
          <p:cNvPr id="484" name="TextBox 483"/>
          <p:cNvSpPr txBox="1"/>
          <p:nvPr/>
        </p:nvSpPr>
        <p:spPr>
          <a:xfrm>
            <a:off x="2701847" y="1474422"/>
            <a:ext cx="26686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FW</a:t>
            </a:r>
            <a:endParaRPr lang="en-US" sz="400" b="1" dirty="0">
              <a:latin typeface="Arial" charset="0"/>
            </a:endParaRPr>
          </a:p>
        </p:txBody>
      </p:sp>
      <p:sp>
        <p:nvSpPr>
          <p:cNvPr id="545" name="TextBox 544"/>
          <p:cNvSpPr txBox="1"/>
          <p:nvPr/>
        </p:nvSpPr>
        <p:spPr>
          <a:xfrm>
            <a:off x="2078498" y="997065"/>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NG-CP</a:t>
            </a:r>
            <a:endParaRPr lang="en-US" sz="400" b="1" dirty="0">
              <a:latin typeface="Arial" charset="0"/>
            </a:endParaRPr>
          </a:p>
        </p:txBody>
      </p:sp>
      <p:sp>
        <p:nvSpPr>
          <p:cNvPr id="585" name="TextBox 584"/>
          <p:cNvSpPr txBox="1"/>
          <p:nvPr/>
        </p:nvSpPr>
        <p:spPr>
          <a:xfrm>
            <a:off x="2099279" y="633274"/>
            <a:ext cx="30373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UDM</a:t>
            </a:r>
            <a:endParaRPr lang="en-US" sz="400" b="1" dirty="0">
              <a:latin typeface="Arial" charset="0"/>
            </a:endParaRPr>
          </a:p>
        </p:txBody>
      </p:sp>
      <p:sp>
        <p:nvSpPr>
          <p:cNvPr id="586" name="TextBox 585"/>
          <p:cNvSpPr txBox="1"/>
          <p:nvPr/>
        </p:nvSpPr>
        <p:spPr>
          <a:xfrm>
            <a:off x="2691213" y="994181"/>
            <a:ext cx="255647"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AF</a:t>
            </a:r>
            <a:endParaRPr lang="en-US" sz="400" b="1" dirty="0">
              <a:latin typeface="Arial" charset="0"/>
            </a:endParaRPr>
          </a:p>
        </p:txBody>
      </p:sp>
      <p:cxnSp>
        <p:nvCxnSpPr>
          <p:cNvPr id="33" name="Straight Connector 32"/>
          <p:cNvCxnSpPr>
            <a:stCxn id="452" idx="3"/>
            <a:endCxn id="451" idx="1"/>
          </p:cNvCxnSpPr>
          <p:nvPr/>
        </p:nvCxnSpPr>
        <p:spPr>
          <a:xfrm>
            <a:off x="1109403" y="1557428"/>
            <a:ext cx="243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452" idx="0"/>
            <a:endCxn id="545" idx="1"/>
          </p:cNvCxnSpPr>
          <p:nvPr/>
        </p:nvCxnSpPr>
        <p:spPr>
          <a:xfrm flipV="1">
            <a:off x="980778" y="1074523"/>
            <a:ext cx="1097720" cy="405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451" idx="3"/>
            <a:endCxn id="466" idx="1"/>
          </p:cNvCxnSpPr>
          <p:nvPr/>
        </p:nvCxnSpPr>
        <p:spPr>
          <a:xfrm flipV="1">
            <a:off x="1762149" y="1555344"/>
            <a:ext cx="316349" cy="2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466" idx="3"/>
            <a:endCxn id="484" idx="1"/>
          </p:cNvCxnSpPr>
          <p:nvPr/>
        </p:nvCxnSpPr>
        <p:spPr>
          <a:xfrm flipV="1">
            <a:off x="2430326" y="1551880"/>
            <a:ext cx="271521" cy="3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484" idx="3"/>
            <a:endCxn id="42" idx="2"/>
          </p:cNvCxnSpPr>
          <p:nvPr/>
        </p:nvCxnSpPr>
        <p:spPr>
          <a:xfrm flipV="1">
            <a:off x="2968715" y="1549906"/>
            <a:ext cx="342253" cy="1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310968" y="1454560"/>
            <a:ext cx="328789" cy="190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71344" y="1417756"/>
            <a:ext cx="828226" cy="246221"/>
          </a:xfrm>
          <a:prstGeom prst="rect">
            <a:avLst/>
          </a:prstGeom>
          <a:noFill/>
        </p:spPr>
        <p:txBody>
          <a:bodyPr wrap="square" rtlCol="0">
            <a:spAutoFit/>
          </a:bodyPr>
          <a:lstStyle/>
          <a:p>
            <a:pPr algn="ctr"/>
            <a:r>
              <a:rPr lang="en-US" sz="500" dirty="0" smtClean="0"/>
              <a:t>Data</a:t>
            </a:r>
            <a:br>
              <a:rPr lang="en-US" sz="500" dirty="0" smtClean="0"/>
            </a:br>
            <a:r>
              <a:rPr lang="en-US" sz="500" dirty="0" smtClean="0"/>
              <a:t>Network</a:t>
            </a:r>
            <a:endParaRPr lang="en-US" sz="500" dirty="0"/>
          </a:p>
        </p:txBody>
      </p:sp>
      <p:sp>
        <p:nvSpPr>
          <p:cNvPr id="59" name="TextBox 58"/>
          <p:cNvSpPr txBox="1"/>
          <p:nvPr/>
        </p:nvSpPr>
        <p:spPr>
          <a:xfrm>
            <a:off x="1365115" y="1118230"/>
            <a:ext cx="320922" cy="184666"/>
          </a:xfrm>
          <a:prstGeom prst="rect">
            <a:avLst/>
          </a:prstGeom>
          <a:noFill/>
        </p:spPr>
        <p:txBody>
          <a:bodyPr wrap="none" rtlCol="0">
            <a:spAutoFit/>
          </a:bodyPr>
          <a:lstStyle/>
          <a:p>
            <a:r>
              <a:rPr lang="en-US" sz="600" dirty="0" smtClean="0"/>
              <a:t>NG1</a:t>
            </a:r>
            <a:endParaRPr lang="en-US" sz="600" dirty="0"/>
          </a:p>
        </p:txBody>
      </p:sp>
      <p:sp>
        <p:nvSpPr>
          <p:cNvPr id="592" name="TextBox 591"/>
          <p:cNvSpPr txBox="1"/>
          <p:nvPr/>
        </p:nvSpPr>
        <p:spPr>
          <a:xfrm>
            <a:off x="1775640" y="1398844"/>
            <a:ext cx="320922" cy="184666"/>
          </a:xfrm>
          <a:prstGeom prst="rect">
            <a:avLst/>
          </a:prstGeom>
          <a:noFill/>
        </p:spPr>
        <p:txBody>
          <a:bodyPr wrap="none" rtlCol="0">
            <a:spAutoFit/>
          </a:bodyPr>
          <a:lstStyle/>
          <a:p>
            <a:r>
              <a:rPr lang="en-US" sz="600" dirty="0" smtClean="0"/>
              <a:t>NG3</a:t>
            </a:r>
            <a:endParaRPr lang="en-US" sz="600" dirty="0"/>
          </a:p>
        </p:txBody>
      </p:sp>
      <p:cxnSp>
        <p:nvCxnSpPr>
          <p:cNvPr id="593" name="Straight Connector 592"/>
          <p:cNvCxnSpPr>
            <a:stCxn id="451" idx="0"/>
            <a:endCxn id="545" idx="2"/>
          </p:cNvCxnSpPr>
          <p:nvPr/>
        </p:nvCxnSpPr>
        <p:spPr>
          <a:xfrm flipV="1">
            <a:off x="1557381" y="1151981"/>
            <a:ext cx="697031" cy="327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4" name="TextBox 593"/>
          <p:cNvSpPr txBox="1"/>
          <p:nvPr/>
        </p:nvSpPr>
        <p:spPr>
          <a:xfrm>
            <a:off x="1562957" y="1248566"/>
            <a:ext cx="320922" cy="184666"/>
          </a:xfrm>
          <a:prstGeom prst="rect">
            <a:avLst/>
          </a:prstGeom>
          <a:noFill/>
        </p:spPr>
        <p:txBody>
          <a:bodyPr wrap="none" rtlCol="0">
            <a:spAutoFit/>
          </a:bodyPr>
          <a:lstStyle/>
          <a:p>
            <a:r>
              <a:rPr lang="en-US" sz="600" dirty="0" smtClean="0"/>
              <a:t>NG2</a:t>
            </a:r>
            <a:endParaRPr lang="en-US" sz="600" dirty="0"/>
          </a:p>
        </p:txBody>
      </p:sp>
      <p:cxnSp>
        <p:nvCxnSpPr>
          <p:cNvPr id="595" name="Straight Connector 594"/>
          <p:cNvCxnSpPr>
            <a:stCxn id="466" idx="0"/>
            <a:endCxn id="545" idx="2"/>
          </p:cNvCxnSpPr>
          <p:nvPr/>
        </p:nvCxnSpPr>
        <p:spPr>
          <a:xfrm flipV="1">
            <a:off x="2254412" y="1151981"/>
            <a:ext cx="0" cy="325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2181166" y="1225645"/>
            <a:ext cx="320922" cy="184666"/>
          </a:xfrm>
          <a:prstGeom prst="rect">
            <a:avLst/>
          </a:prstGeom>
          <a:noFill/>
        </p:spPr>
        <p:txBody>
          <a:bodyPr wrap="none" rtlCol="0">
            <a:spAutoFit/>
          </a:bodyPr>
          <a:lstStyle/>
          <a:p>
            <a:r>
              <a:rPr lang="en-US" sz="600" dirty="0" smtClean="0"/>
              <a:t>NG4</a:t>
            </a:r>
            <a:endParaRPr lang="en-US" sz="600" dirty="0"/>
          </a:p>
        </p:txBody>
      </p:sp>
      <p:sp>
        <p:nvSpPr>
          <p:cNvPr id="597" name="TextBox 596"/>
          <p:cNvSpPr txBox="1"/>
          <p:nvPr/>
        </p:nvSpPr>
        <p:spPr>
          <a:xfrm>
            <a:off x="2183769" y="810514"/>
            <a:ext cx="320922" cy="184666"/>
          </a:xfrm>
          <a:prstGeom prst="rect">
            <a:avLst/>
          </a:prstGeom>
          <a:noFill/>
        </p:spPr>
        <p:txBody>
          <a:bodyPr wrap="none" rtlCol="0">
            <a:spAutoFit/>
          </a:bodyPr>
          <a:lstStyle/>
          <a:p>
            <a:r>
              <a:rPr lang="en-US" sz="600" dirty="0" smtClean="0"/>
              <a:t>NG7</a:t>
            </a:r>
            <a:endParaRPr lang="en-US" sz="600" dirty="0"/>
          </a:p>
        </p:txBody>
      </p:sp>
      <p:cxnSp>
        <p:nvCxnSpPr>
          <p:cNvPr id="598" name="Straight Connector 597"/>
          <p:cNvCxnSpPr>
            <a:stCxn id="545" idx="0"/>
            <a:endCxn id="585" idx="2"/>
          </p:cNvCxnSpPr>
          <p:nvPr/>
        </p:nvCxnSpPr>
        <p:spPr>
          <a:xfrm flipH="1" flipV="1">
            <a:off x="2251148" y="788190"/>
            <a:ext cx="3264" cy="20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9" name="TextBox 598"/>
          <p:cNvSpPr txBox="1"/>
          <p:nvPr/>
        </p:nvSpPr>
        <p:spPr>
          <a:xfrm>
            <a:off x="2416658" y="1388780"/>
            <a:ext cx="320922" cy="184666"/>
          </a:xfrm>
          <a:prstGeom prst="rect">
            <a:avLst/>
          </a:prstGeom>
          <a:noFill/>
        </p:spPr>
        <p:txBody>
          <a:bodyPr wrap="none" rtlCol="0">
            <a:spAutoFit/>
          </a:bodyPr>
          <a:lstStyle/>
          <a:p>
            <a:r>
              <a:rPr lang="en-US" sz="600" dirty="0" smtClean="0"/>
              <a:t>NG6</a:t>
            </a:r>
            <a:endParaRPr lang="en-US" sz="600" dirty="0"/>
          </a:p>
        </p:txBody>
      </p:sp>
      <p:cxnSp>
        <p:nvCxnSpPr>
          <p:cNvPr id="600" name="Straight Connector 599"/>
          <p:cNvCxnSpPr>
            <a:stCxn id="545" idx="3"/>
            <a:endCxn id="586" idx="1"/>
          </p:cNvCxnSpPr>
          <p:nvPr/>
        </p:nvCxnSpPr>
        <p:spPr>
          <a:xfrm flipV="1">
            <a:off x="2430326" y="1071639"/>
            <a:ext cx="260887" cy="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2399124" y="910530"/>
            <a:ext cx="320922" cy="184666"/>
          </a:xfrm>
          <a:prstGeom prst="rect">
            <a:avLst/>
          </a:prstGeom>
          <a:noFill/>
        </p:spPr>
        <p:txBody>
          <a:bodyPr wrap="none" rtlCol="0">
            <a:spAutoFit/>
          </a:bodyPr>
          <a:lstStyle/>
          <a:p>
            <a:r>
              <a:rPr lang="en-US" sz="600" dirty="0" smtClean="0"/>
              <a:t>NG5</a:t>
            </a:r>
            <a:endParaRPr lang="en-US" sz="600" dirty="0"/>
          </a:p>
        </p:txBody>
      </p:sp>
      <p:sp>
        <p:nvSpPr>
          <p:cNvPr id="139" name="TextBox 138"/>
          <p:cNvSpPr txBox="1"/>
          <p:nvPr/>
        </p:nvSpPr>
        <p:spPr>
          <a:xfrm>
            <a:off x="2814031" y="560785"/>
            <a:ext cx="1173719" cy="215444"/>
          </a:xfrm>
          <a:prstGeom prst="rect">
            <a:avLst/>
          </a:prstGeom>
          <a:noFill/>
        </p:spPr>
        <p:txBody>
          <a:bodyPr wrap="none" rtlCol="0">
            <a:spAutoFit/>
          </a:bodyPr>
          <a:lstStyle/>
          <a:p>
            <a:r>
              <a:rPr lang="en-US" sz="800" dirty="0" err="1" smtClean="0"/>
              <a:t>SliceTemplate</a:t>
            </a:r>
            <a:r>
              <a:rPr lang="en-US" sz="800" dirty="0" smtClean="0"/>
              <a:t>(</a:t>
            </a:r>
            <a:r>
              <a:rPr lang="en-US" sz="800" dirty="0" err="1" smtClean="0"/>
              <a:t>eMBB</a:t>
            </a:r>
            <a:r>
              <a:rPr lang="en-US" sz="800" dirty="0" smtClean="0"/>
              <a:t>-A)</a:t>
            </a:r>
            <a:endParaRPr lang="en-US" sz="800" dirty="0"/>
          </a:p>
        </p:txBody>
      </p:sp>
      <p:grpSp>
        <p:nvGrpSpPr>
          <p:cNvPr id="141" name="Group 140"/>
          <p:cNvGrpSpPr/>
          <p:nvPr/>
        </p:nvGrpSpPr>
        <p:grpSpPr>
          <a:xfrm>
            <a:off x="1376653" y="1634180"/>
            <a:ext cx="514045" cy="216472"/>
            <a:chOff x="3669431" y="1334094"/>
            <a:chExt cx="514045" cy="216472"/>
          </a:xfrm>
        </p:grpSpPr>
        <p:sp>
          <p:nvSpPr>
            <p:cNvPr id="612" name="TextBox 61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a:latin typeface="Arial" charset="0"/>
                </a:rPr>
                <a:t>F()</a:t>
              </a:r>
            </a:p>
          </p:txBody>
        </p:sp>
        <p:sp>
          <p:nvSpPr>
            <p:cNvPr id="615" name="Oval 614"/>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17" name="Group 616"/>
          <p:cNvGrpSpPr/>
          <p:nvPr/>
        </p:nvGrpSpPr>
        <p:grpSpPr>
          <a:xfrm>
            <a:off x="2136153" y="1623608"/>
            <a:ext cx="514045" cy="216472"/>
            <a:chOff x="3669431" y="1334094"/>
            <a:chExt cx="514045" cy="216472"/>
          </a:xfrm>
        </p:grpSpPr>
        <p:sp>
          <p:nvSpPr>
            <p:cNvPr id="618" name="TextBox 617"/>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G()</a:t>
              </a:r>
              <a:endParaRPr lang="en-US" sz="800" b="1" i="1" dirty="0">
                <a:latin typeface="Arial" charset="0"/>
              </a:endParaRPr>
            </a:p>
          </p:txBody>
        </p:sp>
        <p:sp>
          <p:nvSpPr>
            <p:cNvPr id="619" name="Oval 618"/>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1" name="Group 620"/>
          <p:cNvGrpSpPr/>
          <p:nvPr/>
        </p:nvGrpSpPr>
        <p:grpSpPr>
          <a:xfrm>
            <a:off x="2737938" y="1630701"/>
            <a:ext cx="514045" cy="216472"/>
            <a:chOff x="3669431" y="1334094"/>
            <a:chExt cx="514045" cy="216472"/>
          </a:xfrm>
        </p:grpSpPr>
        <p:sp>
          <p:nvSpPr>
            <p:cNvPr id="622" name="TextBox 62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H()</a:t>
              </a:r>
              <a:endParaRPr lang="en-US" sz="800" b="1" i="1" dirty="0">
                <a:latin typeface="Arial" charset="0"/>
              </a:endParaRPr>
            </a:p>
          </p:txBody>
        </p:sp>
        <p:sp>
          <p:nvSpPr>
            <p:cNvPr id="623" name="Oval 622"/>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5" name="Group 624"/>
          <p:cNvGrpSpPr/>
          <p:nvPr/>
        </p:nvGrpSpPr>
        <p:grpSpPr>
          <a:xfrm>
            <a:off x="1874711" y="799158"/>
            <a:ext cx="514045" cy="216472"/>
            <a:chOff x="3669431" y="1334094"/>
            <a:chExt cx="514045" cy="216472"/>
          </a:xfrm>
        </p:grpSpPr>
        <p:sp>
          <p:nvSpPr>
            <p:cNvPr id="626" name="TextBox 625"/>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I()</a:t>
              </a:r>
              <a:endParaRPr lang="en-US" sz="800" b="1" i="1" dirty="0">
                <a:latin typeface="Arial" charset="0"/>
              </a:endParaRPr>
            </a:p>
          </p:txBody>
        </p:sp>
        <p:sp>
          <p:nvSpPr>
            <p:cNvPr id="627" name="Oval 626"/>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sp>
        <p:nvSpPr>
          <p:cNvPr id="142" name="Rectangle 141"/>
          <p:cNvSpPr/>
          <p:nvPr/>
        </p:nvSpPr>
        <p:spPr>
          <a:xfrm>
            <a:off x="1808278" y="586690"/>
            <a:ext cx="701564" cy="638955"/>
          </a:xfrm>
          <a:prstGeom prst="rect">
            <a:avLst/>
          </a:prstGeom>
          <a:no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a:off x="4716643" y="586690"/>
            <a:ext cx="1137091" cy="300941"/>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V="1">
            <a:off x="3538436" y="1068493"/>
            <a:ext cx="2124995" cy="778683"/>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9" name="Parallelogram 628"/>
          <p:cNvSpPr/>
          <p:nvPr/>
        </p:nvSpPr>
        <p:spPr>
          <a:xfrm>
            <a:off x="5667573" y="888227"/>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Parallelogram 629"/>
          <p:cNvSpPr/>
          <p:nvPr/>
        </p:nvSpPr>
        <p:spPr>
          <a:xfrm>
            <a:off x="6146432" y="810244"/>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Parallelogram 630"/>
          <p:cNvSpPr/>
          <p:nvPr/>
        </p:nvSpPr>
        <p:spPr>
          <a:xfrm>
            <a:off x="6669823" y="742437"/>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TextBox 631"/>
          <p:cNvSpPr txBox="1"/>
          <p:nvPr/>
        </p:nvSpPr>
        <p:spPr>
          <a:xfrm>
            <a:off x="7016251" y="6495253"/>
            <a:ext cx="662361" cy="307777"/>
          </a:xfrm>
          <a:prstGeom prst="rect">
            <a:avLst/>
          </a:prstGeom>
          <a:noFill/>
        </p:spPr>
        <p:txBody>
          <a:bodyPr wrap="none" rtlCol="0">
            <a:spAutoFit/>
          </a:bodyPr>
          <a:lstStyle/>
          <a:p>
            <a:r>
              <a:rPr lang="en-US" sz="1400" dirty="0" smtClean="0"/>
              <a:t>L3VPN</a:t>
            </a:r>
            <a:endParaRPr lang="en-US" sz="1400" dirty="0"/>
          </a:p>
        </p:txBody>
      </p:sp>
      <p:sp>
        <p:nvSpPr>
          <p:cNvPr id="173" name="TextBox 172"/>
          <p:cNvSpPr txBox="1"/>
          <p:nvPr/>
        </p:nvSpPr>
        <p:spPr>
          <a:xfrm>
            <a:off x="5802390" y="790935"/>
            <a:ext cx="317716" cy="369332"/>
          </a:xfrm>
          <a:prstGeom prst="rect">
            <a:avLst/>
          </a:prstGeom>
          <a:noFill/>
        </p:spPr>
        <p:txBody>
          <a:bodyPr wrap="none" rtlCol="0">
            <a:spAutoFit/>
          </a:bodyPr>
          <a:lstStyle/>
          <a:p>
            <a:r>
              <a:rPr lang="en-US" i="1" dirty="0" smtClean="0"/>
              <a:t>A</a:t>
            </a:r>
            <a:endParaRPr lang="en-US" i="1" dirty="0"/>
          </a:p>
        </p:txBody>
      </p:sp>
      <p:sp>
        <p:nvSpPr>
          <p:cNvPr id="633" name="TextBox 632"/>
          <p:cNvSpPr txBox="1"/>
          <p:nvPr/>
        </p:nvSpPr>
        <p:spPr>
          <a:xfrm>
            <a:off x="6314037" y="721405"/>
            <a:ext cx="317716" cy="369332"/>
          </a:xfrm>
          <a:prstGeom prst="rect">
            <a:avLst/>
          </a:prstGeom>
          <a:noFill/>
        </p:spPr>
        <p:txBody>
          <a:bodyPr wrap="none" rtlCol="0">
            <a:spAutoFit/>
          </a:bodyPr>
          <a:lstStyle/>
          <a:p>
            <a:r>
              <a:rPr lang="en-US" i="1" dirty="0" smtClean="0"/>
              <a:t>B</a:t>
            </a:r>
            <a:endParaRPr lang="en-US" i="1" dirty="0"/>
          </a:p>
        </p:txBody>
      </p:sp>
      <p:sp>
        <p:nvSpPr>
          <p:cNvPr id="634" name="TextBox 633"/>
          <p:cNvSpPr txBox="1"/>
          <p:nvPr/>
        </p:nvSpPr>
        <p:spPr>
          <a:xfrm>
            <a:off x="6875583" y="651955"/>
            <a:ext cx="304892" cy="369332"/>
          </a:xfrm>
          <a:prstGeom prst="rect">
            <a:avLst/>
          </a:prstGeom>
          <a:noFill/>
        </p:spPr>
        <p:txBody>
          <a:bodyPr wrap="none" rtlCol="0">
            <a:spAutoFit/>
          </a:bodyPr>
          <a:lstStyle/>
          <a:p>
            <a:r>
              <a:rPr lang="en-US" i="1" dirty="0" smtClean="0"/>
              <a:t>C</a:t>
            </a:r>
            <a:endParaRPr lang="en-US" i="1" dirty="0"/>
          </a:p>
        </p:txBody>
      </p:sp>
      <p:sp>
        <p:nvSpPr>
          <p:cNvPr id="2" name="TextBox 1"/>
          <p:cNvSpPr txBox="1"/>
          <p:nvPr/>
        </p:nvSpPr>
        <p:spPr>
          <a:xfrm rot="16200000">
            <a:off x="-193240" y="995207"/>
            <a:ext cx="641522" cy="307777"/>
          </a:xfrm>
          <a:prstGeom prst="rect">
            <a:avLst/>
          </a:prstGeom>
          <a:noFill/>
        </p:spPr>
        <p:txBody>
          <a:bodyPr wrap="none" rtlCol="0">
            <a:spAutoFit/>
          </a:bodyPr>
          <a:lstStyle/>
          <a:p>
            <a:r>
              <a:rPr lang="en-US" sz="1400" dirty="0" smtClean="0"/>
              <a:t>INPUT</a:t>
            </a:r>
            <a:endParaRPr lang="en-US" sz="1400" dirty="0"/>
          </a:p>
        </p:txBody>
      </p:sp>
      <p:sp>
        <p:nvSpPr>
          <p:cNvPr id="557" name="TextBox 556"/>
          <p:cNvSpPr txBox="1"/>
          <p:nvPr/>
        </p:nvSpPr>
        <p:spPr>
          <a:xfrm rot="16200000">
            <a:off x="-321609" y="3287943"/>
            <a:ext cx="898259" cy="307777"/>
          </a:xfrm>
          <a:prstGeom prst="rect">
            <a:avLst/>
          </a:prstGeom>
          <a:noFill/>
        </p:spPr>
        <p:txBody>
          <a:bodyPr wrap="none" rtlCol="0">
            <a:spAutoFit/>
          </a:bodyPr>
          <a:lstStyle/>
          <a:p>
            <a:r>
              <a:rPr lang="en-US" sz="1400" dirty="0" smtClean="0"/>
              <a:t>MACHINE</a:t>
            </a:r>
            <a:endParaRPr lang="en-US" sz="1400" dirty="0"/>
          </a:p>
        </p:txBody>
      </p:sp>
      <p:sp>
        <p:nvSpPr>
          <p:cNvPr id="558" name="TextBox 557"/>
          <p:cNvSpPr txBox="1"/>
          <p:nvPr/>
        </p:nvSpPr>
        <p:spPr>
          <a:xfrm rot="16200000">
            <a:off x="-227705" y="5798088"/>
            <a:ext cx="710451" cy="307777"/>
          </a:xfrm>
          <a:prstGeom prst="rect">
            <a:avLst/>
          </a:prstGeom>
          <a:noFill/>
        </p:spPr>
        <p:txBody>
          <a:bodyPr wrap="none" rtlCol="0">
            <a:spAutoFit/>
          </a:bodyPr>
          <a:lstStyle/>
          <a:p>
            <a:r>
              <a:rPr lang="en-US" sz="1400" dirty="0" smtClean="0"/>
              <a:t>OUTUT</a:t>
            </a:r>
            <a:endParaRPr lang="en-US" sz="1400" dirty="0"/>
          </a:p>
        </p:txBody>
      </p:sp>
      <p:sp>
        <p:nvSpPr>
          <p:cNvPr id="31" name="Left Brace 30"/>
          <p:cNvSpPr/>
          <p:nvPr/>
        </p:nvSpPr>
        <p:spPr>
          <a:xfrm>
            <a:off x="243657" y="448840"/>
            <a:ext cx="185555" cy="15019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Left Brace 586"/>
          <p:cNvSpPr/>
          <p:nvPr/>
        </p:nvSpPr>
        <p:spPr>
          <a:xfrm>
            <a:off x="243657" y="2055562"/>
            <a:ext cx="166336" cy="29962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6" name="Left Brace 615"/>
          <p:cNvSpPr/>
          <p:nvPr/>
        </p:nvSpPr>
        <p:spPr>
          <a:xfrm>
            <a:off x="243657" y="5280979"/>
            <a:ext cx="158831" cy="14135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 name="Group 33"/>
          <p:cNvGrpSpPr/>
          <p:nvPr/>
        </p:nvGrpSpPr>
        <p:grpSpPr>
          <a:xfrm>
            <a:off x="619678" y="1314933"/>
            <a:ext cx="10999203" cy="2663642"/>
            <a:chOff x="619678" y="1314933"/>
            <a:chExt cx="10999203" cy="2663642"/>
          </a:xfrm>
        </p:grpSpPr>
        <p:sp>
          <p:nvSpPr>
            <p:cNvPr id="32" name="Up Arrow 31"/>
            <p:cNvSpPr/>
            <p:nvPr/>
          </p:nvSpPr>
          <p:spPr>
            <a:xfrm>
              <a:off x="619678" y="2718489"/>
              <a:ext cx="443343" cy="1222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Up Arrow 619"/>
            <p:cNvSpPr/>
            <p:nvPr/>
          </p:nvSpPr>
          <p:spPr>
            <a:xfrm>
              <a:off x="1503425" y="2734106"/>
              <a:ext cx="443343" cy="1222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Up Arrow 623"/>
            <p:cNvSpPr/>
            <p:nvPr/>
          </p:nvSpPr>
          <p:spPr>
            <a:xfrm>
              <a:off x="2423795" y="2740307"/>
              <a:ext cx="443343" cy="1222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Up Arrow 634"/>
            <p:cNvSpPr/>
            <p:nvPr/>
          </p:nvSpPr>
          <p:spPr>
            <a:xfrm>
              <a:off x="3362327" y="2755896"/>
              <a:ext cx="443343" cy="1222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Up Arrow 635"/>
            <p:cNvSpPr/>
            <p:nvPr/>
          </p:nvSpPr>
          <p:spPr>
            <a:xfrm>
              <a:off x="4282684" y="2734106"/>
              <a:ext cx="443343" cy="1222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Up Arrow 639"/>
            <p:cNvSpPr/>
            <p:nvPr/>
          </p:nvSpPr>
          <p:spPr>
            <a:xfrm>
              <a:off x="5202642" y="2731274"/>
              <a:ext cx="443343" cy="1222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Up Arrow 643"/>
            <p:cNvSpPr/>
            <p:nvPr/>
          </p:nvSpPr>
          <p:spPr>
            <a:xfrm>
              <a:off x="6653725" y="1921548"/>
              <a:ext cx="443343" cy="18380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Up Arrow 647"/>
            <p:cNvSpPr/>
            <p:nvPr/>
          </p:nvSpPr>
          <p:spPr>
            <a:xfrm>
              <a:off x="11175538" y="1927570"/>
              <a:ext cx="443343" cy="18380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Up Arrow 648"/>
            <p:cNvSpPr/>
            <p:nvPr/>
          </p:nvSpPr>
          <p:spPr>
            <a:xfrm>
              <a:off x="7907341" y="2907398"/>
              <a:ext cx="443343" cy="917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Up Arrow 649"/>
            <p:cNvSpPr/>
            <p:nvPr/>
          </p:nvSpPr>
          <p:spPr>
            <a:xfrm>
              <a:off x="8818431" y="2896182"/>
              <a:ext cx="443343" cy="917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Up Arrow 650"/>
            <p:cNvSpPr/>
            <p:nvPr/>
          </p:nvSpPr>
          <p:spPr>
            <a:xfrm>
              <a:off x="9811912" y="2857665"/>
              <a:ext cx="443343" cy="917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Up Arrow 677"/>
            <p:cNvSpPr/>
            <p:nvPr/>
          </p:nvSpPr>
          <p:spPr>
            <a:xfrm>
              <a:off x="8399844" y="1336704"/>
              <a:ext cx="988173" cy="917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Up Arrow 678"/>
            <p:cNvSpPr/>
            <p:nvPr/>
          </p:nvSpPr>
          <p:spPr>
            <a:xfrm>
              <a:off x="5151686" y="1314933"/>
              <a:ext cx="988173" cy="9177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Can 35"/>
          <p:cNvSpPr/>
          <p:nvPr/>
        </p:nvSpPr>
        <p:spPr>
          <a:xfrm>
            <a:off x="7785805" y="749057"/>
            <a:ext cx="795348" cy="773677"/>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389004" y="5476951"/>
            <a:ext cx="584439"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70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Rectangle 477"/>
          <p:cNvSpPr/>
          <p:nvPr/>
        </p:nvSpPr>
        <p:spPr bwMode="auto">
          <a:xfrm>
            <a:off x="61152" y="13356"/>
            <a:ext cx="12192000" cy="6856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140" name="Parallelogram 139"/>
          <p:cNvSpPr/>
          <p:nvPr/>
        </p:nvSpPr>
        <p:spPr>
          <a:xfrm>
            <a:off x="440609" y="561110"/>
            <a:ext cx="4214965" cy="1306632"/>
          </a:xfrm>
          <a:prstGeom prst="parallelogram">
            <a:avLst>
              <a:gd name="adj" fmla="val 9318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82"/>
          <p:cNvGrpSpPr/>
          <p:nvPr/>
        </p:nvGrpSpPr>
        <p:grpSpPr>
          <a:xfrm>
            <a:off x="387961" y="3105928"/>
            <a:ext cx="1275364" cy="1951628"/>
            <a:chOff x="782237" y="4789334"/>
            <a:chExt cx="1262577" cy="1925722"/>
          </a:xfrm>
        </p:grpSpPr>
        <p:grpSp>
          <p:nvGrpSpPr>
            <p:cNvPr id="4" name="Group 420"/>
            <p:cNvGrpSpPr/>
            <p:nvPr/>
          </p:nvGrpSpPr>
          <p:grpSpPr>
            <a:xfrm>
              <a:off x="818984" y="4789334"/>
              <a:ext cx="1225830" cy="1714833"/>
              <a:chOff x="818984" y="4789334"/>
              <a:chExt cx="1225830" cy="1714833"/>
            </a:xfrm>
          </p:grpSpPr>
          <p:sp>
            <p:nvSpPr>
              <p:cNvPr id="420" name="Parallelogram 419"/>
              <p:cNvSpPr/>
              <p:nvPr/>
            </p:nvSpPr>
            <p:spPr bwMode="auto">
              <a:xfrm rot="5400000" flipV="1">
                <a:off x="625507" y="570241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0" name="Left Brace 249"/>
              <p:cNvSpPr/>
              <p:nvPr/>
            </p:nvSpPr>
            <p:spPr bwMode="auto">
              <a:xfrm>
                <a:off x="818984" y="588444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nvGrpSpPr>
              <p:cNvPr id="5" name="Group 269"/>
              <p:cNvGrpSpPr/>
              <p:nvPr/>
            </p:nvGrpSpPr>
            <p:grpSpPr>
              <a:xfrm>
                <a:off x="1005088" y="5845533"/>
                <a:ext cx="147851" cy="459851"/>
                <a:chOff x="2490657" y="5064980"/>
                <a:chExt cx="199444" cy="633656"/>
              </a:xfrm>
            </p:grpSpPr>
            <p:sp>
              <p:nvSpPr>
                <p:cNvPr id="271" name="Isosceles Triangle 270"/>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73" name="Rectangle 272"/>
                <p:cNvSpPr/>
                <p:nvPr/>
              </p:nvSpPr>
              <p:spPr bwMode="auto">
                <a:xfrm>
                  <a:off x="2490657" y="5216055"/>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74" name="Rectangle 273"/>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92" name="Rectangle 29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6" name="Group 293"/>
              <p:cNvGrpSpPr/>
              <p:nvPr/>
            </p:nvGrpSpPr>
            <p:grpSpPr>
              <a:xfrm>
                <a:off x="1236257" y="5966128"/>
                <a:ext cx="140651" cy="459851"/>
                <a:chOff x="2500370" y="5064980"/>
                <a:chExt cx="189731" cy="633656"/>
              </a:xfrm>
            </p:grpSpPr>
            <p:sp>
              <p:nvSpPr>
                <p:cNvPr id="295" name="Isosceles Triangle 294"/>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99" name="Rectangle 298"/>
                <p:cNvSpPr/>
                <p:nvPr/>
              </p:nvSpPr>
              <p:spPr bwMode="auto">
                <a:xfrm>
                  <a:off x="2500370" y="5229908"/>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1" name="Rectangle 300"/>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2" name="Rectangle 30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333" name="Cube 332"/>
              <p:cNvSpPr/>
              <p:nvPr/>
            </p:nvSpPr>
            <p:spPr bwMode="auto">
              <a:xfrm>
                <a:off x="858739" y="512859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35" name="TextBox 334"/>
              <p:cNvSpPr txBox="1"/>
              <p:nvPr/>
            </p:nvSpPr>
            <p:spPr>
              <a:xfrm>
                <a:off x="946204" y="5518204"/>
                <a:ext cx="541461" cy="251747"/>
              </a:xfrm>
              <a:prstGeom prst="rect">
                <a:avLst/>
              </a:prstGeom>
              <a:noFill/>
            </p:spPr>
            <p:txBody>
              <a:bodyPr wrap="none" rtlCol="0">
                <a:spAutoFit/>
              </a:bodyPr>
              <a:lstStyle/>
              <a:p>
                <a:r>
                  <a:rPr lang="en-US" sz="1058" b="1" dirty="0">
                    <a:latin typeface="Arial" charset="0"/>
                  </a:rPr>
                  <a:t>CTRL</a:t>
                </a:r>
              </a:p>
            </p:txBody>
          </p:sp>
          <p:sp>
            <p:nvSpPr>
              <p:cNvPr id="359" name="Right Brace 358"/>
              <p:cNvSpPr/>
              <p:nvPr/>
            </p:nvSpPr>
            <p:spPr bwMode="auto">
              <a:xfrm>
                <a:off x="1872734" y="533937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2" name="Cube 361"/>
              <p:cNvSpPr/>
              <p:nvPr/>
            </p:nvSpPr>
            <p:spPr bwMode="auto">
              <a:xfrm>
                <a:off x="860065" y="496293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3" name="TextBox 362"/>
              <p:cNvSpPr txBox="1"/>
              <p:nvPr/>
            </p:nvSpPr>
            <p:spPr>
              <a:xfrm>
                <a:off x="939578" y="5344601"/>
                <a:ext cx="595417" cy="251747"/>
              </a:xfrm>
              <a:prstGeom prst="rect">
                <a:avLst/>
              </a:prstGeom>
              <a:noFill/>
            </p:spPr>
            <p:txBody>
              <a:bodyPr wrap="none" rtlCol="0">
                <a:spAutoFit/>
              </a:bodyPr>
              <a:lstStyle/>
              <a:p>
                <a:r>
                  <a:rPr lang="en-US" sz="1058" b="1" dirty="0">
                    <a:latin typeface="Arial" charset="0"/>
                  </a:rPr>
                  <a:t>MGMT</a:t>
                </a:r>
              </a:p>
            </p:txBody>
          </p:sp>
          <p:sp>
            <p:nvSpPr>
              <p:cNvPr id="364" name="Cube 363"/>
              <p:cNvSpPr/>
              <p:nvPr/>
            </p:nvSpPr>
            <p:spPr bwMode="auto">
              <a:xfrm>
                <a:off x="861390" y="478933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5" name="TextBox 364"/>
              <p:cNvSpPr txBox="1"/>
              <p:nvPr/>
            </p:nvSpPr>
            <p:spPr>
              <a:xfrm>
                <a:off x="940903" y="5170999"/>
                <a:ext cx="541461" cy="251747"/>
              </a:xfrm>
              <a:prstGeom prst="rect">
                <a:avLst/>
              </a:prstGeom>
              <a:noFill/>
            </p:spPr>
            <p:txBody>
              <a:bodyPr wrap="none" rtlCol="0">
                <a:spAutoFit/>
              </a:bodyPr>
              <a:lstStyle/>
              <a:p>
                <a:r>
                  <a:rPr lang="en-US" sz="1058" b="1" dirty="0">
                    <a:latin typeface="Arial" charset="0"/>
                  </a:rPr>
                  <a:t>SOFT</a:t>
                </a:r>
              </a:p>
            </p:txBody>
          </p:sp>
          <p:sp>
            <p:nvSpPr>
              <p:cNvPr id="372" name="Parallelogram 371"/>
              <p:cNvSpPr/>
              <p:nvPr/>
            </p:nvSpPr>
            <p:spPr bwMode="auto">
              <a:xfrm rot="5400000" flipV="1">
                <a:off x="1180773" y="566133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4" name="Right Brace 253"/>
              <p:cNvSpPr/>
              <p:nvPr/>
            </p:nvSpPr>
            <p:spPr bwMode="auto">
              <a:xfrm>
                <a:off x="1385865" y="5856199"/>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445" name="TextBox 444"/>
            <p:cNvSpPr txBox="1"/>
            <p:nvPr/>
          </p:nvSpPr>
          <p:spPr>
            <a:xfrm>
              <a:off x="782237" y="6447175"/>
              <a:ext cx="806479" cy="267881"/>
            </a:xfrm>
            <a:prstGeom prst="rect">
              <a:avLst/>
            </a:prstGeom>
            <a:noFill/>
          </p:spPr>
          <p:txBody>
            <a:bodyPr wrap="none" rtlCol="0">
              <a:spAutoFit/>
            </a:bodyPr>
            <a:lstStyle/>
            <a:p>
              <a:r>
                <a:rPr lang="en-US" sz="1164" b="1" i="1" dirty="0">
                  <a:latin typeface="Arial" charset="0"/>
                </a:rPr>
                <a:t>ANT/freq</a:t>
              </a:r>
            </a:p>
          </p:txBody>
        </p:sp>
      </p:grpSp>
      <p:grpSp>
        <p:nvGrpSpPr>
          <p:cNvPr id="7" name="Group 450"/>
          <p:cNvGrpSpPr/>
          <p:nvPr/>
        </p:nvGrpSpPr>
        <p:grpSpPr>
          <a:xfrm>
            <a:off x="1350210" y="3090945"/>
            <a:ext cx="1238245" cy="1939315"/>
            <a:chOff x="2593451" y="4695244"/>
            <a:chExt cx="1225830" cy="1913571"/>
          </a:xfrm>
        </p:grpSpPr>
        <p:sp>
          <p:nvSpPr>
            <p:cNvPr id="423" name="Parallelogram 42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4" name="Left Brace 42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8" name="Cube 42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9" name="TextBox 42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30" name="Right Brace 42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1" name="Cube 43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2" name="TextBox 43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33" name="Cube 43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4" name="TextBox 43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35" name="Parallelogram 43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46" name="TextBox 445"/>
            <p:cNvSpPr txBox="1"/>
            <p:nvPr/>
          </p:nvSpPr>
          <p:spPr>
            <a:xfrm>
              <a:off x="2736573" y="6340934"/>
              <a:ext cx="379594" cy="267881"/>
            </a:xfrm>
            <a:prstGeom prst="rect">
              <a:avLst/>
            </a:prstGeom>
            <a:noFill/>
          </p:spPr>
          <p:txBody>
            <a:bodyPr wrap="none" rtlCol="0">
              <a:spAutoFit/>
            </a:bodyPr>
            <a:lstStyle/>
            <a:p>
              <a:r>
                <a:rPr lang="en-US" sz="1164" b="1" i="1" dirty="0">
                  <a:latin typeface="Arial" charset="0"/>
                </a:rPr>
                <a:t>FH</a:t>
              </a:r>
            </a:p>
          </p:txBody>
        </p:sp>
        <p:sp>
          <p:nvSpPr>
            <p:cNvPr id="448" name="Freeform 447"/>
            <p:cNvSpPr/>
            <p:nvPr/>
          </p:nvSpPr>
          <p:spPr bwMode="auto">
            <a:xfrm>
              <a:off x="2746912" y="5798284"/>
              <a:ext cx="420781"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accent1"/>
            </a:solidFill>
            <a:ln w="9525" cap="flat" cmpd="sng" algn="ctr">
              <a:solidFill>
                <a:schemeClr val="accent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49" name="Freeform 448"/>
            <p:cNvSpPr/>
            <p:nvPr/>
          </p:nvSpPr>
          <p:spPr bwMode="auto">
            <a:xfrm>
              <a:off x="2697454" y="5969010"/>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50" name="Freeform 449"/>
            <p:cNvSpPr/>
            <p:nvPr/>
          </p:nvSpPr>
          <p:spPr bwMode="auto">
            <a:xfrm rot="10800000">
              <a:off x="2704207" y="6091637"/>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92D050"/>
            </a:solidFill>
            <a:ln w="9525" cap="flat" cmpd="sng" algn="ctr">
              <a:solidFill>
                <a:srgbClr val="92D05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25" name="Right Brace 424"/>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 name="Group 451"/>
          <p:cNvGrpSpPr/>
          <p:nvPr/>
        </p:nvGrpSpPr>
        <p:grpSpPr>
          <a:xfrm>
            <a:off x="2275340" y="3082886"/>
            <a:ext cx="1238245" cy="1947372"/>
            <a:chOff x="2593451" y="4695244"/>
            <a:chExt cx="1225830" cy="1921522"/>
          </a:xfrm>
        </p:grpSpPr>
        <p:sp>
          <p:nvSpPr>
            <p:cNvPr id="453" name="Parallelogram 45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4" name="Left Brace 45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5" name="Cube 454"/>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6" name="TextBox 455"/>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57" name="Right Brace 456"/>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8" name="Cube 457"/>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9" name="TextBox 458"/>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60" name="Cube 459"/>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1" name="TextBox 460"/>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62" name="Parallelogram 461"/>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4" name="TextBox 463"/>
            <p:cNvSpPr txBox="1"/>
            <p:nvPr/>
          </p:nvSpPr>
          <p:spPr>
            <a:xfrm>
              <a:off x="2672965" y="6348885"/>
              <a:ext cx="485919" cy="267881"/>
            </a:xfrm>
            <a:prstGeom prst="rect">
              <a:avLst/>
            </a:prstGeom>
            <a:noFill/>
          </p:spPr>
          <p:txBody>
            <a:bodyPr wrap="none" rtlCol="0">
              <a:spAutoFit/>
            </a:bodyPr>
            <a:lstStyle/>
            <a:p>
              <a:r>
                <a:rPr lang="en-US" sz="1164" b="1" i="1" dirty="0">
                  <a:latin typeface="Arial" charset="0"/>
                </a:rPr>
                <a:t>DSP</a:t>
              </a:r>
            </a:p>
          </p:txBody>
        </p:sp>
        <p:sp>
          <p:nvSpPr>
            <p:cNvPr id="468" name="Right Brace 4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9" name="Group 485"/>
          <p:cNvGrpSpPr/>
          <p:nvPr/>
        </p:nvGrpSpPr>
        <p:grpSpPr>
          <a:xfrm>
            <a:off x="2394253" y="4219390"/>
            <a:ext cx="264816" cy="257159"/>
            <a:chOff x="3938588" y="6043614"/>
            <a:chExt cx="262161" cy="253747"/>
          </a:xfrm>
        </p:grpSpPr>
        <p:grpSp>
          <p:nvGrpSpPr>
            <p:cNvPr id="10" name="Group 483"/>
            <p:cNvGrpSpPr/>
            <p:nvPr/>
          </p:nvGrpSpPr>
          <p:grpSpPr>
            <a:xfrm>
              <a:off x="3962955" y="6059020"/>
              <a:ext cx="215972" cy="238341"/>
              <a:chOff x="4964611" y="4794996"/>
              <a:chExt cx="328936" cy="328936"/>
            </a:xfrm>
          </p:grpSpPr>
          <p:grpSp>
            <p:nvGrpSpPr>
              <p:cNvPr id="11" name="Group 476"/>
              <p:cNvGrpSpPr/>
              <p:nvPr/>
            </p:nvGrpSpPr>
            <p:grpSpPr>
              <a:xfrm>
                <a:off x="4964611" y="4898341"/>
                <a:ext cx="328936" cy="120616"/>
                <a:chOff x="4967056" y="4898341"/>
                <a:chExt cx="328936" cy="120616"/>
              </a:xfrm>
            </p:grpSpPr>
            <p:cxnSp>
              <p:nvCxnSpPr>
                <p:cNvPr id="472" name="Straight Connector 471"/>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3" name="Straight Connector 472"/>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4" name="Straight Connector 473"/>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Straight Connector 474"/>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 name="Straight Connector 475"/>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477"/>
              <p:cNvGrpSpPr/>
              <p:nvPr/>
            </p:nvGrpSpPr>
            <p:grpSpPr>
              <a:xfrm rot="16200000">
                <a:off x="4960536" y="4899156"/>
                <a:ext cx="328936" cy="120616"/>
                <a:chOff x="4967056" y="4898341"/>
                <a:chExt cx="328936" cy="120616"/>
              </a:xfrm>
            </p:grpSpPr>
            <p:cxnSp>
              <p:nvCxnSpPr>
                <p:cNvPr id="479" name="Straight Connector 47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Straight Connector 47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Straight Connector 48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 name="Straight Connector 48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 name="Straight Connector 48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9" name="Rectangle 468"/>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5" name="TextBox 484"/>
            <p:cNvSpPr txBox="1"/>
            <p:nvPr/>
          </p:nvSpPr>
          <p:spPr>
            <a:xfrm>
              <a:off x="3938588" y="6043614"/>
              <a:ext cx="262161" cy="251749"/>
            </a:xfrm>
            <a:prstGeom prst="rect">
              <a:avLst/>
            </a:prstGeom>
            <a:noFill/>
          </p:spPr>
          <p:txBody>
            <a:bodyPr wrap="none" rtlCol="0">
              <a:spAutoFit/>
            </a:bodyPr>
            <a:lstStyle/>
            <a:p>
              <a:r>
                <a:rPr lang="en-US" sz="1058" b="1" dirty="0">
                  <a:latin typeface="Symbol" pitchFamily="18" charset="2"/>
                </a:rPr>
                <a:t>S</a:t>
              </a:r>
            </a:p>
          </p:txBody>
        </p:sp>
      </p:grpSp>
      <p:grpSp>
        <p:nvGrpSpPr>
          <p:cNvPr id="13" name="Group 486"/>
          <p:cNvGrpSpPr/>
          <p:nvPr/>
        </p:nvGrpSpPr>
        <p:grpSpPr>
          <a:xfrm>
            <a:off x="2531495" y="4491252"/>
            <a:ext cx="288862" cy="257159"/>
            <a:chOff x="3938588" y="6043614"/>
            <a:chExt cx="285966" cy="253747"/>
          </a:xfrm>
        </p:grpSpPr>
        <p:grpSp>
          <p:nvGrpSpPr>
            <p:cNvPr id="14" name="Group 483"/>
            <p:cNvGrpSpPr/>
            <p:nvPr/>
          </p:nvGrpSpPr>
          <p:grpSpPr>
            <a:xfrm>
              <a:off x="3962955" y="6059020"/>
              <a:ext cx="215972" cy="238341"/>
              <a:chOff x="4964611" y="4794996"/>
              <a:chExt cx="328936" cy="328936"/>
            </a:xfrm>
          </p:grpSpPr>
          <p:grpSp>
            <p:nvGrpSpPr>
              <p:cNvPr id="15" name="Group 476"/>
              <p:cNvGrpSpPr/>
              <p:nvPr/>
            </p:nvGrpSpPr>
            <p:grpSpPr>
              <a:xfrm>
                <a:off x="4964611" y="4898341"/>
                <a:ext cx="328936" cy="120616"/>
                <a:chOff x="4967056" y="4898341"/>
                <a:chExt cx="328936" cy="120616"/>
              </a:xfrm>
            </p:grpSpPr>
            <p:cxnSp>
              <p:nvCxnSpPr>
                <p:cNvPr id="498" name="Straight Connector 497"/>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Straight Connector 499"/>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 name="Straight Connector 50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477"/>
              <p:cNvGrpSpPr/>
              <p:nvPr/>
            </p:nvGrpSpPr>
            <p:grpSpPr>
              <a:xfrm rot="16200000">
                <a:off x="4960536" y="4899156"/>
                <a:ext cx="328936" cy="120616"/>
                <a:chOff x="4967056" y="4898341"/>
                <a:chExt cx="328936" cy="120616"/>
              </a:xfrm>
            </p:grpSpPr>
            <p:cxnSp>
              <p:nvCxnSpPr>
                <p:cNvPr id="493" name="Straight Connector 492"/>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Straight Connector 493"/>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5" name="Straight Connector 494"/>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6" name="Straight Connector 495"/>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2" name="Rectangle 491"/>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9" name="TextBox 488"/>
            <p:cNvSpPr txBox="1"/>
            <p:nvPr/>
          </p:nvSpPr>
          <p:spPr>
            <a:xfrm>
              <a:off x="3938588" y="6043614"/>
              <a:ext cx="285966" cy="251749"/>
            </a:xfrm>
            <a:prstGeom prst="rect">
              <a:avLst/>
            </a:prstGeom>
            <a:noFill/>
          </p:spPr>
          <p:txBody>
            <a:bodyPr wrap="none" rtlCol="0">
              <a:spAutoFit/>
            </a:bodyPr>
            <a:lstStyle/>
            <a:p>
              <a:r>
                <a:rPr lang="en-US" sz="1058" b="1" dirty="0">
                  <a:latin typeface="Symbol" pitchFamily="18" charset="2"/>
                </a:rPr>
                <a:t>P</a:t>
              </a:r>
            </a:p>
          </p:txBody>
        </p:sp>
      </p:grpSp>
      <p:grpSp>
        <p:nvGrpSpPr>
          <p:cNvPr id="17" name="Group 502"/>
          <p:cNvGrpSpPr/>
          <p:nvPr/>
        </p:nvGrpSpPr>
        <p:grpSpPr>
          <a:xfrm>
            <a:off x="2672897" y="4201221"/>
            <a:ext cx="277640" cy="257159"/>
            <a:chOff x="3938588" y="6043614"/>
            <a:chExt cx="274855" cy="253747"/>
          </a:xfrm>
        </p:grpSpPr>
        <p:grpSp>
          <p:nvGrpSpPr>
            <p:cNvPr id="18" name="Group 483"/>
            <p:cNvGrpSpPr/>
            <p:nvPr/>
          </p:nvGrpSpPr>
          <p:grpSpPr>
            <a:xfrm>
              <a:off x="3962955" y="6059020"/>
              <a:ext cx="215972" cy="238341"/>
              <a:chOff x="4964611" y="4794996"/>
              <a:chExt cx="328936" cy="328936"/>
            </a:xfrm>
          </p:grpSpPr>
          <p:grpSp>
            <p:nvGrpSpPr>
              <p:cNvPr id="19" name="Group 476"/>
              <p:cNvGrpSpPr/>
              <p:nvPr/>
            </p:nvGrpSpPr>
            <p:grpSpPr>
              <a:xfrm>
                <a:off x="4964611" y="4898341"/>
                <a:ext cx="328936" cy="120616"/>
                <a:chOff x="4967056" y="4898341"/>
                <a:chExt cx="328936" cy="120616"/>
              </a:xfrm>
            </p:grpSpPr>
            <p:cxnSp>
              <p:nvCxnSpPr>
                <p:cNvPr id="514" name="Straight Connector 513"/>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 name="Straight Connector 515"/>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 name="Straight Connector 516"/>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 name="Straight Connector 517"/>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477"/>
              <p:cNvGrpSpPr/>
              <p:nvPr/>
            </p:nvGrpSpPr>
            <p:grpSpPr>
              <a:xfrm rot="16200000">
                <a:off x="4960536" y="4899156"/>
                <a:ext cx="328936" cy="120616"/>
                <a:chOff x="4967056" y="4898341"/>
                <a:chExt cx="328936" cy="120616"/>
              </a:xfrm>
            </p:grpSpPr>
            <p:cxnSp>
              <p:nvCxnSpPr>
                <p:cNvPr id="509" name="Straight Connector 50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Straight Connector 50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Straight Connector 51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08" name="Rectangle 507"/>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505" name="TextBox 504"/>
            <p:cNvSpPr txBox="1"/>
            <p:nvPr/>
          </p:nvSpPr>
          <p:spPr>
            <a:xfrm>
              <a:off x="3938588" y="6043614"/>
              <a:ext cx="274855" cy="251749"/>
            </a:xfrm>
            <a:prstGeom prst="rect">
              <a:avLst/>
            </a:prstGeom>
            <a:noFill/>
          </p:spPr>
          <p:txBody>
            <a:bodyPr wrap="none" rtlCol="0">
              <a:spAutoFit/>
            </a:bodyPr>
            <a:lstStyle/>
            <a:p>
              <a:r>
                <a:rPr lang="en-US" sz="1058" b="1" dirty="0">
                  <a:latin typeface="Symbol" pitchFamily="18" charset="2"/>
                </a:rPr>
                <a:t>L</a:t>
              </a:r>
            </a:p>
          </p:txBody>
        </p:sp>
      </p:grpSp>
      <p:grpSp>
        <p:nvGrpSpPr>
          <p:cNvPr id="21" name="Group 583"/>
          <p:cNvGrpSpPr/>
          <p:nvPr/>
        </p:nvGrpSpPr>
        <p:grpSpPr>
          <a:xfrm>
            <a:off x="3200471" y="3082886"/>
            <a:ext cx="1238245" cy="1947372"/>
            <a:chOff x="4725433" y="4140438"/>
            <a:chExt cx="1225830" cy="1921522"/>
          </a:xfrm>
        </p:grpSpPr>
        <p:grpSp>
          <p:nvGrpSpPr>
            <p:cNvPr id="22" name="Group 451"/>
            <p:cNvGrpSpPr/>
            <p:nvPr/>
          </p:nvGrpSpPr>
          <p:grpSpPr>
            <a:xfrm>
              <a:off x="4725433" y="4140438"/>
              <a:ext cx="1225830" cy="1921522"/>
              <a:chOff x="2593451" y="4695244"/>
              <a:chExt cx="1225830" cy="1921522"/>
            </a:xfrm>
          </p:grpSpPr>
          <p:sp>
            <p:nvSpPr>
              <p:cNvPr id="570" name="Parallelogram 569"/>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1" name="Left Brace 57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2" name="Cube 571"/>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3" name="TextBox 572"/>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74" name="Right Brace 573"/>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5" name="Cube 574"/>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6" name="TextBox 575"/>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77" name="Cube 576"/>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8" name="TextBox 577"/>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79" name="Parallelogram 578"/>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81" name="TextBox 580"/>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582" name="Right Brace 581"/>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3" name="Group 177"/>
            <p:cNvGrpSpPr/>
            <p:nvPr/>
          </p:nvGrpSpPr>
          <p:grpSpPr>
            <a:xfrm rot="16200000">
              <a:off x="4769418" y="5318056"/>
              <a:ext cx="598636" cy="396419"/>
              <a:chOff x="6944248" y="6119031"/>
              <a:chExt cx="1156692" cy="375039"/>
            </a:xfrm>
          </p:grpSpPr>
          <p:sp>
            <p:nvSpPr>
              <p:cNvPr id="149" name="Cube 148"/>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0" name="Cube 149"/>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1" name="Cube 150"/>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2" name="Cube 151"/>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4" name="Straight Connector 153"/>
              <p:cNvCxnSpPr>
                <a:stCxn id="152" idx="1"/>
                <a:endCxn id="156"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Cube 154"/>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6" name="Cube 155"/>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7" name="Straight Connector 156"/>
              <p:cNvCxnSpPr>
                <a:stCxn id="152" idx="1"/>
                <a:endCxn id="155"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Straight Connector 157"/>
              <p:cNvCxnSpPr>
                <a:stCxn id="151" idx="0"/>
                <a:endCxn id="156"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p:cNvCxnSpPr>
                <a:stCxn id="151" idx="0"/>
                <a:endCxn id="155"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Straight Connector 159"/>
              <p:cNvCxnSpPr>
                <a:stCxn id="150" idx="0"/>
                <a:endCxn id="156"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a:stCxn id="150" idx="0"/>
                <a:endCxn id="155" idx="3"/>
              </p:cNvCxnSpPr>
              <p:nvPr/>
            </p:nvCxnSpPr>
            <p:spPr bwMode="auto">
              <a:xfrm flipH="1" flipV="1">
                <a:off x="7246897" y="6260625"/>
                <a:ext cx="93957" cy="98018"/>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2" name="Straight Connector 161"/>
              <p:cNvCxnSpPr>
                <a:stCxn id="149" idx="0"/>
                <a:endCxn id="155"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Straight Connector 162"/>
              <p:cNvCxnSpPr>
                <a:stCxn id="149" idx="0"/>
                <a:endCxn id="156"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4" name="Group 647"/>
          <p:cNvGrpSpPr/>
          <p:nvPr/>
        </p:nvGrpSpPr>
        <p:grpSpPr>
          <a:xfrm>
            <a:off x="4125601" y="3082886"/>
            <a:ext cx="1238245" cy="1947372"/>
            <a:chOff x="5302114" y="3663730"/>
            <a:chExt cx="1225830" cy="1921522"/>
          </a:xfrm>
        </p:grpSpPr>
        <p:grpSp>
          <p:nvGrpSpPr>
            <p:cNvPr id="25" name="Group 451"/>
            <p:cNvGrpSpPr/>
            <p:nvPr/>
          </p:nvGrpSpPr>
          <p:grpSpPr>
            <a:xfrm>
              <a:off x="5302114" y="3663730"/>
              <a:ext cx="1225830" cy="1921522"/>
              <a:chOff x="2593451" y="4695244"/>
              <a:chExt cx="1225830" cy="1921522"/>
            </a:xfrm>
          </p:grpSpPr>
          <p:sp>
            <p:nvSpPr>
              <p:cNvPr id="602" name="Parallelogram 60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3" name="Left Brace 60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4" name="Cube 60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5" name="TextBox 60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06" name="Right Brace 60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7" name="Cube 60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8" name="TextBox 60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09" name="Cube 60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0" name="TextBox 60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11" name="Parallelogram 61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3" name="TextBox 612"/>
              <p:cNvSpPr txBox="1"/>
              <p:nvPr/>
            </p:nvSpPr>
            <p:spPr>
              <a:xfrm>
                <a:off x="2672965" y="6348885"/>
                <a:ext cx="493853" cy="267881"/>
              </a:xfrm>
              <a:prstGeom prst="rect">
                <a:avLst/>
              </a:prstGeom>
              <a:noFill/>
            </p:spPr>
            <p:txBody>
              <a:bodyPr wrap="none" rtlCol="0">
                <a:spAutoFit/>
              </a:bodyPr>
              <a:lstStyle/>
              <a:p>
                <a:r>
                  <a:rPr lang="en-US" sz="1164" b="1" i="1" dirty="0" smtClean="0">
                    <a:latin typeface="Arial" charset="0"/>
                  </a:rPr>
                  <a:t>CUS</a:t>
                </a:r>
                <a:endParaRPr lang="en-US" sz="1164" b="1" i="1" dirty="0">
                  <a:latin typeface="Arial" charset="0"/>
                </a:endParaRPr>
              </a:p>
            </p:txBody>
          </p:sp>
          <p:sp>
            <p:nvSpPr>
              <p:cNvPr id="614" name="Right Brace 613"/>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6" name="Group 184"/>
            <p:cNvGrpSpPr/>
            <p:nvPr/>
          </p:nvGrpSpPr>
          <p:grpSpPr>
            <a:xfrm>
              <a:off x="5480630" y="4793027"/>
              <a:ext cx="297870" cy="223473"/>
              <a:chOff x="5917815" y="3985146"/>
              <a:chExt cx="1643045" cy="1228299"/>
            </a:xfrm>
            <a:solidFill>
              <a:schemeClr val="bg1"/>
            </a:solidFill>
          </p:grpSpPr>
          <p:sp>
            <p:nvSpPr>
              <p:cNvPr id="637" name="Oval 636"/>
              <p:cNvSpPr/>
              <p:nvPr/>
            </p:nvSpPr>
            <p:spPr bwMode="auto">
              <a:xfrm>
                <a:off x="6100549" y="3985146"/>
                <a:ext cx="1282890" cy="1228299"/>
              </a:xfrm>
              <a:prstGeom prst="ellipse">
                <a:avLst/>
              </a:prstGeom>
              <a:no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8" name="Down Arrow 637"/>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9" name="Down Arrow 638"/>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7" name="Group 184"/>
            <p:cNvGrpSpPr/>
            <p:nvPr/>
          </p:nvGrpSpPr>
          <p:grpSpPr>
            <a:xfrm>
              <a:off x="5442530" y="5091477"/>
              <a:ext cx="297870" cy="223473"/>
              <a:chOff x="5917815" y="3985146"/>
              <a:chExt cx="1643045" cy="1228299"/>
            </a:xfrm>
            <a:solidFill>
              <a:schemeClr val="bg1"/>
            </a:solidFill>
          </p:grpSpPr>
          <p:sp>
            <p:nvSpPr>
              <p:cNvPr id="641" name="Oval 640"/>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2" name="Down Arrow 641"/>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3" name="Down Arrow 642"/>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8" name="Group 184"/>
            <p:cNvGrpSpPr/>
            <p:nvPr/>
          </p:nvGrpSpPr>
          <p:grpSpPr>
            <a:xfrm>
              <a:off x="5613980" y="4951777"/>
              <a:ext cx="297870" cy="223473"/>
              <a:chOff x="5917815" y="3985146"/>
              <a:chExt cx="1643045" cy="1228299"/>
            </a:xfrm>
            <a:solidFill>
              <a:schemeClr val="bg1"/>
            </a:solidFill>
          </p:grpSpPr>
          <p:sp>
            <p:nvSpPr>
              <p:cNvPr id="645" name="Oval 644"/>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6" name="Down Arrow 645"/>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7" name="Down Arrow 646"/>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29" name="Group 840"/>
          <p:cNvGrpSpPr/>
          <p:nvPr/>
        </p:nvGrpSpPr>
        <p:grpSpPr>
          <a:xfrm>
            <a:off x="5050732" y="3082887"/>
            <a:ext cx="1238245" cy="1947372"/>
            <a:chOff x="5284396" y="2146821"/>
            <a:chExt cx="1225830" cy="1921522"/>
          </a:xfrm>
        </p:grpSpPr>
        <p:grpSp>
          <p:nvGrpSpPr>
            <p:cNvPr id="30" name="Group 451"/>
            <p:cNvGrpSpPr/>
            <p:nvPr/>
          </p:nvGrpSpPr>
          <p:grpSpPr>
            <a:xfrm>
              <a:off x="5284396" y="2146821"/>
              <a:ext cx="1225830" cy="1921522"/>
              <a:chOff x="2593451" y="4695244"/>
              <a:chExt cx="1225830" cy="1921522"/>
            </a:xfrm>
          </p:grpSpPr>
          <p:sp>
            <p:nvSpPr>
              <p:cNvPr id="828" name="Parallelogram 827"/>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29" name="Left Brace 828"/>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0" name="Cube 829"/>
              <p:cNvSpPr/>
              <p:nvPr/>
            </p:nvSpPr>
            <p:spPr bwMode="auto">
              <a:xfrm>
                <a:off x="2633206" y="5034501"/>
                <a:ext cx="1097281" cy="580445"/>
              </a:xfrm>
              <a:prstGeom prst="cube">
                <a:avLst>
                  <a:gd name="adj" fmla="val 74734"/>
                </a:avLst>
              </a:prstGeom>
              <a:solidFill>
                <a:schemeClr val="bg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1" name="TextBox 8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32" name="Right Brace 831"/>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3" name="Cube 832"/>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4" name="TextBox 833"/>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35" name="Cube 834"/>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6" name="TextBox 835"/>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37" name="Parallelogram 836"/>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8" name="TextBox 837"/>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39" name="Right Brace 838"/>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0" name="TextBox 839"/>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02" name="Group 648"/>
          <p:cNvGrpSpPr/>
          <p:nvPr/>
        </p:nvGrpSpPr>
        <p:grpSpPr>
          <a:xfrm>
            <a:off x="7681063" y="3082886"/>
            <a:ext cx="1238245" cy="1947372"/>
            <a:chOff x="4725433" y="4140438"/>
            <a:chExt cx="1225830" cy="1921522"/>
          </a:xfrm>
        </p:grpSpPr>
        <p:grpSp>
          <p:nvGrpSpPr>
            <p:cNvPr id="803" name="Group 451"/>
            <p:cNvGrpSpPr/>
            <p:nvPr/>
          </p:nvGrpSpPr>
          <p:grpSpPr>
            <a:xfrm>
              <a:off x="4725433" y="4140438"/>
              <a:ext cx="1225830" cy="1921522"/>
              <a:chOff x="2593451" y="4695244"/>
              <a:chExt cx="1225830" cy="1921522"/>
            </a:xfrm>
          </p:grpSpPr>
          <p:sp>
            <p:nvSpPr>
              <p:cNvPr id="666" name="Parallelogram 665"/>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7" name="Left Brace 666"/>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8" name="Cube 66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9" name="TextBox 66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70" name="Right Brace 66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1" name="Cube 67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2" name="TextBox 67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73" name="Cube 67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4" name="TextBox 67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75" name="Parallelogram 67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6" name="TextBox 675"/>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677" name="Right Brace 676"/>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4" name="Group 177"/>
            <p:cNvGrpSpPr/>
            <p:nvPr/>
          </p:nvGrpSpPr>
          <p:grpSpPr>
            <a:xfrm rot="16200000">
              <a:off x="4769418" y="5318056"/>
              <a:ext cx="598636" cy="396419"/>
              <a:chOff x="6944248" y="6119031"/>
              <a:chExt cx="1156692" cy="375039"/>
            </a:xfrm>
          </p:grpSpPr>
          <p:sp>
            <p:nvSpPr>
              <p:cNvPr id="652" name="Cube 651"/>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3" name="Cube 652"/>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4" name="Cube 653"/>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5" name="Cube 654"/>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6" name="Straight Connector 655"/>
              <p:cNvCxnSpPr>
                <a:stCxn id="655" idx="1"/>
                <a:endCxn id="658"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7" name="Cube 656"/>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8" name="Cube 657"/>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9" name="Straight Connector 658"/>
              <p:cNvCxnSpPr>
                <a:stCxn id="655" idx="1"/>
                <a:endCxn id="657"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0" name="Straight Connector 659"/>
              <p:cNvCxnSpPr>
                <a:stCxn id="654" idx="0"/>
                <a:endCxn id="658"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1" name="Straight Connector 660"/>
              <p:cNvCxnSpPr>
                <a:stCxn id="654" idx="0"/>
                <a:endCxn id="657"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2" name="Straight Connector 661"/>
              <p:cNvCxnSpPr>
                <a:stCxn id="653" idx="0"/>
                <a:endCxn id="658"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3" name="Straight Connector 662"/>
              <p:cNvCxnSpPr>
                <a:stCxn id="653" idx="0"/>
                <a:endCxn id="657" idx="3"/>
              </p:cNvCxnSpPr>
              <p:nvPr/>
            </p:nvCxnSpPr>
            <p:spPr bwMode="auto">
              <a:xfrm flipH="1" flipV="1">
                <a:off x="7246897" y="6260625"/>
                <a:ext cx="93957"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4" name="Straight Connector 663"/>
              <p:cNvCxnSpPr>
                <a:stCxn id="652" idx="0"/>
                <a:endCxn id="657"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5" name="Straight Connector 664"/>
              <p:cNvCxnSpPr>
                <a:stCxn id="652" idx="0"/>
                <a:endCxn id="658"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805" name="Group 677"/>
          <p:cNvGrpSpPr/>
          <p:nvPr/>
        </p:nvGrpSpPr>
        <p:grpSpPr>
          <a:xfrm>
            <a:off x="8606193" y="3082886"/>
            <a:ext cx="1238245" cy="1947372"/>
            <a:chOff x="5302114" y="3663730"/>
            <a:chExt cx="1225830" cy="1921522"/>
          </a:xfrm>
        </p:grpSpPr>
        <p:grpSp>
          <p:nvGrpSpPr>
            <p:cNvPr id="806" name="Group 451"/>
            <p:cNvGrpSpPr/>
            <p:nvPr/>
          </p:nvGrpSpPr>
          <p:grpSpPr>
            <a:xfrm>
              <a:off x="5302114" y="3663730"/>
              <a:ext cx="1225830" cy="1921522"/>
              <a:chOff x="2593451" y="4695244"/>
              <a:chExt cx="1225830" cy="1921522"/>
            </a:xfrm>
          </p:grpSpPr>
          <p:sp>
            <p:nvSpPr>
              <p:cNvPr id="692" name="Parallelogram 69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3" name="Left Brace 69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4" name="Cube 69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5" name="TextBox 69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96" name="Right Brace 69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7" name="Cube 69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8" name="TextBox 69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99" name="Cube 69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0" name="TextBox 69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701" name="Parallelogram 70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2" name="TextBox 701"/>
              <p:cNvSpPr txBox="1"/>
              <p:nvPr/>
            </p:nvSpPr>
            <p:spPr>
              <a:xfrm>
                <a:off x="2672965" y="6348885"/>
                <a:ext cx="592243" cy="267881"/>
              </a:xfrm>
              <a:prstGeom prst="rect">
                <a:avLst/>
              </a:prstGeom>
              <a:noFill/>
            </p:spPr>
            <p:txBody>
              <a:bodyPr wrap="none" rtlCol="0">
                <a:spAutoFit/>
              </a:bodyPr>
              <a:lstStyle/>
              <a:p>
                <a:r>
                  <a:rPr lang="en-US" sz="1164" b="1" i="1" dirty="0">
                    <a:latin typeface="Arial" charset="0"/>
                  </a:rPr>
                  <a:t>CPUS</a:t>
                </a:r>
              </a:p>
            </p:txBody>
          </p:sp>
          <p:sp>
            <p:nvSpPr>
              <p:cNvPr id="703" name="Right Brace 702"/>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7" name="Group 184"/>
            <p:cNvGrpSpPr/>
            <p:nvPr/>
          </p:nvGrpSpPr>
          <p:grpSpPr>
            <a:xfrm>
              <a:off x="5480630" y="4793027"/>
              <a:ext cx="297870" cy="223473"/>
              <a:chOff x="5917815" y="3985146"/>
              <a:chExt cx="1643045" cy="1228299"/>
            </a:xfrm>
            <a:solidFill>
              <a:schemeClr val="bg1"/>
            </a:solidFill>
          </p:grpSpPr>
          <p:sp>
            <p:nvSpPr>
              <p:cNvPr id="689" name="Oval 688"/>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0" name="Down Arrow 689"/>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1" name="Down Arrow 690"/>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8" name="Group 184"/>
            <p:cNvGrpSpPr/>
            <p:nvPr/>
          </p:nvGrpSpPr>
          <p:grpSpPr>
            <a:xfrm>
              <a:off x="5442530" y="5091477"/>
              <a:ext cx="297870" cy="223473"/>
              <a:chOff x="5917815" y="3985146"/>
              <a:chExt cx="1643045" cy="1228299"/>
            </a:xfrm>
            <a:solidFill>
              <a:schemeClr val="bg1"/>
            </a:solidFill>
          </p:grpSpPr>
          <p:sp>
            <p:nvSpPr>
              <p:cNvPr id="686" name="Oval 685"/>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7" name="Down Arrow 686"/>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8" name="Down Arrow 687"/>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9" name="Group 184"/>
            <p:cNvGrpSpPr/>
            <p:nvPr/>
          </p:nvGrpSpPr>
          <p:grpSpPr>
            <a:xfrm>
              <a:off x="5613980" y="4951777"/>
              <a:ext cx="297870" cy="223473"/>
              <a:chOff x="5917815" y="3985146"/>
              <a:chExt cx="1643045" cy="1228299"/>
            </a:xfrm>
            <a:solidFill>
              <a:schemeClr val="bg1"/>
            </a:solidFill>
          </p:grpSpPr>
          <p:sp>
            <p:nvSpPr>
              <p:cNvPr id="683" name="Oval 682"/>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4" name="Down Arrow 683"/>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5" name="Down Arrow 684"/>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810" name="Group 841"/>
          <p:cNvGrpSpPr/>
          <p:nvPr/>
        </p:nvGrpSpPr>
        <p:grpSpPr>
          <a:xfrm>
            <a:off x="9531324" y="3082887"/>
            <a:ext cx="1238245" cy="1947372"/>
            <a:chOff x="5284396" y="2146821"/>
            <a:chExt cx="1225830" cy="1921522"/>
          </a:xfrm>
        </p:grpSpPr>
        <p:grpSp>
          <p:nvGrpSpPr>
            <p:cNvPr id="811" name="Group 451"/>
            <p:cNvGrpSpPr/>
            <p:nvPr/>
          </p:nvGrpSpPr>
          <p:grpSpPr>
            <a:xfrm>
              <a:off x="5284396" y="2146821"/>
              <a:ext cx="1225830" cy="1921522"/>
              <a:chOff x="2593451" y="4695244"/>
              <a:chExt cx="1225830" cy="1921522"/>
            </a:xfrm>
          </p:grpSpPr>
          <p:sp>
            <p:nvSpPr>
              <p:cNvPr id="845" name="Parallelogram 844"/>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6" name="Left Brace 845"/>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7" name="Cube 846"/>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8" name="TextBox 847"/>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49" name="Right Brace 848"/>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0" name="Cube 849"/>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1" name="TextBox 850"/>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52" name="Cube 851"/>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3" name="TextBox 852"/>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54" name="Parallelogram 853"/>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5" name="TextBox 854"/>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56" name="Right Brace 855"/>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4" name="TextBox 843"/>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12" name="Group 987"/>
          <p:cNvGrpSpPr/>
          <p:nvPr/>
        </p:nvGrpSpPr>
        <p:grpSpPr>
          <a:xfrm>
            <a:off x="489260" y="1987376"/>
            <a:ext cx="5681585" cy="984452"/>
            <a:chOff x="7025343" y="1976717"/>
            <a:chExt cx="1099932" cy="971382"/>
          </a:xfrm>
        </p:grpSpPr>
        <p:sp>
          <p:nvSpPr>
            <p:cNvPr id="978" name="Cube 977"/>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79" name="TextBox 978"/>
            <p:cNvSpPr txBox="1"/>
            <p:nvPr/>
          </p:nvSpPr>
          <p:spPr>
            <a:xfrm>
              <a:off x="7357728" y="2712422"/>
              <a:ext cx="152747" cy="235677"/>
            </a:xfrm>
            <a:prstGeom prst="rect">
              <a:avLst/>
            </a:prstGeom>
            <a:noFill/>
            <a:ln>
              <a:noFill/>
            </a:ln>
          </p:spPr>
          <p:txBody>
            <a:bodyPr wrap="none" rtlCol="0">
              <a:spAutoFit/>
            </a:bodyPr>
            <a:lstStyle/>
            <a:p>
              <a:r>
                <a:rPr lang="en-US" sz="952" b="1" i="1" dirty="0">
                  <a:latin typeface="Arial" charset="0"/>
                </a:rPr>
                <a:t>CONTROL</a:t>
              </a:r>
            </a:p>
          </p:txBody>
        </p:sp>
        <p:sp>
          <p:nvSpPr>
            <p:cNvPr id="981" name="Cube 980"/>
            <p:cNvSpPr/>
            <p:nvPr/>
          </p:nvSpPr>
          <p:spPr bwMode="auto">
            <a:xfrm>
              <a:off x="7026669"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2" name="TextBox 981"/>
            <p:cNvSpPr txBox="1"/>
            <p:nvPr/>
          </p:nvSpPr>
          <p:spPr>
            <a:xfrm>
              <a:off x="7351102" y="2538821"/>
              <a:ext cx="240882" cy="235677"/>
            </a:xfrm>
            <a:prstGeom prst="rect">
              <a:avLst/>
            </a:prstGeom>
            <a:noFill/>
            <a:ln>
              <a:noFill/>
            </a:ln>
          </p:spPr>
          <p:txBody>
            <a:bodyPr wrap="none" rtlCol="0">
              <a:spAutoFit/>
            </a:bodyPr>
            <a:lstStyle/>
            <a:p>
              <a:r>
                <a:rPr lang="en-US" sz="952" b="1" i="1" dirty="0">
                  <a:latin typeface="Arial" charset="0"/>
                </a:rPr>
                <a:t>ORCHESTRATION</a:t>
              </a:r>
            </a:p>
          </p:txBody>
        </p:sp>
        <p:sp>
          <p:nvSpPr>
            <p:cNvPr id="983" name="Cube 982"/>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4" name="TextBox 983"/>
            <p:cNvSpPr txBox="1"/>
            <p:nvPr/>
          </p:nvSpPr>
          <p:spPr>
            <a:xfrm>
              <a:off x="7352427" y="2365218"/>
              <a:ext cx="318155"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3" name="Group 989"/>
          <p:cNvGrpSpPr/>
          <p:nvPr/>
        </p:nvGrpSpPr>
        <p:grpSpPr>
          <a:xfrm>
            <a:off x="8010273" y="1947864"/>
            <a:ext cx="2688987" cy="990802"/>
            <a:chOff x="7022263" y="1976717"/>
            <a:chExt cx="1103012" cy="977648"/>
          </a:xfrm>
        </p:grpSpPr>
        <p:sp>
          <p:nvSpPr>
            <p:cNvPr id="991" name="Cube 990"/>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2" name="TextBox 991"/>
            <p:cNvSpPr txBox="1"/>
            <p:nvPr/>
          </p:nvSpPr>
          <p:spPr>
            <a:xfrm>
              <a:off x="7300453" y="2718688"/>
              <a:ext cx="323644" cy="235677"/>
            </a:xfrm>
            <a:prstGeom prst="rect">
              <a:avLst/>
            </a:prstGeom>
            <a:noFill/>
            <a:ln>
              <a:noFill/>
            </a:ln>
          </p:spPr>
          <p:txBody>
            <a:bodyPr wrap="none" rtlCol="0">
              <a:spAutoFit/>
            </a:bodyPr>
            <a:lstStyle/>
            <a:p>
              <a:r>
                <a:rPr lang="en-US" sz="952" b="1" i="1" dirty="0">
                  <a:latin typeface="Arial" charset="0"/>
                </a:rPr>
                <a:t>CONTROL</a:t>
              </a:r>
            </a:p>
          </p:txBody>
        </p:sp>
        <p:sp>
          <p:nvSpPr>
            <p:cNvPr id="993" name="Cube 992"/>
            <p:cNvSpPr/>
            <p:nvPr/>
          </p:nvSpPr>
          <p:spPr bwMode="auto">
            <a:xfrm>
              <a:off x="7022263"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4" name="TextBox 993"/>
            <p:cNvSpPr txBox="1"/>
            <p:nvPr/>
          </p:nvSpPr>
          <p:spPr>
            <a:xfrm>
              <a:off x="7293827" y="2545087"/>
              <a:ext cx="510387" cy="235677"/>
            </a:xfrm>
            <a:prstGeom prst="rect">
              <a:avLst/>
            </a:prstGeom>
            <a:noFill/>
            <a:ln>
              <a:noFill/>
            </a:ln>
          </p:spPr>
          <p:txBody>
            <a:bodyPr wrap="none" rtlCol="0">
              <a:spAutoFit/>
            </a:bodyPr>
            <a:lstStyle/>
            <a:p>
              <a:r>
                <a:rPr lang="en-US" sz="952" b="1" i="1" dirty="0">
                  <a:latin typeface="Arial" charset="0"/>
                </a:rPr>
                <a:t>ORCHESTRATION</a:t>
              </a:r>
            </a:p>
          </p:txBody>
        </p:sp>
        <p:sp>
          <p:nvSpPr>
            <p:cNvPr id="995" name="Cube 994"/>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6" name="TextBox 995"/>
            <p:cNvSpPr txBox="1"/>
            <p:nvPr/>
          </p:nvSpPr>
          <p:spPr>
            <a:xfrm>
              <a:off x="7295152" y="2371484"/>
              <a:ext cx="674116"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4" name="Group 996"/>
          <p:cNvGrpSpPr/>
          <p:nvPr/>
        </p:nvGrpSpPr>
        <p:grpSpPr>
          <a:xfrm>
            <a:off x="10946710" y="3082886"/>
            <a:ext cx="1238245" cy="1947372"/>
            <a:chOff x="5431595" y="4439926"/>
            <a:chExt cx="1225830" cy="1921522"/>
          </a:xfrm>
        </p:grpSpPr>
        <p:grpSp>
          <p:nvGrpSpPr>
            <p:cNvPr id="815" name="Group 451"/>
            <p:cNvGrpSpPr/>
            <p:nvPr/>
          </p:nvGrpSpPr>
          <p:grpSpPr>
            <a:xfrm>
              <a:off x="5431595" y="4439926"/>
              <a:ext cx="1225830" cy="1921522"/>
              <a:chOff x="2593451" y="4695244"/>
              <a:chExt cx="1225830" cy="1921522"/>
            </a:xfrm>
          </p:grpSpPr>
          <p:sp>
            <p:nvSpPr>
              <p:cNvPr id="1007" name="Parallelogram 1006"/>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8" name="Left Brace 1007"/>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9" name="Cube 1008"/>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0" name="TextBox 1009"/>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1011" name="Right Brace 1010"/>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2" name="Cube 1011"/>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3" name="TextBox 101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1014" name="Cube 101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5" name="TextBox 101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1016" name="Parallelogram 101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7" name="TextBox 101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1018" name="Right Brace 101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16" name="Group 940"/>
            <p:cNvGrpSpPr/>
            <p:nvPr/>
          </p:nvGrpSpPr>
          <p:grpSpPr>
            <a:xfrm>
              <a:off x="5660366" y="5535753"/>
              <a:ext cx="316522" cy="510129"/>
              <a:chOff x="5169878" y="2328530"/>
              <a:chExt cx="728504" cy="510129"/>
            </a:xfrm>
          </p:grpSpPr>
          <p:cxnSp>
            <p:nvCxnSpPr>
              <p:cNvPr id="1000" name="Straight Connector 999"/>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1" name="Straight Connector 1000"/>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2" name="Straight Connector 1001"/>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 name="Straight Connector 10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 name="Straight Connector 10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5" name="Straight Connector 1004"/>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 name="Straight Connector 1005"/>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020" name="Cube 1019"/>
          <p:cNvSpPr/>
          <p:nvPr/>
        </p:nvSpPr>
        <p:spPr bwMode="auto">
          <a:xfrm>
            <a:off x="5328998" y="1125104"/>
            <a:ext cx="6828970"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1" name="TextBox 1020"/>
          <p:cNvSpPr txBox="1"/>
          <p:nvPr/>
        </p:nvSpPr>
        <p:spPr>
          <a:xfrm>
            <a:off x="7701494" y="1627865"/>
            <a:ext cx="791050" cy="239876"/>
          </a:xfrm>
          <a:prstGeom prst="rect">
            <a:avLst/>
          </a:prstGeom>
          <a:noFill/>
        </p:spPr>
        <p:txBody>
          <a:bodyPr wrap="none" lIns="92456" tIns="46229" rIns="92456" bIns="46229" rtlCol="0">
            <a:spAutoFit/>
          </a:bodyPr>
          <a:lstStyle/>
          <a:p>
            <a:r>
              <a:rPr lang="en-US" sz="952" b="1" i="1" dirty="0">
                <a:latin typeface="Arial" charset="0"/>
              </a:rPr>
              <a:t>CONTROL</a:t>
            </a:r>
          </a:p>
        </p:txBody>
      </p:sp>
      <p:sp>
        <p:nvSpPr>
          <p:cNvPr id="1022" name="Cube 1021"/>
          <p:cNvSpPr/>
          <p:nvPr/>
        </p:nvSpPr>
        <p:spPr bwMode="auto">
          <a:xfrm>
            <a:off x="5322313" y="913008"/>
            <a:ext cx="6835655"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3" name="TextBox 1022"/>
          <p:cNvSpPr txBox="1"/>
          <p:nvPr/>
        </p:nvSpPr>
        <p:spPr>
          <a:xfrm>
            <a:off x="7725778" y="1423424"/>
            <a:ext cx="1246303" cy="239876"/>
          </a:xfrm>
          <a:prstGeom prst="rect">
            <a:avLst/>
          </a:prstGeom>
          <a:noFill/>
        </p:spPr>
        <p:txBody>
          <a:bodyPr wrap="none" lIns="92456" tIns="46229" rIns="92456" bIns="46229" rtlCol="0">
            <a:spAutoFit/>
          </a:bodyPr>
          <a:lstStyle/>
          <a:p>
            <a:r>
              <a:rPr lang="en-US" sz="952" b="1" i="1" dirty="0">
                <a:latin typeface="Arial" charset="0"/>
              </a:rPr>
              <a:t>ORCHESTRATION</a:t>
            </a:r>
          </a:p>
        </p:txBody>
      </p:sp>
      <p:sp>
        <p:nvSpPr>
          <p:cNvPr id="1024" name="Cube 1023"/>
          <p:cNvSpPr/>
          <p:nvPr/>
        </p:nvSpPr>
        <p:spPr bwMode="auto">
          <a:xfrm>
            <a:off x="5335804" y="692039"/>
            <a:ext cx="6822163"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dirty="0">
              <a:latin typeface="Arial" charset="0"/>
            </a:endParaRPr>
          </a:p>
        </p:txBody>
      </p:sp>
      <p:sp>
        <p:nvSpPr>
          <p:cNvPr id="1025" name="TextBox 1024"/>
          <p:cNvSpPr txBox="1"/>
          <p:nvPr/>
        </p:nvSpPr>
        <p:spPr>
          <a:xfrm>
            <a:off x="7729076" y="1206636"/>
            <a:ext cx="1645450" cy="239876"/>
          </a:xfrm>
          <a:prstGeom prst="rect">
            <a:avLst/>
          </a:prstGeom>
          <a:noFill/>
        </p:spPr>
        <p:txBody>
          <a:bodyPr wrap="none" lIns="92456" tIns="46229" rIns="92456" bIns="46229" rtlCol="0">
            <a:spAutoFit/>
          </a:bodyPr>
          <a:lstStyle/>
          <a:p>
            <a:r>
              <a:rPr lang="en-US" sz="952" b="1" i="1" dirty="0">
                <a:latin typeface="Arial" charset="0"/>
              </a:rPr>
              <a:t>SOFTWARIZATION(APIs)</a:t>
            </a:r>
          </a:p>
        </p:txBody>
      </p:sp>
      <p:cxnSp>
        <p:nvCxnSpPr>
          <p:cNvPr id="1029" name="Straight Connector 1028"/>
          <p:cNvCxnSpPr/>
          <p:nvPr/>
        </p:nvCxnSpPr>
        <p:spPr bwMode="auto">
          <a:xfrm flipH="1">
            <a:off x="11427512" y="1859728"/>
            <a:ext cx="5815" cy="144680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 name="Straight Connector 1029"/>
          <p:cNvCxnSpPr/>
          <p:nvPr/>
        </p:nvCxnSpPr>
        <p:spPr bwMode="auto">
          <a:xfrm>
            <a:off x="5665270" y="295288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 name="Straight Connector 1032"/>
          <p:cNvCxnSpPr/>
          <p:nvPr/>
        </p:nvCxnSpPr>
        <p:spPr bwMode="auto">
          <a:xfrm>
            <a:off x="8306934" y="292415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 name="Straight Connector 1033"/>
          <p:cNvCxnSpPr/>
          <p:nvPr/>
        </p:nvCxnSpPr>
        <p:spPr bwMode="auto">
          <a:xfrm>
            <a:off x="9212695" y="291696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5" name="Straight Connector 1034"/>
          <p:cNvCxnSpPr/>
          <p:nvPr/>
        </p:nvCxnSpPr>
        <p:spPr bwMode="auto">
          <a:xfrm>
            <a:off x="10139934" y="294211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Straight Connector 1037"/>
          <p:cNvCxnSpPr/>
          <p:nvPr/>
        </p:nvCxnSpPr>
        <p:spPr bwMode="auto">
          <a:xfrm>
            <a:off x="4745189" y="2945703"/>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9" name="Straight Connector 1038"/>
          <p:cNvCxnSpPr/>
          <p:nvPr/>
        </p:nvCxnSpPr>
        <p:spPr bwMode="auto">
          <a:xfrm>
            <a:off x="3825108" y="2970846"/>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0" name="Straight Connector 1039"/>
          <p:cNvCxnSpPr/>
          <p:nvPr/>
        </p:nvCxnSpPr>
        <p:spPr bwMode="auto">
          <a:xfrm>
            <a:off x="2926507" y="290978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Straight Connector 1040"/>
          <p:cNvCxnSpPr/>
          <p:nvPr/>
        </p:nvCxnSpPr>
        <p:spPr bwMode="auto">
          <a:xfrm>
            <a:off x="1995688" y="296725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Connector 1041"/>
          <p:cNvCxnSpPr/>
          <p:nvPr/>
        </p:nvCxnSpPr>
        <p:spPr bwMode="auto">
          <a:xfrm>
            <a:off x="1032645" y="294929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Straight Connector 1042"/>
          <p:cNvCxnSpPr/>
          <p:nvPr/>
        </p:nvCxnSpPr>
        <p:spPr bwMode="auto">
          <a:xfrm flipH="1">
            <a:off x="8506658" y="1861625"/>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5" name="Straight Connector 1044"/>
          <p:cNvCxnSpPr/>
          <p:nvPr/>
        </p:nvCxnSpPr>
        <p:spPr bwMode="auto">
          <a:xfrm flipH="1">
            <a:off x="5643803" y="1890780"/>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4" name="TextBox 323"/>
          <p:cNvSpPr txBox="1"/>
          <p:nvPr/>
        </p:nvSpPr>
        <p:spPr>
          <a:xfrm rot="16200000">
            <a:off x="11321046" y="2329374"/>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35" name="TextBox 534"/>
          <p:cNvSpPr txBox="1"/>
          <p:nvPr/>
        </p:nvSpPr>
        <p:spPr>
          <a:xfrm rot="18926455">
            <a:off x="11481697" y="4049607"/>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36" name="TextBox 535"/>
          <p:cNvSpPr txBox="1"/>
          <p:nvPr/>
        </p:nvSpPr>
        <p:spPr>
          <a:xfrm rot="18926455">
            <a:off x="5648573" y="3604217"/>
            <a:ext cx="646780" cy="256162"/>
          </a:xfrm>
          <a:prstGeom prst="rect">
            <a:avLst/>
          </a:prstGeom>
          <a:noFill/>
        </p:spPr>
        <p:txBody>
          <a:bodyPr wrap="none" lIns="92456" tIns="46229" rIns="92456" bIns="46229" rtlCol="0">
            <a:spAutoFit/>
          </a:bodyPr>
          <a:lstStyle/>
          <a:p>
            <a:r>
              <a:rPr lang="en-US" sz="1058" b="1" dirty="0" err="1">
                <a:latin typeface="Arial" charset="0"/>
              </a:rPr>
              <a:t>Docker</a:t>
            </a:r>
            <a:endParaRPr lang="en-US" sz="1058" b="1" dirty="0">
              <a:latin typeface="Arial" charset="0"/>
            </a:endParaRPr>
          </a:p>
        </p:txBody>
      </p:sp>
      <p:sp>
        <p:nvSpPr>
          <p:cNvPr id="537" name="TextBox 536"/>
          <p:cNvSpPr txBox="1"/>
          <p:nvPr/>
        </p:nvSpPr>
        <p:spPr>
          <a:xfrm rot="18926455">
            <a:off x="10140613" y="3575479"/>
            <a:ext cx="691664" cy="256162"/>
          </a:xfrm>
          <a:prstGeom prst="rect">
            <a:avLst/>
          </a:prstGeom>
          <a:noFill/>
        </p:spPr>
        <p:txBody>
          <a:bodyPr wrap="none" lIns="92456" tIns="46229" rIns="92456" bIns="46229" rtlCol="0">
            <a:spAutoFit/>
          </a:bodyPr>
          <a:lstStyle/>
          <a:p>
            <a:r>
              <a:rPr lang="en-US" sz="1058" b="1" dirty="0">
                <a:latin typeface="Arial" charset="0"/>
              </a:rPr>
              <a:t>Op-NFV</a:t>
            </a:r>
          </a:p>
        </p:txBody>
      </p:sp>
      <p:sp>
        <p:nvSpPr>
          <p:cNvPr id="543" name="TextBox 542"/>
          <p:cNvSpPr txBox="1"/>
          <p:nvPr/>
        </p:nvSpPr>
        <p:spPr>
          <a:xfrm rot="18926455">
            <a:off x="8272888" y="3703651"/>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44" name="TextBox 543"/>
          <p:cNvSpPr txBox="1"/>
          <p:nvPr/>
        </p:nvSpPr>
        <p:spPr>
          <a:xfrm rot="18926455">
            <a:off x="3819269" y="3653363"/>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52" name="TextBox 551"/>
          <p:cNvSpPr txBox="1"/>
          <p:nvPr/>
        </p:nvSpPr>
        <p:spPr>
          <a:xfrm rot="18926455">
            <a:off x="11646170" y="3595889"/>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554" name="TextBox 553"/>
          <p:cNvSpPr txBox="1"/>
          <p:nvPr/>
        </p:nvSpPr>
        <p:spPr>
          <a:xfrm rot="18926455">
            <a:off x="5586271" y="4011310"/>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556" name="TextBox 555"/>
          <p:cNvSpPr txBox="1"/>
          <p:nvPr/>
        </p:nvSpPr>
        <p:spPr>
          <a:xfrm rot="18926455">
            <a:off x="10068534" y="3917919"/>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477" name="Title 1"/>
          <p:cNvSpPr>
            <a:spLocks noGrp="1"/>
          </p:cNvSpPr>
          <p:nvPr>
            <p:ph type="ctrTitle"/>
          </p:nvPr>
        </p:nvSpPr>
        <p:spPr>
          <a:xfrm>
            <a:off x="243656" y="102575"/>
            <a:ext cx="11767475" cy="374895"/>
          </a:xfrm>
          <a:noFill/>
        </p:spPr>
        <p:txBody>
          <a:bodyPr>
            <a:noAutofit/>
          </a:bodyPr>
          <a:lstStyle/>
          <a:p>
            <a:r>
              <a:rPr lang="en-US" sz="3200" b="1" dirty="0" smtClean="0"/>
              <a:t>High Level Events – Import Slice Delta &amp; compute resource allocation </a:t>
            </a:r>
            <a:endParaRPr lang="en-US" sz="3200" b="1" dirty="0"/>
          </a:p>
        </p:txBody>
      </p:sp>
      <p:grpSp>
        <p:nvGrpSpPr>
          <p:cNvPr id="467" name="Group 996"/>
          <p:cNvGrpSpPr/>
          <p:nvPr/>
        </p:nvGrpSpPr>
        <p:grpSpPr>
          <a:xfrm>
            <a:off x="6399235" y="3104421"/>
            <a:ext cx="1238245" cy="1947372"/>
            <a:chOff x="5431595" y="4439926"/>
            <a:chExt cx="1225830" cy="1921522"/>
          </a:xfrm>
        </p:grpSpPr>
        <p:grpSp>
          <p:nvGrpSpPr>
            <p:cNvPr id="486" name="Group 451"/>
            <p:cNvGrpSpPr/>
            <p:nvPr/>
          </p:nvGrpSpPr>
          <p:grpSpPr>
            <a:xfrm>
              <a:off x="5431595" y="4439926"/>
              <a:ext cx="1225830" cy="1921522"/>
              <a:chOff x="2593451" y="4695244"/>
              <a:chExt cx="1225830" cy="1921522"/>
            </a:xfrm>
          </p:grpSpPr>
          <p:sp>
            <p:nvSpPr>
              <p:cNvPr id="519" name="Parallelogram 518"/>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1" name="Left Brace 52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4" name="Cube 52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1" name="TextBox 5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33" name="Right Brace 532"/>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4" name="Cube 533"/>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3" name="TextBox 56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64" name="Cube 56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5" name="TextBox 56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66" name="Parallelogram 56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7" name="TextBox 56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568" name="Right Brace 5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487" name="Group 940"/>
            <p:cNvGrpSpPr/>
            <p:nvPr/>
          </p:nvGrpSpPr>
          <p:grpSpPr>
            <a:xfrm>
              <a:off x="5660366" y="5535753"/>
              <a:ext cx="316522" cy="510129"/>
              <a:chOff x="5169878" y="2328530"/>
              <a:chExt cx="728504" cy="510129"/>
            </a:xfrm>
          </p:grpSpPr>
          <p:cxnSp>
            <p:nvCxnSpPr>
              <p:cNvPr id="488" name="Straight Connector 487"/>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 name="Straight Connector 489"/>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Straight Connector 490"/>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Straight Connector 5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Straight Connector 505"/>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Straight Connector 506"/>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569" name="Straight Connector 568"/>
          <p:cNvCxnSpPr/>
          <p:nvPr/>
        </p:nvCxnSpPr>
        <p:spPr bwMode="auto">
          <a:xfrm flipH="1">
            <a:off x="6880037" y="1847417"/>
            <a:ext cx="14214" cy="14806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0" name="TextBox 579"/>
          <p:cNvSpPr txBox="1"/>
          <p:nvPr/>
        </p:nvSpPr>
        <p:spPr>
          <a:xfrm rot="16200000">
            <a:off x="6773571" y="2350909"/>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83" name="TextBox 582"/>
          <p:cNvSpPr txBox="1"/>
          <p:nvPr/>
        </p:nvSpPr>
        <p:spPr>
          <a:xfrm rot="18926455">
            <a:off x="6934222" y="4071142"/>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84" name="TextBox 583"/>
          <p:cNvSpPr txBox="1"/>
          <p:nvPr/>
        </p:nvSpPr>
        <p:spPr>
          <a:xfrm rot="18926455">
            <a:off x="7098695" y="3617424"/>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451" name="TextBox 450"/>
          <p:cNvSpPr txBox="1"/>
          <p:nvPr/>
        </p:nvSpPr>
        <p:spPr>
          <a:xfrm>
            <a:off x="1352613" y="1479970"/>
            <a:ext cx="409536"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NG(R)AN</a:t>
            </a:r>
            <a:endParaRPr lang="en-US" sz="400" b="1" dirty="0">
              <a:latin typeface="Arial" charset="0"/>
            </a:endParaRPr>
          </a:p>
        </p:txBody>
      </p:sp>
      <p:sp>
        <p:nvSpPr>
          <p:cNvPr id="452" name="TextBox 451"/>
          <p:cNvSpPr txBox="1"/>
          <p:nvPr/>
        </p:nvSpPr>
        <p:spPr>
          <a:xfrm>
            <a:off x="852153" y="1479970"/>
            <a:ext cx="257250"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UE</a:t>
            </a:r>
            <a:endParaRPr lang="en-US" sz="400" b="1" dirty="0">
              <a:latin typeface="Arial" charset="0"/>
            </a:endParaRPr>
          </a:p>
        </p:txBody>
      </p:sp>
      <p:sp>
        <p:nvSpPr>
          <p:cNvPr id="466" name="TextBox 465"/>
          <p:cNvSpPr txBox="1"/>
          <p:nvPr/>
        </p:nvSpPr>
        <p:spPr>
          <a:xfrm>
            <a:off x="2078498" y="1477886"/>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NG-UP</a:t>
            </a:r>
            <a:endParaRPr lang="en-US" sz="400" b="1" dirty="0">
              <a:latin typeface="Arial" charset="0"/>
            </a:endParaRPr>
          </a:p>
        </p:txBody>
      </p:sp>
      <p:sp>
        <p:nvSpPr>
          <p:cNvPr id="484" name="TextBox 483"/>
          <p:cNvSpPr txBox="1"/>
          <p:nvPr/>
        </p:nvSpPr>
        <p:spPr>
          <a:xfrm>
            <a:off x="2701847" y="1474422"/>
            <a:ext cx="26686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FW</a:t>
            </a:r>
            <a:endParaRPr lang="en-US" sz="400" b="1" dirty="0">
              <a:latin typeface="Arial" charset="0"/>
            </a:endParaRPr>
          </a:p>
        </p:txBody>
      </p:sp>
      <p:sp>
        <p:nvSpPr>
          <p:cNvPr id="545" name="TextBox 544"/>
          <p:cNvSpPr txBox="1"/>
          <p:nvPr/>
        </p:nvSpPr>
        <p:spPr>
          <a:xfrm>
            <a:off x="2078498" y="997065"/>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NG-CP</a:t>
            </a:r>
            <a:endParaRPr lang="en-US" sz="400" b="1" dirty="0">
              <a:latin typeface="Arial" charset="0"/>
            </a:endParaRPr>
          </a:p>
        </p:txBody>
      </p:sp>
      <p:sp>
        <p:nvSpPr>
          <p:cNvPr id="585" name="TextBox 584"/>
          <p:cNvSpPr txBox="1"/>
          <p:nvPr/>
        </p:nvSpPr>
        <p:spPr>
          <a:xfrm>
            <a:off x="2099279" y="633274"/>
            <a:ext cx="30373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UDM</a:t>
            </a:r>
            <a:endParaRPr lang="en-US" sz="400" b="1" dirty="0">
              <a:latin typeface="Arial" charset="0"/>
            </a:endParaRPr>
          </a:p>
        </p:txBody>
      </p:sp>
      <p:sp>
        <p:nvSpPr>
          <p:cNvPr id="586" name="TextBox 585"/>
          <p:cNvSpPr txBox="1"/>
          <p:nvPr/>
        </p:nvSpPr>
        <p:spPr>
          <a:xfrm>
            <a:off x="2691213" y="994181"/>
            <a:ext cx="255647"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AF</a:t>
            </a:r>
            <a:endParaRPr lang="en-US" sz="400" b="1" dirty="0">
              <a:latin typeface="Arial" charset="0"/>
            </a:endParaRPr>
          </a:p>
        </p:txBody>
      </p:sp>
      <p:cxnSp>
        <p:nvCxnSpPr>
          <p:cNvPr id="33" name="Straight Connector 32"/>
          <p:cNvCxnSpPr>
            <a:stCxn id="452" idx="3"/>
            <a:endCxn id="451" idx="1"/>
          </p:cNvCxnSpPr>
          <p:nvPr/>
        </p:nvCxnSpPr>
        <p:spPr>
          <a:xfrm>
            <a:off x="1109403" y="1557428"/>
            <a:ext cx="243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452" idx="0"/>
            <a:endCxn id="545" idx="1"/>
          </p:cNvCxnSpPr>
          <p:nvPr/>
        </p:nvCxnSpPr>
        <p:spPr>
          <a:xfrm flipV="1">
            <a:off x="980778" y="1074523"/>
            <a:ext cx="1097720" cy="405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451" idx="3"/>
            <a:endCxn id="466" idx="1"/>
          </p:cNvCxnSpPr>
          <p:nvPr/>
        </p:nvCxnSpPr>
        <p:spPr>
          <a:xfrm flipV="1">
            <a:off x="1762149" y="1555344"/>
            <a:ext cx="316349" cy="2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466" idx="3"/>
            <a:endCxn id="484" idx="1"/>
          </p:cNvCxnSpPr>
          <p:nvPr/>
        </p:nvCxnSpPr>
        <p:spPr>
          <a:xfrm flipV="1">
            <a:off x="2430326" y="1551880"/>
            <a:ext cx="271521" cy="3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484" idx="3"/>
            <a:endCxn id="42" idx="2"/>
          </p:cNvCxnSpPr>
          <p:nvPr/>
        </p:nvCxnSpPr>
        <p:spPr>
          <a:xfrm flipV="1">
            <a:off x="2968715" y="1549906"/>
            <a:ext cx="342253" cy="1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310968" y="1454560"/>
            <a:ext cx="328789" cy="190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71344" y="1417756"/>
            <a:ext cx="828226" cy="246221"/>
          </a:xfrm>
          <a:prstGeom prst="rect">
            <a:avLst/>
          </a:prstGeom>
          <a:noFill/>
        </p:spPr>
        <p:txBody>
          <a:bodyPr wrap="square" rtlCol="0">
            <a:spAutoFit/>
          </a:bodyPr>
          <a:lstStyle/>
          <a:p>
            <a:pPr algn="ctr"/>
            <a:r>
              <a:rPr lang="en-US" sz="500" dirty="0" smtClean="0"/>
              <a:t>Data</a:t>
            </a:r>
            <a:br>
              <a:rPr lang="en-US" sz="500" dirty="0" smtClean="0"/>
            </a:br>
            <a:r>
              <a:rPr lang="en-US" sz="500" dirty="0" smtClean="0"/>
              <a:t>Network</a:t>
            </a:r>
            <a:endParaRPr lang="en-US" sz="500" dirty="0"/>
          </a:p>
        </p:txBody>
      </p:sp>
      <p:sp>
        <p:nvSpPr>
          <p:cNvPr id="59" name="TextBox 58"/>
          <p:cNvSpPr txBox="1"/>
          <p:nvPr/>
        </p:nvSpPr>
        <p:spPr>
          <a:xfrm>
            <a:off x="1365115" y="1118230"/>
            <a:ext cx="320922" cy="184666"/>
          </a:xfrm>
          <a:prstGeom prst="rect">
            <a:avLst/>
          </a:prstGeom>
          <a:noFill/>
        </p:spPr>
        <p:txBody>
          <a:bodyPr wrap="none" rtlCol="0">
            <a:spAutoFit/>
          </a:bodyPr>
          <a:lstStyle/>
          <a:p>
            <a:r>
              <a:rPr lang="en-US" sz="600" dirty="0" smtClean="0"/>
              <a:t>NG1</a:t>
            </a:r>
            <a:endParaRPr lang="en-US" sz="600" dirty="0"/>
          </a:p>
        </p:txBody>
      </p:sp>
      <p:sp>
        <p:nvSpPr>
          <p:cNvPr id="592" name="TextBox 591"/>
          <p:cNvSpPr txBox="1"/>
          <p:nvPr/>
        </p:nvSpPr>
        <p:spPr>
          <a:xfrm>
            <a:off x="1775640" y="1398844"/>
            <a:ext cx="320922" cy="184666"/>
          </a:xfrm>
          <a:prstGeom prst="rect">
            <a:avLst/>
          </a:prstGeom>
          <a:noFill/>
        </p:spPr>
        <p:txBody>
          <a:bodyPr wrap="none" rtlCol="0">
            <a:spAutoFit/>
          </a:bodyPr>
          <a:lstStyle/>
          <a:p>
            <a:r>
              <a:rPr lang="en-US" sz="600" dirty="0" smtClean="0"/>
              <a:t>NG3</a:t>
            </a:r>
            <a:endParaRPr lang="en-US" sz="600" dirty="0"/>
          </a:p>
        </p:txBody>
      </p:sp>
      <p:cxnSp>
        <p:nvCxnSpPr>
          <p:cNvPr id="593" name="Straight Connector 592"/>
          <p:cNvCxnSpPr>
            <a:stCxn id="451" idx="0"/>
            <a:endCxn id="545" idx="2"/>
          </p:cNvCxnSpPr>
          <p:nvPr/>
        </p:nvCxnSpPr>
        <p:spPr>
          <a:xfrm flipV="1">
            <a:off x="1557381" y="1151981"/>
            <a:ext cx="697031" cy="327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4" name="TextBox 593"/>
          <p:cNvSpPr txBox="1"/>
          <p:nvPr/>
        </p:nvSpPr>
        <p:spPr>
          <a:xfrm>
            <a:off x="1562957" y="1248566"/>
            <a:ext cx="320922" cy="184666"/>
          </a:xfrm>
          <a:prstGeom prst="rect">
            <a:avLst/>
          </a:prstGeom>
          <a:noFill/>
        </p:spPr>
        <p:txBody>
          <a:bodyPr wrap="none" rtlCol="0">
            <a:spAutoFit/>
          </a:bodyPr>
          <a:lstStyle/>
          <a:p>
            <a:r>
              <a:rPr lang="en-US" sz="600" dirty="0" smtClean="0"/>
              <a:t>NG2</a:t>
            </a:r>
            <a:endParaRPr lang="en-US" sz="600" dirty="0"/>
          </a:p>
        </p:txBody>
      </p:sp>
      <p:cxnSp>
        <p:nvCxnSpPr>
          <p:cNvPr id="595" name="Straight Connector 594"/>
          <p:cNvCxnSpPr>
            <a:stCxn id="466" idx="0"/>
            <a:endCxn id="545" idx="2"/>
          </p:cNvCxnSpPr>
          <p:nvPr/>
        </p:nvCxnSpPr>
        <p:spPr>
          <a:xfrm flipV="1">
            <a:off x="2254412" y="1151981"/>
            <a:ext cx="0" cy="325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2181166" y="1225645"/>
            <a:ext cx="320922" cy="184666"/>
          </a:xfrm>
          <a:prstGeom prst="rect">
            <a:avLst/>
          </a:prstGeom>
          <a:noFill/>
        </p:spPr>
        <p:txBody>
          <a:bodyPr wrap="none" rtlCol="0">
            <a:spAutoFit/>
          </a:bodyPr>
          <a:lstStyle/>
          <a:p>
            <a:r>
              <a:rPr lang="en-US" sz="600" dirty="0" smtClean="0"/>
              <a:t>NG4</a:t>
            </a:r>
            <a:endParaRPr lang="en-US" sz="600" dirty="0"/>
          </a:p>
        </p:txBody>
      </p:sp>
      <p:sp>
        <p:nvSpPr>
          <p:cNvPr id="597" name="TextBox 596"/>
          <p:cNvSpPr txBox="1"/>
          <p:nvPr/>
        </p:nvSpPr>
        <p:spPr>
          <a:xfrm>
            <a:off x="2183769" y="810514"/>
            <a:ext cx="320922" cy="184666"/>
          </a:xfrm>
          <a:prstGeom prst="rect">
            <a:avLst/>
          </a:prstGeom>
          <a:noFill/>
        </p:spPr>
        <p:txBody>
          <a:bodyPr wrap="none" rtlCol="0">
            <a:spAutoFit/>
          </a:bodyPr>
          <a:lstStyle/>
          <a:p>
            <a:r>
              <a:rPr lang="en-US" sz="600" dirty="0" smtClean="0"/>
              <a:t>NG7</a:t>
            </a:r>
            <a:endParaRPr lang="en-US" sz="600" dirty="0"/>
          </a:p>
        </p:txBody>
      </p:sp>
      <p:cxnSp>
        <p:nvCxnSpPr>
          <p:cNvPr id="598" name="Straight Connector 597"/>
          <p:cNvCxnSpPr>
            <a:stCxn id="545" idx="0"/>
            <a:endCxn id="585" idx="2"/>
          </p:cNvCxnSpPr>
          <p:nvPr/>
        </p:nvCxnSpPr>
        <p:spPr>
          <a:xfrm flipH="1" flipV="1">
            <a:off x="2251148" y="788190"/>
            <a:ext cx="3264" cy="20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9" name="TextBox 598"/>
          <p:cNvSpPr txBox="1"/>
          <p:nvPr/>
        </p:nvSpPr>
        <p:spPr>
          <a:xfrm>
            <a:off x="2416658" y="1388780"/>
            <a:ext cx="320922" cy="184666"/>
          </a:xfrm>
          <a:prstGeom prst="rect">
            <a:avLst/>
          </a:prstGeom>
          <a:noFill/>
        </p:spPr>
        <p:txBody>
          <a:bodyPr wrap="none" rtlCol="0">
            <a:spAutoFit/>
          </a:bodyPr>
          <a:lstStyle/>
          <a:p>
            <a:r>
              <a:rPr lang="en-US" sz="600" dirty="0" smtClean="0"/>
              <a:t>NG6</a:t>
            </a:r>
            <a:endParaRPr lang="en-US" sz="600" dirty="0"/>
          </a:p>
        </p:txBody>
      </p:sp>
      <p:cxnSp>
        <p:nvCxnSpPr>
          <p:cNvPr id="600" name="Straight Connector 599"/>
          <p:cNvCxnSpPr>
            <a:stCxn id="545" idx="3"/>
            <a:endCxn id="586" idx="1"/>
          </p:cNvCxnSpPr>
          <p:nvPr/>
        </p:nvCxnSpPr>
        <p:spPr>
          <a:xfrm flipV="1">
            <a:off x="2430326" y="1071639"/>
            <a:ext cx="260887" cy="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2399124" y="910530"/>
            <a:ext cx="320922" cy="184666"/>
          </a:xfrm>
          <a:prstGeom prst="rect">
            <a:avLst/>
          </a:prstGeom>
          <a:noFill/>
        </p:spPr>
        <p:txBody>
          <a:bodyPr wrap="none" rtlCol="0">
            <a:spAutoFit/>
          </a:bodyPr>
          <a:lstStyle/>
          <a:p>
            <a:r>
              <a:rPr lang="en-US" sz="600" dirty="0" smtClean="0"/>
              <a:t>NG5</a:t>
            </a:r>
            <a:endParaRPr lang="en-US" sz="600" dirty="0"/>
          </a:p>
        </p:txBody>
      </p:sp>
      <p:sp>
        <p:nvSpPr>
          <p:cNvPr id="139" name="TextBox 138"/>
          <p:cNvSpPr txBox="1"/>
          <p:nvPr/>
        </p:nvSpPr>
        <p:spPr>
          <a:xfrm>
            <a:off x="2814031" y="560785"/>
            <a:ext cx="1173719" cy="215444"/>
          </a:xfrm>
          <a:prstGeom prst="rect">
            <a:avLst/>
          </a:prstGeom>
          <a:noFill/>
        </p:spPr>
        <p:txBody>
          <a:bodyPr wrap="none" rtlCol="0">
            <a:spAutoFit/>
          </a:bodyPr>
          <a:lstStyle/>
          <a:p>
            <a:r>
              <a:rPr lang="en-US" sz="800" dirty="0" err="1" smtClean="0"/>
              <a:t>SliceTemplate</a:t>
            </a:r>
            <a:r>
              <a:rPr lang="en-US" sz="800" dirty="0" smtClean="0"/>
              <a:t>(</a:t>
            </a:r>
            <a:r>
              <a:rPr lang="en-US" sz="800" dirty="0" err="1" smtClean="0"/>
              <a:t>eMBB</a:t>
            </a:r>
            <a:r>
              <a:rPr lang="en-US" sz="800" dirty="0" smtClean="0"/>
              <a:t>-A)</a:t>
            </a:r>
            <a:endParaRPr lang="en-US" sz="800" dirty="0"/>
          </a:p>
        </p:txBody>
      </p:sp>
      <p:grpSp>
        <p:nvGrpSpPr>
          <p:cNvPr id="141" name="Group 140"/>
          <p:cNvGrpSpPr/>
          <p:nvPr/>
        </p:nvGrpSpPr>
        <p:grpSpPr>
          <a:xfrm>
            <a:off x="1376653" y="1634180"/>
            <a:ext cx="514045" cy="216472"/>
            <a:chOff x="3669431" y="1334094"/>
            <a:chExt cx="514045" cy="216472"/>
          </a:xfrm>
        </p:grpSpPr>
        <p:sp>
          <p:nvSpPr>
            <p:cNvPr id="612" name="TextBox 61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a:latin typeface="Arial" charset="0"/>
                </a:rPr>
                <a:t>F()</a:t>
              </a:r>
            </a:p>
          </p:txBody>
        </p:sp>
        <p:sp>
          <p:nvSpPr>
            <p:cNvPr id="615" name="Oval 614"/>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17" name="Group 616"/>
          <p:cNvGrpSpPr/>
          <p:nvPr/>
        </p:nvGrpSpPr>
        <p:grpSpPr>
          <a:xfrm>
            <a:off x="2136153" y="1623608"/>
            <a:ext cx="514045" cy="216472"/>
            <a:chOff x="3669431" y="1334094"/>
            <a:chExt cx="514045" cy="216472"/>
          </a:xfrm>
        </p:grpSpPr>
        <p:sp>
          <p:nvSpPr>
            <p:cNvPr id="618" name="TextBox 617"/>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G()</a:t>
              </a:r>
              <a:endParaRPr lang="en-US" sz="800" b="1" i="1" dirty="0">
                <a:latin typeface="Arial" charset="0"/>
              </a:endParaRPr>
            </a:p>
          </p:txBody>
        </p:sp>
        <p:sp>
          <p:nvSpPr>
            <p:cNvPr id="619" name="Oval 618"/>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1" name="Group 620"/>
          <p:cNvGrpSpPr/>
          <p:nvPr/>
        </p:nvGrpSpPr>
        <p:grpSpPr>
          <a:xfrm>
            <a:off x="2737938" y="1630701"/>
            <a:ext cx="514045" cy="216472"/>
            <a:chOff x="3669431" y="1334094"/>
            <a:chExt cx="514045" cy="216472"/>
          </a:xfrm>
        </p:grpSpPr>
        <p:sp>
          <p:nvSpPr>
            <p:cNvPr id="622" name="TextBox 62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H()</a:t>
              </a:r>
              <a:endParaRPr lang="en-US" sz="800" b="1" i="1" dirty="0">
                <a:latin typeface="Arial" charset="0"/>
              </a:endParaRPr>
            </a:p>
          </p:txBody>
        </p:sp>
        <p:sp>
          <p:nvSpPr>
            <p:cNvPr id="623" name="Oval 622"/>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5" name="Group 624"/>
          <p:cNvGrpSpPr/>
          <p:nvPr/>
        </p:nvGrpSpPr>
        <p:grpSpPr>
          <a:xfrm>
            <a:off x="1874711" y="799158"/>
            <a:ext cx="514045" cy="216472"/>
            <a:chOff x="3669431" y="1334094"/>
            <a:chExt cx="514045" cy="216472"/>
          </a:xfrm>
        </p:grpSpPr>
        <p:sp>
          <p:nvSpPr>
            <p:cNvPr id="626" name="TextBox 625"/>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I()</a:t>
              </a:r>
              <a:endParaRPr lang="en-US" sz="800" b="1" i="1" dirty="0">
                <a:latin typeface="Arial" charset="0"/>
              </a:endParaRPr>
            </a:p>
          </p:txBody>
        </p:sp>
        <p:sp>
          <p:nvSpPr>
            <p:cNvPr id="627" name="Oval 626"/>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sp>
        <p:nvSpPr>
          <p:cNvPr id="142" name="Rectangle 141"/>
          <p:cNvSpPr/>
          <p:nvPr/>
        </p:nvSpPr>
        <p:spPr>
          <a:xfrm>
            <a:off x="1808278" y="586690"/>
            <a:ext cx="701564" cy="638955"/>
          </a:xfrm>
          <a:prstGeom prst="rect">
            <a:avLst/>
          </a:prstGeom>
          <a:no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a:off x="4716643" y="586690"/>
            <a:ext cx="1137091" cy="300941"/>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V="1">
            <a:off x="3538436" y="1068493"/>
            <a:ext cx="2124995" cy="778683"/>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9" name="Parallelogram 628"/>
          <p:cNvSpPr/>
          <p:nvPr/>
        </p:nvSpPr>
        <p:spPr>
          <a:xfrm>
            <a:off x="5667573" y="888227"/>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Parallelogram 630"/>
          <p:cNvSpPr/>
          <p:nvPr/>
        </p:nvSpPr>
        <p:spPr>
          <a:xfrm>
            <a:off x="6731754" y="816242"/>
            <a:ext cx="997746" cy="208009"/>
          </a:xfrm>
          <a:prstGeom prst="parallelogram">
            <a:avLst>
              <a:gd name="adj" fmla="val 9318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5802390" y="790935"/>
            <a:ext cx="317716" cy="369332"/>
          </a:xfrm>
          <a:prstGeom prst="rect">
            <a:avLst/>
          </a:prstGeom>
          <a:noFill/>
        </p:spPr>
        <p:txBody>
          <a:bodyPr wrap="none" rtlCol="0">
            <a:spAutoFit/>
          </a:bodyPr>
          <a:lstStyle/>
          <a:p>
            <a:r>
              <a:rPr lang="en-US" i="1" dirty="0" smtClean="0"/>
              <a:t>A</a:t>
            </a:r>
            <a:endParaRPr lang="en-US" i="1" dirty="0"/>
          </a:p>
        </p:txBody>
      </p:sp>
      <p:sp>
        <p:nvSpPr>
          <p:cNvPr id="633" name="TextBox 632"/>
          <p:cNvSpPr txBox="1"/>
          <p:nvPr/>
        </p:nvSpPr>
        <p:spPr>
          <a:xfrm>
            <a:off x="6314037" y="721405"/>
            <a:ext cx="317716" cy="369332"/>
          </a:xfrm>
          <a:prstGeom prst="rect">
            <a:avLst/>
          </a:prstGeom>
          <a:noFill/>
        </p:spPr>
        <p:txBody>
          <a:bodyPr wrap="none" rtlCol="0">
            <a:spAutoFit/>
          </a:bodyPr>
          <a:lstStyle/>
          <a:p>
            <a:r>
              <a:rPr lang="en-US" i="1" dirty="0" smtClean="0"/>
              <a:t>B</a:t>
            </a:r>
            <a:endParaRPr lang="en-US" i="1" dirty="0"/>
          </a:p>
        </p:txBody>
      </p:sp>
      <p:sp>
        <p:nvSpPr>
          <p:cNvPr id="2" name="TextBox 1"/>
          <p:cNvSpPr txBox="1"/>
          <p:nvPr/>
        </p:nvSpPr>
        <p:spPr>
          <a:xfrm rot="16200000">
            <a:off x="-193240" y="995207"/>
            <a:ext cx="641522" cy="307777"/>
          </a:xfrm>
          <a:prstGeom prst="rect">
            <a:avLst/>
          </a:prstGeom>
          <a:noFill/>
        </p:spPr>
        <p:txBody>
          <a:bodyPr wrap="none" rtlCol="0">
            <a:spAutoFit/>
          </a:bodyPr>
          <a:lstStyle/>
          <a:p>
            <a:r>
              <a:rPr lang="en-US" sz="1400" dirty="0" smtClean="0"/>
              <a:t>INPUT</a:t>
            </a:r>
            <a:endParaRPr lang="en-US" sz="1400" dirty="0"/>
          </a:p>
        </p:txBody>
      </p:sp>
      <p:sp>
        <p:nvSpPr>
          <p:cNvPr id="557" name="TextBox 556"/>
          <p:cNvSpPr txBox="1"/>
          <p:nvPr/>
        </p:nvSpPr>
        <p:spPr>
          <a:xfrm rot="16200000">
            <a:off x="-321609" y="3287943"/>
            <a:ext cx="898259" cy="307777"/>
          </a:xfrm>
          <a:prstGeom prst="rect">
            <a:avLst/>
          </a:prstGeom>
          <a:noFill/>
        </p:spPr>
        <p:txBody>
          <a:bodyPr wrap="none" rtlCol="0">
            <a:spAutoFit/>
          </a:bodyPr>
          <a:lstStyle/>
          <a:p>
            <a:r>
              <a:rPr lang="en-US" sz="1400" dirty="0" smtClean="0"/>
              <a:t>MACHINE</a:t>
            </a:r>
            <a:endParaRPr lang="en-US" sz="1400" dirty="0"/>
          </a:p>
        </p:txBody>
      </p:sp>
      <p:sp>
        <p:nvSpPr>
          <p:cNvPr id="31" name="Left Brace 30"/>
          <p:cNvSpPr/>
          <p:nvPr/>
        </p:nvSpPr>
        <p:spPr>
          <a:xfrm>
            <a:off x="243657" y="448840"/>
            <a:ext cx="185555" cy="15019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Left Brace 586"/>
          <p:cNvSpPr/>
          <p:nvPr/>
        </p:nvSpPr>
        <p:spPr>
          <a:xfrm>
            <a:off x="243657" y="2055562"/>
            <a:ext cx="166336" cy="29962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Arrow 34"/>
          <p:cNvSpPr/>
          <p:nvPr/>
        </p:nvSpPr>
        <p:spPr>
          <a:xfrm>
            <a:off x="3967036" y="570945"/>
            <a:ext cx="2732228" cy="696300"/>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3"/>
          <a:stretch>
            <a:fillRect/>
          </a:stretch>
        </p:blipFill>
        <p:spPr>
          <a:xfrm>
            <a:off x="7637480" y="1043195"/>
            <a:ext cx="804742" cy="786452"/>
          </a:xfrm>
          <a:prstGeom prst="rect">
            <a:avLst/>
          </a:prstGeom>
          <a:noFill/>
        </p:spPr>
      </p:pic>
      <p:sp>
        <p:nvSpPr>
          <p:cNvPr id="37" name="Left Arrow 36"/>
          <p:cNvSpPr/>
          <p:nvPr/>
        </p:nvSpPr>
        <p:spPr>
          <a:xfrm rot="10800000">
            <a:off x="8347601" y="693469"/>
            <a:ext cx="962853" cy="357571"/>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bwMode="auto">
          <a:xfrm>
            <a:off x="7942103" y="759016"/>
            <a:ext cx="234933" cy="22647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1" name="Down Arrow 680"/>
          <p:cNvSpPr/>
          <p:nvPr/>
        </p:nvSpPr>
        <p:spPr bwMode="auto">
          <a:xfrm>
            <a:off x="8127050" y="831993"/>
            <a:ext cx="82476" cy="110723"/>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2" name="Down Arrow 681"/>
          <p:cNvSpPr/>
          <p:nvPr/>
        </p:nvSpPr>
        <p:spPr bwMode="auto">
          <a:xfrm rot="10800000">
            <a:off x="7908639" y="814797"/>
            <a:ext cx="82476" cy="110723"/>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79" name="TextBox 778"/>
          <p:cNvSpPr txBox="1"/>
          <p:nvPr/>
        </p:nvSpPr>
        <p:spPr>
          <a:xfrm>
            <a:off x="5041739" y="6558081"/>
            <a:ext cx="411611" cy="280725"/>
          </a:xfrm>
          <a:prstGeom prst="rect">
            <a:avLst/>
          </a:prstGeom>
          <a:noFill/>
        </p:spPr>
        <p:txBody>
          <a:bodyPr wrap="none" lIns="92456" tIns="46229" rIns="92456" bIns="46229" rtlCol="0">
            <a:spAutoFit/>
          </a:bodyPr>
          <a:lstStyle/>
          <a:p>
            <a:r>
              <a:rPr lang="en-US" sz="1164" b="1" i="1" dirty="0">
                <a:latin typeface="Arial" charset="0"/>
              </a:rPr>
              <a:t>G()</a:t>
            </a:r>
          </a:p>
        </p:txBody>
      </p:sp>
      <p:sp>
        <p:nvSpPr>
          <p:cNvPr id="780" name="TextBox 779"/>
          <p:cNvSpPr txBox="1"/>
          <p:nvPr/>
        </p:nvSpPr>
        <p:spPr>
          <a:xfrm>
            <a:off x="5554427" y="6555514"/>
            <a:ext cx="401867" cy="280714"/>
          </a:xfrm>
          <a:prstGeom prst="rect">
            <a:avLst/>
          </a:prstGeom>
          <a:noFill/>
        </p:spPr>
        <p:txBody>
          <a:bodyPr wrap="none" lIns="92456" tIns="46229" rIns="92456" bIns="46229" rtlCol="0">
            <a:spAutoFit/>
          </a:bodyPr>
          <a:lstStyle/>
          <a:p>
            <a:r>
              <a:rPr lang="en-US" sz="1164" b="1" i="1" dirty="0">
                <a:latin typeface="Arial" charset="0"/>
              </a:rPr>
              <a:t>H()</a:t>
            </a:r>
          </a:p>
        </p:txBody>
      </p:sp>
      <p:sp>
        <p:nvSpPr>
          <p:cNvPr id="781" name="Oval 780"/>
          <p:cNvSpPr/>
          <p:nvPr/>
        </p:nvSpPr>
        <p:spPr bwMode="auto">
          <a:xfrm>
            <a:off x="5132011" y="6394910"/>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2" name="Oval 781"/>
          <p:cNvSpPr/>
          <p:nvPr/>
        </p:nvSpPr>
        <p:spPr bwMode="auto">
          <a:xfrm>
            <a:off x="5612475" y="6370793"/>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nvGrpSpPr>
          <p:cNvPr id="783" name="Group 368"/>
          <p:cNvGrpSpPr/>
          <p:nvPr/>
        </p:nvGrpSpPr>
        <p:grpSpPr>
          <a:xfrm>
            <a:off x="4384507" y="6412179"/>
            <a:ext cx="400434" cy="294083"/>
            <a:chOff x="8069753" y="2075031"/>
            <a:chExt cx="396419" cy="290179"/>
          </a:xfrm>
        </p:grpSpPr>
        <p:sp>
          <p:nvSpPr>
            <p:cNvPr id="784" name="Cube 783"/>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5" name="Cube 784"/>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6" name="Cube 785"/>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787" name="Straight Connector 786"/>
            <p:cNvCxnSpPr>
              <a:stCxn id="786" idx="4"/>
              <a:endCxn id="785"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 name="Straight Connector 787"/>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9" name="Group 378"/>
          <p:cNvGrpSpPr/>
          <p:nvPr/>
        </p:nvGrpSpPr>
        <p:grpSpPr>
          <a:xfrm>
            <a:off x="3212892" y="5689634"/>
            <a:ext cx="858656" cy="791558"/>
            <a:chOff x="3938584" y="6043615"/>
            <a:chExt cx="240343" cy="253746"/>
          </a:xfrm>
        </p:grpSpPr>
        <p:grpSp>
          <p:nvGrpSpPr>
            <p:cNvPr id="790" name="Group 483"/>
            <p:cNvGrpSpPr/>
            <p:nvPr/>
          </p:nvGrpSpPr>
          <p:grpSpPr>
            <a:xfrm>
              <a:off x="3962955" y="6059020"/>
              <a:ext cx="215972" cy="238341"/>
              <a:chOff x="4964611" y="4794996"/>
              <a:chExt cx="328936" cy="328936"/>
            </a:xfrm>
          </p:grpSpPr>
          <p:grpSp>
            <p:nvGrpSpPr>
              <p:cNvPr id="792" name="Group 476"/>
              <p:cNvGrpSpPr/>
              <p:nvPr/>
            </p:nvGrpSpPr>
            <p:grpSpPr>
              <a:xfrm>
                <a:off x="4964611" y="4898341"/>
                <a:ext cx="328936" cy="120616"/>
                <a:chOff x="4967056" y="4898341"/>
                <a:chExt cx="328936" cy="120616"/>
              </a:xfrm>
            </p:grpSpPr>
            <p:cxnSp>
              <p:nvCxnSpPr>
                <p:cNvPr id="800" name="Straight Connector 799"/>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 name="Straight Connector 800"/>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 name="Straight Connector 82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1" name="Straight Connector 84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2" name="Straight Connector 84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3" name="Group 477"/>
              <p:cNvGrpSpPr/>
              <p:nvPr/>
            </p:nvGrpSpPr>
            <p:grpSpPr>
              <a:xfrm rot="16200000">
                <a:off x="4960536" y="4899156"/>
                <a:ext cx="328936" cy="120616"/>
                <a:chOff x="4967056" y="4898341"/>
                <a:chExt cx="328936" cy="120616"/>
              </a:xfrm>
            </p:grpSpPr>
            <p:cxnSp>
              <p:nvCxnSpPr>
                <p:cNvPr id="795" name="Straight Connector 794"/>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 name="Straight Connector 795"/>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7" name="Straight Connector 79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 name="Straight Connector 797"/>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 name="Straight Connector 798"/>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94" name="Rectangle 793"/>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4867" b="1" dirty="0">
                  <a:latin typeface="Symbol" pitchFamily="18" charset="2"/>
                </a:endParaRPr>
              </a:p>
            </p:txBody>
          </p:sp>
        </p:grpSp>
        <p:sp>
          <p:nvSpPr>
            <p:cNvPr id="791" name="TextBox 790"/>
            <p:cNvSpPr txBox="1"/>
            <p:nvPr/>
          </p:nvSpPr>
          <p:spPr>
            <a:xfrm>
              <a:off x="3938584" y="6043615"/>
              <a:ext cx="185848" cy="248835"/>
            </a:xfrm>
            <a:prstGeom prst="rect">
              <a:avLst/>
            </a:prstGeom>
            <a:noFill/>
          </p:spPr>
          <p:txBody>
            <a:bodyPr wrap="none" rtlCol="0">
              <a:spAutoFit/>
            </a:bodyPr>
            <a:lstStyle/>
            <a:p>
              <a:r>
                <a:rPr lang="en-US" sz="4444" b="1" dirty="0">
                  <a:latin typeface="Symbol" pitchFamily="18" charset="2"/>
                </a:rPr>
                <a:t> S</a:t>
              </a:r>
            </a:p>
          </p:txBody>
        </p:sp>
      </p:grpSp>
      <p:sp>
        <p:nvSpPr>
          <p:cNvPr id="843" name="Freeform 842"/>
          <p:cNvSpPr/>
          <p:nvPr/>
        </p:nvSpPr>
        <p:spPr bwMode="auto">
          <a:xfrm rot="843826">
            <a:off x="2481647" y="5919730"/>
            <a:ext cx="1086181" cy="210180"/>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57" name="Isosceles Triangle 856"/>
          <p:cNvSpPr/>
          <p:nvPr/>
        </p:nvSpPr>
        <p:spPr bwMode="auto">
          <a:xfrm>
            <a:off x="2388539" y="5632346"/>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58" name="Rectangle 857"/>
          <p:cNvSpPr/>
          <p:nvPr/>
        </p:nvSpPr>
        <p:spPr bwMode="auto">
          <a:xfrm>
            <a:off x="2365569" y="5608343"/>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59" name="Rectangle 858"/>
          <p:cNvSpPr/>
          <p:nvPr/>
        </p:nvSpPr>
        <p:spPr bwMode="auto">
          <a:xfrm>
            <a:off x="2420147" y="549723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60" name="Rectangle 859"/>
          <p:cNvSpPr/>
          <p:nvPr/>
        </p:nvSpPr>
        <p:spPr bwMode="auto">
          <a:xfrm>
            <a:off x="2480681" y="5609319"/>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61" name="TextBox 860"/>
          <p:cNvSpPr txBox="1"/>
          <p:nvPr/>
        </p:nvSpPr>
        <p:spPr>
          <a:xfrm>
            <a:off x="3633062" y="6554152"/>
            <a:ext cx="385703" cy="280725"/>
          </a:xfrm>
          <a:prstGeom prst="rect">
            <a:avLst/>
          </a:prstGeom>
          <a:noFill/>
        </p:spPr>
        <p:txBody>
          <a:bodyPr wrap="none" lIns="92456" tIns="46229" rIns="92456" bIns="46229" rtlCol="0">
            <a:spAutoFit/>
          </a:bodyPr>
          <a:lstStyle/>
          <a:p>
            <a:r>
              <a:rPr lang="en-US" sz="1164" b="1" i="1" dirty="0">
                <a:latin typeface="Arial" charset="0"/>
              </a:rPr>
              <a:t>F()</a:t>
            </a:r>
          </a:p>
        </p:txBody>
      </p:sp>
      <p:sp>
        <p:nvSpPr>
          <p:cNvPr id="862" name="Oval 861"/>
          <p:cNvSpPr/>
          <p:nvPr/>
        </p:nvSpPr>
        <p:spPr bwMode="auto">
          <a:xfrm>
            <a:off x="3741231" y="6376614"/>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3" name="TextBox 862"/>
          <p:cNvSpPr txBox="1"/>
          <p:nvPr/>
        </p:nvSpPr>
        <p:spPr>
          <a:xfrm>
            <a:off x="9200961" y="6487941"/>
            <a:ext cx="333887" cy="280725"/>
          </a:xfrm>
          <a:prstGeom prst="rect">
            <a:avLst/>
          </a:prstGeom>
          <a:noFill/>
        </p:spPr>
        <p:txBody>
          <a:bodyPr wrap="none" lIns="92456" tIns="46229" rIns="92456" bIns="46229" rtlCol="0">
            <a:spAutoFit/>
          </a:bodyPr>
          <a:lstStyle/>
          <a:p>
            <a:r>
              <a:rPr lang="en-US" sz="1164" b="1" i="1" dirty="0">
                <a:latin typeface="Arial" charset="0"/>
              </a:rPr>
              <a:t>I()</a:t>
            </a:r>
          </a:p>
        </p:txBody>
      </p:sp>
      <p:sp>
        <p:nvSpPr>
          <p:cNvPr id="864" name="Oval 863"/>
          <p:cNvSpPr/>
          <p:nvPr/>
        </p:nvSpPr>
        <p:spPr bwMode="auto">
          <a:xfrm>
            <a:off x="9259010" y="6303221"/>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5" name="Cube 864"/>
          <p:cNvSpPr/>
          <p:nvPr/>
        </p:nvSpPr>
        <p:spPr bwMode="auto">
          <a:xfrm rot="16200000">
            <a:off x="9757195" y="6342519"/>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6" name="Cube 865"/>
          <p:cNvSpPr/>
          <p:nvPr/>
        </p:nvSpPr>
        <p:spPr bwMode="auto">
          <a:xfrm rot="16200000">
            <a:off x="10284948" y="6423978"/>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67" name="Straight Connector 866"/>
          <p:cNvCxnSpPr/>
          <p:nvPr/>
        </p:nvCxnSpPr>
        <p:spPr bwMode="auto">
          <a:xfrm flipH="1">
            <a:off x="10373670" y="6383760"/>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8" name="Straight Connector 867"/>
          <p:cNvCxnSpPr/>
          <p:nvPr/>
        </p:nvCxnSpPr>
        <p:spPr bwMode="auto">
          <a:xfrm flipH="1" flipV="1">
            <a:off x="10985864" y="6398130"/>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9" name="Straight Connector 868"/>
          <p:cNvCxnSpPr>
            <a:stCxn id="865" idx="3"/>
            <a:endCxn id="866" idx="1"/>
          </p:cNvCxnSpPr>
          <p:nvPr/>
        </p:nvCxnSpPr>
        <p:spPr bwMode="auto">
          <a:xfrm>
            <a:off x="9882754" y="6428133"/>
            <a:ext cx="409697" cy="8145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 name="Straight Connector 869"/>
          <p:cNvCxnSpPr>
            <a:stCxn id="786" idx="0"/>
          </p:cNvCxnSpPr>
          <p:nvPr/>
        </p:nvCxnSpPr>
        <p:spPr bwMode="auto">
          <a:xfrm flipH="1" flipV="1">
            <a:off x="3872468" y="6326738"/>
            <a:ext cx="512037" cy="2871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71" name="Group 466"/>
          <p:cNvGrpSpPr/>
          <p:nvPr/>
        </p:nvGrpSpPr>
        <p:grpSpPr>
          <a:xfrm rot="10800000">
            <a:off x="6029554" y="6372671"/>
            <a:ext cx="400434" cy="294083"/>
            <a:chOff x="8069753" y="2075031"/>
            <a:chExt cx="396419" cy="290179"/>
          </a:xfrm>
        </p:grpSpPr>
        <p:sp>
          <p:nvSpPr>
            <p:cNvPr id="872" name="Cube 871"/>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3" name="Cube 872"/>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4" name="Cube 873"/>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75" name="Straight Connector 874"/>
            <p:cNvCxnSpPr>
              <a:stCxn id="874" idx="4"/>
              <a:endCxn id="873"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6" name="Straight Connector 875"/>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7" name="Group 523"/>
          <p:cNvGrpSpPr/>
          <p:nvPr/>
        </p:nvGrpSpPr>
        <p:grpSpPr>
          <a:xfrm>
            <a:off x="8723787" y="6305994"/>
            <a:ext cx="400434" cy="294083"/>
            <a:chOff x="8069753" y="2075031"/>
            <a:chExt cx="396419" cy="290179"/>
          </a:xfrm>
        </p:grpSpPr>
        <p:sp>
          <p:nvSpPr>
            <p:cNvPr id="878" name="Cube 877"/>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9" name="Cube 878"/>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0" name="Cube 879"/>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81" name="Straight Connector 880"/>
            <p:cNvCxnSpPr>
              <a:stCxn id="880" idx="4"/>
              <a:endCxn id="879"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2" name="Straight Connector 881"/>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83" name="Straight Connector 882"/>
          <p:cNvCxnSpPr/>
          <p:nvPr/>
        </p:nvCxnSpPr>
        <p:spPr bwMode="auto">
          <a:xfrm flipV="1">
            <a:off x="6397927" y="6355698"/>
            <a:ext cx="995999" cy="11709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4" name="Straight Connector 883"/>
          <p:cNvCxnSpPr/>
          <p:nvPr/>
        </p:nvCxnSpPr>
        <p:spPr bwMode="auto">
          <a:xfrm flipH="1" flipV="1">
            <a:off x="7393926" y="6365354"/>
            <a:ext cx="1193061" cy="17375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5" name="Freeform 884"/>
          <p:cNvSpPr/>
          <p:nvPr/>
        </p:nvSpPr>
        <p:spPr bwMode="auto">
          <a:xfrm rot="20697473">
            <a:off x="2381142" y="6326740"/>
            <a:ext cx="1183440" cy="193062"/>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6" name="Isosceles Triangle 885"/>
          <p:cNvSpPr/>
          <p:nvPr/>
        </p:nvSpPr>
        <p:spPr bwMode="auto">
          <a:xfrm>
            <a:off x="2359672" y="6279109"/>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7" name="Rectangle 886"/>
          <p:cNvSpPr/>
          <p:nvPr/>
        </p:nvSpPr>
        <p:spPr bwMode="auto">
          <a:xfrm>
            <a:off x="2336703" y="6255106"/>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88" name="Rectangle 887"/>
          <p:cNvSpPr/>
          <p:nvPr/>
        </p:nvSpPr>
        <p:spPr bwMode="auto">
          <a:xfrm>
            <a:off x="2391283" y="614399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89" name="Rectangle 888"/>
          <p:cNvSpPr/>
          <p:nvPr/>
        </p:nvSpPr>
        <p:spPr bwMode="auto">
          <a:xfrm>
            <a:off x="2451817" y="6256080"/>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0" name="Rounded Rectangle 889"/>
          <p:cNvSpPr/>
          <p:nvPr/>
        </p:nvSpPr>
        <p:spPr bwMode="auto">
          <a:xfrm>
            <a:off x="3669169" y="6220555"/>
            <a:ext cx="8266087" cy="569536"/>
          </a:xfrm>
          <a:prstGeom prst="round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cxnSp>
        <p:nvCxnSpPr>
          <p:cNvPr id="891" name="Straight Connector 890"/>
          <p:cNvCxnSpPr/>
          <p:nvPr/>
        </p:nvCxnSpPr>
        <p:spPr bwMode="auto">
          <a:xfrm>
            <a:off x="893406" y="5570913"/>
            <a:ext cx="9622" cy="92670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2" name="Straight Connector 891"/>
          <p:cNvCxnSpPr/>
          <p:nvPr/>
        </p:nvCxnSpPr>
        <p:spPr bwMode="auto">
          <a:xfrm>
            <a:off x="835677" y="6401084"/>
            <a:ext cx="1204987" cy="581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3" name="Freeform 892"/>
          <p:cNvSpPr/>
          <p:nvPr/>
        </p:nvSpPr>
        <p:spPr bwMode="auto">
          <a:xfrm>
            <a:off x="921646" y="5524800"/>
            <a:ext cx="976821" cy="876700"/>
          </a:xfrm>
          <a:custGeom>
            <a:avLst/>
            <a:gdLst>
              <a:gd name="connsiteX0" fmla="*/ 0 w 967028"/>
              <a:gd name="connsiteY0" fmla="*/ 855195 h 865062"/>
              <a:gd name="connsiteX1" fmla="*/ 0 w 967028"/>
              <a:gd name="connsiteY1" fmla="*/ 855195 h 865062"/>
              <a:gd name="connsiteX2" fmla="*/ 26314 w 967028"/>
              <a:gd name="connsiteY2" fmla="*/ 842038 h 865062"/>
              <a:gd name="connsiteX3" fmla="*/ 36182 w 967028"/>
              <a:gd name="connsiteY3" fmla="*/ 838748 h 865062"/>
              <a:gd name="connsiteX4" fmla="*/ 46049 w 967028"/>
              <a:gd name="connsiteY4" fmla="*/ 832170 h 865062"/>
              <a:gd name="connsiteX5" fmla="*/ 144725 w 967028"/>
              <a:gd name="connsiteY5" fmla="*/ 809146 h 865062"/>
              <a:gd name="connsiteX6" fmla="*/ 184196 w 967028"/>
              <a:gd name="connsiteY6" fmla="*/ 39471 h 865062"/>
              <a:gd name="connsiteX7" fmla="*/ 243402 w 967028"/>
              <a:gd name="connsiteY7" fmla="*/ 6579 h 865062"/>
              <a:gd name="connsiteX8" fmla="*/ 315764 w 967028"/>
              <a:gd name="connsiteY8" fmla="*/ 0 h 865062"/>
              <a:gd name="connsiteX9" fmla="*/ 361813 w 967028"/>
              <a:gd name="connsiteY9" fmla="*/ 16446 h 865062"/>
              <a:gd name="connsiteX10" fmla="*/ 361813 w 967028"/>
              <a:gd name="connsiteY10" fmla="*/ 16446 h 865062"/>
              <a:gd name="connsiteX11" fmla="*/ 411151 w 967028"/>
              <a:gd name="connsiteY11" fmla="*/ 6579 h 865062"/>
              <a:gd name="connsiteX12" fmla="*/ 427597 w 967028"/>
              <a:gd name="connsiteY12" fmla="*/ 69074 h 865062"/>
              <a:gd name="connsiteX13" fmla="*/ 430887 w 967028"/>
              <a:gd name="connsiteY13" fmla="*/ 776254 h 865062"/>
              <a:gd name="connsiteX14" fmla="*/ 460489 w 967028"/>
              <a:gd name="connsiteY14" fmla="*/ 855195 h 865062"/>
              <a:gd name="connsiteX15" fmla="*/ 503249 w 967028"/>
              <a:gd name="connsiteY15" fmla="*/ 772964 h 865062"/>
              <a:gd name="connsiteX16" fmla="*/ 526274 w 967028"/>
              <a:gd name="connsiteY16" fmla="*/ 335500 h 865062"/>
              <a:gd name="connsiteX17" fmla="*/ 542720 w 967028"/>
              <a:gd name="connsiteY17" fmla="*/ 23025 h 865062"/>
              <a:gd name="connsiteX18" fmla="*/ 621661 w 967028"/>
              <a:gd name="connsiteY18" fmla="*/ 23025 h 865062"/>
              <a:gd name="connsiteX19" fmla="*/ 730205 w 967028"/>
              <a:gd name="connsiteY19" fmla="*/ 13157 h 865062"/>
              <a:gd name="connsiteX20" fmla="*/ 766386 w 967028"/>
              <a:gd name="connsiteY20" fmla="*/ 32892 h 865062"/>
              <a:gd name="connsiteX21" fmla="*/ 805856 w 967028"/>
              <a:gd name="connsiteY21" fmla="*/ 26314 h 865062"/>
              <a:gd name="connsiteX22" fmla="*/ 842038 w 967028"/>
              <a:gd name="connsiteY22" fmla="*/ 42760 h 865062"/>
              <a:gd name="connsiteX23" fmla="*/ 851905 w 967028"/>
              <a:gd name="connsiteY23" fmla="*/ 822302 h 865062"/>
              <a:gd name="connsiteX24" fmla="*/ 894665 w 967028"/>
              <a:gd name="connsiteY24" fmla="*/ 848616 h 865062"/>
              <a:gd name="connsiteX25" fmla="*/ 967028 w 967028"/>
              <a:gd name="connsiteY25" fmla="*/ 865062 h 8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028" h="865062">
                <a:moveTo>
                  <a:pt x="0" y="855195"/>
                </a:moveTo>
                <a:lnTo>
                  <a:pt x="0" y="855195"/>
                </a:lnTo>
                <a:cubicBezTo>
                  <a:pt x="8771" y="850809"/>
                  <a:pt x="17386" y="846096"/>
                  <a:pt x="26314" y="842038"/>
                </a:cubicBezTo>
                <a:cubicBezTo>
                  <a:pt x="29471" y="840603"/>
                  <a:pt x="33081" y="840299"/>
                  <a:pt x="36182" y="838748"/>
                </a:cubicBezTo>
                <a:cubicBezTo>
                  <a:pt x="39718" y="836980"/>
                  <a:pt x="46049" y="832170"/>
                  <a:pt x="46049" y="832170"/>
                </a:cubicBezTo>
                <a:lnTo>
                  <a:pt x="144725" y="809146"/>
                </a:lnTo>
                <a:lnTo>
                  <a:pt x="184196" y="39471"/>
                </a:lnTo>
                <a:lnTo>
                  <a:pt x="243402" y="6579"/>
                </a:lnTo>
                <a:lnTo>
                  <a:pt x="315764" y="0"/>
                </a:lnTo>
                <a:lnTo>
                  <a:pt x="361813" y="16446"/>
                </a:lnTo>
                <a:lnTo>
                  <a:pt x="361813" y="16446"/>
                </a:lnTo>
                <a:lnTo>
                  <a:pt x="411151" y="6579"/>
                </a:lnTo>
                <a:lnTo>
                  <a:pt x="427597" y="69074"/>
                </a:lnTo>
                <a:cubicBezTo>
                  <a:pt x="428694" y="304801"/>
                  <a:pt x="429790" y="540527"/>
                  <a:pt x="430887" y="776254"/>
                </a:cubicBezTo>
                <a:lnTo>
                  <a:pt x="460489" y="855195"/>
                </a:lnTo>
                <a:lnTo>
                  <a:pt x="503249" y="772964"/>
                </a:lnTo>
                <a:lnTo>
                  <a:pt x="526274" y="335500"/>
                </a:lnTo>
                <a:lnTo>
                  <a:pt x="542720" y="23025"/>
                </a:lnTo>
                <a:lnTo>
                  <a:pt x="621661" y="23025"/>
                </a:lnTo>
                <a:lnTo>
                  <a:pt x="730205" y="13157"/>
                </a:lnTo>
                <a:lnTo>
                  <a:pt x="766386" y="32892"/>
                </a:lnTo>
                <a:lnTo>
                  <a:pt x="805856" y="26314"/>
                </a:lnTo>
                <a:lnTo>
                  <a:pt x="842038" y="42760"/>
                </a:lnTo>
                <a:lnTo>
                  <a:pt x="851905" y="822302"/>
                </a:lnTo>
                <a:lnTo>
                  <a:pt x="894665" y="848616"/>
                </a:lnTo>
                <a:lnTo>
                  <a:pt x="967028" y="865062"/>
                </a:lnTo>
              </a:path>
            </a:pathLst>
          </a:cu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4" name="Rounded Rectangle 893"/>
          <p:cNvSpPr/>
          <p:nvPr/>
        </p:nvSpPr>
        <p:spPr bwMode="auto">
          <a:xfrm>
            <a:off x="1057871" y="5512993"/>
            <a:ext cx="312315" cy="938508"/>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5" name="Rounded Rectangle 894"/>
          <p:cNvSpPr/>
          <p:nvPr/>
        </p:nvSpPr>
        <p:spPr bwMode="auto">
          <a:xfrm>
            <a:off x="1396768" y="5522645"/>
            <a:ext cx="418636" cy="938507"/>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6" name="TextBox 895"/>
          <p:cNvSpPr txBox="1"/>
          <p:nvPr/>
        </p:nvSpPr>
        <p:spPr>
          <a:xfrm>
            <a:off x="2054428" y="5399619"/>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897" name="TextBox 896"/>
          <p:cNvSpPr txBox="1"/>
          <p:nvPr/>
        </p:nvSpPr>
        <p:spPr>
          <a:xfrm>
            <a:off x="2048890" y="6074091"/>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898" name="TextBox 897"/>
          <p:cNvSpPr txBox="1"/>
          <p:nvPr/>
        </p:nvSpPr>
        <p:spPr>
          <a:xfrm rot="5400000">
            <a:off x="870125" y="5866628"/>
            <a:ext cx="691664" cy="272513"/>
          </a:xfrm>
          <a:prstGeom prst="rect">
            <a:avLst/>
          </a:prstGeom>
          <a:noFill/>
        </p:spPr>
        <p:txBody>
          <a:bodyPr wrap="none" lIns="92456" tIns="46229" rIns="92456" bIns="46229" rtlCol="0">
            <a:spAutoFit/>
          </a:bodyPr>
          <a:lstStyle/>
          <a:p>
            <a:r>
              <a:rPr lang="en-US" sz="1164" b="1" dirty="0">
                <a:latin typeface="Arial" charset="0"/>
              </a:rPr>
              <a:t>URLLC</a:t>
            </a:r>
          </a:p>
        </p:txBody>
      </p:sp>
      <p:sp>
        <p:nvSpPr>
          <p:cNvPr id="899" name="TextBox 898"/>
          <p:cNvSpPr txBox="1"/>
          <p:nvPr/>
        </p:nvSpPr>
        <p:spPr>
          <a:xfrm>
            <a:off x="6572083" y="6065384"/>
            <a:ext cx="1239891" cy="272513"/>
          </a:xfrm>
          <a:prstGeom prst="rect">
            <a:avLst/>
          </a:prstGeom>
          <a:solidFill>
            <a:schemeClr val="bg1"/>
          </a:solidFill>
          <a:ln>
            <a:solidFill>
              <a:schemeClr val="bg2"/>
            </a:solidFill>
            <a:prstDash val="dash"/>
          </a:ln>
        </p:spPr>
        <p:txBody>
          <a:bodyPr wrap="none" lIns="92456" tIns="46229" rIns="92456" bIns="46229" rtlCol="0">
            <a:spAutoFit/>
          </a:bodyPr>
          <a:lstStyle/>
          <a:p>
            <a:r>
              <a:rPr lang="en-US" sz="1164" b="1" dirty="0">
                <a:latin typeface="Arial" charset="0"/>
              </a:rPr>
              <a:t>URLLC </a:t>
            </a:r>
            <a:r>
              <a:rPr lang="en-US" sz="1164" b="1" dirty="0" smtClean="0">
                <a:latin typeface="Arial" charset="0"/>
              </a:rPr>
              <a:t>Slice-B</a:t>
            </a:r>
            <a:endParaRPr lang="en-US" sz="1164" b="1" dirty="0">
              <a:latin typeface="Arial" charset="0"/>
            </a:endParaRPr>
          </a:p>
        </p:txBody>
      </p:sp>
      <p:sp>
        <p:nvSpPr>
          <p:cNvPr id="900" name="TextBox 899"/>
          <p:cNvSpPr txBox="1"/>
          <p:nvPr/>
        </p:nvSpPr>
        <p:spPr>
          <a:xfrm>
            <a:off x="1172565" y="6436520"/>
            <a:ext cx="273280" cy="386518"/>
          </a:xfrm>
          <a:prstGeom prst="rect">
            <a:avLst/>
          </a:prstGeom>
          <a:noFill/>
        </p:spPr>
        <p:txBody>
          <a:bodyPr wrap="none" lIns="92456" tIns="46229" rIns="92456" bIns="46229" rtlCol="0">
            <a:spAutoFit/>
          </a:bodyPr>
          <a:lstStyle/>
          <a:p>
            <a:r>
              <a:rPr lang="en-US" sz="1905" b="1" i="1" dirty="0">
                <a:latin typeface="FrutigerNext LT Regular" pitchFamily="34" charset="0"/>
              </a:rPr>
              <a:t>f</a:t>
            </a:r>
          </a:p>
        </p:txBody>
      </p:sp>
      <p:sp>
        <p:nvSpPr>
          <p:cNvPr id="901" name="TextBox 900"/>
          <p:cNvSpPr txBox="1"/>
          <p:nvPr/>
        </p:nvSpPr>
        <p:spPr>
          <a:xfrm>
            <a:off x="7016251" y="6495253"/>
            <a:ext cx="662361" cy="307777"/>
          </a:xfrm>
          <a:prstGeom prst="rect">
            <a:avLst/>
          </a:prstGeom>
          <a:noFill/>
        </p:spPr>
        <p:txBody>
          <a:bodyPr wrap="none" rtlCol="0">
            <a:spAutoFit/>
          </a:bodyPr>
          <a:lstStyle/>
          <a:p>
            <a:r>
              <a:rPr lang="en-US" sz="1400" dirty="0" smtClean="0"/>
              <a:t>L3VPN</a:t>
            </a:r>
            <a:endParaRPr lang="en-US" sz="1400" dirty="0"/>
          </a:p>
        </p:txBody>
      </p:sp>
      <p:sp>
        <p:nvSpPr>
          <p:cNvPr id="902" name="TextBox 901"/>
          <p:cNvSpPr txBox="1"/>
          <p:nvPr/>
        </p:nvSpPr>
        <p:spPr>
          <a:xfrm rot="16200000">
            <a:off x="-227705" y="5798088"/>
            <a:ext cx="710451" cy="307777"/>
          </a:xfrm>
          <a:prstGeom prst="rect">
            <a:avLst/>
          </a:prstGeom>
          <a:noFill/>
        </p:spPr>
        <p:txBody>
          <a:bodyPr wrap="none" rtlCol="0">
            <a:spAutoFit/>
          </a:bodyPr>
          <a:lstStyle/>
          <a:p>
            <a:r>
              <a:rPr lang="en-US" sz="1400" dirty="0" smtClean="0"/>
              <a:t>OUTUT</a:t>
            </a:r>
            <a:endParaRPr lang="en-US" sz="1400" dirty="0"/>
          </a:p>
        </p:txBody>
      </p:sp>
      <p:sp>
        <p:nvSpPr>
          <p:cNvPr id="903" name="Left Brace 902"/>
          <p:cNvSpPr/>
          <p:nvPr/>
        </p:nvSpPr>
        <p:spPr>
          <a:xfrm>
            <a:off x="243657" y="5280979"/>
            <a:ext cx="158831" cy="14135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Rectangle 903"/>
          <p:cNvSpPr/>
          <p:nvPr/>
        </p:nvSpPr>
        <p:spPr>
          <a:xfrm>
            <a:off x="1389004" y="5476951"/>
            <a:ext cx="584439"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Cube 904"/>
          <p:cNvSpPr/>
          <p:nvPr/>
        </p:nvSpPr>
        <p:spPr bwMode="auto">
          <a:xfrm rot="16200000">
            <a:off x="10255964" y="870707"/>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906" name="Straight Connector 905"/>
          <p:cNvCxnSpPr/>
          <p:nvPr/>
        </p:nvCxnSpPr>
        <p:spPr bwMode="auto">
          <a:xfrm flipH="1">
            <a:off x="10344686" y="830489"/>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7" name="Straight Connector 906"/>
          <p:cNvCxnSpPr/>
          <p:nvPr/>
        </p:nvCxnSpPr>
        <p:spPr bwMode="auto">
          <a:xfrm flipH="1" flipV="1">
            <a:off x="10699260" y="901691"/>
            <a:ext cx="70309" cy="15876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8" name="Straight Connector 907"/>
          <p:cNvCxnSpPr/>
          <p:nvPr/>
        </p:nvCxnSpPr>
        <p:spPr bwMode="auto">
          <a:xfrm flipH="1" flipV="1">
            <a:off x="9844438" y="886310"/>
            <a:ext cx="393173" cy="77629"/>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9" name="Straight Connector 908"/>
          <p:cNvCxnSpPr/>
          <p:nvPr/>
        </p:nvCxnSpPr>
        <p:spPr bwMode="auto">
          <a:xfrm flipH="1">
            <a:off x="9861414" y="1008403"/>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0" name="Straight Connector 909"/>
          <p:cNvCxnSpPr/>
          <p:nvPr/>
        </p:nvCxnSpPr>
        <p:spPr bwMode="auto">
          <a:xfrm flipH="1">
            <a:off x="9438004" y="1045848"/>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 name="Straight Connector 910"/>
          <p:cNvCxnSpPr/>
          <p:nvPr/>
        </p:nvCxnSpPr>
        <p:spPr bwMode="auto">
          <a:xfrm flipH="1" flipV="1">
            <a:off x="9480847" y="801373"/>
            <a:ext cx="393173" cy="77629"/>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19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Rectangle 548"/>
          <p:cNvSpPr/>
          <p:nvPr/>
        </p:nvSpPr>
        <p:spPr bwMode="auto">
          <a:xfrm>
            <a:off x="-26583" y="526"/>
            <a:ext cx="12192000" cy="6856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140" name="Parallelogram 139"/>
          <p:cNvSpPr/>
          <p:nvPr/>
        </p:nvSpPr>
        <p:spPr>
          <a:xfrm>
            <a:off x="440609" y="561110"/>
            <a:ext cx="4214965" cy="1306632"/>
          </a:xfrm>
          <a:prstGeom prst="parallelogram">
            <a:avLst>
              <a:gd name="adj" fmla="val 9318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82"/>
          <p:cNvGrpSpPr/>
          <p:nvPr/>
        </p:nvGrpSpPr>
        <p:grpSpPr>
          <a:xfrm>
            <a:off x="387961" y="3105928"/>
            <a:ext cx="1275364" cy="1951628"/>
            <a:chOff x="782237" y="4789334"/>
            <a:chExt cx="1262577" cy="1925722"/>
          </a:xfrm>
        </p:grpSpPr>
        <p:grpSp>
          <p:nvGrpSpPr>
            <p:cNvPr id="4" name="Group 420"/>
            <p:cNvGrpSpPr/>
            <p:nvPr/>
          </p:nvGrpSpPr>
          <p:grpSpPr>
            <a:xfrm>
              <a:off x="818984" y="4789334"/>
              <a:ext cx="1225830" cy="1714833"/>
              <a:chOff x="818984" y="4789334"/>
              <a:chExt cx="1225830" cy="1714833"/>
            </a:xfrm>
          </p:grpSpPr>
          <p:sp>
            <p:nvSpPr>
              <p:cNvPr id="420" name="Parallelogram 419"/>
              <p:cNvSpPr/>
              <p:nvPr/>
            </p:nvSpPr>
            <p:spPr bwMode="auto">
              <a:xfrm rot="5400000" flipV="1">
                <a:off x="625507" y="570241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0" name="Left Brace 249"/>
              <p:cNvSpPr/>
              <p:nvPr/>
            </p:nvSpPr>
            <p:spPr bwMode="auto">
              <a:xfrm>
                <a:off x="818984" y="588444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nvGrpSpPr>
              <p:cNvPr id="5" name="Group 269"/>
              <p:cNvGrpSpPr/>
              <p:nvPr/>
            </p:nvGrpSpPr>
            <p:grpSpPr>
              <a:xfrm>
                <a:off x="1005088" y="5845533"/>
                <a:ext cx="147851" cy="459851"/>
                <a:chOff x="2490657" y="5064980"/>
                <a:chExt cx="199444" cy="633656"/>
              </a:xfrm>
            </p:grpSpPr>
            <p:sp>
              <p:nvSpPr>
                <p:cNvPr id="271" name="Isosceles Triangle 270"/>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73" name="Rectangle 272"/>
                <p:cNvSpPr/>
                <p:nvPr/>
              </p:nvSpPr>
              <p:spPr bwMode="auto">
                <a:xfrm>
                  <a:off x="2490657" y="5216055"/>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74" name="Rectangle 273"/>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92" name="Rectangle 29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6" name="Group 293"/>
              <p:cNvGrpSpPr/>
              <p:nvPr/>
            </p:nvGrpSpPr>
            <p:grpSpPr>
              <a:xfrm>
                <a:off x="1236257" y="5966128"/>
                <a:ext cx="140651" cy="459851"/>
                <a:chOff x="2500370" y="5064980"/>
                <a:chExt cx="189731" cy="633656"/>
              </a:xfrm>
            </p:grpSpPr>
            <p:sp>
              <p:nvSpPr>
                <p:cNvPr id="295" name="Isosceles Triangle 294"/>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99" name="Rectangle 298"/>
                <p:cNvSpPr/>
                <p:nvPr/>
              </p:nvSpPr>
              <p:spPr bwMode="auto">
                <a:xfrm>
                  <a:off x="2500370" y="5229908"/>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1" name="Rectangle 300"/>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2" name="Rectangle 30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333" name="Cube 332"/>
              <p:cNvSpPr/>
              <p:nvPr/>
            </p:nvSpPr>
            <p:spPr bwMode="auto">
              <a:xfrm>
                <a:off x="858739" y="512859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35" name="TextBox 334"/>
              <p:cNvSpPr txBox="1"/>
              <p:nvPr/>
            </p:nvSpPr>
            <p:spPr>
              <a:xfrm>
                <a:off x="946204" y="5518204"/>
                <a:ext cx="541461" cy="251747"/>
              </a:xfrm>
              <a:prstGeom prst="rect">
                <a:avLst/>
              </a:prstGeom>
              <a:noFill/>
            </p:spPr>
            <p:txBody>
              <a:bodyPr wrap="none" rtlCol="0">
                <a:spAutoFit/>
              </a:bodyPr>
              <a:lstStyle/>
              <a:p>
                <a:r>
                  <a:rPr lang="en-US" sz="1058" b="1" dirty="0">
                    <a:latin typeface="Arial" charset="0"/>
                  </a:rPr>
                  <a:t>CTRL</a:t>
                </a:r>
              </a:p>
            </p:txBody>
          </p:sp>
          <p:sp>
            <p:nvSpPr>
              <p:cNvPr id="359" name="Right Brace 358"/>
              <p:cNvSpPr/>
              <p:nvPr/>
            </p:nvSpPr>
            <p:spPr bwMode="auto">
              <a:xfrm>
                <a:off x="1872734" y="533937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2" name="Cube 361"/>
              <p:cNvSpPr/>
              <p:nvPr/>
            </p:nvSpPr>
            <p:spPr bwMode="auto">
              <a:xfrm>
                <a:off x="860065" y="496293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3" name="TextBox 362"/>
              <p:cNvSpPr txBox="1"/>
              <p:nvPr/>
            </p:nvSpPr>
            <p:spPr>
              <a:xfrm>
                <a:off x="939578" y="5344601"/>
                <a:ext cx="595417" cy="251747"/>
              </a:xfrm>
              <a:prstGeom prst="rect">
                <a:avLst/>
              </a:prstGeom>
              <a:noFill/>
            </p:spPr>
            <p:txBody>
              <a:bodyPr wrap="none" rtlCol="0">
                <a:spAutoFit/>
              </a:bodyPr>
              <a:lstStyle/>
              <a:p>
                <a:r>
                  <a:rPr lang="en-US" sz="1058" b="1" dirty="0">
                    <a:latin typeface="Arial" charset="0"/>
                  </a:rPr>
                  <a:t>MGMT</a:t>
                </a:r>
              </a:p>
            </p:txBody>
          </p:sp>
          <p:sp>
            <p:nvSpPr>
              <p:cNvPr id="364" name="Cube 363"/>
              <p:cNvSpPr/>
              <p:nvPr/>
            </p:nvSpPr>
            <p:spPr bwMode="auto">
              <a:xfrm>
                <a:off x="861390" y="478933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5" name="TextBox 364"/>
              <p:cNvSpPr txBox="1"/>
              <p:nvPr/>
            </p:nvSpPr>
            <p:spPr>
              <a:xfrm>
                <a:off x="940903" y="5170999"/>
                <a:ext cx="541461" cy="251747"/>
              </a:xfrm>
              <a:prstGeom prst="rect">
                <a:avLst/>
              </a:prstGeom>
              <a:noFill/>
            </p:spPr>
            <p:txBody>
              <a:bodyPr wrap="none" rtlCol="0">
                <a:spAutoFit/>
              </a:bodyPr>
              <a:lstStyle/>
              <a:p>
                <a:r>
                  <a:rPr lang="en-US" sz="1058" b="1" dirty="0">
                    <a:latin typeface="Arial" charset="0"/>
                  </a:rPr>
                  <a:t>SOFT</a:t>
                </a:r>
              </a:p>
            </p:txBody>
          </p:sp>
          <p:sp>
            <p:nvSpPr>
              <p:cNvPr id="372" name="Parallelogram 371"/>
              <p:cNvSpPr/>
              <p:nvPr/>
            </p:nvSpPr>
            <p:spPr bwMode="auto">
              <a:xfrm rot="5400000" flipV="1">
                <a:off x="1180773" y="566133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4" name="Right Brace 253"/>
              <p:cNvSpPr/>
              <p:nvPr/>
            </p:nvSpPr>
            <p:spPr bwMode="auto">
              <a:xfrm>
                <a:off x="1385865" y="5856199"/>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445" name="TextBox 444"/>
            <p:cNvSpPr txBox="1"/>
            <p:nvPr/>
          </p:nvSpPr>
          <p:spPr>
            <a:xfrm>
              <a:off x="782237" y="6447175"/>
              <a:ext cx="806479" cy="267881"/>
            </a:xfrm>
            <a:prstGeom prst="rect">
              <a:avLst/>
            </a:prstGeom>
            <a:noFill/>
          </p:spPr>
          <p:txBody>
            <a:bodyPr wrap="none" rtlCol="0">
              <a:spAutoFit/>
            </a:bodyPr>
            <a:lstStyle/>
            <a:p>
              <a:r>
                <a:rPr lang="en-US" sz="1164" b="1" i="1" dirty="0">
                  <a:latin typeface="Arial" charset="0"/>
                </a:rPr>
                <a:t>ANT/freq</a:t>
              </a:r>
            </a:p>
          </p:txBody>
        </p:sp>
      </p:grpSp>
      <p:grpSp>
        <p:nvGrpSpPr>
          <p:cNvPr id="7" name="Group 450"/>
          <p:cNvGrpSpPr/>
          <p:nvPr/>
        </p:nvGrpSpPr>
        <p:grpSpPr>
          <a:xfrm>
            <a:off x="1350210" y="3090945"/>
            <a:ext cx="1238245" cy="1939315"/>
            <a:chOff x="2593451" y="4695244"/>
            <a:chExt cx="1225830" cy="1913571"/>
          </a:xfrm>
        </p:grpSpPr>
        <p:sp>
          <p:nvSpPr>
            <p:cNvPr id="423" name="Parallelogram 42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4" name="Left Brace 42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8" name="Cube 42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9" name="TextBox 42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30" name="Right Brace 42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1" name="Cube 43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2" name="TextBox 43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33" name="Cube 43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4" name="TextBox 43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35" name="Parallelogram 43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46" name="TextBox 445"/>
            <p:cNvSpPr txBox="1"/>
            <p:nvPr/>
          </p:nvSpPr>
          <p:spPr>
            <a:xfrm>
              <a:off x="2736573" y="6340934"/>
              <a:ext cx="379594" cy="267881"/>
            </a:xfrm>
            <a:prstGeom prst="rect">
              <a:avLst/>
            </a:prstGeom>
            <a:noFill/>
          </p:spPr>
          <p:txBody>
            <a:bodyPr wrap="none" rtlCol="0">
              <a:spAutoFit/>
            </a:bodyPr>
            <a:lstStyle/>
            <a:p>
              <a:r>
                <a:rPr lang="en-US" sz="1164" b="1" i="1" dirty="0">
                  <a:latin typeface="Arial" charset="0"/>
                </a:rPr>
                <a:t>FH</a:t>
              </a:r>
            </a:p>
          </p:txBody>
        </p:sp>
        <p:sp>
          <p:nvSpPr>
            <p:cNvPr id="448" name="Freeform 447"/>
            <p:cNvSpPr/>
            <p:nvPr/>
          </p:nvSpPr>
          <p:spPr bwMode="auto">
            <a:xfrm>
              <a:off x="2746912" y="5798284"/>
              <a:ext cx="420781"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accent1"/>
            </a:solidFill>
            <a:ln w="9525" cap="flat" cmpd="sng" algn="ctr">
              <a:solidFill>
                <a:schemeClr val="accent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49" name="Freeform 448"/>
            <p:cNvSpPr/>
            <p:nvPr/>
          </p:nvSpPr>
          <p:spPr bwMode="auto">
            <a:xfrm>
              <a:off x="2697454" y="5969010"/>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50" name="Freeform 449"/>
            <p:cNvSpPr/>
            <p:nvPr/>
          </p:nvSpPr>
          <p:spPr bwMode="auto">
            <a:xfrm rot="10800000">
              <a:off x="2704207" y="6091637"/>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92D050"/>
            </a:solidFill>
            <a:ln w="9525" cap="flat" cmpd="sng" algn="ctr">
              <a:solidFill>
                <a:srgbClr val="92D05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25" name="Right Brace 424"/>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 name="Group 451"/>
          <p:cNvGrpSpPr/>
          <p:nvPr/>
        </p:nvGrpSpPr>
        <p:grpSpPr>
          <a:xfrm>
            <a:off x="2275340" y="3082886"/>
            <a:ext cx="1238245" cy="1947372"/>
            <a:chOff x="2593451" y="4695244"/>
            <a:chExt cx="1225830" cy="1921522"/>
          </a:xfrm>
        </p:grpSpPr>
        <p:sp>
          <p:nvSpPr>
            <p:cNvPr id="453" name="Parallelogram 45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4" name="Left Brace 45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5" name="Cube 454"/>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6" name="TextBox 455"/>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57" name="Right Brace 456"/>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8" name="Cube 457"/>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9" name="TextBox 458"/>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60" name="Cube 459"/>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1" name="TextBox 460"/>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62" name="Parallelogram 461"/>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4" name="TextBox 463"/>
            <p:cNvSpPr txBox="1"/>
            <p:nvPr/>
          </p:nvSpPr>
          <p:spPr>
            <a:xfrm>
              <a:off x="2672965" y="6348885"/>
              <a:ext cx="485919" cy="267881"/>
            </a:xfrm>
            <a:prstGeom prst="rect">
              <a:avLst/>
            </a:prstGeom>
            <a:noFill/>
          </p:spPr>
          <p:txBody>
            <a:bodyPr wrap="none" rtlCol="0">
              <a:spAutoFit/>
            </a:bodyPr>
            <a:lstStyle/>
            <a:p>
              <a:r>
                <a:rPr lang="en-US" sz="1164" b="1" i="1" dirty="0">
                  <a:latin typeface="Arial" charset="0"/>
                </a:rPr>
                <a:t>DSP</a:t>
              </a:r>
            </a:p>
          </p:txBody>
        </p:sp>
        <p:sp>
          <p:nvSpPr>
            <p:cNvPr id="468" name="Right Brace 4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9" name="Group 485"/>
          <p:cNvGrpSpPr/>
          <p:nvPr/>
        </p:nvGrpSpPr>
        <p:grpSpPr>
          <a:xfrm>
            <a:off x="2394253" y="4219390"/>
            <a:ext cx="264816" cy="257159"/>
            <a:chOff x="3938588" y="6043614"/>
            <a:chExt cx="262161" cy="253747"/>
          </a:xfrm>
        </p:grpSpPr>
        <p:grpSp>
          <p:nvGrpSpPr>
            <p:cNvPr id="10" name="Group 483"/>
            <p:cNvGrpSpPr/>
            <p:nvPr/>
          </p:nvGrpSpPr>
          <p:grpSpPr>
            <a:xfrm>
              <a:off x="3962955" y="6059020"/>
              <a:ext cx="215972" cy="238341"/>
              <a:chOff x="4964611" y="4794996"/>
              <a:chExt cx="328936" cy="328936"/>
            </a:xfrm>
          </p:grpSpPr>
          <p:grpSp>
            <p:nvGrpSpPr>
              <p:cNvPr id="11" name="Group 476"/>
              <p:cNvGrpSpPr/>
              <p:nvPr/>
            </p:nvGrpSpPr>
            <p:grpSpPr>
              <a:xfrm>
                <a:off x="4964611" y="4898341"/>
                <a:ext cx="328936" cy="120616"/>
                <a:chOff x="4967056" y="4898341"/>
                <a:chExt cx="328936" cy="120616"/>
              </a:xfrm>
            </p:grpSpPr>
            <p:cxnSp>
              <p:nvCxnSpPr>
                <p:cNvPr id="472" name="Straight Connector 471"/>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3" name="Straight Connector 472"/>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4" name="Straight Connector 473"/>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Straight Connector 474"/>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 name="Straight Connector 475"/>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477"/>
              <p:cNvGrpSpPr/>
              <p:nvPr/>
            </p:nvGrpSpPr>
            <p:grpSpPr>
              <a:xfrm rot="16200000">
                <a:off x="4960536" y="4899156"/>
                <a:ext cx="328936" cy="120616"/>
                <a:chOff x="4967056" y="4898341"/>
                <a:chExt cx="328936" cy="120616"/>
              </a:xfrm>
            </p:grpSpPr>
            <p:cxnSp>
              <p:nvCxnSpPr>
                <p:cNvPr id="479" name="Straight Connector 47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Straight Connector 47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Straight Connector 48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 name="Straight Connector 48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 name="Straight Connector 48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9" name="Rectangle 468"/>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5" name="TextBox 484"/>
            <p:cNvSpPr txBox="1"/>
            <p:nvPr/>
          </p:nvSpPr>
          <p:spPr>
            <a:xfrm>
              <a:off x="3938588" y="6043614"/>
              <a:ext cx="262161" cy="251749"/>
            </a:xfrm>
            <a:prstGeom prst="rect">
              <a:avLst/>
            </a:prstGeom>
            <a:noFill/>
          </p:spPr>
          <p:txBody>
            <a:bodyPr wrap="none" rtlCol="0">
              <a:spAutoFit/>
            </a:bodyPr>
            <a:lstStyle/>
            <a:p>
              <a:r>
                <a:rPr lang="en-US" sz="1058" b="1" dirty="0">
                  <a:latin typeface="Symbol" pitchFamily="18" charset="2"/>
                </a:rPr>
                <a:t>S</a:t>
              </a:r>
            </a:p>
          </p:txBody>
        </p:sp>
      </p:grpSp>
      <p:grpSp>
        <p:nvGrpSpPr>
          <p:cNvPr id="13" name="Group 486"/>
          <p:cNvGrpSpPr/>
          <p:nvPr/>
        </p:nvGrpSpPr>
        <p:grpSpPr>
          <a:xfrm>
            <a:off x="2531495" y="4491252"/>
            <a:ext cx="288862" cy="257159"/>
            <a:chOff x="3938588" y="6043614"/>
            <a:chExt cx="285966" cy="253747"/>
          </a:xfrm>
        </p:grpSpPr>
        <p:grpSp>
          <p:nvGrpSpPr>
            <p:cNvPr id="14" name="Group 483"/>
            <p:cNvGrpSpPr/>
            <p:nvPr/>
          </p:nvGrpSpPr>
          <p:grpSpPr>
            <a:xfrm>
              <a:off x="3962955" y="6059020"/>
              <a:ext cx="215972" cy="238341"/>
              <a:chOff x="4964611" y="4794996"/>
              <a:chExt cx="328936" cy="328936"/>
            </a:xfrm>
          </p:grpSpPr>
          <p:grpSp>
            <p:nvGrpSpPr>
              <p:cNvPr id="15" name="Group 476"/>
              <p:cNvGrpSpPr/>
              <p:nvPr/>
            </p:nvGrpSpPr>
            <p:grpSpPr>
              <a:xfrm>
                <a:off x="4964611" y="4898341"/>
                <a:ext cx="328936" cy="120616"/>
                <a:chOff x="4967056" y="4898341"/>
                <a:chExt cx="328936" cy="120616"/>
              </a:xfrm>
            </p:grpSpPr>
            <p:cxnSp>
              <p:nvCxnSpPr>
                <p:cNvPr id="498" name="Straight Connector 497"/>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Straight Connector 499"/>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 name="Straight Connector 50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477"/>
              <p:cNvGrpSpPr/>
              <p:nvPr/>
            </p:nvGrpSpPr>
            <p:grpSpPr>
              <a:xfrm rot="16200000">
                <a:off x="4960536" y="4899156"/>
                <a:ext cx="328936" cy="120616"/>
                <a:chOff x="4967056" y="4898341"/>
                <a:chExt cx="328936" cy="120616"/>
              </a:xfrm>
            </p:grpSpPr>
            <p:cxnSp>
              <p:nvCxnSpPr>
                <p:cNvPr id="493" name="Straight Connector 492"/>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Straight Connector 493"/>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5" name="Straight Connector 494"/>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6" name="Straight Connector 495"/>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2" name="Rectangle 491"/>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9" name="TextBox 488"/>
            <p:cNvSpPr txBox="1"/>
            <p:nvPr/>
          </p:nvSpPr>
          <p:spPr>
            <a:xfrm>
              <a:off x="3938588" y="6043614"/>
              <a:ext cx="285966" cy="251749"/>
            </a:xfrm>
            <a:prstGeom prst="rect">
              <a:avLst/>
            </a:prstGeom>
            <a:noFill/>
          </p:spPr>
          <p:txBody>
            <a:bodyPr wrap="none" rtlCol="0">
              <a:spAutoFit/>
            </a:bodyPr>
            <a:lstStyle/>
            <a:p>
              <a:r>
                <a:rPr lang="en-US" sz="1058" b="1" dirty="0">
                  <a:latin typeface="Symbol" pitchFamily="18" charset="2"/>
                </a:rPr>
                <a:t>P</a:t>
              </a:r>
            </a:p>
          </p:txBody>
        </p:sp>
      </p:grpSp>
      <p:grpSp>
        <p:nvGrpSpPr>
          <p:cNvPr id="17" name="Group 502"/>
          <p:cNvGrpSpPr/>
          <p:nvPr/>
        </p:nvGrpSpPr>
        <p:grpSpPr>
          <a:xfrm>
            <a:off x="2672897" y="4201221"/>
            <a:ext cx="277640" cy="257159"/>
            <a:chOff x="3938588" y="6043614"/>
            <a:chExt cx="274855" cy="253747"/>
          </a:xfrm>
        </p:grpSpPr>
        <p:grpSp>
          <p:nvGrpSpPr>
            <p:cNvPr id="18" name="Group 483"/>
            <p:cNvGrpSpPr/>
            <p:nvPr/>
          </p:nvGrpSpPr>
          <p:grpSpPr>
            <a:xfrm>
              <a:off x="3962955" y="6059020"/>
              <a:ext cx="215972" cy="238341"/>
              <a:chOff x="4964611" y="4794996"/>
              <a:chExt cx="328936" cy="328936"/>
            </a:xfrm>
          </p:grpSpPr>
          <p:grpSp>
            <p:nvGrpSpPr>
              <p:cNvPr id="19" name="Group 476"/>
              <p:cNvGrpSpPr/>
              <p:nvPr/>
            </p:nvGrpSpPr>
            <p:grpSpPr>
              <a:xfrm>
                <a:off x="4964611" y="4898341"/>
                <a:ext cx="328936" cy="120616"/>
                <a:chOff x="4967056" y="4898341"/>
                <a:chExt cx="328936" cy="120616"/>
              </a:xfrm>
            </p:grpSpPr>
            <p:cxnSp>
              <p:nvCxnSpPr>
                <p:cNvPr id="514" name="Straight Connector 513"/>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 name="Straight Connector 515"/>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 name="Straight Connector 516"/>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 name="Straight Connector 517"/>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477"/>
              <p:cNvGrpSpPr/>
              <p:nvPr/>
            </p:nvGrpSpPr>
            <p:grpSpPr>
              <a:xfrm rot="16200000">
                <a:off x="4960536" y="4899156"/>
                <a:ext cx="328936" cy="120616"/>
                <a:chOff x="4967056" y="4898341"/>
                <a:chExt cx="328936" cy="120616"/>
              </a:xfrm>
            </p:grpSpPr>
            <p:cxnSp>
              <p:nvCxnSpPr>
                <p:cNvPr id="509" name="Straight Connector 50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Straight Connector 50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Straight Connector 51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08" name="Rectangle 507"/>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505" name="TextBox 504"/>
            <p:cNvSpPr txBox="1"/>
            <p:nvPr/>
          </p:nvSpPr>
          <p:spPr>
            <a:xfrm>
              <a:off x="3938588" y="6043614"/>
              <a:ext cx="274855" cy="251749"/>
            </a:xfrm>
            <a:prstGeom prst="rect">
              <a:avLst/>
            </a:prstGeom>
            <a:noFill/>
          </p:spPr>
          <p:txBody>
            <a:bodyPr wrap="none" rtlCol="0">
              <a:spAutoFit/>
            </a:bodyPr>
            <a:lstStyle/>
            <a:p>
              <a:r>
                <a:rPr lang="en-US" sz="1058" b="1" dirty="0">
                  <a:latin typeface="Symbol" pitchFamily="18" charset="2"/>
                </a:rPr>
                <a:t>L</a:t>
              </a:r>
            </a:p>
          </p:txBody>
        </p:sp>
      </p:grpSp>
      <p:grpSp>
        <p:nvGrpSpPr>
          <p:cNvPr id="21" name="Group 583"/>
          <p:cNvGrpSpPr/>
          <p:nvPr/>
        </p:nvGrpSpPr>
        <p:grpSpPr>
          <a:xfrm>
            <a:off x="3200471" y="3082886"/>
            <a:ext cx="1238245" cy="1947372"/>
            <a:chOff x="4725433" y="4140438"/>
            <a:chExt cx="1225830" cy="1921522"/>
          </a:xfrm>
        </p:grpSpPr>
        <p:grpSp>
          <p:nvGrpSpPr>
            <p:cNvPr id="22" name="Group 451"/>
            <p:cNvGrpSpPr/>
            <p:nvPr/>
          </p:nvGrpSpPr>
          <p:grpSpPr>
            <a:xfrm>
              <a:off x="4725433" y="4140438"/>
              <a:ext cx="1225830" cy="1921522"/>
              <a:chOff x="2593451" y="4695244"/>
              <a:chExt cx="1225830" cy="1921522"/>
            </a:xfrm>
          </p:grpSpPr>
          <p:sp>
            <p:nvSpPr>
              <p:cNvPr id="570" name="Parallelogram 569"/>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1" name="Left Brace 57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2" name="Cube 571"/>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3" name="TextBox 572"/>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74" name="Right Brace 573"/>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5" name="Cube 574"/>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6" name="TextBox 575"/>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77" name="Cube 576"/>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8" name="TextBox 577"/>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79" name="Parallelogram 578"/>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81" name="TextBox 580"/>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582" name="Right Brace 581"/>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3" name="Group 177"/>
            <p:cNvGrpSpPr/>
            <p:nvPr/>
          </p:nvGrpSpPr>
          <p:grpSpPr>
            <a:xfrm rot="16200000">
              <a:off x="4769418" y="5318056"/>
              <a:ext cx="598636" cy="396419"/>
              <a:chOff x="6944248" y="6119031"/>
              <a:chExt cx="1156692" cy="375039"/>
            </a:xfrm>
          </p:grpSpPr>
          <p:sp>
            <p:nvSpPr>
              <p:cNvPr id="149" name="Cube 148"/>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0" name="Cube 149"/>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1" name="Cube 150"/>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2" name="Cube 151"/>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4" name="Straight Connector 153"/>
              <p:cNvCxnSpPr>
                <a:stCxn id="152" idx="1"/>
                <a:endCxn id="156"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Cube 154"/>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6" name="Cube 155"/>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7" name="Straight Connector 156"/>
              <p:cNvCxnSpPr>
                <a:stCxn id="152" idx="1"/>
                <a:endCxn id="155"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Straight Connector 157"/>
              <p:cNvCxnSpPr>
                <a:stCxn id="151" idx="0"/>
                <a:endCxn id="156"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p:cNvCxnSpPr>
                <a:stCxn id="151" idx="0"/>
                <a:endCxn id="155"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Straight Connector 159"/>
              <p:cNvCxnSpPr>
                <a:stCxn id="150" idx="0"/>
                <a:endCxn id="156"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a:stCxn id="150" idx="0"/>
                <a:endCxn id="155" idx="3"/>
              </p:cNvCxnSpPr>
              <p:nvPr/>
            </p:nvCxnSpPr>
            <p:spPr bwMode="auto">
              <a:xfrm flipH="1" flipV="1">
                <a:off x="7246897" y="6260625"/>
                <a:ext cx="93957" cy="98018"/>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2" name="Straight Connector 161"/>
              <p:cNvCxnSpPr>
                <a:stCxn id="149" idx="0"/>
                <a:endCxn id="155"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Straight Connector 162"/>
              <p:cNvCxnSpPr>
                <a:stCxn id="149" idx="0"/>
                <a:endCxn id="156"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4" name="Group 647"/>
          <p:cNvGrpSpPr/>
          <p:nvPr/>
        </p:nvGrpSpPr>
        <p:grpSpPr>
          <a:xfrm>
            <a:off x="4125601" y="3082886"/>
            <a:ext cx="1238245" cy="1947372"/>
            <a:chOff x="5302114" y="3663730"/>
            <a:chExt cx="1225830" cy="1921522"/>
          </a:xfrm>
        </p:grpSpPr>
        <p:grpSp>
          <p:nvGrpSpPr>
            <p:cNvPr id="25" name="Group 451"/>
            <p:cNvGrpSpPr/>
            <p:nvPr/>
          </p:nvGrpSpPr>
          <p:grpSpPr>
            <a:xfrm>
              <a:off x="5302114" y="3663730"/>
              <a:ext cx="1225830" cy="1921522"/>
              <a:chOff x="2593451" y="4695244"/>
              <a:chExt cx="1225830" cy="1921522"/>
            </a:xfrm>
          </p:grpSpPr>
          <p:sp>
            <p:nvSpPr>
              <p:cNvPr id="602" name="Parallelogram 60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3" name="Left Brace 60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4" name="Cube 60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5" name="TextBox 60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06" name="Right Brace 60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7" name="Cube 60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8" name="TextBox 60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09" name="Cube 60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0" name="TextBox 60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11" name="Parallelogram 61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3" name="TextBox 612"/>
              <p:cNvSpPr txBox="1"/>
              <p:nvPr/>
            </p:nvSpPr>
            <p:spPr>
              <a:xfrm>
                <a:off x="2672965" y="6348885"/>
                <a:ext cx="493853" cy="267881"/>
              </a:xfrm>
              <a:prstGeom prst="rect">
                <a:avLst/>
              </a:prstGeom>
              <a:noFill/>
            </p:spPr>
            <p:txBody>
              <a:bodyPr wrap="none" rtlCol="0">
                <a:spAutoFit/>
              </a:bodyPr>
              <a:lstStyle/>
              <a:p>
                <a:r>
                  <a:rPr lang="en-US" sz="1164" b="1" i="1" dirty="0" smtClean="0">
                    <a:latin typeface="Arial" charset="0"/>
                  </a:rPr>
                  <a:t>CUS</a:t>
                </a:r>
                <a:endParaRPr lang="en-US" sz="1164" b="1" i="1" dirty="0">
                  <a:latin typeface="Arial" charset="0"/>
                </a:endParaRPr>
              </a:p>
            </p:txBody>
          </p:sp>
          <p:sp>
            <p:nvSpPr>
              <p:cNvPr id="614" name="Right Brace 613"/>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6" name="Group 184"/>
            <p:cNvGrpSpPr/>
            <p:nvPr/>
          </p:nvGrpSpPr>
          <p:grpSpPr>
            <a:xfrm>
              <a:off x="5480630" y="4793027"/>
              <a:ext cx="297870" cy="223473"/>
              <a:chOff x="5917815" y="3985146"/>
              <a:chExt cx="1643045" cy="1228299"/>
            </a:xfrm>
            <a:solidFill>
              <a:schemeClr val="bg1"/>
            </a:solidFill>
          </p:grpSpPr>
          <p:sp>
            <p:nvSpPr>
              <p:cNvPr id="637" name="Oval 636"/>
              <p:cNvSpPr/>
              <p:nvPr/>
            </p:nvSpPr>
            <p:spPr bwMode="auto">
              <a:xfrm>
                <a:off x="6100549" y="3985146"/>
                <a:ext cx="1282890" cy="1228299"/>
              </a:xfrm>
              <a:prstGeom prst="ellipse">
                <a:avLst/>
              </a:prstGeom>
              <a:no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8" name="Down Arrow 637"/>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9" name="Down Arrow 638"/>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7" name="Group 184"/>
            <p:cNvGrpSpPr/>
            <p:nvPr/>
          </p:nvGrpSpPr>
          <p:grpSpPr>
            <a:xfrm>
              <a:off x="5442530" y="5091477"/>
              <a:ext cx="297870" cy="223473"/>
              <a:chOff x="5917815" y="3985146"/>
              <a:chExt cx="1643045" cy="1228299"/>
            </a:xfrm>
            <a:solidFill>
              <a:schemeClr val="bg1"/>
            </a:solidFill>
          </p:grpSpPr>
          <p:sp>
            <p:nvSpPr>
              <p:cNvPr id="641" name="Oval 640"/>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2" name="Down Arrow 641"/>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3" name="Down Arrow 642"/>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8" name="Group 184"/>
            <p:cNvGrpSpPr/>
            <p:nvPr/>
          </p:nvGrpSpPr>
          <p:grpSpPr>
            <a:xfrm>
              <a:off x="5613980" y="4951777"/>
              <a:ext cx="297870" cy="223473"/>
              <a:chOff x="5917815" y="3985146"/>
              <a:chExt cx="1643045" cy="1228299"/>
            </a:xfrm>
            <a:solidFill>
              <a:schemeClr val="bg1"/>
            </a:solidFill>
          </p:grpSpPr>
          <p:sp>
            <p:nvSpPr>
              <p:cNvPr id="645" name="Oval 644"/>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6" name="Down Arrow 645"/>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7" name="Down Arrow 646"/>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29" name="Group 840"/>
          <p:cNvGrpSpPr/>
          <p:nvPr/>
        </p:nvGrpSpPr>
        <p:grpSpPr>
          <a:xfrm>
            <a:off x="5050732" y="3082887"/>
            <a:ext cx="1238245" cy="1947372"/>
            <a:chOff x="5284396" y="2146821"/>
            <a:chExt cx="1225830" cy="1921522"/>
          </a:xfrm>
        </p:grpSpPr>
        <p:grpSp>
          <p:nvGrpSpPr>
            <p:cNvPr id="30" name="Group 451"/>
            <p:cNvGrpSpPr/>
            <p:nvPr/>
          </p:nvGrpSpPr>
          <p:grpSpPr>
            <a:xfrm>
              <a:off x="5284396" y="2146821"/>
              <a:ext cx="1225830" cy="1921522"/>
              <a:chOff x="2593451" y="4695244"/>
              <a:chExt cx="1225830" cy="1921522"/>
            </a:xfrm>
          </p:grpSpPr>
          <p:sp>
            <p:nvSpPr>
              <p:cNvPr id="828" name="Parallelogram 827"/>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29" name="Left Brace 828"/>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0" name="Cube 829"/>
              <p:cNvSpPr/>
              <p:nvPr/>
            </p:nvSpPr>
            <p:spPr bwMode="auto">
              <a:xfrm>
                <a:off x="2633206" y="5034501"/>
                <a:ext cx="1097281" cy="580445"/>
              </a:xfrm>
              <a:prstGeom prst="cube">
                <a:avLst>
                  <a:gd name="adj" fmla="val 74734"/>
                </a:avLst>
              </a:prstGeom>
              <a:solidFill>
                <a:schemeClr val="bg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1" name="TextBox 8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32" name="Right Brace 831"/>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3" name="Cube 832"/>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4" name="TextBox 833"/>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35" name="Cube 834"/>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6" name="TextBox 835"/>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37" name="Parallelogram 836"/>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8" name="TextBox 837"/>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39" name="Right Brace 838"/>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0" name="TextBox 839"/>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02" name="Group 648"/>
          <p:cNvGrpSpPr/>
          <p:nvPr/>
        </p:nvGrpSpPr>
        <p:grpSpPr>
          <a:xfrm>
            <a:off x="7681063" y="3082886"/>
            <a:ext cx="1238245" cy="1947372"/>
            <a:chOff x="4725433" y="4140438"/>
            <a:chExt cx="1225830" cy="1921522"/>
          </a:xfrm>
        </p:grpSpPr>
        <p:grpSp>
          <p:nvGrpSpPr>
            <p:cNvPr id="803" name="Group 451"/>
            <p:cNvGrpSpPr/>
            <p:nvPr/>
          </p:nvGrpSpPr>
          <p:grpSpPr>
            <a:xfrm>
              <a:off x="4725433" y="4140438"/>
              <a:ext cx="1225830" cy="1921522"/>
              <a:chOff x="2593451" y="4695244"/>
              <a:chExt cx="1225830" cy="1921522"/>
            </a:xfrm>
          </p:grpSpPr>
          <p:sp>
            <p:nvSpPr>
              <p:cNvPr id="666" name="Parallelogram 665"/>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7" name="Left Brace 666"/>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8" name="Cube 66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9" name="TextBox 66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70" name="Right Brace 66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1" name="Cube 67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2" name="TextBox 67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73" name="Cube 67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4" name="TextBox 67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75" name="Parallelogram 67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6" name="TextBox 675"/>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677" name="Right Brace 676"/>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4" name="Group 177"/>
            <p:cNvGrpSpPr/>
            <p:nvPr/>
          </p:nvGrpSpPr>
          <p:grpSpPr>
            <a:xfrm rot="16200000">
              <a:off x="4769418" y="5318056"/>
              <a:ext cx="598636" cy="396419"/>
              <a:chOff x="6944248" y="6119031"/>
              <a:chExt cx="1156692" cy="375039"/>
            </a:xfrm>
          </p:grpSpPr>
          <p:sp>
            <p:nvSpPr>
              <p:cNvPr id="652" name="Cube 651"/>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3" name="Cube 652"/>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4" name="Cube 653"/>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5" name="Cube 654"/>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6" name="Straight Connector 655"/>
              <p:cNvCxnSpPr>
                <a:stCxn id="655" idx="1"/>
                <a:endCxn id="658"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7" name="Cube 656"/>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8" name="Cube 657"/>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9" name="Straight Connector 658"/>
              <p:cNvCxnSpPr>
                <a:stCxn id="655" idx="1"/>
                <a:endCxn id="657"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0" name="Straight Connector 659"/>
              <p:cNvCxnSpPr>
                <a:stCxn id="654" idx="0"/>
                <a:endCxn id="658"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1" name="Straight Connector 660"/>
              <p:cNvCxnSpPr>
                <a:stCxn id="654" idx="0"/>
                <a:endCxn id="657"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2" name="Straight Connector 661"/>
              <p:cNvCxnSpPr>
                <a:stCxn id="653" idx="0"/>
                <a:endCxn id="658"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3" name="Straight Connector 662"/>
              <p:cNvCxnSpPr>
                <a:stCxn id="653" idx="0"/>
                <a:endCxn id="657" idx="3"/>
              </p:cNvCxnSpPr>
              <p:nvPr/>
            </p:nvCxnSpPr>
            <p:spPr bwMode="auto">
              <a:xfrm flipH="1" flipV="1">
                <a:off x="7246897" y="6260625"/>
                <a:ext cx="93957"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4" name="Straight Connector 663"/>
              <p:cNvCxnSpPr>
                <a:stCxn id="652" idx="0"/>
                <a:endCxn id="657"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5" name="Straight Connector 664"/>
              <p:cNvCxnSpPr>
                <a:stCxn id="652" idx="0"/>
                <a:endCxn id="658"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805" name="Group 677"/>
          <p:cNvGrpSpPr/>
          <p:nvPr/>
        </p:nvGrpSpPr>
        <p:grpSpPr>
          <a:xfrm>
            <a:off x="8606193" y="3082886"/>
            <a:ext cx="1238245" cy="1947372"/>
            <a:chOff x="5302114" y="3663730"/>
            <a:chExt cx="1225830" cy="1921522"/>
          </a:xfrm>
        </p:grpSpPr>
        <p:grpSp>
          <p:nvGrpSpPr>
            <p:cNvPr id="806" name="Group 451"/>
            <p:cNvGrpSpPr/>
            <p:nvPr/>
          </p:nvGrpSpPr>
          <p:grpSpPr>
            <a:xfrm>
              <a:off x="5302114" y="3663730"/>
              <a:ext cx="1225830" cy="1921522"/>
              <a:chOff x="2593451" y="4695244"/>
              <a:chExt cx="1225830" cy="1921522"/>
            </a:xfrm>
          </p:grpSpPr>
          <p:sp>
            <p:nvSpPr>
              <p:cNvPr id="692" name="Parallelogram 69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3" name="Left Brace 69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4" name="Cube 69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5" name="TextBox 69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96" name="Right Brace 69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7" name="Cube 69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8" name="TextBox 69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99" name="Cube 69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0" name="TextBox 69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701" name="Parallelogram 70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2" name="TextBox 701"/>
              <p:cNvSpPr txBox="1"/>
              <p:nvPr/>
            </p:nvSpPr>
            <p:spPr>
              <a:xfrm>
                <a:off x="2672965" y="6348885"/>
                <a:ext cx="592243" cy="267881"/>
              </a:xfrm>
              <a:prstGeom prst="rect">
                <a:avLst/>
              </a:prstGeom>
              <a:noFill/>
            </p:spPr>
            <p:txBody>
              <a:bodyPr wrap="none" rtlCol="0">
                <a:spAutoFit/>
              </a:bodyPr>
              <a:lstStyle/>
              <a:p>
                <a:r>
                  <a:rPr lang="en-US" sz="1164" b="1" i="1" dirty="0">
                    <a:latin typeface="Arial" charset="0"/>
                  </a:rPr>
                  <a:t>CPUS</a:t>
                </a:r>
              </a:p>
            </p:txBody>
          </p:sp>
          <p:sp>
            <p:nvSpPr>
              <p:cNvPr id="703" name="Right Brace 702"/>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7" name="Group 184"/>
            <p:cNvGrpSpPr/>
            <p:nvPr/>
          </p:nvGrpSpPr>
          <p:grpSpPr>
            <a:xfrm>
              <a:off x="5480630" y="4793027"/>
              <a:ext cx="297870" cy="223473"/>
              <a:chOff x="5917815" y="3985146"/>
              <a:chExt cx="1643045" cy="1228299"/>
            </a:xfrm>
            <a:solidFill>
              <a:schemeClr val="bg1"/>
            </a:solidFill>
          </p:grpSpPr>
          <p:sp>
            <p:nvSpPr>
              <p:cNvPr id="689" name="Oval 688"/>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0" name="Down Arrow 689"/>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1" name="Down Arrow 690"/>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8" name="Group 184"/>
            <p:cNvGrpSpPr/>
            <p:nvPr/>
          </p:nvGrpSpPr>
          <p:grpSpPr>
            <a:xfrm>
              <a:off x="5442530" y="5091477"/>
              <a:ext cx="297870" cy="223473"/>
              <a:chOff x="5917815" y="3985146"/>
              <a:chExt cx="1643045" cy="1228299"/>
            </a:xfrm>
            <a:solidFill>
              <a:schemeClr val="bg1"/>
            </a:solidFill>
          </p:grpSpPr>
          <p:sp>
            <p:nvSpPr>
              <p:cNvPr id="686" name="Oval 685"/>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7" name="Down Arrow 686"/>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8" name="Down Arrow 687"/>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9" name="Group 184"/>
            <p:cNvGrpSpPr/>
            <p:nvPr/>
          </p:nvGrpSpPr>
          <p:grpSpPr>
            <a:xfrm>
              <a:off x="5613980" y="4951777"/>
              <a:ext cx="297870" cy="223473"/>
              <a:chOff x="5917815" y="3985146"/>
              <a:chExt cx="1643045" cy="1228299"/>
            </a:xfrm>
            <a:solidFill>
              <a:schemeClr val="bg1"/>
            </a:solidFill>
          </p:grpSpPr>
          <p:sp>
            <p:nvSpPr>
              <p:cNvPr id="683" name="Oval 682"/>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4" name="Down Arrow 683"/>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5" name="Down Arrow 684"/>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810" name="Group 841"/>
          <p:cNvGrpSpPr/>
          <p:nvPr/>
        </p:nvGrpSpPr>
        <p:grpSpPr>
          <a:xfrm>
            <a:off x="9531324" y="3082887"/>
            <a:ext cx="1238245" cy="1947372"/>
            <a:chOff x="5284396" y="2146821"/>
            <a:chExt cx="1225830" cy="1921522"/>
          </a:xfrm>
        </p:grpSpPr>
        <p:grpSp>
          <p:nvGrpSpPr>
            <p:cNvPr id="811" name="Group 451"/>
            <p:cNvGrpSpPr/>
            <p:nvPr/>
          </p:nvGrpSpPr>
          <p:grpSpPr>
            <a:xfrm>
              <a:off x="5284396" y="2146821"/>
              <a:ext cx="1225830" cy="1921522"/>
              <a:chOff x="2593451" y="4695244"/>
              <a:chExt cx="1225830" cy="1921522"/>
            </a:xfrm>
          </p:grpSpPr>
          <p:sp>
            <p:nvSpPr>
              <p:cNvPr id="845" name="Parallelogram 844"/>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6" name="Left Brace 845"/>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7" name="Cube 846"/>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8" name="TextBox 847"/>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49" name="Right Brace 848"/>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0" name="Cube 849"/>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1" name="TextBox 850"/>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52" name="Cube 851"/>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3" name="TextBox 852"/>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54" name="Parallelogram 853"/>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5" name="TextBox 854"/>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56" name="Right Brace 855"/>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4" name="TextBox 843"/>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12" name="Group 987"/>
          <p:cNvGrpSpPr/>
          <p:nvPr/>
        </p:nvGrpSpPr>
        <p:grpSpPr>
          <a:xfrm>
            <a:off x="489260" y="1987376"/>
            <a:ext cx="5681585" cy="984452"/>
            <a:chOff x="7025343" y="1976717"/>
            <a:chExt cx="1099932" cy="971382"/>
          </a:xfrm>
        </p:grpSpPr>
        <p:sp>
          <p:nvSpPr>
            <p:cNvPr id="978" name="Cube 977"/>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79" name="TextBox 978"/>
            <p:cNvSpPr txBox="1"/>
            <p:nvPr/>
          </p:nvSpPr>
          <p:spPr>
            <a:xfrm>
              <a:off x="7357728" y="2712422"/>
              <a:ext cx="152747" cy="235677"/>
            </a:xfrm>
            <a:prstGeom prst="rect">
              <a:avLst/>
            </a:prstGeom>
            <a:noFill/>
            <a:ln>
              <a:noFill/>
            </a:ln>
          </p:spPr>
          <p:txBody>
            <a:bodyPr wrap="none" rtlCol="0">
              <a:spAutoFit/>
            </a:bodyPr>
            <a:lstStyle/>
            <a:p>
              <a:r>
                <a:rPr lang="en-US" sz="952" b="1" i="1" dirty="0">
                  <a:latin typeface="Arial" charset="0"/>
                </a:rPr>
                <a:t>CONTROL</a:t>
              </a:r>
            </a:p>
          </p:txBody>
        </p:sp>
        <p:sp>
          <p:nvSpPr>
            <p:cNvPr id="981" name="Cube 980"/>
            <p:cNvSpPr/>
            <p:nvPr/>
          </p:nvSpPr>
          <p:spPr bwMode="auto">
            <a:xfrm>
              <a:off x="7026669"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2" name="TextBox 981"/>
            <p:cNvSpPr txBox="1"/>
            <p:nvPr/>
          </p:nvSpPr>
          <p:spPr>
            <a:xfrm>
              <a:off x="7351102" y="2538821"/>
              <a:ext cx="240882" cy="235677"/>
            </a:xfrm>
            <a:prstGeom prst="rect">
              <a:avLst/>
            </a:prstGeom>
            <a:noFill/>
            <a:ln>
              <a:noFill/>
            </a:ln>
          </p:spPr>
          <p:txBody>
            <a:bodyPr wrap="none" rtlCol="0">
              <a:spAutoFit/>
            </a:bodyPr>
            <a:lstStyle/>
            <a:p>
              <a:r>
                <a:rPr lang="en-US" sz="952" b="1" i="1" dirty="0">
                  <a:latin typeface="Arial" charset="0"/>
                </a:rPr>
                <a:t>ORCHESTRATION</a:t>
              </a:r>
            </a:p>
          </p:txBody>
        </p:sp>
        <p:sp>
          <p:nvSpPr>
            <p:cNvPr id="983" name="Cube 982"/>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4" name="TextBox 983"/>
            <p:cNvSpPr txBox="1"/>
            <p:nvPr/>
          </p:nvSpPr>
          <p:spPr>
            <a:xfrm>
              <a:off x="7352427" y="2365218"/>
              <a:ext cx="318155"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3" name="Group 989"/>
          <p:cNvGrpSpPr/>
          <p:nvPr/>
        </p:nvGrpSpPr>
        <p:grpSpPr>
          <a:xfrm>
            <a:off x="8010273" y="1947864"/>
            <a:ext cx="2688987" cy="990802"/>
            <a:chOff x="7022263" y="1976717"/>
            <a:chExt cx="1103012" cy="977648"/>
          </a:xfrm>
        </p:grpSpPr>
        <p:sp>
          <p:nvSpPr>
            <p:cNvPr id="991" name="Cube 990"/>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2" name="TextBox 991"/>
            <p:cNvSpPr txBox="1"/>
            <p:nvPr/>
          </p:nvSpPr>
          <p:spPr>
            <a:xfrm>
              <a:off x="7300453" y="2718688"/>
              <a:ext cx="323644" cy="235677"/>
            </a:xfrm>
            <a:prstGeom prst="rect">
              <a:avLst/>
            </a:prstGeom>
            <a:noFill/>
            <a:ln>
              <a:noFill/>
            </a:ln>
          </p:spPr>
          <p:txBody>
            <a:bodyPr wrap="none" rtlCol="0">
              <a:spAutoFit/>
            </a:bodyPr>
            <a:lstStyle/>
            <a:p>
              <a:r>
                <a:rPr lang="en-US" sz="952" b="1" i="1" dirty="0">
                  <a:latin typeface="Arial" charset="0"/>
                </a:rPr>
                <a:t>CONTROL</a:t>
              </a:r>
            </a:p>
          </p:txBody>
        </p:sp>
        <p:sp>
          <p:nvSpPr>
            <p:cNvPr id="993" name="Cube 992"/>
            <p:cNvSpPr/>
            <p:nvPr/>
          </p:nvSpPr>
          <p:spPr bwMode="auto">
            <a:xfrm>
              <a:off x="7022263"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4" name="TextBox 993"/>
            <p:cNvSpPr txBox="1"/>
            <p:nvPr/>
          </p:nvSpPr>
          <p:spPr>
            <a:xfrm>
              <a:off x="7293827" y="2545087"/>
              <a:ext cx="510387" cy="235677"/>
            </a:xfrm>
            <a:prstGeom prst="rect">
              <a:avLst/>
            </a:prstGeom>
            <a:noFill/>
            <a:ln>
              <a:noFill/>
            </a:ln>
          </p:spPr>
          <p:txBody>
            <a:bodyPr wrap="none" rtlCol="0">
              <a:spAutoFit/>
            </a:bodyPr>
            <a:lstStyle/>
            <a:p>
              <a:r>
                <a:rPr lang="en-US" sz="952" b="1" i="1" dirty="0">
                  <a:latin typeface="Arial" charset="0"/>
                </a:rPr>
                <a:t>ORCHESTRATION</a:t>
              </a:r>
            </a:p>
          </p:txBody>
        </p:sp>
        <p:sp>
          <p:nvSpPr>
            <p:cNvPr id="995" name="Cube 994"/>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6" name="TextBox 995"/>
            <p:cNvSpPr txBox="1"/>
            <p:nvPr/>
          </p:nvSpPr>
          <p:spPr>
            <a:xfrm>
              <a:off x="7295152" y="2371484"/>
              <a:ext cx="674116"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4" name="Group 996"/>
          <p:cNvGrpSpPr/>
          <p:nvPr/>
        </p:nvGrpSpPr>
        <p:grpSpPr>
          <a:xfrm>
            <a:off x="10946710" y="3082886"/>
            <a:ext cx="1238245" cy="1947372"/>
            <a:chOff x="5431595" y="4439926"/>
            <a:chExt cx="1225830" cy="1921522"/>
          </a:xfrm>
        </p:grpSpPr>
        <p:grpSp>
          <p:nvGrpSpPr>
            <p:cNvPr id="815" name="Group 451"/>
            <p:cNvGrpSpPr/>
            <p:nvPr/>
          </p:nvGrpSpPr>
          <p:grpSpPr>
            <a:xfrm>
              <a:off x="5431595" y="4439926"/>
              <a:ext cx="1225830" cy="1921522"/>
              <a:chOff x="2593451" y="4695244"/>
              <a:chExt cx="1225830" cy="1921522"/>
            </a:xfrm>
          </p:grpSpPr>
          <p:sp>
            <p:nvSpPr>
              <p:cNvPr id="1007" name="Parallelogram 1006"/>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8" name="Left Brace 1007"/>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9" name="Cube 1008"/>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0" name="TextBox 1009"/>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1011" name="Right Brace 1010"/>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2" name="Cube 1011"/>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3" name="TextBox 101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1014" name="Cube 101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5" name="TextBox 101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1016" name="Parallelogram 101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7" name="TextBox 101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1018" name="Right Brace 101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16" name="Group 940"/>
            <p:cNvGrpSpPr/>
            <p:nvPr/>
          </p:nvGrpSpPr>
          <p:grpSpPr>
            <a:xfrm>
              <a:off x="5660366" y="5535753"/>
              <a:ext cx="316522" cy="510129"/>
              <a:chOff x="5169878" y="2328530"/>
              <a:chExt cx="728504" cy="510129"/>
            </a:xfrm>
          </p:grpSpPr>
          <p:cxnSp>
            <p:nvCxnSpPr>
              <p:cNvPr id="1000" name="Straight Connector 999"/>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1" name="Straight Connector 1000"/>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2" name="Straight Connector 1001"/>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 name="Straight Connector 10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 name="Straight Connector 10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5" name="Straight Connector 1004"/>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 name="Straight Connector 1005"/>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020" name="Cube 1019"/>
          <p:cNvSpPr/>
          <p:nvPr/>
        </p:nvSpPr>
        <p:spPr bwMode="auto">
          <a:xfrm>
            <a:off x="5328998" y="1125104"/>
            <a:ext cx="6828970"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1" name="TextBox 1020"/>
          <p:cNvSpPr txBox="1"/>
          <p:nvPr/>
        </p:nvSpPr>
        <p:spPr>
          <a:xfrm>
            <a:off x="7701494" y="1627865"/>
            <a:ext cx="791050" cy="239876"/>
          </a:xfrm>
          <a:prstGeom prst="rect">
            <a:avLst/>
          </a:prstGeom>
          <a:noFill/>
        </p:spPr>
        <p:txBody>
          <a:bodyPr wrap="none" lIns="92456" tIns="46229" rIns="92456" bIns="46229" rtlCol="0">
            <a:spAutoFit/>
          </a:bodyPr>
          <a:lstStyle/>
          <a:p>
            <a:r>
              <a:rPr lang="en-US" sz="952" b="1" i="1" dirty="0">
                <a:latin typeface="Arial" charset="0"/>
              </a:rPr>
              <a:t>CONTROL</a:t>
            </a:r>
          </a:p>
        </p:txBody>
      </p:sp>
      <p:sp>
        <p:nvSpPr>
          <p:cNvPr id="1022" name="Cube 1021"/>
          <p:cNvSpPr/>
          <p:nvPr/>
        </p:nvSpPr>
        <p:spPr bwMode="auto">
          <a:xfrm>
            <a:off x="5322313" y="913008"/>
            <a:ext cx="6835655"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3" name="TextBox 1022"/>
          <p:cNvSpPr txBox="1"/>
          <p:nvPr/>
        </p:nvSpPr>
        <p:spPr>
          <a:xfrm>
            <a:off x="7725778" y="1423424"/>
            <a:ext cx="1246303" cy="239876"/>
          </a:xfrm>
          <a:prstGeom prst="rect">
            <a:avLst/>
          </a:prstGeom>
          <a:noFill/>
        </p:spPr>
        <p:txBody>
          <a:bodyPr wrap="none" lIns="92456" tIns="46229" rIns="92456" bIns="46229" rtlCol="0">
            <a:spAutoFit/>
          </a:bodyPr>
          <a:lstStyle/>
          <a:p>
            <a:r>
              <a:rPr lang="en-US" sz="952" b="1" i="1" dirty="0">
                <a:latin typeface="Arial" charset="0"/>
              </a:rPr>
              <a:t>ORCHESTRATION</a:t>
            </a:r>
          </a:p>
        </p:txBody>
      </p:sp>
      <p:sp>
        <p:nvSpPr>
          <p:cNvPr id="1024" name="Cube 1023"/>
          <p:cNvSpPr/>
          <p:nvPr/>
        </p:nvSpPr>
        <p:spPr bwMode="auto">
          <a:xfrm>
            <a:off x="5335804" y="692039"/>
            <a:ext cx="6822163"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dirty="0">
              <a:latin typeface="Arial" charset="0"/>
            </a:endParaRPr>
          </a:p>
        </p:txBody>
      </p:sp>
      <p:sp>
        <p:nvSpPr>
          <p:cNvPr id="1025" name="TextBox 1024"/>
          <p:cNvSpPr txBox="1"/>
          <p:nvPr/>
        </p:nvSpPr>
        <p:spPr>
          <a:xfrm>
            <a:off x="7729076" y="1206636"/>
            <a:ext cx="1645450" cy="239876"/>
          </a:xfrm>
          <a:prstGeom prst="rect">
            <a:avLst/>
          </a:prstGeom>
          <a:noFill/>
        </p:spPr>
        <p:txBody>
          <a:bodyPr wrap="none" lIns="92456" tIns="46229" rIns="92456" bIns="46229" rtlCol="0">
            <a:spAutoFit/>
          </a:bodyPr>
          <a:lstStyle/>
          <a:p>
            <a:r>
              <a:rPr lang="en-US" sz="952" b="1" i="1" dirty="0">
                <a:latin typeface="Arial" charset="0"/>
              </a:rPr>
              <a:t>SOFTWARIZATION(APIs)</a:t>
            </a:r>
          </a:p>
        </p:txBody>
      </p:sp>
      <p:cxnSp>
        <p:nvCxnSpPr>
          <p:cNvPr id="1029" name="Straight Connector 1028"/>
          <p:cNvCxnSpPr/>
          <p:nvPr/>
        </p:nvCxnSpPr>
        <p:spPr bwMode="auto">
          <a:xfrm flipH="1">
            <a:off x="11427512" y="1859728"/>
            <a:ext cx="5815" cy="144680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 name="Straight Connector 1029"/>
          <p:cNvCxnSpPr/>
          <p:nvPr/>
        </p:nvCxnSpPr>
        <p:spPr bwMode="auto">
          <a:xfrm>
            <a:off x="5665270" y="295288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 name="Straight Connector 1032"/>
          <p:cNvCxnSpPr/>
          <p:nvPr/>
        </p:nvCxnSpPr>
        <p:spPr bwMode="auto">
          <a:xfrm>
            <a:off x="8306934" y="292415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 name="Straight Connector 1033"/>
          <p:cNvCxnSpPr/>
          <p:nvPr/>
        </p:nvCxnSpPr>
        <p:spPr bwMode="auto">
          <a:xfrm>
            <a:off x="9212695" y="291696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5" name="Straight Connector 1034"/>
          <p:cNvCxnSpPr/>
          <p:nvPr/>
        </p:nvCxnSpPr>
        <p:spPr bwMode="auto">
          <a:xfrm>
            <a:off x="10139934" y="294211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Straight Connector 1037"/>
          <p:cNvCxnSpPr/>
          <p:nvPr/>
        </p:nvCxnSpPr>
        <p:spPr bwMode="auto">
          <a:xfrm>
            <a:off x="4745189" y="2945703"/>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9" name="Straight Connector 1038"/>
          <p:cNvCxnSpPr/>
          <p:nvPr/>
        </p:nvCxnSpPr>
        <p:spPr bwMode="auto">
          <a:xfrm>
            <a:off x="3825108" y="2970846"/>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0" name="Straight Connector 1039"/>
          <p:cNvCxnSpPr/>
          <p:nvPr/>
        </p:nvCxnSpPr>
        <p:spPr bwMode="auto">
          <a:xfrm>
            <a:off x="2926507" y="290978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Straight Connector 1040"/>
          <p:cNvCxnSpPr/>
          <p:nvPr/>
        </p:nvCxnSpPr>
        <p:spPr bwMode="auto">
          <a:xfrm>
            <a:off x="1995688" y="296725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Connector 1041"/>
          <p:cNvCxnSpPr/>
          <p:nvPr/>
        </p:nvCxnSpPr>
        <p:spPr bwMode="auto">
          <a:xfrm>
            <a:off x="1032645" y="294929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Straight Connector 1042"/>
          <p:cNvCxnSpPr/>
          <p:nvPr/>
        </p:nvCxnSpPr>
        <p:spPr bwMode="auto">
          <a:xfrm flipH="1">
            <a:off x="8506658" y="1861625"/>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5" name="Straight Connector 1044"/>
          <p:cNvCxnSpPr/>
          <p:nvPr/>
        </p:nvCxnSpPr>
        <p:spPr bwMode="auto">
          <a:xfrm flipH="1">
            <a:off x="5643803" y="1890780"/>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4" name="TextBox 323"/>
          <p:cNvSpPr txBox="1"/>
          <p:nvPr/>
        </p:nvSpPr>
        <p:spPr>
          <a:xfrm rot="16200000">
            <a:off x="11321046" y="2329374"/>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35" name="TextBox 534"/>
          <p:cNvSpPr txBox="1"/>
          <p:nvPr/>
        </p:nvSpPr>
        <p:spPr>
          <a:xfrm rot="18926455">
            <a:off x="11481697" y="4049607"/>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36" name="TextBox 535"/>
          <p:cNvSpPr txBox="1"/>
          <p:nvPr/>
        </p:nvSpPr>
        <p:spPr>
          <a:xfrm rot="18926455">
            <a:off x="5648573" y="3604217"/>
            <a:ext cx="646780" cy="256162"/>
          </a:xfrm>
          <a:prstGeom prst="rect">
            <a:avLst/>
          </a:prstGeom>
          <a:noFill/>
        </p:spPr>
        <p:txBody>
          <a:bodyPr wrap="none" lIns="92456" tIns="46229" rIns="92456" bIns="46229" rtlCol="0">
            <a:spAutoFit/>
          </a:bodyPr>
          <a:lstStyle/>
          <a:p>
            <a:r>
              <a:rPr lang="en-US" sz="1058" b="1" dirty="0" err="1">
                <a:latin typeface="Arial" charset="0"/>
              </a:rPr>
              <a:t>Docker</a:t>
            </a:r>
            <a:endParaRPr lang="en-US" sz="1058" b="1" dirty="0">
              <a:latin typeface="Arial" charset="0"/>
            </a:endParaRPr>
          </a:p>
        </p:txBody>
      </p:sp>
      <p:sp>
        <p:nvSpPr>
          <p:cNvPr id="537" name="TextBox 536"/>
          <p:cNvSpPr txBox="1"/>
          <p:nvPr/>
        </p:nvSpPr>
        <p:spPr>
          <a:xfrm rot="18926455">
            <a:off x="10140613" y="3575479"/>
            <a:ext cx="691664" cy="256162"/>
          </a:xfrm>
          <a:prstGeom prst="rect">
            <a:avLst/>
          </a:prstGeom>
          <a:noFill/>
        </p:spPr>
        <p:txBody>
          <a:bodyPr wrap="none" lIns="92456" tIns="46229" rIns="92456" bIns="46229" rtlCol="0">
            <a:spAutoFit/>
          </a:bodyPr>
          <a:lstStyle/>
          <a:p>
            <a:r>
              <a:rPr lang="en-US" sz="1058" b="1" dirty="0">
                <a:latin typeface="Arial" charset="0"/>
              </a:rPr>
              <a:t>Op-NFV</a:t>
            </a:r>
          </a:p>
        </p:txBody>
      </p:sp>
      <p:sp>
        <p:nvSpPr>
          <p:cNvPr id="543" name="TextBox 542"/>
          <p:cNvSpPr txBox="1"/>
          <p:nvPr/>
        </p:nvSpPr>
        <p:spPr>
          <a:xfrm rot="18926455">
            <a:off x="8272888" y="3703651"/>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44" name="TextBox 543"/>
          <p:cNvSpPr txBox="1"/>
          <p:nvPr/>
        </p:nvSpPr>
        <p:spPr>
          <a:xfrm rot="18926455">
            <a:off x="3819269" y="3653363"/>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52" name="TextBox 551"/>
          <p:cNvSpPr txBox="1"/>
          <p:nvPr/>
        </p:nvSpPr>
        <p:spPr>
          <a:xfrm rot="18926455">
            <a:off x="11646170" y="3595889"/>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554" name="TextBox 553"/>
          <p:cNvSpPr txBox="1"/>
          <p:nvPr/>
        </p:nvSpPr>
        <p:spPr>
          <a:xfrm rot="18926455">
            <a:off x="5586271" y="4011310"/>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556" name="TextBox 555"/>
          <p:cNvSpPr txBox="1"/>
          <p:nvPr/>
        </p:nvSpPr>
        <p:spPr>
          <a:xfrm rot="18926455">
            <a:off x="10068534" y="3917919"/>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477" name="Title 1"/>
          <p:cNvSpPr>
            <a:spLocks noGrp="1"/>
          </p:cNvSpPr>
          <p:nvPr>
            <p:ph type="ctrTitle"/>
          </p:nvPr>
        </p:nvSpPr>
        <p:spPr>
          <a:xfrm>
            <a:off x="243656" y="102575"/>
            <a:ext cx="11767475" cy="374895"/>
          </a:xfrm>
          <a:noFill/>
        </p:spPr>
        <p:txBody>
          <a:bodyPr>
            <a:noAutofit/>
          </a:bodyPr>
          <a:lstStyle/>
          <a:p>
            <a:r>
              <a:rPr lang="en-US" sz="3200" b="1" dirty="0" smtClean="0"/>
              <a:t>High Level Events – Sub divide problem by region/domain</a:t>
            </a:r>
            <a:endParaRPr lang="en-US" sz="3200" b="1" dirty="0"/>
          </a:p>
        </p:txBody>
      </p:sp>
      <p:grpSp>
        <p:nvGrpSpPr>
          <p:cNvPr id="467" name="Group 996"/>
          <p:cNvGrpSpPr/>
          <p:nvPr/>
        </p:nvGrpSpPr>
        <p:grpSpPr>
          <a:xfrm>
            <a:off x="6399235" y="3104421"/>
            <a:ext cx="1238245" cy="1947372"/>
            <a:chOff x="5431595" y="4439926"/>
            <a:chExt cx="1225830" cy="1921522"/>
          </a:xfrm>
        </p:grpSpPr>
        <p:grpSp>
          <p:nvGrpSpPr>
            <p:cNvPr id="486" name="Group 451"/>
            <p:cNvGrpSpPr/>
            <p:nvPr/>
          </p:nvGrpSpPr>
          <p:grpSpPr>
            <a:xfrm>
              <a:off x="5431595" y="4439926"/>
              <a:ext cx="1225830" cy="1921522"/>
              <a:chOff x="2593451" y="4695244"/>
              <a:chExt cx="1225830" cy="1921522"/>
            </a:xfrm>
          </p:grpSpPr>
          <p:sp>
            <p:nvSpPr>
              <p:cNvPr id="519" name="Parallelogram 518"/>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1" name="Left Brace 52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4" name="Cube 52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1" name="TextBox 5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33" name="Right Brace 532"/>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4" name="Cube 533"/>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3" name="TextBox 56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64" name="Cube 56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5" name="TextBox 56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66" name="Parallelogram 56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7" name="TextBox 56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568" name="Right Brace 5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487" name="Group 940"/>
            <p:cNvGrpSpPr/>
            <p:nvPr/>
          </p:nvGrpSpPr>
          <p:grpSpPr>
            <a:xfrm>
              <a:off x="5660366" y="5535753"/>
              <a:ext cx="316522" cy="510129"/>
              <a:chOff x="5169878" y="2328530"/>
              <a:chExt cx="728504" cy="510129"/>
            </a:xfrm>
          </p:grpSpPr>
          <p:cxnSp>
            <p:nvCxnSpPr>
              <p:cNvPr id="488" name="Straight Connector 487"/>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 name="Straight Connector 489"/>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Straight Connector 490"/>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Straight Connector 5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Straight Connector 505"/>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Straight Connector 506"/>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569" name="Straight Connector 568"/>
          <p:cNvCxnSpPr/>
          <p:nvPr/>
        </p:nvCxnSpPr>
        <p:spPr bwMode="auto">
          <a:xfrm flipH="1">
            <a:off x="6880037" y="1847417"/>
            <a:ext cx="14214" cy="14806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0" name="TextBox 579"/>
          <p:cNvSpPr txBox="1"/>
          <p:nvPr/>
        </p:nvSpPr>
        <p:spPr>
          <a:xfrm rot="16200000">
            <a:off x="6773571" y="2350909"/>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83" name="TextBox 582"/>
          <p:cNvSpPr txBox="1"/>
          <p:nvPr/>
        </p:nvSpPr>
        <p:spPr>
          <a:xfrm rot="18926455">
            <a:off x="6934222" y="4071142"/>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84" name="TextBox 583"/>
          <p:cNvSpPr txBox="1"/>
          <p:nvPr/>
        </p:nvSpPr>
        <p:spPr>
          <a:xfrm rot="18926455">
            <a:off x="7098695" y="3617424"/>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451" name="TextBox 450"/>
          <p:cNvSpPr txBox="1"/>
          <p:nvPr/>
        </p:nvSpPr>
        <p:spPr>
          <a:xfrm>
            <a:off x="1352613" y="1479970"/>
            <a:ext cx="409536"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NG(R)AN</a:t>
            </a:r>
            <a:endParaRPr lang="en-US" sz="400" b="1" dirty="0">
              <a:latin typeface="Arial" charset="0"/>
            </a:endParaRPr>
          </a:p>
        </p:txBody>
      </p:sp>
      <p:sp>
        <p:nvSpPr>
          <p:cNvPr id="452" name="TextBox 451"/>
          <p:cNvSpPr txBox="1"/>
          <p:nvPr/>
        </p:nvSpPr>
        <p:spPr>
          <a:xfrm>
            <a:off x="852153" y="1479970"/>
            <a:ext cx="257250"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UE</a:t>
            </a:r>
            <a:endParaRPr lang="en-US" sz="400" b="1" dirty="0">
              <a:latin typeface="Arial" charset="0"/>
            </a:endParaRPr>
          </a:p>
        </p:txBody>
      </p:sp>
      <p:sp>
        <p:nvSpPr>
          <p:cNvPr id="466" name="TextBox 465"/>
          <p:cNvSpPr txBox="1"/>
          <p:nvPr/>
        </p:nvSpPr>
        <p:spPr>
          <a:xfrm>
            <a:off x="2078498" y="1477886"/>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NG-UP</a:t>
            </a:r>
            <a:endParaRPr lang="en-US" sz="400" b="1" dirty="0">
              <a:latin typeface="Arial" charset="0"/>
            </a:endParaRPr>
          </a:p>
        </p:txBody>
      </p:sp>
      <p:sp>
        <p:nvSpPr>
          <p:cNvPr id="484" name="TextBox 483"/>
          <p:cNvSpPr txBox="1"/>
          <p:nvPr/>
        </p:nvSpPr>
        <p:spPr>
          <a:xfrm>
            <a:off x="2701847" y="1474422"/>
            <a:ext cx="26686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FW</a:t>
            </a:r>
            <a:endParaRPr lang="en-US" sz="400" b="1" dirty="0">
              <a:latin typeface="Arial" charset="0"/>
            </a:endParaRPr>
          </a:p>
        </p:txBody>
      </p:sp>
      <p:sp>
        <p:nvSpPr>
          <p:cNvPr id="545" name="TextBox 544"/>
          <p:cNvSpPr txBox="1"/>
          <p:nvPr/>
        </p:nvSpPr>
        <p:spPr>
          <a:xfrm>
            <a:off x="2078498" y="997065"/>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NG-CP</a:t>
            </a:r>
            <a:endParaRPr lang="en-US" sz="400" b="1" dirty="0">
              <a:latin typeface="Arial" charset="0"/>
            </a:endParaRPr>
          </a:p>
        </p:txBody>
      </p:sp>
      <p:sp>
        <p:nvSpPr>
          <p:cNvPr id="585" name="TextBox 584"/>
          <p:cNvSpPr txBox="1"/>
          <p:nvPr/>
        </p:nvSpPr>
        <p:spPr>
          <a:xfrm>
            <a:off x="2099279" y="633274"/>
            <a:ext cx="30373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UDM</a:t>
            </a:r>
            <a:endParaRPr lang="en-US" sz="400" b="1" dirty="0">
              <a:latin typeface="Arial" charset="0"/>
            </a:endParaRPr>
          </a:p>
        </p:txBody>
      </p:sp>
      <p:sp>
        <p:nvSpPr>
          <p:cNvPr id="586" name="TextBox 585"/>
          <p:cNvSpPr txBox="1"/>
          <p:nvPr/>
        </p:nvSpPr>
        <p:spPr>
          <a:xfrm>
            <a:off x="2691213" y="994181"/>
            <a:ext cx="255647"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AF</a:t>
            </a:r>
            <a:endParaRPr lang="en-US" sz="400" b="1" dirty="0">
              <a:latin typeface="Arial" charset="0"/>
            </a:endParaRPr>
          </a:p>
        </p:txBody>
      </p:sp>
      <p:cxnSp>
        <p:nvCxnSpPr>
          <p:cNvPr id="33" name="Straight Connector 32"/>
          <p:cNvCxnSpPr>
            <a:stCxn id="452" idx="3"/>
            <a:endCxn id="451" idx="1"/>
          </p:cNvCxnSpPr>
          <p:nvPr/>
        </p:nvCxnSpPr>
        <p:spPr>
          <a:xfrm>
            <a:off x="1109403" y="1557428"/>
            <a:ext cx="243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452" idx="0"/>
            <a:endCxn id="545" idx="1"/>
          </p:cNvCxnSpPr>
          <p:nvPr/>
        </p:nvCxnSpPr>
        <p:spPr>
          <a:xfrm flipV="1">
            <a:off x="980778" y="1074523"/>
            <a:ext cx="1097720" cy="405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451" idx="3"/>
            <a:endCxn id="466" idx="1"/>
          </p:cNvCxnSpPr>
          <p:nvPr/>
        </p:nvCxnSpPr>
        <p:spPr>
          <a:xfrm flipV="1">
            <a:off x="1762149" y="1555344"/>
            <a:ext cx="316349" cy="2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466" idx="3"/>
            <a:endCxn id="484" idx="1"/>
          </p:cNvCxnSpPr>
          <p:nvPr/>
        </p:nvCxnSpPr>
        <p:spPr>
          <a:xfrm flipV="1">
            <a:off x="2430326" y="1551880"/>
            <a:ext cx="271521" cy="3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484" idx="3"/>
            <a:endCxn id="42" idx="2"/>
          </p:cNvCxnSpPr>
          <p:nvPr/>
        </p:nvCxnSpPr>
        <p:spPr>
          <a:xfrm flipV="1">
            <a:off x="2968715" y="1549906"/>
            <a:ext cx="342253" cy="1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310968" y="1454560"/>
            <a:ext cx="328789" cy="190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71344" y="1417756"/>
            <a:ext cx="828226" cy="246221"/>
          </a:xfrm>
          <a:prstGeom prst="rect">
            <a:avLst/>
          </a:prstGeom>
          <a:noFill/>
        </p:spPr>
        <p:txBody>
          <a:bodyPr wrap="square" rtlCol="0">
            <a:spAutoFit/>
          </a:bodyPr>
          <a:lstStyle/>
          <a:p>
            <a:pPr algn="ctr"/>
            <a:r>
              <a:rPr lang="en-US" sz="500" dirty="0" smtClean="0"/>
              <a:t>Data</a:t>
            </a:r>
            <a:br>
              <a:rPr lang="en-US" sz="500" dirty="0" smtClean="0"/>
            </a:br>
            <a:r>
              <a:rPr lang="en-US" sz="500" dirty="0" smtClean="0"/>
              <a:t>Network</a:t>
            </a:r>
            <a:endParaRPr lang="en-US" sz="500" dirty="0"/>
          </a:p>
        </p:txBody>
      </p:sp>
      <p:sp>
        <p:nvSpPr>
          <p:cNvPr id="59" name="TextBox 58"/>
          <p:cNvSpPr txBox="1"/>
          <p:nvPr/>
        </p:nvSpPr>
        <p:spPr>
          <a:xfrm>
            <a:off x="1365115" y="1118230"/>
            <a:ext cx="320922" cy="184666"/>
          </a:xfrm>
          <a:prstGeom prst="rect">
            <a:avLst/>
          </a:prstGeom>
          <a:noFill/>
        </p:spPr>
        <p:txBody>
          <a:bodyPr wrap="none" rtlCol="0">
            <a:spAutoFit/>
          </a:bodyPr>
          <a:lstStyle/>
          <a:p>
            <a:r>
              <a:rPr lang="en-US" sz="600" dirty="0" smtClean="0"/>
              <a:t>NG1</a:t>
            </a:r>
            <a:endParaRPr lang="en-US" sz="600" dirty="0"/>
          </a:p>
        </p:txBody>
      </p:sp>
      <p:sp>
        <p:nvSpPr>
          <p:cNvPr id="592" name="TextBox 591"/>
          <p:cNvSpPr txBox="1"/>
          <p:nvPr/>
        </p:nvSpPr>
        <p:spPr>
          <a:xfrm>
            <a:off x="1775640" y="1398844"/>
            <a:ext cx="320922" cy="184666"/>
          </a:xfrm>
          <a:prstGeom prst="rect">
            <a:avLst/>
          </a:prstGeom>
          <a:noFill/>
        </p:spPr>
        <p:txBody>
          <a:bodyPr wrap="none" rtlCol="0">
            <a:spAutoFit/>
          </a:bodyPr>
          <a:lstStyle/>
          <a:p>
            <a:r>
              <a:rPr lang="en-US" sz="600" dirty="0" smtClean="0"/>
              <a:t>NG3</a:t>
            </a:r>
            <a:endParaRPr lang="en-US" sz="600" dirty="0"/>
          </a:p>
        </p:txBody>
      </p:sp>
      <p:cxnSp>
        <p:nvCxnSpPr>
          <p:cNvPr id="593" name="Straight Connector 592"/>
          <p:cNvCxnSpPr>
            <a:stCxn id="451" idx="0"/>
            <a:endCxn id="545" idx="2"/>
          </p:cNvCxnSpPr>
          <p:nvPr/>
        </p:nvCxnSpPr>
        <p:spPr>
          <a:xfrm flipV="1">
            <a:off x="1557381" y="1151981"/>
            <a:ext cx="697031" cy="327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4" name="TextBox 593"/>
          <p:cNvSpPr txBox="1"/>
          <p:nvPr/>
        </p:nvSpPr>
        <p:spPr>
          <a:xfrm>
            <a:off x="1562957" y="1248566"/>
            <a:ext cx="320922" cy="184666"/>
          </a:xfrm>
          <a:prstGeom prst="rect">
            <a:avLst/>
          </a:prstGeom>
          <a:noFill/>
        </p:spPr>
        <p:txBody>
          <a:bodyPr wrap="none" rtlCol="0">
            <a:spAutoFit/>
          </a:bodyPr>
          <a:lstStyle/>
          <a:p>
            <a:r>
              <a:rPr lang="en-US" sz="600" dirty="0" smtClean="0"/>
              <a:t>NG2</a:t>
            </a:r>
            <a:endParaRPr lang="en-US" sz="600" dirty="0"/>
          </a:p>
        </p:txBody>
      </p:sp>
      <p:cxnSp>
        <p:nvCxnSpPr>
          <p:cNvPr id="595" name="Straight Connector 594"/>
          <p:cNvCxnSpPr>
            <a:stCxn id="466" idx="0"/>
            <a:endCxn id="545" idx="2"/>
          </p:cNvCxnSpPr>
          <p:nvPr/>
        </p:nvCxnSpPr>
        <p:spPr>
          <a:xfrm flipV="1">
            <a:off x="2254412" y="1151981"/>
            <a:ext cx="0" cy="325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2181166" y="1225645"/>
            <a:ext cx="320922" cy="184666"/>
          </a:xfrm>
          <a:prstGeom prst="rect">
            <a:avLst/>
          </a:prstGeom>
          <a:noFill/>
        </p:spPr>
        <p:txBody>
          <a:bodyPr wrap="none" rtlCol="0">
            <a:spAutoFit/>
          </a:bodyPr>
          <a:lstStyle/>
          <a:p>
            <a:r>
              <a:rPr lang="en-US" sz="600" dirty="0" smtClean="0"/>
              <a:t>NG4</a:t>
            </a:r>
            <a:endParaRPr lang="en-US" sz="600" dirty="0"/>
          </a:p>
        </p:txBody>
      </p:sp>
      <p:sp>
        <p:nvSpPr>
          <p:cNvPr id="597" name="TextBox 596"/>
          <p:cNvSpPr txBox="1"/>
          <p:nvPr/>
        </p:nvSpPr>
        <p:spPr>
          <a:xfrm>
            <a:off x="2183769" y="810514"/>
            <a:ext cx="320922" cy="184666"/>
          </a:xfrm>
          <a:prstGeom prst="rect">
            <a:avLst/>
          </a:prstGeom>
          <a:noFill/>
        </p:spPr>
        <p:txBody>
          <a:bodyPr wrap="none" rtlCol="0">
            <a:spAutoFit/>
          </a:bodyPr>
          <a:lstStyle/>
          <a:p>
            <a:r>
              <a:rPr lang="en-US" sz="600" dirty="0" smtClean="0"/>
              <a:t>NG7</a:t>
            </a:r>
            <a:endParaRPr lang="en-US" sz="600" dirty="0"/>
          </a:p>
        </p:txBody>
      </p:sp>
      <p:cxnSp>
        <p:nvCxnSpPr>
          <p:cNvPr id="598" name="Straight Connector 597"/>
          <p:cNvCxnSpPr>
            <a:stCxn id="545" idx="0"/>
            <a:endCxn id="585" idx="2"/>
          </p:cNvCxnSpPr>
          <p:nvPr/>
        </p:nvCxnSpPr>
        <p:spPr>
          <a:xfrm flipH="1" flipV="1">
            <a:off x="2251148" y="788190"/>
            <a:ext cx="3264" cy="20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9" name="TextBox 598"/>
          <p:cNvSpPr txBox="1"/>
          <p:nvPr/>
        </p:nvSpPr>
        <p:spPr>
          <a:xfrm>
            <a:off x="2416658" y="1388780"/>
            <a:ext cx="320922" cy="184666"/>
          </a:xfrm>
          <a:prstGeom prst="rect">
            <a:avLst/>
          </a:prstGeom>
          <a:noFill/>
        </p:spPr>
        <p:txBody>
          <a:bodyPr wrap="none" rtlCol="0">
            <a:spAutoFit/>
          </a:bodyPr>
          <a:lstStyle/>
          <a:p>
            <a:r>
              <a:rPr lang="en-US" sz="600" dirty="0" smtClean="0"/>
              <a:t>NG6</a:t>
            </a:r>
            <a:endParaRPr lang="en-US" sz="600" dirty="0"/>
          </a:p>
        </p:txBody>
      </p:sp>
      <p:cxnSp>
        <p:nvCxnSpPr>
          <p:cNvPr id="600" name="Straight Connector 599"/>
          <p:cNvCxnSpPr>
            <a:stCxn id="545" idx="3"/>
            <a:endCxn id="586" idx="1"/>
          </p:cNvCxnSpPr>
          <p:nvPr/>
        </p:nvCxnSpPr>
        <p:spPr>
          <a:xfrm flipV="1">
            <a:off x="2430326" y="1071639"/>
            <a:ext cx="260887" cy="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2399124" y="910530"/>
            <a:ext cx="320922" cy="184666"/>
          </a:xfrm>
          <a:prstGeom prst="rect">
            <a:avLst/>
          </a:prstGeom>
          <a:noFill/>
        </p:spPr>
        <p:txBody>
          <a:bodyPr wrap="none" rtlCol="0">
            <a:spAutoFit/>
          </a:bodyPr>
          <a:lstStyle/>
          <a:p>
            <a:r>
              <a:rPr lang="en-US" sz="600" dirty="0" smtClean="0"/>
              <a:t>NG5</a:t>
            </a:r>
            <a:endParaRPr lang="en-US" sz="600" dirty="0"/>
          </a:p>
        </p:txBody>
      </p:sp>
      <p:sp>
        <p:nvSpPr>
          <p:cNvPr id="139" name="TextBox 138"/>
          <p:cNvSpPr txBox="1"/>
          <p:nvPr/>
        </p:nvSpPr>
        <p:spPr>
          <a:xfrm>
            <a:off x="2814031" y="560785"/>
            <a:ext cx="1173719" cy="215444"/>
          </a:xfrm>
          <a:prstGeom prst="rect">
            <a:avLst/>
          </a:prstGeom>
          <a:noFill/>
        </p:spPr>
        <p:txBody>
          <a:bodyPr wrap="none" rtlCol="0">
            <a:spAutoFit/>
          </a:bodyPr>
          <a:lstStyle/>
          <a:p>
            <a:r>
              <a:rPr lang="en-US" sz="800" dirty="0" err="1" smtClean="0"/>
              <a:t>SliceTemplate</a:t>
            </a:r>
            <a:r>
              <a:rPr lang="en-US" sz="800" dirty="0" smtClean="0"/>
              <a:t>(</a:t>
            </a:r>
            <a:r>
              <a:rPr lang="en-US" sz="800" dirty="0" err="1" smtClean="0"/>
              <a:t>eMBB</a:t>
            </a:r>
            <a:r>
              <a:rPr lang="en-US" sz="800" dirty="0" smtClean="0"/>
              <a:t>-A)</a:t>
            </a:r>
            <a:endParaRPr lang="en-US" sz="800" dirty="0"/>
          </a:p>
        </p:txBody>
      </p:sp>
      <p:grpSp>
        <p:nvGrpSpPr>
          <p:cNvPr id="141" name="Group 140"/>
          <p:cNvGrpSpPr/>
          <p:nvPr/>
        </p:nvGrpSpPr>
        <p:grpSpPr>
          <a:xfrm>
            <a:off x="1376653" y="1634180"/>
            <a:ext cx="514045" cy="216472"/>
            <a:chOff x="3669431" y="1334094"/>
            <a:chExt cx="514045" cy="216472"/>
          </a:xfrm>
        </p:grpSpPr>
        <p:sp>
          <p:nvSpPr>
            <p:cNvPr id="612" name="TextBox 61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a:latin typeface="Arial" charset="0"/>
                </a:rPr>
                <a:t>F()</a:t>
              </a:r>
            </a:p>
          </p:txBody>
        </p:sp>
        <p:sp>
          <p:nvSpPr>
            <p:cNvPr id="615" name="Oval 614"/>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17" name="Group 616"/>
          <p:cNvGrpSpPr/>
          <p:nvPr/>
        </p:nvGrpSpPr>
        <p:grpSpPr>
          <a:xfrm>
            <a:off x="2136153" y="1623608"/>
            <a:ext cx="514045" cy="216472"/>
            <a:chOff x="3669431" y="1334094"/>
            <a:chExt cx="514045" cy="216472"/>
          </a:xfrm>
        </p:grpSpPr>
        <p:sp>
          <p:nvSpPr>
            <p:cNvPr id="618" name="TextBox 617"/>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G()</a:t>
              </a:r>
              <a:endParaRPr lang="en-US" sz="800" b="1" i="1" dirty="0">
                <a:latin typeface="Arial" charset="0"/>
              </a:endParaRPr>
            </a:p>
          </p:txBody>
        </p:sp>
        <p:sp>
          <p:nvSpPr>
            <p:cNvPr id="619" name="Oval 618"/>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1" name="Group 620"/>
          <p:cNvGrpSpPr/>
          <p:nvPr/>
        </p:nvGrpSpPr>
        <p:grpSpPr>
          <a:xfrm>
            <a:off x="2737938" y="1630701"/>
            <a:ext cx="514045" cy="216472"/>
            <a:chOff x="3669431" y="1334094"/>
            <a:chExt cx="514045" cy="216472"/>
          </a:xfrm>
        </p:grpSpPr>
        <p:sp>
          <p:nvSpPr>
            <p:cNvPr id="622" name="TextBox 62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H()</a:t>
              </a:r>
              <a:endParaRPr lang="en-US" sz="800" b="1" i="1" dirty="0">
                <a:latin typeface="Arial" charset="0"/>
              </a:endParaRPr>
            </a:p>
          </p:txBody>
        </p:sp>
        <p:sp>
          <p:nvSpPr>
            <p:cNvPr id="623" name="Oval 622"/>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5" name="Group 624"/>
          <p:cNvGrpSpPr/>
          <p:nvPr/>
        </p:nvGrpSpPr>
        <p:grpSpPr>
          <a:xfrm>
            <a:off x="1874711" y="799158"/>
            <a:ext cx="514045" cy="216472"/>
            <a:chOff x="3669431" y="1334094"/>
            <a:chExt cx="514045" cy="216472"/>
          </a:xfrm>
        </p:grpSpPr>
        <p:sp>
          <p:nvSpPr>
            <p:cNvPr id="626" name="TextBox 625"/>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I()</a:t>
              </a:r>
              <a:endParaRPr lang="en-US" sz="800" b="1" i="1" dirty="0">
                <a:latin typeface="Arial" charset="0"/>
              </a:endParaRPr>
            </a:p>
          </p:txBody>
        </p:sp>
        <p:sp>
          <p:nvSpPr>
            <p:cNvPr id="627" name="Oval 626"/>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sp>
        <p:nvSpPr>
          <p:cNvPr id="142" name="Rectangle 141"/>
          <p:cNvSpPr/>
          <p:nvPr/>
        </p:nvSpPr>
        <p:spPr>
          <a:xfrm>
            <a:off x="1808278" y="586690"/>
            <a:ext cx="701564" cy="638955"/>
          </a:xfrm>
          <a:prstGeom prst="rect">
            <a:avLst/>
          </a:prstGeom>
          <a:no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a:off x="4716643" y="586690"/>
            <a:ext cx="1137091" cy="300941"/>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V="1">
            <a:off x="3538436" y="1068493"/>
            <a:ext cx="2124995" cy="778683"/>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9" name="Parallelogram 628"/>
          <p:cNvSpPr/>
          <p:nvPr/>
        </p:nvSpPr>
        <p:spPr>
          <a:xfrm>
            <a:off x="5667573" y="888227"/>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5802390" y="790935"/>
            <a:ext cx="317716" cy="369332"/>
          </a:xfrm>
          <a:prstGeom prst="rect">
            <a:avLst/>
          </a:prstGeom>
          <a:noFill/>
        </p:spPr>
        <p:txBody>
          <a:bodyPr wrap="none" rtlCol="0">
            <a:spAutoFit/>
          </a:bodyPr>
          <a:lstStyle/>
          <a:p>
            <a:r>
              <a:rPr lang="en-US" i="1" dirty="0" smtClean="0"/>
              <a:t>A</a:t>
            </a:r>
            <a:endParaRPr lang="en-US" i="1" dirty="0"/>
          </a:p>
        </p:txBody>
      </p:sp>
      <p:sp>
        <p:nvSpPr>
          <p:cNvPr id="2" name="TextBox 1"/>
          <p:cNvSpPr txBox="1"/>
          <p:nvPr/>
        </p:nvSpPr>
        <p:spPr>
          <a:xfrm rot="16200000">
            <a:off x="-193240" y="995207"/>
            <a:ext cx="641522" cy="307777"/>
          </a:xfrm>
          <a:prstGeom prst="rect">
            <a:avLst/>
          </a:prstGeom>
          <a:noFill/>
        </p:spPr>
        <p:txBody>
          <a:bodyPr wrap="none" rtlCol="0">
            <a:spAutoFit/>
          </a:bodyPr>
          <a:lstStyle/>
          <a:p>
            <a:r>
              <a:rPr lang="en-US" sz="1400" dirty="0" smtClean="0"/>
              <a:t>INPUT</a:t>
            </a:r>
            <a:endParaRPr lang="en-US" sz="1400" dirty="0"/>
          </a:p>
        </p:txBody>
      </p:sp>
      <p:sp>
        <p:nvSpPr>
          <p:cNvPr id="557" name="TextBox 556"/>
          <p:cNvSpPr txBox="1"/>
          <p:nvPr/>
        </p:nvSpPr>
        <p:spPr>
          <a:xfrm rot="16200000">
            <a:off x="-321609" y="3287943"/>
            <a:ext cx="898259" cy="307777"/>
          </a:xfrm>
          <a:prstGeom prst="rect">
            <a:avLst/>
          </a:prstGeom>
          <a:noFill/>
        </p:spPr>
        <p:txBody>
          <a:bodyPr wrap="none" rtlCol="0">
            <a:spAutoFit/>
          </a:bodyPr>
          <a:lstStyle/>
          <a:p>
            <a:r>
              <a:rPr lang="en-US" sz="1400" dirty="0" smtClean="0"/>
              <a:t>MACHINE</a:t>
            </a:r>
            <a:endParaRPr lang="en-US" sz="1400" dirty="0"/>
          </a:p>
        </p:txBody>
      </p:sp>
      <p:sp>
        <p:nvSpPr>
          <p:cNvPr id="31" name="Left Brace 30"/>
          <p:cNvSpPr/>
          <p:nvPr/>
        </p:nvSpPr>
        <p:spPr>
          <a:xfrm>
            <a:off x="243657" y="448840"/>
            <a:ext cx="185555" cy="15019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Left Brace 586"/>
          <p:cNvSpPr/>
          <p:nvPr/>
        </p:nvSpPr>
        <p:spPr>
          <a:xfrm>
            <a:off x="243657" y="2055562"/>
            <a:ext cx="166336" cy="29962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9" name="TextBox 778"/>
          <p:cNvSpPr txBox="1"/>
          <p:nvPr/>
        </p:nvSpPr>
        <p:spPr>
          <a:xfrm>
            <a:off x="5041739" y="6558081"/>
            <a:ext cx="411611" cy="280725"/>
          </a:xfrm>
          <a:prstGeom prst="rect">
            <a:avLst/>
          </a:prstGeom>
          <a:noFill/>
        </p:spPr>
        <p:txBody>
          <a:bodyPr wrap="none" lIns="92456" tIns="46229" rIns="92456" bIns="46229" rtlCol="0">
            <a:spAutoFit/>
          </a:bodyPr>
          <a:lstStyle/>
          <a:p>
            <a:r>
              <a:rPr lang="en-US" sz="1164" b="1" i="1" dirty="0">
                <a:latin typeface="Arial" charset="0"/>
              </a:rPr>
              <a:t>G()</a:t>
            </a:r>
          </a:p>
        </p:txBody>
      </p:sp>
      <p:sp>
        <p:nvSpPr>
          <p:cNvPr id="780" name="TextBox 779"/>
          <p:cNvSpPr txBox="1"/>
          <p:nvPr/>
        </p:nvSpPr>
        <p:spPr>
          <a:xfrm>
            <a:off x="5554427" y="6555514"/>
            <a:ext cx="401867" cy="280714"/>
          </a:xfrm>
          <a:prstGeom prst="rect">
            <a:avLst/>
          </a:prstGeom>
          <a:noFill/>
        </p:spPr>
        <p:txBody>
          <a:bodyPr wrap="none" lIns="92456" tIns="46229" rIns="92456" bIns="46229" rtlCol="0">
            <a:spAutoFit/>
          </a:bodyPr>
          <a:lstStyle/>
          <a:p>
            <a:r>
              <a:rPr lang="en-US" sz="1164" b="1" i="1" dirty="0">
                <a:latin typeface="Arial" charset="0"/>
              </a:rPr>
              <a:t>H()</a:t>
            </a:r>
          </a:p>
        </p:txBody>
      </p:sp>
      <p:sp>
        <p:nvSpPr>
          <p:cNvPr id="781" name="Oval 780"/>
          <p:cNvSpPr/>
          <p:nvPr/>
        </p:nvSpPr>
        <p:spPr bwMode="auto">
          <a:xfrm>
            <a:off x="5132011" y="6394910"/>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2" name="Oval 781"/>
          <p:cNvSpPr/>
          <p:nvPr/>
        </p:nvSpPr>
        <p:spPr bwMode="auto">
          <a:xfrm>
            <a:off x="5612475" y="6370793"/>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nvGrpSpPr>
          <p:cNvPr id="783" name="Group 368"/>
          <p:cNvGrpSpPr/>
          <p:nvPr/>
        </p:nvGrpSpPr>
        <p:grpSpPr>
          <a:xfrm>
            <a:off x="4384507" y="6412179"/>
            <a:ext cx="400434" cy="294083"/>
            <a:chOff x="8069753" y="2075031"/>
            <a:chExt cx="396419" cy="290179"/>
          </a:xfrm>
        </p:grpSpPr>
        <p:sp>
          <p:nvSpPr>
            <p:cNvPr id="784" name="Cube 783"/>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5" name="Cube 784"/>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6" name="Cube 785"/>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787" name="Straight Connector 786"/>
            <p:cNvCxnSpPr>
              <a:stCxn id="786" idx="4"/>
              <a:endCxn id="785"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 name="Straight Connector 787"/>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9" name="Group 378"/>
          <p:cNvGrpSpPr/>
          <p:nvPr/>
        </p:nvGrpSpPr>
        <p:grpSpPr>
          <a:xfrm>
            <a:off x="3212892" y="5689634"/>
            <a:ext cx="858656" cy="791558"/>
            <a:chOff x="3938584" y="6043615"/>
            <a:chExt cx="240343" cy="253746"/>
          </a:xfrm>
        </p:grpSpPr>
        <p:grpSp>
          <p:nvGrpSpPr>
            <p:cNvPr id="790" name="Group 483"/>
            <p:cNvGrpSpPr/>
            <p:nvPr/>
          </p:nvGrpSpPr>
          <p:grpSpPr>
            <a:xfrm>
              <a:off x="3962955" y="6059020"/>
              <a:ext cx="215972" cy="238341"/>
              <a:chOff x="4964611" y="4794996"/>
              <a:chExt cx="328936" cy="328936"/>
            </a:xfrm>
          </p:grpSpPr>
          <p:grpSp>
            <p:nvGrpSpPr>
              <p:cNvPr id="792" name="Group 476"/>
              <p:cNvGrpSpPr/>
              <p:nvPr/>
            </p:nvGrpSpPr>
            <p:grpSpPr>
              <a:xfrm>
                <a:off x="4964611" y="4898341"/>
                <a:ext cx="328936" cy="120616"/>
                <a:chOff x="4967056" y="4898341"/>
                <a:chExt cx="328936" cy="120616"/>
              </a:xfrm>
            </p:grpSpPr>
            <p:cxnSp>
              <p:nvCxnSpPr>
                <p:cNvPr id="800" name="Straight Connector 799"/>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 name="Straight Connector 800"/>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 name="Straight Connector 82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1" name="Straight Connector 84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2" name="Straight Connector 84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3" name="Group 477"/>
              <p:cNvGrpSpPr/>
              <p:nvPr/>
            </p:nvGrpSpPr>
            <p:grpSpPr>
              <a:xfrm rot="16200000">
                <a:off x="4960536" y="4899156"/>
                <a:ext cx="328936" cy="120616"/>
                <a:chOff x="4967056" y="4898341"/>
                <a:chExt cx="328936" cy="120616"/>
              </a:xfrm>
            </p:grpSpPr>
            <p:cxnSp>
              <p:nvCxnSpPr>
                <p:cNvPr id="795" name="Straight Connector 794"/>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 name="Straight Connector 795"/>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7" name="Straight Connector 79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 name="Straight Connector 797"/>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 name="Straight Connector 798"/>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94" name="Rectangle 793"/>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4867" b="1" dirty="0">
                  <a:latin typeface="Symbol" pitchFamily="18" charset="2"/>
                </a:endParaRPr>
              </a:p>
            </p:txBody>
          </p:sp>
        </p:grpSp>
        <p:sp>
          <p:nvSpPr>
            <p:cNvPr id="791" name="TextBox 790"/>
            <p:cNvSpPr txBox="1"/>
            <p:nvPr/>
          </p:nvSpPr>
          <p:spPr>
            <a:xfrm>
              <a:off x="3938584" y="6043615"/>
              <a:ext cx="185848" cy="248835"/>
            </a:xfrm>
            <a:prstGeom prst="rect">
              <a:avLst/>
            </a:prstGeom>
            <a:noFill/>
          </p:spPr>
          <p:txBody>
            <a:bodyPr wrap="none" rtlCol="0">
              <a:spAutoFit/>
            </a:bodyPr>
            <a:lstStyle/>
            <a:p>
              <a:r>
                <a:rPr lang="en-US" sz="4444" b="1" dirty="0">
                  <a:latin typeface="Symbol" pitchFamily="18" charset="2"/>
                </a:rPr>
                <a:t> S</a:t>
              </a:r>
            </a:p>
          </p:txBody>
        </p:sp>
      </p:grpSp>
      <p:sp>
        <p:nvSpPr>
          <p:cNvPr id="843" name="Freeform 842"/>
          <p:cNvSpPr/>
          <p:nvPr/>
        </p:nvSpPr>
        <p:spPr bwMode="auto">
          <a:xfrm rot="843826">
            <a:off x="2481647" y="5919730"/>
            <a:ext cx="1086181" cy="210180"/>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57" name="Isosceles Triangle 856"/>
          <p:cNvSpPr/>
          <p:nvPr/>
        </p:nvSpPr>
        <p:spPr bwMode="auto">
          <a:xfrm>
            <a:off x="2388539" y="5632346"/>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58" name="Rectangle 857"/>
          <p:cNvSpPr/>
          <p:nvPr/>
        </p:nvSpPr>
        <p:spPr bwMode="auto">
          <a:xfrm>
            <a:off x="2365569" y="5608343"/>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59" name="Rectangle 858"/>
          <p:cNvSpPr/>
          <p:nvPr/>
        </p:nvSpPr>
        <p:spPr bwMode="auto">
          <a:xfrm>
            <a:off x="2420147" y="549723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60" name="Rectangle 859"/>
          <p:cNvSpPr/>
          <p:nvPr/>
        </p:nvSpPr>
        <p:spPr bwMode="auto">
          <a:xfrm>
            <a:off x="2480681" y="5609319"/>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61" name="TextBox 860"/>
          <p:cNvSpPr txBox="1"/>
          <p:nvPr/>
        </p:nvSpPr>
        <p:spPr>
          <a:xfrm>
            <a:off x="3633062" y="6554152"/>
            <a:ext cx="385703" cy="280725"/>
          </a:xfrm>
          <a:prstGeom prst="rect">
            <a:avLst/>
          </a:prstGeom>
          <a:noFill/>
        </p:spPr>
        <p:txBody>
          <a:bodyPr wrap="none" lIns="92456" tIns="46229" rIns="92456" bIns="46229" rtlCol="0">
            <a:spAutoFit/>
          </a:bodyPr>
          <a:lstStyle/>
          <a:p>
            <a:r>
              <a:rPr lang="en-US" sz="1164" b="1" i="1" dirty="0">
                <a:latin typeface="Arial" charset="0"/>
              </a:rPr>
              <a:t>F()</a:t>
            </a:r>
          </a:p>
        </p:txBody>
      </p:sp>
      <p:sp>
        <p:nvSpPr>
          <p:cNvPr id="862" name="Oval 861"/>
          <p:cNvSpPr/>
          <p:nvPr/>
        </p:nvSpPr>
        <p:spPr bwMode="auto">
          <a:xfrm>
            <a:off x="3741231" y="6376614"/>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3" name="TextBox 862"/>
          <p:cNvSpPr txBox="1"/>
          <p:nvPr/>
        </p:nvSpPr>
        <p:spPr>
          <a:xfrm>
            <a:off x="9200961" y="6487941"/>
            <a:ext cx="333887" cy="280725"/>
          </a:xfrm>
          <a:prstGeom prst="rect">
            <a:avLst/>
          </a:prstGeom>
          <a:noFill/>
        </p:spPr>
        <p:txBody>
          <a:bodyPr wrap="none" lIns="92456" tIns="46229" rIns="92456" bIns="46229" rtlCol="0">
            <a:spAutoFit/>
          </a:bodyPr>
          <a:lstStyle/>
          <a:p>
            <a:r>
              <a:rPr lang="en-US" sz="1164" b="1" i="1" dirty="0">
                <a:latin typeface="Arial" charset="0"/>
              </a:rPr>
              <a:t>I()</a:t>
            </a:r>
          </a:p>
        </p:txBody>
      </p:sp>
      <p:sp>
        <p:nvSpPr>
          <p:cNvPr id="864" name="Oval 863"/>
          <p:cNvSpPr/>
          <p:nvPr/>
        </p:nvSpPr>
        <p:spPr bwMode="auto">
          <a:xfrm>
            <a:off x="9259010" y="6303221"/>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5" name="Cube 864"/>
          <p:cNvSpPr/>
          <p:nvPr/>
        </p:nvSpPr>
        <p:spPr bwMode="auto">
          <a:xfrm rot="16200000">
            <a:off x="9757195" y="6342519"/>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6" name="Cube 865"/>
          <p:cNvSpPr/>
          <p:nvPr/>
        </p:nvSpPr>
        <p:spPr bwMode="auto">
          <a:xfrm rot="16200000">
            <a:off x="10284948" y="6423978"/>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67" name="Straight Connector 866"/>
          <p:cNvCxnSpPr/>
          <p:nvPr/>
        </p:nvCxnSpPr>
        <p:spPr bwMode="auto">
          <a:xfrm flipH="1">
            <a:off x="10373670" y="6383760"/>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8" name="Straight Connector 867"/>
          <p:cNvCxnSpPr/>
          <p:nvPr/>
        </p:nvCxnSpPr>
        <p:spPr bwMode="auto">
          <a:xfrm flipH="1" flipV="1">
            <a:off x="10985864" y="6398130"/>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9" name="Straight Connector 868"/>
          <p:cNvCxnSpPr>
            <a:stCxn id="865" idx="3"/>
            <a:endCxn id="866" idx="1"/>
          </p:cNvCxnSpPr>
          <p:nvPr/>
        </p:nvCxnSpPr>
        <p:spPr bwMode="auto">
          <a:xfrm>
            <a:off x="9882754" y="6428133"/>
            <a:ext cx="409697" cy="8145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 name="Straight Connector 869"/>
          <p:cNvCxnSpPr>
            <a:stCxn id="786" idx="0"/>
          </p:cNvCxnSpPr>
          <p:nvPr/>
        </p:nvCxnSpPr>
        <p:spPr bwMode="auto">
          <a:xfrm flipH="1" flipV="1">
            <a:off x="3872468" y="6326738"/>
            <a:ext cx="512037" cy="2871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71" name="Group 466"/>
          <p:cNvGrpSpPr/>
          <p:nvPr/>
        </p:nvGrpSpPr>
        <p:grpSpPr>
          <a:xfrm rot="10800000">
            <a:off x="6029554" y="6372671"/>
            <a:ext cx="400434" cy="294083"/>
            <a:chOff x="8069753" y="2075031"/>
            <a:chExt cx="396419" cy="290179"/>
          </a:xfrm>
        </p:grpSpPr>
        <p:sp>
          <p:nvSpPr>
            <p:cNvPr id="872" name="Cube 871"/>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3" name="Cube 872"/>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4" name="Cube 873"/>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75" name="Straight Connector 874"/>
            <p:cNvCxnSpPr>
              <a:stCxn id="874" idx="4"/>
              <a:endCxn id="873"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6" name="Straight Connector 875"/>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7" name="Group 523"/>
          <p:cNvGrpSpPr/>
          <p:nvPr/>
        </p:nvGrpSpPr>
        <p:grpSpPr>
          <a:xfrm>
            <a:off x="8723787" y="6305994"/>
            <a:ext cx="400434" cy="294083"/>
            <a:chOff x="8069753" y="2075031"/>
            <a:chExt cx="396419" cy="290179"/>
          </a:xfrm>
        </p:grpSpPr>
        <p:sp>
          <p:nvSpPr>
            <p:cNvPr id="878" name="Cube 877"/>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9" name="Cube 878"/>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0" name="Cube 879"/>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81" name="Straight Connector 880"/>
            <p:cNvCxnSpPr>
              <a:stCxn id="880" idx="4"/>
              <a:endCxn id="879"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2" name="Straight Connector 881"/>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83" name="Straight Connector 882"/>
          <p:cNvCxnSpPr/>
          <p:nvPr/>
        </p:nvCxnSpPr>
        <p:spPr bwMode="auto">
          <a:xfrm flipV="1">
            <a:off x="6397927" y="6355698"/>
            <a:ext cx="995999" cy="11709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4" name="Straight Connector 883"/>
          <p:cNvCxnSpPr/>
          <p:nvPr/>
        </p:nvCxnSpPr>
        <p:spPr bwMode="auto">
          <a:xfrm flipH="1" flipV="1">
            <a:off x="7393926" y="6365354"/>
            <a:ext cx="1193061" cy="17375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5" name="Freeform 884"/>
          <p:cNvSpPr/>
          <p:nvPr/>
        </p:nvSpPr>
        <p:spPr bwMode="auto">
          <a:xfrm rot="20697473">
            <a:off x="2381142" y="6326740"/>
            <a:ext cx="1183440" cy="193062"/>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6" name="Isosceles Triangle 885"/>
          <p:cNvSpPr/>
          <p:nvPr/>
        </p:nvSpPr>
        <p:spPr bwMode="auto">
          <a:xfrm>
            <a:off x="2359672" y="6279109"/>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7" name="Rectangle 886"/>
          <p:cNvSpPr/>
          <p:nvPr/>
        </p:nvSpPr>
        <p:spPr bwMode="auto">
          <a:xfrm>
            <a:off x="2336703" y="6255106"/>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88" name="Rectangle 887"/>
          <p:cNvSpPr/>
          <p:nvPr/>
        </p:nvSpPr>
        <p:spPr bwMode="auto">
          <a:xfrm>
            <a:off x="2391283" y="614399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89" name="Rectangle 888"/>
          <p:cNvSpPr/>
          <p:nvPr/>
        </p:nvSpPr>
        <p:spPr bwMode="auto">
          <a:xfrm>
            <a:off x="2451817" y="6256080"/>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0" name="Rounded Rectangle 889"/>
          <p:cNvSpPr/>
          <p:nvPr/>
        </p:nvSpPr>
        <p:spPr bwMode="auto">
          <a:xfrm>
            <a:off x="3669169" y="6220555"/>
            <a:ext cx="8266087" cy="569536"/>
          </a:xfrm>
          <a:prstGeom prst="round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cxnSp>
        <p:nvCxnSpPr>
          <p:cNvPr id="891" name="Straight Connector 890"/>
          <p:cNvCxnSpPr/>
          <p:nvPr/>
        </p:nvCxnSpPr>
        <p:spPr bwMode="auto">
          <a:xfrm>
            <a:off x="893406" y="5570913"/>
            <a:ext cx="9622" cy="92670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2" name="Straight Connector 891"/>
          <p:cNvCxnSpPr/>
          <p:nvPr/>
        </p:nvCxnSpPr>
        <p:spPr bwMode="auto">
          <a:xfrm>
            <a:off x="835677" y="6401084"/>
            <a:ext cx="1204987" cy="581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3" name="Freeform 892"/>
          <p:cNvSpPr/>
          <p:nvPr/>
        </p:nvSpPr>
        <p:spPr bwMode="auto">
          <a:xfrm>
            <a:off x="921646" y="5524800"/>
            <a:ext cx="976821" cy="876700"/>
          </a:xfrm>
          <a:custGeom>
            <a:avLst/>
            <a:gdLst>
              <a:gd name="connsiteX0" fmla="*/ 0 w 967028"/>
              <a:gd name="connsiteY0" fmla="*/ 855195 h 865062"/>
              <a:gd name="connsiteX1" fmla="*/ 0 w 967028"/>
              <a:gd name="connsiteY1" fmla="*/ 855195 h 865062"/>
              <a:gd name="connsiteX2" fmla="*/ 26314 w 967028"/>
              <a:gd name="connsiteY2" fmla="*/ 842038 h 865062"/>
              <a:gd name="connsiteX3" fmla="*/ 36182 w 967028"/>
              <a:gd name="connsiteY3" fmla="*/ 838748 h 865062"/>
              <a:gd name="connsiteX4" fmla="*/ 46049 w 967028"/>
              <a:gd name="connsiteY4" fmla="*/ 832170 h 865062"/>
              <a:gd name="connsiteX5" fmla="*/ 144725 w 967028"/>
              <a:gd name="connsiteY5" fmla="*/ 809146 h 865062"/>
              <a:gd name="connsiteX6" fmla="*/ 184196 w 967028"/>
              <a:gd name="connsiteY6" fmla="*/ 39471 h 865062"/>
              <a:gd name="connsiteX7" fmla="*/ 243402 w 967028"/>
              <a:gd name="connsiteY7" fmla="*/ 6579 h 865062"/>
              <a:gd name="connsiteX8" fmla="*/ 315764 w 967028"/>
              <a:gd name="connsiteY8" fmla="*/ 0 h 865062"/>
              <a:gd name="connsiteX9" fmla="*/ 361813 w 967028"/>
              <a:gd name="connsiteY9" fmla="*/ 16446 h 865062"/>
              <a:gd name="connsiteX10" fmla="*/ 361813 w 967028"/>
              <a:gd name="connsiteY10" fmla="*/ 16446 h 865062"/>
              <a:gd name="connsiteX11" fmla="*/ 411151 w 967028"/>
              <a:gd name="connsiteY11" fmla="*/ 6579 h 865062"/>
              <a:gd name="connsiteX12" fmla="*/ 427597 w 967028"/>
              <a:gd name="connsiteY12" fmla="*/ 69074 h 865062"/>
              <a:gd name="connsiteX13" fmla="*/ 430887 w 967028"/>
              <a:gd name="connsiteY13" fmla="*/ 776254 h 865062"/>
              <a:gd name="connsiteX14" fmla="*/ 460489 w 967028"/>
              <a:gd name="connsiteY14" fmla="*/ 855195 h 865062"/>
              <a:gd name="connsiteX15" fmla="*/ 503249 w 967028"/>
              <a:gd name="connsiteY15" fmla="*/ 772964 h 865062"/>
              <a:gd name="connsiteX16" fmla="*/ 526274 w 967028"/>
              <a:gd name="connsiteY16" fmla="*/ 335500 h 865062"/>
              <a:gd name="connsiteX17" fmla="*/ 542720 w 967028"/>
              <a:gd name="connsiteY17" fmla="*/ 23025 h 865062"/>
              <a:gd name="connsiteX18" fmla="*/ 621661 w 967028"/>
              <a:gd name="connsiteY18" fmla="*/ 23025 h 865062"/>
              <a:gd name="connsiteX19" fmla="*/ 730205 w 967028"/>
              <a:gd name="connsiteY19" fmla="*/ 13157 h 865062"/>
              <a:gd name="connsiteX20" fmla="*/ 766386 w 967028"/>
              <a:gd name="connsiteY20" fmla="*/ 32892 h 865062"/>
              <a:gd name="connsiteX21" fmla="*/ 805856 w 967028"/>
              <a:gd name="connsiteY21" fmla="*/ 26314 h 865062"/>
              <a:gd name="connsiteX22" fmla="*/ 842038 w 967028"/>
              <a:gd name="connsiteY22" fmla="*/ 42760 h 865062"/>
              <a:gd name="connsiteX23" fmla="*/ 851905 w 967028"/>
              <a:gd name="connsiteY23" fmla="*/ 822302 h 865062"/>
              <a:gd name="connsiteX24" fmla="*/ 894665 w 967028"/>
              <a:gd name="connsiteY24" fmla="*/ 848616 h 865062"/>
              <a:gd name="connsiteX25" fmla="*/ 967028 w 967028"/>
              <a:gd name="connsiteY25" fmla="*/ 865062 h 8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028" h="865062">
                <a:moveTo>
                  <a:pt x="0" y="855195"/>
                </a:moveTo>
                <a:lnTo>
                  <a:pt x="0" y="855195"/>
                </a:lnTo>
                <a:cubicBezTo>
                  <a:pt x="8771" y="850809"/>
                  <a:pt x="17386" y="846096"/>
                  <a:pt x="26314" y="842038"/>
                </a:cubicBezTo>
                <a:cubicBezTo>
                  <a:pt x="29471" y="840603"/>
                  <a:pt x="33081" y="840299"/>
                  <a:pt x="36182" y="838748"/>
                </a:cubicBezTo>
                <a:cubicBezTo>
                  <a:pt x="39718" y="836980"/>
                  <a:pt x="46049" y="832170"/>
                  <a:pt x="46049" y="832170"/>
                </a:cubicBezTo>
                <a:lnTo>
                  <a:pt x="144725" y="809146"/>
                </a:lnTo>
                <a:lnTo>
                  <a:pt x="184196" y="39471"/>
                </a:lnTo>
                <a:lnTo>
                  <a:pt x="243402" y="6579"/>
                </a:lnTo>
                <a:lnTo>
                  <a:pt x="315764" y="0"/>
                </a:lnTo>
                <a:lnTo>
                  <a:pt x="361813" y="16446"/>
                </a:lnTo>
                <a:lnTo>
                  <a:pt x="361813" y="16446"/>
                </a:lnTo>
                <a:lnTo>
                  <a:pt x="411151" y="6579"/>
                </a:lnTo>
                <a:lnTo>
                  <a:pt x="427597" y="69074"/>
                </a:lnTo>
                <a:cubicBezTo>
                  <a:pt x="428694" y="304801"/>
                  <a:pt x="429790" y="540527"/>
                  <a:pt x="430887" y="776254"/>
                </a:cubicBezTo>
                <a:lnTo>
                  <a:pt x="460489" y="855195"/>
                </a:lnTo>
                <a:lnTo>
                  <a:pt x="503249" y="772964"/>
                </a:lnTo>
                <a:lnTo>
                  <a:pt x="526274" y="335500"/>
                </a:lnTo>
                <a:lnTo>
                  <a:pt x="542720" y="23025"/>
                </a:lnTo>
                <a:lnTo>
                  <a:pt x="621661" y="23025"/>
                </a:lnTo>
                <a:lnTo>
                  <a:pt x="730205" y="13157"/>
                </a:lnTo>
                <a:lnTo>
                  <a:pt x="766386" y="32892"/>
                </a:lnTo>
                <a:lnTo>
                  <a:pt x="805856" y="26314"/>
                </a:lnTo>
                <a:lnTo>
                  <a:pt x="842038" y="42760"/>
                </a:lnTo>
                <a:lnTo>
                  <a:pt x="851905" y="822302"/>
                </a:lnTo>
                <a:lnTo>
                  <a:pt x="894665" y="848616"/>
                </a:lnTo>
                <a:lnTo>
                  <a:pt x="967028" y="865062"/>
                </a:lnTo>
              </a:path>
            </a:pathLst>
          </a:cu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4" name="Rounded Rectangle 893"/>
          <p:cNvSpPr/>
          <p:nvPr/>
        </p:nvSpPr>
        <p:spPr bwMode="auto">
          <a:xfrm>
            <a:off x="1057871" y="5512993"/>
            <a:ext cx="312315" cy="938508"/>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5" name="Rounded Rectangle 894"/>
          <p:cNvSpPr/>
          <p:nvPr/>
        </p:nvSpPr>
        <p:spPr bwMode="auto">
          <a:xfrm>
            <a:off x="1396768" y="5522645"/>
            <a:ext cx="418636" cy="938507"/>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6" name="TextBox 895"/>
          <p:cNvSpPr txBox="1"/>
          <p:nvPr/>
        </p:nvSpPr>
        <p:spPr>
          <a:xfrm>
            <a:off x="2054428" y="5399619"/>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897" name="TextBox 896"/>
          <p:cNvSpPr txBox="1"/>
          <p:nvPr/>
        </p:nvSpPr>
        <p:spPr>
          <a:xfrm>
            <a:off x="2048890" y="6074091"/>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898" name="TextBox 897"/>
          <p:cNvSpPr txBox="1"/>
          <p:nvPr/>
        </p:nvSpPr>
        <p:spPr>
          <a:xfrm rot="5400000">
            <a:off x="870125" y="5866628"/>
            <a:ext cx="691664" cy="272513"/>
          </a:xfrm>
          <a:prstGeom prst="rect">
            <a:avLst/>
          </a:prstGeom>
          <a:noFill/>
        </p:spPr>
        <p:txBody>
          <a:bodyPr wrap="none" lIns="92456" tIns="46229" rIns="92456" bIns="46229" rtlCol="0">
            <a:spAutoFit/>
          </a:bodyPr>
          <a:lstStyle/>
          <a:p>
            <a:r>
              <a:rPr lang="en-US" sz="1164" b="1" dirty="0">
                <a:latin typeface="Arial" charset="0"/>
              </a:rPr>
              <a:t>URLLC</a:t>
            </a:r>
          </a:p>
        </p:txBody>
      </p:sp>
      <p:sp>
        <p:nvSpPr>
          <p:cNvPr id="899" name="TextBox 898"/>
          <p:cNvSpPr txBox="1"/>
          <p:nvPr/>
        </p:nvSpPr>
        <p:spPr>
          <a:xfrm>
            <a:off x="6572083" y="6065384"/>
            <a:ext cx="1239891" cy="272513"/>
          </a:xfrm>
          <a:prstGeom prst="rect">
            <a:avLst/>
          </a:prstGeom>
          <a:solidFill>
            <a:schemeClr val="bg1"/>
          </a:solidFill>
          <a:ln>
            <a:solidFill>
              <a:schemeClr val="bg2"/>
            </a:solidFill>
            <a:prstDash val="dash"/>
          </a:ln>
        </p:spPr>
        <p:txBody>
          <a:bodyPr wrap="none" lIns="92456" tIns="46229" rIns="92456" bIns="46229" rtlCol="0">
            <a:spAutoFit/>
          </a:bodyPr>
          <a:lstStyle/>
          <a:p>
            <a:r>
              <a:rPr lang="en-US" sz="1164" b="1" dirty="0">
                <a:latin typeface="Arial" charset="0"/>
              </a:rPr>
              <a:t>URLLC </a:t>
            </a:r>
            <a:r>
              <a:rPr lang="en-US" sz="1164" b="1" dirty="0" smtClean="0">
                <a:latin typeface="Arial" charset="0"/>
              </a:rPr>
              <a:t>Slice-B</a:t>
            </a:r>
            <a:endParaRPr lang="en-US" sz="1164" b="1" dirty="0">
              <a:latin typeface="Arial" charset="0"/>
            </a:endParaRPr>
          </a:p>
        </p:txBody>
      </p:sp>
      <p:sp>
        <p:nvSpPr>
          <p:cNvPr id="900" name="TextBox 899"/>
          <p:cNvSpPr txBox="1"/>
          <p:nvPr/>
        </p:nvSpPr>
        <p:spPr>
          <a:xfrm>
            <a:off x="1172565" y="6436520"/>
            <a:ext cx="273280" cy="386518"/>
          </a:xfrm>
          <a:prstGeom prst="rect">
            <a:avLst/>
          </a:prstGeom>
          <a:noFill/>
        </p:spPr>
        <p:txBody>
          <a:bodyPr wrap="none" lIns="92456" tIns="46229" rIns="92456" bIns="46229" rtlCol="0">
            <a:spAutoFit/>
          </a:bodyPr>
          <a:lstStyle/>
          <a:p>
            <a:r>
              <a:rPr lang="en-US" sz="1905" b="1" i="1" dirty="0">
                <a:latin typeface="FrutigerNext LT Regular" pitchFamily="34" charset="0"/>
              </a:rPr>
              <a:t>f</a:t>
            </a:r>
          </a:p>
        </p:txBody>
      </p:sp>
      <p:sp>
        <p:nvSpPr>
          <p:cNvPr id="901" name="TextBox 900"/>
          <p:cNvSpPr txBox="1"/>
          <p:nvPr/>
        </p:nvSpPr>
        <p:spPr>
          <a:xfrm>
            <a:off x="7016251" y="6495253"/>
            <a:ext cx="662361" cy="307777"/>
          </a:xfrm>
          <a:prstGeom prst="rect">
            <a:avLst/>
          </a:prstGeom>
          <a:noFill/>
        </p:spPr>
        <p:txBody>
          <a:bodyPr wrap="none" rtlCol="0">
            <a:spAutoFit/>
          </a:bodyPr>
          <a:lstStyle/>
          <a:p>
            <a:r>
              <a:rPr lang="en-US" sz="1400" dirty="0" smtClean="0"/>
              <a:t>L3VPN</a:t>
            </a:r>
            <a:endParaRPr lang="en-US" sz="1400" dirty="0"/>
          </a:p>
        </p:txBody>
      </p:sp>
      <p:sp>
        <p:nvSpPr>
          <p:cNvPr id="902" name="TextBox 901"/>
          <p:cNvSpPr txBox="1"/>
          <p:nvPr/>
        </p:nvSpPr>
        <p:spPr>
          <a:xfrm rot="16200000">
            <a:off x="-227705" y="5798088"/>
            <a:ext cx="710451" cy="307777"/>
          </a:xfrm>
          <a:prstGeom prst="rect">
            <a:avLst/>
          </a:prstGeom>
          <a:noFill/>
        </p:spPr>
        <p:txBody>
          <a:bodyPr wrap="none" rtlCol="0">
            <a:spAutoFit/>
          </a:bodyPr>
          <a:lstStyle/>
          <a:p>
            <a:r>
              <a:rPr lang="en-US" sz="1400" dirty="0" smtClean="0"/>
              <a:t>OUTUT</a:t>
            </a:r>
            <a:endParaRPr lang="en-US" sz="1400" dirty="0"/>
          </a:p>
        </p:txBody>
      </p:sp>
      <p:sp>
        <p:nvSpPr>
          <p:cNvPr id="903" name="Left Brace 902"/>
          <p:cNvSpPr/>
          <p:nvPr/>
        </p:nvSpPr>
        <p:spPr>
          <a:xfrm>
            <a:off x="243657" y="5280979"/>
            <a:ext cx="158831" cy="14135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Rectangle 903"/>
          <p:cNvSpPr/>
          <p:nvPr/>
        </p:nvSpPr>
        <p:spPr>
          <a:xfrm>
            <a:off x="1389004" y="5476951"/>
            <a:ext cx="584439"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Cube 904"/>
          <p:cNvSpPr/>
          <p:nvPr/>
        </p:nvSpPr>
        <p:spPr bwMode="auto">
          <a:xfrm rot="16200000">
            <a:off x="10255964" y="870707"/>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906" name="Straight Connector 905"/>
          <p:cNvCxnSpPr/>
          <p:nvPr/>
        </p:nvCxnSpPr>
        <p:spPr bwMode="auto">
          <a:xfrm flipH="1">
            <a:off x="10344686" y="830489"/>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7" name="Straight Connector 906"/>
          <p:cNvCxnSpPr/>
          <p:nvPr/>
        </p:nvCxnSpPr>
        <p:spPr bwMode="auto">
          <a:xfrm flipH="1" flipV="1">
            <a:off x="10699260" y="901691"/>
            <a:ext cx="70309" cy="15876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8" name="Straight Connector 907"/>
          <p:cNvCxnSpPr/>
          <p:nvPr/>
        </p:nvCxnSpPr>
        <p:spPr bwMode="auto">
          <a:xfrm flipH="1" flipV="1">
            <a:off x="9844438" y="886310"/>
            <a:ext cx="393173" cy="77629"/>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9" name="Straight Connector 908"/>
          <p:cNvCxnSpPr/>
          <p:nvPr/>
        </p:nvCxnSpPr>
        <p:spPr bwMode="auto">
          <a:xfrm flipH="1">
            <a:off x="9861414" y="1008403"/>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0" name="Straight Connector 909"/>
          <p:cNvCxnSpPr/>
          <p:nvPr/>
        </p:nvCxnSpPr>
        <p:spPr bwMode="auto">
          <a:xfrm flipH="1">
            <a:off x="9438004" y="1045848"/>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 name="Straight Connector 910"/>
          <p:cNvCxnSpPr/>
          <p:nvPr/>
        </p:nvCxnSpPr>
        <p:spPr bwMode="auto">
          <a:xfrm flipH="1" flipV="1">
            <a:off x="9480847" y="801373"/>
            <a:ext cx="393173" cy="77629"/>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Down Arrow 31"/>
          <p:cNvSpPr/>
          <p:nvPr/>
        </p:nvSpPr>
        <p:spPr>
          <a:xfrm>
            <a:off x="5413504" y="1559272"/>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own Arrow 477"/>
          <p:cNvSpPr/>
          <p:nvPr/>
        </p:nvSpPr>
        <p:spPr>
          <a:xfrm>
            <a:off x="6442167" y="1672340"/>
            <a:ext cx="717495" cy="1566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Down Arrow 519"/>
          <p:cNvSpPr/>
          <p:nvPr/>
        </p:nvSpPr>
        <p:spPr>
          <a:xfrm>
            <a:off x="8155761" y="1587934"/>
            <a:ext cx="717495" cy="572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own Arrow 521"/>
          <p:cNvSpPr/>
          <p:nvPr/>
        </p:nvSpPr>
        <p:spPr>
          <a:xfrm>
            <a:off x="10963375" y="1682790"/>
            <a:ext cx="717495" cy="16133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3" name="Straight Connector 522"/>
          <p:cNvCxnSpPr/>
          <p:nvPr/>
        </p:nvCxnSpPr>
        <p:spPr bwMode="auto">
          <a:xfrm flipH="1">
            <a:off x="8865838" y="2159794"/>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5" name="Straight Connector 524"/>
          <p:cNvCxnSpPr/>
          <p:nvPr/>
        </p:nvCxnSpPr>
        <p:spPr bwMode="auto">
          <a:xfrm flipH="1" flipV="1">
            <a:off x="9294434" y="2166570"/>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6" name="Straight Connector 525"/>
          <p:cNvCxnSpPr/>
          <p:nvPr/>
        </p:nvCxnSpPr>
        <p:spPr bwMode="auto">
          <a:xfrm flipH="1" flipV="1">
            <a:off x="11322122" y="3356389"/>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7" name="Straight Connector 526"/>
          <p:cNvCxnSpPr/>
          <p:nvPr/>
        </p:nvCxnSpPr>
        <p:spPr bwMode="auto">
          <a:xfrm flipH="1" flipV="1">
            <a:off x="6750573" y="3375021"/>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8" name="Isosceles Triangle 527"/>
          <p:cNvSpPr/>
          <p:nvPr/>
        </p:nvSpPr>
        <p:spPr bwMode="auto">
          <a:xfrm>
            <a:off x="9189615" y="793770"/>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9" name="Rectangle 528"/>
          <p:cNvSpPr/>
          <p:nvPr/>
        </p:nvSpPr>
        <p:spPr bwMode="auto">
          <a:xfrm>
            <a:off x="9166645" y="769767"/>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0" name="Rectangle 529"/>
          <p:cNvSpPr/>
          <p:nvPr/>
        </p:nvSpPr>
        <p:spPr bwMode="auto">
          <a:xfrm>
            <a:off x="9221223" y="658657"/>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2" name="Rectangle 531"/>
          <p:cNvSpPr/>
          <p:nvPr/>
        </p:nvSpPr>
        <p:spPr bwMode="auto">
          <a:xfrm>
            <a:off x="9281757" y="77074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8" name="TextBox 537"/>
          <p:cNvSpPr txBox="1"/>
          <p:nvPr/>
        </p:nvSpPr>
        <p:spPr>
          <a:xfrm>
            <a:off x="8855504" y="561043"/>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539" name="Isosceles Triangle 538"/>
          <p:cNvSpPr/>
          <p:nvPr/>
        </p:nvSpPr>
        <p:spPr bwMode="auto">
          <a:xfrm>
            <a:off x="4332899" y="2060731"/>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40" name="Rectangle 539"/>
          <p:cNvSpPr/>
          <p:nvPr/>
        </p:nvSpPr>
        <p:spPr bwMode="auto">
          <a:xfrm>
            <a:off x="4309929" y="2036728"/>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1" name="Rectangle 540"/>
          <p:cNvSpPr/>
          <p:nvPr/>
        </p:nvSpPr>
        <p:spPr bwMode="auto">
          <a:xfrm>
            <a:off x="4364507" y="1925618"/>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2" name="Rectangle 541"/>
          <p:cNvSpPr/>
          <p:nvPr/>
        </p:nvSpPr>
        <p:spPr bwMode="auto">
          <a:xfrm>
            <a:off x="4425041" y="203770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6" name="TextBox 545"/>
          <p:cNvSpPr txBox="1"/>
          <p:nvPr/>
        </p:nvSpPr>
        <p:spPr>
          <a:xfrm>
            <a:off x="3998788" y="1828004"/>
            <a:ext cx="350224" cy="386518"/>
          </a:xfrm>
          <a:prstGeom prst="rect">
            <a:avLst/>
          </a:prstGeom>
          <a:noFill/>
        </p:spPr>
        <p:txBody>
          <a:bodyPr wrap="none" lIns="92456" tIns="46229" rIns="92456" bIns="46229" rtlCol="0">
            <a:spAutoFit/>
          </a:bodyPr>
          <a:lstStyle/>
          <a:p>
            <a:r>
              <a:rPr lang="en-US" sz="1905" b="1" dirty="0">
                <a:latin typeface="Arial" charset="0"/>
              </a:rPr>
              <a:t>((</a:t>
            </a:r>
          </a:p>
        </p:txBody>
      </p:sp>
      <p:cxnSp>
        <p:nvCxnSpPr>
          <p:cNvPr id="547" name="Straight Connector 546"/>
          <p:cNvCxnSpPr/>
          <p:nvPr/>
        </p:nvCxnSpPr>
        <p:spPr bwMode="auto">
          <a:xfrm flipH="1">
            <a:off x="4599114" y="2272711"/>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8" name="Straight Connector 547"/>
          <p:cNvCxnSpPr/>
          <p:nvPr/>
        </p:nvCxnSpPr>
        <p:spPr bwMode="auto">
          <a:xfrm flipH="1" flipV="1">
            <a:off x="4998748" y="2275786"/>
            <a:ext cx="394680" cy="9188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15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Rectangle 519"/>
          <p:cNvSpPr/>
          <p:nvPr/>
        </p:nvSpPr>
        <p:spPr bwMode="auto">
          <a:xfrm>
            <a:off x="-26583" y="526"/>
            <a:ext cx="12192000" cy="6856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140" name="Parallelogram 139"/>
          <p:cNvSpPr/>
          <p:nvPr/>
        </p:nvSpPr>
        <p:spPr>
          <a:xfrm>
            <a:off x="440609" y="561110"/>
            <a:ext cx="4214965" cy="1306632"/>
          </a:xfrm>
          <a:prstGeom prst="parallelogram">
            <a:avLst>
              <a:gd name="adj" fmla="val 9318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82"/>
          <p:cNvGrpSpPr/>
          <p:nvPr/>
        </p:nvGrpSpPr>
        <p:grpSpPr>
          <a:xfrm>
            <a:off x="387961" y="3105928"/>
            <a:ext cx="1275364" cy="1951628"/>
            <a:chOff x="782237" y="4789334"/>
            <a:chExt cx="1262577" cy="1925722"/>
          </a:xfrm>
        </p:grpSpPr>
        <p:grpSp>
          <p:nvGrpSpPr>
            <p:cNvPr id="4" name="Group 420"/>
            <p:cNvGrpSpPr/>
            <p:nvPr/>
          </p:nvGrpSpPr>
          <p:grpSpPr>
            <a:xfrm>
              <a:off x="818984" y="4789334"/>
              <a:ext cx="1225830" cy="1714833"/>
              <a:chOff x="818984" y="4789334"/>
              <a:chExt cx="1225830" cy="1714833"/>
            </a:xfrm>
          </p:grpSpPr>
          <p:sp>
            <p:nvSpPr>
              <p:cNvPr id="420" name="Parallelogram 419"/>
              <p:cNvSpPr/>
              <p:nvPr/>
            </p:nvSpPr>
            <p:spPr bwMode="auto">
              <a:xfrm rot="5400000" flipV="1">
                <a:off x="625507" y="570241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0" name="Left Brace 249"/>
              <p:cNvSpPr/>
              <p:nvPr/>
            </p:nvSpPr>
            <p:spPr bwMode="auto">
              <a:xfrm>
                <a:off x="818984" y="588444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nvGrpSpPr>
              <p:cNvPr id="5" name="Group 269"/>
              <p:cNvGrpSpPr/>
              <p:nvPr/>
            </p:nvGrpSpPr>
            <p:grpSpPr>
              <a:xfrm>
                <a:off x="1005088" y="5845533"/>
                <a:ext cx="147851" cy="459851"/>
                <a:chOff x="2490657" y="5064980"/>
                <a:chExt cx="199444" cy="633656"/>
              </a:xfrm>
            </p:grpSpPr>
            <p:sp>
              <p:nvSpPr>
                <p:cNvPr id="271" name="Isosceles Triangle 270"/>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73" name="Rectangle 272"/>
                <p:cNvSpPr/>
                <p:nvPr/>
              </p:nvSpPr>
              <p:spPr bwMode="auto">
                <a:xfrm>
                  <a:off x="2490657" y="5216055"/>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74" name="Rectangle 273"/>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92" name="Rectangle 29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6" name="Group 293"/>
              <p:cNvGrpSpPr/>
              <p:nvPr/>
            </p:nvGrpSpPr>
            <p:grpSpPr>
              <a:xfrm>
                <a:off x="1236257" y="5966128"/>
                <a:ext cx="140651" cy="459851"/>
                <a:chOff x="2500370" y="5064980"/>
                <a:chExt cx="189731" cy="633656"/>
              </a:xfrm>
            </p:grpSpPr>
            <p:sp>
              <p:nvSpPr>
                <p:cNvPr id="295" name="Isosceles Triangle 294"/>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99" name="Rectangle 298"/>
                <p:cNvSpPr/>
                <p:nvPr/>
              </p:nvSpPr>
              <p:spPr bwMode="auto">
                <a:xfrm>
                  <a:off x="2500370" y="5229908"/>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1" name="Rectangle 300"/>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2" name="Rectangle 30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333" name="Cube 332"/>
              <p:cNvSpPr/>
              <p:nvPr/>
            </p:nvSpPr>
            <p:spPr bwMode="auto">
              <a:xfrm>
                <a:off x="858739" y="512859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35" name="TextBox 334"/>
              <p:cNvSpPr txBox="1"/>
              <p:nvPr/>
            </p:nvSpPr>
            <p:spPr>
              <a:xfrm>
                <a:off x="946204" y="5518204"/>
                <a:ext cx="541461" cy="251747"/>
              </a:xfrm>
              <a:prstGeom prst="rect">
                <a:avLst/>
              </a:prstGeom>
              <a:noFill/>
            </p:spPr>
            <p:txBody>
              <a:bodyPr wrap="none" rtlCol="0">
                <a:spAutoFit/>
              </a:bodyPr>
              <a:lstStyle/>
              <a:p>
                <a:r>
                  <a:rPr lang="en-US" sz="1058" b="1" dirty="0">
                    <a:latin typeface="Arial" charset="0"/>
                  </a:rPr>
                  <a:t>CTRL</a:t>
                </a:r>
              </a:p>
            </p:txBody>
          </p:sp>
          <p:sp>
            <p:nvSpPr>
              <p:cNvPr id="359" name="Right Brace 358"/>
              <p:cNvSpPr/>
              <p:nvPr/>
            </p:nvSpPr>
            <p:spPr bwMode="auto">
              <a:xfrm>
                <a:off x="1872734" y="533937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2" name="Cube 361"/>
              <p:cNvSpPr/>
              <p:nvPr/>
            </p:nvSpPr>
            <p:spPr bwMode="auto">
              <a:xfrm>
                <a:off x="860065" y="496293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3" name="TextBox 362"/>
              <p:cNvSpPr txBox="1"/>
              <p:nvPr/>
            </p:nvSpPr>
            <p:spPr>
              <a:xfrm>
                <a:off x="939578" y="5344601"/>
                <a:ext cx="595417" cy="251747"/>
              </a:xfrm>
              <a:prstGeom prst="rect">
                <a:avLst/>
              </a:prstGeom>
              <a:noFill/>
            </p:spPr>
            <p:txBody>
              <a:bodyPr wrap="none" rtlCol="0">
                <a:spAutoFit/>
              </a:bodyPr>
              <a:lstStyle/>
              <a:p>
                <a:r>
                  <a:rPr lang="en-US" sz="1058" b="1" dirty="0">
                    <a:latin typeface="Arial" charset="0"/>
                  </a:rPr>
                  <a:t>MGMT</a:t>
                </a:r>
              </a:p>
            </p:txBody>
          </p:sp>
          <p:sp>
            <p:nvSpPr>
              <p:cNvPr id="364" name="Cube 363"/>
              <p:cNvSpPr/>
              <p:nvPr/>
            </p:nvSpPr>
            <p:spPr bwMode="auto">
              <a:xfrm>
                <a:off x="861390" y="478933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5" name="TextBox 364"/>
              <p:cNvSpPr txBox="1"/>
              <p:nvPr/>
            </p:nvSpPr>
            <p:spPr>
              <a:xfrm>
                <a:off x="940903" y="5170999"/>
                <a:ext cx="541461" cy="251747"/>
              </a:xfrm>
              <a:prstGeom prst="rect">
                <a:avLst/>
              </a:prstGeom>
              <a:noFill/>
            </p:spPr>
            <p:txBody>
              <a:bodyPr wrap="none" rtlCol="0">
                <a:spAutoFit/>
              </a:bodyPr>
              <a:lstStyle/>
              <a:p>
                <a:r>
                  <a:rPr lang="en-US" sz="1058" b="1" dirty="0">
                    <a:latin typeface="Arial" charset="0"/>
                  </a:rPr>
                  <a:t>SOFT</a:t>
                </a:r>
              </a:p>
            </p:txBody>
          </p:sp>
          <p:sp>
            <p:nvSpPr>
              <p:cNvPr id="372" name="Parallelogram 371"/>
              <p:cNvSpPr/>
              <p:nvPr/>
            </p:nvSpPr>
            <p:spPr bwMode="auto">
              <a:xfrm rot="5400000" flipV="1">
                <a:off x="1180773" y="566133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4" name="Right Brace 253"/>
              <p:cNvSpPr/>
              <p:nvPr/>
            </p:nvSpPr>
            <p:spPr bwMode="auto">
              <a:xfrm>
                <a:off x="1385865" y="5856199"/>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445" name="TextBox 444"/>
            <p:cNvSpPr txBox="1"/>
            <p:nvPr/>
          </p:nvSpPr>
          <p:spPr>
            <a:xfrm>
              <a:off x="782237" y="6447175"/>
              <a:ext cx="806479" cy="267881"/>
            </a:xfrm>
            <a:prstGeom prst="rect">
              <a:avLst/>
            </a:prstGeom>
            <a:noFill/>
          </p:spPr>
          <p:txBody>
            <a:bodyPr wrap="none" rtlCol="0">
              <a:spAutoFit/>
            </a:bodyPr>
            <a:lstStyle/>
            <a:p>
              <a:r>
                <a:rPr lang="en-US" sz="1164" b="1" i="1" dirty="0">
                  <a:latin typeface="Arial" charset="0"/>
                </a:rPr>
                <a:t>ANT/freq</a:t>
              </a:r>
            </a:p>
          </p:txBody>
        </p:sp>
      </p:grpSp>
      <p:grpSp>
        <p:nvGrpSpPr>
          <p:cNvPr id="7" name="Group 450"/>
          <p:cNvGrpSpPr/>
          <p:nvPr/>
        </p:nvGrpSpPr>
        <p:grpSpPr>
          <a:xfrm>
            <a:off x="1350210" y="3090945"/>
            <a:ext cx="1238245" cy="1939315"/>
            <a:chOff x="2593451" y="4695244"/>
            <a:chExt cx="1225830" cy="1913571"/>
          </a:xfrm>
        </p:grpSpPr>
        <p:sp>
          <p:nvSpPr>
            <p:cNvPr id="423" name="Parallelogram 42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4" name="Left Brace 42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8" name="Cube 42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9" name="TextBox 42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30" name="Right Brace 42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1" name="Cube 43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2" name="TextBox 43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33" name="Cube 43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4" name="TextBox 43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35" name="Parallelogram 43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46" name="TextBox 445"/>
            <p:cNvSpPr txBox="1"/>
            <p:nvPr/>
          </p:nvSpPr>
          <p:spPr>
            <a:xfrm>
              <a:off x="2736573" y="6340934"/>
              <a:ext cx="379594" cy="267881"/>
            </a:xfrm>
            <a:prstGeom prst="rect">
              <a:avLst/>
            </a:prstGeom>
            <a:noFill/>
          </p:spPr>
          <p:txBody>
            <a:bodyPr wrap="none" rtlCol="0">
              <a:spAutoFit/>
            </a:bodyPr>
            <a:lstStyle/>
            <a:p>
              <a:r>
                <a:rPr lang="en-US" sz="1164" b="1" i="1" dirty="0">
                  <a:latin typeface="Arial" charset="0"/>
                </a:rPr>
                <a:t>FH</a:t>
              </a:r>
            </a:p>
          </p:txBody>
        </p:sp>
        <p:sp>
          <p:nvSpPr>
            <p:cNvPr id="448" name="Freeform 447"/>
            <p:cNvSpPr/>
            <p:nvPr/>
          </p:nvSpPr>
          <p:spPr bwMode="auto">
            <a:xfrm>
              <a:off x="2746912" y="5798284"/>
              <a:ext cx="420781"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accent1"/>
            </a:solidFill>
            <a:ln w="9525" cap="flat" cmpd="sng" algn="ctr">
              <a:solidFill>
                <a:schemeClr val="accent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49" name="Freeform 448"/>
            <p:cNvSpPr/>
            <p:nvPr/>
          </p:nvSpPr>
          <p:spPr bwMode="auto">
            <a:xfrm>
              <a:off x="2697454" y="5969010"/>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50" name="Freeform 449"/>
            <p:cNvSpPr/>
            <p:nvPr/>
          </p:nvSpPr>
          <p:spPr bwMode="auto">
            <a:xfrm rot="10800000">
              <a:off x="2704207" y="6091637"/>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92D050"/>
            </a:solidFill>
            <a:ln w="9525" cap="flat" cmpd="sng" algn="ctr">
              <a:solidFill>
                <a:srgbClr val="92D05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25" name="Right Brace 424"/>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 name="Group 451"/>
          <p:cNvGrpSpPr/>
          <p:nvPr/>
        </p:nvGrpSpPr>
        <p:grpSpPr>
          <a:xfrm>
            <a:off x="2275340" y="3082886"/>
            <a:ext cx="1238245" cy="1947372"/>
            <a:chOff x="2593451" y="4695244"/>
            <a:chExt cx="1225830" cy="1921522"/>
          </a:xfrm>
        </p:grpSpPr>
        <p:sp>
          <p:nvSpPr>
            <p:cNvPr id="453" name="Parallelogram 45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4" name="Left Brace 45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5" name="Cube 454"/>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6" name="TextBox 455"/>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57" name="Right Brace 456"/>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8" name="Cube 457"/>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9" name="TextBox 458"/>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60" name="Cube 459"/>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1" name="TextBox 460"/>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62" name="Parallelogram 461"/>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4" name="TextBox 463"/>
            <p:cNvSpPr txBox="1"/>
            <p:nvPr/>
          </p:nvSpPr>
          <p:spPr>
            <a:xfrm>
              <a:off x="2672965" y="6348885"/>
              <a:ext cx="485919" cy="267881"/>
            </a:xfrm>
            <a:prstGeom prst="rect">
              <a:avLst/>
            </a:prstGeom>
            <a:noFill/>
          </p:spPr>
          <p:txBody>
            <a:bodyPr wrap="none" rtlCol="0">
              <a:spAutoFit/>
            </a:bodyPr>
            <a:lstStyle/>
            <a:p>
              <a:r>
                <a:rPr lang="en-US" sz="1164" b="1" i="1" dirty="0">
                  <a:latin typeface="Arial" charset="0"/>
                </a:rPr>
                <a:t>DSP</a:t>
              </a:r>
            </a:p>
          </p:txBody>
        </p:sp>
        <p:sp>
          <p:nvSpPr>
            <p:cNvPr id="468" name="Right Brace 4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9" name="Group 485"/>
          <p:cNvGrpSpPr/>
          <p:nvPr/>
        </p:nvGrpSpPr>
        <p:grpSpPr>
          <a:xfrm>
            <a:off x="2394253" y="4219390"/>
            <a:ext cx="264816" cy="257159"/>
            <a:chOff x="3938588" y="6043614"/>
            <a:chExt cx="262161" cy="253747"/>
          </a:xfrm>
        </p:grpSpPr>
        <p:grpSp>
          <p:nvGrpSpPr>
            <p:cNvPr id="10" name="Group 483"/>
            <p:cNvGrpSpPr/>
            <p:nvPr/>
          </p:nvGrpSpPr>
          <p:grpSpPr>
            <a:xfrm>
              <a:off x="3962955" y="6059020"/>
              <a:ext cx="215972" cy="238341"/>
              <a:chOff x="4964611" y="4794996"/>
              <a:chExt cx="328936" cy="328936"/>
            </a:xfrm>
          </p:grpSpPr>
          <p:grpSp>
            <p:nvGrpSpPr>
              <p:cNvPr id="11" name="Group 476"/>
              <p:cNvGrpSpPr/>
              <p:nvPr/>
            </p:nvGrpSpPr>
            <p:grpSpPr>
              <a:xfrm>
                <a:off x="4964611" y="4898341"/>
                <a:ext cx="328936" cy="120616"/>
                <a:chOff x="4967056" y="4898341"/>
                <a:chExt cx="328936" cy="120616"/>
              </a:xfrm>
            </p:grpSpPr>
            <p:cxnSp>
              <p:nvCxnSpPr>
                <p:cNvPr id="472" name="Straight Connector 471"/>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3" name="Straight Connector 472"/>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4" name="Straight Connector 473"/>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Straight Connector 474"/>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 name="Straight Connector 475"/>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477"/>
              <p:cNvGrpSpPr/>
              <p:nvPr/>
            </p:nvGrpSpPr>
            <p:grpSpPr>
              <a:xfrm rot="16200000">
                <a:off x="4960536" y="4899156"/>
                <a:ext cx="328936" cy="120616"/>
                <a:chOff x="4967056" y="4898341"/>
                <a:chExt cx="328936" cy="120616"/>
              </a:xfrm>
            </p:grpSpPr>
            <p:cxnSp>
              <p:nvCxnSpPr>
                <p:cNvPr id="479" name="Straight Connector 47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Straight Connector 47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Straight Connector 48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 name="Straight Connector 48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 name="Straight Connector 48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9" name="Rectangle 468"/>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5" name="TextBox 484"/>
            <p:cNvSpPr txBox="1"/>
            <p:nvPr/>
          </p:nvSpPr>
          <p:spPr>
            <a:xfrm>
              <a:off x="3938588" y="6043614"/>
              <a:ext cx="262161" cy="251749"/>
            </a:xfrm>
            <a:prstGeom prst="rect">
              <a:avLst/>
            </a:prstGeom>
            <a:noFill/>
          </p:spPr>
          <p:txBody>
            <a:bodyPr wrap="none" rtlCol="0">
              <a:spAutoFit/>
            </a:bodyPr>
            <a:lstStyle/>
            <a:p>
              <a:r>
                <a:rPr lang="en-US" sz="1058" b="1" dirty="0">
                  <a:latin typeface="Symbol" pitchFamily="18" charset="2"/>
                </a:rPr>
                <a:t>S</a:t>
              </a:r>
            </a:p>
          </p:txBody>
        </p:sp>
      </p:grpSp>
      <p:grpSp>
        <p:nvGrpSpPr>
          <p:cNvPr id="13" name="Group 486"/>
          <p:cNvGrpSpPr/>
          <p:nvPr/>
        </p:nvGrpSpPr>
        <p:grpSpPr>
          <a:xfrm>
            <a:off x="2531495" y="4491252"/>
            <a:ext cx="288862" cy="257159"/>
            <a:chOff x="3938588" y="6043614"/>
            <a:chExt cx="285966" cy="253747"/>
          </a:xfrm>
        </p:grpSpPr>
        <p:grpSp>
          <p:nvGrpSpPr>
            <p:cNvPr id="14" name="Group 483"/>
            <p:cNvGrpSpPr/>
            <p:nvPr/>
          </p:nvGrpSpPr>
          <p:grpSpPr>
            <a:xfrm>
              <a:off x="3962955" y="6059020"/>
              <a:ext cx="215972" cy="238341"/>
              <a:chOff x="4964611" y="4794996"/>
              <a:chExt cx="328936" cy="328936"/>
            </a:xfrm>
          </p:grpSpPr>
          <p:grpSp>
            <p:nvGrpSpPr>
              <p:cNvPr id="15" name="Group 476"/>
              <p:cNvGrpSpPr/>
              <p:nvPr/>
            </p:nvGrpSpPr>
            <p:grpSpPr>
              <a:xfrm>
                <a:off x="4964611" y="4898341"/>
                <a:ext cx="328936" cy="120616"/>
                <a:chOff x="4967056" y="4898341"/>
                <a:chExt cx="328936" cy="120616"/>
              </a:xfrm>
            </p:grpSpPr>
            <p:cxnSp>
              <p:nvCxnSpPr>
                <p:cNvPr id="498" name="Straight Connector 497"/>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Straight Connector 499"/>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 name="Straight Connector 50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477"/>
              <p:cNvGrpSpPr/>
              <p:nvPr/>
            </p:nvGrpSpPr>
            <p:grpSpPr>
              <a:xfrm rot="16200000">
                <a:off x="4960536" y="4899156"/>
                <a:ext cx="328936" cy="120616"/>
                <a:chOff x="4967056" y="4898341"/>
                <a:chExt cx="328936" cy="120616"/>
              </a:xfrm>
            </p:grpSpPr>
            <p:cxnSp>
              <p:nvCxnSpPr>
                <p:cNvPr id="493" name="Straight Connector 492"/>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Straight Connector 493"/>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5" name="Straight Connector 494"/>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6" name="Straight Connector 495"/>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2" name="Rectangle 491"/>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9" name="TextBox 488"/>
            <p:cNvSpPr txBox="1"/>
            <p:nvPr/>
          </p:nvSpPr>
          <p:spPr>
            <a:xfrm>
              <a:off x="3938588" y="6043614"/>
              <a:ext cx="285966" cy="251749"/>
            </a:xfrm>
            <a:prstGeom prst="rect">
              <a:avLst/>
            </a:prstGeom>
            <a:noFill/>
          </p:spPr>
          <p:txBody>
            <a:bodyPr wrap="none" rtlCol="0">
              <a:spAutoFit/>
            </a:bodyPr>
            <a:lstStyle/>
            <a:p>
              <a:r>
                <a:rPr lang="en-US" sz="1058" b="1" dirty="0">
                  <a:latin typeface="Symbol" pitchFamily="18" charset="2"/>
                </a:rPr>
                <a:t>P</a:t>
              </a:r>
            </a:p>
          </p:txBody>
        </p:sp>
      </p:grpSp>
      <p:grpSp>
        <p:nvGrpSpPr>
          <p:cNvPr id="17" name="Group 502"/>
          <p:cNvGrpSpPr/>
          <p:nvPr/>
        </p:nvGrpSpPr>
        <p:grpSpPr>
          <a:xfrm>
            <a:off x="2672897" y="4201221"/>
            <a:ext cx="277640" cy="257159"/>
            <a:chOff x="3938588" y="6043614"/>
            <a:chExt cx="274855" cy="253747"/>
          </a:xfrm>
        </p:grpSpPr>
        <p:grpSp>
          <p:nvGrpSpPr>
            <p:cNvPr id="18" name="Group 483"/>
            <p:cNvGrpSpPr/>
            <p:nvPr/>
          </p:nvGrpSpPr>
          <p:grpSpPr>
            <a:xfrm>
              <a:off x="3962955" y="6059020"/>
              <a:ext cx="215972" cy="238341"/>
              <a:chOff x="4964611" y="4794996"/>
              <a:chExt cx="328936" cy="328936"/>
            </a:xfrm>
          </p:grpSpPr>
          <p:grpSp>
            <p:nvGrpSpPr>
              <p:cNvPr id="19" name="Group 476"/>
              <p:cNvGrpSpPr/>
              <p:nvPr/>
            </p:nvGrpSpPr>
            <p:grpSpPr>
              <a:xfrm>
                <a:off x="4964611" y="4898341"/>
                <a:ext cx="328936" cy="120616"/>
                <a:chOff x="4967056" y="4898341"/>
                <a:chExt cx="328936" cy="120616"/>
              </a:xfrm>
            </p:grpSpPr>
            <p:cxnSp>
              <p:nvCxnSpPr>
                <p:cNvPr id="514" name="Straight Connector 513"/>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 name="Straight Connector 515"/>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 name="Straight Connector 516"/>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 name="Straight Connector 517"/>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477"/>
              <p:cNvGrpSpPr/>
              <p:nvPr/>
            </p:nvGrpSpPr>
            <p:grpSpPr>
              <a:xfrm rot="16200000">
                <a:off x="4960536" y="4899156"/>
                <a:ext cx="328936" cy="120616"/>
                <a:chOff x="4967056" y="4898341"/>
                <a:chExt cx="328936" cy="120616"/>
              </a:xfrm>
            </p:grpSpPr>
            <p:cxnSp>
              <p:nvCxnSpPr>
                <p:cNvPr id="509" name="Straight Connector 50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Straight Connector 50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Straight Connector 51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08" name="Rectangle 507"/>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505" name="TextBox 504"/>
            <p:cNvSpPr txBox="1"/>
            <p:nvPr/>
          </p:nvSpPr>
          <p:spPr>
            <a:xfrm>
              <a:off x="3938588" y="6043614"/>
              <a:ext cx="274855" cy="251749"/>
            </a:xfrm>
            <a:prstGeom prst="rect">
              <a:avLst/>
            </a:prstGeom>
            <a:noFill/>
          </p:spPr>
          <p:txBody>
            <a:bodyPr wrap="none" rtlCol="0">
              <a:spAutoFit/>
            </a:bodyPr>
            <a:lstStyle/>
            <a:p>
              <a:r>
                <a:rPr lang="en-US" sz="1058" b="1" dirty="0">
                  <a:latin typeface="Symbol" pitchFamily="18" charset="2"/>
                </a:rPr>
                <a:t>L</a:t>
              </a:r>
            </a:p>
          </p:txBody>
        </p:sp>
      </p:grpSp>
      <p:grpSp>
        <p:nvGrpSpPr>
          <p:cNvPr id="21" name="Group 583"/>
          <p:cNvGrpSpPr/>
          <p:nvPr/>
        </p:nvGrpSpPr>
        <p:grpSpPr>
          <a:xfrm>
            <a:off x="3200471" y="3082886"/>
            <a:ext cx="1238245" cy="1947372"/>
            <a:chOff x="4725433" y="4140438"/>
            <a:chExt cx="1225830" cy="1921522"/>
          </a:xfrm>
        </p:grpSpPr>
        <p:grpSp>
          <p:nvGrpSpPr>
            <p:cNvPr id="22" name="Group 451"/>
            <p:cNvGrpSpPr/>
            <p:nvPr/>
          </p:nvGrpSpPr>
          <p:grpSpPr>
            <a:xfrm>
              <a:off x="4725433" y="4140438"/>
              <a:ext cx="1225830" cy="1921522"/>
              <a:chOff x="2593451" y="4695244"/>
              <a:chExt cx="1225830" cy="1921522"/>
            </a:xfrm>
          </p:grpSpPr>
          <p:sp>
            <p:nvSpPr>
              <p:cNvPr id="570" name="Parallelogram 569"/>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1" name="Left Brace 57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2" name="Cube 571"/>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3" name="TextBox 572"/>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74" name="Right Brace 573"/>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5" name="Cube 574"/>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6" name="TextBox 575"/>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77" name="Cube 576"/>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8" name="TextBox 577"/>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79" name="Parallelogram 578"/>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81" name="TextBox 580"/>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582" name="Right Brace 581"/>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3" name="Group 177"/>
            <p:cNvGrpSpPr/>
            <p:nvPr/>
          </p:nvGrpSpPr>
          <p:grpSpPr>
            <a:xfrm rot="16200000">
              <a:off x="4769418" y="5318056"/>
              <a:ext cx="598636" cy="396419"/>
              <a:chOff x="6944248" y="6119031"/>
              <a:chExt cx="1156692" cy="375039"/>
            </a:xfrm>
          </p:grpSpPr>
          <p:sp>
            <p:nvSpPr>
              <p:cNvPr id="149" name="Cube 148"/>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0" name="Cube 149"/>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1" name="Cube 150"/>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2" name="Cube 151"/>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4" name="Straight Connector 153"/>
              <p:cNvCxnSpPr>
                <a:stCxn id="152" idx="1"/>
                <a:endCxn id="156"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Cube 154"/>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6" name="Cube 155"/>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7" name="Straight Connector 156"/>
              <p:cNvCxnSpPr>
                <a:stCxn id="152" idx="1"/>
                <a:endCxn id="155"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Straight Connector 157"/>
              <p:cNvCxnSpPr>
                <a:stCxn id="151" idx="0"/>
                <a:endCxn id="156"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p:cNvCxnSpPr>
                <a:stCxn id="151" idx="0"/>
                <a:endCxn id="155"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Straight Connector 159"/>
              <p:cNvCxnSpPr>
                <a:stCxn id="150" idx="0"/>
                <a:endCxn id="156"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a:stCxn id="150" idx="0"/>
                <a:endCxn id="155" idx="3"/>
              </p:cNvCxnSpPr>
              <p:nvPr/>
            </p:nvCxnSpPr>
            <p:spPr bwMode="auto">
              <a:xfrm flipH="1" flipV="1">
                <a:off x="7246897" y="6260625"/>
                <a:ext cx="93957" cy="98018"/>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2" name="Straight Connector 161"/>
              <p:cNvCxnSpPr>
                <a:stCxn id="149" idx="0"/>
                <a:endCxn id="155"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Straight Connector 162"/>
              <p:cNvCxnSpPr>
                <a:stCxn id="149" idx="0"/>
                <a:endCxn id="156"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4" name="Group 647"/>
          <p:cNvGrpSpPr/>
          <p:nvPr/>
        </p:nvGrpSpPr>
        <p:grpSpPr>
          <a:xfrm>
            <a:off x="4125601" y="3082886"/>
            <a:ext cx="1238245" cy="1947372"/>
            <a:chOff x="5302114" y="3663730"/>
            <a:chExt cx="1225830" cy="1921522"/>
          </a:xfrm>
        </p:grpSpPr>
        <p:grpSp>
          <p:nvGrpSpPr>
            <p:cNvPr id="25" name="Group 451"/>
            <p:cNvGrpSpPr/>
            <p:nvPr/>
          </p:nvGrpSpPr>
          <p:grpSpPr>
            <a:xfrm>
              <a:off x="5302114" y="3663730"/>
              <a:ext cx="1225830" cy="1921522"/>
              <a:chOff x="2593451" y="4695244"/>
              <a:chExt cx="1225830" cy="1921522"/>
            </a:xfrm>
          </p:grpSpPr>
          <p:sp>
            <p:nvSpPr>
              <p:cNvPr id="602" name="Parallelogram 60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3" name="Left Brace 60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4" name="Cube 60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5" name="TextBox 60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06" name="Right Brace 60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7" name="Cube 60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8" name="TextBox 60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09" name="Cube 60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0" name="TextBox 60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11" name="Parallelogram 61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3" name="TextBox 612"/>
              <p:cNvSpPr txBox="1"/>
              <p:nvPr/>
            </p:nvSpPr>
            <p:spPr>
              <a:xfrm>
                <a:off x="2672965" y="6348885"/>
                <a:ext cx="493853" cy="267881"/>
              </a:xfrm>
              <a:prstGeom prst="rect">
                <a:avLst/>
              </a:prstGeom>
              <a:noFill/>
            </p:spPr>
            <p:txBody>
              <a:bodyPr wrap="none" rtlCol="0">
                <a:spAutoFit/>
              </a:bodyPr>
              <a:lstStyle/>
              <a:p>
                <a:r>
                  <a:rPr lang="en-US" sz="1164" b="1" i="1" dirty="0" smtClean="0">
                    <a:latin typeface="Arial" charset="0"/>
                  </a:rPr>
                  <a:t>CUS</a:t>
                </a:r>
                <a:endParaRPr lang="en-US" sz="1164" b="1" i="1" dirty="0">
                  <a:latin typeface="Arial" charset="0"/>
                </a:endParaRPr>
              </a:p>
            </p:txBody>
          </p:sp>
          <p:sp>
            <p:nvSpPr>
              <p:cNvPr id="614" name="Right Brace 613"/>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6" name="Group 184"/>
            <p:cNvGrpSpPr/>
            <p:nvPr/>
          </p:nvGrpSpPr>
          <p:grpSpPr>
            <a:xfrm>
              <a:off x="5480630" y="4793027"/>
              <a:ext cx="297870" cy="223473"/>
              <a:chOff x="5917815" y="3985146"/>
              <a:chExt cx="1643045" cy="1228299"/>
            </a:xfrm>
            <a:solidFill>
              <a:schemeClr val="bg1"/>
            </a:solidFill>
          </p:grpSpPr>
          <p:sp>
            <p:nvSpPr>
              <p:cNvPr id="637" name="Oval 636"/>
              <p:cNvSpPr/>
              <p:nvPr/>
            </p:nvSpPr>
            <p:spPr bwMode="auto">
              <a:xfrm>
                <a:off x="6100549" y="3985146"/>
                <a:ext cx="1282890" cy="1228299"/>
              </a:xfrm>
              <a:prstGeom prst="ellipse">
                <a:avLst/>
              </a:prstGeom>
              <a:no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8" name="Down Arrow 637"/>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9" name="Down Arrow 638"/>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7" name="Group 184"/>
            <p:cNvGrpSpPr/>
            <p:nvPr/>
          </p:nvGrpSpPr>
          <p:grpSpPr>
            <a:xfrm>
              <a:off x="5442530" y="5091477"/>
              <a:ext cx="297870" cy="223473"/>
              <a:chOff x="5917815" y="3985146"/>
              <a:chExt cx="1643045" cy="1228299"/>
            </a:xfrm>
            <a:solidFill>
              <a:schemeClr val="bg1"/>
            </a:solidFill>
          </p:grpSpPr>
          <p:sp>
            <p:nvSpPr>
              <p:cNvPr id="641" name="Oval 640"/>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2" name="Down Arrow 641"/>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3" name="Down Arrow 642"/>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8" name="Group 184"/>
            <p:cNvGrpSpPr/>
            <p:nvPr/>
          </p:nvGrpSpPr>
          <p:grpSpPr>
            <a:xfrm>
              <a:off x="5613980" y="4951777"/>
              <a:ext cx="297870" cy="223473"/>
              <a:chOff x="5917815" y="3985146"/>
              <a:chExt cx="1643045" cy="1228299"/>
            </a:xfrm>
            <a:solidFill>
              <a:schemeClr val="bg1"/>
            </a:solidFill>
          </p:grpSpPr>
          <p:sp>
            <p:nvSpPr>
              <p:cNvPr id="645" name="Oval 644"/>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6" name="Down Arrow 645"/>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7" name="Down Arrow 646"/>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29" name="Group 840"/>
          <p:cNvGrpSpPr/>
          <p:nvPr/>
        </p:nvGrpSpPr>
        <p:grpSpPr>
          <a:xfrm>
            <a:off x="5050732" y="3082887"/>
            <a:ext cx="1238245" cy="1947372"/>
            <a:chOff x="5284396" y="2146821"/>
            <a:chExt cx="1225830" cy="1921522"/>
          </a:xfrm>
        </p:grpSpPr>
        <p:grpSp>
          <p:nvGrpSpPr>
            <p:cNvPr id="30" name="Group 451"/>
            <p:cNvGrpSpPr/>
            <p:nvPr/>
          </p:nvGrpSpPr>
          <p:grpSpPr>
            <a:xfrm>
              <a:off x="5284396" y="2146821"/>
              <a:ext cx="1225830" cy="1921522"/>
              <a:chOff x="2593451" y="4695244"/>
              <a:chExt cx="1225830" cy="1921522"/>
            </a:xfrm>
          </p:grpSpPr>
          <p:sp>
            <p:nvSpPr>
              <p:cNvPr id="828" name="Parallelogram 827"/>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29" name="Left Brace 828"/>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0" name="Cube 829"/>
              <p:cNvSpPr/>
              <p:nvPr/>
            </p:nvSpPr>
            <p:spPr bwMode="auto">
              <a:xfrm>
                <a:off x="2633206" y="5034501"/>
                <a:ext cx="1097281" cy="580445"/>
              </a:xfrm>
              <a:prstGeom prst="cube">
                <a:avLst>
                  <a:gd name="adj" fmla="val 74734"/>
                </a:avLst>
              </a:prstGeom>
              <a:solidFill>
                <a:schemeClr val="bg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1" name="TextBox 8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32" name="Right Brace 831"/>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3" name="Cube 832"/>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4" name="TextBox 833"/>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35" name="Cube 834"/>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6" name="TextBox 835"/>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37" name="Parallelogram 836"/>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8" name="TextBox 837"/>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39" name="Right Brace 838"/>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0" name="TextBox 839"/>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02" name="Group 648"/>
          <p:cNvGrpSpPr/>
          <p:nvPr/>
        </p:nvGrpSpPr>
        <p:grpSpPr>
          <a:xfrm>
            <a:off x="7681063" y="3082886"/>
            <a:ext cx="1238245" cy="1947372"/>
            <a:chOff x="4725433" y="4140438"/>
            <a:chExt cx="1225830" cy="1921522"/>
          </a:xfrm>
        </p:grpSpPr>
        <p:grpSp>
          <p:nvGrpSpPr>
            <p:cNvPr id="803" name="Group 451"/>
            <p:cNvGrpSpPr/>
            <p:nvPr/>
          </p:nvGrpSpPr>
          <p:grpSpPr>
            <a:xfrm>
              <a:off x="4725433" y="4140438"/>
              <a:ext cx="1225830" cy="1921522"/>
              <a:chOff x="2593451" y="4695244"/>
              <a:chExt cx="1225830" cy="1921522"/>
            </a:xfrm>
          </p:grpSpPr>
          <p:sp>
            <p:nvSpPr>
              <p:cNvPr id="666" name="Parallelogram 665"/>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7" name="Left Brace 666"/>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8" name="Cube 66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9" name="TextBox 66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70" name="Right Brace 66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1" name="Cube 67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2" name="TextBox 67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73" name="Cube 67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4" name="TextBox 67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75" name="Parallelogram 67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6" name="TextBox 675"/>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677" name="Right Brace 676"/>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4" name="Group 177"/>
            <p:cNvGrpSpPr/>
            <p:nvPr/>
          </p:nvGrpSpPr>
          <p:grpSpPr>
            <a:xfrm rot="16200000">
              <a:off x="4769418" y="5318056"/>
              <a:ext cx="598636" cy="396419"/>
              <a:chOff x="6944248" y="6119031"/>
              <a:chExt cx="1156692" cy="375039"/>
            </a:xfrm>
          </p:grpSpPr>
          <p:sp>
            <p:nvSpPr>
              <p:cNvPr id="652" name="Cube 651"/>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3" name="Cube 652"/>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4" name="Cube 653"/>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5" name="Cube 654"/>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6" name="Straight Connector 655"/>
              <p:cNvCxnSpPr>
                <a:stCxn id="655" idx="1"/>
                <a:endCxn id="658"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7" name="Cube 656"/>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8" name="Cube 657"/>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9" name="Straight Connector 658"/>
              <p:cNvCxnSpPr>
                <a:stCxn id="655" idx="1"/>
                <a:endCxn id="657"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0" name="Straight Connector 659"/>
              <p:cNvCxnSpPr>
                <a:stCxn id="654" idx="0"/>
                <a:endCxn id="658"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1" name="Straight Connector 660"/>
              <p:cNvCxnSpPr>
                <a:stCxn id="654" idx="0"/>
                <a:endCxn id="657"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2" name="Straight Connector 661"/>
              <p:cNvCxnSpPr>
                <a:stCxn id="653" idx="0"/>
                <a:endCxn id="658"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3" name="Straight Connector 662"/>
              <p:cNvCxnSpPr>
                <a:stCxn id="653" idx="0"/>
                <a:endCxn id="657" idx="3"/>
              </p:cNvCxnSpPr>
              <p:nvPr/>
            </p:nvCxnSpPr>
            <p:spPr bwMode="auto">
              <a:xfrm flipH="1" flipV="1">
                <a:off x="7246897" y="6260625"/>
                <a:ext cx="93957"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4" name="Straight Connector 663"/>
              <p:cNvCxnSpPr>
                <a:stCxn id="652" idx="0"/>
                <a:endCxn id="657"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5" name="Straight Connector 664"/>
              <p:cNvCxnSpPr>
                <a:stCxn id="652" idx="0"/>
                <a:endCxn id="658"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805" name="Group 677"/>
          <p:cNvGrpSpPr/>
          <p:nvPr/>
        </p:nvGrpSpPr>
        <p:grpSpPr>
          <a:xfrm>
            <a:off x="8606193" y="3082886"/>
            <a:ext cx="1238245" cy="1947372"/>
            <a:chOff x="5302114" y="3663730"/>
            <a:chExt cx="1225830" cy="1921522"/>
          </a:xfrm>
        </p:grpSpPr>
        <p:grpSp>
          <p:nvGrpSpPr>
            <p:cNvPr id="806" name="Group 451"/>
            <p:cNvGrpSpPr/>
            <p:nvPr/>
          </p:nvGrpSpPr>
          <p:grpSpPr>
            <a:xfrm>
              <a:off x="5302114" y="3663730"/>
              <a:ext cx="1225830" cy="1921522"/>
              <a:chOff x="2593451" y="4695244"/>
              <a:chExt cx="1225830" cy="1921522"/>
            </a:xfrm>
          </p:grpSpPr>
          <p:sp>
            <p:nvSpPr>
              <p:cNvPr id="692" name="Parallelogram 69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3" name="Left Brace 69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4" name="Cube 69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5" name="TextBox 69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96" name="Right Brace 69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7" name="Cube 69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8" name="TextBox 69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99" name="Cube 69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0" name="TextBox 69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701" name="Parallelogram 70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2" name="TextBox 701"/>
              <p:cNvSpPr txBox="1"/>
              <p:nvPr/>
            </p:nvSpPr>
            <p:spPr>
              <a:xfrm>
                <a:off x="2672965" y="6348885"/>
                <a:ext cx="592243" cy="267881"/>
              </a:xfrm>
              <a:prstGeom prst="rect">
                <a:avLst/>
              </a:prstGeom>
              <a:noFill/>
            </p:spPr>
            <p:txBody>
              <a:bodyPr wrap="none" rtlCol="0">
                <a:spAutoFit/>
              </a:bodyPr>
              <a:lstStyle/>
              <a:p>
                <a:r>
                  <a:rPr lang="en-US" sz="1164" b="1" i="1" dirty="0">
                    <a:latin typeface="Arial" charset="0"/>
                  </a:rPr>
                  <a:t>CPUS</a:t>
                </a:r>
              </a:p>
            </p:txBody>
          </p:sp>
          <p:sp>
            <p:nvSpPr>
              <p:cNvPr id="703" name="Right Brace 702"/>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7" name="Group 184"/>
            <p:cNvGrpSpPr/>
            <p:nvPr/>
          </p:nvGrpSpPr>
          <p:grpSpPr>
            <a:xfrm>
              <a:off x="5480630" y="4793027"/>
              <a:ext cx="297870" cy="223473"/>
              <a:chOff x="5917815" y="3985146"/>
              <a:chExt cx="1643045" cy="1228299"/>
            </a:xfrm>
            <a:solidFill>
              <a:schemeClr val="bg1"/>
            </a:solidFill>
          </p:grpSpPr>
          <p:sp>
            <p:nvSpPr>
              <p:cNvPr id="689" name="Oval 688"/>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0" name="Down Arrow 689"/>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1" name="Down Arrow 690"/>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8" name="Group 184"/>
            <p:cNvGrpSpPr/>
            <p:nvPr/>
          </p:nvGrpSpPr>
          <p:grpSpPr>
            <a:xfrm>
              <a:off x="5442530" y="5091477"/>
              <a:ext cx="297870" cy="223473"/>
              <a:chOff x="5917815" y="3985146"/>
              <a:chExt cx="1643045" cy="1228299"/>
            </a:xfrm>
            <a:solidFill>
              <a:schemeClr val="bg1"/>
            </a:solidFill>
          </p:grpSpPr>
          <p:sp>
            <p:nvSpPr>
              <p:cNvPr id="686" name="Oval 685"/>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7" name="Down Arrow 686"/>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8" name="Down Arrow 687"/>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9" name="Group 184"/>
            <p:cNvGrpSpPr/>
            <p:nvPr/>
          </p:nvGrpSpPr>
          <p:grpSpPr>
            <a:xfrm>
              <a:off x="5613980" y="4951777"/>
              <a:ext cx="297870" cy="223473"/>
              <a:chOff x="5917815" y="3985146"/>
              <a:chExt cx="1643045" cy="1228299"/>
            </a:xfrm>
            <a:solidFill>
              <a:schemeClr val="bg1"/>
            </a:solidFill>
          </p:grpSpPr>
          <p:sp>
            <p:nvSpPr>
              <p:cNvPr id="683" name="Oval 682"/>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4" name="Down Arrow 683"/>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5" name="Down Arrow 684"/>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810" name="Group 841"/>
          <p:cNvGrpSpPr/>
          <p:nvPr/>
        </p:nvGrpSpPr>
        <p:grpSpPr>
          <a:xfrm>
            <a:off x="9531324" y="3082887"/>
            <a:ext cx="1238245" cy="1947372"/>
            <a:chOff x="5284396" y="2146821"/>
            <a:chExt cx="1225830" cy="1921522"/>
          </a:xfrm>
        </p:grpSpPr>
        <p:grpSp>
          <p:nvGrpSpPr>
            <p:cNvPr id="811" name="Group 451"/>
            <p:cNvGrpSpPr/>
            <p:nvPr/>
          </p:nvGrpSpPr>
          <p:grpSpPr>
            <a:xfrm>
              <a:off x="5284396" y="2146821"/>
              <a:ext cx="1225830" cy="1921522"/>
              <a:chOff x="2593451" y="4695244"/>
              <a:chExt cx="1225830" cy="1921522"/>
            </a:xfrm>
          </p:grpSpPr>
          <p:sp>
            <p:nvSpPr>
              <p:cNvPr id="845" name="Parallelogram 844"/>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6" name="Left Brace 845"/>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7" name="Cube 846"/>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8" name="TextBox 847"/>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49" name="Right Brace 848"/>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0" name="Cube 849"/>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1" name="TextBox 850"/>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52" name="Cube 851"/>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3" name="TextBox 852"/>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54" name="Parallelogram 853"/>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5" name="TextBox 854"/>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56" name="Right Brace 855"/>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4" name="TextBox 843"/>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12" name="Group 987"/>
          <p:cNvGrpSpPr/>
          <p:nvPr/>
        </p:nvGrpSpPr>
        <p:grpSpPr>
          <a:xfrm>
            <a:off x="489260" y="1987376"/>
            <a:ext cx="5681585" cy="984452"/>
            <a:chOff x="7025343" y="1976717"/>
            <a:chExt cx="1099932" cy="971382"/>
          </a:xfrm>
        </p:grpSpPr>
        <p:sp>
          <p:nvSpPr>
            <p:cNvPr id="978" name="Cube 977"/>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79" name="TextBox 978"/>
            <p:cNvSpPr txBox="1"/>
            <p:nvPr/>
          </p:nvSpPr>
          <p:spPr>
            <a:xfrm>
              <a:off x="7357728" y="2712422"/>
              <a:ext cx="152747" cy="235677"/>
            </a:xfrm>
            <a:prstGeom prst="rect">
              <a:avLst/>
            </a:prstGeom>
            <a:noFill/>
            <a:ln>
              <a:noFill/>
            </a:ln>
          </p:spPr>
          <p:txBody>
            <a:bodyPr wrap="none" rtlCol="0">
              <a:spAutoFit/>
            </a:bodyPr>
            <a:lstStyle/>
            <a:p>
              <a:r>
                <a:rPr lang="en-US" sz="952" b="1" i="1" dirty="0">
                  <a:latin typeface="Arial" charset="0"/>
                </a:rPr>
                <a:t>CONTROL</a:t>
              </a:r>
            </a:p>
          </p:txBody>
        </p:sp>
        <p:sp>
          <p:nvSpPr>
            <p:cNvPr id="981" name="Cube 980"/>
            <p:cNvSpPr/>
            <p:nvPr/>
          </p:nvSpPr>
          <p:spPr bwMode="auto">
            <a:xfrm>
              <a:off x="7026669"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2" name="TextBox 981"/>
            <p:cNvSpPr txBox="1"/>
            <p:nvPr/>
          </p:nvSpPr>
          <p:spPr>
            <a:xfrm>
              <a:off x="7351102" y="2538821"/>
              <a:ext cx="240882" cy="235677"/>
            </a:xfrm>
            <a:prstGeom prst="rect">
              <a:avLst/>
            </a:prstGeom>
            <a:noFill/>
            <a:ln>
              <a:noFill/>
            </a:ln>
          </p:spPr>
          <p:txBody>
            <a:bodyPr wrap="none" rtlCol="0">
              <a:spAutoFit/>
            </a:bodyPr>
            <a:lstStyle/>
            <a:p>
              <a:r>
                <a:rPr lang="en-US" sz="952" b="1" i="1" dirty="0">
                  <a:latin typeface="Arial" charset="0"/>
                </a:rPr>
                <a:t>ORCHESTRATION</a:t>
              </a:r>
            </a:p>
          </p:txBody>
        </p:sp>
        <p:sp>
          <p:nvSpPr>
            <p:cNvPr id="983" name="Cube 982"/>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4" name="TextBox 983"/>
            <p:cNvSpPr txBox="1"/>
            <p:nvPr/>
          </p:nvSpPr>
          <p:spPr>
            <a:xfrm>
              <a:off x="7352427" y="2365218"/>
              <a:ext cx="318155"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3" name="Group 989"/>
          <p:cNvGrpSpPr/>
          <p:nvPr/>
        </p:nvGrpSpPr>
        <p:grpSpPr>
          <a:xfrm>
            <a:off x="8010273" y="1947864"/>
            <a:ext cx="2688987" cy="990802"/>
            <a:chOff x="7022263" y="1976717"/>
            <a:chExt cx="1103012" cy="977648"/>
          </a:xfrm>
        </p:grpSpPr>
        <p:sp>
          <p:nvSpPr>
            <p:cNvPr id="991" name="Cube 990"/>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2" name="TextBox 991"/>
            <p:cNvSpPr txBox="1"/>
            <p:nvPr/>
          </p:nvSpPr>
          <p:spPr>
            <a:xfrm>
              <a:off x="7300453" y="2718688"/>
              <a:ext cx="323644" cy="235677"/>
            </a:xfrm>
            <a:prstGeom prst="rect">
              <a:avLst/>
            </a:prstGeom>
            <a:noFill/>
            <a:ln>
              <a:noFill/>
            </a:ln>
          </p:spPr>
          <p:txBody>
            <a:bodyPr wrap="none" rtlCol="0">
              <a:spAutoFit/>
            </a:bodyPr>
            <a:lstStyle/>
            <a:p>
              <a:r>
                <a:rPr lang="en-US" sz="952" b="1" i="1" dirty="0">
                  <a:latin typeface="Arial" charset="0"/>
                </a:rPr>
                <a:t>CONTROL</a:t>
              </a:r>
            </a:p>
          </p:txBody>
        </p:sp>
        <p:sp>
          <p:nvSpPr>
            <p:cNvPr id="993" name="Cube 992"/>
            <p:cNvSpPr/>
            <p:nvPr/>
          </p:nvSpPr>
          <p:spPr bwMode="auto">
            <a:xfrm>
              <a:off x="7022263"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4" name="TextBox 993"/>
            <p:cNvSpPr txBox="1"/>
            <p:nvPr/>
          </p:nvSpPr>
          <p:spPr>
            <a:xfrm>
              <a:off x="7293827" y="2545087"/>
              <a:ext cx="510387" cy="235677"/>
            </a:xfrm>
            <a:prstGeom prst="rect">
              <a:avLst/>
            </a:prstGeom>
            <a:noFill/>
            <a:ln>
              <a:noFill/>
            </a:ln>
          </p:spPr>
          <p:txBody>
            <a:bodyPr wrap="none" rtlCol="0">
              <a:spAutoFit/>
            </a:bodyPr>
            <a:lstStyle/>
            <a:p>
              <a:r>
                <a:rPr lang="en-US" sz="952" b="1" i="1" dirty="0">
                  <a:latin typeface="Arial" charset="0"/>
                </a:rPr>
                <a:t>ORCHESTRATION</a:t>
              </a:r>
            </a:p>
          </p:txBody>
        </p:sp>
        <p:sp>
          <p:nvSpPr>
            <p:cNvPr id="995" name="Cube 994"/>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6" name="TextBox 995"/>
            <p:cNvSpPr txBox="1"/>
            <p:nvPr/>
          </p:nvSpPr>
          <p:spPr>
            <a:xfrm>
              <a:off x="7295152" y="2371484"/>
              <a:ext cx="674116"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4" name="Group 996"/>
          <p:cNvGrpSpPr/>
          <p:nvPr/>
        </p:nvGrpSpPr>
        <p:grpSpPr>
          <a:xfrm>
            <a:off x="10946710" y="3082886"/>
            <a:ext cx="1238245" cy="1947372"/>
            <a:chOff x="5431595" y="4439926"/>
            <a:chExt cx="1225830" cy="1921522"/>
          </a:xfrm>
        </p:grpSpPr>
        <p:grpSp>
          <p:nvGrpSpPr>
            <p:cNvPr id="815" name="Group 451"/>
            <p:cNvGrpSpPr/>
            <p:nvPr/>
          </p:nvGrpSpPr>
          <p:grpSpPr>
            <a:xfrm>
              <a:off x="5431595" y="4439926"/>
              <a:ext cx="1225830" cy="1921522"/>
              <a:chOff x="2593451" y="4695244"/>
              <a:chExt cx="1225830" cy="1921522"/>
            </a:xfrm>
          </p:grpSpPr>
          <p:sp>
            <p:nvSpPr>
              <p:cNvPr id="1007" name="Parallelogram 1006"/>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8" name="Left Brace 1007"/>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9" name="Cube 1008"/>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0" name="TextBox 1009"/>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1011" name="Right Brace 1010"/>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2" name="Cube 1011"/>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3" name="TextBox 101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1014" name="Cube 101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5" name="TextBox 101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1016" name="Parallelogram 101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7" name="TextBox 101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1018" name="Right Brace 101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16" name="Group 940"/>
            <p:cNvGrpSpPr/>
            <p:nvPr/>
          </p:nvGrpSpPr>
          <p:grpSpPr>
            <a:xfrm>
              <a:off x="5660366" y="5535753"/>
              <a:ext cx="316522" cy="510129"/>
              <a:chOff x="5169878" y="2328530"/>
              <a:chExt cx="728504" cy="510129"/>
            </a:xfrm>
          </p:grpSpPr>
          <p:cxnSp>
            <p:nvCxnSpPr>
              <p:cNvPr id="1000" name="Straight Connector 999"/>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1" name="Straight Connector 1000"/>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2" name="Straight Connector 1001"/>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 name="Straight Connector 10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 name="Straight Connector 10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5" name="Straight Connector 1004"/>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 name="Straight Connector 1005"/>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020" name="Cube 1019"/>
          <p:cNvSpPr/>
          <p:nvPr/>
        </p:nvSpPr>
        <p:spPr bwMode="auto">
          <a:xfrm>
            <a:off x="5328998" y="1125104"/>
            <a:ext cx="6828970"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1" name="TextBox 1020"/>
          <p:cNvSpPr txBox="1"/>
          <p:nvPr/>
        </p:nvSpPr>
        <p:spPr>
          <a:xfrm>
            <a:off x="7701494" y="1627865"/>
            <a:ext cx="791050" cy="239876"/>
          </a:xfrm>
          <a:prstGeom prst="rect">
            <a:avLst/>
          </a:prstGeom>
          <a:noFill/>
        </p:spPr>
        <p:txBody>
          <a:bodyPr wrap="none" lIns="92456" tIns="46229" rIns="92456" bIns="46229" rtlCol="0">
            <a:spAutoFit/>
          </a:bodyPr>
          <a:lstStyle/>
          <a:p>
            <a:r>
              <a:rPr lang="en-US" sz="952" b="1" i="1" dirty="0">
                <a:latin typeface="Arial" charset="0"/>
              </a:rPr>
              <a:t>CONTROL</a:t>
            </a:r>
          </a:p>
        </p:txBody>
      </p:sp>
      <p:sp>
        <p:nvSpPr>
          <p:cNvPr id="1022" name="Cube 1021"/>
          <p:cNvSpPr/>
          <p:nvPr/>
        </p:nvSpPr>
        <p:spPr bwMode="auto">
          <a:xfrm>
            <a:off x="5322313" y="913008"/>
            <a:ext cx="6835655"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3" name="TextBox 1022"/>
          <p:cNvSpPr txBox="1"/>
          <p:nvPr/>
        </p:nvSpPr>
        <p:spPr>
          <a:xfrm>
            <a:off x="7725778" y="1423424"/>
            <a:ext cx="1246303" cy="239876"/>
          </a:xfrm>
          <a:prstGeom prst="rect">
            <a:avLst/>
          </a:prstGeom>
          <a:noFill/>
        </p:spPr>
        <p:txBody>
          <a:bodyPr wrap="none" lIns="92456" tIns="46229" rIns="92456" bIns="46229" rtlCol="0">
            <a:spAutoFit/>
          </a:bodyPr>
          <a:lstStyle/>
          <a:p>
            <a:r>
              <a:rPr lang="en-US" sz="952" b="1" i="1" dirty="0">
                <a:latin typeface="Arial" charset="0"/>
              </a:rPr>
              <a:t>ORCHESTRATION</a:t>
            </a:r>
          </a:p>
        </p:txBody>
      </p:sp>
      <p:sp>
        <p:nvSpPr>
          <p:cNvPr id="1024" name="Cube 1023"/>
          <p:cNvSpPr/>
          <p:nvPr/>
        </p:nvSpPr>
        <p:spPr bwMode="auto">
          <a:xfrm>
            <a:off x="5335804" y="692039"/>
            <a:ext cx="6822163"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dirty="0">
              <a:latin typeface="Arial" charset="0"/>
            </a:endParaRPr>
          </a:p>
        </p:txBody>
      </p:sp>
      <p:sp>
        <p:nvSpPr>
          <p:cNvPr id="1025" name="TextBox 1024"/>
          <p:cNvSpPr txBox="1"/>
          <p:nvPr/>
        </p:nvSpPr>
        <p:spPr>
          <a:xfrm>
            <a:off x="7729076" y="1206636"/>
            <a:ext cx="1645450" cy="239876"/>
          </a:xfrm>
          <a:prstGeom prst="rect">
            <a:avLst/>
          </a:prstGeom>
          <a:noFill/>
        </p:spPr>
        <p:txBody>
          <a:bodyPr wrap="none" lIns="92456" tIns="46229" rIns="92456" bIns="46229" rtlCol="0">
            <a:spAutoFit/>
          </a:bodyPr>
          <a:lstStyle/>
          <a:p>
            <a:r>
              <a:rPr lang="en-US" sz="952" b="1" i="1" dirty="0">
                <a:latin typeface="Arial" charset="0"/>
              </a:rPr>
              <a:t>SOFTWARIZATION(APIs)</a:t>
            </a:r>
          </a:p>
        </p:txBody>
      </p:sp>
      <p:cxnSp>
        <p:nvCxnSpPr>
          <p:cNvPr id="1029" name="Straight Connector 1028"/>
          <p:cNvCxnSpPr/>
          <p:nvPr/>
        </p:nvCxnSpPr>
        <p:spPr bwMode="auto">
          <a:xfrm flipH="1">
            <a:off x="11427512" y="1859728"/>
            <a:ext cx="5815" cy="144680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 name="Straight Connector 1029"/>
          <p:cNvCxnSpPr/>
          <p:nvPr/>
        </p:nvCxnSpPr>
        <p:spPr bwMode="auto">
          <a:xfrm>
            <a:off x="5665270" y="295288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 name="Straight Connector 1032"/>
          <p:cNvCxnSpPr/>
          <p:nvPr/>
        </p:nvCxnSpPr>
        <p:spPr bwMode="auto">
          <a:xfrm>
            <a:off x="8306934" y="292415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 name="Straight Connector 1033"/>
          <p:cNvCxnSpPr/>
          <p:nvPr/>
        </p:nvCxnSpPr>
        <p:spPr bwMode="auto">
          <a:xfrm>
            <a:off x="9212695" y="291696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5" name="Straight Connector 1034"/>
          <p:cNvCxnSpPr/>
          <p:nvPr/>
        </p:nvCxnSpPr>
        <p:spPr bwMode="auto">
          <a:xfrm>
            <a:off x="10139934" y="294211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Straight Connector 1037"/>
          <p:cNvCxnSpPr/>
          <p:nvPr/>
        </p:nvCxnSpPr>
        <p:spPr bwMode="auto">
          <a:xfrm>
            <a:off x="4745189" y="2945703"/>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9" name="Straight Connector 1038"/>
          <p:cNvCxnSpPr/>
          <p:nvPr/>
        </p:nvCxnSpPr>
        <p:spPr bwMode="auto">
          <a:xfrm>
            <a:off x="3825108" y="2970846"/>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0" name="Straight Connector 1039"/>
          <p:cNvCxnSpPr/>
          <p:nvPr/>
        </p:nvCxnSpPr>
        <p:spPr bwMode="auto">
          <a:xfrm>
            <a:off x="2926507" y="290978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Straight Connector 1040"/>
          <p:cNvCxnSpPr/>
          <p:nvPr/>
        </p:nvCxnSpPr>
        <p:spPr bwMode="auto">
          <a:xfrm>
            <a:off x="1995688" y="296725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Connector 1041"/>
          <p:cNvCxnSpPr/>
          <p:nvPr/>
        </p:nvCxnSpPr>
        <p:spPr bwMode="auto">
          <a:xfrm>
            <a:off x="1032645" y="294929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Straight Connector 1042"/>
          <p:cNvCxnSpPr/>
          <p:nvPr/>
        </p:nvCxnSpPr>
        <p:spPr bwMode="auto">
          <a:xfrm flipH="1">
            <a:off x="8506658" y="1861625"/>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5" name="Straight Connector 1044"/>
          <p:cNvCxnSpPr/>
          <p:nvPr/>
        </p:nvCxnSpPr>
        <p:spPr bwMode="auto">
          <a:xfrm flipH="1">
            <a:off x="5643803" y="1890780"/>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4" name="TextBox 323"/>
          <p:cNvSpPr txBox="1"/>
          <p:nvPr/>
        </p:nvSpPr>
        <p:spPr>
          <a:xfrm rot="16200000">
            <a:off x="11321046" y="2329374"/>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35" name="TextBox 534"/>
          <p:cNvSpPr txBox="1"/>
          <p:nvPr/>
        </p:nvSpPr>
        <p:spPr>
          <a:xfrm rot="18926455">
            <a:off x="11481697" y="4049607"/>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36" name="TextBox 535"/>
          <p:cNvSpPr txBox="1"/>
          <p:nvPr/>
        </p:nvSpPr>
        <p:spPr>
          <a:xfrm rot="18926455">
            <a:off x="5648573" y="3604217"/>
            <a:ext cx="646780" cy="256162"/>
          </a:xfrm>
          <a:prstGeom prst="rect">
            <a:avLst/>
          </a:prstGeom>
          <a:noFill/>
        </p:spPr>
        <p:txBody>
          <a:bodyPr wrap="none" lIns="92456" tIns="46229" rIns="92456" bIns="46229" rtlCol="0">
            <a:spAutoFit/>
          </a:bodyPr>
          <a:lstStyle/>
          <a:p>
            <a:r>
              <a:rPr lang="en-US" sz="1058" b="1" dirty="0" err="1">
                <a:latin typeface="Arial" charset="0"/>
              </a:rPr>
              <a:t>Docker</a:t>
            </a:r>
            <a:endParaRPr lang="en-US" sz="1058" b="1" dirty="0">
              <a:latin typeface="Arial" charset="0"/>
            </a:endParaRPr>
          </a:p>
        </p:txBody>
      </p:sp>
      <p:sp>
        <p:nvSpPr>
          <p:cNvPr id="537" name="TextBox 536"/>
          <p:cNvSpPr txBox="1"/>
          <p:nvPr/>
        </p:nvSpPr>
        <p:spPr>
          <a:xfrm rot="18926455">
            <a:off x="10140613" y="3575479"/>
            <a:ext cx="691664" cy="256162"/>
          </a:xfrm>
          <a:prstGeom prst="rect">
            <a:avLst/>
          </a:prstGeom>
          <a:noFill/>
        </p:spPr>
        <p:txBody>
          <a:bodyPr wrap="none" lIns="92456" tIns="46229" rIns="92456" bIns="46229" rtlCol="0">
            <a:spAutoFit/>
          </a:bodyPr>
          <a:lstStyle/>
          <a:p>
            <a:r>
              <a:rPr lang="en-US" sz="1058" b="1" dirty="0">
                <a:latin typeface="Arial" charset="0"/>
              </a:rPr>
              <a:t>Op-NFV</a:t>
            </a:r>
          </a:p>
        </p:txBody>
      </p:sp>
      <p:sp>
        <p:nvSpPr>
          <p:cNvPr id="543" name="TextBox 542"/>
          <p:cNvSpPr txBox="1"/>
          <p:nvPr/>
        </p:nvSpPr>
        <p:spPr>
          <a:xfrm rot="18926455">
            <a:off x="8272888" y="3703651"/>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44" name="TextBox 543"/>
          <p:cNvSpPr txBox="1"/>
          <p:nvPr/>
        </p:nvSpPr>
        <p:spPr>
          <a:xfrm rot="18926455">
            <a:off x="3819269" y="3653363"/>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52" name="TextBox 551"/>
          <p:cNvSpPr txBox="1"/>
          <p:nvPr/>
        </p:nvSpPr>
        <p:spPr>
          <a:xfrm rot="18926455">
            <a:off x="11646170" y="3595889"/>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554" name="TextBox 553"/>
          <p:cNvSpPr txBox="1"/>
          <p:nvPr/>
        </p:nvSpPr>
        <p:spPr>
          <a:xfrm rot="18926455">
            <a:off x="5586271" y="4011310"/>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556" name="TextBox 555"/>
          <p:cNvSpPr txBox="1"/>
          <p:nvPr/>
        </p:nvSpPr>
        <p:spPr>
          <a:xfrm rot="18926455">
            <a:off x="10068534" y="3917919"/>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477" name="Title 1"/>
          <p:cNvSpPr>
            <a:spLocks noGrp="1"/>
          </p:cNvSpPr>
          <p:nvPr>
            <p:ph type="ctrTitle"/>
          </p:nvPr>
        </p:nvSpPr>
        <p:spPr>
          <a:xfrm>
            <a:off x="243656" y="102575"/>
            <a:ext cx="11767475" cy="374895"/>
          </a:xfrm>
          <a:noFill/>
        </p:spPr>
        <p:txBody>
          <a:bodyPr>
            <a:noAutofit/>
          </a:bodyPr>
          <a:lstStyle/>
          <a:p>
            <a:r>
              <a:rPr lang="en-US" sz="3200" b="1" dirty="0" smtClean="0"/>
              <a:t>High Level Events – Recursive.. divide problem by region/domain</a:t>
            </a:r>
            <a:endParaRPr lang="en-US" sz="3200" b="1" dirty="0"/>
          </a:p>
        </p:txBody>
      </p:sp>
      <p:grpSp>
        <p:nvGrpSpPr>
          <p:cNvPr id="467" name="Group 996"/>
          <p:cNvGrpSpPr/>
          <p:nvPr/>
        </p:nvGrpSpPr>
        <p:grpSpPr>
          <a:xfrm>
            <a:off x="6399235" y="3104421"/>
            <a:ext cx="1238245" cy="1947372"/>
            <a:chOff x="5431595" y="4439926"/>
            <a:chExt cx="1225830" cy="1921522"/>
          </a:xfrm>
        </p:grpSpPr>
        <p:grpSp>
          <p:nvGrpSpPr>
            <p:cNvPr id="486" name="Group 451"/>
            <p:cNvGrpSpPr/>
            <p:nvPr/>
          </p:nvGrpSpPr>
          <p:grpSpPr>
            <a:xfrm>
              <a:off x="5431595" y="4439926"/>
              <a:ext cx="1225830" cy="1921522"/>
              <a:chOff x="2593451" y="4695244"/>
              <a:chExt cx="1225830" cy="1921522"/>
            </a:xfrm>
          </p:grpSpPr>
          <p:sp>
            <p:nvSpPr>
              <p:cNvPr id="519" name="Parallelogram 518"/>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1" name="Left Brace 52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4" name="Cube 52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1" name="TextBox 5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33" name="Right Brace 532"/>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4" name="Cube 533"/>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3" name="TextBox 56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64" name="Cube 56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5" name="TextBox 56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66" name="Parallelogram 56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7" name="TextBox 56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568" name="Right Brace 5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487" name="Group 940"/>
            <p:cNvGrpSpPr/>
            <p:nvPr/>
          </p:nvGrpSpPr>
          <p:grpSpPr>
            <a:xfrm>
              <a:off x="5660366" y="5535753"/>
              <a:ext cx="316522" cy="510129"/>
              <a:chOff x="5169878" y="2328530"/>
              <a:chExt cx="728504" cy="510129"/>
            </a:xfrm>
          </p:grpSpPr>
          <p:cxnSp>
            <p:nvCxnSpPr>
              <p:cNvPr id="488" name="Straight Connector 487"/>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 name="Straight Connector 489"/>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Straight Connector 490"/>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Straight Connector 5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Straight Connector 505"/>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Straight Connector 506"/>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569" name="Straight Connector 568"/>
          <p:cNvCxnSpPr/>
          <p:nvPr/>
        </p:nvCxnSpPr>
        <p:spPr bwMode="auto">
          <a:xfrm flipH="1">
            <a:off x="6880037" y="1847417"/>
            <a:ext cx="14214" cy="14806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0" name="TextBox 579"/>
          <p:cNvSpPr txBox="1"/>
          <p:nvPr/>
        </p:nvSpPr>
        <p:spPr>
          <a:xfrm rot="16200000">
            <a:off x="6773571" y="2350909"/>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83" name="TextBox 582"/>
          <p:cNvSpPr txBox="1"/>
          <p:nvPr/>
        </p:nvSpPr>
        <p:spPr>
          <a:xfrm rot="18926455">
            <a:off x="6934222" y="4071142"/>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84" name="TextBox 583"/>
          <p:cNvSpPr txBox="1"/>
          <p:nvPr/>
        </p:nvSpPr>
        <p:spPr>
          <a:xfrm rot="18926455">
            <a:off x="7098695" y="3617424"/>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451" name="TextBox 450"/>
          <p:cNvSpPr txBox="1"/>
          <p:nvPr/>
        </p:nvSpPr>
        <p:spPr>
          <a:xfrm>
            <a:off x="1352613" y="1479970"/>
            <a:ext cx="409536"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NG(R)AN</a:t>
            </a:r>
            <a:endParaRPr lang="en-US" sz="400" b="1" dirty="0">
              <a:latin typeface="Arial" charset="0"/>
            </a:endParaRPr>
          </a:p>
        </p:txBody>
      </p:sp>
      <p:sp>
        <p:nvSpPr>
          <p:cNvPr id="452" name="TextBox 451"/>
          <p:cNvSpPr txBox="1"/>
          <p:nvPr/>
        </p:nvSpPr>
        <p:spPr>
          <a:xfrm>
            <a:off x="852153" y="1479970"/>
            <a:ext cx="257250"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UE</a:t>
            </a:r>
            <a:endParaRPr lang="en-US" sz="400" b="1" dirty="0">
              <a:latin typeface="Arial" charset="0"/>
            </a:endParaRPr>
          </a:p>
        </p:txBody>
      </p:sp>
      <p:sp>
        <p:nvSpPr>
          <p:cNvPr id="466" name="TextBox 465"/>
          <p:cNvSpPr txBox="1"/>
          <p:nvPr/>
        </p:nvSpPr>
        <p:spPr>
          <a:xfrm>
            <a:off x="2078498" y="1477886"/>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NG-UP</a:t>
            </a:r>
            <a:endParaRPr lang="en-US" sz="400" b="1" dirty="0">
              <a:latin typeface="Arial" charset="0"/>
            </a:endParaRPr>
          </a:p>
        </p:txBody>
      </p:sp>
      <p:sp>
        <p:nvSpPr>
          <p:cNvPr id="484" name="TextBox 483"/>
          <p:cNvSpPr txBox="1"/>
          <p:nvPr/>
        </p:nvSpPr>
        <p:spPr>
          <a:xfrm>
            <a:off x="2701847" y="1474422"/>
            <a:ext cx="26686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FW</a:t>
            </a:r>
            <a:endParaRPr lang="en-US" sz="400" b="1" dirty="0">
              <a:latin typeface="Arial" charset="0"/>
            </a:endParaRPr>
          </a:p>
        </p:txBody>
      </p:sp>
      <p:sp>
        <p:nvSpPr>
          <p:cNvPr id="545" name="TextBox 544"/>
          <p:cNvSpPr txBox="1"/>
          <p:nvPr/>
        </p:nvSpPr>
        <p:spPr>
          <a:xfrm>
            <a:off x="2078498" y="997065"/>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NG-CP</a:t>
            </a:r>
            <a:endParaRPr lang="en-US" sz="400" b="1" dirty="0">
              <a:latin typeface="Arial" charset="0"/>
            </a:endParaRPr>
          </a:p>
        </p:txBody>
      </p:sp>
      <p:sp>
        <p:nvSpPr>
          <p:cNvPr id="585" name="TextBox 584"/>
          <p:cNvSpPr txBox="1"/>
          <p:nvPr/>
        </p:nvSpPr>
        <p:spPr>
          <a:xfrm>
            <a:off x="2099279" y="633274"/>
            <a:ext cx="30373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UDM</a:t>
            </a:r>
            <a:endParaRPr lang="en-US" sz="400" b="1" dirty="0">
              <a:latin typeface="Arial" charset="0"/>
            </a:endParaRPr>
          </a:p>
        </p:txBody>
      </p:sp>
      <p:sp>
        <p:nvSpPr>
          <p:cNvPr id="586" name="TextBox 585"/>
          <p:cNvSpPr txBox="1"/>
          <p:nvPr/>
        </p:nvSpPr>
        <p:spPr>
          <a:xfrm>
            <a:off x="2691213" y="994181"/>
            <a:ext cx="255647"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AF</a:t>
            </a:r>
            <a:endParaRPr lang="en-US" sz="400" b="1" dirty="0">
              <a:latin typeface="Arial" charset="0"/>
            </a:endParaRPr>
          </a:p>
        </p:txBody>
      </p:sp>
      <p:cxnSp>
        <p:nvCxnSpPr>
          <p:cNvPr id="33" name="Straight Connector 32"/>
          <p:cNvCxnSpPr>
            <a:stCxn id="452" idx="3"/>
            <a:endCxn id="451" idx="1"/>
          </p:cNvCxnSpPr>
          <p:nvPr/>
        </p:nvCxnSpPr>
        <p:spPr>
          <a:xfrm>
            <a:off x="1109403" y="1557428"/>
            <a:ext cx="243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452" idx="0"/>
            <a:endCxn id="545" idx="1"/>
          </p:cNvCxnSpPr>
          <p:nvPr/>
        </p:nvCxnSpPr>
        <p:spPr>
          <a:xfrm flipV="1">
            <a:off x="980778" y="1074523"/>
            <a:ext cx="1097720" cy="405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451" idx="3"/>
            <a:endCxn id="466" idx="1"/>
          </p:cNvCxnSpPr>
          <p:nvPr/>
        </p:nvCxnSpPr>
        <p:spPr>
          <a:xfrm flipV="1">
            <a:off x="1762149" y="1555344"/>
            <a:ext cx="316349" cy="2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466" idx="3"/>
            <a:endCxn id="484" idx="1"/>
          </p:cNvCxnSpPr>
          <p:nvPr/>
        </p:nvCxnSpPr>
        <p:spPr>
          <a:xfrm flipV="1">
            <a:off x="2430326" y="1551880"/>
            <a:ext cx="271521" cy="3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484" idx="3"/>
            <a:endCxn id="42" idx="2"/>
          </p:cNvCxnSpPr>
          <p:nvPr/>
        </p:nvCxnSpPr>
        <p:spPr>
          <a:xfrm flipV="1">
            <a:off x="2968715" y="1549906"/>
            <a:ext cx="342253" cy="1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310968" y="1454560"/>
            <a:ext cx="328789" cy="190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71344" y="1417756"/>
            <a:ext cx="828226" cy="246221"/>
          </a:xfrm>
          <a:prstGeom prst="rect">
            <a:avLst/>
          </a:prstGeom>
          <a:noFill/>
        </p:spPr>
        <p:txBody>
          <a:bodyPr wrap="square" rtlCol="0">
            <a:spAutoFit/>
          </a:bodyPr>
          <a:lstStyle/>
          <a:p>
            <a:pPr algn="ctr"/>
            <a:r>
              <a:rPr lang="en-US" sz="500" dirty="0" smtClean="0"/>
              <a:t>Data</a:t>
            </a:r>
            <a:br>
              <a:rPr lang="en-US" sz="500" dirty="0" smtClean="0"/>
            </a:br>
            <a:r>
              <a:rPr lang="en-US" sz="500" dirty="0" smtClean="0"/>
              <a:t>Network</a:t>
            </a:r>
            <a:endParaRPr lang="en-US" sz="500" dirty="0"/>
          </a:p>
        </p:txBody>
      </p:sp>
      <p:sp>
        <p:nvSpPr>
          <p:cNvPr id="59" name="TextBox 58"/>
          <p:cNvSpPr txBox="1"/>
          <p:nvPr/>
        </p:nvSpPr>
        <p:spPr>
          <a:xfrm>
            <a:off x="1365115" y="1118230"/>
            <a:ext cx="320922" cy="184666"/>
          </a:xfrm>
          <a:prstGeom prst="rect">
            <a:avLst/>
          </a:prstGeom>
          <a:noFill/>
        </p:spPr>
        <p:txBody>
          <a:bodyPr wrap="none" rtlCol="0">
            <a:spAutoFit/>
          </a:bodyPr>
          <a:lstStyle/>
          <a:p>
            <a:r>
              <a:rPr lang="en-US" sz="600" dirty="0" smtClean="0"/>
              <a:t>NG1</a:t>
            </a:r>
            <a:endParaRPr lang="en-US" sz="600" dirty="0"/>
          </a:p>
        </p:txBody>
      </p:sp>
      <p:sp>
        <p:nvSpPr>
          <p:cNvPr id="592" name="TextBox 591"/>
          <p:cNvSpPr txBox="1"/>
          <p:nvPr/>
        </p:nvSpPr>
        <p:spPr>
          <a:xfrm>
            <a:off x="1775640" y="1398844"/>
            <a:ext cx="320922" cy="184666"/>
          </a:xfrm>
          <a:prstGeom prst="rect">
            <a:avLst/>
          </a:prstGeom>
          <a:noFill/>
        </p:spPr>
        <p:txBody>
          <a:bodyPr wrap="none" rtlCol="0">
            <a:spAutoFit/>
          </a:bodyPr>
          <a:lstStyle/>
          <a:p>
            <a:r>
              <a:rPr lang="en-US" sz="600" dirty="0" smtClean="0"/>
              <a:t>NG3</a:t>
            </a:r>
            <a:endParaRPr lang="en-US" sz="600" dirty="0"/>
          </a:p>
        </p:txBody>
      </p:sp>
      <p:cxnSp>
        <p:nvCxnSpPr>
          <p:cNvPr id="593" name="Straight Connector 592"/>
          <p:cNvCxnSpPr>
            <a:stCxn id="451" idx="0"/>
            <a:endCxn id="545" idx="2"/>
          </p:cNvCxnSpPr>
          <p:nvPr/>
        </p:nvCxnSpPr>
        <p:spPr>
          <a:xfrm flipV="1">
            <a:off x="1557381" y="1151981"/>
            <a:ext cx="697031" cy="327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4" name="TextBox 593"/>
          <p:cNvSpPr txBox="1"/>
          <p:nvPr/>
        </p:nvSpPr>
        <p:spPr>
          <a:xfrm>
            <a:off x="1562957" y="1248566"/>
            <a:ext cx="320922" cy="184666"/>
          </a:xfrm>
          <a:prstGeom prst="rect">
            <a:avLst/>
          </a:prstGeom>
          <a:noFill/>
        </p:spPr>
        <p:txBody>
          <a:bodyPr wrap="none" rtlCol="0">
            <a:spAutoFit/>
          </a:bodyPr>
          <a:lstStyle/>
          <a:p>
            <a:r>
              <a:rPr lang="en-US" sz="600" dirty="0" smtClean="0"/>
              <a:t>NG2</a:t>
            </a:r>
            <a:endParaRPr lang="en-US" sz="600" dirty="0"/>
          </a:p>
        </p:txBody>
      </p:sp>
      <p:cxnSp>
        <p:nvCxnSpPr>
          <p:cNvPr id="595" name="Straight Connector 594"/>
          <p:cNvCxnSpPr>
            <a:stCxn id="466" idx="0"/>
            <a:endCxn id="545" idx="2"/>
          </p:cNvCxnSpPr>
          <p:nvPr/>
        </p:nvCxnSpPr>
        <p:spPr>
          <a:xfrm flipV="1">
            <a:off x="2254412" y="1151981"/>
            <a:ext cx="0" cy="325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2181166" y="1225645"/>
            <a:ext cx="320922" cy="184666"/>
          </a:xfrm>
          <a:prstGeom prst="rect">
            <a:avLst/>
          </a:prstGeom>
          <a:noFill/>
        </p:spPr>
        <p:txBody>
          <a:bodyPr wrap="none" rtlCol="0">
            <a:spAutoFit/>
          </a:bodyPr>
          <a:lstStyle/>
          <a:p>
            <a:r>
              <a:rPr lang="en-US" sz="600" dirty="0" smtClean="0"/>
              <a:t>NG4</a:t>
            </a:r>
            <a:endParaRPr lang="en-US" sz="600" dirty="0"/>
          </a:p>
        </p:txBody>
      </p:sp>
      <p:sp>
        <p:nvSpPr>
          <p:cNvPr id="597" name="TextBox 596"/>
          <p:cNvSpPr txBox="1"/>
          <p:nvPr/>
        </p:nvSpPr>
        <p:spPr>
          <a:xfrm>
            <a:off x="2183769" y="810514"/>
            <a:ext cx="320922" cy="184666"/>
          </a:xfrm>
          <a:prstGeom prst="rect">
            <a:avLst/>
          </a:prstGeom>
          <a:noFill/>
        </p:spPr>
        <p:txBody>
          <a:bodyPr wrap="none" rtlCol="0">
            <a:spAutoFit/>
          </a:bodyPr>
          <a:lstStyle/>
          <a:p>
            <a:r>
              <a:rPr lang="en-US" sz="600" dirty="0" smtClean="0"/>
              <a:t>NG7</a:t>
            </a:r>
            <a:endParaRPr lang="en-US" sz="600" dirty="0"/>
          </a:p>
        </p:txBody>
      </p:sp>
      <p:cxnSp>
        <p:nvCxnSpPr>
          <p:cNvPr id="598" name="Straight Connector 597"/>
          <p:cNvCxnSpPr>
            <a:stCxn id="545" idx="0"/>
            <a:endCxn id="585" idx="2"/>
          </p:cNvCxnSpPr>
          <p:nvPr/>
        </p:nvCxnSpPr>
        <p:spPr>
          <a:xfrm flipH="1" flipV="1">
            <a:off x="2251148" y="788190"/>
            <a:ext cx="3264" cy="20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9" name="TextBox 598"/>
          <p:cNvSpPr txBox="1"/>
          <p:nvPr/>
        </p:nvSpPr>
        <p:spPr>
          <a:xfrm>
            <a:off x="2416658" y="1388780"/>
            <a:ext cx="320922" cy="184666"/>
          </a:xfrm>
          <a:prstGeom prst="rect">
            <a:avLst/>
          </a:prstGeom>
          <a:noFill/>
        </p:spPr>
        <p:txBody>
          <a:bodyPr wrap="none" rtlCol="0">
            <a:spAutoFit/>
          </a:bodyPr>
          <a:lstStyle/>
          <a:p>
            <a:r>
              <a:rPr lang="en-US" sz="600" dirty="0" smtClean="0"/>
              <a:t>NG6</a:t>
            </a:r>
            <a:endParaRPr lang="en-US" sz="600" dirty="0"/>
          </a:p>
        </p:txBody>
      </p:sp>
      <p:cxnSp>
        <p:nvCxnSpPr>
          <p:cNvPr id="600" name="Straight Connector 599"/>
          <p:cNvCxnSpPr>
            <a:stCxn id="545" idx="3"/>
            <a:endCxn id="586" idx="1"/>
          </p:cNvCxnSpPr>
          <p:nvPr/>
        </p:nvCxnSpPr>
        <p:spPr>
          <a:xfrm flipV="1">
            <a:off x="2430326" y="1071639"/>
            <a:ext cx="260887" cy="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2399124" y="910530"/>
            <a:ext cx="320922" cy="184666"/>
          </a:xfrm>
          <a:prstGeom prst="rect">
            <a:avLst/>
          </a:prstGeom>
          <a:noFill/>
        </p:spPr>
        <p:txBody>
          <a:bodyPr wrap="none" rtlCol="0">
            <a:spAutoFit/>
          </a:bodyPr>
          <a:lstStyle/>
          <a:p>
            <a:r>
              <a:rPr lang="en-US" sz="600" dirty="0" smtClean="0"/>
              <a:t>NG5</a:t>
            </a:r>
            <a:endParaRPr lang="en-US" sz="600" dirty="0"/>
          </a:p>
        </p:txBody>
      </p:sp>
      <p:sp>
        <p:nvSpPr>
          <p:cNvPr id="139" name="TextBox 138"/>
          <p:cNvSpPr txBox="1"/>
          <p:nvPr/>
        </p:nvSpPr>
        <p:spPr>
          <a:xfrm>
            <a:off x="2814031" y="560785"/>
            <a:ext cx="1173719" cy="215444"/>
          </a:xfrm>
          <a:prstGeom prst="rect">
            <a:avLst/>
          </a:prstGeom>
          <a:noFill/>
        </p:spPr>
        <p:txBody>
          <a:bodyPr wrap="none" rtlCol="0">
            <a:spAutoFit/>
          </a:bodyPr>
          <a:lstStyle/>
          <a:p>
            <a:r>
              <a:rPr lang="en-US" sz="800" dirty="0" err="1" smtClean="0"/>
              <a:t>SliceTemplate</a:t>
            </a:r>
            <a:r>
              <a:rPr lang="en-US" sz="800" dirty="0" smtClean="0"/>
              <a:t>(</a:t>
            </a:r>
            <a:r>
              <a:rPr lang="en-US" sz="800" dirty="0" err="1" smtClean="0"/>
              <a:t>eMBB</a:t>
            </a:r>
            <a:r>
              <a:rPr lang="en-US" sz="800" dirty="0" smtClean="0"/>
              <a:t>-A)</a:t>
            </a:r>
            <a:endParaRPr lang="en-US" sz="800" dirty="0"/>
          </a:p>
        </p:txBody>
      </p:sp>
      <p:grpSp>
        <p:nvGrpSpPr>
          <p:cNvPr id="141" name="Group 140"/>
          <p:cNvGrpSpPr/>
          <p:nvPr/>
        </p:nvGrpSpPr>
        <p:grpSpPr>
          <a:xfrm>
            <a:off x="1376653" y="1634180"/>
            <a:ext cx="514045" cy="216472"/>
            <a:chOff x="3669431" y="1334094"/>
            <a:chExt cx="514045" cy="216472"/>
          </a:xfrm>
        </p:grpSpPr>
        <p:sp>
          <p:nvSpPr>
            <p:cNvPr id="612" name="TextBox 61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a:latin typeface="Arial" charset="0"/>
                </a:rPr>
                <a:t>F()</a:t>
              </a:r>
            </a:p>
          </p:txBody>
        </p:sp>
        <p:sp>
          <p:nvSpPr>
            <p:cNvPr id="615" name="Oval 614"/>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17" name="Group 616"/>
          <p:cNvGrpSpPr/>
          <p:nvPr/>
        </p:nvGrpSpPr>
        <p:grpSpPr>
          <a:xfrm>
            <a:off x="2136153" y="1623608"/>
            <a:ext cx="514045" cy="216472"/>
            <a:chOff x="3669431" y="1334094"/>
            <a:chExt cx="514045" cy="216472"/>
          </a:xfrm>
        </p:grpSpPr>
        <p:sp>
          <p:nvSpPr>
            <p:cNvPr id="618" name="TextBox 617"/>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G()</a:t>
              </a:r>
              <a:endParaRPr lang="en-US" sz="800" b="1" i="1" dirty="0">
                <a:latin typeface="Arial" charset="0"/>
              </a:endParaRPr>
            </a:p>
          </p:txBody>
        </p:sp>
        <p:sp>
          <p:nvSpPr>
            <p:cNvPr id="619" name="Oval 618"/>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1" name="Group 620"/>
          <p:cNvGrpSpPr/>
          <p:nvPr/>
        </p:nvGrpSpPr>
        <p:grpSpPr>
          <a:xfrm>
            <a:off x="2737938" y="1630701"/>
            <a:ext cx="514045" cy="216472"/>
            <a:chOff x="3669431" y="1334094"/>
            <a:chExt cx="514045" cy="216472"/>
          </a:xfrm>
        </p:grpSpPr>
        <p:sp>
          <p:nvSpPr>
            <p:cNvPr id="622" name="TextBox 62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H()</a:t>
              </a:r>
              <a:endParaRPr lang="en-US" sz="800" b="1" i="1" dirty="0">
                <a:latin typeface="Arial" charset="0"/>
              </a:endParaRPr>
            </a:p>
          </p:txBody>
        </p:sp>
        <p:sp>
          <p:nvSpPr>
            <p:cNvPr id="623" name="Oval 622"/>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5" name="Group 624"/>
          <p:cNvGrpSpPr/>
          <p:nvPr/>
        </p:nvGrpSpPr>
        <p:grpSpPr>
          <a:xfrm>
            <a:off x="1874711" y="799158"/>
            <a:ext cx="514045" cy="216472"/>
            <a:chOff x="3669431" y="1334094"/>
            <a:chExt cx="514045" cy="216472"/>
          </a:xfrm>
        </p:grpSpPr>
        <p:sp>
          <p:nvSpPr>
            <p:cNvPr id="626" name="TextBox 625"/>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I()</a:t>
              </a:r>
              <a:endParaRPr lang="en-US" sz="800" b="1" i="1" dirty="0">
                <a:latin typeface="Arial" charset="0"/>
              </a:endParaRPr>
            </a:p>
          </p:txBody>
        </p:sp>
        <p:sp>
          <p:nvSpPr>
            <p:cNvPr id="627" name="Oval 626"/>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sp>
        <p:nvSpPr>
          <p:cNvPr id="142" name="Rectangle 141"/>
          <p:cNvSpPr/>
          <p:nvPr/>
        </p:nvSpPr>
        <p:spPr>
          <a:xfrm>
            <a:off x="1808278" y="586690"/>
            <a:ext cx="701564" cy="638955"/>
          </a:xfrm>
          <a:prstGeom prst="rect">
            <a:avLst/>
          </a:prstGeom>
          <a:no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a:off x="4716643" y="586690"/>
            <a:ext cx="1137091" cy="300941"/>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V="1">
            <a:off x="3538436" y="1068493"/>
            <a:ext cx="2124995" cy="778683"/>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9" name="Parallelogram 628"/>
          <p:cNvSpPr/>
          <p:nvPr/>
        </p:nvSpPr>
        <p:spPr>
          <a:xfrm>
            <a:off x="5667573" y="888227"/>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5802390" y="790935"/>
            <a:ext cx="317716" cy="369332"/>
          </a:xfrm>
          <a:prstGeom prst="rect">
            <a:avLst/>
          </a:prstGeom>
          <a:noFill/>
        </p:spPr>
        <p:txBody>
          <a:bodyPr wrap="none" rtlCol="0">
            <a:spAutoFit/>
          </a:bodyPr>
          <a:lstStyle/>
          <a:p>
            <a:r>
              <a:rPr lang="en-US" i="1" dirty="0" smtClean="0"/>
              <a:t>A</a:t>
            </a:r>
            <a:endParaRPr lang="en-US" i="1" dirty="0"/>
          </a:p>
        </p:txBody>
      </p:sp>
      <p:sp>
        <p:nvSpPr>
          <p:cNvPr id="2" name="TextBox 1"/>
          <p:cNvSpPr txBox="1"/>
          <p:nvPr/>
        </p:nvSpPr>
        <p:spPr>
          <a:xfrm rot="16200000">
            <a:off x="-193240" y="995207"/>
            <a:ext cx="641522" cy="307777"/>
          </a:xfrm>
          <a:prstGeom prst="rect">
            <a:avLst/>
          </a:prstGeom>
          <a:noFill/>
        </p:spPr>
        <p:txBody>
          <a:bodyPr wrap="none" rtlCol="0">
            <a:spAutoFit/>
          </a:bodyPr>
          <a:lstStyle/>
          <a:p>
            <a:r>
              <a:rPr lang="en-US" sz="1400" dirty="0" smtClean="0"/>
              <a:t>INPUT</a:t>
            </a:r>
            <a:endParaRPr lang="en-US" sz="1400" dirty="0"/>
          </a:p>
        </p:txBody>
      </p:sp>
      <p:sp>
        <p:nvSpPr>
          <p:cNvPr id="557" name="TextBox 556"/>
          <p:cNvSpPr txBox="1"/>
          <p:nvPr/>
        </p:nvSpPr>
        <p:spPr>
          <a:xfrm rot="16200000">
            <a:off x="-321609" y="3287943"/>
            <a:ext cx="898259" cy="307777"/>
          </a:xfrm>
          <a:prstGeom prst="rect">
            <a:avLst/>
          </a:prstGeom>
          <a:noFill/>
        </p:spPr>
        <p:txBody>
          <a:bodyPr wrap="none" rtlCol="0">
            <a:spAutoFit/>
          </a:bodyPr>
          <a:lstStyle/>
          <a:p>
            <a:r>
              <a:rPr lang="en-US" sz="1400" dirty="0" smtClean="0"/>
              <a:t>MACHINE</a:t>
            </a:r>
            <a:endParaRPr lang="en-US" sz="1400" dirty="0"/>
          </a:p>
        </p:txBody>
      </p:sp>
      <p:sp>
        <p:nvSpPr>
          <p:cNvPr id="31" name="Left Brace 30"/>
          <p:cNvSpPr/>
          <p:nvPr/>
        </p:nvSpPr>
        <p:spPr>
          <a:xfrm>
            <a:off x="243657" y="448840"/>
            <a:ext cx="185555" cy="15019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Left Brace 586"/>
          <p:cNvSpPr/>
          <p:nvPr/>
        </p:nvSpPr>
        <p:spPr>
          <a:xfrm>
            <a:off x="243657" y="2055562"/>
            <a:ext cx="166336" cy="29962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9" name="TextBox 778"/>
          <p:cNvSpPr txBox="1"/>
          <p:nvPr/>
        </p:nvSpPr>
        <p:spPr>
          <a:xfrm>
            <a:off x="5041739" y="6558081"/>
            <a:ext cx="411611" cy="280725"/>
          </a:xfrm>
          <a:prstGeom prst="rect">
            <a:avLst/>
          </a:prstGeom>
          <a:noFill/>
        </p:spPr>
        <p:txBody>
          <a:bodyPr wrap="none" lIns="92456" tIns="46229" rIns="92456" bIns="46229" rtlCol="0">
            <a:spAutoFit/>
          </a:bodyPr>
          <a:lstStyle/>
          <a:p>
            <a:r>
              <a:rPr lang="en-US" sz="1164" b="1" i="1" dirty="0">
                <a:latin typeface="Arial" charset="0"/>
              </a:rPr>
              <a:t>G()</a:t>
            </a:r>
          </a:p>
        </p:txBody>
      </p:sp>
      <p:sp>
        <p:nvSpPr>
          <p:cNvPr id="780" name="TextBox 779"/>
          <p:cNvSpPr txBox="1"/>
          <p:nvPr/>
        </p:nvSpPr>
        <p:spPr>
          <a:xfrm>
            <a:off x="5554427" y="6555514"/>
            <a:ext cx="401867" cy="280714"/>
          </a:xfrm>
          <a:prstGeom prst="rect">
            <a:avLst/>
          </a:prstGeom>
          <a:noFill/>
        </p:spPr>
        <p:txBody>
          <a:bodyPr wrap="none" lIns="92456" tIns="46229" rIns="92456" bIns="46229" rtlCol="0">
            <a:spAutoFit/>
          </a:bodyPr>
          <a:lstStyle/>
          <a:p>
            <a:r>
              <a:rPr lang="en-US" sz="1164" b="1" i="1" dirty="0">
                <a:latin typeface="Arial" charset="0"/>
              </a:rPr>
              <a:t>H()</a:t>
            </a:r>
          </a:p>
        </p:txBody>
      </p:sp>
      <p:sp>
        <p:nvSpPr>
          <p:cNvPr id="781" name="Oval 780"/>
          <p:cNvSpPr/>
          <p:nvPr/>
        </p:nvSpPr>
        <p:spPr bwMode="auto">
          <a:xfrm>
            <a:off x="5132011" y="6394910"/>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2" name="Oval 781"/>
          <p:cNvSpPr/>
          <p:nvPr/>
        </p:nvSpPr>
        <p:spPr bwMode="auto">
          <a:xfrm>
            <a:off x="5612475" y="6370793"/>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nvGrpSpPr>
          <p:cNvPr id="783" name="Group 368"/>
          <p:cNvGrpSpPr/>
          <p:nvPr/>
        </p:nvGrpSpPr>
        <p:grpSpPr>
          <a:xfrm>
            <a:off x="4384507" y="6412179"/>
            <a:ext cx="400434" cy="294083"/>
            <a:chOff x="8069753" y="2075031"/>
            <a:chExt cx="396419" cy="290179"/>
          </a:xfrm>
        </p:grpSpPr>
        <p:sp>
          <p:nvSpPr>
            <p:cNvPr id="784" name="Cube 783"/>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5" name="Cube 784"/>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6" name="Cube 785"/>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787" name="Straight Connector 786"/>
            <p:cNvCxnSpPr>
              <a:stCxn id="786" idx="4"/>
              <a:endCxn id="785"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 name="Straight Connector 787"/>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9" name="Group 378"/>
          <p:cNvGrpSpPr/>
          <p:nvPr/>
        </p:nvGrpSpPr>
        <p:grpSpPr>
          <a:xfrm>
            <a:off x="3212892" y="5689634"/>
            <a:ext cx="858656" cy="791558"/>
            <a:chOff x="3938584" y="6043615"/>
            <a:chExt cx="240343" cy="253746"/>
          </a:xfrm>
        </p:grpSpPr>
        <p:grpSp>
          <p:nvGrpSpPr>
            <p:cNvPr id="790" name="Group 483"/>
            <p:cNvGrpSpPr/>
            <p:nvPr/>
          </p:nvGrpSpPr>
          <p:grpSpPr>
            <a:xfrm>
              <a:off x="3962955" y="6059020"/>
              <a:ext cx="215972" cy="238341"/>
              <a:chOff x="4964611" y="4794996"/>
              <a:chExt cx="328936" cy="328936"/>
            </a:xfrm>
          </p:grpSpPr>
          <p:grpSp>
            <p:nvGrpSpPr>
              <p:cNvPr id="792" name="Group 476"/>
              <p:cNvGrpSpPr/>
              <p:nvPr/>
            </p:nvGrpSpPr>
            <p:grpSpPr>
              <a:xfrm>
                <a:off x="4964611" y="4898341"/>
                <a:ext cx="328936" cy="120616"/>
                <a:chOff x="4967056" y="4898341"/>
                <a:chExt cx="328936" cy="120616"/>
              </a:xfrm>
            </p:grpSpPr>
            <p:cxnSp>
              <p:nvCxnSpPr>
                <p:cNvPr id="800" name="Straight Connector 799"/>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 name="Straight Connector 800"/>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 name="Straight Connector 82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1" name="Straight Connector 84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2" name="Straight Connector 84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3" name="Group 477"/>
              <p:cNvGrpSpPr/>
              <p:nvPr/>
            </p:nvGrpSpPr>
            <p:grpSpPr>
              <a:xfrm rot="16200000">
                <a:off x="4960536" y="4899156"/>
                <a:ext cx="328936" cy="120616"/>
                <a:chOff x="4967056" y="4898341"/>
                <a:chExt cx="328936" cy="120616"/>
              </a:xfrm>
            </p:grpSpPr>
            <p:cxnSp>
              <p:nvCxnSpPr>
                <p:cNvPr id="795" name="Straight Connector 794"/>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 name="Straight Connector 795"/>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7" name="Straight Connector 79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 name="Straight Connector 797"/>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 name="Straight Connector 798"/>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94" name="Rectangle 793"/>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4867" b="1" dirty="0">
                  <a:latin typeface="Symbol" pitchFamily="18" charset="2"/>
                </a:endParaRPr>
              </a:p>
            </p:txBody>
          </p:sp>
        </p:grpSp>
        <p:sp>
          <p:nvSpPr>
            <p:cNvPr id="791" name="TextBox 790"/>
            <p:cNvSpPr txBox="1"/>
            <p:nvPr/>
          </p:nvSpPr>
          <p:spPr>
            <a:xfrm>
              <a:off x="3938584" y="6043615"/>
              <a:ext cx="185848" cy="248835"/>
            </a:xfrm>
            <a:prstGeom prst="rect">
              <a:avLst/>
            </a:prstGeom>
            <a:noFill/>
          </p:spPr>
          <p:txBody>
            <a:bodyPr wrap="none" rtlCol="0">
              <a:spAutoFit/>
            </a:bodyPr>
            <a:lstStyle/>
            <a:p>
              <a:r>
                <a:rPr lang="en-US" sz="4444" b="1" dirty="0">
                  <a:latin typeface="Symbol" pitchFamily="18" charset="2"/>
                </a:rPr>
                <a:t> S</a:t>
              </a:r>
            </a:p>
          </p:txBody>
        </p:sp>
      </p:grpSp>
      <p:sp>
        <p:nvSpPr>
          <p:cNvPr id="843" name="Freeform 842"/>
          <p:cNvSpPr/>
          <p:nvPr/>
        </p:nvSpPr>
        <p:spPr bwMode="auto">
          <a:xfrm rot="843826">
            <a:off x="2481647" y="5919730"/>
            <a:ext cx="1086181" cy="210180"/>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57" name="Isosceles Triangle 856"/>
          <p:cNvSpPr/>
          <p:nvPr/>
        </p:nvSpPr>
        <p:spPr bwMode="auto">
          <a:xfrm>
            <a:off x="2388539" y="5632346"/>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58" name="Rectangle 857"/>
          <p:cNvSpPr/>
          <p:nvPr/>
        </p:nvSpPr>
        <p:spPr bwMode="auto">
          <a:xfrm>
            <a:off x="2365569" y="5608343"/>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59" name="Rectangle 858"/>
          <p:cNvSpPr/>
          <p:nvPr/>
        </p:nvSpPr>
        <p:spPr bwMode="auto">
          <a:xfrm>
            <a:off x="2420147" y="549723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60" name="Rectangle 859"/>
          <p:cNvSpPr/>
          <p:nvPr/>
        </p:nvSpPr>
        <p:spPr bwMode="auto">
          <a:xfrm>
            <a:off x="2480681" y="5609319"/>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61" name="TextBox 860"/>
          <p:cNvSpPr txBox="1"/>
          <p:nvPr/>
        </p:nvSpPr>
        <p:spPr>
          <a:xfrm>
            <a:off x="3633062" y="6554152"/>
            <a:ext cx="385703" cy="280725"/>
          </a:xfrm>
          <a:prstGeom prst="rect">
            <a:avLst/>
          </a:prstGeom>
          <a:noFill/>
        </p:spPr>
        <p:txBody>
          <a:bodyPr wrap="none" lIns="92456" tIns="46229" rIns="92456" bIns="46229" rtlCol="0">
            <a:spAutoFit/>
          </a:bodyPr>
          <a:lstStyle/>
          <a:p>
            <a:r>
              <a:rPr lang="en-US" sz="1164" b="1" i="1" dirty="0">
                <a:latin typeface="Arial" charset="0"/>
              </a:rPr>
              <a:t>F()</a:t>
            </a:r>
          </a:p>
        </p:txBody>
      </p:sp>
      <p:sp>
        <p:nvSpPr>
          <p:cNvPr id="862" name="Oval 861"/>
          <p:cNvSpPr/>
          <p:nvPr/>
        </p:nvSpPr>
        <p:spPr bwMode="auto">
          <a:xfrm>
            <a:off x="3741231" y="6376614"/>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3" name="TextBox 862"/>
          <p:cNvSpPr txBox="1"/>
          <p:nvPr/>
        </p:nvSpPr>
        <p:spPr>
          <a:xfrm>
            <a:off x="9200961" y="6487941"/>
            <a:ext cx="333887" cy="280725"/>
          </a:xfrm>
          <a:prstGeom prst="rect">
            <a:avLst/>
          </a:prstGeom>
          <a:noFill/>
        </p:spPr>
        <p:txBody>
          <a:bodyPr wrap="none" lIns="92456" tIns="46229" rIns="92456" bIns="46229" rtlCol="0">
            <a:spAutoFit/>
          </a:bodyPr>
          <a:lstStyle/>
          <a:p>
            <a:r>
              <a:rPr lang="en-US" sz="1164" b="1" i="1" dirty="0">
                <a:latin typeface="Arial" charset="0"/>
              </a:rPr>
              <a:t>I()</a:t>
            </a:r>
          </a:p>
        </p:txBody>
      </p:sp>
      <p:sp>
        <p:nvSpPr>
          <p:cNvPr id="864" name="Oval 863"/>
          <p:cNvSpPr/>
          <p:nvPr/>
        </p:nvSpPr>
        <p:spPr bwMode="auto">
          <a:xfrm>
            <a:off x="9259010" y="6303221"/>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5" name="Cube 864"/>
          <p:cNvSpPr/>
          <p:nvPr/>
        </p:nvSpPr>
        <p:spPr bwMode="auto">
          <a:xfrm rot="16200000">
            <a:off x="9757195" y="6342519"/>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6" name="Cube 865"/>
          <p:cNvSpPr/>
          <p:nvPr/>
        </p:nvSpPr>
        <p:spPr bwMode="auto">
          <a:xfrm rot="16200000">
            <a:off x="10284948" y="6423978"/>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67" name="Straight Connector 866"/>
          <p:cNvCxnSpPr/>
          <p:nvPr/>
        </p:nvCxnSpPr>
        <p:spPr bwMode="auto">
          <a:xfrm flipH="1">
            <a:off x="10373670" y="6383760"/>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8" name="Straight Connector 867"/>
          <p:cNvCxnSpPr/>
          <p:nvPr/>
        </p:nvCxnSpPr>
        <p:spPr bwMode="auto">
          <a:xfrm flipH="1" flipV="1">
            <a:off x="10985864" y="6398130"/>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9" name="Straight Connector 868"/>
          <p:cNvCxnSpPr>
            <a:stCxn id="865" idx="3"/>
            <a:endCxn id="866" idx="1"/>
          </p:cNvCxnSpPr>
          <p:nvPr/>
        </p:nvCxnSpPr>
        <p:spPr bwMode="auto">
          <a:xfrm>
            <a:off x="9882754" y="6428133"/>
            <a:ext cx="409697" cy="8145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 name="Straight Connector 869"/>
          <p:cNvCxnSpPr>
            <a:stCxn id="786" idx="0"/>
          </p:cNvCxnSpPr>
          <p:nvPr/>
        </p:nvCxnSpPr>
        <p:spPr bwMode="auto">
          <a:xfrm flipH="1" flipV="1">
            <a:off x="3872468" y="6326738"/>
            <a:ext cx="512037" cy="2871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71" name="Group 466"/>
          <p:cNvGrpSpPr/>
          <p:nvPr/>
        </p:nvGrpSpPr>
        <p:grpSpPr>
          <a:xfrm rot="10800000">
            <a:off x="6029554" y="6372671"/>
            <a:ext cx="400434" cy="294083"/>
            <a:chOff x="8069753" y="2075031"/>
            <a:chExt cx="396419" cy="290179"/>
          </a:xfrm>
        </p:grpSpPr>
        <p:sp>
          <p:nvSpPr>
            <p:cNvPr id="872" name="Cube 871"/>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3" name="Cube 872"/>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4" name="Cube 873"/>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75" name="Straight Connector 874"/>
            <p:cNvCxnSpPr>
              <a:stCxn id="874" idx="4"/>
              <a:endCxn id="873"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6" name="Straight Connector 875"/>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7" name="Group 523"/>
          <p:cNvGrpSpPr/>
          <p:nvPr/>
        </p:nvGrpSpPr>
        <p:grpSpPr>
          <a:xfrm>
            <a:off x="8723787" y="6305994"/>
            <a:ext cx="400434" cy="294083"/>
            <a:chOff x="8069753" y="2075031"/>
            <a:chExt cx="396419" cy="290179"/>
          </a:xfrm>
        </p:grpSpPr>
        <p:sp>
          <p:nvSpPr>
            <p:cNvPr id="878" name="Cube 877"/>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9" name="Cube 878"/>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0" name="Cube 879"/>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81" name="Straight Connector 880"/>
            <p:cNvCxnSpPr>
              <a:stCxn id="880" idx="4"/>
              <a:endCxn id="879"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2" name="Straight Connector 881"/>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83" name="Straight Connector 882"/>
          <p:cNvCxnSpPr/>
          <p:nvPr/>
        </p:nvCxnSpPr>
        <p:spPr bwMode="auto">
          <a:xfrm flipV="1">
            <a:off x="6397927" y="6355698"/>
            <a:ext cx="995999" cy="11709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4" name="Straight Connector 883"/>
          <p:cNvCxnSpPr/>
          <p:nvPr/>
        </p:nvCxnSpPr>
        <p:spPr bwMode="auto">
          <a:xfrm flipH="1" flipV="1">
            <a:off x="7393926" y="6365354"/>
            <a:ext cx="1193061" cy="17375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5" name="Freeform 884"/>
          <p:cNvSpPr/>
          <p:nvPr/>
        </p:nvSpPr>
        <p:spPr bwMode="auto">
          <a:xfrm rot="20697473">
            <a:off x="2381142" y="6326740"/>
            <a:ext cx="1183440" cy="193062"/>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6" name="Isosceles Triangle 885"/>
          <p:cNvSpPr/>
          <p:nvPr/>
        </p:nvSpPr>
        <p:spPr bwMode="auto">
          <a:xfrm>
            <a:off x="2359672" y="6279109"/>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7" name="Rectangle 886"/>
          <p:cNvSpPr/>
          <p:nvPr/>
        </p:nvSpPr>
        <p:spPr bwMode="auto">
          <a:xfrm>
            <a:off x="2336703" y="6255106"/>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88" name="Rectangle 887"/>
          <p:cNvSpPr/>
          <p:nvPr/>
        </p:nvSpPr>
        <p:spPr bwMode="auto">
          <a:xfrm>
            <a:off x="2391283" y="614399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89" name="Rectangle 888"/>
          <p:cNvSpPr/>
          <p:nvPr/>
        </p:nvSpPr>
        <p:spPr bwMode="auto">
          <a:xfrm>
            <a:off x="2451817" y="6256080"/>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0" name="Rounded Rectangle 889"/>
          <p:cNvSpPr/>
          <p:nvPr/>
        </p:nvSpPr>
        <p:spPr bwMode="auto">
          <a:xfrm>
            <a:off x="3669169" y="6220555"/>
            <a:ext cx="8266087" cy="569536"/>
          </a:xfrm>
          <a:prstGeom prst="round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cxnSp>
        <p:nvCxnSpPr>
          <p:cNvPr id="891" name="Straight Connector 890"/>
          <p:cNvCxnSpPr/>
          <p:nvPr/>
        </p:nvCxnSpPr>
        <p:spPr bwMode="auto">
          <a:xfrm>
            <a:off x="893406" y="5570913"/>
            <a:ext cx="9622" cy="92670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2" name="Straight Connector 891"/>
          <p:cNvCxnSpPr/>
          <p:nvPr/>
        </p:nvCxnSpPr>
        <p:spPr bwMode="auto">
          <a:xfrm>
            <a:off x="835677" y="6401084"/>
            <a:ext cx="1204987" cy="581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3" name="Freeform 892"/>
          <p:cNvSpPr/>
          <p:nvPr/>
        </p:nvSpPr>
        <p:spPr bwMode="auto">
          <a:xfrm>
            <a:off x="921646" y="5524800"/>
            <a:ext cx="976821" cy="876700"/>
          </a:xfrm>
          <a:custGeom>
            <a:avLst/>
            <a:gdLst>
              <a:gd name="connsiteX0" fmla="*/ 0 w 967028"/>
              <a:gd name="connsiteY0" fmla="*/ 855195 h 865062"/>
              <a:gd name="connsiteX1" fmla="*/ 0 w 967028"/>
              <a:gd name="connsiteY1" fmla="*/ 855195 h 865062"/>
              <a:gd name="connsiteX2" fmla="*/ 26314 w 967028"/>
              <a:gd name="connsiteY2" fmla="*/ 842038 h 865062"/>
              <a:gd name="connsiteX3" fmla="*/ 36182 w 967028"/>
              <a:gd name="connsiteY3" fmla="*/ 838748 h 865062"/>
              <a:gd name="connsiteX4" fmla="*/ 46049 w 967028"/>
              <a:gd name="connsiteY4" fmla="*/ 832170 h 865062"/>
              <a:gd name="connsiteX5" fmla="*/ 144725 w 967028"/>
              <a:gd name="connsiteY5" fmla="*/ 809146 h 865062"/>
              <a:gd name="connsiteX6" fmla="*/ 184196 w 967028"/>
              <a:gd name="connsiteY6" fmla="*/ 39471 h 865062"/>
              <a:gd name="connsiteX7" fmla="*/ 243402 w 967028"/>
              <a:gd name="connsiteY7" fmla="*/ 6579 h 865062"/>
              <a:gd name="connsiteX8" fmla="*/ 315764 w 967028"/>
              <a:gd name="connsiteY8" fmla="*/ 0 h 865062"/>
              <a:gd name="connsiteX9" fmla="*/ 361813 w 967028"/>
              <a:gd name="connsiteY9" fmla="*/ 16446 h 865062"/>
              <a:gd name="connsiteX10" fmla="*/ 361813 w 967028"/>
              <a:gd name="connsiteY10" fmla="*/ 16446 h 865062"/>
              <a:gd name="connsiteX11" fmla="*/ 411151 w 967028"/>
              <a:gd name="connsiteY11" fmla="*/ 6579 h 865062"/>
              <a:gd name="connsiteX12" fmla="*/ 427597 w 967028"/>
              <a:gd name="connsiteY12" fmla="*/ 69074 h 865062"/>
              <a:gd name="connsiteX13" fmla="*/ 430887 w 967028"/>
              <a:gd name="connsiteY13" fmla="*/ 776254 h 865062"/>
              <a:gd name="connsiteX14" fmla="*/ 460489 w 967028"/>
              <a:gd name="connsiteY14" fmla="*/ 855195 h 865062"/>
              <a:gd name="connsiteX15" fmla="*/ 503249 w 967028"/>
              <a:gd name="connsiteY15" fmla="*/ 772964 h 865062"/>
              <a:gd name="connsiteX16" fmla="*/ 526274 w 967028"/>
              <a:gd name="connsiteY16" fmla="*/ 335500 h 865062"/>
              <a:gd name="connsiteX17" fmla="*/ 542720 w 967028"/>
              <a:gd name="connsiteY17" fmla="*/ 23025 h 865062"/>
              <a:gd name="connsiteX18" fmla="*/ 621661 w 967028"/>
              <a:gd name="connsiteY18" fmla="*/ 23025 h 865062"/>
              <a:gd name="connsiteX19" fmla="*/ 730205 w 967028"/>
              <a:gd name="connsiteY19" fmla="*/ 13157 h 865062"/>
              <a:gd name="connsiteX20" fmla="*/ 766386 w 967028"/>
              <a:gd name="connsiteY20" fmla="*/ 32892 h 865062"/>
              <a:gd name="connsiteX21" fmla="*/ 805856 w 967028"/>
              <a:gd name="connsiteY21" fmla="*/ 26314 h 865062"/>
              <a:gd name="connsiteX22" fmla="*/ 842038 w 967028"/>
              <a:gd name="connsiteY22" fmla="*/ 42760 h 865062"/>
              <a:gd name="connsiteX23" fmla="*/ 851905 w 967028"/>
              <a:gd name="connsiteY23" fmla="*/ 822302 h 865062"/>
              <a:gd name="connsiteX24" fmla="*/ 894665 w 967028"/>
              <a:gd name="connsiteY24" fmla="*/ 848616 h 865062"/>
              <a:gd name="connsiteX25" fmla="*/ 967028 w 967028"/>
              <a:gd name="connsiteY25" fmla="*/ 865062 h 8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028" h="865062">
                <a:moveTo>
                  <a:pt x="0" y="855195"/>
                </a:moveTo>
                <a:lnTo>
                  <a:pt x="0" y="855195"/>
                </a:lnTo>
                <a:cubicBezTo>
                  <a:pt x="8771" y="850809"/>
                  <a:pt x="17386" y="846096"/>
                  <a:pt x="26314" y="842038"/>
                </a:cubicBezTo>
                <a:cubicBezTo>
                  <a:pt x="29471" y="840603"/>
                  <a:pt x="33081" y="840299"/>
                  <a:pt x="36182" y="838748"/>
                </a:cubicBezTo>
                <a:cubicBezTo>
                  <a:pt x="39718" y="836980"/>
                  <a:pt x="46049" y="832170"/>
                  <a:pt x="46049" y="832170"/>
                </a:cubicBezTo>
                <a:lnTo>
                  <a:pt x="144725" y="809146"/>
                </a:lnTo>
                <a:lnTo>
                  <a:pt x="184196" y="39471"/>
                </a:lnTo>
                <a:lnTo>
                  <a:pt x="243402" y="6579"/>
                </a:lnTo>
                <a:lnTo>
                  <a:pt x="315764" y="0"/>
                </a:lnTo>
                <a:lnTo>
                  <a:pt x="361813" y="16446"/>
                </a:lnTo>
                <a:lnTo>
                  <a:pt x="361813" y="16446"/>
                </a:lnTo>
                <a:lnTo>
                  <a:pt x="411151" y="6579"/>
                </a:lnTo>
                <a:lnTo>
                  <a:pt x="427597" y="69074"/>
                </a:lnTo>
                <a:cubicBezTo>
                  <a:pt x="428694" y="304801"/>
                  <a:pt x="429790" y="540527"/>
                  <a:pt x="430887" y="776254"/>
                </a:cubicBezTo>
                <a:lnTo>
                  <a:pt x="460489" y="855195"/>
                </a:lnTo>
                <a:lnTo>
                  <a:pt x="503249" y="772964"/>
                </a:lnTo>
                <a:lnTo>
                  <a:pt x="526274" y="335500"/>
                </a:lnTo>
                <a:lnTo>
                  <a:pt x="542720" y="23025"/>
                </a:lnTo>
                <a:lnTo>
                  <a:pt x="621661" y="23025"/>
                </a:lnTo>
                <a:lnTo>
                  <a:pt x="730205" y="13157"/>
                </a:lnTo>
                <a:lnTo>
                  <a:pt x="766386" y="32892"/>
                </a:lnTo>
                <a:lnTo>
                  <a:pt x="805856" y="26314"/>
                </a:lnTo>
                <a:lnTo>
                  <a:pt x="842038" y="42760"/>
                </a:lnTo>
                <a:lnTo>
                  <a:pt x="851905" y="822302"/>
                </a:lnTo>
                <a:lnTo>
                  <a:pt x="894665" y="848616"/>
                </a:lnTo>
                <a:lnTo>
                  <a:pt x="967028" y="865062"/>
                </a:lnTo>
              </a:path>
            </a:pathLst>
          </a:cu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4" name="Rounded Rectangle 893"/>
          <p:cNvSpPr/>
          <p:nvPr/>
        </p:nvSpPr>
        <p:spPr bwMode="auto">
          <a:xfrm>
            <a:off x="1057871" y="5512993"/>
            <a:ext cx="312315" cy="938508"/>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5" name="Rounded Rectangle 894"/>
          <p:cNvSpPr/>
          <p:nvPr/>
        </p:nvSpPr>
        <p:spPr bwMode="auto">
          <a:xfrm>
            <a:off x="1396768" y="5522645"/>
            <a:ext cx="418636" cy="938507"/>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6" name="TextBox 895"/>
          <p:cNvSpPr txBox="1"/>
          <p:nvPr/>
        </p:nvSpPr>
        <p:spPr>
          <a:xfrm>
            <a:off x="2054428" y="5399619"/>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897" name="TextBox 896"/>
          <p:cNvSpPr txBox="1"/>
          <p:nvPr/>
        </p:nvSpPr>
        <p:spPr>
          <a:xfrm>
            <a:off x="2048890" y="6074091"/>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898" name="TextBox 897"/>
          <p:cNvSpPr txBox="1"/>
          <p:nvPr/>
        </p:nvSpPr>
        <p:spPr>
          <a:xfrm rot="5400000">
            <a:off x="870125" y="5866628"/>
            <a:ext cx="691664" cy="272513"/>
          </a:xfrm>
          <a:prstGeom prst="rect">
            <a:avLst/>
          </a:prstGeom>
          <a:noFill/>
        </p:spPr>
        <p:txBody>
          <a:bodyPr wrap="none" lIns="92456" tIns="46229" rIns="92456" bIns="46229" rtlCol="0">
            <a:spAutoFit/>
          </a:bodyPr>
          <a:lstStyle/>
          <a:p>
            <a:r>
              <a:rPr lang="en-US" sz="1164" b="1" dirty="0">
                <a:latin typeface="Arial" charset="0"/>
              </a:rPr>
              <a:t>URLLC</a:t>
            </a:r>
          </a:p>
        </p:txBody>
      </p:sp>
      <p:sp>
        <p:nvSpPr>
          <p:cNvPr id="899" name="TextBox 898"/>
          <p:cNvSpPr txBox="1"/>
          <p:nvPr/>
        </p:nvSpPr>
        <p:spPr>
          <a:xfrm>
            <a:off x="6572083" y="6065384"/>
            <a:ext cx="1239891" cy="272513"/>
          </a:xfrm>
          <a:prstGeom prst="rect">
            <a:avLst/>
          </a:prstGeom>
          <a:solidFill>
            <a:schemeClr val="bg1"/>
          </a:solidFill>
          <a:ln>
            <a:solidFill>
              <a:schemeClr val="bg2"/>
            </a:solidFill>
            <a:prstDash val="dash"/>
          </a:ln>
        </p:spPr>
        <p:txBody>
          <a:bodyPr wrap="none" lIns="92456" tIns="46229" rIns="92456" bIns="46229" rtlCol="0">
            <a:spAutoFit/>
          </a:bodyPr>
          <a:lstStyle/>
          <a:p>
            <a:r>
              <a:rPr lang="en-US" sz="1164" b="1" dirty="0">
                <a:latin typeface="Arial" charset="0"/>
              </a:rPr>
              <a:t>URLLC </a:t>
            </a:r>
            <a:r>
              <a:rPr lang="en-US" sz="1164" b="1" dirty="0" smtClean="0">
                <a:latin typeface="Arial" charset="0"/>
              </a:rPr>
              <a:t>Slice-B</a:t>
            </a:r>
            <a:endParaRPr lang="en-US" sz="1164" b="1" dirty="0">
              <a:latin typeface="Arial" charset="0"/>
            </a:endParaRPr>
          </a:p>
        </p:txBody>
      </p:sp>
      <p:sp>
        <p:nvSpPr>
          <p:cNvPr id="900" name="TextBox 899"/>
          <p:cNvSpPr txBox="1"/>
          <p:nvPr/>
        </p:nvSpPr>
        <p:spPr>
          <a:xfrm>
            <a:off x="1172565" y="6436520"/>
            <a:ext cx="273280" cy="386518"/>
          </a:xfrm>
          <a:prstGeom prst="rect">
            <a:avLst/>
          </a:prstGeom>
          <a:noFill/>
        </p:spPr>
        <p:txBody>
          <a:bodyPr wrap="none" lIns="92456" tIns="46229" rIns="92456" bIns="46229" rtlCol="0">
            <a:spAutoFit/>
          </a:bodyPr>
          <a:lstStyle/>
          <a:p>
            <a:r>
              <a:rPr lang="en-US" sz="1905" b="1" i="1" dirty="0">
                <a:latin typeface="FrutigerNext LT Regular" pitchFamily="34" charset="0"/>
              </a:rPr>
              <a:t>f</a:t>
            </a:r>
          </a:p>
        </p:txBody>
      </p:sp>
      <p:sp>
        <p:nvSpPr>
          <p:cNvPr id="901" name="TextBox 900"/>
          <p:cNvSpPr txBox="1"/>
          <p:nvPr/>
        </p:nvSpPr>
        <p:spPr>
          <a:xfrm>
            <a:off x="7016251" y="6495253"/>
            <a:ext cx="662361" cy="307777"/>
          </a:xfrm>
          <a:prstGeom prst="rect">
            <a:avLst/>
          </a:prstGeom>
          <a:noFill/>
        </p:spPr>
        <p:txBody>
          <a:bodyPr wrap="none" rtlCol="0">
            <a:spAutoFit/>
          </a:bodyPr>
          <a:lstStyle/>
          <a:p>
            <a:r>
              <a:rPr lang="en-US" sz="1400" dirty="0" smtClean="0"/>
              <a:t>L3VPN</a:t>
            </a:r>
            <a:endParaRPr lang="en-US" sz="1400" dirty="0"/>
          </a:p>
        </p:txBody>
      </p:sp>
      <p:sp>
        <p:nvSpPr>
          <p:cNvPr id="902" name="TextBox 901"/>
          <p:cNvSpPr txBox="1"/>
          <p:nvPr/>
        </p:nvSpPr>
        <p:spPr>
          <a:xfrm rot="16200000">
            <a:off x="-227705" y="5798088"/>
            <a:ext cx="710451" cy="307777"/>
          </a:xfrm>
          <a:prstGeom prst="rect">
            <a:avLst/>
          </a:prstGeom>
          <a:noFill/>
        </p:spPr>
        <p:txBody>
          <a:bodyPr wrap="none" rtlCol="0">
            <a:spAutoFit/>
          </a:bodyPr>
          <a:lstStyle/>
          <a:p>
            <a:r>
              <a:rPr lang="en-US" sz="1400" dirty="0" smtClean="0"/>
              <a:t>OUTUT</a:t>
            </a:r>
            <a:endParaRPr lang="en-US" sz="1400" dirty="0"/>
          </a:p>
        </p:txBody>
      </p:sp>
      <p:sp>
        <p:nvSpPr>
          <p:cNvPr id="903" name="Left Brace 902"/>
          <p:cNvSpPr/>
          <p:nvPr/>
        </p:nvSpPr>
        <p:spPr>
          <a:xfrm>
            <a:off x="243657" y="5280979"/>
            <a:ext cx="158831" cy="14135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Rectangle 903"/>
          <p:cNvSpPr/>
          <p:nvPr/>
        </p:nvSpPr>
        <p:spPr>
          <a:xfrm>
            <a:off x="1389004" y="5476951"/>
            <a:ext cx="584439"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Cube 904"/>
          <p:cNvSpPr/>
          <p:nvPr/>
        </p:nvSpPr>
        <p:spPr bwMode="auto">
          <a:xfrm rot="16200000">
            <a:off x="10255964" y="870707"/>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906" name="Straight Connector 905"/>
          <p:cNvCxnSpPr/>
          <p:nvPr/>
        </p:nvCxnSpPr>
        <p:spPr bwMode="auto">
          <a:xfrm flipH="1">
            <a:off x="10344686" y="830489"/>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7" name="Straight Connector 906"/>
          <p:cNvCxnSpPr/>
          <p:nvPr/>
        </p:nvCxnSpPr>
        <p:spPr bwMode="auto">
          <a:xfrm flipH="1" flipV="1">
            <a:off x="10699260" y="901691"/>
            <a:ext cx="70309" cy="15876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8" name="Straight Connector 907"/>
          <p:cNvCxnSpPr/>
          <p:nvPr/>
        </p:nvCxnSpPr>
        <p:spPr bwMode="auto">
          <a:xfrm flipH="1" flipV="1">
            <a:off x="9844438" y="886310"/>
            <a:ext cx="393173" cy="77629"/>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9" name="Straight Connector 908"/>
          <p:cNvCxnSpPr/>
          <p:nvPr/>
        </p:nvCxnSpPr>
        <p:spPr bwMode="auto">
          <a:xfrm flipH="1">
            <a:off x="9861414" y="1008403"/>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0" name="Straight Connector 909"/>
          <p:cNvCxnSpPr/>
          <p:nvPr/>
        </p:nvCxnSpPr>
        <p:spPr bwMode="auto">
          <a:xfrm flipH="1">
            <a:off x="9438004" y="1045848"/>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 name="Straight Connector 910"/>
          <p:cNvCxnSpPr/>
          <p:nvPr/>
        </p:nvCxnSpPr>
        <p:spPr bwMode="auto">
          <a:xfrm flipH="1" flipV="1">
            <a:off x="9480847" y="801373"/>
            <a:ext cx="393173" cy="77629"/>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8" name="Down Arrow 477"/>
          <p:cNvSpPr/>
          <p:nvPr/>
        </p:nvSpPr>
        <p:spPr>
          <a:xfrm>
            <a:off x="6441357" y="2751571"/>
            <a:ext cx="717495" cy="572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own Arrow 521"/>
          <p:cNvSpPr/>
          <p:nvPr/>
        </p:nvSpPr>
        <p:spPr>
          <a:xfrm>
            <a:off x="11046372" y="2745127"/>
            <a:ext cx="717495" cy="503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3" name="Straight Connector 522"/>
          <p:cNvCxnSpPr/>
          <p:nvPr/>
        </p:nvCxnSpPr>
        <p:spPr bwMode="auto">
          <a:xfrm flipH="1">
            <a:off x="8865838" y="2159794"/>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5" name="Straight Connector 524"/>
          <p:cNvCxnSpPr/>
          <p:nvPr/>
        </p:nvCxnSpPr>
        <p:spPr bwMode="auto">
          <a:xfrm flipH="1" flipV="1">
            <a:off x="9294434" y="2166570"/>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6" name="Straight Connector 525"/>
          <p:cNvCxnSpPr/>
          <p:nvPr/>
        </p:nvCxnSpPr>
        <p:spPr bwMode="auto">
          <a:xfrm flipH="1" flipV="1">
            <a:off x="11322122" y="3356389"/>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7" name="Straight Connector 526"/>
          <p:cNvCxnSpPr/>
          <p:nvPr/>
        </p:nvCxnSpPr>
        <p:spPr bwMode="auto">
          <a:xfrm flipH="1" flipV="1">
            <a:off x="6750573" y="3375021"/>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8" name="Isosceles Triangle 527"/>
          <p:cNvSpPr/>
          <p:nvPr/>
        </p:nvSpPr>
        <p:spPr bwMode="auto">
          <a:xfrm>
            <a:off x="9189615" y="793770"/>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9" name="Rectangle 528"/>
          <p:cNvSpPr/>
          <p:nvPr/>
        </p:nvSpPr>
        <p:spPr bwMode="auto">
          <a:xfrm>
            <a:off x="9166645" y="769767"/>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0" name="Rectangle 529"/>
          <p:cNvSpPr/>
          <p:nvPr/>
        </p:nvSpPr>
        <p:spPr bwMode="auto">
          <a:xfrm>
            <a:off x="9221223" y="658657"/>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2" name="Rectangle 531"/>
          <p:cNvSpPr/>
          <p:nvPr/>
        </p:nvSpPr>
        <p:spPr bwMode="auto">
          <a:xfrm>
            <a:off x="9281757" y="77074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8" name="TextBox 537"/>
          <p:cNvSpPr txBox="1"/>
          <p:nvPr/>
        </p:nvSpPr>
        <p:spPr>
          <a:xfrm>
            <a:off x="8855504" y="561043"/>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539" name="Isosceles Triangle 538"/>
          <p:cNvSpPr/>
          <p:nvPr/>
        </p:nvSpPr>
        <p:spPr bwMode="auto">
          <a:xfrm>
            <a:off x="4332899" y="2060731"/>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40" name="Rectangle 539"/>
          <p:cNvSpPr/>
          <p:nvPr/>
        </p:nvSpPr>
        <p:spPr bwMode="auto">
          <a:xfrm>
            <a:off x="4309929" y="2036728"/>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1" name="Rectangle 540"/>
          <p:cNvSpPr/>
          <p:nvPr/>
        </p:nvSpPr>
        <p:spPr bwMode="auto">
          <a:xfrm>
            <a:off x="4364507" y="1925618"/>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2" name="Rectangle 541"/>
          <p:cNvSpPr/>
          <p:nvPr/>
        </p:nvSpPr>
        <p:spPr bwMode="auto">
          <a:xfrm>
            <a:off x="4425041" y="203770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6" name="TextBox 545"/>
          <p:cNvSpPr txBox="1"/>
          <p:nvPr/>
        </p:nvSpPr>
        <p:spPr>
          <a:xfrm>
            <a:off x="3998788" y="1828004"/>
            <a:ext cx="350224" cy="386518"/>
          </a:xfrm>
          <a:prstGeom prst="rect">
            <a:avLst/>
          </a:prstGeom>
          <a:noFill/>
        </p:spPr>
        <p:txBody>
          <a:bodyPr wrap="none" lIns="92456" tIns="46229" rIns="92456" bIns="46229" rtlCol="0">
            <a:spAutoFit/>
          </a:bodyPr>
          <a:lstStyle/>
          <a:p>
            <a:r>
              <a:rPr lang="en-US" sz="1905" b="1" dirty="0">
                <a:latin typeface="Arial" charset="0"/>
              </a:rPr>
              <a:t>((</a:t>
            </a:r>
          </a:p>
        </p:txBody>
      </p:sp>
      <p:cxnSp>
        <p:nvCxnSpPr>
          <p:cNvPr id="547" name="Straight Connector 546"/>
          <p:cNvCxnSpPr/>
          <p:nvPr/>
        </p:nvCxnSpPr>
        <p:spPr bwMode="auto">
          <a:xfrm flipH="1">
            <a:off x="4599114" y="2272711"/>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8" name="Straight Connector 547"/>
          <p:cNvCxnSpPr/>
          <p:nvPr/>
        </p:nvCxnSpPr>
        <p:spPr bwMode="auto">
          <a:xfrm flipH="1" flipV="1">
            <a:off x="4998748" y="2275786"/>
            <a:ext cx="394680" cy="9188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9" name="Down Arrow 548"/>
          <p:cNvSpPr/>
          <p:nvPr/>
        </p:nvSpPr>
        <p:spPr>
          <a:xfrm>
            <a:off x="536756" y="279589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own Arrow 549"/>
          <p:cNvSpPr/>
          <p:nvPr/>
        </p:nvSpPr>
        <p:spPr>
          <a:xfrm>
            <a:off x="1518227" y="2804936"/>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own Arrow 550"/>
          <p:cNvSpPr/>
          <p:nvPr/>
        </p:nvSpPr>
        <p:spPr>
          <a:xfrm>
            <a:off x="2460895" y="2786251"/>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own Arrow 552"/>
          <p:cNvSpPr/>
          <p:nvPr/>
        </p:nvSpPr>
        <p:spPr>
          <a:xfrm>
            <a:off x="3376702" y="2786357"/>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own Arrow 554"/>
          <p:cNvSpPr/>
          <p:nvPr/>
        </p:nvSpPr>
        <p:spPr>
          <a:xfrm>
            <a:off x="4349379" y="2776565"/>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Down Arrow 557"/>
          <p:cNvSpPr/>
          <p:nvPr/>
        </p:nvSpPr>
        <p:spPr>
          <a:xfrm>
            <a:off x="5245520" y="2814617"/>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Down Arrow 558"/>
          <p:cNvSpPr/>
          <p:nvPr/>
        </p:nvSpPr>
        <p:spPr>
          <a:xfrm>
            <a:off x="7904384" y="2776312"/>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own Arrow 559"/>
          <p:cNvSpPr/>
          <p:nvPr/>
        </p:nvSpPr>
        <p:spPr>
          <a:xfrm>
            <a:off x="8847184" y="2786086"/>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Down Arrow 560"/>
          <p:cNvSpPr/>
          <p:nvPr/>
        </p:nvSpPr>
        <p:spPr>
          <a:xfrm>
            <a:off x="9789984" y="2795556"/>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150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Rectangle 721"/>
          <p:cNvSpPr/>
          <p:nvPr/>
        </p:nvSpPr>
        <p:spPr bwMode="auto">
          <a:xfrm>
            <a:off x="-26583" y="526"/>
            <a:ext cx="12192000" cy="6856950"/>
          </a:xfrm>
          <a:prstGeom prst="rect">
            <a:avLst/>
          </a:prstGeom>
          <a:solidFill>
            <a:schemeClr val="bg1">
              <a:lumMod val="75000"/>
            </a:schemeClr>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140" name="Parallelogram 139"/>
          <p:cNvSpPr/>
          <p:nvPr/>
        </p:nvSpPr>
        <p:spPr>
          <a:xfrm>
            <a:off x="440609" y="561110"/>
            <a:ext cx="4214965" cy="1306632"/>
          </a:xfrm>
          <a:prstGeom prst="parallelogram">
            <a:avLst>
              <a:gd name="adj" fmla="val 93188"/>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82"/>
          <p:cNvGrpSpPr/>
          <p:nvPr/>
        </p:nvGrpSpPr>
        <p:grpSpPr>
          <a:xfrm>
            <a:off x="387961" y="3105928"/>
            <a:ext cx="1275364" cy="1951628"/>
            <a:chOff x="782237" y="4789334"/>
            <a:chExt cx="1262577" cy="1925722"/>
          </a:xfrm>
        </p:grpSpPr>
        <p:grpSp>
          <p:nvGrpSpPr>
            <p:cNvPr id="4" name="Group 420"/>
            <p:cNvGrpSpPr/>
            <p:nvPr/>
          </p:nvGrpSpPr>
          <p:grpSpPr>
            <a:xfrm>
              <a:off x="818984" y="4789334"/>
              <a:ext cx="1225830" cy="1714833"/>
              <a:chOff x="818984" y="4789334"/>
              <a:chExt cx="1225830" cy="1714833"/>
            </a:xfrm>
          </p:grpSpPr>
          <p:sp>
            <p:nvSpPr>
              <p:cNvPr id="420" name="Parallelogram 419"/>
              <p:cNvSpPr/>
              <p:nvPr/>
            </p:nvSpPr>
            <p:spPr bwMode="auto">
              <a:xfrm rot="5400000" flipV="1">
                <a:off x="625507" y="570241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0" name="Left Brace 249"/>
              <p:cNvSpPr/>
              <p:nvPr/>
            </p:nvSpPr>
            <p:spPr bwMode="auto">
              <a:xfrm>
                <a:off x="818984" y="588444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nvGrpSpPr>
              <p:cNvPr id="5" name="Group 269"/>
              <p:cNvGrpSpPr/>
              <p:nvPr/>
            </p:nvGrpSpPr>
            <p:grpSpPr>
              <a:xfrm>
                <a:off x="1005088" y="5845533"/>
                <a:ext cx="147851" cy="459851"/>
                <a:chOff x="2490657" y="5064980"/>
                <a:chExt cx="199444" cy="633656"/>
              </a:xfrm>
            </p:grpSpPr>
            <p:sp>
              <p:nvSpPr>
                <p:cNvPr id="271" name="Isosceles Triangle 270"/>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73" name="Rectangle 272"/>
                <p:cNvSpPr/>
                <p:nvPr/>
              </p:nvSpPr>
              <p:spPr bwMode="auto">
                <a:xfrm>
                  <a:off x="2490657" y="5216055"/>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74" name="Rectangle 273"/>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92" name="Rectangle 29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6" name="Group 293"/>
              <p:cNvGrpSpPr/>
              <p:nvPr/>
            </p:nvGrpSpPr>
            <p:grpSpPr>
              <a:xfrm>
                <a:off x="1236257" y="5966128"/>
                <a:ext cx="140651" cy="459851"/>
                <a:chOff x="2500370" y="5064980"/>
                <a:chExt cx="189731" cy="633656"/>
              </a:xfrm>
            </p:grpSpPr>
            <p:sp>
              <p:nvSpPr>
                <p:cNvPr id="295" name="Isosceles Triangle 294"/>
                <p:cNvSpPr/>
                <p:nvPr/>
              </p:nvSpPr>
              <p:spPr bwMode="auto">
                <a:xfrm>
                  <a:off x="2521331" y="5248691"/>
                  <a:ext cx="134406" cy="449945"/>
                </a:xfrm>
                <a:prstGeom prst="triangle">
                  <a:avLst/>
                </a:pr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299" name="Rectangle 298"/>
                <p:cNvSpPr/>
                <p:nvPr/>
              </p:nvSpPr>
              <p:spPr bwMode="auto">
                <a:xfrm>
                  <a:off x="2500370" y="5229908"/>
                  <a:ext cx="45809" cy="194154"/>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1" name="Rectangle 300"/>
                <p:cNvSpPr/>
                <p:nvPr/>
              </p:nvSpPr>
              <p:spPr bwMode="auto">
                <a:xfrm>
                  <a:off x="2563545" y="50649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02" name="Rectangle 301"/>
                <p:cNvSpPr/>
                <p:nvPr/>
              </p:nvSpPr>
              <p:spPr bwMode="auto">
                <a:xfrm>
                  <a:off x="2644382" y="5217380"/>
                  <a:ext cx="45719" cy="179577"/>
                </a:xfrm>
                <a:prstGeom prst="rect">
                  <a:avLst/>
                </a:prstGeom>
                <a:solidFill>
                  <a:schemeClr val="tx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333" name="Cube 332"/>
              <p:cNvSpPr/>
              <p:nvPr/>
            </p:nvSpPr>
            <p:spPr bwMode="auto">
              <a:xfrm>
                <a:off x="858739" y="512859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35" name="TextBox 334"/>
              <p:cNvSpPr txBox="1"/>
              <p:nvPr/>
            </p:nvSpPr>
            <p:spPr>
              <a:xfrm>
                <a:off x="946204" y="5518204"/>
                <a:ext cx="541461" cy="251747"/>
              </a:xfrm>
              <a:prstGeom prst="rect">
                <a:avLst/>
              </a:prstGeom>
              <a:noFill/>
            </p:spPr>
            <p:txBody>
              <a:bodyPr wrap="none" rtlCol="0">
                <a:spAutoFit/>
              </a:bodyPr>
              <a:lstStyle/>
              <a:p>
                <a:r>
                  <a:rPr lang="en-US" sz="1058" b="1" dirty="0">
                    <a:latin typeface="Arial" charset="0"/>
                  </a:rPr>
                  <a:t>CTRL</a:t>
                </a:r>
              </a:p>
            </p:txBody>
          </p:sp>
          <p:sp>
            <p:nvSpPr>
              <p:cNvPr id="359" name="Right Brace 358"/>
              <p:cNvSpPr/>
              <p:nvPr/>
            </p:nvSpPr>
            <p:spPr bwMode="auto">
              <a:xfrm>
                <a:off x="1872734" y="533937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2" name="Cube 361"/>
              <p:cNvSpPr/>
              <p:nvPr/>
            </p:nvSpPr>
            <p:spPr bwMode="auto">
              <a:xfrm>
                <a:off x="860065" y="496293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3" name="TextBox 362"/>
              <p:cNvSpPr txBox="1"/>
              <p:nvPr/>
            </p:nvSpPr>
            <p:spPr>
              <a:xfrm>
                <a:off x="939578" y="5344601"/>
                <a:ext cx="595417" cy="251747"/>
              </a:xfrm>
              <a:prstGeom prst="rect">
                <a:avLst/>
              </a:prstGeom>
              <a:noFill/>
            </p:spPr>
            <p:txBody>
              <a:bodyPr wrap="none" rtlCol="0">
                <a:spAutoFit/>
              </a:bodyPr>
              <a:lstStyle/>
              <a:p>
                <a:r>
                  <a:rPr lang="en-US" sz="1058" b="1" dirty="0">
                    <a:latin typeface="Arial" charset="0"/>
                  </a:rPr>
                  <a:t>MGMT</a:t>
                </a:r>
              </a:p>
            </p:txBody>
          </p:sp>
          <p:sp>
            <p:nvSpPr>
              <p:cNvPr id="364" name="Cube 363"/>
              <p:cNvSpPr/>
              <p:nvPr/>
            </p:nvSpPr>
            <p:spPr bwMode="auto">
              <a:xfrm>
                <a:off x="861390" y="478933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365" name="TextBox 364"/>
              <p:cNvSpPr txBox="1"/>
              <p:nvPr/>
            </p:nvSpPr>
            <p:spPr>
              <a:xfrm>
                <a:off x="940903" y="5170999"/>
                <a:ext cx="541461" cy="251747"/>
              </a:xfrm>
              <a:prstGeom prst="rect">
                <a:avLst/>
              </a:prstGeom>
              <a:noFill/>
            </p:spPr>
            <p:txBody>
              <a:bodyPr wrap="none" rtlCol="0">
                <a:spAutoFit/>
              </a:bodyPr>
              <a:lstStyle/>
              <a:p>
                <a:r>
                  <a:rPr lang="en-US" sz="1058" b="1" dirty="0">
                    <a:latin typeface="Arial" charset="0"/>
                  </a:rPr>
                  <a:t>SOFT</a:t>
                </a:r>
              </a:p>
            </p:txBody>
          </p:sp>
          <p:sp>
            <p:nvSpPr>
              <p:cNvPr id="372" name="Parallelogram 371"/>
              <p:cNvSpPr/>
              <p:nvPr/>
            </p:nvSpPr>
            <p:spPr bwMode="auto">
              <a:xfrm rot="5400000" flipV="1">
                <a:off x="1180773" y="566133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254" name="Right Brace 253"/>
              <p:cNvSpPr/>
              <p:nvPr/>
            </p:nvSpPr>
            <p:spPr bwMode="auto">
              <a:xfrm>
                <a:off x="1385865" y="5856199"/>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445" name="TextBox 444"/>
            <p:cNvSpPr txBox="1"/>
            <p:nvPr/>
          </p:nvSpPr>
          <p:spPr>
            <a:xfrm>
              <a:off x="782237" y="6447175"/>
              <a:ext cx="806479" cy="267881"/>
            </a:xfrm>
            <a:prstGeom prst="rect">
              <a:avLst/>
            </a:prstGeom>
            <a:noFill/>
          </p:spPr>
          <p:txBody>
            <a:bodyPr wrap="none" rtlCol="0">
              <a:spAutoFit/>
            </a:bodyPr>
            <a:lstStyle/>
            <a:p>
              <a:r>
                <a:rPr lang="en-US" sz="1164" b="1" i="1" dirty="0">
                  <a:latin typeface="Arial" charset="0"/>
                </a:rPr>
                <a:t>ANT/freq</a:t>
              </a:r>
            </a:p>
          </p:txBody>
        </p:sp>
      </p:grpSp>
      <p:grpSp>
        <p:nvGrpSpPr>
          <p:cNvPr id="7" name="Group 450"/>
          <p:cNvGrpSpPr/>
          <p:nvPr/>
        </p:nvGrpSpPr>
        <p:grpSpPr>
          <a:xfrm>
            <a:off x="1350210" y="3090945"/>
            <a:ext cx="1238245" cy="1939315"/>
            <a:chOff x="2593451" y="4695244"/>
            <a:chExt cx="1225830" cy="1913571"/>
          </a:xfrm>
        </p:grpSpPr>
        <p:sp>
          <p:nvSpPr>
            <p:cNvPr id="423" name="Parallelogram 42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4" name="Left Brace 42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8" name="Cube 42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29" name="TextBox 42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30" name="Right Brace 42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1" name="Cube 43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2" name="TextBox 43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33" name="Cube 43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34" name="TextBox 43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35" name="Parallelogram 43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46" name="TextBox 445"/>
            <p:cNvSpPr txBox="1"/>
            <p:nvPr/>
          </p:nvSpPr>
          <p:spPr>
            <a:xfrm>
              <a:off x="2736573" y="6340934"/>
              <a:ext cx="379594" cy="267881"/>
            </a:xfrm>
            <a:prstGeom prst="rect">
              <a:avLst/>
            </a:prstGeom>
            <a:noFill/>
          </p:spPr>
          <p:txBody>
            <a:bodyPr wrap="none" rtlCol="0">
              <a:spAutoFit/>
            </a:bodyPr>
            <a:lstStyle/>
            <a:p>
              <a:r>
                <a:rPr lang="en-US" sz="1164" b="1" i="1" dirty="0">
                  <a:latin typeface="Arial" charset="0"/>
                </a:rPr>
                <a:t>FH</a:t>
              </a:r>
            </a:p>
          </p:txBody>
        </p:sp>
        <p:sp>
          <p:nvSpPr>
            <p:cNvPr id="448" name="Freeform 447"/>
            <p:cNvSpPr/>
            <p:nvPr/>
          </p:nvSpPr>
          <p:spPr bwMode="auto">
            <a:xfrm>
              <a:off x="2746912" y="5798284"/>
              <a:ext cx="420781"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chemeClr val="accent1"/>
            </a:solidFill>
            <a:ln w="9525" cap="flat" cmpd="sng" algn="ctr">
              <a:solidFill>
                <a:schemeClr val="accent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49" name="Freeform 448"/>
            <p:cNvSpPr/>
            <p:nvPr/>
          </p:nvSpPr>
          <p:spPr bwMode="auto">
            <a:xfrm>
              <a:off x="2697454" y="5969010"/>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FF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50" name="Freeform 449"/>
            <p:cNvSpPr/>
            <p:nvPr/>
          </p:nvSpPr>
          <p:spPr bwMode="auto">
            <a:xfrm rot="10800000">
              <a:off x="2704207" y="6091637"/>
              <a:ext cx="524150" cy="218431"/>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92D050"/>
            </a:solidFill>
            <a:ln w="9525" cap="flat" cmpd="sng" algn="ctr">
              <a:solidFill>
                <a:srgbClr val="92D05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425" name="Right Brace 424"/>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 name="Group 451"/>
          <p:cNvGrpSpPr/>
          <p:nvPr/>
        </p:nvGrpSpPr>
        <p:grpSpPr>
          <a:xfrm>
            <a:off x="2275340" y="3082886"/>
            <a:ext cx="1238245" cy="1947372"/>
            <a:chOff x="2593451" y="4695244"/>
            <a:chExt cx="1225830" cy="1921522"/>
          </a:xfrm>
        </p:grpSpPr>
        <p:sp>
          <p:nvSpPr>
            <p:cNvPr id="453" name="Parallelogram 452"/>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4" name="Left Brace 453"/>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5" name="Cube 454"/>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6" name="TextBox 455"/>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457" name="Right Brace 456"/>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8" name="Cube 457"/>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59" name="TextBox 458"/>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460" name="Cube 459"/>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1" name="TextBox 460"/>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462" name="Parallelogram 461"/>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464" name="TextBox 463"/>
            <p:cNvSpPr txBox="1"/>
            <p:nvPr/>
          </p:nvSpPr>
          <p:spPr>
            <a:xfrm>
              <a:off x="2672965" y="6348885"/>
              <a:ext cx="485919" cy="267881"/>
            </a:xfrm>
            <a:prstGeom prst="rect">
              <a:avLst/>
            </a:prstGeom>
            <a:noFill/>
          </p:spPr>
          <p:txBody>
            <a:bodyPr wrap="none" rtlCol="0">
              <a:spAutoFit/>
            </a:bodyPr>
            <a:lstStyle/>
            <a:p>
              <a:r>
                <a:rPr lang="en-US" sz="1164" b="1" i="1" dirty="0">
                  <a:latin typeface="Arial" charset="0"/>
                </a:rPr>
                <a:t>DSP</a:t>
              </a:r>
            </a:p>
          </p:txBody>
        </p:sp>
        <p:sp>
          <p:nvSpPr>
            <p:cNvPr id="468" name="Right Brace 4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9" name="Group 485"/>
          <p:cNvGrpSpPr/>
          <p:nvPr/>
        </p:nvGrpSpPr>
        <p:grpSpPr>
          <a:xfrm>
            <a:off x="2394253" y="4219390"/>
            <a:ext cx="264816" cy="257159"/>
            <a:chOff x="3938588" y="6043614"/>
            <a:chExt cx="262161" cy="253747"/>
          </a:xfrm>
        </p:grpSpPr>
        <p:grpSp>
          <p:nvGrpSpPr>
            <p:cNvPr id="10" name="Group 483"/>
            <p:cNvGrpSpPr/>
            <p:nvPr/>
          </p:nvGrpSpPr>
          <p:grpSpPr>
            <a:xfrm>
              <a:off x="3962955" y="6059020"/>
              <a:ext cx="215972" cy="238341"/>
              <a:chOff x="4964611" y="4794996"/>
              <a:chExt cx="328936" cy="328936"/>
            </a:xfrm>
          </p:grpSpPr>
          <p:grpSp>
            <p:nvGrpSpPr>
              <p:cNvPr id="11" name="Group 476"/>
              <p:cNvGrpSpPr/>
              <p:nvPr/>
            </p:nvGrpSpPr>
            <p:grpSpPr>
              <a:xfrm>
                <a:off x="4964611" y="4898341"/>
                <a:ext cx="328936" cy="120616"/>
                <a:chOff x="4967056" y="4898341"/>
                <a:chExt cx="328936" cy="120616"/>
              </a:xfrm>
            </p:grpSpPr>
            <p:cxnSp>
              <p:nvCxnSpPr>
                <p:cNvPr id="472" name="Straight Connector 471"/>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3" name="Straight Connector 472"/>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4" name="Straight Connector 473"/>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5" name="Straight Connector 474"/>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6" name="Straight Connector 475"/>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 name="Group 477"/>
              <p:cNvGrpSpPr/>
              <p:nvPr/>
            </p:nvGrpSpPr>
            <p:grpSpPr>
              <a:xfrm rot="16200000">
                <a:off x="4960536" y="4899156"/>
                <a:ext cx="328936" cy="120616"/>
                <a:chOff x="4967056" y="4898341"/>
                <a:chExt cx="328936" cy="120616"/>
              </a:xfrm>
            </p:grpSpPr>
            <p:cxnSp>
              <p:nvCxnSpPr>
                <p:cNvPr id="479" name="Straight Connector 47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0" name="Straight Connector 47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 name="Straight Connector 48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2" name="Straight Connector 48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3" name="Straight Connector 48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69" name="Rectangle 468"/>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5" name="TextBox 484"/>
            <p:cNvSpPr txBox="1"/>
            <p:nvPr/>
          </p:nvSpPr>
          <p:spPr>
            <a:xfrm>
              <a:off x="3938588" y="6043614"/>
              <a:ext cx="262161" cy="251749"/>
            </a:xfrm>
            <a:prstGeom prst="rect">
              <a:avLst/>
            </a:prstGeom>
            <a:noFill/>
          </p:spPr>
          <p:txBody>
            <a:bodyPr wrap="none" rtlCol="0">
              <a:spAutoFit/>
            </a:bodyPr>
            <a:lstStyle/>
            <a:p>
              <a:r>
                <a:rPr lang="en-US" sz="1058" b="1" dirty="0">
                  <a:latin typeface="Symbol" pitchFamily="18" charset="2"/>
                </a:rPr>
                <a:t>S</a:t>
              </a:r>
            </a:p>
          </p:txBody>
        </p:sp>
      </p:grpSp>
      <p:grpSp>
        <p:nvGrpSpPr>
          <p:cNvPr id="13" name="Group 486"/>
          <p:cNvGrpSpPr/>
          <p:nvPr/>
        </p:nvGrpSpPr>
        <p:grpSpPr>
          <a:xfrm>
            <a:off x="2531495" y="4491252"/>
            <a:ext cx="288862" cy="257159"/>
            <a:chOff x="3938588" y="6043614"/>
            <a:chExt cx="285966" cy="253747"/>
          </a:xfrm>
        </p:grpSpPr>
        <p:grpSp>
          <p:nvGrpSpPr>
            <p:cNvPr id="14" name="Group 483"/>
            <p:cNvGrpSpPr/>
            <p:nvPr/>
          </p:nvGrpSpPr>
          <p:grpSpPr>
            <a:xfrm>
              <a:off x="3962955" y="6059020"/>
              <a:ext cx="215972" cy="238341"/>
              <a:chOff x="4964611" y="4794996"/>
              <a:chExt cx="328936" cy="328936"/>
            </a:xfrm>
          </p:grpSpPr>
          <p:grpSp>
            <p:nvGrpSpPr>
              <p:cNvPr id="15" name="Group 476"/>
              <p:cNvGrpSpPr/>
              <p:nvPr/>
            </p:nvGrpSpPr>
            <p:grpSpPr>
              <a:xfrm>
                <a:off x="4964611" y="4898341"/>
                <a:ext cx="328936" cy="120616"/>
                <a:chOff x="4967056" y="4898341"/>
                <a:chExt cx="328936" cy="120616"/>
              </a:xfrm>
            </p:grpSpPr>
            <p:cxnSp>
              <p:nvCxnSpPr>
                <p:cNvPr id="498" name="Straight Connector 497"/>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9" name="Straight Connector 498"/>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0" name="Straight Connector 499"/>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1" name="Straight Connector 50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2" name="Straight Connector 50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 name="Group 477"/>
              <p:cNvGrpSpPr/>
              <p:nvPr/>
            </p:nvGrpSpPr>
            <p:grpSpPr>
              <a:xfrm rot="16200000">
                <a:off x="4960536" y="4899156"/>
                <a:ext cx="328936" cy="120616"/>
                <a:chOff x="4967056" y="4898341"/>
                <a:chExt cx="328936" cy="120616"/>
              </a:xfrm>
            </p:grpSpPr>
            <p:cxnSp>
              <p:nvCxnSpPr>
                <p:cNvPr id="493" name="Straight Connector 492"/>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4" name="Straight Connector 493"/>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5" name="Straight Connector 494"/>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6" name="Straight Connector 495"/>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7" name="Straight Connector 496"/>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2" name="Rectangle 491"/>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489" name="TextBox 488"/>
            <p:cNvSpPr txBox="1"/>
            <p:nvPr/>
          </p:nvSpPr>
          <p:spPr>
            <a:xfrm>
              <a:off x="3938588" y="6043614"/>
              <a:ext cx="285966" cy="251749"/>
            </a:xfrm>
            <a:prstGeom prst="rect">
              <a:avLst/>
            </a:prstGeom>
            <a:noFill/>
          </p:spPr>
          <p:txBody>
            <a:bodyPr wrap="none" rtlCol="0">
              <a:spAutoFit/>
            </a:bodyPr>
            <a:lstStyle/>
            <a:p>
              <a:r>
                <a:rPr lang="en-US" sz="1058" b="1" dirty="0">
                  <a:latin typeface="Symbol" pitchFamily="18" charset="2"/>
                </a:rPr>
                <a:t>P</a:t>
              </a:r>
            </a:p>
          </p:txBody>
        </p:sp>
      </p:grpSp>
      <p:grpSp>
        <p:nvGrpSpPr>
          <p:cNvPr id="17" name="Group 502"/>
          <p:cNvGrpSpPr/>
          <p:nvPr/>
        </p:nvGrpSpPr>
        <p:grpSpPr>
          <a:xfrm>
            <a:off x="2672897" y="4201221"/>
            <a:ext cx="277640" cy="257159"/>
            <a:chOff x="3938588" y="6043614"/>
            <a:chExt cx="274855" cy="253747"/>
          </a:xfrm>
        </p:grpSpPr>
        <p:grpSp>
          <p:nvGrpSpPr>
            <p:cNvPr id="18" name="Group 483"/>
            <p:cNvGrpSpPr/>
            <p:nvPr/>
          </p:nvGrpSpPr>
          <p:grpSpPr>
            <a:xfrm>
              <a:off x="3962955" y="6059020"/>
              <a:ext cx="215972" cy="238341"/>
              <a:chOff x="4964611" y="4794996"/>
              <a:chExt cx="328936" cy="328936"/>
            </a:xfrm>
          </p:grpSpPr>
          <p:grpSp>
            <p:nvGrpSpPr>
              <p:cNvPr id="19" name="Group 476"/>
              <p:cNvGrpSpPr/>
              <p:nvPr/>
            </p:nvGrpSpPr>
            <p:grpSpPr>
              <a:xfrm>
                <a:off x="4964611" y="4898341"/>
                <a:ext cx="328936" cy="120616"/>
                <a:chOff x="4967056" y="4898341"/>
                <a:chExt cx="328936" cy="120616"/>
              </a:xfrm>
            </p:grpSpPr>
            <p:cxnSp>
              <p:nvCxnSpPr>
                <p:cNvPr id="514" name="Straight Connector 513"/>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Straight Connector 514"/>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 name="Straight Connector 515"/>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 name="Straight Connector 516"/>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 name="Straight Connector 517"/>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Group 477"/>
              <p:cNvGrpSpPr/>
              <p:nvPr/>
            </p:nvGrpSpPr>
            <p:grpSpPr>
              <a:xfrm rot="16200000">
                <a:off x="4960536" y="4899156"/>
                <a:ext cx="328936" cy="120616"/>
                <a:chOff x="4967056" y="4898341"/>
                <a:chExt cx="328936" cy="120616"/>
              </a:xfrm>
            </p:grpSpPr>
            <p:cxnSp>
              <p:nvCxnSpPr>
                <p:cNvPr id="509" name="Straight Connector 508"/>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0" name="Straight Connector 509"/>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Straight Connector 510"/>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Straight Connector 511"/>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Straight Connector 512"/>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08" name="Rectangle 507"/>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058" b="1" dirty="0">
                  <a:latin typeface="Symbol" pitchFamily="18" charset="2"/>
                </a:endParaRPr>
              </a:p>
            </p:txBody>
          </p:sp>
        </p:grpSp>
        <p:sp>
          <p:nvSpPr>
            <p:cNvPr id="505" name="TextBox 504"/>
            <p:cNvSpPr txBox="1"/>
            <p:nvPr/>
          </p:nvSpPr>
          <p:spPr>
            <a:xfrm>
              <a:off x="3938588" y="6043614"/>
              <a:ext cx="274855" cy="251749"/>
            </a:xfrm>
            <a:prstGeom prst="rect">
              <a:avLst/>
            </a:prstGeom>
            <a:noFill/>
          </p:spPr>
          <p:txBody>
            <a:bodyPr wrap="none" rtlCol="0">
              <a:spAutoFit/>
            </a:bodyPr>
            <a:lstStyle/>
            <a:p>
              <a:r>
                <a:rPr lang="en-US" sz="1058" b="1" dirty="0">
                  <a:latin typeface="Symbol" pitchFamily="18" charset="2"/>
                </a:rPr>
                <a:t>L</a:t>
              </a:r>
            </a:p>
          </p:txBody>
        </p:sp>
      </p:grpSp>
      <p:grpSp>
        <p:nvGrpSpPr>
          <p:cNvPr id="21" name="Group 583"/>
          <p:cNvGrpSpPr/>
          <p:nvPr/>
        </p:nvGrpSpPr>
        <p:grpSpPr>
          <a:xfrm>
            <a:off x="3200471" y="3082886"/>
            <a:ext cx="1238245" cy="1947372"/>
            <a:chOff x="4725433" y="4140438"/>
            <a:chExt cx="1225830" cy="1921522"/>
          </a:xfrm>
        </p:grpSpPr>
        <p:grpSp>
          <p:nvGrpSpPr>
            <p:cNvPr id="22" name="Group 451"/>
            <p:cNvGrpSpPr/>
            <p:nvPr/>
          </p:nvGrpSpPr>
          <p:grpSpPr>
            <a:xfrm>
              <a:off x="4725433" y="4140438"/>
              <a:ext cx="1225830" cy="1921522"/>
              <a:chOff x="2593451" y="4695244"/>
              <a:chExt cx="1225830" cy="1921522"/>
            </a:xfrm>
          </p:grpSpPr>
          <p:sp>
            <p:nvSpPr>
              <p:cNvPr id="570" name="Parallelogram 569"/>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1" name="Left Brace 57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2" name="Cube 571"/>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3" name="TextBox 572"/>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74" name="Right Brace 573"/>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5" name="Cube 574"/>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6" name="TextBox 575"/>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77" name="Cube 576"/>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78" name="TextBox 577"/>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79" name="Parallelogram 578"/>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81" name="TextBox 580"/>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582" name="Right Brace 581"/>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3" name="Group 177"/>
            <p:cNvGrpSpPr/>
            <p:nvPr/>
          </p:nvGrpSpPr>
          <p:grpSpPr>
            <a:xfrm rot="16200000">
              <a:off x="4769418" y="5318056"/>
              <a:ext cx="598636" cy="396419"/>
              <a:chOff x="6944248" y="6119031"/>
              <a:chExt cx="1156692" cy="375039"/>
            </a:xfrm>
          </p:grpSpPr>
          <p:sp>
            <p:nvSpPr>
              <p:cNvPr id="149" name="Cube 148"/>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0" name="Cube 149"/>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1" name="Cube 150"/>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2" name="Cube 151"/>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4" name="Straight Connector 153"/>
              <p:cNvCxnSpPr>
                <a:stCxn id="152" idx="1"/>
                <a:endCxn id="156"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5" name="Cube 154"/>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156" name="Cube 155"/>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157" name="Straight Connector 156"/>
              <p:cNvCxnSpPr>
                <a:stCxn id="152" idx="1"/>
                <a:endCxn id="155"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8" name="Straight Connector 157"/>
              <p:cNvCxnSpPr>
                <a:stCxn id="151" idx="0"/>
                <a:endCxn id="156"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Straight Connector 158"/>
              <p:cNvCxnSpPr>
                <a:stCxn id="151" idx="0"/>
                <a:endCxn id="155"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Straight Connector 159"/>
              <p:cNvCxnSpPr>
                <a:stCxn id="150" idx="0"/>
                <a:endCxn id="156"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1" name="Straight Connector 160"/>
              <p:cNvCxnSpPr>
                <a:stCxn id="150" idx="0"/>
                <a:endCxn id="155" idx="3"/>
              </p:cNvCxnSpPr>
              <p:nvPr/>
            </p:nvCxnSpPr>
            <p:spPr bwMode="auto">
              <a:xfrm flipH="1" flipV="1">
                <a:off x="7246897" y="6260625"/>
                <a:ext cx="93957" cy="98018"/>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2" name="Straight Connector 161"/>
              <p:cNvCxnSpPr>
                <a:stCxn id="149" idx="0"/>
                <a:endCxn id="155"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Straight Connector 162"/>
              <p:cNvCxnSpPr>
                <a:stCxn id="149" idx="0"/>
                <a:endCxn id="156"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24" name="Group 647"/>
          <p:cNvGrpSpPr/>
          <p:nvPr/>
        </p:nvGrpSpPr>
        <p:grpSpPr>
          <a:xfrm>
            <a:off x="4125601" y="3082886"/>
            <a:ext cx="1238245" cy="1947372"/>
            <a:chOff x="5302114" y="3663730"/>
            <a:chExt cx="1225830" cy="1921522"/>
          </a:xfrm>
        </p:grpSpPr>
        <p:grpSp>
          <p:nvGrpSpPr>
            <p:cNvPr id="25" name="Group 451"/>
            <p:cNvGrpSpPr/>
            <p:nvPr/>
          </p:nvGrpSpPr>
          <p:grpSpPr>
            <a:xfrm>
              <a:off x="5302114" y="3663730"/>
              <a:ext cx="1225830" cy="1921522"/>
              <a:chOff x="2593451" y="4695244"/>
              <a:chExt cx="1225830" cy="1921522"/>
            </a:xfrm>
          </p:grpSpPr>
          <p:sp>
            <p:nvSpPr>
              <p:cNvPr id="602" name="Parallelogram 60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3" name="Left Brace 60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4" name="Cube 60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5" name="TextBox 60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06" name="Right Brace 60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7" name="Cube 60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08" name="TextBox 60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09" name="Cube 60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0" name="TextBox 60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11" name="Parallelogram 61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13" name="TextBox 612"/>
              <p:cNvSpPr txBox="1"/>
              <p:nvPr/>
            </p:nvSpPr>
            <p:spPr>
              <a:xfrm>
                <a:off x="2672965" y="6348885"/>
                <a:ext cx="493853" cy="267881"/>
              </a:xfrm>
              <a:prstGeom prst="rect">
                <a:avLst/>
              </a:prstGeom>
              <a:noFill/>
            </p:spPr>
            <p:txBody>
              <a:bodyPr wrap="none" rtlCol="0">
                <a:spAutoFit/>
              </a:bodyPr>
              <a:lstStyle/>
              <a:p>
                <a:r>
                  <a:rPr lang="en-US" sz="1164" b="1" i="1" dirty="0" smtClean="0">
                    <a:latin typeface="Arial" charset="0"/>
                  </a:rPr>
                  <a:t>CUS</a:t>
                </a:r>
                <a:endParaRPr lang="en-US" sz="1164" b="1" i="1" dirty="0">
                  <a:latin typeface="Arial" charset="0"/>
                </a:endParaRPr>
              </a:p>
            </p:txBody>
          </p:sp>
          <p:sp>
            <p:nvSpPr>
              <p:cNvPr id="614" name="Right Brace 613"/>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26" name="Group 184"/>
            <p:cNvGrpSpPr/>
            <p:nvPr/>
          </p:nvGrpSpPr>
          <p:grpSpPr>
            <a:xfrm>
              <a:off x="5480630" y="4793027"/>
              <a:ext cx="297870" cy="223473"/>
              <a:chOff x="5917815" y="3985146"/>
              <a:chExt cx="1643045" cy="1228299"/>
            </a:xfrm>
            <a:solidFill>
              <a:schemeClr val="bg1"/>
            </a:solidFill>
          </p:grpSpPr>
          <p:sp>
            <p:nvSpPr>
              <p:cNvPr id="637" name="Oval 636"/>
              <p:cNvSpPr/>
              <p:nvPr/>
            </p:nvSpPr>
            <p:spPr bwMode="auto">
              <a:xfrm>
                <a:off x="6100549" y="3985146"/>
                <a:ext cx="1282890" cy="1228299"/>
              </a:xfrm>
              <a:prstGeom prst="ellipse">
                <a:avLst/>
              </a:prstGeom>
              <a:no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8" name="Down Arrow 637"/>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9" name="Down Arrow 638"/>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7" name="Group 184"/>
            <p:cNvGrpSpPr/>
            <p:nvPr/>
          </p:nvGrpSpPr>
          <p:grpSpPr>
            <a:xfrm>
              <a:off x="5442530" y="5091477"/>
              <a:ext cx="297870" cy="223473"/>
              <a:chOff x="5917815" y="3985146"/>
              <a:chExt cx="1643045" cy="1228299"/>
            </a:xfrm>
            <a:solidFill>
              <a:schemeClr val="bg1"/>
            </a:solidFill>
          </p:grpSpPr>
          <p:sp>
            <p:nvSpPr>
              <p:cNvPr id="641" name="Oval 640"/>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2" name="Down Arrow 641"/>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3" name="Down Arrow 642"/>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28" name="Group 184"/>
            <p:cNvGrpSpPr/>
            <p:nvPr/>
          </p:nvGrpSpPr>
          <p:grpSpPr>
            <a:xfrm>
              <a:off x="5613980" y="4951777"/>
              <a:ext cx="297870" cy="223473"/>
              <a:chOff x="5917815" y="3985146"/>
              <a:chExt cx="1643045" cy="1228299"/>
            </a:xfrm>
            <a:solidFill>
              <a:schemeClr val="bg1"/>
            </a:solidFill>
          </p:grpSpPr>
          <p:sp>
            <p:nvSpPr>
              <p:cNvPr id="645" name="Oval 644"/>
              <p:cNvSpPr/>
              <p:nvPr/>
            </p:nvSpPr>
            <p:spPr bwMode="auto">
              <a:xfrm>
                <a:off x="6100549" y="3985146"/>
                <a:ext cx="1282890" cy="1228299"/>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6" name="Down Arrow 645"/>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7" name="Down Arrow 646"/>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29" name="Group 840"/>
          <p:cNvGrpSpPr/>
          <p:nvPr/>
        </p:nvGrpSpPr>
        <p:grpSpPr>
          <a:xfrm>
            <a:off x="5050732" y="3082887"/>
            <a:ext cx="1238245" cy="1947372"/>
            <a:chOff x="5284396" y="2146821"/>
            <a:chExt cx="1225830" cy="1921522"/>
          </a:xfrm>
        </p:grpSpPr>
        <p:grpSp>
          <p:nvGrpSpPr>
            <p:cNvPr id="30" name="Group 451"/>
            <p:cNvGrpSpPr/>
            <p:nvPr/>
          </p:nvGrpSpPr>
          <p:grpSpPr>
            <a:xfrm>
              <a:off x="5284396" y="2146821"/>
              <a:ext cx="1225830" cy="1921522"/>
              <a:chOff x="2593451" y="4695244"/>
              <a:chExt cx="1225830" cy="1921522"/>
            </a:xfrm>
          </p:grpSpPr>
          <p:sp>
            <p:nvSpPr>
              <p:cNvPr id="828" name="Parallelogram 827"/>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29" name="Left Brace 828"/>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0" name="Cube 829"/>
              <p:cNvSpPr/>
              <p:nvPr/>
            </p:nvSpPr>
            <p:spPr bwMode="auto">
              <a:xfrm>
                <a:off x="2633206" y="5034501"/>
                <a:ext cx="1097281" cy="580445"/>
              </a:xfrm>
              <a:prstGeom prst="cube">
                <a:avLst>
                  <a:gd name="adj" fmla="val 74734"/>
                </a:avLst>
              </a:prstGeom>
              <a:solidFill>
                <a:schemeClr val="bg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1" name="TextBox 8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32" name="Right Brace 831"/>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3" name="Cube 832"/>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4" name="TextBox 833"/>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35" name="Cube 834"/>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6" name="TextBox 835"/>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37" name="Parallelogram 836"/>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38" name="TextBox 837"/>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39" name="Right Brace 838"/>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0" name="TextBox 839"/>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02" name="Group 648"/>
          <p:cNvGrpSpPr/>
          <p:nvPr/>
        </p:nvGrpSpPr>
        <p:grpSpPr>
          <a:xfrm>
            <a:off x="7681063" y="3082886"/>
            <a:ext cx="1238245" cy="1947372"/>
            <a:chOff x="4725433" y="4140438"/>
            <a:chExt cx="1225830" cy="1921522"/>
          </a:xfrm>
        </p:grpSpPr>
        <p:grpSp>
          <p:nvGrpSpPr>
            <p:cNvPr id="803" name="Group 451"/>
            <p:cNvGrpSpPr/>
            <p:nvPr/>
          </p:nvGrpSpPr>
          <p:grpSpPr>
            <a:xfrm>
              <a:off x="4725433" y="4140438"/>
              <a:ext cx="1225830" cy="1921522"/>
              <a:chOff x="2593451" y="4695244"/>
              <a:chExt cx="1225830" cy="1921522"/>
            </a:xfrm>
          </p:grpSpPr>
          <p:sp>
            <p:nvSpPr>
              <p:cNvPr id="666" name="Parallelogram 665"/>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7" name="Left Brace 666"/>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8" name="Cube 667"/>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69" name="TextBox 668"/>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70" name="Right Brace 669"/>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1" name="Cube 670"/>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2" name="TextBox 671"/>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73" name="Cube 672"/>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4" name="TextBox 673"/>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675" name="Parallelogram 674"/>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76" name="TextBox 675"/>
              <p:cNvSpPr txBox="1"/>
              <p:nvPr/>
            </p:nvSpPr>
            <p:spPr>
              <a:xfrm>
                <a:off x="2672965" y="6348885"/>
                <a:ext cx="627155" cy="267881"/>
              </a:xfrm>
              <a:prstGeom prst="rect">
                <a:avLst/>
              </a:prstGeom>
              <a:noFill/>
            </p:spPr>
            <p:txBody>
              <a:bodyPr wrap="none" rtlCol="0">
                <a:spAutoFit/>
              </a:bodyPr>
              <a:lstStyle/>
              <a:p>
                <a:r>
                  <a:rPr lang="en-US" sz="1164" b="1" i="1" dirty="0">
                    <a:latin typeface="Arial" charset="0"/>
                  </a:rPr>
                  <a:t>Fabric</a:t>
                </a:r>
              </a:p>
            </p:txBody>
          </p:sp>
          <p:sp>
            <p:nvSpPr>
              <p:cNvPr id="677" name="Right Brace 676"/>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4" name="Group 177"/>
            <p:cNvGrpSpPr/>
            <p:nvPr/>
          </p:nvGrpSpPr>
          <p:grpSpPr>
            <a:xfrm rot="16200000">
              <a:off x="4769418" y="5318056"/>
              <a:ext cx="598636" cy="396419"/>
              <a:chOff x="6944248" y="6119031"/>
              <a:chExt cx="1156692" cy="375039"/>
            </a:xfrm>
          </p:grpSpPr>
          <p:sp>
            <p:nvSpPr>
              <p:cNvPr id="652" name="Cube 651"/>
              <p:cNvSpPr/>
              <p:nvPr/>
            </p:nvSpPr>
            <p:spPr bwMode="auto">
              <a:xfrm>
                <a:off x="6944248"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3" name="Cube 652"/>
              <p:cNvSpPr/>
              <p:nvPr/>
            </p:nvSpPr>
            <p:spPr bwMode="auto">
              <a:xfrm>
                <a:off x="7222384"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4" name="Cube 653"/>
              <p:cNvSpPr/>
              <p:nvPr/>
            </p:nvSpPr>
            <p:spPr bwMode="auto">
              <a:xfrm>
                <a:off x="7540253"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5" name="Cube 654"/>
              <p:cNvSpPr/>
              <p:nvPr/>
            </p:nvSpPr>
            <p:spPr bwMode="auto">
              <a:xfrm>
                <a:off x="7897857" y="6358643"/>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6" name="Straight Connector 655"/>
              <p:cNvCxnSpPr>
                <a:stCxn id="655" idx="1"/>
                <a:endCxn id="658" idx="4"/>
              </p:cNvCxnSpPr>
              <p:nvPr/>
            </p:nvCxnSpPr>
            <p:spPr bwMode="auto">
              <a:xfrm flipH="1" flipV="1">
                <a:off x="7758759" y="6203673"/>
                <a:ext cx="223711" cy="18882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57" name="Cube 656"/>
              <p:cNvSpPr/>
              <p:nvPr/>
            </p:nvSpPr>
            <p:spPr bwMode="auto">
              <a:xfrm>
                <a:off x="7162284" y="6125198"/>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58" name="Cube 657"/>
              <p:cNvSpPr/>
              <p:nvPr/>
            </p:nvSpPr>
            <p:spPr bwMode="auto">
              <a:xfrm>
                <a:off x="7589533" y="6119031"/>
                <a:ext cx="203083" cy="135427"/>
              </a:xfrm>
              <a:prstGeom prst="cub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9" name="Straight Connector 658"/>
              <p:cNvCxnSpPr>
                <a:stCxn id="655" idx="1"/>
                <a:endCxn id="657" idx="4"/>
              </p:cNvCxnSpPr>
              <p:nvPr/>
            </p:nvCxnSpPr>
            <p:spPr bwMode="auto">
              <a:xfrm flipH="1" flipV="1">
                <a:off x="7331510" y="6209840"/>
                <a:ext cx="650960" cy="18266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0" name="Straight Connector 659"/>
              <p:cNvCxnSpPr>
                <a:stCxn id="654" idx="0"/>
                <a:endCxn id="658" idx="3"/>
              </p:cNvCxnSpPr>
              <p:nvPr/>
            </p:nvCxnSpPr>
            <p:spPr bwMode="auto">
              <a:xfrm flipV="1">
                <a:off x="7658723" y="6254458"/>
                <a:ext cx="15423"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1" name="Straight Connector 660"/>
              <p:cNvCxnSpPr>
                <a:stCxn id="654" idx="0"/>
                <a:endCxn id="657" idx="4"/>
              </p:cNvCxnSpPr>
              <p:nvPr/>
            </p:nvCxnSpPr>
            <p:spPr bwMode="auto">
              <a:xfrm flipH="1" flipV="1">
                <a:off x="7331510" y="6209840"/>
                <a:ext cx="327213" cy="14880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2" name="Straight Connector 661"/>
              <p:cNvCxnSpPr>
                <a:stCxn id="653" idx="0"/>
                <a:endCxn id="658" idx="3"/>
              </p:cNvCxnSpPr>
              <p:nvPr/>
            </p:nvCxnSpPr>
            <p:spPr bwMode="auto">
              <a:xfrm flipV="1">
                <a:off x="7340854" y="6254458"/>
                <a:ext cx="333292"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3" name="Straight Connector 662"/>
              <p:cNvCxnSpPr>
                <a:stCxn id="653" idx="0"/>
                <a:endCxn id="657" idx="3"/>
              </p:cNvCxnSpPr>
              <p:nvPr/>
            </p:nvCxnSpPr>
            <p:spPr bwMode="auto">
              <a:xfrm flipH="1" flipV="1">
                <a:off x="7246897" y="6260625"/>
                <a:ext cx="93957"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4" name="Straight Connector 663"/>
              <p:cNvCxnSpPr>
                <a:stCxn id="652" idx="0"/>
                <a:endCxn id="657" idx="3"/>
              </p:cNvCxnSpPr>
              <p:nvPr/>
            </p:nvCxnSpPr>
            <p:spPr bwMode="auto">
              <a:xfrm flipV="1">
                <a:off x="7062718" y="6260625"/>
                <a:ext cx="184179" cy="9801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5" name="Straight Connector 664"/>
              <p:cNvCxnSpPr>
                <a:stCxn id="652" idx="0"/>
                <a:endCxn id="658" idx="3"/>
              </p:cNvCxnSpPr>
              <p:nvPr/>
            </p:nvCxnSpPr>
            <p:spPr bwMode="auto">
              <a:xfrm flipV="1">
                <a:off x="7062718" y="6254458"/>
                <a:ext cx="611428" cy="104185"/>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grpSp>
        <p:nvGrpSpPr>
          <p:cNvPr id="805" name="Group 677"/>
          <p:cNvGrpSpPr/>
          <p:nvPr/>
        </p:nvGrpSpPr>
        <p:grpSpPr>
          <a:xfrm>
            <a:off x="8606193" y="3082886"/>
            <a:ext cx="1238245" cy="1947372"/>
            <a:chOff x="5302114" y="3663730"/>
            <a:chExt cx="1225830" cy="1921522"/>
          </a:xfrm>
        </p:grpSpPr>
        <p:grpSp>
          <p:nvGrpSpPr>
            <p:cNvPr id="806" name="Group 451"/>
            <p:cNvGrpSpPr/>
            <p:nvPr/>
          </p:nvGrpSpPr>
          <p:grpSpPr>
            <a:xfrm>
              <a:off x="5302114" y="3663730"/>
              <a:ext cx="1225830" cy="1921522"/>
              <a:chOff x="2593451" y="4695244"/>
              <a:chExt cx="1225830" cy="1921522"/>
            </a:xfrm>
          </p:grpSpPr>
          <p:sp>
            <p:nvSpPr>
              <p:cNvPr id="692" name="Parallelogram 691"/>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3" name="Left Brace 692"/>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4" name="Cube 69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5" name="TextBox 694"/>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696" name="Right Brace 695"/>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7" name="Cube 696"/>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698" name="TextBox 697"/>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699" name="Cube 698"/>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0" name="TextBox 699"/>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701" name="Parallelogram 700"/>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702" name="TextBox 701"/>
              <p:cNvSpPr txBox="1"/>
              <p:nvPr/>
            </p:nvSpPr>
            <p:spPr>
              <a:xfrm>
                <a:off x="2672965" y="6348885"/>
                <a:ext cx="592243" cy="267881"/>
              </a:xfrm>
              <a:prstGeom prst="rect">
                <a:avLst/>
              </a:prstGeom>
              <a:noFill/>
            </p:spPr>
            <p:txBody>
              <a:bodyPr wrap="none" rtlCol="0">
                <a:spAutoFit/>
              </a:bodyPr>
              <a:lstStyle/>
              <a:p>
                <a:r>
                  <a:rPr lang="en-US" sz="1164" b="1" i="1" dirty="0">
                    <a:latin typeface="Arial" charset="0"/>
                  </a:rPr>
                  <a:t>CPUS</a:t>
                </a:r>
              </a:p>
            </p:txBody>
          </p:sp>
          <p:sp>
            <p:nvSpPr>
              <p:cNvPr id="703" name="Right Brace 702"/>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07" name="Group 184"/>
            <p:cNvGrpSpPr/>
            <p:nvPr/>
          </p:nvGrpSpPr>
          <p:grpSpPr>
            <a:xfrm>
              <a:off x="5480630" y="4793027"/>
              <a:ext cx="297870" cy="223473"/>
              <a:chOff x="5917815" y="3985146"/>
              <a:chExt cx="1643045" cy="1228299"/>
            </a:xfrm>
            <a:solidFill>
              <a:schemeClr val="bg1"/>
            </a:solidFill>
          </p:grpSpPr>
          <p:sp>
            <p:nvSpPr>
              <p:cNvPr id="689" name="Oval 688"/>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0" name="Down Arrow 689"/>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91" name="Down Arrow 690"/>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8" name="Group 184"/>
            <p:cNvGrpSpPr/>
            <p:nvPr/>
          </p:nvGrpSpPr>
          <p:grpSpPr>
            <a:xfrm>
              <a:off x="5442530" y="5091477"/>
              <a:ext cx="297870" cy="223473"/>
              <a:chOff x="5917815" y="3985146"/>
              <a:chExt cx="1643045" cy="1228299"/>
            </a:xfrm>
            <a:solidFill>
              <a:schemeClr val="bg1"/>
            </a:solidFill>
          </p:grpSpPr>
          <p:sp>
            <p:nvSpPr>
              <p:cNvPr id="686" name="Oval 685"/>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7" name="Down Arrow 686"/>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8" name="Down Arrow 687"/>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809" name="Group 184"/>
            <p:cNvGrpSpPr/>
            <p:nvPr/>
          </p:nvGrpSpPr>
          <p:grpSpPr>
            <a:xfrm>
              <a:off x="5613980" y="4951777"/>
              <a:ext cx="297870" cy="223473"/>
              <a:chOff x="5917815" y="3985146"/>
              <a:chExt cx="1643045" cy="1228299"/>
            </a:xfrm>
            <a:solidFill>
              <a:schemeClr val="bg1"/>
            </a:solidFill>
          </p:grpSpPr>
          <p:sp>
            <p:nvSpPr>
              <p:cNvPr id="683" name="Oval 682"/>
              <p:cNvSpPr/>
              <p:nvPr/>
            </p:nvSpPr>
            <p:spPr bwMode="auto">
              <a:xfrm>
                <a:off x="6100549" y="3985146"/>
                <a:ext cx="1282890" cy="1228299"/>
              </a:xfrm>
              <a:prstGeom prst="ellipse">
                <a:avLst/>
              </a:prstGeom>
              <a:grp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4" name="Down Arrow 683"/>
              <p:cNvSpPr/>
              <p:nvPr/>
            </p:nvSpPr>
            <p:spPr bwMode="auto">
              <a:xfrm>
                <a:off x="7110484" y="4380931"/>
                <a:ext cx="450376" cy="600502"/>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5" name="Down Arrow 684"/>
              <p:cNvSpPr/>
              <p:nvPr/>
            </p:nvSpPr>
            <p:spPr bwMode="auto">
              <a:xfrm rot="10800000">
                <a:off x="5917815" y="4287672"/>
                <a:ext cx="450377" cy="600503"/>
              </a:xfrm>
              <a:prstGeom prst="downArrow">
                <a:avLst/>
              </a:prstGeom>
              <a:solidFill>
                <a:schemeClr val="tx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grpSp>
        <p:nvGrpSpPr>
          <p:cNvPr id="810" name="Group 841"/>
          <p:cNvGrpSpPr/>
          <p:nvPr/>
        </p:nvGrpSpPr>
        <p:grpSpPr>
          <a:xfrm>
            <a:off x="9531324" y="3082887"/>
            <a:ext cx="1238245" cy="1947372"/>
            <a:chOff x="5284396" y="2146821"/>
            <a:chExt cx="1225830" cy="1921522"/>
          </a:xfrm>
        </p:grpSpPr>
        <p:grpSp>
          <p:nvGrpSpPr>
            <p:cNvPr id="811" name="Group 451"/>
            <p:cNvGrpSpPr/>
            <p:nvPr/>
          </p:nvGrpSpPr>
          <p:grpSpPr>
            <a:xfrm>
              <a:off x="5284396" y="2146821"/>
              <a:ext cx="1225830" cy="1921522"/>
              <a:chOff x="2593451" y="4695244"/>
              <a:chExt cx="1225830" cy="1921522"/>
            </a:xfrm>
          </p:grpSpPr>
          <p:sp>
            <p:nvSpPr>
              <p:cNvPr id="845" name="Parallelogram 844"/>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6" name="Left Brace 845"/>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7" name="Cube 846"/>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48" name="TextBox 847"/>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849" name="Right Brace 848"/>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0" name="Cube 849"/>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1" name="TextBox 850"/>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852" name="Cube 851"/>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3" name="TextBox 852"/>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854" name="Parallelogram 853"/>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855" name="TextBox 854"/>
              <p:cNvSpPr txBox="1"/>
              <p:nvPr/>
            </p:nvSpPr>
            <p:spPr>
              <a:xfrm>
                <a:off x="2672965" y="6348885"/>
                <a:ext cx="462114" cy="267881"/>
              </a:xfrm>
              <a:prstGeom prst="rect">
                <a:avLst/>
              </a:prstGeom>
              <a:noFill/>
            </p:spPr>
            <p:txBody>
              <a:bodyPr wrap="none" rtlCol="0">
                <a:spAutoFit/>
              </a:bodyPr>
              <a:lstStyle/>
              <a:p>
                <a:r>
                  <a:rPr lang="en-US" sz="1164" b="1" i="1" dirty="0">
                    <a:latin typeface="Arial" charset="0"/>
                  </a:rPr>
                  <a:t>NFs</a:t>
                </a:r>
              </a:p>
            </p:txBody>
          </p:sp>
          <p:sp>
            <p:nvSpPr>
              <p:cNvPr id="856" name="Right Brace 855"/>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sp>
          <p:nvSpPr>
            <p:cNvPr id="844" name="TextBox 843"/>
            <p:cNvSpPr txBox="1"/>
            <p:nvPr/>
          </p:nvSpPr>
          <p:spPr>
            <a:xfrm>
              <a:off x="5401341" y="3168503"/>
              <a:ext cx="519244" cy="621428"/>
            </a:xfrm>
            <a:prstGeom prst="rect">
              <a:avLst/>
            </a:prstGeom>
            <a:noFill/>
          </p:spPr>
          <p:txBody>
            <a:bodyPr wrap="none" rtlCol="0">
              <a:spAutoFit/>
            </a:bodyPr>
            <a:lstStyle/>
            <a:p>
              <a:r>
                <a:rPr lang="en-US" sz="1164" b="1" i="1" dirty="0">
                  <a:latin typeface="Arial" charset="0"/>
                </a:rPr>
                <a:t>F()</a:t>
              </a:r>
              <a:br>
                <a:rPr lang="en-US" sz="1164" b="1" i="1" dirty="0">
                  <a:latin typeface="Arial" charset="0"/>
                </a:rPr>
              </a:br>
              <a:r>
                <a:rPr lang="en-US" sz="1164" b="1" i="1" dirty="0">
                  <a:latin typeface="Arial" charset="0"/>
                </a:rPr>
                <a:t>   G()</a:t>
              </a:r>
              <a:br>
                <a:rPr lang="en-US" sz="1164" b="1" i="1" dirty="0">
                  <a:latin typeface="Arial" charset="0"/>
                </a:rPr>
              </a:br>
              <a:r>
                <a:rPr lang="en-US" sz="1164" b="1" i="1" dirty="0">
                  <a:latin typeface="Arial" charset="0"/>
                </a:rPr>
                <a:t>  H()</a:t>
              </a:r>
            </a:p>
          </p:txBody>
        </p:sp>
      </p:grpSp>
      <p:grpSp>
        <p:nvGrpSpPr>
          <p:cNvPr id="812" name="Group 987"/>
          <p:cNvGrpSpPr/>
          <p:nvPr/>
        </p:nvGrpSpPr>
        <p:grpSpPr>
          <a:xfrm>
            <a:off x="489260" y="1987376"/>
            <a:ext cx="5681585" cy="984452"/>
            <a:chOff x="7025343" y="1976717"/>
            <a:chExt cx="1099932" cy="971382"/>
          </a:xfrm>
        </p:grpSpPr>
        <p:sp>
          <p:nvSpPr>
            <p:cNvPr id="978" name="Cube 977"/>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79" name="TextBox 978"/>
            <p:cNvSpPr txBox="1"/>
            <p:nvPr/>
          </p:nvSpPr>
          <p:spPr>
            <a:xfrm>
              <a:off x="7357728" y="2712422"/>
              <a:ext cx="152747" cy="235677"/>
            </a:xfrm>
            <a:prstGeom prst="rect">
              <a:avLst/>
            </a:prstGeom>
            <a:noFill/>
            <a:ln>
              <a:noFill/>
            </a:ln>
          </p:spPr>
          <p:txBody>
            <a:bodyPr wrap="none" rtlCol="0">
              <a:spAutoFit/>
            </a:bodyPr>
            <a:lstStyle/>
            <a:p>
              <a:r>
                <a:rPr lang="en-US" sz="952" b="1" i="1" dirty="0">
                  <a:latin typeface="Arial" charset="0"/>
                </a:rPr>
                <a:t>CONTROL</a:t>
              </a:r>
            </a:p>
          </p:txBody>
        </p:sp>
        <p:sp>
          <p:nvSpPr>
            <p:cNvPr id="981" name="Cube 980"/>
            <p:cNvSpPr/>
            <p:nvPr/>
          </p:nvSpPr>
          <p:spPr bwMode="auto">
            <a:xfrm>
              <a:off x="7026669"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2" name="TextBox 981"/>
            <p:cNvSpPr txBox="1"/>
            <p:nvPr/>
          </p:nvSpPr>
          <p:spPr>
            <a:xfrm>
              <a:off x="7351102" y="2538821"/>
              <a:ext cx="240882" cy="235677"/>
            </a:xfrm>
            <a:prstGeom prst="rect">
              <a:avLst/>
            </a:prstGeom>
            <a:noFill/>
            <a:ln>
              <a:noFill/>
            </a:ln>
          </p:spPr>
          <p:txBody>
            <a:bodyPr wrap="none" rtlCol="0">
              <a:spAutoFit/>
            </a:bodyPr>
            <a:lstStyle/>
            <a:p>
              <a:r>
                <a:rPr lang="en-US" sz="952" b="1" i="1" dirty="0">
                  <a:latin typeface="Arial" charset="0"/>
                </a:rPr>
                <a:t>ORCHESTRATION</a:t>
              </a:r>
            </a:p>
          </p:txBody>
        </p:sp>
        <p:sp>
          <p:nvSpPr>
            <p:cNvPr id="983" name="Cube 982"/>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84" name="TextBox 983"/>
            <p:cNvSpPr txBox="1"/>
            <p:nvPr/>
          </p:nvSpPr>
          <p:spPr>
            <a:xfrm>
              <a:off x="7352427" y="2365218"/>
              <a:ext cx="318155"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3" name="Group 989"/>
          <p:cNvGrpSpPr/>
          <p:nvPr/>
        </p:nvGrpSpPr>
        <p:grpSpPr>
          <a:xfrm>
            <a:off x="8010273" y="1947864"/>
            <a:ext cx="2688987" cy="990802"/>
            <a:chOff x="7022263" y="1976717"/>
            <a:chExt cx="1103012" cy="977648"/>
          </a:xfrm>
        </p:grpSpPr>
        <p:sp>
          <p:nvSpPr>
            <p:cNvPr id="991" name="Cube 990"/>
            <p:cNvSpPr/>
            <p:nvPr/>
          </p:nvSpPr>
          <p:spPr bwMode="auto">
            <a:xfrm>
              <a:off x="7025343" y="231597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2" name="TextBox 991"/>
            <p:cNvSpPr txBox="1"/>
            <p:nvPr/>
          </p:nvSpPr>
          <p:spPr>
            <a:xfrm>
              <a:off x="7300453" y="2718688"/>
              <a:ext cx="323644" cy="235677"/>
            </a:xfrm>
            <a:prstGeom prst="rect">
              <a:avLst/>
            </a:prstGeom>
            <a:noFill/>
            <a:ln>
              <a:noFill/>
            </a:ln>
          </p:spPr>
          <p:txBody>
            <a:bodyPr wrap="none" rtlCol="0">
              <a:spAutoFit/>
            </a:bodyPr>
            <a:lstStyle/>
            <a:p>
              <a:r>
                <a:rPr lang="en-US" sz="952" b="1" i="1" dirty="0">
                  <a:latin typeface="Arial" charset="0"/>
                </a:rPr>
                <a:t>CONTROL</a:t>
              </a:r>
            </a:p>
          </p:txBody>
        </p:sp>
        <p:sp>
          <p:nvSpPr>
            <p:cNvPr id="993" name="Cube 992"/>
            <p:cNvSpPr/>
            <p:nvPr/>
          </p:nvSpPr>
          <p:spPr bwMode="auto">
            <a:xfrm>
              <a:off x="7022263" y="215032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4" name="TextBox 993"/>
            <p:cNvSpPr txBox="1"/>
            <p:nvPr/>
          </p:nvSpPr>
          <p:spPr>
            <a:xfrm>
              <a:off x="7293827" y="2545087"/>
              <a:ext cx="510387" cy="235677"/>
            </a:xfrm>
            <a:prstGeom prst="rect">
              <a:avLst/>
            </a:prstGeom>
            <a:noFill/>
            <a:ln>
              <a:noFill/>
            </a:ln>
          </p:spPr>
          <p:txBody>
            <a:bodyPr wrap="none" rtlCol="0">
              <a:spAutoFit/>
            </a:bodyPr>
            <a:lstStyle/>
            <a:p>
              <a:r>
                <a:rPr lang="en-US" sz="952" b="1" i="1" dirty="0">
                  <a:latin typeface="Arial" charset="0"/>
                </a:rPr>
                <a:t>ORCHESTRATION</a:t>
              </a:r>
            </a:p>
          </p:txBody>
        </p:sp>
        <p:sp>
          <p:nvSpPr>
            <p:cNvPr id="995" name="Cube 994"/>
            <p:cNvSpPr/>
            <p:nvPr/>
          </p:nvSpPr>
          <p:spPr bwMode="auto">
            <a:xfrm>
              <a:off x="7027994" y="1976717"/>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996" name="TextBox 995"/>
            <p:cNvSpPr txBox="1"/>
            <p:nvPr/>
          </p:nvSpPr>
          <p:spPr>
            <a:xfrm>
              <a:off x="7295152" y="2371484"/>
              <a:ext cx="674116" cy="235677"/>
            </a:xfrm>
            <a:prstGeom prst="rect">
              <a:avLst/>
            </a:prstGeom>
            <a:noFill/>
            <a:ln>
              <a:noFill/>
            </a:ln>
          </p:spPr>
          <p:txBody>
            <a:bodyPr wrap="none" rtlCol="0">
              <a:spAutoFit/>
            </a:bodyPr>
            <a:lstStyle/>
            <a:p>
              <a:r>
                <a:rPr lang="en-US" sz="952" b="1" i="1" dirty="0">
                  <a:latin typeface="Arial" charset="0"/>
                </a:rPr>
                <a:t>SOFTWARIZATION(APIs)</a:t>
              </a:r>
            </a:p>
          </p:txBody>
        </p:sp>
      </p:grpSp>
      <p:grpSp>
        <p:nvGrpSpPr>
          <p:cNvPr id="814" name="Group 996"/>
          <p:cNvGrpSpPr/>
          <p:nvPr/>
        </p:nvGrpSpPr>
        <p:grpSpPr>
          <a:xfrm>
            <a:off x="10946710" y="3082886"/>
            <a:ext cx="1238245" cy="1947372"/>
            <a:chOff x="5431595" y="4439926"/>
            <a:chExt cx="1225830" cy="1921522"/>
          </a:xfrm>
        </p:grpSpPr>
        <p:grpSp>
          <p:nvGrpSpPr>
            <p:cNvPr id="815" name="Group 451"/>
            <p:cNvGrpSpPr/>
            <p:nvPr/>
          </p:nvGrpSpPr>
          <p:grpSpPr>
            <a:xfrm>
              <a:off x="5431595" y="4439926"/>
              <a:ext cx="1225830" cy="1921522"/>
              <a:chOff x="2593451" y="4695244"/>
              <a:chExt cx="1225830" cy="1921522"/>
            </a:xfrm>
          </p:grpSpPr>
          <p:sp>
            <p:nvSpPr>
              <p:cNvPr id="1007" name="Parallelogram 1006"/>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8" name="Left Brace 1007"/>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09" name="Cube 1008"/>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0" name="TextBox 1009"/>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1011" name="Right Brace 1010"/>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2" name="Cube 1011"/>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3" name="TextBox 101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1014" name="Cube 101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5" name="TextBox 101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1016" name="Parallelogram 101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1017" name="TextBox 101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1018" name="Right Brace 101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816" name="Group 940"/>
            <p:cNvGrpSpPr/>
            <p:nvPr/>
          </p:nvGrpSpPr>
          <p:grpSpPr>
            <a:xfrm>
              <a:off x="5660366" y="5535753"/>
              <a:ext cx="316522" cy="510129"/>
              <a:chOff x="5169878" y="2328530"/>
              <a:chExt cx="728504" cy="510129"/>
            </a:xfrm>
          </p:grpSpPr>
          <p:cxnSp>
            <p:nvCxnSpPr>
              <p:cNvPr id="1000" name="Straight Connector 999"/>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1" name="Straight Connector 1000"/>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2" name="Straight Connector 1001"/>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3" name="Straight Connector 10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4" name="Straight Connector 10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5" name="Straight Connector 1004"/>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6" name="Straight Connector 1005"/>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020" name="Cube 1019"/>
          <p:cNvSpPr/>
          <p:nvPr/>
        </p:nvSpPr>
        <p:spPr bwMode="auto">
          <a:xfrm>
            <a:off x="5328998" y="1125104"/>
            <a:ext cx="6828970"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1" name="TextBox 1020"/>
          <p:cNvSpPr txBox="1"/>
          <p:nvPr/>
        </p:nvSpPr>
        <p:spPr>
          <a:xfrm>
            <a:off x="7701494" y="1627865"/>
            <a:ext cx="791050" cy="239876"/>
          </a:xfrm>
          <a:prstGeom prst="rect">
            <a:avLst/>
          </a:prstGeom>
          <a:noFill/>
        </p:spPr>
        <p:txBody>
          <a:bodyPr wrap="none" lIns="92456" tIns="46229" rIns="92456" bIns="46229" rtlCol="0">
            <a:spAutoFit/>
          </a:bodyPr>
          <a:lstStyle/>
          <a:p>
            <a:r>
              <a:rPr lang="en-US" sz="952" b="1" i="1" dirty="0">
                <a:latin typeface="Arial" charset="0"/>
              </a:rPr>
              <a:t>CONTROL</a:t>
            </a:r>
          </a:p>
        </p:txBody>
      </p:sp>
      <p:sp>
        <p:nvSpPr>
          <p:cNvPr id="1022" name="Cube 1021"/>
          <p:cNvSpPr/>
          <p:nvPr/>
        </p:nvSpPr>
        <p:spPr bwMode="auto">
          <a:xfrm>
            <a:off x="5322313" y="913008"/>
            <a:ext cx="6835655"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1023" name="TextBox 1022"/>
          <p:cNvSpPr txBox="1"/>
          <p:nvPr/>
        </p:nvSpPr>
        <p:spPr>
          <a:xfrm>
            <a:off x="7725778" y="1423424"/>
            <a:ext cx="1246303" cy="239876"/>
          </a:xfrm>
          <a:prstGeom prst="rect">
            <a:avLst/>
          </a:prstGeom>
          <a:noFill/>
        </p:spPr>
        <p:txBody>
          <a:bodyPr wrap="none" lIns="92456" tIns="46229" rIns="92456" bIns="46229" rtlCol="0">
            <a:spAutoFit/>
          </a:bodyPr>
          <a:lstStyle/>
          <a:p>
            <a:r>
              <a:rPr lang="en-US" sz="952" b="1" i="1" dirty="0">
                <a:latin typeface="Arial" charset="0"/>
              </a:rPr>
              <a:t>ORCHESTRATION</a:t>
            </a:r>
          </a:p>
        </p:txBody>
      </p:sp>
      <p:sp>
        <p:nvSpPr>
          <p:cNvPr id="1024" name="Cube 1023"/>
          <p:cNvSpPr/>
          <p:nvPr/>
        </p:nvSpPr>
        <p:spPr bwMode="auto">
          <a:xfrm>
            <a:off x="5335804" y="692039"/>
            <a:ext cx="6822163" cy="701107"/>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dirty="0">
              <a:latin typeface="Arial" charset="0"/>
            </a:endParaRPr>
          </a:p>
        </p:txBody>
      </p:sp>
      <p:sp>
        <p:nvSpPr>
          <p:cNvPr id="1025" name="TextBox 1024"/>
          <p:cNvSpPr txBox="1"/>
          <p:nvPr/>
        </p:nvSpPr>
        <p:spPr>
          <a:xfrm>
            <a:off x="7729076" y="1206636"/>
            <a:ext cx="1645450" cy="239876"/>
          </a:xfrm>
          <a:prstGeom prst="rect">
            <a:avLst/>
          </a:prstGeom>
          <a:noFill/>
        </p:spPr>
        <p:txBody>
          <a:bodyPr wrap="none" lIns="92456" tIns="46229" rIns="92456" bIns="46229" rtlCol="0">
            <a:spAutoFit/>
          </a:bodyPr>
          <a:lstStyle/>
          <a:p>
            <a:r>
              <a:rPr lang="en-US" sz="952" b="1" i="1" dirty="0">
                <a:latin typeface="Arial" charset="0"/>
              </a:rPr>
              <a:t>SOFTWARIZATION(APIs)</a:t>
            </a:r>
          </a:p>
        </p:txBody>
      </p:sp>
      <p:cxnSp>
        <p:nvCxnSpPr>
          <p:cNvPr id="1029" name="Straight Connector 1028"/>
          <p:cNvCxnSpPr/>
          <p:nvPr/>
        </p:nvCxnSpPr>
        <p:spPr bwMode="auto">
          <a:xfrm flipH="1">
            <a:off x="11427512" y="1859728"/>
            <a:ext cx="5815" cy="144680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0" name="Straight Connector 1029"/>
          <p:cNvCxnSpPr/>
          <p:nvPr/>
        </p:nvCxnSpPr>
        <p:spPr bwMode="auto">
          <a:xfrm>
            <a:off x="5665270" y="295288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3" name="Straight Connector 1032"/>
          <p:cNvCxnSpPr/>
          <p:nvPr/>
        </p:nvCxnSpPr>
        <p:spPr bwMode="auto">
          <a:xfrm>
            <a:off x="8306934" y="292415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4" name="Straight Connector 1033"/>
          <p:cNvCxnSpPr/>
          <p:nvPr/>
        </p:nvCxnSpPr>
        <p:spPr bwMode="auto">
          <a:xfrm>
            <a:off x="9212695" y="2916967"/>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5" name="Straight Connector 1034"/>
          <p:cNvCxnSpPr/>
          <p:nvPr/>
        </p:nvCxnSpPr>
        <p:spPr bwMode="auto">
          <a:xfrm>
            <a:off x="10139934" y="2942112"/>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8" name="Straight Connector 1037"/>
          <p:cNvCxnSpPr/>
          <p:nvPr/>
        </p:nvCxnSpPr>
        <p:spPr bwMode="auto">
          <a:xfrm>
            <a:off x="4745189" y="2945703"/>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9" name="Straight Connector 1038"/>
          <p:cNvCxnSpPr/>
          <p:nvPr/>
        </p:nvCxnSpPr>
        <p:spPr bwMode="auto">
          <a:xfrm>
            <a:off x="3825108" y="2970846"/>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0" name="Straight Connector 1039"/>
          <p:cNvCxnSpPr/>
          <p:nvPr/>
        </p:nvCxnSpPr>
        <p:spPr bwMode="auto">
          <a:xfrm>
            <a:off x="2926507" y="290978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Straight Connector 1040"/>
          <p:cNvCxnSpPr/>
          <p:nvPr/>
        </p:nvCxnSpPr>
        <p:spPr bwMode="auto">
          <a:xfrm>
            <a:off x="1995688" y="296725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2" name="Straight Connector 1041"/>
          <p:cNvCxnSpPr/>
          <p:nvPr/>
        </p:nvCxnSpPr>
        <p:spPr bwMode="auto">
          <a:xfrm>
            <a:off x="1032645" y="2949295"/>
            <a:ext cx="787" cy="37161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Straight Connector 1042"/>
          <p:cNvCxnSpPr/>
          <p:nvPr/>
        </p:nvCxnSpPr>
        <p:spPr bwMode="auto">
          <a:xfrm flipH="1">
            <a:off x="8506658" y="1861625"/>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5" name="Straight Connector 1044"/>
          <p:cNvCxnSpPr/>
          <p:nvPr/>
        </p:nvCxnSpPr>
        <p:spPr bwMode="auto">
          <a:xfrm flipH="1">
            <a:off x="5643803" y="1890780"/>
            <a:ext cx="7159" cy="3160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4" name="TextBox 323"/>
          <p:cNvSpPr txBox="1"/>
          <p:nvPr/>
        </p:nvSpPr>
        <p:spPr>
          <a:xfrm rot="16200000">
            <a:off x="11321046" y="2329374"/>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35" name="TextBox 534"/>
          <p:cNvSpPr txBox="1"/>
          <p:nvPr/>
        </p:nvSpPr>
        <p:spPr>
          <a:xfrm rot="18926455">
            <a:off x="11481697" y="4049607"/>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36" name="TextBox 535"/>
          <p:cNvSpPr txBox="1"/>
          <p:nvPr/>
        </p:nvSpPr>
        <p:spPr>
          <a:xfrm rot="18926455">
            <a:off x="5648573" y="3604217"/>
            <a:ext cx="646780" cy="256162"/>
          </a:xfrm>
          <a:prstGeom prst="rect">
            <a:avLst/>
          </a:prstGeom>
          <a:noFill/>
        </p:spPr>
        <p:txBody>
          <a:bodyPr wrap="none" lIns="92456" tIns="46229" rIns="92456" bIns="46229" rtlCol="0">
            <a:spAutoFit/>
          </a:bodyPr>
          <a:lstStyle/>
          <a:p>
            <a:r>
              <a:rPr lang="en-US" sz="1058" b="1" dirty="0" err="1">
                <a:latin typeface="Arial" charset="0"/>
              </a:rPr>
              <a:t>Docker</a:t>
            </a:r>
            <a:endParaRPr lang="en-US" sz="1058" b="1" dirty="0">
              <a:latin typeface="Arial" charset="0"/>
            </a:endParaRPr>
          </a:p>
        </p:txBody>
      </p:sp>
      <p:sp>
        <p:nvSpPr>
          <p:cNvPr id="537" name="TextBox 536"/>
          <p:cNvSpPr txBox="1"/>
          <p:nvPr/>
        </p:nvSpPr>
        <p:spPr>
          <a:xfrm rot="18926455">
            <a:off x="10140613" y="3575479"/>
            <a:ext cx="691664" cy="256162"/>
          </a:xfrm>
          <a:prstGeom prst="rect">
            <a:avLst/>
          </a:prstGeom>
          <a:noFill/>
        </p:spPr>
        <p:txBody>
          <a:bodyPr wrap="none" lIns="92456" tIns="46229" rIns="92456" bIns="46229" rtlCol="0">
            <a:spAutoFit/>
          </a:bodyPr>
          <a:lstStyle/>
          <a:p>
            <a:r>
              <a:rPr lang="en-US" sz="1058" b="1" dirty="0">
                <a:latin typeface="Arial" charset="0"/>
              </a:rPr>
              <a:t>Op-NFV</a:t>
            </a:r>
          </a:p>
        </p:txBody>
      </p:sp>
      <p:sp>
        <p:nvSpPr>
          <p:cNvPr id="543" name="TextBox 542"/>
          <p:cNvSpPr txBox="1"/>
          <p:nvPr/>
        </p:nvSpPr>
        <p:spPr>
          <a:xfrm rot="18926455">
            <a:off x="8272888" y="3703651"/>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44" name="TextBox 543"/>
          <p:cNvSpPr txBox="1"/>
          <p:nvPr/>
        </p:nvSpPr>
        <p:spPr>
          <a:xfrm rot="18926455">
            <a:off x="3819269" y="3653363"/>
            <a:ext cx="481858" cy="265629"/>
          </a:xfrm>
          <a:prstGeom prst="rect">
            <a:avLst/>
          </a:prstGeom>
          <a:noFill/>
        </p:spPr>
        <p:txBody>
          <a:bodyPr wrap="none" lIns="92456" tIns="46229" rIns="92456" bIns="46229" rtlCol="0">
            <a:spAutoFit/>
          </a:bodyPr>
          <a:lstStyle/>
          <a:p>
            <a:r>
              <a:rPr lang="en-US" sz="1058" b="1" dirty="0">
                <a:latin typeface="Arial" charset="0"/>
              </a:rPr>
              <a:t>ODL</a:t>
            </a:r>
          </a:p>
        </p:txBody>
      </p:sp>
      <p:sp>
        <p:nvSpPr>
          <p:cNvPr id="552" name="TextBox 551"/>
          <p:cNvSpPr txBox="1"/>
          <p:nvPr/>
        </p:nvSpPr>
        <p:spPr>
          <a:xfrm rot="18926455">
            <a:off x="11646170" y="3595889"/>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554" name="TextBox 553"/>
          <p:cNvSpPr txBox="1"/>
          <p:nvPr/>
        </p:nvSpPr>
        <p:spPr>
          <a:xfrm rot="18926455">
            <a:off x="5586271" y="4011310"/>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556" name="TextBox 555"/>
          <p:cNvSpPr txBox="1"/>
          <p:nvPr/>
        </p:nvSpPr>
        <p:spPr>
          <a:xfrm rot="18926455">
            <a:off x="10068534" y="3917919"/>
            <a:ext cx="821507" cy="418963"/>
          </a:xfrm>
          <a:prstGeom prst="rect">
            <a:avLst/>
          </a:prstGeom>
          <a:noFill/>
        </p:spPr>
        <p:txBody>
          <a:bodyPr wrap="none" lIns="92456" tIns="46229" rIns="92456" bIns="46229" rtlCol="0">
            <a:spAutoFit/>
          </a:bodyPr>
          <a:lstStyle/>
          <a:p>
            <a:r>
              <a:rPr lang="en-US" sz="1058" b="1" dirty="0">
                <a:latin typeface="Arial" charset="0"/>
              </a:rPr>
              <a:t>Container</a:t>
            </a:r>
            <a:br>
              <a:rPr lang="en-US" sz="1058" b="1" dirty="0">
                <a:latin typeface="Arial" charset="0"/>
              </a:rPr>
            </a:br>
            <a:r>
              <a:rPr lang="en-US" sz="1058" b="1" dirty="0">
                <a:latin typeface="Arial" charset="0"/>
              </a:rPr>
              <a:t>LXD</a:t>
            </a:r>
          </a:p>
        </p:txBody>
      </p:sp>
      <p:sp>
        <p:nvSpPr>
          <p:cNvPr id="477" name="Title 1"/>
          <p:cNvSpPr>
            <a:spLocks noGrp="1"/>
          </p:cNvSpPr>
          <p:nvPr>
            <p:ph type="ctrTitle"/>
          </p:nvPr>
        </p:nvSpPr>
        <p:spPr>
          <a:xfrm>
            <a:off x="243656" y="102575"/>
            <a:ext cx="11767475" cy="374895"/>
          </a:xfrm>
          <a:noFill/>
        </p:spPr>
        <p:txBody>
          <a:bodyPr>
            <a:noAutofit/>
          </a:bodyPr>
          <a:lstStyle/>
          <a:p>
            <a:r>
              <a:rPr lang="en-US" sz="3200" b="1" dirty="0" smtClean="0"/>
              <a:t>High Level Events – Leaf (Physical) instantiation</a:t>
            </a:r>
            <a:endParaRPr lang="en-US" sz="3200" b="1" dirty="0"/>
          </a:p>
        </p:txBody>
      </p:sp>
      <p:grpSp>
        <p:nvGrpSpPr>
          <p:cNvPr id="467" name="Group 996"/>
          <p:cNvGrpSpPr/>
          <p:nvPr/>
        </p:nvGrpSpPr>
        <p:grpSpPr>
          <a:xfrm>
            <a:off x="6399235" y="3104421"/>
            <a:ext cx="1238245" cy="1947372"/>
            <a:chOff x="5431595" y="4439926"/>
            <a:chExt cx="1225830" cy="1921522"/>
          </a:xfrm>
        </p:grpSpPr>
        <p:grpSp>
          <p:nvGrpSpPr>
            <p:cNvPr id="486" name="Group 451"/>
            <p:cNvGrpSpPr/>
            <p:nvPr/>
          </p:nvGrpSpPr>
          <p:grpSpPr>
            <a:xfrm>
              <a:off x="5431595" y="4439926"/>
              <a:ext cx="1225830" cy="1921522"/>
              <a:chOff x="2593451" y="4695244"/>
              <a:chExt cx="1225830" cy="1921522"/>
            </a:xfrm>
          </p:grpSpPr>
          <p:sp>
            <p:nvSpPr>
              <p:cNvPr id="519" name="Parallelogram 518"/>
              <p:cNvSpPr/>
              <p:nvPr/>
            </p:nvSpPr>
            <p:spPr bwMode="auto">
              <a:xfrm rot="5400000" flipV="1">
                <a:off x="2399974" y="5608324"/>
                <a:ext cx="1065475" cy="492981"/>
              </a:xfrm>
              <a:prstGeom prst="parallelogram">
                <a:avLst>
                  <a:gd name="adj" fmla="val 104032"/>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1" name="Left Brace 520"/>
              <p:cNvSpPr/>
              <p:nvPr/>
            </p:nvSpPr>
            <p:spPr bwMode="auto">
              <a:xfrm>
                <a:off x="2593451" y="5790350"/>
                <a:ext cx="177302" cy="619727"/>
              </a:xfrm>
              <a:prstGeom prst="leftBrac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24" name="Cube 523"/>
              <p:cNvSpPr/>
              <p:nvPr/>
            </p:nvSpPr>
            <p:spPr bwMode="auto">
              <a:xfrm>
                <a:off x="2633206" y="5034501"/>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1" name="TextBox 530"/>
              <p:cNvSpPr txBox="1"/>
              <p:nvPr/>
            </p:nvSpPr>
            <p:spPr>
              <a:xfrm>
                <a:off x="2720671" y="5424114"/>
                <a:ext cx="541461" cy="251747"/>
              </a:xfrm>
              <a:prstGeom prst="rect">
                <a:avLst/>
              </a:prstGeom>
              <a:noFill/>
            </p:spPr>
            <p:txBody>
              <a:bodyPr wrap="none" rtlCol="0">
                <a:spAutoFit/>
              </a:bodyPr>
              <a:lstStyle/>
              <a:p>
                <a:r>
                  <a:rPr lang="en-US" sz="1058" b="1" dirty="0">
                    <a:latin typeface="Arial" charset="0"/>
                  </a:rPr>
                  <a:t>CTRL</a:t>
                </a:r>
              </a:p>
            </p:txBody>
          </p:sp>
          <p:sp>
            <p:nvSpPr>
              <p:cNvPr id="533" name="Right Brace 532"/>
              <p:cNvSpPr/>
              <p:nvPr/>
            </p:nvSpPr>
            <p:spPr bwMode="auto">
              <a:xfrm>
                <a:off x="3647201" y="5245289"/>
                <a:ext cx="172080" cy="625423"/>
              </a:xfrm>
              <a:prstGeom prst="rightBrace">
                <a:avLst>
                  <a:gd name="adj1" fmla="val 25811"/>
                  <a:gd name="adj2" fmla="val 48734"/>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34" name="Cube 533"/>
              <p:cNvSpPr/>
              <p:nvPr/>
            </p:nvSpPr>
            <p:spPr bwMode="auto">
              <a:xfrm>
                <a:off x="2634532" y="4868848"/>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3" name="TextBox 562"/>
              <p:cNvSpPr txBox="1"/>
              <p:nvPr/>
            </p:nvSpPr>
            <p:spPr>
              <a:xfrm>
                <a:off x="2714045" y="5250511"/>
                <a:ext cx="595417" cy="251747"/>
              </a:xfrm>
              <a:prstGeom prst="rect">
                <a:avLst/>
              </a:prstGeom>
              <a:noFill/>
            </p:spPr>
            <p:txBody>
              <a:bodyPr wrap="none" rtlCol="0">
                <a:spAutoFit/>
              </a:bodyPr>
              <a:lstStyle/>
              <a:p>
                <a:r>
                  <a:rPr lang="en-US" sz="1058" b="1" dirty="0">
                    <a:latin typeface="Arial" charset="0"/>
                  </a:rPr>
                  <a:t>MGMT</a:t>
                </a:r>
              </a:p>
            </p:txBody>
          </p:sp>
          <p:sp>
            <p:nvSpPr>
              <p:cNvPr id="564" name="Cube 563"/>
              <p:cNvSpPr/>
              <p:nvPr/>
            </p:nvSpPr>
            <p:spPr bwMode="auto">
              <a:xfrm>
                <a:off x="2635857" y="4695244"/>
                <a:ext cx="1097281" cy="580445"/>
              </a:xfrm>
              <a:prstGeom prst="cube">
                <a:avLst>
                  <a:gd name="adj" fmla="val 74734"/>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5" name="TextBox 564"/>
              <p:cNvSpPr txBox="1"/>
              <p:nvPr/>
            </p:nvSpPr>
            <p:spPr>
              <a:xfrm>
                <a:off x="2715370" y="5076909"/>
                <a:ext cx="541461" cy="251747"/>
              </a:xfrm>
              <a:prstGeom prst="rect">
                <a:avLst/>
              </a:prstGeom>
              <a:noFill/>
            </p:spPr>
            <p:txBody>
              <a:bodyPr wrap="none" rtlCol="0">
                <a:spAutoFit/>
              </a:bodyPr>
              <a:lstStyle/>
              <a:p>
                <a:r>
                  <a:rPr lang="en-US" sz="1058" b="1" dirty="0">
                    <a:latin typeface="Arial" charset="0"/>
                  </a:rPr>
                  <a:t>SOFT</a:t>
                </a:r>
              </a:p>
            </p:txBody>
          </p:sp>
          <p:sp>
            <p:nvSpPr>
              <p:cNvPr id="566" name="Parallelogram 565"/>
              <p:cNvSpPr/>
              <p:nvPr/>
            </p:nvSpPr>
            <p:spPr bwMode="auto">
              <a:xfrm rot="5400000" flipV="1">
                <a:off x="2955240" y="5567242"/>
                <a:ext cx="1065475" cy="492981"/>
              </a:xfrm>
              <a:prstGeom prst="parallelogram">
                <a:avLst>
                  <a:gd name="adj" fmla="val 104032"/>
                </a:avLst>
              </a:prstGeom>
              <a:solidFill>
                <a:schemeClr val="bg1">
                  <a:lumMod val="8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sp>
            <p:nvSpPr>
              <p:cNvPr id="567" name="TextBox 566"/>
              <p:cNvSpPr txBox="1"/>
              <p:nvPr/>
            </p:nvSpPr>
            <p:spPr>
              <a:xfrm>
                <a:off x="2672965" y="6348885"/>
                <a:ext cx="428789" cy="267881"/>
              </a:xfrm>
              <a:prstGeom prst="rect">
                <a:avLst/>
              </a:prstGeom>
              <a:noFill/>
            </p:spPr>
            <p:txBody>
              <a:bodyPr wrap="none" rtlCol="0">
                <a:spAutoFit/>
              </a:bodyPr>
              <a:lstStyle/>
              <a:p>
                <a:r>
                  <a:rPr lang="en-US" sz="1164" b="1" i="1" dirty="0">
                    <a:latin typeface="Arial" charset="0"/>
                  </a:rPr>
                  <a:t>NW</a:t>
                </a:r>
              </a:p>
            </p:txBody>
          </p:sp>
          <p:sp>
            <p:nvSpPr>
              <p:cNvPr id="568" name="Right Brace 567"/>
              <p:cNvSpPr/>
              <p:nvPr/>
            </p:nvSpPr>
            <p:spPr bwMode="auto">
              <a:xfrm>
                <a:off x="3152892" y="5760800"/>
                <a:ext cx="172080" cy="625423"/>
              </a:xfrm>
              <a:prstGeom prst="rightBrace">
                <a:avLst>
                  <a:gd name="adj1" fmla="val 25811"/>
                  <a:gd name="adj2" fmla="val 4873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1905" b="1">
                  <a:latin typeface="Arial" charset="0"/>
                </a:endParaRPr>
              </a:p>
            </p:txBody>
          </p:sp>
        </p:grpSp>
        <p:grpSp>
          <p:nvGrpSpPr>
            <p:cNvPr id="487" name="Group 940"/>
            <p:cNvGrpSpPr/>
            <p:nvPr/>
          </p:nvGrpSpPr>
          <p:grpSpPr>
            <a:xfrm>
              <a:off x="5660366" y="5535753"/>
              <a:ext cx="316522" cy="510129"/>
              <a:chOff x="5169878" y="2328530"/>
              <a:chExt cx="728504" cy="510129"/>
            </a:xfrm>
          </p:grpSpPr>
          <p:cxnSp>
            <p:nvCxnSpPr>
              <p:cNvPr id="488" name="Straight Connector 487"/>
              <p:cNvCxnSpPr/>
              <p:nvPr/>
            </p:nvCxnSpPr>
            <p:spPr bwMode="auto">
              <a:xfrm flipV="1">
                <a:off x="5263116" y="2328530"/>
                <a:ext cx="361507" cy="12759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0" name="Straight Connector 489"/>
              <p:cNvCxnSpPr/>
              <p:nvPr/>
            </p:nvCxnSpPr>
            <p:spPr bwMode="auto">
              <a:xfrm flipV="1">
                <a:off x="5471327" y="2331218"/>
                <a:ext cx="155750" cy="29642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 name="Straight Connector 490"/>
              <p:cNvCxnSpPr/>
              <p:nvPr/>
            </p:nvCxnSpPr>
            <p:spPr bwMode="auto">
              <a:xfrm>
                <a:off x="5265336" y="2446774"/>
                <a:ext cx="216040" cy="190918"/>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3" name="Straight Connector 502"/>
              <p:cNvCxnSpPr/>
              <p:nvPr/>
            </p:nvCxnSpPr>
            <p:spPr bwMode="auto">
              <a:xfrm>
                <a:off x="5632101" y="2331218"/>
                <a:ext cx="261257" cy="4722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4" name="Straight Connector 503"/>
              <p:cNvCxnSpPr/>
              <p:nvPr/>
            </p:nvCxnSpPr>
            <p:spPr bwMode="auto">
              <a:xfrm flipH="1">
                <a:off x="5400989" y="2813538"/>
                <a:ext cx="497393" cy="2512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6" name="Straight Connector 505"/>
              <p:cNvCxnSpPr/>
              <p:nvPr/>
            </p:nvCxnSpPr>
            <p:spPr bwMode="auto">
              <a:xfrm flipH="1" flipV="1">
                <a:off x="5174901" y="2617596"/>
                <a:ext cx="306475" cy="1507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7" name="Straight Connector 506"/>
              <p:cNvCxnSpPr/>
              <p:nvPr/>
            </p:nvCxnSpPr>
            <p:spPr bwMode="auto">
              <a:xfrm flipH="1" flipV="1">
                <a:off x="5169878" y="2617597"/>
                <a:ext cx="236135" cy="22106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cxnSp>
        <p:nvCxnSpPr>
          <p:cNvPr id="569" name="Straight Connector 568"/>
          <p:cNvCxnSpPr/>
          <p:nvPr/>
        </p:nvCxnSpPr>
        <p:spPr bwMode="auto">
          <a:xfrm flipH="1">
            <a:off x="6880037" y="1847417"/>
            <a:ext cx="14214" cy="14806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0" name="TextBox 579"/>
          <p:cNvSpPr txBox="1"/>
          <p:nvPr/>
        </p:nvSpPr>
        <p:spPr>
          <a:xfrm rot="16200000">
            <a:off x="6773571" y="2350909"/>
            <a:ext cx="574388" cy="305086"/>
          </a:xfrm>
          <a:prstGeom prst="rect">
            <a:avLst/>
          </a:prstGeom>
          <a:noFill/>
        </p:spPr>
        <p:txBody>
          <a:bodyPr wrap="none" lIns="92456" tIns="46229" rIns="92456" bIns="46229" rtlCol="0">
            <a:spAutoFit/>
          </a:bodyPr>
          <a:lstStyle/>
          <a:p>
            <a:r>
              <a:rPr lang="en-US" sz="1376" b="1" dirty="0">
                <a:latin typeface="Arial" charset="0"/>
              </a:rPr>
              <a:t>TAPI</a:t>
            </a:r>
          </a:p>
        </p:txBody>
      </p:sp>
      <p:sp>
        <p:nvSpPr>
          <p:cNvPr id="583" name="TextBox 582"/>
          <p:cNvSpPr txBox="1"/>
          <p:nvPr/>
        </p:nvSpPr>
        <p:spPr>
          <a:xfrm rot="18926455">
            <a:off x="6934222" y="4071142"/>
            <a:ext cx="758990" cy="256162"/>
          </a:xfrm>
          <a:prstGeom prst="rect">
            <a:avLst/>
          </a:prstGeom>
          <a:noFill/>
        </p:spPr>
        <p:txBody>
          <a:bodyPr wrap="none" lIns="92456" tIns="46229" rIns="92456" bIns="46229" rtlCol="0">
            <a:spAutoFit/>
          </a:bodyPr>
          <a:lstStyle/>
          <a:p>
            <a:r>
              <a:rPr lang="en-US" sz="1058" b="1" dirty="0">
                <a:latin typeface="Arial" charset="0"/>
              </a:rPr>
              <a:t>(G)MPLS</a:t>
            </a:r>
          </a:p>
        </p:txBody>
      </p:sp>
      <p:sp>
        <p:nvSpPr>
          <p:cNvPr id="584" name="TextBox 583"/>
          <p:cNvSpPr txBox="1"/>
          <p:nvPr/>
        </p:nvSpPr>
        <p:spPr>
          <a:xfrm rot="18926455">
            <a:off x="7098695" y="3617424"/>
            <a:ext cx="480163" cy="265629"/>
          </a:xfrm>
          <a:prstGeom prst="rect">
            <a:avLst/>
          </a:prstGeom>
          <a:noFill/>
        </p:spPr>
        <p:txBody>
          <a:bodyPr wrap="none" lIns="92456" tIns="46229" rIns="92456" bIns="46229" rtlCol="0">
            <a:spAutoFit/>
          </a:bodyPr>
          <a:lstStyle/>
          <a:p>
            <a:r>
              <a:rPr lang="en-US" sz="1058" b="1" dirty="0">
                <a:latin typeface="Arial" charset="0"/>
              </a:rPr>
              <a:t>PCE</a:t>
            </a:r>
          </a:p>
        </p:txBody>
      </p:sp>
      <p:sp>
        <p:nvSpPr>
          <p:cNvPr id="451" name="TextBox 450"/>
          <p:cNvSpPr txBox="1"/>
          <p:nvPr/>
        </p:nvSpPr>
        <p:spPr>
          <a:xfrm>
            <a:off x="1352613" y="1479970"/>
            <a:ext cx="409536"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NG(R)AN</a:t>
            </a:r>
            <a:endParaRPr lang="en-US" sz="400" b="1" dirty="0">
              <a:latin typeface="Arial" charset="0"/>
            </a:endParaRPr>
          </a:p>
        </p:txBody>
      </p:sp>
      <p:sp>
        <p:nvSpPr>
          <p:cNvPr id="452" name="TextBox 451"/>
          <p:cNvSpPr txBox="1"/>
          <p:nvPr/>
        </p:nvSpPr>
        <p:spPr>
          <a:xfrm>
            <a:off x="852153" y="1479970"/>
            <a:ext cx="257250"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UE</a:t>
            </a:r>
            <a:endParaRPr lang="en-US" sz="400" b="1" dirty="0">
              <a:latin typeface="Arial" charset="0"/>
            </a:endParaRPr>
          </a:p>
        </p:txBody>
      </p:sp>
      <p:sp>
        <p:nvSpPr>
          <p:cNvPr id="466" name="TextBox 465"/>
          <p:cNvSpPr txBox="1"/>
          <p:nvPr/>
        </p:nvSpPr>
        <p:spPr>
          <a:xfrm>
            <a:off x="2078498" y="1477886"/>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NG-UP</a:t>
            </a:r>
            <a:endParaRPr lang="en-US" sz="400" b="1" dirty="0">
              <a:latin typeface="Arial" charset="0"/>
            </a:endParaRPr>
          </a:p>
        </p:txBody>
      </p:sp>
      <p:sp>
        <p:nvSpPr>
          <p:cNvPr id="484" name="TextBox 483"/>
          <p:cNvSpPr txBox="1"/>
          <p:nvPr/>
        </p:nvSpPr>
        <p:spPr>
          <a:xfrm>
            <a:off x="2701847" y="1474422"/>
            <a:ext cx="26686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FW</a:t>
            </a:r>
            <a:endParaRPr lang="en-US" sz="400" b="1" dirty="0">
              <a:latin typeface="Arial" charset="0"/>
            </a:endParaRPr>
          </a:p>
        </p:txBody>
      </p:sp>
      <p:sp>
        <p:nvSpPr>
          <p:cNvPr id="545" name="TextBox 544"/>
          <p:cNvSpPr txBox="1"/>
          <p:nvPr/>
        </p:nvSpPr>
        <p:spPr>
          <a:xfrm>
            <a:off x="2078498" y="997065"/>
            <a:ext cx="35182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NG-CP</a:t>
            </a:r>
            <a:endParaRPr lang="en-US" sz="400" b="1" dirty="0">
              <a:latin typeface="Arial" charset="0"/>
            </a:endParaRPr>
          </a:p>
        </p:txBody>
      </p:sp>
      <p:sp>
        <p:nvSpPr>
          <p:cNvPr id="585" name="TextBox 584"/>
          <p:cNvSpPr txBox="1"/>
          <p:nvPr/>
        </p:nvSpPr>
        <p:spPr>
          <a:xfrm>
            <a:off x="2099279" y="633274"/>
            <a:ext cx="303738"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UDM</a:t>
            </a:r>
            <a:endParaRPr lang="en-US" sz="400" b="1" dirty="0">
              <a:latin typeface="Arial" charset="0"/>
            </a:endParaRPr>
          </a:p>
        </p:txBody>
      </p:sp>
      <p:sp>
        <p:nvSpPr>
          <p:cNvPr id="586" name="TextBox 585"/>
          <p:cNvSpPr txBox="1"/>
          <p:nvPr/>
        </p:nvSpPr>
        <p:spPr>
          <a:xfrm>
            <a:off x="2691213" y="994181"/>
            <a:ext cx="255647" cy="154916"/>
          </a:xfrm>
          <a:prstGeom prst="rect">
            <a:avLst/>
          </a:prstGeom>
          <a:noFill/>
          <a:ln>
            <a:solidFill>
              <a:schemeClr val="tx1"/>
            </a:solidFill>
          </a:ln>
        </p:spPr>
        <p:txBody>
          <a:bodyPr wrap="none" lIns="92456" tIns="46229" rIns="92456" bIns="46229" rtlCol="0">
            <a:spAutoFit/>
          </a:bodyPr>
          <a:lstStyle/>
          <a:p>
            <a:r>
              <a:rPr lang="en-US" sz="400" b="1" dirty="0" smtClean="0">
                <a:latin typeface="Arial" charset="0"/>
              </a:rPr>
              <a:t>AF</a:t>
            </a:r>
            <a:endParaRPr lang="en-US" sz="400" b="1" dirty="0">
              <a:latin typeface="Arial" charset="0"/>
            </a:endParaRPr>
          </a:p>
        </p:txBody>
      </p:sp>
      <p:cxnSp>
        <p:nvCxnSpPr>
          <p:cNvPr id="33" name="Straight Connector 32"/>
          <p:cNvCxnSpPr>
            <a:stCxn id="452" idx="3"/>
            <a:endCxn id="451" idx="1"/>
          </p:cNvCxnSpPr>
          <p:nvPr/>
        </p:nvCxnSpPr>
        <p:spPr>
          <a:xfrm>
            <a:off x="1109403" y="1557428"/>
            <a:ext cx="2432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a:stCxn id="452" idx="0"/>
            <a:endCxn id="545" idx="1"/>
          </p:cNvCxnSpPr>
          <p:nvPr/>
        </p:nvCxnSpPr>
        <p:spPr>
          <a:xfrm flipV="1">
            <a:off x="980778" y="1074523"/>
            <a:ext cx="1097720" cy="405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a:stCxn id="451" idx="3"/>
            <a:endCxn id="466" idx="1"/>
          </p:cNvCxnSpPr>
          <p:nvPr/>
        </p:nvCxnSpPr>
        <p:spPr>
          <a:xfrm flipV="1">
            <a:off x="1762149" y="1555344"/>
            <a:ext cx="316349" cy="20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a:stCxn id="466" idx="3"/>
            <a:endCxn id="484" idx="1"/>
          </p:cNvCxnSpPr>
          <p:nvPr/>
        </p:nvCxnSpPr>
        <p:spPr>
          <a:xfrm flipV="1">
            <a:off x="2430326" y="1551880"/>
            <a:ext cx="271521" cy="3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stCxn id="484" idx="3"/>
            <a:endCxn id="42" idx="2"/>
          </p:cNvCxnSpPr>
          <p:nvPr/>
        </p:nvCxnSpPr>
        <p:spPr>
          <a:xfrm flipV="1">
            <a:off x="2968715" y="1549906"/>
            <a:ext cx="342253" cy="19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310968" y="1454560"/>
            <a:ext cx="328789" cy="19069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071344" y="1417756"/>
            <a:ext cx="828226" cy="246221"/>
          </a:xfrm>
          <a:prstGeom prst="rect">
            <a:avLst/>
          </a:prstGeom>
          <a:noFill/>
        </p:spPr>
        <p:txBody>
          <a:bodyPr wrap="square" rtlCol="0">
            <a:spAutoFit/>
          </a:bodyPr>
          <a:lstStyle/>
          <a:p>
            <a:pPr algn="ctr"/>
            <a:r>
              <a:rPr lang="en-US" sz="500" dirty="0" smtClean="0"/>
              <a:t>Data</a:t>
            </a:r>
            <a:br>
              <a:rPr lang="en-US" sz="500" dirty="0" smtClean="0"/>
            </a:br>
            <a:r>
              <a:rPr lang="en-US" sz="500" dirty="0" smtClean="0"/>
              <a:t>Network</a:t>
            </a:r>
            <a:endParaRPr lang="en-US" sz="500" dirty="0"/>
          </a:p>
        </p:txBody>
      </p:sp>
      <p:sp>
        <p:nvSpPr>
          <p:cNvPr id="59" name="TextBox 58"/>
          <p:cNvSpPr txBox="1"/>
          <p:nvPr/>
        </p:nvSpPr>
        <p:spPr>
          <a:xfrm>
            <a:off x="1365115" y="1118230"/>
            <a:ext cx="320922" cy="184666"/>
          </a:xfrm>
          <a:prstGeom prst="rect">
            <a:avLst/>
          </a:prstGeom>
          <a:noFill/>
        </p:spPr>
        <p:txBody>
          <a:bodyPr wrap="none" rtlCol="0">
            <a:spAutoFit/>
          </a:bodyPr>
          <a:lstStyle/>
          <a:p>
            <a:r>
              <a:rPr lang="en-US" sz="600" dirty="0" smtClean="0"/>
              <a:t>NG1</a:t>
            </a:r>
            <a:endParaRPr lang="en-US" sz="600" dirty="0"/>
          </a:p>
        </p:txBody>
      </p:sp>
      <p:sp>
        <p:nvSpPr>
          <p:cNvPr id="592" name="TextBox 591"/>
          <p:cNvSpPr txBox="1"/>
          <p:nvPr/>
        </p:nvSpPr>
        <p:spPr>
          <a:xfrm>
            <a:off x="1775640" y="1398844"/>
            <a:ext cx="320922" cy="184666"/>
          </a:xfrm>
          <a:prstGeom prst="rect">
            <a:avLst/>
          </a:prstGeom>
          <a:noFill/>
        </p:spPr>
        <p:txBody>
          <a:bodyPr wrap="none" rtlCol="0">
            <a:spAutoFit/>
          </a:bodyPr>
          <a:lstStyle/>
          <a:p>
            <a:r>
              <a:rPr lang="en-US" sz="600" dirty="0" smtClean="0"/>
              <a:t>NG3</a:t>
            </a:r>
            <a:endParaRPr lang="en-US" sz="600" dirty="0"/>
          </a:p>
        </p:txBody>
      </p:sp>
      <p:cxnSp>
        <p:nvCxnSpPr>
          <p:cNvPr id="593" name="Straight Connector 592"/>
          <p:cNvCxnSpPr>
            <a:stCxn id="451" idx="0"/>
            <a:endCxn id="545" idx="2"/>
          </p:cNvCxnSpPr>
          <p:nvPr/>
        </p:nvCxnSpPr>
        <p:spPr>
          <a:xfrm flipV="1">
            <a:off x="1557381" y="1151981"/>
            <a:ext cx="697031" cy="3279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4" name="TextBox 593"/>
          <p:cNvSpPr txBox="1"/>
          <p:nvPr/>
        </p:nvSpPr>
        <p:spPr>
          <a:xfrm>
            <a:off x="1562957" y="1248566"/>
            <a:ext cx="320922" cy="184666"/>
          </a:xfrm>
          <a:prstGeom prst="rect">
            <a:avLst/>
          </a:prstGeom>
          <a:noFill/>
        </p:spPr>
        <p:txBody>
          <a:bodyPr wrap="none" rtlCol="0">
            <a:spAutoFit/>
          </a:bodyPr>
          <a:lstStyle/>
          <a:p>
            <a:r>
              <a:rPr lang="en-US" sz="600" dirty="0" smtClean="0"/>
              <a:t>NG2</a:t>
            </a:r>
            <a:endParaRPr lang="en-US" sz="600" dirty="0"/>
          </a:p>
        </p:txBody>
      </p:sp>
      <p:cxnSp>
        <p:nvCxnSpPr>
          <p:cNvPr id="595" name="Straight Connector 594"/>
          <p:cNvCxnSpPr>
            <a:stCxn id="466" idx="0"/>
            <a:endCxn id="545" idx="2"/>
          </p:cNvCxnSpPr>
          <p:nvPr/>
        </p:nvCxnSpPr>
        <p:spPr>
          <a:xfrm flipV="1">
            <a:off x="2254412" y="1151981"/>
            <a:ext cx="0" cy="3259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2181166" y="1225645"/>
            <a:ext cx="320922" cy="184666"/>
          </a:xfrm>
          <a:prstGeom prst="rect">
            <a:avLst/>
          </a:prstGeom>
          <a:noFill/>
        </p:spPr>
        <p:txBody>
          <a:bodyPr wrap="none" rtlCol="0">
            <a:spAutoFit/>
          </a:bodyPr>
          <a:lstStyle/>
          <a:p>
            <a:r>
              <a:rPr lang="en-US" sz="600" dirty="0" smtClean="0"/>
              <a:t>NG4</a:t>
            </a:r>
            <a:endParaRPr lang="en-US" sz="600" dirty="0"/>
          </a:p>
        </p:txBody>
      </p:sp>
      <p:sp>
        <p:nvSpPr>
          <p:cNvPr id="597" name="TextBox 596"/>
          <p:cNvSpPr txBox="1"/>
          <p:nvPr/>
        </p:nvSpPr>
        <p:spPr>
          <a:xfrm>
            <a:off x="2183769" y="810514"/>
            <a:ext cx="320922" cy="184666"/>
          </a:xfrm>
          <a:prstGeom prst="rect">
            <a:avLst/>
          </a:prstGeom>
          <a:noFill/>
        </p:spPr>
        <p:txBody>
          <a:bodyPr wrap="none" rtlCol="0">
            <a:spAutoFit/>
          </a:bodyPr>
          <a:lstStyle/>
          <a:p>
            <a:r>
              <a:rPr lang="en-US" sz="600" dirty="0" smtClean="0"/>
              <a:t>NG7</a:t>
            </a:r>
            <a:endParaRPr lang="en-US" sz="600" dirty="0"/>
          </a:p>
        </p:txBody>
      </p:sp>
      <p:cxnSp>
        <p:nvCxnSpPr>
          <p:cNvPr id="598" name="Straight Connector 597"/>
          <p:cNvCxnSpPr>
            <a:stCxn id="545" idx="0"/>
            <a:endCxn id="585" idx="2"/>
          </p:cNvCxnSpPr>
          <p:nvPr/>
        </p:nvCxnSpPr>
        <p:spPr>
          <a:xfrm flipH="1" flipV="1">
            <a:off x="2251148" y="788190"/>
            <a:ext cx="3264" cy="208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9" name="TextBox 598"/>
          <p:cNvSpPr txBox="1"/>
          <p:nvPr/>
        </p:nvSpPr>
        <p:spPr>
          <a:xfrm>
            <a:off x="2416658" y="1388780"/>
            <a:ext cx="320922" cy="184666"/>
          </a:xfrm>
          <a:prstGeom prst="rect">
            <a:avLst/>
          </a:prstGeom>
          <a:noFill/>
        </p:spPr>
        <p:txBody>
          <a:bodyPr wrap="none" rtlCol="0">
            <a:spAutoFit/>
          </a:bodyPr>
          <a:lstStyle/>
          <a:p>
            <a:r>
              <a:rPr lang="en-US" sz="600" dirty="0" smtClean="0"/>
              <a:t>NG6</a:t>
            </a:r>
            <a:endParaRPr lang="en-US" sz="600" dirty="0"/>
          </a:p>
        </p:txBody>
      </p:sp>
      <p:cxnSp>
        <p:nvCxnSpPr>
          <p:cNvPr id="600" name="Straight Connector 599"/>
          <p:cNvCxnSpPr>
            <a:stCxn id="545" idx="3"/>
            <a:endCxn id="586" idx="1"/>
          </p:cNvCxnSpPr>
          <p:nvPr/>
        </p:nvCxnSpPr>
        <p:spPr>
          <a:xfrm flipV="1">
            <a:off x="2430326" y="1071639"/>
            <a:ext cx="260887" cy="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2399124" y="910530"/>
            <a:ext cx="320922" cy="184666"/>
          </a:xfrm>
          <a:prstGeom prst="rect">
            <a:avLst/>
          </a:prstGeom>
          <a:noFill/>
        </p:spPr>
        <p:txBody>
          <a:bodyPr wrap="none" rtlCol="0">
            <a:spAutoFit/>
          </a:bodyPr>
          <a:lstStyle/>
          <a:p>
            <a:r>
              <a:rPr lang="en-US" sz="600" dirty="0" smtClean="0"/>
              <a:t>NG5</a:t>
            </a:r>
            <a:endParaRPr lang="en-US" sz="600" dirty="0"/>
          </a:p>
        </p:txBody>
      </p:sp>
      <p:sp>
        <p:nvSpPr>
          <p:cNvPr id="139" name="TextBox 138"/>
          <p:cNvSpPr txBox="1"/>
          <p:nvPr/>
        </p:nvSpPr>
        <p:spPr>
          <a:xfrm>
            <a:off x="2814031" y="560785"/>
            <a:ext cx="1173719" cy="215444"/>
          </a:xfrm>
          <a:prstGeom prst="rect">
            <a:avLst/>
          </a:prstGeom>
          <a:noFill/>
        </p:spPr>
        <p:txBody>
          <a:bodyPr wrap="none" rtlCol="0">
            <a:spAutoFit/>
          </a:bodyPr>
          <a:lstStyle/>
          <a:p>
            <a:r>
              <a:rPr lang="en-US" sz="800" dirty="0" err="1" smtClean="0"/>
              <a:t>SliceTemplate</a:t>
            </a:r>
            <a:r>
              <a:rPr lang="en-US" sz="800" dirty="0" smtClean="0"/>
              <a:t>(</a:t>
            </a:r>
            <a:r>
              <a:rPr lang="en-US" sz="800" dirty="0" err="1" smtClean="0"/>
              <a:t>eMBB</a:t>
            </a:r>
            <a:r>
              <a:rPr lang="en-US" sz="800" dirty="0" smtClean="0"/>
              <a:t>-A)</a:t>
            </a:r>
            <a:endParaRPr lang="en-US" sz="800" dirty="0"/>
          </a:p>
        </p:txBody>
      </p:sp>
      <p:grpSp>
        <p:nvGrpSpPr>
          <p:cNvPr id="141" name="Group 140"/>
          <p:cNvGrpSpPr/>
          <p:nvPr/>
        </p:nvGrpSpPr>
        <p:grpSpPr>
          <a:xfrm>
            <a:off x="1376653" y="1634180"/>
            <a:ext cx="514045" cy="216472"/>
            <a:chOff x="3669431" y="1334094"/>
            <a:chExt cx="514045" cy="216472"/>
          </a:xfrm>
        </p:grpSpPr>
        <p:sp>
          <p:nvSpPr>
            <p:cNvPr id="612" name="TextBox 61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a:latin typeface="Arial" charset="0"/>
                </a:rPr>
                <a:t>F()</a:t>
              </a:r>
            </a:p>
          </p:txBody>
        </p:sp>
        <p:sp>
          <p:nvSpPr>
            <p:cNvPr id="615" name="Oval 614"/>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17" name="Group 616"/>
          <p:cNvGrpSpPr/>
          <p:nvPr/>
        </p:nvGrpSpPr>
        <p:grpSpPr>
          <a:xfrm>
            <a:off x="2136153" y="1623608"/>
            <a:ext cx="514045" cy="216472"/>
            <a:chOff x="3669431" y="1334094"/>
            <a:chExt cx="514045" cy="216472"/>
          </a:xfrm>
        </p:grpSpPr>
        <p:sp>
          <p:nvSpPr>
            <p:cNvPr id="618" name="TextBox 617"/>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G()</a:t>
              </a:r>
              <a:endParaRPr lang="en-US" sz="800" b="1" i="1" dirty="0">
                <a:latin typeface="Arial" charset="0"/>
              </a:endParaRPr>
            </a:p>
          </p:txBody>
        </p:sp>
        <p:sp>
          <p:nvSpPr>
            <p:cNvPr id="619" name="Oval 618"/>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1" name="Group 620"/>
          <p:cNvGrpSpPr/>
          <p:nvPr/>
        </p:nvGrpSpPr>
        <p:grpSpPr>
          <a:xfrm>
            <a:off x="2737938" y="1630701"/>
            <a:ext cx="514045" cy="216472"/>
            <a:chOff x="3669431" y="1334094"/>
            <a:chExt cx="514045" cy="216472"/>
          </a:xfrm>
        </p:grpSpPr>
        <p:sp>
          <p:nvSpPr>
            <p:cNvPr id="622" name="TextBox 621"/>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H()</a:t>
              </a:r>
              <a:endParaRPr lang="en-US" sz="800" b="1" i="1" dirty="0">
                <a:latin typeface="Arial" charset="0"/>
              </a:endParaRPr>
            </a:p>
          </p:txBody>
        </p:sp>
        <p:sp>
          <p:nvSpPr>
            <p:cNvPr id="623" name="Oval 622"/>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grpSp>
        <p:nvGrpSpPr>
          <p:cNvPr id="625" name="Group 624"/>
          <p:cNvGrpSpPr/>
          <p:nvPr/>
        </p:nvGrpSpPr>
        <p:grpSpPr>
          <a:xfrm>
            <a:off x="1874711" y="799158"/>
            <a:ext cx="514045" cy="216472"/>
            <a:chOff x="3669431" y="1334094"/>
            <a:chExt cx="514045" cy="216472"/>
          </a:xfrm>
        </p:grpSpPr>
        <p:sp>
          <p:nvSpPr>
            <p:cNvPr id="626" name="TextBox 625"/>
            <p:cNvSpPr txBox="1"/>
            <p:nvPr/>
          </p:nvSpPr>
          <p:spPr>
            <a:xfrm>
              <a:off x="3730500" y="1334094"/>
              <a:ext cx="452976" cy="216472"/>
            </a:xfrm>
            <a:prstGeom prst="rect">
              <a:avLst/>
            </a:prstGeom>
            <a:noFill/>
          </p:spPr>
          <p:txBody>
            <a:bodyPr wrap="square" lIns="92456" tIns="46229" rIns="92456" bIns="46229" rtlCol="0">
              <a:spAutoFit/>
            </a:bodyPr>
            <a:lstStyle/>
            <a:p>
              <a:r>
                <a:rPr lang="en-US" sz="800" b="1" i="1" dirty="0" smtClean="0">
                  <a:latin typeface="Arial" charset="0"/>
                </a:rPr>
                <a:t>I()</a:t>
              </a:r>
              <a:endParaRPr lang="en-US" sz="800" b="1" i="1" dirty="0">
                <a:latin typeface="Arial" charset="0"/>
              </a:endParaRPr>
            </a:p>
          </p:txBody>
        </p:sp>
        <p:sp>
          <p:nvSpPr>
            <p:cNvPr id="627" name="Oval 626"/>
            <p:cNvSpPr/>
            <p:nvPr/>
          </p:nvSpPr>
          <p:spPr bwMode="auto">
            <a:xfrm>
              <a:off x="3669431" y="1384476"/>
              <a:ext cx="131360" cy="10421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sp>
        <p:nvSpPr>
          <p:cNvPr id="142" name="Rectangle 141"/>
          <p:cNvSpPr/>
          <p:nvPr/>
        </p:nvSpPr>
        <p:spPr>
          <a:xfrm>
            <a:off x="1808278" y="586690"/>
            <a:ext cx="701564" cy="638955"/>
          </a:xfrm>
          <a:prstGeom prst="rect">
            <a:avLst/>
          </a:prstGeom>
          <a:noFill/>
          <a:ln w="31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Arrow Connector 144"/>
          <p:cNvCxnSpPr/>
          <p:nvPr/>
        </p:nvCxnSpPr>
        <p:spPr>
          <a:xfrm>
            <a:off x="4716643" y="586690"/>
            <a:ext cx="1137091" cy="300941"/>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8" name="Straight Arrow Connector 627"/>
          <p:cNvCxnSpPr/>
          <p:nvPr/>
        </p:nvCxnSpPr>
        <p:spPr>
          <a:xfrm flipV="1">
            <a:off x="3538436" y="1068493"/>
            <a:ext cx="2124995" cy="778683"/>
          </a:xfrm>
          <a:prstGeom prst="straightConnector1">
            <a:avLst/>
          </a:prstGeom>
          <a:ln w="952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9" name="Parallelogram 628"/>
          <p:cNvSpPr/>
          <p:nvPr/>
        </p:nvSpPr>
        <p:spPr>
          <a:xfrm>
            <a:off x="5667573" y="888227"/>
            <a:ext cx="997746" cy="208009"/>
          </a:xfrm>
          <a:prstGeom prst="parallelogram">
            <a:avLst>
              <a:gd name="adj" fmla="val 931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p:cNvSpPr txBox="1"/>
          <p:nvPr/>
        </p:nvSpPr>
        <p:spPr>
          <a:xfrm>
            <a:off x="5802390" y="790935"/>
            <a:ext cx="317716" cy="369332"/>
          </a:xfrm>
          <a:prstGeom prst="rect">
            <a:avLst/>
          </a:prstGeom>
          <a:noFill/>
        </p:spPr>
        <p:txBody>
          <a:bodyPr wrap="none" rtlCol="0">
            <a:spAutoFit/>
          </a:bodyPr>
          <a:lstStyle/>
          <a:p>
            <a:r>
              <a:rPr lang="en-US" i="1" dirty="0" smtClean="0"/>
              <a:t>A</a:t>
            </a:r>
            <a:endParaRPr lang="en-US" i="1" dirty="0"/>
          </a:p>
        </p:txBody>
      </p:sp>
      <p:sp>
        <p:nvSpPr>
          <p:cNvPr id="2" name="TextBox 1"/>
          <p:cNvSpPr txBox="1"/>
          <p:nvPr/>
        </p:nvSpPr>
        <p:spPr>
          <a:xfrm rot="16200000">
            <a:off x="-193240" y="995207"/>
            <a:ext cx="641522" cy="307777"/>
          </a:xfrm>
          <a:prstGeom prst="rect">
            <a:avLst/>
          </a:prstGeom>
          <a:noFill/>
        </p:spPr>
        <p:txBody>
          <a:bodyPr wrap="none" rtlCol="0">
            <a:spAutoFit/>
          </a:bodyPr>
          <a:lstStyle/>
          <a:p>
            <a:r>
              <a:rPr lang="en-US" sz="1400" dirty="0" smtClean="0"/>
              <a:t>INPUT</a:t>
            </a:r>
            <a:endParaRPr lang="en-US" sz="1400" dirty="0"/>
          </a:p>
        </p:txBody>
      </p:sp>
      <p:sp>
        <p:nvSpPr>
          <p:cNvPr id="557" name="TextBox 556"/>
          <p:cNvSpPr txBox="1"/>
          <p:nvPr/>
        </p:nvSpPr>
        <p:spPr>
          <a:xfrm rot="16200000">
            <a:off x="-321609" y="3287943"/>
            <a:ext cx="898259" cy="307777"/>
          </a:xfrm>
          <a:prstGeom prst="rect">
            <a:avLst/>
          </a:prstGeom>
          <a:noFill/>
        </p:spPr>
        <p:txBody>
          <a:bodyPr wrap="none" rtlCol="0">
            <a:spAutoFit/>
          </a:bodyPr>
          <a:lstStyle/>
          <a:p>
            <a:r>
              <a:rPr lang="en-US" sz="1400" dirty="0" smtClean="0"/>
              <a:t>MACHINE</a:t>
            </a:r>
            <a:endParaRPr lang="en-US" sz="1400" dirty="0"/>
          </a:p>
        </p:txBody>
      </p:sp>
      <p:sp>
        <p:nvSpPr>
          <p:cNvPr id="31" name="Left Brace 30"/>
          <p:cNvSpPr/>
          <p:nvPr/>
        </p:nvSpPr>
        <p:spPr>
          <a:xfrm>
            <a:off x="243657" y="448840"/>
            <a:ext cx="185555" cy="15019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7" name="Left Brace 586"/>
          <p:cNvSpPr/>
          <p:nvPr/>
        </p:nvSpPr>
        <p:spPr>
          <a:xfrm>
            <a:off x="243657" y="2055562"/>
            <a:ext cx="166336" cy="299623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9" name="TextBox 778"/>
          <p:cNvSpPr txBox="1"/>
          <p:nvPr/>
        </p:nvSpPr>
        <p:spPr>
          <a:xfrm>
            <a:off x="5041739" y="6558081"/>
            <a:ext cx="411611" cy="280725"/>
          </a:xfrm>
          <a:prstGeom prst="rect">
            <a:avLst/>
          </a:prstGeom>
          <a:noFill/>
        </p:spPr>
        <p:txBody>
          <a:bodyPr wrap="none" lIns="92456" tIns="46229" rIns="92456" bIns="46229" rtlCol="0">
            <a:spAutoFit/>
          </a:bodyPr>
          <a:lstStyle/>
          <a:p>
            <a:r>
              <a:rPr lang="en-US" sz="1164" b="1" i="1" dirty="0">
                <a:latin typeface="Arial" charset="0"/>
              </a:rPr>
              <a:t>G()</a:t>
            </a:r>
          </a:p>
        </p:txBody>
      </p:sp>
      <p:sp>
        <p:nvSpPr>
          <p:cNvPr id="780" name="TextBox 779"/>
          <p:cNvSpPr txBox="1"/>
          <p:nvPr/>
        </p:nvSpPr>
        <p:spPr>
          <a:xfrm>
            <a:off x="5554427" y="6555514"/>
            <a:ext cx="401867" cy="280714"/>
          </a:xfrm>
          <a:prstGeom prst="rect">
            <a:avLst/>
          </a:prstGeom>
          <a:noFill/>
        </p:spPr>
        <p:txBody>
          <a:bodyPr wrap="none" lIns="92456" tIns="46229" rIns="92456" bIns="46229" rtlCol="0">
            <a:spAutoFit/>
          </a:bodyPr>
          <a:lstStyle/>
          <a:p>
            <a:r>
              <a:rPr lang="en-US" sz="1164" b="1" i="1" dirty="0">
                <a:latin typeface="Arial" charset="0"/>
              </a:rPr>
              <a:t>H()</a:t>
            </a:r>
          </a:p>
        </p:txBody>
      </p:sp>
      <p:sp>
        <p:nvSpPr>
          <p:cNvPr id="781" name="Oval 780"/>
          <p:cNvSpPr/>
          <p:nvPr/>
        </p:nvSpPr>
        <p:spPr bwMode="auto">
          <a:xfrm>
            <a:off x="5132011" y="6394910"/>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2" name="Oval 781"/>
          <p:cNvSpPr/>
          <p:nvPr/>
        </p:nvSpPr>
        <p:spPr bwMode="auto">
          <a:xfrm>
            <a:off x="5612475" y="6370793"/>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nvGrpSpPr>
          <p:cNvPr id="783" name="Group 368"/>
          <p:cNvGrpSpPr/>
          <p:nvPr/>
        </p:nvGrpSpPr>
        <p:grpSpPr>
          <a:xfrm>
            <a:off x="4384507" y="6412179"/>
            <a:ext cx="400434" cy="294083"/>
            <a:chOff x="8069753" y="2075031"/>
            <a:chExt cx="396419" cy="290179"/>
          </a:xfrm>
        </p:grpSpPr>
        <p:sp>
          <p:nvSpPr>
            <p:cNvPr id="784" name="Cube 783"/>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5" name="Cube 784"/>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86" name="Cube 785"/>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787" name="Straight Connector 786"/>
            <p:cNvCxnSpPr>
              <a:stCxn id="786" idx="4"/>
              <a:endCxn id="785"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8" name="Straight Connector 787"/>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89" name="Group 378"/>
          <p:cNvGrpSpPr/>
          <p:nvPr/>
        </p:nvGrpSpPr>
        <p:grpSpPr>
          <a:xfrm>
            <a:off x="3212892" y="5689634"/>
            <a:ext cx="858656" cy="791558"/>
            <a:chOff x="3938584" y="6043615"/>
            <a:chExt cx="240343" cy="253746"/>
          </a:xfrm>
        </p:grpSpPr>
        <p:grpSp>
          <p:nvGrpSpPr>
            <p:cNvPr id="790" name="Group 483"/>
            <p:cNvGrpSpPr/>
            <p:nvPr/>
          </p:nvGrpSpPr>
          <p:grpSpPr>
            <a:xfrm>
              <a:off x="3962955" y="6059020"/>
              <a:ext cx="215972" cy="238341"/>
              <a:chOff x="4964611" y="4794996"/>
              <a:chExt cx="328936" cy="328936"/>
            </a:xfrm>
          </p:grpSpPr>
          <p:grpSp>
            <p:nvGrpSpPr>
              <p:cNvPr id="792" name="Group 476"/>
              <p:cNvGrpSpPr/>
              <p:nvPr/>
            </p:nvGrpSpPr>
            <p:grpSpPr>
              <a:xfrm>
                <a:off x="4964611" y="4898341"/>
                <a:ext cx="328936" cy="120616"/>
                <a:chOff x="4967056" y="4898341"/>
                <a:chExt cx="328936" cy="120616"/>
              </a:xfrm>
            </p:grpSpPr>
            <p:cxnSp>
              <p:nvCxnSpPr>
                <p:cNvPr id="800" name="Straight Connector 799"/>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1" name="Straight Connector 800"/>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7" name="Straight Connector 82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1" name="Straight Connector 840"/>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2" name="Straight Connector 841"/>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3" name="Group 477"/>
              <p:cNvGrpSpPr/>
              <p:nvPr/>
            </p:nvGrpSpPr>
            <p:grpSpPr>
              <a:xfrm rot="16200000">
                <a:off x="4960536" y="4899156"/>
                <a:ext cx="328936" cy="120616"/>
                <a:chOff x="4967056" y="4898341"/>
                <a:chExt cx="328936" cy="120616"/>
              </a:xfrm>
            </p:grpSpPr>
            <p:cxnSp>
              <p:nvCxnSpPr>
                <p:cNvPr id="795" name="Straight Connector 794"/>
                <p:cNvCxnSpPr/>
                <p:nvPr/>
              </p:nvCxnSpPr>
              <p:spPr bwMode="auto">
                <a:xfrm>
                  <a:off x="4967056" y="4898341"/>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6" name="Straight Connector 795"/>
                <p:cNvCxnSpPr/>
                <p:nvPr/>
              </p:nvCxnSpPr>
              <p:spPr bwMode="auto">
                <a:xfrm>
                  <a:off x="4967056" y="4928495"/>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7" name="Straight Connector 796"/>
                <p:cNvCxnSpPr/>
                <p:nvPr/>
              </p:nvCxnSpPr>
              <p:spPr bwMode="auto">
                <a:xfrm>
                  <a:off x="4967056" y="4958649"/>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8" name="Straight Connector 797"/>
                <p:cNvCxnSpPr/>
                <p:nvPr/>
              </p:nvCxnSpPr>
              <p:spPr bwMode="auto">
                <a:xfrm>
                  <a:off x="4967056" y="4988803"/>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9" name="Straight Connector 798"/>
                <p:cNvCxnSpPr/>
                <p:nvPr/>
              </p:nvCxnSpPr>
              <p:spPr bwMode="auto">
                <a:xfrm>
                  <a:off x="4967056" y="5018957"/>
                  <a:ext cx="328936" cy="0"/>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94" name="Rectangle 793"/>
              <p:cNvSpPr/>
              <p:nvPr/>
            </p:nvSpPr>
            <p:spPr bwMode="auto">
              <a:xfrm>
                <a:off x="5004751" y="4823827"/>
                <a:ext cx="254271" cy="259161"/>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endParaRPr lang="en-US" sz="4867" b="1" dirty="0">
                  <a:latin typeface="Symbol" pitchFamily="18" charset="2"/>
                </a:endParaRPr>
              </a:p>
            </p:txBody>
          </p:sp>
        </p:grpSp>
        <p:sp>
          <p:nvSpPr>
            <p:cNvPr id="791" name="TextBox 790"/>
            <p:cNvSpPr txBox="1"/>
            <p:nvPr/>
          </p:nvSpPr>
          <p:spPr>
            <a:xfrm>
              <a:off x="3938584" y="6043615"/>
              <a:ext cx="185848" cy="248835"/>
            </a:xfrm>
            <a:prstGeom prst="rect">
              <a:avLst/>
            </a:prstGeom>
            <a:noFill/>
          </p:spPr>
          <p:txBody>
            <a:bodyPr wrap="none" rtlCol="0">
              <a:spAutoFit/>
            </a:bodyPr>
            <a:lstStyle/>
            <a:p>
              <a:r>
                <a:rPr lang="en-US" sz="4444" b="1" dirty="0">
                  <a:latin typeface="Symbol" pitchFamily="18" charset="2"/>
                </a:rPr>
                <a:t> S</a:t>
              </a:r>
            </a:p>
          </p:txBody>
        </p:sp>
      </p:grpSp>
      <p:sp>
        <p:nvSpPr>
          <p:cNvPr id="843" name="Freeform 842"/>
          <p:cNvSpPr/>
          <p:nvPr/>
        </p:nvSpPr>
        <p:spPr bwMode="auto">
          <a:xfrm rot="843826">
            <a:off x="2481647" y="5919730"/>
            <a:ext cx="1086181" cy="210180"/>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57" name="Isosceles Triangle 856"/>
          <p:cNvSpPr/>
          <p:nvPr/>
        </p:nvSpPr>
        <p:spPr bwMode="auto">
          <a:xfrm>
            <a:off x="2388539" y="5632346"/>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58" name="Rectangle 857"/>
          <p:cNvSpPr/>
          <p:nvPr/>
        </p:nvSpPr>
        <p:spPr bwMode="auto">
          <a:xfrm>
            <a:off x="2365569" y="5608343"/>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59" name="Rectangle 858"/>
          <p:cNvSpPr/>
          <p:nvPr/>
        </p:nvSpPr>
        <p:spPr bwMode="auto">
          <a:xfrm>
            <a:off x="2420147" y="549723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60" name="Rectangle 859"/>
          <p:cNvSpPr/>
          <p:nvPr/>
        </p:nvSpPr>
        <p:spPr bwMode="auto">
          <a:xfrm>
            <a:off x="2480681" y="5609319"/>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61" name="TextBox 860"/>
          <p:cNvSpPr txBox="1"/>
          <p:nvPr/>
        </p:nvSpPr>
        <p:spPr>
          <a:xfrm>
            <a:off x="3633062" y="6554152"/>
            <a:ext cx="385703" cy="280725"/>
          </a:xfrm>
          <a:prstGeom prst="rect">
            <a:avLst/>
          </a:prstGeom>
          <a:noFill/>
        </p:spPr>
        <p:txBody>
          <a:bodyPr wrap="none" lIns="92456" tIns="46229" rIns="92456" bIns="46229" rtlCol="0">
            <a:spAutoFit/>
          </a:bodyPr>
          <a:lstStyle/>
          <a:p>
            <a:r>
              <a:rPr lang="en-US" sz="1164" b="1" i="1" dirty="0">
                <a:latin typeface="Arial" charset="0"/>
              </a:rPr>
              <a:t>F()</a:t>
            </a:r>
          </a:p>
        </p:txBody>
      </p:sp>
      <p:sp>
        <p:nvSpPr>
          <p:cNvPr id="862" name="Oval 861"/>
          <p:cNvSpPr/>
          <p:nvPr/>
        </p:nvSpPr>
        <p:spPr bwMode="auto">
          <a:xfrm>
            <a:off x="3741231" y="6376614"/>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3" name="TextBox 862"/>
          <p:cNvSpPr txBox="1"/>
          <p:nvPr/>
        </p:nvSpPr>
        <p:spPr>
          <a:xfrm>
            <a:off x="9200961" y="6487941"/>
            <a:ext cx="333887" cy="280725"/>
          </a:xfrm>
          <a:prstGeom prst="rect">
            <a:avLst/>
          </a:prstGeom>
          <a:noFill/>
        </p:spPr>
        <p:txBody>
          <a:bodyPr wrap="none" lIns="92456" tIns="46229" rIns="92456" bIns="46229" rtlCol="0">
            <a:spAutoFit/>
          </a:bodyPr>
          <a:lstStyle/>
          <a:p>
            <a:r>
              <a:rPr lang="en-US" sz="1164" b="1" i="1" dirty="0">
                <a:latin typeface="Arial" charset="0"/>
              </a:rPr>
              <a:t>I()</a:t>
            </a:r>
          </a:p>
        </p:txBody>
      </p:sp>
      <p:sp>
        <p:nvSpPr>
          <p:cNvPr id="864" name="Oval 863"/>
          <p:cNvSpPr/>
          <p:nvPr/>
        </p:nvSpPr>
        <p:spPr bwMode="auto">
          <a:xfrm>
            <a:off x="9259010" y="6303221"/>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5" name="Cube 864"/>
          <p:cNvSpPr/>
          <p:nvPr/>
        </p:nvSpPr>
        <p:spPr bwMode="auto">
          <a:xfrm rot="16200000">
            <a:off x="9757195" y="6342519"/>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66" name="Cube 865"/>
          <p:cNvSpPr/>
          <p:nvPr/>
        </p:nvSpPr>
        <p:spPr bwMode="auto">
          <a:xfrm rot="16200000">
            <a:off x="10284948" y="6423978"/>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67" name="Straight Connector 866"/>
          <p:cNvCxnSpPr/>
          <p:nvPr/>
        </p:nvCxnSpPr>
        <p:spPr bwMode="auto">
          <a:xfrm flipH="1">
            <a:off x="10373670" y="6383760"/>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8" name="Straight Connector 867"/>
          <p:cNvCxnSpPr/>
          <p:nvPr/>
        </p:nvCxnSpPr>
        <p:spPr bwMode="auto">
          <a:xfrm flipH="1" flipV="1">
            <a:off x="10985864" y="6398130"/>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9" name="Straight Connector 868"/>
          <p:cNvCxnSpPr>
            <a:stCxn id="865" idx="3"/>
            <a:endCxn id="866" idx="1"/>
          </p:cNvCxnSpPr>
          <p:nvPr/>
        </p:nvCxnSpPr>
        <p:spPr bwMode="auto">
          <a:xfrm>
            <a:off x="9882754" y="6428133"/>
            <a:ext cx="409697" cy="8145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0" name="Straight Connector 869"/>
          <p:cNvCxnSpPr>
            <a:stCxn id="786" idx="0"/>
          </p:cNvCxnSpPr>
          <p:nvPr/>
        </p:nvCxnSpPr>
        <p:spPr bwMode="auto">
          <a:xfrm flipH="1" flipV="1">
            <a:off x="3872468" y="6326738"/>
            <a:ext cx="512037" cy="2871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71" name="Group 466"/>
          <p:cNvGrpSpPr/>
          <p:nvPr/>
        </p:nvGrpSpPr>
        <p:grpSpPr>
          <a:xfrm rot="10800000">
            <a:off x="6029554" y="6372671"/>
            <a:ext cx="400434" cy="294083"/>
            <a:chOff x="8069753" y="2075031"/>
            <a:chExt cx="396419" cy="290179"/>
          </a:xfrm>
        </p:grpSpPr>
        <p:sp>
          <p:nvSpPr>
            <p:cNvPr id="872" name="Cube 871"/>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3" name="Cube 872"/>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4" name="Cube 873"/>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75" name="Straight Connector 874"/>
            <p:cNvCxnSpPr>
              <a:stCxn id="874" idx="4"/>
              <a:endCxn id="873"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6" name="Straight Connector 875"/>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7" name="Group 523"/>
          <p:cNvGrpSpPr/>
          <p:nvPr/>
        </p:nvGrpSpPr>
        <p:grpSpPr>
          <a:xfrm>
            <a:off x="8723787" y="6305994"/>
            <a:ext cx="400434" cy="294083"/>
            <a:chOff x="8069753" y="2075031"/>
            <a:chExt cx="396419" cy="290179"/>
          </a:xfrm>
        </p:grpSpPr>
        <p:sp>
          <p:nvSpPr>
            <p:cNvPr id="878" name="Cube 877"/>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79" name="Cube 878"/>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0" name="Cube 879"/>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881" name="Straight Connector 880"/>
            <p:cNvCxnSpPr>
              <a:stCxn id="880" idx="4"/>
              <a:endCxn id="879"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2" name="Straight Connector 881"/>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883" name="Straight Connector 882"/>
          <p:cNvCxnSpPr/>
          <p:nvPr/>
        </p:nvCxnSpPr>
        <p:spPr bwMode="auto">
          <a:xfrm flipV="1">
            <a:off x="6397927" y="6355698"/>
            <a:ext cx="995999" cy="11709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4" name="Straight Connector 883"/>
          <p:cNvCxnSpPr/>
          <p:nvPr/>
        </p:nvCxnSpPr>
        <p:spPr bwMode="auto">
          <a:xfrm flipH="1" flipV="1">
            <a:off x="7393926" y="6365354"/>
            <a:ext cx="1193061" cy="17375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5" name="Freeform 884"/>
          <p:cNvSpPr/>
          <p:nvPr/>
        </p:nvSpPr>
        <p:spPr bwMode="auto">
          <a:xfrm rot="20697473">
            <a:off x="2381142" y="6326740"/>
            <a:ext cx="1183440" cy="193062"/>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6" name="Isosceles Triangle 885"/>
          <p:cNvSpPr/>
          <p:nvPr/>
        </p:nvSpPr>
        <p:spPr bwMode="auto">
          <a:xfrm>
            <a:off x="2359672" y="6279109"/>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887" name="Rectangle 886"/>
          <p:cNvSpPr/>
          <p:nvPr/>
        </p:nvSpPr>
        <p:spPr bwMode="auto">
          <a:xfrm>
            <a:off x="2336703" y="6255106"/>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88" name="Rectangle 887"/>
          <p:cNvSpPr/>
          <p:nvPr/>
        </p:nvSpPr>
        <p:spPr bwMode="auto">
          <a:xfrm>
            <a:off x="2391283" y="614399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89" name="Rectangle 888"/>
          <p:cNvSpPr/>
          <p:nvPr/>
        </p:nvSpPr>
        <p:spPr bwMode="auto">
          <a:xfrm>
            <a:off x="2451817" y="6256080"/>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0" name="Rounded Rectangle 889"/>
          <p:cNvSpPr/>
          <p:nvPr/>
        </p:nvSpPr>
        <p:spPr bwMode="auto">
          <a:xfrm>
            <a:off x="3669169" y="6220555"/>
            <a:ext cx="8266087" cy="569536"/>
          </a:xfrm>
          <a:prstGeom prst="round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cxnSp>
        <p:nvCxnSpPr>
          <p:cNvPr id="891" name="Straight Connector 890"/>
          <p:cNvCxnSpPr/>
          <p:nvPr/>
        </p:nvCxnSpPr>
        <p:spPr bwMode="auto">
          <a:xfrm>
            <a:off x="893406" y="5570913"/>
            <a:ext cx="9622" cy="92670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2" name="Straight Connector 891"/>
          <p:cNvCxnSpPr/>
          <p:nvPr/>
        </p:nvCxnSpPr>
        <p:spPr bwMode="auto">
          <a:xfrm>
            <a:off x="835677" y="6401084"/>
            <a:ext cx="1204987" cy="581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3" name="Freeform 892"/>
          <p:cNvSpPr/>
          <p:nvPr/>
        </p:nvSpPr>
        <p:spPr bwMode="auto">
          <a:xfrm>
            <a:off x="921646" y="5524800"/>
            <a:ext cx="976821" cy="876700"/>
          </a:xfrm>
          <a:custGeom>
            <a:avLst/>
            <a:gdLst>
              <a:gd name="connsiteX0" fmla="*/ 0 w 967028"/>
              <a:gd name="connsiteY0" fmla="*/ 855195 h 865062"/>
              <a:gd name="connsiteX1" fmla="*/ 0 w 967028"/>
              <a:gd name="connsiteY1" fmla="*/ 855195 h 865062"/>
              <a:gd name="connsiteX2" fmla="*/ 26314 w 967028"/>
              <a:gd name="connsiteY2" fmla="*/ 842038 h 865062"/>
              <a:gd name="connsiteX3" fmla="*/ 36182 w 967028"/>
              <a:gd name="connsiteY3" fmla="*/ 838748 h 865062"/>
              <a:gd name="connsiteX4" fmla="*/ 46049 w 967028"/>
              <a:gd name="connsiteY4" fmla="*/ 832170 h 865062"/>
              <a:gd name="connsiteX5" fmla="*/ 144725 w 967028"/>
              <a:gd name="connsiteY5" fmla="*/ 809146 h 865062"/>
              <a:gd name="connsiteX6" fmla="*/ 184196 w 967028"/>
              <a:gd name="connsiteY6" fmla="*/ 39471 h 865062"/>
              <a:gd name="connsiteX7" fmla="*/ 243402 w 967028"/>
              <a:gd name="connsiteY7" fmla="*/ 6579 h 865062"/>
              <a:gd name="connsiteX8" fmla="*/ 315764 w 967028"/>
              <a:gd name="connsiteY8" fmla="*/ 0 h 865062"/>
              <a:gd name="connsiteX9" fmla="*/ 361813 w 967028"/>
              <a:gd name="connsiteY9" fmla="*/ 16446 h 865062"/>
              <a:gd name="connsiteX10" fmla="*/ 361813 w 967028"/>
              <a:gd name="connsiteY10" fmla="*/ 16446 h 865062"/>
              <a:gd name="connsiteX11" fmla="*/ 411151 w 967028"/>
              <a:gd name="connsiteY11" fmla="*/ 6579 h 865062"/>
              <a:gd name="connsiteX12" fmla="*/ 427597 w 967028"/>
              <a:gd name="connsiteY12" fmla="*/ 69074 h 865062"/>
              <a:gd name="connsiteX13" fmla="*/ 430887 w 967028"/>
              <a:gd name="connsiteY13" fmla="*/ 776254 h 865062"/>
              <a:gd name="connsiteX14" fmla="*/ 460489 w 967028"/>
              <a:gd name="connsiteY14" fmla="*/ 855195 h 865062"/>
              <a:gd name="connsiteX15" fmla="*/ 503249 w 967028"/>
              <a:gd name="connsiteY15" fmla="*/ 772964 h 865062"/>
              <a:gd name="connsiteX16" fmla="*/ 526274 w 967028"/>
              <a:gd name="connsiteY16" fmla="*/ 335500 h 865062"/>
              <a:gd name="connsiteX17" fmla="*/ 542720 w 967028"/>
              <a:gd name="connsiteY17" fmla="*/ 23025 h 865062"/>
              <a:gd name="connsiteX18" fmla="*/ 621661 w 967028"/>
              <a:gd name="connsiteY18" fmla="*/ 23025 h 865062"/>
              <a:gd name="connsiteX19" fmla="*/ 730205 w 967028"/>
              <a:gd name="connsiteY19" fmla="*/ 13157 h 865062"/>
              <a:gd name="connsiteX20" fmla="*/ 766386 w 967028"/>
              <a:gd name="connsiteY20" fmla="*/ 32892 h 865062"/>
              <a:gd name="connsiteX21" fmla="*/ 805856 w 967028"/>
              <a:gd name="connsiteY21" fmla="*/ 26314 h 865062"/>
              <a:gd name="connsiteX22" fmla="*/ 842038 w 967028"/>
              <a:gd name="connsiteY22" fmla="*/ 42760 h 865062"/>
              <a:gd name="connsiteX23" fmla="*/ 851905 w 967028"/>
              <a:gd name="connsiteY23" fmla="*/ 822302 h 865062"/>
              <a:gd name="connsiteX24" fmla="*/ 894665 w 967028"/>
              <a:gd name="connsiteY24" fmla="*/ 848616 h 865062"/>
              <a:gd name="connsiteX25" fmla="*/ 967028 w 967028"/>
              <a:gd name="connsiteY25" fmla="*/ 865062 h 86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67028" h="865062">
                <a:moveTo>
                  <a:pt x="0" y="855195"/>
                </a:moveTo>
                <a:lnTo>
                  <a:pt x="0" y="855195"/>
                </a:lnTo>
                <a:cubicBezTo>
                  <a:pt x="8771" y="850809"/>
                  <a:pt x="17386" y="846096"/>
                  <a:pt x="26314" y="842038"/>
                </a:cubicBezTo>
                <a:cubicBezTo>
                  <a:pt x="29471" y="840603"/>
                  <a:pt x="33081" y="840299"/>
                  <a:pt x="36182" y="838748"/>
                </a:cubicBezTo>
                <a:cubicBezTo>
                  <a:pt x="39718" y="836980"/>
                  <a:pt x="46049" y="832170"/>
                  <a:pt x="46049" y="832170"/>
                </a:cubicBezTo>
                <a:lnTo>
                  <a:pt x="144725" y="809146"/>
                </a:lnTo>
                <a:lnTo>
                  <a:pt x="184196" y="39471"/>
                </a:lnTo>
                <a:lnTo>
                  <a:pt x="243402" y="6579"/>
                </a:lnTo>
                <a:lnTo>
                  <a:pt x="315764" y="0"/>
                </a:lnTo>
                <a:lnTo>
                  <a:pt x="361813" y="16446"/>
                </a:lnTo>
                <a:lnTo>
                  <a:pt x="361813" y="16446"/>
                </a:lnTo>
                <a:lnTo>
                  <a:pt x="411151" y="6579"/>
                </a:lnTo>
                <a:lnTo>
                  <a:pt x="427597" y="69074"/>
                </a:lnTo>
                <a:cubicBezTo>
                  <a:pt x="428694" y="304801"/>
                  <a:pt x="429790" y="540527"/>
                  <a:pt x="430887" y="776254"/>
                </a:cubicBezTo>
                <a:lnTo>
                  <a:pt x="460489" y="855195"/>
                </a:lnTo>
                <a:lnTo>
                  <a:pt x="503249" y="772964"/>
                </a:lnTo>
                <a:lnTo>
                  <a:pt x="526274" y="335500"/>
                </a:lnTo>
                <a:lnTo>
                  <a:pt x="542720" y="23025"/>
                </a:lnTo>
                <a:lnTo>
                  <a:pt x="621661" y="23025"/>
                </a:lnTo>
                <a:lnTo>
                  <a:pt x="730205" y="13157"/>
                </a:lnTo>
                <a:lnTo>
                  <a:pt x="766386" y="32892"/>
                </a:lnTo>
                <a:lnTo>
                  <a:pt x="805856" y="26314"/>
                </a:lnTo>
                <a:lnTo>
                  <a:pt x="842038" y="42760"/>
                </a:lnTo>
                <a:lnTo>
                  <a:pt x="851905" y="822302"/>
                </a:lnTo>
                <a:lnTo>
                  <a:pt x="894665" y="848616"/>
                </a:lnTo>
                <a:lnTo>
                  <a:pt x="967028" y="865062"/>
                </a:lnTo>
              </a:path>
            </a:pathLst>
          </a:custGeom>
          <a:solidFill>
            <a:schemeClr val="bg1">
              <a:lumMod val="95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4" name="Rounded Rectangle 893"/>
          <p:cNvSpPr/>
          <p:nvPr/>
        </p:nvSpPr>
        <p:spPr bwMode="auto">
          <a:xfrm>
            <a:off x="1057871" y="5512993"/>
            <a:ext cx="312315" cy="938508"/>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5" name="Rounded Rectangle 894"/>
          <p:cNvSpPr/>
          <p:nvPr/>
        </p:nvSpPr>
        <p:spPr bwMode="auto">
          <a:xfrm>
            <a:off x="1396768" y="5522645"/>
            <a:ext cx="418636" cy="938507"/>
          </a:xfrm>
          <a:prstGeom prst="roundRect">
            <a:avLst/>
          </a:prstGeom>
          <a:noFill/>
          <a:ln w="9525" cap="flat" cmpd="sng" algn="ctr">
            <a:solidFill>
              <a:schemeClr val="bg2"/>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896" name="TextBox 895"/>
          <p:cNvSpPr txBox="1"/>
          <p:nvPr/>
        </p:nvSpPr>
        <p:spPr>
          <a:xfrm>
            <a:off x="2054428" y="5399619"/>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897" name="TextBox 896"/>
          <p:cNvSpPr txBox="1"/>
          <p:nvPr/>
        </p:nvSpPr>
        <p:spPr>
          <a:xfrm>
            <a:off x="2048890" y="6074091"/>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898" name="TextBox 897"/>
          <p:cNvSpPr txBox="1"/>
          <p:nvPr/>
        </p:nvSpPr>
        <p:spPr>
          <a:xfrm rot="5400000">
            <a:off x="870125" y="5866628"/>
            <a:ext cx="691664" cy="272513"/>
          </a:xfrm>
          <a:prstGeom prst="rect">
            <a:avLst/>
          </a:prstGeom>
          <a:noFill/>
        </p:spPr>
        <p:txBody>
          <a:bodyPr wrap="none" lIns="92456" tIns="46229" rIns="92456" bIns="46229" rtlCol="0">
            <a:spAutoFit/>
          </a:bodyPr>
          <a:lstStyle/>
          <a:p>
            <a:r>
              <a:rPr lang="en-US" sz="1164" b="1" dirty="0">
                <a:latin typeface="Arial" charset="0"/>
              </a:rPr>
              <a:t>URLLC</a:t>
            </a:r>
          </a:p>
        </p:txBody>
      </p:sp>
      <p:sp>
        <p:nvSpPr>
          <p:cNvPr id="899" name="TextBox 898"/>
          <p:cNvSpPr txBox="1"/>
          <p:nvPr/>
        </p:nvSpPr>
        <p:spPr>
          <a:xfrm>
            <a:off x="6572083" y="6065384"/>
            <a:ext cx="1239891" cy="272513"/>
          </a:xfrm>
          <a:prstGeom prst="rect">
            <a:avLst/>
          </a:prstGeom>
          <a:solidFill>
            <a:schemeClr val="bg1"/>
          </a:solidFill>
          <a:ln>
            <a:solidFill>
              <a:schemeClr val="bg2"/>
            </a:solidFill>
            <a:prstDash val="dash"/>
          </a:ln>
        </p:spPr>
        <p:txBody>
          <a:bodyPr wrap="none" lIns="92456" tIns="46229" rIns="92456" bIns="46229" rtlCol="0">
            <a:spAutoFit/>
          </a:bodyPr>
          <a:lstStyle/>
          <a:p>
            <a:r>
              <a:rPr lang="en-US" sz="1164" b="1" dirty="0">
                <a:latin typeface="Arial" charset="0"/>
              </a:rPr>
              <a:t>URLLC </a:t>
            </a:r>
            <a:r>
              <a:rPr lang="en-US" sz="1164" b="1" dirty="0" smtClean="0">
                <a:latin typeface="Arial" charset="0"/>
              </a:rPr>
              <a:t>Slice-B</a:t>
            </a:r>
            <a:endParaRPr lang="en-US" sz="1164" b="1" dirty="0">
              <a:latin typeface="Arial" charset="0"/>
            </a:endParaRPr>
          </a:p>
        </p:txBody>
      </p:sp>
      <p:sp>
        <p:nvSpPr>
          <p:cNvPr id="900" name="TextBox 899"/>
          <p:cNvSpPr txBox="1"/>
          <p:nvPr/>
        </p:nvSpPr>
        <p:spPr>
          <a:xfrm>
            <a:off x="1172565" y="6436520"/>
            <a:ext cx="273280" cy="386518"/>
          </a:xfrm>
          <a:prstGeom prst="rect">
            <a:avLst/>
          </a:prstGeom>
          <a:noFill/>
        </p:spPr>
        <p:txBody>
          <a:bodyPr wrap="none" lIns="92456" tIns="46229" rIns="92456" bIns="46229" rtlCol="0">
            <a:spAutoFit/>
          </a:bodyPr>
          <a:lstStyle/>
          <a:p>
            <a:r>
              <a:rPr lang="en-US" sz="1905" b="1" i="1" dirty="0">
                <a:latin typeface="FrutigerNext LT Regular" pitchFamily="34" charset="0"/>
              </a:rPr>
              <a:t>f</a:t>
            </a:r>
          </a:p>
        </p:txBody>
      </p:sp>
      <p:sp>
        <p:nvSpPr>
          <p:cNvPr id="901" name="TextBox 900"/>
          <p:cNvSpPr txBox="1"/>
          <p:nvPr/>
        </p:nvSpPr>
        <p:spPr>
          <a:xfrm>
            <a:off x="7016251" y="6495253"/>
            <a:ext cx="662361" cy="307777"/>
          </a:xfrm>
          <a:prstGeom prst="rect">
            <a:avLst/>
          </a:prstGeom>
          <a:noFill/>
        </p:spPr>
        <p:txBody>
          <a:bodyPr wrap="none" rtlCol="0">
            <a:spAutoFit/>
          </a:bodyPr>
          <a:lstStyle/>
          <a:p>
            <a:r>
              <a:rPr lang="en-US" sz="1400" dirty="0" smtClean="0"/>
              <a:t>L3VPN</a:t>
            </a:r>
            <a:endParaRPr lang="en-US" sz="1400" dirty="0"/>
          </a:p>
        </p:txBody>
      </p:sp>
      <p:sp>
        <p:nvSpPr>
          <p:cNvPr id="902" name="TextBox 901"/>
          <p:cNvSpPr txBox="1"/>
          <p:nvPr/>
        </p:nvSpPr>
        <p:spPr>
          <a:xfrm rot="16200000">
            <a:off x="-227705" y="5798088"/>
            <a:ext cx="710451" cy="307777"/>
          </a:xfrm>
          <a:prstGeom prst="rect">
            <a:avLst/>
          </a:prstGeom>
          <a:noFill/>
        </p:spPr>
        <p:txBody>
          <a:bodyPr wrap="none" rtlCol="0">
            <a:spAutoFit/>
          </a:bodyPr>
          <a:lstStyle/>
          <a:p>
            <a:r>
              <a:rPr lang="en-US" sz="1400" dirty="0" smtClean="0"/>
              <a:t>OUTUT</a:t>
            </a:r>
            <a:endParaRPr lang="en-US" sz="1400" dirty="0"/>
          </a:p>
        </p:txBody>
      </p:sp>
      <p:sp>
        <p:nvSpPr>
          <p:cNvPr id="903" name="Left Brace 902"/>
          <p:cNvSpPr/>
          <p:nvPr/>
        </p:nvSpPr>
        <p:spPr>
          <a:xfrm>
            <a:off x="243657" y="5280979"/>
            <a:ext cx="158831" cy="14135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5" name="Cube 904"/>
          <p:cNvSpPr/>
          <p:nvPr/>
        </p:nvSpPr>
        <p:spPr bwMode="auto">
          <a:xfrm rot="16200000">
            <a:off x="10255964" y="870707"/>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906" name="Straight Connector 905"/>
          <p:cNvCxnSpPr/>
          <p:nvPr/>
        </p:nvCxnSpPr>
        <p:spPr bwMode="auto">
          <a:xfrm flipH="1">
            <a:off x="10344686" y="830489"/>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7" name="Straight Connector 906"/>
          <p:cNvCxnSpPr/>
          <p:nvPr/>
        </p:nvCxnSpPr>
        <p:spPr bwMode="auto">
          <a:xfrm flipH="1" flipV="1">
            <a:off x="10699260" y="901691"/>
            <a:ext cx="70309" cy="15876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8" name="Straight Connector 907"/>
          <p:cNvCxnSpPr/>
          <p:nvPr/>
        </p:nvCxnSpPr>
        <p:spPr bwMode="auto">
          <a:xfrm flipH="1" flipV="1">
            <a:off x="9844438" y="886310"/>
            <a:ext cx="393173" cy="77629"/>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9" name="Straight Connector 908"/>
          <p:cNvCxnSpPr/>
          <p:nvPr/>
        </p:nvCxnSpPr>
        <p:spPr bwMode="auto">
          <a:xfrm flipH="1">
            <a:off x="9861414" y="1008403"/>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0" name="Straight Connector 909"/>
          <p:cNvCxnSpPr/>
          <p:nvPr/>
        </p:nvCxnSpPr>
        <p:spPr bwMode="auto">
          <a:xfrm flipH="1">
            <a:off x="9438004" y="1045848"/>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 name="Straight Connector 910"/>
          <p:cNvCxnSpPr/>
          <p:nvPr/>
        </p:nvCxnSpPr>
        <p:spPr bwMode="auto">
          <a:xfrm flipH="1" flipV="1">
            <a:off x="9480847" y="801373"/>
            <a:ext cx="393173" cy="77629"/>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8" name="Down Arrow 477"/>
          <p:cNvSpPr/>
          <p:nvPr/>
        </p:nvSpPr>
        <p:spPr>
          <a:xfrm>
            <a:off x="6421318" y="3964439"/>
            <a:ext cx="717495" cy="572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own Arrow 521"/>
          <p:cNvSpPr/>
          <p:nvPr/>
        </p:nvSpPr>
        <p:spPr>
          <a:xfrm>
            <a:off x="10932088" y="3998989"/>
            <a:ext cx="717495" cy="5033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3" name="Straight Connector 522"/>
          <p:cNvCxnSpPr/>
          <p:nvPr/>
        </p:nvCxnSpPr>
        <p:spPr bwMode="auto">
          <a:xfrm flipH="1">
            <a:off x="8865838" y="2159794"/>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5" name="Straight Connector 524"/>
          <p:cNvCxnSpPr/>
          <p:nvPr/>
        </p:nvCxnSpPr>
        <p:spPr bwMode="auto">
          <a:xfrm flipH="1" flipV="1">
            <a:off x="9294434" y="2166570"/>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6" name="Straight Connector 525"/>
          <p:cNvCxnSpPr/>
          <p:nvPr/>
        </p:nvCxnSpPr>
        <p:spPr bwMode="auto">
          <a:xfrm flipH="1" flipV="1">
            <a:off x="11322122" y="3356389"/>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7" name="Straight Connector 526"/>
          <p:cNvCxnSpPr/>
          <p:nvPr/>
        </p:nvCxnSpPr>
        <p:spPr bwMode="auto">
          <a:xfrm flipH="1" flipV="1">
            <a:off x="6750573" y="3375021"/>
            <a:ext cx="277048" cy="6294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8" name="Isosceles Triangle 527"/>
          <p:cNvSpPr/>
          <p:nvPr/>
        </p:nvSpPr>
        <p:spPr bwMode="auto">
          <a:xfrm>
            <a:off x="9189615" y="793770"/>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29" name="Rectangle 528"/>
          <p:cNvSpPr/>
          <p:nvPr/>
        </p:nvSpPr>
        <p:spPr bwMode="auto">
          <a:xfrm>
            <a:off x="9166645" y="769767"/>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0" name="Rectangle 529"/>
          <p:cNvSpPr/>
          <p:nvPr/>
        </p:nvSpPr>
        <p:spPr bwMode="auto">
          <a:xfrm>
            <a:off x="9221223" y="658657"/>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2" name="Rectangle 531"/>
          <p:cNvSpPr/>
          <p:nvPr/>
        </p:nvSpPr>
        <p:spPr bwMode="auto">
          <a:xfrm>
            <a:off x="9281757" y="770743"/>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38" name="TextBox 537"/>
          <p:cNvSpPr txBox="1"/>
          <p:nvPr/>
        </p:nvSpPr>
        <p:spPr>
          <a:xfrm>
            <a:off x="8855504" y="561043"/>
            <a:ext cx="350224" cy="386518"/>
          </a:xfrm>
          <a:prstGeom prst="rect">
            <a:avLst/>
          </a:prstGeom>
          <a:noFill/>
        </p:spPr>
        <p:txBody>
          <a:bodyPr wrap="none" lIns="92456" tIns="46229" rIns="92456" bIns="46229" rtlCol="0">
            <a:spAutoFit/>
          </a:bodyPr>
          <a:lstStyle/>
          <a:p>
            <a:r>
              <a:rPr lang="en-US" sz="1905" b="1" dirty="0">
                <a:latin typeface="Arial" charset="0"/>
              </a:rPr>
              <a:t>((</a:t>
            </a:r>
          </a:p>
        </p:txBody>
      </p:sp>
      <p:sp>
        <p:nvSpPr>
          <p:cNvPr id="539" name="Isosceles Triangle 538"/>
          <p:cNvSpPr/>
          <p:nvPr/>
        </p:nvSpPr>
        <p:spPr bwMode="auto">
          <a:xfrm>
            <a:off x="4332899" y="2060731"/>
            <a:ext cx="100646" cy="330923"/>
          </a:xfrm>
          <a:prstGeom prst="triangle">
            <a:avLst/>
          </a:prstGeom>
          <a:noFill/>
          <a:ln w="9525"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540" name="Rectangle 539"/>
          <p:cNvSpPr/>
          <p:nvPr/>
        </p:nvSpPr>
        <p:spPr bwMode="auto">
          <a:xfrm>
            <a:off x="4309929" y="2036728"/>
            <a:ext cx="34303" cy="142795"/>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1" name="Rectangle 540"/>
          <p:cNvSpPr/>
          <p:nvPr/>
        </p:nvSpPr>
        <p:spPr bwMode="auto">
          <a:xfrm>
            <a:off x="4364507" y="1925618"/>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2" name="Rectangle 541"/>
          <p:cNvSpPr/>
          <p:nvPr/>
        </p:nvSpPr>
        <p:spPr bwMode="auto">
          <a:xfrm>
            <a:off x="4425041" y="2037704"/>
            <a:ext cx="34235" cy="132074"/>
          </a:xfrm>
          <a:prstGeom prst="rect">
            <a:avLst/>
          </a:prstGeom>
          <a:solidFill>
            <a:schemeClr val="bg2"/>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546" name="TextBox 545"/>
          <p:cNvSpPr txBox="1"/>
          <p:nvPr/>
        </p:nvSpPr>
        <p:spPr>
          <a:xfrm>
            <a:off x="3998788" y="1828004"/>
            <a:ext cx="350224" cy="386518"/>
          </a:xfrm>
          <a:prstGeom prst="rect">
            <a:avLst/>
          </a:prstGeom>
          <a:noFill/>
        </p:spPr>
        <p:txBody>
          <a:bodyPr wrap="none" lIns="92456" tIns="46229" rIns="92456" bIns="46229" rtlCol="0">
            <a:spAutoFit/>
          </a:bodyPr>
          <a:lstStyle/>
          <a:p>
            <a:r>
              <a:rPr lang="en-US" sz="1905" b="1" dirty="0">
                <a:latin typeface="Arial" charset="0"/>
              </a:rPr>
              <a:t>((</a:t>
            </a:r>
          </a:p>
        </p:txBody>
      </p:sp>
      <p:cxnSp>
        <p:nvCxnSpPr>
          <p:cNvPr id="547" name="Straight Connector 546"/>
          <p:cNvCxnSpPr/>
          <p:nvPr/>
        </p:nvCxnSpPr>
        <p:spPr bwMode="auto">
          <a:xfrm flipH="1">
            <a:off x="4599114" y="2272711"/>
            <a:ext cx="393172" cy="3067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8" name="Straight Connector 547"/>
          <p:cNvCxnSpPr/>
          <p:nvPr/>
        </p:nvCxnSpPr>
        <p:spPr bwMode="auto">
          <a:xfrm flipH="1" flipV="1">
            <a:off x="4998748" y="2275786"/>
            <a:ext cx="394680" cy="9188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9" name="Down Arrow 548"/>
          <p:cNvSpPr/>
          <p:nvPr/>
        </p:nvSpPr>
        <p:spPr>
          <a:xfrm>
            <a:off x="441289"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own Arrow 549"/>
          <p:cNvSpPr/>
          <p:nvPr/>
        </p:nvSpPr>
        <p:spPr>
          <a:xfrm>
            <a:off x="1375725"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own Arrow 550"/>
          <p:cNvSpPr/>
          <p:nvPr/>
        </p:nvSpPr>
        <p:spPr>
          <a:xfrm>
            <a:off x="2287747"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Down Arrow 552"/>
          <p:cNvSpPr/>
          <p:nvPr/>
        </p:nvSpPr>
        <p:spPr>
          <a:xfrm>
            <a:off x="3224361"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own Arrow 554"/>
          <p:cNvSpPr/>
          <p:nvPr/>
        </p:nvSpPr>
        <p:spPr>
          <a:xfrm>
            <a:off x="4129696"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Down Arrow 557"/>
          <p:cNvSpPr/>
          <p:nvPr/>
        </p:nvSpPr>
        <p:spPr>
          <a:xfrm>
            <a:off x="5045442"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Down Arrow 558"/>
          <p:cNvSpPr/>
          <p:nvPr/>
        </p:nvSpPr>
        <p:spPr>
          <a:xfrm>
            <a:off x="7677359"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Down Arrow 559"/>
          <p:cNvSpPr/>
          <p:nvPr/>
        </p:nvSpPr>
        <p:spPr>
          <a:xfrm>
            <a:off x="8636206"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Down Arrow 560"/>
          <p:cNvSpPr/>
          <p:nvPr/>
        </p:nvSpPr>
        <p:spPr>
          <a:xfrm>
            <a:off x="9569277" y="3974348"/>
            <a:ext cx="717495" cy="5526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TextBox 519"/>
          <p:cNvSpPr txBox="1"/>
          <p:nvPr/>
        </p:nvSpPr>
        <p:spPr>
          <a:xfrm>
            <a:off x="4856312" y="5647223"/>
            <a:ext cx="385703" cy="280725"/>
          </a:xfrm>
          <a:prstGeom prst="rect">
            <a:avLst/>
          </a:prstGeom>
          <a:noFill/>
        </p:spPr>
        <p:txBody>
          <a:bodyPr wrap="none" lIns="92456" tIns="46229" rIns="92456" bIns="46229" rtlCol="0">
            <a:spAutoFit/>
          </a:bodyPr>
          <a:lstStyle/>
          <a:p>
            <a:r>
              <a:rPr lang="en-US" sz="1164" b="1" i="1" dirty="0">
                <a:latin typeface="Arial" charset="0"/>
              </a:rPr>
              <a:t>F()</a:t>
            </a:r>
          </a:p>
        </p:txBody>
      </p:sp>
      <p:sp>
        <p:nvSpPr>
          <p:cNvPr id="562" name="Oval 561"/>
          <p:cNvSpPr/>
          <p:nvPr/>
        </p:nvSpPr>
        <p:spPr bwMode="auto">
          <a:xfrm>
            <a:off x="4964482" y="5469684"/>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16" name="Straight Connector 615"/>
          <p:cNvCxnSpPr/>
          <p:nvPr/>
        </p:nvCxnSpPr>
        <p:spPr bwMode="auto">
          <a:xfrm>
            <a:off x="5657075" y="5594359"/>
            <a:ext cx="1260925" cy="182151"/>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0" name="Straight Connector 619"/>
          <p:cNvCxnSpPr/>
          <p:nvPr/>
        </p:nvCxnSpPr>
        <p:spPr bwMode="auto">
          <a:xfrm flipV="1">
            <a:off x="6917260" y="5593326"/>
            <a:ext cx="1203644" cy="187810"/>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 name="Straight Connector 623"/>
          <p:cNvCxnSpPr/>
          <p:nvPr/>
        </p:nvCxnSpPr>
        <p:spPr bwMode="auto">
          <a:xfrm flipH="1" flipV="1">
            <a:off x="8099425" y="5604102"/>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0" name="Cube 629"/>
          <p:cNvSpPr/>
          <p:nvPr/>
        </p:nvSpPr>
        <p:spPr bwMode="auto">
          <a:xfrm rot="16200000">
            <a:off x="10042259" y="5490349"/>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1" name="Cube 630"/>
          <p:cNvSpPr/>
          <p:nvPr/>
        </p:nvSpPr>
        <p:spPr bwMode="auto">
          <a:xfrm rot="16200000">
            <a:off x="10045839" y="5763331"/>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32" name="Cube 631"/>
          <p:cNvSpPr/>
          <p:nvPr/>
        </p:nvSpPr>
        <p:spPr bwMode="auto">
          <a:xfrm rot="16200000">
            <a:off x="10323434" y="5622767"/>
            <a:ext cx="106518" cy="144596"/>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33" name="Straight Connector 632"/>
          <p:cNvCxnSpPr/>
          <p:nvPr/>
        </p:nvCxnSpPr>
        <p:spPr bwMode="auto">
          <a:xfrm flipH="1">
            <a:off x="10412156" y="5582549"/>
            <a:ext cx="608614" cy="132902"/>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4" name="Straight Connector 633"/>
          <p:cNvCxnSpPr/>
          <p:nvPr/>
        </p:nvCxnSpPr>
        <p:spPr bwMode="auto">
          <a:xfrm flipH="1" flipV="1">
            <a:off x="11024350" y="5596919"/>
            <a:ext cx="472570" cy="183185"/>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5" name="Straight Connector 634"/>
          <p:cNvCxnSpPr>
            <a:stCxn id="630" idx="3"/>
            <a:endCxn id="632" idx="1"/>
          </p:cNvCxnSpPr>
          <p:nvPr/>
        </p:nvCxnSpPr>
        <p:spPr bwMode="auto">
          <a:xfrm>
            <a:off x="10167817" y="5575960"/>
            <a:ext cx="163120" cy="1324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6" name="Straight Connector 635"/>
          <p:cNvCxnSpPr>
            <a:stCxn id="631" idx="3"/>
            <a:endCxn id="632" idx="1"/>
          </p:cNvCxnSpPr>
          <p:nvPr/>
        </p:nvCxnSpPr>
        <p:spPr bwMode="auto">
          <a:xfrm flipV="1">
            <a:off x="10171397" y="5708379"/>
            <a:ext cx="159539" cy="140564"/>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40" name="Group 369"/>
          <p:cNvGrpSpPr/>
          <p:nvPr/>
        </p:nvGrpSpPr>
        <p:grpSpPr>
          <a:xfrm rot="10800000">
            <a:off x="5288702" y="5523193"/>
            <a:ext cx="400434" cy="294083"/>
            <a:chOff x="8069753" y="2075031"/>
            <a:chExt cx="396419" cy="290179"/>
          </a:xfrm>
        </p:grpSpPr>
        <p:sp>
          <p:nvSpPr>
            <p:cNvPr id="644" name="Cube 643"/>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8" name="Cube 647"/>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49" name="Cube 648"/>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50" name="Straight Connector 649"/>
            <p:cNvCxnSpPr>
              <a:stCxn id="649" idx="4"/>
              <a:endCxn id="648"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1" name="Straight Connector 650"/>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78" name="Group 394"/>
          <p:cNvGrpSpPr/>
          <p:nvPr/>
        </p:nvGrpSpPr>
        <p:grpSpPr>
          <a:xfrm>
            <a:off x="4345798" y="5455622"/>
            <a:ext cx="400434" cy="294083"/>
            <a:chOff x="8069753" y="2075031"/>
            <a:chExt cx="396419" cy="290179"/>
          </a:xfrm>
        </p:grpSpPr>
        <p:sp>
          <p:nvSpPr>
            <p:cNvPr id="679" name="Cube 678"/>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0" name="Cube 679"/>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681" name="Cube 680"/>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682" name="Straight Connector 681"/>
            <p:cNvCxnSpPr>
              <a:stCxn id="681" idx="4"/>
              <a:endCxn id="680"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4" name="Straight Connector 703"/>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05" name="TextBox 704"/>
          <p:cNvSpPr txBox="1"/>
          <p:nvPr/>
        </p:nvSpPr>
        <p:spPr>
          <a:xfrm>
            <a:off x="9159342" y="5710976"/>
            <a:ext cx="411611" cy="280725"/>
          </a:xfrm>
          <a:prstGeom prst="rect">
            <a:avLst/>
          </a:prstGeom>
          <a:noFill/>
        </p:spPr>
        <p:txBody>
          <a:bodyPr wrap="none" lIns="92456" tIns="46229" rIns="92456" bIns="46229" rtlCol="0">
            <a:spAutoFit/>
          </a:bodyPr>
          <a:lstStyle/>
          <a:p>
            <a:r>
              <a:rPr lang="en-US" sz="1164" b="1" i="1" dirty="0">
                <a:latin typeface="Arial" charset="0"/>
              </a:rPr>
              <a:t>G()</a:t>
            </a:r>
          </a:p>
        </p:txBody>
      </p:sp>
      <p:sp>
        <p:nvSpPr>
          <p:cNvPr id="706" name="TextBox 705"/>
          <p:cNvSpPr txBox="1"/>
          <p:nvPr/>
        </p:nvSpPr>
        <p:spPr>
          <a:xfrm>
            <a:off x="9528092" y="5725343"/>
            <a:ext cx="401867" cy="280714"/>
          </a:xfrm>
          <a:prstGeom prst="rect">
            <a:avLst/>
          </a:prstGeom>
          <a:noFill/>
        </p:spPr>
        <p:txBody>
          <a:bodyPr wrap="none" lIns="92456" tIns="46229" rIns="92456" bIns="46229" rtlCol="0">
            <a:spAutoFit/>
          </a:bodyPr>
          <a:lstStyle/>
          <a:p>
            <a:r>
              <a:rPr lang="en-US" sz="1164" b="1" i="1" dirty="0">
                <a:latin typeface="Arial" charset="0"/>
              </a:rPr>
              <a:t>H()</a:t>
            </a:r>
          </a:p>
        </p:txBody>
      </p:sp>
      <p:sp>
        <p:nvSpPr>
          <p:cNvPr id="707" name="Oval 706"/>
          <p:cNvSpPr/>
          <p:nvPr/>
        </p:nvSpPr>
        <p:spPr bwMode="auto">
          <a:xfrm>
            <a:off x="9249612" y="5547805"/>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08" name="Oval 707"/>
          <p:cNvSpPr/>
          <p:nvPr/>
        </p:nvSpPr>
        <p:spPr bwMode="auto">
          <a:xfrm>
            <a:off x="9586140" y="5540622"/>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grpSp>
        <p:nvGrpSpPr>
          <p:cNvPr id="709" name="Group 411"/>
          <p:cNvGrpSpPr/>
          <p:nvPr/>
        </p:nvGrpSpPr>
        <p:grpSpPr>
          <a:xfrm>
            <a:off x="8666058" y="5562701"/>
            <a:ext cx="400434" cy="294083"/>
            <a:chOff x="8069753" y="2075031"/>
            <a:chExt cx="396419" cy="290179"/>
          </a:xfrm>
        </p:grpSpPr>
        <p:sp>
          <p:nvSpPr>
            <p:cNvPr id="710" name="Cube 709"/>
            <p:cNvSpPr/>
            <p:nvPr/>
          </p:nvSpPr>
          <p:spPr bwMode="auto">
            <a:xfrm rot="16200000">
              <a:off x="8342047" y="2241084"/>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11" name="Cube 710"/>
            <p:cNvSpPr/>
            <p:nvPr/>
          </p:nvSpPr>
          <p:spPr bwMode="auto">
            <a:xfrm rot="16200000">
              <a:off x="8342047" y="205600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12" name="Cube 711"/>
            <p:cNvSpPr/>
            <p:nvPr/>
          </p:nvSpPr>
          <p:spPr bwMode="auto">
            <a:xfrm rot="16200000">
              <a:off x="8088775" y="2215579"/>
              <a:ext cx="105104" cy="143147"/>
            </a:xfrm>
            <a:prstGeom prst="cub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cxnSp>
          <p:nvCxnSpPr>
            <p:cNvPr id="713" name="Straight Connector 712"/>
            <p:cNvCxnSpPr>
              <a:stCxn id="712" idx="4"/>
              <a:endCxn id="711" idx="2"/>
            </p:cNvCxnSpPr>
            <p:nvPr/>
          </p:nvCxnSpPr>
          <p:spPr bwMode="auto">
            <a:xfrm flipV="1">
              <a:off x="8154465" y="2180135"/>
              <a:ext cx="253272" cy="80742"/>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4" name="Straight Connector 713"/>
            <p:cNvCxnSpPr/>
            <p:nvPr/>
          </p:nvCxnSpPr>
          <p:spPr bwMode="auto">
            <a:xfrm>
              <a:off x="8154465" y="2318439"/>
              <a:ext cx="253272" cy="2550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715" name="Straight Connector 714"/>
          <p:cNvCxnSpPr>
            <a:stCxn id="681" idx="1"/>
          </p:cNvCxnSpPr>
          <p:nvPr/>
        </p:nvCxnSpPr>
        <p:spPr bwMode="auto">
          <a:xfrm flipH="1">
            <a:off x="3872471" y="5683913"/>
            <a:ext cx="499871" cy="362886"/>
          </a:xfrm>
          <a:prstGeom prst="line">
            <a:avLst/>
          </a:prstGeom>
          <a:noFill/>
          <a:ln w="9525" cap="flat" cmpd="sng" algn="ctr">
            <a:solidFill>
              <a:schemeClr val="tx1"/>
            </a:solidFill>
            <a:prstDash val="solid"/>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6" name="Rounded Rectangle 715"/>
          <p:cNvSpPr/>
          <p:nvPr/>
        </p:nvSpPr>
        <p:spPr bwMode="auto">
          <a:xfrm>
            <a:off x="3683224" y="5409691"/>
            <a:ext cx="8252032" cy="569536"/>
          </a:xfrm>
          <a:prstGeom prst="roundRect">
            <a:avLst/>
          </a:prstGeom>
          <a:noFill/>
          <a:ln w="9525" cap="flat" cmpd="sng" algn="ctr">
            <a:solidFill>
              <a:schemeClr val="tx1"/>
            </a:solidFill>
            <a:prstDash val="lg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56" tIns="46229" rIns="92456" bIns="46229" numCol="1" rtlCol="0" anchor="t" anchorCtr="0" compatLnSpc="1">
            <a:prstTxWarp prst="textNoShape">
              <a:avLst/>
            </a:prstTxWarp>
          </a:bodyPr>
          <a:lstStyle/>
          <a:p>
            <a:endParaRPr lang="en-US" sz="1905" b="1">
              <a:latin typeface="Arial" charset="0"/>
            </a:endParaRPr>
          </a:p>
        </p:txBody>
      </p:sp>
      <p:sp>
        <p:nvSpPr>
          <p:cNvPr id="717" name="TextBox 716"/>
          <p:cNvSpPr txBox="1"/>
          <p:nvPr/>
        </p:nvSpPr>
        <p:spPr>
          <a:xfrm>
            <a:off x="11538977" y="5677076"/>
            <a:ext cx="333887" cy="280725"/>
          </a:xfrm>
          <a:prstGeom prst="rect">
            <a:avLst/>
          </a:prstGeom>
          <a:noFill/>
        </p:spPr>
        <p:txBody>
          <a:bodyPr wrap="none" lIns="92456" tIns="46229" rIns="92456" bIns="46229" rtlCol="0">
            <a:spAutoFit/>
          </a:bodyPr>
          <a:lstStyle/>
          <a:p>
            <a:r>
              <a:rPr lang="en-US" sz="1164" b="1" i="1" dirty="0">
                <a:latin typeface="Arial" charset="0"/>
              </a:rPr>
              <a:t>I()</a:t>
            </a:r>
          </a:p>
        </p:txBody>
      </p:sp>
      <p:sp>
        <p:nvSpPr>
          <p:cNvPr id="718" name="Oval 717"/>
          <p:cNvSpPr/>
          <p:nvPr/>
        </p:nvSpPr>
        <p:spPr bwMode="auto">
          <a:xfrm>
            <a:off x="11597026" y="5492356"/>
            <a:ext cx="234932" cy="226480"/>
          </a:xfrm>
          <a:prstGeom prst="ellipse">
            <a:avLst/>
          </a:prstGeom>
          <a:noFill/>
          <a:ln w="38100" cap="flat" cmpd="sng" algn="ctr">
            <a:solidFill>
              <a:schemeClr val="tx1"/>
            </a:solidFill>
            <a:prstDash val="solid"/>
            <a:round/>
            <a:headEnd type="none" w="med" len="med"/>
            <a:tailEnd type="none" w="med" len="med"/>
          </a:ln>
          <a:effectLst/>
        </p:spPr>
        <p:txBody>
          <a:bodyPr vert="horz" wrap="square" lIns="92456" tIns="46229" rIns="92456" bIns="46229" numCol="1" rtlCol="0" anchor="t" anchorCtr="0" compatLnSpc="1">
            <a:prstTxWarp prst="textNoShape">
              <a:avLst/>
            </a:prstTxWarp>
          </a:bodyPr>
          <a:lstStyle/>
          <a:p>
            <a:pPr algn="ctr" defTabSz="887614" eaLnBrk="0" hangingPunct="0"/>
            <a:endParaRPr lang="en-US" sz="1481" b="1" dirty="0">
              <a:latin typeface="FrutigerNext LT Regular" pitchFamily="34" charset="0"/>
              <a:ea typeface="MS PGothic" pitchFamily="34" charset="-128"/>
            </a:endParaRPr>
          </a:p>
        </p:txBody>
      </p:sp>
      <p:sp>
        <p:nvSpPr>
          <p:cNvPr id="719" name="TextBox 718"/>
          <p:cNvSpPr txBox="1"/>
          <p:nvPr/>
        </p:nvSpPr>
        <p:spPr>
          <a:xfrm>
            <a:off x="6581272" y="5300047"/>
            <a:ext cx="1158138" cy="272513"/>
          </a:xfrm>
          <a:prstGeom prst="rect">
            <a:avLst/>
          </a:prstGeom>
          <a:solidFill>
            <a:schemeClr val="bg1"/>
          </a:solidFill>
          <a:ln>
            <a:solidFill>
              <a:schemeClr val="bg2"/>
            </a:solidFill>
            <a:prstDash val="dash"/>
          </a:ln>
        </p:spPr>
        <p:txBody>
          <a:bodyPr wrap="none" lIns="92456" tIns="46229" rIns="92456" bIns="46229" rtlCol="0">
            <a:spAutoFit/>
          </a:bodyPr>
          <a:lstStyle/>
          <a:p>
            <a:r>
              <a:rPr lang="en-US" sz="1164" b="1" dirty="0" err="1">
                <a:latin typeface="Arial" charset="0"/>
              </a:rPr>
              <a:t>eMBB</a:t>
            </a:r>
            <a:r>
              <a:rPr lang="en-US" sz="1164" b="1" dirty="0">
                <a:latin typeface="Arial" charset="0"/>
              </a:rPr>
              <a:t> </a:t>
            </a:r>
            <a:r>
              <a:rPr lang="en-US" sz="1164" b="1" dirty="0" smtClean="0">
                <a:latin typeface="Arial" charset="0"/>
              </a:rPr>
              <a:t>Slice-A</a:t>
            </a:r>
            <a:endParaRPr lang="en-US" sz="1164" b="1" dirty="0">
              <a:latin typeface="Arial" charset="0"/>
            </a:endParaRPr>
          </a:p>
        </p:txBody>
      </p:sp>
      <p:sp>
        <p:nvSpPr>
          <p:cNvPr id="720" name="TextBox 719"/>
          <p:cNvSpPr txBox="1"/>
          <p:nvPr/>
        </p:nvSpPr>
        <p:spPr>
          <a:xfrm>
            <a:off x="7501229" y="5671450"/>
            <a:ext cx="662361" cy="307777"/>
          </a:xfrm>
          <a:prstGeom prst="rect">
            <a:avLst/>
          </a:prstGeom>
          <a:noFill/>
        </p:spPr>
        <p:txBody>
          <a:bodyPr wrap="none" rtlCol="0">
            <a:spAutoFit/>
          </a:bodyPr>
          <a:lstStyle/>
          <a:p>
            <a:r>
              <a:rPr lang="en-US" sz="1400" dirty="0" smtClean="0"/>
              <a:t>L2VPN</a:t>
            </a:r>
            <a:endParaRPr lang="en-US" sz="1400" dirty="0"/>
          </a:p>
        </p:txBody>
      </p:sp>
      <p:sp>
        <p:nvSpPr>
          <p:cNvPr id="721" name="TextBox 720"/>
          <p:cNvSpPr txBox="1"/>
          <p:nvPr/>
        </p:nvSpPr>
        <p:spPr>
          <a:xfrm rot="5400000">
            <a:off x="1306200" y="5882767"/>
            <a:ext cx="609912" cy="272513"/>
          </a:xfrm>
          <a:prstGeom prst="rect">
            <a:avLst/>
          </a:prstGeom>
          <a:noFill/>
        </p:spPr>
        <p:txBody>
          <a:bodyPr wrap="none" lIns="92456" tIns="46229" rIns="92456" bIns="46229" rtlCol="0">
            <a:spAutoFit/>
          </a:bodyPr>
          <a:lstStyle/>
          <a:p>
            <a:r>
              <a:rPr lang="en-US" sz="1164" b="1" dirty="0" err="1">
                <a:latin typeface="Arial" charset="0"/>
              </a:rPr>
              <a:t>eMBB</a:t>
            </a:r>
            <a:endParaRPr lang="en-US" sz="1164" b="1" dirty="0">
              <a:latin typeface="Arial" charset="0"/>
            </a:endParaRPr>
          </a:p>
        </p:txBody>
      </p:sp>
    </p:spTree>
    <p:extLst>
      <p:ext uri="{BB962C8B-B14F-4D97-AF65-F5344CB8AC3E}">
        <p14:creationId xmlns:p14="http://schemas.microsoft.com/office/powerpoint/2010/main" val="16576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46191" y="431709"/>
            <a:ext cx="3584448" cy="844636"/>
          </a:xfrm>
        </p:spPr>
        <p:txBody>
          <a:bodyPr/>
          <a:lstStyle/>
          <a:p>
            <a:r>
              <a:rPr lang="en-US" sz="6600" dirty="0" smtClean="0"/>
              <a:t>Outline</a:t>
            </a:r>
            <a:endParaRPr lang="en-US" sz="6600" dirty="0"/>
          </a:p>
        </p:txBody>
      </p:sp>
      <p:sp>
        <p:nvSpPr>
          <p:cNvPr id="642" name="Title 1"/>
          <p:cNvSpPr txBox="1">
            <a:spLocks/>
          </p:cNvSpPr>
          <p:nvPr/>
        </p:nvSpPr>
        <p:spPr>
          <a:xfrm>
            <a:off x="3882183" y="2531781"/>
            <a:ext cx="4749753" cy="844636"/>
          </a:xfrm>
          <a:prstGeom prst="rect">
            <a:avLst/>
          </a:prstGeom>
        </p:spPr>
        <p:txBody>
          <a:bodyPr lIns="100191" tIns="50095" rIns="100191" bIns="50095"/>
          <a:lstStyle>
            <a:lvl1pPr algn="l" rtl="0" eaLnBrk="0" fontAlgn="base" hangingPunct="0">
              <a:spcBef>
                <a:spcPct val="0"/>
              </a:spcBef>
              <a:spcAft>
                <a:spcPct val="0"/>
              </a:spcAft>
              <a:defRPr sz="4233">
                <a:solidFill>
                  <a:schemeClr val="bg1"/>
                </a:solidFill>
                <a:latin typeface="Arial Black" pitchFamily="34" charset="0"/>
                <a:ea typeface="微软雅黑" pitchFamily="34" charset="-122"/>
                <a:cs typeface="宋体" pitchFamily="2" charset="-122"/>
              </a:defRPr>
            </a:lvl1pPr>
            <a:lvl2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5pPr>
            <a:lvl6pPr marL="4571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6pPr>
            <a:lvl7pPr marL="9142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7pPr>
            <a:lvl8pPr marL="13713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8pPr>
            <a:lvl9pPr marL="18284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9pPr>
          </a:lstStyle>
          <a:p>
            <a:r>
              <a:rPr lang="en-US" kern="0" dirty="0" smtClean="0"/>
              <a:t>Background</a:t>
            </a:r>
          </a:p>
          <a:p>
            <a:endParaRPr lang="en-US" kern="0" dirty="0"/>
          </a:p>
          <a:p>
            <a:r>
              <a:rPr lang="en-US" kern="0" dirty="0" smtClean="0"/>
              <a:t>Architecture</a:t>
            </a:r>
          </a:p>
          <a:p>
            <a:endParaRPr lang="en-US" kern="0" dirty="0"/>
          </a:p>
          <a:p>
            <a:r>
              <a:rPr lang="en-US" kern="0" dirty="0" smtClean="0"/>
              <a:t>Prototype</a:t>
            </a:r>
          </a:p>
          <a:p>
            <a:endParaRPr lang="en-US" kern="0" dirty="0"/>
          </a:p>
          <a:p>
            <a:endParaRPr lang="en-US" kern="0" dirty="0"/>
          </a:p>
        </p:txBody>
      </p:sp>
      <p:pic>
        <p:nvPicPr>
          <p:cNvPr id="643" name="Picture 6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02" y="5386274"/>
            <a:ext cx="2360504" cy="931778"/>
          </a:xfrm>
          <a:prstGeom prst="rect">
            <a:avLst/>
          </a:prstGeom>
        </p:spPr>
      </p:pic>
      <p:sp>
        <p:nvSpPr>
          <p:cNvPr id="40" name="Lightning Bolt 39"/>
          <p:cNvSpPr/>
          <p:nvPr/>
        </p:nvSpPr>
        <p:spPr bwMode="auto">
          <a:xfrm rot="18733213">
            <a:off x="3202649" y="2717139"/>
            <a:ext cx="602936" cy="473920"/>
          </a:xfrm>
          <a:prstGeom prst="lightningBolt">
            <a:avLst/>
          </a:prstGeom>
          <a:solidFill>
            <a:srgbClr val="FF0000"/>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Tree>
    <p:extLst>
      <p:ext uri="{BB962C8B-B14F-4D97-AF65-F5344CB8AC3E}">
        <p14:creationId xmlns:p14="http://schemas.microsoft.com/office/powerpoint/2010/main" val="2250521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46191" y="431709"/>
            <a:ext cx="3584448" cy="844636"/>
          </a:xfrm>
        </p:spPr>
        <p:txBody>
          <a:bodyPr/>
          <a:lstStyle/>
          <a:p>
            <a:r>
              <a:rPr lang="en-US" sz="6600" dirty="0" smtClean="0"/>
              <a:t>Outline</a:t>
            </a:r>
            <a:endParaRPr lang="en-US" sz="6600" dirty="0"/>
          </a:p>
        </p:txBody>
      </p:sp>
      <p:sp>
        <p:nvSpPr>
          <p:cNvPr id="642" name="Title 1"/>
          <p:cNvSpPr txBox="1">
            <a:spLocks/>
          </p:cNvSpPr>
          <p:nvPr/>
        </p:nvSpPr>
        <p:spPr>
          <a:xfrm>
            <a:off x="3882183" y="2531781"/>
            <a:ext cx="4749753" cy="844636"/>
          </a:xfrm>
          <a:prstGeom prst="rect">
            <a:avLst/>
          </a:prstGeom>
        </p:spPr>
        <p:txBody>
          <a:bodyPr lIns="100191" tIns="50095" rIns="100191" bIns="50095"/>
          <a:lstStyle>
            <a:lvl1pPr algn="l" rtl="0" eaLnBrk="0" fontAlgn="base" hangingPunct="0">
              <a:spcBef>
                <a:spcPct val="0"/>
              </a:spcBef>
              <a:spcAft>
                <a:spcPct val="0"/>
              </a:spcAft>
              <a:defRPr sz="4233">
                <a:solidFill>
                  <a:schemeClr val="bg1"/>
                </a:solidFill>
                <a:latin typeface="Arial Black" pitchFamily="34" charset="0"/>
                <a:ea typeface="微软雅黑" pitchFamily="34" charset="-122"/>
                <a:cs typeface="宋体" pitchFamily="2" charset="-122"/>
              </a:defRPr>
            </a:lvl1pPr>
            <a:lvl2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2pPr>
            <a:lvl3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3pPr>
            <a:lvl4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4pPr>
            <a:lvl5pPr algn="l" rtl="0" eaLnBrk="0" fontAlgn="base" hangingPunct="0">
              <a:spcBef>
                <a:spcPct val="0"/>
              </a:spcBef>
              <a:spcAft>
                <a:spcPct val="0"/>
              </a:spcAft>
              <a:defRPr sz="4762">
                <a:solidFill>
                  <a:schemeClr val="bg1"/>
                </a:solidFill>
                <a:latin typeface="FrutigerNext LT Regular"/>
                <a:ea typeface="微软雅黑" pitchFamily="34" charset="-122"/>
                <a:cs typeface="宋体" pitchFamily="2" charset="-122"/>
              </a:defRPr>
            </a:lvl5pPr>
            <a:lvl6pPr marL="4571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6pPr>
            <a:lvl7pPr marL="9142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7pPr>
            <a:lvl8pPr marL="13713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8pPr>
            <a:lvl9pPr marL="1828401" algn="l" rtl="0" eaLnBrk="1" fontAlgn="base" hangingPunct="1">
              <a:spcBef>
                <a:spcPct val="0"/>
              </a:spcBef>
              <a:spcAft>
                <a:spcPct val="0"/>
              </a:spcAft>
              <a:defRPr sz="4762" b="1">
                <a:solidFill>
                  <a:srgbClr val="990000"/>
                </a:solidFill>
                <a:latin typeface="FrutigerNext LT Medium" pitchFamily="34" charset="0"/>
                <a:ea typeface="华文细黑" pitchFamily="2" charset="-122"/>
                <a:cs typeface="SimSun" pitchFamily="2" charset="-122"/>
              </a:defRPr>
            </a:lvl9pPr>
          </a:lstStyle>
          <a:p>
            <a:r>
              <a:rPr lang="en-US" kern="0" dirty="0" smtClean="0"/>
              <a:t>Background</a:t>
            </a:r>
          </a:p>
          <a:p>
            <a:endParaRPr lang="en-US" kern="0" dirty="0"/>
          </a:p>
          <a:p>
            <a:r>
              <a:rPr lang="en-US" kern="0" dirty="0" smtClean="0"/>
              <a:t>Architecture</a:t>
            </a:r>
          </a:p>
          <a:p>
            <a:endParaRPr lang="en-US" kern="0" dirty="0"/>
          </a:p>
          <a:p>
            <a:r>
              <a:rPr lang="en-US" kern="0" dirty="0" smtClean="0"/>
              <a:t>Prototype</a:t>
            </a:r>
          </a:p>
          <a:p>
            <a:endParaRPr lang="en-US" kern="0" dirty="0"/>
          </a:p>
          <a:p>
            <a:endParaRPr lang="en-US" kern="0" dirty="0"/>
          </a:p>
        </p:txBody>
      </p:sp>
      <p:pic>
        <p:nvPicPr>
          <p:cNvPr id="643" name="Picture 64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802" y="5386274"/>
            <a:ext cx="2360504" cy="931778"/>
          </a:xfrm>
          <a:prstGeom prst="rect">
            <a:avLst/>
          </a:prstGeom>
        </p:spPr>
      </p:pic>
      <p:sp>
        <p:nvSpPr>
          <p:cNvPr id="7" name="Lightning Bolt 6"/>
          <p:cNvSpPr/>
          <p:nvPr/>
        </p:nvSpPr>
        <p:spPr bwMode="auto">
          <a:xfrm rot="18733213">
            <a:off x="3202648" y="5314036"/>
            <a:ext cx="602936" cy="473920"/>
          </a:xfrm>
          <a:prstGeom prst="lightningBolt">
            <a:avLst/>
          </a:prstGeom>
          <a:solidFill>
            <a:srgbClr val="FF0000"/>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Tree>
    <p:extLst>
      <p:ext uri="{BB962C8B-B14F-4D97-AF65-F5344CB8AC3E}">
        <p14:creationId xmlns:p14="http://schemas.microsoft.com/office/powerpoint/2010/main" val="282812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ounded Rectangle 146"/>
          <p:cNvSpPr/>
          <p:nvPr/>
        </p:nvSpPr>
        <p:spPr bwMode="auto">
          <a:xfrm>
            <a:off x="10128028" y="1307366"/>
            <a:ext cx="2001146" cy="2236711"/>
          </a:xfrm>
          <a:prstGeom prst="roundRect">
            <a:avLst/>
          </a:prstGeom>
          <a:solidFill>
            <a:schemeClr val="accent4"/>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 name="Up-Down Arrow 78"/>
          <p:cNvSpPr/>
          <p:nvPr/>
        </p:nvSpPr>
        <p:spPr bwMode="auto">
          <a:xfrm>
            <a:off x="7043386" y="3269059"/>
            <a:ext cx="358619" cy="500639"/>
          </a:xfrm>
          <a:prstGeom prst="upDownArrow">
            <a:avLst/>
          </a:prstGeom>
          <a:solidFill>
            <a:srgbClr val="92D050"/>
          </a:solidFill>
          <a:ln w="317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cxnSp>
        <p:nvCxnSpPr>
          <p:cNvPr id="71" name="Straight Connector 70"/>
          <p:cNvCxnSpPr/>
          <p:nvPr/>
        </p:nvCxnSpPr>
        <p:spPr bwMode="auto">
          <a:xfrm flipH="1">
            <a:off x="6809130" y="3083105"/>
            <a:ext cx="821018" cy="0"/>
          </a:xfrm>
          <a:prstGeom prst="line">
            <a:avLst/>
          </a:prstGeom>
          <a:noFill/>
          <a:ln w="127000" cap="flat" cmpd="sng" algn="ctr">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flipH="1">
            <a:off x="6854860" y="3316572"/>
            <a:ext cx="821018" cy="0"/>
          </a:xfrm>
          <a:prstGeom prst="line">
            <a:avLst/>
          </a:prstGeom>
          <a:noFill/>
          <a:ln w="1270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H="1">
            <a:off x="6850046" y="2849637"/>
            <a:ext cx="821018" cy="0"/>
          </a:xfrm>
          <a:prstGeom prst="line">
            <a:avLst/>
          </a:prstGeom>
          <a:noFill/>
          <a:ln w="1270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flipH="1">
            <a:off x="6852452" y="2736514"/>
            <a:ext cx="821018" cy="0"/>
          </a:xfrm>
          <a:prstGeom prst="line">
            <a:avLst/>
          </a:prstGeom>
          <a:noFill/>
          <a:ln w="1270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flipH="1">
            <a:off x="6813943" y="3391186"/>
            <a:ext cx="821018" cy="0"/>
          </a:xfrm>
          <a:prstGeom prst="line">
            <a:avLst/>
          </a:prstGeom>
          <a:noFill/>
          <a:ln w="1270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flipH="1">
            <a:off x="6830791" y="3465799"/>
            <a:ext cx="821018" cy="0"/>
          </a:xfrm>
          <a:prstGeom prst="line">
            <a:avLst/>
          </a:prstGeom>
          <a:noFill/>
          <a:ln w="1270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21" idx="0"/>
            <a:endCxn id="9" idx="2"/>
          </p:cNvCxnSpPr>
          <p:nvPr/>
        </p:nvCxnSpPr>
        <p:spPr bwMode="auto">
          <a:xfrm flipV="1">
            <a:off x="4469566" y="3455611"/>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949395" y="3455611"/>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8948147" y="3463896"/>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9468303" y="3463896"/>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8342292" y="2204616"/>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ardrop 81"/>
          <p:cNvSpPr/>
          <p:nvPr/>
        </p:nvSpPr>
        <p:spPr bwMode="auto">
          <a:xfrm rot="2542242">
            <a:off x="830220" y="2312123"/>
            <a:ext cx="1706678" cy="1505102"/>
          </a:xfrm>
          <a:prstGeom prst="teardrop">
            <a:avLst/>
          </a:prstGeom>
          <a:solidFill>
            <a:srgbClr val="00B050">
              <a:alpha val="63137"/>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 name="Teardrop 79"/>
          <p:cNvSpPr/>
          <p:nvPr/>
        </p:nvSpPr>
        <p:spPr bwMode="auto">
          <a:xfrm rot="4955043">
            <a:off x="1031796" y="1599887"/>
            <a:ext cx="1706678" cy="1505102"/>
          </a:xfrm>
          <a:prstGeom prst="teardrop">
            <a:avLst/>
          </a:prstGeom>
          <a:solidFill>
            <a:srgbClr val="0070C0">
              <a:alpha val="60000"/>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 name="Teardrop 80"/>
          <p:cNvSpPr/>
          <p:nvPr/>
        </p:nvSpPr>
        <p:spPr bwMode="auto">
          <a:xfrm rot="16644957" flipV="1">
            <a:off x="1045234" y="3234963"/>
            <a:ext cx="1706678" cy="1505102"/>
          </a:xfrm>
          <a:prstGeom prst="teardrop">
            <a:avLst/>
          </a:prstGeom>
          <a:solidFill>
            <a:srgbClr val="FFFF00">
              <a:alpha val="58039"/>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55" name="Straight Connector 54"/>
          <p:cNvCxnSpPr/>
          <p:nvPr/>
        </p:nvCxnSpPr>
        <p:spPr bwMode="auto">
          <a:xfrm>
            <a:off x="7616619" y="2003040"/>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8554091" y="3148894"/>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8537074" y="3020449"/>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671962" y="2182669"/>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6374495" y="2182669"/>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396064" y="3148894"/>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5379047" y="3020449"/>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635416" y="29409"/>
            <a:ext cx="11556584" cy="852036"/>
          </a:xfrm>
        </p:spPr>
        <p:txBody>
          <a:bodyPr/>
          <a:lstStyle/>
          <a:p>
            <a:r>
              <a:rPr lang="en-US" dirty="0" smtClean="0"/>
              <a:t>Basic Setup &amp; Reaction Capability</a:t>
            </a:r>
            <a:br>
              <a:rPr lang="en-US" dirty="0" smtClean="0"/>
            </a:br>
            <a:r>
              <a:rPr lang="en-US" sz="3386" i="1" dirty="0"/>
              <a:t>{create, delete, adjust of multiple slice types}  </a:t>
            </a:r>
          </a:p>
        </p:txBody>
      </p:sp>
      <p:sp>
        <p:nvSpPr>
          <p:cNvPr id="4" name="Rectangle 3"/>
          <p:cNvSpPr/>
          <p:nvPr/>
        </p:nvSpPr>
        <p:spPr bwMode="auto">
          <a:xfrm>
            <a:off x="2814274" y="2379316"/>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grpSp>
        <p:nvGrpSpPr>
          <p:cNvPr id="5" name="Group 4"/>
          <p:cNvGrpSpPr/>
          <p:nvPr/>
        </p:nvGrpSpPr>
        <p:grpSpPr>
          <a:xfrm>
            <a:off x="2214376" y="3955023"/>
            <a:ext cx="165905" cy="263016"/>
            <a:chOff x="2723202" y="837916"/>
            <a:chExt cx="259308" cy="682388"/>
          </a:xfrm>
          <a:solidFill>
            <a:srgbClr val="C00000"/>
          </a:solidFill>
        </p:grpSpPr>
        <p:sp>
          <p:nvSpPr>
            <p:cNvPr id="6" name="Rounded Rectangle 5"/>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7" name="Rectangle 6"/>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8" name="Oval 7"/>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9" name="Rectangle 8"/>
          <p:cNvSpPr/>
          <p:nvPr/>
        </p:nvSpPr>
        <p:spPr bwMode="auto">
          <a:xfrm>
            <a:off x="4502725" y="2734670"/>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707614" y="3104990"/>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927825" y="2734670"/>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7642183" y="2734670"/>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9021632" y="274295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p:nvPr/>
        </p:nvCxnSpPr>
        <p:spPr bwMode="auto">
          <a:xfrm flipV="1">
            <a:off x="10002930" y="3097225"/>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grpSp>
        <p:nvGrpSpPr>
          <p:cNvPr id="31" name="Group 30"/>
          <p:cNvGrpSpPr/>
          <p:nvPr/>
        </p:nvGrpSpPr>
        <p:grpSpPr>
          <a:xfrm>
            <a:off x="1985923" y="2554014"/>
            <a:ext cx="165905" cy="263016"/>
            <a:chOff x="2723202" y="837916"/>
            <a:chExt cx="259308" cy="682388"/>
          </a:xfrm>
          <a:solidFill>
            <a:srgbClr val="C00000"/>
          </a:solidFill>
        </p:grpSpPr>
        <p:sp>
          <p:nvSpPr>
            <p:cNvPr id="32" name="Rounded Rectangle 31"/>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3" name="Rectangle 32"/>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4" name="Oval 33"/>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5" name="Group 34"/>
          <p:cNvGrpSpPr/>
          <p:nvPr/>
        </p:nvGrpSpPr>
        <p:grpSpPr>
          <a:xfrm>
            <a:off x="1529017" y="2231493"/>
            <a:ext cx="165905" cy="263016"/>
            <a:chOff x="2723202" y="837916"/>
            <a:chExt cx="259308" cy="682388"/>
          </a:xfrm>
          <a:solidFill>
            <a:srgbClr val="C00000"/>
          </a:solidFill>
        </p:grpSpPr>
        <p:sp>
          <p:nvSpPr>
            <p:cNvPr id="36" name="Rounded Rectangle 35"/>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7" name="Rectangle 36"/>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8" name="Oval 37"/>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9" name="Group 38"/>
          <p:cNvGrpSpPr/>
          <p:nvPr/>
        </p:nvGrpSpPr>
        <p:grpSpPr>
          <a:xfrm>
            <a:off x="1824662" y="3010920"/>
            <a:ext cx="165905" cy="263016"/>
            <a:chOff x="2723202" y="837916"/>
            <a:chExt cx="259308" cy="682388"/>
          </a:xfrm>
          <a:solidFill>
            <a:srgbClr val="C00000"/>
          </a:solidFill>
        </p:grpSpPr>
        <p:sp>
          <p:nvSpPr>
            <p:cNvPr id="40" name="Rounded Rectangle 39"/>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1" name="Rectangle 40"/>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2" name="Oval 41"/>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43" name="Group 42"/>
          <p:cNvGrpSpPr/>
          <p:nvPr/>
        </p:nvGrpSpPr>
        <p:grpSpPr>
          <a:xfrm>
            <a:off x="1649963" y="4045678"/>
            <a:ext cx="165905" cy="263016"/>
            <a:chOff x="2723202" y="837916"/>
            <a:chExt cx="259308" cy="682388"/>
          </a:xfrm>
          <a:solidFill>
            <a:srgbClr val="C00000"/>
          </a:solidFill>
        </p:grpSpPr>
        <p:sp>
          <p:nvSpPr>
            <p:cNvPr id="44" name="Rounded Rectangle 43"/>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5" name="Rectangle 44"/>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6" name="Oval 45"/>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47" name="Group 46"/>
          <p:cNvGrpSpPr/>
          <p:nvPr/>
        </p:nvGrpSpPr>
        <p:grpSpPr>
          <a:xfrm>
            <a:off x="2066554" y="3494703"/>
            <a:ext cx="165905" cy="263016"/>
            <a:chOff x="2723202" y="837916"/>
            <a:chExt cx="259308" cy="682388"/>
          </a:xfrm>
          <a:solidFill>
            <a:srgbClr val="C00000"/>
          </a:solidFill>
        </p:grpSpPr>
        <p:sp>
          <p:nvSpPr>
            <p:cNvPr id="48" name="Rounded Rectangle 47"/>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9" name="Rectangle 48"/>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0" name="Oval 49"/>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51" name="Group 50"/>
          <p:cNvGrpSpPr/>
          <p:nvPr/>
        </p:nvGrpSpPr>
        <p:grpSpPr>
          <a:xfrm>
            <a:off x="1999362" y="1855217"/>
            <a:ext cx="165905" cy="263016"/>
            <a:chOff x="2723202" y="837916"/>
            <a:chExt cx="259308" cy="682388"/>
          </a:xfrm>
          <a:solidFill>
            <a:srgbClr val="C00000"/>
          </a:solidFill>
        </p:grpSpPr>
        <p:sp>
          <p:nvSpPr>
            <p:cNvPr id="52" name="Rounded Rectangle 51"/>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3" name="Rectangle 52"/>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4" name="Oval 53"/>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57" name="Rectangle 56"/>
          <p:cNvSpPr/>
          <p:nvPr/>
        </p:nvSpPr>
        <p:spPr bwMode="auto">
          <a:xfrm>
            <a:off x="8275100" y="1599888"/>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DWDM</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4022896" y="383125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5141699" y="383125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6581860" y="3831259"/>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8501477" y="383125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671329" y="383125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795563" y="152521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cxnSp>
        <p:nvCxnSpPr>
          <p:cNvPr id="62" name="Straight Connector 61"/>
          <p:cNvCxnSpPr/>
          <p:nvPr/>
        </p:nvCxnSpPr>
        <p:spPr bwMode="auto">
          <a:xfrm>
            <a:off x="152484" y="2484415"/>
            <a:ext cx="837594" cy="14442"/>
          </a:xfrm>
          <a:prstGeom prst="line">
            <a:avLst/>
          </a:prstGeom>
          <a:noFill/>
          <a:ln w="9525" cap="flat" cmpd="sng" algn="ctr">
            <a:solidFill>
              <a:schemeClr val="bg1"/>
            </a:solidFill>
            <a:prstDash val="solid"/>
            <a:round/>
            <a:headEnd type="none" w="med" len="med"/>
            <a:tailEnd type="none" w="med" len="med"/>
          </a:ln>
          <a:effectLst/>
        </p:spPr>
      </p:cxnSp>
      <p:cxnSp>
        <p:nvCxnSpPr>
          <p:cNvPr id="66" name="Straight Connector 65"/>
          <p:cNvCxnSpPr/>
          <p:nvPr/>
        </p:nvCxnSpPr>
        <p:spPr bwMode="auto">
          <a:xfrm>
            <a:off x="152484" y="3642123"/>
            <a:ext cx="837594" cy="14442"/>
          </a:xfrm>
          <a:prstGeom prst="line">
            <a:avLst/>
          </a:prstGeom>
          <a:noFill/>
          <a:ln w="9525" cap="flat" cmpd="sng" algn="ctr">
            <a:solidFill>
              <a:schemeClr val="bg1"/>
            </a:solidFill>
            <a:prstDash val="solid"/>
            <a:round/>
            <a:headEnd type="none" w="med" len="med"/>
            <a:tailEnd type="none" w="med" len="med"/>
          </a:ln>
          <a:effectLst/>
        </p:spPr>
      </p:cxnSp>
      <p:sp>
        <p:nvSpPr>
          <p:cNvPr id="67" name="Up-Down Arrow 66"/>
          <p:cNvSpPr/>
          <p:nvPr/>
        </p:nvSpPr>
        <p:spPr bwMode="auto">
          <a:xfrm>
            <a:off x="354666" y="1589056"/>
            <a:ext cx="418797" cy="837594"/>
          </a:xfrm>
          <a:prstGeom prst="upDownArrow">
            <a:avLst/>
          </a:prstGeom>
          <a:solidFill>
            <a:srgbClr val="3333FF"/>
          </a:solidFill>
          <a:ln w="317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68" name="Up-Down Arrow 67"/>
          <p:cNvSpPr/>
          <p:nvPr/>
        </p:nvSpPr>
        <p:spPr bwMode="auto">
          <a:xfrm>
            <a:off x="354666" y="2631236"/>
            <a:ext cx="418797" cy="837594"/>
          </a:xfrm>
          <a:prstGeom prst="upDownArrow">
            <a:avLst/>
          </a:prstGeom>
          <a:solidFill>
            <a:srgbClr val="92D050"/>
          </a:solidFill>
          <a:ln w="3175" cap="flat" cmpd="sng" algn="ctr">
            <a:no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69" name="Up-Down Arrow 68"/>
          <p:cNvSpPr/>
          <p:nvPr/>
        </p:nvSpPr>
        <p:spPr bwMode="auto">
          <a:xfrm>
            <a:off x="354666" y="3731180"/>
            <a:ext cx="418797" cy="837594"/>
          </a:xfrm>
          <a:prstGeom prst="upDownArrow">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70" name="TextBox 69"/>
          <p:cNvSpPr txBox="1"/>
          <p:nvPr/>
        </p:nvSpPr>
        <p:spPr>
          <a:xfrm>
            <a:off x="53799" y="5115133"/>
            <a:ext cx="2452611"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Hitless spectrum changes. Take from slice 1, Give to slice 2 etc.</a:t>
            </a:r>
          </a:p>
        </p:txBody>
      </p:sp>
      <p:sp>
        <p:nvSpPr>
          <p:cNvPr id="78" name="Up-Down Arrow 77"/>
          <p:cNvSpPr/>
          <p:nvPr/>
        </p:nvSpPr>
        <p:spPr bwMode="auto">
          <a:xfrm>
            <a:off x="7028944" y="2368893"/>
            <a:ext cx="418797" cy="519887"/>
          </a:xfrm>
          <a:prstGeom prst="upDownArrow">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83" name="TextBox 82"/>
          <p:cNvSpPr txBox="1"/>
          <p:nvPr/>
        </p:nvSpPr>
        <p:spPr>
          <a:xfrm>
            <a:off x="3724291" y="1478337"/>
            <a:ext cx="2452611" cy="1003865"/>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Hitless 10G DWDM bandwidth adjustment</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hard or soft per slice</a:t>
            </a:r>
          </a:p>
          <a:p>
            <a:pPr fontAlgn="base">
              <a:spcBef>
                <a:spcPct val="0"/>
              </a:spcBef>
              <a:spcAft>
                <a:spcPct val="0"/>
              </a:spcAft>
            </a:pPr>
            <a:r>
              <a:rPr lang="en-US" sz="1481" b="1" i="1" dirty="0">
                <a:solidFill>
                  <a:srgbClr val="FFFFFF"/>
                </a:solidFill>
                <a:latin typeface="Arial" pitchFamily="34" charset="0"/>
                <a:ea typeface="宋体" pitchFamily="2" charset="-122"/>
              </a:rPr>
              <a:t>1 x 2xGE LAG per slice</a:t>
            </a:r>
          </a:p>
        </p:txBody>
      </p:sp>
      <p:cxnSp>
        <p:nvCxnSpPr>
          <p:cNvPr id="85" name="Straight Arrow Connector 84"/>
          <p:cNvCxnSpPr/>
          <p:nvPr/>
        </p:nvCxnSpPr>
        <p:spPr bwMode="auto">
          <a:xfrm>
            <a:off x="5943435" y="2051185"/>
            <a:ext cx="447680" cy="274384"/>
          </a:xfrm>
          <a:prstGeom prst="straightConnector1">
            <a:avLst/>
          </a:prstGeom>
          <a:noFill/>
          <a:ln w="9525" cap="flat" cmpd="sng" algn="ctr">
            <a:solidFill>
              <a:schemeClr val="bg1"/>
            </a:solidFill>
            <a:prstDash val="solid"/>
            <a:round/>
            <a:headEnd type="none" w="med" len="med"/>
            <a:tailEnd type="arrow"/>
          </a:ln>
          <a:effectLst/>
        </p:spPr>
      </p:cxnSp>
      <p:cxnSp>
        <p:nvCxnSpPr>
          <p:cNvPr id="86" name="Straight Arrow Connector 85"/>
          <p:cNvCxnSpPr>
            <a:stCxn id="70" idx="0"/>
          </p:cNvCxnSpPr>
          <p:nvPr/>
        </p:nvCxnSpPr>
        <p:spPr bwMode="auto">
          <a:xfrm flipH="1" flipV="1">
            <a:off x="874548" y="4015205"/>
            <a:ext cx="405557" cy="1099928"/>
          </a:xfrm>
          <a:prstGeom prst="straightConnector1">
            <a:avLst/>
          </a:prstGeom>
          <a:noFill/>
          <a:ln w="9525" cap="flat" cmpd="sng" algn="ctr">
            <a:solidFill>
              <a:schemeClr val="bg1"/>
            </a:solidFill>
            <a:prstDash val="solid"/>
            <a:round/>
            <a:headEnd type="none" w="med" len="med"/>
            <a:tailEnd type="arrow"/>
          </a:ln>
          <a:effectLst/>
        </p:spPr>
      </p:cxnSp>
      <p:sp>
        <p:nvSpPr>
          <p:cNvPr id="90" name="TextBox 89"/>
          <p:cNvSpPr txBox="1"/>
          <p:nvPr/>
        </p:nvSpPr>
        <p:spPr>
          <a:xfrm>
            <a:off x="4054032" y="4781793"/>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1" name="TextBox 90"/>
          <p:cNvSpPr txBox="1"/>
          <p:nvPr/>
        </p:nvSpPr>
        <p:spPr>
          <a:xfrm>
            <a:off x="8897103" y="4781793"/>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2" name="TextBox 91"/>
          <p:cNvSpPr txBox="1"/>
          <p:nvPr/>
        </p:nvSpPr>
        <p:spPr>
          <a:xfrm>
            <a:off x="5180466" y="4781793"/>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3" name="TextBox 92"/>
          <p:cNvSpPr txBox="1"/>
          <p:nvPr/>
        </p:nvSpPr>
        <p:spPr>
          <a:xfrm>
            <a:off x="9630788" y="4781793"/>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4" name="TextBox 93"/>
          <p:cNvSpPr txBox="1"/>
          <p:nvPr/>
        </p:nvSpPr>
        <p:spPr>
          <a:xfrm>
            <a:off x="5673862" y="4781793"/>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5" name="TextBox 94"/>
          <p:cNvSpPr txBox="1"/>
          <p:nvPr/>
        </p:nvSpPr>
        <p:spPr>
          <a:xfrm>
            <a:off x="10165101" y="4781793"/>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6" name="TextBox 95"/>
          <p:cNvSpPr txBox="1"/>
          <p:nvPr/>
        </p:nvSpPr>
        <p:spPr>
          <a:xfrm>
            <a:off x="4054032" y="5276404"/>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7" name="TextBox 96"/>
          <p:cNvSpPr txBox="1"/>
          <p:nvPr/>
        </p:nvSpPr>
        <p:spPr>
          <a:xfrm>
            <a:off x="4576324" y="5565231"/>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8" name="TextBox 97"/>
          <p:cNvSpPr txBox="1"/>
          <p:nvPr/>
        </p:nvSpPr>
        <p:spPr>
          <a:xfrm>
            <a:off x="5153992" y="5276404"/>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99" name="TextBox 98"/>
          <p:cNvSpPr txBox="1"/>
          <p:nvPr/>
        </p:nvSpPr>
        <p:spPr>
          <a:xfrm>
            <a:off x="5673862" y="5565231"/>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0" name="TextBox 99"/>
          <p:cNvSpPr txBox="1"/>
          <p:nvPr/>
        </p:nvSpPr>
        <p:spPr>
          <a:xfrm>
            <a:off x="5673862" y="5276404"/>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1" name="TextBox 100"/>
          <p:cNvSpPr txBox="1"/>
          <p:nvPr/>
        </p:nvSpPr>
        <p:spPr>
          <a:xfrm>
            <a:off x="8897103" y="5449701"/>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2" name="TextBox 101"/>
          <p:cNvSpPr txBox="1"/>
          <p:nvPr/>
        </p:nvSpPr>
        <p:spPr>
          <a:xfrm>
            <a:off x="4054032" y="6095177"/>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3" name="TextBox 102"/>
          <p:cNvSpPr txBox="1"/>
          <p:nvPr/>
        </p:nvSpPr>
        <p:spPr>
          <a:xfrm>
            <a:off x="10165101" y="6095177"/>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4" name="TextBox 103"/>
          <p:cNvSpPr txBox="1"/>
          <p:nvPr/>
        </p:nvSpPr>
        <p:spPr>
          <a:xfrm>
            <a:off x="9690961" y="6095177"/>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5" name="TextBox 104"/>
          <p:cNvSpPr txBox="1"/>
          <p:nvPr/>
        </p:nvSpPr>
        <p:spPr>
          <a:xfrm>
            <a:off x="5659421" y="6361912"/>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6" name="TextBox 105"/>
          <p:cNvSpPr txBox="1"/>
          <p:nvPr/>
        </p:nvSpPr>
        <p:spPr>
          <a:xfrm>
            <a:off x="5673862" y="6095177"/>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7" name="TextBox 106"/>
          <p:cNvSpPr txBox="1"/>
          <p:nvPr/>
        </p:nvSpPr>
        <p:spPr>
          <a:xfrm>
            <a:off x="8897103" y="6095177"/>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cxnSp>
        <p:nvCxnSpPr>
          <p:cNvPr id="109" name="Straight Connector 108"/>
          <p:cNvCxnSpPr/>
          <p:nvPr/>
        </p:nvCxnSpPr>
        <p:spPr bwMode="auto">
          <a:xfrm>
            <a:off x="3488418" y="5156063"/>
            <a:ext cx="8375942" cy="28882"/>
          </a:xfrm>
          <a:prstGeom prst="line">
            <a:avLst/>
          </a:prstGeom>
          <a:noFill/>
          <a:ln w="9525" cap="flat" cmpd="sng" algn="ctr">
            <a:solidFill>
              <a:schemeClr val="bg1"/>
            </a:solidFill>
            <a:prstDash val="dash"/>
            <a:round/>
            <a:headEnd type="none" w="med" len="med"/>
            <a:tailEnd type="none" w="med" len="med"/>
          </a:ln>
          <a:effectLst/>
        </p:spPr>
      </p:cxnSp>
      <p:cxnSp>
        <p:nvCxnSpPr>
          <p:cNvPr id="111" name="Straight Connector 110"/>
          <p:cNvCxnSpPr/>
          <p:nvPr/>
        </p:nvCxnSpPr>
        <p:spPr bwMode="auto">
          <a:xfrm>
            <a:off x="3534147" y="5909427"/>
            <a:ext cx="8286889" cy="26465"/>
          </a:xfrm>
          <a:prstGeom prst="line">
            <a:avLst/>
          </a:prstGeom>
          <a:noFill/>
          <a:ln w="9525" cap="flat" cmpd="sng" algn="ctr">
            <a:solidFill>
              <a:schemeClr val="bg1"/>
            </a:solidFill>
            <a:prstDash val="dash"/>
            <a:round/>
            <a:headEnd type="none" w="med" len="med"/>
            <a:tailEnd type="none" w="med" len="med"/>
          </a:ln>
          <a:effectLst/>
        </p:spPr>
      </p:cxnSp>
      <p:sp>
        <p:nvSpPr>
          <p:cNvPr id="112" name="TextBox 111"/>
          <p:cNvSpPr txBox="1"/>
          <p:nvPr/>
        </p:nvSpPr>
        <p:spPr>
          <a:xfrm>
            <a:off x="6181715" y="5163270"/>
            <a:ext cx="2652039" cy="629788"/>
          </a:xfrm>
          <a:prstGeom prst="rect">
            <a:avLst/>
          </a:prstGeom>
          <a:noFill/>
        </p:spPr>
        <p:txBody>
          <a:bodyPr wrap="square" rtlCol="0">
            <a:spAutoFit/>
          </a:bodyPr>
          <a:lstStyle/>
          <a:p>
            <a:pPr fontAlgn="base">
              <a:spcBef>
                <a:spcPct val="0"/>
              </a:spcBef>
              <a:spcAft>
                <a:spcPct val="0"/>
              </a:spcAft>
            </a:pPr>
            <a:r>
              <a:rPr lang="en-US" sz="1164" b="1" i="1" dirty="0">
                <a:solidFill>
                  <a:srgbClr val="FFFFFF"/>
                </a:solidFill>
                <a:latin typeface="Arial" pitchFamily="34" charset="0"/>
                <a:ea typeface="宋体" pitchFamily="2" charset="-122"/>
              </a:rPr>
              <a:t>Thousands of possible</a:t>
            </a:r>
            <a:br>
              <a:rPr lang="en-US" sz="1164" b="1" i="1" dirty="0">
                <a:solidFill>
                  <a:srgbClr val="FFFFFF"/>
                </a:solidFill>
                <a:latin typeface="Arial" pitchFamily="34" charset="0"/>
                <a:ea typeface="宋体" pitchFamily="2" charset="-122"/>
              </a:rPr>
            </a:br>
            <a:r>
              <a:rPr lang="en-US" sz="1164" b="1" i="1" dirty="0">
                <a:solidFill>
                  <a:srgbClr val="FFFFFF"/>
                </a:solidFill>
                <a:latin typeface="Arial" pitchFamily="34" charset="0"/>
                <a:ea typeface="宋体" pitchFamily="2" charset="-122"/>
              </a:rPr>
              <a:t>NF placements. Chosen by global optimizer. Hitless changes.</a:t>
            </a:r>
          </a:p>
        </p:txBody>
      </p:sp>
      <p:sp>
        <p:nvSpPr>
          <p:cNvPr id="113" name="Up-Down Arrow 112"/>
          <p:cNvSpPr/>
          <p:nvPr/>
        </p:nvSpPr>
        <p:spPr bwMode="auto">
          <a:xfrm rot="5400000">
            <a:off x="7065355" y="5172155"/>
            <a:ext cx="485561" cy="2122867"/>
          </a:xfrm>
          <a:prstGeom prst="upDownArrow">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14" name="TextBox 113"/>
          <p:cNvSpPr txBox="1"/>
          <p:nvPr/>
        </p:nvSpPr>
        <p:spPr>
          <a:xfrm>
            <a:off x="10853470" y="4724800"/>
            <a:ext cx="987771"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State 1</a:t>
            </a:r>
          </a:p>
        </p:txBody>
      </p:sp>
      <p:sp>
        <p:nvSpPr>
          <p:cNvPr id="119" name="TextBox 118"/>
          <p:cNvSpPr txBox="1"/>
          <p:nvPr/>
        </p:nvSpPr>
        <p:spPr>
          <a:xfrm>
            <a:off x="10853471" y="6038184"/>
            <a:ext cx="100059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State n</a:t>
            </a:r>
          </a:p>
        </p:txBody>
      </p:sp>
      <p:sp>
        <p:nvSpPr>
          <p:cNvPr id="120" name="TextBox 119"/>
          <p:cNvSpPr txBox="1"/>
          <p:nvPr/>
        </p:nvSpPr>
        <p:spPr>
          <a:xfrm>
            <a:off x="10853470" y="5389529"/>
            <a:ext cx="987771"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State 2</a:t>
            </a:r>
          </a:p>
        </p:txBody>
      </p:sp>
      <p:cxnSp>
        <p:nvCxnSpPr>
          <p:cNvPr id="121" name="Straight Connector 120"/>
          <p:cNvCxnSpPr/>
          <p:nvPr/>
        </p:nvCxnSpPr>
        <p:spPr bwMode="auto">
          <a:xfrm>
            <a:off x="5004753" y="4823913"/>
            <a:ext cx="28882" cy="1617423"/>
          </a:xfrm>
          <a:prstGeom prst="line">
            <a:avLst/>
          </a:prstGeom>
          <a:noFill/>
          <a:ln w="9525" cap="flat" cmpd="sng" algn="ctr">
            <a:solidFill>
              <a:schemeClr val="bg1"/>
            </a:solidFill>
            <a:prstDash val="dash"/>
            <a:round/>
            <a:headEnd type="none" w="med" len="med"/>
            <a:tailEnd type="none" w="med" len="med"/>
          </a:ln>
          <a:effectLst/>
        </p:spPr>
      </p:cxnSp>
      <p:cxnSp>
        <p:nvCxnSpPr>
          <p:cNvPr id="124" name="Straight Connector 123"/>
          <p:cNvCxnSpPr/>
          <p:nvPr/>
        </p:nvCxnSpPr>
        <p:spPr bwMode="auto">
          <a:xfrm>
            <a:off x="9512839" y="4681907"/>
            <a:ext cx="28882" cy="1617423"/>
          </a:xfrm>
          <a:prstGeom prst="line">
            <a:avLst/>
          </a:prstGeom>
          <a:noFill/>
          <a:ln w="9525" cap="flat" cmpd="sng" algn="ctr">
            <a:solidFill>
              <a:schemeClr val="bg1"/>
            </a:solidFill>
            <a:prstDash val="dash"/>
            <a:round/>
            <a:headEnd type="none" w="med" len="med"/>
            <a:tailEnd type="none" w="med" len="med"/>
          </a:ln>
          <a:effectLst/>
        </p:spPr>
      </p:cxnSp>
      <p:grpSp>
        <p:nvGrpSpPr>
          <p:cNvPr id="127" name="Group 126"/>
          <p:cNvGrpSpPr/>
          <p:nvPr/>
        </p:nvGrpSpPr>
        <p:grpSpPr>
          <a:xfrm>
            <a:off x="657927" y="5878126"/>
            <a:ext cx="722064" cy="719406"/>
            <a:chOff x="1405719" y="5800299"/>
            <a:chExt cx="682388" cy="679876"/>
          </a:xfrm>
        </p:grpSpPr>
        <p:sp>
          <p:nvSpPr>
            <p:cNvPr id="125" name="Oval 124"/>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6" name="TextBox 125"/>
            <p:cNvSpPr txBox="1"/>
            <p:nvPr/>
          </p:nvSpPr>
          <p:spPr>
            <a:xfrm>
              <a:off x="1528548" y="5827160"/>
              <a:ext cx="403273" cy="579669"/>
            </a:xfrm>
            <a:prstGeom prst="rect">
              <a:avLst/>
            </a:prstGeom>
            <a:noFill/>
          </p:spPr>
          <p:txBody>
            <a:bodyPr wrap="none" rtlCol="0">
              <a:spAutoFit/>
            </a:bodyPr>
            <a:lstStyle/>
            <a:p>
              <a:pPr fontAlgn="base">
                <a:spcBef>
                  <a:spcPct val="0"/>
                </a:spcBef>
                <a:spcAft>
                  <a:spcPct val="0"/>
                </a:spcAft>
              </a:pPr>
              <a:r>
                <a:rPr lang="en-US" sz="3386" b="1" dirty="0">
                  <a:solidFill>
                    <a:srgbClr val="000000"/>
                  </a:solidFill>
                  <a:latin typeface="Arial" pitchFamily="34" charset="0"/>
                  <a:ea typeface="宋体" pitchFamily="2" charset="-122"/>
                </a:rPr>
                <a:t>1</a:t>
              </a:r>
            </a:p>
          </p:txBody>
        </p:sp>
      </p:grpSp>
      <p:grpSp>
        <p:nvGrpSpPr>
          <p:cNvPr id="128" name="Group 127"/>
          <p:cNvGrpSpPr/>
          <p:nvPr/>
        </p:nvGrpSpPr>
        <p:grpSpPr>
          <a:xfrm>
            <a:off x="5888077" y="1288206"/>
            <a:ext cx="722064" cy="719406"/>
            <a:chOff x="1405719" y="5800299"/>
            <a:chExt cx="682388" cy="679876"/>
          </a:xfrm>
        </p:grpSpPr>
        <p:sp>
          <p:nvSpPr>
            <p:cNvPr id="129" name="Oval 128"/>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0" name="TextBox 129"/>
            <p:cNvSpPr txBox="1"/>
            <p:nvPr/>
          </p:nvSpPr>
          <p:spPr>
            <a:xfrm>
              <a:off x="1528548" y="5827160"/>
              <a:ext cx="403273" cy="579669"/>
            </a:xfrm>
            <a:prstGeom prst="rect">
              <a:avLst/>
            </a:prstGeom>
            <a:noFill/>
          </p:spPr>
          <p:txBody>
            <a:bodyPr wrap="none" rtlCol="0">
              <a:spAutoFit/>
            </a:bodyPr>
            <a:lstStyle/>
            <a:p>
              <a:pPr fontAlgn="base">
                <a:spcBef>
                  <a:spcPct val="0"/>
                </a:spcBef>
                <a:spcAft>
                  <a:spcPct val="0"/>
                </a:spcAft>
              </a:pPr>
              <a:r>
                <a:rPr lang="en-US" sz="3386" b="1" dirty="0">
                  <a:solidFill>
                    <a:srgbClr val="000000"/>
                  </a:solidFill>
                  <a:latin typeface="Arial" pitchFamily="34" charset="0"/>
                  <a:ea typeface="宋体" pitchFamily="2" charset="-122"/>
                </a:rPr>
                <a:t>2</a:t>
              </a:r>
            </a:p>
          </p:txBody>
        </p:sp>
      </p:grpSp>
      <p:grpSp>
        <p:nvGrpSpPr>
          <p:cNvPr id="131" name="Group 130"/>
          <p:cNvGrpSpPr/>
          <p:nvPr/>
        </p:nvGrpSpPr>
        <p:grpSpPr>
          <a:xfrm>
            <a:off x="6944698" y="5882940"/>
            <a:ext cx="722064" cy="719406"/>
            <a:chOff x="1405719" y="5800299"/>
            <a:chExt cx="682388" cy="679876"/>
          </a:xfrm>
        </p:grpSpPr>
        <p:sp>
          <p:nvSpPr>
            <p:cNvPr id="132" name="Oval 13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3" name="TextBox 132"/>
            <p:cNvSpPr txBox="1"/>
            <p:nvPr/>
          </p:nvSpPr>
          <p:spPr>
            <a:xfrm>
              <a:off x="1528548" y="5827160"/>
              <a:ext cx="403273" cy="579669"/>
            </a:xfrm>
            <a:prstGeom prst="rect">
              <a:avLst/>
            </a:prstGeom>
            <a:noFill/>
          </p:spPr>
          <p:txBody>
            <a:bodyPr wrap="none" rtlCol="0">
              <a:spAutoFit/>
            </a:bodyPr>
            <a:lstStyle/>
            <a:p>
              <a:pPr fontAlgn="base">
                <a:spcBef>
                  <a:spcPct val="0"/>
                </a:spcBef>
                <a:spcAft>
                  <a:spcPct val="0"/>
                </a:spcAft>
              </a:pPr>
              <a:r>
                <a:rPr lang="en-US" sz="3386" b="1" dirty="0">
                  <a:solidFill>
                    <a:srgbClr val="000000"/>
                  </a:solidFill>
                  <a:latin typeface="Arial" pitchFamily="34" charset="0"/>
                  <a:ea typeface="宋体" pitchFamily="2" charset="-122"/>
                </a:rPr>
                <a:t>3</a:t>
              </a:r>
            </a:p>
          </p:txBody>
        </p:sp>
      </p:grpSp>
      <p:grpSp>
        <p:nvGrpSpPr>
          <p:cNvPr id="115" name="Group 114"/>
          <p:cNvGrpSpPr/>
          <p:nvPr/>
        </p:nvGrpSpPr>
        <p:grpSpPr>
          <a:xfrm>
            <a:off x="10165732" y="2237235"/>
            <a:ext cx="540329" cy="527764"/>
            <a:chOff x="1405719" y="5800299"/>
            <a:chExt cx="682388" cy="679876"/>
          </a:xfrm>
        </p:grpSpPr>
        <p:sp>
          <p:nvSpPr>
            <p:cNvPr id="116" name="Oval 11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17" name="TextBox 116"/>
            <p:cNvSpPr txBox="1"/>
            <p:nvPr/>
          </p:nvSpPr>
          <p:spPr>
            <a:xfrm>
              <a:off x="1528547" y="5891912"/>
              <a:ext cx="405296" cy="496596"/>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1</a:t>
              </a:r>
            </a:p>
          </p:txBody>
        </p:sp>
      </p:grpSp>
      <p:grpSp>
        <p:nvGrpSpPr>
          <p:cNvPr id="137" name="Group 136"/>
          <p:cNvGrpSpPr/>
          <p:nvPr/>
        </p:nvGrpSpPr>
        <p:grpSpPr>
          <a:xfrm>
            <a:off x="11526018" y="2788038"/>
            <a:ext cx="540329" cy="527764"/>
            <a:chOff x="1405719" y="5800299"/>
            <a:chExt cx="682388" cy="679876"/>
          </a:xfrm>
        </p:grpSpPr>
        <p:sp>
          <p:nvSpPr>
            <p:cNvPr id="138" name="Oval 137"/>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39" name="TextBox 138"/>
            <p:cNvSpPr txBox="1"/>
            <p:nvPr/>
          </p:nvSpPr>
          <p:spPr>
            <a:xfrm>
              <a:off x="1528547" y="5891912"/>
              <a:ext cx="405296" cy="496596"/>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grpSp>
        <p:nvGrpSpPr>
          <p:cNvPr id="140" name="Group 139"/>
          <p:cNvGrpSpPr/>
          <p:nvPr/>
        </p:nvGrpSpPr>
        <p:grpSpPr>
          <a:xfrm>
            <a:off x="11078842" y="1491672"/>
            <a:ext cx="540329" cy="527764"/>
            <a:chOff x="1405719" y="5800299"/>
            <a:chExt cx="682388" cy="679876"/>
          </a:xfrm>
        </p:grpSpPr>
        <p:sp>
          <p:nvSpPr>
            <p:cNvPr id="141" name="Oval 140"/>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42" name="TextBox 141"/>
            <p:cNvSpPr txBox="1"/>
            <p:nvPr/>
          </p:nvSpPr>
          <p:spPr>
            <a:xfrm>
              <a:off x="1528547" y="5891912"/>
              <a:ext cx="405296" cy="496596"/>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sp>
        <p:nvSpPr>
          <p:cNvPr id="143" name="Curved Down Arrow 142"/>
          <p:cNvSpPr/>
          <p:nvPr/>
        </p:nvSpPr>
        <p:spPr bwMode="auto">
          <a:xfrm rot="19614829">
            <a:off x="10141987" y="1573837"/>
            <a:ext cx="979274" cy="348100"/>
          </a:xfrm>
          <a:prstGeom prst="curvedDownArrow">
            <a:avLst/>
          </a:prstGeom>
          <a:solidFill>
            <a:schemeClr val="bg1"/>
          </a:solid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4" name="Curved Down Arrow 143"/>
          <p:cNvSpPr/>
          <p:nvPr/>
        </p:nvSpPr>
        <p:spPr bwMode="auto">
          <a:xfrm rot="12425489">
            <a:off x="10462268" y="2981688"/>
            <a:ext cx="979274" cy="317946"/>
          </a:xfrm>
          <a:prstGeom prst="curvedDownArrow">
            <a:avLst/>
          </a:prstGeom>
          <a:solidFill>
            <a:schemeClr val="bg1"/>
          </a:solid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5" name="Curved Down Arrow 144"/>
          <p:cNvSpPr/>
          <p:nvPr/>
        </p:nvSpPr>
        <p:spPr bwMode="auto">
          <a:xfrm rot="5027044">
            <a:off x="11381935" y="2112555"/>
            <a:ext cx="979274" cy="317946"/>
          </a:xfrm>
          <a:prstGeom prst="curvedDownArrow">
            <a:avLst/>
          </a:prstGeom>
          <a:solidFill>
            <a:schemeClr val="bg1"/>
          </a:solid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6" name="TextBox 145"/>
          <p:cNvSpPr txBox="1"/>
          <p:nvPr/>
        </p:nvSpPr>
        <p:spPr>
          <a:xfrm>
            <a:off x="10668356" y="2114816"/>
            <a:ext cx="1107996" cy="483209"/>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Interrelated</a:t>
            </a:r>
            <a:br>
              <a:rPr lang="en-US" sz="1270" b="1" dirty="0">
                <a:solidFill>
                  <a:srgbClr val="FFFFFF"/>
                </a:solidFill>
                <a:latin typeface="Arial" pitchFamily="34" charset="0"/>
                <a:ea typeface="宋体" pitchFamily="2" charset="-122"/>
              </a:rPr>
            </a:br>
            <a:r>
              <a:rPr lang="en-US" sz="1270" b="1" dirty="0">
                <a:solidFill>
                  <a:srgbClr val="FFFFFF"/>
                </a:solidFill>
                <a:latin typeface="Arial" pitchFamily="34" charset="0"/>
                <a:ea typeface="宋体" pitchFamily="2" charset="-122"/>
              </a:rPr>
              <a:t>Dimensions</a:t>
            </a:r>
          </a:p>
        </p:txBody>
      </p:sp>
    </p:spTree>
    <p:extLst>
      <p:ext uri="{BB962C8B-B14F-4D97-AF65-F5344CB8AC3E}">
        <p14:creationId xmlns:p14="http://schemas.microsoft.com/office/powerpoint/2010/main" val="823749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4" name="Straight Connector 163"/>
          <p:cNvCxnSpPr/>
          <p:nvPr/>
        </p:nvCxnSpPr>
        <p:spPr bwMode="auto">
          <a:xfrm>
            <a:off x="9735881" y="241760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Connector 164"/>
          <p:cNvCxnSpPr/>
          <p:nvPr/>
        </p:nvCxnSpPr>
        <p:spPr bwMode="auto">
          <a:xfrm>
            <a:off x="9718864" y="228915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Straight Connector 165"/>
          <p:cNvCxnSpPr/>
          <p:nvPr/>
        </p:nvCxnSpPr>
        <p:spPr bwMode="auto">
          <a:xfrm>
            <a:off x="9785311" y="2667017"/>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p:nvPr/>
        </p:nvCxnSpPr>
        <p:spPr bwMode="auto">
          <a:xfrm>
            <a:off x="9768294" y="2538572"/>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p:nvPr/>
        </p:nvCxnSpPr>
        <p:spPr bwMode="auto">
          <a:xfrm>
            <a:off x="9815478" y="2896532"/>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Connector 168"/>
          <p:cNvCxnSpPr/>
          <p:nvPr/>
        </p:nvCxnSpPr>
        <p:spPr bwMode="auto">
          <a:xfrm>
            <a:off x="9798461" y="2768087"/>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Oval 169"/>
          <p:cNvSpPr/>
          <p:nvPr/>
        </p:nvSpPr>
        <p:spPr bwMode="auto">
          <a:xfrm>
            <a:off x="9930499" y="2211743"/>
            <a:ext cx="62580" cy="265791"/>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Oval 170"/>
          <p:cNvSpPr/>
          <p:nvPr/>
        </p:nvSpPr>
        <p:spPr bwMode="auto">
          <a:xfrm>
            <a:off x="10035935" y="2441235"/>
            <a:ext cx="62580" cy="265791"/>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2" name="Oval 171"/>
          <p:cNvSpPr/>
          <p:nvPr/>
        </p:nvSpPr>
        <p:spPr bwMode="auto">
          <a:xfrm>
            <a:off x="10122761" y="2683133"/>
            <a:ext cx="62580" cy="265791"/>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4" name="Straight Connector 13"/>
          <p:cNvCxnSpPr/>
          <p:nvPr/>
        </p:nvCxnSpPr>
        <p:spPr bwMode="auto">
          <a:xfrm>
            <a:off x="6623681" y="2354289"/>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6606664" y="2225844"/>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150"/>
          <p:cNvCxnSpPr/>
          <p:nvPr/>
        </p:nvCxnSpPr>
        <p:spPr bwMode="auto">
          <a:xfrm>
            <a:off x="6673111" y="2603706"/>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Straight Connector 151"/>
          <p:cNvCxnSpPr/>
          <p:nvPr/>
        </p:nvCxnSpPr>
        <p:spPr bwMode="auto">
          <a:xfrm>
            <a:off x="6656094" y="2475261"/>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p:cNvCxnSpPr/>
          <p:nvPr/>
        </p:nvCxnSpPr>
        <p:spPr bwMode="auto">
          <a:xfrm>
            <a:off x="6703278" y="2833221"/>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Connector 153"/>
          <p:cNvCxnSpPr/>
          <p:nvPr/>
        </p:nvCxnSpPr>
        <p:spPr bwMode="auto">
          <a:xfrm>
            <a:off x="6686261" y="2704776"/>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p:nvPr/>
        </p:nvCxnSpPr>
        <p:spPr bwMode="auto">
          <a:xfrm flipV="1">
            <a:off x="5664123" y="2950394"/>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6226442" y="2935398"/>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10745350" y="2943684"/>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p:cNvCxnSpPr/>
          <p:nvPr/>
        </p:nvCxnSpPr>
        <p:spPr bwMode="auto">
          <a:xfrm flipV="1">
            <a:off x="5539487" y="2918175"/>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p:cNvCxnSpPr/>
          <p:nvPr/>
        </p:nvCxnSpPr>
        <p:spPr bwMode="auto">
          <a:xfrm flipV="1">
            <a:off x="10118170" y="2892982"/>
            <a:ext cx="549736" cy="369784"/>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p:cNvCxnSpPr/>
          <p:nvPr/>
        </p:nvCxnSpPr>
        <p:spPr bwMode="auto">
          <a:xfrm flipH="1" flipV="1">
            <a:off x="6442482" y="2943686"/>
            <a:ext cx="526676" cy="323403"/>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p:cNvCxnSpPr/>
          <p:nvPr/>
        </p:nvCxnSpPr>
        <p:spPr bwMode="auto">
          <a:xfrm flipH="1" flipV="1">
            <a:off x="10888767" y="2910741"/>
            <a:ext cx="536339" cy="332274"/>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p:nvPr/>
        </p:nvCxnSpPr>
        <p:spPr bwMode="auto">
          <a:xfrm flipH="1">
            <a:off x="7555106" y="1526596"/>
            <a:ext cx="695902" cy="947401"/>
          </a:xfrm>
          <a:prstGeom prst="line">
            <a:avLst/>
          </a:prstGeom>
          <a:noFill/>
          <a:ln w="127000" cap="flat" cmpd="sng" algn="ctr">
            <a:gradFill>
              <a:gsLst>
                <a:gs pos="0">
                  <a:srgbClr val="FF0000"/>
                </a:gs>
                <a:gs pos="77000">
                  <a:srgbClr val="FFC000"/>
                </a:gs>
                <a:gs pos="53000">
                  <a:schemeClr val="accent1">
                    <a:lumMod val="45000"/>
                    <a:lumOff val="55000"/>
                  </a:schemeClr>
                </a:gs>
                <a:gs pos="91000">
                  <a:srgbClr val="00B0F0"/>
                </a:gs>
              </a:gsLst>
              <a:lin ang="5400000" scaled="1"/>
            </a:gra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Connector 134"/>
          <p:cNvCxnSpPr>
            <a:endCxn id="13" idx="0"/>
          </p:cNvCxnSpPr>
          <p:nvPr/>
        </p:nvCxnSpPr>
        <p:spPr bwMode="auto">
          <a:xfrm>
            <a:off x="8735567" y="1563956"/>
            <a:ext cx="630332" cy="650501"/>
          </a:xfrm>
          <a:prstGeom prst="line">
            <a:avLst/>
          </a:prstGeom>
          <a:noFill/>
          <a:ln w="127000" cap="flat" cmpd="sng" algn="ctr">
            <a:gradFill>
              <a:gsLst>
                <a:gs pos="0">
                  <a:srgbClr val="FF0000"/>
                </a:gs>
                <a:gs pos="77000">
                  <a:srgbClr val="FFC000"/>
                </a:gs>
                <a:gs pos="53000">
                  <a:schemeClr val="accent1">
                    <a:lumMod val="45000"/>
                    <a:lumOff val="55000"/>
                  </a:schemeClr>
                </a:gs>
                <a:gs pos="91000">
                  <a:srgbClr val="00B0F0"/>
                </a:gs>
              </a:gsLst>
              <a:lin ang="5400000" scaled="1"/>
            </a:gra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flipH="1">
            <a:off x="8093442" y="2591315"/>
            <a:ext cx="821018" cy="0"/>
          </a:xfrm>
          <a:prstGeom prst="line">
            <a:avLst/>
          </a:prstGeom>
          <a:noFill/>
          <a:ln w="127000" cap="flat" cmpd="sng" algn="ctr">
            <a:gradFill>
              <a:gsLst>
                <a:gs pos="0">
                  <a:srgbClr val="FF0000"/>
                </a:gs>
                <a:gs pos="77000">
                  <a:srgbClr val="FFC000"/>
                </a:gs>
                <a:gs pos="53000">
                  <a:schemeClr val="accent1">
                    <a:lumMod val="45000"/>
                    <a:lumOff val="55000"/>
                  </a:schemeClr>
                </a:gs>
                <a:gs pos="91000">
                  <a:srgbClr val="00B0F0"/>
                </a:gs>
              </a:gsLst>
              <a:lin ang="5400000" scaled="1"/>
            </a:gra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10225194" y="2943684"/>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9713465" y="1668089"/>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ardrop 81"/>
          <p:cNvSpPr/>
          <p:nvPr/>
        </p:nvSpPr>
        <p:spPr bwMode="auto">
          <a:xfrm rot="2542242">
            <a:off x="25854" y="759760"/>
            <a:ext cx="1488689" cy="1300742"/>
          </a:xfrm>
          <a:prstGeom prst="teardrop">
            <a:avLst/>
          </a:prstGeom>
          <a:solidFill>
            <a:srgbClr val="00B050">
              <a:alpha val="63137"/>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 name="Teardrop 79"/>
          <p:cNvSpPr/>
          <p:nvPr/>
        </p:nvSpPr>
        <p:spPr bwMode="auto">
          <a:xfrm rot="3686115">
            <a:off x="112605" y="1496041"/>
            <a:ext cx="1525000" cy="1505102"/>
          </a:xfrm>
          <a:prstGeom prst="teardrop">
            <a:avLst/>
          </a:prstGeom>
          <a:solidFill>
            <a:srgbClr val="0070C0">
              <a:alpha val="60000"/>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 name="Teardrop 80"/>
          <p:cNvSpPr/>
          <p:nvPr/>
        </p:nvSpPr>
        <p:spPr bwMode="auto">
          <a:xfrm rot="16644957" flipV="1">
            <a:off x="232795" y="2857201"/>
            <a:ext cx="1335904" cy="1505102"/>
          </a:xfrm>
          <a:prstGeom prst="teardrop">
            <a:avLst/>
          </a:prstGeom>
          <a:solidFill>
            <a:srgbClr val="FFFF00">
              <a:alpha val="58039"/>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55" name="Straight Connector 54"/>
          <p:cNvCxnSpPr/>
          <p:nvPr/>
        </p:nvCxnSpPr>
        <p:spPr bwMode="auto">
          <a:xfrm>
            <a:off x="8893666" y="1482827"/>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165143" y="36856"/>
            <a:ext cx="11556584" cy="852036"/>
          </a:xfrm>
        </p:spPr>
        <p:txBody>
          <a:bodyPr/>
          <a:lstStyle/>
          <a:p>
            <a:r>
              <a:rPr lang="en-US" dirty="0" smtClean="0"/>
              <a:t>Logical Demo and Physical Hardware</a:t>
            </a:r>
            <a:endParaRPr lang="en-US" sz="3386" i="1" dirty="0"/>
          </a:p>
        </p:txBody>
      </p:sp>
      <p:sp>
        <p:nvSpPr>
          <p:cNvPr id="4" name="Rectangle 3"/>
          <p:cNvSpPr/>
          <p:nvPr/>
        </p:nvSpPr>
        <p:spPr bwMode="auto">
          <a:xfrm>
            <a:off x="4261550" y="1859103"/>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grpSp>
        <p:nvGrpSpPr>
          <p:cNvPr id="5" name="Group 4"/>
          <p:cNvGrpSpPr/>
          <p:nvPr/>
        </p:nvGrpSpPr>
        <p:grpSpPr>
          <a:xfrm>
            <a:off x="1192622" y="3761097"/>
            <a:ext cx="165905" cy="263016"/>
            <a:chOff x="2723202" y="837916"/>
            <a:chExt cx="259308" cy="682388"/>
          </a:xfrm>
          <a:solidFill>
            <a:srgbClr val="C00000"/>
          </a:solidFill>
        </p:grpSpPr>
        <p:sp>
          <p:nvSpPr>
            <p:cNvPr id="6" name="Rounded Rectangle 5"/>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7" name="Rectangle 6"/>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8" name="Oval 7"/>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9" name="Rectangle 8"/>
          <p:cNvSpPr/>
          <p:nvPr/>
        </p:nvSpPr>
        <p:spPr bwMode="auto">
          <a:xfrm>
            <a:off x="5779772" y="2214457"/>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p:nvPr/>
        </p:nvCxnSpPr>
        <p:spPr bwMode="auto">
          <a:xfrm>
            <a:off x="5171907" y="2583213"/>
            <a:ext cx="550802" cy="810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7204872" y="2214457"/>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8919230" y="2214457"/>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10298680" y="2222743"/>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grpSp>
        <p:nvGrpSpPr>
          <p:cNvPr id="31" name="Group 30"/>
          <p:cNvGrpSpPr/>
          <p:nvPr/>
        </p:nvGrpSpPr>
        <p:grpSpPr>
          <a:xfrm>
            <a:off x="964169" y="2360089"/>
            <a:ext cx="165905" cy="263016"/>
            <a:chOff x="2723202" y="837916"/>
            <a:chExt cx="259308" cy="682388"/>
          </a:xfrm>
          <a:solidFill>
            <a:srgbClr val="C00000"/>
          </a:solidFill>
        </p:grpSpPr>
        <p:sp>
          <p:nvSpPr>
            <p:cNvPr id="32" name="Rounded Rectangle 31"/>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3" name="Rectangle 32"/>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4" name="Oval 33"/>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5" name="Group 34"/>
          <p:cNvGrpSpPr/>
          <p:nvPr/>
        </p:nvGrpSpPr>
        <p:grpSpPr>
          <a:xfrm>
            <a:off x="507263" y="2037567"/>
            <a:ext cx="165905" cy="263016"/>
            <a:chOff x="2723202" y="837916"/>
            <a:chExt cx="259308" cy="682388"/>
          </a:xfrm>
          <a:solidFill>
            <a:srgbClr val="C00000"/>
          </a:solidFill>
        </p:grpSpPr>
        <p:sp>
          <p:nvSpPr>
            <p:cNvPr id="36" name="Rounded Rectangle 35"/>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7" name="Rectangle 36"/>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8" name="Oval 37"/>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9" name="Group 38"/>
          <p:cNvGrpSpPr/>
          <p:nvPr/>
        </p:nvGrpSpPr>
        <p:grpSpPr>
          <a:xfrm>
            <a:off x="802908" y="2816995"/>
            <a:ext cx="165905" cy="263016"/>
            <a:chOff x="2723202" y="837916"/>
            <a:chExt cx="259308" cy="682388"/>
          </a:xfrm>
          <a:solidFill>
            <a:srgbClr val="C00000"/>
          </a:solidFill>
        </p:grpSpPr>
        <p:sp>
          <p:nvSpPr>
            <p:cNvPr id="40" name="Rounded Rectangle 39"/>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1" name="Rectangle 40"/>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2" name="Oval 41"/>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47" name="Group 46"/>
          <p:cNvGrpSpPr/>
          <p:nvPr/>
        </p:nvGrpSpPr>
        <p:grpSpPr>
          <a:xfrm>
            <a:off x="1044800" y="3300778"/>
            <a:ext cx="165905" cy="263016"/>
            <a:chOff x="2723202" y="837916"/>
            <a:chExt cx="259308" cy="682388"/>
          </a:xfrm>
          <a:solidFill>
            <a:srgbClr val="C00000"/>
          </a:solidFill>
        </p:grpSpPr>
        <p:sp>
          <p:nvSpPr>
            <p:cNvPr id="48" name="Rounded Rectangle 47"/>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9" name="Rectangle 48"/>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0" name="Oval 49"/>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51" name="Group 50"/>
          <p:cNvGrpSpPr/>
          <p:nvPr/>
        </p:nvGrpSpPr>
        <p:grpSpPr>
          <a:xfrm>
            <a:off x="977608" y="1661291"/>
            <a:ext cx="165905" cy="263016"/>
            <a:chOff x="2723202" y="837916"/>
            <a:chExt cx="259308" cy="682388"/>
          </a:xfrm>
          <a:solidFill>
            <a:srgbClr val="C00000"/>
          </a:solidFill>
        </p:grpSpPr>
        <p:sp>
          <p:nvSpPr>
            <p:cNvPr id="52" name="Rounded Rectangle 51"/>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3" name="Rectangle 52"/>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4" name="Oval 53"/>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57" name="Rectangle 56"/>
          <p:cNvSpPr/>
          <p:nvPr/>
        </p:nvSpPr>
        <p:spPr bwMode="auto">
          <a:xfrm>
            <a:off x="9438282" y="1101306"/>
            <a:ext cx="870327" cy="661085"/>
          </a:xfrm>
          <a:prstGeom prst="rect">
            <a:avLst/>
          </a:prstGeom>
          <a:solidFill>
            <a:schemeClr val="tx1"/>
          </a:solidFill>
          <a:ln w="3175"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111" b="1" dirty="0">
                <a:solidFill>
                  <a:srgbClr val="FFFFFF"/>
                </a:solidFill>
                <a:latin typeface="Arial" charset="0"/>
                <a:ea typeface="宋体" pitchFamily="2" charset="-122"/>
              </a:rPr>
              <a:t>DWDM</a:t>
            </a:r>
            <a:br>
              <a:rPr lang="en-US" sz="1111" b="1" dirty="0">
                <a:solidFill>
                  <a:srgbClr val="FFFFFF"/>
                </a:solidFill>
                <a:latin typeface="Arial" charset="0"/>
                <a:ea typeface="宋体" pitchFamily="2" charset="-122"/>
              </a:rPr>
            </a:br>
            <a:r>
              <a:rPr lang="en-US" sz="1111" b="1" dirty="0">
                <a:solidFill>
                  <a:srgbClr val="FFFFFF"/>
                </a:solidFill>
                <a:latin typeface="Arial" charset="0"/>
                <a:ea typeface="宋体" pitchFamily="2" charset="-122"/>
              </a:rPr>
              <a:t>Emulator</a:t>
            </a:r>
            <a:endParaRPr lang="en-US" sz="1111" dirty="0">
              <a:solidFill>
                <a:srgbClr val="FFFFFF"/>
              </a:solidFill>
              <a:latin typeface="Arial" charset="0"/>
              <a:ea typeface="宋体" pitchFamily="2" charset="-122"/>
            </a:endParaRPr>
          </a:p>
        </p:txBody>
      </p:sp>
      <p:sp>
        <p:nvSpPr>
          <p:cNvPr id="21" name="Rectangle 20"/>
          <p:cNvSpPr/>
          <p:nvPr/>
        </p:nvSpPr>
        <p:spPr bwMode="auto">
          <a:xfrm>
            <a:off x="5299943" y="33110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6418746" y="33110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7999838" y="3701503"/>
            <a:ext cx="971055" cy="437424"/>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635" b="1" dirty="0">
                <a:solidFill>
                  <a:srgbClr val="FFFFFF"/>
                </a:solidFill>
                <a:latin typeface="Arial" charset="0"/>
                <a:ea typeface="宋体" pitchFamily="2" charset="-122"/>
              </a:rPr>
              <a:t>TSDN</a:t>
            </a:r>
          </a:p>
          <a:p>
            <a:pPr algn="ctr" fontAlgn="base">
              <a:spcBef>
                <a:spcPct val="0"/>
              </a:spcBef>
              <a:spcAft>
                <a:spcPct val="0"/>
              </a:spcAft>
            </a:pPr>
            <a:r>
              <a:rPr lang="en-US" sz="635" b="1" dirty="0">
                <a:solidFill>
                  <a:srgbClr val="FFFFFF"/>
                </a:solidFill>
                <a:latin typeface="Arial" charset="0"/>
                <a:ea typeface="宋体" pitchFamily="2" charset="-122"/>
              </a:rPr>
              <a:t>SONAC</a:t>
            </a:r>
          </a:p>
          <a:p>
            <a:pPr algn="ctr" fontAlgn="base">
              <a:spcBef>
                <a:spcPct val="0"/>
              </a:spcBef>
              <a:spcAft>
                <a:spcPct val="0"/>
              </a:spcAft>
            </a:pPr>
            <a:r>
              <a:rPr lang="en-US" sz="635" b="1" dirty="0">
                <a:solidFill>
                  <a:srgbClr val="FFFFFF"/>
                </a:solidFill>
                <a:latin typeface="Arial" charset="0"/>
                <a:ea typeface="宋体" pitchFamily="2" charset="-122"/>
              </a:rPr>
              <a:t>5G ORCH</a:t>
            </a:r>
          </a:p>
        </p:txBody>
      </p:sp>
      <p:sp>
        <p:nvSpPr>
          <p:cNvPr id="23" name="Rectangle 22"/>
          <p:cNvSpPr/>
          <p:nvPr/>
        </p:nvSpPr>
        <p:spPr bwMode="auto">
          <a:xfrm>
            <a:off x="9778524" y="33110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10948376" y="33110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8072610" y="1005000"/>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sp>
        <p:nvSpPr>
          <p:cNvPr id="87" name="Oval 86"/>
          <p:cNvSpPr/>
          <p:nvPr/>
        </p:nvSpPr>
        <p:spPr bwMode="auto">
          <a:xfrm>
            <a:off x="6818299" y="2148432"/>
            <a:ext cx="62580" cy="265791"/>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5" name="Oval 154"/>
          <p:cNvSpPr/>
          <p:nvPr/>
        </p:nvSpPr>
        <p:spPr bwMode="auto">
          <a:xfrm>
            <a:off x="6923735" y="2377924"/>
            <a:ext cx="62580" cy="265791"/>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6" name="Oval 155"/>
          <p:cNvSpPr/>
          <p:nvPr/>
        </p:nvSpPr>
        <p:spPr bwMode="auto">
          <a:xfrm>
            <a:off x="7010562" y="2619822"/>
            <a:ext cx="62580" cy="265791"/>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3" name="Oval 172"/>
          <p:cNvSpPr/>
          <p:nvPr/>
        </p:nvSpPr>
        <p:spPr bwMode="auto">
          <a:xfrm rot="7577331">
            <a:off x="5788464" y="2992285"/>
            <a:ext cx="69793" cy="249945"/>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4" name="Oval 173"/>
          <p:cNvSpPr/>
          <p:nvPr/>
        </p:nvSpPr>
        <p:spPr bwMode="auto">
          <a:xfrm rot="7577331">
            <a:off x="10328988" y="2992286"/>
            <a:ext cx="69793" cy="249945"/>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5" name="Oval 174"/>
          <p:cNvSpPr/>
          <p:nvPr/>
        </p:nvSpPr>
        <p:spPr bwMode="auto">
          <a:xfrm rot="2559763">
            <a:off x="11119174" y="3014814"/>
            <a:ext cx="95266" cy="220522"/>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6" name="Oval 175"/>
          <p:cNvSpPr/>
          <p:nvPr/>
        </p:nvSpPr>
        <p:spPr bwMode="auto">
          <a:xfrm rot="2559763">
            <a:off x="6625479" y="3019949"/>
            <a:ext cx="95266" cy="220522"/>
          </a:xfrm>
          <a:prstGeom prst="ellips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77" name="Straight Connector 176"/>
          <p:cNvCxnSpPr/>
          <p:nvPr/>
        </p:nvCxnSpPr>
        <p:spPr bwMode="auto">
          <a:xfrm>
            <a:off x="7535130" y="3219351"/>
            <a:ext cx="1933343"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8" name="Straight Connector 177"/>
          <p:cNvCxnSpPr/>
          <p:nvPr/>
        </p:nvCxnSpPr>
        <p:spPr bwMode="auto">
          <a:xfrm>
            <a:off x="7999838" y="3030022"/>
            <a:ext cx="0" cy="189329"/>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0" name="Straight Connector 179"/>
          <p:cNvCxnSpPr/>
          <p:nvPr/>
        </p:nvCxnSpPr>
        <p:spPr bwMode="auto">
          <a:xfrm>
            <a:off x="9063251" y="3011713"/>
            <a:ext cx="0" cy="189329"/>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180"/>
          <p:cNvCxnSpPr/>
          <p:nvPr/>
        </p:nvCxnSpPr>
        <p:spPr bwMode="auto">
          <a:xfrm>
            <a:off x="8485366" y="3219352"/>
            <a:ext cx="0" cy="413269"/>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3" name="Straight Connector 182"/>
          <p:cNvCxnSpPr/>
          <p:nvPr/>
        </p:nvCxnSpPr>
        <p:spPr bwMode="auto">
          <a:xfrm>
            <a:off x="9365899" y="3237507"/>
            <a:ext cx="0" cy="634727"/>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5" name="Straight Connector 184"/>
          <p:cNvCxnSpPr/>
          <p:nvPr/>
        </p:nvCxnSpPr>
        <p:spPr bwMode="auto">
          <a:xfrm>
            <a:off x="7651542" y="3231091"/>
            <a:ext cx="0" cy="634727"/>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7" name="Straight Connector 186"/>
          <p:cNvCxnSpPr/>
          <p:nvPr/>
        </p:nvCxnSpPr>
        <p:spPr bwMode="auto">
          <a:xfrm>
            <a:off x="7379490" y="3679671"/>
            <a:ext cx="272052"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190"/>
          <p:cNvCxnSpPr/>
          <p:nvPr/>
        </p:nvCxnSpPr>
        <p:spPr bwMode="auto">
          <a:xfrm>
            <a:off x="9365899" y="3697827"/>
            <a:ext cx="352965"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 name="Straight Connector 194"/>
          <p:cNvCxnSpPr/>
          <p:nvPr/>
        </p:nvCxnSpPr>
        <p:spPr bwMode="auto">
          <a:xfrm flipV="1">
            <a:off x="6193284" y="809766"/>
            <a:ext cx="15558" cy="133768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7" name="Straight Connector 196"/>
          <p:cNvCxnSpPr/>
          <p:nvPr/>
        </p:nvCxnSpPr>
        <p:spPr bwMode="auto">
          <a:xfrm flipV="1">
            <a:off x="10934908" y="831971"/>
            <a:ext cx="0" cy="132274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Straight Connector 198"/>
          <p:cNvCxnSpPr/>
          <p:nvPr/>
        </p:nvCxnSpPr>
        <p:spPr bwMode="auto">
          <a:xfrm>
            <a:off x="6208842" y="809767"/>
            <a:ext cx="4726067" cy="22204"/>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Rectangle 193"/>
          <p:cNvSpPr/>
          <p:nvPr/>
        </p:nvSpPr>
        <p:spPr bwMode="auto">
          <a:xfrm>
            <a:off x="5801600" y="1249544"/>
            <a:ext cx="814485" cy="438936"/>
          </a:xfrm>
          <a:prstGeom prst="rect">
            <a:avLst/>
          </a:prstGeom>
          <a:solidFill>
            <a:schemeClr val="tx1"/>
          </a:solidFill>
          <a:ln w="3175"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741" b="1" dirty="0">
                <a:solidFill>
                  <a:srgbClr val="FFFFFF"/>
                </a:solidFill>
                <a:latin typeface="Arial" charset="0"/>
                <a:ea typeface="宋体" pitchFamily="2" charset="-122"/>
              </a:rPr>
              <a:t>Load</a:t>
            </a:r>
            <a:br>
              <a:rPr lang="en-US" sz="741" b="1" dirty="0">
                <a:solidFill>
                  <a:srgbClr val="FFFFFF"/>
                </a:solidFill>
                <a:latin typeface="Arial" charset="0"/>
                <a:ea typeface="宋体" pitchFamily="2" charset="-122"/>
              </a:rPr>
            </a:br>
            <a:r>
              <a:rPr lang="en-US" sz="741" b="1" dirty="0">
                <a:solidFill>
                  <a:srgbClr val="FFFFFF"/>
                </a:solidFill>
                <a:latin typeface="Arial" charset="0"/>
                <a:ea typeface="宋体" pitchFamily="2" charset="-122"/>
              </a:rPr>
              <a:t>Generator</a:t>
            </a:r>
            <a:endParaRPr lang="en-US" sz="741" dirty="0">
              <a:solidFill>
                <a:srgbClr val="FFFFFF"/>
              </a:solidFill>
              <a:latin typeface="Arial" charset="0"/>
              <a:ea typeface="宋体" pitchFamily="2" charset="-122"/>
            </a:endParaRPr>
          </a:p>
        </p:txBody>
      </p:sp>
      <p:sp>
        <p:nvSpPr>
          <p:cNvPr id="209" name="Cube 208"/>
          <p:cNvSpPr/>
          <p:nvPr/>
        </p:nvSpPr>
        <p:spPr bwMode="auto">
          <a:xfrm>
            <a:off x="7926212" y="4654559"/>
            <a:ext cx="577926" cy="1656251"/>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270" b="1">
              <a:solidFill>
                <a:srgbClr val="000000"/>
              </a:solidFill>
              <a:latin typeface="Arial" charset="0"/>
              <a:ea typeface="SimSun" pitchFamily="2" charset="-122"/>
            </a:endParaRPr>
          </a:p>
        </p:txBody>
      </p:sp>
      <p:sp>
        <p:nvSpPr>
          <p:cNvPr id="210" name="Cube 209"/>
          <p:cNvSpPr/>
          <p:nvPr/>
        </p:nvSpPr>
        <p:spPr bwMode="auto">
          <a:xfrm>
            <a:off x="8455685" y="4654558"/>
            <a:ext cx="577926" cy="1656251"/>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270" b="1">
              <a:solidFill>
                <a:srgbClr val="000000"/>
              </a:solidFill>
              <a:latin typeface="Arial" charset="0"/>
              <a:ea typeface="SimSun" pitchFamily="2" charset="-122"/>
            </a:endParaRPr>
          </a:p>
        </p:txBody>
      </p:sp>
      <p:sp>
        <p:nvSpPr>
          <p:cNvPr id="211" name="Cube 210"/>
          <p:cNvSpPr/>
          <p:nvPr/>
        </p:nvSpPr>
        <p:spPr bwMode="auto">
          <a:xfrm>
            <a:off x="8997032" y="4645424"/>
            <a:ext cx="577926" cy="1656251"/>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270" b="1">
              <a:solidFill>
                <a:srgbClr val="000000"/>
              </a:solidFill>
              <a:latin typeface="Arial" charset="0"/>
              <a:ea typeface="SimSun" pitchFamily="2" charset="-122"/>
            </a:endParaRPr>
          </a:p>
        </p:txBody>
      </p:sp>
      <p:sp>
        <p:nvSpPr>
          <p:cNvPr id="215" name="Cube 214"/>
          <p:cNvSpPr/>
          <p:nvPr/>
        </p:nvSpPr>
        <p:spPr bwMode="auto">
          <a:xfrm>
            <a:off x="4550198" y="4795546"/>
            <a:ext cx="577926" cy="1378623"/>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058" b="1">
              <a:solidFill>
                <a:srgbClr val="000000"/>
              </a:solidFill>
              <a:latin typeface="Arial" charset="0"/>
              <a:ea typeface="SimSun" pitchFamily="2" charset="-122"/>
            </a:endParaRPr>
          </a:p>
        </p:txBody>
      </p:sp>
      <p:sp>
        <p:nvSpPr>
          <p:cNvPr id="216" name="TextBox 215"/>
          <p:cNvSpPr txBox="1"/>
          <p:nvPr/>
        </p:nvSpPr>
        <p:spPr>
          <a:xfrm rot="16200000">
            <a:off x="4103166" y="5390053"/>
            <a:ext cx="1268296" cy="263277"/>
          </a:xfrm>
          <a:prstGeom prst="rect">
            <a:avLst/>
          </a:prstGeom>
          <a:noFill/>
          <a:ln w="3175">
            <a:solidFill>
              <a:schemeClr val="tx1"/>
            </a:solidFill>
          </a:ln>
        </p:spPr>
        <p:txBody>
          <a:bodyPr wrap="none" rtlCol="0">
            <a:spAutoFit/>
          </a:bodyPr>
          <a:lstStyle/>
          <a:p>
            <a:pPr fontAlgn="base">
              <a:spcBef>
                <a:spcPct val="0"/>
              </a:spcBef>
              <a:spcAft>
                <a:spcPct val="0"/>
              </a:spcAft>
            </a:pPr>
            <a:r>
              <a:rPr lang="en-US" sz="1111" b="1" dirty="0">
                <a:solidFill>
                  <a:srgbClr val="FFFFFF"/>
                </a:solidFill>
                <a:latin typeface="Arial" pitchFamily="34" charset="0"/>
                <a:ea typeface="宋体" pitchFamily="2" charset="-122"/>
              </a:rPr>
              <a:t>B-CUBE (FPGA)</a:t>
            </a:r>
          </a:p>
        </p:txBody>
      </p:sp>
      <p:sp>
        <p:nvSpPr>
          <p:cNvPr id="217" name="TextBox 216"/>
          <p:cNvSpPr txBox="1"/>
          <p:nvPr/>
        </p:nvSpPr>
        <p:spPr>
          <a:xfrm rot="16200000">
            <a:off x="8077320" y="5382447"/>
            <a:ext cx="1207382" cy="222497"/>
          </a:xfrm>
          <a:prstGeom prst="rect">
            <a:avLst/>
          </a:prstGeom>
          <a:noFill/>
          <a:ln w="3175">
            <a:solidFill>
              <a:schemeClr val="tx1"/>
            </a:solidFill>
          </a:ln>
        </p:spPr>
        <p:txBody>
          <a:bodyPr wrap="none" rtlCol="0">
            <a:spAutoFit/>
          </a:bodyPr>
          <a:lstStyle/>
          <a:p>
            <a:pPr fontAlgn="base">
              <a:spcBef>
                <a:spcPct val="0"/>
              </a:spcBef>
              <a:spcAft>
                <a:spcPct val="0"/>
              </a:spcAft>
            </a:pPr>
            <a:r>
              <a:rPr lang="en-US" sz="846" b="1" dirty="0">
                <a:solidFill>
                  <a:srgbClr val="FFFFFF"/>
                </a:solidFill>
                <a:latin typeface="Arial" pitchFamily="34" charset="0"/>
                <a:ea typeface="宋体" pitchFamily="2" charset="-122"/>
              </a:rPr>
              <a:t>OPTIX 9800(DWDM)</a:t>
            </a:r>
          </a:p>
        </p:txBody>
      </p:sp>
      <p:sp>
        <p:nvSpPr>
          <p:cNvPr id="218" name="TextBox 217"/>
          <p:cNvSpPr txBox="1"/>
          <p:nvPr/>
        </p:nvSpPr>
        <p:spPr>
          <a:xfrm rot="16200000">
            <a:off x="8087922" y="5362299"/>
            <a:ext cx="184731" cy="222497"/>
          </a:xfrm>
          <a:prstGeom prst="rect">
            <a:avLst/>
          </a:prstGeom>
          <a:noFill/>
          <a:ln w="3175">
            <a:solidFill>
              <a:schemeClr val="tx1"/>
            </a:solidFill>
          </a:ln>
        </p:spPr>
        <p:txBody>
          <a:bodyPr wrap="none" rtlCol="0">
            <a:spAutoFit/>
          </a:bodyPr>
          <a:lstStyle/>
          <a:p>
            <a:pPr fontAlgn="base">
              <a:spcBef>
                <a:spcPct val="0"/>
              </a:spcBef>
              <a:spcAft>
                <a:spcPct val="0"/>
              </a:spcAft>
            </a:pPr>
            <a:endParaRPr lang="en-US" sz="846" b="1" dirty="0">
              <a:solidFill>
                <a:srgbClr val="FFFFFF"/>
              </a:solidFill>
              <a:latin typeface="Arial" pitchFamily="34" charset="0"/>
              <a:ea typeface="宋体" pitchFamily="2" charset="-122"/>
            </a:endParaRPr>
          </a:p>
        </p:txBody>
      </p:sp>
      <p:sp>
        <p:nvSpPr>
          <p:cNvPr id="221" name="Cube 220"/>
          <p:cNvSpPr/>
          <p:nvPr/>
        </p:nvSpPr>
        <p:spPr bwMode="auto">
          <a:xfrm>
            <a:off x="6341005" y="5137925"/>
            <a:ext cx="953466" cy="1036243"/>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1058" b="1" dirty="0">
                <a:solidFill>
                  <a:srgbClr val="FFFFFF"/>
                </a:solidFill>
                <a:latin typeface="Arial" charset="0"/>
                <a:ea typeface="SimSun" pitchFamily="2" charset="-122"/>
              </a:rPr>
              <a:t>2288 </a:t>
            </a:r>
          </a:p>
          <a:p>
            <a:pPr fontAlgn="base">
              <a:spcBef>
                <a:spcPct val="0"/>
              </a:spcBef>
              <a:spcAft>
                <a:spcPct val="0"/>
              </a:spcAft>
              <a:buClr>
                <a:srgbClr val="CC9900"/>
              </a:buClr>
            </a:pPr>
            <a:r>
              <a:rPr lang="en-US" sz="1058" b="1" dirty="0">
                <a:solidFill>
                  <a:srgbClr val="FFFFFF"/>
                </a:solidFill>
                <a:latin typeface="Arial" charset="0"/>
                <a:ea typeface="SimSun" pitchFamily="2" charset="-122"/>
              </a:rPr>
              <a:t>Servers</a:t>
            </a:r>
          </a:p>
        </p:txBody>
      </p:sp>
      <p:sp>
        <p:nvSpPr>
          <p:cNvPr id="223" name="Cube 222"/>
          <p:cNvSpPr/>
          <p:nvPr/>
        </p:nvSpPr>
        <p:spPr bwMode="auto">
          <a:xfrm>
            <a:off x="5811829" y="4540917"/>
            <a:ext cx="1198733" cy="366833"/>
          </a:xfrm>
          <a:prstGeom prst="cube">
            <a:avLst>
              <a:gd name="adj" fmla="val 48160"/>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1058" b="1" dirty="0">
                <a:solidFill>
                  <a:srgbClr val="FFFFFF"/>
                </a:solidFill>
                <a:latin typeface="Arial" charset="0"/>
                <a:ea typeface="SimSun" pitchFamily="2" charset="-122"/>
              </a:rPr>
              <a:t>6850(switch)</a:t>
            </a:r>
          </a:p>
        </p:txBody>
      </p:sp>
      <p:sp>
        <p:nvSpPr>
          <p:cNvPr id="228" name="Cube 227"/>
          <p:cNvSpPr/>
          <p:nvPr/>
        </p:nvSpPr>
        <p:spPr bwMode="auto">
          <a:xfrm>
            <a:off x="4086762" y="4590607"/>
            <a:ext cx="270729" cy="566605"/>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741" b="1" dirty="0">
                <a:solidFill>
                  <a:srgbClr val="FFFFFF"/>
                </a:solidFill>
                <a:latin typeface="Arial" charset="0"/>
                <a:ea typeface="SimSun" pitchFamily="2" charset="-122"/>
              </a:rPr>
              <a:t>RFU</a:t>
            </a:r>
          </a:p>
        </p:txBody>
      </p:sp>
      <p:sp>
        <p:nvSpPr>
          <p:cNvPr id="231" name="Cube 230"/>
          <p:cNvSpPr/>
          <p:nvPr/>
        </p:nvSpPr>
        <p:spPr bwMode="auto">
          <a:xfrm>
            <a:off x="358565" y="4527138"/>
            <a:ext cx="1070012" cy="1892813"/>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058" b="1">
              <a:solidFill>
                <a:srgbClr val="000000"/>
              </a:solidFill>
              <a:latin typeface="Arial" charset="0"/>
              <a:ea typeface="SimSun" pitchFamily="2" charset="-122"/>
            </a:endParaRPr>
          </a:p>
        </p:txBody>
      </p:sp>
      <p:sp>
        <p:nvSpPr>
          <p:cNvPr id="232" name="Cube 231"/>
          <p:cNvSpPr/>
          <p:nvPr/>
        </p:nvSpPr>
        <p:spPr bwMode="auto">
          <a:xfrm>
            <a:off x="4086762" y="5190243"/>
            <a:ext cx="270729" cy="566605"/>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741" b="1" dirty="0">
                <a:solidFill>
                  <a:srgbClr val="FFFFFF"/>
                </a:solidFill>
                <a:latin typeface="Arial" charset="0"/>
                <a:ea typeface="SimSun" pitchFamily="2" charset="-122"/>
              </a:rPr>
              <a:t>RFU</a:t>
            </a:r>
          </a:p>
        </p:txBody>
      </p:sp>
      <p:sp>
        <p:nvSpPr>
          <p:cNvPr id="233" name="Cube 232"/>
          <p:cNvSpPr/>
          <p:nvPr/>
        </p:nvSpPr>
        <p:spPr bwMode="auto">
          <a:xfrm>
            <a:off x="4080926" y="5789879"/>
            <a:ext cx="270729" cy="566605"/>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741" b="1" dirty="0">
                <a:solidFill>
                  <a:srgbClr val="FFFFFF"/>
                </a:solidFill>
                <a:latin typeface="Arial" charset="0"/>
                <a:ea typeface="SimSun" pitchFamily="2" charset="-122"/>
              </a:rPr>
              <a:t>RFU</a:t>
            </a:r>
          </a:p>
        </p:txBody>
      </p:sp>
      <p:sp>
        <p:nvSpPr>
          <p:cNvPr id="234" name="Cube 233"/>
          <p:cNvSpPr/>
          <p:nvPr/>
        </p:nvSpPr>
        <p:spPr bwMode="auto">
          <a:xfrm>
            <a:off x="5291854" y="5159807"/>
            <a:ext cx="953466" cy="1036243"/>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1058" b="1" dirty="0">
                <a:solidFill>
                  <a:srgbClr val="FFFFFF"/>
                </a:solidFill>
                <a:latin typeface="Arial" charset="0"/>
                <a:ea typeface="SimSun" pitchFamily="2" charset="-122"/>
              </a:rPr>
              <a:t>6800</a:t>
            </a:r>
            <a:br>
              <a:rPr lang="en-US" sz="1058" b="1" dirty="0">
                <a:solidFill>
                  <a:srgbClr val="FFFFFF"/>
                </a:solidFill>
                <a:latin typeface="Arial" charset="0"/>
                <a:ea typeface="SimSun" pitchFamily="2" charset="-122"/>
              </a:rPr>
            </a:br>
            <a:r>
              <a:rPr lang="en-US" sz="1058" b="1" dirty="0">
                <a:solidFill>
                  <a:srgbClr val="FFFFFF"/>
                </a:solidFill>
                <a:latin typeface="Arial" charset="0"/>
                <a:ea typeface="SimSun" pitchFamily="2" charset="-122"/>
              </a:rPr>
              <a:t>Servers</a:t>
            </a:r>
          </a:p>
        </p:txBody>
      </p:sp>
      <p:sp>
        <p:nvSpPr>
          <p:cNvPr id="235" name="Cube 234"/>
          <p:cNvSpPr/>
          <p:nvPr/>
        </p:nvSpPr>
        <p:spPr bwMode="auto">
          <a:xfrm>
            <a:off x="9974980" y="5190243"/>
            <a:ext cx="953466" cy="1036243"/>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1058" b="1" dirty="0">
                <a:solidFill>
                  <a:srgbClr val="FFFFFF"/>
                </a:solidFill>
                <a:latin typeface="Arial" charset="0"/>
                <a:ea typeface="SimSun" pitchFamily="2" charset="-122"/>
              </a:rPr>
              <a:t>2288 </a:t>
            </a:r>
          </a:p>
          <a:p>
            <a:pPr fontAlgn="base">
              <a:spcBef>
                <a:spcPct val="0"/>
              </a:spcBef>
              <a:spcAft>
                <a:spcPct val="0"/>
              </a:spcAft>
              <a:buClr>
                <a:srgbClr val="CC9900"/>
              </a:buClr>
            </a:pPr>
            <a:r>
              <a:rPr lang="en-US" sz="1058" b="1" dirty="0">
                <a:solidFill>
                  <a:srgbClr val="FFFFFF"/>
                </a:solidFill>
                <a:latin typeface="Arial" charset="0"/>
                <a:ea typeface="SimSun" pitchFamily="2" charset="-122"/>
              </a:rPr>
              <a:t>Servers</a:t>
            </a:r>
          </a:p>
        </p:txBody>
      </p:sp>
      <p:sp>
        <p:nvSpPr>
          <p:cNvPr id="236" name="Cube 235"/>
          <p:cNvSpPr/>
          <p:nvPr/>
        </p:nvSpPr>
        <p:spPr bwMode="auto">
          <a:xfrm>
            <a:off x="10918313" y="5190243"/>
            <a:ext cx="953466" cy="1036243"/>
          </a:xfrm>
          <a:prstGeom prst="cube">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1058" b="1" dirty="0">
                <a:solidFill>
                  <a:srgbClr val="FFFFFF"/>
                </a:solidFill>
                <a:latin typeface="Arial" charset="0"/>
                <a:ea typeface="SimSun" pitchFamily="2" charset="-122"/>
              </a:rPr>
              <a:t>2288 </a:t>
            </a:r>
          </a:p>
          <a:p>
            <a:pPr fontAlgn="base">
              <a:spcBef>
                <a:spcPct val="0"/>
              </a:spcBef>
              <a:spcAft>
                <a:spcPct val="0"/>
              </a:spcAft>
              <a:buClr>
                <a:srgbClr val="CC9900"/>
              </a:buClr>
            </a:pPr>
            <a:r>
              <a:rPr lang="en-US" sz="1058" b="1" dirty="0">
                <a:solidFill>
                  <a:srgbClr val="FFFFFF"/>
                </a:solidFill>
                <a:latin typeface="Arial" charset="0"/>
                <a:ea typeface="SimSun" pitchFamily="2" charset="-122"/>
              </a:rPr>
              <a:t>Servers</a:t>
            </a:r>
          </a:p>
        </p:txBody>
      </p:sp>
      <p:sp>
        <p:nvSpPr>
          <p:cNvPr id="237" name="TextBox 236"/>
          <p:cNvSpPr txBox="1"/>
          <p:nvPr/>
        </p:nvSpPr>
        <p:spPr>
          <a:xfrm rot="16200000">
            <a:off x="7581225" y="5410441"/>
            <a:ext cx="1207382" cy="222497"/>
          </a:xfrm>
          <a:prstGeom prst="rect">
            <a:avLst/>
          </a:prstGeom>
          <a:noFill/>
          <a:ln w="3175">
            <a:solidFill>
              <a:schemeClr val="tx1"/>
            </a:solidFill>
          </a:ln>
        </p:spPr>
        <p:txBody>
          <a:bodyPr wrap="none" rtlCol="0">
            <a:spAutoFit/>
          </a:bodyPr>
          <a:lstStyle/>
          <a:p>
            <a:pPr fontAlgn="base">
              <a:spcBef>
                <a:spcPct val="0"/>
              </a:spcBef>
              <a:spcAft>
                <a:spcPct val="0"/>
              </a:spcAft>
            </a:pPr>
            <a:r>
              <a:rPr lang="en-US" sz="846" b="1" dirty="0">
                <a:solidFill>
                  <a:srgbClr val="FFFFFF"/>
                </a:solidFill>
                <a:latin typeface="Arial" pitchFamily="34" charset="0"/>
                <a:ea typeface="宋体" pitchFamily="2" charset="-122"/>
              </a:rPr>
              <a:t>OPTIX 9800(DWDM)</a:t>
            </a:r>
          </a:p>
        </p:txBody>
      </p:sp>
      <p:sp>
        <p:nvSpPr>
          <p:cNvPr id="238" name="TextBox 237"/>
          <p:cNvSpPr txBox="1"/>
          <p:nvPr/>
        </p:nvSpPr>
        <p:spPr>
          <a:xfrm rot="16200000">
            <a:off x="8629931" y="5428137"/>
            <a:ext cx="1207382" cy="222497"/>
          </a:xfrm>
          <a:prstGeom prst="rect">
            <a:avLst/>
          </a:prstGeom>
          <a:noFill/>
          <a:ln w="3175">
            <a:solidFill>
              <a:schemeClr val="tx1"/>
            </a:solidFill>
          </a:ln>
        </p:spPr>
        <p:txBody>
          <a:bodyPr wrap="none" rtlCol="0">
            <a:spAutoFit/>
          </a:bodyPr>
          <a:lstStyle/>
          <a:p>
            <a:pPr fontAlgn="base">
              <a:spcBef>
                <a:spcPct val="0"/>
              </a:spcBef>
              <a:spcAft>
                <a:spcPct val="0"/>
              </a:spcAft>
            </a:pPr>
            <a:r>
              <a:rPr lang="en-US" sz="846" b="1" dirty="0">
                <a:solidFill>
                  <a:srgbClr val="FFFFFF"/>
                </a:solidFill>
                <a:latin typeface="Arial" pitchFamily="34" charset="0"/>
                <a:ea typeface="宋体" pitchFamily="2" charset="-122"/>
              </a:rPr>
              <a:t>OPTIX 9800(DWDM)</a:t>
            </a:r>
          </a:p>
        </p:txBody>
      </p:sp>
      <p:sp>
        <p:nvSpPr>
          <p:cNvPr id="239" name="TextBox 238"/>
          <p:cNvSpPr txBox="1"/>
          <p:nvPr/>
        </p:nvSpPr>
        <p:spPr>
          <a:xfrm>
            <a:off x="159666" y="1025534"/>
            <a:ext cx="877163" cy="385490"/>
          </a:xfrm>
          <a:prstGeom prst="rect">
            <a:avLst/>
          </a:prstGeom>
          <a:noFill/>
        </p:spPr>
        <p:txBody>
          <a:bodyPr wrap="none" rtlCol="0">
            <a:spAutoFit/>
          </a:bodyPr>
          <a:lstStyle/>
          <a:p>
            <a:pPr fontAlgn="base">
              <a:spcBef>
                <a:spcPct val="0"/>
              </a:spcBef>
              <a:spcAft>
                <a:spcPct val="0"/>
              </a:spcAft>
            </a:pPr>
            <a:r>
              <a:rPr lang="en-US" sz="1905" b="1" dirty="0" err="1">
                <a:solidFill>
                  <a:srgbClr val="FFFFFF"/>
                </a:solidFill>
                <a:latin typeface="Arial" pitchFamily="34" charset="0"/>
                <a:ea typeface="宋体" pitchFamily="2" charset="-122"/>
              </a:rPr>
              <a:t>eMBB</a:t>
            </a:r>
            <a:endParaRPr lang="en-US" sz="1905" b="1" dirty="0">
              <a:solidFill>
                <a:srgbClr val="FFFFFF"/>
              </a:solidFill>
              <a:latin typeface="Arial" pitchFamily="34" charset="0"/>
              <a:ea typeface="宋体" pitchFamily="2" charset="-122"/>
            </a:endParaRPr>
          </a:p>
        </p:txBody>
      </p:sp>
      <p:sp>
        <p:nvSpPr>
          <p:cNvPr id="240" name="TextBox 239"/>
          <p:cNvSpPr txBox="1"/>
          <p:nvPr/>
        </p:nvSpPr>
        <p:spPr>
          <a:xfrm>
            <a:off x="-24583" y="3471651"/>
            <a:ext cx="1039067"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URRLC</a:t>
            </a:r>
          </a:p>
        </p:txBody>
      </p:sp>
      <p:sp>
        <p:nvSpPr>
          <p:cNvPr id="241" name="TextBox 240"/>
          <p:cNvSpPr txBox="1"/>
          <p:nvPr/>
        </p:nvSpPr>
        <p:spPr>
          <a:xfrm>
            <a:off x="20953" y="2354599"/>
            <a:ext cx="91723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MMTC</a:t>
            </a:r>
          </a:p>
        </p:txBody>
      </p:sp>
      <p:grpSp>
        <p:nvGrpSpPr>
          <p:cNvPr id="249" name="Group 248"/>
          <p:cNvGrpSpPr/>
          <p:nvPr/>
        </p:nvGrpSpPr>
        <p:grpSpPr>
          <a:xfrm>
            <a:off x="1808834" y="939994"/>
            <a:ext cx="415853" cy="3078441"/>
            <a:chOff x="-19990" y="1259976"/>
            <a:chExt cx="393003" cy="2013462"/>
          </a:xfrm>
        </p:grpSpPr>
        <p:sp>
          <p:nvSpPr>
            <p:cNvPr id="242" name="TextBox 241"/>
            <p:cNvSpPr txBox="1"/>
            <p:nvPr/>
          </p:nvSpPr>
          <p:spPr>
            <a:xfrm rot="16200000">
              <a:off x="-727068" y="2153279"/>
              <a:ext cx="1686115" cy="271959"/>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1000Mhz (5 x 20Mhz) @ 4.6Ghz</a:t>
              </a:r>
            </a:p>
          </p:txBody>
        </p:sp>
        <p:cxnSp>
          <p:nvCxnSpPr>
            <p:cNvPr id="244" name="Straight Arrow Connector 243"/>
            <p:cNvCxnSpPr/>
            <p:nvPr/>
          </p:nvCxnSpPr>
          <p:spPr bwMode="auto">
            <a:xfrm flipH="1">
              <a:off x="237067" y="1289012"/>
              <a:ext cx="8466" cy="1984426"/>
            </a:xfrm>
            <a:prstGeom prst="straightConnector1">
              <a:avLst/>
            </a:prstGeom>
            <a:noFill/>
            <a:ln w="9525" cap="flat" cmpd="sng" algn="ctr">
              <a:solidFill>
                <a:schemeClr val="bg1"/>
              </a:solidFill>
              <a:prstDash val="solid"/>
              <a:round/>
              <a:headEnd type="triangle" w="med" len="med"/>
              <a:tailEnd type="triangle" w="med" len="med"/>
            </a:ln>
            <a:effectLst/>
          </p:spPr>
        </p:cxnSp>
        <p:cxnSp>
          <p:nvCxnSpPr>
            <p:cNvPr id="246" name="Straight Connector 245"/>
            <p:cNvCxnSpPr/>
            <p:nvPr/>
          </p:nvCxnSpPr>
          <p:spPr bwMode="auto">
            <a:xfrm>
              <a:off x="16930" y="3273438"/>
              <a:ext cx="356083" cy="0"/>
            </a:xfrm>
            <a:prstGeom prst="line">
              <a:avLst/>
            </a:prstGeom>
            <a:noFill/>
            <a:ln w="9525" cap="flat" cmpd="sng" algn="ctr">
              <a:solidFill>
                <a:schemeClr val="bg1"/>
              </a:solidFill>
              <a:prstDash val="solid"/>
              <a:round/>
              <a:headEnd type="none" w="med" len="med"/>
              <a:tailEnd type="none" w="med" len="med"/>
            </a:ln>
            <a:effectLst/>
          </p:spPr>
        </p:cxnSp>
        <p:cxnSp>
          <p:nvCxnSpPr>
            <p:cNvPr id="248" name="Straight Connector 247"/>
            <p:cNvCxnSpPr/>
            <p:nvPr/>
          </p:nvCxnSpPr>
          <p:spPr bwMode="auto">
            <a:xfrm>
              <a:off x="0" y="1259976"/>
              <a:ext cx="356083" cy="0"/>
            </a:xfrm>
            <a:prstGeom prst="line">
              <a:avLst/>
            </a:prstGeom>
            <a:noFill/>
            <a:ln w="9525" cap="flat" cmpd="sng" algn="ctr">
              <a:solidFill>
                <a:schemeClr val="bg1"/>
              </a:solidFill>
              <a:prstDash val="solid"/>
              <a:round/>
              <a:headEnd type="none" w="med" len="med"/>
              <a:tailEnd type="none" w="med" len="med"/>
            </a:ln>
            <a:effectLst/>
          </p:spPr>
        </p:cxnSp>
      </p:grpSp>
      <p:grpSp>
        <p:nvGrpSpPr>
          <p:cNvPr id="250" name="Group 249"/>
          <p:cNvGrpSpPr/>
          <p:nvPr/>
        </p:nvGrpSpPr>
        <p:grpSpPr>
          <a:xfrm>
            <a:off x="2337449" y="958409"/>
            <a:ext cx="397939" cy="1144476"/>
            <a:chOff x="-19990" y="1259976"/>
            <a:chExt cx="376073" cy="2282676"/>
          </a:xfrm>
        </p:grpSpPr>
        <p:sp>
          <p:nvSpPr>
            <p:cNvPr id="251" name="TextBox 250"/>
            <p:cNvSpPr txBox="1"/>
            <p:nvPr/>
          </p:nvSpPr>
          <p:spPr>
            <a:xfrm rot="16200000">
              <a:off x="-699622" y="2591063"/>
              <a:ext cx="1631221" cy="271958"/>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F-OFDM</a:t>
              </a:r>
            </a:p>
          </p:txBody>
        </p:sp>
        <p:cxnSp>
          <p:nvCxnSpPr>
            <p:cNvPr id="252" name="Straight Arrow Connector 251"/>
            <p:cNvCxnSpPr/>
            <p:nvPr/>
          </p:nvCxnSpPr>
          <p:spPr bwMode="auto">
            <a:xfrm flipH="1">
              <a:off x="237067" y="1289012"/>
              <a:ext cx="8466" cy="1984426"/>
            </a:xfrm>
            <a:prstGeom prst="straightConnector1">
              <a:avLst/>
            </a:prstGeom>
            <a:noFill/>
            <a:ln w="9525" cap="flat" cmpd="sng" algn="ctr">
              <a:solidFill>
                <a:schemeClr val="bg1"/>
              </a:solidFill>
              <a:prstDash val="solid"/>
              <a:round/>
              <a:headEnd type="triangle" w="med" len="med"/>
              <a:tailEnd type="triangle" w="med" len="med"/>
            </a:ln>
            <a:effectLst/>
          </p:spPr>
        </p:cxnSp>
        <p:cxnSp>
          <p:nvCxnSpPr>
            <p:cNvPr id="253" name="Straight Connector 252"/>
            <p:cNvCxnSpPr/>
            <p:nvPr/>
          </p:nvCxnSpPr>
          <p:spPr bwMode="auto">
            <a:xfrm>
              <a:off x="-8472" y="3273438"/>
              <a:ext cx="356083" cy="0"/>
            </a:xfrm>
            <a:prstGeom prst="line">
              <a:avLst/>
            </a:prstGeom>
            <a:noFill/>
            <a:ln w="9525" cap="flat" cmpd="sng" algn="ctr">
              <a:solidFill>
                <a:schemeClr val="bg1"/>
              </a:solidFill>
              <a:prstDash val="solid"/>
              <a:round/>
              <a:headEnd type="none" w="med" len="med"/>
              <a:tailEnd type="none" w="med" len="med"/>
            </a:ln>
            <a:effectLst/>
          </p:spPr>
        </p:cxnSp>
        <p:cxnSp>
          <p:nvCxnSpPr>
            <p:cNvPr id="254" name="Straight Connector 253"/>
            <p:cNvCxnSpPr/>
            <p:nvPr/>
          </p:nvCxnSpPr>
          <p:spPr bwMode="auto">
            <a:xfrm>
              <a:off x="0" y="1259976"/>
              <a:ext cx="356083" cy="0"/>
            </a:xfrm>
            <a:prstGeom prst="line">
              <a:avLst/>
            </a:prstGeom>
            <a:noFill/>
            <a:ln w="9525" cap="flat" cmpd="sng" algn="ctr">
              <a:solidFill>
                <a:schemeClr val="bg1"/>
              </a:solidFill>
              <a:prstDash val="solid"/>
              <a:round/>
              <a:headEnd type="none" w="med" len="med"/>
              <a:tailEnd type="none" w="med" len="med"/>
            </a:ln>
            <a:effectLst/>
          </p:spPr>
        </p:cxnSp>
      </p:grpSp>
      <p:grpSp>
        <p:nvGrpSpPr>
          <p:cNvPr id="255" name="Group 254"/>
          <p:cNvGrpSpPr/>
          <p:nvPr/>
        </p:nvGrpSpPr>
        <p:grpSpPr>
          <a:xfrm>
            <a:off x="2328493" y="1987661"/>
            <a:ext cx="397939" cy="1150235"/>
            <a:chOff x="-19990" y="1259976"/>
            <a:chExt cx="376073" cy="2294163"/>
          </a:xfrm>
        </p:grpSpPr>
        <p:sp>
          <p:nvSpPr>
            <p:cNvPr id="256" name="TextBox 255"/>
            <p:cNvSpPr txBox="1"/>
            <p:nvPr/>
          </p:nvSpPr>
          <p:spPr>
            <a:xfrm rot="16200000">
              <a:off x="-699622" y="2602549"/>
              <a:ext cx="1631222" cy="271958"/>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F-OFDM</a:t>
              </a:r>
            </a:p>
          </p:txBody>
        </p:sp>
        <p:cxnSp>
          <p:nvCxnSpPr>
            <p:cNvPr id="257" name="Straight Arrow Connector 256"/>
            <p:cNvCxnSpPr/>
            <p:nvPr/>
          </p:nvCxnSpPr>
          <p:spPr bwMode="auto">
            <a:xfrm flipH="1">
              <a:off x="237067" y="1289012"/>
              <a:ext cx="8466" cy="1984426"/>
            </a:xfrm>
            <a:prstGeom prst="straightConnector1">
              <a:avLst/>
            </a:prstGeom>
            <a:noFill/>
            <a:ln w="9525" cap="flat" cmpd="sng" algn="ctr">
              <a:solidFill>
                <a:schemeClr val="bg1"/>
              </a:solidFill>
              <a:prstDash val="solid"/>
              <a:round/>
              <a:headEnd type="triangle" w="med" len="med"/>
              <a:tailEnd type="triangle" w="med" len="med"/>
            </a:ln>
            <a:effectLst/>
          </p:spPr>
        </p:cxnSp>
        <p:cxnSp>
          <p:nvCxnSpPr>
            <p:cNvPr id="258" name="Straight Connector 257"/>
            <p:cNvCxnSpPr/>
            <p:nvPr/>
          </p:nvCxnSpPr>
          <p:spPr bwMode="auto">
            <a:xfrm>
              <a:off x="-8472" y="3273438"/>
              <a:ext cx="356083" cy="0"/>
            </a:xfrm>
            <a:prstGeom prst="line">
              <a:avLst/>
            </a:prstGeom>
            <a:noFill/>
            <a:ln w="9525" cap="flat" cmpd="sng" algn="ctr">
              <a:solidFill>
                <a:schemeClr val="bg1"/>
              </a:solidFill>
              <a:prstDash val="solid"/>
              <a:round/>
              <a:headEnd type="none" w="med" len="med"/>
              <a:tailEnd type="none" w="med" len="med"/>
            </a:ln>
            <a:effectLst/>
          </p:spPr>
        </p:cxnSp>
        <p:cxnSp>
          <p:nvCxnSpPr>
            <p:cNvPr id="259" name="Straight Connector 258"/>
            <p:cNvCxnSpPr/>
            <p:nvPr/>
          </p:nvCxnSpPr>
          <p:spPr bwMode="auto">
            <a:xfrm>
              <a:off x="0" y="1259976"/>
              <a:ext cx="356083" cy="0"/>
            </a:xfrm>
            <a:prstGeom prst="line">
              <a:avLst/>
            </a:prstGeom>
            <a:noFill/>
            <a:ln w="9525" cap="flat" cmpd="sng" algn="ctr">
              <a:solidFill>
                <a:schemeClr val="bg1"/>
              </a:solidFill>
              <a:prstDash val="solid"/>
              <a:round/>
              <a:headEnd type="none" w="med" len="med"/>
              <a:tailEnd type="none" w="med" len="med"/>
            </a:ln>
            <a:effectLst/>
          </p:spPr>
        </p:cxnSp>
      </p:grpSp>
      <p:grpSp>
        <p:nvGrpSpPr>
          <p:cNvPr id="260" name="Group 259"/>
          <p:cNvGrpSpPr/>
          <p:nvPr/>
        </p:nvGrpSpPr>
        <p:grpSpPr>
          <a:xfrm>
            <a:off x="2319625" y="3008935"/>
            <a:ext cx="415855" cy="1138717"/>
            <a:chOff x="-19992" y="1259976"/>
            <a:chExt cx="393005" cy="2271189"/>
          </a:xfrm>
        </p:grpSpPr>
        <p:sp>
          <p:nvSpPr>
            <p:cNvPr id="261" name="TextBox 260"/>
            <p:cNvSpPr txBox="1"/>
            <p:nvPr/>
          </p:nvSpPr>
          <p:spPr>
            <a:xfrm rot="16200000">
              <a:off x="-699622" y="2579575"/>
              <a:ext cx="1631220" cy="271959"/>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F-OFDM</a:t>
              </a:r>
            </a:p>
          </p:txBody>
        </p:sp>
        <p:cxnSp>
          <p:nvCxnSpPr>
            <p:cNvPr id="262" name="Straight Arrow Connector 261"/>
            <p:cNvCxnSpPr/>
            <p:nvPr/>
          </p:nvCxnSpPr>
          <p:spPr bwMode="auto">
            <a:xfrm flipH="1">
              <a:off x="237067" y="1289012"/>
              <a:ext cx="8466" cy="1984426"/>
            </a:xfrm>
            <a:prstGeom prst="straightConnector1">
              <a:avLst/>
            </a:prstGeom>
            <a:noFill/>
            <a:ln w="9525" cap="flat" cmpd="sng" algn="ctr">
              <a:solidFill>
                <a:schemeClr val="bg1"/>
              </a:solidFill>
              <a:prstDash val="solid"/>
              <a:round/>
              <a:headEnd type="triangle" w="med" len="med"/>
              <a:tailEnd type="triangle" w="med" len="med"/>
            </a:ln>
            <a:effectLst/>
          </p:spPr>
        </p:cxnSp>
        <p:cxnSp>
          <p:nvCxnSpPr>
            <p:cNvPr id="263" name="Straight Connector 262"/>
            <p:cNvCxnSpPr/>
            <p:nvPr/>
          </p:nvCxnSpPr>
          <p:spPr bwMode="auto">
            <a:xfrm>
              <a:off x="16930" y="3273438"/>
              <a:ext cx="356083" cy="0"/>
            </a:xfrm>
            <a:prstGeom prst="line">
              <a:avLst/>
            </a:prstGeom>
            <a:noFill/>
            <a:ln w="9525" cap="flat" cmpd="sng" algn="ctr">
              <a:solidFill>
                <a:schemeClr val="bg1"/>
              </a:solidFill>
              <a:prstDash val="solid"/>
              <a:round/>
              <a:headEnd type="none" w="med" len="med"/>
              <a:tailEnd type="none" w="med" len="med"/>
            </a:ln>
            <a:effectLst/>
          </p:spPr>
        </p:cxnSp>
        <p:cxnSp>
          <p:nvCxnSpPr>
            <p:cNvPr id="264" name="Straight Connector 263"/>
            <p:cNvCxnSpPr/>
            <p:nvPr/>
          </p:nvCxnSpPr>
          <p:spPr bwMode="auto">
            <a:xfrm>
              <a:off x="0" y="1259976"/>
              <a:ext cx="356083" cy="0"/>
            </a:xfrm>
            <a:prstGeom prst="line">
              <a:avLst/>
            </a:prstGeom>
            <a:noFill/>
            <a:ln w="9525" cap="flat" cmpd="sng" algn="ctr">
              <a:solidFill>
                <a:schemeClr val="bg1"/>
              </a:solidFill>
              <a:prstDash val="solid"/>
              <a:round/>
              <a:headEnd type="none" w="med" len="med"/>
              <a:tailEnd type="none" w="med" len="med"/>
            </a:ln>
            <a:effectLst/>
          </p:spPr>
        </p:cxnSp>
      </p:grpSp>
      <p:sp>
        <p:nvSpPr>
          <p:cNvPr id="265" name="TextBox 264"/>
          <p:cNvSpPr txBox="1"/>
          <p:nvPr/>
        </p:nvSpPr>
        <p:spPr>
          <a:xfrm rot="16200000">
            <a:off x="2428859" y="1280373"/>
            <a:ext cx="583814" cy="255134"/>
          </a:xfrm>
          <a:prstGeom prst="rect">
            <a:avLst/>
          </a:prstGeom>
          <a:noFill/>
        </p:spPr>
        <p:txBody>
          <a:bodyPr wrap="none" rtlCol="0">
            <a:spAutoFit/>
          </a:bodyPr>
          <a:lstStyle/>
          <a:p>
            <a:pPr fontAlgn="base">
              <a:spcBef>
                <a:spcPct val="0"/>
              </a:spcBef>
              <a:spcAft>
                <a:spcPct val="0"/>
              </a:spcAft>
            </a:pPr>
            <a:r>
              <a:rPr lang="en-US" sz="1058" b="1" dirty="0">
                <a:solidFill>
                  <a:srgbClr val="FFFFFF"/>
                </a:solidFill>
                <a:latin typeface="Arial" pitchFamily="34" charset="0"/>
                <a:ea typeface="宋体" pitchFamily="2" charset="-122"/>
              </a:rPr>
              <a:t>15Khz</a:t>
            </a:r>
          </a:p>
        </p:txBody>
      </p:sp>
      <p:sp>
        <p:nvSpPr>
          <p:cNvPr id="266" name="TextBox 265"/>
          <p:cNvSpPr txBox="1"/>
          <p:nvPr/>
        </p:nvSpPr>
        <p:spPr>
          <a:xfrm rot="16200000">
            <a:off x="2411149" y="2319045"/>
            <a:ext cx="583814" cy="255134"/>
          </a:xfrm>
          <a:prstGeom prst="rect">
            <a:avLst/>
          </a:prstGeom>
          <a:noFill/>
        </p:spPr>
        <p:txBody>
          <a:bodyPr wrap="none" rtlCol="0">
            <a:spAutoFit/>
          </a:bodyPr>
          <a:lstStyle/>
          <a:p>
            <a:pPr fontAlgn="base">
              <a:spcBef>
                <a:spcPct val="0"/>
              </a:spcBef>
              <a:spcAft>
                <a:spcPct val="0"/>
              </a:spcAft>
            </a:pPr>
            <a:r>
              <a:rPr lang="en-US" sz="1058" b="1" dirty="0">
                <a:solidFill>
                  <a:srgbClr val="FFFFFF"/>
                </a:solidFill>
                <a:latin typeface="Arial" pitchFamily="34" charset="0"/>
                <a:ea typeface="宋体" pitchFamily="2" charset="-122"/>
              </a:rPr>
              <a:t>30Khz</a:t>
            </a:r>
          </a:p>
        </p:txBody>
      </p:sp>
      <p:sp>
        <p:nvSpPr>
          <p:cNvPr id="267" name="TextBox 266"/>
          <p:cNvSpPr txBox="1"/>
          <p:nvPr/>
        </p:nvSpPr>
        <p:spPr>
          <a:xfrm rot="16200000">
            <a:off x="2394314" y="3313986"/>
            <a:ext cx="583814" cy="255134"/>
          </a:xfrm>
          <a:prstGeom prst="rect">
            <a:avLst/>
          </a:prstGeom>
          <a:noFill/>
        </p:spPr>
        <p:txBody>
          <a:bodyPr wrap="none" rtlCol="0">
            <a:spAutoFit/>
          </a:bodyPr>
          <a:lstStyle/>
          <a:p>
            <a:pPr fontAlgn="base">
              <a:spcBef>
                <a:spcPct val="0"/>
              </a:spcBef>
              <a:spcAft>
                <a:spcPct val="0"/>
              </a:spcAft>
            </a:pPr>
            <a:r>
              <a:rPr lang="en-US" sz="1058" b="1" dirty="0">
                <a:solidFill>
                  <a:srgbClr val="FFFFFF"/>
                </a:solidFill>
                <a:latin typeface="Arial" pitchFamily="34" charset="0"/>
                <a:ea typeface="宋体" pitchFamily="2" charset="-122"/>
              </a:rPr>
              <a:t>30Khz</a:t>
            </a:r>
          </a:p>
        </p:txBody>
      </p:sp>
      <p:grpSp>
        <p:nvGrpSpPr>
          <p:cNvPr id="268" name="Group 267"/>
          <p:cNvGrpSpPr/>
          <p:nvPr/>
        </p:nvGrpSpPr>
        <p:grpSpPr>
          <a:xfrm rot="5400000">
            <a:off x="3444058" y="888155"/>
            <a:ext cx="448443" cy="1340420"/>
            <a:chOff x="0" y="1230226"/>
            <a:chExt cx="423802" cy="2043212"/>
          </a:xfrm>
        </p:grpSpPr>
        <p:sp>
          <p:nvSpPr>
            <p:cNvPr id="269" name="TextBox 268"/>
            <p:cNvSpPr txBox="1"/>
            <p:nvPr/>
          </p:nvSpPr>
          <p:spPr>
            <a:xfrm rot="16200000">
              <a:off x="-364025" y="2377213"/>
              <a:ext cx="1180684" cy="394971"/>
            </a:xfrm>
            <a:prstGeom prst="rect">
              <a:avLst/>
            </a:prstGeom>
            <a:noFill/>
          </p:spPr>
          <p:txBody>
            <a:bodyPr wrap="none" rtlCol="0">
              <a:spAutoFit/>
            </a:bodyPr>
            <a:lstStyle/>
            <a:p>
              <a:pPr fontAlgn="base">
                <a:spcBef>
                  <a:spcPct val="0"/>
                </a:spcBef>
                <a:spcAft>
                  <a:spcPct val="0"/>
                </a:spcAft>
              </a:pPr>
              <a:r>
                <a:rPr lang="en-US" sz="1058" b="1" dirty="0">
                  <a:solidFill>
                    <a:srgbClr val="FFFFFF"/>
                  </a:solidFill>
                  <a:latin typeface="Arial" pitchFamily="34" charset="0"/>
                  <a:ea typeface="宋体" pitchFamily="2" charset="-122"/>
                </a:rPr>
                <a:t>0.5ms</a:t>
              </a:r>
              <a:br>
                <a:rPr lang="en-US" sz="1058" b="1" dirty="0">
                  <a:solidFill>
                    <a:srgbClr val="FFFFFF"/>
                  </a:solidFill>
                  <a:latin typeface="Arial" pitchFamily="34" charset="0"/>
                  <a:ea typeface="宋体" pitchFamily="2" charset="-122"/>
                </a:rPr>
              </a:br>
              <a:r>
                <a:rPr lang="en-US" sz="1058" b="1" dirty="0">
                  <a:solidFill>
                    <a:srgbClr val="FFFFFF"/>
                  </a:solidFill>
                  <a:latin typeface="Arial" pitchFamily="34" charset="0"/>
                  <a:ea typeface="宋体" pitchFamily="2" charset="-122"/>
                </a:rPr>
                <a:t>7 symbol</a:t>
              </a:r>
            </a:p>
          </p:txBody>
        </p:sp>
        <p:cxnSp>
          <p:nvCxnSpPr>
            <p:cNvPr id="270" name="Straight Arrow Connector 269"/>
            <p:cNvCxnSpPr/>
            <p:nvPr/>
          </p:nvCxnSpPr>
          <p:spPr bwMode="auto">
            <a:xfrm flipH="1">
              <a:off x="237311" y="1230226"/>
              <a:ext cx="8466" cy="1984427"/>
            </a:xfrm>
            <a:prstGeom prst="straightConnector1">
              <a:avLst/>
            </a:prstGeom>
            <a:noFill/>
            <a:ln w="9525" cap="flat" cmpd="sng" algn="ctr">
              <a:solidFill>
                <a:schemeClr val="bg1"/>
              </a:solidFill>
              <a:prstDash val="solid"/>
              <a:round/>
              <a:headEnd type="triangle" w="med" len="med"/>
              <a:tailEnd type="triangle" w="med" len="med"/>
            </a:ln>
            <a:effectLst/>
          </p:spPr>
        </p:cxnSp>
        <p:cxnSp>
          <p:nvCxnSpPr>
            <p:cNvPr id="271" name="Straight Connector 270"/>
            <p:cNvCxnSpPr/>
            <p:nvPr/>
          </p:nvCxnSpPr>
          <p:spPr bwMode="auto">
            <a:xfrm>
              <a:off x="16930" y="3273438"/>
              <a:ext cx="356083" cy="0"/>
            </a:xfrm>
            <a:prstGeom prst="line">
              <a:avLst/>
            </a:prstGeom>
            <a:noFill/>
            <a:ln w="9525" cap="flat" cmpd="sng" algn="ctr">
              <a:solidFill>
                <a:schemeClr val="bg1"/>
              </a:solidFill>
              <a:prstDash val="solid"/>
              <a:round/>
              <a:headEnd type="none" w="med" len="med"/>
              <a:tailEnd type="none" w="med" len="med"/>
            </a:ln>
            <a:effectLst/>
          </p:spPr>
        </p:cxnSp>
        <p:cxnSp>
          <p:nvCxnSpPr>
            <p:cNvPr id="272" name="Straight Connector 271"/>
            <p:cNvCxnSpPr/>
            <p:nvPr/>
          </p:nvCxnSpPr>
          <p:spPr bwMode="auto">
            <a:xfrm>
              <a:off x="0" y="1232666"/>
              <a:ext cx="356083" cy="0"/>
            </a:xfrm>
            <a:prstGeom prst="line">
              <a:avLst/>
            </a:prstGeom>
            <a:noFill/>
            <a:ln w="9525" cap="flat" cmpd="sng" algn="ctr">
              <a:solidFill>
                <a:schemeClr val="bg1"/>
              </a:solidFill>
              <a:prstDash val="solid"/>
              <a:round/>
              <a:headEnd type="none" w="med" len="med"/>
              <a:tailEnd type="none" w="med" len="med"/>
            </a:ln>
            <a:effectLst/>
          </p:spPr>
        </p:cxnSp>
      </p:grpSp>
      <p:grpSp>
        <p:nvGrpSpPr>
          <p:cNvPr id="273" name="Group 272"/>
          <p:cNvGrpSpPr/>
          <p:nvPr/>
        </p:nvGrpSpPr>
        <p:grpSpPr>
          <a:xfrm rot="5400000">
            <a:off x="3092345" y="2217318"/>
            <a:ext cx="635437" cy="790548"/>
            <a:chOff x="0" y="1001354"/>
            <a:chExt cx="600521" cy="2272084"/>
          </a:xfrm>
        </p:grpSpPr>
        <p:sp>
          <p:nvSpPr>
            <p:cNvPr id="274" name="TextBox 273"/>
            <p:cNvSpPr txBox="1"/>
            <p:nvPr/>
          </p:nvSpPr>
          <p:spPr>
            <a:xfrm rot="16200000">
              <a:off x="-786975" y="1840024"/>
              <a:ext cx="2226165" cy="548826"/>
            </a:xfrm>
            <a:prstGeom prst="rect">
              <a:avLst/>
            </a:prstGeom>
            <a:noFill/>
          </p:spPr>
          <p:txBody>
            <a:bodyPr wrap="none" rtlCol="0">
              <a:spAutoFit/>
            </a:bodyPr>
            <a:lstStyle/>
            <a:p>
              <a:pPr fontAlgn="base">
                <a:spcBef>
                  <a:spcPct val="0"/>
                </a:spcBef>
                <a:spcAft>
                  <a:spcPct val="0"/>
                </a:spcAft>
              </a:pPr>
              <a:r>
                <a:rPr lang="en-US" sz="1058" b="1" dirty="0">
                  <a:solidFill>
                    <a:srgbClr val="FFFFFF"/>
                  </a:solidFill>
                  <a:latin typeface="Arial" pitchFamily="34" charset="0"/>
                  <a:ea typeface="宋体" pitchFamily="2" charset="-122"/>
                </a:rPr>
                <a:t>0.25ms</a:t>
              </a:r>
              <a:br>
                <a:rPr lang="en-US" sz="1058" b="1" dirty="0">
                  <a:solidFill>
                    <a:srgbClr val="FFFFFF"/>
                  </a:solidFill>
                  <a:latin typeface="Arial" pitchFamily="34" charset="0"/>
                  <a:ea typeface="宋体" pitchFamily="2" charset="-122"/>
                </a:rPr>
              </a:br>
              <a:r>
                <a:rPr lang="en-US" sz="1058" b="1" dirty="0">
                  <a:solidFill>
                    <a:srgbClr val="FFFFFF"/>
                  </a:solidFill>
                  <a:latin typeface="Arial" pitchFamily="34" charset="0"/>
                  <a:ea typeface="宋体" pitchFamily="2" charset="-122"/>
                </a:rPr>
                <a:t>7 symbol</a:t>
              </a:r>
              <a:br>
                <a:rPr lang="en-US" sz="1058" b="1" dirty="0">
                  <a:solidFill>
                    <a:srgbClr val="FFFFFF"/>
                  </a:solidFill>
                  <a:latin typeface="Arial" pitchFamily="34" charset="0"/>
                  <a:ea typeface="宋体" pitchFamily="2" charset="-122"/>
                </a:rPr>
              </a:br>
              <a:r>
                <a:rPr lang="en-US" sz="1058" b="1" dirty="0">
                  <a:solidFill>
                    <a:srgbClr val="FFFFFF"/>
                  </a:solidFill>
                  <a:latin typeface="Arial" pitchFamily="34" charset="0"/>
                  <a:ea typeface="宋体" pitchFamily="2" charset="-122"/>
                </a:rPr>
                <a:t>SCMA</a:t>
              </a:r>
            </a:p>
          </p:txBody>
        </p:sp>
        <p:cxnSp>
          <p:nvCxnSpPr>
            <p:cNvPr id="275" name="Straight Arrow Connector 274"/>
            <p:cNvCxnSpPr/>
            <p:nvPr/>
          </p:nvCxnSpPr>
          <p:spPr bwMode="auto">
            <a:xfrm flipH="1">
              <a:off x="237311" y="1230226"/>
              <a:ext cx="8466" cy="1984427"/>
            </a:xfrm>
            <a:prstGeom prst="straightConnector1">
              <a:avLst/>
            </a:prstGeom>
            <a:noFill/>
            <a:ln w="9525" cap="flat" cmpd="sng" algn="ctr">
              <a:solidFill>
                <a:schemeClr val="bg1"/>
              </a:solidFill>
              <a:prstDash val="solid"/>
              <a:round/>
              <a:headEnd type="triangle" w="med" len="med"/>
              <a:tailEnd type="triangle" w="med" len="med"/>
            </a:ln>
            <a:effectLst/>
          </p:spPr>
        </p:cxnSp>
        <p:cxnSp>
          <p:nvCxnSpPr>
            <p:cNvPr id="276" name="Straight Connector 275"/>
            <p:cNvCxnSpPr/>
            <p:nvPr/>
          </p:nvCxnSpPr>
          <p:spPr bwMode="auto">
            <a:xfrm>
              <a:off x="16930" y="3273438"/>
              <a:ext cx="356083" cy="0"/>
            </a:xfrm>
            <a:prstGeom prst="line">
              <a:avLst/>
            </a:prstGeom>
            <a:noFill/>
            <a:ln w="9525" cap="flat" cmpd="sng" algn="ctr">
              <a:solidFill>
                <a:schemeClr val="bg1"/>
              </a:solidFill>
              <a:prstDash val="solid"/>
              <a:round/>
              <a:headEnd type="none" w="med" len="med"/>
              <a:tailEnd type="none" w="med" len="med"/>
            </a:ln>
            <a:effectLst/>
          </p:spPr>
        </p:cxnSp>
        <p:cxnSp>
          <p:nvCxnSpPr>
            <p:cNvPr id="277" name="Straight Connector 276"/>
            <p:cNvCxnSpPr/>
            <p:nvPr/>
          </p:nvCxnSpPr>
          <p:spPr bwMode="auto">
            <a:xfrm>
              <a:off x="0" y="1234229"/>
              <a:ext cx="356083" cy="0"/>
            </a:xfrm>
            <a:prstGeom prst="line">
              <a:avLst/>
            </a:prstGeom>
            <a:noFill/>
            <a:ln w="9525" cap="flat" cmpd="sng" algn="ctr">
              <a:solidFill>
                <a:schemeClr val="bg1"/>
              </a:solidFill>
              <a:prstDash val="solid"/>
              <a:round/>
              <a:headEnd type="none" w="med" len="med"/>
              <a:tailEnd type="none" w="med" len="med"/>
            </a:ln>
            <a:effectLst/>
          </p:spPr>
        </p:cxnSp>
      </p:grpSp>
      <p:grpSp>
        <p:nvGrpSpPr>
          <p:cNvPr id="278" name="Group 277"/>
          <p:cNvGrpSpPr/>
          <p:nvPr/>
        </p:nvGrpSpPr>
        <p:grpSpPr>
          <a:xfrm rot="5400000">
            <a:off x="3167711" y="3125699"/>
            <a:ext cx="472637" cy="790548"/>
            <a:chOff x="0" y="1001354"/>
            <a:chExt cx="446666" cy="2272084"/>
          </a:xfrm>
        </p:grpSpPr>
        <p:sp>
          <p:nvSpPr>
            <p:cNvPr id="279" name="TextBox 278"/>
            <p:cNvSpPr txBox="1"/>
            <p:nvPr/>
          </p:nvSpPr>
          <p:spPr>
            <a:xfrm rot="16200000">
              <a:off x="-863902" y="1916952"/>
              <a:ext cx="2226165" cy="394970"/>
            </a:xfrm>
            <a:prstGeom prst="rect">
              <a:avLst/>
            </a:prstGeom>
            <a:noFill/>
          </p:spPr>
          <p:txBody>
            <a:bodyPr wrap="none" rtlCol="0">
              <a:spAutoFit/>
            </a:bodyPr>
            <a:lstStyle/>
            <a:p>
              <a:pPr fontAlgn="base">
                <a:spcBef>
                  <a:spcPct val="0"/>
                </a:spcBef>
                <a:spcAft>
                  <a:spcPct val="0"/>
                </a:spcAft>
              </a:pPr>
              <a:r>
                <a:rPr lang="en-US" sz="1058" b="1" dirty="0">
                  <a:solidFill>
                    <a:srgbClr val="FFFFFF"/>
                  </a:solidFill>
                  <a:latin typeface="Arial" pitchFamily="34" charset="0"/>
                  <a:ea typeface="宋体" pitchFamily="2" charset="-122"/>
                </a:rPr>
                <a:t>0.25ms</a:t>
              </a:r>
              <a:br>
                <a:rPr lang="en-US" sz="1058" b="1" dirty="0">
                  <a:solidFill>
                    <a:srgbClr val="FFFFFF"/>
                  </a:solidFill>
                  <a:latin typeface="Arial" pitchFamily="34" charset="0"/>
                  <a:ea typeface="宋体" pitchFamily="2" charset="-122"/>
                </a:rPr>
              </a:br>
              <a:r>
                <a:rPr lang="en-US" sz="1058" b="1" dirty="0">
                  <a:solidFill>
                    <a:srgbClr val="FFFFFF"/>
                  </a:solidFill>
                  <a:latin typeface="Arial" pitchFamily="34" charset="0"/>
                  <a:ea typeface="宋体" pitchFamily="2" charset="-122"/>
                </a:rPr>
                <a:t>7 symbol</a:t>
              </a:r>
            </a:p>
          </p:txBody>
        </p:sp>
        <p:cxnSp>
          <p:nvCxnSpPr>
            <p:cNvPr id="280" name="Straight Arrow Connector 279"/>
            <p:cNvCxnSpPr/>
            <p:nvPr/>
          </p:nvCxnSpPr>
          <p:spPr bwMode="auto">
            <a:xfrm flipH="1">
              <a:off x="237311" y="1230226"/>
              <a:ext cx="8466" cy="1984427"/>
            </a:xfrm>
            <a:prstGeom prst="straightConnector1">
              <a:avLst/>
            </a:prstGeom>
            <a:noFill/>
            <a:ln w="9525" cap="flat" cmpd="sng" algn="ctr">
              <a:solidFill>
                <a:schemeClr val="bg1"/>
              </a:solidFill>
              <a:prstDash val="solid"/>
              <a:round/>
              <a:headEnd type="triangle" w="med" len="med"/>
              <a:tailEnd type="triangle" w="med" len="med"/>
            </a:ln>
            <a:effectLst/>
          </p:spPr>
        </p:cxnSp>
        <p:cxnSp>
          <p:nvCxnSpPr>
            <p:cNvPr id="281" name="Straight Connector 280"/>
            <p:cNvCxnSpPr/>
            <p:nvPr/>
          </p:nvCxnSpPr>
          <p:spPr bwMode="auto">
            <a:xfrm>
              <a:off x="16930" y="3273438"/>
              <a:ext cx="356083" cy="0"/>
            </a:xfrm>
            <a:prstGeom prst="line">
              <a:avLst/>
            </a:prstGeom>
            <a:noFill/>
            <a:ln w="9525" cap="flat" cmpd="sng" algn="ctr">
              <a:solidFill>
                <a:schemeClr val="bg1"/>
              </a:solidFill>
              <a:prstDash val="solid"/>
              <a:round/>
              <a:headEnd type="none" w="med" len="med"/>
              <a:tailEnd type="none" w="med" len="med"/>
            </a:ln>
            <a:effectLst/>
          </p:spPr>
        </p:cxnSp>
        <p:cxnSp>
          <p:nvCxnSpPr>
            <p:cNvPr id="282" name="Straight Connector 281"/>
            <p:cNvCxnSpPr/>
            <p:nvPr/>
          </p:nvCxnSpPr>
          <p:spPr bwMode="auto">
            <a:xfrm>
              <a:off x="0" y="1234230"/>
              <a:ext cx="356083" cy="0"/>
            </a:xfrm>
            <a:prstGeom prst="line">
              <a:avLst/>
            </a:prstGeom>
            <a:noFill/>
            <a:ln w="9525" cap="flat" cmpd="sng" algn="ctr">
              <a:solidFill>
                <a:schemeClr val="bg1"/>
              </a:solidFill>
              <a:prstDash val="solid"/>
              <a:round/>
              <a:headEnd type="none" w="med" len="med"/>
              <a:tailEnd type="none" w="med" len="med"/>
            </a:ln>
            <a:effectLst/>
          </p:spPr>
        </p:cxnSp>
      </p:grpSp>
      <p:sp>
        <p:nvSpPr>
          <p:cNvPr id="286" name="Freeform 285"/>
          <p:cNvSpPr/>
          <p:nvPr/>
        </p:nvSpPr>
        <p:spPr bwMode="auto">
          <a:xfrm rot="16200000">
            <a:off x="2632880" y="2645624"/>
            <a:ext cx="134354" cy="137766"/>
          </a:xfrm>
          <a:custGeom>
            <a:avLst/>
            <a:gdLst>
              <a:gd name="connsiteX0" fmla="*/ 0 w 351504"/>
              <a:gd name="connsiteY0" fmla="*/ 332473 h 378566"/>
              <a:gd name="connsiteX1" fmla="*/ 127820 w 351504"/>
              <a:gd name="connsiteY1" fmla="*/ 81750 h 378566"/>
              <a:gd name="connsiteX2" fmla="*/ 152400 w 351504"/>
              <a:gd name="connsiteY2" fmla="*/ 15382 h 378566"/>
              <a:gd name="connsiteX3" fmla="*/ 275304 w 351504"/>
              <a:gd name="connsiteY3" fmla="*/ 342305 h 378566"/>
              <a:gd name="connsiteX4" fmla="*/ 351504 w 351504"/>
              <a:gd name="connsiteY4" fmla="*/ 374260 h 378566"/>
              <a:gd name="connsiteX0" fmla="*/ 0 w 351504"/>
              <a:gd name="connsiteY0" fmla="*/ 278688 h 320475"/>
              <a:gd name="connsiteX1" fmla="*/ 127820 w 351504"/>
              <a:gd name="connsiteY1" fmla="*/ 27965 h 320475"/>
              <a:gd name="connsiteX2" fmla="*/ 199104 w 351504"/>
              <a:gd name="connsiteY2" fmla="*/ 35339 h 320475"/>
              <a:gd name="connsiteX3" fmla="*/ 275304 w 351504"/>
              <a:gd name="connsiteY3" fmla="*/ 288520 h 320475"/>
              <a:gd name="connsiteX4" fmla="*/ 351504 w 351504"/>
              <a:gd name="connsiteY4" fmla="*/ 320475 h 320475"/>
              <a:gd name="connsiteX0" fmla="*/ 0 w 356420"/>
              <a:gd name="connsiteY0" fmla="*/ 320666 h 323123"/>
              <a:gd name="connsiteX1" fmla="*/ 132736 w 356420"/>
              <a:gd name="connsiteY1" fmla="*/ 30613 h 323123"/>
              <a:gd name="connsiteX2" fmla="*/ 204020 w 356420"/>
              <a:gd name="connsiteY2" fmla="*/ 37987 h 323123"/>
              <a:gd name="connsiteX3" fmla="*/ 28022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8022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5564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83733 w 356420"/>
              <a:gd name="connsiteY3" fmla="*/ 291168 h 323123"/>
              <a:gd name="connsiteX4" fmla="*/ 356420 w 356420"/>
              <a:gd name="connsiteY4" fmla="*/ 323123 h 32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20" h="323123">
                <a:moveTo>
                  <a:pt x="0" y="320666"/>
                </a:moveTo>
                <a:cubicBezTo>
                  <a:pt x="100371" y="273347"/>
                  <a:pt x="98733" y="77726"/>
                  <a:pt x="132736" y="30613"/>
                </a:cubicBezTo>
                <a:cubicBezTo>
                  <a:pt x="166739" y="-16500"/>
                  <a:pt x="178854" y="-5439"/>
                  <a:pt x="204020" y="37987"/>
                </a:cubicBezTo>
                <a:cubicBezTo>
                  <a:pt x="229186" y="81413"/>
                  <a:pt x="258333" y="243645"/>
                  <a:pt x="283733" y="291168"/>
                </a:cubicBezTo>
                <a:cubicBezTo>
                  <a:pt x="309133" y="338691"/>
                  <a:pt x="342901" y="317388"/>
                  <a:pt x="356420" y="323123"/>
                </a:cubicBezTo>
              </a:path>
            </a:pathLst>
          </a:cu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7" name="Freeform 286"/>
          <p:cNvSpPr/>
          <p:nvPr/>
        </p:nvSpPr>
        <p:spPr bwMode="auto">
          <a:xfrm rot="16200000">
            <a:off x="2615747" y="3621775"/>
            <a:ext cx="134354" cy="137766"/>
          </a:xfrm>
          <a:custGeom>
            <a:avLst/>
            <a:gdLst>
              <a:gd name="connsiteX0" fmla="*/ 0 w 351504"/>
              <a:gd name="connsiteY0" fmla="*/ 332473 h 378566"/>
              <a:gd name="connsiteX1" fmla="*/ 127820 w 351504"/>
              <a:gd name="connsiteY1" fmla="*/ 81750 h 378566"/>
              <a:gd name="connsiteX2" fmla="*/ 152400 w 351504"/>
              <a:gd name="connsiteY2" fmla="*/ 15382 h 378566"/>
              <a:gd name="connsiteX3" fmla="*/ 275304 w 351504"/>
              <a:gd name="connsiteY3" fmla="*/ 342305 h 378566"/>
              <a:gd name="connsiteX4" fmla="*/ 351504 w 351504"/>
              <a:gd name="connsiteY4" fmla="*/ 374260 h 378566"/>
              <a:gd name="connsiteX0" fmla="*/ 0 w 351504"/>
              <a:gd name="connsiteY0" fmla="*/ 278688 h 320475"/>
              <a:gd name="connsiteX1" fmla="*/ 127820 w 351504"/>
              <a:gd name="connsiteY1" fmla="*/ 27965 h 320475"/>
              <a:gd name="connsiteX2" fmla="*/ 199104 w 351504"/>
              <a:gd name="connsiteY2" fmla="*/ 35339 h 320475"/>
              <a:gd name="connsiteX3" fmla="*/ 275304 w 351504"/>
              <a:gd name="connsiteY3" fmla="*/ 288520 h 320475"/>
              <a:gd name="connsiteX4" fmla="*/ 351504 w 351504"/>
              <a:gd name="connsiteY4" fmla="*/ 320475 h 320475"/>
              <a:gd name="connsiteX0" fmla="*/ 0 w 356420"/>
              <a:gd name="connsiteY0" fmla="*/ 320666 h 323123"/>
              <a:gd name="connsiteX1" fmla="*/ 132736 w 356420"/>
              <a:gd name="connsiteY1" fmla="*/ 30613 h 323123"/>
              <a:gd name="connsiteX2" fmla="*/ 204020 w 356420"/>
              <a:gd name="connsiteY2" fmla="*/ 37987 h 323123"/>
              <a:gd name="connsiteX3" fmla="*/ 28022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8022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5564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83733 w 356420"/>
              <a:gd name="connsiteY3" fmla="*/ 291168 h 323123"/>
              <a:gd name="connsiteX4" fmla="*/ 356420 w 356420"/>
              <a:gd name="connsiteY4" fmla="*/ 323123 h 32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20" h="323123">
                <a:moveTo>
                  <a:pt x="0" y="320666"/>
                </a:moveTo>
                <a:cubicBezTo>
                  <a:pt x="100371" y="273347"/>
                  <a:pt x="98733" y="77726"/>
                  <a:pt x="132736" y="30613"/>
                </a:cubicBezTo>
                <a:cubicBezTo>
                  <a:pt x="166739" y="-16500"/>
                  <a:pt x="178854" y="-5439"/>
                  <a:pt x="204020" y="37987"/>
                </a:cubicBezTo>
                <a:cubicBezTo>
                  <a:pt x="229186" y="81413"/>
                  <a:pt x="258333" y="243645"/>
                  <a:pt x="283733" y="291168"/>
                </a:cubicBezTo>
                <a:cubicBezTo>
                  <a:pt x="309133" y="338691"/>
                  <a:pt x="342901" y="317388"/>
                  <a:pt x="356420" y="323123"/>
                </a:cubicBezTo>
              </a:path>
            </a:pathLst>
          </a:cu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8" name="Freeform 287"/>
          <p:cNvSpPr/>
          <p:nvPr/>
        </p:nvSpPr>
        <p:spPr bwMode="auto">
          <a:xfrm rot="16200000">
            <a:off x="2652693" y="1592504"/>
            <a:ext cx="134354" cy="137766"/>
          </a:xfrm>
          <a:custGeom>
            <a:avLst/>
            <a:gdLst>
              <a:gd name="connsiteX0" fmla="*/ 0 w 351504"/>
              <a:gd name="connsiteY0" fmla="*/ 332473 h 378566"/>
              <a:gd name="connsiteX1" fmla="*/ 127820 w 351504"/>
              <a:gd name="connsiteY1" fmla="*/ 81750 h 378566"/>
              <a:gd name="connsiteX2" fmla="*/ 152400 w 351504"/>
              <a:gd name="connsiteY2" fmla="*/ 15382 h 378566"/>
              <a:gd name="connsiteX3" fmla="*/ 275304 w 351504"/>
              <a:gd name="connsiteY3" fmla="*/ 342305 h 378566"/>
              <a:gd name="connsiteX4" fmla="*/ 351504 w 351504"/>
              <a:gd name="connsiteY4" fmla="*/ 374260 h 378566"/>
              <a:gd name="connsiteX0" fmla="*/ 0 w 351504"/>
              <a:gd name="connsiteY0" fmla="*/ 278688 h 320475"/>
              <a:gd name="connsiteX1" fmla="*/ 127820 w 351504"/>
              <a:gd name="connsiteY1" fmla="*/ 27965 h 320475"/>
              <a:gd name="connsiteX2" fmla="*/ 199104 w 351504"/>
              <a:gd name="connsiteY2" fmla="*/ 35339 h 320475"/>
              <a:gd name="connsiteX3" fmla="*/ 275304 w 351504"/>
              <a:gd name="connsiteY3" fmla="*/ 288520 h 320475"/>
              <a:gd name="connsiteX4" fmla="*/ 351504 w 351504"/>
              <a:gd name="connsiteY4" fmla="*/ 320475 h 320475"/>
              <a:gd name="connsiteX0" fmla="*/ 0 w 356420"/>
              <a:gd name="connsiteY0" fmla="*/ 320666 h 323123"/>
              <a:gd name="connsiteX1" fmla="*/ 132736 w 356420"/>
              <a:gd name="connsiteY1" fmla="*/ 30613 h 323123"/>
              <a:gd name="connsiteX2" fmla="*/ 204020 w 356420"/>
              <a:gd name="connsiteY2" fmla="*/ 37987 h 323123"/>
              <a:gd name="connsiteX3" fmla="*/ 28022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8022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55640 w 356420"/>
              <a:gd name="connsiteY3" fmla="*/ 291168 h 323123"/>
              <a:gd name="connsiteX4" fmla="*/ 356420 w 356420"/>
              <a:gd name="connsiteY4" fmla="*/ 323123 h 323123"/>
              <a:gd name="connsiteX0" fmla="*/ 0 w 356420"/>
              <a:gd name="connsiteY0" fmla="*/ 320666 h 323123"/>
              <a:gd name="connsiteX1" fmla="*/ 132736 w 356420"/>
              <a:gd name="connsiteY1" fmla="*/ 30613 h 323123"/>
              <a:gd name="connsiteX2" fmla="*/ 204020 w 356420"/>
              <a:gd name="connsiteY2" fmla="*/ 37987 h 323123"/>
              <a:gd name="connsiteX3" fmla="*/ 283733 w 356420"/>
              <a:gd name="connsiteY3" fmla="*/ 291168 h 323123"/>
              <a:gd name="connsiteX4" fmla="*/ 356420 w 356420"/>
              <a:gd name="connsiteY4" fmla="*/ 323123 h 323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420" h="323123">
                <a:moveTo>
                  <a:pt x="0" y="320666"/>
                </a:moveTo>
                <a:cubicBezTo>
                  <a:pt x="100371" y="273347"/>
                  <a:pt x="98733" y="77726"/>
                  <a:pt x="132736" y="30613"/>
                </a:cubicBezTo>
                <a:cubicBezTo>
                  <a:pt x="166739" y="-16500"/>
                  <a:pt x="178854" y="-5439"/>
                  <a:pt x="204020" y="37987"/>
                </a:cubicBezTo>
                <a:cubicBezTo>
                  <a:pt x="229186" y="81413"/>
                  <a:pt x="258333" y="243645"/>
                  <a:pt x="283733" y="291168"/>
                </a:cubicBezTo>
                <a:cubicBezTo>
                  <a:pt x="309133" y="338691"/>
                  <a:pt x="342901" y="317388"/>
                  <a:pt x="356420" y="323123"/>
                </a:cubicBezTo>
              </a:path>
            </a:pathLst>
          </a:cu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9" name="TextBox 288"/>
          <p:cNvSpPr txBox="1"/>
          <p:nvPr/>
        </p:nvSpPr>
        <p:spPr>
          <a:xfrm>
            <a:off x="3075651" y="1252876"/>
            <a:ext cx="750526" cy="206339"/>
          </a:xfrm>
          <a:prstGeom prst="rect">
            <a:avLst/>
          </a:prstGeom>
          <a:noFill/>
        </p:spPr>
        <p:txBody>
          <a:bodyPr wrap="none" rtlCol="0">
            <a:spAutoFit/>
          </a:bodyPr>
          <a:lstStyle/>
          <a:p>
            <a:pPr fontAlgn="base">
              <a:spcBef>
                <a:spcPct val="0"/>
              </a:spcBef>
              <a:spcAft>
                <a:spcPct val="0"/>
              </a:spcAft>
            </a:pPr>
            <a:r>
              <a:rPr lang="en-US" sz="741" b="1" dirty="0">
                <a:solidFill>
                  <a:srgbClr val="FFFFFF"/>
                </a:solidFill>
                <a:latin typeface="Arial" pitchFamily="34" charset="0"/>
                <a:ea typeface="宋体" pitchFamily="2" charset="-122"/>
              </a:rPr>
              <a:t>SUB FRAME</a:t>
            </a:r>
          </a:p>
        </p:txBody>
      </p:sp>
      <p:sp>
        <p:nvSpPr>
          <p:cNvPr id="291" name="TextBox 290"/>
          <p:cNvSpPr txBox="1"/>
          <p:nvPr/>
        </p:nvSpPr>
        <p:spPr>
          <a:xfrm rot="16200000">
            <a:off x="2698286" y="3387793"/>
            <a:ext cx="522900" cy="206339"/>
          </a:xfrm>
          <a:prstGeom prst="rect">
            <a:avLst/>
          </a:prstGeom>
          <a:noFill/>
        </p:spPr>
        <p:txBody>
          <a:bodyPr wrap="none" rtlCol="0">
            <a:spAutoFit/>
          </a:bodyPr>
          <a:lstStyle/>
          <a:p>
            <a:pPr fontAlgn="base">
              <a:spcBef>
                <a:spcPct val="0"/>
              </a:spcBef>
              <a:spcAft>
                <a:spcPct val="0"/>
              </a:spcAft>
            </a:pPr>
            <a:r>
              <a:rPr lang="en-US" sz="741" b="1" dirty="0">
                <a:solidFill>
                  <a:srgbClr val="FFFFFF"/>
                </a:solidFill>
                <a:latin typeface="Arial" pitchFamily="34" charset="0"/>
                <a:ea typeface="宋体" pitchFamily="2" charset="-122"/>
              </a:rPr>
              <a:t>FRAME</a:t>
            </a:r>
          </a:p>
        </p:txBody>
      </p:sp>
      <p:grpSp>
        <p:nvGrpSpPr>
          <p:cNvPr id="12" name="Group 11"/>
          <p:cNvGrpSpPr/>
          <p:nvPr/>
        </p:nvGrpSpPr>
        <p:grpSpPr>
          <a:xfrm>
            <a:off x="362579" y="4855653"/>
            <a:ext cx="1057820" cy="513858"/>
            <a:chOff x="1538995" y="4588348"/>
            <a:chExt cx="999695" cy="485622"/>
          </a:xfrm>
        </p:grpSpPr>
        <p:sp>
          <p:nvSpPr>
            <p:cNvPr id="158" name="Cube 157"/>
            <p:cNvSpPr/>
            <p:nvPr/>
          </p:nvSpPr>
          <p:spPr bwMode="auto">
            <a:xfrm>
              <a:off x="1542167" y="4588348"/>
              <a:ext cx="996523" cy="339548"/>
            </a:xfrm>
            <a:prstGeom prst="cube">
              <a:avLst>
                <a:gd name="adj" fmla="val 71043"/>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endParaRPr lang="en-US" sz="1058" b="1" dirty="0">
                <a:solidFill>
                  <a:srgbClr val="000000"/>
                </a:solidFill>
                <a:latin typeface="Arial" charset="0"/>
                <a:ea typeface="SimSun" pitchFamily="2" charset="-122"/>
              </a:endParaRPr>
            </a:p>
          </p:txBody>
        </p:sp>
        <p:sp>
          <p:nvSpPr>
            <p:cNvPr id="159" name="Cube 158"/>
            <p:cNvSpPr/>
            <p:nvPr/>
          </p:nvSpPr>
          <p:spPr bwMode="auto">
            <a:xfrm>
              <a:off x="1538995" y="4703563"/>
              <a:ext cx="996523" cy="339548"/>
            </a:xfrm>
            <a:prstGeom prst="cube">
              <a:avLst>
                <a:gd name="adj" fmla="val 71043"/>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endParaRPr lang="en-US" sz="1058" b="1" dirty="0">
                <a:solidFill>
                  <a:srgbClr val="000000"/>
                </a:solidFill>
                <a:latin typeface="Arial" charset="0"/>
                <a:ea typeface="SimSun" pitchFamily="2" charset="-122"/>
              </a:endParaRPr>
            </a:p>
          </p:txBody>
        </p:sp>
        <p:sp>
          <p:nvSpPr>
            <p:cNvPr id="3" name="TextBox 2"/>
            <p:cNvSpPr txBox="1"/>
            <p:nvPr/>
          </p:nvSpPr>
          <p:spPr>
            <a:xfrm>
              <a:off x="1634582" y="4793629"/>
              <a:ext cx="503257" cy="164218"/>
            </a:xfrm>
            <a:prstGeom prst="rect">
              <a:avLst/>
            </a:prstGeom>
            <a:noFill/>
          </p:spPr>
          <p:txBody>
            <a:bodyPr wrap="none" rtlCol="0">
              <a:spAutoFit/>
            </a:bodyPr>
            <a:lstStyle/>
            <a:p>
              <a:pPr fontAlgn="base">
                <a:spcBef>
                  <a:spcPct val="0"/>
                </a:spcBef>
                <a:spcAft>
                  <a:spcPct val="0"/>
                </a:spcAft>
              </a:pPr>
              <a:r>
                <a:rPr lang="en-US" sz="529" b="1" dirty="0">
                  <a:solidFill>
                    <a:srgbClr val="FFFFFF"/>
                  </a:solidFill>
                  <a:latin typeface="Arial" pitchFamily="34" charset="0"/>
                  <a:ea typeface="宋体" pitchFamily="2" charset="-122"/>
                </a:rPr>
                <a:t>UE-Server </a:t>
              </a:r>
            </a:p>
          </p:txBody>
        </p:sp>
        <p:sp>
          <p:nvSpPr>
            <p:cNvPr id="161" name="TextBox 160"/>
            <p:cNvSpPr txBox="1"/>
            <p:nvPr/>
          </p:nvSpPr>
          <p:spPr>
            <a:xfrm>
              <a:off x="1634582" y="4909752"/>
              <a:ext cx="704741" cy="164218"/>
            </a:xfrm>
            <a:prstGeom prst="rect">
              <a:avLst/>
            </a:prstGeom>
            <a:noFill/>
          </p:spPr>
          <p:txBody>
            <a:bodyPr wrap="none" rtlCol="0">
              <a:spAutoFit/>
            </a:bodyPr>
            <a:lstStyle/>
            <a:p>
              <a:pPr fontAlgn="base">
                <a:spcBef>
                  <a:spcPct val="0"/>
                </a:spcBef>
                <a:spcAft>
                  <a:spcPct val="0"/>
                </a:spcAft>
              </a:pPr>
              <a:r>
                <a:rPr lang="en-US" sz="529" b="1" dirty="0">
                  <a:solidFill>
                    <a:srgbClr val="FFFFFF"/>
                  </a:solidFill>
                  <a:latin typeface="Arial" pitchFamily="34" charset="0"/>
                  <a:ea typeface="宋体" pitchFamily="2" charset="-122"/>
                </a:rPr>
                <a:t>UE-Radio (FPGA)</a:t>
              </a:r>
            </a:p>
          </p:txBody>
        </p:sp>
      </p:grpSp>
      <p:grpSp>
        <p:nvGrpSpPr>
          <p:cNvPr id="163" name="Group 162"/>
          <p:cNvGrpSpPr/>
          <p:nvPr/>
        </p:nvGrpSpPr>
        <p:grpSpPr>
          <a:xfrm>
            <a:off x="377615" y="5654959"/>
            <a:ext cx="1057820" cy="513858"/>
            <a:chOff x="1538995" y="4588348"/>
            <a:chExt cx="999695" cy="485622"/>
          </a:xfrm>
        </p:grpSpPr>
        <p:sp>
          <p:nvSpPr>
            <p:cNvPr id="179" name="Cube 178"/>
            <p:cNvSpPr/>
            <p:nvPr/>
          </p:nvSpPr>
          <p:spPr bwMode="auto">
            <a:xfrm>
              <a:off x="1542167" y="4588348"/>
              <a:ext cx="996523" cy="339548"/>
            </a:xfrm>
            <a:prstGeom prst="cube">
              <a:avLst>
                <a:gd name="adj" fmla="val 71043"/>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endParaRPr lang="en-US" sz="1058" b="1" dirty="0">
                <a:solidFill>
                  <a:srgbClr val="000000"/>
                </a:solidFill>
                <a:latin typeface="Arial" charset="0"/>
                <a:ea typeface="SimSun" pitchFamily="2" charset="-122"/>
              </a:endParaRPr>
            </a:p>
          </p:txBody>
        </p:sp>
        <p:sp>
          <p:nvSpPr>
            <p:cNvPr id="182" name="Cube 181"/>
            <p:cNvSpPr/>
            <p:nvPr/>
          </p:nvSpPr>
          <p:spPr bwMode="auto">
            <a:xfrm>
              <a:off x="1538995" y="4703563"/>
              <a:ext cx="996523" cy="339548"/>
            </a:xfrm>
            <a:prstGeom prst="cube">
              <a:avLst>
                <a:gd name="adj" fmla="val 71043"/>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endParaRPr lang="en-US" sz="1058" b="1" dirty="0">
                <a:solidFill>
                  <a:srgbClr val="000000"/>
                </a:solidFill>
                <a:latin typeface="Arial" charset="0"/>
                <a:ea typeface="SimSun" pitchFamily="2" charset="-122"/>
              </a:endParaRPr>
            </a:p>
          </p:txBody>
        </p:sp>
        <p:sp>
          <p:nvSpPr>
            <p:cNvPr id="184" name="TextBox 183"/>
            <p:cNvSpPr txBox="1"/>
            <p:nvPr/>
          </p:nvSpPr>
          <p:spPr>
            <a:xfrm>
              <a:off x="1634582" y="4793629"/>
              <a:ext cx="503257" cy="164218"/>
            </a:xfrm>
            <a:prstGeom prst="rect">
              <a:avLst/>
            </a:prstGeom>
            <a:noFill/>
          </p:spPr>
          <p:txBody>
            <a:bodyPr wrap="none" rtlCol="0">
              <a:spAutoFit/>
            </a:bodyPr>
            <a:lstStyle/>
            <a:p>
              <a:pPr fontAlgn="base">
                <a:spcBef>
                  <a:spcPct val="0"/>
                </a:spcBef>
                <a:spcAft>
                  <a:spcPct val="0"/>
                </a:spcAft>
              </a:pPr>
              <a:r>
                <a:rPr lang="en-US" sz="529" b="1" dirty="0">
                  <a:solidFill>
                    <a:srgbClr val="FFFFFF"/>
                  </a:solidFill>
                  <a:latin typeface="Arial" pitchFamily="34" charset="0"/>
                  <a:ea typeface="宋体" pitchFamily="2" charset="-122"/>
                </a:rPr>
                <a:t>UE-Server </a:t>
              </a:r>
            </a:p>
          </p:txBody>
        </p:sp>
        <p:sp>
          <p:nvSpPr>
            <p:cNvPr id="186" name="TextBox 185"/>
            <p:cNvSpPr txBox="1"/>
            <p:nvPr/>
          </p:nvSpPr>
          <p:spPr>
            <a:xfrm>
              <a:off x="1634582" y="4909752"/>
              <a:ext cx="722920" cy="164218"/>
            </a:xfrm>
            <a:prstGeom prst="rect">
              <a:avLst/>
            </a:prstGeom>
            <a:noFill/>
          </p:spPr>
          <p:txBody>
            <a:bodyPr wrap="none" rtlCol="0">
              <a:spAutoFit/>
            </a:bodyPr>
            <a:lstStyle/>
            <a:p>
              <a:pPr fontAlgn="base">
                <a:spcBef>
                  <a:spcPct val="0"/>
                </a:spcBef>
                <a:spcAft>
                  <a:spcPct val="0"/>
                </a:spcAft>
              </a:pPr>
              <a:r>
                <a:rPr lang="en-US" sz="529" b="1" dirty="0">
                  <a:solidFill>
                    <a:srgbClr val="FFFFFF"/>
                  </a:solidFill>
                  <a:latin typeface="Arial" pitchFamily="34" charset="0"/>
                  <a:ea typeface="宋体" pitchFamily="2" charset="-122"/>
                </a:rPr>
                <a:t>UE-Radio (FPGA) </a:t>
              </a:r>
            </a:p>
          </p:txBody>
        </p:sp>
      </p:grpSp>
      <p:sp>
        <p:nvSpPr>
          <p:cNvPr id="15" name="TextBox 14"/>
          <p:cNvSpPr txBox="1"/>
          <p:nvPr/>
        </p:nvSpPr>
        <p:spPr>
          <a:xfrm>
            <a:off x="677705" y="5272607"/>
            <a:ext cx="266420" cy="678647"/>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a:t>
            </a:r>
            <a:br>
              <a:rPr lang="en-US" sz="1905" b="1" dirty="0">
                <a:solidFill>
                  <a:srgbClr val="FFFFFF"/>
                </a:solidFill>
                <a:latin typeface="Arial" pitchFamily="34" charset="0"/>
                <a:ea typeface="宋体" pitchFamily="2" charset="-122"/>
              </a:rPr>
            </a:br>
            <a:r>
              <a:rPr lang="en-US" sz="1905" b="1" dirty="0">
                <a:solidFill>
                  <a:srgbClr val="FFFFFF"/>
                </a:solidFill>
                <a:latin typeface="Arial" pitchFamily="34" charset="0"/>
                <a:ea typeface="宋体" pitchFamily="2" charset="-122"/>
              </a:rPr>
              <a:t>:</a:t>
            </a:r>
          </a:p>
        </p:txBody>
      </p:sp>
      <p:sp>
        <p:nvSpPr>
          <p:cNvPr id="188" name="Cube 187"/>
          <p:cNvSpPr/>
          <p:nvPr/>
        </p:nvSpPr>
        <p:spPr bwMode="auto">
          <a:xfrm>
            <a:off x="1579365" y="5410546"/>
            <a:ext cx="348964" cy="176863"/>
          </a:xfrm>
          <a:prstGeom prst="cube">
            <a:avLst>
              <a:gd name="adj" fmla="val 48160"/>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endParaRPr lang="en-US" sz="1058" b="1" dirty="0">
              <a:solidFill>
                <a:srgbClr val="000000"/>
              </a:solidFill>
              <a:latin typeface="Arial" charset="0"/>
              <a:ea typeface="SimSun" pitchFamily="2" charset="-122"/>
            </a:endParaRPr>
          </a:p>
        </p:txBody>
      </p:sp>
      <p:sp>
        <p:nvSpPr>
          <p:cNvPr id="189" name="Cube 188"/>
          <p:cNvSpPr/>
          <p:nvPr/>
        </p:nvSpPr>
        <p:spPr bwMode="auto">
          <a:xfrm>
            <a:off x="3359361" y="5405262"/>
            <a:ext cx="348964" cy="176863"/>
          </a:xfrm>
          <a:prstGeom prst="cube">
            <a:avLst>
              <a:gd name="adj" fmla="val 48160"/>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endParaRPr lang="en-US" sz="1058" b="1" dirty="0">
              <a:solidFill>
                <a:srgbClr val="000000"/>
              </a:solidFill>
              <a:latin typeface="Arial" charset="0"/>
              <a:ea typeface="SimSun" pitchFamily="2" charset="-122"/>
            </a:endParaRPr>
          </a:p>
        </p:txBody>
      </p:sp>
      <p:sp>
        <p:nvSpPr>
          <p:cNvPr id="190" name="Cube 189"/>
          <p:cNvSpPr/>
          <p:nvPr/>
        </p:nvSpPr>
        <p:spPr bwMode="auto">
          <a:xfrm>
            <a:off x="2236047" y="4527137"/>
            <a:ext cx="735299" cy="490248"/>
          </a:xfrm>
          <a:prstGeom prst="cube">
            <a:avLst>
              <a:gd name="adj" fmla="val 48160"/>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1058" b="1" dirty="0">
                <a:solidFill>
                  <a:srgbClr val="000000"/>
                </a:solidFill>
                <a:latin typeface="Arial" charset="0"/>
                <a:ea typeface="SimSun" pitchFamily="2" charset="-122"/>
              </a:rPr>
              <a:t>cv</a:t>
            </a:r>
          </a:p>
        </p:txBody>
      </p:sp>
      <p:cxnSp>
        <p:nvCxnSpPr>
          <p:cNvPr id="19" name="Straight Connector 18"/>
          <p:cNvCxnSpPr>
            <a:endCxn id="228" idx="2"/>
          </p:cNvCxnSpPr>
          <p:nvPr/>
        </p:nvCxnSpPr>
        <p:spPr bwMode="auto">
          <a:xfrm flipV="1">
            <a:off x="3682126" y="4907751"/>
            <a:ext cx="404636" cy="605212"/>
          </a:xfrm>
          <a:prstGeom prst="line">
            <a:avLst/>
          </a:prstGeom>
          <a:noFill/>
          <a:ln w="9525" cap="flat" cmpd="sng" algn="ctr">
            <a:solidFill>
              <a:schemeClr val="bg1"/>
            </a:solidFill>
            <a:prstDash val="solid"/>
            <a:round/>
            <a:headEnd type="none" w="med" len="med"/>
            <a:tailEnd type="none" w="med" len="med"/>
          </a:ln>
          <a:effectLst/>
        </p:spPr>
      </p:cxnSp>
      <p:cxnSp>
        <p:nvCxnSpPr>
          <p:cNvPr id="192" name="Straight Connector 191"/>
          <p:cNvCxnSpPr>
            <a:endCxn id="232" idx="2"/>
          </p:cNvCxnSpPr>
          <p:nvPr/>
        </p:nvCxnSpPr>
        <p:spPr bwMode="auto">
          <a:xfrm flipV="1">
            <a:off x="3684813" y="5507386"/>
            <a:ext cx="401948" cy="2889"/>
          </a:xfrm>
          <a:prstGeom prst="line">
            <a:avLst/>
          </a:prstGeom>
          <a:noFill/>
          <a:ln w="9525" cap="flat" cmpd="sng" algn="ctr">
            <a:solidFill>
              <a:schemeClr val="bg1"/>
            </a:solidFill>
            <a:prstDash val="solid"/>
            <a:round/>
            <a:headEnd type="none" w="med" len="med"/>
            <a:tailEnd type="none" w="med" len="med"/>
          </a:ln>
          <a:effectLst/>
        </p:spPr>
      </p:cxnSp>
      <p:cxnSp>
        <p:nvCxnSpPr>
          <p:cNvPr id="193" name="Straight Connector 192"/>
          <p:cNvCxnSpPr>
            <a:endCxn id="233" idx="2"/>
          </p:cNvCxnSpPr>
          <p:nvPr/>
        </p:nvCxnSpPr>
        <p:spPr bwMode="auto">
          <a:xfrm>
            <a:off x="3703628" y="5515650"/>
            <a:ext cx="377299" cy="591372"/>
          </a:xfrm>
          <a:prstGeom prst="line">
            <a:avLst/>
          </a:prstGeom>
          <a:noFill/>
          <a:ln w="9525" cap="flat" cmpd="sng" algn="ctr">
            <a:solidFill>
              <a:schemeClr val="bg1"/>
            </a:solidFill>
            <a:prstDash val="solid"/>
            <a:round/>
            <a:headEnd type="none" w="med" len="med"/>
            <a:tailEnd type="none" w="med" len="med"/>
          </a:ln>
          <a:effectLst/>
        </p:spPr>
      </p:cxnSp>
      <p:cxnSp>
        <p:nvCxnSpPr>
          <p:cNvPr id="196" name="Straight Connector 195"/>
          <p:cNvCxnSpPr>
            <a:stCxn id="188" idx="2"/>
          </p:cNvCxnSpPr>
          <p:nvPr/>
        </p:nvCxnSpPr>
        <p:spPr bwMode="auto">
          <a:xfrm flipH="1" flipV="1">
            <a:off x="1290089" y="5157212"/>
            <a:ext cx="289276" cy="384354"/>
          </a:xfrm>
          <a:prstGeom prst="line">
            <a:avLst/>
          </a:prstGeom>
          <a:noFill/>
          <a:ln w="9525" cap="flat" cmpd="sng" algn="ctr">
            <a:solidFill>
              <a:schemeClr val="bg1"/>
            </a:solidFill>
            <a:prstDash val="solid"/>
            <a:round/>
            <a:headEnd type="none" w="med" len="med"/>
            <a:tailEnd type="none" w="med" len="med"/>
          </a:ln>
          <a:effectLst/>
        </p:spPr>
      </p:cxnSp>
      <p:cxnSp>
        <p:nvCxnSpPr>
          <p:cNvPr id="198" name="Straight Connector 197"/>
          <p:cNvCxnSpPr>
            <a:stCxn id="188" idx="2"/>
          </p:cNvCxnSpPr>
          <p:nvPr/>
        </p:nvCxnSpPr>
        <p:spPr bwMode="auto">
          <a:xfrm flipH="1">
            <a:off x="1322341" y="5541566"/>
            <a:ext cx="257024" cy="433678"/>
          </a:xfrm>
          <a:prstGeom prst="line">
            <a:avLst/>
          </a:prstGeom>
          <a:noFill/>
          <a:ln w="9525" cap="flat" cmpd="sng" algn="ctr">
            <a:solidFill>
              <a:schemeClr val="bg1"/>
            </a:solidFill>
            <a:prstDash val="solid"/>
            <a:round/>
            <a:headEnd type="none" w="med" len="med"/>
            <a:tailEnd type="none" w="med" len="med"/>
          </a:ln>
          <a:effectLst/>
        </p:spPr>
      </p:cxnSp>
      <p:cxnSp>
        <p:nvCxnSpPr>
          <p:cNvPr id="200" name="Straight Connector 199"/>
          <p:cNvCxnSpPr/>
          <p:nvPr/>
        </p:nvCxnSpPr>
        <p:spPr bwMode="auto">
          <a:xfrm flipH="1" flipV="1">
            <a:off x="1910943" y="5499524"/>
            <a:ext cx="1440598" cy="2689"/>
          </a:xfrm>
          <a:prstGeom prst="line">
            <a:avLst/>
          </a:prstGeom>
          <a:noFill/>
          <a:ln w="9525" cap="flat" cmpd="sng" algn="ctr">
            <a:solidFill>
              <a:schemeClr val="bg1"/>
            </a:solidFill>
            <a:prstDash val="solid"/>
            <a:round/>
            <a:headEnd type="none" w="med" len="med"/>
            <a:tailEnd type="none" w="med" len="med"/>
          </a:ln>
          <a:effectLst/>
        </p:spPr>
      </p:cxnSp>
      <p:cxnSp>
        <p:nvCxnSpPr>
          <p:cNvPr id="201" name="Straight Connector 200"/>
          <p:cNvCxnSpPr>
            <a:stCxn id="190" idx="3"/>
          </p:cNvCxnSpPr>
          <p:nvPr/>
        </p:nvCxnSpPr>
        <p:spPr bwMode="auto">
          <a:xfrm>
            <a:off x="2485644" y="5017386"/>
            <a:ext cx="9371" cy="483482"/>
          </a:xfrm>
          <a:prstGeom prst="line">
            <a:avLst/>
          </a:prstGeom>
          <a:noFill/>
          <a:ln w="9525" cap="flat" cmpd="sng" algn="ctr">
            <a:solidFill>
              <a:schemeClr val="bg1"/>
            </a:solidFill>
            <a:prstDash val="solid"/>
            <a:round/>
            <a:headEnd type="none" w="med" len="med"/>
            <a:tailEnd type="none" w="med" len="med"/>
          </a:ln>
          <a:effectLst/>
        </p:spPr>
      </p:cxnSp>
      <p:sp>
        <p:nvSpPr>
          <p:cNvPr id="94" name="Freeform 93"/>
          <p:cNvSpPr/>
          <p:nvPr/>
        </p:nvSpPr>
        <p:spPr bwMode="auto">
          <a:xfrm>
            <a:off x="2308954" y="4841953"/>
            <a:ext cx="271310" cy="143125"/>
          </a:xfrm>
          <a:custGeom>
            <a:avLst/>
            <a:gdLst>
              <a:gd name="connsiteX0" fmla="*/ 0 w 373425"/>
              <a:gd name="connsiteY0" fmla="*/ 112401 h 135261"/>
              <a:gd name="connsiteX1" fmla="*/ 7620 w 373425"/>
              <a:gd name="connsiteY1" fmla="*/ 99701 h 135261"/>
              <a:gd name="connsiteX2" fmla="*/ 12700 w 373425"/>
              <a:gd name="connsiteY2" fmla="*/ 92081 h 135261"/>
              <a:gd name="connsiteX3" fmla="*/ 15240 w 373425"/>
              <a:gd name="connsiteY3" fmla="*/ 79381 h 135261"/>
              <a:gd name="connsiteX4" fmla="*/ 17780 w 373425"/>
              <a:gd name="connsiteY4" fmla="*/ 3181 h 135261"/>
              <a:gd name="connsiteX5" fmla="*/ 25400 w 373425"/>
              <a:gd name="connsiteY5" fmla="*/ 641 h 135261"/>
              <a:gd name="connsiteX6" fmla="*/ 35560 w 373425"/>
              <a:gd name="connsiteY6" fmla="*/ 15881 h 135261"/>
              <a:gd name="connsiteX7" fmla="*/ 38100 w 373425"/>
              <a:gd name="connsiteY7" fmla="*/ 23501 h 135261"/>
              <a:gd name="connsiteX8" fmla="*/ 40640 w 373425"/>
              <a:gd name="connsiteY8" fmla="*/ 38741 h 135261"/>
              <a:gd name="connsiteX9" fmla="*/ 50800 w 373425"/>
              <a:gd name="connsiteY9" fmla="*/ 53981 h 135261"/>
              <a:gd name="connsiteX10" fmla="*/ 55880 w 373425"/>
              <a:gd name="connsiteY10" fmla="*/ 69221 h 135261"/>
              <a:gd name="connsiteX11" fmla="*/ 58420 w 373425"/>
              <a:gd name="connsiteY11" fmla="*/ 76841 h 135261"/>
              <a:gd name="connsiteX12" fmla="*/ 63500 w 373425"/>
              <a:gd name="connsiteY12" fmla="*/ 87001 h 135261"/>
              <a:gd name="connsiteX13" fmla="*/ 66040 w 373425"/>
              <a:gd name="connsiteY13" fmla="*/ 114941 h 135261"/>
              <a:gd name="connsiteX14" fmla="*/ 68580 w 373425"/>
              <a:gd name="connsiteY14" fmla="*/ 127641 h 135261"/>
              <a:gd name="connsiteX15" fmla="*/ 76200 w 373425"/>
              <a:gd name="connsiteY15" fmla="*/ 135261 h 135261"/>
              <a:gd name="connsiteX16" fmla="*/ 86360 w 373425"/>
              <a:gd name="connsiteY16" fmla="*/ 130181 h 135261"/>
              <a:gd name="connsiteX17" fmla="*/ 93980 w 373425"/>
              <a:gd name="connsiteY17" fmla="*/ 104781 h 135261"/>
              <a:gd name="connsiteX18" fmla="*/ 96520 w 373425"/>
              <a:gd name="connsiteY18" fmla="*/ 51441 h 135261"/>
              <a:gd name="connsiteX19" fmla="*/ 99060 w 373425"/>
              <a:gd name="connsiteY19" fmla="*/ 5721 h 135261"/>
              <a:gd name="connsiteX20" fmla="*/ 106680 w 373425"/>
              <a:gd name="connsiteY20" fmla="*/ 8261 h 135261"/>
              <a:gd name="connsiteX21" fmla="*/ 114300 w 373425"/>
              <a:gd name="connsiteY21" fmla="*/ 23501 h 135261"/>
              <a:gd name="connsiteX22" fmla="*/ 121920 w 373425"/>
              <a:gd name="connsiteY22" fmla="*/ 28581 h 135261"/>
              <a:gd name="connsiteX23" fmla="*/ 124460 w 373425"/>
              <a:gd name="connsiteY23" fmla="*/ 36201 h 135261"/>
              <a:gd name="connsiteX24" fmla="*/ 129540 w 373425"/>
              <a:gd name="connsiteY24" fmla="*/ 43821 h 135261"/>
              <a:gd name="connsiteX25" fmla="*/ 134620 w 373425"/>
              <a:gd name="connsiteY25" fmla="*/ 61601 h 135261"/>
              <a:gd name="connsiteX26" fmla="*/ 144780 w 373425"/>
              <a:gd name="connsiteY26" fmla="*/ 76841 h 135261"/>
              <a:gd name="connsiteX27" fmla="*/ 149860 w 373425"/>
              <a:gd name="connsiteY27" fmla="*/ 84461 h 135261"/>
              <a:gd name="connsiteX28" fmla="*/ 157480 w 373425"/>
              <a:gd name="connsiteY28" fmla="*/ 89541 h 135261"/>
              <a:gd name="connsiteX29" fmla="*/ 160020 w 373425"/>
              <a:gd name="connsiteY29" fmla="*/ 74301 h 135261"/>
              <a:gd name="connsiteX30" fmla="*/ 167640 w 373425"/>
              <a:gd name="connsiteY30" fmla="*/ 51441 h 135261"/>
              <a:gd name="connsiteX31" fmla="*/ 187960 w 373425"/>
              <a:gd name="connsiteY31" fmla="*/ 59061 h 135261"/>
              <a:gd name="connsiteX32" fmla="*/ 195580 w 373425"/>
              <a:gd name="connsiteY32" fmla="*/ 51441 h 135261"/>
              <a:gd name="connsiteX33" fmla="*/ 198120 w 373425"/>
              <a:gd name="connsiteY33" fmla="*/ 43821 h 135261"/>
              <a:gd name="connsiteX34" fmla="*/ 205740 w 373425"/>
              <a:gd name="connsiteY34" fmla="*/ 38741 h 135261"/>
              <a:gd name="connsiteX35" fmla="*/ 215900 w 373425"/>
              <a:gd name="connsiteY35" fmla="*/ 28581 h 135261"/>
              <a:gd name="connsiteX36" fmla="*/ 228600 w 373425"/>
              <a:gd name="connsiteY36" fmla="*/ 15881 h 135261"/>
              <a:gd name="connsiteX37" fmla="*/ 231140 w 373425"/>
              <a:gd name="connsiteY37" fmla="*/ 23501 h 135261"/>
              <a:gd name="connsiteX38" fmla="*/ 236220 w 373425"/>
              <a:gd name="connsiteY38" fmla="*/ 31121 h 135261"/>
              <a:gd name="connsiteX39" fmla="*/ 238760 w 373425"/>
              <a:gd name="connsiteY39" fmla="*/ 41281 h 135261"/>
              <a:gd name="connsiteX40" fmla="*/ 243840 w 373425"/>
              <a:gd name="connsiteY40" fmla="*/ 51441 h 135261"/>
              <a:gd name="connsiteX41" fmla="*/ 254000 w 373425"/>
              <a:gd name="connsiteY41" fmla="*/ 87001 h 135261"/>
              <a:gd name="connsiteX42" fmla="*/ 259080 w 373425"/>
              <a:gd name="connsiteY42" fmla="*/ 94621 h 135261"/>
              <a:gd name="connsiteX43" fmla="*/ 266700 w 373425"/>
              <a:gd name="connsiteY43" fmla="*/ 112401 h 135261"/>
              <a:gd name="connsiteX44" fmla="*/ 274320 w 373425"/>
              <a:gd name="connsiteY44" fmla="*/ 120021 h 135261"/>
              <a:gd name="connsiteX45" fmla="*/ 284480 w 373425"/>
              <a:gd name="connsiteY45" fmla="*/ 117481 h 135261"/>
              <a:gd name="connsiteX46" fmla="*/ 292100 w 373425"/>
              <a:gd name="connsiteY46" fmla="*/ 102241 h 135261"/>
              <a:gd name="connsiteX47" fmla="*/ 297180 w 373425"/>
              <a:gd name="connsiteY47" fmla="*/ 66681 h 135261"/>
              <a:gd name="connsiteX48" fmla="*/ 302260 w 373425"/>
              <a:gd name="connsiteY48" fmla="*/ 59061 h 135261"/>
              <a:gd name="connsiteX49" fmla="*/ 322580 w 373425"/>
              <a:gd name="connsiteY49" fmla="*/ 61601 h 135261"/>
              <a:gd name="connsiteX50" fmla="*/ 330200 w 373425"/>
              <a:gd name="connsiteY50" fmla="*/ 64141 h 135261"/>
              <a:gd name="connsiteX51" fmla="*/ 358140 w 373425"/>
              <a:gd name="connsiteY51" fmla="*/ 66681 h 135261"/>
              <a:gd name="connsiteX52" fmla="*/ 365760 w 373425"/>
              <a:gd name="connsiteY52" fmla="*/ 69221 h 135261"/>
              <a:gd name="connsiteX53" fmla="*/ 373380 w 373425"/>
              <a:gd name="connsiteY53" fmla="*/ 59061 h 135261"/>
              <a:gd name="connsiteX54" fmla="*/ 370840 w 373425"/>
              <a:gd name="connsiteY54" fmla="*/ 59061 h 13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73425" h="135261">
                <a:moveTo>
                  <a:pt x="0" y="112401"/>
                </a:moveTo>
                <a:cubicBezTo>
                  <a:pt x="2540" y="108168"/>
                  <a:pt x="5003" y="103887"/>
                  <a:pt x="7620" y="99701"/>
                </a:cubicBezTo>
                <a:cubicBezTo>
                  <a:pt x="9238" y="97112"/>
                  <a:pt x="11628" y="94939"/>
                  <a:pt x="12700" y="92081"/>
                </a:cubicBezTo>
                <a:cubicBezTo>
                  <a:pt x="14216" y="88039"/>
                  <a:pt x="14393" y="83614"/>
                  <a:pt x="15240" y="79381"/>
                </a:cubicBezTo>
                <a:cubicBezTo>
                  <a:pt x="16087" y="53981"/>
                  <a:pt x="14528" y="28386"/>
                  <a:pt x="17780" y="3181"/>
                </a:cubicBezTo>
                <a:cubicBezTo>
                  <a:pt x="18123" y="526"/>
                  <a:pt x="23221" y="-915"/>
                  <a:pt x="25400" y="641"/>
                </a:cubicBezTo>
                <a:cubicBezTo>
                  <a:pt x="30368" y="4190"/>
                  <a:pt x="33629" y="10089"/>
                  <a:pt x="35560" y="15881"/>
                </a:cubicBezTo>
                <a:cubicBezTo>
                  <a:pt x="36407" y="18421"/>
                  <a:pt x="37519" y="20887"/>
                  <a:pt x="38100" y="23501"/>
                </a:cubicBezTo>
                <a:cubicBezTo>
                  <a:pt x="39217" y="28528"/>
                  <a:pt x="38659" y="33987"/>
                  <a:pt x="40640" y="38741"/>
                </a:cubicBezTo>
                <a:cubicBezTo>
                  <a:pt x="42988" y="44377"/>
                  <a:pt x="48869" y="48189"/>
                  <a:pt x="50800" y="53981"/>
                </a:cubicBezTo>
                <a:lnTo>
                  <a:pt x="55880" y="69221"/>
                </a:lnTo>
                <a:cubicBezTo>
                  <a:pt x="56727" y="71761"/>
                  <a:pt x="57223" y="74446"/>
                  <a:pt x="58420" y="76841"/>
                </a:cubicBezTo>
                <a:lnTo>
                  <a:pt x="63500" y="87001"/>
                </a:lnTo>
                <a:cubicBezTo>
                  <a:pt x="64347" y="96314"/>
                  <a:pt x="64880" y="105661"/>
                  <a:pt x="66040" y="114941"/>
                </a:cubicBezTo>
                <a:cubicBezTo>
                  <a:pt x="66575" y="119225"/>
                  <a:pt x="66649" y="123780"/>
                  <a:pt x="68580" y="127641"/>
                </a:cubicBezTo>
                <a:cubicBezTo>
                  <a:pt x="70186" y="130854"/>
                  <a:pt x="73660" y="132721"/>
                  <a:pt x="76200" y="135261"/>
                </a:cubicBezTo>
                <a:cubicBezTo>
                  <a:pt x="79587" y="133568"/>
                  <a:pt x="83451" y="132605"/>
                  <a:pt x="86360" y="130181"/>
                </a:cubicBezTo>
                <a:cubicBezTo>
                  <a:pt x="93853" y="123937"/>
                  <a:pt x="92789" y="113115"/>
                  <a:pt x="93980" y="104781"/>
                </a:cubicBezTo>
                <a:cubicBezTo>
                  <a:pt x="94827" y="87001"/>
                  <a:pt x="95608" y="69218"/>
                  <a:pt x="96520" y="51441"/>
                </a:cubicBezTo>
                <a:cubicBezTo>
                  <a:pt x="97302" y="36198"/>
                  <a:pt x="95564" y="20579"/>
                  <a:pt x="99060" y="5721"/>
                </a:cubicBezTo>
                <a:cubicBezTo>
                  <a:pt x="99673" y="3115"/>
                  <a:pt x="104140" y="7414"/>
                  <a:pt x="106680" y="8261"/>
                </a:cubicBezTo>
                <a:cubicBezTo>
                  <a:pt x="108746" y="14459"/>
                  <a:pt x="109376" y="18577"/>
                  <a:pt x="114300" y="23501"/>
                </a:cubicBezTo>
                <a:cubicBezTo>
                  <a:pt x="116459" y="25660"/>
                  <a:pt x="119380" y="26888"/>
                  <a:pt x="121920" y="28581"/>
                </a:cubicBezTo>
                <a:cubicBezTo>
                  <a:pt x="122767" y="31121"/>
                  <a:pt x="123263" y="33806"/>
                  <a:pt x="124460" y="36201"/>
                </a:cubicBezTo>
                <a:cubicBezTo>
                  <a:pt x="125825" y="38931"/>
                  <a:pt x="128337" y="41015"/>
                  <a:pt x="129540" y="43821"/>
                </a:cubicBezTo>
                <a:cubicBezTo>
                  <a:pt x="132006" y="49575"/>
                  <a:pt x="131531" y="56040"/>
                  <a:pt x="134620" y="61601"/>
                </a:cubicBezTo>
                <a:cubicBezTo>
                  <a:pt x="137585" y="66938"/>
                  <a:pt x="141393" y="71761"/>
                  <a:pt x="144780" y="76841"/>
                </a:cubicBezTo>
                <a:cubicBezTo>
                  <a:pt x="146473" y="79381"/>
                  <a:pt x="147320" y="82768"/>
                  <a:pt x="149860" y="84461"/>
                </a:cubicBezTo>
                <a:lnTo>
                  <a:pt x="157480" y="89541"/>
                </a:lnTo>
                <a:cubicBezTo>
                  <a:pt x="158327" y="84461"/>
                  <a:pt x="158693" y="79277"/>
                  <a:pt x="160020" y="74301"/>
                </a:cubicBezTo>
                <a:cubicBezTo>
                  <a:pt x="162090" y="66540"/>
                  <a:pt x="167640" y="51441"/>
                  <a:pt x="167640" y="51441"/>
                </a:cubicBezTo>
                <a:cubicBezTo>
                  <a:pt x="170692" y="52967"/>
                  <a:pt x="183558" y="60319"/>
                  <a:pt x="187960" y="59061"/>
                </a:cubicBezTo>
                <a:cubicBezTo>
                  <a:pt x="191414" y="58074"/>
                  <a:pt x="193040" y="53981"/>
                  <a:pt x="195580" y="51441"/>
                </a:cubicBezTo>
                <a:cubicBezTo>
                  <a:pt x="196427" y="48901"/>
                  <a:pt x="196447" y="45912"/>
                  <a:pt x="198120" y="43821"/>
                </a:cubicBezTo>
                <a:cubicBezTo>
                  <a:pt x="200027" y="41437"/>
                  <a:pt x="203422" y="40728"/>
                  <a:pt x="205740" y="38741"/>
                </a:cubicBezTo>
                <a:cubicBezTo>
                  <a:pt x="209376" y="35624"/>
                  <a:pt x="213026" y="32413"/>
                  <a:pt x="215900" y="28581"/>
                </a:cubicBezTo>
                <a:cubicBezTo>
                  <a:pt x="226362" y="14631"/>
                  <a:pt x="214429" y="20605"/>
                  <a:pt x="228600" y="15881"/>
                </a:cubicBezTo>
                <a:cubicBezTo>
                  <a:pt x="229447" y="18421"/>
                  <a:pt x="229943" y="21106"/>
                  <a:pt x="231140" y="23501"/>
                </a:cubicBezTo>
                <a:cubicBezTo>
                  <a:pt x="232505" y="26231"/>
                  <a:pt x="235017" y="28315"/>
                  <a:pt x="236220" y="31121"/>
                </a:cubicBezTo>
                <a:cubicBezTo>
                  <a:pt x="237595" y="34330"/>
                  <a:pt x="237534" y="38012"/>
                  <a:pt x="238760" y="41281"/>
                </a:cubicBezTo>
                <a:cubicBezTo>
                  <a:pt x="240089" y="44826"/>
                  <a:pt x="242147" y="48054"/>
                  <a:pt x="243840" y="51441"/>
                </a:cubicBezTo>
                <a:cubicBezTo>
                  <a:pt x="248094" y="72712"/>
                  <a:pt x="245746" y="72557"/>
                  <a:pt x="254000" y="87001"/>
                </a:cubicBezTo>
                <a:cubicBezTo>
                  <a:pt x="255515" y="89651"/>
                  <a:pt x="257715" y="91891"/>
                  <a:pt x="259080" y="94621"/>
                </a:cubicBezTo>
                <a:cubicBezTo>
                  <a:pt x="264608" y="105676"/>
                  <a:pt x="257891" y="100068"/>
                  <a:pt x="266700" y="112401"/>
                </a:cubicBezTo>
                <a:cubicBezTo>
                  <a:pt x="268788" y="115324"/>
                  <a:pt x="271780" y="117481"/>
                  <a:pt x="274320" y="120021"/>
                </a:cubicBezTo>
                <a:cubicBezTo>
                  <a:pt x="277707" y="119174"/>
                  <a:pt x="281575" y="119417"/>
                  <a:pt x="284480" y="117481"/>
                </a:cubicBezTo>
                <a:cubicBezTo>
                  <a:pt x="288700" y="114667"/>
                  <a:pt x="290651" y="106588"/>
                  <a:pt x="292100" y="102241"/>
                </a:cubicBezTo>
                <a:cubicBezTo>
                  <a:pt x="292749" y="95103"/>
                  <a:pt x="292294" y="76454"/>
                  <a:pt x="297180" y="66681"/>
                </a:cubicBezTo>
                <a:cubicBezTo>
                  <a:pt x="298545" y="63951"/>
                  <a:pt x="300567" y="61601"/>
                  <a:pt x="302260" y="59061"/>
                </a:cubicBezTo>
                <a:cubicBezTo>
                  <a:pt x="309033" y="59908"/>
                  <a:pt x="315864" y="60380"/>
                  <a:pt x="322580" y="61601"/>
                </a:cubicBezTo>
                <a:cubicBezTo>
                  <a:pt x="325214" y="62080"/>
                  <a:pt x="327550" y="63762"/>
                  <a:pt x="330200" y="64141"/>
                </a:cubicBezTo>
                <a:cubicBezTo>
                  <a:pt x="339458" y="65464"/>
                  <a:pt x="348827" y="65834"/>
                  <a:pt x="358140" y="66681"/>
                </a:cubicBezTo>
                <a:cubicBezTo>
                  <a:pt x="360680" y="67528"/>
                  <a:pt x="363365" y="70418"/>
                  <a:pt x="365760" y="69221"/>
                </a:cubicBezTo>
                <a:cubicBezTo>
                  <a:pt x="369546" y="67328"/>
                  <a:pt x="371487" y="62847"/>
                  <a:pt x="373380" y="59061"/>
                </a:cubicBezTo>
                <a:cubicBezTo>
                  <a:pt x="373759" y="58304"/>
                  <a:pt x="371687" y="59061"/>
                  <a:pt x="370840" y="59061"/>
                </a:cubicBezTo>
              </a:path>
            </a:pathLst>
          </a:cu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219" name="Straight Connector 218"/>
          <p:cNvCxnSpPr/>
          <p:nvPr/>
        </p:nvCxnSpPr>
        <p:spPr bwMode="auto">
          <a:xfrm flipH="1">
            <a:off x="2627113" y="4841952"/>
            <a:ext cx="97971" cy="0"/>
          </a:xfrm>
          <a:prstGeom prst="line">
            <a:avLst/>
          </a:prstGeom>
          <a:noFill/>
          <a:ln w="9525" cap="flat" cmpd="sng" algn="ctr">
            <a:solidFill>
              <a:schemeClr val="bg1"/>
            </a:solidFill>
            <a:prstDash val="solid"/>
            <a:round/>
            <a:headEnd type="none" w="med" len="med"/>
            <a:tailEnd type="none" w="med" len="med"/>
          </a:ln>
          <a:effectLst/>
        </p:spPr>
      </p:cxnSp>
      <p:sp>
        <p:nvSpPr>
          <p:cNvPr id="98" name="Oval 97"/>
          <p:cNvSpPr/>
          <p:nvPr/>
        </p:nvSpPr>
        <p:spPr bwMode="auto">
          <a:xfrm>
            <a:off x="2627114" y="4877571"/>
            <a:ext cx="48377" cy="48377"/>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222" name="Oval 221"/>
          <p:cNvSpPr/>
          <p:nvPr/>
        </p:nvSpPr>
        <p:spPr bwMode="auto">
          <a:xfrm>
            <a:off x="2684089" y="4933815"/>
            <a:ext cx="48377" cy="48377"/>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99" name="TextBox 98"/>
          <p:cNvSpPr txBox="1"/>
          <p:nvPr/>
        </p:nvSpPr>
        <p:spPr>
          <a:xfrm>
            <a:off x="2365887" y="4527136"/>
            <a:ext cx="498855" cy="255198"/>
          </a:xfrm>
          <a:prstGeom prst="rect">
            <a:avLst/>
          </a:prstGeom>
          <a:noFill/>
        </p:spPr>
        <p:txBody>
          <a:bodyPr wrap="none" rtlCol="0">
            <a:spAutoFit/>
          </a:bodyPr>
          <a:lstStyle/>
          <a:p>
            <a:pPr fontAlgn="base">
              <a:spcBef>
                <a:spcPct val="0"/>
              </a:spcBef>
              <a:spcAft>
                <a:spcPct val="0"/>
              </a:spcAft>
            </a:pPr>
            <a:r>
              <a:rPr lang="en-US" sz="529" b="1" dirty="0">
                <a:solidFill>
                  <a:srgbClr val="FFFFFF"/>
                </a:solidFill>
                <a:latin typeface="Arial" pitchFamily="34" charset="0"/>
                <a:ea typeface="宋体" pitchFamily="2" charset="-122"/>
              </a:rPr>
              <a:t>Spectrum</a:t>
            </a:r>
          </a:p>
          <a:p>
            <a:pPr fontAlgn="base">
              <a:spcBef>
                <a:spcPct val="0"/>
              </a:spcBef>
              <a:spcAft>
                <a:spcPct val="0"/>
              </a:spcAft>
            </a:pPr>
            <a:r>
              <a:rPr lang="en-US" sz="529" b="1" dirty="0">
                <a:solidFill>
                  <a:srgbClr val="FFFFFF"/>
                </a:solidFill>
                <a:latin typeface="Arial" pitchFamily="34" charset="0"/>
                <a:ea typeface="宋体" pitchFamily="2" charset="-122"/>
              </a:rPr>
              <a:t>Analyzer</a:t>
            </a:r>
          </a:p>
        </p:txBody>
      </p:sp>
      <p:sp>
        <p:nvSpPr>
          <p:cNvPr id="230" name="Cube 229"/>
          <p:cNvSpPr/>
          <p:nvPr/>
        </p:nvSpPr>
        <p:spPr bwMode="auto">
          <a:xfrm>
            <a:off x="10451713" y="4527137"/>
            <a:ext cx="1198733" cy="366833"/>
          </a:xfrm>
          <a:prstGeom prst="cube">
            <a:avLst>
              <a:gd name="adj" fmla="val 48160"/>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pPr>
            <a:r>
              <a:rPr lang="en-US" sz="1058" b="1" dirty="0">
                <a:solidFill>
                  <a:srgbClr val="FFFFFF"/>
                </a:solidFill>
                <a:latin typeface="Arial" charset="0"/>
                <a:ea typeface="SimSun" pitchFamily="2" charset="-122"/>
              </a:rPr>
              <a:t>6850(switch)</a:t>
            </a:r>
          </a:p>
        </p:txBody>
      </p:sp>
      <p:cxnSp>
        <p:nvCxnSpPr>
          <p:cNvPr id="243" name="Straight Connector 242"/>
          <p:cNvCxnSpPr/>
          <p:nvPr/>
        </p:nvCxnSpPr>
        <p:spPr bwMode="auto">
          <a:xfrm>
            <a:off x="6937906" y="4736315"/>
            <a:ext cx="959592" cy="261785"/>
          </a:xfrm>
          <a:prstGeom prst="line">
            <a:avLst/>
          </a:prstGeom>
          <a:noFill/>
          <a:ln w="9525" cap="flat" cmpd="sng" algn="ctr">
            <a:solidFill>
              <a:schemeClr val="bg1"/>
            </a:solidFill>
            <a:prstDash val="solid"/>
            <a:round/>
            <a:headEnd type="none" w="med" len="med"/>
            <a:tailEnd type="none" w="med" len="med"/>
          </a:ln>
          <a:effectLst/>
        </p:spPr>
      </p:cxnSp>
      <p:cxnSp>
        <p:nvCxnSpPr>
          <p:cNvPr id="292" name="Straight Connector 291"/>
          <p:cNvCxnSpPr/>
          <p:nvPr/>
        </p:nvCxnSpPr>
        <p:spPr bwMode="auto">
          <a:xfrm flipV="1">
            <a:off x="9512376" y="4691735"/>
            <a:ext cx="925208" cy="194119"/>
          </a:xfrm>
          <a:prstGeom prst="line">
            <a:avLst/>
          </a:prstGeom>
          <a:noFill/>
          <a:ln w="9525" cap="flat" cmpd="sng" algn="ctr">
            <a:solidFill>
              <a:schemeClr val="bg1"/>
            </a:solidFill>
            <a:prstDash val="solid"/>
            <a:round/>
            <a:headEnd type="none" w="med" len="med"/>
            <a:tailEnd type="none" w="med" len="med"/>
          </a:ln>
          <a:effectLst/>
        </p:spPr>
      </p:cxnSp>
      <p:cxnSp>
        <p:nvCxnSpPr>
          <p:cNvPr id="293" name="Straight Connector 292"/>
          <p:cNvCxnSpPr/>
          <p:nvPr/>
        </p:nvCxnSpPr>
        <p:spPr bwMode="auto">
          <a:xfrm flipV="1">
            <a:off x="10243535" y="4915094"/>
            <a:ext cx="501815" cy="446724"/>
          </a:xfrm>
          <a:prstGeom prst="line">
            <a:avLst/>
          </a:prstGeom>
          <a:noFill/>
          <a:ln w="9525" cap="flat" cmpd="sng" algn="ctr">
            <a:solidFill>
              <a:schemeClr val="bg1"/>
            </a:solidFill>
            <a:prstDash val="solid"/>
            <a:round/>
            <a:headEnd type="none" w="med" len="med"/>
            <a:tailEnd type="none" w="med" len="med"/>
          </a:ln>
          <a:effectLst/>
        </p:spPr>
      </p:cxnSp>
      <p:cxnSp>
        <p:nvCxnSpPr>
          <p:cNvPr id="294" name="Straight Connector 293"/>
          <p:cNvCxnSpPr/>
          <p:nvPr/>
        </p:nvCxnSpPr>
        <p:spPr bwMode="auto">
          <a:xfrm flipH="1" flipV="1">
            <a:off x="11192019" y="4924533"/>
            <a:ext cx="221907" cy="445871"/>
          </a:xfrm>
          <a:prstGeom prst="line">
            <a:avLst/>
          </a:prstGeom>
          <a:noFill/>
          <a:ln w="9525" cap="flat" cmpd="sng" algn="ctr">
            <a:solidFill>
              <a:schemeClr val="bg1"/>
            </a:solidFill>
            <a:prstDash val="solid"/>
            <a:round/>
            <a:headEnd type="none" w="med" len="med"/>
            <a:tailEnd type="none" w="med" len="med"/>
          </a:ln>
          <a:effectLst/>
        </p:spPr>
      </p:cxnSp>
      <p:cxnSp>
        <p:nvCxnSpPr>
          <p:cNvPr id="295" name="Straight Connector 294"/>
          <p:cNvCxnSpPr/>
          <p:nvPr/>
        </p:nvCxnSpPr>
        <p:spPr bwMode="auto">
          <a:xfrm flipV="1">
            <a:off x="5695362" y="4931350"/>
            <a:ext cx="377870" cy="320639"/>
          </a:xfrm>
          <a:prstGeom prst="line">
            <a:avLst/>
          </a:prstGeom>
          <a:noFill/>
          <a:ln w="9525" cap="flat" cmpd="sng" algn="ctr">
            <a:solidFill>
              <a:schemeClr val="bg1"/>
            </a:solidFill>
            <a:prstDash val="solid"/>
            <a:round/>
            <a:headEnd type="none" w="med" len="med"/>
            <a:tailEnd type="none" w="med" len="med"/>
          </a:ln>
          <a:effectLst/>
        </p:spPr>
      </p:cxnSp>
      <p:cxnSp>
        <p:nvCxnSpPr>
          <p:cNvPr id="296" name="Straight Connector 295"/>
          <p:cNvCxnSpPr/>
          <p:nvPr/>
        </p:nvCxnSpPr>
        <p:spPr bwMode="auto">
          <a:xfrm flipH="1" flipV="1">
            <a:off x="6597368" y="4924534"/>
            <a:ext cx="385507" cy="348073"/>
          </a:xfrm>
          <a:prstGeom prst="line">
            <a:avLst/>
          </a:prstGeom>
          <a:noFill/>
          <a:ln w="9525" cap="flat" cmpd="sng" algn="ctr">
            <a:solidFill>
              <a:schemeClr val="bg1"/>
            </a:solidFill>
            <a:prstDash val="solid"/>
            <a:round/>
            <a:headEnd type="none" w="med" len="med"/>
            <a:tailEnd type="none" w="med" len="med"/>
          </a:ln>
          <a:effectLst/>
        </p:spPr>
      </p:cxnSp>
      <p:cxnSp>
        <p:nvCxnSpPr>
          <p:cNvPr id="297" name="Straight Connector 296"/>
          <p:cNvCxnSpPr/>
          <p:nvPr/>
        </p:nvCxnSpPr>
        <p:spPr bwMode="auto">
          <a:xfrm flipH="1">
            <a:off x="5051232" y="4773721"/>
            <a:ext cx="759261" cy="436635"/>
          </a:xfrm>
          <a:prstGeom prst="line">
            <a:avLst/>
          </a:prstGeom>
          <a:noFill/>
          <a:ln w="9525" cap="flat" cmpd="sng" algn="ctr">
            <a:solidFill>
              <a:schemeClr val="bg1"/>
            </a:solidFill>
            <a:prstDash val="solid"/>
            <a:round/>
            <a:headEnd type="none" w="med" len="med"/>
            <a:tailEnd type="none" w="med" len="med"/>
          </a:ln>
          <a:effectLst/>
        </p:spPr>
      </p:cxnSp>
      <p:cxnSp>
        <p:nvCxnSpPr>
          <p:cNvPr id="298" name="Straight Connector 297"/>
          <p:cNvCxnSpPr>
            <a:endCxn id="228" idx="5"/>
          </p:cNvCxnSpPr>
          <p:nvPr/>
        </p:nvCxnSpPr>
        <p:spPr bwMode="auto">
          <a:xfrm flipH="1" flipV="1">
            <a:off x="4357491" y="4840068"/>
            <a:ext cx="200848" cy="151970"/>
          </a:xfrm>
          <a:prstGeom prst="line">
            <a:avLst/>
          </a:prstGeom>
          <a:noFill/>
          <a:ln w="9525" cap="flat" cmpd="sng" algn="ctr">
            <a:solidFill>
              <a:schemeClr val="bg1"/>
            </a:solidFill>
            <a:prstDash val="solid"/>
            <a:round/>
            <a:headEnd type="none" w="med" len="med"/>
            <a:tailEnd type="none" w="med" len="med"/>
          </a:ln>
          <a:effectLst/>
        </p:spPr>
      </p:cxnSp>
      <p:cxnSp>
        <p:nvCxnSpPr>
          <p:cNvPr id="299" name="Straight Connector 298"/>
          <p:cNvCxnSpPr>
            <a:endCxn id="232" idx="4"/>
          </p:cNvCxnSpPr>
          <p:nvPr/>
        </p:nvCxnSpPr>
        <p:spPr bwMode="auto">
          <a:xfrm flipH="1" flipV="1">
            <a:off x="4289808" y="5507386"/>
            <a:ext cx="257751" cy="16327"/>
          </a:xfrm>
          <a:prstGeom prst="line">
            <a:avLst/>
          </a:prstGeom>
          <a:noFill/>
          <a:ln w="9525" cap="flat" cmpd="sng" algn="ctr">
            <a:solidFill>
              <a:schemeClr val="bg1"/>
            </a:solidFill>
            <a:prstDash val="solid"/>
            <a:round/>
            <a:headEnd type="none" w="med" len="med"/>
            <a:tailEnd type="none" w="med" len="med"/>
          </a:ln>
          <a:effectLst/>
        </p:spPr>
      </p:cxnSp>
      <p:cxnSp>
        <p:nvCxnSpPr>
          <p:cNvPr id="300" name="Straight Connector 299"/>
          <p:cNvCxnSpPr/>
          <p:nvPr/>
        </p:nvCxnSpPr>
        <p:spPr bwMode="auto">
          <a:xfrm flipH="1">
            <a:off x="4370172" y="6073181"/>
            <a:ext cx="183520" cy="6882"/>
          </a:xfrm>
          <a:prstGeom prst="line">
            <a:avLst/>
          </a:prstGeom>
          <a:noFill/>
          <a:ln w="9525" cap="flat" cmpd="sng" algn="ctr">
            <a:solidFill>
              <a:schemeClr val="bg1"/>
            </a:solidFill>
            <a:prstDash val="solid"/>
            <a:round/>
            <a:headEnd type="none" w="med" len="med"/>
            <a:tailEnd type="none" w="med" len="med"/>
          </a:ln>
          <a:effectLst/>
        </p:spPr>
      </p:cxnSp>
      <p:grpSp>
        <p:nvGrpSpPr>
          <p:cNvPr id="160" name="Group 159"/>
          <p:cNvGrpSpPr/>
          <p:nvPr/>
        </p:nvGrpSpPr>
        <p:grpSpPr>
          <a:xfrm flipH="1" flipV="1">
            <a:off x="8294267" y="4535597"/>
            <a:ext cx="1255186" cy="124610"/>
            <a:chOff x="7493129" y="6246324"/>
            <a:chExt cx="1125212" cy="120052"/>
          </a:xfrm>
        </p:grpSpPr>
        <p:cxnSp>
          <p:nvCxnSpPr>
            <p:cNvPr id="284" name="Straight Connector 283"/>
            <p:cNvCxnSpPr/>
            <p:nvPr/>
          </p:nvCxnSpPr>
          <p:spPr bwMode="auto">
            <a:xfrm>
              <a:off x="7493130" y="6346339"/>
              <a:ext cx="991082" cy="16724"/>
            </a:xfrm>
            <a:prstGeom prst="line">
              <a:avLst/>
            </a:prstGeom>
            <a:noFill/>
            <a:ln w="9525" cap="flat" cmpd="sng" algn="ctr">
              <a:solidFill>
                <a:schemeClr val="bg1"/>
              </a:solidFill>
              <a:prstDash val="solid"/>
              <a:round/>
              <a:headEnd type="none" w="med" len="med"/>
              <a:tailEnd type="none" w="med" len="med"/>
            </a:ln>
            <a:effectLst/>
          </p:spPr>
        </p:cxnSp>
        <p:cxnSp>
          <p:nvCxnSpPr>
            <p:cNvPr id="301" name="Straight Connector 300"/>
            <p:cNvCxnSpPr/>
            <p:nvPr/>
          </p:nvCxnSpPr>
          <p:spPr bwMode="auto">
            <a:xfrm flipV="1">
              <a:off x="7493129" y="6246939"/>
              <a:ext cx="125706" cy="99399"/>
            </a:xfrm>
            <a:prstGeom prst="line">
              <a:avLst/>
            </a:prstGeom>
            <a:noFill/>
            <a:ln w="9525" cap="flat" cmpd="sng" algn="ctr">
              <a:solidFill>
                <a:schemeClr val="bg1"/>
              </a:solidFill>
              <a:prstDash val="solid"/>
              <a:round/>
              <a:headEnd type="none" w="med" len="med"/>
              <a:tailEnd type="none" w="med" len="med"/>
            </a:ln>
            <a:effectLst/>
          </p:spPr>
        </p:cxnSp>
        <p:cxnSp>
          <p:nvCxnSpPr>
            <p:cNvPr id="302" name="Straight Connector 301"/>
            <p:cNvCxnSpPr/>
            <p:nvPr/>
          </p:nvCxnSpPr>
          <p:spPr bwMode="auto">
            <a:xfrm flipV="1">
              <a:off x="8462748" y="6246324"/>
              <a:ext cx="155593" cy="120052"/>
            </a:xfrm>
            <a:prstGeom prst="line">
              <a:avLst/>
            </a:prstGeom>
            <a:noFill/>
            <a:ln w="9525" cap="flat" cmpd="sng" algn="ctr">
              <a:solidFill>
                <a:schemeClr val="bg1"/>
              </a:solidFill>
              <a:prstDash val="solid"/>
              <a:round/>
              <a:headEnd type="none" w="med" len="med"/>
              <a:tailEnd type="none" w="med" len="med"/>
            </a:ln>
            <a:effectLst/>
          </p:spPr>
        </p:cxnSp>
      </p:grpSp>
      <p:grpSp>
        <p:nvGrpSpPr>
          <p:cNvPr id="303" name="Group 302"/>
          <p:cNvGrpSpPr/>
          <p:nvPr/>
        </p:nvGrpSpPr>
        <p:grpSpPr>
          <a:xfrm>
            <a:off x="8058941" y="4843803"/>
            <a:ext cx="643742" cy="71291"/>
            <a:chOff x="7478902" y="6226286"/>
            <a:chExt cx="1139439" cy="140090"/>
          </a:xfrm>
        </p:grpSpPr>
        <p:cxnSp>
          <p:nvCxnSpPr>
            <p:cNvPr id="304" name="Straight Connector 303"/>
            <p:cNvCxnSpPr/>
            <p:nvPr/>
          </p:nvCxnSpPr>
          <p:spPr bwMode="auto">
            <a:xfrm>
              <a:off x="7478902" y="6349652"/>
              <a:ext cx="991082" cy="16724"/>
            </a:xfrm>
            <a:prstGeom prst="line">
              <a:avLst/>
            </a:prstGeom>
            <a:noFill/>
            <a:ln w="9525" cap="flat" cmpd="sng" algn="ctr">
              <a:solidFill>
                <a:schemeClr val="bg1"/>
              </a:solidFill>
              <a:prstDash val="solid"/>
              <a:round/>
              <a:headEnd type="none" w="med" len="med"/>
              <a:tailEnd type="none" w="med" len="med"/>
            </a:ln>
            <a:effectLst/>
          </p:spPr>
        </p:cxnSp>
        <p:cxnSp>
          <p:nvCxnSpPr>
            <p:cNvPr id="305" name="Straight Connector 304"/>
            <p:cNvCxnSpPr/>
            <p:nvPr/>
          </p:nvCxnSpPr>
          <p:spPr bwMode="auto">
            <a:xfrm flipV="1">
              <a:off x="7493130" y="6226286"/>
              <a:ext cx="155593" cy="120052"/>
            </a:xfrm>
            <a:prstGeom prst="line">
              <a:avLst/>
            </a:prstGeom>
            <a:noFill/>
            <a:ln w="9525" cap="flat" cmpd="sng" algn="ctr">
              <a:solidFill>
                <a:schemeClr val="bg1"/>
              </a:solidFill>
              <a:prstDash val="solid"/>
              <a:round/>
              <a:headEnd type="none" w="med" len="med"/>
              <a:tailEnd type="none" w="med" len="med"/>
            </a:ln>
            <a:effectLst/>
          </p:spPr>
        </p:cxnSp>
        <p:cxnSp>
          <p:nvCxnSpPr>
            <p:cNvPr id="306" name="Straight Connector 305"/>
            <p:cNvCxnSpPr/>
            <p:nvPr/>
          </p:nvCxnSpPr>
          <p:spPr bwMode="auto">
            <a:xfrm flipV="1">
              <a:off x="8462748" y="6246324"/>
              <a:ext cx="155593" cy="120052"/>
            </a:xfrm>
            <a:prstGeom prst="line">
              <a:avLst/>
            </a:prstGeom>
            <a:noFill/>
            <a:ln w="9525" cap="flat" cmpd="sng" algn="ctr">
              <a:solidFill>
                <a:schemeClr val="bg1"/>
              </a:solidFill>
              <a:prstDash val="solid"/>
              <a:round/>
              <a:headEnd type="none" w="med" len="med"/>
              <a:tailEnd type="none" w="med" len="med"/>
            </a:ln>
            <a:effectLst/>
          </p:spPr>
        </p:cxnSp>
      </p:grpSp>
      <p:grpSp>
        <p:nvGrpSpPr>
          <p:cNvPr id="307" name="Group 306"/>
          <p:cNvGrpSpPr/>
          <p:nvPr/>
        </p:nvGrpSpPr>
        <p:grpSpPr>
          <a:xfrm>
            <a:off x="8728308" y="4854001"/>
            <a:ext cx="523335" cy="77124"/>
            <a:chOff x="7478902" y="6226286"/>
            <a:chExt cx="1139439" cy="140090"/>
          </a:xfrm>
        </p:grpSpPr>
        <p:cxnSp>
          <p:nvCxnSpPr>
            <p:cNvPr id="308" name="Straight Connector 307"/>
            <p:cNvCxnSpPr/>
            <p:nvPr/>
          </p:nvCxnSpPr>
          <p:spPr bwMode="auto">
            <a:xfrm>
              <a:off x="7478902" y="6349652"/>
              <a:ext cx="991082" cy="16724"/>
            </a:xfrm>
            <a:prstGeom prst="line">
              <a:avLst/>
            </a:prstGeom>
            <a:noFill/>
            <a:ln w="9525" cap="flat" cmpd="sng" algn="ctr">
              <a:solidFill>
                <a:schemeClr val="bg1"/>
              </a:solidFill>
              <a:prstDash val="solid"/>
              <a:round/>
              <a:headEnd type="none" w="med" len="med"/>
              <a:tailEnd type="none" w="med" len="med"/>
            </a:ln>
            <a:effectLst/>
          </p:spPr>
        </p:cxnSp>
        <p:cxnSp>
          <p:nvCxnSpPr>
            <p:cNvPr id="309" name="Straight Connector 308"/>
            <p:cNvCxnSpPr/>
            <p:nvPr/>
          </p:nvCxnSpPr>
          <p:spPr bwMode="auto">
            <a:xfrm flipV="1">
              <a:off x="7493130" y="6226286"/>
              <a:ext cx="155593" cy="120052"/>
            </a:xfrm>
            <a:prstGeom prst="line">
              <a:avLst/>
            </a:prstGeom>
            <a:noFill/>
            <a:ln w="9525" cap="flat" cmpd="sng" algn="ctr">
              <a:solidFill>
                <a:schemeClr val="bg1"/>
              </a:solidFill>
              <a:prstDash val="solid"/>
              <a:round/>
              <a:headEnd type="none" w="med" len="med"/>
              <a:tailEnd type="none" w="med" len="med"/>
            </a:ln>
            <a:effectLst/>
          </p:spPr>
        </p:cxnSp>
        <p:cxnSp>
          <p:nvCxnSpPr>
            <p:cNvPr id="310" name="Straight Connector 309"/>
            <p:cNvCxnSpPr/>
            <p:nvPr/>
          </p:nvCxnSpPr>
          <p:spPr bwMode="auto">
            <a:xfrm flipV="1">
              <a:off x="8462748" y="6246324"/>
              <a:ext cx="155593" cy="120052"/>
            </a:xfrm>
            <a:prstGeom prst="line">
              <a:avLst/>
            </a:prstGeom>
            <a:noFill/>
            <a:ln w="9525" cap="flat" cmpd="sng" algn="ctr">
              <a:solidFill>
                <a:schemeClr val="bg1"/>
              </a:solidFill>
              <a:prstDash val="solid"/>
              <a:round/>
              <a:headEnd type="none" w="med" len="med"/>
              <a:tailEnd type="none" w="med" len="med"/>
            </a:ln>
            <a:effectLst/>
          </p:spPr>
        </p:cxnSp>
      </p:grpSp>
      <p:grpSp>
        <p:nvGrpSpPr>
          <p:cNvPr id="311" name="Group 310"/>
          <p:cNvGrpSpPr/>
          <p:nvPr/>
        </p:nvGrpSpPr>
        <p:grpSpPr>
          <a:xfrm>
            <a:off x="1053353" y="1061832"/>
            <a:ext cx="165905" cy="263016"/>
            <a:chOff x="2723202" y="837916"/>
            <a:chExt cx="259308" cy="682388"/>
          </a:xfrm>
          <a:solidFill>
            <a:srgbClr val="C00000"/>
          </a:solidFill>
        </p:grpSpPr>
        <p:sp>
          <p:nvSpPr>
            <p:cNvPr id="312" name="Rounded Rectangle 311"/>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13" name="Rectangle 312"/>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14" name="Oval 313"/>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202" name="TextBox 201"/>
          <p:cNvSpPr txBox="1"/>
          <p:nvPr/>
        </p:nvSpPr>
        <p:spPr>
          <a:xfrm>
            <a:off x="1518858" y="5440875"/>
            <a:ext cx="396262" cy="206339"/>
          </a:xfrm>
          <a:prstGeom prst="rect">
            <a:avLst/>
          </a:prstGeom>
          <a:noFill/>
        </p:spPr>
        <p:txBody>
          <a:bodyPr wrap="none" rtlCol="0">
            <a:spAutoFit/>
          </a:bodyPr>
          <a:lstStyle/>
          <a:p>
            <a:pPr fontAlgn="base">
              <a:spcBef>
                <a:spcPct val="0"/>
              </a:spcBef>
              <a:spcAft>
                <a:spcPct val="0"/>
              </a:spcAft>
            </a:pPr>
            <a:r>
              <a:rPr lang="en-US" sz="741" b="1" dirty="0">
                <a:solidFill>
                  <a:srgbClr val="FFFFFF"/>
                </a:solidFill>
                <a:latin typeface="Arial" pitchFamily="34" charset="0"/>
                <a:ea typeface="宋体" pitchFamily="2" charset="-122"/>
              </a:rPr>
              <a:t>MUX</a:t>
            </a:r>
          </a:p>
        </p:txBody>
      </p:sp>
      <p:sp>
        <p:nvSpPr>
          <p:cNvPr id="315" name="TextBox 314"/>
          <p:cNvSpPr txBox="1"/>
          <p:nvPr/>
        </p:nvSpPr>
        <p:spPr>
          <a:xfrm>
            <a:off x="3306509" y="5432852"/>
            <a:ext cx="396262" cy="206339"/>
          </a:xfrm>
          <a:prstGeom prst="rect">
            <a:avLst/>
          </a:prstGeom>
          <a:noFill/>
        </p:spPr>
        <p:txBody>
          <a:bodyPr wrap="none" rtlCol="0">
            <a:spAutoFit/>
          </a:bodyPr>
          <a:lstStyle/>
          <a:p>
            <a:pPr fontAlgn="base">
              <a:spcBef>
                <a:spcPct val="0"/>
              </a:spcBef>
              <a:spcAft>
                <a:spcPct val="0"/>
              </a:spcAft>
            </a:pPr>
            <a:r>
              <a:rPr lang="en-US" sz="741" b="1" dirty="0">
                <a:solidFill>
                  <a:srgbClr val="FFFFFF"/>
                </a:solidFill>
                <a:latin typeface="Arial" pitchFamily="34" charset="0"/>
                <a:ea typeface="宋体" pitchFamily="2" charset="-122"/>
              </a:rPr>
              <a:t>MUX</a:t>
            </a:r>
          </a:p>
        </p:txBody>
      </p:sp>
      <p:sp>
        <p:nvSpPr>
          <p:cNvPr id="316" name="TextBox 315"/>
          <p:cNvSpPr txBox="1"/>
          <p:nvPr/>
        </p:nvSpPr>
        <p:spPr>
          <a:xfrm>
            <a:off x="3024383" y="2207181"/>
            <a:ext cx="750526" cy="206339"/>
          </a:xfrm>
          <a:prstGeom prst="rect">
            <a:avLst/>
          </a:prstGeom>
          <a:noFill/>
        </p:spPr>
        <p:txBody>
          <a:bodyPr wrap="none" rtlCol="0">
            <a:spAutoFit/>
          </a:bodyPr>
          <a:lstStyle/>
          <a:p>
            <a:pPr fontAlgn="base">
              <a:spcBef>
                <a:spcPct val="0"/>
              </a:spcBef>
              <a:spcAft>
                <a:spcPct val="0"/>
              </a:spcAft>
            </a:pPr>
            <a:r>
              <a:rPr lang="en-US" sz="741" b="1" dirty="0">
                <a:solidFill>
                  <a:srgbClr val="FFFFFF"/>
                </a:solidFill>
                <a:latin typeface="Arial" pitchFamily="34" charset="0"/>
                <a:ea typeface="宋体" pitchFamily="2" charset="-122"/>
              </a:rPr>
              <a:t>SUB FRAME</a:t>
            </a:r>
          </a:p>
        </p:txBody>
      </p:sp>
      <p:sp>
        <p:nvSpPr>
          <p:cNvPr id="318" name="TextBox 317"/>
          <p:cNvSpPr txBox="1"/>
          <p:nvPr/>
        </p:nvSpPr>
        <p:spPr>
          <a:xfrm>
            <a:off x="3018258" y="3221607"/>
            <a:ext cx="750526" cy="206339"/>
          </a:xfrm>
          <a:prstGeom prst="rect">
            <a:avLst/>
          </a:prstGeom>
          <a:noFill/>
        </p:spPr>
        <p:txBody>
          <a:bodyPr wrap="none" rtlCol="0">
            <a:spAutoFit/>
          </a:bodyPr>
          <a:lstStyle/>
          <a:p>
            <a:pPr fontAlgn="base">
              <a:spcBef>
                <a:spcPct val="0"/>
              </a:spcBef>
              <a:spcAft>
                <a:spcPct val="0"/>
              </a:spcAft>
            </a:pPr>
            <a:r>
              <a:rPr lang="en-US" sz="741" b="1" dirty="0">
                <a:solidFill>
                  <a:srgbClr val="FFFFFF"/>
                </a:solidFill>
                <a:latin typeface="Arial" pitchFamily="34" charset="0"/>
                <a:ea typeface="宋体" pitchFamily="2" charset="-122"/>
              </a:rPr>
              <a:t>SUB FRAME</a:t>
            </a:r>
          </a:p>
        </p:txBody>
      </p:sp>
    </p:spTree>
    <p:extLst>
      <p:ext uri="{BB962C8B-B14F-4D97-AF65-F5344CB8AC3E}">
        <p14:creationId xmlns:p14="http://schemas.microsoft.com/office/powerpoint/2010/main" val="28008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768" r="13114"/>
          <a:stretch/>
        </p:blipFill>
        <p:spPr>
          <a:xfrm>
            <a:off x="307927" y="180031"/>
            <a:ext cx="5304995" cy="5296635"/>
          </a:xfrm>
          <a:prstGeom prst="rect">
            <a:avLst/>
          </a:prstGeom>
          <a:ln>
            <a:solidFill>
              <a:schemeClr val="bg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003" y="180031"/>
            <a:ext cx="5335992" cy="4878094"/>
          </a:xfrm>
          <a:prstGeom prst="rect">
            <a:avLst/>
          </a:prstGeom>
          <a:ln>
            <a:solidFill>
              <a:schemeClr val="bg1"/>
            </a:solidFill>
          </a:ln>
        </p:spPr>
      </p:pic>
      <p:sp>
        <p:nvSpPr>
          <p:cNvPr id="6" name="TextBox 5"/>
          <p:cNvSpPr txBox="1"/>
          <p:nvPr/>
        </p:nvSpPr>
        <p:spPr>
          <a:xfrm>
            <a:off x="476454" y="5525874"/>
            <a:ext cx="1946367" cy="369332"/>
          </a:xfrm>
          <a:prstGeom prst="rect">
            <a:avLst/>
          </a:prstGeom>
          <a:noFill/>
        </p:spPr>
        <p:txBody>
          <a:bodyPr wrap="none" rtlCol="0">
            <a:spAutoFit/>
          </a:bodyPr>
          <a:lstStyle/>
          <a:p>
            <a:r>
              <a:rPr lang="en-US" dirty="0" smtClean="0">
                <a:solidFill>
                  <a:schemeClr val="bg1"/>
                </a:solidFill>
              </a:rPr>
              <a:t>BONN/GERMANY</a:t>
            </a:r>
            <a:endParaRPr lang="en-US" dirty="0">
              <a:solidFill>
                <a:schemeClr val="bg1"/>
              </a:solidFill>
            </a:endParaRPr>
          </a:p>
        </p:txBody>
      </p:sp>
      <p:sp>
        <p:nvSpPr>
          <p:cNvPr id="7" name="TextBox 6"/>
          <p:cNvSpPr txBox="1"/>
          <p:nvPr/>
        </p:nvSpPr>
        <p:spPr>
          <a:xfrm>
            <a:off x="8670999" y="5156542"/>
            <a:ext cx="2039341" cy="369332"/>
          </a:xfrm>
          <a:prstGeom prst="rect">
            <a:avLst/>
          </a:prstGeom>
          <a:noFill/>
        </p:spPr>
        <p:txBody>
          <a:bodyPr wrap="none" rtlCol="0">
            <a:spAutoFit/>
          </a:bodyPr>
          <a:lstStyle/>
          <a:p>
            <a:r>
              <a:rPr lang="en-US" dirty="0" smtClean="0">
                <a:solidFill>
                  <a:schemeClr val="bg1"/>
                </a:solidFill>
              </a:rPr>
              <a:t>SHANGHAI/CHINA</a:t>
            </a:r>
            <a:endParaRPr lang="en-US" dirty="0">
              <a:solidFill>
                <a:schemeClr val="bg1"/>
              </a:solidFill>
            </a:endParaRPr>
          </a:p>
        </p:txBody>
      </p:sp>
      <p:sp>
        <p:nvSpPr>
          <p:cNvPr id="8" name="TextBox 7"/>
          <p:cNvSpPr txBox="1"/>
          <p:nvPr/>
        </p:nvSpPr>
        <p:spPr>
          <a:xfrm>
            <a:off x="4977017" y="6503090"/>
            <a:ext cx="2051972" cy="369332"/>
          </a:xfrm>
          <a:prstGeom prst="rect">
            <a:avLst/>
          </a:prstGeom>
          <a:noFill/>
        </p:spPr>
        <p:txBody>
          <a:bodyPr wrap="none" rtlCol="0">
            <a:spAutoFit/>
          </a:bodyPr>
          <a:lstStyle/>
          <a:p>
            <a:r>
              <a:rPr lang="en-US" dirty="0" smtClean="0">
                <a:solidFill>
                  <a:schemeClr val="bg1"/>
                </a:solidFill>
              </a:rPr>
              <a:t>OTTAWA/CANADA</a:t>
            </a:r>
            <a:endParaRPr lang="en-US" dirty="0">
              <a:solidFill>
                <a:schemeClr val="bg1"/>
              </a:solidFill>
            </a:endParaRP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750" t="-1834" r="2750" b="15711"/>
          <a:stretch/>
        </p:blipFill>
        <p:spPr>
          <a:xfrm>
            <a:off x="3052653" y="2977978"/>
            <a:ext cx="5245274" cy="3387988"/>
          </a:xfrm>
          <a:prstGeom prst="rect">
            <a:avLst/>
          </a:prstGeom>
          <a:ln>
            <a:solidFill>
              <a:schemeClr val="bg1"/>
            </a:solidFill>
          </a:ln>
        </p:spPr>
      </p:pic>
    </p:spTree>
    <p:extLst>
      <p:ext uri="{BB962C8B-B14F-4D97-AF65-F5344CB8AC3E}">
        <p14:creationId xmlns:p14="http://schemas.microsoft.com/office/powerpoint/2010/main" val="2340260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635"/>
          <a:stretch/>
        </p:blipFill>
        <p:spPr>
          <a:xfrm>
            <a:off x="5659671" y="123568"/>
            <a:ext cx="3297454" cy="4659184"/>
          </a:xfrm>
          <a:prstGeom prst="rect">
            <a:avLst/>
          </a:prstGeom>
          <a:ln>
            <a:solidFill>
              <a:schemeClr val="bg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4635" t="-3652" r="10701" b="3652"/>
          <a:stretch/>
        </p:blipFill>
        <p:spPr>
          <a:xfrm>
            <a:off x="2434281" y="123568"/>
            <a:ext cx="2842054" cy="5075195"/>
          </a:xfrm>
          <a:prstGeom prst="rect">
            <a:avLst/>
          </a:prstGeom>
          <a:ln>
            <a:solidFill>
              <a:schemeClr val="bg1"/>
            </a:solidFill>
          </a:ln>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4692" t="2882" r="26489" b="7567"/>
          <a:stretch/>
        </p:blipFill>
        <p:spPr>
          <a:xfrm>
            <a:off x="9271386" y="111039"/>
            <a:ext cx="2511603" cy="5597609"/>
          </a:xfrm>
          <a:prstGeom prst="rect">
            <a:avLst/>
          </a:prstGeom>
          <a:ln>
            <a:solidFill>
              <a:schemeClr val="bg1"/>
            </a:solidFill>
          </a:ln>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31478" r="28551"/>
          <a:stretch/>
        </p:blipFill>
        <p:spPr>
          <a:xfrm>
            <a:off x="345989" y="123568"/>
            <a:ext cx="1729946" cy="5770606"/>
          </a:xfrm>
          <a:prstGeom prst="rect">
            <a:avLst/>
          </a:prstGeom>
          <a:ln>
            <a:solidFill>
              <a:schemeClr val="bg1"/>
            </a:solidFill>
          </a:ln>
        </p:spPr>
      </p:pic>
      <p:sp>
        <p:nvSpPr>
          <p:cNvPr id="8" name="TextBox 7"/>
          <p:cNvSpPr txBox="1"/>
          <p:nvPr/>
        </p:nvSpPr>
        <p:spPr>
          <a:xfrm>
            <a:off x="9521941" y="5996801"/>
            <a:ext cx="2046651" cy="646331"/>
          </a:xfrm>
          <a:prstGeom prst="rect">
            <a:avLst/>
          </a:prstGeom>
          <a:noFill/>
        </p:spPr>
        <p:txBody>
          <a:bodyPr wrap="none" rtlCol="0">
            <a:spAutoFit/>
          </a:bodyPr>
          <a:lstStyle/>
          <a:p>
            <a:r>
              <a:rPr lang="en-US" dirty="0" smtClean="0">
                <a:solidFill>
                  <a:schemeClr val="bg1"/>
                </a:solidFill>
              </a:rPr>
              <a:t>DWDM NETWORK</a:t>
            </a:r>
            <a:br>
              <a:rPr lang="en-US" dirty="0" smtClean="0">
                <a:solidFill>
                  <a:schemeClr val="bg1"/>
                </a:solidFill>
              </a:rPr>
            </a:br>
            <a:r>
              <a:rPr lang="en-US" dirty="0" smtClean="0">
                <a:solidFill>
                  <a:schemeClr val="bg1"/>
                </a:solidFill>
              </a:rPr>
              <a:t>+ ROADMS</a:t>
            </a:r>
            <a:endParaRPr lang="en-US" dirty="0">
              <a:solidFill>
                <a:schemeClr val="bg1"/>
              </a:solidFill>
            </a:endParaRPr>
          </a:p>
        </p:txBody>
      </p:sp>
      <p:sp>
        <p:nvSpPr>
          <p:cNvPr id="9" name="TextBox 8"/>
          <p:cNvSpPr txBox="1"/>
          <p:nvPr/>
        </p:nvSpPr>
        <p:spPr>
          <a:xfrm>
            <a:off x="6070986" y="4888806"/>
            <a:ext cx="2422651" cy="1754326"/>
          </a:xfrm>
          <a:prstGeom prst="rect">
            <a:avLst/>
          </a:prstGeom>
          <a:noFill/>
        </p:spPr>
        <p:txBody>
          <a:bodyPr wrap="none" rtlCol="0">
            <a:spAutoFit/>
          </a:bodyPr>
          <a:lstStyle/>
          <a:p>
            <a:r>
              <a:rPr lang="en-US" dirty="0" smtClean="0">
                <a:solidFill>
                  <a:schemeClr val="bg1"/>
                </a:solidFill>
              </a:rPr>
              <a:t>General purpose </a:t>
            </a:r>
            <a:br>
              <a:rPr lang="en-US" dirty="0" smtClean="0">
                <a:solidFill>
                  <a:schemeClr val="bg1"/>
                </a:solidFill>
              </a:rPr>
            </a:br>
            <a:r>
              <a:rPr lang="en-US" dirty="0" smtClean="0">
                <a:solidFill>
                  <a:schemeClr val="bg1"/>
                </a:solidFill>
              </a:rPr>
              <a:t>compute in DC and</a:t>
            </a:r>
            <a:br>
              <a:rPr lang="en-US" dirty="0" smtClean="0">
                <a:solidFill>
                  <a:schemeClr val="bg1"/>
                </a:solidFill>
              </a:rPr>
            </a:br>
            <a:r>
              <a:rPr lang="en-US" dirty="0" smtClean="0">
                <a:solidFill>
                  <a:schemeClr val="bg1"/>
                </a:solidFill>
              </a:rPr>
              <a:t>C-RAN including</a:t>
            </a:r>
            <a:br>
              <a:rPr lang="en-US" dirty="0" smtClean="0">
                <a:solidFill>
                  <a:schemeClr val="bg1"/>
                </a:solidFill>
              </a:rPr>
            </a:br>
            <a:r>
              <a:rPr lang="en-US" dirty="0" smtClean="0">
                <a:solidFill>
                  <a:schemeClr val="bg1"/>
                </a:solidFill>
              </a:rPr>
              <a:t>40GE High Density</a:t>
            </a:r>
            <a:br>
              <a:rPr lang="en-US" dirty="0" smtClean="0">
                <a:solidFill>
                  <a:schemeClr val="bg1"/>
                </a:solidFill>
              </a:rPr>
            </a:br>
            <a:r>
              <a:rPr lang="en-US" dirty="0" smtClean="0">
                <a:solidFill>
                  <a:schemeClr val="bg1"/>
                </a:solidFill>
              </a:rPr>
              <a:t>Switches </a:t>
            </a:r>
            <a:r>
              <a:rPr lang="en-US" dirty="0" err="1" smtClean="0">
                <a:solidFill>
                  <a:schemeClr val="bg1"/>
                </a:solidFill>
              </a:rPr>
              <a:t>LAG’ed</a:t>
            </a:r>
            <a:r>
              <a:rPr lang="en-US" dirty="0" smtClean="0">
                <a:solidFill>
                  <a:schemeClr val="bg1"/>
                </a:solidFill>
              </a:rPr>
              <a:t> over </a:t>
            </a:r>
            <a:br>
              <a:rPr lang="en-US" dirty="0" smtClean="0">
                <a:solidFill>
                  <a:schemeClr val="bg1"/>
                </a:solidFill>
              </a:rPr>
            </a:br>
            <a:r>
              <a:rPr lang="en-US" dirty="0" smtClean="0">
                <a:solidFill>
                  <a:schemeClr val="bg1"/>
                </a:solidFill>
              </a:rPr>
              <a:t>DWDM network.</a:t>
            </a:r>
            <a:endParaRPr lang="en-US" dirty="0">
              <a:solidFill>
                <a:schemeClr val="bg1"/>
              </a:solidFill>
            </a:endParaRPr>
          </a:p>
        </p:txBody>
      </p:sp>
      <p:sp>
        <p:nvSpPr>
          <p:cNvPr id="10" name="TextBox 9"/>
          <p:cNvSpPr txBox="1"/>
          <p:nvPr/>
        </p:nvSpPr>
        <p:spPr>
          <a:xfrm>
            <a:off x="2750343" y="5272898"/>
            <a:ext cx="2311595" cy="646331"/>
          </a:xfrm>
          <a:prstGeom prst="rect">
            <a:avLst/>
          </a:prstGeom>
          <a:noFill/>
        </p:spPr>
        <p:txBody>
          <a:bodyPr wrap="none" rtlCol="0">
            <a:spAutoFit/>
          </a:bodyPr>
          <a:lstStyle/>
          <a:p>
            <a:r>
              <a:rPr lang="en-US" dirty="0" smtClean="0">
                <a:solidFill>
                  <a:schemeClr val="bg1"/>
                </a:solidFill>
              </a:rPr>
              <a:t>5G Radio real time</a:t>
            </a:r>
            <a:br>
              <a:rPr lang="en-US" dirty="0" smtClean="0">
                <a:solidFill>
                  <a:schemeClr val="bg1"/>
                </a:solidFill>
              </a:rPr>
            </a:br>
            <a:r>
              <a:rPr lang="en-US" dirty="0" smtClean="0">
                <a:solidFill>
                  <a:schemeClr val="bg1"/>
                </a:solidFill>
              </a:rPr>
              <a:t>logic in BEE-7 FPGAs.</a:t>
            </a:r>
            <a:endParaRPr lang="en-US" dirty="0">
              <a:solidFill>
                <a:schemeClr val="bg1"/>
              </a:solidFill>
            </a:endParaRPr>
          </a:p>
        </p:txBody>
      </p:sp>
      <p:sp>
        <p:nvSpPr>
          <p:cNvPr id="11" name="TextBox 10"/>
          <p:cNvSpPr txBox="1"/>
          <p:nvPr/>
        </p:nvSpPr>
        <p:spPr>
          <a:xfrm>
            <a:off x="187059" y="5919229"/>
            <a:ext cx="2525500" cy="646331"/>
          </a:xfrm>
          <a:prstGeom prst="rect">
            <a:avLst/>
          </a:prstGeom>
          <a:noFill/>
        </p:spPr>
        <p:txBody>
          <a:bodyPr wrap="none" rtlCol="0">
            <a:spAutoFit/>
          </a:bodyPr>
          <a:lstStyle/>
          <a:p>
            <a:r>
              <a:rPr lang="en-US" dirty="0" smtClean="0">
                <a:solidFill>
                  <a:schemeClr val="bg1"/>
                </a:solidFill>
              </a:rPr>
              <a:t>5G UE Radios real time</a:t>
            </a:r>
            <a:br>
              <a:rPr lang="en-US" dirty="0" smtClean="0">
                <a:solidFill>
                  <a:schemeClr val="bg1"/>
                </a:solidFill>
              </a:rPr>
            </a:br>
            <a:r>
              <a:rPr lang="en-US" dirty="0" smtClean="0">
                <a:solidFill>
                  <a:schemeClr val="bg1"/>
                </a:solidFill>
              </a:rPr>
              <a:t>FPGAs</a:t>
            </a:r>
            <a:r>
              <a:rPr lang="en-US" dirty="0">
                <a:solidFill>
                  <a:schemeClr val="bg1"/>
                </a:solidFill>
              </a:rPr>
              <a:t> </a:t>
            </a:r>
            <a:r>
              <a:rPr lang="en-US" dirty="0" smtClean="0">
                <a:solidFill>
                  <a:schemeClr val="bg1"/>
                </a:solidFill>
              </a:rPr>
              <a:t>and test servers.</a:t>
            </a:r>
            <a:endParaRPr lang="en-US" dirty="0">
              <a:solidFill>
                <a:schemeClr val="bg1"/>
              </a:solidFill>
            </a:endParaRPr>
          </a:p>
        </p:txBody>
      </p:sp>
    </p:spTree>
    <p:extLst>
      <p:ext uri="{BB962C8B-B14F-4D97-AF65-F5344CB8AC3E}">
        <p14:creationId xmlns:p14="http://schemas.microsoft.com/office/powerpoint/2010/main" val="91862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92000" cy="6858000"/>
          </a:xfrm>
          <a:prstGeom prst="rect">
            <a:avLst/>
          </a:prstGeom>
          <a:solidFill>
            <a:schemeClr val="bg1">
              <a:lumMod val="85000"/>
            </a:schemeClr>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dirty="0" smtClean="0">
              <a:ln>
                <a:noFill/>
              </a:ln>
              <a:solidFill>
                <a:schemeClr val="tx1"/>
              </a:solidFill>
              <a:effectLst/>
              <a:latin typeface="Arial" charset="0"/>
              <a:ea typeface="SimSun" pitchFamily="2" charset="-122"/>
            </a:endParaRPr>
          </a:p>
        </p:txBody>
      </p:sp>
      <p:pic>
        <p:nvPicPr>
          <p:cNvPr id="2" name="Picture 1"/>
          <p:cNvPicPr>
            <a:picLocks noChangeAspect="1"/>
          </p:cNvPicPr>
          <p:nvPr/>
        </p:nvPicPr>
        <p:blipFill rotWithShape="1">
          <a:blip r:embed="rId3"/>
          <a:srcRect t="19193" r="51038" b="23962"/>
          <a:stretch/>
        </p:blipFill>
        <p:spPr>
          <a:xfrm>
            <a:off x="1849395" y="979816"/>
            <a:ext cx="8000821" cy="5225144"/>
          </a:xfrm>
          <a:prstGeom prst="rect">
            <a:avLst/>
          </a:prstGeom>
        </p:spPr>
      </p:pic>
      <p:sp>
        <p:nvSpPr>
          <p:cNvPr id="4" name="Title 1"/>
          <p:cNvSpPr txBox="1">
            <a:spLocks/>
          </p:cNvSpPr>
          <p:nvPr/>
        </p:nvSpPr>
        <p:spPr>
          <a:xfrm>
            <a:off x="3607969" y="34882"/>
            <a:ext cx="5239469" cy="637102"/>
          </a:xfrm>
          <a:prstGeom prst="rect">
            <a:avLst/>
          </a:prstGeom>
        </p:spPr>
        <p:txBody>
          <a:bodyPr/>
          <a:lstStyle/>
          <a:p>
            <a:pPr eaLnBrk="0" fontAlgn="base" hangingPunct="0">
              <a:spcBef>
                <a:spcPct val="0"/>
              </a:spcBef>
              <a:spcAft>
                <a:spcPct val="0"/>
              </a:spcAft>
              <a:defRPr/>
            </a:pPr>
            <a:r>
              <a:rPr lang="en-US" sz="4761" kern="0" dirty="0" smtClean="0">
                <a:solidFill>
                  <a:srgbClr val="000000"/>
                </a:solidFill>
                <a:latin typeface="FrutigerNext LT Regular" pitchFamily="34" charset="0"/>
                <a:ea typeface="微软雅黑" pitchFamily="34" charset="-122"/>
              </a:rPr>
              <a:t>SONAC DEMO GUI</a:t>
            </a:r>
            <a:endParaRPr lang="en-US" sz="3386" i="1" kern="0" dirty="0">
              <a:solidFill>
                <a:srgbClr val="000000"/>
              </a:solidFill>
              <a:latin typeface="FrutigerNext LT Regular" pitchFamily="34" charset="0"/>
              <a:ea typeface="微软雅黑" pitchFamily="34" charset="-122"/>
            </a:endParaRPr>
          </a:p>
        </p:txBody>
      </p:sp>
      <p:sp>
        <p:nvSpPr>
          <p:cNvPr id="5" name="TextBox 4"/>
          <p:cNvSpPr txBox="1"/>
          <p:nvPr/>
        </p:nvSpPr>
        <p:spPr>
          <a:xfrm>
            <a:off x="115331" y="2159303"/>
            <a:ext cx="1734064" cy="923330"/>
          </a:xfrm>
          <a:prstGeom prst="rect">
            <a:avLst/>
          </a:prstGeom>
          <a:noFill/>
        </p:spPr>
        <p:txBody>
          <a:bodyPr wrap="none" rtlCol="0">
            <a:spAutoFit/>
          </a:bodyPr>
          <a:lstStyle/>
          <a:p>
            <a:r>
              <a:rPr lang="en-US" dirty="0" smtClean="0"/>
              <a:t>IMPORTANT </a:t>
            </a:r>
            <a:br>
              <a:rPr lang="en-US" dirty="0" smtClean="0"/>
            </a:br>
            <a:r>
              <a:rPr lang="en-US" dirty="0" smtClean="0"/>
              <a:t>KPIS FOR EACH</a:t>
            </a:r>
            <a:br>
              <a:rPr lang="en-US" dirty="0" smtClean="0"/>
            </a:br>
            <a:r>
              <a:rPr lang="en-US" dirty="0" smtClean="0"/>
              <a:t>SLICE</a:t>
            </a:r>
            <a:endParaRPr lang="en-US" dirty="0"/>
          </a:p>
        </p:txBody>
      </p:sp>
      <p:sp>
        <p:nvSpPr>
          <p:cNvPr id="6" name="TextBox 5"/>
          <p:cNvSpPr txBox="1"/>
          <p:nvPr/>
        </p:nvSpPr>
        <p:spPr>
          <a:xfrm>
            <a:off x="109513" y="4982443"/>
            <a:ext cx="1494448" cy="923330"/>
          </a:xfrm>
          <a:prstGeom prst="rect">
            <a:avLst/>
          </a:prstGeom>
          <a:noFill/>
        </p:spPr>
        <p:txBody>
          <a:bodyPr wrap="none" rtlCol="0">
            <a:spAutoFit/>
          </a:bodyPr>
          <a:lstStyle/>
          <a:p>
            <a:r>
              <a:rPr lang="en-US" dirty="0" smtClean="0"/>
              <a:t>TRANSPORT</a:t>
            </a:r>
            <a:br>
              <a:rPr lang="en-US" dirty="0" smtClean="0"/>
            </a:br>
            <a:r>
              <a:rPr lang="en-US" dirty="0" smtClean="0"/>
              <a:t>BANDWIDTH</a:t>
            </a:r>
            <a:br>
              <a:rPr lang="en-US" dirty="0" smtClean="0"/>
            </a:br>
            <a:r>
              <a:rPr lang="en-US" dirty="0" smtClean="0"/>
              <a:t>CRAN-DC</a:t>
            </a:r>
            <a:endParaRPr lang="en-US" dirty="0"/>
          </a:p>
        </p:txBody>
      </p:sp>
      <p:sp>
        <p:nvSpPr>
          <p:cNvPr id="7" name="TextBox 6"/>
          <p:cNvSpPr txBox="1"/>
          <p:nvPr/>
        </p:nvSpPr>
        <p:spPr>
          <a:xfrm>
            <a:off x="3964513" y="6254388"/>
            <a:ext cx="4207049" cy="646331"/>
          </a:xfrm>
          <a:prstGeom prst="rect">
            <a:avLst/>
          </a:prstGeom>
          <a:noFill/>
        </p:spPr>
        <p:txBody>
          <a:bodyPr wrap="none" rtlCol="0">
            <a:spAutoFit/>
          </a:bodyPr>
          <a:lstStyle/>
          <a:p>
            <a:r>
              <a:rPr lang="en-US" dirty="0" smtClean="0"/>
              <a:t>100 </a:t>
            </a:r>
            <a:r>
              <a:rPr lang="en-US" dirty="0" err="1" smtClean="0"/>
              <a:t>Mhz</a:t>
            </a:r>
            <a:r>
              <a:rPr lang="en-US" dirty="0" smtClean="0"/>
              <a:t> as 5x20Mhz F-OFDM</a:t>
            </a:r>
            <a:br>
              <a:rPr lang="en-US" dirty="0" smtClean="0"/>
            </a:br>
            <a:r>
              <a:rPr lang="en-US" dirty="0" smtClean="0"/>
              <a:t>blocks colored to show slice assignment</a:t>
            </a:r>
            <a:endParaRPr lang="en-US" dirty="0"/>
          </a:p>
        </p:txBody>
      </p:sp>
      <p:sp>
        <p:nvSpPr>
          <p:cNvPr id="8" name="TextBox 7"/>
          <p:cNvSpPr txBox="1"/>
          <p:nvPr/>
        </p:nvSpPr>
        <p:spPr>
          <a:xfrm>
            <a:off x="10067433" y="1747750"/>
            <a:ext cx="1661032" cy="923330"/>
          </a:xfrm>
          <a:prstGeom prst="rect">
            <a:avLst/>
          </a:prstGeom>
          <a:noFill/>
        </p:spPr>
        <p:txBody>
          <a:bodyPr wrap="none" rtlCol="0">
            <a:spAutoFit/>
          </a:bodyPr>
          <a:lstStyle/>
          <a:p>
            <a:r>
              <a:rPr lang="en-US" dirty="0" smtClean="0"/>
              <a:t>High level </a:t>
            </a:r>
          </a:p>
          <a:p>
            <a:r>
              <a:rPr lang="en-US" dirty="0"/>
              <a:t>v</a:t>
            </a:r>
            <a:r>
              <a:rPr lang="en-US" dirty="0" smtClean="0"/>
              <a:t>iew of what’s</a:t>
            </a:r>
            <a:br>
              <a:rPr lang="en-US" dirty="0" smtClean="0"/>
            </a:br>
            <a:r>
              <a:rPr lang="en-US" dirty="0" smtClean="0"/>
              <a:t>happening</a:t>
            </a:r>
            <a:endParaRPr lang="en-US" dirty="0"/>
          </a:p>
        </p:txBody>
      </p:sp>
      <p:sp>
        <p:nvSpPr>
          <p:cNvPr id="9" name="TextBox 8"/>
          <p:cNvSpPr txBox="1"/>
          <p:nvPr/>
        </p:nvSpPr>
        <p:spPr>
          <a:xfrm>
            <a:off x="10067433" y="4876030"/>
            <a:ext cx="1258678" cy="923330"/>
          </a:xfrm>
          <a:prstGeom prst="rect">
            <a:avLst/>
          </a:prstGeom>
          <a:noFill/>
        </p:spPr>
        <p:txBody>
          <a:bodyPr wrap="none" rtlCol="0">
            <a:spAutoFit/>
          </a:bodyPr>
          <a:lstStyle/>
          <a:p>
            <a:r>
              <a:rPr lang="en-US" dirty="0" smtClean="0"/>
              <a:t>View of </a:t>
            </a:r>
            <a:br>
              <a:rPr lang="en-US" dirty="0" smtClean="0"/>
            </a:br>
            <a:r>
              <a:rPr lang="en-US" dirty="0" smtClean="0"/>
              <a:t>Messaging</a:t>
            </a:r>
            <a:br>
              <a:rPr lang="en-US" dirty="0" smtClean="0"/>
            </a:br>
            <a:r>
              <a:rPr lang="en-US" dirty="0" smtClean="0"/>
              <a:t>data flow</a:t>
            </a:r>
            <a:endParaRPr lang="en-US" dirty="0"/>
          </a:p>
        </p:txBody>
      </p:sp>
    </p:spTree>
    <p:extLst>
      <p:ext uri="{BB962C8B-B14F-4D97-AF65-F5344CB8AC3E}">
        <p14:creationId xmlns:p14="http://schemas.microsoft.com/office/powerpoint/2010/main" val="402714369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ounded Rectangle 145"/>
          <p:cNvSpPr/>
          <p:nvPr/>
        </p:nvSpPr>
        <p:spPr bwMode="auto">
          <a:xfrm>
            <a:off x="215217" y="561768"/>
            <a:ext cx="6489103" cy="2239306"/>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 name="Rounded Rectangle 4"/>
          <p:cNvSpPr/>
          <p:nvPr/>
        </p:nvSpPr>
        <p:spPr bwMode="auto">
          <a:xfrm>
            <a:off x="119794" y="623492"/>
            <a:ext cx="6489103" cy="2239306"/>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 name="Rounded Rectangle 3"/>
          <p:cNvSpPr/>
          <p:nvPr/>
        </p:nvSpPr>
        <p:spPr bwMode="auto">
          <a:xfrm>
            <a:off x="7259399" y="623491"/>
            <a:ext cx="4884851" cy="5873841"/>
          </a:xfrm>
          <a:prstGeom prst="roundRect">
            <a:avLst>
              <a:gd name="adj" fmla="val 7313"/>
            </a:avLst>
          </a:prstGeom>
          <a:solidFill>
            <a:schemeClr val="accent4">
              <a:lumMod val="85000"/>
              <a:lumOff val="15000"/>
            </a:schemeClr>
          </a:solid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 name="Title 1"/>
          <p:cNvSpPr>
            <a:spLocks noGrp="1"/>
          </p:cNvSpPr>
          <p:nvPr>
            <p:ph type="ctrTitle"/>
          </p:nvPr>
        </p:nvSpPr>
        <p:spPr>
          <a:xfrm>
            <a:off x="318507" y="14969"/>
            <a:ext cx="11491292" cy="691119"/>
          </a:xfrm>
        </p:spPr>
        <p:txBody>
          <a:bodyPr/>
          <a:lstStyle/>
          <a:p>
            <a:r>
              <a:rPr lang="en-US" altLang="zh-CN" sz="2963" dirty="0"/>
              <a:t>Resource allocation by mixed integer/linear program</a:t>
            </a:r>
            <a:endParaRPr lang="zh-CN" altLang="en-US" sz="2963" dirty="0"/>
          </a:p>
        </p:txBody>
      </p:sp>
      <p:sp>
        <p:nvSpPr>
          <p:cNvPr id="43" name="TextBox 42"/>
          <p:cNvSpPr txBox="1"/>
          <p:nvPr/>
        </p:nvSpPr>
        <p:spPr>
          <a:xfrm>
            <a:off x="416549" y="4683657"/>
            <a:ext cx="2390686" cy="1915974"/>
          </a:xfrm>
          <a:prstGeom prst="rect">
            <a:avLst/>
          </a:prstGeom>
          <a:noFill/>
        </p:spPr>
        <p:txBody>
          <a:bodyPr wrap="square" rtlCol="0">
            <a:spAutoFit/>
          </a:bodyPr>
          <a:lstStyle/>
          <a:p>
            <a:pPr fontAlgn="base">
              <a:spcBef>
                <a:spcPct val="0"/>
              </a:spcBef>
              <a:spcAft>
                <a:spcPct val="0"/>
              </a:spcAft>
            </a:pPr>
            <a:r>
              <a:rPr lang="en-US" sz="1693" dirty="0">
                <a:solidFill>
                  <a:srgbClr val="FFFFFF"/>
                </a:solidFill>
                <a:latin typeface="Arial" pitchFamily="34" charset="0"/>
                <a:ea typeface="宋体" pitchFamily="2" charset="-122"/>
              </a:rPr>
              <a:t>System Resources =</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Server resources</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CPU</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Memory</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IO</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OTN Resources</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Bandwidth</a:t>
            </a:r>
          </a:p>
        </p:txBody>
      </p:sp>
      <p:sp>
        <p:nvSpPr>
          <p:cNvPr id="44" name="TextBox 43"/>
          <p:cNvSpPr txBox="1"/>
          <p:nvPr/>
        </p:nvSpPr>
        <p:spPr>
          <a:xfrm>
            <a:off x="3231346" y="4666203"/>
            <a:ext cx="2538289" cy="1394934"/>
          </a:xfrm>
          <a:prstGeom prst="rect">
            <a:avLst/>
          </a:prstGeom>
          <a:noFill/>
        </p:spPr>
        <p:txBody>
          <a:bodyPr wrap="square" rtlCol="0">
            <a:spAutoFit/>
          </a:bodyPr>
          <a:lstStyle/>
          <a:p>
            <a:pPr fontAlgn="base">
              <a:spcBef>
                <a:spcPct val="0"/>
              </a:spcBef>
              <a:spcAft>
                <a:spcPct val="0"/>
              </a:spcAft>
            </a:pPr>
            <a:r>
              <a:rPr lang="en-US" sz="1693" dirty="0">
                <a:solidFill>
                  <a:srgbClr val="FFFFFF"/>
                </a:solidFill>
                <a:latin typeface="Arial" pitchFamily="34" charset="0"/>
                <a:ea typeface="宋体" pitchFamily="2" charset="-122"/>
              </a:rPr>
              <a:t>System Costs = </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Resource costs</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Server-server cost</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Server delays</a:t>
            </a:r>
          </a:p>
          <a:p>
            <a:pPr marL="362822" indent="-362822" fontAlgn="base">
              <a:spcBef>
                <a:spcPct val="0"/>
              </a:spcBef>
              <a:spcAft>
                <a:spcPct val="0"/>
              </a:spcAft>
              <a:buFont typeface="Arial" panose="020B0604020202020204" pitchFamily="34" charset="0"/>
              <a:buChar char="•"/>
            </a:pPr>
            <a:r>
              <a:rPr lang="en-US" sz="1693" dirty="0">
                <a:solidFill>
                  <a:srgbClr val="FFFFFF"/>
                </a:solidFill>
                <a:latin typeface="Arial" pitchFamily="34" charset="0"/>
                <a:ea typeface="宋体" pitchFamily="2" charset="-122"/>
              </a:rPr>
              <a:t>Server-server delays</a:t>
            </a:r>
          </a:p>
        </p:txBody>
      </p:sp>
      <p:sp>
        <p:nvSpPr>
          <p:cNvPr id="67" name="TextBox 66"/>
          <p:cNvSpPr txBox="1"/>
          <p:nvPr/>
        </p:nvSpPr>
        <p:spPr>
          <a:xfrm>
            <a:off x="416548" y="3169218"/>
            <a:ext cx="6429785" cy="1394741"/>
          </a:xfrm>
          <a:prstGeom prst="rect">
            <a:avLst/>
          </a:prstGeom>
          <a:noFill/>
        </p:spPr>
        <p:txBody>
          <a:bodyPr wrap="square" rtlCol="0">
            <a:spAutoFit/>
          </a:bodyPr>
          <a:lstStyle/>
          <a:p>
            <a:pPr fontAlgn="base">
              <a:spcBef>
                <a:spcPct val="0"/>
              </a:spcBef>
              <a:spcAft>
                <a:spcPct val="0"/>
              </a:spcAft>
            </a:pPr>
            <a:r>
              <a:rPr lang="en-US" sz="2116" b="1" dirty="0">
                <a:solidFill>
                  <a:srgbClr val="FFFFFF"/>
                </a:solidFill>
                <a:latin typeface="Arial" pitchFamily="34" charset="0"/>
                <a:ea typeface="宋体" pitchFamily="2" charset="-122"/>
              </a:rPr>
              <a:t>Optimization program:</a:t>
            </a:r>
          </a:p>
          <a:p>
            <a:pPr fontAlgn="base">
              <a:spcBef>
                <a:spcPct val="0"/>
              </a:spcBef>
              <a:spcAft>
                <a:spcPct val="0"/>
              </a:spcAft>
            </a:pPr>
            <a:r>
              <a:rPr lang="en-US" sz="2116" b="1" dirty="0">
                <a:solidFill>
                  <a:srgbClr val="FFFFFF"/>
                </a:solidFill>
                <a:latin typeface="Arial" pitchFamily="34" charset="0"/>
                <a:ea typeface="宋体" pitchFamily="2" charset="-122"/>
              </a:rPr>
              <a:t>Minimize selected costs/delays while:</a:t>
            </a:r>
          </a:p>
          <a:p>
            <a:pPr marL="362822" indent="-362822" fontAlgn="base">
              <a:spcBef>
                <a:spcPct val="0"/>
              </a:spcBef>
              <a:spcAft>
                <a:spcPct val="0"/>
              </a:spcAft>
              <a:buFont typeface="Arial" panose="020B0604020202020204" pitchFamily="34" charset="0"/>
              <a:buChar char="•"/>
            </a:pPr>
            <a:r>
              <a:rPr lang="en-US" sz="2116" b="1" dirty="0">
                <a:solidFill>
                  <a:srgbClr val="FFFFFF"/>
                </a:solidFill>
                <a:latin typeface="Arial" pitchFamily="34" charset="0"/>
                <a:ea typeface="宋体" pitchFamily="2" charset="-122"/>
              </a:rPr>
              <a:t>Placing network functions(slices) and</a:t>
            </a:r>
          </a:p>
          <a:p>
            <a:pPr marL="362822" indent="-362822" fontAlgn="base">
              <a:spcBef>
                <a:spcPct val="0"/>
              </a:spcBef>
              <a:spcAft>
                <a:spcPct val="0"/>
              </a:spcAft>
              <a:buFont typeface="Arial" panose="020B0604020202020204" pitchFamily="34" charset="0"/>
              <a:buChar char="•"/>
            </a:pPr>
            <a:r>
              <a:rPr lang="en-US" sz="2116" b="1" dirty="0">
                <a:solidFill>
                  <a:srgbClr val="FFFFFF"/>
                </a:solidFill>
                <a:latin typeface="Arial" pitchFamily="34" charset="0"/>
                <a:ea typeface="宋体" pitchFamily="2" charset="-122"/>
              </a:rPr>
              <a:t>Respecting system resource limitations.</a:t>
            </a:r>
          </a:p>
        </p:txBody>
      </p:sp>
      <p:graphicFrame>
        <p:nvGraphicFramePr>
          <p:cNvPr id="92" name="Table 91"/>
          <p:cNvGraphicFramePr>
            <a:graphicFrameLocks noGrp="1"/>
          </p:cNvGraphicFramePr>
          <p:nvPr>
            <p:extLst/>
          </p:nvPr>
        </p:nvGraphicFramePr>
        <p:xfrm>
          <a:off x="8425778" y="1308158"/>
          <a:ext cx="2453868" cy="1614771"/>
        </p:xfrm>
        <a:graphic>
          <a:graphicData uri="http://schemas.openxmlformats.org/drawingml/2006/table">
            <a:tbl>
              <a:tblPr bandRow="1">
                <a:tableStyleId>{5C22544A-7EE6-4342-B048-85BDC9FD1C3A}</a:tableStyleId>
              </a:tblPr>
              <a:tblGrid>
                <a:gridCol w="613467"/>
                <a:gridCol w="613467"/>
                <a:gridCol w="613467"/>
                <a:gridCol w="613467"/>
              </a:tblGrid>
              <a:tr h="332439">
                <a:tc>
                  <a:txBody>
                    <a:bodyPr/>
                    <a:lstStyle/>
                    <a:p>
                      <a:endParaRPr lang="en-US" sz="1300" dirty="0"/>
                    </a:p>
                  </a:txBody>
                  <a:tcPr marL="96757" marR="96757" marT="48378" marB="48378">
                    <a:solidFill>
                      <a:schemeClr val="bg2">
                        <a:lumMod val="50000"/>
                      </a:schemeClr>
                    </a:solidFill>
                  </a:tcPr>
                </a:tc>
                <a:tc>
                  <a:txBody>
                    <a:bodyPr/>
                    <a:lstStyle/>
                    <a:p>
                      <a:endParaRPr lang="en-US" sz="1300" dirty="0"/>
                    </a:p>
                  </a:txBody>
                  <a:tcPr marL="96757" marR="96757" marT="48378" marB="48378">
                    <a:solidFill>
                      <a:schemeClr val="bg2">
                        <a:lumMod val="50000"/>
                      </a:schemeClr>
                    </a:solidFill>
                  </a:tcPr>
                </a:tc>
                <a:tc>
                  <a:txBody>
                    <a:bodyPr/>
                    <a:lstStyle/>
                    <a:p>
                      <a:endParaRPr lang="en-US" sz="1300"/>
                    </a:p>
                  </a:txBody>
                  <a:tcPr marL="96757" marR="96757" marT="48378" marB="48378">
                    <a:solidFill>
                      <a:schemeClr val="bg2">
                        <a:lumMod val="50000"/>
                      </a:schemeClr>
                    </a:solidFill>
                  </a:tcPr>
                </a:tc>
                <a:tc>
                  <a:txBody>
                    <a:bodyPr/>
                    <a:lstStyle/>
                    <a:p>
                      <a:endParaRPr lang="en-US" sz="1300" dirty="0"/>
                    </a:p>
                  </a:txBody>
                  <a:tcPr marL="96757" marR="96757" marT="48378" marB="48378">
                    <a:solidFill>
                      <a:schemeClr val="bg2">
                        <a:lumMod val="50000"/>
                      </a:schemeClr>
                    </a:solidFill>
                  </a:tcPr>
                </a:tc>
              </a:tr>
              <a:tr h="320583">
                <a:tc>
                  <a:txBody>
                    <a:bodyPr/>
                    <a:lstStyle/>
                    <a:p>
                      <a:endParaRPr lang="en-US" sz="1300" dirty="0"/>
                    </a:p>
                  </a:txBody>
                  <a:tcPr marL="96757" marR="96757" marT="48378" marB="48378"/>
                </a:tc>
                <a:tc>
                  <a:txBody>
                    <a:bodyPr/>
                    <a:lstStyle/>
                    <a:p>
                      <a:endParaRPr lang="en-US" sz="1300" dirty="0"/>
                    </a:p>
                  </a:txBody>
                  <a:tcPr marL="96757" marR="96757" marT="48378" marB="48378"/>
                </a:tc>
                <a:tc>
                  <a:txBody>
                    <a:bodyPr/>
                    <a:lstStyle/>
                    <a:p>
                      <a:endParaRPr lang="en-US" sz="1300" dirty="0"/>
                    </a:p>
                  </a:txBody>
                  <a:tcPr marL="96757" marR="96757" marT="48378" marB="48378"/>
                </a:tc>
                <a:tc>
                  <a:txBody>
                    <a:bodyPr/>
                    <a:lstStyle/>
                    <a:p>
                      <a:endParaRPr lang="en-US" sz="1300" dirty="0"/>
                    </a:p>
                  </a:txBody>
                  <a:tcPr marL="96757" marR="96757" marT="48378" marB="48378"/>
                </a:tc>
              </a:tr>
              <a:tr h="320583">
                <a:tc>
                  <a:txBody>
                    <a:bodyPr/>
                    <a:lstStyle/>
                    <a:p>
                      <a:endParaRPr lang="en-US" sz="1300" dirty="0"/>
                    </a:p>
                  </a:txBody>
                  <a:tcPr marL="96757" marR="96757" marT="48378" marB="48378">
                    <a:solidFill>
                      <a:schemeClr val="bg2">
                        <a:lumMod val="50000"/>
                      </a:schemeClr>
                    </a:solidFill>
                  </a:tcPr>
                </a:tc>
                <a:tc>
                  <a:txBody>
                    <a:bodyPr/>
                    <a:lstStyle/>
                    <a:p>
                      <a:endParaRPr lang="en-US" sz="1300" dirty="0"/>
                    </a:p>
                  </a:txBody>
                  <a:tcPr marL="96757" marR="96757" marT="48378" marB="48378">
                    <a:solidFill>
                      <a:schemeClr val="bg2">
                        <a:lumMod val="50000"/>
                      </a:schemeClr>
                    </a:solidFill>
                  </a:tcPr>
                </a:tc>
                <a:tc>
                  <a:txBody>
                    <a:bodyPr/>
                    <a:lstStyle/>
                    <a:p>
                      <a:endParaRPr lang="en-US" sz="1300" dirty="0"/>
                    </a:p>
                  </a:txBody>
                  <a:tcPr marL="96757" marR="96757" marT="48378" marB="48378">
                    <a:solidFill>
                      <a:schemeClr val="bg2">
                        <a:lumMod val="50000"/>
                      </a:schemeClr>
                    </a:solidFill>
                  </a:tcPr>
                </a:tc>
                <a:tc>
                  <a:txBody>
                    <a:bodyPr/>
                    <a:lstStyle/>
                    <a:p>
                      <a:endParaRPr lang="en-US" sz="1300" dirty="0"/>
                    </a:p>
                  </a:txBody>
                  <a:tcPr marL="96757" marR="96757" marT="48378" marB="48378">
                    <a:solidFill>
                      <a:schemeClr val="bg2">
                        <a:lumMod val="50000"/>
                      </a:schemeClr>
                    </a:solidFill>
                  </a:tcPr>
                </a:tc>
              </a:tr>
              <a:tr h="320583">
                <a:tc>
                  <a:txBody>
                    <a:bodyPr/>
                    <a:lstStyle/>
                    <a:p>
                      <a:endParaRPr lang="en-US" sz="1300"/>
                    </a:p>
                  </a:txBody>
                  <a:tcPr marL="96757" marR="96757" marT="48378" marB="48378"/>
                </a:tc>
                <a:tc>
                  <a:txBody>
                    <a:bodyPr/>
                    <a:lstStyle/>
                    <a:p>
                      <a:endParaRPr lang="en-US" sz="1300" dirty="0"/>
                    </a:p>
                  </a:txBody>
                  <a:tcPr marL="96757" marR="96757" marT="48378" marB="48378"/>
                </a:tc>
                <a:tc>
                  <a:txBody>
                    <a:bodyPr/>
                    <a:lstStyle/>
                    <a:p>
                      <a:endParaRPr lang="en-US" sz="1300"/>
                    </a:p>
                  </a:txBody>
                  <a:tcPr marL="96757" marR="96757" marT="48378" marB="48378"/>
                </a:tc>
                <a:tc>
                  <a:txBody>
                    <a:bodyPr/>
                    <a:lstStyle/>
                    <a:p>
                      <a:endParaRPr lang="en-US" sz="1300" dirty="0"/>
                    </a:p>
                  </a:txBody>
                  <a:tcPr marL="96757" marR="96757" marT="48378" marB="48378"/>
                </a:tc>
              </a:tr>
              <a:tr h="320583">
                <a:tc>
                  <a:txBody>
                    <a:bodyPr/>
                    <a:lstStyle/>
                    <a:p>
                      <a:endParaRPr lang="en-US" sz="1300" dirty="0"/>
                    </a:p>
                  </a:txBody>
                  <a:tcPr marL="96757" marR="96757" marT="48378" marB="48378">
                    <a:solidFill>
                      <a:schemeClr val="bg2">
                        <a:lumMod val="50000"/>
                      </a:schemeClr>
                    </a:solidFill>
                  </a:tcPr>
                </a:tc>
                <a:tc>
                  <a:txBody>
                    <a:bodyPr/>
                    <a:lstStyle/>
                    <a:p>
                      <a:endParaRPr lang="en-US" sz="1300" dirty="0"/>
                    </a:p>
                  </a:txBody>
                  <a:tcPr marL="96757" marR="96757" marT="48378" marB="48378">
                    <a:solidFill>
                      <a:schemeClr val="bg2">
                        <a:lumMod val="50000"/>
                      </a:schemeClr>
                    </a:solidFill>
                  </a:tcPr>
                </a:tc>
                <a:tc>
                  <a:txBody>
                    <a:bodyPr/>
                    <a:lstStyle/>
                    <a:p>
                      <a:endParaRPr lang="en-US" sz="1300" dirty="0"/>
                    </a:p>
                  </a:txBody>
                  <a:tcPr marL="96757" marR="96757" marT="48378" marB="48378">
                    <a:solidFill>
                      <a:schemeClr val="bg2">
                        <a:lumMod val="50000"/>
                      </a:schemeClr>
                    </a:solidFill>
                  </a:tcPr>
                </a:tc>
                <a:tc>
                  <a:txBody>
                    <a:bodyPr/>
                    <a:lstStyle/>
                    <a:p>
                      <a:endParaRPr lang="en-US" sz="1300" dirty="0"/>
                    </a:p>
                  </a:txBody>
                  <a:tcPr marL="96757" marR="96757" marT="48378" marB="48378">
                    <a:solidFill>
                      <a:schemeClr val="bg2">
                        <a:lumMod val="50000"/>
                      </a:schemeClr>
                    </a:solidFill>
                  </a:tcPr>
                </a:tc>
              </a:tr>
            </a:tbl>
          </a:graphicData>
        </a:graphic>
      </p:graphicFrame>
      <p:graphicFrame>
        <p:nvGraphicFramePr>
          <p:cNvPr id="93" name="Table 92"/>
          <p:cNvGraphicFramePr>
            <a:graphicFrameLocks noGrp="1"/>
          </p:cNvGraphicFramePr>
          <p:nvPr>
            <p:extLst/>
          </p:nvPr>
        </p:nvGraphicFramePr>
        <p:xfrm>
          <a:off x="11442708" y="1263360"/>
          <a:ext cx="460204" cy="1732890"/>
        </p:xfrm>
        <a:graphic>
          <a:graphicData uri="http://schemas.openxmlformats.org/drawingml/2006/table">
            <a:tbl>
              <a:tblPr bandRow="1">
                <a:tableStyleId>{5C22544A-7EE6-4342-B048-85BDC9FD1C3A}</a:tableStyleId>
              </a:tblPr>
              <a:tblGrid>
                <a:gridCol w="460204"/>
              </a:tblGrid>
              <a:tr h="346578">
                <a:tc>
                  <a:txBody>
                    <a:bodyPr/>
                    <a:lstStyle/>
                    <a:p>
                      <a:endParaRPr lang="en-US" sz="1200" dirty="0"/>
                    </a:p>
                  </a:txBody>
                  <a:tcPr marL="96757" marR="96757" marT="48378" marB="48378">
                    <a:solidFill>
                      <a:schemeClr val="bg2">
                        <a:lumMod val="50000"/>
                      </a:schemeClr>
                    </a:solidFill>
                  </a:tcPr>
                </a:tc>
              </a:tr>
              <a:tr h="346578">
                <a:tc>
                  <a:txBody>
                    <a:bodyPr/>
                    <a:lstStyle/>
                    <a:p>
                      <a:endParaRPr lang="en-US" sz="1200" dirty="0"/>
                    </a:p>
                  </a:txBody>
                  <a:tcPr marL="96757" marR="96757" marT="48378" marB="48378"/>
                </a:tc>
              </a:tr>
              <a:tr h="346578">
                <a:tc>
                  <a:txBody>
                    <a:bodyPr/>
                    <a:lstStyle/>
                    <a:p>
                      <a:endParaRPr lang="en-US" sz="1200" dirty="0"/>
                    </a:p>
                  </a:txBody>
                  <a:tcPr marL="96757" marR="96757" marT="48378" marB="48378">
                    <a:solidFill>
                      <a:schemeClr val="bg2">
                        <a:lumMod val="50000"/>
                      </a:schemeClr>
                    </a:solidFill>
                  </a:tcPr>
                </a:tc>
              </a:tr>
              <a:tr h="346578">
                <a:tc>
                  <a:txBody>
                    <a:bodyPr/>
                    <a:lstStyle/>
                    <a:p>
                      <a:endParaRPr lang="en-US" sz="1200" dirty="0"/>
                    </a:p>
                  </a:txBody>
                  <a:tcPr marL="96757" marR="96757" marT="48378" marB="48378"/>
                </a:tc>
              </a:tr>
              <a:tr h="346578">
                <a:tc>
                  <a:txBody>
                    <a:bodyPr/>
                    <a:lstStyle/>
                    <a:p>
                      <a:endParaRPr lang="en-US" sz="1200" dirty="0"/>
                    </a:p>
                  </a:txBody>
                  <a:tcPr marL="96757" marR="96757" marT="48378" marB="48378">
                    <a:solidFill>
                      <a:schemeClr val="bg2">
                        <a:lumMod val="50000"/>
                      </a:schemeClr>
                    </a:solidFill>
                  </a:tcPr>
                </a:tc>
              </a:tr>
            </a:tbl>
          </a:graphicData>
        </a:graphic>
      </p:graphicFrame>
      <p:sp>
        <p:nvSpPr>
          <p:cNvPr id="94" name="TextBox 93"/>
          <p:cNvSpPr txBox="1"/>
          <p:nvPr/>
        </p:nvSpPr>
        <p:spPr>
          <a:xfrm>
            <a:off x="11020672" y="1740058"/>
            <a:ext cx="348324" cy="385490"/>
          </a:xfrm>
          <a:prstGeom prst="rect">
            <a:avLst/>
          </a:prstGeom>
          <a:noFill/>
        </p:spPr>
        <p:txBody>
          <a:bodyPr wrap="squar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a:t>
            </a:r>
          </a:p>
        </p:txBody>
      </p:sp>
      <p:grpSp>
        <p:nvGrpSpPr>
          <p:cNvPr id="88" name="Group 87"/>
          <p:cNvGrpSpPr/>
          <p:nvPr/>
        </p:nvGrpSpPr>
        <p:grpSpPr>
          <a:xfrm>
            <a:off x="11347785" y="1115426"/>
            <a:ext cx="308859" cy="1998396"/>
            <a:chOff x="7496070" y="959618"/>
            <a:chExt cx="187265" cy="1698171"/>
          </a:xfrm>
        </p:grpSpPr>
        <p:cxnSp>
          <p:nvCxnSpPr>
            <p:cNvPr id="89" name="Straight Connector 88"/>
            <p:cNvCxnSpPr/>
            <p:nvPr/>
          </p:nvCxnSpPr>
          <p:spPr bwMode="auto">
            <a:xfrm flipH="1" flipV="1">
              <a:off x="7501095" y="959618"/>
              <a:ext cx="182240" cy="228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bwMode="auto">
            <a:xfrm flipH="1">
              <a:off x="7496070" y="959618"/>
              <a:ext cx="5025" cy="1698171"/>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bwMode="auto">
            <a:xfrm>
              <a:off x="7501095" y="2657789"/>
              <a:ext cx="165797" cy="0"/>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
        <p:nvSpPr>
          <p:cNvPr id="95" name="TextBox 94"/>
          <p:cNvSpPr txBox="1"/>
          <p:nvPr/>
        </p:nvSpPr>
        <p:spPr>
          <a:xfrm rot="20504886">
            <a:off x="7295178" y="1429424"/>
            <a:ext cx="1010213"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CPU cores</a:t>
            </a:r>
          </a:p>
        </p:txBody>
      </p:sp>
      <p:sp>
        <p:nvSpPr>
          <p:cNvPr id="96" name="TextBox 95"/>
          <p:cNvSpPr txBox="1"/>
          <p:nvPr/>
        </p:nvSpPr>
        <p:spPr>
          <a:xfrm rot="20542927">
            <a:off x="7484259" y="1765445"/>
            <a:ext cx="788999"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CPU I/O</a:t>
            </a:r>
          </a:p>
        </p:txBody>
      </p:sp>
      <p:sp>
        <p:nvSpPr>
          <p:cNvPr id="97" name="TextBox 96"/>
          <p:cNvSpPr txBox="1"/>
          <p:nvPr/>
        </p:nvSpPr>
        <p:spPr>
          <a:xfrm rot="20494520">
            <a:off x="7315039" y="2104932"/>
            <a:ext cx="1034257"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DWDM link</a:t>
            </a:r>
          </a:p>
        </p:txBody>
      </p:sp>
      <p:sp>
        <p:nvSpPr>
          <p:cNvPr id="98" name="TextBox 97"/>
          <p:cNvSpPr txBox="1"/>
          <p:nvPr/>
        </p:nvSpPr>
        <p:spPr>
          <a:xfrm rot="20485359">
            <a:off x="7495988" y="2399989"/>
            <a:ext cx="798617"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Routing</a:t>
            </a:r>
          </a:p>
        </p:txBody>
      </p:sp>
      <p:sp>
        <p:nvSpPr>
          <p:cNvPr id="99" name="TextBox 98"/>
          <p:cNvSpPr txBox="1"/>
          <p:nvPr/>
        </p:nvSpPr>
        <p:spPr>
          <a:xfrm rot="20628512">
            <a:off x="7710378" y="2718913"/>
            <a:ext cx="620683"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Delay</a:t>
            </a:r>
          </a:p>
        </p:txBody>
      </p:sp>
      <p:sp>
        <p:nvSpPr>
          <p:cNvPr id="100" name="TextBox 99"/>
          <p:cNvSpPr txBox="1"/>
          <p:nvPr/>
        </p:nvSpPr>
        <p:spPr>
          <a:xfrm rot="18853065">
            <a:off x="8573704" y="879740"/>
            <a:ext cx="702436"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Slice 1</a:t>
            </a:r>
          </a:p>
        </p:txBody>
      </p:sp>
      <p:sp>
        <p:nvSpPr>
          <p:cNvPr id="101" name="TextBox 100"/>
          <p:cNvSpPr txBox="1"/>
          <p:nvPr/>
        </p:nvSpPr>
        <p:spPr>
          <a:xfrm rot="18853065">
            <a:off x="9169876" y="868653"/>
            <a:ext cx="702436"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Slice 2</a:t>
            </a:r>
          </a:p>
        </p:txBody>
      </p:sp>
      <p:sp>
        <p:nvSpPr>
          <p:cNvPr id="102" name="TextBox 101"/>
          <p:cNvSpPr txBox="1"/>
          <p:nvPr/>
        </p:nvSpPr>
        <p:spPr>
          <a:xfrm rot="18853065">
            <a:off x="9770370" y="836613"/>
            <a:ext cx="702436"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Slice 3</a:t>
            </a:r>
          </a:p>
        </p:txBody>
      </p:sp>
      <p:sp>
        <p:nvSpPr>
          <p:cNvPr id="103" name="TextBox 102"/>
          <p:cNvSpPr txBox="1"/>
          <p:nvPr/>
        </p:nvSpPr>
        <p:spPr>
          <a:xfrm rot="18853065">
            <a:off x="10396662" y="898874"/>
            <a:ext cx="620683"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Delay</a:t>
            </a:r>
          </a:p>
        </p:txBody>
      </p:sp>
      <p:sp>
        <p:nvSpPr>
          <p:cNvPr id="104" name="Down Arrow 103"/>
          <p:cNvSpPr/>
          <p:nvPr/>
        </p:nvSpPr>
        <p:spPr bwMode="auto">
          <a:xfrm>
            <a:off x="8706180" y="3468175"/>
            <a:ext cx="593170" cy="1449413"/>
          </a:xfrm>
          <a:prstGeom prst="downArrow">
            <a:avLst/>
          </a:prstGeom>
          <a:noFill/>
          <a:ln>
            <a:solidFill>
              <a:schemeClr val="bg1"/>
            </a:solidFill>
          </a:ln>
          <a:effectLs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000000"/>
              </a:solidFill>
              <a:latin typeface="Arial" charset="0"/>
              <a:ea typeface="宋体" charset="-122"/>
            </a:endParaRPr>
          </a:p>
        </p:txBody>
      </p:sp>
      <p:sp>
        <p:nvSpPr>
          <p:cNvPr id="105" name="TextBox 104"/>
          <p:cNvSpPr txBox="1"/>
          <p:nvPr/>
        </p:nvSpPr>
        <p:spPr>
          <a:xfrm>
            <a:off x="7619328" y="3690291"/>
            <a:ext cx="1326275" cy="678647"/>
          </a:xfrm>
          <a:prstGeom prst="rect">
            <a:avLst/>
          </a:prstGeom>
          <a:noFill/>
        </p:spPr>
        <p:txBody>
          <a:bodyPr wrap="squar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NP-hard combinatorial problem</a:t>
            </a:r>
          </a:p>
        </p:txBody>
      </p:sp>
      <p:sp>
        <p:nvSpPr>
          <p:cNvPr id="106" name="TextBox 105"/>
          <p:cNvSpPr txBox="1"/>
          <p:nvPr/>
        </p:nvSpPr>
        <p:spPr>
          <a:xfrm>
            <a:off x="9751924" y="4836408"/>
            <a:ext cx="2344073" cy="1655838"/>
          </a:xfrm>
          <a:prstGeom prst="rect">
            <a:avLst/>
          </a:prstGeom>
          <a:noFill/>
          <a:ln>
            <a:noFill/>
          </a:ln>
        </p:spPr>
        <p:txBody>
          <a:bodyPr wrap="squar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Randomized algorithms  - approximate solutions but:</a:t>
            </a:r>
          </a:p>
          <a:p>
            <a:pPr fontAlgn="base">
              <a:spcBef>
                <a:spcPct val="0"/>
              </a:spcBef>
              <a:spcAft>
                <a:spcPct val="0"/>
              </a:spcAft>
              <a:buFont typeface="Arial" pitchFamily="34" charset="0"/>
              <a:buChar char="•"/>
            </a:pPr>
            <a:r>
              <a:rPr lang="en-US" sz="1270" b="1" dirty="0">
                <a:solidFill>
                  <a:srgbClr val="FFFFFF"/>
                </a:solidFill>
                <a:latin typeface="Arial" pitchFamily="34" charset="0"/>
                <a:ea typeface="宋体" pitchFamily="2" charset="-122"/>
              </a:rPr>
              <a:t>Good scalability</a:t>
            </a:r>
          </a:p>
          <a:p>
            <a:pPr fontAlgn="base">
              <a:spcBef>
                <a:spcPct val="0"/>
              </a:spcBef>
              <a:spcAft>
                <a:spcPct val="0"/>
              </a:spcAft>
              <a:buFont typeface="Arial" pitchFamily="34" charset="0"/>
              <a:buChar char="•"/>
            </a:pPr>
            <a:r>
              <a:rPr lang="en-US" sz="1270" b="1" dirty="0">
                <a:solidFill>
                  <a:srgbClr val="FFFFFF"/>
                </a:solidFill>
                <a:latin typeface="Arial" pitchFamily="34" charset="0"/>
                <a:ea typeface="宋体" pitchFamily="2" charset="-122"/>
              </a:rPr>
              <a:t>Parallelizable</a:t>
            </a:r>
          </a:p>
          <a:p>
            <a:pPr fontAlgn="base">
              <a:spcBef>
                <a:spcPct val="0"/>
              </a:spcBef>
              <a:spcAft>
                <a:spcPct val="0"/>
              </a:spcAft>
              <a:buFont typeface="Arial" pitchFamily="34" charset="0"/>
              <a:buChar char="•"/>
            </a:pPr>
            <a:r>
              <a:rPr lang="en-US" sz="1270" b="1" dirty="0">
                <a:solidFill>
                  <a:srgbClr val="FFFFFF"/>
                </a:solidFill>
                <a:latin typeface="Arial" pitchFamily="34" charset="0"/>
                <a:ea typeface="宋体" pitchFamily="2" charset="-122"/>
              </a:rPr>
              <a:t>Continuous optimization tracks requirement changes</a:t>
            </a:r>
          </a:p>
          <a:p>
            <a:pPr fontAlgn="base">
              <a:spcBef>
                <a:spcPct val="0"/>
              </a:spcBef>
              <a:spcAft>
                <a:spcPct val="0"/>
              </a:spcAft>
              <a:buFont typeface="Arial" pitchFamily="34" charset="0"/>
              <a:buChar char="•"/>
            </a:pPr>
            <a:r>
              <a:rPr lang="en-US" sz="1270" b="1" dirty="0">
                <a:solidFill>
                  <a:srgbClr val="FFFFFF"/>
                </a:solidFill>
                <a:latin typeface="Arial" pitchFamily="34" charset="0"/>
                <a:ea typeface="宋体" pitchFamily="2" charset="-122"/>
              </a:rPr>
              <a:t>Start at LP solution and</a:t>
            </a:r>
            <a:br>
              <a:rPr lang="en-US" sz="1270" b="1" dirty="0">
                <a:solidFill>
                  <a:srgbClr val="FFFFFF"/>
                </a:solidFill>
                <a:latin typeface="Arial" pitchFamily="34" charset="0"/>
                <a:ea typeface="宋体" pitchFamily="2" charset="-122"/>
              </a:rPr>
            </a:br>
            <a:r>
              <a:rPr lang="en-US" sz="1270" b="1" dirty="0">
                <a:solidFill>
                  <a:srgbClr val="FFFFFF"/>
                </a:solidFill>
                <a:latin typeface="Arial" pitchFamily="34" charset="0"/>
                <a:ea typeface="宋体" pitchFamily="2" charset="-122"/>
              </a:rPr>
              <a:t>branch-and-bound</a:t>
            </a:r>
          </a:p>
        </p:txBody>
      </p:sp>
      <p:grpSp>
        <p:nvGrpSpPr>
          <p:cNvPr id="205" name="Group 204"/>
          <p:cNvGrpSpPr/>
          <p:nvPr/>
        </p:nvGrpSpPr>
        <p:grpSpPr>
          <a:xfrm>
            <a:off x="8344928" y="5092500"/>
            <a:ext cx="1373522" cy="1293716"/>
            <a:chOff x="6943018" y="4420530"/>
            <a:chExt cx="1298050" cy="1222629"/>
          </a:xfrm>
          <a:solidFill>
            <a:schemeClr val="bg1"/>
          </a:solidFill>
        </p:grpSpPr>
        <p:sp>
          <p:nvSpPr>
            <p:cNvPr id="107" name="Oval 106"/>
            <p:cNvSpPr/>
            <p:nvPr/>
          </p:nvSpPr>
          <p:spPr bwMode="auto">
            <a:xfrm>
              <a:off x="7525908" y="4420530"/>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08" name="Oval 107"/>
            <p:cNvSpPr/>
            <p:nvPr/>
          </p:nvSpPr>
          <p:spPr bwMode="auto">
            <a:xfrm>
              <a:off x="7847990" y="4681338"/>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09" name="Oval 108"/>
            <p:cNvSpPr/>
            <p:nvPr/>
          </p:nvSpPr>
          <p:spPr bwMode="auto">
            <a:xfrm>
              <a:off x="7529050" y="4697049"/>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10" name="Oval 109"/>
            <p:cNvSpPr/>
            <p:nvPr/>
          </p:nvSpPr>
          <p:spPr bwMode="auto">
            <a:xfrm>
              <a:off x="7210110" y="4712760"/>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11" name="Oval 110"/>
            <p:cNvSpPr/>
            <p:nvPr/>
          </p:nvSpPr>
          <p:spPr bwMode="auto">
            <a:xfrm>
              <a:off x="6943018" y="4959428"/>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12" name="Oval 111"/>
            <p:cNvSpPr/>
            <p:nvPr/>
          </p:nvSpPr>
          <p:spPr bwMode="auto">
            <a:xfrm>
              <a:off x="7241534" y="4965712"/>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dirty="0">
                <a:solidFill>
                  <a:srgbClr val="FFFFFF"/>
                </a:solidFill>
                <a:latin typeface="Arial" charset="0"/>
                <a:ea typeface="宋体" charset="-122"/>
              </a:endParaRPr>
            </a:p>
          </p:txBody>
        </p:sp>
        <p:sp>
          <p:nvSpPr>
            <p:cNvPr id="113" name="Oval 112"/>
            <p:cNvSpPr/>
            <p:nvPr/>
          </p:nvSpPr>
          <p:spPr bwMode="auto">
            <a:xfrm>
              <a:off x="7535337" y="4981423"/>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14" name="Oval 113"/>
            <p:cNvSpPr/>
            <p:nvPr/>
          </p:nvSpPr>
          <p:spPr bwMode="auto">
            <a:xfrm>
              <a:off x="7829140" y="4997134"/>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15" name="Oval 114"/>
            <p:cNvSpPr/>
            <p:nvPr/>
          </p:nvSpPr>
          <p:spPr bwMode="auto">
            <a:xfrm>
              <a:off x="8122943" y="5012845"/>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dirty="0">
                <a:solidFill>
                  <a:srgbClr val="FFFFFF"/>
                </a:solidFill>
                <a:latin typeface="Arial" charset="0"/>
                <a:ea typeface="宋体" charset="-122"/>
              </a:endParaRPr>
            </a:p>
          </p:txBody>
        </p:sp>
        <p:sp>
          <p:nvSpPr>
            <p:cNvPr id="116" name="Oval 115"/>
            <p:cNvSpPr/>
            <p:nvPr/>
          </p:nvSpPr>
          <p:spPr bwMode="auto">
            <a:xfrm>
              <a:off x="8138655" y="5254800"/>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17" name="Oval 116"/>
            <p:cNvSpPr/>
            <p:nvPr/>
          </p:nvSpPr>
          <p:spPr bwMode="auto">
            <a:xfrm>
              <a:off x="7862136" y="5265798"/>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18" name="Oval 117"/>
            <p:cNvSpPr/>
            <p:nvPr/>
          </p:nvSpPr>
          <p:spPr bwMode="auto">
            <a:xfrm>
              <a:off x="7562045" y="5257944"/>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19" name="Oval 118"/>
            <p:cNvSpPr/>
            <p:nvPr/>
          </p:nvSpPr>
          <p:spPr bwMode="auto">
            <a:xfrm>
              <a:off x="7257245" y="5273656"/>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20" name="Oval 119"/>
            <p:cNvSpPr/>
            <p:nvPr/>
          </p:nvSpPr>
          <p:spPr bwMode="auto">
            <a:xfrm>
              <a:off x="6957158" y="5279941"/>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cxnSp>
          <p:nvCxnSpPr>
            <p:cNvPr id="122" name="Straight Arrow Connector 121"/>
            <p:cNvCxnSpPr>
              <a:stCxn id="107" idx="5"/>
              <a:endCxn id="108" idx="1"/>
            </p:cNvCxnSpPr>
            <p:nvPr/>
          </p:nvCxnSpPr>
          <p:spPr bwMode="auto">
            <a:xfrm>
              <a:off x="7613323" y="4507945"/>
              <a:ext cx="249665" cy="188391"/>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3" name="Straight Arrow Connector 122"/>
            <p:cNvCxnSpPr>
              <a:stCxn id="107" idx="4"/>
              <a:endCxn id="109" idx="0"/>
            </p:cNvCxnSpPr>
            <p:nvPr/>
          </p:nvCxnSpPr>
          <p:spPr bwMode="auto">
            <a:xfrm>
              <a:off x="7577115" y="4522943"/>
              <a:ext cx="3142" cy="174106"/>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6" name="Straight Arrow Connector 125"/>
            <p:cNvCxnSpPr>
              <a:stCxn id="107" idx="4"/>
              <a:endCxn id="110" idx="0"/>
            </p:cNvCxnSpPr>
            <p:nvPr/>
          </p:nvCxnSpPr>
          <p:spPr bwMode="auto">
            <a:xfrm flipH="1">
              <a:off x="7261317" y="4522943"/>
              <a:ext cx="315798" cy="189817"/>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9" name="Straight Arrow Connector 128"/>
            <p:cNvCxnSpPr>
              <a:stCxn id="112" idx="0"/>
              <a:endCxn id="110" idx="4"/>
            </p:cNvCxnSpPr>
            <p:nvPr/>
          </p:nvCxnSpPr>
          <p:spPr bwMode="auto">
            <a:xfrm flipH="1" flipV="1">
              <a:off x="7261317" y="4815173"/>
              <a:ext cx="31424" cy="150539"/>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2" name="Straight Arrow Connector 131"/>
            <p:cNvCxnSpPr>
              <a:stCxn id="111" idx="7"/>
              <a:endCxn id="110" idx="3"/>
            </p:cNvCxnSpPr>
            <p:nvPr/>
          </p:nvCxnSpPr>
          <p:spPr bwMode="auto">
            <a:xfrm flipV="1">
              <a:off x="7030433" y="4800175"/>
              <a:ext cx="194675" cy="174251"/>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5" name="Straight Arrow Connector 134"/>
            <p:cNvCxnSpPr>
              <a:stCxn id="113" idx="1"/>
              <a:endCxn id="110" idx="5"/>
            </p:cNvCxnSpPr>
            <p:nvPr/>
          </p:nvCxnSpPr>
          <p:spPr bwMode="auto">
            <a:xfrm flipH="1" flipV="1">
              <a:off x="7297525" y="4800175"/>
              <a:ext cx="252810" cy="196246"/>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9" name="Straight Arrow Connector 138"/>
            <p:cNvCxnSpPr>
              <a:stCxn id="113" idx="0"/>
              <a:endCxn id="109" idx="4"/>
            </p:cNvCxnSpPr>
            <p:nvPr/>
          </p:nvCxnSpPr>
          <p:spPr bwMode="auto">
            <a:xfrm flipH="1" flipV="1">
              <a:off x="7580257" y="4799462"/>
              <a:ext cx="6287" cy="181961"/>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42" name="Straight Arrow Connector 141"/>
            <p:cNvCxnSpPr>
              <a:stCxn id="112" idx="7"/>
              <a:endCxn id="109" idx="3"/>
            </p:cNvCxnSpPr>
            <p:nvPr/>
          </p:nvCxnSpPr>
          <p:spPr bwMode="auto">
            <a:xfrm flipV="1">
              <a:off x="7328949" y="4784464"/>
              <a:ext cx="215099" cy="196246"/>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45" name="Straight Arrow Connector 144"/>
            <p:cNvCxnSpPr>
              <a:stCxn id="114" idx="1"/>
              <a:endCxn id="109" idx="5"/>
            </p:cNvCxnSpPr>
            <p:nvPr/>
          </p:nvCxnSpPr>
          <p:spPr bwMode="auto">
            <a:xfrm flipH="1" flipV="1">
              <a:off x="7616465" y="4784464"/>
              <a:ext cx="227673" cy="227668"/>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48" name="Straight Arrow Connector 147"/>
            <p:cNvCxnSpPr>
              <a:stCxn id="115" idx="1"/>
              <a:endCxn id="108" idx="5"/>
            </p:cNvCxnSpPr>
            <p:nvPr/>
          </p:nvCxnSpPr>
          <p:spPr bwMode="auto">
            <a:xfrm flipH="1" flipV="1">
              <a:off x="7935405" y="4768753"/>
              <a:ext cx="202536" cy="259090"/>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51" name="Straight Arrow Connector 150"/>
            <p:cNvCxnSpPr>
              <a:stCxn id="114" idx="0"/>
              <a:endCxn id="108" idx="4"/>
            </p:cNvCxnSpPr>
            <p:nvPr/>
          </p:nvCxnSpPr>
          <p:spPr bwMode="auto">
            <a:xfrm flipV="1">
              <a:off x="7880347" y="4783751"/>
              <a:ext cx="18850" cy="213383"/>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54" name="Straight Arrow Connector 153"/>
            <p:cNvCxnSpPr>
              <a:stCxn id="113" idx="7"/>
              <a:endCxn id="108" idx="3"/>
            </p:cNvCxnSpPr>
            <p:nvPr/>
          </p:nvCxnSpPr>
          <p:spPr bwMode="auto">
            <a:xfrm flipV="1">
              <a:off x="7622752" y="4768753"/>
              <a:ext cx="240236" cy="227668"/>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57" name="Straight Arrow Connector 156"/>
            <p:cNvCxnSpPr>
              <a:stCxn id="120" idx="0"/>
              <a:endCxn id="111" idx="4"/>
            </p:cNvCxnSpPr>
            <p:nvPr/>
          </p:nvCxnSpPr>
          <p:spPr bwMode="auto">
            <a:xfrm flipH="1" flipV="1">
              <a:off x="6994225" y="5061841"/>
              <a:ext cx="14140" cy="218100"/>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0" name="Straight Arrow Connector 159"/>
            <p:cNvCxnSpPr>
              <a:stCxn id="119" idx="1"/>
              <a:endCxn id="111" idx="5"/>
            </p:cNvCxnSpPr>
            <p:nvPr/>
          </p:nvCxnSpPr>
          <p:spPr bwMode="auto">
            <a:xfrm flipH="1" flipV="1">
              <a:off x="7030433" y="5046843"/>
              <a:ext cx="241810" cy="241811"/>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4" name="Straight Arrow Connector 163"/>
            <p:cNvCxnSpPr>
              <a:stCxn id="120" idx="7"/>
              <a:endCxn id="112" idx="3"/>
            </p:cNvCxnSpPr>
            <p:nvPr/>
          </p:nvCxnSpPr>
          <p:spPr bwMode="auto">
            <a:xfrm flipV="1">
              <a:off x="7044573" y="5053127"/>
              <a:ext cx="211959" cy="241812"/>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67" name="Straight Arrow Connector 166"/>
            <p:cNvCxnSpPr>
              <a:stCxn id="119" idx="0"/>
              <a:endCxn id="112" idx="4"/>
            </p:cNvCxnSpPr>
            <p:nvPr/>
          </p:nvCxnSpPr>
          <p:spPr bwMode="auto">
            <a:xfrm flipH="1" flipV="1">
              <a:off x="7292741" y="5068125"/>
              <a:ext cx="15711" cy="205531"/>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0" name="Straight Arrow Connector 169"/>
            <p:cNvCxnSpPr>
              <a:stCxn id="118" idx="0"/>
              <a:endCxn id="113" idx="4"/>
            </p:cNvCxnSpPr>
            <p:nvPr/>
          </p:nvCxnSpPr>
          <p:spPr bwMode="auto">
            <a:xfrm flipH="1" flipV="1">
              <a:off x="7586544" y="5083836"/>
              <a:ext cx="26708" cy="174108"/>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3" name="Straight Arrow Connector 172"/>
            <p:cNvCxnSpPr>
              <a:stCxn id="117" idx="0"/>
              <a:endCxn id="114" idx="4"/>
            </p:cNvCxnSpPr>
            <p:nvPr/>
          </p:nvCxnSpPr>
          <p:spPr bwMode="auto">
            <a:xfrm flipH="1" flipV="1">
              <a:off x="7880347" y="5099547"/>
              <a:ext cx="32996" cy="166251"/>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77" name="Straight Arrow Connector 176"/>
            <p:cNvCxnSpPr>
              <a:stCxn id="116" idx="0"/>
              <a:endCxn id="115" idx="4"/>
            </p:cNvCxnSpPr>
            <p:nvPr/>
          </p:nvCxnSpPr>
          <p:spPr bwMode="auto">
            <a:xfrm flipH="1" flipV="1">
              <a:off x="8174150" y="5115258"/>
              <a:ext cx="15712" cy="139542"/>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0" name="Straight Arrow Connector 179"/>
            <p:cNvCxnSpPr>
              <a:stCxn id="117" idx="7"/>
              <a:endCxn id="115" idx="3"/>
            </p:cNvCxnSpPr>
            <p:nvPr/>
          </p:nvCxnSpPr>
          <p:spPr bwMode="auto">
            <a:xfrm flipV="1">
              <a:off x="7949551" y="5100260"/>
              <a:ext cx="188390" cy="180536"/>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3" name="Straight Arrow Connector 182"/>
            <p:cNvCxnSpPr>
              <a:stCxn id="118" idx="7"/>
              <a:endCxn id="114" idx="3"/>
            </p:cNvCxnSpPr>
            <p:nvPr/>
          </p:nvCxnSpPr>
          <p:spPr bwMode="auto">
            <a:xfrm flipV="1">
              <a:off x="7649460" y="5084549"/>
              <a:ext cx="194678" cy="188393"/>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86" name="Straight Arrow Connector 185"/>
            <p:cNvCxnSpPr>
              <a:stCxn id="117" idx="1"/>
              <a:endCxn id="113" idx="5"/>
            </p:cNvCxnSpPr>
            <p:nvPr/>
          </p:nvCxnSpPr>
          <p:spPr bwMode="auto">
            <a:xfrm flipH="1" flipV="1">
              <a:off x="7622752" y="5068838"/>
              <a:ext cx="254382" cy="211958"/>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89" name="Oval 188"/>
            <p:cNvSpPr/>
            <p:nvPr/>
          </p:nvSpPr>
          <p:spPr bwMode="auto">
            <a:xfrm>
              <a:off x="7880989" y="5529748"/>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sp>
          <p:nvSpPr>
            <p:cNvPr id="190" name="Oval 189"/>
            <p:cNvSpPr/>
            <p:nvPr/>
          </p:nvSpPr>
          <p:spPr bwMode="auto">
            <a:xfrm>
              <a:off x="7133129" y="5540746"/>
              <a:ext cx="102413" cy="102413"/>
            </a:xfrm>
            <a:prstGeom prst="ellipse">
              <a:avLst/>
            </a:prstGeom>
            <a:grpFill/>
            <a:ln>
              <a:solidFill>
                <a:schemeClr val="bg1"/>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FFFFFF"/>
                </a:solidFill>
                <a:latin typeface="Arial" charset="0"/>
                <a:ea typeface="宋体" charset="-122"/>
              </a:endParaRPr>
            </a:p>
          </p:txBody>
        </p:sp>
        <p:cxnSp>
          <p:nvCxnSpPr>
            <p:cNvPr id="191" name="Straight Arrow Connector 190"/>
            <p:cNvCxnSpPr>
              <a:stCxn id="190" idx="1"/>
              <a:endCxn id="120" idx="5"/>
            </p:cNvCxnSpPr>
            <p:nvPr/>
          </p:nvCxnSpPr>
          <p:spPr bwMode="auto">
            <a:xfrm flipH="1" flipV="1">
              <a:off x="7044573" y="5367356"/>
              <a:ext cx="103554" cy="188388"/>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4" name="Straight Arrow Connector 193"/>
            <p:cNvCxnSpPr>
              <a:stCxn id="190" idx="7"/>
              <a:endCxn id="119" idx="3"/>
            </p:cNvCxnSpPr>
            <p:nvPr/>
          </p:nvCxnSpPr>
          <p:spPr bwMode="auto">
            <a:xfrm flipV="1">
              <a:off x="7220544" y="5361071"/>
              <a:ext cx="51699" cy="194673"/>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97" name="Straight Arrow Connector 196"/>
            <p:cNvCxnSpPr>
              <a:stCxn id="189" idx="1"/>
              <a:endCxn id="118" idx="5"/>
            </p:cNvCxnSpPr>
            <p:nvPr/>
          </p:nvCxnSpPr>
          <p:spPr bwMode="auto">
            <a:xfrm flipH="1" flipV="1">
              <a:off x="7649460" y="5345359"/>
              <a:ext cx="246527" cy="199387"/>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202" name="Straight Arrow Connector 201"/>
            <p:cNvCxnSpPr>
              <a:stCxn id="189" idx="0"/>
              <a:endCxn id="117" idx="4"/>
            </p:cNvCxnSpPr>
            <p:nvPr/>
          </p:nvCxnSpPr>
          <p:spPr bwMode="auto">
            <a:xfrm flipH="1" flipV="1">
              <a:off x="7913343" y="5368211"/>
              <a:ext cx="18853" cy="161537"/>
            </a:xfrm>
            <a:prstGeom prst="straightConnector1">
              <a:avLst/>
            </a:prstGeom>
            <a:grpFill/>
            <a:ln w="9525" cap="flat" cmpd="sng" algn="ctr">
              <a:solidFill>
                <a:schemeClr val="bg1"/>
              </a:solidFill>
              <a:prstDash val="solid"/>
              <a:round/>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
        <p:nvSpPr>
          <p:cNvPr id="206" name="TextBox 205"/>
          <p:cNvSpPr txBox="1"/>
          <p:nvPr/>
        </p:nvSpPr>
        <p:spPr>
          <a:xfrm>
            <a:off x="9767118" y="3494889"/>
            <a:ext cx="2217339" cy="1069524"/>
          </a:xfrm>
          <a:prstGeom prst="rect">
            <a:avLst/>
          </a:prstGeom>
          <a:noFill/>
        </p:spPr>
        <p:txBody>
          <a:bodyPr wrap="squar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MILP is a well known method, but:</a:t>
            </a:r>
          </a:p>
          <a:p>
            <a:pPr fontAlgn="base">
              <a:spcBef>
                <a:spcPct val="0"/>
              </a:spcBef>
              <a:spcAft>
                <a:spcPct val="0"/>
              </a:spcAft>
              <a:buFont typeface="Arial" pitchFamily="34" charset="0"/>
              <a:buChar char="•"/>
            </a:pPr>
            <a:r>
              <a:rPr lang="en-US" sz="1270" b="1" dirty="0">
                <a:solidFill>
                  <a:srgbClr val="FFFFFF"/>
                </a:solidFill>
                <a:latin typeface="Arial" pitchFamily="34" charset="0"/>
                <a:ea typeface="宋体" pitchFamily="2" charset="-122"/>
              </a:rPr>
              <a:t>Poor scalability</a:t>
            </a:r>
          </a:p>
          <a:p>
            <a:pPr fontAlgn="base">
              <a:spcBef>
                <a:spcPct val="0"/>
              </a:spcBef>
              <a:spcAft>
                <a:spcPct val="0"/>
              </a:spcAft>
              <a:buFont typeface="Arial" pitchFamily="34" charset="0"/>
              <a:buChar char="•"/>
            </a:pPr>
            <a:r>
              <a:rPr lang="en-US" sz="1270" b="1" dirty="0">
                <a:solidFill>
                  <a:srgbClr val="FFFFFF"/>
                </a:solidFill>
                <a:latin typeface="Arial" pitchFamily="34" charset="0"/>
                <a:ea typeface="宋体" pitchFamily="2" charset="-122"/>
              </a:rPr>
              <a:t>Problem changes before you compute solution</a:t>
            </a:r>
          </a:p>
        </p:txBody>
      </p:sp>
      <p:grpSp>
        <p:nvGrpSpPr>
          <p:cNvPr id="121" name="Group 120"/>
          <p:cNvGrpSpPr/>
          <p:nvPr/>
        </p:nvGrpSpPr>
        <p:grpSpPr>
          <a:xfrm>
            <a:off x="8276289" y="1123714"/>
            <a:ext cx="333726" cy="1998396"/>
            <a:chOff x="7496070" y="959618"/>
            <a:chExt cx="187265" cy="1698171"/>
          </a:xfrm>
        </p:grpSpPr>
        <p:cxnSp>
          <p:nvCxnSpPr>
            <p:cNvPr id="124" name="Straight Connector 123"/>
            <p:cNvCxnSpPr/>
            <p:nvPr/>
          </p:nvCxnSpPr>
          <p:spPr bwMode="auto">
            <a:xfrm flipH="1" flipV="1">
              <a:off x="7501095" y="959618"/>
              <a:ext cx="182240" cy="228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7496070" y="959618"/>
              <a:ext cx="5025" cy="1698171"/>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a:off x="7501095" y="2657789"/>
              <a:ext cx="165797" cy="0"/>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grpSp>
        <p:nvGrpSpPr>
          <p:cNvPr id="128" name="Group 127"/>
          <p:cNvGrpSpPr/>
          <p:nvPr/>
        </p:nvGrpSpPr>
        <p:grpSpPr>
          <a:xfrm flipH="1">
            <a:off x="10747220" y="1091649"/>
            <a:ext cx="244068" cy="1998396"/>
            <a:chOff x="7496070" y="959618"/>
            <a:chExt cx="187265" cy="1698171"/>
          </a:xfrm>
        </p:grpSpPr>
        <p:cxnSp>
          <p:nvCxnSpPr>
            <p:cNvPr id="130" name="Straight Connector 129"/>
            <p:cNvCxnSpPr/>
            <p:nvPr/>
          </p:nvCxnSpPr>
          <p:spPr bwMode="auto">
            <a:xfrm flipH="1" flipV="1">
              <a:off x="7501095" y="959618"/>
              <a:ext cx="182240" cy="228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a:off x="7496070" y="959618"/>
              <a:ext cx="5025" cy="1698171"/>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bwMode="auto">
            <a:xfrm>
              <a:off x="7501095" y="2657789"/>
              <a:ext cx="165797" cy="0"/>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grpSp>
        <p:nvGrpSpPr>
          <p:cNvPr id="134" name="Group 133"/>
          <p:cNvGrpSpPr/>
          <p:nvPr/>
        </p:nvGrpSpPr>
        <p:grpSpPr>
          <a:xfrm flipH="1">
            <a:off x="11679733" y="1112688"/>
            <a:ext cx="332419" cy="1998396"/>
            <a:chOff x="7496070" y="959618"/>
            <a:chExt cx="187265" cy="1698171"/>
          </a:xfrm>
        </p:grpSpPr>
        <p:cxnSp>
          <p:nvCxnSpPr>
            <p:cNvPr id="136" name="Straight Connector 135"/>
            <p:cNvCxnSpPr/>
            <p:nvPr/>
          </p:nvCxnSpPr>
          <p:spPr bwMode="auto">
            <a:xfrm flipH="1" flipV="1">
              <a:off x="7501095" y="959618"/>
              <a:ext cx="182240" cy="2283"/>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bwMode="auto">
            <a:xfrm flipH="1">
              <a:off x="7496070" y="959618"/>
              <a:ext cx="5025" cy="1698171"/>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a:off x="7501095" y="2657789"/>
              <a:ext cx="165797" cy="0"/>
            </a:xfrm>
            <a:prstGeom prst="line">
              <a:avLst/>
            </a:prstGeom>
            <a:ln w="9525"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grpSp>
      <p:sp>
        <p:nvSpPr>
          <p:cNvPr id="3" name="TextBox 2"/>
          <p:cNvSpPr txBox="1"/>
          <p:nvPr/>
        </p:nvSpPr>
        <p:spPr>
          <a:xfrm rot="16200000">
            <a:off x="9260425" y="1901802"/>
            <a:ext cx="1502334" cy="385490"/>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constraints</a:t>
            </a:r>
          </a:p>
        </p:txBody>
      </p:sp>
      <p:sp>
        <p:nvSpPr>
          <p:cNvPr id="140" name="TextBox 139"/>
          <p:cNvSpPr txBox="1"/>
          <p:nvPr/>
        </p:nvSpPr>
        <p:spPr>
          <a:xfrm>
            <a:off x="8511679" y="2236300"/>
            <a:ext cx="1244251" cy="385490"/>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variables</a:t>
            </a:r>
          </a:p>
        </p:txBody>
      </p:sp>
      <p:grpSp>
        <p:nvGrpSpPr>
          <p:cNvPr id="34" name="Group 33"/>
          <p:cNvGrpSpPr/>
          <p:nvPr/>
        </p:nvGrpSpPr>
        <p:grpSpPr>
          <a:xfrm>
            <a:off x="27648" y="660243"/>
            <a:ext cx="6914294" cy="2327684"/>
            <a:chOff x="99827" y="675721"/>
            <a:chExt cx="6434541" cy="2199783"/>
          </a:xfrm>
        </p:grpSpPr>
        <p:grpSp>
          <p:nvGrpSpPr>
            <p:cNvPr id="33" name="Group 32"/>
            <p:cNvGrpSpPr/>
            <p:nvPr/>
          </p:nvGrpSpPr>
          <p:grpSpPr>
            <a:xfrm>
              <a:off x="99827" y="675721"/>
              <a:ext cx="6040739" cy="2199783"/>
              <a:chOff x="100898" y="3939506"/>
              <a:chExt cx="6040739" cy="2199783"/>
            </a:xfrm>
          </p:grpSpPr>
          <p:sp>
            <p:nvSpPr>
              <p:cNvPr id="32" name="Rounded Rectangle 31"/>
              <p:cNvSpPr/>
              <p:nvPr/>
            </p:nvSpPr>
            <p:spPr bwMode="auto">
              <a:xfrm>
                <a:off x="100898" y="3976868"/>
                <a:ext cx="6040739" cy="2162421"/>
              </a:xfrm>
              <a:prstGeom prst="roundRect">
                <a:avLst/>
              </a:prstGeom>
              <a:solidFill>
                <a:schemeClr val="tx1">
                  <a:lumMod val="95000"/>
                  <a:lumOff val="5000"/>
                </a:schemeClr>
              </a:solid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 name="TextBox 49"/>
              <p:cNvSpPr txBox="1"/>
              <p:nvPr/>
            </p:nvSpPr>
            <p:spPr>
              <a:xfrm>
                <a:off x="3101239" y="5225284"/>
                <a:ext cx="998298" cy="271959"/>
              </a:xfrm>
              <a:prstGeom prst="rect">
                <a:avLst/>
              </a:prstGeom>
              <a:solidFill>
                <a:srgbClr val="7030A0"/>
              </a:solidFill>
              <a:ln>
                <a:solidFill>
                  <a:schemeClr val="bg1"/>
                </a:solidFill>
              </a:ln>
            </p:spPr>
            <p:txBody>
              <a:bodyPr wrap="none" rtlCol="0">
                <a:spAutoFit/>
              </a:bodyPr>
              <a:lstStyle/>
              <a:p>
                <a:pPr algn="ctr" fontAlgn="base">
                  <a:spcBef>
                    <a:spcPct val="0"/>
                  </a:spcBef>
                  <a:spcAft>
                    <a:spcPct val="0"/>
                  </a:spcAft>
                </a:pPr>
                <a:r>
                  <a:rPr lang="en-US" sz="1270" b="1" dirty="0" err="1">
                    <a:solidFill>
                      <a:srgbClr val="FFFFFF"/>
                    </a:solidFill>
                    <a:latin typeface="Arial" pitchFamily="34" charset="0"/>
                    <a:ea typeface="宋体" pitchFamily="2" charset="-122"/>
                  </a:rPr>
                  <a:t>Embb</a:t>
                </a:r>
                <a:r>
                  <a:rPr lang="en-US" sz="1270" b="1" dirty="0">
                    <a:solidFill>
                      <a:srgbClr val="FFFFFF"/>
                    </a:solidFill>
                    <a:latin typeface="Arial" pitchFamily="34" charset="0"/>
                    <a:ea typeface="宋体" pitchFamily="2" charset="-122"/>
                  </a:rPr>
                  <a:t>-MME</a:t>
                </a:r>
              </a:p>
            </p:txBody>
          </p:sp>
          <p:sp>
            <p:nvSpPr>
              <p:cNvPr id="51" name="TextBox 50"/>
              <p:cNvSpPr txBox="1"/>
              <p:nvPr/>
            </p:nvSpPr>
            <p:spPr>
              <a:xfrm>
                <a:off x="4347461" y="5251411"/>
                <a:ext cx="955035" cy="271959"/>
              </a:xfrm>
              <a:prstGeom prst="rect">
                <a:avLst/>
              </a:prstGeom>
              <a:solidFill>
                <a:srgbClr val="7030A0"/>
              </a:solidFill>
              <a:ln>
                <a:solidFill>
                  <a:schemeClr val="bg1"/>
                </a:solidFill>
              </a:ln>
            </p:spPr>
            <p:txBody>
              <a:bodyPr wrap="none" rtlCol="0">
                <a:spAutoFit/>
              </a:bodyPr>
              <a:lstStyle/>
              <a:p>
                <a:pPr algn="ctr" fontAlgn="base">
                  <a:spcBef>
                    <a:spcPct val="0"/>
                  </a:spcBef>
                  <a:spcAft>
                    <a:spcPct val="0"/>
                  </a:spcAft>
                </a:pPr>
                <a:r>
                  <a:rPr lang="en-US" sz="1270" b="1" dirty="0" err="1">
                    <a:solidFill>
                      <a:srgbClr val="FFFFFF"/>
                    </a:solidFill>
                    <a:latin typeface="Arial" pitchFamily="34" charset="0"/>
                    <a:ea typeface="宋体" pitchFamily="2" charset="-122"/>
                  </a:rPr>
                  <a:t>Embb</a:t>
                </a:r>
                <a:r>
                  <a:rPr lang="en-US" sz="1270" b="1" dirty="0">
                    <a:solidFill>
                      <a:srgbClr val="FFFFFF"/>
                    </a:solidFill>
                    <a:latin typeface="Arial" pitchFamily="34" charset="0"/>
                    <a:ea typeface="宋体" pitchFamily="2" charset="-122"/>
                  </a:rPr>
                  <a:t>-HSS</a:t>
                </a:r>
              </a:p>
            </p:txBody>
          </p:sp>
          <p:cxnSp>
            <p:nvCxnSpPr>
              <p:cNvPr id="53" name="Straight Connector 52"/>
              <p:cNvCxnSpPr/>
              <p:nvPr/>
            </p:nvCxnSpPr>
            <p:spPr bwMode="auto">
              <a:xfrm>
                <a:off x="1554612" y="4708660"/>
                <a:ext cx="525186" cy="0"/>
              </a:xfrm>
              <a:prstGeom prst="line">
                <a:avLst/>
              </a:prstGeom>
              <a:ln w="5715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bwMode="auto">
              <a:xfrm>
                <a:off x="2755836" y="4708660"/>
                <a:ext cx="526170" cy="0"/>
              </a:xfrm>
              <a:prstGeom prst="line">
                <a:avLst/>
              </a:prstGeom>
              <a:ln w="5715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57" name="Straight Connector 56"/>
              <p:cNvCxnSpPr>
                <a:stCxn id="47" idx="3"/>
                <a:endCxn id="50" idx="1"/>
              </p:cNvCxnSpPr>
              <p:nvPr/>
            </p:nvCxnSpPr>
            <p:spPr bwMode="auto">
              <a:xfrm>
                <a:off x="2831934" y="4706141"/>
                <a:ext cx="269305" cy="655123"/>
              </a:xfrm>
              <a:prstGeom prst="line">
                <a:avLst/>
              </a:prstGeom>
              <a:ln w="5715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bwMode="auto">
              <a:xfrm>
                <a:off x="3978369" y="4708660"/>
                <a:ext cx="437189" cy="0"/>
              </a:xfrm>
              <a:prstGeom prst="line">
                <a:avLst/>
              </a:prstGeom>
              <a:ln w="5715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bwMode="auto">
              <a:xfrm>
                <a:off x="4005732" y="5363783"/>
                <a:ext cx="465887" cy="0"/>
              </a:xfrm>
              <a:prstGeom prst="line">
                <a:avLst/>
              </a:prstGeom>
              <a:ln w="5715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46" name="TextBox 45"/>
              <p:cNvSpPr txBox="1"/>
              <p:nvPr/>
            </p:nvSpPr>
            <p:spPr>
              <a:xfrm>
                <a:off x="711631" y="4570161"/>
                <a:ext cx="931167" cy="271959"/>
              </a:xfrm>
              <a:prstGeom prst="rect">
                <a:avLst/>
              </a:prstGeom>
              <a:solidFill>
                <a:srgbClr val="7030A0"/>
              </a:solidFill>
              <a:ln>
                <a:solidFill>
                  <a:schemeClr val="bg1"/>
                </a:solidFill>
              </a:ln>
            </p:spPr>
            <p:txBody>
              <a:bodyPr wrap="none" rtlCol="0">
                <a:spAutoFit/>
              </a:bodyPr>
              <a:lstStyle/>
              <a:p>
                <a:pPr algn="ctr" fontAlgn="base">
                  <a:spcBef>
                    <a:spcPct val="0"/>
                  </a:spcBef>
                  <a:spcAft>
                    <a:spcPct val="0"/>
                  </a:spcAft>
                </a:pPr>
                <a:r>
                  <a:rPr lang="en-US" sz="1270" b="1" dirty="0" err="1">
                    <a:solidFill>
                      <a:srgbClr val="FFFFFF"/>
                    </a:solidFill>
                    <a:latin typeface="Arial" pitchFamily="34" charset="0"/>
                    <a:ea typeface="宋体" pitchFamily="2" charset="-122"/>
                  </a:rPr>
                  <a:t>Mmtc</a:t>
                </a:r>
                <a:r>
                  <a:rPr lang="en-US" sz="1270" b="1" dirty="0">
                    <a:solidFill>
                      <a:srgbClr val="FFFFFF"/>
                    </a:solidFill>
                    <a:latin typeface="Arial" pitchFamily="34" charset="0"/>
                    <a:ea typeface="宋体" pitchFamily="2" charset="-122"/>
                  </a:rPr>
                  <a:t>-PHY</a:t>
                </a:r>
              </a:p>
            </p:txBody>
          </p:sp>
          <p:sp>
            <p:nvSpPr>
              <p:cNvPr id="47" name="TextBox 46"/>
              <p:cNvSpPr txBox="1"/>
              <p:nvPr/>
            </p:nvSpPr>
            <p:spPr>
              <a:xfrm>
                <a:off x="2003700" y="4570161"/>
                <a:ext cx="828235" cy="271959"/>
              </a:xfrm>
              <a:prstGeom prst="rect">
                <a:avLst/>
              </a:prstGeom>
              <a:solidFill>
                <a:srgbClr val="7030A0"/>
              </a:solidFill>
              <a:ln>
                <a:solidFill>
                  <a:schemeClr val="bg1"/>
                </a:solidFill>
              </a:ln>
            </p:spPr>
            <p:txBody>
              <a:bodyPr wrap="none" rtlCol="0">
                <a:spAutoFit/>
              </a:bodyPr>
              <a:lstStyle/>
              <a:p>
                <a:pPr algn="ctr" fontAlgn="base">
                  <a:spcBef>
                    <a:spcPct val="0"/>
                  </a:spcBef>
                  <a:spcAft>
                    <a:spcPct val="0"/>
                  </a:spcAft>
                </a:pPr>
                <a:r>
                  <a:rPr lang="en-US" sz="1270" b="1" dirty="0" err="1">
                    <a:solidFill>
                      <a:srgbClr val="FFFFFF"/>
                    </a:solidFill>
                    <a:latin typeface="Arial" pitchFamily="34" charset="0"/>
                    <a:ea typeface="宋体" pitchFamily="2" charset="-122"/>
                  </a:rPr>
                  <a:t>Embb-nb</a:t>
                </a:r>
                <a:endParaRPr lang="en-US" sz="1270" b="1" dirty="0">
                  <a:solidFill>
                    <a:srgbClr val="FFFFFF"/>
                  </a:solidFill>
                  <a:latin typeface="Arial" pitchFamily="34" charset="0"/>
                  <a:ea typeface="宋体" pitchFamily="2" charset="-122"/>
                </a:endParaRPr>
              </a:p>
            </p:txBody>
          </p:sp>
          <p:sp>
            <p:nvSpPr>
              <p:cNvPr id="48" name="TextBox 47"/>
              <p:cNvSpPr txBox="1"/>
              <p:nvPr/>
            </p:nvSpPr>
            <p:spPr>
              <a:xfrm>
                <a:off x="3116957" y="4595779"/>
                <a:ext cx="976301" cy="271959"/>
              </a:xfrm>
              <a:prstGeom prst="rect">
                <a:avLst/>
              </a:prstGeom>
              <a:solidFill>
                <a:srgbClr val="7030A0"/>
              </a:solidFill>
              <a:ln>
                <a:solidFill>
                  <a:schemeClr val="bg1"/>
                </a:solidFill>
              </a:ln>
            </p:spPr>
            <p:txBody>
              <a:bodyPr wrap="square" rtlCol="0">
                <a:spAutoFit/>
              </a:bodyPr>
              <a:lstStyle/>
              <a:p>
                <a:pPr algn="ctr" fontAlgn="base">
                  <a:spcBef>
                    <a:spcPct val="0"/>
                  </a:spcBef>
                  <a:spcAft>
                    <a:spcPct val="0"/>
                  </a:spcAft>
                </a:pPr>
                <a:r>
                  <a:rPr lang="en-US" sz="1270" b="1" dirty="0" err="1">
                    <a:solidFill>
                      <a:srgbClr val="FFFFFF"/>
                    </a:solidFill>
                    <a:latin typeface="Arial" pitchFamily="34" charset="0"/>
                    <a:ea typeface="宋体" pitchFamily="2" charset="-122"/>
                  </a:rPr>
                  <a:t>Embb-gw</a:t>
                </a:r>
                <a:endParaRPr lang="en-US" sz="1270" b="1" dirty="0">
                  <a:solidFill>
                    <a:srgbClr val="FFFFFF"/>
                  </a:solidFill>
                  <a:latin typeface="Arial" pitchFamily="34" charset="0"/>
                  <a:ea typeface="宋体" pitchFamily="2" charset="-122"/>
                </a:endParaRPr>
              </a:p>
            </p:txBody>
          </p:sp>
          <p:sp>
            <p:nvSpPr>
              <p:cNvPr id="49" name="TextBox 48"/>
              <p:cNvSpPr txBox="1"/>
              <p:nvPr/>
            </p:nvSpPr>
            <p:spPr>
              <a:xfrm>
                <a:off x="4415557" y="4595779"/>
                <a:ext cx="1315367" cy="271959"/>
              </a:xfrm>
              <a:prstGeom prst="rect">
                <a:avLst/>
              </a:prstGeom>
              <a:solidFill>
                <a:srgbClr val="7030A0"/>
              </a:solidFill>
              <a:ln>
                <a:solidFill>
                  <a:schemeClr val="bg1"/>
                </a:solidFill>
              </a:ln>
            </p:spPr>
            <p:txBody>
              <a:bodyPr wrap="square" rtlCol="0">
                <a:spAutoFit/>
              </a:bodyPr>
              <a:lstStyle/>
              <a:p>
                <a:pPr algn="ctr" fontAlgn="base">
                  <a:spcBef>
                    <a:spcPct val="0"/>
                  </a:spcBef>
                  <a:spcAft>
                    <a:spcPct val="0"/>
                  </a:spcAft>
                </a:pPr>
                <a:r>
                  <a:rPr lang="en-US" sz="1270" b="1" dirty="0" err="1">
                    <a:solidFill>
                      <a:srgbClr val="FFFFFF"/>
                    </a:solidFill>
                    <a:latin typeface="Arial" pitchFamily="34" charset="0"/>
                    <a:ea typeface="宋体" pitchFamily="2" charset="-122"/>
                  </a:rPr>
                  <a:t>Embb</a:t>
                </a:r>
                <a:r>
                  <a:rPr lang="en-US" sz="1270" b="1" dirty="0">
                    <a:solidFill>
                      <a:srgbClr val="FFFFFF"/>
                    </a:solidFill>
                    <a:latin typeface="Arial" pitchFamily="34" charset="0"/>
                    <a:ea typeface="宋体" pitchFamily="2" charset="-122"/>
                  </a:rPr>
                  <a:t>-content</a:t>
                </a:r>
              </a:p>
            </p:txBody>
          </p:sp>
          <p:cxnSp>
            <p:nvCxnSpPr>
              <p:cNvPr id="7" name="Straight Arrow Connector 6"/>
              <p:cNvCxnSpPr/>
              <p:nvPr/>
            </p:nvCxnSpPr>
            <p:spPr bwMode="auto">
              <a:xfrm>
                <a:off x="4238675" y="4271478"/>
                <a:ext cx="0" cy="372540"/>
              </a:xfrm>
              <a:prstGeom prst="straightConnector1">
                <a:avLst/>
              </a:prstGeom>
              <a:noFill/>
              <a:ln w="9525" cap="flat" cmpd="sng" algn="ctr">
                <a:solidFill>
                  <a:schemeClr val="bg1"/>
                </a:solidFill>
                <a:prstDash val="solid"/>
                <a:round/>
                <a:headEnd type="none" w="med" len="med"/>
                <a:tailEnd type="triangle"/>
              </a:ln>
              <a:effectLst/>
            </p:spPr>
          </p:cxnSp>
          <p:sp>
            <p:nvSpPr>
              <p:cNvPr id="8" name="TextBox 7"/>
              <p:cNvSpPr txBox="1"/>
              <p:nvPr/>
            </p:nvSpPr>
            <p:spPr>
              <a:xfrm>
                <a:off x="3655064" y="3965618"/>
                <a:ext cx="2330455"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Ordering Constraint</a:t>
                </a:r>
              </a:p>
            </p:txBody>
          </p:sp>
          <p:cxnSp>
            <p:nvCxnSpPr>
              <p:cNvPr id="141" name="Straight Connector 140"/>
              <p:cNvCxnSpPr/>
              <p:nvPr/>
            </p:nvCxnSpPr>
            <p:spPr bwMode="auto">
              <a:xfrm>
                <a:off x="345423" y="4700114"/>
                <a:ext cx="525186" cy="0"/>
              </a:xfrm>
              <a:prstGeom prst="line">
                <a:avLst/>
              </a:prstGeom>
              <a:ln w="57150" cap="flat" cmpd="sng" algn="ctr">
                <a:solidFill>
                  <a:schemeClr val="bg1"/>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951769" y="3939506"/>
                <a:ext cx="1575616"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BW(demand)</a:t>
                </a:r>
              </a:p>
            </p:txBody>
          </p:sp>
          <p:cxnSp>
            <p:nvCxnSpPr>
              <p:cNvPr id="143" name="Straight Arrow Connector 142"/>
              <p:cNvCxnSpPr/>
              <p:nvPr/>
            </p:nvCxnSpPr>
            <p:spPr bwMode="auto">
              <a:xfrm flipH="1">
                <a:off x="1772563" y="4308838"/>
                <a:ext cx="404580" cy="200293"/>
              </a:xfrm>
              <a:prstGeom prst="straightConnector1">
                <a:avLst/>
              </a:prstGeom>
              <a:noFill/>
              <a:ln w="9525" cap="flat" cmpd="sng" algn="ctr">
                <a:solidFill>
                  <a:schemeClr val="bg1"/>
                </a:solidFill>
                <a:prstDash val="solid"/>
                <a:round/>
                <a:headEnd type="none" w="med" len="med"/>
                <a:tailEnd type="triangle"/>
              </a:ln>
              <a:effectLst/>
            </p:spPr>
          </p:cxnSp>
          <p:cxnSp>
            <p:nvCxnSpPr>
              <p:cNvPr id="144" name="Straight Arrow Connector 143"/>
              <p:cNvCxnSpPr/>
              <p:nvPr/>
            </p:nvCxnSpPr>
            <p:spPr bwMode="auto">
              <a:xfrm>
                <a:off x="2699735" y="4333802"/>
                <a:ext cx="240099" cy="318595"/>
              </a:xfrm>
              <a:prstGeom prst="straightConnector1">
                <a:avLst/>
              </a:prstGeom>
              <a:noFill/>
              <a:ln w="9525" cap="flat" cmpd="sng" algn="ctr">
                <a:solidFill>
                  <a:schemeClr val="bg1"/>
                </a:solidFill>
                <a:prstDash val="solid"/>
                <a:round/>
                <a:headEnd type="none" w="med" len="med"/>
                <a:tailEnd type="triangle"/>
              </a:ln>
              <a:effectLst/>
            </p:spPr>
          </p:cxnSp>
          <p:sp>
            <p:nvSpPr>
              <p:cNvPr id="147" name="TextBox 146"/>
              <p:cNvSpPr txBox="1"/>
              <p:nvPr/>
            </p:nvSpPr>
            <p:spPr>
              <a:xfrm>
                <a:off x="447721" y="5152788"/>
                <a:ext cx="2360291"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Resources(demand)</a:t>
                </a:r>
              </a:p>
            </p:txBody>
          </p:sp>
          <p:cxnSp>
            <p:nvCxnSpPr>
              <p:cNvPr id="149" name="Straight Arrow Connector 148"/>
              <p:cNvCxnSpPr/>
              <p:nvPr/>
            </p:nvCxnSpPr>
            <p:spPr bwMode="auto">
              <a:xfrm flipH="1">
                <a:off x="416969" y="4124172"/>
                <a:ext cx="1534800" cy="415092"/>
              </a:xfrm>
              <a:prstGeom prst="straightConnector1">
                <a:avLst/>
              </a:prstGeom>
              <a:noFill/>
              <a:ln w="9525" cap="flat" cmpd="sng" algn="ctr">
                <a:solidFill>
                  <a:schemeClr val="bg1"/>
                </a:solidFill>
                <a:prstDash val="solid"/>
                <a:round/>
                <a:headEnd type="none" w="med" len="med"/>
                <a:tailEnd type="triangle"/>
              </a:ln>
              <a:effectLst/>
            </p:spPr>
          </p:cxnSp>
          <p:cxnSp>
            <p:nvCxnSpPr>
              <p:cNvPr id="150" name="Straight Arrow Connector 149"/>
              <p:cNvCxnSpPr/>
              <p:nvPr/>
            </p:nvCxnSpPr>
            <p:spPr bwMode="auto">
              <a:xfrm flipV="1">
                <a:off x="1245019" y="4912977"/>
                <a:ext cx="4834" cy="338435"/>
              </a:xfrm>
              <a:prstGeom prst="straightConnector1">
                <a:avLst/>
              </a:prstGeom>
              <a:noFill/>
              <a:ln w="9525" cap="flat" cmpd="sng" algn="ctr">
                <a:solidFill>
                  <a:schemeClr val="bg1"/>
                </a:solidFill>
                <a:prstDash val="solid"/>
                <a:round/>
                <a:headEnd type="none" w="med" len="med"/>
                <a:tailEnd type="triangle"/>
              </a:ln>
              <a:effectLst/>
            </p:spPr>
          </p:cxnSp>
          <p:cxnSp>
            <p:nvCxnSpPr>
              <p:cNvPr id="152" name="Straight Arrow Connector 151"/>
              <p:cNvCxnSpPr/>
              <p:nvPr/>
            </p:nvCxnSpPr>
            <p:spPr bwMode="auto">
              <a:xfrm flipV="1">
                <a:off x="1254637" y="4979369"/>
                <a:ext cx="1070148" cy="272042"/>
              </a:xfrm>
              <a:prstGeom prst="straightConnector1">
                <a:avLst/>
              </a:prstGeom>
              <a:noFill/>
              <a:ln w="9525" cap="flat" cmpd="sng" algn="ctr">
                <a:solidFill>
                  <a:schemeClr val="bg1"/>
                </a:solidFill>
                <a:prstDash val="solid"/>
                <a:round/>
                <a:headEnd type="none" w="med" len="med"/>
                <a:tailEnd type="triangle"/>
              </a:ln>
              <a:effectLst/>
            </p:spPr>
          </p:cxnSp>
        </p:grpSp>
        <p:sp>
          <p:nvSpPr>
            <p:cNvPr id="66" name="TextBox 65"/>
            <p:cNvSpPr txBox="1"/>
            <p:nvPr/>
          </p:nvSpPr>
          <p:spPr>
            <a:xfrm>
              <a:off x="927236" y="2359792"/>
              <a:ext cx="5607132" cy="456658"/>
            </a:xfrm>
            <a:prstGeom prst="rect">
              <a:avLst/>
            </a:prstGeom>
            <a:noFill/>
          </p:spPr>
          <p:txBody>
            <a:bodyPr wrap="square" rtlCol="0">
              <a:spAutoFit/>
            </a:bodyPr>
            <a:lstStyle/>
            <a:p>
              <a:pPr fontAlgn="base">
                <a:spcBef>
                  <a:spcPct val="0"/>
                </a:spcBef>
                <a:spcAft>
                  <a:spcPct val="0"/>
                </a:spcAft>
              </a:pPr>
              <a:r>
                <a:rPr lang="en-US" sz="1270" dirty="0">
                  <a:solidFill>
                    <a:srgbClr val="FFFFFF"/>
                  </a:solidFill>
                  <a:latin typeface="Arial" pitchFamily="34" charset="0"/>
                  <a:ea typeface="宋体" pitchFamily="2" charset="-122"/>
                </a:rPr>
                <a:t>Slice ~= Graph of network functions (creates ordering constraints)</a:t>
              </a:r>
            </a:p>
            <a:p>
              <a:pPr fontAlgn="base">
                <a:spcBef>
                  <a:spcPct val="0"/>
                </a:spcBef>
                <a:spcAft>
                  <a:spcPct val="0"/>
                </a:spcAft>
              </a:pPr>
              <a:r>
                <a:rPr lang="en-US" sz="1270" dirty="0">
                  <a:solidFill>
                    <a:srgbClr val="FFFFFF"/>
                  </a:solidFill>
                  <a:latin typeface="Arial" pitchFamily="34" charset="0"/>
                  <a:ea typeface="宋体" pitchFamily="2" charset="-122"/>
                </a:rPr>
                <a:t>Resource utilization = </a:t>
              </a:r>
              <a:r>
                <a:rPr lang="en-US" sz="1270" dirty="0" err="1">
                  <a:solidFill>
                    <a:srgbClr val="FFFFFF"/>
                  </a:solidFill>
                  <a:latin typeface="Arial" pitchFamily="34" charset="0"/>
                  <a:ea typeface="宋体" pitchFamily="2" charset="-122"/>
                </a:rPr>
                <a:t>f</a:t>
              </a:r>
              <a:r>
                <a:rPr lang="en-US" sz="1270" baseline="-25000" dirty="0" err="1">
                  <a:solidFill>
                    <a:srgbClr val="FFFFFF"/>
                  </a:solidFill>
                  <a:latin typeface="Arial" pitchFamily="34" charset="0"/>
                  <a:ea typeface="宋体" pitchFamily="2" charset="-122"/>
                </a:rPr>
                <a:t>network</a:t>
              </a:r>
              <a:r>
                <a:rPr lang="en-US" sz="1270" baseline="-25000" dirty="0">
                  <a:solidFill>
                    <a:srgbClr val="FFFFFF"/>
                  </a:solidFill>
                  <a:latin typeface="Arial" pitchFamily="34" charset="0"/>
                  <a:ea typeface="宋体" pitchFamily="2" charset="-122"/>
                </a:rPr>
                <a:t>-function</a:t>
              </a:r>
              <a:r>
                <a:rPr lang="en-US" sz="1270" dirty="0">
                  <a:solidFill>
                    <a:srgbClr val="FFFFFF"/>
                  </a:solidFill>
                  <a:latin typeface="Arial" pitchFamily="34" charset="0"/>
                  <a:ea typeface="宋体" pitchFamily="2" charset="-122"/>
                </a:rPr>
                <a:t>(slice demand)</a:t>
              </a:r>
            </a:p>
          </p:txBody>
        </p:sp>
      </p:grpSp>
      <p:sp>
        <p:nvSpPr>
          <p:cNvPr id="153" name="Down Arrow 152"/>
          <p:cNvSpPr/>
          <p:nvPr/>
        </p:nvSpPr>
        <p:spPr bwMode="auto">
          <a:xfrm rot="16200000">
            <a:off x="6465310" y="1692889"/>
            <a:ext cx="1118018" cy="412512"/>
          </a:xfrm>
          <a:prstGeom prst="downArrow">
            <a:avLst/>
          </a:prstGeom>
          <a:noFill/>
          <a:ln>
            <a:solidFill>
              <a:schemeClr val="bg1"/>
            </a:solidFill>
          </a:ln>
          <a:effectLs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a:solidFill>
                <a:srgbClr val="000000"/>
              </a:solidFill>
              <a:latin typeface="Arial" charset="0"/>
              <a:ea typeface="宋体" charset="-122"/>
            </a:endParaRPr>
          </a:p>
        </p:txBody>
      </p:sp>
    </p:spTree>
    <p:extLst>
      <p:ext uri="{BB962C8B-B14F-4D97-AF65-F5344CB8AC3E}">
        <p14:creationId xmlns:p14="http://schemas.microsoft.com/office/powerpoint/2010/main" val="40616626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1" idx="0"/>
            <a:endCxn id="9" idx="2"/>
          </p:cNvCxnSpPr>
          <p:nvPr/>
        </p:nvCxnSpPr>
        <p:spPr bwMode="auto">
          <a:xfrm flipV="1">
            <a:off x="4620351" y="3543569"/>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5100180" y="3543569"/>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9098932" y="3551854"/>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9619088" y="3551854"/>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8493077" y="2292574"/>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7767404" y="2090998"/>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8704876" y="3236852"/>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8687859" y="3108407"/>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822748" y="2270627"/>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6525280" y="2270627"/>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546849" y="3236852"/>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5529832" y="3108407"/>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19699" y="13091"/>
            <a:ext cx="11556584" cy="852036"/>
          </a:xfrm>
        </p:spPr>
        <p:txBody>
          <a:bodyPr/>
          <a:lstStyle/>
          <a:p>
            <a:r>
              <a:rPr lang="en-US" dirty="0" smtClean="0"/>
              <a:t>STATE-0 – idle, no slices, NFs, min BW</a:t>
            </a:r>
            <a:endParaRPr lang="en-US" sz="3386" i="1" dirty="0"/>
          </a:p>
        </p:txBody>
      </p:sp>
      <p:sp>
        <p:nvSpPr>
          <p:cNvPr id="4" name="Rectangle 3"/>
          <p:cNvSpPr/>
          <p:nvPr/>
        </p:nvSpPr>
        <p:spPr bwMode="auto">
          <a:xfrm>
            <a:off x="2801072" y="2293906"/>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sp>
        <p:nvSpPr>
          <p:cNvPr id="9" name="Rectangle 8"/>
          <p:cNvSpPr/>
          <p:nvPr/>
        </p:nvSpPr>
        <p:spPr bwMode="auto">
          <a:xfrm>
            <a:off x="4653510" y="2822628"/>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a:off x="3694411" y="3019581"/>
            <a:ext cx="919337" cy="137479"/>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6078611" y="2822628"/>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7792968" y="2822628"/>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9172418" y="2830914"/>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a:stCxn id="18" idx="3"/>
          </p:cNvCxnSpPr>
          <p:nvPr/>
        </p:nvCxnSpPr>
        <p:spPr bwMode="auto">
          <a:xfrm flipV="1">
            <a:off x="10065757" y="3185183"/>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sp>
        <p:nvSpPr>
          <p:cNvPr id="57" name="Rectangle 56"/>
          <p:cNvSpPr/>
          <p:nvPr/>
        </p:nvSpPr>
        <p:spPr bwMode="auto">
          <a:xfrm>
            <a:off x="8425885" y="1687846"/>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9800</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4173682" y="3919217"/>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5292485" y="3919217"/>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6732645" y="3919217"/>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8652262" y="3919217"/>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822114" y="3919217"/>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946348" y="1613171"/>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cxnSp>
        <p:nvCxnSpPr>
          <p:cNvPr id="85" name="Straight Arrow Connector 84"/>
          <p:cNvCxnSpPr/>
          <p:nvPr/>
        </p:nvCxnSpPr>
        <p:spPr bwMode="auto">
          <a:xfrm>
            <a:off x="5101711" y="1809996"/>
            <a:ext cx="1440189" cy="603531"/>
          </a:xfrm>
          <a:prstGeom prst="straightConnector1">
            <a:avLst/>
          </a:prstGeom>
          <a:noFill/>
          <a:ln w="9525" cap="flat" cmpd="sng" algn="ctr">
            <a:solidFill>
              <a:schemeClr val="bg1"/>
            </a:solidFill>
            <a:prstDash val="solid"/>
            <a:round/>
            <a:headEnd type="none" w="med" len="med"/>
            <a:tailEnd type="arrow"/>
          </a:ln>
          <a:effectLst/>
        </p:spPr>
      </p:cxnSp>
      <p:sp>
        <p:nvSpPr>
          <p:cNvPr id="103" name="TextBox 102"/>
          <p:cNvSpPr txBox="1"/>
          <p:nvPr/>
        </p:nvSpPr>
        <p:spPr>
          <a:xfrm>
            <a:off x="10114822" y="5806163"/>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4" name="TextBox 103"/>
          <p:cNvSpPr txBox="1"/>
          <p:nvPr/>
        </p:nvSpPr>
        <p:spPr>
          <a:xfrm>
            <a:off x="9628115" y="5466886"/>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5" name="TextBox 104"/>
          <p:cNvSpPr txBox="1"/>
          <p:nvPr/>
        </p:nvSpPr>
        <p:spPr>
          <a:xfrm>
            <a:off x="10120260" y="6123160"/>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6" name="TextBox 105"/>
          <p:cNvSpPr txBox="1"/>
          <p:nvPr/>
        </p:nvSpPr>
        <p:spPr>
          <a:xfrm>
            <a:off x="10197530" y="5454321"/>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7" name="TextBox 106"/>
          <p:cNvSpPr txBox="1"/>
          <p:nvPr/>
        </p:nvSpPr>
        <p:spPr>
          <a:xfrm>
            <a:off x="9613346" y="5931820"/>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12" name="TextBox 111"/>
          <p:cNvSpPr txBox="1"/>
          <p:nvPr/>
        </p:nvSpPr>
        <p:spPr>
          <a:xfrm>
            <a:off x="6445593" y="5389452"/>
            <a:ext cx="2452611"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No network functions present in either CRAN</a:t>
            </a:r>
          </a:p>
          <a:p>
            <a:pPr fontAlgn="base">
              <a:spcBef>
                <a:spcPct val="0"/>
              </a:spcBef>
              <a:spcAft>
                <a:spcPct val="0"/>
              </a:spcAft>
            </a:pPr>
            <a:r>
              <a:rPr lang="en-US" sz="1481" b="1" i="1" dirty="0">
                <a:solidFill>
                  <a:srgbClr val="FFFFFF"/>
                </a:solidFill>
                <a:latin typeface="Arial" pitchFamily="34" charset="0"/>
                <a:ea typeface="宋体" pitchFamily="2" charset="-122"/>
              </a:rPr>
              <a:t>/EDGE or DC.</a:t>
            </a:r>
          </a:p>
        </p:txBody>
      </p:sp>
      <p:grpSp>
        <p:nvGrpSpPr>
          <p:cNvPr id="3" name="Group 126"/>
          <p:cNvGrpSpPr/>
          <p:nvPr/>
        </p:nvGrpSpPr>
        <p:grpSpPr>
          <a:xfrm>
            <a:off x="549336" y="3467819"/>
            <a:ext cx="722064" cy="719406"/>
            <a:chOff x="1405719" y="5800299"/>
            <a:chExt cx="682388" cy="679876"/>
          </a:xfrm>
        </p:grpSpPr>
        <p:sp>
          <p:nvSpPr>
            <p:cNvPr id="125" name="Oval 124"/>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6" name="TextBox 125"/>
            <p:cNvSpPr txBox="1"/>
            <p:nvPr/>
          </p:nvSpPr>
          <p:spPr>
            <a:xfrm>
              <a:off x="1528548" y="5827160"/>
              <a:ext cx="403273" cy="579669"/>
            </a:xfrm>
            <a:prstGeom prst="rect">
              <a:avLst/>
            </a:prstGeom>
            <a:noFill/>
          </p:spPr>
          <p:txBody>
            <a:bodyPr wrap="none" rtlCol="0">
              <a:spAutoFit/>
            </a:bodyPr>
            <a:lstStyle/>
            <a:p>
              <a:pPr fontAlgn="base">
                <a:spcBef>
                  <a:spcPct val="0"/>
                </a:spcBef>
                <a:spcAft>
                  <a:spcPct val="0"/>
                </a:spcAft>
              </a:pPr>
              <a:r>
                <a:rPr lang="en-US" sz="3386" b="1" dirty="0">
                  <a:solidFill>
                    <a:srgbClr val="000000"/>
                  </a:solidFill>
                  <a:latin typeface="Arial" pitchFamily="34" charset="0"/>
                  <a:ea typeface="宋体" pitchFamily="2" charset="-122"/>
                </a:rPr>
                <a:t>1</a:t>
              </a:r>
            </a:p>
          </p:txBody>
        </p:sp>
      </p:grpSp>
      <p:grpSp>
        <p:nvGrpSpPr>
          <p:cNvPr id="5" name="Group 127"/>
          <p:cNvGrpSpPr/>
          <p:nvPr/>
        </p:nvGrpSpPr>
        <p:grpSpPr>
          <a:xfrm>
            <a:off x="5209521" y="1074585"/>
            <a:ext cx="722064" cy="719406"/>
            <a:chOff x="1405719" y="5800299"/>
            <a:chExt cx="682388" cy="679876"/>
          </a:xfrm>
        </p:grpSpPr>
        <p:sp>
          <p:nvSpPr>
            <p:cNvPr id="129" name="Oval 128"/>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0" name="TextBox 129"/>
            <p:cNvSpPr txBox="1"/>
            <p:nvPr/>
          </p:nvSpPr>
          <p:spPr>
            <a:xfrm>
              <a:off x="1528548" y="5827160"/>
              <a:ext cx="403273" cy="579669"/>
            </a:xfrm>
            <a:prstGeom prst="rect">
              <a:avLst/>
            </a:prstGeom>
            <a:noFill/>
          </p:spPr>
          <p:txBody>
            <a:bodyPr wrap="none" rtlCol="0">
              <a:spAutoFit/>
            </a:bodyPr>
            <a:lstStyle/>
            <a:p>
              <a:pPr fontAlgn="base">
                <a:spcBef>
                  <a:spcPct val="0"/>
                </a:spcBef>
                <a:spcAft>
                  <a:spcPct val="0"/>
                </a:spcAft>
              </a:pPr>
              <a:r>
                <a:rPr lang="en-US" sz="3386" b="1" dirty="0">
                  <a:solidFill>
                    <a:srgbClr val="000000"/>
                  </a:solidFill>
                  <a:latin typeface="Arial" pitchFamily="34" charset="0"/>
                  <a:ea typeface="宋体" pitchFamily="2" charset="-122"/>
                </a:rPr>
                <a:t>2</a:t>
              </a:r>
            </a:p>
          </p:txBody>
        </p:sp>
      </p:grpSp>
      <p:grpSp>
        <p:nvGrpSpPr>
          <p:cNvPr id="6" name="Group 130"/>
          <p:cNvGrpSpPr/>
          <p:nvPr/>
        </p:nvGrpSpPr>
        <p:grpSpPr>
          <a:xfrm>
            <a:off x="5625285" y="5166687"/>
            <a:ext cx="722064" cy="719406"/>
            <a:chOff x="1405719" y="5800299"/>
            <a:chExt cx="682388" cy="679876"/>
          </a:xfrm>
        </p:grpSpPr>
        <p:sp>
          <p:nvSpPr>
            <p:cNvPr id="132" name="Oval 13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3" name="TextBox 132"/>
            <p:cNvSpPr txBox="1"/>
            <p:nvPr/>
          </p:nvSpPr>
          <p:spPr>
            <a:xfrm>
              <a:off x="1528548" y="5827160"/>
              <a:ext cx="403273" cy="579669"/>
            </a:xfrm>
            <a:prstGeom prst="rect">
              <a:avLst/>
            </a:prstGeom>
            <a:noFill/>
          </p:spPr>
          <p:txBody>
            <a:bodyPr wrap="none" rtlCol="0">
              <a:spAutoFit/>
            </a:bodyPr>
            <a:lstStyle/>
            <a:p>
              <a:pPr fontAlgn="base">
                <a:spcBef>
                  <a:spcPct val="0"/>
                </a:spcBef>
                <a:spcAft>
                  <a:spcPct val="0"/>
                </a:spcAft>
              </a:pPr>
              <a:r>
                <a:rPr lang="en-US" sz="3386" b="1" dirty="0">
                  <a:solidFill>
                    <a:srgbClr val="000000"/>
                  </a:solidFill>
                  <a:latin typeface="Arial" pitchFamily="34" charset="0"/>
                  <a:ea typeface="宋体" pitchFamily="2" charset="-122"/>
                </a:rPr>
                <a:t>3</a:t>
              </a:r>
            </a:p>
          </p:txBody>
        </p:sp>
      </p:grpSp>
      <p:sp>
        <p:nvSpPr>
          <p:cNvPr id="115" name="Can 114"/>
          <p:cNvSpPr/>
          <p:nvPr/>
        </p:nvSpPr>
        <p:spPr bwMode="auto">
          <a:xfrm>
            <a:off x="9436896" y="5051971"/>
            <a:ext cx="1218882" cy="1432500"/>
          </a:xfrm>
          <a:prstGeom prst="can">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16" name="Straight Connector 115"/>
          <p:cNvCxnSpPr/>
          <p:nvPr/>
        </p:nvCxnSpPr>
        <p:spPr bwMode="auto">
          <a:xfrm flipH="1">
            <a:off x="7011712" y="3179668"/>
            <a:ext cx="716249" cy="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TextBox 134"/>
          <p:cNvSpPr txBox="1"/>
          <p:nvPr/>
        </p:nvSpPr>
        <p:spPr>
          <a:xfrm>
            <a:off x="223433" y="2761106"/>
            <a:ext cx="1623738" cy="548099"/>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Test UE’s are all idle</a:t>
            </a:r>
          </a:p>
        </p:txBody>
      </p:sp>
      <p:sp>
        <p:nvSpPr>
          <p:cNvPr id="136" name="TextBox 135"/>
          <p:cNvSpPr txBox="1"/>
          <p:nvPr/>
        </p:nvSpPr>
        <p:spPr>
          <a:xfrm>
            <a:off x="3490538" y="1202950"/>
            <a:ext cx="2452611" cy="548099"/>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Minimum B/W up  between DC’s. </a:t>
            </a:r>
          </a:p>
        </p:txBody>
      </p:sp>
      <p:grpSp>
        <p:nvGrpSpPr>
          <p:cNvPr id="8" name="Group 141"/>
          <p:cNvGrpSpPr/>
          <p:nvPr/>
        </p:nvGrpSpPr>
        <p:grpSpPr>
          <a:xfrm>
            <a:off x="1998489" y="2641973"/>
            <a:ext cx="165905" cy="263016"/>
            <a:chOff x="2723202" y="837916"/>
            <a:chExt cx="259308" cy="682388"/>
          </a:xfrm>
          <a:solidFill>
            <a:srgbClr val="C00000"/>
          </a:solidFill>
        </p:grpSpPr>
        <p:sp>
          <p:nvSpPr>
            <p:cNvPr id="143" name="Rounded Rectangle 14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4" name="Rectangle 14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5" name="Oval 14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12" name="Group 145"/>
          <p:cNvGrpSpPr/>
          <p:nvPr/>
        </p:nvGrpSpPr>
        <p:grpSpPr>
          <a:xfrm>
            <a:off x="1541583" y="2319451"/>
            <a:ext cx="165905" cy="263016"/>
            <a:chOff x="2723202" y="837916"/>
            <a:chExt cx="259308" cy="682388"/>
          </a:xfrm>
          <a:solidFill>
            <a:srgbClr val="C00000"/>
          </a:solidFill>
        </p:grpSpPr>
        <p:sp>
          <p:nvSpPr>
            <p:cNvPr id="147" name="Rounded Rectangle 146"/>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8" name="Rectangle 147"/>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9" name="Oval 148"/>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17" name="Group 149"/>
          <p:cNvGrpSpPr/>
          <p:nvPr/>
        </p:nvGrpSpPr>
        <p:grpSpPr>
          <a:xfrm>
            <a:off x="1837228" y="3098879"/>
            <a:ext cx="165905" cy="263016"/>
            <a:chOff x="2723202" y="837916"/>
            <a:chExt cx="259308" cy="682388"/>
          </a:xfrm>
          <a:solidFill>
            <a:srgbClr val="C00000"/>
          </a:solidFill>
        </p:grpSpPr>
        <p:sp>
          <p:nvSpPr>
            <p:cNvPr id="151" name="Rounded Rectangle 150"/>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52" name="Rectangle 151"/>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53" name="Oval 152"/>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0" name="Group 157"/>
          <p:cNvGrpSpPr/>
          <p:nvPr/>
        </p:nvGrpSpPr>
        <p:grpSpPr>
          <a:xfrm>
            <a:off x="2079119" y="3582661"/>
            <a:ext cx="165905" cy="263016"/>
            <a:chOff x="2723202" y="837916"/>
            <a:chExt cx="259308" cy="682388"/>
          </a:xfrm>
          <a:solidFill>
            <a:srgbClr val="C00000"/>
          </a:solidFill>
        </p:grpSpPr>
        <p:sp>
          <p:nvSpPr>
            <p:cNvPr id="159" name="Rounded Rectangle 158"/>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0" name="Rectangle 159"/>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1" name="Oval 160"/>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1" name="Group 161"/>
          <p:cNvGrpSpPr/>
          <p:nvPr/>
        </p:nvGrpSpPr>
        <p:grpSpPr>
          <a:xfrm>
            <a:off x="2011927" y="1943175"/>
            <a:ext cx="165905" cy="263016"/>
            <a:chOff x="2723202" y="837916"/>
            <a:chExt cx="259308" cy="682388"/>
          </a:xfrm>
          <a:solidFill>
            <a:srgbClr val="C00000"/>
          </a:solidFill>
        </p:grpSpPr>
        <p:sp>
          <p:nvSpPr>
            <p:cNvPr id="163" name="Rounded Rectangle 16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4" name="Rectangle 16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5" name="Oval 16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77" name="Rectangle 76"/>
          <p:cNvSpPr/>
          <p:nvPr/>
        </p:nvSpPr>
        <p:spPr bwMode="auto">
          <a:xfrm>
            <a:off x="2836595" y="4042982"/>
            <a:ext cx="893339" cy="1008990"/>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smtClean="0">
                <a:solidFill>
                  <a:srgbClr val="FFFFFF"/>
                </a:solidFill>
                <a:latin typeface="Arial" charset="0"/>
                <a:ea typeface="宋体" pitchFamily="2" charset="-122"/>
              </a:rPr>
              <a:t>4G</a:t>
            </a:r>
            <a:r>
              <a:rPr lang="en-US" sz="1481" dirty="0">
                <a:solidFill>
                  <a:srgbClr val="FFFFFF"/>
                </a:solidFill>
                <a:latin typeface="Arial" charset="0"/>
                <a:ea typeface="宋体" pitchFamily="2" charset="-122"/>
              </a:rP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cxnSp>
        <p:nvCxnSpPr>
          <p:cNvPr id="79" name="Straight Connector 78"/>
          <p:cNvCxnSpPr/>
          <p:nvPr/>
        </p:nvCxnSpPr>
        <p:spPr bwMode="auto">
          <a:xfrm flipV="1">
            <a:off x="3694411" y="3212288"/>
            <a:ext cx="898904" cy="1213304"/>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oup 153"/>
          <p:cNvGrpSpPr/>
          <p:nvPr/>
        </p:nvGrpSpPr>
        <p:grpSpPr>
          <a:xfrm>
            <a:off x="1032125" y="5035179"/>
            <a:ext cx="165905" cy="263016"/>
            <a:chOff x="2723202" y="837916"/>
            <a:chExt cx="259308" cy="682388"/>
          </a:xfrm>
          <a:solidFill>
            <a:srgbClr val="C00000"/>
          </a:solidFill>
        </p:grpSpPr>
        <p:sp>
          <p:nvSpPr>
            <p:cNvPr id="83" name="Rounded Rectangle 8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84" name="Rectangle 8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86" name="Oval 85"/>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87" name="Group 153"/>
          <p:cNvGrpSpPr/>
          <p:nvPr/>
        </p:nvGrpSpPr>
        <p:grpSpPr>
          <a:xfrm>
            <a:off x="1419147" y="5466886"/>
            <a:ext cx="165905" cy="263016"/>
            <a:chOff x="2723202" y="837916"/>
            <a:chExt cx="259308" cy="682388"/>
          </a:xfrm>
          <a:solidFill>
            <a:srgbClr val="C00000"/>
          </a:solidFill>
        </p:grpSpPr>
        <p:sp>
          <p:nvSpPr>
            <p:cNvPr id="88" name="Rounded Rectangle 87"/>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89" name="Rectangle 88"/>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90" name="Oval 89"/>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91" name="TextBox 90"/>
          <p:cNvSpPr txBox="1"/>
          <p:nvPr/>
        </p:nvSpPr>
        <p:spPr>
          <a:xfrm>
            <a:off x="189502" y="4394094"/>
            <a:ext cx="1870533" cy="548099"/>
          </a:xfrm>
          <a:prstGeom prst="rect">
            <a:avLst/>
          </a:prstGeom>
          <a:noFill/>
        </p:spPr>
        <p:txBody>
          <a:bodyPr wrap="square" rtlCol="0">
            <a:spAutoFit/>
          </a:bodyPr>
          <a:lstStyle/>
          <a:p>
            <a:pPr fontAlgn="base">
              <a:spcBef>
                <a:spcPct val="0"/>
              </a:spcBef>
              <a:spcAft>
                <a:spcPct val="0"/>
              </a:spcAft>
            </a:pPr>
            <a:r>
              <a:rPr lang="en-US" sz="1481" b="1" i="1" dirty="0" smtClean="0">
                <a:solidFill>
                  <a:srgbClr val="FFFFFF"/>
                </a:solidFill>
                <a:latin typeface="Arial" pitchFamily="34" charset="0"/>
                <a:ea typeface="宋体" pitchFamily="2" charset="-122"/>
              </a:rPr>
              <a:t>Real LTE UE’s </a:t>
            </a:r>
            <a:r>
              <a:rPr lang="en-US" sz="1481" b="1" i="1" dirty="0">
                <a:solidFill>
                  <a:srgbClr val="FFFFFF"/>
                </a:solidFill>
                <a:latin typeface="Arial" pitchFamily="34" charset="0"/>
                <a:ea typeface="宋体" pitchFamily="2" charset="-122"/>
              </a:rPr>
              <a:t>are </a:t>
            </a:r>
            <a:r>
              <a:rPr lang="en-US" sz="1481" b="1" i="1" dirty="0" smtClean="0">
                <a:solidFill>
                  <a:srgbClr val="FFFFFF"/>
                </a:solidFill>
                <a:latin typeface="Arial" pitchFamily="34" charset="0"/>
                <a:ea typeface="宋体" pitchFamily="2" charset="-122"/>
              </a:rPr>
              <a:t>disconnected</a:t>
            </a:r>
            <a:endParaRPr lang="en-US" sz="1481" b="1" i="1" dirty="0">
              <a:solidFill>
                <a:srgbClr val="FFFFFF"/>
              </a:solidFill>
              <a:latin typeface="Arial" pitchFamily="34" charset="0"/>
              <a:ea typeface="宋体" pitchFamily="2" charset="-122"/>
            </a:endParaRPr>
          </a:p>
        </p:txBody>
      </p:sp>
    </p:spTree>
    <p:extLst>
      <p:ext uri="{BB962C8B-B14F-4D97-AF65-F5344CB8AC3E}">
        <p14:creationId xmlns:p14="http://schemas.microsoft.com/office/powerpoint/2010/main" val="1627665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1" idx="0"/>
            <a:endCxn id="9" idx="2"/>
          </p:cNvCxnSpPr>
          <p:nvPr/>
        </p:nvCxnSpPr>
        <p:spPr bwMode="auto">
          <a:xfrm flipV="1">
            <a:off x="3803598" y="3355087"/>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283426" y="3355087"/>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8282178" y="3363373"/>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8802334" y="3363373"/>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7676323" y="2104092"/>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6950650" y="1902516"/>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7888122"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7871105"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005994" y="2082146"/>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5708526" y="2082146"/>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730095"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13078"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bwMode="auto">
          <a:xfrm>
            <a:off x="3836756"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079898" y="3400795"/>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261857"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6976214"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8355664" y="264243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a:stCxn id="18" idx="3"/>
          </p:cNvCxnSpPr>
          <p:nvPr/>
        </p:nvCxnSpPr>
        <p:spPr bwMode="auto">
          <a:xfrm flipV="1">
            <a:off x="9249003" y="2996701"/>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sp>
        <p:nvSpPr>
          <p:cNvPr id="57" name="Rectangle 56"/>
          <p:cNvSpPr/>
          <p:nvPr/>
        </p:nvSpPr>
        <p:spPr bwMode="auto">
          <a:xfrm>
            <a:off x="7609132" y="1499364"/>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DWDM</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335692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4475731"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5915891" y="3730735"/>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783550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005360"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129594" y="142468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cxnSp>
        <p:nvCxnSpPr>
          <p:cNvPr id="85" name="Straight Arrow Connector 84"/>
          <p:cNvCxnSpPr/>
          <p:nvPr/>
        </p:nvCxnSpPr>
        <p:spPr bwMode="auto">
          <a:xfrm flipV="1">
            <a:off x="2601141" y="5127374"/>
            <a:ext cx="779080" cy="540328"/>
          </a:xfrm>
          <a:prstGeom prst="straightConnector1">
            <a:avLst/>
          </a:prstGeom>
          <a:noFill/>
          <a:ln w="9525" cap="flat" cmpd="sng" algn="ctr">
            <a:solidFill>
              <a:schemeClr val="bg1"/>
            </a:solidFill>
            <a:prstDash val="solid"/>
            <a:round/>
            <a:headEnd type="none" w="med" len="med"/>
            <a:tailEnd type="arrow"/>
          </a:ln>
          <a:effectLst/>
        </p:spPr>
      </p:cxnSp>
      <p:sp>
        <p:nvSpPr>
          <p:cNvPr id="103" name="TextBox 102"/>
          <p:cNvSpPr txBox="1"/>
          <p:nvPr/>
        </p:nvSpPr>
        <p:spPr>
          <a:xfrm>
            <a:off x="11471949" y="6007220"/>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5" name="TextBox 104"/>
          <p:cNvSpPr txBox="1"/>
          <p:nvPr/>
        </p:nvSpPr>
        <p:spPr>
          <a:xfrm>
            <a:off x="11477387" y="6324218"/>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6" name="TextBox 105"/>
          <p:cNvSpPr txBox="1"/>
          <p:nvPr/>
        </p:nvSpPr>
        <p:spPr>
          <a:xfrm>
            <a:off x="11554657" y="56553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7" name="TextBox 106"/>
          <p:cNvSpPr txBox="1"/>
          <p:nvPr/>
        </p:nvSpPr>
        <p:spPr>
          <a:xfrm>
            <a:off x="10970473" y="61328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grpSp>
        <p:nvGrpSpPr>
          <p:cNvPr id="2" name="Group 126"/>
          <p:cNvGrpSpPr/>
          <p:nvPr/>
        </p:nvGrpSpPr>
        <p:grpSpPr>
          <a:xfrm>
            <a:off x="5554099" y="4847734"/>
            <a:ext cx="402105" cy="442995"/>
            <a:chOff x="1405719" y="5800299"/>
            <a:chExt cx="682388" cy="679876"/>
          </a:xfrm>
        </p:grpSpPr>
        <p:sp>
          <p:nvSpPr>
            <p:cNvPr id="125" name="Oval 124"/>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26" name="TextBox 125"/>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1</a:t>
              </a:r>
            </a:p>
          </p:txBody>
        </p:sp>
      </p:grpSp>
      <p:sp>
        <p:nvSpPr>
          <p:cNvPr id="115" name="Can 114"/>
          <p:cNvSpPr/>
          <p:nvPr/>
        </p:nvSpPr>
        <p:spPr bwMode="auto">
          <a:xfrm>
            <a:off x="10794023" y="5529473"/>
            <a:ext cx="1218882" cy="1156056"/>
          </a:xfrm>
          <a:prstGeom prst="can">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16" name="Straight Connector 115"/>
          <p:cNvCxnSpPr/>
          <p:nvPr/>
        </p:nvCxnSpPr>
        <p:spPr bwMode="auto">
          <a:xfrm flipH="1">
            <a:off x="6182393" y="3003751"/>
            <a:ext cx="716249" cy="0"/>
          </a:xfrm>
          <a:prstGeom prst="line">
            <a:avLst/>
          </a:prstGeom>
          <a:noFill/>
          <a:ln w="127000" cap="flat" cmpd="sng" algn="ctr">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TextBox 134"/>
          <p:cNvSpPr txBox="1"/>
          <p:nvPr/>
        </p:nvSpPr>
        <p:spPr>
          <a:xfrm>
            <a:off x="6016281" y="4809334"/>
            <a:ext cx="1937865" cy="548099"/>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Operator  !! requests </a:t>
            </a:r>
            <a:r>
              <a:rPr lang="en-US" sz="1481" b="1" i="1" dirty="0" smtClean="0">
                <a:solidFill>
                  <a:srgbClr val="FFFFFF"/>
                </a:solidFill>
                <a:latin typeface="Arial" pitchFamily="34" charset="0"/>
                <a:ea typeface="宋体" pitchFamily="2" charset="-122"/>
              </a:rPr>
              <a:t>LTE slices</a:t>
            </a:r>
            <a:endParaRPr lang="en-US" sz="1481" b="1" i="1" dirty="0">
              <a:solidFill>
                <a:srgbClr val="FFFFFF"/>
              </a:solidFill>
              <a:latin typeface="Arial" pitchFamily="34" charset="0"/>
              <a:ea typeface="宋体" pitchFamily="2" charset="-122"/>
            </a:endParaRPr>
          </a:p>
        </p:txBody>
      </p:sp>
      <p:sp>
        <p:nvSpPr>
          <p:cNvPr id="136" name="TextBox 135"/>
          <p:cNvSpPr txBox="1"/>
          <p:nvPr/>
        </p:nvSpPr>
        <p:spPr>
          <a:xfrm>
            <a:off x="1595918" y="6004885"/>
            <a:ext cx="3983354" cy="320216"/>
          </a:xfrm>
          <a:prstGeom prst="rect">
            <a:avLst/>
          </a:prstGeom>
          <a:noFill/>
        </p:spPr>
        <p:txBody>
          <a:bodyPr wrap="square" rtlCol="0">
            <a:spAutoFit/>
          </a:bodyPr>
          <a:lstStyle/>
          <a:p>
            <a:pPr fontAlgn="base">
              <a:spcBef>
                <a:spcPct val="0"/>
              </a:spcBef>
              <a:spcAft>
                <a:spcPct val="0"/>
              </a:spcAft>
            </a:pPr>
            <a:r>
              <a:rPr lang="en-US" sz="1481" b="1" i="1" dirty="0" smtClean="0">
                <a:solidFill>
                  <a:srgbClr val="FFFFFF"/>
                </a:solidFill>
                <a:latin typeface="Arial" pitchFamily="34" charset="0"/>
                <a:ea typeface="宋体" pitchFamily="2" charset="-122"/>
              </a:rPr>
              <a:t>EPC </a:t>
            </a:r>
            <a:r>
              <a:rPr lang="en-US" sz="1481" b="1" i="1" dirty="0" err="1">
                <a:solidFill>
                  <a:srgbClr val="FFFFFF"/>
                </a:solidFill>
                <a:latin typeface="Arial" pitchFamily="34" charset="0"/>
                <a:ea typeface="宋体" pitchFamily="2" charset="-122"/>
              </a:rPr>
              <a:t>NF’containers</a:t>
            </a:r>
            <a:r>
              <a:rPr lang="en-US" sz="1481" b="1" i="1" dirty="0">
                <a:solidFill>
                  <a:srgbClr val="FFFFFF"/>
                </a:solidFill>
                <a:latin typeface="Arial" pitchFamily="34" charset="0"/>
                <a:ea typeface="宋体" pitchFamily="2" charset="-122"/>
              </a:rPr>
              <a:t> placed in </a:t>
            </a:r>
            <a:r>
              <a:rPr lang="en-US" sz="1481" b="1" i="1" dirty="0" smtClean="0">
                <a:solidFill>
                  <a:srgbClr val="FFFFFF"/>
                </a:solidFill>
                <a:latin typeface="Arial" pitchFamily="34" charset="0"/>
                <a:ea typeface="宋体" pitchFamily="2" charset="-122"/>
              </a:rPr>
              <a:t>C-RAN</a:t>
            </a:r>
            <a:endParaRPr lang="en-US" sz="1481" b="1" i="1" dirty="0">
              <a:solidFill>
                <a:srgbClr val="FFFFFF"/>
              </a:solidFill>
              <a:latin typeface="Arial" pitchFamily="34" charset="0"/>
              <a:ea typeface="宋体" pitchFamily="2" charset="-122"/>
            </a:endParaRPr>
          </a:p>
        </p:txBody>
      </p:sp>
      <p:grpSp>
        <p:nvGrpSpPr>
          <p:cNvPr id="5" name="Group 145"/>
          <p:cNvGrpSpPr/>
          <p:nvPr/>
        </p:nvGrpSpPr>
        <p:grpSpPr>
          <a:xfrm>
            <a:off x="897418" y="3513981"/>
            <a:ext cx="165905" cy="263016"/>
            <a:chOff x="2723202" y="837916"/>
            <a:chExt cx="259308" cy="682388"/>
          </a:xfrm>
          <a:solidFill>
            <a:srgbClr val="C00000"/>
          </a:solidFill>
        </p:grpSpPr>
        <p:sp>
          <p:nvSpPr>
            <p:cNvPr id="147" name="Rounded Rectangle 146"/>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8" name="Rectangle 147"/>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9" name="Oval 148"/>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6" name="Group 161"/>
          <p:cNvGrpSpPr/>
          <p:nvPr/>
        </p:nvGrpSpPr>
        <p:grpSpPr>
          <a:xfrm>
            <a:off x="928827" y="1917614"/>
            <a:ext cx="165905" cy="263016"/>
            <a:chOff x="2723202" y="837916"/>
            <a:chExt cx="259308" cy="682388"/>
          </a:xfrm>
          <a:solidFill>
            <a:srgbClr val="C00000"/>
          </a:solidFill>
        </p:grpSpPr>
        <p:sp>
          <p:nvSpPr>
            <p:cNvPr id="163" name="Rounded Rectangle 16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4" name="Rectangle 16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5" name="Oval 16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166" name="Teardrop 165"/>
          <p:cNvSpPr/>
          <p:nvPr/>
        </p:nvSpPr>
        <p:spPr bwMode="auto">
          <a:xfrm rot="4592983">
            <a:off x="257140" y="1245373"/>
            <a:ext cx="1706678" cy="1505102"/>
          </a:xfrm>
          <a:prstGeom prst="teardrop">
            <a:avLst/>
          </a:prstGeom>
          <a:solidFill>
            <a:srgbClr val="0070C0">
              <a:alpha val="60000"/>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0" name="Rectangle 179"/>
          <p:cNvSpPr/>
          <p:nvPr/>
        </p:nvSpPr>
        <p:spPr bwMode="auto">
          <a:xfrm rot="18994420">
            <a:off x="8039147" y="3474957"/>
            <a:ext cx="957229" cy="9794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 name="Group 126"/>
          <p:cNvGrpSpPr/>
          <p:nvPr/>
        </p:nvGrpSpPr>
        <p:grpSpPr>
          <a:xfrm>
            <a:off x="5564569" y="5574455"/>
            <a:ext cx="402105" cy="442995"/>
            <a:chOff x="1405719" y="5800299"/>
            <a:chExt cx="682388" cy="679876"/>
          </a:xfrm>
        </p:grpSpPr>
        <p:sp>
          <p:nvSpPr>
            <p:cNvPr id="186" name="Oval 18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87" name="TextBox 18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sp>
        <p:nvSpPr>
          <p:cNvPr id="188" name="TextBox 187"/>
          <p:cNvSpPr txBox="1"/>
          <p:nvPr/>
        </p:nvSpPr>
        <p:spPr>
          <a:xfrm>
            <a:off x="6026751" y="5510925"/>
            <a:ext cx="1774528"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Global Optimizer assigns resources</a:t>
            </a:r>
          </a:p>
        </p:txBody>
      </p:sp>
      <p:grpSp>
        <p:nvGrpSpPr>
          <p:cNvPr id="17" name="Group 126"/>
          <p:cNvGrpSpPr/>
          <p:nvPr/>
        </p:nvGrpSpPr>
        <p:grpSpPr>
          <a:xfrm>
            <a:off x="2155509" y="5574455"/>
            <a:ext cx="402105" cy="442995"/>
            <a:chOff x="1405719" y="5800299"/>
            <a:chExt cx="682388" cy="679876"/>
          </a:xfrm>
        </p:grpSpPr>
        <p:sp>
          <p:nvSpPr>
            <p:cNvPr id="192" name="Oval 19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3" name="TextBox 19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4" name="TextBox 193"/>
          <p:cNvSpPr txBox="1"/>
          <p:nvPr/>
        </p:nvSpPr>
        <p:spPr>
          <a:xfrm>
            <a:off x="8142631" y="5715523"/>
            <a:ext cx="2442587" cy="1003865"/>
          </a:xfrm>
          <a:prstGeom prst="rect">
            <a:avLst/>
          </a:prstGeom>
          <a:noFill/>
        </p:spPr>
        <p:txBody>
          <a:bodyPr wrap="square" rtlCol="0">
            <a:spAutoFit/>
          </a:bodyPr>
          <a:lstStyle/>
          <a:p>
            <a:pPr fontAlgn="base">
              <a:spcBef>
                <a:spcPct val="0"/>
              </a:spcBef>
              <a:spcAft>
                <a:spcPct val="0"/>
              </a:spcAft>
            </a:pPr>
            <a:r>
              <a:rPr lang="en-US" sz="1481" b="1" i="1" dirty="0" smtClean="0">
                <a:solidFill>
                  <a:srgbClr val="FFFFFF"/>
                </a:solidFill>
                <a:latin typeface="Arial" pitchFamily="34" charset="0"/>
                <a:ea typeface="宋体" pitchFamily="2" charset="-122"/>
              </a:rPr>
              <a:t>LTE </a:t>
            </a:r>
            <a:r>
              <a:rPr lang="en-US" sz="1481" b="1" i="1" dirty="0">
                <a:solidFill>
                  <a:srgbClr val="FFFFFF"/>
                </a:solidFill>
                <a:latin typeface="Arial" pitchFamily="34" charset="0"/>
                <a:ea typeface="宋体" pitchFamily="2" charset="-122"/>
              </a:rPr>
              <a:t>MME&amp;HSS NFs</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placed in DC, cores</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assigned, started,</a:t>
            </a:r>
          </a:p>
          <a:p>
            <a:pPr fontAlgn="base">
              <a:spcBef>
                <a:spcPct val="0"/>
              </a:spcBef>
              <a:spcAft>
                <a:spcPct val="0"/>
              </a:spcAft>
            </a:pPr>
            <a:r>
              <a:rPr lang="en-US" sz="1481" b="1" i="1" dirty="0">
                <a:solidFill>
                  <a:srgbClr val="FFFFFF"/>
                </a:solidFill>
                <a:latin typeface="Arial" pitchFamily="34" charset="0"/>
                <a:ea typeface="宋体" pitchFamily="2" charset="-122"/>
              </a:rPr>
              <a:t>configured.</a:t>
            </a:r>
          </a:p>
        </p:txBody>
      </p:sp>
      <p:grpSp>
        <p:nvGrpSpPr>
          <p:cNvPr id="19" name="Group 126"/>
          <p:cNvGrpSpPr/>
          <p:nvPr/>
        </p:nvGrpSpPr>
        <p:grpSpPr>
          <a:xfrm>
            <a:off x="7740526" y="5921464"/>
            <a:ext cx="402105" cy="442995"/>
            <a:chOff x="1405719" y="5800299"/>
            <a:chExt cx="682388" cy="679876"/>
          </a:xfrm>
        </p:grpSpPr>
        <p:sp>
          <p:nvSpPr>
            <p:cNvPr id="196" name="Oval 19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7" name="TextBox 19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8" name="TextBox 197"/>
          <p:cNvSpPr txBox="1"/>
          <p:nvPr/>
        </p:nvSpPr>
        <p:spPr>
          <a:xfrm>
            <a:off x="2407808" y="836452"/>
            <a:ext cx="2452611" cy="548099"/>
          </a:xfrm>
          <a:prstGeom prst="rect">
            <a:avLst/>
          </a:prstGeom>
          <a:noFill/>
        </p:spPr>
        <p:txBody>
          <a:bodyPr wrap="square" rtlCol="0">
            <a:spAutoFit/>
          </a:bodyPr>
          <a:lstStyle/>
          <a:p>
            <a:pPr fontAlgn="base">
              <a:spcBef>
                <a:spcPct val="0"/>
              </a:spcBef>
              <a:spcAft>
                <a:spcPct val="0"/>
              </a:spcAft>
            </a:pPr>
            <a:r>
              <a:rPr lang="en-US" sz="1481" b="1" i="1" dirty="0" smtClean="0">
                <a:solidFill>
                  <a:srgbClr val="FFFFFF"/>
                </a:solidFill>
                <a:latin typeface="Arial" pitchFamily="34" charset="0"/>
                <a:ea typeface="宋体" pitchFamily="2" charset="-122"/>
              </a:rPr>
              <a:t>LTE </a:t>
            </a:r>
            <a:r>
              <a:rPr lang="en-US" sz="1481" b="1" i="1" dirty="0" err="1" smtClean="0">
                <a:solidFill>
                  <a:srgbClr val="FFFFFF"/>
                </a:solidFill>
                <a:latin typeface="Arial" pitchFamily="34" charset="0"/>
                <a:ea typeface="宋体" pitchFamily="2" charset="-122"/>
              </a:rPr>
              <a:t>Phy</a:t>
            </a:r>
            <a:r>
              <a:rPr lang="en-US" sz="1481" b="1" i="1" dirty="0" smtClean="0">
                <a:solidFill>
                  <a:srgbClr val="FFFFFF"/>
                </a:solidFill>
                <a:latin typeface="Arial" pitchFamily="34" charset="0"/>
                <a:ea typeface="宋体" pitchFamily="2" charset="-122"/>
              </a:rPr>
              <a:t> H/W instantiated.</a:t>
            </a:r>
            <a:endParaRPr lang="en-US" sz="1481" b="1" i="1" dirty="0">
              <a:solidFill>
                <a:srgbClr val="FFFFFF"/>
              </a:solidFill>
              <a:latin typeface="Arial" pitchFamily="34" charset="0"/>
              <a:ea typeface="宋体" pitchFamily="2" charset="-122"/>
            </a:endParaRPr>
          </a:p>
        </p:txBody>
      </p:sp>
      <p:cxnSp>
        <p:nvCxnSpPr>
          <p:cNvPr id="202" name="Straight Arrow Connector 201"/>
          <p:cNvCxnSpPr/>
          <p:nvPr/>
        </p:nvCxnSpPr>
        <p:spPr bwMode="auto">
          <a:xfrm>
            <a:off x="2236734" y="1533556"/>
            <a:ext cx="276447" cy="867040"/>
          </a:xfrm>
          <a:prstGeom prst="straightConnector1">
            <a:avLst/>
          </a:prstGeom>
          <a:noFill/>
          <a:ln w="9525" cap="flat" cmpd="sng" algn="ctr">
            <a:solidFill>
              <a:schemeClr val="bg1"/>
            </a:solidFill>
            <a:prstDash val="solid"/>
            <a:round/>
            <a:headEnd type="none" w="med" len="med"/>
            <a:tailEnd type="arrow"/>
          </a:ln>
          <a:effectLst/>
        </p:spPr>
      </p:cxnSp>
      <p:sp>
        <p:nvSpPr>
          <p:cNvPr id="205" name="TextBox 204"/>
          <p:cNvSpPr txBox="1"/>
          <p:nvPr/>
        </p:nvSpPr>
        <p:spPr>
          <a:xfrm>
            <a:off x="9417425" y="947450"/>
            <a:ext cx="2452611" cy="1687513"/>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E-2-E network configured and sized.</a:t>
            </a:r>
          </a:p>
          <a:p>
            <a:pPr fontAlgn="base">
              <a:spcBef>
                <a:spcPct val="0"/>
              </a:spcBef>
              <a:spcAft>
                <a:spcPct val="0"/>
              </a:spcAft>
            </a:pPr>
            <a:r>
              <a:rPr lang="en-US" sz="1481" b="1" i="1" dirty="0">
                <a:solidFill>
                  <a:srgbClr val="FFFFFF"/>
                </a:solidFill>
                <a:latin typeface="Arial" pitchFamily="34" charset="0"/>
                <a:ea typeface="宋体" pitchFamily="2" charset="-122"/>
              </a:rPr>
              <a:t>5a-OVS bridges, 5b-phys switches.  5c-TSDN allocates and</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brings up lambdas into switch LAG for this slice.</a:t>
            </a:r>
          </a:p>
        </p:txBody>
      </p:sp>
      <p:grpSp>
        <p:nvGrpSpPr>
          <p:cNvPr id="30" name="Group 126"/>
          <p:cNvGrpSpPr/>
          <p:nvPr/>
        </p:nvGrpSpPr>
        <p:grpSpPr>
          <a:xfrm>
            <a:off x="8900790" y="1773302"/>
            <a:ext cx="402105" cy="442995"/>
            <a:chOff x="1405719" y="5800299"/>
            <a:chExt cx="682388" cy="679876"/>
          </a:xfrm>
        </p:grpSpPr>
        <p:sp>
          <p:nvSpPr>
            <p:cNvPr id="207" name="Oval 206"/>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8" name="TextBox 207"/>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cxnSp>
        <p:nvCxnSpPr>
          <p:cNvPr id="209" name="Straight Arrow Connector 208"/>
          <p:cNvCxnSpPr/>
          <p:nvPr/>
        </p:nvCxnSpPr>
        <p:spPr bwMode="auto">
          <a:xfrm flipH="1">
            <a:off x="8343685" y="2149276"/>
            <a:ext cx="753948" cy="1583288"/>
          </a:xfrm>
          <a:prstGeom prst="straightConnector1">
            <a:avLst/>
          </a:prstGeom>
          <a:noFill/>
          <a:ln w="9525" cap="flat" cmpd="sng" algn="ctr">
            <a:solidFill>
              <a:schemeClr val="bg1"/>
            </a:solidFill>
            <a:prstDash val="solid"/>
            <a:round/>
            <a:headEnd type="none" w="med" len="med"/>
            <a:tailEnd type="arrow"/>
          </a:ln>
          <a:effectLst/>
        </p:spPr>
      </p:cxnSp>
      <p:cxnSp>
        <p:nvCxnSpPr>
          <p:cNvPr id="213" name="Straight Arrow Connector 212"/>
          <p:cNvCxnSpPr>
            <a:endCxn id="179" idx="2"/>
          </p:cNvCxnSpPr>
          <p:nvPr/>
        </p:nvCxnSpPr>
        <p:spPr bwMode="auto">
          <a:xfrm flipH="1">
            <a:off x="6732145" y="2086447"/>
            <a:ext cx="2252395" cy="1181189"/>
          </a:xfrm>
          <a:prstGeom prst="straightConnector1">
            <a:avLst/>
          </a:prstGeom>
          <a:noFill/>
          <a:ln w="9525" cap="flat" cmpd="sng" algn="ctr">
            <a:solidFill>
              <a:schemeClr val="bg1"/>
            </a:solidFill>
            <a:prstDash val="solid"/>
            <a:round/>
            <a:headEnd type="none" w="med" len="med"/>
            <a:tailEnd type="arrow"/>
          </a:ln>
          <a:effectLst/>
        </p:spPr>
      </p:cxnSp>
      <p:sp>
        <p:nvSpPr>
          <p:cNvPr id="217" name="Oval 216"/>
          <p:cNvSpPr/>
          <p:nvPr/>
        </p:nvSpPr>
        <p:spPr bwMode="auto">
          <a:xfrm>
            <a:off x="6496514" y="2601644"/>
            <a:ext cx="163355" cy="779079"/>
          </a:xfrm>
          <a:prstGeom prst="ellipse">
            <a:avLst/>
          </a:prstGeom>
          <a:noFill/>
          <a:ln w="285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8" name="Title 1"/>
          <p:cNvSpPr txBox="1">
            <a:spLocks/>
          </p:cNvSpPr>
          <p:nvPr/>
        </p:nvSpPr>
        <p:spPr>
          <a:xfrm>
            <a:off x="163356" y="525"/>
            <a:ext cx="11556584" cy="852036"/>
          </a:xfrm>
          <a:prstGeom prst="rect">
            <a:avLst/>
          </a:prstGeom>
        </p:spPr>
        <p:txBody>
          <a:bodyPr lIns="106016" tIns="53008" rIns="106016" bIns="53008"/>
          <a:lstStyle/>
          <a:p>
            <a:pPr eaLnBrk="0" fontAlgn="base" hangingPunct="0">
              <a:spcBef>
                <a:spcPct val="0"/>
              </a:spcBef>
              <a:spcAft>
                <a:spcPct val="0"/>
              </a:spcAft>
              <a:defRPr/>
            </a:pPr>
            <a:r>
              <a:rPr lang="en-US" sz="4232" kern="0" dirty="0" smtClean="0">
                <a:solidFill>
                  <a:srgbClr val="FFFFFF"/>
                </a:solidFill>
                <a:latin typeface="Arial Black" pitchFamily="34" charset="0"/>
                <a:ea typeface="微软雅黑" pitchFamily="34" charset="-122"/>
              </a:rPr>
              <a:t>LTE in slice – create two LTE slices</a:t>
            </a:r>
            <a:endParaRPr lang="en-US" sz="3386" i="1" kern="0" dirty="0">
              <a:solidFill>
                <a:srgbClr val="FFFFFF"/>
              </a:solidFill>
              <a:latin typeface="Arial Black" pitchFamily="34" charset="0"/>
              <a:ea typeface="微软雅黑" pitchFamily="34" charset="-122"/>
            </a:endParaRPr>
          </a:p>
        </p:txBody>
      </p:sp>
      <p:grpSp>
        <p:nvGrpSpPr>
          <p:cNvPr id="31" name="Group 126"/>
          <p:cNvGrpSpPr/>
          <p:nvPr/>
        </p:nvGrpSpPr>
        <p:grpSpPr>
          <a:xfrm>
            <a:off x="2079663" y="1423558"/>
            <a:ext cx="402105" cy="442995"/>
            <a:chOff x="1405719" y="5800299"/>
            <a:chExt cx="682388" cy="679876"/>
          </a:xfrm>
        </p:grpSpPr>
        <p:sp>
          <p:nvSpPr>
            <p:cNvPr id="200" name="Oval 199"/>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1" name="TextBox 200"/>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4</a:t>
              </a:r>
            </a:p>
          </p:txBody>
        </p:sp>
      </p:grpSp>
      <p:cxnSp>
        <p:nvCxnSpPr>
          <p:cNvPr id="241" name="Straight Arrow Connector 240"/>
          <p:cNvCxnSpPr/>
          <p:nvPr/>
        </p:nvCxnSpPr>
        <p:spPr bwMode="auto">
          <a:xfrm flipH="1" flipV="1">
            <a:off x="8751782" y="5428096"/>
            <a:ext cx="144819" cy="363025"/>
          </a:xfrm>
          <a:prstGeom prst="straightConnector1">
            <a:avLst/>
          </a:prstGeom>
          <a:noFill/>
          <a:ln w="9525" cap="flat" cmpd="sng" algn="ctr">
            <a:solidFill>
              <a:schemeClr val="bg1"/>
            </a:solidFill>
            <a:prstDash val="solid"/>
            <a:round/>
            <a:headEnd type="none" w="med" len="med"/>
            <a:tailEnd type="arrow"/>
          </a:ln>
          <a:effectLst/>
        </p:spPr>
      </p:cxnSp>
      <p:sp>
        <p:nvSpPr>
          <p:cNvPr id="185" name="Teardrop 184"/>
          <p:cNvSpPr/>
          <p:nvPr/>
        </p:nvSpPr>
        <p:spPr bwMode="auto">
          <a:xfrm rot="667863">
            <a:off x="316852" y="2862561"/>
            <a:ext cx="1706678" cy="1505102"/>
          </a:xfrm>
          <a:prstGeom prst="teardrop">
            <a:avLst>
              <a:gd name="adj" fmla="val 96812"/>
            </a:avLst>
          </a:prstGeom>
          <a:solidFill>
            <a:schemeClr val="tx2">
              <a:lumMod val="40000"/>
              <a:lumOff val="60000"/>
              <a:alpha val="6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9" name="Rectangle 188"/>
          <p:cNvSpPr/>
          <p:nvPr/>
        </p:nvSpPr>
        <p:spPr bwMode="auto">
          <a:xfrm rot="18994420">
            <a:off x="8373286" y="3829387"/>
            <a:ext cx="957229" cy="97947"/>
          </a:xfrm>
          <a:prstGeom prst="rect">
            <a:avLst/>
          </a:prstGeom>
          <a:solidFill>
            <a:schemeClr val="tx2">
              <a:lumMod val="40000"/>
              <a:lumOff val="60000"/>
            </a:scheme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90" name="Group 126"/>
          <p:cNvGrpSpPr/>
          <p:nvPr/>
        </p:nvGrpSpPr>
        <p:grpSpPr>
          <a:xfrm>
            <a:off x="-12422" y="4277938"/>
            <a:ext cx="402105" cy="442995"/>
            <a:chOff x="1405719" y="5800299"/>
            <a:chExt cx="682388" cy="679876"/>
          </a:xfrm>
        </p:grpSpPr>
        <p:sp>
          <p:nvSpPr>
            <p:cNvPr id="191" name="Oval 190"/>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5" name="TextBox 194"/>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smtClean="0">
                  <a:solidFill>
                    <a:srgbClr val="000000"/>
                  </a:solidFill>
                  <a:latin typeface="Arial" pitchFamily="34" charset="0"/>
                  <a:ea typeface="宋体" pitchFamily="2" charset="-122"/>
                </a:rPr>
                <a:t>6</a:t>
              </a:r>
              <a:endParaRPr lang="en-US" sz="1905" b="1" dirty="0">
                <a:solidFill>
                  <a:srgbClr val="000000"/>
                </a:solidFill>
                <a:latin typeface="Arial" pitchFamily="34" charset="0"/>
                <a:ea typeface="宋体" pitchFamily="2" charset="-122"/>
              </a:endParaRPr>
            </a:p>
          </p:txBody>
        </p:sp>
      </p:grpSp>
      <p:sp>
        <p:nvSpPr>
          <p:cNvPr id="199" name="TextBox 198"/>
          <p:cNvSpPr txBox="1"/>
          <p:nvPr/>
        </p:nvSpPr>
        <p:spPr>
          <a:xfrm>
            <a:off x="433476" y="4025797"/>
            <a:ext cx="2452611" cy="1231747"/>
          </a:xfrm>
          <a:prstGeom prst="rect">
            <a:avLst/>
          </a:prstGeom>
          <a:noFill/>
        </p:spPr>
        <p:txBody>
          <a:bodyPr wrap="square" rtlCol="0">
            <a:spAutoFit/>
          </a:bodyPr>
          <a:lstStyle/>
          <a:p>
            <a:pPr fontAlgn="base">
              <a:spcBef>
                <a:spcPct val="0"/>
              </a:spcBef>
              <a:spcAft>
                <a:spcPct val="0"/>
              </a:spcAft>
            </a:pPr>
            <a:r>
              <a:rPr lang="en-US" sz="1481" b="1" i="1" dirty="0" smtClean="0">
                <a:solidFill>
                  <a:srgbClr val="FFFFFF"/>
                </a:solidFill>
                <a:latin typeface="Arial" pitchFamily="34" charset="0"/>
                <a:ea typeface="宋体" pitchFamily="2" charset="-122"/>
              </a:rPr>
              <a:t>Two smartphones </a:t>
            </a:r>
            <a:br>
              <a:rPr lang="en-US" sz="1481" b="1" i="1" dirty="0" smtClean="0">
                <a:solidFill>
                  <a:srgbClr val="FFFFFF"/>
                </a:solidFill>
                <a:latin typeface="Arial" pitchFamily="34" charset="0"/>
                <a:ea typeface="宋体" pitchFamily="2" charset="-122"/>
              </a:rPr>
            </a:br>
            <a:r>
              <a:rPr lang="en-US" sz="1481" b="1" i="1" dirty="0" smtClean="0">
                <a:solidFill>
                  <a:srgbClr val="FFFFFF"/>
                </a:solidFill>
                <a:latin typeface="Arial" pitchFamily="34" charset="0"/>
                <a:ea typeface="宋体" pitchFamily="2" charset="-122"/>
              </a:rPr>
              <a:t>connect, one per slice.</a:t>
            </a:r>
          </a:p>
          <a:p>
            <a:pPr fontAlgn="base">
              <a:spcBef>
                <a:spcPct val="0"/>
              </a:spcBef>
              <a:spcAft>
                <a:spcPct val="0"/>
              </a:spcAft>
            </a:pPr>
            <a:r>
              <a:rPr lang="en-US" sz="1481" b="1" i="1" dirty="0" smtClean="0">
                <a:solidFill>
                  <a:srgbClr val="FFFFFF"/>
                </a:solidFill>
                <a:latin typeface="Arial" pitchFamily="34" charset="0"/>
                <a:ea typeface="宋体" pitchFamily="2" charset="-122"/>
              </a:rPr>
              <a:t>Skype initiated.</a:t>
            </a:r>
          </a:p>
          <a:p>
            <a:pPr fontAlgn="base">
              <a:spcBef>
                <a:spcPct val="0"/>
              </a:spcBef>
              <a:spcAft>
                <a:spcPct val="0"/>
              </a:spcAft>
            </a:pPr>
            <a:r>
              <a:rPr lang="en-US" sz="1481" b="1" i="1" dirty="0" smtClean="0">
                <a:solidFill>
                  <a:srgbClr val="FFFFFF"/>
                </a:solidFill>
                <a:latin typeface="Arial" pitchFamily="34" charset="0"/>
                <a:ea typeface="宋体" pitchFamily="2" charset="-122"/>
              </a:rPr>
              <a:t>LTE-</a:t>
            </a:r>
            <a:r>
              <a:rPr lang="en-US" sz="1481" b="1" i="1" dirty="0" err="1" smtClean="0">
                <a:solidFill>
                  <a:srgbClr val="FFFFFF"/>
                </a:solidFill>
                <a:latin typeface="Arial" pitchFamily="34" charset="0"/>
                <a:ea typeface="宋体" pitchFamily="2" charset="-122"/>
              </a:rPr>
              <a:t>gw</a:t>
            </a:r>
            <a:r>
              <a:rPr lang="en-US" sz="1481" b="1" i="1" dirty="0">
                <a:solidFill>
                  <a:srgbClr val="FFFFFF"/>
                </a:solidFill>
                <a:latin typeface="Arial" pitchFamily="34" charset="0"/>
                <a:ea typeface="宋体" pitchFamily="2" charset="-122"/>
              </a:rPr>
              <a:t> </a:t>
            </a:r>
            <a:r>
              <a:rPr lang="en-US" sz="1481" b="1" i="1" dirty="0" smtClean="0">
                <a:solidFill>
                  <a:srgbClr val="FFFFFF"/>
                </a:solidFill>
                <a:latin typeface="Arial" pitchFamily="34" charset="0"/>
                <a:ea typeface="宋体" pitchFamily="2" charset="-122"/>
              </a:rPr>
              <a:t>containers</a:t>
            </a:r>
          </a:p>
          <a:p>
            <a:pPr fontAlgn="base">
              <a:spcBef>
                <a:spcPct val="0"/>
              </a:spcBef>
              <a:spcAft>
                <a:spcPct val="0"/>
              </a:spcAft>
            </a:pPr>
            <a:r>
              <a:rPr lang="en-US" sz="1481" b="1" i="1" dirty="0">
                <a:solidFill>
                  <a:srgbClr val="FFFFFF"/>
                </a:solidFill>
                <a:latin typeface="Arial" pitchFamily="34" charset="0"/>
                <a:ea typeface="宋体" pitchFamily="2" charset="-122"/>
              </a:rPr>
              <a:t>m</a:t>
            </a:r>
            <a:r>
              <a:rPr lang="en-US" sz="1481" b="1" i="1" dirty="0" smtClean="0">
                <a:solidFill>
                  <a:srgbClr val="FFFFFF"/>
                </a:solidFill>
                <a:latin typeface="Arial" pitchFamily="34" charset="0"/>
                <a:ea typeface="宋体" pitchFamily="2" charset="-122"/>
              </a:rPr>
              <a:t>oved.</a:t>
            </a:r>
            <a:endParaRPr lang="en-US" sz="1481" b="1" i="1" dirty="0">
              <a:solidFill>
                <a:srgbClr val="FFFFFF"/>
              </a:solidFill>
              <a:latin typeface="Arial" pitchFamily="34" charset="0"/>
              <a:ea typeface="宋体" pitchFamily="2" charset="-122"/>
            </a:endParaRPr>
          </a:p>
        </p:txBody>
      </p:sp>
      <p:cxnSp>
        <p:nvCxnSpPr>
          <p:cNvPr id="203" name="Straight Arrow Connector 202"/>
          <p:cNvCxnSpPr/>
          <p:nvPr/>
        </p:nvCxnSpPr>
        <p:spPr bwMode="auto">
          <a:xfrm flipV="1">
            <a:off x="283169" y="3708886"/>
            <a:ext cx="450013" cy="417584"/>
          </a:xfrm>
          <a:prstGeom prst="straightConnector1">
            <a:avLst/>
          </a:prstGeom>
          <a:noFill/>
          <a:ln w="9525" cap="flat" cmpd="sng" algn="ctr">
            <a:solidFill>
              <a:schemeClr val="bg1"/>
            </a:solidFill>
            <a:prstDash val="solid"/>
            <a:round/>
            <a:headEnd type="none" w="med" len="med"/>
            <a:tailEnd type="arrow"/>
          </a:ln>
          <a:effectLst/>
        </p:spPr>
      </p:cxnSp>
      <p:sp>
        <p:nvSpPr>
          <p:cNvPr id="38" name="TextBox 37"/>
          <p:cNvSpPr txBox="1"/>
          <p:nvPr/>
        </p:nvSpPr>
        <p:spPr>
          <a:xfrm>
            <a:off x="615888" y="2652765"/>
            <a:ext cx="777777" cy="369332"/>
          </a:xfrm>
          <a:prstGeom prst="rect">
            <a:avLst/>
          </a:prstGeom>
          <a:noFill/>
        </p:spPr>
        <p:txBody>
          <a:bodyPr wrap="none" rtlCol="0">
            <a:spAutoFit/>
          </a:bodyPr>
          <a:lstStyle/>
          <a:p>
            <a:r>
              <a:rPr lang="en-US" dirty="0" smtClean="0">
                <a:solidFill>
                  <a:schemeClr val="bg1"/>
                </a:solidFill>
              </a:rPr>
              <a:t>Skype</a:t>
            </a:r>
            <a:endParaRPr lang="en-US" dirty="0">
              <a:solidFill>
                <a:schemeClr val="bg1"/>
              </a:solidFill>
            </a:endParaRPr>
          </a:p>
        </p:txBody>
      </p:sp>
      <p:cxnSp>
        <p:nvCxnSpPr>
          <p:cNvPr id="40" name="Straight Arrow Connector 39"/>
          <p:cNvCxnSpPr/>
          <p:nvPr/>
        </p:nvCxnSpPr>
        <p:spPr bwMode="auto">
          <a:xfrm flipV="1">
            <a:off x="1004776" y="2341744"/>
            <a:ext cx="0" cy="315051"/>
          </a:xfrm>
          <a:prstGeom prst="straightConnector1">
            <a:avLst/>
          </a:prstGeom>
          <a:noFill/>
          <a:ln w="9525" cap="flat" cmpd="sng" algn="ctr">
            <a:solidFill>
              <a:schemeClr val="bg1"/>
            </a:solidFill>
            <a:prstDash val="solid"/>
            <a:round/>
            <a:headEnd type="none" w="med" len="med"/>
            <a:tailEnd type="triangle"/>
          </a:ln>
          <a:effectLst/>
        </p:spPr>
      </p:cxnSp>
      <p:cxnSp>
        <p:nvCxnSpPr>
          <p:cNvPr id="204" name="Straight Arrow Connector 203"/>
          <p:cNvCxnSpPr/>
          <p:nvPr/>
        </p:nvCxnSpPr>
        <p:spPr bwMode="auto">
          <a:xfrm flipH="1">
            <a:off x="987010" y="3019094"/>
            <a:ext cx="5804" cy="413688"/>
          </a:xfrm>
          <a:prstGeom prst="straightConnector1">
            <a:avLst/>
          </a:prstGeom>
          <a:noFill/>
          <a:ln w="9525" cap="flat" cmpd="sng" algn="ctr">
            <a:solidFill>
              <a:schemeClr val="bg1"/>
            </a:solidFill>
            <a:prstDash val="solid"/>
            <a:round/>
            <a:headEnd type="none" w="med" len="med"/>
            <a:tailEnd type="triangle"/>
          </a:ln>
          <a:effectLst/>
        </p:spPr>
      </p:cxnSp>
      <p:sp>
        <p:nvSpPr>
          <p:cNvPr id="4" name="Rectangle 3"/>
          <p:cNvSpPr/>
          <p:nvPr/>
        </p:nvSpPr>
        <p:spPr bwMode="auto">
          <a:xfrm>
            <a:off x="2186558" y="2675121"/>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smtClean="0">
                <a:solidFill>
                  <a:srgbClr val="FFFFFF"/>
                </a:solidFill>
                <a:latin typeface="Arial" charset="0"/>
                <a:ea typeface="宋体" pitchFamily="2" charset="-122"/>
              </a:rPr>
              <a:t>4G</a:t>
            </a:r>
          </a:p>
          <a:p>
            <a:pPr algn="ctr" fontAlgn="base">
              <a:spcBef>
                <a:spcPct val="0"/>
              </a:spcBef>
              <a:spcAft>
                <a:spcPct val="0"/>
              </a:spcAft>
            </a:pPr>
            <a:r>
              <a:rPr lang="en-US" sz="1481" dirty="0" smtClean="0">
                <a:solidFill>
                  <a:srgbClr val="FFFFFF"/>
                </a:solidFill>
                <a:latin typeface="Arial" charset="0"/>
                <a:ea typeface="宋体" pitchFamily="2" charset="-122"/>
              </a:rPr>
              <a:t>PHY</a:t>
            </a:r>
            <a:endParaRPr lang="en-US" sz="1481" dirty="0">
              <a:solidFill>
                <a:srgbClr val="FFFFFF"/>
              </a:solidFill>
              <a:latin typeface="Arial" charset="0"/>
              <a:ea typeface="宋体" pitchFamily="2" charset="-122"/>
            </a:endParaRPr>
          </a:p>
        </p:txBody>
      </p:sp>
      <p:grpSp>
        <p:nvGrpSpPr>
          <p:cNvPr id="130" name="Group 129"/>
          <p:cNvGrpSpPr/>
          <p:nvPr/>
        </p:nvGrpSpPr>
        <p:grpSpPr>
          <a:xfrm>
            <a:off x="2481768" y="2879467"/>
            <a:ext cx="7597486" cy="2407669"/>
            <a:chOff x="2136834" y="2499270"/>
            <a:chExt cx="7597486" cy="2407669"/>
          </a:xfrm>
          <a:solidFill>
            <a:schemeClr val="tx2">
              <a:lumMod val="40000"/>
              <a:lumOff val="60000"/>
            </a:schemeClr>
          </a:solidFill>
        </p:grpSpPr>
        <p:sp>
          <p:nvSpPr>
            <p:cNvPr id="131" name="TextBox 130"/>
            <p:cNvSpPr txBox="1"/>
            <p:nvPr/>
          </p:nvSpPr>
          <p:spPr>
            <a:xfrm>
              <a:off x="3395507" y="4612417"/>
              <a:ext cx="732893" cy="271485"/>
            </a:xfrm>
            <a:prstGeom prst="rect">
              <a:avLst/>
            </a:prstGeom>
            <a:grpFill/>
            <a:ln>
              <a:noFill/>
            </a:ln>
          </p:spPr>
          <p:txBody>
            <a:bodyPr wrap="none" rtlCol="0">
              <a:spAutoFit/>
            </a:bodyPr>
            <a:lstStyle/>
            <a:p>
              <a:pPr fontAlgn="base">
                <a:spcBef>
                  <a:spcPct val="0"/>
                </a:spcBef>
                <a:spcAft>
                  <a:spcPct val="0"/>
                </a:spcAft>
              </a:pPr>
              <a:r>
                <a:rPr lang="en-US" sz="1164" i="1" dirty="0" err="1" smtClean="0">
                  <a:solidFill>
                    <a:srgbClr val="FFFFFF"/>
                  </a:solidFill>
                  <a:latin typeface="Arial" pitchFamily="34" charset="0"/>
                  <a:ea typeface="宋体" pitchFamily="2" charset="-122"/>
                </a:rPr>
                <a:t>Lte-eNB</a:t>
              </a:r>
              <a:endParaRPr lang="en-US" sz="1164" i="1" dirty="0">
                <a:solidFill>
                  <a:srgbClr val="FFFFFF"/>
                </a:solidFill>
                <a:latin typeface="Arial" pitchFamily="34" charset="0"/>
                <a:ea typeface="宋体" pitchFamily="2" charset="-122"/>
              </a:endParaRPr>
            </a:p>
          </p:txBody>
        </p:sp>
        <p:sp>
          <p:nvSpPr>
            <p:cNvPr id="132" name="TextBox 131"/>
            <p:cNvSpPr txBox="1"/>
            <p:nvPr/>
          </p:nvSpPr>
          <p:spPr>
            <a:xfrm>
              <a:off x="7866833" y="4635454"/>
              <a:ext cx="841897" cy="271485"/>
            </a:xfrm>
            <a:prstGeom prst="rect">
              <a:avLst/>
            </a:prstGeom>
            <a:grpFill/>
            <a:ln>
              <a:noFill/>
            </a:ln>
          </p:spPr>
          <p:txBody>
            <a:bodyPr wrap="none" rtlCol="0">
              <a:spAutoFit/>
            </a:bodyPr>
            <a:lstStyle/>
            <a:p>
              <a:pPr fontAlgn="base">
                <a:spcBef>
                  <a:spcPct val="0"/>
                </a:spcBef>
                <a:spcAft>
                  <a:spcPct val="0"/>
                </a:spcAft>
              </a:pPr>
              <a:r>
                <a:rPr lang="en-US" sz="1164" i="1" dirty="0" smtClean="0">
                  <a:solidFill>
                    <a:srgbClr val="FFFFFF"/>
                  </a:solidFill>
                  <a:latin typeface="Arial" pitchFamily="34" charset="0"/>
                  <a:ea typeface="宋体" pitchFamily="2" charset="-122"/>
                </a:rPr>
                <a:t>LTE-</a:t>
              </a:r>
              <a:r>
                <a:rPr lang="en-US" sz="1164" i="1" dirty="0" err="1" smtClean="0">
                  <a:solidFill>
                    <a:srgbClr val="FFFFFF"/>
                  </a:solidFill>
                  <a:latin typeface="Arial" pitchFamily="34" charset="0"/>
                  <a:ea typeface="宋体" pitchFamily="2" charset="-122"/>
                </a:rPr>
                <a:t>mme</a:t>
              </a:r>
              <a:endParaRPr lang="en-US" sz="1164" i="1" dirty="0">
                <a:solidFill>
                  <a:srgbClr val="FFFFFF"/>
                </a:solidFill>
                <a:latin typeface="Arial" pitchFamily="34" charset="0"/>
                <a:ea typeface="宋体" pitchFamily="2" charset="-122"/>
              </a:endParaRPr>
            </a:p>
          </p:txBody>
        </p:sp>
        <p:grpSp>
          <p:nvGrpSpPr>
            <p:cNvPr id="133" name="Group 172"/>
            <p:cNvGrpSpPr/>
            <p:nvPr/>
          </p:nvGrpSpPr>
          <p:grpSpPr>
            <a:xfrm>
              <a:off x="3669233" y="3780739"/>
              <a:ext cx="628289" cy="894264"/>
              <a:chOff x="6020790" y="4510645"/>
              <a:chExt cx="593766" cy="845126"/>
            </a:xfrm>
            <a:grpFill/>
          </p:grpSpPr>
          <p:sp>
            <p:nvSpPr>
              <p:cNvPr id="169" name="Rectangle 168"/>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3" name="Rectangle 172"/>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4" name="Rectangle 173"/>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4" name="Group 173"/>
            <p:cNvGrpSpPr/>
            <p:nvPr/>
          </p:nvGrpSpPr>
          <p:grpSpPr>
            <a:xfrm>
              <a:off x="7939507" y="3791212"/>
              <a:ext cx="628289" cy="894264"/>
              <a:chOff x="6020790" y="4510645"/>
              <a:chExt cx="593766" cy="845126"/>
            </a:xfrm>
            <a:grpFill/>
          </p:grpSpPr>
          <p:sp>
            <p:nvSpPr>
              <p:cNvPr id="161" name="Rectangle 160"/>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2" name="Rectangle 161"/>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8" name="Rectangle 167"/>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37" name="Rectangle 136"/>
            <p:cNvSpPr/>
            <p:nvPr/>
          </p:nvSpPr>
          <p:spPr bwMode="auto">
            <a:xfrm rot="18994420">
              <a:off x="3768875" y="3477052"/>
              <a:ext cx="957229" cy="97947"/>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8" name="Rectangle 137"/>
            <p:cNvSpPr/>
            <p:nvPr/>
          </p:nvSpPr>
          <p:spPr bwMode="auto">
            <a:xfrm>
              <a:off x="4567686" y="3160828"/>
              <a:ext cx="4328915" cy="106807"/>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9" name="TextBox 138"/>
            <p:cNvSpPr txBox="1"/>
            <p:nvPr/>
          </p:nvSpPr>
          <p:spPr>
            <a:xfrm>
              <a:off x="2136834" y="2499270"/>
              <a:ext cx="814647" cy="271485"/>
            </a:xfrm>
            <a:prstGeom prst="rect">
              <a:avLst/>
            </a:prstGeom>
            <a:grpFill/>
            <a:ln>
              <a:noFill/>
            </a:ln>
          </p:spPr>
          <p:txBody>
            <a:bodyPr wrap="none" rtlCol="0">
              <a:spAutoFit/>
            </a:bodyPr>
            <a:lstStyle/>
            <a:p>
              <a:pPr fontAlgn="base">
                <a:spcBef>
                  <a:spcPct val="0"/>
                </a:spcBef>
                <a:spcAft>
                  <a:spcPct val="0"/>
                </a:spcAft>
              </a:pPr>
              <a:r>
                <a:rPr lang="en-US" sz="1164" i="1" dirty="0" smtClean="0">
                  <a:solidFill>
                    <a:srgbClr val="FFFFFF"/>
                  </a:solidFill>
                  <a:latin typeface="Arial" pitchFamily="34" charset="0"/>
                  <a:ea typeface="宋体" pitchFamily="2" charset="-122"/>
                </a:rPr>
                <a:t>LTE-PHY</a:t>
              </a:r>
              <a:endParaRPr lang="en-US" sz="1164" i="1" dirty="0">
                <a:solidFill>
                  <a:srgbClr val="FFFFFF"/>
                </a:solidFill>
                <a:latin typeface="Arial" pitchFamily="34" charset="0"/>
                <a:ea typeface="宋体" pitchFamily="2" charset="-122"/>
              </a:endParaRPr>
            </a:p>
          </p:txBody>
        </p:sp>
        <p:sp>
          <p:nvSpPr>
            <p:cNvPr id="140" name="Rectangle 139"/>
            <p:cNvSpPr/>
            <p:nvPr/>
          </p:nvSpPr>
          <p:spPr bwMode="auto">
            <a:xfrm>
              <a:off x="2655592" y="2957682"/>
              <a:ext cx="1277523" cy="96336"/>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1" name="Rectangle 140"/>
            <p:cNvSpPr/>
            <p:nvPr/>
          </p:nvSpPr>
          <p:spPr bwMode="auto">
            <a:xfrm rot="5400000">
              <a:off x="3281787" y="3546181"/>
              <a:ext cx="1277523" cy="96336"/>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2" name="Rectangle 141"/>
            <p:cNvSpPr/>
            <p:nvPr/>
          </p:nvSpPr>
          <p:spPr bwMode="auto">
            <a:xfrm rot="5400000">
              <a:off x="2563442" y="2840401"/>
              <a:ext cx="263884" cy="113091"/>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6" name="TextBox 145"/>
            <p:cNvSpPr txBox="1"/>
            <p:nvPr/>
          </p:nvSpPr>
          <p:spPr>
            <a:xfrm>
              <a:off x="4599725" y="4585191"/>
              <a:ext cx="699230" cy="271485"/>
            </a:xfrm>
            <a:prstGeom prst="rect">
              <a:avLst/>
            </a:prstGeom>
            <a:grpFill/>
            <a:ln>
              <a:noFill/>
            </a:ln>
          </p:spPr>
          <p:txBody>
            <a:bodyPr wrap="none" rtlCol="0">
              <a:spAutoFit/>
            </a:bodyPr>
            <a:lstStyle/>
            <a:p>
              <a:pPr fontAlgn="base">
                <a:spcBef>
                  <a:spcPct val="0"/>
                </a:spcBef>
                <a:spcAft>
                  <a:spcPct val="0"/>
                </a:spcAft>
              </a:pPr>
              <a:r>
                <a:rPr lang="en-US" sz="1164" i="1" dirty="0" smtClean="0">
                  <a:solidFill>
                    <a:srgbClr val="FFFFFF"/>
                  </a:solidFill>
                  <a:latin typeface="Arial" pitchFamily="34" charset="0"/>
                  <a:ea typeface="宋体" pitchFamily="2" charset="-122"/>
                </a:rPr>
                <a:t>LTE-</a:t>
              </a:r>
              <a:r>
                <a:rPr lang="en-US" sz="1164" i="1" dirty="0" err="1" smtClean="0">
                  <a:solidFill>
                    <a:srgbClr val="FFFFFF"/>
                  </a:solidFill>
                  <a:latin typeface="Arial" pitchFamily="34" charset="0"/>
                  <a:ea typeface="宋体" pitchFamily="2" charset="-122"/>
                </a:rPr>
                <a:t>gw</a:t>
              </a:r>
              <a:endParaRPr lang="en-US" sz="1164" i="1" dirty="0">
                <a:solidFill>
                  <a:srgbClr val="FFFFFF"/>
                </a:solidFill>
                <a:latin typeface="Arial" pitchFamily="34" charset="0"/>
                <a:ea typeface="宋体" pitchFamily="2" charset="-122"/>
              </a:endParaRPr>
            </a:p>
          </p:txBody>
        </p:sp>
        <p:grpSp>
          <p:nvGrpSpPr>
            <p:cNvPr id="150" name="Group 172"/>
            <p:cNvGrpSpPr/>
            <p:nvPr/>
          </p:nvGrpSpPr>
          <p:grpSpPr>
            <a:xfrm>
              <a:off x="4483916" y="3740948"/>
              <a:ext cx="628289" cy="894264"/>
              <a:chOff x="5985165" y="4510645"/>
              <a:chExt cx="593766" cy="845126"/>
            </a:xfrm>
            <a:grpFill/>
          </p:grpSpPr>
          <p:sp>
            <p:nvSpPr>
              <p:cNvPr id="158" name="Rectangle 157"/>
              <p:cNvSpPr/>
              <p:nvPr/>
            </p:nvSpPr>
            <p:spPr bwMode="auto">
              <a:xfrm>
                <a:off x="5985165"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9" name="Rectangle 158"/>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0" name="Rectangle 159"/>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51" name="Rectangle 150"/>
            <p:cNvSpPr/>
            <p:nvPr/>
          </p:nvSpPr>
          <p:spPr bwMode="auto">
            <a:xfrm rot="5400000">
              <a:off x="4199076" y="3717922"/>
              <a:ext cx="1139305" cy="87938"/>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52" name="Group 173"/>
            <p:cNvGrpSpPr/>
            <p:nvPr/>
          </p:nvGrpSpPr>
          <p:grpSpPr>
            <a:xfrm>
              <a:off x="9106031" y="3726288"/>
              <a:ext cx="628289" cy="894264"/>
              <a:chOff x="6020790" y="4510645"/>
              <a:chExt cx="593766" cy="845126"/>
            </a:xfrm>
            <a:grpFill/>
          </p:grpSpPr>
          <p:sp>
            <p:nvSpPr>
              <p:cNvPr id="155" name="Rectangle 154"/>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6" name="Rectangle 155"/>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7" name="Rectangle 156"/>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53" name="TextBox 152"/>
            <p:cNvSpPr txBox="1"/>
            <p:nvPr/>
          </p:nvSpPr>
          <p:spPr>
            <a:xfrm>
              <a:off x="8920265" y="4633359"/>
              <a:ext cx="784189" cy="271485"/>
            </a:xfrm>
            <a:prstGeom prst="rect">
              <a:avLst/>
            </a:prstGeom>
            <a:grpFill/>
            <a:ln>
              <a:noFill/>
            </a:ln>
          </p:spPr>
          <p:txBody>
            <a:bodyPr wrap="none" rtlCol="0">
              <a:spAutoFit/>
            </a:bodyPr>
            <a:lstStyle/>
            <a:p>
              <a:pPr fontAlgn="base">
                <a:spcBef>
                  <a:spcPct val="0"/>
                </a:spcBef>
                <a:spcAft>
                  <a:spcPct val="0"/>
                </a:spcAft>
              </a:pPr>
              <a:r>
                <a:rPr lang="en-US" sz="1164" i="1" dirty="0" smtClean="0">
                  <a:solidFill>
                    <a:srgbClr val="FFFFFF"/>
                  </a:solidFill>
                  <a:latin typeface="Arial" pitchFamily="34" charset="0"/>
                  <a:ea typeface="宋体" pitchFamily="2" charset="-122"/>
                </a:rPr>
                <a:t>LTE- </a:t>
              </a:r>
              <a:r>
                <a:rPr lang="en-US" sz="1164" i="1" dirty="0" err="1">
                  <a:solidFill>
                    <a:srgbClr val="FFFFFF"/>
                  </a:solidFill>
                  <a:latin typeface="Arial" pitchFamily="34" charset="0"/>
                  <a:ea typeface="宋体" pitchFamily="2" charset="-122"/>
                </a:rPr>
                <a:t>hss</a:t>
              </a:r>
              <a:endParaRPr lang="en-US" sz="1164" i="1" dirty="0">
                <a:solidFill>
                  <a:srgbClr val="FFFFFF"/>
                </a:solidFill>
                <a:latin typeface="Arial" pitchFamily="34" charset="0"/>
                <a:ea typeface="宋体" pitchFamily="2" charset="-122"/>
              </a:endParaRPr>
            </a:p>
          </p:txBody>
        </p:sp>
        <p:sp>
          <p:nvSpPr>
            <p:cNvPr id="154" name="Rectangle 153"/>
            <p:cNvSpPr/>
            <p:nvPr/>
          </p:nvSpPr>
          <p:spPr bwMode="auto">
            <a:xfrm rot="2425467">
              <a:off x="8741507" y="3426034"/>
              <a:ext cx="738949" cy="88797"/>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32" name="Group 31"/>
          <p:cNvGrpSpPr/>
          <p:nvPr/>
        </p:nvGrpSpPr>
        <p:grpSpPr>
          <a:xfrm>
            <a:off x="2136834" y="2499270"/>
            <a:ext cx="7597486" cy="2407669"/>
            <a:chOff x="2136834" y="2499270"/>
            <a:chExt cx="7597486" cy="2407669"/>
          </a:xfrm>
        </p:grpSpPr>
        <p:sp>
          <p:nvSpPr>
            <p:cNvPr id="104" name="TextBox 103"/>
            <p:cNvSpPr txBox="1"/>
            <p:nvPr/>
          </p:nvSpPr>
          <p:spPr>
            <a:xfrm>
              <a:off x="3395507" y="4612417"/>
              <a:ext cx="732893"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smtClean="0">
                  <a:solidFill>
                    <a:srgbClr val="FFFFFF"/>
                  </a:solidFill>
                  <a:latin typeface="Arial" pitchFamily="34" charset="0"/>
                  <a:ea typeface="宋体" pitchFamily="2" charset="-122"/>
                </a:rPr>
                <a:t>Lte-eNB</a:t>
              </a:r>
              <a:endParaRPr lang="en-US" sz="1164" i="1" dirty="0">
                <a:solidFill>
                  <a:srgbClr val="FFFFFF"/>
                </a:solidFill>
                <a:latin typeface="Arial" pitchFamily="34" charset="0"/>
                <a:ea typeface="宋体" pitchFamily="2" charset="-122"/>
              </a:endParaRPr>
            </a:p>
          </p:txBody>
        </p:sp>
        <p:sp>
          <p:nvSpPr>
            <p:cNvPr id="167" name="TextBox 166"/>
            <p:cNvSpPr txBox="1"/>
            <p:nvPr/>
          </p:nvSpPr>
          <p:spPr>
            <a:xfrm>
              <a:off x="7866833" y="4635454"/>
              <a:ext cx="841897"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smtClean="0">
                  <a:solidFill>
                    <a:srgbClr val="FFFFFF"/>
                  </a:solidFill>
                  <a:latin typeface="Arial" pitchFamily="34" charset="0"/>
                  <a:ea typeface="宋体" pitchFamily="2" charset="-122"/>
                </a:rPr>
                <a:t>LTE-</a:t>
              </a:r>
              <a:r>
                <a:rPr lang="en-US" sz="1164" i="1" dirty="0" err="1" smtClean="0">
                  <a:solidFill>
                    <a:srgbClr val="FFFFFF"/>
                  </a:solidFill>
                  <a:latin typeface="Arial" pitchFamily="34" charset="0"/>
                  <a:ea typeface="宋体" pitchFamily="2" charset="-122"/>
                </a:rPr>
                <a:t>mme</a:t>
              </a:r>
              <a:endParaRPr lang="en-US" sz="1164" i="1" dirty="0">
                <a:solidFill>
                  <a:srgbClr val="FFFFFF"/>
                </a:solidFill>
                <a:latin typeface="Arial" pitchFamily="34" charset="0"/>
                <a:ea typeface="宋体" pitchFamily="2" charset="-122"/>
              </a:endParaRPr>
            </a:p>
          </p:txBody>
        </p:sp>
        <p:grpSp>
          <p:nvGrpSpPr>
            <p:cNvPr id="7" name="Group 172"/>
            <p:cNvGrpSpPr/>
            <p:nvPr/>
          </p:nvGrpSpPr>
          <p:grpSpPr>
            <a:xfrm>
              <a:off x="3669233" y="3780739"/>
              <a:ext cx="628289" cy="894264"/>
              <a:chOff x="6020790" y="4510645"/>
              <a:chExt cx="593766" cy="845126"/>
            </a:xfrm>
          </p:grpSpPr>
          <p:sp>
            <p:nvSpPr>
              <p:cNvPr id="170" name="Rectangle 169"/>
              <p:cNvSpPr/>
              <p:nvPr/>
            </p:nvSpPr>
            <p:spPr bwMode="auto">
              <a:xfrm>
                <a:off x="6020790"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Rectangle 170"/>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2" name="Rectangle 171"/>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8" name="Group 173"/>
            <p:cNvGrpSpPr/>
            <p:nvPr/>
          </p:nvGrpSpPr>
          <p:grpSpPr>
            <a:xfrm>
              <a:off x="7939507" y="3791212"/>
              <a:ext cx="628289" cy="894264"/>
              <a:chOff x="6020790" y="4510645"/>
              <a:chExt cx="593766" cy="845126"/>
            </a:xfrm>
          </p:grpSpPr>
          <p:sp>
            <p:nvSpPr>
              <p:cNvPr id="175" name="Rectangle 174"/>
              <p:cNvSpPr/>
              <p:nvPr/>
            </p:nvSpPr>
            <p:spPr bwMode="auto">
              <a:xfrm>
                <a:off x="6020790"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6" name="Rectangle 175"/>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7" name="Rectangle 176"/>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78" name="Rectangle 177"/>
            <p:cNvSpPr/>
            <p:nvPr/>
          </p:nvSpPr>
          <p:spPr bwMode="auto">
            <a:xfrm rot="18994420">
              <a:off x="3768875" y="3477052"/>
              <a:ext cx="957229" cy="9794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9" name="Rectangle 178"/>
            <p:cNvSpPr/>
            <p:nvPr/>
          </p:nvSpPr>
          <p:spPr bwMode="auto">
            <a:xfrm>
              <a:off x="4567686" y="3160828"/>
              <a:ext cx="4328915" cy="10680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1" name="TextBox 180"/>
            <p:cNvSpPr txBox="1"/>
            <p:nvPr/>
          </p:nvSpPr>
          <p:spPr>
            <a:xfrm>
              <a:off x="2136834" y="2499270"/>
              <a:ext cx="814647"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smtClean="0">
                  <a:solidFill>
                    <a:srgbClr val="FFFFFF"/>
                  </a:solidFill>
                  <a:latin typeface="Arial" pitchFamily="34" charset="0"/>
                  <a:ea typeface="宋体" pitchFamily="2" charset="-122"/>
                </a:rPr>
                <a:t>LTE-PHY</a:t>
              </a:r>
              <a:endParaRPr lang="en-US" sz="1164" i="1" dirty="0">
                <a:solidFill>
                  <a:srgbClr val="FFFFFF"/>
                </a:solidFill>
                <a:latin typeface="Arial" pitchFamily="34" charset="0"/>
                <a:ea typeface="宋体" pitchFamily="2" charset="-122"/>
              </a:endParaRPr>
            </a:p>
          </p:txBody>
        </p:sp>
        <p:sp>
          <p:nvSpPr>
            <p:cNvPr id="182" name="Rectangle 181"/>
            <p:cNvSpPr/>
            <p:nvPr/>
          </p:nvSpPr>
          <p:spPr bwMode="auto">
            <a:xfrm>
              <a:off x="2655592" y="2957682"/>
              <a:ext cx="1277523" cy="96336"/>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3" name="Rectangle 182"/>
            <p:cNvSpPr/>
            <p:nvPr/>
          </p:nvSpPr>
          <p:spPr bwMode="auto">
            <a:xfrm rot="5400000">
              <a:off x="3281787" y="3546181"/>
              <a:ext cx="1277523" cy="96336"/>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4" name="Rectangle 183"/>
            <p:cNvSpPr/>
            <p:nvPr/>
          </p:nvSpPr>
          <p:spPr bwMode="auto">
            <a:xfrm rot="5400000">
              <a:off x="2563442" y="2840401"/>
              <a:ext cx="263884" cy="113091"/>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 name="TextBox 111"/>
            <p:cNvSpPr txBox="1"/>
            <p:nvPr/>
          </p:nvSpPr>
          <p:spPr>
            <a:xfrm>
              <a:off x="4599725" y="4585191"/>
              <a:ext cx="699230"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smtClean="0">
                  <a:solidFill>
                    <a:srgbClr val="FFFFFF"/>
                  </a:solidFill>
                  <a:latin typeface="Arial" pitchFamily="34" charset="0"/>
                  <a:ea typeface="宋体" pitchFamily="2" charset="-122"/>
                </a:rPr>
                <a:t>LTE-</a:t>
              </a:r>
              <a:r>
                <a:rPr lang="en-US" sz="1164" i="1" dirty="0" err="1" smtClean="0">
                  <a:solidFill>
                    <a:srgbClr val="FFFFFF"/>
                  </a:solidFill>
                  <a:latin typeface="Arial" pitchFamily="34" charset="0"/>
                  <a:ea typeface="宋体" pitchFamily="2" charset="-122"/>
                </a:rPr>
                <a:t>gw</a:t>
              </a:r>
              <a:endParaRPr lang="en-US" sz="1164" i="1" dirty="0">
                <a:solidFill>
                  <a:srgbClr val="FFFFFF"/>
                </a:solidFill>
                <a:latin typeface="Arial" pitchFamily="34" charset="0"/>
                <a:ea typeface="宋体" pitchFamily="2" charset="-122"/>
              </a:endParaRPr>
            </a:p>
          </p:txBody>
        </p:sp>
        <p:grpSp>
          <p:nvGrpSpPr>
            <p:cNvPr id="113" name="Group 172"/>
            <p:cNvGrpSpPr/>
            <p:nvPr/>
          </p:nvGrpSpPr>
          <p:grpSpPr>
            <a:xfrm>
              <a:off x="4483916" y="3740948"/>
              <a:ext cx="628289" cy="894264"/>
              <a:chOff x="5985165" y="4510645"/>
              <a:chExt cx="593766" cy="845126"/>
            </a:xfrm>
          </p:grpSpPr>
          <p:sp>
            <p:nvSpPr>
              <p:cNvPr id="114" name="Rectangle 113"/>
              <p:cNvSpPr/>
              <p:nvPr/>
            </p:nvSpPr>
            <p:spPr bwMode="auto">
              <a:xfrm>
                <a:off x="5985165"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 name="Rectangle 116"/>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 name="Rectangle 117"/>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19" name="Rectangle 118"/>
            <p:cNvSpPr/>
            <p:nvPr/>
          </p:nvSpPr>
          <p:spPr bwMode="auto">
            <a:xfrm rot="5400000">
              <a:off x="4199076" y="3717922"/>
              <a:ext cx="1139305" cy="87938"/>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0" name="Group 173"/>
            <p:cNvGrpSpPr/>
            <p:nvPr/>
          </p:nvGrpSpPr>
          <p:grpSpPr>
            <a:xfrm>
              <a:off x="9106031" y="3726288"/>
              <a:ext cx="628289" cy="894264"/>
              <a:chOff x="6020790" y="4510645"/>
              <a:chExt cx="593766" cy="845126"/>
            </a:xfrm>
          </p:grpSpPr>
          <p:sp>
            <p:nvSpPr>
              <p:cNvPr id="121" name="Rectangle 120"/>
              <p:cNvSpPr/>
              <p:nvPr/>
            </p:nvSpPr>
            <p:spPr bwMode="auto">
              <a:xfrm>
                <a:off x="6020790"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 name="Rectangle 121"/>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 name="Rectangle 122"/>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24" name="TextBox 123"/>
            <p:cNvSpPr txBox="1"/>
            <p:nvPr/>
          </p:nvSpPr>
          <p:spPr>
            <a:xfrm>
              <a:off x="8920265" y="4633359"/>
              <a:ext cx="784189"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smtClean="0">
                  <a:solidFill>
                    <a:srgbClr val="FFFFFF"/>
                  </a:solidFill>
                  <a:latin typeface="Arial" pitchFamily="34" charset="0"/>
                  <a:ea typeface="宋体" pitchFamily="2" charset="-122"/>
                </a:rPr>
                <a:t>LTE- </a:t>
              </a:r>
              <a:r>
                <a:rPr lang="en-US" sz="1164" i="1" dirty="0" err="1">
                  <a:solidFill>
                    <a:srgbClr val="FFFFFF"/>
                  </a:solidFill>
                  <a:latin typeface="Arial" pitchFamily="34" charset="0"/>
                  <a:ea typeface="宋体" pitchFamily="2" charset="-122"/>
                </a:rPr>
                <a:t>hss</a:t>
              </a:r>
              <a:endParaRPr lang="en-US" sz="1164" i="1" dirty="0">
                <a:solidFill>
                  <a:srgbClr val="FFFFFF"/>
                </a:solidFill>
                <a:latin typeface="Arial" pitchFamily="34" charset="0"/>
                <a:ea typeface="宋体" pitchFamily="2" charset="-122"/>
              </a:endParaRPr>
            </a:p>
          </p:txBody>
        </p:sp>
        <p:sp>
          <p:nvSpPr>
            <p:cNvPr id="129" name="Rectangle 128"/>
            <p:cNvSpPr/>
            <p:nvPr/>
          </p:nvSpPr>
          <p:spPr bwMode="auto">
            <a:xfrm rot="2425467">
              <a:off x="8741507" y="3426034"/>
              <a:ext cx="738949" cy="8879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Tree>
    <p:extLst>
      <p:ext uri="{BB962C8B-B14F-4D97-AF65-F5344CB8AC3E}">
        <p14:creationId xmlns:p14="http://schemas.microsoft.com/office/powerpoint/2010/main" val="845794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1" idx="0"/>
            <a:endCxn id="9" idx="2"/>
          </p:cNvCxnSpPr>
          <p:nvPr/>
        </p:nvCxnSpPr>
        <p:spPr bwMode="auto">
          <a:xfrm flipV="1">
            <a:off x="3803598" y="3355087"/>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283426" y="3355087"/>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8282178" y="3363373"/>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8802334" y="3363373"/>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7676323" y="2104092"/>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6950650" y="1902516"/>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7888122"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7871105"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005994" y="2082146"/>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5708526" y="2082146"/>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730095"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13078"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bwMode="auto">
          <a:xfrm>
            <a:off x="2148305" y="2278792"/>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sp>
        <p:nvSpPr>
          <p:cNvPr id="9" name="Rectangle 8"/>
          <p:cNvSpPr/>
          <p:nvPr/>
        </p:nvSpPr>
        <p:spPr bwMode="auto">
          <a:xfrm>
            <a:off x="3836756"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041645" y="3004466"/>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261857"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6976214"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8355664" y="264243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a:stCxn id="18" idx="3"/>
          </p:cNvCxnSpPr>
          <p:nvPr/>
        </p:nvCxnSpPr>
        <p:spPr bwMode="auto">
          <a:xfrm flipV="1">
            <a:off x="9249003" y="2996701"/>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sp>
        <p:nvSpPr>
          <p:cNvPr id="57" name="Rectangle 56"/>
          <p:cNvSpPr/>
          <p:nvPr/>
        </p:nvSpPr>
        <p:spPr bwMode="auto">
          <a:xfrm>
            <a:off x="7609132" y="1499364"/>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DWDM</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335692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4475731"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5915891" y="3730735"/>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783550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005360"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129594" y="142468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cxnSp>
        <p:nvCxnSpPr>
          <p:cNvPr id="85" name="Straight Arrow Connector 84"/>
          <p:cNvCxnSpPr/>
          <p:nvPr/>
        </p:nvCxnSpPr>
        <p:spPr bwMode="auto">
          <a:xfrm flipV="1">
            <a:off x="2601141" y="5127374"/>
            <a:ext cx="779080" cy="540328"/>
          </a:xfrm>
          <a:prstGeom prst="straightConnector1">
            <a:avLst/>
          </a:prstGeom>
          <a:noFill/>
          <a:ln w="9525" cap="flat" cmpd="sng" algn="ctr">
            <a:solidFill>
              <a:schemeClr val="bg1"/>
            </a:solidFill>
            <a:prstDash val="solid"/>
            <a:round/>
            <a:headEnd type="none" w="med" len="med"/>
            <a:tailEnd type="arrow"/>
          </a:ln>
          <a:effectLst/>
        </p:spPr>
      </p:cxnSp>
      <p:sp>
        <p:nvSpPr>
          <p:cNvPr id="103" name="TextBox 102"/>
          <p:cNvSpPr txBox="1"/>
          <p:nvPr/>
        </p:nvSpPr>
        <p:spPr>
          <a:xfrm>
            <a:off x="11471949" y="6007220"/>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4" name="TextBox 103"/>
          <p:cNvSpPr txBox="1"/>
          <p:nvPr/>
        </p:nvSpPr>
        <p:spPr>
          <a:xfrm>
            <a:off x="3395507" y="4612417"/>
            <a:ext cx="792205"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Embb-nb</a:t>
            </a:r>
            <a:endParaRPr lang="en-US" sz="1164" i="1" dirty="0">
              <a:solidFill>
                <a:srgbClr val="FFFFFF"/>
              </a:solidFill>
              <a:latin typeface="Arial" pitchFamily="34" charset="0"/>
              <a:ea typeface="宋体" pitchFamily="2" charset="-122"/>
            </a:endParaRPr>
          </a:p>
        </p:txBody>
      </p:sp>
      <p:sp>
        <p:nvSpPr>
          <p:cNvPr id="105" name="TextBox 104"/>
          <p:cNvSpPr txBox="1"/>
          <p:nvPr/>
        </p:nvSpPr>
        <p:spPr>
          <a:xfrm>
            <a:off x="11477387" y="6324218"/>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6" name="TextBox 105"/>
          <p:cNvSpPr txBox="1"/>
          <p:nvPr/>
        </p:nvSpPr>
        <p:spPr>
          <a:xfrm>
            <a:off x="11554657" y="56553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7" name="TextBox 106"/>
          <p:cNvSpPr txBox="1"/>
          <p:nvPr/>
        </p:nvSpPr>
        <p:spPr>
          <a:xfrm>
            <a:off x="10970473" y="61328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grpSp>
        <p:nvGrpSpPr>
          <p:cNvPr id="2" name="Group 126"/>
          <p:cNvGrpSpPr/>
          <p:nvPr/>
        </p:nvGrpSpPr>
        <p:grpSpPr>
          <a:xfrm>
            <a:off x="5554099" y="4847734"/>
            <a:ext cx="402105" cy="442995"/>
            <a:chOff x="1405719" y="5800299"/>
            <a:chExt cx="682388" cy="679876"/>
          </a:xfrm>
        </p:grpSpPr>
        <p:sp>
          <p:nvSpPr>
            <p:cNvPr id="125" name="Oval 124"/>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26" name="TextBox 125"/>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1</a:t>
              </a:r>
            </a:p>
          </p:txBody>
        </p:sp>
      </p:grpSp>
      <p:sp>
        <p:nvSpPr>
          <p:cNvPr id="115" name="Can 114"/>
          <p:cNvSpPr/>
          <p:nvPr/>
        </p:nvSpPr>
        <p:spPr bwMode="auto">
          <a:xfrm>
            <a:off x="10794023" y="5529473"/>
            <a:ext cx="1218882" cy="1156056"/>
          </a:xfrm>
          <a:prstGeom prst="can">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16" name="Straight Connector 115"/>
          <p:cNvCxnSpPr/>
          <p:nvPr/>
        </p:nvCxnSpPr>
        <p:spPr bwMode="auto">
          <a:xfrm flipH="1">
            <a:off x="6182393" y="3003751"/>
            <a:ext cx="716249" cy="0"/>
          </a:xfrm>
          <a:prstGeom prst="line">
            <a:avLst/>
          </a:prstGeom>
          <a:noFill/>
          <a:ln w="127000" cap="flat" cmpd="sng" algn="ctr">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TextBox 134"/>
          <p:cNvSpPr txBox="1"/>
          <p:nvPr/>
        </p:nvSpPr>
        <p:spPr>
          <a:xfrm>
            <a:off x="6016281" y="4809334"/>
            <a:ext cx="1937865"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Operator  !! requests </a:t>
            </a: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slice</a:t>
            </a:r>
          </a:p>
        </p:txBody>
      </p:sp>
      <p:sp>
        <p:nvSpPr>
          <p:cNvPr id="136" name="TextBox 135"/>
          <p:cNvSpPr txBox="1"/>
          <p:nvPr/>
        </p:nvSpPr>
        <p:spPr>
          <a:xfrm>
            <a:off x="1105791" y="5676375"/>
            <a:ext cx="3983354" cy="1003865"/>
          </a:xfrm>
          <a:prstGeom prst="rect">
            <a:avLst/>
          </a:prstGeom>
          <a:noFill/>
        </p:spPr>
        <p:txBody>
          <a:bodyPr wrap="square" rtlCol="0">
            <a:spAutoFit/>
          </a:bodyPr>
          <a:lstStyle/>
          <a:p>
            <a:pPr fontAlgn="base">
              <a:spcBef>
                <a:spcPct val="0"/>
              </a:spcBef>
              <a:spcAft>
                <a:spcPct val="0"/>
              </a:spcAft>
            </a:pP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a:t>
            </a:r>
            <a:r>
              <a:rPr lang="en-US" sz="1481" b="1" i="1" dirty="0" err="1">
                <a:solidFill>
                  <a:srgbClr val="FFFFFF"/>
                </a:solidFill>
                <a:latin typeface="Arial" pitchFamily="34" charset="0"/>
                <a:ea typeface="宋体" pitchFamily="2" charset="-122"/>
              </a:rPr>
              <a:t>NF’containers</a:t>
            </a:r>
            <a:r>
              <a:rPr lang="en-US" sz="1481" b="1" i="1" dirty="0">
                <a:solidFill>
                  <a:srgbClr val="FFFFFF"/>
                </a:solidFill>
                <a:latin typeface="Arial" pitchFamily="34" charset="0"/>
                <a:ea typeface="宋体" pitchFamily="2" charset="-122"/>
              </a:rPr>
              <a:t> placed in C-RAN</a:t>
            </a:r>
          </a:p>
          <a:p>
            <a:pPr marL="456888" lvl="1" indent="26876" fontAlgn="base">
              <a:spcBef>
                <a:spcPct val="0"/>
              </a:spcBef>
              <a:spcAft>
                <a:spcPct val="0"/>
              </a:spcAft>
            </a:pPr>
            <a:r>
              <a:rPr lang="en-US" sz="1481" b="1" i="1" dirty="0">
                <a:solidFill>
                  <a:srgbClr val="FFFFFF"/>
                </a:solidFill>
                <a:latin typeface="Arial" pitchFamily="34" charset="0"/>
                <a:ea typeface="宋体" pitchFamily="2" charset="-122"/>
              </a:rPr>
              <a:t>1-eMBB NB protocol</a:t>
            </a:r>
          </a:p>
          <a:p>
            <a:pPr marL="456888" lvl="1" indent="26876" fontAlgn="base">
              <a:spcBef>
                <a:spcPct val="0"/>
              </a:spcBef>
              <a:spcAft>
                <a:spcPct val="0"/>
              </a:spcAft>
            </a:pPr>
            <a:r>
              <a:rPr lang="en-US" sz="1481" b="1" i="1" dirty="0">
                <a:solidFill>
                  <a:srgbClr val="FFFFFF"/>
                </a:solidFill>
                <a:latin typeface="Arial" pitchFamily="34" charset="0"/>
                <a:ea typeface="宋体" pitchFamily="2" charset="-122"/>
              </a:rPr>
              <a:t>2-eMBB gateways, 3-some content</a:t>
            </a:r>
          </a:p>
          <a:p>
            <a:pPr marL="456888" lvl="1" indent="26876" fontAlgn="base">
              <a:spcBef>
                <a:spcPct val="0"/>
              </a:spcBef>
              <a:spcAft>
                <a:spcPct val="0"/>
              </a:spcAft>
            </a:pPr>
            <a:r>
              <a:rPr lang="en-US" sz="1481" b="1" i="1" dirty="0">
                <a:solidFill>
                  <a:srgbClr val="FFFFFF"/>
                </a:solidFill>
                <a:latin typeface="Arial" pitchFamily="34" charset="0"/>
                <a:ea typeface="宋体" pitchFamily="2" charset="-122"/>
              </a:rPr>
              <a:t>Cores assigned, started, configured.</a:t>
            </a:r>
          </a:p>
        </p:txBody>
      </p:sp>
      <p:grpSp>
        <p:nvGrpSpPr>
          <p:cNvPr id="3" name="Group 141"/>
          <p:cNvGrpSpPr/>
          <p:nvPr/>
        </p:nvGrpSpPr>
        <p:grpSpPr>
          <a:xfrm>
            <a:off x="1181735" y="2453491"/>
            <a:ext cx="165905" cy="263016"/>
            <a:chOff x="2723202" y="837916"/>
            <a:chExt cx="259308" cy="682388"/>
          </a:xfrm>
          <a:solidFill>
            <a:srgbClr val="C00000"/>
          </a:solidFill>
        </p:grpSpPr>
        <p:sp>
          <p:nvSpPr>
            <p:cNvPr id="143" name="Rounded Rectangle 14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4" name="Rectangle 14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5" name="Oval 14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5" name="Group 145"/>
          <p:cNvGrpSpPr/>
          <p:nvPr/>
        </p:nvGrpSpPr>
        <p:grpSpPr>
          <a:xfrm>
            <a:off x="724829" y="2130969"/>
            <a:ext cx="165905" cy="263016"/>
            <a:chOff x="2723202" y="837916"/>
            <a:chExt cx="259308" cy="682388"/>
          </a:xfrm>
          <a:solidFill>
            <a:srgbClr val="C00000"/>
          </a:solidFill>
        </p:grpSpPr>
        <p:sp>
          <p:nvSpPr>
            <p:cNvPr id="147" name="Rounded Rectangle 146"/>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8" name="Rectangle 147"/>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9" name="Oval 148"/>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6" name="Group 161"/>
          <p:cNvGrpSpPr/>
          <p:nvPr/>
        </p:nvGrpSpPr>
        <p:grpSpPr>
          <a:xfrm>
            <a:off x="1195173" y="1754693"/>
            <a:ext cx="165905" cy="263016"/>
            <a:chOff x="2723202" y="837916"/>
            <a:chExt cx="259308" cy="682388"/>
          </a:xfrm>
          <a:solidFill>
            <a:srgbClr val="C00000"/>
          </a:solidFill>
        </p:grpSpPr>
        <p:sp>
          <p:nvSpPr>
            <p:cNvPr id="163" name="Rounded Rectangle 16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4" name="Rectangle 16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5" name="Oval 16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166" name="Teardrop 165"/>
          <p:cNvSpPr/>
          <p:nvPr/>
        </p:nvSpPr>
        <p:spPr bwMode="auto">
          <a:xfrm rot="4955043">
            <a:off x="403525" y="1147524"/>
            <a:ext cx="1706678" cy="1505102"/>
          </a:xfrm>
          <a:prstGeom prst="teardrop">
            <a:avLst/>
          </a:prstGeom>
          <a:solidFill>
            <a:srgbClr val="0070C0">
              <a:alpha val="60000"/>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7" name="TextBox 166"/>
          <p:cNvSpPr txBox="1"/>
          <p:nvPr/>
        </p:nvSpPr>
        <p:spPr>
          <a:xfrm>
            <a:off x="7866833" y="4635454"/>
            <a:ext cx="950901"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Embb</a:t>
            </a:r>
            <a:r>
              <a:rPr lang="en-US" sz="1164" i="1" dirty="0">
                <a:solidFill>
                  <a:srgbClr val="FFFFFF"/>
                </a:solidFill>
                <a:latin typeface="Arial" pitchFamily="34" charset="0"/>
                <a:ea typeface="宋体" pitchFamily="2" charset="-122"/>
              </a:rPr>
              <a:t> </a:t>
            </a:r>
            <a:r>
              <a:rPr lang="en-US" sz="1164" i="1" dirty="0" err="1">
                <a:solidFill>
                  <a:srgbClr val="FFFFFF"/>
                </a:solidFill>
                <a:latin typeface="Arial" pitchFamily="34" charset="0"/>
                <a:ea typeface="宋体" pitchFamily="2" charset="-122"/>
              </a:rPr>
              <a:t>mme</a:t>
            </a:r>
            <a:endParaRPr lang="en-US" sz="1164" i="1" dirty="0">
              <a:solidFill>
                <a:srgbClr val="FFFFFF"/>
              </a:solidFill>
              <a:latin typeface="Arial" pitchFamily="34" charset="0"/>
              <a:ea typeface="宋体" pitchFamily="2" charset="-122"/>
            </a:endParaRPr>
          </a:p>
        </p:txBody>
      </p:sp>
      <p:grpSp>
        <p:nvGrpSpPr>
          <p:cNvPr id="7" name="Group 172"/>
          <p:cNvGrpSpPr/>
          <p:nvPr/>
        </p:nvGrpSpPr>
        <p:grpSpPr>
          <a:xfrm>
            <a:off x="3669233" y="3780739"/>
            <a:ext cx="628289" cy="894264"/>
            <a:chOff x="6020790" y="4510645"/>
            <a:chExt cx="593766" cy="845126"/>
          </a:xfrm>
        </p:grpSpPr>
        <p:sp>
          <p:nvSpPr>
            <p:cNvPr id="170" name="Rectangle 169"/>
            <p:cNvSpPr/>
            <p:nvPr/>
          </p:nvSpPr>
          <p:spPr bwMode="auto">
            <a:xfrm>
              <a:off x="6020790"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Rectangle 170"/>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2" name="Rectangle 171"/>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8" name="Group 173"/>
          <p:cNvGrpSpPr/>
          <p:nvPr/>
        </p:nvGrpSpPr>
        <p:grpSpPr>
          <a:xfrm>
            <a:off x="7939507" y="3791212"/>
            <a:ext cx="628289" cy="894264"/>
            <a:chOff x="6020790" y="4510645"/>
            <a:chExt cx="593766" cy="845126"/>
          </a:xfrm>
        </p:grpSpPr>
        <p:sp>
          <p:nvSpPr>
            <p:cNvPr id="175" name="Rectangle 174"/>
            <p:cNvSpPr/>
            <p:nvPr/>
          </p:nvSpPr>
          <p:spPr bwMode="auto">
            <a:xfrm>
              <a:off x="6020790"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6" name="Rectangle 175"/>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7" name="Rectangle 176"/>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78" name="Rectangle 177"/>
          <p:cNvSpPr/>
          <p:nvPr/>
        </p:nvSpPr>
        <p:spPr bwMode="auto">
          <a:xfrm rot="18994420">
            <a:off x="3768875" y="3477052"/>
            <a:ext cx="957229" cy="9794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9" name="Rectangle 178"/>
          <p:cNvSpPr/>
          <p:nvPr/>
        </p:nvSpPr>
        <p:spPr bwMode="auto">
          <a:xfrm>
            <a:off x="4567686" y="3160828"/>
            <a:ext cx="4328915" cy="10680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0" name="Rectangle 179"/>
          <p:cNvSpPr/>
          <p:nvPr/>
        </p:nvSpPr>
        <p:spPr bwMode="auto">
          <a:xfrm rot="18994420">
            <a:off x="8039147" y="3474957"/>
            <a:ext cx="957229" cy="9794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1" name="TextBox 180"/>
          <p:cNvSpPr txBox="1"/>
          <p:nvPr/>
        </p:nvSpPr>
        <p:spPr>
          <a:xfrm>
            <a:off x="2136834" y="2499270"/>
            <a:ext cx="907621"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a:t>
            </a:r>
            <a:r>
              <a:rPr lang="en-US" sz="1164" i="1" dirty="0">
                <a:solidFill>
                  <a:srgbClr val="FFFFFF"/>
                </a:solidFill>
                <a:latin typeface="Arial" pitchFamily="34" charset="0"/>
                <a:ea typeface="宋体" pitchFamily="2" charset="-122"/>
              </a:rPr>
              <a:t>-PHY</a:t>
            </a:r>
          </a:p>
        </p:txBody>
      </p:sp>
      <p:sp>
        <p:nvSpPr>
          <p:cNvPr id="182" name="Rectangle 181"/>
          <p:cNvSpPr/>
          <p:nvPr/>
        </p:nvSpPr>
        <p:spPr bwMode="auto">
          <a:xfrm>
            <a:off x="2655592" y="2957682"/>
            <a:ext cx="1277523" cy="96336"/>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3" name="Rectangle 182"/>
          <p:cNvSpPr/>
          <p:nvPr/>
        </p:nvSpPr>
        <p:spPr bwMode="auto">
          <a:xfrm rot="5400000">
            <a:off x="3281787" y="3546181"/>
            <a:ext cx="1277523" cy="96336"/>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4" name="Rectangle 183"/>
          <p:cNvSpPr/>
          <p:nvPr/>
        </p:nvSpPr>
        <p:spPr bwMode="auto">
          <a:xfrm rot="5400000">
            <a:off x="2563442" y="2840401"/>
            <a:ext cx="263884" cy="113091"/>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 name="Group 126"/>
          <p:cNvGrpSpPr/>
          <p:nvPr/>
        </p:nvGrpSpPr>
        <p:grpSpPr>
          <a:xfrm>
            <a:off x="5564569" y="5574455"/>
            <a:ext cx="402105" cy="442995"/>
            <a:chOff x="1405719" y="5800299"/>
            <a:chExt cx="682388" cy="679876"/>
          </a:xfrm>
        </p:grpSpPr>
        <p:sp>
          <p:nvSpPr>
            <p:cNvPr id="186" name="Oval 18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87" name="TextBox 18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sp>
        <p:nvSpPr>
          <p:cNvPr id="188" name="TextBox 187"/>
          <p:cNvSpPr txBox="1"/>
          <p:nvPr/>
        </p:nvSpPr>
        <p:spPr>
          <a:xfrm>
            <a:off x="6026751" y="5510925"/>
            <a:ext cx="1774528"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Global Optimizer assigns resources</a:t>
            </a:r>
          </a:p>
        </p:txBody>
      </p:sp>
      <p:grpSp>
        <p:nvGrpSpPr>
          <p:cNvPr id="17" name="Group 126"/>
          <p:cNvGrpSpPr/>
          <p:nvPr/>
        </p:nvGrpSpPr>
        <p:grpSpPr>
          <a:xfrm>
            <a:off x="1164451" y="5999597"/>
            <a:ext cx="402105" cy="442995"/>
            <a:chOff x="1405719" y="5800299"/>
            <a:chExt cx="682388" cy="679876"/>
          </a:xfrm>
        </p:grpSpPr>
        <p:sp>
          <p:nvSpPr>
            <p:cNvPr id="192" name="Oval 19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3" name="TextBox 19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4" name="TextBox 193"/>
          <p:cNvSpPr txBox="1"/>
          <p:nvPr/>
        </p:nvSpPr>
        <p:spPr>
          <a:xfrm>
            <a:off x="7861360" y="5558888"/>
            <a:ext cx="2442587" cy="1003865"/>
          </a:xfrm>
          <a:prstGeom prst="rect">
            <a:avLst/>
          </a:prstGeom>
          <a:noFill/>
        </p:spPr>
        <p:txBody>
          <a:bodyPr wrap="square" rtlCol="0">
            <a:spAutoFit/>
          </a:bodyPr>
          <a:lstStyle/>
          <a:p>
            <a:pPr fontAlgn="base">
              <a:spcBef>
                <a:spcPct val="0"/>
              </a:spcBef>
              <a:spcAft>
                <a:spcPct val="0"/>
              </a:spcAft>
            </a:pP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MME&amp;HSS NFs</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placed in DC, cores</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assigned, started,</a:t>
            </a:r>
          </a:p>
          <a:p>
            <a:pPr fontAlgn="base">
              <a:spcBef>
                <a:spcPct val="0"/>
              </a:spcBef>
              <a:spcAft>
                <a:spcPct val="0"/>
              </a:spcAft>
            </a:pPr>
            <a:r>
              <a:rPr lang="en-US" sz="1481" b="1" i="1" dirty="0">
                <a:solidFill>
                  <a:srgbClr val="FFFFFF"/>
                </a:solidFill>
                <a:latin typeface="Arial" pitchFamily="34" charset="0"/>
                <a:ea typeface="宋体" pitchFamily="2" charset="-122"/>
              </a:rPr>
              <a:t>configured.</a:t>
            </a:r>
          </a:p>
        </p:txBody>
      </p:sp>
      <p:grpSp>
        <p:nvGrpSpPr>
          <p:cNvPr id="19" name="Group 126"/>
          <p:cNvGrpSpPr/>
          <p:nvPr/>
        </p:nvGrpSpPr>
        <p:grpSpPr>
          <a:xfrm>
            <a:off x="8463080" y="4901978"/>
            <a:ext cx="402105" cy="442995"/>
            <a:chOff x="1405719" y="5800299"/>
            <a:chExt cx="682388" cy="679876"/>
          </a:xfrm>
        </p:grpSpPr>
        <p:sp>
          <p:nvSpPr>
            <p:cNvPr id="196" name="Oval 19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7" name="TextBox 19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8" name="TextBox 197"/>
          <p:cNvSpPr txBox="1"/>
          <p:nvPr/>
        </p:nvSpPr>
        <p:spPr>
          <a:xfrm>
            <a:off x="2407808" y="836452"/>
            <a:ext cx="2452611" cy="775982"/>
          </a:xfrm>
          <a:prstGeom prst="rect">
            <a:avLst/>
          </a:prstGeom>
          <a:noFill/>
        </p:spPr>
        <p:txBody>
          <a:bodyPr wrap="square" rtlCol="0">
            <a:spAutoFit/>
          </a:bodyPr>
          <a:lstStyle/>
          <a:p>
            <a:pPr fontAlgn="base">
              <a:spcBef>
                <a:spcPct val="0"/>
              </a:spcBef>
              <a:spcAft>
                <a:spcPct val="0"/>
              </a:spcAft>
            </a:pP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PHY instantiated.</a:t>
            </a:r>
          </a:p>
          <a:p>
            <a:pPr fontAlgn="base">
              <a:spcBef>
                <a:spcPct val="0"/>
              </a:spcBef>
              <a:spcAft>
                <a:spcPct val="0"/>
              </a:spcAft>
            </a:pPr>
            <a:r>
              <a:rPr lang="en-US" sz="1481" b="1" i="1" dirty="0">
                <a:solidFill>
                  <a:srgbClr val="FFFFFF"/>
                </a:solidFill>
                <a:latin typeface="Arial" pitchFamily="34" charset="0"/>
                <a:ea typeface="宋体" pitchFamily="2" charset="-122"/>
              </a:rPr>
              <a:t>Spectrum/OFDM etc. </a:t>
            </a:r>
          </a:p>
          <a:p>
            <a:pPr fontAlgn="base">
              <a:spcBef>
                <a:spcPct val="0"/>
              </a:spcBef>
              <a:spcAft>
                <a:spcPct val="0"/>
              </a:spcAft>
            </a:pPr>
            <a:r>
              <a:rPr lang="en-US" sz="1481" b="1" i="1" dirty="0">
                <a:solidFill>
                  <a:srgbClr val="FFFFFF"/>
                </a:solidFill>
                <a:latin typeface="Arial" pitchFamily="34" charset="0"/>
                <a:ea typeface="宋体" pitchFamily="2" charset="-122"/>
              </a:rPr>
              <a:t>attributes configured.</a:t>
            </a:r>
          </a:p>
        </p:txBody>
      </p:sp>
      <p:cxnSp>
        <p:nvCxnSpPr>
          <p:cNvPr id="202" name="Straight Arrow Connector 201"/>
          <p:cNvCxnSpPr/>
          <p:nvPr/>
        </p:nvCxnSpPr>
        <p:spPr bwMode="auto">
          <a:xfrm>
            <a:off x="2236734" y="1533556"/>
            <a:ext cx="276447" cy="867040"/>
          </a:xfrm>
          <a:prstGeom prst="straightConnector1">
            <a:avLst/>
          </a:prstGeom>
          <a:noFill/>
          <a:ln w="9525" cap="flat" cmpd="sng" algn="ctr">
            <a:solidFill>
              <a:schemeClr val="bg1"/>
            </a:solidFill>
            <a:prstDash val="solid"/>
            <a:round/>
            <a:headEnd type="none" w="med" len="med"/>
            <a:tailEnd type="arrow"/>
          </a:ln>
          <a:effectLst/>
        </p:spPr>
      </p:cxnSp>
      <p:sp>
        <p:nvSpPr>
          <p:cNvPr id="205" name="TextBox 204"/>
          <p:cNvSpPr txBox="1"/>
          <p:nvPr/>
        </p:nvSpPr>
        <p:spPr>
          <a:xfrm>
            <a:off x="9417425" y="947450"/>
            <a:ext cx="2452611" cy="1687513"/>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E-2-E network configured and sized.</a:t>
            </a:r>
          </a:p>
          <a:p>
            <a:pPr fontAlgn="base">
              <a:spcBef>
                <a:spcPct val="0"/>
              </a:spcBef>
              <a:spcAft>
                <a:spcPct val="0"/>
              </a:spcAft>
            </a:pPr>
            <a:r>
              <a:rPr lang="en-US" sz="1481" b="1" i="1" dirty="0">
                <a:solidFill>
                  <a:srgbClr val="FFFFFF"/>
                </a:solidFill>
                <a:latin typeface="Arial" pitchFamily="34" charset="0"/>
                <a:ea typeface="宋体" pitchFamily="2" charset="-122"/>
              </a:rPr>
              <a:t>5a-OVS bridges, 5b-phys switches.  5c-TSDN allocates and</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brings up lambdas into switch LAG for this slice.</a:t>
            </a:r>
          </a:p>
        </p:txBody>
      </p:sp>
      <p:grpSp>
        <p:nvGrpSpPr>
          <p:cNvPr id="30" name="Group 126"/>
          <p:cNvGrpSpPr/>
          <p:nvPr/>
        </p:nvGrpSpPr>
        <p:grpSpPr>
          <a:xfrm>
            <a:off x="8900790" y="1773302"/>
            <a:ext cx="402105" cy="442995"/>
            <a:chOff x="1405719" y="5800299"/>
            <a:chExt cx="682388" cy="679876"/>
          </a:xfrm>
        </p:grpSpPr>
        <p:sp>
          <p:nvSpPr>
            <p:cNvPr id="207" name="Oval 206"/>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8" name="TextBox 207"/>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cxnSp>
        <p:nvCxnSpPr>
          <p:cNvPr id="209" name="Straight Arrow Connector 208"/>
          <p:cNvCxnSpPr/>
          <p:nvPr/>
        </p:nvCxnSpPr>
        <p:spPr bwMode="auto">
          <a:xfrm flipH="1">
            <a:off x="8343685" y="2149276"/>
            <a:ext cx="753948" cy="1583288"/>
          </a:xfrm>
          <a:prstGeom prst="straightConnector1">
            <a:avLst/>
          </a:prstGeom>
          <a:noFill/>
          <a:ln w="9525" cap="flat" cmpd="sng" algn="ctr">
            <a:solidFill>
              <a:schemeClr val="bg1"/>
            </a:solidFill>
            <a:prstDash val="solid"/>
            <a:round/>
            <a:headEnd type="none" w="med" len="med"/>
            <a:tailEnd type="arrow"/>
          </a:ln>
          <a:effectLst/>
        </p:spPr>
      </p:cxnSp>
      <p:cxnSp>
        <p:nvCxnSpPr>
          <p:cNvPr id="213" name="Straight Arrow Connector 212"/>
          <p:cNvCxnSpPr>
            <a:endCxn id="179" idx="2"/>
          </p:cNvCxnSpPr>
          <p:nvPr/>
        </p:nvCxnSpPr>
        <p:spPr bwMode="auto">
          <a:xfrm flipH="1">
            <a:off x="6732145" y="2086447"/>
            <a:ext cx="2252395" cy="1181189"/>
          </a:xfrm>
          <a:prstGeom prst="straightConnector1">
            <a:avLst/>
          </a:prstGeom>
          <a:noFill/>
          <a:ln w="9525" cap="flat" cmpd="sng" algn="ctr">
            <a:solidFill>
              <a:schemeClr val="bg1"/>
            </a:solidFill>
            <a:prstDash val="solid"/>
            <a:round/>
            <a:headEnd type="none" w="med" len="med"/>
            <a:tailEnd type="arrow"/>
          </a:ln>
          <a:effectLst/>
        </p:spPr>
      </p:cxnSp>
      <p:sp>
        <p:nvSpPr>
          <p:cNvPr id="217" name="Oval 216"/>
          <p:cNvSpPr/>
          <p:nvPr/>
        </p:nvSpPr>
        <p:spPr bwMode="auto">
          <a:xfrm>
            <a:off x="6496514" y="2601644"/>
            <a:ext cx="163355" cy="779079"/>
          </a:xfrm>
          <a:prstGeom prst="ellipse">
            <a:avLst/>
          </a:prstGeom>
          <a:noFill/>
          <a:ln w="285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8" name="Title 1"/>
          <p:cNvSpPr txBox="1">
            <a:spLocks/>
          </p:cNvSpPr>
          <p:nvPr/>
        </p:nvSpPr>
        <p:spPr>
          <a:xfrm>
            <a:off x="163356" y="525"/>
            <a:ext cx="11556584" cy="852036"/>
          </a:xfrm>
          <a:prstGeom prst="rect">
            <a:avLst/>
          </a:prstGeom>
        </p:spPr>
        <p:txBody>
          <a:bodyPr lIns="106016" tIns="53008" rIns="106016" bIns="53008"/>
          <a:lstStyle/>
          <a:p>
            <a:pPr eaLnBrk="0" fontAlgn="base" hangingPunct="0">
              <a:spcBef>
                <a:spcPct val="0"/>
              </a:spcBef>
              <a:spcAft>
                <a:spcPct val="0"/>
              </a:spcAft>
              <a:defRPr/>
            </a:pPr>
            <a:r>
              <a:rPr lang="en-US" sz="4232" kern="0" dirty="0">
                <a:solidFill>
                  <a:srgbClr val="FFFFFF"/>
                </a:solidFill>
                <a:latin typeface="Arial Black" pitchFamily="34" charset="0"/>
                <a:ea typeface="微软雅黑" pitchFamily="34" charset="-122"/>
              </a:rPr>
              <a:t>STATE-1 – </a:t>
            </a:r>
            <a:r>
              <a:rPr lang="en-US" sz="4232" kern="0" dirty="0" err="1">
                <a:solidFill>
                  <a:srgbClr val="FFFFFF"/>
                </a:solidFill>
                <a:latin typeface="Arial Black" pitchFamily="34" charset="0"/>
                <a:ea typeface="微软雅黑" pitchFamily="34" charset="-122"/>
              </a:rPr>
              <a:t>eMBB</a:t>
            </a:r>
            <a:r>
              <a:rPr lang="en-US" sz="4232" kern="0" dirty="0">
                <a:solidFill>
                  <a:srgbClr val="FFFFFF"/>
                </a:solidFill>
                <a:latin typeface="Arial Black" pitchFamily="34" charset="0"/>
                <a:ea typeface="微软雅黑" pitchFamily="34" charset="-122"/>
              </a:rPr>
              <a:t> slice created</a:t>
            </a:r>
            <a:r>
              <a:rPr lang="en-US" sz="3386" i="1" kern="0" dirty="0">
                <a:solidFill>
                  <a:srgbClr val="FFFFFF"/>
                </a:solidFill>
                <a:latin typeface="Arial Black" pitchFamily="34" charset="0"/>
                <a:ea typeface="微软雅黑" pitchFamily="34" charset="-122"/>
              </a:rPr>
              <a:t> </a:t>
            </a:r>
          </a:p>
        </p:txBody>
      </p:sp>
      <p:grpSp>
        <p:nvGrpSpPr>
          <p:cNvPr id="31" name="Group 126"/>
          <p:cNvGrpSpPr/>
          <p:nvPr/>
        </p:nvGrpSpPr>
        <p:grpSpPr>
          <a:xfrm>
            <a:off x="2079663" y="1423558"/>
            <a:ext cx="402105" cy="442995"/>
            <a:chOff x="1405719" y="5800299"/>
            <a:chExt cx="682388" cy="679876"/>
          </a:xfrm>
        </p:grpSpPr>
        <p:sp>
          <p:nvSpPr>
            <p:cNvPr id="200" name="Oval 199"/>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1" name="TextBox 200"/>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4</a:t>
              </a:r>
            </a:p>
          </p:txBody>
        </p:sp>
      </p:grpSp>
      <p:grpSp>
        <p:nvGrpSpPr>
          <p:cNvPr id="224" name="Group 126"/>
          <p:cNvGrpSpPr/>
          <p:nvPr/>
        </p:nvGrpSpPr>
        <p:grpSpPr>
          <a:xfrm>
            <a:off x="190605" y="3253971"/>
            <a:ext cx="402105" cy="442995"/>
            <a:chOff x="1405719" y="5800299"/>
            <a:chExt cx="682388" cy="679876"/>
          </a:xfrm>
        </p:grpSpPr>
        <p:sp>
          <p:nvSpPr>
            <p:cNvPr id="222" name="Oval 22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23" name="TextBox 22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cxnSp>
        <p:nvCxnSpPr>
          <p:cNvPr id="226" name="Straight Arrow Connector 225"/>
          <p:cNvCxnSpPr/>
          <p:nvPr/>
        </p:nvCxnSpPr>
        <p:spPr bwMode="auto">
          <a:xfrm flipV="1">
            <a:off x="527765" y="2727302"/>
            <a:ext cx="464934" cy="578026"/>
          </a:xfrm>
          <a:prstGeom prst="straightConnector1">
            <a:avLst/>
          </a:prstGeom>
          <a:noFill/>
          <a:ln w="9525" cap="flat" cmpd="sng" algn="ctr">
            <a:solidFill>
              <a:schemeClr val="bg1"/>
            </a:solidFill>
            <a:prstDash val="solid"/>
            <a:round/>
            <a:headEnd type="none" w="med" len="med"/>
            <a:tailEnd type="arrow"/>
          </a:ln>
          <a:effectLst/>
        </p:spPr>
      </p:cxnSp>
      <p:sp>
        <p:nvSpPr>
          <p:cNvPr id="229" name="TextBox 228"/>
          <p:cNvSpPr txBox="1"/>
          <p:nvPr/>
        </p:nvSpPr>
        <p:spPr>
          <a:xfrm>
            <a:off x="169003" y="3749621"/>
            <a:ext cx="2452611"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Test-UE’s start generating traffic into this slice for the content.</a:t>
            </a:r>
            <a:endParaRPr lang="en-US" sz="1481" b="1" i="1" dirty="0">
              <a:solidFill>
                <a:srgbClr val="FF0000"/>
              </a:solidFill>
              <a:latin typeface="Arial" pitchFamily="34" charset="0"/>
              <a:ea typeface="宋体" pitchFamily="2" charset="-122"/>
            </a:endParaRPr>
          </a:p>
        </p:txBody>
      </p:sp>
      <p:sp>
        <p:nvSpPr>
          <p:cNvPr id="230" name="Rounded Rectangle 229"/>
          <p:cNvSpPr/>
          <p:nvPr/>
        </p:nvSpPr>
        <p:spPr bwMode="auto">
          <a:xfrm>
            <a:off x="10303947" y="3028880"/>
            <a:ext cx="1507895" cy="867040"/>
          </a:xfrm>
          <a:prstGeom prst="roundRect">
            <a:avLst/>
          </a:prstGeom>
          <a:noFill/>
          <a:ln w="2857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2" name="TextBox 231"/>
          <p:cNvSpPr txBox="1"/>
          <p:nvPr/>
        </p:nvSpPr>
        <p:spPr>
          <a:xfrm>
            <a:off x="10359860" y="3133896"/>
            <a:ext cx="798562" cy="483209"/>
          </a:xfrm>
          <a:prstGeom prst="rect">
            <a:avLst/>
          </a:prstGeom>
          <a:no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sp>
        <p:nvSpPr>
          <p:cNvPr id="233" name="TextBox 232"/>
          <p:cNvSpPr txBox="1"/>
          <p:nvPr/>
        </p:nvSpPr>
        <p:spPr>
          <a:xfrm>
            <a:off x="10923226" y="3295157"/>
            <a:ext cx="798562" cy="483209"/>
          </a:xfrm>
          <a:prstGeom prst="rect">
            <a:avLst/>
          </a:prstGeom>
          <a:solidFill>
            <a:schemeClr val="bg2">
              <a:lumMod val="75000"/>
            </a:schemeClr>
          </a:solid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sp>
        <p:nvSpPr>
          <p:cNvPr id="236" name="Trapezoid 235"/>
          <p:cNvSpPr/>
          <p:nvPr/>
        </p:nvSpPr>
        <p:spPr bwMode="auto">
          <a:xfrm>
            <a:off x="11477037" y="3424203"/>
            <a:ext cx="259942" cy="332149"/>
          </a:xfrm>
          <a:prstGeom prst="trapezoid">
            <a:avLst/>
          </a:prstGeom>
          <a:solidFill>
            <a:srgbClr val="00B0F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227" name="Group 126"/>
          <p:cNvGrpSpPr/>
          <p:nvPr/>
        </p:nvGrpSpPr>
        <p:grpSpPr>
          <a:xfrm>
            <a:off x="10271551" y="4535678"/>
            <a:ext cx="459635" cy="442995"/>
            <a:chOff x="1405719" y="5800299"/>
            <a:chExt cx="682388" cy="679876"/>
          </a:xfrm>
        </p:grpSpPr>
        <p:sp>
          <p:nvSpPr>
            <p:cNvPr id="238" name="Oval 237"/>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39" name="TextBox 238"/>
            <p:cNvSpPr txBox="1"/>
            <p:nvPr/>
          </p:nvSpPr>
          <p:spPr>
            <a:xfrm>
              <a:off x="1464576" y="5846444"/>
              <a:ext cx="476450"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sp>
        <p:nvSpPr>
          <p:cNvPr id="240" name="TextBox 239"/>
          <p:cNvSpPr txBox="1"/>
          <p:nvPr/>
        </p:nvSpPr>
        <p:spPr>
          <a:xfrm>
            <a:off x="10637931" y="4453304"/>
            <a:ext cx="1554070"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KPI displays Spectrum</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Analyzer etc.</a:t>
            </a:r>
          </a:p>
        </p:txBody>
      </p:sp>
      <p:cxnSp>
        <p:nvCxnSpPr>
          <p:cNvPr id="241" name="Straight Arrow Connector 240"/>
          <p:cNvCxnSpPr/>
          <p:nvPr/>
        </p:nvCxnSpPr>
        <p:spPr bwMode="auto">
          <a:xfrm flipV="1">
            <a:off x="8165692" y="4976579"/>
            <a:ext cx="52335" cy="538240"/>
          </a:xfrm>
          <a:prstGeom prst="straightConnector1">
            <a:avLst/>
          </a:prstGeom>
          <a:noFill/>
          <a:ln w="9525" cap="flat" cmpd="sng" algn="ctr">
            <a:solidFill>
              <a:schemeClr val="bg1"/>
            </a:solidFill>
            <a:prstDash val="solid"/>
            <a:round/>
            <a:headEnd type="none" w="med" len="med"/>
            <a:tailEnd type="arrow"/>
          </a:ln>
          <a:effectLst/>
        </p:spPr>
      </p:cxnSp>
      <p:cxnSp>
        <p:nvCxnSpPr>
          <p:cNvPr id="243" name="Straight Arrow Connector 242"/>
          <p:cNvCxnSpPr/>
          <p:nvPr/>
        </p:nvCxnSpPr>
        <p:spPr bwMode="auto">
          <a:xfrm flipV="1">
            <a:off x="11531229" y="3918959"/>
            <a:ext cx="52335" cy="538240"/>
          </a:xfrm>
          <a:prstGeom prst="straightConnector1">
            <a:avLst/>
          </a:prstGeom>
          <a:noFill/>
          <a:ln w="9525" cap="flat" cmpd="sng" algn="ctr">
            <a:solidFill>
              <a:schemeClr val="bg1"/>
            </a:solidFill>
            <a:prstDash val="solid"/>
            <a:round/>
            <a:headEnd type="none" w="med" len="med"/>
            <a:tailEnd type="arrow"/>
          </a:ln>
          <a:effectLst/>
        </p:spPr>
      </p:cxnSp>
      <p:cxnSp>
        <p:nvCxnSpPr>
          <p:cNvPr id="244" name="Straight Arrow Connector 243"/>
          <p:cNvCxnSpPr>
            <a:stCxn id="240" idx="0"/>
          </p:cNvCxnSpPr>
          <p:nvPr/>
        </p:nvCxnSpPr>
        <p:spPr bwMode="auto">
          <a:xfrm flipH="1" flipV="1">
            <a:off x="11048516" y="3720002"/>
            <a:ext cx="366450" cy="733302"/>
          </a:xfrm>
          <a:prstGeom prst="straightConnector1">
            <a:avLst/>
          </a:prstGeom>
          <a:noFill/>
          <a:ln w="9525" cap="flat" cmpd="sng" algn="ctr">
            <a:solidFill>
              <a:schemeClr val="bg1"/>
            </a:solidFill>
            <a:prstDash val="solid"/>
            <a:round/>
            <a:headEnd type="none" w="med" len="med"/>
            <a:tailEnd type="arrow"/>
          </a:ln>
          <a:effectLst/>
        </p:spPr>
      </p:cxnSp>
      <p:sp>
        <p:nvSpPr>
          <p:cNvPr id="112" name="TextBox 111"/>
          <p:cNvSpPr txBox="1"/>
          <p:nvPr/>
        </p:nvSpPr>
        <p:spPr>
          <a:xfrm>
            <a:off x="4599725" y="4585191"/>
            <a:ext cx="816249"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Embb-gw</a:t>
            </a:r>
            <a:endParaRPr lang="en-US" sz="1164" i="1" dirty="0">
              <a:solidFill>
                <a:srgbClr val="FFFFFF"/>
              </a:solidFill>
              <a:latin typeface="Arial" pitchFamily="34" charset="0"/>
              <a:ea typeface="宋体" pitchFamily="2" charset="-122"/>
            </a:endParaRPr>
          </a:p>
        </p:txBody>
      </p:sp>
      <p:grpSp>
        <p:nvGrpSpPr>
          <p:cNvPr id="113" name="Group 172"/>
          <p:cNvGrpSpPr/>
          <p:nvPr/>
        </p:nvGrpSpPr>
        <p:grpSpPr>
          <a:xfrm>
            <a:off x="4483916" y="3740948"/>
            <a:ext cx="628289" cy="894264"/>
            <a:chOff x="5985165" y="4510645"/>
            <a:chExt cx="593766" cy="845126"/>
          </a:xfrm>
        </p:grpSpPr>
        <p:sp>
          <p:nvSpPr>
            <p:cNvPr id="114" name="Rectangle 113"/>
            <p:cNvSpPr/>
            <p:nvPr/>
          </p:nvSpPr>
          <p:spPr bwMode="auto">
            <a:xfrm>
              <a:off x="5985165"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 name="Rectangle 116"/>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 name="Rectangle 117"/>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19" name="Rectangle 118"/>
          <p:cNvSpPr/>
          <p:nvPr/>
        </p:nvSpPr>
        <p:spPr bwMode="auto">
          <a:xfrm rot="5400000">
            <a:off x="4199076" y="3717922"/>
            <a:ext cx="1139305" cy="87938"/>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0" name="Group 173"/>
          <p:cNvGrpSpPr/>
          <p:nvPr/>
        </p:nvGrpSpPr>
        <p:grpSpPr>
          <a:xfrm>
            <a:off x="9106031" y="3726288"/>
            <a:ext cx="628289" cy="894264"/>
            <a:chOff x="6020790" y="4510645"/>
            <a:chExt cx="593766" cy="845126"/>
          </a:xfrm>
        </p:grpSpPr>
        <p:sp>
          <p:nvSpPr>
            <p:cNvPr id="121" name="Rectangle 120"/>
            <p:cNvSpPr/>
            <p:nvPr/>
          </p:nvSpPr>
          <p:spPr bwMode="auto">
            <a:xfrm>
              <a:off x="6020790"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 name="Rectangle 121"/>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 name="Rectangle 122"/>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24" name="TextBox 123"/>
          <p:cNvSpPr txBox="1"/>
          <p:nvPr/>
        </p:nvSpPr>
        <p:spPr>
          <a:xfrm>
            <a:off x="8920265" y="4633359"/>
            <a:ext cx="851515"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Embb</a:t>
            </a:r>
            <a:r>
              <a:rPr lang="en-US" sz="1164" i="1" dirty="0">
                <a:solidFill>
                  <a:srgbClr val="FFFFFF"/>
                </a:solidFill>
                <a:latin typeface="Arial" pitchFamily="34" charset="0"/>
                <a:ea typeface="宋体" pitchFamily="2" charset="-122"/>
              </a:rPr>
              <a:t> </a:t>
            </a:r>
            <a:r>
              <a:rPr lang="en-US" sz="1164" i="1" dirty="0" err="1">
                <a:solidFill>
                  <a:srgbClr val="FFFFFF"/>
                </a:solidFill>
                <a:latin typeface="Arial" pitchFamily="34" charset="0"/>
                <a:ea typeface="宋体" pitchFamily="2" charset="-122"/>
              </a:rPr>
              <a:t>hss</a:t>
            </a:r>
            <a:endParaRPr lang="en-US" sz="1164" i="1" dirty="0">
              <a:solidFill>
                <a:srgbClr val="FFFFFF"/>
              </a:solidFill>
              <a:latin typeface="Arial" pitchFamily="34" charset="0"/>
              <a:ea typeface="宋体" pitchFamily="2" charset="-122"/>
            </a:endParaRPr>
          </a:p>
        </p:txBody>
      </p:sp>
      <p:sp>
        <p:nvSpPr>
          <p:cNvPr id="127" name="TextBox 126"/>
          <p:cNvSpPr txBox="1"/>
          <p:nvPr/>
        </p:nvSpPr>
        <p:spPr>
          <a:xfrm>
            <a:off x="4333752" y="4934939"/>
            <a:ext cx="1117614"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Embb</a:t>
            </a:r>
            <a:r>
              <a:rPr lang="en-US" sz="1164" i="1" dirty="0">
                <a:solidFill>
                  <a:srgbClr val="FFFFFF"/>
                </a:solidFill>
                <a:latin typeface="Arial" pitchFamily="34" charset="0"/>
                <a:ea typeface="宋体" pitchFamily="2" charset="-122"/>
              </a:rPr>
              <a:t>-content</a:t>
            </a:r>
          </a:p>
        </p:txBody>
      </p:sp>
      <p:sp>
        <p:nvSpPr>
          <p:cNvPr id="128" name="Rectangle 127"/>
          <p:cNvSpPr/>
          <p:nvPr/>
        </p:nvSpPr>
        <p:spPr bwMode="auto">
          <a:xfrm rot="16200000">
            <a:off x="4245152" y="4605901"/>
            <a:ext cx="561277" cy="71183"/>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9" name="Rectangle 128"/>
          <p:cNvSpPr/>
          <p:nvPr/>
        </p:nvSpPr>
        <p:spPr bwMode="auto">
          <a:xfrm rot="2425467">
            <a:off x="8741507" y="3426034"/>
            <a:ext cx="738949" cy="8879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Tree>
    <p:extLst>
      <p:ext uri="{BB962C8B-B14F-4D97-AF65-F5344CB8AC3E}">
        <p14:creationId xmlns:p14="http://schemas.microsoft.com/office/powerpoint/2010/main" val="1633985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p:cNvGrpSpPr/>
          <p:nvPr/>
        </p:nvGrpSpPr>
        <p:grpSpPr>
          <a:xfrm>
            <a:off x="9573178" y="2611368"/>
            <a:ext cx="595665" cy="781583"/>
            <a:chOff x="70074" y="1131720"/>
            <a:chExt cx="1431682" cy="955009"/>
          </a:xfrm>
          <a:solidFill>
            <a:schemeClr val="bg2">
              <a:lumMod val="75000"/>
            </a:schemeClr>
          </a:solidFill>
        </p:grpSpPr>
        <p:sp>
          <p:nvSpPr>
            <p:cNvPr id="196" name="Oval 195"/>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7" name="Oval 196"/>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8" name="Oval 197"/>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9" name="Oval 198"/>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0" name="Rounded Rectangle 199"/>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89" name="Group 188"/>
          <p:cNvGrpSpPr/>
          <p:nvPr/>
        </p:nvGrpSpPr>
        <p:grpSpPr>
          <a:xfrm>
            <a:off x="7331776" y="2527138"/>
            <a:ext cx="595665" cy="781583"/>
            <a:chOff x="70074" y="1131720"/>
            <a:chExt cx="1431682" cy="955009"/>
          </a:xfrm>
          <a:solidFill>
            <a:schemeClr val="bg2">
              <a:lumMod val="75000"/>
            </a:schemeClr>
          </a:solidFill>
        </p:grpSpPr>
        <p:sp>
          <p:nvSpPr>
            <p:cNvPr id="190" name="Oval 189"/>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1" name="Oval 190"/>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2" name="Oval 191"/>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3" name="Oval 192"/>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4" name="Rounded Rectangle 193"/>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5" name="Title 1"/>
          <p:cNvSpPr>
            <a:spLocks noGrp="1"/>
          </p:cNvSpPr>
          <p:nvPr>
            <p:ph type="title"/>
          </p:nvPr>
        </p:nvSpPr>
        <p:spPr>
          <a:xfrm>
            <a:off x="1846119" y="166533"/>
            <a:ext cx="10058399" cy="844636"/>
          </a:xfrm>
        </p:spPr>
        <p:txBody>
          <a:bodyPr/>
          <a:lstStyle/>
          <a:p>
            <a:r>
              <a:rPr lang="en-US" dirty="0" smtClean="0"/>
              <a:t>One Size Does </a:t>
            </a:r>
            <a:r>
              <a:rPr lang="en-US" u="sng" dirty="0" smtClean="0"/>
              <a:t>Not</a:t>
            </a:r>
            <a:r>
              <a:rPr lang="en-US" dirty="0" smtClean="0"/>
              <a:t> Fit All</a:t>
            </a:r>
            <a:endParaRPr lang="en-US" dirty="0"/>
          </a:p>
        </p:txBody>
      </p:sp>
      <p:grpSp>
        <p:nvGrpSpPr>
          <p:cNvPr id="16" name="Group 15"/>
          <p:cNvGrpSpPr/>
          <p:nvPr/>
        </p:nvGrpSpPr>
        <p:grpSpPr>
          <a:xfrm>
            <a:off x="442973" y="2346801"/>
            <a:ext cx="801566" cy="602525"/>
            <a:chOff x="1249065" y="2823610"/>
            <a:chExt cx="422551" cy="757788"/>
          </a:xfrm>
        </p:grpSpPr>
        <p:sp>
          <p:nvSpPr>
            <p:cNvPr id="17" name="Rectangle 16"/>
            <p:cNvSpPr/>
            <p:nvPr/>
          </p:nvSpPr>
          <p:spPr bwMode="auto">
            <a:xfrm>
              <a:off x="1249065" y="3276598"/>
              <a:ext cx="398930" cy="304800"/>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 name="Rectangle 17"/>
            <p:cNvSpPr/>
            <p:nvPr/>
          </p:nvSpPr>
          <p:spPr bwMode="auto">
            <a:xfrm>
              <a:off x="1379054" y="3207552"/>
              <a:ext cx="224118" cy="199034"/>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 name="Rectangle 18"/>
            <p:cNvSpPr/>
            <p:nvPr/>
          </p:nvSpPr>
          <p:spPr bwMode="auto">
            <a:xfrm>
              <a:off x="1491113" y="3047991"/>
              <a:ext cx="59781" cy="199034"/>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 name="Oval 19"/>
            <p:cNvSpPr/>
            <p:nvPr/>
          </p:nvSpPr>
          <p:spPr bwMode="auto">
            <a:xfrm>
              <a:off x="1491113" y="2953871"/>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 name="Oval 20"/>
            <p:cNvSpPr/>
            <p:nvPr/>
          </p:nvSpPr>
          <p:spPr bwMode="auto">
            <a:xfrm>
              <a:off x="1534426" y="2939085"/>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 name="Oval 21"/>
            <p:cNvSpPr/>
            <p:nvPr/>
          </p:nvSpPr>
          <p:spPr bwMode="auto">
            <a:xfrm>
              <a:off x="1527522" y="2893652"/>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 name="Oval 22"/>
            <p:cNvSpPr/>
            <p:nvPr/>
          </p:nvSpPr>
          <p:spPr bwMode="auto">
            <a:xfrm>
              <a:off x="1559532" y="2877679"/>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 name="Oval 23"/>
            <p:cNvSpPr/>
            <p:nvPr/>
          </p:nvSpPr>
          <p:spPr bwMode="auto">
            <a:xfrm>
              <a:off x="1611835" y="2836618"/>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 name="Oval 24"/>
            <p:cNvSpPr/>
            <p:nvPr/>
          </p:nvSpPr>
          <p:spPr bwMode="auto">
            <a:xfrm>
              <a:off x="1568170" y="2823610"/>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 name="Oval 25"/>
            <p:cNvSpPr/>
            <p:nvPr/>
          </p:nvSpPr>
          <p:spPr bwMode="auto">
            <a:xfrm>
              <a:off x="1403707" y="3153483"/>
              <a:ext cx="174812" cy="165847"/>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27" name="Group 26"/>
          <p:cNvGrpSpPr/>
          <p:nvPr/>
        </p:nvGrpSpPr>
        <p:grpSpPr>
          <a:xfrm>
            <a:off x="213516" y="3257102"/>
            <a:ext cx="1225676" cy="344911"/>
            <a:chOff x="841382" y="4051178"/>
            <a:chExt cx="974601" cy="265196"/>
          </a:xfrm>
        </p:grpSpPr>
        <p:grpSp>
          <p:nvGrpSpPr>
            <p:cNvPr id="28" name="Group 27"/>
            <p:cNvGrpSpPr/>
            <p:nvPr/>
          </p:nvGrpSpPr>
          <p:grpSpPr>
            <a:xfrm>
              <a:off x="841382" y="4051178"/>
              <a:ext cx="974601" cy="213938"/>
              <a:chOff x="1876939" y="3776460"/>
              <a:chExt cx="974601" cy="213938"/>
            </a:xfrm>
            <a:solidFill>
              <a:srgbClr val="FF0000"/>
            </a:solidFill>
          </p:grpSpPr>
          <p:sp>
            <p:nvSpPr>
              <p:cNvPr id="31" name="Isosceles Triangle 30"/>
              <p:cNvSpPr/>
              <p:nvPr/>
            </p:nvSpPr>
            <p:spPr bwMode="auto">
              <a:xfrm rot="1709098">
                <a:off x="2513607" y="3850398"/>
                <a:ext cx="337933" cy="68854"/>
              </a:xfrm>
              <a:prstGeom prst="triangle">
                <a:avLst>
                  <a:gd name="adj" fmla="val 91798"/>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 name="Round Single Corner Rectangle 31"/>
              <p:cNvSpPr/>
              <p:nvPr/>
            </p:nvSpPr>
            <p:spPr bwMode="auto">
              <a:xfrm>
                <a:off x="1911738" y="3921759"/>
                <a:ext cx="891540" cy="68639"/>
              </a:xfrm>
              <a:prstGeom prst="round1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 name="Isosceles Triangle 32"/>
              <p:cNvSpPr/>
              <p:nvPr/>
            </p:nvSpPr>
            <p:spPr bwMode="auto">
              <a:xfrm rot="20189542">
                <a:off x="1884428" y="3840484"/>
                <a:ext cx="207874" cy="80802"/>
              </a:xfrm>
              <a:prstGeom prst="triangle">
                <a:avLst>
                  <a:gd name="adj" fmla="val 0"/>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 name="Round Single Corner Rectangle 33"/>
              <p:cNvSpPr/>
              <p:nvPr/>
            </p:nvSpPr>
            <p:spPr bwMode="auto">
              <a:xfrm>
                <a:off x="1918692" y="3874665"/>
                <a:ext cx="758467" cy="84726"/>
              </a:xfrm>
              <a:prstGeom prst="round1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 name="Isosceles Triangle 34"/>
              <p:cNvSpPr/>
              <p:nvPr/>
            </p:nvSpPr>
            <p:spPr bwMode="auto">
              <a:xfrm rot="14449952">
                <a:off x="2116075" y="3805397"/>
                <a:ext cx="120282" cy="91987"/>
              </a:xfrm>
              <a:prstGeom prst="triangle">
                <a:avLst>
                  <a:gd name="adj" fmla="val 0"/>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36" name="Straight Connector 35"/>
              <p:cNvCxnSpPr>
                <a:stCxn id="33" idx="0"/>
                <a:endCxn id="35" idx="4"/>
              </p:cNvCxnSpPr>
              <p:nvPr/>
            </p:nvCxnSpPr>
            <p:spPr bwMode="auto">
              <a:xfrm flipV="1">
                <a:off x="1876939" y="3776460"/>
                <a:ext cx="310128" cy="108834"/>
              </a:xfrm>
              <a:prstGeom prst="line">
                <a:avLst/>
              </a:prstGeom>
              <a:grpFill/>
              <a:ln w="2857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2180216" y="3778168"/>
                <a:ext cx="219357" cy="13727"/>
              </a:xfrm>
              <a:prstGeom prst="line">
                <a:avLst/>
              </a:prstGeom>
              <a:grpFill/>
              <a:ln w="2857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a:off x="2392158" y="3793304"/>
                <a:ext cx="285001" cy="121184"/>
              </a:xfrm>
              <a:prstGeom prst="line">
                <a:avLst/>
              </a:prstGeom>
              <a:grpFill/>
              <a:ln w="28575" cap="flat" cmpd="sng" algn="ctr">
                <a:solidFill>
                  <a:srgbClr val="FF0000"/>
                </a:solidFill>
                <a:prstDash val="solid"/>
                <a:round/>
                <a:headEnd type="none" w="med" len="med"/>
                <a:tailEnd type="none" w="med" len="med"/>
              </a:ln>
              <a:effectLst/>
            </p:spPr>
          </p:cxnSp>
        </p:grpSp>
        <p:sp>
          <p:nvSpPr>
            <p:cNvPr id="29" name="Oval 28"/>
            <p:cNvSpPr/>
            <p:nvPr/>
          </p:nvSpPr>
          <p:spPr bwMode="auto">
            <a:xfrm>
              <a:off x="1496993" y="4206610"/>
              <a:ext cx="187694" cy="109764"/>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 name="Oval 29"/>
            <p:cNvSpPr/>
            <p:nvPr/>
          </p:nvSpPr>
          <p:spPr bwMode="auto">
            <a:xfrm>
              <a:off x="945041" y="4205706"/>
              <a:ext cx="187694" cy="109764"/>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0" name="Group 69"/>
          <p:cNvGrpSpPr/>
          <p:nvPr/>
        </p:nvGrpSpPr>
        <p:grpSpPr>
          <a:xfrm>
            <a:off x="65389" y="3987124"/>
            <a:ext cx="1417502" cy="142446"/>
            <a:chOff x="95782" y="3588094"/>
            <a:chExt cx="1616782" cy="131736"/>
          </a:xfrm>
        </p:grpSpPr>
        <p:grpSp>
          <p:nvGrpSpPr>
            <p:cNvPr id="51" name="Group 50"/>
            <p:cNvGrpSpPr/>
            <p:nvPr/>
          </p:nvGrpSpPr>
          <p:grpSpPr>
            <a:xfrm>
              <a:off x="95782" y="3588094"/>
              <a:ext cx="605258" cy="129540"/>
              <a:chOff x="95782" y="3588094"/>
              <a:chExt cx="605258" cy="129540"/>
            </a:xfrm>
          </p:grpSpPr>
          <p:sp>
            <p:nvSpPr>
              <p:cNvPr id="3" name="Rounded Rectangle 2"/>
              <p:cNvSpPr/>
              <p:nvPr/>
            </p:nvSpPr>
            <p:spPr bwMode="auto">
              <a:xfrm>
                <a:off x="95782" y="3588094"/>
                <a:ext cx="605258"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41" name="Straight Connector 40"/>
              <p:cNvCxnSpPr/>
              <p:nvPr/>
            </p:nvCxnSpPr>
            <p:spPr bwMode="auto">
              <a:xfrm>
                <a:off x="185566" y="3648608"/>
                <a:ext cx="437802" cy="837"/>
              </a:xfrm>
              <a:prstGeom prst="line">
                <a:avLst/>
              </a:prstGeom>
              <a:noFill/>
              <a:ln w="28575" cap="flat" cmpd="sng" algn="ctr">
                <a:solidFill>
                  <a:schemeClr val="tx1"/>
                </a:solidFill>
                <a:prstDash val="sysDash"/>
                <a:round/>
                <a:headEnd type="none" w="med" len="med"/>
                <a:tailEnd type="none" w="med" len="med"/>
              </a:ln>
              <a:effectLst/>
            </p:spPr>
          </p:cxnSp>
          <p:sp>
            <p:nvSpPr>
              <p:cNvPr id="49" name="Rounded Rectangle 48"/>
              <p:cNvSpPr/>
              <p:nvPr/>
            </p:nvSpPr>
            <p:spPr bwMode="auto">
              <a:xfrm>
                <a:off x="121921" y="361442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 name="Rounded Rectangle 49"/>
              <p:cNvSpPr/>
              <p:nvPr/>
            </p:nvSpPr>
            <p:spPr bwMode="auto">
              <a:xfrm>
                <a:off x="633871" y="3611918"/>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52" name="Group 51"/>
            <p:cNvGrpSpPr/>
            <p:nvPr/>
          </p:nvGrpSpPr>
          <p:grpSpPr>
            <a:xfrm>
              <a:off x="727179" y="3590290"/>
              <a:ext cx="605258" cy="129540"/>
              <a:chOff x="95782" y="3588094"/>
              <a:chExt cx="605258" cy="129540"/>
            </a:xfrm>
          </p:grpSpPr>
          <p:sp>
            <p:nvSpPr>
              <p:cNvPr id="53" name="Rounded Rectangle 52"/>
              <p:cNvSpPr/>
              <p:nvPr/>
            </p:nvSpPr>
            <p:spPr bwMode="auto">
              <a:xfrm>
                <a:off x="95782" y="3588094"/>
                <a:ext cx="605258"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54" name="Straight Connector 53"/>
              <p:cNvCxnSpPr/>
              <p:nvPr/>
            </p:nvCxnSpPr>
            <p:spPr bwMode="auto">
              <a:xfrm>
                <a:off x="185566" y="3648608"/>
                <a:ext cx="437802" cy="837"/>
              </a:xfrm>
              <a:prstGeom prst="line">
                <a:avLst/>
              </a:prstGeom>
              <a:noFill/>
              <a:ln w="28575" cap="flat" cmpd="sng" algn="ctr">
                <a:solidFill>
                  <a:schemeClr val="tx1"/>
                </a:solidFill>
                <a:prstDash val="sysDash"/>
                <a:round/>
                <a:headEnd type="none" w="med" len="med"/>
                <a:tailEnd type="none" w="med" len="med"/>
              </a:ln>
              <a:effectLst/>
            </p:spPr>
          </p:cxnSp>
          <p:sp>
            <p:nvSpPr>
              <p:cNvPr id="55" name="Rounded Rectangle 54"/>
              <p:cNvSpPr/>
              <p:nvPr/>
            </p:nvSpPr>
            <p:spPr bwMode="auto">
              <a:xfrm>
                <a:off x="121921" y="361442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 name="Rounded Rectangle 55"/>
              <p:cNvSpPr/>
              <p:nvPr/>
            </p:nvSpPr>
            <p:spPr bwMode="auto">
              <a:xfrm>
                <a:off x="633871" y="3611918"/>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57" name="Group 56"/>
            <p:cNvGrpSpPr/>
            <p:nvPr/>
          </p:nvGrpSpPr>
          <p:grpSpPr>
            <a:xfrm>
              <a:off x="1358576" y="3590290"/>
              <a:ext cx="226384" cy="129540"/>
              <a:chOff x="95782" y="3588094"/>
              <a:chExt cx="226384" cy="129540"/>
            </a:xfrm>
          </p:grpSpPr>
          <p:sp>
            <p:nvSpPr>
              <p:cNvPr id="58" name="Rounded Rectangle 57"/>
              <p:cNvSpPr/>
              <p:nvPr/>
            </p:nvSpPr>
            <p:spPr bwMode="auto">
              <a:xfrm>
                <a:off x="95782" y="3588094"/>
                <a:ext cx="226384"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 name="Rounded Rectangle 59"/>
              <p:cNvSpPr/>
              <p:nvPr/>
            </p:nvSpPr>
            <p:spPr bwMode="auto">
              <a:xfrm>
                <a:off x="121921" y="361188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64" name="Oval 63"/>
            <p:cNvSpPr/>
            <p:nvPr/>
          </p:nvSpPr>
          <p:spPr bwMode="auto">
            <a:xfrm rot="692065">
              <a:off x="1498807" y="3596641"/>
              <a:ext cx="205740" cy="81280"/>
            </a:xfrm>
            <a:prstGeom prst="ellipse">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 name="Oval 64"/>
            <p:cNvSpPr/>
            <p:nvPr/>
          </p:nvSpPr>
          <p:spPr bwMode="auto">
            <a:xfrm rot="20804613">
              <a:off x="1506824" y="3634424"/>
              <a:ext cx="205740" cy="81280"/>
            </a:xfrm>
            <a:prstGeom prst="ellipse">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6" name="Straight Connector 65"/>
            <p:cNvCxnSpPr/>
            <p:nvPr/>
          </p:nvCxnSpPr>
          <p:spPr bwMode="auto">
            <a:xfrm>
              <a:off x="1488440" y="3629660"/>
              <a:ext cx="172766" cy="753"/>
            </a:xfrm>
            <a:prstGeom prst="line">
              <a:avLst/>
            </a:prstGeom>
            <a:noFill/>
            <a:ln w="28575" cap="flat" cmpd="sng" algn="ctr">
              <a:solidFill>
                <a:schemeClr val="tx1"/>
              </a:solidFill>
              <a:prstDash val="sysDash"/>
              <a:round/>
              <a:headEnd type="none" w="med" len="med"/>
              <a:tailEnd type="none" w="med" len="med"/>
            </a:ln>
            <a:effectLst/>
          </p:spPr>
        </p:cxnSp>
      </p:grpSp>
      <p:grpSp>
        <p:nvGrpSpPr>
          <p:cNvPr id="76" name="Group 75"/>
          <p:cNvGrpSpPr/>
          <p:nvPr/>
        </p:nvGrpSpPr>
        <p:grpSpPr>
          <a:xfrm>
            <a:off x="584262" y="1265863"/>
            <a:ext cx="546358" cy="763950"/>
            <a:chOff x="377622" y="1528618"/>
            <a:chExt cx="516337" cy="721972"/>
          </a:xfrm>
        </p:grpSpPr>
        <p:grpSp>
          <p:nvGrpSpPr>
            <p:cNvPr id="11" name="Group 10"/>
            <p:cNvGrpSpPr/>
            <p:nvPr/>
          </p:nvGrpSpPr>
          <p:grpSpPr>
            <a:xfrm>
              <a:off x="377622" y="1528618"/>
              <a:ext cx="277586" cy="530678"/>
              <a:chOff x="1025550" y="939030"/>
              <a:chExt cx="277586" cy="530678"/>
            </a:xfrm>
          </p:grpSpPr>
          <p:sp>
            <p:nvSpPr>
              <p:cNvPr id="12" name="Rounded Rectangle 11"/>
              <p:cNvSpPr/>
              <p:nvPr/>
            </p:nvSpPr>
            <p:spPr bwMode="auto">
              <a:xfrm>
                <a:off x="1025550" y="939030"/>
                <a:ext cx="277586" cy="530678"/>
              </a:xfrm>
              <a:prstGeom prst="roundRect">
                <a:avLst/>
              </a:prstGeom>
              <a:solidFill>
                <a:srgbClr val="00B0F0"/>
              </a:solidFill>
              <a:ln w="3175"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 name="Rectangle 12"/>
              <p:cNvSpPr/>
              <p:nvPr/>
            </p:nvSpPr>
            <p:spPr bwMode="auto">
              <a:xfrm>
                <a:off x="1053353" y="1016253"/>
                <a:ext cx="224118" cy="376232"/>
              </a:xfrm>
              <a:prstGeom prst="rect">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4" name="Straight Connector 13"/>
              <p:cNvCxnSpPr/>
              <p:nvPr/>
            </p:nvCxnSpPr>
            <p:spPr bwMode="auto">
              <a:xfrm>
                <a:off x="1102658" y="981636"/>
                <a:ext cx="125506" cy="0"/>
              </a:xfrm>
              <a:prstGeom prst="line">
                <a:avLst/>
              </a:prstGeom>
              <a:noFill/>
              <a:ln w="9525" cap="flat" cmpd="sng" algn="ctr">
                <a:solidFill>
                  <a:schemeClr val="tx1"/>
                </a:solidFill>
                <a:prstDash val="solid"/>
                <a:round/>
                <a:headEnd type="none" w="med" len="med"/>
                <a:tailEnd type="none" w="med" len="med"/>
              </a:ln>
              <a:effectLst/>
            </p:spPr>
          </p:cxnSp>
          <p:sp>
            <p:nvSpPr>
              <p:cNvPr id="15" name="Oval 14"/>
              <p:cNvSpPr/>
              <p:nvPr/>
            </p:nvSpPr>
            <p:spPr bwMode="auto">
              <a:xfrm>
                <a:off x="1137448" y="1406334"/>
                <a:ext cx="53789" cy="53788"/>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1" name="Group 70"/>
            <p:cNvGrpSpPr/>
            <p:nvPr/>
          </p:nvGrpSpPr>
          <p:grpSpPr>
            <a:xfrm>
              <a:off x="689885" y="1867910"/>
              <a:ext cx="204074" cy="382680"/>
              <a:chOff x="1025550" y="939030"/>
              <a:chExt cx="277586" cy="530678"/>
            </a:xfrm>
          </p:grpSpPr>
          <p:sp>
            <p:nvSpPr>
              <p:cNvPr id="72" name="Rounded Rectangle 71"/>
              <p:cNvSpPr/>
              <p:nvPr/>
            </p:nvSpPr>
            <p:spPr bwMode="auto">
              <a:xfrm>
                <a:off x="1025550" y="939030"/>
                <a:ext cx="277586" cy="530678"/>
              </a:xfrm>
              <a:prstGeom prst="roundRect">
                <a:avLst/>
              </a:prstGeom>
              <a:solidFill>
                <a:srgbClr val="00B0F0"/>
              </a:solidFill>
              <a:ln w="3175"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 name="Rectangle 72"/>
              <p:cNvSpPr/>
              <p:nvPr/>
            </p:nvSpPr>
            <p:spPr bwMode="auto">
              <a:xfrm>
                <a:off x="1053353" y="1016253"/>
                <a:ext cx="224118" cy="376232"/>
              </a:xfrm>
              <a:prstGeom prst="rect">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74" name="Straight Connector 73"/>
              <p:cNvCxnSpPr/>
              <p:nvPr/>
            </p:nvCxnSpPr>
            <p:spPr bwMode="auto">
              <a:xfrm>
                <a:off x="1102658" y="981636"/>
                <a:ext cx="125506" cy="0"/>
              </a:xfrm>
              <a:prstGeom prst="line">
                <a:avLst/>
              </a:prstGeom>
              <a:noFill/>
              <a:ln w="9525" cap="flat" cmpd="sng" algn="ctr">
                <a:solidFill>
                  <a:schemeClr val="tx1"/>
                </a:solidFill>
                <a:prstDash val="solid"/>
                <a:round/>
                <a:headEnd type="none" w="med" len="med"/>
                <a:tailEnd type="none" w="med" len="med"/>
              </a:ln>
              <a:effectLst/>
            </p:spPr>
          </p:cxnSp>
          <p:sp>
            <p:nvSpPr>
              <p:cNvPr id="75" name="Oval 74"/>
              <p:cNvSpPr/>
              <p:nvPr/>
            </p:nvSpPr>
            <p:spPr bwMode="auto">
              <a:xfrm>
                <a:off x="1137448" y="1406334"/>
                <a:ext cx="53789" cy="53788"/>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103" name="TextBox 102"/>
          <p:cNvSpPr txBox="1"/>
          <p:nvPr/>
        </p:nvSpPr>
        <p:spPr>
          <a:xfrm>
            <a:off x="2862370" y="1143470"/>
            <a:ext cx="68800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time</a:t>
            </a:r>
          </a:p>
        </p:txBody>
      </p:sp>
      <p:sp>
        <p:nvSpPr>
          <p:cNvPr id="104" name="TextBox 103"/>
          <p:cNvSpPr txBox="1"/>
          <p:nvPr/>
        </p:nvSpPr>
        <p:spPr>
          <a:xfrm rot="16200000">
            <a:off x="3527941" y="2716878"/>
            <a:ext cx="1353256"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frequency</a:t>
            </a:r>
          </a:p>
        </p:txBody>
      </p:sp>
      <p:cxnSp>
        <p:nvCxnSpPr>
          <p:cNvPr id="106" name="Straight Arrow Connector 105"/>
          <p:cNvCxnSpPr/>
          <p:nvPr/>
        </p:nvCxnSpPr>
        <p:spPr bwMode="auto">
          <a:xfrm>
            <a:off x="4007254" y="1299942"/>
            <a:ext cx="23529" cy="3005711"/>
          </a:xfrm>
          <a:prstGeom prst="straightConnector1">
            <a:avLst/>
          </a:prstGeom>
          <a:noFill/>
          <a:ln w="9525" cap="flat" cmpd="sng" algn="ctr">
            <a:solidFill>
              <a:schemeClr val="bg1"/>
            </a:solidFill>
            <a:prstDash val="solid"/>
            <a:round/>
            <a:headEnd type="none" w="med" len="med"/>
            <a:tailEnd type="triangle"/>
          </a:ln>
          <a:effectLst/>
        </p:spPr>
      </p:cxnSp>
      <p:cxnSp>
        <p:nvCxnSpPr>
          <p:cNvPr id="108" name="Straight Arrow Connector 107"/>
          <p:cNvCxnSpPr/>
          <p:nvPr/>
        </p:nvCxnSpPr>
        <p:spPr bwMode="auto">
          <a:xfrm flipH="1">
            <a:off x="2250406" y="1438293"/>
            <a:ext cx="1876946" cy="10185"/>
          </a:xfrm>
          <a:prstGeom prst="straightConnector1">
            <a:avLst/>
          </a:prstGeom>
          <a:noFill/>
          <a:ln w="9525" cap="flat" cmpd="sng" algn="ctr">
            <a:solidFill>
              <a:schemeClr val="bg1"/>
            </a:solidFill>
            <a:prstDash val="solid"/>
            <a:round/>
            <a:headEnd type="none" w="med" len="med"/>
            <a:tailEnd type="triangle"/>
          </a:ln>
          <a:effectLst/>
        </p:spPr>
      </p:cxnSp>
      <p:grpSp>
        <p:nvGrpSpPr>
          <p:cNvPr id="118" name="Group 117"/>
          <p:cNvGrpSpPr/>
          <p:nvPr/>
        </p:nvGrpSpPr>
        <p:grpSpPr>
          <a:xfrm>
            <a:off x="5014526" y="1407320"/>
            <a:ext cx="379358" cy="1293597"/>
            <a:chOff x="4846068" y="2256819"/>
            <a:chExt cx="433491" cy="1570205"/>
          </a:xfrm>
        </p:grpSpPr>
        <p:sp>
          <p:nvSpPr>
            <p:cNvPr id="114" name="Isosceles Triangle 113"/>
            <p:cNvSpPr/>
            <p:nvPr/>
          </p:nvSpPr>
          <p:spPr bwMode="auto">
            <a:xfrm>
              <a:off x="4980986" y="2826724"/>
              <a:ext cx="163655" cy="1000300"/>
            </a:xfrm>
            <a:prstGeom prst="triangle">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5" name="Rounded Rectangle 114"/>
            <p:cNvSpPr/>
            <p:nvPr/>
          </p:nvSpPr>
          <p:spPr bwMode="auto">
            <a:xfrm>
              <a:off x="4846068" y="2439002"/>
              <a:ext cx="134918" cy="492948"/>
            </a:xfrm>
            <a:prstGeom prst="roundRect">
              <a:avLst>
                <a:gd name="adj" fmla="val 16629"/>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6" name="Rounded Rectangle 115"/>
            <p:cNvSpPr/>
            <p:nvPr/>
          </p:nvSpPr>
          <p:spPr bwMode="auto">
            <a:xfrm>
              <a:off x="5070576" y="2256819"/>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 name="Rounded Rectangle 116"/>
            <p:cNvSpPr/>
            <p:nvPr/>
          </p:nvSpPr>
          <p:spPr bwMode="auto">
            <a:xfrm>
              <a:off x="5144641" y="2547138"/>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24" name="Group 123"/>
          <p:cNvGrpSpPr/>
          <p:nvPr/>
        </p:nvGrpSpPr>
        <p:grpSpPr>
          <a:xfrm>
            <a:off x="5012936" y="3236403"/>
            <a:ext cx="379358" cy="1293597"/>
            <a:chOff x="4846068" y="2256819"/>
            <a:chExt cx="433491" cy="1570205"/>
          </a:xfrm>
        </p:grpSpPr>
        <p:sp>
          <p:nvSpPr>
            <p:cNvPr id="127" name="Isosceles Triangle 126"/>
            <p:cNvSpPr/>
            <p:nvPr/>
          </p:nvSpPr>
          <p:spPr bwMode="auto">
            <a:xfrm>
              <a:off x="4980986" y="2826724"/>
              <a:ext cx="163655" cy="1000300"/>
            </a:xfrm>
            <a:prstGeom prst="triangle">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8" name="Rounded Rectangle 127"/>
            <p:cNvSpPr/>
            <p:nvPr/>
          </p:nvSpPr>
          <p:spPr bwMode="auto">
            <a:xfrm>
              <a:off x="4846068" y="2439002"/>
              <a:ext cx="134918" cy="492948"/>
            </a:xfrm>
            <a:prstGeom prst="roundRect">
              <a:avLst>
                <a:gd name="adj" fmla="val 16629"/>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9" name="Rounded Rectangle 128"/>
            <p:cNvSpPr/>
            <p:nvPr/>
          </p:nvSpPr>
          <p:spPr bwMode="auto">
            <a:xfrm>
              <a:off x="5070576" y="2256819"/>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0" name="Rounded Rectangle 129"/>
            <p:cNvSpPr/>
            <p:nvPr/>
          </p:nvSpPr>
          <p:spPr bwMode="auto">
            <a:xfrm>
              <a:off x="5144641" y="2547138"/>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2" name="Group 131"/>
          <p:cNvGrpSpPr/>
          <p:nvPr/>
        </p:nvGrpSpPr>
        <p:grpSpPr>
          <a:xfrm>
            <a:off x="5700377" y="2375957"/>
            <a:ext cx="1514924" cy="1010535"/>
            <a:chOff x="70074" y="1131720"/>
            <a:chExt cx="1431682" cy="955009"/>
          </a:xfrm>
          <a:solidFill>
            <a:schemeClr val="bg2">
              <a:lumMod val="75000"/>
            </a:schemeClr>
          </a:solidFill>
        </p:grpSpPr>
        <p:sp>
          <p:nvSpPr>
            <p:cNvPr id="133" name="Oval 132"/>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4" name="Oval 133"/>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5" name="Oval 134"/>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6" name="Oval 135"/>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7" name="Rounded Rectangle 136"/>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8" name="Group 137"/>
          <p:cNvGrpSpPr/>
          <p:nvPr/>
        </p:nvGrpSpPr>
        <p:grpSpPr>
          <a:xfrm>
            <a:off x="7975825" y="2375957"/>
            <a:ext cx="1514924" cy="1010535"/>
            <a:chOff x="70074" y="1131720"/>
            <a:chExt cx="1431682" cy="955009"/>
          </a:xfrm>
          <a:solidFill>
            <a:schemeClr val="bg2">
              <a:lumMod val="75000"/>
            </a:schemeClr>
          </a:solidFill>
        </p:grpSpPr>
        <p:sp>
          <p:nvSpPr>
            <p:cNvPr id="139" name="Oval 138"/>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0" name="Oval 139"/>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1" name="Oval 140"/>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2" name="Oval 141"/>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3" name="Rounded Rectangle 142"/>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44" name="Group 143"/>
          <p:cNvGrpSpPr/>
          <p:nvPr/>
        </p:nvGrpSpPr>
        <p:grpSpPr>
          <a:xfrm>
            <a:off x="10248725" y="2375957"/>
            <a:ext cx="1186260" cy="1010535"/>
            <a:chOff x="70074" y="1131720"/>
            <a:chExt cx="1431682" cy="955009"/>
          </a:xfrm>
          <a:solidFill>
            <a:schemeClr val="bg2">
              <a:lumMod val="75000"/>
            </a:schemeClr>
          </a:solidFill>
        </p:grpSpPr>
        <p:sp>
          <p:nvSpPr>
            <p:cNvPr id="145" name="Oval 144"/>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6" name="Oval 145"/>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7" name="Oval 146"/>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8" name="Oval 147"/>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9" name="Rounded Rectangle 148"/>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50" name="TextBox 149"/>
          <p:cNvSpPr txBox="1"/>
          <p:nvPr/>
        </p:nvSpPr>
        <p:spPr>
          <a:xfrm>
            <a:off x="5746093" y="3350539"/>
            <a:ext cx="1462260"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Access DC</a:t>
            </a:r>
          </a:p>
        </p:txBody>
      </p:sp>
      <p:sp>
        <p:nvSpPr>
          <p:cNvPr id="151" name="TextBox 150"/>
          <p:cNvSpPr txBox="1"/>
          <p:nvPr/>
        </p:nvSpPr>
        <p:spPr>
          <a:xfrm>
            <a:off x="8210547" y="3357420"/>
            <a:ext cx="126989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Metro DC</a:t>
            </a:r>
          </a:p>
        </p:txBody>
      </p:sp>
      <p:sp>
        <p:nvSpPr>
          <p:cNvPr id="152" name="TextBox 151"/>
          <p:cNvSpPr txBox="1"/>
          <p:nvPr/>
        </p:nvSpPr>
        <p:spPr>
          <a:xfrm>
            <a:off x="10303797" y="3364871"/>
            <a:ext cx="116089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Core DC</a:t>
            </a:r>
          </a:p>
        </p:txBody>
      </p:sp>
      <p:sp>
        <p:nvSpPr>
          <p:cNvPr id="154" name="Rounded Rectangle 153"/>
          <p:cNvSpPr/>
          <p:nvPr/>
        </p:nvSpPr>
        <p:spPr bwMode="auto">
          <a:xfrm>
            <a:off x="5962240" y="2871964"/>
            <a:ext cx="232947" cy="202644"/>
          </a:xfrm>
          <a:prstGeom prst="round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5" name="Rounded Rectangle 154"/>
          <p:cNvSpPr/>
          <p:nvPr/>
        </p:nvSpPr>
        <p:spPr bwMode="auto">
          <a:xfrm>
            <a:off x="6418242" y="2633965"/>
            <a:ext cx="232947" cy="202644"/>
          </a:xfrm>
          <a:prstGeom prst="round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6" name="Rounded Rectangle 155"/>
          <p:cNvSpPr/>
          <p:nvPr/>
        </p:nvSpPr>
        <p:spPr bwMode="auto">
          <a:xfrm>
            <a:off x="6734203" y="3007594"/>
            <a:ext cx="232947" cy="202644"/>
          </a:xfrm>
          <a:prstGeom prst="round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7" name="Rounded Rectangle 156"/>
          <p:cNvSpPr/>
          <p:nvPr/>
        </p:nvSpPr>
        <p:spPr bwMode="auto">
          <a:xfrm>
            <a:off x="8526017" y="2606123"/>
            <a:ext cx="232947" cy="202644"/>
          </a:xfrm>
          <a:prstGeom prst="round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8" name="Rounded Rectangle 157"/>
          <p:cNvSpPr/>
          <p:nvPr/>
        </p:nvSpPr>
        <p:spPr bwMode="auto">
          <a:xfrm>
            <a:off x="8526017" y="3062002"/>
            <a:ext cx="232947" cy="202644"/>
          </a:xfrm>
          <a:prstGeom prst="round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9" name="Rounded Rectangle 158"/>
          <p:cNvSpPr/>
          <p:nvPr/>
        </p:nvSpPr>
        <p:spPr bwMode="auto">
          <a:xfrm>
            <a:off x="10452127" y="3035262"/>
            <a:ext cx="232947" cy="202644"/>
          </a:xfrm>
          <a:prstGeom prst="round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0" name="Rounded Rectangle 159"/>
          <p:cNvSpPr/>
          <p:nvPr/>
        </p:nvSpPr>
        <p:spPr bwMode="auto">
          <a:xfrm>
            <a:off x="10805332" y="2933023"/>
            <a:ext cx="232947" cy="202644"/>
          </a:xfrm>
          <a:prstGeom prst="round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62" name="Straight Connector 161"/>
          <p:cNvCxnSpPr>
            <a:stCxn id="154" idx="3"/>
            <a:endCxn id="156" idx="1"/>
          </p:cNvCxnSpPr>
          <p:nvPr/>
        </p:nvCxnSpPr>
        <p:spPr bwMode="auto">
          <a:xfrm>
            <a:off x="6195186" y="2973286"/>
            <a:ext cx="539016" cy="135630"/>
          </a:xfrm>
          <a:prstGeom prst="line">
            <a:avLst/>
          </a:prstGeom>
          <a:noFill/>
          <a:ln w="28575" cap="flat" cmpd="sng" algn="ctr">
            <a:solidFill>
              <a:schemeClr val="bg1"/>
            </a:solidFill>
            <a:prstDash val="solid"/>
            <a:round/>
            <a:headEnd type="none" w="med" len="med"/>
            <a:tailEnd type="none" w="med" len="med"/>
          </a:ln>
          <a:effectLst/>
        </p:spPr>
      </p:cxnSp>
      <p:cxnSp>
        <p:nvCxnSpPr>
          <p:cNvPr id="163" name="Straight Connector 162"/>
          <p:cNvCxnSpPr>
            <a:stCxn id="135" idx="1"/>
            <a:endCxn id="156" idx="0"/>
          </p:cNvCxnSpPr>
          <p:nvPr/>
        </p:nvCxnSpPr>
        <p:spPr bwMode="auto">
          <a:xfrm>
            <a:off x="6608319" y="2828266"/>
            <a:ext cx="242357" cy="179329"/>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p:cNvCxnSpPr>
            <a:stCxn id="154" idx="0"/>
            <a:endCxn id="155" idx="1"/>
          </p:cNvCxnSpPr>
          <p:nvPr/>
        </p:nvCxnSpPr>
        <p:spPr bwMode="auto">
          <a:xfrm flipV="1">
            <a:off x="6078713" y="2735287"/>
            <a:ext cx="339529" cy="136677"/>
          </a:xfrm>
          <a:prstGeom prst="line">
            <a:avLst/>
          </a:prstGeom>
          <a:noFill/>
          <a:ln w="28575" cap="flat" cmpd="sng" algn="ctr">
            <a:solidFill>
              <a:schemeClr val="bg1"/>
            </a:solidFill>
            <a:prstDash val="solid"/>
            <a:round/>
            <a:headEnd type="none" w="med" len="med"/>
            <a:tailEnd type="none" w="med" len="med"/>
          </a:ln>
          <a:effectLst/>
        </p:spPr>
      </p:cxnSp>
      <p:cxnSp>
        <p:nvCxnSpPr>
          <p:cNvPr id="169" name="Straight Connector 168"/>
          <p:cNvCxnSpPr>
            <a:stCxn id="158" idx="0"/>
            <a:endCxn id="157" idx="2"/>
          </p:cNvCxnSpPr>
          <p:nvPr/>
        </p:nvCxnSpPr>
        <p:spPr bwMode="auto">
          <a:xfrm flipV="1">
            <a:off x="8642490" y="2808767"/>
            <a:ext cx="0" cy="253235"/>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p:cNvCxnSpPr>
            <a:stCxn id="159" idx="3"/>
            <a:endCxn id="160" idx="1"/>
          </p:cNvCxnSpPr>
          <p:nvPr/>
        </p:nvCxnSpPr>
        <p:spPr bwMode="auto">
          <a:xfrm flipV="1">
            <a:off x="10685073" y="3034345"/>
            <a:ext cx="120258" cy="102239"/>
          </a:xfrm>
          <a:prstGeom prst="line">
            <a:avLst/>
          </a:prstGeom>
          <a:noFill/>
          <a:ln w="28575" cap="flat" cmpd="sng" algn="ctr">
            <a:solidFill>
              <a:schemeClr val="bg1"/>
            </a:solidFill>
            <a:prstDash val="solid"/>
            <a:round/>
            <a:headEnd type="none" w="med" len="med"/>
            <a:tailEnd type="none" w="med" len="med"/>
          </a:ln>
          <a:effectLst/>
        </p:spPr>
      </p:cxnSp>
      <p:cxnSp>
        <p:nvCxnSpPr>
          <p:cNvPr id="175" name="Straight Connector 174"/>
          <p:cNvCxnSpPr>
            <a:stCxn id="114" idx="4"/>
            <a:endCxn id="154" idx="1"/>
          </p:cNvCxnSpPr>
          <p:nvPr/>
        </p:nvCxnSpPr>
        <p:spPr bwMode="auto">
          <a:xfrm>
            <a:off x="5275811" y="2700914"/>
            <a:ext cx="686429" cy="272372"/>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p:cNvCxnSpPr>
            <a:stCxn id="127" idx="4"/>
          </p:cNvCxnSpPr>
          <p:nvPr/>
        </p:nvCxnSpPr>
        <p:spPr bwMode="auto">
          <a:xfrm flipV="1">
            <a:off x="5274222" y="2962065"/>
            <a:ext cx="663933" cy="1567934"/>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p:cNvCxnSpPr>
            <a:stCxn id="157" idx="1"/>
            <a:endCxn id="156" idx="3"/>
          </p:cNvCxnSpPr>
          <p:nvPr/>
        </p:nvCxnSpPr>
        <p:spPr bwMode="auto">
          <a:xfrm flipH="1">
            <a:off x="6967150" y="2707446"/>
            <a:ext cx="1558867" cy="401471"/>
          </a:xfrm>
          <a:prstGeom prst="line">
            <a:avLst/>
          </a:prstGeom>
          <a:noFill/>
          <a:ln w="28575" cap="flat" cmpd="sng" algn="ctr">
            <a:solidFill>
              <a:schemeClr val="bg1"/>
            </a:solidFill>
            <a:prstDash val="solid"/>
            <a:round/>
            <a:headEnd type="none" w="med" len="med"/>
            <a:tailEnd type="none" w="med" len="med"/>
          </a:ln>
          <a:effectLst/>
        </p:spPr>
      </p:cxnSp>
      <p:cxnSp>
        <p:nvCxnSpPr>
          <p:cNvPr id="186" name="Straight Connector 185"/>
          <p:cNvCxnSpPr>
            <a:stCxn id="158" idx="3"/>
            <a:endCxn id="159" idx="1"/>
          </p:cNvCxnSpPr>
          <p:nvPr/>
        </p:nvCxnSpPr>
        <p:spPr bwMode="auto">
          <a:xfrm flipV="1">
            <a:off x="8758965" y="3136583"/>
            <a:ext cx="1693163" cy="26741"/>
          </a:xfrm>
          <a:prstGeom prst="line">
            <a:avLst/>
          </a:prstGeom>
          <a:noFill/>
          <a:ln w="28575" cap="flat" cmpd="sng" algn="ctr">
            <a:solidFill>
              <a:schemeClr val="bg1"/>
            </a:solidFill>
            <a:prstDash val="solid"/>
            <a:round/>
            <a:headEnd type="none" w="med" len="med"/>
            <a:tailEnd type="none" w="med" len="med"/>
          </a:ln>
          <a:effectLst/>
        </p:spPr>
      </p:cxnSp>
      <p:sp>
        <p:nvSpPr>
          <p:cNvPr id="204" name="TextBox 203"/>
          <p:cNvSpPr txBox="1"/>
          <p:nvPr/>
        </p:nvSpPr>
        <p:spPr>
          <a:xfrm>
            <a:off x="4425572" y="1368697"/>
            <a:ext cx="511679" cy="678647"/>
          </a:xfrm>
          <a:prstGeom prst="rect">
            <a:avLst/>
          </a:prstGeom>
          <a:noFill/>
        </p:spPr>
        <p:txBody>
          <a:bodyPr wrap="none" rtlCol="0">
            <a:spAutoFit/>
          </a:bodyPr>
          <a:lstStyle/>
          <a:p>
            <a:pPr fontAlgn="base">
              <a:spcBef>
                <a:spcPct val="0"/>
              </a:spcBef>
              <a:spcAft>
                <a:spcPct val="0"/>
              </a:spcAft>
            </a:pPr>
            <a:r>
              <a:rPr lang="en-US" sz="3810" b="1" dirty="0">
                <a:solidFill>
                  <a:srgbClr val="FFFFFF"/>
                </a:solidFill>
                <a:latin typeface="Arial" pitchFamily="34" charset="0"/>
                <a:ea typeface="宋体" pitchFamily="2" charset="-122"/>
              </a:rPr>
              <a:t>((</a:t>
            </a:r>
          </a:p>
        </p:txBody>
      </p:sp>
      <p:sp>
        <p:nvSpPr>
          <p:cNvPr id="205" name="TextBox 204"/>
          <p:cNvSpPr txBox="1"/>
          <p:nvPr/>
        </p:nvSpPr>
        <p:spPr>
          <a:xfrm>
            <a:off x="4434254" y="3097000"/>
            <a:ext cx="511679" cy="678647"/>
          </a:xfrm>
          <a:prstGeom prst="rect">
            <a:avLst/>
          </a:prstGeom>
          <a:noFill/>
        </p:spPr>
        <p:txBody>
          <a:bodyPr wrap="none" rtlCol="0">
            <a:spAutoFit/>
          </a:bodyPr>
          <a:lstStyle/>
          <a:p>
            <a:pPr fontAlgn="base">
              <a:spcBef>
                <a:spcPct val="0"/>
              </a:spcBef>
              <a:spcAft>
                <a:spcPct val="0"/>
              </a:spcAft>
            </a:pPr>
            <a:r>
              <a:rPr lang="en-US" sz="3810" b="1" dirty="0">
                <a:solidFill>
                  <a:srgbClr val="FFFFFF"/>
                </a:solidFill>
                <a:latin typeface="Arial" pitchFamily="34" charset="0"/>
                <a:ea typeface="宋体" pitchFamily="2" charset="-122"/>
              </a:rPr>
              <a:t>((</a:t>
            </a:r>
          </a:p>
        </p:txBody>
      </p:sp>
      <p:sp>
        <p:nvSpPr>
          <p:cNvPr id="210" name="Can 209"/>
          <p:cNvSpPr/>
          <p:nvPr/>
        </p:nvSpPr>
        <p:spPr bwMode="auto">
          <a:xfrm>
            <a:off x="10940061" y="1633545"/>
            <a:ext cx="472036" cy="548008"/>
          </a:xfrm>
          <a:prstGeom prst="can">
            <a:avLst>
              <a:gd name="adj" fmla="val 40184"/>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1" name="Can 210"/>
          <p:cNvSpPr/>
          <p:nvPr/>
        </p:nvSpPr>
        <p:spPr bwMode="auto">
          <a:xfrm>
            <a:off x="11599781" y="2787604"/>
            <a:ext cx="472036" cy="548008"/>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2" name="Can 211"/>
          <p:cNvSpPr/>
          <p:nvPr/>
        </p:nvSpPr>
        <p:spPr bwMode="auto">
          <a:xfrm>
            <a:off x="11467584" y="1986784"/>
            <a:ext cx="472036" cy="548008"/>
          </a:xfrm>
          <a:prstGeom prst="can">
            <a:avLst>
              <a:gd name="adj" fmla="val 40184"/>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3" name="Can 212"/>
          <p:cNvSpPr/>
          <p:nvPr/>
        </p:nvSpPr>
        <p:spPr bwMode="auto">
          <a:xfrm>
            <a:off x="11432482" y="3617783"/>
            <a:ext cx="472036" cy="548008"/>
          </a:xfrm>
          <a:prstGeom prst="can">
            <a:avLst>
              <a:gd name="adj" fmla="val 40184"/>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214" name="Straight Connector 213"/>
          <p:cNvCxnSpPr>
            <a:stCxn id="210" idx="3"/>
          </p:cNvCxnSpPr>
          <p:nvPr/>
        </p:nvCxnSpPr>
        <p:spPr bwMode="auto">
          <a:xfrm flipH="1">
            <a:off x="11072231" y="2181553"/>
            <a:ext cx="103849" cy="851412"/>
          </a:xfrm>
          <a:prstGeom prst="line">
            <a:avLst/>
          </a:prstGeom>
          <a:noFill/>
          <a:ln w="28575" cap="flat" cmpd="sng" algn="ctr">
            <a:solidFill>
              <a:schemeClr val="bg1"/>
            </a:solidFill>
            <a:prstDash val="solid"/>
            <a:round/>
            <a:headEnd type="none" w="med" len="med"/>
            <a:tailEnd type="none" w="med" len="med"/>
          </a:ln>
          <a:effectLst/>
        </p:spPr>
      </p:cxnSp>
      <p:cxnSp>
        <p:nvCxnSpPr>
          <p:cNvPr id="217" name="Straight Connector 216"/>
          <p:cNvCxnSpPr>
            <a:stCxn id="212" idx="3"/>
          </p:cNvCxnSpPr>
          <p:nvPr/>
        </p:nvCxnSpPr>
        <p:spPr bwMode="auto">
          <a:xfrm flipH="1">
            <a:off x="11097541" y="2534792"/>
            <a:ext cx="606062" cy="505035"/>
          </a:xfrm>
          <a:prstGeom prst="line">
            <a:avLst/>
          </a:prstGeom>
          <a:noFill/>
          <a:ln w="28575" cap="flat" cmpd="sng" algn="ctr">
            <a:solidFill>
              <a:schemeClr val="bg1"/>
            </a:solidFill>
            <a:prstDash val="solid"/>
            <a:round/>
            <a:headEnd type="none" w="med" len="med"/>
            <a:tailEnd type="none" w="med" len="med"/>
          </a:ln>
          <a:effectLst/>
        </p:spPr>
      </p:cxnSp>
      <p:cxnSp>
        <p:nvCxnSpPr>
          <p:cNvPr id="220" name="Straight Connector 219"/>
          <p:cNvCxnSpPr/>
          <p:nvPr/>
        </p:nvCxnSpPr>
        <p:spPr bwMode="auto">
          <a:xfrm flipH="1" flipV="1">
            <a:off x="11046908" y="3043883"/>
            <a:ext cx="561504" cy="27263"/>
          </a:xfrm>
          <a:prstGeom prst="line">
            <a:avLst/>
          </a:prstGeom>
          <a:noFill/>
          <a:ln w="28575" cap="flat" cmpd="sng" algn="ctr">
            <a:solidFill>
              <a:schemeClr val="bg1"/>
            </a:solidFill>
            <a:prstDash val="solid"/>
            <a:round/>
            <a:headEnd type="none" w="med" len="med"/>
            <a:tailEnd type="none" w="med" len="med"/>
          </a:ln>
          <a:effectLst/>
        </p:spPr>
      </p:cxnSp>
      <p:cxnSp>
        <p:nvCxnSpPr>
          <p:cNvPr id="223" name="Straight Connector 222"/>
          <p:cNvCxnSpPr>
            <a:stCxn id="213" idx="1"/>
          </p:cNvCxnSpPr>
          <p:nvPr/>
        </p:nvCxnSpPr>
        <p:spPr bwMode="auto">
          <a:xfrm flipH="1" flipV="1">
            <a:off x="11063784" y="3055807"/>
            <a:ext cx="604716" cy="561978"/>
          </a:xfrm>
          <a:prstGeom prst="line">
            <a:avLst/>
          </a:prstGeom>
          <a:noFill/>
          <a:ln w="28575" cap="flat" cmpd="sng" algn="ctr">
            <a:solidFill>
              <a:schemeClr val="bg1"/>
            </a:solidFill>
            <a:prstDash val="solid"/>
            <a:round/>
            <a:headEnd type="none" w="med" len="med"/>
            <a:tailEnd type="none" w="med" len="med"/>
          </a:ln>
          <a:effectLst/>
        </p:spPr>
      </p:cxnSp>
      <p:cxnSp>
        <p:nvCxnSpPr>
          <p:cNvPr id="241" name="Straight Arrow Connector 240"/>
          <p:cNvCxnSpPr/>
          <p:nvPr/>
        </p:nvCxnSpPr>
        <p:spPr bwMode="auto">
          <a:xfrm flipH="1" flipV="1">
            <a:off x="1554500" y="4048612"/>
            <a:ext cx="615074" cy="6903"/>
          </a:xfrm>
          <a:prstGeom prst="straightConnector1">
            <a:avLst/>
          </a:prstGeom>
          <a:noFill/>
          <a:ln w="9525" cap="flat" cmpd="sng" algn="ctr">
            <a:solidFill>
              <a:schemeClr val="bg1"/>
            </a:solidFill>
            <a:prstDash val="solid"/>
            <a:round/>
            <a:headEnd type="none" w="med" len="med"/>
            <a:tailEnd type="triangle"/>
          </a:ln>
          <a:effectLst/>
        </p:spPr>
      </p:cxnSp>
      <p:cxnSp>
        <p:nvCxnSpPr>
          <p:cNvPr id="265" name="Straight Arrow Connector 264"/>
          <p:cNvCxnSpPr/>
          <p:nvPr/>
        </p:nvCxnSpPr>
        <p:spPr bwMode="auto">
          <a:xfrm flipH="1" flipV="1">
            <a:off x="1554500" y="3461931"/>
            <a:ext cx="615074" cy="6903"/>
          </a:xfrm>
          <a:prstGeom prst="straightConnector1">
            <a:avLst/>
          </a:prstGeom>
          <a:noFill/>
          <a:ln w="9525" cap="flat" cmpd="sng" algn="ctr">
            <a:solidFill>
              <a:schemeClr val="bg1"/>
            </a:solidFill>
            <a:prstDash val="solid"/>
            <a:round/>
            <a:headEnd type="none" w="med" len="med"/>
            <a:tailEnd type="triangle"/>
          </a:ln>
          <a:effectLst/>
        </p:spPr>
      </p:cxnSp>
      <p:cxnSp>
        <p:nvCxnSpPr>
          <p:cNvPr id="266" name="Straight Arrow Connector 265"/>
          <p:cNvCxnSpPr/>
          <p:nvPr/>
        </p:nvCxnSpPr>
        <p:spPr bwMode="auto">
          <a:xfrm flipH="1" flipV="1">
            <a:off x="1554500" y="2779029"/>
            <a:ext cx="615074" cy="6903"/>
          </a:xfrm>
          <a:prstGeom prst="straightConnector1">
            <a:avLst/>
          </a:prstGeom>
          <a:noFill/>
          <a:ln w="9525" cap="flat" cmpd="sng" algn="ctr">
            <a:solidFill>
              <a:schemeClr val="bg1"/>
            </a:solidFill>
            <a:prstDash val="solid"/>
            <a:round/>
            <a:headEnd type="none" w="med" len="med"/>
            <a:tailEnd type="triangle"/>
          </a:ln>
          <a:effectLst/>
        </p:spPr>
      </p:cxnSp>
      <p:cxnSp>
        <p:nvCxnSpPr>
          <p:cNvPr id="267" name="Straight Arrow Connector 266"/>
          <p:cNvCxnSpPr/>
          <p:nvPr/>
        </p:nvCxnSpPr>
        <p:spPr bwMode="auto">
          <a:xfrm flipH="1" flipV="1">
            <a:off x="1554500" y="1800470"/>
            <a:ext cx="615074" cy="6903"/>
          </a:xfrm>
          <a:prstGeom prst="straightConnector1">
            <a:avLst/>
          </a:prstGeom>
          <a:noFill/>
          <a:ln w="9525" cap="flat" cmpd="sng" algn="ctr">
            <a:solidFill>
              <a:schemeClr val="bg1"/>
            </a:solidFill>
            <a:prstDash val="solid"/>
            <a:round/>
            <a:headEnd type="none" w="med" len="med"/>
            <a:tailEnd type="triangle"/>
          </a:ln>
          <a:effectLst/>
        </p:spPr>
      </p:cxnSp>
      <p:grpSp>
        <p:nvGrpSpPr>
          <p:cNvPr id="7" name="Group 6"/>
          <p:cNvGrpSpPr/>
          <p:nvPr/>
        </p:nvGrpSpPr>
        <p:grpSpPr>
          <a:xfrm>
            <a:off x="2425223" y="3843680"/>
            <a:ext cx="1494419" cy="342171"/>
            <a:chOff x="2329068" y="3841531"/>
            <a:chExt cx="1412304" cy="323370"/>
          </a:xfrm>
        </p:grpSpPr>
        <p:sp>
          <p:nvSpPr>
            <p:cNvPr id="101" name="Rounded Rectangle 100"/>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6" name="Group 5"/>
            <p:cNvGrpSpPr/>
            <p:nvPr/>
          </p:nvGrpSpPr>
          <p:grpSpPr>
            <a:xfrm>
              <a:off x="2408551" y="3867748"/>
              <a:ext cx="1253743" cy="280612"/>
              <a:chOff x="2317136" y="2639851"/>
              <a:chExt cx="1253743" cy="280612"/>
            </a:xfrm>
          </p:grpSpPr>
          <p:sp>
            <p:nvSpPr>
              <p:cNvPr id="4" name="Rectangle 3"/>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1" name="Rectangle 160"/>
              <p:cNvSpPr/>
              <p:nvPr/>
            </p:nvSpPr>
            <p:spPr bwMode="auto">
              <a:xfrm>
                <a:off x="240196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4" name="Rectangle 163"/>
              <p:cNvSpPr/>
              <p:nvPr/>
            </p:nvSpPr>
            <p:spPr bwMode="auto">
              <a:xfrm>
                <a:off x="248680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5" name="Rectangle 164"/>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7" name="Rectangle 166"/>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8" name="Rectangle 167"/>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0" name="Rectangle 169"/>
              <p:cNvSpPr/>
              <p:nvPr/>
            </p:nvSpPr>
            <p:spPr bwMode="auto">
              <a:xfrm>
                <a:off x="2826134"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Rectangle 170"/>
              <p:cNvSpPr/>
              <p:nvPr/>
            </p:nvSpPr>
            <p:spPr bwMode="auto">
              <a:xfrm>
                <a:off x="2910967"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3" name="Rectangle 172"/>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4" name="Rectangle 173"/>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6" name="Rectangle 175"/>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7" name="Rectangle 176"/>
              <p:cNvSpPr/>
              <p:nvPr/>
            </p:nvSpPr>
            <p:spPr bwMode="auto">
              <a:xfrm>
                <a:off x="325029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9" name="Rectangle 178"/>
              <p:cNvSpPr/>
              <p:nvPr/>
            </p:nvSpPr>
            <p:spPr bwMode="auto">
              <a:xfrm>
                <a:off x="333513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0" name="Rectangle 179"/>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1" name="Rectangle 180"/>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2" name="Rectangle 181"/>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4" name="Rectangle 183"/>
              <p:cNvSpPr/>
              <p:nvPr/>
            </p:nvSpPr>
            <p:spPr bwMode="auto">
              <a:xfrm>
                <a:off x="240573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5" name="Rectangle 184"/>
              <p:cNvSpPr/>
              <p:nvPr/>
            </p:nvSpPr>
            <p:spPr bwMode="auto">
              <a:xfrm>
                <a:off x="249056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7" name="Rectangle 186"/>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8" name="Rectangle 187"/>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1" name="Rectangle 200"/>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2" name="Rectangle 201"/>
              <p:cNvSpPr/>
              <p:nvPr/>
            </p:nvSpPr>
            <p:spPr bwMode="auto">
              <a:xfrm>
                <a:off x="2829900"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3" name="Rectangle 202"/>
              <p:cNvSpPr/>
              <p:nvPr/>
            </p:nvSpPr>
            <p:spPr bwMode="auto">
              <a:xfrm>
                <a:off x="2914733"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6" name="Rectangle 205"/>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7" name="Rectangle 206"/>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8" name="Rectangle 207"/>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9" name="Rectangle 208"/>
              <p:cNvSpPr/>
              <p:nvPr/>
            </p:nvSpPr>
            <p:spPr bwMode="auto">
              <a:xfrm>
                <a:off x="325406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5" name="Rectangle 214"/>
              <p:cNvSpPr/>
              <p:nvPr/>
            </p:nvSpPr>
            <p:spPr bwMode="auto">
              <a:xfrm>
                <a:off x="333889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6" name="Rectangle 215"/>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8" name="Rectangle 217"/>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9" name="Rectangle 218"/>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1" name="Rectangle 220"/>
              <p:cNvSpPr/>
              <p:nvPr/>
            </p:nvSpPr>
            <p:spPr bwMode="auto">
              <a:xfrm>
                <a:off x="240738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2" name="Rectangle 221"/>
              <p:cNvSpPr/>
              <p:nvPr/>
            </p:nvSpPr>
            <p:spPr bwMode="auto">
              <a:xfrm>
                <a:off x="249221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4" name="Rectangle 223"/>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5" name="Rectangle 224"/>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6" name="Rectangle 225"/>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7" name="Rectangle 226"/>
              <p:cNvSpPr/>
              <p:nvPr/>
            </p:nvSpPr>
            <p:spPr bwMode="auto">
              <a:xfrm>
                <a:off x="2831547"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8" name="Rectangle 227"/>
              <p:cNvSpPr/>
              <p:nvPr/>
            </p:nvSpPr>
            <p:spPr bwMode="auto">
              <a:xfrm>
                <a:off x="2916380"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9" name="Rectangle 228"/>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0" name="Rectangle 229"/>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1" name="Rectangle 230"/>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2" name="Rectangle 231"/>
              <p:cNvSpPr/>
              <p:nvPr/>
            </p:nvSpPr>
            <p:spPr bwMode="auto">
              <a:xfrm>
                <a:off x="325571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3" name="Rectangle 232"/>
              <p:cNvSpPr/>
              <p:nvPr/>
            </p:nvSpPr>
            <p:spPr bwMode="auto">
              <a:xfrm>
                <a:off x="334054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4" name="Rectangle 233"/>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5" name="Rectangle 234"/>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6" name="Rectangle 235"/>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7" name="Rectangle 236"/>
              <p:cNvSpPr/>
              <p:nvPr/>
            </p:nvSpPr>
            <p:spPr bwMode="auto">
              <a:xfrm>
                <a:off x="240738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8" name="Rectangle 237"/>
              <p:cNvSpPr/>
              <p:nvPr/>
            </p:nvSpPr>
            <p:spPr bwMode="auto">
              <a:xfrm>
                <a:off x="249221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9" name="Rectangle 238"/>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0" name="Rectangle 239"/>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2" name="Rectangle 241"/>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3" name="Rectangle 242"/>
              <p:cNvSpPr/>
              <p:nvPr/>
            </p:nvSpPr>
            <p:spPr bwMode="auto">
              <a:xfrm>
                <a:off x="2831547"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4" name="Rectangle 243"/>
              <p:cNvSpPr/>
              <p:nvPr/>
            </p:nvSpPr>
            <p:spPr bwMode="auto">
              <a:xfrm>
                <a:off x="2916380"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5" name="Rectangle 244"/>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6" name="Rectangle 245"/>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7" name="Rectangle 246"/>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8" name="Rectangle 247"/>
              <p:cNvSpPr/>
              <p:nvPr/>
            </p:nvSpPr>
            <p:spPr bwMode="auto">
              <a:xfrm>
                <a:off x="325571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9" name="Rectangle 248"/>
              <p:cNvSpPr/>
              <p:nvPr/>
            </p:nvSpPr>
            <p:spPr bwMode="auto">
              <a:xfrm>
                <a:off x="334054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0" name="Rectangle 249"/>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1" name="Rectangle 250"/>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252" name="Group 251"/>
          <p:cNvGrpSpPr/>
          <p:nvPr/>
        </p:nvGrpSpPr>
        <p:grpSpPr>
          <a:xfrm>
            <a:off x="2425223" y="3463863"/>
            <a:ext cx="1494419" cy="342171"/>
            <a:chOff x="2329068" y="3841531"/>
            <a:chExt cx="1412304" cy="323370"/>
          </a:xfrm>
        </p:grpSpPr>
        <p:sp>
          <p:nvSpPr>
            <p:cNvPr id="253" name="Rounded Rectangle 252"/>
            <p:cNvSpPr/>
            <p:nvPr/>
          </p:nvSpPr>
          <p:spPr bwMode="auto">
            <a:xfrm>
              <a:off x="2329068" y="3841531"/>
              <a:ext cx="1412304" cy="323370"/>
            </a:xfrm>
            <a:prstGeom prst="roundRect">
              <a:avLst>
                <a:gd name="adj" fmla="val 16629"/>
              </a:avLst>
            </a:prstGeom>
            <a:solidFill>
              <a:schemeClr val="bg2">
                <a:lumMod val="5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254" name="Group 253"/>
            <p:cNvGrpSpPr/>
            <p:nvPr/>
          </p:nvGrpSpPr>
          <p:grpSpPr>
            <a:xfrm>
              <a:off x="2408551" y="3867748"/>
              <a:ext cx="1253743" cy="280612"/>
              <a:chOff x="2317136" y="2639851"/>
              <a:chExt cx="1253743" cy="280612"/>
            </a:xfrm>
          </p:grpSpPr>
          <p:sp>
            <p:nvSpPr>
              <p:cNvPr id="255" name="Rectangle 254"/>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6" name="Rectangle 255"/>
              <p:cNvSpPr/>
              <p:nvPr/>
            </p:nvSpPr>
            <p:spPr bwMode="auto">
              <a:xfrm>
                <a:off x="240196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7" name="Rectangle 256"/>
              <p:cNvSpPr/>
              <p:nvPr/>
            </p:nvSpPr>
            <p:spPr bwMode="auto">
              <a:xfrm>
                <a:off x="248680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8" name="Rectangle 257"/>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9" name="Rectangle 258"/>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0" name="Rectangle 259"/>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1" name="Rectangle 260"/>
              <p:cNvSpPr/>
              <p:nvPr/>
            </p:nvSpPr>
            <p:spPr bwMode="auto">
              <a:xfrm>
                <a:off x="2826134"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2" name="Rectangle 261"/>
              <p:cNvSpPr/>
              <p:nvPr/>
            </p:nvSpPr>
            <p:spPr bwMode="auto">
              <a:xfrm>
                <a:off x="2910967"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3" name="Rectangle 262"/>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4" name="Rectangle 263"/>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8" name="Rectangle 267"/>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9" name="Rectangle 268"/>
              <p:cNvSpPr/>
              <p:nvPr/>
            </p:nvSpPr>
            <p:spPr bwMode="auto">
              <a:xfrm>
                <a:off x="325029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0" name="Rectangle 269"/>
              <p:cNvSpPr/>
              <p:nvPr/>
            </p:nvSpPr>
            <p:spPr bwMode="auto">
              <a:xfrm>
                <a:off x="333513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1" name="Rectangle 270"/>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2" name="Rectangle 271"/>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3" name="Rectangle 272"/>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4" name="Rectangle 273"/>
              <p:cNvSpPr/>
              <p:nvPr/>
            </p:nvSpPr>
            <p:spPr bwMode="auto">
              <a:xfrm>
                <a:off x="240573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5" name="Rectangle 274"/>
              <p:cNvSpPr/>
              <p:nvPr/>
            </p:nvSpPr>
            <p:spPr bwMode="auto">
              <a:xfrm>
                <a:off x="249056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6" name="Rectangle 275"/>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7" name="Rectangle 276"/>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8" name="Rectangle 277"/>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79" name="Rectangle 278"/>
              <p:cNvSpPr/>
              <p:nvPr/>
            </p:nvSpPr>
            <p:spPr bwMode="auto">
              <a:xfrm>
                <a:off x="2829900"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0" name="Rectangle 279"/>
              <p:cNvSpPr/>
              <p:nvPr/>
            </p:nvSpPr>
            <p:spPr bwMode="auto">
              <a:xfrm>
                <a:off x="2914733"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1" name="Rectangle 280"/>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2" name="Rectangle 281"/>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3" name="Rectangle 282"/>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4" name="Rectangle 283"/>
              <p:cNvSpPr/>
              <p:nvPr/>
            </p:nvSpPr>
            <p:spPr bwMode="auto">
              <a:xfrm>
                <a:off x="325406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5" name="Rectangle 284"/>
              <p:cNvSpPr/>
              <p:nvPr/>
            </p:nvSpPr>
            <p:spPr bwMode="auto">
              <a:xfrm>
                <a:off x="333889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6" name="Rectangle 285"/>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7" name="Rectangle 286"/>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8" name="Rectangle 287"/>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89" name="Rectangle 288"/>
              <p:cNvSpPr/>
              <p:nvPr/>
            </p:nvSpPr>
            <p:spPr bwMode="auto">
              <a:xfrm>
                <a:off x="240738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0" name="Rectangle 289"/>
              <p:cNvSpPr/>
              <p:nvPr/>
            </p:nvSpPr>
            <p:spPr bwMode="auto">
              <a:xfrm>
                <a:off x="249221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1" name="Rectangle 290"/>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2" name="Rectangle 291"/>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3" name="Rectangle 292"/>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4" name="Rectangle 293"/>
              <p:cNvSpPr/>
              <p:nvPr/>
            </p:nvSpPr>
            <p:spPr bwMode="auto">
              <a:xfrm>
                <a:off x="2831547"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5" name="Rectangle 294"/>
              <p:cNvSpPr/>
              <p:nvPr/>
            </p:nvSpPr>
            <p:spPr bwMode="auto">
              <a:xfrm>
                <a:off x="2916380"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6" name="Rectangle 295"/>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7" name="Rectangle 296"/>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8" name="Rectangle 297"/>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99" name="Rectangle 298"/>
              <p:cNvSpPr/>
              <p:nvPr/>
            </p:nvSpPr>
            <p:spPr bwMode="auto">
              <a:xfrm>
                <a:off x="325571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0" name="Rectangle 299"/>
              <p:cNvSpPr/>
              <p:nvPr/>
            </p:nvSpPr>
            <p:spPr bwMode="auto">
              <a:xfrm>
                <a:off x="334054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1" name="Rectangle 300"/>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2" name="Rectangle 301"/>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3" name="Rectangle 302"/>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4" name="Rectangle 303"/>
              <p:cNvSpPr/>
              <p:nvPr/>
            </p:nvSpPr>
            <p:spPr bwMode="auto">
              <a:xfrm>
                <a:off x="240738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5" name="Rectangle 304"/>
              <p:cNvSpPr/>
              <p:nvPr/>
            </p:nvSpPr>
            <p:spPr bwMode="auto">
              <a:xfrm>
                <a:off x="249221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6" name="Rectangle 305"/>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7" name="Rectangle 306"/>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8" name="Rectangle 307"/>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9" name="Rectangle 308"/>
              <p:cNvSpPr/>
              <p:nvPr/>
            </p:nvSpPr>
            <p:spPr bwMode="auto">
              <a:xfrm>
                <a:off x="2831547"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10" name="Rectangle 309"/>
              <p:cNvSpPr/>
              <p:nvPr/>
            </p:nvSpPr>
            <p:spPr bwMode="auto">
              <a:xfrm>
                <a:off x="2916380"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11" name="Rectangle 310"/>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12" name="Rectangle 311"/>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13" name="Rectangle 312"/>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14" name="Rectangle 313"/>
              <p:cNvSpPr/>
              <p:nvPr/>
            </p:nvSpPr>
            <p:spPr bwMode="auto">
              <a:xfrm>
                <a:off x="325571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15" name="Rectangle 314"/>
              <p:cNvSpPr/>
              <p:nvPr/>
            </p:nvSpPr>
            <p:spPr bwMode="auto">
              <a:xfrm>
                <a:off x="334054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16" name="Rectangle 315"/>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17" name="Rectangle 316"/>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318" name="Group 317"/>
          <p:cNvGrpSpPr/>
          <p:nvPr/>
        </p:nvGrpSpPr>
        <p:grpSpPr>
          <a:xfrm>
            <a:off x="2425223" y="3084046"/>
            <a:ext cx="1494419" cy="342171"/>
            <a:chOff x="2329068" y="3841531"/>
            <a:chExt cx="1412304" cy="323370"/>
          </a:xfrm>
        </p:grpSpPr>
        <p:sp>
          <p:nvSpPr>
            <p:cNvPr id="319" name="Rounded Rectangle 318"/>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320" name="Group 319"/>
            <p:cNvGrpSpPr/>
            <p:nvPr/>
          </p:nvGrpSpPr>
          <p:grpSpPr>
            <a:xfrm>
              <a:off x="2408551" y="3867748"/>
              <a:ext cx="1253743" cy="280612"/>
              <a:chOff x="2317136" y="2639851"/>
              <a:chExt cx="1253743" cy="280612"/>
            </a:xfrm>
          </p:grpSpPr>
          <p:sp>
            <p:nvSpPr>
              <p:cNvPr id="321" name="Rectangle 320"/>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2" name="Rectangle 321"/>
              <p:cNvSpPr/>
              <p:nvPr/>
            </p:nvSpPr>
            <p:spPr bwMode="auto">
              <a:xfrm>
                <a:off x="240196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3" name="Rectangle 322"/>
              <p:cNvSpPr/>
              <p:nvPr/>
            </p:nvSpPr>
            <p:spPr bwMode="auto">
              <a:xfrm>
                <a:off x="248680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4" name="Rectangle 323"/>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5" name="Rectangle 324"/>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6" name="Rectangle 325"/>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7" name="Rectangle 326"/>
              <p:cNvSpPr/>
              <p:nvPr/>
            </p:nvSpPr>
            <p:spPr bwMode="auto">
              <a:xfrm>
                <a:off x="2826134"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8" name="Rectangle 327"/>
              <p:cNvSpPr/>
              <p:nvPr/>
            </p:nvSpPr>
            <p:spPr bwMode="auto">
              <a:xfrm>
                <a:off x="2910967"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9" name="Rectangle 328"/>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0" name="Rectangle 329"/>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1" name="Rectangle 330"/>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2" name="Rectangle 331"/>
              <p:cNvSpPr/>
              <p:nvPr/>
            </p:nvSpPr>
            <p:spPr bwMode="auto">
              <a:xfrm>
                <a:off x="325029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3" name="Rectangle 332"/>
              <p:cNvSpPr/>
              <p:nvPr/>
            </p:nvSpPr>
            <p:spPr bwMode="auto">
              <a:xfrm>
                <a:off x="333513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4" name="Rectangle 333"/>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5" name="Rectangle 334"/>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6" name="Rectangle 335"/>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7" name="Rectangle 336"/>
              <p:cNvSpPr/>
              <p:nvPr/>
            </p:nvSpPr>
            <p:spPr bwMode="auto">
              <a:xfrm>
                <a:off x="240573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8" name="Rectangle 337"/>
              <p:cNvSpPr/>
              <p:nvPr/>
            </p:nvSpPr>
            <p:spPr bwMode="auto">
              <a:xfrm>
                <a:off x="249056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9" name="Rectangle 338"/>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0" name="Rectangle 339"/>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1" name="Rectangle 340"/>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2" name="Rectangle 341"/>
              <p:cNvSpPr/>
              <p:nvPr/>
            </p:nvSpPr>
            <p:spPr bwMode="auto">
              <a:xfrm>
                <a:off x="2829900"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3" name="Rectangle 342"/>
              <p:cNvSpPr/>
              <p:nvPr/>
            </p:nvSpPr>
            <p:spPr bwMode="auto">
              <a:xfrm>
                <a:off x="2914733"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4" name="Rectangle 343"/>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5" name="Rectangle 344"/>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6" name="Rectangle 345"/>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7" name="Rectangle 346"/>
              <p:cNvSpPr/>
              <p:nvPr/>
            </p:nvSpPr>
            <p:spPr bwMode="auto">
              <a:xfrm>
                <a:off x="325406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8" name="Rectangle 347"/>
              <p:cNvSpPr/>
              <p:nvPr/>
            </p:nvSpPr>
            <p:spPr bwMode="auto">
              <a:xfrm>
                <a:off x="333889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9" name="Rectangle 348"/>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0" name="Rectangle 349"/>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1" name="Rectangle 350"/>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2" name="Rectangle 351"/>
              <p:cNvSpPr/>
              <p:nvPr/>
            </p:nvSpPr>
            <p:spPr bwMode="auto">
              <a:xfrm>
                <a:off x="240738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3" name="Rectangle 352"/>
              <p:cNvSpPr/>
              <p:nvPr/>
            </p:nvSpPr>
            <p:spPr bwMode="auto">
              <a:xfrm>
                <a:off x="249221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4" name="Rectangle 353"/>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5" name="Rectangle 354"/>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6" name="Rectangle 355"/>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7" name="Rectangle 356"/>
              <p:cNvSpPr/>
              <p:nvPr/>
            </p:nvSpPr>
            <p:spPr bwMode="auto">
              <a:xfrm>
                <a:off x="2831547"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8" name="Rectangle 357"/>
              <p:cNvSpPr/>
              <p:nvPr/>
            </p:nvSpPr>
            <p:spPr bwMode="auto">
              <a:xfrm>
                <a:off x="2916380"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9" name="Rectangle 358"/>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0" name="Rectangle 359"/>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1" name="Rectangle 360"/>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2" name="Rectangle 361"/>
              <p:cNvSpPr/>
              <p:nvPr/>
            </p:nvSpPr>
            <p:spPr bwMode="auto">
              <a:xfrm>
                <a:off x="325571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3" name="Rectangle 362"/>
              <p:cNvSpPr/>
              <p:nvPr/>
            </p:nvSpPr>
            <p:spPr bwMode="auto">
              <a:xfrm>
                <a:off x="334054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4" name="Rectangle 363"/>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5" name="Rectangle 364"/>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6" name="Rectangle 365"/>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7" name="Rectangle 366"/>
              <p:cNvSpPr/>
              <p:nvPr/>
            </p:nvSpPr>
            <p:spPr bwMode="auto">
              <a:xfrm>
                <a:off x="240738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8" name="Rectangle 367"/>
              <p:cNvSpPr/>
              <p:nvPr/>
            </p:nvSpPr>
            <p:spPr bwMode="auto">
              <a:xfrm>
                <a:off x="249221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69" name="Rectangle 368"/>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0" name="Rectangle 369"/>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1" name="Rectangle 370"/>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2" name="Rectangle 371"/>
              <p:cNvSpPr/>
              <p:nvPr/>
            </p:nvSpPr>
            <p:spPr bwMode="auto">
              <a:xfrm>
                <a:off x="2831547"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3" name="Rectangle 372"/>
              <p:cNvSpPr/>
              <p:nvPr/>
            </p:nvSpPr>
            <p:spPr bwMode="auto">
              <a:xfrm>
                <a:off x="2916380"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4" name="Rectangle 373"/>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5" name="Rectangle 374"/>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6" name="Rectangle 375"/>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7" name="Rectangle 376"/>
              <p:cNvSpPr/>
              <p:nvPr/>
            </p:nvSpPr>
            <p:spPr bwMode="auto">
              <a:xfrm>
                <a:off x="325571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8" name="Rectangle 377"/>
              <p:cNvSpPr/>
              <p:nvPr/>
            </p:nvSpPr>
            <p:spPr bwMode="auto">
              <a:xfrm>
                <a:off x="334054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79" name="Rectangle 378"/>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80" name="Rectangle 379"/>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381" name="Group 380"/>
          <p:cNvGrpSpPr/>
          <p:nvPr/>
        </p:nvGrpSpPr>
        <p:grpSpPr>
          <a:xfrm>
            <a:off x="2425223" y="2704231"/>
            <a:ext cx="1494419" cy="342171"/>
            <a:chOff x="2329068" y="3841531"/>
            <a:chExt cx="1412304" cy="323370"/>
          </a:xfrm>
        </p:grpSpPr>
        <p:sp>
          <p:nvSpPr>
            <p:cNvPr id="382" name="Rounded Rectangle 381"/>
            <p:cNvSpPr/>
            <p:nvPr/>
          </p:nvSpPr>
          <p:spPr bwMode="auto">
            <a:xfrm>
              <a:off x="2329068" y="3841531"/>
              <a:ext cx="1412304" cy="323370"/>
            </a:xfrm>
            <a:prstGeom prst="roundRect">
              <a:avLst>
                <a:gd name="adj" fmla="val 16629"/>
              </a:avLst>
            </a:prstGeom>
            <a:solidFill>
              <a:schemeClr val="bg2">
                <a:lumMod val="5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383" name="Group 382"/>
            <p:cNvGrpSpPr/>
            <p:nvPr/>
          </p:nvGrpSpPr>
          <p:grpSpPr>
            <a:xfrm>
              <a:off x="2408551" y="3867748"/>
              <a:ext cx="1253743" cy="280612"/>
              <a:chOff x="2317136" y="2639851"/>
              <a:chExt cx="1253743" cy="280612"/>
            </a:xfrm>
          </p:grpSpPr>
          <p:sp>
            <p:nvSpPr>
              <p:cNvPr id="384" name="Rectangle 383"/>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85" name="Rectangle 384"/>
              <p:cNvSpPr/>
              <p:nvPr/>
            </p:nvSpPr>
            <p:spPr bwMode="auto">
              <a:xfrm>
                <a:off x="240196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86" name="Rectangle 385"/>
              <p:cNvSpPr/>
              <p:nvPr/>
            </p:nvSpPr>
            <p:spPr bwMode="auto">
              <a:xfrm>
                <a:off x="248680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87" name="Rectangle 386"/>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88" name="Rectangle 387"/>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89" name="Rectangle 388"/>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0" name="Rectangle 389"/>
              <p:cNvSpPr/>
              <p:nvPr/>
            </p:nvSpPr>
            <p:spPr bwMode="auto">
              <a:xfrm>
                <a:off x="2826134"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1" name="Rectangle 390"/>
              <p:cNvSpPr/>
              <p:nvPr/>
            </p:nvSpPr>
            <p:spPr bwMode="auto">
              <a:xfrm>
                <a:off x="2910967"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2" name="Rectangle 391"/>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3" name="Rectangle 392"/>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4" name="Rectangle 393"/>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5" name="Rectangle 394"/>
              <p:cNvSpPr/>
              <p:nvPr/>
            </p:nvSpPr>
            <p:spPr bwMode="auto">
              <a:xfrm>
                <a:off x="325029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6" name="Rectangle 395"/>
              <p:cNvSpPr/>
              <p:nvPr/>
            </p:nvSpPr>
            <p:spPr bwMode="auto">
              <a:xfrm>
                <a:off x="333513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7" name="Rectangle 396"/>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8" name="Rectangle 397"/>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99" name="Rectangle 398"/>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0" name="Rectangle 399"/>
              <p:cNvSpPr/>
              <p:nvPr/>
            </p:nvSpPr>
            <p:spPr bwMode="auto">
              <a:xfrm>
                <a:off x="240573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1" name="Rectangle 400"/>
              <p:cNvSpPr/>
              <p:nvPr/>
            </p:nvSpPr>
            <p:spPr bwMode="auto">
              <a:xfrm>
                <a:off x="249056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2" name="Rectangle 401"/>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3" name="Rectangle 402"/>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4" name="Rectangle 403"/>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5" name="Rectangle 404"/>
              <p:cNvSpPr/>
              <p:nvPr/>
            </p:nvSpPr>
            <p:spPr bwMode="auto">
              <a:xfrm>
                <a:off x="2829900"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6" name="Rectangle 405"/>
              <p:cNvSpPr/>
              <p:nvPr/>
            </p:nvSpPr>
            <p:spPr bwMode="auto">
              <a:xfrm>
                <a:off x="2914733"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7" name="Rectangle 406"/>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8" name="Rectangle 407"/>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09" name="Rectangle 408"/>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0" name="Rectangle 409"/>
              <p:cNvSpPr/>
              <p:nvPr/>
            </p:nvSpPr>
            <p:spPr bwMode="auto">
              <a:xfrm>
                <a:off x="325406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1" name="Rectangle 410"/>
              <p:cNvSpPr/>
              <p:nvPr/>
            </p:nvSpPr>
            <p:spPr bwMode="auto">
              <a:xfrm>
                <a:off x="333889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2" name="Rectangle 411"/>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3" name="Rectangle 412"/>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4" name="Rectangle 413"/>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5" name="Rectangle 414"/>
              <p:cNvSpPr/>
              <p:nvPr/>
            </p:nvSpPr>
            <p:spPr bwMode="auto">
              <a:xfrm>
                <a:off x="240738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6" name="Rectangle 415"/>
              <p:cNvSpPr/>
              <p:nvPr/>
            </p:nvSpPr>
            <p:spPr bwMode="auto">
              <a:xfrm>
                <a:off x="249221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7" name="Rectangle 416"/>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8" name="Rectangle 417"/>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19" name="Rectangle 418"/>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0" name="Rectangle 419"/>
              <p:cNvSpPr/>
              <p:nvPr/>
            </p:nvSpPr>
            <p:spPr bwMode="auto">
              <a:xfrm>
                <a:off x="2831547"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1" name="Rectangle 420"/>
              <p:cNvSpPr/>
              <p:nvPr/>
            </p:nvSpPr>
            <p:spPr bwMode="auto">
              <a:xfrm>
                <a:off x="2916380"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2" name="Rectangle 421"/>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3" name="Rectangle 422"/>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4" name="Rectangle 423"/>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5" name="Rectangle 424"/>
              <p:cNvSpPr/>
              <p:nvPr/>
            </p:nvSpPr>
            <p:spPr bwMode="auto">
              <a:xfrm>
                <a:off x="325571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6" name="Rectangle 425"/>
              <p:cNvSpPr/>
              <p:nvPr/>
            </p:nvSpPr>
            <p:spPr bwMode="auto">
              <a:xfrm>
                <a:off x="334054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7" name="Rectangle 426"/>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8" name="Rectangle 427"/>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29" name="Rectangle 428"/>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0" name="Rectangle 429"/>
              <p:cNvSpPr/>
              <p:nvPr/>
            </p:nvSpPr>
            <p:spPr bwMode="auto">
              <a:xfrm>
                <a:off x="240738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1" name="Rectangle 430"/>
              <p:cNvSpPr/>
              <p:nvPr/>
            </p:nvSpPr>
            <p:spPr bwMode="auto">
              <a:xfrm>
                <a:off x="249221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2" name="Rectangle 431"/>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3" name="Rectangle 432"/>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4" name="Rectangle 433"/>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5" name="Rectangle 434"/>
              <p:cNvSpPr/>
              <p:nvPr/>
            </p:nvSpPr>
            <p:spPr bwMode="auto">
              <a:xfrm>
                <a:off x="2831547"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6" name="Rectangle 435"/>
              <p:cNvSpPr/>
              <p:nvPr/>
            </p:nvSpPr>
            <p:spPr bwMode="auto">
              <a:xfrm>
                <a:off x="2916380"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7" name="Rectangle 436"/>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8" name="Rectangle 437"/>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39" name="Rectangle 438"/>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40" name="Rectangle 439"/>
              <p:cNvSpPr/>
              <p:nvPr/>
            </p:nvSpPr>
            <p:spPr bwMode="auto">
              <a:xfrm>
                <a:off x="325571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41" name="Rectangle 440"/>
              <p:cNvSpPr/>
              <p:nvPr/>
            </p:nvSpPr>
            <p:spPr bwMode="auto">
              <a:xfrm>
                <a:off x="334054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42" name="Rectangle 441"/>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43" name="Rectangle 442"/>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444" name="Group 443"/>
          <p:cNvGrpSpPr/>
          <p:nvPr/>
        </p:nvGrpSpPr>
        <p:grpSpPr>
          <a:xfrm>
            <a:off x="2425223" y="2324414"/>
            <a:ext cx="1494419" cy="342171"/>
            <a:chOff x="2329068" y="3841531"/>
            <a:chExt cx="1412304" cy="323370"/>
          </a:xfrm>
        </p:grpSpPr>
        <p:sp>
          <p:nvSpPr>
            <p:cNvPr id="445" name="Rounded Rectangle 444"/>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446" name="Group 445"/>
            <p:cNvGrpSpPr/>
            <p:nvPr/>
          </p:nvGrpSpPr>
          <p:grpSpPr>
            <a:xfrm>
              <a:off x="2408551" y="3867748"/>
              <a:ext cx="1253743" cy="280612"/>
              <a:chOff x="2317136" y="2639851"/>
              <a:chExt cx="1253743" cy="280612"/>
            </a:xfrm>
          </p:grpSpPr>
          <p:sp>
            <p:nvSpPr>
              <p:cNvPr id="447" name="Rectangle 446"/>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48" name="Rectangle 447"/>
              <p:cNvSpPr/>
              <p:nvPr/>
            </p:nvSpPr>
            <p:spPr bwMode="auto">
              <a:xfrm>
                <a:off x="240196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49" name="Rectangle 448"/>
              <p:cNvSpPr/>
              <p:nvPr/>
            </p:nvSpPr>
            <p:spPr bwMode="auto">
              <a:xfrm>
                <a:off x="248680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0" name="Rectangle 449"/>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1" name="Rectangle 450"/>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2" name="Rectangle 451"/>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3" name="Rectangle 452"/>
              <p:cNvSpPr/>
              <p:nvPr/>
            </p:nvSpPr>
            <p:spPr bwMode="auto">
              <a:xfrm>
                <a:off x="2826134"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4" name="Rectangle 453"/>
              <p:cNvSpPr/>
              <p:nvPr/>
            </p:nvSpPr>
            <p:spPr bwMode="auto">
              <a:xfrm>
                <a:off x="2910967"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5" name="Rectangle 454"/>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6" name="Rectangle 455"/>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7" name="Rectangle 456"/>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8" name="Rectangle 457"/>
              <p:cNvSpPr/>
              <p:nvPr/>
            </p:nvSpPr>
            <p:spPr bwMode="auto">
              <a:xfrm>
                <a:off x="325029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59" name="Rectangle 458"/>
              <p:cNvSpPr/>
              <p:nvPr/>
            </p:nvSpPr>
            <p:spPr bwMode="auto">
              <a:xfrm>
                <a:off x="333513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0" name="Rectangle 459"/>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1" name="Rectangle 460"/>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2" name="Rectangle 461"/>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3" name="Rectangle 462"/>
              <p:cNvSpPr/>
              <p:nvPr/>
            </p:nvSpPr>
            <p:spPr bwMode="auto">
              <a:xfrm>
                <a:off x="240573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4" name="Rectangle 463"/>
              <p:cNvSpPr/>
              <p:nvPr/>
            </p:nvSpPr>
            <p:spPr bwMode="auto">
              <a:xfrm>
                <a:off x="249056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5" name="Rectangle 464"/>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6" name="Rectangle 465"/>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7" name="Rectangle 466"/>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8" name="Rectangle 467"/>
              <p:cNvSpPr/>
              <p:nvPr/>
            </p:nvSpPr>
            <p:spPr bwMode="auto">
              <a:xfrm>
                <a:off x="2829900"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69" name="Rectangle 468"/>
              <p:cNvSpPr/>
              <p:nvPr/>
            </p:nvSpPr>
            <p:spPr bwMode="auto">
              <a:xfrm>
                <a:off x="2914733"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0" name="Rectangle 469"/>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1" name="Rectangle 470"/>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2" name="Rectangle 471"/>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3" name="Rectangle 472"/>
              <p:cNvSpPr/>
              <p:nvPr/>
            </p:nvSpPr>
            <p:spPr bwMode="auto">
              <a:xfrm>
                <a:off x="325406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4" name="Rectangle 473"/>
              <p:cNvSpPr/>
              <p:nvPr/>
            </p:nvSpPr>
            <p:spPr bwMode="auto">
              <a:xfrm>
                <a:off x="333889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5" name="Rectangle 474"/>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6" name="Rectangle 475"/>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7" name="Rectangle 476"/>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8" name="Rectangle 477"/>
              <p:cNvSpPr/>
              <p:nvPr/>
            </p:nvSpPr>
            <p:spPr bwMode="auto">
              <a:xfrm>
                <a:off x="240738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79" name="Rectangle 478"/>
              <p:cNvSpPr/>
              <p:nvPr/>
            </p:nvSpPr>
            <p:spPr bwMode="auto">
              <a:xfrm>
                <a:off x="249221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0" name="Rectangle 479"/>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1" name="Rectangle 480"/>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2" name="Rectangle 481"/>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3" name="Rectangle 482"/>
              <p:cNvSpPr/>
              <p:nvPr/>
            </p:nvSpPr>
            <p:spPr bwMode="auto">
              <a:xfrm>
                <a:off x="2831547"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4" name="Rectangle 483"/>
              <p:cNvSpPr/>
              <p:nvPr/>
            </p:nvSpPr>
            <p:spPr bwMode="auto">
              <a:xfrm>
                <a:off x="2916380"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5" name="Rectangle 484"/>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6" name="Rectangle 485"/>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7" name="Rectangle 486"/>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8" name="Rectangle 487"/>
              <p:cNvSpPr/>
              <p:nvPr/>
            </p:nvSpPr>
            <p:spPr bwMode="auto">
              <a:xfrm>
                <a:off x="325571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89" name="Rectangle 488"/>
              <p:cNvSpPr/>
              <p:nvPr/>
            </p:nvSpPr>
            <p:spPr bwMode="auto">
              <a:xfrm>
                <a:off x="334054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0" name="Rectangle 489"/>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1" name="Rectangle 490"/>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2" name="Rectangle 491"/>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3" name="Rectangle 492"/>
              <p:cNvSpPr/>
              <p:nvPr/>
            </p:nvSpPr>
            <p:spPr bwMode="auto">
              <a:xfrm>
                <a:off x="240738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4" name="Rectangle 493"/>
              <p:cNvSpPr/>
              <p:nvPr/>
            </p:nvSpPr>
            <p:spPr bwMode="auto">
              <a:xfrm>
                <a:off x="249221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5" name="Rectangle 494"/>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6" name="Rectangle 495"/>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7" name="Rectangle 496"/>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8" name="Rectangle 497"/>
              <p:cNvSpPr/>
              <p:nvPr/>
            </p:nvSpPr>
            <p:spPr bwMode="auto">
              <a:xfrm>
                <a:off x="2831547"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99" name="Rectangle 498"/>
              <p:cNvSpPr/>
              <p:nvPr/>
            </p:nvSpPr>
            <p:spPr bwMode="auto">
              <a:xfrm>
                <a:off x="2916380"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0" name="Rectangle 499"/>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1" name="Rectangle 500"/>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2" name="Rectangle 501"/>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3" name="Rectangle 502"/>
              <p:cNvSpPr/>
              <p:nvPr/>
            </p:nvSpPr>
            <p:spPr bwMode="auto">
              <a:xfrm>
                <a:off x="325571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4" name="Rectangle 503"/>
              <p:cNvSpPr/>
              <p:nvPr/>
            </p:nvSpPr>
            <p:spPr bwMode="auto">
              <a:xfrm>
                <a:off x="334054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5" name="Rectangle 504"/>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6" name="Rectangle 505"/>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507" name="Group 506"/>
          <p:cNvGrpSpPr/>
          <p:nvPr/>
        </p:nvGrpSpPr>
        <p:grpSpPr>
          <a:xfrm>
            <a:off x="2425223" y="1944599"/>
            <a:ext cx="1494419" cy="342171"/>
            <a:chOff x="2329068" y="3841531"/>
            <a:chExt cx="1412304" cy="323370"/>
          </a:xfrm>
        </p:grpSpPr>
        <p:sp>
          <p:nvSpPr>
            <p:cNvPr id="508" name="Rounded Rectangle 507"/>
            <p:cNvSpPr/>
            <p:nvPr/>
          </p:nvSpPr>
          <p:spPr bwMode="auto">
            <a:xfrm>
              <a:off x="2329068" y="3841531"/>
              <a:ext cx="1412304" cy="323370"/>
            </a:xfrm>
            <a:prstGeom prst="roundRect">
              <a:avLst>
                <a:gd name="adj" fmla="val 16629"/>
              </a:avLst>
            </a:prstGeom>
            <a:solidFill>
              <a:schemeClr val="tx1">
                <a:lumMod val="50000"/>
                <a:lumOff val="50000"/>
              </a:schemeClr>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509" name="Group 508"/>
            <p:cNvGrpSpPr/>
            <p:nvPr/>
          </p:nvGrpSpPr>
          <p:grpSpPr>
            <a:xfrm>
              <a:off x="2408551" y="3867748"/>
              <a:ext cx="1253743" cy="280612"/>
              <a:chOff x="2317136" y="2639851"/>
              <a:chExt cx="1253743" cy="280612"/>
            </a:xfrm>
          </p:grpSpPr>
          <p:sp>
            <p:nvSpPr>
              <p:cNvPr id="510" name="Rectangle 509"/>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1" name="Rectangle 510"/>
              <p:cNvSpPr/>
              <p:nvPr/>
            </p:nvSpPr>
            <p:spPr bwMode="auto">
              <a:xfrm>
                <a:off x="240196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2" name="Rectangle 511"/>
              <p:cNvSpPr/>
              <p:nvPr/>
            </p:nvSpPr>
            <p:spPr bwMode="auto">
              <a:xfrm>
                <a:off x="248680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3" name="Rectangle 512"/>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4" name="Rectangle 513"/>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5" name="Rectangle 514"/>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6" name="Rectangle 515"/>
              <p:cNvSpPr/>
              <p:nvPr/>
            </p:nvSpPr>
            <p:spPr bwMode="auto">
              <a:xfrm>
                <a:off x="2826134"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7" name="Rectangle 516"/>
              <p:cNvSpPr/>
              <p:nvPr/>
            </p:nvSpPr>
            <p:spPr bwMode="auto">
              <a:xfrm>
                <a:off x="2910967"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8" name="Rectangle 517"/>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19" name="Rectangle 518"/>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0" name="Rectangle 519"/>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1" name="Rectangle 520"/>
              <p:cNvSpPr/>
              <p:nvPr/>
            </p:nvSpPr>
            <p:spPr bwMode="auto">
              <a:xfrm>
                <a:off x="325029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2" name="Rectangle 521"/>
              <p:cNvSpPr/>
              <p:nvPr/>
            </p:nvSpPr>
            <p:spPr bwMode="auto">
              <a:xfrm>
                <a:off x="333513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3" name="Rectangle 522"/>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4" name="Rectangle 523"/>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5" name="Rectangle 524"/>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6" name="Rectangle 525"/>
              <p:cNvSpPr/>
              <p:nvPr/>
            </p:nvSpPr>
            <p:spPr bwMode="auto">
              <a:xfrm>
                <a:off x="2405735"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7" name="Rectangle 526"/>
              <p:cNvSpPr/>
              <p:nvPr/>
            </p:nvSpPr>
            <p:spPr bwMode="auto">
              <a:xfrm>
                <a:off x="249056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8" name="Rectangle 527"/>
              <p:cNvSpPr/>
              <p:nvPr/>
            </p:nvSpPr>
            <p:spPr bwMode="auto">
              <a:xfrm>
                <a:off x="2575401"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29" name="Rectangle 528"/>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0" name="Rectangle 529"/>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1" name="Rectangle 530"/>
              <p:cNvSpPr/>
              <p:nvPr/>
            </p:nvSpPr>
            <p:spPr bwMode="auto">
              <a:xfrm>
                <a:off x="2829900"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2" name="Rectangle 531"/>
              <p:cNvSpPr/>
              <p:nvPr/>
            </p:nvSpPr>
            <p:spPr bwMode="auto">
              <a:xfrm>
                <a:off x="2914733"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3" name="Rectangle 532"/>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4" name="Rectangle 533"/>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5" name="Rectangle 534"/>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6" name="Rectangle 535"/>
              <p:cNvSpPr/>
              <p:nvPr/>
            </p:nvSpPr>
            <p:spPr bwMode="auto">
              <a:xfrm>
                <a:off x="325406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7" name="Rectangle 536"/>
              <p:cNvSpPr/>
              <p:nvPr/>
            </p:nvSpPr>
            <p:spPr bwMode="auto">
              <a:xfrm>
                <a:off x="3338898"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8" name="Rectangle 537"/>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39" name="Rectangle 538"/>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0" name="Rectangle 539"/>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1" name="Rectangle 540"/>
              <p:cNvSpPr/>
              <p:nvPr/>
            </p:nvSpPr>
            <p:spPr bwMode="auto">
              <a:xfrm>
                <a:off x="240738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2" name="Rectangle 541"/>
              <p:cNvSpPr/>
              <p:nvPr/>
            </p:nvSpPr>
            <p:spPr bwMode="auto">
              <a:xfrm>
                <a:off x="249221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3" name="Rectangle 542"/>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4" name="Rectangle 543"/>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5" name="Rectangle 544"/>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6" name="Rectangle 545"/>
              <p:cNvSpPr/>
              <p:nvPr/>
            </p:nvSpPr>
            <p:spPr bwMode="auto">
              <a:xfrm>
                <a:off x="2831547"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7" name="Rectangle 546"/>
              <p:cNvSpPr/>
              <p:nvPr/>
            </p:nvSpPr>
            <p:spPr bwMode="auto">
              <a:xfrm>
                <a:off x="2916380"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8" name="Rectangle 547"/>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49" name="Rectangle 548"/>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0" name="Rectangle 549"/>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1" name="Rectangle 550"/>
              <p:cNvSpPr/>
              <p:nvPr/>
            </p:nvSpPr>
            <p:spPr bwMode="auto">
              <a:xfrm>
                <a:off x="325571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2" name="Rectangle 551"/>
              <p:cNvSpPr/>
              <p:nvPr/>
            </p:nvSpPr>
            <p:spPr bwMode="auto">
              <a:xfrm>
                <a:off x="334054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3" name="Rectangle 552"/>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4" name="Rectangle 553"/>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5" name="Rectangle 554"/>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6" name="Rectangle 555"/>
              <p:cNvSpPr/>
              <p:nvPr/>
            </p:nvSpPr>
            <p:spPr bwMode="auto">
              <a:xfrm>
                <a:off x="240738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7" name="Rectangle 556"/>
              <p:cNvSpPr/>
              <p:nvPr/>
            </p:nvSpPr>
            <p:spPr bwMode="auto">
              <a:xfrm>
                <a:off x="2492215"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8" name="Rectangle 557"/>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59" name="Rectangle 558"/>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0" name="Rectangle 559"/>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1" name="Rectangle 560"/>
              <p:cNvSpPr/>
              <p:nvPr/>
            </p:nvSpPr>
            <p:spPr bwMode="auto">
              <a:xfrm>
                <a:off x="2831547"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2" name="Rectangle 561"/>
              <p:cNvSpPr/>
              <p:nvPr/>
            </p:nvSpPr>
            <p:spPr bwMode="auto">
              <a:xfrm>
                <a:off x="2916380"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3" name="Rectangle 562"/>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4" name="Rectangle 563"/>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5" name="Rectangle 564"/>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6" name="Rectangle 565"/>
              <p:cNvSpPr/>
              <p:nvPr/>
            </p:nvSpPr>
            <p:spPr bwMode="auto">
              <a:xfrm>
                <a:off x="3255712"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7" name="Rectangle 566"/>
              <p:cNvSpPr/>
              <p:nvPr/>
            </p:nvSpPr>
            <p:spPr bwMode="auto">
              <a:xfrm>
                <a:off x="334054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8" name="Rectangle 567"/>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9" name="Rectangle 568"/>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570" name="Group 569"/>
          <p:cNvGrpSpPr/>
          <p:nvPr/>
        </p:nvGrpSpPr>
        <p:grpSpPr>
          <a:xfrm>
            <a:off x="2425223" y="1564782"/>
            <a:ext cx="1494419" cy="342171"/>
            <a:chOff x="2329068" y="3841531"/>
            <a:chExt cx="1412304" cy="323370"/>
          </a:xfrm>
        </p:grpSpPr>
        <p:sp>
          <p:nvSpPr>
            <p:cNvPr id="571" name="Rounded Rectangle 570"/>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572" name="Group 571"/>
            <p:cNvGrpSpPr/>
            <p:nvPr/>
          </p:nvGrpSpPr>
          <p:grpSpPr>
            <a:xfrm>
              <a:off x="2408551" y="3867748"/>
              <a:ext cx="1253743" cy="280612"/>
              <a:chOff x="2317136" y="2639851"/>
              <a:chExt cx="1253743" cy="280612"/>
            </a:xfrm>
          </p:grpSpPr>
          <p:sp>
            <p:nvSpPr>
              <p:cNvPr id="573" name="Rectangle 572"/>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4" name="Rectangle 573"/>
              <p:cNvSpPr/>
              <p:nvPr/>
            </p:nvSpPr>
            <p:spPr bwMode="auto">
              <a:xfrm>
                <a:off x="240196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5" name="Rectangle 574"/>
              <p:cNvSpPr/>
              <p:nvPr/>
            </p:nvSpPr>
            <p:spPr bwMode="auto">
              <a:xfrm>
                <a:off x="248680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6" name="Rectangle 575"/>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7" name="Rectangle 576"/>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8" name="Rectangle 577"/>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9" name="Rectangle 578"/>
              <p:cNvSpPr/>
              <p:nvPr/>
            </p:nvSpPr>
            <p:spPr bwMode="auto">
              <a:xfrm>
                <a:off x="2826134"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0" name="Rectangle 579"/>
              <p:cNvSpPr/>
              <p:nvPr/>
            </p:nvSpPr>
            <p:spPr bwMode="auto">
              <a:xfrm>
                <a:off x="2910967"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1" name="Rectangle 580"/>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2" name="Rectangle 581"/>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3" name="Rectangle 582"/>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4" name="Rectangle 583"/>
              <p:cNvSpPr/>
              <p:nvPr/>
            </p:nvSpPr>
            <p:spPr bwMode="auto">
              <a:xfrm>
                <a:off x="3250299" y="2639851"/>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5" name="Rectangle 584"/>
              <p:cNvSpPr/>
              <p:nvPr/>
            </p:nvSpPr>
            <p:spPr bwMode="auto">
              <a:xfrm>
                <a:off x="3335132" y="2639851"/>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6" name="Rectangle 585"/>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7" name="Rectangle 586"/>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8" name="Rectangle 587"/>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9" name="Rectangle 588"/>
              <p:cNvSpPr/>
              <p:nvPr/>
            </p:nvSpPr>
            <p:spPr bwMode="auto">
              <a:xfrm>
                <a:off x="240573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0" name="Rectangle 589"/>
              <p:cNvSpPr/>
              <p:nvPr/>
            </p:nvSpPr>
            <p:spPr bwMode="auto">
              <a:xfrm>
                <a:off x="249056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1" name="Rectangle 590"/>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2" name="Rectangle 591"/>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3" name="Rectangle 592"/>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4" name="Rectangle 593"/>
              <p:cNvSpPr/>
              <p:nvPr/>
            </p:nvSpPr>
            <p:spPr bwMode="auto">
              <a:xfrm>
                <a:off x="2829900"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5" name="Rectangle 594"/>
              <p:cNvSpPr/>
              <p:nvPr/>
            </p:nvSpPr>
            <p:spPr bwMode="auto">
              <a:xfrm>
                <a:off x="2914733"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6" name="Rectangle 595"/>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7" name="Rectangle 596"/>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8" name="Rectangle 597"/>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9" name="Rectangle 598"/>
              <p:cNvSpPr/>
              <p:nvPr/>
            </p:nvSpPr>
            <p:spPr bwMode="auto">
              <a:xfrm>
                <a:off x="3254065" y="2723726"/>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0" name="Rectangle 599"/>
              <p:cNvSpPr/>
              <p:nvPr/>
            </p:nvSpPr>
            <p:spPr bwMode="auto">
              <a:xfrm>
                <a:off x="3338898" y="2723726"/>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1" name="Rectangle 600"/>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2" name="Rectangle 601"/>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3" name="Rectangle 602"/>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4" name="Rectangle 603"/>
              <p:cNvSpPr/>
              <p:nvPr/>
            </p:nvSpPr>
            <p:spPr bwMode="auto">
              <a:xfrm>
                <a:off x="240738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5" name="Rectangle 604"/>
              <p:cNvSpPr/>
              <p:nvPr/>
            </p:nvSpPr>
            <p:spPr bwMode="auto">
              <a:xfrm>
                <a:off x="249221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6" name="Rectangle 605"/>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7" name="Rectangle 606"/>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8" name="Rectangle 607"/>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9" name="Rectangle 608"/>
              <p:cNvSpPr/>
              <p:nvPr/>
            </p:nvSpPr>
            <p:spPr bwMode="auto">
              <a:xfrm>
                <a:off x="2831547"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0" name="Rectangle 609"/>
              <p:cNvSpPr/>
              <p:nvPr/>
            </p:nvSpPr>
            <p:spPr bwMode="auto">
              <a:xfrm>
                <a:off x="2916380"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1" name="Rectangle 610"/>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2" name="Rectangle 611"/>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3" name="Rectangle 612"/>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4" name="Rectangle 613"/>
              <p:cNvSpPr/>
              <p:nvPr/>
            </p:nvSpPr>
            <p:spPr bwMode="auto">
              <a:xfrm>
                <a:off x="3255712" y="279548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5" name="Rectangle 614"/>
              <p:cNvSpPr/>
              <p:nvPr/>
            </p:nvSpPr>
            <p:spPr bwMode="auto">
              <a:xfrm>
                <a:off x="3340545" y="279548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6" name="Rectangle 615"/>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7" name="Rectangle 616"/>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8" name="Rectangle 617"/>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9" name="Rectangle 618"/>
              <p:cNvSpPr/>
              <p:nvPr/>
            </p:nvSpPr>
            <p:spPr bwMode="auto">
              <a:xfrm>
                <a:off x="240738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0" name="Rectangle 619"/>
              <p:cNvSpPr/>
              <p:nvPr/>
            </p:nvSpPr>
            <p:spPr bwMode="auto">
              <a:xfrm>
                <a:off x="249221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1" name="Rectangle 620"/>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2" name="Rectangle 621"/>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3" name="Rectangle 622"/>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4" name="Rectangle 623"/>
              <p:cNvSpPr/>
              <p:nvPr/>
            </p:nvSpPr>
            <p:spPr bwMode="auto">
              <a:xfrm>
                <a:off x="2831547"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5" name="Rectangle 624"/>
              <p:cNvSpPr/>
              <p:nvPr/>
            </p:nvSpPr>
            <p:spPr bwMode="auto">
              <a:xfrm>
                <a:off x="2916380"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6" name="Rectangle 625"/>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7" name="Rectangle 626"/>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8" name="Rectangle 627"/>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9" name="Rectangle 628"/>
              <p:cNvSpPr/>
              <p:nvPr/>
            </p:nvSpPr>
            <p:spPr bwMode="auto">
              <a:xfrm>
                <a:off x="3255712" y="2874744"/>
                <a:ext cx="60664" cy="45719"/>
              </a:xfrm>
              <a:prstGeom prst="rect">
                <a:avLst/>
              </a:prstGeom>
              <a:solidFill>
                <a:schemeClr val="tx2">
                  <a:lumMod val="60000"/>
                  <a:lumOff val="40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0" name="Rectangle 629"/>
              <p:cNvSpPr/>
              <p:nvPr/>
            </p:nvSpPr>
            <p:spPr bwMode="auto">
              <a:xfrm>
                <a:off x="3340545" y="2874744"/>
                <a:ext cx="60664" cy="45719"/>
              </a:xfrm>
              <a:prstGeom prst="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1" name="Rectangle 630"/>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2" name="Rectangle 631"/>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8" name="TextBox 7"/>
          <p:cNvSpPr txBox="1"/>
          <p:nvPr/>
        </p:nvSpPr>
        <p:spPr>
          <a:xfrm>
            <a:off x="474266" y="4945995"/>
            <a:ext cx="2007281" cy="1558119"/>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Multiple </a:t>
            </a:r>
            <a:br>
              <a:rPr lang="en-US" sz="1905" b="1" dirty="0">
                <a:solidFill>
                  <a:srgbClr val="FFFFFF"/>
                </a:solidFill>
                <a:latin typeface="Arial" pitchFamily="34" charset="0"/>
                <a:ea typeface="宋体" pitchFamily="2" charset="-122"/>
              </a:rPr>
            </a:br>
            <a:r>
              <a:rPr lang="en-US" sz="1905" b="1" dirty="0">
                <a:solidFill>
                  <a:srgbClr val="FFFFFF"/>
                </a:solidFill>
                <a:latin typeface="Arial" pitchFamily="34" charset="0"/>
                <a:ea typeface="宋体" pitchFamily="2" charset="-122"/>
              </a:rPr>
              <a:t>Applications </a:t>
            </a:r>
            <a:r>
              <a:rPr lang="en-US" sz="1905" b="1" dirty="0">
                <a:solidFill>
                  <a:srgbClr val="FFFFFF"/>
                </a:solidFill>
                <a:latin typeface="Arial" pitchFamily="34" charset="0"/>
                <a:ea typeface="宋体" pitchFamily="2" charset="-122"/>
                <a:sym typeface="Wingdings" panose="05000000000000000000" pitchFamily="2" charset="2"/>
              </a:rPr>
              <a:t></a:t>
            </a:r>
            <a:endParaRPr lang="en-US" sz="1905" b="1" dirty="0">
              <a:solidFill>
                <a:srgbClr val="FFFFFF"/>
              </a:solidFill>
              <a:latin typeface="Arial" pitchFamily="34" charset="0"/>
              <a:ea typeface="宋体" pitchFamily="2" charset="-122"/>
            </a:endParaRPr>
          </a:p>
          <a:p>
            <a:pPr fontAlgn="base">
              <a:spcBef>
                <a:spcPct val="0"/>
              </a:spcBef>
              <a:spcAft>
                <a:spcPct val="0"/>
              </a:spcAft>
            </a:pPr>
            <a:endParaRPr lang="en-US" sz="1905" b="1" dirty="0">
              <a:solidFill>
                <a:srgbClr val="FFFFFF"/>
              </a:solidFill>
              <a:latin typeface="Arial" pitchFamily="34" charset="0"/>
              <a:ea typeface="宋体" pitchFamily="2" charset="-122"/>
            </a:endParaRPr>
          </a:p>
          <a:p>
            <a:pPr fontAlgn="base">
              <a:spcBef>
                <a:spcPct val="0"/>
              </a:spcBef>
              <a:spcAft>
                <a:spcPct val="0"/>
              </a:spcAft>
            </a:pPr>
            <a:r>
              <a:rPr lang="en-US" sz="1905" b="1" dirty="0">
                <a:solidFill>
                  <a:srgbClr val="FFFFFF"/>
                </a:solidFill>
                <a:latin typeface="Arial" pitchFamily="34" charset="0"/>
                <a:ea typeface="宋体" pitchFamily="2" charset="-122"/>
              </a:rPr>
              <a:t>Different QOS</a:t>
            </a:r>
            <a:br>
              <a:rPr lang="en-US" sz="1905" b="1" dirty="0">
                <a:solidFill>
                  <a:srgbClr val="FFFFFF"/>
                </a:solidFill>
                <a:latin typeface="Arial" pitchFamily="34" charset="0"/>
                <a:ea typeface="宋体" pitchFamily="2" charset="-122"/>
              </a:rPr>
            </a:br>
            <a:r>
              <a:rPr lang="en-US" sz="1905" b="1" dirty="0">
                <a:solidFill>
                  <a:srgbClr val="FFFFFF"/>
                </a:solidFill>
                <a:latin typeface="Arial" pitchFamily="34" charset="0"/>
                <a:ea typeface="宋体" pitchFamily="2" charset="-122"/>
              </a:rPr>
              <a:t>requirements </a:t>
            </a:r>
            <a:r>
              <a:rPr lang="en-US" sz="1905" b="1" dirty="0">
                <a:solidFill>
                  <a:srgbClr val="FFFFFF"/>
                </a:solidFill>
                <a:latin typeface="Arial" pitchFamily="34" charset="0"/>
                <a:ea typeface="宋体" pitchFamily="2" charset="-122"/>
                <a:sym typeface="Wingdings" panose="05000000000000000000" pitchFamily="2" charset="2"/>
              </a:rPr>
              <a:t></a:t>
            </a:r>
            <a:endParaRPr lang="en-US" sz="1905" b="1" dirty="0">
              <a:solidFill>
                <a:srgbClr val="FFFFFF"/>
              </a:solidFill>
              <a:latin typeface="Arial" pitchFamily="34" charset="0"/>
              <a:ea typeface="宋体" pitchFamily="2" charset="-122"/>
            </a:endParaRPr>
          </a:p>
        </p:txBody>
      </p:sp>
      <p:sp>
        <p:nvSpPr>
          <p:cNvPr id="634" name="TextBox 633"/>
          <p:cNvSpPr txBox="1"/>
          <p:nvPr/>
        </p:nvSpPr>
        <p:spPr>
          <a:xfrm>
            <a:off x="3524979" y="4862580"/>
            <a:ext cx="2860078" cy="1851276"/>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Same air interface</a:t>
            </a:r>
            <a:br>
              <a:rPr lang="en-US" sz="1905" b="1" dirty="0">
                <a:solidFill>
                  <a:srgbClr val="FFFFFF"/>
                </a:solidFill>
                <a:latin typeface="Arial" pitchFamily="34" charset="0"/>
                <a:ea typeface="宋体" pitchFamily="2" charset="-122"/>
              </a:rPr>
            </a:br>
            <a:r>
              <a:rPr lang="en-US" sz="1905" b="1" dirty="0">
                <a:solidFill>
                  <a:srgbClr val="FFFFFF"/>
                </a:solidFill>
                <a:latin typeface="Arial" pitchFamily="34" charset="0"/>
                <a:ea typeface="宋体" pitchFamily="2" charset="-122"/>
              </a:rPr>
              <a:t>for every application  </a:t>
            </a:r>
            <a:r>
              <a:rPr lang="en-US" sz="1905" b="1" dirty="0">
                <a:solidFill>
                  <a:srgbClr val="FFFFFF"/>
                </a:solidFill>
                <a:latin typeface="Arial" pitchFamily="34" charset="0"/>
                <a:ea typeface="宋体" pitchFamily="2" charset="-122"/>
                <a:sym typeface="Wingdings" panose="05000000000000000000" pitchFamily="2" charset="2"/>
              </a:rPr>
              <a:t>+</a:t>
            </a:r>
            <a:endParaRPr lang="en-US" sz="1905" b="1" dirty="0">
              <a:solidFill>
                <a:srgbClr val="FFFFFF"/>
              </a:solidFill>
              <a:latin typeface="Arial" pitchFamily="34" charset="0"/>
              <a:ea typeface="宋体" pitchFamily="2" charset="-122"/>
            </a:endParaRPr>
          </a:p>
          <a:p>
            <a:pPr fontAlgn="base">
              <a:spcBef>
                <a:spcPct val="0"/>
              </a:spcBef>
              <a:spcAft>
                <a:spcPct val="0"/>
              </a:spcAft>
            </a:pPr>
            <a:endParaRPr lang="en-US" sz="1905" b="1" dirty="0">
              <a:solidFill>
                <a:srgbClr val="FFFFFF"/>
              </a:solidFill>
              <a:latin typeface="Arial" pitchFamily="34" charset="0"/>
              <a:ea typeface="宋体" pitchFamily="2" charset="-122"/>
            </a:endParaRPr>
          </a:p>
          <a:p>
            <a:pPr fontAlgn="base">
              <a:spcBef>
                <a:spcPct val="0"/>
              </a:spcBef>
              <a:spcAft>
                <a:spcPct val="0"/>
              </a:spcAft>
            </a:pPr>
            <a:r>
              <a:rPr lang="en-US" sz="1905" b="1" dirty="0">
                <a:solidFill>
                  <a:srgbClr val="FFFFFF"/>
                </a:solidFill>
                <a:latin typeface="Arial" pitchFamily="34" charset="0"/>
                <a:ea typeface="宋体" pitchFamily="2" charset="-122"/>
              </a:rPr>
              <a:t>Air interface controls</a:t>
            </a:r>
            <a:br>
              <a:rPr lang="en-US" sz="1905" b="1" dirty="0">
                <a:solidFill>
                  <a:srgbClr val="FFFFFF"/>
                </a:solidFill>
                <a:latin typeface="Arial" pitchFamily="34" charset="0"/>
                <a:ea typeface="宋体" pitchFamily="2" charset="-122"/>
              </a:rPr>
            </a:br>
            <a:r>
              <a:rPr lang="en-US" sz="1905" b="1" dirty="0">
                <a:solidFill>
                  <a:srgbClr val="FFFFFF"/>
                </a:solidFill>
                <a:latin typeface="Arial" pitchFamily="34" charset="0"/>
                <a:ea typeface="宋体" pitchFamily="2" charset="-122"/>
              </a:rPr>
              <a:t>most of QOS               </a:t>
            </a:r>
            <a:r>
              <a:rPr lang="en-US" sz="1905" b="1" dirty="0">
                <a:solidFill>
                  <a:srgbClr val="FFFFFF"/>
                </a:solidFill>
                <a:latin typeface="Arial" pitchFamily="34" charset="0"/>
                <a:ea typeface="宋体" pitchFamily="2" charset="-122"/>
                <a:sym typeface="Wingdings" panose="05000000000000000000" pitchFamily="2" charset="2"/>
              </a:rPr>
              <a:t>+</a:t>
            </a:r>
            <a:endParaRPr lang="en-US" sz="1905" b="1" dirty="0">
              <a:solidFill>
                <a:srgbClr val="FFFFFF"/>
              </a:solidFill>
              <a:latin typeface="Arial" pitchFamily="34" charset="0"/>
              <a:ea typeface="宋体" pitchFamily="2" charset="-122"/>
            </a:endParaRPr>
          </a:p>
          <a:p>
            <a:pPr fontAlgn="base">
              <a:spcBef>
                <a:spcPct val="0"/>
              </a:spcBef>
              <a:spcAft>
                <a:spcPct val="0"/>
              </a:spcAft>
            </a:pPr>
            <a:r>
              <a:rPr lang="en-US" sz="1905" b="1" u="sng" dirty="0">
                <a:solidFill>
                  <a:srgbClr val="FFFFFF"/>
                </a:solidFill>
                <a:latin typeface="Arial" pitchFamily="34" charset="0"/>
                <a:ea typeface="宋体" pitchFamily="2" charset="-122"/>
              </a:rPr>
              <a:t>COMPROMISES</a:t>
            </a:r>
            <a:r>
              <a:rPr lang="en-US" sz="1905" b="1" dirty="0">
                <a:solidFill>
                  <a:srgbClr val="FFFFFF"/>
                </a:solidFill>
                <a:latin typeface="Arial" pitchFamily="34" charset="0"/>
                <a:ea typeface="宋体" pitchFamily="2" charset="-122"/>
              </a:rPr>
              <a:t>         </a:t>
            </a:r>
            <a:r>
              <a:rPr lang="en-US" sz="1905" b="1" dirty="0">
                <a:solidFill>
                  <a:srgbClr val="FFFFFF"/>
                </a:solidFill>
                <a:latin typeface="Arial" pitchFamily="34" charset="0"/>
                <a:ea typeface="宋体" pitchFamily="2" charset="-122"/>
                <a:sym typeface="Wingdings" panose="05000000000000000000" pitchFamily="2" charset="2"/>
              </a:rPr>
              <a:t></a:t>
            </a:r>
            <a:endParaRPr lang="en-US" sz="1905" b="1" dirty="0">
              <a:solidFill>
                <a:srgbClr val="FFFFFF"/>
              </a:solidFill>
              <a:latin typeface="Arial" pitchFamily="34" charset="0"/>
              <a:ea typeface="宋体" pitchFamily="2" charset="-122"/>
            </a:endParaRPr>
          </a:p>
        </p:txBody>
      </p:sp>
      <p:sp>
        <p:nvSpPr>
          <p:cNvPr id="9" name="Rounded Rectangle 8"/>
          <p:cNvSpPr/>
          <p:nvPr/>
        </p:nvSpPr>
        <p:spPr bwMode="auto">
          <a:xfrm>
            <a:off x="38860" y="1173770"/>
            <a:ext cx="12096028" cy="3543639"/>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5" name="TextBox 634"/>
          <p:cNvSpPr txBox="1"/>
          <p:nvPr/>
        </p:nvSpPr>
        <p:spPr>
          <a:xfrm>
            <a:off x="7974250" y="4865310"/>
            <a:ext cx="2994731" cy="1851276"/>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Same authentication   +</a:t>
            </a:r>
          </a:p>
          <a:p>
            <a:pPr fontAlgn="base">
              <a:spcBef>
                <a:spcPct val="0"/>
              </a:spcBef>
              <a:spcAft>
                <a:spcPct val="0"/>
              </a:spcAft>
            </a:pPr>
            <a:r>
              <a:rPr lang="en-US" sz="1905" b="1" dirty="0">
                <a:solidFill>
                  <a:srgbClr val="FFFFFF"/>
                </a:solidFill>
                <a:latin typeface="Arial" pitchFamily="34" charset="0"/>
                <a:ea typeface="宋体" pitchFamily="2" charset="-122"/>
              </a:rPr>
              <a:t>Same mobility              +</a:t>
            </a:r>
          </a:p>
          <a:p>
            <a:pPr fontAlgn="base">
              <a:spcBef>
                <a:spcPct val="0"/>
              </a:spcBef>
              <a:spcAft>
                <a:spcPct val="0"/>
              </a:spcAft>
            </a:pPr>
            <a:r>
              <a:rPr lang="en-US" sz="1905" b="1" dirty="0">
                <a:solidFill>
                  <a:srgbClr val="FFFFFF"/>
                </a:solidFill>
                <a:latin typeface="Arial" pitchFamily="34" charset="0"/>
                <a:ea typeface="宋体" pitchFamily="2" charset="-122"/>
              </a:rPr>
              <a:t>Same reliability            +</a:t>
            </a:r>
          </a:p>
          <a:p>
            <a:pPr fontAlgn="base">
              <a:spcBef>
                <a:spcPct val="0"/>
              </a:spcBef>
              <a:spcAft>
                <a:spcPct val="0"/>
              </a:spcAft>
            </a:pPr>
            <a:r>
              <a:rPr lang="en-US" sz="1905" b="1" dirty="0">
                <a:solidFill>
                  <a:srgbClr val="FFFFFF"/>
                </a:solidFill>
                <a:latin typeface="Arial" pitchFamily="34" charset="0"/>
                <a:ea typeface="宋体" pitchFamily="2" charset="-122"/>
              </a:rPr>
              <a:t>Same delay                   +</a:t>
            </a:r>
          </a:p>
          <a:p>
            <a:pPr fontAlgn="base">
              <a:spcBef>
                <a:spcPct val="0"/>
              </a:spcBef>
              <a:spcAft>
                <a:spcPct val="0"/>
              </a:spcAft>
            </a:pPr>
            <a:r>
              <a:rPr lang="en-US" sz="1905" b="1" dirty="0">
                <a:solidFill>
                  <a:srgbClr val="FFFFFF"/>
                </a:solidFill>
                <a:latin typeface="Arial" pitchFamily="34" charset="0"/>
                <a:ea typeface="宋体" pitchFamily="2" charset="-122"/>
              </a:rPr>
              <a:t>Same QOS                    +</a:t>
            </a:r>
          </a:p>
          <a:p>
            <a:pPr fontAlgn="base">
              <a:spcBef>
                <a:spcPct val="0"/>
              </a:spcBef>
              <a:spcAft>
                <a:spcPct val="0"/>
              </a:spcAft>
            </a:pPr>
            <a:r>
              <a:rPr lang="en-US" sz="1905" b="1" u="sng" dirty="0">
                <a:solidFill>
                  <a:srgbClr val="FFFFFF"/>
                </a:solidFill>
                <a:latin typeface="Arial" pitchFamily="34" charset="0"/>
                <a:ea typeface="宋体" pitchFamily="2" charset="-122"/>
              </a:rPr>
              <a:t>COMPROMISES</a:t>
            </a:r>
            <a:r>
              <a:rPr lang="en-US" sz="1905" b="1" dirty="0">
                <a:solidFill>
                  <a:srgbClr val="FFFFFF"/>
                </a:solidFill>
                <a:latin typeface="Arial" pitchFamily="34" charset="0"/>
                <a:ea typeface="宋体" pitchFamily="2" charset="-122"/>
              </a:rPr>
              <a:t>           </a:t>
            </a:r>
            <a:r>
              <a:rPr lang="en-US" sz="1905" b="1" dirty="0">
                <a:solidFill>
                  <a:srgbClr val="FFFFFF"/>
                </a:solidFill>
                <a:latin typeface="Arial" pitchFamily="34" charset="0"/>
                <a:ea typeface="宋体" pitchFamily="2" charset="-122"/>
                <a:sym typeface="Wingdings" panose="05000000000000000000" pitchFamily="2" charset="2"/>
              </a:rPr>
              <a:t></a:t>
            </a:r>
            <a:endParaRPr lang="en-US" sz="1905" b="1" dirty="0">
              <a:solidFill>
                <a:srgbClr val="FFFFFF"/>
              </a:solidFill>
              <a:latin typeface="Arial" pitchFamily="34" charset="0"/>
              <a:ea typeface="宋体" pitchFamily="2" charset="-122"/>
            </a:endParaRPr>
          </a:p>
        </p:txBody>
      </p:sp>
      <p:sp>
        <p:nvSpPr>
          <p:cNvPr id="10" name="TextBox 9"/>
          <p:cNvSpPr txBox="1"/>
          <p:nvPr/>
        </p:nvSpPr>
        <p:spPr>
          <a:xfrm>
            <a:off x="2733312" y="4305652"/>
            <a:ext cx="1026243"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4G - air</a:t>
            </a:r>
          </a:p>
        </p:txBody>
      </p:sp>
      <p:sp>
        <p:nvSpPr>
          <p:cNvPr id="636" name="TextBox 635"/>
          <p:cNvSpPr txBox="1"/>
          <p:nvPr/>
        </p:nvSpPr>
        <p:spPr>
          <a:xfrm>
            <a:off x="7517923" y="4305652"/>
            <a:ext cx="2141933"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4G – packet core</a:t>
            </a:r>
          </a:p>
        </p:txBody>
      </p:sp>
      <p:sp>
        <p:nvSpPr>
          <p:cNvPr id="637" name="TextBox 636"/>
          <p:cNvSpPr txBox="1"/>
          <p:nvPr/>
        </p:nvSpPr>
        <p:spPr>
          <a:xfrm>
            <a:off x="332470" y="4305652"/>
            <a:ext cx="1067921"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4G - UE</a:t>
            </a:r>
          </a:p>
        </p:txBody>
      </p:sp>
      <p:sp>
        <p:nvSpPr>
          <p:cNvPr id="2" name="TextBox 1"/>
          <p:cNvSpPr txBox="1"/>
          <p:nvPr/>
        </p:nvSpPr>
        <p:spPr>
          <a:xfrm>
            <a:off x="1604430" y="1365910"/>
            <a:ext cx="700833" cy="678647"/>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Mobile</a:t>
            </a:r>
          </a:p>
          <a:p>
            <a:pPr fontAlgn="base">
              <a:spcBef>
                <a:spcPct val="0"/>
              </a:spcBef>
              <a:spcAft>
                <a:spcPct val="0"/>
              </a:spcAft>
            </a:pPr>
            <a:r>
              <a:rPr lang="en-US" sz="1270" b="1" dirty="0">
                <a:solidFill>
                  <a:srgbClr val="FFFFFF"/>
                </a:solidFill>
                <a:latin typeface="Arial" pitchFamily="34" charset="0"/>
                <a:ea typeface="宋体" pitchFamily="2" charset="-122"/>
              </a:rPr>
              <a:t>Broad</a:t>
            </a:r>
          </a:p>
          <a:p>
            <a:pPr fontAlgn="base">
              <a:spcBef>
                <a:spcPct val="0"/>
              </a:spcBef>
              <a:spcAft>
                <a:spcPct val="0"/>
              </a:spcAft>
            </a:pPr>
            <a:r>
              <a:rPr lang="en-US" sz="1270" b="1" dirty="0">
                <a:solidFill>
                  <a:srgbClr val="FFFFFF"/>
                </a:solidFill>
                <a:latin typeface="Arial" pitchFamily="34" charset="0"/>
                <a:ea typeface="宋体" pitchFamily="2" charset="-122"/>
              </a:rPr>
              <a:t>Band</a:t>
            </a:r>
          </a:p>
        </p:txBody>
      </p:sp>
      <p:sp>
        <p:nvSpPr>
          <p:cNvPr id="633" name="TextBox 632"/>
          <p:cNvSpPr txBox="1"/>
          <p:nvPr/>
        </p:nvSpPr>
        <p:spPr>
          <a:xfrm>
            <a:off x="1604430" y="2313932"/>
            <a:ext cx="838691" cy="483209"/>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Machine</a:t>
            </a:r>
          </a:p>
          <a:p>
            <a:pPr fontAlgn="base">
              <a:spcBef>
                <a:spcPct val="0"/>
              </a:spcBef>
              <a:spcAft>
                <a:spcPct val="0"/>
              </a:spcAft>
            </a:pPr>
            <a:r>
              <a:rPr lang="en-US" sz="1270" b="1" dirty="0">
                <a:solidFill>
                  <a:srgbClr val="FFFFFF"/>
                </a:solidFill>
                <a:latin typeface="Arial" pitchFamily="34" charset="0"/>
                <a:ea typeface="宋体" pitchFamily="2" charset="-122"/>
              </a:rPr>
              <a:t>Machine</a:t>
            </a:r>
          </a:p>
        </p:txBody>
      </p:sp>
      <p:sp>
        <p:nvSpPr>
          <p:cNvPr id="638" name="TextBox 637"/>
          <p:cNvSpPr txBox="1"/>
          <p:nvPr/>
        </p:nvSpPr>
        <p:spPr>
          <a:xfrm>
            <a:off x="1604430" y="3019860"/>
            <a:ext cx="809837" cy="678647"/>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Reliable</a:t>
            </a:r>
          </a:p>
          <a:p>
            <a:pPr fontAlgn="base">
              <a:spcBef>
                <a:spcPct val="0"/>
              </a:spcBef>
              <a:spcAft>
                <a:spcPct val="0"/>
              </a:spcAft>
            </a:pPr>
            <a:r>
              <a:rPr lang="en-US" sz="1270" b="1" dirty="0">
                <a:solidFill>
                  <a:srgbClr val="FFFFFF"/>
                </a:solidFill>
                <a:latin typeface="Arial" pitchFamily="34" charset="0"/>
                <a:ea typeface="宋体" pitchFamily="2" charset="-122"/>
              </a:rPr>
              <a:t>Low </a:t>
            </a:r>
          </a:p>
          <a:p>
            <a:pPr fontAlgn="base">
              <a:spcBef>
                <a:spcPct val="0"/>
              </a:spcBef>
              <a:spcAft>
                <a:spcPct val="0"/>
              </a:spcAft>
            </a:pPr>
            <a:r>
              <a:rPr lang="en-US" sz="1270" b="1" dirty="0">
                <a:solidFill>
                  <a:srgbClr val="FFFFFF"/>
                </a:solidFill>
                <a:latin typeface="Arial" pitchFamily="34" charset="0"/>
                <a:ea typeface="宋体" pitchFamily="2" charset="-122"/>
              </a:rPr>
              <a:t>Latency</a:t>
            </a:r>
          </a:p>
        </p:txBody>
      </p:sp>
      <p:sp>
        <p:nvSpPr>
          <p:cNvPr id="639" name="TextBox 638"/>
          <p:cNvSpPr txBox="1"/>
          <p:nvPr/>
        </p:nvSpPr>
        <p:spPr>
          <a:xfrm>
            <a:off x="1604430" y="3785956"/>
            <a:ext cx="684803" cy="287771"/>
          </a:xfrm>
          <a:prstGeom prst="rect">
            <a:avLst/>
          </a:prstGeom>
          <a:noFill/>
        </p:spPr>
        <p:txBody>
          <a:bodyPr wrap="none" rtlCol="0">
            <a:spAutoFit/>
          </a:bodyPr>
          <a:lstStyle/>
          <a:p>
            <a:pPr fontAlgn="base">
              <a:spcBef>
                <a:spcPct val="0"/>
              </a:spcBef>
              <a:spcAft>
                <a:spcPct val="0"/>
              </a:spcAft>
            </a:pPr>
            <a:r>
              <a:rPr lang="en-US" sz="1270" b="1" dirty="0">
                <a:solidFill>
                  <a:srgbClr val="FFFFFF"/>
                </a:solidFill>
                <a:latin typeface="Arial" pitchFamily="34" charset="0"/>
                <a:ea typeface="宋体" pitchFamily="2" charset="-122"/>
              </a:rPr>
              <a:t>others</a:t>
            </a:r>
          </a:p>
        </p:txBody>
      </p:sp>
      <p:sp>
        <p:nvSpPr>
          <p:cNvPr id="39" name="TextBox 38"/>
          <p:cNvSpPr txBox="1"/>
          <p:nvPr/>
        </p:nvSpPr>
        <p:spPr>
          <a:xfrm>
            <a:off x="7647864" y="6330831"/>
            <a:ext cx="327334"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a:t>
            </a:r>
          </a:p>
        </p:txBody>
      </p:sp>
      <p:sp>
        <p:nvSpPr>
          <p:cNvPr id="640" name="TextBox 639"/>
          <p:cNvSpPr txBox="1"/>
          <p:nvPr/>
        </p:nvSpPr>
        <p:spPr>
          <a:xfrm>
            <a:off x="3197176" y="6326661"/>
            <a:ext cx="327334"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a:t>
            </a:r>
          </a:p>
        </p:txBody>
      </p:sp>
      <p:cxnSp>
        <p:nvCxnSpPr>
          <p:cNvPr id="42" name="Straight Connector 41"/>
          <p:cNvCxnSpPr/>
          <p:nvPr/>
        </p:nvCxnSpPr>
        <p:spPr bwMode="auto">
          <a:xfrm>
            <a:off x="7538151" y="6350579"/>
            <a:ext cx="3695478" cy="31008"/>
          </a:xfrm>
          <a:prstGeom prst="line">
            <a:avLst/>
          </a:prstGeom>
          <a:noFill/>
          <a:ln w="9525" cap="flat" cmpd="sng" algn="ctr">
            <a:solidFill>
              <a:schemeClr val="bg1"/>
            </a:solidFill>
            <a:prstDash val="solid"/>
            <a:round/>
            <a:headEnd type="none" w="med" len="med"/>
            <a:tailEnd type="none" w="med" len="med"/>
          </a:ln>
          <a:effectLst/>
        </p:spPr>
      </p:cxnSp>
      <p:cxnSp>
        <p:nvCxnSpPr>
          <p:cNvPr id="641" name="Straight Connector 640"/>
          <p:cNvCxnSpPr/>
          <p:nvPr/>
        </p:nvCxnSpPr>
        <p:spPr bwMode="auto">
          <a:xfrm>
            <a:off x="3167516" y="6325219"/>
            <a:ext cx="3330754" cy="12687"/>
          </a:xfrm>
          <a:prstGeom prst="line">
            <a:avLst/>
          </a:prstGeom>
          <a:no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242673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1" idx="0"/>
            <a:endCxn id="9" idx="2"/>
          </p:cNvCxnSpPr>
          <p:nvPr/>
        </p:nvCxnSpPr>
        <p:spPr bwMode="auto">
          <a:xfrm flipV="1">
            <a:off x="3803598" y="3355087"/>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283426" y="3355087"/>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8282178" y="3363373"/>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8802334" y="3363373"/>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7676323" y="2104092"/>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6950650" y="1902516"/>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7888122"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7871105"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005994" y="2082146"/>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5708526" y="2082146"/>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730095"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13078"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bwMode="auto">
          <a:xfrm>
            <a:off x="2148305" y="2278792"/>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sp>
        <p:nvSpPr>
          <p:cNvPr id="9" name="Rectangle 8"/>
          <p:cNvSpPr/>
          <p:nvPr/>
        </p:nvSpPr>
        <p:spPr bwMode="auto">
          <a:xfrm>
            <a:off x="3836756"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041645" y="3004466"/>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261857"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6976214"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8355664" y="264243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a:stCxn id="18" idx="3"/>
          </p:cNvCxnSpPr>
          <p:nvPr/>
        </p:nvCxnSpPr>
        <p:spPr bwMode="auto">
          <a:xfrm flipV="1">
            <a:off x="9249003" y="2996701"/>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sp>
        <p:nvSpPr>
          <p:cNvPr id="57" name="Rectangle 56"/>
          <p:cNvSpPr/>
          <p:nvPr/>
        </p:nvSpPr>
        <p:spPr bwMode="auto">
          <a:xfrm>
            <a:off x="7609132" y="1499364"/>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DWDM</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335692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4475731"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5915891" y="3730735"/>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783550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005360"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129594" y="142468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cxnSp>
        <p:nvCxnSpPr>
          <p:cNvPr id="85" name="Straight Arrow Connector 84"/>
          <p:cNvCxnSpPr/>
          <p:nvPr/>
        </p:nvCxnSpPr>
        <p:spPr bwMode="auto">
          <a:xfrm flipV="1">
            <a:off x="2601141" y="5127374"/>
            <a:ext cx="779080" cy="540328"/>
          </a:xfrm>
          <a:prstGeom prst="straightConnector1">
            <a:avLst/>
          </a:prstGeom>
          <a:noFill/>
          <a:ln w="9525" cap="flat" cmpd="sng" algn="ctr">
            <a:solidFill>
              <a:schemeClr val="bg1"/>
            </a:solidFill>
            <a:prstDash val="solid"/>
            <a:round/>
            <a:headEnd type="none" w="med" len="med"/>
            <a:tailEnd type="arrow"/>
          </a:ln>
          <a:effectLst/>
        </p:spPr>
      </p:cxnSp>
      <p:sp>
        <p:nvSpPr>
          <p:cNvPr id="103" name="TextBox 102"/>
          <p:cNvSpPr txBox="1"/>
          <p:nvPr/>
        </p:nvSpPr>
        <p:spPr>
          <a:xfrm>
            <a:off x="11471949" y="6007220"/>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4" name="TextBox 103"/>
          <p:cNvSpPr txBox="1"/>
          <p:nvPr/>
        </p:nvSpPr>
        <p:spPr>
          <a:xfrm>
            <a:off x="3395507" y="4612416"/>
            <a:ext cx="859531" cy="450636"/>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Mmtc-prot</a:t>
            </a:r>
            <a:r>
              <a:rPr lang="en-US" sz="1164" i="1" dirty="0">
                <a:solidFill>
                  <a:srgbClr val="FFFFFF"/>
                </a:solidFill>
                <a:latin typeface="Arial" pitchFamily="34" charset="0"/>
                <a:ea typeface="宋体" pitchFamily="2" charset="-122"/>
              </a:rPr>
              <a:t/>
            </a:r>
            <a:br>
              <a:rPr lang="en-US" sz="1164" i="1" dirty="0">
                <a:solidFill>
                  <a:srgbClr val="FFFFFF"/>
                </a:solidFill>
                <a:latin typeface="Arial" pitchFamily="34" charset="0"/>
                <a:ea typeface="宋体" pitchFamily="2" charset="-122"/>
              </a:rPr>
            </a:br>
            <a:r>
              <a:rPr lang="en-US" sz="1164" i="1" dirty="0" err="1">
                <a:solidFill>
                  <a:srgbClr val="FFFFFF"/>
                </a:solidFill>
                <a:latin typeface="Arial" pitchFamily="34" charset="0"/>
                <a:ea typeface="宋体" pitchFamily="2" charset="-122"/>
              </a:rPr>
              <a:t>Mmtf-agg</a:t>
            </a:r>
            <a:endParaRPr lang="en-US" sz="1164" i="1" dirty="0">
              <a:solidFill>
                <a:srgbClr val="FFFFFF"/>
              </a:solidFill>
              <a:latin typeface="Arial" pitchFamily="34" charset="0"/>
              <a:ea typeface="宋体" pitchFamily="2" charset="-122"/>
            </a:endParaRPr>
          </a:p>
        </p:txBody>
      </p:sp>
      <p:sp>
        <p:nvSpPr>
          <p:cNvPr id="105" name="TextBox 104"/>
          <p:cNvSpPr txBox="1"/>
          <p:nvPr/>
        </p:nvSpPr>
        <p:spPr>
          <a:xfrm>
            <a:off x="11477387" y="6324218"/>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6" name="TextBox 105"/>
          <p:cNvSpPr txBox="1"/>
          <p:nvPr/>
        </p:nvSpPr>
        <p:spPr>
          <a:xfrm>
            <a:off x="11554657" y="56553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7" name="TextBox 106"/>
          <p:cNvSpPr txBox="1"/>
          <p:nvPr/>
        </p:nvSpPr>
        <p:spPr>
          <a:xfrm>
            <a:off x="10970473" y="61328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grpSp>
        <p:nvGrpSpPr>
          <p:cNvPr id="39" name="Group 126"/>
          <p:cNvGrpSpPr/>
          <p:nvPr/>
        </p:nvGrpSpPr>
        <p:grpSpPr>
          <a:xfrm>
            <a:off x="5441010" y="4847734"/>
            <a:ext cx="402105" cy="442995"/>
            <a:chOff x="1405719" y="5800299"/>
            <a:chExt cx="682388" cy="679876"/>
          </a:xfrm>
        </p:grpSpPr>
        <p:sp>
          <p:nvSpPr>
            <p:cNvPr id="125" name="Oval 124"/>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26" name="TextBox 125"/>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1</a:t>
              </a:r>
            </a:p>
          </p:txBody>
        </p:sp>
      </p:grpSp>
      <p:sp>
        <p:nvSpPr>
          <p:cNvPr id="115" name="Can 114"/>
          <p:cNvSpPr/>
          <p:nvPr/>
        </p:nvSpPr>
        <p:spPr bwMode="auto">
          <a:xfrm>
            <a:off x="10794023" y="5529473"/>
            <a:ext cx="1218882" cy="1156056"/>
          </a:xfrm>
          <a:prstGeom prst="can">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16" name="Straight Connector 115"/>
          <p:cNvCxnSpPr/>
          <p:nvPr/>
        </p:nvCxnSpPr>
        <p:spPr bwMode="auto">
          <a:xfrm flipH="1">
            <a:off x="6182393" y="3003751"/>
            <a:ext cx="716249" cy="0"/>
          </a:xfrm>
          <a:prstGeom prst="line">
            <a:avLst/>
          </a:prstGeom>
          <a:noFill/>
          <a:ln w="1270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TextBox 134"/>
          <p:cNvSpPr txBox="1"/>
          <p:nvPr/>
        </p:nvSpPr>
        <p:spPr>
          <a:xfrm>
            <a:off x="5903192" y="4809334"/>
            <a:ext cx="1774528"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Operator  !! requests MMTC slice</a:t>
            </a:r>
          </a:p>
        </p:txBody>
      </p:sp>
      <p:sp>
        <p:nvSpPr>
          <p:cNvPr id="136" name="TextBox 135"/>
          <p:cNvSpPr txBox="1"/>
          <p:nvPr/>
        </p:nvSpPr>
        <p:spPr>
          <a:xfrm>
            <a:off x="1105791" y="5676374"/>
            <a:ext cx="3694341" cy="1231747"/>
          </a:xfrm>
          <a:prstGeom prst="rect">
            <a:avLst/>
          </a:prstGeom>
          <a:noFill/>
        </p:spPr>
        <p:txBody>
          <a:bodyPr wrap="square" rtlCol="0">
            <a:spAutoFit/>
          </a:bodyPr>
          <a:lstStyle/>
          <a:p>
            <a:pPr fontAlgn="base">
              <a:spcBef>
                <a:spcPct val="0"/>
              </a:spcBef>
              <a:spcAft>
                <a:spcPct val="0"/>
              </a:spcAft>
            </a:pPr>
            <a:r>
              <a:rPr lang="en-US" sz="1481" b="1" i="1" dirty="0" err="1">
                <a:solidFill>
                  <a:srgbClr val="FFFFFF"/>
                </a:solidFill>
                <a:latin typeface="Arial" pitchFamily="34" charset="0"/>
                <a:ea typeface="宋体" pitchFamily="2" charset="-122"/>
              </a:rPr>
              <a:t>MMTc</a:t>
            </a:r>
            <a:r>
              <a:rPr lang="en-US" sz="1481" b="1" i="1" dirty="0">
                <a:solidFill>
                  <a:srgbClr val="FFFFFF"/>
                </a:solidFill>
                <a:latin typeface="Arial" pitchFamily="34" charset="0"/>
                <a:ea typeface="宋体" pitchFamily="2" charset="-122"/>
              </a:rPr>
              <a:t> NF’ containers placed in C-RAN</a:t>
            </a:r>
          </a:p>
          <a:p>
            <a:pPr marL="456888" lvl="1" indent="26876" fontAlgn="base">
              <a:spcBef>
                <a:spcPct val="0"/>
              </a:spcBef>
              <a:spcAft>
                <a:spcPct val="0"/>
              </a:spcAft>
            </a:pPr>
            <a:r>
              <a:rPr lang="en-US" sz="1481" b="1" i="1" dirty="0">
                <a:solidFill>
                  <a:srgbClr val="FFFFFF"/>
                </a:solidFill>
                <a:latin typeface="Arial" pitchFamily="34" charset="0"/>
                <a:ea typeface="宋体" pitchFamily="2" charset="-122"/>
              </a:rPr>
              <a:t>1-MMTc NB protocol</a:t>
            </a:r>
          </a:p>
          <a:p>
            <a:pPr marL="456888" lvl="1" indent="26876" fontAlgn="base">
              <a:spcBef>
                <a:spcPct val="0"/>
              </a:spcBef>
              <a:spcAft>
                <a:spcPct val="0"/>
              </a:spcAft>
            </a:pPr>
            <a:r>
              <a:rPr lang="en-US" sz="1481" b="1" i="1" dirty="0">
                <a:solidFill>
                  <a:srgbClr val="FFFFFF"/>
                </a:solidFill>
                <a:latin typeface="Arial" pitchFamily="34" charset="0"/>
                <a:ea typeface="宋体" pitchFamily="2" charset="-122"/>
              </a:rPr>
              <a:t>2-MTc small packet aggregator </a:t>
            </a:r>
          </a:p>
          <a:p>
            <a:pPr marL="456888" lvl="1" indent="26876" fontAlgn="base">
              <a:spcBef>
                <a:spcPct val="0"/>
              </a:spcBef>
              <a:spcAft>
                <a:spcPct val="0"/>
              </a:spcAft>
            </a:pPr>
            <a:r>
              <a:rPr lang="en-US" sz="1481" b="1" i="1" dirty="0">
                <a:solidFill>
                  <a:srgbClr val="FFFFFF"/>
                </a:solidFill>
                <a:latin typeface="Arial" pitchFamily="34" charset="0"/>
                <a:ea typeface="宋体" pitchFamily="2" charset="-122"/>
              </a:rPr>
              <a:t>Cores assigned, started, configured.</a:t>
            </a:r>
          </a:p>
        </p:txBody>
      </p:sp>
      <p:grpSp>
        <p:nvGrpSpPr>
          <p:cNvPr id="142" name="Group 141"/>
          <p:cNvGrpSpPr/>
          <p:nvPr/>
        </p:nvGrpSpPr>
        <p:grpSpPr>
          <a:xfrm>
            <a:off x="1181735" y="2792758"/>
            <a:ext cx="165905" cy="263016"/>
            <a:chOff x="2723202" y="837916"/>
            <a:chExt cx="259308" cy="682388"/>
          </a:xfrm>
          <a:solidFill>
            <a:srgbClr val="C00000"/>
          </a:solidFill>
        </p:grpSpPr>
        <p:sp>
          <p:nvSpPr>
            <p:cNvPr id="143" name="Rounded Rectangle 14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4" name="Rectangle 14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5" name="Oval 14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146" name="Group 145"/>
          <p:cNvGrpSpPr/>
          <p:nvPr/>
        </p:nvGrpSpPr>
        <p:grpSpPr>
          <a:xfrm>
            <a:off x="724829" y="2470236"/>
            <a:ext cx="165905" cy="263016"/>
            <a:chOff x="2723202" y="837916"/>
            <a:chExt cx="259308" cy="682388"/>
          </a:xfrm>
          <a:solidFill>
            <a:srgbClr val="C00000"/>
          </a:solidFill>
        </p:grpSpPr>
        <p:sp>
          <p:nvSpPr>
            <p:cNvPr id="147" name="Rounded Rectangle 146"/>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8" name="Rectangle 147"/>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9" name="Oval 148"/>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162" name="Group 161"/>
          <p:cNvGrpSpPr/>
          <p:nvPr/>
        </p:nvGrpSpPr>
        <p:grpSpPr>
          <a:xfrm>
            <a:off x="1195173" y="2093960"/>
            <a:ext cx="165905" cy="263016"/>
            <a:chOff x="2723202" y="837916"/>
            <a:chExt cx="259308" cy="682388"/>
          </a:xfrm>
          <a:solidFill>
            <a:srgbClr val="C00000"/>
          </a:solidFill>
        </p:grpSpPr>
        <p:sp>
          <p:nvSpPr>
            <p:cNvPr id="163" name="Rounded Rectangle 16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4" name="Rectangle 16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65" name="Oval 16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167" name="TextBox 166"/>
          <p:cNvSpPr txBox="1"/>
          <p:nvPr/>
        </p:nvSpPr>
        <p:spPr>
          <a:xfrm>
            <a:off x="7866833" y="4635454"/>
            <a:ext cx="869149"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a:t>
            </a:r>
            <a:r>
              <a:rPr lang="en-US" sz="1164" i="1" dirty="0">
                <a:solidFill>
                  <a:srgbClr val="FFFFFF"/>
                </a:solidFill>
                <a:latin typeface="Arial" pitchFamily="34" charset="0"/>
                <a:ea typeface="宋体" pitchFamily="2" charset="-122"/>
              </a:rPr>
              <a:t>-split</a:t>
            </a:r>
          </a:p>
        </p:txBody>
      </p:sp>
      <p:grpSp>
        <p:nvGrpSpPr>
          <p:cNvPr id="173" name="Group 172"/>
          <p:cNvGrpSpPr/>
          <p:nvPr/>
        </p:nvGrpSpPr>
        <p:grpSpPr>
          <a:xfrm>
            <a:off x="3669233" y="3780739"/>
            <a:ext cx="628289" cy="894264"/>
            <a:chOff x="6020790" y="4510645"/>
            <a:chExt cx="593766" cy="845126"/>
          </a:xfrm>
          <a:solidFill>
            <a:srgbClr val="00B050"/>
          </a:solidFill>
        </p:grpSpPr>
        <p:sp>
          <p:nvSpPr>
            <p:cNvPr id="170" name="Rectangle 169"/>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Rectangle 170"/>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2" name="Rectangle 171"/>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74" name="Group 173"/>
          <p:cNvGrpSpPr/>
          <p:nvPr/>
        </p:nvGrpSpPr>
        <p:grpSpPr>
          <a:xfrm>
            <a:off x="7939507" y="3791212"/>
            <a:ext cx="628289" cy="894264"/>
            <a:chOff x="6020790" y="4510645"/>
            <a:chExt cx="593766" cy="845126"/>
          </a:xfrm>
          <a:solidFill>
            <a:srgbClr val="00B050"/>
          </a:solidFill>
        </p:grpSpPr>
        <p:sp>
          <p:nvSpPr>
            <p:cNvPr id="175" name="Rectangle 174"/>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6" name="Rectangle 175"/>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7" name="Rectangle 176"/>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78" name="Rectangle 177"/>
          <p:cNvSpPr/>
          <p:nvPr/>
        </p:nvSpPr>
        <p:spPr bwMode="auto">
          <a:xfrm rot="18994420">
            <a:off x="3768875" y="3477052"/>
            <a:ext cx="957229" cy="97947"/>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9" name="Rectangle 178"/>
          <p:cNvSpPr/>
          <p:nvPr/>
        </p:nvSpPr>
        <p:spPr bwMode="auto">
          <a:xfrm>
            <a:off x="4567686" y="3160828"/>
            <a:ext cx="4328915" cy="106807"/>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0" name="Rectangle 179"/>
          <p:cNvSpPr/>
          <p:nvPr/>
        </p:nvSpPr>
        <p:spPr bwMode="auto">
          <a:xfrm rot="18994420">
            <a:off x="8039147" y="3474957"/>
            <a:ext cx="957229" cy="97947"/>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1" name="TextBox 180"/>
          <p:cNvSpPr txBox="1"/>
          <p:nvPr/>
        </p:nvSpPr>
        <p:spPr>
          <a:xfrm>
            <a:off x="2136834" y="2499270"/>
            <a:ext cx="907621"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a:t>
            </a:r>
            <a:r>
              <a:rPr lang="en-US" sz="1164" i="1" dirty="0">
                <a:solidFill>
                  <a:srgbClr val="FFFFFF"/>
                </a:solidFill>
                <a:latin typeface="Arial" pitchFamily="34" charset="0"/>
                <a:ea typeface="宋体" pitchFamily="2" charset="-122"/>
              </a:rPr>
              <a:t>-PHY</a:t>
            </a:r>
          </a:p>
        </p:txBody>
      </p:sp>
      <p:sp>
        <p:nvSpPr>
          <p:cNvPr id="182" name="Rectangle 181"/>
          <p:cNvSpPr/>
          <p:nvPr/>
        </p:nvSpPr>
        <p:spPr bwMode="auto">
          <a:xfrm>
            <a:off x="2655592" y="2957682"/>
            <a:ext cx="1277523" cy="96336"/>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3" name="Rectangle 182"/>
          <p:cNvSpPr/>
          <p:nvPr/>
        </p:nvSpPr>
        <p:spPr bwMode="auto">
          <a:xfrm rot="5400000">
            <a:off x="3281787" y="3546181"/>
            <a:ext cx="1277523" cy="96336"/>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4" name="Rectangle 183"/>
          <p:cNvSpPr/>
          <p:nvPr/>
        </p:nvSpPr>
        <p:spPr bwMode="auto">
          <a:xfrm rot="5400000">
            <a:off x="2563442" y="2840401"/>
            <a:ext cx="263884" cy="113091"/>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85" name="Group 126"/>
          <p:cNvGrpSpPr/>
          <p:nvPr/>
        </p:nvGrpSpPr>
        <p:grpSpPr>
          <a:xfrm>
            <a:off x="5451480" y="5574455"/>
            <a:ext cx="402105" cy="442995"/>
            <a:chOff x="1405719" y="5800299"/>
            <a:chExt cx="682388" cy="679876"/>
          </a:xfrm>
        </p:grpSpPr>
        <p:sp>
          <p:nvSpPr>
            <p:cNvPr id="186" name="Oval 18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87" name="TextBox 18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sp>
        <p:nvSpPr>
          <p:cNvPr id="188" name="TextBox 187"/>
          <p:cNvSpPr txBox="1"/>
          <p:nvPr/>
        </p:nvSpPr>
        <p:spPr>
          <a:xfrm>
            <a:off x="5913662" y="5510925"/>
            <a:ext cx="1774528"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Global Optimizer assigns resources</a:t>
            </a:r>
          </a:p>
        </p:txBody>
      </p:sp>
      <p:grpSp>
        <p:nvGrpSpPr>
          <p:cNvPr id="191" name="Group 126"/>
          <p:cNvGrpSpPr/>
          <p:nvPr/>
        </p:nvGrpSpPr>
        <p:grpSpPr>
          <a:xfrm>
            <a:off x="1164451" y="5999597"/>
            <a:ext cx="402105" cy="442995"/>
            <a:chOff x="1405719" y="5800299"/>
            <a:chExt cx="682388" cy="679876"/>
          </a:xfrm>
        </p:grpSpPr>
        <p:sp>
          <p:nvSpPr>
            <p:cNvPr id="192" name="Oval 19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3" name="TextBox 19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4" name="TextBox 193"/>
          <p:cNvSpPr txBox="1"/>
          <p:nvPr/>
        </p:nvSpPr>
        <p:spPr>
          <a:xfrm>
            <a:off x="7861360" y="5558887"/>
            <a:ext cx="1990242" cy="1231747"/>
          </a:xfrm>
          <a:prstGeom prst="rect">
            <a:avLst/>
          </a:prstGeom>
          <a:noFill/>
        </p:spPr>
        <p:txBody>
          <a:bodyPr wrap="square" rtlCol="0">
            <a:spAutoFit/>
          </a:bodyPr>
          <a:lstStyle/>
          <a:p>
            <a:pPr fontAlgn="base">
              <a:spcBef>
                <a:spcPct val="0"/>
              </a:spcBef>
              <a:spcAft>
                <a:spcPct val="0"/>
              </a:spcAft>
            </a:pPr>
            <a:r>
              <a:rPr lang="en-US" sz="1481" b="1" i="1" dirty="0" err="1">
                <a:solidFill>
                  <a:srgbClr val="FFFFFF"/>
                </a:solidFill>
                <a:latin typeface="Arial" pitchFamily="34" charset="0"/>
                <a:ea typeface="宋体" pitchFamily="2" charset="-122"/>
              </a:rPr>
              <a:t>MMTc</a:t>
            </a:r>
            <a:r>
              <a:rPr lang="en-US" sz="1481" b="1" i="1" dirty="0">
                <a:solidFill>
                  <a:srgbClr val="FFFFFF"/>
                </a:solidFill>
                <a:latin typeface="Arial" pitchFamily="34" charset="0"/>
                <a:ea typeface="宋体" pitchFamily="2" charset="-122"/>
              </a:rPr>
              <a:t> small packet</a:t>
            </a:r>
            <a:br>
              <a:rPr lang="en-US" sz="1481" b="1" i="1" dirty="0">
                <a:solidFill>
                  <a:srgbClr val="FFFFFF"/>
                </a:solidFill>
                <a:latin typeface="Arial" pitchFamily="34" charset="0"/>
                <a:ea typeface="宋体" pitchFamily="2" charset="-122"/>
              </a:rPr>
            </a:br>
            <a:r>
              <a:rPr lang="en-US" sz="1481" b="1" i="1" dirty="0" err="1">
                <a:solidFill>
                  <a:srgbClr val="FFFFFF"/>
                </a:solidFill>
                <a:latin typeface="Arial" pitchFamily="34" charset="0"/>
                <a:ea typeface="宋体" pitchFamily="2" charset="-122"/>
              </a:rPr>
              <a:t>disaggregator</a:t>
            </a:r>
            <a:r>
              <a:rPr lang="en-US" sz="1481" b="1" i="1" dirty="0">
                <a:solidFill>
                  <a:srgbClr val="FFFFFF"/>
                </a:solidFill>
                <a:latin typeface="Arial" pitchFamily="34" charset="0"/>
                <a:ea typeface="宋体" pitchFamily="2" charset="-122"/>
              </a:rPr>
              <a:t> NF</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placed in DC, cores</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assigned, started,</a:t>
            </a:r>
          </a:p>
          <a:p>
            <a:pPr fontAlgn="base">
              <a:spcBef>
                <a:spcPct val="0"/>
              </a:spcBef>
              <a:spcAft>
                <a:spcPct val="0"/>
              </a:spcAft>
            </a:pPr>
            <a:r>
              <a:rPr lang="en-US" sz="1481" b="1" i="1" dirty="0">
                <a:solidFill>
                  <a:srgbClr val="FFFFFF"/>
                </a:solidFill>
                <a:latin typeface="Arial" pitchFamily="34" charset="0"/>
                <a:ea typeface="宋体" pitchFamily="2" charset="-122"/>
              </a:rPr>
              <a:t>configured.</a:t>
            </a:r>
          </a:p>
        </p:txBody>
      </p:sp>
      <p:grpSp>
        <p:nvGrpSpPr>
          <p:cNvPr id="195" name="Group 126"/>
          <p:cNvGrpSpPr/>
          <p:nvPr/>
        </p:nvGrpSpPr>
        <p:grpSpPr>
          <a:xfrm>
            <a:off x="8463080" y="4901978"/>
            <a:ext cx="402105" cy="442995"/>
            <a:chOff x="1405719" y="5800299"/>
            <a:chExt cx="682388" cy="679876"/>
          </a:xfrm>
        </p:grpSpPr>
        <p:sp>
          <p:nvSpPr>
            <p:cNvPr id="196" name="Oval 19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7" name="TextBox 19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8" name="TextBox 197"/>
          <p:cNvSpPr txBox="1"/>
          <p:nvPr/>
        </p:nvSpPr>
        <p:spPr>
          <a:xfrm>
            <a:off x="3023528" y="685663"/>
            <a:ext cx="2794433" cy="1231747"/>
          </a:xfrm>
          <a:prstGeom prst="rect">
            <a:avLst/>
          </a:prstGeom>
          <a:noFill/>
        </p:spPr>
        <p:txBody>
          <a:bodyPr wrap="square" rtlCol="0">
            <a:spAutoFit/>
          </a:bodyPr>
          <a:lstStyle/>
          <a:p>
            <a:pPr fontAlgn="base">
              <a:spcBef>
                <a:spcPct val="0"/>
              </a:spcBef>
              <a:spcAft>
                <a:spcPct val="0"/>
              </a:spcAft>
            </a:pPr>
            <a:r>
              <a:rPr lang="en-US" sz="1481" b="1" i="1" dirty="0" err="1">
                <a:solidFill>
                  <a:srgbClr val="FFFFFF"/>
                </a:solidFill>
                <a:latin typeface="Arial" pitchFamily="34" charset="0"/>
                <a:ea typeface="宋体" pitchFamily="2" charset="-122"/>
              </a:rPr>
              <a:t>MMTc</a:t>
            </a:r>
            <a:r>
              <a:rPr lang="en-US" sz="1481" b="1" i="1" dirty="0">
                <a:solidFill>
                  <a:srgbClr val="FFFFFF"/>
                </a:solidFill>
                <a:latin typeface="Arial" pitchFamily="34" charset="0"/>
                <a:ea typeface="宋体" pitchFamily="2" charset="-122"/>
              </a:rPr>
              <a:t> PHY instantiated.</a:t>
            </a:r>
          </a:p>
          <a:p>
            <a:pPr fontAlgn="base">
              <a:spcBef>
                <a:spcPct val="0"/>
              </a:spcBef>
              <a:spcAft>
                <a:spcPct val="0"/>
              </a:spcAft>
            </a:pPr>
            <a:r>
              <a:rPr lang="en-US" sz="1481" b="1" i="1" dirty="0">
                <a:solidFill>
                  <a:srgbClr val="FFFFFF"/>
                </a:solidFill>
                <a:latin typeface="Arial" pitchFamily="34" charset="0"/>
                <a:ea typeface="宋体" pitchFamily="2" charset="-122"/>
              </a:rPr>
              <a:t>Spectrum/OFDM etc. </a:t>
            </a:r>
          </a:p>
          <a:p>
            <a:pPr fontAlgn="base">
              <a:spcBef>
                <a:spcPct val="0"/>
              </a:spcBef>
              <a:spcAft>
                <a:spcPct val="0"/>
              </a:spcAft>
            </a:pPr>
            <a:r>
              <a:rPr lang="en-US" sz="1481" b="1" i="1" dirty="0">
                <a:solidFill>
                  <a:srgbClr val="FFFFFF"/>
                </a:solidFill>
                <a:latin typeface="Arial" pitchFamily="34" charset="0"/>
                <a:ea typeface="宋体" pitchFamily="2" charset="-122"/>
              </a:rPr>
              <a:t>attributes configured.</a:t>
            </a:r>
          </a:p>
          <a:p>
            <a:pPr fontAlgn="base">
              <a:spcBef>
                <a:spcPct val="0"/>
              </a:spcBef>
              <a:spcAft>
                <a:spcPct val="0"/>
              </a:spcAft>
            </a:pPr>
            <a:endParaRPr lang="en-US" sz="1481" b="1" i="1" dirty="0">
              <a:solidFill>
                <a:srgbClr val="FFFFFF"/>
              </a:solidFill>
              <a:latin typeface="Arial" pitchFamily="34" charset="0"/>
              <a:ea typeface="宋体" pitchFamily="2" charset="-122"/>
            </a:endParaRPr>
          </a:p>
          <a:p>
            <a:pPr fontAlgn="base">
              <a:spcBef>
                <a:spcPct val="0"/>
              </a:spcBef>
              <a:spcAft>
                <a:spcPct val="0"/>
              </a:spcAft>
            </a:pPr>
            <a:endParaRPr lang="en-US" sz="1481" b="1" i="1" dirty="0">
              <a:solidFill>
                <a:srgbClr val="FFFFFF"/>
              </a:solidFill>
              <a:latin typeface="Arial" pitchFamily="34" charset="0"/>
              <a:ea typeface="宋体" pitchFamily="2" charset="-122"/>
            </a:endParaRPr>
          </a:p>
        </p:txBody>
      </p:sp>
      <p:cxnSp>
        <p:nvCxnSpPr>
          <p:cNvPr id="202" name="Straight Arrow Connector 201"/>
          <p:cNvCxnSpPr>
            <a:stCxn id="200" idx="4"/>
          </p:cNvCxnSpPr>
          <p:nvPr/>
        </p:nvCxnSpPr>
        <p:spPr bwMode="auto">
          <a:xfrm flipH="1">
            <a:off x="2513181" y="1326224"/>
            <a:ext cx="383258" cy="1074373"/>
          </a:xfrm>
          <a:prstGeom prst="straightConnector1">
            <a:avLst/>
          </a:prstGeom>
          <a:noFill/>
          <a:ln w="9525" cap="flat" cmpd="sng" algn="ctr">
            <a:solidFill>
              <a:schemeClr val="bg1"/>
            </a:solidFill>
            <a:prstDash val="solid"/>
            <a:round/>
            <a:headEnd type="none" w="med" len="med"/>
            <a:tailEnd type="arrow"/>
          </a:ln>
          <a:effectLst/>
        </p:spPr>
      </p:cxnSp>
      <p:sp>
        <p:nvSpPr>
          <p:cNvPr id="205" name="TextBox 204"/>
          <p:cNvSpPr txBox="1"/>
          <p:nvPr/>
        </p:nvSpPr>
        <p:spPr>
          <a:xfrm>
            <a:off x="9417425" y="947450"/>
            <a:ext cx="2452611" cy="1687513"/>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E-2-E network configured and sized.</a:t>
            </a:r>
          </a:p>
          <a:p>
            <a:pPr fontAlgn="base">
              <a:spcBef>
                <a:spcPct val="0"/>
              </a:spcBef>
              <a:spcAft>
                <a:spcPct val="0"/>
              </a:spcAft>
            </a:pPr>
            <a:r>
              <a:rPr lang="en-US" sz="1481" b="1" i="1" dirty="0">
                <a:solidFill>
                  <a:srgbClr val="FFFFFF"/>
                </a:solidFill>
                <a:latin typeface="Arial" pitchFamily="34" charset="0"/>
                <a:ea typeface="宋体" pitchFamily="2" charset="-122"/>
              </a:rPr>
              <a:t>5a-OVS bridges, 5b-phys switches.  5c-TSDN allocates and</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brings up lambdas into switch LAG for this slice.</a:t>
            </a:r>
          </a:p>
        </p:txBody>
      </p:sp>
      <p:grpSp>
        <p:nvGrpSpPr>
          <p:cNvPr id="206" name="Group 126"/>
          <p:cNvGrpSpPr/>
          <p:nvPr/>
        </p:nvGrpSpPr>
        <p:grpSpPr>
          <a:xfrm>
            <a:off x="8900790" y="1773302"/>
            <a:ext cx="402105" cy="442995"/>
            <a:chOff x="1405719" y="5800299"/>
            <a:chExt cx="682388" cy="679876"/>
          </a:xfrm>
        </p:grpSpPr>
        <p:sp>
          <p:nvSpPr>
            <p:cNvPr id="207" name="Oval 206"/>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8" name="TextBox 207"/>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cxnSp>
        <p:nvCxnSpPr>
          <p:cNvPr id="209" name="Straight Arrow Connector 208"/>
          <p:cNvCxnSpPr/>
          <p:nvPr/>
        </p:nvCxnSpPr>
        <p:spPr bwMode="auto">
          <a:xfrm flipH="1">
            <a:off x="8343685" y="2149276"/>
            <a:ext cx="753948" cy="1583288"/>
          </a:xfrm>
          <a:prstGeom prst="straightConnector1">
            <a:avLst/>
          </a:prstGeom>
          <a:noFill/>
          <a:ln w="9525" cap="flat" cmpd="sng" algn="ctr">
            <a:solidFill>
              <a:schemeClr val="bg1"/>
            </a:solidFill>
            <a:prstDash val="solid"/>
            <a:round/>
            <a:headEnd type="none" w="med" len="med"/>
            <a:tailEnd type="arrow"/>
          </a:ln>
          <a:effectLst/>
        </p:spPr>
      </p:cxnSp>
      <p:cxnSp>
        <p:nvCxnSpPr>
          <p:cNvPr id="213" name="Straight Arrow Connector 212"/>
          <p:cNvCxnSpPr>
            <a:endCxn id="179" idx="2"/>
          </p:cNvCxnSpPr>
          <p:nvPr/>
        </p:nvCxnSpPr>
        <p:spPr bwMode="auto">
          <a:xfrm flipH="1">
            <a:off x="6732145" y="2086447"/>
            <a:ext cx="2252395" cy="1181189"/>
          </a:xfrm>
          <a:prstGeom prst="straightConnector1">
            <a:avLst/>
          </a:prstGeom>
          <a:noFill/>
          <a:ln w="9525" cap="flat" cmpd="sng" algn="ctr">
            <a:solidFill>
              <a:schemeClr val="bg1"/>
            </a:solidFill>
            <a:prstDash val="solid"/>
            <a:round/>
            <a:headEnd type="none" w="med" len="med"/>
            <a:tailEnd type="arrow"/>
          </a:ln>
          <a:effectLst/>
        </p:spPr>
      </p:cxnSp>
      <p:sp>
        <p:nvSpPr>
          <p:cNvPr id="217" name="Oval 216"/>
          <p:cNvSpPr/>
          <p:nvPr/>
        </p:nvSpPr>
        <p:spPr bwMode="auto">
          <a:xfrm>
            <a:off x="6496514" y="2601644"/>
            <a:ext cx="163355" cy="779079"/>
          </a:xfrm>
          <a:prstGeom prst="ellipse">
            <a:avLst/>
          </a:prstGeom>
          <a:noFill/>
          <a:ln w="285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218" name="Title 1"/>
          <p:cNvSpPr txBox="1">
            <a:spLocks/>
          </p:cNvSpPr>
          <p:nvPr/>
        </p:nvSpPr>
        <p:spPr>
          <a:xfrm>
            <a:off x="163356" y="525"/>
            <a:ext cx="11556584" cy="852036"/>
          </a:xfrm>
          <a:prstGeom prst="rect">
            <a:avLst/>
          </a:prstGeom>
        </p:spPr>
        <p:txBody>
          <a:bodyPr lIns="106016" tIns="53008" rIns="106016" bIns="53008"/>
          <a:lstStyle/>
          <a:p>
            <a:pPr eaLnBrk="0" fontAlgn="base" hangingPunct="0">
              <a:spcBef>
                <a:spcPct val="0"/>
              </a:spcBef>
              <a:spcAft>
                <a:spcPct val="0"/>
              </a:spcAft>
              <a:defRPr/>
            </a:pPr>
            <a:r>
              <a:rPr lang="en-US" sz="4232" kern="0" dirty="0">
                <a:solidFill>
                  <a:srgbClr val="FFFFFF"/>
                </a:solidFill>
                <a:latin typeface="Arial Black" pitchFamily="34" charset="0"/>
                <a:ea typeface="微软雅黑" pitchFamily="34" charset="-122"/>
              </a:rPr>
              <a:t>STATE-2 – </a:t>
            </a:r>
            <a:r>
              <a:rPr lang="en-US" sz="4232" kern="0" dirty="0" err="1">
                <a:solidFill>
                  <a:srgbClr val="FFFFFF"/>
                </a:solidFill>
                <a:latin typeface="Arial Black" pitchFamily="34" charset="0"/>
                <a:ea typeface="微软雅黑" pitchFamily="34" charset="-122"/>
              </a:rPr>
              <a:t>mMTC</a:t>
            </a:r>
            <a:r>
              <a:rPr lang="en-US" sz="4232" kern="0" dirty="0">
                <a:solidFill>
                  <a:srgbClr val="FFFFFF"/>
                </a:solidFill>
                <a:latin typeface="Arial Black" pitchFamily="34" charset="0"/>
                <a:ea typeface="微软雅黑" pitchFamily="34" charset="-122"/>
              </a:rPr>
              <a:t> slice created</a:t>
            </a:r>
            <a:r>
              <a:rPr lang="en-US" sz="3386" i="1" kern="0" dirty="0">
                <a:solidFill>
                  <a:srgbClr val="FFFFFF"/>
                </a:solidFill>
                <a:latin typeface="Arial Black" pitchFamily="34" charset="0"/>
                <a:ea typeface="微软雅黑" pitchFamily="34" charset="-122"/>
              </a:rPr>
              <a:t> </a:t>
            </a:r>
          </a:p>
        </p:txBody>
      </p:sp>
      <p:grpSp>
        <p:nvGrpSpPr>
          <p:cNvPr id="199" name="Group 126"/>
          <p:cNvGrpSpPr/>
          <p:nvPr/>
        </p:nvGrpSpPr>
        <p:grpSpPr>
          <a:xfrm>
            <a:off x="2695386" y="883230"/>
            <a:ext cx="402105" cy="442995"/>
            <a:chOff x="1405719" y="5800299"/>
            <a:chExt cx="682388" cy="679876"/>
          </a:xfrm>
        </p:grpSpPr>
        <p:sp>
          <p:nvSpPr>
            <p:cNvPr id="200" name="Oval 199"/>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1" name="TextBox 200"/>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4</a:t>
              </a:r>
            </a:p>
          </p:txBody>
        </p:sp>
      </p:grpSp>
      <p:grpSp>
        <p:nvGrpSpPr>
          <p:cNvPr id="221" name="Group 126"/>
          <p:cNvGrpSpPr/>
          <p:nvPr/>
        </p:nvGrpSpPr>
        <p:grpSpPr>
          <a:xfrm>
            <a:off x="190605" y="3253971"/>
            <a:ext cx="402105" cy="442995"/>
            <a:chOff x="1405719" y="5800299"/>
            <a:chExt cx="682388" cy="679876"/>
          </a:xfrm>
        </p:grpSpPr>
        <p:sp>
          <p:nvSpPr>
            <p:cNvPr id="222" name="Oval 22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23" name="TextBox 22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cxnSp>
        <p:nvCxnSpPr>
          <p:cNvPr id="226" name="Straight Arrow Connector 225"/>
          <p:cNvCxnSpPr/>
          <p:nvPr/>
        </p:nvCxnSpPr>
        <p:spPr bwMode="auto">
          <a:xfrm flipV="1">
            <a:off x="527765" y="2727302"/>
            <a:ext cx="464934" cy="578026"/>
          </a:xfrm>
          <a:prstGeom prst="straightConnector1">
            <a:avLst/>
          </a:prstGeom>
          <a:noFill/>
          <a:ln w="9525" cap="flat" cmpd="sng" algn="ctr">
            <a:solidFill>
              <a:schemeClr val="bg1"/>
            </a:solidFill>
            <a:prstDash val="solid"/>
            <a:round/>
            <a:headEnd type="none" w="med" len="med"/>
            <a:tailEnd type="arrow"/>
          </a:ln>
          <a:effectLst/>
        </p:spPr>
      </p:cxnSp>
      <p:sp>
        <p:nvSpPr>
          <p:cNvPr id="229" name="TextBox 228"/>
          <p:cNvSpPr txBox="1"/>
          <p:nvPr/>
        </p:nvSpPr>
        <p:spPr>
          <a:xfrm>
            <a:off x="169003" y="3749621"/>
            <a:ext cx="2452611" cy="548099"/>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Test-UE’s generate 10,000 different UE IDs.</a:t>
            </a:r>
          </a:p>
        </p:txBody>
      </p:sp>
      <p:sp>
        <p:nvSpPr>
          <p:cNvPr id="230" name="Rounded Rectangle 229"/>
          <p:cNvSpPr/>
          <p:nvPr/>
        </p:nvSpPr>
        <p:spPr bwMode="auto">
          <a:xfrm>
            <a:off x="10303947" y="3028880"/>
            <a:ext cx="1507895" cy="867040"/>
          </a:xfrm>
          <a:prstGeom prst="roundRect">
            <a:avLst/>
          </a:prstGeom>
          <a:noFill/>
          <a:ln w="2857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2" name="TextBox 231"/>
          <p:cNvSpPr txBox="1"/>
          <p:nvPr/>
        </p:nvSpPr>
        <p:spPr>
          <a:xfrm>
            <a:off x="10359860" y="3133896"/>
            <a:ext cx="798562" cy="483209"/>
          </a:xfrm>
          <a:prstGeom prst="rect">
            <a:avLst/>
          </a:prstGeom>
          <a:no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sp>
        <p:nvSpPr>
          <p:cNvPr id="233" name="TextBox 232"/>
          <p:cNvSpPr txBox="1"/>
          <p:nvPr/>
        </p:nvSpPr>
        <p:spPr>
          <a:xfrm>
            <a:off x="10923226" y="3295157"/>
            <a:ext cx="798562" cy="483209"/>
          </a:xfrm>
          <a:prstGeom prst="rect">
            <a:avLst/>
          </a:prstGeom>
          <a:solidFill>
            <a:schemeClr val="bg2">
              <a:lumMod val="75000"/>
            </a:schemeClr>
          </a:solid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grpSp>
        <p:nvGrpSpPr>
          <p:cNvPr id="234" name="Group 233"/>
          <p:cNvGrpSpPr/>
          <p:nvPr/>
        </p:nvGrpSpPr>
        <p:grpSpPr>
          <a:xfrm>
            <a:off x="11272452" y="3421797"/>
            <a:ext cx="464528" cy="334556"/>
            <a:chOff x="4121624" y="5145206"/>
            <a:chExt cx="439003" cy="316173"/>
          </a:xfrm>
        </p:grpSpPr>
        <p:sp>
          <p:nvSpPr>
            <p:cNvPr id="235" name="Trapezoid 234"/>
            <p:cNvSpPr/>
            <p:nvPr/>
          </p:nvSpPr>
          <p:spPr bwMode="auto">
            <a:xfrm>
              <a:off x="4121624" y="5145206"/>
              <a:ext cx="245659" cy="313898"/>
            </a:xfrm>
            <a:prstGeom prst="trapezoid">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6" name="Trapezoid 235"/>
            <p:cNvSpPr/>
            <p:nvPr/>
          </p:nvSpPr>
          <p:spPr bwMode="auto">
            <a:xfrm>
              <a:off x="4314968" y="5147481"/>
              <a:ext cx="245659" cy="313898"/>
            </a:xfrm>
            <a:prstGeom prst="trapezoid">
              <a:avLst/>
            </a:prstGeom>
            <a:solidFill>
              <a:srgbClr val="00B0F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237" name="Group 126"/>
          <p:cNvGrpSpPr/>
          <p:nvPr/>
        </p:nvGrpSpPr>
        <p:grpSpPr>
          <a:xfrm>
            <a:off x="9903956" y="4573375"/>
            <a:ext cx="402105" cy="442995"/>
            <a:chOff x="1405719" y="5800299"/>
            <a:chExt cx="682388" cy="679876"/>
          </a:xfrm>
        </p:grpSpPr>
        <p:sp>
          <p:nvSpPr>
            <p:cNvPr id="238" name="Oval 237"/>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39" name="TextBox 238"/>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sp>
        <p:nvSpPr>
          <p:cNvPr id="240" name="TextBox 239"/>
          <p:cNvSpPr txBox="1"/>
          <p:nvPr/>
        </p:nvSpPr>
        <p:spPr>
          <a:xfrm>
            <a:off x="10220075" y="4491003"/>
            <a:ext cx="1997057"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KPI displays packet</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loss etc. Spectrum</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Analyzer etc.</a:t>
            </a:r>
          </a:p>
        </p:txBody>
      </p:sp>
      <p:cxnSp>
        <p:nvCxnSpPr>
          <p:cNvPr id="241" name="Straight Arrow Connector 240"/>
          <p:cNvCxnSpPr/>
          <p:nvPr/>
        </p:nvCxnSpPr>
        <p:spPr bwMode="auto">
          <a:xfrm flipV="1">
            <a:off x="8165692" y="4976579"/>
            <a:ext cx="52335" cy="538240"/>
          </a:xfrm>
          <a:prstGeom prst="straightConnector1">
            <a:avLst/>
          </a:prstGeom>
          <a:noFill/>
          <a:ln w="9525" cap="flat" cmpd="sng" algn="ctr">
            <a:solidFill>
              <a:schemeClr val="bg1"/>
            </a:solidFill>
            <a:prstDash val="solid"/>
            <a:round/>
            <a:headEnd type="none" w="med" len="med"/>
            <a:tailEnd type="arrow"/>
          </a:ln>
          <a:effectLst/>
        </p:spPr>
      </p:cxnSp>
      <p:cxnSp>
        <p:nvCxnSpPr>
          <p:cNvPr id="243" name="Straight Arrow Connector 242"/>
          <p:cNvCxnSpPr/>
          <p:nvPr/>
        </p:nvCxnSpPr>
        <p:spPr bwMode="auto">
          <a:xfrm flipV="1">
            <a:off x="11531229" y="3918959"/>
            <a:ext cx="52335" cy="538240"/>
          </a:xfrm>
          <a:prstGeom prst="straightConnector1">
            <a:avLst/>
          </a:prstGeom>
          <a:noFill/>
          <a:ln w="9525" cap="flat" cmpd="sng" algn="ctr">
            <a:solidFill>
              <a:schemeClr val="bg1"/>
            </a:solidFill>
            <a:prstDash val="solid"/>
            <a:round/>
            <a:headEnd type="none" w="med" len="med"/>
            <a:tailEnd type="arrow"/>
          </a:ln>
          <a:effectLst/>
        </p:spPr>
      </p:cxnSp>
      <p:cxnSp>
        <p:nvCxnSpPr>
          <p:cNvPr id="244" name="Straight Arrow Connector 243"/>
          <p:cNvCxnSpPr>
            <a:stCxn id="240" idx="0"/>
          </p:cNvCxnSpPr>
          <p:nvPr/>
        </p:nvCxnSpPr>
        <p:spPr bwMode="auto">
          <a:xfrm flipH="1" flipV="1">
            <a:off x="10630659" y="3757700"/>
            <a:ext cx="587945" cy="733303"/>
          </a:xfrm>
          <a:prstGeom prst="straightConnector1">
            <a:avLst/>
          </a:prstGeom>
          <a:noFill/>
          <a:ln w="9525" cap="flat" cmpd="sng" algn="ctr">
            <a:solidFill>
              <a:schemeClr val="bg1"/>
            </a:solidFill>
            <a:prstDash val="solid"/>
            <a:round/>
            <a:headEnd type="none" w="med" len="med"/>
            <a:tailEnd type="arrow"/>
          </a:ln>
          <a:effectLst/>
        </p:spPr>
      </p:cxnSp>
      <p:sp>
        <p:nvSpPr>
          <p:cNvPr id="112" name="Teardrop 111"/>
          <p:cNvSpPr/>
          <p:nvPr/>
        </p:nvSpPr>
        <p:spPr bwMode="auto">
          <a:xfrm rot="2542242">
            <a:off x="126531" y="1834619"/>
            <a:ext cx="1706678" cy="1505102"/>
          </a:xfrm>
          <a:prstGeom prst="teardrop">
            <a:avLst/>
          </a:prstGeom>
          <a:solidFill>
            <a:srgbClr val="00B050">
              <a:alpha val="63137"/>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Tree>
    <p:extLst>
      <p:ext uri="{BB962C8B-B14F-4D97-AF65-F5344CB8AC3E}">
        <p14:creationId xmlns:p14="http://schemas.microsoft.com/office/powerpoint/2010/main" val="17112912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1" idx="0"/>
            <a:endCxn id="9" idx="2"/>
          </p:cNvCxnSpPr>
          <p:nvPr/>
        </p:nvCxnSpPr>
        <p:spPr bwMode="auto">
          <a:xfrm flipV="1">
            <a:off x="3803598" y="3355087"/>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283426" y="3355087"/>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8282178" y="3363373"/>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8802334" y="3363373"/>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7676323" y="2104092"/>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6950650" y="1902516"/>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7888122"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7871105"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005994" y="2082146"/>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5708526" y="2082146"/>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730095"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13078"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bwMode="auto">
          <a:xfrm>
            <a:off x="2148305" y="2278792"/>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sp>
        <p:nvSpPr>
          <p:cNvPr id="9" name="Rectangle 8"/>
          <p:cNvSpPr/>
          <p:nvPr/>
        </p:nvSpPr>
        <p:spPr bwMode="auto">
          <a:xfrm>
            <a:off x="3836756"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041645" y="3004466"/>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261857"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6976214"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8355664" y="264243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a:stCxn id="18" idx="3"/>
          </p:cNvCxnSpPr>
          <p:nvPr/>
        </p:nvCxnSpPr>
        <p:spPr bwMode="auto">
          <a:xfrm flipV="1">
            <a:off x="9249003" y="2996701"/>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sp>
        <p:nvSpPr>
          <p:cNvPr id="57" name="Rectangle 56"/>
          <p:cNvSpPr/>
          <p:nvPr/>
        </p:nvSpPr>
        <p:spPr bwMode="auto">
          <a:xfrm>
            <a:off x="7609132" y="1499364"/>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DWDM</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335692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4475731"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5915891" y="3730735"/>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783550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005360"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129594" y="142468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cxnSp>
        <p:nvCxnSpPr>
          <p:cNvPr id="85" name="Straight Arrow Connector 84"/>
          <p:cNvCxnSpPr/>
          <p:nvPr/>
        </p:nvCxnSpPr>
        <p:spPr bwMode="auto">
          <a:xfrm flipV="1">
            <a:off x="2601141" y="5127374"/>
            <a:ext cx="779080" cy="540328"/>
          </a:xfrm>
          <a:prstGeom prst="straightConnector1">
            <a:avLst/>
          </a:prstGeom>
          <a:noFill/>
          <a:ln w="9525" cap="flat" cmpd="sng" algn="ctr">
            <a:solidFill>
              <a:schemeClr val="bg1"/>
            </a:solidFill>
            <a:prstDash val="solid"/>
            <a:round/>
            <a:headEnd type="none" w="med" len="med"/>
            <a:tailEnd type="arrow"/>
          </a:ln>
          <a:effectLst/>
        </p:spPr>
      </p:cxnSp>
      <p:sp>
        <p:nvSpPr>
          <p:cNvPr id="103" name="TextBox 102"/>
          <p:cNvSpPr txBox="1"/>
          <p:nvPr/>
        </p:nvSpPr>
        <p:spPr>
          <a:xfrm>
            <a:off x="11471949" y="6007220"/>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4" name="TextBox 103"/>
          <p:cNvSpPr txBox="1"/>
          <p:nvPr/>
        </p:nvSpPr>
        <p:spPr>
          <a:xfrm>
            <a:off x="3395507" y="4612417"/>
            <a:ext cx="766557"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err="1">
                <a:solidFill>
                  <a:srgbClr val="000000"/>
                </a:solidFill>
                <a:latin typeface="Arial" pitchFamily="34" charset="0"/>
                <a:ea typeface="宋体" pitchFamily="2" charset="-122"/>
              </a:rPr>
              <a:t>Urrrlc-nb</a:t>
            </a:r>
            <a:endParaRPr lang="en-US" sz="1164" i="1" dirty="0">
              <a:solidFill>
                <a:srgbClr val="000000"/>
              </a:solidFill>
              <a:latin typeface="Arial" pitchFamily="34" charset="0"/>
              <a:ea typeface="宋体" pitchFamily="2" charset="-122"/>
            </a:endParaRPr>
          </a:p>
        </p:txBody>
      </p:sp>
      <p:sp>
        <p:nvSpPr>
          <p:cNvPr id="105" name="TextBox 104"/>
          <p:cNvSpPr txBox="1"/>
          <p:nvPr/>
        </p:nvSpPr>
        <p:spPr>
          <a:xfrm>
            <a:off x="11477387" y="6324218"/>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6" name="TextBox 105"/>
          <p:cNvSpPr txBox="1"/>
          <p:nvPr/>
        </p:nvSpPr>
        <p:spPr>
          <a:xfrm>
            <a:off x="11554657" y="56553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7" name="TextBox 106"/>
          <p:cNvSpPr txBox="1"/>
          <p:nvPr/>
        </p:nvSpPr>
        <p:spPr>
          <a:xfrm>
            <a:off x="10970473" y="61328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grpSp>
        <p:nvGrpSpPr>
          <p:cNvPr id="2" name="Group 126"/>
          <p:cNvGrpSpPr/>
          <p:nvPr/>
        </p:nvGrpSpPr>
        <p:grpSpPr>
          <a:xfrm>
            <a:off x="5441010" y="4847734"/>
            <a:ext cx="402105" cy="442995"/>
            <a:chOff x="1405719" y="5800299"/>
            <a:chExt cx="682388" cy="679876"/>
          </a:xfrm>
        </p:grpSpPr>
        <p:sp>
          <p:nvSpPr>
            <p:cNvPr id="125" name="Oval 124"/>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26" name="TextBox 125"/>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1</a:t>
              </a:r>
            </a:p>
          </p:txBody>
        </p:sp>
      </p:grpSp>
      <p:sp>
        <p:nvSpPr>
          <p:cNvPr id="115" name="Can 114"/>
          <p:cNvSpPr/>
          <p:nvPr/>
        </p:nvSpPr>
        <p:spPr bwMode="auto">
          <a:xfrm>
            <a:off x="10794023" y="5529473"/>
            <a:ext cx="1218882" cy="1156056"/>
          </a:xfrm>
          <a:prstGeom prst="can">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5" name="TextBox 134"/>
          <p:cNvSpPr txBox="1"/>
          <p:nvPr/>
        </p:nvSpPr>
        <p:spPr>
          <a:xfrm>
            <a:off x="5903192" y="4809334"/>
            <a:ext cx="1774528"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Operator  !! requests URRLC slice</a:t>
            </a:r>
          </a:p>
        </p:txBody>
      </p:sp>
      <p:sp>
        <p:nvSpPr>
          <p:cNvPr id="136" name="TextBox 135"/>
          <p:cNvSpPr txBox="1"/>
          <p:nvPr/>
        </p:nvSpPr>
        <p:spPr>
          <a:xfrm>
            <a:off x="1105791" y="5676374"/>
            <a:ext cx="3907960" cy="548099"/>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URRLC-NB NF container placed in C-RAN</a:t>
            </a:r>
          </a:p>
          <a:p>
            <a:pPr marL="456888" lvl="1" indent="26876" fontAlgn="base">
              <a:spcBef>
                <a:spcPct val="0"/>
              </a:spcBef>
              <a:spcAft>
                <a:spcPct val="0"/>
              </a:spcAft>
            </a:pPr>
            <a:r>
              <a:rPr lang="en-US" sz="1481" b="1" i="1" dirty="0">
                <a:solidFill>
                  <a:srgbClr val="FFFFFF"/>
                </a:solidFill>
                <a:latin typeface="Arial" pitchFamily="34" charset="0"/>
                <a:ea typeface="宋体" pitchFamily="2" charset="-122"/>
              </a:rPr>
              <a:t>1-URRLC NB protocol</a:t>
            </a:r>
          </a:p>
        </p:txBody>
      </p:sp>
      <p:grpSp>
        <p:nvGrpSpPr>
          <p:cNvPr id="7" name="Group 172"/>
          <p:cNvGrpSpPr/>
          <p:nvPr/>
        </p:nvGrpSpPr>
        <p:grpSpPr>
          <a:xfrm>
            <a:off x="3669233" y="3780739"/>
            <a:ext cx="628289" cy="894264"/>
            <a:chOff x="6020790" y="4510645"/>
            <a:chExt cx="593766" cy="845126"/>
          </a:xfrm>
          <a:solidFill>
            <a:srgbClr val="FFC000"/>
          </a:solidFill>
        </p:grpSpPr>
        <p:sp>
          <p:nvSpPr>
            <p:cNvPr id="170" name="Rectangle 169"/>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Rectangle 170"/>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2" name="Rectangle 171"/>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81" name="TextBox 180"/>
          <p:cNvSpPr txBox="1"/>
          <p:nvPr/>
        </p:nvSpPr>
        <p:spPr>
          <a:xfrm>
            <a:off x="2136835" y="2499270"/>
            <a:ext cx="881973"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err="1">
                <a:solidFill>
                  <a:srgbClr val="000000"/>
                </a:solidFill>
                <a:latin typeface="Arial" pitchFamily="34" charset="0"/>
                <a:ea typeface="宋体" pitchFamily="2" charset="-122"/>
              </a:rPr>
              <a:t>urrrlc</a:t>
            </a:r>
            <a:r>
              <a:rPr lang="en-US" sz="1164" i="1" dirty="0">
                <a:solidFill>
                  <a:srgbClr val="000000"/>
                </a:solidFill>
                <a:latin typeface="Arial" pitchFamily="34" charset="0"/>
                <a:ea typeface="宋体" pitchFamily="2" charset="-122"/>
              </a:rPr>
              <a:t>-PHY</a:t>
            </a:r>
          </a:p>
        </p:txBody>
      </p:sp>
      <p:sp>
        <p:nvSpPr>
          <p:cNvPr id="182" name="Rectangle 181"/>
          <p:cNvSpPr/>
          <p:nvPr/>
        </p:nvSpPr>
        <p:spPr bwMode="auto">
          <a:xfrm>
            <a:off x="2655592" y="2957682"/>
            <a:ext cx="1277523" cy="96336"/>
          </a:xfrm>
          <a:prstGeom prst="rect">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3" name="Rectangle 182"/>
          <p:cNvSpPr/>
          <p:nvPr/>
        </p:nvSpPr>
        <p:spPr bwMode="auto">
          <a:xfrm rot="5400000">
            <a:off x="3281787" y="3546181"/>
            <a:ext cx="1277523" cy="96336"/>
          </a:xfrm>
          <a:prstGeom prst="rect">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4" name="Rectangle 183"/>
          <p:cNvSpPr/>
          <p:nvPr/>
        </p:nvSpPr>
        <p:spPr bwMode="auto">
          <a:xfrm rot="5400000">
            <a:off x="2563442" y="2840401"/>
            <a:ext cx="263884" cy="113091"/>
          </a:xfrm>
          <a:prstGeom prst="rect">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 name="Group 126"/>
          <p:cNvGrpSpPr/>
          <p:nvPr/>
        </p:nvGrpSpPr>
        <p:grpSpPr>
          <a:xfrm>
            <a:off x="5451480" y="5574455"/>
            <a:ext cx="402105" cy="442995"/>
            <a:chOff x="1405719" y="5800299"/>
            <a:chExt cx="682388" cy="679876"/>
          </a:xfrm>
        </p:grpSpPr>
        <p:sp>
          <p:nvSpPr>
            <p:cNvPr id="186" name="Oval 18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87" name="TextBox 18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sp>
        <p:nvSpPr>
          <p:cNvPr id="188" name="TextBox 187"/>
          <p:cNvSpPr txBox="1"/>
          <p:nvPr/>
        </p:nvSpPr>
        <p:spPr>
          <a:xfrm>
            <a:off x="5913662" y="5510925"/>
            <a:ext cx="1774528"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Global Optimizer assigns resources</a:t>
            </a:r>
          </a:p>
        </p:txBody>
      </p:sp>
      <p:grpSp>
        <p:nvGrpSpPr>
          <p:cNvPr id="17" name="Group 126"/>
          <p:cNvGrpSpPr/>
          <p:nvPr/>
        </p:nvGrpSpPr>
        <p:grpSpPr>
          <a:xfrm>
            <a:off x="699516" y="5748282"/>
            <a:ext cx="402105" cy="442995"/>
            <a:chOff x="1405719" y="5800299"/>
            <a:chExt cx="682388" cy="679876"/>
          </a:xfrm>
        </p:grpSpPr>
        <p:sp>
          <p:nvSpPr>
            <p:cNvPr id="192" name="Oval 19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3" name="TextBox 19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8" name="TextBox 197"/>
          <p:cNvSpPr txBox="1"/>
          <p:nvPr/>
        </p:nvSpPr>
        <p:spPr>
          <a:xfrm>
            <a:off x="3023528" y="685663"/>
            <a:ext cx="2794433" cy="1003865"/>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URRLC PHY instantiated.</a:t>
            </a:r>
          </a:p>
          <a:p>
            <a:pPr fontAlgn="base">
              <a:spcBef>
                <a:spcPct val="0"/>
              </a:spcBef>
              <a:spcAft>
                <a:spcPct val="0"/>
              </a:spcAft>
            </a:pPr>
            <a:r>
              <a:rPr lang="en-US" sz="1481" b="1" i="1" dirty="0">
                <a:solidFill>
                  <a:srgbClr val="FFFFFF"/>
                </a:solidFill>
                <a:latin typeface="Arial" pitchFamily="34" charset="0"/>
                <a:ea typeface="宋体" pitchFamily="2" charset="-122"/>
              </a:rPr>
              <a:t>Spectrum/OFDM etc. </a:t>
            </a:r>
          </a:p>
          <a:p>
            <a:pPr fontAlgn="base">
              <a:spcBef>
                <a:spcPct val="0"/>
              </a:spcBef>
              <a:spcAft>
                <a:spcPct val="0"/>
              </a:spcAft>
            </a:pPr>
            <a:r>
              <a:rPr lang="en-US" sz="1481" b="1" i="1" dirty="0">
                <a:solidFill>
                  <a:srgbClr val="FFFFFF"/>
                </a:solidFill>
                <a:latin typeface="Arial" pitchFamily="34" charset="0"/>
                <a:ea typeface="宋体" pitchFamily="2" charset="-122"/>
              </a:rPr>
              <a:t>attributes configured.</a:t>
            </a:r>
          </a:p>
          <a:p>
            <a:pPr fontAlgn="base">
              <a:spcBef>
                <a:spcPct val="0"/>
              </a:spcBef>
              <a:spcAft>
                <a:spcPct val="0"/>
              </a:spcAft>
            </a:pPr>
            <a:endParaRPr lang="en-US" sz="1481" b="1" i="1" dirty="0">
              <a:solidFill>
                <a:srgbClr val="FFFFFF"/>
              </a:solidFill>
              <a:latin typeface="Arial" pitchFamily="34" charset="0"/>
              <a:ea typeface="宋体" pitchFamily="2" charset="-122"/>
            </a:endParaRPr>
          </a:p>
        </p:txBody>
      </p:sp>
      <p:cxnSp>
        <p:nvCxnSpPr>
          <p:cNvPr id="202" name="Straight Arrow Connector 201"/>
          <p:cNvCxnSpPr>
            <a:stCxn id="200" idx="4"/>
          </p:cNvCxnSpPr>
          <p:nvPr/>
        </p:nvCxnSpPr>
        <p:spPr bwMode="auto">
          <a:xfrm flipH="1">
            <a:off x="2513181" y="1326224"/>
            <a:ext cx="383258" cy="1074373"/>
          </a:xfrm>
          <a:prstGeom prst="straightConnector1">
            <a:avLst/>
          </a:prstGeom>
          <a:noFill/>
          <a:ln w="9525" cap="flat" cmpd="sng" algn="ctr">
            <a:solidFill>
              <a:schemeClr val="bg1"/>
            </a:solidFill>
            <a:prstDash val="solid"/>
            <a:round/>
            <a:headEnd type="none" w="med" len="med"/>
            <a:tailEnd type="arrow"/>
          </a:ln>
          <a:effectLst/>
        </p:spPr>
      </p:cxnSp>
      <p:sp>
        <p:nvSpPr>
          <p:cNvPr id="217" name="Oval 216"/>
          <p:cNvSpPr/>
          <p:nvPr/>
        </p:nvSpPr>
        <p:spPr bwMode="auto">
          <a:xfrm>
            <a:off x="6496514" y="2601644"/>
            <a:ext cx="163355" cy="779079"/>
          </a:xfrm>
          <a:prstGeom prst="ellipse">
            <a:avLst/>
          </a:prstGeom>
          <a:noFill/>
          <a:ln w="285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218" name="Title 1"/>
          <p:cNvSpPr txBox="1">
            <a:spLocks/>
          </p:cNvSpPr>
          <p:nvPr/>
        </p:nvSpPr>
        <p:spPr>
          <a:xfrm>
            <a:off x="163356" y="525"/>
            <a:ext cx="11556584" cy="852036"/>
          </a:xfrm>
          <a:prstGeom prst="rect">
            <a:avLst/>
          </a:prstGeom>
        </p:spPr>
        <p:txBody>
          <a:bodyPr lIns="106016" tIns="53008" rIns="106016" bIns="53008"/>
          <a:lstStyle/>
          <a:p>
            <a:pPr eaLnBrk="0" fontAlgn="base" hangingPunct="0">
              <a:spcBef>
                <a:spcPct val="0"/>
              </a:spcBef>
              <a:spcAft>
                <a:spcPct val="0"/>
              </a:spcAft>
              <a:defRPr/>
            </a:pPr>
            <a:r>
              <a:rPr lang="en-US" sz="4232" kern="0" dirty="0">
                <a:solidFill>
                  <a:srgbClr val="FFFFFF"/>
                </a:solidFill>
                <a:latin typeface="Arial Black" pitchFamily="34" charset="0"/>
                <a:ea typeface="微软雅黑" pitchFamily="34" charset="-122"/>
              </a:rPr>
              <a:t>STATE-3 – URRLC slice created</a:t>
            </a:r>
            <a:r>
              <a:rPr lang="en-US" sz="3386" i="1" kern="0" dirty="0">
                <a:solidFill>
                  <a:srgbClr val="FFFFFF"/>
                </a:solidFill>
                <a:latin typeface="Arial Black" pitchFamily="34" charset="0"/>
                <a:ea typeface="微软雅黑" pitchFamily="34" charset="-122"/>
              </a:rPr>
              <a:t> </a:t>
            </a:r>
          </a:p>
        </p:txBody>
      </p:sp>
      <p:grpSp>
        <p:nvGrpSpPr>
          <p:cNvPr id="31" name="Group 126"/>
          <p:cNvGrpSpPr/>
          <p:nvPr/>
        </p:nvGrpSpPr>
        <p:grpSpPr>
          <a:xfrm>
            <a:off x="2695386" y="883230"/>
            <a:ext cx="402105" cy="442995"/>
            <a:chOff x="1405719" y="5800299"/>
            <a:chExt cx="682388" cy="679876"/>
          </a:xfrm>
        </p:grpSpPr>
        <p:sp>
          <p:nvSpPr>
            <p:cNvPr id="200" name="Oval 199"/>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1" name="TextBox 200"/>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4</a:t>
              </a:r>
            </a:p>
          </p:txBody>
        </p:sp>
      </p:grpSp>
      <p:grpSp>
        <p:nvGrpSpPr>
          <p:cNvPr id="224" name="Group 126"/>
          <p:cNvGrpSpPr/>
          <p:nvPr/>
        </p:nvGrpSpPr>
        <p:grpSpPr>
          <a:xfrm>
            <a:off x="190605" y="3253971"/>
            <a:ext cx="402105" cy="442995"/>
            <a:chOff x="1405719" y="5800299"/>
            <a:chExt cx="682388" cy="679876"/>
          </a:xfrm>
        </p:grpSpPr>
        <p:sp>
          <p:nvSpPr>
            <p:cNvPr id="222" name="Oval 22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23" name="TextBox 22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cxnSp>
        <p:nvCxnSpPr>
          <p:cNvPr id="226" name="Straight Arrow Connector 225"/>
          <p:cNvCxnSpPr/>
          <p:nvPr/>
        </p:nvCxnSpPr>
        <p:spPr bwMode="auto">
          <a:xfrm flipV="1">
            <a:off x="527765" y="2727302"/>
            <a:ext cx="464934" cy="578026"/>
          </a:xfrm>
          <a:prstGeom prst="straightConnector1">
            <a:avLst/>
          </a:prstGeom>
          <a:noFill/>
          <a:ln w="9525" cap="flat" cmpd="sng" algn="ctr">
            <a:solidFill>
              <a:schemeClr val="bg1"/>
            </a:solidFill>
            <a:prstDash val="solid"/>
            <a:round/>
            <a:headEnd type="none" w="med" len="med"/>
            <a:tailEnd type="arrow"/>
          </a:ln>
          <a:effectLst/>
        </p:spPr>
      </p:cxnSp>
      <p:sp>
        <p:nvSpPr>
          <p:cNvPr id="229" name="TextBox 228"/>
          <p:cNvSpPr txBox="1"/>
          <p:nvPr/>
        </p:nvSpPr>
        <p:spPr>
          <a:xfrm>
            <a:off x="169003" y="3749621"/>
            <a:ext cx="2452611" cy="1687513"/>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Test-UE’s A generates</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urgent vehicle to vehicle message to Test-UE-B</a:t>
            </a:r>
          </a:p>
          <a:p>
            <a:pPr fontAlgn="base">
              <a:spcBef>
                <a:spcPct val="0"/>
              </a:spcBef>
              <a:spcAft>
                <a:spcPct val="0"/>
              </a:spcAft>
            </a:pPr>
            <a:endParaRPr lang="en-US" sz="1481" b="1" i="1" dirty="0">
              <a:solidFill>
                <a:srgbClr val="FFFFFF"/>
              </a:solidFill>
              <a:latin typeface="Arial" pitchFamily="34" charset="0"/>
              <a:ea typeface="宋体" pitchFamily="2" charset="-122"/>
            </a:endParaRPr>
          </a:p>
          <a:p>
            <a:pPr fontAlgn="base">
              <a:spcBef>
                <a:spcPct val="0"/>
              </a:spcBef>
              <a:spcAft>
                <a:spcPct val="0"/>
              </a:spcAft>
            </a:pPr>
            <a:r>
              <a:rPr lang="en-US" sz="1481" b="1" i="1" dirty="0">
                <a:solidFill>
                  <a:srgbClr val="FFFFFF"/>
                </a:solidFill>
                <a:latin typeface="Arial" pitchFamily="34" charset="0"/>
                <a:ea typeface="宋体" pitchFamily="2" charset="-122"/>
              </a:rPr>
              <a:t>Round trip delay displayed on related laptop.</a:t>
            </a:r>
            <a:endParaRPr lang="en-US" sz="1481" b="1" i="1" dirty="0">
              <a:solidFill>
                <a:srgbClr val="FF0000"/>
              </a:solidFill>
              <a:latin typeface="Arial" pitchFamily="34" charset="0"/>
              <a:ea typeface="宋体" pitchFamily="2" charset="-122"/>
            </a:endParaRPr>
          </a:p>
        </p:txBody>
      </p:sp>
      <p:sp>
        <p:nvSpPr>
          <p:cNvPr id="230" name="Rounded Rectangle 229"/>
          <p:cNvSpPr/>
          <p:nvPr/>
        </p:nvSpPr>
        <p:spPr bwMode="auto">
          <a:xfrm>
            <a:off x="10303947" y="3028880"/>
            <a:ext cx="1507895" cy="867040"/>
          </a:xfrm>
          <a:prstGeom prst="roundRect">
            <a:avLst/>
          </a:prstGeom>
          <a:noFill/>
          <a:ln w="2857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2" name="TextBox 231"/>
          <p:cNvSpPr txBox="1"/>
          <p:nvPr/>
        </p:nvSpPr>
        <p:spPr>
          <a:xfrm>
            <a:off x="10359860" y="3133896"/>
            <a:ext cx="798562" cy="483209"/>
          </a:xfrm>
          <a:prstGeom prst="rect">
            <a:avLst/>
          </a:prstGeom>
          <a:no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sp>
        <p:nvSpPr>
          <p:cNvPr id="233" name="TextBox 232"/>
          <p:cNvSpPr txBox="1"/>
          <p:nvPr/>
        </p:nvSpPr>
        <p:spPr>
          <a:xfrm>
            <a:off x="10923226" y="3295157"/>
            <a:ext cx="798562" cy="483209"/>
          </a:xfrm>
          <a:prstGeom prst="rect">
            <a:avLst/>
          </a:prstGeom>
          <a:solidFill>
            <a:schemeClr val="bg2">
              <a:lumMod val="75000"/>
            </a:schemeClr>
          </a:solid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grpSp>
        <p:nvGrpSpPr>
          <p:cNvPr id="225" name="Group 233"/>
          <p:cNvGrpSpPr/>
          <p:nvPr/>
        </p:nvGrpSpPr>
        <p:grpSpPr>
          <a:xfrm>
            <a:off x="11272452" y="3421797"/>
            <a:ext cx="464528" cy="334556"/>
            <a:chOff x="4121624" y="5145206"/>
            <a:chExt cx="439003" cy="316173"/>
          </a:xfrm>
        </p:grpSpPr>
        <p:sp>
          <p:nvSpPr>
            <p:cNvPr id="235" name="Trapezoid 234"/>
            <p:cNvSpPr/>
            <p:nvPr/>
          </p:nvSpPr>
          <p:spPr bwMode="auto">
            <a:xfrm>
              <a:off x="4121624" y="5145206"/>
              <a:ext cx="245659" cy="313898"/>
            </a:xfrm>
            <a:prstGeom prst="trapezoid">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6" name="Trapezoid 235"/>
            <p:cNvSpPr/>
            <p:nvPr/>
          </p:nvSpPr>
          <p:spPr bwMode="auto">
            <a:xfrm>
              <a:off x="4314968" y="5147481"/>
              <a:ext cx="245659" cy="313898"/>
            </a:xfrm>
            <a:prstGeom prst="trapezoid">
              <a:avLst/>
            </a:prstGeom>
            <a:solidFill>
              <a:srgbClr val="00B0F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227" name="Group 126"/>
          <p:cNvGrpSpPr/>
          <p:nvPr/>
        </p:nvGrpSpPr>
        <p:grpSpPr>
          <a:xfrm>
            <a:off x="9903956" y="4573375"/>
            <a:ext cx="402105" cy="442995"/>
            <a:chOff x="1405719" y="5800299"/>
            <a:chExt cx="682388" cy="679876"/>
          </a:xfrm>
        </p:grpSpPr>
        <p:sp>
          <p:nvSpPr>
            <p:cNvPr id="238" name="Oval 237"/>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39" name="TextBox 238"/>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sp>
        <p:nvSpPr>
          <p:cNvPr id="240" name="TextBox 239"/>
          <p:cNvSpPr txBox="1"/>
          <p:nvPr/>
        </p:nvSpPr>
        <p:spPr>
          <a:xfrm>
            <a:off x="10443075" y="1915016"/>
            <a:ext cx="1318505" cy="548099"/>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Three slices running.</a:t>
            </a:r>
          </a:p>
        </p:txBody>
      </p:sp>
      <p:cxnSp>
        <p:nvCxnSpPr>
          <p:cNvPr id="243" name="Straight Arrow Connector 242"/>
          <p:cNvCxnSpPr/>
          <p:nvPr/>
        </p:nvCxnSpPr>
        <p:spPr bwMode="auto">
          <a:xfrm flipV="1">
            <a:off x="11531229" y="3918959"/>
            <a:ext cx="52335" cy="538240"/>
          </a:xfrm>
          <a:prstGeom prst="straightConnector1">
            <a:avLst/>
          </a:prstGeom>
          <a:noFill/>
          <a:ln w="9525" cap="flat" cmpd="sng" algn="ctr">
            <a:solidFill>
              <a:schemeClr val="bg1"/>
            </a:solidFill>
            <a:prstDash val="solid"/>
            <a:round/>
            <a:headEnd type="none" w="med" len="med"/>
            <a:tailEnd type="arrow"/>
          </a:ln>
          <a:effectLst/>
        </p:spPr>
      </p:cxnSp>
      <p:cxnSp>
        <p:nvCxnSpPr>
          <p:cNvPr id="244" name="Straight Arrow Connector 243"/>
          <p:cNvCxnSpPr/>
          <p:nvPr/>
        </p:nvCxnSpPr>
        <p:spPr bwMode="auto">
          <a:xfrm>
            <a:off x="11158421" y="2501119"/>
            <a:ext cx="226184" cy="716249"/>
          </a:xfrm>
          <a:prstGeom prst="straightConnector1">
            <a:avLst/>
          </a:prstGeom>
          <a:noFill/>
          <a:ln w="9525" cap="flat" cmpd="sng" algn="ctr">
            <a:solidFill>
              <a:schemeClr val="bg1"/>
            </a:solidFill>
            <a:prstDash val="solid"/>
            <a:round/>
            <a:headEnd type="none" w="med" len="med"/>
            <a:tailEnd type="arrow"/>
          </a:ln>
          <a:effectLst/>
        </p:spPr>
      </p:cxnSp>
      <p:sp>
        <p:nvSpPr>
          <p:cNvPr id="113" name="Teardrop 112"/>
          <p:cNvSpPr/>
          <p:nvPr/>
        </p:nvSpPr>
        <p:spPr bwMode="auto">
          <a:xfrm rot="19169605" flipV="1">
            <a:off x="284291" y="1865287"/>
            <a:ext cx="1706678" cy="1505102"/>
          </a:xfrm>
          <a:prstGeom prst="teardrop">
            <a:avLst/>
          </a:prstGeom>
          <a:solidFill>
            <a:srgbClr val="FFFF00">
              <a:alpha val="58039"/>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4" name="Trapezoid 113"/>
          <p:cNvSpPr/>
          <p:nvPr/>
        </p:nvSpPr>
        <p:spPr bwMode="auto">
          <a:xfrm>
            <a:off x="11031608" y="3432267"/>
            <a:ext cx="259942" cy="332149"/>
          </a:xfrm>
          <a:prstGeom prst="trapezoid">
            <a:avLst/>
          </a:prstGeom>
          <a:solidFill>
            <a:srgbClr val="FFC00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 name="Oval 116"/>
          <p:cNvSpPr/>
          <p:nvPr/>
        </p:nvSpPr>
        <p:spPr bwMode="auto">
          <a:xfrm rot="2568110">
            <a:off x="693409" y="3279069"/>
            <a:ext cx="3177515" cy="580884"/>
          </a:xfrm>
          <a:prstGeom prst="ellipse">
            <a:avLst/>
          </a:prstGeom>
          <a:noFill/>
          <a:ln w="38100" cap="flat" cmpd="sng" algn="ctr">
            <a:solidFill>
              <a:srgbClr val="FFC000"/>
            </a:solid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3" name="Group 141"/>
          <p:cNvGrpSpPr/>
          <p:nvPr/>
        </p:nvGrpSpPr>
        <p:grpSpPr>
          <a:xfrm>
            <a:off x="1093775" y="2302692"/>
            <a:ext cx="165905" cy="263016"/>
            <a:chOff x="2723202" y="837916"/>
            <a:chExt cx="259308" cy="682388"/>
          </a:xfrm>
          <a:solidFill>
            <a:srgbClr val="C00000"/>
          </a:solidFill>
        </p:grpSpPr>
        <p:sp>
          <p:nvSpPr>
            <p:cNvPr id="143" name="Rounded Rectangle 14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4" name="Rectangle 14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5" name="Oval 14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5" name="Group 145"/>
          <p:cNvGrpSpPr/>
          <p:nvPr/>
        </p:nvGrpSpPr>
        <p:grpSpPr>
          <a:xfrm>
            <a:off x="1001276" y="2520498"/>
            <a:ext cx="165905" cy="263016"/>
            <a:chOff x="2723202" y="837916"/>
            <a:chExt cx="259308" cy="682388"/>
          </a:xfrm>
          <a:solidFill>
            <a:srgbClr val="C00000"/>
          </a:solidFill>
        </p:grpSpPr>
        <p:sp>
          <p:nvSpPr>
            <p:cNvPr id="147" name="Rounded Rectangle 146"/>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8" name="Rectangle 147"/>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9" name="Oval 148"/>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118" name="Down Arrow 117"/>
          <p:cNvSpPr/>
          <p:nvPr/>
        </p:nvSpPr>
        <p:spPr bwMode="auto">
          <a:xfrm rot="18923174">
            <a:off x="1585246" y="3000778"/>
            <a:ext cx="266674" cy="753948"/>
          </a:xfrm>
          <a:prstGeom prst="downArrow">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19" name="Down Arrow 118"/>
          <p:cNvSpPr/>
          <p:nvPr/>
        </p:nvSpPr>
        <p:spPr bwMode="auto">
          <a:xfrm rot="8300518">
            <a:off x="2809008" y="3408312"/>
            <a:ext cx="267146" cy="753948"/>
          </a:xfrm>
          <a:prstGeom prst="downArrow">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cxnSp>
        <p:nvCxnSpPr>
          <p:cNvPr id="120" name="Straight Connector 119"/>
          <p:cNvCxnSpPr>
            <a:stCxn id="13" idx="1"/>
          </p:cNvCxnSpPr>
          <p:nvPr/>
        </p:nvCxnSpPr>
        <p:spPr bwMode="auto">
          <a:xfrm flipH="1">
            <a:off x="6207500" y="2994617"/>
            <a:ext cx="768714" cy="9133"/>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4" name="Group 126"/>
          <p:cNvGrpSpPr/>
          <p:nvPr/>
        </p:nvGrpSpPr>
        <p:grpSpPr>
          <a:xfrm>
            <a:off x="10077783" y="1982729"/>
            <a:ext cx="402105" cy="442995"/>
            <a:chOff x="1405719" y="5800299"/>
            <a:chExt cx="682388" cy="679876"/>
          </a:xfrm>
        </p:grpSpPr>
        <p:sp>
          <p:nvSpPr>
            <p:cNvPr id="127" name="Oval 126"/>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28" name="TextBox 127"/>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sp>
        <p:nvSpPr>
          <p:cNvPr id="129" name="TextBox 128"/>
          <p:cNvSpPr txBox="1"/>
          <p:nvPr/>
        </p:nvSpPr>
        <p:spPr>
          <a:xfrm>
            <a:off x="10381336" y="4652263"/>
            <a:ext cx="1997057"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KPI displays packet</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loss etc. Spectrum</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Analyzer etc.</a:t>
            </a:r>
          </a:p>
        </p:txBody>
      </p:sp>
    </p:spTree>
    <p:extLst>
      <p:ext uri="{BB962C8B-B14F-4D97-AF65-F5344CB8AC3E}">
        <p14:creationId xmlns:p14="http://schemas.microsoft.com/office/powerpoint/2010/main" val="3506649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1" idx="0"/>
            <a:endCxn id="9" idx="2"/>
          </p:cNvCxnSpPr>
          <p:nvPr/>
        </p:nvCxnSpPr>
        <p:spPr bwMode="auto">
          <a:xfrm flipV="1">
            <a:off x="3803598" y="3355087"/>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283426" y="3355087"/>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8282178" y="3363373"/>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8802334" y="3363373"/>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7676323" y="2104092"/>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6950650" y="1902516"/>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7888122"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7871105"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005994" y="2082146"/>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5708526" y="2082146"/>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730095"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13078"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bwMode="auto">
          <a:xfrm>
            <a:off x="2148305" y="2278792"/>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sp>
        <p:nvSpPr>
          <p:cNvPr id="9" name="Rectangle 8"/>
          <p:cNvSpPr/>
          <p:nvPr/>
        </p:nvSpPr>
        <p:spPr bwMode="auto">
          <a:xfrm>
            <a:off x="3836756"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041645" y="3004466"/>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261857"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6976214"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8355664" y="264243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a:stCxn id="18" idx="3"/>
          </p:cNvCxnSpPr>
          <p:nvPr/>
        </p:nvCxnSpPr>
        <p:spPr bwMode="auto">
          <a:xfrm flipV="1">
            <a:off x="9249003" y="2996701"/>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sp>
        <p:nvSpPr>
          <p:cNvPr id="57" name="Rectangle 56"/>
          <p:cNvSpPr/>
          <p:nvPr/>
        </p:nvSpPr>
        <p:spPr bwMode="auto">
          <a:xfrm>
            <a:off x="7609132" y="1499364"/>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DWDM</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335692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4475731"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5915891" y="3730735"/>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783550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005360"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129594" y="142468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cxnSp>
        <p:nvCxnSpPr>
          <p:cNvPr id="85" name="Straight Arrow Connector 84"/>
          <p:cNvCxnSpPr/>
          <p:nvPr/>
        </p:nvCxnSpPr>
        <p:spPr bwMode="auto">
          <a:xfrm flipV="1">
            <a:off x="2777062" y="5001716"/>
            <a:ext cx="779080" cy="540328"/>
          </a:xfrm>
          <a:prstGeom prst="straightConnector1">
            <a:avLst/>
          </a:prstGeom>
          <a:noFill/>
          <a:ln w="9525" cap="flat" cmpd="sng" algn="ctr">
            <a:solidFill>
              <a:schemeClr val="bg1"/>
            </a:solidFill>
            <a:prstDash val="solid"/>
            <a:round/>
            <a:headEnd type="none" w="med" len="med"/>
            <a:tailEnd type="arrow"/>
          </a:ln>
          <a:effectLst/>
        </p:spPr>
      </p:cxnSp>
      <p:sp>
        <p:nvSpPr>
          <p:cNvPr id="103" name="TextBox 102"/>
          <p:cNvSpPr txBox="1"/>
          <p:nvPr/>
        </p:nvSpPr>
        <p:spPr>
          <a:xfrm>
            <a:off x="11471949" y="6007220"/>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4" name="TextBox 103"/>
          <p:cNvSpPr txBox="1"/>
          <p:nvPr/>
        </p:nvSpPr>
        <p:spPr>
          <a:xfrm>
            <a:off x="3395507" y="4612417"/>
            <a:ext cx="766557"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err="1">
                <a:solidFill>
                  <a:srgbClr val="000000"/>
                </a:solidFill>
                <a:latin typeface="Arial" pitchFamily="34" charset="0"/>
                <a:ea typeface="宋体" pitchFamily="2" charset="-122"/>
              </a:rPr>
              <a:t>Urrrlc-nb</a:t>
            </a:r>
            <a:endParaRPr lang="en-US" sz="1164" i="1" dirty="0">
              <a:solidFill>
                <a:srgbClr val="000000"/>
              </a:solidFill>
              <a:latin typeface="Arial" pitchFamily="34" charset="0"/>
              <a:ea typeface="宋体" pitchFamily="2" charset="-122"/>
            </a:endParaRPr>
          </a:p>
        </p:txBody>
      </p:sp>
      <p:sp>
        <p:nvSpPr>
          <p:cNvPr id="105" name="TextBox 104"/>
          <p:cNvSpPr txBox="1"/>
          <p:nvPr/>
        </p:nvSpPr>
        <p:spPr>
          <a:xfrm>
            <a:off x="11477387" y="6324218"/>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6" name="TextBox 105"/>
          <p:cNvSpPr txBox="1"/>
          <p:nvPr/>
        </p:nvSpPr>
        <p:spPr>
          <a:xfrm>
            <a:off x="11554657" y="56553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7" name="TextBox 106"/>
          <p:cNvSpPr txBox="1"/>
          <p:nvPr/>
        </p:nvSpPr>
        <p:spPr>
          <a:xfrm>
            <a:off x="10970473" y="61328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grpSp>
        <p:nvGrpSpPr>
          <p:cNvPr id="2" name="Group 126"/>
          <p:cNvGrpSpPr/>
          <p:nvPr/>
        </p:nvGrpSpPr>
        <p:grpSpPr>
          <a:xfrm>
            <a:off x="4687083" y="4847734"/>
            <a:ext cx="402105" cy="442995"/>
            <a:chOff x="1405719" y="5800299"/>
            <a:chExt cx="682388" cy="679876"/>
          </a:xfrm>
        </p:grpSpPr>
        <p:sp>
          <p:nvSpPr>
            <p:cNvPr id="125" name="Oval 124"/>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26" name="TextBox 125"/>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1</a:t>
              </a:r>
            </a:p>
          </p:txBody>
        </p:sp>
      </p:grpSp>
      <p:sp>
        <p:nvSpPr>
          <p:cNvPr id="115" name="Can 114"/>
          <p:cNvSpPr/>
          <p:nvPr/>
        </p:nvSpPr>
        <p:spPr bwMode="auto">
          <a:xfrm>
            <a:off x="10794023" y="5529473"/>
            <a:ext cx="1218882" cy="1156056"/>
          </a:xfrm>
          <a:prstGeom prst="can">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5" name="TextBox 134"/>
          <p:cNvSpPr txBox="1"/>
          <p:nvPr/>
        </p:nvSpPr>
        <p:spPr>
          <a:xfrm>
            <a:off x="5149265" y="4809335"/>
            <a:ext cx="2792335"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Operator  !! requests URRLC slice spectrum growth by reducing MMTC spectrum</a:t>
            </a:r>
          </a:p>
        </p:txBody>
      </p:sp>
      <p:sp>
        <p:nvSpPr>
          <p:cNvPr id="136" name="TextBox 135"/>
          <p:cNvSpPr txBox="1"/>
          <p:nvPr/>
        </p:nvSpPr>
        <p:spPr>
          <a:xfrm>
            <a:off x="640857" y="5776901"/>
            <a:ext cx="3694341" cy="775982"/>
          </a:xfrm>
          <a:prstGeom prst="rect">
            <a:avLst/>
          </a:prstGeom>
          <a:noFill/>
        </p:spPr>
        <p:txBody>
          <a:bodyPr wrap="square" rtlCol="0">
            <a:spAutoFit/>
          </a:bodyPr>
          <a:lstStyle/>
          <a:p>
            <a:pPr fontAlgn="base">
              <a:spcBef>
                <a:spcPct val="0"/>
              </a:spcBef>
              <a:spcAft>
                <a:spcPct val="0"/>
              </a:spcAft>
            </a:pPr>
            <a:r>
              <a:rPr lang="en-US" sz="1481" b="1" i="1" dirty="0" err="1">
                <a:solidFill>
                  <a:srgbClr val="FFFFFF"/>
                </a:solidFill>
                <a:latin typeface="Arial" pitchFamily="34" charset="0"/>
                <a:ea typeface="宋体" pitchFamily="2" charset="-122"/>
              </a:rPr>
              <a:t>MMTc</a:t>
            </a:r>
            <a:r>
              <a:rPr lang="en-US" sz="1481" b="1" i="1" dirty="0">
                <a:solidFill>
                  <a:srgbClr val="FFFFFF"/>
                </a:solidFill>
                <a:latin typeface="Arial" pitchFamily="34" charset="0"/>
                <a:ea typeface="宋体" pitchFamily="2" charset="-122"/>
              </a:rPr>
              <a:t> NF container moved out of  C-to DC because URRLC needs the compute resources.</a:t>
            </a:r>
          </a:p>
        </p:txBody>
      </p:sp>
      <p:grpSp>
        <p:nvGrpSpPr>
          <p:cNvPr id="3" name="Group 172"/>
          <p:cNvGrpSpPr/>
          <p:nvPr/>
        </p:nvGrpSpPr>
        <p:grpSpPr>
          <a:xfrm>
            <a:off x="3669233" y="3780739"/>
            <a:ext cx="628289" cy="894264"/>
            <a:chOff x="6020790" y="4510645"/>
            <a:chExt cx="593766" cy="845126"/>
          </a:xfrm>
          <a:solidFill>
            <a:srgbClr val="FFC000"/>
          </a:solidFill>
        </p:grpSpPr>
        <p:sp>
          <p:nvSpPr>
            <p:cNvPr id="170" name="Rectangle 169"/>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Rectangle 170"/>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2" name="Rectangle 171"/>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81" name="TextBox 180"/>
          <p:cNvSpPr txBox="1"/>
          <p:nvPr/>
        </p:nvSpPr>
        <p:spPr>
          <a:xfrm>
            <a:off x="2136835" y="2499270"/>
            <a:ext cx="881973"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err="1">
                <a:solidFill>
                  <a:srgbClr val="000000"/>
                </a:solidFill>
                <a:latin typeface="Arial" pitchFamily="34" charset="0"/>
                <a:ea typeface="宋体" pitchFamily="2" charset="-122"/>
              </a:rPr>
              <a:t>urrrlc</a:t>
            </a:r>
            <a:r>
              <a:rPr lang="en-US" sz="1164" i="1" dirty="0">
                <a:solidFill>
                  <a:srgbClr val="000000"/>
                </a:solidFill>
                <a:latin typeface="Arial" pitchFamily="34" charset="0"/>
                <a:ea typeface="宋体" pitchFamily="2" charset="-122"/>
              </a:rPr>
              <a:t>-PHY</a:t>
            </a:r>
          </a:p>
        </p:txBody>
      </p:sp>
      <p:sp>
        <p:nvSpPr>
          <p:cNvPr id="182" name="Rectangle 181"/>
          <p:cNvSpPr/>
          <p:nvPr/>
        </p:nvSpPr>
        <p:spPr bwMode="auto">
          <a:xfrm>
            <a:off x="2680724" y="3183866"/>
            <a:ext cx="1277523" cy="96336"/>
          </a:xfrm>
          <a:prstGeom prst="rect">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3" name="Rectangle 182"/>
          <p:cNvSpPr/>
          <p:nvPr/>
        </p:nvSpPr>
        <p:spPr bwMode="auto">
          <a:xfrm rot="5400000">
            <a:off x="3394866" y="3682318"/>
            <a:ext cx="1040872" cy="60712"/>
          </a:xfrm>
          <a:prstGeom prst="rect">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4" name="Rectangle 183"/>
          <p:cNvSpPr/>
          <p:nvPr/>
        </p:nvSpPr>
        <p:spPr bwMode="auto">
          <a:xfrm rot="5400000">
            <a:off x="2456624" y="2972328"/>
            <a:ext cx="502628" cy="87982"/>
          </a:xfrm>
          <a:prstGeom prst="rect">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5" name="Group 126"/>
          <p:cNvGrpSpPr/>
          <p:nvPr/>
        </p:nvGrpSpPr>
        <p:grpSpPr>
          <a:xfrm>
            <a:off x="4697553" y="5574455"/>
            <a:ext cx="402105" cy="442995"/>
            <a:chOff x="1405719" y="5800299"/>
            <a:chExt cx="682388" cy="679876"/>
          </a:xfrm>
        </p:grpSpPr>
        <p:sp>
          <p:nvSpPr>
            <p:cNvPr id="186" name="Oval 18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87" name="TextBox 18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sp>
        <p:nvSpPr>
          <p:cNvPr id="188" name="TextBox 187"/>
          <p:cNvSpPr txBox="1"/>
          <p:nvPr/>
        </p:nvSpPr>
        <p:spPr>
          <a:xfrm>
            <a:off x="5159735" y="5510925"/>
            <a:ext cx="3586074" cy="1003865"/>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Global Optimizer has to </a:t>
            </a:r>
            <a:r>
              <a:rPr lang="en-US" sz="1481" b="1" i="1" u="sng" dirty="0">
                <a:solidFill>
                  <a:srgbClr val="FFFFFF"/>
                </a:solidFill>
                <a:latin typeface="Arial" pitchFamily="34" charset="0"/>
                <a:ea typeface="宋体" pitchFamily="2" charset="-122"/>
              </a:rPr>
              <a:t>move MMTC </a:t>
            </a:r>
            <a:r>
              <a:rPr lang="en-US" sz="1481" b="1" i="1" dirty="0">
                <a:solidFill>
                  <a:srgbClr val="FFFFFF"/>
                </a:solidFill>
                <a:latin typeface="Arial" pitchFamily="34" charset="0"/>
                <a:ea typeface="宋体" pitchFamily="2" charset="-122"/>
              </a:rPr>
              <a:t>to DC for URRLC performance increase. Also more DC/CRAN B/W required for MMTC-protocol to PHY</a:t>
            </a:r>
          </a:p>
        </p:txBody>
      </p:sp>
      <p:grpSp>
        <p:nvGrpSpPr>
          <p:cNvPr id="6" name="Group 126"/>
          <p:cNvGrpSpPr/>
          <p:nvPr/>
        </p:nvGrpSpPr>
        <p:grpSpPr>
          <a:xfrm>
            <a:off x="2232542" y="5295914"/>
            <a:ext cx="402105" cy="442995"/>
            <a:chOff x="1405719" y="5800299"/>
            <a:chExt cx="682388" cy="679876"/>
          </a:xfrm>
        </p:grpSpPr>
        <p:sp>
          <p:nvSpPr>
            <p:cNvPr id="192" name="Oval 19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3" name="TextBox 19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8" name="TextBox 197"/>
          <p:cNvSpPr txBox="1"/>
          <p:nvPr/>
        </p:nvSpPr>
        <p:spPr>
          <a:xfrm>
            <a:off x="3023528" y="685663"/>
            <a:ext cx="2794433" cy="1003865"/>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URRLC PHY hitless spectrum increase. MMTC</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hitless spectrum decrease.</a:t>
            </a:r>
          </a:p>
          <a:p>
            <a:pPr fontAlgn="base">
              <a:spcBef>
                <a:spcPct val="0"/>
              </a:spcBef>
              <a:spcAft>
                <a:spcPct val="0"/>
              </a:spcAft>
            </a:pPr>
            <a:endParaRPr lang="en-US" sz="1481" b="1" i="1" dirty="0">
              <a:solidFill>
                <a:srgbClr val="FFFFFF"/>
              </a:solidFill>
              <a:latin typeface="Arial" pitchFamily="34" charset="0"/>
              <a:ea typeface="宋体" pitchFamily="2" charset="-122"/>
            </a:endParaRPr>
          </a:p>
        </p:txBody>
      </p:sp>
      <p:cxnSp>
        <p:nvCxnSpPr>
          <p:cNvPr id="202" name="Straight Arrow Connector 201"/>
          <p:cNvCxnSpPr>
            <a:stCxn id="200" idx="4"/>
          </p:cNvCxnSpPr>
          <p:nvPr/>
        </p:nvCxnSpPr>
        <p:spPr bwMode="auto">
          <a:xfrm flipH="1">
            <a:off x="2513181" y="1326224"/>
            <a:ext cx="383258" cy="1074373"/>
          </a:xfrm>
          <a:prstGeom prst="straightConnector1">
            <a:avLst/>
          </a:prstGeom>
          <a:noFill/>
          <a:ln w="9525" cap="flat" cmpd="sng" algn="ctr">
            <a:solidFill>
              <a:schemeClr val="bg1"/>
            </a:solidFill>
            <a:prstDash val="solid"/>
            <a:round/>
            <a:headEnd type="none" w="med" len="med"/>
            <a:tailEnd type="arrow"/>
          </a:ln>
          <a:effectLst/>
        </p:spPr>
      </p:cxnSp>
      <p:sp>
        <p:nvSpPr>
          <p:cNvPr id="217" name="Oval 216"/>
          <p:cNvSpPr/>
          <p:nvPr/>
        </p:nvSpPr>
        <p:spPr bwMode="auto">
          <a:xfrm>
            <a:off x="6496514" y="2601644"/>
            <a:ext cx="163355" cy="779079"/>
          </a:xfrm>
          <a:prstGeom prst="ellipse">
            <a:avLst/>
          </a:prstGeom>
          <a:noFill/>
          <a:ln w="285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218" name="Title 1"/>
          <p:cNvSpPr txBox="1">
            <a:spLocks/>
          </p:cNvSpPr>
          <p:nvPr/>
        </p:nvSpPr>
        <p:spPr>
          <a:xfrm>
            <a:off x="201053" y="525"/>
            <a:ext cx="11556584" cy="703684"/>
          </a:xfrm>
          <a:prstGeom prst="rect">
            <a:avLst/>
          </a:prstGeom>
        </p:spPr>
        <p:txBody>
          <a:bodyPr lIns="106016" tIns="53008" rIns="106016" bIns="53008"/>
          <a:lstStyle/>
          <a:p>
            <a:pPr eaLnBrk="0" fontAlgn="base" hangingPunct="0">
              <a:spcBef>
                <a:spcPct val="0"/>
              </a:spcBef>
              <a:spcAft>
                <a:spcPct val="0"/>
              </a:spcAft>
              <a:defRPr/>
            </a:pPr>
            <a:r>
              <a:rPr lang="en-US" sz="4232" kern="0" dirty="0">
                <a:solidFill>
                  <a:srgbClr val="FFFFFF"/>
                </a:solidFill>
                <a:latin typeface="Arial Black" pitchFamily="34" charset="0"/>
                <a:ea typeface="微软雅黑" pitchFamily="34" charset="-122"/>
              </a:rPr>
              <a:t>STATE-4 – Breath- increase URLLC</a:t>
            </a:r>
            <a:endParaRPr lang="en-US" sz="3386" i="1" kern="0" dirty="0">
              <a:solidFill>
                <a:srgbClr val="FFFFFF"/>
              </a:solidFill>
              <a:latin typeface="Arial Black" pitchFamily="34" charset="0"/>
              <a:ea typeface="微软雅黑" pitchFamily="34" charset="-122"/>
            </a:endParaRPr>
          </a:p>
        </p:txBody>
      </p:sp>
      <p:grpSp>
        <p:nvGrpSpPr>
          <p:cNvPr id="7" name="Group 126"/>
          <p:cNvGrpSpPr/>
          <p:nvPr/>
        </p:nvGrpSpPr>
        <p:grpSpPr>
          <a:xfrm>
            <a:off x="2695386" y="883230"/>
            <a:ext cx="402105" cy="442995"/>
            <a:chOff x="1405719" y="5800299"/>
            <a:chExt cx="682388" cy="679876"/>
          </a:xfrm>
        </p:grpSpPr>
        <p:sp>
          <p:nvSpPr>
            <p:cNvPr id="200" name="Oval 199"/>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1" name="TextBox 200"/>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4</a:t>
              </a:r>
            </a:p>
          </p:txBody>
        </p:sp>
      </p:grpSp>
      <p:grpSp>
        <p:nvGrpSpPr>
          <p:cNvPr id="8" name="Group 126"/>
          <p:cNvGrpSpPr/>
          <p:nvPr/>
        </p:nvGrpSpPr>
        <p:grpSpPr>
          <a:xfrm>
            <a:off x="190605" y="3253971"/>
            <a:ext cx="402105" cy="442995"/>
            <a:chOff x="1405719" y="5800299"/>
            <a:chExt cx="682388" cy="679876"/>
          </a:xfrm>
        </p:grpSpPr>
        <p:sp>
          <p:nvSpPr>
            <p:cNvPr id="222" name="Oval 22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23" name="TextBox 22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cxnSp>
        <p:nvCxnSpPr>
          <p:cNvPr id="226" name="Straight Arrow Connector 225"/>
          <p:cNvCxnSpPr/>
          <p:nvPr/>
        </p:nvCxnSpPr>
        <p:spPr bwMode="auto">
          <a:xfrm flipV="1">
            <a:off x="527765" y="2727302"/>
            <a:ext cx="464934" cy="578026"/>
          </a:xfrm>
          <a:prstGeom prst="straightConnector1">
            <a:avLst/>
          </a:prstGeom>
          <a:noFill/>
          <a:ln w="9525" cap="flat" cmpd="sng" algn="ctr">
            <a:solidFill>
              <a:schemeClr val="bg1"/>
            </a:solidFill>
            <a:prstDash val="solid"/>
            <a:round/>
            <a:headEnd type="none" w="med" len="med"/>
            <a:tailEnd type="arrow"/>
          </a:ln>
          <a:effectLst/>
        </p:spPr>
      </p:cxnSp>
      <p:sp>
        <p:nvSpPr>
          <p:cNvPr id="229" name="TextBox 228"/>
          <p:cNvSpPr txBox="1"/>
          <p:nvPr/>
        </p:nvSpPr>
        <p:spPr>
          <a:xfrm>
            <a:off x="1" y="3912976"/>
            <a:ext cx="2452611" cy="1231747"/>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Test-UE’s for all </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three slices continue</a:t>
            </a:r>
          </a:p>
          <a:p>
            <a:pPr fontAlgn="base">
              <a:spcBef>
                <a:spcPct val="0"/>
              </a:spcBef>
              <a:spcAft>
                <a:spcPct val="0"/>
              </a:spcAft>
            </a:pPr>
            <a:r>
              <a:rPr lang="en-US" sz="1481" b="1" i="1" dirty="0">
                <a:solidFill>
                  <a:srgbClr val="FFFFFF"/>
                </a:solidFill>
                <a:latin typeface="Arial" pitchFamily="34" charset="0"/>
                <a:ea typeface="宋体" pitchFamily="2" charset="-122"/>
              </a:rPr>
              <a:t>Uninterrupted.</a:t>
            </a:r>
          </a:p>
          <a:p>
            <a:pPr fontAlgn="base">
              <a:spcBef>
                <a:spcPct val="0"/>
              </a:spcBef>
              <a:spcAft>
                <a:spcPct val="0"/>
              </a:spcAft>
            </a:pP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not shown for </a:t>
            </a:r>
          </a:p>
          <a:p>
            <a:pPr fontAlgn="base">
              <a:spcBef>
                <a:spcPct val="0"/>
              </a:spcBef>
              <a:spcAft>
                <a:spcPct val="0"/>
              </a:spcAft>
            </a:pPr>
            <a:r>
              <a:rPr lang="en-US" sz="1481" b="1" i="1" dirty="0">
                <a:solidFill>
                  <a:srgbClr val="FFFFFF"/>
                </a:solidFill>
                <a:latin typeface="Arial" pitchFamily="34" charset="0"/>
                <a:ea typeface="宋体" pitchFamily="2" charset="-122"/>
              </a:rPr>
              <a:t>clarity.</a:t>
            </a:r>
            <a:endParaRPr lang="en-US" sz="1481" b="1" i="1" dirty="0">
              <a:solidFill>
                <a:srgbClr val="FF0000"/>
              </a:solidFill>
              <a:latin typeface="Arial" pitchFamily="34" charset="0"/>
              <a:ea typeface="宋体" pitchFamily="2" charset="-122"/>
            </a:endParaRPr>
          </a:p>
        </p:txBody>
      </p:sp>
      <p:sp>
        <p:nvSpPr>
          <p:cNvPr id="230" name="Rounded Rectangle 229"/>
          <p:cNvSpPr/>
          <p:nvPr/>
        </p:nvSpPr>
        <p:spPr bwMode="auto">
          <a:xfrm>
            <a:off x="10303947" y="3028880"/>
            <a:ext cx="1507895" cy="867040"/>
          </a:xfrm>
          <a:prstGeom prst="roundRect">
            <a:avLst/>
          </a:prstGeom>
          <a:noFill/>
          <a:ln w="2857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2" name="TextBox 231"/>
          <p:cNvSpPr txBox="1"/>
          <p:nvPr/>
        </p:nvSpPr>
        <p:spPr>
          <a:xfrm>
            <a:off x="10359860" y="3133896"/>
            <a:ext cx="798562" cy="483209"/>
          </a:xfrm>
          <a:prstGeom prst="rect">
            <a:avLst/>
          </a:prstGeom>
          <a:no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sp>
        <p:nvSpPr>
          <p:cNvPr id="233" name="TextBox 232"/>
          <p:cNvSpPr txBox="1"/>
          <p:nvPr/>
        </p:nvSpPr>
        <p:spPr>
          <a:xfrm>
            <a:off x="10923226" y="3295157"/>
            <a:ext cx="798562" cy="483209"/>
          </a:xfrm>
          <a:prstGeom prst="rect">
            <a:avLst/>
          </a:prstGeom>
          <a:solidFill>
            <a:schemeClr val="bg2">
              <a:lumMod val="75000"/>
            </a:schemeClr>
          </a:solid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grpSp>
        <p:nvGrpSpPr>
          <p:cNvPr id="12" name="Group 233"/>
          <p:cNvGrpSpPr/>
          <p:nvPr/>
        </p:nvGrpSpPr>
        <p:grpSpPr>
          <a:xfrm>
            <a:off x="11397171" y="3421797"/>
            <a:ext cx="339809" cy="334556"/>
            <a:chOff x="4239490" y="5145206"/>
            <a:chExt cx="321137" cy="316173"/>
          </a:xfrm>
        </p:grpSpPr>
        <p:sp>
          <p:nvSpPr>
            <p:cNvPr id="235" name="Trapezoid 234"/>
            <p:cNvSpPr/>
            <p:nvPr/>
          </p:nvSpPr>
          <p:spPr bwMode="auto">
            <a:xfrm>
              <a:off x="4239490" y="5145206"/>
              <a:ext cx="127793" cy="313898"/>
            </a:xfrm>
            <a:prstGeom prst="trapezoid">
              <a:avLst/>
            </a:prstGeom>
            <a:solidFill>
              <a:srgbClr val="00B05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6" name="Trapezoid 235"/>
            <p:cNvSpPr/>
            <p:nvPr/>
          </p:nvSpPr>
          <p:spPr bwMode="auto">
            <a:xfrm>
              <a:off x="4314968" y="5147481"/>
              <a:ext cx="245659" cy="313898"/>
            </a:xfrm>
            <a:prstGeom prst="trapezoid">
              <a:avLst/>
            </a:prstGeom>
            <a:solidFill>
              <a:srgbClr val="00B0F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7" name="Group 126"/>
          <p:cNvGrpSpPr/>
          <p:nvPr/>
        </p:nvGrpSpPr>
        <p:grpSpPr>
          <a:xfrm>
            <a:off x="9903956" y="4573375"/>
            <a:ext cx="402105" cy="442995"/>
            <a:chOff x="1405719" y="5800299"/>
            <a:chExt cx="682388" cy="679876"/>
          </a:xfrm>
        </p:grpSpPr>
        <p:sp>
          <p:nvSpPr>
            <p:cNvPr id="238" name="Oval 237"/>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39" name="TextBox 238"/>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sp>
        <p:nvSpPr>
          <p:cNvPr id="240" name="TextBox 239"/>
          <p:cNvSpPr txBox="1"/>
          <p:nvPr/>
        </p:nvSpPr>
        <p:spPr>
          <a:xfrm>
            <a:off x="10518470" y="1336989"/>
            <a:ext cx="1318505" cy="1231747"/>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Three slices running after</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spectrum change</a:t>
            </a:r>
          </a:p>
        </p:txBody>
      </p:sp>
      <p:cxnSp>
        <p:nvCxnSpPr>
          <p:cNvPr id="243" name="Straight Arrow Connector 242"/>
          <p:cNvCxnSpPr/>
          <p:nvPr/>
        </p:nvCxnSpPr>
        <p:spPr bwMode="auto">
          <a:xfrm flipV="1">
            <a:off x="11531229" y="3918959"/>
            <a:ext cx="52335" cy="538240"/>
          </a:xfrm>
          <a:prstGeom prst="straightConnector1">
            <a:avLst/>
          </a:prstGeom>
          <a:noFill/>
          <a:ln w="9525" cap="flat" cmpd="sng" algn="ctr">
            <a:solidFill>
              <a:schemeClr val="bg1"/>
            </a:solidFill>
            <a:prstDash val="solid"/>
            <a:round/>
            <a:headEnd type="none" w="med" len="med"/>
            <a:tailEnd type="arrow"/>
          </a:ln>
          <a:effectLst/>
        </p:spPr>
      </p:cxnSp>
      <p:cxnSp>
        <p:nvCxnSpPr>
          <p:cNvPr id="244" name="Straight Arrow Connector 243"/>
          <p:cNvCxnSpPr/>
          <p:nvPr/>
        </p:nvCxnSpPr>
        <p:spPr bwMode="auto">
          <a:xfrm>
            <a:off x="11158421" y="2501119"/>
            <a:ext cx="226184" cy="716249"/>
          </a:xfrm>
          <a:prstGeom prst="straightConnector1">
            <a:avLst/>
          </a:prstGeom>
          <a:noFill/>
          <a:ln w="9525" cap="flat" cmpd="sng" algn="ctr">
            <a:solidFill>
              <a:schemeClr val="bg1"/>
            </a:solidFill>
            <a:prstDash val="solid"/>
            <a:round/>
            <a:headEnd type="none" w="med" len="med"/>
            <a:tailEnd type="arrow"/>
          </a:ln>
          <a:effectLst/>
        </p:spPr>
      </p:cxnSp>
      <p:sp>
        <p:nvSpPr>
          <p:cNvPr id="113" name="Teardrop 112"/>
          <p:cNvSpPr/>
          <p:nvPr/>
        </p:nvSpPr>
        <p:spPr bwMode="auto">
          <a:xfrm rot="19169605" flipV="1">
            <a:off x="284291" y="1865287"/>
            <a:ext cx="1706678" cy="1505102"/>
          </a:xfrm>
          <a:prstGeom prst="teardrop">
            <a:avLst/>
          </a:prstGeom>
          <a:solidFill>
            <a:srgbClr val="FFFF00">
              <a:alpha val="58039"/>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4" name="Trapezoid 113"/>
          <p:cNvSpPr/>
          <p:nvPr/>
        </p:nvSpPr>
        <p:spPr bwMode="auto">
          <a:xfrm>
            <a:off x="11031608" y="3432267"/>
            <a:ext cx="390695" cy="332149"/>
          </a:xfrm>
          <a:prstGeom prst="trapezoid">
            <a:avLst/>
          </a:prstGeom>
          <a:solidFill>
            <a:srgbClr val="FFC00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 name="Oval 116"/>
          <p:cNvSpPr/>
          <p:nvPr/>
        </p:nvSpPr>
        <p:spPr bwMode="auto">
          <a:xfrm rot="2568110">
            <a:off x="693409" y="3279069"/>
            <a:ext cx="3177515" cy="580884"/>
          </a:xfrm>
          <a:prstGeom prst="ellipse">
            <a:avLst/>
          </a:prstGeom>
          <a:noFill/>
          <a:ln w="38100" cap="flat" cmpd="sng" algn="ctr">
            <a:solidFill>
              <a:srgbClr val="FFC000"/>
            </a:solid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9" name="Group 141"/>
          <p:cNvGrpSpPr/>
          <p:nvPr/>
        </p:nvGrpSpPr>
        <p:grpSpPr>
          <a:xfrm>
            <a:off x="1093775" y="2302692"/>
            <a:ext cx="165905" cy="263016"/>
            <a:chOff x="2723202" y="837916"/>
            <a:chExt cx="259308" cy="682388"/>
          </a:xfrm>
          <a:solidFill>
            <a:srgbClr val="C00000"/>
          </a:solidFill>
        </p:grpSpPr>
        <p:sp>
          <p:nvSpPr>
            <p:cNvPr id="143" name="Rounded Rectangle 14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4" name="Rectangle 14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5" name="Oval 14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0" name="Group 145"/>
          <p:cNvGrpSpPr/>
          <p:nvPr/>
        </p:nvGrpSpPr>
        <p:grpSpPr>
          <a:xfrm>
            <a:off x="1001276" y="2520498"/>
            <a:ext cx="165905" cy="263016"/>
            <a:chOff x="2723202" y="837916"/>
            <a:chExt cx="259308" cy="682388"/>
          </a:xfrm>
          <a:solidFill>
            <a:srgbClr val="C00000"/>
          </a:solidFill>
        </p:grpSpPr>
        <p:sp>
          <p:nvSpPr>
            <p:cNvPr id="147" name="Rounded Rectangle 146"/>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8" name="Rectangle 147"/>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9" name="Oval 148"/>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118" name="Down Arrow 117"/>
          <p:cNvSpPr/>
          <p:nvPr/>
        </p:nvSpPr>
        <p:spPr bwMode="auto">
          <a:xfrm rot="18923174">
            <a:off x="1585246" y="3000778"/>
            <a:ext cx="266674" cy="753948"/>
          </a:xfrm>
          <a:prstGeom prst="downArrow">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19" name="Down Arrow 118"/>
          <p:cNvSpPr/>
          <p:nvPr/>
        </p:nvSpPr>
        <p:spPr bwMode="auto">
          <a:xfrm rot="8300518">
            <a:off x="2809008" y="3408312"/>
            <a:ext cx="267146" cy="753948"/>
          </a:xfrm>
          <a:prstGeom prst="downArrow">
            <a:avLst/>
          </a:prstGeom>
          <a:solidFill>
            <a:srgbClr val="FFC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cxnSp>
        <p:nvCxnSpPr>
          <p:cNvPr id="120" name="Straight Connector 119"/>
          <p:cNvCxnSpPr>
            <a:stCxn id="13" idx="1"/>
          </p:cNvCxnSpPr>
          <p:nvPr/>
        </p:nvCxnSpPr>
        <p:spPr bwMode="auto">
          <a:xfrm flipH="1">
            <a:off x="6207500" y="2994617"/>
            <a:ext cx="768714" cy="9133"/>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1" name="Group 126"/>
          <p:cNvGrpSpPr/>
          <p:nvPr/>
        </p:nvGrpSpPr>
        <p:grpSpPr>
          <a:xfrm>
            <a:off x="10102915" y="1605755"/>
            <a:ext cx="402105" cy="442995"/>
            <a:chOff x="1405719" y="5800299"/>
            <a:chExt cx="682388" cy="679876"/>
          </a:xfrm>
        </p:grpSpPr>
        <p:sp>
          <p:nvSpPr>
            <p:cNvPr id="127" name="Oval 126"/>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28" name="TextBox 127"/>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sp>
        <p:nvSpPr>
          <p:cNvPr id="129" name="TextBox 128"/>
          <p:cNvSpPr txBox="1"/>
          <p:nvPr/>
        </p:nvSpPr>
        <p:spPr>
          <a:xfrm>
            <a:off x="10381336" y="4652263"/>
            <a:ext cx="1997057" cy="548099"/>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KPI displays all </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slices still working.</a:t>
            </a:r>
          </a:p>
        </p:txBody>
      </p:sp>
      <p:sp>
        <p:nvSpPr>
          <p:cNvPr id="97" name="TextBox 96"/>
          <p:cNvSpPr txBox="1"/>
          <p:nvPr/>
        </p:nvSpPr>
        <p:spPr>
          <a:xfrm>
            <a:off x="8924454" y="4461628"/>
            <a:ext cx="859531" cy="450636"/>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Mmtc-prot</a:t>
            </a:r>
            <a:r>
              <a:rPr lang="en-US" sz="1164" i="1" dirty="0">
                <a:solidFill>
                  <a:srgbClr val="FFFFFF"/>
                </a:solidFill>
                <a:latin typeface="Arial" pitchFamily="34" charset="0"/>
                <a:ea typeface="宋体" pitchFamily="2" charset="-122"/>
              </a:rPr>
              <a:t/>
            </a:r>
            <a:br>
              <a:rPr lang="en-US" sz="1164" i="1" dirty="0">
                <a:solidFill>
                  <a:srgbClr val="FFFFFF"/>
                </a:solidFill>
                <a:latin typeface="Arial" pitchFamily="34" charset="0"/>
                <a:ea typeface="宋体" pitchFamily="2" charset="-122"/>
              </a:rPr>
            </a:br>
            <a:r>
              <a:rPr lang="en-US" sz="1164" i="1" dirty="0" err="1">
                <a:solidFill>
                  <a:srgbClr val="FFFFFF"/>
                </a:solidFill>
                <a:latin typeface="Arial" pitchFamily="34" charset="0"/>
                <a:ea typeface="宋体" pitchFamily="2" charset="-122"/>
              </a:rPr>
              <a:t>Mmtf-agg</a:t>
            </a:r>
            <a:endParaRPr lang="en-US" sz="1164" i="1" dirty="0">
              <a:solidFill>
                <a:srgbClr val="FFFFFF"/>
              </a:solidFill>
              <a:latin typeface="Arial" pitchFamily="34" charset="0"/>
              <a:ea typeface="宋体" pitchFamily="2" charset="-122"/>
            </a:endParaRPr>
          </a:p>
        </p:txBody>
      </p:sp>
      <p:sp>
        <p:nvSpPr>
          <p:cNvPr id="98" name="TextBox 97"/>
          <p:cNvSpPr txBox="1"/>
          <p:nvPr/>
        </p:nvSpPr>
        <p:spPr>
          <a:xfrm>
            <a:off x="7866833" y="4635454"/>
            <a:ext cx="869149"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a:t>
            </a:r>
            <a:r>
              <a:rPr lang="en-US" sz="1164" i="1" dirty="0">
                <a:solidFill>
                  <a:srgbClr val="FFFFFF"/>
                </a:solidFill>
                <a:latin typeface="Arial" pitchFamily="34" charset="0"/>
                <a:ea typeface="宋体" pitchFamily="2" charset="-122"/>
              </a:rPr>
              <a:t>-split</a:t>
            </a:r>
          </a:p>
        </p:txBody>
      </p:sp>
      <p:grpSp>
        <p:nvGrpSpPr>
          <p:cNvPr id="99" name="Group 98"/>
          <p:cNvGrpSpPr/>
          <p:nvPr/>
        </p:nvGrpSpPr>
        <p:grpSpPr>
          <a:xfrm>
            <a:off x="7939507" y="3791212"/>
            <a:ext cx="628289" cy="894264"/>
            <a:chOff x="6020790" y="4510645"/>
            <a:chExt cx="593766" cy="845126"/>
          </a:xfrm>
          <a:solidFill>
            <a:srgbClr val="00B050"/>
          </a:solidFill>
        </p:grpSpPr>
        <p:sp>
          <p:nvSpPr>
            <p:cNvPr id="100" name="Rectangle 99"/>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 name="Rectangle 100"/>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 name="Rectangle 101"/>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08" name="Rectangle 107"/>
          <p:cNvSpPr/>
          <p:nvPr/>
        </p:nvSpPr>
        <p:spPr bwMode="auto">
          <a:xfrm rot="18994420">
            <a:off x="8032544" y="3453286"/>
            <a:ext cx="1018252" cy="103037"/>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 name="Rectangle 108"/>
          <p:cNvSpPr/>
          <p:nvPr/>
        </p:nvSpPr>
        <p:spPr bwMode="auto">
          <a:xfrm rot="13945698">
            <a:off x="8568898" y="3336738"/>
            <a:ext cx="999065" cy="82620"/>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10" name="Group 109"/>
          <p:cNvGrpSpPr/>
          <p:nvPr/>
        </p:nvGrpSpPr>
        <p:grpSpPr>
          <a:xfrm>
            <a:off x="9043202" y="3688592"/>
            <a:ext cx="628289" cy="894264"/>
            <a:chOff x="6020790" y="4510645"/>
            <a:chExt cx="593766" cy="845126"/>
          </a:xfrm>
          <a:solidFill>
            <a:srgbClr val="00B050"/>
          </a:solidFill>
        </p:grpSpPr>
        <p:sp>
          <p:nvSpPr>
            <p:cNvPr id="111" name="Rectangle 110"/>
            <p:cNvSpPr/>
            <p:nvPr/>
          </p:nvSpPr>
          <p:spPr bwMode="auto">
            <a:xfrm>
              <a:off x="6020790" y="5070764"/>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 name="Rectangle 111"/>
            <p:cNvSpPr/>
            <p:nvPr/>
          </p:nvSpPr>
          <p:spPr bwMode="auto">
            <a:xfrm rot="16200000">
              <a:off x="5947559" y="4771902"/>
              <a:ext cx="593766" cy="71252"/>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6" name="Rectangle 115"/>
            <p:cNvSpPr/>
            <p:nvPr/>
          </p:nvSpPr>
          <p:spPr bwMode="auto">
            <a:xfrm rot="16200000">
              <a:off x="6298970" y="5212180"/>
              <a:ext cx="241463" cy="45719"/>
            </a:xfrm>
            <a:prstGeom prst="rect">
              <a:avLst/>
            </a:prstGeom>
            <a:grp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cxnSp>
        <p:nvCxnSpPr>
          <p:cNvPr id="121" name="Straight Connector 120"/>
          <p:cNvCxnSpPr/>
          <p:nvPr/>
        </p:nvCxnSpPr>
        <p:spPr bwMode="auto">
          <a:xfrm flipH="1">
            <a:off x="6169828" y="2978617"/>
            <a:ext cx="741357" cy="2"/>
          </a:xfrm>
          <a:prstGeom prst="line">
            <a:avLst/>
          </a:prstGeom>
          <a:noFill/>
          <a:ln w="1270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TextBox 121"/>
          <p:cNvSpPr txBox="1"/>
          <p:nvPr/>
        </p:nvSpPr>
        <p:spPr>
          <a:xfrm>
            <a:off x="2149401" y="2273085"/>
            <a:ext cx="907621"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a:t>
            </a:r>
            <a:r>
              <a:rPr lang="en-US" sz="1164" i="1" dirty="0">
                <a:solidFill>
                  <a:srgbClr val="FFFFFF"/>
                </a:solidFill>
                <a:latin typeface="Arial" pitchFamily="34" charset="0"/>
                <a:ea typeface="宋体" pitchFamily="2" charset="-122"/>
              </a:rPr>
              <a:t>-PHY</a:t>
            </a:r>
          </a:p>
        </p:txBody>
      </p:sp>
      <p:sp>
        <p:nvSpPr>
          <p:cNvPr id="123" name="Rectangle 122"/>
          <p:cNvSpPr/>
          <p:nvPr/>
        </p:nvSpPr>
        <p:spPr bwMode="auto">
          <a:xfrm>
            <a:off x="2881775" y="2827828"/>
            <a:ext cx="5901712" cy="175923"/>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24" name="Rectangle 123"/>
          <p:cNvSpPr/>
          <p:nvPr/>
        </p:nvSpPr>
        <p:spPr bwMode="auto">
          <a:xfrm rot="5400000">
            <a:off x="2739353" y="2614223"/>
            <a:ext cx="414674" cy="163332"/>
          </a:xfrm>
          <a:prstGeom prst="rect">
            <a:avLst/>
          </a:prstGeom>
          <a:solidFill>
            <a:srgbClr val="00B05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0" name="Teardrop 129"/>
          <p:cNvSpPr/>
          <p:nvPr/>
        </p:nvSpPr>
        <p:spPr bwMode="auto">
          <a:xfrm rot="4233518">
            <a:off x="302453" y="1105802"/>
            <a:ext cx="1706678" cy="1505102"/>
          </a:xfrm>
          <a:prstGeom prst="teardrop">
            <a:avLst/>
          </a:prstGeom>
          <a:solidFill>
            <a:srgbClr val="00B050">
              <a:alpha val="63137"/>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32" name="Group 126"/>
          <p:cNvGrpSpPr/>
          <p:nvPr/>
        </p:nvGrpSpPr>
        <p:grpSpPr>
          <a:xfrm>
            <a:off x="6860943" y="738719"/>
            <a:ext cx="402105" cy="442995"/>
            <a:chOff x="1405719" y="5800299"/>
            <a:chExt cx="682388" cy="679876"/>
          </a:xfrm>
        </p:grpSpPr>
        <p:sp>
          <p:nvSpPr>
            <p:cNvPr id="133" name="Oval 132"/>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34" name="TextBox 133"/>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cxnSp>
        <p:nvCxnSpPr>
          <p:cNvPr id="137" name="Straight Arrow Connector 136"/>
          <p:cNvCxnSpPr/>
          <p:nvPr/>
        </p:nvCxnSpPr>
        <p:spPr bwMode="auto">
          <a:xfrm flipH="1">
            <a:off x="6622172" y="1194276"/>
            <a:ext cx="427236" cy="1620987"/>
          </a:xfrm>
          <a:prstGeom prst="straightConnector1">
            <a:avLst/>
          </a:prstGeom>
          <a:noFill/>
          <a:ln w="9525" cap="flat" cmpd="sng" algn="ctr">
            <a:solidFill>
              <a:schemeClr val="bg1"/>
            </a:solidFill>
            <a:prstDash val="solid"/>
            <a:round/>
            <a:headEnd type="none" w="med" len="med"/>
            <a:tailEnd type="arrow"/>
          </a:ln>
          <a:effectLst/>
        </p:spPr>
      </p:cxnSp>
      <p:sp>
        <p:nvSpPr>
          <p:cNvPr id="142" name="TextBox 141"/>
          <p:cNvSpPr txBox="1"/>
          <p:nvPr/>
        </p:nvSpPr>
        <p:spPr>
          <a:xfrm>
            <a:off x="7298630" y="610268"/>
            <a:ext cx="4085975"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Fronthaul B/W increased for MMTC</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since its moved out of C-RAN.</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New 10G lambda created added to LAG.</a:t>
            </a:r>
          </a:p>
        </p:txBody>
      </p:sp>
      <p:grpSp>
        <p:nvGrpSpPr>
          <p:cNvPr id="154" name="Group 153"/>
          <p:cNvGrpSpPr/>
          <p:nvPr/>
        </p:nvGrpSpPr>
        <p:grpSpPr>
          <a:xfrm>
            <a:off x="9284267" y="5021807"/>
            <a:ext cx="215953" cy="502349"/>
            <a:chOff x="8944937" y="5207597"/>
            <a:chExt cx="395005" cy="771172"/>
          </a:xfrm>
        </p:grpSpPr>
        <p:sp>
          <p:nvSpPr>
            <p:cNvPr id="139" name="Freeform 138"/>
            <p:cNvSpPr/>
            <p:nvPr/>
          </p:nvSpPr>
          <p:spPr bwMode="auto">
            <a:xfrm>
              <a:off x="8944937" y="5207597"/>
              <a:ext cx="395005" cy="771172"/>
            </a:xfrm>
            <a:custGeom>
              <a:avLst/>
              <a:gdLst>
                <a:gd name="connsiteX0" fmla="*/ 33264 w 395005"/>
                <a:gd name="connsiteY0" fmla="*/ 771172 h 771172"/>
                <a:gd name="connsiteX1" fmla="*/ 43313 w 395005"/>
                <a:gd name="connsiteY1" fmla="*/ 741027 h 771172"/>
                <a:gd name="connsiteX2" fmla="*/ 48337 w 395005"/>
                <a:gd name="connsiteY2" fmla="*/ 725954 h 771172"/>
                <a:gd name="connsiteX3" fmla="*/ 63409 w 395005"/>
                <a:gd name="connsiteY3" fmla="*/ 675713 h 771172"/>
                <a:gd name="connsiteX4" fmla="*/ 73458 w 395005"/>
                <a:gd name="connsiteY4" fmla="*/ 660640 h 771172"/>
                <a:gd name="connsiteX5" fmla="*/ 78482 w 395005"/>
                <a:gd name="connsiteY5" fmla="*/ 645567 h 771172"/>
                <a:gd name="connsiteX6" fmla="*/ 88530 w 395005"/>
                <a:gd name="connsiteY6" fmla="*/ 630495 h 771172"/>
                <a:gd name="connsiteX7" fmla="*/ 83506 w 395005"/>
                <a:gd name="connsiteY7" fmla="*/ 585277 h 771172"/>
                <a:gd name="connsiteX8" fmla="*/ 73458 w 395005"/>
                <a:gd name="connsiteY8" fmla="*/ 555132 h 771172"/>
                <a:gd name="connsiteX9" fmla="*/ 68434 w 395005"/>
                <a:gd name="connsiteY9" fmla="*/ 540060 h 771172"/>
                <a:gd name="connsiteX10" fmla="*/ 63409 w 395005"/>
                <a:gd name="connsiteY10" fmla="*/ 519963 h 771172"/>
                <a:gd name="connsiteX11" fmla="*/ 53361 w 395005"/>
                <a:gd name="connsiteY11" fmla="*/ 504891 h 771172"/>
                <a:gd name="connsiteX12" fmla="*/ 38289 w 395005"/>
                <a:gd name="connsiteY12" fmla="*/ 474746 h 771172"/>
                <a:gd name="connsiteX13" fmla="*/ 33264 w 395005"/>
                <a:gd name="connsiteY13" fmla="*/ 459673 h 771172"/>
                <a:gd name="connsiteX14" fmla="*/ 23216 w 395005"/>
                <a:gd name="connsiteY14" fmla="*/ 444600 h 771172"/>
                <a:gd name="connsiteX15" fmla="*/ 13168 w 395005"/>
                <a:gd name="connsiteY15" fmla="*/ 414455 h 771172"/>
                <a:gd name="connsiteX16" fmla="*/ 8144 w 395005"/>
                <a:gd name="connsiteY16" fmla="*/ 399383 h 771172"/>
                <a:gd name="connsiteX17" fmla="*/ 8144 w 395005"/>
                <a:gd name="connsiteY17" fmla="*/ 223537 h 771172"/>
                <a:gd name="connsiteX18" fmla="*/ 13168 w 395005"/>
                <a:gd name="connsiteY18" fmla="*/ 203440 h 771172"/>
                <a:gd name="connsiteX19" fmla="*/ 18192 w 395005"/>
                <a:gd name="connsiteY19" fmla="*/ 143150 h 771172"/>
                <a:gd name="connsiteX20" fmla="*/ 23216 w 395005"/>
                <a:gd name="connsiteY20" fmla="*/ 128077 h 771172"/>
                <a:gd name="connsiteX21" fmla="*/ 33264 w 395005"/>
                <a:gd name="connsiteY21" fmla="*/ 32618 h 771172"/>
                <a:gd name="connsiteX22" fmla="*/ 38289 w 395005"/>
                <a:gd name="connsiteY22" fmla="*/ 17546 h 771172"/>
                <a:gd name="connsiteX23" fmla="*/ 48337 w 395005"/>
                <a:gd name="connsiteY23" fmla="*/ 2473 h 771172"/>
                <a:gd name="connsiteX24" fmla="*/ 73458 w 395005"/>
                <a:gd name="connsiteY24" fmla="*/ 7497 h 771172"/>
                <a:gd name="connsiteX25" fmla="*/ 78482 w 395005"/>
                <a:gd name="connsiteY25" fmla="*/ 57739 h 771172"/>
                <a:gd name="connsiteX26" fmla="*/ 83506 w 395005"/>
                <a:gd name="connsiteY26" fmla="*/ 82860 h 771172"/>
                <a:gd name="connsiteX27" fmla="*/ 78482 w 395005"/>
                <a:gd name="connsiteY27" fmla="*/ 128077 h 771172"/>
                <a:gd name="connsiteX28" fmla="*/ 68434 w 395005"/>
                <a:gd name="connsiteY28" fmla="*/ 228561 h 771172"/>
                <a:gd name="connsiteX29" fmla="*/ 73458 w 395005"/>
                <a:gd name="connsiteY29" fmla="*/ 183343 h 771172"/>
                <a:gd name="connsiteX30" fmla="*/ 88530 w 395005"/>
                <a:gd name="connsiteY30" fmla="*/ 173295 h 771172"/>
                <a:gd name="connsiteX31" fmla="*/ 98579 w 395005"/>
                <a:gd name="connsiteY31" fmla="*/ 163247 h 771172"/>
                <a:gd name="connsiteX32" fmla="*/ 113651 w 395005"/>
                <a:gd name="connsiteY32" fmla="*/ 153198 h 771172"/>
                <a:gd name="connsiteX33" fmla="*/ 123700 w 395005"/>
                <a:gd name="connsiteY33" fmla="*/ 143150 h 771172"/>
                <a:gd name="connsiteX34" fmla="*/ 138772 w 395005"/>
                <a:gd name="connsiteY34" fmla="*/ 138126 h 771172"/>
                <a:gd name="connsiteX35" fmla="*/ 148820 w 395005"/>
                <a:gd name="connsiteY35" fmla="*/ 168271 h 771172"/>
                <a:gd name="connsiteX36" fmla="*/ 153845 w 395005"/>
                <a:gd name="connsiteY36" fmla="*/ 183343 h 771172"/>
                <a:gd name="connsiteX37" fmla="*/ 148820 w 395005"/>
                <a:gd name="connsiteY37" fmla="*/ 208464 h 771172"/>
                <a:gd name="connsiteX38" fmla="*/ 178965 w 395005"/>
                <a:gd name="connsiteY38" fmla="*/ 198416 h 771172"/>
                <a:gd name="connsiteX39" fmla="*/ 189014 w 395005"/>
                <a:gd name="connsiteY39" fmla="*/ 208464 h 771172"/>
                <a:gd name="connsiteX40" fmla="*/ 199062 w 395005"/>
                <a:gd name="connsiteY40" fmla="*/ 238609 h 771172"/>
                <a:gd name="connsiteX41" fmla="*/ 239256 w 395005"/>
                <a:gd name="connsiteY41" fmla="*/ 208464 h 771172"/>
                <a:gd name="connsiteX42" fmla="*/ 254328 w 395005"/>
                <a:gd name="connsiteY42" fmla="*/ 213488 h 771172"/>
                <a:gd name="connsiteX43" fmla="*/ 259352 w 395005"/>
                <a:gd name="connsiteY43" fmla="*/ 228561 h 771172"/>
                <a:gd name="connsiteX44" fmla="*/ 269401 w 395005"/>
                <a:gd name="connsiteY44" fmla="*/ 238609 h 771172"/>
                <a:gd name="connsiteX45" fmla="*/ 274425 w 395005"/>
                <a:gd name="connsiteY45" fmla="*/ 253682 h 771172"/>
                <a:gd name="connsiteX46" fmla="*/ 309594 w 395005"/>
                <a:gd name="connsiteY46" fmla="*/ 238609 h 771172"/>
                <a:gd name="connsiteX47" fmla="*/ 329691 w 395005"/>
                <a:gd name="connsiteY47" fmla="*/ 248658 h 771172"/>
                <a:gd name="connsiteX48" fmla="*/ 334715 w 395005"/>
                <a:gd name="connsiteY48" fmla="*/ 263730 h 771172"/>
                <a:gd name="connsiteX49" fmla="*/ 349787 w 395005"/>
                <a:gd name="connsiteY49" fmla="*/ 278803 h 771172"/>
                <a:gd name="connsiteX50" fmla="*/ 359836 w 395005"/>
                <a:gd name="connsiteY50" fmla="*/ 293875 h 771172"/>
                <a:gd name="connsiteX51" fmla="*/ 369884 w 395005"/>
                <a:gd name="connsiteY51" fmla="*/ 324020 h 771172"/>
                <a:gd name="connsiteX52" fmla="*/ 374908 w 395005"/>
                <a:gd name="connsiteY52" fmla="*/ 339093 h 771172"/>
                <a:gd name="connsiteX53" fmla="*/ 369884 w 395005"/>
                <a:gd name="connsiteY53" fmla="*/ 509915 h 771172"/>
                <a:gd name="connsiteX54" fmla="*/ 364860 w 395005"/>
                <a:gd name="connsiteY54" fmla="*/ 524987 h 771172"/>
                <a:gd name="connsiteX55" fmla="*/ 359836 w 395005"/>
                <a:gd name="connsiteY55" fmla="*/ 550108 h 771172"/>
                <a:gd name="connsiteX56" fmla="*/ 349787 w 395005"/>
                <a:gd name="connsiteY56" fmla="*/ 580253 h 771172"/>
                <a:gd name="connsiteX57" fmla="*/ 369884 w 395005"/>
                <a:gd name="connsiteY57" fmla="*/ 640543 h 771172"/>
                <a:gd name="connsiteX58" fmla="*/ 379933 w 395005"/>
                <a:gd name="connsiteY58" fmla="*/ 670688 h 771172"/>
                <a:gd name="connsiteX59" fmla="*/ 384957 w 395005"/>
                <a:gd name="connsiteY59" fmla="*/ 685761 h 771172"/>
                <a:gd name="connsiteX60" fmla="*/ 395005 w 395005"/>
                <a:gd name="connsiteY60" fmla="*/ 700833 h 771172"/>
                <a:gd name="connsiteX61" fmla="*/ 389981 w 395005"/>
                <a:gd name="connsiteY61" fmla="*/ 736003 h 771172"/>
                <a:gd name="connsiteX62" fmla="*/ 374908 w 395005"/>
                <a:gd name="connsiteY62" fmla="*/ 746051 h 771172"/>
                <a:gd name="connsiteX63" fmla="*/ 309594 w 395005"/>
                <a:gd name="connsiteY63" fmla="*/ 741027 h 771172"/>
                <a:gd name="connsiteX64" fmla="*/ 229207 w 395005"/>
                <a:gd name="connsiteY64" fmla="*/ 730978 h 771172"/>
                <a:gd name="connsiteX65" fmla="*/ 78482 w 395005"/>
                <a:gd name="connsiteY65" fmla="*/ 741027 h 771172"/>
                <a:gd name="connsiteX66" fmla="*/ 48337 w 395005"/>
                <a:gd name="connsiteY66" fmla="*/ 751075 h 771172"/>
                <a:gd name="connsiteX67" fmla="*/ 33264 w 395005"/>
                <a:gd name="connsiteY67" fmla="*/ 756099 h 771172"/>
                <a:gd name="connsiteX68" fmla="*/ 33264 w 395005"/>
                <a:gd name="connsiteY68" fmla="*/ 771172 h 77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95005" h="771172">
                  <a:moveTo>
                    <a:pt x="33264" y="771172"/>
                  </a:moveTo>
                  <a:lnTo>
                    <a:pt x="43313" y="741027"/>
                  </a:lnTo>
                  <a:cubicBezTo>
                    <a:pt x="44988" y="736003"/>
                    <a:pt x="47053" y="731092"/>
                    <a:pt x="48337" y="725954"/>
                  </a:cubicBezTo>
                  <a:cubicBezTo>
                    <a:pt x="51145" y="714721"/>
                    <a:pt x="58517" y="683051"/>
                    <a:pt x="63409" y="675713"/>
                  </a:cubicBezTo>
                  <a:lnTo>
                    <a:pt x="73458" y="660640"/>
                  </a:lnTo>
                  <a:cubicBezTo>
                    <a:pt x="75133" y="655616"/>
                    <a:pt x="76114" y="650304"/>
                    <a:pt x="78482" y="645567"/>
                  </a:cubicBezTo>
                  <a:cubicBezTo>
                    <a:pt x="81182" y="640166"/>
                    <a:pt x="88029" y="636512"/>
                    <a:pt x="88530" y="630495"/>
                  </a:cubicBezTo>
                  <a:cubicBezTo>
                    <a:pt x="89789" y="615382"/>
                    <a:pt x="86480" y="600148"/>
                    <a:pt x="83506" y="585277"/>
                  </a:cubicBezTo>
                  <a:cubicBezTo>
                    <a:pt x="81429" y="574891"/>
                    <a:pt x="76807" y="565180"/>
                    <a:pt x="73458" y="555132"/>
                  </a:cubicBezTo>
                  <a:cubicBezTo>
                    <a:pt x="71783" y="550108"/>
                    <a:pt x="69719" y="545198"/>
                    <a:pt x="68434" y="540060"/>
                  </a:cubicBezTo>
                  <a:cubicBezTo>
                    <a:pt x="66759" y="533361"/>
                    <a:pt x="66129" y="526310"/>
                    <a:pt x="63409" y="519963"/>
                  </a:cubicBezTo>
                  <a:cubicBezTo>
                    <a:pt x="61030" y="514413"/>
                    <a:pt x="56710" y="509915"/>
                    <a:pt x="53361" y="504891"/>
                  </a:cubicBezTo>
                  <a:cubicBezTo>
                    <a:pt x="40735" y="467011"/>
                    <a:pt x="57765" y="513697"/>
                    <a:pt x="38289" y="474746"/>
                  </a:cubicBezTo>
                  <a:cubicBezTo>
                    <a:pt x="35920" y="470009"/>
                    <a:pt x="35633" y="464410"/>
                    <a:pt x="33264" y="459673"/>
                  </a:cubicBezTo>
                  <a:cubicBezTo>
                    <a:pt x="30564" y="454272"/>
                    <a:pt x="25668" y="450118"/>
                    <a:pt x="23216" y="444600"/>
                  </a:cubicBezTo>
                  <a:cubicBezTo>
                    <a:pt x="18914" y="434921"/>
                    <a:pt x="16517" y="424503"/>
                    <a:pt x="13168" y="414455"/>
                  </a:cubicBezTo>
                  <a:lnTo>
                    <a:pt x="8144" y="399383"/>
                  </a:lnTo>
                  <a:cubicBezTo>
                    <a:pt x="2285" y="311513"/>
                    <a:pt x="0" y="321253"/>
                    <a:pt x="8144" y="223537"/>
                  </a:cubicBezTo>
                  <a:cubicBezTo>
                    <a:pt x="8717" y="216656"/>
                    <a:pt x="11493" y="210139"/>
                    <a:pt x="13168" y="203440"/>
                  </a:cubicBezTo>
                  <a:cubicBezTo>
                    <a:pt x="14843" y="183343"/>
                    <a:pt x="15527" y="163139"/>
                    <a:pt x="18192" y="143150"/>
                  </a:cubicBezTo>
                  <a:cubicBezTo>
                    <a:pt x="18892" y="137900"/>
                    <a:pt x="22597" y="133337"/>
                    <a:pt x="23216" y="128077"/>
                  </a:cubicBezTo>
                  <a:cubicBezTo>
                    <a:pt x="29837" y="71799"/>
                    <a:pt x="23271" y="72586"/>
                    <a:pt x="33264" y="32618"/>
                  </a:cubicBezTo>
                  <a:cubicBezTo>
                    <a:pt x="34549" y="27480"/>
                    <a:pt x="35921" y="22283"/>
                    <a:pt x="38289" y="17546"/>
                  </a:cubicBezTo>
                  <a:cubicBezTo>
                    <a:pt x="40990" y="12145"/>
                    <a:pt x="44988" y="7497"/>
                    <a:pt x="48337" y="2473"/>
                  </a:cubicBezTo>
                  <a:cubicBezTo>
                    <a:pt x="56711" y="4148"/>
                    <a:pt x="69369" y="0"/>
                    <a:pt x="73458" y="7497"/>
                  </a:cubicBezTo>
                  <a:cubicBezTo>
                    <a:pt x="81517" y="22273"/>
                    <a:pt x="76258" y="41056"/>
                    <a:pt x="78482" y="57739"/>
                  </a:cubicBezTo>
                  <a:cubicBezTo>
                    <a:pt x="79611" y="66204"/>
                    <a:pt x="81831" y="74486"/>
                    <a:pt x="83506" y="82860"/>
                  </a:cubicBezTo>
                  <a:cubicBezTo>
                    <a:pt x="81831" y="97932"/>
                    <a:pt x="80627" y="113064"/>
                    <a:pt x="78482" y="128077"/>
                  </a:cubicBezTo>
                  <a:cubicBezTo>
                    <a:pt x="70417" y="184531"/>
                    <a:pt x="68434" y="125085"/>
                    <a:pt x="68434" y="228561"/>
                  </a:cubicBezTo>
                  <a:cubicBezTo>
                    <a:pt x="68434" y="243726"/>
                    <a:pt x="68275" y="197595"/>
                    <a:pt x="73458" y="183343"/>
                  </a:cubicBezTo>
                  <a:cubicBezTo>
                    <a:pt x="75521" y="177668"/>
                    <a:pt x="83815" y="177067"/>
                    <a:pt x="88530" y="173295"/>
                  </a:cubicBezTo>
                  <a:cubicBezTo>
                    <a:pt x="92229" y="170336"/>
                    <a:pt x="94880" y="166206"/>
                    <a:pt x="98579" y="163247"/>
                  </a:cubicBezTo>
                  <a:cubicBezTo>
                    <a:pt x="103294" y="159475"/>
                    <a:pt x="108936" y="156970"/>
                    <a:pt x="113651" y="153198"/>
                  </a:cubicBezTo>
                  <a:cubicBezTo>
                    <a:pt x="117350" y="150239"/>
                    <a:pt x="119638" y="145587"/>
                    <a:pt x="123700" y="143150"/>
                  </a:cubicBezTo>
                  <a:cubicBezTo>
                    <a:pt x="128241" y="140425"/>
                    <a:pt x="133748" y="139801"/>
                    <a:pt x="138772" y="138126"/>
                  </a:cubicBezTo>
                  <a:lnTo>
                    <a:pt x="148820" y="168271"/>
                  </a:lnTo>
                  <a:lnTo>
                    <a:pt x="153845" y="183343"/>
                  </a:lnTo>
                  <a:cubicBezTo>
                    <a:pt x="152170" y="191717"/>
                    <a:pt x="141498" y="204070"/>
                    <a:pt x="148820" y="208464"/>
                  </a:cubicBezTo>
                  <a:cubicBezTo>
                    <a:pt x="157902" y="213914"/>
                    <a:pt x="178965" y="198416"/>
                    <a:pt x="178965" y="198416"/>
                  </a:cubicBezTo>
                  <a:cubicBezTo>
                    <a:pt x="182315" y="201765"/>
                    <a:pt x="186896" y="204227"/>
                    <a:pt x="189014" y="208464"/>
                  </a:cubicBezTo>
                  <a:cubicBezTo>
                    <a:pt x="193751" y="217938"/>
                    <a:pt x="199062" y="238609"/>
                    <a:pt x="199062" y="238609"/>
                  </a:cubicBezTo>
                  <a:cubicBezTo>
                    <a:pt x="227928" y="209743"/>
                    <a:pt x="212948" y="217233"/>
                    <a:pt x="239256" y="208464"/>
                  </a:cubicBezTo>
                  <a:cubicBezTo>
                    <a:pt x="244280" y="210139"/>
                    <a:pt x="250583" y="209743"/>
                    <a:pt x="254328" y="213488"/>
                  </a:cubicBezTo>
                  <a:cubicBezTo>
                    <a:pt x="258073" y="217233"/>
                    <a:pt x="256627" y="224020"/>
                    <a:pt x="259352" y="228561"/>
                  </a:cubicBezTo>
                  <a:cubicBezTo>
                    <a:pt x="261789" y="232623"/>
                    <a:pt x="266051" y="235260"/>
                    <a:pt x="269401" y="238609"/>
                  </a:cubicBezTo>
                  <a:cubicBezTo>
                    <a:pt x="271076" y="243633"/>
                    <a:pt x="269401" y="252007"/>
                    <a:pt x="274425" y="253682"/>
                  </a:cubicBezTo>
                  <a:cubicBezTo>
                    <a:pt x="292285" y="259636"/>
                    <a:pt x="300112" y="248092"/>
                    <a:pt x="309594" y="238609"/>
                  </a:cubicBezTo>
                  <a:cubicBezTo>
                    <a:pt x="316293" y="241959"/>
                    <a:pt x="324395" y="243362"/>
                    <a:pt x="329691" y="248658"/>
                  </a:cubicBezTo>
                  <a:cubicBezTo>
                    <a:pt x="333436" y="252403"/>
                    <a:pt x="331778" y="259324"/>
                    <a:pt x="334715" y="263730"/>
                  </a:cubicBezTo>
                  <a:cubicBezTo>
                    <a:pt x="338656" y="269642"/>
                    <a:pt x="345238" y="273345"/>
                    <a:pt x="349787" y="278803"/>
                  </a:cubicBezTo>
                  <a:cubicBezTo>
                    <a:pt x="353653" y="283442"/>
                    <a:pt x="356486" y="288851"/>
                    <a:pt x="359836" y="293875"/>
                  </a:cubicBezTo>
                  <a:lnTo>
                    <a:pt x="369884" y="324020"/>
                  </a:lnTo>
                  <a:lnTo>
                    <a:pt x="374908" y="339093"/>
                  </a:lnTo>
                  <a:cubicBezTo>
                    <a:pt x="373233" y="396034"/>
                    <a:pt x="372959" y="453033"/>
                    <a:pt x="369884" y="509915"/>
                  </a:cubicBezTo>
                  <a:cubicBezTo>
                    <a:pt x="369598" y="515203"/>
                    <a:pt x="366144" y="519849"/>
                    <a:pt x="364860" y="524987"/>
                  </a:cubicBezTo>
                  <a:cubicBezTo>
                    <a:pt x="362789" y="533272"/>
                    <a:pt x="362083" y="541869"/>
                    <a:pt x="359836" y="550108"/>
                  </a:cubicBezTo>
                  <a:cubicBezTo>
                    <a:pt x="357049" y="560327"/>
                    <a:pt x="349787" y="580253"/>
                    <a:pt x="349787" y="580253"/>
                  </a:cubicBezTo>
                  <a:lnTo>
                    <a:pt x="369884" y="640543"/>
                  </a:lnTo>
                  <a:lnTo>
                    <a:pt x="379933" y="670688"/>
                  </a:lnTo>
                  <a:cubicBezTo>
                    <a:pt x="381608" y="675712"/>
                    <a:pt x="382019" y="681354"/>
                    <a:pt x="384957" y="685761"/>
                  </a:cubicBezTo>
                  <a:lnTo>
                    <a:pt x="395005" y="700833"/>
                  </a:lnTo>
                  <a:cubicBezTo>
                    <a:pt x="393330" y="712556"/>
                    <a:pt x="394791" y="725181"/>
                    <a:pt x="389981" y="736003"/>
                  </a:cubicBezTo>
                  <a:cubicBezTo>
                    <a:pt x="387529" y="741521"/>
                    <a:pt x="380935" y="745674"/>
                    <a:pt x="374908" y="746051"/>
                  </a:cubicBezTo>
                  <a:cubicBezTo>
                    <a:pt x="353115" y="747413"/>
                    <a:pt x="331365" y="742702"/>
                    <a:pt x="309594" y="741027"/>
                  </a:cubicBezTo>
                  <a:cubicBezTo>
                    <a:pt x="279718" y="735052"/>
                    <a:pt x="263985" y="730978"/>
                    <a:pt x="229207" y="730978"/>
                  </a:cubicBezTo>
                  <a:cubicBezTo>
                    <a:pt x="216243" y="730978"/>
                    <a:pt x="96030" y="739774"/>
                    <a:pt x="78482" y="741027"/>
                  </a:cubicBezTo>
                  <a:lnTo>
                    <a:pt x="48337" y="751075"/>
                  </a:lnTo>
                  <a:cubicBezTo>
                    <a:pt x="43313" y="752750"/>
                    <a:pt x="38001" y="753730"/>
                    <a:pt x="33264" y="756099"/>
                  </a:cubicBezTo>
                  <a:lnTo>
                    <a:pt x="33264" y="771172"/>
                  </a:lnTo>
                  <a:close/>
                </a:path>
              </a:pathLst>
            </a:custGeom>
            <a:solidFill>
              <a:srgbClr val="FFFFFF"/>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6" name="Freeform 145"/>
            <p:cNvSpPr/>
            <p:nvPr/>
          </p:nvSpPr>
          <p:spPr bwMode="auto">
            <a:xfrm>
              <a:off x="8969527" y="5406013"/>
              <a:ext cx="43844" cy="247833"/>
            </a:xfrm>
            <a:custGeom>
              <a:avLst/>
              <a:gdLst>
                <a:gd name="connsiteX0" fmla="*/ 43844 w 43844"/>
                <a:gd name="connsiteY0" fmla="*/ 0 h 247833"/>
                <a:gd name="connsiteX1" fmla="*/ 38820 w 43844"/>
                <a:gd name="connsiteY1" fmla="*/ 40194 h 247833"/>
                <a:gd name="connsiteX2" fmla="*/ 33796 w 43844"/>
                <a:gd name="connsiteY2" fmla="*/ 55266 h 247833"/>
                <a:gd name="connsiteX3" fmla="*/ 23748 w 43844"/>
                <a:gd name="connsiteY3" fmla="*/ 100484 h 247833"/>
                <a:gd name="connsiteX4" fmla="*/ 13699 w 43844"/>
                <a:gd name="connsiteY4" fmla="*/ 175846 h 247833"/>
                <a:gd name="connsiteX5" fmla="*/ 8675 w 43844"/>
                <a:gd name="connsiteY5" fmla="*/ 190919 h 247833"/>
                <a:gd name="connsiteX6" fmla="*/ 23748 w 43844"/>
                <a:gd name="connsiteY6" fmla="*/ 246185 h 24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44" h="247833">
                  <a:moveTo>
                    <a:pt x="43844" y="0"/>
                  </a:moveTo>
                  <a:cubicBezTo>
                    <a:pt x="42169" y="13398"/>
                    <a:pt x="41235" y="26910"/>
                    <a:pt x="38820" y="40194"/>
                  </a:cubicBezTo>
                  <a:cubicBezTo>
                    <a:pt x="37873" y="45404"/>
                    <a:pt x="35251" y="50174"/>
                    <a:pt x="33796" y="55266"/>
                  </a:cubicBezTo>
                  <a:cubicBezTo>
                    <a:pt x="30462" y="66934"/>
                    <a:pt x="25475" y="89261"/>
                    <a:pt x="23748" y="100484"/>
                  </a:cubicBezTo>
                  <a:cubicBezTo>
                    <a:pt x="21299" y="116405"/>
                    <a:pt x="17087" y="158905"/>
                    <a:pt x="13699" y="175846"/>
                  </a:cubicBezTo>
                  <a:cubicBezTo>
                    <a:pt x="12660" y="181039"/>
                    <a:pt x="10350" y="185895"/>
                    <a:pt x="8675" y="190919"/>
                  </a:cubicBezTo>
                  <a:cubicBezTo>
                    <a:pt x="19024" y="247833"/>
                    <a:pt x="0" y="246185"/>
                    <a:pt x="23748" y="246185"/>
                  </a:cubicBezTo>
                </a:path>
              </a:pathLst>
            </a:cu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50" name="Freeform 149"/>
            <p:cNvSpPr/>
            <p:nvPr/>
          </p:nvSpPr>
          <p:spPr bwMode="auto">
            <a:xfrm>
              <a:off x="9089905" y="5426110"/>
              <a:ext cx="13902" cy="237808"/>
            </a:xfrm>
            <a:custGeom>
              <a:avLst/>
              <a:gdLst>
                <a:gd name="connsiteX0" fmla="*/ 8877 w 13902"/>
                <a:gd name="connsiteY0" fmla="*/ 0 h 237808"/>
                <a:gd name="connsiteX1" fmla="*/ 8877 w 13902"/>
                <a:gd name="connsiteY1" fmla="*/ 236136 h 237808"/>
                <a:gd name="connsiteX2" fmla="*/ 13902 w 13902"/>
                <a:gd name="connsiteY2" fmla="*/ 236136 h 237808"/>
              </a:gdLst>
              <a:ahLst/>
              <a:cxnLst>
                <a:cxn ang="0">
                  <a:pos x="connsiteX0" y="connsiteY0"/>
                </a:cxn>
                <a:cxn ang="0">
                  <a:pos x="connsiteX1" y="connsiteY1"/>
                </a:cxn>
                <a:cxn ang="0">
                  <a:pos x="connsiteX2" y="connsiteY2"/>
                </a:cxn>
              </a:cxnLst>
              <a:rect l="l" t="t" r="r" b="b"/>
              <a:pathLst>
                <a:path w="13902" h="237808">
                  <a:moveTo>
                    <a:pt x="8877" y="0"/>
                  </a:moveTo>
                  <a:cubicBezTo>
                    <a:pt x="715" y="106109"/>
                    <a:pt x="0" y="85235"/>
                    <a:pt x="8877" y="236136"/>
                  </a:cubicBezTo>
                  <a:cubicBezTo>
                    <a:pt x="8975" y="237808"/>
                    <a:pt x="12227" y="236136"/>
                    <a:pt x="13902" y="236136"/>
                  </a:cubicBezTo>
                </a:path>
              </a:pathLst>
            </a:cu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51" name="Freeform 150"/>
            <p:cNvSpPr/>
            <p:nvPr/>
          </p:nvSpPr>
          <p:spPr bwMode="auto">
            <a:xfrm>
              <a:off x="9149053" y="5458809"/>
              <a:ext cx="30116" cy="138123"/>
            </a:xfrm>
            <a:custGeom>
              <a:avLst/>
              <a:gdLst>
                <a:gd name="connsiteX0" fmla="*/ 4995 w 30116"/>
                <a:gd name="connsiteY0" fmla="*/ 7494 h 138123"/>
                <a:gd name="connsiteX1" fmla="*/ 25092 w 30116"/>
                <a:gd name="connsiteY1" fmla="*/ 37639 h 138123"/>
                <a:gd name="connsiteX2" fmla="*/ 30116 w 30116"/>
                <a:gd name="connsiteY2" fmla="*/ 52712 h 138123"/>
                <a:gd name="connsiteX3" fmla="*/ 20068 w 30116"/>
                <a:gd name="connsiteY3" fmla="*/ 118026 h 138123"/>
                <a:gd name="connsiteX4" fmla="*/ 10020 w 30116"/>
                <a:gd name="connsiteY4" fmla="*/ 138123 h 13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 h="138123">
                  <a:moveTo>
                    <a:pt x="4995" y="7494"/>
                  </a:moveTo>
                  <a:cubicBezTo>
                    <a:pt x="16944" y="43337"/>
                    <a:pt x="0" y="0"/>
                    <a:pt x="25092" y="37639"/>
                  </a:cubicBezTo>
                  <a:cubicBezTo>
                    <a:pt x="28030" y="42046"/>
                    <a:pt x="28441" y="47688"/>
                    <a:pt x="30116" y="52712"/>
                  </a:cubicBezTo>
                  <a:cubicBezTo>
                    <a:pt x="26067" y="89155"/>
                    <a:pt x="27979" y="90337"/>
                    <a:pt x="20068" y="118026"/>
                  </a:cubicBezTo>
                  <a:cubicBezTo>
                    <a:pt x="15450" y="134191"/>
                    <a:pt x="18273" y="129870"/>
                    <a:pt x="10020" y="138123"/>
                  </a:cubicBezTo>
                </a:path>
              </a:pathLst>
            </a:cu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52" name="Freeform 151"/>
            <p:cNvSpPr/>
            <p:nvPr/>
          </p:nvSpPr>
          <p:spPr bwMode="auto">
            <a:xfrm>
              <a:off x="9216042" y="5460483"/>
              <a:ext cx="30116" cy="138123"/>
            </a:xfrm>
            <a:custGeom>
              <a:avLst/>
              <a:gdLst>
                <a:gd name="connsiteX0" fmla="*/ 4995 w 30116"/>
                <a:gd name="connsiteY0" fmla="*/ 7494 h 138123"/>
                <a:gd name="connsiteX1" fmla="*/ 25092 w 30116"/>
                <a:gd name="connsiteY1" fmla="*/ 37639 h 138123"/>
                <a:gd name="connsiteX2" fmla="*/ 30116 w 30116"/>
                <a:gd name="connsiteY2" fmla="*/ 52712 h 138123"/>
                <a:gd name="connsiteX3" fmla="*/ 20068 w 30116"/>
                <a:gd name="connsiteY3" fmla="*/ 118026 h 138123"/>
                <a:gd name="connsiteX4" fmla="*/ 10020 w 30116"/>
                <a:gd name="connsiteY4" fmla="*/ 138123 h 138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6" h="138123">
                  <a:moveTo>
                    <a:pt x="4995" y="7494"/>
                  </a:moveTo>
                  <a:cubicBezTo>
                    <a:pt x="16944" y="43337"/>
                    <a:pt x="0" y="0"/>
                    <a:pt x="25092" y="37639"/>
                  </a:cubicBezTo>
                  <a:cubicBezTo>
                    <a:pt x="28030" y="42046"/>
                    <a:pt x="28441" y="47688"/>
                    <a:pt x="30116" y="52712"/>
                  </a:cubicBezTo>
                  <a:cubicBezTo>
                    <a:pt x="26067" y="89155"/>
                    <a:pt x="27979" y="90337"/>
                    <a:pt x="20068" y="118026"/>
                  </a:cubicBezTo>
                  <a:cubicBezTo>
                    <a:pt x="15450" y="134191"/>
                    <a:pt x="18273" y="129870"/>
                    <a:pt x="10020" y="138123"/>
                  </a:cubicBezTo>
                </a:path>
              </a:pathLst>
            </a:custGeom>
            <a:no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53" name="Freeform 152"/>
            <p:cNvSpPr/>
            <p:nvPr/>
          </p:nvSpPr>
          <p:spPr bwMode="auto">
            <a:xfrm>
              <a:off x="8975690" y="5315578"/>
              <a:ext cx="34282" cy="5861"/>
            </a:xfrm>
            <a:custGeom>
              <a:avLst/>
              <a:gdLst>
                <a:gd name="connsiteX0" fmla="*/ 2512 w 34282"/>
                <a:gd name="connsiteY0" fmla="*/ 5024 h 5861"/>
                <a:gd name="connsiteX1" fmla="*/ 17585 w 34282"/>
                <a:gd name="connsiteY1" fmla="*/ 0 h 5861"/>
                <a:gd name="connsiteX2" fmla="*/ 32657 w 34282"/>
                <a:gd name="connsiteY2" fmla="*/ 5024 h 5861"/>
                <a:gd name="connsiteX3" fmla="*/ 2512 w 34282"/>
                <a:gd name="connsiteY3" fmla="*/ 5024 h 5861"/>
              </a:gdLst>
              <a:ahLst/>
              <a:cxnLst>
                <a:cxn ang="0">
                  <a:pos x="connsiteX0" y="connsiteY0"/>
                </a:cxn>
                <a:cxn ang="0">
                  <a:pos x="connsiteX1" y="connsiteY1"/>
                </a:cxn>
                <a:cxn ang="0">
                  <a:pos x="connsiteX2" y="connsiteY2"/>
                </a:cxn>
                <a:cxn ang="0">
                  <a:pos x="connsiteX3" y="connsiteY3"/>
                </a:cxn>
              </a:cxnLst>
              <a:rect l="l" t="t" r="r" b="b"/>
              <a:pathLst>
                <a:path w="34282" h="5861">
                  <a:moveTo>
                    <a:pt x="2512" y="5024"/>
                  </a:moveTo>
                  <a:cubicBezTo>
                    <a:pt x="0" y="4187"/>
                    <a:pt x="12289" y="0"/>
                    <a:pt x="17585" y="0"/>
                  </a:cubicBezTo>
                  <a:cubicBezTo>
                    <a:pt x="22881" y="0"/>
                    <a:pt x="27519" y="3740"/>
                    <a:pt x="32657" y="5024"/>
                  </a:cubicBezTo>
                  <a:cubicBezTo>
                    <a:pt x="34282" y="5430"/>
                    <a:pt x="5024" y="5861"/>
                    <a:pt x="2512" y="5024"/>
                  </a:cubicBezTo>
                  <a:close/>
                </a:path>
              </a:pathLst>
            </a:custGeom>
            <a:noFill/>
            <a:ln w="3175" cap="flat" cmpd="sng" algn="ctr">
              <a:solidFill>
                <a:schemeClr val="tx1"/>
              </a:solid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Tree>
    <p:extLst>
      <p:ext uri="{BB962C8B-B14F-4D97-AF65-F5344CB8AC3E}">
        <p14:creationId xmlns:p14="http://schemas.microsoft.com/office/powerpoint/2010/main" val="3560164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1" idx="0"/>
            <a:endCxn id="9" idx="2"/>
          </p:cNvCxnSpPr>
          <p:nvPr/>
        </p:nvCxnSpPr>
        <p:spPr bwMode="auto">
          <a:xfrm flipV="1">
            <a:off x="3803598" y="3355087"/>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283426" y="3355087"/>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8282178" y="3363373"/>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8802334" y="3363373"/>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7676323" y="2104092"/>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6950650" y="1902516"/>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7888122"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7871105"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005994" y="2082146"/>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5708526" y="2082146"/>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730095"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13078"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bwMode="auto">
          <a:xfrm>
            <a:off x="2148305" y="2278792"/>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sp>
        <p:nvSpPr>
          <p:cNvPr id="9" name="Rectangle 8"/>
          <p:cNvSpPr/>
          <p:nvPr/>
        </p:nvSpPr>
        <p:spPr bwMode="auto">
          <a:xfrm>
            <a:off x="3836756"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041645" y="3004466"/>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261857"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6976214"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8355664" y="264243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a:stCxn id="18" idx="3"/>
          </p:cNvCxnSpPr>
          <p:nvPr/>
        </p:nvCxnSpPr>
        <p:spPr bwMode="auto">
          <a:xfrm flipV="1">
            <a:off x="9249003" y="2996701"/>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sp>
        <p:nvSpPr>
          <p:cNvPr id="57" name="Rectangle 56"/>
          <p:cNvSpPr/>
          <p:nvPr/>
        </p:nvSpPr>
        <p:spPr bwMode="auto">
          <a:xfrm>
            <a:off x="7609132" y="1499364"/>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DWDM</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335692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4475731"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5915891" y="3730735"/>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783550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005360"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129594" y="142468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cxnSp>
        <p:nvCxnSpPr>
          <p:cNvPr id="85" name="Straight Arrow Connector 84"/>
          <p:cNvCxnSpPr/>
          <p:nvPr/>
        </p:nvCxnSpPr>
        <p:spPr bwMode="auto">
          <a:xfrm flipV="1">
            <a:off x="2601141" y="5315854"/>
            <a:ext cx="590570" cy="351848"/>
          </a:xfrm>
          <a:prstGeom prst="straightConnector1">
            <a:avLst/>
          </a:prstGeom>
          <a:noFill/>
          <a:ln w="9525" cap="flat" cmpd="sng" algn="ctr">
            <a:solidFill>
              <a:schemeClr val="bg1"/>
            </a:solidFill>
            <a:prstDash val="solid"/>
            <a:round/>
            <a:headEnd type="none" w="med" len="med"/>
            <a:tailEnd type="arrow"/>
          </a:ln>
          <a:effectLst/>
        </p:spPr>
      </p:cxnSp>
      <p:sp>
        <p:nvSpPr>
          <p:cNvPr id="103" name="TextBox 102"/>
          <p:cNvSpPr txBox="1"/>
          <p:nvPr/>
        </p:nvSpPr>
        <p:spPr>
          <a:xfrm>
            <a:off x="11471949" y="6007220"/>
            <a:ext cx="383438"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4" name="TextBox 103"/>
          <p:cNvSpPr txBox="1"/>
          <p:nvPr/>
        </p:nvSpPr>
        <p:spPr>
          <a:xfrm>
            <a:off x="3367633" y="4624736"/>
            <a:ext cx="1292721" cy="271485"/>
          </a:xfrm>
          <a:prstGeom prst="rect">
            <a:avLst/>
          </a:prstGeom>
          <a:solidFill>
            <a:srgbClr val="0070C0"/>
          </a:solidFill>
          <a:ln>
            <a:noFill/>
          </a:ln>
        </p:spPr>
        <p:txBody>
          <a:bodyPr wrap="squar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Embb-nb</a:t>
            </a:r>
            <a:r>
              <a:rPr lang="en-US" sz="1164" i="1" dirty="0">
                <a:solidFill>
                  <a:srgbClr val="FFFFFF"/>
                </a:solidFill>
                <a:latin typeface="Arial" pitchFamily="34" charset="0"/>
                <a:ea typeface="宋体" pitchFamily="2" charset="-122"/>
              </a:rPr>
              <a:t>       </a:t>
            </a:r>
            <a:r>
              <a:rPr lang="en-US" sz="1164" b="1" i="1" dirty="0">
                <a:solidFill>
                  <a:srgbClr val="FF0000"/>
                </a:solidFill>
                <a:latin typeface="Arial" pitchFamily="34" charset="0"/>
                <a:ea typeface="宋体" pitchFamily="2" charset="-122"/>
              </a:rPr>
              <a:t> </a:t>
            </a:r>
          </a:p>
        </p:txBody>
      </p:sp>
      <p:sp>
        <p:nvSpPr>
          <p:cNvPr id="105" name="TextBox 104"/>
          <p:cNvSpPr txBox="1"/>
          <p:nvPr/>
        </p:nvSpPr>
        <p:spPr>
          <a:xfrm>
            <a:off x="11477387" y="6324218"/>
            <a:ext cx="383438" cy="271485"/>
          </a:xfrm>
          <a:prstGeom prst="rect">
            <a:avLst/>
          </a:prstGeom>
          <a:solidFill>
            <a:srgbClr val="00B05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6" name="TextBox 105"/>
          <p:cNvSpPr txBox="1"/>
          <p:nvPr/>
        </p:nvSpPr>
        <p:spPr>
          <a:xfrm>
            <a:off x="11554657" y="56553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sp>
        <p:nvSpPr>
          <p:cNvPr id="107" name="TextBox 106"/>
          <p:cNvSpPr txBox="1"/>
          <p:nvPr/>
        </p:nvSpPr>
        <p:spPr>
          <a:xfrm>
            <a:off x="10970473" y="6132878"/>
            <a:ext cx="383438" cy="271485"/>
          </a:xfrm>
          <a:prstGeom prst="rect">
            <a:avLst/>
          </a:prstGeom>
          <a:solidFill>
            <a:srgbClr val="FFC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NF</a:t>
            </a:r>
          </a:p>
        </p:txBody>
      </p:sp>
      <p:grpSp>
        <p:nvGrpSpPr>
          <p:cNvPr id="2" name="Group 126"/>
          <p:cNvGrpSpPr/>
          <p:nvPr/>
        </p:nvGrpSpPr>
        <p:grpSpPr>
          <a:xfrm>
            <a:off x="5554099" y="4847734"/>
            <a:ext cx="402105" cy="442995"/>
            <a:chOff x="1405719" y="5800299"/>
            <a:chExt cx="682388" cy="679876"/>
          </a:xfrm>
        </p:grpSpPr>
        <p:sp>
          <p:nvSpPr>
            <p:cNvPr id="125" name="Oval 124"/>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26" name="TextBox 125"/>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1</a:t>
              </a:r>
            </a:p>
          </p:txBody>
        </p:sp>
      </p:grpSp>
      <p:sp>
        <p:nvSpPr>
          <p:cNvPr id="115" name="Can 114"/>
          <p:cNvSpPr/>
          <p:nvPr/>
        </p:nvSpPr>
        <p:spPr bwMode="auto">
          <a:xfrm>
            <a:off x="10794023" y="5529473"/>
            <a:ext cx="1218882" cy="1156056"/>
          </a:xfrm>
          <a:prstGeom prst="can">
            <a:avLst/>
          </a:prstGeom>
          <a:noFill/>
          <a:ln w="31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16" name="Straight Connector 115"/>
          <p:cNvCxnSpPr/>
          <p:nvPr/>
        </p:nvCxnSpPr>
        <p:spPr bwMode="auto">
          <a:xfrm flipH="1">
            <a:off x="6182393" y="3003751"/>
            <a:ext cx="716249" cy="0"/>
          </a:xfrm>
          <a:prstGeom prst="line">
            <a:avLst/>
          </a:prstGeom>
          <a:noFill/>
          <a:ln w="127000" cap="flat" cmpd="sng" algn="ctr">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5" name="TextBox 134"/>
          <p:cNvSpPr txBox="1"/>
          <p:nvPr/>
        </p:nvSpPr>
        <p:spPr>
          <a:xfrm>
            <a:off x="6016281" y="4809334"/>
            <a:ext cx="1937865"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Operator  !! requests </a:t>
            </a: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ICN slice</a:t>
            </a:r>
          </a:p>
        </p:txBody>
      </p:sp>
      <p:sp>
        <p:nvSpPr>
          <p:cNvPr id="136" name="TextBox 135"/>
          <p:cNvSpPr txBox="1"/>
          <p:nvPr/>
        </p:nvSpPr>
        <p:spPr>
          <a:xfrm>
            <a:off x="1105791" y="5676374"/>
            <a:ext cx="3983354" cy="1003865"/>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ICN-ROUTER container placed in C-RAN</a:t>
            </a:r>
          </a:p>
          <a:p>
            <a:pPr marL="456888" lvl="1" indent="26876" fontAlgn="base">
              <a:spcBef>
                <a:spcPct val="0"/>
              </a:spcBef>
              <a:spcAft>
                <a:spcPct val="0"/>
              </a:spcAft>
            </a:pPr>
            <a:r>
              <a:rPr lang="en-US" sz="1481" b="1" i="1" dirty="0">
                <a:solidFill>
                  <a:srgbClr val="FFFFFF"/>
                </a:solidFill>
                <a:latin typeface="Arial" pitchFamily="34" charset="0"/>
                <a:ea typeface="宋体" pitchFamily="2" charset="-122"/>
              </a:rPr>
              <a:t> </a:t>
            </a: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NB </a:t>
            </a:r>
            <a:r>
              <a:rPr lang="en-US" sz="1481" b="1" i="1" u="sng" dirty="0">
                <a:solidFill>
                  <a:srgbClr val="FFFFFF"/>
                </a:solidFill>
                <a:latin typeface="Arial" pitchFamily="34" charset="0"/>
                <a:ea typeface="宋体" pitchFamily="2" charset="-122"/>
              </a:rPr>
              <a:t>Slice Selection Function</a:t>
            </a:r>
            <a:r>
              <a:rPr lang="en-US" sz="1481" b="1" i="1" dirty="0">
                <a:solidFill>
                  <a:srgbClr val="FFFFFF"/>
                </a:solidFill>
                <a:latin typeface="Arial" pitchFamily="34" charset="0"/>
                <a:ea typeface="宋体" pitchFamily="2" charset="-122"/>
              </a:rPr>
              <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 </a:t>
            </a:r>
            <a:r>
              <a:rPr lang="en-US" sz="1481" b="1" i="1" dirty="0">
                <a:solidFill>
                  <a:srgbClr val="FF0000"/>
                </a:solidFill>
                <a:latin typeface="Arial" pitchFamily="34" charset="0"/>
                <a:ea typeface="宋体" pitchFamily="2" charset="-122"/>
              </a:rPr>
              <a:t>SSF </a:t>
            </a:r>
            <a:r>
              <a:rPr lang="en-US" sz="1481" b="1" i="1" dirty="0">
                <a:solidFill>
                  <a:srgbClr val="FFFFFF"/>
                </a:solidFill>
                <a:latin typeface="Arial" pitchFamily="34" charset="0"/>
                <a:ea typeface="宋体" pitchFamily="2" charset="-122"/>
              </a:rPr>
              <a:t>configured to forward ICN     packets direct ICN-router NF.</a:t>
            </a:r>
          </a:p>
        </p:txBody>
      </p:sp>
      <p:grpSp>
        <p:nvGrpSpPr>
          <p:cNvPr id="3" name="Group 141"/>
          <p:cNvGrpSpPr/>
          <p:nvPr/>
        </p:nvGrpSpPr>
        <p:grpSpPr>
          <a:xfrm>
            <a:off x="1483314" y="2189609"/>
            <a:ext cx="165905" cy="263016"/>
            <a:chOff x="2723202" y="837916"/>
            <a:chExt cx="259308" cy="682388"/>
          </a:xfrm>
          <a:solidFill>
            <a:srgbClr val="C00000"/>
          </a:solidFill>
        </p:grpSpPr>
        <p:sp>
          <p:nvSpPr>
            <p:cNvPr id="143" name="Rounded Rectangle 14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4" name="Rectangle 14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5" name="Oval 14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5" name="Group 145"/>
          <p:cNvGrpSpPr/>
          <p:nvPr/>
        </p:nvGrpSpPr>
        <p:grpSpPr>
          <a:xfrm>
            <a:off x="1126935" y="2005311"/>
            <a:ext cx="165905" cy="263016"/>
            <a:chOff x="2723202" y="837916"/>
            <a:chExt cx="259308" cy="682388"/>
          </a:xfrm>
          <a:solidFill>
            <a:srgbClr val="C00000"/>
          </a:solidFill>
        </p:grpSpPr>
        <p:sp>
          <p:nvSpPr>
            <p:cNvPr id="147" name="Rounded Rectangle 146"/>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8" name="Rectangle 147"/>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9" name="Oval 148"/>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166" name="Teardrop 165"/>
          <p:cNvSpPr/>
          <p:nvPr/>
        </p:nvSpPr>
        <p:spPr bwMode="auto">
          <a:xfrm rot="4206132">
            <a:off x="327846" y="1273181"/>
            <a:ext cx="1706678" cy="1505102"/>
          </a:xfrm>
          <a:prstGeom prst="teardrop">
            <a:avLst/>
          </a:prstGeom>
          <a:solidFill>
            <a:srgbClr val="0070C0">
              <a:alpha val="60000"/>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6" name="Group 172"/>
          <p:cNvGrpSpPr/>
          <p:nvPr/>
        </p:nvGrpSpPr>
        <p:grpSpPr>
          <a:xfrm>
            <a:off x="3179145" y="3780739"/>
            <a:ext cx="1017829" cy="894264"/>
            <a:chOff x="5213247" y="4510645"/>
            <a:chExt cx="1401309" cy="845126"/>
          </a:xfrm>
        </p:grpSpPr>
        <p:sp>
          <p:nvSpPr>
            <p:cNvPr id="170" name="Rectangle 169"/>
            <p:cNvSpPr/>
            <p:nvPr/>
          </p:nvSpPr>
          <p:spPr bwMode="auto">
            <a:xfrm>
              <a:off x="5213247" y="5058884"/>
              <a:ext cx="1401309" cy="8313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Rectangle 170"/>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2" name="Rectangle 171"/>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 name="Group 173"/>
          <p:cNvGrpSpPr/>
          <p:nvPr/>
        </p:nvGrpSpPr>
        <p:grpSpPr>
          <a:xfrm>
            <a:off x="7939507" y="3791212"/>
            <a:ext cx="628289" cy="894264"/>
            <a:chOff x="6020790" y="4510645"/>
            <a:chExt cx="593766" cy="845126"/>
          </a:xfrm>
        </p:grpSpPr>
        <p:sp>
          <p:nvSpPr>
            <p:cNvPr id="175" name="Rectangle 174"/>
            <p:cNvSpPr/>
            <p:nvPr/>
          </p:nvSpPr>
          <p:spPr bwMode="auto">
            <a:xfrm>
              <a:off x="6020790"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6" name="Rectangle 175"/>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7" name="Rectangle 176"/>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78" name="Rectangle 177"/>
          <p:cNvSpPr/>
          <p:nvPr/>
        </p:nvSpPr>
        <p:spPr bwMode="auto">
          <a:xfrm rot="18994420">
            <a:off x="3768875" y="3477052"/>
            <a:ext cx="957229" cy="9794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9" name="Rectangle 178"/>
          <p:cNvSpPr/>
          <p:nvPr/>
        </p:nvSpPr>
        <p:spPr bwMode="auto">
          <a:xfrm>
            <a:off x="4567686" y="3160828"/>
            <a:ext cx="4328915" cy="10680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0" name="Rectangle 179"/>
          <p:cNvSpPr/>
          <p:nvPr/>
        </p:nvSpPr>
        <p:spPr bwMode="auto">
          <a:xfrm rot="18994420">
            <a:off x="8039147" y="3474957"/>
            <a:ext cx="957229" cy="9794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1" name="TextBox 180"/>
          <p:cNvSpPr txBox="1"/>
          <p:nvPr/>
        </p:nvSpPr>
        <p:spPr>
          <a:xfrm>
            <a:off x="2136834" y="2499270"/>
            <a:ext cx="907621"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a:t>
            </a:r>
            <a:r>
              <a:rPr lang="en-US" sz="1164" i="1" dirty="0">
                <a:solidFill>
                  <a:srgbClr val="FFFFFF"/>
                </a:solidFill>
                <a:latin typeface="Arial" pitchFamily="34" charset="0"/>
                <a:ea typeface="宋体" pitchFamily="2" charset="-122"/>
              </a:rPr>
              <a:t>-PHY</a:t>
            </a:r>
          </a:p>
        </p:txBody>
      </p:sp>
      <p:sp>
        <p:nvSpPr>
          <p:cNvPr id="182" name="Rectangle 181"/>
          <p:cNvSpPr/>
          <p:nvPr/>
        </p:nvSpPr>
        <p:spPr bwMode="auto">
          <a:xfrm>
            <a:off x="2655592" y="2957682"/>
            <a:ext cx="1277523" cy="96336"/>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3" name="Rectangle 182"/>
          <p:cNvSpPr/>
          <p:nvPr/>
        </p:nvSpPr>
        <p:spPr bwMode="auto">
          <a:xfrm rot="5400000">
            <a:off x="3281787" y="3546181"/>
            <a:ext cx="1277523" cy="96336"/>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4" name="Rectangle 183"/>
          <p:cNvSpPr/>
          <p:nvPr/>
        </p:nvSpPr>
        <p:spPr bwMode="auto">
          <a:xfrm rot="5400000">
            <a:off x="2563442" y="2840401"/>
            <a:ext cx="263884" cy="113091"/>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8" name="Group 126"/>
          <p:cNvGrpSpPr/>
          <p:nvPr/>
        </p:nvGrpSpPr>
        <p:grpSpPr>
          <a:xfrm>
            <a:off x="5564569" y="5574455"/>
            <a:ext cx="402105" cy="442995"/>
            <a:chOff x="1405719" y="5800299"/>
            <a:chExt cx="682388" cy="679876"/>
          </a:xfrm>
        </p:grpSpPr>
        <p:sp>
          <p:nvSpPr>
            <p:cNvPr id="186" name="Oval 18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87" name="TextBox 18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sp>
        <p:nvSpPr>
          <p:cNvPr id="188" name="TextBox 187"/>
          <p:cNvSpPr txBox="1"/>
          <p:nvPr/>
        </p:nvSpPr>
        <p:spPr>
          <a:xfrm>
            <a:off x="6026751" y="5510925"/>
            <a:ext cx="1774528"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Global Optimizer assigns resources</a:t>
            </a:r>
          </a:p>
        </p:txBody>
      </p:sp>
      <p:grpSp>
        <p:nvGrpSpPr>
          <p:cNvPr id="12" name="Group 126"/>
          <p:cNvGrpSpPr/>
          <p:nvPr/>
        </p:nvGrpSpPr>
        <p:grpSpPr>
          <a:xfrm>
            <a:off x="1164451" y="5999597"/>
            <a:ext cx="402105" cy="442995"/>
            <a:chOff x="1405719" y="5800299"/>
            <a:chExt cx="682388" cy="679876"/>
          </a:xfrm>
        </p:grpSpPr>
        <p:sp>
          <p:nvSpPr>
            <p:cNvPr id="192" name="Oval 19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3" name="TextBox 19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194" name="TextBox 193"/>
          <p:cNvSpPr txBox="1"/>
          <p:nvPr/>
        </p:nvSpPr>
        <p:spPr>
          <a:xfrm>
            <a:off x="7999583" y="5747371"/>
            <a:ext cx="2744166" cy="1003865"/>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ICN-ROUTER ,</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MANAGER, VIDEO CONF</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APP  containers placed in DC</a:t>
            </a:r>
          </a:p>
        </p:txBody>
      </p:sp>
      <p:grpSp>
        <p:nvGrpSpPr>
          <p:cNvPr id="17" name="Group 126"/>
          <p:cNvGrpSpPr/>
          <p:nvPr/>
        </p:nvGrpSpPr>
        <p:grpSpPr>
          <a:xfrm>
            <a:off x="7558342" y="6045465"/>
            <a:ext cx="402105" cy="442995"/>
            <a:chOff x="1405719" y="5800299"/>
            <a:chExt cx="682388" cy="679876"/>
          </a:xfrm>
        </p:grpSpPr>
        <p:sp>
          <p:nvSpPr>
            <p:cNvPr id="196" name="Oval 19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197" name="TextBox 196"/>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4</a:t>
              </a:r>
            </a:p>
          </p:txBody>
        </p:sp>
      </p:grpSp>
      <p:sp>
        <p:nvSpPr>
          <p:cNvPr id="205" name="TextBox 204"/>
          <p:cNvSpPr txBox="1"/>
          <p:nvPr/>
        </p:nvSpPr>
        <p:spPr>
          <a:xfrm>
            <a:off x="9367161" y="1161070"/>
            <a:ext cx="2452611" cy="1231747"/>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Due to increase in MBB</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traffic on the ICN slice</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TSDN configures extra</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10GE lambda to the MBB slice LAG.</a:t>
            </a:r>
          </a:p>
        </p:txBody>
      </p:sp>
      <p:grpSp>
        <p:nvGrpSpPr>
          <p:cNvPr id="19" name="Group 126"/>
          <p:cNvGrpSpPr/>
          <p:nvPr/>
        </p:nvGrpSpPr>
        <p:grpSpPr>
          <a:xfrm>
            <a:off x="8900790" y="1773302"/>
            <a:ext cx="402105" cy="442995"/>
            <a:chOff x="1405719" y="5800299"/>
            <a:chExt cx="682388" cy="679876"/>
          </a:xfrm>
        </p:grpSpPr>
        <p:sp>
          <p:nvSpPr>
            <p:cNvPr id="207" name="Oval 206"/>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08" name="TextBox 207"/>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cxnSp>
        <p:nvCxnSpPr>
          <p:cNvPr id="213" name="Straight Arrow Connector 212"/>
          <p:cNvCxnSpPr>
            <a:endCxn id="179" idx="2"/>
          </p:cNvCxnSpPr>
          <p:nvPr/>
        </p:nvCxnSpPr>
        <p:spPr bwMode="auto">
          <a:xfrm flipH="1">
            <a:off x="6732145" y="2086447"/>
            <a:ext cx="2252395" cy="1181189"/>
          </a:xfrm>
          <a:prstGeom prst="straightConnector1">
            <a:avLst/>
          </a:prstGeom>
          <a:noFill/>
          <a:ln w="9525" cap="flat" cmpd="sng" algn="ctr">
            <a:solidFill>
              <a:schemeClr val="bg1"/>
            </a:solidFill>
            <a:prstDash val="solid"/>
            <a:round/>
            <a:headEnd type="none" w="med" len="med"/>
            <a:tailEnd type="arrow"/>
          </a:ln>
          <a:effectLst/>
        </p:spPr>
      </p:cxnSp>
      <p:sp>
        <p:nvSpPr>
          <p:cNvPr id="217" name="Oval 216"/>
          <p:cNvSpPr/>
          <p:nvPr/>
        </p:nvSpPr>
        <p:spPr bwMode="auto">
          <a:xfrm>
            <a:off x="6496514" y="2601644"/>
            <a:ext cx="163355" cy="779079"/>
          </a:xfrm>
          <a:prstGeom prst="ellipse">
            <a:avLst/>
          </a:prstGeom>
          <a:noFill/>
          <a:ln w="285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8" name="Title 1"/>
          <p:cNvSpPr txBox="1">
            <a:spLocks/>
          </p:cNvSpPr>
          <p:nvPr/>
        </p:nvSpPr>
        <p:spPr>
          <a:xfrm>
            <a:off x="163356" y="525"/>
            <a:ext cx="11556584" cy="852036"/>
          </a:xfrm>
          <a:prstGeom prst="rect">
            <a:avLst/>
          </a:prstGeom>
        </p:spPr>
        <p:txBody>
          <a:bodyPr lIns="106016" tIns="53008" rIns="106016" bIns="53008"/>
          <a:lstStyle/>
          <a:p>
            <a:pPr eaLnBrk="0" fontAlgn="base" hangingPunct="0">
              <a:spcBef>
                <a:spcPct val="0"/>
              </a:spcBef>
              <a:spcAft>
                <a:spcPct val="0"/>
              </a:spcAft>
              <a:defRPr/>
            </a:pPr>
            <a:r>
              <a:rPr lang="en-US" sz="4232" kern="0" dirty="0">
                <a:solidFill>
                  <a:srgbClr val="FFFFFF"/>
                </a:solidFill>
                <a:latin typeface="Arial Black" pitchFamily="34" charset="0"/>
                <a:ea typeface="微软雅黑" pitchFamily="34" charset="-122"/>
              </a:rPr>
              <a:t>STATE-5 – </a:t>
            </a:r>
            <a:r>
              <a:rPr lang="en-US" sz="4232" kern="0" dirty="0" err="1">
                <a:solidFill>
                  <a:srgbClr val="FFFFFF"/>
                </a:solidFill>
                <a:latin typeface="Arial Black" pitchFamily="34" charset="0"/>
                <a:ea typeface="微软雅黑" pitchFamily="34" charset="-122"/>
              </a:rPr>
              <a:t>eMBB</a:t>
            </a:r>
            <a:r>
              <a:rPr lang="en-US" sz="4232" kern="0" dirty="0">
                <a:solidFill>
                  <a:srgbClr val="FFFFFF"/>
                </a:solidFill>
                <a:latin typeface="Arial Black" pitchFamily="34" charset="0"/>
                <a:ea typeface="微软雅黑" pitchFamily="34" charset="-122"/>
              </a:rPr>
              <a:t>/ICN slice created</a:t>
            </a:r>
            <a:r>
              <a:rPr lang="en-US" sz="3386" i="1" kern="0" dirty="0">
                <a:solidFill>
                  <a:srgbClr val="FFFFFF"/>
                </a:solidFill>
                <a:latin typeface="Arial Black" pitchFamily="34" charset="0"/>
                <a:ea typeface="微软雅黑" pitchFamily="34" charset="-122"/>
              </a:rPr>
              <a:t> </a:t>
            </a:r>
          </a:p>
        </p:txBody>
      </p:sp>
      <p:sp>
        <p:nvSpPr>
          <p:cNvPr id="230" name="Rounded Rectangle 229"/>
          <p:cNvSpPr/>
          <p:nvPr/>
        </p:nvSpPr>
        <p:spPr bwMode="auto">
          <a:xfrm>
            <a:off x="10303947" y="3028880"/>
            <a:ext cx="1507895" cy="867040"/>
          </a:xfrm>
          <a:prstGeom prst="roundRect">
            <a:avLst/>
          </a:prstGeom>
          <a:noFill/>
          <a:ln w="2857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2" name="TextBox 231"/>
          <p:cNvSpPr txBox="1"/>
          <p:nvPr/>
        </p:nvSpPr>
        <p:spPr>
          <a:xfrm>
            <a:off x="10359860" y="3133896"/>
            <a:ext cx="798562" cy="483209"/>
          </a:xfrm>
          <a:prstGeom prst="rect">
            <a:avLst/>
          </a:prstGeom>
          <a:no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sp>
        <p:nvSpPr>
          <p:cNvPr id="233" name="TextBox 232"/>
          <p:cNvSpPr txBox="1"/>
          <p:nvPr/>
        </p:nvSpPr>
        <p:spPr>
          <a:xfrm>
            <a:off x="10923226" y="3295157"/>
            <a:ext cx="798562" cy="483209"/>
          </a:xfrm>
          <a:prstGeom prst="rect">
            <a:avLst/>
          </a:prstGeom>
          <a:solidFill>
            <a:schemeClr val="bg2">
              <a:lumMod val="75000"/>
            </a:schemeClr>
          </a:solid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sp>
        <p:nvSpPr>
          <p:cNvPr id="236" name="Trapezoid 235"/>
          <p:cNvSpPr/>
          <p:nvPr/>
        </p:nvSpPr>
        <p:spPr bwMode="auto">
          <a:xfrm>
            <a:off x="11477037" y="3424203"/>
            <a:ext cx="259942" cy="332149"/>
          </a:xfrm>
          <a:prstGeom prst="trapezoid">
            <a:avLst/>
          </a:prstGeom>
          <a:solidFill>
            <a:srgbClr val="00B0F0"/>
          </a:solidFill>
          <a:ln w="317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31" name="Group 126"/>
          <p:cNvGrpSpPr/>
          <p:nvPr/>
        </p:nvGrpSpPr>
        <p:grpSpPr>
          <a:xfrm>
            <a:off x="10271551" y="4535678"/>
            <a:ext cx="459635" cy="442995"/>
            <a:chOff x="1405719" y="5800299"/>
            <a:chExt cx="682388" cy="679876"/>
          </a:xfrm>
        </p:grpSpPr>
        <p:sp>
          <p:nvSpPr>
            <p:cNvPr id="238" name="Oval 237"/>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39" name="TextBox 238"/>
            <p:cNvSpPr txBox="1"/>
            <p:nvPr/>
          </p:nvSpPr>
          <p:spPr>
            <a:xfrm>
              <a:off x="1464576" y="5846444"/>
              <a:ext cx="476450"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sp>
        <p:nvSpPr>
          <p:cNvPr id="240" name="TextBox 239"/>
          <p:cNvSpPr txBox="1"/>
          <p:nvPr/>
        </p:nvSpPr>
        <p:spPr>
          <a:xfrm>
            <a:off x="10637931" y="4453304"/>
            <a:ext cx="1554070"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KPI displays Spectrum</a:t>
            </a:r>
            <a:br>
              <a:rPr lang="en-US" sz="1481" b="1" i="1" dirty="0">
                <a:solidFill>
                  <a:srgbClr val="FFFFFF"/>
                </a:solidFill>
                <a:latin typeface="Arial" pitchFamily="34" charset="0"/>
                <a:ea typeface="宋体" pitchFamily="2" charset="-122"/>
              </a:rPr>
            </a:br>
            <a:r>
              <a:rPr lang="en-US" sz="1481" b="1" i="1" dirty="0">
                <a:solidFill>
                  <a:srgbClr val="FFFFFF"/>
                </a:solidFill>
                <a:latin typeface="Arial" pitchFamily="34" charset="0"/>
                <a:ea typeface="宋体" pitchFamily="2" charset="-122"/>
              </a:rPr>
              <a:t>Analyzer etc.</a:t>
            </a:r>
          </a:p>
        </p:txBody>
      </p:sp>
      <p:cxnSp>
        <p:nvCxnSpPr>
          <p:cNvPr id="241" name="Straight Arrow Connector 240"/>
          <p:cNvCxnSpPr/>
          <p:nvPr/>
        </p:nvCxnSpPr>
        <p:spPr bwMode="auto">
          <a:xfrm flipH="1" flipV="1">
            <a:off x="9009671" y="5139933"/>
            <a:ext cx="85889" cy="550806"/>
          </a:xfrm>
          <a:prstGeom prst="straightConnector1">
            <a:avLst/>
          </a:prstGeom>
          <a:noFill/>
          <a:ln w="9525" cap="flat" cmpd="sng" algn="ctr">
            <a:solidFill>
              <a:schemeClr val="bg1"/>
            </a:solidFill>
            <a:prstDash val="solid"/>
            <a:round/>
            <a:headEnd type="none" w="med" len="med"/>
            <a:tailEnd type="arrow"/>
          </a:ln>
          <a:effectLst/>
        </p:spPr>
      </p:cxnSp>
      <p:cxnSp>
        <p:nvCxnSpPr>
          <p:cNvPr id="243" name="Straight Arrow Connector 242"/>
          <p:cNvCxnSpPr/>
          <p:nvPr/>
        </p:nvCxnSpPr>
        <p:spPr bwMode="auto">
          <a:xfrm flipV="1">
            <a:off x="11531229" y="3918959"/>
            <a:ext cx="52335" cy="538240"/>
          </a:xfrm>
          <a:prstGeom prst="straightConnector1">
            <a:avLst/>
          </a:prstGeom>
          <a:noFill/>
          <a:ln w="9525" cap="flat" cmpd="sng" algn="ctr">
            <a:solidFill>
              <a:schemeClr val="bg1"/>
            </a:solidFill>
            <a:prstDash val="solid"/>
            <a:round/>
            <a:headEnd type="none" w="med" len="med"/>
            <a:tailEnd type="arrow"/>
          </a:ln>
          <a:effectLst/>
        </p:spPr>
      </p:cxnSp>
      <p:cxnSp>
        <p:nvCxnSpPr>
          <p:cNvPr id="244" name="Straight Arrow Connector 243"/>
          <p:cNvCxnSpPr>
            <a:stCxn id="240" idx="0"/>
          </p:cNvCxnSpPr>
          <p:nvPr/>
        </p:nvCxnSpPr>
        <p:spPr bwMode="auto">
          <a:xfrm flipH="1" flipV="1">
            <a:off x="11048516" y="3720002"/>
            <a:ext cx="366450" cy="733302"/>
          </a:xfrm>
          <a:prstGeom prst="straightConnector1">
            <a:avLst/>
          </a:prstGeom>
          <a:noFill/>
          <a:ln w="9525" cap="flat" cmpd="sng" algn="ctr">
            <a:solidFill>
              <a:schemeClr val="bg1"/>
            </a:solidFill>
            <a:prstDash val="solid"/>
            <a:round/>
            <a:headEnd type="none" w="med" len="med"/>
            <a:tailEnd type="arrow"/>
          </a:ln>
          <a:effectLst/>
        </p:spPr>
      </p:cxnSp>
      <p:grpSp>
        <p:nvGrpSpPr>
          <p:cNvPr id="224" name="Group 173"/>
          <p:cNvGrpSpPr/>
          <p:nvPr/>
        </p:nvGrpSpPr>
        <p:grpSpPr>
          <a:xfrm>
            <a:off x="9106030" y="3726288"/>
            <a:ext cx="758114" cy="894264"/>
            <a:chOff x="6020789" y="4510645"/>
            <a:chExt cx="716457" cy="845126"/>
          </a:xfrm>
        </p:grpSpPr>
        <p:sp>
          <p:nvSpPr>
            <p:cNvPr id="121" name="Rectangle 120"/>
            <p:cNvSpPr/>
            <p:nvPr/>
          </p:nvSpPr>
          <p:spPr bwMode="auto">
            <a:xfrm>
              <a:off x="6020789" y="5027215"/>
              <a:ext cx="716457" cy="114801"/>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 name="Rectangle 121"/>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 name="Rectangle 122"/>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29" name="Rectangle 128"/>
          <p:cNvSpPr/>
          <p:nvPr/>
        </p:nvSpPr>
        <p:spPr bwMode="auto">
          <a:xfrm rot="2425467">
            <a:off x="8741507" y="3426034"/>
            <a:ext cx="738949" cy="8879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1" name="TextBox 130"/>
          <p:cNvSpPr txBox="1"/>
          <p:nvPr/>
        </p:nvSpPr>
        <p:spPr>
          <a:xfrm>
            <a:off x="3129530" y="5024992"/>
            <a:ext cx="1119217" cy="271485"/>
          </a:xfrm>
          <a:prstGeom prst="rect">
            <a:avLst/>
          </a:prstGeom>
          <a:solidFill>
            <a:srgbClr val="FF0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ICN-ROUTER</a:t>
            </a:r>
          </a:p>
        </p:txBody>
      </p:sp>
      <p:sp>
        <p:nvSpPr>
          <p:cNvPr id="132" name="Rectangle 131"/>
          <p:cNvSpPr/>
          <p:nvPr/>
        </p:nvSpPr>
        <p:spPr bwMode="auto">
          <a:xfrm rot="16200000">
            <a:off x="2996942" y="4681281"/>
            <a:ext cx="552893" cy="113092"/>
          </a:xfrm>
          <a:prstGeom prst="rect">
            <a:avLst/>
          </a:prstGeom>
          <a:solidFill>
            <a:srgbClr val="FF0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3" name="TextBox 132"/>
          <p:cNvSpPr txBox="1"/>
          <p:nvPr/>
        </p:nvSpPr>
        <p:spPr>
          <a:xfrm>
            <a:off x="9008226" y="4633358"/>
            <a:ext cx="1119217" cy="271485"/>
          </a:xfrm>
          <a:prstGeom prst="rect">
            <a:avLst/>
          </a:prstGeom>
          <a:solidFill>
            <a:srgbClr val="FF0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ICN-ROUTER</a:t>
            </a:r>
          </a:p>
        </p:txBody>
      </p:sp>
      <p:sp>
        <p:nvSpPr>
          <p:cNvPr id="137" name="TextBox 136"/>
          <p:cNvSpPr txBox="1"/>
          <p:nvPr/>
        </p:nvSpPr>
        <p:spPr>
          <a:xfrm>
            <a:off x="7963172" y="4681528"/>
            <a:ext cx="838691" cy="271485"/>
          </a:xfrm>
          <a:prstGeom prst="rect">
            <a:avLst/>
          </a:prstGeom>
          <a:solidFill>
            <a:srgbClr val="FF0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ICN-MGR</a:t>
            </a:r>
          </a:p>
        </p:txBody>
      </p:sp>
      <p:sp>
        <p:nvSpPr>
          <p:cNvPr id="138" name="TextBox 137"/>
          <p:cNvSpPr txBox="1"/>
          <p:nvPr/>
        </p:nvSpPr>
        <p:spPr>
          <a:xfrm>
            <a:off x="7973642" y="5056407"/>
            <a:ext cx="873957" cy="271485"/>
          </a:xfrm>
          <a:prstGeom prst="rect">
            <a:avLst/>
          </a:prstGeom>
          <a:solidFill>
            <a:srgbClr val="FF0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ICN-Video</a:t>
            </a:r>
          </a:p>
        </p:txBody>
      </p:sp>
      <p:sp>
        <p:nvSpPr>
          <p:cNvPr id="157" name="TextBox 156"/>
          <p:cNvSpPr txBox="1"/>
          <p:nvPr/>
        </p:nvSpPr>
        <p:spPr>
          <a:xfrm>
            <a:off x="4196971" y="4612169"/>
            <a:ext cx="474810" cy="271485"/>
          </a:xfrm>
          <a:prstGeom prst="rect">
            <a:avLst/>
          </a:prstGeom>
          <a:noFill/>
          <a:ln w="19050">
            <a:solidFill>
              <a:srgbClr val="FF0000"/>
            </a:solidFill>
          </a:ln>
        </p:spPr>
        <p:txBody>
          <a:bodyPr wrap="none" rtlCol="0">
            <a:spAutoFit/>
          </a:bodyPr>
          <a:lstStyle/>
          <a:p>
            <a:pPr fontAlgn="base">
              <a:spcBef>
                <a:spcPct val="0"/>
              </a:spcBef>
              <a:spcAft>
                <a:spcPct val="0"/>
              </a:spcAft>
            </a:pPr>
            <a:r>
              <a:rPr lang="en-US" sz="1164" b="1" dirty="0">
                <a:solidFill>
                  <a:srgbClr val="FF0000"/>
                </a:solidFill>
                <a:latin typeface="Arial" pitchFamily="34" charset="0"/>
                <a:ea typeface="宋体" pitchFamily="2" charset="-122"/>
              </a:rPr>
              <a:t>SSF</a:t>
            </a:r>
          </a:p>
        </p:txBody>
      </p:sp>
      <p:sp>
        <p:nvSpPr>
          <p:cNvPr id="220" name="TextBox 219"/>
          <p:cNvSpPr txBox="1"/>
          <p:nvPr/>
        </p:nvSpPr>
        <p:spPr>
          <a:xfrm>
            <a:off x="2671404" y="831615"/>
            <a:ext cx="320922" cy="385490"/>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cxnSp>
        <p:nvCxnSpPr>
          <p:cNvPr id="108" name="Straight Arrow Connector 107"/>
          <p:cNvCxnSpPr>
            <a:endCxn id="157" idx="2"/>
          </p:cNvCxnSpPr>
          <p:nvPr/>
        </p:nvCxnSpPr>
        <p:spPr bwMode="auto">
          <a:xfrm flipH="1" flipV="1">
            <a:off x="4434376" y="4883654"/>
            <a:ext cx="265230" cy="796611"/>
          </a:xfrm>
          <a:prstGeom prst="straightConnector1">
            <a:avLst/>
          </a:prstGeom>
          <a:noFill/>
          <a:ln w="9525" cap="flat" cmpd="sng" algn="ctr">
            <a:solidFill>
              <a:schemeClr val="bg1"/>
            </a:solidFill>
            <a:prstDash val="solid"/>
            <a:round/>
            <a:headEnd type="none" w="med" len="med"/>
            <a:tailEnd type="arrow"/>
          </a:ln>
          <a:effectLst/>
        </p:spPr>
      </p:cxnSp>
    </p:spTree>
    <p:extLst>
      <p:ext uri="{BB962C8B-B14F-4D97-AF65-F5344CB8AC3E}">
        <p14:creationId xmlns:p14="http://schemas.microsoft.com/office/powerpoint/2010/main" val="41640203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a:stCxn id="21" idx="0"/>
            <a:endCxn id="9" idx="2"/>
          </p:cNvCxnSpPr>
          <p:nvPr/>
        </p:nvCxnSpPr>
        <p:spPr bwMode="auto">
          <a:xfrm flipV="1">
            <a:off x="3803598" y="3355087"/>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283426" y="3355087"/>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3" idx="0"/>
            <a:endCxn id="18" idx="2"/>
          </p:cNvCxnSpPr>
          <p:nvPr/>
        </p:nvCxnSpPr>
        <p:spPr bwMode="auto">
          <a:xfrm flipV="1">
            <a:off x="8282178" y="3363373"/>
            <a:ext cx="520155"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4" idx="0"/>
            <a:endCxn id="18" idx="2"/>
          </p:cNvCxnSpPr>
          <p:nvPr/>
        </p:nvCxnSpPr>
        <p:spPr bwMode="auto">
          <a:xfrm flipH="1" flipV="1">
            <a:off x="8802334" y="3363373"/>
            <a:ext cx="649696" cy="367362"/>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flipV="1">
            <a:off x="7676323" y="2104092"/>
            <a:ext cx="0" cy="49722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6950650" y="1902516"/>
            <a:ext cx="68893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7888122"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7871105"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005994" y="2082146"/>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5708526" y="2082146"/>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730095" y="3048370"/>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713078" y="2919925"/>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Rectangle 3"/>
          <p:cNvSpPr/>
          <p:nvPr/>
        </p:nvSpPr>
        <p:spPr bwMode="auto">
          <a:xfrm>
            <a:off x="2148305" y="2278792"/>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sp>
        <p:nvSpPr>
          <p:cNvPr id="9" name="Rectangle 8"/>
          <p:cNvSpPr/>
          <p:nvPr/>
        </p:nvSpPr>
        <p:spPr bwMode="auto">
          <a:xfrm>
            <a:off x="3836756"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041645" y="3004466"/>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261857"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6976214" y="2634146"/>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8355664" y="264243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cxnSp>
        <p:nvCxnSpPr>
          <p:cNvPr id="20" name="Straight Connector 19"/>
          <p:cNvCxnSpPr>
            <a:stCxn id="18" idx="3"/>
          </p:cNvCxnSpPr>
          <p:nvPr/>
        </p:nvCxnSpPr>
        <p:spPr bwMode="auto">
          <a:xfrm flipV="1">
            <a:off x="9249003" y="2996701"/>
            <a:ext cx="608302" cy="6202"/>
          </a:xfrm>
          <a:prstGeom prst="line">
            <a:avLst/>
          </a:prstGeom>
          <a:no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cxnSp>
      <p:sp>
        <p:nvSpPr>
          <p:cNvPr id="57" name="Rectangle 56"/>
          <p:cNvSpPr/>
          <p:nvPr/>
        </p:nvSpPr>
        <p:spPr bwMode="auto">
          <a:xfrm>
            <a:off x="7609132" y="1499364"/>
            <a:ext cx="1048196" cy="720941"/>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DWDM</a:t>
            </a:r>
            <a:br>
              <a:rPr lang="en-US" sz="1481" b="1" dirty="0">
                <a:solidFill>
                  <a:srgbClr val="FFFFFF"/>
                </a:solidFill>
                <a:latin typeface="Arial" charset="0"/>
                <a:ea typeface="宋体" pitchFamily="2" charset="-122"/>
              </a:rPr>
            </a:br>
            <a:r>
              <a:rPr lang="en-US" sz="1481" b="1" dirty="0">
                <a:solidFill>
                  <a:srgbClr val="FFFFFF"/>
                </a:solidFill>
                <a:latin typeface="Arial" charset="0"/>
                <a:ea typeface="宋体" pitchFamily="2" charset="-122"/>
              </a:rPr>
              <a:t>Emulator</a:t>
            </a:r>
            <a:endParaRPr lang="en-US" sz="1481" dirty="0">
              <a:solidFill>
                <a:srgbClr val="FFFFFF"/>
              </a:solidFill>
              <a:latin typeface="Arial" charset="0"/>
              <a:ea typeface="宋体" pitchFamily="2" charset="-122"/>
            </a:endParaRPr>
          </a:p>
        </p:txBody>
      </p:sp>
      <p:sp>
        <p:nvSpPr>
          <p:cNvPr id="21" name="Rectangle 20"/>
          <p:cNvSpPr/>
          <p:nvPr/>
        </p:nvSpPr>
        <p:spPr bwMode="auto">
          <a:xfrm>
            <a:off x="335692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4475731"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5915891" y="3730735"/>
            <a:ext cx="1290088"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23" name="Rectangle 22"/>
          <p:cNvSpPr/>
          <p:nvPr/>
        </p:nvSpPr>
        <p:spPr bwMode="auto">
          <a:xfrm>
            <a:off x="7835508"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B/1</a:t>
            </a:r>
          </a:p>
        </p:txBody>
      </p:sp>
      <p:sp>
        <p:nvSpPr>
          <p:cNvPr id="24" name="Rectangle 23"/>
          <p:cNvSpPr/>
          <p:nvPr/>
        </p:nvSpPr>
        <p:spPr bwMode="auto">
          <a:xfrm>
            <a:off x="9005360" y="3730735"/>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B/2</a:t>
            </a:r>
          </a:p>
        </p:txBody>
      </p:sp>
      <p:sp>
        <p:nvSpPr>
          <p:cNvPr id="65" name="Rectangle 64"/>
          <p:cNvSpPr/>
          <p:nvPr/>
        </p:nvSpPr>
        <p:spPr bwMode="auto">
          <a:xfrm>
            <a:off x="6129594" y="1424689"/>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sp>
        <p:nvSpPr>
          <p:cNvPr id="104" name="TextBox 103"/>
          <p:cNvSpPr txBox="1"/>
          <p:nvPr/>
        </p:nvSpPr>
        <p:spPr>
          <a:xfrm>
            <a:off x="3367633" y="4624736"/>
            <a:ext cx="1292721" cy="271485"/>
          </a:xfrm>
          <a:prstGeom prst="rect">
            <a:avLst/>
          </a:prstGeom>
          <a:solidFill>
            <a:srgbClr val="0070C0"/>
          </a:solidFill>
          <a:ln>
            <a:noFill/>
          </a:ln>
        </p:spPr>
        <p:txBody>
          <a:bodyPr wrap="squar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Embb-nb</a:t>
            </a:r>
            <a:r>
              <a:rPr lang="en-US" sz="1164" i="1" dirty="0">
                <a:solidFill>
                  <a:srgbClr val="FFFFFF"/>
                </a:solidFill>
                <a:latin typeface="Arial" pitchFamily="34" charset="0"/>
                <a:ea typeface="宋体" pitchFamily="2" charset="-122"/>
              </a:rPr>
              <a:t>       </a:t>
            </a:r>
            <a:r>
              <a:rPr lang="en-US" sz="1164" b="1" i="1" dirty="0">
                <a:solidFill>
                  <a:srgbClr val="FF0000"/>
                </a:solidFill>
                <a:latin typeface="Arial" pitchFamily="34" charset="0"/>
                <a:ea typeface="宋体" pitchFamily="2" charset="-122"/>
              </a:rPr>
              <a:t> </a:t>
            </a:r>
          </a:p>
        </p:txBody>
      </p:sp>
      <p:cxnSp>
        <p:nvCxnSpPr>
          <p:cNvPr id="116" name="Straight Connector 115"/>
          <p:cNvCxnSpPr/>
          <p:nvPr/>
        </p:nvCxnSpPr>
        <p:spPr bwMode="auto">
          <a:xfrm flipH="1">
            <a:off x="6182393" y="3003751"/>
            <a:ext cx="716249" cy="0"/>
          </a:xfrm>
          <a:prstGeom prst="line">
            <a:avLst/>
          </a:prstGeom>
          <a:noFill/>
          <a:ln w="127000" cap="flat" cmpd="sng" algn="ctr">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 141"/>
          <p:cNvGrpSpPr/>
          <p:nvPr/>
        </p:nvGrpSpPr>
        <p:grpSpPr>
          <a:xfrm>
            <a:off x="917853" y="2327832"/>
            <a:ext cx="165905" cy="263016"/>
            <a:chOff x="2723202" y="837916"/>
            <a:chExt cx="259308" cy="682388"/>
          </a:xfrm>
          <a:solidFill>
            <a:srgbClr val="C00000"/>
          </a:solidFill>
        </p:grpSpPr>
        <p:sp>
          <p:nvSpPr>
            <p:cNvPr id="143" name="Rounded Rectangle 142"/>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4" name="Rectangle 143"/>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5" name="Oval 144"/>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5" name="Group 145"/>
          <p:cNvGrpSpPr/>
          <p:nvPr/>
        </p:nvGrpSpPr>
        <p:grpSpPr>
          <a:xfrm>
            <a:off x="1051540" y="1904785"/>
            <a:ext cx="165905" cy="263016"/>
            <a:chOff x="2723202" y="837916"/>
            <a:chExt cx="259308" cy="682388"/>
          </a:xfrm>
          <a:solidFill>
            <a:srgbClr val="C00000"/>
          </a:solidFill>
        </p:grpSpPr>
        <p:sp>
          <p:nvSpPr>
            <p:cNvPr id="147" name="Rounded Rectangle 146"/>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8" name="Rectangle 147"/>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149" name="Oval 148"/>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166" name="Teardrop 165"/>
          <p:cNvSpPr/>
          <p:nvPr/>
        </p:nvSpPr>
        <p:spPr bwMode="auto">
          <a:xfrm rot="4206132">
            <a:off x="302713" y="1436537"/>
            <a:ext cx="1706678" cy="1505102"/>
          </a:xfrm>
          <a:prstGeom prst="teardrop">
            <a:avLst/>
          </a:prstGeom>
          <a:solidFill>
            <a:srgbClr val="0070C0">
              <a:alpha val="60000"/>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7" name="Group 172"/>
          <p:cNvGrpSpPr/>
          <p:nvPr/>
        </p:nvGrpSpPr>
        <p:grpSpPr>
          <a:xfrm>
            <a:off x="2814738" y="3780739"/>
            <a:ext cx="1482785" cy="894264"/>
            <a:chOff x="5213247" y="4510645"/>
            <a:chExt cx="1401309" cy="845126"/>
          </a:xfrm>
        </p:grpSpPr>
        <p:sp>
          <p:nvSpPr>
            <p:cNvPr id="170" name="Rectangle 169"/>
            <p:cNvSpPr/>
            <p:nvPr/>
          </p:nvSpPr>
          <p:spPr bwMode="auto">
            <a:xfrm>
              <a:off x="5213247" y="5058884"/>
              <a:ext cx="1401309" cy="8313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1" name="Rectangle 170"/>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2" name="Rectangle 171"/>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8" name="Group 173"/>
          <p:cNvGrpSpPr/>
          <p:nvPr/>
        </p:nvGrpSpPr>
        <p:grpSpPr>
          <a:xfrm>
            <a:off x="7939507" y="3791212"/>
            <a:ext cx="628289" cy="894264"/>
            <a:chOff x="6020790" y="4510645"/>
            <a:chExt cx="593766" cy="845126"/>
          </a:xfrm>
        </p:grpSpPr>
        <p:sp>
          <p:nvSpPr>
            <p:cNvPr id="175" name="Rectangle 174"/>
            <p:cNvSpPr/>
            <p:nvPr/>
          </p:nvSpPr>
          <p:spPr bwMode="auto">
            <a:xfrm>
              <a:off x="6020790" y="5070764"/>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6" name="Rectangle 175"/>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7" name="Rectangle 176"/>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78" name="Rectangle 177"/>
          <p:cNvSpPr/>
          <p:nvPr/>
        </p:nvSpPr>
        <p:spPr bwMode="auto">
          <a:xfrm rot="18994420">
            <a:off x="3768875" y="3477052"/>
            <a:ext cx="957229" cy="9794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9" name="Rectangle 178"/>
          <p:cNvSpPr/>
          <p:nvPr/>
        </p:nvSpPr>
        <p:spPr bwMode="auto">
          <a:xfrm>
            <a:off x="4567686" y="3160828"/>
            <a:ext cx="4328915" cy="10680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0" name="Rectangle 179"/>
          <p:cNvSpPr/>
          <p:nvPr/>
        </p:nvSpPr>
        <p:spPr bwMode="auto">
          <a:xfrm rot="18994420">
            <a:off x="8039147" y="3474957"/>
            <a:ext cx="957229" cy="9794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1" name="TextBox 180"/>
          <p:cNvSpPr txBox="1"/>
          <p:nvPr/>
        </p:nvSpPr>
        <p:spPr>
          <a:xfrm>
            <a:off x="2136834" y="2499270"/>
            <a:ext cx="907621" cy="271485"/>
          </a:xfrm>
          <a:prstGeom prst="rect">
            <a:avLst/>
          </a:prstGeom>
          <a:solidFill>
            <a:srgbClr val="0070C0"/>
          </a:solidFill>
          <a:ln>
            <a:noFill/>
          </a:ln>
        </p:spPr>
        <p:txBody>
          <a:bodyPr wrap="none" rtlCol="0">
            <a:spAutoFit/>
          </a:bodyPr>
          <a:lstStyle/>
          <a:p>
            <a:pPr fontAlgn="base">
              <a:spcBef>
                <a:spcPct val="0"/>
              </a:spcBef>
              <a:spcAft>
                <a:spcPct val="0"/>
              </a:spcAft>
            </a:pPr>
            <a:r>
              <a:rPr lang="en-US" sz="1164" i="1" dirty="0" err="1">
                <a:solidFill>
                  <a:srgbClr val="FFFFFF"/>
                </a:solidFill>
                <a:latin typeface="Arial" pitchFamily="34" charset="0"/>
                <a:ea typeface="宋体" pitchFamily="2" charset="-122"/>
              </a:rPr>
              <a:t>Mmtc</a:t>
            </a:r>
            <a:r>
              <a:rPr lang="en-US" sz="1164" i="1" dirty="0">
                <a:solidFill>
                  <a:srgbClr val="FFFFFF"/>
                </a:solidFill>
                <a:latin typeface="Arial" pitchFamily="34" charset="0"/>
                <a:ea typeface="宋体" pitchFamily="2" charset="-122"/>
              </a:rPr>
              <a:t>-PHY</a:t>
            </a:r>
          </a:p>
        </p:txBody>
      </p:sp>
      <p:sp>
        <p:nvSpPr>
          <p:cNvPr id="182" name="Rectangle 181"/>
          <p:cNvSpPr/>
          <p:nvPr/>
        </p:nvSpPr>
        <p:spPr bwMode="auto">
          <a:xfrm>
            <a:off x="2655592" y="2957682"/>
            <a:ext cx="1277523" cy="96336"/>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3" name="Rectangle 182"/>
          <p:cNvSpPr/>
          <p:nvPr/>
        </p:nvSpPr>
        <p:spPr bwMode="auto">
          <a:xfrm rot="5400000">
            <a:off x="3281787" y="3546181"/>
            <a:ext cx="1277523" cy="96336"/>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4" name="Rectangle 183"/>
          <p:cNvSpPr/>
          <p:nvPr/>
        </p:nvSpPr>
        <p:spPr bwMode="auto">
          <a:xfrm rot="5400000">
            <a:off x="2563442" y="2840401"/>
            <a:ext cx="263884" cy="113091"/>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7" name="Oval 216"/>
          <p:cNvSpPr/>
          <p:nvPr/>
        </p:nvSpPr>
        <p:spPr bwMode="auto">
          <a:xfrm>
            <a:off x="6496514" y="2601644"/>
            <a:ext cx="163355" cy="779079"/>
          </a:xfrm>
          <a:prstGeom prst="ellipse">
            <a:avLst/>
          </a:prstGeom>
          <a:noFill/>
          <a:ln w="28575"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8" name="Title 1"/>
          <p:cNvSpPr txBox="1">
            <a:spLocks/>
          </p:cNvSpPr>
          <p:nvPr/>
        </p:nvSpPr>
        <p:spPr>
          <a:xfrm>
            <a:off x="163356" y="525"/>
            <a:ext cx="11556584" cy="852036"/>
          </a:xfrm>
          <a:prstGeom prst="rect">
            <a:avLst/>
          </a:prstGeom>
        </p:spPr>
        <p:txBody>
          <a:bodyPr lIns="106016" tIns="53008" rIns="106016" bIns="53008"/>
          <a:lstStyle/>
          <a:p>
            <a:pPr eaLnBrk="0" fontAlgn="base" hangingPunct="0">
              <a:spcBef>
                <a:spcPct val="0"/>
              </a:spcBef>
              <a:spcAft>
                <a:spcPct val="0"/>
              </a:spcAft>
              <a:defRPr/>
            </a:pPr>
            <a:r>
              <a:rPr lang="en-US" sz="4232" kern="0" dirty="0">
                <a:solidFill>
                  <a:srgbClr val="FFFFFF"/>
                </a:solidFill>
                <a:latin typeface="Arial Black" pitchFamily="34" charset="0"/>
                <a:ea typeface="微软雅黑" pitchFamily="34" charset="-122"/>
              </a:rPr>
              <a:t>STATE-6 – </a:t>
            </a:r>
            <a:r>
              <a:rPr lang="en-US" sz="4232" kern="0" dirty="0" err="1">
                <a:solidFill>
                  <a:srgbClr val="FFFFFF"/>
                </a:solidFill>
                <a:latin typeface="Arial Black" pitchFamily="34" charset="0"/>
                <a:ea typeface="微软雅黑" pitchFamily="34" charset="-122"/>
              </a:rPr>
              <a:t>eMBB</a:t>
            </a:r>
            <a:r>
              <a:rPr lang="en-US" sz="4232" kern="0" dirty="0">
                <a:solidFill>
                  <a:srgbClr val="FFFFFF"/>
                </a:solidFill>
                <a:latin typeface="Arial Black" pitchFamily="34" charset="0"/>
                <a:ea typeface="微软雅黑" pitchFamily="34" charset="-122"/>
              </a:rPr>
              <a:t>/ICN slice operation</a:t>
            </a:r>
            <a:r>
              <a:rPr lang="en-US" sz="3386" i="1" kern="0" dirty="0">
                <a:solidFill>
                  <a:srgbClr val="FFFFFF"/>
                </a:solidFill>
                <a:latin typeface="Arial Black" pitchFamily="34" charset="0"/>
                <a:ea typeface="微软雅黑" pitchFamily="34" charset="-122"/>
              </a:rPr>
              <a:t> </a:t>
            </a:r>
          </a:p>
        </p:txBody>
      </p:sp>
      <p:grpSp>
        <p:nvGrpSpPr>
          <p:cNvPr id="224" name="Group 126"/>
          <p:cNvGrpSpPr/>
          <p:nvPr/>
        </p:nvGrpSpPr>
        <p:grpSpPr>
          <a:xfrm>
            <a:off x="9763618" y="5352457"/>
            <a:ext cx="402105" cy="442995"/>
            <a:chOff x="1405719" y="5800299"/>
            <a:chExt cx="682388" cy="679876"/>
          </a:xfrm>
        </p:grpSpPr>
        <p:sp>
          <p:nvSpPr>
            <p:cNvPr id="222" name="Oval 221"/>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23" name="TextBox 222"/>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229" name="TextBox 228"/>
          <p:cNvSpPr txBox="1"/>
          <p:nvPr/>
        </p:nvSpPr>
        <p:spPr>
          <a:xfrm>
            <a:off x="2870644" y="1123369"/>
            <a:ext cx="2452611" cy="548099"/>
          </a:xfrm>
          <a:prstGeom prst="rect">
            <a:avLst/>
          </a:prstGeom>
          <a:noFill/>
        </p:spPr>
        <p:txBody>
          <a:bodyPr wrap="square" rtlCol="0">
            <a:spAutoFit/>
          </a:bodyPr>
          <a:lstStyle/>
          <a:p>
            <a:pPr fontAlgn="base">
              <a:spcBef>
                <a:spcPct val="0"/>
              </a:spcBef>
              <a:spcAft>
                <a:spcPct val="0"/>
              </a:spcAft>
            </a:pPr>
            <a:r>
              <a:rPr lang="en-US" sz="1481" b="1" i="1" dirty="0">
                <a:solidFill>
                  <a:srgbClr val="FF0000"/>
                </a:solidFill>
                <a:latin typeface="Arial" pitchFamily="34" charset="0"/>
                <a:ea typeface="宋体" pitchFamily="2" charset="-122"/>
              </a:rPr>
              <a:t>ICN UEs register interest</a:t>
            </a:r>
          </a:p>
          <a:p>
            <a:pPr fontAlgn="base">
              <a:spcBef>
                <a:spcPct val="0"/>
              </a:spcBef>
              <a:spcAft>
                <a:spcPct val="0"/>
              </a:spcAft>
            </a:pPr>
            <a:r>
              <a:rPr lang="en-US" sz="1481" b="1" i="1" dirty="0">
                <a:solidFill>
                  <a:srgbClr val="FF0000"/>
                </a:solidFill>
                <a:latin typeface="Arial" pitchFamily="34" charset="0"/>
                <a:ea typeface="宋体" pitchFamily="2" charset="-122"/>
              </a:rPr>
              <a:t>In SOURCE’s content.</a:t>
            </a:r>
          </a:p>
        </p:txBody>
      </p:sp>
      <p:sp>
        <p:nvSpPr>
          <p:cNvPr id="230" name="Rounded Rectangle 229"/>
          <p:cNvSpPr/>
          <p:nvPr/>
        </p:nvSpPr>
        <p:spPr bwMode="auto">
          <a:xfrm>
            <a:off x="10354210" y="1181700"/>
            <a:ext cx="1507895" cy="867040"/>
          </a:xfrm>
          <a:prstGeom prst="roundRect">
            <a:avLst/>
          </a:prstGeom>
          <a:noFill/>
          <a:ln w="2857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2" name="TextBox 231"/>
          <p:cNvSpPr txBox="1"/>
          <p:nvPr/>
        </p:nvSpPr>
        <p:spPr>
          <a:xfrm>
            <a:off x="10410123" y="1286715"/>
            <a:ext cx="798562" cy="483209"/>
          </a:xfrm>
          <a:prstGeom prst="rect">
            <a:avLst/>
          </a:prstGeom>
          <a:no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sp>
        <p:nvSpPr>
          <p:cNvPr id="233" name="TextBox 232"/>
          <p:cNvSpPr txBox="1"/>
          <p:nvPr/>
        </p:nvSpPr>
        <p:spPr>
          <a:xfrm>
            <a:off x="10973488" y="1447976"/>
            <a:ext cx="798562" cy="483209"/>
          </a:xfrm>
          <a:prstGeom prst="rect">
            <a:avLst/>
          </a:prstGeom>
          <a:solidFill>
            <a:schemeClr val="bg2">
              <a:lumMod val="75000"/>
            </a:schemeClr>
          </a:solidFill>
          <a:ln>
            <a:solidFill>
              <a:srgbClr val="FFFFFF"/>
            </a:solidFill>
          </a:ln>
        </p:spPr>
        <p:txBody>
          <a:bodyPr wrap="square" rtlCol="0">
            <a:spAutoFit/>
          </a:bodyPr>
          <a:lstStyle/>
          <a:p>
            <a:pPr fontAlgn="base">
              <a:spcBef>
                <a:spcPct val="0"/>
              </a:spcBef>
              <a:spcAft>
                <a:spcPct val="0"/>
              </a:spcAft>
            </a:pPr>
            <a:r>
              <a:rPr lang="en-US" sz="635" b="1" i="1" dirty="0">
                <a:solidFill>
                  <a:srgbClr val="FFFFFF"/>
                </a:solidFill>
                <a:latin typeface="Arial" pitchFamily="34" charset="0"/>
                <a:ea typeface="宋体" pitchFamily="2" charset="-122"/>
              </a:rPr>
              <a:t>&gt;display stats</a:t>
            </a:r>
          </a:p>
          <a:p>
            <a:pPr fontAlgn="base">
              <a:spcBef>
                <a:spcPct val="0"/>
              </a:spcBef>
              <a:spcAft>
                <a:spcPct val="0"/>
              </a:spcAft>
            </a:pPr>
            <a:endParaRPr lang="en-US" sz="635" b="1" i="1" dirty="0">
              <a:solidFill>
                <a:srgbClr val="FFFFFF"/>
              </a:solidFill>
              <a:latin typeface="Arial" pitchFamily="34" charset="0"/>
              <a:ea typeface="宋体" pitchFamily="2" charset="-122"/>
            </a:endParaRPr>
          </a:p>
          <a:p>
            <a:pPr fontAlgn="base">
              <a:spcBef>
                <a:spcPct val="0"/>
              </a:spcBef>
              <a:spcAft>
                <a:spcPct val="0"/>
              </a:spcAft>
            </a:pPr>
            <a:r>
              <a:rPr lang="en-US" sz="635" b="1" i="1" dirty="0">
                <a:solidFill>
                  <a:srgbClr val="FFFFFF"/>
                </a:solidFill>
                <a:latin typeface="Arial" pitchFamily="34" charset="0"/>
                <a:ea typeface="宋体" pitchFamily="2" charset="-122"/>
              </a:rPr>
              <a:t>30,30303</a:t>
            </a:r>
          </a:p>
          <a:p>
            <a:pPr fontAlgn="base">
              <a:spcBef>
                <a:spcPct val="0"/>
              </a:spcBef>
              <a:spcAft>
                <a:spcPct val="0"/>
              </a:spcAft>
            </a:pPr>
            <a:r>
              <a:rPr lang="en-US" sz="635" b="1" i="1" dirty="0">
                <a:solidFill>
                  <a:srgbClr val="FFFFFF"/>
                </a:solidFill>
                <a:latin typeface="Arial" pitchFamily="34" charset="0"/>
                <a:ea typeface="宋体" pitchFamily="2" charset="-122"/>
              </a:rPr>
              <a:t>30303.</a:t>
            </a:r>
          </a:p>
        </p:txBody>
      </p:sp>
      <p:grpSp>
        <p:nvGrpSpPr>
          <p:cNvPr id="225" name="Group 126"/>
          <p:cNvGrpSpPr/>
          <p:nvPr/>
        </p:nvGrpSpPr>
        <p:grpSpPr>
          <a:xfrm>
            <a:off x="9919710" y="2701063"/>
            <a:ext cx="459635" cy="442995"/>
            <a:chOff x="1405719" y="5800299"/>
            <a:chExt cx="682388" cy="679876"/>
          </a:xfrm>
        </p:grpSpPr>
        <p:sp>
          <p:nvSpPr>
            <p:cNvPr id="238" name="Oval 237"/>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39" name="TextBox 238"/>
            <p:cNvSpPr txBox="1"/>
            <p:nvPr/>
          </p:nvSpPr>
          <p:spPr>
            <a:xfrm>
              <a:off x="1464576" y="5846444"/>
              <a:ext cx="476450"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6</a:t>
              </a:r>
            </a:p>
          </p:txBody>
        </p:sp>
      </p:grpSp>
      <p:sp>
        <p:nvSpPr>
          <p:cNvPr id="240" name="TextBox 239"/>
          <p:cNvSpPr txBox="1"/>
          <p:nvPr/>
        </p:nvSpPr>
        <p:spPr>
          <a:xfrm>
            <a:off x="10348917" y="2643821"/>
            <a:ext cx="1554070" cy="548099"/>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ICN Manager</a:t>
            </a:r>
          </a:p>
          <a:p>
            <a:pPr fontAlgn="base">
              <a:spcBef>
                <a:spcPct val="0"/>
              </a:spcBef>
              <a:spcAft>
                <a:spcPct val="0"/>
              </a:spcAft>
            </a:pPr>
            <a:r>
              <a:rPr lang="en-US" sz="1481" b="1" i="1" dirty="0">
                <a:solidFill>
                  <a:srgbClr val="FFFFFF"/>
                </a:solidFill>
                <a:latin typeface="Arial" pitchFamily="34" charset="0"/>
                <a:ea typeface="宋体" pitchFamily="2" charset="-122"/>
              </a:rPr>
              <a:t>Displays KPIs.</a:t>
            </a:r>
          </a:p>
        </p:txBody>
      </p:sp>
      <p:cxnSp>
        <p:nvCxnSpPr>
          <p:cNvPr id="243" name="Straight Arrow Connector 242"/>
          <p:cNvCxnSpPr/>
          <p:nvPr/>
        </p:nvCxnSpPr>
        <p:spPr bwMode="auto">
          <a:xfrm flipV="1">
            <a:off x="11284080" y="1985912"/>
            <a:ext cx="263881" cy="640855"/>
          </a:xfrm>
          <a:prstGeom prst="straightConnector1">
            <a:avLst/>
          </a:prstGeom>
          <a:noFill/>
          <a:ln w="9525" cap="flat" cmpd="sng" algn="ctr">
            <a:solidFill>
              <a:schemeClr val="bg1"/>
            </a:solidFill>
            <a:prstDash val="solid"/>
            <a:round/>
            <a:headEnd type="none" w="med" len="med"/>
            <a:tailEnd type="arrow"/>
          </a:ln>
          <a:effectLst/>
        </p:spPr>
      </p:cxnSp>
      <p:cxnSp>
        <p:nvCxnSpPr>
          <p:cNvPr id="244" name="Straight Arrow Connector 243"/>
          <p:cNvCxnSpPr>
            <a:stCxn id="240" idx="0"/>
          </p:cNvCxnSpPr>
          <p:nvPr/>
        </p:nvCxnSpPr>
        <p:spPr bwMode="auto">
          <a:xfrm flipH="1" flipV="1">
            <a:off x="10759503" y="1910519"/>
            <a:ext cx="366449" cy="733302"/>
          </a:xfrm>
          <a:prstGeom prst="straightConnector1">
            <a:avLst/>
          </a:prstGeom>
          <a:noFill/>
          <a:ln w="9525" cap="flat" cmpd="sng" algn="ctr">
            <a:solidFill>
              <a:schemeClr val="bg1"/>
            </a:solidFill>
            <a:prstDash val="solid"/>
            <a:round/>
            <a:headEnd type="none" w="med" len="med"/>
            <a:tailEnd type="arrow"/>
          </a:ln>
          <a:effectLst/>
        </p:spPr>
      </p:cxnSp>
      <p:grpSp>
        <p:nvGrpSpPr>
          <p:cNvPr id="228" name="Group 173"/>
          <p:cNvGrpSpPr/>
          <p:nvPr/>
        </p:nvGrpSpPr>
        <p:grpSpPr>
          <a:xfrm>
            <a:off x="9106030" y="3726288"/>
            <a:ext cx="758114" cy="894264"/>
            <a:chOff x="6020789" y="4510645"/>
            <a:chExt cx="716457" cy="845126"/>
          </a:xfrm>
        </p:grpSpPr>
        <p:sp>
          <p:nvSpPr>
            <p:cNvPr id="121" name="Rectangle 120"/>
            <p:cNvSpPr/>
            <p:nvPr/>
          </p:nvSpPr>
          <p:spPr bwMode="auto">
            <a:xfrm>
              <a:off x="6020789" y="5027215"/>
              <a:ext cx="716457" cy="114801"/>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 name="Rectangle 121"/>
            <p:cNvSpPr/>
            <p:nvPr/>
          </p:nvSpPr>
          <p:spPr bwMode="auto">
            <a:xfrm rot="16200000">
              <a:off x="5947559" y="4771902"/>
              <a:ext cx="593766" cy="71252"/>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 name="Rectangle 122"/>
            <p:cNvSpPr/>
            <p:nvPr/>
          </p:nvSpPr>
          <p:spPr bwMode="auto">
            <a:xfrm rot="16200000">
              <a:off x="6298970" y="5212180"/>
              <a:ext cx="241463" cy="45719"/>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29" name="Rectangle 128"/>
          <p:cNvSpPr/>
          <p:nvPr/>
        </p:nvSpPr>
        <p:spPr bwMode="auto">
          <a:xfrm rot="2425467">
            <a:off x="8741507" y="3426034"/>
            <a:ext cx="738949" cy="88797"/>
          </a:xfrm>
          <a:prstGeom prst="rect">
            <a:avLst/>
          </a:prstGeom>
          <a:solidFill>
            <a:srgbClr val="0070C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1" name="TextBox 130"/>
          <p:cNvSpPr txBox="1"/>
          <p:nvPr/>
        </p:nvSpPr>
        <p:spPr>
          <a:xfrm>
            <a:off x="3129530" y="5024992"/>
            <a:ext cx="1119217" cy="271485"/>
          </a:xfrm>
          <a:prstGeom prst="rect">
            <a:avLst/>
          </a:prstGeom>
          <a:solidFill>
            <a:srgbClr val="FF0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ICN-ROUTER</a:t>
            </a:r>
          </a:p>
        </p:txBody>
      </p:sp>
      <p:sp>
        <p:nvSpPr>
          <p:cNvPr id="132" name="Rectangle 131"/>
          <p:cNvSpPr/>
          <p:nvPr/>
        </p:nvSpPr>
        <p:spPr bwMode="auto">
          <a:xfrm rot="16200000">
            <a:off x="2921549" y="4681281"/>
            <a:ext cx="552893" cy="113092"/>
          </a:xfrm>
          <a:prstGeom prst="rect">
            <a:avLst/>
          </a:prstGeom>
          <a:solidFill>
            <a:srgbClr val="FF0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3" name="TextBox 132"/>
          <p:cNvSpPr txBox="1"/>
          <p:nvPr/>
        </p:nvSpPr>
        <p:spPr>
          <a:xfrm>
            <a:off x="9008226" y="4633358"/>
            <a:ext cx="1119217" cy="271485"/>
          </a:xfrm>
          <a:prstGeom prst="rect">
            <a:avLst/>
          </a:prstGeom>
          <a:solidFill>
            <a:srgbClr val="FF0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ICN-ROUTER</a:t>
            </a:r>
          </a:p>
        </p:txBody>
      </p:sp>
      <p:sp>
        <p:nvSpPr>
          <p:cNvPr id="137" name="TextBox 136"/>
          <p:cNvSpPr txBox="1"/>
          <p:nvPr/>
        </p:nvSpPr>
        <p:spPr>
          <a:xfrm>
            <a:off x="7963172" y="4681528"/>
            <a:ext cx="838691" cy="271485"/>
          </a:xfrm>
          <a:prstGeom prst="rect">
            <a:avLst/>
          </a:prstGeom>
          <a:solidFill>
            <a:srgbClr val="FF0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ICN-MGR</a:t>
            </a:r>
          </a:p>
        </p:txBody>
      </p:sp>
      <p:sp>
        <p:nvSpPr>
          <p:cNvPr id="138" name="TextBox 137"/>
          <p:cNvSpPr txBox="1"/>
          <p:nvPr/>
        </p:nvSpPr>
        <p:spPr>
          <a:xfrm>
            <a:off x="7973642" y="5056407"/>
            <a:ext cx="873957" cy="271485"/>
          </a:xfrm>
          <a:prstGeom prst="rect">
            <a:avLst/>
          </a:prstGeom>
          <a:solidFill>
            <a:srgbClr val="FF0000"/>
          </a:solidFill>
          <a:ln>
            <a:no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ICN-Video</a:t>
            </a:r>
          </a:p>
        </p:txBody>
      </p:sp>
      <p:sp>
        <p:nvSpPr>
          <p:cNvPr id="150" name="TextBox 149"/>
          <p:cNvSpPr txBox="1"/>
          <p:nvPr/>
        </p:nvSpPr>
        <p:spPr>
          <a:xfrm rot="765112">
            <a:off x="1219585" y="2101161"/>
            <a:ext cx="1204646" cy="352854"/>
          </a:xfrm>
          <a:prstGeom prst="rect">
            <a:avLst/>
          </a:prstGeom>
          <a:noFill/>
        </p:spPr>
        <p:txBody>
          <a:bodyPr wrap="square" rtlCol="0">
            <a:spAutoFit/>
          </a:bodyPr>
          <a:lstStyle/>
          <a:p>
            <a:pPr fontAlgn="base">
              <a:spcBef>
                <a:spcPct val="0"/>
              </a:spcBef>
              <a:spcAft>
                <a:spcPct val="0"/>
              </a:spcAft>
            </a:pPr>
            <a:r>
              <a:rPr lang="en-US" sz="1693" b="1" dirty="0">
                <a:solidFill>
                  <a:srgbClr val="FF0000"/>
                </a:solidFill>
                <a:latin typeface="Arial" pitchFamily="34" charset="0"/>
                <a:ea typeface="宋体" pitchFamily="2" charset="-122"/>
              </a:rPr>
              <a:t>(((((((</a:t>
            </a:r>
          </a:p>
        </p:txBody>
      </p:sp>
      <p:sp>
        <p:nvSpPr>
          <p:cNvPr id="151" name="TextBox 150"/>
          <p:cNvSpPr txBox="1"/>
          <p:nvPr/>
        </p:nvSpPr>
        <p:spPr>
          <a:xfrm>
            <a:off x="10302501" y="4193554"/>
            <a:ext cx="1127232" cy="271485"/>
          </a:xfrm>
          <a:prstGeom prst="rect">
            <a:avLst/>
          </a:prstGeom>
          <a:solidFill>
            <a:srgbClr val="FF0000"/>
          </a:solidFill>
          <a:ln w="28575">
            <a:solidFill>
              <a:srgbClr val="FFFFFF"/>
            </a:solidFill>
          </a:ln>
        </p:spPr>
        <p:txBody>
          <a:bodyPr wrap="none" rtlCol="0">
            <a:spAutoFit/>
          </a:bodyPr>
          <a:lstStyle/>
          <a:p>
            <a:pPr fontAlgn="base">
              <a:spcBef>
                <a:spcPct val="0"/>
              </a:spcBef>
              <a:spcAft>
                <a:spcPct val="0"/>
              </a:spcAft>
            </a:pPr>
            <a:r>
              <a:rPr lang="en-US" sz="1164" i="1" dirty="0">
                <a:solidFill>
                  <a:srgbClr val="FFFFFF"/>
                </a:solidFill>
                <a:latin typeface="Arial" pitchFamily="34" charset="0"/>
                <a:ea typeface="宋体" pitchFamily="2" charset="-122"/>
              </a:rPr>
              <a:t>ICN-SOURCE</a:t>
            </a:r>
          </a:p>
        </p:txBody>
      </p:sp>
      <p:sp>
        <p:nvSpPr>
          <p:cNvPr id="152" name="Rectangle 151"/>
          <p:cNvSpPr/>
          <p:nvPr/>
        </p:nvSpPr>
        <p:spPr bwMode="auto">
          <a:xfrm rot="16200000">
            <a:off x="10009700" y="4139906"/>
            <a:ext cx="136128" cy="452369"/>
          </a:xfrm>
          <a:prstGeom prst="rect">
            <a:avLst/>
          </a:prstGeom>
          <a:solidFill>
            <a:srgbClr val="FF0000"/>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000000"/>
              </a:solidFill>
              <a:latin typeface="Arial" charset="0"/>
              <a:ea typeface="SimSun" pitchFamily="2" charset="-122"/>
            </a:endParaRPr>
          </a:p>
        </p:txBody>
      </p:sp>
      <p:sp>
        <p:nvSpPr>
          <p:cNvPr id="157" name="TextBox 156"/>
          <p:cNvSpPr txBox="1"/>
          <p:nvPr/>
        </p:nvSpPr>
        <p:spPr>
          <a:xfrm>
            <a:off x="4196971" y="4612169"/>
            <a:ext cx="474810" cy="271485"/>
          </a:xfrm>
          <a:prstGeom prst="rect">
            <a:avLst/>
          </a:prstGeom>
          <a:noFill/>
          <a:ln w="19050">
            <a:solidFill>
              <a:srgbClr val="FF0000"/>
            </a:solidFill>
          </a:ln>
        </p:spPr>
        <p:txBody>
          <a:bodyPr wrap="none" rtlCol="0">
            <a:spAutoFit/>
          </a:bodyPr>
          <a:lstStyle/>
          <a:p>
            <a:pPr fontAlgn="base">
              <a:spcBef>
                <a:spcPct val="0"/>
              </a:spcBef>
              <a:spcAft>
                <a:spcPct val="0"/>
              </a:spcAft>
            </a:pPr>
            <a:r>
              <a:rPr lang="en-US" sz="1164" b="1" dirty="0">
                <a:solidFill>
                  <a:srgbClr val="FF0000"/>
                </a:solidFill>
                <a:latin typeface="Arial" pitchFamily="34" charset="0"/>
                <a:ea typeface="宋体" pitchFamily="2" charset="-122"/>
              </a:rPr>
              <a:t>SSF</a:t>
            </a:r>
          </a:p>
        </p:txBody>
      </p:sp>
      <p:grpSp>
        <p:nvGrpSpPr>
          <p:cNvPr id="216" name="Group 126"/>
          <p:cNvGrpSpPr/>
          <p:nvPr/>
        </p:nvGrpSpPr>
        <p:grpSpPr>
          <a:xfrm>
            <a:off x="2485932" y="1178521"/>
            <a:ext cx="402105" cy="442995"/>
            <a:chOff x="1405719" y="5800299"/>
            <a:chExt cx="682388" cy="679876"/>
          </a:xfrm>
        </p:grpSpPr>
        <p:sp>
          <p:nvSpPr>
            <p:cNvPr id="219" name="Oval 218"/>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20" name="TextBox 219"/>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1</a:t>
              </a:r>
            </a:p>
          </p:txBody>
        </p:sp>
      </p:grpSp>
      <p:sp>
        <p:nvSpPr>
          <p:cNvPr id="234" name="Freeform 233"/>
          <p:cNvSpPr/>
          <p:nvPr/>
        </p:nvSpPr>
        <p:spPr bwMode="auto">
          <a:xfrm>
            <a:off x="1357106" y="1018355"/>
            <a:ext cx="3528892" cy="4196973"/>
          </a:xfrm>
          <a:custGeom>
            <a:avLst/>
            <a:gdLst>
              <a:gd name="connsiteX0" fmla="*/ 0 w 3530930"/>
              <a:gd name="connsiteY0" fmla="*/ 777834 h 3619995"/>
              <a:gd name="connsiteX1" fmla="*/ 1033153 w 3530930"/>
              <a:gd name="connsiteY1" fmla="*/ 385948 h 3619995"/>
              <a:gd name="connsiteX2" fmla="*/ 3194462 w 3530930"/>
              <a:gd name="connsiteY2" fmla="*/ 3093522 h 3619995"/>
              <a:gd name="connsiteX3" fmla="*/ 3051958 w 3530930"/>
              <a:gd name="connsiteY3" fmla="*/ 3544785 h 3619995"/>
              <a:gd name="connsiteX0" fmla="*/ 0 w 3503897"/>
              <a:gd name="connsiteY0" fmla="*/ 777834 h 3627235"/>
              <a:gd name="connsiteX1" fmla="*/ 1033153 w 3503897"/>
              <a:gd name="connsiteY1" fmla="*/ 385948 h 3627235"/>
              <a:gd name="connsiteX2" fmla="*/ 3194462 w 3503897"/>
              <a:gd name="connsiteY2" fmla="*/ 3093522 h 3627235"/>
              <a:gd name="connsiteX3" fmla="*/ 2889761 w 3503897"/>
              <a:gd name="connsiteY3" fmla="*/ 3588225 h 3627235"/>
            </a:gdLst>
            <a:ahLst/>
            <a:cxnLst>
              <a:cxn ang="0">
                <a:pos x="connsiteX0" y="connsiteY0"/>
              </a:cxn>
              <a:cxn ang="0">
                <a:pos x="connsiteX1" y="connsiteY1"/>
              </a:cxn>
              <a:cxn ang="0">
                <a:pos x="connsiteX2" y="connsiteY2"/>
              </a:cxn>
              <a:cxn ang="0">
                <a:pos x="connsiteX3" y="connsiteY3"/>
              </a:cxn>
            </a:cxnLst>
            <a:rect l="l" t="t" r="r" b="b"/>
            <a:pathLst>
              <a:path w="3503897" h="3627235">
                <a:moveTo>
                  <a:pt x="0" y="777834"/>
                </a:moveTo>
                <a:cubicBezTo>
                  <a:pt x="250371" y="388917"/>
                  <a:pt x="500743" y="0"/>
                  <a:pt x="1033153" y="385948"/>
                </a:cubicBezTo>
                <a:cubicBezTo>
                  <a:pt x="1565563" y="771896"/>
                  <a:pt x="2885027" y="2559809"/>
                  <a:pt x="3194462" y="3093522"/>
                </a:cubicBezTo>
                <a:cubicBezTo>
                  <a:pt x="3503897" y="3627235"/>
                  <a:pt x="3129247" y="3625830"/>
                  <a:pt x="2889761" y="3588225"/>
                </a:cubicBezTo>
              </a:path>
            </a:pathLst>
          </a:custGeom>
          <a:noFill/>
          <a:ln w="38100" cap="flat" cmpd="sng" algn="ctr">
            <a:solidFill>
              <a:srgbClr val="FF0000"/>
            </a:solidFill>
            <a:prstDash val="dash"/>
            <a:round/>
            <a:headEnd type="none" w="med" len="med"/>
            <a:tailEnd type="triangl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5" name="Freeform 234"/>
          <p:cNvSpPr/>
          <p:nvPr/>
        </p:nvSpPr>
        <p:spPr bwMode="auto">
          <a:xfrm>
            <a:off x="3279672" y="2708454"/>
            <a:ext cx="6471381" cy="2305822"/>
          </a:xfrm>
          <a:custGeom>
            <a:avLst/>
            <a:gdLst>
              <a:gd name="connsiteX0" fmla="*/ 0 w 6115792"/>
              <a:gd name="connsiteY0" fmla="*/ 2179122 h 2179122"/>
              <a:gd name="connsiteX1" fmla="*/ 938150 w 6115792"/>
              <a:gd name="connsiteY1" fmla="*/ 528451 h 2179122"/>
              <a:gd name="connsiteX2" fmla="*/ 4928259 w 6115792"/>
              <a:gd name="connsiteY2" fmla="*/ 219693 h 2179122"/>
              <a:gd name="connsiteX3" fmla="*/ 6115792 w 6115792"/>
              <a:gd name="connsiteY3" fmla="*/ 1846612 h 2179122"/>
            </a:gdLst>
            <a:ahLst/>
            <a:cxnLst>
              <a:cxn ang="0">
                <a:pos x="connsiteX0" y="connsiteY0"/>
              </a:cxn>
              <a:cxn ang="0">
                <a:pos x="connsiteX1" y="connsiteY1"/>
              </a:cxn>
              <a:cxn ang="0">
                <a:pos x="connsiteX2" y="connsiteY2"/>
              </a:cxn>
              <a:cxn ang="0">
                <a:pos x="connsiteX3" y="connsiteY3"/>
              </a:cxn>
            </a:cxnLst>
            <a:rect l="l" t="t" r="r" b="b"/>
            <a:pathLst>
              <a:path w="6115792" h="2179122">
                <a:moveTo>
                  <a:pt x="0" y="2179122"/>
                </a:moveTo>
                <a:cubicBezTo>
                  <a:pt x="58387" y="1517072"/>
                  <a:pt x="116774" y="855022"/>
                  <a:pt x="938150" y="528451"/>
                </a:cubicBezTo>
                <a:cubicBezTo>
                  <a:pt x="1759526" y="201880"/>
                  <a:pt x="4065319" y="0"/>
                  <a:pt x="4928259" y="219693"/>
                </a:cubicBezTo>
                <a:cubicBezTo>
                  <a:pt x="5791199" y="439387"/>
                  <a:pt x="5909953" y="1569521"/>
                  <a:pt x="6115792" y="1846612"/>
                </a:cubicBezTo>
              </a:path>
            </a:pathLst>
          </a:custGeom>
          <a:noFill/>
          <a:ln w="38100" cap="flat" cmpd="sng" algn="ctr">
            <a:solidFill>
              <a:srgbClr val="FF0000"/>
            </a:solidFill>
            <a:prstDash val="dash"/>
            <a:round/>
            <a:headEnd type="none" w="med" len="med"/>
            <a:tailEnd type="triangl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5" name="TextBox 244"/>
          <p:cNvSpPr txBox="1"/>
          <p:nvPr/>
        </p:nvSpPr>
        <p:spPr>
          <a:xfrm>
            <a:off x="9587698" y="5846109"/>
            <a:ext cx="2211577" cy="548099"/>
          </a:xfrm>
          <a:prstGeom prst="rect">
            <a:avLst/>
          </a:prstGeom>
          <a:noFill/>
        </p:spPr>
        <p:txBody>
          <a:bodyPr wrap="square" rtlCol="0">
            <a:spAutoFit/>
          </a:bodyPr>
          <a:lstStyle/>
          <a:p>
            <a:pPr fontAlgn="base">
              <a:spcBef>
                <a:spcPct val="0"/>
              </a:spcBef>
              <a:spcAft>
                <a:spcPct val="0"/>
              </a:spcAft>
            </a:pPr>
            <a:r>
              <a:rPr lang="en-US" sz="1481" b="1" i="1" dirty="0">
                <a:solidFill>
                  <a:srgbClr val="FF0000"/>
                </a:solidFill>
                <a:latin typeface="Arial" pitchFamily="34" charset="0"/>
                <a:ea typeface="宋体" pitchFamily="2" charset="-122"/>
              </a:rPr>
              <a:t>ICN Source content</a:t>
            </a:r>
            <a:br>
              <a:rPr lang="en-US" sz="1481" b="1" i="1" dirty="0">
                <a:solidFill>
                  <a:srgbClr val="FF0000"/>
                </a:solidFill>
                <a:latin typeface="Arial" pitchFamily="34" charset="0"/>
                <a:ea typeface="宋体" pitchFamily="2" charset="-122"/>
              </a:rPr>
            </a:br>
            <a:r>
              <a:rPr lang="en-US" sz="1481" b="1" i="1" dirty="0">
                <a:solidFill>
                  <a:srgbClr val="FF0000"/>
                </a:solidFill>
                <a:latin typeface="Arial" pitchFamily="34" charset="0"/>
                <a:ea typeface="宋体" pitchFamily="2" charset="-122"/>
              </a:rPr>
              <a:t>follows interest ‘tree’</a:t>
            </a:r>
          </a:p>
        </p:txBody>
      </p:sp>
      <p:grpSp>
        <p:nvGrpSpPr>
          <p:cNvPr id="246" name="Group 126"/>
          <p:cNvGrpSpPr/>
          <p:nvPr/>
        </p:nvGrpSpPr>
        <p:grpSpPr>
          <a:xfrm>
            <a:off x="7912260" y="2696888"/>
            <a:ext cx="402105" cy="442995"/>
            <a:chOff x="1405719" y="5800299"/>
            <a:chExt cx="682388" cy="679876"/>
          </a:xfrm>
        </p:grpSpPr>
        <p:sp>
          <p:nvSpPr>
            <p:cNvPr id="247" name="Oval 246"/>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48" name="TextBox 247"/>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grpSp>
        <p:nvGrpSpPr>
          <p:cNvPr id="249" name="Group 126"/>
          <p:cNvGrpSpPr/>
          <p:nvPr/>
        </p:nvGrpSpPr>
        <p:grpSpPr>
          <a:xfrm>
            <a:off x="4670285" y="4895899"/>
            <a:ext cx="402105" cy="442995"/>
            <a:chOff x="1405719" y="5800299"/>
            <a:chExt cx="682388" cy="679876"/>
          </a:xfrm>
        </p:grpSpPr>
        <p:sp>
          <p:nvSpPr>
            <p:cNvPr id="250" name="Oval 249"/>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51" name="TextBox 250"/>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2</a:t>
              </a:r>
            </a:p>
          </p:txBody>
        </p:sp>
      </p:grpSp>
      <p:sp>
        <p:nvSpPr>
          <p:cNvPr id="252" name="TextBox 251"/>
          <p:cNvSpPr txBox="1"/>
          <p:nvPr/>
        </p:nvSpPr>
        <p:spPr>
          <a:xfrm rot="765112">
            <a:off x="1104397" y="2463477"/>
            <a:ext cx="1204646" cy="352854"/>
          </a:xfrm>
          <a:prstGeom prst="rect">
            <a:avLst/>
          </a:prstGeom>
          <a:noFill/>
        </p:spPr>
        <p:txBody>
          <a:bodyPr wrap="square" rtlCol="0">
            <a:spAutoFit/>
          </a:bodyPr>
          <a:lstStyle/>
          <a:p>
            <a:pPr fontAlgn="base">
              <a:spcBef>
                <a:spcPct val="0"/>
              </a:spcBef>
              <a:spcAft>
                <a:spcPct val="0"/>
              </a:spcAft>
            </a:pPr>
            <a:r>
              <a:rPr lang="en-US" sz="1693" b="1" dirty="0">
                <a:solidFill>
                  <a:srgbClr val="FF0000"/>
                </a:solidFill>
                <a:latin typeface="Arial" pitchFamily="34" charset="0"/>
                <a:ea typeface="宋体" pitchFamily="2" charset="-122"/>
              </a:rPr>
              <a:t>(((((((</a:t>
            </a:r>
          </a:p>
        </p:txBody>
      </p:sp>
      <p:sp>
        <p:nvSpPr>
          <p:cNvPr id="254" name="Freeform 253"/>
          <p:cNvSpPr/>
          <p:nvPr/>
        </p:nvSpPr>
        <p:spPr bwMode="auto">
          <a:xfrm flipH="1">
            <a:off x="9713356" y="4610342"/>
            <a:ext cx="1030395" cy="640590"/>
          </a:xfrm>
          <a:custGeom>
            <a:avLst/>
            <a:gdLst>
              <a:gd name="connsiteX0" fmla="*/ 0 w 6816436"/>
              <a:gd name="connsiteY0" fmla="*/ 166255 h 1250868"/>
              <a:gd name="connsiteX1" fmla="*/ 1911927 w 6816436"/>
              <a:gd name="connsiteY1" fmla="*/ 1128156 h 1250868"/>
              <a:gd name="connsiteX2" fmla="*/ 5700155 w 6816436"/>
              <a:gd name="connsiteY2" fmla="*/ 902525 h 1250868"/>
              <a:gd name="connsiteX3" fmla="*/ 6816436 w 6816436"/>
              <a:gd name="connsiteY3" fmla="*/ 0 h 1250868"/>
              <a:gd name="connsiteX0" fmla="*/ 0 w 6280314"/>
              <a:gd name="connsiteY0" fmla="*/ 0 h 2543953"/>
              <a:gd name="connsiteX1" fmla="*/ 1375805 w 6280314"/>
              <a:gd name="connsiteY1" fmla="*/ 2212765 h 2543953"/>
              <a:gd name="connsiteX2" fmla="*/ 5164033 w 6280314"/>
              <a:gd name="connsiteY2" fmla="*/ 1987134 h 2543953"/>
              <a:gd name="connsiteX3" fmla="*/ 6280314 w 6280314"/>
              <a:gd name="connsiteY3" fmla="*/ 1084609 h 2543953"/>
              <a:gd name="connsiteX0" fmla="*/ 0 w 6280314"/>
              <a:gd name="connsiteY0" fmla="*/ 0 h 2198889"/>
              <a:gd name="connsiteX1" fmla="*/ 1988523 w 6280314"/>
              <a:gd name="connsiteY1" fmla="*/ 1867699 h 2198889"/>
              <a:gd name="connsiteX2" fmla="*/ 5164033 w 6280314"/>
              <a:gd name="connsiteY2" fmla="*/ 1987134 h 2198889"/>
              <a:gd name="connsiteX3" fmla="*/ 6280314 w 6280314"/>
              <a:gd name="connsiteY3" fmla="*/ 1084609 h 2198889"/>
            </a:gdLst>
            <a:ahLst/>
            <a:cxnLst>
              <a:cxn ang="0">
                <a:pos x="connsiteX0" y="connsiteY0"/>
              </a:cxn>
              <a:cxn ang="0">
                <a:pos x="connsiteX1" y="connsiteY1"/>
              </a:cxn>
              <a:cxn ang="0">
                <a:pos x="connsiteX2" y="connsiteY2"/>
              </a:cxn>
              <a:cxn ang="0">
                <a:pos x="connsiteX3" y="connsiteY3"/>
              </a:cxn>
            </a:cxnLst>
            <a:rect l="l" t="t" r="r" b="b"/>
            <a:pathLst>
              <a:path w="6280314" h="2198889">
                <a:moveTo>
                  <a:pt x="0" y="0"/>
                </a:moveTo>
                <a:cubicBezTo>
                  <a:pt x="480950" y="419594"/>
                  <a:pt x="1127851" y="1536510"/>
                  <a:pt x="1988523" y="1867699"/>
                </a:cubicBezTo>
                <a:cubicBezTo>
                  <a:pt x="2849195" y="2198888"/>
                  <a:pt x="4448735" y="2117649"/>
                  <a:pt x="5164033" y="1987134"/>
                </a:cubicBezTo>
                <a:cubicBezTo>
                  <a:pt x="5879331" y="1856619"/>
                  <a:pt x="6090309" y="1237009"/>
                  <a:pt x="6280314" y="1084609"/>
                </a:cubicBezTo>
              </a:path>
            </a:pathLst>
          </a:custGeom>
          <a:noFill/>
          <a:ln w="57150" cap="flat" cmpd="sng" algn="ctr">
            <a:solidFill>
              <a:srgbClr val="FF0000"/>
            </a:solidFill>
            <a:prstDash val="sysDash"/>
            <a:round/>
            <a:headEnd type="none" w="med" len="med"/>
            <a:tailEnd type="triangl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5" name="Freeform 254"/>
          <p:cNvSpPr/>
          <p:nvPr/>
        </p:nvSpPr>
        <p:spPr bwMode="auto">
          <a:xfrm flipH="1">
            <a:off x="3656645" y="5060614"/>
            <a:ext cx="5815866" cy="1172541"/>
          </a:xfrm>
          <a:custGeom>
            <a:avLst/>
            <a:gdLst>
              <a:gd name="connsiteX0" fmla="*/ 0 w 6816436"/>
              <a:gd name="connsiteY0" fmla="*/ 166255 h 1250868"/>
              <a:gd name="connsiteX1" fmla="*/ 1911927 w 6816436"/>
              <a:gd name="connsiteY1" fmla="*/ 1128156 h 1250868"/>
              <a:gd name="connsiteX2" fmla="*/ 5700155 w 6816436"/>
              <a:gd name="connsiteY2" fmla="*/ 902525 h 1250868"/>
              <a:gd name="connsiteX3" fmla="*/ 6816436 w 6816436"/>
              <a:gd name="connsiteY3" fmla="*/ 0 h 1250868"/>
              <a:gd name="connsiteX0" fmla="*/ 0 w 6280314"/>
              <a:gd name="connsiteY0" fmla="*/ 0 h 2543953"/>
              <a:gd name="connsiteX1" fmla="*/ 1375805 w 6280314"/>
              <a:gd name="connsiteY1" fmla="*/ 2212765 h 2543953"/>
              <a:gd name="connsiteX2" fmla="*/ 5164033 w 6280314"/>
              <a:gd name="connsiteY2" fmla="*/ 1987134 h 2543953"/>
              <a:gd name="connsiteX3" fmla="*/ 6280314 w 6280314"/>
              <a:gd name="connsiteY3" fmla="*/ 1084609 h 2543953"/>
              <a:gd name="connsiteX0" fmla="*/ 0 w 6280314"/>
              <a:gd name="connsiteY0" fmla="*/ 0 h 2198889"/>
              <a:gd name="connsiteX1" fmla="*/ 1988523 w 6280314"/>
              <a:gd name="connsiteY1" fmla="*/ 1867699 h 2198889"/>
              <a:gd name="connsiteX2" fmla="*/ 5164033 w 6280314"/>
              <a:gd name="connsiteY2" fmla="*/ 1987134 h 2198889"/>
              <a:gd name="connsiteX3" fmla="*/ 6280314 w 6280314"/>
              <a:gd name="connsiteY3" fmla="*/ 1084609 h 2198889"/>
              <a:gd name="connsiteX0" fmla="*/ 0 w 6280314"/>
              <a:gd name="connsiteY0" fmla="*/ 0 h 2198887"/>
              <a:gd name="connsiteX1" fmla="*/ 1988523 w 6280314"/>
              <a:gd name="connsiteY1" fmla="*/ 1867699 h 2198887"/>
              <a:gd name="connsiteX2" fmla="*/ 5164033 w 6280314"/>
              <a:gd name="connsiteY2" fmla="*/ 1987134 h 2198887"/>
              <a:gd name="connsiteX3" fmla="*/ 6280314 w 6280314"/>
              <a:gd name="connsiteY3" fmla="*/ 754702 h 2198887"/>
            </a:gdLst>
            <a:ahLst/>
            <a:cxnLst>
              <a:cxn ang="0">
                <a:pos x="connsiteX0" y="connsiteY0"/>
              </a:cxn>
              <a:cxn ang="0">
                <a:pos x="connsiteX1" y="connsiteY1"/>
              </a:cxn>
              <a:cxn ang="0">
                <a:pos x="connsiteX2" y="connsiteY2"/>
              </a:cxn>
              <a:cxn ang="0">
                <a:pos x="connsiteX3" y="connsiteY3"/>
              </a:cxn>
            </a:cxnLst>
            <a:rect l="l" t="t" r="r" b="b"/>
            <a:pathLst>
              <a:path w="6280314" h="2198887">
                <a:moveTo>
                  <a:pt x="0" y="0"/>
                </a:moveTo>
                <a:cubicBezTo>
                  <a:pt x="480950" y="419594"/>
                  <a:pt x="1127851" y="1536510"/>
                  <a:pt x="1988523" y="1867699"/>
                </a:cubicBezTo>
                <a:cubicBezTo>
                  <a:pt x="2849195" y="2198888"/>
                  <a:pt x="4448735" y="2172633"/>
                  <a:pt x="5164033" y="1987134"/>
                </a:cubicBezTo>
                <a:cubicBezTo>
                  <a:pt x="5879331" y="1801635"/>
                  <a:pt x="6090309" y="907102"/>
                  <a:pt x="6280314" y="754702"/>
                </a:cubicBezTo>
              </a:path>
            </a:pathLst>
          </a:custGeom>
          <a:noFill/>
          <a:ln w="57150" cap="flat" cmpd="sng" algn="ctr">
            <a:solidFill>
              <a:srgbClr val="FF0000"/>
            </a:solidFill>
            <a:prstDash val="sysDash"/>
            <a:round/>
            <a:headEnd type="none" w="med" len="med"/>
            <a:tailEnd type="triangl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256" name="Group 126"/>
          <p:cNvGrpSpPr/>
          <p:nvPr/>
        </p:nvGrpSpPr>
        <p:grpSpPr>
          <a:xfrm>
            <a:off x="6016919" y="5689639"/>
            <a:ext cx="402105" cy="442995"/>
            <a:chOff x="1405719" y="5800299"/>
            <a:chExt cx="682388" cy="679876"/>
          </a:xfrm>
        </p:grpSpPr>
        <p:sp>
          <p:nvSpPr>
            <p:cNvPr id="257" name="Oval 256"/>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58" name="TextBox 257"/>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3</a:t>
              </a:r>
            </a:p>
          </p:txBody>
        </p:sp>
      </p:grpSp>
      <p:sp>
        <p:nvSpPr>
          <p:cNvPr id="259" name="TextBox 258"/>
          <p:cNvSpPr txBox="1"/>
          <p:nvPr/>
        </p:nvSpPr>
        <p:spPr>
          <a:xfrm>
            <a:off x="1065999" y="5441910"/>
            <a:ext cx="2211577" cy="1003865"/>
          </a:xfrm>
          <a:prstGeom prst="rect">
            <a:avLst/>
          </a:prstGeom>
          <a:noFill/>
        </p:spPr>
        <p:txBody>
          <a:bodyPr wrap="square" rtlCol="0">
            <a:spAutoFit/>
          </a:bodyPr>
          <a:lstStyle/>
          <a:p>
            <a:pPr fontAlgn="base">
              <a:spcBef>
                <a:spcPct val="0"/>
              </a:spcBef>
              <a:spcAft>
                <a:spcPct val="0"/>
              </a:spcAft>
            </a:pPr>
            <a:r>
              <a:rPr lang="en-US" sz="1481" b="1" i="1" dirty="0">
                <a:solidFill>
                  <a:srgbClr val="FF0000"/>
                </a:solidFill>
                <a:latin typeface="Arial" pitchFamily="34" charset="0"/>
                <a:ea typeface="宋体" pitchFamily="2" charset="-122"/>
              </a:rPr>
              <a:t>ICN replicates at</a:t>
            </a:r>
            <a:br>
              <a:rPr lang="en-US" sz="1481" b="1" i="1" dirty="0">
                <a:solidFill>
                  <a:srgbClr val="FF0000"/>
                </a:solidFill>
                <a:latin typeface="Arial" pitchFamily="34" charset="0"/>
                <a:ea typeface="宋体" pitchFamily="2" charset="-122"/>
              </a:rPr>
            </a:br>
            <a:r>
              <a:rPr lang="en-US" sz="1481" b="1" i="1" dirty="0">
                <a:solidFill>
                  <a:srgbClr val="FF0000"/>
                </a:solidFill>
                <a:latin typeface="Arial" pitchFamily="34" charset="0"/>
                <a:ea typeface="宋体" pitchFamily="2" charset="-122"/>
              </a:rPr>
              <a:t>a fork in interest </a:t>
            </a:r>
            <a:br>
              <a:rPr lang="en-US" sz="1481" b="1" i="1" dirty="0">
                <a:solidFill>
                  <a:srgbClr val="FF0000"/>
                </a:solidFill>
                <a:latin typeface="Arial" pitchFamily="34" charset="0"/>
                <a:ea typeface="宋体" pitchFamily="2" charset="-122"/>
              </a:rPr>
            </a:br>
            <a:r>
              <a:rPr lang="en-US" sz="1481" b="1" i="1" dirty="0">
                <a:solidFill>
                  <a:srgbClr val="FF0000"/>
                </a:solidFill>
                <a:latin typeface="Arial" pitchFamily="34" charset="0"/>
                <a:ea typeface="宋体" pitchFamily="2" charset="-122"/>
              </a:rPr>
              <a:t>directly to </a:t>
            </a:r>
            <a:r>
              <a:rPr lang="en-US" sz="1481" b="1" i="1" dirty="0" err="1">
                <a:solidFill>
                  <a:srgbClr val="FF0000"/>
                </a:solidFill>
                <a:latin typeface="Arial" pitchFamily="34" charset="0"/>
                <a:ea typeface="宋体" pitchFamily="2" charset="-122"/>
              </a:rPr>
              <a:t>eMBB</a:t>
            </a:r>
            <a:r>
              <a:rPr lang="en-US" sz="1481" b="1" i="1" dirty="0">
                <a:solidFill>
                  <a:srgbClr val="FF0000"/>
                </a:solidFill>
                <a:latin typeface="Arial" pitchFamily="34" charset="0"/>
                <a:ea typeface="宋体" pitchFamily="2" charset="-122"/>
              </a:rPr>
              <a:t>-NB</a:t>
            </a:r>
          </a:p>
          <a:p>
            <a:pPr fontAlgn="base">
              <a:spcBef>
                <a:spcPct val="0"/>
              </a:spcBef>
              <a:spcAft>
                <a:spcPct val="0"/>
              </a:spcAft>
            </a:pPr>
            <a:r>
              <a:rPr lang="en-US" sz="1481" b="1" i="1" dirty="0">
                <a:solidFill>
                  <a:srgbClr val="FF0000"/>
                </a:solidFill>
                <a:latin typeface="Arial" pitchFamily="34" charset="0"/>
                <a:ea typeface="宋体" pitchFamily="2" charset="-122"/>
              </a:rPr>
              <a:t>In same C-RAN DC.</a:t>
            </a:r>
          </a:p>
        </p:txBody>
      </p:sp>
      <p:grpSp>
        <p:nvGrpSpPr>
          <p:cNvPr id="260" name="Group 126"/>
          <p:cNvGrpSpPr/>
          <p:nvPr/>
        </p:nvGrpSpPr>
        <p:grpSpPr>
          <a:xfrm>
            <a:off x="2986469" y="5524190"/>
            <a:ext cx="402105" cy="442995"/>
            <a:chOff x="1405719" y="5800299"/>
            <a:chExt cx="682388" cy="679876"/>
          </a:xfrm>
        </p:grpSpPr>
        <p:sp>
          <p:nvSpPr>
            <p:cNvPr id="261" name="Oval 260"/>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62" name="TextBox 261"/>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4</a:t>
              </a:r>
            </a:p>
          </p:txBody>
        </p:sp>
      </p:grpSp>
      <p:sp>
        <p:nvSpPr>
          <p:cNvPr id="263" name="Freeform 262"/>
          <p:cNvSpPr/>
          <p:nvPr/>
        </p:nvSpPr>
        <p:spPr bwMode="auto">
          <a:xfrm rot="5400000" flipH="1">
            <a:off x="2529626" y="4551801"/>
            <a:ext cx="448535" cy="720063"/>
          </a:xfrm>
          <a:custGeom>
            <a:avLst/>
            <a:gdLst>
              <a:gd name="connsiteX0" fmla="*/ 0 w 6816436"/>
              <a:gd name="connsiteY0" fmla="*/ 166255 h 1250868"/>
              <a:gd name="connsiteX1" fmla="*/ 1911927 w 6816436"/>
              <a:gd name="connsiteY1" fmla="*/ 1128156 h 1250868"/>
              <a:gd name="connsiteX2" fmla="*/ 5700155 w 6816436"/>
              <a:gd name="connsiteY2" fmla="*/ 902525 h 1250868"/>
              <a:gd name="connsiteX3" fmla="*/ 6816436 w 6816436"/>
              <a:gd name="connsiteY3" fmla="*/ 0 h 1250868"/>
              <a:gd name="connsiteX0" fmla="*/ 0 w 6280314"/>
              <a:gd name="connsiteY0" fmla="*/ 0 h 2543953"/>
              <a:gd name="connsiteX1" fmla="*/ 1375805 w 6280314"/>
              <a:gd name="connsiteY1" fmla="*/ 2212765 h 2543953"/>
              <a:gd name="connsiteX2" fmla="*/ 5164033 w 6280314"/>
              <a:gd name="connsiteY2" fmla="*/ 1987134 h 2543953"/>
              <a:gd name="connsiteX3" fmla="*/ 6280314 w 6280314"/>
              <a:gd name="connsiteY3" fmla="*/ 1084609 h 2543953"/>
              <a:gd name="connsiteX0" fmla="*/ 0 w 6280314"/>
              <a:gd name="connsiteY0" fmla="*/ 0 h 2198889"/>
              <a:gd name="connsiteX1" fmla="*/ 1988523 w 6280314"/>
              <a:gd name="connsiteY1" fmla="*/ 1867699 h 2198889"/>
              <a:gd name="connsiteX2" fmla="*/ 5164033 w 6280314"/>
              <a:gd name="connsiteY2" fmla="*/ 1987134 h 2198889"/>
              <a:gd name="connsiteX3" fmla="*/ 6280314 w 6280314"/>
              <a:gd name="connsiteY3" fmla="*/ 1084609 h 2198889"/>
              <a:gd name="connsiteX0" fmla="*/ 0 w 6280314"/>
              <a:gd name="connsiteY0" fmla="*/ 0 h 2198887"/>
              <a:gd name="connsiteX1" fmla="*/ 1988523 w 6280314"/>
              <a:gd name="connsiteY1" fmla="*/ 1867699 h 2198887"/>
              <a:gd name="connsiteX2" fmla="*/ 5164033 w 6280314"/>
              <a:gd name="connsiteY2" fmla="*/ 1987134 h 2198887"/>
              <a:gd name="connsiteX3" fmla="*/ 6280314 w 6280314"/>
              <a:gd name="connsiteY3" fmla="*/ 754702 h 2198887"/>
            </a:gdLst>
            <a:ahLst/>
            <a:cxnLst>
              <a:cxn ang="0">
                <a:pos x="connsiteX0" y="connsiteY0"/>
              </a:cxn>
              <a:cxn ang="0">
                <a:pos x="connsiteX1" y="connsiteY1"/>
              </a:cxn>
              <a:cxn ang="0">
                <a:pos x="connsiteX2" y="connsiteY2"/>
              </a:cxn>
              <a:cxn ang="0">
                <a:pos x="connsiteX3" y="connsiteY3"/>
              </a:cxn>
            </a:cxnLst>
            <a:rect l="l" t="t" r="r" b="b"/>
            <a:pathLst>
              <a:path w="6280314" h="2198887">
                <a:moveTo>
                  <a:pt x="0" y="0"/>
                </a:moveTo>
                <a:cubicBezTo>
                  <a:pt x="480950" y="419594"/>
                  <a:pt x="1127851" y="1536510"/>
                  <a:pt x="1988523" y="1867699"/>
                </a:cubicBezTo>
                <a:cubicBezTo>
                  <a:pt x="2849195" y="2198888"/>
                  <a:pt x="4448735" y="2172633"/>
                  <a:pt x="5164033" y="1987134"/>
                </a:cubicBezTo>
                <a:cubicBezTo>
                  <a:pt x="5879331" y="1801635"/>
                  <a:pt x="6090309" y="907102"/>
                  <a:pt x="6280314" y="754702"/>
                </a:cubicBezTo>
              </a:path>
            </a:pathLst>
          </a:custGeom>
          <a:noFill/>
          <a:ln w="57150" cap="flat" cmpd="sng" algn="ctr">
            <a:solidFill>
              <a:srgbClr val="FF0000"/>
            </a:solidFill>
            <a:prstDash val="sysDash"/>
            <a:round/>
            <a:headEnd type="none" w="med" len="med"/>
            <a:tailEnd type="triangl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4" name="Freeform 263"/>
          <p:cNvSpPr/>
          <p:nvPr/>
        </p:nvSpPr>
        <p:spPr bwMode="auto">
          <a:xfrm rot="5400000" flipH="1">
            <a:off x="2300261" y="4473225"/>
            <a:ext cx="735453" cy="862554"/>
          </a:xfrm>
          <a:custGeom>
            <a:avLst/>
            <a:gdLst>
              <a:gd name="connsiteX0" fmla="*/ 0 w 6816436"/>
              <a:gd name="connsiteY0" fmla="*/ 166255 h 1250868"/>
              <a:gd name="connsiteX1" fmla="*/ 1911927 w 6816436"/>
              <a:gd name="connsiteY1" fmla="*/ 1128156 h 1250868"/>
              <a:gd name="connsiteX2" fmla="*/ 5700155 w 6816436"/>
              <a:gd name="connsiteY2" fmla="*/ 902525 h 1250868"/>
              <a:gd name="connsiteX3" fmla="*/ 6816436 w 6816436"/>
              <a:gd name="connsiteY3" fmla="*/ 0 h 1250868"/>
              <a:gd name="connsiteX0" fmla="*/ 0 w 6280314"/>
              <a:gd name="connsiteY0" fmla="*/ 0 h 2543953"/>
              <a:gd name="connsiteX1" fmla="*/ 1375805 w 6280314"/>
              <a:gd name="connsiteY1" fmla="*/ 2212765 h 2543953"/>
              <a:gd name="connsiteX2" fmla="*/ 5164033 w 6280314"/>
              <a:gd name="connsiteY2" fmla="*/ 1987134 h 2543953"/>
              <a:gd name="connsiteX3" fmla="*/ 6280314 w 6280314"/>
              <a:gd name="connsiteY3" fmla="*/ 1084609 h 2543953"/>
              <a:gd name="connsiteX0" fmla="*/ 0 w 6280314"/>
              <a:gd name="connsiteY0" fmla="*/ 0 h 2198889"/>
              <a:gd name="connsiteX1" fmla="*/ 1988523 w 6280314"/>
              <a:gd name="connsiteY1" fmla="*/ 1867699 h 2198889"/>
              <a:gd name="connsiteX2" fmla="*/ 5164033 w 6280314"/>
              <a:gd name="connsiteY2" fmla="*/ 1987134 h 2198889"/>
              <a:gd name="connsiteX3" fmla="*/ 6280314 w 6280314"/>
              <a:gd name="connsiteY3" fmla="*/ 1084609 h 2198889"/>
              <a:gd name="connsiteX0" fmla="*/ 0 w 6280314"/>
              <a:gd name="connsiteY0" fmla="*/ 0 h 2198887"/>
              <a:gd name="connsiteX1" fmla="*/ 1988523 w 6280314"/>
              <a:gd name="connsiteY1" fmla="*/ 1867699 h 2198887"/>
              <a:gd name="connsiteX2" fmla="*/ 5164033 w 6280314"/>
              <a:gd name="connsiteY2" fmla="*/ 1987134 h 2198887"/>
              <a:gd name="connsiteX3" fmla="*/ 6280314 w 6280314"/>
              <a:gd name="connsiteY3" fmla="*/ 754702 h 2198887"/>
            </a:gdLst>
            <a:ahLst/>
            <a:cxnLst>
              <a:cxn ang="0">
                <a:pos x="connsiteX0" y="connsiteY0"/>
              </a:cxn>
              <a:cxn ang="0">
                <a:pos x="connsiteX1" y="connsiteY1"/>
              </a:cxn>
              <a:cxn ang="0">
                <a:pos x="connsiteX2" y="connsiteY2"/>
              </a:cxn>
              <a:cxn ang="0">
                <a:pos x="connsiteX3" y="connsiteY3"/>
              </a:cxn>
            </a:cxnLst>
            <a:rect l="l" t="t" r="r" b="b"/>
            <a:pathLst>
              <a:path w="6280314" h="2198887">
                <a:moveTo>
                  <a:pt x="0" y="0"/>
                </a:moveTo>
                <a:cubicBezTo>
                  <a:pt x="480950" y="419594"/>
                  <a:pt x="1127851" y="1536510"/>
                  <a:pt x="1988523" y="1867699"/>
                </a:cubicBezTo>
                <a:cubicBezTo>
                  <a:pt x="2849195" y="2198888"/>
                  <a:pt x="4448735" y="2172633"/>
                  <a:pt x="5164033" y="1987134"/>
                </a:cubicBezTo>
                <a:cubicBezTo>
                  <a:pt x="5879331" y="1801635"/>
                  <a:pt x="6090309" y="907102"/>
                  <a:pt x="6280314" y="754702"/>
                </a:cubicBezTo>
              </a:path>
            </a:pathLst>
          </a:custGeom>
          <a:noFill/>
          <a:ln w="57150" cap="flat" cmpd="sng" algn="ctr">
            <a:solidFill>
              <a:srgbClr val="FF0000"/>
            </a:solidFill>
            <a:prstDash val="sysDash"/>
            <a:round/>
            <a:headEnd type="none" w="med" len="med"/>
            <a:tailEnd type="triangl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5" name="Freeform 264"/>
          <p:cNvSpPr/>
          <p:nvPr/>
        </p:nvSpPr>
        <p:spPr bwMode="auto">
          <a:xfrm>
            <a:off x="1771777" y="2727301"/>
            <a:ext cx="1826227" cy="1855550"/>
          </a:xfrm>
          <a:custGeom>
            <a:avLst/>
            <a:gdLst>
              <a:gd name="connsiteX0" fmla="*/ 1009402 w 1725880"/>
              <a:gd name="connsiteY0" fmla="*/ 1686297 h 1753591"/>
              <a:gd name="connsiteX1" fmla="*/ 1567543 w 1725880"/>
              <a:gd name="connsiteY1" fmla="*/ 1650671 h 1753591"/>
              <a:gd name="connsiteX2" fmla="*/ 1650670 w 1725880"/>
              <a:gd name="connsiteY2" fmla="*/ 1068780 h 1753591"/>
              <a:gd name="connsiteX3" fmla="*/ 1116280 w 1725880"/>
              <a:gd name="connsiteY3" fmla="*/ 463138 h 1753591"/>
              <a:gd name="connsiteX4" fmla="*/ 0 w 1725880"/>
              <a:gd name="connsiteY4" fmla="*/ 0 h 1753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5880" h="1753591">
                <a:moveTo>
                  <a:pt x="1009402" y="1686297"/>
                </a:moveTo>
                <a:cubicBezTo>
                  <a:pt x="1235033" y="1719944"/>
                  <a:pt x="1460665" y="1753591"/>
                  <a:pt x="1567543" y="1650671"/>
                </a:cubicBezTo>
                <a:cubicBezTo>
                  <a:pt x="1674421" y="1547752"/>
                  <a:pt x="1725880" y="1266702"/>
                  <a:pt x="1650670" y="1068780"/>
                </a:cubicBezTo>
                <a:cubicBezTo>
                  <a:pt x="1575460" y="870858"/>
                  <a:pt x="1391392" y="641268"/>
                  <a:pt x="1116280" y="463138"/>
                </a:cubicBezTo>
                <a:cubicBezTo>
                  <a:pt x="841168" y="285008"/>
                  <a:pt x="172192" y="63335"/>
                  <a:pt x="0" y="0"/>
                </a:cubicBezTo>
              </a:path>
            </a:pathLst>
          </a:custGeom>
          <a:noFill/>
          <a:ln w="57150" cap="flat" cmpd="sng" algn="ctr">
            <a:solidFill>
              <a:srgbClr val="FF0000"/>
            </a:solidFill>
            <a:prstDash val="sysDash"/>
            <a:round/>
            <a:headEnd type="none" w="med" len="med"/>
            <a:tailEnd type="triangl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6" name="Freeform 265"/>
          <p:cNvSpPr/>
          <p:nvPr/>
        </p:nvSpPr>
        <p:spPr bwMode="auto">
          <a:xfrm>
            <a:off x="1882774" y="2438288"/>
            <a:ext cx="2050318" cy="2365999"/>
          </a:xfrm>
          <a:custGeom>
            <a:avLst/>
            <a:gdLst>
              <a:gd name="connsiteX0" fmla="*/ 1009402 w 1725880"/>
              <a:gd name="connsiteY0" fmla="*/ 1686297 h 1753591"/>
              <a:gd name="connsiteX1" fmla="*/ 1567543 w 1725880"/>
              <a:gd name="connsiteY1" fmla="*/ 1650671 h 1753591"/>
              <a:gd name="connsiteX2" fmla="*/ 1650670 w 1725880"/>
              <a:gd name="connsiteY2" fmla="*/ 1068780 h 1753591"/>
              <a:gd name="connsiteX3" fmla="*/ 1116280 w 1725880"/>
              <a:gd name="connsiteY3" fmla="*/ 463138 h 1753591"/>
              <a:gd name="connsiteX4" fmla="*/ 0 w 1725880"/>
              <a:gd name="connsiteY4" fmla="*/ 0 h 1753591"/>
              <a:gd name="connsiteX0" fmla="*/ 1009402 w 1725880"/>
              <a:gd name="connsiteY0" fmla="*/ 1686297 h 1751627"/>
              <a:gd name="connsiteX1" fmla="*/ 847956 w 1725880"/>
              <a:gd name="connsiteY1" fmla="*/ 1674516 h 1751627"/>
              <a:gd name="connsiteX2" fmla="*/ 1567543 w 1725880"/>
              <a:gd name="connsiteY2" fmla="*/ 1650671 h 1751627"/>
              <a:gd name="connsiteX3" fmla="*/ 1650670 w 1725880"/>
              <a:gd name="connsiteY3" fmla="*/ 1068780 h 1751627"/>
              <a:gd name="connsiteX4" fmla="*/ 1116280 w 1725880"/>
              <a:gd name="connsiteY4" fmla="*/ 463138 h 1751627"/>
              <a:gd name="connsiteX5" fmla="*/ 0 w 1725880"/>
              <a:gd name="connsiteY5" fmla="*/ 0 h 175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880" h="1751627">
                <a:moveTo>
                  <a:pt x="1009402" y="1686297"/>
                </a:moveTo>
                <a:cubicBezTo>
                  <a:pt x="1010701" y="1685884"/>
                  <a:pt x="754933" y="1680454"/>
                  <a:pt x="847956" y="1674516"/>
                </a:cubicBezTo>
                <a:cubicBezTo>
                  <a:pt x="940979" y="1668578"/>
                  <a:pt x="1433757" y="1751627"/>
                  <a:pt x="1567543" y="1650671"/>
                </a:cubicBezTo>
                <a:cubicBezTo>
                  <a:pt x="1701329" y="1549715"/>
                  <a:pt x="1725880" y="1266702"/>
                  <a:pt x="1650670" y="1068780"/>
                </a:cubicBezTo>
                <a:cubicBezTo>
                  <a:pt x="1575460" y="870858"/>
                  <a:pt x="1391392" y="641268"/>
                  <a:pt x="1116280" y="463138"/>
                </a:cubicBezTo>
                <a:cubicBezTo>
                  <a:pt x="841168" y="285008"/>
                  <a:pt x="172192" y="63335"/>
                  <a:pt x="0" y="0"/>
                </a:cubicBezTo>
              </a:path>
            </a:pathLst>
          </a:custGeom>
          <a:noFill/>
          <a:ln w="57150" cap="flat" cmpd="sng" algn="ctr">
            <a:solidFill>
              <a:srgbClr val="FF0000"/>
            </a:solidFill>
            <a:prstDash val="sysDash"/>
            <a:round/>
            <a:headEnd type="none" w="med" len="med"/>
            <a:tailEnd type="triangl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7" name="TextBox 266"/>
          <p:cNvSpPr txBox="1"/>
          <p:nvPr/>
        </p:nvSpPr>
        <p:spPr>
          <a:xfrm>
            <a:off x="4992166" y="4740223"/>
            <a:ext cx="2452611" cy="775982"/>
          </a:xfrm>
          <a:prstGeom prst="rect">
            <a:avLst/>
          </a:prstGeom>
          <a:noFill/>
        </p:spPr>
        <p:txBody>
          <a:bodyPr wrap="square" rtlCol="0">
            <a:spAutoFit/>
          </a:bodyPr>
          <a:lstStyle/>
          <a:p>
            <a:pPr fontAlgn="base">
              <a:spcBef>
                <a:spcPct val="0"/>
              </a:spcBef>
              <a:spcAft>
                <a:spcPct val="0"/>
              </a:spcAft>
            </a:pPr>
            <a:r>
              <a:rPr lang="en-US" sz="1481" b="1" i="1" dirty="0" err="1">
                <a:solidFill>
                  <a:srgbClr val="FF0000"/>
                </a:solidFill>
                <a:latin typeface="Arial" pitchFamily="34" charset="0"/>
                <a:ea typeface="宋体" pitchFamily="2" charset="-122"/>
              </a:rPr>
              <a:t>eMMB</a:t>
            </a:r>
            <a:r>
              <a:rPr lang="en-US" sz="1481" b="1" i="1" dirty="0">
                <a:solidFill>
                  <a:srgbClr val="FF0000"/>
                </a:solidFill>
                <a:latin typeface="Arial" pitchFamily="34" charset="0"/>
                <a:ea typeface="宋体" pitchFamily="2" charset="-122"/>
              </a:rPr>
              <a:t>-NB SSF sends</a:t>
            </a:r>
          </a:p>
          <a:p>
            <a:pPr fontAlgn="base">
              <a:spcBef>
                <a:spcPct val="0"/>
              </a:spcBef>
              <a:spcAft>
                <a:spcPct val="0"/>
              </a:spcAft>
            </a:pPr>
            <a:r>
              <a:rPr lang="en-US" sz="1481" b="1" i="1" dirty="0">
                <a:solidFill>
                  <a:srgbClr val="FF0000"/>
                </a:solidFill>
                <a:latin typeface="Arial" pitchFamily="34" charset="0"/>
                <a:ea typeface="宋体" pitchFamily="2" charset="-122"/>
              </a:rPr>
              <a:t>To ICN ROUTER(s)</a:t>
            </a:r>
          </a:p>
          <a:p>
            <a:pPr fontAlgn="base">
              <a:spcBef>
                <a:spcPct val="0"/>
              </a:spcBef>
              <a:spcAft>
                <a:spcPct val="0"/>
              </a:spcAft>
            </a:pPr>
            <a:r>
              <a:rPr lang="en-US" sz="1481" b="1" i="1" u="sng" dirty="0">
                <a:solidFill>
                  <a:srgbClr val="FF0000"/>
                </a:solidFill>
                <a:latin typeface="Arial" pitchFamily="34" charset="0"/>
                <a:ea typeface="宋体" pitchFamily="2" charset="-122"/>
              </a:rPr>
              <a:t>Bypassing </a:t>
            </a:r>
            <a:r>
              <a:rPr lang="en-US" sz="1481" b="1" i="1" u="sng" dirty="0" err="1">
                <a:solidFill>
                  <a:srgbClr val="FF0000"/>
                </a:solidFill>
                <a:latin typeface="Arial" pitchFamily="34" charset="0"/>
                <a:ea typeface="宋体" pitchFamily="2" charset="-122"/>
              </a:rPr>
              <a:t>eMBB</a:t>
            </a:r>
            <a:r>
              <a:rPr lang="en-US" sz="1481" b="1" i="1" u="sng" dirty="0">
                <a:solidFill>
                  <a:srgbClr val="FF0000"/>
                </a:solidFill>
                <a:latin typeface="Arial" pitchFamily="34" charset="0"/>
                <a:ea typeface="宋体" pitchFamily="2" charset="-122"/>
              </a:rPr>
              <a:t> G/Ws.</a:t>
            </a:r>
          </a:p>
        </p:txBody>
      </p:sp>
      <p:grpSp>
        <p:nvGrpSpPr>
          <p:cNvPr id="268" name="Group 126"/>
          <p:cNvGrpSpPr/>
          <p:nvPr/>
        </p:nvGrpSpPr>
        <p:grpSpPr>
          <a:xfrm>
            <a:off x="345559" y="3096898"/>
            <a:ext cx="402105" cy="442995"/>
            <a:chOff x="1405719" y="5800299"/>
            <a:chExt cx="682388" cy="679876"/>
          </a:xfrm>
        </p:grpSpPr>
        <p:sp>
          <p:nvSpPr>
            <p:cNvPr id="269" name="Oval 268"/>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164" b="1">
                <a:solidFill>
                  <a:srgbClr val="000000"/>
                </a:solidFill>
                <a:latin typeface="Arial" charset="0"/>
                <a:ea typeface="SimSun" pitchFamily="2" charset="-122"/>
              </a:endParaRPr>
            </a:p>
          </p:txBody>
        </p:sp>
        <p:sp>
          <p:nvSpPr>
            <p:cNvPr id="270" name="TextBox 269"/>
            <p:cNvSpPr txBox="1"/>
            <p:nvPr/>
          </p:nvSpPr>
          <p:spPr>
            <a:xfrm>
              <a:off x="1464576" y="5846444"/>
              <a:ext cx="544617" cy="591622"/>
            </a:xfrm>
            <a:prstGeom prst="rect">
              <a:avLst/>
            </a:prstGeom>
            <a:noFill/>
          </p:spPr>
          <p:txBody>
            <a:bodyPr wrap="none" rtlCol="0">
              <a:spAutoFit/>
            </a:bodyPr>
            <a:lstStyle/>
            <a:p>
              <a:pPr fontAlgn="base">
                <a:spcBef>
                  <a:spcPct val="0"/>
                </a:spcBef>
                <a:spcAft>
                  <a:spcPct val="0"/>
                </a:spcAft>
              </a:pPr>
              <a:r>
                <a:rPr lang="en-US" sz="1905" b="1" dirty="0">
                  <a:solidFill>
                    <a:srgbClr val="000000"/>
                  </a:solidFill>
                  <a:latin typeface="Arial" pitchFamily="34" charset="0"/>
                  <a:ea typeface="宋体" pitchFamily="2" charset="-122"/>
                </a:rPr>
                <a:t>5</a:t>
              </a:r>
            </a:p>
          </p:txBody>
        </p:sp>
      </p:grpSp>
      <p:sp>
        <p:nvSpPr>
          <p:cNvPr id="274" name="TextBox 273"/>
          <p:cNvSpPr txBox="1"/>
          <p:nvPr/>
        </p:nvSpPr>
        <p:spPr>
          <a:xfrm>
            <a:off x="1" y="3529815"/>
            <a:ext cx="2211577" cy="548099"/>
          </a:xfrm>
          <a:prstGeom prst="rect">
            <a:avLst/>
          </a:prstGeom>
          <a:noFill/>
        </p:spPr>
        <p:txBody>
          <a:bodyPr wrap="square" rtlCol="0">
            <a:spAutoFit/>
          </a:bodyPr>
          <a:lstStyle/>
          <a:p>
            <a:pPr fontAlgn="base">
              <a:spcBef>
                <a:spcPct val="0"/>
              </a:spcBef>
              <a:spcAft>
                <a:spcPct val="0"/>
              </a:spcAft>
            </a:pPr>
            <a:r>
              <a:rPr lang="en-US" sz="1481" b="1" i="1" dirty="0">
                <a:solidFill>
                  <a:srgbClr val="FF0000"/>
                </a:solidFill>
                <a:latin typeface="Arial" pitchFamily="34" charset="0"/>
                <a:ea typeface="宋体" pitchFamily="2" charset="-122"/>
              </a:rPr>
              <a:t>ICN UE-s receive</a:t>
            </a:r>
            <a:br>
              <a:rPr lang="en-US" sz="1481" b="1" i="1" dirty="0">
                <a:solidFill>
                  <a:srgbClr val="FF0000"/>
                </a:solidFill>
                <a:latin typeface="Arial" pitchFamily="34" charset="0"/>
                <a:ea typeface="宋体" pitchFamily="2" charset="-122"/>
              </a:rPr>
            </a:br>
            <a:r>
              <a:rPr lang="en-US" sz="1481" b="1" i="1" dirty="0">
                <a:solidFill>
                  <a:srgbClr val="FF0000"/>
                </a:solidFill>
                <a:latin typeface="Arial" pitchFamily="34" charset="0"/>
                <a:ea typeface="宋体" pitchFamily="2" charset="-122"/>
              </a:rPr>
              <a:t>content of interest.</a:t>
            </a:r>
          </a:p>
        </p:txBody>
      </p:sp>
    </p:spTree>
    <p:extLst>
      <p:ext uri="{BB962C8B-B14F-4D97-AF65-F5344CB8AC3E}">
        <p14:creationId xmlns:p14="http://schemas.microsoft.com/office/powerpoint/2010/main" val="3614792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7" name="Straight Connector 136"/>
          <p:cNvCxnSpPr/>
          <p:nvPr/>
        </p:nvCxnSpPr>
        <p:spPr bwMode="auto">
          <a:xfrm flipH="1">
            <a:off x="6291852" y="3897760"/>
            <a:ext cx="821018" cy="0"/>
          </a:xfrm>
          <a:prstGeom prst="line">
            <a:avLst/>
          </a:prstGeom>
          <a:noFill/>
          <a:ln w="127000" cap="flat" cmpd="sng" algn="ctr">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p:nvPr/>
        </p:nvCxnSpPr>
        <p:spPr bwMode="auto">
          <a:xfrm flipH="1">
            <a:off x="6306513" y="3736499"/>
            <a:ext cx="821018" cy="0"/>
          </a:xfrm>
          <a:prstGeom prst="line">
            <a:avLst/>
          </a:prstGeom>
          <a:noFill/>
          <a:ln w="127000" cap="flat" cmpd="sng" algn="ctr">
            <a:solidFill>
              <a:srgbClr val="3333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p:nvPr/>
        </p:nvCxnSpPr>
        <p:spPr bwMode="auto">
          <a:xfrm flipH="1">
            <a:off x="6352243" y="4284112"/>
            <a:ext cx="821018" cy="0"/>
          </a:xfrm>
          <a:prstGeom prst="line">
            <a:avLst/>
          </a:prstGeom>
          <a:noFill/>
          <a:ln w="1270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flipH="1">
            <a:off x="6337268" y="4219252"/>
            <a:ext cx="821018" cy="0"/>
          </a:xfrm>
          <a:prstGeom prst="line">
            <a:avLst/>
          </a:prstGeom>
          <a:noFill/>
          <a:ln w="12700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21" idx="0"/>
            <a:endCxn id="9" idx="2"/>
          </p:cNvCxnSpPr>
          <p:nvPr/>
        </p:nvCxnSpPr>
        <p:spPr bwMode="auto">
          <a:xfrm flipV="1">
            <a:off x="3966948" y="4360323"/>
            <a:ext cx="479829"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2" idx="0"/>
            <a:endCxn id="9" idx="2"/>
          </p:cNvCxnSpPr>
          <p:nvPr/>
        </p:nvCxnSpPr>
        <p:spPr bwMode="auto">
          <a:xfrm flipH="1" flipV="1">
            <a:off x="4446777" y="4360323"/>
            <a:ext cx="638974" cy="375648"/>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ardrop 81"/>
          <p:cNvSpPr/>
          <p:nvPr/>
        </p:nvSpPr>
        <p:spPr bwMode="auto">
          <a:xfrm rot="2542242">
            <a:off x="327602" y="3216835"/>
            <a:ext cx="1706678" cy="1505102"/>
          </a:xfrm>
          <a:prstGeom prst="teardrop">
            <a:avLst/>
          </a:prstGeom>
          <a:solidFill>
            <a:srgbClr val="00B050">
              <a:alpha val="63137"/>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 name="Teardrop 79"/>
          <p:cNvSpPr/>
          <p:nvPr/>
        </p:nvSpPr>
        <p:spPr bwMode="auto">
          <a:xfrm rot="4955043">
            <a:off x="529178" y="2504599"/>
            <a:ext cx="1706678" cy="1505102"/>
          </a:xfrm>
          <a:prstGeom prst="teardrop">
            <a:avLst/>
          </a:prstGeom>
          <a:solidFill>
            <a:srgbClr val="0070C0">
              <a:alpha val="60000"/>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 name="Teardrop 80"/>
          <p:cNvSpPr/>
          <p:nvPr/>
        </p:nvSpPr>
        <p:spPr bwMode="auto">
          <a:xfrm rot="16644957" flipV="1">
            <a:off x="542616" y="4139675"/>
            <a:ext cx="1706678" cy="1505102"/>
          </a:xfrm>
          <a:prstGeom prst="teardrop">
            <a:avLst/>
          </a:prstGeom>
          <a:solidFill>
            <a:srgbClr val="FFFF00">
              <a:alpha val="58039"/>
            </a:srgbClr>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75" name="Straight Connector 74"/>
          <p:cNvCxnSpPr/>
          <p:nvPr/>
        </p:nvCxnSpPr>
        <p:spPr bwMode="auto">
          <a:xfrm>
            <a:off x="8051473" y="4053606"/>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8034456" y="3925161"/>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3" idx="0"/>
          </p:cNvCxnSpPr>
          <p:nvPr/>
        </p:nvCxnSpPr>
        <p:spPr bwMode="auto">
          <a:xfrm flipH="1" flipV="1">
            <a:off x="7169345" y="3087381"/>
            <a:ext cx="416890"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endCxn id="11" idx="0"/>
          </p:cNvCxnSpPr>
          <p:nvPr/>
        </p:nvCxnSpPr>
        <p:spPr bwMode="auto">
          <a:xfrm flipH="1">
            <a:off x="5871877" y="3087381"/>
            <a:ext cx="404128" cy="552000"/>
          </a:xfrm>
          <a:prstGeom prst="line">
            <a:avLst/>
          </a:prstGeom>
          <a:noFill/>
          <a:ln w="1270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4893446" y="4053606"/>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4876429" y="3925161"/>
            <a:ext cx="531761" cy="0"/>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635416" y="29409"/>
            <a:ext cx="11556584" cy="852036"/>
          </a:xfrm>
        </p:spPr>
        <p:txBody>
          <a:bodyPr/>
          <a:lstStyle/>
          <a:p>
            <a:r>
              <a:rPr lang="en-US" dirty="0" smtClean="0"/>
              <a:t>State-7 Breathing response to B/W</a:t>
            </a:r>
            <a:r>
              <a:rPr lang="en-US" sz="3386" i="1" dirty="0"/>
              <a:t> </a:t>
            </a:r>
          </a:p>
        </p:txBody>
      </p:sp>
      <p:sp>
        <p:nvSpPr>
          <p:cNvPr id="4" name="Rectangle 3"/>
          <p:cNvSpPr/>
          <p:nvPr/>
        </p:nvSpPr>
        <p:spPr bwMode="auto">
          <a:xfrm>
            <a:off x="2311656" y="3284028"/>
            <a:ext cx="893339" cy="1451349"/>
          </a:xfrm>
          <a:prstGeom prst="rect">
            <a:avLst/>
          </a:prstGeom>
          <a:solidFill>
            <a:schemeClr val="tx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5G</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RADIO</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PHY</a:t>
            </a:r>
          </a:p>
        </p:txBody>
      </p:sp>
      <p:grpSp>
        <p:nvGrpSpPr>
          <p:cNvPr id="3" name="Group 4"/>
          <p:cNvGrpSpPr/>
          <p:nvPr/>
        </p:nvGrpSpPr>
        <p:grpSpPr>
          <a:xfrm>
            <a:off x="1711759" y="4859735"/>
            <a:ext cx="165905" cy="263016"/>
            <a:chOff x="2723202" y="837916"/>
            <a:chExt cx="259308" cy="682388"/>
          </a:xfrm>
          <a:solidFill>
            <a:srgbClr val="C00000"/>
          </a:solidFill>
        </p:grpSpPr>
        <p:sp>
          <p:nvSpPr>
            <p:cNvPr id="6" name="Rounded Rectangle 5"/>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7" name="Rectangle 6"/>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8" name="Oval 7"/>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9" name="Rectangle 8"/>
          <p:cNvSpPr/>
          <p:nvPr/>
        </p:nvSpPr>
        <p:spPr bwMode="auto">
          <a:xfrm>
            <a:off x="4000107" y="363938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SWITCH-A</a:t>
            </a:r>
          </a:p>
        </p:txBody>
      </p:sp>
      <p:cxnSp>
        <p:nvCxnSpPr>
          <p:cNvPr id="10" name="Straight Connector 9"/>
          <p:cNvCxnSpPr>
            <a:stCxn id="4" idx="3"/>
          </p:cNvCxnSpPr>
          <p:nvPr/>
        </p:nvCxnSpPr>
        <p:spPr bwMode="auto">
          <a:xfrm flipV="1">
            <a:off x="3204996" y="4009702"/>
            <a:ext cx="710662" cy="1"/>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bwMode="auto">
          <a:xfrm>
            <a:off x="5425207" y="363938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A</a:t>
            </a:r>
          </a:p>
        </p:txBody>
      </p:sp>
      <p:sp>
        <p:nvSpPr>
          <p:cNvPr id="13" name="Rectangle 12"/>
          <p:cNvSpPr/>
          <p:nvPr/>
        </p:nvSpPr>
        <p:spPr bwMode="auto">
          <a:xfrm>
            <a:off x="7139565" y="3639382"/>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B</a:t>
            </a:r>
          </a:p>
        </p:txBody>
      </p:sp>
      <p:sp>
        <p:nvSpPr>
          <p:cNvPr id="18" name="Rectangle 17"/>
          <p:cNvSpPr/>
          <p:nvPr/>
        </p:nvSpPr>
        <p:spPr bwMode="auto">
          <a:xfrm>
            <a:off x="8519015" y="3647668"/>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10GE</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SWITCH-B</a:t>
            </a:r>
          </a:p>
        </p:txBody>
      </p:sp>
      <p:grpSp>
        <p:nvGrpSpPr>
          <p:cNvPr id="5" name="Group 30"/>
          <p:cNvGrpSpPr/>
          <p:nvPr/>
        </p:nvGrpSpPr>
        <p:grpSpPr>
          <a:xfrm>
            <a:off x="1483306" y="3458726"/>
            <a:ext cx="165905" cy="263016"/>
            <a:chOff x="2723202" y="837916"/>
            <a:chExt cx="259308" cy="682388"/>
          </a:xfrm>
          <a:solidFill>
            <a:srgbClr val="C00000"/>
          </a:solidFill>
        </p:grpSpPr>
        <p:sp>
          <p:nvSpPr>
            <p:cNvPr id="32" name="Rounded Rectangle 31"/>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3" name="Rectangle 32"/>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4" name="Oval 33"/>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12" name="Group 34"/>
          <p:cNvGrpSpPr/>
          <p:nvPr/>
        </p:nvGrpSpPr>
        <p:grpSpPr>
          <a:xfrm>
            <a:off x="1026400" y="3136205"/>
            <a:ext cx="165905" cy="263016"/>
            <a:chOff x="2723202" y="837916"/>
            <a:chExt cx="259308" cy="682388"/>
          </a:xfrm>
          <a:solidFill>
            <a:srgbClr val="C00000"/>
          </a:solidFill>
        </p:grpSpPr>
        <p:sp>
          <p:nvSpPr>
            <p:cNvPr id="36" name="Rounded Rectangle 35"/>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7" name="Rectangle 36"/>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38" name="Oval 37"/>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19" name="Group 38"/>
          <p:cNvGrpSpPr/>
          <p:nvPr/>
        </p:nvGrpSpPr>
        <p:grpSpPr>
          <a:xfrm>
            <a:off x="1322045" y="3915633"/>
            <a:ext cx="165905" cy="263016"/>
            <a:chOff x="2723202" y="837916"/>
            <a:chExt cx="259308" cy="682388"/>
          </a:xfrm>
          <a:solidFill>
            <a:srgbClr val="C00000"/>
          </a:solidFill>
        </p:grpSpPr>
        <p:sp>
          <p:nvSpPr>
            <p:cNvPr id="40" name="Rounded Rectangle 39"/>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1" name="Rectangle 40"/>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2" name="Oval 41"/>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0" name="Group 42"/>
          <p:cNvGrpSpPr/>
          <p:nvPr/>
        </p:nvGrpSpPr>
        <p:grpSpPr>
          <a:xfrm>
            <a:off x="1147345" y="4950390"/>
            <a:ext cx="165905" cy="263016"/>
            <a:chOff x="2723202" y="837916"/>
            <a:chExt cx="259308" cy="682388"/>
          </a:xfrm>
          <a:solidFill>
            <a:srgbClr val="C00000"/>
          </a:solidFill>
        </p:grpSpPr>
        <p:sp>
          <p:nvSpPr>
            <p:cNvPr id="44" name="Rounded Rectangle 43"/>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5" name="Rectangle 44"/>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6" name="Oval 45"/>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1" name="Group 46"/>
          <p:cNvGrpSpPr/>
          <p:nvPr/>
        </p:nvGrpSpPr>
        <p:grpSpPr>
          <a:xfrm>
            <a:off x="1563936" y="4399415"/>
            <a:ext cx="165905" cy="263016"/>
            <a:chOff x="2723202" y="837916"/>
            <a:chExt cx="259308" cy="682388"/>
          </a:xfrm>
          <a:solidFill>
            <a:srgbClr val="C00000"/>
          </a:solidFill>
        </p:grpSpPr>
        <p:sp>
          <p:nvSpPr>
            <p:cNvPr id="48" name="Rounded Rectangle 47"/>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49" name="Rectangle 48"/>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0" name="Oval 49"/>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grpSp>
        <p:nvGrpSpPr>
          <p:cNvPr id="35" name="Group 50"/>
          <p:cNvGrpSpPr/>
          <p:nvPr/>
        </p:nvGrpSpPr>
        <p:grpSpPr>
          <a:xfrm>
            <a:off x="1496744" y="2759929"/>
            <a:ext cx="165905" cy="263016"/>
            <a:chOff x="2723202" y="837916"/>
            <a:chExt cx="259308" cy="682388"/>
          </a:xfrm>
          <a:solidFill>
            <a:srgbClr val="C00000"/>
          </a:solidFill>
        </p:grpSpPr>
        <p:sp>
          <p:nvSpPr>
            <p:cNvPr id="52" name="Rounded Rectangle 51"/>
            <p:cNvSpPr/>
            <p:nvPr/>
          </p:nvSpPr>
          <p:spPr bwMode="auto">
            <a:xfrm>
              <a:off x="2723202" y="837916"/>
              <a:ext cx="259308" cy="682388"/>
            </a:xfrm>
            <a:prstGeom prst="round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3" name="Rectangle 52"/>
            <p:cNvSpPr/>
            <p:nvPr/>
          </p:nvSpPr>
          <p:spPr bwMode="auto">
            <a:xfrm>
              <a:off x="2749551" y="914400"/>
              <a:ext cx="209550" cy="436728"/>
            </a:xfrm>
            <a:prstGeom prst="rect">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sp>
          <p:nvSpPr>
            <p:cNvPr id="54" name="Oval 53"/>
            <p:cNvSpPr/>
            <p:nvPr/>
          </p:nvSpPr>
          <p:spPr bwMode="auto">
            <a:xfrm>
              <a:off x="2819400" y="1390650"/>
              <a:ext cx="82550" cy="82550"/>
            </a:xfrm>
            <a:prstGeom prst="ellipse">
              <a:avLst/>
            </a:prstGeom>
            <a:grp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pPr>
              <a:endParaRPr lang="en-US" sz="1481">
                <a:solidFill>
                  <a:srgbClr val="FFFFFF"/>
                </a:solidFill>
                <a:latin typeface="Arial" charset="0"/>
                <a:ea typeface="宋体" pitchFamily="2" charset="-122"/>
              </a:endParaRPr>
            </a:p>
          </p:txBody>
        </p:sp>
      </p:grpSp>
      <p:sp>
        <p:nvSpPr>
          <p:cNvPr id="21" name="Rectangle 20"/>
          <p:cNvSpPr/>
          <p:nvPr/>
        </p:nvSpPr>
        <p:spPr bwMode="auto">
          <a:xfrm>
            <a:off x="3520279" y="4735971"/>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A/1</a:t>
            </a:r>
          </a:p>
        </p:txBody>
      </p:sp>
      <p:sp>
        <p:nvSpPr>
          <p:cNvPr id="22" name="Rectangle 21"/>
          <p:cNvSpPr/>
          <p:nvPr/>
        </p:nvSpPr>
        <p:spPr bwMode="auto">
          <a:xfrm>
            <a:off x="4639081" y="4735971"/>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Server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DC A/2</a:t>
            </a:r>
          </a:p>
        </p:txBody>
      </p:sp>
      <p:sp>
        <p:nvSpPr>
          <p:cNvPr id="58" name="Rectangle 57"/>
          <p:cNvSpPr/>
          <p:nvPr/>
        </p:nvSpPr>
        <p:spPr bwMode="auto">
          <a:xfrm>
            <a:off x="5827922" y="5077105"/>
            <a:ext cx="1686416" cy="1259412"/>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endParaRPr lang="en-US" sz="1481" b="1" dirty="0">
              <a:solidFill>
                <a:srgbClr val="FFFFFF"/>
              </a:solidFill>
              <a:latin typeface="Arial" charset="0"/>
              <a:ea typeface="宋体" pitchFamily="2" charset="-122"/>
            </a:endParaRPr>
          </a:p>
          <a:p>
            <a:pPr algn="ctr" fontAlgn="base">
              <a:spcBef>
                <a:spcPct val="0"/>
              </a:spcBef>
              <a:spcAft>
                <a:spcPct val="0"/>
              </a:spcAft>
            </a:pPr>
            <a:endParaRPr lang="en-US" sz="1481" b="1" dirty="0">
              <a:solidFill>
                <a:srgbClr val="FFFFFF"/>
              </a:solidFill>
              <a:latin typeface="Arial" charset="0"/>
              <a:ea typeface="宋体" pitchFamily="2" charset="-122"/>
            </a:endParaRPr>
          </a:p>
          <a:p>
            <a:pPr algn="ctr" fontAlgn="base">
              <a:spcBef>
                <a:spcPct val="0"/>
              </a:spcBef>
              <a:spcAft>
                <a:spcPct val="0"/>
              </a:spcAft>
            </a:pPr>
            <a:endParaRPr lang="en-US" sz="1481" b="1" dirty="0">
              <a:solidFill>
                <a:srgbClr val="FFFFFF"/>
              </a:solidFill>
              <a:latin typeface="Arial" charset="0"/>
              <a:ea typeface="宋体" pitchFamily="2" charset="-122"/>
            </a:endParaRPr>
          </a:p>
          <a:p>
            <a:pPr algn="ctr" fontAlgn="base">
              <a:spcBef>
                <a:spcPct val="0"/>
              </a:spcBef>
              <a:spcAft>
                <a:spcPct val="0"/>
              </a:spcAft>
            </a:pPr>
            <a:r>
              <a:rPr lang="en-US" sz="1481" b="1" dirty="0">
                <a:solidFill>
                  <a:srgbClr val="FFFFFF"/>
                </a:solidFill>
                <a:latin typeface="Arial" charset="0"/>
                <a:ea typeface="宋体" pitchFamily="2" charset="-122"/>
              </a:rPr>
              <a:t>T-SDN CTRL</a:t>
            </a:r>
          </a:p>
          <a:p>
            <a:pPr algn="ctr" fontAlgn="base">
              <a:spcBef>
                <a:spcPct val="0"/>
              </a:spcBef>
              <a:spcAft>
                <a:spcPct val="0"/>
              </a:spcAft>
            </a:pPr>
            <a:r>
              <a:rPr lang="en-US" sz="1481" dirty="0">
                <a:solidFill>
                  <a:srgbClr val="FFFFFF"/>
                </a:solidFill>
                <a:latin typeface="Arial" charset="0"/>
                <a:ea typeface="宋体" pitchFamily="2" charset="-122"/>
              </a:rPr>
              <a:t>5G ORCH</a:t>
            </a:r>
          </a:p>
        </p:txBody>
      </p:sp>
      <p:sp>
        <p:nvSpPr>
          <p:cNvPr id="65" name="Rectangle 64"/>
          <p:cNvSpPr/>
          <p:nvPr/>
        </p:nvSpPr>
        <p:spPr bwMode="auto">
          <a:xfrm>
            <a:off x="6292945" y="2429924"/>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481" dirty="0">
                <a:solidFill>
                  <a:srgbClr val="FFFFFF"/>
                </a:solidFill>
                <a:latin typeface="Arial" charset="0"/>
                <a:ea typeface="宋体" pitchFamily="2" charset="-122"/>
              </a:rPr>
              <a:t> </a:t>
            </a:r>
            <a:br>
              <a:rPr lang="en-US" sz="1481" dirty="0">
                <a:solidFill>
                  <a:srgbClr val="FFFFFF"/>
                </a:solidFill>
                <a:latin typeface="Arial" charset="0"/>
                <a:ea typeface="宋体" pitchFamily="2" charset="-122"/>
              </a:rPr>
            </a:br>
            <a:r>
              <a:rPr lang="en-US" sz="1481" dirty="0">
                <a:solidFill>
                  <a:srgbClr val="FFFFFF"/>
                </a:solidFill>
                <a:latin typeface="Arial" charset="0"/>
                <a:ea typeface="宋体" pitchFamily="2" charset="-122"/>
              </a:rPr>
              <a:t>DWDM</a:t>
            </a:r>
            <a:br>
              <a:rPr lang="en-US" sz="1481" dirty="0">
                <a:solidFill>
                  <a:srgbClr val="FFFFFF"/>
                </a:solidFill>
                <a:latin typeface="Arial" charset="0"/>
                <a:ea typeface="宋体" pitchFamily="2" charset="-122"/>
              </a:rPr>
            </a:br>
            <a:r>
              <a:rPr lang="en-US" sz="1481" b="1" dirty="0">
                <a:solidFill>
                  <a:srgbClr val="FF0000"/>
                </a:solidFill>
                <a:latin typeface="Arial" charset="0"/>
                <a:ea typeface="宋体" pitchFamily="2" charset="-122"/>
              </a:rPr>
              <a:t>C</a:t>
            </a:r>
          </a:p>
        </p:txBody>
      </p:sp>
      <p:sp>
        <p:nvSpPr>
          <p:cNvPr id="83" name="TextBox 82"/>
          <p:cNvSpPr txBox="1"/>
          <p:nvPr/>
        </p:nvSpPr>
        <p:spPr>
          <a:xfrm>
            <a:off x="8197725" y="1214442"/>
            <a:ext cx="2452611" cy="775982"/>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Generate 9.5 G worth of background </a:t>
            </a: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traffic into </a:t>
            </a:r>
            <a:r>
              <a:rPr lang="en-US" sz="1481" b="1" i="1" dirty="0" err="1">
                <a:solidFill>
                  <a:srgbClr val="FFFFFF"/>
                </a:solidFill>
                <a:latin typeface="Arial" pitchFamily="34" charset="0"/>
                <a:ea typeface="宋体" pitchFamily="2" charset="-122"/>
              </a:rPr>
              <a:t>eMBB</a:t>
            </a:r>
            <a:r>
              <a:rPr lang="en-US" sz="1481" b="1" i="1" dirty="0">
                <a:solidFill>
                  <a:srgbClr val="FFFFFF"/>
                </a:solidFill>
                <a:latin typeface="Arial" pitchFamily="34" charset="0"/>
                <a:ea typeface="宋体" pitchFamily="2" charset="-122"/>
              </a:rPr>
              <a:t> slice LAG.</a:t>
            </a:r>
          </a:p>
        </p:txBody>
      </p:sp>
      <p:grpSp>
        <p:nvGrpSpPr>
          <p:cNvPr id="43" name="Group 127"/>
          <p:cNvGrpSpPr/>
          <p:nvPr/>
        </p:nvGrpSpPr>
        <p:grpSpPr>
          <a:xfrm>
            <a:off x="7471380" y="1263049"/>
            <a:ext cx="722064" cy="719406"/>
            <a:chOff x="1405719" y="5800299"/>
            <a:chExt cx="682388" cy="679876"/>
          </a:xfrm>
        </p:grpSpPr>
        <p:sp>
          <p:nvSpPr>
            <p:cNvPr id="129" name="Oval 128"/>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0" name="TextBox 129"/>
            <p:cNvSpPr txBox="1"/>
            <p:nvPr/>
          </p:nvSpPr>
          <p:spPr>
            <a:xfrm>
              <a:off x="1528548" y="5827160"/>
              <a:ext cx="403273" cy="579669"/>
            </a:xfrm>
            <a:prstGeom prst="rect">
              <a:avLst/>
            </a:prstGeom>
            <a:noFill/>
          </p:spPr>
          <p:txBody>
            <a:bodyPr wrap="none" rtlCol="0">
              <a:spAutoFit/>
            </a:bodyPr>
            <a:lstStyle/>
            <a:p>
              <a:pPr fontAlgn="base">
                <a:spcBef>
                  <a:spcPct val="0"/>
                </a:spcBef>
                <a:spcAft>
                  <a:spcPct val="0"/>
                </a:spcAft>
              </a:pPr>
              <a:r>
                <a:rPr lang="en-US" sz="3386" b="1" dirty="0">
                  <a:solidFill>
                    <a:srgbClr val="000000"/>
                  </a:solidFill>
                  <a:latin typeface="Arial" pitchFamily="34" charset="0"/>
                  <a:ea typeface="宋体" pitchFamily="2" charset="-122"/>
                </a:rPr>
                <a:t>1</a:t>
              </a:r>
            </a:p>
          </p:txBody>
        </p:sp>
      </p:grpSp>
      <p:cxnSp>
        <p:nvCxnSpPr>
          <p:cNvPr id="128" name="Straight Connector 127"/>
          <p:cNvCxnSpPr>
            <a:endCxn id="127" idx="1"/>
          </p:cNvCxnSpPr>
          <p:nvPr/>
        </p:nvCxnSpPr>
        <p:spPr bwMode="auto">
          <a:xfrm flipV="1">
            <a:off x="4384269" y="1681374"/>
            <a:ext cx="1883375" cy="1864719"/>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a:endCxn id="127" idx="3"/>
          </p:cNvCxnSpPr>
          <p:nvPr/>
        </p:nvCxnSpPr>
        <p:spPr bwMode="auto">
          <a:xfrm flipH="1" flipV="1">
            <a:off x="7160983" y="1681374"/>
            <a:ext cx="1734846" cy="1835604"/>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p:cNvCxnSpPr/>
          <p:nvPr/>
        </p:nvCxnSpPr>
        <p:spPr bwMode="auto">
          <a:xfrm flipH="1" flipV="1">
            <a:off x="4435724" y="3820525"/>
            <a:ext cx="1910001" cy="12554"/>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150"/>
          <p:cNvCxnSpPr/>
          <p:nvPr/>
        </p:nvCxnSpPr>
        <p:spPr bwMode="auto">
          <a:xfrm flipH="1">
            <a:off x="7149935" y="3807959"/>
            <a:ext cx="1771776" cy="12552"/>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5" name="Group 127"/>
          <p:cNvGrpSpPr/>
          <p:nvPr/>
        </p:nvGrpSpPr>
        <p:grpSpPr>
          <a:xfrm>
            <a:off x="6873488" y="5202763"/>
            <a:ext cx="590592" cy="540329"/>
            <a:chOff x="1405719" y="5800299"/>
            <a:chExt cx="682388" cy="679876"/>
          </a:xfrm>
        </p:grpSpPr>
        <p:sp>
          <p:nvSpPr>
            <p:cNvPr id="156" name="Oval 155"/>
            <p:cNvSpPr/>
            <p:nvPr/>
          </p:nvSpPr>
          <p:spPr bwMode="auto">
            <a:xfrm>
              <a:off x="1405719" y="5800299"/>
              <a:ext cx="682388" cy="679876"/>
            </a:xfrm>
            <a:prstGeom prst="ellipse">
              <a:avLst/>
            </a:prstGeom>
            <a:solidFill>
              <a:schemeClr val="bg1"/>
            </a:solidFill>
            <a:ln w="38100" cap="flat" cmpd="sng" algn="ctr">
              <a:no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270" b="1">
                <a:solidFill>
                  <a:srgbClr val="000000"/>
                </a:solidFill>
                <a:latin typeface="Arial" charset="0"/>
                <a:ea typeface="SimSun" pitchFamily="2" charset="-122"/>
              </a:endParaRPr>
            </a:p>
          </p:txBody>
        </p:sp>
        <p:sp>
          <p:nvSpPr>
            <p:cNvPr id="157" name="TextBox 156"/>
            <p:cNvSpPr txBox="1"/>
            <p:nvPr/>
          </p:nvSpPr>
          <p:spPr>
            <a:xfrm>
              <a:off x="1528547" y="5827160"/>
              <a:ext cx="387471" cy="525872"/>
            </a:xfrm>
            <a:prstGeom prst="rect">
              <a:avLst/>
            </a:prstGeom>
            <a:noFill/>
          </p:spPr>
          <p:txBody>
            <a:bodyPr wrap="none" rtlCol="0">
              <a:spAutoFit/>
            </a:bodyPr>
            <a:lstStyle/>
            <a:p>
              <a:pPr fontAlgn="base">
                <a:spcBef>
                  <a:spcPct val="0"/>
                </a:spcBef>
                <a:spcAft>
                  <a:spcPct val="0"/>
                </a:spcAft>
              </a:pPr>
              <a:r>
                <a:rPr lang="en-US" sz="2116" b="1" dirty="0">
                  <a:solidFill>
                    <a:srgbClr val="000000"/>
                  </a:solidFill>
                  <a:latin typeface="Arial" pitchFamily="34" charset="0"/>
                  <a:ea typeface="宋体" pitchFamily="2" charset="-122"/>
                </a:rPr>
                <a:t>2</a:t>
              </a:r>
            </a:p>
          </p:txBody>
        </p:sp>
      </p:grpSp>
      <p:sp>
        <p:nvSpPr>
          <p:cNvPr id="158" name="TextBox 157"/>
          <p:cNvSpPr txBox="1"/>
          <p:nvPr/>
        </p:nvSpPr>
        <p:spPr>
          <a:xfrm>
            <a:off x="7592475" y="4979069"/>
            <a:ext cx="4257066" cy="1003865"/>
          </a:xfrm>
          <a:prstGeom prst="rect">
            <a:avLst/>
          </a:prstGeom>
          <a:noFill/>
        </p:spPr>
        <p:txBody>
          <a:bodyPr wrap="square" rtlCol="0">
            <a:spAutoFit/>
          </a:bodyPr>
          <a:lstStyle/>
          <a:p>
            <a:pPr fontAlgn="base">
              <a:spcBef>
                <a:spcPct val="0"/>
              </a:spcBef>
              <a:spcAft>
                <a:spcPct val="0"/>
              </a:spcAft>
            </a:pPr>
            <a:r>
              <a:rPr lang="en-US" sz="1481" b="1" i="1" dirty="0">
                <a:solidFill>
                  <a:srgbClr val="FFFFFF"/>
                </a:solidFill>
                <a:latin typeface="Arial" pitchFamily="34" charset="0"/>
                <a:ea typeface="宋体" pitchFamily="2" charset="-122"/>
              </a:rPr>
              <a:t>5G Orchestrator notes increased B/W in slice at critical link and asks TSDN for additional 10G lambda which it then add to the LAG in a</a:t>
            </a:r>
          </a:p>
          <a:p>
            <a:pPr fontAlgn="base">
              <a:spcBef>
                <a:spcPct val="0"/>
              </a:spcBef>
              <a:spcAft>
                <a:spcPct val="0"/>
              </a:spcAft>
            </a:pPr>
            <a:r>
              <a:rPr lang="en-US" sz="1481" b="1" i="1" dirty="0">
                <a:solidFill>
                  <a:srgbClr val="FFFFFF"/>
                </a:solidFill>
                <a:latin typeface="Arial" pitchFamily="34" charset="0"/>
                <a:ea typeface="宋体" pitchFamily="2" charset="-122"/>
              </a:rPr>
              <a:t>make-before-break manner (no hit).</a:t>
            </a:r>
          </a:p>
        </p:txBody>
      </p:sp>
      <p:sp>
        <p:nvSpPr>
          <p:cNvPr id="159" name="Down Arrow 158"/>
          <p:cNvSpPr/>
          <p:nvPr/>
        </p:nvSpPr>
        <p:spPr bwMode="auto">
          <a:xfrm flipV="1">
            <a:off x="6471381" y="3393289"/>
            <a:ext cx="477501" cy="339277"/>
          </a:xfrm>
          <a:prstGeom prst="downArrow">
            <a:avLst/>
          </a:prstGeom>
          <a:solidFill>
            <a:srgbClr val="0070C0"/>
          </a:solidFill>
          <a:ln w="38100" cap="flat" cmpd="sng" algn="ctr">
            <a:solidFill>
              <a:srgbClr val="0070C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62" name="Straight Arrow Connector 161"/>
          <p:cNvCxnSpPr>
            <a:stCxn id="58" idx="0"/>
          </p:cNvCxnSpPr>
          <p:nvPr/>
        </p:nvCxnSpPr>
        <p:spPr bwMode="auto">
          <a:xfrm flipV="1">
            <a:off x="6671131" y="4034144"/>
            <a:ext cx="39002" cy="1042961"/>
          </a:xfrm>
          <a:prstGeom prst="straightConnector1">
            <a:avLst/>
          </a:prstGeom>
          <a:noFill/>
          <a:ln w="9525" cap="flat" cmpd="sng" algn="ctr">
            <a:solidFill>
              <a:srgbClr val="FFFFFF"/>
            </a:solidFill>
            <a:prstDash val="solid"/>
            <a:round/>
            <a:headEnd type="none" w="med" len="med"/>
            <a:tailEnd type="arrow"/>
          </a:ln>
          <a:effectLst/>
        </p:spPr>
      </p:cxnSp>
      <p:cxnSp>
        <p:nvCxnSpPr>
          <p:cNvPr id="163" name="Straight Arrow Connector 162"/>
          <p:cNvCxnSpPr>
            <a:stCxn id="58" idx="0"/>
          </p:cNvCxnSpPr>
          <p:nvPr/>
        </p:nvCxnSpPr>
        <p:spPr bwMode="auto">
          <a:xfrm flipV="1">
            <a:off x="6671130" y="4134672"/>
            <a:ext cx="1345843" cy="942433"/>
          </a:xfrm>
          <a:prstGeom prst="straightConnector1">
            <a:avLst/>
          </a:prstGeom>
          <a:noFill/>
          <a:ln w="9525" cap="flat" cmpd="sng" algn="ctr">
            <a:solidFill>
              <a:srgbClr val="FFFFFF"/>
            </a:solidFill>
            <a:prstDash val="solid"/>
            <a:round/>
            <a:headEnd type="none" w="med" len="med"/>
            <a:tailEnd type="arrow"/>
          </a:ln>
          <a:effectLst/>
        </p:spPr>
      </p:cxnSp>
      <p:cxnSp>
        <p:nvCxnSpPr>
          <p:cNvPr id="166" name="Straight Arrow Connector 165"/>
          <p:cNvCxnSpPr>
            <a:stCxn id="58" idx="0"/>
          </p:cNvCxnSpPr>
          <p:nvPr/>
        </p:nvCxnSpPr>
        <p:spPr bwMode="auto">
          <a:xfrm flipH="1" flipV="1">
            <a:off x="6031580" y="4122105"/>
            <a:ext cx="639550" cy="955000"/>
          </a:xfrm>
          <a:prstGeom prst="straightConnector1">
            <a:avLst/>
          </a:prstGeom>
          <a:noFill/>
          <a:ln w="9525" cap="flat" cmpd="sng" algn="ctr">
            <a:solidFill>
              <a:srgbClr val="FFFFFF"/>
            </a:solidFill>
            <a:prstDash val="solid"/>
            <a:round/>
            <a:headEnd type="none" w="med" len="med"/>
            <a:tailEnd type="arrow"/>
          </a:ln>
          <a:effectLst/>
        </p:spPr>
      </p:cxnSp>
      <p:sp>
        <p:nvSpPr>
          <p:cNvPr id="178" name="Oval 177"/>
          <p:cNvSpPr/>
          <p:nvPr/>
        </p:nvSpPr>
        <p:spPr bwMode="auto">
          <a:xfrm>
            <a:off x="8165668" y="3768169"/>
            <a:ext cx="175922" cy="464934"/>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79" name="Oval 178"/>
          <p:cNvSpPr/>
          <p:nvPr/>
        </p:nvSpPr>
        <p:spPr bwMode="auto">
          <a:xfrm>
            <a:off x="5072389" y="3740943"/>
            <a:ext cx="175922" cy="464934"/>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0" name="TextBox 179"/>
          <p:cNvSpPr txBox="1"/>
          <p:nvPr/>
        </p:nvSpPr>
        <p:spPr>
          <a:xfrm>
            <a:off x="6358290" y="4398551"/>
            <a:ext cx="662361" cy="613373"/>
          </a:xfrm>
          <a:prstGeom prst="rect">
            <a:avLst/>
          </a:prstGeom>
          <a:noFill/>
        </p:spPr>
        <p:txBody>
          <a:bodyPr wrap="none" rtlCol="0">
            <a:spAutoFit/>
          </a:bodyPr>
          <a:lstStyle/>
          <a:p>
            <a:pPr fontAlgn="base">
              <a:spcBef>
                <a:spcPct val="0"/>
              </a:spcBef>
              <a:spcAft>
                <a:spcPct val="0"/>
              </a:spcAft>
            </a:pPr>
            <a:r>
              <a:rPr lang="en-US" sz="3386" b="1" dirty="0">
                <a:solidFill>
                  <a:srgbClr val="FFFFFF"/>
                </a:solidFill>
                <a:latin typeface="Symbol" pitchFamily="18" charset="2"/>
                <a:ea typeface="宋体" pitchFamily="2" charset="-122"/>
              </a:rPr>
              <a:t>+l</a:t>
            </a:r>
          </a:p>
        </p:txBody>
      </p:sp>
      <p:sp>
        <p:nvSpPr>
          <p:cNvPr id="127" name="Rectangle 126"/>
          <p:cNvSpPr/>
          <p:nvPr/>
        </p:nvSpPr>
        <p:spPr bwMode="auto">
          <a:xfrm>
            <a:off x="6267644" y="1320903"/>
            <a:ext cx="893339" cy="720941"/>
          </a:xfrm>
          <a:prstGeom prst="rect">
            <a:avLst/>
          </a:prstGeom>
          <a:solidFill>
            <a:schemeClr val="tx1"/>
          </a:solidFill>
          <a:ln w="76200" cap="flat" cmpd="sng" algn="ctr">
            <a:solidFill>
              <a:schemeClr val="tx1"/>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6757" tIns="48378" rIns="96757" bIns="48378" numCol="1" rtlCol="0" anchor="ctr" anchorCtr="0" compatLnSpc="1">
            <a:prstTxWarp prst="textNoShape">
              <a:avLst/>
            </a:prstTxWarp>
          </a:bodyPr>
          <a:lstStyle/>
          <a:p>
            <a:pPr algn="ctr" fontAlgn="base">
              <a:spcBef>
                <a:spcPct val="0"/>
              </a:spcBef>
              <a:spcAft>
                <a:spcPct val="0"/>
              </a:spcAft>
            </a:pPr>
            <a:r>
              <a:rPr lang="en-US" sz="1270" b="1" dirty="0">
                <a:solidFill>
                  <a:srgbClr val="FFFFFF"/>
                </a:solidFill>
                <a:latin typeface="Arial" charset="0"/>
                <a:ea typeface="宋体" pitchFamily="2" charset="-122"/>
              </a:rPr>
              <a:t>SPIRENT</a:t>
            </a:r>
            <a:br>
              <a:rPr lang="en-US" sz="1270" b="1" dirty="0">
                <a:solidFill>
                  <a:srgbClr val="FFFFFF"/>
                </a:solidFill>
                <a:latin typeface="Arial" charset="0"/>
                <a:ea typeface="宋体" pitchFamily="2" charset="-122"/>
              </a:rPr>
            </a:br>
            <a:r>
              <a:rPr lang="en-US" sz="1270" b="1" dirty="0">
                <a:solidFill>
                  <a:srgbClr val="FFFFFF"/>
                </a:solidFill>
                <a:latin typeface="Arial" charset="0"/>
                <a:ea typeface="宋体" pitchFamily="2" charset="-122"/>
              </a:rPr>
              <a:t>TESTER</a:t>
            </a:r>
          </a:p>
        </p:txBody>
      </p:sp>
      <p:cxnSp>
        <p:nvCxnSpPr>
          <p:cNvPr id="188" name="Straight Connector 187"/>
          <p:cNvCxnSpPr/>
          <p:nvPr/>
        </p:nvCxnSpPr>
        <p:spPr bwMode="auto">
          <a:xfrm>
            <a:off x="4404591" y="3502537"/>
            <a:ext cx="0" cy="339370"/>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Straight Connector 190"/>
          <p:cNvCxnSpPr/>
          <p:nvPr/>
        </p:nvCxnSpPr>
        <p:spPr bwMode="auto">
          <a:xfrm>
            <a:off x="8883794" y="3476061"/>
            <a:ext cx="0" cy="339370"/>
          </a:xfrm>
          <a:prstGeom prst="line">
            <a:avLst/>
          </a:prstGeom>
          <a:noFill/>
          <a:ln w="762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13722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345" y="2797319"/>
            <a:ext cx="3523047" cy="1142825"/>
          </a:xfrm>
        </p:spPr>
        <p:txBody>
          <a:bodyPr/>
          <a:lstStyle/>
          <a:p>
            <a:r>
              <a:rPr lang="en-US" dirty="0" smtClean="0"/>
              <a:t>Thank-You</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sp>
        <p:nvSpPr>
          <p:cNvPr id="3" name="Lightning Bolt 2"/>
          <p:cNvSpPr/>
          <p:nvPr/>
        </p:nvSpPr>
        <p:spPr bwMode="auto">
          <a:xfrm rot="18613300">
            <a:off x="3275861" y="2867209"/>
            <a:ext cx="796856" cy="664713"/>
          </a:xfrm>
          <a:prstGeom prst="lightningBolt">
            <a:avLst/>
          </a:prstGeom>
          <a:solidFill>
            <a:srgbClr val="FF0000"/>
          </a:solidFill>
          <a:ln w="3810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pic>
        <p:nvPicPr>
          <p:cNvPr id="5" name="Picture 4"/>
          <p:cNvPicPr>
            <a:picLocks noChangeAspect="1"/>
          </p:cNvPicPr>
          <p:nvPr/>
        </p:nvPicPr>
        <p:blipFill>
          <a:blip r:embed="rId2"/>
          <a:stretch>
            <a:fillRect/>
          </a:stretch>
        </p:blipFill>
        <p:spPr>
          <a:xfrm>
            <a:off x="161442" y="5397968"/>
            <a:ext cx="2359356" cy="926672"/>
          </a:xfrm>
          <a:prstGeom prst="rect">
            <a:avLst/>
          </a:prstGeom>
        </p:spPr>
      </p:pic>
    </p:spTree>
    <p:extLst>
      <p:ext uri="{BB962C8B-B14F-4D97-AF65-F5344CB8AC3E}">
        <p14:creationId xmlns:p14="http://schemas.microsoft.com/office/powerpoint/2010/main" val="286701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p:cNvGrpSpPr/>
          <p:nvPr/>
        </p:nvGrpSpPr>
        <p:grpSpPr>
          <a:xfrm>
            <a:off x="9573178" y="1343140"/>
            <a:ext cx="595665" cy="2473135"/>
            <a:chOff x="70074" y="1131720"/>
            <a:chExt cx="1431682" cy="955009"/>
          </a:xfrm>
          <a:solidFill>
            <a:schemeClr val="bg2">
              <a:lumMod val="75000"/>
            </a:schemeClr>
          </a:solidFill>
        </p:grpSpPr>
        <p:sp>
          <p:nvSpPr>
            <p:cNvPr id="196" name="Oval 195"/>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7" name="Oval 196"/>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8" name="Oval 197"/>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9" name="Oval 198"/>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0" name="Rounded Rectangle 199"/>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89" name="Group 188"/>
          <p:cNvGrpSpPr/>
          <p:nvPr/>
        </p:nvGrpSpPr>
        <p:grpSpPr>
          <a:xfrm>
            <a:off x="7331776" y="1343140"/>
            <a:ext cx="595665" cy="2388904"/>
            <a:chOff x="70074" y="1131720"/>
            <a:chExt cx="1431682" cy="955009"/>
          </a:xfrm>
          <a:solidFill>
            <a:schemeClr val="bg2">
              <a:lumMod val="75000"/>
            </a:schemeClr>
          </a:solidFill>
        </p:grpSpPr>
        <p:sp>
          <p:nvSpPr>
            <p:cNvPr id="190" name="Oval 189"/>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1" name="Oval 190"/>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2" name="Oval 191"/>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3" name="Oval 192"/>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4" name="Rounded Rectangle 193"/>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5" name="Title 1"/>
          <p:cNvSpPr>
            <a:spLocks noGrp="1"/>
          </p:cNvSpPr>
          <p:nvPr>
            <p:ph type="title"/>
          </p:nvPr>
        </p:nvSpPr>
        <p:spPr>
          <a:xfrm>
            <a:off x="578542" y="175970"/>
            <a:ext cx="10522087" cy="844636"/>
          </a:xfrm>
        </p:spPr>
        <p:txBody>
          <a:bodyPr/>
          <a:lstStyle/>
          <a:p>
            <a:r>
              <a:rPr lang="en-US" dirty="0" smtClean="0"/>
              <a:t>Solution is custom tailoring (slice)</a:t>
            </a:r>
            <a:endParaRPr lang="en-US" dirty="0"/>
          </a:p>
        </p:txBody>
      </p:sp>
      <p:grpSp>
        <p:nvGrpSpPr>
          <p:cNvPr id="16" name="Group 15"/>
          <p:cNvGrpSpPr/>
          <p:nvPr/>
        </p:nvGrpSpPr>
        <p:grpSpPr>
          <a:xfrm>
            <a:off x="442973" y="2304241"/>
            <a:ext cx="801566" cy="602525"/>
            <a:chOff x="1249065" y="2823610"/>
            <a:chExt cx="422551" cy="757788"/>
          </a:xfrm>
        </p:grpSpPr>
        <p:sp>
          <p:nvSpPr>
            <p:cNvPr id="17" name="Rectangle 16"/>
            <p:cNvSpPr/>
            <p:nvPr/>
          </p:nvSpPr>
          <p:spPr bwMode="auto">
            <a:xfrm>
              <a:off x="1249065" y="3276598"/>
              <a:ext cx="398930" cy="304800"/>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 name="Rectangle 17"/>
            <p:cNvSpPr/>
            <p:nvPr/>
          </p:nvSpPr>
          <p:spPr bwMode="auto">
            <a:xfrm>
              <a:off x="1379054" y="3207552"/>
              <a:ext cx="224118" cy="199034"/>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 name="Rectangle 18"/>
            <p:cNvSpPr/>
            <p:nvPr/>
          </p:nvSpPr>
          <p:spPr bwMode="auto">
            <a:xfrm>
              <a:off x="1491113" y="3047991"/>
              <a:ext cx="59781" cy="199034"/>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 name="Oval 19"/>
            <p:cNvSpPr/>
            <p:nvPr/>
          </p:nvSpPr>
          <p:spPr bwMode="auto">
            <a:xfrm>
              <a:off x="1491113" y="2953871"/>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 name="Oval 20"/>
            <p:cNvSpPr/>
            <p:nvPr/>
          </p:nvSpPr>
          <p:spPr bwMode="auto">
            <a:xfrm>
              <a:off x="1534426" y="2939085"/>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 name="Oval 21"/>
            <p:cNvSpPr/>
            <p:nvPr/>
          </p:nvSpPr>
          <p:spPr bwMode="auto">
            <a:xfrm>
              <a:off x="1527522" y="2893652"/>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 name="Oval 22"/>
            <p:cNvSpPr/>
            <p:nvPr/>
          </p:nvSpPr>
          <p:spPr bwMode="auto">
            <a:xfrm>
              <a:off x="1559532" y="2877679"/>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 name="Oval 23"/>
            <p:cNvSpPr/>
            <p:nvPr/>
          </p:nvSpPr>
          <p:spPr bwMode="auto">
            <a:xfrm>
              <a:off x="1611835" y="2836618"/>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 name="Oval 24"/>
            <p:cNvSpPr/>
            <p:nvPr/>
          </p:nvSpPr>
          <p:spPr bwMode="auto">
            <a:xfrm>
              <a:off x="1568170" y="2823610"/>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 name="Oval 25"/>
            <p:cNvSpPr/>
            <p:nvPr/>
          </p:nvSpPr>
          <p:spPr bwMode="auto">
            <a:xfrm>
              <a:off x="1403707" y="3153483"/>
              <a:ext cx="174812" cy="165847"/>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27" name="Group 26"/>
          <p:cNvGrpSpPr/>
          <p:nvPr/>
        </p:nvGrpSpPr>
        <p:grpSpPr>
          <a:xfrm>
            <a:off x="213516" y="3214541"/>
            <a:ext cx="1225676" cy="344911"/>
            <a:chOff x="841382" y="4051178"/>
            <a:chExt cx="974601" cy="265196"/>
          </a:xfrm>
        </p:grpSpPr>
        <p:grpSp>
          <p:nvGrpSpPr>
            <p:cNvPr id="28" name="Group 27"/>
            <p:cNvGrpSpPr/>
            <p:nvPr/>
          </p:nvGrpSpPr>
          <p:grpSpPr>
            <a:xfrm>
              <a:off x="841382" y="4051178"/>
              <a:ext cx="974601" cy="213938"/>
              <a:chOff x="1876939" y="3776460"/>
              <a:chExt cx="974601" cy="213938"/>
            </a:xfrm>
            <a:solidFill>
              <a:srgbClr val="FF0000"/>
            </a:solidFill>
          </p:grpSpPr>
          <p:sp>
            <p:nvSpPr>
              <p:cNvPr id="31" name="Isosceles Triangle 30"/>
              <p:cNvSpPr/>
              <p:nvPr/>
            </p:nvSpPr>
            <p:spPr bwMode="auto">
              <a:xfrm rot="1709098">
                <a:off x="2513607" y="3850398"/>
                <a:ext cx="337933" cy="68854"/>
              </a:xfrm>
              <a:prstGeom prst="triangle">
                <a:avLst>
                  <a:gd name="adj" fmla="val 91798"/>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 name="Round Single Corner Rectangle 31"/>
              <p:cNvSpPr/>
              <p:nvPr/>
            </p:nvSpPr>
            <p:spPr bwMode="auto">
              <a:xfrm>
                <a:off x="1911738" y="3921759"/>
                <a:ext cx="891540" cy="68639"/>
              </a:xfrm>
              <a:prstGeom prst="round1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 name="Isosceles Triangle 32"/>
              <p:cNvSpPr/>
              <p:nvPr/>
            </p:nvSpPr>
            <p:spPr bwMode="auto">
              <a:xfrm rot="20189542">
                <a:off x="1884428" y="3840484"/>
                <a:ext cx="207874" cy="80802"/>
              </a:xfrm>
              <a:prstGeom prst="triangle">
                <a:avLst>
                  <a:gd name="adj" fmla="val 0"/>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 name="Round Single Corner Rectangle 33"/>
              <p:cNvSpPr/>
              <p:nvPr/>
            </p:nvSpPr>
            <p:spPr bwMode="auto">
              <a:xfrm>
                <a:off x="1918692" y="3874665"/>
                <a:ext cx="758467" cy="84726"/>
              </a:xfrm>
              <a:prstGeom prst="round1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 name="Isosceles Triangle 34"/>
              <p:cNvSpPr/>
              <p:nvPr/>
            </p:nvSpPr>
            <p:spPr bwMode="auto">
              <a:xfrm rot="14449952">
                <a:off x="2116075" y="3805397"/>
                <a:ext cx="120282" cy="91987"/>
              </a:xfrm>
              <a:prstGeom prst="triangle">
                <a:avLst>
                  <a:gd name="adj" fmla="val 0"/>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36" name="Straight Connector 35"/>
              <p:cNvCxnSpPr>
                <a:stCxn id="33" idx="0"/>
                <a:endCxn id="35" idx="4"/>
              </p:cNvCxnSpPr>
              <p:nvPr/>
            </p:nvCxnSpPr>
            <p:spPr bwMode="auto">
              <a:xfrm flipV="1">
                <a:off x="1876939" y="3776460"/>
                <a:ext cx="310128" cy="108834"/>
              </a:xfrm>
              <a:prstGeom prst="line">
                <a:avLst/>
              </a:prstGeom>
              <a:grpFill/>
              <a:ln w="2857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2180216" y="3778168"/>
                <a:ext cx="219357" cy="13727"/>
              </a:xfrm>
              <a:prstGeom prst="line">
                <a:avLst/>
              </a:prstGeom>
              <a:grpFill/>
              <a:ln w="2857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a:off x="2392158" y="3793304"/>
                <a:ext cx="285001" cy="121184"/>
              </a:xfrm>
              <a:prstGeom prst="line">
                <a:avLst/>
              </a:prstGeom>
              <a:grpFill/>
              <a:ln w="28575" cap="flat" cmpd="sng" algn="ctr">
                <a:solidFill>
                  <a:srgbClr val="FF0000"/>
                </a:solidFill>
                <a:prstDash val="solid"/>
                <a:round/>
                <a:headEnd type="none" w="med" len="med"/>
                <a:tailEnd type="none" w="med" len="med"/>
              </a:ln>
              <a:effectLst/>
            </p:spPr>
          </p:cxnSp>
        </p:grpSp>
        <p:sp>
          <p:nvSpPr>
            <p:cNvPr id="29" name="Oval 28"/>
            <p:cNvSpPr/>
            <p:nvPr/>
          </p:nvSpPr>
          <p:spPr bwMode="auto">
            <a:xfrm>
              <a:off x="1496993" y="4206610"/>
              <a:ext cx="187694" cy="109764"/>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 name="Oval 29"/>
            <p:cNvSpPr/>
            <p:nvPr/>
          </p:nvSpPr>
          <p:spPr bwMode="auto">
            <a:xfrm>
              <a:off x="945041" y="4205706"/>
              <a:ext cx="187694" cy="109764"/>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0" name="Group 69"/>
          <p:cNvGrpSpPr/>
          <p:nvPr/>
        </p:nvGrpSpPr>
        <p:grpSpPr>
          <a:xfrm>
            <a:off x="96690" y="4004230"/>
            <a:ext cx="1417502" cy="142446"/>
            <a:chOff x="95782" y="3588094"/>
            <a:chExt cx="1616782" cy="131736"/>
          </a:xfrm>
        </p:grpSpPr>
        <p:grpSp>
          <p:nvGrpSpPr>
            <p:cNvPr id="51" name="Group 50"/>
            <p:cNvGrpSpPr/>
            <p:nvPr/>
          </p:nvGrpSpPr>
          <p:grpSpPr>
            <a:xfrm>
              <a:off x="95782" y="3588094"/>
              <a:ext cx="605258" cy="129540"/>
              <a:chOff x="95782" y="3588094"/>
              <a:chExt cx="605258" cy="129540"/>
            </a:xfrm>
          </p:grpSpPr>
          <p:sp>
            <p:nvSpPr>
              <p:cNvPr id="3" name="Rounded Rectangle 2"/>
              <p:cNvSpPr/>
              <p:nvPr/>
            </p:nvSpPr>
            <p:spPr bwMode="auto">
              <a:xfrm>
                <a:off x="95782" y="3588094"/>
                <a:ext cx="605258"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41" name="Straight Connector 40"/>
              <p:cNvCxnSpPr/>
              <p:nvPr/>
            </p:nvCxnSpPr>
            <p:spPr bwMode="auto">
              <a:xfrm>
                <a:off x="185566" y="3648608"/>
                <a:ext cx="437802" cy="837"/>
              </a:xfrm>
              <a:prstGeom prst="line">
                <a:avLst/>
              </a:prstGeom>
              <a:noFill/>
              <a:ln w="28575" cap="flat" cmpd="sng" algn="ctr">
                <a:solidFill>
                  <a:schemeClr val="tx1"/>
                </a:solidFill>
                <a:prstDash val="sysDash"/>
                <a:round/>
                <a:headEnd type="none" w="med" len="med"/>
                <a:tailEnd type="none" w="med" len="med"/>
              </a:ln>
              <a:effectLst/>
            </p:spPr>
          </p:cxnSp>
          <p:sp>
            <p:nvSpPr>
              <p:cNvPr id="49" name="Rounded Rectangle 48"/>
              <p:cNvSpPr/>
              <p:nvPr/>
            </p:nvSpPr>
            <p:spPr bwMode="auto">
              <a:xfrm>
                <a:off x="121921" y="361442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 name="Rounded Rectangle 49"/>
              <p:cNvSpPr/>
              <p:nvPr/>
            </p:nvSpPr>
            <p:spPr bwMode="auto">
              <a:xfrm>
                <a:off x="633871" y="3611918"/>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52" name="Group 51"/>
            <p:cNvGrpSpPr/>
            <p:nvPr/>
          </p:nvGrpSpPr>
          <p:grpSpPr>
            <a:xfrm>
              <a:off x="727179" y="3590290"/>
              <a:ext cx="605258" cy="129540"/>
              <a:chOff x="95782" y="3588094"/>
              <a:chExt cx="605258" cy="129540"/>
            </a:xfrm>
          </p:grpSpPr>
          <p:sp>
            <p:nvSpPr>
              <p:cNvPr id="53" name="Rounded Rectangle 52"/>
              <p:cNvSpPr/>
              <p:nvPr/>
            </p:nvSpPr>
            <p:spPr bwMode="auto">
              <a:xfrm>
                <a:off x="95782" y="3588094"/>
                <a:ext cx="605258"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54" name="Straight Connector 53"/>
              <p:cNvCxnSpPr/>
              <p:nvPr/>
            </p:nvCxnSpPr>
            <p:spPr bwMode="auto">
              <a:xfrm>
                <a:off x="185566" y="3648608"/>
                <a:ext cx="437802" cy="837"/>
              </a:xfrm>
              <a:prstGeom prst="line">
                <a:avLst/>
              </a:prstGeom>
              <a:noFill/>
              <a:ln w="28575" cap="flat" cmpd="sng" algn="ctr">
                <a:solidFill>
                  <a:schemeClr val="tx1"/>
                </a:solidFill>
                <a:prstDash val="sysDash"/>
                <a:round/>
                <a:headEnd type="none" w="med" len="med"/>
                <a:tailEnd type="none" w="med" len="med"/>
              </a:ln>
              <a:effectLst/>
            </p:spPr>
          </p:cxnSp>
          <p:sp>
            <p:nvSpPr>
              <p:cNvPr id="55" name="Rounded Rectangle 54"/>
              <p:cNvSpPr/>
              <p:nvPr/>
            </p:nvSpPr>
            <p:spPr bwMode="auto">
              <a:xfrm>
                <a:off x="121921" y="361442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 name="Rounded Rectangle 55"/>
              <p:cNvSpPr/>
              <p:nvPr/>
            </p:nvSpPr>
            <p:spPr bwMode="auto">
              <a:xfrm>
                <a:off x="633871" y="3611918"/>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57" name="Group 56"/>
            <p:cNvGrpSpPr/>
            <p:nvPr/>
          </p:nvGrpSpPr>
          <p:grpSpPr>
            <a:xfrm>
              <a:off x="1358576" y="3590290"/>
              <a:ext cx="226384" cy="129540"/>
              <a:chOff x="95782" y="3588094"/>
              <a:chExt cx="226384" cy="129540"/>
            </a:xfrm>
          </p:grpSpPr>
          <p:sp>
            <p:nvSpPr>
              <p:cNvPr id="58" name="Rounded Rectangle 57"/>
              <p:cNvSpPr/>
              <p:nvPr/>
            </p:nvSpPr>
            <p:spPr bwMode="auto">
              <a:xfrm>
                <a:off x="95782" y="3588094"/>
                <a:ext cx="226384"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 name="Rounded Rectangle 59"/>
              <p:cNvSpPr/>
              <p:nvPr/>
            </p:nvSpPr>
            <p:spPr bwMode="auto">
              <a:xfrm>
                <a:off x="121921" y="361188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64" name="Oval 63"/>
            <p:cNvSpPr/>
            <p:nvPr/>
          </p:nvSpPr>
          <p:spPr bwMode="auto">
            <a:xfrm rot="692065">
              <a:off x="1498807" y="3596641"/>
              <a:ext cx="205740" cy="81280"/>
            </a:xfrm>
            <a:prstGeom prst="ellipse">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 name="Oval 64"/>
            <p:cNvSpPr/>
            <p:nvPr/>
          </p:nvSpPr>
          <p:spPr bwMode="auto">
            <a:xfrm rot="20804613">
              <a:off x="1506824" y="3634424"/>
              <a:ext cx="205740" cy="81280"/>
            </a:xfrm>
            <a:prstGeom prst="ellipse">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6" name="Straight Connector 65"/>
            <p:cNvCxnSpPr/>
            <p:nvPr/>
          </p:nvCxnSpPr>
          <p:spPr bwMode="auto">
            <a:xfrm>
              <a:off x="1488440" y="3629660"/>
              <a:ext cx="172766" cy="753"/>
            </a:xfrm>
            <a:prstGeom prst="line">
              <a:avLst/>
            </a:prstGeom>
            <a:noFill/>
            <a:ln w="28575" cap="flat" cmpd="sng" algn="ctr">
              <a:solidFill>
                <a:schemeClr val="tx1"/>
              </a:solidFill>
              <a:prstDash val="sysDash"/>
              <a:round/>
              <a:headEnd type="none" w="med" len="med"/>
              <a:tailEnd type="none" w="med" len="med"/>
            </a:ln>
            <a:effectLst/>
          </p:spPr>
        </p:cxnSp>
      </p:grpSp>
      <p:grpSp>
        <p:nvGrpSpPr>
          <p:cNvPr id="76" name="Group 75"/>
          <p:cNvGrpSpPr/>
          <p:nvPr/>
        </p:nvGrpSpPr>
        <p:grpSpPr>
          <a:xfrm>
            <a:off x="584262" y="1223303"/>
            <a:ext cx="546358" cy="763950"/>
            <a:chOff x="377622" y="1528618"/>
            <a:chExt cx="516337" cy="721972"/>
          </a:xfrm>
        </p:grpSpPr>
        <p:grpSp>
          <p:nvGrpSpPr>
            <p:cNvPr id="11" name="Group 10"/>
            <p:cNvGrpSpPr/>
            <p:nvPr/>
          </p:nvGrpSpPr>
          <p:grpSpPr>
            <a:xfrm>
              <a:off x="377622" y="1528618"/>
              <a:ext cx="277586" cy="530678"/>
              <a:chOff x="1025550" y="939030"/>
              <a:chExt cx="277586" cy="530678"/>
            </a:xfrm>
          </p:grpSpPr>
          <p:sp>
            <p:nvSpPr>
              <p:cNvPr id="12" name="Rounded Rectangle 11"/>
              <p:cNvSpPr/>
              <p:nvPr/>
            </p:nvSpPr>
            <p:spPr bwMode="auto">
              <a:xfrm>
                <a:off x="1025550" y="939030"/>
                <a:ext cx="277586" cy="530678"/>
              </a:xfrm>
              <a:prstGeom prst="roundRect">
                <a:avLst/>
              </a:prstGeom>
              <a:solidFill>
                <a:srgbClr val="00B0F0"/>
              </a:solidFill>
              <a:ln w="3175"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 name="Rectangle 12"/>
              <p:cNvSpPr/>
              <p:nvPr/>
            </p:nvSpPr>
            <p:spPr bwMode="auto">
              <a:xfrm>
                <a:off x="1053353" y="1016253"/>
                <a:ext cx="224118" cy="376232"/>
              </a:xfrm>
              <a:prstGeom prst="rect">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4" name="Straight Connector 13"/>
              <p:cNvCxnSpPr/>
              <p:nvPr/>
            </p:nvCxnSpPr>
            <p:spPr bwMode="auto">
              <a:xfrm>
                <a:off x="1102658" y="981636"/>
                <a:ext cx="125506" cy="0"/>
              </a:xfrm>
              <a:prstGeom prst="line">
                <a:avLst/>
              </a:prstGeom>
              <a:noFill/>
              <a:ln w="9525" cap="flat" cmpd="sng" algn="ctr">
                <a:solidFill>
                  <a:schemeClr val="tx1"/>
                </a:solidFill>
                <a:prstDash val="solid"/>
                <a:round/>
                <a:headEnd type="none" w="med" len="med"/>
                <a:tailEnd type="none" w="med" len="med"/>
              </a:ln>
              <a:effectLst/>
            </p:spPr>
          </p:cxnSp>
          <p:sp>
            <p:nvSpPr>
              <p:cNvPr id="15" name="Oval 14"/>
              <p:cNvSpPr/>
              <p:nvPr/>
            </p:nvSpPr>
            <p:spPr bwMode="auto">
              <a:xfrm>
                <a:off x="1137448" y="1406334"/>
                <a:ext cx="53789" cy="53788"/>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1" name="Group 70"/>
            <p:cNvGrpSpPr/>
            <p:nvPr/>
          </p:nvGrpSpPr>
          <p:grpSpPr>
            <a:xfrm>
              <a:off x="689885" y="1867910"/>
              <a:ext cx="204074" cy="382680"/>
              <a:chOff x="1025550" y="939030"/>
              <a:chExt cx="277586" cy="530678"/>
            </a:xfrm>
          </p:grpSpPr>
          <p:sp>
            <p:nvSpPr>
              <p:cNvPr id="72" name="Rounded Rectangle 71"/>
              <p:cNvSpPr/>
              <p:nvPr/>
            </p:nvSpPr>
            <p:spPr bwMode="auto">
              <a:xfrm>
                <a:off x="1025550" y="939030"/>
                <a:ext cx="277586" cy="530678"/>
              </a:xfrm>
              <a:prstGeom prst="roundRect">
                <a:avLst/>
              </a:prstGeom>
              <a:solidFill>
                <a:srgbClr val="00B0F0"/>
              </a:solidFill>
              <a:ln w="3175"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 name="Rectangle 72"/>
              <p:cNvSpPr/>
              <p:nvPr/>
            </p:nvSpPr>
            <p:spPr bwMode="auto">
              <a:xfrm>
                <a:off x="1053353" y="1016253"/>
                <a:ext cx="224118" cy="376232"/>
              </a:xfrm>
              <a:prstGeom prst="rect">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74" name="Straight Connector 73"/>
              <p:cNvCxnSpPr/>
              <p:nvPr/>
            </p:nvCxnSpPr>
            <p:spPr bwMode="auto">
              <a:xfrm>
                <a:off x="1102658" y="981636"/>
                <a:ext cx="125506" cy="0"/>
              </a:xfrm>
              <a:prstGeom prst="line">
                <a:avLst/>
              </a:prstGeom>
              <a:noFill/>
              <a:ln w="9525" cap="flat" cmpd="sng" algn="ctr">
                <a:solidFill>
                  <a:schemeClr val="tx1"/>
                </a:solidFill>
                <a:prstDash val="solid"/>
                <a:round/>
                <a:headEnd type="none" w="med" len="med"/>
                <a:tailEnd type="none" w="med" len="med"/>
              </a:ln>
              <a:effectLst/>
            </p:spPr>
          </p:cxnSp>
          <p:sp>
            <p:nvSpPr>
              <p:cNvPr id="75" name="Oval 74"/>
              <p:cNvSpPr/>
              <p:nvPr/>
            </p:nvSpPr>
            <p:spPr bwMode="auto">
              <a:xfrm>
                <a:off x="1137448" y="1406334"/>
                <a:ext cx="53789" cy="53788"/>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103" name="TextBox 102"/>
          <p:cNvSpPr txBox="1"/>
          <p:nvPr/>
        </p:nvSpPr>
        <p:spPr>
          <a:xfrm>
            <a:off x="2939470" y="916281"/>
            <a:ext cx="68800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time</a:t>
            </a:r>
          </a:p>
        </p:txBody>
      </p:sp>
      <p:sp>
        <p:nvSpPr>
          <p:cNvPr id="104" name="TextBox 103"/>
          <p:cNvSpPr txBox="1"/>
          <p:nvPr/>
        </p:nvSpPr>
        <p:spPr>
          <a:xfrm rot="16200000">
            <a:off x="3527941" y="2674318"/>
            <a:ext cx="1353256"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frequency</a:t>
            </a:r>
          </a:p>
        </p:txBody>
      </p:sp>
      <p:cxnSp>
        <p:nvCxnSpPr>
          <p:cNvPr id="106" name="Straight Arrow Connector 105"/>
          <p:cNvCxnSpPr/>
          <p:nvPr/>
        </p:nvCxnSpPr>
        <p:spPr bwMode="auto">
          <a:xfrm>
            <a:off x="4081034" y="1234062"/>
            <a:ext cx="19597" cy="3058711"/>
          </a:xfrm>
          <a:prstGeom prst="straightConnector1">
            <a:avLst/>
          </a:prstGeom>
          <a:noFill/>
          <a:ln w="9525" cap="flat" cmpd="sng" algn="ctr">
            <a:solidFill>
              <a:schemeClr val="bg1"/>
            </a:solidFill>
            <a:prstDash val="solid"/>
            <a:round/>
            <a:headEnd type="none" w="med" len="med"/>
            <a:tailEnd type="triangle"/>
          </a:ln>
          <a:effectLst/>
        </p:spPr>
      </p:cxnSp>
      <p:cxnSp>
        <p:nvCxnSpPr>
          <p:cNvPr id="108" name="Straight Arrow Connector 107"/>
          <p:cNvCxnSpPr/>
          <p:nvPr/>
        </p:nvCxnSpPr>
        <p:spPr bwMode="auto">
          <a:xfrm flipH="1">
            <a:off x="2248431" y="1302234"/>
            <a:ext cx="1902941" cy="11334"/>
          </a:xfrm>
          <a:prstGeom prst="straightConnector1">
            <a:avLst/>
          </a:prstGeom>
          <a:noFill/>
          <a:ln w="9525" cap="flat" cmpd="sng" algn="ctr">
            <a:solidFill>
              <a:schemeClr val="bg1"/>
            </a:solidFill>
            <a:prstDash val="solid"/>
            <a:round/>
            <a:headEnd type="none" w="med" len="med"/>
            <a:tailEnd type="triangle"/>
          </a:ln>
          <a:effectLst/>
        </p:spPr>
      </p:cxnSp>
      <p:grpSp>
        <p:nvGrpSpPr>
          <p:cNvPr id="118" name="Group 117"/>
          <p:cNvGrpSpPr/>
          <p:nvPr/>
        </p:nvGrpSpPr>
        <p:grpSpPr>
          <a:xfrm>
            <a:off x="4978842" y="1443481"/>
            <a:ext cx="379358" cy="1293597"/>
            <a:chOff x="4846068" y="2256819"/>
            <a:chExt cx="433491" cy="1570205"/>
          </a:xfrm>
        </p:grpSpPr>
        <p:sp>
          <p:nvSpPr>
            <p:cNvPr id="114" name="Isosceles Triangle 113"/>
            <p:cNvSpPr/>
            <p:nvPr/>
          </p:nvSpPr>
          <p:spPr bwMode="auto">
            <a:xfrm>
              <a:off x="4980986" y="2826724"/>
              <a:ext cx="163655" cy="1000300"/>
            </a:xfrm>
            <a:prstGeom prst="triangle">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5" name="Rounded Rectangle 114"/>
            <p:cNvSpPr/>
            <p:nvPr/>
          </p:nvSpPr>
          <p:spPr bwMode="auto">
            <a:xfrm>
              <a:off x="4846068" y="2439002"/>
              <a:ext cx="134918" cy="492948"/>
            </a:xfrm>
            <a:prstGeom prst="roundRect">
              <a:avLst>
                <a:gd name="adj" fmla="val 16629"/>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6" name="Rounded Rectangle 115"/>
            <p:cNvSpPr/>
            <p:nvPr/>
          </p:nvSpPr>
          <p:spPr bwMode="auto">
            <a:xfrm>
              <a:off x="5070576" y="2256819"/>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 name="Rounded Rectangle 116"/>
            <p:cNvSpPr/>
            <p:nvPr/>
          </p:nvSpPr>
          <p:spPr bwMode="auto">
            <a:xfrm>
              <a:off x="5144641" y="2547138"/>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24" name="Group 123"/>
          <p:cNvGrpSpPr/>
          <p:nvPr/>
        </p:nvGrpSpPr>
        <p:grpSpPr>
          <a:xfrm>
            <a:off x="4905453" y="3377362"/>
            <a:ext cx="379358" cy="1293597"/>
            <a:chOff x="4846068" y="2256819"/>
            <a:chExt cx="433491" cy="1570205"/>
          </a:xfrm>
        </p:grpSpPr>
        <p:sp>
          <p:nvSpPr>
            <p:cNvPr id="127" name="Isosceles Triangle 126"/>
            <p:cNvSpPr/>
            <p:nvPr/>
          </p:nvSpPr>
          <p:spPr bwMode="auto">
            <a:xfrm>
              <a:off x="4980986" y="2826724"/>
              <a:ext cx="163655" cy="1000300"/>
            </a:xfrm>
            <a:prstGeom prst="triangle">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8" name="Rounded Rectangle 127"/>
            <p:cNvSpPr/>
            <p:nvPr/>
          </p:nvSpPr>
          <p:spPr bwMode="auto">
            <a:xfrm>
              <a:off x="4846068" y="2439002"/>
              <a:ext cx="134918" cy="492948"/>
            </a:xfrm>
            <a:prstGeom prst="roundRect">
              <a:avLst>
                <a:gd name="adj" fmla="val 16629"/>
              </a:avLst>
            </a:prstGeom>
            <a:solidFill>
              <a:srgbClr val="FF0000"/>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9" name="Rounded Rectangle 128"/>
            <p:cNvSpPr/>
            <p:nvPr/>
          </p:nvSpPr>
          <p:spPr bwMode="auto">
            <a:xfrm>
              <a:off x="5070576" y="2256819"/>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0" name="Rounded Rectangle 129"/>
            <p:cNvSpPr/>
            <p:nvPr/>
          </p:nvSpPr>
          <p:spPr bwMode="auto">
            <a:xfrm>
              <a:off x="5144641" y="2547138"/>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2" name="Group 131"/>
          <p:cNvGrpSpPr/>
          <p:nvPr/>
        </p:nvGrpSpPr>
        <p:grpSpPr>
          <a:xfrm>
            <a:off x="5700377" y="1343140"/>
            <a:ext cx="1514924" cy="2466676"/>
            <a:chOff x="70074" y="1131720"/>
            <a:chExt cx="1431682" cy="955009"/>
          </a:xfrm>
          <a:solidFill>
            <a:schemeClr val="bg2">
              <a:lumMod val="75000"/>
            </a:schemeClr>
          </a:solidFill>
        </p:grpSpPr>
        <p:sp>
          <p:nvSpPr>
            <p:cNvPr id="133" name="Oval 132"/>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4" name="Oval 133"/>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5" name="Oval 134"/>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6" name="Oval 135"/>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7" name="Rounded Rectangle 136"/>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8" name="Group 137"/>
          <p:cNvGrpSpPr/>
          <p:nvPr/>
        </p:nvGrpSpPr>
        <p:grpSpPr>
          <a:xfrm>
            <a:off x="7975825" y="1343140"/>
            <a:ext cx="1514924" cy="2466676"/>
            <a:chOff x="70074" y="1131720"/>
            <a:chExt cx="1431682" cy="955009"/>
          </a:xfrm>
          <a:solidFill>
            <a:schemeClr val="bg2">
              <a:lumMod val="75000"/>
            </a:schemeClr>
          </a:solidFill>
        </p:grpSpPr>
        <p:sp>
          <p:nvSpPr>
            <p:cNvPr id="139" name="Oval 138"/>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0" name="Oval 139"/>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1" name="Oval 140"/>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2" name="Oval 141"/>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3" name="Rounded Rectangle 142"/>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44" name="Group 143"/>
          <p:cNvGrpSpPr/>
          <p:nvPr/>
        </p:nvGrpSpPr>
        <p:grpSpPr>
          <a:xfrm>
            <a:off x="10248725" y="1343141"/>
            <a:ext cx="1186260" cy="2466675"/>
            <a:chOff x="70074" y="1131720"/>
            <a:chExt cx="1431682" cy="955009"/>
          </a:xfrm>
          <a:solidFill>
            <a:schemeClr val="bg2">
              <a:lumMod val="75000"/>
            </a:schemeClr>
          </a:solidFill>
        </p:grpSpPr>
        <p:sp>
          <p:nvSpPr>
            <p:cNvPr id="145" name="Oval 144"/>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6" name="Oval 145"/>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7" name="Oval 146"/>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8" name="Oval 147"/>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9" name="Rounded Rectangle 148"/>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50" name="TextBox 149"/>
          <p:cNvSpPr txBox="1"/>
          <p:nvPr/>
        </p:nvSpPr>
        <p:spPr>
          <a:xfrm>
            <a:off x="5746093" y="3773862"/>
            <a:ext cx="1462260"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Access DC</a:t>
            </a:r>
          </a:p>
        </p:txBody>
      </p:sp>
      <p:sp>
        <p:nvSpPr>
          <p:cNvPr id="151" name="TextBox 150"/>
          <p:cNvSpPr txBox="1"/>
          <p:nvPr/>
        </p:nvSpPr>
        <p:spPr>
          <a:xfrm>
            <a:off x="8210547" y="3780743"/>
            <a:ext cx="126989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Metro DC</a:t>
            </a:r>
          </a:p>
        </p:txBody>
      </p:sp>
      <p:sp>
        <p:nvSpPr>
          <p:cNvPr id="152" name="TextBox 151"/>
          <p:cNvSpPr txBox="1"/>
          <p:nvPr/>
        </p:nvSpPr>
        <p:spPr>
          <a:xfrm>
            <a:off x="10303797" y="3788194"/>
            <a:ext cx="116089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Core DC</a:t>
            </a:r>
          </a:p>
        </p:txBody>
      </p:sp>
      <p:sp>
        <p:nvSpPr>
          <p:cNvPr id="155" name="Rounded Rectangle 154"/>
          <p:cNvSpPr/>
          <p:nvPr/>
        </p:nvSpPr>
        <p:spPr bwMode="auto">
          <a:xfrm>
            <a:off x="6418242" y="3057287"/>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6" name="Rounded Rectangle 155"/>
          <p:cNvSpPr/>
          <p:nvPr/>
        </p:nvSpPr>
        <p:spPr bwMode="auto">
          <a:xfrm>
            <a:off x="6734203" y="3430917"/>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7" name="Rounded Rectangle 156"/>
          <p:cNvSpPr/>
          <p:nvPr/>
        </p:nvSpPr>
        <p:spPr bwMode="auto">
          <a:xfrm>
            <a:off x="8526017" y="3029446"/>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8" name="Rounded Rectangle 157"/>
          <p:cNvSpPr/>
          <p:nvPr/>
        </p:nvSpPr>
        <p:spPr bwMode="auto">
          <a:xfrm>
            <a:off x="8526017" y="3485325"/>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9" name="Rounded Rectangle 158"/>
          <p:cNvSpPr/>
          <p:nvPr/>
        </p:nvSpPr>
        <p:spPr bwMode="auto">
          <a:xfrm>
            <a:off x="10452127" y="3458584"/>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0" name="Rounded Rectangle 159"/>
          <p:cNvSpPr/>
          <p:nvPr/>
        </p:nvSpPr>
        <p:spPr bwMode="auto">
          <a:xfrm>
            <a:off x="10805332" y="3356346"/>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62" name="Straight Connector 161"/>
          <p:cNvCxnSpPr>
            <a:endCxn id="156" idx="1"/>
          </p:cNvCxnSpPr>
          <p:nvPr/>
        </p:nvCxnSpPr>
        <p:spPr bwMode="auto">
          <a:xfrm>
            <a:off x="6061795" y="3295910"/>
            <a:ext cx="672407" cy="236329"/>
          </a:xfrm>
          <a:prstGeom prst="line">
            <a:avLst/>
          </a:prstGeom>
          <a:noFill/>
          <a:ln w="28575" cap="flat" cmpd="sng" algn="ctr">
            <a:solidFill>
              <a:srgbClr val="FFC000"/>
            </a:solidFill>
            <a:prstDash val="solid"/>
            <a:round/>
            <a:headEnd type="none" w="med" len="med"/>
            <a:tailEnd type="none" w="med" len="med"/>
          </a:ln>
          <a:effectLst/>
        </p:spPr>
      </p:cxnSp>
      <p:cxnSp>
        <p:nvCxnSpPr>
          <p:cNvPr id="163" name="Straight Connector 162"/>
          <p:cNvCxnSpPr>
            <a:stCxn id="155" idx="2"/>
            <a:endCxn id="156" idx="0"/>
          </p:cNvCxnSpPr>
          <p:nvPr/>
        </p:nvCxnSpPr>
        <p:spPr bwMode="auto">
          <a:xfrm>
            <a:off x="6534715" y="3259930"/>
            <a:ext cx="315961" cy="170987"/>
          </a:xfrm>
          <a:prstGeom prst="line">
            <a:avLst/>
          </a:prstGeom>
          <a:noFill/>
          <a:ln w="28575" cap="flat" cmpd="sng" algn="ctr">
            <a:solidFill>
              <a:srgbClr val="FFC000"/>
            </a:solidFill>
            <a:prstDash val="solid"/>
            <a:round/>
            <a:headEnd type="none" w="med" len="med"/>
            <a:tailEnd type="none" w="med" len="med"/>
          </a:ln>
          <a:effectLst/>
        </p:spPr>
      </p:cxnSp>
      <p:cxnSp>
        <p:nvCxnSpPr>
          <p:cNvPr id="166" name="Straight Connector 165"/>
          <p:cNvCxnSpPr/>
          <p:nvPr/>
        </p:nvCxnSpPr>
        <p:spPr bwMode="auto">
          <a:xfrm flipV="1">
            <a:off x="5979481" y="3212249"/>
            <a:ext cx="500330" cy="56930"/>
          </a:xfrm>
          <a:prstGeom prst="line">
            <a:avLst/>
          </a:prstGeom>
          <a:noFill/>
          <a:ln w="28575" cap="flat" cmpd="sng" algn="ctr">
            <a:solidFill>
              <a:srgbClr val="FFC000"/>
            </a:solidFill>
            <a:prstDash val="solid"/>
            <a:round/>
            <a:headEnd type="none" w="med" len="med"/>
            <a:tailEnd type="none" w="med" len="med"/>
          </a:ln>
          <a:effectLst/>
        </p:spPr>
      </p:cxnSp>
      <p:cxnSp>
        <p:nvCxnSpPr>
          <p:cNvPr id="169" name="Straight Connector 168"/>
          <p:cNvCxnSpPr>
            <a:stCxn id="158" idx="0"/>
            <a:endCxn id="157" idx="2"/>
          </p:cNvCxnSpPr>
          <p:nvPr/>
        </p:nvCxnSpPr>
        <p:spPr bwMode="auto">
          <a:xfrm flipV="1">
            <a:off x="8642490" y="3232090"/>
            <a:ext cx="0" cy="253235"/>
          </a:xfrm>
          <a:prstGeom prst="line">
            <a:avLst/>
          </a:prstGeom>
          <a:noFill/>
          <a:ln w="28575" cap="flat" cmpd="sng" algn="ctr">
            <a:solidFill>
              <a:srgbClr val="FFC000"/>
            </a:solidFill>
            <a:prstDash val="solid"/>
            <a:round/>
            <a:headEnd type="none" w="med" len="med"/>
            <a:tailEnd type="none" w="med" len="med"/>
          </a:ln>
          <a:effectLst/>
        </p:spPr>
      </p:cxnSp>
      <p:cxnSp>
        <p:nvCxnSpPr>
          <p:cNvPr id="172" name="Straight Connector 171"/>
          <p:cNvCxnSpPr>
            <a:stCxn id="159" idx="3"/>
            <a:endCxn id="160" idx="1"/>
          </p:cNvCxnSpPr>
          <p:nvPr/>
        </p:nvCxnSpPr>
        <p:spPr bwMode="auto">
          <a:xfrm flipV="1">
            <a:off x="10685073" y="3457668"/>
            <a:ext cx="120258" cy="102239"/>
          </a:xfrm>
          <a:prstGeom prst="line">
            <a:avLst/>
          </a:prstGeom>
          <a:noFill/>
          <a:ln w="3175" cap="flat" cmpd="sng" algn="ctr">
            <a:solidFill>
              <a:srgbClr val="FFC000"/>
            </a:solidFill>
            <a:prstDash val="solid"/>
            <a:round/>
            <a:headEnd type="none" w="med" len="med"/>
            <a:tailEnd type="none" w="med" len="med"/>
          </a:ln>
          <a:effectLst/>
        </p:spPr>
      </p:cxnSp>
      <p:cxnSp>
        <p:nvCxnSpPr>
          <p:cNvPr id="175" name="Straight Connector 174"/>
          <p:cNvCxnSpPr>
            <a:stCxn id="114" idx="4"/>
            <a:endCxn id="154" idx="1"/>
          </p:cNvCxnSpPr>
          <p:nvPr/>
        </p:nvCxnSpPr>
        <p:spPr bwMode="auto">
          <a:xfrm>
            <a:off x="5240131" y="2737079"/>
            <a:ext cx="571659" cy="466281"/>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p:cNvCxnSpPr>
            <a:stCxn id="127" idx="4"/>
          </p:cNvCxnSpPr>
          <p:nvPr/>
        </p:nvCxnSpPr>
        <p:spPr bwMode="auto">
          <a:xfrm flipV="1">
            <a:off x="5166739" y="3103023"/>
            <a:ext cx="663933" cy="1567934"/>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p:cNvCxnSpPr>
            <a:stCxn id="157" idx="1"/>
            <a:endCxn id="156" idx="3"/>
          </p:cNvCxnSpPr>
          <p:nvPr/>
        </p:nvCxnSpPr>
        <p:spPr bwMode="auto">
          <a:xfrm flipH="1">
            <a:off x="6967150" y="3130769"/>
            <a:ext cx="1558867" cy="401471"/>
          </a:xfrm>
          <a:prstGeom prst="line">
            <a:avLst/>
          </a:prstGeom>
          <a:noFill/>
          <a:ln w="28575" cap="flat" cmpd="sng" algn="ctr">
            <a:solidFill>
              <a:srgbClr val="FFC000"/>
            </a:solidFill>
            <a:prstDash val="solid"/>
            <a:round/>
            <a:headEnd type="none" w="med" len="med"/>
            <a:tailEnd type="none" w="med" len="med"/>
          </a:ln>
          <a:effectLst/>
        </p:spPr>
      </p:cxnSp>
      <p:cxnSp>
        <p:nvCxnSpPr>
          <p:cNvPr id="186" name="Straight Connector 185"/>
          <p:cNvCxnSpPr>
            <a:stCxn id="158" idx="3"/>
            <a:endCxn id="159" idx="1"/>
          </p:cNvCxnSpPr>
          <p:nvPr/>
        </p:nvCxnSpPr>
        <p:spPr bwMode="auto">
          <a:xfrm flipV="1">
            <a:off x="8758965" y="3559906"/>
            <a:ext cx="1693163" cy="26741"/>
          </a:xfrm>
          <a:prstGeom prst="line">
            <a:avLst/>
          </a:prstGeom>
          <a:noFill/>
          <a:ln w="28575" cap="flat" cmpd="sng" algn="ctr">
            <a:solidFill>
              <a:srgbClr val="FFC000"/>
            </a:solidFill>
            <a:prstDash val="solid"/>
            <a:round/>
            <a:headEnd type="none" w="med" len="med"/>
            <a:tailEnd type="none" w="med" len="med"/>
          </a:ln>
          <a:effectLst/>
        </p:spPr>
      </p:cxnSp>
      <p:sp>
        <p:nvSpPr>
          <p:cNvPr id="204" name="TextBox 203"/>
          <p:cNvSpPr txBox="1"/>
          <p:nvPr/>
        </p:nvSpPr>
        <p:spPr>
          <a:xfrm>
            <a:off x="4389131" y="1146531"/>
            <a:ext cx="511679" cy="678647"/>
          </a:xfrm>
          <a:prstGeom prst="rect">
            <a:avLst/>
          </a:prstGeom>
          <a:noFill/>
        </p:spPr>
        <p:txBody>
          <a:bodyPr wrap="none" rtlCol="0">
            <a:spAutoFit/>
          </a:bodyPr>
          <a:lstStyle/>
          <a:p>
            <a:pPr fontAlgn="base">
              <a:spcBef>
                <a:spcPct val="0"/>
              </a:spcBef>
              <a:spcAft>
                <a:spcPct val="0"/>
              </a:spcAft>
            </a:pPr>
            <a:r>
              <a:rPr lang="en-US" sz="3810" b="1" dirty="0">
                <a:solidFill>
                  <a:srgbClr val="FFFFFF"/>
                </a:solidFill>
                <a:latin typeface="Arial" pitchFamily="34" charset="0"/>
                <a:ea typeface="宋体" pitchFamily="2" charset="-122"/>
              </a:rPr>
              <a:t>((</a:t>
            </a:r>
          </a:p>
        </p:txBody>
      </p:sp>
      <p:sp>
        <p:nvSpPr>
          <p:cNvPr id="205" name="TextBox 204"/>
          <p:cNvSpPr txBox="1"/>
          <p:nvPr/>
        </p:nvSpPr>
        <p:spPr>
          <a:xfrm>
            <a:off x="4363114" y="2731841"/>
            <a:ext cx="511679" cy="678647"/>
          </a:xfrm>
          <a:prstGeom prst="rect">
            <a:avLst/>
          </a:prstGeom>
          <a:noFill/>
        </p:spPr>
        <p:txBody>
          <a:bodyPr wrap="none" rtlCol="0">
            <a:spAutoFit/>
          </a:bodyPr>
          <a:lstStyle/>
          <a:p>
            <a:pPr fontAlgn="base">
              <a:spcBef>
                <a:spcPct val="0"/>
              </a:spcBef>
              <a:spcAft>
                <a:spcPct val="0"/>
              </a:spcAft>
            </a:pPr>
            <a:r>
              <a:rPr lang="en-US" sz="3810" b="1" dirty="0">
                <a:solidFill>
                  <a:srgbClr val="FF0000"/>
                </a:solidFill>
                <a:latin typeface="Arial" pitchFamily="34" charset="0"/>
                <a:ea typeface="宋体" pitchFamily="2" charset="-122"/>
              </a:rPr>
              <a:t>(</a:t>
            </a:r>
            <a:r>
              <a:rPr lang="en-US" sz="3810" b="1" dirty="0">
                <a:solidFill>
                  <a:srgbClr val="FFFFFF"/>
                </a:solidFill>
                <a:latin typeface="Arial" pitchFamily="34" charset="0"/>
                <a:ea typeface="宋体" pitchFamily="2" charset="-122"/>
              </a:rPr>
              <a:t>(</a:t>
            </a:r>
          </a:p>
        </p:txBody>
      </p:sp>
      <p:sp>
        <p:nvSpPr>
          <p:cNvPr id="210" name="Can 209"/>
          <p:cNvSpPr/>
          <p:nvPr/>
        </p:nvSpPr>
        <p:spPr bwMode="auto">
          <a:xfrm>
            <a:off x="11288573" y="1272368"/>
            <a:ext cx="472036" cy="548008"/>
          </a:xfrm>
          <a:prstGeom prst="can">
            <a:avLst>
              <a:gd name="adj" fmla="val 40184"/>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1" name="Can 210"/>
          <p:cNvSpPr/>
          <p:nvPr/>
        </p:nvSpPr>
        <p:spPr bwMode="auto">
          <a:xfrm>
            <a:off x="6727948" y="2807027"/>
            <a:ext cx="296444" cy="323271"/>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2" name="Can 211"/>
          <p:cNvSpPr/>
          <p:nvPr/>
        </p:nvSpPr>
        <p:spPr bwMode="auto">
          <a:xfrm>
            <a:off x="11531674" y="2052202"/>
            <a:ext cx="472036" cy="548008"/>
          </a:xfrm>
          <a:prstGeom prst="can">
            <a:avLst>
              <a:gd name="adj" fmla="val 40184"/>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3" name="Can 212"/>
          <p:cNvSpPr/>
          <p:nvPr/>
        </p:nvSpPr>
        <p:spPr bwMode="auto">
          <a:xfrm>
            <a:off x="11504277" y="3630205"/>
            <a:ext cx="472036" cy="548008"/>
          </a:xfrm>
          <a:prstGeom prst="can">
            <a:avLst>
              <a:gd name="adj" fmla="val 40184"/>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214" name="Straight Connector 213"/>
          <p:cNvCxnSpPr>
            <a:stCxn id="210" idx="3"/>
            <a:endCxn id="657" idx="3"/>
          </p:cNvCxnSpPr>
          <p:nvPr/>
        </p:nvCxnSpPr>
        <p:spPr bwMode="auto">
          <a:xfrm flipH="1">
            <a:off x="11047600" y="1820376"/>
            <a:ext cx="476990" cy="275485"/>
          </a:xfrm>
          <a:prstGeom prst="line">
            <a:avLst/>
          </a:prstGeom>
          <a:noFill/>
          <a:ln w="28575" cap="flat" cmpd="sng" algn="ctr">
            <a:solidFill>
              <a:srgbClr val="00B0F0"/>
            </a:solidFill>
            <a:prstDash val="solid"/>
            <a:round/>
            <a:headEnd type="none" w="med" len="med"/>
            <a:tailEnd type="none" w="med" len="med"/>
          </a:ln>
          <a:effectLst/>
        </p:spPr>
      </p:cxnSp>
      <p:cxnSp>
        <p:nvCxnSpPr>
          <p:cNvPr id="217" name="Straight Connector 216"/>
          <p:cNvCxnSpPr>
            <a:stCxn id="212" idx="2"/>
            <a:endCxn id="648" idx="3"/>
          </p:cNvCxnSpPr>
          <p:nvPr/>
        </p:nvCxnSpPr>
        <p:spPr bwMode="auto">
          <a:xfrm flipH="1">
            <a:off x="11077549" y="2326207"/>
            <a:ext cx="454126" cy="338988"/>
          </a:xfrm>
          <a:prstGeom prst="line">
            <a:avLst/>
          </a:prstGeom>
          <a:noFill/>
          <a:ln w="28575" cap="flat" cmpd="sng" algn="ctr">
            <a:solidFill>
              <a:srgbClr val="00B050"/>
            </a:solidFill>
            <a:prstDash val="solid"/>
            <a:round/>
            <a:headEnd type="none" w="med" len="med"/>
            <a:tailEnd type="none" w="med" len="med"/>
          </a:ln>
          <a:effectLst/>
        </p:spPr>
      </p:cxnSp>
      <p:cxnSp>
        <p:nvCxnSpPr>
          <p:cNvPr id="220" name="Straight Connector 219"/>
          <p:cNvCxnSpPr>
            <a:stCxn id="647" idx="2"/>
            <a:endCxn id="640" idx="3"/>
          </p:cNvCxnSpPr>
          <p:nvPr/>
        </p:nvCxnSpPr>
        <p:spPr bwMode="auto">
          <a:xfrm flipH="1" flipV="1">
            <a:off x="11039530" y="2971469"/>
            <a:ext cx="511687" cy="170181"/>
          </a:xfrm>
          <a:prstGeom prst="line">
            <a:avLst/>
          </a:prstGeom>
          <a:noFill/>
          <a:ln w="28575" cap="flat" cmpd="sng" algn="ctr">
            <a:solidFill>
              <a:srgbClr val="FF0000"/>
            </a:solidFill>
            <a:prstDash val="solid"/>
            <a:round/>
            <a:headEnd type="none" w="med" len="med"/>
            <a:tailEnd type="none" w="med" len="med"/>
          </a:ln>
          <a:effectLst/>
        </p:spPr>
      </p:cxnSp>
      <p:cxnSp>
        <p:nvCxnSpPr>
          <p:cNvPr id="223" name="Straight Connector 222"/>
          <p:cNvCxnSpPr>
            <a:stCxn id="213" idx="1"/>
            <a:endCxn id="160" idx="3"/>
          </p:cNvCxnSpPr>
          <p:nvPr/>
        </p:nvCxnSpPr>
        <p:spPr bwMode="auto">
          <a:xfrm flipH="1" flipV="1">
            <a:off x="11038278" y="3457667"/>
            <a:ext cx="702017" cy="172537"/>
          </a:xfrm>
          <a:prstGeom prst="line">
            <a:avLst/>
          </a:prstGeom>
          <a:noFill/>
          <a:ln w="28575" cap="flat" cmpd="sng" algn="ctr">
            <a:solidFill>
              <a:srgbClr val="FFC000"/>
            </a:solidFill>
            <a:prstDash val="solid"/>
            <a:round/>
            <a:headEnd type="none" w="med" len="med"/>
            <a:tailEnd type="none" w="med" len="med"/>
          </a:ln>
          <a:effectLst/>
        </p:spPr>
      </p:cxnSp>
      <p:cxnSp>
        <p:nvCxnSpPr>
          <p:cNvPr id="241" name="Straight Arrow Connector 240"/>
          <p:cNvCxnSpPr/>
          <p:nvPr/>
        </p:nvCxnSpPr>
        <p:spPr bwMode="auto">
          <a:xfrm flipH="1" flipV="1">
            <a:off x="1554500" y="4048517"/>
            <a:ext cx="615074" cy="6903"/>
          </a:xfrm>
          <a:prstGeom prst="straightConnector1">
            <a:avLst/>
          </a:prstGeom>
          <a:noFill/>
          <a:ln w="9525" cap="flat" cmpd="sng" algn="ctr">
            <a:solidFill>
              <a:schemeClr val="bg1"/>
            </a:solidFill>
            <a:prstDash val="solid"/>
            <a:round/>
            <a:headEnd type="none" w="med" len="med"/>
            <a:tailEnd type="triangle"/>
          </a:ln>
          <a:effectLst/>
        </p:spPr>
      </p:cxnSp>
      <p:cxnSp>
        <p:nvCxnSpPr>
          <p:cNvPr id="265" name="Straight Arrow Connector 264"/>
          <p:cNvCxnSpPr/>
          <p:nvPr/>
        </p:nvCxnSpPr>
        <p:spPr bwMode="auto">
          <a:xfrm flipH="1" flipV="1">
            <a:off x="1554500" y="3419370"/>
            <a:ext cx="615074" cy="6903"/>
          </a:xfrm>
          <a:prstGeom prst="straightConnector1">
            <a:avLst/>
          </a:prstGeom>
          <a:noFill/>
          <a:ln w="9525" cap="flat" cmpd="sng" algn="ctr">
            <a:solidFill>
              <a:schemeClr val="bg1"/>
            </a:solidFill>
            <a:prstDash val="solid"/>
            <a:round/>
            <a:headEnd type="none" w="med" len="med"/>
            <a:tailEnd type="triangle"/>
          </a:ln>
          <a:effectLst/>
        </p:spPr>
      </p:cxnSp>
      <p:cxnSp>
        <p:nvCxnSpPr>
          <p:cNvPr id="266" name="Straight Arrow Connector 265"/>
          <p:cNvCxnSpPr/>
          <p:nvPr/>
        </p:nvCxnSpPr>
        <p:spPr bwMode="auto">
          <a:xfrm flipH="1" flipV="1">
            <a:off x="1429142" y="2681908"/>
            <a:ext cx="233030" cy="2541"/>
          </a:xfrm>
          <a:prstGeom prst="straightConnector1">
            <a:avLst/>
          </a:prstGeom>
          <a:noFill/>
          <a:ln w="9525" cap="flat" cmpd="sng" algn="ctr">
            <a:solidFill>
              <a:schemeClr val="bg1"/>
            </a:solidFill>
            <a:prstDash val="solid"/>
            <a:round/>
            <a:headEnd type="none" w="med" len="med"/>
            <a:tailEnd type="triangle"/>
          </a:ln>
          <a:effectLst/>
        </p:spPr>
      </p:cxnSp>
      <p:cxnSp>
        <p:nvCxnSpPr>
          <p:cNvPr id="267" name="Straight Arrow Connector 266"/>
          <p:cNvCxnSpPr/>
          <p:nvPr/>
        </p:nvCxnSpPr>
        <p:spPr bwMode="auto">
          <a:xfrm flipH="1" flipV="1">
            <a:off x="1604687" y="1784787"/>
            <a:ext cx="615074" cy="6903"/>
          </a:xfrm>
          <a:prstGeom prst="straightConnector1">
            <a:avLst/>
          </a:prstGeom>
          <a:noFill/>
          <a:ln w="9525" cap="flat" cmpd="sng" algn="ctr">
            <a:solidFill>
              <a:schemeClr val="bg1"/>
            </a:solidFill>
            <a:prstDash val="solid"/>
            <a:round/>
            <a:headEnd type="none" w="med" len="med"/>
            <a:tailEnd type="triangle"/>
          </a:ln>
          <a:effectLst/>
        </p:spPr>
      </p:cxnSp>
      <p:grpSp>
        <p:nvGrpSpPr>
          <p:cNvPr id="570" name="Group 569"/>
          <p:cNvGrpSpPr/>
          <p:nvPr/>
        </p:nvGrpSpPr>
        <p:grpSpPr>
          <a:xfrm>
            <a:off x="2473176" y="1430922"/>
            <a:ext cx="1494419" cy="342171"/>
            <a:chOff x="2329068" y="3841531"/>
            <a:chExt cx="1412304" cy="323370"/>
          </a:xfrm>
        </p:grpSpPr>
        <p:sp>
          <p:nvSpPr>
            <p:cNvPr id="571" name="Rounded Rectangle 570"/>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572" name="Group 571"/>
            <p:cNvGrpSpPr/>
            <p:nvPr/>
          </p:nvGrpSpPr>
          <p:grpSpPr>
            <a:xfrm>
              <a:off x="2408551" y="3867748"/>
              <a:ext cx="1253743" cy="280612"/>
              <a:chOff x="2317136" y="2639851"/>
              <a:chExt cx="1253743" cy="280612"/>
            </a:xfrm>
          </p:grpSpPr>
          <p:sp>
            <p:nvSpPr>
              <p:cNvPr id="573" name="Rectangle 572"/>
              <p:cNvSpPr/>
              <p:nvPr/>
            </p:nvSpPr>
            <p:spPr bwMode="auto">
              <a:xfrm>
                <a:off x="2317136"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4" name="Rectangle 573"/>
              <p:cNvSpPr/>
              <p:nvPr/>
            </p:nvSpPr>
            <p:spPr bwMode="auto">
              <a:xfrm>
                <a:off x="2401969"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5" name="Rectangle 574"/>
              <p:cNvSpPr/>
              <p:nvPr/>
            </p:nvSpPr>
            <p:spPr bwMode="auto">
              <a:xfrm>
                <a:off x="2486802"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6" name="Rectangle 575"/>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7" name="Rectangle 576"/>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8" name="Rectangle 577"/>
              <p:cNvSpPr/>
              <p:nvPr/>
            </p:nvSpPr>
            <p:spPr bwMode="auto">
              <a:xfrm>
                <a:off x="2741301"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9" name="Rectangle 578"/>
              <p:cNvSpPr/>
              <p:nvPr/>
            </p:nvSpPr>
            <p:spPr bwMode="auto">
              <a:xfrm>
                <a:off x="2826134"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0" name="Rectangle 579"/>
              <p:cNvSpPr/>
              <p:nvPr/>
            </p:nvSpPr>
            <p:spPr bwMode="auto">
              <a:xfrm>
                <a:off x="2910967"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1" name="Rectangle 580"/>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2" name="Rectangle 581"/>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3" name="Rectangle 582"/>
              <p:cNvSpPr/>
              <p:nvPr/>
            </p:nvSpPr>
            <p:spPr bwMode="auto">
              <a:xfrm>
                <a:off x="3165466"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4" name="Rectangle 583"/>
              <p:cNvSpPr/>
              <p:nvPr/>
            </p:nvSpPr>
            <p:spPr bwMode="auto">
              <a:xfrm>
                <a:off x="3250299"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5" name="Rectangle 584"/>
              <p:cNvSpPr/>
              <p:nvPr/>
            </p:nvSpPr>
            <p:spPr bwMode="auto">
              <a:xfrm>
                <a:off x="3335132"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6" name="Rectangle 585"/>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7" name="Rectangle 586"/>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8" name="Rectangle 587"/>
              <p:cNvSpPr/>
              <p:nvPr/>
            </p:nvSpPr>
            <p:spPr bwMode="auto">
              <a:xfrm>
                <a:off x="2320902"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9" name="Rectangle 588"/>
              <p:cNvSpPr/>
              <p:nvPr/>
            </p:nvSpPr>
            <p:spPr bwMode="auto">
              <a:xfrm>
                <a:off x="2405735"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0" name="Rectangle 589"/>
              <p:cNvSpPr/>
              <p:nvPr/>
            </p:nvSpPr>
            <p:spPr bwMode="auto">
              <a:xfrm>
                <a:off x="2490568"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1" name="Rectangle 590"/>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2" name="Rectangle 591"/>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3" name="Rectangle 592"/>
              <p:cNvSpPr/>
              <p:nvPr/>
            </p:nvSpPr>
            <p:spPr bwMode="auto">
              <a:xfrm>
                <a:off x="2745067"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4" name="Rectangle 593"/>
              <p:cNvSpPr/>
              <p:nvPr/>
            </p:nvSpPr>
            <p:spPr bwMode="auto">
              <a:xfrm>
                <a:off x="2829900"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5" name="Rectangle 594"/>
              <p:cNvSpPr/>
              <p:nvPr/>
            </p:nvSpPr>
            <p:spPr bwMode="auto">
              <a:xfrm>
                <a:off x="2914733"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6" name="Rectangle 595"/>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7" name="Rectangle 596"/>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8" name="Rectangle 597"/>
              <p:cNvSpPr/>
              <p:nvPr/>
            </p:nvSpPr>
            <p:spPr bwMode="auto">
              <a:xfrm>
                <a:off x="3169232"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9" name="Rectangle 598"/>
              <p:cNvSpPr/>
              <p:nvPr/>
            </p:nvSpPr>
            <p:spPr bwMode="auto">
              <a:xfrm>
                <a:off x="3254065"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0" name="Rectangle 599"/>
              <p:cNvSpPr/>
              <p:nvPr/>
            </p:nvSpPr>
            <p:spPr bwMode="auto">
              <a:xfrm>
                <a:off x="3338898"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1" name="Rectangle 600"/>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2" name="Rectangle 601"/>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3" name="Rectangle 602"/>
              <p:cNvSpPr/>
              <p:nvPr/>
            </p:nvSpPr>
            <p:spPr bwMode="auto">
              <a:xfrm>
                <a:off x="2322549"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4" name="Rectangle 603"/>
              <p:cNvSpPr/>
              <p:nvPr/>
            </p:nvSpPr>
            <p:spPr bwMode="auto">
              <a:xfrm>
                <a:off x="2407382"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5" name="Rectangle 604"/>
              <p:cNvSpPr/>
              <p:nvPr/>
            </p:nvSpPr>
            <p:spPr bwMode="auto">
              <a:xfrm>
                <a:off x="2492215"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6" name="Rectangle 605"/>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7" name="Rectangle 606"/>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8" name="Rectangle 607"/>
              <p:cNvSpPr/>
              <p:nvPr/>
            </p:nvSpPr>
            <p:spPr bwMode="auto">
              <a:xfrm>
                <a:off x="2746714"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9" name="Rectangle 608"/>
              <p:cNvSpPr/>
              <p:nvPr/>
            </p:nvSpPr>
            <p:spPr bwMode="auto">
              <a:xfrm>
                <a:off x="2831547"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0" name="Rectangle 609"/>
              <p:cNvSpPr/>
              <p:nvPr/>
            </p:nvSpPr>
            <p:spPr bwMode="auto">
              <a:xfrm>
                <a:off x="2916380"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1" name="Rectangle 610"/>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2" name="Rectangle 611"/>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3" name="Rectangle 612"/>
              <p:cNvSpPr/>
              <p:nvPr/>
            </p:nvSpPr>
            <p:spPr bwMode="auto">
              <a:xfrm>
                <a:off x="3170879"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4" name="Rectangle 613"/>
              <p:cNvSpPr/>
              <p:nvPr/>
            </p:nvSpPr>
            <p:spPr bwMode="auto">
              <a:xfrm>
                <a:off x="3255712"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5" name="Rectangle 614"/>
              <p:cNvSpPr/>
              <p:nvPr/>
            </p:nvSpPr>
            <p:spPr bwMode="auto">
              <a:xfrm>
                <a:off x="3340545"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6" name="Rectangle 615"/>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7" name="Rectangle 616"/>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8" name="Rectangle 617"/>
              <p:cNvSpPr/>
              <p:nvPr/>
            </p:nvSpPr>
            <p:spPr bwMode="auto">
              <a:xfrm>
                <a:off x="2322549"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9" name="Rectangle 618"/>
              <p:cNvSpPr/>
              <p:nvPr/>
            </p:nvSpPr>
            <p:spPr bwMode="auto">
              <a:xfrm>
                <a:off x="2407382"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0" name="Rectangle 619"/>
              <p:cNvSpPr/>
              <p:nvPr/>
            </p:nvSpPr>
            <p:spPr bwMode="auto">
              <a:xfrm>
                <a:off x="2492215"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1" name="Rectangle 620"/>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2" name="Rectangle 621"/>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3" name="Rectangle 622"/>
              <p:cNvSpPr/>
              <p:nvPr/>
            </p:nvSpPr>
            <p:spPr bwMode="auto">
              <a:xfrm>
                <a:off x="2746714"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4" name="Rectangle 623"/>
              <p:cNvSpPr/>
              <p:nvPr/>
            </p:nvSpPr>
            <p:spPr bwMode="auto">
              <a:xfrm>
                <a:off x="2831547"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5" name="Rectangle 624"/>
              <p:cNvSpPr/>
              <p:nvPr/>
            </p:nvSpPr>
            <p:spPr bwMode="auto">
              <a:xfrm>
                <a:off x="2916380"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6" name="Rectangle 625"/>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7" name="Rectangle 626"/>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8" name="Rectangle 627"/>
              <p:cNvSpPr/>
              <p:nvPr/>
            </p:nvSpPr>
            <p:spPr bwMode="auto">
              <a:xfrm>
                <a:off x="3170879"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9" name="Rectangle 628"/>
              <p:cNvSpPr/>
              <p:nvPr/>
            </p:nvSpPr>
            <p:spPr bwMode="auto">
              <a:xfrm>
                <a:off x="3255712"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0" name="Rectangle 629"/>
              <p:cNvSpPr/>
              <p:nvPr/>
            </p:nvSpPr>
            <p:spPr bwMode="auto">
              <a:xfrm>
                <a:off x="3340545"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1" name="Rectangle 630"/>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2" name="Rectangle 631"/>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634" name="Rounded Rectangle 633"/>
          <p:cNvSpPr/>
          <p:nvPr/>
        </p:nvSpPr>
        <p:spPr bwMode="auto">
          <a:xfrm>
            <a:off x="6319011" y="2608388"/>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35" name="Straight Connector 634"/>
          <p:cNvCxnSpPr>
            <a:stCxn id="154" idx="0"/>
            <a:endCxn id="634" idx="1"/>
          </p:cNvCxnSpPr>
          <p:nvPr/>
        </p:nvCxnSpPr>
        <p:spPr bwMode="auto">
          <a:xfrm flipV="1">
            <a:off x="5923087" y="2709710"/>
            <a:ext cx="395923" cy="278827"/>
          </a:xfrm>
          <a:prstGeom prst="line">
            <a:avLst/>
          </a:prstGeom>
          <a:noFill/>
          <a:ln w="28575" cap="flat" cmpd="sng" algn="ctr">
            <a:solidFill>
              <a:srgbClr val="FF0000"/>
            </a:solidFill>
            <a:prstDash val="solid"/>
            <a:round/>
            <a:headEnd type="none" w="med" len="med"/>
            <a:tailEnd type="none" w="med" len="med"/>
          </a:ln>
          <a:effectLst/>
        </p:spPr>
      </p:cxnSp>
      <p:sp>
        <p:nvSpPr>
          <p:cNvPr id="636" name="Rounded Rectangle 635"/>
          <p:cNvSpPr/>
          <p:nvPr/>
        </p:nvSpPr>
        <p:spPr bwMode="auto">
          <a:xfrm>
            <a:off x="8237420" y="2794540"/>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7" name="Rounded Rectangle 636"/>
          <p:cNvSpPr/>
          <p:nvPr/>
        </p:nvSpPr>
        <p:spPr bwMode="auto">
          <a:xfrm>
            <a:off x="8693422" y="2556540"/>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38" name="Straight Connector 637"/>
          <p:cNvCxnSpPr>
            <a:stCxn id="636" idx="0"/>
            <a:endCxn id="637" idx="1"/>
          </p:cNvCxnSpPr>
          <p:nvPr/>
        </p:nvCxnSpPr>
        <p:spPr bwMode="auto">
          <a:xfrm flipV="1">
            <a:off x="8353892" y="2657863"/>
            <a:ext cx="339529" cy="136677"/>
          </a:xfrm>
          <a:prstGeom prst="line">
            <a:avLst/>
          </a:prstGeom>
          <a:noFill/>
          <a:ln w="28575" cap="flat" cmpd="sng" algn="ctr">
            <a:solidFill>
              <a:srgbClr val="FF0000"/>
            </a:solidFill>
            <a:prstDash val="solid"/>
            <a:round/>
            <a:headEnd type="none" w="med" len="med"/>
            <a:tailEnd type="none" w="med" len="med"/>
          </a:ln>
          <a:effectLst/>
        </p:spPr>
      </p:cxnSp>
      <p:sp>
        <p:nvSpPr>
          <p:cNvPr id="639" name="Rounded Rectangle 638"/>
          <p:cNvSpPr/>
          <p:nvPr/>
        </p:nvSpPr>
        <p:spPr bwMode="auto">
          <a:xfrm>
            <a:off x="10350581" y="3108148"/>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40" name="Rounded Rectangle 639"/>
          <p:cNvSpPr/>
          <p:nvPr/>
        </p:nvSpPr>
        <p:spPr bwMode="auto">
          <a:xfrm>
            <a:off x="10806584" y="2870148"/>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1" name="Straight Connector 640"/>
          <p:cNvCxnSpPr>
            <a:stCxn id="639" idx="0"/>
            <a:endCxn id="640" idx="1"/>
          </p:cNvCxnSpPr>
          <p:nvPr/>
        </p:nvCxnSpPr>
        <p:spPr bwMode="auto">
          <a:xfrm flipV="1">
            <a:off x="10467054" y="2971471"/>
            <a:ext cx="339529" cy="136677"/>
          </a:xfrm>
          <a:prstGeom prst="line">
            <a:avLst/>
          </a:prstGeom>
          <a:noFill/>
          <a:ln w="28575" cap="flat" cmpd="sng" algn="ctr">
            <a:solidFill>
              <a:srgbClr val="FF0000"/>
            </a:solidFill>
            <a:prstDash val="solid"/>
            <a:round/>
            <a:headEnd type="none" w="med" len="med"/>
            <a:tailEnd type="none" w="med" len="med"/>
          </a:ln>
          <a:effectLst/>
        </p:spPr>
      </p:cxnSp>
      <p:sp>
        <p:nvSpPr>
          <p:cNvPr id="642" name="Can 641"/>
          <p:cNvSpPr/>
          <p:nvPr/>
        </p:nvSpPr>
        <p:spPr bwMode="auto">
          <a:xfrm>
            <a:off x="8913787" y="2922519"/>
            <a:ext cx="296444" cy="323271"/>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3" name="Straight Connector 642"/>
          <p:cNvCxnSpPr>
            <a:stCxn id="211" idx="2"/>
          </p:cNvCxnSpPr>
          <p:nvPr/>
        </p:nvCxnSpPr>
        <p:spPr bwMode="auto">
          <a:xfrm flipH="1" flipV="1">
            <a:off x="6415415" y="2770066"/>
            <a:ext cx="312534" cy="198596"/>
          </a:xfrm>
          <a:prstGeom prst="line">
            <a:avLst/>
          </a:prstGeom>
          <a:noFill/>
          <a:ln w="28575" cap="flat" cmpd="sng" algn="ctr">
            <a:solidFill>
              <a:srgbClr val="FF0000"/>
            </a:solidFill>
            <a:prstDash val="solid"/>
            <a:round/>
            <a:headEnd type="none" w="med" len="med"/>
            <a:tailEnd type="none" w="med" len="med"/>
          </a:ln>
          <a:effectLst/>
        </p:spPr>
      </p:cxnSp>
      <p:cxnSp>
        <p:nvCxnSpPr>
          <p:cNvPr id="644" name="Straight Connector 643"/>
          <p:cNvCxnSpPr>
            <a:stCxn id="636" idx="1"/>
          </p:cNvCxnSpPr>
          <p:nvPr/>
        </p:nvCxnSpPr>
        <p:spPr bwMode="auto">
          <a:xfrm flipH="1" flipV="1">
            <a:off x="6532456" y="2655403"/>
            <a:ext cx="1704962" cy="240459"/>
          </a:xfrm>
          <a:prstGeom prst="line">
            <a:avLst/>
          </a:prstGeom>
          <a:noFill/>
          <a:ln w="28575" cap="flat" cmpd="sng" algn="ctr">
            <a:solidFill>
              <a:srgbClr val="FF0000"/>
            </a:solidFill>
            <a:prstDash val="solid"/>
            <a:round/>
            <a:headEnd type="none" w="med" len="med"/>
            <a:tailEnd type="none" w="med" len="med"/>
          </a:ln>
          <a:effectLst/>
        </p:spPr>
      </p:cxnSp>
      <p:cxnSp>
        <p:nvCxnSpPr>
          <p:cNvPr id="645" name="Straight Connector 644"/>
          <p:cNvCxnSpPr>
            <a:stCxn id="642" idx="0"/>
            <a:endCxn id="637" idx="2"/>
          </p:cNvCxnSpPr>
          <p:nvPr/>
        </p:nvCxnSpPr>
        <p:spPr bwMode="auto">
          <a:xfrm flipH="1" flipV="1">
            <a:off x="8809895" y="2759183"/>
            <a:ext cx="252114" cy="282458"/>
          </a:xfrm>
          <a:prstGeom prst="line">
            <a:avLst/>
          </a:prstGeom>
          <a:noFill/>
          <a:ln w="28575" cap="flat" cmpd="sng" algn="ctr">
            <a:solidFill>
              <a:srgbClr val="FF0000"/>
            </a:solidFill>
            <a:prstDash val="solid"/>
            <a:round/>
            <a:headEnd type="none" w="med" len="med"/>
            <a:tailEnd type="none" w="med" len="med"/>
          </a:ln>
          <a:effectLst/>
        </p:spPr>
      </p:cxnSp>
      <p:cxnSp>
        <p:nvCxnSpPr>
          <p:cNvPr id="646" name="Straight Connector 645"/>
          <p:cNvCxnSpPr>
            <a:stCxn id="639" idx="0"/>
          </p:cNvCxnSpPr>
          <p:nvPr/>
        </p:nvCxnSpPr>
        <p:spPr bwMode="auto">
          <a:xfrm flipH="1" flipV="1">
            <a:off x="8866093" y="2626406"/>
            <a:ext cx="1600963" cy="481741"/>
          </a:xfrm>
          <a:prstGeom prst="line">
            <a:avLst/>
          </a:prstGeom>
          <a:noFill/>
          <a:ln w="28575" cap="flat" cmpd="sng" algn="ctr">
            <a:solidFill>
              <a:srgbClr val="FF0000"/>
            </a:solidFill>
            <a:prstDash val="solid"/>
            <a:round/>
            <a:headEnd type="none" w="med" len="med"/>
            <a:tailEnd type="none" w="med" len="med"/>
          </a:ln>
          <a:effectLst/>
        </p:spPr>
      </p:cxnSp>
      <p:sp>
        <p:nvSpPr>
          <p:cNvPr id="647" name="Can 646"/>
          <p:cNvSpPr/>
          <p:nvPr/>
        </p:nvSpPr>
        <p:spPr bwMode="auto">
          <a:xfrm>
            <a:off x="11551217" y="2876295"/>
            <a:ext cx="425095" cy="530711"/>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4" name="Rounded Rectangle 153"/>
          <p:cNvSpPr/>
          <p:nvPr/>
        </p:nvSpPr>
        <p:spPr bwMode="auto">
          <a:xfrm>
            <a:off x="5811789" y="2988538"/>
            <a:ext cx="222596" cy="429645"/>
          </a:xfrm>
          <a:prstGeom prst="roundRect">
            <a:avLst/>
          </a:prstGeom>
          <a:solidFill>
            <a:schemeClr val="bg1"/>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48" name="Rounded Rectangle 647"/>
          <p:cNvSpPr/>
          <p:nvPr/>
        </p:nvSpPr>
        <p:spPr bwMode="auto">
          <a:xfrm>
            <a:off x="10844602" y="2563872"/>
            <a:ext cx="232947" cy="202644"/>
          </a:xfrm>
          <a:prstGeom prst="roundRect">
            <a:avLst/>
          </a:prstGeom>
          <a:solidFill>
            <a:srgbClr val="00B050"/>
          </a:solidFill>
          <a:ln w="3175" cap="flat" cmpd="sng" algn="ctr">
            <a:solidFill>
              <a:srgbClr val="00B05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9" name="Straight Connector 648"/>
          <p:cNvCxnSpPr>
            <a:endCxn id="140" idx="2"/>
          </p:cNvCxnSpPr>
          <p:nvPr/>
        </p:nvCxnSpPr>
        <p:spPr bwMode="auto">
          <a:xfrm flipH="1" flipV="1">
            <a:off x="8578876" y="2402779"/>
            <a:ext cx="2235938" cy="278826"/>
          </a:xfrm>
          <a:prstGeom prst="line">
            <a:avLst/>
          </a:prstGeom>
          <a:noFill/>
          <a:ln w="28575" cap="flat" cmpd="sng" algn="ctr">
            <a:solidFill>
              <a:srgbClr val="00B050"/>
            </a:solidFill>
            <a:prstDash val="solid"/>
            <a:round/>
            <a:headEnd type="none" w="med" len="med"/>
            <a:tailEnd type="none" w="med" len="med"/>
          </a:ln>
          <a:effectLst/>
        </p:spPr>
      </p:cxnSp>
      <p:cxnSp>
        <p:nvCxnSpPr>
          <p:cNvPr id="650" name="Straight Connector 649"/>
          <p:cNvCxnSpPr>
            <a:stCxn id="140" idx="2"/>
            <a:endCxn id="136" idx="7"/>
          </p:cNvCxnSpPr>
          <p:nvPr/>
        </p:nvCxnSpPr>
        <p:spPr bwMode="auto">
          <a:xfrm flipH="1">
            <a:off x="6307360" y="2402779"/>
            <a:ext cx="2271515" cy="39606"/>
          </a:xfrm>
          <a:prstGeom prst="line">
            <a:avLst/>
          </a:prstGeom>
          <a:noFill/>
          <a:ln w="28575" cap="flat" cmpd="sng" algn="ctr">
            <a:solidFill>
              <a:srgbClr val="00B050"/>
            </a:solidFill>
            <a:prstDash val="solid"/>
            <a:round/>
            <a:headEnd type="none" w="med" len="med"/>
            <a:tailEnd type="none" w="med" len="med"/>
          </a:ln>
          <a:effectLst/>
        </p:spPr>
      </p:cxnSp>
      <p:cxnSp>
        <p:nvCxnSpPr>
          <p:cNvPr id="651" name="Straight Connector 650"/>
          <p:cNvCxnSpPr>
            <a:stCxn id="136" idx="7"/>
            <a:endCxn id="154" idx="0"/>
          </p:cNvCxnSpPr>
          <p:nvPr/>
        </p:nvCxnSpPr>
        <p:spPr bwMode="auto">
          <a:xfrm flipH="1">
            <a:off x="5923086" y="2442385"/>
            <a:ext cx="384273" cy="546152"/>
          </a:xfrm>
          <a:prstGeom prst="line">
            <a:avLst/>
          </a:prstGeom>
          <a:noFill/>
          <a:ln w="28575" cap="flat" cmpd="sng" algn="ctr">
            <a:solidFill>
              <a:srgbClr val="00B050"/>
            </a:solidFill>
            <a:prstDash val="solid"/>
            <a:round/>
            <a:headEnd type="none" w="med" len="med"/>
            <a:tailEnd type="none" w="med" len="med"/>
          </a:ln>
          <a:effectLst/>
        </p:spPr>
      </p:cxnSp>
      <p:sp>
        <p:nvSpPr>
          <p:cNvPr id="652" name="Rounded Rectangle 651"/>
          <p:cNvSpPr/>
          <p:nvPr/>
        </p:nvSpPr>
        <p:spPr bwMode="auto">
          <a:xfrm>
            <a:off x="6071810" y="1615906"/>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3" name="Rounded Rectangle 652"/>
          <p:cNvSpPr/>
          <p:nvPr/>
        </p:nvSpPr>
        <p:spPr bwMode="auto">
          <a:xfrm>
            <a:off x="6350717" y="2024601"/>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4" name="Rounded Rectangle 653"/>
          <p:cNvSpPr/>
          <p:nvPr/>
        </p:nvSpPr>
        <p:spPr bwMode="auto">
          <a:xfrm>
            <a:off x="8535340" y="1667640"/>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5" name="Rounded Rectangle 654"/>
          <p:cNvSpPr/>
          <p:nvPr/>
        </p:nvSpPr>
        <p:spPr bwMode="auto">
          <a:xfrm>
            <a:off x="8535340" y="2123518"/>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6" name="Rounded Rectangle 655"/>
          <p:cNvSpPr/>
          <p:nvPr/>
        </p:nvSpPr>
        <p:spPr bwMode="auto">
          <a:xfrm>
            <a:off x="10461449" y="2096778"/>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7" name="Rounded Rectangle 656"/>
          <p:cNvSpPr/>
          <p:nvPr/>
        </p:nvSpPr>
        <p:spPr bwMode="auto">
          <a:xfrm>
            <a:off x="10814654" y="1994539"/>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58" name="Straight Connector 657"/>
          <p:cNvCxnSpPr>
            <a:stCxn id="154" idx="0"/>
            <a:endCxn id="653" idx="1"/>
          </p:cNvCxnSpPr>
          <p:nvPr/>
        </p:nvCxnSpPr>
        <p:spPr bwMode="auto">
          <a:xfrm flipV="1">
            <a:off x="5923087" y="2125924"/>
            <a:ext cx="427629" cy="862614"/>
          </a:xfrm>
          <a:prstGeom prst="line">
            <a:avLst/>
          </a:prstGeom>
          <a:noFill/>
          <a:ln w="28575" cap="flat" cmpd="sng" algn="ctr">
            <a:solidFill>
              <a:srgbClr val="00B0F0"/>
            </a:solidFill>
            <a:prstDash val="solid"/>
            <a:round/>
            <a:headEnd type="none" w="med" len="med"/>
            <a:tailEnd type="none" w="med" len="med"/>
          </a:ln>
          <a:effectLst/>
        </p:spPr>
      </p:cxnSp>
      <p:cxnSp>
        <p:nvCxnSpPr>
          <p:cNvPr id="659" name="Straight Connector 658"/>
          <p:cNvCxnSpPr>
            <a:stCxn id="652" idx="2"/>
            <a:endCxn id="653" idx="0"/>
          </p:cNvCxnSpPr>
          <p:nvPr/>
        </p:nvCxnSpPr>
        <p:spPr bwMode="auto">
          <a:xfrm>
            <a:off x="6188284" y="1818549"/>
            <a:ext cx="278907" cy="206051"/>
          </a:xfrm>
          <a:prstGeom prst="line">
            <a:avLst/>
          </a:prstGeom>
          <a:noFill/>
          <a:ln w="28575" cap="flat" cmpd="sng" algn="ctr">
            <a:solidFill>
              <a:srgbClr val="00B0F0"/>
            </a:solidFill>
            <a:prstDash val="solid"/>
            <a:round/>
            <a:headEnd type="none" w="med" len="med"/>
            <a:tailEnd type="none" w="med" len="med"/>
          </a:ln>
          <a:effectLst/>
        </p:spPr>
      </p:cxnSp>
      <p:cxnSp>
        <p:nvCxnSpPr>
          <p:cNvPr id="660" name="Straight Connector 659"/>
          <p:cNvCxnSpPr>
            <a:stCxn id="154" idx="0"/>
          </p:cNvCxnSpPr>
          <p:nvPr/>
        </p:nvCxnSpPr>
        <p:spPr bwMode="auto">
          <a:xfrm flipV="1">
            <a:off x="5923088" y="1796803"/>
            <a:ext cx="306990" cy="1191733"/>
          </a:xfrm>
          <a:prstGeom prst="line">
            <a:avLst/>
          </a:prstGeom>
          <a:noFill/>
          <a:ln w="28575" cap="flat" cmpd="sng" algn="ctr">
            <a:solidFill>
              <a:srgbClr val="00B0F0"/>
            </a:solidFill>
            <a:prstDash val="solid"/>
            <a:round/>
            <a:headEnd type="none" w="med" len="med"/>
            <a:tailEnd type="none" w="med" len="med"/>
          </a:ln>
          <a:effectLst/>
        </p:spPr>
      </p:cxnSp>
      <p:cxnSp>
        <p:nvCxnSpPr>
          <p:cNvPr id="661" name="Straight Connector 660"/>
          <p:cNvCxnSpPr>
            <a:stCxn id="655" idx="0"/>
            <a:endCxn id="654" idx="2"/>
          </p:cNvCxnSpPr>
          <p:nvPr/>
        </p:nvCxnSpPr>
        <p:spPr bwMode="auto">
          <a:xfrm flipV="1">
            <a:off x="8651812" y="1870283"/>
            <a:ext cx="0" cy="253235"/>
          </a:xfrm>
          <a:prstGeom prst="line">
            <a:avLst/>
          </a:prstGeom>
          <a:noFill/>
          <a:ln w="28575" cap="flat" cmpd="sng" algn="ctr">
            <a:solidFill>
              <a:srgbClr val="00B0F0"/>
            </a:solidFill>
            <a:prstDash val="solid"/>
            <a:round/>
            <a:headEnd type="none" w="med" len="med"/>
            <a:tailEnd type="none" w="med" len="med"/>
          </a:ln>
          <a:effectLst/>
        </p:spPr>
      </p:cxnSp>
      <p:cxnSp>
        <p:nvCxnSpPr>
          <p:cNvPr id="662" name="Straight Connector 661"/>
          <p:cNvCxnSpPr>
            <a:stCxn id="656" idx="3"/>
            <a:endCxn id="657" idx="1"/>
          </p:cNvCxnSpPr>
          <p:nvPr/>
        </p:nvCxnSpPr>
        <p:spPr bwMode="auto">
          <a:xfrm flipV="1">
            <a:off x="10694395" y="2095861"/>
            <a:ext cx="120258" cy="102239"/>
          </a:xfrm>
          <a:prstGeom prst="line">
            <a:avLst/>
          </a:prstGeom>
          <a:noFill/>
          <a:ln w="3175" cap="flat" cmpd="sng" algn="ctr">
            <a:solidFill>
              <a:srgbClr val="00B0F0"/>
            </a:solidFill>
            <a:prstDash val="solid"/>
            <a:round/>
            <a:headEnd type="none" w="med" len="med"/>
            <a:tailEnd type="none" w="med" len="med"/>
          </a:ln>
          <a:effectLst/>
        </p:spPr>
      </p:cxnSp>
      <p:cxnSp>
        <p:nvCxnSpPr>
          <p:cNvPr id="663" name="Straight Connector 662"/>
          <p:cNvCxnSpPr>
            <a:stCxn id="654" idx="1"/>
            <a:endCxn id="653" idx="3"/>
          </p:cNvCxnSpPr>
          <p:nvPr/>
        </p:nvCxnSpPr>
        <p:spPr bwMode="auto">
          <a:xfrm flipH="1">
            <a:off x="6583664" y="1768962"/>
            <a:ext cx="1951676" cy="356962"/>
          </a:xfrm>
          <a:prstGeom prst="line">
            <a:avLst/>
          </a:prstGeom>
          <a:noFill/>
          <a:ln w="28575" cap="flat" cmpd="sng" algn="ctr">
            <a:solidFill>
              <a:srgbClr val="00B0F0"/>
            </a:solidFill>
            <a:prstDash val="solid"/>
            <a:round/>
            <a:headEnd type="none" w="med" len="med"/>
            <a:tailEnd type="none" w="med" len="med"/>
          </a:ln>
          <a:effectLst/>
        </p:spPr>
      </p:cxnSp>
      <p:cxnSp>
        <p:nvCxnSpPr>
          <p:cNvPr id="664" name="Straight Connector 663"/>
          <p:cNvCxnSpPr>
            <a:stCxn id="655" idx="3"/>
            <a:endCxn id="656" idx="1"/>
          </p:cNvCxnSpPr>
          <p:nvPr/>
        </p:nvCxnSpPr>
        <p:spPr bwMode="auto">
          <a:xfrm flipV="1">
            <a:off x="8768286" y="2198100"/>
            <a:ext cx="1693163" cy="26741"/>
          </a:xfrm>
          <a:prstGeom prst="line">
            <a:avLst/>
          </a:prstGeom>
          <a:noFill/>
          <a:ln w="28575" cap="flat" cmpd="sng" algn="ctr">
            <a:solidFill>
              <a:srgbClr val="00B0F0"/>
            </a:solidFill>
            <a:prstDash val="solid"/>
            <a:round/>
            <a:headEnd type="none" w="med" len="med"/>
            <a:tailEnd type="none" w="med" len="med"/>
          </a:ln>
          <a:effectLst/>
        </p:spPr>
      </p:cxnSp>
      <p:sp>
        <p:nvSpPr>
          <p:cNvPr id="665" name="Can 664"/>
          <p:cNvSpPr/>
          <p:nvPr/>
        </p:nvSpPr>
        <p:spPr bwMode="auto">
          <a:xfrm>
            <a:off x="6537999" y="1501340"/>
            <a:ext cx="389909" cy="408290"/>
          </a:xfrm>
          <a:prstGeom prst="can">
            <a:avLst>
              <a:gd name="adj" fmla="val 40184"/>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66" name="Straight Connector 665"/>
          <p:cNvCxnSpPr>
            <a:stCxn id="653" idx="0"/>
            <a:endCxn id="665" idx="3"/>
          </p:cNvCxnSpPr>
          <p:nvPr/>
        </p:nvCxnSpPr>
        <p:spPr bwMode="auto">
          <a:xfrm flipV="1">
            <a:off x="6467191" y="1909630"/>
            <a:ext cx="265763" cy="114970"/>
          </a:xfrm>
          <a:prstGeom prst="line">
            <a:avLst/>
          </a:prstGeom>
          <a:noFill/>
          <a:ln w="28575" cap="flat" cmpd="sng" algn="ctr">
            <a:solidFill>
              <a:srgbClr val="00B0F0"/>
            </a:solidFill>
            <a:prstDash val="solid"/>
            <a:round/>
            <a:headEnd type="none" w="med" len="med"/>
            <a:tailEnd type="none" w="med" len="med"/>
          </a:ln>
          <a:effectLst/>
        </p:spPr>
      </p:cxnSp>
      <p:sp>
        <p:nvSpPr>
          <p:cNvPr id="667" name="Can 666"/>
          <p:cNvSpPr/>
          <p:nvPr/>
        </p:nvSpPr>
        <p:spPr bwMode="auto">
          <a:xfrm>
            <a:off x="8090622" y="3322479"/>
            <a:ext cx="348707" cy="370866"/>
          </a:xfrm>
          <a:prstGeom prst="can">
            <a:avLst>
              <a:gd name="adj" fmla="val 40184"/>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68" name="Straight Connector 667"/>
          <p:cNvCxnSpPr>
            <a:stCxn id="667" idx="4"/>
            <a:endCxn id="158" idx="1"/>
          </p:cNvCxnSpPr>
          <p:nvPr/>
        </p:nvCxnSpPr>
        <p:spPr bwMode="auto">
          <a:xfrm>
            <a:off x="8439328" y="3507912"/>
            <a:ext cx="86689" cy="78735"/>
          </a:xfrm>
          <a:prstGeom prst="line">
            <a:avLst/>
          </a:prstGeom>
          <a:noFill/>
          <a:ln w="28575" cap="flat" cmpd="sng" algn="ctr">
            <a:solidFill>
              <a:srgbClr val="FFC000"/>
            </a:solidFill>
            <a:prstDash val="solid"/>
            <a:round/>
            <a:headEnd type="none" w="med" len="med"/>
            <a:tailEnd type="none" w="med" len="med"/>
          </a:ln>
          <a:effectLst/>
        </p:spPr>
      </p:cxnSp>
      <p:grpSp>
        <p:nvGrpSpPr>
          <p:cNvPr id="122" name="Group 121"/>
          <p:cNvGrpSpPr/>
          <p:nvPr/>
        </p:nvGrpSpPr>
        <p:grpSpPr>
          <a:xfrm>
            <a:off x="1839486" y="2375163"/>
            <a:ext cx="2155591" cy="342171"/>
            <a:chOff x="1723573" y="2386300"/>
            <a:chExt cx="2037146" cy="323370"/>
          </a:xfrm>
        </p:grpSpPr>
        <p:sp>
          <p:nvSpPr>
            <p:cNvPr id="670" name="Rounded Rectangle 669"/>
            <p:cNvSpPr/>
            <p:nvPr/>
          </p:nvSpPr>
          <p:spPr bwMode="auto">
            <a:xfrm>
              <a:off x="1723573" y="2386300"/>
              <a:ext cx="2037146"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671" name="Group 670"/>
            <p:cNvGrpSpPr/>
            <p:nvPr/>
          </p:nvGrpSpPr>
          <p:grpSpPr>
            <a:xfrm>
              <a:off x="1780725" y="2412517"/>
              <a:ext cx="1919527" cy="280612"/>
              <a:chOff x="2317136" y="2639851"/>
              <a:chExt cx="999240" cy="280612"/>
            </a:xfrm>
          </p:grpSpPr>
          <p:sp>
            <p:nvSpPr>
              <p:cNvPr id="672" name="Rectangle 671"/>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3" name="Rectangle 672"/>
              <p:cNvSpPr/>
              <p:nvPr/>
            </p:nvSpPr>
            <p:spPr bwMode="auto">
              <a:xfrm>
                <a:off x="2401969" y="2639851"/>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4" name="Rectangle 673"/>
              <p:cNvSpPr/>
              <p:nvPr/>
            </p:nvSpPr>
            <p:spPr bwMode="auto">
              <a:xfrm>
                <a:off x="2486802"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5" name="Rectangle 674"/>
              <p:cNvSpPr/>
              <p:nvPr/>
            </p:nvSpPr>
            <p:spPr bwMode="auto">
              <a:xfrm>
                <a:off x="2571635"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6" name="Rectangle 675"/>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7" name="Rectangle 676"/>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8" name="Rectangle 677"/>
              <p:cNvSpPr/>
              <p:nvPr/>
            </p:nvSpPr>
            <p:spPr bwMode="auto">
              <a:xfrm>
                <a:off x="2826134"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9" name="Rectangle 678"/>
              <p:cNvSpPr/>
              <p:nvPr/>
            </p:nvSpPr>
            <p:spPr bwMode="auto">
              <a:xfrm>
                <a:off x="2910967"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0" name="Rectangle 679"/>
              <p:cNvSpPr/>
              <p:nvPr/>
            </p:nvSpPr>
            <p:spPr bwMode="auto">
              <a:xfrm>
                <a:off x="2995800"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1" name="Rectangle 680"/>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2" name="Rectangle 681"/>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3" name="Rectangle 682"/>
              <p:cNvSpPr/>
              <p:nvPr/>
            </p:nvSpPr>
            <p:spPr bwMode="auto">
              <a:xfrm>
                <a:off x="3250299"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7" name="Rectangle 686"/>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8" name="Rectangle 687"/>
              <p:cNvSpPr/>
              <p:nvPr/>
            </p:nvSpPr>
            <p:spPr bwMode="auto">
              <a:xfrm>
                <a:off x="240573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9" name="Rectangle 688"/>
              <p:cNvSpPr/>
              <p:nvPr/>
            </p:nvSpPr>
            <p:spPr bwMode="auto">
              <a:xfrm>
                <a:off x="2490568"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0" name="Rectangle 689"/>
              <p:cNvSpPr/>
              <p:nvPr/>
            </p:nvSpPr>
            <p:spPr bwMode="auto">
              <a:xfrm>
                <a:off x="2575401"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1" name="Rectangle 690"/>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2" name="Rectangle 691"/>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3" name="Rectangle 692"/>
              <p:cNvSpPr/>
              <p:nvPr/>
            </p:nvSpPr>
            <p:spPr bwMode="auto">
              <a:xfrm>
                <a:off x="2829900"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4" name="Rectangle 693"/>
              <p:cNvSpPr/>
              <p:nvPr/>
            </p:nvSpPr>
            <p:spPr bwMode="auto">
              <a:xfrm>
                <a:off x="2914733"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5" name="Rectangle 694"/>
              <p:cNvSpPr/>
              <p:nvPr/>
            </p:nvSpPr>
            <p:spPr bwMode="auto">
              <a:xfrm>
                <a:off x="2999566"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6" name="Rectangle 695"/>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7" name="Rectangle 696"/>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8" name="Rectangle 697"/>
              <p:cNvSpPr/>
              <p:nvPr/>
            </p:nvSpPr>
            <p:spPr bwMode="auto">
              <a:xfrm>
                <a:off x="325406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2" name="Rectangle 701"/>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3" name="Rectangle 702"/>
              <p:cNvSpPr/>
              <p:nvPr/>
            </p:nvSpPr>
            <p:spPr bwMode="auto">
              <a:xfrm>
                <a:off x="240738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4" name="Rectangle 703"/>
              <p:cNvSpPr/>
              <p:nvPr/>
            </p:nvSpPr>
            <p:spPr bwMode="auto">
              <a:xfrm>
                <a:off x="2492215"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5" name="Rectangle 704"/>
              <p:cNvSpPr/>
              <p:nvPr/>
            </p:nvSpPr>
            <p:spPr bwMode="auto">
              <a:xfrm>
                <a:off x="2577048"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6" name="Rectangle 705"/>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7" name="Rectangle 706"/>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8" name="Rectangle 707"/>
              <p:cNvSpPr/>
              <p:nvPr/>
            </p:nvSpPr>
            <p:spPr bwMode="auto">
              <a:xfrm>
                <a:off x="2831547"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9" name="Rectangle 708"/>
              <p:cNvSpPr/>
              <p:nvPr/>
            </p:nvSpPr>
            <p:spPr bwMode="auto">
              <a:xfrm>
                <a:off x="2916380"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0" name="Rectangle 709"/>
              <p:cNvSpPr/>
              <p:nvPr/>
            </p:nvSpPr>
            <p:spPr bwMode="auto">
              <a:xfrm>
                <a:off x="3001213"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1" name="Rectangle 710"/>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2" name="Rectangle 711"/>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3" name="Rectangle 712"/>
              <p:cNvSpPr/>
              <p:nvPr/>
            </p:nvSpPr>
            <p:spPr bwMode="auto">
              <a:xfrm>
                <a:off x="325571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7" name="Rectangle 716"/>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8" name="Rectangle 717"/>
              <p:cNvSpPr/>
              <p:nvPr/>
            </p:nvSpPr>
            <p:spPr bwMode="auto">
              <a:xfrm>
                <a:off x="2407382"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9" name="Rectangle 718"/>
              <p:cNvSpPr/>
              <p:nvPr/>
            </p:nvSpPr>
            <p:spPr bwMode="auto">
              <a:xfrm>
                <a:off x="2492215"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0" name="Rectangle 719"/>
              <p:cNvSpPr/>
              <p:nvPr/>
            </p:nvSpPr>
            <p:spPr bwMode="auto">
              <a:xfrm>
                <a:off x="2577048"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1" name="Rectangle 720"/>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2" name="Rectangle 721"/>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3" name="Rectangle 722"/>
              <p:cNvSpPr/>
              <p:nvPr/>
            </p:nvSpPr>
            <p:spPr bwMode="auto">
              <a:xfrm>
                <a:off x="2831547"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4" name="Rectangle 723"/>
              <p:cNvSpPr/>
              <p:nvPr/>
            </p:nvSpPr>
            <p:spPr bwMode="auto">
              <a:xfrm>
                <a:off x="2916380"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5" name="Rectangle 724"/>
              <p:cNvSpPr/>
              <p:nvPr/>
            </p:nvSpPr>
            <p:spPr bwMode="auto">
              <a:xfrm>
                <a:off x="3001213"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6" name="Rectangle 725"/>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7" name="Rectangle 726"/>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8" name="Rectangle 727"/>
              <p:cNvSpPr/>
              <p:nvPr/>
            </p:nvSpPr>
            <p:spPr bwMode="auto">
              <a:xfrm>
                <a:off x="3255712"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732" name="Group 731"/>
          <p:cNvGrpSpPr/>
          <p:nvPr/>
        </p:nvGrpSpPr>
        <p:grpSpPr>
          <a:xfrm>
            <a:off x="2474756" y="1837956"/>
            <a:ext cx="1494419" cy="342171"/>
            <a:chOff x="2329068" y="3841531"/>
            <a:chExt cx="1412304" cy="323370"/>
          </a:xfrm>
        </p:grpSpPr>
        <p:sp>
          <p:nvSpPr>
            <p:cNvPr id="733" name="Rounded Rectangle 732"/>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734" name="Group 733"/>
            <p:cNvGrpSpPr/>
            <p:nvPr/>
          </p:nvGrpSpPr>
          <p:grpSpPr>
            <a:xfrm>
              <a:off x="2408551" y="3867748"/>
              <a:ext cx="1253743" cy="280612"/>
              <a:chOff x="2317136" y="2639851"/>
              <a:chExt cx="1253743" cy="280612"/>
            </a:xfrm>
          </p:grpSpPr>
          <p:sp>
            <p:nvSpPr>
              <p:cNvPr id="735" name="Rectangle 734"/>
              <p:cNvSpPr/>
              <p:nvPr/>
            </p:nvSpPr>
            <p:spPr bwMode="auto">
              <a:xfrm>
                <a:off x="2317136"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6" name="Rectangle 735"/>
              <p:cNvSpPr/>
              <p:nvPr/>
            </p:nvSpPr>
            <p:spPr bwMode="auto">
              <a:xfrm>
                <a:off x="2401969"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7" name="Rectangle 736"/>
              <p:cNvSpPr/>
              <p:nvPr/>
            </p:nvSpPr>
            <p:spPr bwMode="auto">
              <a:xfrm>
                <a:off x="2486802"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8" name="Rectangle 737"/>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9" name="Rectangle 738"/>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0" name="Rectangle 739"/>
              <p:cNvSpPr/>
              <p:nvPr/>
            </p:nvSpPr>
            <p:spPr bwMode="auto">
              <a:xfrm>
                <a:off x="2741301"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1" name="Rectangle 740"/>
              <p:cNvSpPr/>
              <p:nvPr/>
            </p:nvSpPr>
            <p:spPr bwMode="auto">
              <a:xfrm>
                <a:off x="2826134"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2" name="Rectangle 741"/>
              <p:cNvSpPr/>
              <p:nvPr/>
            </p:nvSpPr>
            <p:spPr bwMode="auto">
              <a:xfrm>
                <a:off x="2910967"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3" name="Rectangle 742"/>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4" name="Rectangle 743"/>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5" name="Rectangle 744"/>
              <p:cNvSpPr/>
              <p:nvPr/>
            </p:nvSpPr>
            <p:spPr bwMode="auto">
              <a:xfrm>
                <a:off x="3165466"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6" name="Rectangle 745"/>
              <p:cNvSpPr/>
              <p:nvPr/>
            </p:nvSpPr>
            <p:spPr bwMode="auto">
              <a:xfrm>
                <a:off x="3250299"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7" name="Rectangle 746"/>
              <p:cNvSpPr/>
              <p:nvPr/>
            </p:nvSpPr>
            <p:spPr bwMode="auto">
              <a:xfrm>
                <a:off x="3335132"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8" name="Rectangle 747"/>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9" name="Rectangle 748"/>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0" name="Rectangle 749"/>
              <p:cNvSpPr/>
              <p:nvPr/>
            </p:nvSpPr>
            <p:spPr bwMode="auto">
              <a:xfrm>
                <a:off x="2320902"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1" name="Rectangle 750"/>
              <p:cNvSpPr/>
              <p:nvPr/>
            </p:nvSpPr>
            <p:spPr bwMode="auto">
              <a:xfrm>
                <a:off x="2405735"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2" name="Rectangle 751"/>
              <p:cNvSpPr/>
              <p:nvPr/>
            </p:nvSpPr>
            <p:spPr bwMode="auto">
              <a:xfrm>
                <a:off x="2490568"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3" name="Rectangle 752"/>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4" name="Rectangle 753"/>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5" name="Rectangle 754"/>
              <p:cNvSpPr/>
              <p:nvPr/>
            </p:nvSpPr>
            <p:spPr bwMode="auto">
              <a:xfrm>
                <a:off x="2745067"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6" name="Rectangle 755"/>
              <p:cNvSpPr/>
              <p:nvPr/>
            </p:nvSpPr>
            <p:spPr bwMode="auto">
              <a:xfrm>
                <a:off x="2829900"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7" name="Rectangle 756"/>
              <p:cNvSpPr/>
              <p:nvPr/>
            </p:nvSpPr>
            <p:spPr bwMode="auto">
              <a:xfrm>
                <a:off x="2914733"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8" name="Rectangle 757"/>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9" name="Rectangle 758"/>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0" name="Rectangle 759"/>
              <p:cNvSpPr/>
              <p:nvPr/>
            </p:nvSpPr>
            <p:spPr bwMode="auto">
              <a:xfrm>
                <a:off x="3169232"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1" name="Rectangle 760"/>
              <p:cNvSpPr/>
              <p:nvPr/>
            </p:nvSpPr>
            <p:spPr bwMode="auto">
              <a:xfrm>
                <a:off x="3254065"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2" name="Rectangle 761"/>
              <p:cNvSpPr/>
              <p:nvPr/>
            </p:nvSpPr>
            <p:spPr bwMode="auto">
              <a:xfrm>
                <a:off x="3338898"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3" name="Rectangle 762"/>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4" name="Rectangle 763"/>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5" name="Rectangle 764"/>
              <p:cNvSpPr/>
              <p:nvPr/>
            </p:nvSpPr>
            <p:spPr bwMode="auto">
              <a:xfrm>
                <a:off x="2322549"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6" name="Rectangle 765"/>
              <p:cNvSpPr/>
              <p:nvPr/>
            </p:nvSpPr>
            <p:spPr bwMode="auto">
              <a:xfrm>
                <a:off x="2407382"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7" name="Rectangle 766"/>
              <p:cNvSpPr/>
              <p:nvPr/>
            </p:nvSpPr>
            <p:spPr bwMode="auto">
              <a:xfrm>
                <a:off x="2492215"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8" name="Rectangle 767"/>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9" name="Rectangle 768"/>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0" name="Rectangle 769"/>
              <p:cNvSpPr/>
              <p:nvPr/>
            </p:nvSpPr>
            <p:spPr bwMode="auto">
              <a:xfrm>
                <a:off x="2746714"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1" name="Rectangle 770"/>
              <p:cNvSpPr/>
              <p:nvPr/>
            </p:nvSpPr>
            <p:spPr bwMode="auto">
              <a:xfrm>
                <a:off x="2831547"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2" name="Rectangle 771"/>
              <p:cNvSpPr/>
              <p:nvPr/>
            </p:nvSpPr>
            <p:spPr bwMode="auto">
              <a:xfrm>
                <a:off x="2916380"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3" name="Rectangle 772"/>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4" name="Rectangle 773"/>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5" name="Rectangle 774"/>
              <p:cNvSpPr/>
              <p:nvPr/>
            </p:nvSpPr>
            <p:spPr bwMode="auto">
              <a:xfrm>
                <a:off x="3170879"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6" name="Rectangle 775"/>
              <p:cNvSpPr/>
              <p:nvPr/>
            </p:nvSpPr>
            <p:spPr bwMode="auto">
              <a:xfrm>
                <a:off x="3255712"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7" name="Rectangle 776"/>
              <p:cNvSpPr/>
              <p:nvPr/>
            </p:nvSpPr>
            <p:spPr bwMode="auto">
              <a:xfrm>
                <a:off x="3340545"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8" name="Rectangle 777"/>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9" name="Rectangle 778"/>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0" name="Rectangle 779"/>
              <p:cNvSpPr/>
              <p:nvPr/>
            </p:nvSpPr>
            <p:spPr bwMode="auto">
              <a:xfrm>
                <a:off x="2322549"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1" name="Rectangle 780"/>
              <p:cNvSpPr/>
              <p:nvPr/>
            </p:nvSpPr>
            <p:spPr bwMode="auto">
              <a:xfrm>
                <a:off x="2407382"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2" name="Rectangle 781"/>
              <p:cNvSpPr/>
              <p:nvPr/>
            </p:nvSpPr>
            <p:spPr bwMode="auto">
              <a:xfrm>
                <a:off x="2492215"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3" name="Rectangle 782"/>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4" name="Rectangle 783"/>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5" name="Rectangle 784"/>
              <p:cNvSpPr/>
              <p:nvPr/>
            </p:nvSpPr>
            <p:spPr bwMode="auto">
              <a:xfrm>
                <a:off x="2746714"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6" name="Rectangle 785"/>
              <p:cNvSpPr/>
              <p:nvPr/>
            </p:nvSpPr>
            <p:spPr bwMode="auto">
              <a:xfrm>
                <a:off x="2831547"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7" name="Rectangle 786"/>
              <p:cNvSpPr/>
              <p:nvPr/>
            </p:nvSpPr>
            <p:spPr bwMode="auto">
              <a:xfrm>
                <a:off x="2916380"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8" name="Rectangle 787"/>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9" name="Rectangle 788"/>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0" name="Rectangle 789"/>
              <p:cNvSpPr/>
              <p:nvPr/>
            </p:nvSpPr>
            <p:spPr bwMode="auto">
              <a:xfrm>
                <a:off x="3170879"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1" name="Rectangle 790"/>
              <p:cNvSpPr/>
              <p:nvPr/>
            </p:nvSpPr>
            <p:spPr bwMode="auto">
              <a:xfrm>
                <a:off x="3255712"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2" name="Rectangle 791"/>
              <p:cNvSpPr/>
              <p:nvPr/>
            </p:nvSpPr>
            <p:spPr bwMode="auto">
              <a:xfrm>
                <a:off x="3340545"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3" name="Rectangle 792"/>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4" name="Rectangle 793"/>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845" name="Group 844"/>
          <p:cNvGrpSpPr/>
          <p:nvPr/>
        </p:nvGrpSpPr>
        <p:grpSpPr>
          <a:xfrm>
            <a:off x="1747217" y="2583510"/>
            <a:ext cx="2155591" cy="342171"/>
            <a:chOff x="1723573" y="2386300"/>
            <a:chExt cx="2037146" cy="323370"/>
          </a:xfrm>
        </p:grpSpPr>
        <p:sp>
          <p:nvSpPr>
            <p:cNvPr id="846" name="Rounded Rectangle 845"/>
            <p:cNvSpPr/>
            <p:nvPr/>
          </p:nvSpPr>
          <p:spPr bwMode="auto">
            <a:xfrm>
              <a:off x="1723573" y="2386300"/>
              <a:ext cx="2037146"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847" name="Group 846"/>
            <p:cNvGrpSpPr/>
            <p:nvPr/>
          </p:nvGrpSpPr>
          <p:grpSpPr>
            <a:xfrm>
              <a:off x="1780725" y="2412517"/>
              <a:ext cx="1919527" cy="280612"/>
              <a:chOff x="2317136" y="2639851"/>
              <a:chExt cx="999240" cy="280612"/>
            </a:xfrm>
          </p:grpSpPr>
          <p:sp>
            <p:nvSpPr>
              <p:cNvPr id="848" name="Rectangle 847"/>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49" name="Rectangle 848"/>
              <p:cNvSpPr/>
              <p:nvPr/>
            </p:nvSpPr>
            <p:spPr bwMode="auto">
              <a:xfrm>
                <a:off x="2401969" y="2639851"/>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0" name="Rectangle 849"/>
              <p:cNvSpPr/>
              <p:nvPr/>
            </p:nvSpPr>
            <p:spPr bwMode="auto">
              <a:xfrm>
                <a:off x="2486802"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1" name="Rectangle 850"/>
              <p:cNvSpPr/>
              <p:nvPr/>
            </p:nvSpPr>
            <p:spPr bwMode="auto">
              <a:xfrm>
                <a:off x="2571635"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2" name="Rectangle 851"/>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3" name="Rectangle 852"/>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4" name="Rectangle 853"/>
              <p:cNvSpPr/>
              <p:nvPr/>
            </p:nvSpPr>
            <p:spPr bwMode="auto">
              <a:xfrm>
                <a:off x="2826134"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5" name="Rectangle 854"/>
              <p:cNvSpPr/>
              <p:nvPr/>
            </p:nvSpPr>
            <p:spPr bwMode="auto">
              <a:xfrm>
                <a:off x="2910967"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6" name="Rectangle 855"/>
              <p:cNvSpPr/>
              <p:nvPr/>
            </p:nvSpPr>
            <p:spPr bwMode="auto">
              <a:xfrm>
                <a:off x="2995800"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7" name="Rectangle 856"/>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8" name="Rectangle 857"/>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9" name="Rectangle 858"/>
              <p:cNvSpPr/>
              <p:nvPr/>
            </p:nvSpPr>
            <p:spPr bwMode="auto">
              <a:xfrm>
                <a:off x="3250299"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0" name="Rectangle 859"/>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1" name="Rectangle 860"/>
              <p:cNvSpPr/>
              <p:nvPr/>
            </p:nvSpPr>
            <p:spPr bwMode="auto">
              <a:xfrm>
                <a:off x="240573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2" name="Rectangle 861"/>
              <p:cNvSpPr/>
              <p:nvPr/>
            </p:nvSpPr>
            <p:spPr bwMode="auto">
              <a:xfrm>
                <a:off x="2490568"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3" name="Rectangle 862"/>
              <p:cNvSpPr/>
              <p:nvPr/>
            </p:nvSpPr>
            <p:spPr bwMode="auto">
              <a:xfrm>
                <a:off x="2575401"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4" name="Rectangle 863"/>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5" name="Rectangle 864"/>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6" name="Rectangle 865"/>
              <p:cNvSpPr/>
              <p:nvPr/>
            </p:nvSpPr>
            <p:spPr bwMode="auto">
              <a:xfrm>
                <a:off x="2829900"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7" name="Rectangle 866"/>
              <p:cNvSpPr/>
              <p:nvPr/>
            </p:nvSpPr>
            <p:spPr bwMode="auto">
              <a:xfrm>
                <a:off x="2914733"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8" name="Rectangle 867"/>
              <p:cNvSpPr/>
              <p:nvPr/>
            </p:nvSpPr>
            <p:spPr bwMode="auto">
              <a:xfrm>
                <a:off x="2999566"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9" name="Rectangle 868"/>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0" name="Rectangle 869"/>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1" name="Rectangle 870"/>
              <p:cNvSpPr/>
              <p:nvPr/>
            </p:nvSpPr>
            <p:spPr bwMode="auto">
              <a:xfrm>
                <a:off x="325406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2" name="Rectangle 871"/>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3" name="Rectangle 872"/>
              <p:cNvSpPr/>
              <p:nvPr/>
            </p:nvSpPr>
            <p:spPr bwMode="auto">
              <a:xfrm>
                <a:off x="240738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4" name="Rectangle 873"/>
              <p:cNvSpPr/>
              <p:nvPr/>
            </p:nvSpPr>
            <p:spPr bwMode="auto">
              <a:xfrm>
                <a:off x="2492215"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5" name="Rectangle 874"/>
              <p:cNvSpPr/>
              <p:nvPr/>
            </p:nvSpPr>
            <p:spPr bwMode="auto">
              <a:xfrm>
                <a:off x="2577048"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6" name="Rectangle 875"/>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7" name="Rectangle 876"/>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8" name="Rectangle 877"/>
              <p:cNvSpPr/>
              <p:nvPr/>
            </p:nvSpPr>
            <p:spPr bwMode="auto">
              <a:xfrm>
                <a:off x="2831547"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9" name="Rectangle 878"/>
              <p:cNvSpPr/>
              <p:nvPr/>
            </p:nvSpPr>
            <p:spPr bwMode="auto">
              <a:xfrm>
                <a:off x="2916380"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0" name="Rectangle 879"/>
              <p:cNvSpPr/>
              <p:nvPr/>
            </p:nvSpPr>
            <p:spPr bwMode="auto">
              <a:xfrm>
                <a:off x="3001213"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1" name="Rectangle 880"/>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2" name="Rectangle 881"/>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3" name="Rectangle 882"/>
              <p:cNvSpPr/>
              <p:nvPr/>
            </p:nvSpPr>
            <p:spPr bwMode="auto">
              <a:xfrm>
                <a:off x="325571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4" name="Rectangle 883"/>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5" name="Rectangle 884"/>
              <p:cNvSpPr/>
              <p:nvPr/>
            </p:nvSpPr>
            <p:spPr bwMode="auto">
              <a:xfrm>
                <a:off x="2407382"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6" name="Rectangle 885"/>
              <p:cNvSpPr/>
              <p:nvPr/>
            </p:nvSpPr>
            <p:spPr bwMode="auto">
              <a:xfrm>
                <a:off x="2492215"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7" name="Rectangle 886"/>
              <p:cNvSpPr/>
              <p:nvPr/>
            </p:nvSpPr>
            <p:spPr bwMode="auto">
              <a:xfrm>
                <a:off x="2577048"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8" name="Rectangle 887"/>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9" name="Rectangle 888"/>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0" name="Rectangle 889"/>
              <p:cNvSpPr/>
              <p:nvPr/>
            </p:nvSpPr>
            <p:spPr bwMode="auto">
              <a:xfrm>
                <a:off x="2831547"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1" name="Rectangle 890"/>
              <p:cNvSpPr/>
              <p:nvPr/>
            </p:nvSpPr>
            <p:spPr bwMode="auto">
              <a:xfrm>
                <a:off x="2916380"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2" name="Rectangle 891"/>
              <p:cNvSpPr/>
              <p:nvPr/>
            </p:nvSpPr>
            <p:spPr bwMode="auto">
              <a:xfrm>
                <a:off x="3001213"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3" name="Rectangle 892"/>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4" name="Rectangle 893"/>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5" name="Rectangle 894"/>
              <p:cNvSpPr/>
              <p:nvPr/>
            </p:nvSpPr>
            <p:spPr bwMode="auto">
              <a:xfrm>
                <a:off x="3255712"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897" name="Rounded Rectangle 896"/>
          <p:cNvSpPr/>
          <p:nvPr/>
        </p:nvSpPr>
        <p:spPr bwMode="auto">
          <a:xfrm>
            <a:off x="3367194" y="3439813"/>
            <a:ext cx="621546" cy="342171"/>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5" name="Group 124"/>
          <p:cNvGrpSpPr/>
          <p:nvPr/>
        </p:nvGrpSpPr>
        <p:grpSpPr>
          <a:xfrm>
            <a:off x="3402175" y="3467554"/>
            <a:ext cx="551039" cy="290385"/>
            <a:chOff x="3216149" y="3142891"/>
            <a:chExt cx="520761" cy="129594"/>
          </a:xfrm>
        </p:grpSpPr>
        <p:sp>
          <p:nvSpPr>
            <p:cNvPr id="899" name="Rectangle 898"/>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0" name="Rectangle 899"/>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1" name="Rectangle 900"/>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2" name="Rectangle 901"/>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3" name="Rectangle 902"/>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4" name="Rectangle 903"/>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5" name="Rectangle 904"/>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6" name="Rectangle 905"/>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7" name="Rectangle 906"/>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8" name="Rectangle 907"/>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9" name="Rectangle 908"/>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0" name="Rectangle 909"/>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1" name="Rectangle 910"/>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2" name="Rectangle 911"/>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3" name="Rectangle 912"/>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4" name="Rectangle 913"/>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5" name="Rectangle 914"/>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6" name="Rectangle 915"/>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7" name="Rectangle 916"/>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8" name="Rectangle 917"/>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9" name="Rectangle 918"/>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0" name="Rectangle 919"/>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1" name="Rectangle 920"/>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2" name="Rectangle 921"/>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3" name="Rectangle 922"/>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4" name="Rectangle 923"/>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5" name="Rectangle 924"/>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6" name="Rectangle 925"/>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7" name="Rectangle 926"/>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8" name="Rectangle 927"/>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073" name="Rounded Rectangle 1072"/>
          <p:cNvSpPr/>
          <p:nvPr/>
        </p:nvSpPr>
        <p:spPr bwMode="auto">
          <a:xfrm>
            <a:off x="3369283" y="3029446"/>
            <a:ext cx="621546" cy="342171"/>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074" name="Group 1073"/>
          <p:cNvGrpSpPr/>
          <p:nvPr/>
        </p:nvGrpSpPr>
        <p:grpSpPr>
          <a:xfrm>
            <a:off x="3404264" y="3057187"/>
            <a:ext cx="551039" cy="290385"/>
            <a:chOff x="3216149" y="3142891"/>
            <a:chExt cx="520761" cy="129594"/>
          </a:xfrm>
        </p:grpSpPr>
        <p:sp>
          <p:nvSpPr>
            <p:cNvPr id="1075" name="Rectangle 1074"/>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6" name="Rectangle 1075"/>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7" name="Rectangle 1076"/>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8" name="Rectangle 1077"/>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9" name="Rectangle 1078"/>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0" name="Rectangle 1079"/>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1" name="Rectangle 1080"/>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2" name="Rectangle 1081"/>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3" name="Rectangle 1082"/>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4" name="Rectangle 1083"/>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5" name="Rectangle 1084"/>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6" name="Rectangle 1085"/>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7" name="Rectangle 1086"/>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8" name="Rectangle 1087"/>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9" name="Rectangle 1088"/>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0" name="Rectangle 1089"/>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1" name="Rectangle 1090"/>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2" name="Rectangle 1091"/>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3" name="Rectangle 1092"/>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4" name="Rectangle 1093"/>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5" name="Rectangle 1094"/>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6" name="Rectangle 1095"/>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7" name="Rectangle 1096"/>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8" name="Rectangle 1097"/>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9" name="Rectangle 1098"/>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0" name="Rectangle 1099"/>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1" name="Rectangle 1100"/>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2" name="Rectangle 1101"/>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3" name="Rectangle 1102"/>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4" name="Rectangle 1103"/>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26" name="Group 125"/>
          <p:cNvGrpSpPr/>
          <p:nvPr/>
        </p:nvGrpSpPr>
        <p:grpSpPr>
          <a:xfrm>
            <a:off x="2574827" y="3021644"/>
            <a:ext cx="621546" cy="342171"/>
            <a:chOff x="2433345" y="2855114"/>
            <a:chExt cx="587393" cy="323370"/>
          </a:xfrm>
        </p:grpSpPr>
        <p:sp>
          <p:nvSpPr>
            <p:cNvPr id="1105" name="Rounded Rectangle 1104"/>
            <p:cNvSpPr/>
            <p:nvPr/>
          </p:nvSpPr>
          <p:spPr bwMode="auto">
            <a:xfrm>
              <a:off x="2433345" y="2855114"/>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106" name="Group 1105"/>
            <p:cNvGrpSpPr/>
            <p:nvPr/>
          </p:nvGrpSpPr>
          <p:grpSpPr>
            <a:xfrm>
              <a:off x="2466403" y="2881330"/>
              <a:ext cx="520761" cy="274429"/>
              <a:chOff x="3216149" y="3142891"/>
              <a:chExt cx="520761" cy="129594"/>
            </a:xfrm>
          </p:grpSpPr>
          <p:sp>
            <p:nvSpPr>
              <p:cNvPr id="1107" name="Rectangle 1106"/>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8" name="Rectangle 1107"/>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9" name="Rectangle 1108"/>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0" name="Rectangle 1109"/>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1" name="Rectangle 1110"/>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2" name="Rectangle 1111"/>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3" name="Rectangle 1112"/>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4" name="Rectangle 1113"/>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5" name="Rectangle 1114"/>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6" name="Rectangle 1115"/>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7" name="Rectangle 1116"/>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8" name="Rectangle 1117"/>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9" name="Rectangle 1118"/>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0" name="Rectangle 1119"/>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1" name="Rectangle 1120"/>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2" name="Rectangle 1121"/>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3" name="Rectangle 1122"/>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4" name="Rectangle 1123"/>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5" name="Rectangle 1124"/>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6" name="Rectangle 1125"/>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7" name="Rectangle 1126"/>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8" name="Rectangle 1127"/>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9" name="Rectangle 1128"/>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0" name="Rectangle 1129"/>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1" name="Rectangle 1130"/>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2" name="Rectangle 1131"/>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3" name="Rectangle 1132"/>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4" name="Rectangle 1133"/>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5" name="Rectangle 1134"/>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6" name="Rectangle 1135"/>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1169" name="Group 1168"/>
          <p:cNvGrpSpPr/>
          <p:nvPr/>
        </p:nvGrpSpPr>
        <p:grpSpPr>
          <a:xfrm>
            <a:off x="2575082" y="3433177"/>
            <a:ext cx="621546" cy="342171"/>
            <a:chOff x="2433345" y="2855114"/>
            <a:chExt cx="587393" cy="323370"/>
          </a:xfrm>
        </p:grpSpPr>
        <p:sp>
          <p:nvSpPr>
            <p:cNvPr id="1170" name="Rounded Rectangle 1169"/>
            <p:cNvSpPr/>
            <p:nvPr/>
          </p:nvSpPr>
          <p:spPr bwMode="auto">
            <a:xfrm>
              <a:off x="2433345" y="2855114"/>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171" name="Group 1170"/>
            <p:cNvGrpSpPr/>
            <p:nvPr/>
          </p:nvGrpSpPr>
          <p:grpSpPr>
            <a:xfrm>
              <a:off x="2466403" y="2881330"/>
              <a:ext cx="520761" cy="274429"/>
              <a:chOff x="3216149" y="3142891"/>
              <a:chExt cx="520761" cy="129594"/>
            </a:xfrm>
          </p:grpSpPr>
          <p:sp>
            <p:nvSpPr>
              <p:cNvPr id="1172" name="Rectangle 1171"/>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3" name="Rectangle 1172"/>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4" name="Rectangle 1173"/>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5" name="Rectangle 1174"/>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6" name="Rectangle 1175"/>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7" name="Rectangle 1176"/>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8" name="Rectangle 1177"/>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9" name="Rectangle 1178"/>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0" name="Rectangle 1179"/>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1" name="Rectangle 1180"/>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2" name="Rectangle 1181"/>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3" name="Rectangle 1182"/>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4" name="Rectangle 1183"/>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5" name="Rectangle 1184"/>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6" name="Rectangle 1185"/>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7" name="Rectangle 1186"/>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8" name="Rectangle 1187"/>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9" name="Rectangle 1188"/>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0" name="Rectangle 1189"/>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1" name="Rectangle 1190"/>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2" name="Rectangle 1191"/>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3" name="Rectangle 1192"/>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4" name="Rectangle 1193"/>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5" name="Rectangle 1194"/>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6" name="Rectangle 1195"/>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7" name="Rectangle 1196"/>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8" name="Rectangle 1197"/>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9" name="Rectangle 1198"/>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0" name="Rectangle 1199"/>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1" name="Rectangle 1200"/>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131" name="Group 130"/>
          <p:cNvGrpSpPr/>
          <p:nvPr/>
        </p:nvGrpSpPr>
        <p:grpSpPr>
          <a:xfrm>
            <a:off x="2231700" y="3896483"/>
            <a:ext cx="1769560" cy="342171"/>
            <a:chOff x="3194004" y="3681882"/>
            <a:chExt cx="587393" cy="323370"/>
          </a:xfrm>
        </p:grpSpPr>
        <p:sp>
          <p:nvSpPr>
            <p:cNvPr id="1203" name="Rounded Rectangle 1202"/>
            <p:cNvSpPr/>
            <p:nvPr/>
          </p:nvSpPr>
          <p:spPr bwMode="auto">
            <a:xfrm>
              <a:off x="3194004" y="3681882"/>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04" name="Group 1203"/>
            <p:cNvGrpSpPr/>
            <p:nvPr/>
          </p:nvGrpSpPr>
          <p:grpSpPr>
            <a:xfrm>
              <a:off x="3227062" y="3708098"/>
              <a:ext cx="520761" cy="274429"/>
              <a:chOff x="3216149" y="3142891"/>
              <a:chExt cx="520761" cy="129594"/>
            </a:xfrm>
          </p:grpSpPr>
          <p:sp>
            <p:nvSpPr>
              <p:cNvPr id="1205" name="Rectangle 1204"/>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6" name="Rectangle 1205"/>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7" name="Rectangle 1206"/>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8" name="Rectangle 1207"/>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9" name="Rectangle 1208"/>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0" name="Rectangle 1209"/>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1" name="Rectangle 1210"/>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2" name="Rectangle 1211"/>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3" name="Rectangle 1212"/>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4" name="Rectangle 1213"/>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5" name="Rectangle 1214"/>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6" name="Rectangle 1215"/>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7" name="Rectangle 1216"/>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8" name="Rectangle 1217"/>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9" name="Rectangle 1218"/>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0" name="Rectangle 1219"/>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1" name="Rectangle 1220"/>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2" name="Rectangle 1221"/>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3" name="Rectangle 1222"/>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4" name="Rectangle 1223"/>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5" name="Rectangle 1224"/>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6" name="Rectangle 1225"/>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7" name="Rectangle 1226"/>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8" name="Rectangle 1227"/>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9" name="Rectangle 1228"/>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0" name="Rectangle 1229"/>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1" name="Rectangle 1230"/>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2" name="Rectangle 1231"/>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3" name="Rectangle 1232"/>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4" name="Rectangle 1233"/>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cxnSp>
        <p:nvCxnSpPr>
          <p:cNvPr id="1235" name="Straight Connector 1234"/>
          <p:cNvCxnSpPr/>
          <p:nvPr/>
        </p:nvCxnSpPr>
        <p:spPr bwMode="auto">
          <a:xfrm flipV="1">
            <a:off x="5141698" y="3079071"/>
            <a:ext cx="663933" cy="1567934"/>
          </a:xfrm>
          <a:prstGeom prst="line">
            <a:avLst/>
          </a:prstGeom>
          <a:noFill/>
          <a:ln w="28575" cap="flat" cmpd="sng" algn="ctr">
            <a:solidFill>
              <a:srgbClr val="FF0000"/>
            </a:solidFill>
            <a:prstDash val="solid"/>
            <a:round/>
            <a:headEnd type="none" w="med" len="med"/>
            <a:tailEnd type="none" w="med" len="med"/>
          </a:ln>
          <a:effectLst/>
        </p:spPr>
      </p:cxnSp>
      <p:sp>
        <p:nvSpPr>
          <p:cNvPr id="1244" name="Rounded Rectangle 1243"/>
          <p:cNvSpPr/>
          <p:nvPr/>
        </p:nvSpPr>
        <p:spPr bwMode="auto">
          <a:xfrm>
            <a:off x="38860" y="927777"/>
            <a:ext cx="12096028" cy="3789633"/>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45" name="TextBox 1244"/>
          <p:cNvSpPr txBox="1"/>
          <p:nvPr/>
        </p:nvSpPr>
        <p:spPr>
          <a:xfrm>
            <a:off x="1419166" y="1391726"/>
            <a:ext cx="90441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EMBB</a:t>
            </a:r>
          </a:p>
        </p:txBody>
      </p:sp>
      <p:sp>
        <p:nvSpPr>
          <p:cNvPr id="1246" name="TextBox 1245"/>
          <p:cNvSpPr txBox="1"/>
          <p:nvPr/>
        </p:nvSpPr>
        <p:spPr>
          <a:xfrm>
            <a:off x="1376948" y="3055748"/>
            <a:ext cx="101181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URLLC</a:t>
            </a:r>
          </a:p>
        </p:txBody>
      </p:sp>
      <p:sp>
        <p:nvSpPr>
          <p:cNvPr id="1247" name="TextBox 1246"/>
          <p:cNvSpPr txBox="1"/>
          <p:nvPr/>
        </p:nvSpPr>
        <p:spPr>
          <a:xfrm>
            <a:off x="1416357" y="2007258"/>
            <a:ext cx="91723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MMTC</a:t>
            </a:r>
          </a:p>
        </p:txBody>
      </p:sp>
      <p:sp>
        <p:nvSpPr>
          <p:cNvPr id="1248" name="TextBox 1247"/>
          <p:cNvSpPr txBox="1"/>
          <p:nvPr/>
        </p:nvSpPr>
        <p:spPr>
          <a:xfrm>
            <a:off x="97826" y="4870556"/>
            <a:ext cx="4638449" cy="2144433"/>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No compromises air interface(s)</a:t>
            </a:r>
          </a:p>
          <a:p>
            <a:pPr marL="302379" indent="-302379" fontAlgn="base">
              <a:spcBef>
                <a:spcPct val="0"/>
              </a:spcBef>
              <a:spcAft>
                <a:spcPct val="0"/>
              </a:spcAft>
              <a:buFontTx/>
              <a:buChar char="-"/>
            </a:pPr>
            <a:r>
              <a:rPr lang="en-US" sz="1905" b="1" dirty="0">
                <a:solidFill>
                  <a:srgbClr val="FFFFFF"/>
                </a:solidFill>
                <a:latin typeface="Arial" pitchFamily="34" charset="0"/>
                <a:ea typeface="宋体" pitchFamily="2" charset="-122"/>
              </a:rPr>
              <a:t>Ultra high bandwidth for MBB</a:t>
            </a:r>
          </a:p>
          <a:p>
            <a:pPr marL="302379" indent="-302379" fontAlgn="base">
              <a:spcBef>
                <a:spcPct val="0"/>
              </a:spcBef>
              <a:spcAft>
                <a:spcPct val="0"/>
              </a:spcAft>
              <a:buFontTx/>
              <a:buChar char="-"/>
            </a:pPr>
            <a:r>
              <a:rPr lang="en-US" sz="1905" b="1" dirty="0">
                <a:solidFill>
                  <a:srgbClr val="FFFFFF"/>
                </a:solidFill>
                <a:latin typeface="Arial" pitchFamily="34" charset="0"/>
                <a:ea typeface="宋体" pitchFamily="2" charset="-122"/>
              </a:rPr>
              <a:t>Ultra low delay/reliability for URLLC</a:t>
            </a:r>
          </a:p>
          <a:p>
            <a:pPr marL="302379" indent="-302379" fontAlgn="base">
              <a:spcBef>
                <a:spcPct val="0"/>
              </a:spcBef>
              <a:spcAft>
                <a:spcPct val="0"/>
              </a:spcAft>
              <a:buFontTx/>
              <a:buChar char="-"/>
            </a:pPr>
            <a:r>
              <a:rPr lang="en-US" sz="1905" b="1" dirty="0">
                <a:solidFill>
                  <a:srgbClr val="FFFFFF"/>
                </a:solidFill>
                <a:latin typeface="Arial" pitchFamily="34" charset="0"/>
                <a:ea typeface="宋体" pitchFamily="2" charset="-122"/>
              </a:rPr>
              <a:t>No reservations for MMTC</a:t>
            </a:r>
          </a:p>
          <a:p>
            <a:pPr marL="302379" indent="-302379" fontAlgn="base">
              <a:spcBef>
                <a:spcPct val="0"/>
              </a:spcBef>
              <a:spcAft>
                <a:spcPct val="0"/>
              </a:spcAft>
              <a:buFontTx/>
              <a:buChar char="-"/>
            </a:pPr>
            <a:r>
              <a:rPr lang="en-US" sz="1905" b="1" dirty="0">
                <a:solidFill>
                  <a:srgbClr val="FFFFFF"/>
                </a:solidFill>
                <a:latin typeface="Arial" pitchFamily="34" charset="0"/>
                <a:ea typeface="宋体" pitchFamily="2" charset="-122"/>
              </a:rPr>
              <a:t>Room to grow for many others </a:t>
            </a:r>
            <a:r>
              <a:rPr lang="en-US" sz="1905" b="1" dirty="0" err="1">
                <a:solidFill>
                  <a:srgbClr val="FFFFFF"/>
                </a:solidFill>
                <a:latin typeface="Arial" pitchFamily="34" charset="0"/>
                <a:ea typeface="宋体" pitchFamily="2" charset="-122"/>
              </a:rPr>
              <a:t>eg</a:t>
            </a:r>
            <a:r>
              <a:rPr lang="en-US" sz="1905" b="1" dirty="0">
                <a:solidFill>
                  <a:srgbClr val="FFFFFF"/>
                </a:solidFill>
                <a:latin typeface="Arial" pitchFamily="34" charset="0"/>
                <a:ea typeface="宋体" pitchFamily="2" charset="-122"/>
              </a:rPr>
              <a:t>:</a:t>
            </a:r>
            <a:br>
              <a:rPr lang="en-US" sz="1905" b="1" dirty="0">
                <a:solidFill>
                  <a:srgbClr val="FFFFFF"/>
                </a:solidFill>
                <a:latin typeface="Arial" pitchFamily="34" charset="0"/>
                <a:ea typeface="宋体" pitchFamily="2" charset="-122"/>
              </a:rPr>
            </a:br>
            <a:r>
              <a:rPr lang="en-US" sz="1905" b="1" dirty="0">
                <a:solidFill>
                  <a:srgbClr val="FFFFFF"/>
                </a:solidFill>
                <a:latin typeface="Arial" pitchFamily="34" charset="0"/>
                <a:ea typeface="宋体" pitchFamily="2" charset="-122"/>
              </a:rPr>
              <a:t>improved mobility velocity</a:t>
            </a:r>
          </a:p>
          <a:p>
            <a:pPr marL="302379" indent="-302379" fontAlgn="base">
              <a:spcBef>
                <a:spcPct val="0"/>
              </a:spcBef>
              <a:spcAft>
                <a:spcPct val="0"/>
              </a:spcAft>
              <a:buFontTx/>
              <a:buChar char="-"/>
            </a:pPr>
            <a:endParaRPr lang="en-US" sz="1905" b="1" dirty="0">
              <a:solidFill>
                <a:srgbClr val="FFFFFF"/>
              </a:solidFill>
              <a:latin typeface="Arial" pitchFamily="34" charset="0"/>
              <a:ea typeface="宋体" pitchFamily="2" charset="-122"/>
            </a:endParaRPr>
          </a:p>
        </p:txBody>
      </p:sp>
      <p:sp>
        <p:nvSpPr>
          <p:cNvPr id="1249" name="TextBox 1248"/>
          <p:cNvSpPr txBox="1"/>
          <p:nvPr/>
        </p:nvSpPr>
        <p:spPr>
          <a:xfrm>
            <a:off x="1408422" y="3661227"/>
            <a:ext cx="795411"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other</a:t>
            </a:r>
          </a:p>
        </p:txBody>
      </p:sp>
      <p:sp>
        <p:nvSpPr>
          <p:cNvPr id="1250" name="TextBox 1249"/>
          <p:cNvSpPr txBox="1"/>
          <p:nvPr/>
        </p:nvSpPr>
        <p:spPr>
          <a:xfrm>
            <a:off x="2733311" y="4305652"/>
            <a:ext cx="1380506"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5G – air(s)</a:t>
            </a:r>
          </a:p>
        </p:txBody>
      </p:sp>
      <p:sp>
        <p:nvSpPr>
          <p:cNvPr id="1251" name="TextBox 1250"/>
          <p:cNvSpPr txBox="1"/>
          <p:nvPr/>
        </p:nvSpPr>
        <p:spPr>
          <a:xfrm>
            <a:off x="7517923" y="4305652"/>
            <a:ext cx="2441694"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5G – packet core(s)</a:t>
            </a:r>
          </a:p>
        </p:txBody>
      </p:sp>
      <p:sp>
        <p:nvSpPr>
          <p:cNvPr id="1252" name="TextBox 1251"/>
          <p:cNvSpPr txBox="1"/>
          <p:nvPr/>
        </p:nvSpPr>
        <p:spPr>
          <a:xfrm>
            <a:off x="332470" y="4305652"/>
            <a:ext cx="1067921"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5G - UE</a:t>
            </a:r>
          </a:p>
        </p:txBody>
      </p:sp>
      <p:sp>
        <p:nvSpPr>
          <p:cNvPr id="1255" name="TextBox 1254"/>
          <p:cNvSpPr txBox="1"/>
          <p:nvPr/>
        </p:nvSpPr>
        <p:spPr>
          <a:xfrm>
            <a:off x="5797257" y="4838436"/>
            <a:ext cx="6485109" cy="2144433"/>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No compromises packet core(s)</a:t>
            </a:r>
          </a:p>
          <a:p>
            <a:pPr marL="302379" indent="-302379" fontAlgn="base">
              <a:spcBef>
                <a:spcPct val="0"/>
              </a:spcBef>
              <a:spcAft>
                <a:spcPct val="0"/>
              </a:spcAft>
              <a:buFontTx/>
              <a:buChar char="-"/>
            </a:pPr>
            <a:r>
              <a:rPr lang="en-US" sz="1905" b="1" dirty="0">
                <a:solidFill>
                  <a:srgbClr val="FFFFFF"/>
                </a:solidFill>
                <a:latin typeface="Arial" pitchFamily="34" charset="0"/>
                <a:ea typeface="宋体" pitchFamily="2" charset="-122"/>
              </a:rPr>
              <a:t>Ultra high bandwidth for MBB/content near UE</a:t>
            </a:r>
          </a:p>
          <a:p>
            <a:pPr marL="302379" indent="-302379" fontAlgn="base">
              <a:spcBef>
                <a:spcPct val="0"/>
              </a:spcBef>
              <a:spcAft>
                <a:spcPct val="0"/>
              </a:spcAft>
              <a:buFontTx/>
              <a:buChar char="-"/>
            </a:pPr>
            <a:r>
              <a:rPr lang="en-US" sz="1905" b="1" dirty="0">
                <a:solidFill>
                  <a:srgbClr val="FFFFFF"/>
                </a:solidFill>
                <a:latin typeface="Arial" pitchFamily="34" charset="0"/>
                <a:ea typeface="宋体" pitchFamily="2" charset="-122"/>
              </a:rPr>
              <a:t>Ultra low delay/reliability for URLLC (dedicated BW)</a:t>
            </a:r>
          </a:p>
          <a:p>
            <a:pPr marL="302379" indent="-302379" fontAlgn="base">
              <a:spcBef>
                <a:spcPct val="0"/>
              </a:spcBef>
              <a:spcAft>
                <a:spcPct val="0"/>
              </a:spcAft>
              <a:buFontTx/>
              <a:buChar char="-"/>
            </a:pPr>
            <a:r>
              <a:rPr lang="en-US" sz="1905" b="1" dirty="0">
                <a:solidFill>
                  <a:srgbClr val="FFFFFF"/>
                </a:solidFill>
                <a:latin typeface="Arial" pitchFamily="34" charset="0"/>
                <a:ea typeface="宋体" pitchFamily="2" charset="-122"/>
              </a:rPr>
              <a:t>No reservations for MMTC </a:t>
            </a:r>
          </a:p>
          <a:p>
            <a:pPr marL="302379" indent="-302379" fontAlgn="base">
              <a:spcBef>
                <a:spcPct val="0"/>
              </a:spcBef>
              <a:spcAft>
                <a:spcPct val="0"/>
              </a:spcAft>
              <a:buFontTx/>
              <a:buChar char="-"/>
            </a:pPr>
            <a:r>
              <a:rPr lang="en-US" sz="1905" b="1" dirty="0">
                <a:solidFill>
                  <a:srgbClr val="FFFFFF"/>
                </a:solidFill>
                <a:latin typeface="Arial" pitchFamily="34" charset="0"/>
                <a:ea typeface="宋体" pitchFamily="2" charset="-122"/>
              </a:rPr>
              <a:t>Virtualized core / programmable air interface allows</a:t>
            </a:r>
            <a:br>
              <a:rPr lang="en-US" sz="1905" b="1" dirty="0">
                <a:solidFill>
                  <a:srgbClr val="FFFFFF"/>
                </a:solidFill>
                <a:latin typeface="Arial" pitchFamily="34" charset="0"/>
                <a:ea typeface="宋体" pitchFamily="2" charset="-122"/>
              </a:rPr>
            </a:br>
            <a:r>
              <a:rPr lang="en-US" sz="1905" b="1" dirty="0">
                <a:solidFill>
                  <a:srgbClr val="FFFFFF"/>
                </a:solidFill>
                <a:latin typeface="Arial" pitchFamily="34" charset="0"/>
                <a:ea typeface="宋体" pitchFamily="2" charset="-122"/>
              </a:rPr>
              <a:t>Unlimited growth for ‘other’ slice types.</a:t>
            </a:r>
          </a:p>
          <a:p>
            <a:pPr marL="302379" indent="-302379" fontAlgn="base">
              <a:spcBef>
                <a:spcPct val="0"/>
              </a:spcBef>
              <a:spcAft>
                <a:spcPct val="0"/>
              </a:spcAft>
              <a:buFontTx/>
              <a:buChar char="-"/>
            </a:pPr>
            <a:endParaRPr lang="en-US" sz="1905" b="1" dirty="0">
              <a:solidFill>
                <a:srgbClr val="FFFFFF"/>
              </a:solidFill>
              <a:latin typeface="Arial" pitchFamily="34" charset="0"/>
              <a:ea typeface="宋体" pitchFamily="2" charset="-122"/>
            </a:endParaRPr>
          </a:p>
        </p:txBody>
      </p:sp>
    </p:spTree>
    <p:extLst>
      <p:ext uri="{BB962C8B-B14F-4D97-AF65-F5344CB8AC3E}">
        <p14:creationId xmlns:p14="http://schemas.microsoft.com/office/powerpoint/2010/main" val="2420907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p:cNvGrpSpPr/>
          <p:nvPr/>
        </p:nvGrpSpPr>
        <p:grpSpPr>
          <a:xfrm>
            <a:off x="9573178" y="1343140"/>
            <a:ext cx="595665" cy="2473135"/>
            <a:chOff x="70074" y="1131720"/>
            <a:chExt cx="1431682" cy="955009"/>
          </a:xfrm>
          <a:solidFill>
            <a:schemeClr val="bg2">
              <a:lumMod val="75000"/>
            </a:schemeClr>
          </a:solidFill>
        </p:grpSpPr>
        <p:sp>
          <p:nvSpPr>
            <p:cNvPr id="196" name="Oval 195"/>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7" name="Oval 196"/>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8" name="Oval 197"/>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9" name="Oval 198"/>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0" name="Rounded Rectangle 199"/>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89" name="Group 188"/>
          <p:cNvGrpSpPr/>
          <p:nvPr/>
        </p:nvGrpSpPr>
        <p:grpSpPr>
          <a:xfrm>
            <a:off x="7331776" y="1343140"/>
            <a:ext cx="595665" cy="2388904"/>
            <a:chOff x="70074" y="1131720"/>
            <a:chExt cx="1431682" cy="955009"/>
          </a:xfrm>
          <a:solidFill>
            <a:schemeClr val="bg2">
              <a:lumMod val="75000"/>
            </a:schemeClr>
          </a:solidFill>
        </p:grpSpPr>
        <p:sp>
          <p:nvSpPr>
            <p:cNvPr id="190" name="Oval 189"/>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1" name="Oval 190"/>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2" name="Oval 191"/>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3" name="Oval 192"/>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4" name="Rounded Rectangle 193"/>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5" name="Title 1"/>
          <p:cNvSpPr>
            <a:spLocks noGrp="1"/>
          </p:cNvSpPr>
          <p:nvPr>
            <p:ph type="title"/>
          </p:nvPr>
        </p:nvSpPr>
        <p:spPr>
          <a:xfrm>
            <a:off x="212825" y="175970"/>
            <a:ext cx="11222160" cy="844636"/>
          </a:xfrm>
        </p:spPr>
        <p:txBody>
          <a:bodyPr/>
          <a:lstStyle/>
          <a:p>
            <a:r>
              <a:rPr lang="en-US" sz="4000" dirty="0" smtClean="0"/>
              <a:t>Major Components of 5G Infrastructure</a:t>
            </a:r>
            <a:endParaRPr lang="en-US" sz="4000" dirty="0"/>
          </a:p>
        </p:txBody>
      </p:sp>
      <p:grpSp>
        <p:nvGrpSpPr>
          <p:cNvPr id="16" name="Group 15"/>
          <p:cNvGrpSpPr/>
          <p:nvPr/>
        </p:nvGrpSpPr>
        <p:grpSpPr>
          <a:xfrm>
            <a:off x="442973" y="2304241"/>
            <a:ext cx="801566" cy="602525"/>
            <a:chOff x="1249065" y="2823610"/>
            <a:chExt cx="422551" cy="757788"/>
          </a:xfrm>
        </p:grpSpPr>
        <p:sp>
          <p:nvSpPr>
            <p:cNvPr id="17" name="Rectangle 16"/>
            <p:cNvSpPr/>
            <p:nvPr/>
          </p:nvSpPr>
          <p:spPr bwMode="auto">
            <a:xfrm>
              <a:off x="1249065" y="3276598"/>
              <a:ext cx="398930" cy="304800"/>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 name="Rectangle 17"/>
            <p:cNvSpPr/>
            <p:nvPr/>
          </p:nvSpPr>
          <p:spPr bwMode="auto">
            <a:xfrm>
              <a:off x="1379054" y="3207552"/>
              <a:ext cx="224118" cy="199034"/>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 name="Rectangle 18"/>
            <p:cNvSpPr/>
            <p:nvPr/>
          </p:nvSpPr>
          <p:spPr bwMode="auto">
            <a:xfrm>
              <a:off x="1491113" y="3047991"/>
              <a:ext cx="59781" cy="199034"/>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 name="Oval 19"/>
            <p:cNvSpPr/>
            <p:nvPr/>
          </p:nvSpPr>
          <p:spPr bwMode="auto">
            <a:xfrm>
              <a:off x="1491113" y="2953871"/>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 name="Oval 20"/>
            <p:cNvSpPr/>
            <p:nvPr/>
          </p:nvSpPr>
          <p:spPr bwMode="auto">
            <a:xfrm>
              <a:off x="1534426" y="2939085"/>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 name="Oval 21"/>
            <p:cNvSpPr/>
            <p:nvPr/>
          </p:nvSpPr>
          <p:spPr bwMode="auto">
            <a:xfrm>
              <a:off x="1527522" y="2893652"/>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 name="Oval 22"/>
            <p:cNvSpPr/>
            <p:nvPr/>
          </p:nvSpPr>
          <p:spPr bwMode="auto">
            <a:xfrm>
              <a:off x="1559532" y="2877679"/>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 name="Oval 23"/>
            <p:cNvSpPr/>
            <p:nvPr/>
          </p:nvSpPr>
          <p:spPr bwMode="auto">
            <a:xfrm>
              <a:off x="1611835" y="2836618"/>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 name="Oval 24"/>
            <p:cNvSpPr/>
            <p:nvPr/>
          </p:nvSpPr>
          <p:spPr bwMode="auto">
            <a:xfrm>
              <a:off x="1568170" y="2823610"/>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 name="Oval 25"/>
            <p:cNvSpPr/>
            <p:nvPr/>
          </p:nvSpPr>
          <p:spPr bwMode="auto">
            <a:xfrm>
              <a:off x="1403707" y="3153483"/>
              <a:ext cx="174812" cy="165847"/>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27" name="Group 26"/>
          <p:cNvGrpSpPr/>
          <p:nvPr/>
        </p:nvGrpSpPr>
        <p:grpSpPr>
          <a:xfrm>
            <a:off x="213516" y="3214541"/>
            <a:ext cx="1225676" cy="344911"/>
            <a:chOff x="841382" y="4051178"/>
            <a:chExt cx="974601" cy="265196"/>
          </a:xfrm>
        </p:grpSpPr>
        <p:grpSp>
          <p:nvGrpSpPr>
            <p:cNvPr id="28" name="Group 27"/>
            <p:cNvGrpSpPr/>
            <p:nvPr/>
          </p:nvGrpSpPr>
          <p:grpSpPr>
            <a:xfrm>
              <a:off x="841382" y="4051178"/>
              <a:ext cx="974601" cy="213938"/>
              <a:chOff x="1876939" y="3776460"/>
              <a:chExt cx="974601" cy="213938"/>
            </a:xfrm>
            <a:solidFill>
              <a:srgbClr val="FF0000"/>
            </a:solidFill>
          </p:grpSpPr>
          <p:sp>
            <p:nvSpPr>
              <p:cNvPr id="31" name="Isosceles Triangle 30"/>
              <p:cNvSpPr/>
              <p:nvPr/>
            </p:nvSpPr>
            <p:spPr bwMode="auto">
              <a:xfrm rot="1709098">
                <a:off x="2513607" y="3850398"/>
                <a:ext cx="337933" cy="68854"/>
              </a:xfrm>
              <a:prstGeom prst="triangle">
                <a:avLst>
                  <a:gd name="adj" fmla="val 91798"/>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 name="Round Single Corner Rectangle 31"/>
              <p:cNvSpPr/>
              <p:nvPr/>
            </p:nvSpPr>
            <p:spPr bwMode="auto">
              <a:xfrm>
                <a:off x="1911738" y="3921759"/>
                <a:ext cx="891540" cy="68639"/>
              </a:xfrm>
              <a:prstGeom prst="round1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 name="Isosceles Triangle 32"/>
              <p:cNvSpPr/>
              <p:nvPr/>
            </p:nvSpPr>
            <p:spPr bwMode="auto">
              <a:xfrm rot="20189542">
                <a:off x="1884428" y="3840484"/>
                <a:ext cx="207874" cy="80802"/>
              </a:xfrm>
              <a:prstGeom prst="triangle">
                <a:avLst>
                  <a:gd name="adj" fmla="val 0"/>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 name="Round Single Corner Rectangle 33"/>
              <p:cNvSpPr/>
              <p:nvPr/>
            </p:nvSpPr>
            <p:spPr bwMode="auto">
              <a:xfrm>
                <a:off x="1918692" y="3874665"/>
                <a:ext cx="758467" cy="84726"/>
              </a:xfrm>
              <a:prstGeom prst="round1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 name="Isosceles Triangle 34"/>
              <p:cNvSpPr/>
              <p:nvPr/>
            </p:nvSpPr>
            <p:spPr bwMode="auto">
              <a:xfrm rot="14449952">
                <a:off x="2116075" y="3805397"/>
                <a:ext cx="120282" cy="91987"/>
              </a:xfrm>
              <a:prstGeom prst="triangle">
                <a:avLst>
                  <a:gd name="adj" fmla="val 0"/>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36" name="Straight Connector 35"/>
              <p:cNvCxnSpPr>
                <a:stCxn id="33" idx="0"/>
                <a:endCxn id="35" idx="4"/>
              </p:cNvCxnSpPr>
              <p:nvPr/>
            </p:nvCxnSpPr>
            <p:spPr bwMode="auto">
              <a:xfrm flipV="1">
                <a:off x="1876939" y="3776460"/>
                <a:ext cx="310128" cy="108834"/>
              </a:xfrm>
              <a:prstGeom prst="line">
                <a:avLst/>
              </a:prstGeom>
              <a:grpFill/>
              <a:ln w="2857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2180216" y="3778168"/>
                <a:ext cx="219357" cy="13727"/>
              </a:xfrm>
              <a:prstGeom prst="line">
                <a:avLst/>
              </a:prstGeom>
              <a:grpFill/>
              <a:ln w="2857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a:off x="2392158" y="3793304"/>
                <a:ext cx="285001" cy="121184"/>
              </a:xfrm>
              <a:prstGeom prst="line">
                <a:avLst/>
              </a:prstGeom>
              <a:grpFill/>
              <a:ln w="28575" cap="flat" cmpd="sng" algn="ctr">
                <a:solidFill>
                  <a:srgbClr val="FF0000"/>
                </a:solidFill>
                <a:prstDash val="solid"/>
                <a:round/>
                <a:headEnd type="none" w="med" len="med"/>
                <a:tailEnd type="none" w="med" len="med"/>
              </a:ln>
              <a:effectLst/>
            </p:spPr>
          </p:cxnSp>
        </p:grpSp>
        <p:sp>
          <p:nvSpPr>
            <p:cNvPr id="29" name="Oval 28"/>
            <p:cNvSpPr/>
            <p:nvPr/>
          </p:nvSpPr>
          <p:spPr bwMode="auto">
            <a:xfrm>
              <a:off x="1496993" y="4206610"/>
              <a:ext cx="187694" cy="109764"/>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 name="Oval 29"/>
            <p:cNvSpPr/>
            <p:nvPr/>
          </p:nvSpPr>
          <p:spPr bwMode="auto">
            <a:xfrm>
              <a:off x="945041" y="4205706"/>
              <a:ext cx="187694" cy="109764"/>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0" name="Group 69"/>
          <p:cNvGrpSpPr/>
          <p:nvPr/>
        </p:nvGrpSpPr>
        <p:grpSpPr>
          <a:xfrm>
            <a:off x="96690" y="4004230"/>
            <a:ext cx="1417502" cy="142446"/>
            <a:chOff x="95782" y="3588094"/>
            <a:chExt cx="1616782" cy="131736"/>
          </a:xfrm>
        </p:grpSpPr>
        <p:grpSp>
          <p:nvGrpSpPr>
            <p:cNvPr id="51" name="Group 50"/>
            <p:cNvGrpSpPr/>
            <p:nvPr/>
          </p:nvGrpSpPr>
          <p:grpSpPr>
            <a:xfrm>
              <a:off x="95782" y="3588094"/>
              <a:ext cx="605258" cy="129540"/>
              <a:chOff x="95782" y="3588094"/>
              <a:chExt cx="605258" cy="129540"/>
            </a:xfrm>
          </p:grpSpPr>
          <p:sp>
            <p:nvSpPr>
              <p:cNvPr id="3" name="Rounded Rectangle 2"/>
              <p:cNvSpPr/>
              <p:nvPr/>
            </p:nvSpPr>
            <p:spPr bwMode="auto">
              <a:xfrm>
                <a:off x="95782" y="3588094"/>
                <a:ext cx="605258"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41" name="Straight Connector 40"/>
              <p:cNvCxnSpPr/>
              <p:nvPr/>
            </p:nvCxnSpPr>
            <p:spPr bwMode="auto">
              <a:xfrm>
                <a:off x="185566" y="3648608"/>
                <a:ext cx="437802" cy="837"/>
              </a:xfrm>
              <a:prstGeom prst="line">
                <a:avLst/>
              </a:prstGeom>
              <a:noFill/>
              <a:ln w="28575" cap="flat" cmpd="sng" algn="ctr">
                <a:solidFill>
                  <a:schemeClr val="tx1"/>
                </a:solidFill>
                <a:prstDash val="sysDash"/>
                <a:round/>
                <a:headEnd type="none" w="med" len="med"/>
                <a:tailEnd type="none" w="med" len="med"/>
              </a:ln>
              <a:effectLst/>
            </p:spPr>
          </p:cxnSp>
          <p:sp>
            <p:nvSpPr>
              <p:cNvPr id="49" name="Rounded Rectangle 48"/>
              <p:cNvSpPr/>
              <p:nvPr/>
            </p:nvSpPr>
            <p:spPr bwMode="auto">
              <a:xfrm>
                <a:off x="121921" y="361442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0" name="Rounded Rectangle 49"/>
              <p:cNvSpPr/>
              <p:nvPr/>
            </p:nvSpPr>
            <p:spPr bwMode="auto">
              <a:xfrm>
                <a:off x="633871" y="3611918"/>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52" name="Group 51"/>
            <p:cNvGrpSpPr/>
            <p:nvPr/>
          </p:nvGrpSpPr>
          <p:grpSpPr>
            <a:xfrm>
              <a:off x="727179" y="3590290"/>
              <a:ext cx="605258" cy="129540"/>
              <a:chOff x="95782" y="3588094"/>
              <a:chExt cx="605258" cy="129540"/>
            </a:xfrm>
          </p:grpSpPr>
          <p:sp>
            <p:nvSpPr>
              <p:cNvPr id="53" name="Rounded Rectangle 52"/>
              <p:cNvSpPr/>
              <p:nvPr/>
            </p:nvSpPr>
            <p:spPr bwMode="auto">
              <a:xfrm>
                <a:off x="95782" y="3588094"/>
                <a:ext cx="605258"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54" name="Straight Connector 53"/>
              <p:cNvCxnSpPr/>
              <p:nvPr/>
            </p:nvCxnSpPr>
            <p:spPr bwMode="auto">
              <a:xfrm>
                <a:off x="185566" y="3648608"/>
                <a:ext cx="437802" cy="837"/>
              </a:xfrm>
              <a:prstGeom prst="line">
                <a:avLst/>
              </a:prstGeom>
              <a:noFill/>
              <a:ln w="28575" cap="flat" cmpd="sng" algn="ctr">
                <a:solidFill>
                  <a:schemeClr val="tx1"/>
                </a:solidFill>
                <a:prstDash val="sysDash"/>
                <a:round/>
                <a:headEnd type="none" w="med" len="med"/>
                <a:tailEnd type="none" w="med" len="med"/>
              </a:ln>
              <a:effectLst/>
            </p:spPr>
          </p:cxnSp>
          <p:sp>
            <p:nvSpPr>
              <p:cNvPr id="55" name="Rounded Rectangle 54"/>
              <p:cNvSpPr/>
              <p:nvPr/>
            </p:nvSpPr>
            <p:spPr bwMode="auto">
              <a:xfrm>
                <a:off x="121921" y="361442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6" name="Rounded Rectangle 55"/>
              <p:cNvSpPr/>
              <p:nvPr/>
            </p:nvSpPr>
            <p:spPr bwMode="auto">
              <a:xfrm>
                <a:off x="633871" y="3611918"/>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57" name="Group 56"/>
            <p:cNvGrpSpPr/>
            <p:nvPr/>
          </p:nvGrpSpPr>
          <p:grpSpPr>
            <a:xfrm>
              <a:off x="1358576" y="3590290"/>
              <a:ext cx="226384" cy="129540"/>
              <a:chOff x="95782" y="3588094"/>
              <a:chExt cx="226384" cy="129540"/>
            </a:xfrm>
          </p:grpSpPr>
          <p:sp>
            <p:nvSpPr>
              <p:cNvPr id="58" name="Rounded Rectangle 57"/>
              <p:cNvSpPr/>
              <p:nvPr/>
            </p:nvSpPr>
            <p:spPr bwMode="auto">
              <a:xfrm>
                <a:off x="95782" y="3588094"/>
                <a:ext cx="226384"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 name="Rounded Rectangle 59"/>
              <p:cNvSpPr/>
              <p:nvPr/>
            </p:nvSpPr>
            <p:spPr bwMode="auto">
              <a:xfrm>
                <a:off x="121921" y="361188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64" name="Oval 63"/>
            <p:cNvSpPr/>
            <p:nvPr/>
          </p:nvSpPr>
          <p:spPr bwMode="auto">
            <a:xfrm rot="692065">
              <a:off x="1498807" y="3596641"/>
              <a:ext cx="205740" cy="81280"/>
            </a:xfrm>
            <a:prstGeom prst="ellipse">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 name="Oval 64"/>
            <p:cNvSpPr/>
            <p:nvPr/>
          </p:nvSpPr>
          <p:spPr bwMode="auto">
            <a:xfrm rot="20804613">
              <a:off x="1506824" y="3634424"/>
              <a:ext cx="205740" cy="81280"/>
            </a:xfrm>
            <a:prstGeom prst="ellipse">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6" name="Straight Connector 65"/>
            <p:cNvCxnSpPr/>
            <p:nvPr/>
          </p:nvCxnSpPr>
          <p:spPr bwMode="auto">
            <a:xfrm>
              <a:off x="1488440" y="3629660"/>
              <a:ext cx="172766" cy="753"/>
            </a:xfrm>
            <a:prstGeom prst="line">
              <a:avLst/>
            </a:prstGeom>
            <a:noFill/>
            <a:ln w="28575" cap="flat" cmpd="sng" algn="ctr">
              <a:solidFill>
                <a:schemeClr val="tx1"/>
              </a:solidFill>
              <a:prstDash val="sysDash"/>
              <a:round/>
              <a:headEnd type="none" w="med" len="med"/>
              <a:tailEnd type="none" w="med" len="med"/>
            </a:ln>
            <a:effectLst/>
          </p:spPr>
        </p:cxnSp>
      </p:grpSp>
      <p:grpSp>
        <p:nvGrpSpPr>
          <p:cNvPr id="76" name="Group 75"/>
          <p:cNvGrpSpPr/>
          <p:nvPr/>
        </p:nvGrpSpPr>
        <p:grpSpPr>
          <a:xfrm>
            <a:off x="584262" y="1223303"/>
            <a:ext cx="546358" cy="763950"/>
            <a:chOff x="377622" y="1528618"/>
            <a:chExt cx="516337" cy="721972"/>
          </a:xfrm>
        </p:grpSpPr>
        <p:grpSp>
          <p:nvGrpSpPr>
            <p:cNvPr id="11" name="Group 10"/>
            <p:cNvGrpSpPr/>
            <p:nvPr/>
          </p:nvGrpSpPr>
          <p:grpSpPr>
            <a:xfrm>
              <a:off x="377622" y="1528618"/>
              <a:ext cx="277586" cy="530678"/>
              <a:chOff x="1025550" y="939030"/>
              <a:chExt cx="277586" cy="530678"/>
            </a:xfrm>
          </p:grpSpPr>
          <p:sp>
            <p:nvSpPr>
              <p:cNvPr id="12" name="Rounded Rectangle 11"/>
              <p:cNvSpPr/>
              <p:nvPr/>
            </p:nvSpPr>
            <p:spPr bwMode="auto">
              <a:xfrm>
                <a:off x="1025550" y="939030"/>
                <a:ext cx="277586" cy="530678"/>
              </a:xfrm>
              <a:prstGeom prst="roundRect">
                <a:avLst/>
              </a:prstGeom>
              <a:solidFill>
                <a:srgbClr val="00B0F0"/>
              </a:solidFill>
              <a:ln w="3175"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 name="Rectangle 12"/>
              <p:cNvSpPr/>
              <p:nvPr/>
            </p:nvSpPr>
            <p:spPr bwMode="auto">
              <a:xfrm>
                <a:off x="1053353" y="1016253"/>
                <a:ext cx="224118" cy="376232"/>
              </a:xfrm>
              <a:prstGeom prst="rect">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4" name="Straight Connector 13"/>
              <p:cNvCxnSpPr/>
              <p:nvPr/>
            </p:nvCxnSpPr>
            <p:spPr bwMode="auto">
              <a:xfrm>
                <a:off x="1102658" y="981636"/>
                <a:ext cx="125506" cy="0"/>
              </a:xfrm>
              <a:prstGeom prst="line">
                <a:avLst/>
              </a:prstGeom>
              <a:noFill/>
              <a:ln w="9525" cap="flat" cmpd="sng" algn="ctr">
                <a:solidFill>
                  <a:schemeClr val="tx1"/>
                </a:solidFill>
                <a:prstDash val="solid"/>
                <a:round/>
                <a:headEnd type="none" w="med" len="med"/>
                <a:tailEnd type="none" w="med" len="med"/>
              </a:ln>
              <a:effectLst/>
            </p:spPr>
          </p:cxnSp>
          <p:sp>
            <p:nvSpPr>
              <p:cNvPr id="15" name="Oval 14"/>
              <p:cNvSpPr/>
              <p:nvPr/>
            </p:nvSpPr>
            <p:spPr bwMode="auto">
              <a:xfrm>
                <a:off x="1137448" y="1406334"/>
                <a:ext cx="53789" cy="53788"/>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1" name="Group 70"/>
            <p:cNvGrpSpPr/>
            <p:nvPr/>
          </p:nvGrpSpPr>
          <p:grpSpPr>
            <a:xfrm>
              <a:off x="689885" y="1867910"/>
              <a:ext cx="204074" cy="382680"/>
              <a:chOff x="1025550" y="939030"/>
              <a:chExt cx="277586" cy="530678"/>
            </a:xfrm>
          </p:grpSpPr>
          <p:sp>
            <p:nvSpPr>
              <p:cNvPr id="72" name="Rounded Rectangle 71"/>
              <p:cNvSpPr/>
              <p:nvPr/>
            </p:nvSpPr>
            <p:spPr bwMode="auto">
              <a:xfrm>
                <a:off x="1025550" y="939030"/>
                <a:ext cx="277586" cy="530678"/>
              </a:xfrm>
              <a:prstGeom prst="roundRect">
                <a:avLst/>
              </a:prstGeom>
              <a:solidFill>
                <a:srgbClr val="00B0F0"/>
              </a:solidFill>
              <a:ln w="3175"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 name="Rectangle 72"/>
              <p:cNvSpPr/>
              <p:nvPr/>
            </p:nvSpPr>
            <p:spPr bwMode="auto">
              <a:xfrm>
                <a:off x="1053353" y="1016253"/>
                <a:ext cx="224118" cy="376232"/>
              </a:xfrm>
              <a:prstGeom prst="rect">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74" name="Straight Connector 73"/>
              <p:cNvCxnSpPr/>
              <p:nvPr/>
            </p:nvCxnSpPr>
            <p:spPr bwMode="auto">
              <a:xfrm>
                <a:off x="1102658" y="981636"/>
                <a:ext cx="125506" cy="0"/>
              </a:xfrm>
              <a:prstGeom prst="line">
                <a:avLst/>
              </a:prstGeom>
              <a:noFill/>
              <a:ln w="9525" cap="flat" cmpd="sng" algn="ctr">
                <a:solidFill>
                  <a:schemeClr val="tx1"/>
                </a:solidFill>
                <a:prstDash val="solid"/>
                <a:round/>
                <a:headEnd type="none" w="med" len="med"/>
                <a:tailEnd type="none" w="med" len="med"/>
              </a:ln>
              <a:effectLst/>
            </p:spPr>
          </p:cxnSp>
          <p:sp>
            <p:nvSpPr>
              <p:cNvPr id="75" name="Oval 74"/>
              <p:cNvSpPr/>
              <p:nvPr/>
            </p:nvSpPr>
            <p:spPr bwMode="auto">
              <a:xfrm>
                <a:off x="1137448" y="1406334"/>
                <a:ext cx="53789" cy="53788"/>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103" name="TextBox 102"/>
          <p:cNvSpPr txBox="1"/>
          <p:nvPr/>
        </p:nvSpPr>
        <p:spPr>
          <a:xfrm>
            <a:off x="2939470" y="916281"/>
            <a:ext cx="68800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time</a:t>
            </a:r>
          </a:p>
        </p:txBody>
      </p:sp>
      <p:sp>
        <p:nvSpPr>
          <p:cNvPr id="104" name="TextBox 103"/>
          <p:cNvSpPr txBox="1"/>
          <p:nvPr/>
        </p:nvSpPr>
        <p:spPr>
          <a:xfrm rot="16200000">
            <a:off x="3675342" y="2656520"/>
            <a:ext cx="1353256"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frequency</a:t>
            </a:r>
          </a:p>
        </p:txBody>
      </p:sp>
      <p:cxnSp>
        <p:nvCxnSpPr>
          <p:cNvPr id="106" name="Straight Arrow Connector 105"/>
          <p:cNvCxnSpPr/>
          <p:nvPr/>
        </p:nvCxnSpPr>
        <p:spPr bwMode="auto">
          <a:xfrm>
            <a:off x="4081034" y="1234062"/>
            <a:ext cx="19597" cy="3058711"/>
          </a:xfrm>
          <a:prstGeom prst="straightConnector1">
            <a:avLst/>
          </a:prstGeom>
          <a:noFill/>
          <a:ln w="9525" cap="flat" cmpd="sng" algn="ctr">
            <a:solidFill>
              <a:schemeClr val="bg1"/>
            </a:solidFill>
            <a:prstDash val="solid"/>
            <a:round/>
            <a:headEnd type="none" w="med" len="med"/>
            <a:tailEnd type="triangle"/>
          </a:ln>
          <a:effectLst/>
        </p:spPr>
      </p:cxnSp>
      <p:cxnSp>
        <p:nvCxnSpPr>
          <p:cNvPr id="108" name="Straight Arrow Connector 107"/>
          <p:cNvCxnSpPr/>
          <p:nvPr/>
        </p:nvCxnSpPr>
        <p:spPr bwMode="auto">
          <a:xfrm flipH="1">
            <a:off x="2248431" y="1302234"/>
            <a:ext cx="1902941" cy="11334"/>
          </a:xfrm>
          <a:prstGeom prst="straightConnector1">
            <a:avLst/>
          </a:prstGeom>
          <a:noFill/>
          <a:ln w="9525" cap="flat" cmpd="sng" algn="ctr">
            <a:solidFill>
              <a:schemeClr val="bg1"/>
            </a:solidFill>
            <a:prstDash val="solid"/>
            <a:round/>
            <a:headEnd type="none" w="med" len="med"/>
            <a:tailEnd type="triangle"/>
          </a:ln>
          <a:effectLst/>
        </p:spPr>
      </p:cxnSp>
      <p:grpSp>
        <p:nvGrpSpPr>
          <p:cNvPr id="118" name="Group 117"/>
          <p:cNvGrpSpPr/>
          <p:nvPr/>
        </p:nvGrpSpPr>
        <p:grpSpPr>
          <a:xfrm>
            <a:off x="4978842" y="1443481"/>
            <a:ext cx="379358" cy="1293597"/>
            <a:chOff x="4846068" y="2256819"/>
            <a:chExt cx="433491" cy="1570205"/>
          </a:xfrm>
        </p:grpSpPr>
        <p:sp>
          <p:nvSpPr>
            <p:cNvPr id="114" name="Isosceles Triangle 113"/>
            <p:cNvSpPr/>
            <p:nvPr/>
          </p:nvSpPr>
          <p:spPr bwMode="auto">
            <a:xfrm>
              <a:off x="4980986" y="2826724"/>
              <a:ext cx="163655" cy="1000300"/>
            </a:xfrm>
            <a:prstGeom prst="triangle">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5" name="Rounded Rectangle 114"/>
            <p:cNvSpPr/>
            <p:nvPr/>
          </p:nvSpPr>
          <p:spPr bwMode="auto">
            <a:xfrm>
              <a:off x="4846068" y="2439002"/>
              <a:ext cx="134918" cy="492948"/>
            </a:xfrm>
            <a:prstGeom prst="roundRect">
              <a:avLst>
                <a:gd name="adj" fmla="val 16629"/>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6" name="Rounded Rectangle 115"/>
            <p:cNvSpPr/>
            <p:nvPr/>
          </p:nvSpPr>
          <p:spPr bwMode="auto">
            <a:xfrm>
              <a:off x="5070576" y="2256819"/>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 name="Rounded Rectangle 116"/>
            <p:cNvSpPr/>
            <p:nvPr/>
          </p:nvSpPr>
          <p:spPr bwMode="auto">
            <a:xfrm>
              <a:off x="5144641" y="2547138"/>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24" name="Group 123"/>
          <p:cNvGrpSpPr/>
          <p:nvPr/>
        </p:nvGrpSpPr>
        <p:grpSpPr>
          <a:xfrm>
            <a:off x="4905453" y="3377362"/>
            <a:ext cx="379358" cy="1293597"/>
            <a:chOff x="4846068" y="2256819"/>
            <a:chExt cx="433491" cy="1570205"/>
          </a:xfrm>
        </p:grpSpPr>
        <p:sp>
          <p:nvSpPr>
            <p:cNvPr id="127" name="Isosceles Triangle 126"/>
            <p:cNvSpPr/>
            <p:nvPr/>
          </p:nvSpPr>
          <p:spPr bwMode="auto">
            <a:xfrm>
              <a:off x="4980986" y="2826724"/>
              <a:ext cx="163655" cy="1000300"/>
            </a:xfrm>
            <a:prstGeom prst="triangle">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8" name="Rounded Rectangle 127"/>
            <p:cNvSpPr/>
            <p:nvPr/>
          </p:nvSpPr>
          <p:spPr bwMode="auto">
            <a:xfrm>
              <a:off x="4846068" y="2439002"/>
              <a:ext cx="134918" cy="492948"/>
            </a:xfrm>
            <a:prstGeom prst="roundRect">
              <a:avLst>
                <a:gd name="adj" fmla="val 16629"/>
              </a:avLst>
            </a:prstGeom>
            <a:solidFill>
              <a:srgbClr val="FF0000"/>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9" name="Rounded Rectangle 128"/>
            <p:cNvSpPr/>
            <p:nvPr/>
          </p:nvSpPr>
          <p:spPr bwMode="auto">
            <a:xfrm>
              <a:off x="5070576" y="2256819"/>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0" name="Rounded Rectangle 129"/>
            <p:cNvSpPr/>
            <p:nvPr/>
          </p:nvSpPr>
          <p:spPr bwMode="auto">
            <a:xfrm>
              <a:off x="5144641" y="2547138"/>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2" name="Group 131"/>
          <p:cNvGrpSpPr/>
          <p:nvPr/>
        </p:nvGrpSpPr>
        <p:grpSpPr>
          <a:xfrm>
            <a:off x="5700377" y="1343140"/>
            <a:ext cx="1514924" cy="2466676"/>
            <a:chOff x="70074" y="1131720"/>
            <a:chExt cx="1431682" cy="955009"/>
          </a:xfrm>
          <a:solidFill>
            <a:schemeClr val="bg2">
              <a:lumMod val="75000"/>
            </a:schemeClr>
          </a:solidFill>
        </p:grpSpPr>
        <p:sp>
          <p:nvSpPr>
            <p:cNvPr id="133" name="Oval 132"/>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4" name="Oval 133"/>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5" name="Oval 134"/>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6" name="Oval 135"/>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7" name="Rounded Rectangle 136"/>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8" name="Group 137"/>
          <p:cNvGrpSpPr/>
          <p:nvPr/>
        </p:nvGrpSpPr>
        <p:grpSpPr>
          <a:xfrm>
            <a:off x="7975825" y="1343140"/>
            <a:ext cx="1514924" cy="2466676"/>
            <a:chOff x="70074" y="1131720"/>
            <a:chExt cx="1431682" cy="955009"/>
          </a:xfrm>
          <a:solidFill>
            <a:schemeClr val="bg2">
              <a:lumMod val="75000"/>
            </a:schemeClr>
          </a:solidFill>
        </p:grpSpPr>
        <p:sp>
          <p:nvSpPr>
            <p:cNvPr id="139" name="Oval 138"/>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0" name="Oval 139"/>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1" name="Oval 140"/>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2" name="Oval 141"/>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3" name="Rounded Rectangle 142"/>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44" name="Group 143"/>
          <p:cNvGrpSpPr/>
          <p:nvPr/>
        </p:nvGrpSpPr>
        <p:grpSpPr>
          <a:xfrm>
            <a:off x="10248725" y="1343141"/>
            <a:ext cx="1186260" cy="2466675"/>
            <a:chOff x="70074" y="1131720"/>
            <a:chExt cx="1431682" cy="955009"/>
          </a:xfrm>
          <a:solidFill>
            <a:schemeClr val="bg2">
              <a:lumMod val="75000"/>
            </a:schemeClr>
          </a:solidFill>
        </p:grpSpPr>
        <p:sp>
          <p:nvSpPr>
            <p:cNvPr id="145" name="Oval 144"/>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6" name="Oval 145"/>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7" name="Oval 146"/>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8" name="Oval 147"/>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9" name="Rounded Rectangle 148"/>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55" name="Rounded Rectangle 154"/>
          <p:cNvSpPr/>
          <p:nvPr/>
        </p:nvSpPr>
        <p:spPr bwMode="auto">
          <a:xfrm>
            <a:off x="6418242" y="3057287"/>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6" name="Rounded Rectangle 155"/>
          <p:cNvSpPr/>
          <p:nvPr/>
        </p:nvSpPr>
        <p:spPr bwMode="auto">
          <a:xfrm>
            <a:off x="6734203" y="3430917"/>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7" name="Rounded Rectangle 156"/>
          <p:cNvSpPr/>
          <p:nvPr/>
        </p:nvSpPr>
        <p:spPr bwMode="auto">
          <a:xfrm>
            <a:off x="8526017" y="3029446"/>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8" name="Rounded Rectangle 157"/>
          <p:cNvSpPr/>
          <p:nvPr/>
        </p:nvSpPr>
        <p:spPr bwMode="auto">
          <a:xfrm>
            <a:off x="8526017" y="3485325"/>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9" name="Rounded Rectangle 158"/>
          <p:cNvSpPr/>
          <p:nvPr/>
        </p:nvSpPr>
        <p:spPr bwMode="auto">
          <a:xfrm>
            <a:off x="10452127" y="3458584"/>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60" name="Rounded Rectangle 159"/>
          <p:cNvSpPr/>
          <p:nvPr/>
        </p:nvSpPr>
        <p:spPr bwMode="auto">
          <a:xfrm>
            <a:off x="10805332" y="3356346"/>
            <a:ext cx="232947" cy="202644"/>
          </a:xfrm>
          <a:prstGeom prst="roundRect">
            <a:avLst/>
          </a:prstGeom>
          <a:solidFill>
            <a:srgbClr val="FFC000"/>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62" name="Straight Connector 161"/>
          <p:cNvCxnSpPr>
            <a:endCxn id="156" idx="1"/>
          </p:cNvCxnSpPr>
          <p:nvPr/>
        </p:nvCxnSpPr>
        <p:spPr bwMode="auto">
          <a:xfrm>
            <a:off x="6061795" y="3295910"/>
            <a:ext cx="672407" cy="236329"/>
          </a:xfrm>
          <a:prstGeom prst="line">
            <a:avLst/>
          </a:prstGeom>
          <a:noFill/>
          <a:ln w="28575" cap="flat" cmpd="sng" algn="ctr">
            <a:solidFill>
              <a:srgbClr val="FFC000"/>
            </a:solidFill>
            <a:prstDash val="solid"/>
            <a:round/>
            <a:headEnd type="none" w="med" len="med"/>
            <a:tailEnd type="none" w="med" len="med"/>
          </a:ln>
          <a:effectLst/>
        </p:spPr>
      </p:cxnSp>
      <p:cxnSp>
        <p:nvCxnSpPr>
          <p:cNvPr id="163" name="Straight Connector 162"/>
          <p:cNvCxnSpPr>
            <a:stCxn id="155" idx="2"/>
            <a:endCxn id="156" idx="0"/>
          </p:cNvCxnSpPr>
          <p:nvPr/>
        </p:nvCxnSpPr>
        <p:spPr bwMode="auto">
          <a:xfrm>
            <a:off x="6534715" y="3259930"/>
            <a:ext cx="315961" cy="170987"/>
          </a:xfrm>
          <a:prstGeom prst="line">
            <a:avLst/>
          </a:prstGeom>
          <a:noFill/>
          <a:ln w="28575" cap="flat" cmpd="sng" algn="ctr">
            <a:solidFill>
              <a:srgbClr val="FFC000"/>
            </a:solidFill>
            <a:prstDash val="solid"/>
            <a:round/>
            <a:headEnd type="none" w="med" len="med"/>
            <a:tailEnd type="none" w="med" len="med"/>
          </a:ln>
          <a:effectLst/>
        </p:spPr>
      </p:cxnSp>
      <p:cxnSp>
        <p:nvCxnSpPr>
          <p:cNvPr id="166" name="Straight Connector 165"/>
          <p:cNvCxnSpPr/>
          <p:nvPr/>
        </p:nvCxnSpPr>
        <p:spPr bwMode="auto">
          <a:xfrm flipV="1">
            <a:off x="5979481" y="3212249"/>
            <a:ext cx="500330" cy="56930"/>
          </a:xfrm>
          <a:prstGeom prst="line">
            <a:avLst/>
          </a:prstGeom>
          <a:noFill/>
          <a:ln w="28575" cap="flat" cmpd="sng" algn="ctr">
            <a:solidFill>
              <a:srgbClr val="FFC000"/>
            </a:solidFill>
            <a:prstDash val="solid"/>
            <a:round/>
            <a:headEnd type="none" w="med" len="med"/>
            <a:tailEnd type="none" w="med" len="med"/>
          </a:ln>
          <a:effectLst/>
        </p:spPr>
      </p:cxnSp>
      <p:cxnSp>
        <p:nvCxnSpPr>
          <p:cNvPr id="169" name="Straight Connector 168"/>
          <p:cNvCxnSpPr>
            <a:stCxn id="158" idx="0"/>
            <a:endCxn id="157" idx="2"/>
          </p:cNvCxnSpPr>
          <p:nvPr/>
        </p:nvCxnSpPr>
        <p:spPr bwMode="auto">
          <a:xfrm flipV="1">
            <a:off x="8642490" y="3232090"/>
            <a:ext cx="0" cy="253235"/>
          </a:xfrm>
          <a:prstGeom prst="line">
            <a:avLst/>
          </a:prstGeom>
          <a:noFill/>
          <a:ln w="28575" cap="flat" cmpd="sng" algn="ctr">
            <a:solidFill>
              <a:srgbClr val="FFC000"/>
            </a:solidFill>
            <a:prstDash val="solid"/>
            <a:round/>
            <a:headEnd type="none" w="med" len="med"/>
            <a:tailEnd type="none" w="med" len="med"/>
          </a:ln>
          <a:effectLst/>
        </p:spPr>
      </p:cxnSp>
      <p:cxnSp>
        <p:nvCxnSpPr>
          <p:cNvPr id="172" name="Straight Connector 171"/>
          <p:cNvCxnSpPr>
            <a:stCxn id="159" idx="3"/>
            <a:endCxn id="160" idx="1"/>
          </p:cNvCxnSpPr>
          <p:nvPr/>
        </p:nvCxnSpPr>
        <p:spPr bwMode="auto">
          <a:xfrm flipV="1">
            <a:off x="10685073" y="3457668"/>
            <a:ext cx="120258" cy="102239"/>
          </a:xfrm>
          <a:prstGeom prst="line">
            <a:avLst/>
          </a:prstGeom>
          <a:noFill/>
          <a:ln w="3175" cap="flat" cmpd="sng" algn="ctr">
            <a:solidFill>
              <a:srgbClr val="FFC000"/>
            </a:solidFill>
            <a:prstDash val="solid"/>
            <a:round/>
            <a:headEnd type="none" w="med" len="med"/>
            <a:tailEnd type="none" w="med" len="med"/>
          </a:ln>
          <a:effectLst/>
        </p:spPr>
      </p:cxnSp>
      <p:cxnSp>
        <p:nvCxnSpPr>
          <p:cNvPr id="175" name="Straight Connector 174"/>
          <p:cNvCxnSpPr>
            <a:stCxn id="114" idx="4"/>
            <a:endCxn id="154" idx="1"/>
          </p:cNvCxnSpPr>
          <p:nvPr/>
        </p:nvCxnSpPr>
        <p:spPr bwMode="auto">
          <a:xfrm>
            <a:off x="5240131" y="2737079"/>
            <a:ext cx="571659" cy="466281"/>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p:cNvCxnSpPr>
            <a:stCxn id="127" idx="4"/>
          </p:cNvCxnSpPr>
          <p:nvPr/>
        </p:nvCxnSpPr>
        <p:spPr bwMode="auto">
          <a:xfrm flipV="1">
            <a:off x="5166739" y="3103023"/>
            <a:ext cx="663933" cy="1567934"/>
          </a:xfrm>
          <a:prstGeom prst="line">
            <a:avLst/>
          </a:prstGeom>
          <a:noFill/>
          <a:ln w="28575" cap="flat" cmpd="sng" algn="ctr">
            <a:solidFill>
              <a:schemeClr val="bg1"/>
            </a:solidFill>
            <a:prstDash val="solid"/>
            <a:round/>
            <a:headEnd type="none" w="med" len="med"/>
            <a:tailEnd type="none" w="med" len="med"/>
          </a:ln>
          <a:effectLst/>
        </p:spPr>
      </p:cxnSp>
      <p:cxnSp>
        <p:nvCxnSpPr>
          <p:cNvPr id="183" name="Straight Connector 182"/>
          <p:cNvCxnSpPr>
            <a:stCxn id="157" idx="1"/>
            <a:endCxn id="156" idx="3"/>
          </p:cNvCxnSpPr>
          <p:nvPr/>
        </p:nvCxnSpPr>
        <p:spPr bwMode="auto">
          <a:xfrm flipH="1">
            <a:off x="6967150" y="3130769"/>
            <a:ext cx="1558867" cy="401471"/>
          </a:xfrm>
          <a:prstGeom prst="line">
            <a:avLst/>
          </a:prstGeom>
          <a:noFill/>
          <a:ln w="28575" cap="flat" cmpd="sng" algn="ctr">
            <a:solidFill>
              <a:srgbClr val="FFC000"/>
            </a:solidFill>
            <a:prstDash val="solid"/>
            <a:round/>
            <a:headEnd type="none" w="med" len="med"/>
            <a:tailEnd type="none" w="med" len="med"/>
          </a:ln>
          <a:effectLst/>
        </p:spPr>
      </p:cxnSp>
      <p:cxnSp>
        <p:nvCxnSpPr>
          <p:cNvPr id="186" name="Straight Connector 185"/>
          <p:cNvCxnSpPr>
            <a:stCxn id="158" idx="3"/>
            <a:endCxn id="159" idx="1"/>
          </p:cNvCxnSpPr>
          <p:nvPr/>
        </p:nvCxnSpPr>
        <p:spPr bwMode="auto">
          <a:xfrm flipV="1">
            <a:off x="8758965" y="3559906"/>
            <a:ext cx="1693163" cy="26741"/>
          </a:xfrm>
          <a:prstGeom prst="line">
            <a:avLst/>
          </a:prstGeom>
          <a:noFill/>
          <a:ln w="28575" cap="flat" cmpd="sng" algn="ctr">
            <a:solidFill>
              <a:srgbClr val="FFC000"/>
            </a:solidFill>
            <a:prstDash val="solid"/>
            <a:round/>
            <a:headEnd type="none" w="med" len="med"/>
            <a:tailEnd type="none" w="med" len="med"/>
          </a:ln>
          <a:effectLst/>
        </p:spPr>
      </p:cxnSp>
      <p:sp>
        <p:nvSpPr>
          <p:cNvPr id="204" name="TextBox 203"/>
          <p:cNvSpPr txBox="1"/>
          <p:nvPr/>
        </p:nvSpPr>
        <p:spPr>
          <a:xfrm>
            <a:off x="4389131" y="1146531"/>
            <a:ext cx="511679" cy="678647"/>
          </a:xfrm>
          <a:prstGeom prst="rect">
            <a:avLst/>
          </a:prstGeom>
          <a:noFill/>
        </p:spPr>
        <p:txBody>
          <a:bodyPr wrap="none" rtlCol="0">
            <a:spAutoFit/>
          </a:bodyPr>
          <a:lstStyle/>
          <a:p>
            <a:pPr fontAlgn="base">
              <a:spcBef>
                <a:spcPct val="0"/>
              </a:spcBef>
              <a:spcAft>
                <a:spcPct val="0"/>
              </a:spcAft>
            </a:pPr>
            <a:r>
              <a:rPr lang="en-US" sz="3810" b="1" dirty="0">
                <a:solidFill>
                  <a:srgbClr val="FFFFFF"/>
                </a:solidFill>
                <a:latin typeface="Arial" pitchFamily="34" charset="0"/>
                <a:ea typeface="宋体" pitchFamily="2" charset="-122"/>
              </a:rPr>
              <a:t>((</a:t>
            </a:r>
          </a:p>
        </p:txBody>
      </p:sp>
      <p:sp>
        <p:nvSpPr>
          <p:cNvPr id="205" name="TextBox 204"/>
          <p:cNvSpPr txBox="1"/>
          <p:nvPr/>
        </p:nvSpPr>
        <p:spPr>
          <a:xfrm>
            <a:off x="4363114" y="2731841"/>
            <a:ext cx="511679" cy="678647"/>
          </a:xfrm>
          <a:prstGeom prst="rect">
            <a:avLst/>
          </a:prstGeom>
          <a:noFill/>
        </p:spPr>
        <p:txBody>
          <a:bodyPr wrap="none" rtlCol="0">
            <a:spAutoFit/>
          </a:bodyPr>
          <a:lstStyle/>
          <a:p>
            <a:pPr fontAlgn="base">
              <a:spcBef>
                <a:spcPct val="0"/>
              </a:spcBef>
              <a:spcAft>
                <a:spcPct val="0"/>
              </a:spcAft>
            </a:pPr>
            <a:r>
              <a:rPr lang="en-US" sz="3810" b="1" dirty="0">
                <a:solidFill>
                  <a:srgbClr val="FF0000"/>
                </a:solidFill>
                <a:latin typeface="Arial" pitchFamily="34" charset="0"/>
                <a:ea typeface="宋体" pitchFamily="2" charset="-122"/>
              </a:rPr>
              <a:t>(</a:t>
            </a:r>
            <a:r>
              <a:rPr lang="en-US" sz="3810" b="1" dirty="0">
                <a:solidFill>
                  <a:srgbClr val="FFFFFF"/>
                </a:solidFill>
                <a:latin typeface="Arial" pitchFamily="34" charset="0"/>
                <a:ea typeface="宋体" pitchFamily="2" charset="-122"/>
              </a:rPr>
              <a:t>(</a:t>
            </a:r>
          </a:p>
        </p:txBody>
      </p:sp>
      <p:sp>
        <p:nvSpPr>
          <p:cNvPr id="210" name="Can 209"/>
          <p:cNvSpPr/>
          <p:nvPr/>
        </p:nvSpPr>
        <p:spPr bwMode="auto">
          <a:xfrm>
            <a:off x="11288573" y="1272368"/>
            <a:ext cx="472036" cy="548008"/>
          </a:xfrm>
          <a:prstGeom prst="can">
            <a:avLst>
              <a:gd name="adj" fmla="val 40184"/>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1" name="Can 210"/>
          <p:cNvSpPr/>
          <p:nvPr/>
        </p:nvSpPr>
        <p:spPr bwMode="auto">
          <a:xfrm>
            <a:off x="6727948" y="2807027"/>
            <a:ext cx="296444" cy="323271"/>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2" name="Can 211"/>
          <p:cNvSpPr/>
          <p:nvPr/>
        </p:nvSpPr>
        <p:spPr bwMode="auto">
          <a:xfrm>
            <a:off x="11531674" y="2052202"/>
            <a:ext cx="472036" cy="548008"/>
          </a:xfrm>
          <a:prstGeom prst="can">
            <a:avLst>
              <a:gd name="adj" fmla="val 40184"/>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3" name="Can 212"/>
          <p:cNvSpPr/>
          <p:nvPr/>
        </p:nvSpPr>
        <p:spPr bwMode="auto">
          <a:xfrm>
            <a:off x="11504277" y="3630205"/>
            <a:ext cx="472036" cy="548008"/>
          </a:xfrm>
          <a:prstGeom prst="can">
            <a:avLst>
              <a:gd name="adj" fmla="val 40184"/>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214" name="Straight Connector 213"/>
          <p:cNvCxnSpPr>
            <a:stCxn id="210" idx="3"/>
            <a:endCxn id="657" idx="3"/>
          </p:cNvCxnSpPr>
          <p:nvPr/>
        </p:nvCxnSpPr>
        <p:spPr bwMode="auto">
          <a:xfrm flipH="1">
            <a:off x="11047600" y="1820376"/>
            <a:ext cx="476990" cy="275485"/>
          </a:xfrm>
          <a:prstGeom prst="line">
            <a:avLst/>
          </a:prstGeom>
          <a:noFill/>
          <a:ln w="28575" cap="flat" cmpd="sng" algn="ctr">
            <a:solidFill>
              <a:srgbClr val="00B0F0"/>
            </a:solidFill>
            <a:prstDash val="solid"/>
            <a:round/>
            <a:headEnd type="none" w="med" len="med"/>
            <a:tailEnd type="none" w="med" len="med"/>
          </a:ln>
          <a:effectLst/>
        </p:spPr>
      </p:cxnSp>
      <p:cxnSp>
        <p:nvCxnSpPr>
          <p:cNvPr id="217" name="Straight Connector 216"/>
          <p:cNvCxnSpPr>
            <a:stCxn id="212" idx="2"/>
            <a:endCxn id="648" idx="3"/>
          </p:cNvCxnSpPr>
          <p:nvPr/>
        </p:nvCxnSpPr>
        <p:spPr bwMode="auto">
          <a:xfrm flipH="1">
            <a:off x="11077549" y="2326207"/>
            <a:ext cx="454126" cy="338988"/>
          </a:xfrm>
          <a:prstGeom prst="line">
            <a:avLst/>
          </a:prstGeom>
          <a:noFill/>
          <a:ln w="28575" cap="flat" cmpd="sng" algn="ctr">
            <a:solidFill>
              <a:srgbClr val="00B050"/>
            </a:solidFill>
            <a:prstDash val="solid"/>
            <a:round/>
            <a:headEnd type="none" w="med" len="med"/>
            <a:tailEnd type="none" w="med" len="med"/>
          </a:ln>
          <a:effectLst/>
        </p:spPr>
      </p:cxnSp>
      <p:cxnSp>
        <p:nvCxnSpPr>
          <p:cNvPr id="220" name="Straight Connector 219"/>
          <p:cNvCxnSpPr>
            <a:stCxn id="647" idx="2"/>
            <a:endCxn id="640" idx="3"/>
          </p:cNvCxnSpPr>
          <p:nvPr/>
        </p:nvCxnSpPr>
        <p:spPr bwMode="auto">
          <a:xfrm flipH="1" flipV="1">
            <a:off x="11039530" y="2971469"/>
            <a:ext cx="511687" cy="170181"/>
          </a:xfrm>
          <a:prstGeom prst="line">
            <a:avLst/>
          </a:prstGeom>
          <a:noFill/>
          <a:ln w="28575" cap="flat" cmpd="sng" algn="ctr">
            <a:solidFill>
              <a:srgbClr val="FF0000"/>
            </a:solidFill>
            <a:prstDash val="solid"/>
            <a:round/>
            <a:headEnd type="none" w="med" len="med"/>
            <a:tailEnd type="none" w="med" len="med"/>
          </a:ln>
          <a:effectLst/>
        </p:spPr>
      </p:cxnSp>
      <p:cxnSp>
        <p:nvCxnSpPr>
          <p:cNvPr id="223" name="Straight Connector 222"/>
          <p:cNvCxnSpPr>
            <a:stCxn id="213" idx="1"/>
            <a:endCxn id="160" idx="3"/>
          </p:cNvCxnSpPr>
          <p:nvPr/>
        </p:nvCxnSpPr>
        <p:spPr bwMode="auto">
          <a:xfrm flipH="1" flipV="1">
            <a:off x="11038278" y="3457667"/>
            <a:ext cx="702017" cy="172537"/>
          </a:xfrm>
          <a:prstGeom prst="line">
            <a:avLst/>
          </a:prstGeom>
          <a:noFill/>
          <a:ln w="28575" cap="flat" cmpd="sng" algn="ctr">
            <a:solidFill>
              <a:srgbClr val="FFC000"/>
            </a:solidFill>
            <a:prstDash val="solid"/>
            <a:round/>
            <a:headEnd type="none" w="med" len="med"/>
            <a:tailEnd type="none" w="med" len="med"/>
          </a:ln>
          <a:effectLst/>
        </p:spPr>
      </p:cxnSp>
      <p:cxnSp>
        <p:nvCxnSpPr>
          <p:cNvPr id="241" name="Straight Arrow Connector 240"/>
          <p:cNvCxnSpPr/>
          <p:nvPr/>
        </p:nvCxnSpPr>
        <p:spPr bwMode="auto">
          <a:xfrm flipH="1" flipV="1">
            <a:off x="1554500" y="4048517"/>
            <a:ext cx="615074" cy="6903"/>
          </a:xfrm>
          <a:prstGeom prst="straightConnector1">
            <a:avLst/>
          </a:prstGeom>
          <a:noFill/>
          <a:ln w="9525" cap="flat" cmpd="sng" algn="ctr">
            <a:solidFill>
              <a:schemeClr val="bg1"/>
            </a:solidFill>
            <a:prstDash val="solid"/>
            <a:round/>
            <a:headEnd type="none" w="med" len="med"/>
            <a:tailEnd type="triangle"/>
          </a:ln>
          <a:effectLst/>
        </p:spPr>
      </p:cxnSp>
      <p:cxnSp>
        <p:nvCxnSpPr>
          <p:cNvPr id="265" name="Straight Arrow Connector 264"/>
          <p:cNvCxnSpPr/>
          <p:nvPr/>
        </p:nvCxnSpPr>
        <p:spPr bwMode="auto">
          <a:xfrm flipH="1" flipV="1">
            <a:off x="1554500" y="3419370"/>
            <a:ext cx="615074" cy="6903"/>
          </a:xfrm>
          <a:prstGeom prst="straightConnector1">
            <a:avLst/>
          </a:prstGeom>
          <a:noFill/>
          <a:ln w="9525" cap="flat" cmpd="sng" algn="ctr">
            <a:solidFill>
              <a:schemeClr val="bg1"/>
            </a:solidFill>
            <a:prstDash val="solid"/>
            <a:round/>
            <a:headEnd type="none" w="med" len="med"/>
            <a:tailEnd type="triangle"/>
          </a:ln>
          <a:effectLst/>
        </p:spPr>
      </p:cxnSp>
      <p:cxnSp>
        <p:nvCxnSpPr>
          <p:cNvPr id="266" name="Straight Arrow Connector 265"/>
          <p:cNvCxnSpPr/>
          <p:nvPr/>
        </p:nvCxnSpPr>
        <p:spPr bwMode="auto">
          <a:xfrm flipH="1" flipV="1">
            <a:off x="1429142" y="2681908"/>
            <a:ext cx="233030" cy="2541"/>
          </a:xfrm>
          <a:prstGeom prst="straightConnector1">
            <a:avLst/>
          </a:prstGeom>
          <a:noFill/>
          <a:ln w="9525" cap="flat" cmpd="sng" algn="ctr">
            <a:solidFill>
              <a:schemeClr val="bg1"/>
            </a:solidFill>
            <a:prstDash val="solid"/>
            <a:round/>
            <a:headEnd type="none" w="med" len="med"/>
            <a:tailEnd type="triangle"/>
          </a:ln>
          <a:effectLst/>
        </p:spPr>
      </p:cxnSp>
      <p:cxnSp>
        <p:nvCxnSpPr>
          <p:cNvPr id="267" name="Straight Arrow Connector 266"/>
          <p:cNvCxnSpPr/>
          <p:nvPr/>
        </p:nvCxnSpPr>
        <p:spPr bwMode="auto">
          <a:xfrm flipH="1" flipV="1">
            <a:off x="1604687" y="1784787"/>
            <a:ext cx="615074" cy="6903"/>
          </a:xfrm>
          <a:prstGeom prst="straightConnector1">
            <a:avLst/>
          </a:prstGeom>
          <a:noFill/>
          <a:ln w="9525" cap="flat" cmpd="sng" algn="ctr">
            <a:solidFill>
              <a:schemeClr val="bg1"/>
            </a:solidFill>
            <a:prstDash val="solid"/>
            <a:round/>
            <a:headEnd type="none" w="med" len="med"/>
            <a:tailEnd type="triangle"/>
          </a:ln>
          <a:effectLst/>
        </p:spPr>
      </p:cxnSp>
      <p:grpSp>
        <p:nvGrpSpPr>
          <p:cNvPr id="570" name="Group 569"/>
          <p:cNvGrpSpPr/>
          <p:nvPr/>
        </p:nvGrpSpPr>
        <p:grpSpPr>
          <a:xfrm>
            <a:off x="2473176" y="1430922"/>
            <a:ext cx="1494419" cy="342171"/>
            <a:chOff x="2329068" y="3841531"/>
            <a:chExt cx="1412304" cy="323370"/>
          </a:xfrm>
        </p:grpSpPr>
        <p:sp>
          <p:nvSpPr>
            <p:cNvPr id="571" name="Rounded Rectangle 570"/>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572" name="Group 571"/>
            <p:cNvGrpSpPr/>
            <p:nvPr/>
          </p:nvGrpSpPr>
          <p:grpSpPr>
            <a:xfrm>
              <a:off x="2408551" y="3867748"/>
              <a:ext cx="1253743" cy="280612"/>
              <a:chOff x="2317136" y="2639851"/>
              <a:chExt cx="1253743" cy="280612"/>
            </a:xfrm>
          </p:grpSpPr>
          <p:sp>
            <p:nvSpPr>
              <p:cNvPr id="573" name="Rectangle 572"/>
              <p:cNvSpPr/>
              <p:nvPr/>
            </p:nvSpPr>
            <p:spPr bwMode="auto">
              <a:xfrm>
                <a:off x="2317136"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4" name="Rectangle 573"/>
              <p:cNvSpPr/>
              <p:nvPr/>
            </p:nvSpPr>
            <p:spPr bwMode="auto">
              <a:xfrm>
                <a:off x="2401969"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5" name="Rectangle 574"/>
              <p:cNvSpPr/>
              <p:nvPr/>
            </p:nvSpPr>
            <p:spPr bwMode="auto">
              <a:xfrm>
                <a:off x="2486802"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6" name="Rectangle 575"/>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7" name="Rectangle 576"/>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8" name="Rectangle 577"/>
              <p:cNvSpPr/>
              <p:nvPr/>
            </p:nvSpPr>
            <p:spPr bwMode="auto">
              <a:xfrm>
                <a:off x="2741301"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9" name="Rectangle 578"/>
              <p:cNvSpPr/>
              <p:nvPr/>
            </p:nvSpPr>
            <p:spPr bwMode="auto">
              <a:xfrm>
                <a:off x="2826134"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0" name="Rectangle 579"/>
              <p:cNvSpPr/>
              <p:nvPr/>
            </p:nvSpPr>
            <p:spPr bwMode="auto">
              <a:xfrm>
                <a:off x="2910967"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1" name="Rectangle 580"/>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2" name="Rectangle 581"/>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3" name="Rectangle 582"/>
              <p:cNvSpPr/>
              <p:nvPr/>
            </p:nvSpPr>
            <p:spPr bwMode="auto">
              <a:xfrm>
                <a:off x="3165466"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4" name="Rectangle 583"/>
              <p:cNvSpPr/>
              <p:nvPr/>
            </p:nvSpPr>
            <p:spPr bwMode="auto">
              <a:xfrm>
                <a:off x="3250299"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5" name="Rectangle 584"/>
              <p:cNvSpPr/>
              <p:nvPr/>
            </p:nvSpPr>
            <p:spPr bwMode="auto">
              <a:xfrm>
                <a:off x="3335132"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6" name="Rectangle 585"/>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7" name="Rectangle 586"/>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8" name="Rectangle 587"/>
              <p:cNvSpPr/>
              <p:nvPr/>
            </p:nvSpPr>
            <p:spPr bwMode="auto">
              <a:xfrm>
                <a:off x="2320902"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9" name="Rectangle 588"/>
              <p:cNvSpPr/>
              <p:nvPr/>
            </p:nvSpPr>
            <p:spPr bwMode="auto">
              <a:xfrm>
                <a:off x="2405735"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0" name="Rectangle 589"/>
              <p:cNvSpPr/>
              <p:nvPr/>
            </p:nvSpPr>
            <p:spPr bwMode="auto">
              <a:xfrm>
                <a:off x="2490568"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1" name="Rectangle 590"/>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2" name="Rectangle 591"/>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3" name="Rectangle 592"/>
              <p:cNvSpPr/>
              <p:nvPr/>
            </p:nvSpPr>
            <p:spPr bwMode="auto">
              <a:xfrm>
                <a:off x="2745067"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4" name="Rectangle 593"/>
              <p:cNvSpPr/>
              <p:nvPr/>
            </p:nvSpPr>
            <p:spPr bwMode="auto">
              <a:xfrm>
                <a:off x="2829900"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5" name="Rectangle 594"/>
              <p:cNvSpPr/>
              <p:nvPr/>
            </p:nvSpPr>
            <p:spPr bwMode="auto">
              <a:xfrm>
                <a:off x="2914733"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6" name="Rectangle 595"/>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7" name="Rectangle 596"/>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8" name="Rectangle 597"/>
              <p:cNvSpPr/>
              <p:nvPr/>
            </p:nvSpPr>
            <p:spPr bwMode="auto">
              <a:xfrm>
                <a:off x="3169232"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9" name="Rectangle 598"/>
              <p:cNvSpPr/>
              <p:nvPr/>
            </p:nvSpPr>
            <p:spPr bwMode="auto">
              <a:xfrm>
                <a:off x="3254065"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0" name="Rectangle 599"/>
              <p:cNvSpPr/>
              <p:nvPr/>
            </p:nvSpPr>
            <p:spPr bwMode="auto">
              <a:xfrm>
                <a:off x="3338898"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1" name="Rectangle 600"/>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2" name="Rectangle 601"/>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3" name="Rectangle 602"/>
              <p:cNvSpPr/>
              <p:nvPr/>
            </p:nvSpPr>
            <p:spPr bwMode="auto">
              <a:xfrm>
                <a:off x="2322549"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4" name="Rectangle 603"/>
              <p:cNvSpPr/>
              <p:nvPr/>
            </p:nvSpPr>
            <p:spPr bwMode="auto">
              <a:xfrm>
                <a:off x="2407382"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5" name="Rectangle 604"/>
              <p:cNvSpPr/>
              <p:nvPr/>
            </p:nvSpPr>
            <p:spPr bwMode="auto">
              <a:xfrm>
                <a:off x="2492215"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6" name="Rectangle 605"/>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7" name="Rectangle 606"/>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8" name="Rectangle 607"/>
              <p:cNvSpPr/>
              <p:nvPr/>
            </p:nvSpPr>
            <p:spPr bwMode="auto">
              <a:xfrm>
                <a:off x="2746714"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9" name="Rectangle 608"/>
              <p:cNvSpPr/>
              <p:nvPr/>
            </p:nvSpPr>
            <p:spPr bwMode="auto">
              <a:xfrm>
                <a:off x="2831547"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0" name="Rectangle 609"/>
              <p:cNvSpPr/>
              <p:nvPr/>
            </p:nvSpPr>
            <p:spPr bwMode="auto">
              <a:xfrm>
                <a:off x="2916380"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1" name="Rectangle 610"/>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2" name="Rectangle 611"/>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3" name="Rectangle 612"/>
              <p:cNvSpPr/>
              <p:nvPr/>
            </p:nvSpPr>
            <p:spPr bwMode="auto">
              <a:xfrm>
                <a:off x="3170879"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4" name="Rectangle 613"/>
              <p:cNvSpPr/>
              <p:nvPr/>
            </p:nvSpPr>
            <p:spPr bwMode="auto">
              <a:xfrm>
                <a:off x="3255712"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5" name="Rectangle 614"/>
              <p:cNvSpPr/>
              <p:nvPr/>
            </p:nvSpPr>
            <p:spPr bwMode="auto">
              <a:xfrm>
                <a:off x="3340545"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6" name="Rectangle 615"/>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7" name="Rectangle 616"/>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8" name="Rectangle 617"/>
              <p:cNvSpPr/>
              <p:nvPr/>
            </p:nvSpPr>
            <p:spPr bwMode="auto">
              <a:xfrm>
                <a:off x="2322549"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9" name="Rectangle 618"/>
              <p:cNvSpPr/>
              <p:nvPr/>
            </p:nvSpPr>
            <p:spPr bwMode="auto">
              <a:xfrm>
                <a:off x="2407382"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0" name="Rectangle 619"/>
              <p:cNvSpPr/>
              <p:nvPr/>
            </p:nvSpPr>
            <p:spPr bwMode="auto">
              <a:xfrm>
                <a:off x="2492215"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1" name="Rectangle 620"/>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2" name="Rectangle 621"/>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3" name="Rectangle 622"/>
              <p:cNvSpPr/>
              <p:nvPr/>
            </p:nvSpPr>
            <p:spPr bwMode="auto">
              <a:xfrm>
                <a:off x="2746714"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4" name="Rectangle 623"/>
              <p:cNvSpPr/>
              <p:nvPr/>
            </p:nvSpPr>
            <p:spPr bwMode="auto">
              <a:xfrm>
                <a:off x="2831547"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5" name="Rectangle 624"/>
              <p:cNvSpPr/>
              <p:nvPr/>
            </p:nvSpPr>
            <p:spPr bwMode="auto">
              <a:xfrm>
                <a:off x="2916380"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6" name="Rectangle 625"/>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7" name="Rectangle 626"/>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8" name="Rectangle 627"/>
              <p:cNvSpPr/>
              <p:nvPr/>
            </p:nvSpPr>
            <p:spPr bwMode="auto">
              <a:xfrm>
                <a:off x="3170879"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9" name="Rectangle 628"/>
              <p:cNvSpPr/>
              <p:nvPr/>
            </p:nvSpPr>
            <p:spPr bwMode="auto">
              <a:xfrm>
                <a:off x="3255712"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0" name="Rectangle 629"/>
              <p:cNvSpPr/>
              <p:nvPr/>
            </p:nvSpPr>
            <p:spPr bwMode="auto">
              <a:xfrm>
                <a:off x="3340545"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1" name="Rectangle 630"/>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2" name="Rectangle 631"/>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634" name="Rounded Rectangle 633"/>
          <p:cNvSpPr/>
          <p:nvPr/>
        </p:nvSpPr>
        <p:spPr bwMode="auto">
          <a:xfrm>
            <a:off x="6319011" y="2608388"/>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35" name="Straight Connector 634"/>
          <p:cNvCxnSpPr>
            <a:stCxn id="154" idx="0"/>
            <a:endCxn id="634" idx="1"/>
          </p:cNvCxnSpPr>
          <p:nvPr/>
        </p:nvCxnSpPr>
        <p:spPr bwMode="auto">
          <a:xfrm flipV="1">
            <a:off x="5923087" y="2709710"/>
            <a:ext cx="395923" cy="278827"/>
          </a:xfrm>
          <a:prstGeom prst="line">
            <a:avLst/>
          </a:prstGeom>
          <a:noFill/>
          <a:ln w="28575" cap="flat" cmpd="sng" algn="ctr">
            <a:solidFill>
              <a:srgbClr val="FF0000"/>
            </a:solidFill>
            <a:prstDash val="solid"/>
            <a:round/>
            <a:headEnd type="none" w="med" len="med"/>
            <a:tailEnd type="none" w="med" len="med"/>
          </a:ln>
          <a:effectLst/>
        </p:spPr>
      </p:cxnSp>
      <p:sp>
        <p:nvSpPr>
          <p:cNvPr id="636" name="Rounded Rectangle 635"/>
          <p:cNvSpPr/>
          <p:nvPr/>
        </p:nvSpPr>
        <p:spPr bwMode="auto">
          <a:xfrm>
            <a:off x="8237420" y="2794540"/>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7" name="Rounded Rectangle 636"/>
          <p:cNvSpPr/>
          <p:nvPr/>
        </p:nvSpPr>
        <p:spPr bwMode="auto">
          <a:xfrm>
            <a:off x="8693422" y="2556540"/>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38" name="Straight Connector 637"/>
          <p:cNvCxnSpPr>
            <a:stCxn id="636" idx="0"/>
            <a:endCxn id="637" idx="1"/>
          </p:cNvCxnSpPr>
          <p:nvPr/>
        </p:nvCxnSpPr>
        <p:spPr bwMode="auto">
          <a:xfrm flipV="1">
            <a:off x="8353892" y="2657863"/>
            <a:ext cx="339529" cy="136677"/>
          </a:xfrm>
          <a:prstGeom prst="line">
            <a:avLst/>
          </a:prstGeom>
          <a:noFill/>
          <a:ln w="28575" cap="flat" cmpd="sng" algn="ctr">
            <a:solidFill>
              <a:srgbClr val="FF0000"/>
            </a:solidFill>
            <a:prstDash val="solid"/>
            <a:round/>
            <a:headEnd type="none" w="med" len="med"/>
            <a:tailEnd type="none" w="med" len="med"/>
          </a:ln>
          <a:effectLst/>
        </p:spPr>
      </p:cxnSp>
      <p:sp>
        <p:nvSpPr>
          <p:cNvPr id="639" name="Rounded Rectangle 638"/>
          <p:cNvSpPr/>
          <p:nvPr/>
        </p:nvSpPr>
        <p:spPr bwMode="auto">
          <a:xfrm>
            <a:off x="10350581" y="3108148"/>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40" name="Rounded Rectangle 639"/>
          <p:cNvSpPr/>
          <p:nvPr/>
        </p:nvSpPr>
        <p:spPr bwMode="auto">
          <a:xfrm>
            <a:off x="10806584" y="2870148"/>
            <a:ext cx="232947" cy="20264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1" name="Straight Connector 640"/>
          <p:cNvCxnSpPr>
            <a:stCxn id="639" idx="0"/>
            <a:endCxn id="640" idx="1"/>
          </p:cNvCxnSpPr>
          <p:nvPr/>
        </p:nvCxnSpPr>
        <p:spPr bwMode="auto">
          <a:xfrm flipV="1">
            <a:off x="10467054" y="2971471"/>
            <a:ext cx="339529" cy="136677"/>
          </a:xfrm>
          <a:prstGeom prst="line">
            <a:avLst/>
          </a:prstGeom>
          <a:noFill/>
          <a:ln w="28575" cap="flat" cmpd="sng" algn="ctr">
            <a:solidFill>
              <a:srgbClr val="FF0000"/>
            </a:solidFill>
            <a:prstDash val="solid"/>
            <a:round/>
            <a:headEnd type="none" w="med" len="med"/>
            <a:tailEnd type="none" w="med" len="med"/>
          </a:ln>
          <a:effectLst/>
        </p:spPr>
      </p:cxnSp>
      <p:sp>
        <p:nvSpPr>
          <p:cNvPr id="642" name="Can 641"/>
          <p:cNvSpPr/>
          <p:nvPr/>
        </p:nvSpPr>
        <p:spPr bwMode="auto">
          <a:xfrm>
            <a:off x="8913787" y="2922519"/>
            <a:ext cx="296444" cy="323271"/>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3" name="Straight Connector 642"/>
          <p:cNvCxnSpPr>
            <a:stCxn id="211" idx="2"/>
          </p:cNvCxnSpPr>
          <p:nvPr/>
        </p:nvCxnSpPr>
        <p:spPr bwMode="auto">
          <a:xfrm flipH="1" flipV="1">
            <a:off x="6415415" y="2770066"/>
            <a:ext cx="312534" cy="198596"/>
          </a:xfrm>
          <a:prstGeom prst="line">
            <a:avLst/>
          </a:prstGeom>
          <a:noFill/>
          <a:ln w="28575" cap="flat" cmpd="sng" algn="ctr">
            <a:solidFill>
              <a:srgbClr val="FF0000"/>
            </a:solidFill>
            <a:prstDash val="solid"/>
            <a:round/>
            <a:headEnd type="none" w="med" len="med"/>
            <a:tailEnd type="none" w="med" len="med"/>
          </a:ln>
          <a:effectLst/>
        </p:spPr>
      </p:cxnSp>
      <p:cxnSp>
        <p:nvCxnSpPr>
          <p:cNvPr id="644" name="Straight Connector 643"/>
          <p:cNvCxnSpPr>
            <a:stCxn id="636" idx="1"/>
          </p:cNvCxnSpPr>
          <p:nvPr/>
        </p:nvCxnSpPr>
        <p:spPr bwMode="auto">
          <a:xfrm flipH="1" flipV="1">
            <a:off x="6532456" y="2655403"/>
            <a:ext cx="1704962" cy="240459"/>
          </a:xfrm>
          <a:prstGeom prst="line">
            <a:avLst/>
          </a:prstGeom>
          <a:noFill/>
          <a:ln w="28575" cap="flat" cmpd="sng" algn="ctr">
            <a:solidFill>
              <a:srgbClr val="FF0000"/>
            </a:solidFill>
            <a:prstDash val="solid"/>
            <a:round/>
            <a:headEnd type="none" w="med" len="med"/>
            <a:tailEnd type="none" w="med" len="med"/>
          </a:ln>
          <a:effectLst/>
        </p:spPr>
      </p:cxnSp>
      <p:cxnSp>
        <p:nvCxnSpPr>
          <p:cNvPr id="645" name="Straight Connector 644"/>
          <p:cNvCxnSpPr>
            <a:stCxn id="642" idx="0"/>
            <a:endCxn id="637" idx="2"/>
          </p:cNvCxnSpPr>
          <p:nvPr/>
        </p:nvCxnSpPr>
        <p:spPr bwMode="auto">
          <a:xfrm flipH="1" flipV="1">
            <a:off x="8809895" y="2759183"/>
            <a:ext cx="252114" cy="282458"/>
          </a:xfrm>
          <a:prstGeom prst="line">
            <a:avLst/>
          </a:prstGeom>
          <a:noFill/>
          <a:ln w="28575" cap="flat" cmpd="sng" algn="ctr">
            <a:solidFill>
              <a:srgbClr val="FF0000"/>
            </a:solidFill>
            <a:prstDash val="solid"/>
            <a:round/>
            <a:headEnd type="none" w="med" len="med"/>
            <a:tailEnd type="none" w="med" len="med"/>
          </a:ln>
          <a:effectLst/>
        </p:spPr>
      </p:cxnSp>
      <p:cxnSp>
        <p:nvCxnSpPr>
          <p:cNvPr id="646" name="Straight Connector 645"/>
          <p:cNvCxnSpPr>
            <a:stCxn id="639" idx="0"/>
          </p:cNvCxnSpPr>
          <p:nvPr/>
        </p:nvCxnSpPr>
        <p:spPr bwMode="auto">
          <a:xfrm flipH="1" flipV="1">
            <a:off x="8866093" y="2626406"/>
            <a:ext cx="1600963" cy="481741"/>
          </a:xfrm>
          <a:prstGeom prst="line">
            <a:avLst/>
          </a:prstGeom>
          <a:noFill/>
          <a:ln w="28575" cap="flat" cmpd="sng" algn="ctr">
            <a:solidFill>
              <a:srgbClr val="FF0000"/>
            </a:solidFill>
            <a:prstDash val="solid"/>
            <a:round/>
            <a:headEnd type="none" w="med" len="med"/>
            <a:tailEnd type="none" w="med" len="med"/>
          </a:ln>
          <a:effectLst/>
        </p:spPr>
      </p:cxnSp>
      <p:sp>
        <p:nvSpPr>
          <p:cNvPr id="647" name="Can 646"/>
          <p:cNvSpPr/>
          <p:nvPr/>
        </p:nvSpPr>
        <p:spPr bwMode="auto">
          <a:xfrm>
            <a:off x="11551217" y="2876295"/>
            <a:ext cx="425095" cy="530711"/>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4" name="Rounded Rectangle 153"/>
          <p:cNvSpPr/>
          <p:nvPr/>
        </p:nvSpPr>
        <p:spPr bwMode="auto">
          <a:xfrm>
            <a:off x="5811789" y="2988538"/>
            <a:ext cx="222596" cy="429645"/>
          </a:xfrm>
          <a:prstGeom prst="roundRect">
            <a:avLst/>
          </a:prstGeom>
          <a:solidFill>
            <a:schemeClr val="bg1"/>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48" name="Rounded Rectangle 647"/>
          <p:cNvSpPr/>
          <p:nvPr/>
        </p:nvSpPr>
        <p:spPr bwMode="auto">
          <a:xfrm>
            <a:off x="10844602" y="2563872"/>
            <a:ext cx="232947" cy="202644"/>
          </a:xfrm>
          <a:prstGeom prst="roundRect">
            <a:avLst/>
          </a:prstGeom>
          <a:solidFill>
            <a:srgbClr val="00B050"/>
          </a:solidFill>
          <a:ln w="3175" cap="flat" cmpd="sng" algn="ctr">
            <a:solidFill>
              <a:srgbClr val="00B05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9" name="Straight Connector 648"/>
          <p:cNvCxnSpPr>
            <a:endCxn id="140" idx="2"/>
          </p:cNvCxnSpPr>
          <p:nvPr/>
        </p:nvCxnSpPr>
        <p:spPr bwMode="auto">
          <a:xfrm flipH="1" flipV="1">
            <a:off x="8578876" y="2402779"/>
            <a:ext cx="2235938" cy="278826"/>
          </a:xfrm>
          <a:prstGeom prst="line">
            <a:avLst/>
          </a:prstGeom>
          <a:noFill/>
          <a:ln w="28575" cap="flat" cmpd="sng" algn="ctr">
            <a:solidFill>
              <a:srgbClr val="00B050"/>
            </a:solidFill>
            <a:prstDash val="solid"/>
            <a:round/>
            <a:headEnd type="none" w="med" len="med"/>
            <a:tailEnd type="none" w="med" len="med"/>
          </a:ln>
          <a:effectLst/>
        </p:spPr>
      </p:cxnSp>
      <p:cxnSp>
        <p:nvCxnSpPr>
          <p:cNvPr id="650" name="Straight Connector 649"/>
          <p:cNvCxnSpPr>
            <a:stCxn id="140" idx="2"/>
            <a:endCxn id="136" idx="7"/>
          </p:cNvCxnSpPr>
          <p:nvPr/>
        </p:nvCxnSpPr>
        <p:spPr bwMode="auto">
          <a:xfrm flipH="1">
            <a:off x="6307360" y="2402779"/>
            <a:ext cx="2271515" cy="39606"/>
          </a:xfrm>
          <a:prstGeom prst="line">
            <a:avLst/>
          </a:prstGeom>
          <a:noFill/>
          <a:ln w="28575" cap="flat" cmpd="sng" algn="ctr">
            <a:solidFill>
              <a:srgbClr val="00B050"/>
            </a:solidFill>
            <a:prstDash val="solid"/>
            <a:round/>
            <a:headEnd type="none" w="med" len="med"/>
            <a:tailEnd type="none" w="med" len="med"/>
          </a:ln>
          <a:effectLst/>
        </p:spPr>
      </p:cxnSp>
      <p:cxnSp>
        <p:nvCxnSpPr>
          <p:cNvPr id="651" name="Straight Connector 650"/>
          <p:cNvCxnSpPr>
            <a:stCxn id="136" idx="7"/>
            <a:endCxn id="154" idx="0"/>
          </p:cNvCxnSpPr>
          <p:nvPr/>
        </p:nvCxnSpPr>
        <p:spPr bwMode="auto">
          <a:xfrm flipH="1">
            <a:off x="5923086" y="2442385"/>
            <a:ext cx="384273" cy="546152"/>
          </a:xfrm>
          <a:prstGeom prst="line">
            <a:avLst/>
          </a:prstGeom>
          <a:noFill/>
          <a:ln w="28575" cap="flat" cmpd="sng" algn="ctr">
            <a:solidFill>
              <a:srgbClr val="00B050"/>
            </a:solidFill>
            <a:prstDash val="solid"/>
            <a:round/>
            <a:headEnd type="none" w="med" len="med"/>
            <a:tailEnd type="none" w="med" len="med"/>
          </a:ln>
          <a:effectLst/>
        </p:spPr>
      </p:cxnSp>
      <p:sp>
        <p:nvSpPr>
          <p:cNvPr id="652" name="Rounded Rectangle 651"/>
          <p:cNvSpPr/>
          <p:nvPr/>
        </p:nvSpPr>
        <p:spPr bwMode="auto">
          <a:xfrm>
            <a:off x="6071810" y="1615906"/>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3" name="Rounded Rectangle 652"/>
          <p:cNvSpPr/>
          <p:nvPr/>
        </p:nvSpPr>
        <p:spPr bwMode="auto">
          <a:xfrm>
            <a:off x="6350717" y="2024601"/>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4" name="Rounded Rectangle 653"/>
          <p:cNvSpPr/>
          <p:nvPr/>
        </p:nvSpPr>
        <p:spPr bwMode="auto">
          <a:xfrm>
            <a:off x="8535340" y="1667640"/>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5" name="Rounded Rectangle 654"/>
          <p:cNvSpPr/>
          <p:nvPr/>
        </p:nvSpPr>
        <p:spPr bwMode="auto">
          <a:xfrm>
            <a:off x="8535340" y="2123518"/>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6" name="Rounded Rectangle 655"/>
          <p:cNvSpPr/>
          <p:nvPr/>
        </p:nvSpPr>
        <p:spPr bwMode="auto">
          <a:xfrm>
            <a:off x="10461449" y="2096778"/>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7" name="Rounded Rectangle 656"/>
          <p:cNvSpPr/>
          <p:nvPr/>
        </p:nvSpPr>
        <p:spPr bwMode="auto">
          <a:xfrm>
            <a:off x="10814654" y="1994539"/>
            <a:ext cx="232947" cy="202644"/>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58" name="Straight Connector 657"/>
          <p:cNvCxnSpPr>
            <a:stCxn id="154" idx="0"/>
            <a:endCxn id="653" idx="1"/>
          </p:cNvCxnSpPr>
          <p:nvPr/>
        </p:nvCxnSpPr>
        <p:spPr bwMode="auto">
          <a:xfrm flipV="1">
            <a:off x="5923087" y="2125924"/>
            <a:ext cx="427629" cy="862614"/>
          </a:xfrm>
          <a:prstGeom prst="line">
            <a:avLst/>
          </a:prstGeom>
          <a:noFill/>
          <a:ln w="28575" cap="flat" cmpd="sng" algn="ctr">
            <a:solidFill>
              <a:srgbClr val="00B0F0"/>
            </a:solidFill>
            <a:prstDash val="solid"/>
            <a:round/>
            <a:headEnd type="none" w="med" len="med"/>
            <a:tailEnd type="none" w="med" len="med"/>
          </a:ln>
          <a:effectLst/>
        </p:spPr>
      </p:cxnSp>
      <p:cxnSp>
        <p:nvCxnSpPr>
          <p:cNvPr id="659" name="Straight Connector 658"/>
          <p:cNvCxnSpPr>
            <a:stCxn id="652" idx="2"/>
            <a:endCxn id="653" idx="0"/>
          </p:cNvCxnSpPr>
          <p:nvPr/>
        </p:nvCxnSpPr>
        <p:spPr bwMode="auto">
          <a:xfrm>
            <a:off x="6188284" y="1818549"/>
            <a:ext cx="278907" cy="206051"/>
          </a:xfrm>
          <a:prstGeom prst="line">
            <a:avLst/>
          </a:prstGeom>
          <a:noFill/>
          <a:ln w="28575" cap="flat" cmpd="sng" algn="ctr">
            <a:solidFill>
              <a:srgbClr val="00B0F0"/>
            </a:solidFill>
            <a:prstDash val="solid"/>
            <a:round/>
            <a:headEnd type="none" w="med" len="med"/>
            <a:tailEnd type="none" w="med" len="med"/>
          </a:ln>
          <a:effectLst/>
        </p:spPr>
      </p:cxnSp>
      <p:cxnSp>
        <p:nvCxnSpPr>
          <p:cNvPr id="660" name="Straight Connector 659"/>
          <p:cNvCxnSpPr>
            <a:stCxn id="154" idx="0"/>
          </p:cNvCxnSpPr>
          <p:nvPr/>
        </p:nvCxnSpPr>
        <p:spPr bwMode="auto">
          <a:xfrm flipV="1">
            <a:off x="5923088" y="1796803"/>
            <a:ext cx="306990" cy="1191733"/>
          </a:xfrm>
          <a:prstGeom prst="line">
            <a:avLst/>
          </a:prstGeom>
          <a:noFill/>
          <a:ln w="28575" cap="flat" cmpd="sng" algn="ctr">
            <a:solidFill>
              <a:srgbClr val="00B0F0"/>
            </a:solidFill>
            <a:prstDash val="solid"/>
            <a:round/>
            <a:headEnd type="none" w="med" len="med"/>
            <a:tailEnd type="none" w="med" len="med"/>
          </a:ln>
          <a:effectLst/>
        </p:spPr>
      </p:cxnSp>
      <p:cxnSp>
        <p:nvCxnSpPr>
          <p:cNvPr id="661" name="Straight Connector 660"/>
          <p:cNvCxnSpPr>
            <a:stCxn id="655" idx="0"/>
            <a:endCxn id="654" idx="2"/>
          </p:cNvCxnSpPr>
          <p:nvPr/>
        </p:nvCxnSpPr>
        <p:spPr bwMode="auto">
          <a:xfrm flipV="1">
            <a:off x="8651812" y="1870283"/>
            <a:ext cx="0" cy="253235"/>
          </a:xfrm>
          <a:prstGeom prst="line">
            <a:avLst/>
          </a:prstGeom>
          <a:noFill/>
          <a:ln w="28575" cap="flat" cmpd="sng" algn="ctr">
            <a:solidFill>
              <a:srgbClr val="00B0F0"/>
            </a:solidFill>
            <a:prstDash val="solid"/>
            <a:round/>
            <a:headEnd type="none" w="med" len="med"/>
            <a:tailEnd type="none" w="med" len="med"/>
          </a:ln>
          <a:effectLst/>
        </p:spPr>
      </p:cxnSp>
      <p:cxnSp>
        <p:nvCxnSpPr>
          <p:cNvPr id="662" name="Straight Connector 661"/>
          <p:cNvCxnSpPr>
            <a:stCxn id="656" idx="3"/>
            <a:endCxn id="657" idx="1"/>
          </p:cNvCxnSpPr>
          <p:nvPr/>
        </p:nvCxnSpPr>
        <p:spPr bwMode="auto">
          <a:xfrm flipV="1">
            <a:off x="10694395" y="2095861"/>
            <a:ext cx="120258" cy="102239"/>
          </a:xfrm>
          <a:prstGeom prst="line">
            <a:avLst/>
          </a:prstGeom>
          <a:noFill/>
          <a:ln w="3175" cap="flat" cmpd="sng" algn="ctr">
            <a:solidFill>
              <a:srgbClr val="00B0F0"/>
            </a:solidFill>
            <a:prstDash val="solid"/>
            <a:round/>
            <a:headEnd type="none" w="med" len="med"/>
            <a:tailEnd type="none" w="med" len="med"/>
          </a:ln>
          <a:effectLst/>
        </p:spPr>
      </p:cxnSp>
      <p:cxnSp>
        <p:nvCxnSpPr>
          <p:cNvPr id="663" name="Straight Connector 662"/>
          <p:cNvCxnSpPr>
            <a:stCxn id="654" idx="1"/>
            <a:endCxn id="653" idx="3"/>
          </p:cNvCxnSpPr>
          <p:nvPr/>
        </p:nvCxnSpPr>
        <p:spPr bwMode="auto">
          <a:xfrm flipH="1">
            <a:off x="6583664" y="1768962"/>
            <a:ext cx="1951676" cy="356962"/>
          </a:xfrm>
          <a:prstGeom prst="line">
            <a:avLst/>
          </a:prstGeom>
          <a:noFill/>
          <a:ln w="28575" cap="flat" cmpd="sng" algn="ctr">
            <a:solidFill>
              <a:srgbClr val="00B0F0"/>
            </a:solidFill>
            <a:prstDash val="solid"/>
            <a:round/>
            <a:headEnd type="none" w="med" len="med"/>
            <a:tailEnd type="none" w="med" len="med"/>
          </a:ln>
          <a:effectLst/>
        </p:spPr>
      </p:cxnSp>
      <p:cxnSp>
        <p:nvCxnSpPr>
          <p:cNvPr id="664" name="Straight Connector 663"/>
          <p:cNvCxnSpPr>
            <a:stCxn id="655" idx="3"/>
            <a:endCxn id="656" idx="1"/>
          </p:cNvCxnSpPr>
          <p:nvPr/>
        </p:nvCxnSpPr>
        <p:spPr bwMode="auto">
          <a:xfrm flipV="1">
            <a:off x="8768286" y="2198100"/>
            <a:ext cx="1693163" cy="26741"/>
          </a:xfrm>
          <a:prstGeom prst="line">
            <a:avLst/>
          </a:prstGeom>
          <a:noFill/>
          <a:ln w="28575" cap="flat" cmpd="sng" algn="ctr">
            <a:solidFill>
              <a:srgbClr val="00B0F0"/>
            </a:solidFill>
            <a:prstDash val="solid"/>
            <a:round/>
            <a:headEnd type="none" w="med" len="med"/>
            <a:tailEnd type="none" w="med" len="med"/>
          </a:ln>
          <a:effectLst/>
        </p:spPr>
      </p:cxnSp>
      <p:sp>
        <p:nvSpPr>
          <p:cNvPr id="665" name="Can 664"/>
          <p:cNvSpPr/>
          <p:nvPr/>
        </p:nvSpPr>
        <p:spPr bwMode="auto">
          <a:xfrm>
            <a:off x="6537999" y="1501340"/>
            <a:ext cx="389909" cy="408290"/>
          </a:xfrm>
          <a:prstGeom prst="can">
            <a:avLst>
              <a:gd name="adj" fmla="val 40184"/>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66" name="Straight Connector 665"/>
          <p:cNvCxnSpPr>
            <a:stCxn id="653" idx="0"/>
            <a:endCxn id="665" idx="3"/>
          </p:cNvCxnSpPr>
          <p:nvPr/>
        </p:nvCxnSpPr>
        <p:spPr bwMode="auto">
          <a:xfrm flipV="1">
            <a:off x="6467191" y="1909630"/>
            <a:ext cx="265763" cy="114970"/>
          </a:xfrm>
          <a:prstGeom prst="line">
            <a:avLst/>
          </a:prstGeom>
          <a:noFill/>
          <a:ln w="28575" cap="flat" cmpd="sng" algn="ctr">
            <a:solidFill>
              <a:srgbClr val="00B0F0"/>
            </a:solidFill>
            <a:prstDash val="solid"/>
            <a:round/>
            <a:headEnd type="none" w="med" len="med"/>
            <a:tailEnd type="none" w="med" len="med"/>
          </a:ln>
          <a:effectLst/>
        </p:spPr>
      </p:cxnSp>
      <p:sp>
        <p:nvSpPr>
          <p:cNvPr id="667" name="Can 666"/>
          <p:cNvSpPr/>
          <p:nvPr/>
        </p:nvSpPr>
        <p:spPr bwMode="auto">
          <a:xfrm>
            <a:off x="8090622" y="3322479"/>
            <a:ext cx="348707" cy="370866"/>
          </a:xfrm>
          <a:prstGeom prst="can">
            <a:avLst>
              <a:gd name="adj" fmla="val 40184"/>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68" name="Straight Connector 667"/>
          <p:cNvCxnSpPr>
            <a:stCxn id="667" idx="4"/>
            <a:endCxn id="158" idx="1"/>
          </p:cNvCxnSpPr>
          <p:nvPr/>
        </p:nvCxnSpPr>
        <p:spPr bwMode="auto">
          <a:xfrm>
            <a:off x="8439328" y="3507912"/>
            <a:ext cx="86689" cy="78735"/>
          </a:xfrm>
          <a:prstGeom prst="line">
            <a:avLst/>
          </a:prstGeom>
          <a:noFill/>
          <a:ln w="28575" cap="flat" cmpd="sng" algn="ctr">
            <a:solidFill>
              <a:srgbClr val="FFC000"/>
            </a:solidFill>
            <a:prstDash val="solid"/>
            <a:round/>
            <a:headEnd type="none" w="med" len="med"/>
            <a:tailEnd type="none" w="med" len="med"/>
          </a:ln>
          <a:effectLst/>
        </p:spPr>
      </p:cxnSp>
      <p:grpSp>
        <p:nvGrpSpPr>
          <p:cNvPr id="122" name="Group 121"/>
          <p:cNvGrpSpPr/>
          <p:nvPr/>
        </p:nvGrpSpPr>
        <p:grpSpPr>
          <a:xfrm>
            <a:off x="1839486" y="2375163"/>
            <a:ext cx="2155591" cy="342171"/>
            <a:chOff x="1723573" y="2386300"/>
            <a:chExt cx="2037146" cy="323370"/>
          </a:xfrm>
        </p:grpSpPr>
        <p:sp>
          <p:nvSpPr>
            <p:cNvPr id="670" name="Rounded Rectangle 669"/>
            <p:cNvSpPr/>
            <p:nvPr/>
          </p:nvSpPr>
          <p:spPr bwMode="auto">
            <a:xfrm>
              <a:off x="1723573" y="2386300"/>
              <a:ext cx="2037146"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671" name="Group 670"/>
            <p:cNvGrpSpPr/>
            <p:nvPr/>
          </p:nvGrpSpPr>
          <p:grpSpPr>
            <a:xfrm>
              <a:off x="1780725" y="2412517"/>
              <a:ext cx="1919527" cy="280612"/>
              <a:chOff x="2317136" y="2639851"/>
              <a:chExt cx="999240" cy="280612"/>
            </a:xfrm>
          </p:grpSpPr>
          <p:sp>
            <p:nvSpPr>
              <p:cNvPr id="672" name="Rectangle 671"/>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3" name="Rectangle 672"/>
              <p:cNvSpPr/>
              <p:nvPr/>
            </p:nvSpPr>
            <p:spPr bwMode="auto">
              <a:xfrm>
                <a:off x="2401969" y="2639851"/>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4" name="Rectangle 673"/>
              <p:cNvSpPr/>
              <p:nvPr/>
            </p:nvSpPr>
            <p:spPr bwMode="auto">
              <a:xfrm>
                <a:off x="2486802"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5" name="Rectangle 674"/>
              <p:cNvSpPr/>
              <p:nvPr/>
            </p:nvSpPr>
            <p:spPr bwMode="auto">
              <a:xfrm>
                <a:off x="2571635"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6" name="Rectangle 675"/>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7" name="Rectangle 676"/>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8" name="Rectangle 677"/>
              <p:cNvSpPr/>
              <p:nvPr/>
            </p:nvSpPr>
            <p:spPr bwMode="auto">
              <a:xfrm>
                <a:off x="2826134"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79" name="Rectangle 678"/>
              <p:cNvSpPr/>
              <p:nvPr/>
            </p:nvSpPr>
            <p:spPr bwMode="auto">
              <a:xfrm>
                <a:off x="2910967"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0" name="Rectangle 679"/>
              <p:cNvSpPr/>
              <p:nvPr/>
            </p:nvSpPr>
            <p:spPr bwMode="auto">
              <a:xfrm>
                <a:off x="2995800"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1" name="Rectangle 680"/>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2" name="Rectangle 681"/>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3" name="Rectangle 682"/>
              <p:cNvSpPr/>
              <p:nvPr/>
            </p:nvSpPr>
            <p:spPr bwMode="auto">
              <a:xfrm>
                <a:off x="3250299"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7" name="Rectangle 686"/>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8" name="Rectangle 687"/>
              <p:cNvSpPr/>
              <p:nvPr/>
            </p:nvSpPr>
            <p:spPr bwMode="auto">
              <a:xfrm>
                <a:off x="240573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9" name="Rectangle 688"/>
              <p:cNvSpPr/>
              <p:nvPr/>
            </p:nvSpPr>
            <p:spPr bwMode="auto">
              <a:xfrm>
                <a:off x="2490568"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0" name="Rectangle 689"/>
              <p:cNvSpPr/>
              <p:nvPr/>
            </p:nvSpPr>
            <p:spPr bwMode="auto">
              <a:xfrm>
                <a:off x="2575401"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1" name="Rectangle 690"/>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2" name="Rectangle 691"/>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3" name="Rectangle 692"/>
              <p:cNvSpPr/>
              <p:nvPr/>
            </p:nvSpPr>
            <p:spPr bwMode="auto">
              <a:xfrm>
                <a:off x="2829900"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4" name="Rectangle 693"/>
              <p:cNvSpPr/>
              <p:nvPr/>
            </p:nvSpPr>
            <p:spPr bwMode="auto">
              <a:xfrm>
                <a:off x="2914733"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5" name="Rectangle 694"/>
              <p:cNvSpPr/>
              <p:nvPr/>
            </p:nvSpPr>
            <p:spPr bwMode="auto">
              <a:xfrm>
                <a:off x="2999566"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6" name="Rectangle 695"/>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7" name="Rectangle 696"/>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8" name="Rectangle 697"/>
              <p:cNvSpPr/>
              <p:nvPr/>
            </p:nvSpPr>
            <p:spPr bwMode="auto">
              <a:xfrm>
                <a:off x="325406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2" name="Rectangle 701"/>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3" name="Rectangle 702"/>
              <p:cNvSpPr/>
              <p:nvPr/>
            </p:nvSpPr>
            <p:spPr bwMode="auto">
              <a:xfrm>
                <a:off x="240738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4" name="Rectangle 703"/>
              <p:cNvSpPr/>
              <p:nvPr/>
            </p:nvSpPr>
            <p:spPr bwMode="auto">
              <a:xfrm>
                <a:off x="2492215"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5" name="Rectangle 704"/>
              <p:cNvSpPr/>
              <p:nvPr/>
            </p:nvSpPr>
            <p:spPr bwMode="auto">
              <a:xfrm>
                <a:off x="2577048"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6" name="Rectangle 705"/>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7" name="Rectangle 706"/>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8" name="Rectangle 707"/>
              <p:cNvSpPr/>
              <p:nvPr/>
            </p:nvSpPr>
            <p:spPr bwMode="auto">
              <a:xfrm>
                <a:off x="2831547"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9" name="Rectangle 708"/>
              <p:cNvSpPr/>
              <p:nvPr/>
            </p:nvSpPr>
            <p:spPr bwMode="auto">
              <a:xfrm>
                <a:off x="2916380"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0" name="Rectangle 709"/>
              <p:cNvSpPr/>
              <p:nvPr/>
            </p:nvSpPr>
            <p:spPr bwMode="auto">
              <a:xfrm>
                <a:off x="3001213"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1" name="Rectangle 710"/>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2" name="Rectangle 711"/>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3" name="Rectangle 712"/>
              <p:cNvSpPr/>
              <p:nvPr/>
            </p:nvSpPr>
            <p:spPr bwMode="auto">
              <a:xfrm>
                <a:off x="325571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7" name="Rectangle 716"/>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8" name="Rectangle 717"/>
              <p:cNvSpPr/>
              <p:nvPr/>
            </p:nvSpPr>
            <p:spPr bwMode="auto">
              <a:xfrm>
                <a:off x="2407382"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9" name="Rectangle 718"/>
              <p:cNvSpPr/>
              <p:nvPr/>
            </p:nvSpPr>
            <p:spPr bwMode="auto">
              <a:xfrm>
                <a:off x="2492215"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0" name="Rectangle 719"/>
              <p:cNvSpPr/>
              <p:nvPr/>
            </p:nvSpPr>
            <p:spPr bwMode="auto">
              <a:xfrm>
                <a:off x="2577048"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1" name="Rectangle 720"/>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2" name="Rectangle 721"/>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3" name="Rectangle 722"/>
              <p:cNvSpPr/>
              <p:nvPr/>
            </p:nvSpPr>
            <p:spPr bwMode="auto">
              <a:xfrm>
                <a:off x="2831547"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4" name="Rectangle 723"/>
              <p:cNvSpPr/>
              <p:nvPr/>
            </p:nvSpPr>
            <p:spPr bwMode="auto">
              <a:xfrm>
                <a:off x="2916380"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5" name="Rectangle 724"/>
              <p:cNvSpPr/>
              <p:nvPr/>
            </p:nvSpPr>
            <p:spPr bwMode="auto">
              <a:xfrm>
                <a:off x="3001213"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6" name="Rectangle 725"/>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7" name="Rectangle 726"/>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8" name="Rectangle 727"/>
              <p:cNvSpPr/>
              <p:nvPr/>
            </p:nvSpPr>
            <p:spPr bwMode="auto">
              <a:xfrm>
                <a:off x="3255712"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732" name="Group 731"/>
          <p:cNvGrpSpPr/>
          <p:nvPr/>
        </p:nvGrpSpPr>
        <p:grpSpPr>
          <a:xfrm>
            <a:off x="2474756" y="1837956"/>
            <a:ext cx="1494419" cy="342171"/>
            <a:chOff x="2329068" y="3841531"/>
            <a:chExt cx="1412304" cy="323370"/>
          </a:xfrm>
        </p:grpSpPr>
        <p:sp>
          <p:nvSpPr>
            <p:cNvPr id="733" name="Rounded Rectangle 732"/>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734" name="Group 733"/>
            <p:cNvGrpSpPr/>
            <p:nvPr/>
          </p:nvGrpSpPr>
          <p:grpSpPr>
            <a:xfrm>
              <a:off x="2408551" y="3867748"/>
              <a:ext cx="1253743" cy="280612"/>
              <a:chOff x="2317136" y="2639851"/>
              <a:chExt cx="1253743" cy="280612"/>
            </a:xfrm>
          </p:grpSpPr>
          <p:sp>
            <p:nvSpPr>
              <p:cNvPr id="735" name="Rectangle 734"/>
              <p:cNvSpPr/>
              <p:nvPr/>
            </p:nvSpPr>
            <p:spPr bwMode="auto">
              <a:xfrm>
                <a:off x="2317136"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6" name="Rectangle 735"/>
              <p:cNvSpPr/>
              <p:nvPr/>
            </p:nvSpPr>
            <p:spPr bwMode="auto">
              <a:xfrm>
                <a:off x="2401969"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7" name="Rectangle 736"/>
              <p:cNvSpPr/>
              <p:nvPr/>
            </p:nvSpPr>
            <p:spPr bwMode="auto">
              <a:xfrm>
                <a:off x="2486802"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8" name="Rectangle 737"/>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9" name="Rectangle 738"/>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0" name="Rectangle 739"/>
              <p:cNvSpPr/>
              <p:nvPr/>
            </p:nvSpPr>
            <p:spPr bwMode="auto">
              <a:xfrm>
                <a:off x="2741301"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1" name="Rectangle 740"/>
              <p:cNvSpPr/>
              <p:nvPr/>
            </p:nvSpPr>
            <p:spPr bwMode="auto">
              <a:xfrm>
                <a:off x="2826134"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2" name="Rectangle 741"/>
              <p:cNvSpPr/>
              <p:nvPr/>
            </p:nvSpPr>
            <p:spPr bwMode="auto">
              <a:xfrm>
                <a:off x="2910967"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3" name="Rectangle 742"/>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4" name="Rectangle 743"/>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5" name="Rectangle 744"/>
              <p:cNvSpPr/>
              <p:nvPr/>
            </p:nvSpPr>
            <p:spPr bwMode="auto">
              <a:xfrm>
                <a:off x="3165466"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6" name="Rectangle 745"/>
              <p:cNvSpPr/>
              <p:nvPr/>
            </p:nvSpPr>
            <p:spPr bwMode="auto">
              <a:xfrm>
                <a:off x="3250299"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7" name="Rectangle 746"/>
              <p:cNvSpPr/>
              <p:nvPr/>
            </p:nvSpPr>
            <p:spPr bwMode="auto">
              <a:xfrm>
                <a:off x="3335132"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8" name="Rectangle 747"/>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9" name="Rectangle 748"/>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0" name="Rectangle 749"/>
              <p:cNvSpPr/>
              <p:nvPr/>
            </p:nvSpPr>
            <p:spPr bwMode="auto">
              <a:xfrm>
                <a:off x="2320902"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1" name="Rectangle 750"/>
              <p:cNvSpPr/>
              <p:nvPr/>
            </p:nvSpPr>
            <p:spPr bwMode="auto">
              <a:xfrm>
                <a:off x="2405735"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2" name="Rectangle 751"/>
              <p:cNvSpPr/>
              <p:nvPr/>
            </p:nvSpPr>
            <p:spPr bwMode="auto">
              <a:xfrm>
                <a:off x="2490568"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3" name="Rectangle 752"/>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4" name="Rectangle 753"/>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5" name="Rectangle 754"/>
              <p:cNvSpPr/>
              <p:nvPr/>
            </p:nvSpPr>
            <p:spPr bwMode="auto">
              <a:xfrm>
                <a:off x="2745067"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6" name="Rectangle 755"/>
              <p:cNvSpPr/>
              <p:nvPr/>
            </p:nvSpPr>
            <p:spPr bwMode="auto">
              <a:xfrm>
                <a:off x="2829900"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7" name="Rectangle 756"/>
              <p:cNvSpPr/>
              <p:nvPr/>
            </p:nvSpPr>
            <p:spPr bwMode="auto">
              <a:xfrm>
                <a:off x="2914733"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8" name="Rectangle 757"/>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9" name="Rectangle 758"/>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0" name="Rectangle 759"/>
              <p:cNvSpPr/>
              <p:nvPr/>
            </p:nvSpPr>
            <p:spPr bwMode="auto">
              <a:xfrm>
                <a:off x="3169232"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1" name="Rectangle 760"/>
              <p:cNvSpPr/>
              <p:nvPr/>
            </p:nvSpPr>
            <p:spPr bwMode="auto">
              <a:xfrm>
                <a:off x="3254065"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2" name="Rectangle 761"/>
              <p:cNvSpPr/>
              <p:nvPr/>
            </p:nvSpPr>
            <p:spPr bwMode="auto">
              <a:xfrm>
                <a:off x="3338898"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3" name="Rectangle 762"/>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4" name="Rectangle 763"/>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5" name="Rectangle 764"/>
              <p:cNvSpPr/>
              <p:nvPr/>
            </p:nvSpPr>
            <p:spPr bwMode="auto">
              <a:xfrm>
                <a:off x="2322549"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6" name="Rectangle 765"/>
              <p:cNvSpPr/>
              <p:nvPr/>
            </p:nvSpPr>
            <p:spPr bwMode="auto">
              <a:xfrm>
                <a:off x="2407382"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7" name="Rectangle 766"/>
              <p:cNvSpPr/>
              <p:nvPr/>
            </p:nvSpPr>
            <p:spPr bwMode="auto">
              <a:xfrm>
                <a:off x="2492215"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8" name="Rectangle 767"/>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9" name="Rectangle 768"/>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0" name="Rectangle 769"/>
              <p:cNvSpPr/>
              <p:nvPr/>
            </p:nvSpPr>
            <p:spPr bwMode="auto">
              <a:xfrm>
                <a:off x="2746714"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1" name="Rectangle 770"/>
              <p:cNvSpPr/>
              <p:nvPr/>
            </p:nvSpPr>
            <p:spPr bwMode="auto">
              <a:xfrm>
                <a:off x="2831547"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2" name="Rectangle 771"/>
              <p:cNvSpPr/>
              <p:nvPr/>
            </p:nvSpPr>
            <p:spPr bwMode="auto">
              <a:xfrm>
                <a:off x="2916380"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3" name="Rectangle 772"/>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4" name="Rectangle 773"/>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5" name="Rectangle 774"/>
              <p:cNvSpPr/>
              <p:nvPr/>
            </p:nvSpPr>
            <p:spPr bwMode="auto">
              <a:xfrm>
                <a:off x="3170879"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6" name="Rectangle 775"/>
              <p:cNvSpPr/>
              <p:nvPr/>
            </p:nvSpPr>
            <p:spPr bwMode="auto">
              <a:xfrm>
                <a:off x="3255712"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7" name="Rectangle 776"/>
              <p:cNvSpPr/>
              <p:nvPr/>
            </p:nvSpPr>
            <p:spPr bwMode="auto">
              <a:xfrm>
                <a:off x="3340545"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8" name="Rectangle 777"/>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9" name="Rectangle 778"/>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0" name="Rectangle 779"/>
              <p:cNvSpPr/>
              <p:nvPr/>
            </p:nvSpPr>
            <p:spPr bwMode="auto">
              <a:xfrm>
                <a:off x="2322549"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1" name="Rectangle 780"/>
              <p:cNvSpPr/>
              <p:nvPr/>
            </p:nvSpPr>
            <p:spPr bwMode="auto">
              <a:xfrm>
                <a:off x="2407382"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2" name="Rectangle 781"/>
              <p:cNvSpPr/>
              <p:nvPr/>
            </p:nvSpPr>
            <p:spPr bwMode="auto">
              <a:xfrm>
                <a:off x="2492215"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3" name="Rectangle 782"/>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4" name="Rectangle 783"/>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5" name="Rectangle 784"/>
              <p:cNvSpPr/>
              <p:nvPr/>
            </p:nvSpPr>
            <p:spPr bwMode="auto">
              <a:xfrm>
                <a:off x="2746714"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6" name="Rectangle 785"/>
              <p:cNvSpPr/>
              <p:nvPr/>
            </p:nvSpPr>
            <p:spPr bwMode="auto">
              <a:xfrm>
                <a:off x="2831547"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7" name="Rectangle 786"/>
              <p:cNvSpPr/>
              <p:nvPr/>
            </p:nvSpPr>
            <p:spPr bwMode="auto">
              <a:xfrm>
                <a:off x="2916380"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8" name="Rectangle 787"/>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9" name="Rectangle 788"/>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0" name="Rectangle 789"/>
              <p:cNvSpPr/>
              <p:nvPr/>
            </p:nvSpPr>
            <p:spPr bwMode="auto">
              <a:xfrm>
                <a:off x="3170879"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1" name="Rectangle 790"/>
              <p:cNvSpPr/>
              <p:nvPr/>
            </p:nvSpPr>
            <p:spPr bwMode="auto">
              <a:xfrm>
                <a:off x="3255712"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2" name="Rectangle 791"/>
              <p:cNvSpPr/>
              <p:nvPr/>
            </p:nvSpPr>
            <p:spPr bwMode="auto">
              <a:xfrm>
                <a:off x="3340545"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3" name="Rectangle 792"/>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4" name="Rectangle 793"/>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845" name="Group 844"/>
          <p:cNvGrpSpPr/>
          <p:nvPr/>
        </p:nvGrpSpPr>
        <p:grpSpPr>
          <a:xfrm>
            <a:off x="1747217" y="2583510"/>
            <a:ext cx="2155591" cy="342171"/>
            <a:chOff x="1723573" y="2386300"/>
            <a:chExt cx="2037146" cy="323370"/>
          </a:xfrm>
        </p:grpSpPr>
        <p:sp>
          <p:nvSpPr>
            <p:cNvPr id="846" name="Rounded Rectangle 845"/>
            <p:cNvSpPr/>
            <p:nvPr/>
          </p:nvSpPr>
          <p:spPr bwMode="auto">
            <a:xfrm>
              <a:off x="1723573" y="2386300"/>
              <a:ext cx="2037146"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847" name="Group 846"/>
            <p:cNvGrpSpPr/>
            <p:nvPr/>
          </p:nvGrpSpPr>
          <p:grpSpPr>
            <a:xfrm>
              <a:off x="1780725" y="2412517"/>
              <a:ext cx="1919527" cy="280612"/>
              <a:chOff x="2317136" y="2639851"/>
              <a:chExt cx="999240" cy="280612"/>
            </a:xfrm>
          </p:grpSpPr>
          <p:sp>
            <p:nvSpPr>
              <p:cNvPr id="848" name="Rectangle 847"/>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49" name="Rectangle 848"/>
              <p:cNvSpPr/>
              <p:nvPr/>
            </p:nvSpPr>
            <p:spPr bwMode="auto">
              <a:xfrm>
                <a:off x="2401969" y="2639851"/>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0" name="Rectangle 849"/>
              <p:cNvSpPr/>
              <p:nvPr/>
            </p:nvSpPr>
            <p:spPr bwMode="auto">
              <a:xfrm>
                <a:off x="2486802"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1" name="Rectangle 850"/>
              <p:cNvSpPr/>
              <p:nvPr/>
            </p:nvSpPr>
            <p:spPr bwMode="auto">
              <a:xfrm>
                <a:off x="2571635"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2" name="Rectangle 851"/>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3" name="Rectangle 852"/>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4" name="Rectangle 853"/>
              <p:cNvSpPr/>
              <p:nvPr/>
            </p:nvSpPr>
            <p:spPr bwMode="auto">
              <a:xfrm>
                <a:off x="2826134"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5" name="Rectangle 854"/>
              <p:cNvSpPr/>
              <p:nvPr/>
            </p:nvSpPr>
            <p:spPr bwMode="auto">
              <a:xfrm>
                <a:off x="2910967"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6" name="Rectangle 855"/>
              <p:cNvSpPr/>
              <p:nvPr/>
            </p:nvSpPr>
            <p:spPr bwMode="auto">
              <a:xfrm>
                <a:off x="2995800"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7" name="Rectangle 856"/>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8" name="Rectangle 857"/>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9" name="Rectangle 858"/>
              <p:cNvSpPr/>
              <p:nvPr/>
            </p:nvSpPr>
            <p:spPr bwMode="auto">
              <a:xfrm>
                <a:off x="3250299"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0" name="Rectangle 859"/>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1" name="Rectangle 860"/>
              <p:cNvSpPr/>
              <p:nvPr/>
            </p:nvSpPr>
            <p:spPr bwMode="auto">
              <a:xfrm>
                <a:off x="240573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2" name="Rectangle 861"/>
              <p:cNvSpPr/>
              <p:nvPr/>
            </p:nvSpPr>
            <p:spPr bwMode="auto">
              <a:xfrm>
                <a:off x="2490568"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3" name="Rectangle 862"/>
              <p:cNvSpPr/>
              <p:nvPr/>
            </p:nvSpPr>
            <p:spPr bwMode="auto">
              <a:xfrm>
                <a:off x="2575401"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4" name="Rectangle 863"/>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5" name="Rectangle 864"/>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6" name="Rectangle 865"/>
              <p:cNvSpPr/>
              <p:nvPr/>
            </p:nvSpPr>
            <p:spPr bwMode="auto">
              <a:xfrm>
                <a:off x="2829900"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7" name="Rectangle 866"/>
              <p:cNvSpPr/>
              <p:nvPr/>
            </p:nvSpPr>
            <p:spPr bwMode="auto">
              <a:xfrm>
                <a:off x="2914733"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8" name="Rectangle 867"/>
              <p:cNvSpPr/>
              <p:nvPr/>
            </p:nvSpPr>
            <p:spPr bwMode="auto">
              <a:xfrm>
                <a:off x="2999566"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9" name="Rectangle 868"/>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0" name="Rectangle 869"/>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1" name="Rectangle 870"/>
              <p:cNvSpPr/>
              <p:nvPr/>
            </p:nvSpPr>
            <p:spPr bwMode="auto">
              <a:xfrm>
                <a:off x="325406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2" name="Rectangle 871"/>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3" name="Rectangle 872"/>
              <p:cNvSpPr/>
              <p:nvPr/>
            </p:nvSpPr>
            <p:spPr bwMode="auto">
              <a:xfrm>
                <a:off x="240738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4" name="Rectangle 873"/>
              <p:cNvSpPr/>
              <p:nvPr/>
            </p:nvSpPr>
            <p:spPr bwMode="auto">
              <a:xfrm>
                <a:off x="2492215"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5" name="Rectangle 874"/>
              <p:cNvSpPr/>
              <p:nvPr/>
            </p:nvSpPr>
            <p:spPr bwMode="auto">
              <a:xfrm>
                <a:off x="2577048"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6" name="Rectangle 875"/>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7" name="Rectangle 876"/>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8" name="Rectangle 877"/>
              <p:cNvSpPr/>
              <p:nvPr/>
            </p:nvSpPr>
            <p:spPr bwMode="auto">
              <a:xfrm>
                <a:off x="2831547"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9" name="Rectangle 878"/>
              <p:cNvSpPr/>
              <p:nvPr/>
            </p:nvSpPr>
            <p:spPr bwMode="auto">
              <a:xfrm>
                <a:off x="2916380"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0" name="Rectangle 879"/>
              <p:cNvSpPr/>
              <p:nvPr/>
            </p:nvSpPr>
            <p:spPr bwMode="auto">
              <a:xfrm>
                <a:off x="3001213"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1" name="Rectangle 880"/>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2" name="Rectangle 881"/>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3" name="Rectangle 882"/>
              <p:cNvSpPr/>
              <p:nvPr/>
            </p:nvSpPr>
            <p:spPr bwMode="auto">
              <a:xfrm>
                <a:off x="325571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4" name="Rectangle 883"/>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5" name="Rectangle 884"/>
              <p:cNvSpPr/>
              <p:nvPr/>
            </p:nvSpPr>
            <p:spPr bwMode="auto">
              <a:xfrm>
                <a:off x="2407382"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6" name="Rectangle 885"/>
              <p:cNvSpPr/>
              <p:nvPr/>
            </p:nvSpPr>
            <p:spPr bwMode="auto">
              <a:xfrm>
                <a:off x="2492215"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7" name="Rectangle 886"/>
              <p:cNvSpPr/>
              <p:nvPr/>
            </p:nvSpPr>
            <p:spPr bwMode="auto">
              <a:xfrm>
                <a:off x="2577048"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8" name="Rectangle 887"/>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9" name="Rectangle 888"/>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0" name="Rectangle 889"/>
              <p:cNvSpPr/>
              <p:nvPr/>
            </p:nvSpPr>
            <p:spPr bwMode="auto">
              <a:xfrm>
                <a:off x="2831547"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1" name="Rectangle 890"/>
              <p:cNvSpPr/>
              <p:nvPr/>
            </p:nvSpPr>
            <p:spPr bwMode="auto">
              <a:xfrm>
                <a:off x="2916380"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2" name="Rectangle 891"/>
              <p:cNvSpPr/>
              <p:nvPr/>
            </p:nvSpPr>
            <p:spPr bwMode="auto">
              <a:xfrm>
                <a:off x="3001213"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3" name="Rectangle 892"/>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4" name="Rectangle 893"/>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5" name="Rectangle 894"/>
              <p:cNvSpPr/>
              <p:nvPr/>
            </p:nvSpPr>
            <p:spPr bwMode="auto">
              <a:xfrm>
                <a:off x="3255712"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897" name="Rounded Rectangle 896"/>
          <p:cNvSpPr/>
          <p:nvPr/>
        </p:nvSpPr>
        <p:spPr bwMode="auto">
          <a:xfrm>
            <a:off x="3367194" y="3439813"/>
            <a:ext cx="621546" cy="342171"/>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5" name="Group 124"/>
          <p:cNvGrpSpPr/>
          <p:nvPr/>
        </p:nvGrpSpPr>
        <p:grpSpPr>
          <a:xfrm>
            <a:off x="3402175" y="3467554"/>
            <a:ext cx="551039" cy="290385"/>
            <a:chOff x="3216149" y="3142891"/>
            <a:chExt cx="520761" cy="129594"/>
          </a:xfrm>
        </p:grpSpPr>
        <p:sp>
          <p:nvSpPr>
            <p:cNvPr id="899" name="Rectangle 898"/>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0" name="Rectangle 899"/>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1" name="Rectangle 900"/>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2" name="Rectangle 901"/>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3" name="Rectangle 902"/>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4" name="Rectangle 903"/>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5" name="Rectangle 904"/>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6" name="Rectangle 905"/>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7" name="Rectangle 906"/>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8" name="Rectangle 907"/>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9" name="Rectangle 908"/>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0" name="Rectangle 909"/>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1" name="Rectangle 910"/>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2" name="Rectangle 911"/>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3" name="Rectangle 912"/>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4" name="Rectangle 913"/>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5" name="Rectangle 914"/>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6" name="Rectangle 915"/>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7" name="Rectangle 916"/>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8" name="Rectangle 917"/>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9" name="Rectangle 918"/>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0" name="Rectangle 919"/>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1" name="Rectangle 920"/>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2" name="Rectangle 921"/>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3" name="Rectangle 922"/>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4" name="Rectangle 923"/>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5" name="Rectangle 924"/>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6" name="Rectangle 925"/>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7" name="Rectangle 926"/>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8" name="Rectangle 927"/>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073" name="Rounded Rectangle 1072"/>
          <p:cNvSpPr/>
          <p:nvPr/>
        </p:nvSpPr>
        <p:spPr bwMode="auto">
          <a:xfrm>
            <a:off x="3369283" y="3029446"/>
            <a:ext cx="621546" cy="342171"/>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074" name="Group 1073"/>
          <p:cNvGrpSpPr/>
          <p:nvPr/>
        </p:nvGrpSpPr>
        <p:grpSpPr>
          <a:xfrm>
            <a:off x="3404264" y="3057187"/>
            <a:ext cx="551039" cy="290385"/>
            <a:chOff x="3216149" y="3142891"/>
            <a:chExt cx="520761" cy="129594"/>
          </a:xfrm>
        </p:grpSpPr>
        <p:sp>
          <p:nvSpPr>
            <p:cNvPr id="1075" name="Rectangle 1074"/>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6" name="Rectangle 1075"/>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7" name="Rectangle 1076"/>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8" name="Rectangle 1077"/>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9" name="Rectangle 1078"/>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0" name="Rectangle 1079"/>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1" name="Rectangle 1080"/>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2" name="Rectangle 1081"/>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3" name="Rectangle 1082"/>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4" name="Rectangle 1083"/>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5" name="Rectangle 1084"/>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6" name="Rectangle 1085"/>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7" name="Rectangle 1086"/>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8" name="Rectangle 1087"/>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9" name="Rectangle 1088"/>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0" name="Rectangle 1089"/>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1" name="Rectangle 1090"/>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2" name="Rectangle 1091"/>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3" name="Rectangle 1092"/>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4" name="Rectangle 1093"/>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5" name="Rectangle 1094"/>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6" name="Rectangle 1095"/>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7" name="Rectangle 1096"/>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8" name="Rectangle 1097"/>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9" name="Rectangle 1098"/>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0" name="Rectangle 1099"/>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1" name="Rectangle 1100"/>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2" name="Rectangle 1101"/>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3" name="Rectangle 1102"/>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4" name="Rectangle 1103"/>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26" name="Group 125"/>
          <p:cNvGrpSpPr/>
          <p:nvPr/>
        </p:nvGrpSpPr>
        <p:grpSpPr>
          <a:xfrm>
            <a:off x="2574827" y="3021644"/>
            <a:ext cx="621546" cy="342171"/>
            <a:chOff x="2433345" y="2855114"/>
            <a:chExt cx="587393" cy="323370"/>
          </a:xfrm>
        </p:grpSpPr>
        <p:sp>
          <p:nvSpPr>
            <p:cNvPr id="1105" name="Rounded Rectangle 1104"/>
            <p:cNvSpPr/>
            <p:nvPr/>
          </p:nvSpPr>
          <p:spPr bwMode="auto">
            <a:xfrm>
              <a:off x="2433345" y="2855114"/>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106" name="Group 1105"/>
            <p:cNvGrpSpPr/>
            <p:nvPr/>
          </p:nvGrpSpPr>
          <p:grpSpPr>
            <a:xfrm>
              <a:off x="2466403" y="2881330"/>
              <a:ext cx="520761" cy="274429"/>
              <a:chOff x="3216149" y="3142891"/>
              <a:chExt cx="520761" cy="129594"/>
            </a:xfrm>
          </p:grpSpPr>
          <p:sp>
            <p:nvSpPr>
              <p:cNvPr id="1107" name="Rectangle 1106"/>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8" name="Rectangle 1107"/>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9" name="Rectangle 1108"/>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0" name="Rectangle 1109"/>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1" name="Rectangle 1110"/>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2" name="Rectangle 1111"/>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3" name="Rectangle 1112"/>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4" name="Rectangle 1113"/>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5" name="Rectangle 1114"/>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6" name="Rectangle 1115"/>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7" name="Rectangle 1116"/>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8" name="Rectangle 1117"/>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9" name="Rectangle 1118"/>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0" name="Rectangle 1119"/>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1" name="Rectangle 1120"/>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2" name="Rectangle 1121"/>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3" name="Rectangle 1122"/>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4" name="Rectangle 1123"/>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5" name="Rectangle 1124"/>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6" name="Rectangle 1125"/>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7" name="Rectangle 1126"/>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8" name="Rectangle 1127"/>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9" name="Rectangle 1128"/>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0" name="Rectangle 1129"/>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1" name="Rectangle 1130"/>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2" name="Rectangle 1131"/>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3" name="Rectangle 1132"/>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4" name="Rectangle 1133"/>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5" name="Rectangle 1134"/>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6" name="Rectangle 1135"/>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1169" name="Group 1168"/>
          <p:cNvGrpSpPr/>
          <p:nvPr/>
        </p:nvGrpSpPr>
        <p:grpSpPr>
          <a:xfrm>
            <a:off x="2575082" y="3433177"/>
            <a:ext cx="621546" cy="342171"/>
            <a:chOff x="2433345" y="2855114"/>
            <a:chExt cx="587393" cy="323370"/>
          </a:xfrm>
        </p:grpSpPr>
        <p:sp>
          <p:nvSpPr>
            <p:cNvPr id="1170" name="Rounded Rectangle 1169"/>
            <p:cNvSpPr/>
            <p:nvPr/>
          </p:nvSpPr>
          <p:spPr bwMode="auto">
            <a:xfrm>
              <a:off x="2433345" y="2855114"/>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171" name="Group 1170"/>
            <p:cNvGrpSpPr/>
            <p:nvPr/>
          </p:nvGrpSpPr>
          <p:grpSpPr>
            <a:xfrm>
              <a:off x="2466403" y="2881330"/>
              <a:ext cx="520761" cy="274429"/>
              <a:chOff x="3216149" y="3142891"/>
              <a:chExt cx="520761" cy="129594"/>
            </a:xfrm>
          </p:grpSpPr>
          <p:sp>
            <p:nvSpPr>
              <p:cNvPr id="1172" name="Rectangle 1171"/>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3" name="Rectangle 1172"/>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4" name="Rectangle 1173"/>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5" name="Rectangle 1174"/>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6" name="Rectangle 1175"/>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7" name="Rectangle 1176"/>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8" name="Rectangle 1177"/>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9" name="Rectangle 1178"/>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0" name="Rectangle 1179"/>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1" name="Rectangle 1180"/>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2" name="Rectangle 1181"/>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3" name="Rectangle 1182"/>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4" name="Rectangle 1183"/>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5" name="Rectangle 1184"/>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6" name="Rectangle 1185"/>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7" name="Rectangle 1186"/>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8" name="Rectangle 1187"/>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9" name="Rectangle 1188"/>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0" name="Rectangle 1189"/>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1" name="Rectangle 1190"/>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2" name="Rectangle 1191"/>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3" name="Rectangle 1192"/>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4" name="Rectangle 1193"/>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5" name="Rectangle 1194"/>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6" name="Rectangle 1195"/>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7" name="Rectangle 1196"/>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8" name="Rectangle 1197"/>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9" name="Rectangle 1198"/>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0" name="Rectangle 1199"/>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1" name="Rectangle 1200"/>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131" name="Group 130"/>
          <p:cNvGrpSpPr/>
          <p:nvPr/>
        </p:nvGrpSpPr>
        <p:grpSpPr>
          <a:xfrm>
            <a:off x="2231700" y="3896483"/>
            <a:ext cx="1769560" cy="342171"/>
            <a:chOff x="3194004" y="3681882"/>
            <a:chExt cx="587393" cy="323370"/>
          </a:xfrm>
        </p:grpSpPr>
        <p:sp>
          <p:nvSpPr>
            <p:cNvPr id="1203" name="Rounded Rectangle 1202"/>
            <p:cNvSpPr/>
            <p:nvPr/>
          </p:nvSpPr>
          <p:spPr bwMode="auto">
            <a:xfrm>
              <a:off x="3194004" y="3681882"/>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04" name="Group 1203"/>
            <p:cNvGrpSpPr/>
            <p:nvPr/>
          </p:nvGrpSpPr>
          <p:grpSpPr>
            <a:xfrm>
              <a:off x="3227062" y="3708098"/>
              <a:ext cx="520761" cy="274429"/>
              <a:chOff x="3216149" y="3142891"/>
              <a:chExt cx="520761" cy="129594"/>
            </a:xfrm>
          </p:grpSpPr>
          <p:sp>
            <p:nvSpPr>
              <p:cNvPr id="1205" name="Rectangle 1204"/>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6" name="Rectangle 1205"/>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7" name="Rectangle 1206"/>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8" name="Rectangle 1207"/>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9" name="Rectangle 1208"/>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0" name="Rectangle 1209"/>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1" name="Rectangle 1210"/>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2" name="Rectangle 1211"/>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3" name="Rectangle 1212"/>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4" name="Rectangle 1213"/>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5" name="Rectangle 1214"/>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6" name="Rectangle 1215"/>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7" name="Rectangle 1216"/>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8" name="Rectangle 1217"/>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19" name="Rectangle 1218"/>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0" name="Rectangle 1219"/>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1" name="Rectangle 1220"/>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2" name="Rectangle 1221"/>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3" name="Rectangle 1222"/>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4" name="Rectangle 1223"/>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5" name="Rectangle 1224"/>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6" name="Rectangle 1225"/>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7" name="Rectangle 1226"/>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8" name="Rectangle 1227"/>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29" name="Rectangle 1228"/>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0" name="Rectangle 1229"/>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1" name="Rectangle 1230"/>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2" name="Rectangle 1231"/>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3" name="Rectangle 1232"/>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34" name="Rectangle 1233"/>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cxnSp>
        <p:nvCxnSpPr>
          <p:cNvPr id="1235" name="Straight Connector 1234"/>
          <p:cNvCxnSpPr/>
          <p:nvPr/>
        </p:nvCxnSpPr>
        <p:spPr bwMode="auto">
          <a:xfrm flipV="1">
            <a:off x="5141698" y="3079071"/>
            <a:ext cx="663933" cy="1567934"/>
          </a:xfrm>
          <a:prstGeom prst="line">
            <a:avLst/>
          </a:prstGeom>
          <a:noFill/>
          <a:ln w="28575" cap="flat" cmpd="sng" algn="ctr">
            <a:solidFill>
              <a:srgbClr val="FF0000"/>
            </a:solidFill>
            <a:prstDash val="solid"/>
            <a:round/>
            <a:headEnd type="none" w="med" len="med"/>
            <a:tailEnd type="none" w="med" len="med"/>
          </a:ln>
          <a:effectLst/>
        </p:spPr>
      </p:cxnSp>
      <p:sp>
        <p:nvSpPr>
          <p:cNvPr id="1244" name="Rounded Rectangle 1243"/>
          <p:cNvSpPr/>
          <p:nvPr/>
        </p:nvSpPr>
        <p:spPr bwMode="auto">
          <a:xfrm>
            <a:off x="38860" y="927777"/>
            <a:ext cx="12096028" cy="3789633"/>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45" name="TextBox 1244"/>
          <p:cNvSpPr txBox="1"/>
          <p:nvPr/>
        </p:nvSpPr>
        <p:spPr>
          <a:xfrm>
            <a:off x="1419166" y="1391726"/>
            <a:ext cx="90441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EMBB</a:t>
            </a:r>
          </a:p>
        </p:txBody>
      </p:sp>
      <p:sp>
        <p:nvSpPr>
          <p:cNvPr id="1246" name="TextBox 1245"/>
          <p:cNvSpPr txBox="1"/>
          <p:nvPr/>
        </p:nvSpPr>
        <p:spPr>
          <a:xfrm>
            <a:off x="1376948" y="3055748"/>
            <a:ext cx="101181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URLLC</a:t>
            </a:r>
          </a:p>
        </p:txBody>
      </p:sp>
      <p:sp>
        <p:nvSpPr>
          <p:cNvPr id="1247" name="TextBox 1246"/>
          <p:cNvSpPr txBox="1"/>
          <p:nvPr/>
        </p:nvSpPr>
        <p:spPr>
          <a:xfrm>
            <a:off x="1416357" y="2007258"/>
            <a:ext cx="91723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MMTC</a:t>
            </a:r>
          </a:p>
        </p:txBody>
      </p:sp>
      <p:sp>
        <p:nvSpPr>
          <p:cNvPr id="1249" name="TextBox 1248"/>
          <p:cNvSpPr txBox="1"/>
          <p:nvPr/>
        </p:nvSpPr>
        <p:spPr>
          <a:xfrm>
            <a:off x="1408422" y="3661227"/>
            <a:ext cx="795411"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other</a:t>
            </a:r>
          </a:p>
        </p:txBody>
      </p:sp>
      <p:sp>
        <p:nvSpPr>
          <p:cNvPr id="1250" name="TextBox 1249"/>
          <p:cNvSpPr txBox="1"/>
          <p:nvPr/>
        </p:nvSpPr>
        <p:spPr>
          <a:xfrm>
            <a:off x="2733311" y="4305652"/>
            <a:ext cx="1380506"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5G – air(s)</a:t>
            </a:r>
          </a:p>
        </p:txBody>
      </p:sp>
      <p:sp>
        <p:nvSpPr>
          <p:cNvPr id="1252" name="TextBox 1251"/>
          <p:cNvSpPr txBox="1"/>
          <p:nvPr/>
        </p:nvSpPr>
        <p:spPr>
          <a:xfrm>
            <a:off x="332470" y="4305652"/>
            <a:ext cx="1067921"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5G - UE</a:t>
            </a:r>
          </a:p>
        </p:txBody>
      </p:sp>
      <p:sp>
        <p:nvSpPr>
          <p:cNvPr id="2" name="Freeform 1"/>
          <p:cNvSpPr/>
          <p:nvPr/>
        </p:nvSpPr>
        <p:spPr bwMode="auto">
          <a:xfrm>
            <a:off x="2896573" y="1391727"/>
            <a:ext cx="512679" cy="2952516"/>
          </a:xfrm>
          <a:custGeom>
            <a:avLst/>
            <a:gdLst>
              <a:gd name="connsiteX0" fmla="*/ 251780 w 251780"/>
              <a:gd name="connsiteY0" fmla="*/ 9855 h 2794619"/>
              <a:gd name="connsiteX1" fmla="*/ 43962 w 251780"/>
              <a:gd name="connsiteY1" fmla="*/ 92983 h 2794619"/>
              <a:gd name="connsiteX2" fmla="*/ 43962 w 251780"/>
              <a:gd name="connsiteY2" fmla="*/ 683186 h 2794619"/>
              <a:gd name="connsiteX3" fmla="*/ 201904 w 251780"/>
              <a:gd name="connsiteY3" fmla="*/ 832815 h 2794619"/>
              <a:gd name="connsiteX4" fmla="*/ 201904 w 251780"/>
              <a:gd name="connsiteY4" fmla="*/ 899317 h 2794619"/>
              <a:gd name="connsiteX5" fmla="*/ 43962 w 251780"/>
              <a:gd name="connsiteY5" fmla="*/ 1015695 h 2794619"/>
              <a:gd name="connsiteX6" fmla="*/ 35649 w 251780"/>
              <a:gd name="connsiteY6" fmla="*/ 1414706 h 2794619"/>
              <a:gd name="connsiteX7" fmla="*/ 176965 w 251780"/>
              <a:gd name="connsiteY7" fmla="*/ 1547710 h 2794619"/>
              <a:gd name="connsiteX8" fmla="*/ 135402 w 251780"/>
              <a:gd name="connsiteY8" fmla="*/ 1580961 h 2794619"/>
              <a:gd name="connsiteX9" fmla="*/ 10711 w 251780"/>
              <a:gd name="connsiteY9" fmla="*/ 1655775 h 2794619"/>
              <a:gd name="connsiteX10" fmla="*/ 27336 w 251780"/>
              <a:gd name="connsiteY10" fmla="*/ 2229353 h 2794619"/>
              <a:gd name="connsiteX11" fmla="*/ 193591 w 251780"/>
              <a:gd name="connsiteY11" fmla="*/ 2329106 h 2794619"/>
              <a:gd name="connsiteX12" fmla="*/ 60587 w 251780"/>
              <a:gd name="connsiteY12" fmla="*/ 2428859 h 2794619"/>
              <a:gd name="connsiteX13" fmla="*/ 60587 w 251780"/>
              <a:gd name="connsiteY13" fmla="*/ 2661615 h 2794619"/>
              <a:gd name="connsiteX14" fmla="*/ 201904 w 251780"/>
              <a:gd name="connsiteY14" fmla="*/ 2794619 h 2794619"/>
              <a:gd name="connsiteX0" fmla="*/ 251780 w 251780"/>
              <a:gd name="connsiteY0" fmla="*/ 9855 h 2794619"/>
              <a:gd name="connsiteX1" fmla="*/ 43962 w 251780"/>
              <a:gd name="connsiteY1" fmla="*/ 92983 h 2794619"/>
              <a:gd name="connsiteX2" fmla="*/ 43962 w 251780"/>
              <a:gd name="connsiteY2" fmla="*/ 683186 h 2794619"/>
              <a:gd name="connsiteX3" fmla="*/ 201904 w 251780"/>
              <a:gd name="connsiteY3" fmla="*/ 832815 h 2794619"/>
              <a:gd name="connsiteX4" fmla="*/ 201904 w 251780"/>
              <a:gd name="connsiteY4" fmla="*/ 899317 h 2794619"/>
              <a:gd name="connsiteX5" fmla="*/ 64825 w 251780"/>
              <a:gd name="connsiteY5" fmla="*/ 943728 h 2794619"/>
              <a:gd name="connsiteX6" fmla="*/ 35649 w 251780"/>
              <a:gd name="connsiteY6" fmla="*/ 1414706 h 2794619"/>
              <a:gd name="connsiteX7" fmla="*/ 176965 w 251780"/>
              <a:gd name="connsiteY7" fmla="*/ 1547710 h 2794619"/>
              <a:gd name="connsiteX8" fmla="*/ 135402 w 251780"/>
              <a:gd name="connsiteY8" fmla="*/ 1580961 h 2794619"/>
              <a:gd name="connsiteX9" fmla="*/ 10711 w 251780"/>
              <a:gd name="connsiteY9" fmla="*/ 1655775 h 2794619"/>
              <a:gd name="connsiteX10" fmla="*/ 27336 w 251780"/>
              <a:gd name="connsiteY10" fmla="*/ 2229353 h 2794619"/>
              <a:gd name="connsiteX11" fmla="*/ 193591 w 251780"/>
              <a:gd name="connsiteY11" fmla="*/ 2329106 h 2794619"/>
              <a:gd name="connsiteX12" fmla="*/ 60587 w 251780"/>
              <a:gd name="connsiteY12" fmla="*/ 2428859 h 2794619"/>
              <a:gd name="connsiteX13" fmla="*/ 60587 w 251780"/>
              <a:gd name="connsiteY13" fmla="*/ 2661615 h 2794619"/>
              <a:gd name="connsiteX14" fmla="*/ 201904 w 251780"/>
              <a:gd name="connsiteY14" fmla="*/ 2794619 h 2794619"/>
              <a:gd name="connsiteX0" fmla="*/ 251780 w 251780"/>
              <a:gd name="connsiteY0" fmla="*/ 9855 h 2794619"/>
              <a:gd name="connsiteX1" fmla="*/ 43962 w 251780"/>
              <a:gd name="connsiteY1" fmla="*/ 92983 h 2794619"/>
              <a:gd name="connsiteX2" fmla="*/ 43962 w 251780"/>
              <a:gd name="connsiteY2" fmla="*/ 683186 h 2794619"/>
              <a:gd name="connsiteX3" fmla="*/ 201904 w 251780"/>
              <a:gd name="connsiteY3" fmla="*/ 832815 h 2794619"/>
              <a:gd name="connsiteX4" fmla="*/ 201904 w 251780"/>
              <a:gd name="connsiteY4" fmla="*/ 899317 h 2794619"/>
              <a:gd name="connsiteX5" fmla="*/ 64825 w 251780"/>
              <a:gd name="connsiteY5" fmla="*/ 943728 h 2794619"/>
              <a:gd name="connsiteX6" fmla="*/ 54193 w 251780"/>
              <a:gd name="connsiteY6" fmla="*/ 1469739 h 2794619"/>
              <a:gd name="connsiteX7" fmla="*/ 176965 w 251780"/>
              <a:gd name="connsiteY7" fmla="*/ 1547710 h 2794619"/>
              <a:gd name="connsiteX8" fmla="*/ 135402 w 251780"/>
              <a:gd name="connsiteY8" fmla="*/ 1580961 h 2794619"/>
              <a:gd name="connsiteX9" fmla="*/ 10711 w 251780"/>
              <a:gd name="connsiteY9" fmla="*/ 1655775 h 2794619"/>
              <a:gd name="connsiteX10" fmla="*/ 27336 w 251780"/>
              <a:gd name="connsiteY10" fmla="*/ 2229353 h 2794619"/>
              <a:gd name="connsiteX11" fmla="*/ 193591 w 251780"/>
              <a:gd name="connsiteY11" fmla="*/ 2329106 h 2794619"/>
              <a:gd name="connsiteX12" fmla="*/ 60587 w 251780"/>
              <a:gd name="connsiteY12" fmla="*/ 2428859 h 2794619"/>
              <a:gd name="connsiteX13" fmla="*/ 60587 w 251780"/>
              <a:gd name="connsiteY13" fmla="*/ 2661615 h 2794619"/>
              <a:gd name="connsiteX14" fmla="*/ 201904 w 251780"/>
              <a:gd name="connsiteY14" fmla="*/ 2794619 h 2794619"/>
              <a:gd name="connsiteX0" fmla="*/ 232988 w 232988"/>
              <a:gd name="connsiteY0" fmla="*/ 9855 h 2794619"/>
              <a:gd name="connsiteX1" fmla="*/ 25170 w 232988"/>
              <a:gd name="connsiteY1" fmla="*/ 92983 h 2794619"/>
              <a:gd name="connsiteX2" fmla="*/ 25170 w 232988"/>
              <a:gd name="connsiteY2" fmla="*/ 683186 h 2794619"/>
              <a:gd name="connsiteX3" fmla="*/ 183112 w 232988"/>
              <a:gd name="connsiteY3" fmla="*/ 832815 h 2794619"/>
              <a:gd name="connsiteX4" fmla="*/ 183112 w 232988"/>
              <a:gd name="connsiteY4" fmla="*/ 899317 h 2794619"/>
              <a:gd name="connsiteX5" fmla="*/ 46033 w 232988"/>
              <a:gd name="connsiteY5" fmla="*/ 943728 h 2794619"/>
              <a:gd name="connsiteX6" fmla="*/ 35401 w 232988"/>
              <a:gd name="connsiteY6" fmla="*/ 1469739 h 2794619"/>
              <a:gd name="connsiteX7" fmla="*/ 158173 w 232988"/>
              <a:gd name="connsiteY7" fmla="*/ 1547710 h 2794619"/>
              <a:gd name="connsiteX8" fmla="*/ 116610 w 232988"/>
              <a:gd name="connsiteY8" fmla="*/ 1580961 h 2794619"/>
              <a:gd name="connsiteX9" fmla="*/ 33645 w 232988"/>
              <a:gd name="connsiteY9" fmla="*/ 1668475 h 2794619"/>
              <a:gd name="connsiteX10" fmla="*/ 8544 w 232988"/>
              <a:gd name="connsiteY10" fmla="*/ 2229353 h 2794619"/>
              <a:gd name="connsiteX11" fmla="*/ 174799 w 232988"/>
              <a:gd name="connsiteY11" fmla="*/ 2329106 h 2794619"/>
              <a:gd name="connsiteX12" fmla="*/ 41795 w 232988"/>
              <a:gd name="connsiteY12" fmla="*/ 2428859 h 2794619"/>
              <a:gd name="connsiteX13" fmla="*/ 41795 w 232988"/>
              <a:gd name="connsiteY13" fmla="*/ 2661615 h 2794619"/>
              <a:gd name="connsiteX14" fmla="*/ 183112 w 232988"/>
              <a:gd name="connsiteY14" fmla="*/ 2794619 h 2794619"/>
              <a:gd name="connsiteX0" fmla="*/ 230784 w 230784"/>
              <a:gd name="connsiteY0" fmla="*/ 9855 h 2794619"/>
              <a:gd name="connsiteX1" fmla="*/ 22966 w 230784"/>
              <a:gd name="connsiteY1" fmla="*/ 92983 h 2794619"/>
              <a:gd name="connsiteX2" fmla="*/ 22966 w 230784"/>
              <a:gd name="connsiteY2" fmla="*/ 683186 h 2794619"/>
              <a:gd name="connsiteX3" fmla="*/ 180908 w 230784"/>
              <a:gd name="connsiteY3" fmla="*/ 832815 h 2794619"/>
              <a:gd name="connsiteX4" fmla="*/ 180908 w 230784"/>
              <a:gd name="connsiteY4" fmla="*/ 899317 h 2794619"/>
              <a:gd name="connsiteX5" fmla="*/ 43829 w 230784"/>
              <a:gd name="connsiteY5" fmla="*/ 943728 h 2794619"/>
              <a:gd name="connsiteX6" fmla="*/ 33197 w 230784"/>
              <a:gd name="connsiteY6" fmla="*/ 1469739 h 2794619"/>
              <a:gd name="connsiteX7" fmla="*/ 155969 w 230784"/>
              <a:gd name="connsiteY7" fmla="*/ 1547710 h 2794619"/>
              <a:gd name="connsiteX8" fmla="*/ 114406 w 230784"/>
              <a:gd name="connsiteY8" fmla="*/ 1580961 h 2794619"/>
              <a:gd name="connsiteX9" fmla="*/ 31441 w 230784"/>
              <a:gd name="connsiteY9" fmla="*/ 1668475 h 2794619"/>
              <a:gd name="connsiteX10" fmla="*/ 43429 w 230784"/>
              <a:gd name="connsiteY10" fmla="*/ 2233587 h 2794619"/>
              <a:gd name="connsiteX11" fmla="*/ 172595 w 230784"/>
              <a:gd name="connsiteY11" fmla="*/ 2329106 h 2794619"/>
              <a:gd name="connsiteX12" fmla="*/ 39591 w 230784"/>
              <a:gd name="connsiteY12" fmla="*/ 2428859 h 2794619"/>
              <a:gd name="connsiteX13" fmla="*/ 39591 w 230784"/>
              <a:gd name="connsiteY13" fmla="*/ 2661615 h 2794619"/>
              <a:gd name="connsiteX14" fmla="*/ 180908 w 230784"/>
              <a:gd name="connsiteY14" fmla="*/ 2794619 h 2794619"/>
              <a:gd name="connsiteX0" fmla="*/ 230784 w 230784"/>
              <a:gd name="connsiteY0" fmla="*/ 9855 h 2794619"/>
              <a:gd name="connsiteX1" fmla="*/ 22966 w 230784"/>
              <a:gd name="connsiteY1" fmla="*/ 92983 h 2794619"/>
              <a:gd name="connsiteX2" fmla="*/ 22966 w 230784"/>
              <a:gd name="connsiteY2" fmla="*/ 683186 h 2794619"/>
              <a:gd name="connsiteX3" fmla="*/ 180908 w 230784"/>
              <a:gd name="connsiteY3" fmla="*/ 832815 h 2794619"/>
              <a:gd name="connsiteX4" fmla="*/ 180908 w 230784"/>
              <a:gd name="connsiteY4" fmla="*/ 899317 h 2794619"/>
              <a:gd name="connsiteX5" fmla="*/ 43829 w 230784"/>
              <a:gd name="connsiteY5" fmla="*/ 943728 h 2794619"/>
              <a:gd name="connsiteX6" fmla="*/ 33197 w 230784"/>
              <a:gd name="connsiteY6" fmla="*/ 1469739 h 2794619"/>
              <a:gd name="connsiteX7" fmla="*/ 155969 w 230784"/>
              <a:gd name="connsiteY7" fmla="*/ 1547710 h 2794619"/>
              <a:gd name="connsiteX8" fmla="*/ 114406 w 230784"/>
              <a:gd name="connsiteY8" fmla="*/ 1580961 h 2794619"/>
              <a:gd name="connsiteX9" fmla="*/ 31441 w 230784"/>
              <a:gd name="connsiteY9" fmla="*/ 1668475 h 2794619"/>
              <a:gd name="connsiteX10" fmla="*/ 43429 w 230784"/>
              <a:gd name="connsiteY10" fmla="*/ 2233587 h 2794619"/>
              <a:gd name="connsiteX11" fmla="*/ 172595 w 230784"/>
              <a:gd name="connsiteY11" fmla="*/ 2329106 h 2794619"/>
              <a:gd name="connsiteX12" fmla="*/ 55818 w 230784"/>
              <a:gd name="connsiteY12" fmla="*/ 2424626 h 2794619"/>
              <a:gd name="connsiteX13" fmla="*/ 39591 w 230784"/>
              <a:gd name="connsiteY13" fmla="*/ 2661615 h 2794619"/>
              <a:gd name="connsiteX14" fmla="*/ 180908 w 230784"/>
              <a:gd name="connsiteY14" fmla="*/ 2794619 h 2794619"/>
              <a:gd name="connsiteX0" fmla="*/ 230784 w 230784"/>
              <a:gd name="connsiteY0" fmla="*/ 9855 h 2794619"/>
              <a:gd name="connsiteX1" fmla="*/ 22966 w 230784"/>
              <a:gd name="connsiteY1" fmla="*/ 92983 h 2794619"/>
              <a:gd name="connsiteX2" fmla="*/ 22966 w 230784"/>
              <a:gd name="connsiteY2" fmla="*/ 683186 h 2794619"/>
              <a:gd name="connsiteX3" fmla="*/ 180908 w 230784"/>
              <a:gd name="connsiteY3" fmla="*/ 832815 h 2794619"/>
              <a:gd name="connsiteX4" fmla="*/ 180908 w 230784"/>
              <a:gd name="connsiteY4" fmla="*/ 899317 h 2794619"/>
              <a:gd name="connsiteX5" fmla="*/ 43829 w 230784"/>
              <a:gd name="connsiteY5" fmla="*/ 943728 h 2794619"/>
              <a:gd name="connsiteX6" fmla="*/ 33197 w 230784"/>
              <a:gd name="connsiteY6" fmla="*/ 1469739 h 2794619"/>
              <a:gd name="connsiteX7" fmla="*/ 155969 w 230784"/>
              <a:gd name="connsiteY7" fmla="*/ 1547710 h 2794619"/>
              <a:gd name="connsiteX8" fmla="*/ 114406 w 230784"/>
              <a:gd name="connsiteY8" fmla="*/ 1580961 h 2794619"/>
              <a:gd name="connsiteX9" fmla="*/ 31441 w 230784"/>
              <a:gd name="connsiteY9" fmla="*/ 1668475 h 2794619"/>
              <a:gd name="connsiteX10" fmla="*/ 43429 w 230784"/>
              <a:gd name="connsiteY10" fmla="*/ 2233587 h 2794619"/>
              <a:gd name="connsiteX11" fmla="*/ 172595 w 230784"/>
              <a:gd name="connsiteY11" fmla="*/ 2329106 h 2794619"/>
              <a:gd name="connsiteX12" fmla="*/ 51182 w 230784"/>
              <a:gd name="connsiteY12" fmla="*/ 2403459 h 2794619"/>
              <a:gd name="connsiteX13" fmla="*/ 39591 w 230784"/>
              <a:gd name="connsiteY13" fmla="*/ 2661615 h 2794619"/>
              <a:gd name="connsiteX14" fmla="*/ 180908 w 230784"/>
              <a:gd name="connsiteY14" fmla="*/ 2794619 h 2794619"/>
              <a:gd name="connsiteX0" fmla="*/ 230784 w 230784"/>
              <a:gd name="connsiteY0" fmla="*/ 9855 h 2794672"/>
              <a:gd name="connsiteX1" fmla="*/ 22966 w 230784"/>
              <a:gd name="connsiteY1" fmla="*/ 92983 h 2794672"/>
              <a:gd name="connsiteX2" fmla="*/ 22966 w 230784"/>
              <a:gd name="connsiteY2" fmla="*/ 683186 h 2794672"/>
              <a:gd name="connsiteX3" fmla="*/ 180908 w 230784"/>
              <a:gd name="connsiteY3" fmla="*/ 832815 h 2794672"/>
              <a:gd name="connsiteX4" fmla="*/ 180908 w 230784"/>
              <a:gd name="connsiteY4" fmla="*/ 899317 h 2794672"/>
              <a:gd name="connsiteX5" fmla="*/ 43829 w 230784"/>
              <a:gd name="connsiteY5" fmla="*/ 943728 h 2794672"/>
              <a:gd name="connsiteX6" fmla="*/ 33197 w 230784"/>
              <a:gd name="connsiteY6" fmla="*/ 1469739 h 2794672"/>
              <a:gd name="connsiteX7" fmla="*/ 155969 w 230784"/>
              <a:gd name="connsiteY7" fmla="*/ 1547710 h 2794672"/>
              <a:gd name="connsiteX8" fmla="*/ 114406 w 230784"/>
              <a:gd name="connsiteY8" fmla="*/ 1580961 h 2794672"/>
              <a:gd name="connsiteX9" fmla="*/ 31441 w 230784"/>
              <a:gd name="connsiteY9" fmla="*/ 1668475 h 2794672"/>
              <a:gd name="connsiteX10" fmla="*/ 43429 w 230784"/>
              <a:gd name="connsiteY10" fmla="*/ 2233587 h 2794672"/>
              <a:gd name="connsiteX11" fmla="*/ 172595 w 230784"/>
              <a:gd name="connsiteY11" fmla="*/ 2329106 h 2794672"/>
              <a:gd name="connsiteX12" fmla="*/ 51182 w 230784"/>
              <a:gd name="connsiteY12" fmla="*/ 2403459 h 2794672"/>
              <a:gd name="connsiteX13" fmla="*/ 58136 w 230784"/>
              <a:gd name="connsiteY13" fmla="*/ 2733582 h 2794672"/>
              <a:gd name="connsiteX14" fmla="*/ 180908 w 230784"/>
              <a:gd name="connsiteY14" fmla="*/ 2794619 h 2794672"/>
              <a:gd name="connsiteX0" fmla="*/ 230383 w 230383"/>
              <a:gd name="connsiteY0" fmla="*/ 9855 h 2794672"/>
              <a:gd name="connsiteX1" fmla="*/ 22565 w 230383"/>
              <a:gd name="connsiteY1" fmla="*/ 92983 h 2794672"/>
              <a:gd name="connsiteX2" fmla="*/ 22565 w 230383"/>
              <a:gd name="connsiteY2" fmla="*/ 683186 h 2794672"/>
              <a:gd name="connsiteX3" fmla="*/ 173553 w 230383"/>
              <a:gd name="connsiteY3" fmla="*/ 782015 h 2794672"/>
              <a:gd name="connsiteX4" fmla="*/ 180507 w 230383"/>
              <a:gd name="connsiteY4" fmla="*/ 899317 h 2794672"/>
              <a:gd name="connsiteX5" fmla="*/ 43428 w 230383"/>
              <a:gd name="connsiteY5" fmla="*/ 943728 h 2794672"/>
              <a:gd name="connsiteX6" fmla="*/ 32796 w 230383"/>
              <a:gd name="connsiteY6" fmla="*/ 1469739 h 2794672"/>
              <a:gd name="connsiteX7" fmla="*/ 155568 w 230383"/>
              <a:gd name="connsiteY7" fmla="*/ 1547710 h 2794672"/>
              <a:gd name="connsiteX8" fmla="*/ 114005 w 230383"/>
              <a:gd name="connsiteY8" fmla="*/ 1580961 h 2794672"/>
              <a:gd name="connsiteX9" fmla="*/ 31040 w 230383"/>
              <a:gd name="connsiteY9" fmla="*/ 1668475 h 2794672"/>
              <a:gd name="connsiteX10" fmla="*/ 43028 w 230383"/>
              <a:gd name="connsiteY10" fmla="*/ 2233587 h 2794672"/>
              <a:gd name="connsiteX11" fmla="*/ 172194 w 230383"/>
              <a:gd name="connsiteY11" fmla="*/ 2329106 h 2794672"/>
              <a:gd name="connsiteX12" fmla="*/ 50781 w 230383"/>
              <a:gd name="connsiteY12" fmla="*/ 2403459 h 2794672"/>
              <a:gd name="connsiteX13" fmla="*/ 57735 w 230383"/>
              <a:gd name="connsiteY13" fmla="*/ 2733582 h 2794672"/>
              <a:gd name="connsiteX14" fmla="*/ 180507 w 230383"/>
              <a:gd name="connsiteY14" fmla="*/ 2794619 h 2794672"/>
              <a:gd name="connsiteX0" fmla="*/ 223424 w 223424"/>
              <a:gd name="connsiteY0" fmla="*/ 11735 h 2796552"/>
              <a:gd name="connsiteX1" fmla="*/ 15606 w 223424"/>
              <a:gd name="connsiteY1" fmla="*/ 94863 h 2796552"/>
              <a:gd name="connsiteX2" fmla="*/ 31832 w 223424"/>
              <a:gd name="connsiteY2" fmla="*/ 731633 h 2796552"/>
              <a:gd name="connsiteX3" fmla="*/ 166594 w 223424"/>
              <a:gd name="connsiteY3" fmla="*/ 783895 h 2796552"/>
              <a:gd name="connsiteX4" fmla="*/ 173548 w 223424"/>
              <a:gd name="connsiteY4" fmla="*/ 901197 h 2796552"/>
              <a:gd name="connsiteX5" fmla="*/ 36469 w 223424"/>
              <a:gd name="connsiteY5" fmla="*/ 945608 h 2796552"/>
              <a:gd name="connsiteX6" fmla="*/ 25837 w 223424"/>
              <a:gd name="connsiteY6" fmla="*/ 1471619 h 2796552"/>
              <a:gd name="connsiteX7" fmla="*/ 148609 w 223424"/>
              <a:gd name="connsiteY7" fmla="*/ 1549590 h 2796552"/>
              <a:gd name="connsiteX8" fmla="*/ 107046 w 223424"/>
              <a:gd name="connsiteY8" fmla="*/ 1582841 h 2796552"/>
              <a:gd name="connsiteX9" fmla="*/ 24081 w 223424"/>
              <a:gd name="connsiteY9" fmla="*/ 1670355 h 2796552"/>
              <a:gd name="connsiteX10" fmla="*/ 36069 w 223424"/>
              <a:gd name="connsiteY10" fmla="*/ 2235467 h 2796552"/>
              <a:gd name="connsiteX11" fmla="*/ 165235 w 223424"/>
              <a:gd name="connsiteY11" fmla="*/ 2330986 h 2796552"/>
              <a:gd name="connsiteX12" fmla="*/ 43822 w 223424"/>
              <a:gd name="connsiteY12" fmla="*/ 2405339 h 2796552"/>
              <a:gd name="connsiteX13" fmla="*/ 50776 w 223424"/>
              <a:gd name="connsiteY13" fmla="*/ 2735462 h 2796552"/>
              <a:gd name="connsiteX14" fmla="*/ 173548 w 223424"/>
              <a:gd name="connsiteY14" fmla="*/ 2796499 h 2796552"/>
              <a:gd name="connsiteX0" fmla="*/ 215128 w 215128"/>
              <a:gd name="connsiteY0" fmla="*/ 16166 h 2800983"/>
              <a:gd name="connsiteX1" fmla="*/ 18901 w 215128"/>
              <a:gd name="connsiteY1" fmla="*/ 86594 h 2800983"/>
              <a:gd name="connsiteX2" fmla="*/ 23536 w 215128"/>
              <a:gd name="connsiteY2" fmla="*/ 736064 h 2800983"/>
              <a:gd name="connsiteX3" fmla="*/ 158298 w 215128"/>
              <a:gd name="connsiteY3" fmla="*/ 788326 h 2800983"/>
              <a:gd name="connsiteX4" fmla="*/ 165252 w 215128"/>
              <a:gd name="connsiteY4" fmla="*/ 905628 h 2800983"/>
              <a:gd name="connsiteX5" fmla="*/ 28173 w 215128"/>
              <a:gd name="connsiteY5" fmla="*/ 950039 h 2800983"/>
              <a:gd name="connsiteX6" fmla="*/ 17541 w 215128"/>
              <a:gd name="connsiteY6" fmla="*/ 1476050 h 2800983"/>
              <a:gd name="connsiteX7" fmla="*/ 140313 w 215128"/>
              <a:gd name="connsiteY7" fmla="*/ 1554021 h 2800983"/>
              <a:gd name="connsiteX8" fmla="*/ 98750 w 215128"/>
              <a:gd name="connsiteY8" fmla="*/ 1587272 h 2800983"/>
              <a:gd name="connsiteX9" fmla="*/ 15785 w 215128"/>
              <a:gd name="connsiteY9" fmla="*/ 1674786 h 2800983"/>
              <a:gd name="connsiteX10" fmla="*/ 27773 w 215128"/>
              <a:gd name="connsiteY10" fmla="*/ 2239898 h 2800983"/>
              <a:gd name="connsiteX11" fmla="*/ 156939 w 215128"/>
              <a:gd name="connsiteY11" fmla="*/ 2335417 h 2800983"/>
              <a:gd name="connsiteX12" fmla="*/ 35526 w 215128"/>
              <a:gd name="connsiteY12" fmla="*/ 2409770 h 2800983"/>
              <a:gd name="connsiteX13" fmla="*/ 42480 w 215128"/>
              <a:gd name="connsiteY13" fmla="*/ 2739893 h 2800983"/>
              <a:gd name="connsiteX14" fmla="*/ 165252 w 215128"/>
              <a:gd name="connsiteY14" fmla="*/ 2800930 h 2800983"/>
              <a:gd name="connsiteX0" fmla="*/ 209019 w 209019"/>
              <a:gd name="connsiteY0" fmla="*/ 5464 h 2790281"/>
              <a:gd name="connsiteX1" fmla="*/ 24382 w 209019"/>
              <a:gd name="connsiteY1" fmla="*/ 118225 h 2790281"/>
              <a:gd name="connsiteX2" fmla="*/ 17427 w 209019"/>
              <a:gd name="connsiteY2" fmla="*/ 725362 h 2790281"/>
              <a:gd name="connsiteX3" fmla="*/ 152189 w 209019"/>
              <a:gd name="connsiteY3" fmla="*/ 777624 h 2790281"/>
              <a:gd name="connsiteX4" fmla="*/ 159143 w 209019"/>
              <a:gd name="connsiteY4" fmla="*/ 894926 h 2790281"/>
              <a:gd name="connsiteX5" fmla="*/ 22064 w 209019"/>
              <a:gd name="connsiteY5" fmla="*/ 939337 h 2790281"/>
              <a:gd name="connsiteX6" fmla="*/ 11432 w 209019"/>
              <a:gd name="connsiteY6" fmla="*/ 1465348 h 2790281"/>
              <a:gd name="connsiteX7" fmla="*/ 134204 w 209019"/>
              <a:gd name="connsiteY7" fmla="*/ 1543319 h 2790281"/>
              <a:gd name="connsiteX8" fmla="*/ 92641 w 209019"/>
              <a:gd name="connsiteY8" fmla="*/ 1576570 h 2790281"/>
              <a:gd name="connsiteX9" fmla="*/ 9676 w 209019"/>
              <a:gd name="connsiteY9" fmla="*/ 1664084 h 2790281"/>
              <a:gd name="connsiteX10" fmla="*/ 21664 w 209019"/>
              <a:gd name="connsiteY10" fmla="*/ 2229196 h 2790281"/>
              <a:gd name="connsiteX11" fmla="*/ 150830 w 209019"/>
              <a:gd name="connsiteY11" fmla="*/ 2324715 h 2790281"/>
              <a:gd name="connsiteX12" fmla="*/ 29417 w 209019"/>
              <a:gd name="connsiteY12" fmla="*/ 2399068 h 2790281"/>
              <a:gd name="connsiteX13" fmla="*/ 36371 w 209019"/>
              <a:gd name="connsiteY13" fmla="*/ 2729191 h 2790281"/>
              <a:gd name="connsiteX14" fmla="*/ 159143 w 209019"/>
              <a:gd name="connsiteY14" fmla="*/ 2790228 h 2790281"/>
              <a:gd name="connsiteX0" fmla="*/ 210178 w 210178"/>
              <a:gd name="connsiteY0" fmla="*/ 5464 h 2790281"/>
              <a:gd name="connsiteX1" fmla="*/ 25541 w 210178"/>
              <a:gd name="connsiteY1" fmla="*/ 118225 h 2790281"/>
              <a:gd name="connsiteX2" fmla="*/ 18586 w 210178"/>
              <a:gd name="connsiteY2" fmla="*/ 725362 h 2790281"/>
              <a:gd name="connsiteX3" fmla="*/ 153348 w 210178"/>
              <a:gd name="connsiteY3" fmla="*/ 777624 h 2790281"/>
              <a:gd name="connsiteX4" fmla="*/ 160302 w 210178"/>
              <a:gd name="connsiteY4" fmla="*/ 894926 h 2790281"/>
              <a:gd name="connsiteX5" fmla="*/ 23223 w 210178"/>
              <a:gd name="connsiteY5" fmla="*/ 939337 h 2790281"/>
              <a:gd name="connsiteX6" fmla="*/ 12591 w 210178"/>
              <a:gd name="connsiteY6" fmla="*/ 1465348 h 2790281"/>
              <a:gd name="connsiteX7" fmla="*/ 151590 w 210178"/>
              <a:gd name="connsiteY7" fmla="*/ 1458652 h 2790281"/>
              <a:gd name="connsiteX8" fmla="*/ 93800 w 210178"/>
              <a:gd name="connsiteY8" fmla="*/ 1576570 h 2790281"/>
              <a:gd name="connsiteX9" fmla="*/ 10835 w 210178"/>
              <a:gd name="connsiteY9" fmla="*/ 1664084 h 2790281"/>
              <a:gd name="connsiteX10" fmla="*/ 22823 w 210178"/>
              <a:gd name="connsiteY10" fmla="*/ 2229196 h 2790281"/>
              <a:gd name="connsiteX11" fmla="*/ 151989 w 210178"/>
              <a:gd name="connsiteY11" fmla="*/ 2324715 h 2790281"/>
              <a:gd name="connsiteX12" fmla="*/ 30576 w 210178"/>
              <a:gd name="connsiteY12" fmla="*/ 2399068 h 2790281"/>
              <a:gd name="connsiteX13" fmla="*/ 37530 w 210178"/>
              <a:gd name="connsiteY13" fmla="*/ 2729191 h 2790281"/>
              <a:gd name="connsiteX14" fmla="*/ 160302 w 210178"/>
              <a:gd name="connsiteY14" fmla="*/ 2790228 h 2790281"/>
              <a:gd name="connsiteX0" fmla="*/ 210357 w 210357"/>
              <a:gd name="connsiteY0" fmla="*/ 5464 h 2790281"/>
              <a:gd name="connsiteX1" fmla="*/ 25720 w 210357"/>
              <a:gd name="connsiteY1" fmla="*/ 118225 h 2790281"/>
              <a:gd name="connsiteX2" fmla="*/ 18765 w 210357"/>
              <a:gd name="connsiteY2" fmla="*/ 725362 h 2790281"/>
              <a:gd name="connsiteX3" fmla="*/ 153527 w 210357"/>
              <a:gd name="connsiteY3" fmla="*/ 777624 h 2790281"/>
              <a:gd name="connsiteX4" fmla="*/ 160481 w 210357"/>
              <a:gd name="connsiteY4" fmla="*/ 894926 h 2790281"/>
              <a:gd name="connsiteX5" fmla="*/ 23402 w 210357"/>
              <a:gd name="connsiteY5" fmla="*/ 939337 h 2790281"/>
              <a:gd name="connsiteX6" fmla="*/ 12770 w 210357"/>
              <a:gd name="connsiteY6" fmla="*/ 1465348 h 2790281"/>
              <a:gd name="connsiteX7" fmla="*/ 151769 w 210357"/>
              <a:gd name="connsiteY7" fmla="*/ 1458652 h 2790281"/>
              <a:gd name="connsiteX8" fmla="*/ 140341 w 210357"/>
              <a:gd name="connsiteY8" fmla="*/ 1568104 h 2790281"/>
              <a:gd name="connsiteX9" fmla="*/ 11014 w 210357"/>
              <a:gd name="connsiteY9" fmla="*/ 1664084 h 2790281"/>
              <a:gd name="connsiteX10" fmla="*/ 23002 w 210357"/>
              <a:gd name="connsiteY10" fmla="*/ 2229196 h 2790281"/>
              <a:gd name="connsiteX11" fmla="*/ 152168 w 210357"/>
              <a:gd name="connsiteY11" fmla="*/ 2324715 h 2790281"/>
              <a:gd name="connsiteX12" fmla="*/ 30755 w 210357"/>
              <a:gd name="connsiteY12" fmla="*/ 2399068 h 2790281"/>
              <a:gd name="connsiteX13" fmla="*/ 37709 w 210357"/>
              <a:gd name="connsiteY13" fmla="*/ 2729191 h 2790281"/>
              <a:gd name="connsiteX14" fmla="*/ 160481 w 210357"/>
              <a:gd name="connsiteY14" fmla="*/ 2790228 h 2790281"/>
              <a:gd name="connsiteX0" fmla="*/ 211201 w 211201"/>
              <a:gd name="connsiteY0" fmla="*/ 5464 h 2790281"/>
              <a:gd name="connsiteX1" fmla="*/ 26564 w 211201"/>
              <a:gd name="connsiteY1" fmla="*/ 118225 h 2790281"/>
              <a:gd name="connsiteX2" fmla="*/ 19609 w 211201"/>
              <a:gd name="connsiteY2" fmla="*/ 725362 h 2790281"/>
              <a:gd name="connsiteX3" fmla="*/ 154371 w 211201"/>
              <a:gd name="connsiteY3" fmla="*/ 777624 h 2790281"/>
              <a:gd name="connsiteX4" fmla="*/ 161325 w 211201"/>
              <a:gd name="connsiteY4" fmla="*/ 894926 h 2790281"/>
              <a:gd name="connsiteX5" fmla="*/ 24246 w 211201"/>
              <a:gd name="connsiteY5" fmla="*/ 939337 h 2790281"/>
              <a:gd name="connsiteX6" fmla="*/ 13614 w 211201"/>
              <a:gd name="connsiteY6" fmla="*/ 1465348 h 2790281"/>
              <a:gd name="connsiteX7" fmla="*/ 152613 w 211201"/>
              <a:gd name="connsiteY7" fmla="*/ 1458652 h 2790281"/>
              <a:gd name="connsiteX8" fmla="*/ 152776 w 211201"/>
              <a:gd name="connsiteY8" fmla="*/ 1568104 h 2790281"/>
              <a:gd name="connsiteX9" fmla="*/ 11858 w 211201"/>
              <a:gd name="connsiteY9" fmla="*/ 1664084 h 2790281"/>
              <a:gd name="connsiteX10" fmla="*/ 23846 w 211201"/>
              <a:gd name="connsiteY10" fmla="*/ 2229196 h 2790281"/>
              <a:gd name="connsiteX11" fmla="*/ 153012 w 211201"/>
              <a:gd name="connsiteY11" fmla="*/ 2324715 h 2790281"/>
              <a:gd name="connsiteX12" fmla="*/ 31599 w 211201"/>
              <a:gd name="connsiteY12" fmla="*/ 2399068 h 2790281"/>
              <a:gd name="connsiteX13" fmla="*/ 38553 w 211201"/>
              <a:gd name="connsiteY13" fmla="*/ 2729191 h 2790281"/>
              <a:gd name="connsiteX14" fmla="*/ 161325 w 211201"/>
              <a:gd name="connsiteY14" fmla="*/ 2790228 h 2790281"/>
              <a:gd name="connsiteX0" fmla="*/ 211201 w 211201"/>
              <a:gd name="connsiteY0" fmla="*/ 5464 h 2790281"/>
              <a:gd name="connsiteX1" fmla="*/ 26564 w 211201"/>
              <a:gd name="connsiteY1" fmla="*/ 118225 h 2790281"/>
              <a:gd name="connsiteX2" fmla="*/ 19609 w 211201"/>
              <a:gd name="connsiteY2" fmla="*/ 725362 h 2790281"/>
              <a:gd name="connsiteX3" fmla="*/ 154371 w 211201"/>
              <a:gd name="connsiteY3" fmla="*/ 777624 h 2790281"/>
              <a:gd name="connsiteX4" fmla="*/ 161325 w 211201"/>
              <a:gd name="connsiteY4" fmla="*/ 894926 h 2790281"/>
              <a:gd name="connsiteX5" fmla="*/ 24246 w 211201"/>
              <a:gd name="connsiteY5" fmla="*/ 939337 h 2790281"/>
              <a:gd name="connsiteX6" fmla="*/ 13614 w 211201"/>
              <a:gd name="connsiteY6" fmla="*/ 1465348 h 2790281"/>
              <a:gd name="connsiteX7" fmla="*/ 145659 w 211201"/>
              <a:gd name="connsiteY7" fmla="*/ 1492518 h 2790281"/>
              <a:gd name="connsiteX8" fmla="*/ 152776 w 211201"/>
              <a:gd name="connsiteY8" fmla="*/ 1568104 h 2790281"/>
              <a:gd name="connsiteX9" fmla="*/ 11858 w 211201"/>
              <a:gd name="connsiteY9" fmla="*/ 1664084 h 2790281"/>
              <a:gd name="connsiteX10" fmla="*/ 23846 w 211201"/>
              <a:gd name="connsiteY10" fmla="*/ 2229196 h 2790281"/>
              <a:gd name="connsiteX11" fmla="*/ 153012 w 211201"/>
              <a:gd name="connsiteY11" fmla="*/ 2324715 h 2790281"/>
              <a:gd name="connsiteX12" fmla="*/ 31599 w 211201"/>
              <a:gd name="connsiteY12" fmla="*/ 2399068 h 2790281"/>
              <a:gd name="connsiteX13" fmla="*/ 38553 w 211201"/>
              <a:gd name="connsiteY13" fmla="*/ 2729191 h 2790281"/>
              <a:gd name="connsiteX14" fmla="*/ 161325 w 211201"/>
              <a:gd name="connsiteY14" fmla="*/ 2790228 h 2790281"/>
              <a:gd name="connsiteX0" fmla="*/ 211201 w 211201"/>
              <a:gd name="connsiteY0" fmla="*/ 5464 h 2790281"/>
              <a:gd name="connsiteX1" fmla="*/ 26564 w 211201"/>
              <a:gd name="connsiteY1" fmla="*/ 118225 h 2790281"/>
              <a:gd name="connsiteX2" fmla="*/ 19609 w 211201"/>
              <a:gd name="connsiteY2" fmla="*/ 725362 h 2790281"/>
              <a:gd name="connsiteX3" fmla="*/ 154371 w 211201"/>
              <a:gd name="connsiteY3" fmla="*/ 777624 h 2790281"/>
              <a:gd name="connsiteX4" fmla="*/ 161325 w 211201"/>
              <a:gd name="connsiteY4" fmla="*/ 894926 h 2790281"/>
              <a:gd name="connsiteX5" fmla="*/ 24246 w 211201"/>
              <a:gd name="connsiteY5" fmla="*/ 939337 h 2790281"/>
              <a:gd name="connsiteX6" fmla="*/ 25204 w 211201"/>
              <a:gd name="connsiteY6" fmla="*/ 1448415 h 2790281"/>
              <a:gd name="connsiteX7" fmla="*/ 145659 w 211201"/>
              <a:gd name="connsiteY7" fmla="*/ 1492518 h 2790281"/>
              <a:gd name="connsiteX8" fmla="*/ 152776 w 211201"/>
              <a:gd name="connsiteY8" fmla="*/ 1568104 h 2790281"/>
              <a:gd name="connsiteX9" fmla="*/ 11858 w 211201"/>
              <a:gd name="connsiteY9" fmla="*/ 1664084 h 2790281"/>
              <a:gd name="connsiteX10" fmla="*/ 23846 w 211201"/>
              <a:gd name="connsiteY10" fmla="*/ 2229196 h 2790281"/>
              <a:gd name="connsiteX11" fmla="*/ 153012 w 211201"/>
              <a:gd name="connsiteY11" fmla="*/ 2324715 h 2790281"/>
              <a:gd name="connsiteX12" fmla="*/ 31599 w 211201"/>
              <a:gd name="connsiteY12" fmla="*/ 2399068 h 2790281"/>
              <a:gd name="connsiteX13" fmla="*/ 38553 w 211201"/>
              <a:gd name="connsiteY13" fmla="*/ 2729191 h 2790281"/>
              <a:gd name="connsiteX14" fmla="*/ 161325 w 211201"/>
              <a:gd name="connsiteY14" fmla="*/ 2790228 h 2790281"/>
              <a:gd name="connsiteX0" fmla="*/ 211849 w 211849"/>
              <a:gd name="connsiteY0" fmla="*/ 5464 h 2790281"/>
              <a:gd name="connsiteX1" fmla="*/ 27212 w 211849"/>
              <a:gd name="connsiteY1" fmla="*/ 118225 h 2790281"/>
              <a:gd name="connsiteX2" fmla="*/ 20257 w 211849"/>
              <a:gd name="connsiteY2" fmla="*/ 725362 h 2790281"/>
              <a:gd name="connsiteX3" fmla="*/ 155019 w 211849"/>
              <a:gd name="connsiteY3" fmla="*/ 777624 h 2790281"/>
              <a:gd name="connsiteX4" fmla="*/ 161973 w 211849"/>
              <a:gd name="connsiteY4" fmla="*/ 894926 h 2790281"/>
              <a:gd name="connsiteX5" fmla="*/ 24894 w 211849"/>
              <a:gd name="connsiteY5" fmla="*/ 939337 h 2790281"/>
              <a:gd name="connsiteX6" fmla="*/ 25852 w 211849"/>
              <a:gd name="connsiteY6" fmla="*/ 1448415 h 2790281"/>
              <a:gd name="connsiteX7" fmla="*/ 146307 w 211849"/>
              <a:gd name="connsiteY7" fmla="*/ 1492518 h 2790281"/>
              <a:gd name="connsiteX8" fmla="*/ 153424 w 211849"/>
              <a:gd name="connsiteY8" fmla="*/ 1568104 h 2790281"/>
              <a:gd name="connsiteX9" fmla="*/ 12506 w 211849"/>
              <a:gd name="connsiteY9" fmla="*/ 1664084 h 2790281"/>
              <a:gd name="connsiteX10" fmla="*/ 24494 w 211849"/>
              <a:gd name="connsiteY10" fmla="*/ 2229196 h 2790281"/>
              <a:gd name="connsiteX11" fmla="*/ 167569 w 211849"/>
              <a:gd name="connsiteY11" fmla="*/ 2261215 h 2790281"/>
              <a:gd name="connsiteX12" fmla="*/ 32247 w 211849"/>
              <a:gd name="connsiteY12" fmla="*/ 2399068 h 2790281"/>
              <a:gd name="connsiteX13" fmla="*/ 39201 w 211849"/>
              <a:gd name="connsiteY13" fmla="*/ 2729191 h 2790281"/>
              <a:gd name="connsiteX14" fmla="*/ 161973 w 211849"/>
              <a:gd name="connsiteY14" fmla="*/ 2790228 h 2790281"/>
              <a:gd name="connsiteX0" fmla="*/ 211849 w 211849"/>
              <a:gd name="connsiteY0" fmla="*/ 5464 h 2790281"/>
              <a:gd name="connsiteX1" fmla="*/ 27212 w 211849"/>
              <a:gd name="connsiteY1" fmla="*/ 118225 h 2790281"/>
              <a:gd name="connsiteX2" fmla="*/ 20257 w 211849"/>
              <a:gd name="connsiteY2" fmla="*/ 725362 h 2790281"/>
              <a:gd name="connsiteX3" fmla="*/ 155019 w 211849"/>
              <a:gd name="connsiteY3" fmla="*/ 777624 h 2790281"/>
              <a:gd name="connsiteX4" fmla="*/ 161973 w 211849"/>
              <a:gd name="connsiteY4" fmla="*/ 894926 h 2790281"/>
              <a:gd name="connsiteX5" fmla="*/ 24894 w 211849"/>
              <a:gd name="connsiteY5" fmla="*/ 939337 h 2790281"/>
              <a:gd name="connsiteX6" fmla="*/ 25852 w 211849"/>
              <a:gd name="connsiteY6" fmla="*/ 1448415 h 2790281"/>
              <a:gd name="connsiteX7" fmla="*/ 146307 w 211849"/>
              <a:gd name="connsiteY7" fmla="*/ 1492518 h 2790281"/>
              <a:gd name="connsiteX8" fmla="*/ 153424 w 211849"/>
              <a:gd name="connsiteY8" fmla="*/ 1568104 h 2790281"/>
              <a:gd name="connsiteX9" fmla="*/ 12506 w 211849"/>
              <a:gd name="connsiteY9" fmla="*/ 1664084 h 2790281"/>
              <a:gd name="connsiteX10" fmla="*/ 24494 w 211849"/>
              <a:gd name="connsiteY10" fmla="*/ 2229196 h 2790281"/>
              <a:gd name="connsiteX11" fmla="*/ 167569 w 211849"/>
              <a:gd name="connsiteY11" fmla="*/ 2261215 h 2790281"/>
              <a:gd name="connsiteX12" fmla="*/ 158997 w 211849"/>
              <a:gd name="connsiteY12" fmla="*/ 2348884 h 2790281"/>
              <a:gd name="connsiteX13" fmla="*/ 32247 w 211849"/>
              <a:gd name="connsiteY13" fmla="*/ 2399068 h 2790281"/>
              <a:gd name="connsiteX14" fmla="*/ 39201 w 211849"/>
              <a:gd name="connsiteY14" fmla="*/ 2729191 h 2790281"/>
              <a:gd name="connsiteX15" fmla="*/ 161973 w 211849"/>
              <a:gd name="connsiteY15" fmla="*/ 2790228 h 2790281"/>
              <a:gd name="connsiteX0" fmla="*/ 211307 w 211307"/>
              <a:gd name="connsiteY0" fmla="*/ 5464 h 2790281"/>
              <a:gd name="connsiteX1" fmla="*/ 26670 w 211307"/>
              <a:gd name="connsiteY1" fmla="*/ 118225 h 2790281"/>
              <a:gd name="connsiteX2" fmla="*/ 19715 w 211307"/>
              <a:gd name="connsiteY2" fmla="*/ 725362 h 2790281"/>
              <a:gd name="connsiteX3" fmla="*/ 154477 w 211307"/>
              <a:gd name="connsiteY3" fmla="*/ 777624 h 2790281"/>
              <a:gd name="connsiteX4" fmla="*/ 161431 w 211307"/>
              <a:gd name="connsiteY4" fmla="*/ 894926 h 2790281"/>
              <a:gd name="connsiteX5" fmla="*/ 24352 w 211307"/>
              <a:gd name="connsiteY5" fmla="*/ 939337 h 2790281"/>
              <a:gd name="connsiteX6" fmla="*/ 25310 w 211307"/>
              <a:gd name="connsiteY6" fmla="*/ 1448415 h 2790281"/>
              <a:gd name="connsiteX7" fmla="*/ 145765 w 211307"/>
              <a:gd name="connsiteY7" fmla="*/ 1492518 h 2790281"/>
              <a:gd name="connsiteX8" fmla="*/ 152882 w 211307"/>
              <a:gd name="connsiteY8" fmla="*/ 1568104 h 2790281"/>
              <a:gd name="connsiteX9" fmla="*/ 11964 w 211307"/>
              <a:gd name="connsiteY9" fmla="*/ 1664084 h 2790281"/>
              <a:gd name="connsiteX10" fmla="*/ 23952 w 211307"/>
              <a:gd name="connsiteY10" fmla="*/ 2229196 h 2790281"/>
              <a:gd name="connsiteX11" fmla="*/ 155437 w 211307"/>
              <a:gd name="connsiteY11" fmla="*/ 2261215 h 2790281"/>
              <a:gd name="connsiteX12" fmla="*/ 158455 w 211307"/>
              <a:gd name="connsiteY12" fmla="*/ 2348884 h 2790281"/>
              <a:gd name="connsiteX13" fmla="*/ 31705 w 211307"/>
              <a:gd name="connsiteY13" fmla="*/ 2399068 h 2790281"/>
              <a:gd name="connsiteX14" fmla="*/ 38659 w 211307"/>
              <a:gd name="connsiteY14" fmla="*/ 2729191 h 2790281"/>
              <a:gd name="connsiteX15" fmla="*/ 161431 w 211307"/>
              <a:gd name="connsiteY15" fmla="*/ 2790228 h 2790281"/>
              <a:gd name="connsiteX0" fmla="*/ 208096 w 208096"/>
              <a:gd name="connsiteY0" fmla="*/ 5464 h 2790281"/>
              <a:gd name="connsiteX1" fmla="*/ 23459 w 208096"/>
              <a:gd name="connsiteY1" fmla="*/ 118225 h 2790281"/>
              <a:gd name="connsiteX2" fmla="*/ 16504 w 208096"/>
              <a:gd name="connsiteY2" fmla="*/ 725362 h 2790281"/>
              <a:gd name="connsiteX3" fmla="*/ 151266 w 208096"/>
              <a:gd name="connsiteY3" fmla="*/ 777624 h 2790281"/>
              <a:gd name="connsiteX4" fmla="*/ 158220 w 208096"/>
              <a:gd name="connsiteY4" fmla="*/ 894926 h 2790281"/>
              <a:gd name="connsiteX5" fmla="*/ 21141 w 208096"/>
              <a:gd name="connsiteY5" fmla="*/ 939337 h 2790281"/>
              <a:gd name="connsiteX6" fmla="*/ 22099 w 208096"/>
              <a:gd name="connsiteY6" fmla="*/ 1448415 h 2790281"/>
              <a:gd name="connsiteX7" fmla="*/ 142554 w 208096"/>
              <a:gd name="connsiteY7" fmla="*/ 1492518 h 2790281"/>
              <a:gd name="connsiteX8" fmla="*/ 149671 w 208096"/>
              <a:gd name="connsiteY8" fmla="*/ 1568104 h 2790281"/>
              <a:gd name="connsiteX9" fmla="*/ 22662 w 208096"/>
              <a:gd name="connsiteY9" fmla="*/ 1642917 h 2790281"/>
              <a:gd name="connsiteX10" fmla="*/ 20741 w 208096"/>
              <a:gd name="connsiteY10" fmla="*/ 2229196 h 2790281"/>
              <a:gd name="connsiteX11" fmla="*/ 152226 w 208096"/>
              <a:gd name="connsiteY11" fmla="*/ 2261215 h 2790281"/>
              <a:gd name="connsiteX12" fmla="*/ 155244 w 208096"/>
              <a:gd name="connsiteY12" fmla="*/ 2348884 h 2790281"/>
              <a:gd name="connsiteX13" fmla="*/ 28494 w 208096"/>
              <a:gd name="connsiteY13" fmla="*/ 2399068 h 2790281"/>
              <a:gd name="connsiteX14" fmla="*/ 35448 w 208096"/>
              <a:gd name="connsiteY14" fmla="*/ 2729191 h 2790281"/>
              <a:gd name="connsiteX15" fmla="*/ 158220 w 208096"/>
              <a:gd name="connsiteY15" fmla="*/ 2790228 h 279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8096" h="2790281">
                <a:moveTo>
                  <a:pt x="208096" y="5464"/>
                </a:moveTo>
                <a:cubicBezTo>
                  <a:pt x="121505" y="-9083"/>
                  <a:pt x="55391" y="-1758"/>
                  <a:pt x="23459" y="118225"/>
                </a:cubicBezTo>
                <a:cubicBezTo>
                  <a:pt x="-8473" y="238208"/>
                  <a:pt x="-4797" y="615462"/>
                  <a:pt x="16504" y="725362"/>
                </a:cubicBezTo>
                <a:cubicBezTo>
                  <a:pt x="37805" y="835262"/>
                  <a:pt x="127647" y="749363"/>
                  <a:pt x="151266" y="777624"/>
                </a:cubicBezTo>
                <a:cubicBezTo>
                  <a:pt x="174885" y="805885"/>
                  <a:pt x="179908" y="867974"/>
                  <a:pt x="158220" y="894926"/>
                </a:cubicBezTo>
                <a:cubicBezTo>
                  <a:pt x="136533" y="921878"/>
                  <a:pt x="43828" y="847089"/>
                  <a:pt x="21141" y="939337"/>
                </a:cubicBezTo>
                <a:cubicBezTo>
                  <a:pt x="-1546" y="1031585"/>
                  <a:pt x="1864" y="1356218"/>
                  <a:pt x="22099" y="1448415"/>
                </a:cubicBezTo>
                <a:cubicBezTo>
                  <a:pt x="42334" y="1540612"/>
                  <a:pt x="121292" y="1472570"/>
                  <a:pt x="142554" y="1492518"/>
                </a:cubicBezTo>
                <a:cubicBezTo>
                  <a:pt x="163816" y="1512466"/>
                  <a:pt x="169653" y="1543038"/>
                  <a:pt x="149671" y="1568104"/>
                </a:cubicBezTo>
                <a:cubicBezTo>
                  <a:pt x="129689" y="1593171"/>
                  <a:pt x="44150" y="1532735"/>
                  <a:pt x="22662" y="1642917"/>
                </a:cubicBezTo>
                <a:cubicBezTo>
                  <a:pt x="1174" y="1753099"/>
                  <a:pt x="-853" y="2126146"/>
                  <a:pt x="20741" y="2229196"/>
                </a:cubicBezTo>
                <a:cubicBezTo>
                  <a:pt x="42335" y="2332246"/>
                  <a:pt x="129809" y="2241267"/>
                  <a:pt x="152226" y="2261215"/>
                </a:cubicBezTo>
                <a:cubicBezTo>
                  <a:pt x="174643" y="2281163"/>
                  <a:pt x="177798" y="2325909"/>
                  <a:pt x="155244" y="2348884"/>
                </a:cubicBezTo>
                <a:cubicBezTo>
                  <a:pt x="132690" y="2371860"/>
                  <a:pt x="48460" y="2335683"/>
                  <a:pt x="28494" y="2399068"/>
                </a:cubicBezTo>
                <a:cubicBezTo>
                  <a:pt x="8528" y="2462453"/>
                  <a:pt x="13827" y="2663998"/>
                  <a:pt x="35448" y="2729191"/>
                </a:cubicBezTo>
                <a:cubicBezTo>
                  <a:pt x="57069" y="2794384"/>
                  <a:pt x="158220" y="2790228"/>
                  <a:pt x="158220" y="2790228"/>
                </a:cubicBezTo>
              </a:path>
            </a:pathLst>
          </a:custGeom>
          <a:noFill/>
          <a:ln w="76200" cap="flat" cmpd="sng" algn="ctr">
            <a:solidFill>
              <a:srgbClr val="7030A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4" name="Rounded Rectangle 3"/>
          <p:cNvSpPr/>
          <p:nvPr/>
        </p:nvSpPr>
        <p:spPr bwMode="auto">
          <a:xfrm>
            <a:off x="5997154" y="4052679"/>
            <a:ext cx="995311" cy="240095"/>
          </a:xfrm>
          <a:prstGeom prst="roundRect">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3" name="Rounded Rectangle 632"/>
          <p:cNvSpPr/>
          <p:nvPr/>
        </p:nvSpPr>
        <p:spPr bwMode="auto">
          <a:xfrm>
            <a:off x="7291809" y="4071019"/>
            <a:ext cx="822755" cy="221754"/>
          </a:xfrm>
          <a:prstGeom prst="roundRect">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4" name="Rounded Rectangle 683"/>
          <p:cNvSpPr/>
          <p:nvPr/>
        </p:nvSpPr>
        <p:spPr bwMode="auto">
          <a:xfrm>
            <a:off x="9426678" y="4071019"/>
            <a:ext cx="822755" cy="221754"/>
          </a:xfrm>
          <a:prstGeom prst="roundRect">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5" name="Rounded Rectangle 684"/>
          <p:cNvSpPr/>
          <p:nvPr/>
        </p:nvSpPr>
        <p:spPr bwMode="auto">
          <a:xfrm>
            <a:off x="10440956" y="4071019"/>
            <a:ext cx="956738" cy="221754"/>
          </a:xfrm>
          <a:prstGeom prst="roundRect">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6" name="Rounded Rectangle 685"/>
          <p:cNvSpPr/>
          <p:nvPr/>
        </p:nvSpPr>
        <p:spPr bwMode="auto">
          <a:xfrm>
            <a:off x="5467636" y="4330900"/>
            <a:ext cx="5930059" cy="298484"/>
          </a:xfrm>
          <a:prstGeom prst="roundRect">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pPr>
            <a:endParaRPr lang="en-US" sz="1905" b="1" dirty="0">
              <a:solidFill>
                <a:srgbClr val="000000"/>
              </a:solidFill>
              <a:latin typeface="Arial" charset="0"/>
              <a:ea typeface="SimSun" pitchFamily="2" charset="-122"/>
            </a:endParaRPr>
          </a:p>
        </p:txBody>
      </p:sp>
      <p:sp>
        <p:nvSpPr>
          <p:cNvPr id="699" name="TextBox 698"/>
          <p:cNvSpPr txBox="1"/>
          <p:nvPr/>
        </p:nvSpPr>
        <p:spPr>
          <a:xfrm>
            <a:off x="7061939" y="4270664"/>
            <a:ext cx="2981907"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Orchestration Hierarchy</a:t>
            </a:r>
          </a:p>
        </p:txBody>
      </p:sp>
      <p:sp>
        <p:nvSpPr>
          <p:cNvPr id="700" name="TextBox 699"/>
          <p:cNvSpPr txBox="1"/>
          <p:nvPr/>
        </p:nvSpPr>
        <p:spPr>
          <a:xfrm>
            <a:off x="7388624" y="4007911"/>
            <a:ext cx="587020" cy="320409"/>
          </a:xfrm>
          <a:prstGeom prst="rect">
            <a:avLst/>
          </a:prstGeom>
          <a:noFill/>
        </p:spPr>
        <p:txBody>
          <a:bodyPr wrap="none" rtlCol="0">
            <a:spAutoFit/>
          </a:bodyPr>
          <a:lstStyle/>
          <a:p>
            <a:pPr fontAlgn="base">
              <a:spcBef>
                <a:spcPct val="0"/>
              </a:spcBef>
              <a:spcAft>
                <a:spcPct val="0"/>
              </a:spcAft>
            </a:pPr>
            <a:r>
              <a:rPr lang="en-US" sz="1482" b="1" dirty="0">
                <a:solidFill>
                  <a:srgbClr val="FFFFFF"/>
                </a:solidFill>
                <a:latin typeface="Arial" pitchFamily="34" charset="0"/>
                <a:ea typeface="宋体" pitchFamily="2" charset="-122"/>
              </a:rPr>
              <a:t>SDN</a:t>
            </a:r>
          </a:p>
        </p:txBody>
      </p:sp>
      <p:sp>
        <p:nvSpPr>
          <p:cNvPr id="701" name="TextBox 700"/>
          <p:cNvSpPr txBox="1"/>
          <p:nvPr/>
        </p:nvSpPr>
        <p:spPr>
          <a:xfrm>
            <a:off x="9429562" y="4015000"/>
            <a:ext cx="827471" cy="320409"/>
          </a:xfrm>
          <a:prstGeom prst="rect">
            <a:avLst/>
          </a:prstGeom>
          <a:noFill/>
        </p:spPr>
        <p:txBody>
          <a:bodyPr wrap="none" rtlCol="0">
            <a:spAutoFit/>
          </a:bodyPr>
          <a:lstStyle/>
          <a:p>
            <a:pPr fontAlgn="base">
              <a:spcBef>
                <a:spcPct val="0"/>
              </a:spcBef>
              <a:spcAft>
                <a:spcPct val="0"/>
              </a:spcAft>
            </a:pPr>
            <a:r>
              <a:rPr lang="en-US" sz="1482" b="1" dirty="0" smtClean="0">
                <a:solidFill>
                  <a:srgbClr val="FFFFFF"/>
                </a:solidFill>
                <a:latin typeface="Arial" pitchFamily="34" charset="0"/>
                <a:ea typeface="宋体" pitchFamily="2" charset="-122"/>
              </a:rPr>
              <a:t>(T)SDN</a:t>
            </a:r>
            <a:endParaRPr lang="en-US" sz="1482" b="1" dirty="0">
              <a:solidFill>
                <a:srgbClr val="FFFFFF"/>
              </a:solidFill>
              <a:latin typeface="Arial" pitchFamily="34" charset="0"/>
              <a:ea typeface="宋体" pitchFamily="2" charset="-122"/>
            </a:endParaRPr>
          </a:p>
        </p:txBody>
      </p:sp>
      <p:sp>
        <p:nvSpPr>
          <p:cNvPr id="714" name="TextBox 713"/>
          <p:cNvSpPr txBox="1"/>
          <p:nvPr/>
        </p:nvSpPr>
        <p:spPr>
          <a:xfrm>
            <a:off x="5962529" y="4033756"/>
            <a:ext cx="1019831" cy="320409"/>
          </a:xfrm>
          <a:prstGeom prst="rect">
            <a:avLst/>
          </a:prstGeom>
          <a:noFill/>
        </p:spPr>
        <p:txBody>
          <a:bodyPr wrap="none" rtlCol="0">
            <a:spAutoFit/>
          </a:bodyPr>
          <a:lstStyle/>
          <a:p>
            <a:pPr fontAlgn="base">
              <a:spcBef>
                <a:spcPct val="0"/>
              </a:spcBef>
              <a:spcAft>
                <a:spcPct val="0"/>
              </a:spcAft>
            </a:pPr>
            <a:r>
              <a:rPr lang="en-US" sz="1482" b="1" dirty="0">
                <a:solidFill>
                  <a:srgbClr val="FFFFFF"/>
                </a:solidFill>
                <a:latin typeface="Arial" pitchFamily="34" charset="0"/>
                <a:ea typeface="宋体" pitchFamily="2" charset="-122"/>
              </a:rPr>
              <a:t>SDN NFV</a:t>
            </a:r>
          </a:p>
        </p:txBody>
      </p:sp>
      <p:sp>
        <p:nvSpPr>
          <p:cNvPr id="716" name="TextBox 715"/>
          <p:cNvSpPr txBox="1"/>
          <p:nvPr/>
        </p:nvSpPr>
        <p:spPr>
          <a:xfrm>
            <a:off x="10363616" y="4015112"/>
            <a:ext cx="1019831" cy="320409"/>
          </a:xfrm>
          <a:prstGeom prst="rect">
            <a:avLst/>
          </a:prstGeom>
          <a:noFill/>
        </p:spPr>
        <p:txBody>
          <a:bodyPr wrap="none" rtlCol="0">
            <a:spAutoFit/>
          </a:bodyPr>
          <a:lstStyle/>
          <a:p>
            <a:pPr fontAlgn="base">
              <a:spcBef>
                <a:spcPct val="0"/>
              </a:spcBef>
              <a:spcAft>
                <a:spcPct val="0"/>
              </a:spcAft>
            </a:pPr>
            <a:r>
              <a:rPr lang="en-US" sz="1482" b="1" dirty="0">
                <a:solidFill>
                  <a:srgbClr val="FFFFFF"/>
                </a:solidFill>
                <a:latin typeface="Arial" pitchFamily="34" charset="0"/>
                <a:ea typeface="宋体" pitchFamily="2" charset="-122"/>
              </a:rPr>
              <a:t>NFV SDN</a:t>
            </a:r>
          </a:p>
        </p:txBody>
      </p:sp>
      <p:cxnSp>
        <p:nvCxnSpPr>
          <p:cNvPr id="7" name="Straight Arrow Connector 6"/>
          <p:cNvCxnSpPr/>
          <p:nvPr/>
        </p:nvCxnSpPr>
        <p:spPr bwMode="auto">
          <a:xfrm flipH="1" flipV="1">
            <a:off x="6845075" y="3647235"/>
            <a:ext cx="5602" cy="354658"/>
          </a:xfrm>
          <a:prstGeom prst="straightConnector1">
            <a:avLst/>
          </a:prstGeom>
          <a:noFill/>
          <a:ln w="57150" cap="flat" cmpd="sng" algn="ctr">
            <a:solidFill>
              <a:srgbClr val="7030A0"/>
            </a:solidFill>
            <a:prstDash val="solid"/>
            <a:round/>
            <a:headEnd type="none" w="med" len="med"/>
            <a:tailEnd type="triangle"/>
          </a:ln>
          <a:effectLst/>
        </p:spPr>
      </p:cxnSp>
      <p:cxnSp>
        <p:nvCxnSpPr>
          <p:cNvPr id="729" name="Straight Arrow Connector 728"/>
          <p:cNvCxnSpPr/>
          <p:nvPr/>
        </p:nvCxnSpPr>
        <p:spPr bwMode="auto">
          <a:xfrm flipH="1" flipV="1">
            <a:off x="7652906" y="3426275"/>
            <a:ext cx="13886" cy="567874"/>
          </a:xfrm>
          <a:prstGeom prst="straightConnector1">
            <a:avLst/>
          </a:prstGeom>
          <a:noFill/>
          <a:ln w="57150" cap="flat" cmpd="sng" algn="ctr">
            <a:solidFill>
              <a:srgbClr val="7030A0"/>
            </a:solidFill>
            <a:prstDash val="solid"/>
            <a:round/>
            <a:headEnd type="none" w="med" len="med"/>
            <a:tailEnd type="triangle"/>
          </a:ln>
          <a:effectLst/>
        </p:spPr>
      </p:cxnSp>
      <p:cxnSp>
        <p:nvCxnSpPr>
          <p:cNvPr id="731" name="Straight Arrow Connector 730"/>
          <p:cNvCxnSpPr/>
          <p:nvPr/>
        </p:nvCxnSpPr>
        <p:spPr bwMode="auto">
          <a:xfrm flipV="1">
            <a:off x="9870703" y="3580417"/>
            <a:ext cx="3661" cy="449840"/>
          </a:xfrm>
          <a:prstGeom prst="straightConnector1">
            <a:avLst/>
          </a:prstGeom>
          <a:noFill/>
          <a:ln w="57150" cap="flat" cmpd="sng" algn="ctr">
            <a:solidFill>
              <a:srgbClr val="7030A0"/>
            </a:solidFill>
            <a:prstDash val="solid"/>
            <a:round/>
            <a:headEnd type="none" w="med" len="med"/>
            <a:tailEnd type="triangle"/>
          </a:ln>
          <a:effectLst/>
        </p:spPr>
      </p:cxnSp>
      <p:cxnSp>
        <p:nvCxnSpPr>
          <p:cNvPr id="795" name="Straight Arrow Connector 794"/>
          <p:cNvCxnSpPr/>
          <p:nvPr/>
        </p:nvCxnSpPr>
        <p:spPr bwMode="auto">
          <a:xfrm flipH="1" flipV="1">
            <a:off x="10583157" y="3672723"/>
            <a:ext cx="13869" cy="366058"/>
          </a:xfrm>
          <a:prstGeom prst="straightConnector1">
            <a:avLst/>
          </a:prstGeom>
          <a:noFill/>
          <a:ln w="57150" cap="flat" cmpd="sng" algn="ctr">
            <a:solidFill>
              <a:srgbClr val="7030A0"/>
            </a:solidFill>
            <a:prstDash val="solid"/>
            <a:round/>
            <a:headEnd type="none" w="med" len="med"/>
            <a:tailEnd type="triangle"/>
          </a:ln>
          <a:effectLst/>
        </p:spPr>
      </p:cxnSp>
      <p:cxnSp>
        <p:nvCxnSpPr>
          <p:cNvPr id="796" name="Straight Arrow Connector 795"/>
          <p:cNvCxnSpPr/>
          <p:nvPr/>
        </p:nvCxnSpPr>
        <p:spPr bwMode="auto">
          <a:xfrm flipV="1">
            <a:off x="6269357" y="3393290"/>
            <a:ext cx="5533" cy="617723"/>
          </a:xfrm>
          <a:prstGeom prst="straightConnector1">
            <a:avLst/>
          </a:prstGeom>
          <a:noFill/>
          <a:ln w="57150" cap="flat" cmpd="sng" algn="ctr">
            <a:solidFill>
              <a:srgbClr val="7030A0"/>
            </a:solidFill>
            <a:prstDash val="solid"/>
            <a:round/>
            <a:headEnd type="none" w="med" len="med"/>
            <a:tailEnd type="triangle"/>
          </a:ln>
          <a:effectLst/>
        </p:spPr>
      </p:cxnSp>
      <p:sp>
        <p:nvSpPr>
          <p:cNvPr id="797" name="Rounded Rectangle 796"/>
          <p:cNvSpPr/>
          <p:nvPr/>
        </p:nvSpPr>
        <p:spPr bwMode="auto">
          <a:xfrm>
            <a:off x="5467636" y="4011014"/>
            <a:ext cx="500048" cy="438946"/>
          </a:xfrm>
          <a:prstGeom prst="roundRect">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798" name="Straight Arrow Connector 797"/>
          <p:cNvCxnSpPr/>
          <p:nvPr/>
        </p:nvCxnSpPr>
        <p:spPr bwMode="auto">
          <a:xfrm flipV="1">
            <a:off x="5904057" y="3454235"/>
            <a:ext cx="0" cy="515207"/>
          </a:xfrm>
          <a:prstGeom prst="straightConnector1">
            <a:avLst/>
          </a:prstGeom>
          <a:noFill/>
          <a:ln w="57150" cap="flat" cmpd="sng" algn="ctr">
            <a:solidFill>
              <a:srgbClr val="7030A0"/>
            </a:solidFill>
            <a:prstDash val="solid"/>
            <a:round/>
            <a:headEnd type="none" w="med" len="med"/>
            <a:tailEnd type="triangle"/>
          </a:ln>
          <a:effectLst/>
        </p:spPr>
      </p:cxnSp>
      <p:cxnSp>
        <p:nvCxnSpPr>
          <p:cNvPr id="799" name="Straight Arrow Connector 798"/>
          <p:cNvCxnSpPr/>
          <p:nvPr/>
        </p:nvCxnSpPr>
        <p:spPr bwMode="auto">
          <a:xfrm flipV="1">
            <a:off x="11116494" y="3524122"/>
            <a:ext cx="0" cy="509634"/>
          </a:xfrm>
          <a:prstGeom prst="straightConnector1">
            <a:avLst/>
          </a:prstGeom>
          <a:noFill/>
          <a:ln w="57150" cap="flat" cmpd="sng" algn="ctr">
            <a:solidFill>
              <a:srgbClr val="7030A0"/>
            </a:solidFill>
            <a:prstDash val="solid"/>
            <a:round/>
            <a:headEnd type="none" w="med" len="med"/>
            <a:tailEnd type="triangle"/>
          </a:ln>
          <a:effectLst/>
        </p:spPr>
      </p:cxnSp>
      <p:sp>
        <p:nvSpPr>
          <p:cNvPr id="800" name="Rounded Rectangle 799"/>
          <p:cNvSpPr/>
          <p:nvPr/>
        </p:nvSpPr>
        <p:spPr bwMode="auto">
          <a:xfrm>
            <a:off x="8251981" y="4065120"/>
            <a:ext cx="956738" cy="221754"/>
          </a:xfrm>
          <a:prstGeom prst="roundRect">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801" name="Straight Arrow Connector 800"/>
          <p:cNvCxnSpPr/>
          <p:nvPr/>
        </p:nvCxnSpPr>
        <p:spPr bwMode="auto">
          <a:xfrm flipH="1" flipV="1">
            <a:off x="8615973" y="3700956"/>
            <a:ext cx="2517" cy="332067"/>
          </a:xfrm>
          <a:prstGeom prst="straightConnector1">
            <a:avLst/>
          </a:prstGeom>
          <a:noFill/>
          <a:ln w="57150" cap="flat" cmpd="sng" algn="ctr">
            <a:solidFill>
              <a:srgbClr val="7030A0"/>
            </a:solidFill>
            <a:prstDash val="solid"/>
            <a:round/>
            <a:headEnd type="none" w="med" len="med"/>
            <a:tailEnd type="triangle"/>
          </a:ln>
          <a:effectLst/>
        </p:spPr>
      </p:cxnSp>
      <p:cxnSp>
        <p:nvCxnSpPr>
          <p:cNvPr id="802" name="Straight Arrow Connector 801"/>
          <p:cNvCxnSpPr/>
          <p:nvPr/>
        </p:nvCxnSpPr>
        <p:spPr bwMode="auto">
          <a:xfrm flipH="1" flipV="1">
            <a:off x="8926369" y="3616538"/>
            <a:ext cx="1152" cy="411319"/>
          </a:xfrm>
          <a:prstGeom prst="straightConnector1">
            <a:avLst/>
          </a:prstGeom>
          <a:noFill/>
          <a:ln w="57150" cap="flat" cmpd="sng" algn="ctr">
            <a:solidFill>
              <a:srgbClr val="7030A0"/>
            </a:solidFill>
            <a:prstDash val="solid"/>
            <a:round/>
            <a:headEnd type="none" w="med" len="med"/>
            <a:tailEnd type="triangle"/>
          </a:ln>
          <a:effectLst/>
        </p:spPr>
      </p:cxnSp>
      <p:sp>
        <p:nvSpPr>
          <p:cNvPr id="803" name="TextBox 802"/>
          <p:cNvSpPr txBox="1"/>
          <p:nvPr/>
        </p:nvSpPr>
        <p:spPr>
          <a:xfrm>
            <a:off x="8217692" y="4023822"/>
            <a:ext cx="1019831" cy="320409"/>
          </a:xfrm>
          <a:prstGeom prst="rect">
            <a:avLst/>
          </a:prstGeom>
          <a:noFill/>
        </p:spPr>
        <p:txBody>
          <a:bodyPr wrap="none" rtlCol="0">
            <a:spAutoFit/>
          </a:bodyPr>
          <a:lstStyle/>
          <a:p>
            <a:pPr fontAlgn="base">
              <a:spcBef>
                <a:spcPct val="0"/>
              </a:spcBef>
              <a:spcAft>
                <a:spcPct val="0"/>
              </a:spcAft>
            </a:pPr>
            <a:r>
              <a:rPr lang="en-US" sz="1482" b="1" dirty="0">
                <a:solidFill>
                  <a:srgbClr val="FFFFFF"/>
                </a:solidFill>
                <a:latin typeface="Arial" pitchFamily="34" charset="0"/>
                <a:ea typeface="宋体" pitchFamily="2" charset="-122"/>
              </a:rPr>
              <a:t>NFV SDN</a:t>
            </a:r>
          </a:p>
        </p:txBody>
      </p:sp>
      <p:sp>
        <p:nvSpPr>
          <p:cNvPr id="67" name="Left-Right Arrow 66"/>
          <p:cNvSpPr/>
          <p:nvPr/>
        </p:nvSpPr>
        <p:spPr bwMode="auto">
          <a:xfrm rot="18315321">
            <a:off x="2058488" y="2492125"/>
            <a:ext cx="535433" cy="344176"/>
          </a:xfrm>
          <a:prstGeom prst="leftRightArrow">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804" name="Group 803"/>
          <p:cNvGrpSpPr/>
          <p:nvPr/>
        </p:nvGrpSpPr>
        <p:grpSpPr>
          <a:xfrm>
            <a:off x="3244344" y="2076803"/>
            <a:ext cx="330635" cy="385490"/>
            <a:chOff x="367052" y="4729232"/>
            <a:chExt cx="312467" cy="364308"/>
          </a:xfrm>
        </p:grpSpPr>
        <p:sp>
          <p:nvSpPr>
            <p:cNvPr id="805" name="Oval 804"/>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6" name="TextBox 805"/>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1</a:t>
              </a:r>
            </a:p>
          </p:txBody>
        </p:sp>
      </p:grpSp>
      <p:grpSp>
        <p:nvGrpSpPr>
          <p:cNvPr id="807" name="Group 806"/>
          <p:cNvGrpSpPr/>
          <p:nvPr/>
        </p:nvGrpSpPr>
        <p:grpSpPr>
          <a:xfrm>
            <a:off x="1989800" y="2363388"/>
            <a:ext cx="330635" cy="385490"/>
            <a:chOff x="367052" y="4729232"/>
            <a:chExt cx="312467" cy="364308"/>
          </a:xfrm>
        </p:grpSpPr>
        <p:sp>
          <p:nvSpPr>
            <p:cNvPr id="808" name="Oval 807"/>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9" name="TextBox 808"/>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2</a:t>
              </a:r>
            </a:p>
          </p:txBody>
        </p:sp>
      </p:grpSp>
      <p:grpSp>
        <p:nvGrpSpPr>
          <p:cNvPr id="6" name="Group 5"/>
          <p:cNvGrpSpPr/>
          <p:nvPr/>
        </p:nvGrpSpPr>
        <p:grpSpPr>
          <a:xfrm>
            <a:off x="292793" y="4880160"/>
            <a:ext cx="10361204" cy="1776994"/>
            <a:chOff x="292793" y="4880158"/>
            <a:chExt cx="10361204" cy="2157338"/>
          </a:xfrm>
        </p:grpSpPr>
        <p:sp>
          <p:nvSpPr>
            <p:cNvPr id="1248" name="TextBox 1247"/>
            <p:cNvSpPr txBox="1"/>
            <p:nvPr/>
          </p:nvSpPr>
          <p:spPr>
            <a:xfrm>
              <a:off x="304176" y="4907677"/>
              <a:ext cx="10349821" cy="2129819"/>
            </a:xfrm>
            <a:prstGeom prst="rect">
              <a:avLst/>
            </a:prstGeom>
            <a:noFill/>
          </p:spPr>
          <p:txBody>
            <a:bodyPr wrap="none" rtlCol="0">
              <a:spAutoFit/>
            </a:bodyPr>
            <a:lstStyle/>
            <a:p>
              <a:pPr fontAlgn="base">
                <a:spcBef>
                  <a:spcPct val="0"/>
                </a:spcBef>
                <a:spcAft>
                  <a:spcPct val="0"/>
                </a:spcAft>
              </a:pPr>
              <a:r>
                <a:rPr lang="en-US" b="1" dirty="0">
                  <a:solidFill>
                    <a:srgbClr val="FFFFFF"/>
                  </a:solidFill>
                  <a:latin typeface="Arial" pitchFamily="34" charset="0"/>
                  <a:ea typeface="宋体" pitchFamily="2" charset="-122"/>
                </a:rPr>
                <a:t>1   F-OFDM – Filtered OFDM – flexibly isolates the bands allowing different behaviors</a:t>
              </a:r>
            </a:p>
            <a:p>
              <a:pPr fontAlgn="base">
                <a:spcBef>
                  <a:spcPct val="0"/>
                </a:spcBef>
                <a:spcAft>
                  <a:spcPct val="0"/>
                </a:spcAft>
              </a:pPr>
              <a:r>
                <a:rPr lang="en-US" b="1" dirty="0" smtClean="0">
                  <a:solidFill>
                    <a:srgbClr val="FFFFFF"/>
                  </a:solidFill>
                  <a:latin typeface="Arial" pitchFamily="34" charset="0"/>
                  <a:ea typeface="宋体" pitchFamily="2" charset="-122"/>
                </a:rPr>
                <a:t>2   SCMA </a:t>
              </a:r>
              <a:r>
                <a:rPr lang="en-US" b="1" dirty="0">
                  <a:solidFill>
                    <a:srgbClr val="FFFFFF"/>
                  </a:solidFill>
                  <a:latin typeface="Arial" pitchFamily="34" charset="0"/>
                  <a:ea typeface="宋体" pitchFamily="2" charset="-122"/>
                </a:rPr>
                <a:t>– Sparse Code Multiple Access – allows reservation free </a:t>
              </a:r>
              <a:r>
                <a:rPr lang="en-US" b="1" dirty="0" smtClean="0">
                  <a:solidFill>
                    <a:srgbClr val="FFFFFF"/>
                  </a:solidFill>
                  <a:latin typeface="Arial" pitchFamily="34" charset="0"/>
                  <a:ea typeface="宋体" pitchFamily="2" charset="-122"/>
                </a:rPr>
                <a:t>access</a:t>
              </a:r>
              <a:endParaRPr lang="en-US" b="1" dirty="0">
                <a:solidFill>
                  <a:srgbClr val="FFFFFF"/>
                </a:solidFill>
                <a:latin typeface="Arial" pitchFamily="34" charset="0"/>
                <a:ea typeface="宋体" pitchFamily="2" charset="-122"/>
              </a:endParaRPr>
            </a:p>
            <a:p>
              <a:pPr fontAlgn="base">
                <a:spcBef>
                  <a:spcPct val="0"/>
                </a:spcBef>
                <a:spcAft>
                  <a:spcPct val="0"/>
                </a:spcAft>
              </a:pPr>
              <a:r>
                <a:rPr lang="en-US" b="1" dirty="0">
                  <a:solidFill>
                    <a:srgbClr val="FFFFFF"/>
                  </a:solidFill>
                  <a:latin typeface="Arial" pitchFamily="34" charset="0"/>
                  <a:ea typeface="宋体" pitchFamily="2" charset="-122"/>
                </a:rPr>
                <a:t>3   SDN – software defined networking – to program user plane or orchestrate F connectivity.</a:t>
              </a:r>
            </a:p>
            <a:p>
              <a:pPr fontAlgn="base">
                <a:spcBef>
                  <a:spcPct val="0"/>
                </a:spcBef>
                <a:spcAft>
                  <a:spcPct val="0"/>
                </a:spcAft>
              </a:pPr>
              <a:r>
                <a:rPr lang="en-US" b="1" dirty="0">
                  <a:solidFill>
                    <a:srgbClr val="FFFFFF"/>
                  </a:solidFill>
                  <a:latin typeface="Arial" pitchFamily="34" charset="0"/>
                  <a:ea typeface="宋体" pitchFamily="2" charset="-122"/>
                </a:rPr>
                <a:t>4   NFV – Network Function Virtualization – to run packet core functions on general CPUs</a:t>
              </a:r>
            </a:p>
            <a:p>
              <a:pPr fontAlgn="base">
                <a:spcBef>
                  <a:spcPct val="0"/>
                </a:spcBef>
                <a:spcAft>
                  <a:spcPct val="0"/>
                </a:spcAft>
              </a:pPr>
              <a:r>
                <a:rPr lang="en-US" b="1" dirty="0" smtClean="0">
                  <a:solidFill>
                    <a:srgbClr val="FFFFFF"/>
                  </a:solidFill>
                  <a:latin typeface="Arial" pitchFamily="34" charset="0"/>
                  <a:ea typeface="宋体" pitchFamily="2" charset="-122"/>
                </a:rPr>
                <a:t>     ORCHESTRATION </a:t>
              </a:r>
              <a:r>
                <a:rPr lang="en-US" b="1" dirty="0">
                  <a:solidFill>
                    <a:srgbClr val="FFFFFF"/>
                  </a:solidFill>
                  <a:latin typeface="Arial" pitchFamily="34" charset="0"/>
                  <a:ea typeface="宋体" pitchFamily="2" charset="-122"/>
                </a:rPr>
                <a:t>– co-ordinate SDN / NFV / radios to create/change/manage slices</a:t>
              </a:r>
              <a:r>
                <a:rPr lang="en-US" b="1" dirty="0" smtClean="0">
                  <a:solidFill>
                    <a:srgbClr val="FFFFFF"/>
                  </a:solidFill>
                  <a:latin typeface="Arial" pitchFamily="34" charset="0"/>
                  <a:ea typeface="宋体" pitchFamily="2" charset="-122"/>
                </a:rPr>
                <a:t>.</a:t>
              </a:r>
            </a:p>
            <a:p>
              <a:pPr fontAlgn="base">
                <a:spcBef>
                  <a:spcPct val="0"/>
                </a:spcBef>
                <a:spcAft>
                  <a:spcPct val="0"/>
                </a:spcAft>
              </a:pPr>
              <a:r>
                <a:rPr lang="en-US" b="1" dirty="0" smtClean="0">
                  <a:solidFill>
                    <a:srgbClr val="FFFFFF"/>
                  </a:solidFill>
                  <a:latin typeface="Arial" pitchFamily="34" charset="0"/>
                  <a:ea typeface="宋体" pitchFamily="2" charset="-122"/>
                </a:rPr>
                <a:t>6   POLAR CODES – flexible efficient error correcting codes for arbitrary block sizes.</a:t>
              </a:r>
            </a:p>
          </p:txBody>
        </p:sp>
        <p:grpSp>
          <p:nvGrpSpPr>
            <p:cNvPr id="77" name="Group 76"/>
            <p:cNvGrpSpPr/>
            <p:nvPr/>
          </p:nvGrpSpPr>
          <p:grpSpPr>
            <a:xfrm>
              <a:off x="292793" y="4880158"/>
              <a:ext cx="330635" cy="373200"/>
              <a:chOff x="367052" y="4729232"/>
              <a:chExt cx="312467" cy="352693"/>
            </a:xfrm>
          </p:grpSpPr>
          <p:sp>
            <p:nvSpPr>
              <p:cNvPr id="68" name="Oval 67"/>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600" b="1">
                  <a:solidFill>
                    <a:srgbClr val="000000"/>
                  </a:solidFill>
                  <a:latin typeface="Arial" charset="0"/>
                  <a:ea typeface="SimSun" pitchFamily="2" charset="-122"/>
                </a:endParaRPr>
              </a:p>
            </p:txBody>
          </p:sp>
          <p:sp>
            <p:nvSpPr>
              <p:cNvPr id="69" name="TextBox 68"/>
              <p:cNvSpPr txBox="1"/>
              <p:nvPr/>
            </p:nvSpPr>
            <p:spPr>
              <a:xfrm>
                <a:off x="367052" y="4729232"/>
                <a:ext cx="282079" cy="319951"/>
              </a:xfrm>
              <a:prstGeom prst="rect">
                <a:avLst/>
              </a:prstGeom>
              <a:noFill/>
            </p:spPr>
            <p:txBody>
              <a:bodyPr wrap="none" rtlCol="0">
                <a:spAutoFit/>
              </a:bodyPr>
              <a:lstStyle/>
              <a:p>
                <a:pPr fontAlgn="base">
                  <a:spcBef>
                    <a:spcPct val="0"/>
                  </a:spcBef>
                  <a:spcAft>
                    <a:spcPct val="0"/>
                  </a:spcAft>
                </a:pPr>
                <a:r>
                  <a:rPr lang="en-US" sz="1600" b="1" dirty="0">
                    <a:solidFill>
                      <a:srgbClr val="FFFFFF"/>
                    </a:solidFill>
                    <a:latin typeface="Arial" pitchFamily="34" charset="0"/>
                    <a:ea typeface="宋体" pitchFamily="2" charset="-122"/>
                  </a:rPr>
                  <a:t>1</a:t>
                </a:r>
              </a:p>
            </p:txBody>
          </p:sp>
        </p:grpSp>
        <p:grpSp>
          <p:nvGrpSpPr>
            <p:cNvPr id="810" name="Group 809"/>
            <p:cNvGrpSpPr/>
            <p:nvPr/>
          </p:nvGrpSpPr>
          <p:grpSpPr>
            <a:xfrm>
              <a:off x="292793" y="5218666"/>
              <a:ext cx="330635" cy="373200"/>
              <a:chOff x="367052" y="4729232"/>
              <a:chExt cx="312467" cy="352693"/>
            </a:xfrm>
          </p:grpSpPr>
          <p:sp>
            <p:nvSpPr>
              <p:cNvPr id="811" name="Oval 810"/>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600" b="1">
                  <a:solidFill>
                    <a:srgbClr val="000000"/>
                  </a:solidFill>
                  <a:latin typeface="Arial" charset="0"/>
                  <a:ea typeface="SimSun" pitchFamily="2" charset="-122"/>
                </a:endParaRPr>
              </a:p>
            </p:txBody>
          </p:sp>
          <p:sp>
            <p:nvSpPr>
              <p:cNvPr id="812" name="TextBox 811"/>
              <p:cNvSpPr txBox="1"/>
              <p:nvPr/>
            </p:nvSpPr>
            <p:spPr>
              <a:xfrm>
                <a:off x="367052" y="4729232"/>
                <a:ext cx="282079" cy="319951"/>
              </a:xfrm>
              <a:prstGeom prst="rect">
                <a:avLst/>
              </a:prstGeom>
              <a:noFill/>
            </p:spPr>
            <p:txBody>
              <a:bodyPr wrap="none" rtlCol="0">
                <a:spAutoFit/>
              </a:bodyPr>
              <a:lstStyle/>
              <a:p>
                <a:pPr fontAlgn="base">
                  <a:spcBef>
                    <a:spcPct val="0"/>
                  </a:spcBef>
                  <a:spcAft>
                    <a:spcPct val="0"/>
                  </a:spcAft>
                </a:pPr>
                <a:r>
                  <a:rPr lang="en-US" sz="1600" b="1" dirty="0">
                    <a:solidFill>
                      <a:srgbClr val="FFFFFF"/>
                    </a:solidFill>
                    <a:latin typeface="Arial" pitchFamily="34" charset="0"/>
                    <a:ea typeface="宋体" pitchFamily="2" charset="-122"/>
                  </a:rPr>
                  <a:t>2</a:t>
                </a:r>
              </a:p>
            </p:txBody>
          </p:sp>
        </p:grpSp>
        <p:grpSp>
          <p:nvGrpSpPr>
            <p:cNvPr id="813" name="Group 812"/>
            <p:cNvGrpSpPr/>
            <p:nvPr/>
          </p:nvGrpSpPr>
          <p:grpSpPr>
            <a:xfrm>
              <a:off x="292793" y="5557175"/>
              <a:ext cx="330635" cy="373200"/>
              <a:chOff x="367052" y="4729232"/>
              <a:chExt cx="312467" cy="352693"/>
            </a:xfrm>
          </p:grpSpPr>
          <p:sp>
            <p:nvSpPr>
              <p:cNvPr id="814" name="Oval 813"/>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600" b="1">
                  <a:solidFill>
                    <a:srgbClr val="000000"/>
                  </a:solidFill>
                  <a:latin typeface="Arial" charset="0"/>
                  <a:ea typeface="SimSun" pitchFamily="2" charset="-122"/>
                </a:endParaRPr>
              </a:p>
            </p:txBody>
          </p:sp>
          <p:sp>
            <p:nvSpPr>
              <p:cNvPr id="815" name="TextBox 814"/>
              <p:cNvSpPr txBox="1"/>
              <p:nvPr/>
            </p:nvSpPr>
            <p:spPr>
              <a:xfrm>
                <a:off x="367052" y="4729232"/>
                <a:ext cx="282079" cy="319951"/>
              </a:xfrm>
              <a:prstGeom prst="rect">
                <a:avLst/>
              </a:prstGeom>
              <a:noFill/>
            </p:spPr>
            <p:txBody>
              <a:bodyPr wrap="none" rtlCol="0">
                <a:spAutoFit/>
              </a:bodyPr>
              <a:lstStyle/>
              <a:p>
                <a:pPr fontAlgn="base">
                  <a:spcBef>
                    <a:spcPct val="0"/>
                  </a:spcBef>
                  <a:spcAft>
                    <a:spcPct val="0"/>
                  </a:spcAft>
                </a:pPr>
                <a:r>
                  <a:rPr lang="en-US" sz="1600" b="1" dirty="0">
                    <a:solidFill>
                      <a:srgbClr val="FFFFFF"/>
                    </a:solidFill>
                    <a:latin typeface="Arial" pitchFamily="34" charset="0"/>
                    <a:ea typeface="宋体" pitchFamily="2" charset="-122"/>
                  </a:rPr>
                  <a:t>3</a:t>
                </a:r>
              </a:p>
            </p:txBody>
          </p:sp>
        </p:grpSp>
        <p:grpSp>
          <p:nvGrpSpPr>
            <p:cNvPr id="816" name="Group 815"/>
            <p:cNvGrpSpPr/>
            <p:nvPr/>
          </p:nvGrpSpPr>
          <p:grpSpPr>
            <a:xfrm>
              <a:off x="292793" y="5895683"/>
              <a:ext cx="330635" cy="373200"/>
              <a:chOff x="367052" y="4729232"/>
              <a:chExt cx="312467" cy="352693"/>
            </a:xfrm>
          </p:grpSpPr>
          <p:sp>
            <p:nvSpPr>
              <p:cNvPr id="817" name="Oval 816"/>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600" b="1">
                  <a:solidFill>
                    <a:srgbClr val="000000"/>
                  </a:solidFill>
                  <a:latin typeface="Arial" charset="0"/>
                  <a:ea typeface="SimSun" pitchFamily="2" charset="-122"/>
                </a:endParaRPr>
              </a:p>
            </p:txBody>
          </p:sp>
          <p:sp>
            <p:nvSpPr>
              <p:cNvPr id="818" name="TextBox 817"/>
              <p:cNvSpPr txBox="1"/>
              <p:nvPr/>
            </p:nvSpPr>
            <p:spPr>
              <a:xfrm>
                <a:off x="367052" y="4729232"/>
                <a:ext cx="282079" cy="319951"/>
              </a:xfrm>
              <a:prstGeom prst="rect">
                <a:avLst/>
              </a:prstGeom>
              <a:noFill/>
            </p:spPr>
            <p:txBody>
              <a:bodyPr wrap="none" rtlCol="0">
                <a:spAutoFit/>
              </a:bodyPr>
              <a:lstStyle/>
              <a:p>
                <a:pPr fontAlgn="base">
                  <a:spcBef>
                    <a:spcPct val="0"/>
                  </a:spcBef>
                  <a:spcAft>
                    <a:spcPct val="0"/>
                  </a:spcAft>
                </a:pPr>
                <a:r>
                  <a:rPr lang="en-US" sz="1600" b="1" dirty="0">
                    <a:solidFill>
                      <a:srgbClr val="FFFFFF"/>
                    </a:solidFill>
                    <a:latin typeface="Arial" pitchFamily="34" charset="0"/>
                    <a:ea typeface="宋体" pitchFamily="2" charset="-122"/>
                  </a:rPr>
                  <a:t>4</a:t>
                </a:r>
              </a:p>
            </p:txBody>
          </p:sp>
        </p:grpSp>
        <p:grpSp>
          <p:nvGrpSpPr>
            <p:cNvPr id="819" name="Group 818"/>
            <p:cNvGrpSpPr/>
            <p:nvPr/>
          </p:nvGrpSpPr>
          <p:grpSpPr>
            <a:xfrm>
              <a:off x="292793" y="6234192"/>
              <a:ext cx="330635" cy="373200"/>
              <a:chOff x="367052" y="4729232"/>
              <a:chExt cx="312467" cy="352693"/>
            </a:xfrm>
          </p:grpSpPr>
          <p:sp>
            <p:nvSpPr>
              <p:cNvPr id="820" name="Oval 819"/>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600" b="1">
                  <a:solidFill>
                    <a:srgbClr val="000000"/>
                  </a:solidFill>
                  <a:latin typeface="Arial" charset="0"/>
                  <a:ea typeface="SimSun" pitchFamily="2" charset="-122"/>
                </a:endParaRPr>
              </a:p>
            </p:txBody>
          </p:sp>
          <p:sp>
            <p:nvSpPr>
              <p:cNvPr id="821" name="TextBox 820"/>
              <p:cNvSpPr txBox="1"/>
              <p:nvPr/>
            </p:nvSpPr>
            <p:spPr>
              <a:xfrm>
                <a:off x="367052" y="4729232"/>
                <a:ext cx="282079" cy="319951"/>
              </a:xfrm>
              <a:prstGeom prst="rect">
                <a:avLst/>
              </a:prstGeom>
              <a:noFill/>
            </p:spPr>
            <p:txBody>
              <a:bodyPr wrap="none" rtlCol="0">
                <a:spAutoFit/>
              </a:bodyPr>
              <a:lstStyle/>
              <a:p>
                <a:pPr fontAlgn="base">
                  <a:spcBef>
                    <a:spcPct val="0"/>
                  </a:spcBef>
                  <a:spcAft>
                    <a:spcPct val="0"/>
                  </a:spcAft>
                </a:pPr>
                <a:r>
                  <a:rPr lang="en-US" sz="1600" b="1" dirty="0">
                    <a:solidFill>
                      <a:srgbClr val="FFFFFF"/>
                    </a:solidFill>
                    <a:latin typeface="Arial" pitchFamily="34" charset="0"/>
                    <a:ea typeface="宋体" pitchFamily="2" charset="-122"/>
                  </a:rPr>
                  <a:t>5</a:t>
                </a:r>
              </a:p>
            </p:txBody>
          </p:sp>
        </p:grpSp>
      </p:grpSp>
      <p:grpSp>
        <p:nvGrpSpPr>
          <p:cNvPr id="822" name="Group 821"/>
          <p:cNvGrpSpPr/>
          <p:nvPr/>
        </p:nvGrpSpPr>
        <p:grpSpPr>
          <a:xfrm>
            <a:off x="7324020" y="3647022"/>
            <a:ext cx="330635" cy="385490"/>
            <a:chOff x="367052" y="4729232"/>
            <a:chExt cx="312467" cy="364308"/>
          </a:xfrm>
        </p:grpSpPr>
        <p:sp>
          <p:nvSpPr>
            <p:cNvPr id="823" name="Oval 822"/>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4" name="TextBox 823"/>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3</a:t>
              </a:r>
            </a:p>
          </p:txBody>
        </p:sp>
      </p:grpSp>
      <p:grpSp>
        <p:nvGrpSpPr>
          <p:cNvPr id="825" name="Group 824"/>
          <p:cNvGrpSpPr/>
          <p:nvPr/>
        </p:nvGrpSpPr>
        <p:grpSpPr>
          <a:xfrm>
            <a:off x="6276110" y="3647022"/>
            <a:ext cx="330635" cy="385490"/>
            <a:chOff x="367052" y="4729232"/>
            <a:chExt cx="312467" cy="364308"/>
          </a:xfrm>
        </p:grpSpPr>
        <p:sp>
          <p:nvSpPr>
            <p:cNvPr id="826" name="Oval 825"/>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7" name="TextBox 826"/>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3</a:t>
              </a:r>
            </a:p>
          </p:txBody>
        </p:sp>
      </p:grpSp>
      <p:grpSp>
        <p:nvGrpSpPr>
          <p:cNvPr id="828" name="Group 827"/>
          <p:cNvGrpSpPr/>
          <p:nvPr/>
        </p:nvGrpSpPr>
        <p:grpSpPr>
          <a:xfrm>
            <a:off x="6850948" y="3647022"/>
            <a:ext cx="330635" cy="385490"/>
            <a:chOff x="367052" y="4729232"/>
            <a:chExt cx="312467" cy="364308"/>
          </a:xfrm>
        </p:grpSpPr>
        <p:sp>
          <p:nvSpPr>
            <p:cNvPr id="829" name="Oval 828"/>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0" name="TextBox 829"/>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4</a:t>
              </a:r>
            </a:p>
          </p:txBody>
        </p:sp>
      </p:grpSp>
      <p:grpSp>
        <p:nvGrpSpPr>
          <p:cNvPr id="831" name="Group 830"/>
          <p:cNvGrpSpPr/>
          <p:nvPr/>
        </p:nvGrpSpPr>
        <p:grpSpPr>
          <a:xfrm>
            <a:off x="8266267" y="3647022"/>
            <a:ext cx="330635" cy="385490"/>
            <a:chOff x="367052" y="4729232"/>
            <a:chExt cx="312467" cy="364308"/>
          </a:xfrm>
        </p:grpSpPr>
        <p:sp>
          <p:nvSpPr>
            <p:cNvPr id="832" name="Oval 831"/>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3" name="TextBox 832"/>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4</a:t>
              </a:r>
            </a:p>
          </p:txBody>
        </p:sp>
      </p:grpSp>
      <p:grpSp>
        <p:nvGrpSpPr>
          <p:cNvPr id="834" name="Group 833"/>
          <p:cNvGrpSpPr/>
          <p:nvPr/>
        </p:nvGrpSpPr>
        <p:grpSpPr>
          <a:xfrm>
            <a:off x="5535303" y="4155763"/>
            <a:ext cx="330635" cy="385490"/>
            <a:chOff x="367052" y="4729232"/>
            <a:chExt cx="312467" cy="364308"/>
          </a:xfrm>
        </p:grpSpPr>
        <p:sp>
          <p:nvSpPr>
            <p:cNvPr id="835" name="Oval 834"/>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6" name="TextBox 835"/>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a:t>
              </a:r>
            </a:p>
          </p:txBody>
        </p:sp>
      </p:grpSp>
      <p:cxnSp>
        <p:nvCxnSpPr>
          <p:cNvPr id="669" name="Straight Arrow Connector 668"/>
          <p:cNvCxnSpPr/>
          <p:nvPr/>
        </p:nvCxnSpPr>
        <p:spPr bwMode="auto">
          <a:xfrm flipH="1">
            <a:off x="6651189" y="2583509"/>
            <a:ext cx="1964786" cy="32453"/>
          </a:xfrm>
          <a:prstGeom prst="straightConnector1">
            <a:avLst/>
          </a:prstGeom>
          <a:noFill/>
          <a:ln w="57150" cap="flat" cmpd="sng" algn="ctr">
            <a:solidFill>
              <a:srgbClr val="7030A0"/>
            </a:solidFill>
            <a:prstDash val="solid"/>
            <a:round/>
            <a:headEnd type="none" w="med" len="med"/>
            <a:tailEnd type="triangle"/>
          </a:ln>
          <a:effectLst/>
        </p:spPr>
      </p:cxnSp>
      <p:sp>
        <p:nvSpPr>
          <p:cNvPr id="715" name="Rounded Rectangle 714"/>
          <p:cNvSpPr/>
          <p:nvPr/>
        </p:nvSpPr>
        <p:spPr bwMode="auto">
          <a:xfrm>
            <a:off x="7593624" y="2463752"/>
            <a:ext cx="822755" cy="221754"/>
          </a:xfrm>
          <a:prstGeom prst="roundRect">
            <a:avLst/>
          </a:prstGeom>
          <a:solidFill>
            <a:srgbClr val="7030A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0" name="TextBox 729"/>
          <p:cNvSpPr txBox="1"/>
          <p:nvPr/>
        </p:nvSpPr>
        <p:spPr>
          <a:xfrm>
            <a:off x="7690438" y="2400644"/>
            <a:ext cx="587020" cy="320409"/>
          </a:xfrm>
          <a:prstGeom prst="rect">
            <a:avLst/>
          </a:prstGeom>
          <a:noFill/>
        </p:spPr>
        <p:txBody>
          <a:bodyPr wrap="none" rtlCol="0">
            <a:spAutoFit/>
          </a:bodyPr>
          <a:lstStyle/>
          <a:p>
            <a:pPr fontAlgn="base">
              <a:spcBef>
                <a:spcPct val="0"/>
              </a:spcBef>
              <a:spcAft>
                <a:spcPct val="0"/>
              </a:spcAft>
            </a:pPr>
            <a:r>
              <a:rPr lang="en-US" sz="1482" b="1" dirty="0">
                <a:solidFill>
                  <a:srgbClr val="FFFFFF"/>
                </a:solidFill>
                <a:latin typeface="Arial" pitchFamily="34" charset="0"/>
                <a:ea typeface="宋体" pitchFamily="2" charset="-122"/>
              </a:rPr>
              <a:t>SDN</a:t>
            </a:r>
          </a:p>
        </p:txBody>
      </p:sp>
      <p:grpSp>
        <p:nvGrpSpPr>
          <p:cNvPr id="837" name="Group 836"/>
          <p:cNvGrpSpPr/>
          <p:nvPr/>
        </p:nvGrpSpPr>
        <p:grpSpPr>
          <a:xfrm>
            <a:off x="7079553" y="2375709"/>
            <a:ext cx="330635" cy="385490"/>
            <a:chOff x="367052" y="4729232"/>
            <a:chExt cx="312467" cy="364308"/>
          </a:xfrm>
        </p:grpSpPr>
        <p:sp>
          <p:nvSpPr>
            <p:cNvPr id="838" name="Oval 837"/>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9" name="TextBox 838"/>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3</a:t>
              </a:r>
            </a:p>
          </p:txBody>
        </p:sp>
      </p:grpSp>
      <p:grpSp>
        <p:nvGrpSpPr>
          <p:cNvPr id="842" name="Group 841"/>
          <p:cNvGrpSpPr/>
          <p:nvPr/>
        </p:nvGrpSpPr>
        <p:grpSpPr>
          <a:xfrm>
            <a:off x="3516666" y="3394553"/>
            <a:ext cx="330635" cy="385490"/>
            <a:chOff x="367052" y="4729232"/>
            <a:chExt cx="312467" cy="364308"/>
          </a:xfrm>
        </p:grpSpPr>
        <p:sp>
          <p:nvSpPr>
            <p:cNvPr id="843" name="Oval 842"/>
            <p:cNvSpPr/>
            <p:nvPr/>
          </p:nvSpPr>
          <p:spPr bwMode="auto">
            <a:xfrm>
              <a:off x="367491" y="4745872"/>
              <a:ext cx="312028" cy="336053"/>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44" name="TextBox 843"/>
            <p:cNvSpPr txBox="1"/>
            <p:nvPr/>
          </p:nvSpPr>
          <p:spPr>
            <a:xfrm>
              <a:off x="367052" y="4729232"/>
              <a:ext cx="303288" cy="364308"/>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a:t>
              </a:r>
            </a:p>
          </p:txBody>
        </p:sp>
      </p:grpSp>
      <p:sp>
        <p:nvSpPr>
          <p:cNvPr id="8" name="Freeform 7"/>
          <p:cNvSpPr/>
          <p:nvPr/>
        </p:nvSpPr>
        <p:spPr bwMode="auto">
          <a:xfrm rot="1291449">
            <a:off x="3456683" y="2961058"/>
            <a:ext cx="454917" cy="480642"/>
          </a:xfrm>
          <a:custGeom>
            <a:avLst/>
            <a:gdLst>
              <a:gd name="connsiteX0" fmla="*/ 103265 w 420841"/>
              <a:gd name="connsiteY0" fmla="*/ 428618 h 428618"/>
              <a:gd name="connsiteX1" fmla="*/ 8015 w 420841"/>
              <a:gd name="connsiteY1" fmla="*/ 117468 h 428618"/>
              <a:gd name="connsiteX2" fmla="*/ 287415 w 420841"/>
              <a:gd name="connsiteY2" fmla="*/ 3168 h 428618"/>
              <a:gd name="connsiteX3" fmla="*/ 420765 w 420841"/>
              <a:gd name="connsiteY3" fmla="*/ 225418 h 428618"/>
              <a:gd name="connsiteX4" fmla="*/ 306465 w 420841"/>
              <a:gd name="connsiteY4" fmla="*/ 428618 h 428618"/>
              <a:gd name="connsiteX0" fmla="*/ 111514 w 429090"/>
              <a:gd name="connsiteY0" fmla="*/ 428229 h 428229"/>
              <a:gd name="connsiteX1" fmla="*/ 41664 w 429090"/>
              <a:gd name="connsiteY1" fmla="*/ 358379 h 428229"/>
              <a:gd name="connsiteX2" fmla="*/ 16264 w 429090"/>
              <a:gd name="connsiteY2" fmla="*/ 117079 h 428229"/>
              <a:gd name="connsiteX3" fmla="*/ 295664 w 429090"/>
              <a:gd name="connsiteY3" fmla="*/ 2779 h 428229"/>
              <a:gd name="connsiteX4" fmla="*/ 429014 w 429090"/>
              <a:gd name="connsiteY4" fmla="*/ 225029 h 428229"/>
              <a:gd name="connsiteX5" fmla="*/ 314714 w 429090"/>
              <a:gd name="connsiteY5" fmla="*/ 428229 h 428229"/>
              <a:gd name="connsiteX0" fmla="*/ 225814 w 429090"/>
              <a:gd name="connsiteY0" fmla="*/ 459979 h 459979"/>
              <a:gd name="connsiteX1" fmla="*/ 41664 w 429090"/>
              <a:gd name="connsiteY1" fmla="*/ 358379 h 459979"/>
              <a:gd name="connsiteX2" fmla="*/ 16264 w 429090"/>
              <a:gd name="connsiteY2" fmla="*/ 117079 h 459979"/>
              <a:gd name="connsiteX3" fmla="*/ 295664 w 429090"/>
              <a:gd name="connsiteY3" fmla="*/ 2779 h 459979"/>
              <a:gd name="connsiteX4" fmla="*/ 429014 w 429090"/>
              <a:gd name="connsiteY4" fmla="*/ 225029 h 459979"/>
              <a:gd name="connsiteX5" fmla="*/ 314714 w 429090"/>
              <a:gd name="connsiteY5" fmla="*/ 428229 h 459979"/>
              <a:gd name="connsiteX0" fmla="*/ 225814 w 429021"/>
              <a:gd name="connsiteY0" fmla="*/ 459979 h 459979"/>
              <a:gd name="connsiteX1" fmla="*/ 41664 w 429021"/>
              <a:gd name="connsiteY1" fmla="*/ 358379 h 459979"/>
              <a:gd name="connsiteX2" fmla="*/ 16264 w 429021"/>
              <a:gd name="connsiteY2" fmla="*/ 117079 h 459979"/>
              <a:gd name="connsiteX3" fmla="*/ 295664 w 429021"/>
              <a:gd name="connsiteY3" fmla="*/ 2779 h 459979"/>
              <a:gd name="connsiteX4" fmla="*/ 429014 w 429021"/>
              <a:gd name="connsiteY4" fmla="*/ 225029 h 459979"/>
              <a:gd name="connsiteX5" fmla="*/ 302014 w 429021"/>
              <a:gd name="connsiteY5" fmla="*/ 409179 h 459979"/>
              <a:gd name="connsiteX0" fmla="*/ 225814 w 432063"/>
              <a:gd name="connsiteY0" fmla="*/ 457250 h 457250"/>
              <a:gd name="connsiteX1" fmla="*/ 41664 w 432063"/>
              <a:gd name="connsiteY1" fmla="*/ 355650 h 457250"/>
              <a:gd name="connsiteX2" fmla="*/ 16264 w 432063"/>
              <a:gd name="connsiteY2" fmla="*/ 114350 h 457250"/>
              <a:gd name="connsiteX3" fmla="*/ 295664 w 432063"/>
              <a:gd name="connsiteY3" fmla="*/ 50 h 457250"/>
              <a:gd name="connsiteX4" fmla="*/ 384565 w 432063"/>
              <a:gd name="connsiteY4" fmla="*/ 101650 h 457250"/>
              <a:gd name="connsiteX5" fmla="*/ 429014 w 432063"/>
              <a:gd name="connsiteY5" fmla="*/ 222300 h 457250"/>
              <a:gd name="connsiteX6" fmla="*/ 302014 w 432063"/>
              <a:gd name="connsiteY6" fmla="*/ 406450 h 457250"/>
              <a:gd name="connsiteX0" fmla="*/ 214148 w 420397"/>
              <a:gd name="connsiteY0" fmla="*/ 467509 h 467509"/>
              <a:gd name="connsiteX1" fmla="*/ 29998 w 420397"/>
              <a:gd name="connsiteY1" fmla="*/ 365909 h 467509"/>
              <a:gd name="connsiteX2" fmla="*/ 4598 w 420397"/>
              <a:gd name="connsiteY2" fmla="*/ 124609 h 467509"/>
              <a:gd name="connsiteX3" fmla="*/ 118850 w 420397"/>
              <a:gd name="connsiteY3" fmla="*/ 16351 h 467509"/>
              <a:gd name="connsiteX4" fmla="*/ 283998 w 420397"/>
              <a:gd name="connsiteY4" fmla="*/ 10309 h 467509"/>
              <a:gd name="connsiteX5" fmla="*/ 372899 w 420397"/>
              <a:gd name="connsiteY5" fmla="*/ 111909 h 467509"/>
              <a:gd name="connsiteX6" fmla="*/ 417348 w 420397"/>
              <a:gd name="connsiteY6" fmla="*/ 232559 h 467509"/>
              <a:gd name="connsiteX7" fmla="*/ 290348 w 420397"/>
              <a:gd name="connsiteY7" fmla="*/ 416709 h 4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397" h="467509">
                <a:moveTo>
                  <a:pt x="214148" y="467509"/>
                </a:moveTo>
                <a:cubicBezTo>
                  <a:pt x="201448" y="444226"/>
                  <a:pt x="45873" y="417767"/>
                  <a:pt x="29998" y="365909"/>
                </a:cubicBezTo>
                <a:cubicBezTo>
                  <a:pt x="14123" y="314051"/>
                  <a:pt x="-10211" y="182869"/>
                  <a:pt x="4598" y="124609"/>
                </a:cubicBezTo>
                <a:cubicBezTo>
                  <a:pt x="19407" y="66349"/>
                  <a:pt x="72283" y="35401"/>
                  <a:pt x="118850" y="16351"/>
                </a:cubicBezTo>
                <a:cubicBezTo>
                  <a:pt x="165417" y="-2699"/>
                  <a:pt x="241657" y="-5617"/>
                  <a:pt x="283998" y="10309"/>
                </a:cubicBezTo>
                <a:cubicBezTo>
                  <a:pt x="326339" y="26235"/>
                  <a:pt x="350674" y="74868"/>
                  <a:pt x="372899" y="111909"/>
                </a:cubicBezTo>
                <a:cubicBezTo>
                  <a:pt x="395124" y="148950"/>
                  <a:pt x="431106" y="181759"/>
                  <a:pt x="417348" y="232559"/>
                </a:cubicBezTo>
                <a:cubicBezTo>
                  <a:pt x="403590" y="283359"/>
                  <a:pt x="311515" y="380726"/>
                  <a:pt x="290348" y="416709"/>
                </a:cubicBezTo>
              </a:path>
            </a:pathLst>
          </a:custGeom>
          <a:noFill/>
          <a:ln w="76200" cap="flat" cmpd="sng" algn="ctr">
            <a:solidFill>
              <a:srgbClr val="7030A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solidFill>
                <a:schemeClr val="tx1"/>
              </a:solidFill>
              <a:effectLst/>
              <a:latin typeface="Arial" charset="0"/>
              <a:ea typeface="SimSun" pitchFamily="2" charset="-122"/>
            </a:endParaRPr>
          </a:p>
        </p:txBody>
      </p:sp>
      <p:sp>
        <p:nvSpPr>
          <p:cNvPr id="896" name="Oval 895"/>
          <p:cNvSpPr/>
          <p:nvPr/>
        </p:nvSpPr>
        <p:spPr bwMode="auto">
          <a:xfrm>
            <a:off x="298371" y="6303271"/>
            <a:ext cx="330170" cy="292901"/>
          </a:xfrm>
          <a:prstGeom prst="ellipse">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600" b="1">
              <a:solidFill>
                <a:srgbClr val="000000"/>
              </a:solidFill>
              <a:latin typeface="Arial" charset="0"/>
              <a:ea typeface="SimSun" pitchFamily="2" charset="-122"/>
            </a:endParaRPr>
          </a:p>
        </p:txBody>
      </p:sp>
      <p:sp>
        <p:nvSpPr>
          <p:cNvPr id="898" name="TextBox 897"/>
          <p:cNvSpPr txBox="1"/>
          <p:nvPr/>
        </p:nvSpPr>
        <p:spPr>
          <a:xfrm>
            <a:off x="297906" y="6288768"/>
            <a:ext cx="298480" cy="338554"/>
          </a:xfrm>
          <a:prstGeom prst="rect">
            <a:avLst/>
          </a:prstGeom>
          <a:noFill/>
        </p:spPr>
        <p:txBody>
          <a:bodyPr wrap="none" rtlCol="0">
            <a:spAutoFit/>
          </a:bodyPr>
          <a:lstStyle/>
          <a:p>
            <a:pPr fontAlgn="base">
              <a:spcBef>
                <a:spcPct val="0"/>
              </a:spcBef>
              <a:spcAft>
                <a:spcPct val="0"/>
              </a:spcAft>
            </a:pPr>
            <a:r>
              <a:rPr lang="en-US" sz="1600" b="1" dirty="0" smtClean="0">
                <a:solidFill>
                  <a:srgbClr val="FFFFFF"/>
                </a:solidFill>
                <a:latin typeface="Arial" pitchFamily="34" charset="0"/>
                <a:ea typeface="宋体" pitchFamily="2" charset="-122"/>
              </a:rPr>
              <a:t>6</a:t>
            </a:r>
            <a:endParaRPr lang="en-US" sz="1600" b="1" dirty="0">
              <a:solidFill>
                <a:srgbClr val="FFFFFF"/>
              </a:solidFill>
              <a:latin typeface="Arial" pitchFamily="34" charset="0"/>
              <a:ea typeface="宋体" pitchFamily="2" charset="-122"/>
            </a:endParaRPr>
          </a:p>
        </p:txBody>
      </p:sp>
      <p:sp>
        <p:nvSpPr>
          <p:cNvPr id="929" name="TextBox 928"/>
          <p:cNvSpPr txBox="1"/>
          <p:nvPr/>
        </p:nvSpPr>
        <p:spPr>
          <a:xfrm>
            <a:off x="6580680" y="2819109"/>
            <a:ext cx="607859" cy="320409"/>
          </a:xfrm>
          <a:prstGeom prst="rect">
            <a:avLst/>
          </a:prstGeom>
          <a:noFill/>
        </p:spPr>
        <p:txBody>
          <a:bodyPr wrap="none" rtlCol="0">
            <a:spAutoFit/>
          </a:bodyPr>
          <a:lstStyle/>
          <a:p>
            <a:pPr fontAlgn="base">
              <a:spcBef>
                <a:spcPct val="0"/>
              </a:spcBef>
              <a:spcAft>
                <a:spcPct val="0"/>
              </a:spcAft>
            </a:pPr>
            <a:r>
              <a:rPr lang="en-US" sz="1482" b="1" dirty="0" smtClean="0">
                <a:solidFill>
                  <a:srgbClr val="FFFFFF"/>
                </a:solidFill>
                <a:latin typeface="Arial" pitchFamily="34" charset="0"/>
                <a:ea typeface="宋体" pitchFamily="2" charset="-122"/>
              </a:rPr>
              <a:t>MEC</a:t>
            </a:r>
            <a:endParaRPr lang="en-US" sz="1482" b="1" dirty="0">
              <a:solidFill>
                <a:srgbClr val="FFFFFF"/>
              </a:solidFill>
              <a:latin typeface="Arial" pitchFamily="34" charset="0"/>
              <a:ea typeface="宋体" pitchFamily="2" charset="-122"/>
            </a:endParaRPr>
          </a:p>
        </p:txBody>
      </p:sp>
      <p:sp>
        <p:nvSpPr>
          <p:cNvPr id="930" name="TextBox 929"/>
          <p:cNvSpPr txBox="1"/>
          <p:nvPr/>
        </p:nvSpPr>
        <p:spPr>
          <a:xfrm>
            <a:off x="6457421" y="1575343"/>
            <a:ext cx="607859" cy="320409"/>
          </a:xfrm>
          <a:prstGeom prst="rect">
            <a:avLst/>
          </a:prstGeom>
          <a:noFill/>
        </p:spPr>
        <p:txBody>
          <a:bodyPr wrap="none" rtlCol="0">
            <a:spAutoFit/>
          </a:bodyPr>
          <a:lstStyle/>
          <a:p>
            <a:pPr fontAlgn="base">
              <a:spcBef>
                <a:spcPct val="0"/>
              </a:spcBef>
              <a:spcAft>
                <a:spcPct val="0"/>
              </a:spcAft>
            </a:pPr>
            <a:r>
              <a:rPr lang="en-US" sz="1482" b="1" dirty="0" smtClean="0">
                <a:solidFill>
                  <a:srgbClr val="FFFFFF"/>
                </a:solidFill>
                <a:latin typeface="Arial" pitchFamily="34" charset="0"/>
                <a:ea typeface="宋体" pitchFamily="2" charset="-122"/>
              </a:rPr>
              <a:t>MEC</a:t>
            </a:r>
            <a:endParaRPr lang="en-US" sz="1482" b="1" dirty="0">
              <a:solidFill>
                <a:srgbClr val="FFFFFF"/>
              </a:solidFill>
              <a:latin typeface="Arial" pitchFamily="34" charset="0"/>
              <a:ea typeface="宋体" pitchFamily="2" charset="-122"/>
            </a:endParaRPr>
          </a:p>
        </p:txBody>
      </p:sp>
    </p:spTree>
    <p:extLst>
      <p:ext uri="{BB962C8B-B14F-4D97-AF65-F5344CB8AC3E}">
        <p14:creationId xmlns:p14="http://schemas.microsoft.com/office/powerpoint/2010/main" val="3829598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p:cNvGrpSpPr/>
          <p:nvPr/>
        </p:nvGrpSpPr>
        <p:grpSpPr>
          <a:xfrm>
            <a:off x="9573178" y="1343140"/>
            <a:ext cx="595665" cy="2473135"/>
            <a:chOff x="70074" y="1131720"/>
            <a:chExt cx="1431682" cy="955009"/>
          </a:xfrm>
          <a:solidFill>
            <a:schemeClr val="bg2">
              <a:lumMod val="75000"/>
            </a:schemeClr>
          </a:solidFill>
        </p:grpSpPr>
        <p:sp>
          <p:nvSpPr>
            <p:cNvPr id="196" name="Oval 195"/>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7" name="Oval 196"/>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8" name="Oval 197"/>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9" name="Oval 198"/>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0" name="Rounded Rectangle 199"/>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89" name="Group 188"/>
          <p:cNvGrpSpPr/>
          <p:nvPr/>
        </p:nvGrpSpPr>
        <p:grpSpPr>
          <a:xfrm>
            <a:off x="7331776" y="1343140"/>
            <a:ext cx="595665" cy="2388904"/>
            <a:chOff x="70074" y="1131720"/>
            <a:chExt cx="1431682" cy="955009"/>
          </a:xfrm>
          <a:solidFill>
            <a:schemeClr val="bg2">
              <a:lumMod val="75000"/>
            </a:schemeClr>
          </a:solidFill>
        </p:grpSpPr>
        <p:sp>
          <p:nvSpPr>
            <p:cNvPr id="190" name="Oval 189"/>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1" name="Oval 190"/>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2" name="Oval 191"/>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3" name="Oval 192"/>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4" name="Rounded Rectangle 193"/>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5" name="Title 1"/>
          <p:cNvSpPr>
            <a:spLocks noGrp="1"/>
          </p:cNvSpPr>
          <p:nvPr>
            <p:ph type="title"/>
          </p:nvPr>
        </p:nvSpPr>
        <p:spPr>
          <a:xfrm>
            <a:off x="1145321" y="47804"/>
            <a:ext cx="11161752" cy="844636"/>
          </a:xfrm>
        </p:spPr>
        <p:txBody>
          <a:bodyPr/>
          <a:lstStyle/>
          <a:p>
            <a:r>
              <a:rPr lang="en-US" dirty="0" smtClean="0"/>
              <a:t>Slices however must “breathe”</a:t>
            </a:r>
            <a:endParaRPr lang="en-US" dirty="0"/>
          </a:p>
        </p:txBody>
      </p:sp>
      <p:grpSp>
        <p:nvGrpSpPr>
          <p:cNvPr id="16" name="Group 15"/>
          <p:cNvGrpSpPr/>
          <p:nvPr/>
        </p:nvGrpSpPr>
        <p:grpSpPr>
          <a:xfrm>
            <a:off x="442973" y="2304241"/>
            <a:ext cx="801566" cy="602525"/>
            <a:chOff x="1249065" y="2823610"/>
            <a:chExt cx="422551" cy="757788"/>
          </a:xfrm>
        </p:grpSpPr>
        <p:sp>
          <p:nvSpPr>
            <p:cNvPr id="17" name="Rectangle 16"/>
            <p:cNvSpPr/>
            <p:nvPr/>
          </p:nvSpPr>
          <p:spPr bwMode="auto">
            <a:xfrm>
              <a:off x="1249065" y="3276598"/>
              <a:ext cx="398930" cy="304800"/>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8" name="Rectangle 17"/>
            <p:cNvSpPr/>
            <p:nvPr/>
          </p:nvSpPr>
          <p:spPr bwMode="auto">
            <a:xfrm>
              <a:off x="1379054" y="3207552"/>
              <a:ext cx="224118" cy="199034"/>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9" name="Rectangle 18"/>
            <p:cNvSpPr/>
            <p:nvPr/>
          </p:nvSpPr>
          <p:spPr bwMode="auto">
            <a:xfrm>
              <a:off x="1491113" y="3047991"/>
              <a:ext cx="59781" cy="199034"/>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0" name="Oval 19"/>
            <p:cNvSpPr/>
            <p:nvPr/>
          </p:nvSpPr>
          <p:spPr bwMode="auto">
            <a:xfrm>
              <a:off x="1491113" y="2953871"/>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 name="Oval 20"/>
            <p:cNvSpPr/>
            <p:nvPr/>
          </p:nvSpPr>
          <p:spPr bwMode="auto">
            <a:xfrm>
              <a:off x="1534426" y="2939085"/>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2" name="Oval 21"/>
            <p:cNvSpPr/>
            <p:nvPr/>
          </p:nvSpPr>
          <p:spPr bwMode="auto">
            <a:xfrm>
              <a:off x="1527522" y="2893652"/>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3" name="Oval 22"/>
            <p:cNvSpPr/>
            <p:nvPr/>
          </p:nvSpPr>
          <p:spPr bwMode="auto">
            <a:xfrm>
              <a:off x="1559532" y="2877679"/>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4" name="Oval 23"/>
            <p:cNvSpPr/>
            <p:nvPr/>
          </p:nvSpPr>
          <p:spPr bwMode="auto">
            <a:xfrm>
              <a:off x="1611835" y="2836618"/>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5" name="Oval 24"/>
            <p:cNvSpPr/>
            <p:nvPr/>
          </p:nvSpPr>
          <p:spPr bwMode="auto">
            <a:xfrm>
              <a:off x="1568170" y="2823610"/>
              <a:ext cx="59781" cy="76192"/>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6" name="Oval 25"/>
            <p:cNvSpPr/>
            <p:nvPr/>
          </p:nvSpPr>
          <p:spPr bwMode="auto">
            <a:xfrm>
              <a:off x="1403707" y="3153483"/>
              <a:ext cx="174812" cy="165847"/>
            </a:xfrm>
            <a:prstGeom prst="ellipse">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27" name="Group 26"/>
          <p:cNvGrpSpPr/>
          <p:nvPr/>
        </p:nvGrpSpPr>
        <p:grpSpPr>
          <a:xfrm>
            <a:off x="344900" y="3213399"/>
            <a:ext cx="1225676" cy="344911"/>
            <a:chOff x="841382" y="4051178"/>
            <a:chExt cx="974601" cy="265196"/>
          </a:xfrm>
        </p:grpSpPr>
        <p:grpSp>
          <p:nvGrpSpPr>
            <p:cNvPr id="28" name="Group 27"/>
            <p:cNvGrpSpPr/>
            <p:nvPr/>
          </p:nvGrpSpPr>
          <p:grpSpPr>
            <a:xfrm>
              <a:off x="841382" y="4051178"/>
              <a:ext cx="974601" cy="213938"/>
              <a:chOff x="1876939" y="3776460"/>
              <a:chExt cx="974601" cy="213938"/>
            </a:xfrm>
            <a:solidFill>
              <a:srgbClr val="FF0000"/>
            </a:solidFill>
          </p:grpSpPr>
          <p:sp>
            <p:nvSpPr>
              <p:cNvPr id="31" name="Isosceles Triangle 30"/>
              <p:cNvSpPr/>
              <p:nvPr/>
            </p:nvSpPr>
            <p:spPr bwMode="auto">
              <a:xfrm rot="1709098">
                <a:off x="2513607" y="3850398"/>
                <a:ext cx="337933" cy="68854"/>
              </a:xfrm>
              <a:prstGeom prst="triangle">
                <a:avLst>
                  <a:gd name="adj" fmla="val 91798"/>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2" name="Round Single Corner Rectangle 31"/>
              <p:cNvSpPr/>
              <p:nvPr/>
            </p:nvSpPr>
            <p:spPr bwMode="auto">
              <a:xfrm>
                <a:off x="1911738" y="3921759"/>
                <a:ext cx="891540" cy="68639"/>
              </a:xfrm>
              <a:prstGeom prst="round1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3" name="Isosceles Triangle 32"/>
              <p:cNvSpPr/>
              <p:nvPr/>
            </p:nvSpPr>
            <p:spPr bwMode="auto">
              <a:xfrm rot="20189542">
                <a:off x="1884428" y="3840484"/>
                <a:ext cx="207874" cy="80802"/>
              </a:xfrm>
              <a:prstGeom prst="triangle">
                <a:avLst>
                  <a:gd name="adj" fmla="val 0"/>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4" name="Round Single Corner Rectangle 33"/>
              <p:cNvSpPr/>
              <p:nvPr/>
            </p:nvSpPr>
            <p:spPr bwMode="auto">
              <a:xfrm>
                <a:off x="1918692" y="3874665"/>
                <a:ext cx="758467" cy="84726"/>
              </a:xfrm>
              <a:prstGeom prst="round1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5" name="Isosceles Triangle 34"/>
              <p:cNvSpPr/>
              <p:nvPr/>
            </p:nvSpPr>
            <p:spPr bwMode="auto">
              <a:xfrm rot="14449952">
                <a:off x="2116075" y="3805397"/>
                <a:ext cx="120282" cy="91987"/>
              </a:xfrm>
              <a:prstGeom prst="triangle">
                <a:avLst>
                  <a:gd name="adj" fmla="val 0"/>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36" name="Straight Connector 35"/>
              <p:cNvCxnSpPr>
                <a:stCxn id="33" idx="0"/>
                <a:endCxn id="35" idx="4"/>
              </p:cNvCxnSpPr>
              <p:nvPr/>
            </p:nvCxnSpPr>
            <p:spPr bwMode="auto">
              <a:xfrm flipV="1">
                <a:off x="1876939" y="3776460"/>
                <a:ext cx="310128" cy="108834"/>
              </a:xfrm>
              <a:prstGeom prst="line">
                <a:avLst/>
              </a:prstGeom>
              <a:grpFill/>
              <a:ln w="28575" cap="flat" cmpd="sng" algn="ctr">
                <a:solidFill>
                  <a:srgbClr val="FF0000"/>
                </a:solidFill>
                <a:prstDash val="solid"/>
                <a:round/>
                <a:headEnd type="none" w="med" len="med"/>
                <a:tailEnd type="none" w="med" len="med"/>
              </a:ln>
              <a:effectLst/>
            </p:spPr>
          </p:cxnSp>
          <p:cxnSp>
            <p:nvCxnSpPr>
              <p:cNvPr id="37" name="Straight Connector 36"/>
              <p:cNvCxnSpPr/>
              <p:nvPr/>
            </p:nvCxnSpPr>
            <p:spPr bwMode="auto">
              <a:xfrm>
                <a:off x="2180216" y="3778168"/>
                <a:ext cx="219357" cy="13727"/>
              </a:xfrm>
              <a:prstGeom prst="line">
                <a:avLst/>
              </a:prstGeom>
              <a:grpFill/>
              <a:ln w="28575" cap="flat" cmpd="sng" algn="ctr">
                <a:solidFill>
                  <a:srgbClr val="FF0000"/>
                </a:solidFill>
                <a:prstDash val="solid"/>
                <a:round/>
                <a:headEnd type="none" w="med" len="med"/>
                <a:tailEnd type="none" w="med" len="med"/>
              </a:ln>
              <a:effectLst/>
            </p:spPr>
          </p:cxnSp>
          <p:cxnSp>
            <p:nvCxnSpPr>
              <p:cNvPr id="38" name="Straight Connector 37"/>
              <p:cNvCxnSpPr/>
              <p:nvPr/>
            </p:nvCxnSpPr>
            <p:spPr bwMode="auto">
              <a:xfrm>
                <a:off x="2392158" y="3793304"/>
                <a:ext cx="285001" cy="121184"/>
              </a:xfrm>
              <a:prstGeom prst="line">
                <a:avLst/>
              </a:prstGeom>
              <a:grpFill/>
              <a:ln w="28575" cap="flat" cmpd="sng" algn="ctr">
                <a:solidFill>
                  <a:srgbClr val="FF0000"/>
                </a:solidFill>
                <a:prstDash val="solid"/>
                <a:round/>
                <a:headEnd type="none" w="med" len="med"/>
                <a:tailEnd type="none" w="med" len="med"/>
              </a:ln>
              <a:effectLst/>
            </p:spPr>
          </p:cxnSp>
        </p:grpSp>
        <p:sp>
          <p:nvSpPr>
            <p:cNvPr id="29" name="Oval 28"/>
            <p:cNvSpPr/>
            <p:nvPr/>
          </p:nvSpPr>
          <p:spPr bwMode="auto">
            <a:xfrm>
              <a:off x="1496993" y="4206610"/>
              <a:ext cx="187694" cy="109764"/>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30" name="Oval 29"/>
            <p:cNvSpPr/>
            <p:nvPr/>
          </p:nvSpPr>
          <p:spPr bwMode="auto">
            <a:xfrm>
              <a:off x="945041" y="4205706"/>
              <a:ext cx="187694" cy="109764"/>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6" name="Group 75"/>
          <p:cNvGrpSpPr/>
          <p:nvPr/>
        </p:nvGrpSpPr>
        <p:grpSpPr>
          <a:xfrm>
            <a:off x="584262" y="1223303"/>
            <a:ext cx="546358" cy="763950"/>
            <a:chOff x="377622" y="1528618"/>
            <a:chExt cx="516337" cy="721972"/>
          </a:xfrm>
        </p:grpSpPr>
        <p:grpSp>
          <p:nvGrpSpPr>
            <p:cNvPr id="11" name="Group 10"/>
            <p:cNvGrpSpPr/>
            <p:nvPr/>
          </p:nvGrpSpPr>
          <p:grpSpPr>
            <a:xfrm>
              <a:off x="377622" y="1528618"/>
              <a:ext cx="277586" cy="530678"/>
              <a:chOff x="1025550" y="939030"/>
              <a:chExt cx="277586" cy="530678"/>
            </a:xfrm>
          </p:grpSpPr>
          <p:sp>
            <p:nvSpPr>
              <p:cNvPr id="12" name="Rounded Rectangle 11"/>
              <p:cNvSpPr/>
              <p:nvPr/>
            </p:nvSpPr>
            <p:spPr bwMode="auto">
              <a:xfrm>
                <a:off x="1025550" y="939030"/>
                <a:ext cx="277586" cy="530678"/>
              </a:xfrm>
              <a:prstGeom prst="roundRect">
                <a:avLst/>
              </a:prstGeom>
              <a:solidFill>
                <a:srgbClr val="00B0F0"/>
              </a:solidFill>
              <a:ln w="3175"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 name="Rectangle 12"/>
              <p:cNvSpPr/>
              <p:nvPr/>
            </p:nvSpPr>
            <p:spPr bwMode="auto">
              <a:xfrm>
                <a:off x="1053353" y="1016253"/>
                <a:ext cx="224118" cy="376232"/>
              </a:xfrm>
              <a:prstGeom prst="rect">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14" name="Straight Connector 13"/>
              <p:cNvCxnSpPr/>
              <p:nvPr/>
            </p:nvCxnSpPr>
            <p:spPr bwMode="auto">
              <a:xfrm>
                <a:off x="1102658" y="981636"/>
                <a:ext cx="125506" cy="0"/>
              </a:xfrm>
              <a:prstGeom prst="line">
                <a:avLst/>
              </a:prstGeom>
              <a:noFill/>
              <a:ln w="9525" cap="flat" cmpd="sng" algn="ctr">
                <a:solidFill>
                  <a:schemeClr val="tx1"/>
                </a:solidFill>
                <a:prstDash val="solid"/>
                <a:round/>
                <a:headEnd type="none" w="med" len="med"/>
                <a:tailEnd type="none" w="med" len="med"/>
              </a:ln>
              <a:effectLst/>
            </p:spPr>
          </p:cxnSp>
          <p:sp>
            <p:nvSpPr>
              <p:cNvPr id="15" name="Oval 14"/>
              <p:cNvSpPr/>
              <p:nvPr/>
            </p:nvSpPr>
            <p:spPr bwMode="auto">
              <a:xfrm>
                <a:off x="1137448" y="1406334"/>
                <a:ext cx="53789" cy="53788"/>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71" name="Group 70"/>
            <p:cNvGrpSpPr/>
            <p:nvPr/>
          </p:nvGrpSpPr>
          <p:grpSpPr>
            <a:xfrm>
              <a:off x="689885" y="1867910"/>
              <a:ext cx="204074" cy="382680"/>
              <a:chOff x="1025550" y="939030"/>
              <a:chExt cx="277586" cy="530678"/>
            </a:xfrm>
          </p:grpSpPr>
          <p:sp>
            <p:nvSpPr>
              <p:cNvPr id="72" name="Rounded Rectangle 71"/>
              <p:cNvSpPr/>
              <p:nvPr/>
            </p:nvSpPr>
            <p:spPr bwMode="auto">
              <a:xfrm>
                <a:off x="1025550" y="939030"/>
                <a:ext cx="277586" cy="530678"/>
              </a:xfrm>
              <a:prstGeom prst="roundRect">
                <a:avLst/>
              </a:prstGeom>
              <a:solidFill>
                <a:srgbClr val="00B0F0"/>
              </a:solidFill>
              <a:ln w="3175"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 name="Rectangle 72"/>
              <p:cNvSpPr/>
              <p:nvPr/>
            </p:nvSpPr>
            <p:spPr bwMode="auto">
              <a:xfrm>
                <a:off x="1053353" y="1016253"/>
                <a:ext cx="224118" cy="376232"/>
              </a:xfrm>
              <a:prstGeom prst="rect">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74" name="Straight Connector 73"/>
              <p:cNvCxnSpPr/>
              <p:nvPr/>
            </p:nvCxnSpPr>
            <p:spPr bwMode="auto">
              <a:xfrm>
                <a:off x="1102658" y="981636"/>
                <a:ext cx="125506" cy="0"/>
              </a:xfrm>
              <a:prstGeom prst="line">
                <a:avLst/>
              </a:prstGeom>
              <a:noFill/>
              <a:ln w="9525" cap="flat" cmpd="sng" algn="ctr">
                <a:solidFill>
                  <a:schemeClr val="tx1"/>
                </a:solidFill>
                <a:prstDash val="solid"/>
                <a:round/>
                <a:headEnd type="none" w="med" len="med"/>
                <a:tailEnd type="none" w="med" len="med"/>
              </a:ln>
              <a:effectLst/>
            </p:spPr>
          </p:cxnSp>
          <p:sp>
            <p:nvSpPr>
              <p:cNvPr id="75" name="Oval 74"/>
              <p:cNvSpPr/>
              <p:nvPr/>
            </p:nvSpPr>
            <p:spPr bwMode="auto">
              <a:xfrm>
                <a:off x="1137448" y="1406334"/>
                <a:ext cx="53789" cy="53788"/>
              </a:xfrm>
              <a:prstGeom prst="ellipse">
                <a:avLst/>
              </a:prstGeom>
              <a:solidFill>
                <a:schemeClr val="tx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103" name="TextBox 102"/>
          <p:cNvSpPr txBox="1"/>
          <p:nvPr/>
        </p:nvSpPr>
        <p:spPr>
          <a:xfrm>
            <a:off x="2939470" y="916281"/>
            <a:ext cx="68800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time</a:t>
            </a:r>
          </a:p>
        </p:txBody>
      </p:sp>
      <p:sp>
        <p:nvSpPr>
          <p:cNvPr id="104" name="TextBox 103"/>
          <p:cNvSpPr txBox="1"/>
          <p:nvPr/>
        </p:nvSpPr>
        <p:spPr>
          <a:xfrm rot="16200000">
            <a:off x="3527941" y="2674318"/>
            <a:ext cx="1353256"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frequency</a:t>
            </a:r>
          </a:p>
        </p:txBody>
      </p:sp>
      <p:cxnSp>
        <p:nvCxnSpPr>
          <p:cNvPr id="106" name="Straight Arrow Connector 105"/>
          <p:cNvCxnSpPr/>
          <p:nvPr/>
        </p:nvCxnSpPr>
        <p:spPr bwMode="auto">
          <a:xfrm>
            <a:off x="4081034" y="1234062"/>
            <a:ext cx="19597" cy="3058711"/>
          </a:xfrm>
          <a:prstGeom prst="straightConnector1">
            <a:avLst/>
          </a:prstGeom>
          <a:noFill/>
          <a:ln w="9525" cap="flat" cmpd="sng" algn="ctr">
            <a:solidFill>
              <a:schemeClr val="bg1"/>
            </a:solidFill>
            <a:prstDash val="solid"/>
            <a:round/>
            <a:headEnd type="none" w="med" len="med"/>
            <a:tailEnd type="triangle"/>
          </a:ln>
          <a:effectLst/>
        </p:spPr>
      </p:cxnSp>
      <p:cxnSp>
        <p:nvCxnSpPr>
          <p:cNvPr id="108" name="Straight Arrow Connector 107"/>
          <p:cNvCxnSpPr/>
          <p:nvPr/>
        </p:nvCxnSpPr>
        <p:spPr bwMode="auto">
          <a:xfrm flipH="1">
            <a:off x="2248431" y="1302234"/>
            <a:ext cx="1902941" cy="11334"/>
          </a:xfrm>
          <a:prstGeom prst="straightConnector1">
            <a:avLst/>
          </a:prstGeom>
          <a:noFill/>
          <a:ln w="9525" cap="flat" cmpd="sng" algn="ctr">
            <a:solidFill>
              <a:schemeClr val="bg1"/>
            </a:solidFill>
            <a:prstDash val="solid"/>
            <a:round/>
            <a:headEnd type="none" w="med" len="med"/>
            <a:tailEnd type="triangle"/>
          </a:ln>
          <a:effectLst/>
        </p:spPr>
      </p:cxnSp>
      <p:grpSp>
        <p:nvGrpSpPr>
          <p:cNvPr id="118" name="Group 117"/>
          <p:cNvGrpSpPr/>
          <p:nvPr/>
        </p:nvGrpSpPr>
        <p:grpSpPr>
          <a:xfrm>
            <a:off x="4978842" y="1443481"/>
            <a:ext cx="379358" cy="1293597"/>
            <a:chOff x="4846068" y="2256819"/>
            <a:chExt cx="433491" cy="1570205"/>
          </a:xfrm>
        </p:grpSpPr>
        <p:sp>
          <p:nvSpPr>
            <p:cNvPr id="114" name="Isosceles Triangle 113"/>
            <p:cNvSpPr/>
            <p:nvPr/>
          </p:nvSpPr>
          <p:spPr bwMode="auto">
            <a:xfrm>
              <a:off x="4980986" y="2826724"/>
              <a:ext cx="163655" cy="1000300"/>
            </a:xfrm>
            <a:prstGeom prst="triangle">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5" name="Rounded Rectangle 114"/>
            <p:cNvSpPr/>
            <p:nvPr/>
          </p:nvSpPr>
          <p:spPr bwMode="auto">
            <a:xfrm>
              <a:off x="4846068" y="2439002"/>
              <a:ext cx="134918" cy="492948"/>
            </a:xfrm>
            <a:prstGeom prst="roundRect">
              <a:avLst>
                <a:gd name="adj" fmla="val 16629"/>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6" name="Rounded Rectangle 115"/>
            <p:cNvSpPr/>
            <p:nvPr/>
          </p:nvSpPr>
          <p:spPr bwMode="auto">
            <a:xfrm>
              <a:off x="5070576" y="2256819"/>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 name="Rounded Rectangle 116"/>
            <p:cNvSpPr/>
            <p:nvPr/>
          </p:nvSpPr>
          <p:spPr bwMode="auto">
            <a:xfrm>
              <a:off x="5144641" y="2547138"/>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24" name="Group 123"/>
          <p:cNvGrpSpPr/>
          <p:nvPr/>
        </p:nvGrpSpPr>
        <p:grpSpPr>
          <a:xfrm>
            <a:off x="4905453" y="3377362"/>
            <a:ext cx="379358" cy="1293597"/>
            <a:chOff x="4846068" y="2256819"/>
            <a:chExt cx="433491" cy="1570205"/>
          </a:xfrm>
        </p:grpSpPr>
        <p:sp>
          <p:nvSpPr>
            <p:cNvPr id="127" name="Isosceles Triangle 126"/>
            <p:cNvSpPr/>
            <p:nvPr/>
          </p:nvSpPr>
          <p:spPr bwMode="auto">
            <a:xfrm>
              <a:off x="4980986" y="2826724"/>
              <a:ext cx="163655" cy="1000300"/>
            </a:xfrm>
            <a:prstGeom prst="triangle">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8" name="Rounded Rectangle 127"/>
            <p:cNvSpPr/>
            <p:nvPr/>
          </p:nvSpPr>
          <p:spPr bwMode="auto">
            <a:xfrm>
              <a:off x="4846068" y="2439002"/>
              <a:ext cx="134918" cy="492948"/>
            </a:xfrm>
            <a:prstGeom prst="roundRect">
              <a:avLst>
                <a:gd name="adj" fmla="val 16629"/>
              </a:avLst>
            </a:prstGeom>
            <a:solidFill>
              <a:srgbClr val="FF0000"/>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9" name="Rounded Rectangle 128"/>
            <p:cNvSpPr/>
            <p:nvPr/>
          </p:nvSpPr>
          <p:spPr bwMode="auto">
            <a:xfrm>
              <a:off x="5070576" y="2256819"/>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0" name="Rounded Rectangle 129"/>
            <p:cNvSpPr/>
            <p:nvPr/>
          </p:nvSpPr>
          <p:spPr bwMode="auto">
            <a:xfrm>
              <a:off x="5144641" y="2547138"/>
              <a:ext cx="134918" cy="492948"/>
            </a:xfrm>
            <a:prstGeom prst="roundRect">
              <a:avLst>
                <a:gd name="adj" fmla="val 16629"/>
              </a:avLst>
            </a:prstGeom>
            <a:solidFill>
              <a:schemeClr val="tx1"/>
            </a:solid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2" name="Group 131"/>
          <p:cNvGrpSpPr/>
          <p:nvPr/>
        </p:nvGrpSpPr>
        <p:grpSpPr>
          <a:xfrm>
            <a:off x="5700377" y="1343140"/>
            <a:ext cx="1514924" cy="2466676"/>
            <a:chOff x="70074" y="1131720"/>
            <a:chExt cx="1431682" cy="955009"/>
          </a:xfrm>
          <a:solidFill>
            <a:schemeClr val="bg2">
              <a:lumMod val="75000"/>
            </a:schemeClr>
          </a:solidFill>
        </p:grpSpPr>
        <p:sp>
          <p:nvSpPr>
            <p:cNvPr id="133" name="Oval 132"/>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4" name="Oval 133"/>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5" name="Oval 134"/>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6" name="Oval 135"/>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37" name="Rounded Rectangle 136"/>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38" name="Group 137"/>
          <p:cNvGrpSpPr/>
          <p:nvPr/>
        </p:nvGrpSpPr>
        <p:grpSpPr>
          <a:xfrm>
            <a:off x="7975825" y="1343140"/>
            <a:ext cx="1514924" cy="2466676"/>
            <a:chOff x="70074" y="1131720"/>
            <a:chExt cx="1431682" cy="955009"/>
          </a:xfrm>
          <a:solidFill>
            <a:schemeClr val="bg2">
              <a:lumMod val="75000"/>
            </a:schemeClr>
          </a:solidFill>
        </p:grpSpPr>
        <p:sp>
          <p:nvSpPr>
            <p:cNvPr id="139" name="Oval 138"/>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0" name="Oval 139"/>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1" name="Oval 140"/>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2" name="Oval 141"/>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3" name="Rounded Rectangle 142"/>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44" name="Group 143"/>
          <p:cNvGrpSpPr/>
          <p:nvPr/>
        </p:nvGrpSpPr>
        <p:grpSpPr>
          <a:xfrm>
            <a:off x="10248725" y="1343141"/>
            <a:ext cx="1186260" cy="2466675"/>
            <a:chOff x="70074" y="1131720"/>
            <a:chExt cx="1431682" cy="955009"/>
          </a:xfrm>
          <a:solidFill>
            <a:schemeClr val="bg2">
              <a:lumMod val="75000"/>
            </a:schemeClr>
          </a:solidFill>
        </p:grpSpPr>
        <p:sp>
          <p:nvSpPr>
            <p:cNvPr id="145" name="Oval 144"/>
            <p:cNvSpPr/>
            <p:nvPr/>
          </p:nvSpPr>
          <p:spPr bwMode="auto">
            <a:xfrm>
              <a:off x="262562" y="1131720"/>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6" name="Oval 145"/>
            <p:cNvSpPr/>
            <p:nvPr/>
          </p:nvSpPr>
          <p:spPr bwMode="auto">
            <a:xfrm>
              <a:off x="639988" y="1232941"/>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7" name="Oval 146"/>
            <p:cNvSpPr/>
            <p:nvPr/>
          </p:nvSpPr>
          <p:spPr bwMode="auto">
            <a:xfrm>
              <a:off x="829707" y="1468662"/>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8" name="Oval 147"/>
            <p:cNvSpPr/>
            <p:nvPr/>
          </p:nvSpPr>
          <p:spPr bwMode="auto">
            <a:xfrm>
              <a:off x="70074" y="1466795"/>
              <a:ext cx="672049" cy="618067"/>
            </a:xfrm>
            <a:prstGeom prst="ellipse">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49" name="Rounded Rectangle 148"/>
            <p:cNvSpPr/>
            <p:nvPr/>
          </p:nvSpPr>
          <p:spPr bwMode="auto">
            <a:xfrm>
              <a:off x="296430" y="1667933"/>
              <a:ext cx="913702" cy="416929"/>
            </a:xfrm>
            <a:prstGeom prst="roundRect">
              <a:avLst/>
            </a:prstGeom>
            <a:grp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50" name="TextBox 149"/>
          <p:cNvSpPr txBox="1"/>
          <p:nvPr/>
        </p:nvSpPr>
        <p:spPr>
          <a:xfrm>
            <a:off x="5746093" y="3773862"/>
            <a:ext cx="1462260"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Access DC</a:t>
            </a:r>
          </a:p>
        </p:txBody>
      </p:sp>
      <p:sp>
        <p:nvSpPr>
          <p:cNvPr id="151" name="TextBox 150"/>
          <p:cNvSpPr txBox="1"/>
          <p:nvPr/>
        </p:nvSpPr>
        <p:spPr>
          <a:xfrm>
            <a:off x="8210547" y="3780743"/>
            <a:ext cx="126989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Metro DC</a:t>
            </a:r>
          </a:p>
        </p:txBody>
      </p:sp>
      <p:sp>
        <p:nvSpPr>
          <p:cNvPr id="152" name="TextBox 151"/>
          <p:cNvSpPr txBox="1"/>
          <p:nvPr/>
        </p:nvSpPr>
        <p:spPr>
          <a:xfrm>
            <a:off x="10303797" y="3788194"/>
            <a:ext cx="116089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Core DC</a:t>
            </a:r>
          </a:p>
        </p:txBody>
      </p:sp>
      <p:cxnSp>
        <p:nvCxnSpPr>
          <p:cNvPr id="175" name="Straight Connector 174"/>
          <p:cNvCxnSpPr>
            <a:stCxn id="114" idx="4"/>
            <a:endCxn id="154" idx="1"/>
          </p:cNvCxnSpPr>
          <p:nvPr/>
        </p:nvCxnSpPr>
        <p:spPr bwMode="auto">
          <a:xfrm>
            <a:off x="5240131" y="2737079"/>
            <a:ext cx="571659" cy="466281"/>
          </a:xfrm>
          <a:prstGeom prst="line">
            <a:avLst/>
          </a:prstGeom>
          <a:noFill/>
          <a:ln w="28575" cap="flat" cmpd="sng" algn="ctr">
            <a:solidFill>
              <a:schemeClr val="bg1"/>
            </a:solidFill>
            <a:prstDash val="solid"/>
            <a:round/>
            <a:headEnd type="none" w="med" len="med"/>
            <a:tailEnd type="none" w="med" len="med"/>
          </a:ln>
          <a:effectLst/>
        </p:spPr>
      </p:cxnSp>
      <p:cxnSp>
        <p:nvCxnSpPr>
          <p:cNvPr id="178" name="Straight Connector 177"/>
          <p:cNvCxnSpPr>
            <a:stCxn id="127" idx="4"/>
          </p:cNvCxnSpPr>
          <p:nvPr/>
        </p:nvCxnSpPr>
        <p:spPr bwMode="auto">
          <a:xfrm flipV="1">
            <a:off x="5166739" y="3103023"/>
            <a:ext cx="663933" cy="1567934"/>
          </a:xfrm>
          <a:prstGeom prst="line">
            <a:avLst/>
          </a:prstGeom>
          <a:noFill/>
          <a:ln w="28575" cap="flat" cmpd="sng" algn="ctr">
            <a:solidFill>
              <a:schemeClr val="bg1"/>
            </a:solidFill>
            <a:prstDash val="solid"/>
            <a:round/>
            <a:headEnd type="none" w="med" len="med"/>
            <a:tailEnd type="none" w="med" len="med"/>
          </a:ln>
          <a:effectLst/>
        </p:spPr>
      </p:cxnSp>
      <p:sp>
        <p:nvSpPr>
          <p:cNvPr id="204" name="TextBox 203"/>
          <p:cNvSpPr txBox="1"/>
          <p:nvPr/>
        </p:nvSpPr>
        <p:spPr>
          <a:xfrm>
            <a:off x="4389131" y="1146531"/>
            <a:ext cx="511679" cy="678647"/>
          </a:xfrm>
          <a:prstGeom prst="rect">
            <a:avLst/>
          </a:prstGeom>
          <a:noFill/>
        </p:spPr>
        <p:txBody>
          <a:bodyPr wrap="none" rtlCol="0">
            <a:spAutoFit/>
          </a:bodyPr>
          <a:lstStyle/>
          <a:p>
            <a:pPr fontAlgn="base">
              <a:spcBef>
                <a:spcPct val="0"/>
              </a:spcBef>
              <a:spcAft>
                <a:spcPct val="0"/>
              </a:spcAft>
            </a:pPr>
            <a:r>
              <a:rPr lang="en-US" sz="3810" b="1" dirty="0">
                <a:solidFill>
                  <a:srgbClr val="FFFFFF"/>
                </a:solidFill>
                <a:latin typeface="Arial" pitchFamily="34" charset="0"/>
                <a:ea typeface="宋体" pitchFamily="2" charset="-122"/>
              </a:rPr>
              <a:t>((</a:t>
            </a:r>
          </a:p>
        </p:txBody>
      </p:sp>
      <p:sp>
        <p:nvSpPr>
          <p:cNvPr id="205" name="TextBox 204"/>
          <p:cNvSpPr txBox="1"/>
          <p:nvPr/>
        </p:nvSpPr>
        <p:spPr>
          <a:xfrm>
            <a:off x="4363114" y="2731841"/>
            <a:ext cx="511679" cy="678647"/>
          </a:xfrm>
          <a:prstGeom prst="rect">
            <a:avLst/>
          </a:prstGeom>
          <a:noFill/>
        </p:spPr>
        <p:txBody>
          <a:bodyPr wrap="none" rtlCol="0">
            <a:spAutoFit/>
          </a:bodyPr>
          <a:lstStyle/>
          <a:p>
            <a:pPr fontAlgn="base">
              <a:spcBef>
                <a:spcPct val="0"/>
              </a:spcBef>
              <a:spcAft>
                <a:spcPct val="0"/>
              </a:spcAft>
            </a:pPr>
            <a:r>
              <a:rPr lang="en-US" sz="3810" b="1" dirty="0">
                <a:solidFill>
                  <a:srgbClr val="FF0000"/>
                </a:solidFill>
                <a:latin typeface="Arial" pitchFamily="34" charset="0"/>
                <a:ea typeface="宋体" pitchFamily="2" charset="-122"/>
              </a:rPr>
              <a:t>(</a:t>
            </a:r>
            <a:r>
              <a:rPr lang="en-US" sz="3810" b="1" dirty="0">
                <a:solidFill>
                  <a:srgbClr val="FFFFFF"/>
                </a:solidFill>
                <a:latin typeface="Arial" pitchFamily="34" charset="0"/>
                <a:ea typeface="宋体" pitchFamily="2" charset="-122"/>
              </a:rPr>
              <a:t>(</a:t>
            </a:r>
          </a:p>
        </p:txBody>
      </p:sp>
      <p:sp>
        <p:nvSpPr>
          <p:cNvPr id="210" name="Can 209"/>
          <p:cNvSpPr/>
          <p:nvPr/>
        </p:nvSpPr>
        <p:spPr bwMode="auto">
          <a:xfrm>
            <a:off x="11288573" y="1030353"/>
            <a:ext cx="472036" cy="790023"/>
          </a:xfrm>
          <a:prstGeom prst="can">
            <a:avLst>
              <a:gd name="adj" fmla="val 40184"/>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1" name="Can 210"/>
          <p:cNvSpPr/>
          <p:nvPr/>
        </p:nvSpPr>
        <p:spPr bwMode="auto">
          <a:xfrm>
            <a:off x="6633031" y="2807027"/>
            <a:ext cx="391363" cy="606968"/>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212" name="Can 211"/>
          <p:cNvSpPr/>
          <p:nvPr/>
        </p:nvSpPr>
        <p:spPr bwMode="auto">
          <a:xfrm>
            <a:off x="11531674" y="2052202"/>
            <a:ext cx="472036" cy="548008"/>
          </a:xfrm>
          <a:prstGeom prst="can">
            <a:avLst>
              <a:gd name="adj" fmla="val 40184"/>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214" name="Straight Connector 213"/>
          <p:cNvCxnSpPr>
            <a:endCxn id="657" idx="3"/>
          </p:cNvCxnSpPr>
          <p:nvPr/>
        </p:nvCxnSpPr>
        <p:spPr bwMode="auto">
          <a:xfrm flipH="1">
            <a:off x="11157394" y="1526408"/>
            <a:ext cx="318820" cy="449979"/>
          </a:xfrm>
          <a:prstGeom prst="line">
            <a:avLst/>
          </a:prstGeom>
          <a:noFill/>
          <a:ln w="76200" cap="flat" cmpd="sng" algn="ctr">
            <a:solidFill>
              <a:srgbClr val="00B0F0"/>
            </a:solidFill>
            <a:prstDash val="solid"/>
            <a:round/>
            <a:headEnd type="none" w="med" len="med"/>
            <a:tailEnd type="none" w="med" len="med"/>
          </a:ln>
          <a:effectLst/>
        </p:spPr>
      </p:cxnSp>
      <p:cxnSp>
        <p:nvCxnSpPr>
          <p:cNvPr id="217" name="Straight Connector 216"/>
          <p:cNvCxnSpPr>
            <a:stCxn id="212" idx="2"/>
            <a:endCxn id="648" idx="3"/>
          </p:cNvCxnSpPr>
          <p:nvPr/>
        </p:nvCxnSpPr>
        <p:spPr bwMode="auto">
          <a:xfrm flipH="1">
            <a:off x="11077549" y="2326207"/>
            <a:ext cx="454126" cy="338988"/>
          </a:xfrm>
          <a:prstGeom prst="line">
            <a:avLst/>
          </a:prstGeom>
          <a:noFill/>
          <a:ln w="28575" cap="flat" cmpd="sng" algn="ctr">
            <a:solidFill>
              <a:srgbClr val="00B050"/>
            </a:solidFill>
            <a:prstDash val="solid"/>
            <a:round/>
            <a:headEnd type="none" w="med" len="med"/>
            <a:tailEnd type="none" w="med" len="med"/>
          </a:ln>
          <a:effectLst/>
        </p:spPr>
      </p:cxnSp>
      <p:cxnSp>
        <p:nvCxnSpPr>
          <p:cNvPr id="220" name="Straight Connector 219"/>
          <p:cNvCxnSpPr>
            <a:stCxn id="647" idx="2"/>
            <a:endCxn id="640" idx="3"/>
          </p:cNvCxnSpPr>
          <p:nvPr/>
        </p:nvCxnSpPr>
        <p:spPr bwMode="auto">
          <a:xfrm flipH="1" flipV="1">
            <a:off x="11152614" y="3095165"/>
            <a:ext cx="398603" cy="233355"/>
          </a:xfrm>
          <a:prstGeom prst="line">
            <a:avLst/>
          </a:prstGeom>
          <a:noFill/>
          <a:ln w="76200" cap="flat" cmpd="sng" algn="ctr">
            <a:solidFill>
              <a:srgbClr val="FF0000"/>
            </a:solidFill>
            <a:prstDash val="solid"/>
            <a:round/>
            <a:headEnd type="none" w="med" len="med"/>
            <a:tailEnd type="none" w="med" len="med"/>
          </a:ln>
          <a:effectLst/>
        </p:spPr>
      </p:cxnSp>
      <p:cxnSp>
        <p:nvCxnSpPr>
          <p:cNvPr id="265" name="Straight Arrow Connector 264"/>
          <p:cNvCxnSpPr/>
          <p:nvPr/>
        </p:nvCxnSpPr>
        <p:spPr bwMode="auto">
          <a:xfrm flipH="1" flipV="1">
            <a:off x="1554500" y="3419370"/>
            <a:ext cx="615074" cy="6903"/>
          </a:xfrm>
          <a:prstGeom prst="straightConnector1">
            <a:avLst/>
          </a:prstGeom>
          <a:noFill/>
          <a:ln w="9525" cap="flat" cmpd="sng" algn="ctr">
            <a:solidFill>
              <a:schemeClr val="bg1"/>
            </a:solidFill>
            <a:prstDash val="solid"/>
            <a:round/>
            <a:headEnd type="none" w="med" len="med"/>
            <a:tailEnd type="triangle"/>
          </a:ln>
          <a:effectLst/>
        </p:spPr>
      </p:cxnSp>
      <p:cxnSp>
        <p:nvCxnSpPr>
          <p:cNvPr id="266" name="Straight Arrow Connector 265"/>
          <p:cNvCxnSpPr/>
          <p:nvPr/>
        </p:nvCxnSpPr>
        <p:spPr bwMode="auto">
          <a:xfrm flipH="1" flipV="1">
            <a:off x="1429142" y="2681908"/>
            <a:ext cx="233030" cy="2541"/>
          </a:xfrm>
          <a:prstGeom prst="straightConnector1">
            <a:avLst/>
          </a:prstGeom>
          <a:noFill/>
          <a:ln w="9525" cap="flat" cmpd="sng" algn="ctr">
            <a:solidFill>
              <a:schemeClr val="bg1"/>
            </a:solidFill>
            <a:prstDash val="solid"/>
            <a:round/>
            <a:headEnd type="none" w="med" len="med"/>
            <a:tailEnd type="triangle"/>
          </a:ln>
          <a:effectLst/>
        </p:spPr>
      </p:cxnSp>
      <p:cxnSp>
        <p:nvCxnSpPr>
          <p:cNvPr id="267" name="Straight Arrow Connector 266"/>
          <p:cNvCxnSpPr/>
          <p:nvPr/>
        </p:nvCxnSpPr>
        <p:spPr bwMode="auto">
          <a:xfrm flipH="1" flipV="1">
            <a:off x="1604687" y="1784787"/>
            <a:ext cx="615074" cy="6903"/>
          </a:xfrm>
          <a:prstGeom prst="straightConnector1">
            <a:avLst/>
          </a:prstGeom>
          <a:noFill/>
          <a:ln w="9525" cap="flat" cmpd="sng" algn="ctr">
            <a:solidFill>
              <a:schemeClr val="bg1"/>
            </a:solidFill>
            <a:prstDash val="solid"/>
            <a:round/>
            <a:headEnd type="none" w="med" len="med"/>
            <a:tailEnd type="triangle"/>
          </a:ln>
          <a:effectLst/>
        </p:spPr>
      </p:cxnSp>
      <p:grpSp>
        <p:nvGrpSpPr>
          <p:cNvPr id="570" name="Group 569"/>
          <p:cNvGrpSpPr/>
          <p:nvPr/>
        </p:nvGrpSpPr>
        <p:grpSpPr>
          <a:xfrm>
            <a:off x="2473176" y="1430922"/>
            <a:ext cx="1494419" cy="342171"/>
            <a:chOff x="2329068" y="3841531"/>
            <a:chExt cx="1412304" cy="323370"/>
          </a:xfrm>
        </p:grpSpPr>
        <p:sp>
          <p:nvSpPr>
            <p:cNvPr id="571" name="Rounded Rectangle 570"/>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572" name="Group 571"/>
            <p:cNvGrpSpPr/>
            <p:nvPr/>
          </p:nvGrpSpPr>
          <p:grpSpPr>
            <a:xfrm>
              <a:off x="2408551" y="3867748"/>
              <a:ext cx="1253743" cy="280612"/>
              <a:chOff x="2317136" y="2639851"/>
              <a:chExt cx="1253743" cy="280612"/>
            </a:xfrm>
          </p:grpSpPr>
          <p:sp>
            <p:nvSpPr>
              <p:cNvPr id="573" name="Rectangle 572"/>
              <p:cNvSpPr/>
              <p:nvPr/>
            </p:nvSpPr>
            <p:spPr bwMode="auto">
              <a:xfrm>
                <a:off x="2317136"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4" name="Rectangle 573"/>
              <p:cNvSpPr/>
              <p:nvPr/>
            </p:nvSpPr>
            <p:spPr bwMode="auto">
              <a:xfrm>
                <a:off x="2401969"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5" name="Rectangle 574"/>
              <p:cNvSpPr/>
              <p:nvPr/>
            </p:nvSpPr>
            <p:spPr bwMode="auto">
              <a:xfrm>
                <a:off x="2486802"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6" name="Rectangle 575"/>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7" name="Rectangle 576"/>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8" name="Rectangle 577"/>
              <p:cNvSpPr/>
              <p:nvPr/>
            </p:nvSpPr>
            <p:spPr bwMode="auto">
              <a:xfrm>
                <a:off x="2741301"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79" name="Rectangle 578"/>
              <p:cNvSpPr/>
              <p:nvPr/>
            </p:nvSpPr>
            <p:spPr bwMode="auto">
              <a:xfrm>
                <a:off x="2826134"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0" name="Rectangle 579"/>
              <p:cNvSpPr/>
              <p:nvPr/>
            </p:nvSpPr>
            <p:spPr bwMode="auto">
              <a:xfrm>
                <a:off x="2910967"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1" name="Rectangle 580"/>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2" name="Rectangle 581"/>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3" name="Rectangle 582"/>
              <p:cNvSpPr/>
              <p:nvPr/>
            </p:nvSpPr>
            <p:spPr bwMode="auto">
              <a:xfrm>
                <a:off x="3165466"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4" name="Rectangle 583"/>
              <p:cNvSpPr/>
              <p:nvPr/>
            </p:nvSpPr>
            <p:spPr bwMode="auto">
              <a:xfrm>
                <a:off x="3250299"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5" name="Rectangle 584"/>
              <p:cNvSpPr/>
              <p:nvPr/>
            </p:nvSpPr>
            <p:spPr bwMode="auto">
              <a:xfrm>
                <a:off x="3335132"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6" name="Rectangle 585"/>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7" name="Rectangle 586"/>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8" name="Rectangle 587"/>
              <p:cNvSpPr/>
              <p:nvPr/>
            </p:nvSpPr>
            <p:spPr bwMode="auto">
              <a:xfrm>
                <a:off x="2320902"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89" name="Rectangle 588"/>
              <p:cNvSpPr/>
              <p:nvPr/>
            </p:nvSpPr>
            <p:spPr bwMode="auto">
              <a:xfrm>
                <a:off x="2405735"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0" name="Rectangle 589"/>
              <p:cNvSpPr/>
              <p:nvPr/>
            </p:nvSpPr>
            <p:spPr bwMode="auto">
              <a:xfrm>
                <a:off x="2490568"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1" name="Rectangle 590"/>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2" name="Rectangle 591"/>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3" name="Rectangle 592"/>
              <p:cNvSpPr/>
              <p:nvPr/>
            </p:nvSpPr>
            <p:spPr bwMode="auto">
              <a:xfrm>
                <a:off x="2745067"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4" name="Rectangle 593"/>
              <p:cNvSpPr/>
              <p:nvPr/>
            </p:nvSpPr>
            <p:spPr bwMode="auto">
              <a:xfrm>
                <a:off x="2829900"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5" name="Rectangle 594"/>
              <p:cNvSpPr/>
              <p:nvPr/>
            </p:nvSpPr>
            <p:spPr bwMode="auto">
              <a:xfrm>
                <a:off x="2914733"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6" name="Rectangle 595"/>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7" name="Rectangle 596"/>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8" name="Rectangle 597"/>
              <p:cNvSpPr/>
              <p:nvPr/>
            </p:nvSpPr>
            <p:spPr bwMode="auto">
              <a:xfrm>
                <a:off x="3169232"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599" name="Rectangle 598"/>
              <p:cNvSpPr/>
              <p:nvPr/>
            </p:nvSpPr>
            <p:spPr bwMode="auto">
              <a:xfrm>
                <a:off x="3254065"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0" name="Rectangle 599"/>
              <p:cNvSpPr/>
              <p:nvPr/>
            </p:nvSpPr>
            <p:spPr bwMode="auto">
              <a:xfrm>
                <a:off x="3338898"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1" name="Rectangle 600"/>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2" name="Rectangle 601"/>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3" name="Rectangle 602"/>
              <p:cNvSpPr/>
              <p:nvPr/>
            </p:nvSpPr>
            <p:spPr bwMode="auto">
              <a:xfrm>
                <a:off x="2322549"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4" name="Rectangle 603"/>
              <p:cNvSpPr/>
              <p:nvPr/>
            </p:nvSpPr>
            <p:spPr bwMode="auto">
              <a:xfrm>
                <a:off x="2407382"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5" name="Rectangle 604"/>
              <p:cNvSpPr/>
              <p:nvPr/>
            </p:nvSpPr>
            <p:spPr bwMode="auto">
              <a:xfrm>
                <a:off x="2492215"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6" name="Rectangle 605"/>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7" name="Rectangle 606"/>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8" name="Rectangle 607"/>
              <p:cNvSpPr/>
              <p:nvPr/>
            </p:nvSpPr>
            <p:spPr bwMode="auto">
              <a:xfrm>
                <a:off x="2746714"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09" name="Rectangle 608"/>
              <p:cNvSpPr/>
              <p:nvPr/>
            </p:nvSpPr>
            <p:spPr bwMode="auto">
              <a:xfrm>
                <a:off x="2831547"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0" name="Rectangle 609"/>
              <p:cNvSpPr/>
              <p:nvPr/>
            </p:nvSpPr>
            <p:spPr bwMode="auto">
              <a:xfrm>
                <a:off x="2916380"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1" name="Rectangle 610"/>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2" name="Rectangle 611"/>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3" name="Rectangle 612"/>
              <p:cNvSpPr/>
              <p:nvPr/>
            </p:nvSpPr>
            <p:spPr bwMode="auto">
              <a:xfrm>
                <a:off x="3170879"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4" name="Rectangle 613"/>
              <p:cNvSpPr/>
              <p:nvPr/>
            </p:nvSpPr>
            <p:spPr bwMode="auto">
              <a:xfrm>
                <a:off x="3255712"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5" name="Rectangle 614"/>
              <p:cNvSpPr/>
              <p:nvPr/>
            </p:nvSpPr>
            <p:spPr bwMode="auto">
              <a:xfrm>
                <a:off x="3340545"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6" name="Rectangle 615"/>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7" name="Rectangle 616"/>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8" name="Rectangle 617"/>
              <p:cNvSpPr/>
              <p:nvPr/>
            </p:nvSpPr>
            <p:spPr bwMode="auto">
              <a:xfrm>
                <a:off x="2322549"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19" name="Rectangle 618"/>
              <p:cNvSpPr/>
              <p:nvPr/>
            </p:nvSpPr>
            <p:spPr bwMode="auto">
              <a:xfrm>
                <a:off x="2407382"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0" name="Rectangle 619"/>
              <p:cNvSpPr/>
              <p:nvPr/>
            </p:nvSpPr>
            <p:spPr bwMode="auto">
              <a:xfrm>
                <a:off x="2492215"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1" name="Rectangle 620"/>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2" name="Rectangle 621"/>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3" name="Rectangle 622"/>
              <p:cNvSpPr/>
              <p:nvPr/>
            </p:nvSpPr>
            <p:spPr bwMode="auto">
              <a:xfrm>
                <a:off x="2746714"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4" name="Rectangle 623"/>
              <p:cNvSpPr/>
              <p:nvPr/>
            </p:nvSpPr>
            <p:spPr bwMode="auto">
              <a:xfrm>
                <a:off x="2831547"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5" name="Rectangle 624"/>
              <p:cNvSpPr/>
              <p:nvPr/>
            </p:nvSpPr>
            <p:spPr bwMode="auto">
              <a:xfrm>
                <a:off x="2916380"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6" name="Rectangle 625"/>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7" name="Rectangle 626"/>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8" name="Rectangle 627"/>
              <p:cNvSpPr/>
              <p:nvPr/>
            </p:nvSpPr>
            <p:spPr bwMode="auto">
              <a:xfrm>
                <a:off x="3170879"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29" name="Rectangle 628"/>
              <p:cNvSpPr/>
              <p:nvPr/>
            </p:nvSpPr>
            <p:spPr bwMode="auto">
              <a:xfrm>
                <a:off x="3255712"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0" name="Rectangle 629"/>
              <p:cNvSpPr/>
              <p:nvPr/>
            </p:nvSpPr>
            <p:spPr bwMode="auto">
              <a:xfrm>
                <a:off x="3340545"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1" name="Rectangle 630"/>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2" name="Rectangle 631"/>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634" name="Rounded Rectangle 633"/>
          <p:cNvSpPr/>
          <p:nvPr/>
        </p:nvSpPr>
        <p:spPr bwMode="auto">
          <a:xfrm>
            <a:off x="6255914" y="2608387"/>
            <a:ext cx="296044" cy="40205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35" name="Straight Connector 634"/>
          <p:cNvCxnSpPr>
            <a:stCxn id="154" idx="0"/>
            <a:endCxn id="634" idx="1"/>
          </p:cNvCxnSpPr>
          <p:nvPr/>
        </p:nvCxnSpPr>
        <p:spPr bwMode="auto">
          <a:xfrm flipV="1">
            <a:off x="5923087" y="2809415"/>
            <a:ext cx="332826" cy="179123"/>
          </a:xfrm>
          <a:prstGeom prst="line">
            <a:avLst/>
          </a:prstGeom>
          <a:noFill/>
          <a:ln w="76200" cap="flat" cmpd="sng" algn="ctr">
            <a:solidFill>
              <a:srgbClr val="FF0000"/>
            </a:solidFill>
            <a:prstDash val="solid"/>
            <a:round/>
            <a:headEnd type="none" w="med" len="med"/>
            <a:tailEnd type="none" w="med" len="med"/>
          </a:ln>
          <a:effectLst/>
        </p:spPr>
      </p:cxnSp>
      <p:sp>
        <p:nvSpPr>
          <p:cNvPr id="636" name="Rounded Rectangle 635"/>
          <p:cNvSpPr/>
          <p:nvPr/>
        </p:nvSpPr>
        <p:spPr bwMode="auto">
          <a:xfrm>
            <a:off x="8237419" y="2794539"/>
            <a:ext cx="268522" cy="438934"/>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37" name="Rounded Rectangle 636"/>
          <p:cNvSpPr/>
          <p:nvPr/>
        </p:nvSpPr>
        <p:spPr bwMode="auto">
          <a:xfrm>
            <a:off x="8618429" y="2556539"/>
            <a:ext cx="307940" cy="291508"/>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38" name="Straight Connector 637"/>
          <p:cNvCxnSpPr>
            <a:stCxn id="636" idx="0"/>
            <a:endCxn id="637" idx="1"/>
          </p:cNvCxnSpPr>
          <p:nvPr/>
        </p:nvCxnSpPr>
        <p:spPr bwMode="auto">
          <a:xfrm flipV="1">
            <a:off x="8371680" y="2702294"/>
            <a:ext cx="246748" cy="92246"/>
          </a:xfrm>
          <a:prstGeom prst="line">
            <a:avLst/>
          </a:prstGeom>
          <a:noFill/>
          <a:ln w="76200" cap="flat" cmpd="sng" algn="ctr">
            <a:solidFill>
              <a:srgbClr val="FF0000"/>
            </a:solidFill>
            <a:prstDash val="solid"/>
            <a:round/>
            <a:headEnd type="none" w="med" len="med"/>
            <a:tailEnd type="none" w="med" len="med"/>
          </a:ln>
          <a:effectLst/>
        </p:spPr>
      </p:cxnSp>
      <p:sp>
        <p:nvSpPr>
          <p:cNvPr id="639" name="Rounded Rectangle 638"/>
          <p:cNvSpPr/>
          <p:nvPr/>
        </p:nvSpPr>
        <p:spPr bwMode="auto">
          <a:xfrm>
            <a:off x="10350581" y="3108147"/>
            <a:ext cx="297427" cy="440112"/>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40" name="Rounded Rectangle 639"/>
          <p:cNvSpPr/>
          <p:nvPr/>
        </p:nvSpPr>
        <p:spPr bwMode="auto">
          <a:xfrm>
            <a:off x="10806583" y="2870147"/>
            <a:ext cx="346031" cy="450035"/>
          </a:xfrm>
          <a:prstGeom prst="roundRect">
            <a:avLst/>
          </a:prstGeom>
          <a:solidFill>
            <a:srgbClr val="FF0000"/>
          </a:solidFill>
          <a:ln w="3175" cap="flat" cmpd="sng" algn="ctr">
            <a:solidFill>
              <a:srgbClr val="FF0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1" name="Straight Connector 640"/>
          <p:cNvCxnSpPr>
            <a:stCxn id="639" idx="0"/>
            <a:endCxn id="640" idx="1"/>
          </p:cNvCxnSpPr>
          <p:nvPr/>
        </p:nvCxnSpPr>
        <p:spPr bwMode="auto">
          <a:xfrm flipV="1">
            <a:off x="10499294" y="3095166"/>
            <a:ext cx="307289" cy="12981"/>
          </a:xfrm>
          <a:prstGeom prst="line">
            <a:avLst/>
          </a:prstGeom>
          <a:noFill/>
          <a:ln w="76200" cap="flat" cmpd="sng" algn="ctr">
            <a:solidFill>
              <a:srgbClr val="FF0000"/>
            </a:solidFill>
            <a:prstDash val="solid"/>
            <a:round/>
            <a:headEnd type="none" w="med" len="med"/>
            <a:tailEnd type="none" w="med" len="med"/>
          </a:ln>
          <a:effectLst/>
        </p:spPr>
      </p:cxnSp>
      <p:sp>
        <p:nvSpPr>
          <p:cNvPr id="642" name="Can 641"/>
          <p:cNvSpPr/>
          <p:nvPr/>
        </p:nvSpPr>
        <p:spPr bwMode="auto">
          <a:xfrm>
            <a:off x="8565282" y="3123381"/>
            <a:ext cx="443401" cy="675006"/>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3" name="Straight Connector 642"/>
          <p:cNvCxnSpPr>
            <a:stCxn id="211" idx="2"/>
          </p:cNvCxnSpPr>
          <p:nvPr/>
        </p:nvCxnSpPr>
        <p:spPr bwMode="auto">
          <a:xfrm flipH="1" flipV="1">
            <a:off x="6415415" y="2770066"/>
            <a:ext cx="217616" cy="340445"/>
          </a:xfrm>
          <a:prstGeom prst="line">
            <a:avLst/>
          </a:prstGeom>
          <a:noFill/>
          <a:ln w="76200" cap="flat" cmpd="sng" algn="ctr">
            <a:solidFill>
              <a:srgbClr val="FF0000"/>
            </a:solidFill>
            <a:prstDash val="solid"/>
            <a:round/>
            <a:headEnd type="none" w="med" len="med"/>
            <a:tailEnd type="none" w="med" len="med"/>
          </a:ln>
          <a:effectLst/>
        </p:spPr>
      </p:cxnSp>
      <p:cxnSp>
        <p:nvCxnSpPr>
          <p:cNvPr id="644" name="Straight Connector 643"/>
          <p:cNvCxnSpPr>
            <a:stCxn id="636" idx="1"/>
          </p:cNvCxnSpPr>
          <p:nvPr/>
        </p:nvCxnSpPr>
        <p:spPr bwMode="auto">
          <a:xfrm flipH="1" flipV="1">
            <a:off x="6532456" y="2655404"/>
            <a:ext cx="1704962" cy="358602"/>
          </a:xfrm>
          <a:prstGeom prst="line">
            <a:avLst/>
          </a:prstGeom>
          <a:noFill/>
          <a:ln w="76200" cap="flat" cmpd="sng" algn="ctr">
            <a:solidFill>
              <a:srgbClr val="FF0000"/>
            </a:solidFill>
            <a:prstDash val="solid"/>
            <a:round/>
            <a:headEnd type="none" w="med" len="med"/>
            <a:tailEnd type="none" w="med" len="med"/>
          </a:ln>
          <a:effectLst/>
        </p:spPr>
      </p:cxnSp>
      <p:cxnSp>
        <p:nvCxnSpPr>
          <p:cNvPr id="645" name="Straight Connector 644"/>
          <p:cNvCxnSpPr>
            <a:endCxn id="637" idx="2"/>
          </p:cNvCxnSpPr>
          <p:nvPr/>
        </p:nvCxnSpPr>
        <p:spPr bwMode="auto">
          <a:xfrm flipV="1">
            <a:off x="8766830" y="2848047"/>
            <a:ext cx="5569" cy="352929"/>
          </a:xfrm>
          <a:prstGeom prst="line">
            <a:avLst/>
          </a:prstGeom>
          <a:noFill/>
          <a:ln w="76200" cap="flat" cmpd="sng" algn="ctr">
            <a:solidFill>
              <a:srgbClr val="FF0000"/>
            </a:solidFill>
            <a:prstDash val="solid"/>
            <a:round/>
            <a:headEnd type="none" w="med" len="med"/>
            <a:tailEnd type="none" w="med" len="med"/>
          </a:ln>
          <a:effectLst/>
        </p:spPr>
      </p:cxnSp>
      <p:cxnSp>
        <p:nvCxnSpPr>
          <p:cNvPr id="646" name="Straight Connector 645"/>
          <p:cNvCxnSpPr>
            <a:stCxn id="639" idx="0"/>
          </p:cNvCxnSpPr>
          <p:nvPr/>
        </p:nvCxnSpPr>
        <p:spPr bwMode="auto">
          <a:xfrm flipH="1" flipV="1">
            <a:off x="8866093" y="2626407"/>
            <a:ext cx="1633201" cy="481740"/>
          </a:xfrm>
          <a:prstGeom prst="line">
            <a:avLst/>
          </a:prstGeom>
          <a:noFill/>
          <a:ln w="76200" cap="flat" cmpd="sng" algn="ctr">
            <a:solidFill>
              <a:srgbClr val="FF0000"/>
            </a:solidFill>
            <a:prstDash val="solid"/>
            <a:round/>
            <a:headEnd type="none" w="med" len="med"/>
            <a:tailEnd type="none" w="med" len="med"/>
          </a:ln>
          <a:effectLst/>
        </p:spPr>
      </p:cxnSp>
      <p:sp>
        <p:nvSpPr>
          <p:cNvPr id="647" name="Can 646"/>
          <p:cNvSpPr/>
          <p:nvPr/>
        </p:nvSpPr>
        <p:spPr bwMode="auto">
          <a:xfrm>
            <a:off x="11551217" y="2876297"/>
            <a:ext cx="425095" cy="904448"/>
          </a:xfrm>
          <a:prstGeom prst="can">
            <a:avLst>
              <a:gd name="adj" fmla="val 40184"/>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54" name="Rounded Rectangle 153"/>
          <p:cNvSpPr/>
          <p:nvPr/>
        </p:nvSpPr>
        <p:spPr bwMode="auto">
          <a:xfrm>
            <a:off x="5811789" y="2988538"/>
            <a:ext cx="222596" cy="429645"/>
          </a:xfrm>
          <a:prstGeom prst="roundRect">
            <a:avLst/>
          </a:prstGeom>
          <a:solidFill>
            <a:schemeClr val="bg1"/>
          </a:solidFill>
          <a:ln w="3175" cap="flat" cmpd="sng" algn="ctr">
            <a:solidFill>
              <a:srgbClr val="FFC00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48" name="Rounded Rectangle 647"/>
          <p:cNvSpPr/>
          <p:nvPr/>
        </p:nvSpPr>
        <p:spPr bwMode="auto">
          <a:xfrm>
            <a:off x="10844602" y="2563872"/>
            <a:ext cx="232947" cy="202644"/>
          </a:xfrm>
          <a:prstGeom prst="roundRect">
            <a:avLst/>
          </a:prstGeom>
          <a:solidFill>
            <a:srgbClr val="00B050"/>
          </a:solidFill>
          <a:ln w="3175" cap="flat" cmpd="sng" algn="ctr">
            <a:solidFill>
              <a:srgbClr val="00B05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49" name="Straight Connector 648"/>
          <p:cNvCxnSpPr>
            <a:endCxn id="140" idx="2"/>
          </p:cNvCxnSpPr>
          <p:nvPr/>
        </p:nvCxnSpPr>
        <p:spPr bwMode="auto">
          <a:xfrm flipH="1" flipV="1">
            <a:off x="8578876" y="2402779"/>
            <a:ext cx="2235938" cy="278826"/>
          </a:xfrm>
          <a:prstGeom prst="line">
            <a:avLst/>
          </a:prstGeom>
          <a:noFill/>
          <a:ln w="28575" cap="flat" cmpd="sng" algn="ctr">
            <a:solidFill>
              <a:srgbClr val="00B050"/>
            </a:solidFill>
            <a:prstDash val="solid"/>
            <a:round/>
            <a:headEnd type="none" w="med" len="med"/>
            <a:tailEnd type="none" w="med" len="med"/>
          </a:ln>
          <a:effectLst/>
        </p:spPr>
      </p:cxnSp>
      <p:cxnSp>
        <p:nvCxnSpPr>
          <p:cNvPr id="650" name="Straight Connector 649"/>
          <p:cNvCxnSpPr>
            <a:stCxn id="140" idx="2"/>
            <a:endCxn id="136" idx="7"/>
          </p:cNvCxnSpPr>
          <p:nvPr/>
        </p:nvCxnSpPr>
        <p:spPr bwMode="auto">
          <a:xfrm flipH="1">
            <a:off x="6307360" y="2402779"/>
            <a:ext cx="2271515" cy="39606"/>
          </a:xfrm>
          <a:prstGeom prst="line">
            <a:avLst/>
          </a:prstGeom>
          <a:noFill/>
          <a:ln w="28575" cap="flat" cmpd="sng" algn="ctr">
            <a:solidFill>
              <a:srgbClr val="00B050"/>
            </a:solidFill>
            <a:prstDash val="solid"/>
            <a:round/>
            <a:headEnd type="none" w="med" len="med"/>
            <a:tailEnd type="none" w="med" len="med"/>
          </a:ln>
          <a:effectLst/>
        </p:spPr>
      </p:cxnSp>
      <p:cxnSp>
        <p:nvCxnSpPr>
          <p:cNvPr id="651" name="Straight Connector 650"/>
          <p:cNvCxnSpPr>
            <a:stCxn id="136" idx="7"/>
            <a:endCxn id="154" idx="0"/>
          </p:cNvCxnSpPr>
          <p:nvPr/>
        </p:nvCxnSpPr>
        <p:spPr bwMode="auto">
          <a:xfrm flipH="1">
            <a:off x="5923086" y="2442385"/>
            <a:ext cx="384273" cy="546152"/>
          </a:xfrm>
          <a:prstGeom prst="line">
            <a:avLst/>
          </a:prstGeom>
          <a:noFill/>
          <a:ln w="28575" cap="flat" cmpd="sng" algn="ctr">
            <a:solidFill>
              <a:srgbClr val="00B050"/>
            </a:solidFill>
            <a:prstDash val="solid"/>
            <a:round/>
            <a:headEnd type="none" w="med" len="med"/>
            <a:tailEnd type="none" w="med" len="med"/>
          </a:ln>
          <a:effectLst/>
        </p:spPr>
      </p:cxnSp>
      <p:sp>
        <p:nvSpPr>
          <p:cNvPr id="652" name="Rounded Rectangle 651"/>
          <p:cNvSpPr/>
          <p:nvPr/>
        </p:nvSpPr>
        <p:spPr bwMode="auto">
          <a:xfrm>
            <a:off x="6071810" y="1458663"/>
            <a:ext cx="268243" cy="359886"/>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3" name="Rounded Rectangle 652"/>
          <p:cNvSpPr/>
          <p:nvPr/>
        </p:nvSpPr>
        <p:spPr bwMode="auto">
          <a:xfrm>
            <a:off x="6350716" y="2024601"/>
            <a:ext cx="312849" cy="348360"/>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4" name="Rounded Rectangle 653"/>
          <p:cNvSpPr/>
          <p:nvPr/>
        </p:nvSpPr>
        <p:spPr bwMode="auto">
          <a:xfrm>
            <a:off x="8377775" y="1501341"/>
            <a:ext cx="390511" cy="368943"/>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5" name="Rounded Rectangle 654"/>
          <p:cNvSpPr/>
          <p:nvPr/>
        </p:nvSpPr>
        <p:spPr bwMode="auto">
          <a:xfrm>
            <a:off x="8535340" y="2028487"/>
            <a:ext cx="388827" cy="297675"/>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6" name="Rounded Rectangle 655"/>
          <p:cNvSpPr/>
          <p:nvPr/>
        </p:nvSpPr>
        <p:spPr bwMode="auto">
          <a:xfrm>
            <a:off x="10436279" y="1864369"/>
            <a:ext cx="258118" cy="435052"/>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57" name="Rounded Rectangle 656"/>
          <p:cNvSpPr/>
          <p:nvPr/>
        </p:nvSpPr>
        <p:spPr bwMode="auto">
          <a:xfrm>
            <a:off x="10814654" y="1755591"/>
            <a:ext cx="342741" cy="441592"/>
          </a:xfrm>
          <a:prstGeom prst="roundRect">
            <a:avLst/>
          </a:prstGeom>
          <a:solidFill>
            <a:srgbClr val="00B0F0"/>
          </a:solidFill>
          <a:ln w="3175" cap="flat" cmpd="sng" algn="ctr">
            <a:solidFill>
              <a:srgbClr val="00B0F0"/>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58" name="Straight Connector 657"/>
          <p:cNvCxnSpPr>
            <a:stCxn id="154" idx="0"/>
            <a:endCxn id="653" idx="1"/>
          </p:cNvCxnSpPr>
          <p:nvPr/>
        </p:nvCxnSpPr>
        <p:spPr bwMode="auto">
          <a:xfrm flipV="1">
            <a:off x="5923087" y="2198781"/>
            <a:ext cx="427629" cy="789756"/>
          </a:xfrm>
          <a:prstGeom prst="line">
            <a:avLst/>
          </a:prstGeom>
          <a:noFill/>
          <a:ln w="76200" cap="flat" cmpd="sng" algn="ctr">
            <a:solidFill>
              <a:srgbClr val="00B0F0"/>
            </a:solidFill>
            <a:prstDash val="solid"/>
            <a:round/>
            <a:headEnd type="none" w="med" len="med"/>
            <a:tailEnd type="none" w="med" len="med"/>
          </a:ln>
          <a:effectLst/>
        </p:spPr>
      </p:cxnSp>
      <p:cxnSp>
        <p:nvCxnSpPr>
          <p:cNvPr id="659" name="Straight Connector 658"/>
          <p:cNvCxnSpPr>
            <a:stCxn id="652" idx="2"/>
            <a:endCxn id="653" idx="0"/>
          </p:cNvCxnSpPr>
          <p:nvPr/>
        </p:nvCxnSpPr>
        <p:spPr bwMode="auto">
          <a:xfrm>
            <a:off x="6205932" y="1818549"/>
            <a:ext cx="301210" cy="206051"/>
          </a:xfrm>
          <a:prstGeom prst="line">
            <a:avLst/>
          </a:prstGeom>
          <a:noFill/>
          <a:ln w="76200" cap="flat" cmpd="sng" algn="ctr">
            <a:solidFill>
              <a:srgbClr val="00B0F0"/>
            </a:solidFill>
            <a:prstDash val="solid"/>
            <a:round/>
            <a:headEnd type="none" w="med" len="med"/>
            <a:tailEnd type="none" w="med" len="med"/>
          </a:ln>
          <a:effectLst/>
        </p:spPr>
      </p:cxnSp>
      <p:cxnSp>
        <p:nvCxnSpPr>
          <p:cNvPr id="660" name="Straight Connector 659"/>
          <p:cNvCxnSpPr>
            <a:stCxn id="154" idx="0"/>
          </p:cNvCxnSpPr>
          <p:nvPr/>
        </p:nvCxnSpPr>
        <p:spPr bwMode="auto">
          <a:xfrm flipV="1">
            <a:off x="5923088" y="1796803"/>
            <a:ext cx="306990" cy="1191733"/>
          </a:xfrm>
          <a:prstGeom prst="line">
            <a:avLst/>
          </a:prstGeom>
          <a:noFill/>
          <a:ln w="76200" cap="flat" cmpd="sng" algn="ctr">
            <a:solidFill>
              <a:srgbClr val="00B0F0"/>
            </a:solidFill>
            <a:prstDash val="solid"/>
            <a:round/>
            <a:headEnd type="none" w="med" len="med"/>
            <a:tailEnd type="none" w="med" len="med"/>
          </a:ln>
          <a:effectLst/>
        </p:spPr>
      </p:cxnSp>
      <p:cxnSp>
        <p:nvCxnSpPr>
          <p:cNvPr id="661" name="Straight Connector 660"/>
          <p:cNvCxnSpPr>
            <a:stCxn id="655" idx="0"/>
            <a:endCxn id="654" idx="2"/>
          </p:cNvCxnSpPr>
          <p:nvPr/>
        </p:nvCxnSpPr>
        <p:spPr bwMode="auto">
          <a:xfrm flipH="1" flipV="1">
            <a:off x="8573030" y="1870285"/>
            <a:ext cx="156722" cy="158201"/>
          </a:xfrm>
          <a:prstGeom prst="line">
            <a:avLst/>
          </a:prstGeom>
          <a:noFill/>
          <a:ln w="76200" cap="flat" cmpd="sng" algn="ctr">
            <a:solidFill>
              <a:srgbClr val="00B0F0"/>
            </a:solidFill>
            <a:prstDash val="solid"/>
            <a:round/>
            <a:headEnd type="none" w="med" len="med"/>
            <a:tailEnd type="none" w="med" len="med"/>
          </a:ln>
          <a:effectLst/>
        </p:spPr>
      </p:cxnSp>
      <p:cxnSp>
        <p:nvCxnSpPr>
          <p:cNvPr id="662" name="Straight Connector 661"/>
          <p:cNvCxnSpPr>
            <a:stCxn id="656" idx="3"/>
            <a:endCxn id="657" idx="1"/>
          </p:cNvCxnSpPr>
          <p:nvPr/>
        </p:nvCxnSpPr>
        <p:spPr bwMode="auto">
          <a:xfrm flipV="1">
            <a:off x="10694395" y="1976388"/>
            <a:ext cx="120258" cy="105508"/>
          </a:xfrm>
          <a:prstGeom prst="line">
            <a:avLst/>
          </a:prstGeom>
          <a:noFill/>
          <a:ln w="76200" cap="flat" cmpd="sng" algn="ctr">
            <a:solidFill>
              <a:srgbClr val="00B0F0"/>
            </a:solidFill>
            <a:prstDash val="solid"/>
            <a:round/>
            <a:headEnd type="none" w="med" len="med"/>
            <a:tailEnd type="none" w="med" len="med"/>
          </a:ln>
          <a:effectLst/>
        </p:spPr>
      </p:cxnSp>
      <p:cxnSp>
        <p:nvCxnSpPr>
          <p:cNvPr id="663" name="Straight Connector 662"/>
          <p:cNvCxnSpPr>
            <a:stCxn id="654" idx="1"/>
            <a:endCxn id="653" idx="3"/>
          </p:cNvCxnSpPr>
          <p:nvPr/>
        </p:nvCxnSpPr>
        <p:spPr bwMode="auto">
          <a:xfrm flipH="1">
            <a:off x="6663566" y="1685814"/>
            <a:ext cx="1714209" cy="512967"/>
          </a:xfrm>
          <a:prstGeom prst="line">
            <a:avLst/>
          </a:prstGeom>
          <a:noFill/>
          <a:ln w="76200" cap="flat" cmpd="sng" algn="ctr">
            <a:solidFill>
              <a:srgbClr val="00B0F0"/>
            </a:solidFill>
            <a:prstDash val="solid"/>
            <a:round/>
            <a:headEnd type="none" w="med" len="med"/>
            <a:tailEnd type="none" w="med" len="med"/>
          </a:ln>
          <a:effectLst/>
        </p:spPr>
      </p:cxnSp>
      <p:cxnSp>
        <p:nvCxnSpPr>
          <p:cNvPr id="664" name="Straight Connector 663"/>
          <p:cNvCxnSpPr>
            <a:stCxn id="655" idx="3"/>
            <a:endCxn id="656" idx="1"/>
          </p:cNvCxnSpPr>
          <p:nvPr/>
        </p:nvCxnSpPr>
        <p:spPr bwMode="auto">
          <a:xfrm flipV="1">
            <a:off x="8924167" y="2081897"/>
            <a:ext cx="1512111" cy="95429"/>
          </a:xfrm>
          <a:prstGeom prst="line">
            <a:avLst/>
          </a:prstGeom>
          <a:noFill/>
          <a:ln w="76200" cap="flat" cmpd="sng" algn="ctr">
            <a:solidFill>
              <a:srgbClr val="00B0F0"/>
            </a:solidFill>
            <a:prstDash val="solid"/>
            <a:round/>
            <a:headEnd type="none" w="med" len="med"/>
            <a:tailEnd type="none" w="med" len="med"/>
          </a:ln>
          <a:effectLst/>
        </p:spPr>
      </p:cxnSp>
      <p:sp>
        <p:nvSpPr>
          <p:cNvPr id="665" name="Can 664"/>
          <p:cNvSpPr/>
          <p:nvPr/>
        </p:nvSpPr>
        <p:spPr bwMode="auto">
          <a:xfrm>
            <a:off x="6537999" y="1501340"/>
            <a:ext cx="389909" cy="408290"/>
          </a:xfrm>
          <a:prstGeom prst="can">
            <a:avLst>
              <a:gd name="adj" fmla="val 40184"/>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666" name="Straight Connector 665"/>
          <p:cNvCxnSpPr>
            <a:stCxn id="653" idx="0"/>
            <a:endCxn id="665" idx="3"/>
          </p:cNvCxnSpPr>
          <p:nvPr/>
        </p:nvCxnSpPr>
        <p:spPr bwMode="auto">
          <a:xfrm flipV="1">
            <a:off x="6507142" y="1909630"/>
            <a:ext cx="225812" cy="114970"/>
          </a:xfrm>
          <a:prstGeom prst="line">
            <a:avLst/>
          </a:prstGeom>
          <a:noFill/>
          <a:ln w="76200" cap="flat" cmpd="sng" algn="ctr">
            <a:solidFill>
              <a:srgbClr val="00B0F0"/>
            </a:solidFill>
            <a:prstDash val="solid"/>
            <a:round/>
            <a:headEnd type="none" w="med" len="med"/>
            <a:tailEnd type="none" w="med" len="med"/>
          </a:ln>
          <a:effectLst/>
        </p:spPr>
      </p:cxnSp>
      <p:grpSp>
        <p:nvGrpSpPr>
          <p:cNvPr id="732" name="Group 731"/>
          <p:cNvGrpSpPr/>
          <p:nvPr/>
        </p:nvGrpSpPr>
        <p:grpSpPr>
          <a:xfrm>
            <a:off x="2474756" y="1827878"/>
            <a:ext cx="1494419" cy="342171"/>
            <a:chOff x="2329068" y="3841531"/>
            <a:chExt cx="1412304" cy="323370"/>
          </a:xfrm>
        </p:grpSpPr>
        <p:sp>
          <p:nvSpPr>
            <p:cNvPr id="733" name="Rounded Rectangle 732"/>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734" name="Group 733"/>
            <p:cNvGrpSpPr/>
            <p:nvPr/>
          </p:nvGrpSpPr>
          <p:grpSpPr>
            <a:xfrm>
              <a:off x="2408551" y="3867748"/>
              <a:ext cx="1253743" cy="280612"/>
              <a:chOff x="2317136" y="2639851"/>
              <a:chExt cx="1253743" cy="280612"/>
            </a:xfrm>
          </p:grpSpPr>
          <p:sp>
            <p:nvSpPr>
              <p:cNvPr id="735" name="Rectangle 734"/>
              <p:cNvSpPr/>
              <p:nvPr/>
            </p:nvSpPr>
            <p:spPr bwMode="auto">
              <a:xfrm>
                <a:off x="2317136"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6" name="Rectangle 735"/>
              <p:cNvSpPr/>
              <p:nvPr/>
            </p:nvSpPr>
            <p:spPr bwMode="auto">
              <a:xfrm>
                <a:off x="2401969"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7" name="Rectangle 736"/>
              <p:cNvSpPr/>
              <p:nvPr/>
            </p:nvSpPr>
            <p:spPr bwMode="auto">
              <a:xfrm>
                <a:off x="2486802"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8" name="Rectangle 737"/>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9" name="Rectangle 738"/>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0" name="Rectangle 739"/>
              <p:cNvSpPr/>
              <p:nvPr/>
            </p:nvSpPr>
            <p:spPr bwMode="auto">
              <a:xfrm>
                <a:off x="2741301"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1" name="Rectangle 740"/>
              <p:cNvSpPr/>
              <p:nvPr/>
            </p:nvSpPr>
            <p:spPr bwMode="auto">
              <a:xfrm>
                <a:off x="2826134"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2" name="Rectangle 741"/>
              <p:cNvSpPr/>
              <p:nvPr/>
            </p:nvSpPr>
            <p:spPr bwMode="auto">
              <a:xfrm>
                <a:off x="2910967"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3" name="Rectangle 742"/>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4" name="Rectangle 743"/>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5" name="Rectangle 744"/>
              <p:cNvSpPr/>
              <p:nvPr/>
            </p:nvSpPr>
            <p:spPr bwMode="auto">
              <a:xfrm>
                <a:off x="3165466"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6" name="Rectangle 745"/>
              <p:cNvSpPr/>
              <p:nvPr/>
            </p:nvSpPr>
            <p:spPr bwMode="auto">
              <a:xfrm>
                <a:off x="3250299"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7" name="Rectangle 746"/>
              <p:cNvSpPr/>
              <p:nvPr/>
            </p:nvSpPr>
            <p:spPr bwMode="auto">
              <a:xfrm>
                <a:off x="3335132"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8" name="Rectangle 747"/>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49" name="Rectangle 748"/>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0" name="Rectangle 749"/>
              <p:cNvSpPr/>
              <p:nvPr/>
            </p:nvSpPr>
            <p:spPr bwMode="auto">
              <a:xfrm>
                <a:off x="2320902"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1" name="Rectangle 750"/>
              <p:cNvSpPr/>
              <p:nvPr/>
            </p:nvSpPr>
            <p:spPr bwMode="auto">
              <a:xfrm>
                <a:off x="2405735"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2" name="Rectangle 751"/>
              <p:cNvSpPr/>
              <p:nvPr/>
            </p:nvSpPr>
            <p:spPr bwMode="auto">
              <a:xfrm>
                <a:off x="2490568"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3" name="Rectangle 752"/>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4" name="Rectangle 753"/>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5" name="Rectangle 754"/>
              <p:cNvSpPr/>
              <p:nvPr/>
            </p:nvSpPr>
            <p:spPr bwMode="auto">
              <a:xfrm>
                <a:off x="2745067"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6" name="Rectangle 755"/>
              <p:cNvSpPr/>
              <p:nvPr/>
            </p:nvSpPr>
            <p:spPr bwMode="auto">
              <a:xfrm>
                <a:off x="2829900"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7" name="Rectangle 756"/>
              <p:cNvSpPr/>
              <p:nvPr/>
            </p:nvSpPr>
            <p:spPr bwMode="auto">
              <a:xfrm>
                <a:off x="2914733"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8" name="Rectangle 757"/>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59" name="Rectangle 758"/>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0" name="Rectangle 759"/>
              <p:cNvSpPr/>
              <p:nvPr/>
            </p:nvSpPr>
            <p:spPr bwMode="auto">
              <a:xfrm>
                <a:off x="3169232"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1" name="Rectangle 760"/>
              <p:cNvSpPr/>
              <p:nvPr/>
            </p:nvSpPr>
            <p:spPr bwMode="auto">
              <a:xfrm>
                <a:off x="3254065"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2" name="Rectangle 761"/>
              <p:cNvSpPr/>
              <p:nvPr/>
            </p:nvSpPr>
            <p:spPr bwMode="auto">
              <a:xfrm>
                <a:off x="3338898"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3" name="Rectangle 762"/>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4" name="Rectangle 763"/>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5" name="Rectangle 764"/>
              <p:cNvSpPr/>
              <p:nvPr/>
            </p:nvSpPr>
            <p:spPr bwMode="auto">
              <a:xfrm>
                <a:off x="2322549"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6" name="Rectangle 765"/>
              <p:cNvSpPr/>
              <p:nvPr/>
            </p:nvSpPr>
            <p:spPr bwMode="auto">
              <a:xfrm>
                <a:off x="2407382"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7" name="Rectangle 766"/>
              <p:cNvSpPr/>
              <p:nvPr/>
            </p:nvSpPr>
            <p:spPr bwMode="auto">
              <a:xfrm>
                <a:off x="2492215"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8" name="Rectangle 767"/>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69" name="Rectangle 768"/>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0" name="Rectangle 769"/>
              <p:cNvSpPr/>
              <p:nvPr/>
            </p:nvSpPr>
            <p:spPr bwMode="auto">
              <a:xfrm>
                <a:off x="2746714"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1" name="Rectangle 770"/>
              <p:cNvSpPr/>
              <p:nvPr/>
            </p:nvSpPr>
            <p:spPr bwMode="auto">
              <a:xfrm>
                <a:off x="2831547"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2" name="Rectangle 771"/>
              <p:cNvSpPr/>
              <p:nvPr/>
            </p:nvSpPr>
            <p:spPr bwMode="auto">
              <a:xfrm>
                <a:off x="2916380"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3" name="Rectangle 772"/>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4" name="Rectangle 773"/>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5" name="Rectangle 774"/>
              <p:cNvSpPr/>
              <p:nvPr/>
            </p:nvSpPr>
            <p:spPr bwMode="auto">
              <a:xfrm>
                <a:off x="3170879"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6" name="Rectangle 775"/>
              <p:cNvSpPr/>
              <p:nvPr/>
            </p:nvSpPr>
            <p:spPr bwMode="auto">
              <a:xfrm>
                <a:off x="3255712"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7" name="Rectangle 776"/>
              <p:cNvSpPr/>
              <p:nvPr/>
            </p:nvSpPr>
            <p:spPr bwMode="auto">
              <a:xfrm>
                <a:off x="3340545"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8" name="Rectangle 777"/>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79" name="Rectangle 778"/>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0" name="Rectangle 779"/>
              <p:cNvSpPr/>
              <p:nvPr/>
            </p:nvSpPr>
            <p:spPr bwMode="auto">
              <a:xfrm>
                <a:off x="2322549"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1" name="Rectangle 780"/>
              <p:cNvSpPr/>
              <p:nvPr/>
            </p:nvSpPr>
            <p:spPr bwMode="auto">
              <a:xfrm>
                <a:off x="2407382"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2" name="Rectangle 781"/>
              <p:cNvSpPr/>
              <p:nvPr/>
            </p:nvSpPr>
            <p:spPr bwMode="auto">
              <a:xfrm>
                <a:off x="2492215"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3" name="Rectangle 782"/>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4" name="Rectangle 783"/>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5" name="Rectangle 784"/>
              <p:cNvSpPr/>
              <p:nvPr/>
            </p:nvSpPr>
            <p:spPr bwMode="auto">
              <a:xfrm>
                <a:off x="2746714"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6" name="Rectangle 785"/>
              <p:cNvSpPr/>
              <p:nvPr/>
            </p:nvSpPr>
            <p:spPr bwMode="auto">
              <a:xfrm>
                <a:off x="2831547"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7" name="Rectangle 786"/>
              <p:cNvSpPr/>
              <p:nvPr/>
            </p:nvSpPr>
            <p:spPr bwMode="auto">
              <a:xfrm>
                <a:off x="2916380"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8" name="Rectangle 787"/>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89" name="Rectangle 788"/>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0" name="Rectangle 789"/>
              <p:cNvSpPr/>
              <p:nvPr/>
            </p:nvSpPr>
            <p:spPr bwMode="auto">
              <a:xfrm>
                <a:off x="3170879"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1" name="Rectangle 790"/>
              <p:cNvSpPr/>
              <p:nvPr/>
            </p:nvSpPr>
            <p:spPr bwMode="auto">
              <a:xfrm>
                <a:off x="3255712"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2" name="Rectangle 791"/>
              <p:cNvSpPr/>
              <p:nvPr/>
            </p:nvSpPr>
            <p:spPr bwMode="auto">
              <a:xfrm>
                <a:off x="3340545"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3" name="Rectangle 792"/>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4" name="Rectangle 793"/>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845" name="Group 844"/>
          <p:cNvGrpSpPr/>
          <p:nvPr/>
        </p:nvGrpSpPr>
        <p:grpSpPr>
          <a:xfrm>
            <a:off x="1807688" y="2600787"/>
            <a:ext cx="2155591" cy="342171"/>
            <a:chOff x="1723573" y="2386300"/>
            <a:chExt cx="2037146" cy="323370"/>
          </a:xfrm>
        </p:grpSpPr>
        <p:sp>
          <p:nvSpPr>
            <p:cNvPr id="846" name="Rounded Rectangle 845"/>
            <p:cNvSpPr/>
            <p:nvPr/>
          </p:nvSpPr>
          <p:spPr bwMode="auto">
            <a:xfrm>
              <a:off x="1723573" y="2386300"/>
              <a:ext cx="2037146"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847" name="Group 846"/>
            <p:cNvGrpSpPr/>
            <p:nvPr/>
          </p:nvGrpSpPr>
          <p:grpSpPr>
            <a:xfrm>
              <a:off x="1780725" y="2412517"/>
              <a:ext cx="1919527" cy="280612"/>
              <a:chOff x="2317136" y="2639851"/>
              <a:chExt cx="999240" cy="280612"/>
            </a:xfrm>
          </p:grpSpPr>
          <p:sp>
            <p:nvSpPr>
              <p:cNvPr id="848" name="Rectangle 847"/>
              <p:cNvSpPr/>
              <p:nvPr/>
            </p:nvSpPr>
            <p:spPr bwMode="auto">
              <a:xfrm>
                <a:off x="231713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49" name="Rectangle 848"/>
              <p:cNvSpPr/>
              <p:nvPr/>
            </p:nvSpPr>
            <p:spPr bwMode="auto">
              <a:xfrm>
                <a:off x="2401969" y="2639851"/>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0" name="Rectangle 849"/>
              <p:cNvSpPr/>
              <p:nvPr/>
            </p:nvSpPr>
            <p:spPr bwMode="auto">
              <a:xfrm>
                <a:off x="2486802"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1" name="Rectangle 850"/>
              <p:cNvSpPr/>
              <p:nvPr/>
            </p:nvSpPr>
            <p:spPr bwMode="auto">
              <a:xfrm>
                <a:off x="2571635"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2" name="Rectangle 851"/>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3" name="Rectangle 852"/>
              <p:cNvSpPr/>
              <p:nvPr/>
            </p:nvSpPr>
            <p:spPr bwMode="auto">
              <a:xfrm>
                <a:off x="2741301"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4" name="Rectangle 853"/>
              <p:cNvSpPr/>
              <p:nvPr/>
            </p:nvSpPr>
            <p:spPr bwMode="auto">
              <a:xfrm>
                <a:off x="2826134"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5" name="Rectangle 854"/>
              <p:cNvSpPr/>
              <p:nvPr/>
            </p:nvSpPr>
            <p:spPr bwMode="auto">
              <a:xfrm>
                <a:off x="2910967"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6" name="Rectangle 855"/>
              <p:cNvSpPr/>
              <p:nvPr/>
            </p:nvSpPr>
            <p:spPr bwMode="auto">
              <a:xfrm>
                <a:off x="2995800"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7" name="Rectangle 856"/>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8" name="Rectangle 857"/>
              <p:cNvSpPr/>
              <p:nvPr/>
            </p:nvSpPr>
            <p:spPr bwMode="auto">
              <a:xfrm>
                <a:off x="3165466"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59" name="Rectangle 858"/>
              <p:cNvSpPr/>
              <p:nvPr/>
            </p:nvSpPr>
            <p:spPr bwMode="auto">
              <a:xfrm>
                <a:off x="3250299" y="2639851"/>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0" name="Rectangle 859"/>
              <p:cNvSpPr/>
              <p:nvPr/>
            </p:nvSpPr>
            <p:spPr bwMode="auto">
              <a:xfrm>
                <a:off x="232090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1" name="Rectangle 860"/>
              <p:cNvSpPr/>
              <p:nvPr/>
            </p:nvSpPr>
            <p:spPr bwMode="auto">
              <a:xfrm>
                <a:off x="240573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2" name="Rectangle 861"/>
              <p:cNvSpPr/>
              <p:nvPr/>
            </p:nvSpPr>
            <p:spPr bwMode="auto">
              <a:xfrm>
                <a:off x="2490568"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3" name="Rectangle 862"/>
              <p:cNvSpPr/>
              <p:nvPr/>
            </p:nvSpPr>
            <p:spPr bwMode="auto">
              <a:xfrm>
                <a:off x="2575401"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4" name="Rectangle 863"/>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5" name="Rectangle 864"/>
              <p:cNvSpPr/>
              <p:nvPr/>
            </p:nvSpPr>
            <p:spPr bwMode="auto">
              <a:xfrm>
                <a:off x="2745067"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6" name="Rectangle 865"/>
              <p:cNvSpPr/>
              <p:nvPr/>
            </p:nvSpPr>
            <p:spPr bwMode="auto">
              <a:xfrm>
                <a:off x="2829900"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7" name="Rectangle 866"/>
              <p:cNvSpPr/>
              <p:nvPr/>
            </p:nvSpPr>
            <p:spPr bwMode="auto">
              <a:xfrm>
                <a:off x="2914733"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8" name="Rectangle 867"/>
              <p:cNvSpPr/>
              <p:nvPr/>
            </p:nvSpPr>
            <p:spPr bwMode="auto">
              <a:xfrm>
                <a:off x="2999566"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69" name="Rectangle 868"/>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0" name="Rectangle 869"/>
              <p:cNvSpPr/>
              <p:nvPr/>
            </p:nvSpPr>
            <p:spPr bwMode="auto">
              <a:xfrm>
                <a:off x="3169232" y="2723726"/>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1" name="Rectangle 870"/>
              <p:cNvSpPr/>
              <p:nvPr/>
            </p:nvSpPr>
            <p:spPr bwMode="auto">
              <a:xfrm>
                <a:off x="3254065" y="2723726"/>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2" name="Rectangle 871"/>
              <p:cNvSpPr/>
              <p:nvPr/>
            </p:nvSpPr>
            <p:spPr bwMode="auto">
              <a:xfrm>
                <a:off x="232254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3" name="Rectangle 872"/>
              <p:cNvSpPr/>
              <p:nvPr/>
            </p:nvSpPr>
            <p:spPr bwMode="auto">
              <a:xfrm>
                <a:off x="240738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4" name="Rectangle 873"/>
              <p:cNvSpPr/>
              <p:nvPr/>
            </p:nvSpPr>
            <p:spPr bwMode="auto">
              <a:xfrm>
                <a:off x="2492215"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5" name="Rectangle 874"/>
              <p:cNvSpPr/>
              <p:nvPr/>
            </p:nvSpPr>
            <p:spPr bwMode="auto">
              <a:xfrm>
                <a:off x="2577048"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6" name="Rectangle 875"/>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7" name="Rectangle 876"/>
              <p:cNvSpPr/>
              <p:nvPr/>
            </p:nvSpPr>
            <p:spPr bwMode="auto">
              <a:xfrm>
                <a:off x="2746714"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8" name="Rectangle 877"/>
              <p:cNvSpPr/>
              <p:nvPr/>
            </p:nvSpPr>
            <p:spPr bwMode="auto">
              <a:xfrm>
                <a:off x="2831547"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79" name="Rectangle 878"/>
              <p:cNvSpPr/>
              <p:nvPr/>
            </p:nvSpPr>
            <p:spPr bwMode="auto">
              <a:xfrm>
                <a:off x="2916380"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0" name="Rectangle 879"/>
              <p:cNvSpPr/>
              <p:nvPr/>
            </p:nvSpPr>
            <p:spPr bwMode="auto">
              <a:xfrm>
                <a:off x="3001213"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1" name="Rectangle 880"/>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2" name="Rectangle 881"/>
              <p:cNvSpPr/>
              <p:nvPr/>
            </p:nvSpPr>
            <p:spPr bwMode="auto">
              <a:xfrm>
                <a:off x="3170879" y="279548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3" name="Rectangle 882"/>
              <p:cNvSpPr/>
              <p:nvPr/>
            </p:nvSpPr>
            <p:spPr bwMode="auto">
              <a:xfrm>
                <a:off x="3255712" y="279548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4" name="Rectangle 883"/>
              <p:cNvSpPr/>
              <p:nvPr/>
            </p:nvSpPr>
            <p:spPr bwMode="auto">
              <a:xfrm>
                <a:off x="232254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5" name="Rectangle 884"/>
              <p:cNvSpPr/>
              <p:nvPr/>
            </p:nvSpPr>
            <p:spPr bwMode="auto">
              <a:xfrm>
                <a:off x="2407382"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6" name="Rectangle 885"/>
              <p:cNvSpPr/>
              <p:nvPr/>
            </p:nvSpPr>
            <p:spPr bwMode="auto">
              <a:xfrm>
                <a:off x="2492215"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7" name="Rectangle 886"/>
              <p:cNvSpPr/>
              <p:nvPr/>
            </p:nvSpPr>
            <p:spPr bwMode="auto">
              <a:xfrm>
                <a:off x="2577048" y="2874744"/>
                <a:ext cx="60664" cy="45719"/>
              </a:xfrm>
              <a:prstGeom prst="rect">
                <a:avLst/>
              </a:prstGeom>
              <a:solidFill>
                <a:schemeClr val="bg1"/>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8" name="Rectangle 887"/>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89" name="Rectangle 888"/>
              <p:cNvSpPr/>
              <p:nvPr/>
            </p:nvSpPr>
            <p:spPr bwMode="auto">
              <a:xfrm>
                <a:off x="2746714"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0" name="Rectangle 889"/>
              <p:cNvSpPr/>
              <p:nvPr/>
            </p:nvSpPr>
            <p:spPr bwMode="auto">
              <a:xfrm>
                <a:off x="2831547"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1" name="Rectangle 890"/>
              <p:cNvSpPr/>
              <p:nvPr/>
            </p:nvSpPr>
            <p:spPr bwMode="auto">
              <a:xfrm>
                <a:off x="2916380"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2" name="Rectangle 891"/>
              <p:cNvSpPr/>
              <p:nvPr/>
            </p:nvSpPr>
            <p:spPr bwMode="auto">
              <a:xfrm>
                <a:off x="3001213"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3" name="Rectangle 892"/>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4" name="Rectangle 893"/>
              <p:cNvSpPr/>
              <p:nvPr/>
            </p:nvSpPr>
            <p:spPr bwMode="auto">
              <a:xfrm>
                <a:off x="3170879"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95" name="Rectangle 894"/>
              <p:cNvSpPr/>
              <p:nvPr/>
            </p:nvSpPr>
            <p:spPr bwMode="auto">
              <a:xfrm>
                <a:off x="3255712" y="2874744"/>
                <a:ext cx="60664" cy="45719"/>
              </a:xfrm>
              <a:prstGeom prst="rect">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897" name="Rounded Rectangle 896"/>
          <p:cNvSpPr/>
          <p:nvPr/>
        </p:nvSpPr>
        <p:spPr bwMode="auto">
          <a:xfrm>
            <a:off x="3367194" y="3439813"/>
            <a:ext cx="621546" cy="342171"/>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25" name="Group 124"/>
          <p:cNvGrpSpPr/>
          <p:nvPr/>
        </p:nvGrpSpPr>
        <p:grpSpPr>
          <a:xfrm>
            <a:off x="3402175" y="3467554"/>
            <a:ext cx="551039" cy="290385"/>
            <a:chOff x="3216149" y="3142891"/>
            <a:chExt cx="520761" cy="129594"/>
          </a:xfrm>
        </p:grpSpPr>
        <p:sp>
          <p:nvSpPr>
            <p:cNvPr id="899" name="Rectangle 898"/>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0" name="Rectangle 899"/>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1" name="Rectangle 900"/>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2" name="Rectangle 901"/>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3" name="Rectangle 902"/>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4" name="Rectangle 903"/>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5" name="Rectangle 904"/>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6" name="Rectangle 905"/>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7" name="Rectangle 906"/>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8" name="Rectangle 907"/>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09" name="Rectangle 908"/>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0" name="Rectangle 909"/>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1" name="Rectangle 910"/>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2" name="Rectangle 911"/>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3" name="Rectangle 912"/>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4" name="Rectangle 913"/>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5" name="Rectangle 914"/>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6" name="Rectangle 915"/>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7" name="Rectangle 916"/>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8" name="Rectangle 917"/>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19" name="Rectangle 918"/>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0" name="Rectangle 919"/>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1" name="Rectangle 920"/>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2" name="Rectangle 921"/>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3" name="Rectangle 922"/>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4" name="Rectangle 923"/>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5" name="Rectangle 924"/>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6" name="Rectangle 925"/>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7" name="Rectangle 926"/>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28" name="Rectangle 927"/>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1073" name="Rounded Rectangle 1072"/>
          <p:cNvSpPr/>
          <p:nvPr/>
        </p:nvSpPr>
        <p:spPr bwMode="auto">
          <a:xfrm>
            <a:off x="3369283" y="3029446"/>
            <a:ext cx="621546" cy="342171"/>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074" name="Group 1073"/>
          <p:cNvGrpSpPr/>
          <p:nvPr/>
        </p:nvGrpSpPr>
        <p:grpSpPr>
          <a:xfrm>
            <a:off x="3404264" y="3057187"/>
            <a:ext cx="551039" cy="290385"/>
            <a:chOff x="3216149" y="3142891"/>
            <a:chExt cx="520761" cy="129594"/>
          </a:xfrm>
        </p:grpSpPr>
        <p:sp>
          <p:nvSpPr>
            <p:cNvPr id="1075" name="Rectangle 1074"/>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6" name="Rectangle 1075"/>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7" name="Rectangle 1076"/>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8" name="Rectangle 1077"/>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9" name="Rectangle 1078"/>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0" name="Rectangle 1079"/>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1" name="Rectangle 1080"/>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2" name="Rectangle 1081"/>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3" name="Rectangle 1082"/>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4" name="Rectangle 1083"/>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5" name="Rectangle 1084"/>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6" name="Rectangle 1085"/>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7" name="Rectangle 1086"/>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8" name="Rectangle 1087"/>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89" name="Rectangle 1088"/>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0" name="Rectangle 1089"/>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1" name="Rectangle 1090"/>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2" name="Rectangle 1091"/>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3" name="Rectangle 1092"/>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4" name="Rectangle 1093"/>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5" name="Rectangle 1094"/>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6" name="Rectangle 1095"/>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7" name="Rectangle 1096"/>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8" name="Rectangle 1097"/>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99" name="Rectangle 1098"/>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0" name="Rectangle 1099"/>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1" name="Rectangle 1100"/>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2" name="Rectangle 1101"/>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3" name="Rectangle 1102"/>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4" name="Rectangle 1103"/>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26" name="Group 125"/>
          <p:cNvGrpSpPr/>
          <p:nvPr/>
        </p:nvGrpSpPr>
        <p:grpSpPr>
          <a:xfrm>
            <a:off x="2574827" y="3021644"/>
            <a:ext cx="621546" cy="342171"/>
            <a:chOff x="2433345" y="2855114"/>
            <a:chExt cx="587393" cy="323370"/>
          </a:xfrm>
        </p:grpSpPr>
        <p:sp>
          <p:nvSpPr>
            <p:cNvPr id="1105" name="Rounded Rectangle 1104"/>
            <p:cNvSpPr/>
            <p:nvPr/>
          </p:nvSpPr>
          <p:spPr bwMode="auto">
            <a:xfrm>
              <a:off x="2433345" y="2855114"/>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106" name="Group 1105"/>
            <p:cNvGrpSpPr/>
            <p:nvPr/>
          </p:nvGrpSpPr>
          <p:grpSpPr>
            <a:xfrm>
              <a:off x="2466403" y="2881330"/>
              <a:ext cx="520761" cy="274429"/>
              <a:chOff x="3216149" y="3142891"/>
              <a:chExt cx="520761" cy="129594"/>
            </a:xfrm>
          </p:grpSpPr>
          <p:sp>
            <p:nvSpPr>
              <p:cNvPr id="1107" name="Rectangle 1106"/>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8" name="Rectangle 1107"/>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09" name="Rectangle 1108"/>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0" name="Rectangle 1109"/>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1" name="Rectangle 1110"/>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2" name="Rectangle 1111"/>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3" name="Rectangle 1112"/>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4" name="Rectangle 1113"/>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5" name="Rectangle 1114"/>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6" name="Rectangle 1115"/>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7" name="Rectangle 1116"/>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8" name="Rectangle 1117"/>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19" name="Rectangle 1118"/>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0" name="Rectangle 1119"/>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1" name="Rectangle 1120"/>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2" name="Rectangle 1121"/>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3" name="Rectangle 1122"/>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4" name="Rectangle 1123"/>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5" name="Rectangle 1124"/>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6" name="Rectangle 1125"/>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7" name="Rectangle 1126"/>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8" name="Rectangle 1127"/>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29" name="Rectangle 1128"/>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0" name="Rectangle 1129"/>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1" name="Rectangle 1130"/>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2" name="Rectangle 1131"/>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3" name="Rectangle 1132"/>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4" name="Rectangle 1133"/>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5" name="Rectangle 1134"/>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36" name="Rectangle 1135"/>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grpSp>
        <p:nvGrpSpPr>
          <p:cNvPr id="1169" name="Group 1168"/>
          <p:cNvGrpSpPr/>
          <p:nvPr/>
        </p:nvGrpSpPr>
        <p:grpSpPr>
          <a:xfrm>
            <a:off x="2575082" y="3433177"/>
            <a:ext cx="621546" cy="342171"/>
            <a:chOff x="2433345" y="2855114"/>
            <a:chExt cx="587393" cy="323370"/>
          </a:xfrm>
        </p:grpSpPr>
        <p:sp>
          <p:nvSpPr>
            <p:cNvPr id="1170" name="Rounded Rectangle 1169"/>
            <p:cNvSpPr/>
            <p:nvPr/>
          </p:nvSpPr>
          <p:spPr bwMode="auto">
            <a:xfrm>
              <a:off x="2433345" y="2855114"/>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171" name="Group 1170"/>
            <p:cNvGrpSpPr/>
            <p:nvPr/>
          </p:nvGrpSpPr>
          <p:grpSpPr>
            <a:xfrm>
              <a:off x="2466403" y="2881330"/>
              <a:ext cx="520761" cy="274429"/>
              <a:chOff x="3216149" y="3142891"/>
              <a:chExt cx="520761" cy="129594"/>
            </a:xfrm>
          </p:grpSpPr>
          <p:sp>
            <p:nvSpPr>
              <p:cNvPr id="1172" name="Rectangle 1171"/>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3" name="Rectangle 1172"/>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4" name="Rectangle 1173"/>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5" name="Rectangle 1174"/>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6" name="Rectangle 1175"/>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7" name="Rectangle 1176"/>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8" name="Rectangle 1177"/>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79" name="Rectangle 1178"/>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0" name="Rectangle 1179"/>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1" name="Rectangle 1180"/>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2" name="Rectangle 1181"/>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3" name="Rectangle 1182"/>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4" name="Rectangle 1183"/>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5" name="Rectangle 1184"/>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6" name="Rectangle 1185"/>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7" name="Rectangle 1186"/>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8" name="Rectangle 1187"/>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89" name="Rectangle 1188"/>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0" name="Rectangle 1189"/>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1" name="Rectangle 1190"/>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2" name="Rectangle 1191"/>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3" name="Rectangle 1192"/>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4" name="Rectangle 1193"/>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5" name="Rectangle 1194"/>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6" name="Rectangle 1195"/>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7" name="Rectangle 1196"/>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8" name="Rectangle 1197"/>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199" name="Rectangle 1198"/>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0" name="Rectangle 1199"/>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01" name="Rectangle 1200"/>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cxnSp>
        <p:nvCxnSpPr>
          <p:cNvPr id="1235" name="Straight Connector 1234"/>
          <p:cNvCxnSpPr/>
          <p:nvPr/>
        </p:nvCxnSpPr>
        <p:spPr bwMode="auto">
          <a:xfrm flipV="1">
            <a:off x="5141698" y="3079071"/>
            <a:ext cx="663933" cy="1567934"/>
          </a:xfrm>
          <a:prstGeom prst="line">
            <a:avLst/>
          </a:prstGeom>
          <a:noFill/>
          <a:ln w="28575" cap="flat" cmpd="sng" algn="ctr">
            <a:solidFill>
              <a:srgbClr val="FF0000"/>
            </a:solidFill>
            <a:prstDash val="solid"/>
            <a:round/>
            <a:headEnd type="none" w="med" len="med"/>
            <a:tailEnd type="none" w="med" len="med"/>
          </a:ln>
          <a:effectLst/>
        </p:spPr>
      </p:cxnSp>
      <p:sp>
        <p:nvSpPr>
          <p:cNvPr id="1244" name="Rounded Rectangle 1243"/>
          <p:cNvSpPr/>
          <p:nvPr/>
        </p:nvSpPr>
        <p:spPr bwMode="auto">
          <a:xfrm>
            <a:off x="38860" y="927777"/>
            <a:ext cx="12096028" cy="3789633"/>
          </a:xfrm>
          <a:prstGeom prst="round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245" name="TextBox 1244"/>
          <p:cNvSpPr txBox="1"/>
          <p:nvPr/>
        </p:nvSpPr>
        <p:spPr>
          <a:xfrm>
            <a:off x="1419166" y="1391726"/>
            <a:ext cx="90441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EMBB</a:t>
            </a:r>
          </a:p>
        </p:txBody>
      </p:sp>
      <p:sp>
        <p:nvSpPr>
          <p:cNvPr id="1246" name="TextBox 1245"/>
          <p:cNvSpPr txBox="1"/>
          <p:nvPr/>
        </p:nvSpPr>
        <p:spPr>
          <a:xfrm>
            <a:off x="1376948" y="3055748"/>
            <a:ext cx="1011815"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URLLC</a:t>
            </a:r>
          </a:p>
        </p:txBody>
      </p:sp>
      <p:sp>
        <p:nvSpPr>
          <p:cNvPr id="1247" name="TextBox 1246"/>
          <p:cNvSpPr txBox="1"/>
          <p:nvPr/>
        </p:nvSpPr>
        <p:spPr>
          <a:xfrm>
            <a:off x="1416357" y="2007258"/>
            <a:ext cx="917239"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MMTC</a:t>
            </a:r>
          </a:p>
        </p:txBody>
      </p:sp>
      <p:sp>
        <p:nvSpPr>
          <p:cNvPr id="1250" name="TextBox 1249"/>
          <p:cNvSpPr txBox="1"/>
          <p:nvPr/>
        </p:nvSpPr>
        <p:spPr>
          <a:xfrm>
            <a:off x="2733311" y="4305652"/>
            <a:ext cx="1380506"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5G – air(s)</a:t>
            </a:r>
          </a:p>
        </p:txBody>
      </p:sp>
      <p:sp>
        <p:nvSpPr>
          <p:cNvPr id="1251" name="TextBox 1250"/>
          <p:cNvSpPr txBox="1"/>
          <p:nvPr/>
        </p:nvSpPr>
        <p:spPr>
          <a:xfrm>
            <a:off x="7517923" y="4305652"/>
            <a:ext cx="2441694"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5G – packet core(s)</a:t>
            </a:r>
          </a:p>
        </p:txBody>
      </p:sp>
      <p:sp>
        <p:nvSpPr>
          <p:cNvPr id="1252" name="TextBox 1251"/>
          <p:cNvSpPr txBox="1"/>
          <p:nvPr/>
        </p:nvSpPr>
        <p:spPr>
          <a:xfrm>
            <a:off x="332470" y="4305652"/>
            <a:ext cx="1067921" cy="385490"/>
          </a:xfrm>
          <a:prstGeom prst="rect">
            <a:avLst/>
          </a:prstGeom>
          <a:noFill/>
        </p:spPr>
        <p:txBody>
          <a:bodyPr wrap="non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5G - UE</a:t>
            </a:r>
          </a:p>
        </p:txBody>
      </p:sp>
      <p:sp>
        <p:nvSpPr>
          <p:cNvPr id="1255" name="TextBox 1254"/>
          <p:cNvSpPr txBox="1"/>
          <p:nvPr/>
        </p:nvSpPr>
        <p:spPr>
          <a:xfrm>
            <a:off x="413505" y="5132432"/>
            <a:ext cx="11446793" cy="1558119"/>
          </a:xfrm>
          <a:prstGeom prst="rect">
            <a:avLst/>
          </a:prstGeom>
          <a:noFill/>
        </p:spPr>
        <p:txBody>
          <a:bodyPr wrap="square" rtlCol="0">
            <a:spAutoFit/>
          </a:bodyPr>
          <a:lstStyle/>
          <a:p>
            <a:pPr fontAlgn="base">
              <a:spcBef>
                <a:spcPct val="0"/>
              </a:spcBef>
              <a:spcAft>
                <a:spcPct val="0"/>
              </a:spcAft>
            </a:pPr>
            <a:r>
              <a:rPr lang="en-US" sz="1905" b="1" dirty="0">
                <a:solidFill>
                  <a:srgbClr val="FFFFFF"/>
                </a:solidFill>
                <a:latin typeface="Arial" pitchFamily="34" charset="0"/>
                <a:ea typeface="宋体" pitchFamily="2" charset="-122"/>
              </a:rPr>
              <a:t>Since slices are allocated dedicated resources this can lead to inefficiencies. So:</a:t>
            </a:r>
          </a:p>
          <a:p>
            <a:pPr marL="302379" indent="-302379" fontAlgn="base">
              <a:spcBef>
                <a:spcPct val="0"/>
              </a:spcBef>
              <a:spcAft>
                <a:spcPct val="0"/>
              </a:spcAft>
              <a:buFont typeface="Arial" panose="020B0604020202020204" pitchFamily="34" charset="0"/>
              <a:buChar char="•"/>
            </a:pPr>
            <a:r>
              <a:rPr lang="en-US" sz="1905" b="1" dirty="0">
                <a:solidFill>
                  <a:srgbClr val="FFFFFF"/>
                </a:solidFill>
                <a:latin typeface="Arial" pitchFamily="34" charset="0"/>
                <a:ea typeface="宋体" pitchFamily="2" charset="-122"/>
              </a:rPr>
              <a:t>Must be possible for slices to change size (breath) and to exchange physical resources</a:t>
            </a:r>
          </a:p>
          <a:p>
            <a:pPr marL="302379" indent="-302379" fontAlgn="base">
              <a:spcBef>
                <a:spcPct val="0"/>
              </a:spcBef>
              <a:spcAft>
                <a:spcPct val="0"/>
              </a:spcAft>
              <a:buFont typeface="Arial" panose="020B0604020202020204" pitchFamily="34" charset="0"/>
              <a:buChar char="•"/>
            </a:pPr>
            <a:r>
              <a:rPr lang="en-US" sz="1905" b="1" dirty="0">
                <a:solidFill>
                  <a:srgbClr val="FFFFFF"/>
                </a:solidFill>
                <a:latin typeface="Arial" pitchFamily="34" charset="0"/>
                <a:ea typeface="宋体" pitchFamily="2" charset="-122"/>
              </a:rPr>
              <a:t>Example the MMTC slice shrinks and gives up capacity to the EMMB slice. </a:t>
            </a:r>
          </a:p>
          <a:p>
            <a:pPr marL="302379" indent="-302379" fontAlgn="base">
              <a:spcBef>
                <a:spcPct val="0"/>
              </a:spcBef>
              <a:spcAft>
                <a:spcPct val="0"/>
              </a:spcAft>
              <a:buFont typeface="Arial" panose="020B0604020202020204" pitchFamily="34" charset="0"/>
              <a:buChar char="•"/>
            </a:pPr>
            <a:r>
              <a:rPr lang="en-US" sz="1905" b="1" dirty="0">
                <a:solidFill>
                  <a:srgbClr val="FFFFFF"/>
                </a:solidFill>
                <a:latin typeface="Arial" pitchFamily="34" charset="0"/>
                <a:ea typeface="宋体" pitchFamily="2" charset="-122"/>
              </a:rPr>
              <a:t>Example the ‘other’ slice is not present for some period of time. Its resources given to URLLC.</a:t>
            </a:r>
          </a:p>
          <a:p>
            <a:pPr marL="302379" indent="-302379" fontAlgn="base">
              <a:spcBef>
                <a:spcPct val="0"/>
              </a:spcBef>
              <a:spcAft>
                <a:spcPct val="0"/>
              </a:spcAft>
              <a:buFont typeface="Arial" panose="020B0604020202020204" pitchFamily="34" charset="0"/>
              <a:buChar char="•"/>
            </a:pPr>
            <a:r>
              <a:rPr lang="en-US" sz="1905" b="1" dirty="0">
                <a:solidFill>
                  <a:srgbClr val="FFFFFF"/>
                </a:solidFill>
                <a:latin typeface="Arial" pitchFamily="34" charset="0"/>
                <a:ea typeface="宋体" pitchFamily="2" charset="-122"/>
              </a:rPr>
              <a:t>Must happen with minimum interference or the capability is not usable sufficiently often.</a:t>
            </a:r>
          </a:p>
        </p:txBody>
      </p:sp>
      <p:grpSp>
        <p:nvGrpSpPr>
          <p:cNvPr id="568" name="Group 567"/>
          <p:cNvGrpSpPr/>
          <p:nvPr/>
        </p:nvGrpSpPr>
        <p:grpSpPr>
          <a:xfrm>
            <a:off x="2473176" y="2208090"/>
            <a:ext cx="1494419" cy="342171"/>
            <a:chOff x="2329068" y="3841531"/>
            <a:chExt cx="1412304" cy="323370"/>
          </a:xfrm>
        </p:grpSpPr>
        <p:sp>
          <p:nvSpPr>
            <p:cNvPr id="569" name="Rounded Rectangle 568"/>
            <p:cNvSpPr/>
            <p:nvPr/>
          </p:nvSpPr>
          <p:spPr bwMode="auto">
            <a:xfrm>
              <a:off x="2329068" y="3841531"/>
              <a:ext cx="1412304"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633" name="Group 632"/>
            <p:cNvGrpSpPr/>
            <p:nvPr/>
          </p:nvGrpSpPr>
          <p:grpSpPr>
            <a:xfrm>
              <a:off x="2408551" y="3867748"/>
              <a:ext cx="1253743" cy="280612"/>
              <a:chOff x="2317136" y="2639851"/>
              <a:chExt cx="1253743" cy="280612"/>
            </a:xfrm>
          </p:grpSpPr>
          <p:sp>
            <p:nvSpPr>
              <p:cNvPr id="669" name="Rectangle 668"/>
              <p:cNvSpPr/>
              <p:nvPr/>
            </p:nvSpPr>
            <p:spPr bwMode="auto">
              <a:xfrm>
                <a:off x="2317136"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4" name="Rectangle 683"/>
              <p:cNvSpPr/>
              <p:nvPr/>
            </p:nvSpPr>
            <p:spPr bwMode="auto">
              <a:xfrm>
                <a:off x="2401969"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5" name="Rectangle 684"/>
              <p:cNvSpPr/>
              <p:nvPr/>
            </p:nvSpPr>
            <p:spPr bwMode="auto">
              <a:xfrm>
                <a:off x="2486802"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86" name="Rectangle 685"/>
              <p:cNvSpPr/>
              <p:nvPr/>
            </p:nvSpPr>
            <p:spPr bwMode="auto">
              <a:xfrm>
                <a:off x="257163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699" name="Rectangle 698"/>
              <p:cNvSpPr/>
              <p:nvPr/>
            </p:nvSpPr>
            <p:spPr bwMode="auto">
              <a:xfrm>
                <a:off x="2656468"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0" name="Rectangle 699"/>
              <p:cNvSpPr/>
              <p:nvPr/>
            </p:nvSpPr>
            <p:spPr bwMode="auto">
              <a:xfrm>
                <a:off x="2741301"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01" name="Rectangle 700"/>
              <p:cNvSpPr/>
              <p:nvPr/>
            </p:nvSpPr>
            <p:spPr bwMode="auto">
              <a:xfrm>
                <a:off x="2826134"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4" name="Rectangle 713"/>
              <p:cNvSpPr/>
              <p:nvPr/>
            </p:nvSpPr>
            <p:spPr bwMode="auto">
              <a:xfrm>
                <a:off x="2910967"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5" name="Rectangle 714"/>
              <p:cNvSpPr/>
              <p:nvPr/>
            </p:nvSpPr>
            <p:spPr bwMode="auto">
              <a:xfrm>
                <a:off x="2995800"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16" name="Rectangle 715"/>
              <p:cNvSpPr/>
              <p:nvPr/>
            </p:nvSpPr>
            <p:spPr bwMode="auto">
              <a:xfrm>
                <a:off x="3080633"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29" name="Rectangle 728"/>
              <p:cNvSpPr/>
              <p:nvPr/>
            </p:nvSpPr>
            <p:spPr bwMode="auto">
              <a:xfrm>
                <a:off x="3165466"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0" name="Rectangle 729"/>
              <p:cNvSpPr/>
              <p:nvPr/>
            </p:nvSpPr>
            <p:spPr bwMode="auto">
              <a:xfrm>
                <a:off x="3250299" y="2639851"/>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31" name="Rectangle 730"/>
              <p:cNvSpPr/>
              <p:nvPr/>
            </p:nvSpPr>
            <p:spPr bwMode="auto">
              <a:xfrm>
                <a:off x="3335132"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5" name="Rectangle 794"/>
              <p:cNvSpPr/>
              <p:nvPr/>
            </p:nvSpPr>
            <p:spPr bwMode="auto">
              <a:xfrm>
                <a:off x="3419965" y="2639851"/>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6" name="Rectangle 795"/>
              <p:cNvSpPr/>
              <p:nvPr/>
            </p:nvSpPr>
            <p:spPr bwMode="auto">
              <a:xfrm>
                <a:off x="3504802" y="2639851"/>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7" name="Rectangle 796"/>
              <p:cNvSpPr/>
              <p:nvPr/>
            </p:nvSpPr>
            <p:spPr bwMode="auto">
              <a:xfrm>
                <a:off x="2320902"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8" name="Rectangle 797"/>
              <p:cNvSpPr/>
              <p:nvPr/>
            </p:nvSpPr>
            <p:spPr bwMode="auto">
              <a:xfrm>
                <a:off x="2405735"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799" name="Rectangle 798"/>
              <p:cNvSpPr/>
              <p:nvPr/>
            </p:nvSpPr>
            <p:spPr bwMode="auto">
              <a:xfrm>
                <a:off x="2490568"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0" name="Rectangle 799"/>
              <p:cNvSpPr/>
              <p:nvPr/>
            </p:nvSpPr>
            <p:spPr bwMode="auto">
              <a:xfrm>
                <a:off x="257540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1" name="Rectangle 800"/>
              <p:cNvSpPr/>
              <p:nvPr/>
            </p:nvSpPr>
            <p:spPr bwMode="auto">
              <a:xfrm>
                <a:off x="2660234"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2" name="Rectangle 801"/>
              <p:cNvSpPr/>
              <p:nvPr/>
            </p:nvSpPr>
            <p:spPr bwMode="auto">
              <a:xfrm>
                <a:off x="2745067"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3" name="Rectangle 802"/>
              <p:cNvSpPr/>
              <p:nvPr/>
            </p:nvSpPr>
            <p:spPr bwMode="auto">
              <a:xfrm>
                <a:off x="2829900"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4" name="Rectangle 803"/>
              <p:cNvSpPr/>
              <p:nvPr/>
            </p:nvSpPr>
            <p:spPr bwMode="auto">
              <a:xfrm>
                <a:off x="2914733"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5" name="Rectangle 804"/>
              <p:cNvSpPr/>
              <p:nvPr/>
            </p:nvSpPr>
            <p:spPr bwMode="auto">
              <a:xfrm>
                <a:off x="2999566"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6" name="Rectangle 805"/>
              <p:cNvSpPr/>
              <p:nvPr/>
            </p:nvSpPr>
            <p:spPr bwMode="auto">
              <a:xfrm>
                <a:off x="3084399"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7" name="Rectangle 806"/>
              <p:cNvSpPr/>
              <p:nvPr/>
            </p:nvSpPr>
            <p:spPr bwMode="auto">
              <a:xfrm>
                <a:off x="3169232"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8" name="Rectangle 807"/>
              <p:cNvSpPr/>
              <p:nvPr/>
            </p:nvSpPr>
            <p:spPr bwMode="auto">
              <a:xfrm>
                <a:off x="3254065" y="2723726"/>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09" name="Rectangle 808"/>
              <p:cNvSpPr/>
              <p:nvPr/>
            </p:nvSpPr>
            <p:spPr bwMode="auto">
              <a:xfrm>
                <a:off x="3338898"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0" name="Rectangle 809"/>
              <p:cNvSpPr/>
              <p:nvPr/>
            </p:nvSpPr>
            <p:spPr bwMode="auto">
              <a:xfrm>
                <a:off x="3423731" y="2723726"/>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1" name="Rectangle 810"/>
              <p:cNvSpPr/>
              <p:nvPr/>
            </p:nvSpPr>
            <p:spPr bwMode="auto">
              <a:xfrm>
                <a:off x="3508568" y="2723726"/>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2" name="Rectangle 811"/>
              <p:cNvSpPr/>
              <p:nvPr/>
            </p:nvSpPr>
            <p:spPr bwMode="auto">
              <a:xfrm>
                <a:off x="2322549"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3" name="Rectangle 812"/>
              <p:cNvSpPr/>
              <p:nvPr/>
            </p:nvSpPr>
            <p:spPr bwMode="auto">
              <a:xfrm>
                <a:off x="2407382"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4" name="Rectangle 813"/>
              <p:cNvSpPr/>
              <p:nvPr/>
            </p:nvSpPr>
            <p:spPr bwMode="auto">
              <a:xfrm>
                <a:off x="2492215"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5" name="Rectangle 814"/>
              <p:cNvSpPr/>
              <p:nvPr/>
            </p:nvSpPr>
            <p:spPr bwMode="auto">
              <a:xfrm>
                <a:off x="257704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6" name="Rectangle 815"/>
              <p:cNvSpPr/>
              <p:nvPr/>
            </p:nvSpPr>
            <p:spPr bwMode="auto">
              <a:xfrm>
                <a:off x="2661881"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7" name="Rectangle 816"/>
              <p:cNvSpPr/>
              <p:nvPr/>
            </p:nvSpPr>
            <p:spPr bwMode="auto">
              <a:xfrm>
                <a:off x="2746714"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8" name="Rectangle 817"/>
              <p:cNvSpPr/>
              <p:nvPr/>
            </p:nvSpPr>
            <p:spPr bwMode="auto">
              <a:xfrm>
                <a:off x="2831547"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19" name="Rectangle 818"/>
              <p:cNvSpPr/>
              <p:nvPr/>
            </p:nvSpPr>
            <p:spPr bwMode="auto">
              <a:xfrm>
                <a:off x="2916380"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0" name="Rectangle 819"/>
              <p:cNvSpPr/>
              <p:nvPr/>
            </p:nvSpPr>
            <p:spPr bwMode="auto">
              <a:xfrm>
                <a:off x="3001213"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1" name="Rectangle 820"/>
              <p:cNvSpPr/>
              <p:nvPr/>
            </p:nvSpPr>
            <p:spPr bwMode="auto">
              <a:xfrm>
                <a:off x="3086046"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2" name="Rectangle 821"/>
              <p:cNvSpPr/>
              <p:nvPr/>
            </p:nvSpPr>
            <p:spPr bwMode="auto">
              <a:xfrm>
                <a:off x="3170879"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3" name="Rectangle 822"/>
              <p:cNvSpPr/>
              <p:nvPr/>
            </p:nvSpPr>
            <p:spPr bwMode="auto">
              <a:xfrm>
                <a:off x="3255712" y="279548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4" name="Rectangle 823"/>
              <p:cNvSpPr/>
              <p:nvPr/>
            </p:nvSpPr>
            <p:spPr bwMode="auto">
              <a:xfrm>
                <a:off x="3340545"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5" name="Rectangle 824"/>
              <p:cNvSpPr/>
              <p:nvPr/>
            </p:nvSpPr>
            <p:spPr bwMode="auto">
              <a:xfrm>
                <a:off x="3425378" y="279548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6" name="Rectangle 825"/>
              <p:cNvSpPr/>
              <p:nvPr/>
            </p:nvSpPr>
            <p:spPr bwMode="auto">
              <a:xfrm>
                <a:off x="3510215" y="279548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7" name="Rectangle 826"/>
              <p:cNvSpPr/>
              <p:nvPr/>
            </p:nvSpPr>
            <p:spPr bwMode="auto">
              <a:xfrm>
                <a:off x="2322549"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8" name="Rectangle 827"/>
              <p:cNvSpPr/>
              <p:nvPr/>
            </p:nvSpPr>
            <p:spPr bwMode="auto">
              <a:xfrm>
                <a:off x="2407382"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29" name="Rectangle 828"/>
              <p:cNvSpPr/>
              <p:nvPr/>
            </p:nvSpPr>
            <p:spPr bwMode="auto">
              <a:xfrm>
                <a:off x="2492215"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0" name="Rectangle 829"/>
              <p:cNvSpPr/>
              <p:nvPr/>
            </p:nvSpPr>
            <p:spPr bwMode="auto">
              <a:xfrm>
                <a:off x="257704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1" name="Rectangle 830"/>
              <p:cNvSpPr/>
              <p:nvPr/>
            </p:nvSpPr>
            <p:spPr bwMode="auto">
              <a:xfrm>
                <a:off x="2661881"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2" name="Rectangle 831"/>
              <p:cNvSpPr/>
              <p:nvPr/>
            </p:nvSpPr>
            <p:spPr bwMode="auto">
              <a:xfrm>
                <a:off x="2746714"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3" name="Rectangle 832"/>
              <p:cNvSpPr/>
              <p:nvPr/>
            </p:nvSpPr>
            <p:spPr bwMode="auto">
              <a:xfrm>
                <a:off x="2831547"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4" name="Rectangle 833"/>
              <p:cNvSpPr/>
              <p:nvPr/>
            </p:nvSpPr>
            <p:spPr bwMode="auto">
              <a:xfrm>
                <a:off x="2916380"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5" name="Rectangle 834"/>
              <p:cNvSpPr/>
              <p:nvPr/>
            </p:nvSpPr>
            <p:spPr bwMode="auto">
              <a:xfrm>
                <a:off x="3001213"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6" name="Rectangle 835"/>
              <p:cNvSpPr/>
              <p:nvPr/>
            </p:nvSpPr>
            <p:spPr bwMode="auto">
              <a:xfrm>
                <a:off x="3086046"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7" name="Rectangle 836"/>
              <p:cNvSpPr/>
              <p:nvPr/>
            </p:nvSpPr>
            <p:spPr bwMode="auto">
              <a:xfrm>
                <a:off x="3170879"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8" name="Rectangle 837"/>
              <p:cNvSpPr/>
              <p:nvPr/>
            </p:nvSpPr>
            <p:spPr bwMode="auto">
              <a:xfrm>
                <a:off x="3255712" y="2874744"/>
                <a:ext cx="60664"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39" name="Rectangle 838"/>
              <p:cNvSpPr/>
              <p:nvPr/>
            </p:nvSpPr>
            <p:spPr bwMode="auto">
              <a:xfrm>
                <a:off x="3340545"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40" name="Rectangle 839"/>
              <p:cNvSpPr/>
              <p:nvPr/>
            </p:nvSpPr>
            <p:spPr bwMode="auto">
              <a:xfrm>
                <a:off x="3425378" y="2874744"/>
                <a:ext cx="60664" cy="45719"/>
              </a:xfrm>
              <a:prstGeom prst="rect">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41" name="Rectangle 840"/>
              <p:cNvSpPr/>
              <p:nvPr/>
            </p:nvSpPr>
            <p:spPr bwMode="auto">
              <a:xfrm>
                <a:off x="3510215" y="2874744"/>
                <a:ext cx="60664"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46" name="Right Arrow 45"/>
          <p:cNvSpPr/>
          <p:nvPr/>
        </p:nvSpPr>
        <p:spPr bwMode="auto">
          <a:xfrm rot="5400000">
            <a:off x="-61546" y="3907277"/>
            <a:ext cx="586890" cy="356510"/>
          </a:xfrm>
          <a:prstGeom prst="rightArrow">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43" name="Right Arrow 842"/>
          <p:cNvSpPr/>
          <p:nvPr/>
        </p:nvSpPr>
        <p:spPr bwMode="auto">
          <a:xfrm rot="16200000">
            <a:off x="-245124" y="1463811"/>
            <a:ext cx="946084" cy="331510"/>
          </a:xfrm>
          <a:prstGeom prst="rightArrow">
            <a:avLst/>
          </a:prstGeom>
          <a:solidFill>
            <a:srgbClr val="00B0F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844" name="Right Arrow 843"/>
          <p:cNvSpPr/>
          <p:nvPr/>
        </p:nvSpPr>
        <p:spPr bwMode="auto">
          <a:xfrm rot="5400000">
            <a:off x="-92500" y="2511301"/>
            <a:ext cx="662485" cy="335795"/>
          </a:xfrm>
          <a:prstGeom prst="rightArrow">
            <a:avLst/>
          </a:prstGeom>
          <a:solidFill>
            <a:srgbClr val="00B05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896" name="Group 895"/>
          <p:cNvGrpSpPr/>
          <p:nvPr/>
        </p:nvGrpSpPr>
        <p:grpSpPr>
          <a:xfrm>
            <a:off x="529520" y="3983950"/>
            <a:ext cx="1417502" cy="142446"/>
            <a:chOff x="95782" y="3588094"/>
            <a:chExt cx="1616782" cy="131736"/>
          </a:xfrm>
        </p:grpSpPr>
        <p:grpSp>
          <p:nvGrpSpPr>
            <p:cNvPr id="898" name="Group 897"/>
            <p:cNvGrpSpPr/>
            <p:nvPr/>
          </p:nvGrpSpPr>
          <p:grpSpPr>
            <a:xfrm>
              <a:off x="95782" y="3588094"/>
              <a:ext cx="605258" cy="129540"/>
              <a:chOff x="95782" y="3588094"/>
              <a:chExt cx="605258" cy="129540"/>
            </a:xfrm>
          </p:grpSpPr>
          <p:sp>
            <p:nvSpPr>
              <p:cNvPr id="940" name="Rounded Rectangle 939"/>
              <p:cNvSpPr/>
              <p:nvPr/>
            </p:nvSpPr>
            <p:spPr bwMode="auto">
              <a:xfrm>
                <a:off x="95782" y="3588094"/>
                <a:ext cx="605258"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941" name="Straight Connector 940"/>
              <p:cNvCxnSpPr/>
              <p:nvPr/>
            </p:nvCxnSpPr>
            <p:spPr bwMode="auto">
              <a:xfrm>
                <a:off x="185566" y="3648608"/>
                <a:ext cx="437802" cy="837"/>
              </a:xfrm>
              <a:prstGeom prst="line">
                <a:avLst/>
              </a:prstGeom>
              <a:noFill/>
              <a:ln w="28575" cap="flat" cmpd="sng" algn="ctr">
                <a:solidFill>
                  <a:schemeClr val="tx1"/>
                </a:solidFill>
                <a:prstDash val="sysDash"/>
                <a:round/>
                <a:headEnd type="none" w="med" len="med"/>
                <a:tailEnd type="none" w="med" len="med"/>
              </a:ln>
              <a:effectLst/>
            </p:spPr>
          </p:cxnSp>
          <p:sp>
            <p:nvSpPr>
              <p:cNvPr id="942" name="Rounded Rectangle 941"/>
              <p:cNvSpPr/>
              <p:nvPr/>
            </p:nvSpPr>
            <p:spPr bwMode="auto">
              <a:xfrm>
                <a:off x="121921" y="361442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43" name="Rounded Rectangle 942"/>
              <p:cNvSpPr/>
              <p:nvPr/>
            </p:nvSpPr>
            <p:spPr bwMode="auto">
              <a:xfrm>
                <a:off x="633871" y="3611918"/>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929" name="Group 928"/>
            <p:cNvGrpSpPr/>
            <p:nvPr/>
          </p:nvGrpSpPr>
          <p:grpSpPr>
            <a:xfrm>
              <a:off x="727179" y="3590290"/>
              <a:ext cx="605258" cy="129540"/>
              <a:chOff x="95782" y="3588094"/>
              <a:chExt cx="605258" cy="129540"/>
            </a:xfrm>
          </p:grpSpPr>
          <p:sp>
            <p:nvSpPr>
              <p:cNvPr id="936" name="Rounded Rectangle 935"/>
              <p:cNvSpPr/>
              <p:nvPr/>
            </p:nvSpPr>
            <p:spPr bwMode="auto">
              <a:xfrm>
                <a:off x="95782" y="3588094"/>
                <a:ext cx="605258"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937" name="Straight Connector 936"/>
              <p:cNvCxnSpPr/>
              <p:nvPr/>
            </p:nvCxnSpPr>
            <p:spPr bwMode="auto">
              <a:xfrm>
                <a:off x="185566" y="3648608"/>
                <a:ext cx="437802" cy="837"/>
              </a:xfrm>
              <a:prstGeom prst="line">
                <a:avLst/>
              </a:prstGeom>
              <a:noFill/>
              <a:ln w="28575" cap="flat" cmpd="sng" algn="ctr">
                <a:solidFill>
                  <a:schemeClr val="tx1"/>
                </a:solidFill>
                <a:prstDash val="sysDash"/>
                <a:round/>
                <a:headEnd type="none" w="med" len="med"/>
                <a:tailEnd type="none" w="med" len="med"/>
              </a:ln>
              <a:effectLst/>
            </p:spPr>
          </p:cxnSp>
          <p:sp>
            <p:nvSpPr>
              <p:cNvPr id="938" name="Rounded Rectangle 937"/>
              <p:cNvSpPr/>
              <p:nvPr/>
            </p:nvSpPr>
            <p:spPr bwMode="auto">
              <a:xfrm>
                <a:off x="121921" y="361442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39" name="Rounded Rectangle 938"/>
              <p:cNvSpPr/>
              <p:nvPr/>
            </p:nvSpPr>
            <p:spPr bwMode="auto">
              <a:xfrm>
                <a:off x="633871" y="3611918"/>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930" name="Group 929"/>
            <p:cNvGrpSpPr/>
            <p:nvPr/>
          </p:nvGrpSpPr>
          <p:grpSpPr>
            <a:xfrm>
              <a:off x="1358576" y="3590290"/>
              <a:ext cx="226384" cy="129540"/>
              <a:chOff x="95782" y="3588094"/>
              <a:chExt cx="226384" cy="129540"/>
            </a:xfrm>
          </p:grpSpPr>
          <p:sp>
            <p:nvSpPr>
              <p:cNvPr id="934" name="Rounded Rectangle 933"/>
              <p:cNvSpPr/>
              <p:nvPr/>
            </p:nvSpPr>
            <p:spPr bwMode="auto">
              <a:xfrm>
                <a:off x="95782" y="3588094"/>
                <a:ext cx="226384" cy="129540"/>
              </a:xfrm>
              <a:prstGeom prst="roundRect">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35" name="Rounded Rectangle 934"/>
              <p:cNvSpPr/>
              <p:nvPr/>
            </p:nvSpPr>
            <p:spPr bwMode="auto">
              <a:xfrm>
                <a:off x="121921" y="3611880"/>
                <a:ext cx="45719" cy="81280"/>
              </a:xfrm>
              <a:prstGeom prst="roundRect">
                <a:avLst/>
              </a:prstGeom>
              <a:no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sp>
          <p:nvSpPr>
            <p:cNvPr id="931" name="Oval 930"/>
            <p:cNvSpPr/>
            <p:nvPr/>
          </p:nvSpPr>
          <p:spPr bwMode="auto">
            <a:xfrm rot="692065">
              <a:off x="1498807" y="3596641"/>
              <a:ext cx="205740" cy="81280"/>
            </a:xfrm>
            <a:prstGeom prst="ellipse">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932" name="Oval 931"/>
            <p:cNvSpPr/>
            <p:nvPr/>
          </p:nvSpPr>
          <p:spPr bwMode="auto">
            <a:xfrm rot="20804613">
              <a:off x="1506824" y="3634424"/>
              <a:ext cx="205740" cy="81280"/>
            </a:xfrm>
            <a:prstGeom prst="ellipse">
              <a:avLst/>
            </a:prstGeom>
            <a:solidFill>
              <a:srgbClr val="FFC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cxnSp>
          <p:nvCxnSpPr>
            <p:cNvPr id="933" name="Straight Connector 932"/>
            <p:cNvCxnSpPr/>
            <p:nvPr/>
          </p:nvCxnSpPr>
          <p:spPr bwMode="auto">
            <a:xfrm>
              <a:off x="1488440" y="3629660"/>
              <a:ext cx="172766" cy="753"/>
            </a:xfrm>
            <a:prstGeom prst="line">
              <a:avLst/>
            </a:prstGeom>
            <a:noFill/>
            <a:ln w="28575" cap="flat" cmpd="sng" algn="ctr">
              <a:solidFill>
                <a:schemeClr val="tx1"/>
              </a:solidFill>
              <a:prstDash val="sysDash"/>
              <a:round/>
              <a:headEnd type="none" w="med" len="med"/>
              <a:tailEnd type="none" w="med" len="med"/>
            </a:ln>
            <a:effectLst/>
          </p:spPr>
        </p:cxnSp>
      </p:grpSp>
      <p:sp>
        <p:nvSpPr>
          <p:cNvPr id="1007" name="Rounded Rectangle 1006"/>
          <p:cNvSpPr/>
          <p:nvPr/>
        </p:nvSpPr>
        <p:spPr bwMode="auto">
          <a:xfrm>
            <a:off x="3367194" y="3882786"/>
            <a:ext cx="621546" cy="342171"/>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008" name="Group 1007"/>
          <p:cNvGrpSpPr/>
          <p:nvPr/>
        </p:nvGrpSpPr>
        <p:grpSpPr>
          <a:xfrm>
            <a:off x="3402175" y="3910527"/>
            <a:ext cx="551039" cy="290385"/>
            <a:chOff x="3216149" y="3142891"/>
            <a:chExt cx="520761" cy="129594"/>
          </a:xfrm>
        </p:grpSpPr>
        <p:sp>
          <p:nvSpPr>
            <p:cNvPr id="1009" name="Rectangle 1008"/>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0" name="Rectangle 1009"/>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1" name="Rectangle 1010"/>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2" name="Rectangle 1011"/>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3" name="Rectangle 1012"/>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4" name="Rectangle 1013"/>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5" name="Rectangle 1014"/>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6" name="Rectangle 1015"/>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7" name="Rectangle 1016"/>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8" name="Rectangle 1017"/>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19" name="Rectangle 1018"/>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0" name="Rectangle 1019"/>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1" name="Rectangle 1020"/>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2" name="Rectangle 1021"/>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3" name="Rectangle 1022"/>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4" name="Rectangle 1023"/>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5" name="Rectangle 1024"/>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6" name="Rectangle 1025"/>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7" name="Rectangle 1026"/>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8" name="Rectangle 1027"/>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29" name="Rectangle 1028"/>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0" name="Rectangle 1029"/>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1" name="Rectangle 1030"/>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2" name="Rectangle 1031"/>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3" name="Rectangle 1032"/>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4" name="Rectangle 1033"/>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5" name="Rectangle 1034"/>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6" name="Rectangle 1035"/>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7" name="Rectangle 1036"/>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38" name="Rectangle 1037"/>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nvGrpSpPr>
          <p:cNvPr id="1039" name="Group 1038"/>
          <p:cNvGrpSpPr/>
          <p:nvPr/>
        </p:nvGrpSpPr>
        <p:grpSpPr>
          <a:xfrm>
            <a:off x="2575082" y="3876150"/>
            <a:ext cx="621546" cy="342171"/>
            <a:chOff x="2433345" y="2855114"/>
            <a:chExt cx="587393" cy="323370"/>
          </a:xfrm>
        </p:grpSpPr>
        <p:sp>
          <p:nvSpPr>
            <p:cNvPr id="1040" name="Rounded Rectangle 1039"/>
            <p:cNvSpPr/>
            <p:nvPr/>
          </p:nvSpPr>
          <p:spPr bwMode="auto">
            <a:xfrm>
              <a:off x="2433345" y="2855114"/>
              <a:ext cx="587393" cy="323370"/>
            </a:xfrm>
            <a:prstGeom prst="roundRect">
              <a:avLst>
                <a:gd name="adj" fmla="val 16629"/>
              </a:avLst>
            </a:prstGeom>
            <a:solidFill>
              <a:schemeClr val="bg1">
                <a:lumMod val="75000"/>
              </a:schemeClr>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nvGrpSpPr>
            <p:cNvPr id="1041" name="Group 1040"/>
            <p:cNvGrpSpPr/>
            <p:nvPr/>
          </p:nvGrpSpPr>
          <p:grpSpPr>
            <a:xfrm>
              <a:off x="2466403" y="2881330"/>
              <a:ext cx="520761" cy="274429"/>
              <a:chOff x="3216149" y="3142891"/>
              <a:chExt cx="520761" cy="129594"/>
            </a:xfrm>
          </p:grpSpPr>
          <p:sp>
            <p:nvSpPr>
              <p:cNvPr id="1042" name="Rectangle 1041"/>
              <p:cNvSpPr/>
              <p:nvPr/>
            </p:nvSpPr>
            <p:spPr bwMode="auto">
              <a:xfrm>
                <a:off x="3216149"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43" name="Rectangle 1042"/>
              <p:cNvSpPr/>
              <p:nvPr/>
            </p:nvSpPr>
            <p:spPr bwMode="auto">
              <a:xfrm>
                <a:off x="3251432"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44" name="Rectangle 1043"/>
              <p:cNvSpPr/>
              <p:nvPr/>
            </p:nvSpPr>
            <p:spPr bwMode="auto">
              <a:xfrm>
                <a:off x="3286715"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45" name="Rectangle 1044"/>
              <p:cNvSpPr/>
              <p:nvPr/>
            </p:nvSpPr>
            <p:spPr bwMode="auto">
              <a:xfrm>
                <a:off x="332199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46" name="Rectangle 1045"/>
              <p:cNvSpPr/>
              <p:nvPr/>
            </p:nvSpPr>
            <p:spPr bwMode="auto">
              <a:xfrm>
                <a:off x="3357281"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47" name="Rectangle 1046"/>
              <p:cNvSpPr/>
              <p:nvPr/>
            </p:nvSpPr>
            <p:spPr bwMode="auto">
              <a:xfrm>
                <a:off x="3392564"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48" name="Rectangle 1047"/>
              <p:cNvSpPr/>
              <p:nvPr/>
            </p:nvSpPr>
            <p:spPr bwMode="auto">
              <a:xfrm>
                <a:off x="3427847"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49" name="Rectangle 1048"/>
              <p:cNvSpPr/>
              <p:nvPr/>
            </p:nvSpPr>
            <p:spPr bwMode="auto">
              <a:xfrm>
                <a:off x="3463130"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0" name="Rectangle 1049"/>
              <p:cNvSpPr/>
              <p:nvPr/>
            </p:nvSpPr>
            <p:spPr bwMode="auto">
              <a:xfrm>
                <a:off x="3498413"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1" name="Rectangle 1050"/>
              <p:cNvSpPr/>
              <p:nvPr/>
            </p:nvSpPr>
            <p:spPr bwMode="auto">
              <a:xfrm>
                <a:off x="3533696"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2" name="Rectangle 1051"/>
              <p:cNvSpPr/>
              <p:nvPr/>
            </p:nvSpPr>
            <p:spPr bwMode="auto">
              <a:xfrm>
                <a:off x="3568979"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3" name="Rectangle 1052"/>
              <p:cNvSpPr/>
              <p:nvPr/>
            </p:nvSpPr>
            <p:spPr bwMode="auto">
              <a:xfrm>
                <a:off x="3604262" y="3142891"/>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4" name="Rectangle 1053"/>
              <p:cNvSpPr/>
              <p:nvPr/>
            </p:nvSpPr>
            <p:spPr bwMode="auto">
              <a:xfrm>
                <a:off x="3639545"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5" name="Rectangle 1054"/>
              <p:cNvSpPr/>
              <p:nvPr/>
            </p:nvSpPr>
            <p:spPr bwMode="auto">
              <a:xfrm>
                <a:off x="3674828" y="3142891"/>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6" name="Rectangle 1055"/>
              <p:cNvSpPr/>
              <p:nvPr/>
            </p:nvSpPr>
            <p:spPr bwMode="auto">
              <a:xfrm>
                <a:off x="3710113" y="3142891"/>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7" name="Rectangle 1056"/>
              <p:cNvSpPr/>
              <p:nvPr/>
            </p:nvSpPr>
            <p:spPr bwMode="auto">
              <a:xfrm>
                <a:off x="3217715"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8" name="Rectangle 1057"/>
              <p:cNvSpPr/>
              <p:nvPr/>
            </p:nvSpPr>
            <p:spPr bwMode="auto">
              <a:xfrm>
                <a:off x="3252998"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59" name="Rectangle 1058"/>
              <p:cNvSpPr/>
              <p:nvPr/>
            </p:nvSpPr>
            <p:spPr bwMode="auto">
              <a:xfrm>
                <a:off x="3288281"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0" name="Rectangle 1059"/>
              <p:cNvSpPr/>
              <p:nvPr/>
            </p:nvSpPr>
            <p:spPr bwMode="auto">
              <a:xfrm>
                <a:off x="332356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1" name="Rectangle 1060"/>
              <p:cNvSpPr/>
              <p:nvPr/>
            </p:nvSpPr>
            <p:spPr bwMode="auto">
              <a:xfrm>
                <a:off x="3358847"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2" name="Rectangle 1061"/>
              <p:cNvSpPr/>
              <p:nvPr/>
            </p:nvSpPr>
            <p:spPr bwMode="auto">
              <a:xfrm>
                <a:off x="3394130"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3" name="Rectangle 1062"/>
              <p:cNvSpPr/>
              <p:nvPr/>
            </p:nvSpPr>
            <p:spPr bwMode="auto">
              <a:xfrm>
                <a:off x="3429413"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4" name="Rectangle 1063"/>
              <p:cNvSpPr/>
              <p:nvPr/>
            </p:nvSpPr>
            <p:spPr bwMode="auto">
              <a:xfrm>
                <a:off x="3464696"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5" name="Rectangle 1064"/>
              <p:cNvSpPr/>
              <p:nvPr/>
            </p:nvSpPr>
            <p:spPr bwMode="auto">
              <a:xfrm>
                <a:off x="3499979"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6" name="Rectangle 1065"/>
              <p:cNvSpPr/>
              <p:nvPr/>
            </p:nvSpPr>
            <p:spPr bwMode="auto">
              <a:xfrm>
                <a:off x="3535262"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7" name="Rectangle 1066"/>
              <p:cNvSpPr/>
              <p:nvPr/>
            </p:nvSpPr>
            <p:spPr bwMode="auto">
              <a:xfrm>
                <a:off x="3570545"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8" name="Rectangle 1067"/>
              <p:cNvSpPr/>
              <p:nvPr/>
            </p:nvSpPr>
            <p:spPr bwMode="auto">
              <a:xfrm>
                <a:off x="3605828" y="3226766"/>
                <a:ext cx="25231" cy="45719"/>
              </a:xfrm>
              <a:prstGeom prst="rect">
                <a:avLst/>
              </a:prstGeom>
              <a:solidFill>
                <a:schemeClr val="bg1"/>
              </a:solidFill>
              <a:ln w="3175" cap="flat" cmpd="sng" algn="ctr">
                <a:solidFill>
                  <a:schemeClr val="tx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69" name="Rectangle 1068"/>
              <p:cNvSpPr/>
              <p:nvPr/>
            </p:nvSpPr>
            <p:spPr bwMode="auto">
              <a:xfrm>
                <a:off x="3641111"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0" name="Rectangle 1069"/>
              <p:cNvSpPr/>
              <p:nvPr/>
            </p:nvSpPr>
            <p:spPr bwMode="auto">
              <a:xfrm>
                <a:off x="3676394" y="3226766"/>
                <a:ext cx="25231" cy="45719"/>
              </a:xfrm>
              <a:prstGeom prst="rect">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
            <p:nvSpPr>
              <p:cNvPr id="1071" name="Rectangle 1070"/>
              <p:cNvSpPr/>
              <p:nvPr/>
            </p:nvSpPr>
            <p:spPr bwMode="auto">
              <a:xfrm>
                <a:off x="3711679" y="3226766"/>
                <a:ext cx="25231" cy="45719"/>
              </a:xfrm>
              <a:prstGeom prst="rect">
                <a:avLst/>
              </a:prstGeom>
              <a:noFill/>
              <a:ln w="3175" cap="flat" cmpd="sng" algn="ctr">
                <a:solidFill>
                  <a:schemeClr val="bg1"/>
                </a:solidFill>
                <a:prstDash val="solid"/>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grpSp>
      </p:grpSp>
      <p:sp>
        <p:nvSpPr>
          <p:cNvPr id="1072" name="Right Arrow 1071"/>
          <p:cNvSpPr/>
          <p:nvPr/>
        </p:nvSpPr>
        <p:spPr bwMode="auto">
          <a:xfrm rot="16200000">
            <a:off x="-72188" y="3217922"/>
            <a:ext cx="600894" cy="331510"/>
          </a:xfrm>
          <a:prstGeom prst="rightArrow">
            <a:avLst/>
          </a:prstGeom>
          <a:solidFill>
            <a:srgbClr val="FF0000"/>
          </a:solidFill>
          <a:ln w="38100" cap="flat" cmpd="sng" algn="ctr">
            <a:noFill/>
            <a:prstDash val="dash"/>
            <a:round/>
            <a:headEnd type="none" w="med" len="med"/>
            <a:tailEnd type="none" w="med" len="med"/>
          </a:ln>
          <a:effectLst/>
        </p:spPr>
        <p:txBody>
          <a:bodyPr vert="horz" wrap="square" lIns="96756" tIns="48379" rIns="96756" bIns="48379" numCol="1" rtlCol="0" anchor="t" anchorCtr="0" compatLnSpc="1">
            <a:prstTxWarp prst="textNoShape">
              <a:avLst/>
            </a:prstTxWarp>
          </a:bodyPr>
          <a:lstStyle/>
          <a:p>
            <a:pPr defTabSz="967613" fontAlgn="base">
              <a:spcBef>
                <a:spcPct val="0"/>
              </a:spcBef>
              <a:spcAft>
                <a:spcPct val="0"/>
              </a:spcAft>
              <a:buClr>
                <a:srgbClr val="CC9900"/>
              </a:buClr>
              <a:buFont typeface="Wingdings" pitchFamily="2" charset="2"/>
              <a:buChar char="n"/>
            </a:pPr>
            <a:endParaRPr lang="en-US" sz="1905" b="1">
              <a:solidFill>
                <a:srgbClr val="000000"/>
              </a:solidFill>
              <a:latin typeface="Arial" charset="0"/>
              <a:ea typeface="SimSun" pitchFamily="2" charset="-122"/>
            </a:endParaRPr>
          </a:p>
        </p:txBody>
      </p:sp>
    </p:spTree>
    <p:extLst>
      <p:ext uri="{BB962C8B-B14F-4D97-AF65-F5344CB8AC3E}">
        <p14:creationId xmlns:p14="http://schemas.microsoft.com/office/powerpoint/2010/main" val="187412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Rectangle 340"/>
          <p:cNvSpPr/>
          <p:nvPr/>
        </p:nvSpPr>
        <p:spPr bwMode="auto">
          <a:xfrm>
            <a:off x="-26583" y="526"/>
            <a:ext cx="12192000" cy="685695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2" name="Title 1"/>
          <p:cNvSpPr>
            <a:spLocks noGrp="1"/>
          </p:cNvSpPr>
          <p:nvPr>
            <p:ph type="title"/>
          </p:nvPr>
        </p:nvSpPr>
        <p:spPr>
          <a:xfrm>
            <a:off x="838200" y="0"/>
            <a:ext cx="10515600" cy="1325563"/>
          </a:xfrm>
        </p:spPr>
        <p:txBody>
          <a:bodyPr/>
          <a:lstStyle/>
          <a:p>
            <a:r>
              <a:rPr lang="en-US" b="1" dirty="0" smtClean="0"/>
              <a:t>Slicing in terms of resource sets/subsets.</a:t>
            </a:r>
            <a:endParaRPr lang="en-US" b="1" dirty="0"/>
          </a:p>
        </p:txBody>
      </p:sp>
      <p:grpSp>
        <p:nvGrpSpPr>
          <p:cNvPr id="5" name="Group 345"/>
          <p:cNvGrpSpPr/>
          <p:nvPr/>
        </p:nvGrpSpPr>
        <p:grpSpPr>
          <a:xfrm>
            <a:off x="337511" y="1223900"/>
            <a:ext cx="11650657" cy="2168864"/>
            <a:chOff x="-24312" y="1282264"/>
            <a:chExt cx="11611984" cy="2168864"/>
          </a:xfrm>
        </p:grpSpPr>
        <p:sp>
          <p:nvSpPr>
            <p:cNvPr id="6" name="Rounded Rectangle 5"/>
            <p:cNvSpPr/>
            <p:nvPr/>
          </p:nvSpPr>
          <p:spPr bwMode="auto">
            <a:xfrm>
              <a:off x="-24312" y="1282264"/>
              <a:ext cx="11596212" cy="2168864"/>
            </a:xfrm>
            <a:prstGeom prst="roundRect">
              <a:avLst>
                <a:gd name="adj" fmla="val 10177"/>
              </a:avLst>
            </a:prstGeom>
            <a:solidFill>
              <a:srgbClr val="DAEDEF">
                <a:lumMod val="2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7" name="Rounded Rectangle 6"/>
            <p:cNvSpPr/>
            <p:nvPr/>
          </p:nvSpPr>
          <p:spPr>
            <a:xfrm>
              <a:off x="10306696" y="1765741"/>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8" name="Rounded Rectangle 7"/>
            <p:cNvSpPr/>
            <p:nvPr/>
          </p:nvSpPr>
          <p:spPr>
            <a:xfrm>
              <a:off x="8908827" y="1770996"/>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9" name="Rounded Rectangle 8"/>
            <p:cNvSpPr/>
            <p:nvPr/>
          </p:nvSpPr>
          <p:spPr>
            <a:xfrm>
              <a:off x="7379582" y="1755230"/>
              <a:ext cx="1213945"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10" name="Rounded Rectangle 9"/>
            <p:cNvSpPr/>
            <p:nvPr/>
          </p:nvSpPr>
          <p:spPr>
            <a:xfrm>
              <a:off x="5950179" y="1760485"/>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11" name="Rounded Rectangle 10"/>
            <p:cNvSpPr/>
            <p:nvPr/>
          </p:nvSpPr>
          <p:spPr>
            <a:xfrm>
              <a:off x="4520778" y="1749975"/>
              <a:ext cx="1077310"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12" name="Rounded Rectangle 11"/>
            <p:cNvSpPr/>
            <p:nvPr/>
          </p:nvSpPr>
          <p:spPr>
            <a:xfrm>
              <a:off x="3086119" y="1749976"/>
              <a:ext cx="951186"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13" name="Rounded Rectangle 12"/>
            <p:cNvSpPr/>
            <p:nvPr/>
          </p:nvSpPr>
          <p:spPr>
            <a:xfrm>
              <a:off x="1514829" y="1755230"/>
              <a:ext cx="1118036" cy="1466193"/>
            </a:xfrm>
            <a:prstGeom prst="roundRect">
              <a:avLst>
                <a:gd name="adj" fmla="val 12437"/>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grpSp>
          <p:nvGrpSpPr>
            <p:cNvPr id="14" name="Group 188"/>
            <p:cNvGrpSpPr/>
            <p:nvPr/>
          </p:nvGrpSpPr>
          <p:grpSpPr>
            <a:xfrm>
              <a:off x="1620222" y="1866587"/>
              <a:ext cx="345543" cy="899374"/>
              <a:chOff x="1323844" y="1560397"/>
              <a:chExt cx="359391" cy="987588"/>
            </a:xfrm>
          </p:grpSpPr>
          <p:sp>
            <p:nvSpPr>
              <p:cNvPr id="199" name="Isosceles Triangle 198"/>
              <p:cNvSpPr/>
              <p:nvPr/>
            </p:nvSpPr>
            <p:spPr bwMode="auto">
              <a:xfrm>
                <a:off x="1429899" y="1791240"/>
                <a:ext cx="166504" cy="756745"/>
              </a:xfrm>
              <a:prstGeom prst="triangle">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00" name="Rectangle 199"/>
              <p:cNvSpPr/>
              <p:nvPr/>
            </p:nvSpPr>
            <p:spPr bwMode="auto">
              <a:xfrm>
                <a:off x="1323844" y="16513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01" name="Rectangle 200"/>
              <p:cNvSpPr/>
              <p:nvPr/>
            </p:nvSpPr>
            <p:spPr bwMode="auto">
              <a:xfrm>
                <a:off x="1435301" y="18037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02" name="Rectangle 201"/>
              <p:cNvSpPr/>
              <p:nvPr/>
            </p:nvSpPr>
            <p:spPr bwMode="auto">
              <a:xfrm>
                <a:off x="1519463" y="1560397"/>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15" name="Left Brace 14"/>
            <p:cNvSpPr/>
            <p:nvPr/>
          </p:nvSpPr>
          <p:spPr bwMode="auto">
            <a:xfrm>
              <a:off x="1449735"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16" name="Left Brace 15"/>
            <p:cNvSpPr/>
            <p:nvPr/>
          </p:nvSpPr>
          <p:spPr bwMode="auto">
            <a:xfrm flipH="1">
              <a:off x="2525067"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grpSp>
          <p:nvGrpSpPr>
            <p:cNvPr id="17" name="Group 199"/>
            <p:cNvGrpSpPr/>
            <p:nvPr/>
          </p:nvGrpSpPr>
          <p:grpSpPr>
            <a:xfrm>
              <a:off x="3118594" y="1877243"/>
              <a:ext cx="894799" cy="1382816"/>
              <a:chOff x="2877067" y="1449269"/>
              <a:chExt cx="1466877" cy="1518448"/>
            </a:xfrm>
          </p:grpSpPr>
          <p:sp>
            <p:nvSpPr>
              <p:cNvPr id="196" name="Freeform 195"/>
              <p:cNvSpPr/>
              <p:nvPr/>
            </p:nvSpPr>
            <p:spPr bwMode="auto">
              <a:xfrm>
                <a:off x="2877067" y="1449269"/>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97" name="Freeform 196"/>
              <p:cNvSpPr/>
              <p:nvPr/>
            </p:nvSpPr>
            <p:spPr bwMode="auto">
              <a:xfrm>
                <a:off x="2879342" y="1942863"/>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98" name="Freeform 197"/>
              <p:cNvSpPr/>
              <p:nvPr/>
            </p:nvSpPr>
            <p:spPr bwMode="auto">
              <a:xfrm>
                <a:off x="2922559" y="2368218"/>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18" name="Left Brace 17"/>
            <p:cNvSpPr/>
            <p:nvPr/>
          </p:nvSpPr>
          <p:spPr bwMode="auto">
            <a:xfrm>
              <a:off x="2955349"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19" name="Left Brace 18"/>
            <p:cNvSpPr/>
            <p:nvPr/>
          </p:nvSpPr>
          <p:spPr bwMode="auto">
            <a:xfrm flipH="1">
              <a:off x="3965265"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0" name="TextBox 19"/>
            <p:cNvSpPr txBox="1"/>
            <p:nvPr/>
          </p:nvSpPr>
          <p:spPr>
            <a:xfrm>
              <a:off x="2656646" y="2217212"/>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1" name="TextBox 20"/>
            <p:cNvSpPr txBox="1"/>
            <p:nvPr/>
          </p:nvSpPr>
          <p:spPr>
            <a:xfrm>
              <a:off x="4096843" y="2229641"/>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2" name="Left Brace 21"/>
            <p:cNvSpPr/>
            <p:nvPr/>
          </p:nvSpPr>
          <p:spPr bwMode="auto">
            <a:xfrm>
              <a:off x="4392903"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3" name="Left Brace 22"/>
            <p:cNvSpPr/>
            <p:nvPr/>
          </p:nvSpPr>
          <p:spPr bwMode="auto">
            <a:xfrm flipH="1">
              <a:off x="5439541"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4" name="TextBox 23"/>
            <p:cNvSpPr txBox="1"/>
            <p:nvPr/>
          </p:nvSpPr>
          <p:spPr>
            <a:xfrm>
              <a:off x="5571119" y="2219284"/>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5" name="Left Brace 24"/>
            <p:cNvSpPr/>
            <p:nvPr/>
          </p:nvSpPr>
          <p:spPr bwMode="auto">
            <a:xfrm>
              <a:off x="5812406"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6" name="Left Brace 25"/>
            <p:cNvSpPr/>
            <p:nvPr/>
          </p:nvSpPr>
          <p:spPr bwMode="auto">
            <a:xfrm flipH="1">
              <a:off x="6838088"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7" name="TextBox 26"/>
            <p:cNvSpPr txBox="1"/>
            <p:nvPr/>
          </p:nvSpPr>
          <p:spPr>
            <a:xfrm>
              <a:off x="6959188" y="2231712"/>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8" name="TextBox 27"/>
            <p:cNvSpPr txBox="1"/>
            <p:nvPr/>
          </p:nvSpPr>
          <p:spPr>
            <a:xfrm>
              <a:off x="1504656" y="1401621"/>
              <a:ext cx="94128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Antennas</a:t>
              </a:r>
              <a:endParaRPr kumimoji="0" lang="en-US" sz="1400" b="0" i="0" u="none" strike="noStrike" kern="0" cap="none" spc="0" normalizeH="0" baseline="0" noProof="0" dirty="0">
                <a:ln>
                  <a:noFill/>
                </a:ln>
                <a:solidFill>
                  <a:srgbClr val="FFFF00"/>
                </a:solidFill>
                <a:effectLst/>
                <a:uLnTx/>
                <a:uFillTx/>
              </a:endParaRPr>
            </a:p>
          </p:txBody>
        </p:sp>
        <p:sp>
          <p:nvSpPr>
            <p:cNvPr id="29" name="TextBox 28"/>
            <p:cNvSpPr txBox="1"/>
            <p:nvPr/>
          </p:nvSpPr>
          <p:spPr>
            <a:xfrm>
              <a:off x="3147078" y="1401621"/>
              <a:ext cx="93968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Fronthaul</a:t>
              </a:r>
              <a:endParaRPr kumimoji="0" lang="en-US" sz="1400" b="0" i="0" u="none" strike="noStrike" kern="0" cap="none" spc="0" normalizeH="0" baseline="0" noProof="0" dirty="0">
                <a:ln>
                  <a:noFill/>
                </a:ln>
                <a:solidFill>
                  <a:srgbClr val="FFFF00"/>
                </a:solidFill>
                <a:effectLst/>
                <a:uLnTx/>
                <a:uFillTx/>
              </a:endParaRPr>
            </a:p>
          </p:txBody>
        </p:sp>
        <p:sp>
          <p:nvSpPr>
            <p:cNvPr id="30" name="TextBox 29"/>
            <p:cNvSpPr txBox="1"/>
            <p:nvPr/>
          </p:nvSpPr>
          <p:spPr>
            <a:xfrm>
              <a:off x="4398598" y="1401621"/>
              <a:ext cx="12454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CRAN</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fabric</a:t>
              </a:r>
              <a:endParaRPr kumimoji="0" lang="en-US" sz="1400" b="0" i="0" u="none" strike="noStrike" kern="0" cap="none" spc="0" normalizeH="0" baseline="0" noProof="0" dirty="0">
                <a:ln>
                  <a:noFill/>
                </a:ln>
                <a:solidFill>
                  <a:srgbClr val="FFFF00"/>
                </a:solidFill>
                <a:effectLst/>
                <a:uLnTx/>
                <a:uFillTx/>
              </a:endParaRPr>
            </a:p>
          </p:txBody>
        </p:sp>
        <p:grpSp>
          <p:nvGrpSpPr>
            <p:cNvPr id="31" name="Group 177"/>
            <p:cNvGrpSpPr/>
            <p:nvPr/>
          </p:nvGrpSpPr>
          <p:grpSpPr>
            <a:xfrm rot="16200000">
              <a:off x="4327555" y="2111999"/>
              <a:ext cx="1340202" cy="671282"/>
              <a:chOff x="6944248" y="6119031"/>
              <a:chExt cx="1156692" cy="375039"/>
            </a:xfrm>
          </p:grpSpPr>
          <p:sp>
            <p:nvSpPr>
              <p:cNvPr id="182" name="Cube 181"/>
              <p:cNvSpPr/>
              <p:nvPr/>
            </p:nvSpPr>
            <p:spPr bwMode="auto">
              <a:xfrm>
                <a:off x="6944248"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83" name="Cube 182"/>
              <p:cNvSpPr/>
              <p:nvPr/>
            </p:nvSpPr>
            <p:spPr bwMode="auto">
              <a:xfrm>
                <a:off x="7222384"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84" name="Cube 183"/>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85" name="Cube 184"/>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186" name="Straight Connector 185"/>
              <p:cNvCxnSpPr>
                <a:stCxn id="185" idx="1"/>
                <a:endCxn id="188" idx="4"/>
              </p:cNvCxnSpPr>
              <p:nvPr/>
            </p:nvCxnSpPr>
            <p:spPr bwMode="auto">
              <a:xfrm flipH="1" flipV="1">
                <a:off x="7758759" y="6203673"/>
                <a:ext cx="223711" cy="188827"/>
              </a:xfrm>
              <a:prstGeom prst="line">
                <a:avLst/>
              </a:prstGeom>
              <a:solidFill>
                <a:srgbClr val="BBE0E3"/>
              </a:solidFill>
              <a:ln w="9525" cap="flat" cmpd="sng" algn="ctr">
                <a:solidFill>
                  <a:srgbClr val="FFFFFF"/>
                </a:solidFill>
                <a:prstDash val="solid"/>
                <a:round/>
                <a:headEnd type="none" w="med" len="med"/>
                <a:tailEnd type="none" w="med" len="med"/>
              </a:ln>
              <a:effectLst/>
            </p:spPr>
          </p:cxnSp>
          <p:sp>
            <p:nvSpPr>
              <p:cNvPr id="187" name="Cube 186"/>
              <p:cNvSpPr/>
              <p:nvPr/>
            </p:nvSpPr>
            <p:spPr bwMode="auto">
              <a:xfrm>
                <a:off x="7162284" y="6125198"/>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88" name="Cube 187"/>
              <p:cNvSpPr/>
              <p:nvPr/>
            </p:nvSpPr>
            <p:spPr bwMode="auto">
              <a:xfrm>
                <a:off x="7589533" y="6119031"/>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189" name="Straight Connector 188"/>
              <p:cNvCxnSpPr>
                <a:stCxn id="185" idx="1"/>
                <a:endCxn id="187" idx="4"/>
              </p:cNvCxnSpPr>
              <p:nvPr/>
            </p:nvCxnSpPr>
            <p:spPr bwMode="auto">
              <a:xfrm flipH="1" flipV="1">
                <a:off x="7331510" y="6209840"/>
                <a:ext cx="650960" cy="182660"/>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90" name="Straight Connector 189"/>
              <p:cNvCxnSpPr>
                <a:stCxn id="184" idx="0"/>
                <a:endCxn id="188" idx="3"/>
              </p:cNvCxnSpPr>
              <p:nvPr/>
            </p:nvCxnSpPr>
            <p:spPr bwMode="auto">
              <a:xfrm flipV="1">
                <a:off x="7658723" y="6254458"/>
                <a:ext cx="15423"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91" name="Straight Connector 190"/>
              <p:cNvCxnSpPr>
                <a:stCxn id="184" idx="0"/>
                <a:endCxn id="187" idx="4"/>
              </p:cNvCxnSpPr>
              <p:nvPr/>
            </p:nvCxnSpPr>
            <p:spPr bwMode="auto">
              <a:xfrm flipH="1" flipV="1">
                <a:off x="7331510" y="6209840"/>
                <a:ext cx="327213" cy="148803"/>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92" name="Straight Connector 191"/>
              <p:cNvCxnSpPr>
                <a:stCxn id="183" idx="0"/>
                <a:endCxn id="188" idx="3"/>
              </p:cNvCxnSpPr>
              <p:nvPr/>
            </p:nvCxnSpPr>
            <p:spPr bwMode="auto">
              <a:xfrm flipV="1">
                <a:off x="7340854" y="6254458"/>
                <a:ext cx="333292"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93" name="Straight Connector 192"/>
              <p:cNvCxnSpPr>
                <a:stCxn id="183" idx="0"/>
                <a:endCxn id="187" idx="3"/>
              </p:cNvCxnSpPr>
              <p:nvPr/>
            </p:nvCxnSpPr>
            <p:spPr bwMode="auto">
              <a:xfrm flipH="1" flipV="1">
                <a:off x="7246897" y="6260625"/>
                <a:ext cx="93957"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94" name="Straight Connector 193"/>
              <p:cNvCxnSpPr>
                <a:stCxn id="182" idx="0"/>
                <a:endCxn id="187" idx="3"/>
              </p:cNvCxnSpPr>
              <p:nvPr/>
            </p:nvCxnSpPr>
            <p:spPr bwMode="auto">
              <a:xfrm flipV="1">
                <a:off x="7062718" y="6260625"/>
                <a:ext cx="184179"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95" name="Straight Connector 194"/>
              <p:cNvCxnSpPr>
                <a:stCxn id="182" idx="0"/>
                <a:endCxn id="188" idx="3"/>
              </p:cNvCxnSpPr>
              <p:nvPr/>
            </p:nvCxnSpPr>
            <p:spPr bwMode="auto">
              <a:xfrm flipV="1">
                <a:off x="7062718" y="6254458"/>
                <a:ext cx="611428"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32" name="TextBox 31"/>
            <p:cNvSpPr txBox="1"/>
            <p:nvPr/>
          </p:nvSpPr>
          <p:spPr>
            <a:xfrm>
              <a:off x="5675603" y="1401621"/>
              <a:ext cx="157655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CRAN CPU/S/W</a:t>
              </a:r>
              <a:endParaRPr kumimoji="0" lang="en-US" sz="1400" b="0" i="0" u="none" strike="noStrike" kern="0" cap="none" spc="0" normalizeH="0" baseline="0" noProof="0" dirty="0">
                <a:ln>
                  <a:noFill/>
                </a:ln>
                <a:solidFill>
                  <a:srgbClr val="FFFF00"/>
                </a:solidFill>
                <a:effectLst/>
                <a:uLnTx/>
                <a:uFillTx/>
              </a:endParaRPr>
            </a:p>
          </p:txBody>
        </p:sp>
        <p:grpSp>
          <p:nvGrpSpPr>
            <p:cNvPr id="33" name="Group 167"/>
            <p:cNvGrpSpPr/>
            <p:nvPr/>
          </p:nvGrpSpPr>
          <p:grpSpPr>
            <a:xfrm>
              <a:off x="6012339" y="1800298"/>
              <a:ext cx="535810" cy="422576"/>
              <a:chOff x="5898109" y="3985146"/>
              <a:chExt cx="1662751" cy="1228299"/>
            </a:xfrm>
          </p:grpSpPr>
          <p:sp>
            <p:nvSpPr>
              <p:cNvPr id="179" name="Oval 178"/>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80" name="Down Arrow 179"/>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81" name="Down Arrow 180"/>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4" name="Group 168"/>
            <p:cNvGrpSpPr/>
            <p:nvPr/>
          </p:nvGrpSpPr>
          <p:grpSpPr>
            <a:xfrm>
              <a:off x="6158867" y="1939085"/>
              <a:ext cx="535810" cy="422576"/>
              <a:chOff x="5898109" y="3985146"/>
              <a:chExt cx="1662751" cy="1228299"/>
            </a:xfrm>
          </p:grpSpPr>
          <p:sp>
            <p:nvSpPr>
              <p:cNvPr id="176" name="Oval 175"/>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77" name="Down Arrow 176"/>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78" name="Down Arrow 177"/>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5" name="Group 172"/>
            <p:cNvGrpSpPr/>
            <p:nvPr/>
          </p:nvGrpSpPr>
          <p:grpSpPr>
            <a:xfrm>
              <a:off x="6423491" y="2028158"/>
              <a:ext cx="535810" cy="422576"/>
              <a:chOff x="5898109" y="3985146"/>
              <a:chExt cx="1662751" cy="1228299"/>
            </a:xfrm>
          </p:grpSpPr>
          <p:sp>
            <p:nvSpPr>
              <p:cNvPr id="173" name="Oval 172"/>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74" name="Down Arrow 173"/>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75" name="Down Arrow 174"/>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6" name="Group 176"/>
            <p:cNvGrpSpPr/>
            <p:nvPr/>
          </p:nvGrpSpPr>
          <p:grpSpPr>
            <a:xfrm>
              <a:off x="5953290" y="2353375"/>
              <a:ext cx="535810" cy="422576"/>
              <a:chOff x="5898109" y="3985146"/>
              <a:chExt cx="1662751" cy="1228299"/>
            </a:xfrm>
          </p:grpSpPr>
          <p:sp>
            <p:nvSpPr>
              <p:cNvPr id="170" name="Oval 169"/>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71" name="Down Arrow 170"/>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72" name="Down Arrow 171"/>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7" name="Group 180"/>
            <p:cNvGrpSpPr/>
            <p:nvPr/>
          </p:nvGrpSpPr>
          <p:grpSpPr>
            <a:xfrm>
              <a:off x="6191671" y="2517020"/>
              <a:ext cx="535810" cy="422576"/>
              <a:chOff x="5898109" y="3985146"/>
              <a:chExt cx="1662751" cy="1228299"/>
            </a:xfrm>
          </p:grpSpPr>
          <p:sp>
            <p:nvSpPr>
              <p:cNvPr id="167" name="Oval 166"/>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68" name="Down Arrow 167"/>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69" name="Down Arrow 168"/>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8" name="Group 184"/>
            <p:cNvGrpSpPr/>
            <p:nvPr/>
          </p:nvGrpSpPr>
          <p:grpSpPr>
            <a:xfrm>
              <a:off x="6036396" y="2767665"/>
              <a:ext cx="535810" cy="422576"/>
              <a:chOff x="5898109" y="3985146"/>
              <a:chExt cx="1662751" cy="1228299"/>
            </a:xfrm>
          </p:grpSpPr>
          <p:sp>
            <p:nvSpPr>
              <p:cNvPr id="164" name="Oval 163"/>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65" name="Down Arrow 164"/>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66" name="Down Arrow 165"/>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9" name="Group 194"/>
            <p:cNvGrpSpPr/>
            <p:nvPr/>
          </p:nvGrpSpPr>
          <p:grpSpPr>
            <a:xfrm>
              <a:off x="2215081" y="1821016"/>
              <a:ext cx="345543" cy="899374"/>
              <a:chOff x="1323844" y="1560397"/>
              <a:chExt cx="359391" cy="987588"/>
            </a:xfrm>
          </p:grpSpPr>
          <p:sp>
            <p:nvSpPr>
              <p:cNvPr id="160" name="Isosceles Triangle 159"/>
              <p:cNvSpPr/>
              <p:nvPr/>
            </p:nvSpPr>
            <p:spPr bwMode="auto">
              <a:xfrm>
                <a:off x="1429899" y="1791240"/>
                <a:ext cx="166504" cy="756745"/>
              </a:xfrm>
              <a:prstGeom prst="triangle">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61" name="Rectangle 160"/>
              <p:cNvSpPr/>
              <p:nvPr/>
            </p:nvSpPr>
            <p:spPr bwMode="auto">
              <a:xfrm>
                <a:off x="1323844" y="16513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62" name="Rectangle 161"/>
              <p:cNvSpPr/>
              <p:nvPr/>
            </p:nvSpPr>
            <p:spPr bwMode="auto">
              <a:xfrm>
                <a:off x="1435301" y="18037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63" name="Rectangle 162"/>
              <p:cNvSpPr/>
              <p:nvPr/>
            </p:nvSpPr>
            <p:spPr bwMode="auto">
              <a:xfrm>
                <a:off x="1519463" y="1560397"/>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cxnSp>
          <p:nvCxnSpPr>
            <p:cNvPr id="40" name="Straight Connector 39"/>
            <p:cNvCxnSpPr/>
            <p:nvPr/>
          </p:nvCxnSpPr>
          <p:spPr bwMode="auto">
            <a:xfrm>
              <a:off x="7619390" y="2856429"/>
              <a:ext cx="414033" cy="0"/>
            </a:xfrm>
            <a:prstGeom prst="line">
              <a:avLst/>
            </a:prstGeom>
            <a:solidFill>
              <a:srgbClr val="BBE0E3"/>
            </a:solidFill>
            <a:ln w="38100" cap="flat" cmpd="sng" algn="ctr">
              <a:solidFill>
                <a:srgbClr val="FFFFFF"/>
              </a:solidFill>
              <a:prstDash val="dash"/>
              <a:round/>
              <a:headEnd type="none" w="med" len="med"/>
              <a:tailEnd type="none" w="med" len="med"/>
            </a:ln>
            <a:effectLst/>
          </p:spPr>
        </p:cxnSp>
        <p:sp>
          <p:nvSpPr>
            <p:cNvPr id="41" name="Left Brace 40"/>
            <p:cNvSpPr/>
            <p:nvPr/>
          </p:nvSpPr>
          <p:spPr bwMode="auto">
            <a:xfrm flipH="1">
              <a:off x="8446237"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42" name="Left Brace 41"/>
            <p:cNvSpPr/>
            <p:nvPr/>
          </p:nvSpPr>
          <p:spPr bwMode="auto">
            <a:xfrm>
              <a:off x="7229014"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43" name="TextBox 42"/>
            <p:cNvSpPr txBox="1"/>
            <p:nvPr/>
          </p:nvSpPr>
          <p:spPr>
            <a:xfrm>
              <a:off x="6936835" y="1401621"/>
              <a:ext cx="211258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RAT Numerology</a:t>
              </a:r>
              <a:endParaRPr kumimoji="0" lang="en-US" sz="1400" b="0" i="0" u="none" strike="noStrike" kern="0" cap="none" spc="0" normalizeH="0" baseline="0" noProof="0" dirty="0">
                <a:ln>
                  <a:noFill/>
                </a:ln>
                <a:solidFill>
                  <a:srgbClr val="FFFF00"/>
                </a:solidFill>
                <a:effectLst/>
                <a:uLnTx/>
                <a:uFillTx/>
              </a:endParaRPr>
            </a:p>
          </p:txBody>
        </p:sp>
        <p:sp>
          <p:nvSpPr>
            <p:cNvPr id="44" name="TextBox 43"/>
            <p:cNvSpPr txBox="1"/>
            <p:nvPr/>
          </p:nvSpPr>
          <p:spPr>
            <a:xfrm>
              <a:off x="8559788" y="2235050"/>
              <a:ext cx="379454" cy="4764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rPr>
                <a:t>+</a:t>
              </a:r>
              <a:endParaRPr kumimoji="0" lang="en-US" sz="2800" b="0" i="0" u="none" strike="noStrike" kern="0" cap="none" spc="0" normalizeH="0" baseline="0" noProof="0" dirty="0">
                <a:ln>
                  <a:noFill/>
                </a:ln>
                <a:solidFill>
                  <a:srgbClr val="FFFFFF"/>
                </a:solidFill>
                <a:effectLst/>
                <a:uLnTx/>
                <a:uFillTx/>
              </a:endParaRPr>
            </a:p>
          </p:txBody>
        </p:sp>
        <p:sp>
          <p:nvSpPr>
            <p:cNvPr id="45" name="Left Brace 44"/>
            <p:cNvSpPr/>
            <p:nvPr/>
          </p:nvSpPr>
          <p:spPr bwMode="auto">
            <a:xfrm>
              <a:off x="8792784"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46" name="Left Brace 45"/>
            <p:cNvSpPr/>
            <p:nvPr/>
          </p:nvSpPr>
          <p:spPr bwMode="auto">
            <a:xfrm flipH="1">
              <a:off x="9760593"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47" name="TextBox 46"/>
            <p:cNvSpPr txBox="1"/>
            <p:nvPr/>
          </p:nvSpPr>
          <p:spPr>
            <a:xfrm>
              <a:off x="9907937" y="2224693"/>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48" name="Left Brace 47"/>
            <p:cNvSpPr/>
            <p:nvPr/>
          </p:nvSpPr>
          <p:spPr bwMode="auto">
            <a:xfrm>
              <a:off x="10180756"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49" name="Left Brace 48"/>
            <p:cNvSpPr/>
            <p:nvPr/>
          </p:nvSpPr>
          <p:spPr bwMode="auto">
            <a:xfrm flipH="1">
              <a:off x="11206438"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50" name="TextBox 49"/>
            <p:cNvSpPr txBox="1"/>
            <p:nvPr/>
          </p:nvSpPr>
          <p:spPr>
            <a:xfrm>
              <a:off x="8879176" y="1401621"/>
              <a:ext cx="114771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Back</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Haul</a:t>
              </a:r>
              <a:endParaRPr kumimoji="0" lang="en-US" sz="1400" b="0" i="0" u="none" strike="noStrike" kern="0" cap="none" spc="0" normalizeH="0" baseline="0" noProof="0" dirty="0">
                <a:ln>
                  <a:noFill/>
                </a:ln>
                <a:solidFill>
                  <a:srgbClr val="FFFF00"/>
                </a:solidFill>
                <a:effectLst/>
                <a:uLnTx/>
                <a:uFillTx/>
              </a:endParaRPr>
            </a:p>
          </p:txBody>
        </p:sp>
        <p:grpSp>
          <p:nvGrpSpPr>
            <p:cNvPr id="51" name="Group 177"/>
            <p:cNvGrpSpPr/>
            <p:nvPr/>
          </p:nvGrpSpPr>
          <p:grpSpPr>
            <a:xfrm rot="16200000">
              <a:off x="8617074" y="2101643"/>
              <a:ext cx="1340202" cy="671282"/>
              <a:chOff x="6944248" y="6119031"/>
              <a:chExt cx="1156692" cy="375039"/>
            </a:xfrm>
          </p:grpSpPr>
          <p:sp>
            <p:nvSpPr>
              <p:cNvPr id="146" name="Cube 145"/>
              <p:cNvSpPr/>
              <p:nvPr/>
            </p:nvSpPr>
            <p:spPr bwMode="auto">
              <a:xfrm>
                <a:off x="6944248"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47" name="Cube 146"/>
              <p:cNvSpPr/>
              <p:nvPr/>
            </p:nvSpPr>
            <p:spPr bwMode="auto">
              <a:xfrm>
                <a:off x="7222384"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48" name="Cube 147"/>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49" name="Cube 148"/>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150" name="Straight Connector 149"/>
              <p:cNvCxnSpPr>
                <a:stCxn id="149" idx="1"/>
                <a:endCxn id="152" idx="4"/>
              </p:cNvCxnSpPr>
              <p:nvPr/>
            </p:nvCxnSpPr>
            <p:spPr bwMode="auto">
              <a:xfrm flipH="1" flipV="1">
                <a:off x="7758759" y="6203673"/>
                <a:ext cx="223711" cy="188827"/>
              </a:xfrm>
              <a:prstGeom prst="line">
                <a:avLst/>
              </a:prstGeom>
              <a:solidFill>
                <a:srgbClr val="BBE0E3"/>
              </a:solidFill>
              <a:ln w="9525" cap="flat" cmpd="sng" algn="ctr">
                <a:solidFill>
                  <a:srgbClr val="FFFFFF"/>
                </a:solidFill>
                <a:prstDash val="solid"/>
                <a:round/>
                <a:headEnd type="none" w="med" len="med"/>
                <a:tailEnd type="none" w="med" len="med"/>
              </a:ln>
              <a:effectLst/>
            </p:spPr>
          </p:cxnSp>
          <p:sp>
            <p:nvSpPr>
              <p:cNvPr id="151" name="Cube 150"/>
              <p:cNvSpPr/>
              <p:nvPr/>
            </p:nvSpPr>
            <p:spPr bwMode="auto">
              <a:xfrm>
                <a:off x="7162284" y="6125198"/>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52" name="Cube 151"/>
              <p:cNvSpPr/>
              <p:nvPr/>
            </p:nvSpPr>
            <p:spPr bwMode="auto">
              <a:xfrm>
                <a:off x="7589533" y="6119031"/>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153" name="Straight Connector 152"/>
              <p:cNvCxnSpPr>
                <a:stCxn id="149" idx="1"/>
                <a:endCxn id="151" idx="4"/>
              </p:cNvCxnSpPr>
              <p:nvPr/>
            </p:nvCxnSpPr>
            <p:spPr bwMode="auto">
              <a:xfrm flipH="1" flipV="1">
                <a:off x="7331510" y="6209840"/>
                <a:ext cx="650960" cy="182660"/>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54" name="Straight Connector 153"/>
              <p:cNvCxnSpPr>
                <a:stCxn id="148" idx="0"/>
                <a:endCxn id="152" idx="3"/>
              </p:cNvCxnSpPr>
              <p:nvPr/>
            </p:nvCxnSpPr>
            <p:spPr bwMode="auto">
              <a:xfrm flipV="1">
                <a:off x="7658723" y="6254458"/>
                <a:ext cx="15423"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55" name="Straight Connector 154"/>
              <p:cNvCxnSpPr>
                <a:stCxn id="148" idx="0"/>
                <a:endCxn id="151" idx="4"/>
              </p:cNvCxnSpPr>
              <p:nvPr/>
            </p:nvCxnSpPr>
            <p:spPr bwMode="auto">
              <a:xfrm flipH="1" flipV="1">
                <a:off x="7331510" y="6209840"/>
                <a:ext cx="327213" cy="148803"/>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56" name="Straight Connector 155"/>
              <p:cNvCxnSpPr>
                <a:stCxn id="147" idx="0"/>
                <a:endCxn id="152" idx="3"/>
              </p:cNvCxnSpPr>
              <p:nvPr/>
            </p:nvCxnSpPr>
            <p:spPr bwMode="auto">
              <a:xfrm flipV="1">
                <a:off x="7340854" y="6254458"/>
                <a:ext cx="333292"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57" name="Straight Connector 156"/>
              <p:cNvCxnSpPr>
                <a:stCxn id="147" idx="0"/>
                <a:endCxn id="151" idx="3"/>
              </p:cNvCxnSpPr>
              <p:nvPr/>
            </p:nvCxnSpPr>
            <p:spPr bwMode="auto">
              <a:xfrm flipH="1" flipV="1">
                <a:off x="7246897" y="6260625"/>
                <a:ext cx="93957"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58" name="Straight Connector 157"/>
              <p:cNvCxnSpPr>
                <a:stCxn id="146" idx="0"/>
                <a:endCxn id="151" idx="3"/>
              </p:cNvCxnSpPr>
              <p:nvPr/>
            </p:nvCxnSpPr>
            <p:spPr bwMode="auto">
              <a:xfrm flipV="1">
                <a:off x="7062718" y="6260625"/>
                <a:ext cx="184179"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159" name="Straight Connector 158"/>
              <p:cNvCxnSpPr>
                <a:stCxn id="146" idx="0"/>
                <a:endCxn id="152" idx="3"/>
              </p:cNvCxnSpPr>
              <p:nvPr/>
            </p:nvCxnSpPr>
            <p:spPr bwMode="auto">
              <a:xfrm flipV="1">
                <a:off x="7062718" y="6254458"/>
                <a:ext cx="611428"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52" name="TextBox 51"/>
            <p:cNvSpPr txBox="1"/>
            <p:nvPr/>
          </p:nvSpPr>
          <p:spPr>
            <a:xfrm>
              <a:off x="10111945" y="1401621"/>
              <a:ext cx="147572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Core</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CPU/S/W</a:t>
              </a:r>
              <a:endParaRPr kumimoji="0" lang="en-US" sz="1400" b="0" i="0" u="none" strike="noStrike" kern="0" cap="none" spc="0" normalizeH="0" baseline="0" noProof="0" dirty="0">
                <a:ln>
                  <a:noFill/>
                </a:ln>
                <a:solidFill>
                  <a:srgbClr val="FFFF00"/>
                </a:solidFill>
                <a:effectLst/>
                <a:uLnTx/>
                <a:uFillTx/>
              </a:endParaRPr>
            </a:p>
          </p:txBody>
        </p:sp>
        <p:grpSp>
          <p:nvGrpSpPr>
            <p:cNvPr id="53" name="Group 245"/>
            <p:cNvGrpSpPr/>
            <p:nvPr/>
          </p:nvGrpSpPr>
          <p:grpSpPr>
            <a:xfrm>
              <a:off x="10349156" y="1789942"/>
              <a:ext cx="535810" cy="422576"/>
              <a:chOff x="5898109" y="3985146"/>
              <a:chExt cx="1662751" cy="1228299"/>
            </a:xfrm>
          </p:grpSpPr>
          <p:sp>
            <p:nvSpPr>
              <p:cNvPr id="143" name="Oval 142"/>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44" name="Down Arrow 143"/>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45" name="Down Arrow 144"/>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54" name="Group 249"/>
            <p:cNvGrpSpPr/>
            <p:nvPr/>
          </p:nvGrpSpPr>
          <p:grpSpPr>
            <a:xfrm>
              <a:off x="10495684" y="1928729"/>
              <a:ext cx="535810" cy="422576"/>
              <a:chOff x="5898109" y="3985146"/>
              <a:chExt cx="1662751" cy="1228299"/>
            </a:xfrm>
          </p:grpSpPr>
          <p:sp>
            <p:nvSpPr>
              <p:cNvPr id="140" name="Oval 139"/>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41" name="Down Arrow 140"/>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42" name="Down Arrow 141"/>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55" name="Group 253"/>
            <p:cNvGrpSpPr/>
            <p:nvPr/>
          </p:nvGrpSpPr>
          <p:grpSpPr>
            <a:xfrm>
              <a:off x="10760308" y="2017801"/>
              <a:ext cx="535810" cy="422576"/>
              <a:chOff x="5898109" y="3985146"/>
              <a:chExt cx="1662751" cy="1228299"/>
            </a:xfrm>
          </p:grpSpPr>
          <p:sp>
            <p:nvSpPr>
              <p:cNvPr id="137" name="Oval 136"/>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38" name="Down Arrow 137"/>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139" name="Down Arrow 138"/>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56" name="Vertical Scroll 55"/>
            <p:cNvSpPr/>
            <p:nvPr/>
          </p:nvSpPr>
          <p:spPr bwMode="auto">
            <a:xfrm>
              <a:off x="10375919" y="2486685"/>
              <a:ext cx="368489" cy="464024"/>
            </a:xfrm>
            <a:prstGeom prst="verticalScroll">
              <a:avLst/>
            </a:prstGeom>
            <a:solidFill>
              <a:srgbClr val="3333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57" name="Vertical Scroll 56"/>
            <p:cNvSpPr/>
            <p:nvPr/>
          </p:nvSpPr>
          <p:spPr bwMode="auto">
            <a:xfrm>
              <a:off x="10564122" y="2634535"/>
              <a:ext cx="368489" cy="46402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58" name="Vertical Scroll 57"/>
            <p:cNvSpPr/>
            <p:nvPr/>
          </p:nvSpPr>
          <p:spPr bwMode="auto">
            <a:xfrm>
              <a:off x="10784761" y="2718697"/>
              <a:ext cx="368489" cy="464024"/>
            </a:xfrm>
            <a:prstGeom prst="verticalScroll">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59" name="Vertical Scroll 58"/>
            <p:cNvSpPr/>
            <p:nvPr/>
          </p:nvSpPr>
          <p:spPr bwMode="auto">
            <a:xfrm>
              <a:off x="7596652" y="2771328"/>
              <a:ext cx="368489" cy="464024"/>
            </a:xfrm>
            <a:prstGeom prst="verticalScroll">
              <a:avLst/>
            </a:prstGeom>
            <a:solidFill>
              <a:srgbClr val="3333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60" name="Vertical Scroll 59"/>
            <p:cNvSpPr/>
            <p:nvPr/>
          </p:nvSpPr>
          <p:spPr bwMode="auto">
            <a:xfrm>
              <a:off x="7784855" y="2837290"/>
              <a:ext cx="368489" cy="46402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61" name="Vertical Scroll 60"/>
            <p:cNvSpPr/>
            <p:nvPr/>
          </p:nvSpPr>
          <p:spPr bwMode="auto">
            <a:xfrm>
              <a:off x="8005494" y="2880508"/>
              <a:ext cx="368489" cy="464024"/>
            </a:xfrm>
            <a:prstGeom prst="verticalScroll">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pic>
          <p:nvPicPr>
            <p:cNvPr id="62" name="Picture 2"/>
            <p:cNvPicPr>
              <a:picLocks noChangeAspect="1" noChangeArrowheads="1"/>
            </p:cNvPicPr>
            <p:nvPr/>
          </p:nvPicPr>
          <p:blipFill>
            <a:blip r:embed="rId2" cstate="print"/>
            <a:srcRect/>
            <a:stretch>
              <a:fillRect/>
            </a:stretch>
          </p:blipFill>
          <p:spPr bwMode="auto">
            <a:xfrm>
              <a:off x="7264519" y="1716561"/>
              <a:ext cx="1521996" cy="1098645"/>
            </a:xfrm>
            <a:prstGeom prst="rect">
              <a:avLst/>
            </a:prstGeom>
            <a:noFill/>
            <a:ln w="9525">
              <a:noFill/>
              <a:miter lim="800000"/>
              <a:headEnd/>
              <a:tailEnd/>
            </a:ln>
            <a:effectLst/>
          </p:spPr>
        </p:pic>
        <p:sp>
          <p:nvSpPr>
            <p:cNvPr id="63" name="Rounded Rectangle 62"/>
            <p:cNvSpPr/>
            <p:nvPr/>
          </p:nvSpPr>
          <p:spPr>
            <a:xfrm>
              <a:off x="90629" y="1797268"/>
              <a:ext cx="1118036" cy="1466193"/>
            </a:xfrm>
            <a:prstGeom prst="roundRect">
              <a:avLst>
                <a:gd name="adj" fmla="val 12437"/>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64" name="Left Brace 63"/>
            <p:cNvSpPr/>
            <p:nvPr/>
          </p:nvSpPr>
          <p:spPr bwMode="auto">
            <a:xfrm>
              <a:off x="25535" y="1804017"/>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65" name="TextBox 64"/>
            <p:cNvSpPr txBox="1"/>
            <p:nvPr/>
          </p:nvSpPr>
          <p:spPr>
            <a:xfrm>
              <a:off x="395776" y="1443659"/>
              <a:ext cx="43473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0" kern="0" dirty="0" smtClean="0">
                  <a:solidFill>
                    <a:srgbClr val="FFFF00"/>
                  </a:solidFill>
                </a:rPr>
                <a:t>UE</a:t>
              </a:r>
              <a:endParaRPr kumimoji="0" lang="en-US" sz="1400" b="0" i="0" u="none" strike="noStrike" kern="0" cap="none" spc="0" normalizeH="0" baseline="0" noProof="0" dirty="0">
                <a:ln>
                  <a:noFill/>
                </a:ln>
                <a:solidFill>
                  <a:srgbClr val="FFFF00"/>
                </a:solidFill>
                <a:effectLst/>
                <a:uLnTx/>
                <a:uFillTx/>
              </a:endParaRPr>
            </a:p>
          </p:txBody>
        </p:sp>
        <p:sp>
          <p:nvSpPr>
            <p:cNvPr id="66" name="Left Brace 65"/>
            <p:cNvSpPr/>
            <p:nvPr/>
          </p:nvSpPr>
          <p:spPr bwMode="auto">
            <a:xfrm flipH="1">
              <a:off x="1085101" y="1788251"/>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67" name="TextBox 66"/>
            <p:cNvSpPr txBox="1"/>
            <p:nvPr/>
          </p:nvSpPr>
          <p:spPr>
            <a:xfrm>
              <a:off x="1169382" y="2211952"/>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grpSp>
          <p:nvGrpSpPr>
            <p:cNvPr id="68" name="Group 358"/>
            <p:cNvGrpSpPr/>
            <p:nvPr/>
          </p:nvGrpSpPr>
          <p:grpSpPr>
            <a:xfrm>
              <a:off x="226937" y="2590804"/>
              <a:ext cx="356387" cy="563688"/>
              <a:chOff x="331076" y="1968769"/>
              <a:chExt cx="1166648" cy="2075291"/>
            </a:xfrm>
          </p:grpSpPr>
          <p:sp>
            <p:nvSpPr>
              <p:cNvPr id="115" name="Rounded Rectangle 114"/>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116" name="Group 116"/>
              <p:cNvGrpSpPr/>
              <p:nvPr/>
            </p:nvGrpSpPr>
            <p:grpSpPr>
              <a:xfrm>
                <a:off x="414153" y="2406182"/>
                <a:ext cx="961697" cy="1329559"/>
                <a:chOff x="3484179" y="2044262"/>
                <a:chExt cx="1250731" cy="1560786"/>
              </a:xfrm>
            </p:grpSpPr>
            <p:grpSp>
              <p:nvGrpSpPr>
                <p:cNvPr id="122" name="Group 105"/>
                <p:cNvGrpSpPr/>
                <p:nvPr/>
              </p:nvGrpSpPr>
              <p:grpSpPr>
                <a:xfrm>
                  <a:off x="3484179" y="2044262"/>
                  <a:ext cx="362607" cy="1560786"/>
                  <a:chOff x="3484179" y="1970689"/>
                  <a:chExt cx="362607" cy="1560786"/>
                </a:xfrm>
              </p:grpSpPr>
              <p:sp>
                <p:nvSpPr>
                  <p:cNvPr id="133" name="Rectangle 132"/>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4" name="Rectangle 133"/>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5" name="Rectangle 134"/>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6" name="Rectangle 135"/>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23" name="Group 106"/>
                <p:cNvGrpSpPr/>
                <p:nvPr/>
              </p:nvGrpSpPr>
              <p:grpSpPr>
                <a:xfrm>
                  <a:off x="3928241" y="2044262"/>
                  <a:ext cx="362607" cy="1560786"/>
                  <a:chOff x="3484179" y="1970689"/>
                  <a:chExt cx="362607" cy="1560786"/>
                </a:xfrm>
              </p:grpSpPr>
              <p:sp>
                <p:nvSpPr>
                  <p:cNvPr id="129" name="Rectangle 128"/>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0" name="Rectangle 129"/>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1" name="Rectangle 130"/>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32" name="Rectangle 131"/>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24" name="Group 111"/>
                <p:cNvGrpSpPr/>
                <p:nvPr/>
              </p:nvGrpSpPr>
              <p:grpSpPr>
                <a:xfrm>
                  <a:off x="4372303" y="2044262"/>
                  <a:ext cx="362607" cy="1560786"/>
                  <a:chOff x="3484179" y="1970689"/>
                  <a:chExt cx="362607" cy="1560786"/>
                </a:xfrm>
              </p:grpSpPr>
              <p:sp>
                <p:nvSpPr>
                  <p:cNvPr id="125" name="Rectangle 124"/>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26" name="Rectangle 125"/>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27" name="Rectangle 126"/>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28" name="Rectangle 127"/>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117" name="Rounded Rectangle 116"/>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18" name="Rounded Rectangle 117"/>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19" name="Oval 118"/>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20" name="Rectangle 119"/>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21" name="Rectangle 120"/>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69" name="Group 358"/>
            <p:cNvGrpSpPr/>
            <p:nvPr/>
          </p:nvGrpSpPr>
          <p:grpSpPr>
            <a:xfrm>
              <a:off x="489696" y="1907632"/>
              <a:ext cx="356387" cy="563688"/>
              <a:chOff x="331076" y="1968769"/>
              <a:chExt cx="1166648" cy="2075291"/>
            </a:xfrm>
          </p:grpSpPr>
          <p:sp>
            <p:nvSpPr>
              <p:cNvPr id="93" name="Rounded Rectangle 92"/>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94" name="Group 116"/>
              <p:cNvGrpSpPr/>
              <p:nvPr/>
            </p:nvGrpSpPr>
            <p:grpSpPr>
              <a:xfrm>
                <a:off x="414153" y="2406182"/>
                <a:ext cx="961697" cy="1329559"/>
                <a:chOff x="3484179" y="2044262"/>
                <a:chExt cx="1250731" cy="1560786"/>
              </a:xfrm>
            </p:grpSpPr>
            <p:grpSp>
              <p:nvGrpSpPr>
                <p:cNvPr id="100" name="Group 105"/>
                <p:cNvGrpSpPr/>
                <p:nvPr/>
              </p:nvGrpSpPr>
              <p:grpSpPr>
                <a:xfrm>
                  <a:off x="3484179" y="2044262"/>
                  <a:ext cx="362607" cy="1560786"/>
                  <a:chOff x="3484179" y="1970689"/>
                  <a:chExt cx="362607" cy="1560786"/>
                </a:xfrm>
              </p:grpSpPr>
              <p:sp>
                <p:nvSpPr>
                  <p:cNvPr id="111" name="Rectangle 110"/>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12" name="Rectangle 111"/>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13" name="Rectangle 112"/>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14" name="Rectangle 113"/>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01" name="Group 106"/>
                <p:cNvGrpSpPr/>
                <p:nvPr/>
              </p:nvGrpSpPr>
              <p:grpSpPr>
                <a:xfrm>
                  <a:off x="3928241" y="2044262"/>
                  <a:ext cx="362607" cy="1560786"/>
                  <a:chOff x="3484179" y="1970689"/>
                  <a:chExt cx="362607" cy="1560786"/>
                </a:xfrm>
              </p:grpSpPr>
              <p:sp>
                <p:nvSpPr>
                  <p:cNvPr id="107" name="Rectangle 106"/>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108" name="Rectangle 107"/>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09" name="Rectangle 108"/>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10" name="Rectangle 109"/>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102" name="Group 111"/>
                <p:cNvGrpSpPr/>
                <p:nvPr/>
              </p:nvGrpSpPr>
              <p:grpSpPr>
                <a:xfrm>
                  <a:off x="4372303" y="2044262"/>
                  <a:ext cx="362607" cy="1560786"/>
                  <a:chOff x="3484179" y="1970689"/>
                  <a:chExt cx="362607" cy="1560786"/>
                </a:xfrm>
              </p:grpSpPr>
              <p:sp>
                <p:nvSpPr>
                  <p:cNvPr id="103" name="Rectangle 102"/>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04" name="Rectangle 103"/>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05" name="Rectangle 104"/>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106" name="Rectangle 105"/>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95" name="Rounded Rectangle 94"/>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96" name="Rounded Rectangle 95"/>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97" name="Oval 96"/>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98" name="Rectangle 97"/>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99" name="Rectangle 98"/>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70" name="Group 358"/>
            <p:cNvGrpSpPr/>
            <p:nvPr/>
          </p:nvGrpSpPr>
          <p:grpSpPr>
            <a:xfrm>
              <a:off x="694647" y="2522486"/>
              <a:ext cx="356387" cy="563688"/>
              <a:chOff x="331076" y="1968769"/>
              <a:chExt cx="1166648" cy="2075291"/>
            </a:xfrm>
          </p:grpSpPr>
          <p:sp>
            <p:nvSpPr>
              <p:cNvPr id="71" name="Rounded Rectangle 70"/>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72" name="Group 116"/>
              <p:cNvGrpSpPr/>
              <p:nvPr/>
            </p:nvGrpSpPr>
            <p:grpSpPr>
              <a:xfrm>
                <a:off x="414153" y="2406182"/>
                <a:ext cx="961697" cy="1329559"/>
                <a:chOff x="3484179" y="2044262"/>
                <a:chExt cx="1250731" cy="1560786"/>
              </a:xfrm>
            </p:grpSpPr>
            <p:grpSp>
              <p:nvGrpSpPr>
                <p:cNvPr id="78" name="Group 105"/>
                <p:cNvGrpSpPr/>
                <p:nvPr/>
              </p:nvGrpSpPr>
              <p:grpSpPr>
                <a:xfrm>
                  <a:off x="3484179" y="2044262"/>
                  <a:ext cx="362607" cy="1560786"/>
                  <a:chOff x="3484179" y="1970689"/>
                  <a:chExt cx="362607" cy="1560786"/>
                </a:xfrm>
              </p:grpSpPr>
              <p:sp>
                <p:nvSpPr>
                  <p:cNvPr id="89" name="Rectangle 88"/>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90" name="Rectangle 89"/>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91" name="Rectangle 90"/>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92" name="Rectangle 91"/>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79" name="Group 106"/>
                <p:cNvGrpSpPr/>
                <p:nvPr/>
              </p:nvGrpSpPr>
              <p:grpSpPr>
                <a:xfrm>
                  <a:off x="3928241" y="2044262"/>
                  <a:ext cx="362607" cy="1560786"/>
                  <a:chOff x="3484179" y="1970689"/>
                  <a:chExt cx="362607" cy="1560786"/>
                </a:xfrm>
              </p:grpSpPr>
              <p:sp>
                <p:nvSpPr>
                  <p:cNvPr id="85" name="Rectangle 84"/>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86" name="Rectangle 85"/>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87" name="Rectangle 86"/>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88" name="Rectangle 87"/>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80" name="Group 111"/>
                <p:cNvGrpSpPr/>
                <p:nvPr/>
              </p:nvGrpSpPr>
              <p:grpSpPr>
                <a:xfrm>
                  <a:off x="4372303" y="2044262"/>
                  <a:ext cx="362607" cy="1560786"/>
                  <a:chOff x="3484179" y="1970689"/>
                  <a:chExt cx="362607" cy="1560786"/>
                </a:xfrm>
              </p:grpSpPr>
              <p:sp>
                <p:nvSpPr>
                  <p:cNvPr id="81" name="Rectangle 80"/>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82" name="Rectangle 81"/>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83" name="Rectangle 82"/>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84" name="Rectangle 83"/>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73" name="Rounded Rectangle 72"/>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74" name="Rounded Rectangle 73"/>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75" name="Oval 74"/>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76" name="Rectangle 75"/>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77" name="Rectangle 76"/>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203" name="Rounded Rectangle 202"/>
          <p:cNvSpPr/>
          <p:nvPr/>
        </p:nvSpPr>
        <p:spPr bwMode="auto">
          <a:xfrm>
            <a:off x="337511" y="4609118"/>
            <a:ext cx="11596212" cy="2168864"/>
          </a:xfrm>
          <a:prstGeom prst="roundRect">
            <a:avLst>
              <a:gd name="adj" fmla="val 10177"/>
            </a:avLst>
          </a:prstGeom>
          <a:solidFill>
            <a:srgbClr val="DAEDEF">
              <a:lumMod val="2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04" name="Rounded Rectangle 203"/>
          <p:cNvSpPr/>
          <p:nvPr/>
        </p:nvSpPr>
        <p:spPr>
          <a:xfrm>
            <a:off x="10641910" y="5042475"/>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05" name="Rounded Rectangle 204"/>
          <p:cNvSpPr/>
          <p:nvPr/>
        </p:nvSpPr>
        <p:spPr>
          <a:xfrm>
            <a:off x="9244041" y="5047730"/>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06" name="Rounded Rectangle 205"/>
          <p:cNvSpPr/>
          <p:nvPr/>
        </p:nvSpPr>
        <p:spPr>
          <a:xfrm>
            <a:off x="7714796" y="5031964"/>
            <a:ext cx="1213945"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07" name="Rounded Rectangle 206"/>
          <p:cNvSpPr/>
          <p:nvPr/>
        </p:nvSpPr>
        <p:spPr>
          <a:xfrm>
            <a:off x="6285393" y="5037219"/>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08" name="Rounded Rectangle 207"/>
          <p:cNvSpPr/>
          <p:nvPr/>
        </p:nvSpPr>
        <p:spPr>
          <a:xfrm>
            <a:off x="4855992" y="5026709"/>
            <a:ext cx="1077310"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09" name="Rounded Rectangle 208"/>
          <p:cNvSpPr/>
          <p:nvPr/>
        </p:nvSpPr>
        <p:spPr>
          <a:xfrm>
            <a:off x="3421333" y="5026710"/>
            <a:ext cx="951186"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10" name="Rounded Rectangle 209"/>
          <p:cNvSpPr/>
          <p:nvPr/>
        </p:nvSpPr>
        <p:spPr>
          <a:xfrm>
            <a:off x="1850043" y="5031964"/>
            <a:ext cx="1118036" cy="1466193"/>
          </a:xfrm>
          <a:prstGeom prst="roundRect">
            <a:avLst>
              <a:gd name="adj" fmla="val 12437"/>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grpSp>
        <p:nvGrpSpPr>
          <p:cNvPr id="211" name="Group 188"/>
          <p:cNvGrpSpPr/>
          <p:nvPr/>
        </p:nvGrpSpPr>
        <p:grpSpPr>
          <a:xfrm>
            <a:off x="1955436" y="5226178"/>
            <a:ext cx="264624" cy="362503"/>
            <a:chOff x="1323844" y="1651383"/>
            <a:chExt cx="275229" cy="398059"/>
          </a:xfrm>
        </p:grpSpPr>
        <p:sp>
          <p:nvSpPr>
            <p:cNvPr id="212" name="Rectangle 211"/>
            <p:cNvSpPr/>
            <p:nvPr/>
          </p:nvSpPr>
          <p:spPr bwMode="auto">
            <a:xfrm>
              <a:off x="1323844" y="16513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13" name="Rectangle 212"/>
            <p:cNvSpPr/>
            <p:nvPr/>
          </p:nvSpPr>
          <p:spPr bwMode="auto">
            <a:xfrm>
              <a:off x="1435301" y="18037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214" name="Left Brace 213"/>
          <p:cNvSpPr/>
          <p:nvPr/>
        </p:nvSpPr>
        <p:spPr bwMode="auto">
          <a:xfrm>
            <a:off x="1784949" y="5038713"/>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15" name="Left Brace 214"/>
          <p:cNvSpPr/>
          <p:nvPr/>
        </p:nvSpPr>
        <p:spPr bwMode="auto">
          <a:xfrm flipH="1">
            <a:off x="2860281" y="5038713"/>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16" name="Freeform 215"/>
          <p:cNvSpPr/>
          <p:nvPr/>
        </p:nvSpPr>
        <p:spPr bwMode="auto">
          <a:xfrm>
            <a:off x="3455196" y="5603482"/>
            <a:ext cx="867049" cy="545950"/>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17" name="Left Brace 216"/>
          <p:cNvSpPr/>
          <p:nvPr/>
        </p:nvSpPr>
        <p:spPr bwMode="auto">
          <a:xfrm>
            <a:off x="3290563" y="5038713"/>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18" name="Left Brace 217"/>
          <p:cNvSpPr/>
          <p:nvPr/>
        </p:nvSpPr>
        <p:spPr bwMode="auto">
          <a:xfrm flipH="1">
            <a:off x="4300479" y="5038713"/>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19" name="TextBox 218"/>
          <p:cNvSpPr txBox="1"/>
          <p:nvPr/>
        </p:nvSpPr>
        <p:spPr>
          <a:xfrm>
            <a:off x="2991860" y="5493946"/>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20" name="TextBox 219"/>
          <p:cNvSpPr txBox="1"/>
          <p:nvPr/>
        </p:nvSpPr>
        <p:spPr>
          <a:xfrm>
            <a:off x="4432057" y="5506375"/>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21" name="Left Brace 220"/>
          <p:cNvSpPr/>
          <p:nvPr/>
        </p:nvSpPr>
        <p:spPr bwMode="auto">
          <a:xfrm>
            <a:off x="4728117" y="5038713"/>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22" name="Left Brace 221"/>
          <p:cNvSpPr/>
          <p:nvPr/>
        </p:nvSpPr>
        <p:spPr bwMode="auto">
          <a:xfrm flipH="1">
            <a:off x="5774755" y="5038713"/>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23" name="TextBox 222"/>
          <p:cNvSpPr txBox="1"/>
          <p:nvPr/>
        </p:nvSpPr>
        <p:spPr>
          <a:xfrm>
            <a:off x="5906333" y="5496018"/>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24" name="Left Brace 223"/>
          <p:cNvSpPr/>
          <p:nvPr/>
        </p:nvSpPr>
        <p:spPr bwMode="auto">
          <a:xfrm>
            <a:off x="6147620" y="5038713"/>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25" name="Left Brace 224"/>
          <p:cNvSpPr/>
          <p:nvPr/>
        </p:nvSpPr>
        <p:spPr bwMode="auto">
          <a:xfrm flipH="1">
            <a:off x="7173302" y="5038713"/>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26" name="TextBox 225"/>
          <p:cNvSpPr txBox="1"/>
          <p:nvPr/>
        </p:nvSpPr>
        <p:spPr>
          <a:xfrm>
            <a:off x="7294402" y="5508446"/>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27" name="TextBox 226"/>
          <p:cNvSpPr txBox="1"/>
          <p:nvPr/>
        </p:nvSpPr>
        <p:spPr>
          <a:xfrm>
            <a:off x="1674494" y="4678355"/>
            <a:ext cx="94128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Antennas</a:t>
            </a:r>
            <a:endParaRPr kumimoji="0" lang="en-US" sz="1400" b="0" i="0" u="none" strike="noStrike" kern="0" cap="none" spc="0" normalizeH="0" baseline="0" noProof="0" dirty="0">
              <a:ln>
                <a:noFill/>
              </a:ln>
              <a:solidFill>
                <a:srgbClr val="FFFF00"/>
              </a:solidFill>
              <a:effectLst/>
              <a:uLnTx/>
              <a:uFillTx/>
            </a:endParaRPr>
          </a:p>
        </p:txBody>
      </p:sp>
      <p:sp>
        <p:nvSpPr>
          <p:cNvPr id="228" name="TextBox 227"/>
          <p:cNvSpPr txBox="1"/>
          <p:nvPr/>
        </p:nvSpPr>
        <p:spPr>
          <a:xfrm>
            <a:off x="3414196" y="4678355"/>
            <a:ext cx="93968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Fronthaul</a:t>
            </a:r>
            <a:endParaRPr kumimoji="0" lang="en-US" sz="1400" b="0" i="0" u="none" strike="noStrike" kern="0" cap="none" spc="0" normalizeH="0" baseline="0" noProof="0" dirty="0">
              <a:ln>
                <a:noFill/>
              </a:ln>
              <a:solidFill>
                <a:srgbClr val="FFFF00"/>
              </a:solidFill>
              <a:effectLst/>
              <a:uLnTx/>
              <a:uFillTx/>
            </a:endParaRPr>
          </a:p>
        </p:txBody>
      </p:sp>
      <p:sp>
        <p:nvSpPr>
          <p:cNvPr id="229" name="TextBox 228"/>
          <p:cNvSpPr txBox="1"/>
          <p:nvPr/>
        </p:nvSpPr>
        <p:spPr>
          <a:xfrm>
            <a:off x="4860267" y="4678355"/>
            <a:ext cx="12454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CRAN</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fabric </a:t>
            </a:r>
            <a:endParaRPr kumimoji="0" lang="en-US" sz="1400" b="0" i="0" u="none" strike="noStrike" kern="0" cap="none" spc="0" normalizeH="0" baseline="0" noProof="0" dirty="0">
              <a:ln>
                <a:noFill/>
              </a:ln>
              <a:solidFill>
                <a:srgbClr val="FFFF00"/>
              </a:solidFill>
              <a:effectLst/>
              <a:uLnTx/>
              <a:uFillTx/>
            </a:endParaRPr>
          </a:p>
        </p:txBody>
      </p:sp>
      <p:grpSp>
        <p:nvGrpSpPr>
          <p:cNvPr id="230" name="Group 177"/>
          <p:cNvGrpSpPr/>
          <p:nvPr/>
        </p:nvGrpSpPr>
        <p:grpSpPr>
          <a:xfrm rot="16200000">
            <a:off x="4668293" y="5394252"/>
            <a:ext cx="1340202" cy="660244"/>
            <a:chOff x="6944248" y="6125198"/>
            <a:chExt cx="1156692" cy="368872"/>
          </a:xfrm>
        </p:grpSpPr>
        <p:sp>
          <p:nvSpPr>
            <p:cNvPr id="231" name="Cube 230"/>
            <p:cNvSpPr/>
            <p:nvPr/>
          </p:nvSpPr>
          <p:spPr bwMode="auto">
            <a:xfrm>
              <a:off x="6944248"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32" name="Cube 231"/>
            <p:cNvSpPr/>
            <p:nvPr/>
          </p:nvSpPr>
          <p:spPr bwMode="auto">
            <a:xfrm>
              <a:off x="7222384"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33" name="Cube 232"/>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34" name="Cube 233"/>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35" name="Cube 234"/>
            <p:cNvSpPr/>
            <p:nvPr/>
          </p:nvSpPr>
          <p:spPr bwMode="auto">
            <a:xfrm>
              <a:off x="7162284" y="6125198"/>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236" name="Straight Connector 235"/>
            <p:cNvCxnSpPr>
              <a:stCxn id="234" idx="1"/>
              <a:endCxn id="235" idx="4"/>
            </p:cNvCxnSpPr>
            <p:nvPr/>
          </p:nvCxnSpPr>
          <p:spPr bwMode="auto">
            <a:xfrm flipH="1" flipV="1">
              <a:off x="7331510" y="6209840"/>
              <a:ext cx="650960" cy="182660"/>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237" name="Straight Connector 236"/>
            <p:cNvCxnSpPr>
              <a:stCxn id="232" idx="0"/>
              <a:endCxn id="235" idx="3"/>
            </p:cNvCxnSpPr>
            <p:nvPr/>
          </p:nvCxnSpPr>
          <p:spPr bwMode="auto">
            <a:xfrm flipH="1" flipV="1">
              <a:off x="7246897" y="6260625"/>
              <a:ext cx="93957"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238" name="Straight Connector 237"/>
            <p:cNvCxnSpPr>
              <a:stCxn id="231" idx="0"/>
              <a:endCxn id="235" idx="3"/>
            </p:cNvCxnSpPr>
            <p:nvPr/>
          </p:nvCxnSpPr>
          <p:spPr bwMode="auto">
            <a:xfrm flipV="1">
              <a:off x="7062718" y="6260625"/>
              <a:ext cx="184179"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239" name="TextBox 238"/>
          <p:cNvSpPr txBox="1"/>
          <p:nvPr/>
        </p:nvSpPr>
        <p:spPr>
          <a:xfrm>
            <a:off x="6147000" y="4678355"/>
            <a:ext cx="157655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CRAN CPU/S/W</a:t>
            </a:r>
            <a:endParaRPr kumimoji="0" lang="en-US" sz="1400" b="0" i="0" u="none" strike="noStrike" kern="0" cap="none" spc="0" normalizeH="0" baseline="0" noProof="0" dirty="0">
              <a:ln>
                <a:noFill/>
              </a:ln>
              <a:solidFill>
                <a:srgbClr val="FFFF00"/>
              </a:solidFill>
              <a:effectLst/>
              <a:uLnTx/>
              <a:uFillTx/>
            </a:endParaRPr>
          </a:p>
        </p:txBody>
      </p:sp>
      <p:grpSp>
        <p:nvGrpSpPr>
          <p:cNvPr id="240" name="Group 167"/>
          <p:cNvGrpSpPr/>
          <p:nvPr/>
        </p:nvGrpSpPr>
        <p:grpSpPr>
          <a:xfrm>
            <a:off x="6347553" y="5077032"/>
            <a:ext cx="535810" cy="422576"/>
            <a:chOff x="5898109" y="3985146"/>
            <a:chExt cx="1662751" cy="1228299"/>
          </a:xfrm>
        </p:grpSpPr>
        <p:sp>
          <p:nvSpPr>
            <p:cNvPr id="241" name="Oval 240"/>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42" name="Down Arrow 241"/>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43" name="Down Arrow 242"/>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244" name="Group 168"/>
          <p:cNvGrpSpPr/>
          <p:nvPr/>
        </p:nvGrpSpPr>
        <p:grpSpPr>
          <a:xfrm>
            <a:off x="6494081" y="5215819"/>
            <a:ext cx="535810" cy="422576"/>
            <a:chOff x="5898109" y="3985146"/>
            <a:chExt cx="1662751" cy="1228299"/>
          </a:xfrm>
        </p:grpSpPr>
        <p:sp>
          <p:nvSpPr>
            <p:cNvPr id="245" name="Oval 244"/>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46" name="Down Arrow 245"/>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47" name="Down Arrow 246"/>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248" name="Group 184"/>
          <p:cNvGrpSpPr/>
          <p:nvPr/>
        </p:nvGrpSpPr>
        <p:grpSpPr>
          <a:xfrm>
            <a:off x="6371610" y="6044399"/>
            <a:ext cx="535810" cy="422576"/>
            <a:chOff x="5898109" y="3985146"/>
            <a:chExt cx="1662751" cy="1228299"/>
          </a:xfrm>
        </p:grpSpPr>
        <p:sp>
          <p:nvSpPr>
            <p:cNvPr id="249" name="Oval 248"/>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50" name="Down Arrow 249"/>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51" name="Down Arrow 250"/>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252" name="Rectangle 251"/>
          <p:cNvSpPr/>
          <p:nvPr/>
        </p:nvSpPr>
        <p:spPr bwMode="auto">
          <a:xfrm>
            <a:off x="2460630" y="5505825"/>
            <a:ext cx="157462" cy="223716"/>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nvGrpSpPr>
          <p:cNvPr id="253" name="Group 194"/>
          <p:cNvGrpSpPr/>
          <p:nvPr/>
        </p:nvGrpSpPr>
        <p:grpSpPr>
          <a:xfrm>
            <a:off x="2657454" y="5097749"/>
            <a:ext cx="238380" cy="445362"/>
            <a:chOff x="1435301" y="1560397"/>
            <a:chExt cx="247934" cy="489045"/>
          </a:xfrm>
        </p:grpSpPr>
        <p:sp>
          <p:nvSpPr>
            <p:cNvPr id="254" name="Rectangle 253"/>
            <p:cNvSpPr/>
            <p:nvPr/>
          </p:nvSpPr>
          <p:spPr bwMode="auto">
            <a:xfrm>
              <a:off x="1435301" y="18037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55" name="Rectangle 254"/>
            <p:cNvSpPr/>
            <p:nvPr/>
          </p:nvSpPr>
          <p:spPr bwMode="auto">
            <a:xfrm>
              <a:off x="1519463" y="1560397"/>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cxnSp>
        <p:nvCxnSpPr>
          <p:cNvPr id="256" name="Straight Connector 255"/>
          <p:cNvCxnSpPr/>
          <p:nvPr/>
        </p:nvCxnSpPr>
        <p:spPr bwMode="auto">
          <a:xfrm>
            <a:off x="7954604" y="6133163"/>
            <a:ext cx="414033" cy="0"/>
          </a:xfrm>
          <a:prstGeom prst="line">
            <a:avLst/>
          </a:prstGeom>
          <a:solidFill>
            <a:srgbClr val="BBE0E3"/>
          </a:solidFill>
          <a:ln w="38100" cap="flat" cmpd="sng" algn="ctr">
            <a:solidFill>
              <a:srgbClr val="FFFFFF"/>
            </a:solidFill>
            <a:prstDash val="dash"/>
            <a:round/>
            <a:headEnd type="none" w="med" len="med"/>
            <a:tailEnd type="none" w="med" len="med"/>
          </a:ln>
          <a:effectLst/>
        </p:spPr>
      </p:cxnSp>
      <p:sp>
        <p:nvSpPr>
          <p:cNvPr id="257" name="Left Brace 256"/>
          <p:cNvSpPr/>
          <p:nvPr/>
        </p:nvSpPr>
        <p:spPr bwMode="auto">
          <a:xfrm flipH="1">
            <a:off x="8781451" y="5038713"/>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58" name="Left Brace 257"/>
          <p:cNvSpPr/>
          <p:nvPr/>
        </p:nvSpPr>
        <p:spPr bwMode="auto">
          <a:xfrm>
            <a:off x="7564228" y="5038713"/>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59" name="TextBox 258"/>
          <p:cNvSpPr txBox="1"/>
          <p:nvPr/>
        </p:nvSpPr>
        <p:spPr>
          <a:xfrm>
            <a:off x="7174769" y="4678355"/>
            <a:ext cx="211258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RAT Numerology</a:t>
            </a:r>
            <a:endParaRPr kumimoji="0" lang="en-US" sz="1400" b="0" i="0" u="none" strike="noStrike" kern="0" cap="none" spc="0" normalizeH="0" baseline="0" noProof="0" dirty="0">
              <a:ln>
                <a:noFill/>
              </a:ln>
              <a:solidFill>
                <a:srgbClr val="FFFF00"/>
              </a:solidFill>
              <a:effectLst/>
              <a:uLnTx/>
              <a:uFillTx/>
            </a:endParaRPr>
          </a:p>
        </p:txBody>
      </p:sp>
      <p:sp>
        <p:nvSpPr>
          <p:cNvPr id="260" name="TextBox 259"/>
          <p:cNvSpPr txBox="1"/>
          <p:nvPr/>
        </p:nvSpPr>
        <p:spPr>
          <a:xfrm>
            <a:off x="8895002" y="5511784"/>
            <a:ext cx="379454" cy="4764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rPr>
              <a:t>+</a:t>
            </a:r>
            <a:endParaRPr kumimoji="0" lang="en-US" sz="2800" b="0" i="0" u="none" strike="noStrike" kern="0" cap="none" spc="0" normalizeH="0" baseline="0" noProof="0" dirty="0">
              <a:ln>
                <a:noFill/>
              </a:ln>
              <a:solidFill>
                <a:srgbClr val="FFFFFF"/>
              </a:solidFill>
              <a:effectLst/>
              <a:uLnTx/>
              <a:uFillTx/>
            </a:endParaRPr>
          </a:p>
        </p:txBody>
      </p:sp>
      <p:sp>
        <p:nvSpPr>
          <p:cNvPr id="261" name="Left Brace 260"/>
          <p:cNvSpPr/>
          <p:nvPr/>
        </p:nvSpPr>
        <p:spPr bwMode="auto">
          <a:xfrm>
            <a:off x="9127998" y="5038713"/>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62" name="Left Brace 261"/>
          <p:cNvSpPr/>
          <p:nvPr/>
        </p:nvSpPr>
        <p:spPr bwMode="auto">
          <a:xfrm flipH="1">
            <a:off x="10095807" y="5038713"/>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63" name="TextBox 262"/>
          <p:cNvSpPr txBox="1"/>
          <p:nvPr/>
        </p:nvSpPr>
        <p:spPr>
          <a:xfrm>
            <a:off x="10243151" y="5501427"/>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264" name="Left Brace 263"/>
          <p:cNvSpPr/>
          <p:nvPr/>
        </p:nvSpPr>
        <p:spPr bwMode="auto">
          <a:xfrm>
            <a:off x="10515970" y="5038713"/>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65" name="Left Brace 264"/>
          <p:cNvSpPr/>
          <p:nvPr/>
        </p:nvSpPr>
        <p:spPr bwMode="auto">
          <a:xfrm flipH="1">
            <a:off x="11541652" y="5038713"/>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66" name="TextBox 265"/>
          <p:cNvSpPr txBox="1"/>
          <p:nvPr/>
        </p:nvSpPr>
        <p:spPr>
          <a:xfrm>
            <a:off x="9126838" y="4678355"/>
            <a:ext cx="114771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Back</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Haul</a:t>
            </a:r>
            <a:endParaRPr kumimoji="0" lang="en-US" sz="1400" b="0" i="0" u="none" strike="noStrike" kern="0" cap="none" spc="0" normalizeH="0" baseline="0" noProof="0" dirty="0">
              <a:ln>
                <a:noFill/>
              </a:ln>
              <a:solidFill>
                <a:srgbClr val="FFFF00"/>
              </a:solidFill>
              <a:effectLst/>
              <a:uLnTx/>
              <a:uFillTx/>
            </a:endParaRPr>
          </a:p>
        </p:txBody>
      </p:sp>
      <p:grpSp>
        <p:nvGrpSpPr>
          <p:cNvPr id="267" name="Group 177"/>
          <p:cNvGrpSpPr/>
          <p:nvPr/>
        </p:nvGrpSpPr>
        <p:grpSpPr>
          <a:xfrm rot="16200000">
            <a:off x="9297569" y="5033088"/>
            <a:ext cx="649641" cy="671282"/>
            <a:chOff x="7540253" y="6119031"/>
            <a:chExt cx="560687" cy="375039"/>
          </a:xfrm>
        </p:grpSpPr>
        <p:sp>
          <p:nvSpPr>
            <p:cNvPr id="268" name="Cube 267"/>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69" name="Cube 268"/>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270" name="Straight Connector 269"/>
            <p:cNvCxnSpPr>
              <a:stCxn id="269" idx="1"/>
              <a:endCxn id="271" idx="4"/>
            </p:cNvCxnSpPr>
            <p:nvPr/>
          </p:nvCxnSpPr>
          <p:spPr bwMode="auto">
            <a:xfrm flipH="1" flipV="1">
              <a:off x="7758759" y="6203673"/>
              <a:ext cx="223711" cy="188827"/>
            </a:xfrm>
            <a:prstGeom prst="line">
              <a:avLst/>
            </a:prstGeom>
            <a:solidFill>
              <a:srgbClr val="BBE0E3"/>
            </a:solidFill>
            <a:ln w="9525" cap="flat" cmpd="sng" algn="ctr">
              <a:solidFill>
                <a:srgbClr val="FFFFFF"/>
              </a:solidFill>
              <a:prstDash val="solid"/>
              <a:round/>
              <a:headEnd type="none" w="med" len="med"/>
              <a:tailEnd type="none" w="med" len="med"/>
            </a:ln>
            <a:effectLst/>
          </p:spPr>
        </p:cxnSp>
        <p:sp>
          <p:nvSpPr>
            <p:cNvPr id="271" name="Cube 270"/>
            <p:cNvSpPr/>
            <p:nvPr/>
          </p:nvSpPr>
          <p:spPr bwMode="auto">
            <a:xfrm>
              <a:off x="7589533" y="6119031"/>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272" name="Straight Connector 271"/>
            <p:cNvCxnSpPr>
              <a:stCxn id="268" idx="0"/>
              <a:endCxn id="271" idx="3"/>
            </p:cNvCxnSpPr>
            <p:nvPr/>
          </p:nvCxnSpPr>
          <p:spPr bwMode="auto">
            <a:xfrm flipV="1">
              <a:off x="7658723" y="6254458"/>
              <a:ext cx="15423"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273" name="TextBox 272"/>
          <p:cNvSpPr txBox="1"/>
          <p:nvPr/>
        </p:nvSpPr>
        <p:spPr>
          <a:xfrm>
            <a:off x="10486071" y="4678355"/>
            <a:ext cx="147572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Core</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CPU/S/W</a:t>
            </a:r>
            <a:endParaRPr kumimoji="0" lang="en-US" sz="1400" b="0" i="0" u="none" strike="noStrike" kern="0" cap="none" spc="0" normalizeH="0" baseline="0" noProof="0" dirty="0">
              <a:ln>
                <a:noFill/>
              </a:ln>
              <a:solidFill>
                <a:srgbClr val="FFFF00"/>
              </a:solidFill>
              <a:effectLst/>
              <a:uLnTx/>
              <a:uFillTx/>
            </a:endParaRPr>
          </a:p>
        </p:txBody>
      </p:sp>
      <p:grpSp>
        <p:nvGrpSpPr>
          <p:cNvPr id="274" name="Group 245"/>
          <p:cNvGrpSpPr/>
          <p:nvPr/>
        </p:nvGrpSpPr>
        <p:grpSpPr>
          <a:xfrm>
            <a:off x="10684370" y="5066676"/>
            <a:ext cx="535810" cy="422576"/>
            <a:chOff x="5898109" y="3985146"/>
            <a:chExt cx="1662751" cy="1228299"/>
          </a:xfrm>
        </p:grpSpPr>
        <p:sp>
          <p:nvSpPr>
            <p:cNvPr id="275" name="Oval 274"/>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76" name="Down Arrow 275"/>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77" name="Down Arrow 276"/>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278" name="Group 253"/>
          <p:cNvGrpSpPr/>
          <p:nvPr/>
        </p:nvGrpSpPr>
        <p:grpSpPr>
          <a:xfrm>
            <a:off x="11095522" y="5294535"/>
            <a:ext cx="535810" cy="422576"/>
            <a:chOff x="5898109" y="3985146"/>
            <a:chExt cx="1662751" cy="1228299"/>
          </a:xfrm>
        </p:grpSpPr>
        <p:sp>
          <p:nvSpPr>
            <p:cNvPr id="279" name="Oval 278"/>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80" name="Down Arrow 279"/>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81" name="Down Arrow 280"/>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282" name="Vertical Scroll 281"/>
          <p:cNvSpPr/>
          <p:nvPr/>
        </p:nvSpPr>
        <p:spPr bwMode="auto">
          <a:xfrm>
            <a:off x="10899336" y="5911269"/>
            <a:ext cx="368489" cy="46402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283" name="Vertical Scroll 282"/>
          <p:cNvSpPr/>
          <p:nvPr/>
        </p:nvSpPr>
        <p:spPr bwMode="auto">
          <a:xfrm>
            <a:off x="8120069" y="6114024"/>
            <a:ext cx="368489" cy="46402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pic>
        <p:nvPicPr>
          <p:cNvPr id="284" name="Picture 2"/>
          <p:cNvPicPr>
            <a:picLocks noChangeAspect="1" noChangeArrowheads="1"/>
          </p:cNvPicPr>
          <p:nvPr/>
        </p:nvPicPr>
        <p:blipFill>
          <a:blip r:embed="rId2" cstate="print"/>
          <a:srcRect/>
          <a:stretch>
            <a:fillRect/>
          </a:stretch>
        </p:blipFill>
        <p:spPr bwMode="auto">
          <a:xfrm>
            <a:off x="7599733" y="4993295"/>
            <a:ext cx="1521996" cy="1098645"/>
          </a:xfrm>
          <a:prstGeom prst="rect">
            <a:avLst/>
          </a:prstGeom>
          <a:noFill/>
          <a:ln w="9525">
            <a:noFill/>
            <a:miter lim="800000"/>
            <a:headEnd/>
            <a:tailEnd/>
          </a:ln>
          <a:effectLst/>
        </p:spPr>
      </p:pic>
      <p:sp>
        <p:nvSpPr>
          <p:cNvPr id="285" name="Rounded Rectangle 284"/>
          <p:cNvSpPr/>
          <p:nvPr/>
        </p:nvSpPr>
        <p:spPr>
          <a:xfrm>
            <a:off x="425843" y="5074002"/>
            <a:ext cx="1118036" cy="1466193"/>
          </a:xfrm>
          <a:prstGeom prst="roundRect">
            <a:avLst>
              <a:gd name="adj" fmla="val 12437"/>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286" name="Left Brace 285"/>
          <p:cNvSpPr/>
          <p:nvPr/>
        </p:nvSpPr>
        <p:spPr bwMode="auto">
          <a:xfrm>
            <a:off x="360749" y="5080751"/>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87" name="TextBox 286"/>
          <p:cNvSpPr txBox="1"/>
          <p:nvPr/>
        </p:nvSpPr>
        <p:spPr>
          <a:xfrm>
            <a:off x="565614" y="4720393"/>
            <a:ext cx="43473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0" kern="0" dirty="0" smtClean="0">
                <a:solidFill>
                  <a:srgbClr val="FFFF00"/>
                </a:solidFill>
              </a:rPr>
              <a:t>UE</a:t>
            </a:r>
            <a:endParaRPr kumimoji="0" lang="en-US" sz="1400" b="0" i="0" u="none" strike="noStrike" kern="0" cap="none" spc="0" normalizeH="0" baseline="0" noProof="0" dirty="0">
              <a:ln>
                <a:noFill/>
              </a:ln>
              <a:solidFill>
                <a:srgbClr val="FFFF00"/>
              </a:solidFill>
              <a:effectLst/>
              <a:uLnTx/>
              <a:uFillTx/>
            </a:endParaRPr>
          </a:p>
        </p:txBody>
      </p:sp>
      <p:sp>
        <p:nvSpPr>
          <p:cNvPr id="288" name="Left Brace 287"/>
          <p:cNvSpPr/>
          <p:nvPr/>
        </p:nvSpPr>
        <p:spPr bwMode="auto">
          <a:xfrm flipH="1">
            <a:off x="1420315" y="5064985"/>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289" name="TextBox 288"/>
          <p:cNvSpPr txBox="1"/>
          <p:nvPr/>
        </p:nvSpPr>
        <p:spPr>
          <a:xfrm>
            <a:off x="1504596" y="5488686"/>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grpSp>
        <p:nvGrpSpPr>
          <p:cNvPr id="290" name="Group 358"/>
          <p:cNvGrpSpPr/>
          <p:nvPr/>
        </p:nvGrpSpPr>
        <p:grpSpPr>
          <a:xfrm>
            <a:off x="562151" y="5867538"/>
            <a:ext cx="356387" cy="563688"/>
            <a:chOff x="331076" y="1968769"/>
            <a:chExt cx="1166648" cy="2075291"/>
          </a:xfrm>
        </p:grpSpPr>
        <p:sp>
          <p:nvSpPr>
            <p:cNvPr id="291" name="Rounded Rectangle 290"/>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292" name="Group 116"/>
            <p:cNvGrpSpPr/>
            <p:nvPr/>
          </p:nvGrpSpPr>
          <p:grpSpPr>
            <a:xfrm>
              <a:off x="414153" y="2406182"/>
              <a:ext cx="961697" cy="1329559"/>
              <a:chOff x="3484179" y="2044262"/>
              <a:chExt cx="1250731" cy="1560786"/>
            </a:xfrm>
          </p:grpSpPr>
          <p:grpSp>
            <p:nvGrpSpPr>
              <p:cNvPr id="297" name="Group 105"/>
              <p:cNvGrpSpPr/>
              <p:nvPr/>
            </p:nvGrpSpPr>
            <p:grpSpPr>
              <a:xfrm>
                <a:off x="3484179" y="2044262"/>
                <a:ext cx="362607" cy="1150883"/>
                <a:chOff x="3484179" y="1970689"/>
                <a:chExt cx="362607" cy="1150883"/>
              </a:xfrm>
            </p:grpSpPr>
            <p:sp>
              <p:nvSpPr>
                <p:cNvPr id="305" name="Rectangle 304"/>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06" name="Rectangle 305"/>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298" name="Group 106"/>
              <p:cNvGrpSpPr/>
              <p:nvPr/>
            </p:nvGrpSpPr>
            <p:grpSpPr>
              <a:xfrm>
                <a:off x="3928241" y="2454165"/>
                <a:ext cx="362607" cy="1150883"/>
                <a:chOff x="3484179" y="2380592"/>
                <a:chExt cx="362607" cy="1150883"/>
              </a:xfrm>
            </p:grpSpPr>
            <p:sp>
              <p:nvSpPr>
                <p:cNvPr id="303" name="Rectangle 302"/>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04" name="Rectangle 303"/>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299" name="Group 111"/>
              <p:cNvGrpSpPr/>
              <p:nvPr/>
            </p:nvGrpSpPr>
            <p:grpSpPr>
              <a:xfrm>
                <a:off x="4372303" y="2044262"/>
                <a:ext cx="362607" cy="1560786"/>
                <a:chOff x="3484179" y="1970689"/>
                <a:chExt cx="362607" cy="1560786"/>
              </a:xfrm>
            </p:grpSpPr>
            <p:sp>
              <p:nvSpPr>
                <p:cNvPr id="300" name="Rectangle 299"/>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01" name="Rectangle 300"/>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02" name="Rectangle 301"/>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293" name="Rounded Rectangle 292"/>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294" name="Oval 293"/>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295" name="Rectangle 294"/>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296" name="Rectangle 295"/>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07" name="Group 358"/>
          <p:cNvGrpSpPr/>
          <p:nvPr/>
        </p:nvGrpSpPr>
        <p:grpSpPr>
          <a:xfrm>
            <a:off x="824910" y="5184366"/>
            <a:ext cx="356387" cy="563688"/>
            <a:chOff x="331076" y="1968769"/>
            <a:chExt cx="1166648" cy="2075291"/>
          </a:xfrm>
        </p:grpSpPr>
        <p:sp>
          <p:nvSpPr>
            <p:cNvPr id="308" name="Rounded Rectangle 307"/>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309" name="Group 116"/>
            <p:cNvGrpSpPr/>
            <p:nvPr/>
          </p:nvGrpSpPr>
          <p:grpSpPr>
            <a:xfrm>
              <a:off x="414153" y="2406182"/>
              <a:ext cx="961697" cy="1329559"/>
              <a:chOff x="3484179" y="2044262"/>
              <a:chExt cx="1250731" cy="1560786"/>
            </a:xfrm>
          </p:grpSpPr>
          <p:grpSp>
            <p:nvGrpSpPr>
              <p:cNvPr id="314" name="Group 105"/>
              <p:cNvGrpSpPr/>
              <p:nvPr/>
            </p:nvGrpSpPr>
            <p:grpSpPr>
              <a:xfrm>
                <a:off x="3484179" y="2044262"/>
                <a:ext cx="362607" cy="1150883"/>
                <a:chOff x="3484179" y="1970689"/>
                <a:chExt cx="362607" cy="1150883"/>
              </a:xfrm>
            </p:grpSpPr>
            <p:sp>
              <p:nvSpPr>
                <p:cNvPr id="322" name="Rectangle 321"/>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23" name="Rectangle 322"/>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15" name="Group 106"/>
              <p:cNvGrpSpPr/>
              <p:nvPr/>
            </p:nvGrpSpPr>
            <p:grpSpPr>
              <a:xfrm>
                <a:off x="3928241" y="2454165"/>
                <a:ext cx="362607" cy="1150883"/>
                <a:chOff x="3484179" y="2380592"/>
                <a:chExt cx="362607" cy="1150883"/>
              </a:xfrm>
            </p:grpSpPr>
            <p:sp>
              <p:nvSpPr>
                <p:cNvPr id="320" name="Rectangle 319"/>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21" name="Rectangle 320"/>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16" name="Group 111"/>
              <p:cNvGrpSpPr/>
              <p:nvPr/>
            </p:nvGrpSpPr>
            <p:grpSpPr>
              <a:xfrm>
                <a:off x="4372303" y="2044262"/>
                <a:ext cx="362607" cy="1560786"/>
                <a:chOff x="3484179" y="1970689"/>
                <a:chExt cx="362607" cy="1560786"/>
              </a:xfrm>
            </p:grpSpPr>
            <p:sp>
              <p:nvSpPr>
                <p:cNvPr id="317" name="Rectangle 316"/>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18" name="Rectangle 317"/>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19" name="Rectangle 318"/>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310" name="Rounded Rectangle 309"/>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11" name="Oval 310"/>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12" name="Rectangle 311"/>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13" name="Rectangle 312"/>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24" name="Group 358"/>
          <p:cNvGrpSpPr/>
          <p:nvPr/>
        </p:nvGrpSpPr>
        <p:grpSpPr>
          <a:xfrm>
            <a:off x="1029861" y="5799220"/>
            <a:ext cx="356387" cy="563688"/>
            <a:chOff x="331076" y="1968769"/>
            <a:chExt cx="1166648" cy="2075291"/>
          </a:xfrm>
        </p:grpSpPr>
        <p:sp>
          <p:nvSpPr>
            <p:cNvPr id="325" name="Rounded Rectangle 324"/>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326" name="Group 116"/>
            <p:cNvGrpSpPr/>
            <p:nvPr/>
          </p:nvGrpSpPr>
          <p:grpSpPr>
            <a:xfrm>
              <a:off x="414153" y="2406182"/>
              <a:ext cx="961697" cy="1329559"/>
              <a:chOff x="3484179" y="2044262"/>
              <a:chExt cx="1250731" cy="1560786"/>
            </a:xfrm>
          </p:grpSpPr>
          <p:grpSp>
            <p:nvGrpSpPr>
              <p:cNvPr id="331" name="Group 105"/>
              <p:cNvGrpSpPr/>
              <p:nvPr/>
            </p:nvGrpSpPr>
            <p:grpSpPr>
              <a:xfrm>
                <a:off x="3484179" y="2044262"/>
                <a:ext cx="362607" cy="1150883"/>
                <a:chOff x="3484179" y="1970689"/>
                <a:chExt cx="362607" cy="1150883"/>
              </a:xfrm>
            </p:grpSpPr>
            <p:sp>
              <p:nvSpPr>
                <p:cNvPr id="339" name="Rectangle 338"/>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40" name="Rectangle 339"/>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32" name="Group 106"/>
              <p:cNvGrpSpPr/>
              <p:nvPr/>
            </p:nvGrpSpPr>
            <p:grpSpPr>
              <a:xfrm>
                <a:off x="3928241" y="2454165"/>
                <a:ext cx="362607" cy="1150883"/>
                <a:chOff x="3484179" y="2380592"/>
                <a:chExt cx="362607" cy="1150883"/>
              </a:xfrm>
            </p:grpSpPr>
            <p:sp>
              <p:nvSpPr>
                <p:cNvPr id="337" name="Rectangle 336"/>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38" name="Rectangle 337"/>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33" name="Group 111"/>
              <p:cNvGrpSpPr/>
              <p:nvPr/>
            </p:nvGrpSpPr>
            <p:grpSpPr>
              <a:xfrm>
                <a:off x="4372303" y="2044262"/>
                <a:ext cx="362607" cy="1560786"/>
                <a:chOff x="3484179" y="1970689"/>
                <a:chExt cx="362607" cy="1560786"/>
              </a:xfrm>
            </p:grpSpPr>
            <p:sp>
              <p:nvSpPr>
                <p:cNvPr id="334" name="Rectangle 333"/>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35" name="Rectangle 334"/>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36" name="Rectangle 335"/>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327" name="Rounded Rectangle 326"/>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28" name="Oval 327"/>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29" name="Rectangle 328"/>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30" name="Rectangle 329"/>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sp>
        <p:nvSpPr>
          <p:cNvPr id="342" name="Oval 341"/>
          <p:cNvSpPr/>
          <p:nvPr/>
        </p:nvSpPr>
        <p:spPr bwMode="auto">
          <a:xfrm>
            <a:off x="7655674" y="5822796"/>
            <a:ext cx="419100" cy="40005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dirty="0" smtClean="0">
              <a:ln>
                <a:noFill/>
              </a:ln>
              <a:solidFill>
                <a:schemeClr val="tx1"/>
              </a:solidFill>
              <a:effectLst/>
              <a:latin typeface="Arial" charset="0"/>
              <a:ea typeface="SimSun" pitchFamily="2" charset="-122"/>
            </a:endParaRPr>
          </a:p>
        </p:txBody>
      </p:sp>
      <p:sp>
        <p:nvSpPr>
          <p:cNvPr id="343" name="TextBox 342"/>
          <p:cNvSpPr txBox="1"/>
          <p:nvPr/>
        </p:nvSpPr>
        <p:spPr>
          <a:xfrm>
            <a:off x="1328826" y="3551346"/>
            <a:ext cx="7792903" cy="923330"/>
          </a:xfrm>
          <a:prstGeom prst="rect">
            <a:avLst/>
          </a:prstGeom>
          <a:noFill/>
        </p:spPr>
        <p:txBody>
          <a:bodyPr wrap="none" rtlCol="0">
            <a:spAutoFit/>
          </a:bodyPr>
          <a:lstStyle/>
          <a:p>
            <a:r>
              <a:rPr lang="en-US" dirty="0" smtClean="0"/>
              <a:t>From the Universe of resource sets.. </a:t>
            </a:r>
          </a:p>
          <a:p>
            <a:endParaRPr lang="en-US" dirty="0"/>
          </a:p>
          <a:p>
            <a:r>
              <a:rPr lang="en-US" dirty="0" smtClean="0"/>
              <a:t>                                                              A slice can be thought of as a set of subsets … </a:t>
            </a:r>
            <a:endParaRPr lang="en-US" dirty="0"/>
          </a:p>
        </p:txBody>
      </p:sp>
    </p:spTree>
    <p:extLst>
      <p:ext uri="{BB962C8B-B14F-4D97-AF65-F5344CB8AC3E}">
        <p14:creationId xmlns:p14="http://schemas.microsoft.com/office/powerpoint/2010/main" val="58996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Rectangle 507"/>
          <p:cNvSpPr/>
          <p:nvPr/>
        </p:nvSpPr>
        <p:spPr bwMode="auto">
          <a:xfrm>
            <a:off x="-26583" y="526"/>
            <a:ext cx="12192000" cy="6856950"/>
          </a:xfrm>
          <a:prstGeom prst="rect">
            <a:avLst/>
          </a:prstGeom>
          <a:solidFill>
            <a:srgbClr val="FFFFFF">
              <a:lumMod val="75000"/>
            </a:srgbClr>
          </a:solidFill>
          <a:ln w="38100"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
                <a:srgbClr val="CC9900"/>
              </a:buClr>
              <a:buSzTx/>
              <a:buFont typeface="Wingdings" pitchFamily="2" charset="2"/>
              <a:buChar char="n"/>
              <a:tabLst/>
              <a:defRPr/>
            </a:pPr>
            <a:endParaRPr kumimoji="0" lang="en-US" sz="1905" b="1" i="0" u="none" strike="noStrike" kern="0" cap="none" spc="0" normalizeH="0" baseline="0" noProof="0" dirty="0" smtClean="0">
              <a:ln>
                <a:noFill/>
              </a:ln>
              <a:solidFill>
                <a:srgbClr val="FFFFFF"/>
              </a:solidFill>
              <a:effectLst/>
              <a:uLnTx/>
              <a:uFillTx/>
              <a:latin typeface="Arial" charset="0"/>
              <a:ea typeface="SimSun" pitchFamily="2" charset="-122"/>
            </a:endParaRPr>
          </a:p>
        </p:txBody>
      </p:sp>
      <p:cxnSp>
        <p:nvCxnSpPr>
          <p:cNvPr id="513" name="Straight Connector 512"/>
          <p:cNvCxnSpPr/>
          <p:nvPr/>
        </p:nvCxnSpPr>
        <p:spPr bwMode="auto">
          <a:xfrm flipH="1" flipV="1">
            <a:off x="9222053" y="5052387"/>
            <a:ext cx="745805" cy="991313"/>
          </a:xfrm>
          <a:prstGeom prst="line">
            <a:avLst/>
          </a:prstGeom>
          <a:noFill/>
          <a:ln w="23812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Straight Connector 511"/>
          <p:cNvCxnSpPr/>
          <p:nvPr/>
        </p:nvCxnSpPr>
        <p:spPr bwMode="auto">
          <a:xfrm flipH="1">
            <a:off x="9868895" y="5977361"/>
            <a:ext cx="650507" cy="18068"/>
          </a:xfrm>
          <a:prstGeom prst="line">
            <a:avLst/>
          </a:prstGeom>
          <a:noFill/>
          <a:ln w="23812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5787872" y="5114017"/>
            <a:ext cx="2795984" cy="1380905"/>
          </a:xfrm>
          <a:prstGeom prst="rect">
            <a:avLst/>
          </a:prstGeom>
          <a:noFill/>
        </p:spPr>
        <p:txBody>
          <a:bodyPr wrap="none" lIns="87389" tIns="43695" rIns="87389" bIns="43695" rtlCol="0">
            <a:spAutoFit/>
          </a:bodyPr>
          <a:lstStyle/>
          <a:p>
            <a:r>
              <a:rPr lang="en-US" sz="1200" b="1" dirty="0" smtClean="0"/>
              <a:t>Different RATs</a:t>
            </a:r>
          </a:p>
          <a:p>
            <a:endParaRPr lang="en-US" sz="1200" b="1" dirty="0" smtClean="0"/>
          </a:p>
          <a:p>
            <a:r>
              <a:rPr lang="en-US" sz="1200" b="1" dirty="0" smtClean="0"/>
              <a:t>Different NG-EPC</a:t>
            </a:r>
            <a:br>
              <a:rPr lang="en-US" sz="1200" b="1" dirty="0" smtClean="0"/>
            </a:br>
            <a:r>
              <a:rPr lang="en-US" sz="1200" b="1" dirty="0" smtClean="0"/>
              <a:t>(</a:t>
            </a:r>
            <a:r>
              <a:rPr lang="en-US" sz="1200" b="1" dirty="0" err="1" smtClean="0"/>
              <a:t>demux</a:t>
            </a:r>
            <a:r>
              <a:rPr lang="en-US" sz="1200" b="1" dirty="0" smtClean="0"/>
              <a:t> at Slice Selection Function in NB)</a:t>
            </a:r>
          </a:p>
          <a:p>
            <a:endParaRPr lang="en-US" sz="1200" b="1" dirty="0" smtClean="0"/>
          </a:p>
          <a:p>
            <a:r>
              <a:rPr lang="en-US" sz="1200" b="1" dirty="0" smtClean="0"/>
              <a:t>Different downstream of the NG-EPC</a:t>
            </a:r>
            <a:br>
              <a:rPr lang="en-US" sz="1200" b="1" dirty="0" smtClean="0"/>
            </a:br>
            <a:r>
              <a:rPr lang="en-US" sz="1200" b="1" dirty="0" smtClean="0"/>
              <a:t>(</a:t>
            </a:r>
            <a:r>
              <a:rPr lang="en-US" sz="1200" b="1" dirty="0" err="1" smtClean="0"/>
              <a:t>eg</a:t>
            </a:r>
            <a:r>
              <a:rPr lang="en-US" sz="1200" b="1" dirty="0" smtClean="0"/>
              <a:t> different FW/LB etc.)</a:t>
            </a:r>
          </a:p>
        </p:txBody>
      </p:sp>
      <p:sp>
        <p:nvSpPr>
          <p:cNvPr id="6" name="TextBox 5"/>
          <p:cNvSpPr txBox="1"/>
          <p:nvPr/>
        </p:nvSpPr>
        <p:spPr>
          <a:xfrm>
            <a:off x="11048038" y="4164396"/>
            <a:ext cx="590060" cy="457575"/>
          </a:xfrm>
          <a:prstGeom prst="rect">
            <a:avLst/>
          </a:prstGeom>
          <a:noFill/>
        </p:spPr>
        <p:txBody>
          <a:bodyPr wrap="none" lIns="87389" tIns="43695" rIns="87389" bIns="43695" rtlCol="0">
            <a:spAutoFit/>
          </a:bodyPr>
          <a:lstStyle/>
          <a:p>
            <a:r>
              <a:rPr lang="en-US" sz="2400" dirty="0" smtClean="0"/>
              <a:t>= </a:t>
            </a:r>
            <a:r>
              <a:rPr lang="en-US" sz="2400" dirty="0" err="1" smtClean="0"/>
              <a:t>S</a:t>
            </a:r>
            <a:r>
              <a:rPr lang="en-US" sz="2400" baseline="-25000" dirty="0" err="1" smtClean="0"/>
              <a:t>j</a:t>
            </a:r>
            <a:endParaRPr lang="en-US" sz="2400" dirty="0"/>
          </a:p>
        </p:txBody>
      </p:sp>
      <p:sp>
        <p:nvSpPr>
          <p:cNvPr id="7" name="TextBox 6"/>
          <p:cNvSpPr txBox="1"/>
          <p:nvPr/>
        </p:nvSpPr>
        <p:spPr>
          <a:xfrm>
            <a:off x="10999253" y="4896239"/>
            <a:ext cx="633341" cy="457575"/>
          </a:xfrm>
          <a:prstGeom prst="rect">
            <a:avLst/>
          </a:prstGeom>
          <a:noFill/>
        </p:spPr>
        <p:txBody>
          <a:bodyPr wrap="none" lIns="87389" tIns="43695" rIns="87389" bIns="43695" rtlCol="0">
            <a:spAutoFit/>
          </a:bodyPr>
          <a:lstStyle/>
          <a:p>
            <a:r>
              <a:rPr lang="en-US" sz="2400" dirty="0" smtClean="0"/>
              <a:t>= </a:t>
            </a:r>
            <a:r>
              <a:rPr lang="en-US" sz="2400" dirty="0" err="1" smtClean="0"/>
              <a:t>S</a:t>
            </a:r>
            <a:r>
              <a:rPr lang="en-US" sz="2400" baseline="-25000" dirty="0" err="1" smtClean="0"/>
              <a:t>k</a:t>
            </a:r>
            <a:endParaRPr lang="en-US" sz="2400" dirty="0"/>
          </a:p>
        </p:txBody>
      </p:sp>
      <p:sp>
        <p:nvSpPr>
          <p:cNvPr id="8" name="TextBox 7"/>
          <p:cNvSpPr txBox="1"/>
          <p:nvPr/>
        </p:nvSpPr>
        <p:spPr>
          <a:xfrm>
            <a:off x="11097299" y="3351198"/>
            <a:ext cx="586854" cy="457575"/>
          </a:xfrm>
          <a:prstGeom prst="rect">
            <a:avLst/>
          </a:prstGeom>
          <a:noFill/>
        </p:spPr>
        <p:txBody>
          <a:bodyPr wrap="none" lIns="87389" tIns="43695" rIns="87389" bIns="43695" rtlCol="0">
            <a:spAutoFit/>
          </a:bodyPr>
          <a:lstStyle/>
          <a:p>
            <a:r>
              <a:rPr lang="en-US" sz="2400" dirty="0" smtClean="0"/>
              <a:t>= S</a:t>
            </a:r>
            <a:r>
              <a:rPr lang="en-US" sz="2400" baseline="-25000" dirty="0" smtClean="0"/>
              <a:t>i</a:t>
            </a:r>
          </a:p>
        </p:txBody>
      </p:sp>
      <p:cxnSp>
        <p:nvCxnSpPr>
          <p:cNvPr id="9" name="Straight Connector 8"/>
          <p:cNvCxnSpPr/>
          <p:nvPr/>
        </p:nvCxnSpPr>
        <p:spPr bwMode="auto">
          <a:xfrm>
            <a:off x="2137326" y="3584266"/>
            <a:ext cx="8837065" cy="10819"/>
          </a:xfrm>
          <a:prstGeom prst="line">
            <a:avLst/>
          </a:prstGeom>
          <a:noFill/>
          <a:ln w="2381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8882721" y="4385264"/>
            <a:ext cx="2063095" cy="16239"/>
          </a:xfrm>
          <a:prstGeom prst="line">
            <a:avLst/>
          </a:prstGeom>
          <a:noFill/>
          <a:ln w="2381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9815565" y="5143916"/>
            <a:ext cx="1079606" cy="10067"/>
          </a:xfrm>
          <a:prstGeom prst="line">
            <a:avLst/>
          </a:prstGeom>
          <a:noFill/>
          <a:ln w="2381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7560365" y="3912704"/>
            <a:ext cx="1364974" cy="493644"/>
          </a:xfrm>
          <a:prstGeom prst="line">
            <a:avLst/>
          </a:prstGeom>
          <a:noFill/>
          <a:ln w="2381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2476665" y="3914846"/>
            <a:ext cx="5130289" cy="15100"/>
          </a:xfrm>
          <a:prstGeom prst="line">
            <a:avLst/>
          </a:prstGeom>
          <a:noFill/>
          <a:ln w="238125" cap="flat" cmpd="sng" algn="ctr">
            <a:solidFill>
              <a:schemeClr val="accent1">
                <a:lumMod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9432235" y="4850296"/>
            <a:ext cx="457200" cy="318052"/>
          </a:xfrm>
          <a:prstGeom prst="line">
            <a:avLst/>
          </a:prstGeom>
          <a:noFill/>
          <a:ln w="2381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8604511" y="4867332"/>
            <a:ext cx="892579" cy="6779"/>
          </a:xfrm>
          <a:prstGeom prst="line">
            <a:avLst/>
          </a:prstGeom>
          <a:noFill/>
          <a:ln w="2381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7388087" y="4038600"/>
            <a:ext cx="1281200" cy="853456"/>
          </a:xfrm>
          <a:prstGeom prst="line">
            <a:avLst/>
          </a:prstGeom>
          <a:noFill/>
          <a:ln w="2381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2479109" y="4055021"/>
            <a:ext cx="4998292" cy="7975"/>
          </a:xfrm>
          <a:prstGeom prst="line">
            <a:avLst/>
          </a:prstGeom>
          <a:noFill/>
          <a:ln w="2381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Isosceles Triangle 17"/>
          <p:cNvSpPr/>
          <p:nvPr/>
        </p:nvSpPr>
        <p:spPr bwMode="auto">
          <a:xfrm>
            <a:off x="2146764" y="4087589"/>
            <a:ext cx="131552" cy="66004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7389" tIns="43695" rIns="87389" bIns="43695" numCol="1" rtlCol="0" anchor="t" anchorCtr="0" compatLnSpc="1">
            <a:prstTxWarp prst="textNoShape">
              <a:avLst/>
            </a:prstTxWarp>
          </a:bodyPr>
          <a:lstStyle/>
          <a:p>
            <a:pPr algn="ctr" defTabSz="838998" eaLnBrk="0" hangingPunct="0"/>
            <a:endParaRPr lang="en-US" sz="1050" dirty="0" smtClean="0">
              <a:latin typeface="FrutigerNext LT Regular" pitchFamily="34" charset="0"/>
              <a:ea typeface="MS PGothic" pitchFamily="34" charset="-128"/>
            </a:endParaRPr>
          </a:p>
        </p:txBody>
      </p:sp>
      <p:sp>
        <p:nvSpPr>
          <p:cNvPr id="19" name="Rectangle 18"/>
          <p:cNvSpPr/>
          <p:nvPr/>
        </p:nvSpPr>
        <p:spPr bwMode="auto">
          <a:xfrm>
            <a:off x="2072395" y="3925410"/>
            <a:ext cx="129394" cy="214268"/>
          </a:xfrm>
          <a:prstGeom prst="rect">
            <a:avLst/>
          </a:prstGeom>
          <a:gradFill>
            <a:gsLst>
              <a:gs pos="0">
                <a:schemeClr val="tx2"/>
              </a:gs>
              <a:gs pos="31000">
                <a:srgbClr val="92D050"/>
              </a:gs>
              <a:gs pos="64000">
                <a:srgbClr val="FFFF00"/>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87389" tIns="43695" rIns="87389" bIns="43695" numCol="1" rtlCol="0" anchor="t" anchorCtr="0" compatLnSpc="1">
            <a:prstTxWarp prst="textNoShape">
              <a:avLst/>
            </a:prstTxWarp>
          </a:bodyPr>
          <a:lstStyle/>
          <a:p>
            <a:pPr algn="ctr" defTabSz="838998" eaLnBrk="0" hangingPunct="0"/>
            <a:endParaRPr lang="en-US" sz="1050" dirty="0" smtClean="0">
              <a:latin typeface="FrutigerNext LT Regular" pitchFamily="34" charset="0"/>
              <a:ea typeface="MS PGothic" pitchFamily="34" charset="-128"/>
            </a:endParaRPr>
          </a:p>
        </p:txBody>
      </p:sp>
      <p:sp>
        <p:nvSpPr>
          <p:cNvPr id="20" name="Rectangle 19"/>
          <p:cNvSpPr/>
          <p:nvPr/>
        </p:nvSpPr>
        <p:spPr bwMode="auto">
          <a:xfrm>
            <a:off x="2171418" y="4030640"/>
            <a:ext cx="129394" cy="214268"/>
          </a:xfrm>
          <a:prstGeom prst="rect">
            <a:avLst/>
          </a:prstGeom>
          <a:gradFill>
            <a:gsLst>
              <a:gs pos="0">
                <a:schemeClr val="tx2"/>
              </a:gs>
              <a:gs pos="31000">
                <a:srgbClr val="92D050"/>
              </a:gs>
              <a:gs pos="64000">
                <a:srgbClr val="FFFF00"/>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87389" tIns="43695" rIns="87389" bIns="43695" numCol="1" rtlCol="0" anchor="t" anchorCtr="0" compatLnSpc="1">
            <a:prstTxWarp prst="textNoShape">
              <a:avLst/>
            </a:prstTxWarp>
          </a:bodyPr>
          <a:lstStyle/>
          <a:p>
            <a:pPr algn="ctr" defTabSz="838998" eaLnBrk="0" hangingPunct="0"/>
            <a:endParaRPr lang="en-US" sz="1050" dirty="0" smtClean="0">
              <a:latin typeface="FrutigerNext LT Regular" pitchFamily="34" charset="0"/>
              <a:ea typeface="MS PGothic" pitchFamily="34" charset="-128"/>
            </a:endParaRPr>
          </a:p>
        </p:txBody>
      </p:sp>
      <p:sp>
        <p:nvSpPr>
          <p:cNvPr id="21" name="Rectangle 20"/>
          <p:cNvSpPr/>
          <p:nvPr/>
        </p:nvSpPr>
        <p:spPr bwMode="auto">
          <a:xfrm>
            <a:off x="2226754" y="3911832"/>
            <a:ext cx="129394" cy="214268"/>
          </a:xfrm>
          <a:prstGeom prst="rect">
            <a:avLst/>
          </a:prstGeom>
          <a:gradFill>
            <a:gsLst>
              <a:gs pos="0">
                <a:schemeClr val="tx2"/>
              </a:gs>
              <a:gs pos="31000">
                <a:srgbClr val="92D050"/>
              </a:gs>
              <a:gs pos="64000">
                <a:srgbClr val="FFFF00"/>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87389" tIns="43695" rIns="87389" bIns="43695" numCol="1" rtlCol="0" anchor="t" anchorCtr="0" compatLnSpc="1">
            <a:prstTxWarp prst="textNoShape">
              <a:avLst/>
            </a:prstTxWarp>
          </a:bodyPr>
          <a:lstStyle/>
          <a:p>
            <a:pPr algn="ctr" defTabSz="838998" eaLnBrk="0" hangingPunct="0"/>
            <a:endParaRPr lang="en-US" sz="1050" dirty="0" smtClean="0">
              <a:latin typeface="FrutigerNext LT Regular" pitchFamily="34" charset="0"/>
              <a:ea typeface="MS PGothic" pitchFamily="34" charset="-128"/>
            </a:endParaRPr>
          </a:p>
        </p:txBody>
      </p:sp>
      <p:cxnSp>
        <p:nvCxnSpPr>
          <p:cNvPr id="22" name="Straight Connector 21"/>
          <p:cNvCxnSpPr/>
          <p:nvPr/>
        </p:nvCxnSpPr>
        <p:spPr bwMode="auto">
          <a:xfrm>
            <a:off x="10469568" y="5828023"/>
            <a:ext cx="325236" cy="431355"/>
          </a:xfrm>
          <a:prstGeom prst="line">
            <a:avLst/>
          </a:prstGeom>
          <a:noFill/>
          <a:ln w="23812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H="1">
            <a:off x="10698736" y="6213532"/>
            <a:ext cx="303304" cy="13356"/>
          </a:xfrm>
          <a:prstGeom prst="line">
            <a:avLst/>
          </a:prstGeom>
          <a:noFill/>
          <a:ln w="23812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11042042" y="5633854"/>
            <a:ext cx="586854" cy="457575"/>
          </a:xfrm>
          <a:prstGeom prst="rect">
            <a:avLst/>
          </a:prstGeom>
          <a:noFill/>
        </p:spPr>
        <p:txBody>
          <a:bodyPr wrap="none" lIns="87389" tIns="43695" rIns="87389" bIns="43695" rtlCol="0">
            <a:spAutoFit/>
          </a:bodyPr>
          <a:lstStyle/>
          <a:p>
            <a:r>
              <a:rPr lang="en-US" sz="2400" dirty="0" smtClean="0"/>
              <a:t>= </a:t>
            </a:r>
            <a:r>
              <a:rPr lang="en-US" sz="2400" dirty="0" err="1" smtClean="0"/>
              <a:t>S</a:t>
            </a:r>
            <a:r>
              <a:rPr lang="en-US" sz="2400" baseline="-25000" dirty="0" err="1" smtClean="0"/>
              <a:t>l</a:t>
            </a:r>
            <a:endParaRPr lang="en-US" sz="2400" dirty="0"/>
          </a:p>
        </p:txBody>
      </p:sp>
      <p:sp>
        <p:nvSpPr>
          <p:cNvPr id="25" name="TextBox 24"/>
          <p:cNvSpPr txBox="1"/>
          <p:nvPr/>
        </p:nvSpPr>
        <p:spPr>
          <a:xfrm>
            <a:off x="2741771" y="4961759"/>
            <a:ext cx="2791496" cy="1196239"/>
          </a:xfrm>
          <a:prstGeom prst="rect">
            <a:avLst/>
          </a:prstGeom>
          <a:noFill/>
        </p:spPr>
        <p:txBody>
          <a:bodyPr wrap="none" lIns="87389" tIns="43695" rIns="87389" bIns="43695" rtlCol="0">
            <a:spAutoFit/>
          </a:bodyPr>
          <a:lstStyle/>
          <a:p>
            <a:r>
              <a:rPr lang="en-US" sz="1200" b="1" dirty="0" smtClean="0"/>
              <a:t>Slices can be isolated all the way to</a:t>
            </a:r>
            <a:br>
              <a:rPr lang="en-US" sz="1200" b="1" dirty="0" smtClean="0"/>
            </a:br>
            <a:r>
              <a:rPr lang="en-US" sz="1200" b="1" dirty="0" smtClean="0"/>
              <a:t>antenna.</a:t>
            </a:r>
          </a:p>
          <a:p>
            <a:endParaRPr lang="en-US" sz="1200" b="1" dirty="0"/>
          </a:p>
          <a:p>
            <a:r>
              <a:rPr lang="en-US" sz="1200" b="1" dirty="0" smtClean="0"/>
              <a:t>Slices can share antennas, </a:t>
            </a:r>
            <a:r>
              <a:rPr lang="en-US" sz="1200" b="1" dirty="0" err="1" smtClean="0"/>
              <a:t>fronthaul</a:t>
            </a:r>
            <a:r>
              <a:rPr lang="en-US" sz="1200" b="1" dirty="0"/>
              <a:t/>
            </a:r>
            <a:br>
              <a:rPr lang="en-US" sz="1200" b="1" dirty="0"/>
            </a:br>
            <a:r>
              <a:rPr lang="en-US" sz="1200" b="1" dirty="0" smtClean="0"/>
              <a:t>CRAN etc. but be separated by frequency</a:t>
            </a:r>
          </a:p>
          <a:p>
            <a:r>
              <a:rPr lang="en-US" sz="1200" b="1" dirty="0" smtClean="0"/>
              <a:t>time or code space.</a:t>
            </a:r>
            <a:endParaRPr lang="en-US" sz="1200" b="1" dirty="0"/>
          </a:p>
        </p:txBody>
      </p:sp>
      <p:cxnSp>
        <p:nvCxnSpPr>
          <p:cNvPr id="26" name="Straight Connector 25"/>
          <p:cNvCxnSpPr/>
          <p:nvPr/>
        </p:nvCxnSpPr>
        <p:spPr bwMode="auto">
          <a:xfrm flipV="1">
            <a:off x="9892585" y="5867682"/>
            <a:ext cx="1053231" cy="21199"/>
          </a:xfrm>
          <a:prstGeom prst="line">
            <a:avLst/>
          </a:prstGeom>
          <a:noFill/>
          <a:ln w="2381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a:off x="9307304" y="5021262"/>
            <a:ext cx="681808" cy="906804"/>
          </a:xfrm>
          <a:prstGeom prst="line">
            <a:avLst/>
          </a:prstGeom>
          <a:noFill/>
          <a:ln w="2381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V="1">
            <a:off x="8628808" y="5070332"/>
            <a:ext cx="777317" cy="15100"/>
          </a:xfrm>
          <a:prstGeom prst="line">
            <a:avLst/>
          </a:prstGeom>
          <a:noFill/>
          <a:ln w="2381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7423967" y="4242697"/>
            <a:ext cx="1269617" cy="860681"/>
          </a:xfrm>
          <a:prstGeom prst="line">
            <a:avLst/>
          </a:prstGeom>
          <a:noFill/>
          <a:ln w="2381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flipV="1">
            <a:off x="2480977" y="4259939"/>
            <a:ext cx="5006566" cy="6404"/>
          </a:xfrm>
          <a:prstGeom prst="line">
            <a:avLst/>
          </a:prstGeom>
          <a:noFill/>
          <a:ln w="2381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p:nvPr/>
        </p:nvCxnSpPr>
        <p:spPr bwMode="auto">
          <a:xfrm flipV="1">
            <a:off x="7322250" y="5082737"/>
            <a:ext cx="1914159" cy="542154"/>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8693584" y="6187142"/>
            <a:ext cx="1790254" cy="39746"/>
          </a:xfrm>
          <a:prstGeom prst="straightConnector1">
            <a:avLst/>
          </a:prstGeom>
          <a:noFill/>
          <a:ln w="9525" cap="flat" cmpd="sng" algn="ctr">
            <a:solidFill>
              <a:schemeClr val="bg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endCxn id="510" idx="5"/>
          </p:cNvCxnSpPr>
          <p:nvPr/>
        </p:nvCxnSpPr>
        <p:spPr bwMode="auto">
          <a:xfrm flipH="1" flipV="1">
            <a:off x="2639019" y="3968268"/>
            <a:ext cx="457728" cy="1052995"/>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3" name="Group 232"/>
          <p:cNvGrpSpPr/>
          <p:nvPr/>
        </p:nvGrpSpPr>
        <p:grpSpPr>
          <a:xfrm>
            <a:off x="223743" y="3622995"/>
            <a:ext cx="1576506" cy="1139428"/>
            <a:chOff x="-666766" y="4194766"/>
            <a:chExt cx="3187910" cy="2124306"/>
          </a:xfrm>
        </p:grpSpPr>
        <p:grpSp>
          <p:nvGrpSpPr>
            <p:cNvPr id="234" name="Group 233"/>
            <p:cNvGrpSpPr/>
            <p:nvPr/>
          </p:nvGrpSpPr>
          <p:grpSpPr>
            <a:xfrm>
              <a:off x="-666766" y="4194766"/>
              <a:ext cx="2627862" cy="2124306"/>
              <a:chOff x="4203486" y="3969475"/>
              <a:chExt cx="2627862" cy="2124306"/>
            </a:xfrm>
          </p:grpSpPr>
          <p:grpSp>
            <p:nvGrpSpPr>
              <p:cNvPr id="242" name="Group 232"/>
              <p:cNvGrpSpPr/>
              <p:nvPr/>
            </p:nvGrpSpPr>
            <p:grpSpPr>
              <a:xfrm>
                <a:off x="4203486" y="3969475"/>
                <a:ext cx="2627862" cy="2124306"/>
                <a:chOff x="657399" y="3753293"/>
                <a:chExt cx="2854792" cy="2457005"/>
              </a:xfrm>
            </p:grpSpPr>
            <p:sp>
              <p:nvSpPr>
                <p:cNvPr id="250" name="Rounded Rectangle 249"/>
                <p:cNvSpPr/>
                <p:nvPr/>
              </p:nvSpPr>
              <p:spPr bwMode="auto">
                <a:xfrm>
                  <a:off x="1315976" y="3753293"/>
                  <a:ext cx="1437856" cy="2457005"/>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51" name="Rectangle 250"/>
                <p:cNvSpPr/>
                <p:nvPr/>
              </p:nvSpPr>
              <p:spPr bwMode="auto">
                <a:xfrm>
                  <a:off x="1435147" y="4212499"/>
                  <a:ext cx="234165" cy="214190"/>
                </a:xfrm>
                <a:prstGeom prst="rect">
                  <a:avLst/>
                </a:prstGeom>
                <a:solidFill>
                  <a:srgbClr val="CCCCFF">
                    <a:lumMod val="50000"/>
                  </a:srgbClr>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52" name="Oval 251"/>
                <p:cNvSpPr/>
                <p:nvPr/>
              </p:nvSpPr>
              <p:spPr bwMode="auto">
                <a:xfrm>
                  <a:off x="1871618" y="5936452"/>
                  <a:ext cx="215594" cy="213727"/>
                </a:xfrm>
                <a:prstGeom prst="ellipse">
                  <a:avLst/>
                </a:prstGeom>
                <a:solidFill>
                  <a:srgbClr val="2D2015"/>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53" name="Rectangle 252"/>
                <p:cNvSpPr/>
                <p:nvPr/>
              </p:nvSpPr>
              <p:spPr bwMode="auto">
                <a:xfrm>
                  <a:off x="2224841" y="6009406"/>
                  <a:ext cx="235194" cy="89053"/>
                </a:xfrm>
                <a:prstGeom prst="rect">
                  <a:avLst/>
                </a:prstGeom>
                <a:solidFill>
                  <a:srgbClr val="2D2015"/>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54" name="Rectangle 253"/>
                <p:cNvSpPr/>
                <p:nvPr/>
              </p:nvSpPr>
              <p:spPr bwMode="auto">
                <a:xfrm>
                  <a:off x="1501152" y="6010890"/>
                  <a:ext cx="235194" cy="89053"/>
                </a:xfrm>
                <a:prstGeom prst="rect">
                  <a:avLst/>
                </a:prstGeom>
                <a:solidFill>
                  <a:srgbClr val="2D2015"/>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55" name="Rectangle 254"/>
                <p:cNvSpPr/>
                <p:nvPr/>
              </p:nvSpPr>
              <p:spPr bwMode="auto">
                <a:xfrm>
                  <a:off x="1754124" y="4212499"/>
                  <a:ext cx="234165" cy="214190"/>
                </a:xfrm>
                <a:prstGeom prst="rect">
                  <a:avLst/>
                </a:prstGeom>
                <a:solidFill>
                  <a:srgbClr val="CCCCFF">
                    <a:lumMod val="50000"/>
                  </a:srgbClr>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56" name="Rectangle 255"/>
                <p:cNvSpPr/>
                <p:nvPr/>
              </p:nvSpPr>
              <p:spPr bwMode="auto">
                <a:xfrm>
                  <a:off x="2073101" y="4212499"/>
                  <a:ext cx="234165" cy="214190"/>
                </a:xfrm>
                <a:prstGeom prst="rect">
                  <a:avLst/>
                </a:prstGeom>
                <a:solidFill>
                  <a:srgbClr val="990000">
                    <a:lumMod val="60000"/>
                    <a:lumOff val="40000"/>
                  </a:srgbClr>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57" name="Rectangle 256"/>
                <p:cNvSpPr/>
                <p:nvPr/>
              </p:nvSpPr>
              <p:spPr bwMode="auto">
                <a:xfrm>
                  <a:off x="2392077" y="4212499"/>
                  <a:ext cx="234165" cy="214190"/>
                </a:xfrm>
                <a:prstGeom prst="rect">
                  <a:avLst/>
                </a:prstGeom>
                <a:solidFill>
                  <a:srgbClr val="990000">
                    <a:lumMod val="60000"/>
                    <a:lumOff val="40000"/>
                  </a:srgbClr>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7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58" name="TextBox 257"/>
                <p:cNvSpPr txBox="1"/>
                <p:nvPr/>
              </p:nvSpPr>
              <p:spPr>
                <a:xfrm>
                  <a:off x="2838897" y="4136062"/>
                  <a:ext cx="673294" cy="46457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effectLst/>
                      <a:uLnTx/>
                      <a:uFillTx/>
                    </a:rPr>
                    <a:t>))))</a:t>
                  </a:r>
                  <a:endParaRPr kumimoji="0" lang="en-US" sz="800" b="0" i="0" u="none" strike="noStrike" kern="0" cap="none" spc="0" normalizeH="0" baseline="0" noProof="0" dirty="0">
                    <a:ln>
                      <a:noFill/>
                    </a:ln>
                    <a:effectLst/>
                    <a:uLnTx/>
                    <a:uFillTx/>
                  </a:endParaRPr>
                </a:p>
              </p:txBody>
            </p:sp>
            <p:sp>
              <p:nvSpPr>
                <p:cNvPr id="259" name="TextBox 258"/>
                <p:cNvSpPr txBox="1"/>
                <p:nvPr/>
              </p:nvSpPr>
              <p:spPr>
                <a:xfrm rot="10800000">
                  <a:off x="657399" y="4123883"/>
                  <a:ext cx="673294" cy="46457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effectLst/>
                      <a:uLnTx/>
                      <a:uFillTx/>
                    </a:rPr>
                    <a:t>))))</a:t>
                  </a:r>
                  <a:endParaRPr kumimoji="0" lang="en-US" sz="800" b="0" i="0" u="none" strike="noStrike" kern="0" cap="none" spc="0" normalizeH="0" baseline="0" noProof="0" dirty="0">
                    <a:ln>
                      <a:noFill/>
                    </a:ln>
                    <a:effectLst/>
                    <a:uLnTx/>
                    <a:uFillTx/>
                  </a:endParaRPr>
                </a:p>
              </p:txBody>
            </p:sp>
            <p:sp>
              <p:nvSpPr>
                <p:cNvPr id="260" name="Rectangle 259"/>
                <p:cNvSpPr/>
                <p:nvPr/>
              </p:nvSpPr>
              <p:spPr bwMode="auto">
                <a:xfrm>
                  <a:off x="1435396" y="4561367"/>
                  <a:ext cx="1116418" cy="382773"/>
                </a:xfrm>
                <a:prstGeom prst="rect">
                  <a:avLst/>
                </a:prstGeom>
                <a:gradFill flip="none" rotWithShape="1">
                  <a:gsLst>
                    <a:gs pos="0">
                      <a:srgbClr val="CCCCFF">
                        <a:lumMod val="50000"/>
                      </a:srgbClr>
                    </a:gs>
                    <a:gs pos="50000">
                      <a:srgbClr val="CCCCFF">
                        <a:shade val="67500"/>
                        <a:satMod val="115000"/>
                      </a:srgbClr>
                    </a:gs>
                    <a:gs pos="100000">
                      <a:srgbClr val="CCCCFF">
                        <a:shade val="100000"/>
                        <a:satMod val="115000"/>
                      </a:srgbClr>
                    </a:gs>
                  </a:gsLst>
                  <a:lin ang="10800000" scaled="1"/>
                  <a:tileRect/>
                </a:gra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smtClean="0">
                      <a:ln>
                        <a:noFill/>
                      </a:ln>
                      <a:effectLst/>
                      <a:uLnTx/>
                      <a:uFillTx/>
                      <a:latin typeface="Arial" charset="0"/>
                    </a:rPr>
                    <a:t>OS</a:t>
                  </a:r>
                </a:p>
              </p:txBody>
            </p:sp>
            <p:sp>
              <p:nvSpPr>
                <p:cNvPr id="261" name="TextBox 260"/>
                <p:cNvSpPr txBox="1"/>
                <p:nvPr/>
              </p:nvSpPr>
              <p:spPr>
                <a:xfrm>
                  <a:off x="1424764" y="5007933"/>
                  <a:ext cx="326491" cy="895959"/>
                </a:xfrm>
                <a:prstGeom prst="rect">
                  <a:avLst/>
                </a:prstGeom>
                <a:solidFill>
                  <a:srgbClr val="CCCCFF">
                    <a:lumMod val="5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endParaRPr>
                </a:p>
              </p:txBody>
            </p:sp>
            <p:sp>
              <p:nvSpPr>
                <p:cNvPr id="262" name="TextBox 261"/>
                <p:cNvSpPr txBox="1"/>
                <p:nvPr/>
              </p:nvSpPr>
              <p:spPr>
                <a:xfrm>
                  <a:off x="1811082" y="5011476"/>
                  <a:ext cx="320872" cy="895959"/>
                </a:xfrm>
                <a:prstGeom prst="rect">
                  <a:avLst/>
                </a:prstGeom>
                <a:solidFill>
                  <a:srgbClr val="CCCCFF">
                    <a:lumMod val="5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dirty="0" smtClean="0">
                      <a:ln>
                        <a:noFill/>
                      </a:ln>
                      <a:effectLst/>
                      <a:uLnTx/>
                      <a:uFillTx/>
                    </a:rPr>
                    <a:t> </a:t>
                  </a:r>
                  <a:endParaRPr kumimoji="0" lang="en-US" sz="700" b="0" i="0" u="none" strike="noStrike" kern="0" cap="none" spc="0" normalizeH="0" baseline="0" noProof="0" dirty="0">
                    <a:ln>
                      <a:noFill/>
                    </a:ln>
                    <a:effectLst/>
                    <a:uLnTx/>
                    <a:uFillTx/>
                  </a:endParaRPr>
                </a:p>
              </p:txBody>
            </p:sp>
            <p:sp>
              <p:nvSpPr>
                <p:cNvPr id="263" name="TextBox 262"/>
                <p:cNvSpPr txBox="1"/>
                <p:nvPr/>
              </p:nvSpPr>
              <p:spPr>
                <a:xfrm>
                  <a:off x="2230212" y="5004388"/>
                  <a:ext cx="294465" cy="895959"/>
                </a:xfrm>
                <a:prstGeom prst="rect">
                  <a:avLst/>
                </a:prstGeom>
                <a:solidFill>
                  <a:srgbClr val="CCCCFF">
                    <a:lumMod val="5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a:ln>
                      <a:noFill/>
                    </a:ln>
                    <a:effectLst/>
                    <a:uLnTx/>
                    <a:uFillTx/>
                  </a:endParaRPr>
                </a:p>
              </p:txBody>
            </p:sp>
          </p:grpSp>
          <p:sp>
            <p:nvSpPr>
              <p:cNvPr id="243" name="Oval 242"/>
              <p:cNvSpPr/>
              <p:nvPr/>
            </p:nvSpPr>
            <p:spPr bwMode="auto">
              <a:xfrm>
                <a:off x="5773478" y="4699590"/>
                <a:ext cx="127591" cy="244549"/>
              </a:xfrm>
              <a:prstGeom prst="ellipse">
                <a:avLst/>
              </a:prstGeom>
              <a:solidFill>
                <a:srgbClr val="990000">
                  <a:lumMod val="60000"/>
                  <a:lumOff val="40000"/>
                </a:srgbClr>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sp>
            <p:nvSpPr>
              <p:cNvPr id="244" name="Oval 243"/>
              <p:cNvSpPr/>
              <p:nvPr/>
            </p:nvSpPr>
            <p:spPr bwMode="auto">
              <a:xfrm>
                <a:off x="5628167" y="4703135"/>
                <a:ext cx="127591" cy="244549"/>
              </a:xfrm>
              <a:prstGeom prst="ellipse">
                <a:avLst/>
              </a:prstGeom>
              <a:solidFill>
                <a:srgbClr val="990000">
                  <a:lumMod val="60000"/>
                  <a:lumOff val="40000"/>
                </a:srgbClr>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sp>
            <p:nvSpPr>
              <p:cNvPr id="245" name="Oval 244"/>
              <p:cNvSpPr/>
              <p:nvPr/>
            </p:nvSpPr>
            <p:spPr bwMode="auto">
              <a:xfrm>
                <a:off x="5107171" y="4713767"/>
                <a:ext cx="127591" cy="244549"/>
              </a:xfrm>
              <a:prstGeom prst="ellipse">
                <a:avLst/>
              </a:prstGeom>
              <a:solidFill>
                <a:srgbClr val="CCCCFF">
                  <a:lumMod val="50000"/>
                </a:srgbClr>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sp>
            <p:nvSpPr>
              <p:cNvPr id="246" name="Oval 245"/>
              <p:cNvSpPr/>
              <p:nvPr/>
            </p:nvSpPr>
            <p:spPr bwMode="auto">
              <a:xfrm>
                <a:off x="4961860" y="4717312"/>
                <a:ext cx="127591" cy="244549"/>
              </a:xfrm>
              <a:prstGeom prst="ellipse">
                <a:avLst/>
              </a:prstGeom>
              <a:solidFill>
                <a:srgbClr val="CCCCFF">
                  <a:lumMod val="50000"/>
                </a:srgbClr>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sp>
            <p:nvSpPr>
              <p:cNvPr id="247" name="Rectangle 246"/>
              <p:cNvSpPr/>
              <p:nvPr/>
            </p:nvSpPr>
            <p:spPr bwMode="auto">
              <a:xfrm>
                <a:off x="5667153" y="5263116"/>
                <a:ext cx="244549" cy="148856"/>
              </a:xfrm>
              <a:prstGeom prst="rect">
                <a:avLst/>
              </a:prstGeom>
              <a:solidFill>
                <a:srgbClr val="990000">
                  <a:lumMod val="60000"/>
                  <a:lumOff val="40000"/>
                </a:srgbClr>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sp>
            <p:nvSpPr>
              <p:cNvPr id="248" name="Rectangle 247"/>
              <p:cNvSpPr/>
              <p:nvPr/>
            </p:nvSpPr>
            <p:spPr bwMode="auto">
              <a:xfrm>
                <a:off x="5287925" y="5468678"/>
                <a:ext cx="244549" cy="148856"/>
              </a:xfrm>
              <a:prstGeom prst="rect">
                <a:avLst/>
              </a:prstGeom>
              <a:solidFill>
                <a:srgbClr val="990000">
                  <a:lumMod val="60000"/>
                  <a:lumOff val="40000"/>
                </a:srgbClr>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sp>
            <p:nvSpPr>
              <p:cNvPr id="249" name="Rectangle 248"/>
              <p:cNvSpPr/>
              <p:nvPr/>
            </p:nvSpPr>
            <p:spPr bwMode="auto">
              <a:xfrm>
                <a:off x="4927007" y="5127398"/>
                <a:ext cx="244549" cy="148856"/>
              </a:xfrm>
              <a:prstGeom prst="rect">
                <a:avLst/>
              </a:prstGeom>
              <a:solidFill>
                <a:srgbClr val="990000">
                  <a:lumMod val="60000"/>
                  <a:lumOff val="40000"/>
                </a:srgbClr>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grpSp>
        <p:grpSp>
          <p:nvGrpSpPr>
            <p:cNvPr id="235" name="Group 234"/>
            <p:cNvGrpSpPr/>
            <p:nvPr/>
          </p:nvGrpSpPr>
          <p:grpSpPr>
            <a:xfrm rot="4613057">
              <a:off x="1804698" y="4422511"/>
              <a:ext cx="201605" cy="1231286"/>
              <a:chOff x="-2443653" y="1555534"/>
              <a:chExt cx="1031598" cy="4666513"/>
            </a:xfrm>
          </p:grpSpPr>
          <p:grpSp>
            <p:nvGrpSpPr>
              <p:cNvPr id="236" name="Group 342"/>
              <p:cNvGrpSpPr/>
              <p:nvPr/>
            </p:nvGrpSpPr>
            <p:grpSpPr>
              <a:xfrm>
                <a:off x="-2443653" y="1555534"/>
                <a:ext cx="662152" cy="4577252"/>
                <a:chOff x="567560" y="3488239"/>
                <a:chExt cx="173679" cy="1178354"/>
              </a:xfrm>
            </p:grpSpPr>
            <p:cxnSp>
              <p:nvCxnSpPr>
                <p:cNvPr id="240" name="Straight Connector 239"/>
                <p:cNvCxnSpPr/>
                <p:nvPr/>
              </p:nvCxnSpPr>
              <p:spPr bwMode="auto">
                <a:xfrm flipH="1">
                  <a:off x="662152" y="3815254"/>
                  <a:ext cx="15766" cy="851339"/>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1" name="Oval 240"/>
                <p:cNvSpPr/>
                <p:nvPr/>
              </p:nvSpPr>
              <p:spPr bwMode="auto">
                <a:xfrm>
                  <a:off x="567560" y="3488239"/>
                  <a:ext cx="173679" cy="346841"/>
                </a:xfrm>
                <a:prstGeom prst="ellips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grpSp>
          <p:grpSp>
            <p:nvGrpSpPr>
              <p:cNvPr id="237" name="Group 355"/>
              <p:cNvGrpSpPr/>
              <p:nvPr/>
            </p:nvGrpSpPr>
            <p:grpSpPr>
              <a:xfrm rot="798237">
                <a:off x="-2100368" y="1629028"/>
                <a:ext cx="688313" cy="4593019"/>
                <a:chOff x="639267" y="3484180"/>
                <a:chExt cx="180541" cy="1182413"/>
              </a:xfrm>
            </p:grpSpPr>
            <p:cxnSp>
              <p:nvCxnSpPr>
                <p:cNvPr id="238" name="Straight Connector 237"/>
                <p:cNvCxnSpPr/>
                <p:nvPr/>
              </p:nvCxnSpPr>
              <p:spPr bwMode="auto">
                <a:xfrm flipH="1">
                  <a:off x="662152" y="3815254"/>
                  <a:ext cx="15766" cy="851339"/>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9" name="Oval 238"/>
                <p:cNvSpPr/>
                <p:nvPr/>
              </p:nvSpPr>
              <p:spPr bwMode="auto">
                <a:xfrm>
                  <a:off x="639267" y="3484180"/>
                  <a:ext cx="180541" cy="346841"/>
                </a:xfrm>
                <a:prstGeom prst="ellips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smtClean="0">
                    <a:ln>
                      <a:noFill/>
                    </a:ln>
                    <a:effectLst/>
                    <a:uLnTx/>
                    <a:uFillTx/>
                    <a:latin typeface="Arial" charset="0"/>
                  </a:endParaRPr>
                </a:p>
              </p:txBody>
            </p:sp>
          </p:grpSp>
        </p:grpSp>
      </p:grpSp>
      <p:grpSp>
        <p:nvGrpSpPr>
          <p:cNvPr id="264" name="Group 328"/>
          <p:cNvGrpSpPr/>
          <p:nvPr/>
        </p:nvGrpSpPr>
        <p:grpSpPr>
          <a:xfrm>
            <a:off x="1068120" y="4644048"/>
            <a:ext cx="1254737" cy="1046784"/>
            <a:chOff x="4264480" y="3425977"/>
            <a:chExt cx="2406233" cy="2009553"/>
          </a:xfrm>
        </p:grpSpPr>
        <p:grpSp>
          <p:nvGrpSpPr>
            <p:cNvPr id="265" name="Group 327"/>
            <p:cNvGrpSpPr/>
            <p:nvPr/>
          </p:nvGrpSpPr>
          <p:grpSpPr>
            <a:xfrm>
              <a:off x="4264480" y="3425977"/>
              <a:ext cx="2406233" cy="2009553"/>
              <a:chOff x="4264480" y="3425977"/>
              <a:chExt cx="2406233" cy="2009553"/>
            </a:xfrm>
          </p:grpSpPr>
          <p:sp>
            <p:nvSpPr>
              <p:cNvPr id="267" name="Rounded Rectangle 266"/>
              <p:cNvSpPr/>
              <p:nvPr/>
            </p:nvSpPr>
            <p:spPr bwMode="auto">
              <a:xfrm>
                <a:off x="4802627" y="3425977"/>
                <a:ext cx="1323559" cy="2009553"/>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3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68" name="Rectangle 267"/>
              <p:cNvSpPr/>
              <p:nvPr/>
            </p:nvSpPr>
            <p:spPr bwMode="auto">
              <a:xfrm>
                <a:off x="4912325" y="3823003"/>
                <a:ext cx="215551" cy="185187"/>
              </a:xfrm>
              <a:prstGeom prst="rect">
                <a:avLst/>
              </a:prstGeom>
              <a:solidFill>
                <a:srgbClr val="CCCCFF">
                  <a:lumMod val="50000"/>
                </a:srgbClr>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3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69" name="Oval 268"/>
              <p:cNvSpPr/>
              <p:nvPr/>
            </p:nvSpPr>
            <p:spPr bwMode="auto">
              <a:xfrm>
                <a:off x="5350714" y="5212247"/>
                <a:ext cx="198456" cy="184786"/>
              </a:xfrm>
              <a:prstGeom prst="ellipse">
                <a:avLst/>
              </a:prstGeom>
              <a:solidFill>
                <a:srgbClr val="2D2015"/>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3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70" name="Rectangle 269"/>
              <p:cNvSpPr/>
              <p:nvPr/>
            </p:nvSpPr>
            <p:spPr bwMode="auto">
              <a:xfrm>
                <a:off x="5648399" y="5258442"/>
                <a:ext cx="216497" cy="76994"/>
              </a:xfrm>
              <a:prstGeom prst="rect">
                <a:avLst/>
              </a:prstGeom>
              <a:solidFill>
                <a:srgbClr val="2D2015"/>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3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71" name="Rectangle 270"/>
              <p:cNvSpPr/>
              <p:nvPr/>
            </p:nvSpPr>
            <p:spPr bwMode="auto">
              <a:xfrm>
                <a:off x="4991389" y="5259725"/>
                <a:ext cx="216497" cy="76994"/>
              </a:xfrm>
              <a:prstGeom prst="rect">
                <a:avLst/>
              </a:prstGeom>
              <a:solidFill>
                <a:srgbClr val="2D2015"/>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3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72" name="Rectangle 271"/>
              <p:cNvSpPr/>
              <p:nvPr/>
            </p:nvSpPr>
            <p:spPr bwMode="auto">
              <a:xfrm>
                <a:off x="5205946" y="3823003"/>
                <a:ext cx="215551" cy="185187"/>
              </a:xfrm>
              <a:prstGeom prst="rect">
                <a:avLst/>
              </a:prstGeom>
              <a:solidFill>
                <a:srgbClr val="CCCCFF">
                  <a:lumMod val="50000"/>
                </a:srgbClr>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3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73" name="Rectangle 272"/>
              <p:cNvSpPr/>
              <p:nvPr/>
            </p:nvSpPr>
            <p:spPr bwMode="auto">
              <a:xfrm>
                <a:off x="5499567" y="3823003"/>
                <a:ext cx="215551" cy="185187"/>
              </a:xfrm>
              <a:prstGeom prst="rect">
                <a:avLst/>
              </a:prstGeom>
              <a:solidFill>
                <a:srgbClr val="990000">
                  <a:lumMod val="60000"/>
                  <a:lumOff val="40000"/>
                </a:srgbClr>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3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74" name="Rectangle 273"/>
              <p:cNvSpPr/>
              <p:nvPr/>
            </p:nvSpPr>
            <p:spPr bwMode="auto">
              <a:xfrm>
                <a:off x="5793188" y="3823003"/>
                <a:ext cx="215551" cy="185187"/>
              </a:xfrm>
              <a:prstGeom prst="rect">
                <a:avLst/>
              </a:prstGeom>
              <a:solidFill>
                <a:srgbClr val="990000">
                  <a:lumMod val="60000"/>
                  <a:lumOff val="40000"/>
                </a:srgbClr>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300" b="0" i="0" u="none" strike="noStrike" kern="0" cap="none" spc="0" normalizeH="0" baseline="0" noProof="0" smtClean="0">
                  <a:ln>
                    <a:noFill/>
                  </a:ln>
                  <a:effectLst/>
                  <a:uLnTx/>
                  <a:uFillTx/>
                  <a:latin typeface="FrutigerNext LT Regular" pitchFamily="34" charset="0"/>
                  <a:ea typeface="MS PGothic" pitchFamily="34" charset="-128"/>
                </a:endParaRPr>
              </a:p>
            </p:txBody>
          </p:sp>
          <p:sp>
            <p:nvSpPr>
              <p:cNvPr id="275" name="TextBox 274"/>
              <p:cNvSpPr txBox="1"/>
              <p:nvPr/>
            </p:nvSpPr>
            <p:spPr>
              <a:xfrm>
                <a:off x="6082944" y="3583113"/>
                <a:ext cx="587769" cy="4135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effectLst/>
                    <a:uLnTx/>
                    <a:uFillTx/>
                  </a:rPr>
                  <a:t>))))</a:t>
                </a:r>
                <a:endParaRPr kumimoji="0" lang="en-US" sz="400" b="0" i="0" u="none" strike="noStrike" kern="0" cap="none" spc="0" normalizeH="0" baseline="0" noProof="0" dirty="0">
                  <a:ln>
                    <a:noFill/>
                  </a:ln>
                  <a:effectLst/>
                  <a:uLnTx/>
                  <a:uFillTx/>
                </a:endParaRPr>
              </a:p>
            </p:txBody>
          </p:sp>
          <p:sp>
            <p:nvSpPr>
              <p:cNvPr id="276" name="TextBox 275"/>
              <p:cNvSpPr txBox="1"/>
              <p:nvPr/>
            </p:nvSpPr>
            <p:spPr>
              <a:xfrm rot="10800000">
                <a:off x="4264480" y="3653522"/>
                <a:ext cx="587769" cy="4135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effectLst/>
                    <a:uLnTx/>
                    <a:uFillTx/>
                  </a:rPr>
                  <a:t>))))</a:t>
                </a:r>
                <a:endParaRPr kumimoji="0" lang="en-US" sz="800" b="0" i="0" u="none" strike="noStrike" kern="0" cap="none" spc="0" normalizeH="0" baseline="0" noProof="0" dirty="0">
                  <a:ln>
                    <a:noFill/>
                  </a:ln>
                  <a:effectLst/>
                  <a:uLnTx/>
                  <a:uFillTx/>
                </a:endParaRPr>
              </a:p>
            </p:txBody>
          </p:sp>
          <p:sp>
            <p:nvSpPr>
              <p:cNvPr id="277" name="Rectangle 276"/>
              <p:cNvSpPr/>
              <p:nvPr/>
            </p:nvSpPr>
            <p:spPr bwMode="auto">
              <a:xfrm>
                <a:off x="5512279" y="4081501"/>
                <a:ext cx="583343" cy="330942"/>
              </a:xfrm>
              <a:prstGeom prst="rect">
                <a:avLst/>
              </a:prstGeom>
              <a:solidFill>
                <a:srgbClr val="FF0000"/>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00" i="0" u="none" strike="noStrike" kern="0" cap="none" spc="0" normalizeH="0" baseline="0" noProof="0" dirty="0" smtClean="0">
                    <a:ln>
                      <a:noFill/>
                    </a:ln>
                    <a:effectLst/>
                    <a:uLnTx/>
                    <a:uFillTx/>
                    <a:latin typeface="Arial" charset="0"/>
                  </a:rPr>
                  <a:t>OS</a:t>
                </a:r>
              </a:p>
            </p:txBody>
          </p:sp>
        </p:grpSp>
        <p:sp>
          <p:nvSpPr>
            <p:cNvPr id="266" name="Rectangle 265"/>
            <p:cNvSpPr/>
            <p:nvPr/>
          </p:nvSpPr>
          <p:spPr bwMode="auto">
            <a:xfrm>
              <a:off x="4862920" y="4088149"/>
              <a:ext cx="563228" cy="330942"/>
            </a:xfrm>
            <a:prstGeom prst="rect">
              <a:avLst/>
            </a:prstGeom>
            <a:solidFill>
              <a:srgbClr val="CCCCFF">
                <a:lumMod val="50000"/>
              </a:srgbClr>
            </a:solidFill>
            <a:ln w="9525" cap="flat" cmpd="sng" algn="ctr">
              <a:solidFill>
                <a:srgbClr val="2D201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 i="0" u="none" strike="noStrike" kern="0" cap="none" spc="0" normalizeH="0" baseline="0" noProof="0" dirty="0" smtClean="0">
                  <a:ln>
                    <a:noFill/>
                  </a:ln>
                  <a:effectLst/>
                  <a:uLnTx/>
                  <a:uFillTx/>
                  <a:latin typeface="Arial" charset="0"/>
                </a:rPr>
                <a:t>OS</a:t>
              </a:r>
            </a:p>
          </p:txBody>
        </p:sp>
      </p:grpSp>
      <p:grpSp>
        <p:nvGrpSpPr>
          <p:cNvPr id="278" name="Group 415"/>
          <p:cNvGrpSpPr/>
          <p:nvPr/>
        </p:nvGrpSpPr>
        <p:grpSpPr>
          <a:xfrm rot="20866629">
            <a:off x="1652526" y="4260392"/>
            <a:ext cx="114608" cy="522086"/>
            <a:chOff x="-2225076" y="1664750"/>
            <a:chExt cx="658377" cy="4539262"/>
          </a:xfrm>
        </p:grpSpPr>
        <p:grpSp>
          <p:nvGrpSpPr>
            <p:cNvPr id="279" name="Group 342"/>
            <p:cNvGrpSpPr/>
            <p:nvPr/>
          </p:nvGrpSpPr>
          <p:grpSpPr>
            <a:xfrm>
              <a:off x="-2225076" y="1729627"/>
              <a:ext cx="443577" cy="4403159"/>
              <a:chOff x="624892" y="3533057"/>
              <a:chExt cx="116348" cy="1133536"/>
            </a:xfrm>
          </p:grpSpPr>
          <p:cxnSp>
            <p:nvCxnSpPr>
              <p:cNvPr id="283" name="Straight Connector 282"/>
              <p:cNvCxnSpPr/>
              <p:nvPr/>
            </p:nvCxnSpPr>
            <p:spPr bwMode="auto">
              <a:xfrm flipH="1">
                <a:off x="662152" y="3815254"/>
                <a:ext cx="15766" cy="851339"/>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4" name="Oval 283"/>
              <p:cNvSpPr/>
              <p:nvPr/>
            </p:nvSpPr>
            <p:spPr bwMode="auto">
              <a:xfrm>
                <a:off x="624892" y="3533057"/>
                <a:ext cx="116348" cy="302024"/>
              </a:xfrm>
              <a:prstGeom prst="ellips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0" cap="none" spc="0" normalizeH="0" baseline="0" noProof="0" smtClean="0">
                  <a:ln>
                    <a:noFill/>
                  </a:ln>
                  <a:effectLst/>
                  <a:uLnTx/>
                  <a:uFillTx/>
                  <a:latin typeface="Arial" charset="0"/>
                </a:endParaRPr>
              </a:p>
            </p:txBody>
          </p:sp>
        </p:grpSp>
        <p:grpSp>
          <p:nvGrpSpPr>
            <p:cNvPr id="280" name="Group 355"/>
            <p:cNvGrpSpPr/>
            <p:nvPr/>
          </p:nvGrpSpPr>
          <p:grpSpPr>
            <a:xfrm rot="798237">
              <a:off x="-2104529" y="1664750"/>
              <a:ext cx="537830" cy="4539262"/>
              <a:chOff x="639268" y="3498019"/>
              <a:chExt cx="141070" cy="1168574"/>
            </a:xfrm>
          </p:grpSpPr>
          <p:cxnSp>
            <p:nvCxnSpPr>
              <p:cNvPr id="281" name="Straight Connector 280"/>
              <p:cNvCxnSpPr/>
              <p:nvPr/>
            </p:nvCxnSpPr>
            <p:spPr bwMode="auto">
              <a:xfrm flipH="1">
                <a:off x="662152" y="3815254"/>
                <a:ext cx="15766" cy="851339"/>
              </a:xfrm>
              <a:prstGeom prst="lin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 name="Oval 281"/>
              <p:cNvSpPr/>
              <p:nvPr/>
            </p:nvSpPr>
            <p:spPr bwMode="auto">
              <a:xfrm>
                <a:off x="639268" y="3498019"/>
                <a:ext cx="141070" cy="333003"/>
              </a:xfrm>
              <a:prstGeom prst="ellipse">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0" cap="none" spc="0" normalizeH="0" baseline="0" noProof="0" smtClean="0">
                  <a:ln>
                    <a:noFill/>
                  </a:ln>
                  <a:effectLst/>
                  <a:uLnTx/>
                  <a:uFillTx/>
                  <a:latin typeface="Arial" charset="0"/>
                </a:endParaRPr>
              </a:p>
            </p:txBody>
          </p:sp>
        </p:grpSp>
      </p:grpSp>
      <p:sp>
        <p:nvSpPr>
          <p:cNvPr id="285" name="TextBox 284"/>
          <p:cNvSpPr txBox="1"/>
          <p:nvPr/>
        </p:nvSpPr>
        <p:spPr>
          <a:xfrm>
            <a:off x="1352226" y="4615527"/>
            <a:ext cx="324128" cy="2000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effectLst/>
                <a:uLnTx/>
                <a:uFillTx/>
                <a:latin typeface="Chiller" pitchFamily="82" charset="0"/>
              </a:rPr>
              <a:t>Thing</a:t>
            </a:r>
            <a:endParaRPr kumimoji="0" lang="en-US" sz="700" b="1" i="0" u="none" strike="noStrike" kern="0" cap="none" spc="0" normalizeH="0" baseline="0" noProof="0" dirty="0">
              <a:ln>
                <a:noFill/>
              </a:ln>
              <a:effectLst/>
              <a:uLnTx/>
              <a:uFillTx/>
              <a:latin typeface="Chiller" pitchFamily="82" charset="0"/>
            </a:endParaRPr>
          </a:p>
        </p:txBody>
      </p:sp>
      <p:sp>
        <p:nvSpPr>
          <p:cNvPr id="286" name="TextBox 285"/>
          <p:cNvSpPr txBox="1"/>
          <p:nvPr/>
        </p:nvSpPr>
        <p:spPr>
          <a:xfrm>
            <a:off x="1703370" y="4617372"/>
            <a:ext cx="324128" cy="2000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effectLst/>
                <a:uLnTx/>
                <a:uFillTx/>
                <a:latin typeface="Chiller" pitchFamily="82" charset="0"/>
              </a:rPr>
              <a:t>Thing</a:t>
            </a:r>
            <a:endParaRPr kumimoji="0" lang="en-US" sz="700" b="1" i="0" u="none" strike="noStrike" kern="0" cap="none" spc="0" normalizeH="0" baseline="0" noProof="0" dirty="0">
              <a:ln>
                <a:noFill/>
              </a:ln>
              <a:effectLst/>
              <a:uLnTx/>
              <a:uFillTx/>
              <a:latin typeface="Chiller" pitchFamily="82" charset="0"/>
            </a:endParaRPr>
          </a:p>
        </p:txBody>
      </p:sp>
      <p:sp>
        <p:nvSpPr>
          <p:cNvPr id="287" name="TextBox 286"/>
          <p:cNvSpPr txBox="1"/>
          <p:nvPr/>
        </p:nvSpPr>
        <p:spPr>
          <a:xfrm rot="16200000">
            <a:off x="437954" y="4331707"/>
            <a:ext cx="401072" cy="253916"/>
          </a:xfrm>
          <a:prstGeom prst="rect">
            <a:avLst/>
          </a:prstGeom>
          <a:noFill/>
        </p:spPr>
        <p:txBody>
          <a:bodyPr wrap="none" rtlCol="0">
            <a:spAutoFit/>
          </a:bodyPr>
          <a:lstStyle/>
          <a:p>
            <a:r>
              <a:rPr lang="en-US" sz="1050" dirty="0" smtClean="0"/>
              <a:t>APP</a:t>
            </a:r>
            <a:endParaRPr lang="en-US" sz="1050" dirty="0"/>
          </a:p>
        </p:txBody>
      </p:sp>
      <p:sp>
        <p:nvSpPr>
          <p:cNvPr id="288" name="TextBox 287"/>
          <p:cNvSpPr txBox="1"/>
          <p:nvPr/>
        </p:nvSpPr>
        <p:spPr>
          <a:xfrm rot="16200000">
            <a:off x="1253323" y="5301891"/>
            <a:ext cx="412774" cy="153888"/>
          </a:xfrm>
          <a:prstGeom prst="rect">
            <a:avLst/>
          </a:prstGeom>
          <a:solidFill>
            <a:srgbClr val="3333FF"/>
          </a:solidFill>
          <a:ln>
            <a:solidFill>
              <a:schemeClr val="tx1"/>
            </a:solidFill>
          </a:ln>
        </p:spPr>
        <p:txBody>
          <a:bodyPr wrap="square" rtlCol="0">
            <a:spAutoFit/>
          </a:bodyPr>
          <a:lstStyle/>
          <a:p>
            <a:r>
              <a:rPr lang="en-US" sz="400" dirty="0" smtClean="0"/>
              <a:t>APP</a:t>
            </a:r>
            <a:endParaRPr lang="en-US" sz="500" dirty="0"/>
          </a:p>
        </p:txBody>
      </p:sp>
      <p:sp>
        <p:nvSpPr>
          <p:cNvPr id="289" name="TextBox 288"/>
          <p:cNvSpPr txBox="1"/>
          <p:nvPr/>
        </p:nvSpPr>
        <p:spPr>
          <a:xfrm rot="16200000">
            <a:off x="1736470" y="5300382"/>
            <a:ext cx="412774" cy="153888"/>
          </a:xfrm>
          <a:prstGeom prst="rect">
            <a:avLst/>
          </a:prstGeom>
          <a:solidFill>
            <a:srgbClr val="FF0000"/>
          </a:solidFill>
          <a:ln>
            <a:solidFill>
              <a:schemeClr val="tx1"/>
            </a:solidFill>
          </a:ln>
        </p:spPr>
        <p:txBody>
          <a:bodyPr wrap="square" rtlCol="0">
            <a:spAutoFit/>
          </a:bodyPr>
          <a:lstStyle/>
          <a:p>
            <a:r>
              <a:rPr lang="en-US" sz="400" dirty="0" smtClean="0"/>
              <a:t>APP</a:t>
            </a:r>
            <a:endParaRPr lang="en-US" sz="400" dirty="0"/>
          </a:p>
        </p:txBody>
      </p:sp>
      <p:sp>
        <p:nvSpPr>
          <p:cNvPr id="290" name="TextBox 289"/>
          <p:cNvSpPr txBox="1"/>
          <p:nvPr/>
        </p:nvSpPr>
        <p:spPr>
          <a:xfrm rot="16200000">
            <a:off x="1383090" y="5301847"/>
            <a:ext cx="412774" cy="153888"/>
          </a:xfrm>
          <a:prstGeom prst="rect">
            <a:avLst/>
          </a:prstGeom>
          <a:solidFill>
            <a:srgbClr val="3333FF"/>
          </a:solidFill>
          <a:ln>
            <a:solidFill>
              <a:schemeClr val="tx1"/>
            </a:solidFill>
          </a:ln>
        </p:spPr>
        <p:txBody>
          <a:bodyPr wrap="square" rtlCol="0">
            <a:spAutoFit/>
          </a:bodyPr>
          <a:lstStyle/>
          <a:p>
            <a:r>
              <a:rPr lang="en-US" sz="400" dirty="0" smtClean="0"/>
              <a:t>APP</a:t>
            </a:r>
            <a:endParaRPr lang="en-US" sz="400" dirty="0"/>
          </a:p>
        </p:txBody>
      </p:sp>
      <p:sp>
        <p:nvSpPr>
          <p:cNvPr id="291" name="TextBox 290"/>
          <p:cNvSpPr txBox="1"/>
          <p:nvPr/>
        </p:nvSpPr>
        <p:spPr>
          <a:xfrm rot="16200000">
            <a:off x="1598800" y="5300044"/>
            <a:ext cx="412774" cy="153888"/>
          </a:xfrm>
          <a:prstGeom prst="rect">
            <a:avLst/>
          </a:prstGeom>
          <a:solidFill>
            <a:srgbClr val="FF0000"/>
          </a:solidFill>
          <a:ln>
            <a:solidFill>
              <a:schemeClr val="tx1"/>
            </a:solidFill>
          </a:ln>
        </p:spPr>
        <p:txBody>
          <a:bodyPr wrap="square" rtlCol="0">
            <a:spAutoFit/>
          </a:bodyPr>
          <a:lstStyle/>
          <a:p>
            <a:r>
              <a:rPr lang="en-US" sz="400" dirty="0" smtClean="0"/>
              <a:t>APP</a:t>
            </a:r>
            <a:endParaRPr lang="en-US" sz="400" dirty="0"/>
          </a:p>
        </p:txBody>
      </p:sp>
      <p:sp>
        <p:nvSpPr>
          <p:cNvPr id="292" name="TextBox 291"/>
          <p:cNvSpPr txBox="1"/>
          <p:nvPr/>
        </p:nvSpPr>
        <p:spPr>
          <a:xfrm>
            <a:off x="223743" y="5799354"/>
            <a:ext cx="2873633" cy="1011573"/>
          </a:xfrm>
          <a:prstGeom prst="rect">
            <a:avLst/>
          </a:prstGeom>
          <a:noFill/>
        </p:spPr>
        <p:txBody>
          <a:bodyPr wrap="none" lIns="87389" tIns="43695" rIns="87389" bIns="43695" rtlCol="0">
            <a:spAutoFit/>
          </a:bodyPr>
          <a:lstStyle/>
          <a:p>
            <a:r>
              <a:rPr lang="en-US" sz="1200" b="1" dirty="0" smtClean="0"/>
              <a:t>UEs/”Things” can be it</a:t>
            </a:r>
            <a:br>
              <a:rPr lang="en-US" sz="1200" b="1" dirty="0" smtClean="0"/>
            </a:br>
            <a:r>
              <a:rPr lang="en-US" sz="1200" b="1" dirty="0" smtClean="0"/>
              <a:t>a single slice, or multiple slices</a:t>
            </a:r>
          </a:p>
          <a:p>
            <a:r>
              <a:rPr lang="en-US" sz="1200" b="1" dirty="0" smtClean="0"/>
              <a:t>A UE in multiple slices can be</a:t>
            </a:r>
            <a:br>
              <a:rPr lang="en-US" sz="1200" b="1" dirty="0" smtClean="0"/>
            </a:br>
            <a:r>
              <a:rPr lang="en-US" sz="1200" b="1" dirty="0" smtClean="0"/>
              <a:t>sliced A) horizontally (slice = QOS/QOE) or</a:t>
            </a:r>
          </a:p>
          <a:p>
            <a:r>
              <a:rPr lang="en-US" sz="1200" b="1" dirty="0" smtClean="0"/>
              <a:t>           B) vertically      (slice = virtual UE).</a:t>
            </a:r>
            <a:endParaRPr lang="en-US" sz="1200" b="1" dirty="0"/>
          </a:p>
        </p:txBody>
      </p:sp>
      <p:sp>
        <p:nvSpPr>
          <p:cNvPr id="293" name="TextBox 292"/>
          <p:cNvSpPr txBox="1"/>
          <p:nvPr/>
        </p:nvSpPr>
        <p:spPr>
          <a:xfrm>
            <a:off x="223743" y="4029297"/>
            <a:ext cx="317716" cy="369332"/>
          </a:xfrm>
          <a:prstGeom prst="rect">
            <a:avLst/>
          </a:prstGeom>
          <a:noFill/>
        </p:spPr>
        <p:txBody>
          <a:bodyPr wrap="none" rtlCol="0">
            <a:spAutoFit/>
          </a:bodyPr>
          <a:lstStyle/>
          <a:p>
            <a:r>
              <a:rPr lang="en-US" dirty="0" smtClean="0"/>
              <a:t>A</a:t>
            </a:r>
            <a:endParaRPr lang="en-US" dirty="0"/>
          </a:p>
        </p:txBody>
      </p:sp>
      <p:sp>
        <p:nvSpPr>
          <p:cNvPr id="294" name="TextBox 293"/>
          <p:cNvSpPr txBox="1"/>
          <p:nvPr/>
        </p:nvSpPr>
        <p:spPr>
          <a:xfrm>
            <a:off x="1003941" y="5000559"/>
            <a:ext cx="309700" cy="369332"/>
          </a:xfrm>
          <a:prstGeom prst="rect">
            <a:avLst/>
          </a:prstGeom>
          <a:noFill/>
        </p:spPr>
        <p:txBody>
          <a:bodyPr wrap="none" rtlCol="0">
            <a:spAutoFit/>
          </a:bodyPr>
          <a:lstStyle/>
          <a:p>
            <a:r>
              <a:rPr lang="en-US" dirty="0" smtClean="0"/>
              <a:t>B</a:t>
            </a:r>
            <a:endParaRPr lang="en-US" dirty="0"/>
          </a:p>
        </p:txBody>
      </p:sp>
      <p:cxnSp>
        <p:nvCxnSpPr>
          <p:cNvPr id="295" name="Straight Arrow Connector 294"/>
          <p:cNvCxnSpPr/>
          <p:nvPr/>
        </p:nvCxnSpPr>
        <p:spPr bwMode="auto">
          <a:xfrm flipV="1">
            <a:off x="469403" y="5080174"/>
            <a:ext cx="1" cy="696035"/>
          </a:xfrm>
          <a:prstGeom prst="straightConnector1">
            <a:avLst/>
          </a:prstGeom>
          <a:noFill/>
          <a:ln w="9525" cap="flat" cmpd="sng" algn="ctr">
            <a:solidFill>
              <a:schemeClr val="bg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6" name="Straight Arrow Connector 295"/>
          <p:cNvCxnSpPr/>
          <p:nvPr/>
        </p:nvCxnSpPr>
        <p:spPr bwMode="auto">
          <a:xfrm flipV="1">
            <a:off x="496698" y="5435016"/>
            <a:ext cx="436729" cy="354840"/>
          </a:xfrm>
          <a:prstGeom prst="straightConnector1">
            <a:avLst/>
          </a:prstGeom>
          <a:noFill/>
          <a:ln w="9525" cap="flat" cmpd="sng" algn="ctr">
            <a:solidFill>
              <a:schemeClr val="bg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 name="Oval 296"/>
          <p:cNvSpPr/>
          <p:nvPr/>
        </p:nvSpPr>
        <p:spPr bwMode="auto">
          <a:xfrm>
            <a:off x="9272740" y="4653370"/>
            <a:ext cx="296884" cy="629392"/>
          </a:xfrm>
          <a:prstGeom prst="ellipse">
            <a:avLst/>
          </a:prstGeom>
          <a:noFill/>
          <a:ln w="63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effectLst/>
              <a:latin typeface="Arial" charset="0"/>
              <a:ea typeface="SimSun" pitchFamily="2" charset="-122"/>
            </a:endParaRPr>
          </a:p>
        </p:txBody>
      </p:sp>
      <p:sp>
        <p:nvSpPr>
          <p:cNvPr id="298" name="TextBox 297"/>
          <p:cNvSpPr txBox="1"/>
          <p:nvPr/>
        </p:nvSpPr>
        <p:spPr>
          <a:xfrm>
            <a:off x="9185943" y="5234031"/>
            <a:ext cx="502061" cy="369332"/>
          </a:xfrm>
          <a:prstGeom prst="rect">
            <a:avLst/>
          </a:prstGeom>
          <a:noFill/>
        </p:spPr>
        <p:txBody>
          <a:bodyPr wrap="none" rtlCol="0">
            <a:spAutoFit/>
          </a:bodyPr>
          <a:lstStyle/>
          <a:p>
            <a:r>
              <a:rPr lang="en-US" dirty="0" smtClean="0"/>
              <a:t>SSF</a:t>
            </a:r>
            <a:endParaRPr lang="en-US" dirty="0"/>
          </a:p>
        </p:txBody>
      </p:sp>
      <p:grpSp>
        <p:nvGrpSpPr>
          <p:cNvPr id="299" name="Group 345"/>
          <p:cNvGrpSpPr/>
          <p:nvPr/>
        </p:nvGrpSpPr>
        <p:grpSpPr>
          <a:xfrm>
            <a:off x="298607" y="1009888"/>
            <a:ext cx="11650657" cy="2168864"/>
            <a:chOff x="-24312" y="1282264"/>
            <a:chExt cx="11611984" cy="2168864"/>
          </a:xfrm>
        </p:grpSpPr>
        <p:sp>
          <p:nvSpPr>
            <p:cNvPr id="300" name="Rounded Rectangle 299"/>
            <p:cNvSpPr/>
            <p:nvPr/>
          </p:nvSpPr>
          <p:spPr bwMode="auto">
            <a:xfrm>
              <a:off x="-24312" y="1282264"/>
              <a:ext cx="11596212" cy="2168864"/>
            </a:xfrm>
            <a:prstGeom prst="roundRect">
              <a:avLst>
                <a:gd name="adj" fmla="val 10177"/>
              </a:avLst>
            </a:prstGeom>
            <a:solidFill>
              <a:srgbClr val="DAEDEF">
                <a:lumMod val="2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301" name="Rounded Rectangle 300"/>
            <p:cNvSpPr/>
            <p:nvPr/>
          </p:nvSpPr>
          <p:spPr>
            <a:xfrm>
              <a:off x="10306696" y="1765741"/>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302" name="Rounded Rectangle 301"/>
            <p:cNvSpPr/>
            <p:nvPr/>
          </p:nvSpPr>
          <p:spPr>
            <a:xfrm>
              <a:off x="8908827" y="1770996"/>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303" name="Rounded Rectangle 302"/>
            <p:cNvSpPr/>
            <p:nvPr/>
          </p:nvSpPr>
          <p:spPr>
            <a:xfrm>
              <a:off x="7379582" y="1755230"/>
              <a:ext cx="1213945"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304" name="Rounded Rectangle 303"/>
            <p:cNvSpPr/>
            <p:nvPr/>
          </p:nvSpPr>
          <p:spPr>
            <a:xfrm>
              <a:off x="5950179" y="1760485"/>
              <a:ext cx="987972"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305" name="Rounded Rectangle 304"/>
            <p:cNvSpPr/>
            <p:nvPr/>
          </p:nvSpPr>
          <p:spPr>
            <a:xfrm>
              <a:off x="4520778" y="1749975"/>
              <a:ext cx="1077310"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306" name="Rounded Rectangle 305"/>
            <p:cNvSpPr/>
            <p:nvPr/>
          </p:nvSpPr>
          <p:spPr>
            <a:xfrm>
              <a:off x="3086119" y="1749976"/>
              <a:ext cx="951186" cy="1466193"/>
            </a:xfrm>
            <a:prstGeom prst="roundRect">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307" name="Rounded Rectangle 306"/>
            <p:cNvSpPr/>
            <p:nvPr/>
          </p:nvSpPr>
          <p:spPr>
            <a:xfrm>
              <a:off x="1514829" y="1755230"/>
              <a:ext cx="1118036" cy="1466193"/>
            </a:xfrm>
            <a:prstGeom prst="roundRect">
              <a:avLst>
                <a:gd name="adj" fmla="val 12437"/>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grpSp>
          <p:nvGrpSpPr>
            <p:cNvPr id="308" name="Group 188"/>
            <p:cNvGrpSpPr/>
            <p:nvPr/>
          </p:nvGrpSpPr>
          <p:grpSpPr>
            <a:xfrm>
              <a:off x="1620222" y="1866587"/>
              <a:ext cx="345543" cy="899374"/>
              <a:chOff x="1323844" y="1560397"/>
              <a:chExt cx="359391" cy="987588"/>
            </a:xfrm>
          </p:grpSpPr>
          <p:sp>
            <p:nvSpPr>
              <p:cNvPr id="493" name="Isosceles Triangle 492"/>
              <p:cNvSpPr/>
              <p:nvPr/>
            </p:nvSpPr>
            <p:spPr bwMode="auto">
              <a:xfrm>
                <a:off x="1429899" y="1791240"/>
                <a:ext cx="166504" cy="756745"/>
              </a:xfrm>
              <a:prstGeom prst="triangle">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94" name="Rectangle 493"/>
              <p:cNvSpPr/>
              <p:nvPr/>
            </p:nvSpPr>
            <p:spPr bwMode="auto">
              <a:xfrm>
                <a:off x="1323844" y="16513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95" name="Rectangle 494"/>
              <p:cNvSpPr/>
              <p:nvPr/>
            </p:nvSpPr>
            <p:spPr bwMode="auto">
              <a:xfrm>
                <a:off x="1435301" y="18037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96" name="Rectangle 495"/>
              <p:cNvSpPr/>
              <p:nvPr/>
            </p:nvSpPr>
            <p:spPr bwMode="auto">
              <a:xfrm>
                <a:off x="1519463" y="1560397"/>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309" name="Left Brace 308"/>
            <p:cNvSpPr/>
            <p:nvPr/>
          </p:nvSpPr>
          <p:spPr bwMode="auto">
            <a:xfrm>
              <a:off x="1449735"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10" name="Left Brace 309"/>
            <p:cNvSpPr/>
            <p:nvPr/>
          </p:nvSpPr>
          <p:spPr bwMode="auto">
            <a:xfrm flipH="1">
              <a:off x="2525067"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grpSp>
          <p:nvGrpSpPr>
            <p:cNvPr id="311" name="Group 199"/>
            <p:cNvGrpSpPr/>
            <p:nvPr/>
          </p:nvGrpSpPr>
          <p:grpSpPr>
            <a:xfrm>
              <a:off x="3118594" y="1877243"/>
              <a:ext cx="894799" cy="1382816"/>
              <a:chOff x="2877067" y="1449269"/>
              <a:chExt cx="1466877" cy="1518448"/>
            </a:xfrm>
          </p:grpSpPr>
          <p:sp>
            <p:nvSpPr>
              <p:cNvPr id="490" name="Freeform 489"/>
              <p:cNvSpPr/>
              <p:nvPr/>
            </p:nvSpPr>
            <p:spPr bwMode="auto">
              <a:xfrm>
                <a:off x="2877067" y="1449269"/>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91" name="Freeform 490"/>
              <p:cNvSpPr/>
              <p:nvPr/>
            </p:nvSpPr>
            <p:spPr bwMode="auto">
              <a:xfrm>
                <a:off x="2879342" y="1942863"/>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92" name="Freeform 491"/>
              <p:cNvSpPr/>
              <p:nvPr/>
            </p:nvSpPr>
            <p:spPr bwMode="auto">
              <a:xfrm>
                <a:off x="2922559" y="2368218"/>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312" name="Left Brace 311"/>
            <p:cNvSpPr/>
            <p:nvPr/>
          </p:nvSpPr>
          <p:spPr bwMode="auto">
            <a:xfrm>
              <a:off x="2955349"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13" name="Left Brace 312"/>
            <p:cNvSpPr/>
            <p:nvPr/>
          </p:nvSpPr>
          <p:spPr bwMode="auto">
            <a:xfrm flipH="1">
              <a:off x="3965265"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14" name="TextBox 313"/>
            <p:cNvSpPr txBox="1"/>
            <p:nvPr/>
          </p:nvSpPr>
          <p:spPr>
            <a:xfrm>
              <a:off x="2656646" y="2217212"/>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315" name="TextBox 314"/>
            <p:cNvSpPr txBox="1"/>
            <p:nvPr/>
          </p:nvSpPr>
          <p:spPr>
            <a:xfrm>
              <a:off x="4096843" y="2229641"/>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316" name="Left Brace 315"/>
            <p:cNvSpPr/>
            <p:nvPr/>
          </p:nvSpPr>
          <p:spPr bwMode="auto">
            <a:xfrm>
              <a:off x="4392903"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17" name="Left Brace 316"/>
            <p:cNvSpPr/>
            <p:nvPr/>
          </p:nvSpPr>
          <p:spPr bwMode="auto">
            <a:xfrm flipH="1">
              <a:off x="5439541"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18" name="TextBox 317"/>
            <p:cNvSpPr txBox="1"/>
            <p:nvPr/>
          </p:nvSpPr>
          <p:spPr>
            <a:xfrm>
              <a:off x="5571119" y="2219284"/>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319" name="Left Brace 318"/>
            <p:cNvSpPr/>
            <p:nvPr/>
          </p:nvSpPr>
          <p:spPr bwMode="auto">
            <a:xfrm>
              <a:off x="5812406"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20" name="Left Brace 319"/>
            <p:cNvSpPr/>
            <p:nvPr/>
          </p:nvSpPr>
          <p:spPr bwMode="auto">
            <a:xfrm flipH="1">
              <a:off x="6838088"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21" name="TextBox 320"/>
            <p:cNvSpPr txBox="1"/>
            <p:nvPr/>
          </p:nvSpPr>
          <p:spPr>
            <a:xfrm>
              <a:off x="6959188" y="2231712"/>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322" name="TextBox 321"/>
            <p:cNvSpPr txBox="1"/>
            <p:nvPr/>
          </p:nvSpPr>
          <p:spPr>
            <a:xfrm>
              <a:off x="1504656" y="1401621"/>
              <a:ext cx="94128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Antennas</a:t>
              </a:r>
              <a:endParaRPr kumimoji="0" lang="en-US" sz="1400" b="0" i="0" u="none" strike="noStrike" kern="0" cap="none" spc="0" normalizeH="0" baseline="0" noProof="0" dirty="0">
                <a:ln>
                  <a:noFill/>
                </a:ln>
                <a:solidFill>
                  <a:srgbClr val="FFFF00"/>
                </a:solidFill>
                <a:effectLst/>
                <a:uLnTx/>
                <a:uFillTx/>
              </a:endParaRPr>
            </a:p>
          </p:txBody>
        </p:sp>
        <p:sp>
          <p:nvSpPr>
            <p:cNvPr id="323" name="TextBox 322"/>
            <p:cNvSpPr txBox="1"/>
            <p:nvPr/>
          </p:nvSpPr>
          <p:spPr>
            <a:xfrm>
              <a:off x="3147078" y="1401621"/>
              <a:ext cx="93968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Fronthaul</a:t>
              </a:r>
              <a:endParaRPr kumimoji="0" lang="en-US" sz="1400" b="0" i="0" u="none" strike="noStrike" kern="0" cap="none" spc="0" normalizeH="0" baseline="0" noProof="0" dirty="0">
                <a:ln>
                  <a:noFill/>
                </a:ln>
                <a:solidFill>
                  <a:srgbClr val="FFFF00"/>
                </a:solidFill>
                <a:effectLst/>
                <a:uLnTx/>
                <a:uFillTx/>
              </a:endParaRPr>
            </a:p>
          </p:txBody>
        </p:sp>
        <p:sp>
          <p:nvSpPr>
            <p:cNvPr id="324" name="TextBox 323"/>
            <p:cNvSpPr txBox="1"/>
            <p:nvPr/>
          </p:nvSpPr>
          <p:spPr>
            <a:xfrm>
              <a:off x="4398598" y="1401621"/>
              <a:ext cx="124547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CRAN</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fabric</a:t>
              </a:r>
              <a:endParaRPr kumimoji="0" lang="en-US" sz="1400" b="0" i="0" u="none" strike="noStrike" kern="0" cap="none" spc="0" normalizeH="0" baseline="0" noProof="0" dirty="0">
                <a:ln>
                  <a:noFill/>
                </a:ln>
                <a:solidFill>
                  <a:srgbClr val="FFFF00"/>
                </a:solidFill>
                <a:effectLst/>
                <a:uLnTx/>
                <a:uFillTx/>
              </a:endParaRPr>
            </a:p>
          </p:txBody>
        </p:sp>
        <p:grpSp>
          <p:nvGrpSpPr>
            <p:cNvPr id="325" name="Group 177"/>
            <p:cNvGrpSpPr/>
            <p:nvPr/>
          </p:nvGrpSpPr>
          <p:grpSpPr>
            <a:xfrm rot="16200000">
              <a:off x="4327555" y="2111999"/>
              <a:ext cx="1340202" cy="671282"/>
              <a:chOff x="6944248" y="6119031"/>
              <a:chExt cx="1156692" cy="375039"/>
            </a:xfrm>
          </p:grpSpPr>
          <p:sp>
            <p:nvSpPr>
              <p:cNvPr id="476" name="Cube 475"/>
              <p:cNvSpPr/>
              <p:nvPr/>
            </p:nvSpPr>
            <p:spPr bwMode="auto">
              <a:xfrm>
                <a:off x="6944248"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77" name="Cube 476"/>
              <p:cNvSpPr/>
              <p:nvPr/>
            </p:nvSpPr>
            <p:spPr bwMode="auto">
              <a:xfrm>
                <a:off x="7222384"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78" name="Cube 477"/>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79" name="Cube 478"/>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480" name="Straight Connector 479"/>
              <p:cNvCxnSpPr>
                <a:stCxn id="479" idx="1"/>
                <a:endCxn id="482" idx="4"/>
              </p:cNvCxnSpPr>
              <p:nvPr/>
            </p:nvCxnSpPr>
            <p:spPr bwMode="auto">
              <a:xfrm flipH="1" flipV="1">
                <a:off x="7758759" y="6203673"/>
                <a:ext cx="223711" cy="188827"/>
              </a:xfrm>
              <a:prstGeom prst="line">
                <a:avLst/>
              </a:prstGeom>
              <a:solidFill>
                <a:srgbClr val="BBE0E3"/>
              </a:solidFill>
              <a:ln w="9525" cap="flat" cmpd="sng" algn="ctr">
                <a:solidFill>
                  <a:srgbClr val="FFFFFF"/>
                </a:solidFill>
                <a:prstDash val="solid"/>
                <a:round/>
                <a:headEnd type="none" w="med" len="med"/>
                <a:tailEnd type="none" w="med" len="med"/>
              </a:ln>
              <a:effectLst/>
            </p:spPr>
          </p:cxnSp>
          <p:sp>
            <p:nvSpPr>
              <p:cNvPr id="481" name="Cube 480"/>
              <p:cNvSpPr/>
              <p:nvPr/>
            </p:nvSpPr>
            <p:spPr bwMode="auto">
              <a:xfrm>
                <a:off x="7162284" y="6125198"/>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82" name="Cube 481"/>
              <p:cNvSpPr/>
              <p:nvPr/>
            </p:nvSpPr>
            <p:spPr bwMode="auto">
              <a:xfrm>
                <a:off x="7589533" y="6119031"/>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483" name="Straight Connector 482"/>
              <p:cNvCxnSpPr>
                <a:stCxn id="479" idx="1"/>
                <a:endCxn id="481" idx="4"/>
              </p:cNvCxnSpPr>
              <p:nvPr/>
            </p:nvCxnSpPr>
            <p:spPr bwMode="auto">
              <a:xfrm flipH="1" flipV="1">
                <a:off x="7331510" y="6209840"/>
                <a:ext cx="650960" cy="182660"/>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84" name="Straight Connector 483"/>
              <p:cNvCxnSpPr>
                <a:stCxn id="478" idx="0"/>
                <a:endCxn id="482" idx="3"/>
              </p:cNvCxnSpPr>
              <p:nvPr/>
            </p:nvCxnSpPr>
            <p:spPr bwMode="auto">
              <a:xfrm flipV="1">
                <a:off x="7658723" y="6254458"/>
                <a:ext cx="15423"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85" name="Straight Connector 484"/>
              <p:cNvCxnSpPr>
                <a:stCxn id="478" idx="0"/>
                <a:endCxn id="481" idx="4"/>
              </p:cNvCxnSpPr>
              <p:nvPr/>
            </p:nvCxnSpPr>
            <p:spPr bwMode="auto">
              <a:xfrm flipH="1" flipV="1">
                <a:off x="7331510" y="6209840"/>
                <a:ext cx="327213" cy="148803"/>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86" name="Straight Connector 485"/>
              <p:cNvCxnSpPr>
                <a:stCxn id="477" idx="0"/>
                <a:endCxn id="482" idx="3"/>
              </p:cNvCxnSpPr>
              <p:nvPr/>
            </p:nvCxnSpPr>
            <p:spPr bwMode="auto">
              <a:xfrm flipV="1">
                <a:off x="7340854" y="6254458"/>
                <a:ext cx="333292"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87" name="Straight Connector 486"/>
              <p:cNvCxnSpPr>
                <a:stCxn id="477" idx="0"/>
                <a:endCxn id="481" idx="3"/>
              </p:cNvCxnSpPr>
              <p:nvPr/>
            </p:nvCxnSpPr>
            <p:spPr bwMode="auto">
              <a:xfrm flipH="1" flipV="1">
                <a:off x="7246897" y="6260625"/>
                <a:ext cx="93957"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88" name="Straight Connector 487"/>
              <p:cNvCxnSpPr>
                <a:stCxn id="476" idx="0"/>
                <a:endCxn id="481" idx="3"/>
              </p:cNvCxnSpPr>
              <p:nvPr/>
            </p:nvCxnSpPr>
            <p:spPr bwMode="auto">
              <a:xfrm flipV="1">
                <a:off x="7062718" y="6260625"/>
                <a:ext cx="184179"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89" name="Straight Connector 488"/>
              <p:cNvCxnSpPr>
                <a:stCxn id="476" idx="0"/>
                <a:endCxn id="482" idx="3"/>
              </p:cNvCxnSpPr>
              <p:nvPr/>
            </p:nvCxnSpPr>
            <p:spPr bwMode="auto">
              <a:xfrm flipV="1">
                <a:off x="7062718" y="6254458"/>
                <a:ext cx="611428"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326" name="TextBox 325"/>
            <p:cNvSpPr txBox="1"/>
            <p:nvPr/>
          </p:nvSpPr>
          <p:spPr>
            <a:xfrm>
              <a:off x="5675603" y="1401621"/>
              <a:ext cx="157655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CRAN CPU/S/W</a:t>
              </a:r>
              <a:endParaRPr kumimoji="0" lang="en-US" sz="1400" b="0" i="0" u="none" strike="noStrike" kern="0" cap="none" spc="0" normalizeH="0" baseline="0" noProof="0" dirty="0">
                <a:ln>
                  <a:noFill/>
                </a:ln>
                <a:solidFill>
                  <a:srgbClr val="FFFF00"/>
                </a:solidFill>
                <a:effectLst/>
                <a:uLnTx/>
                <a:uFillTx/>
              </a:endParaRPr>
            </a:p>
          </p:txBody>
        </p:sp>
        <p:grpSp>
          <p:nvGrpSpPr>
            <p:cNvPr id="327" name="Group 167"/>
            <p:cNvGrpSpPr/>
            <p:nvPr/>
          </p:nvGrpSpPr>
          <p:grpSpPr>
            <a:xfrm>
              <a:off x="6012339" y="1800298"/>
              <a:ext cx="535810" cy="422576"/>
              <a:chOff x="5898109" y="3985146"/>
              <a:chExt cx="1662751" cy="1228299"/>
            </a:xfrm>
          </p:grpSpPr>
          <p:sp>
            <p:nvSpPr>
              <p:cNvPr id="473" name="Oval 472"/>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74" name="Down Arrow 473"/>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75" name="Down Arrow 474"/>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28" name="Group 168"/>
            <p:cNvGrpSpPr/>
            <p:nvPr/>
          </p:nvGrpSpPr>
          <p:grpSpPr>
            <a:xfrm>
              <a:off x="6158867" y="1939085"/>
              <a:ext cx="535810" cy="422576"/>
              <a:chOff x="5898109" y="3985146"/>
              <a:chExt cx="1662751" cy="1228299"/>
            </a:xfrm>
          </p:grpSpPr>
          <p:sp>
            <p:nvSpPr>
              <p:cNvPr id="470" name="Oval 469"/>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71" name="Down Arrow 470"/>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72" name="Down Arrow 471"/>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29" name="Group 172"/>
            <p:cNvGrpSpPr/>
            <p:nvPr/>
          </p:nvGrpSpPr>
          <p:grpSpPr>
            <a:xfrm>
              <a:off x="6423491" y="2028158"/>
              <a:ext cx="535810" cy="422576"/>
              <a:chOff x="5898109" y="3985146"/>
              <a:chExt cx="1662751" cy="1228299"/>
            </a:xfrm>
          </p:grpSpPr>
          <p:sp>
            <p:nvSpPr>
              <p:cNvPr id="467" name="Oval 466"/>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68" name="Down Arrow 467"/>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69" name="Down Arrow 468"/>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30" name="Group 176"/>
            <p:cNvGrpSpPr/>
            <p:nvPr/>
          </p:nvGrpSpPr>
          <p:grpSpPr>
            <a:xfrm>
              <a:off x="5953290" y="2353375"/>
              <a:ext cx="535810" cy="422576"/>
              <a:chOff x="5898109" y="3985146"/>
              <a:chExt cx="1662751" cy="1228299"/>
            </a:xfrm>
          </p:grpSpPr>
          <p:sp>
            <p:nvSpPr>
              <p:cNvPr id="464" name="Oval 463"/>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65" name="Down Arrow 464"/>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66" name="Down Arrow 465"/>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31" name="Group 180"/>
            <p:cNvGrpSpPr/>
            <p:nvPr/>
          </p:nvGrpSpPr>
          <p:grpSpPr>
            <a:xfrm>
              <a:off x="6191671" y="2517020"/>
              <a:ext cx="535810" cy="422576"/>
              <a:chOff x="5898109" y="3985146"/>
              <a:chExt cx="1662751" cy="1228299"/>
            </a:xfrm>
          </p:grpSpPr>
          <p:sp>
            <p:nvSpPr>
              <p:cNvPr id="461" name="Oval 460"/>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62" name="Down Arrow 461"/>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63" name="Down Arrow 462"/>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32" name="Group 184"/>
            <p:cNvGrpSpPr/>
            <p:nvPr/>
          </p:nvGrpSpPr>
          <p:grpSpPr>
            <a:xfrm>
              <a:off x="6036396" y="2767665"/>
              <a:ext cx="535810" cy="422576"/>
              <a:chOff x="5898109" y="3985146"/>
              <a:chExt cx="1662751" cy="1228299"/>
            </a:xfrm>
          </p:grpSpPr>
          <p:sp>
            <p:nvSpPr>
              <p:cNvPr id="458" name="Oval 457"/>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59" name="Down Arrow 458"/>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60" name="Down Arrow 459"/>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33" name="Group 194"/>
            <p:cNvGrpSpPr/>
            <p:nvPr/>
          </p:nvGrpSpPr>
          <p:grpSpPr>
            <a:xfrm>
              <a:off x="2215081" y="1821016"/>
              <a:ext cx="345543" cy="899374"/>
              <a:chOff x="1323844" y="1560397"/>
              <a:chExt cx="359391" cy="987588"/>
            </a:xfrm>
          </p:grpSpPr>
          <p:sp>
            <p:nvSpPr>
              <p:cNvPr id="454" name="Isosceles Triangle 453"/>
              <p:cNvSpPr/>
              <p:nvPr/>
            </p:nvSpPr>
            <p:spPr bwMode="auto">
              <a:xfrm>
                <a:off x="1429899" y="1791240"/>
                <a:ext cx="166504" cy="756745"/>
              </a:xfrm>
              <a:prstGeom prst="triangle">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55" name="Rectangle 454"/>
              <p:cNvSpPr/>
              <p:nvPr/>
            </p:nvSpPr>
            <p:spPr bwMode="auto">
              <a:xfrm>
                <a:off x="1323844" y="16513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56" name="Rectangle 455"/>
              <p:cNvSpPr/>
              <p:nvPr/>
            </p:nvSpPr>
            <p:spPr bwMode="auto">
              <a:xfrm>
                <a:off x="1435301" y="18037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57" name="Rectangle 456"/>
              <p:cNvSpPr/>
              <p:nvPr/>
            </p:nvSpPr>
            <p:spPr bwMode="auto">
              <a:xfrm>
                <a:off x="1519463" y="1560397"/>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cxnSp>
          <p:nvCxnSpPr>
            <p:cNvPr id="334" name="Straight Connector 333"/>
            <p:cNvCxnSpPr/>
            <p:nvPr/>
          </p:nvCxnSpPr>
          <p:spPr bwMode="auto">
            <a:xfrm>
              <a:off x="7619390" y="2856429"/>
              <a:ext cx="414033" cy="0"/>
            </a:xfrm>
            <a:prstGeom prst="line">
              <a:avLst/>
            </a:prstGeom>
            <a:solidFill>
              <a:srgbClr val="BBE0E3"/>
            </a:solidFill>
            <a:ln w="38100" cap="flat" cmpd="sng" algn="ctr">
              <a:solidFill>
                <a:srgbClr val="FFFFFF"/>
              </a:solidFill>
              <a:prstDash val="dash"/>
              <a:round/>
              <a:headEnd type="none" w="med" len="med"/>
              <a:tailEnd type="none" w="med" len="med"/>
            </a:ln>
            <a:effectLst/>
          </p:spPr>
        </p:cxnSp>
        <p:sp>
          <p:nvSpPr>
            <p:cNvPr id="335" name="Left Brace 334"/>
            <p:cNvSpPr/>
            <p:nvPr/>
          </p:nvSpPr>
          <p:spPr bwMode="auto">
            <a:xfrm flipH="1">
              <a:off x="8446237"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36" name="Left Brace 335"/>
            <p:cNvSpPr/>
            <p:nvPr/>
          </p:nvSpPr>
          <p:spPr bwMode="auto">
            <a:xfrm>
              <a:off x="7229014"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37" name="TextBox 336"/>
            <p:cNvSpPr txBox="1"/>
            <p:nvPr/>
          </p:nvSpPr>
          <p:spPr>
            <a:xfrm>
              <a:off x="6936835" y="1401621"/>
              <a:ext cx="211258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RAT Numerology</a:t>
              </a:r>
              <a:endParaRPr kumimoji="0" lang="en-US" sz="1400" b="0" i="0" u="none" strike="noStrike" kern="0" cap="none" spc="0" normalizeH="0" baseline="0" noProof="0" dirty="0">
                <a:ln>
                  <a:noFill/>
                </a:ln>
                <a:solidFill>
                  <a:srgbClr val="FFFF00"/>
                </a:solidFill>
                <a:effectLst/>
                <a:uLnTx/>
                <a:uFillTx/>
              </a:endParaRPr>
            </a:p>
          </p:txBody>
        </p:sp>
        <p:sp>
          <p:nvSpPr>
            <p:cNvPr id="338" name="TextBox 337"/>
            <p:cNvSpPr txBox="1"/>
            <p:nvPr/>
          </p:nvSpPr>
          <p:spPr>
            <a:xfrm>
              <a:off x="8559788" y="2235050"/>
              <a:ext cx="379454" cy="4764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rPr>
                <a:t>+</a:t>
              </a:r>
              <a:endParaRPr kumimoji="0" lang="en-US" sz="2800" b="0" i="0" u="none" strike="noStrike" kern="0" cap="none" spc="0" normalizeH="0" baseline="0" noProof="0" dirty="0">
                <a:ln>
                  <a:noFill/>
                </a:ln>
                <a:solidFill>
                  <a:srgbClr val="FFFFFF"/>
                </a:solidFill>
                <a:effectLst/>
                <a:uLnTx/>
                <a:uFillTx/>
              </a:endParaRPr>
            </a:p>
          </p:txBody>
        </p:sp>
        <p:sp>
          <p:nvSpPr>
            <p:cNvPr id="339" name="Left Brace 338"/>
            <p:cNvSpPr/>
            <p:nvPr/>
          </p:nvSpPr>
          <p:spPr bwMode="auto">
            <a:xfrm>
              <a:off x="8792784"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40" name="Left Brace 339"/>
            <p:cNvSpPr/>
            <p:nvPr/>
          </p:nvSpPr>
          <p:spPr bwMode="auto">
            <a:xfrm flipH="1">
              <a:off x="9760593"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41" name="TextBox 340"/>
            <p:cNvSpPr txBox="1"/>
            <p:nvPr/>
          </p:nvSpPr>
          <p:spPr>
            <a:xfrm>
              <a:off x="9907937" y="2224693"/>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sp>
          <p:nvSpPr>
            <p:cNvPr id="342" name="Left Brace 341"/>
            <p:cNvSpPr/>
            <p:nvPr/>
          </p:nvSpPr>
          <p:spPr bwMode="auto">
            <a:xfrm>
              <a:off x="10180756" y="1761979"/>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43" name="Left Brace 342"/>
            <p:cNvSpPr/>
            <p:nvPr/>
          </p:nvSpPr>
          <p:spPr bwMode="auto">
            <a:xfrm flipH="1">
              <a:off x="11206438" y="1761979"/>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44" name="TextBox 343"/>
            <p:cNvSpPr txBox="1"/>
            <p:nvPr/>
          </p:nvSpPr>
          <p:spPr>
            <a:xfrm>
              <a:off x="8879176" y="1401621"/>
              <a:ext cx="114771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Back</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Haul</a:t>
              </a:r>
              <a:endParaRPr kumimoji="0" lang="en-US" sz="1400" b="0" i="0" u="none" strike="noStrike" kern="0" cap="none" spc="0" normalizeH="0" baseline="0" noProof="0" dirty="0">
                <a:ln>
                  <a:noFill/>
                </a:ln>
                <a:solidFill>
                  <a:srgbClr val="FFFF00"/>
                </a:solidFill>
                <a:effectLst/>
                <a:uLnTx/>
                <a:uFillTx/>
              </a:endParaRPr>
            </a:p>
          </p:txBody>
        </p:sp>
        <p:grpSp>
          <p:nvGrpSpPr>
            <p:cNvPr id="345" name="Group 177"/>
            <p:cNvGrpSpPr/>
            <p:nvPr/>
          </p:nvGrpSpPr>
          <p:grpSpPr>
            <a:xfrm rot="16200000">
              <a:off x="8617074" y="2101643"/>
              <a:ext cx="1340202" cy="671282"/>
              <a:chOff x="6944248" y="6119031"/>
              <a:chExt cx="1156692" cy="375039"/>
            </a:xfrm>
          </p:grpSpPr>
          <p:sp>
            <p:nvSpPr>
              <p:cNvPr id="440" name="Cube 439"/>
              <p:cNvSpPr/>
              <p:nvPr/>
            </p:nvSpPr>
            <p:spPr bwMode="auto">
              <a:xfrm>
                <a:off x="6944248"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41" name="Cube 440"/>
              <p:cNvSpPr/>
              <p:nvPr/>
            </p:nvSpPr>
            <p:spPr bwMode="auto">
              <a:xfrm>
                <a:off x="7222384"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42" name="Cube 441"/>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43" name="Cube 442"/>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444" name="Straight Connector 443"/>
              <p:cNvCxnSpPr>
                <a:stCxn id="443" idx="1"/>
                <a:endCxn id="446" idx="4"/>
              </p:cNvCxnSpPr>
              <p:nvPr/>
            </p:nvCxnSpPr>
            <p:spPr bwMode="auto">
              <a:xfrm flipH="1" flipV="1">
                <a:off x="7758759" y="6203673"/>
                <a:ext cx="223711" cy="188827"/>
              </a:xfrm>
              <a:prstGeom prst="line">
                <a:avLst/>
              </a:prstGeom>
              <a:solidFill>
                <a:srgbClr val="BBE0E3"/>
              </a:solidFill>
              <a:ln w="9525" cap="flat" cmpd="sng" algn="ctr">
                <a:solidFill>
                  <a:srgbClr val="FFFFFF"/>
                </a:solidFill>
                <a:prstDash val="solid"/>
                <a:round/>
                <a:headEnd type="none" w="med" len="med"/>
                <a:tailEnd type="none" w="med" len="med"/>
              </a:ln>
              <a:effectLst/>
            </p:spPr>
          </p:cxnSp>
          <p:sp>
            <p:nvSpPr>
              <p:cNvPr id="445" name="Cube 444"/>
              <p:cNvSpPr/>
              <p:nvPr/>
            </p:nvSpPr>
            <p:spPr bwMode="auto">
              <a:xfrm>
                <a:off x="7162284" y="6125198"/>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46" name="Cube 445"/>
              <p:cNvSpPr/>
              <p:nvPr/>
            </p:nvSpPr>
            <p:spPr bwMode="auto">
              <a:xfrm>
                <a:off x="7589533" y="6119031"/>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cxnSp>
            <p:nvCxnSpPr>
              <p:cNvPr id="447" name="Straight Connector 446"/>
              <p:cNvCxnSpPr>
                <a:stCxn id="443" idx="1"/>
                <a:endCxn id="445" idx="4"/>
              </p:cNvCxnSpPr>
              <p:nvPr/>
            </p:nvCxnSpPr>
            <p:spPr bwMode="auto">
              <a:xfrm flipH="1" flipV="1">
                <a:off x="7331510" y="6209840"/>
                <a:ext cx="650960" cy="182660"/>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48" name="Straight Connector 447"/>
              <p:cNvCxnSpPr>
                <a:stCxn id="442" idx="0"/>
                <a:endCxn id="446" idx="3"/>
              </p:cNvCxnSpPr>
              <p:nvPr/>
            </p:nvCxnSpPr>
            <p:spPr bwMode="auto">
              <a:xfrm flipV="1">
                <a:off x="7658723" y="6254458"/>
                <a:ext cx="15423"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49" name="Straight Connector 448"/>
              <p:cNvCxnSpPr>
                <a:stCxn id="442" idx="0"/>
                <a:endCxn id="445" idx="4"/>
              </p:cNvCxnSpPr>
              <p:nvPr/>
            </p:nvCxnSpPr>
            <p:spPr bwMode="auto">
              <a:xfrm flipH="1" flipV="1">
                <a:off x="7331510" y="6209840"/>
                <a:ext cx="327213" cy="148803"/>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50" name="Straight Connector 449"/>
              <p:cNvCxnSpPr>
                <a:stCxn id="441" idx="0"/>
                <a:endCxn id="446" idx="3"/>
              </p:cNvCxnSpPr>
              <p:nvPr/>
            </p:nvCxnSpPr>
            <p:spPr bwMode="auto">
              <a:xfrm flipV="1">
                <a:off x="7340854" y="6254458"/>
                <a:ext cx="333292"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51" name="Straight Connector 450"/>
              <p:cNvCxnSpPr>
                <a:stCxn id="441" idx="0"/>
                <a:endCxn id="445" idx="3"/>
              </p:cNvCxnSpPr>
              <p:nvPr/>
            </p:nvCxnSpPr>
            <p:spPr bwMode="auto">
              <a:xfrm flipH="1" flipV="1">
                <a:off x="7246897" y="6260625"/>
                <a:ext cx="93957"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52" name="Straight Connector 451"/>
              <p:cNvCxnSpPr>
                <a:stCxn id="440" idx="0"/>
                <a:endCxn id="445" idx="3"/>
              </p:cNvCxnSpPr>
              <p:nvPr/>
            </p:nvCxnSpPr>
            <p:spPr bwMode="auto">
              <a:xfrm flipV="1">
                <a:off x="7062718" y="6260625"/>
                <a:ext cx="184179"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453" name="Straight Connector 452"/>
              <p:cNvCxnSpPr>
                <a:stCxn id="440" idx="0"/>
                <a:endCxn id="446" idx="3"/>
              </p:cNvCxnSpPr>
              <p:nvPr/>
            </p:nvCxnSpPr>
            <p:spPr bwMode="auto">
              <a:xfrm flipV="1">
                <a:off x="7062718" y="6254458"/>
                <a:ext cx="611428"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346" name="TextBox 345"/>
            <p:cNvSpPr txBox="1"/>
            <p:nvPr/>
          </p:nvSpPr>
          <p:spPr>
            <a:xfrm>
              <a:off x="10111945" y="1401621"/>
              <a:ext cx="147572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00"/>
                  </a:solidFill>
                  <a:effectLst/>
                  <a:uLnTx/>
                  <a:uFillTx/>
                </a:rPr>
                <a:t>Core</a:t>
              </a:r>
              <a:r>
                <a:rPr kumimoji="0" lang="en-US" sz="1400" b="0" i="0" u="none" strike="noStrike" kern="0" cap="none" spc="0" normalizeH="0" noProof="0" dirty="0" smtClean="0">
                  <a:ln>
                    <a:noFill/>
                  </a:ln>
                  <a:solidFill>
                    <a:srgbClr val="FFFF00"/>
                  </a:solidFill>
                  <a:effectLst/>
                  <a:uLnTx/>
                  <a:uFillTx/>
                </a:rPr>
                <a:t> </a:t>
              </a:r>
              <a:r>
                <a:rPr kumimoji="0" lang="en-US" sz="1400" b="0" i="0" u="none" strike="noStrike" kern="0" cap="none" spc="0" normalizeH="0" baseline="0" noProof="0" dirty="0" smtClean="0">
                  <a:ln>
                    <a:noFill/>
                  </a:ln>
                  <a:solidFill>
                    <a:srgbClr val="FFFF00"/>
                  </a:solidFill>
                  <a:effectLst/>
                  <a:uLnTx/>
                  <a:uFillTx/>
                </a:rPr>
                <a:t>CPU/S/W</a:t>
              </a:r>
              <a:endParaRPr kumimoji="0" lang="en-US" sz="1400" b="0" i="0" u="none" strike="noStrike" kern="0" cap="none" spc="0" normalizeH="0" baseline="0" noProof="0" dirty="0">
                <a:ln>
                  <a:noFill/>
                </a:ln>
                <a:solidFill>
                  <a:srgbClr val="FFFF00"/>
                </a:solidFill>
                <a:effectLst/>
                <a:uLnTx/>
                <a:uFillTx/>
              </a:endParaRPr>
            </a:p>
          </p:txBody>
        </p:sp>
        <p:grpSp>
          <p:nvGrpSpPr>
            <p:cNvPr id="347" name="Group 245"/>
            <p:cNvGrpSpPr/>
            <p:nvPr/>
          </p:nvGrpSpPr>
          <p:grpSpPr>
            <a:xfrm>
              <a:off x="10349156" y="1789942"/>
              <a:ext cx="535810" cy="422576"/>
              <a:chOff x="5898109" y="3985146"/>
              <a:chExt cx="1662751" cy="1228299"/>
            </a:xfrm>
          </p:grpSpPr>
          <p:sp>
            <p:nvSpPr>
              <p:cNvPr id="437" name="Oval 436"/>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38" name="Down Arrow 437"/>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39" name="Down Arrow 438"/>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48" name="Group 249"/>
            <p:cNvGrpSpPr/>
            <p:nvPr/>
          </p:nvGrpSpPr>
          <p:grpSpPr>
            <a:xfrm>
              <a:off x="10495684" y="1928729"/>
              <a:ext cx="535810" cy="422576"/>
              <a:chOff x="5898109" y="3985146"/>
              <a:chExt cx="1662751" cy="1228299"/>
            </a:xfrm>
          </p:grpSpPr>
          <p:sp>
            <p:nvSpPr>
              <p:cNvPr id="434" name="Oval 433"/>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35" name="Down Arrow 434"/>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36" name="Down Arrow 435"/>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grpSp>
          <p:nvGrpSpPr>
            <p:cNvPr id="349" name="Group 253"/>
            <p:cNvGrpSpPr/>
            <p:nvPr/>
          </p:nvGrpSpPr>
          <p:grpSpPr>
            <a:xfrm>
              <a:off x="10760308" y="2017801"/>
              <a:ext cx="535810" cy="422576"/>
              <a:chOff x="5898109" y="3985146"/>
              <a:chExt cx="1662751" cy="1228299"/>
            </a:xfrm>
          </p:grpSpPr>
          <p:sp>
            <p:nvSpPr>
              <p:cNvPr id="431" name="Oval 430"/>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32" name="Down Arrow 431"/>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433" name="Down Arrow 432"/>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grpSp>
        <p:sp>
          <p:nvSpPr>
            <p:cNvPr id="350" name="Vertical Scroll 349"/>
            <p:cNvSpPr/>
            <p:nvPr/>
          </p:nvSpPr>
          <p:spPr bwMode="auto">
            <a:xfrm>
              <a:off x="10375919" y="2486685"/>
              <a:ext cx="368489" cy="464024"/>
            </a:xfrm>
            <a:prstGeom prst="verticalScroll">
              <a:avLst/>
            </a:prstGeom>
            <a:solidFill>
              <a:srgbClr val="3333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351" name="Vertical Scroll 350"/>
            <p:cNvSpPr/>
            <p:nvPr/>
          </p:nvSpPr>
          <p:spPr bwMode="auto">
            <a:xfrm>
              <a:off x="10564122" y="2634535"/>
              <a:ext cx="368489" cy="46402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352" name="Vertical Scroll 351"/>
            <p:cNvSpPr/>
            <p:nvPr/>
          </p:nvSpPr>
          <p:spPr bwMode="auto">
            <a:xfrm>
              <a:off x="10784761" y="2718697"/>
              <a:ext cx="368489" cy="464024"/>
            </a:xfrm>
            <a:prstGeom prst="verticalScroll">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353" name="Vertical Scroll 352"/>
            <p:cNvSpPr/>
            <p:nvPr/>
          </p:nvSpPr>
          <p:spPr bwMode="auto">
            <a:xfrm>
              <a:off x="7596652" y="2771328"/>
              <a:ext cx="368489" cy="464024"/>
            </a:xfrm>
            <a:prstGeom prst="verticalScroll">
              <a:avLst/>
            </a:prstGeom>
            <a:solidFill>
              <a:srgbClr val="3333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354" name="Vertical Scroll 353"/>
            <p:cNvSpPr/>
            <p:nvPr/>
          </p:nvSpPr>
          <p:spPr bwMode="auto">
            <a:xfrm>
              <a:off x="7784855" y="2837290"/>
              <a:ext cx="368489" cy="46402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sp>
          <p:nvSpPr>
            <p:cNvPr id="355" name="Vertical Scroll 354"/>
            <p:cNvSpPr/>
            <p:nvPr/>
          </p:nvSpPr>
          <p:spPr bwMode="auto">
            <a:xfrm>
              <a:off x="8005494" y="2880508"/>
              <a:ext cx="368489" cy="464024"/>
            </a:xfrm>
            <a:prstGeom prst="verticalScroll">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000000"/>
                </a:solidFill>
                <a:effectLst/>
                <a:uLnTx/>
                <a:uFillTx/>
                <a:latin typeface="FrutigerNext LT Regular" pitchFamily="34" charset="0"/>
                <a:ea typeface="MS PGothic" pitchFamily="34" charset="-128"/>
              </a:endParaRPr>
            </a:p>
          </p:txBody>
        </p:sp>
        <p:pic>
          <p:nvPicPr>
            <p:cNvPr id="356" name="Picture 2"/>
            <p:cNvPicPr>
              <a:picLocks noChangeAspect="1" noChangeArrowheads="1"/>
            </p:cNvPicPr>
            <p:nvPr/>
          </p:nvPicPr>
          <p:blipFill>
            <a:blip r:embed="rId2" cstate="print"/>
            <a:srcRect/>
            <a:stretch>
              <a:fillRect/>
            </a:stretch>
          </p:blipFill>
          <p:spPr bwMode="auto">
            <a:xfrm>
              <a:off x="7264519" y="1716561"/>
              <a:ext cx="1521996" cy="1098645"/>
            </a:xfrm>
            <a:prstGeom prst="rect">
              <a:avLst/>
            </a:prstGeom>
            <a:noFill/>
            <a:ln w="9525">
              <a:noFill/>
              <a:miter lim="800000"/>
              <a:headEnd/>
              <a:tailEnd/>
            </a:ln>
            <a:effectLst/>
          </p:spPr>
        </p:pic>
        <p:sp>
          <p:nvSpPr>
            <p:cNvPr id="357" name="Rounded Rectangle 356"/>
            <p:cNvSpPr/>
            <p:nvPr/>
          </p:nvSpPr>
          <p:spPr>
            <a:xfrm>
              <a:off x="90629" y="1797268"/>
              <a:ext cx="1118036" cy="1466193"/>
            </a:xfrm>
            <a:prstGeom prst="roundRect">
              <a:avLst>
                <a:gd name="adj" fmla="val 12437"/>
              </a:avLst>
            </a:prstGeom>
            <a:solidFill>
              <a:srgbClr val="60B5CC">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358" name="Left Brace 357"/>
            <p:cNvSpPr/>
            <p:nvPr/>
          </p:nvSpPr>
          <p:spPr bwMode="auto">
            <a:xfrm>
              <a:off x="25535" y="1804017"/>
              <a:ext cx="209950"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59" name="TextBox 358"/>
            <p:cNvSpPr txBox="1"/>
            <p:nvPr/>
          </p:nvSpPr>
          <p:spPr>
            <a:xfrm>
              <a:off x="395776" y="1443659"/>
              <a:ext cx="434734"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0" kern="0" dirty="0" smtClean="0">
                  <a:solidFill>
                    <a:srgbClr val="FFFF00"/>
                  </a:solidFill>
                </a:rPr>
                <a:t>UE</a:t>
              </a:r>
              <a:endParaRPr kumimoji="0" lang="en-US" sz="1400" b="0" i="0" u="none" strike="noStrike" kern="0" cap="none" spc="0" normalizeH="0" baseline="0" noProof="0" dirty="0">
                <a:ln>
                  <a:noFill/>
                </a:ln>
                <a:solidFill>
                  <a:srgbClr val="FFFF00"/>
                </a:solidFill>
                <a:effectLst/>
                <a:uLnTx/>
                <a:uFillTx/>
              </a:endParaRPr>
            </a:p>
          </p:txBody>
        </p:sp>
        <p:sp>
          <p:nvSpPr>
            <p:cNvPr id="360" name="Left Brace 359"/>
            <p:cNvSpPr/>
            <p:nvPr/>
          </p:nvSpPr>
          <p:spPr bwMode="auto">
            <a:xfrm flipH="1">
              <a:off x="1085101" y="1788251"/>
              <a:ext cx="234007" cy="1454158"/>
            </a:xfrm>
            <a:prstGeom prst="leftBrace">
              <a:avLst/>
            </a:prstGeom>
            <a:no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dirty="0" smtClean="0">
                <a:ln>
                  <a:noFill/>
                </a:ln>
                <a:solidFill>
                  <a:srgbClr val="FFFFFF"/>
                </a:solidFill>
                <a:effectLst/>
                <a:uLnTx/>
                <a:uFillTx/>
                <a:latin typeface="FrutigerNext LT Regular" pitchFamily="34" charset="0"/>
                <a:ea typeface="MS PGothic" pitchFamily="34" charset="-128"/>
              </a:endParaRPr>
            </a:p>
          </p:txBody>
        </p:sp>
        <p:sp>
          <p:nvSpPr>
            <p:cNvPr id="361" name="TextBox 360"/>
            <p:cNvSpPr txBox="1"/>
            <p:nvPr/>
          </p:nvSpPr>
          <p:spPr>
            <a:xfrm>
              <a:off x="1169382" y="2211952"/>
              <a:ext cx="39466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smtClean="0">
                  <a:ln>
                    <a:noFill/>
                  </a:ln>
                  <a:solidFill>
                    <a:srgbClr val="FFFFFF"/>
                  </a:solidFill>
                  <a:effectLst/>
                  <a:uLnTx/>
                  <a:uFillTx/>
                </a:rPr>
                <a:t>+</a:t>
              </a:r>
              <a:endParaRPr kumimoji="0" lang="en-US" sz="2800" i="0" u="none" strike="noStrike" kern="0" cap="none" spc="0" normalizeH="0" baseline="0" noProof="0" dirty="0">
                <a:ln>
                  <a:noFill/>
                </a:ln>
                <a:solidFill>
                  <a:srgbClr val="FFFFFF"/>
                </a:solidFill>
                <a:effectLst/>
                <a:uLnTx/>
                <a:uFillTx/>
              </a:endParaRPr>
            </a:p>
          </p:txBody>
        </p:sp>
        <p:grpSp>
          <p:nvGrpSpPr>
            <p:cNvPr id="362" name="Group 358"/>
            <p:cNvGrpSpPr/>
            <p:nvPr/>
          </p:nvGrpSpPr>
          <p:grpSpPr>
            <a:xfrm>
              <a:off x="226937" y="2590804"/>
              <a:ext cx="356387" cy="563688"/>
              <a:chOff x="331076" y="1968769"/>
              <a:chExt cx="1166648" cy="2075291"/>
            </a:xfrm>
          </p:grpSpPr>
          <p:sp>
            <p:nvSpPr>
              <p:cNvPr id="409" name="Rounded Rectangle 408"/>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410" name="Group 116"/>
              <p:cNvGrpSpPr/>
              <p:nvPr/>
            </p:nvGrpSpPr>
            <p:grpSpPr>
              <a:xfrm>
                <a:off x="414153" y="2406182"/>
                <a:ext cx="961697" cy="1329559"/>
                <a:chOff x="3484179" y="2044262"/>
                <a:chExt cx="1250731" cy="1560786"/>
              </a:xfrm>
            </p:grpSpPr>
            <p:grpSp>
              <p:nvGrpSpPr>
                <p:cNvPr id="416" name="Group 105"/>
                <p:cNvGrpSpPr/>
                <p:nvPr/>
              </p:nvGrpSpPr>
              <p:grpSpPr>
                <a:xfrm>
                  <a:off x="3484179" y="2044262"/>
                  <a:ext cx="362607" cy="1560786"/>
                  <a:chOff x="3484179" y="1970689"/>
                  <a:chExt cx="362607" cy="1560786"/>
                </a:xfrm>
              </p:grpSpPr>
              <p:sp>
                <p:nvSpPr>
                  <p:cNvPr id="427" name="Rectangle 426"/>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28" name="Rectangle 427"/>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29" name="Rectangle 428"/>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30" name="Rectangle 429"/>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417" name="Group 106"/>
                <p:cNvGrpSpPr/>
                <p:nvPr/>
              </p:nvGrpSpPr>
              <p:grpSpPr>
                <a:xfrm>
                  <a:off x="3928241" y="2044262"/>
                  <a:ext cx="362607" cy="1560786"/>
                  <a:chOff x="3484179" y="1970689"/>
                  <a:chExt cx="362607" cy="1560786"/>
                </a:xfrm>
              </p:grpSpPr>
              <p:sp>
                <p:nvSpPr>
                  <p:cNvPr id="423" name="Rectangle 422"/>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24" name="Rectangle 423"/>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25" name="Rectangle 424"/>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26" name="Rectangle 425"/>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418" name="Group 111"/>
                <p:cNvGrpSpPr/>
                <p:nvPr/>
              </p:nvGrpSpPr>
              <p:grpSpPr>
                <a:xfrm>
                  <a:off x="4372303" y="2044262"/>
                  <a:ext cx="362607" cy="1560786"/>
                  <a:chOff x="3484179" y="1970689"/>
                  <a:chExt cx="362607" cy="1560786"/>
                </a:xfrm>
              </p:grpSpPr>
              <p:sp>
                <p:nvSpPr>
                  <p:cNvPr id="419" name="Rectangle 418"/>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20" name="Rectangle 419"/>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21" name="Rectangle 420"/>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22" name="Rectangle 421"/>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411" name="Rounded Rectangle 410"/>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12" name="Rounded Rectangle 411"/>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13" name="Oval 412"/>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14" name="Rectangle 413"/>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15" name="Rectangle 414"/>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63" name="Group 358"/>
            <p:cNvGrpSpPr/>
            <p:nvPr/>
          </p:nvGrpSpPr>
          <p:grpSpPr>
            <a:xfrm>
              <a:off x="489696" y="1907632"/>
              <a:ext cx="356387" cy="563688"/>
              <a:chOff x="331076" y="1968769"/>
              <a:chExt cx="1166648" cy="2075291"/>
            </a:xfrm>
          </p:grpSpPr>
          <p:sp>
            <p:nvSpPr>
              <p:cNvPr id="387" name="Rounded Rectangle 386"/>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388" name="Group 116"/>
              <p:cNvGrpSpPr/>
              <p:nvPr/>
            </p:nvGrpSpPr>
            <p:grpSpPr>
              <a:xfrm>
                <a:off x="414153" y="2406182"/>
                <a:ext cx="961697" cy="1329559"/>
                <a:chOff x="3484179" y="2044262"/>
                <a:chExt cx="1250731" cy="1560786"/>
              </a:xfrm>
            </p:grpSpPr>
            <p:grpSp>
              <p:nvGrpSpPr>
                <p:cNvPr id="394" name="Group 105"/>
                <p:cNvGrpSpPr/>
                <p:nvPr/>
              </p:nvGrpSpPr>
              <p:grpSpPr>
                <a:xfrm>
                  <a:off x="3484179" y="2044262"/>
                  <a:ext cx="362607" cy="1560786"/>
                  <a:chOff x="3484179" y="1970689"/>
                  <a:chExt cx="362607" cy="1560786"/>
                </a:xfrm>
              </p:grpSpPr>
              <p:sp>
                <p:nvSpPr>
                  <p:cNvPr id="405" name="Rectangle 404"/>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06" name="Rectangle 405"/>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07" name="Rectangle 406"/>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08" name="Rectangle 407"/>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95" name="Group 106"/>
                <p:cNvGrpSpPr/>
                <p:nvPr/>
              </p:nvGrpSpPr>
              <p:grpSpPr>
                <a:xfrm>
                  <a:off x="3928241" y="2044262"/>
                  <a:ext cx="362607" cy="1560786"/>
                  <a:chOff x="3484179" y="1970689"/>
                  <a:chExt cx="362607" cy="1560786"/>
                </a:xfrm>
              </p:grpSpPr>
              <p:sp>
                <p:nvSpPr>
                  <p:cNvPr id="401" name="Rectangle 400"/>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FFFF00"/>
                      </a:solidFill>
                      <a:effectLst/>
                      <a:uLnTx/>
                      <a:uFillTx/>
                      <a:latin typeface="FrutigerNext LT Regular" pitchFamily="34" charset="0"/>
                      <a:ea typeface="MS PGothic" pitchFamily="34" charset="-128"/>
                    </a:endParaRPr>
                  </a:p>
                </p:txBody>
              </p:sp>
              <p:sp>
                <p:nvSpPr>
                  <p:cNvPr id="402" name="Rectangle 401"/>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03" name="Rectangle 402"/>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04" name="Rectangle 403"/>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96" name="Group 111"/>
                <p:cNvGrpSpPr/>
                <p:nvPr/>
              </p:nvGrpSpPr>
              <p:grpSpPr>
                <a:xfrm>
                  <a:off x="4372303" y="2044262"/>
                  <a:ext cx="362607" cy="1560786"/>
                  <a:chOff x="3484179" y="1970689"/>
                  <a:chExt cx="362607" cy="1560786"/>
                </a:xfrm>
              </p:grpSpPr>
              <p:sp>
                <p:nvSpPr>
                  <p:cNvPr id="397" name="Rectangle 396"/>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98" name="Rectangle 397"/>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99" name="Rectangle 398"/>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400" name="Rectangle 399"/>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389" name="Rounded Rectangle 388"/>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90" name="Rounded Rectangle 389"/>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91" name="Oval 390"/>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92" name="Rectangle 391"/>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93" name="Rectangle 392"/>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64" name="Group 358"/>
            <p:cNvGrpSpPr/>
            <p:nvPr/>
          </p:nvGrpSpPr>
          <p:grpSpPr>
            <a:xfrm>
              <a:off x="694647" y="2522486"/>
              <a:ext cx="356387" cy="563688"/>
              <a:chOff x="331076" y="1968769"/>
              <a:chExt cx="1166648" cy="2075291"/>
            </a:xfrm>
          </p:grpSpPr>
          <p:sp>
            <p:nvSpPr>
              <p:cNvPr id="365" name="Rounded Rectangle 364"/>
              <p:cNvSpPr/>
              <p:nvPr/>
            </p:nvSpPr>
            <p:spPr bwMode="auto">
              <a:xfrm>
                <a:off x="331076" y="1968769"/>
                <a:ext cx="1166648" cy="2075291"/>
              </a:xfrm>
              <a:prstGeom prst="round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nvGrpSpPr>
              <p:cNvPr id="366" name="Group 116"/>
              <p:cNvGrpSpPr/>
              <p:nvPr/>
            </p:nvGrpSpPr>
            <p:grpSpPr>
              <a:xfrm>
                <a:off x="414153" y="2406182"/>
                <a:ext cx="961697" cy="1329559"/>
                <a:chOff x="3484179" y="2044262"/>
                <a:chExt cx="1250731" cy="1560786"/>
              </a:xfrm>
            </p:grpSpPr>
            <p:grpSp>
              <p:nvGrpSpPr>
                <p:cNvPr id="372" name="Group 105"/>
                <p:cNvGrpSpPr/>
                <p:nvPr/>
              </p:nvGrpSpPr>
              <p:grpSpPr>
                <a:xfrm>
                  <a:off x="3484179" y="2044262"/>
                  <a:ext cx="362607" cy="1560786"/>
                  <a:chOff x="3484179" y="1970689"/>
                  <a:chExt cx="362607" cy="1560786"/>
                </a:xfrm>
              </p:grpSpPr>
              <p:sp>
                <p:nvSpPr>
                  <p:cNvPr id="383" name="Rectangle 382"/>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84" name="Rectangle 383"/>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85" name="Rectangle 384"/>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86" name="Rectangle 385"/>
                  <p:cNvSpPr/>
                  <p:nvPr/>
                </p:nvSpPr>
                <p:spPr bwMode="auto">
                  <a:xfrm>
                    <a:off x="3484179" y="320039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73" name="Group 106"/>
                <p:cNvGrpSpPr/>
                <p:nvPr/>
              </p:nvGrpSpPr>
              <p:grpSpPr>
                <a:xfrm>
                  <a:off x="3928241" y="2044262"/>
                  <a:ext cx="362607" cy="1560786"/>
                  <a:chOff x="3484179" y="1970689"/>
                  <a:chExt cx="362607" cy="1560786"/>
                </a:xfrm>
              </p:grpSpPr>
              <p:sp>
                <p:nvSpPr>
                  <p:cNvPr id="379" name="Rectangle 378"/>
                  <p:cNvSpPr/>
                  <p:nvPr/>
                </p:nvSpPr>
                <p:spPr bwMode="auto">
                  <a:xfrm>
                    <a:off x="3484179" y="1970689"/>
                    <a:ext cx="362607" cy="331076"/>
                  </a:xfrm>
                  <a:prstGeom prst="rect">
                    <a:avLst/>
                  </a:prstGeom>
                  <a:solidFill>
                    <a:srgbClr val="FFFF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80" name="Rectangle 379"/>
                  <p:cNvSpPr/>
                  <p:nvPr/>
                </p:nvSpPr>
                <p:spPr bwMode="auto">
                  <a:xfrm>
                    <a:off x="3484179" y="2380592"/>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81" name="Rectangle 380"/>
                  <p:cNvSpPr/>
                  <p:nvPr/>
                </p:nvSpPr>
                <p:spPr bwMode="auto">
                  <a:xfrm>
                    <a:off x="3484179" y="2790496"/>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82" name="Rectangle 381"/>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nvGrpSpPr>
                <p:cNvPr id="374" name="Group 111"/>
                <p:cNvGrpSpPr/>
                <p:nvPr/>
              </p:nvGrpSpPr>
              <p:grpSpPr>
                <a:xfrm>
                  <a:off x="4372303" y="2044262"/>
                  <a:ext cx="362607" cy="1560786"/>
                  <a:chOff x="3484179" y="1970689"/>
                  <a:chExt cx="362607" cy="1560786"/>
                </a:xfrm>
              </p:grpSpPr>
              <p:sp>
                <p:nvSpPr>
                  <p:cNvPr id="375" name="Rectangle 374"/>
                  <p:cNvSpPr/>
                  <p:nvPr/>
                </p:nvSpPr>
                <p:spPr bwMode="auto">
                  <a:xfrm>
                    <a:off x="3484179" y="197068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76" name="Rectangle 375"/>
                  <p:cNvSpPr/>
                  <p:nvPr/>
                </p:nvSpPr>
                <p:spPr bwMode="auto">
                  <a:xfrm>
                    <a:off x="3484179" y="2380592"/>
                    <a:ext cx="362607" cy="331076"/>
                  </a:xfrm>
                  <a:prstGeom prst="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77" name="Rectangle 376"/>
                  <p:cNvSpPr/>
                  <p:nvPr/>
                </p:nvSpPr>
                <p:spPr bwMode="auto">
                  <a:xfrm>
                    <a:off x="3484179" y="2790496"/>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78" name="Rectangle 377"/>
                  <p:cNvSpPr/>
                  <p:nvPr/>
                </p:nvSpPr>
                <p:spPr bwMode="auto">
                  <a:xfrm>
                    <a:off x="3484179" y="3200399"/>
                    <a:ext cx="362607" cy="331076"/>
                  </a:xfrm>
                  <a:prstGeom prst="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367" name="Rounded Rectangle 366"/>
              <p:cNvSpPr/>
              <p:nvPr/>
            </p:nvSpPr>
            <p:spPr bwMode="auto">
              <a:xfrm>
                <a:off x="934414" y="2111892"/>
                <a:ext cx="488732" cy="141891"/>
              </a:xfrm>
              <a:prstGeom prst="roundRect">
                <a:avLst/>
              </a:prstGeom>
              <a:solidFill>
                <a:srgbClr val="FF0000"/>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68" name="Rounded Rectangle 367"/>
              <p:cNvSpPr/>
              <p:nvPr/>
            </p:nvSpPr>
            <p:spPr bwMode="auto">
              <a:xfrm>
                <a:off x="393130" y="2114590"/>
                <a:ext cx="525519" cy="132475"/>
              </a:xfrm>
              <a:prstGeom prst="roundRect">
                <a:avLst/>
              </a:prstGeom>
              <a:solidFill>
                <a:srgbClr val="0000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69" name="Oval 368"/>
              <p:cNvSpPr/>
              <p:nvPr/>
            </p:nvSpPr>
            <p:spPr bwMode="auto">
              <a:xfrm>
                <a:off x="814186" y="3813472"/>
                <a:ext cx="174929" cy="190831"/>
              </a:xfrm>
              <a:prstGeom prst="ellipse">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70" name="Rectangle 369"/>
              <p:cNvSpPr/>
              <p:nvPr/>
            </p:nvSpPr>
            <p:spPr bwMode="auto">
              <a:xfrm>
                <a:off x="1076579" y="3861179"/>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sp>
            <p:nvSpPr>
              <p:cNvPr id="371" name="Rectangle 370"/>
              <p:cNvSpPr/>
              <p:nvPr/>
            </p:nvSpPr>
            <p:spPr bwMode="auto">
              <a:xfrm>
                <a:off x="497459" y="3862504"/>
                <a:ext cx="190831" cy="79513"/>
              </a:xfrm>
              <a:prstGeom prst="rect">
                <a:avLst/>
              </a:prstGeom>
              <a:solidFill>
                <a:srgbClr val="CCCCFF"/>
              </a:solidFill>
              <a:ln w="9525" cap="flat" cmpd="sng" algn="ctr">
                <a:solidFill>
                  <a:srgbClr val="B2B2B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877888" rtl="0" eaLnBrk="0" fontAlgn="base" latinLnBrk="0" hangingPunct="0">
                  <a:lnSpc>
                    <a:spcPct val="100000"/>
                  </a:lnSpc>
                  <a:spcBef>
                    <a:spcPct val="0"/>
                  </a:spcBef>
                  <a:spcAft>
                    <a:spcPct val="0"/>
                  </a:spcAft>
                  <a:buClrTx/>
                  <a:buSzTx/>
                  <a:buFontTx/>
                  <a:buNone/>
                  <a:tabLst/>
                  <a:defRPr/>
                </a:pPr>
                <a:endParaRPr kumimoji="0" lang="en-US" sz="800" b="0" i="0" u="none" strike="noStrike" kern="0" cap="none" spc="0" normalizeH="0" baseline="0" noProof="0" dirty="0" smtClean="0">
                  <a:ln>
                    <a:noFill/>
                  </a:ln>
                  <a:solidFill>
                    <a:srgbClr val="2D2015"/>
                  </a:solidFill>
                  <a:effectLst/>
                  <a:uLnTx/>
                  <a:uFillTx/>
                  <a:latin typeface="FrutigerNext LT Regular" pitchFamily="34" charset="0"/>
                  <a:ea typeface="MS PGothic" pitchFamily="34" charset="-128"/>
                </a:endParaRPr>
              </a:p>
            </p:txBody>
          </p:sp>
        </p:grpSp>
      </p:grpSp>
      <p:sp>
        <p:nvSpPr>
          <p:cNvPr id="497" name="Title 1"/>
          <p:cNvSpPr>
            <a:spLocks noGrp="1"/>
          </p:cNvSpPr>
          <p:nvPr>
            <p:ph type="title"/>
          </p:nvPr>
        </p:nvSpPr>
        <p:spPr>
          <a:xfrm>
            <a:off x="294573" y="-20647"/>
            <a:ext cx="12192000" cy="1052989"/>
          </a:xfrm>
        </p:spPr>
        <p:txBody>
          <a:bodyPr>
            <a:normAutofit/>
          </a:bodyPr>
          <a:lstStyle/>
          <a:p>
            <a:r>
              <a:rPr lang="en-US" sz="3600" b="1" dirty="0" smtClean="0"/>
              <a:t>Slices may share and trade resources – starting at UE</a:t>
            </a:r>
            <a:br>
              <a:rPr lang="en-US" sz="3600" b="1" dirty="0" smtClean="0"/>
            </a:br>
            <a:r>
              <a:rPr lang="en-US" sz="3200" b="1" i="1" dirty="0" smtClean="0"/>
              <a:t>Many levels of Slice Selection Implicit/Explicit</a:t>
            </a:r>
            <a:endParaRPr lang="en-US" sz="3600" b="1" i="1" dirty="0"/>
          </a:p>
        </p:txBody>
      </p:sp>
      <p:sp>
        <p:nvSpPr>
          <p:cNvPr id="498" name="Isosceles Triangle 497"/>
          <p:cNvSpPr/>
          <p:nvPr/>
        </p:nvSpPr>
        <p:spPr bwMode="auto">
          <a:xfrm>
            <a:off x="1832667" y="3488766"/>
            <a:ext cx="131552" cy="66004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87389" tIns="43695" rIns="87389" bIns="43695" numCol="1" rtlCol="0" anchor="t" anchorCtr="0" compatLnSpc="1">
            <a:prstTxWarp prst="textNoShape">
              <a:avLst/>
            </a:prstTxWarp>
          </a:bodyPr>
          <a:lstStyle/>
          <a:p>
            <a:pPr algn="ctr" defTabSz="838998" eaLnBrk="0" hangingPunct="0"/>
            <a:endParaRPr lang="en-US" sz="1050" dirty="0" smtClean="0">
              <a:latin typeface="FrutigerNext LT Regular" pitchFamily="34" charset="0"/>
              <a:ea typeface="MS PGothic" pitchFamily="34" charset="-128"/>
            </a:endParaRPr>
          </a:p>
        </p:txBody>
      </p:sp>
      <p:sp>
        <p:nvSpPr>
          <p:cNvPr id="499" name="Rectangle 498"/>
          <p:cNvSpPr/>
          <p:nvPr/>
        </p:nvSpPr>
        <p:spPr bwMode="auto">
          <a:xfrm>
            <a:off x="1758298" y="3326587"/>
            <a:ext cx="129394" cy="21426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7389" tIns="43695" rIns="87389" bIns="43695" numCol="1" rtlCol="0" anchor="t" anchorCtr="0" compatLnSpc="1">
            <a:prstTxWarp prst="textNoShape">
              <a:avLst/>
            </a:prstTxWarp>
          </a:bodyPr>
          <a:lstStyle/>
          <a:p>
            <a:pPr algn="ctr" defTabSz="838998" eaLnBrk="0" hangingPunct="0"/>
            <a:endParaRPr lang="en-US" sz="1050" dirty="0" smtClean="0">
              <a:latin typeface="FrutigerNext LT Regular" pitchFamily="34" charset="0"/>
              <a:ea typeface="MS PGothic" pitchFamily="34" charset="-128"/>
            </a:endParaRPr>
          </a:p>
        </p:txBody>
      </p:sp>
      <p:sp>
        <p:nvSpPr>
          <p:cNvPr id="500" name="Rectangle 499"/>
          <p:cNvSpPr/>
          <p:nvPr/>
        </p:nvSpPr>
        <p:spPr bwMode="auto">
          <a:xfrm>
            <a:off x="1857321" y="3431817"/>
            <a:ext cx="129394" cy="21426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7389" tIns="43695" rIns="87389" bIns="43695" numCol="1" rtlCol="0" anchor="t" anchorCtr="0" compatLnSpc="1">
            <a:prstTxWarp prst="textNoShape">
              <a:avLst/>
            </a:prstTxWarp>
          </a:bodyPr>
          <a:lstStyle/>
          <a:p>
            <a:pPr algn="ctr" defTabSz="838998" eaLnBrk="0" hangingPunct="0"/>
            <a:endParaRPr lang="en-US" sz="1050" dirty="0" smtClean="0">
              <a:latin typeface="FrutigerNext LT Regular" pitchFamily="34" charset="0"/>
              <a:ea typeface="MS PGothic" pitchFamily="34" charset="-128"/>
            </a:endParaRPr>
          </a:p>
        </p:txBody>
      </p:sp>
      <p:sp>
        <p:nvSpPr>
          <p:cNvPr id="501" name="Rectangle 500"/>
          <p:cNvSpPr/>
          <p:nvPr/>
        </p:nvSpPr>
        <p:spPr bwMode="auto">
          <a:xfrm>
            <a:off x="1912657" y="3313009"/>
            <a:ext cx="129394" cy="214268"/>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87389" tIns="43695" rIns="87389" bIns="43695" numCol="1" rtlCol="0" anchor="t" anchorCtr="0" compatLnSpc="1">
            <a:prstTxWarp prst="textNoShape">
              <a:avLst/>
            </a:prstTxWarp>
          </a:bodyPr>
          <a:lstStyle/>
          <a:p>
            <a:pPr algn="ctr" defTabSz="838998" eaLnBrk="0" hangingPunct="0"/>
            <a:endParaRPr lang="en-US" sz="1050" dirty="0" smtClean="0">
              <a:latin typeface="FrutigerNext LT Regular" pitchFamily="34" charset="0"/>
              <a:ea typeface="MS PGothic" pitchFamily="34" charset="-128"/>
            </a:endParaRPr>
          </a:p>
        </p:txBody>
      </p:sp>
      <p:cxnSp>
        <p:nvCxnSpPr>
          <p:cNvPr id="502" name="Straight Arrow Connector 501"/>
          <p:cNvCxnSpPr/>
          <p:nvPr/>
        </p:nvCxnSpPr>
        <p:spPr bwMode="auto">
          <a:xfrm flipH="1" flipV="1">
            <a:off x="2369534" y="4332592"/>
            <a:ext cx="365177" cy="1287502"/>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3" name="TextBox 502"/>
          <p:cNvSpPr txBox="1"/>
          <p:nvPr/>
        </p:nvSpPr>
        <p:spPr>
          <a:xfrm>
            <a:off x="10842278" y="3663977"/>
            <a:ext cx="684637" cy="272909"/>
          </a:xfrm>
          <a:prstGeom prst="rect">
            <a:avLst/>
          </a:prstGeom>
          <a:noFill/>
        </p:spPr>
        <p:txBody>
          <a:bodyPr wrap="none" lIns="87389" tIns="43695" rIns="87389" bIns="43695" rtlCol="0">
            <a:spAutoFit/>
          </a:bodyPr>
          <a:lstStyle/>
          <a:p>
            <a:r>
              <a:rPr lang="en-US" sz="1200" b="1" dirty="0" err="1" smtClean="0"/>
              <a:t>Eg</a:t>
            </a:r>
            <a:r>
              <a:rPr lang="en-US" sz="1200" b="1" dirty="0" smtClean="0"/>
              <a:t> 4.xG </a:t>
            </a:r>
            <a:endParaRPr lang="en-US" sz="1200" b="1" dirty="0"/>
          </a:p>
        </p:txBody>
      </p:sp>
      <p:sp>
        <p:nvSpPr>
          <p:cNvPr id="504" name="Oval 503"/>
          <p:cNvSpPr/>
          <p:nvPr/>
        </p:nvSpPr>
        <p:spPr bwMode="auto">
          <a:xfrm>
            <a:off x="7340888" y="3794855"/>
            <a:ext cx="316021" cy="660663"/>
          </a:xfrm>
          <a:prstGeom prst="ellipse">
            <a:avLst/>
          </a:prstGeom>
          <a:noFill/>
          <a:ln w="63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effectLst/>
              <a:latin typeface="Arial" charset="0"/>
              <a:ea typeface="SimSun" pitchFamily="2" charset="-122"/>
            </a:endParaRPr>
          </a:p>
        </p:txBody>
      </p:sp>
      <p:cxnSp>
        <p:nvCxnSpPr>
          <p:cNvPr id="505" name="Straight Arrow Connector 504"/>
          <p:cNvCxnSpPr/>
          <p:nvPr/>
        </p:nvCxnSpPr>
        <p:spPr bwMode="auto">
          <a:xfrm flipV="1">
            <a:off x="6874692" y="4549238"/>
            <a:ext cx="602709" cy="668798"/>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6" name="Oval 505"/>
          <p:cNvSpPr/>
          <p:nvPr/>
        </p:nvSpPr>
        <p:spPr bwMode="auto">
          <a:xfrm>
            <a:off x="10350385" y="5513327"/>
            <a:ext cx="296884" cy="629392"/>
          </a:xfrm>
          <a:prstGeom prst="ellipse">
            <a:avLst/>
          </a:prstGeom>
          <a:noFill/>
          <a:ln w="63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effectLst/>
              <a:latin typeface="Arial" charset="0"/>
              <a:ea typeface="SimSun" pitchFamily="2" charset="-122"/>
            </a:endParaRPr>
          </a:p>
        </p:txBody>
      </p:sp>
      <p:cxnSp>
        <p:nvCxnSpPr>
          <p:cNvPr id="507" name="Straight Arrow Connector 506"/>
          <p:cNvCxnSpPr>
            <a:endCxn id="506" idx="2"/>
          </p:cNvCxnSpPr>
          <p:nvPr/>
        </p:nvCxnSpPr>
        <p:spPr bwMode="auto">
          <a:xfrm flipV="1">
            <a:off x="8093720" y="5828023"/>
            <a:ext cx="2256665" cy="50073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9" name="TextBox 508"/>
          <p:cNvSpPr txBox="1"/>
          <p:nvPr/>
        </p:nvSpPr>
        <p:spPr>
          <a:xfrm>
            <a:off x="11077142" y="5998100"/>
            <a:ext cx="703873" cy="457575"/>
          </a:xfrm>
          <a:prstGeom prst="rect">
            <a:avLst/>
          </a:prstGeom>
          <a:noFill/>
        </p:spPr>
        <p:txBody>
          <a:bodyPr wrap="none" lIns="87389" tIns="43695" rIns="87389" bIns="43695" rtlCol="0">
            <a:spAutoFit/>
          </a:bodyPr>
          <a:lstStyle/>
          <a:p>
            <a:r>
              <a:rPr lang="en-US" sz="2400" dirty="0" smtClean="0"/>
              <a:t>= S</a:t>
            </a:r>
            <a:r>
              <a:rPr lang="en-US" sz="2400" baseline="-25000" dirty="0" smtClean="0"/>
              <a:t>m</a:t>
            </a:r>
            <a:endParaRPr lang="en-US" sz="2400" dirty="0"/>
          </a:p>
        </p:txBody>
      </p:sp>
      <p:sp>
        <p:nvSpPr>
          <p:cNvPr id="510" name="Oval 509"/>
          <p:cNvSpPr/>
          <p:nvPr/>
        </p:nvSpPr>
        <p:spPr bwMode="auto">
          <a:xfrm>
            <a:off x="2369278" y="3404357"/>
            <a:ext cx="316021" cy="660663"/>
          </a:xfrm>
          <a:prstGeom prst="ellipse">
            <a:avLst/>
          </a:prstGeom>
          <a:noFill/>
          <a:ln w="63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effectLst/>
              <a:latin typeface="Arial" charset="0"/>
              <a:ea typeface="SimSun" pitchFamily="2" charset="-122"/>
            </a:endParaRPr>
          </a:p>
        </p:txBody>
      </p:sp>
      <p:sp>
        <p:nvSpPr>
          <p:cNvPr id="511" name="Oval 510"/>
          <p:cNvSpPr/>
          <p:nvPr/>
        </p:nvSpPr>
        <p:spPr bwMode="auto">
          <a:xfrm>
            <a:off x="2046197" y="3756160"/>
            <a:ext cx="316021" cy="660663"/>
          </a:xfrm>
          <a:prstGeom prst="ellipse">
            <a:avLst/>
          </a:prstGeom>
          <a:noFill/>
          <a:ln w="63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en-US" sz="1800" b="1" i="0" u="none" strike="noStrike" cap="none" normalizeH="0" baseline="0" smtClean="0">
              <a:ln>
                <a:noFill/>
              </a:ln>
              <a:effectLst/>
              <a:latin typeface="Arial" charset="0"/>
              <a:ea typeface="SimSun" pitchFamily="2" charset="-122"/>
            </a:endParaRPr>
          </a:p>
        </p:txBody>
      </p:sp>
    </p:spTree>
    <p:extLst>
      <p:ext uri="{BB962C8B-B14F-4D97-AF65-F5344CB8AC3E}">
        <p14:creationId xmlns:p14="http://schemas.microsoft.com/office/powerpoint/2010/main" val="133978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angle 234"/>
          <p:cNvSpPr/>
          <p:nvPr/>
        </p:nvSpPr>
        <p:spPr bwMode="auto">
          <a:xfrm>
            <a:off x="-26583" y="526"/>
            <a:ext cx="12192000" cy="6856950"/>
          </a:xfrm>
          <a:prstGeom prst="rect">
            <a:avLst/>
          </a:prstGeom>
          <a:solidFill>
            <a:schemeClr val="bg1">
              <a:lumMod val="75000"/>
            </a:schemeClr>
          </a:solid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fontAlgn="base">
              <a:spcBef>
                <a:spcPct val="0"/>
              </a:spcBef>
              <a:spcAft>
                <a:spcPct val="0"/>
              </a:spcAft>
              <a:buClr>
                <a:srgbClr val="CC9900"/>
              </a:buClr>
              <a:buFont typeface="Wingdings" pitchFamily="2" charset="2"/>
              <a:buChar char="n"/>
            </a:pPr>
            <a:endParaRPr lang="en-US" sz="1905" b="1" dirty="0">
              <a:solidFill>
                <a:srgbClr val="FFFFFF"/>
              </a:solidFill>
              <a:latin typeface="Arial" charset="0"/>
              <a:ea typeface="SimSun" pitchFamily="2" charset="-122"/>
            </a:endParaRPr>
          </a:p>
        </p:txBody>
      </p:sp>
      <p:sp>
        <p:nvSpPr>
          <p:cNvPr id="225" name="Title 1"/>
          <p:cNvSpPr txBox="1">
            <a:spLocks/>
          </p:cNvSpPr>
          <p:nvPr/>
        </p:nvSpPr>
        <p:spPr bwMode="auto">
          <a:xfrm>
            <a:off x="270315" y="245031"/>
            <a:ext cx="11268268" cy="607476"/>
          </a:xfrm>
          <a:prstGeom prst="rect">
            <a:avLst/>
          </a:prstGeom>
          <a:noFill/>
          <a:ln w="9525">
            <a:noFill/>
            <a:miter lim="800000"/>
            <a:headEnd/>
            <a:tailEnd/>
          </a:ln>
          <a:effectLst/>
        </p:spPr>
        <p:txBody>
          <a:bodyPr vert="horz" wrap="square" lIns="89406" tIns="44705" rIns="89406" bIns="44705" numCol="1" anchor="ctr" anchorCtr="0" compatLnSpc="1">
            <a:prstTxWarp prst="textNoShape">
              <a:avLst/>
            </a:prstTxWarp>
            <a:noAutofit/>
          </a:bodyPr>
          <a:lstStyle/>
          <a:p>
            <a:pPr defTabSz="1083459">
              <a:defRPr/>
            </a:pPr>
            <a:r>
              <a:rPr kumimoji="1" lang="en-US" altLang="zh-CN" sz="2963" b="1" kern="0" dirty="0">
                <a:latin typeface="Microsoft YaHei" pitchFamily="34" charset="-122"/>
                <a:ea typeface="Microsoft YaHei" pitchFamily="34" charset="-122"/>
                <a:cs typeface="Arial" panose="020B0604020202020204" pitchFamily="34" charset="0"/>
                <a:sym typeface="???? Bold" charset="0"/>
              </a:rPr>
              <a:t>S</a:t>
            </a:r>
            <a:r>
              <a:rPr kumimoji="1" lang="en-US" altLang="zh-CN" sz="2963" b="1" kern="0" dirty="0" err="1">
                <a:latin typeface="Microsoft YaHei" pitchFamily="34" charset="-122"/>
                <a:ea typeface="Microsoft YaHei" pitchFamily="34" charset="-122"/>
                <a:cs typeface="Arial" panose="020B0604020202020204" pitchFamily="34" charset="0"/>
                <a:sym typeface="???? Bold" charset="0"/>
              </a:rPr>
              <a:t>lices</a:t>
            </a:r>
            <a:r>
              <a:rPr kumimoji="1" lang="en-US" altLang="zh-CN" sz="2963" b="1" kern="0" dirty="0">
                <a:latin typeface="Microsoft YaHei" pitchFamily="34" charset="-122"/>
                <a:ea typeface="Microsoft YaHei" pitchFamily="34" charset="-122"/>
                <a:cs typeface="Arial" panose="020B0604020202020204" pitchFamily="34" charset="0"/>
                <a:sym typeface="???? Bold" charset="0"/>
              </a:rPr>
              <a:t> </a:t>
            </a:r>
            <a:r>
              <a:rPr kumimoji="1" lang="en-US" altLang="zh-CN" sz="2963" b="1" kern="0" dirty="0" err="1">
                <a:latin typeface="Microsoft YaHei" pitchFamily="34" charset="-122"/>
                <a:ea typeface="Microsoft YaHei" pitchFamily="34" charset="-122"/>
                <a:cs typeface="Arial" panose="020B0604020202020204" pitchFamily="34" charset="0"/>
                <a:sym typeface="???? Bold" charset="0"/>
              </a:rPr>
              <a:t>can“breath</a:t>
            </a:r>
            <a:r>
              <a:rPr kumimoji="1" lang="en-US" altLang="zh-CN" sz="2963" b="1" kern="0" dirty="0">
                <a:latin typeface="Microsoft YaHei" pitchFamily="34" charset="-122"/>
                <a:ea typeface="Microsoft YaHei" pitchFamily="34" charset="-122"/>
                <a:cs typeface="Arial" panose="020B0604020202020204" pitchFamily="34" charset="0"/>
                <a:sym typeface="???? Bold" charset="0"/>
              </a:rPr>
              <a:t>”i.e. grow/shrink &amp; trade resources </a:t>
            </a:r>
            <a:r>
              <a:rPr kumimoji="1" lang="en-US" altLang="zh-CN" sz="2963" b="1" kern="0" dirty="0" smtClean="0">
                <a:latin typeface="Microsoft YaHei" pitchFamily="34" charset="-122"/>
                <a:ea typeface="Microsoft YaHei" pitchFamily="34" charset="-122"/>
                <a:cs typeface="Arial" panose="020B0604020202020204" pitchFamily="34" charset="0"/>
                <a:sym typeface="???? Bold" charset="0"/>
              </a:rPr>
              <a:t>hit-</a:t>
            </a:r>
            <a:r>
              <a:rPr kumimoji="1" lang="en-US" altLang="zh-CN" sz="2963" b="1" kern="0" dirty="0" err="1" smtClean="0">
                <a:latin typeface="Microsoft YaHei" pitchFamily="34" charset="-122"/>
                <a:ea typeface="Microsoft YaHei" pitchFamily="34" charset="-122"/>
                <a:cs typeface="Arial" panose="020B0604020202020204" pitchFamily="34" charset="0"/>
                <a:sym typeface="???? Bold" charset="0"/>
              </a:rPr>
              <a:t>lessley</a:t>
            </a:r>
            <a:r>
              <a:rPr kumimoji="1" lang="en-US" altLang="zh-CN" sz="2963" b="1" kern="0" dirty="0">
                <a:latin typeface="Microsoft YaHei" pitchFamily="34" charset="-122"/>
                <a:ea typeface="Microsoft YaHei" pitchFamily="34" charset="-122"/>
                <a:cs typeface="Arial" panose="020B0604020202020204" pitchFamily="34" charset="0"/>
                <a:sym typeface="???? Bold" charset="0"/>
              </a:rPr>
              <a:t>, automatically or on high level stimulus</a:t>
            </a:r>
          </a:p>
        </p:txBody>
      </p:sp>
      <p:sp>
        <p:nvSpPr>
          <p:cNvPr id="217" name="Rounded Rectangle 216"/>
          <p:cNvSpPr/>
          <p:nvPr/>
        </p:nvSpPr>
        <p:spPr bwMode="auto">
          <a:xfrm>
            <a:off x="-25725" y="1082955"/>
            <a:ext cx="12270448" cy="2294968"/>
          </a:xfrm>
          <a:prstGeom prst="roundRect">
            <a:avLst>
              <a:gd name="adj" fmla="val 10177"/>
            </a:avLst>
          </a:prstGeom>
          <a:solidFill>
            <a:srgbClr val="DAEDEF">
              <a:lumMod val="25000"/>
            </a:srgbClr>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18" name="Rounded Rectangle 217"/>
          <p:cNvSpPr/>
          <p:nvPr/>
        </p:nvSpPr>
        <p:spPr>
          <a:xfrm>
            <a:off x="10905956" y="1594543"/>
            <a:ext cx="1045415"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219" name="Rounded Rectangle 218"/>
          <p:cNvSpPr/>
          <p:nvPr/>
        </p:nvSpPr>
        <p:spPr>
          <a:xfrm>
            <a:off x="9426811" y="1600104"/>
            <a:ext cx="1045415"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220" name="Rounded Rectangle 219"/>
          <p:cNvSpPr/>
          <p:nvPr/>
        </p:nvSpPr>
        <p:spPr>
          <a:xfrm>
            <a:off x="7808652" y="1583421"/>
            <a:ext cx="1284527"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221" name="Rounded Rectangle 220"/>
          <p:cNvSpPr/>
          <p:nvPr/>
        </p:nvSpPr>
        <p:spPr>
          <a:xfrm>
            <a:off x="6296139" y="1588982"/>
            <a:ext cx="1045415"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222" name="Rounded Rectangle 221"/>
          <p:cNvSpPr/>
          <p:nvPr/>
        </p:nvSpPr>
        <p:spPr>
          <a:xfrm>
            <a:off x="4783629" y="1577860"/>
            <a:ext cx="1139948"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223" name="Rounded Rectangle 222"/>
          <p:cNvSpPr/>
          <p:nvPr/>
        </p:nvSpPr>
        <p:spPr>
          <a:xfrm>
            <a:off x="3265555" y="1577862"/>
            <a:ext cx="1006491"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224" name="Rounded Rectangle 223"/>
          <p:cNvSpPr/>
          <p:nvPr/>
        </p:nvSpPr>
        <p:spPr>
          <a:xfrm>
            <a:off x="1602906" y="1583421"/>
            <a:ext cx="1183042" cy="1551441"/>
          </a:xfrm>
          <a:prstGeom prst="roundRect">
            <a:avLst>
              <a:gd name="adj" fmla="val 12437"/>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grpSp>
        <p:nvGrpSpPr>
          <p:cNvPr id="3" name="Group 188"/>
          <p:cNvGrpSpPr/>
          <p:nvPr/>
        </p:nvGrpSpPr>
        <p:grpSpPr>
          <a:xfrm>
            <a:off x="1714427" y="1701252"/>
            <a:ext cx="365634" cy="951666"/>
            <a:chOff x="1323844" y="1560397"/>
            <a:chExt cx="359391" cy="987588"/>
          </a:xfrm>
        </p:grpSpPr>
        <p:sp>
          <p:nvSpPr>
            <p:cNvPr id="337" name="Isosceles Triangle 336"/>
            <p:cNvSpPr/>
            <p:nvPr/>
          </p:nvSpPr>
          <p:spPr bwMode="auto">
            <a:xfrm>
              <a:off x="1429899" y="1791240"/>
              <a:ext cx="166504" cy="756745"/>
            </a:xfrm>
            <a:prstGeom prst="triangle">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38" name="Rectangle 337"/>
            <p:cNvSpPr/>
            <p:nvPr/>
          </p:nvSpPr>
          <p:spPr bwMode="auto">
            <a:xfrm>
              <a:off x="1323844" y="16513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39" name="Rectangle 338"/>
            <p:cNvSpPr/>
            <p:nvPr/>
          </p:nvSpPr>
          <p:spPr bwMode="auto">
            <a:xfrm>
              <a:off x="1435301" y="18037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40" name="Rectangle 339"/>
            <p:cNvSpPr/>
            <p:nvPr/>
          </p:nvSpPr>
          <p:spPr bwMode="auto">
            <a:xfrm>
              <a:off x="1519463" y="1560397"/>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sp>
        <p:nvSpPr>
          <p:cNvPr id="228" name="Left Brace 227"/>
          <p:cNvSpPr/>
          <p:nvPr/>
        </p:nvSpPr>
        <p:spPr bwMode="auto">
          <a:xfrm>
            <a:off x="1534027" y="1590562"/>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29" name="Left Brace 228"/>
          <p:cNvSpPr/>
          <p:nvPr/>
        </p:nvSpPr>
        <p:spPr bwMode="auto">
          <a:xfrm flipH="1">
            <a:off x="2671882" y="1590562"/>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grpSp>
        <p:nvGrpSpPr>
          <p:cNvPr id="4" name="Group 199"/>
          <p:cNvGrpSpPr/>
          <p:nvPr/>
        </p:nvGrpSpPr>
        <p:grpSpPr>
          <a:xfrm>
            <a:off x="3299919" y="1712527"/>
            <a:ext cx="946825" cy="1463217"/>
            <a:chOff x="2877067" y="1449269"/>
            <a:chExt cx="1466877" cy="1518448"/>
          </a:xfrm>
        </p:grpSpPr>
        <p:sp>
          <p:nvSpPr>
            <p:cNvPr id="334" name="Freeform 333"/>
            <p:cNvSpPr/>
            <p:nvPr/>
          </p:nvSpPr>
          <p:spPr bwMode="auto">
            <a:xfrm>
              <a:off x="2877067" y="1449269"/>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35" name="Freeform 334"/>
            <p:cNvSpPr/>
            <p:nvPr/>
          </p:nvSpPr>
          <p:spPr bwMode="auto">
            <a:xfrm>
              <a:off x="2879342" y="1942863"/>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36" name="Freeform 335"/>
            <p:cNvSpPr/>
            <p:nvPr/>
          </p:nvSpPr>
          <p:spPr bwMode="auto">
            <a:xfrm>
              <a:off x="2922559" y="2368218"/>
              <a:ext cx="142138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sp>
        <p:nvSpPr>
          <p:cNvPr id="231" name="Left Brace 230"/>
          <p:cNvSpPr/>
          <p:nvPr/>
        </p:nvSpPr>
        <p:spPr bwMode="auto">
          <a:xfrm>
            <a:off x="3127182" y="1590562"/>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32" name="Left Brace 231"/>
          <p:cNvSpPr/>
          <p:nvPr/>
        </p:nvSpPr>
        <p:spPr bwMode="auto">
          <a:xfrm flipH="1">
            <a:off x="4195817" y="1590562"/>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33" name="TextBox 232"/>
          <p:cNvSpPr txBox="1"/>
          <p:nvPr/>
        </p:nvSpPr>
        <p:spPr>
          <a:xfrm>
            <a:off x="2811111" y="2072263"/>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234" name="TextBox 233"/>
          <p:cNvSpPr txBox="1"/>
          <p:nvPr/>
        </p:nvSpPr>
        <p:spPr>
          <a:xfrm>
            <a:off x="4335045" y="2085415"/>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236" name="Left Brace 235"/>
          <p:cNvSpPr/>
          <p:nvPr/>
        </p:nvSpPr>
        <p:spPr bwMode="auto">
          <a:xfrm>
            <a:off x="4648319" y="1590562"/>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37" name="Left Brace 236"/>
          <p:cNvSpPr/>
          <p:nvPr/>
        </p:nvSpPr>
        <p:spPr bwMode="auto">
          <a:xfrm flipH="1">
            <a:off x="5755812" y="1590562"/>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38" name="TextBox 237"/>
          <p:cNvSpPr txBox="1"/>
          <p:nvPr/>
        </p:nvSpPr>
        <p:spPr>
          <a:xfrm>
            <a:off x="5895040" y="2074456"/>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239" name="Left Brace 238"/>
          <p:cNvSpPr/>
          <p:nvPr/>
        </p:nvSpPr>
        <p:spPr bwMode="auto">
          <a:xfrm>
            <a:off x="6150356" y="1590562"/>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40" name="Left Brace 239"/>
          <p:cNvSpPr/>
          <p:nvPr/>
        </p:nvSpPr>
        <p:spPr bwMode="auto">
          <a:xfrm flipH="1">
            <a:off x="7235674" y="1590562"/>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41" name="TextBox 240"/>
          <p:cNvSpPr txBox="1"/>
          <p:nvPr/>
        </p:nvSpPr>
        <p:spPr>
          <a:xfrm>
            <a:off x="7363815" y="2087606"/>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242" name="TextBox 241"/>
          <p:cNvSpPr txBox="1"/>
          <p:nvPr/>
        </p:nvSpPr>
        <p:spPr>
          <a:xfrm>
            <a:off x="1592142" y="1209252"/>
            <a:ext cx="917239" cy="320216"/>
          </a:xfrm>
          <a:prstGeom prst="rect">
            <a:avLst/>
          </a:prstGeom>
          <a:noFill/>
        </p:spPr>
        <p:txBody>
          <a:bodyPr wrap="none" rtlCol="0">
            <a:spAutoFit/>
          </a:bodyPr>
          <a:lstStyle/>
          <a:p>
            <a:pPr defTabSz="967527">
              <a:defRPr/>
            </a:pPr>
            <a:r>
              <a:rPr lang="en-US" sz="1481" kern="0" dirty="0">
                <a:solidFill>
                  <a:srgbClr val="FFFF00"/>
                </a:solidFill>
              </a:rPr>
              <a:t>Antennas</a:t>
            </a:r>
          </a:p>
        </p:txBody>
      </p:sp>
      <p:sp>
        <p:nvSpPr>
          <p:cNvPr id="243" name="TextBox 242"/>
          <p:cNvSpPr txBox="1"/>
          <p:nvPr/>
        </p:nvSpPr>
        <p:spPr>
          <a:xfrm>
            <a:off x="3330059" y="1209252"/>
            <a:ext cx="933269" cy="320216"/>
          </a:xfrm>
          <a:prstGeom prst="rect">
            <a:avLst/>
          </a:prstGeom>
          <a:noFill/>
        </p:spPr>
        <p:txBody>
          <a:bodyPr wrap="none" rtlCol="0">
            <a:spAutoFit/>
          </a:bodyPr>
          <a:lstStyle/>
          <a:p>
            <a:pPr defTabSz="967527">
              <a:defRPr/>
            </a:pPr>
            <a:r>
              <a:rPr lang="en-US" sz="1481" kern="0" dirty="0">
                <a:solidFill>
                  <a:srgbClr val="FFFF00"/>
                </a:solidFill>
              </a:rPr>
              <a:t>Fronthaul</a:t>
            </a:r>
          </a:p>
        </p:txBody>
      </p:sp>
      <p:sp>
        <p:nvSpPr>
          <p:cNvPr id="244" name="TextBox 243"/>
          <p:cNvSpPr txBox="1"/>
          <p:nvPr/>
        </p:nvSpPr>
        <p:spPr>
          <a:xfrm>
            <a:off x="4654346" y="1209252"/>
            <a:ext cx="1317890" cy="320216"/>
          </a:xfrm>
          <a:prstGeom prst="rect">
            <a:avLst/>
          </a:prstGeom>
          <a:noFill/>
        </p:spPr>
        <p:txBody>
          <a:bodyPr wrap="square" rtlCol="0">
            <a:spAutoFit/>
          </a:bodyPr>
          <a:lstStyle/>
          <a:p>
            <a:pPr defTabSz="967527">
              <a:defRPr/>
            </a:pPr>
            <a:r>
              <a:rPr lang="en-US" sz="1481" kern="0" dirty="0">
                <a:solidFill>
                  <a:srgbClr val="FFFF00"/>
                </a:solidFill>
              </a:rPr>
              <a:t>CRAN fabric</a:t>
            </a:r>
          </a:p>
        </p:txBody>
      </p:sp>
      <p:grpSp>
        <p:nvGrpSpPr>
          <p:cNvPr id="5" name="Group 177"/>
          <p:cNvGrpSpPr/>
          <p:nvPr/>
        </p:nvGrpSpPr>
        <p:grpSpPr>
          <a:xfrm rot="16200000">
            <a:off x="4579171" y="1960933"/>
            <a:ext cx="1418125" cy="710312"/>
            <a:chOff x="6944248" y="6119031"/>
            <a:chExt cx="1156692" cy="375039"/>
          </a:xfrm>
        </p:grpSpPr>
        <p:sp>
          <p:nvSpPr>
            <p:cNvPr id="320" name="Cube 319"/>
            <p:cNvSpPr/>
            <p:nvPr/>
          </p:nvSpPr>
          <p:spPr bwMode="auto">
            <a:xfrm>
              <a:off x="6944248"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21" name="Cube 320"/>
            <p:cNvSpPr/>
            <p:nvPr/>
          </p:nvSpPr>
          <p:spPr bwMode="auto">
            <a:xfrm>
              <a:off x="7222384"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22" name="Cube 321"/>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23" name="Cube 322"/>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cxnSp>
          <p:nvCxnSpPr>
            <p:cNvPr id="324" name="Straight Connector 323"/>
            <p:cNvCxnSpPr>
              <a:stCxn id="323" idx="1"/>
              <a:endCxn id="326" idx="4"/>
            </p:cNvCxnSpPr>
            <p:nvPr/>
          </p:nvCxnSpPr>
          <p:spPr bwMode="auto">
            <a:xfrm flipH="1" flipV="1">
              <a:off x="7758759" y="6203673"/>
              <a:ext cx="223711" cy="188827"/>
            </a:xfrm>
            <a:prstGeom prst="line">
              <a:avLst/>
            </a:prstGeom>
            <a:solidFill>
              <a:srgbClr val="BBE0E3"/>
            </a:solidFill>
            <a:ln w="9525" cap="flat" cmpd="sng" algn="ctr">
              <a:solidFill>
                <a:srgbClr val="FFFFFF"/>
              </a:solidFill>
              <a:prstDash val="solid"/>
              <a:round/>
              <a:headEnd type="none" w="med" len="med"/>
              <a:tailEnd type="none" w="med" len="med"/>
            </a:ln>
            <a:effectLst/>
          </p:spPr>
        </p:cxnSp>
        <p:sp>
          <p:nvSpPr>
            <p:cNvPr id="325" name="Cube 324"/>
            <p:cNvSpPr/>
            <p:nvPr/>
          </p:nvSpPr>
          <p:spPr bwMode="auto">
            <a:xfrm>
              <a:off x="7162284" y="6125198"/>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26" name="Cube 325"/>
            <p:cNvSpPr/>
            <p:nvPr/>
          </p:nvSpPr>
          <p:spPr bwMode="auto">
            <a:xfrm>
              <a:off x="7589533" y="6119031"/>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cxnSp>
          <p:nvCxnSpPr>
            <p:cNvPr id="327" name="Straight Connector 326"/>
            <p:cNvCxnSpPr>
              <a:stCxn id="323" idx="1"/>
              <a:endCxn id="325" idx="4"/>
            </p:cNvCxnSpPr>
            <p:nvPr/>
          </p:nvCxnSpPr>
          <p:spPr bwMode="auto">
            <a:xfrm flipH="1" flipV="1">
              <a:off x="7331510" y="6209840"/>
              <a:ext cx="650960" cy="182660"/>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328" name="Straight Connector 327"/>
            <p:cNvCxnSpPr>
              <a:stCxn id="322" idx="0"/>
              <a:endCxn id="326" idx="3"/>
            </p:cNvCxnSpPr>
            <p:nvPr/>
          </p:nvCxnSpPr>
          <p:spPr bwMode="auto">
            <a:xfrm flipV="1">
              <a:off x="7658723" y="6254458"/>
              <a:ext cx="15423"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329" name="Straight Connector 328"/>
            <p:cNvCxnSpPr>
              <a:stCxn id="322" idx="0"/>
              <a:endCxn id="325" idx="4"/>
            </p:cNvCxnSpPr>
            <p:nvPr/>
          </p:nvCxnSpPr>
          <p:spPr bwMode="auto">
            <a:xfrm flipH="1" flipV="1">
              <a:off x="7331510" y="6209840"/>
              <a:ext cx="327213" cy="148803"/>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330" name="Straight Connector 329"/>
            <p:cNvCxnSpPr>
              <a:stCxn id="321" idx="0"/>
              <a:endCxn id="326" idx="3"/>
            </p:cNvCxnSpPr>
            <p:nvPr/>
          </p:nvCxnSpPr>
          <p:spPr bwMode="auto">
            <a:xfrm flipV="1">
              <a:off x="7340854" y="6254458"/>
              <a:ext cx="333292"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331" name="Straight Connector 330"/>
            <p:cNvCxnSpPr>
              <a:stCxn id="321" idx="0"/>
              <a:endCxn id="325" idx="3"/>
            </p:cNvCxnSpPr>
            <p:nvPr/>
          </p:nvCxnSpPr>
          <p:spPr bwMode="auto">
            <a:xfrm flipH="1" flipV="1">
              <a:off x="7246897" y="6260625"/>
              <a:ext cx="93957"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332" name="Straight Connector 331"/>
            <p:cNvCxnSpPr>
              <a:stCxn id="320" idx="0"/>
              <a:endCxn id="325" idx="3"/>
            </p:cNvCxnSpPr>
            <p:nvPr/>
          </p:nvCxnSpPr>
          <p:spPr bwMode="auto">
            <a:xfrm flipV="1">
              <a:off x="7062718" y="6260625"/>
              <a:ext cx="184179"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333" name="Straight Connector 332"/>
            <p:cNvCxnSpPr>
              <a:stCxn id="320" idx="0"/>
              <a:endCxn id="326" idx="3"/>
            </p:cNvCxnSpPr>
            <p:nvPr/>
          </p:nvCxnSpPr>
          <p:spPr bwMode="auto">
            <a:xfrm flipV="1">
              <a:off x="7062718" y="6254458"/>
              <a:ext cx="611428"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246" name="TextBox 245"/>
          <p:cNvSpPr txBox="1"/>
          <p:nvPr/>
        </p:nvSpPr>
        <p:spPr>
          <a:xfrm>
            <a:off x="6005599" y="1209252"/>
            <a:ext cx="1668216" cy="320216"/>
          </a:xfrm>
          <a:prstGeom prst="rect">
            <a:avLst/>
          </a:prstGeom>
          <a:noFill/>
        </p:spPr>
        <p:txBody>
          <a:bodyPr wrap="square" rtlCol="0">
            <a:spAutoFit/>
          </a:bodyPr>
          <a:lstStyle/>
          <a:p>
            <a:pPr defTabSz="967527">
              <a:defRPr/>
            </a:pPr>
            <a:r>
              <a:rPr lang="en-US" sz="1481" kern="0" dirty="0">
                <a:solidFill>
                  <a:srgbClr val="FFFF00"/>
                </a:solidFill>
              </a:rPr>
              <a:t>CRAN CPU/S/W</a:t>
            </a:r>
          </a:p>
        </p:txBody>
      </p:sp>
      <p:grpSp>
        <p:nvGrpSpPr>
          <p:cNvPr id="6" name="Group 167"/>
          <p:cNvGrpSpPr/>
          <p:nvPr/>
        </p:nvGrpSpPr>
        <p:grpSpPr>
          <a:xfrm>
            <a:off x="6361914" y="1631108"/>
            <a:ext cx="566963" cy="447146"/>
            <a:chOff x="5898109" y="3985146"/>
            <a:chExt cx="1662751" cy="1228299"/>
          </a:xfrm>
        </p:grpSpPr>
        <p:sp>
          <p:nvSpPr>
            <p:cNvPr id="317" name="Oval 316"/>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18" name="Down Arrow 317"/>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19" name="Down Arrow 318"/>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7" name="Group 168"/>
          <p:cNvGrpSpPr/>
          <p:nvPr/>
        </p:nvGrpSpPr>
        <p:grpSpPr>
          <a:xfrm>
            <a:off x="6516961" y="1777965"/>
            <a:ext cx="566963" cy="447146"/>
            <a:chOff x="5898109" y="3985146"/>
            <a:chExt cx="1662751" cy="1228299"/>
          </a:xfrm>
        </p:grpSpPr>
        <p:sp>
          <p:nvSpPr>
            <p:cNvPr id="314" name="Oval 313"/>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15" name="Down Arrow 314"/>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16" name="Down Arrow 315"/>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8" name="Group 172"/>
          <p:cNvGrpSpPr/>
          <p:nvPr/>
        </p:nvGrpSpPr>
        <p:grpSpPr>
          <a:xfrm>
            <a:off x="6796971" y="1872217"/>
            <a:ext cx="566963" cy="447146"/>
            <a:chOff x="5898109" y="3985146"/>
            <a:chExt cx="1662751" cy="1228299"/>
          </a:xfrm>
        </p:grpSpPr>
        <p:sp>
          <p:nvSpPr>
            <p:cNvPr id="311" name="Oval 310"/>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12" name="Down Arrow 311"/>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13" name="Down Arrow 312"/>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9" name="Group 176"/>
          <p:cNvGrpSpPr/>
          <p:nvPr/>
        </p:nvGrpSpPr>
        <p:grpSpPr>
          <a:xfrm>
            <a:off x="6299431" y="2216343"/>
            <a:ext cx="566963" cy="447146"/>
            <a:chOff x="5898109" y="3985146"/>
            <a:chExt cx="1662751" cy="1228299"/>
          </a:xfrm>
        </p:grpSpPr>
        <p:sp>
          <p:nvSpPr>
            <p:cNvPr id="308" name="Oval 307"/>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09" name="Down Arrow 308"/>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10" name="Down Arrow 309"/>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10" name="Group 180"/>
          <p:cNvGrpSpPr/>
          <p:nvPr/>
        </p:nvGrpSpPr>
        <p:grpSpPr>
          <a:xfrm>
            <a:off x="6551672" y="2389503"/>
            <a:ext cx="566963" cy="447146"/>
            <a:chOff x="5898109" y="3985146"/>
            <a:chExt cx="1662751" cy="1228299"/>
          </a:xfrm>
        </p:grpSpPr>
        <p:sp>
          <p:nvSpPr>
            <p:cNvPr id="305" name="Oval 304"/>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06" name="Down Arrow 305"/>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07" name="Down Arrow 306"/>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11" name="Group 184"/>
          <p:cNvGrpSpPr/>
          <p:nvPr/>
        </p:nvGrpSpPr>
        <p:grpSpPr>
          <a:xfrm>
            <a:off x="6387369" y="2654721"/>
            <a:ext cx="566963" cy="447146"/>
            <a:chOff x="5898109" y="3985146"/>
            <a:chExt cx="1662751" cy="1228299"/>
          </a:xfrm>
        </p:grpSpPr>
        <p:sp>
          <p:nvSpPr>
            <p:cNvPr id="302" name="Oval 301"/>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303" name="Down Arrow 302"/>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304" name="Down Arrow 303"/>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grpSp>
      <p:grpSp>
        <p:nvGrpSpPr>
          <p:cNvPr id="12" name="Group 194"/>
          <p:cNvGrpSpPr/>
          <p:nvPr/>
        </p:nvGrpSpPr>
        <p:grpSpPr>
          <a:xfrm>
            <a:off x="2343873" y="1653031"/>
            <a:ext cx="365634" cy="951666"/>
            <a:chOff x="1323844" y="1560397"/>
            <a:chExt cx="359391" cy="987588"/>
          </a:xfrm>
        </p:grpSpPr>
        <p:sp>
          <p:nvSpPr>
            <p:cNvPr id="294" name="Isosceles Triangle 293"/>
            <p:cNvSpPr/>
            <p:nvPr/>
          </p:nvSpPr>
          <p:spPr bwMode="auto">
            <a:xfrm>
              <a:off x="1429899" y="1791240"/>
              <a:ext cx="166504" cy="756745"/>
            </a:xfrm>
            <a:prstGeom prst="triangle">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95" name="Rectangle 294"/>
            <p:cNvSpPr/>
            <p:nvPr/>
          </p:nvSpPr>
          <p:spPr bwMode="auto">
            <a:xfrm>
              <a:off x="1323844" y="16513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96" name="Rectangle 295"/>
            <p:cNvSpPr/>
            <p:nvPr/>
          </p:nvSpPr>
          <p:spPr bwMode="auto">
            <a:xfrm>
              <a:off x="1435301" y="18037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97" name="Rectangle 296"/>
            <p:cNvSpPr/>
            <p:nvPr/>
          </p:nvSpPr>
          <p:spPr bwMode="auto">
            <a:xfrm>
              <a:off x="1519463" y="1560397"/>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cxnSp>
        <p:nvCxnSpPr>
          <p:cNvPr id="255" name="Straight Connector 254"/>
          <p:cNvCxnSpPr/>
          <p:nvPr/>
        </p:nvCxnSpPr>
        <p:spPr bwMode="auto">
          <a:xfrm>
            <a:off x="8062403" y="2748646"/>
            <a:ext cx="438106" cy="0"/>
          </a:xfrm>
          <a:prstGeom prst="line">
            <a:avLst/>
          </a:prstGeom>
          <a:solidFill>
            <a:srgbClr val="BBE0E3"/>
          </a:solidFill>
          <a:ln w="38100" cap="flat" cmpd="sng" algn="ctr">
            <a:solidFill>
              <a:srgbClr val="FFFFFF"/>
            </a:solidFill>
            <a:prstDash val="dash"/>
            <a:round/>
            <a:headEnd type="none" w="med" len="med"/>
            <a:tailEnd type="none" w="med" len="med"/>
          </a:ln>
          <a:effectLst/>
        </p:spPr>
      </p:cxnSp>
      <p:sp>
        <p:nvSpPr>
          <p:cNvPr id="256" name="Left Brace 255"/>
          <p:cNvSpPr/>
          <p:nvPr/>
        </p:nvSpPr>
        <p:spPr bwMode="auto">
          <a:xfrm flipH="1">
            <a:off x="8937325" y="1590562"/>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57" name="Left Brace 256"/>
          <p:cNvSpPr/>
          <p:nvPr/>
        </p:nvSpPr>
        <p:spPr bwMode="auto">
          <a:xfrm>
            <a:off x="7649329" y="1590562"/>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58" name="TextBox 257"/>
          <p:cNvSpPr txBox="1"/>
          <p:nvPr/>
        </p:nvSpPr>
        <p:spPr>
          <a:xfrm>
            <a:off x="7340162" y="1209252"/>
            <a:ext cx="2235411" cy="320216"/>
          </a:xfrm>
          <a:prstGeom prst="rect">
            <a:avLst/>
          </a:prstGeom>
          <a:noFill/>
        </p:spPr>
        <p:txBody>
          <a:bodyPr wrap="square" rtlCol="0">
            <a:spAutoFit/>
          </a:bodyPr>
          <a:lstStyle/>
          <a:p>
            <a:pPr algn="ctr" defTabSz="967527">
              <a:defRPr/>
            </a:pPr>
            <a:r>
              <a:rPr lang="en-US" sz="1481" kern="0" dirty="0">
                <a:solidFill>
                  <a:srgbClr val="FFFF00"/>
                </a:solidFill>
              </a:rPr>
              <a:t>RAT Numerology</a:t>
            </a:r>
          </a:p>
        </p:txBody>
      </p:sp>
      <p:sp>
        <p:nvSpPr>
          <p:cNvPr id="259" name="TextBox 258"/>
          <p:cNvSpPr txBox="1"/>
          <p:nvPr/>
        </p:nvSpPr>
        <p:spPr>
          <a:xfrm>
            <a:off x="9057478" y="2091138"/>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260" name="Left Brace 259"/>
          <p:cNvSpPr/>
          <p:nvPr/>
        </p:nvSpPr>
        <p:spPr bwMode="auto">
          <a:xfrm>
            <a:off x="9304021" y="1590562"/>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61" name="Left Brace 260"/>
          <p:cNvSpPr/>
          <p:nvPr/>
        </p:nvSpPr>
        <p:spPr bwMode="auto">
          <a:xfrm flipH="1">
            <a:off x="10328102" y="1590562"/>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62" name="TextBox 261"/>
          <p:cNvSpPr txBox="1"/>
          <p:nvPr/>
        </p:nvSpPr>
        <p:spPr>
          <a:xfrm>
            <a:off x="10484012" y="2080179"/>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263" name="Left Brace 262"/>
          <p:cNvSpPr/>
          <p:nvPr/>
        </p:nvSpPr>
        <p:spPr bwMode="auto">
          <a:xfrm>
            <a:off x="10772694" y="1590562"/>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64" name="Left Brace 263"/>
          <p:cNvSpPr/>
          <p:nvPr/>
        </p:nvSpPr>
        <p:spPr bwMode="auto">
          <a:xfrm flipH="1">
            <a:off x="11858012" y="1590562"/>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265" name="TextBox 264"/>
          <p:cNvSpPr txBox="1"/>
          <p:nvPr/>
        </p:nvSpPr>
        <p:spPr>
          <a:xfrm>
            <a:off x="9395437" y="1209252"/>
            <a:ext cx="1214448" cy="320216"/>
          </a:xfrm>
          <a:prstGeom prst="rect">
            <a:avLst/>
          </a:prstGeom>
          <a:noFill/>
        </p:spPr>
        <p:txBody>
          <a:bodyPr wrap="square" rtlCol="0">
            <a:spAutoFit/>
          </a:bodyPr>
          <a:lstStyle/>
          <a:p>
            <a:pPr defTabSz="967527">
              <a:defRPr/>
            </a:pPr>
            <a:r>
              <a:rPr lang="en-US" sz="1481" kern="0" dirty="0">
                <a:solidFill>
                  <a:srgbClr val="FFFF00"/>
                </a:solidFill>
              </a:rPr>
              <a:t>Back Haul</a:t>
            </a:r>
          </a:p>
        </p:txBody>
      </p:sp>
      <p:grpSp>
        <p:nvGrpSpPr>
          <p:cNvPr id="13" name="Group 177"/>
          <p:cNvGrpSpPr/>
          <p:nvPr/>
        </p:nvGrpSpPr>
        <p:grpSpPr>
          <a:xfrm rot="16200000">
            <a:off x="9118095" y="1949975"/>
            <a:ext cx="1418125" cy="710312"/>
            <a:chOff x="6944248" y="6119031"/>
            <a:chExt cx="1156692" cy="375039"/>
          </a:xfrm>
        </p:grpSpPr>
        <p:sp>
          <p:nvSpPr>
            <p:cNvPr id="280" name="Cube 279"/>
            <p:cNvSpPr/>
            <p:nvPr/>
          </p:nvSpPr>
          <p:spPr bwMode="auto">
            <a:xfrm>
              <a:off x="6944248"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81" name="Cube 280"/>
            <p:cNvSpPr/>
            <p:nvPr/>
          </p:nvSpPr>
          <p:spPr bwMode="auto">
            <a:xfrm>
              <a:off x="7222384"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82" name="Cube 281"/>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83" name="Cube 282"/>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cxnSp>
          <p:nvCxnSpPr>
            <p:cNvPr id="284" name="Straight Connector 283"/>
            <p:cNvCxnSpPr>
              <a:stCxn id="283" idx="1"/>
              <a:endCxn id="286" idx="4"/>
            </p:cNvCxnSpPr>
            <p:nvPr/>
          </p:nvCxnSpPr>
          <p:spPr bwMode="auto">
            <a:xfrm flipH="1" flipV="1">
              <a:off x="7758759" y="6203673"/>
              <a:ext cx="223711" cy="188827"/>
            </a:xfrm>
            <a:prstGeom prst="line">
              <a:avLst/>
            </a:prstGeom>
            <a:solidFill>
              <a:srgbClr val="BBE0E3"/>
            </a:solidFill>
            <a:ln w="9525" cap="flat" cmpd="sng" algn="ctr">
              <a:solidFill>
                <a:srgbClr val="FFFFFF"/>
              </a:solidFill>
              <a:prstDash val="solid"/>
              <a:round/>
              <a:headEnd type="none" w="med" len="med"/>
              <a:tailEnd type="none" w="med" len="med"/>
            </a:ln>
            <a:effectLst/>
          </p:spPr>
        </p:cxnSp>
        <p:sp>
          <p:nvSpPr>
            <p:cNvPr id="285" name="Cube 284"/>
            <p:cNvSpPr/>
            <p:nvPr/>
          </p:nvSpPr>
          <p:spPr bwMode="auto">
            <a:xfrm>
              <a:off x="7162284" y="6125198"/>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86" name="Cube 285"/>
            <p:cNvSpPr/>
            <p:nvPr/>
          </p:nvSpPr>
          <p:spPr bwMode="auto">
            <a:xfrm>
              <a:off x="7589533" y="6119031"/>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cxnSp>
          <p:nvCxnSpPr>
            <p:cNvPr id="287" name="Straight Connector 286"/>
            <p:cNvCxnSpPr>
              <a:stCxn id="283" idx="1"/>
              <a:endCxn id="285" idx="4"/>
            </p:cNvCxnSpPr>
            <p:nvPr/>
          </p:nvCxnSpPr>
          <p:spPr bwMode="auto">
            <a:xfrm flipH="1" flipV="1">
              <a:off x="7331510" y="6209840"/>
              <a:ext cx="650960" cy="182660"/>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288" name="Straight Connector 287"/>
            <p:cNvCxnSpPr>
              <a:stCxn id="282" idx="0"/>
              <a:endCxn id="286" idx="3"/>
            </p:cNvCxnSpPr>
            <p:nvPr/>
          </p:nvCxnSpPr>
          <p:spPr bwMode="auto">
            <a:xfrm flipV="1">
              <a:off x="7658723" y="6254458"/>
              <a:ext cx="15423"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289" name="Straight Connector 288"/>
            <p:cNvCxnSpPr>
              <a:stCxn id="282" idx="0"/>
              <a:endCxn id="285" idx="4"/>
            </p:cNvCxnSpPr>
            <p:nvPr/>
          </p:nvCxnSpPr>
          <p:spPr bwMode="auto">
            <a:xfrm flipH="1" flipV="1">
              <a:off x="7331510" y="6209840"/>
              <a:ext cx="327213" cy="148803"/>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290" name="Straight Connector 289"/>
            <p:cNvCxnSpPr>
              <a:stCxn id="281" idx="0"/>
              <a:endCxn id="286" idx="3"/>
            </p:cNvCxnSpPr>
            <p:nvPr/>
          </p:nvCxnSpPr>
          <p:spPr bwMode="auto">
            <a:xfrm flipV="1">
              <a:off x="7340854" y="6254458"/>
              <a:ext cx="333292"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291" name="Straight Connector 290"/>
            <p:cNvCxnSpPr>
              <a:stCxn id="281" idx="0"/>
              <a:endCxn id="285" idx="3"/>
            </p:cNvCxnSpPr>
            <p:nvPr/>
          </p:nvCxnSpPr>
          <p:spPr bwMode="auto">
            <a:xfrm flipH="1" flipV="1">
              <a:off x="7246897" y="6260625"/>
              <a:ext cx="93957"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292" name="Straight Connector 291"/>
            <p:cNvCxnSpPr>
              <a:stCxn id="280" idx="0"/>
              <a:endCxn id="285" idx="3"/>
            </p:cNvCxnSpPr>
            <p:nvPr/>
          </p:nvCxnSpPr>
          <p:spPr bwMode="auto">
            <a:xfrm flipV="1">
              <a:off x="7062718" y="6260625"/>
              <a:ext cx="184179"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293" name="Straight Connector 292"/>
            <p:cNvCxnSpPr>
              <a:stCxn id="280" idx="0"/>
              <a:endCxn id="286" idx="3"/>
            </p:cNvCxnSpPr>
            <p:nvPr/>
          </p:nvCxnSpPr>
          <p:spPr bwMode="auto">
            <a:xfrm flipV="1">
              <a:off x="7062718" y="6254458"/>
              <a:ext cx="611428"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267" name="TextBox 266"/>
          <p:cNvSpPr txBox="1"/>
          <p:nvPr/>
        </p:nvSpPr>
        <p:spPr>
          <a:xfrm>
            <a:off x="10699882" y="1209252"/>
            <a:ext cx="1561530" cy="320216"/>
          </a:xfrm>
          <a:prstGeom prst="rect">
            <a:avLst/>
          </a:prstGeom>
          <a:noFill/>
        </p:spPr>
        <p:txBody>
          <a:bodyPr wrap="square" rtlCol="0">
            <a:spAutoFit/>
          </a:bodyPr>
          <a:lstStyle/>
          <a:p>
            <a:pPr defTabSz="967527">
              <a:defRPr/>
            </a:pPr>
            <a:r>
              <a:rPr lang="en-US" sz="1481" kern="0" dirty="0">
                <a:solidFill>
                  <a:srgbClr val="FFFF00"/>
                </a:solidFill>
              </a:rPr>
              <a:t>Core CPU/S/W</a:t>
            </a:r>
          </a:p>
        </p:txBody>
      </p:sp>
      <p:grpSp>
        <p:nvGrpSpPr>
          <p:cNvPr id="14" name="Group 245"/>
          <p:cNvGrpSpPr/>
          <p:nvPr/>
        </p:nvGrpSpPr>
        <p:grpSpPr>
          <a:xfrm>
            <a:off x="10950885" y="1620150"/>
            <a:ext cx="566963" cy="447146"/>
            <a:chOff x="5898109" y="3985146"/>
            <a:chExt cx="1662751" cy="1228299"/>
          </a:xfrm>
        </p:grpSpPr>
        <p:sp>
          <p:nvSpPr>
            <p:cNvPr id="277" name="Oval 276"/>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78" name="Down Arrow 277"/>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79" name="Down Arrow 278"/>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15" name="Group 249"/>
          <p:cNvGrpSpPr/>
          <p:nvPr/>
        </p:nvGrpSpPr>
        <p:grpSpPr>
          <a:xfrm>
            <a:off x="11105933" y="1767007"/>
            <a:ext cx="566963" cy="447146"/>
            <a:chOff x="5898109" y="3985146"/>
            <a:chExt cx="1662751" cy="1228299"/>
          </a:xfrm>
        </p:grpSpPr>
        <p:sp>
          <p:nvSpPr>
            <p:cNvPr id="274" name="Oval 273"/>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75" name="Down Arrow 274"/>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76" name="Down Arrow 275"/>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16" name="Group 253"/>
          <p:cNvGrpSpPr/>
          <p:nvPr/>
        </p:nvGrpSpPr>
        <p:grpSpPr>
          <a:xfrm>
            <a:off x="11385943" y="1861258"/>
            <a:ext cx="566963" cy="447146"/>
            <a:chOff x="5898109" y="3985146"/>
            <a:chExt cx="1662751" cy="1228299"/>
          </a:xfrm>
        </p:grpSpPr>
        <p:sp>
          <p:nvSpPr>
            <p:cNvPr id="271" name="Oval 270"/>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72" name="Down Arrow 271"/>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273" name="Down Arrow 272"/>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sp>
        <p:nvSpPr>
          <p:cNvPr id="414" name="Vertical Scroll 413"/>
          <p:cNvSpPr/>
          <p:nvPr/>
        </p:nvSpPr>
        <p:spPr bwMode="auto">
          <a:xfrm>
            <a:off x="10979204" y="2357404"/>
            <a:ext cx="389914" cy="491004"/>
          </a:xfrm>
          <a:prstGeom prst="verticalScroll">
            <a:avLst/>
          </a:prstGeom>
          <a:solidFill>
            <a:srgbClr val="333399"/>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415" name="Vertical Scroll 414"/>
          <p:cNvSpPr/>
          <p:nvPr/>
        </p:nvSpPr>
        <p:spPr bwMode="auto">
          <a:xfrm>
            <a:off x="11178350" y="2513850"/>
            <a:ext cx="389914" cy="49100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416" name="Vertical Scroll 415"/>
          <p:cNvSpPr/>
          <p:nvPr/>
        </p:nvSpPr>
        <p:spPr bwMode="auto">
          <a:xfrm>
            <a:off x="11302761" y="3616782"/>
            <a:ext cx="308029" cy="297330"/>
          </a:xfrm>
          <a:prstGeom prst="verticalScroll">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417" name="Vertical Scroll 416"/>
          <p:cNvSpPr/>
          <p:nvPr/>
        </p:nvSpPr>
        <p:spPr bwMode="auto">
          <a:xfrm>
            <a:off x="8038343" y="2658597"/>
            <a:ext cx="389914" cy="491004"/>
          </a:xfrm>
          <a:prstGeom prst="verticalScroll">
            <a:avLst/>
          </a:prstGeom>
          <a:solidFill>
            <a:srgbClr val="333399"/>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418" name="Vertical Scroll 417"/>
          <p:cNvSpPr/>
          <p:nvPr/>
        </p:nvSpPr>
        <p:spPr bwMode="auto">
          <a:xfrm>
            <a:off x="8237489" y="2728394"/>
            <a:ext cx="389914" cy="49100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419" name="Vertical Scroll 418"/>
          <p:cNvSpPr/>
          <p:nvPr/>
        </p:nvSpPr>
        <p:spPr bwMode="auto">
          <a:xfrm>
            <a:off x="8470956" y="2774125"/>
            <a:ext cx="389914" cy="491004"/>
          </a:xfrm>
          <a:prstGeom prst="verticalScroll">
            <a:avLst/>
          </a:prstGeom>
          <a:solidFill>
            <a:srgbClr val="FFC0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pic>
        <p:nvPicPr>
          <p:cNvPr id="425" name="Picture 2"/>
          <p:cNvPicPr>
            <a:picLocks noChangeAspect="1" noChangeArrowheads="1"/>
          </p:cNvPicPr>
          <p:nvPr/>
        </p:nvPicPr>
        <p:blipFill>
          <a:blip r:embed="rId2" cstate="print"/>
          <a:srcRect/>
          <a:stretch>
            <a:fillRect/>
          </a:stretch>
        </p:blipFill>
        <p:spPr bwMode="auto">
          <a:xfrm>
            <a:off x="7686899" y="1542504"/>
            <a:ext cx="1610489" cy="1162523"/>
          </a:xfrm>
          <a:prstGeom prst="rect">
            <a:avLst/>
          </a:prstGeom>
          <a:noFill/>
          <a:ln w="9525">
            <a:noFill/>
            <a:miter lim="800000"/>
            <a:headEnd/>
            <a:tailEnd/>
          </a:ln>
          <a:effectLst/>
        </p:spPr>
      </p:pic>
      <p:sp>
        <p:nvSpPr>
          <p:cNvPr id="511" name="Rounded Rectangle 510"/>
          <p:cNvSpPr/>
          <p:nvPr/>
        </p:nvSpPr>
        <p:spPr bwMode="auto">
          <a:xfrm>
            <a:off x="-31291" y="4237881"/>
            <a:ext cx="12270448" cy="2294968"/>
          </a:xfrm>
          <a:prstGeom prst="roundRect">
            <a:avLst>
              <a:gd name="adj" fmla="val 10177"/>
            </a:avLst>
          </a:prstGeom>
          <a:solidFill>
            <a:srgbClr val="DAEDEF">
              <a:lumMod val="25000"/>
            </a:srgbClr>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12" name="Rounded Rectangle 511"/>
          <p:cNvSpPr/>
          <p:nvPr/>
        </p:nvSpPr>
        <p:spPr>
          <a:xfrm>
            <a:off x="10900390" y="4749470"/>
            <a:ext cx="1045415"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513" name="Rounded Rectangle 512"/>
          <p:cNvSpPr/>
          <p:nvPr/>
        </p:nvSpPr>
        <p:spPr>
          <a:xfrm>
            <a:off x="9421246" y="4755030"/>
            <a:ext cx="1045415"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514" name="Rounded Rectangle 513"/>
          <p:cNvSpPr/>
          <p:nvPr/>
        </p:nvSpPr>
        <p:spPr>
          <a:xfrm>
            <a:off x="7803086" y="4738348"/>
            <a:ext cx="1284527"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515" name="Rounded Rectangle 514"/>
          <p:cNvSpPr/>
          <p:nvPr/>
        </p:nvSpPr>
        <p:spPr>
          <a:xfrm>
            <a:off x="6290574" y="4743908"/>
            <a:ext cx="1045415"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516" name="Rounded Rectangle 515"/>
          <p:cNvSpPr/>
          <p:nvPr/>
        </p:nvSpPr>
        <p:spPr>
          <a:xfrm>
            <a:off x="4778063" y="4732787"/>
            <a:ext cx="1139948"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517" name="Rounded Rectangle 516"/>
          <p:cNvSpPr/>
          <p:nvPr/>
        </p:nvSpPr>
        <p:spPr>
          <a:xfrm>
            <a:off x="3259989" y="4732788"/>
            <a:ext cx="1006491" cy="1551441"/>
          </a:xfrm>
          <a:prstGeom prst="roundRect">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sp>
        <p:nvSpPr>
          <p:cNvPr id="518" name="Rounded Rectangle 517"/>
          <p:cNvSpPr/>
          <p:nvPr/>
        </p:nvSpPr>
        <p:spPr>
          <a:xfrm>
            <a:off x="1597340" y="4738348"/>
            <a:ext cx="1183042" cy="1551441"/>
          </a:xfrm>
          <a:prstGeom prst="roundRect">
            <a:avLst>
              <a:gd name="adj" fmla="val 12437"/>
            </a:avLst>
          </a:prstGeom>
          <a:solidFill>
            <a:srgbClr val="60B5CC">
              <a:lumMod val="50000"/>
            </a:srgbClr>
          </a:solidFill>
          <a:ln w="25400" cap="flat" cmpd="sng" algn="ctr">
            <a:noFill/>
            <a:prstDash val="solid"/>
          </a:ln>
          <a:effectLst/>
        </p:spPr>
        <p:txBody>
          <a:bodyPr rtlCol="0" anchor="ctr"/>
          <a:lstStyle/>
          <a:p>
            <a:pPr algn="ctr" defTabSz="967527">
              <a:defRPr/>
            </a:pPr>
            <a:endParaRPr lang="en-CA" sz="1905" kern="0" dirty="0">
              <a:solidFill>
                <a:sysClr val="window" lastClr="FFFFFF"/>
              </a:solidFill>
              <a:latin typeface="Corbel"/>
            </a:endParaRPr>
          </a:p>
        </p:txBody>
      </p:sp>
      <p:grpSp>
        <p:nvGrpSpPr>
          <p:cNvPr id="192" name="Group 188"/>
          <p:cNvGrpSpPr/>
          <p:nvPr/>
        </p:nvGrpSpPr>
        <p:grpSpPr>
          <a:xfrm>
            <a:off x="1708862" y="4873841"/>
            <a:ext cx="430150" cy="306734"/>
            <a:chOff x="1323844" y="1578729"/>
            <a:chExt cx="422805" cy="318313"/>
          </a:xfrm>
        </p:grpSpPr>
        <p:sp>
          <p:nvSpPr>
            <p:cNvPr id="521" name="Rectangle 520"/>
            <p:cNvSpPr/>
            <p:nvPr/>
          </p:nvSpPr>
          <p:spPr bwMode="auto">
            <a:xfrm>
              <a:off x="1323844" y="1651383"/>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22" name="Rectangle 521"/>
            <p:cNvSpPr/>
            <p:nvPr/>
          </p:nvSpPr>
          <p:spPr bwMode="auto">
            <a:xfrm>
              <a:off x="1582877" y="1578729"/>
              <a:ext cx="163772" cy="245659"/>
            </a:xfrm>
            <a:prstGeom prst="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sp>
        <p:nvSpPr>
          <p:cNvPr id="524" name="Left Brace 523"/>
          <p:cNvSpPr/>
          <p:nvPr/>
        </p:nvSpPr>
        <p:spPr bwMode="auto">
          <a:xfrm>
            <a:off x="1528461" y="4745488"/>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25" name="Left Brace 524"/>
          <p:cNvSpPr/>
          <p:nvPr/>
        </p:nvSpPr>
        <p:spPr bwMode="auto">
          <a:xfrm flipH="1">
            <a:off x="2666316" y="4745488"/>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28" name="Freeform 527"/>
          <p:cNvSpPr/>
          <p:nvPr/>
        </p:nvSpPr>
        <p:spPr bwMode="auto">
          <a:xfrm>
            <a:off x="3295821" y="5343095"/>
            <a:ext cx="917462" cy="577693"/>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30" name="Left Brace 529"/>
          <p:cNvSpPr/>
          <p:nvPr/>
        </p:nvSpPr>
        <p:spPr bwMode="auto">
          <a:xfrm>
            <a:off x="3121616" y="4745488"/>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31" name="Left Brace 530"/>
          <p:cNvSpPr/>
          <p:nvPr/>
        </p:nvSpPr>
        <p:spPr bwMode="auto">
          <a:xfrm flipH="1">
            <a:off x="4190251" y="4745488"/>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32" name="TextBox 531"/>
          <p:cNvSpPr txBox="1"/>
          <p:nvPr/>
        </p:nvSpPr>
        <p:spPr>
          <a:xfrm>
            <a:off x="2805545" y="5227190"/>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533" name="TextBox 532"/>
          <p:cNvSpPr txBox="1"/>
          <p:nvPr/>
        </p:nvSpPr>
        <p:spPr>
          <a:xfrm>
            <a:off x="4329479" y="5240342"/>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534" name="Left Brace 533"/>
          <p:cNvSpPr/>
          <p:nvPr/>
        </p:nvSpPr>
        <p:spPr bwMode="auto">
          <a:xfrm>
            <a:off x="4642753" y="4745488"/>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35" name="Left Brace 534"/>
          <p:cNvSpPr/>
          <p:nvPr/>
        </p:nvSpPr>
        <p:spPr bwMode="auto">
          <a:xfrm flipH="1">
            <a:off x="5750246" y="4745488"/>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36" name="TextBox 535"/>
          <p:cNvSpPr txBox="1"/>
          <p:nvPr/>
        </p:nvSpPr>
        <p:spPr>
          <a:xfrm>
            <a:off x="5889474" y="5229382"/>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537" name="Left Brace 536"/>
          <p:cNvSpPr/>
          <p:nvPr/>
        </p:nvSpPr>
        <p:spPr bwMode="auto">
          <a:xfrm>
            <a:off x="6144790" y="4745488"/>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38" name="Left Brace 537"/>
          <p:cNvSpPr/>
          <p:nvPr/>
        </p:nvSpPr>
        <p:spPr bwMode="auto">
          <a:xfrm flipH="1">
            <a:off x="7230108" y="4745488"/>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39" name="TextBox 538"/>
          <p:cNvSpPr txBox="1"/>
          <p:nvPr/>
        </p:nvSpPr>
        <p:spPr>
          <a:xfrm>
            <a:off x="7358249" y="5242533"/>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540" name="TextBox 539"/>
          <p:cNvSpPr txBox="1"/>
          <p:nvPr/>
        </p:nvSpPr>
        <p:spPr>
          <a:xfrm>
            <a:off x="1586576" y="4364178"/>
            <a:ext cx="917239" cy="320216"/>
          </a:xfrm>
          <a:prstGeom prst="rect">
            <a:avLst/>
          </a:prstGeom>
          <a:noFill/>
        </p:spPr>
        <p:txBody>
          <a:bodyPr wrap="none" rtlCol="0">
            <a:spAutoFit/>
          </a:bodyPr>
          <a:lstStyle/>
          <a:p>
            <a:pPr defTabSz="967527">
              <a:defRPr/>
            </a:pPr>
            <a:r>
              <a:rPr lang="en-US" sz="1481" kern="0" dirty="0">
                <a:solidFill>
                  <a:srgbClr val="FFFF00"/>
                </a:solidFill>
              </a:rPr>
              <a:t>Antennas</a:t>
            </a:r>
          </a:p>
        </p:txBody>
      </p:sp>
      <p:sp>
        <p:nvSpPr>
          <p:cNvPr id="541" name="TextBox 540"/>
          <p:cNvSpPr txBox="1"/>
          <p:nvPr/>
        </p:nvSpPr>
        <p:spPr>
          <a:xfrm>
            <a:off x="3324493" y="4364178"/>
            <a:ext cx="933269" cy="320216"/>
          </a:xfrm>
          <a:prstGeom prst="rect">
            <a:avLst/>
          </a:prstGeom>
          <a:noFill/>
        </p:spPr>
        <p:txBody>
          <a:bodyPr wrap="none" rtlCol="0">
            <a:spAutoFit/>
          </a:bodyPr>
          <a:lstStyle/>
          <a:p>
            <a:pPr defTabSz="967527">
              <a:defRPr/>
            </a:pPr>
            <a:r>
              <a:rPr lang="en-US" sz="1481" kern="0" dirty="0">
                <a:solidFill>
                  <a:srgbClr val="FFFF00"/>
                </a:solidFill>
              </a:rPr>
              <a:t>Fronthaul</a:t>
            </a:r>
          </a:p>
        </p:txBody>
      </p:sp>
      <p:sp>
        <p:nvSpPr>
          <p:cNvPr id="542" name="TextBox 541"/>
          <p:cNvSpPr txBox="1"/>
          <p:nvPr/>
        </p:nvSpPr>
        <p:spPr>
          <a:xfrm>
            <a:off x="4648780" y="4364178"/>
            <a:ext cx="1317890" cy="320216"/>
          </a:xfrm>
          <a:prstGeom prst="rect">
            <a:avLst/>
          </a:prstGeom>
          <a:noFill/>
        </p:spPr>
        <p:txBody>
          <a:bodyPr wrap="square" rtlCol="0">
            <a:spAutoFit/>
          </a:bodyPr>
          <a:lstStyle/>
          <a:p>
            <a:pPr defTabSz="967527">
              <a:defRPr/>
            </a:pPr>
            <a:r>
              <a:rPr lang="en-US" sz="1481" kern="0" dirty="0">
                <a:solidFill>
                  <a:srgbClr val="FFFF00"/>
                </a:solidFill>
              </a:rPr>
              <a:t>CRAN fabric</a:t>
            </a:r>
          </a:p>
        </p:txBody>
      </p:sp>
      <p:grpSp>
        <p:nvGrpSpPr>
          <p:cNvPr id="193" name="Group 177"/>
          <p:cNvGrpSpPr/>
          <p:nvPr/>
        </p:nvGrpSpPr>
        <p:grpSpPr>
          <a:xfrm rot="16200000">
            <a:off x="4579451" y="5121699"/>
            <a:ext cx="1418125" cy="698632"/>
            <a:chOff x="6944248" y="6125198"/>
            <a:chExt cx="1156692" cy="368872"/>
          </a:xfrm>
        </p:grpSpPr>
        <p:sp>
          <p:nvSpPr>
            <p:cNvPr id="544" name="Cube 543"/>
            <p:cNvSpPr/>
            <p:nvPr/>
          </p:nvSpPr>
          <p:spPr bwMode="auto">
            <a:xfrm>
              <a:off x="6944248"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45" name="Cube 544"/>
            <p:cNvSpPr/>
            <p:nvPr/>
          </p:nvSpPr>
          <p:spPr bwMode="auto">
            <a:xfrm>
              <a:off x="7222384"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46" name="Cube 545"/>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47" name="Cube 546"/>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49" name="Cube 548"/>
            <p:cNvSpPr/>
            <p:nvPr/>
          </p:nvSpPr>
          <p:spPr bwMode="auto">
            <a:xfrm>
              <a:off x="7162284" y="6125198"/>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cxnSp>
          <p:nvCxnSpPr>
            <p:cNvPr id="551" name="Straight Connector 550"/>
            <p:cNvCxnSpPr>
              <a:stCxn id="547" idx="1"/>
              <a:endCxn id="549" idx="4"/>
            </p:cNvCxnSpPr>
            <p:nvPr/>
          </p:nvCxnSpPr>
          <p:spPr bwMode="auto">
            <a:xfrm flipH="1" flipV="1">
              <a:off x="7331510" y="6209840"/>
              <a:ext cx="650960" cy="182660"/>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555" name="Straight Connector 554"/>
            <p:cNvCxnSpPr>
              <a:stCxn id="545" idx="0"/>
              <a:endCxn id="549" idx="3"/>
            </p:cNvCxnSpPr>
            <p:nvPr/>
          </p:nvCxnSpPr>
          <p:spPr bwMode="auto">
            <a:xfrm flipH="1" flipV="1">
              <a:off x="7246897" y="6260625"/>
              <a:ext cx="93957"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cxnSp>
          <p:nvCxnSpPr>
            <p:cNvPr id="556" name="Straight Connector 555"/>
            <p:cNvCxnSpPr>
              <a:stCxn id="544" idx="0"/>
              <a:endCxn id="549" idx="3"/>
            </p:cNvCxnSpPr>
            <p:nvPr/>
          </p:nvCxnSpPr>
          <p:spPr bwMode="auto">
            <a:xfrm flipV="1">
              <a:off x="7062718" y="6260625"/>
              <a:ext cx="184179" cy="98018"/>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558" name="TextBox 557"/>
          <p:cNvSpPr txBox="1"/>
          <p:nvPr/>
        </p:nvSpPr>
        <p:spPr>
          <a:xfrm>
            <a:off x="6000033" y="4364178"/>
            <a:ext cx="1668216" cy="320216"/>
          </a:xfrm>
          <a:prstGeom prst="rect">
            <a:avLst/>
          </a:prstGeom>
          <a:noFill/>
        </p:spPr>
        <p:txBody>
          <a:bodyPr wrap="square" rtlCol="0">
            <a:spAutoFit/>
          </a:bodyPr>
          <a:lstStyle/>
          <a:p>
            <a:pPr defTabSz="967527">
              <a:defRPr/>
            </a:pPr>
            <a:r>
              <a:rPr lang="en-US" sz="1481" kern="0" dirty="0">
                <a:solidFill>
                  <a:srgbClr val="FFFF00"/>
                </a:solidFill>
              </a:rPr>
              <a:t>CRAN CPU/S/W</a:t>
            </a:r>
          </a:p>
        </p:txBody>
      </p:sp>
      <p:grpSp>
        <p:nvGrpSpPr>
          <p:cNvPr id="194" name="Group 167"/>
          <p:cNvGrpSpPr/>
          <p:nvPr/>
        </p:nvGrpSpPr>
        <p:grpSpPr>
          <a:xfrm>
            <a:off x="6356348" y="4786035"/>
            <a:ext cx="566963" cy="447146"/>
            <a:chOff x="5898109" y="3985146"/>
            <a:chExt cx="1662751" cy="1228299"/>
          </a:xfrm>
        </p:grpSpPr>
        <p:sp>
          <p:nvSpPr>
            <p:cNvPr id="560" name="Oval 559"/>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61" name="Down Arrow 560"/>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62" name="Down Arrow 561"/>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195" name="Group 168"/>
          <p:cNvGrpSpPr/>
          <p:nvPr/>
        </p:nvGrpSpPr>
        <p:grpSpPr>
          <a:xfrm>
            <a:off x="6511395" y="4932892"/>
            <a:ext cx="566963" cy="447146"/>
            <a:chOff x="5898109" y="3985146"/>
            <a:chExt cx="1662751" cy="1228299"/>
          </a:xfrm>
        </p:grpSpPr>
        <p:sp>
          <p:nvSpPr>
            <p:cNvPr id="564" name="Oval 563"/>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65" name="Down Arrow 564"/>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66" name="Down Arrow 565"/>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196" name="Group 184"/>
          <p:cNvGrpSpPr/>
          <p:nvPr/>
        </p:nvGrpSpPr>
        <p:grpSpPr>
          <a:xfrm>
            <a:off x="6381804" y="5809647"/>
            <a:ext cx="566963" cy="447146"/>
            <a:chOff x="5898109" y="3985146"/>
            <a:chExt cx="1662751" cy="1228299"/>
          </a:xfrm>
        </p:grpSpPr>
        <p:sp>
          <p:nvSpPr>
            <p:cNvPr id="580" name="Oval 579"/>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81" name="Down Arrow 580"/>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582" name="Down Arrow 581"/>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cxnSp>
        <p:nvCxnSpPr>
          <p:cNvPr id="593" name="Straight Connector 592"/>
          <p:cNvCxnSpPr/>
          <p:nvPr/>
        </p:nvCxnSpPr>
        <p:spPr bwMode="auto">
          <a:xfrm>
            <a:off x="8056837" y="5903573"/>
            <a:ext cx="438106" cy="0"/>
          </a:xfrm>
          <a:prstGeom prst="line">
            <a:avLst/>
          </a:prstGeom>
          <a:solidFill>
            <a:srgbClr val="BBE0E3"/>
          </a:solidFill>
          <a:ln w="38100" cap="flat" cmpd="sng" algn="ctr">
            <a:solidFill>
              <a:srgbClr val="FFFFFF"/>
            </a:solidFill>
            <a:prstDash val="dash"/>
            <a:round/>
            <a:headEnd type="none" w="med" len="med"/>
            <a:tailEnd type="none" w="med" len="med"/>
          </a:ln>
          <a:effectLst/>
        </p:spPr>
      </p:cxnSp>
      <p:sp>
        <p:nvSpPr>
          <p:cNvPr id="594" name="Left Brace 593"/>
          <p:cNvSpPr/>
          <p:nvPr/>
        </p:nvSpPr>
        <p:spPr bwMode="auto">
          <a:xfrm flipH="1">
            <a:off x="8931759" y="4745488"/>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95" name="Left Brace 594"/>
          <p:cNvSpPr/>
          <p:nvPr/>
        </p:nvSpPr>
        <p:spPr bwMode="auto">
          <a:xfrm>
            <a:off x="7643763" y="4745488"/>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96" name="TextBox 595"/>
          <p:cNvSpPr txBox="1"/>
          <p:nvPr/>
        </p:nvSpPr>
        <p:spPr>
          <a:xfrm>
            <a:off x="7334596" y="4364178"/>
            <a:ext cx="2235411" cy="320216"/>
          </a:xfrm>
          <a:prstGeom prst="rect">
            <a:avLst/>
          </a:prstGeom>
          <a:noFill/>
        </p:spPr>
        <p:txBody>
          <a:bodyPr wrap="square" rtlCol="0">
            <a:spAutoFit/>
          </a:bodyPr>
          <a:lstStyle/>
          <a:p>
            <a:pPr algn="ctr" defTabSz="967527">
              <a:defRPr/>
            </a:pPr>
            <a:r>
              <a:rPr lang="en-US" sz="1481" kern="0" dirty="0">
                <a:solidFill>
                  <a:srgbClr val="FFFF00"/>
                </a:solidFill>
              </a:rPr>
              <a:t>RAT Numerology</a:t>
            </a:r>
          </a:p>
        </p:txBody>
      </p:sp>
      <p:sp>
        <p:nvSpPr>
          <p:cNvPr id="597" name="TextBox 596"/>
          <p:cNvSpPr txBox="1"/>
          <p:nvPr/>
        </p:nvSpPr>
        <p:spPr>
          <a:xfrm>
            <a:off x="9051912" y="5246065"/>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598" name="Left Brace 597"/>
          <p:cNvSpPr/>
          <p:nvPr/>
        </p:nvSpPr>
        <p:spPr bwMode="auto">
          <a:xfrm>
            <a:off x="9298455" y="4745488"/>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599" name="Left Brace 598"/>
          <p:cNvSpPr/>
          <p:nvPr/>
        </p:nvSpPr>
        <p:spPr bwMode="auto">
          <a:xfrm flipH="1">
            <a:off x="10322536" y="4745488"/>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600" name="TextBox 599"/>
          <p:cNvSpPr txBox="1"/>
          <p:nvPr/>
        </p:nvSpPr>
        <p:spPr>
          <a:xfrm>
            <a:off x="10478446" y="5235106"/>
            <a:ext cx="373820" cy="548292"/>
          </a:xfrm>
          <a:prstGeom prst="rect">
            <a:avLst/>
          </a:prstGeom>
          <a:noFill/>
        </p:spPr>
        <p:txBody>
          <a:bodyPr wrap="none" rtlCol="0">
            <a:spAutoFit/>
          </a:bodyPr>
          <a:lstStyle/>
          <a:p>
            <a:pPr defTabSz="967527">
              <a:defRPr/>
            </a:pPr>
            <a:r>
              <a:rPr lang="en-US" sz="2963" kern="0" dirty="0">
                <a:solidFill>
                  <a:srgbClr val="FFFFFF"/>
                </a:solidFill>
              </a:rPr>
              <a:t>+</a:t>
            </a:r>
          </a:p>
        </p:txBody>
      </p:sp>
      <p:sp>
        <p:nvSpPr>
          <p:cNvPr id="601" name="Left Brace 600"/>
          <p:cNvSpPr/>
          <p:nvPr/>
        </p:nvSpPr>
        <p:spPr bwMode="auto">
          <a:xfrm>
            <a:off x="10767128" y="4745488"/>
            <a:ext cx="222157"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602" name="Left Brace 601"/>
          <p:cNvSpPr/>
          <p:nvPr/>
        </p:nvSpPr>
        <p:spPr bwMode="auto">
          <a:xfrm flipH="1">
            <a:off x="11852446" y="4745488"/>
            <a:ext cx="247613" cy="1538707"/>
          </a:xfrm>
          <a:prstGeom prst="leftBrace">
            <a:avLst/>
          </a:prstGeom>
          <a:no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FFFFFF"/>
              </a:solidFill>
              <a:latin typeface="FrutigerNext LT Regular" pitchFamily="34" charset="0"/>
              <a:ea typeface="MS PGothic" pitchFamily="34" charset="-128"/>
            </a:endParaRPr>
          </a:p>
        </p:txBody>
      </p:sp>
      <p:sp>
        <p:nvSpPr>
          <p:cNvPr id="603" name="TextBox 602"/>
          <p:cNvSpPr txBox="1"/>
          <p:nvPr/>
        </p:nvSpPr>
        <p:spPr>
          <a:xfrm>
            <a:off x="9389871" y="4364178"/>
            <a:ext cx="1214448" cy="320216"/>
          </a:xfrm>
          <a:prstGeom prst="rect">
            <a:avLst/>
          </a:prstGeom>
          <a:noFill/>
        </p:spPr>
        <p:txBody>
          <a:bodyPr wrap="square" rtlCol="0">
            <a:spAutoFit/>
          </a:bodyPr>
          <a:lstStyle/>
          <a:p>
            <a:pPr defTabSz="967527">
              <a:defRPr/>
            </a:pPr>
            <a:r>
              <a:rPr lang="en-US" sz="1481" kern="0" dirty="0">
                <a:solidFill>
                  <a:srgbClr val="FFFF00"/>
                </a:solidFill>
              </a:rPr>
              <a:t>Back Haul</a:t>
            </a:r>
          </a:p>
        </p:txBody>
      </p:sp>
      <p:grpSp>
        <p:nvGrpSpPr>
          <p:cNvPr id="198" name="Group 177"/>
          <p:cNvGrpSpPr/>
          <p:nvPr/>
        </p:nvGrpSpPr>
        <p:grpSpPr>
          <a:xfrm rot="16200000">
            <a:off x="9477886" y="4739536"/>
            <a:ext cx="687413" cy="710312"/>
            <a:chOff x="7540253" y="6119031"/>
            <a:chExt cx="560687" cy="375039"/>
          </a:xfrm>
        </p:grpSpPr>
        <p:sp>
          <p:nvSpPr>
            <p:cNvPr id="607" name="Cube 606"/>
            <p:cNvSpPr/>
            <p:nvPr/>
          </p:nvSpPr>
          <p:spPr bwMode="auto">
            <a:xfrm>
              <a:off x="7540253"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608" name="Cube 607"/>
            <p:cNvSpPr/>
            <p:nvPr/>
          </p:nvSpPr>
          <p:spPr bwMode="auto">
            <a:xfrm>
              <a:off x="7897857" y="6358643"/>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cxnSp>
          <p:nvCxnSpPr>
            <p:cNvPr id="609" name="Straight Connector 608"/>
            <p:cNvCxnSpPr>
              <a:stCxn id="608" idx="1"/>
              <a:endCxn id="611" idx="4"/>
            </p:cNvCxnSpPr>
            <p:nvPr/>
          </p:nvCxnSpPr>
          <p:spPr bwMode="auto">
            <a:xfrm flipH="1" flipV="1">
              <a:off x="7758759" y="6203673"/>
              <a:ext cx="223711" cy="188827"/>
            </a:xfrm>
            <a:prstGeom prst="line">
              <a:avLst/>
            </a:prstGeom>
            <a:solidFill>
              <a:srgbClr val="BBE0E3"/>
            </a:solidFill>
            <a:ln w="9525" cap="flat" cmpd="sng" algn="ctr">
              <a:solidFill>
                <a:srgbClr val="FFFFFF"/>
              </a:solidFill>
              <a:prstDash val="solid"/>
              <a:round/>
              <a:headEnd type="none" w="med" len="med"/>
              <a:tailEnd type="none" w="med" len="med"/>
            </a:ln>
            <a:effectLst/>
          </p:spPr>
        </p:cxnSp>
        <p:sp>
          <p:nvSpPr>
            <p:cNvPr id="611" name="Cube 610"/>
            <p:cNvSpPr/>
            <p:nvPr/>
          </p:nvSpPr>
          <p:spPr bwMode="auto">
            <a:xfrm>
              <a:off x="7589533" y="6119031"/>
              <a:ext cx="203083" cy="135427"/>
            </a:xfrm>
            <a:prstGeom prst="cube">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cxnSp>
          <p:nvCxnSpPr>
            <p:cNvPr id="613" name="Straight Connector 612"/>
            <p:cNvCxnSpPr>
              <a:stCxn id="607" idx="0"/>
              <a:endCxn id="611" idx="3"/>
            </p:cNvCxnSpPr>
            <p:nvPr/>
          </p:nvCxnSpPr>
          <p:spPr bwMode="auto">
            <a:xfrm flipV="1">
              <a:off x="7658723" y="6254458"/>
              <a:ext cx="15423" cy="104185"/>
            </a:xfrm>
            <a:prstGeom prst="line">
              <a:avLst/>
            </a:prstGeom>
            <a:solidFill>
              <a:srgbClr val="BBE0E3"/>
            </a:solidFill>
            <a:ln w="9525" cap="flat" cmpd="sng" algn="ctr">
              <a:solidFill>
                <a:srgbClr val="FFFFFF"/>
              </a:solidFill>
              <a:prstDash val="solid"/>
              <a:round/>
              <a:headEnd type="none" w="med" len="med"/>
              <a:tailEnd type="none" w="med" len="med"/>
            </a:ln>
            <a:effectLst/>
          </p:spPr>
        </p:cxnSp>
      </p:grpSp>
      <p:sp>
        <p:nvSpPr>
          <p:cNvPr id="619" name="TextBox 618"/>
          <p:cNvSpPr txBox="1"/>
          <p:nvPr/>
        </p:nvSpPr>
        <p:spPr>
          <a:xfrm>
            <a:off x="10694316" y="4364178"/>
            <a:ext cx="1561530" cy="320216"/>
          </a:xfrm>
          <a:prstGeom prst="rect">
            <a:avLst/>
          </a:prstGeom>
          <a:noFill/>
        </p:spPr>
        <p:txBody>
          <a:bodyPr wrap="square" rtlCol="0">
            <a:spAutoFit/>
          </a:bodyPr>
          <a:lstStyle/>
          <a:p>
            <a:pPr defTabSz="967527">
              <a:defRPr/>
            </a:pPr>
            <a:r>
              <a:rPr lang="en-US" sz="1481" kern="0" dirty="0">
                <a:solidFill>
                  <a:srgbClr val="FFFF00"/>
                </a:solidFill>
              </a:rPr>
              <a:t>Core CPU/S/W</a:t>
            </a:r>
          </a:p>
        </p:txBody>
      </p:sp>
      <p:grpSp>
        <p:nvGrpSpPr>
          <p:cNvPr id="199" name="Group 245"/>
          <p:cNvGrpSpPr/>
          <p:nvPr/>
        </p:nvGrpSpPr>
        <p:grpSpPr>
          <a:xfrm>
            <a:off x="10945319" y="4775077"/>
            <a:ext cx="566963" cy="447146"/>
            <a:chOff x="5898109" y="3985146"/>
            <a:chExt cx="1662751" cy="1228299"/>
          </a:xfrm>
        </p:grpSpPr>
        <p:sp>
          <p:nvSpPr>
            <p:cNvPr id="621" name="Oval 620"/>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622" name="Down Arrow 621"/>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623" name="Down Arrow 622"/>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grpSp>
        <p:nvGrpSpPr>
          <p:cNvPr id="200" name="Group 253"/>
          <p:cNvGrpSpPr/>
          <p:nvPr/>
        </p:nvGrpSpPr>
        <p:grpSpPr>
          <a:xfrm>
            <a:off x="11380377" y="5016184"/>
            <a:ext cx="566963" cy="447146"/>
            <a:chOff x="5898109" y="3985146"/>
            <a:chExt cx="1662751" cy="1228299"/>
          </a:xfrm>
        </p:grpSpPr>
        <p:sp>
          <p:nvSpPr>
            <p:cNvPr id="629" name="Oval 628"/>
            <p:cNvSpPr/>
            <p:nvPr/>
          </p:nvSpPr>
          <p:spPr bwMode="auto">
            <a:xfrm>
              <a:off x="6100549" y="3985146"/>
              <a:ext cx="1282890" cy="1228299"/>
            </a:xfrm>
            <a:prstGeom prst="ellipse">
              <a:avLst/>
            </a:prstGeom>
            <a:noFill/>
            <a:ln w="38100"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630" name="Down Arrow 629"/>
            <p:cNvSpPr/>
            <p:nvPr/>
          </p:nvSpPr>
          <p:spPr bwMode="auto">
            <a:xfrm>
              <a:off x="7110484" y="438093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631" name="Down Arrow 630"/>
            <p:cNvSpPr/>
            <p:nvPr/>
          </p:nvSpPr>
          <p:spPr bwMode="auto">
            <a:xfrm rot="10800000">
              <a:off x="5898109" y="4287671"/>
              <a:ext cx="450376" cy="600502"/>
            </a:xfrm>
            <a:prstGeom prst="downArrow">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grpSp>
      <p:sp>
        <p:nvSpPr>
          <p:cNvPr id="633" name="Vertical Scroll 632"/>
          <p:cNvSpPr/>
          <p:nvPr/>
        </p:nvSpPr>
        <p:spPr bwMode="auto">
          <a:xfrm>
            <a:off x="11172784" y="5668777"/>
            <a:ext cx="389914" cy="49100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636" name="Vertical Scroll 635"/>
          <p:cNvSpPr/>
          <p:nvPr/>
        </p:nvSpPr>
        <p:spPr bwMode="auto">
          <a:xfrm>
            <a:off x="8231923" y="5883321"/>
            <a:ext cx="389914" cy="491004"/>
          </a:xfrm>
          <a:prstGeom prst="verticalScroll">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pic>
        <p:nvPicPr>
          <p:cNvPr id="638" name="Picture 2"/>
          <p:cNvPicPr>
            <a:picLocks noChangeAspect="1" noChangeArrowheads="1"/>
          </p:cNvPicPr>
          <p:nvPr/>
        </p:nvPicPr>
        <p:blipFill>
          <a:blip r:embed="rId2" cstate="print"/>
          <a:srcRect/>
          <a:stretch>
            <a:fillRect/>
          </a:stretch>
        </p:blipFill>
        <p:spPr bwMode="auto">
          <a:xfrm>
            <a:off x="7681333" y="4697430"/>
            <a:ext cx="1610489" cy="1162523"/>
          </a:xfrm>
          <a:prstGeom prst="rect">
            <a:avLst/>
          </a:prstGeom>
          <a:noFill/>
          <a:ln w="9525">
            <a:noFill/>
            <a:miter lim="800000"/>
            <a:headEnd/>
            <a:tailEnd/>
          </a:ln>
          <a:effectLst/>
        </p:spPr>
      </p:pic>
      <p:sp>
        <p:nvSpPr>
          <p:cNvPr id="345" name="Oval 344"/>
          <p:cNvSpPr/>
          <p:nvPr/>
        </p:nvSpPr>
        <p:spPr bwMode="auto">
          <a:xfrm>
            <a:off x="7740526" y="5575160"/>
            <a:ext cx="443468" cy="423310"/>
          </a:xfrm>
          <a:prstGeom prst="ellipse">
            <a:avLst/>
          </a:prstGeom>
          <a:noFill/>
          <a:ln w="9525" cap="flat" cmpd="sng" algn="ctr">
            <a:solidFill>
              <a:srgbClr val="FF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dirty="0">
              <a:latin typeface="Arial" charset="0"/>
              <a:ea typeface="SimSun" pitchFamily="2" charset="-122"/>
            </a:endParaRPr>
          </a:p>
        </p:txBody>
      </p:sp>
      <p:sp>
        <p:nvSpPr>
          <p:cNvPr id="342" name="Isosceles Triangle 341"/>
          <p:cNvSpPr/>
          <p:nvPr/>
        </p:nvSpPr>
        <p:spPr bwMode="auto">
          <a:xfrm>
            <a:off x="1832450" y="5042936"/>
            <a:ext cx="169396" cy="729220"/>
          </a:xfrm>
          <a:prstGeom prst="triangle">
            <a:avLst/>
          </a:prstGeom>
          <a:solidFill>
            <a:srgbClr val="000000">
              <a:lumMod val="65000"/>
              <a:lumOff val="35000"/>
            </a:srgbClr>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solidFill>
                <a:srgbClr val="000000"/>
              </a:solidFill>
              <a:latin typeface="FrutigerNext LT Regular" pitchFamily="34" charset="0"/>
              <a:ea typeface="MS PGothic" pitchFamily="34" charset="-128"/>
            </a:endParaRPr>
          </a:p>
        </p:txBody>
      </p:sp>
      <p:sp>
        <p:nvSpPr>
          <p:cNvPr id="346" name="TextBox 345"/>
          <p:cNvSpPr txBox="1"/>
          <p:nvPr/>
        </p:nvSpPr>
        <p:spPr>
          <a:xfrm>
            <a:off x="50049" y="2113616"/>
            <a:ext cx="1047559" cy="484123"/>
          </a:xfrm>
          <a:prstGeom prst="rect">
            <a:avLst/>
          </a:prstGeom>
          <a:noFill/>
        </p:spPr>
        <p:txBody>
          <a:bodyPr wrap="none" lIns="92470" tIns="46236" rIns="92470" bIns="46236" rtlCol="0">
            <a:spAutoFit/>
          </a:bodyPr>
          <a:lstStyle/>
          <a:p>
            <a:r>
              <a:rPr lang="en-US" sz="2539" dirty="0" err="1">
                <a:solidFill>
                  <a:schemeClr val="bg1"/>
                </a:solidFill>
              </a:rPr>
              <a:t>Slice</a:t>
            </a:r>
            <a:r>
              <a:rPr lang="en-US" sz="2539" baseline="-25000" dirty="0" err="1">
                <a:solidFill>
                  <a:schemeClr val="bg1"/>
                </a:solidFill>
              </a:rPr>
              <a:t>i</a:t>
            </a:r>
            <a:r>
              <a:rPr lang="en-US" sz="2539" baseline="-25000" dirty="0">
                <a:solidFill>
                  <a:schemeClr val="bg1"/>
                </a:solidFill>
              </a:rPr>
              <a:t> </a:t>
            </a:r>
            <a:r>
              <a:rPr lang="en-US" sz="2539" dirty="0">
                <a:solidFill>
                  <a:schemeClr val="bg1"/>
                </a:solidFill>
              </a:rPr>
              <a:t>=</a:t>
            </a:r>
          </a:p>
        </p:txBody>
      </p:sp>
      <p:sp>
        <p:nvSpPr>
          <p:cNvPr id="347" name="TextBox 346"/>
          <p:cNvSpPr txBox="1"/>
          <p:nvPr/>
        </p:nvSpPr>
        <p:spPr>
          <a:xfrm>
            <a:off x="50048" y="5244304"/>
            <a:ext cx="1097252" cy="484123"/>
          </a:xfrm>
          <a:prstGeom prst="rect">
            <a:avLst/>
          </a:prstGeom>
          <a:noFill/>
        </p:spPr>
        <p:txBody>
          <a:bodyPr wrap="none" lIns="92470" tIns="46236" rIns="92470" bIns="46236" rtlCol="0">
            <a:spAutoFit/>
          </a:bodyPr>
          <a:lstStyle/>
          <a:p>
            <a:r>
              <a:rPr lang="en-US" sz="2539" dirty="0" err="1">
                <a:solidFill>
                  <a:schemeClr val="bg1"/>
                </a:solidFill>
              </a:rPr>
              <a:t>Slice</a:t>
            </a:r>
            <a:r>
              <a:rPr lang="en-US" sz="2539" baseline="-25000" dirty="0" err="1">
                <a:solidFill>
                  <a:schemeClr val="bg1"/>
                </a:solidFill>
              </a:rPr>
              <a:t>k</a:t>
            </a:r>
            <a:r>
              <a:rPr lang="en-US" sz="2539" baseline="-25000" dirty="0">
                <a:solidFill>
                  <a:schemeClr val="bg1"/>
                </a:solidFill>
              </a:rPr>
              <a:t> </a:t>
            </a:r>
            <a:r>
              <a:rPr lang="en-US" sz="2539" dirty="0">
                <a:solidFill>
                  <a:schemeClr val="bg1"/>
                </a:solidFill>
              </a:rPr>
              <a:t>=</a:t>
            </a:r>
          </a:p>
        </p:txBody>
      </p:sp>
      <p:sp>
        <p:nvSpPr>
          <p:cNvPr id="348" name="Cube 347"/>
          <p:cNvSpPr/>
          <p:nvPr/>
        </p:nvSpPr>
        <p:spPr bwMode="auto">
          <a:xfrm rot="16200000">
            <a:off x="9931734" y="3618285"/>
            <a:ext cx="248983" cy="256495"/>
          </a:xfrm>
          <a:prstGeom prst="cube">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grpSp>
        <p:nvGrpSpPr>
          <p:cNvPr id="349" name="Group 184"/>
          <p:cNvGrpSpPr/>
          <p:nvPr/>
        </p:nvGrpSpPr>
        <p:grpSpPr>
          <a:xfrm>
            <a:off x="6591954" y="3538638"/>
            <a:ext cx="542039" cy="373848"/>
            <a:chOff x="5898109" y="3985146"/>
            <a:chExt cx="1662751" cy="1228299"/>
          </a:xfrm>
        </p:grpSpPr>
        <p:sp>
          <p:nvSpPr>
            <p:cNvPr id="350" name="Oval 349"/>
            <p:cNvSpPr/>
            <p:nvPr/>
          </p:nvSpPr>
          <p:spPr bwMode="auto">
            <a:xfrm>
              <a:off x="6100549" y="3985146"/>
              <a:ext cx="1282890" cy="1228299"/>
            </a:xfrm>
            <a:prstGeom prst="ellipse">
              <a:avLst/>
            </a:prstGeom>
            <a:noFill/>
            <a:ln w="38100"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351" name="Down Arrow 350"/>
            <p:cNvSpPr/>
            <p:nvPr/>
          </p:nvSpPr>
          <p:spPr bwMode="auto">
            <a:xfrm>
              <a:off x="7110484" y="4380931"/>
              <a:ext cx="450376" cy="600502"/>
            </a:xfrm>
            <a:prstGeom prst="down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352" name="Down Arrow 351"/>
            <p:cNvSpPr/>
            <p:nvPr/>
          </p:nvSpPr>
          <p:spPr bwMode="auto">
            <a:xfrm rot="10800000">
              <a:off x="5898109" y="4287671"/>
              <a:ext cx="450376" cy="600502"/>
            </a:xfrm>
            <a:prstGeom prst="down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grpSp>
      <p:sp>
        <p:nvSpPr>
          <p:cNvPr id="353" name="Cube 352"/>
          <p:cNvSpPr/>
          <p:nvPr/>
        </p:nvSpPr>
        <p:spPr bwMode="auto">
          <a:xfrm rot="16200000">
            <a:off x="5418456" y="3554153"/>
            <a:ext cx="248983" cy="256495"/>
          </a:xfrm>
          <a:prstGeom prst="cube">
            <a:avLst/>
          </a:prstGeom>
          <a:solidFill>
            <a:srgbClr val="BBE0E3"/>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cxnSp>
        <p:nvCxnSpPr>
          <p:cNvPr id="354" name="Straight Connector 353"/>
          <p:cNvCxnSpPr>
            <a:stCxn id="353" idx="1"/>
          </p:cNvCxnSpPr>
          <p:nvPr/>
        </p:nvCxnSpPr>
        <p:spPr bwMode="auto">
          <a:xfrm flipH="1">
            <a:off x="5238201" y="3713524"/>
            <a:ext cx="238747" cy="193867"/>
          </a:xfrm>
          <a:prstGeom prst="line">
            <a:avLst/>
          </a:prstGeom>
          <a:solidFill>
            <a:srgbClr val="BBE0E3"/>
          </a:solidFill>
          <a:ln w="9525" cap="flat" cmpd="sng" algn="ctr">
            <a:solidFill>
              <a:schemeClr val="tx1"/>
            </a:solidFill>
            <a:prstDash val="solid"/>
            <a:round/>
            <a:headEnd type="none" w="med" len="med"/>
            <a:tailEnd type="none" w="med" len="med"/>
          </a:ln>
          <a:effectLst/>
        </p:spPr>
      </p:cxnSp>
      <p:sp>
        <p:nvSpPr>
          <p:cNvPr id="357" name="Freeform 356"/>
          <p:cNvSpPr/>
          <p:nvPr/>
        </p:nvSpPr>
        <p:spPr bwMode="auto">
          <a:xfrm>
            <a:off x="3373768" y="3549847"/>
            <a:ext cx="917462" cy="577693"/>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B0F0"/>
          </a:solidFill>
          <a:ln w="9525" cap="flat" cmpd="sng" algn="ctr">
            <a:solidFill>
              <a:srgbClr val="000000"/>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algn="ctr" defTabSz="928893" eaLnBrk="0" fontAlgn="base" hangingPunct="0">
              <a:spcBef>
                <a:spcPct val="0"/>
              </a:spcBef>
              <a:spcAft>
                <a:spcPct val="0"/>
              </a:spcAft>
              <a:defRPr/>
            </a:pPr>
            <a:endParaRPr lang="en-US" sz="1587" kern="0" dirty="0">
              <a:latin typeface="FrutigerNext LT Regular" pitchFamily="34" charset="0"/>
              <a:ea typeface="MS PGothic" pitchFamily="34" charset="-128"/>
            </a:endParaRPr>
          </a:p>
        </p:txBody>
      </p:sp>
      <p:sp>
        <p:nvSpPr>
          <p:cNvPr id="358" name="Down Arrow 357"/>
          <p:cNvSpPr/>
          <p:nvPr/>
        </p:nvSpPr>
        <p:spPr bwMode="auto">
          <a:xfrm>
            <a:off x="2327456" y="4026489"/>
            <a:ext cx="333644" cy="383689"/>
          </a:xfrm>
          <a:prstGeom prst="downArrow">
            <a:avLst/>
          </a:prstGeom>
          <a:solidFill>
            <a:schemeClr val="accent3"/>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360" name="Down Arrow 359"/>
          <p:cNvSpPr/>
          <p:nvPr/>
        </p:nvSpPr>
        <p:spPr bwMode="auto">
          <a:xfrm>
            <a:off x="6699227" y="4026489"/>
            <a:ext cx="333644" cy="383689"/>
          </a:xfrm>
          <a:prstGeom prst="downArrow">
            <a:avLst/>
          </a:prstGeom>
          <a:solidFill>
            <a:schemeClr val="accent3"/>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361" name="Down Arrow 360"/>
          <p:cNvSpPr/>
          <p:nvPr/>
        </p:nvSpPr>
        <p:spPr bwMode="auto">
          <a:xfrm>
            <a:off x="9913323" y="4026489"/>
            <a:ext cx="333644" cy="383689"/>
          </a:xfrm>
          <a:prstGeom prst="downArrow">
            <a:avLst/>
          </a:prstGeom>
          <a:solidFill>
            <a:schemeClr val="accent3"/>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362" name="Down Arrow 361"/>
          <p:cNvSpPr/>
          <p:nvPr/>
        </p:nvSpPr>
        <p:spPr bwMode="auto">
          <a:xfrm>
            <a:off x="11292382" y="4026489"/>
            <a:ext cx="333644" cy="383689"/>
          </a:xfrm>
          <a:prstGeom prst="downArrow">
            <a:avLst/>
          </a:prstGeom>
          <a:solidFill>
            <a:schemeClr val="accent3"/>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grpSp>
        <p:nvGrpSpPr>
          <p:cNvPr id="365" name="Group 364"/>
          <p:cNvGrpSpPr/>
          <p:nvPr/>
        </p:nvGrpSpPr>
        <p:grpSpPr>
          <a:xfrm>
            <a:off x="1823275" y="2546211"/>
            <a:ext cx="934009" cy="526052"/>
            <a:chOff x="-2045508" y="2041102"/>
            <a:chExt cx="882687" cy="497147"/>
          </a:xfrm>
        </p:grpSpPr>
        <p:sp>
          <p:nvSpPr>
            <p:cNvPr id="363" name="Freeform 362"/>
            <p:cNvSpPr/>
            <p:nvPr/>
          </p:nvSpPr>
          <p:spPr bwMode="auto">
            <a:xfrm>
              <a:off x="-2045508" y="2041102"/>
              <a:ext cx="882687" cy="497147"/>
            </a:xfrm>
            <a:custGeom>
              <a:avLst/>
              <a:gdLst>
                <a:gd name="connsiteX0" fmla="*/ 0 w 2349062"/>
                <a:gd name="connsiteY0" fmla="*/ 491358 h 491358"/>
                <a:gd name="connsiteX1" fmla="*/ 1213945 w 2349062"/>
                <a:gd name="connsiteY1" fmla="*/ 2627 h 491358"/>
                <a:gd name="connsiteX2" fmla="*/ 2349062 w 2349062"/>
                <a:gd name="connsiteY2" fmla="*/ 475593 h 491358"/>
                <a:gd name="connsiteX0" fmla="*/ 0 w 2349062"/>
                <a:gd name="connsiteY0" fmla="*/ 508558 h 508558"/>
                <a:gd name="connsiteX1" fmla="*/ 583324 w 2349062"/>
                <a:gd name="connsiteY1" fmla="*/ 373831 h 508558"/>
                <a:gd name="connsiteX2" fmla="*/ 1213945 w 2349062"/>
                <a:gd name="connsiteY2" fmla="*/ 19827 h 508558"/>
                <a:gd name="connsiteX3" fmla="*/ 2349062 w 2349062"/>
                <a:gd name="connsiteY3" fmla="*/ 492793 h 508558"/>
                <a:gd name="connsiteX0" fmla="*/ 0 w 2349062"/>
                <a:gd name="connsiteY0" fmla="*/ 492693 h 492693"/>
                <a:gd name="connsiteX1" fmla="*/ 583324 w 2349062"/>
                <a:gd name="connsiteY1" fmla="*/ 357966 h 492693"/>
                <a:gd name="connsiteX2" fmla="*/ 1213945 w 2349062"/>
                <a:gd name="connsiteY2" fmla="*/ 3962 h 492693"/>
                <a:gd name="connsiteX3" fmla="*/ 1623848 w 2349062"/>
                <a:gd name="connsiteY3" fmla="*/ 334191 h 492693"/>
                <a:gd name="connsiteX4" fmla="*/ 2349062 w 2349062"/>
                <a:gd name="connsiteY4" fmla="*/ 476928 h 492693"/>
                <a:gd name="connsiteX0" fmla="*/ 0 w 2349062"/>
                <a:gd name="connsiteY0" fmla="*/ 537098 h 537098"/>
                <a:gd name="connsiteX1" fmla="*/ 583324 w 2349062"/>
                <a:gd name="connsiteY1" fmla="*/ 402371 h 537098"/>
                <a:gd name="connsiteX2" fmla="*/ 804771 w 2349062"/>
                <a:gd name="connsiteY2" fmla="*/ 88395 h 537098"/>
                <a:gd name="connsiteX3" fmla="*/ 1213945 w 2349062"/>
                <a:gd name="connsiteY3" fmla="*/ 48367 h 537098"/>
                <a:gd name="connsiteX4" fmla="*/ 1623848 w 2349062"/>
                <a:gd name="connsiteY4" fmla="*/ 378596 h 537098"/>
                <a:gd name="connsiteX5" fmla="*/ 2349062 w 2349062"/>
                <a:gd name="connsiteY5" fmla="*/ 521333 h 537098"/>
                <a:gd name="connsiteX0" fmla="*/ 0 w 2349062"/>
                <a:gd name="connsiteY0" fmla="*/ 519502 h 519502"/>
                <a:gd name="connsiteX1" fmla="*/ 583324 w 2349062"/>
                <a:gd name="connsiteY1" fmla="*/ 384775 h 519502"/>
                <a:gd name="connsiteX2" fmla="*/ 804771 w 2349062"/>
                <a:gd name="connsiteY2" fmla="*/ 70799 h 519502"/>
                <a:gd name="connsiteX3" fmla="*/ 1409700 w 2349062"/>
                <a:gd name="connsiteY3" fmla="*/ 48367 h 519502"/>
                <a:gd name="connsiteX4" fmla="*/ 1623848 w 2349062"/>
                <a:gd name="connsiteY4" fmla="*/ 361000 h 519502"/>
                <a:gd name="connsiteX5" fmla="*/ 2349062 w 2349062"/>
                <a:gd name="connsiteY5" fmla="*/ 503737 h 519502"/>
                <a:gd name="connsiteX0" fmla="*/ 0 w 2349062"/>
                <a:gd name="connsiteY0" fmla="*/ 534894 h 544643"/>
                <a:gd name="connsiteX1" fmla="*/ 583324 w 2349062"/>
                <a:gd name="connsiteY1" fmla="*/ 400167 h 544643"/>
                <a:gd name="connsiteX2" fmla="*/ 804771 w 2349062"/>
                <a:gd name="connsiteY2" fmla="*/ 86191 h 544643"/>
                <a:gd name="connsiteX3" fmla="*/ 1409700 w 2349062"/>
                <a:gd name="connsiteY3" fmla="*/ 63759 h 544643"/>
                <a:gd name="connsiteX4" fmla="*/ 2006848 w 2349062"/>
                <a:gd name="connsiteY4" fmla="*/ 468748 h 544643"/>
                <a:gd name="connsiteX5" fmla="*/ 2349062 w 2349062"/>
                <a:gd name="connsiteY5" fmla="*/ 519129 h 544643"/>
                <a:gd name="connsiteX0" fmla="*/ 0 w 2349062"/>
                <a:gd name="connsiteY0" fmla="*/ 493226 h 493226"/>
                <a:gd name="connsiteX1" fmla="*/ 583324 w 2349062"/>
                <a:gd name="connsiteY1" fmla="*/ 358499 h 493226"/>
                <a:gd name="connsiteX2" fmla="*/ 804771 w 2349062"/>
                <a:gd name="connsiteY2" fmla="*/ 44523 h 493226"/>
                <a:gd name="connsiteX3" fmla="*/ 1818233 w 2349062"/>
                <a:gd name="connsiteY3" fmla="*/ 91358 h 493226"/>
                <a:gd name="connsiteX4" fmla="*/ 2006848 w 2349062"/>
                <a:gd name="connsiteY4" fmla="*/ 427080 h 493226"/>
                <a:gd name="connsiteX5" fmla="*/ 2349062 w 2349062"/>
                <a:gd name="connsiteY5" fmla="*/ 477461 h 493226"/>
                <a:gd name="connsiteX0" fmla="*/ 0 w 2349062"/>
                <a:gd name="connsiteY0" fmla="*/ 493226 h 515680"/>
                <a:gd name="connsiteX1" fmla="*/ 485133 w 2349062"/>
                <a:gd name="connsiteY1" fmla="*/ 493225 h 515680"/>
                <a:gd name="connsiteX2" fmla="*/ 583324 w 2349062"/>
                <a:gd name="connsiteY2" fmla="*/ 358499 h 515680"/>
                <a:gd name="connsiteX3" fmla="*/ 804771 w 2349062"/>
                <a:gd name="connsiteY3" fmla="*/ 44523 h 515680"/>
                <a:gd name="connsiteX4" fmla="*/ 1818233 w 2349062"/>
                <a:gd name="connsiteY4" fmla="*/ 91358 h 515680"/>
                <a:gd name="connsiteX5" fmla="*/ 2006848 w 2349062"/>
                <a:gd name="connsiteY5" fmla="*/ 427080 h 515680"/>
                <a:gd name="connsiteX6" fmla="*/ 2349062 w 2349062"/>
                <a:gd name="connsiteY6" fmla="*/ 477461 h 515680"/>
                <a:gd name="connsiteX0" fmla="*/ 0 w 2349062"/>
                <a:gd name="connsiteY0" fmla="*/ 489378 h 515680"/>
                <a:gd name="connsiteX1" fmla="*/ 485133 w 2349062"/>
                <a:gd name="connsiteY1" fmla="*/ 489377 h 515680"/>
                <a:gd name="connsiteX2" fmla="*/ 685457 w 2349062"/>
                <a:gd name="connsiteY2" fmla="*/ 331562 h 515680"/>
                <a:gd name="connsiteX3" fmla="*/ 804771 w 2349062"/>
                <a:gd name="connsiteY3" fmla="*/ 40675 h 515680"/>
                <a:gd name="connsiteX4" fmla="*/ 1818233 w 2349062"/>
                <a:gd name="connsiteY4" fmla="*/ 87510 h 515680"/>
                <a:gd name="connsiteX5" fmla="*/ 2006848 w 2349062"/>
                <a:gd name="connsiteY5" fmla="*/ 423232 h 515680"/>
                <a:gd name="connsiteX6" fmla="*/ 2349062 w 2349062"/>
                <a:gd name="connsiteY6" fmla="*/ 473613 h 515680"/>
                <a:gd name="connsiteX0" fmla="*/ 0 w 1863929"/>
                <a:gd name="connsiteY0" fmla="*/ 489377 h 489377"/>
                <a:gd name="connsiteX1" fmla="*/ 200324 w 1863929"/>
                <a:gd name="connsiteY1" fmla="*/ 331562 h 489377"/>
                <a:gd name="connsiteX2" fmla="*/ 319638 w 1863929"/>
                <a:gd name="connsiteY2" fmla="*/ 40675 h 489377"/>
                <a:gd name="connsiteX3" fmla="*/ 1333100 w 1863929"/>
                <a:gd name="connsiteY3" fmla="*/ 87510 h 489377"/>
                <a:gd name="connsiteX4" fmla="*/ 1521715 w 1863929"/>
                <a:gd name="connsiteY4" fmla="*/ 423232 h 489377"/>
                <a:gd name="connsiteX5" fmla="*/ 1863929 w 1863929"/>
                <a:gd name="connsiteY5" fmla="*/ 473613 h 489377"/>
                <a:gd name="connsiteX0" fmla="*/ 0 w 1863929"/>
                <a:gd name="connsiteY0" fmla="*/ 495828 h 495828"/>
                <a:gd name="connsiteX1" fmla="*/ 226006 w 1863929"/>
                <a:gd name="connsiteY1" fmla="*/ 376717 h 495828"/>
                <a:gd name="connsiteX2" fmla="*/ 319638 w 1863929"/>
                <a:gd name="connsiteY2" fmla="*/ 47126 h 495828"/>
                <a:gd name="connsiteX3" fmla="*/ 1333100 w 1863929"/>
                <a:gd name="connsiteY3" fmla="*/ 93961 h 495828"/>
                <a:gd name="connsiteX4" fmla="*/ 1521715 w 1863929"/>
                <a:gd name="connsiteY4" fmla="*/ 429683 h 495828"/>
                <a:gd name="connsiteX5" fmla="*/ 1863929 w 1863929"/>
                <a:gd name="connsiteY5" fmla="*/ 480064 h 495828"/>
                <a:gd name="connsiteX0" fmla="*/ 0 w 1863929"/>
                <a:gd name="connsiteY0" fmla="*/ 495828 h 495828"/>
                <a:gd name="connsiteX1" fmla="*/ 226006 w 1863929"/>
                <a:gd name="connsiteY1" fmla="*/ 376717 h 495828"/>
                <a:gd name="connsiteX2" fmla="*/ 319638 w 1863929"/>
                <a:gd name="connsiteY2" fmla="*/ 47126 h 495828"/>
                <a:gd name="connsiteX3" fmla="*/ 1333100 w 1863929"/>
                <a:gd name="connsiteY3" fmla="*/ 93961 h 495828"/>
                <a:gd name="connsiteX4" fmla="*/ 1521715 w 1863929"/>
                <a:gd name="connsiteY4" fmla="*/ 429683 h 495828"/>
                <a:gd name="connsiteX5" fmla="*/ 1863929 w 1863929"/>
                <a:gd name="connsiteY5" fmla="*/ 480064 h 495828"/>
                <a:gd name="connsiteX0" fmla="*/ 0 w 1863929"/>
                <a:gd name="connsiteY0" fmla="*/ 500343 h 503064"/>
                <a:gd name="connsiteX1" fmla="*/ 226006 w 1863929"/>
                <a:gd name="connsiteY1" fmla="*/ 381232 h 503064"/>
                <a:gd name="connsiteX2" fmla="*/ 319638 w 1863929"/>
                <a:gd name="connsiteY2" fmla="*/ 51641 h 503064"/>
                <a:gd name="connsiteX3" fmla="*/ 1384461 w 1863929"/>
                <a:gd name="connsiteY3" fmla="*/ 71383 h 503064"/>
                <a:gd name="connsiteX4" fmla="*/ 1521715 w 1863929"/>
                <a:gd name="connsiteY4" fmla="*/ 434198 h 503064"/>
                <a:gd name="connsiteX5" fmla="*/ 1863929 w 1863929"/>
                <a:gd name="connsiteY5" fmla="*/ 484579 h 503064"/>
                <a:gd name="connsiteX0" fmla="*/ 0 w 1863929"/>
                <a:gd name="connsiteY0" fmla="*/ 500343 h 500343"/>
                <a:gd name="connsiteX1" fmla="*/ 226006 w 1863929"/>
                <a:gd name="connsiteY1" fmla="*/ 381232 h 500343"/>
                <a:gd name="connsiteX2" fmla="*/ 319638 w 1863929"/>
                <a:gd name="connsiteY2" fmla="*/ 51641 h 500343"/>
                <a:gd name="connsiteX3" fmla="*/ 1384461 w 1863929"/>
                <a:gd name="connsiteY3" fmla="*/ 71383 h 500343"/>
                <a:gd name="connsiteX4" fmla="*/ 1624439 w 1863929"/>
                <a:gd name="connsiteY4" fmla="*/ 407105 h 500343"/>
                <a:gd name="connsiteX5" fmla="*/ 1863929 w 1863929"/>
                <a:gd name="connsiteY5" fmla="*/ 484579 h 500343"/>
                <a:gd name="connsiteX0" fmla="*/ 0 w 1863929"/>
                <a:gd name="connsiteY0" fmla="*/ 489944 h 489944"/>
                <a:gd name="connsiteX1" fmla="*/ 226006 w 1863929"/>
                <a:gd name="connsiteY1" fmla="*/ 370833 h 489944"/>
                <a:gd name="connsiteX2" fmla="*/ 576348 w 1863929"/>
                <a:gd name="connsiteY2" fmla="*/ 51641 h 489944"/>
                <a:gd name="connsiteX3" fmla="*/ 1384461 w 1863929"/>
                <a:gd name="connsiteY3" fmla="*/ 60984 h 489944"/>
                <a:gd name="connsiteX4" fmla="*/ 1624439 w 1863929"/>
                <a:gd name="connsiteY4" fmla="*/ 396706 h 489944"/>
                <a:gd name="connsiteX5" fmla="*/ 1863929 w 1863929"/>
                <a:gd name="connsiteY5" fmla="*/ 474180 h 489944"/>
                <a:gd name="connsiteX0" fmla="*/ 0 w 1863929"/>
                <a:gd name="connsiteY0" fmla="*/ 489078 h 489078"/>
                <a:gd name="connsiteX1" fmla="*/ 226006 w 1863929"/>
                <a:gd name="connsiteY1" fmla="*/ 369967 h 489078"/>
                <a:gd name="connsiteX2" fmla="*/ 576348 w 1863929"/>
                <a:gd name="connsiteY2" fmla="*/ 50775 h 489078"/>
                <a:gd name="connsiteX3" fmla="*/ 1127754 w 1863929"/>
                <a:gd name="connsiteY3" fmla="*/ 65318 h 489078"/>
                <a:gd name="connsiteX4" fmla="*/ 1624439 w 1863929"/>
                <a:gd name="connsiteY4" fmla="*/ 395840 h 489078"/>
                <a:gd name="connsiteX5" fmla="*/ 1863929 w 1863929"/>
                <a:gd name="connsiteY5" fmla="*/ 473314 h 48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3929" h="489078">
                  <a:moveTo>
                    <a:pt x="0" y="489078"/>
                  </a:moveTo>
                  <a:cubicBezTo>
                    <a:pt x="114243" y="462775"/>
                    <a:pt x="91878" y="444751"/>
                    <a:pt x="226006" y="369967"/>
                  </a:cubicBezTo>
                  <a:cubicBezTo>
                    <a:pt x="302221" y="270614"/>
                    <a:pt x="426057" y="101550"/>
                    <a:pt x="576348" y="50775"/>
                  </a:cubicBezTo>
                  <a:cubicBezTo>
                    <a:pt x="726639" y="0"/>
                    <a:pt x="953072" y="7807"/>
                    <a:pt x="1127754" y="65318"/>
                  </a:cubicBezTo>
                  <a:cubicBezTo>
                    <a:pt x="1302436" y="122829"/>
                    <a:pt x="1501743" y="327841"/>
                    <a:pt x="1624439" y="395840"/>
                  </a:cubicBezTo>
                  <a:cubicBezTo>
                    <a:pt x="1747135" y="463839"/>
                    <a:pt x="1764081" y="425749"/>
                    <a:pt x="1863929" y="473314"/>
                  </a:cubicBezTo>
                </a:path>
              </a:pathLst>
            </a:custGeom>
            <a:solidFill>
              <a:schemeClr val="accent4">
                <a:lumMod val="75000"/>
                <a:lumOff val="25000"/>
              </a:schemeClr>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dirty="0">
                <a:latin typeface="Arial" charset="0"/>
                <a:ea typeface="SimSun" pitchFamily="2" charset="-122"/>
              </a:endParaRPr>
            </a:p>
          </p:txBody>
        </p:sp>
        <p:sp>
          <p:nvSpPr>
            <p:cNvPr id="364" name="TextBox 363"/>
            <p:cNvSpPr txBox="1"/>
            <p:nvPr/>
          </p:nvSpPr>
          <p:spPr>
            <a:xfrm>
              <a:off x="-1781230" y="2108934"/>
              <a:ext cx="245721" cy="364308"/>
            </a:xfrm>
            <a:prstGeom prst="rect">
              <a:avLst/>
            </a:prstGeom>
            <a:noFill/>
          </p:spPr>
          <p:txBody>
            <a:bodyPr wrap="none" rtlCol="0">
              <a:spAutoFit/>
            </a:bodyPr>
            <a:lstStyle/>
            <a:p>
              <a:r>
                <a:rPr lang="en-US" sz="1905" dirty="0"/>
                <a:t>f</a:t>
              </a:r>
            </a:p>
          </p:txBody>
        </p:sp>
      </p:grpSp>
      <p:grpSp>
        <p:nvGrpSpPr>
          <p:cNvPr id="366" name="Group 365"/>
          <p:cNvGrpSpPr/>
          <p:nvPr/>
        </p:nvGrpSpPr>
        <p:grpSpPr>
          <a:xfrm>
            <a:off x="2266743" y="5700879"/>
            <a:ext cx="464616" cy="526052"/>
            <a:chOff x="-2045508" y="2041102"/>
            <a:chExt cx="882687" cy="497147"/>
          </a:xfrm>
        </p:grpSpPr>
        <p:sp>
          <p:nvSpPr>
            <p:cNvPr id="367" name="Freeform 366"/>
            <p:cNvSpPr/>
            <p:nvPr/>
          </p:nvSpPr>
          <p:spPr bwMode="auto">
            <a:xfrm>
              <a:off x="-2045508" y="2041102"/>
              <a:ext cx="882687" cy="497147"/>
            </a:xfrm>
            <a:custGeom>
              <a:avLst/>
              <a:gdLst>
                <a:gd name="connsiteX0" fmla="*/ 0 w 2349062"/>
                <a:gd name="connsiteY0" fmla="*/ 491358 h 491358"/>
                <a:gd name="connsiteX1" fmla="*/ 1213945 w 2349062"/>
                <a:gd name="connsiteY1" fmla="*/ 2627 h 491358"/>
                <a:gd name="connsiteX2" fmla="*/ 2349062 w 2349062"/>
                <a:gd name="connsiteY2" fmla="*/ 475593 h 491358"/>
                <a:gd name="connsiteX0" fmla="*/ 0 w 2349062"/>
                <a:gd name="connsiteY0" fmla="*/ 508558 h 508558"/>
                <a:gd name="connsiteX1" fmla="*/ 583324 w 2349062"/>
                <a:gd name="connsiteY1" fmla="*/ 373831 h 508558"/>
                <a:gd name="connsiteX2" fmla="*/ 1213945 w 2349062"/>
                <a:gd name="connsiteY2" fmla="*/ 19827 h 508558"/>
                <a:gd name="connsiteX3" fmla="*/ 2349062 w 2349062"/>
                <a:gd name="connsiteY3" fmla="*/ 492793 h 508558"/>
                <a:gd name="connsiteX0" fmla="*/ 0 w 2349062"/>
                <a:gd name="connsiteY0" fmla="*/ 492693 h 492693"/>
                <a:gd name="connsiteX1" fmla="*/ 583324 w 2349062"/>
                <a:gd name="connsiteY1" fmla="*/ 357966 h 492693"/>
                <a:gd name="connsiteX2" fmla="*/ 1213945 w 2349062"/>
                <a:gd name="connsiteY2" fmla="*/ 3962 h 492693"/>
                <a:gd name="connsiteX3" fmla="*/ 1623848 w 2349062"/>
                <a:gd name="connsiteY3" fmla="*/ 334191 h 492693"/>
                <a:gd name="connsiteX4" fmla="*/ 2349062 w 2349062"/>
                <a:gd name="connsiteY4" fmla="*/ 476928 h 492693"/>
                <a:gd name="connsiteX0" fmla="*/ 0 w 2349062"/>
                <a:gd name="connsiteY0" fmla="*/ 537098 h 537098"/>
                <a:gd name="connsiteX1" fmla="*/ 583324 w 2349062"/>
                <a:gd name="connsiteY1" fmla="*/ 402371 h 537098"/>
                <a:gd name="connsiteX2" fmla="*/ 804771 w 2349062"/>
                <a:gd name="connsiteY2" fmla="*/ 88395 h 537098"/>
                <a:gd name="connsiteX3" fmla="*/ 1213945 w 2349062"/>
                <a:gd name="connsiteY3" fmla="*/ 48367 h 537098"/>
                <a:gd name="connsiteX4" fmla="*/ 1623848 w 2349062"/>
                <a:gd name="connsiteY4" fmla="*/ 378596 h 537098"/>
                <a:gd name="connsiteX5" fmla="*/ 2349062 w 2349062"/>
                <a:gd name="connsiteY5" fmla="*/ 521333 h 537098"/>
                <a:gd name="connsiteX0" fmla="*/ 0 w 2349062"/>
                <a:gd name="connsiteY0" fmla="*/ 519502 h 519502"/>
                <a:gd name="connsiteX1" fmla="*/ 583324 w 2349062"/>
                <a:gd name="connsiteY1" fmla="*/ 384775 h 519502"/>
                <a:gd name="connsiteX2" fmla="*/ 804771 w 2349062"/>
                <a:gd name="connsiteY2" fmla="*/ 70799 h 519502"/>
                <a:gd name="connsiteX3" fmla="*/ 1409700 w 2349062"/>
                <a:gd name="connsiteY3" fmla="*/ 48367 h 519502"/>
                <a:gd name="connsiteX4" fmla="*/ 1623848 w 2349062"/>
                <a:gd name="connsiteY4" fmla="*/ 361000 h 519502"/>
                <a:gd name="connsiteX5" fmla="*/ 2349062 w 2349062"/>
                <a:gd name="connsiteY5" fmla="*/ 503737 h 519502"/>
                <a:gd name="connsiteX0" fmla="*/ 0 w 2349062"/>
                <a:gd name="connsiteY0" fmla="*/ 534894 h 544643"/>
                <a:gd name="connsiteX1" fmla="*/ 583324 w 2349062"/>
                <a:gd name="connsiteY1" fmla="*/ 400167 h 544643"/>
                <a:gd name="connsiteX2" fmla="*/ 804771 w 2349062"/>
                <a:gd name="connsiteY2" fmla="*/ 86191 h 544643"/>
                <a:gd name="connsiteX3" fmla="*/ 1409700 w 2349062"/>
                <a:gd name="connsiteY3" fmla="*/ 63759 h 544643"/>
                <a:gd name="connsiteX4" fmla="*/ 2006848 w 2349062"/>
                <a:gd name="connsiteY4" fmla="*/ 468748 h 544643"/>
                <a:gd name="connsiteX5" fmla="*/ 2349062 w 2349062"/>
                <a:gd name="connsiteY5" fmla="*/ 519129 h 544643"/>
                <a:gd name="connsiteX0" fmla="*/ 0 w 2349062"/>
                <a:gd name="connsiteY0" fmla="*/ 493226 h 493226"/>
                <a:gd name="connsiteX1" fmla="*/ 583324 w 2349062"/>
                <a:gd name="connsiteY1" fmla="*/ 358499 h 493226"/>
                <a:gd name="connsiteX2" fmla="*/ 804771 w 2349062"/>
                <a:gd name="connsiteY2" fmla="*/ 44523 h 493226"/>
                <a:gd name="connsiteX3" fmla="*/ 1818233 w 2349062"/>
                <a:gd name="connsiteY3" fmla="*/ 91358 h 493226"/>
                <a:gd name="connsiteX4" fmla="*/ 2006848 w 2349062"/>
                <a:gd name="connsiteY4" fmla="*/ 427080 h 493226"/>
                <a:gd name="connsiteX5" fmla="*/ 2349062 w 2349062"/>
                <a:gd name="connsiteY5" fmla="*/ 477461 h 493226"/>
                <a:gd name="connsiteX0" fmla="*/ 0 w 2349062"/>
                <a:gd name="connsiteY0" fmla="*/ 493226 h 515680"/>
                <a:gd name="connsiteX1" fmla="*/ 485133 w 2349062"/>
                <a:gd name="connsiteY1" fmla="*/ 493225 h 515680"/>
                <a:gd name="connsiteX2" fmla="*/ 583324 w 2349062"/>
                <a:gd name="connsiteY2" fmla="*/ 358499 h 515680"/>
                <a:gd name="connsiteX3" fmla="*/ 804771 w 2349062"/>
                <a:gd name="connsiteY3" fmla="*/ 44523 h 515680"/>
                <a:gd name="connsiteX4" fmla="*/ 1818233 w 2349062"/>
                <a:gd name="connsiteY4" fmla="*/ 91358 h 515680"/>
                <a:gd name="connsiteX5" fmla="*/ 2006848 w 2349062"/>
                <a:gd name="connsiteY5" fmla="*/ 427080 h 515680"/>
                <a:gd name="connsiteX6" fmla="*/ 2349062 w 2349062"/>
                <a:gd name="connsiteY6" fmla="*/ 477461 h 515680"/>
                <a:gd name="connsiteX0" fmla="*/ 0 w 2349062"/>
                <a:gd name="connsiteY0" fmla="*/ 489378 h 515680"/>
                <a:gd name="connsiteX1" fmla="*/ 485133 w 2349062"/>
                <a:gd name="connsiteY1" fmla="*/ 489377 h 515680"/>
                <a:gd name="connsiteX2" fmla="*/ 685457 w 2349062"/>
                <a:gd name="connsiteY2" fmla="*/ 331562 h 515680"/>
                <a:gd name="connsiteX3" fmla="*/ 804771 w 2349062"/>
                <a:gd name="connsiteY3" fmla="*/ 40675 h 515680"/>
                <a:gd name="connsiteX4" fmla="*/ 1818233 w 2349062"/>
                <a:gd name="connsiteY4" fmla="*/ 87510 h 515680"/>
                <a:gd name="connsiteX5" fmla="*/ 2006848 w 2349062"/>
                <a:gd name="connsiteY5" fmla="*/ 423232 h 515680"/>
                <a:gd name="connsiteX6" fmla="*/ 2349062 w 2349062"/>
                <a:gd name="connsiteY6" fmla="*/ 473613 h 515680"/>
                <a:gd name="connsiteX0" fmla="*/ 0 w 1863929"/>
                <a:gd name="connsiteY0" fmla="*/ 489377 h 489377"/>
                <a:gd name="connsiteX1" fmla="*/ 200324 w 1863929"/>
                <a:gd name="connsiteY1" fmla="*/ 331562 h 489377"/>
                <a:gd name="connsiteX2" fmla="*/ 319638 w 1863929"/>
                <a:gd name="connsiteY2" fmla="*/ 40675 h 489377"/>
                <a:gd name="connsiteX3" fmla="*/ 1333100 w 1863929"/>
                <a:gd name="connsiteY3" fmla="*/ 87510 h 489377"/>
                <a:gd name="connsiteX4" fmla="*/ 1521715 w 1863929"/>
                <a:gd name="connsiteY4" fmla="*/ 423232 h 489377"/>
                <a:gd name="connsiteX5" fmla="*/ 1863929 w 1863929"/>
                <a:gd name="connsiteY5" fmla="*/ 473613 h 489377"/>
                <a:gd name="connsiteX0" fmla="*/ 0 w 1863929"/>
                <a:gd name="connsiteY0" fmla="*/ 495828 h 495828"/>
                <a:gd name="connsiteX1" fmla="*/ 226006 w 1863929"/>
                <a:gd name="connsiteY1" fmla="*/ 376717 h 495828"/>
                <a:gd name="connsiteX2" fmla="*/ 319638 w 1863929"/>
                <a:gd name="connsiteY2" fmla="*/ 47126 h 495828"/>
                <a:gd name="connsiteX3" fmla="*/ 1333100 w 1863929"/>
                <a:gd name="connsiteY3" fmla="*/ 93961 h 495828"/>
                <a:gd name="connsiteX4" fmla="*/ 1521715 w 1863929"/>
                <a:gd name="connsiteY4" fmla="*/ 429683 h 495828"/>
                <a:gd name="connsiteX5" fmla="*/ 1863929 w 1863929"/>
                <a:gd name="connsiteY5" fmla="*/ 480064 h 495828"/>
                <a:gd name="connsiteX0" fmla="*/ 0 w 1863929"/>
                <a:gd name="connsiteY0" fmla="*/ 495828 h 495828"/>
                <a:gd name="connsiteX1" fmla="*/ 226006 w 1863929"/>
                <a:gd name="connsiteY1" fmla="*/ 376717 h 495828"/>
                <a:gd name="connsiteX2" fmla="*/ 319638 w 1863929"/>
                <a:gd name="connsiteY2" fmla="*/ 47126 h 495828"/>
                <a:gd name="connsiteX3" fmla="*/ 1333100 w 1863929"/>
                <a:gd name="connsiteY3" fmla="*/ 93961 h 495828"/>
                <a:gd name="connsiteX4" fmla="*/ 1521715 w 1863929"/>
                <a:gd name="connsiteY4" fmla="*/ 429683 h 495828"/>
                <a:gd name="connsiteX5" fmla="*/ 1863929 w 1863929"/>
                <a:gd name="connsiteY5" fmla="*/ 480064 h 495828"/>
                <a:gd name="connsiteX0" fmla="*/ 0 w 1863929"/>
                <a:gd name="connsiteY0" fmla="*/ 500343 h 503064"/>
                <a:gd name="connsiteX1" fmla="*/ 226006 w 1863929"/>
                <a:gd name="connsiteY1" fmla="*/ 381232 h 503064"/>
                <a:gd name="connsiteX2" fmla="*/ 319638 w 1863929"/>
                <a:gd name="connsiteY2" fmla="*/ 51641 h 503064"/>
                <a:gd name="connsiteX3" fmla="*/ 1384461 w 1863929"/>
                <a:gd name="connsiteY3" fmla="*/ 71383 h 503064"/>
                <a:gd name="connsiteX4" fmla="*/ 1521715 w 1863929"/>
                <a:gd name="connsiteY4" fmla="*/ 434198 h 503064"/>
                <a:gd name="connsiteX5" fmla="*/ 1863929 w 1863929"/>
                <a:gd name="connsiteY5" fmla="*/ 484579 h 503064"/>
                <a:gd name="connsiteX0" fmla="*/ 0 w 1863929"/>
                <a:gd name="connsiteY0" fmla="*/ 500343 h 500343"/>
                <a:gd name="connsiteX1" fmla="*/ 226006 w 1863929"/>
                <a:gd name="connsiteY1" fmla="*/ 381232 h 500343"/>
                <a:gd name="connsiteX2" fmla="*/ 319638 w 1863929"/>
                <a:gd name="connsiteY2" fmla="*/ 51641 h 500343"/>
                <a:gd name="connsiteX3" fmla="*/ 1384461 w 1863929"/>
                <a:gd name="connsiteY3" fmla="*/ 71383 h 500343"/>
                <a:gd name="connsiteX4" fmla="*/ 1624439 w 1863929"/>
                <a:gd name="connsiteY4" fmla="*/ 407105 h 500343"/>
                <a:gd name="connsiteX5" fmla="*/ 1863929 w 1863929"/>
                <a:gd name="connsiteY5" fmla="*/ 484579 h 500343"/>
                <a:gd name="connsiteX0" fmla="*/ 0 w 1863929"/>
                <a:gd name="connsiteY0" fmla="*/ 489944 h 489944"/>
                <a:gd name="connsiteX1" fmla="*/ 226006 w 1863929"/>
                <a:gd name="connsiteY1" fmla="*/ 370833 h 489944"/>
                <a:gd name="connsiteX2" fmla="*/ 576348 w 1863929"/>
                <a:gd name="connsiteY2" fmla="*/ 51641 h 489944"/>
                <a:gd name="connsiteX3" fmla="*/ 1384461 w 1863929"/>
                <a:gd name="connsiteY3" fmla="*/ 60984 h 489944"/>
                <a:gd name="connsiteX4" fmla="*/ 1624439 w 1863929"/>
                <a:gd name="connsiteY4" fmla="*/ 396706 h 489944"/>
                <a:gd name="connsiteX5" fmla="*/ 1863929 w 1863929"/>
                <a:gd name="connsiteY5" fmla="*/ 474180 h 489944"/>
                <a:gd name="connsiteX0" fmla="*/ 0 w 1863929"/>
                <a:gd name="connsiteY0" fmla="*/ 489078 h 489078"/>
                <a:gd name="connsiteX1" fmla="*/ 226006 w 1863929"/>
                <a:gd name="connsiteY1" fmla="*/ 369967 h 489078"/>
                <a:gd name="connsiteX2" fmla="*/ 576348 w 1863929"/>
                <a:gd name="connsiteY2" fmla="*/ 50775 h 489078"/>
                <a:gd name="connsiteX3" fmla="*/ 1127754 w 1863929"/>
                <a:gd name="connsiteY3" fmla="*/ 65318 h 489078"/>
                <a:gd name="connsiteX4" fmla="*/ 1624439 w 1863929"/>
                <a:gd name="connsiteY4" fmla="*/ 395840 h 489078"/>
                <a:gd name="connsiteX5" fmla="*/ 1863929 w 1863929"/>
                <a:gd name="connsiteY5" fmla="*/ 473314 h 48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3929" h="489078">
                  <a:moveTo>
                    <a:pt x="0" y="489078"/>
                  </a:moveTo>
                  <a:cubicBezTo>
                    <a:pt x="114243" y="462775"/>
                    <a:pt x="91878" y="444751"/>
                    <a:pt x="226006" y="369967"/>
                  </a:cubicBezTo>
                  <a:cubicBezTo>
                    <a:pt x="302221" y="270614"/>
                    <a:pt x="426057" y="101550"/>
                    <a:pt x="576348" y="50775"/>
                  </a:cubicBezTo>
                  <a:cubicBezTo>
                    <a:pt x="726639" y="0"/>
                    <a:pt x="953072" y="7807"/>
                    <a:pt x="1127754" y="65318"/>
                  </a:cubicBezTo>
                  <a:cubicBezTo>
                    <a:pt x="1302436" y="122829"/>
                    <a:pt x="1501743" y="327841"/>
                    <a:pt x="1624439" y="395840"/>
                  </a:cubicBezTo>
                  <a:cubicBezTo>
                    <a:pt x="1747135" y="463839"/>
                    <a:pt x="1764081" y="425749"/>
                    <a:pt x="1863929" y="473314"/>
                  </a:cubicBezTo>
                </a:path>
              </a:pathLst>
            </a:custGeom>
            <a:solidFill>
              <a:schemeClr val="accent4">
                <a:lumMod val="75000"/>
                <a:lumOff val="25000"/>
              </a:schemeClr>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dirty="0">
                <a:latin typeface="Arial" charset="0"/>
                <a:ea typeface="SimSun" pitchFamily="2" charset="-122"/>
              </a:endParaRPr>
            </a:p>
          </p:txBody>
        </p:sp>
        <p:sp>
          <p:nvSpPr>
            <p:cNvPr id="368" name="TextBox 367"/>
            <p:cNvSpPr txBox="1"/>
            <p:nvPr/>
          </p:nvSpPr>
          <p:spPr>
            <a:xfrm>
              <a:off x="-1781230" y="2108934"/>
              <a:ext cx="493969" cy="364308"/>
            </a:xfrm>
            <a:prstGeom prst="rect">
              <a:avLst/>
            </a:prstGeom>
            <a:noFill/>
          </p:spPr>
          <p:txBody>
            <a:bodyPr wrap="none" rtlCol="0">
              <a:spAutoFit/>
            </a:bodyPr>
            <a:lstStyle/>
            <a:p>
              <a:r>
                <a:rPr lang="en-US" sz="1905" dirty="0">
                  <a:solidFill>
                    <a:schemeClr val="bg1"/>
                  </a:solidFill>
                </a:rPr>
                <a:t>f</a:t>
              </a:r>
            </a:p>
          </p:txBody>
        </p:sp>
      </p:grpSp>
      <p:grpSp>
        <p:nvGrpSpPr>
          <p:cNvPr id="369" name="Group 368"/>
          <p:cNvGrpSpPr/>
          <p:nvPr/>
        </p:nvGrpSpPr>
        <p:grpSpPr>
          <a:xfrm>
            <a:off x="2378599" y="3423673"/>
            <a:ext cx="368762" cy="526052"/>
            <a:chOff x="-2045508" y="2041102"/>
            <a:chExt cx="1467978" cy="497147"/>
          </a:xfrm>
        </p:grpSpPr>
        <p:sp>
          <p:nvSpPr>
            <p:cNvPr id="370" name="Freeform 369"/>
            <p:cNvSpPr/>
            <p:nvPr/>
          </p:nvSpPr>
          <p:spPr bwMode="auto">
            <a:xfrm>
              <a:off x="-2045508" y="2041102"/>
              <a:ext cx="882687" cy="497147"/>
            </a:xfrm>
            <a:custGeom>
              <a:avLst/>
              <a:gdLst>
                <a:gd name="connsiteX0" fmla="*/ 0 w 2349062"/>
                <a:gd name="connsiteY0" fmla="*/ 491358 h 491358"/>
                <a:gd name="connsiteX1" fmla="*/ 1213945 w 2349062"/>
                <a:gd name="connsiteY1" fmla="*/ 2627 h 491358"/>
                <a:gd name="connsiteX2" fmla="*/ 2349062 w 2349062"/>
                <a:gd name="connsiteY2" fmla="*/ 475593 h 491358"/>
                <a:gd name="connsiteX0" fmla="*/ 0 w 2349062"/>
                <a:gd name="connsiteY0" fmla="*/ 508558 h 508558"/>
                <a:gd name="connsiteX1" fmla="*/ 583324 w 2349062"/>
                <a:gd name="connsiteY1" fmla="*/ 373831 h 508558"/>
                <a:gd name="connsiteX2" fmla="*/ 1213945 w 2349062"/>
                <a:gd name="connsiteY2" fmla="*/ 19827 h 508558"/>
                <a:gd name="connsiteX3" fmla="*/ 2349062 w 2349062"/>
                <a:gd name="connsiteY3" fmla="*/ 492793 h 508558"/>
                <a:gd name="connsiteX0" fmla="*/ 0 w 2349062"/>
                <a:gd name="connsiteY0" fmla="*/ 492693 h 492693"/>
                <a:gd name="connsiteX1" fmla="*/ 583324 w 2349062"/>
                <a:gd name="connsiteY1" fmla="*/ 357966 h 492693"/>
                <a:gd name="connsiteX2" fmla="*/ 1213945 w 2349062"/>
                <a:gd name="connsiteY2" fmla="*/ 3962 h 492693"/>
                <a:gd name="connsiteX3" fmla="*/ 1623848 w 2349062"/>
                <a:gd name="connsiteY3" fmla="*/ 334191 h 492693"/>
                <a:gd name="connsiteX4" fmla="*/ 2349062 w 2349062"/>
                <a:gd name="connsiteY4" fmla="*/ 476928 h 492693"/>
                <a:gd name="connsiteX0" fmla="*/ 0 w 2349062"/>
                <a:gd name="connsiteY0" fmla="*/ 537098 h 537098"/>
                <a:gd name="connsiteX1" fmla="*/ 583324 w 2349062"/>
                <a:gd name="connsiteY1" fmla="*/ 402371 h 537098"/>
                <a:gd name="connsiteX2" fmla="*/ 804771 w 2349062"/>
                <a:gd name="connsiteY2" fmla="*/ 88395 h 537098"/>
                <a:gd name="connsiteX3" fmla="*/ 1213945 w 2349062"/>
                <a:gd name="connsiteY3" fmla="*/ 48367 h 537098"/>
                <a:gd name="connsiteX4" fmla="*/ 1623848 w 2349062"/>
                <a:gd name="connsiteY4" fmla="*/ 378596 h 537098"/>
                <a:gd name="connsiteX5" fmla="*/ 2349062 w 2349062"/>
                <a:gd name="connsiteY5" fmla="*/ 521333 h 537098"/>
                <a:gd name="connsiteX0" fmla="*/ 0 w 2349062"/>
                <a:gd name="connsiteY0" fmla="*/ 519502 h 519502"/>
                <a:gd name="connsiteX1" fmla="*/ 583324 w 2349062"/>
                <a:gd name="connsiteY1" fmla="*/ 384775 h 519502"/>
                <a:gd name="connsiteX2" fmla="*/ 804771 w 2349062"/>
                <a:gd name="connsiteY2" fmla="*/ 70799 h 519502"/>
                <a:gd name="connsiteX3" fmla="*/ 1409700 w 2349062"/>
                <a:gd name="connsiteY3" fmla="*/ 48367 h 519502"/>
                <a:gd name="connsiteX4" fmla="*/ 1623848 w 2349062"/>
                <a:gd name="connsiteY4" fmla="*/ 361000 h 519502"/>
                <a:gd name="connsiteX5" fmla="*/ 2349062 w 2349062"/>
                <a:gd name="connsiteY5" fmla="*/ 503737 h 519502"/>
                <a:gd name="connsiteX0" fmla="*/ 0 w 2349062"/>
                <a:gd name="connsiteY0" fmla="*/ 534894 h 544643"/>
                <a:gd name="connsiteX1" fmla="*/ 583324 w 2349062"/>
                <a:gd name="connsiteY1" fmla="*/ 400167 h 544643"/>
                <a:gd name="connsiteX2" fmla="*/ 804771 w 2349062"/>
                <a:gd name="connsiteY2" fmla="*/ 86191 h 544643"/>
                <a:gd name="connsiteX3" fmla="*/ 1409700 w 2349062"/>
                <a:gd name="connsiteY3" fmla="*/ 63759 h 544643"/>
                <a:gd name="connsiteX4" fmla="*/ 2006848 w 2349062"/>
                <a:gd name="connsiteY4" fmla="*/ 468748 h 544643"/>
                <a:gd name="connsiteX5" fmla="*/ 2349062 w 2349062"/>
                <a:gd name="connsiteY5" fmla="*/ 519129 h 544643"/>
                <a:gd name="connsiteX0" fmla="*/ 0 w 2349062"/>
                <a:gd name="connsiteY0" fmla="*/ 493226 h 493226"/>
                <a:gd name="connsiteX1" fmla="*/ 583324 w 2349062"/>
                <a:gd name="connsiteY1" fmla="*/ 358499 h 493226"/>
                <a:gd name="connsiteX2" fmla="*/ 804771 w 2349062"/>
                <a:gd name="connsiteY2" fmla="*/ 44523 h 493226"/>
                <a:gd name="connsiteX3" fmla="*/ 1818233 w 2349062"/>
                <a:gd name="connsiteY3" fmla="*/ 91358 h 493226"/>
                <a:gd name="connsiteX4" fmla="*/ 2006848 w 2349062"/>
                <a:gd name="connsiteY4" fmla="*/ 427080 h 493226"/>
                <a:gd name="connsiteX5" fmla="*/ 2349062 w 2349062"/>
                <a:gd name="connsiteY5" fmla="*/ 477461 h 493226"/>
                <a:gd name="connsiteX0" fmla="*/ 0 w 2349062"/>
                <a:gd name="connsiteY0" fmla="*/ 493226 h 515680"/>
                <a:gd name="connsiteX1" fmla="*/ 485133 w 2349062"/>
                <a:gd name="connsiteY1" fmla="*/ 493225 h 515680"/>
                <a:gd name="connsiteX2" fmla="*/ 583324 w 2349062"/>
                <a:gd name="connsiteY2" fmla="*/ 358499 h 515680"/>
                <a:gd name="connsiteX3" fmla="*/ 804771 w 2349062"/>
                <a:gd name="connsiteY3" fmla="*/ 44523 h 515680"/>
                <a:gd name="connsiteX4" fmla="*/ 1818233 w 2349062"/>
                <a:gd name="connsiteY4" fmla="*/ 91358 h 515680"/>
                <a:gd name="connsiteX5" fmla="*/ 2006848 w 2349062"/>
                <a:gd name="connsiteY5" fmla="*/ 427080 h 515680"/>
                <a:gd name="connsiteX6" fmla="*/ 2349062 w 2349062"/>
                <a:gd name="connsiteY6" fmla="*/ 477461 h 515680"/>
                <a:gd name="connsiteX0" fmla="*/ 0 w 2349062"/>
                <a:gd name="connsiteY0" fmla="*/ 489378 h 515680"/>
                <a:gd name="connsiteX1" fmla="*/ 485133 w 2349062"/>
                <a:gd name="connsiteY1" fmla="*/ 489377 h 515680"/>
                <a:gd name="connsiteX2" fmla="*/ 685457 w 2349062"/>
                <a:gd name="connsiteY2" fmla="*/ 331562 h 515680"/>
                <a:gd name="connsiteX3" fmla="*/ 804771 w 2349062"/>
                <a:gd name="connsiteY3" fmla="*/ 40675 h 515680"/>
                <a:gd name="connsiteX4" fmla="*/ 1818233 w 2349062"/>
                <a:gd name="connsiteY4" fmla="*/ 87510 h 515680"/>
                <a:gd name="connsiteX5" fmla="*/ 2006848 w 2349062"/>
                <a:gd name="connsiteY5" fmla="*/ 423232 h 515680"/>
                <a:gd name="connsiteX6" fmla="*/ 2349062 w 2349062"/>
                <a:gd name="connsiteY6" fmla="*/ 473613 h 515680"/>
                <a:gd name="connsiteX0" fmla="*/ 0 w 1863929"/>
                <a:gd name="connsiteY0" fmla="*/ 489377 h 489377"/>
                <a:gd name="connsiteX1" fmla="*/ 200324 w 1863929"/>
                <a:gd name="connsiteY1" fmla="*/ 331562 h 489377"/>
                <a:gd name="connsiteX2" fmla="*/ 319638 w 1863929"/>
                <a:gd name="connsiteY2" fmla="*/ 40675 h 489377"/>
                <a:gd name="connsiteX3" fmla="*/ 1333100 w 1863929"/>
                <a:gd name="connsiteY3" fmla="*/ 87510 h 489377"/>
                <a:gd name="connsiteX4" fmla="*/ 1521715 w 1863929"/>
                <a:gd name="connsiteY4" fmla="*/ 423232 h 489377"/>
                <a:gd name="connsiteX5" fmla="*/ 1863929 w 1863929"/>
                <a:gd name="connsiteY5" fmla="*/ 473613 h 489377"/>
                <a:gd name="connsiteX0" fmla="*/ 0 w 1863929"/>
                <a:gd name="connsiteY0" fmla="*/ 495828 h 495828"/>
                <a:gd name="connsiteX1" fmla="*/ 226006 w 1863929"/>
                <a:gd name="connsiteY1" fmla="*/ 376717 h 495828"/>
                <a:gd name="connsiteX2" fmla="*/ 319638 w 1863929"/>
                <a:gd name="connsiteY2" fmla="*/ 47126 h 495828"/>
                <a:gd name="connsiteX3" fmla="*/ 1333100 w 1863929"/>
                <a:gd name="connsiteY3" fmla="*/ 93961 h 495828"/>
                <a:gd name="connsiteX4" fmla="*/ 1521715 w 1863929"/>
                <a:gd name="connsiteY4" fmla="*/ 429683 h 495828"/>
                <a:gd name="connsiteX5" fmla="*/ 1863929 w 1863929"/>
                <a:gd name="connsiteY5" fmla="*/ 480064 h 495828"/>
                <a:gd name="connsiteX0" fmla="*/ 0 w 1863929"/>
                <a:gd name="connsiteY0" fmla="*/ 495828 h 495828"/>
                <a:gd name="connsiteX1" fmla="*/ 226006 w 1863929"/>
                <a:gd name="connsiteY1" fmla="*/ 376717 h 495828"/>
                <a:gd name="connsiteX2" fmla="*/ 319638 w 1863929"/>
                <a:gd name="connsiteY2" fmla="*/ 47126 h 495828"/>
                <a:gd name="connsiteX3" fmla="*/ 1333100 w 1863929"/>
                <a:gd name="connsiteY3" fmla="*/ 93961 h 495828"/>
                <a:gd name="connsiteX4" fmla="*/ 1521715 w 1863929"/>
                <a:gd name="connsiteY4" fmla="*/ 429683 h 495828"/>
                <a:gd name="connsiteX5" fmla="*/ 1863929 w 1863929"/>
                <a:gd name="connsiteY5" fmla="*/ 480064 h 495828"/>
                <a:gd name="connsiteX0" fmla="*/ 0 w 1863929"/>
                <a:gd name="connsiteY0" fmla="*/ 500343 h 503064"/>
                <a:gd name="connsiteX1" fmla="*/ 226006 w 1863929"/>
                <a:gd name="connsiteY1" fmla="*/ 381232 h 503064"/>
                <a:gd name="connsiteX2" fmla="*/ 319638 w 1863929"/>
                <a:gd name="connsiteY2" fmla="*/ 51641 h 503064"/>
                <a:gd name="connsiteX3" fmla="*/ 1384461 w 1863929"/>
                <a:gd name="connsiteY3" fmla="*/ 71383 h 503064"/>
                <a:gd name="connsiteX4" fmla="*/ 1521715 w 1863929"/>
                <a:gd name="connsiteY4" fmla="*/ 434198 h 503064"/>
                <a:gd name="connsiteX5" fmla="*/ 1863929 w 1863929"/>
                <a:gd name="connsiteY5" fmla="*/ 484579 h 503064"/>
                <a:gd name="connsiteX0" fmla="*/ 0 w 1863929"/>
                <a:gd name="connsiteY0" fmla="*/ 500343 h 500343"/>
                <a:gd name="connsiteX1" fmla="*/ 226006 w 1863929"/>
                <a:gd name="connsiteY1" fmla="*/ 381232 h 500343"/>
                <a:gd name="connsiteX2" fmla="*/ 319638 w 1863929"/>
                <a:gd name="connsiteY2" fmla="*/ 51641 h 500343"/>
                <a:gd name="connsiteX3" fmla="*/ 1384461 w 1863929"/>
                <a:gd name="connsiteY3" fmla="*/ 71383 h 500343"/>
                <a:gd name="connsiteX4" fmla="*/ 1624439 w 1863929"/>
                <a:gd name="connsiteY4" fmla="*/ 407105 h 500343"/>
                <a:gd name="connsiteX5" fmla="*/ 1863929 w 1863929"/>
                <a:gd name="connsiteY5" fmla="*/ 484579 h 500343"/>
                <a:gd name="connsiteX0" fmla="*/ 0 w 1863929"/>
                <a:gd name="connsiteY0" fmla="*/ 489944 h 489944"/>
                <a:gd name="connsiteX1" fmla="*/ 226006 w 1863929"/>
                <a:gd name="connsiteY1" fmla="*/ 370833 h 489944"/>
                <a:gd name="connsiteX2" fmla="*/ 576348 w 1863929"/>
                <a:gd name="connsiteY2" fmla="*/ 51641 h 489944"/>
                <a:gd name="connsiteX3" fmla="*/ 1384461 w 1863929"/>
                <a:gd name="connsiteY3" fmla="*/ 60984 h 489944"/>
                <a:gd name="connsiteX4" fmla="*/ 1624439 w 1863929"/>
                <a:gd name="connsiteY4" fmla="*/ 396706 h 489944"/>
                <a:gd name="connsiteX5" fmla="*/ 1863929 w 1863929"/>
                <a:gd name="connsiteY5" fmla="*/ 474180 h 489944"/>
                <a:gd name="connsiteX0" fmla="*/ 0 w 1863929"/>
                <a:gd name="connsiteY0" fmla="*/ 489078 h 489078"/>
                <a:gd name="connsiteX1" fmla="*/ 226006 w 1863929"/>
                <a:gd name="connsiteY1" fmla="*/ 369967 h 489078"/>
                <a:gd name="connsiteX2" fmla="*/ 576348 w 1863929"/>
                <a:gd name="connsiteY2" fmla="*/ 50775 h 489078"/>
                <a:gd name="connsiteX3" fmla="*/ 1127754 w 1863929"/>
                <a:gd name="connsiteY3" fmla="*/ 65318 h 489078"/>
                <a:gd name="connsiteX4" fmla="*/ 1624439 w 1863929"/>
                <a:gd name="connsiteY4" fmla="*/ 395840 h 489078"/>
                <a:gd name="connsiteX5" fmla="*/ 1863929 w 1863929"/>
                <a:gd name="connsiteY5" fmla="*/ 473314 h 48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3929" h="489078">
                  <a:moveTo>
                    <a:pt x="0" y="489078"/>
                  </a:moveTo>
                  <a:cubicBezTo>
                    <a:pt x="114243" y="462775"/>
                    <a:pt x="91878" y="444751"/>
                    <a:pt x="226006" y="369967"/>
                  </a:cubicBezTo>
                  <a:cubicBezTo>
                    <a:pt x="302221" y="270614"/>
                    <a:pt x="426057" y="101550"/>
                    <a:pt x="576348" y="50775"/>
                  </a:cubicBezTo>
                  <a:cubicBezTo>
                    <a:pt x="726639" y="0"/>
                    <a:pt x="953072" y="7807"/>
                    <a:pt x="1127754" y="65318"/>
                  </a:cubicBezTo>
                  <a:cubicBezTo>
                    <a:pt x="1302436" y="122829"/>
                    <a:pt x="1501743" y="327841"/>
                    <a:pt x="1624439" y="395840"/>
                  </a:cubicBezTo>
                  <a:cubicBezTo>
                    <a:pt x="1747135" y="463839"/>
                    <a:pt x="1764081" y="425749"/>
                    <a:pt x="1863929" y="473314"/>
                  </a:cubicBezTo>
                </a:path>
              </a:pathLst>
            </a:custGeom>
            <a:solidFill>
              <a:schemeClr val="accent4">
                <a:lumMod val="75000"/>
                <a:lumOff val="25000"/>
              </a:schemeClr>
            </a:solidFill>
            <a:ln w="9525" cap="flat" cmpd="sng" algn="ctr">
              <a:solidFill>
                <a:schemeClr val="tx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dirty="0">
                <a:latin typeface="Arial" charset="0"/>
                <a:ea typeface="SimSun" pitchFamily="2" charset="-122"/>
              </a:endParaRPr>
            </a:p>
          </p:txBody>
        </p:sp>
        <p:sp>
          <p:nvSpPr>
            <p:cNvPr id="371" name="TextBox 370"/>
            <p:cNvSpPr txBox="1"/>
            <p:nvPr/>
          </p:nvSpPr>
          <p:spPr>
            <a:xfrm>
              <a:off x="-1612577" y="2107741"/>
              <a:ext cx="1035047" cy="364308"/>
            </a:xfrm>
            <a:prstGeom prst="rect">
              <a:avLst/>
            </a:prstGeom>
            <a:noFill/>
          </p:spPr>
          <p:txBody>
            <a:bodyPr wrap="none" rtlCol="0">
              <a:spAutoFit/>
            </a:bodyPr>
            <a:lstStyle/>
            <a:p>
              <a:r>
                <a:rPr lang="en-US" sz="1905" dirty="0"/>
                <a:t>f</a:t>
              </a:r>
            </a:p>
          </p:txBody>
        </p:sp>
      </p:grpSp>
      <p:sp>
        <p:nvSpPr>
          <p:cNvPr id="359" name="Down Arrow 358"/>
          <p:cNvSpPr/>
          <p:nvPr/>
        </p:nvSpPr>
        <p:spPr bwMode="auto">
          <a:xfrm>
            <a:off x="5286803" y="4026489"/>
            <a:ext cx="333644" cy="383689"/>
          </a:xfrm>
          <a:prstGeom prst="downArrow">
            <a:avLst/>
          </a:prstGeom>
          <a:solidFill>
            <a:schemeClr val="accent3"/>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372" name="TextBox 371"/>
          <p:cNvSpPr txBox="1"/>
          <p:nvPr/>
        </p:nvSpPr>
        <p:spPr>
          <a:xfrm>
            <a:off x="101088" y="3480871"/>
            <a:ext cx="1796517" cy="678647"/>
          </a:xfrm>
          <a:prstGeom prst="rect">
            <a:avLst/>
          </a:prstGeom>
          <a:noFill/>
        </p:spPr>
        <p:txBody>
          <a:bodyPr wrap="none" rtlCol="0">
            <a:spAutoFit/>
          </a:bodyPr>
          <a:lstStyle/>
          <a:p>
            <a:r>
              <a:rPr lang="en-US" sz="1905" dirty="0">
                <a:latin typeface="Symbol" pitchFamily="18" charset="2"/>
              </a:rPr>
              <a:t>D</a:t>
            </a:r>
            <a:r>
              <a:rPr lang="en-US" sz="1905" dirty="0"/>
              <a:t> In response to</a:t>
            </a:r>
            <a:br>
              <a:rPr lang="en-US" sz="1905" dirty="0"/>
            </a:br>
            <a:r>
              <a:rPr lang="en-US" sz="1905" dirty="0"/>
              <a:t>various stimulus</a:t>
            </a:r>
          </a:p>
        </p:txBody>
      </p:sp>
      <p:sp>
        <p:nvSpPr>
          <p:cNvPr id="374" name="Rounded Rectangle 373"/>
          <p:cNvSpPr/>
          <p:nvPr/>
        </p:nvSpPr>
        <p:spPr bwMode="auto">
          <a:xfrm>
            <a:off x="1" y="3466433"/>
            <a:ext cx="12192000" cy="678739"/>
          </a:xfrm>
          <a:prstGeom prst="roundRect">
            <a:avLst/>
          </a:prstGeom>
          <a:noFill/>
          <a:ln w="3175" cap="flat" cmpd="sng" algn="ctr">
            <a:solidFill>
              <a:schemeClr val="bg1"/>
            </a:solidFill>
            <a:prstDash val="dash"/>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
        <p:nvSpPr>
          <p:cNvPr id="375" name="Down Arrow 374"/>
          <p:cNvSpPr/>
          <p:nvPr/>
        </p:nvSpPr>
        <p:spPr bwMode="auto">
          <a:xfrm>
            <a:off x="3671786" y="3971131"/>
            <a:ext cx="333644" cy="383689"/>
          </a:xfrm>
          <a:prstGeom prst="downArrow">
            <a:avLst/>
          </a:prstGeom>
          <a:solidFill>
            <a:schemeClr val="accent3"/>
          </a:solidFill>
          <a:ln w="38100" cap="flat" cmpd="sng" algn="ctr">
            <a:solidFill>
              <a:schemeClr val="bg1"/>
            </a:solidFill>
            <a:prstDash val="solid"/>
            <a:round/>
            <a:headEnd type="none" w="med" len="med"/>
            <a:tailEnd type="none" w="med" len="med"/>
          </a:ln>
          <a:effectLst/>
        </p:spPr>
        <p:txBody>
          <a:bodyPr vert="horz" wrap="square" lIns="96757" tIns="48378" rIns="96757" bIns="48378" numCol="1" rtlCol="0" anchor="t" anchorCtr="0" compatLnSpc="1">
            <a:prstTxWarp prst="textNoShape">
              <a:avLst/>
            </a:prstTxWarp>
          </a:bodyPr>
          <a:lstStyle/>
          <a:p>
            <a:pPr defTabSz="967527" fontAlgn="base">
              <a:spcBef>
                <a:spcPct val="0"/>
              </a:spcBef>
              <a:spcAft>
                <a:spcPct val="0"/>
              </a:spcAft>
              <a:buClr>
                <a:srgbClr val="CC9900"/>
              </a:buClr>
              <a:buFont typeface="Wingdings" pitchFamily="2" charset="2"/>
              <a:buChar char="n"/>
            </a:pPr>
            <a:endParaRPr lang="en-US" sz="1905" b="1">
              <a:latin typeface="Arial" charset="0"/>
              <a:ea typeface="SimSun" pitchFamily="2" charset="-122"/>
            </a:endParaRPr>
          </a:p>
        </p:txBody>
      </p:sp>
    </p:spTree>
    <p:extLst>
      <p:ext uri="{BB962C8B-B14F-4D97-AF65-F5344CB8AC3E}">
        <p14:creationId xmlns:p14="http://schemas.microsoft.com/office/powerpoint/2010/main" val="230915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default">
  <a:themeElements>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C000"/>
          </a:solidFill>
          <a:prstDash val="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default">
  <a:themeElements>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C000"/>
          </a:solidFill>
          <a:prstDash val="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default">
  <a:themeElements>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C000"/>
          </a:solidFill>
          <a:prstDash val="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default">
  <a:themeElements>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C000"/>
          </a:solidFill>
          <a:prstDash val="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default">
  <a:themeElements>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C000"/>
          </a:solidFill>
          <a:prstDash val="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4_default">
  <a:themeElements>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C000"/>
          </a:solidFill>
          <a:prstDash val="dash"/>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0CAC50B3ABC540BC3E892BD7ECDB1F" ma:contentTypeVersion="1" ma:contentTypeDescription="Create a new document." ma:contentTypeScope="" ma:versionID="045e6d3786a4ad4ad21dc277585b285b">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6C0A6-541A-41C9-8617-E392993627E0}"/>
</file>

<file path=customXml/itemProps2.xml><?xml version="1.0" encoding="utf-8"?>
<ds:datastoreItem xmlns:ds="http://schemas.openxmlformats.org/officeDocument/2006/customXml" ds:itemID="{BA2EF195-C0FB-4146-807E-B4A561E7DB18}"/>
</file>

<file path=customXml/itemProps3.xml><?xml version="1.0" encoding="utf-8"?>
<ds:datastoreItem xmlns:ds="http://schemas.openxmlformats.org/officeDocument/2006/customXml" ds:itemID="{4423D57A-BA2F-4859-8814-86E651005C61}"/>
</file>

<file path=docProps/app.xml><?xml version="1.0" encoding="utf-8"?>
<Properties xmlns="http://schemas.openxmlformats.org/officeDocument/2006/extended-properties" xmlns:vt="http://schemas.openxmlformats.org/officeDocument/2006/docPropsVTypes">
  <TotalTime>5701</TotalTime>
  <Words>3046</Words>
  <Application>Microsoft Office PowerPoint</Application>
  <PresentationFormat>Widescreen</PresentationFormat>
  <Paragraphs>1727</Paragraphs>
  <Slides>36</Slides>
  <Notes>10</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36</vt:i4>
      </vt:variant>
    </vt:vector>
  </HeadingPairs>
  <TitlesOfParts>
    <vt:vector size="63" baseType="lpstr">
      <vt:lpstr>Arial Unicode MS</vt:lpstr>
      <vt:lpstr>Microsoft YaHei</vt:lpstr>
      <vt:lpstr>Microsoft YaHei</vt:lpstr>
      <vt:lpstr>MS PGothic</vt:lpstr>
      <vt:lpstr>黑体</vt:lpstr>
      <vt:lpstr>宋体</vt:lpstr>
      <vt:lpstr>宋体</vt:lpstr>
      <vt:lpstr>???? Bold</vt:lpstr>
      <vt:lpstr>Arial</vt:lpstr>
      <vt:lpstr>Arial Black</vt:lpstr>
      <vt:lpstr>Calibri</vt:lpstr>
      <vt:lpstr>Calibri Light</vt:lpstr>
      <vt:lpstr>Chiller</vt:lpstr>
      <vt:lpstr>Corbel</vt:lpstr>
      <vt:lpstr>FrutigerNext LT Medium</vt:lpstr>
      <vt:lpstr>FrutigerNext LT Regular</vt:lpstr>
      <vt:lpstr>华文细黑</vt:lpstr>
      <vt:lpstr>Symbol</vt:lpstr>
      <vt:lpstr>Wingdings</vt:lpstr>
      <vt:lpstr>Office Theme</vt:lpstr>
      <vt:lpstr>9_default</vt:lpstr>
      <vt:lpstr>10_default</vt:lpstr>
      <vt:lpstr>11_default</vt:lpstr>
      <vt:lpstr>12_default</vt:lpstr>
      <vt:lpstr>14_主题1</vt:lpstr>
      <vt:lpstr>13_default</vt:lpstr>
      <vt:lpstr>14_default</vt:lpstr>
      <vt:lpstr> 5G End-to-End Slicing Demo  December 7th 2016  FG-IMT-2020 Geneva </vt:lpstr>
      <vt:lpstr>Outline</vt:lpstr>
      <vt:lpstr>One Size Does Not Fit All</vt:lpstr>
      <vt:lpstr>Solution is custom tailoring (slice)</vt:lpstr>
      <vt:lpstr>Major Components of 5G Infrastructure</vt:lpstr>
      <vt:lpstr>Slices however must “breathe”</vt:lpstr>
      <vt:lpstr>Slicing in terms of resource sets/subsets.</vt:lpstr>
      <vt:lpstr>Slices may share and trade resources – starting at UE Many levels of Slice Selection Implicit/Explicit</vt:lpstr>
      <vt:lpstr>PowerPoint Presentation</vt:lpstr>
      <vt:lpstr>PowerPoint Presentation</vt:lpstr>
      <vt:lpstr>Rapid Automation of every component is imperative!</vt:lpstr>
      <vt:lpstr>PowerPoint Presentation</vt:lpstr>
      <vt:lpstr>Outline</vt:lpstr>
      <vt:lpstr>Slicing create/control hierarchical orchestration infrastructure </vt:lpstr>
      <vt:lpstr>High Level Events – Capability Exposure &amp; Abstraction </vt:lpstr>
      <vt:lpstr>High Level Events – Import Slice Delta &amp; compute resource allocation </vt:lpstr>
      <vt:lpstr>High Level Events – Sub divide problem by region/domain</vt:lpstr>
      <vt:lpstr>High Level Events – Recursive.. divide problem by region/domain</vt:lpstr>
      <vt:lpstr>High Level Events – Leaf (Physical) instantiation</vt:lpstr>
      <vt:lpstr>Outline</vt:lpstr>
      <vt:lpstr>Basic Setup &amp; Reaction Capability {create, delete, adjust of multiple slice types}  </vt:lpstr>
      <vt:lpstr>Logical Demo and Physical Hardware</vt:lpstr>
      <vt:lpstr>PowerPoint Presentation</vt:lpstr>
      <vt:lpstr>PowerPoint Presentation</vt:lpstr>
      <vt:lpstr>PowerPoint Presentation</vt:lpstr>
      <vt:lpstr>Resource allocation by mixed integer/linear program</vt:lpstr>
      <vt:lpstr>STATE-0 – idle, no slices, NFs, min BW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State-7 Breathing response to B/W </vt:lpstr>
      <vt:lpstr>Thank-You     </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 Mobile 5G Workshop </dc:title>
  <dc:creator>AshwoodsmithPeter</dc:creator>
  <cp:lastModifiedBy>AshwoodsmithPeter</cp:lastModifiedBy>
  <cp:revision>205</cp:revision>
  <dcterms:created xsi:type="dcterms:W3CDTF">2016-10-12T13:24:35Z</dcterms:created>
  <dcterms:modified xsi:type="dcterms:W3CDTF">2016-12-06T10:46:11Z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0x010100510CAC50B3ABC540BC3E892BD7ECDB1F</vt:lpwstr>
  </property>
</Properties>
</file>