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7"/>
  </p:notesMasterIdLst>
  <p:sldIdLst>
    <p:sldId id="256" r:id="rId6"/>
    <p:sldId id="290" r:id="rId7"/>
    <p:sldId id="266" r:id="rId8"/>
    <p:sldId id="280" r:id="rId9"/>
    <p:sldId id="283" r:id="rId10"/>
    <p:sldId id="284" r:id="rId11"/>
    <p:sldId id="285" r:id="rId12"/>
    <p:sldId id="288" r:id="rId13"/>
    <p:sldId id="289" r:id="rId14"/>
    <p:sldId id="286" r:id="rId15"/>
    <p:sldId id="265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0EC"/>
    <a:srgbClr val="F2DCDB"/>
    <a:srgbClr val="FDEADA"/>
    <a:srgbClr val="EB5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14" Type="http://schemas.openxmlformats.org/officeDocument/2006/relationships/slide" Target="slides/slide9.xml"/><Relationship Id="rId9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7E0D5-949D-4366-9AB3-9E43C35048DD}" type="datetimeFigureOut">
              <a:rPr lang="ko-KR" altLang="en-US" smtClean="0"/>
              <a:t>2016-12-07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1A751-782E-4132-A38F-31BC4764B4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98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/>
          <p:cNvSpPr/>
          <p:nvPr userDrawn="1"/>
        </p:nvSpPr>
        <p:spPr>
          <a:xfrm>
            <a:off x="1219200" y="2819401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omic Sans MS" panose="030F0702030302020204" pitchFamily="66" charset="0"/>
            </a:endParaRPr>
          </a:p>
        </p:txBody>
      </p:sp>
      <p:sp>
        <p:nvSpPr>
          <p:cNvPr id="17" name="직사각형 16"/>
          <p:cNvSpPr/>
          <p:nvPr userDrawn="1"/>
        </p:nvSpPr>
        <p:spPr>
          <a:xfrm>
            <a:off x="1219200" y="2819401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omic Sans MS" panose="030F0702030302020204" pitchFamily="66" charset="0"/>
            </a:endParaRPr>
          </a:p>
        </p:txBody>
      </p:sp>
      <p:sp>
        <p:nvSpPr>
          <p:cNvPr id="18" name="제목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ctr"/>
          <a:lstStyle>
            <a:lvl1pPr algn="r">
              <a:buNone/>
              <a:defRPr sz="32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9" name="텍스트 개체 틀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바닥글 개체 틀 2"/>
          <p:cNvSpPr>
            <a:spLocks noGrp="1"/>
          </p:cNvSpPr>
          <p:nvPr>
            <p:ph type="ftr" sz="quarter" idx="10"/>
          </p:nvPr>
        </p:nvSpPr>
        <p:spPr>
          <a:xfrm>
            <a:off x="3695700" y="6356351"/>
            <a:ext cx="4842933" cy="365125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408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선 연결선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5" name="직선 연결선 12"/>
          <p:cNvSpPr>
            <a:spLocks noChangeShapeType="1"/>
          </p:cNvSpPr>
          <p:nvPr/>
        </p:nvSpPr>
        <p:spPr bwMode="auto">
          <a:xfrm rot="5400000">
            <a:off x="5816071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579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583F2-927E-4864-AB6D-A5E4CF3355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74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dirty="0"/>
          </a:p>
        </p:txBody>
      </p:sp>
      <p:sp>
        <p:nvSpPr>
          <p:cNvPr id="4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549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201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  <a:latin typeface="Comic Sans MS" panose="030F0702030302020204" pitchFamily="66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Comic Sans MS" panose="030F0702030302020204" pitchFamily="66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1230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11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선 연결선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6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629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선 연결선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6" name="직선 연결선 11"/>
          <p:cNvSpPr>
            <a:spLocks noChangeShapeType="1"/>
          </p:cNvSpPr>
          <p:nvPr/>
        </p:nvSpPr>
        <p:spPr bwMode="auto">
          <a:xfrm rot="5400000">
            <a:off x="5220229" y="3324226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9" name="바닥글 개체 틀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86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선 연결선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/>
          </a:p>
        </p:txBody>
      </p:sp>
      <p:sp>
        <p:nvSpPr>
          <p:cNvPr id="6" name="직사각형 5"/>
          <p:cNvSpPr/>
          <p:nvPr/>
        </p:nvSpPr>
        <p:spPr>
          <a:xfrm>
            <a:off x="609601" y="500063"/>
            <a:ext cx="243417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latin typeface="Comic Sans MS" panose="030F0702030302020204" pitchFamily="66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bg1"/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>
                <a:latin typeface="Comic Sans MS" panose="030F0702030302020204" pitchFamily="66" charset="0"/>
              </a:defRPr>
            </a:lvl1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/>
          <a:lstStyle>
            <a:lvl1pPr marL="0" indent="0" algn="l">
              <a:buFontTx/>
              <a:buNone/>
              <a:defRPr sz="1400">
                <a:latin typeface="Comic Sans MS" panose="030F0702030302020204" pitchFamily="66" charset="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바닥글 개체 틀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35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omic Sans MS" panose="030F0702030302020204" pitchFamily="66" charset="0"/>
              </a:defRPr>
            </a:lvl1pPr>
            <a:lvl2pPr>
              <a:defRPr>
                <a:latin typeface="Comic Sans MS" panose="030F0702030302020204" pitchFamily="66" charset="0"/>
              </a:defRPr>
            </a:lvl2pPr>
            <a:lvl3pPr>
              <a:defRPr>
                <a:latin typeface="Comic Sans MS" panose="030F0702030302020204" pitchFamily="66" charset="0"/>
              </a:defRPr>
            </a:lvl3pPr>
            <a:lvl4pPr>
              <a:defRPr>
                <a:latin typeface="Comic Sans MS" panose="030F0702030302020204" pitchFamily="66" charset="0"/>
              </a:defRPr>
            </a:lvl4pPr>
            <a:lvl5pPr>
              <a:defRPr>
                <a:latin typeface="Comic Sans MS" panose="030F0702030302020204" pitchFamily="66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936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2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US" altLang="ko-KR" dirty="0" smtClean="0"/>
          </a:p>
        </p:txBody>
      </p:sp>
      <p:sp>
        <p:nvSpPr>
          <p:cNvPr id="1027" name="텍스트 개체 틀 12"/>
          <p:cNvSpPr>
            <a:spLocks noGrp="1"/>
          </p:cNvSpPr>
          <p:nvPr>
            <p:ph type="body" idx="1"/>
          </p:nvPr>
        </p:nvSpPr>
        <p:spPr bwMode="auto">
          <a:xfrm>
            <a:off x="609600" y="1219201"/>
            <a:ext cx="10972800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US" altLang="ko-KR" dirty="0" smtClean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695700" y="6356351"/>
            <a:ext cx="484293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1029" name="직선 연결선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0" name="직선 연결선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0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anose="030F0702030302020204" pitchFamily="66" charset="0"/>
          <a:ea typeface="돋움" pitchFamily="50" charset="-127"/>
        </a:defRPr>
      </a:lvl2pPr>
      <a:lvl3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anose="030F0702030302020204" pitchFamily="66" charset="0"/>
          <a:ea typeface="돋움" pitchFamily="50" charset="-127"/>
        </a:defRPr>
      </a:lvl3pPr>
      <a:lvl4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anose="030F0702030302020204" pitchFamily="66" charset="0"/>
          <a:ea typeface="돋움" pitchFamily="50" charset="-127"/>
        </a:defRPr>
      </a:lvl4pPr>
      <a:lvl5pPr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omic Sans MS" panose="030F0702030302020204" pitchFamily="66" charset="0"/>
          <a:ea typeface="돋움" pitchFamily="50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돋움" pitchFamily="50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돋움" pitchFamily="50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돋움" pitchFamily="50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  <a:ea typeface="돋움" pitchFamily="50" charset="-127"/>
        </a:defRPr>
      </a:lvl9pPr>
    </p:titleStyle>
    <p:bodyStyle>
      <a:lvl1pPr marL="273050" indent="-273050" algn="l" rtl="0" eaLnBrk="1" fontAlgn="base" latinLnBrk="1" hangingPunct="1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7688" indent="-273050" algn="l" rtl="0" eaLnBrk="1" fontAlgn="base" latinLnBrk="1" hangingPunct="1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lang="ko-KR" altLang="en-US" sz="2100" b="1" kern="1200" dirty="0">
          <a:solidFill>
            <a:srgbClr val="3E5D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325" indent="-228600" algn="l" rtl="0" eaLnBrk="1" fontAlgn="base" latinLnBrk="1" hangingPunct="1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b="1" kern="1200">
          <a:solidFill>
            <a:schemeClr val="accent5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6963" indent="-228600" algn="l" rtl="0" eaLnBrk="1" fontAlgn="base" latinLnBrk="1" hangingPunct="1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fontAlgn="base" latinLnBrk="1" hangingPunct="1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1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1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1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1583094" y="1693506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en-US" altLang="ko-KR" sz="4000" dirty="0" smtClean="0"/>
              <a:t>Progress of Network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Architecture Work in FG IMT-2020</a:t>
            </a:r>
            <a:endParaRPr lang="ko-KR" altLang="en-US" sz="4000" dirty="0"/>
          </a:p>
        </p:txBody>
      </p:sp>
      <p:sp>
        <p:nvSpPr>
          <p:cNvPr id="5" name="제목 1"/>
          <p:cNvSpPr txBox="1">
            <a:spLocks/>
          </p:cNvSpPr>
          <p:nvPr/>
        </p:nvSpPr>
        <p:spPr bwMode="auto">
          <a:xfrm>
            <a:off x="1583094" y="403549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Comic Sans MS" panose="030F0702030302020204" pitchFamily="66" charset="0"/>
                <a:ea typeface="돋움" pitchFamily="50" charset="-127"/>
              </a:defRPr>
            </a:lvl2pPr>
            <a:lvl3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Comic Sans MS" panose="030F0702030302020204" pitchFamily="66" charset="0"/>
                <a:ea typeface="돋움" pitchFamily="50" charset="-127"/>
              </a:defRPr>
            </a:lvl3pPr>
            <a:lvl4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Comic Sans MS" panose="030F0702030302020204" pitchFamily="66" charset="0"/>
                <a:ea typeface="돋움" pitchFamily="50" charset="-127"/>
              </a:defRPr>
            </a:lvl4pPr>
            <a:lvl5pPr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Comic Sans MS" panose="030F0702030302020204" pitchFamily="66" charset="0"/>
                <a:ea typeface="돋움" pitchFamily="50" charset="-127"/>
              </a:defRPr>
            </a:lvl5pPr>
            <a:lvl6pPr marL="4572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  <a:ea typeface="돋움" pitchFamily="50" charset="-127"/>
              </a:defRPr>
            </a:lvl6pPr>
            <a:lvl7pPr marL="9144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  <a:ea typeface="돋움" pitchFamily="50" charset="-127"/>
              </a:defRPr>
            </a:lvl7pPr>
            <a:lvl8pPr marL="13716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  <a:ea typeface="돋움" pitchFamily="50" charset="-127"/>
              </a:defRPr>
            </a:lvl8pPr>
            <a:lvl9pPr marL="1828800" algn="l" rtl="0" eaLnBrk="1" fontAlgn="base" latinLnBrk="1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Bookman Old Style" pitchFamily="18" charset="0"/>
                <a:ea typeface="돋움" pitchFamily="50" charset="-127"/>
              </a:defRPr>
            </a:lvl9pPr>
          </a:lstStyle>
          <a:p>
            <a:pPr algn="ctr"/>
            <a:r>
              <a:rPr lang="en-US" altLang="ko-KR" sz="2400" dirty="0" smtClean="0"/>
              <a:t>Namseok Ko (nsko@etri.re.kr)</a:t>
            </a:r>
          </a:p>
          <a:p>
            <a:pPr algn="ctr"/>
            <a:r>
              <a:rPr lang="en-US" altLang="ko-KR" sz="2400" dirty="0" smtClean="0"/>
              <a:t>Network Architecture Group Champion 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42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내용 개체 틀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71622740"/>
              </p:ext>
            </p:extLst>
          </p:nvPr>
        </p:nvGraphicFramePr>
        <p:xfrm>
          <a:off x="609600" y="1368062"/>
          <a:ext cx="10974088" cy="44217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75202">
                  <a:extLst>
                    <a:ext uri="{9D8B030D-6E8A-4147-A177-3AD203B41FA5}">
                      <a16:colId xmlns:a16="http://schemas.microsoft.com/office/drawing/2014/main" val="2331091491"/>
                    </a:ext>
                  </a:extLst>
                </a:gridCol>
                <a:gridCol w="9398886">
                  <a:extLst>
                    <a:ext uri="{9D8B030D-6E8A-4147-A177-3AD203B41FA5}">
                      <a16:colId xmlns:a16="http://schemas.microsoft.com/office/drawing/2014/main" val="38419698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Question #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Question title</a:t>
                      </a:r>
                      <a:endParaRPr lang="ko-KR" sz="1600" b="1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1368219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A/13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solidFill>
                            <a:srgbClr val="EB563D"/>
                          </a:solidFill>
                          <a:effectLst/>
                        </a:rPr>
                        <a:t>IMT-2020: Network requirements &amp; functional architecture</a:t>
                      </a:r>
                      <a:endParaRPr lang="ko-KR" sz="1600" dirty="0">
                        <a:solidFill>
                          <a:srgbClr val="EB563D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3740773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B/13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NGN evolution with innovative technologies including SDN and NFV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3575555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C/13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solidFill>
                            <a:srgbClr val="EB563D"/>
                          </a:solidFill>
                          <a:effectLst/>
                        </a:rPr>
                        <a:t>Software-defined networking, network slicing and orchestration</a:t>
                      </a:r>
                      <a:endParaRPr lang="ko-KR" sz="1600" dirty="0">
                        <a:solidFill>
                          <a:srgbClr val="EB563D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095832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D/13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err="1">
                          <a:solidFill>
                            <a:srgbClr val="EB563D"/>
                          </a:solidFill>
                          <a:effectLst/>
                        </a:rPr>
                        <a:t>QoS</a:t>
                      </a:r>
                      <a:r>
                        <a:rPr lang="en-GB" sz="1600" dirty="0">
                          <a:solidFill>
                            <a:srgbClr val="EB563D"/>
                          </a:solidFill>
                          <a:effectLst/>
                        </a:rPr>
                        <a:t> aspects including IMT-2020 networks</a:t>
                      </a:r>
                      <a:endParaRPr lang="ko-KR" sz="1600" dirty="0">
                        <a:solidFill>
                          <a:srgbClr val="EB563D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471677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E/13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solidFill>
                            <a:srgbClr val="EB563D"/>
                          </a:solidFill>
                          <a:effectLst/>
                        </a:rPr>
                        <a:t>Upcoming network technologies for IMT-2020 &amp; Future Networks</a:t>
                      </a:r>
                      <a:endParaRPr lang="ko-KR" sz="1600" dirty="0">
                        <a:solidFill>
                          <a:srgbClr val="EB563D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567214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 smtClean="0">
                          <a:effectLst/>
                        </a:rPr>
                        <a:t>F/13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solidFill>
                            <a:srgbClr val="EB563D"/>
                          </a:solidFill>
                          <a:effectLst/>
                        </a:rPr>
                        <a:t>Fixed-Mobile Convergence including IMT-2020</a:t>
                      </a:r>
                      <a:endParaRPr lang="ko-KR" sz="1600" dirty="0">
                        <a:solidFill>
                          <a:srgbClr val="EB563D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882083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G/13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Knowledge-centric trustworthy networking and services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3491032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H/13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Innovative services scenarios, deployment models and migration issues based on Future Networks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956089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I/13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Applying networks of future and innovation in developing countries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8775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J/13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Big data driven networking (bDDN) and Deep packet inspection (DPI)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448252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K/13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Requirements, ecosystem, and general capabilities for cloud computing and big data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4208920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L/13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>
                          <a:effectLst/>
                        </a:rPr>
                        <a:t>Functional architecture for cloud computing and big data</a:t>
                      </a:r>
                      <a:endParaRPr lang="ko-KR" sz="16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42026954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M/13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tc>
                  <a:txBody>
                    <a:bodyPr/>
                    <a:lstStyle/>
                    <a:p>
                      <a:pPr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GB" sz="1600" dirty="0">
                          <a:effectLst/>
                        </a:rPr>
                        <a:t>End-to-end Cloud computing management and security</a:t>
                      </a:r>
                      <a:endParaRPr lang="ko-KR" sz="16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89676" marR="89676" marT="36000" marB="36000" anchor="ctr"/>
                </a:tc>
                <a:extLst>
                  <a:ext uri="{0D108BD9-81ED-4DB2-BD59-A6C34878D82A}">
                    <a16:rowId xmlns:a16="http://schemas.microsoft.com/office/drawing/2014/main" val="2597109187"/>
                  </a:ext>
                </a:extLst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Next Step!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8180546" y="2451119"/>
            <a:ext cx="3498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 latinLnBrk="0">
              <a:spcBef>
                <a:spcPts val="600"/>
              </a:spcBef>
              <a:spcAft>
                <a:spcPct val="0"/>
              </a:spcAft>
            </a:pPr>
            <a:r>
              <a:rPr lang="en-US" altLang="ko-KR" dirty="0" smtClean="0">
                <a:solidFill>
                  <a:srgbClr val="FF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Times New Roman" panose="02020603050405020304" pitchFamily="18" charset="0"/>
              </a:rPr>
              <a:t>WP: IMT-2020 </a:t>
            </a:r>
            <a:r>
              <a:rPr lang="en-US" altLang="ko-KR" dirty="0">
                <a:solidFill>
                  <a:srgbClr val="FF0000"/>
                </a:solidFill>
                <a:latin typeface="Calibri" panose="020F0502020204030204" pitchFamily="34" charset="0"/>
                <a:ea typeface="맑은 고딕" panose="020B0503020000020004" pitchFamily="34" charset="-127"/>
                <a:cs typeface="Times New Roman" panose="02020603050405020304" pitchFamily="18" charset="0"/>
              </a:rPr>
              <a:t>Networks &amp; Systems</a:t>
            </a:r>
            <a:endParaRPr lang="ko-KR" altLang="de-DE" dirty="0">
              <a:solidFill>
                <a:srgbClr val="FF0000"/>
              </a:solidFill>
              <a:latin typeface="Calibri" panose="020F050202020403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37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 algn="ctr">
              <a:buNone/>
            </a:pPr>
            <a:r>
              <a:rPr lang="en-US" altLang="ko-KR" sz="6000" dirty="0" smtClean="0"/>
              <a:t>Q &amp; A</a:t>
            </a:r>
            <a:endParaRPr lang="ko-KR" altLang="en-US" sz="6000"/>
          </a:p>
        </p:txBody>
      </p:sp>
    </p:spTree>
    <p:extLst>
      <p:ext uri="{BB962C8B-B14F-4D97-AF65-F5344CB8AC3E}">
        <p14:creationId xmlns:p14="http://schemas.microsoft.com/office/powerpoint/2010/main" val="247442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EB563D"/>
                </a:solidFill>
              </a:rPr>
              <a:t>5W1H </a:t>
            </a:r>
            <a:r>
              <a:rPr lang="en-US" altLang="ko-KR" dirty="0"/>
              <a:t>of Architecture </a:t>
            </a:r>
            <a:r>
              <a:rPr lang="en-US" altLang="ko-KR" dirty="0" smtClean="0"/>
              <a:t>Work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1454733" y="1317183"/>
            <a:ext cx="10058399" cy="7748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Gap Analysis (phase 1) : 19 gaps in architecture</a:t>
            </a:r>
          </a:p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Draft Recommendations (phase 2) : Framework and Requirements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454733" y="2148456"/>
            <a:ext cx="10058399" cy="774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High-level architecture group with all FG members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1454733" y="2979729"/>
            <a:ext cx="10058399" cy="7748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San Diego, Torino, Geneva, Beijing, Seoul, Palo Alto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1454733" y="3811002"/>
            <a:ext cx="10058399" cy="7748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June 2015 ~ December 2016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454733" y="4642275"/>
            <a:ext cx="10058399" cy="7748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To define IMT-2020 architecture from network perspective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454733" y="5473549"/>
            <a:ext cx="10058399" cy="7748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82550" lvl="1"/>
            <a:r>
              <a:rPr lang="en-US" altLang="ko-KR" sz="2800" dirty="0">
                <a:solidFill>
                  <a:srgbClr val="3E5D78"/>
                </a:solidFill>
              </a:rPr>
              <a:t>8 face-to-face meetings and multiple conference calls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678881" y="1317183"/>
            <a:ext cx="665016" cy="7748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W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678881" y="5473549"/>
            <a:ext cx="665016" cy="7748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H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78881" y="2148456"/>
            <a:ext cx="665016" cy="774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W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78881" y="2979729"/>
            <a:ext cx="665016" cy="77484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W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78881" y="3811002"/>
            <a:ext cx="665016" cy="7748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W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78881" y="4642275"/>
            <a:ext cx="665016" cy="7748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lvl="1" algn="ctr"/>
            <a:r>
              <a:rPr lang="en-US" altLang="ko-KR" sz="2800" dirty="0" smtClean="0">
                <a:solidFill>
                  <a:srgbClr val="3E5D78"/>
                </a:solidFill>
              </a:rPr>
              <a:t>W</a:t>
            </a:r>
            <a:endParaRPr lang="en-US" altLang="ko-KR" sz="2800" dirty="0">
              <a:solidFill>
                <a:srgbClr val="3E5D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49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1 : Gap Analysis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19 architectural </a:t>
            </a:r>
            <a:r>
              <a:rPr lang="en-US" sz="2800" dirty="0"/>
              <a:t>g</a:t>
            </a:r>
            <a:r>
              <a:rPr lang="en-US" sz="2800" dirty="0" smtClean="0"/>
              <a:t>aps</a:t>
            </a:r>
          </a:p>
          <a:p>
            <a:pPr lvl="1"/>
            <a:r>
              <a:rPr lang="en-GB" altLang="ko-KR" sz="2400" dirty="0"/>
              <a:t>Various bandwidth/data-rates </a:t>
            </a:r>
            <a:r>
              <a:rPr lang="en-GB" altLang="ko-KR" sz="2400" dirty="0" smtClean="0"/>
              <a:t>demands</a:t>
            </a:r>
          </a:p>
          <a:p>
            <a:pPr lvl="1"/>
            <a:r>
              <a:rPr lang="en-GB" altLang="ko-KR" sz="2400" dirty="0"/>
              <a:t>Complex connectivity model </a:t>
            </a:r>
            <a:endParaRPr lang="en-GB" altLang="ko-KR" sz="2400" dirty="0" smtClean="0"/>
          </a:p>
          <a:p>
            <a:pPr lvl="1"/>
            <a:r>
              <a:rPr lang="en-GB" altLang="ko-KR" sz="2400" dirty="0"/>
              <a:t>Application-aware and distributed network </a:t>
            </a:r>
            <a:r>
              <a:rPr lang="en-GB" altLang="ko-KR" sz="2400" dirty="0" smtClean="0"/>
              <a:t>architecture</a:t>
            </a:r>
          </a:p>
          <a:p>
            <a:pPr lvl="1"/>
            <a:r>
              <a:rPr lang="en-GB" altLang="ko-KR" sz="2400" dirty="0" smtClean="0"/>
              <a:t>Signalling complexity </a:t>
            </a:r>
            <a:r>
              <a:rPr lang="en-GB" altLang="ko-KR" sz="2400" dirty="0"/>
              <a:t>in massive MTC </a:t>
            </a:r>
            <a:endParaRPr lang="en-GB" altLang="ko-KR" sz="2400" dirty="0" smtClean="0"/>
          </a:p>
          <a:p>
            <a:pPr lvl="1"/>
            <a:r>
              <a:rPr lang="en-GB" altLang="ko-KR" sz="2400" dirty="0"/>
              <a:t>Increasing service </a:t>
            </a:r>
            <a:r>
              <a:rPr lang="en-GB" altLang="ko-KR" sz="2400" dirty="0" smtClean="0"/>
              <a:t>availability</a:t>
            </a:r>
          </a:p>
          <a:p>
            <a:pPr lvl="1"/>
            <a:r>
              <a:rPr lang="en-GB" altLang="ko-KR" sz="2400" dirty="0"/>
              <a:t>Signalling to reduce end-to-end </a:t>
            </a:r>
            <a:r>
              <a:rPr lang="en-GB" altLang="ko-KR" sz="2400" dirty="0" smtClean="0"/>
              <a:t>complexity</a:t>
            </a:r>
          </a:p>
          <a:p>
            <a:pPr lvl="1"/>
            <a:r>
              <a:rPr lang="en-GB" altLang="ko-KR" sz="2400" dirty="0"/>
              <a:t>End-to-end network latency </a:t>
            </a:r>
            <a:r>
              <a:rPr lang="en-GB" altLang="ko-KR" sz="2400" dirty="0" smtClean="0"/>
              <a:t>model</a:t>
            </a:r>
          </a:p>
          <a:p>
            <a:pPr lvl="1"/>
            <a:r>
              <a:rPr lang="en-GB" altLang="ko-KR" sz="2400" dirty="0"/>
              <a:t>Mobile network optimized softwarization </a:t>
            </a:r>
            <a:r>
              <a:rPr lang="en-GB" altLang="ko-KR" sz="2400" dirty="0" smtClean="0"/>
              <a:t>architecture</a:t>
            </a:r>
          </a:p>
          <a:p>
            <a:pPr lvl="1"/>
            <a:r>
              <a:rPr lang="en-GB" altLang="ko-KR" sz="2400" dirty="0"/>
              <a:t>Data plane </a:t>
            </a:r>
            <a:r>
              <a:rPr lang="en-GB" altLang="ko-KR" sz="2400" dirty="0" smtClean="0"/>
              <a:t>programmability</a:t>
            </a:r>
          </a:p>
        </p:txBody>
      </p:sp>
    </p:spTree>
    <p:extLst>
      <p:ext uri="{BB962C8B-B14F-4D97-AF65-F5344CB8AC3E}">
        <p14:creationId xmlns:p14="http://schemas.microsoft.com/office/powerpoint/2010/main" val="112431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</a:t>
            </a:r>
            <a:r>
              <a:rPr lang="en-US" altLang="ko-KR" dirty="0" smtClean="0"/>
              <a:t>1 </a:t>
            </a:r>
            <a:r>
              <a:rPr lang="en-US" altLang="ko-KR" dirty="0"/>
              <a:t>: Gap Analysis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sz="2800" dirty="0"/>
              <a:t>19 architectural </a:t>
            </a:r>
            <a:r>
              <a:rPr lang="en-US" altLang="ko-KR" sz="2800" dirty="0" smtClean="0"/>
              <a:t>gaps (cont’d)</a:t>
            </a:r>
            <a:endParaRPr lang="en-GB" altLang="ko-KR" sz="2800" dirty="0" smtClean="0"/>
          </a:p>
          <a:p>
            <a:pPr lvl="1"/>
            <a:r>
              <a:rPr lang="en-GB" altLang="ko-KR" sz="2400" dirty="0"/>
              <a:t>End-to-end </a:t>
            </a:r>
            <a:r>
              <a:rPr lang="en-GB" altLang="ko-KR" sz="2400" dirty="0" err="1"/>
              <a:t>QoS</a:t>
            </a:r>
            <a:r>
              <a:rPr lang="en-GB" altLang="ko-KR" sz="2400" dirty="0"/>
              <a:t> </a:t>
            </a:r>
            <a:r>
              <a:rPr lang="en-GB" altLang="ko-KR" sz="2400" dirty="0" smtClean="0"/>
              <a:t>framework</a:t>
            </a:r>
          </a:p>
          <a:p>
            <a:pPr lvl="1"/>
            <a:r>
              <a:rPr lang="en-GB" altLang="ko-KR" sz="2400" dirty="0" smtClean="0"/>
              <a:t>Energy </a:t>
            </a:r>
            <a:r>
              <a:rPr lang="en-GB" altLang="ko-KR" sz="2400" dirty="0"/>
              <a:t>efficiency</a:t>
            </a:r>
          </a:p>
          <a:p>
            <a:pPr lvl="1"/>
            <a:r>
              <a:rPr lang="en-GB" altLang="ko-KR" sz="2400" dirty="0"/>
              <a:t>Enhancement of privacy and security</a:t>
            </a:r>
          </a:p>
          <a:p>
            <a:pPr lvl="1"/>
            <a:r>
              <a:rPr lang="en-GB" altLang="ko-KR" sz="2400" dirty="0"/>
              <a:t>Enhancement identity management </a:t>
            </a:r>
          </a:p>
          <a:p>
            <a:pPr lvl="1"/>
            <a:r>
              <a:rPr lang="en-GB" altLang="ko-KR" sz="2400" dirty="0"/>
              <a:t>Multi-RAT </a:t>
            </a:r>
            <a:r>
              <a:rPr lang="en-GB" altLang="ko-KR" sz="2400" dirty="0" smtClean="0"/>
              <a:t>connectivity</a:t>
            </a:r>
          </a:p>
          <a:p>
            <a:pPr lvl="1"/>
            <a:r>
              <a:rPr lang="en-GB" altLang="ko-KR" sz="2400" dirty="0"/>
              <a:t>Fixed mobile </a:t>
            </a:r>
            <a:r>
              <a:rPr lang="en-GB" altLang="ko-KR" sz="2400" dirty="0" smtClean="0"/>
              <a:t>convergence</a:t>
            </a:r>
          </a:p>
          <a:p>
            <a:pPr lvl="1"/>
            <a:r>
              <a:rPr lang="en-GB" altLang="ko-KR" sz="2400" dirty="0"/>
              <a:t>Flexible </a:t>
            </a:r>
            <a:r>
              <a:rPr lang="en-GB" altLang="ko-KR" sz="2400" dirty="0" smtClean="0"/>
              <a:t>mobility</a:t>
            </a:r>
            <a:endParaRPr lang="en-US" altLang="ko-KR" sz="2400" dirty="0"/>
          </a:p>
          <a:p>
            <a:pPr lvl="1"/>
            <a:r>
              <a:rPr lang="en-GB" altLang="ko-KR" sz="2400" dirty="0"/>
              <a:t>Mobility management for distributed flat </a:t>
            </a:r>
            <a:r>
              <a:rPr lang="en-GB" altLang="ko-KR" sz="2400" dirty="0" smtClean="0"/>
              <a:t>network</a:t>
            </a:r>
          </a:p>
          <a:p>
            <a:pPr lvl="1"/>
            <a:r>
              <a:rPr lang="en-GB" altLang="ko-KR" sz="2400" dirty="0"/>
              <a:t>End-to-end network management in a multi-domain </a:t>
            </a:r>
            <a:r>
              <a:rPr lang="en-GB" altLang="ko-KR" sz="2400" dirty="0" smtClean="0"/>
              <a:t>environment</a:t>
            </a:r>
          </a:p>
          <a:p>
            <a:pPr lvl="1"/>
            <a:r>
              <a:rPr lang="en-GB" altLang="ko-KR" sz="2400" dirty="0"/>
              <a:t>OAM protocols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062620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Requirements from service points of view</a:t>
            </a:r>
          </a:p>
          <a:p>
            <a:pPr lvl="1"/>
            <a:r>
              <a:rPr lang="en-US" altLang="ko-KR" dirty="0" smtClean="0"/>
              <a:t>Enhanced mobile broadband services</a:t>
            </a:r>
          </a:p>
          <a:p>
            <a:pPr lvl="1"/>
            <a:r>
              <a:rPr lang="en-US" altLang="ko-KR" dirty="0" smtClean="0"/>
              <a:t>Enhanced massive machine type communications</a:t>
            </a:r>
          </a:p>
          <a:p>
            <a:pPr lvl="1"/>
            <a:r>
              <a:rPr lang="en-US" altLang="ko-KR" dirty="0" smtClean="0"/>
              <a:t>Ultra-reliable and low latency communication services</a:t>
            </a:r>
          </a:p>
          <a:p>
            <a:r>
              <a:rPr lang="en-US" altLang="ko-KR" dirty="0" smtClean="0"/>
              <a:t>Requirements from network operation point of view</a:t>
            </a:r>
          </a:p>
          <a:p>
            <a:pPr lvl="1"/>
            <a:r>
              <a:rPr lang="en-US" altLang="ko-KR" dirty="0" smtClean="0"/>
              <a:t>Network flexibility and programmability</a:t>
            </a:r>
          </a:p>
          <a:p>
            <a:pPr lvl="1"/>
            <a:r>
              <a:rPr lang="en-US" altLang="ko-KR" dirty="0" smtClean="0"/>
              <a:t>Fixed-mobile convergence </a:t>
            </a:r>
          </a:p>
          <a:p>
            <a:pPr lvl="1"/>
            <a:r>
              <a:rPr lang="en-US" altLang="ko-KR" dirty="0" smtClean="0"/>
              <a:t>Enhance mobility management</a:t>
            </a:r>
          </a:p>
          <a:p>
            <a:pPr lvl="1"/>
            <a:r>
              <a:rPr lang="en-US" altLang="ko-KR" dirty="0" smtClean="0"/>
              <a:t>Scalability</a:t>
            </a:r>
          </a:p>
          <a:p>
            <a:pPr lvl="1"/>
            <a:r>
              <a:rPr lang="en-US" altLang="ko-KR" dirty="0" smtClean="0"/>
              <a:t>Network capability exposure</a:t>
            </a:r>
          </a:p>
          <a:p>
            <a:pPr lvl="1"/>
            <a:r>
              <a:rPr lang="en-US" altLang="ko-KR" dirty="0" smtClean="0"/>
              <a:t>Authentication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2 : IMT-2020 Requirements (1/2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007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Requirements </a:t>
            </a:r>
            <a:r>
              <a:rPr lang="en-US" altLang="ko-KR" dirty="0" smtClean="0"/>
              <a:t>from </a:t>
            </a:r>
            <a:r>
              <a:rPr lang="en-US" altLang="ko-KR" dirty="0"/>
              <a:t>network operation point of </a:t>
            </a:r>
            <a:r>
              <a:rPr lang="en-US" altLang="ko-KR" dirty="0" smtClean="0"/>
              <a:t>view (cont’d)</a:t>
            </a:r>
            <a:endParaRPr lang="en-US" altLang="ko-KR" dirty="0"/>
          </a:p>
          <a:p>
            <a:pPr lvl="1"/>
            <a:r>
              <a:rPr lang="en-US" altLang="ko-KR" dirty="0" smtClean="0"/>
              <a:t>Flexible </a:t>
            </a:r>
            <a:r>
              <a:rPr lang="en-US" altLang="ko-KR" dirty="0"/>
              <a:t>signaling</a:t>
            </a:r>
          </a:p>
          <a:p>
            <a:pPr lvl="1"/>
            <a:r>
              <a:rPr lang="en-US" altLang="ko-KR" dirty="0"/>
              <a:t>Numbering, naming and addressing</a:t>
            </a:r>
          </a:p>
          <a:p>
            <a:pPr lvl="1"/>
            <a:r>
              <a:rPr lang="en-US" altLang="ko-KR" dirty="0" err="1"/>
              <a:t>QoS</a:t>
            </a:r>
            <a:r>
              <a:rPr lang="en-US" altLang="ko-KR" dirty="0"/>
              <a:t> Control</a:t>
            </a:r>
          </a:p>
          <a:p>
            <a:pPr lvl="1"/>
            <a:r>
              <a:rPr lang="en-US" altLang="ko-KR" dirty="0"/>
              <a:t>Context awareness</a:t>
            </a:r>
          </a:p>
          <a:p>
            <a:pPr lvl="1"/>
            <a:r>
              <a:rPr lang="en-US" altLang="ko-KR" dirty="0"/>
              <a:t>Profile management (User, Device, etc.)</a:t>
            </a:r>
          </a:p>
          <a:p>
            <a:pPr lvl="1"/>
            <a:r>
              <a:rPr lang="en-US" altLang="ko-KR" dirty="0"/>
              <a:t>Network management</a:t>
            </a:r>
          </a:p>
          <a:p>
            <a:pPr lvl="1"/>
            <a:r>
              <a:rPr lang="en-US" altLang="ko-KR" dirty="0"/>
              <a:t>Accounting and charging</a:t>
            </a:r>
          </a:p>
          <a:p>
            <a:pPr lvl="1"/>
            <a:r>
              <a:rPr lang="en-US" altLang="ko-KR" dirty="0"/>
              <a:t>Interworking</a:t>
            </a:r>
          </a:p>
          <a:p>
            <a:pPr lvl="1"/>
            <a:r>
              <a:rPr lang="en-US" altLang="ko-KR" dirty="0"/>
              <a:t>Security</a:t>
            </a:r>
          </a:p>
          <a:p>
            <a:pPr lvl="1"/>
            <a:r>
              <a:rPr lang="en-US" altLang="ko-KR" dirty="0" smtClean="0"/>
              <a:t>…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2 </a:t>
            </a:r>
            <a:r>
              <a:rPr lang="en-US" altLang="ko-KR" dirty="0" smtClean="0"/>
              <a:t>: IMT-2020 Requirements (2/2</a:t>
            </a:r>
            <a:r>
              <a:rPr lang="en-US" altLang="ko-KR" dirty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8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2 </a:t>
            </a:r>
            <a:r>
              <a:rPr lang="en-US" altLang="ko-KR" dirty="0" smtClean="0"/>
              <a:t>: IMT-2020 Framework (1/3)</a:t>
            </a:r>
            <a:endParaRPr lang="ko-KR" altLang="en-US" dirty="0"/>
          </a:p>
        </p:txBody>
      </p:sp>
      <p:grpSp>
        <p:nvGrpSpPr>
          <p:cNvPr id="2" name="그룹 1"/>
          <p:cNvGrpSpPr/>
          <p:nvPr/>
        </p:nvGrpSpPr>
        <p:grpSpPr>
          <a:xfrm>
            <a:off x="2030812" y="1143000"/>
            <a:ext cx="9251398" cy="5620495"/>
            <a:chOff x="2030812" y="887611"/>
            <a:chExt cx="9251398" cy="6025566"/>
          </a:xfrm>
        </p:grpSpPr>
        <p:sp>
          <p:nvSpPr>
            <p:cNvPr id="45" name="TextBox 44"/>
            <p:cNvSpPr txBox="1"/>
            <p:nvPr/>
          </p:nvSpPr>
          <p:spPr>
            <a:xfrm>
              <a:off x="4262743" y="887611"/>
              <a:ext cx="28759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IMT-2020 slice life-cycle management</a:t>
              </a:r>
              <a:endParaRPr lang="en-US" sz="14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374342" y="6085470"/>
              <a:ext cx="26527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rgbClr val="FF0000"/>
                  </a:solidFill>
                </a:rPr>
                <a:t>Slice</a:t>
              </a:r>
              <a:r>
                <a:rPr lang="en-US" altLang="ko-KR" sz="1400" dirty="0" smtClean="0"/>
                <a:t> </a:t>
              </a:r>
              <a:r>
                <a:rPr lang="en-US" altLang="ko-KR" sz="1400" dirty="0"/>
                <a:t>instances (</a:t>
              </a:r>
              <a:r>
                <a:rPr lang="en-US" altLang="ko-KR" sz="1400" dirty="0" err="1"/>
                <a:t>eMBB</a:t>
              </a:r>
              <a:r>
                <a:rPr lang="en-US" altLang="ko-KR" sz="1400" dirty="0"/>
                <a:t>, </a:t>
              </a:r>
              <a:r>
                <a:rPr lang="en-US" altLang="ko-KR" sz="1400" dirty="0" err="1"/>
                <a:t>CritC</a:t>
              </a:r>
              <a:r>
                <a:rPr lang="en-US" altLang="ko-KR" sz="1400" dirty="0"/>
                <a:t>, etc.)</a:t>
              </a:r>
              <a:endParaRPr lang="ko-KR" altLang="en-US" sz="1400" dirty="0"/>
            </a:p>
          </p:txBody>
        </p:sp>
        <p:grpSp>
          <p:nvGrpSpPr>
            <p:cNvPr id="47" name="그룹 46"/>
            <p:cNvGrpSpPr/>
            <p:nvPr/>
          </p:nvGrpSpPr>
          <p:grpSpPr>
            <a:xfrm>
              <a:off x="4450929" y="1256337"/>
              <a:ext cx="2499542" cy="2021697"/>
              <a:chOff x="4775171" y="1474159"/>
              <a:chExt cx="2499542" cy="2227482"/>
            </a:xfrm>
          </p:grpSpPr>
          <p:sp>
            <p:nvSpPr>
              <p:cNvPr id="48" name="Rectangle 42"/>
              <p:cNvSpPr/>
              <p:nvPr/>
            </p:nvSpPr>
            <p:spPr>
              <a:xfrm>
                <a:off x="4775171" y="1474159"/>
                <a:ext cx="2499542" cy="2227482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9" name="직사각형 10"/>
              <p:cNvSpPr/>
              <p:nvPr/>
            </p:nvSpPr>
            <p:spPr>
              <a:xfrm>
                <a:off x="6191220" y="1566584"/>
                <a:ext cx="1034693" cy="2078494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Management and Orchestration Plane</a:t>
                </a:r>
              </a:p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(including slice templates)</a:t>
                </a:r>
              </a:p>
              <a:p>
                <a:pPr algn="ctr"/>
                <a:endParaRPr lang="en-US" altLang="ko-K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직사각형 19"/>
              <p:cNvSpPr/>
              <p:nvPr/>
            </p:nvSpPr>
            <p:spPr>
              <a:xfrm>
                <a:off x="4833943" y="2419851"/>
                <a:ext cx="1278341" cy="34683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Control Plane</a:t>
                </a:r>
              </a:p>
            </p:txBody>
          </p:sp>
          <p:sp>
            <p:nvSpPr>
              <p:cNvPr id="51" name="직사각형 20"/>
              <p:cNvSpPr/>
              <p:nvPr/>
            </p:nvSpPr>
            <p:spPr>
              <a:xfrm>
                <a:off x="4845931" y="2859047"/>
                <a:ext cx="1278341" cy="34683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Data Plane</a:t>
                </a:r>
              </a:p>
            </p:txBody>
          </p:sp>
          <p:sp>
            <p:nvSpPr>
              <p:cNvPr id="52" name="직사각형 21"/>
              <p:cNvSpPr/>
              <p:nvPr/>
            </p:nvSpPr>
            <p:spPr>
              <a:xfrm>
                <a:off x="4845931" y="1980655"/>
                <a:ext cx="1278341" cy="34683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Service Plane</a:t>
                </a:r>
              </a:p>
            </p:txBody>
          </p:sp>
          <p:sp>
            <p:nvSpPr>
              <p:cNvPr id="53" name="직사각형 25"/>
              <p:cNvSpPr/>
              <p:nvPr/>
            </p:nvSpPr>
            <p:spPr>
              <a:xfrm>
                <a:off x="4845932" y="3298242"/>
                <a:ext cx="1278340" cy="34683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>
                  <a:lnSpc>
                    <a:spcPts val="900"/>
                  </a:lnSpc>
                </a:pPr>
                <a:r>
                  <a:rPr lang="en-US" altLang="ko-KR" sz="1200" dirty="0" smtClean="0">
                    <a:solidFill>
                      <a:schemeClr val="tx1"/>
                    </a:solidFill>
                  </a:rPr>
                  <a:t>Resources</a:t>
                </a:r>
                <a:endParaRPr lang="en-US" altLang="ko-K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직사각형 21"/>
              <p:cNvSpPr/>
              <p:nvPr/>
            </p:nvSpPr>
            <p:spPr>
              <a:xfrm>
                <a:off x="4845932" y="1567565"/>
                <a:ext cx="1278341" cy="346836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200" dirty="0">
                    <a:solidFill>
                      <a:schemeClr val="tx1"/>
                    </a:solidFill>
                  </a:rPr>
                  <a:t>Applications</a:t>
                </a:r>
              </a:p>
            </p:txBody>
          </p:sp>
        </p:grpSp>
        <p:sp>
          <p:nvSpPr>
            <p:cNvPr id="95" name="아래쪽 화살표[D] 74"/>
            <p:cNvSpPr/>
            <p:nvPr/>
          </p:nvSpPr>
          <p:spPr>
            <a:xfrm>
              <a:off x="4205794" y="3372484"/>
              <a:ext cx="2989813" cy="265853"/>
            </a:xfrm>
            <a:prstGeom prst="downArrow">
              <a:avLst>
                <a:gd name="adj1" fmla="val 50000"/>
                <a:gd name="adj2" fmla="val 45260"/>
              </a:avLst>
            </a:prstGeom>
            <a:solidFill>
              <a:schemeClr val="accent2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72000" rIns="0" bIns="0" rtlCol="0" anchor="ctr"/>
            <a:lstStyle/>
            <a:p>
              <a:pPr algn="ctr">
                <a:lnSpc>
                  <a:spcPts val="1100"/>
                </a:lnSpc>
              </a:pPr>
              <a:endParaRPr kumimoji="1" lang="ko-KR" alt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88696" y="1747350"/>
              <a:ext cx="40935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altLang="ko-KR" kern="0" dirty="0" err="1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Softwarization</a:t>
              </a:r>
              <a:r>
                <a:rPr lang="en-US" altLang="ko-KR" kern="0" dirty="0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 is embedded across overall layers by leveraging SDN, NFV, </a:t>
              </a:r>
              <a:r>
                <a:rPr lang="en-US" altLang="ko-KR" kern="0" dirty="0" smtClean="0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data </a:t>
              </a:r>
              <a:r>
                <a:rPr lang="en-US" altLang="ko-KR" kern="0" dirty="0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plane </a:t>
              </a:r>
              <a:r>
                <a:rPr lang="en-US" altLang="ko-KR" kern="0" dirty="0" smtClean="0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programmability, cloud computing, </a:t>
              </a:r>
              <a:r>
                <a:rPr lang="en-US" altLang="ko-KR" kern="0" dirty="0">
                  <a:solidFill>
                    <a:srgbClr val="ED6E59"/>
                  </a:solidFill>
                  <a:latin typeface="Calibri"/>
                  <a:ea typeface="맑은 고딕" panose="020B0503020000020004" pitchFamily="50" charset="-127"/>
                </a:rPr>
                <a:t>etc. 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555246" y="4685137"/>
              <a:ext cx="364202" cy="243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/>
                <a:t>…</a:t>
              </a:r>
              <a:endParaRPr lang="ko-KR" altLang="en-US" sz="1400" dirty="0"/>
            </a:p>
          </p:txBody>
        </p:sp>
        <p:sp>
          <p:nvSpPr>
            <p:cNvPr id="98" name="Rectangle 70"/>
            <p:cNvSpPr/>
            <p:nvPr/>
          </p:nvSpPr>
          <p:spPr>
            <a:xfrm>
              <a:off x="8107563" y="4027367"/>
              <a:ext cx="1479600" cy="170142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9" name="직사각형 19"/>
            <p:cNvSpPr/>
            <p:nvPr/>
          </p:nvSpPr>
          <p:spPr>
            <a:xfrm>
              <a:off x="8160828" y="4737203"/>
              <a:ext cx="891328" cy="26018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Control Plane</a:t>
              </a:r>
            </a:p>
          </p:txBody>
        </p:sp>
        <p:sp>
          <p:nvSpPr>
            <p:cNvPr id="100" name="직사각형 20"/>
            <p:cNvSpPr/>
            <p:nvPr/>
          </p:nvSpPr>
          <p:spPr>
            <a:xfrm>
              <a:off x="8160828" y="5068845"/>
              <a:ext cx="891328" cy="26018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Data Plane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직사각형 21"/>
            <p:cNvSpPr/>
            <p:nvPr/>
          </p:nvSpPr>
          <p:spPr>
            <a:xfrm>
              <a:off x="8160828" y="4405560"/>
              <a:ext cx="891328" cy="26018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Service Plane</a:t>
              </a:r>
            </a:p>
          </p:txBody>
        </p:sp>
        <p:sp>
          <p:nvSpPr>
            <p:cNvPr id="102" name="직사각형 18"/>
            <p:cNvSpPr/>
            <p:nvPr/>
          </p:nvSpPr>
          <p:spPr>
            <a:xfrm>
              <a:off x="9121846" y="4084977"/>
              <a:ext cx="388378" cy="1558749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MGM</a:t>
              </a: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T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3" name="직사각형 21"/>
            <p:cNvSpPr/>
            <p:nvPr/>
          </p:nvSpPr>
          <p:spPr>
            <a:xfrm>
              <a:off x="8160829" y="4084978"/>
              <a:ext cx="891328" cy="26018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Applications</a:t>
              </a:r>
            </a:p>
          </p:txBody>
        </p:sp>
        <p:sp>
          <p:nvSpPr>
            <p:cNvPr id="104" name="오른쪽 중괄호[R] 4"/>
            <p:cNvSpPr/>
            <p:nvPr/>
          </p:nvSpPr>
          <p:spPr>
            <a:xfrm rot="16200000">
              <a:off x="5677524" y="21814"/>
              <a:ext cx="245010" cy="7532287"/>
            </a:xfrm>
            <a:prstGeom prst="rightBrace">
              <a:avLst>
                <a:gd name="adj1" fmla="val 282984"/>
                <a:gd name="adj2" fmla="val 49249"/>
              </a:avLst>
            </a:prstGeom>
            <a:ln w="38100" cap="rnd">
              <a:prstDash val="solid"/>
              <a:round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ko-KR" altLang="en-US"/>
            </a:p>
          </p:txBody>
        </p:sp>
        <p:sp>
          <p:nvSpPr>
            <p:cNvPr id="105" name="직사각형 20"/>
            <p:cNvSpPr/>
            <p:nvPr/>
          </p:nvSpPr>
          <p:spPr>
            <a:xfrm>
              <a:off x="8157254" y="5383542"/>
              <a:ext cx="891328" cy="260185"/>
            </a:xfrm>
            <a:prstGeom prst="rect">
              <a:avLst/>
            </a:prstGeom>
            <a:solidFill>
              <a:schemeClr val="accent6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</a:rPr>
                <a:t>Resources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06" name="Group 6"/>
            <p:cNvGrpSpPr/>
            <p:nvPr/>
          </p:nvGrpSpPr>
          <p:grpSpPr>
            <a:xfrm>
              <a:off x="2030812" y="4000226"/>
              <a:ext cx="1479600" cy="2014828"/>
              <a:chOff x="1354659" y="3923282"/>
              <a:chExt cx="1479600" cy="2014828"/>
            </a:xfrm>
          </p:grpSpPr>
          <p:sp>
            <p:nvSpPr>
              <p:cNvPr id="107" name="Rectangle 89"/>
              <p:cNvSpPr/>
              <p:nvPr/>
            </p:nvSpPr>
            <p:spPr>
              <a:xfrm>
                <a:off x="1354659" y="3923282"/>
                <a:ext cx="1479600" cy="17149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08" name="직사각형 19"/>
              <p:cNvSpPr/>
              <p:nvPr/>
            </p:nvSpPr>
            <p:spPr>
              <a:xfrm>
                <a:off x="1407924" y="4642192"/>
                <a:ext cx="891328" cy="260872"/>
              </a:xfrm>
              <a:prstGeom prst="rect">
                <a:avLst/>
              </a:prstGeom>
              <a:solidFill>
                <a:srgbClr val="FDEAD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Control Plane</a:t>
                </a:r>
              </a:p>
            </p:txBody>
          </p:sp>
          <p:sp>
            <p:nvSpPr>
              <p:cNvPr id="109" name="직사각형 20"/>
              <p:cNvSpPr/>
              <p:nvPr/>
            </p:nvSpPr>
            <p:spPr>
              <a:xfrm>
                <a:off x="1407924" y="4974710"/>
                <a:ext cx="891328" cy="260872"/>
              </a:xfrm>
              <a:prstGeom prst="rect">
                <a:avLst/>
              </a:prstGeom>
              <a:solidFill>
                <a:srgbClr val="FDEAD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Data Plane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직사각형 21"/>
              <p:cNvSpPr/>
              <p:nvPr/>
            </p:nvSpPr>
            <p:spPr>
              <a:xfrm>
                <a:off x="1407924" y="4309673"/>
                <a:ext cx="891328" cy="260872"/>
              </a:xfrm>
              <a:prstGeom prst="rect">
                <a:avLst/>
              </a:prstGeom>
              <a:solidFill>
                <a:srgbClr val="FDEAD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Service Plane</a:t>
                </a:r>
              </a:p>
            </p:txBody>
          </p:sp>
          <p:sp>
            <p:nvSpPr>
              <p:cNvPr id="111" name="직사각형 18"/>
              <p:cNvSpPr/>
              <p:nvPr/>
            </p:nvSpPr>
            <p:spPr>
              <a:xfrm>
                <a:off x="2368942" y="4309672"/>
                <a:ext cx="388378" cy="1231786"/>
              </a:xfrm>
              <a:prstGeom prst="rect">
                <a:avLst/>
              </a:prstGeom>
              <a:solidFill>
                <a:srgbClr val="FDEAD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MGM</a:t>
                </a:r>
              </a:p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T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직사각형 20"/>
              <p:cNvSpPr/>
              <p:nvPr/>
            </p:nvSpPr>
            <p:spPr>
              <a:xfrm>
                <a:off x="1407924" y="5280586"/>
                <a:ext cx="891328" cy="260872"/>
              </a:xfrm>
              <a:prstGeom prst="rect">
                <a:avLst/>
              </a:prstGeom>
              <a:solidFill>
                <a:srgbClr val="FDEADA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 smtClean="0">
                    <a:solidFill>
                      <a:schemeClr val="tx1"/>
                    </a:solidFill>
                  </a:rPr>
                  <a:t>Resources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1579452" y="5630333"/>
                <a:ext cx="10230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/>
                  <a:t>Instance #1</a:t>
                </a:r>
                <a:endParaRPr lang="ko-KR" altLang="en-US" sz="1400" dirty="0"/>
              </a:p>
            </p:txBody>
          </p:sp>
        </p:grpSp>
        <p:grpSp>
          <p:nvGrpSpPr>
            <p:cNvPr id="114" name="Group 7"/>
            <p:cNvGrpSpPr/>
            <p:nvPr/>
          </p:nvGrpSpPr>
          <p:grpSpPr>
            <a:xfrm>
              <a:off x="4002892" y="4023551"/>
              <a:ext cx="1479600" cy="2023397"/>
              <a:chOff x="4522974" y="3922627"/>
              <a:chExt cx="1479600" cy="2023397"/>
            </a:xfrm>
          </p:grpSpPr>
          <p:sp>
            <p:nvSpPr>
              <p:cNvPr id="115" name="Rectangle 89"/>
              <p:cNvSpPr/>
              <p:nvPr/>
            </p:nvSpPr>
            <p:spPr>
              <a:xfrm>
                <a:off x="4522974" y="3922627"/>
                <a:ext cx="1479600" cy="17086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6" name="직사각형 19"/>
              <p:cNvSpPr/>
              <p:nvPr/>
            </p:nvSpPr>
            <p:spPr>
              <a:xfrm>
                <a:off x="4576239" y="4636467"/>
                <a:ext cx="891328" cy="26087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Control Plane</a:t>
                </a:r>
              </a:p>
            </p:txBody>
          </p:sp>
          <p:sp>
            <p:nvSpPr>
              <p:cNvPr id="117" name="직사각형 20"/>
              <p:cNvSpPr/>
              <p:nvPr/>
            </p:nvSpPr>
            <p:spPr>
              <a:xfrm>
                <a:off x="4576239" y="4968986"/>
                <a:ext cx="891328" cy="26087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Data Plane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직사각형 21"/>
              <p:cNvSpPr/>
              <p:nvPr/>
            </p:nvSpPr>
            <p:spPr>
              <a:xfrm>
                <a:off x="4576239" y="4303950"/>
                <a:ext cx="891328" cy="26087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Service Plane</a:t>
                </a:r>
              </a:p>
            </p:txBody>
          </p:sp>
          <p:sp>
            <p:nvSpPr>
              <p:cNvPr id="119" name="직사각형 18"/>
              <p:cNvSpPr/>
              <p:nvPr/>
            </p:nvSpPr>
            <p:spPr>
              <a:xfrm>
                <a:off x="5537257" y="4303949"/>
                <a:ext cx="388378" cy="123750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MGM</a:t>
                </a:r>
              </a:p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T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직사각형 21"/>
              <p:cNvSpPr/>
              <p:nvPr/>
            </p:nvSpPr>
            <p:spPr>
              <a:xfrm>
                <a:off x="4576239" y="3983367"/>
                <a:ext cx="1349395" cy="26087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Applications</a:t>
                </a:r>
              </a:p>
            </p:txBody>
          </p:sp>
          <p:sp>
            <p:nvSpPr>
              <p:cNvPr id="121" name="직사각형 20"/>
              <p:cNvSpPr/>
              <p:nvPr/>
            </p:nvSpPr>
            <p:spPr>
              <a:xfrm>
                <a:off x="4588842" y="5280586"/>
                <a:ext cx="891328" cy="26087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en-US" altLang="ko-KR" sz="1100" dirty="0">
                    <a:solidFill>
                      <a:schemeClr val="tx1"/>
                    </a:solidFill>
                  </a:rPr>
                  <a:t>Resources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4757599" y="5638247"/>
                <a:ext cx="10230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/>
                  <a:t>Instance #2</a:t>
                </a:r>
                <a:endParaRPr lang="ko-KR" altLang="en-US" sz="1400" dirty="0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8292998" y="5727990"/>
              <a:ext cx="10230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/>
                <a:t>Instance #n</a:t>
              </a:r>
              <a:endParaRPr lang="ko-KR" altLang="en-US" sz="14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633035" y="6550223"/>
              <a:ext cx="5309146" cy="3629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</a:rPr>
                <a:t>Conceptual IMT-2020 </a:t>
              </a:r>
              <a:r>
                <a:rPr lang="en-US" sz="1600" b="1" dirty="0" smtClean="0">
                  <a:solidFill>
                    <a:schemeClr val="bg1">
                      <a:lumMod val="50000"/>
                    </a:schemeClr>
                  </a:solidFill>
                </a:rPr>
                <a:t>non-radio network architecture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463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2 : </a:t>
            </a:r>
            <a:r>
              <a:rPr lang="en-US" altLang="ko-KR" dirty="0" smtClean="0"/>
              <a:t>IMT-2020 Framework (2/3)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4186051" y="6300382"/>
            <a:ext cx="3224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IMT-2020 Architecture Diagrams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4033" y="1143000"/>
            <a:ext cx="4855612" cy="3110425"/>
          </a:xfrm>
          <a:prstGeom prst="rect">
            <a:avLst/>
          </a:prstGeom>
        </p:spPr>
      </p:pic>
      <p:pic>
        <p:nvPicPr>
          <p:cNvPr id="8" name="그림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48" y="1270690"/>
            <a:ext cx="4112778" cy="35561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9" name="그림 8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163" y="2662190"/>
            <a:ext cx="3811837" cy="36381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557" y="3465903"/>
            <a:ext cx="4240321" cy="28344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08668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atinLnBrk="0"/>
            <a:r>
              <a:rPr lang="en-US" altLang="de-DE" sz="2400" dirty="0"/>
              <a:t>Multiple access technologies (IMT-2020, IMT, </a:t>
            </a:r>
            <a:r>
              <a:rPr lang="en-US" altLang="de-DE" sz="2400" dirty="0" err="1"/>
              <a:t>WiFi</a:t>
            </a:r>
            <a:r>
              <a:rPr lang="en-US" altLang="de-DE" sz="2400" dirty="0"/>
              <a:t>, </a:t>
            </a:r>
            <a:r>
              <a:rPr lang="en-US" altLang="de-DE" sz="2400" dirty="0" smtClean="0"/>
              <a:t>and fixed </a:t>
            </a:r>
            <a:r>
              <a:rPr lang="en-US" altLang="de-DE" sz="2400" dirty="0"/>
              <a:t>networks</a:t>
            </a:r>
            <a:r>
              <a:rPr lang="en-US" altLang="de-DE" sz="2400" dirty="0" smtClean="0"/>
              <a:t>) with access agnostic common </a:t>
            </a:r>
            <a:r>
              <a:rPr lang="en-US" altLang="de-DE" sz="2400" dirty="0" smtClean="0"/>
              <a:t>core network</a:t>
            </a:r>
            <a:endParaRPr lang="en-GB" altLang="ko-KR" sz="2400" dirty="0" smtClean="0"/>
          </a:p>
          <a:p>
            <a:pPr latinLnBrk="0"/>
            <a:r>
              <a:rPr lang="en-GB" altLang="ko-KR" sz="2400" dirty="0" smtClean="0"/>
              <a:t>Separation </a:t>
            </a:r>
            <a:r>
              <a:rPr lang="en-GB" altLang="ko-KR" sz="2400" dirty="0"/>
              <a:t>of control plane (CP) and user plane (UP) functions, allowing independent scalability and evolution</a:t>
            </a:r>
            <a:endParaRPr lang="en-US" altLang="de-DE" sz="2400" dirty="0" smtClean="0"/>
          </a:p>
          <a:p>
            <a:pPr latinLnBrk="0"/>
            <a:r>
              <a:rPr lang="en-US" altLang="de-DE" sz="2400" dirty="0" smtClean="0"/>
              <a:t>Distributed </a:t>
            </a:r>
            <a:r>
              <a:rPr lang="en-US" altLang="de-DE" sz="2400" dirty="0"/>
              <a:t>flat </a:t>
            </a:r>
            <a:r>
              <a:rPr lang="en-US" altLang="de-DE" sz="2400" dirty="0" smtClean="0"/>
              <a:t>network allowing flexible deployment of CP/UP functions</a:t>
            </a:r>
          </a:p>
          <a:p>
            <a:pPr lvl="1" latinLnBrk="0"/>
            <a:r>
              <a:rPr lang="en-US" altLang="de-DE" sz="1800" dirty="0" smtClean="0"/>
              <a:t>Converged </a:t>
            </a:r>
            <a:r>
              <a:rPr lang="en-US" altLang="de-DE" sz="1800" dirty="0"/>
              <a:t>data plane functions (IP flow management, Multi-RAT </a:t>
            </a:r>
            <a:r>
              <a:rPr lang="en-US" altLang="de-DE" sz="1800" dirty="0" smtClean="0"/>
              <a:t>coordination, etc.)</a:t>
            </a:r>
          </a:p>
          <a:p>
            <a:pPr lvl="1" latinLnBrk="0"/>
            <a:r>
              <a:rPr lang="en-US" altLang="de-DE" sz="1800" dirty="0"/>
              <a:t>Unified control functions (e.g. </a:t>
            </a:r>
            <a:r>
              <a:rPr lang="en-US" altLang="de-DE" sz="1800" dirty="0" smtClean="0"/>
              <a:t>authentication) at the core with </a:t>
            </a:r>
            <a:r>
              <a:rPr lang="en-US" altLang="de-DE" sz="1800" dirty="0"/>
              <a:t>some </a:t>
            </a:r>
            <a:r>
              <a:rPr lang="en-US" altLang="de-DE" sz="1800" dirty="0" smtClean="0"/>
              <a:t>functions </a:t>
            </a:r>
            <a:r>
              <a:rPr lang="en-US" altLang="de-DE" sz="1800" dirty="0"/>
              <a:t>at the edge</a:t>
            </a:r>
          </a:p>
          <a:p>
            <a:pPr lvl="1" latinLnBrk="0"/>
            <a:r>
              <a:rPr lang="en-GB" altLang="ko-KR" sz="1800" dirty="0"/>
              <a:t>Modular function design to enable flexible network (e.g. separation of </a:t>
            </a:r>
            <a:r>
              <a:rPr lang="en-GB" altLang="ko-KR" sz="1800" dirty="0" smtClean="0"/>
              <a:t>MM and SM)</a:t>
            </a:r>
            <a:endParaRPr lang="en-US" altLang="de-DE" sz="1800" dirty="0"/>
          </a:p>
          <a:p>
            <a:pPr latinLnBrk="0"/>
            <a:r>
              <a:rPr lang="en-US" altLang="de-DE" sz="2400" dirty="0" smtClean="0"/>
              <a:t>Architecture to support diverse service requirements</a:t>
            </a:r>
          </a:p>
          <a:p>
            <a:pPr lvl="1" latinLnBrk="0"/>
            <a:r>
              <a:rPr lang="en-GB" altLang="ko-KR" sz="1800" dirty="0"/>
              <a:t>Different mobility and diverse end-to-end </a:t>
            </a:r>
            <a:r>
              <a:rPr lang="en-GB" altLang="ko-KR" sz="1800" dirty="0" err="1"/>
              <a:t>QoS</a:t>
            </a:r>
            <a:r>
              <a:rPr lang="en-GB" altLang="ko-KR" sz="1800" dirty="0"/>
              <a:t> (data rate, reliability, </a:t>
            </a:r>
            <a:r>
              <a:rPr lang="en-GB" altLang="ko-KR" sz="1800" dirty="0" smtClean="0"/>
              <a:t>latency </a:t>
            </a:r>
            <a:r>
              <a:rPr lang="en-GB" altLang="ko-KR" sz="1800" dirty="0"/>
              <a:t>etc.</a:t>
            </a:r>
            <a:r>
              <a:rPr lang="en-US" altLang="ko-KR" sz="1800" dirty="0"/>
              <a:t>) requirements</a:t>
            </a:r>
            <a:r>
              <a:rPr lang="en-US" altLang="de-DE" sz="1800" dirty="0"/>
              <a:t> </a:t>
            </a:r>
          </a:p>
          <a:p>
            <a:pPr lvl="1" latinLnBrk="0"/>
            <a:r>
              <a:rPr lang="en-US" altLang="de-DE" sz="1800" dirty="0"/>
              <a:t>Softwarization everywhere leveraging existing tools such as SDN and NFV</a:t>
            </a:r>
          </a:p>
          <a:p>
            <a:pPr lvl="1" latinLnBrk="0"/>
            <a:r>
              <a:rPr lang="en-US" altLang="de-DE" sz="1800" dirty="0"/>
              <a:t>End-to-end network slicing </a:t>
            </a:r>
            <a:r>
              <a:rPr lang="en-GB" altLang="ko-KR" sz="1800" dirty="0"/>
              <a:t>to provide dedicated logical networks with customer (or service) specific </a:t>
            </a:r>
            <a:r>
              <a:rPr lang="en-GB" altLang="ko-KR" sz="1800" dirty="0" smtClean="0"/>
              <a:t>functionality; network capability exposure</a:t>
            </a:r>
            <a:endParaRPr lang="en-US" altLang="de-DE" sz="1800" dirty="0"/>
          </a:p>
          <a:p>
            <a:pPr lvl="1" latinLnBrk="0"/>
            <a:r>
              <a:rPr lang="en-US" altLang="de-DE" sz="1800" dirty="0"/>
              <a:t>Edge cloud support (MEC), distributed content and </a:t>
            </a:r>
            <a:r>
              <a:rPr lang="en-US" altLang="de-DE" sz="1800" dirty="0" smtClean="0"/>
              <a:t>services</a:t>
            </a:r>
            <a:endParaRPr lang="en-US" altLang="de-DE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2 : </a:t>
            </a:r>
            <a:r>
              <a:rPr lang="en-US" altLang="ko-KR" dirty="0" smtClean="0"/>
              <a:t>IMT-2020 Framework (</a:t>
            </a:r>
            <a:r>
              <a:rPr lang="en-US" altLang="ko-KR" dirty="0"/>
              <a:t>3</a:t>
            </a:r>
            <a:r>
              <a:rPr lang="en-US" altLang="ko-KR" dirty="0" smtClean="0"/>
              <a:t>/3)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67866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SKO-Simple2">
  <a:themeElements>
    <a:clrScheme name="원본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원본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원본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SKO-Simple2" id="{168B4D58-8D95-4BC2-B40D-3D661872586E}" vid="{29551907-5E48-4240-BF48-444FF6EF7EBB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0CAC50B3ABC540BC3E892BD7ECDB1F" ma:contentTypeVersion="1" ma:contentTypeDescription="Create a new document." ma:contentTypeScope="" ma:versionID="045e6d3786a4ad4ad21dc277585b285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6FBB01F-1EDE-4680-A116-3CE94DC046E4}"/>
</file>

<file path=customXml/itemProps2.xml><?xml version="1.0" encoding="utf-8"?>
<ds:datastoreItem xmlns:ds="http://schemas.openxmlformats.org/officeDocument/2006/customXml" ds:itemID="{BD76C330-B046-4399-81C2-493CF48E9D8E}"/>
</file>

<file path=customXml/itemProps3.xml><?xml version="1.0" encoding="utf-8"?>
<ds:datastoreItem xmlns:ds="http://schemas.openxmlformats.org/officeDocument/2006/customXml" ds:itemID="{C63B48B3-6A37-42A4-821C-7A0CB1784580}"/>
</file>

<file path=customXml/itemProps4.xml><?xml version="1.0" encoding="utf-8"?>
<ds:datastoreItem xmlns:ds="http://schemas.openxmlformats.org/officeDocument/2006/customXml" ds:itemID="{10B6152C-B2ED-4F5E-9DBF-94BD95A862C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NSKO-Simple2</Template>
  <TotalTime>2263</TotalTime>
  <Words>697</Words>
  <Application>Microsoft Office PowerPoint</Application>
  <PresentationFormat>와이드스크린</PresentationFormat>
  <Paragraphs>149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4" baseType="lpstr">
      <vt:lpstr>SimSun</vt:lpstr>
      <vt:lpstr>돋움</vt:lpstr>
      <vt:lpstr>맑은 고딕</vt:lpstr>
      <vt:lpstr>바탕</vt:lpstr>
      <vt:lpstr>Arial</vt:lpstr>
      <vt:lpstr>Bookman Old Style</vt:lpstr>
      <vt:lpstr>Calibri</vt:lpstr>
      <vt:lpstr>Comic Sans MS</vt:lpstr>
      <vt:lpstr>Gill Sans MT</vt:lpstr>
      <vt:lpstr>Times New Roman</vt:lpstr>
      <vt:lpstr>Wingdings</vt:lpstr>
      <vt:lpstr>Wingdings 3</vt:lpstr>
      <vt:lpstr>NSKO-Simple2</vt:lpstr>
      <vt:lpstr>Progress of Network Architecture Work in FG IMT-2020</vt:lpstr>
      <vt:lpstr>5W1H of Architecture Work</vt:lpstr>
      <vt:lpstr>Phase 1 : Gap Analysis (1/2)</vt:lpstr>
      <vt:lpstr>Phase 1 : Gap Analysis (2/2)</vt:lpstr>
      <vt:lpstr>Phase 2 : IMT-2020 Requirements (1/2)</vt:lpstr>
      <vt:lpstr>Phase 2 : IMT-2020 Requirements (2/2)</vt:lpstr>
      <vt:lpstr>Phase 2 : IMT-2020 Framework (1/3)</vt:lpstr>
      <vt:lpstr>Phase 2 : IMT-2020 Framework (2/3)</vt:lpstr>
      <vt:lpstr>Phase 2 : IMT-2020 Framework (3/3)</vt:lpstr>
      <vt:lpstr>Next Step!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 of network architecture group (Att 1)</dc:title>
  <dc:creator>Namseok Ko</dc:creator>
  <cp:lastModifiedBy>Namseok Ko</cp:lastModifiedBy>
  <cp:revision>130</cp:revision>
  <dcterms:created xsi:type="dcterms:W3CDTF">2015-12-10T11:04:15Z</dcterms:created>
  <dcterms:modified xsi:type="dcterms:W3CDTF">2016-12-07T05:25:11Z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0x010100510CAC50B3ABC540BC3E892BD7ECDB1F</vt:lpwstr>
  </property>
  <property fmtid="{D5CDD505-2E9C-101B-9397-08002B2CF9AE}" pid="3" name="_dlc_DocIdItemGuid">
    <vt:lpwstr>76a6a92e-bc47-4844-be67-5a77b0016be8</vt:lpwstr>
  </property>
</Properties>
</file>