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2" r:id="rId2"/>
    <p:sldMasterId id="2147483714" r:id="rId3"/>
  </p:sldMasterIdLst>
  <p:notesMasterIdLst>
    <p:notesMasterId r:id="rId15"/>
  </p:notesMasterIdLst>
  <p:handoutMasterIdLst>
    <p:handoutMasterId r:id="rId16"/>
  </p:handoutMasterIdLst>
  <p:sldIdLst>
    <p:sldId id="529" r:id="rId4"/>
    <p:sldId id="424" r:id="rId5"/>
    <p:sldId id="459" r:id="rId6"/>
    <p:sldId id="531" r:id="rId7"/>
    <p:sldId id="532" r:id="rId8"/>
    <p:sldId id="533" r:id="rId9"/>
    <p:sldId id="534" r:id="rId10"/>
    <p:sldId id="535" r:id="rId11"/>
    <p:sldId id="536" r:id="rId12"/>
    <p:sldId id="456" r:id="rId13"/>
    <p:sldId id="530" r:id="rId1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CCFF99"/>
    <a:srgbClr val="BBE0E3"/>
    <a:srgbClr val="000099"/>
    <a:srgbClr val="99FF66"/>
    <a:srgbClr val="2D2D8B"/>
    <a:srgbClr val="FF9999"/>
    <a:srgbClr val="CC00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53" autoAdjust="0"/>
    <p:restoredTop sz="87175" autoAdjust="0"/>
  </p:normalViewPr>
  <p:slideViewPr>
    <p:cSldViewPr>
      <p:cViewPr varScale="1">
        <p:scale>
          <a:sx n="65" d="100"/>
          <a:sy n="65" d="100"/>
        </p:scale>
        <p:origin x="-109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94" cy="51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505" y="0"/>
            <a:ext cx="3076694" cy="51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61D47E24-4296-49E2-8D16-EDA177794EDA}" type="datetime1">
              <a:rPr lang="ja-JP" altLang="en-US" smtClean="0"/>
              <a:pPr>
                <a:defRPr/>
              </a:pPr>
              <a:t>2015/2/11</a:t>
            </a:fld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968"/>
            <a:ext cx="3076694" cy="51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© Yashio Uemura 2010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505" y="9721968"/>
            <a:ext cx="3076694" cy="51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C987EA71-F4D4-412C-BE5C-7FAB6DC081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94" cy="51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505" y="0"/>
            <a:ext cx="3076694" cy="51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53E640FA-2BBD-42CC-9A1F-6D5725DD1035}" type="datetime1">
              <a:rPr lang="ja-JP" altLang="en-US" smtClean="0"/>
              <a:pPr>
                <a:defRPr/>
              </a:pPr>
              <a:t>2015/2/11</a:t>
            </a:fld>
            <a:endParaRPr lang="en-US" altLang="ja-JP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61" y="4860983"/>
            <a:ext cx="5678779" cy="46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968"/>
            <a:ext cx="3076694" cy="51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© Yashio Uemura 2010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505" y="9721968"/>
            <a:ext cx="3076694" cy="51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E0CCE16E-0D99-42F4-965B-2A03A7716A4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C4090-B009-4129-B58D-FF578B54DD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03969-DB7F-44FA-996F-03268E633A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7467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7467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5A6F-6216-4D5E-8E25-A560E71146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395288" y="1268413"/>
            <a:ext cx="8229600" cy="4752975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B190-BADA-4FD2-986F-D737401214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95288" y="1268413"/>
            <a:ext cx="8229600" cy="4752975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B3C3F-602F-4F14-8D6D-5B04E09A7BD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506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9944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2459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456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552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523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4C2FF-399B-40E2-A12F-15C5BF3837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37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241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4059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2932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10374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506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99446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24592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4568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55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3D0E-22A5-49FE-B3C9-427AC53CEC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52327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374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241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405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29326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&lt;#&gt;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103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86288" y="12684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32F1-B2CA-4213-97BF-4529E922D9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46C11-BEA0-437A-894F-0946F741413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2EF48-F304-4A88-986C-CA2307C166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CDB0-EBBE-4107-A2B3-1B7EF2C246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7956376" y="440668"/>
            <a:ext cx="720080" cy="584684"/>
            <a:chOff x="1021" y="1021"/>
            <a:chExt cx="1181" cy="1039"/>
          </a:xfrm>
        </p:grpSpPr>
        <p:pic>
          <p:nvPicPr>
            <p:cNvPr id="6" name="Picture 3" descr="IEC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21" y="1021"/>
              <a:ext cx="1020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055" y="1895"/>
              <a:ext cx="14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800" b="0" i="0" u="none" strike="noStrike" cap="none" normalizeH="0" baseline="0" smtClean="0">
                  <a:ln>
                    <a:noFill/>
                  </a:ln>
                  <a:solidFill>
                    <a:srgbClr val="58585A"/>
                  </a:solidFill>
                  <a:effectLst/>
                  <a:latin typeface="Century" pitchFamily="18" charset="0"/>
                  <a:ea typeface="ＭＳ 明朝" pitchFamily="17" charset="-128"/>
                  <a:cs typeface="ＭＳ Ｐゴシック" pitchFamily="50" charset="-128"/>
                </a:rPr>
                <a:t>®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D80F6-443D-4FA6-8A43-237E9BAA4B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B6372-181D-4D16-BC99-B6A7C9478B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6699FF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sz="2400">
              <a:solidFill>
                <a:schemeClr val="bg1"/>
              </a:solidFill>
              <a:latin typeface="Osaka" charset="-128"/>
              <a:ea typeface="Osaka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684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2015-02-13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2572EBA9-9C4E-4EFD-A5D4-0BF74A76C05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1000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1000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30000"/>
        </a:spcBef>
        <a:spcAft>
          <a:spcPct val="10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30000"/>
        </a:spcBef>
        <a:spcAft>
          <a:spcPct val="1000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83C63E4-F9BE-C24A-B4FF-309EB18BA564}" type="slidenum">
              <a:rPr kumimoji="0" lang="en-US" smtClean="0">
                <a:solidFill>
                  <a:srgbClr val="4F81BD">
                    <a:lumMod val="60000"/>
                    <a:lumOff val="40000"/>
                  </a:srgbClr>
                </a:solidFill>
                <a:latin typeface="Calibri"/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&lt;#&gt;</a:t>
            </a:fld>
            <a:endParaRPr kumimoji="0" lang="en-US" dirty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83C63E4-F9BE-C24A-B4FF-309EB18BA564}" type="slidenum">
              <a:rPr kumimoji="0" lang="en-US" smtClean="0">
                <a:solidFill>
                  <a:srgbClr val="4F81BD">
                    <a:lumMod val="60000"/>
                    <a:lumOff val="40000"/>
                  </a:srgbClr>
                </a:solidFill>
                <a:latin typeface="Calibri"/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&lt;#&gt;</a:t>
            </a:fld>
            <a:endParaRPr kumimoji="0" lang="en-US" dirty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ch/newslog/2013/nr0913.htm" TargetMode="External"/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tu.int/ITU-T/newslog/New+ITUIEC+Metadata+Standard+For+Crossplatform+IPTV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fontAlgn="auto">
              <a:spcAft>
                <a:spcPts val="0"/>
              </a:spcAft>
            </a:pPr>
            <a:endParaRPr kumimoji="0"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fontAlgn="auto">
              <a:lnSpc>
                <a:spcPct val="107000"/>
              </a:lnSpc>
              <a:spcAft>
                <a:spcPts val="800"/>
              </a:spcAft>
            </a:pPr>
            <a:endParaRPr kumimoji="0" lang="en-US" sz="2800" dirty="0">
              <a:solidFill>
                <a:srgbClr val="1F497D">
                  <a:lumMod val="60000"/>
                  <a:lumOff val="4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Workshop on Rights Information Interoperability (RII) </a:t>
            </a:r>
            <a:br>
              <a:rPr lang="en-US" sz="2800" dirty="0" smtClean="0"/>
            </a:br>
            <a:r>
              <a:rPr lang="en-US" sz="2400" i="1" dirty="0" smtClean="0"/>
              <a:t>(Geneva, Switzerland, 2015-02-13)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Collaboration story on RII </a:t>
            </a:r>
          </a:p>
          <a:p>
            <a:pPr marL="0" indent="0" algn="ctr">
              <a:buNone/>
            </a:pPr>
            <a:r>
              <a:rPr lang="en-US" sz="12800" b="1" dirty="0" smtClean="0"/>
              <a:t>between ITU-T SG 16 and IEC TC 100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Tadashi Ezaki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IEC TC 100 Secretary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1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308304" y="6129300"/>
            <a:ext cx="720080" cy="584684"/>
            <a:chOff x="1021" y="1021"/>
            <a:chExt cx="1181" cy="1039"/>
          </a:xfrm>
        </p:grpSpPr>
        <p:pic>
          <p:nvPicPr>
            <p:cNvPr id="1027" name="Picture 3" descr="IEC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21" y="1021"/>
              <a:ext cx="1020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055" y="1895"/>
              <a:ext cx="14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800" b="0" i="0" u="none" strike="noStrike" cap="none" normalizeH="0" baseline="0" smtClean="0">
                  <a:ln>
                    <a:noFill/>
                  </a:ln>
                  <a:solidFill>
                    <a:srgbClr val="58585A"/>
                  </a:solidFill>
                  <a:effectLst/>
                  <a:latin typeface="Century" pitchFamily="18" charset="0"/>
                  <a:ea typeface="ＭＳ 明朝" pitchFamily="17" charset="-128"/>
                  <a:cs typeface="ＭＳ Ｐゴシック" pitchFamily="50" charset="-128"/>
                </a:rPr>
                <a:t>®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22531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4BF637-325C-4B97-B51D-DC577BF3A130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750" y="404813"/>
            <a:ext cx="813593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Summary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9750" y="1160463"/>
            <a:ext cx="817245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363538">
              <a:spcBef>
                <a:spcPts val="1200"/>
              </a:spcBef>
              <a:buClr>
                <a:srgbClr val="000099"/>
              </a:buClr>
              <a:buSzPct val="80000"/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</a:rPr>
              <a:t>Recognition of overlapping area among ITU-T, JTC 1 and TC 100</a:t>
            </a:r>
            <a:endParaRPr lang="en-US" altLang="ja-JP" sz="2400" kern="0" dirty="0">
              <a:solidFill>
                <a:schemeClr val="accent6"/>
              </a:solidFill>
            </a:endParaRPr>
          </a:p>
          <a:p>
            <a:pPr marL="363538" indent="-363538">
              <a:spcBef>
                <a:spcPts val="1200"/>
              </a:spcBef>
              <a:buClr>
                <a:srgbClr val="000099"/>
              </a:buClr>
              <a:buSzPct val="80000"/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</a:rPr>
              <a:t>ITU-T, JTC 1, TC 100 Joint High Level </a:t>
            </a:r>
            <a:r>
              <a:rPr lang="en-US" altLang="ja-JP" sz="2400" kern="0" dirty="0" err="1" smtClean="0">
                <a:solidFill>
                  <a:schemeClr val="accent6"/>
                </a:solidFill>
              </a:rPr>
              <a:t>Adhoc</a:t>
            </a:r>
            <a:r>
              <a:rPr lang="en-US" altLang="ja-JP" sz="2400" kern="0" dirty="0" smtClean="0">
                <a:solidFill>
                  <a:schemeClr val="accent6"/>
                </a:solidFill>
              </a:rPr>
              <a:t> meeting tries to find out collaborative and cooperative themes in ICT area</a:t>
            </a:r>
            <a:endParaRPr lang="en-US" altLang="ja-JP" sz="2400" kern="0" dirty="0">
              <a:solidFill>
                <a:schemeClr val="accent6"/>
              </a:solidFill>
            </a:endParaRPr>
          </a:p>
          <a:p>
            <a:pPr marL="363538" indent="-363538">
              <a:spcBef>
                <a:spcPts val="1200"/>
              </a:spcBef>
              <a:buClr>
                <a:srgbClr val="000099"/>
              </a:buClr>
              <a:buSzPct val="80000"/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</a:rPr>
              <a:t>Very important to recognize and discuss in th</a:t>
            </a:r>
            <a:r>
              <a:rPr lang="en-US" altLang="ja-JP" sz="2400" kern="0" dirty="0" smtClean="0">
                <a:solidFill>
                  <a:schemeClr val="accent6"/>
                </a:solidFill>
              </a:rPr>
              <a:t>e very beginning stage</a:t>
            </a:r>
            <a:endParaRPr lang="en-US" altLang="ja-JP" sz="2400" kern="0" dirty="0">
              <a:solidFill>
                <a:schemeClr val="accent6"/>
              </a:solidFill>
            </a:endParaRPr>
          </a:p>
          <a:p>
            <a:pPr marL="363538" indent="-363538">
              <a:spcBef>
                <a:spcPts val="1200"/>
              </a:spcBef>
              <a:buClr>
                <a:srgbClr val="000099"/>
              </a:buClr>
              <a:buSzPct val="80000"/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</a:rPr>
              <a:t>ITU-T JTC 1, TC 100 Joint High Level </a:t>
            </a:r>
            <a:r>
              <a:rPr lang="en-US" altLang="ja-JP" sz="2400" kern="0" dirty="0" err="1" smtClean="0">
                <a:solidFill>
                  <a:schemeClr val="accent6"/>
                </a:solidFill>
              </a:rPr>
              <a:t>Adhoc</a:t>
            </a:r>
            <a:r>
              <a:rPr lang="en-US" altLang="ja-JP" sz="2400" kern="0" dirty="0" smtClean="0">
                <a:solidFill>
                  <a:schemeClr val="accent6"/>
                </a:solidFill>
              </a:rPr>
              <a:t> meeting will continue to discuss how to avoid conflict and duplicatio</a:t>
            </a:r>
            <a:r>
              <a:rPr lang="en-US" altLang="ja-JP" sz="2400" kern="0" dirty="0" smtClean="0">
                <a:solidFill>
                  <a:schemeClr val="accent6"/>
                </a:solidFill>
              </a:rPr>
              <a:t>n of work by sharing Smart Skills Sharing (SSS) matrix</a:t>
            </a:r>
            <a:endParaRPr lang="en-US" altLang="ja-JP" sz="2400" kern="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852738"/>
            <a:ext cx="8229600" cy="14049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j-cs"/>
              </a:rPr>
              <a:t>Thanks</a:t>
            </a:r>
            <a:endParaRPr kumimoji="0" lang="en-US" altLang="ja-JP" sz="36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j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08304" y="6129300"/>
            <a:ext cx="720080" cy="584684"/>
            <a:chOff x="1021" y="1021"/>
            <a:chExt cx="1181" cy="1039"/>
          </a:xfrm>
        </p:grpSpPr>
        <p:pic>
          <p:nvPicPr>
            <p:cNvPr id="5" name="Picture 3" descr="IEC log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21" y="1021"/>
              <a:ext cx="1020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55" y="1895"/>
              <a:ext cx="14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800" b="0" i="0" u="none" strike="noStrike" cap="none" normalizeH="0" baseline="0" smtClean="0">
                  <a:ln>
                    <a:noFill/>
                  </a:ln>
                  <a:solidFill>
                    <a:srgbClr val="58585A"/>
                  </a:solidFill>
                  <a:effectLst/>
                  <a:latin typeface="Century" pitchFamily="18" charset="0"/>
                  <a:ea typeface="ＭＳ 明朝" pitchFamily="17" charset="-128"/>
                  <a:cs typeface="ＭＳ Ｐゴシック" pitchFamily="50" charset="-128"/>
                </a:rPr>
                <a:t>®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188" y="647700"/>
            <a:ext cx="7921625" cy="35317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ja-JP" sz="2800" kern="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Contents</a:t>
            </a:r>
          </a:p>
          <a:p>
            <a:pPr marL="457200" indent="-457200">
              <a:spcBef>
                <a:spcPts val="12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Home network standardization</a:t>
            </a:r>
          </a:p>
          <a:p>
            <a:pPr marL="457200" indent="-457200">
              <a:spcBef>
                <a:spcPts val="6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ITU-T, JTC 1, TC 100 Joint High Level Meeting</a:t>
            </a:r>
          </a:p>
          <a:p>
            <a:pPr marL="457200" indent="-457200">
              <a:spcBef>
                <a:spcPts val="3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Joint High Level </a:t>
            </a:r>
            <a:r>
              <a:rPr lang="en-US" altLang="ja-JP" sz="2400" kern="0" dirty="0" err="1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Adhoc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Meetings</a:t>
            </a:r>
          </a:p>
          <a:p>
            <a:pPr marL="457200" indent="-457200">
              <a:spcBef>
                <a:spcPts val="3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Parallel texts on RII</a:t>
            </a:r>
          </a:p>
          <a:p>
            <a:pPr marL="457200" indent="-457200">
              <a:spcBef>
                <a:spcPts val="3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Success factors for the collaboration on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RII</a:t>
            </a:r>
            <a:endParaRPr lang="en-US" altLang="ja-JP" sz="2400" kern="0" dirty="0" smtClean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Bef>
                <a:spcPts val="300"/>
              </a:spcBef>
              <a:buAutoNum type="arabicPeriod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How to avoid conflict and duplication of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work</a:t>
            </a:r>
            <a:endParaRPr lang="en-US" altLang="ja-JP" sz="2400" kern="0" dirty="0" smtClean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Bef>
                <a:spcPts val="300"/>
              </a:spcBef>
              <a:buFontTx/>
              <a:buAutoNum type="arabicPeriod"/>
              <a:defRPr/>
            </a:pPr>
            <a:r>
              <a:rPr lang="en-US" altLang="ja-JP" sz="2400" kern="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1" y="404813"/>
            <a:ext cx="5616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Home network standardization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750" y="1160463"/>
            <a:ext cx="7921625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kern="0" dirty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ISO/IEC JTC 1/SC 25 </a:t>
            </a:r>
            <a:endParaRPr lang="en-US" altLang="ja-JP" sz="2400" kern="0" dirty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268288">
              <a:spcBef>
                <a:spcPts val="0"/>
              </a:spcBef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Interconnection of information technology equipment</a:t>
            </a:r>
            <a:endParaRPr lang="en-US" altLang="ja-JP" sz="2400" kern="0" dirty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kern="0" dirty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TC 100/TA 9</a:t>
            </a:r>
          </a:p>
          <a:p>
            <a:pPr marL="269875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Audio, video and multimedia applications for end-user network</a:t>
            </a:r>
            <a:endParaRPr lang="en-US" altLang="ja-JP" sz="2400" kern="0" dirty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  <a:buClr>
                <a:srgbClr val="000099"/>
              </a:buClr>
              <a:defRPr/>
            </a:pP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763688" y="3501008"/>
            <a:ext cx="3348372" cy="2340260"/>
          </a:xfrm>
          <a:prstGeom prst="ellipse">
            <a:avLst/>
          </a:prstGeom>
          <a:solidFill>
            <a:srgbClr val="BBE0E3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103948" y="3501008"/>
            <a:ext cx="3348372" cy="2340260"/>
          </a:xfrm>
          <a:prstGeom prst="ellipse">
            <a:avLst/>
          </a:prstGeom>
          <a:solidFill>
            <a:srgbClr val="CCFF99">
              <a:alpha val="50196"/>
            </a:srgbClr>
          </a:solidFill>
          <a:ln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995936" y="4293096"/>
            <a:ext cx="11881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Home </a:t>
            </a:r>
          </a:p>
          <a:p>
            <a:pPr algn="ctr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Network</a:t>
            </a:r>
            <a:endParaRPr lang="en-US" altLang="ja-JP" sz="24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2087724" y="4149080"/>
            <a:ext cx="1728192" cy="101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TC 100</a:t>
            </a:r>
          </a:p>
          <a:p>
            <a:pPr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Audio, video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multimedia</a:t>
            </a:r>
            <a:endParaRPr lang="en-US" altLang="ja-JP" sz="2400" b="1" kern="0" dirty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508104" y="4149080"/>
            <a:ext cx="194421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ISO/IEC JTC 1</a:t>
            </a:r>
          </a:p>
          <a:p>
            <a:pPr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Information Technology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699792" y="5157192"/>
            <a:ext cx="1476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kern="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DLNA</a:t>
            </a:r>
          </a:p>
          <a:p>
            <a:pPr algn="ctr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kern="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ITopHome</a:t>
            </a:r>
            <a:endParaRPr lang="en-US" altLang="ja-JP" kern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256076" y="5193196"/>
            <a:ext cx="1188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kern="0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IGRS</a:t>
            </a:r>
            <a:endParaRPr lang="en-US" altLang="ja-JP" sz="2400" kern="0" dirty="0"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69125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ITU-T, JTC 1, TC 100 </a:t>
            </a:r>
            <a:b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Joint High Level Meeting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736812"/>
            <a:ext cx="7921625" cy="39610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TC 100 held the first “High Level Meeting with ISO/IEC JTC 1, ITU-T and ETSI” on November 20th 2008 in Sao Paulo in order to implement Decision (132/9) of IEC Standard Management Board.</a:t>
            </a:r>
          </a:p>
          <a:p>
            <a:pPr marL="363538" indent="-363538"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SMB Decision 132/9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0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The SMB agreed with the TC 100/AGS recommendation for a collaboration group between IEC TC 100 Chairman and Secretaries and relevant ITU-T Study Groups’ Chairmen on the subject of </a:t>
            </a:r>
            <a:r>
              <a:rPr lang="en-US" altLang="ja-JP" sz="20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home-network and IDTV receiver standardizations on IPTV systems and/or equipment</a:t>
            </a:r>
            <a:r>
              <a:rPr lang="en-US" altLang="ja-JP" sz="20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, and recommended representation from TC 100, JTC1, ITU and ETSI in order to set up a better cooperation between these different 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69125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ITU-T, JTC 1, TC 100 </a:t>
            </a:r>
            <a:b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Joint High Level Meeting (Cont.)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736812"/>
            <a:ext cx="7921625" cy="40564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Decisions of the first IEC TC 100 High Level Meeting on November 20, 2008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Decision 1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: It was agreed to create an Ad-Hoc group to seek for collaborative areas.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Decision 2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: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Dr. Hirakawa, Dr. Kawamori and Mr. Jameson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were nominated as starting members. They will ask other members to join Ad-Hoc meetings accordingly.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Decision 3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: Dr. Kawamori proposed to focus on terminal related areas and the meeting agreed.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b="1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Decision 4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: The possible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Ad-Hoc meeting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will be in late April 2009 in Geneva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6912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Joint High Level </a:t>
            </a:r>
            <a:r>
              <a:rPr lang="en-US" altLang="ja-JP" sz="2800" kern="0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Adhoc</a:t>
            </a: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Meetings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217072"/>
            <a:ext cx="7921625" cy="37240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ITU-T, JTC 1, TC 100 Joint High Level </a:t>
            </a:r>
            <a:r>
              <a:rPr lang="en-US" altLang="ja-JP" sz="2400" kern="0" dirty="0" err="1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Adhoc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meetings were held six times to seek for and recognize the collaborative area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ITU-T SG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16 and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TC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100 recognized that the candidate of the collaboration work would be a project related to IEC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62227: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Multimedia home server systems - Digital rights permission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code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ITU-T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SG 16/Q 13 and TC 100/TA 8 agreed to develop parallel texts on RII: Rights Information Interoperability for IPTV (IEC 62698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)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6912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Parallel texts on RII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217072"/>
            <a:ext cx="8100900" cy="5029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62698: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Rights Information Interoperability for IPTV, which was developed by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TC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100/TA 8, was published on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2013-03-11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ITU-T H.751 Metadata for rights information interoperability in IPTV services, which was developed by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ITU-T SG16/Q13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, was published on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2013-03-16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The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contents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of two texts (IEC 62698 and ITU-T H.751) are technically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aligned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IEC 62698 and ITU-T H.751 became the first practical achievement based on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the High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L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evel meeting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Press releases</a:t>
            </a:r>
          </a:p>
          <a:p>
            <a:pPr marL="363538" indent="-363538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  <a:hlinkClick r:id="rId3"/>
              </a:rPr>
              <a:t>IEC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363538" indent="-363538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  <a:hlinkClick r:id="rId4"/>
              </a:rPr>
              <a:t>ITU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7200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Success factors </a:t>
            </a: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for the collaboration on RII</a:t>
            </a:r>
            <a:endParaRPr lang="en-US" altLang="ja-JP" sz="2800" kern="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217072"/>
            <a:ext cx="8280920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Recognition of the collaborative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area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We had an opportunity to discuss the issues and a way to address them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at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very beginning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phase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Interaction between the members from both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sides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We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had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person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who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is involved in the issues</a:t>
            </a:r>
          </a:p>
          <a:p>
            <a:pPr marL="363538" indent="-363538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He recognized the need of IEC 62227 related expertise under IEC TC 100</a:t>
            </a:r>
          </a:p>
          <a:p>
            <a:pPr marL="363538" indent="-363538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He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was </a:t>
            </a:r>
            <a:r>
              <a:rPr lang="en-US" altLang="ja-JP" sz="2400" u="sng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 right person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and connected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JTC 1/SC 29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to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join the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discussion as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well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Exchange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mutual progress by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liaison statements</a:t>
            </a:r>
          </a:p>
          <a:p>
            <a:pPr marL="363538" indent="-363538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We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were able to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utilize both expertise to develop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the parallel texts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	</a:t>
            </a:r>
            <a:endParaRPr lang="en-US" altLang="ja-JP" sz="2400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2015-02-13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8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7200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How </a:t>
            </a: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to avoid conflict and duplication of work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39552" y="1088740"/>
            <a:ext cx="8280920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Discussed in the Joint High Level </a:t>
            </a:r>
            <a:r>
              <a:rPr lang="en-US" altLang="ja-JP" sz="2400" kern="0" dirty="0" err="1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Adhoc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 meetings</a:t>
            </a:r>
            <a:endParaRPr lang="en-US" altLang="ja-JP" sz="2400" u="sng" kern="0" dirty="0" smtClean="0">
              <a:solidFill>
                <a:schemeClr val="accent6"/>
              </a:solidFill>
              <a:latin typeface="+mn-lt"/>
              <a:ea typeface="+mj-ea"/>
              <a:cs typeface="+mj-cs"/>
            </a:endParaRP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There was a proposal to create a matrix in which collaborative standardization themes are listed and the expertise of SDOs are mapped </a:t>
            </a:r>
          </a:p>
          <a:p>
            <a:pPr marL="363538" indent="-363538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n-lt"/>
                <a:ea typeface="+mj-ea"/>
                <a:cs typeface="+mj-cs"/>
              </a:rPr>
              <a:t>TC 100 has been creating the matrix and named Smart Skills Sharing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575556" y="3573016"/>
          <a:ext cx="8064897" cy="2520280"/>
        </p:xfrm>
        <a:graphic>
          <a:graphicData uri="http://schemas.openxmlformats.org/drawingml/2006/table">
            <a:tbl>
              <a:tblPr/>
              <a:tblGrid>
                <a:gridCol w="1296144"/>
                <a:gridCol w="36004"/>
                <a:gridCol w="1176799"/>
                <a:gridCol w="1595509"/>
                <a:gridCol w="36004"/>
                <a:gridCol w="1080120"/>
                <a:gridCol w="684076"/>
                <a:gridCol w="720080"/>
                <a:gridCol w="600529"/>
                <a:gridCol w="839632"/>
              </a:tblGrid>
              <a:tr h="1593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Technology map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Standards development organization map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93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Theme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Technology areas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TC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JTC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ITU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93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0">
                <a:tc rowSpan="1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DC power supply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Policy and requrements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Telecomm devices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SG 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185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 alone AV devices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Devices and products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TS 62700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L.1002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185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Mobile phone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 14 and USB-IF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L.1000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185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Smart phone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 14 and USB-IF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185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DSC and video camera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Audio players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eBook reader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Interface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 14 and USB IF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187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Safety and EMC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TC 108, CISPR/I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Others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0" name="Straight Arrow Connector 2"/>
          <p:cNvCxnSpPr/>
          <p:nvPr/>
        </p:nvCxnSpPr>
        <p:spPr>
          <a:xfrm>
            <a:off x="5616116" y="4581128"/>
            <a:ext cx="234026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3E5C2BE353D943932B74A3F1F3876D" ma:contentTypeVersion="1" ma:contentTypeDescription="Create a new document." ma:contentTypeScope="" ma:versionID="da65840f8c6d6d7c6e3e34b6214cf5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E8BA13-6E4B-4487-8948-59A2647E7429}"/>
</file>

<file path=customXml/itemProps2.xml><?xml version="1.0" encoding="utf-8"?>
<ds:datastoreItem xmlns:ds="http://schemas.openxmlformats.org/officeDocument/2006/customXml" ds:itemID="{6D5A61A3-7ABD-45C0-8ABD-08CBDC474140}"/>
</file>

<file path=customXml/itemProps3.xml><?xml version="1.0" encoding="utf-8"?>
<ds:datastoreItem xmlns:ds="http://schemas.openxmlformats.org/officeDocument/2006/customXml" ds:itemID="{169213F4-0CC2-4E33-92D7-1B91D9FDF245}"/>
</file>

<file path=docProps/app.xml><?xml version="1.0" encoding="utf-8"?>
<Properties xmlns="http://schemas.openxmlformats.org/officeDocument/2006/extended-properties" xmlns:vt="http://schemas.openxmlformats.org/officeDocument/2006/docPropsVTypes">
  <TotalTime>8597</TotalTime>
  <Words>731</Words>
  <Application>Microsoft Office PowerPoint</Application>
  <PresentationFormat>画面に合わせる (4:3)</PresentationFormat>
  <Paragraphs>211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標準デザイン</vt:lpstr>
      <vt:lpstr>Office Theme</vt:lpstr>
      <vt:lpstr>1_Office Theme</vt:lpstr>
      <vt:lpstr>Workshop on Rights Information Interoperability (RII)  (Geneva, Switzerland, 2015-02-13)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</vt:vector>
  </TitlesOfParts>
  <Company>東京電機大学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植村八潮</dc:creator>
  <cp:lastModifiedBy>0000047533</cp:lastModifiedBy>
  <cp:revision>328</cp:revision>
  <dcterms:created xsi:type="dcterms:W3CDTF">2009-07-10T09:43:31Z</dcterms:created>
  <dcterms:modified xsi:type="dcterms:W3CDTF">2015-02-11T15:32:46Z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0x010100333E5C2BE353D943932B74A3F1F3876D</vt:lpwstr>
  </property>
</Properties>
</file>