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1" r:id="rId2"/>
    <p:sldId id="320" r:id="rId3"/>
    <p:sldId id="314" r:id="rId4"/>
    <p:sldId id="319" r:id="rId5"/>
    <p:sldId id="321" r:id="rId6"/>
    <p:sldId id="322" r:id="rId7"/>
    <p:sldId id="317" r:id="rId8"/>
    <p:sldId id="329" r:id="rId9"/>
    <p:sldId id="328" r:id="rId10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21" autoAdjust="0"/>
    <p:restoredTop sz="94660"/>
  </p:normalViewPr>
  <p:slideViewPr>
    <p:cSldViewPr snapToGrid="0" snapToObjects="1" showGuides="1">
      <p:cViewPr varScale="1">
        <p:scale>
          <a:sx n="68" d="100"/>
          <a:sy n="68" d="100"/>
        </p:scale>
        <p:origin x="3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9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t>11/02/2015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9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5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t>11/02/2015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1" y="3228979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368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36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png"/><Relationship Id="rId18" Type="http://schemas.openxmlformats.org/officeDocument/2006/relationships/image" Target="../media/image18.jpeg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2.png"/><Relationship Id="rId16" Type="http://schemas.openxmlformats.org/officeDocument/2006/relationships/image" Target="../media/image16.emf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5" Type="http://schemas.openxmlformats.org/officeDocument/2006/relationships/image" Target="../media/image15.png"/><Relationship Id="rId10" Type="http://schemas.openxmlformats.org/officeDocument/2006/relationships/image" Target="../media/image10.emf"/><Relationship Id="rId19" Type="http://schemas.openxmlformats.org/officeDocument/2006/relationships/image" Target="../media/image19.jpeg"/><Relationship Id="rId4" Type="http://schemas.openxmlformats.org/officeDocument/2006/relationships/image" Target="../media/image4.emf"/><Relationship Id="rId9" Type="http://schemas.openxmlformats.org/officeDocument/2006/relationships/image" Target="../media/image9.emf"/><Relationship Id="rId14" Type="http://schemas.openxmlformats.org/officeDocument/2006/relationships/image" Target="../media/image14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2"/>
            <a:ext cx="8229600" cy="1828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“</a:t>
            </a:r>
            <a:r>
              <a:rPr lang="en-US" altLang="ja-JP" sz="2800" dirty="0" smtClean="0"/>
              <a:t>Joint </a:t>
            </a:r>
            <a:r>
              <a:rPr lang="en-US" altLang="ja-JP" sz="2800" dirty="0"/>
              <a:t>ITU and IEC workshop on Rights Information Interoperability (RII)</a:t>
            </a:r>
            <a:r>
              <a:rPr lang="en-US" sz="2800" dirty="0" smtClean="0"/>
              <a:t> ” </a:t>
            </a:r>
            <a:br>
              <a:rPr lang="en-US" sz="2800" dirty="0" smtClean="0"/>
            </a:br>
            <a:r>
              <a:rPr lang="en-US" sz="2400" i="1" dirty="0" smtClean="0"/>
              <a:t>(</a:t>
            </a:r>
            <a:r>
              <a:rPr lang="en-US" altLang="ja-JP" sz="2400" dirty="0"/>
              <a:t>Gen</a:t>
            </a:r>
            <a:r>
              <a:rPr lang="en-US" altLang="ja-JP" sz="2400" i="1" dirty="0"/>
              <a:t>eva, Switzerland,  13 February 2015</a:t>
            </a:r>
            <a:r>
              <a:rPr lang="en-US" sz="2400" i="1" dirty="0" smtClean="0"/>
              <a:t>)</a:t>
            </a:r>
            <a:endParaRPr lang="en-US" sz="2400" i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451886"/>
            <a:ext cx="8229600" cy="346183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6000" b="1" dirty="0" smtClean="0"/>
              <a:t/>
            </a:r>
            <a:br>
              <a:rPr lang="en-US" sz="16000" b="1" dirty="0" smtClean="0"/>
            </a:br>
            <a:r>
              <a:rPr lang="en-US" sz="12800" b="1" dirty="0" err="1" smtClean="0"/>
              <a:t>ArtistComm</a:t>
            </a:r>
            <a:r>
              <a:rPr lang="en-US" sz="12800" b="1" dirty="0"/>
              <a:t> </a:t>
            </a:r>
            <a:r>
              <a:rPr lang="en-US" sz="12800" b="1" dirty="0" smtClean="0"/>
              <a:t>ID operational experiment</a:t>
            </a:r>
          </a:p>
          <a:p>
            <a:pPr marL="0" indent="0" algn="ctr">
              <a:buNone/>
            </a:pPr>
            <a:endParaRPr lang="en-US" sz="16000" b="1" dirty="0"/>
          </a:p>
          <a:p>
            <a:pPr marL="0" indent="0" algn="ctr">
              <a:buNone/>
            </a:pPr>
            <a:r>
              <a:rPr lang="en-US" sz="12800" b="1" dirty="0" smtClean="0"/>
              <a:t>KIKUCHI Naoto,</a:t>
            </a:r>
            <a:endParaRPr lang="en-US" sz="12800" b="1" dirty="0"/>
          </a:p>
          <a:p>
            <a:pPr marL="0" indent="0" algn="ctr">
              <a:buNone/>
            </a:pPr>
            <a:r>
              <a:rPr lang="en-US" sz="12800" b="1" dirty="0" smtClean="0"/>
              <a:t>Project Associate Professor, Keio University</a:t>
            </a:r>
          </a:p>
          <a:p>
            <a:pPr marL="0" indent="0" algn="ctr">
              <a:buNone/>
            </a:pPr>
            <a:r>
              <a:rPr lang="en-US" sz="12800" b="1" dirty="0" smtClean="0"/>
              <a:t>kikuchi@nao.to</a:t>
            </a:r>
          </a:p>
          <a:p>
            <a:pPr marL="0" indent="0" algn="ctr">
              <a:buNone/>
            </a:pPr>
            <a:endParaRPr lang="en-US" sz="12800" b="1" dirty="0"/>
          </a:p>
          <a:p>
            <a:pPr marL="0" indent="0" algn="ctr">
              <a:buNone/>
            </a:pPr>
            <a:endParaRPr lang="en-US" sz="16000" b="1" i="1" dirty="0"/>
          </a:p>
          <a:p>
            <a:pPr marL="0" indent="0" algn="ctr">
              <a:buNone/>
            </a:pPr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Specific </a:t>
            </a:r>
            <a:r>
              <a:rPr lang="en-US" altLang="ja-JP" dirty="0" smtClean="0"/>
              <a:t>Activities                              Artist ID</a:t>
            </a:r>
            <a:r>
              <a:rPr lang="ja-JP" altLang="ja-JP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The center of </a:t>
            </a:r>
            <a:r>
              <a:rPr lang="en-US" altLang="ja-JP" dirty="0" err="1"/>
              <a:t>ArtistComm’s</a:t>
            </a:r>
            <a:r>
              <a:rPr lang="en-US" altLang="ja-JP" dirty="0"/>
              <a:t> activities has become the establishment, issuing of numbers, and management of an </a:t>
            </a:r>
            <a:r>
              <a:rPr lang="en-US" altLang="ja-JP" dirty="0" smtClean="0"/>
              <a:t>Artist ID </a:t>
            </a:r>
            <a:r>
              <a:rPr lang="en-US" altLang="ja-JP" dirty="0"/>
              <a:t>system that expands the RII*</a:t>
            </a:r>
            <a:r>
              <a:rPr lang="ja-JP" altLang="ja-JP" dirty="0"/>
              <a:t>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947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Specific Activities </a:t>
            </a:r>
            <a:r>
              <a:rPr lang="en-US" altLang="ja-JP" dirty="0" smtClean="0"/>
              <a:t>                             Basic Artist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E</a:t>
            </a:r>
            <a:r>
              <a:rPr lang="en-US" altLang="ja-JP" dirty="0" smtClean="0"/>
              <a:t>stablishing </a:t>
            </a:r>
            <a:r>
              <a:rPr lang="en-US" altLang="ja-JP" dirty="0"/>
              <a:t>and maintaining official artist photographs and profiles to the minimum required </a:t>
            </a:r>
            <a:r>
              <a:rPr lang="en-US" altLang="ja-JP" dirty="0" smtClean="0"/>
              <a:t>level</a:t>
            </a:r>
            <a:endParaRPr lang="ja-JP" altLang="ja-JP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990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Outline of Artist ID System</a:t>
            </a:r>
            <a:endParaRPr lang="ja-JP" altLang="ja-JP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 Features of the ID system are that it can describe not only individuals, but also groups, and that it can describe all of the content and services related to an </a:t>
            </a:r>
            <a:r>
              <a:rPr lang="en-US" altLang="ja-JP" dirty="0" smtClean="0"/>
              <a:t>artist</a:t>
            </a:r>
            <a:endParaRPr lang="ja-JP" altLang="ja-JP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114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Artist ID</a:t>
            </a:r>
            <a:r>
              <a:rPr lang="ja-JP" altLang="ja-JP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 AC (country code)-(individual/group)-(12-digits)-(check digit)</a:t>
            </a:r>
            <a:endParaRPr lang="ja-JP" altLang="ja-JP" dirty="0"/>
          </a:p>
          <a:p>
            <a:r>
              <a:rPr lang="en-US" altLang="ja-JP" dirty="0" smtClean="0"/>
              <a:t>Artist </a:t>
            </a:r>
            <a:r>
              <a:rPr lang="en-US" altLang="ja-JP" dirty="0"/>
              <a:t>Code (AC) number issued in </a:t>
            </a:r>
            <a:r>
              <a:rPr lang="en-US" altLang="ja-JP" dirty="0" err="1" smtClean="0"/>
              <a:t>ArtistComm</a:t>
            </a:r>
            <a:endParaRPr lang="ja-JP" altLang="ja-JP" dirty="0"/>
          </a:p>
          <a:p>
            <a:r>
              <a:rPr lang="en-US" altLang="ja-JP" dirty="0"/>
              <a:t> Issuance Example:</a:t>
            </a:r>
            <a:endParaRPr lang="ja-JP" altLang="ja-JP" dirty="0"/>
          </a:p>
          <a:p>
            <a:pPr marL="0" indent="0">
              <a:buNone/>
            </a:pPr>
            <a:r>
              <a:rPr lang="en-US" altLang="ja-JP" dirty="0" smtClean="0"/>
              <a:t> JP</a:t>
            </a:r>
            <a:r>
              <a:rPr lang="en-US" altLang="ja-JP" dirty="0"/>
              <a:t>-G-0000-0000-0001-(1)  </a:t>
            </a:r>
            <a:r>
              <a:rPr lang="en-US" altLang="ja-JP" dirty="0" err="1"/>
              <a:t>L’Arc~en~</a:t>
            </a:r>
            <a:r>
              <a:rPr lang="en-US" altLang="ja-JP" dirty="0" err="1" smtClean="0"/>
              <a:t>Ciel</a:t>
            </a:r>
            <a:r>
              <a:rPr lang="en-US" altLang="ja-JP" dirty="0" smtClean="0"/>
              <a:t> (</a:t>
            </a:r>
            <a:r>
              <a:rPr lang="en-US" altLang="ja-JP" dirty="0"/>
              <a:t>group)</a:t>
            </a:r>
            <a:endParaRPr lang="ja-JP" altLang="ja-JP" dirty="0"/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JP</a:t>
            </a:r>
            <a:r>
              <a:rPr lang="en-US" altLang="ja-JP" dirty="0"/>
              <a:t>-I -0000-0000-0002-(8)   </a:t>
            </a:r>
            <a:r>
              <a:rPr lang="en-US" altLang="ja-JP" dirty="0" err="1"/>
              <a:t>hyde</a:t>
            </a:r>
            <a:r>
              <a:rPr lang="en-US" altLang="ja-JP" dirty="0"/>
              <a:t> (individual)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107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Contents ID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altLang="ja-JP" sz="7000" dirty="0" smtClean="0"/>
              <a:t>(</a:t>
            </a:r>
            <a:r>
              <a:rPr lang="en-US" altLang="ja-JP" sz="7000" dirty="0"/>
              <a:t>content type)-(country code)-(issued code of center)</a:t>
            </a:r>
            <a:r>
              <a:rPr lang="en-US" altLang="ja-JP" sz="7000" dirty="0" smtClean="0"/>
              <a:t>-          (</a:t>
            </a:r>
            <a:r>
              <a:rPr lang="en-US" altLang="ja-JP" sz="7000" dirty="0"/>
              <a:t>10 digits)-(check digit)-artist </a:t>
            </a:r>
            <a:r>
              <a:rPr lang="en-US" altLang="ja-JP" sz="7000" dirty="0" smtClean="0"/>
              <a:t>ID</a:t>
            </a:r>
          </a:p>
          <a:p>
            <a:endParaRPr lang="ja-JP" altLang="ja-JP" sz="7000" dirty="0"/>
          </a:p>
          <a:p>
            <a:r>
              <a:rPr lang="en-US" altLang="ja-JP" sz="7000" dirty="0"/>
              <a:t> Content Description Example:</a:t>
            </a:r>
            <a:endParaRPr lang="ja-JP" altLang="ja-JP" sz="7000" dirty="0"/>
          </a:p>
          <a:p>
            <a:pPr marL="0" indent="0">
              <a:buNone/>
            </a:pPr>
            <a:r>
              <a:rPr lang="en-US" altLang="ja-JP" sz="7000" dirty="0" smtClean="0"/>
              <a:t>SM</a:t>
            </a:r>
            <a:r>
              <a:rPr lang="en-US" altLang="ja-JP" sz="7000" dirty="0"/>
              <a:t>-JP-11-1234567890(3)-JP-G-0000-0000-0001-(1)  </a:t>
            </a:r>
            <a:r>
              <a:rPr lang="en-US" altLang="ja-JP" sz="7000" dirty="0" smtClean="0"/>
              <a:t>                  SM</a:t>
            </a:r>
            <a:r>
              <a:rPr lang="en-US" altLang="ja-JP" sz="7000" dirty="0"/>
              <a:t>: Music (Sound Music) content</a:t>
            </a:r>
            <a:endParaRPr lang="ja-JP" altLang="ja-JP" sz="7000" dirty="0"/>
          </a:p>
          <a:p>
            <a:pPr marL="0" indent="0">
              <a:buNone/>
            </a:pPr>
            <a:endParaRPr lang="en-US" altLang="ja-JP" sz="7000" dirty="0"/>
          </a:p>
          <a:p>
            <a:pPr marL="0" indent="0">
              <a:buNone/>
            </a:pPr>
            <a:r>
              <a:rPr lang="en-US" altLang="ja-JP" sz="7000" dirty="0" smtClean="0"/>
              <a:t>VO</a:t>
            </a:r>
            <a:r>
              <a:rPr lang="en-US" altLang="ja-JP" sz="7000" dirty="0"/>
              <a:t>-JP-11-0987654321(8)-JP-G-0000-0000-0001-(1)  </a:t>
            </a:r>
            <a:r>
              <a:rPr lang="en-US" altLang="ja-JP" sz="7000" dirty="0" smtClean="0"/>
              <a:t>                 VD</a:t>
            </a:r>
            <a:r>
              <a:rPr lang="en-US" altLang="ja-JP" sz="7000" dirty="0"/>
              <a:t>: Video (</a:t>
            </a:r>
            <a:r>
              <a:rPr lang="en-US" altLang="ja-JP" sz="7000" dirty="0" err="1"/>
              <a:t>VisualObject</a:t>
            </a:r>
            <a:r>
              <a:rPr lang="en-US" altLang="ja-JP" sz="7000" dirty="0"/>
              <a:t>) content</a:t>
            </a:r>
            <a:endParaRPr lang="ja-JP" altLang="ja-JP" sz="7000" dirty="0"/>
          </a:p>
          <a:p>
            <a:pPr marL="0" indent="0">
              <a:buNone/>
            </a:pPr>
            <a:r>
              <a:rPr lang="en-US" altLang="ja-JP" dirty="0"/>
              <a:t> </a:t>
            </a:r>
            <a:endParaRPr lang="ja-JP" altLang="ja-JP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107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Interoperability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Securing interoperability with an international artist ID system like ISN (International Standard Name Identifier) will be examined for the future.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114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2151350" y="5842933"/>
            <a:ext cx="5189249" cy="3328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0" name="正方形/長方形 299"/>
          <p:cNvSpPr/>
          <p:nvPr/>
        </p:nvSpPr>
        <p:spPr>
          <a:xfrm>
            <a:off x="573326" y="2181096"/>
            <a:ext cx="8241489" cy="1758454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altLang="ja-JP" sz="1600" b="1" dirty="0" smtClean="0">
              <a:solidFill>
                <a:srgbClr val="00B0F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ja-JP" dirty="0" err="1" smtClean="0"/>
              <a:t>ArtistComm</a:t>
            </a:r>
            <a:r>
              <a:rPr lang="en-GB" altLang="ja-JP" dirty="0" smtClean="0"/>
              <a:t> </a:t>
            </a:r>
            <a:r>
              <a:rPr lang="en-US" altLang="ja-JP" dirty="0" smtClean="0"/>
              <a:t>IDs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520779" y="688181"/>
            <a:ext cx="8037067" cy="64852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GB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Issuing of Unique Artist IDs and Maintenance of Basic Information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二等辺三角形 87"/>
          <p:cNvSpPr/>
          <p:nvPr/>
        </p:nvSpPr>
        <p:spPr>
          <a:xfrm rot="10800000">
            <a:off x="3575969" y="1391097"/>
            <a:ext cx="1676747" cy="207905"/>
          </a:xfrm>
          <a:prstGeom prst="triangl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1560808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ja-JP" sz="1600" b="1" dirty="0" smtClean="0">
                <a:solidFill>
                  <a:schemeClr val="accent5"/>
                </a:solidFill>
              </a:rPr>
              <a:t>Use artists as the basis for linking big data, including live performances, goods and music, to create a hub that links stakeholders such as broadcasters, and Japanese and overseas users.</a:t>
            </a:r>
            <a:endParaRPr lang="ja-JP" altLang="en-US" sz="1600" b="1" dirty="0">
              <a:solidFill>
                <a:schemeClr val="accent5"/>
              </a:solidFill>
            </a:endParaRPr>
          </a:p>
        </p:txBody>
      </p:sp>
      <p:sp>
        <p:nvSpPr>
          <p:cNvPr id="61" name="フッター プレースホルダー 8"/>
          <p:cNvSpPr>
            <a:spLocks noGrp="1"/>
          </p:cNvSpPr>
          <p:nvPr>
            <p:ph type="ftr" sz="quarter" idx="4294967295"/>
          </p:nvPr>
        </p:nvSpPr>
        <p:spPr>
          <a:xfrm>
            <a:off x="324043" y="6649453"/>
            <a:ext cx="7016555" cy="332790"/>
          </a:xfrm>
          <a:prstGeom prst="rect">
            <a:avLst/>
          </a:prstGeom>
        </p:spPr>
        <p:txBody>
          <a:bodyPr/>
          <a:lstStyle/>
          <a:p>
            <a:r>
              <a:rPr lang="en-US" sz="1000" dirty="0" smtClean="0"/>
              <a:t>Copyright© 201</a:t>
            </a:r>
            <a:r>
              <a:rPr lang="en-US" altLang="ja-JP" sz="1000" dirty="0" smtClean="0"/>
              <a:t>5</a:t>
            </a:r>
            <a:r>
              <a:rPr lang="en-US" sz="1000" dirty="0" smtClean="0"/>
              <a:t> </a:t>
            </a:r>
            <a:r>
              <a:rPr lang="en-US" sz="1000" dirty="0" err="1" smtClean="0"/>
              <a:t>ArtistComm</a:t>
            </a:r>
            <a:r>
              <a:rPr lang="ja-JP" altLang="en-US" sz="1000" dirty="0"/>
              <a:t> </a:t>
            </a:r>
            <a:r>
              <a:rPr lang="en-US" altLang="ja-JP" sz="1000" dirty="0" err="1" smtClean="0"/>
              <a:t>operationalexperiment</a:t>
            </a:r>
            <a:r>
              <a:rPr lang="en-US" altLang="ja-JP" sz="1000" dirty="0" smtClean="0"/>
              <a:t> committee </a:t>
            </a:r>
            <a:endParaRPr lang="en-US" sz="1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3" name="正方形/長方形 62"/>
          <p:cNvSpPr/>
          <p:nvPr/>
        </p:nvSpPr>
        <p:spPr>
          <a:xfrm>
            <a:off x="204952" y="4272808"/>
            <a:ext cx="2185324" cy="23735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GB" altLang="ja-JP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Broadcasts/</a:t>
            </a:r>
          </a:p>
          <a:p>
            <a:r>
              <a:rPr kumimoji="1" lang="en-GB" altLang="ja-JP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Smartphone Links</a:t>
            </a:r>
            <a:endParaRPr kumimoji="1" lang="ja-JP" altLang="en-US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4" name="グループ化 63"/>
          <p:cNvGrpSpPr/>
          <p:nvPr/>
        </p:nvGrpSpPr>
        <p:grpSpPr>
          <a:xfrm>
            <a:off x="1548190" y="5158707"/>
            <a:ext cx="532182" cy="782951"/>
            <a:chOff x="5128466" y="4444245"/>
            <a:chExt cx="874725" cy="1314450"/>
          </a:xfrm>
        </p:grpSpPr>
        <p:grpSp>
          <p:nvGrpSpPr>
            <p:cNvPr id="65" name="グループ化 64"/>
            <p:cNvGrpSpPr/>
            <p:nvPr/>
          </p:nvGrpSpPr>
          <p:grpSpPr>
            <a:xfrm>
              <a:off x="5128466" y="4444245"/>
              <a:ext cx="874725" cy="1314450"/>
              <a:chOff x="2282430" y="3727748"/>
              <a:chExt cx="865187" cy="1608138"/>
            </a:xfrm>
          </p:grpSpPr>
          <p:sp>
            <p:nvSpPr>
              <p:cNvPr id="73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282430" y="3727748"/>
                <a:ext cx="865187" cy="1608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ja-JP" altLang="en-US"/>
              </a:p>
            </p:txBody>
          </p:sp>
          <p:pic>
            <p:nvPicPr>
              <p:cNvPr id="74" name="Picture 5"/>
              <p:cNvPicPr>
                <a:picLocks noChangeAspect="1" noChangeArrowheads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8780" y="3734098"/>
                <a:ext cx="858837" cy="16017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5" name="Rectangle 6"/>
              <p:cNvSpPr>
                <a:spLocks noChangeArrowheads="1"/>
              </p:cNvSpPr>
              <p:nvPr/>
            </p:nvSpPr>
            <p:spPr bwMode="auto">
              <a:xfrm>
                <a:off x="2357042" y="4498386"/>
                <a:ext cx="727075" cy="5819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ja-JP" altLang="en-US"/>
              </a:p>
            </p:txBody>
          </p:sp>
          <p:sp>
            <p:nvSpPr>
              <p:cNvPr id="76" name="Rectangle 7"/>
              <p:cNvSpPr>
                <a:spLocks noChangeArrowheads="1"/>
              </p:cNvSpPr>
              <p:nvPr/>
            </p:nvSpPr>
            <p:spPr bwMode="auto">
              <a:xfrm>
                <a:off x="2415780" y="4423073"/>
                <a:ext cx="96837" cy="95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4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メイリオ" pitchFamily="50" charset="-128"/>
                    <a:ea typeface="メイリオ" pitchFamily="50" charset="-128"/>
                    <a:cs typeface="ＭＳ Ｐゴシック" pitchFamily="50" charset="-128"/>
                  </a:rPr>
                  <a:t>■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77" name="Rectangle 8"/>
              <p:cNvSpPr>
                <a:spLocks noChangeArrowheads="1"/>
              </p:cNvSpPr>
              <p:nvPr/>
            </p:nvSpPr>
            <p:spPr bwMode="auto">
              <a:xfrm>
                <a:off x="2458642" y="4423073"/>
                <a:ext cx="150812" cy="95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4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メイリオ" pitchFamily="50" charset="-128"/>
                    <a:ea typeface="メイリオ" pitchFamily="50" charset="-128"/>
                    <a:cs typeface="ＭＳ Ｐゴシック" pitchFamily="50" charset="-128"/>
                  </a:rPr>
                  <a:t>Cast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79" name="Rectangle 9"/>
              <p:cNvSpPr>
                <a:spLocks noChangeArrowheads="1"/>
              </p:cNvSpPr>
              <p:nvPr/>
            </p:nvSpPr>
            <p:spPr bwMode="auto">
              <a:xfrm>
                <a:off x="2415780" y="4475461"/>
                <a:ext cx="193675" cy="968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4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メイリオ" pitchFamily="50" charset="-128"/>
                    <a:ea typeface="メイリオ" pitchFamily="50" charset="-128"/>
                    <a:cs typeface="ＭＳ Ｐゴシック" pitchFamily="50" charset="-128"/>
                  </a:rPr>
                  <a:t>I love 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0" name="Rectangle 10"/>
              <p:cNvSpPr>
                <a:spLocks noChangeArrowheads="1"/>
              </p:cNvSpPr>
              <p:nvPr/>
            </p:nvSpPr>
            <p:spPr bwMode="auto">
              <a:xfrm>
                <a:off x="2560242" y="4475461"/>
                <a:ext cx="114300" cy="968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4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メイリオ" pitchFamily="50" charset="-128"/>
                    <a:ea typeface="メイリオ" pitchFamily="50" charset="-128"/>
                    <a:cs typeface="ＭＳ Ｐゴシック" pitchFamily="50" charset="-128"/>
                  </a:rPr>
                  <a:t>TV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2" name="Rectangle 11"/>
              <p:cNvSpPr>
                <a:spLocks noChangeArrowheads="1"/>
              </p:cNvSpPr>
              <p:nvPr/>
            </p:nvSpPr>
            <p:spPr bwMode="auto">
              <a:xfrm>
                <a:off x="2620567" y="4475461"/>
                <a:ext cx="319087" cy="968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4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メイリオ" pitchFamily="50" charset="-128"/>
                    <a:ea typeface="メイリオ" pitchFamily="50" charset="-128"/>
                    <a:cs typeface="ＭＳ Ｐゴシック" pitchFamily="50" charset="-128"/>
                  </a:rPr>
                  <a:t>!! It makes </a:t>
                </a: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3" name="Rectangle 12"/>
              <p:cNvSpPr>
                <a:spLocks noChangeArrowheads="1"/>
              </p:cNvSpPr>
              <p:nvPr/>
            </p:nvSpPr>
            <p:spPr bwMode="auto">
              <a:xfrm>
                <a:off x="2415779" y="4535786"/>
                <a:ext cx="484728" cy="63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2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メイリオ" pitchFamily="50" charset="-128"/>
                    <a:ea typeface="メイリオ" pitchFamily="50" charset="-128"/>
                    <a:cs typeface="ＭＳ Ｐゴシック" pitchFamily="50" charset="-128"/>
                  </a:rPr>
                  <a:t>entertainment pleasant.</a:t>
                </a:r>
                <a:endParaRPr kumimoji="1" lang="ja-JP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5" name="Rectangle 13"/>
              <p:cNvSpPr>
                <a:spLocks noChangeArrowheads="1"/>
              </p:cNvSpPr>
              <p:nvPr/>
            </p:nvSpPr>
            <p:spPr bwMode="auto">
              <a:xfrm>
                <a:off x="2360540" y="4594523"/>
                <a:ext cx="41697" cy="63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2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メイリオ" pitchFamily="50" charset="-128"/>
                    <a:ea typeface="メイリオ" pitchFamily="50" charset="-128"/>
                    <a:cs typeface="ＭＳ Ｐゴシック" pitchFamily="50" charset="-128"/>
                  </a:rPr>
                  <a:t>■</a:t>
                </a:r>
                <a:endParaRPr kumimoji="1" lang="ja-JP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6" name="Rectangle 14"/>
              <p:cNvSpPr>
                <a:spLocks noChangeArrowheads="1"/>
              </p:cNvSpPr>
              <p:nvPr/>
            </p:nvSpPr>
            <p:spPr bwMode="auto">
              <a:xfrm>
                <a:off x="2458642" y="4597698"/>
                <a:ext cx="109454" cy="63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2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メイリオ" pitchFamily="50" charset="-128"/>
                    <a:ea typeface="メイリオ" pitchFamily="50" charset="-128"/>
                    <a:cs typeface="ＭＳ Ｐゴシック" pitchFamily="50" charset="-128"/>
                  </a:rPr>
                  <a:t>Story</a:t>
                </a:r>
                <a:endParaRPr kumimoji="1" lang="ja-JP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7" name="Rectangle 15"/>
              <p:cNvSpPr>
                <a:spLocks noChangeArrowheads="1"/>
              </p:cNvSpPr>
              <p:nvPr/>
            </p:nvSpPr>
            <p:spPr bwMode="auto">
              <a:xfrm>
                <a:off x="2415779" y="4651674"/>
                <a:ext cx="487333" cy="63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2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メイリオ" pitchFamily="50" charset="-128"/>
                    <a:ea typeface="メイリオ" pitchFamily="50" charset="-128"/>
                    <a:cs typeface="ＭＳ Ｐゴシック" pitchFamily="50" charset="-128"/>
                  </a:rPr>
                  <a:t>Second screen changes </a:t>
                </a:r>
                <a:endParaRPr kumimoji="1" lang="ja-JP" altLang="ja-JP" sz="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89" name="Rectangle 16"/>
              <p:cNvSpPr>
                <a:spLocks noChangeArrowheads="1"/>
              </p:cNvSpPr>
              <p:nvPr/>
            </p:nvSpPr>
            <p:spPr bwMode="auto">
              <a:xfrm>
                <a:off x="2415783" y="4711998"/>
                <a:ext cx="430000" cy="63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2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メイリオ" pitchFamily="50" charset="-128"/>
                    <a:ea typeface="メイリオ" pitchFamily="50" charset="-128"/>
                    <a:cs typeface="ＭＳ Ｐゴシック" pitchFamily="50" charset="-128"/>
                  </a:rPr>
                  <a:t>the flow of contents. </a:t>
                </a:r>
                <a:endParaRPr kumimoji="1" lang="ja-JP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90" name="Rectangle 17"/>
              <p:cNvSpPr>
                <a:spLocks noChangeArrowheads="1"/>
              </p:cNvSpPr>
              <p:nvPr/>
            </p:nvSpPr>
            <p:spPr bwMode="auto">
              <a:xfrm>
                <a:off x="2357716" y="4765974"/>
                <a:ext cx="41697" cy="63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2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メイリオ" pitchFamily="50" charset="-128"/>
                    <a:ea typeface="メイリオ" pitchFamily="50" charset="-128"/>
                    <a:cs typeface="ＭＳ Ｐゴシック" pitchFamily="50" charset="-128"/>
                  </a:rPr>
                  <a:t>■</a:t>
                </a:r>
                <a:endParaRPr kumimoji="1" lang="ja-JP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91" name="Rectangle 18"/>
              <p:cNvSpPr>
                <a:spLocks noChangeArrowheads="1"/>
              </p:cNvSpPr>
              <p:nvPr/>
            </p:nvSpPr>
            <p:spPr bwMode="auto">
              <a:xfrm>
                <a:off x="2458642" y="4765974"/>
                <a:ext cx="80789" cy="63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2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メイリオ" pitchFamily="50" charset="-128"/>
                    <a:ea typeface="メイリオ" pitchFamily="50" charset="-128"/>
                    <a:cs typeface="ＭＳ Ｐゴシック" pitchFamily="50" charset="-128"/>
                  </a:rPr>
                  <a:t>APP</a:t>
                </a:r>
                <a:endParaRPr kumimoji="1" lang="ja-JP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pic>
            <p:nvPicPr>
              <p:cNvPr id="92" name="Picture 20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1192" y="4867573"/>
                <a:ext cx="174625" cy="174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" name="Picture 21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1192" y="4867573"/>
                <a:ext cx="174625" cy="174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4" name="Rectangle 22"/>
              <p:cNvSpPr>
                <a:spLocks noChangeArrowheads="1"/>
              </p:cNvSpPr>
              <p:nvPr/>
            </p:nvSpPr>
            <p:spPr bwMode="auto">
              <a:xfrm>
                <a:off x="2607866" y="4889798"/>
                <a:ext cx="46909" cy="1264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400" b="0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メイリオ" pitchFamily="50" charset="-128"/>
                    <a:ea typeface="メイリオ" pitchFamily="50" charset="-128"/>
                    <a:cs typeface="ＭＳ Ｐゴシック" pitchFamily="50" charset="-128"/>
                  </a:rPr>
                  <a:t>F</a:t>
                </a:r>
                <a:endParaRPr kumimoji="1" lang="ja-JP" altLang="ja-JP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pic>
            <p:nvPicPr>
              <p:cNvPr id="95" name="Picture 23"/>
              <p:cNvPicPr>
                <a:picLocks noChangeAspect="1" noChangeArrowheads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72917" y="4867573"/>
                <a:ext cx="174625" cy="174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6" name="Picture 24"/>
              <p:cNvPicPr>
                <a:picLocks noChangeAspect="1" noChangeArrowheads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72917" y="4867573"/>
                <a:ext cx="174625" cy="174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7" name="Picture 25"/>
              <p:cNvPicPr>
                <a:picLocks noChangeAspect="1" noChangeArrowheads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14192" y="4910436"/>
                <a:ext cx="90487" cy="95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8" name="Picture 26"/>
              <p:cNvPicPr>
                <a:picLocks noChangeAspect="1" noChangeArrowheads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14192" y="4910436"/>
                <a:ext cx="90487" cy="95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9" name="Picture 27"/>
              <p:cNvPicPr>
                <a:picLocks noChangeAspect="1" noChangeArrowheads="1"/>
              </p:cNvPicPr>
              <p:nvPr/>
            </p:nvPicPr>
            <p:blipFill>
              <a:blip r:embed="rId9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20580" y="4861223"/>
                <a:ext cx="174625" cy="174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0" name="Picture 28"/>
              <p:cNvPicPr>
                <a:picLocks noChangeAspect="1" noChangeArrowheads="1"/>
              </p:cNvPicPr>
              <p:nvPr/>
            </p:nvPicPr>
            <p:blipFill>
              <a:blip r:embed="rId10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20580" y="4861223"/>
                <a:ext cx="174625" cy="174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1" name="Rectangle 29"/>
              <p:cNvSpPr>
                <a:spLocks noChangeArrowheads="1"/>
              </p:cNvSpPr>
              <p:nvPr/>
            </p:nvSpPr>
            <p:spPr bwMode="auto">
              <a:xfrm>
                <a:off x="2772966" y="4922443"/>
                <a:ext cx="41697" cy="63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sz="2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メイリオ" pitchFamily="50" charset="-128"/>
                    <a:ea typeface="メイリオ" pitchFamily="50" charset="-128"/>
                    <a:cs typeface="ＭＳ Ｐゴシック" pitchFamily="50" charset="-128"/>
                  </a:rPr>
                  <a:t>動</a:t>
                </a:r>
                <a:endParaRPr kumimoji="1" lang="ja-JP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pic>
            <p:nvPicPr>
              <p:cNvPr id="102" name="Picture 30"/>
              <p:cNvPicPr>
                <a:picLocks noChangeAspect="1" noChangeArrowheads="1"/>
              </p:cNvPicPr>
              <p:nvPr/>
            </p:nvPicPr>
            <p:blipFill>
              <a:blip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1555" y="4861223"/>
                <a:ext cx="174625" cy="174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" name="Picture 31"/>
              <p:cNvPicPr>
                <a:picLocks noChangeAspect="1" noChangeArrowheads="1"/>
              </p:cNvPicPr>
              <p:nvPr/>
            </p:nvPicPr>
            <p:blipFill>
              <a:blip r:embed="rId11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1555" y="4861223"/>
                <a:ext cx="174625" cy="174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4" name="Rectangle 32"/>
              <p:cNvSpPr>
                <a:spLocks noChangeArrowheads="1"/>
              </p:cNvSpPr>
              <p:nvPr/>
            </p:nvSpPr>
            <p:spPr bwMode="auto">
              <a:xfrm>
                <a:off x="2947591" y="4907261"/>
                <a:ext cx="114666" cy="948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3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メイリオ" pitchFamily="50" charset="-128"/>
                    <a:ea typeface="メイリオ" pitchFamily="50" charset="-128"/>
                    <a:cs typeface="ＭＳ Ｐゴシック" pitchFamily="50" charset="-128"/>
                  </a:rPr>
                  <a:t>APP</a:t>
                </a:r>
                <a:endParaRPr kumimoji="1" lang="ja-JP" altLang="ja-JP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05" name="Rectangle 12"/>
              <p:cNvSpPr>
                <a:spLocks noChangeArrowheads="1"/>
              </p:cNvSpPr>
              <p:nvPr/>
            </p:nvSpPr>
            <p:spPr bwMode="auto">
              <a:xfrm>
                <a:off x="2809634" y="4004974"/>
                <a:ext cx="274484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400" b="0" i="0" u="none" strike="noStrike" cap="none" normalizeH="0" baseline="0" dirty="0" smtClean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メイリオ" pitchFamily="50" charset="-128"/>
                    <a:ea typeface="メイリオ" pitchFamily="50" charset="-128"/>
                    <a:cs typeface="ＭＳ Ｐゴシック" pitchFamily="50" charset="-128"/>
                  </a:rPr>
                  <a:t>entertainment pleasant.</a:t>
                </a:r>
                <a:endParaRPr kumimoji="1" lang="ja-JP" altLang="ja-JP" sz="18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106" name="Rectangle 12"/>
              <p:cNvSpPr>
                <a:spLocks noChangeArrowheads="1"/>
              </p:cNvSpPr>
              <p:nvPr/>
            </p:nvSpPr>
            <p:spPr bwMode="auto">
              <a:xfrm>
                <a:off x="2845783" y="4701028"/>
                <a:ext cx="274484" cy="1264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200" b="0" i="0" u="none" strike="noStrike" cap="none" normalizeH="0" baseline="0" dirty="0" smtClean="0">
                    <a:ln>
                      <a:noFill/>
                    </a:ln>
                    <a:solidFill>
                      <a:schemeClr val="bg2">
                        <a:lumMod val="50000"/>
                      </a:schemeClr>
                    </a:solidFill>
                    <a:effectLst/>
                    <a:latin typeface="メイリオ" pitchFamily="50" charset="-128"/>
                    <a:ea typeface="メイリオ" pitchFamily="50" charset="-128"/>
                    <a:cs typeface="ＭＳ Ｐゴシック" pitchFamily="50" charset="-128"/>
                  </a:rPr>
                  <a:t>entertainment pleasant.</a:t>
                </a:r>
                <a:endParaRPr kumimoji="1" lang="ja-JP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</p:grpSp>
        <p:pic>
          <p:nvPicPr>
            <p:cNvPr id="70" name="図 69"/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93888" y="4659351"/>
              <a:ext cx="648803" cy="484939"/>
            </a:xfrm>
            <a:prstGeom prst="rect">
              <a:avLst/>
            </a:prstGeom>
          </p:spPr>
        </p:pic>
        <p:pic>
          <p:nvPicPr>
            <p:cNvPr id="71" name="図 70"/>
            <p:cNvPicPr>
              <a:picLocks noChangeAspect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58047" y="4631238"/>
              <a:ext cx="376213" cy="522105"/>
            </a:xfrm>
            <a:prstGeom prst="rect">
              <a:avLst/>
            </a:prstGeom>
          </p:spPr>
        </p:pic>
      </p:grpSp>
      <p:grpSp>
        <p:nvGrpSpPr>
          <p:cNvPr id="107" name="グループ化 106"/>
          <p:cNvGrpSpPr/>
          <p:nvPr/>
        </p:nvGrpSpPr>
        <p:grpSpPr>
          <a:xfrm>
            <a:off x="414400" y="4616003"/>
            <a:ext cx="947154" cy="664392"/>
            <a:chOff x="4314527" y="3286000"/>
            <a:chExt cx="1432513" cy="1085129"/>
          </a:xfrm>
        </p:grpSpPr>
        <p:pic>
          <p:nvPicPr>
            <p:cNvPr id="108" name="図 107"/>
            <p:cNvPicPr>
              <a:picLocks noChangeAspect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14527" y="3286000"/>
              <a:ext cx="1432513" cy="1085129"/>
            </a:xfrm>
            <a:prstGeom prst="rect">
              <a:avLst/>
            </a:prstGeom>
          </p:spPr>
        </p:pic>
        <p:pic>
          <p:nvPicPr>
            <p:cNvPr id="109" name="図 108"/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450788" y="3389632"/>
              <a:ext cx="1159990" cy="714461"/>
            </a:xfrm>
            <a:prstGeom prst="rect">
              <a:avLst/>
            </a:prstGeom>
          </p:spPr>
        </p:pic>
      </p:grpSp>
      <p:sp>
        <p:nvSpPr>
          <p:cNvPr id="110" name="上下矢印 109"/>
          <p:cNvSpPr/>
          <p:nvPr/>
        </p:nvSpPr>
        <p:spPr>
          <a:xfrm rot="18910174">
            <a:off x="1204343" y="4767148"/>
            <a:ext cx="398490" cy="667507"/>
          </a:xfrm>
          <a:prstGeom prst="up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GB" altLang="ja-JP" sz="700" dirty="0" smtClean="0"/>
              <a:t>Sync</a:t>
            </a:r>
            <a:endParaRPr kumimoji="1" lang="ja-JP" altLang="en-US" sz="700" dirty="0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257309" y="5937422"/>
            <a:ext cx="1984086" cy="719034"/>
          </a:xfrm>
          <a:prstGeom prst="rect">
            <a:avLst/>
          </a:prstGeom>
          <a:noFill/>
          <a:ln>
            <a:solidFill>
              <a:srgbClr val="0070C0"/>
            </a:solidFill>
            <a:prstDash val="dash"/>
          </a:ln>
        </p:spPr>
        <p:txBody>
          <a:bodyPr wrap="square" lIns="36000" tIns="36000" rIns="36000" bIns="36000" rtlCol="0" anchor="ctr" anchorCtr="0">
            <a:spAutoFit/>
          </a:bodyPr>
          <a:lstStyle>
            <a:defPPr>
              <a:defRPr lang="en-US"/>
            </a:defPPr>
            <a:lvl1pPr algn="ctr">
              <a:defRPr sz="1050" b="1"/>
            </a:lvl1pPr>
          </a:lstStyle>
          <a:p>
            <a:pPr algn="l"/>
            <a:r>
              <a:rPr lang="en-GB" altLang="ja-JP" dirty="0" smtClean="0"/>
              <a:t>Improve accuracy of program searches.</a:t>
            </a:r>
          </a:p>
          <a:p>
            <a:pPr algn="l"/>
            <a:r>
              <a:rPr lang="en-GB" altLang="ja-JP" dirty="0" smtClean="0"/>
              <a:t>Sale of related products such as tickets.</a:t>
            </a:r>
            <a:endParaRPr lang="ja-JP" altLang="en-US" dirty="0"/>
          </a:p>
        </p:txBody>
      </p:sp>
      <p:sp>
        <p:nvSpPr>
          <p:cNvPr id="112" name="右矢印 111"/>
          <p:cNvSpPr/>
          <p:nvPr/>
        </p:nvSpPr>
        <p:spPr>
          <a:xfrm rot="5400000">
            <a:off x="757016" y="5614104"/>
            <a:ext cx="160816" cy="679879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正方形/長方形 112"/>
          <p:cNvSpPr/>
          <p:nvPr/>
        </p:nvSpPr>
        <p:spPr>
          <a:xfrm>
            <a:off x="2478817" y="4270015"/>
            <a:ext cx="2185324" cy="23826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GB" altLang="ja-JP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</a:t>
            </a:r>
            <a:endParaRPr kumimoji="1" lang="en-US" altLang="ja-JP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" name="雲 114"/>
          <p:cNvSpPr/>
          <p:nvPr/>
        </p:nvSpPr>
        <p:spPr>
          <a:xfrm rot="20611775">
            <a:off x="1513391" y="4575077"/>
            <a:ext cx="912059" cy="40731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altLang="ja-JP" sz="800" dirty="0" smtClean="0">
                <a:solidFill>
                  <a:schemeClr val="tx1"/>
                </a:solidFill>
              </a:rPr>
              <a:t>New broadcast</a:t>
            </a:r>
          </a:p>
          <a:p>
            <a:pPr algn="ctr"/>
            <a:r>
              <a:rPr lang="en-GB" altLang="ja-JP" sz="800" dirty="0" smtClean="0">
                <a:solidFill>
                  <a:schemeClr val="tx1"/>
                </a:solidFill>
              </a:rPr>
              <a:t>linkage service</a:t>
            </a:r>
            <a:endParaRPr lang="ja-JP" altLang="en-US" sz="800" dirty="0">
              <a:solidFill>
                <a:schemeClr val="tx1"/>
              </a:solidFill>
            </a:endParaRPr>
          </a:p>
        </p:txBody>
      </p:sp>
      <p:grpSp>
        <p:nvGrpSpPr>
          <p:cNvPr id="116" name="グループ化 115"/>
          <p:cNvGrpSpPr/>
          <p:nvPr/>
        </p:nvGrpSpPr>
        <p:grpSpPr>
          <a:xfrm>
            <a:off x="2571082" y="4429648"/>
            <a:ext cx="1982506" cy="1098002"/>
            <a:chOff x="2247900" y="1968500"/>
            <a:chExt cx="3616325" cy="2755900"/>
          </a:xfrm>
        </p:grpSpPr>
        <p:sp>
          <p:nvSpPr>
            <p:cNvPr id="117" name="AutoShape 4"/>
            <p:cNvSpPr>
              <a:spLocks noChangeAspect="1" noChangeArrowheads="1" noTextEdit="1"/>
            </p:cNvSpPr>
            <p:nvPr/>
          </p:nvSpPr>
          <p:spPr bwMode="auto">
            <a:xfrm>
              <a:off x="2247900" y="1968500"/>
              <a:ext cx="3616325" cy="275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18" name="Rectangle 6"/>
            <p:cNvSpPr>
              <a:spLocks noChangeArrowheads="1"/>
            </p:cNvSpPr>
            <p:nvPr/>
          </p:nvSpPr>
          <p:spPr bwMode="auto">
            <a:xfrm>
              <a:off x="2257425" y="2082800"/>
              <a:ext cx="3597275" cy="2454275"/>
            </a:xfrm>
            <a:prstGeom prst="rect">
              <a:avLst/>
            </a:prstGeom>
            <a:solidFill>
              <a:srgbClr val="ADD6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19" name="Rectangle 7"/>
            <p:cNvSpPr>
              <a:spLocks noChangeArrowheads="1"/>
            </p:cNvSpPr>
            <p:nvPr/>
          </p:nvSpPr>
          <p:spPr bwMode="auto">
            <a:xfrm>
              <a:off x="2260600" y="4365625"/>
              <a:ext cx="3594100" cy="171450"/>
            </a:xfrm>
            <a:prstGeom prst="rect">
              <a:avLst/>
            </a:prstGeom>
            <a:solidFill>
              <a:srgbClr val="ADD6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20" name="Rectangle 8"/>
            <p:cNvSpPr>
              <a:spLocks noChangeArrowheads="1"/>
            </p:cNvSpPr>
            <p:nvPr/>
          </p:nvSpPr>
          <p:spPr bwMode="auto">
            <a:xfrm>
              <a:off x="2247900" y="2076450"/>
              <a:ext cx="3606800" cy="168275"/>
            </a:xfrm>
            <a:prstGeom prst="rect">
              <a:avLst/>
            </a:prstGeom>
            <a:solidFill>
              <a:srgbClr val="EEF6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21" name="Rectangle 9"/>
            <p:cNvSpPr>
              <a:spLocks noChangeArrowheads="1"/>
            </p:cNvSpPr>
            <p:nvPr/>
          </p:nvSpPr>
          <p:spPr bwMode="auto">
            <a:xfrm>
              <a:off x="2247900" y="2105025"/>
              <a:ext cx="3606800" cy="171450"/>
            </a:xfrm>
            <a:prstGeom prst="rect">
              <a:avLst/>
            </a:prstGeom>
            <a:solidFill>
              <a:srgbClr val="EDF5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22" name="Rectangle 10"/>
            <p:cNvSpPr>
              <a:spLocks noChangeArrowheads="1"/>
            </p:cNvSpPr>
            <p:nvPr/>
          </p:nvSpPr>
          <p:spPr bwMode="auto">
            <a:xfrm>
              <a:off x="2251075" y="2136775"/>
              <a:ext cx="3603625" cy="171450"/>
            </a:xfrm>
            <a:prstGeom prst="rect">
              <a:avLst/>
            </a:prstGeom>
            <a:solidFill>
              <a:srgbClr val="ECF5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23" name="Rectangle 11"/>
            <p:cNvSpPr>
              <a:spLocks noChangeArrowheads="1"/>
            </p:cNvSpPr>
            <p:nvPr/>
          </p:nvSpPr>
          <p:spPr bwMode="auto">
            <a:xfrm>
              <a:off x="2251075" y="2168525"/>
              <a:ext cx="3603625" cy="171450"/>
            </a:xfrm>
            <a:prstGeom prst="rect">
              <a:avLst/>
            </a:prstGeom>
            <a:solidFill>
              <a:srgbClr val="EBF4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24" name="Rectangle 12"/>
            <p:cNvSpPr>
              <a:spLocks noChangeArrowheads="1"/>
            </p:cNvSpPr>
            <p:nvPr/>
          </p:nvSpPr>
          <p:spPr bwMode="auto">
            <a:xfrm>
              <a:off x="2251075" y="2197100"/>
              <a:ext cx="3603625" cy="171450"/>
            </a:xfrm>
            <a:prstGeom prst="rect">
              <a:avLst/>
            </a:prstGeom>
            <a:solidFill>
              <a:srgbClr val="EAF3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25" name="Rectangle 13"/>
            <p:cNvSpPr>
              <a:spLocks noChangeArrowheads="1"/>
            </p:cNvSpPr>
            <p:nvPr/>
          </p:nvSpPr>
          <p:spPr bwMode="auto">
            <a:xfrm>
              <a:off x="2251075" y="2228850"/>
              <a:ext cx="3603625" cy="171450"/>
            </a:xfrm>
            <a:prstGeom prst="rect">
              <a:avLst/>
            </a:prstGeom>
            <a:solidFill>
              <a:srgbClr val="E9F3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26" name="Rectangle 14"/>
            <p:cNvSpPr>
              <a:spLocks noChangeArrowheads="1"/>
            </p:cNvSpPr>
            <p:nvPr/>
          </p:nvSpPr>
          <p:spPr bwMode="auto">
            <a:xfrm>
              <a:off x="2251075" y="2260600"/>
              <a:ext cx="3603625" cy="171450"/>
            </a:xfrm>
            <a:prstGeom prst="rect">
              <a:avLst/>
            </a:prstGeom>
            <a:solidFill>
              <a:srgbClr val="E8F2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27" name="Rectangle 15"/>
            <p:cNvSpPr>
              <a:spLocks noChangeArrowheads="1"/>
            </p:cNvSpPr>
            <p:nvPr/>
          </p:nvSpPr>
          <p:spPr bwMode="auto">
            <a:xfrm>
              <a:off x="2251075" y="2289175"/>
              <a:ext cx="3603625" cy="171450"/>
            </a:xfrm>
            <a:prstGeom prst="rect">
              <a:avLst/>
            </a:prstGeom>
            <a:solidFill>
              <a:srgbClr val="E7F2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28" name="Rectangle 16"/>
            <p:cNvSpPr>
              <a:spLocks noChangeArrowheads="1"/>
            </p:cNvSpPr>
            <p:nvPr/>
          </p:nvSpPr>
          <p:spPr bwMode="auto">
            <a:xfrm>
              <a:off x="2251075" y="2320925"/>
              <a:ext cx="3603625" cy="171450"/>
            </a:xfrm>
            <a:prstGeom prst="rect">
              <a:avLst/>
            </a:prstGeom>
            <a:solidFill>
              <a:srgbClr val="E6F2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29" name="Rectangle 17"/>
            <p:cNvSpPr>
              <a:spLocks noChangeArrowheads="1"/>
            </p:cNvSpPr>
            <p:nvPr/>
          </p:nvSpPr>
          <p:spPr bwMode="auto">
            <a:xfrm>
              <a:off x="2251075" y="2352675"/>
              <a:ext cx="3603625" cy="171450"/>
            </a:xfrm>
            <a:prstGeom prst="rect">
              <a:avLst/>
            </a:prstGeom>
            <a:solidFill>
              <a:srgbClr val="E5F0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30" name="Rectangle 18"/>
            <p:cNvSpPr>
              <a:spLocks noChangeArrowheads="1"/>
            </p:cNvSpPr>
            <p:nvPr/>
          </p:nvSpPr>
          <p:spPr bwMode="auto">
            <a:xfrm>
              <a:off x="2251075" y="2384425"/>
              <a:ext cx="3603625" cy="168275"/>
            </a:xfrm>
            <a:prstGeom prst="rect">
              <a:avLst/>
            </a:prstGeom>
            <a:solidFill>
              <a:srgbClr val="E4F0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31" name="Rectangle 19"/>
            <p:cNvSpPr>
              <a:spLocks noChangeArrowheads="1"/>
            </p:cNvSpPr>
            <p:nvPr/>
          </p:nvSpPr>
          <p:spPr bwMode="auto">
            <a:xfrm>
              <a:off x="2251075" y="2413000"/>
              <a:ext cx="3603625" cy="171450"/>
            </a:xfrm>
            <a:prstGeom prst="rect">
              <a:avLst/>
            </a:prstGeom>
            <a:solidFill>
              <a:srgbClr val="E3EF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32" name="Rectangle 20"/>
            <p:cNvSpPr>
              <a:spLocks noChangeArrowheads="1"/>
            </p:cNvSpPr>
            <p:nvPr/>
          </p:nvSpPr>
          <p:spPr bwMode="auto">
            <a:xfrm>
              <a:off x="2251075" y="2444750"/>
              <a:ext cx="3603625" cy="171450"/>
            </a:xfrm>
            <a:prstGeom prst="rect">
              <a:avLst/>
            </a:prstGeom>
            <a:solidFill>
              <a:srgbClr val="E2EF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33" name="Rectangle 21"/>
            <p:cNvSpPr>
              <a:spLocks noChangeArrowheads="1"/>
            </p:cNvSpPr>
            <p:nvPr/>
          </p:nvSpPr>
          <p:spPr bwMode="auto">
            <a:xfrm>
              <a:off x="2251075" y="2476500"/>
              <a:ext cx="3603625" cy="171450"/>
            </a:xfrm>
            <a:prstGeom prst="rect">
              <a:avLst/>
            </a:prstGeom>
            <a:solidFill>
              <a:srgbClr val="E1EF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34" name="Rectangle 22"/>
            <p:cNvSpPr>
              <a:spLocks noChangeArrowheads="1"/>
            </p:cNvSpPr>
            <p:nvPr/>
          </p:nvSpPr>
          <p:spPr bwMode="auto">
            <a:xfrm>
              <a:off x="2251075" y="2505075"/>
              <a:ext cx="3603625" cy="171450"/>
            </a:xfrm>
            <a:prstGeom prst="rect">
              <a:avLst/>
            </a:prstGeom>
            <a:solidFill>
              <a:srgbClr val="E0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35" name="Rectangle 23"/>
            <p:cNvSpPr>
              <a:spLocks noChangeArrowheads="1"/>
            </p:cNvSpPr>
            <p:nvPr/>
          </p:nvSpPr>
          <p:spPr bwMode="auto">
            <a:xfrm>
              <a:off x="2254250" y="2536825"/>
              <a:ext cx="3600450" cy="171450"/>
            </a:xfrm>
            <a:prstGeom prst="rect">
              <a:avLst/>
            </a:prstGeom>
            <a:solidFill>
              <a:srgbClr val="DFED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36" name="Rectangle 24"/>
            <p:cNvSpPr>
              <a:spLocks noChangeArrowheads="1"/>
            </p:cNvSpPr>
            <p:nvPr/>
          </p:nvSpPr>
          <p:spPr bwMode="auto">
            <a:xfrm>
              <a:off x="2254250" y="2568575"/>
              <a:ext cx="3600450" cy="171450"/>
            </a:xfrm>
            <a:prstGeom prst="rect">
              <a:avLst/>
            </a:prstGeom>
            <a:solidFill>
              <a:srgbClr val="DEED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37" name="Rectangle 25"/>
            <p:cNvSpPr>
              <a:spLocks noChangeArrowheads="1"/>
            </p:cNvSpPr>
            <p:nvPr/>
          </p:nvSpPr>
          <p:spPr bwMode="auto">
            <a:xfrm>
              <a:off x="2254250" y="2597150"/>
              <a:ext cx="3600450" cy="171450"/>
            </a:xfrm>
            <a:prstGeom prst="rect">
              <a:avLst/>
            </a:prstGeom>
            <a:solidFill>
              <a:srgbClr val="DDEC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38" name="Rectangle 26"/>
            <p:cNvSpPr>
              <a:spLocks noChangeArrowheads="1"/>
            </p:cNvSpPr>
            <p:nvPr/>
          </p:nvSpPr>
          <p:spPr bwMode="auto">
            <a:xfrm>
              <a:off x="2254250" y="2628900"/>
              <a:ext cx="3600450" cy="171450"/>
            </a:xfrm>
            <a:prstGeom prst="rect">
              <a:avLst/>
            </a:prstGeom>
            <a:solidFill>
              <a:srgbClr val="DCEC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39" name="Rectangle 27"/>
            <p:cNvSpPr>
              <a:spLocks noChangeArrowheads="1"/>
            </p:cNvSpPr>
            <p:nvPr/>
          </p:nvSpPr>
          <p:spPr bwMode="auto">
            <a:xfrm>
              <a:off x="2254250" y="2660650"/>
              <a:ext cx="3600450" cy="171450"/>
            </a:xfrm>
            <a:prstGeom prst="rect">
              <a:avLst/>
            </a:prstGeom>
            <a:solidFill>
              <a:srgbClr val="DBEB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40" name="Rectangle 28"/>
            <p:cNvSpPr>
              <a:spLocks noChangeArrowheads="1"/>
            </p:cNvSpPr>
            <p:nvPr/>
          </p:nvSpPr>
          <p:spPr bwMode="auto">
            <a:xfrm>
              <a:off x="2254250" y="2692400"/>
              <a:ext cx="3600450" cy="168275"/>
            </a:xfrm>
            <a:prstGeom prst="rect">
              <a:avLst/>
            </a:prstGeom>
            <a:solidFill>
              <a:srgbClr val="DAEB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41" name="Rectangle 29"/>
            <p:cNvSpPr>
              <a:spLocks noChangeArrowheads="1"/>
            </p:cNvSpPr>
            <p:nvPr/>
          </p:nvSpPr>
          <p:spPr bwMode="auto">
            <a:xfrm>
              <a:off x="2254250" y="2720975"/>
              <a:ext cx="3600450" cy="171450"/>
            </a:xfrm>
            <a:prstGeom prst="rect">
              <a:avLst/>
            </a:prstGeom>
            <a:solidFill>
              <a:srgbClr val="D9EA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42" name="Rectangle 30"/>
            <p:cNvSpPr>
              <a:spLocks noChangeArrowheads="1"/>
            </p:cNvSpPr>
            <p:nvPr/>
          </p:nvSpPr>
          <p:spPr bwMode="auto">
            <a:xfrm>
              <a:off x="2254250" y="2752725"/>
              <a:ext cx="3600450" cy="171450"/>
            </a:xfrm>
            <a:prstGeom prst="rect">
              <a:avLst/>
            </a:prstGeom>
            <a:solidFill>
              <a:srgbClr val="D8E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43" name="Rectangle 31"/>
            <p:cNvSpPr>
              <a:spLocks noChangeArrowheads="1"/>
            </p:cNvSpPr>
            <p:nvPr/>
          </p:nvSpPr>
          <p:spPr bwMode="auto">
            <a:xfrm>
              <a:off x="2254250" y="2784475"/>
              <a:ext cx="3600450" cy="168275"/>
            </a:xfrm>
            <a:prstGeom prst="rect">
              <a:avLst/>
            </a:prstGeom>
            <a:solidFill>
              <a:srgbClr val="D7E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44" name="Rectangle 32"/>
            <p:cNvSpPr>
              <a:spLocks noChangeArrowheads="1"/>
            </p:cNvSpPr>
            <p:nvPr/>
          </p:nvSpPr>
          <p:spPr bwMode="auto">
            <a:xfrm>
              <a:off x="2254250" y="2813050"/>
              <a:ext cx="3600450" cy="171450"/>
            </a:xfrm>
            <a:prstGeom prst="rect">
              <a:avLst/>
            </a:prstGeom>
            <a:solidFill>
              <a:srgbClr val="D6E9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45" name="Rectangle 33"/>
            <p:cNvSpPr>
              <a:spLocks noChangeArrowheads="1"/>
            </p:cNvSpPr>
            <p:nvPr/>
          </p:nvSpPr>
          <p:spPr bwMode="auto">
            <a:xfrm>
              <a:off x="2254250" y="2844800"/>
              <a:ext cx="3600450" cy="171450"/>
            </a:xfrm>
            <a:prstGeom prst="rect">
              <a:avLst/>
            </a:prstGeom>
            <a:solidFill>
              <a:srgbClr val="D4E8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46" name="Rectangle 34"/>
            <p:cNvSpPr>
              <a:spLocks noChangeArrowheads="1"/>
            </p:cNvSpPr>
            <p:nvPr/>
          </p:nvSpPr>
          <p:spPr bwMode="auto">
            <a:xfrm>
              <a:off x="2254250" y="2876550"/>
              <a:ext cx="3600450" cy="171450"/>
            </a:xfrm>
            <a:prstGeom prst="rect">
              <a:avLst/>
            </a:prstGeom>
            <a:solidFill>
              <a:srgbClr val="D3E8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47" name="Rectangle 35"/>
            <p:cNvSpPr>
              <a:spLocks noChangeArrowheads="1"/>
            </p:cNvSpPr>
            <p:nvPr/>
          </p:nvSpPr>
          <p:spPr bwMode="auto">
            <a:xfrm>
              <a:off x="2254250" y="2905125"/>
              <a:ext cx="3600450" cy="171450"/>
            </a:xfrm>
            <a:prstGeom prst="rect">
              <a:avLst/>
            </a:prstGeom>
            <a:solidFill>
              <a:srgbClr val="D2E7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48" name="Rectangle 36"/>
            <p:cNvSpPr>
              <a:spLocks noChangeArrowheads="1"/>
            </p:cNvSpPr>
            <p:nvPr/>
          </p:nvSpPr>
          <p:spPr bwMode="auto">
            <a:xfrm>
              <a:off x="2254250" y="2936875"/>
              <a:ext cx="3600450" cy="171450"/>
            </a:xfrm>
            <a:prstGeom prst="rect">
              <a:avLst/>
            </a:prstGeom>
            <a:solidFill>
              <a:srgbClr val="D1E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49" name="Rectangle 37"/>
            <p:cNvSpPr>
              <a:spLocks noChangeArrowheads="1"/>
            </p:cNvSpPr>
            <p:nvPr/>
          </p:nvSpPr>
          <p:spPr bwMode="auto">
            <a:xfrm>
              <a:off x="2257425" y="2968625"/>
              <a:ext cx="3597275" cy="171450"/>
            </a:xfrm>
            <a:prstGeom prst="rect">
              <a:avLst/>
            </a:prstGeom>
            <a:solidFill>
              <a:srgbClr val="D0E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50" name="Rectangle 38"/>
            <p:cNvSpPr>
              <a:spLocks noChangeArrowheads="1"/>
            </p:cNvSpPr>
            <p:nvPr/>
          </p:nvSpPr>
          <p:spPr bwMode="auto">
            <a:xfrm>
              <a:off x="2257425" y="3000375"/>
              <a:ext cx="3597275" cy="168275"/>
            </a:xfrm>
            <a:prstGeom prst="rect">
              <a:avLst/>
            </a:prstGeom>
            <a:solidFill>
              <a:srgbClr val="CFE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51" name="Rectangle 39"/>
            <p:cNvSpPr>
              <a:spLocks noChangeArrowheads="1"/>
            </p:cNvSpPr>
            <p:nvPr/>
          </p:nvSpPr>
          <p:spPr bwMode="auto">
            <a:xfrm>
              <a:off x="2257425" y="3028950"/>
              <a:ext cx="3597275" cy="171450"/>
            </a:xfrm>
            <a:prstGeom prst="rect">
              <a:avLst/>
            </a:prstGeom>
            <a:solidFill>
              <a:srgbClr val="CEE5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52" name="Rectangle 40"/>
            <p:cNvSpPr>
              <a:spLocks noChangeArrowheads="1"/>
            </p:cNvSpPr>
            <p:nvPr/>
          </p:nvSpPr>
          <p:spPr bwMode="auto">
            <a:xfrm>
              <a:off x="2257425" y="3060700"/>
              <a:ext cx="3597275" cy="171450"/>
            </a:xfrm>
            <a:prstGeom prst="rect">
              <a:avLst/>
            </a:prstGeom>
            <a:solidFill>
              <a:srgbClr val="CDE5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53" name="Rectangle 41"/>
            <p:cNvSpPr>
              <a:spLocks noChangeArrowheads="1"/>
            </p:cNvSpPr>
            <p:nvPr/>
          </p:nvSpPr>
          <p:spPr bwMode="auto">
            <a:xfrm>
              <a:off x="2257425" y="3092450"/>
              <a:ext cx="3597275" cy="168275"/>
            </a:xfrm>
            <a:prstGeom prst="rect">
              <a:avLst/>
            </a:prstGeom>
            <a:solidFill>
              <a:srgbClr val="CCE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54" name="Rectangle 42"/>
            <p:cNvSpPr>
              <a:spLocks noChangeArrowheads="1"/>
            </p:cNvSpPr>
            <p:nvPr/>
          </p:nvSpPr>
          <p:spPr bwMode="auto">
            <a:xfrm>
              <a:off x="2257425" y="3121025"/>
              <a:ext cx="3597275" cy="171450"/>
            </a:xfrm>
            <a:prstGeom prst="rect">
              <a:avLst/>
            </a:prstGeom>
            <a:solidFill>
              <a:srgbClr val="CBE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55" name="Rectangle 43"/>
            <p:cNvSpPr>
              <a:spLocks noChangeArrowheads="1"/>
            </p:cNvSpPr>
            <p:nvPr/>
          </p:nvSpPr>
          <p:spPr bwMode="auto">
            <a:xfrm>
              <a:off x="2257425" y="3152775"/>
              <a:ext cx="3597275" cy="171450"/>
            </a:xfrm>
            <a:prstGeom prst="rect">
              <a:avLst/>
            </a:prstGeom>
            <a:solidFill>
              <a:srgbClr val="CAE3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56" name="Rectangle 44"/>
            <p:cNvSpPr>
              <a:spLocks noChangeArrowheads="1"/>
            </p:cNvSpPr>
            <p:nvPr/>
          </p:nvSpPr>
          <p:spPr bwMode="auto">
            <a:xfrm>
              <a:off x="2257425" y="3184525"/>
              <a:ext cx="3597275" cy="171450"/>
            </a:xfrm>
            <a:prstGeom prst="rect">
              <a:avLst/>
            </a:prstGeom>
            <a:solidFill>
              <a:srgbClr val="C9E3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57" name="Rectangle 45"/>
            <p:cNvSpPr>
              <a:spLocks noChangeArrowheads="1"/>
            </p:cNvSpPr>
            <p:nvPr/>
          </p:nvSpPr>
          <p:spPr bwMode="auto">
            <a:xfrm>
              <a:off x="2257425" y="3213100"/>
              <a:ext cx="3597275" cy="171450"/>
            </a:xfrm>
            <a:prstGeom prst="rect">
              <a:avLst/>
            </a:prstGeom>
            <a:solidFill>
              <a:srgbClr val="C8E2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58" name="Rectangle 46"/>
            <p:cNvSpPr>
              <a:spLocks noChangeArrowheads="1"/>
            </p:cNvSpPr>
            <p:nvPr/>
          </p:nvSpPr>
          <p:spPr bwMode="auto">
            <a:xfrm>
              <a:off x="2257425" y="3244850"/>
              <a:ext cx="3597275" cy="171450"/>
            </a:xfrm>
            <a:prstGeom prst="rect">
              <a:avLst/>
            </a:prstGeom>
            <a:solidFill>
              <a:srgbClr val="C7E2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59" name="Rectangle 47"/>
            <p:cNvSpPr>
              <a:spLocks noChangeArrowheads="1"/>
            </p:cNvSpPr>
            <p:nvPr/>
          </p:nvSpPr>
          <p:spPr bwMode="auto">
            <a:xfrm>
              <a:off x="2257425" y="3276600"/>
              <a:ext cx="3597275" cy="171450"/>
            </a:xfrm>
            <a:prstGeom prst="rect">
              <a:avLst/>
            </a:prstGeom>
            <a:solidFill>
              <a:srgbClr val="C6E1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60" name="Rectangle 48"/>
            <p:cNvSpPr>
              <a:spLocks noChangeArrowheads="1"/>
            </p:cNvSpPr>
            <p:nvPr/>
          </p:nvSpPr>
          <p:spPr bwMode="auto">
            <a:xfrm>
              <a:off x="2257425" y="3308350"/>
              <a:ext cx="3597275" cy="168275"/>
            </a:xfrm>
            <a:prstGeom prst="rect">
              <a:avLst/>
            </a:prstGeom>
            <a:solidFill>
              <a:srgbClr val="C5E1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61" name="Rectangle 49"/>
            <p:cNvSpPr>
              <a:spLocks noChangeArrowheads="1"/>
            </p:cNvSpPr>
            <p:nvPr/>
          </p:nvSpPr>
          <p:spPr bwMode="auto">
            <a:xfrm>
              <a:off x="2257425" y="3336925"/>
              <a:ext cx="3597275" cy="171450"/>
            </a:xfrm>
            <a:prstGeom prst="rect">
              <a:avLst/>
            </a:prstGeom>
            <a:solidFill>
              <a:srgbClr val="C4E0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62" name="Rectangle 50"/>
            <p:cNvSpPr>
              <a:spLocks noChangeArrowheads="1"/>
            </p:cNvSpPr>
            <p:nvPr/>
          </p:nvSpPr>
          <p:spPr bwMode="auto">
            <a:xfrm>
              <a:off x="2257425" y="3368675"/>
              <a:ext cx="3597275" cy="171450"/>
            </a:xfrm>
            <a:prstGeom prst="rect">
              <a:avLst/>
            </a:prstGeom>
            <a:solidFill>
              <a:srgbClr val="C3E0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63" name="Rectangle 51"/>
            <p:cNvSpPr>
              <a:spLocks noChangeArrowheads="1"/>
            </p:cNvSpPr>
            <p:nvPr/>
          </p:nvSpPr>
          <p:spPr bwMode="auto">
            <a:xfrm>
              <a:off x="2260600" y="3400425"/>
              <a:ext cx="3594100" cy="168275"/>
            </a:xfrm>
            <a:prstGeom prst="rect">
              <a:avLst/>
            </a:prstGeom>
            <a:solidFill>
              <a:srgbClr val="C2E0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64" name="Rectangle 52"/>
            <p:cNvSpPr>
              <a:spLocks noChangeArrowheads="1"/>
            </p:cNvSpPr>
            <p:nvPr/>
          </p:nvSpPr>
          <p:spPr bwMode="auto">
            <a:xfrm>
              <a:off x="2260600" y="3429000"/>
              <a:ext cx="3594100" cy="171450"/>
            </a:xfrm>
            <a:prstGeom prst="rect">
              <a:avLst/>
            </a:prstGeom>
            <a:solidFill>
              <a:srgbClr val="C1D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65" name="Rectangle 54"/>
            <p:cNvSpPr>
              <a:spLocks noChangeArrowheads="1"/>
            </p:cNvSpPr>
            <p:nvPr/>
          </p:nvSpPr>
          <p:spPr bwMode="auto">
            <a:xfrm>
              <a:off x="2260600" y="3492500"/>
              <a:ext cx="3594100" cy="171450"/>
            </a:xfrm>
            <a:prstGeom prst="rect">
              <a:avLst/>
            </a:prstGeom>
            <a:solidFill>
              <a:srgbClr val="BFDE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66" name="Rectangle 55"/>
            <p:cNvSpPr>
              <a:spLocks noChangeArrowheads="1"/>
            </p:cNvSpPr>
            <p:nvPr/>
          </p:nvSpPr>
          <p:spPr bwMode="auto">
            <a:xfrm>
              <a:off x="2260600" y="3521075"/>
              <a:ext cx="3594100" cy="171450"/>
            </a:xfrm>
            <a:prstGeom prst="rect">
              <a:avLst/>
            </a:prstGeom>
            <a:solidFill>
              <a:srgbClr val="BEDD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67" name="Rectangle 56"/>
            <p:cNvSpPr>
              <a:spLocks noChangeArrowheads="1"/>
            </p:cNvSpPr>
            <p:nvPr/>
          </p:nvSpPr>
          <p:spPr bwMode="auto">
            <a:xfrm>
              <a:off x="2260600" y="3552825"/>
              <a:ext cx="3594100" cy="171450"/>
            </a:xfrm>
            <a:prstGeom prst="rect">
              <a:avLst/>
            </a:prstGeom>
            <a:solidFill>
              <a:srgbClr val="BDDD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68" name="Rectangle 57"/>
            <p:cNvSpPr>
              <a:spLocks noChangeArrowheads="1"/>
            </p:cNvSpPr>
            <p:nvPr/>
          </p:nvSpPr>
          <p:spPr bwMode="auto">
            <a:xfrm>
              <a:off x="2260600" y="3584575"/>
              <a:ext cx="3594100" cy="171450"/>
            </a:xfrm>
            <a:prstGeom prst="rect">
              <a:avLst/>
            </a:prstGeom>
            <a:solidFill>
              <a:srgbClr val="BCDD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69" name="Rectangle 59"/>
            <p:cNvSpPr>
              <a:spLocks noChangeArrowheads="1"/>
            </p:cNvSpPr>
            <p:nvPr/>
          </p:nvSpPr>
          <p:spPr bwMode="auto">
            <a:xfrm>
              <a:off x="2260600" y="3644900"/>
              <a:ext cx="3594100" cy="171450"/>
            </a:xfrm>
            <a:prstGeom prst="rect">
              <a:avLst/>
            </a:prstGeom>
            <a:solidFill>
              <a:srgbClr val="BADB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70" name="Rectangle 60"/>
            <p:cNvSpPr>
              <a:spLocks noChangeArrowheads="1"/>
            </p:cNvSpPr>
            <p:nvPr/>
          </p:nvSpPr>
          <p:spPr bwMode="auto">
            <a:xfrm>
              <a:off x="2260600" y="3676650"/>
              <a:ext cx="3594100" cy="171450"/>
            </a:xfrm>
            <a:prstGeom prst="rect">
              <a:avLst/>
            </a:prstGeom>
            <a:solidFill>
              <a:srgbClr val="B9DB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71" name="Rectangle 61"/>
            <p:cNvSpPr>
              <a:spLocks noChangeArrowheads="1"/>
            </p:cNvSpPr>
            <p:nvPr/>
          </p:nvSpPr>
          <p:spPr bwMode="auto">
            <a:xfrm>
              <a:off x="2260600" y="3708400"/>
              <a:ext cx="3594100" cy="168275"/>
            </a:xfrm>
            <a:prstGeom prst="rect">
              <a:avLst/>
            </a:prstGeom>
            <a:solidFill>
              <a:srgbClr val="B8DB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72" name="Rectangle 62"/>
            <p:cNvSpPr>
              <a:spLocks noChangeArrowheads="1"/>
            </p:cNvSpPr>
            <p:nvPr/>
          </p:nvSpPr>
          <p:spPr bwMode="auto">
            <a:xfrm>
              <a:off x="2260600" y="3736975"/>
              <a:ext cx="3594100" cy="171450"/>
            </a:xfrm>
            <a:prstGeom prst="rect">
              <a:avLst/>
            </a:prstGeom>
            <a:solidFill>
              <a:srgbClr val="B7DA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73" name="Rectangle 63"/>
            <p:cNvSpPr>
              <a:spLocks noChangeArrowheads="1"/>
            </p:cNvSpPr>
            <p:nvPr/>
          </p:nvSpPr>
          <p:spPr bwMode="auto">
            <a:xfrm>
              <a:off x="2260600" y="3768725"/>
              <a:ext cx="3594100" cy="171450"/>
            </a:xfrm>
            <a:prstGeom prst="rect">
              <a:avLst/>
            </a:prstGeom>
            <a:solidFill>
              <a:srgbClr val="B6DA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74" name="Rectangle 64"/>
            <p:cNvSpPr>
              <a:spLocks noChangeArrowheads="1"/>
            </p:cNvSpPr>
            <p:nvPr/>
          </p:nvSpPr>
          <p:spPr bwMode="auto">
            <a:xfrm>
              <a:off x="2263775" y="3800475"/>
              <a:ext cx="3590925" cy="171450"/>
            </a:xfrm>
            <a:prstGeom prst="rect">
              <a:avLst/>
            </a:prstGeom>
            <a:solidFill>
              <a:srgbClr val="B5DA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75" name="Rectangle 65"/>
            <p:cNvSpPr>
              <a:spLocks noChangeArrowheads="1"/>
            </p:cNvSpPr>
            <p:nvPr/>
          </p:nvSpPr>
          <p:spPr bwMode="auto">
            <a:xfrm>
              <a:off x="2263775" y="3829050"/>
              <a:ext cx="3590925" cy="171450"/>
            </a:xfrm>
            <a:prstGeom prst="rect">
              <a:avLst/>
            </a:prstGeom>
            <a:solidFill>
              <a:srgbClr val="B4D9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76" name="Rectangle 66"/>
            <p:cNvSpPr>
              <a:spLocks noChangeArrowheads="1"/>
            </p:cNvSpPr>
            <p:nvPr/>
          </p:nvSpPr>
          <p:spPr bwMode="auto">
            <a:xfrm>
              <a:off x="2263775" y="3860800"/>
              <a:ext cx="3590925" cy="171450"/>
            </a:xfrm>
            <a:prstGeom prst="rect">
              <a:avLst/>
            </a:prstGeom>
            <a:solidFill>
              <a:srgbClr val="B3D8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77" name="Rectangle 67"/>
            <p:cNvSpPr>
              <a:spLocks noChangeArrowheads="1"/>
            </p:cNvSpPr>
            <p:nvPr/>
          </p:nvSpPr>
          <p:spPr bwMode="auto">
            <a:xfrm>
              <a:off x="2263775" y="3892550"/>
              <a:ext cx="3590925" cy="171450"/>
            </a:xfrm>
            <a:prstGeom prst="rect">
              <a:avLst/>
            </a:prstGeom>
            <a:solidFill>
              <a:srgbClr val="B2D8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78" name="Rectangle 68"/>
            <p:cNvSpPr>
              <a:spLocks noChangeArrowheads="1"/>
            </p:cNvSpPr>
            <p:nvPr/>
          </p:nvSpPr>
          <p:spPr bwMode="auto">
            <a:xfrm>
              <a:off x="2263775" y="3921125"/>
              <a:ext cx="3590925" cy="171450"/>
            </a:xfrm>
            <a:prstGeom prst="rect">
              <a:avLst/>
            </a:prstGeom>
            <a:solidFill>
              <a:srgbClr val="B0D8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79" name="Rectangle 70"/>
            <p:cNvSpPr>
              <a:spLocks noChangeArrowheads="1"/>
            </p:cNvSpPr>
            <p:nvPr/>
          </p:nvSpPr>
          <p:spPr bwMode="auto">
            <a:xfrm>
              <a:off x="2263775" y="3984625"/>
              <a:ext cx="3590925" cy="171450"/>
            </a:xfrm>
            <a:prstGeom prst="rect">
              <a:avLst/>
            </a:prstGeom>
            <a:solidFill>
              <a:srgbClr val="AED7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80" name="Rectangle 71"/>
            <p:cNvSpPr>
              <a:spLocks noChangeArrowheads="1"/>
            </p:cNvSpPr>
            <p:nvPr/>
          </p:nvSpPr>
          <p:spPr bwMode="auto">
            <a:xfrm>
              <a:off x="2263775" y="4016375"/>
              <a:ext cx="3590925" cy="168275"/>
            </a:xfrm>
            <a:prstGeom prst="rect">
              <a:avLst/>
            </a:prstGeom>
            <a:solidFill>
              <a:srgbClr val="ADD6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81" name="Rectangle 72"/>
            <p:cNvSpPr>
              <a:spLocks noChangeArrowheads="1"/>
            </p:cNvSpPr>
            <p:nvPr/>
          </p:nvSpPr>
          <p:spPr bwMode="auto">
            <a:xfrm>
              <a:off x="2263775" y="4044950"/>
              <a:ext cx="3590925" cy="171450"/>
            </a:xfrm>
            <a:prstGeom prst="rect">
              <a:avLst/>
            </a:prstGeom>
            <a:solidFill>
              <a:srgbClr val="ADD6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82" name="Freeform 73"/>
            <p:cNvSpPr>
              <a:spLocks/>
            </p:cNvSpPr>
            <p:nvPr/>
          </p:nvSpPr>
          <p:spPr bwMode="auto">
            <a:xfrm>
              <a:off x="3886200" y="2076450"/>
              <a:ext cx="1965325" cy="1403350"/>
            </a:xfrm>
            <a:custGeom>
              <a:avLst/>
              <a:gdLst>
                <a:gd name="T0" fmla="*/ 756 w 1238"/>
                <a:gd name="T1" fmla="*/ 40 h 884"/>
                <a:gd name="T2" fmla="*/ 704 w 1238"/>
                <a:gd name="T3" fmla="*/ 82 h 884"/>
                <a:gd name="T4" fmla="*/ 698 w 1238"/>
                <a:gd name="T5" fmla="*/ 158 h 884"/>
                <a:gd name="T6" fmla="*/ 626 w 1238"/>
                <a:gd name="T7" fmla="*/ 134 h 884"/>
                <a:gd name="T8" fmla="*/ 646 w 1238"/>
                <a:gd name="T9" fmla="*/ 168 h 884"/>
                <a:gd name="T10" fmla="*/ 618 w 1238"/>
                <a:gd name="T11" fmla="*/ 192 h 884"/>
                <a:gd name="T12" fmla="*/ 566 w 1238"/>
                <a:gd name="T13" fmla="*/ 124 h 884"/>
                <a:gd name="T14" fmla="*/ 528 w 1238"/>
                <a:gd name="T15" fmla="*/ 142 h 884"/>
                <a:gd name="T16" fmla="*/ 508 w 1238"/>
                <a:gd name="T17" fmla="*/ 74 h 884"/>
                <a:gd name="T18" fmla="*/ 468 w 1238"/>
                <a:gd name="T19" fmla="*/ 90 h 884"/>
                <a:gd name="T20" fmla="*/ 502 w 1238"/>
                <a:gd name="T21" fmla="*/ 150 h 884"/>
                <a:gd name="T22" fmla="*/ 468 w 1238"/>
                <a:gd name="T23" fmla="*/ 158 h 884"/>
                <a:gd name="T24" fmla="*/ 396 w 1238"/>
                <a:gd name="T25" fmla="*/ 168 h 884"/>
                <a:gd name="T26" fmla="*/ 352 w 1238"/>
                <a:gd name="T27" fmla="*/ 228 h 884"/>
                <a:gd name="T28" fmla="*/ 306 w 1238"/>
                <a:gd name="T29" fmla="*/ 202 h 884"/>
                <a:gd name="T30" fmla="*/ 346 w 1238"/>
                <a:gd name="T31" fmla="*/ 168 h 884"/>
                <a:gd name="T32" fmla="*/ 252 w 1238"/>
                <a:gd name="T33" fmla="*/ 142 h 884"/>
                <a:gd name="T34" fmla="*/ 156 w 1238"/>
                <a:gd name="T35" fmla="*/ 260 h 884"/>
                <a:gd name="T36" fmla="*/ 116 w 1238"/>
                <a:gd name="T37" fmla="*/ 346 h 884"/>
                <a:gd name="T38" fmla="*/ 182 w 1238"/>
                <a:gd name="T39" fmla="*/ 370 h 884"/>
                <a:gd name="T40" fmla="*/ 208 w 1238"/>
                <a:gd name="T41" fmla="*/ 304 h 884"/>
                <a:gd name="T42" fmla="*/ 260 w 1238"/>
                <a:gd name="T43" fmla="*/ 236 h 884"/>
                <a:gd name="T44" fmla="*/ 286 w 1238"/>
                <a:gd name="T45" fmla="*/ 304 h 884"/>
                <a:gd name="T46" fmla="*/ 202 w 1238"/>
                <a:gd name="T47" fmla="*/ 380 h 884"/>
                <a:gd name="T48" fmla="*/ 156 w 1238"/>
                <a:gd name="T49" fmla="*/ 354 h 884"/>
                <a:gd name="T50" fmla="*/ 96 w 1238"/>
                <a:gd name="T51" fmla="*/ 432 h 884"/>
                <a:gd name="T52" fmla="*/ 64 w 1238"/>
                <a:gd name="T53" fmla="*/ 518 h 884"/>
                <a:gd name="T54" fmla="*/ 6 w 1238"/>
                <a:gd name="T55" fmla="*/ 610 h 884"/>
                <a:gd name="T56" fmla="*/ 96 w 1238"/>
                <a:gd name="T57" fmla="*/ 542 h 884"/>
                <a:gd name="T58" fmla="*/ 202 w 1238"/>
                <a:gd name="T59" fmla="*/ 578 h 884"/>
                <a:gd name="T60" fmla="*/ 202 w 1238"/>
                <a:gd name="T61" fmla="*/ 552 h 884"/>
                <a:gd name="T62" fmla="*/ 234 w 1238"/>
                <a:gd name="T63" fmla="*/ 534 h 884"/>
                <a:gd name="T64" fmla="*/ 272 w 1238"/>
                <a:gd name="T65" fmla="*/ 542 h 884"/>
                <a:gd name="T66" fmla="*/ 332 w 1238"/>
                <a:gd name="T67" fmla="*/ 474 h 884"/>
                <a:gd name="T68" fmla="*/ 422 w 1238"/>
                <a:gd name="T69" fmla="*/ 510 h 884"/>
                <a:gd name="T70" fmla="*/ 332 w 1238"/>
                <a:gd name="T71" fmla="*/ 534 h 884"/>
                <a:gd name="T72" fmla="*/ 358 w 1238"/>
                <a:gd name="T73" fmla="*/ 602 h 884"/>
                <a:gd name="T74" fmla="*/ 372 w 1238"/>
                <a:gd name="T75" fmla="*/ 662 h 884"/>
                <a:gd name="T76" fmla="*/ 404 w 1238"/>
                <a:gd name="T77" fmla="*/ 704 h 884"/>
                <a:gd name="T78" fmla="*/ 476 w 1238"/>
                <a:gd name="T79" fmla="*/ 850 h 884"/>
                <a:gd name="T80" fmla="*/ 600 w 1238"/>
                <a:gd name="T81" fmla="*/ 730 h 884"/>
                <a:gd name="T82" fmla="*/ 520 w 1238"/>
                <a:gd name="T83" fmla="*/ 722 h 884"/>
                <a:gd name="T84" fmla="*/ 534 w 1238"/>
                <a:gd name="T85" fmla="*/ 688 h 884"/>
                <a:gd name="T86" fmla="*/ 652 w 1238"/>
                <a:gd name="T87" fmla="*/ 696 h 884"/>
                <a:gd name="T88" fmla="*/ 704 w 1238"/>
                <a:gd name="T89" fmla="*/ 738 h 884"/>
                <a:gd name="T90" fmla="*/ 776 w 1238"/>
                <a:gd name="T91" fmla="*/ 866 h 884"/>
                <a:gd name="T92" fmla="*/ 874 w 1238"/>
                <a:gd name="T93" fmla="*/ 730 h 884"/>
                <a:gd name="T94" fmla="*/ 958 w 1238"/>
                <a:gd name="T95" fmla="*/ 874 h 884"/>
                <a:gd name="T96" fmla="*/ 990 w 1238"/>
                <a:gd name="T97" fmla="*/ 866 h 884"/>
                <a:gd name="T98" fmla="*/ 990 w 1238"/>
                <a:gd name="T99" fmla="*/ 756 h 884"/>
                <a:gd name="T100" fmla="*/ 1070 w 1238"/>
                <a:gd name="T101" fmla="*/ 730 h 884"/>
                <a:gd name="T102" fmla="*/ 1094 w 1238"/>
                <a:gd name="T103" fmla="*/ 602 h 884"/>
                <a:gd name="T104" fmla="*/ 1128 w 1238"/>
                <a:gd name="T105" fmla="*/ 542 h 884"/>
                <a:gd name="T106" fmla="*/ 1160 w 1238"/>
                <a:gd name="T107" fmla="*/ 568 h 884"/>
                <a:gd name="T108" fmla="*/ 1226 w 1238"/>
                <a:gd name="T109" fmla="*/ 406 h 884"/>
                <a:gd name="T110" fmla="*/ 1186 w 1238"/>
                <a:gd name="T111" fmla="*/ 312 h 884"/>
                <a:gd name="T112" fmla="*/ 1192 w 1238"/>
                <a:gd name="T113" fmla="*/ 108 h 884"/>
                <a:gd name="T114" fmla="*/ 1094 w 1238"/>
                <a:gd name="T115" fmla="*/ 98 h 884"/>
                <a:gd name="T116" fmla="*/ 1024 w 1238"/>
                <a:gd name="T117" fmla="*/ 90 h 884"/>
                <a:gd name="T118" fmla="*/ 912 w 1238"/>
                <a:gd name="T119" fmla="*/ 82 h 884"/>
                <a:gd name="T120" fmla="*/ 900 w 1238"/>
                <a:gd name="T121" fmla="*/ 56 h 884"/>
                <a:gd name="T122" fmla="*/ 820 w 1238"/>
                <a:gd name="T123" fmla="*/ 14 h 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38" h="884">
                  <a:moveTo>
                    <a:pt x="802" y="14"/>
                  </a:moveTo>
                  <a:lnTo>
                    <a:pt x="808" y="40"/>
                  </a:lnTo>
                  <a:lnTo>
                    <a:pt x="794" y="32"/>
                  </a:lnTo>
                  <a:lnTo>
                    <a:pt x="788" y="48"/>
                  </a:lnTo>
                  <a:lnTo>
                    <a:pt x="770" y="40"/>
                  </a:lnTo>
                  <a:lnTo>
                    <a:pt x="756" y="40"/>
                  </a:lnTo>
                  <a:lnTo>
                    <a:pt x="742" y="48"/>
                  </a:lnTo>
                  <a:lnTo>
                    <a:pt x="724" y="48"/>
                  </a:lnTo>
                  <a:lnTo>
                    <a:pt x="704" y="56"/>
                  </a:lnTo>
                  <a:lnTo>
                    <a:pt x="710" y="74"/>
                  </a:lnTo>
                  <a:lnTo>
                    <a:pt x="710" y="98"/>
                  </a:lnTo>
                  <a:lnTo>
                    <a:pt x="704" y="82"/>
                  </a:lnTo>
                  <a:lnTo>
                    <a:pt x="684" y="90"/>
                  </a:lnTo>
                  <a:lnTo>
                    <a:pt x="664" y="90"/>
                  </a:lnTo>
                  <a:lnTo>
                    <a:pt x="684" y="108"/>
                  </a:lnTo>
                  <a:lnTo>
                    <a:pt x="698" y="124"/>
                  </a:lnTo>
                  <a:lnTo>
                    <a:pt x="704" y="142"/>
                  </a:lnTo>
                  <a:lnTo>
                    <a:pt x="698" y="158"/>
                  </a:lnTo>
                  <a:lnTo>
                    <a:pt x="684" y="142"/>
                  </a:lnTo>
                  <a:lnTo>
                    <a:pt x="678" y="116"/>
                  </a:lnTo>
                  <a:lnTo>
                    <a:pt x="652" y="116"/>
                  </a:lnTo>
                  <a:lnTo>
                    <a:pt x="638" y="124"/>
                  </a:lnTo>
                  <a:lnTo>
                    <a:pt x="618" y="108"/>
                  </a:lnTo>
                  <a:lnTo>
                    <a:pt x="626" y="134"/>
                  </a:lnTo>
                  <a:lnTo>
                    <a:pt x="632" y="158"/>
                  </a:lnTo>
                  <a:lnTo>
                    <a:pt x="652" y="158"/>
                  </a:lnTo>
                  <a:lnTo>
                    <a:pt x="670" y="176"/>
                  </a:lnTo>
                  <a:lnTo>
                    <a:pt x="664" y="202"/>
                  </a:lnTo>
                  <a:lnTo>
                    <a:pt x="664" y="184"/>
                  </a:lnTo>
                  <a:lnTo>
                    <a:pt x="646" y="168"/>
                  </a:lnTo>
                  <a:lnTo>
                    <a:pt x="646" y="184"/>
                  </a:lnTo>
                  <a:lnTo>
                    <a:pt x="638" y="168"/>
                  </a:lnTo>
                  <a:lnTo>
                    <a:pt x="632" y="192"/>
                  </a:lnTo>
                  <a:lnTo>
                    <a:pt x="626" y="218"/>
                  </a:lnTo>
                  <a:lnTo>
                    <a:pt x="612" y="210"/>
                  </a:lnTo>
                  <a:lnTo>
                    <a:pt x="618" y="192"/>
                  </a:lnTo>
                  <a:lnTo>
                    <a:pt x="618" y="168"/>
                  </a:lnTo>
                  <a:lnTo>
                    <a:pt x="612" y="124"/>
                  </a:lnTo>
                  <a:lnTo>
                    <a:pt x="612" y="108"/>
                  </a:lnTo>
                  <a:lnTo>
                    <a:pt x="606" y="82"/>
                  </a:lnTo>
                  <a:lnTo>
                    <a:pt x="580" y="98"/>
                  </a:lnTo>
                  <a:lnTo>
                    <a:pt x="566" y="124"/>
                  </a:lnTo>
                  <a:lnTo>
                    <a:pt x="566" y="142"/>
                  </a:lnTo>
                  <a:lnTo>
                    <a:pt x="580" y="150"/>
                  </a:lnTo>
                  <a:lnTo>
                    <a:pt x="592" y="168"/>
                  </a:lnTo>
                  <a:lnTo>
                    <a:pt x="560" y="158"/>
                  </a:lnTo>
                  <a:lnTo>
                    <a:pt x="548" y="150"/>
                  </a:lnTo>
                  <a:lnTo>
                    <a:pt x="528" y="142"/>
                  </a:lnTo>
                  <a:lnTo>
                    <a:pt x="488" y="142"/>
                  </a:lnTo>
                  <a:lnTo>
                    <a:pt x="488" y="134"/>
                  </a:lnTo>
                  <a:lnTo>
                    <a:pt x="482" y="134"/>
                  </a:lnTo>
                  <a:lnTo>
                    <a:pt x="476" y="116"/>
                  </a:lnTo>
                  <a:lnTo>
                    <a:pt x="476" y="90"/>
                  </a:lnTo>
                  <a:lnTo>
                    <a:pt x="508" y="74"/>
                  </a:lnTo>
                  <a:lnTo>
                    <a:pt x="540" y="56"/>
                  </a:lnTo>
                  <a:lnTo>
                    <a:pt x="560" y="32"/>
                  </a:lnTo>
                  <a:lnTo>
                    <a:pt x="540" y="40"/>
                  </a:lnTo>
                  <a:lnTo>
                    <a:pt x="502" y="56"/>
                  </a:lnTo>
                  <a:lnTo>
                    <a:pt x="482" y="66"/>
                  </a:lnTo>
                  <a:lnTo>
                    <a:pt x="468" y="90"/>
                  </a:lnTo>
                  <a:lnTo>
                    <a:pt x="456" y="124"/>
                  </a:lnTo>
                  <a:lnTo>
                    <a:pt x="462" y="124"/>
                  </a:lnTo>
                  <a:lnTo>
                    <a:pt x="456" y="142"/>
                  </a:lnTo>
                  <a:lnTo>
                    <a:pt x="476" y="150"/>
                  </a:lnTo>
                  <a:lnTo>
                    <a:pt x="486" y="144"/>
                  </a:lnTo>
                  <a:lnTo>
                    <a:pt x="502" y="150"/>
                  </a:lnTo>
                  <a:lnTo>
                    <a:pt x="514" y="150"/>
                  </a:lnTo>
                  <a:lnTo>
                    <a:pt x="528" y="158"/>
                  </a:lnTo>
                  <a:lnTo>
                    <a:pt x="514" y="168"/>
                  </a:lnTo>
                  <a:lnTo>
                    <a:pt x="496" y="158"/>
                  </a:lnTo>
                  <a:lnTo>
                    <a:pt x="468" y="176"/>
                  </a:lnTo>
                  <a:lnTo>
                    <a:pt x="468" y="158"/>
                  </a:lnTo>
                  <a:lnTo>
                    <a:pt x="462" y="168"/>
                  </a:lnTo>
                  <a:lnTo>
                    <a:pt x="436" y="176"/>
                  </a:lnTo>
                  <a:lnTo>
                    <a:pt x="422" y="202"/>
                  </a:lnTo>
                  <a:lnTo>
                    <a:pt x="416" y="184"/>
                  </a:lnTo>
                  <a:lnTo>
                    <a:pt x="422" y="168"/>
                  </a:lnTo>
                  <a:lnTo>
                    <a:pt x="396" y="168"/>
                  </a:lnTo>
                  <a:lnTo>
                    <a:pt x="404" y="184"/>
                  </a:lnTo>
                  <a:lnTo>
                    <a:pt x="396" y="210"/>
                  </a:lnTo>
                  <a:lnTo>
                    <a:pt x="390" y="210"/>
                  </a:lnTo>
                  <a:lnTo>
                    <a:pt x="378" y="218"/>
                  </a:lnTo>
                  <a:lnTo>
                    <a:pt x="372" y="228"/>
                  </a:lnTo>
                  <a:lnTo>
                    <a:pt x="352" y="228"/>
                  </a:lnTo>
                  <a:lnTo>
                    <a:pt x="364" y="252"/>
                  </a:lnTo>
                  <a:lnTo>
                    <a:pt x="352" y="244"/>
                  </a:lnTo>
                  <a:lnTo>
                    <a:pt x="338" y="236"/>
                  </a:lnTo>
                  <a:lnTo>
                    <a:pt x="346" y="218"/>
                  </a:lnTo>
                  <a:lnTo>
                    <a:pt x="318" y="210"/>
                  </a:lnTo>
                  <a:lnTo>
                    <a:pt x="306" y="202"/>
                  </a:lnTo>
                  <a:lnTo>
                    <a:pt x="332" y="210"/>
                  </a:lnTo>
                  <a:lnTo>
                    <a:pt x="358" y="210"/>
                  </a:lnTo>
                  <a:lnTo>
                    <a:pt x="378" y="202"/>
                  </a:lnTo>
                  <a:lnTo>
                    <a:pt x="378" y="184"/>
                  </a:lnTo>
                  <a:lnTo>
                    <a:pt x="352" y="184"/>
                  </a:lnTo>
                  <a:lnTo>
                    <a:pt x="346" y="168"/>
                  </a:lnTo>
                  <a:lnTo>
                    <a:pt x="326" y="168"/>
                  </a:lnTo>
                  <a:lnTo>
                    <a:pt x="312" y="158"/>
                  </a:lnTo>
                  <a:lnTo>
                    <a:pt x="300" y="150"/>
                  </a:lnTo>
                  <a:lnTo>
                    <a:pt x="266" y="150"/>
                  </a:lnTo>
                  <a:lnTo>
                    <a:pt x="252" y="158"/>
                  </a:lnTo>
                  <a:lnTo>
                    <a:pt x="252" y="142"/>
                  </a:lnTo>
                  <a:lnTo>
                    <a:pt x="234" y="158"/>
                  </a:lnTo>
                  <a:lnTo>
                    <a:pt x="214" y="158"/>
                  </a:lnTo>
                  <a:lnTo>
                    <a:pt x="202" y="176"/>
                  </a:lnTo>
                  <a:lnTo>
                    <a:pt x="182" y="202"/>
                  </a:lnTo>
                  <a:lnTo>
                    <a:pt x="170" y="228"/>
                  </a:lnTo>
                  <a:lnTo>
                    <a:pt x="156" y="260"/>
                  </a:lnTo>
                  <a:lnTo>
                    <a:pt x="136" y="260"/>
                  </a:lnTo>
                  <a:lnTo>
                    <a:pt x="122" y="270"/>
                  </a:lnTo>
                  <a:lnTo>
                    <a:pt x="116" y="286"/>
                  </a:lnTo>
                  <a:lnTo>
                    <a:pt x="110" y="304"/>
                  </a:lnTo>
                  <a:lnTo>
                    <a:pt x="116" y="330"/>
                  </a:lnTo>
                  <a:lnTo>
                    <a:pt x="116" y="346"/>
                  </a:lnTo>
                  <a:lnTo>
                    <a:pt x="130" y="338"/>
                  </a:lnTo>
                  <a:lnTo>
                    <a:pt x="142" y="330"/>
                  </a:lnTo>
                  <a:lnTo>
                    <a:pt x="162" y="322"/>
                  </a:lnTo>
                  <a:lnTo>
                    <a:pt x="170" y="338"/>
                  </a:lnTo>
                  <a:lnTo>
                    <a:pt x="176" y="364"/>
                  </a:lnTo>
                  <a:lnTo>
                    <a:pt x="182" y="370"/>
                  </a:lnTo>
                  <a:lnTo>
                    <a:pt x="182" y="372"/>
                  </a:lnTo>
                  <a:lnTo>
                    <a:pt x="202" y="372"/>
                  </a:lnTo>
                  <a:lnTo>
                    <a:pt x="202" y="354"/>
                  </a:lnTo>
                  <a:lnTo>
                    <a:pt x="214" y="338"/>
                  </a:lnTo>
                  <a:lnTo>
                    <a:pt x="214" y="322"/>
                  </a:lnTo>
                  <a:lnTo>
                    <a:pt x="208" y="304"/>
                  </a:lnTo>
                  <a:lnTo>
                    <a:pt x="202" y="286"/>
                  </a:lnTo>
                  <a:lnTo>
                    <a:pt x="202" y="270"/>
                  </a:lnTo>
                  <a:lnTo>
                    <a:pt x="222" y="252"/>
                  </a:lnTo>
                  <a:lnTo>
                    <a:pt x="222" y="236"/>
                  </a:lnTo>
                  <a:lnTo>
                    <a:pt x="240" y="228"/>
                  </a:lnTo>
                  <a:lnTo>
                    <a:pt x="260" y="236"/>
                  </a:lnTo>
                  <a:lnTo>
                    <a:pt x="240" y="260"/>
                  </a:lnTo>
                  <a:lnTo>
                    <a:pt x="228" y="260"/>
                  </a:lnTo>
                  <a:lnTo>
                    <a:pt x="240" y="296"/>
                  </a:lnTo>
                  <a:lnTo>
                    <a:pt x="312" y="296"/>
                  </a:lnTo>
                  <a:lnTo>
                    <a:pt x="300" y="304"/>
                  </a:lnTo>
                  <a:lnTo>
                    <a:pt x="286" y="304"/>
                  </a:lnTo>
                  <a:lnTo>
                    <a:pt x="266" y="312"/>
                  </a:lnTo>
                  <a:lnTo>
                    <a:pt x="260" y="338"/>
                  </a:lnTo>
                  <a:lnTo>
                    <a:pt x="240" y="330"/>
                  </a:lnTo>
                  <a:lnTo>
                    <a:pt x="240" y="372"/>
                  </a:lnTo>
                  <a:lnTo>
                    <a:pt x="222" y="372"/>
                  </a:lnTo>
                  <a:lnTo>
                    <a:pt x="202" y="380"/>
                  </a:lnTo>
                  <a:lnTo>
                    <a:pt x="182" y="380"/>
                  </a:lnTo>
                  <a:lnTo>
                    <a:pt x="170" y="390"/>
                  </a:lnTo>
                  <a:lnTo>
                    <a:pt x="150" y="398"/>
                  </a:lnTo>
                  <a:lnTo>
                    <a:pt x="156" y="380"/>
                  </a:lnTo>
                  <a:lnTo>
                    <a:pt x="170" y="354"/>
                  </a:lnTo>
                  <a:lnTo>
                    <a:pt x="156" y="354"/>
                  </a:lnTo>
                  <a:lnTo>
                    <a:pt x="136" y="346"/>
                  </a:lnTo>
                  <a:lnTo>
                    <a:pt x="142" y="372"/>
                  </a:lnTo>
                  <a:lnTo>
                    <a:pt x="142" y="398"/>
                  </a:lnTo>
                  <a:lnTo>
                    <a:pt x="122" y="398"/>
                  </a:lnTo>
                  <a:lnTo>
                    <a:pt x="116" y="414"/>
                  </a:lnTo>
                  <a:lnTo>
                    <a:pt x="96" y="432"/>
                  </a:lnTo>
                  <a:lnTo>
                    <a:pt x="84" y="448"/>
                  </a:lnTo>
                  <a:lnTo>
                    <a:pt x="64" y="448"/>
                  </a:lnTo>
                  <a:lnTo>
                    <a:pt x="44" y="458"/>
                  </a:lnTo>
                  <a:lnTo>
                    <a:pt x="44" y="474"/>
                  </a:lnTo>
                  <a:lnTo>
                    <a:pt x="58" y="492"/>
                  </a:lnTo>
                  <a:lnTo>
                    <a:pt x="64" y="518"/>
                  </a:lnTo>
                  <a:lnTo>
                    <a:pt x="44" y="526"/>
                  </a:lnTo>
                  <a:lnTo>
                    <a:pt x="0" y="526"/>
                  </a:lnTo>
                  <a:lnTo>
                    <a:pt x="0" y="542"/>
                  </a:lnTo>
                  <a:lnTo>
                    <a:pt x="12" y="542"/>
                  </a:lnTo>
                  <a:lnTo>
                    <a:pt x="6" y="552"/>
                  </a:lnTo>
                  <a:lnTo>
                    <a:pt x="6" y="610"/>
                  </a:lnTo>
                  <a:lnTo>
                    <a:pt x="26" y="602"/>
                  </a:lnTo>
                  <a:lnTo>
                    <a:pt x="38" y="610"/>
                  </a:lnTo>
                  <a:lnTo>
                    <a:pt x="58" y="602"/>
                  </a:lnTo>
                  <a:lnTo>
                    <a:pt x="84" y="586"/>
                  </a:lnTo>
                  <a:lnTo>
                    <a:pt x="84" y="568"/>
                  </a:lnTo>
                  <a:lnTo>
                    <a:pt x="96" y="542"/>
                  </a:lnTo>
                  <a:lnTo>
                    <a:pt x="110" y="526"/>
                  </a:lnTo>
                  <a:lnTo>
                    <a:pt x="150" y="526"/>
                  </a:lnTo>
                  <a:lnTo>
                    <a:pt x="170" y="510"/>
                  </a:lnTo>
                  <a:lnTo>
                    <a:pt x="182" y="542"/>
                  </a:lnTo>
                  <a:lnTo>
                    <a:pt x="194" y="560"/>
                  </a:lnTo>
                  <a:lnTo>
                    <a:pt x="202" y="578"/>
                  </a:lnTo>
                  <a:lnTo>
                    <a:pt x="188" y="586"/>
                  </a:lnTo>
                  <a:lnTo>
                    <a:pt x="202" y="602"/>
                  </a:lnTo>
                  <a:lnTo>
                    <a:pt x="214" y="586"/>
                  </a:lnTo>
                  <a:lnTo>
                    <a:pt x="214" y="560"/>
                  </a:lnTo>
                  <a:lnTo>
                    <a:pt x="208" y="534"/>
                  </a:lnTo>
                  <a:lnTo>
                    <a:pt x="202" y="552"/>
                  </a:lnTo>
                  <a:lnTo>
                    <a:pt x="188" y="518"/>
                  </a:lnTo>
                  <a:lnTo>
                    <a:pt x="176" y="500"/>
                  </a:lnTo>
                  <a:lnTo>
                    <a:pt x="194" y="500"/>
                  </a:lnTo>
                  <a:lnTo>
                    <a:pt x="202" y="510"/>
                  </a:lnTo>
                  <a:lnTo>
                    <a:pt x="222" y="526"/>
                  </a:lnTo>
                  <a:lnTo>
                    <a:pt x="234" y="534"/>
                  </a:lnTo>
                  <a:lnTo>
                    <a:pt x="246" y="552"/>
                  </a:lnTo>
                  <a:lnTo>
                    <a:pt x="260" y="586"/>
                  </a:lnTo>
                  <a:lnTo>
                    <a:pt x="272" y="594"/>
                  </a:lnTo>
                  <a:lnTo>
                    <a:pt x="272" y="578"/>
                  </a:lnTo>
                  <a:lnTo>
                    <a:pt x="266" y="560"/>
                  </a:lnTo>
                  <a:lnTo>
                    <a:pt x="272" y="542"/>
                  </a:lnTo>
                  <a:lnTo>
                    <a:pt x="292" y="542"/>
                  </a:lnTo>
                  <a:lnTo>
                    <a:pt x="312" y="534"/>
                  </a:lnTo>
                  <a:lnTo>
                    <a:pt x="300" y="526"/>
                  </a:lnTo>
                  <a:lnTo>
                    <a:pt x="300" y="510"/>
                  </a:lnTo>
                  <a:lnTo>
                    <a:pt x="312" y="482"/>
                  </a:lnTo>
                  <a:lnTo>
                    <a:pt x="332" y="474"/>
                  </a:lnTo>
                  <a:lnTo>
                    <a:pt x="352" y="466"/>
                  </a:lnTo>
                  <a:lnTo>
                    <a:pt x="338" y="482"/>
                  </a:lnTo>
                  <a:lnTo>
                    <a:pt x="358" y="500"/>
                  </a:lnTo>
                  <a:lnTo>
                    <a:pt x="378" y="492"/>
                  </a:lnTo>
                  <a:lnTo>
                    <a:pt x="396" y="510"/>
                  </a:lnTo>
                  <a:lnTo>
                    <a:pt x="422" y="510"/>
                  </a:lnTo>
                  <a:lnTo>
                    <a:pt x="430" y="542"/>
                  </a:lnTo>
                  <a:lnTo>
                    <a:pt x="396" y="552"/>
                  </a:lnTo>
                  <a:lnTo>
                    <a:pt x="378" y="542"/>
                  </a:lnTo>
                  <a:lnTo>
                    <a:pt x="364" y="542"/>
                  </a:lnTo>
                  <a:lnTo>
                    <a:pt x="352" y="534"/>
                  </a:lnTo>
                  <a:lnTo>
                    <a:pt x="332" y="534"/>
                  </a:lnTo>
                  <a:lnTo>
                    <a:pt x="312" y="552"/>
                  </a:lnTo>
                  <a:lnTo>
                    <a:pt x="300" y="552"/>
                  </a:lnTo>
                  <a:lnTo>
                    <a:pt x="306" y="568"/>
                  </a:lnTo>
                  <a:lnTo>
                    <a:pt x="312" y="586"/>
                  </a:lnTo>
                  <a:lnTo>
                    <a:pt x="326" y="602"/>
                  </a:lnTo>
                  <a:lnTo>
                    <a:pt x="358" y="602"/>
                  </a:lnTo>
                  <a:lnTo>
                    <a:pt x="384" y="594"/>
                  </a:lnTo>
                  <a:lnTo>
                    <a:pt x="372" y="610"/>
                  </a:lnTo>
                  <a:lnTo>
                    <a:pt x="358" y="620"/>
                  </a:lnTo>
                  <a:lnTo>
                    <a:pt x="378" y="620"/>
                  </a:lnTo>
                  <a:lnTo>
                    <a:pt x="378" y="636"/>
                  </a:lnTo>
                  <a:lnTo>
                    <a:pt x="372" y="662"/>
                  </a:lnTo>
                  <a:lnTo>
                    <a:pt x="358" y="644"/>
                  </a:lnTo>
                  <a:lnTo>
                    <a:pt x="358" y="670"/>
                  </a:lnTo>
                  <a:lnTo>
                    <a:pt x="364" y="670"/>
                  </a:lnTo>
                  <a:lnTo>
                    <a:pt x="378" y="688"/>
                  </a:lnTo>
                  <a:lnTo>
                    <a:pt x="384" y="704"/>
                  </a:lnTo>
                  <a:lnTo>
                    <a:pt x="404" y="704"/>
                  </a:lnTo>
                  <a:lnTo>
                    <a:pt x="410" y="730"/>
                  </a:lnTo>
                  <a:lnTo>
                    <a:pt x="416" y="764"/>
                  </a:lnTo>
                  <a:lnTo>
                    <a:pt x="436" y="774"/>
                  </a:lnTo>
                  <a:lnTo>
                    <a:pt x="448" y="790"/>
                  </a:lnTo>
                  <a:lnTo>
                    <a:pt x="456" y="824"/>
                  </a:lnTo>
                  <a:lnTo>
                    <a:pt x="476" y="850"/>
                  </a:lnTo>
                  <a:lnTo>
                    <a:pt x="502" y="840"/>
                  </a:lnTo>
                  <a:lnTo>
                    <a:pt x="534" y="816"/>
                  </a:lnTo>
                  <a:lnTo>
                    <a:pt x="554" y="798"/>
                  </a:lnTo>
                  <a:lnTo>
                    <a:pt x="574" y="782"/>
                  </a:lnTo>
                  <a:lnTo>
                    <a:pt x="592" y="756"/>
                  </a:lnTo>
                  <a:lnTo>
                    <a:pt x="600" y="730"/>
                  </a:lnTo>
                  <a:lnTo>
                    <a:pt x="574" y="722"/>
                  </a:lnTo>
                  <a:lnTo>
                    <a:pt x="566" y="704"/>
                  </a:lnTo>
                  <a:lnTo>
                    <a:pt x="554" y="722"/>
                  </a:lnTo>
                  <a:lnTo>
                    <a:pt x="528" y="730"/>
                  </a:lnTo>
                  <a:lnTo>
                    <a:pt x="528" y="748"/>
                  </a:lnTo>
                  <a:lnTo>
                    <a:pt x="520" y="722"/>
                  </a:lnTo>
                  <a:lnTo>
                    <a:pt x="508" y="704"/>
                  </a:lnTo>
                  <a:lnTo>
                    <a:pt x="488" y="696"/>
                  </a:lnTo>
                  <a:lnTo>
                    <a:pt x="482" y="680"/>
                  </a:lnTo>
                  <a:lnTo>
                    <a:pt x="482" y="654"/>
                  </a:lnTo>
                  <a:lnTo>
                    <a:pt x="502" y="654"/>
                  </a:lnTo>
                  <a:lnTo>
                    <a:pt x="534" y="688"/>
                  </a:lnTo>
                  <a:lnTo>
                    <a:pt x="554" y="688"/>
                  </a:lnTo>
                  <a:lnTo>
                    <a:pt x="560" y="696"/>
                  </a:lnTo>
                  <a:lnTo>
                    <a:pt x="574" y="696"/>
                  </a:lnTo>
                  <a:lnTo>
                    <a:pt x="600" y="704"/>
                  </a:lnTo>
                  <a:lnTo>
                    <a:pt x="618" y="704"/>
                  </a:lnTo>
                  <a:lnTo>
                    <a:pt x="652" y="696"/>
                  </a:lnTo>
                  <a:lnTo>
                    <a:pt x="658" y="696"/>
                  </a:lnTo>
                  <a:lnTo>
                    <a:pt x="664" y="722"/>
                  </a:lnTo>
                  <a:lnTo>
                    <a:pt x="684" y="712"/>
                  </a:lnTo>
                  <a:lnTo>
                    <a:pt x="670" y="730"/>
                  </a:lnTo>
                  <a:lnTo>
                    <a:pt x="684" y="748"/>
                  </a:lnTo>
                  <a:lnTo>
                    <a:pt x="704" y="738"/>
                  </a:lnTo>
                  <a:lnTo>
                    <a:pt x="710" y="774"/>
                  </a:lnTo>
                  <a:lnTo>
                    <a:pt x="724" y="806"/>
                  </a:lnTo>
                  <a:lnTo>
                    <a:pt x="736" y="858"/>
                  </a:lnTo>
                  <a:lnTo>
                    <a:pt x="750" y="884"/>
                  </a:lnTo>
                  <a:lnTo>
                    <a:pt x="762" y="866"/>
                  </a:lnTo>
                  <a:lnTo>
                    <a:pt x="776" y="866"/>
                  </a:lnTo>
                  <a:lnTo>
                    <a:pt x="776" y="850"/>
                  </a:lnTo>
                  <a:lnTo>
                    <a:pt x="788" y="832"/>
                  </a:lnTo>
                  <a:lnTo>
                    <a:pt x="788" y="798"/>
                  </a:lnTo>
                  <a:lnTo>
                    <a:pt x="808" y="774"/>
                  </a:lnTo>
                  <a:lnTo>
                    <a:pt x="840" y="748"/>
                  </a:lnTo>
                  <a:lnTo>
                    <a:pt x="874" y="730"/>
                  </a:lnTo>
                  <a:lnTo>
                    <a:pt x="894" y="764"/>
                  </a:lnTo>
                  <a:lnTo>
                    <a:pt x="912" y="790"/>
                  </a:lnTo>
                  <a:lnTo>
                    <a:pt x="932" y="782"/>
                  </a:lnTo>
                  <a:lnTo>
                    <a:pt x="944" y="824"/>
                  </a:lnTo>
                  <a:lnTo>
                    <a:pt x="944" y="850"/>
                  </a:lnTo>
                  <a:lnTo>
                    <a:pt x="958" y="874"/>
                  </a:lnTo>
                  <a:lnTo>
                    <a:pt x="952" y="850"/>
                  </a:lnTo>
                  <a:lnTo>
                    <a:pt x="952" y="824"/>
                  </a:lnTo>
                  <a:lnTo>
                    <a:pt x="964" y="806"/>
                  </a:lnTo>
                  <a:lnTo>
                    <a:pt x="970" y="832"/>
                  </a:lnTo>
                  <a:lnTo>
                    <a:pt x="990" y="840"/>
                  </a:lnTo>
                  <a:lnTo>
                    <a:pt x="990" y="866"/>
                  </a:lnTo>
                  <a:lnTo>
                    <a:pt x="1010" y="858"/>
                  </a:lnTo>
                  <a:lnTo>
                    <a:pt x="1036" y="840"/>
                  </a:lnTo>
                  <a:lnTo>
                    <a:pt x="1030" y="816"/>
                  </a:lnTo>
                  <a:lnTo>
                    <a:pt x="1016" y="798"/>
                  </a:lnTo>
                  <a:lnTo>
                    <a:pt x="1004" y="774"/>
                  </a:lnTo>
                  <a:lnTo>
                    <a:pt x="990" y="756"/>
                  </a:lnTo>
                  <a:lnTo>
                    <a:pt x="1004" y="738"/>
                  </a:lnTo>
                  <a:lnTo>
                    <a:pt x="1030" y="738"/>
                  </a:lnTo>
                  <a:lnTo>
                    <a:pt x="1036" y="748"/>
                  </a:lnTo>
                  <a:lnTo>
                    <a:pt x="1042" y="730"/>
                  </a:lnTo>
                  <a:lnTo>
                    <a:pt x="1062" y="722"/>
                  </a:lnTo>
                  <a:lnTo>
                    <a:pt x="1070" y="730"/>
                  </a:lnTo>
                  <a:lnTo>
                    <a:pt x="1082" y="712"/>
                  </a:lnTo>
                  <a:lnTo>
                    <a:pt x="1094" y="688"/>
                  </a:lnTo>
                  <a:lnTo>
                    <a:pt x="1122" y="654"/>
                  </a:lnTo>
                  <a:lnTo>
                    <a:pt x="1114" y="636"/>
                  </a:lnTo>
                  <a:lnTo>
                    <a:pt x="1108" y="620"/>
                  </a:lnTo>
                  <a:lnTo>
                    <a:pt x="1094" y="602"/>
                  </a:lnTo>
                  <a:lnTo>
                    <a:pt x="1082" y="586"/>
                  </a:lnTo>
                  <a:lnTo>
                    <a:pt x="1094" y="568"/>
                  </a:lnTo>
                  <a:lnTo>
                    <a:pt x="1070" y="568"/>
                  </a:lnTo>
                  <a:lnTo>
                    <a:pt x="1088" y="534"/>
                  </a:lnTo>
                  <a:lnTo>
                    <a:pt x="1094" y="542"/>
                  </a:lnTo>
                  <a:lnTo>
                    <a:pt x="1128" y="542"/>
                  </a:lnTo>
                  <a:lnTo>
                    <a:pt x="1134" y="560"/>
                  </a:lnTo>
                  <a:lnTo>
                    <a:pt x="1146" y="586"/>
                  </a:lnTo>
                  <a:lnTo>
                    <a:pt x="1154" y="620"/>
                  </a:lnTo>
                  <a:lnTo>
                    <a:pt x="1160" y="602"/>
                  </a:lnTo>
                  <a:lnTo>
                    <a:pt x="1180" y="586"/>
                  </a:lnTo>
                  <a:lnTo>
                    <a:pt x="1160" y="568"/>
                  </a:lnTo>
                  <a:lnTo>
                    <a:pt x="1154" y="542"/>
                  </a:lnTo>
                  <a:lnTo>
                    <a:pt x="1166" y="518"/>
                  </a:lnTo>
                  <a:lnTo>
                    <a:pt x="1192" y="500"/>
                  </a:lnTo>
                  <a:lnTo>
                    <a:pt x="1218" y="474"/>
                  </a:lnTo>
                  <a:lnTo>
                    <a:pt x="1226" y="440"/>
                  </a:lnTo>
                  <a:lnTo>
                    <a:pt x="1226" y="406"/>
                  </a:lnTo>
                  <a:lnTo>
                    <a:pt x="1212" y="380"/>
                  </a:lnTo>
                  <a:lnTo>
                    <a:pt x="1212" y="364"/>
                  </a:lnTo>
                  <a:lnTo>
                    <a:pt x="1200" y="346"/>
                  </a:lnTo>
                  <a:lnTo>
                    <a:pt x="1174" y="354"/>
                  </a:lnTo>
                  <a:lnTo>
                    <a:pt x="1174" y="346"/>
                  </a:lnTo>
                  <a:lnTo>
                    <a:pt x="1186" y="312"/>
                  </a:lnTo>
                  <a:lnTo>
                    <a:pt x="1200" y="296"/>
                  </a:lnTo>
                  <a:lnTo>
                    <a:pt x="1226" y="286"/>
                  </a:lnTo>
                  <a:lnTo>
                    <a:pt x="1238" y="286"/>
                  </a:lnTo>
                  <a:lnTo>
                    <a:pt x="1238" y="98"/>
                  </a:lnTo>
                  <a:lnTo>
                    <a:pt x="1218" y="98"/>
                  </a:lnTo>
                  <a:lnTo>
                    <a:pt x="1192" y="108"/>
                  </a:lnTo>
                  <a:lnTo>
                    <a:pt x="1184" y="96"/>
                  </a:lnTo>
                  <a:lnTo>
                    <a:pt x="1186" y="90"/>
                  </a:lnTo>
                  <a:lnTo>
                    <a:pt x="1140" y="90"/>
                  </a:lnTo>
                  <a:lnTo>
                    <a:pt x="1122" y="82"/>
                  </a:lnTo>
                  <a:lnTo>
                    <a:pt x="1114" y="98"/>
                  </a:lnTo>
                  <a:lnTo>
                    <a:pt x="1094" y="98"/>
                  </a:lnTo>
                  <a:lnTo>
                    <a:pt x="1070" y="108"/>
                  </a:lnTo>
                  <a:lnTo>
                    <a:pt x="1056" y="98"/>
                  </a:lnTo>
                  <a:lnTo>
                    <a:pt x="1050" y="116"/>
                  </a:lnTo>
                  <a:lnTo>
                    <a:pt x="1030" y="108"/>
                  </a:lnTo>
                  <a:lnTo>
                    <a:pt x="1010" y="98"/>
                  </a:lnTo>
                  <a:lnTo>
                    <a:pt x="1024" y="90"/>
                  </a:lnTo>
                  <a:lnTo>
                    <a:pt x="1010" y="74"/>
                  </a:lnTo>
                  <a:lnTo>
                    <a:pt x="998" y="74"/>
                  </a:lnTo>
                  <a:lnTo>
                    <a:pt x="984" y="82"/>
                  </a:lnTo>
                  <a:lnTo>
                    <a:pt x="958" y="82"/>
                  </a:lnTo>
                  <a:lnTo>
                    <a:pt x="944" y="74"/>
                  </a:lnTo>
                  <a:lnTo>
                    <a:pt x="912" y="82"/>
                  </a:lnTo>
                  <a:lnTo>
                    <a:pt x="886" y="82"/>
                  </a:lnTo>
                  <a:lnTo>
                    <a:pt x="874" y="90"/>
                  </a:lnTo>
                  <a:lnTo>
                    <a:pt x="834" y="116"/>
                  </a:lnTo>
                  <a:lnTo>
                    <a:pt x="854" y="98"/>
                  </a:lnTo>
                  <a:lnTo>
                    <a:pt x="880" y="82"/>
                  </a:lnTo>
                  <a:lnTo>
                    <a:pt x="900" y="56"/>
                  </a:lnTo>
                  <a:lnTo>
                    <a:pt x="886" y="48"/>
                  </a:lnTo>
                  <a:lnTo>
                    <a:pt x="874" y="40"/>
                  </a:lnTo>
                  <a:lnTo>
                    <a:pt x="860" y="40"/>
                  </a:lnTo>
                  <a:lnTo>
                    <a:pt x="834" y="48"/>
                  </a:lnTo>
                  <a:lnTo>
                    <a:pt x="828" y="40"/>
                  </a:lnTo>
                  <a:lnTo>
                    <a:pt x="820" y="14"/>
                  </a:lnTo>
                  <a:lnTo>
                    <a:pt x="802" y="4"/>
                  </a:lnTo>
                  <a:lnTo>
                    <a:pt x="806" y="0"/>
                  </a:lnTo>
                  <a:lnTo>
                    <a:pt x="784" y="0"/>
                  </a:lnTo>
                  <a:lnTo>
                    <a:pt x="782" y="4"/>
                  </a:lnTo>
                  <a:lnTo>
                    <a:pt x="802" y="14"/>
                  </a:lnTo>
                  <a:close/>
                </a:path>
              </a:pathLst>
            </a:custGeom>
            <a:solidFill>
              <a:srgbClr val="A1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83" name="Freeform 74"/>
            <p:cNvSpPr>
              <a:spLocks/>
            </p:cNvSpPr>
            <p:nvPr/>
          </p:nvSpPr>
          <p:spPr bwMode="auto">
            <a:xfrm>
              <a:off x="4835525" y="2168525"/>
              <a:ext cx="282575" cy="330200"/>
            </a:xfrm>
            <a:custGeom>
              <a:avLst/>
              <a:gdLst>
                <a:gd name="T0" fmla="*/ 56 w 178"/>
                <a:gd name="T1" fmla="*/ 8 h 208"/>
                <a:gd name="T2" fmla="*/ 56 w 178"/>
                <a:gd name="T3" fmla="*/ 8 h 208"/>
                <a:gd name="T4" fmla="*/ 42 w 178"/>
                <a:gd name="T5" fmla="*/ 12 h 208"/>
                <a:gd name="T6" fmla="*/ 30 w 178"/>
                <a:gd name="T7" fmla="*/ 16 h 208"/>
                <a:gd name="T8" fmla="*/ 30 w 178"/>
                <a:gd name="T9" fmla="*/ 16 h 208"/>
                <a:gd name="T10" fmla="*/ 22 w 178"/>
                <a:gd name="T11" fmla="*/ 18 h 208"/>
                <a:gd name="T12" fmla="*/ 12 w 178"/>
                <a:gd name="T13" fmla="*/ 20 h 208"/>
                <a:gd name="T14" fmla="*/ 12 w 178"/>
                <a:gd name="T15" fmla="*/ 20 h 208"/>
                <a:gd name="T16" fmla="*/ 6 w 178"/>
                <a:gd name="T17" fmla="*/ 24 h 208"/>
                <a:gd name="T18" fmla="*/ 4 w 178"/>
                <a:gd name="T19" fmla="*/ 30 h 208"/>
                <a:gd name="T20" fmla="*/ 4 w 178"/>
                <a:gd name="T21" fmla="*/ 30 h 208"/>
                <a:gd name="T22" fmla="*/ 2 w 178"/>
                <a:gd name="T23" fmla="*/ 42 h 208"/>
                <a:gd name="T24" fmla="*/ 2 w 178"/>
                <a:gd name="T25" fmla="*/ 56 h 208"/>
                <a:gd name="T26" fmla="*/ 2 w 178"/>
                <a:gd name="T27" fmla="*/ 84 h 208"/>
                <a:gd name="T28" fmla="*/ 2 w 178"/>
                <a:gd name="T29" fmla="*/ 84 h 208"/>
                <a:gd name="T30" fmla="*/ 0 w 178"/>
                <a:gd name="T31" fmla="*/ 118 h 208"/>
                <a:gd name="T32" fmla="*/ 0 w 178"/>
                <a:gd name="T33" fmla="*/ 134 h 208"/>
                <a:gd name="T34" fmla="*/ 0 w 178"/>
                <a:gd name="T35" fmla="*/ 150 h 208"/>
                <a:gd name="T36" fmla="*/ 0 w 178"/>
                <a:gd name="T37" fmla="*/ 150 h 208"/>
                <a:gd name="T38" fmla="*/ 2 w 178"/>
                <a:gd name="T39" fmla="*/ 166 h 208"/>
                <a:gd name="T40" fmla="*/ 6 w 178"/>
                <a:gd name="T41" fmla="*/ 174 h 208"/>
                <a:gd name="T42" fmla="*/ 10 w 178"/>
                <a:gd name="T43" fmla="*/ 182 h 208"/>
                <a:gd name="T44" fmla="*/ 16 w 178"/>
                <a:gd name="T45" fmla="*/ 188 h 208"/>
                <a:gd name="T46" fmla="*/ 22 w 178"/>
                <a:gd name="T47" fmla="*/ 194 h 208"/>
                <a:gd name="T48" fmla="*/ 30 w 178"/>
                <a:gd name="T49" fmla="*/ 200 h 208"/>
                <a:gd name="T50" fmla="*/ 38 w 178"/>
                <a:gd name="T51" fmla="*/ 202 h 208"/>
                <a:gd name="T52" fmla="*/ 38 w 178"/>
                <a:gd name="T53" fmla="*/ 202 h 208"/>
                <a:gd name="T54" fmla="*/ 56 w 178"/>
                <a:gd name="T55" fmla="*/ 206 h 208"/>
                <a:gd name="T56" fmla="*/ 76 w 178"/>
                <a:gd name="T57" fmla="*/ 208 h 208"/>
                <a:gd name="T58" fmla="*/ 98 w 178"/>
                <a:gd name="T59" fmla="*/ 208 h 208"/>
                <a:gd name="T60" fmla="*/ 116 w 178"/>
                <a:gd name="T61" fmla="*/ 206 h 208"/>
                <a:gd name="T62" fmla="*/ 116 w 178"/>
                <a:gd name="T63" fmla="*/ 206 h 208"/>
                <a:gd name="T64" fmla="*/ 134 w 178"/>
                <a:gd name="T65" fmla="*/ 202 h 208"/>
                <a:gd name="T66" fmla="*/ 150 w 178"/>
                <a:gd name="T67" fmla="*/ 196 h 208"/>
                <a:gd name="T68" fmla="*/ 158 w 178"/>
                <a:gd name="T69" fmla="*/ 190 h 208"/>
                <a:gd name="T70" fmla="*/ 164 w 178"/>
                <a:gd name="T71" fmla="*/ 184 h 208"/>
                <a:gd name="T72" fmla="*/ 168 w 178"/>
                <a:gd name="T73" fmla="*/ 178 h 208"/>
                <a:gd name="T74" fmla="*/ 172 w 178"/>
                <a:gd name="T75" fmla="*/ 170 h 208"/>
                <a:gd name="T76" fmla="*/ 172 w 178"/>
                <a:gd name="T77" fmla="*/ 170 h 208"/>
                <a:gd name="T78" fmla="*/ 174 w 178"/>
                <a:gd name="T79" fmla="*/ 160 h 208"/>
                <a:gd name="T80" fmla="*/ 176 w 178"/>
                <a:gd name="T81" fmla="*/ 150 h 208"/>
                <a:gd name="T82" fmla="*/ 174 w 178"/>
                <a:gd name="T83" fmla="*/ 132 h 208"/>
                <a:gd name="T84" fmla="*/ 174 w 178"/>
                <a:gd name="T85" fmla="*/ 112 h 208"/>
                <a:gd name="T86" fmla="*/ 174 w 178"/>
                <a:gd name="T87" fmla="*/ 94 h 208"/>
                <a:gd name="T88" fmla="*/ 174 w 178"/>
                <a:gd name="T89" fmla="*/ 94 h 208"/>
                <a:gd name="T90" fmla="*/ 176 w 178"/>
                <a:gd name="T91" fmla="*/ 78 h 208"/>
                <a:gd name="T92" fmla="*/ 178 w 178"/>
                <a:gd name="T93" fmla="*/ 62 h 208"/>
                <a:gd name="T94" fmla="*/ 178 w 178"/>
                <a:gd name="T95" fmla="*/ 48 h 208"/>
                <a:gd name="T96" fmla="*/ 176 w 178"/>
                <a:gd name="T97" fmla="*/ 40 h 208"/>
                <a:gd name="T98" fmla="*/ 172 w 178"/>
                <a:gd name="T99" fmla="*/ 32 h 208"/>
                <a:gd name="T100" fmla="*/ 172 w 178"/>
                <a:gd name="T101" fmla="*/ 32 h 208"/>
                <a:gd name="T102" fmla="*/ 166 w 178"/>
                <a:gd name="T103" fmla="*/ 24 h 208"/>
                <a:gd name="T104" fmla="*/ 158 w 178"/>
                <a:gd name="T105" fmla="*/ 18 h 208"/>
                <a:gd name="T106" fmla="*/ 148 w 178"/>
                <a:gd name="T107" fmla="*/ 10 h 208"/>
                <a:gd name="T108" fmla="*/ 136 w 178"/>
                <a:gd name="T109" fmla="*/ 6 h 208"/>
                <a:gd name="T110" fmla="*/ 124 w 178"/>
                <a:gd name="T111" fmla="*/ 2 h 208"/>
                <a:gd name="T112" fmla="*/ 112 w 178"/>
                <a:gd name="T113" fmla="*/ 0 h 208"/>
                <a:gd name="T114" fmla="*/ 102 w 178"/>
                <a:gd name="T115" fmla="*/ 2 h 208"/>
                <a:gd name="T116" fmla="*/ 94 w 178"/>
                <a:gd name="T117" fmla="*/ 6 h 208"/>
                <a:gd name="T118" fmla="*/ 56 w 178"/>
                <a:gd name="T119" fmla="*/ 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78" h="208">
                  <a:moveTo>
                    <a:pt x="56" y="8"/>
                  </a:moveTo>
                  <a:lnTo>
                    <a:pt x="56" y="8"/>
                  </a:lnTo>
                  <a:lnTo>
                    <a:pt x="42" y="12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22" y="18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6" y="24"/>
                  </a:lnTo>
                  <a:lnTo>
                    <a:pt x="4" y="30"/>
                  </a:lnTo>
                  <a:lnTo>
                    <a:pt x="4" y="30"/>
                  </a:lnTo>
                  <a:lnTo>
                    <a:pt x="2" y="42"/>
                  </a:lnTo>
                  <a:lnTo>
                    <a:pt x="2" y="56"/>
                  </a:lnTo>
                  <a:lnTo>
                    <a:pt x="2" y="84"/>
                  </a:lnTo>
                  <a:lnTo>
                    <a:pt x="2" y="84"/>
                  </a:lnTo>
                  <a:lnTo>
                    <a:pt x="0" y="118"/>
                  </a:lnTo>
                  <a:lnTo>
                    <a:pt x="0" y="134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66"/>
                  </a:lnTo>
                  <a:lnTo>
                    <a:pt x="6" y="174"/>
                  </a:lnTo>
                  <a:lnTo>
                    <a:pt x="10" y="182"/>
                  </a:lnTo>
                  <a:lnTo>
                    <a:pt x="16" y="188"/>
                  </a:lnTo>
                  <a:lnTo>
                    <a:pt x="22" y="194"/>
                  </a:lnTo>
                  <a:lnTo>
                    <a:pt x="30" y="200"/>
                  </a:lnTo>
                  <a:lnTo>
                    <a:pt x="38" y="202"/>
                  </a:lnTo>
                  <a:lnTo>
                    <a:pt x="38" y="202"/>
                  </a:lnTo>
                  <a:lnTo>
                    <a:pt x="56" y="206"/>
                  </a:lnTo>
                  <a:lnTo>
                    <a:pt x="76" y="208"/>
                  </a:lnTo>
                  <a:lnTo>
                    <a:pt x="98" y="208"/>
                  </a:lnTo>
                  <a:lnTo>
                    <a:pt x="116" y="206"/>
                  </a:lnTo>
                  <a:lnTo>
                    <a:pt x="116" y="206"/>
                  </a:lnTo>
                  <a:lnTo>
                    <a:pt x="134" y="202"/>
                  </a:lnTo>
                  <a:lnTo>
                    <a:pt x="150" y="196"/>
                  </a:lnTo>
                  <a:lnTo>
                    <a:pt x="158" y="190"/>
                  </a:lnTo>
                  <a:lnTo>
                    <a:pt x="164" y="184"/>
                  </a:lnTo>
                  <a:lnTo>
                    <a:pt x="168" y="178"/>
                  </a:lnTo>
                  <a:lnTo>
                    <a:pt x="172" y="170"/>
                  </a:lnTo>
                  <a:lnTo>
                    <a:pt x="172" y="170"/>
                  </a:lnTo>
                  <a:lnTo>
                    <a:pt x="174" y="160"/>
                  </a:lnTo>
                  <a:lnTo>
                    <a:pt x="176" y="150"/>
                  </a:lnTo>
                  <a:lnTo>
                    <a:pt x="174" y="132"/>
                  </a:lnTo>
                  <a:lnTo>
                    <a:pt x="174" y="112"/>
                  </a:lnTo>
                  <a:lnTo>
                    <a:pt x="174" y="94"/>
                  </a:lnTo>
                  <a:lnTo>
                    <a:pt x="174" y="94"/>
                  </a:lnTo>
                  <a:lnTo>
                    <a:pt x="176" y="78"/>
                  </a:lnTo>
                  <a:lnTo>
                    <a:pt x="178" y="62"/>
                  </a:lnTo>
                  <a:lnTo>
                    <a:pt x="178" y="48"/>
                  </a:lnTo>
                  <a:lnTo>
                    <a:pt x="176" y="40"/>
                  </a:lnTo>
                  <a:lnTo>
                    <a:pt x="172" y="32"/>
                  </a:lnTo>
                  <a:lnTo>
                    <a:pt x="172" y="32"/>
                  </a:lnTo>
                  <a:lnTo>
                    <a:pt x="166" y="24"/>
                  </a:lnTo>
                  <a:lnTo>
                    <a:pt x="158" y="18"/>
                  </a:lnTo>
                  <a:lnTo>
                    <a:pt x="148" y="10"/>
                  </a:lnTo>
                  <a:lnTo>
                    <a:pt x="136" y="6"/>
                  </a:lnTo>
                  <a:lnTo>
                    <a:pt x="124" y="2"/>
                  </a:lnTo>
                  <a:lnTo>
                    <a:pt x="112" y="0"/>
                  </a:lnTo>
                  <a:lnTo>
                    <a:pt x="102" y="2"/>
                  </a:lnTo>
                  <a:lnTo>
                    <a:pt x="94" y="6"/>
                  </a:lnTo>
                  <a:lnTo>
                    <a:pt x="56" y="8"/>
                  </a:lnTo>
                  <a:close/>
                </a:path>
              </a:pathLst>
            </a:custGeom>
            <a:solidFill>
              <a:srgbClr val="A1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84" name="Freeform 75"/>
            <p:cNvSpPr>
              <a:spLocks/>
            </p:cNvSpPr>
            <p:nvPr/>
          </p:nvSpPr>
          <p:spPr bwMode="auto">
            <a:xfrm>
              <a:off x="3863975" y="2679700"/>
              <a:ext cx="63500" cy="82550"/>
            </a:xfrm>
            <a:custGeom>
              <a:avLst/>
              <a:gdLst>
                <a:gd name="T0" fmla="*/ 40 w 40"/>
                <a:gd name="T1" fmla="*/ 34 h 52"/>
                <a:gd name="T2" fmla="*/ 32 w 40"/>
                <a:gd name="T3" fmla="*/ 18 h 52"/>
                <a:gd name="T4" fmla="*/ 40 w 40"/>
                <a:gd name="T5" fmla="*/ 0 h 52"/>
                <a:gd name="T6" fmla="*/ 26 w 40"/>
                <a:gd name="T7" fmla="*/ 0 h 52"/>
                <a:gd name="T8" fmla="*/ 6 w 40"/>
                <a:gd name="T9" fmla="*/ 10 h 52"/>
                <a:gd name="T10" fmla="*/ 0 w 40"/>
                <a:gd name="T11" fmla="*/ 18 h 52"/>
                <a:gd name="T12" fmla="*/ 0 w 40"/>
                <a:gd name="T13" fmla="*/ 52 h 52"/>
                <a:gd name="T14" fmla="*/ 26 w 40"/>
                <a:gd name="T15" fmla="*/ 44 h 52"/>
                <a:gd name="T16" fmla="*/ 40 w 40"/>
                <a:gd name="T17" fmla="*/ 3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52">
                  <a:moveTo>
                    <a:pt x="40" y="34"/>
                  </a:moveTo>
                  <a:lnTo>
                    <a:pt x="32" y="18"/>
                  </a:lnTo>
                  <a:lnTo>
                    <a:pt x="40" y="0"/>
                  </a:lnTo>
                  <a:lnTo>
                    <a:pt x="26" y="0"/>
                  </a:lnTo>
                  <a:lnTo>
                    <a:pt x="6" y="10"/>
                  </a:lnTo>
                  <a:lnTo>
                    <a:pt x="0" y="18"/>
                  </a:lnTo>
                  <a:lnTo>
                    <a:pt x="0" y="52"/>
                  </a:lnTo>
                  <a:lnTo>
                    <a:pt x="26" y="44"/>
                  </a:lnTo>
                  <a:lnTo>
                    <a:pt x="40" y="34"/>
                  </a:lnTo>
                  <a:close/>
                </a:path>
              </a:pathLst>
            </a:custGeom>
            <a:solidFill>
              <a:srgbClr val="A1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85" name="Freeform 76"/>
            <p:cNvSpPr>
              <a:spLocks/>
            </p:cNvSpPr>
            <p:nvPr/>
          </p:nvSpPr>
          <p:spPr bwMode="auto">
            <a:xfrm>
              <a:off x="3771900" y="3016250"/>
              <a:ext cx="962025" cy="1206500"/>
            </a:xfrm>
            <a:custGeom>
              <a:avLst/>
              <a:gdLst>
                <a:gd name="T0" fmla="*/ 548 w 606"/>
                <a:gd name="T1" fmla="*/ 292 h 760"/>
                <a:gd name="T2" fmla="*/ 528 w 606"/>
                <a:gd name="T3" fmla="*/ 258 h 760"/>
                <a:gd name="T4" fmla="*/ 508 w 606"/>
                <a:gd name="T5" fmla="*/ 232 h 760"/>
                <a:gd name="T6" fmla="*/ 482 w 606"/>
                <a:gd name="T7" fmla="*/ 190 h 760"/>
                <a:gd name="T8" fmla="*/ 456 w 606"/>
                <a:gd name="T9" fmla="*/ 164 h 760"/>
                <a:gd name="T10" fmla="*/ 450 w 606"/>
                <a:gd name="T11" fmla="*/ 120 h 760"/>
                <a:gd name="T12" fmla="*/ 430 w 606"/>
                <a:gd name="T13" fmla="*/ 78 h 760"/>
                <a:gd name="T14" fmla="*/ 420 w 606"/>
                <a:gd name="T15" fmla="*/ 74 h 760"/>
                <a:gd name="T16" fmla="*/ 372 w 606"/>
                <a:gd name="T17" fmla="*/ 60 h 760"/>
                <a:gd name="T18" fmla="*/ 344 w 606"/>
                <a:gd name="T19" fmla="*/ 56 h 760"/>
                <a:gd name="T20" fmla="*/ 320 w 606"/>
                <a:gd name="T21" fmla="*/ 86 h 760"/>
                <a:gd name="T22" fmla="*/ 264 w 606"/>
                <a:gd name="T23" fmla="*/ 44 h 760"/>
                <a:gd name="T24" fmla="*/ 240 w 606"/>
                <a:gd name="T25" fmla="*/ 30 h 760"/>
                <a:gd name="T26" fmla="*/ 234 w 606"/>
                <a:gd name="T27" fmla="*/ 0 h 760"/>
                <a:gd name="T28" fmla="*/ 170 w 606"/>
                <a:gd name="T29" fmla="*/ 10 h 760"/>
                <a:gd name="T30" fmla="*/ 102 w 606"/>
                <a:gd name="T31" fmla="*/ 28 h 760"/>
                <a:gd name="T32" fmla="*/ 84 w 606"/>
                <a:gd name="T33" fmla="*/ 52 h 760"/>
                <a:gd name="T34" fmla="*/ 72 w 606"/>
                <a:gd name="T35" fmla="*/ 96 h 760"/>
                <a:gd name="T36" fmla="*/ 38 w 606"/>
                <a:gd name="T37" fmla="*/ 120 h 760"/>
                <a:gd name="T38" fmla="*/ 12 w 606"/>
                <a:gd name="T39" fmla="*/ 190 h 760"/>
                <a:gd name="T40" fmla="*/ 20 w 606"/>
                <a:gd name="T41" fmla="*/ 240 h 760"/>
                <a:gd name="T42" fmla="*/ 20 w 606"/>
                <a:gd name="T43" fmla="*/ 266 h 760"/>
                <a:gd name="T44" fmla="*/ 38 w 606"/>
                <a:gd name="T45" fmla="*/ 292 h 760"/>
                <a:gd name="T46" fmla="*/ 58 w 606"/>
                <a:gd name="T47" fmla="*/ 326 h 760"/>
                <a:gd name="T48" fmla="*/ 84 w 606"/>
                <a:gd name="T49" fmla="*/ 352 h 760"/>
                <a:gd name="T50" fmla="*/ 162 w 606"/>
                <a:gd name="T51" fmla="*/ 342 h 760"/>
                <a:gd name="T52" fmla="*/ 202 w 606"/>
                <a:gd name="T53" fmla="*/ 334 h 760"/>
                <a:gd name="T54" fmla="*/ 242 w 606"/>
                <a:gd name="T55" fmla="*/ 352 h 760"/>
                <a:gd name="T56" fmla="*/ 242 w 606"/>
                <a:gd name="T57" fmla="*/ 394 h 760"/>
                <a:gd name="T58" fmla="*/ 260 w 606"/>
                <a:gd name="T59" fmla="*/ 428 h 760"/>
                <a:gd name="T60" fmla="*/ 274 w 606"/>
                <a:gd name="T61" fmla="*/ 488 h 760"/>
                <a:gd name="T62" fmla="*/ 280 w 606"/>
                <a:gd name="T63" fmla="*/ 538 h 760"/>
                <a:gd name="T64" fmla="*/ 274 w 606"/>
                <a:gd name="T65" fmla="*/ 582 h 760"/>
                <a:gd name="T66" fmla="*/ 300 w 606"/>
                <a:gd name="T67" fmla="*/ 624 h 760"/>
                <a:gd name="T68" fmla="*/ 306 w 606"/>
                <a:gd name="T69" fmla="*/ 650 h 760"/>
                <a:gd name="T70" fmla="*/ 312 w 606"/>
                <a:gd name="T71" fmla="*/ 684 h 760"/>
                <a:gd name="T72" fmla="*/ 332 w 606"/>
                <a:gd name="T73" fmla="*/ 736 h 760"/>
                <a:gd name="T74" fmla="*/ 352 w 606"/>
                <a:gd name="T75" fmla="*/ 760 h 760"/>
                <a:gd name="T76" fmla="*/ 424 w 606"/>
                <a:gd name="T77" fmla="*/ 744 h 760"/>
                <a:gd name="T78" fmla="*/ 450 w 606"/>
                <a:gd name="T79" fmla="*/ 692 h 760"/>
                <a:gd name="T80" fmla="*/ 462 w 606"/>
                <a:gd name="T81" fmla="*/ 658 h 760"/>
                <a:gd name="T82" fmla="*/ 476 w 606"/>
                <a:gd name="T83" fmla="*/ 608 h 760"/>
                <a:gd name="T84" fmla="*/ 502 w 606"/>
                <a:gd name="T85" fmla="*/ 574 h 760"/>
                <a:gd name="T86" fmla="*/ 528 w 606"/>
                <a:gd name="T87" fmla="*/ 538 h 760"/>
                <a:gd name="T88" fmla="*/ 508 w 606"/>
                <a:gd name="T89" fmla="*/ 480 h 760"/>
                <a:gd name="T90" fmla="*/ 514 w 606"/>
                <a:gd name="T91" fmla="*/ 420 h 760"/>
                <a:gd name="T92" fmla="*/ 554 w 606"/>
                <a:gd name="T93" fmla="*/ 368 h 760"/>
                <a:gd name="T94" fmla="*/ 586 w 606"/>
                <a:gd name="T95" fmla="*/ 318 h 760"/>
                <a:gd name="T96" fmla="*/ 606 w 606"/>
                <a:gd name="T97" fmla="*/ 266 h 760"/>
                <a:gd name="T98" fmla="*/ 568 w 606"/>
                <a:gd name="T99" fmla="*/ 274 h 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06" h="760">
                  <a:moveTo>
                    <a:pt x="568" y="274"/>
                  </a:moveTo>
                  <a:lnTo>
                    <a:pt x="548" y="292"/>
                  </a:lnTo>
                  <a:lnTo>
                    <a:pt x="534" y="282"/>
                  </a:lnTo>
                  <a:lnTo>
                    <a:pt x="528" y="258"/>
                  </a:lnTo>
                  <a:lnTo>
                    <a:pt x="514" y="248"/>
                  </a:lnTo>
                  <a:lnTo>
                    <a:pt x="508" y="232"/>
                  </a:lnTo>
                  <a:lnTo>
                    <a:pt x="494" y="206"/>
                  </a:lnTo>
                  <a:lnTo>
                    <a:pt x="482" y="190"/>
                  </a:lnTo>
                  <a:lnTo>
                    <a:pt x="468" y="172"/>
                  </a:lnTo>
                  <a:lnTo>
                    <a:pt x="456" y="164"/>
                  </a:lnTo>
                  <a:lnTo>
                    <a:pt x="456" y="146"/>
                  </a:lnTo>
                  <a:lnTo>
                    <a:pt x="450" y="120"/>
                  </a:lnTo>
                  <a:lnTo>
                    <a:pt x="436" y="96"/>
                  </a:lnTo>
                  <a:lnTo>
                    <a:pt x="430" y="78"/>
                  </a:lnTo>
                  <a:lnTo>
                    <a:pt x="422" y="70"/>
                  </a:lnTo>
                  <a:lnTo>
                    <a:pt x="420" y="74"/>
                  </a:lnTo>
                  <a:lnTo>
                    <a:pt x="394" y="60"/>
                  </a:lnTo>
                  <a:lnTo>
                    <a:pt x="372" y="60"/>
                  </a:lnTo>
                  <a:lnTo>
                    <a:pt x="360" y="56"/>
                  </a:lnTo>
                  <a:lnTo>
                    <a:pt x="344" y="56"/>
                  </a:lnTo>
                  <a:lnTo>
                    <a:pt x="332" y="46"/>
                  </a:lnTo>
                  <a:lnTo>
                    <a:pt x="320" y="86"/>
                  </a:lnTo>
                  <a:lnTo>
                    <a:pt x="288" y="62"/>
                  </a:lnTo>
                  <a:lnTo>
                    <a:pt x="264" y="44"/>
                  </a:lnTo>
                  <a:lnTo>
                    <a:pt x="222" y="44"/>
                  </a:lnTo>
                  <a:lnTo>
                    <a:pt x="240" y="30"/>
                  </a:lnTo>
                  <a:lnTo>
                    <a:pt x="248" y="0"/>
                  </a:lnTo>
                  <a:lnTo>
                    <a:pt x="234" y="0"/>
                  </a:lnTo>
                  <a:lnTo>
                    <a:pt x="210" y="10"/>
                  </a:lnTo>
                  <a:lnTo>
                    <a:pt x="170" y="10"/>
                  </a:lnTo>
                  <a:lnTo>
                    <a:pt x="150" y="28"/>
                  </a:lnTo>
                  <a:lnTo>
                    <a:pt x="102" y="28"/>
                  </a:lnTo>
                  <a:lnTo>
                    <a:pt x="102" y="52"/>
                  </a:lnTo>
                  <a:lnTo>
                    <a:pt x="84" y="52"/>
                  </a:lnTo>
                  <a:lnTo>
                    <a:pt x="72" y="70"/>
                  </a:lnTo>
                  <a:lnTo>
                    <a:pt x="72" y="96"/>
                  </a:lnTo>
                  <a:lnTo>
                    <a:pt x="58" y="104"/>
                  </a:lnTo>
                  <a:lnTo>
                    <a:pt x="38" y="120"/>
                  </a:lnTo>
                  <a:lnTo>
                    <a:pt x="20" y="156"/>
                  </a:lnTo>
                  <a:lnTo>
                    <a:pt x="12" y="190"/>
                  </a:lnTo>
                  <a:lnTo>
                    <a:pt x="20" y="214"/>
                  </a:lnTo>
                  <a:lnTo>
                    <a:pt x="20" y="240"/>
                  </a:lnTo>
                  <a:lnTo>
                    <a:pt x="0" y="248"/>
                  </a:lnTo>
                  <a:lnTo>
                    <a:pt x="20" y="266"/>
                  </a:lnTo>
                  <a:lnTo>
                    <a:pt x="20" y="282"/>
                  </a:lnTo>
                  <a:lnTo>
                    <a:pt x="38" y="292"/>
                  </a:lnTo>
                  <a:lnTo>
                    <a:pt x="46" y="318"/>
                  </a:lnTo>
                  <a:lnTo>
                    <a:pt x="58" y="326"/>
                  </a:lnTo>
                  <a:lnTo>
                    <a:pt x="72" y="342"/>
                  </a:lnTo>
                  <a:lnTo>
                    <a:pt x="84" y="352"/>
                  </a:lnTo>
                  <a:lnTo>
                    <a:pt x="124" y="352"/>
                  </a:lnTo>
                  <a:lnTo>
                    <a:pt x="162" y="342"/>
                  </a:lnTo>
                  <a:lnTo>
                    <a:pt x="182" y="334"/>
                  </a:lnTo>
                  <a:lnTo>
                    <a:pt x="202" y="334"/>
                  </a:lnTo>
                  <a:lnTo>
                    <a:pt x="202" y="352"/>
                  </a:lnTo>
                  <a:lnTo>
                    <a:pt x="242" y="352"/>
                  </a:lnTo>
                  <a:lnTo>
                    <a:pt x="248" y="368"/>
                  </a:lnTo>
                  <a:lnTo>
                    <a:pt x="242" y="394"/>
                  </a:lnTo>
                  <a:lnTo>
                    <a:pt x="248" y="420"/>
                  </a:lnTo>
                  <a:lnTo>
                    <a:pt x="260" y="428"/>
                  </a:lnTo>
                  <a:lnTo>
                    <a:pt x="274" y="436"/>
                  </a:lnTo>
                  <a:lnTo>
                    <a:pt x="274" y="488"/>
                  </a:lnTo>
                  <a:lnTo>
                    <a:pt x="286" y="514"/>
                  </a:lnTo>
                  <a:lnTo>
                    <a:pt x="280" y="538"/>
                  </a:lnTo>
                  <a:lnTo>
                    <a:pt x="280" y="556"/>
                  </a:lnTo>
                  <a:lnTo>
                    <a:pt x="274" y="582"/>
                  </a:lnTo>
                  <a:lnTo>
                    <a:pt x="280" y="598"/>
                  </a:lnTo>
                  <a:lnTo>
                    <a:pt x="300" y="624"/>
                  </a:lnTo>
                  <a:lnTo>
                    <a:pt x="294" y="640"/>
                  </a:lnTo>
                  <a:lnTo>
                    <a:pt x="306" y="650"/>
                  </a:lnTo>
                  <a:lnTo>
                    <a:pt x="306" y="666"/>
                  </a:lnTo>
                  <a:lnTo>
                    <a:pt x="312" y="684"/>
                  </a:lnTo>
                  <a:lnTo>
                    <a:pt x="318" y="710"/>
                  </a:lnTo>
                  <a:lnTo>
                    <a:pt x="332" y="736"/>
                  </a:lnTo>
                  <a:lnTo>
                    <a:pt x="332" y="752"/>
                  </a:lnTo>
                  <a:lnTo>
                    <a:pt x="352" y="760"/>
                  </a:lnTo>
                  <a:lnTo>
                    <a:pt x="398" y="760"/>
                  </a:lnTo>
                  <a:lnTo>
                    <a:pt x="424" y="744"/>
                  </a:lnTo>
                  <a:lnTo>
                    <a:pt x="436" y="718"/>
                  </a:lnTo>
                  <a:lnTo>
                    <a:pt x="450" y="692"/>
                  </a:lnTo>
                  <a:lnTo>
                    <a:pt x="456" y="676"/>
                  </a:lnTo>
                  <a:lnTo>
                    <a:pt x="462" y="658"/>
                  </a:lnTo>
                  <a:lnTo>
                    <a:pt x="476" y="632"/>
                  </a:lnTo>
                  <a:lnTo>
                    <a:pt x="476" y="608"/>
                  </a:lnTo>
                  <a:lnTo>
                    <a:pt x="488" y="582"/>
                  </a:lnTo>
                  <a:lnTo>
                    <a:pt x="502" y="574"/>
                  </a:lnTo>
                  <a:lnTo>
                    <a:pt x="514" y="556"/>
                  </a:lnTo>
                  <a:lnTo>
                    <a:pt x="528" y="538"/>
                  </a:lnTo>
                  <a:lnTo>
                    <a:pt x="514" y="504"/>
                  </a:lnTo>
                  <a:lnTo>
                    <a:pt x="508" y="480"/>
                  </a:lnTo>
                  <a:lnTo>
                    <a:pt x="508" y="446"/>
                  </a:lnTo>
                  <a:lnTo>
                    <a:pt x="514" y="420"/>
                  </a:lnTo>
                  <a:lnTo>
                    <a:pt x="534" y="386"/>
                  </a:lnTo>
                  <a:lnTo>
                    <a:pt x="554" y="368"/>
                  </a:lnTo>
                  <a:lnTo>
                    <a:pt x="574" y="342"/>
                  </a:lnTo>
                  <a:lnTo>
                    <a:pt x="586" y="318"/>
                  </a:lnTo>
                  <a:lnTo>
                    <a:pt x="600" y="292"/>
                  </a:lnTo>
                  <a:lnTo>
                    <a:pt x="606" y="266"/>
                  </a:lnTo>
                  <a:lnTo>
                    <a:pt x="592" y="266"/>
                  </a:lnTo>
                  <a:lnTo>
                    <a:pt x="568" y="274"/>
                  </a:lnTo>
                  <a:close/>
                </a:path>
              </a:pathLst>
            </a:custGeom>
            <a:solidFill>
              <a:srgbClr val="A1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86" name="Freeform 77"/>
            <p:cNvSpPr>
              <a:spLocks/>
            </p:cNvSpPr>
            <p:nvPr/>
          </p:nvSpPr>
          <p:spPr bwMode="auto">
            <a:xfrm>
              <a:off x="5645150" y="3724275"/>
              <a:ext cx="41275" cy="12700"/>
            </a:xfrm>
            <a:custGeom>
              <a:avLst/>
              <a:gdLst>
                <a:gd name="T0" fmla="*/ 26 w 26"/>
                <a:gd name="T1" fmla="*/ 0 h 8"/>
                <a:gd name="T2" fmla="*/ 0 w 26"/>
                <a:gd name="T3" fmla="*/ 8 h 8"/>
                <a:gd name="T4" fmla="*/ 6 w 26"/>
                <a:gd name="T5" fmla="*/ 8 h 8"/>
                <a:gd name="T6" fmla="*/ 26 w 26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8">
                  <a:moveTo>
                    <a:pt x="26" y="0"/>
                  </a:moveTo>
                  <a:lnTo>
                    <a:pt x="0" y="8"/>
                  </a:lnTo>
                  <a:lnTo>
                    <a:pt x="6" y="8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A1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87" name="Freeform 78"/>
            <p:cNvSpPr>
              <a:spLocks/>
            </p:cNvSpPr>
            <p:nvPr/>
          </p:nvSpPr>
          <p:spPr bwMode="auto">
            <a:xfrm>
              <a:off x="5343525" y="3463925"/>
              <a:ext cx="146050" cy="244475"/>
            </a:xfrm>
            <a:custGeom>
              <a:avLst/>
              <a:gdLst>
                <a:gd name="T0" fmla="*/ 72 w 92"/>
                <a:gd name="T1" fmla="*/ 130 h 154"/>
                <a:gd name="T2" fmla="*/ 72 w 92"/>
                <a:gd name="T3" fmla="*/ 104 h 154"/>
                <a:gd name="T4" fmla="*/ 86 w 92"/>
                <a:gd name="T5" fmla="*/ 104 h 154"/>
                <a:gd name="T6" fmla="*/ 86 w 92"/>
                <a:gd name="T7" fmla="*/ 86 h 154"/>
                <a:gd name="T8" fmla="*/ 72 w 92"/>
                <a:gd name="T9" fmla="*/ 60 h 154"/>
                <a:gd name="T10" fmla="*/ 72 w 92"/>
                <a:gd name="T11" fmla="*/ 44 h 154"/>
                <a:gd name="T12" fmla="*/ 66 w 92"/>
                <a:gd name="T13" fmla="*/ 18 h 154"/>
                <a:gd name="T14" fmla="*/ 52 w 92"/>
                <a:gd name="T15" fmla="*/ 18 h 154"/>
                <a:gd name="T16" fmla="*/ 40 w 92"/>
                <a:gd name="T17" fmla="*/ 0 h 154"/>
                <a:gd name="T18" fmla="*/ 46 w 92"/>
                <a:gd name="T19" fmla="*/ 18 h 154"/>
                <a:gd name="T20" fmla="*/ 52 w 92"/>
                <a:gd name="T21" fmla="*/ 60 h 154"/>
                <a:gd name="T22" fmla="*/ 40 w 92"/>
                <a:gd name="T23" fmla="*/ 52 h 154"/>
                <a:gd name="T24" fmla="*/ 20 w 92"/>
                <a:gd name="T25" fmla="*/ 36 h 154"/>
                <a:gd name="T26" fmla="*/ 0 w 92"/>
                <a:gd name="T27" fmla="*/ 36 h 154"/>
                <a:gd name="T28" fmla="*/ 14 w 92"/>
                <a:gd name="T29" fmla="*/ 52 h 154"/>
                <a:gd name="T30" fmla="*/ 26 w 92"/>
                <a:gd name="T31" fmla="*/ 70 h 154"/>
                <a:gd name="T32" fmla="*/ 52 w 92"/>
                <a:gd name="T33" fmla="*/ 104 h 154"/>
                <a:gd name="T34" fmla="*/ 66 w 92"/>
                <a:gd name="T35" fmla="*/ 138 h 154"/>
                <a:gd name="T36" fmla="*/ 80 w 92"/>
                <a:gd name="T37" fmla="*/ 138 h 154"/>
                <a:gd name="T38" fmla="*/ 92 w 92"/>
                <a:gd name="T39" fmla="*/ 154 h 154"/>
                <a:gd name="T40" fmla="*/ 92 w 92"/>
                <a:gd name="T41" fmla="*/ 146 h 154"/>
                <a:gd name="T42" fmla="*/ 72 w 92"/>
                <a:gd name="T43" fmla="*/ 13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2" h="154">
                  <a:moveTo>
                    <a:pt x="72" y="130"/>
                  </a:moveTo>
                  <a:lnTo>
                    <a:pt x="72" y="104"/>
                  </a:lnTo>
                  <a:lnTo>
                    <a:pt x="86" y="104"/>
                  </a:lnTo>
                  <a:lnTo>
                    <a:pt x="86" y="86"/>
                  </a:lnTo>
                  <a:lnTo>
                    <a:pt x="72" y="60"/>
                  </a:lnTo>
                  <a:lnTo>
                    <a:pt x="72" y="44"/>
                  </a:lnTo>
                  <a:lnTo>
                    <a:pt x="66" y="18"/>
                  </a:lnTo>
                  <a:lnTo>
                    <a:pt x="52" y="18"/>
                  </a:lnTo>
                  <a:lnTo>
                    <a:pt x="40" y="0"/>
                  </a:lnTo>
                  <a:lnTo>
                    <a:pt x="46" y="18"/>
                  </a:lnTo>
                  <a:lnTo>
                    <a:pt x="52" y="60"/>
                  </a:lnTo>
                  <a:lnTo>
                    <a:pt x="40" y="52"/>
                  </a:lnTo>
                  <a:lnTo>
                    <a:pt x="20" y="36"/>
                  </a:lnTo>
                  <a:lnTo>
                    <a:pt x="0" y="36"/>
                  </a:lnTo>
                  <a:lnTo>
                    <a:pt x="14" y="52"/>
                  </a:lnTo>
                  <a:lnTo>
                    <a:pt x="26" y="70"/>
                  </a:lnTo>
                  <a:lnTo>
                    <a:pt x="52" y="104"/>
                  </a:lnTo>
                  <a:lnTo>
                    <a:pt x="66" y="138"/>
                  </a:lnTo>
                  <a:lnTo>
                    <a:pt x="80" y="138"/>
                  </a:lnTo>
                  <a:lnTo>
                    <a:pt x="92" y="154"/>
                  </a:lnTo>
                  <a:lnTo>
                    <a:pt x="92" y="146"/>
                  </a:lnTo>
                  <a:lnTo>
                    <a:pt x="72" y="130"/>
                  </a:lnTo>
                  <a:close/>
                </a:path>
              </a:pathLst>
            </a:custGeom>
            <a:solidFill>
              <a:srgbClr val="A1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88" name="Freeform 79"/>
            <p:cNvSpPr>
              <a:spLocks/>
            </p:cNvSpPr>
            <p:nvPr/>
          </p:nvSpPr>
          <p:spPr bwMode="auto">
            <a:xfrm>
              <a:off x="5622925" y="2959100"/>
              <a:ext cx="31750" cy="19050"/>
            </a:xfrm>
            <a:custGeom>
              <a:avLst/>
              <a:gdLst>
                <a:gd name="T0" fmla="*/ 14 w 20"/>
                <a:gd name="T1" fmla="*/ 4 h 12"/>
                <a:gd name="T2" fmla="*/ 20 w 20"/>
                <a:gd name="T3" fmla="*/ 4 h 12"/>
                <a:gd name="T4" fmla="*/ 14 w 20"/>
                <a:gd name="T5" fmla="*/ 0 h 12"/>
                <a:gd name="T6" fmla="*/ 0 w 20"/>
                <a:gd name="T7" fmla="*/ 12 h 12"/>
                <a:gd name="T8" fmla="*/ 14 w 20"/>
                <a:gd name="T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2">
                  <a:moveTo>
                    <a:pt x="14" y="4"/>
                  </a:moveTo>
                  <a:lnTo>
                    <a:pt x="20" y="4"/>
                  </a:lnTo>
                  <a:lnTo>
                    <a:pt x="14" y="0"/>
                  </a:lnTo>
                  <a:lnTo>
                    <a:pt x="0" y="12"/>
                  </a:lnTo>
                  <a:lnTo>
                    <a:pt x="14" y="4"/>
                  </a:lnTo>
                  <a:close/>
                </a:path>
              </a:pathLst>
            </a:custGeom>
            <a:solidFill>
              <a:srgbClr val="A1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89" name="Freeform 80"/>
            <p:cNvSpPr>
              <a:spLocks/>
            </p:cNvSpPr>
            <p:nvPr/>
          </p:nvSpPr>
          <p:spPr bwMode="auto">
            <a:xfrm>
              <a:off x="5635625" y="2952750"/>
              <a:ext cx="19050" cy="6350"/>
            </a:xfrm>
            <a:custGeom>
              <a:avLst/>
              <a:gdLst>
                <a:gd name="T0" fmla="*/ 0 w 12"/>
                <a:gd name="T1" fmla="*/ 0 h 4"/>
                <a:gd name="T2" fmla="*/ 6 w 12"/>
                <a:gd name="T3" fmla="*/ 4 h 4"/>
                <a:gd name="T4" fmla="*/ 12 w 12"/>
                <a:gd name="T5" fmla="*/ 0 h 4"/>
                <a:gd name="T6" fmla="*/ 0 w 12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4">
                  <a:moveTo>
                    <a:pt x="0" y="0"/>
                  </a:moveTo>
                  <a:lnTo>
                    <a:pt x="6" y="4"/>
                  </a:ln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90" name="Freeform 81"/>
            <p:cNvSpPr>
              <a:spLocks/>
            </p:cNvSpPr>
            <p:nvPr/>
          </p:nvSpPr>
          <p:spPr bwMode="auto">
            <a:xfrm>
              <a:off x="5489575" y="3695700"/>
              <a:ext cx="155575" cy="41275"/>
            </a:xfrm>
            <a:custGeom>
              <a:avLst/>
              <a:gdLst>
                <a:gd name="T0" fmla="*/ 52 w 98"/>
                <a:gd name="T1" fmla="*/ 26 h 26"/>
                <a:gd name="T2" fmla="*/ 98 w 98"/>
                <a:gd name="T3" fmla="*/ 26 h 26"/>
                <a:gd name="T4" fmla="*/ 72 w 98"/>
                <a:gd name="T5" fmla="*/ 18 h 26"/>
                <a:gd name="T6" fmla="*/ 84 w 98"/>
                <a:gd name="T7" fmla="*/ 18 h 26"/>
                <a:gd name="T8" fmla="*/ 60 w 98"/>
                <a:gd name="T9" fmla="*/ 8 h 26"/>
                <a:gd name="T10" fmla="*/ 40 w 98"/>
                <a:gd name="T11" fmla="*/ 0 h 26"/>
                <a:gd name="T12" fmla="*/ 14 w 98"/>
                <a:gd name="T13" fmla="*/ 0 h 26"/>
                <a:gd name="T14" fmla="*/ 0 w 98"/>
                <a:gd name="T15" fmla="*/ 8 h 26"/>
                <a:gd name="T16" fmla="*/ 0 w 98"/>
                <a:gd name="T17" fmla="*/ 18 h 26"/>
                <a:gd name="T18" fmla="*/ 14 w 98"/>
                <a:gd name="T19" fmla="*/ 18 h 26"/>
                <a:gd name="T20" fmla="*/ 6 w 98"/>
                <a:gd name="T21" fmla="*/ 8 h 26"/>
                <a:gd name="T22" fmla="*/ 20 w 98"/>
                <a:gd name="T23" fmla="*/ 8 h 26"/>
                <a:gd name="T24" fmla="*/ 52 w 98"/>
                <a:gd name="T2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8" h="26">
                  <a:moveTo>
                    <a:pt x="52" y="26"/>
                  </a:moveTo>
                  <a:lnTo>
                    <a:pt x="98" y="26"/>
                  </a:lnTo>
                  <a:lnTo>
                    <a:pt x="72" y="18"/>
                  </a:lnTo>
                  <a:lnTo>
                    <a:pt x="84" y="18"/>
                  </a:lnTo>
                  <a:lnTo>
                    <a:pt x="60" y="8"/>
                  </a:lnTo>
                  <a:lnTo>
                    <a:pt x="40" y="0"/>
                  </a:lnTo>
                  <a:lnTo>
                    <a:pt x="14" y="0"/>
                  </a:lnTo>
                  <a:lnTo>
                    <a:pt x="0" y="8"/>
                  </a:lnTo>
                  <a:lnTo>
                    <a:pt x="0" y="18"/>
                  </a:lnTo>
                  <a:lnTo>
                    <a:pt x="14" y="18"/>
                  </a:lnTo>
                  <a:lnTo>
                    <a:pt x="6" y="8"/>
                  </a:lnTo>
                  <a:lnTo>
                    <a:pt x="20" y="8"/>
                  </a:lnTo>
                  <a:lnTo>
                    <a:pt x="52" y="26"/>
                  </a:lnTo>
                  <a:close/>
                </a:path>
              </a:pathLst>
            </a:custGeom>
            <a:solidFill>
              <a:srgbClr val="A1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91" name="Freeform 82"/>
            <p:cNvSpPr>
              <a:spLocks/>
            </p:cNvSpPr>
            <p:nvPr/>
          </p:nvSpPr>
          <p:spPr bwMode="auto">
            <a:xfrm>
              <a:off x="5521325" y="3463925"/>
              <a:ext cx="146050" cy="177800"/>
            </a:xfrm>
            <a:custGeom>
              <a:avLst/>
              <a:gdLst>
                <a:gd name="T0" fmla="*/ 32 w 92"/>
                <a:gd name="T1" fmla="*/ 86 h 112"/>
                <a:gd name="T2" fmla="*/ 26 w 92"/>
                <a:gd name="T3" fmla="*/ 112 h 112"/>
                <a:gd name="T4" fmla="*/ 64 w 92"/>
                <a:gd name="T5" fmla="*/ 112 h 112"/>
                <a:gd name="T6" fmla="*/ 72 w 92"/>
                <a:gd name="T7" fmla="*/ 104 h 112"/>
                <a:gd name="T8" fmla="*/ 84 w 92"/>
                <a:gd name="T9" fmla="*/ 78 h 112"/>
                <a:gd name="T10" fmla="*/ 92 w 92"/>
                <a:gd name="T11" fmla="*/ 60 h 112"/>
                <a:gd name="T12" fmla="*/ 92 w 92"/>
                <a:gd name="T13" fmla="*/ 26 h 112"/>
                <a:gd name="T14" fmla="*/ 84 w 92"/>
                <a:gd name="T15" fmla="*/ 10 h 112"/>
                <a:gd name="T16" fmla="*/ 72 w 92"/>
                <a:gd name="T17" fmla="*/ 18 h 112"/>
                <a:gd name="T18" fmla="*/ 72 w 92"/>
                <a:gd name="T19" fmla="*/ 0 h 112"/>
                <a:gd name="T20" fmla="*/ 52 w 92"/>
                <a:gd name="T21" fmla="*/ 26 h 112"/>
                <a:gd name="T22" fmla="*/ 26 w 92"/>
                <a:gd name="T23" fmla="*/ 52 h 112"/>
                <a:gd name="T24" fmla="*/ 20 w 92"/>
                <a:gd name="T25" fmla="*/ 60 h 112"/>
                <a:gd name="T26" fmla="*/ 0 w 92"/>
                <a:gd name="T27" fmla="*/ 70 h 112"/>
                <a:gd name="T28" fmla="*/ 12 w 92"/>
                <a:gd name="T29" fmla="*/ 78 h 112"/>
                <a:gd name="T30" fmla="*/ 32 w 92"/>
                <a:gd name="T31" fmla="*/ 8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2" h="112">
                  <a:moveTo>
                    <a:pt x="32" y="86"/>
                  </a:moveTo>
                  <a:lnTo>
                    <a:pt x="26" y="112"/>
                  </a:lnTo>
                  <a:lnTo>
                    <a:pt x="64" y="112"/>
                  </a:lnTo>
                  <a:lnTo>
                    <a:pt x="72" y="104"/>
                  </a:lnTo>
                  <a:lnTo>
                    <a:pt x="84" y="78"/>
                  </a:lnTo>
                  <a:lnTo>
                    <a:pt x="92" y="60"/>
                  </a:lnTo>
                  <a:lnTo>
                    <a:pt x="92" y="26"/>
                  </a:lnTo>
                  <a:lnTo>
                    <a:pt x="84" y="10"/>
                  </a:lnTo>
                  <a:lnTo>
                    <a:pt x="72" y="18"/>
                  </a:lnTo>
                  <a:lnTo>
                    <a:pt x="72" y="0"/>
                  </a:lnTo>
                  <a:lnTo>
                    <a:pt x="52" y="26"/>
                  </a:lnTo>
                  <a:lnTo>
                    <a:pt x="26" y="52"/>
                  </a:lnTo>
                  <a:lnTo>
                    <a:pt x="20" y="60"/>
                  </a:lnTo>
                  <a:lnTo>
                    <a:pt x="0" y="70"/>
                  </a:lnTo>
                  <a:lnTo>
                    <a:pt x="12" y="78"/>
                  </a:lnTo>
                  <a:lnTo>
                    <a:pt x="32" y="86"/>
                  </a:lnTo>
                  <a:close/>
                </a:path>
              </a:pathLst>
            </a:custGeom>
            <a:solidFill>
              <a:srgbClr val="A1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92" name="Freeform 83"/>
            <p:cNvSpPr>
              <a:spLocks/>
            </p:cNvSpPr>
            <p:nvPr/>
          </p:nvSpPr>
          <p:spPr bwMode="auto">
            <a:xfrm>
              <a:off x="5603875" y="3641725"/>
              <a:ext cx="19050" cy="41275"/>
            </a:xfrm>
            <a:custGeom>
              <a:avLst/>
              <a:gdLst>
                <a:gd name="T0" fmla="*/ 6 w 12"/>
                <a:gd name="T1" fmla="*/ 26 h 26"/>
                <a:gd name="T2" fmla="*/ 6 w 12"/>
                <a:gd name="T3" fmla="*/ 18 h 26"/>
                <a:gd name="T4" fmla="*/ 12 w 12"/>
                <a:gd name="T5" fmla="*/ 0 h 26"/>
                <a:gd name="T6" fmla="*/ 0 w 12"/>
                <a:gd name="T7" fmla="*/ 18 h 26"/>
                <a:gd name="T8" fmla="*/ 6 w 12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6">
                  <a:moveTo>
                    <a:pt x="6" y="26"/>
                  </a:moveTo>
                  <a:lnTo>
                    <a:pt x="6" y="18"/>
                  </a:lnTo>
                  <a:lnTo>
                    <a:pt x="12" y="0"/>
                  </a:lnTo>
                  <a:lnTo>
                    <a:pt x="0" y="18"/>
                  </a:lnTo>
                  <a:lnTo>
                    <a:pt x="6" y="26"/>
                  </a:lnTo>
                  <a:close/>
                </a:path>
              </a:pathLst>
            </a:custGeom>
            <a:solidFill>
              <a:srgbClr val="A1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93" name="Freeform 84"/>
            <p:cNvSpPr>
              <a:spLocks/>
            </p:cNvSpPr>
            <p:nvPr/>
          </p:nvSpPr>
          <p:spPr bwMode="auto">
            <a:xfrm>
              <a:off x="3463925" y="2571750"/>
              <a:ext cx="6350" cy="15875"/>
            </a:xfrm>
            <a:custGeom>
              <a:avLst/>
              <a:gdLst>
                <a:gd name="T0" fmla="*/ 4 w 4"/>
                <a:gd name="T1" fmla="*/ 0 h 10"/>
                <a:gd name="T2" fmla="*/ 0 w 4"/>
                <a:gd name="T3" fmla="*/ 6 h 10"/>
                <a:gd name="T4" fmla="*/ 4 w 4"/>
                <a:gd name="T5" fmla="*/ 10 h 10"/>
                <a:gd name="T6" fmla="*/ 4 w 4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0">
                  <a:moveTo>
                    <a:pt x="4" y="0"/>
                  </a:moveTo>
                  <a:lnTo>
                    <a:pt x="0" y="6"/>
                  </a:lnTo>
                  <a:lnTo>
                    <a:pt x="4" y="1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A1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94" name="Freeform 85"/>
            <p:cNvSpPr>
              <a:spLocks/>
            </p:cNvSpPr>
            <p:nvPr/>
          </p:nvSpPr>
          <p:spPr bwMode="auto">
            <a:xfrm>
              <a:off x="3254375" y="2797175"/>
              <a:ext cx="92075" cy="60325"/>
            </a:xfrm>
            <a:custGeom>
              <a:avLst/>
              <a:gdLst>
                <a:gd name="T0" fmla="*/ 46 w 58"/>
                <a:gd name="T1" fmla="*/ 4 h 38"/>
                <a:gd name="T2" fmla="*/ 32 w 58"/>
                <a:gd name="T3" fmla="*/ 12 h 38"/>
                <a:gd name="T4" fmla="*/ 32 w 58"/>
                <a:gd name="T5" fmla="*/ 12 h 38"/>
                <a:gd name="T6" fmla="*/ 32 w 58"/>
                <a:gd name="T7" fmla="*/ 0 h 38"/>
                <a:gd name="T8" fmla="*/ 20 w 58"/>
                <a:gd name="T9" fmla="*/ 0 h 38"/>
                <a:gd name="T10" fmla="*/ 8 w 58"/>
                <a:gd name="T11" fmla="*/ 14 h 38"/>
                <a:gd name="T12" fmla="*/ 0 w 58"/>
                <a:gd name="T13" fmla="*/ 20 h 38"/>
                <a:gd name="T14" fmla="*/ 0 w 58"/>
                <a:gd name="T15" fmla="*/ 38 h 38"/>
                <a:gd name="T16" fmla="*/ 18 w 58"/>
                <a:gd name="T17" fmla="*/ 28 h 38"/>
                <a:gd name="T18" fmla="*/ 32 w 58"/>
                <a:gd name="T19" fmla="*/ 38 h 38"/>
                <a:gd name="T20" fmla="*/ 46 w 58"/>
                <a:gd name="T21" fmla="*/ 38 h 38"/>
                <a:gd name="T22" fmla="*/ 58 w 58"/>
                <a:gd name="T23" fmla="*/ 28 h 38"/>
                <a:gd name="T24" fmla="*/ 38 w 58"/>
                <a:gd name="T25" fmla="*/ 20 h 38"/>
                <a:gd name="T26" fmla="*/ 46 w 58"/>
                <a:gd name="T27" fmla="*/ 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8" h="38">
                  <a:moveTo>
                    <a:pt x="46" y="4"/>
                  </a:moveTo>
                  <a:lnTo>
                    <a:pt x="32" y="12"/>
                  </a:lnTo>
                  <a:lnTo>
                    <a:pt x="32" y="1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8" y="14"/>
                  </a:lnTo>
                  <a:lnTo>
                    <a:pt x="0" y="20"/>
                  </a:lnTo>
                  <a:lnTo>
                    <a:pt x="0" y="38"/>
                  </a:lnTo>
                  <a:lnTo>
                    <a:pt x="18" y="28"/>
                  </a:lnTo>
                  <a:lnTo>
                    <a:pt x="32" y="38"/>
                  </a:lnTo>
                  <a:lnTo>
                    <a:pt x="46" y="38"/>
                  </a:lnTo>
                  <a:lnTo>
                    <a:pt x="58" y="28"/>
                  </a:lnTo>
                  <a:lnTo>
                    <a:pt x="38" y="20"/>
                  </a:lnTo>
                  <a:lnTo>
                    <a:pt x="46" y="4"/>
                  </a:lnTo>
                  <a:close/>
                </a:path>
              </a:pathLst>
            </a:custGeom>
            <a:solidFill>
              <a:srgbClr val="A1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95" name="Freeform 86"/>
            <p:cNvSpPr>
              <a:spLocks/>
            </p:cNvSpPr>
            <p:nvPr/>
          </p:nvSpPr>
          <p:spPr bwMode="auto">
            <a:xfrm>
              <a:off x="3171825" y="2085975"/>
              <a:ext cx="631825" cy="495300"/>
            </a:xfrm>
            <a:custGeom>
              <a:avLst/>
              <a:gdLst>
                <a:gd name="T0" fmla="*/ 332 w 398"/>
                <a:gd name="T1" fmla="*/ 152 h 312"/>
                <a:gd name="T2" fmla="*/ 352 w 398"/>
                <a:gd name="T3" fmla="*/ 162 h 312"/>
                <a:gd name="T4" fmla="*/ 364 w 398"/>
                <a:gd name="T5" fmla="*/ 162 h 312"/>
                <a:gd name="T6" fmla="*/ 358 w 398"/>
                <a:gd name="T7" fmla="*/ 152 h 312"/>
                <a:gd name="T8" fmla="*/ 344 w 398"/>
                <a:gd name="T9" fmla="*/ 136 h 312"/>
                <a:gd name="T10" fmla="*/ 332 w 398"/>
                <a:gd name="T11" fmla="*/ 128 h 312"/>
                <a:gd name="T12" fmla="*/ 352 w 398"/>
                <a:gd name="T13" fmla="*/ 128 h 312"/>
                <a:gd name="T14" fmla="*/ 352 w 398"/>
                <a:gd name="T15" fmla="*/ 110 h 312"/>
                <a:gd name="T16" fmla="*/ 364 w 398"/>
                <a:gd name="T17" fmla="*/ 110 h 312"/>
                <a:gd name="T18" fmla="*/ 384 w 398"/>
                <a:gd name="T19" fmla="*/ 92 h 312"/>
                <a:gd name="T20" fmla="*/ 364 w 398"/>
                <a:gd name="T21" fmla="*/ 76 h 312"/>
                <a:gd name="T22" fmla="*/ 384 w 398"/>
                <a:gd name="T23" fmla="*/ 84 h 312"/>
                <a:gd name="T24" fmla="*/ 370 w 398"/>
                <a:gd name="T25" fmla="*/ 68 h 312"/>
                <a:gd name="T26" fmla="*/ 370 w 398"/>
                <a:gd name="T27" fmla="*/ 60 h 312"/>
                <a:gd name="T28" fmla="*/ 398 w 398"/>
                <a:gd name="T29" fmla="*/ 50 h 312"/>
                <a:gd name="T30" fmla="*/ 384 w 398"/>
                <a:gd name="T31" fmla="*/ 50 h 312"/>
                <a:gd name="T32" fmla="*/ 370 w 398"/>
                <a:gd name="T33" fmla="*/ 42 h 312"/>
                <a:gd name="T34" fmla="*/ 378 w 398"/>
                <a:gd name="T35" fmla="*/ 16 h 312"/>
                <a:gd name="T36" fmla="*/ 390 w 398"/>
                <a:gd name="T37" fmla="*/ 0 h 312"/>
                <a:gd name="T38" fmla="*/ 52 w 398"/>
                <a:gd name="T39" fmla="*/ 0 h 312"/>
                <a:gd name="T40" fmla="*/ 52 w 398"/>
                <a:gd name="T41" fmla="*/ 8 h 312"/>
                <a:gd name="T42" fmla="*/ 38 w 398"/>
                <a:gd name="T43" fmla="*/ 8 h 312"/>
                <a:gd name="T44" fmla="*/ 18 w 398"/>
                <a:gd name="T45" fmla="*/ 16 h 312"/>
                <a:gd name="T46" fmla="*/ 0 w 398"/>
                <a:gd name="T47" fmla="*/ 16 h 312"/>
                <a:gd name="T48" fmla="*/ 0 w 398"/>
                <a:gd name="T49" fmla="*/ 42 h 312"/>
                <a:gd name="T50" fmla="*/ 18 w 398"/>
                <a:gd name="T51" fmla="*/ 42 h 312"/>
                <a:gd name="T52" fmla="*/ 0 w 398"/>
                <a:gd name="T53" fmla="*/ 60 h 312"/>
                <a:gd name="T54" fmla="*/ 12 w 398"/>
                <a:gd name="T55" fmla="*/ 68 h 312"/>
                <a:gd name="T56" fmla="*/ 32 w 398"/>
                <a:gd name="T57" fmla="*/ 60 h 312"/>
                <a:gd name="T58" fmla="*/ 64 w 398"/>
                <a:gd name="T59" fmla="*/ 54 h 312"/>
                <a:gd name="T60" fmla="*/ 90 w 398"/>
                <a:gd name="T61" fmla="*/ 68 h 312"/>
                <a:gd name="T62" fmla="*/ 110 w 398"/>
                <a:gd name="T63" fmla="*/ 92 h 312"/>
                <a:gd name="T64" fmla="*/ 110 w 398"/>
                <a:gd name="T65" fmla="*/ 144 h 312"/>
                <a:gd name="T66" fmla="*/ 116 w 398"/>
                <a:gd name="T67" fmla="*/ 136 h 312"/>
                <a:gd name="T68" fmla="*/ 136 w 398"/>
                <a:gd name="T69" fmla="*/ 152 h 312"/>
                <a:gd name="T70" fmla="*/ 136 w 398"/>
                <a:gd name="T71" fmla="*/ 170 h 312"/>
                <a:gd name="T72" fmla="*/ 130 w 398"/>
                <a:gd name="T73" fmla="*/ 178 h 312"/>
                <a:gd name="T74" fmla="*/ 124 w 398"/>
                <a:gd name="T75" fmla="*/ 196 h 312"/>
                <a:gd name="T76" fmla="*/ 110 w 398"/>
                <a:gd name="T77" fmla="*/ 222 h 312"/>
                <a:gd name="T78" fmla="*/ 130 w 398"/>
                <a:gd name="T79" fmla="*/ 246 h 312"/>
                <a:gd name="T80" fmla="*/ 130 w 398"/>
                <a:gd name="T81" fmla="*/ 264 h 312"/>
                <a:gd name="T82" fmla="*/ 142 w 398"/>
                <a:gd name="T83" fmla="*/ 298 h 312"/>
                <a:gd name="T84" fmla="*/ 162 w 398"/>
                <a:gd name="T85" fmla="*/ 306 h 312"/>
                <a:gd name="T86" fmla="*/ 174 w 398"/>
                <a:gd name="T87" fmla="*/ 306 h 312"/>
                <a:gd name="T88" fmla="*/ 182 w 398"/>
                <a:gd name="T89" fmla="*/ 312 h 312"/>
                <a:gd name="T90" fmla="*/ 188 w 398"/>
                <a:gd name="T91" fmla="*/ 298 h 312"/>
                <a:gd name="T92" fmla="*/ 202 w 398"/>
                <a:gd name="T93" fmla="*/ 298 h 312"/>
                <a:gd name="T94" fmla="*/ 208 w 398"/>
                <a:gd name="T95" fmla="*/ 272 h 312"/>
                <a:gd name="T96" fmla="*/ 208 w 398"/>
                <a:gd name="T97" fmla="*/ 254 h 312"/>
                <a:gd name="T98" fmla="*/ 222 w 398"/>
                <a:gd name="T99" fmla="*/ 254 h 312"/>
                <a:gd name="T100" fmla="*/ 208 w 398"/>
                <a:gd name="T101" fmla="*/ 238 h 312"/>
                <a:gd name="T102" fmla="*/ 222 w 398"/>
                <a:gd name="T103" fmla="*/ 238 h 312"/>
                <a:gd name="T104" fmla="*/ 234 w 398"/>
                <a:gd name="T105" fmla="*/ 230 h 312"/>
                <a:gd name="T106" fmla="*/ 254 w 398"/>
                <a:gd name="T107" fmla="*/ 222 h 312"/>
                <a:gd name="T108" fmla="*/ 280 w 398"/>
                <a:gd name="T109" fmla="*/ 186 h 312"/>
                <a:gd name="T110" fmla="*/ 306 w 398"/>
                <a:gd name="T111" fmla="*/ 186 h 312"/>
                <a:gd name="T112" fmla="*/ 324 w 398"/>
                <a:gd name="T113" fmla="*/ 178 h 312"/>
                <a:gd name="T114" fmla="*/ 352 w 398"/>
                <a:gd name="T115" fmla="*/ 170 h 312"/>
                <a:gd name="T116" fmla="*/ 332 w 398"/>
                <a:gd name="T117" fmla="*/ 15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98" h="312">
                  <a:moveTo>
                    <a:pt x="332" y="152"/>
                  </a:moveTo>
                  <a:lnTo>
                    <a:pt x="352" y="162"/>
                  </a:lnTo>
                  <a:lnTo>
                    <a:pt x="364" y="162"/>
                  </a:lnTo>
                  <a:lnTo>
                    <a:pt x="358" y="152"/>
                  </a:lnTo>
                  <a:lnTo>
                    <a:pt x="344" y="136"/>
                  </a:lnTo>
                  <a:lnTo>
                    <a:pt x="332" y="128"/>
                  </a:lnTo>
                  <a:lnTo>
                    <a:pt x="352" y="128"/>
                  </a:lnTo>
                  <a:lnTo>
                    <a:pt x="352" y="110"/>
                  </a:lnTo>
                  <a:lnTo>
                    <a:pt x="364" y="110"/>
                  </a:lnTo>
                  <a:lnTo>
                    <a:pt x="384" y="92"/>
                  </a:lnTo>
                  <a:lnTo>
                    <a:pt x="364" y="76"/>
                  </a:lnTo>
                  <a:lnTo>
                    <a:pt x="384" y="84"/>
                  </a:lnTo>
                  <a:lnTo>
                    <a:pt x="370" y="68"/>
                  </a:lnTo>
                  <a:lnTo>
                    <a:pt x="370" y="60"/>
                  </a:lnTo>
                  <a:lnTo>
                    <a:pt x="398" y="50"/>
                  </a:lnTo>
                  <a:lnTo>
                    <a:pt x="384" y="50"/>
                  </a:lnTo>
                  <a:lnTo>
                    <a:pt x="370" y="42"/>
                  </a:lnTo>
                  <a:lnTo>
                    <a:pt x="378" y="16"/>
                  </a:lnTo>
                  <a:lnTo>
                    <a:pt x="390" y="0"/>
                  </a:lnTo>
                  <a:lnTo>
                    <a:pt x="52" y="0"/>
                  </a:lnTo>
                  <a:lnTo>
                    <a:pt x="52" y="8"/>
                  </a:lnTo>
                  <a:lnTo>
                    <a:pt x="38" y="8"/>
                  </a:lnTo>
                  <a:lnTo>
                    <a:pt x="18" y="16"/>
                  </a:lnTo>
                  <a:lnTo>
                    <a:pt x="0" y="16"/>
                  </a:lnTo>
                  <a:lnTo>
                    <a:pt x="0" y="42"/>
                  </a:lnTo>
                  <a:lnTo>
                    <a:pt x="18" y="42"/>
                  </a:lnTo>
                  <a:lnTo>
                    <a:pt x="0" y="60"/>
                  </a:lnTo>
                  <a:lnTo>
                    <a:pt x="12" y="68"/>
                  </a:lnTo>
                  <a:lnTo>
                    <a:pt x="32" y="60"/>
                  </a:lnTo>
                  <a:lnTo>
                    <a:pt x="64" y="54"/>
                  </a:lnTo>
                  <a:lnTo>
                    <a:pt x="90" y="68"/>
                  </a:lnTo>
                  <a:lnTo>
                    <a:pt x="110" y="92"/>
                  </a:lnTo>
                  <a:lnTo>
                    <a:pt x="110" y="144"/>
                  </a:lnTo>
                  <a:lnTo>
                    <a:pt x="116" y="136"/>
                  </a:lnTo>
                  <a:lnTo>
                    <a:pt x="136" y="152"/>
                  </a:lnTo>
                  <a:lnTo>
                    <a:pt x="136" y="170"/>
                  </a:lnTo>
                  <a:lnTo>
                    <a:pt x="130" y="178"/>
                  </a:lnTo>
                  <a:lnTo>
                    <a:pt x="124" y="196"/>
                  </a:lnTo>
                  <a:lnTo>
                    <a:pt x="110" y="222"/>
                  </a:lnTo>
                  <a:lnTo>
                    <a:pt x="130" y="246"/>
                  </a:lnTo>
                  <a:lnTo>
                    <a:pt x="130" y="264"/>
                  </a:lnTo>
                  <a:lnTo>
                    <a:pt x="142" y="298"/>
                  </a:lnTo>
                  <a:lnTo>
                    <a:pt x="162" y="306"/>
                  </a:lnTo>
                  <a:lnTo>
                    <a:pt x="174" y="306"/>
                  </a:lnTo>
                  <a:lnTo>
                    <a:pt x="182" y="312"/>
                  </a:lnTo>
                  <a:lnTo>
                    <a:pt x="188" y="298"/>
                  </a:lnTo>
                  <a:lnTo>
                    <a:pt x="202" y="298"/>
                  </a:lnTo>
                  <a:lnTo>
                    <a:pt x="208" y="272"/>
                  </a:lnTo>
                  <a:lnTo>
                    <a:pt x="208" y="254"/>
                  </a:lnTo>
                  <a:lnTo>
                    <a:pt x="222" y="254"/>
                  </a:lnTo>
                  <a:lnTo>
                    <a:pt x="208" y="238"/>
                  </a:lnTo>
                  <a:lnTo>
                    <a:pt x="222" y="238"/>
                  </a:lnTo>
                  <a:lnTo>
                    <a:pt x="234" y="230"/>
                  </a:lnTo>
                  <a:lnTo>
                    <a:pt x="254" y="222"/>
                  </a:lnTo>
                  <a:lnTo>
                    <a:pt x="280" y="186"/>
                  </a:lnTo>
                  <a:lnTo>
                    <a:pt x="306" y="186"/>
                  </a:lnTo>
                  <a:lnTo>
                    <a:pt x="324" y="178"/>
                  </a:lnTo>
                  <a:lnTo>
                    <a:pt x="352" y="170"/>
                  </a:lnTo>
                  <a:lnTo>
                    <a:pt x="332" y="152"/>
                  </a:lnTo>
                  <a:close/>
                </a:path>
              </a:pathLst>
            </a:custGeom>
            <a:solidFill>
              <a:srgbClr val="A1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96" name="Freeform 87"/>
            <p:cNvSpPr>
              <a:spLocks/>
            </p:cNvSpPr>
            <p:nvPr/>
          </p:nvSpPr>
          <p:spPr bwMode="auto">
            <a:xfrm>
              <a:off x="3460750" y="2581275"/>
              <a:ext cx="3175" cy="6350"/>
            </a:xfrm>
            <a:custGeom>
              <a:avLst/>
              <a:gdLst>
                <a:gd name="T0" fmla="*/ 2 w 2"/>
                <a:gd name="T1" fmla="*/ 0 h 4"/>
                <a:gd name="T2" fmla="*/ 0 w 2"/>
                <a:gd name="T3" fmla="*/ 0 h 4"/>
                <a:gd name="T4" fmla="*/ 0 w 2"/>
                <a:gd name="T5" fmla="*/ 4 h 4"/>
                <a:gd name="T6" fmla="*/ 2 w 2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1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97" name="Freeform 88"/>
            <p:cNvSpPr>
              <a:spLocks/>
            </p:cNvSpPr>
            <p:nvPr/>
          </p:nvSpPr>
          <p:spPr bwMode="auto">
            <a:xfrm>
              <a:off x="2251075" y="2327275"/>
              <a:ext cx="1333500" cy="2203450"/>
            </a:xfrm>
            <a:custGeom>
              <a:avLst/>
              <a:gdLst>
                <a:gd name="T0" fmla="*/ 598 w 840"/>
                <a:gd name="T1" fmla="*/ 1348 h 1388"/>
                <a:gd name="T2" fmla="*/ 598 w 840"/>
                <a:gd name="T3" fmla="*/ 1306 h 1388"/>
                <a:gd name="T4" fmla="*/ 624 w 840"/>
                <a:gd name="T5" fmla="*/ 1280 h 1388"/>
                <a:gd name="T6" fmla="*/ 644 w 840"/>
                <a:gd name="T7" fmla="*/ 1212 h 1388"/>
                <a:gd name="T8" fmla="*/ 684 w 840"/>
                <a:gd name="T9" fmla="*/ 1228 h 1388"/>
                <a:gd name="T10" fmla="*/ 722 w 840"/>
                <a:gd name="T11" fmla="*/ 1160 h 1388"/>
                <a:gd name="T12" fmla="*/ 768 w 840"/>
                <a:gd name="T13" fmla="*/ 1092 h 1388"/>
                <a:gd name="T14" fmla="*/ 794 w 840"/>
                <a:gd name="T15" fmla="*/ 998 h 1388"/>
                <a:gd name="T16" fmla="*/ 834 w 840"/>
                <a:gd name="T17" fmla="*/ 914 h 1388"/>
                <a:gd name="T18" fmla="*/ 794 w 840"/>
                <a:gd name="T19" fmla="*/ 870 h 1388"/>
                <a:gd name="T20" fmla="*/ 704 w 840"/>
                <a:gd name="T21" fmla="*/ 870 h 1388"/>
                <a:gd name="T22" fmla="*/ 684 w 840"/>
                <a:gd name="T23" fmla="*/ 870 h 1388"/>
                <a:gd name="T24" fmla="*/ 690 w 840"/>
                <a:gd name="T25" fmla="*/ 794 h 1388"/>
                <a:gd name="T26" fmla="*/ 632 w 840"/>
                <a:gd name="T27" fmla="*/ 768 h 1388"/>
                <a:gd name="T28" fmla="*/ 566 w 840"/>
                <a:gd name="T29" fmla="*/ 742 h 1388"/>
                <a:gd name="T30" fmla="*/ 508 w 840"/>
                <a:gd name="T31" fmla="*/ 734 h 1388"/>
                <a:gd name="T32" fmla="*/ 468 w 840"/>
                <a:gd name="T33" fmla="*/ 752 h 1388"/>
                <a:gd name="T34" fmla="*/ 416 w 840"/>
                <a:gd name="T35" fmla="*/ 700 h 1388"/>
                <a:gd name="T36" fmla="*/ 370 w 840"/>
                <a:gd name="T37" fmla="*/ 674 h 1388"/>
                <a:gd name="T38" fmla="*/ 344 w 840"/>
                <a:gd name="T39" fmla="*/ 648 h 1388"/>
                <a:gd name="T40" fmla="*/ 286 w 840"/>
                <a:gd name="T41" fmla="*/ 616 h 1388"/>
                <a:gd name="T42" fmla="*/ 318 w 840"/>
                <a:gd name="T43" fmla="*/ 546 h 1388"/>
                <a:gd name="T44" fmla="*/ 404 w 840"/>
                <a:gd name="T45" fmla="*/ 546 h 1388"/>
                <a:gd name="T46" fmla="*/ 442 w 840"/>
                <a:gd name="T47" fmla="*/ 598 h 1388"/>
                <a:gd name="T48" fmla="*/ 442 w 840"/>
                <a:gd name="T49" fmla="*/ 530 h 1388"/>
                <a:gd name="T50" fmla="*/ 468 w 840"/>
                <a:gd name="T51" fmla="*/ 452 h 1388"/>
                <a:gd name="T52" fmla="*/ 520 w 840"/>
                <a:gd name="T53" fmla="*/ 410 h 1388"/>
                <a:gd name="T54" fmla="*/ 580 w 840"/>
                <a:gd name="T55" fmla="*/ 360 h 1388"/>
                <a:gd name="T56" fmla="*/ 592 w 840"/>
                <a:gd name="T57" fmla="*/ 352 h 1388"/>
                <a:gd name="T58" fmla="*/ 540 w 840"/>
                <a:gd name="T59" fmla="*/ 324 h 1388"/>
                <a:gd name="T60" fmla="*/ 454 w 840"/>
                <a:gd name="T61" fmla="*/ 384 h 1388"/>
                <a:gd name="T62" fmla="*/ 572 w 840"/>
                <a:gd name="T63" fmla="*/ 300 h 1388"/>
                <a:gd name="T64" fmla="*/ 638 w 840"/>
                <a:gd name="T65" fmla="*/ 308 h 1388"/>
                <a:gd name="T66" fmla="*/ 656 w 840"/>
                <a:gd name="T67" fmla="*/ 266 h 1388"/>
                <a:gd name="T68" fmla="*/ 632 w 840"/>
                <a:gd name="T69" fmla="*/ 222 h 1388"/>
                <a:gd name="T70" fmla="*/ 586 w 840"/>
                <a:gd name="T71" fmla="*/ 222 h 1388"/>
                <a:gd name="T72" fmla="*/ 532 w 840"/>
                <a:gd name="T73" fmla="*/ 154 h 1388"/>
                <a:gd name="T74" fmla="*/ 500 w 840"/>
                <a:gd name="T75" fmla="*/ 180 h 1388"/>
                <a:gd name="T76" fmla="*/ 482 w 840"/>
                <a:gd name="T77" fmla="*/ 274 h 1388"/>
                <a:gd name="T78" fmla="*/ 450 w 840"/>
                <a:gd name="T79" fmla="*/ 240 h 1388"/>
                <a:gd name="T80" fmla="*/ 396 w 840"/>
                <a:gd name="T81" fmla="*/ 214 h 1388"/>
                <a:gd name="T82" fmla="*/ 384 w 840"/>
                <a:gd name="T83" fmla="*/ 154 h 1388"/>
                <a:gd name="T84" fmla="*/ 430 w 840"/>
                <a:gd name="T85" fmla="*/ 128 h 1388"/>
                <a:gd name="T86" fmla="*/ 442 w 840"/>
                <a:gd name="T87" fmla="*/ 78 h 1388"/>
                <a:gd name="T88" fmla="*/ 396 w 840"/>
                <a:gd name="T89" fmla="*/ 0 h 1388"/>
                <a:gd name="T90" fmla="*/ 278 w 840"/>
                <a:gd name="T91" fmla="*/ 70 h 1388"/>
                <a:gd name="T92" fmla="*/ 116 w 840"/>
                <a:gd name="T93" fmla="*/ 34 h 1388"/>
                <a:gd name="T94" fmla="*/ 0 w 840"/>
                <a:gd name="T95" fmla="*/ 194 h 1388"/>
                <a:gd name="T96" fmla="*/ 96 w 840"/>
                <a:gd name="T97" fmla="*/ 334 h 1388"/>
                <a:gd name="T98" fmla="*/ 134 w 840"/>
                <a:gd name="T99" fmla="*/ 538 h 1388"/>
                <a:gd name="T100" fmla="*/ 154 w 840"/>
                <a:gd name="T101" fmla="*/ 530 h 1388"/>
                <a:gd name="T102" fmla="*/ 260 w 840"/>
                <a:gd name="T103" fmla="*/ 682 h 1388"/>
                <a:gd name="T104" fmla="*/ 410 w 840"/>
                <a:gd name="T105" fmla="*/ 776 h 1388"/>
                <a:gd name="T106" fmla="*/ 436 w 840"/>
                <a:gd name="T107" fmla="*/ 922 h 1388"/>
                <a:gd name="T108" fmla="*/ 540 w 840"/>
                <a:gd name="T109" fmla="*/ 1110 h 1388"/>
                <a:gd name="T110" fmla="*/ 540 w 840"/>
                <a:gd name="T111" fmla="*/ 1348 h 1388"/>
                <a:gd name="T112" fmla="*/ 612 w 840"/>
                <a:gd name="T113" fmla="*/ 1374 h 1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40" h="1388">
                  <a:moveTo>
                    <a:pt x="612" y="1374"/>
                  </a:moveTo>
                  <a:lnTo>
                    <a:pt x="598" y="1366"/>
                  </a:lnTo>
                  <a:lnTo>
                    <a:pt x="586" y="1374"/>
                  </a:lnTo>
                  <a:lnTo>
                    <a:pt x="598" y="1348"/>
                  </a:lnTo>
                  <a:lnTo>
                    <a:pt x="612" y="1332"/>
                  </a:lnTo>
                  <a:lnTo>
                    <a:pt x="618" y="1314"/>
                  </a:lnTo>
                  <a:lnTo>
                    <a:pt x="606" y="1322"/>
                  </a:lnTo>
                  <a:lnTo>
                    <a:pt x="598" y="1306"/>
                  </a:lnTo>
                  <a:lnTo>
                    <a:pt x="612" y="1298"/>
                  </a:lnTo>
                  <a:lnTo>
                    <a:pt x="618" y="1306"/>
                  </a:lnTo>
                  <a:lnTo>
                    <a:pt x="618" y="1298"/>
                  </a:lnTo>
                  <a:lnTo>
                    <a:pt x="624" y="1280"/>
                  </a:lnTo>
                  <a:lnTo>
                    <a:pt x="644" y="1272"/>
                  </a:lnTo>
                  <a:lnTo>
                    <a:pt x="664" y="1264"/>
                  </a:lnTo>
                  <a:lnTo>
                    <a:pt x="664" y="1228"/>
                  </a:lnTo>
                  <a:lnTo>
                    <a:pt x="644" y="1212"/>
                  </a:lnTo>
                  <a:lnTo>
                    <a:pt x="638" y="1194"/>
                  </a:lnTo>
                  <a:lnTo>
                    <a:pt x="650" y="1204"/>
                  </a:lnTo>
                  <a:lnTo>
                    <a:pt x="670" y="1220"/>
                  </a:lnTo>
                  <a:lnTo>
                    <a:pt x="684" y="1228"/>
                  </a:lnTo>
                  <a:lnTo>
                    <a:pt x="690" y="1212"/>
                  </a:lnTo>
                  <a:lnTo>
                    <a:pt x="704" y="1186"/>
                  </a:lnTo>
                  <a:lnTo>
                    <a:pt x="710" y="1160"/>
                  </a:lnTo>
                  <a:lnTo>
                    <a:pt x="722" y="1160"/>
                  </a:lnTo>
                  <a:lnTo>
                    <a:pt x="722" y="1144"/>
                  </a:lnTo>
                  <a:lnTo>
                    <a:pt x="728" y="1118"/>
                  </a:lnTo>
                  <a:lnTo>
                    <a:pt x="748" y="1110"/>
                  </a:lnTo>
                  <a:lnTo>
                    <a:pt x="768" y="1092"/>
                  </a:lnTo>
                  <a:lnTo>
                    <a:pt x="782" y="1092"/>
                  </a:lnTo>
                  <a:lnTo>
                    <a:pt x="788" y="1074"/>
                  </a:lnTo>
                  <a:lnTo>
                    <a:pt x="794" y="1058"/>
                  </a:lnTo>
                  <a:lnTo>
                    <a:pt x="794" y="998"/>
                  </a:lnTo>
                  <a:lnTo>
                    <a:pt x="808" y="972"/>
                  </a:lnTo>
                  <a:lnTo>
                    <a:pt x="828" y="956"/>
                  </a:lnTo>
                  <a:lnTo>
                    <a:pt x="834" y="938"/>
                  </a:lnTo>
                  <a:lnTo>
                    <a:pt x="834" y="914"/>
                  </a:lnTo>
                  <a:lnTo>
                    <a:pt x="840" y="888"/>
                  </a:lnTo>
                  <a:lnTo>
                    <a:pt x="820" y="906"/>
                  </a:lnTo>
                  <a:lnTo>
                    <a:pt x="808" y="888"/>
                  </a:lnTo>
                  <a:lnTo>
                    <a:pt x="794" y="870"/>
                  </a:lnTo>
                  <a:lnTo>
                    <a:pt x="754" y="870"/>
                  </a:lnTo>
                  <a:lnTo>
                    <a:pt x="742" y="862"/>
                  </a:lnTo>
                  <a:lnTo>
                    <a:pt x="722" y="870"/>
                  </a:lnTo>
                  <a:lnTo>
                    <a:pt x="704" y="870"/>
                  </a:lnTo>
                  <a:lnTo>
                    <a:pt x="716" y="854"/>
                  </a:lnTo>
                  <a:lnTo>
                    <a:pt x="710" y="854"/>
                  </a:lnTo>
                  <a:lnTo>
                    <a:pt x="696" y="862"/>
                  </a:lnTo>
                  <a:lnTo>
                    <a:pt x="684" y="870"/>
                  </a:lnTo>
                  <a:lnTo>
                    <a:pt x="690" y="854"/>
                  </a:lnTo>
                  <a:lnTo>
                    <a:pt x="704" y="854"/>
                  </a:lnTo>
                  <a:lnTo>
                    <a:pt x="704" y="802"/>
                  </a:lnTo>
                  <a:lnTo>
                    <a:pt x="690" y="794"/>
                  </a:lnTo>
                  <a:lnTo>
                    <a:pt x="670" y="786"/>
                  </a:lnTo>
                  <a:lnTo>
                    <a:pt x="656" y="794"/>
                  </a:lnTo>
                  <a:lnTo>
                    <a:pt x="632" y="786"/>
                  </a:lnTo>
                  <a:lnTo>
                    <a:pt x="632" y="768"/>
                  </a:lnTo>
                  <a:lnTo>
                    <a:pt x="618" y="760"/>
                  </a:lnTo>
                  <a:lnTo>
                    <a:pt x="598" y="742"/>
                  </a:lnTo>
                  <a:lnTo>
                    <a:pt x="580" y="752"/>
                  </a:lnTo>
                  <a:lnTo>
                    <a:pt x="566" y="742"/>
                  </a:lnTo>
                  <a:lnTo>
                    <a:pt x="546" y="734"/>
                  </a:lnTo>
                  <a:lnTo>
                    <a:pt x="526" y="734"/>
                  </a:lnTo>
                  <a:lnTo>
                    <a:pt x="520" y="726"/>
                  </a:lnTo>
                  <a:lnTo>
                    <a:pt x="508" y="734"/>
                  </a:lnTo>
                  <a:lnTo>
                    <a:pt x="488" y="752"/>
                  </a:lnTo>
                  <a:lnTo>
                    <a:pt x="468" y="768"/>
                  </a:lnTo>
                  <a:lnTo>
                    <a:pt x="454" y="760"/>
                  </a:lnTo>
                  <a:lnTo>
                    <a:pt x="468" y="752"/>
                  </a:lnTo>
                  <a:lnTo>
                    <a:pt x="450" y="752"/>
                  </a:lnTo>
                  <a:lnTo>
                    <a:pt x="430" y="760"/>
                  </a:lnTo>
                  <a:lnTo>
                    <a:pt x="416" y="742"/>
                  </a:lnTo>
                  <a:lnTo>
                    <a:pt x="416" y="700"/>
                  </a:lnTo>
                  <a:lnTo>
                    <a:pt x="404" y="692"/>
                  </a:lnTo>
                  <a:lnTo>
                    <a:pt x="390" y="682"/>
                  </a:lnTo>
                  <a:lnTo>
                    <a:pt x="364" y="700"/>
                  </a:lnTo>
                  <a:lnTo>
                    <a:pt x="370" y="674"/>
                  </a:lnTo>
                  <a:lnTo>
                    <a:pt x="370" y="648"/>
                  </a:lnTo>
                  <a:lnTo>
                    <a:pt x="378" y="624"/>
                  </a:lnTo>
                  <a:lnTo>
                    <a:pt x="358" y="632"/>
                  </a:lnTo>
                  <a:lnTo>
                    <a:pt x="344" y="648"/>
                  </a:lnTo>
                  <a:lnTo>
                    <a:pt x="330" y="666"/>
                  </a:lnTo>
                  <a:lnTo>
                    <a:pt x="312" y="658"/>
                  </a:lnTo>
                  <a:lnTo>
                    <a:pt x="292" y="640"/>
                  </a:lnTo>
                  <a:lnTo>
                    <a:pt x="286" y="616"/>
                  </a:lnTo>
                  <a:lnTo>
                    <a:pt x="292" y="590"/>
                  </a:lnTo>
                  <a:lnTo>
                    <a:pt x="286" y="572"/>
                  </a:lnTo>
                  <a:lnTo>
                    <a:pt x="306" y="554"/>
                  </a:lnTo>
                  <a:lnTo>
                    <a:pt x="318" y="546"/>
                  </a:lnTo>
                  <a:lnTo>
                    <a:pt x="338" y="538"/>
                  </a:lnTo>
                  <a:lnTo>
                    <a:pt x="350" y="546"/>
                  </a:lnTo>
                  <a:lnTo>
                    <a:pt x="370" y="538"/>
                  </a:lnTo>
                  <a:lnTo>
                    <a:pt x="404" y="546"/>
                  </a:lnTo>
                  <a:lnTo>
                    <a:pt x="416" y="546"/>
                  </a:lnTo>
                  <a:lnTo>
                    <a:pt x="416" y="564"/>
                  </a:lnTo>
                  <a:lnTo>
                    <a:pt x="430" y="580"/>
                  </a:lnTo>
                  <a:lnTo>
                    <a:pt x="442" y="598"/>
                  </a:lnTo>
                  <a:lnTo>
                    <a:pt x="442" y="572"/>
                  </a:lnTo>
                  <a:lnTo>
                    <a:pt x="436" y="554"/>
                  </a:lnTo>
                  <a:lnTo>
                    <a:pt x="430" y="538"/>
                  </a:lnTo>
                  <a:lnTo>
                    <a:pt x="442" y="530"/>
                  </a:lnTo>
                  <a:lnTo>
                    <a:pt x="454" y="504"/>
                  </a:lnTo>
                  <a:lnTo>
                    <a:pt x="474" y="486"/>
                  </a:lnTo>
                  <a:lnTo>
                    <a:pt x="482" y="470"/>
                  </a:lnTo>
                  <a:lnTo>
                    <a:pt x="468" y="452"/>
                  </a:lnTo>
                  <a:lnTo>
                    <a:pt x="482" y="436"/>
                  </a:lnTo>
                  <a:lnTo>
                    <a:pt x="488" y="452"/>
                  </a:lnTo>
                  <a:lnTo>
                    <a:pt x="508" y="420"/>
                  </a:lnTo>
                  <a:lnTo>
                    <a:pt x="520" y="410"/>
                  </a:lnTo>
                  <a:lnTo>
                    <a:pt x="532" y="402"/>
                  </a:lnTo>
                  <a:lnTo>
                    <a:pt x="532" y="384"/>
                  </a:lnTo>
                  <a:lnTo>
                    <a:pt x="560" y="368"/>
                  </a:lnTo>
                  <a:lnTo>
                    <a:pt x="580" y="360"/>
                  </a:lnTo>
                  <a:lnTo>
                    <a:pt x="572" y="376"/>
                  </a:lnTo>
                  <a:lnTo>
                    <a:pt x="592" y="376"/>
                  </a:lnTo>
                  <a:lnTo>
                    <a:pt x="612" y="360"/>
                  </a:lnTo>
                  <a:lnTo>
                    <a:pt x="592" y="352"/>
                  </a:lnTo>
                  <a:lnTo>
                    <a:pt x="586" y="324"/>
                  </a:lnTo>
                  <a:lnTo>
                    <a:pt x="586" y="308"/>
                  </a:lnTo>
                  <a:lnTo>
                    <a:pt x="566" y="316"/>
                  </a:lnTo>
                  <a:lnTo>
                    <a:pt x="540" y="324"/>
                  </a:lnTo>
                  <a:lnTo>
                    <a:pt x="526" y="342"/>
                  </a:lnTo>
                  <a:lnTo>
                    <a:pt x="500" y="360"/>
                  </a:lnTo>
                  <a:lnTo>
                    <a:pt x="482" y="376"/>
                  </a:lnTo>
                  <a:lnTo>
                    <a:pt x="454" y="384"/>
                  </a:lnTo>
                  <a:lnTo>
                    <a:pt x="474" y="368"/>
                  </a:lnTo>
                  <a:lnTo>
                    <a:pt x="514" y="342"/>
                  </a:lnTo>
                  <a:lnTo>
                    <a:pt x="554" y="316"/>
                  </a:lnTo>
                  <a:lnTo>
                    <a:pt x="572" y="300"/>
                  </a:lnTo>
                  <a:lnTo>
                    <a:pt x="592" y="300"/>
                  </a:lnTo>
                  <a:lnTo>
                    <a:pt x="618" y="308"/>
                  </a:lnTo>
                  <a:lnTo>
                    <a:pt x="624" y="316"/>
                  </a:lnTo>
                  <a:lnTo>
                    <a:pt x="638" y="308"/>
                  </a:lnTo>
                  <a:lnTo>
                    <a:pt x="650" y="290"/>
                  </a:lnTo>
                  <a:lnTo>
                    <a:pt x="670" y="290"/>
                  </a:lnTo>
                  <a:lnTo>
                    <a:pt x="670" y="274"/>
                  </a:lnTo>
                  <a:lnTo>
                    <a:pt x="656" y="266"/>
                  </a:lnTo>
                  <a:lnTo>
                    <a:pt x="638" y="282"/>
                  </a:lnTo>
                  <a:lnTo>
                    <a:pt x="644" y="266"/>
                  </a:lnTo>
                  <a:lnTo>
                    <a:pt x="638" y="248"/>
                  </a:lnTo>
                  <a:lnTo>
                    <a:pt x="632" y="222"/>
                  </a:lnTo>
                  <a:lnTo>
                    <a:pt x="624" y="196"/>
                  </a:lnTo>
                  <a:lnTo>
                    <a:pt x="606" y="180"/>
                  </a:lnTo>
                  <a:lnTo>
                    <a:pt x="592" y="196"/>
                  </a:lnTo>
                  <a:lnTo>
                    <a:pt x="586" y="222"/>
                  </a:lnTo>
                  <a:lnTo>
                    <a:pt x="572" y="214"/>
                  </a:lnTo>
                  <a:lnTo>
                    <a:pt x="572" y="188"/>
                  </a:lnTo>
                  <a:lnTo>
                    <a:pt x="560" y="164"/>
                  </a:lnTo>
                  <a:lnTo>
                    <a:pt x="532" y="154"/>
                  </a:lnTo>
                  <a:lnTo>
                    <a:pt x="508" y="146"/>
                  </a:lnTo>
                  <a:lnTo>
                    <a:pt x="508" y="128"/>
                  </a:lnTo>
                  <a:lnTo>
                    <a:pt x="500" y="154"/>
                  </a:lnTo>
                  <a:lnTo>
                    <a:pt x="500" y="180"/>
                  </a:lnTo>
                  <a:lnTo>
                    <a:pt x="508" y="222"/>
                  </a:lnTo>
                  <a:lnTo>
                    <a:pt x="488" y="240"/>
                  </a:lnTo>
                  <a:lnTo>
                    <a:pt x="474" y="240"/>
                  </a:lnTo>
                  <a:lnTo>
                    <a:pt x="482" y="274"/>
                  </a:lnTo>
                  <a:lnTo>
                    <a:pt x="468" y="300"/>
                  </a:lnTo>
                  <a:lnTo>
                    <a:pt x="454" y="282"/>
                  </a:lnTo>
                  <a:lnTo>
                    <a:pt x="454" y="266"/>
                  </a:lnTo>
                  <a:lnTo>
                    <a:pt x="450" y="240"/>
                  </a:lnTo>
                  <a:lnTo>
                    <a:pt x="436" y="240"/>
                  </a:lnTo>
                  <a:lnTo>
                    <a:pt x="416" y="232"/>
                  </a:lnTo>
                  <a:lnTo>
                    <a:pt x="410" y="222"/>
                  </a:lnTo>
                  <a:lnTo>
                    <a:pt x="396" y="214"/>
                  </a:lnTo>
                  <a:lnTo>
                    <a:pt x="378" y="214"/>
                  </a:lnTo>
                  <a:lnTo>
                    <a:pt x="364" y="196"/>
                  </a:lnTo>
                  <a:lnTo>
                    <a:pt x="364" y="172"/>
                  </a:lnTo>
                  <a:lnTo>
                    <a:pt x="384" y="154"/>
                  </a:lnTo>
                  <a:lnTo>
                    <a:pt x="404" y="138"/>
                  </a:lnTo>
                  <a:lnTo>
                    <a:pt x="390" y="138"/>
                  </a:lnTo>
                  <a:lnTo>
                    <a:pt x="410" y="120"/>
                  </a:lnTo>
                  <a:lnTo>
                    <a:pt x="430" y="128"/>
                  </a:lnTo>
                  <a:lnTo>
                    <a:pt x="422" y="112"/>
                  </a:lnTo>
                  <a:lnTo>
                    <a:pt x="410" y="94"/>
                  </a:lnTo>
                  <a:lnTo>
                    <a:pt x="436" y="94"/>
                  </a:lnTo>
                  <a:lnTo>
                    <a:pt x="442" y="78"/>
                  </a:lnTo>
                  <a:lnTo>
                    <a:pt x="436" y="70"/>
                  </a:lnTo>
                  <a:lnTo>
                    <a:pt x="430" y="78"/>
                  </a:lnTo>
                  <a:lnTo>
                    <a:pt x="430" y="26"/>
                  </a:lnTo>
                  <a:lnTo>
                    <a:pt x="396" y="0"/>
                  </a:lnTo>
                  <a:lnTo>
                    <a:pt x="410" y="44"/>
                  </a:lnTo>
                  <a:lnTo>
                    <a:pt x="370" y="52"/>
                  </a:lnTo>
                  <a:lnTo>
                    <a:pt x="324" y="52"/>
                  </a:lnTo>
                  <a:lnTo>
                    <a:pt x="278" y="70"/>
                  </a:lnTo>
                  <a:lnTo>
                    <a:pt x="240" y="44"/>
                  </a:lnTo>
                  <a:lnTo>
                    <a:pt x="200" y="44"/>
                  </a:lnTo>
                  <a:lnTo>
                    <a:pt x="154" y="34"/>
                  </a:lnTo>
                  <a:lnTo>
                    <a:pt x="116" y="34"/>
                  </a:lnTo>
                  <a:lnTo>
                    <a:pt x="76" y="60"/>
                  </a:lnTo>
                  <a:lnTo>
                    <a:pt x="38" y="44"/>
                  </a:lnTo>
                  <a:lnTo>
                    <a:pt x="0" y="44"/>
                  </a:lnTo>
                  <a:lnTo>
                    <a:pt x="0" y="194"/>
                  </a:lnTo>
                  <a:lnTo>
                    <a:pt x="18" y="206"/>
                  </a:lnTo>
                  <a:lnTo>
                    <a:pt x="50" y="240"/>
                  </a:lnTo>
                  <a:lnTo>
                    <a:pt x="76" y="282"/>
                  </a:lnTo>
                  <a:lnTo>
                    <a:pt x="96" y="334"/>
                  </a:lnTo>
                  <a:lnTo>
                    <a:pt x="96" y="394"/>
                  </a:lnTo>
                  <a:lnTo>
                    <a:pt x="84" y="444"/>
                  </a:lnTo>
                  <a:lnTo>
                    <a:pt x="102" y="486"/>
                  </a:lnTo>
                  <a:lnTo>
                    <a:pt x="134" y="538"/>
                  </a:lnTo>
                  <a:lnTo>
                    <a:pt x="162" y="580"/>
                  </a:lnTo>
                  <a:lnTo>
                    <a:pt x="180" y="632"/>
                  </a:lnTo>
                  <a:lnTo>
                    <a:pt x="168" y="580"/>
                  </a:lnTo>
                  <a:lnTo>
                    <a:pt x="154" y="530"/>
                  </a:lnTo>
                  <a:lnTo>
                    <a:pt x="180" y="572"/>
                  </a:lnTo>
                  <a:lnTo>
                    <a:pt x="208" y="616"/>
                  </a:lnTo>
                  <a:lnTo>
                    <a:pt x="226" y="658"/>
                  </a:lnTo>
                  <a:lnTo>
                    <a:pt x="260" y="682"/>
                  </a:lnTo>
                  <a:lnTo>
                    <a:pt x="306" y="700"/>
                  </a:lnTo>
                  <a:lnTo>
                    <a:pt x="350" y="708"/>
                  </a:lnTo>
                  <a:lnTo>
                    <a:pt x="384" y="734"/>
                  </a:lnTo>
                  <a:lnTo>
                    <a:pt x="410" y="776"/>
                  </a:lnTo>
                  <a:lnTo>
                    <a:pt x="454" y="776"/>
                  </a:lnTo>
                  <a:lnTo>
                    <a:pt x="454" y="828"/>
                  </a:lnTo>
                  <a:lnTo>
                    <a:pt x="436" y="870"/>
                  </a:lnTo>
                  <a:lnTo>
                    <a:pt x="436" y="922"/>
                  </a:lnTo>
                  <a:lnTo>
                    <a:pt x="454" y="964"/>
                  </a:lnTo>
                  <a:lnTo>
                    <a:pt x="488" y="1016"/>
                  </a:lnTo>
                  <a:lnTo>
                    <a:pt x="520" y="1050"/>
                  </a:lnTo>
                  <a:lnTo>
                    <a:pt x="540" y="1110"/>
                  </a:lnTo>
                  <a:lnTo>
                    <a:pt x="526" y="1170"/>
                  </a:lnTo>
                  <a:lnTo>
                    <a:pt x="532" y="1228"/>
                  </a:lnTo>
                  <a:lnTo>
                    <a:pt x="532" y="1288"/>
                  </a:lnTo>
                  <a:lnTo>
                    <a:pt x="540" y="1348"/>
                  </a:lnTo>
                  <a:lnTo>
                    <a:pt x="540" y="1388"/>
                  </a:lnTo>
                  <a:lnTo>
                    <a:pt x="610" y="1388"/>
                  </a:lnTo>
                  <a:lnTo>
                    <a:pt x="612" y="1382"/>
                  </a:lnTo>
                  <a:lnTo>
                    <a:pt x="612" y="1374"/>
                  </a:lnTo>
                  <a:close/>
                </a:path>
              </a:pathLst>
            </a:custGeom>
            <a:solidFill>
              <a:srgbClr val="A1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98" name="Freeform 89"/>
            <p:cNvSpPr>
              <a:spLocks/>
            </p:cNvSpPr>
            <p:nvPr/>
          </p:nvSpPr>
          <p:spPr bwMode="auto">
            <a:xfrm>
              <a:off x="3914775" y="2593975"/>
              <a:ext cx="95250" cy="200025"/>
            </a:xfrm>
            <a:custGeom>
              <a:avLst/>
              <a:gdLst>
                <a:gd name="T0" fmla="*/ 26 w 60"/>
                <a:gd name="T1" fmla="*/ 64 h 126"/>
                <a:gd name="T2" fmla="*/ 34 w 60"/>
                <a:gd name="T3" fmla="*/ 80 h 126"/>
                <a:gd name="T4" fmla="*/ 20 w 60"/>
                <a:gd name="T5" fmla="*/ 88 h 126"/>
                <a:gd name="T6" fmla="*/ 14 w 60"/>
                <a:gd name="T7" fmla="*/ 106 h 126"/>
                <a:gd name="T8" fmla="*/ 34 w 60"/>
                <a:gd name="T9" fmla="*/ 106 h 126"/>
                <a:gd name="T10" fmla="*/ 20 w 60"/>
                <a:gd name="T11" fmla="*/ 114 h 126"/>
                <a:gd name="T12" fmla="*/ 40 w 60"/>
                <a:gd name="T13" fmla="*/ 106 h 126"/>
                <a:gd name="T14" fmla="*/ 26 w 60"/>
                <a:gd name="T15" fmla="*/ 114 h 126"/>
                <a:gd name="T16" fmla="*/ 6 w 60"/>
                <a:gd name="T17" fmla="*/ 126 h 126"/>
                <a:gd name="T18" fmla="*/ 6 w 60"/>
                <a:gd name="T19" fmla="*/ 126 h 126"/>
                <a:gd name="T20" fmla="*/ 16 w 60"/>
                <a:gd name="T21" fmla="*/ 126 h 126"/>
                <a:gd name="T22" fmla="*/ 30 w 60"/>
                <a:gd name="T23" fmla="*/ 122 h 126"/>
                <a:gd name="T24" fmla="*/ 26 w 60"/>
                <a:gd name="T25" fmla="*/ 120 h 126"/>
                <a:gd name="T26" fmla="*/ 46 w 60"/>
                <a:gd name="T27" fmla="*/ 114 h 126"/>
                <a:gd name="T28" fmla="*/ 54 w 60"/>
                <a:gd name="T29" fmla="*/ 114 h 126"/>
                <a:gd name="T30" fmla="*/ 60 w 60"/>
                <a:gd name="T31" fmla="*/ 88 h 126"/>
                <a:gd name="T32" fmla="*/ 46 w 60"/>
                <a:gd name="T33" fmla="*/ 64 h 126"/>
                <a:gd name="T34" fmla="*/ 26 w 60"/>
                <a:gd name="T35" fmla="*/ 46 h 126"/>
                <a:gd name="T36" fmla="*/ 26 w 60"/>
                <a:gd name="T37" fmla="*/ 20 h 126"/>
                <a:gd name="T38" fmla="*/ 14 w 60"/>
                <a:gd name="T39" fmla="*/ 20 h 126"/>
                <a:gd name="T40" fmla="*/ 22 w 60"/>
                <a:gd name="T41" fmla="*/ 0 h 126"/>
                <a:gd name="T42" fmla="*/ 6 w 60"/>
                <a:gd name="T43" fmla="*/ 12 h 126"/>
                <a:gd name="T44" fmla="*/ 0 w 60"/>
                <a:gd name="T45" fmla="*/ 38 h 126"/>
                <a:gd name="T46" fmla="*/ 14 w 60"/>
                <a:gd name="T47" fmla="*/ 54 h 126"/>
                <a:gd name="T48" fmla="*/ 26 w 60"/>
                <a:gd name="T49" fmla="*/ 64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0" h="126">
                  <a:moveTo>
                    <a:pt x="26" y="64"/>
                  </a:moveTo>
                  <a:lnTo>
                    <a:pt x="34" y="80"/>
                  </a:lnTo>
                  <a:lnTo>
                    <a:pt x="20" y="88"/>
                  </a:lnTo>
                  <a:lnTo>
                    <a:pt x="14" y="106"/>
                  </a:lnTo>
                  <a:lnTo>
                    <a:pt x="34" y="106"/>
                  </a:lnTo>
                  <a:lnTo>
                    <a:pt x="20" y="114"/>
                  </a:lnTo>
                  <a:lnTo>
                    <a:pt x="40" y="106"/>
                  </a:lnTo>
                  <a:lnTo>
                    <a:pt x="26" y="114"/>
                  </a:lnTo>
                  <a:lnTo>
                    <a:pt x="6" y="126"/>
                  </a:lnTo>
                  <a:lnTo>
                    <a:pt x="6" y="126"/>
                  </a:lnTo>
                  <a:lnTo>
                    <a:pt x="16" y="126"/>
                  </a:lnTo>
                  <a:lnTo>
                    <a:pt x="30" y="122"/>
                  </a:lnTo>
                  <a:lnTo>
                    <a:pt x="26" y="120"/>
                  </a:lnTo>
                  <a:lnTo>
                    <a:pt x="46" y="114"/>
                  </a:lnTo>
                  <a:lnTo>
                    <a:pt x="54" y="114"/>
                  </a:lnTo>
                  <a:lnTo>
                    <a:pt x="60" y="88"/>
                  </a:lnTo>
                  <a:lnTo>
                    <a:pt x="46" y="64"/>
                  </a:lnTo>
                  <a:lnTo>
                    <a:pt x="26" y="46"/>
                  </a:lnTo>
                  <a:lnTo>
                    <a:pt x="26" y="20"/>
                  </a:lnTo>
                  <a:lnTo>
                    <a:pt x="14" y="20"/>
                  </a:lnTo>
                  <a:lnTo>
                    <a:pt x="22" y="0"/>
                  </a:lnTo>
                  <a:lnTo>
                    <a:pt x="6" y="12"/>
                  </a:lnTo>
                  <a:lnTo>
                    <a:pt x="0" y="38"/>
                  </a:lnTo>
                  <a:lnTo>
                    <a:pt x="14" y="54"/>
                  </a:lnTo>
                  <a:lnTo>
                    <a:pt x="26" y="64"/>
                  </a:lnTo>
                  <a:close/>
                </a:path>
              </a:pathLst>
            </a:custGeom>
            <a:solidFill>
              <a:srgbClr val="A1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199" name="Freeform 90"/>
            <p:cNvSpPr>
              <a:spLocks/>
            </p:cNvSpPr>
            <p:nvPr/>
          </p:nvSpPr>
          <p:spPr bwMode="auto">
            <a:xfrm>
              <a:off x="4000500" y="2749550"/>
              <a:ext cx="19050" cy="25400"/>
            </a:xfrm>
            <a:custGeom>
              <a:avLst/>
              <a:gdLst>
                <a:gd name="T0" fmla="*/ 12 w 12"/>
                <a:gd name="T1" fmla="*/ 0 h 16"/>
                <a:gd name="T2" fmla="*/ 0 w 12"/>
                <a:gd name="T3" fmla="*/ 16 h 16"/>
                <a:gd name="T4" fmla="*/ 6 w 12"/>
                <a:gd name="T5" fmla="*/ 16 h 16"/>
                <a:gd name="T6" fmla="*/ 12 w 12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6">
                  <a:moveTo>
                    <a:pt x="12" y="0"/>
                  </a:moveTo>
                  <a:lnTo>
                    <a:pt x="0" y="16"/>
                  </a:lnTo>
                  <a:lnTo>
                    <a:pt x="6" y="16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A1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200" name="Freeform 91"/>
            <p:cNvSpPr>
              <a:spLocks/>
            </p:cNvSpPr>
            <p:nvPr/>
          </p:nvSpPr>
          <p:spPr bwMode="auto">
            <a:xfrm>
              <a:off x="5781675" y="3771900"/>
              <a:ext cx="9525" cy="6350"/>
            </a:xfrm>
            <a:custGeom>
              <a:avLst/>
              <a:gdLst>
                <a:gd name="T0" fmla="*/ 6 w 6"/>
                <a:gd name="T1" fmla="*/ 0 h 4"/>
                <a:gd name="T2" fmla="*/ 0 w 6"/>
                <a:gd name="T3" fmla="*/ 0 h 4"/>
                <a:gd name="T4" fmla="*/ 2 w 6"/>
                <a:gd name="T5" fmla="*/ 4 h 4"/>
                <a:gd name="T6" fmla="*/ 6 w 6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6" y="0"/>
                  </a:moveTo>
                  <a:lnTo>
                    <a:pt x="0" y="0"/>
                  </a:lnTo>
                  <a:lnTo>
                    <a:pt x="2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A1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201" name="Freeform 92"/>
            <p:cNvSpPr>
              <a:spLocks/>
            </p:cNvSpPr>
            <p:nvPr/>
          </p:nvSpPr>
          <p:spPr bwMode="auto">
            <a:xfrm>
              <a:off x="5572125" y="3832225"/>
              <a:ext cx="276225" cy="365125"/>
            </a:xfrm>
            <a:custGeom>
              <a:avLst/>
              <a:gdLst>
                <a:gd name="T0" fmla="*/ 112 w 174"/>
                <a:gd name="T1" fmla="*/ 16 h 230"/>
                <a:gd name="T2" fmla="*/ 92 w 174"/>
                <a:gd name="T3" fmla="*/ 24 h 230"/>
                <a:gd name="T4" fmla="*/ 92 w 174"/>
                <a:gd name="T5" fmla="*/ 42 h 230"/>
                <a:gd name="T6" fmla="*/ 72 w 174"/>
                <a:gd name="T7" fmla="*/ 68 h 230"/>
                <a:gd name="T8" fmla="*/ 52 w 174"/>
                <a:gd name="T9" fmla="*/ 68 h 230"/>
                <a:gd name="T10" fmla="*/ 40 w 174"/>
                <a:gd name="T11" fmla="*/ 76 h 230"/>
                <a:gd name="T12" fmla="*/ 26 w 174"/>
                <a:gd name="T13" fmla="*/ 68 h 230"/>
                <a:gd name="T14" fmla="*/ 8 w 174"/>
                <a:gd name="T15" fmla="*/ 84 h 230"/>
                <a:gd name="T16" fmla="*/ 8 w 174"/>
                <a:gd name="T17" fmla="*/ 110 h 230"/>
                <a:gd name="T18" fmla="*/ 0 w 174"/>
                <a:gd name="T19" fmla="*/ 144 h 230"/>
                <a:gd name="T20" fmla="*/ 8 w 174"/>
                <a:gd name="T21" fmla="*/ 170 h 230"/>
                <a:gd name="T22" fmla="*/ 8 w 174"/>
                <a:gd name="T23" fmla="*/ 222 h 230"/>
                <a:gd name="T24" fmla="*/ 26 w 174"/>
                <a:gd name="T25" fmla="*/ 230 h 230"/>
                <a:gd name="T26" fmla="*/ 46 w 174"/>
                <a:gd name="T27" fmla="*/ 222 h 230"/>
                <a:gd name="T28" fmla="*/ 66 w 174"/>
                <a:gd name="T29" fmla="*/ 212 h 230"/>
                <a:gd name="T30" fmla="*/ 84 w 174"/>
                <a:gd name="T31" fmla="*/ 212 h 230"/>
                <a:gd name="T32" fmla="*/ 112 w 174"/>
                <a:gd name="T33" fmla="*/ 204 h 230"/>
                <a:gd name="T34" fmla="*/ 150 w 174"/>
                <a:gd name="T35" fmla="*/ 178 h 230"/>
                <a:gd name="T36" fmla="*/ 174 w 174"/>
                <a:gd name="T37" fmla="*/ 178 h 230"/>
                <a:gd name="T38" fmla="*/ 174 w 174"/>
                <a:gd name="T39" fmla="*/ 0 h 230"/>
                <a:gd name="T40" fmla="*/ 124 w 174"/>
                <a:gd name="T41" fmla="*/ 0 h 230"/>
                <a:gd name="T42" fmla="*/ 112 w 174"/>
                <a:gd name="T43" fmla="*/ 16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4" h="230">
                  <a:moveTo>
                    <a:pt x="112" y="16"/>
                  </a:moveTo>
                  <a:lnTo>
                    <a:pt x="92" y="24"/>
                  </a:lnTo>
                  <a:lnTo>
                    <a:pt x="92" y="42"/>
                  </a:lnTo>
                  <a:lnTo>
                    <a:pt x="72" y="68"/>
                  </a:lnTo>
                  <a:lnTo>
                    <a:pt x="52" y="68"/>
                  </a:lnTo>
                  <a:lnTo>
                    <a:pt x="40" y="76"/>
                  </a:lnTo>
                  <a:lnTo>
                    <a:pt x="26" y="68"/>
                  </a:lnTo>
                  <a:lnTo>
                    <a:pt x="8" y="84"/>
                  </a:lnTo>
                  <a:lnTo>
                    <a:pt x="8" y="110"/>
                  </a:lnTo>
                  <a:lnTo>
                    <a:pt x="0" y="144"/>
                  </a:lnTo>
                  <a:lnTo>
                    <a:pt x="8" y="170"/>
                  </a:lnTo>
                  <a:lnTo>
                    <a:pt x="8" y="222"/>
                  </a:lnTo>
                  <a:lnTo>
                    <a:pt x="26" y="230"/>
                  </a:lnTo>
                  <a:lnTo>
                    <a:pt x="46" y="222"/>
                  </a:lnTo>
                  <a:lnTo>
                    <a:pt x="66" y="212"/>
                  </a:lnTo>
                  <a:lnTo>
                    <a:pt x="84" y="212"/>
                  </a:lnTo>
                  <a:lnTo>
                    <a:pt x="112" y="204"/>
                  </a:lnTo>
                  <a:lnTo>
                    <a:pt x="150" y="178"/>
                  </a:lnTo>
                  <a:lnTo>
                    <a:pt x="174" y="178"/>
                  </a:lnTo>
                  <a:lnTo>
                    <a:pt x="174" y="0"/>
                  </a:lnTo>
                  <a:lnTo>
                    <a:pt x="124" y="0"/>
                  </a:lnTo>
                  <a:lnTo>
                    <a:pt x="112" y="16"/>
                  </a:lnTo>
                  <a:close/>
                </a:path>
              </a:pathLst>
            </a:custGeom>
            <a:solidFill>
              <a:srgbClr val="A1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202" name="Freeform 93"/>
            <p:cNvSpPr>
              <a:spLocks/>
            </p:cNvSpPr>
            <p:nvPr/>
          </p:nvSpPr>
          <p:spPr bwMode="auto">
            <a:xfrm>
              <a:off x="5819775" y="3781425"/>
              <a:ext cx="28575" cy="34925"/>
            </a:xfrm>
            <a:custGeom>
              <a:avLst/>
              <a:gdLst>
                <a:gd name="T0" fmla="*/ 14 w 18"/>
                <a:gd name="T1" fmla="*/ 14 h 22"/>
                <a:gd name="T2" fmla="*/ 18 w 18"/>
                <a:gd name="T3" fmla="*/ 22 h 22"/>
                <a:gd name="T4" fmla="*/ 18 w 18"/>
                <a:gd name="T5" fmla="*/ 0 h 22"/>
                <a:gd name="T6" fmla="*/ 0 w 18"/>
                <a:gd name="T7" fmla="*/ 6 h 22"/>
                <a:gd name="T8" fmla="*/ 14 w 18"/>
                <a:gd name="T9" fmla="*/ 1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22">
                  <a:moveTo>
                    <a:pt x="14" y="14"/>
                  </a:moveTo>
                  <a:lnTo>
                    <a:pt x="18" y="22"/>
                  </a:lnTo>
                  <a:lnTo>
                    <a:pt x="18" y="0"/>
                  </a:lnTo>
                  <a:lnTo>
                    <a:pt x="0" y="6"/>
                  </a:lnTo>
                  <a:lnTo>
                    <a:pt x="14" y="14"/>
                  </a:lnTo>
                  <a:close/>
                </a:path>
              </a:pathLst>
            </a:custGeom>
            <a:solidFill>
              <a:srgbClr val="A1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203" name="Freeform 94"/>
            <p:cNvSpPr>
              <a:spLocks/>
            </p:cNvSpPr>
            <p:nvPr/>
          </p:nvSpPr>
          <p:spPr bwMode="auto">
            <a:xfrm>
              <a:off x="4641850" y="3835400"/>
              <a:ext cx="92075" cy="238125"/>
            </a:xfrm>
            <a:custGeom>
              <a:avLst/>
              <a:gdLst>
                <a:gd name="T0" fmla="*/ 26 w 58"/>
                <a:gd name="T1" fmla="*/ 32 h 150"/>
                <a:gd name="T2" fmla="*/ 6 w 58"/>
                <a:gd name="T3" fmla="*/ 48 h 150"/>
                <a:gd name="T4" fmla="*/ 12 w 58"/>
                <a:gd name="T5" fmla="*/ 74 h 150"/>
                <a:gd name="T6" fmla="*/ 0 w 58"/>
                <a:gd name="T7" fmla="*/ 92 h 150"/>
                <a:gd name="T8" fmla="*/ 0 w 58"/>
                <a:gd name="T9" fmla="*/ 116 h 150"/>
                <a:gd name="T10" fmla="*/ 6 w 58"/>
                <a:gd name="T11" fmla="*/ 142 h 150"/>
                <a:gd name="T12" fmla="*/ 20 w 58"/>
                <a:gd name="T13" fmla="*/ 150 h 150"/>
                <a:gd name="T14" fmla="*/ 32 w 58"/>
                <a:gd name="T15" fmla="*/ 124 h 150"/>
                <a:gd name="T16" fmla="*/ 44 w 58"/>
                <a:gd name="T17" fmla="*/ 82 h 150"/>
                <a:gd name="T18" fmla="*/ 58 w 58"/>
                <a:gd name="T19" fmla="*/ 48 h 150"/>
                <a:gd name="T20" fmla="*/ 58 w 58"/>
                <a:gd name="T21" fmla="*/ 22 h 150"/>
                <a:gd name="T22" fmla="*/ 52 w 58"/>
                <a:gd name="T23" fmla="*/ 0 h 150"/>
                <a:gd name="T24" fmla="*/ 44 w 58"/>
                <a:gd name="T25" fmla="*/ 6 h 150"/>
                <a:gd name="T26" fmla="*/ 26 w 58"/>
                <a:gd name="T27" fmla="*/ 32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8" h="150">
                  <a:moveTo>
                    <a:pt x="26" y="32"/>
                  </a:moveTo>
                  <a:lnTo>
                    <a:pt x="6" y="48"/>
                  </a:lnTo>
                  <a:lnTo>
                    <a:pt x="12" y="74"/>
                  </a:lnTo>
                  <a:lnTo>
                    <a:pt x="0" y="92"/>
                  </a:lnTo>
                  <a:lnTo>
                    <a:pt x="0" y="116"/>
                  </a:lnTo>
                  <a:lnTo>
                    <a:pt x="6" y="142"/>
                  </a:lnTo>
                  <a:lnTo>
                    <a:pt x="20" y="150"/>
                  </a:lnTo>
                  <a:lnTo>
                    <a:pt x="32" y="124"/>
                  </a:lnTo>
                  <a:lnTo>
                    <a:pt x="44" y="82"/>
                  </a:lnTo>
                  <a:lnTo>
                    <a:pt x="58" y="48"/>
                  </a:lnTo>
                  <a:lnTo>
                    <a:pt x="58" y="22"/>
                  </a:lnTo>
                  <a:lnTo>
                    <a:pt x="52" y="0"/>
                  </a:lnTo>
                  <a:lnTo>
                    <a:pt x="44" y="6"/>
                  </a:lnTo>
                  <a:lnTo>
                    <a:pt x="26" y="32"/>
                  </a:lnTo>
                  <a:close/>
                </a:path>
              </a:pathLst>
            </a:custGeom>
            <a:solidFill>
              <a:srgbClr val="A1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204" name="Freeform 95"/>
            <p:cNvSpPr>
              <a:spLocks/>
            </p:cNvSpPr>
            <p:nvPr/>
          </p:nvSpPr>
          <p:spPr bwMode="auto">
            <a:xfrm>
              <a:off x="4724400" y="3832225"/>
              <a:ext cx="9525" cy="3175"/>
            </a:xfrm>
            <a:custGeom>
              <a:avLst/>
              <a:gdLst>
                <a:gd name="T0" fmla="*/ 0 w 6"/>
                <a:gd name="T1" fmla="*/ 0 h 2"/>
                <a:gd name="T2" fmla="*/ 0 w 6"/>
                <a:gd name="T3" fmla="*/ 2 h 2"/>
                <a:gd name="T4" fmla="*/ 6 w 6"/>
                <a:gd name="T5" fmla="*/ 0 h 2"/>
                <a:gd name="T6" fmla="*/ 0 w 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2">
                  <a:moveTo>
                    <a:pt x="0" y="0"/>
                  </a:moveTo>
                  <a:lnTo>
                    <a:pt x="0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205" name="Freeform 96"/>
            <p:cNvSpPr>
              <a:spLocks/>
            </p:cNvSpPr>
            <p:nvPr/>
          </p:nvSpPr>
          <p:spPr bwMode="auto">
            <a:xfrm>
              <a:off x="3698875" y="2422525"/>
              <a:ext cx="114300" cy="82550"/>
            </a:xfrm>
            <a:custGeom>
              <a:avLst/>
              <a:gdLst>
                <a:gd name="T0" fmla="*/ 66 w 72"/>
                <a:gd name="T1" fmla="*/ 42 h 52"/>
                <a:gd name="T2" fmla="*/ 72 w 72"/>
                <a:gd name="T3" fmla="*/ 26 h 52"/>
                <a:gd name="T4" fmla="*/ 66 w 72"/>
                <a:gd name="T5" fmla="*/ 10 h 52"/>
                <a:gd name="T6" fmla="*/ 72 w 72"/>
                <a:gd name="T7" fmla="*/ 0 h 52"/>
                <a:gd name="T8" fmla="*/ 58 w 72"/>
                <a:gd name="T9" fmla="*/ 0 h 52"/>
                <a:gd name="T10" fmla="*/ 52 w 72"/>
                <a:gd name="T11" fmla="*/ 10 h 52"/>
                <a:gd name="T12" fmla="*/ 38 w 72"/>
                <a:gd name="T13" fmla="*/ 10 h 52"/>
                <a:gd name="T14" fmla="*/ 38 w 72"/>
                <a:gd name="T15" fmla="*/ 18 h 52"/>
                <a:gd name="T16" fmla="*/ 26 w 72"/>
                <a:gd name="T17" fmla="*/ 10 h 52"/>
                <a:gd name="T18" fmla="*/ 0 w 72"/>
                <a:gd name="T19" fmla="*/ 10 h 52"/>
                <a:gd name="T20" fmla="*/ 12 w 72"/>
                <a:gd name="T21" fmla="*/ 34 h 52"/>
                <a:gd name="T22" fmla="*/ 26 w 72"/>
                <a:gd name="T23" fmla="*/ 52 h 52"/>
                <a:gd name="T24" fmla="*/ 46 w 72"/>
                <a:gd name="T25" fmla="*/ 42 h 52"/>
                <a:gd name="T26" fmla="*/ 66 w 72"/>
                <a:gd name="T27" fmla="*/ 4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2" h="52">
                  <a:moveTo>
                    <a:pt x="66" y="42"/>
                  </a:moveTo>
                  <a:lnTo>
                    <a:pt x="72" y="26"/>
                  </a:lnTo>
                  <a:lnTo>
                    <a:pt x="66" y="10"/>
                  </a:lnTo>
                  <a:lnTo>
                    <a:pt x="72" y="0"/>
                  </a:lnTo>
                  <a:lnTo>
                    <a:pt x="58" y="0"/>
                  </a:lnTo>
                  <a:lnTo>
                    <a:pt x="52" y="10"/>
                  </a:lnTo>
                  <a:lnTo>
                    <a:pt x="38" y="10"/>
                  </a:lnTo>
                  <a:lnTo>
                    <a:pt x="38" y="18"/>
                  </a:lnTo>
                  <a:lnTo>
                    <a:pt x="26" y="10"/>
                  </a:lnTo>
                  <a:lnTo>
                    <a:pt x="0" y="10"/>
                  </a:lnTo>
                  <a:lnTo>
                    <a:pt x="12" y="34"/>
                  </a:lnTo>
                  <a:lnTo>
                    <a:pt x="26" y="52"/>
                  </a:lnTo>
                  <a:lnTo>
                    <a:pt x="46" y="42"/>
                  </a:lnTo>
                  <a:lnTo>
                    <a:pt x="66" y="42"/>
                  </a:lnTo>
                  <a:close/>
                </a:path>
              </a:pathLst>
            </a:custGeom>
            <a:solidFill>
              <a:srgbClr val="A1C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206" name="Freeform 122"/>
            <p:cNvSpPr>
              <a:spLocks/>
            </p:cNvSpPr>
            <p:nvPr/>
          </p:nvSpPr>
          <p:spPr bwMode="auto">
            <a:xfrm>
              <a:off x="4613275" y="2317750"/>
              <a:ext cx="996950" cy="2406650"/>
            </a:xfrm>
            <a:custGeom>
              <a:avLst/>
              <a:gdLst>
                <a:gd name="T0" fmla="*/ 226 w 628"/>
                <a:gd name="T1" fmla="*/ 36 h 1516"/>
                <a:gd name="T2" fmla="*/ 98 w 628"/>
                <a:gd name="T3" fmla="*/ 92 h 1516"/>
                <a:gd name="T4" fmla="*/ 56 w 628"/>
                <a:gd name="T5" fmla="*/ 124 h 1516"/>
                <a:gd name="T6" fmla="*/ 44 w 628"/>
                <a:gd name="T7" fmla="*/ 194 h 1516"/>
                <a:gd name="T8" fmla="*/ 14 w 628"/>
                <a:gd name="T9" fmla="*/ 502 h 1516"/>
                <a:gd name="T10" fmla="*/ 2 w 628"/>
                <a:gd name="T11" fmla="*/ 694 h 1516"/>
                <a:gd name="T12" fmla="*/ 16 w 628"/>
                <a:gd name="T13" fmla="*/ 710 h 1516"/>
                <a:gd name="T14" fmla="*/ 16 w 628"/>
                <a:gd name="T15" fmla="*/ 806 h 1516"/>
                <a:gd name="T16" fmla="*/ 28 w 628"/>
                <a:gd name="T17" fmla="*/ 826 h 1516"/>
                <a:gd name="T18" fmla="*/ 30 w 628"/>
                <a:gd name="T19" fmla="*/ 802 h 1516"/>
                <a:gd name="T20" fmla="*/ 66 w 628"/>
                <a:gd name="T21" fmla="*/ 838 h 1516"/>
                <a:gd name="T22" fmla="*/ 80 w 628"/>
                <a:gd name="T23" fmla="*/ 830 h 1516"/>
                <a:gd name="T24" fmla="*/ 88 w 628"/>
                <a:gd name="T25" fmla="*/ 822 h 1516"/>
                <a:gd name="T26" fmla="*/ 56 w 628"/>
                <a:gd name="T27" fmla="*/ 784 h 1516"/>
                <a:gd name="T28" fmla="*/ 58 w 628"/>
                <a:gd name="T29" fmla="*/ 758 h 1516"/>
                <a:gd name="T30" fmla="*/ 70 w 628"/>
                <a:gd name="T31" fmla="*/ 786 h 1516"/>
                <a:gd name="T32" fmla="*/ 84 w 628"/>
                <a:gd name="T33" fmla="*/ 798 h 1516"/>
                <a:gd name="T34" fmla="*/ 84 w 628"/>
                <a:gd name="T35" fmla="*/ 720 h 1516"/>
                <a:gd name="T36" fmla="*/ 82 w 628"/>
                <a:gd name="T37" fmla="*/ 650 h 1516"/>
                <a:gd name="T38" fmla="*/ 78 w 628"/>
                <a:gd name="T39" fmla="*/ 674 h 1516"/>
                <a:gd name="T40" fmla="*/ 96 w 628"/>
                <a:gd name="T41" fmla="*/ 770 h 1516"/>
                <a:gd name="T42" fmla="*/ 118 w 628"/>
                <a:gd name="T43" fmla="*/ 1054 h 1516"/>
                <a:gd name="T44" fmla="*/ 124 w 628"/>
                <a:gd name="T45" fmla="*/ 1332 h 1516"/>
                <a:gd name="T46" fmla="*/ 118 w 628"/>
                <a:gd name="T47" fmla="*/ 1410 h 1516"/>
                <a:gd name="T48" fmla="*/ 120 w 628"/>
                <a:gd name="T49" fmla="*/ 1446 h 1516"/>
                <a:gd name="T50" fmla="*/ 98 w 628"/>
                <a:gd name="T51" fmla="*/ 1486 h 1516"/>
                <a:gd name="T52" fmla="*/ 120 w 628"/>
                <a:gd name="T53" fmla="*/ 1506 h 1516"/>
                <a:gd name="T54" fmla="*/ 178 w 628"/>
                <a:gd name="T55" fmla="*/ 1506 h 1516"/>
                <a:gd name="T56" fmla="*/ 216 w 628"/>
                <a:gd name="T57" fmla="*/ 1478 h 1516"/>
                <a:gd name="T58" fmla="*/ 220 w 628"/>
                <a:gd name="T59" fmla="*/ 1428 h 1516"/>
                <a:gd name="T60" fmla="*/ 228 w 628"/>
                <a:gd name="T61" fmla="*/ 1388 h 1516"/>
                <a:gd name="T62" fmla="*/ 212 w 628"/>
                <a:gd name="T63" fmla="*/ 1338 h 1516"/>
                <a:gd name="T64" fmla="*/ 228 w 628"/>
                <a:gd name="T65" fmla="*/ 1194 h 1516"/>
                <a:gd name="T66" fmla="*/ 248 w 628"/>
                <a:gd name="T67" fmla="*/ 944 h 1516"/>
                <a:gd name="T68" fmla="*/ 264 w 628"/>
                <a:gd name="T69" fmla="*/ 824 h 1516"/>
                <a:gd name="T70" fmla="*/ 274 w 628"/>
                <a:gd name="T71" fmla="*/ 858 h 1516"/>
                <a:gd name="T72" fmla="*/ 302 w 628"/>
                <a:gd name="T73" fmla="*/ 1050 h 1516"/>
                <a:gd name="T74" fmla="*/ 322 w 628"/>
                <a:gd name="T75" fmla="*/ 1180 h 1516"/>
                <a:gd name="T76" fmla="*/ 314 w 628"/>
                <a:gd name="T77" fmla="*/ 1282 h 1516"/>
                <a:gd name="T78" fmla="*/ 312 w 628"/>
                <a:gd name="T79" fmla="*/ 1342 h 1516"/>
                <a:gd name="T80" fmla="*/ 296 w 628"/>
                <a:gd name="T81" fmla="*/ 1408 h 1516"/>
                <a:gd name="T82" fmla="*/ 314 w 628"/>
                <a:gd name="T83" fmla="*/ 1438 h 1516"/>
                <a:gd name="T84" fmla="*/ 300 w 628"/>
                <a:gd name="T85" fmla="*/ 1464 h 1516"/>
                <a:gd name="T86" fmla="*/ 298 w 628"/>
                <a:gd name="T87" fmla="*/ 1502 h 1516"/>
                <a:gd name="T88" fmla="*/ 346 w 628"/>
                <a:gd name="T89" fmla="*/ 1516 h 1516"/>
                <a:gd name="T90" fmla="*/ 392 w 628"/>
                <a:gd name="T91" fmla="*/ 1500 h 1516"/>
                <a:gd name="T92" fmla="*/ 400 w 628"/>
                <a:gd name="T93" fmla="*/ 1454 h 1516"/>
                <a:gd name="T94" fmla="*/ 412 w 628"/>
                <a:gd name="T95" fmla="*/ 1420 h 1516"/>
                <a:gd name="T96" fmla="*/ 416 w 628"/>
                <a:gd name="T97" fmla="*/ 1364 h 1516"/>
                <a:gd name="T98" fmla="*/ 432 w 628"/>
                <a:gd name="T99" fmla="*/ 1286 h 1516"/>
                <a:gd name="T100" fmla="*/ 478 w 628"/>
                <a:gd name="T101" fmla="*/ 1150 h 1516"/>
                <a:gd name="T102" fmla="*/ 622 w 628"/>
                <a:gd name="T103" fmla="*/ 1108 h 1516"/>
                <a:gd name="T104" fmla="*/ 626 w 628"/>
                <a:gd name="T105" fmla="*/ 946 h 1516"/>
                <a:gd name="T106" fmla="*/ 604 w 628"/>
                <a:gd name="T107" fmla="*/ 792 h 1516"/>
                <a:gd name="T108" fmla="*/ 538 w 628"/>
                <a:gd name="T109" fmla="*/ 792 h 1516"/>
                <a:gd name="T110" fmla="*/ 542 w 628"/>
                <a:gd name="T111" fmla="*/ 760 h 1516"/>
                <a:gd name="T112" fmla="*/ 548 w 628"/>
                <a:gd name="T113" fmla="*/ 696 h 1516"/>
                <a:gd name="T114" fmla="*/ 552 w 628"/>
                <a:gd name="T115" fmla="*/ 592 h 1516"/>
                <a:gd name="T116" fmla="*/ 536 w 628"/>
                <a:gd name="T117" fmla="*/ 312 h 1516"/>
                <a:gd name="T118" fmla="*/ 518 w 628"/>
                <a:gd name="T119" fmla="*/ 126 h 1516"/>
                <a:gd name="T120" fmla="*/ 466 w 628"/>
                <a:gd name="T121" fmla="*/ 82 h 1516"/>
                <a:gd name="T122" fmla="*/ 346 w 628"/>
                <a:gd name="T123" fmla="*/ 32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28" h="1516">
                  <a:moveTo>
                    <a:pt x="264" y="22"/>
                  </a:moveTo>
                  <a:lnTo>
                    <a:pt x="264" y="22"/>
                  </a:lnTo>
                  <a:lnTo>
                    <a:pt x="244" y="28"/>
                  </a:lnTo>
                  <a:lnTo>
                    <a:pt x="234" y="32"/>
                  </a:lnTo>
                  <a:lnTo>
                    <a:pt x="226" y="36"/>
                  </a:lnTo>
                  <a:lnTo>
                    <a:pt x="226" y="36"/>
                  </a:lnTo>
                  <a:lnTo>
                    <a:pt x="214" y="44"/>
                  </a:lnTo>
                  <a:lnTo>
                    <a:pt x="194" y="52"/>
                  </a:lnTo>
                  <a:lnTo>
                    <a:pt x="146" y="72"/>
                  </a:lnTo>
                  <a:lnTo>
                    <a:pt x="98" y="92"/>
                  </a:lnTo>
                  <a:lnTo>
                    <a:pt x="78" y="102"/>
                  </a:lnTo>
                  <a:lnTo>
                    <a:pt x="66" y="110"/>
                  </a:lnTo>
                  <a:lnTo>
                    <a:pt x="66" y="110"/>
                  </a:lnTo>
                  <a:lnTo>
                    <a:pt x="60" y="116"/>
                  </a:lnTo>
                  <a:lnTo>
                    <a:pt x="56" y="124"/>
                  </a:lnTo>
                  <a:lnTo>
                    <a:pt x="52" y="134"/>
                  </a:lnTo>
                  <a:lnTo>
                    <a:pt x="50" y="144"/>
                  </a:lnTo>
                  <a:lnTo>
                    <a:pt x="48" y="168"/>
                  </a:lnTo>
                  <a:lnTo>
                    <a:pt x="44" y="194"/>
                  </a:lnTo>
                  <a:lnTo>
                    <a:pt x="44" y="194"/>
                  </a:lnTo>
                  <a:lnTo>
                    <a:pt x="32" y="330"/>
                  </a:lnTo>
                  <a:lnTo>
                    <a:pt x="32" y="330"/>
                  </a:lnTo>
                  <a:lnTo>
                    <a:pt x="24" y="394"/>
                  </a:lnTo>
                  <a:lnTo>
                    <a:pt x="18" y="446"/>
                  </a:lnTo>
                  <a:lnTo>
                    <a:pt x="14" y="502"/>
                  </a:lnTo>
                  <a:lnTo>
                    <a:pt x="14" y="502"/>
                  </a:lnTo>
                  <a:lnTo>
                    <a:pt x="6" y="620"/>
                  </a:lnTo>
                  <a:lnTo>
                    <a:pt x="0" y="690"/>
                  </a:lnTo>
                  <a:lnTo>
                    <a:pt x="0" y="690"/>
                  </a:lnTo>
                  <a:lnTo>
                    <a:pt x="2" y="694"/>
                  </a:lnTo>
                  <a:lnTo>
                    <a:pt x="2" y="698"/>
                  </a:lnTo>
                  <a:lnTo>
                    <a:pt x="8" y="704"/>
                  </a:lnTo>
                  <a:lnTo>
                    <a:pt x="14" y="708"/>
                  </a:lnTo>
                  <a:lnTo>
                    <a:pt x="16" y="710"/>
                  </a:lnTo>
                  <a:lnTo>
                    <a:pt x="16" y="710"/>
                  </a:lnTo>
                  <a:lnTo>
                    <a:pt x="14" y="732"/>
                  </a:lnTo>
                  <a:lnTo>
                    <a:pt x="12" y="762"/>
                  </a:lnTo>
                  <a:lnTo>
                    <a:pt x="12" y="762"/>
                  </a:lnTo>
                  <a:lnTo>
                    <a:pt x="14" y="792"/>
                  </a:lnTo>
                  <a:lnTo>
                    <a:pt x="16" y="806"/>
                  </a:lnTo>
                  <a:lnTo>
                    <a:pt x="18" y="812"/>
                  </a:lnTo>
                  <a:lnTo>
                    <a:pt x="20" y="816"/>
                  </a:lnTo>
                  <a:lnTo>
                    <a:pt x="20" y="816"/>
                  </a:lnTo>
                  <a:lnTo>
                    <a:pt x="26" y="822"/>
                  </a:lnTo>
                  <a:lnTo>
                    <a:pt x="28" y="826"/>
                  </a:lnTo>
                  <a:lnTo>
                    <a:pt x="30" y="824"/>
                  </a:lnTo>
                  <a:lnTo>
                    <a:pt x="32" y="822"/>
                  </a:lnTo>
                  <a:lnTo>
                    <a:pt x="32" y="822"/>
                  </a:lnTo>
                  <a:lnTo>
                    <a:pt x="30" y="802"/>
                  </a:lnTo>
                  <a:lnTo>
                    <a:pt x="30" y="802"/>
                  </a:lnTo>
                  <a:lnTo>
                    <a:pt x="34" y="810"/>
                  </a:lnTo>
                  <a:lnTo>
                    <a:pt x="46" y="820"/>
                  </a:lnTo>
                  <a:lnTo>
                    <a:pt x="58" y="832"/>
                  </a:lnTo>
                  <a:lnTo>
                    <a:pt x="66" y="838"/>
                  </a:lnTo>
                  <a:lnTo>
                    <a:pt x="66" y="838"/>
                  </a:lnTo>
                  <a:lnTo>
                    <a:pt x="72" y="838"/>
                  </a:lnTo>
                  <a:lnTo>
                    <a:pt x="74" y="834"/>
                  </a:lnTo>
                  <a:lnTo>
                    <a:pt x="74" y="830"/>
                  </a:lnTo>
                  <a:lnTo>
                    <a:pt x="74" y="830"/>
                  </a:lnTo>
                  <a:lnTo>
                    <a:pt x="80" y="830"/>
                  </a:lnTo>
                  <a:lnTo>
                    <a:pt x="86" y="830"/>
                  </a:lnTo>
                  <a:lnTo>
                    <a:pt x="86" y="830"/>
                  </a:lnTo>
                  <a:lnTo>
                    <a:pt x="88" y="828"/>
                  </a:lnTo>
                  <a:lnTo>
                    <a:pt x="90" y="826"/>
                  </a:lnTo>
                  <a:lnTo>
                    <a:pt x="88" y="822"/>
                  </a:lnTo>
                  <a:lnTo>
                    <a:pt x="78" y="812"/>
                  </a:lnTo>
                  <a:lnTo>
                    <a:pt x="78" y="812"/>
                  </a:lnTo>
                  <a:lnTo>
                    <a:pt x="70" y="804"/>
                  </a:lnTo>
                  <a:lnTo>
                    <a:pt x="62" y="794"/>
                  </a:lnTo>
                  <a:lnTo>
                    <a:pt x="56" y="784"/>
                  </a:lnTo>
                  <a:lnTo>
                    <a:pt x="54" y="774"/>
                  </a:lnTo>
                  <a:lnTo>
                    <a:pt x="54" y="774"/>
                  </a:lnTo>
                  <a:lnTo>
                    <a:pt x="54" y="766"/>
                  </a:lnTo>
                  <a:lnTo>
                    <a:pt x="56" y="760"/>
                  </a:lnTo>
                  <a:lnTo>
                    <a:pt x="58" y="758"/>
                  </a:lnTo>
                  <a:lnTo>
                    <a:pt x="62" y="758"/>
                  </a:lnTo>
                  <a:lnTo>
                    <a:pt x="62" y="758"/>
                  </a:lnTo>
                  <a:lnTo>
                    <a:pt x="66" y="760"/>
                  </a:lnTo>
                  <a:lnTo>
                    <a:pt x="68" y="768"/>
                  </a:lnTo>
                  <a:lnTo>
                    <a:pt x="70" y="786"/>
                  </a:lnTo>
                  <a:lnTo>
                    <a:pt x="70" y="786"/>
                  </a:lnTo>
                  <a:lnTo>
                    <a:pt x="70" y="790"/>
                  </a:lnTo>
                  <a:lnTo>
                    <a:pt x="72" y="794"/>
                  </a:lnTo>
                  <a:lnTo>
                    <a:pt x="78" y="798"/>
                  </a:lnTo>
                  <a:lnTo>
                    <a:pt x="84" y="798"/>
                  </a:lnTo>
                  <a:lnTo>
                    <a:pt x="88" y="798"/>
                  </a:lnTo>
                  <a:lnTo>
                    <a:pt x="88" y="798"/>
                  </a:lnTo>
                  <a:lnTo>
                    <a:pt x="86" y="744"/>
                  </a:lnTo>
                  <a:lnTo>
                    <a:pt x="86" y="744"/>
                  </a:lnTo>
                  <a:lnTo>
                    <a:pt x="84" y="720"/>
                  </a:lnTo>
                  <a:lnTo>
                    <a:pt x="84" y="708"/>
                  </a:lnTo>
                  <a:lnTo>
                    <a:pt x="84" y="708"/>
                  </a:lnTo>
                  <a:lnTo>
                    <a:pt x="84" y="672"/>
                  </a:lnTo>
                  <a:lnTo>
                    <a:pt x="84" y="672"/>
                  </a:lnTo>
                  <a:lnTo>
                    <a:pt x="82" y="650"/>
                  </a:lnTo>
                  <a:lnTo>
                    <a:pt x="82" y="646"/>
                  </a:lnTo>
                  <a:lnTo>
                    <a:pt x="82" y="646"/>
                  </a:lnTo>
                  <a:lnTo>
                    <a:pt x="80" y="654"/>
                  </a:lnTo>
                  <a:lnTo>
                    <a:pt x="78" y="674"/>
                  </a:lnTo>
                  <a:lnTo>
                    <a:pt x="78" y="674"/>
                  </a:lnTo>
                  <a:lnTo>
                    <a:pt x="80" y="682"/>
                  </a:lnTo>
                  <a:lnTo>
                    <a:pt x="82" y="692"/>
                  </a:lnTo>
                  <a:lnTo>
                    <a:pt x="90" y="730"/>
                  </a:lnTo>
                  <a:lnTo>
                    <a:pt x="90" y="730"/>
                  </a:lnTo>
                  <a:lnTo>
                    <a:pt x="96" y="770"/>
                  </a:lnTo>
                  <a:lnTo>
                    <a:pt x="106" y="844"/>
                  </a:lnTo>
                  <a:lnTo>
                    <a:pt x="112" y="924"/>
                  </a:lnTo>
                  <a:lnTo>
                    <a:pt x="116" y="984"/>
                  </a:lnTo>
                  <a:lnTo>
                    <a:pt x="116" y="984"/>
                  </a:lnTo>
                  <a:lnTo>
                    <a:pt x="118" y="1054"/>
                  </a:lnTo>
                  <a:lnTo>
                    <a:pt x="122" y="1156"/>
                  </a:lnTo>
                  <a:lnTo>
                    <a:pt x="128" y="1308"/>
                  </a:lnTo>
                  <a:lnTo>
                    <a:pt x="128" y="1308"/>
                  </a:lnTo>
                  <a:lnTo>
                    <a:pt x="126" y="1320"/>
                  </a:lnTo>
                  <a:lnTo>
                    <a:pt x="124" y="1332"/>
                  </a:lnTo>
                  <a:lnTo>
                    <a:pt x="118" y="1362"/>
                  </a:lnTo>
                  <a:lnTo>
                    <a:pt x="116" y="1376"/>
                  </a:lnTo>
                  <a:lnTo>
                    <a:pt x="114" y="1390"/>
                  </a:lnTo>
                  <a:lnTo>
                    <a:pt x="114" y="1402"/>
                  </a:lnTo>
                  <a:lnTo>
                    <a:pt x="118" y="1410"/>
                  </a:lnTo>
                  <a:lnTo>
                    <a:pt x="118" y="1410"/>
                  </a:lnTo>
                  <a:lnTo>
                    <a:pt x="124" y="1424"/>
                  </a:lnTo>
                  <a:lnTo>
                    <a:pt x="128" y="1432"/>
                  </a:lnTo>
                  <a:lnTo>
                    <a:pt x="126" y="1440"/>
                  </a:lnTo>
                  <a:lnTo>
                    <a:pt x="120" y="1446"/>
                  </a:lnTo>
                  <a:lnTo>
                    <a:pt x="120" y="1446"/>
                  </a:lnTo>
                  <a:lnTo>
                    <a:pt x="108" y="1458"/>
                  </a:lnTo>
                  <a:lnTo>
                    <a:pt x="102" y="1468"/>
                  </a:lnTo>
                  <a:lnTo>
                    <a:pt x="100" y="1476"/>
                  </a:lnTo>
                  <a:lnTo>
                    <a:pt x="98" y="1486"/>
                  </a:lnTo>
                  <a:lnTo>
                    <a:pt x="100" y="1490"/>
                  </a:lnTo>
                  <a:lnTo>
                    <a:pt x="102" y="1496"/>
                  </a:lnTo>
                  <a:lnTo>
                    <a:pt x="106" y="1500"/>
                  </a:lnTo>
                  <a:lnTo>
                    <a:pt x="112" y="1502"/>
                  </a:lnTo>
                  <a:lnTo>
                    <a:pt x="120" y="1506"/>
                  </a:lnTo>
                  <a:lnTo>
                    <a:pt x="130" y="1508"/>
                  </a:lnTo>
                  <a:lnTo>
                    <a:pt x="130" y="1508"/>
                  </a:lnTo>
                  <a:lnTo>
                    <a:pt x="148" y="1510"/>
                  </a:lnTo>
                  <a:lnTo>
                    <a:pt x="164" y="1508"/>
                  </a:lnTo>
                  <a:lnTo>
                    <a:pt x="178" y="1506"/>
                  </a:lnTo>
                  <a:lnTo>
                    <a:pt x="190" y="1502"/>
                  </a:lnTo>
                  <a:lnTo>
                    <a:pt x="198" y="1496"/>
                  </a:lnTo>
                  <a:lnTo>
                    <a:pt x="206" y="1490"/>
                  </a:lnTo>
                  <a:lnTo>
                    <a:pt x="216" y="1478"/>
                  </a:lnTo>
                  <a:lnTo>
                    <a:pt x="216" y="1478"/>
                  </a:lnTo>
                  <a:lnTo>
                    <a:pt x="220" y="1474"/>
                  </a:lnTo>
                  <a:lnTo>
                    <a:pt x="220" y="1468"/>
                  </a:lnTo>
                  <a:lnTo>
                    <a:pt x="220" y="1454"/>
                  </a:lnTo>
                  <a:lnTo>
                    <a:pt x="218" y="1438"/>
                  </a:lnTo>
                  <a:lnTo>
                    <a:pt x="220" y="1428"/>
                  </a:lnTo>
                  <a:lnTo>
                    <a:pt x="224" y="1416"/>
                  </a:lnTo>
                  <a:lnTo>
                    <a:pt x="224" y="1416"/>
                  </a:lnTo>
                  <a:lnTo>
                    <a:pt x="228" y="1406"/>
                  </a:lnTo>
                  <a:lnTo>
                    <a:pt x="230" y="1396"/>
                  </a:lnTo>
                  <a:lnTo>
                    <a:pt x="228" y="1388"/>
                  </a:lnTo>
                  <a:lnTo>
                    <a:pt x="228" y="1378"/>
                  </a:lnTo>
                  <a:lnTo>
                    <a:pt x="222" y="1362"/>
                  </a:lnTo>
                  <a:lnTo>
                    <a:pt x="214" y="1348"/>
                  </a:lnTo>
                  <a:lnTo>
                    <a:pt x="214" y="1348"/>
                  </a:lnTo>
                  <a:lnTo>
                    <a:pt x="212" y="1338"/>
                  </a:lnTo>
                  <a:lnTo>
                    <a:pt x="212" y="1322"/>
                  </a:lnTo>
                  <a:lnTo>
                    <a:pt x="218" y="1284"/>
                  </a:lnTo>
                  <a:lnTo>
                    <a:pt x="224" y="1238"/>
                  </a:lnTo>
                  <a:lnTo>
                    <a:pt x="228" y="1194"/>
                  </a:lnTo>
                  <a:lnTo>
                    <a:pt x="228" y="1194"/>
                  </a:lnTo>
                  <a:lnTo>
                    <a:pt x="232" y="1148"/>
                  </a:lnTo>
                  <a:lnTo>
                    <a:pt x="236" y="1092"/>
                  </a:lnTo>
                  <a:lnTo>
                    <a:pt x="242" y="1026"/>
                  </a:lnTo>
                  <a:lnTo>
                    <a:pt x="248" y="944"/>
                  </a:lnTo>
                  <a:lnTo>
                    <a:pt x="248" y="944"/>
                  </a:lnTo>
                  <a:lnTo>
                    <a:pt x="250" y="906"/>
                  </a:lnTo>
                  <a:lnTo>
                    <a:pt x="252" y="876"/>
                  </a:lnTo>
                  <a:lnTo>
                    <a:pt x="256" y="852"/>
                  </a:lnTo>
                  <a:lnTo>
                    <a:pt x="260" y="836"/>
                  </a:lnTo>
                  <a:lnTo>
                    <a:pt x="264" y="824"/>
                  </a:lnTo>
                  <a:lnTo>
                    <a:pt x="268" y="818"/>
                  </a:lnTo>
                  <a:lnTo>
                    <a:pt x="270" y="814"/>
                  </a:lnTo>
                  <a:lnTo>
                    <a:pt x="270" y="814"/>
                  </a:lnTo>
                  <a:lnTo>
                    <a:pt x="272" y="834"/>
                  </a:lnTo>
                  <a:lnTo>
                    <a:pt x="274" y="858"/>
                  </a:lnTo>
                  <a:lnTo>
                    <a:pt x="284" y="916"/>
                  </a:lnTo>
                  <a:lnTo>
                    <a:pt x="292" y="972"/>
                  </a:lnTo>
                  <a:lnTo>
                    <a:pt x="298" y="1016"/>
                  </a:lnTo>
                  <a:lnTo>
                    <a:pt x="298" y="1016"/>
                  </a:lnTo>
                  <a:lnTo>
                    <a:pt x="302" y="1050"/>
                  </a:lnTo>
                  <a:lnTo>
                    <a:pt x="308" y="1080"/>
                  </a:lnTo>
                  <a:lnTo>
                    <a:pt x="314" y="1112"/>
                  </a:lnTo>
                  <a:lnTo>
                    <a:pt x="318" y="1144"/>
                  </a:lnTo>
                  <a:lnTo>
                    <a:pt x="318" y="1144"/>
                  </a:lnTo>
                  <a:lnTo>
                    <a:pt x="322" y="1180"/>
                  </a:lnTo>
                  <a:lnTo>
                    <a:pt x="324" y="1218"/>
                  </a:lnTo>
                  <a:lnTo>
                    <a:pt x="324" y="1236"/>
                  </a:lnTo>
                  <a:lnTo>
                    <a:pt x="322" y="1252"/>
                  </a:lnTo>
                  <a:lnTo>
                    <a:pt x="320" y="1268"/>
                  </a:lnTo>
                  <a:lnTo>
                    <a:pt x="314" y="1282"/>
                  </a:lnTo>
                  <a:lnTo>
                    <a:pt x="314" y="1282"/>
                  </a:lnTo>
                  <a:lnTo>
                    <a:pt x="308" y="1300"/>
                  </a:lnTo>
                  <a:lnTo>
                    <a:pt x="308" y="1314"/>
                  </a:lnTo>
                  <a:lnTo>
                    <a:pt x="310" y="1326"/>
                  </a:lnTo>
                  <a:lnTo>
                    <a:pt x="312" y="1342"/>
                  </a:lnTo>
                  <a:lnTo>
                    <a:pt x="312" y="1342"/>
                  </a:lnTo>
                  <a:lnTo>
                    <a:pt x="308" y="1360"/>
                  </a:lnTo>
                  <a:lnTo>
                    <a:pt x="304" y="1378"/>
                  </a:lnTo>
                  <a:lnTo>
                    <a:pt x="298" y="1394"/>
                  </a:lnTo>
                  <a:lnTo>
                    <a:pt x="296" y="1408"/>
                  </a:lnTo>
                  <a:lnTo>
                    <a:pt x="296" y="1408"/>
                  </a:lnTo>
                  <a:lnTo>
                    <a:pt x="296" y="1412"/>
                  </a:lnTo>
                  <a:lnTo>
                    <a:pt x="298" y="1418"/>
                  </a:lnTo>
                  <a:lnTo>
                    <a:pt x="306" y="1428"/>
                  </a:lnTo>
                  <a:lnTo>
                    <a:pt x="314" y="1438"/>
                  </a:lnTo>
                  <a:lnTo>
                    <a:pt x="314" y="1442"/>
                  </a:lnTo>
                  <a:lnTo>
                    <a:pt x="312" y="1446"/>
                  </a:lnTo>
                  <a:lnTo>
                    <a:pt x="312" y="1446"/>
                  </a:lnTo>
                  <a:lnTo>
                    <a:pt x="304" y="1454"/>
                  </a:lnTo>
                  <a:lnTo>
                    <a:pt x="300" y="1464"/>
                  </a:lnTo>
                  <a:lnTo>
                    <a:pt x="296" y="1474"/>
                  </a:lnTo>
                  <a:lnTo>
                    <a:pt x="296" y="1486"/>
                  </a:lnTo>
                  <a:lnTo>
                    <a:pt x="296" y="1486"/>
                  </a:lnTo>
                  <a:lnTo>
                    <a:pt x="296" y="1498"/>
                  </a:lnTo>
                  <a:lnTo>
                    <a:pt x="298" y="1502"/>
                  </a:lnTo>
                  <a:lnTo>
                    <a:pt x="302" y="1506"/>
                  </a:lnTo>
                  <a:lnTo>
                    <a:pt x="308" y="1510"/>
                  </a:lnTo>
                  <a:lnTo>
                    <a:pt x="318" y="1514"/>
                  </a:lnTo>
                  <a:lnTo>
                    <a:pt x="330" y="1514"/>
                  </a:lnTo>
                  <a:lnTo>
                    <a:pt x="346" y="1516"/>
                  </a:lnTo>
                  <a:lnTo>
                    <a:pt x="346" y="1516"/>
                  </a:lnTo>
                  <a:lnTo>
                    <a:pt x="362" y="1514"/>
                  </a:lnTo>
                  <a:lnTo>
                    <a:pt x="376" y="1510"/>
                  </a:lnTo>
                  <a:lnTo>
                    <a:pt x="384" y="1506"/>
                  </a:lnTo>
                  <a:lnTo>
                    <a:pt x="392" y="1500"/>
                  </a:lnTo>
                  <a:lnTo>
                    <a:pt x="398" y="1494"/>
                  </a:lnTo>
                  <a:lnTo>
                    <a:pt x="400" y="1486"/>
                  </a:lnTo>
                  <a:lnTo>
                    <a:pt x="402" y="1474"/>
                  </a:lnTo>
                  <a:lnTo>
                    <a:pt x="402" y="1474"/>
                  </a:lnTo>
                  <a:lnTo>
                    <a:pt x="400" y="1454"/>
                  </a:lnTo>
                  <a:lnTo>
                    <a:pt x="400" y="1444"/>
                  </a:lnTo>
                  <a:lnTo>
                    <a:pt x="402" y="1438"/>
                  </a:lnTo>
                  <a:lnTo>
                    <a:pt x="406" y="1432"/>
                  </a:lnTo>
                  <a:lnTo>
                    <a:pt x="406" y="1432"/>
                  </a:lnTo>
                  <a:lnTo>
                    <a:pt x="412" y="1420"/>
                  </a:lnTo>
                  <a:lnTo>
                    <a:pt x="416" y="1406"/>
                  </a:lnTo>
                  <a:lnTo>
                    <a:pt x="416" y="1390"/>
                  </a:lnTo>
                  <a:lnTo>
                    <a:pt x="416" y="1372"/>
                  </a:lnTo>
                  <a:lnTo>
                    <a:pt x="416" y="1372"/>
                  </a:lnTo>
                  <a:lnTo>
                    <a:pt x="416" y="1364"/>
                  </a:lnTo>
                  <a:lnTo>
                    <a:pt x="418" y="1358"/>
                  </a:lnTo>
                  <a:lnTo>
                    <a:pt x="422" y="1346"/>
                  </a:lnTo>
                  <a:lnTo>
                    <a:pt x="426" y="1326"/>
                  </a:lnTo>
                  <a:lnTo>
                    <a:pt x="430" y="1308"/>
                  </a:lnTo>
                  <a:lnTo>
                    <a:pt x="432" y="1286"/>
                  </a:lnTo>
                  <a:lnTo>
                    <a:pt x="432" y="1286"/>
                  </a:lnTo>
                  <a:lnTo>
                    <a:pt x="432" y="1224"/>
                  </a:lnTo>
                  <a:lnTo>
                    <a:pt x="430" y="1160"/>
                  </a:lnTo>
                  <a:lnTo>
                    <a:pt x="430" y="1160"/>
                  </a:lnTo>
                  <a:lnTo>
                    <a:pt x="478" y="1150"/>
                  </a:lnTo>
                  <a:lnTo>
                    <a:pt x="538" y="1134"/>
                  </a:lnTo>
                  <a:lnTo>
                    <a:pt x="614" y="1112"/>
                  </a:lnTo>
                  <a:lnTo>
                    <a:pt x="614" y="1112"/>
                  </a:lnTo>
                  <a:lnTo>
                    <a:pt x="618" y="1110"/>
                  </a:lnTo>
                  <a:lnTo>
                    <a:pt x="622" y="1108"/>
                  </a:lnTo>
                  <a:lnTo>
                    <a:pt x="626" y="1102"/>
                  </a:lnTo>
                  <a:lnTo>
                    <a:pt x="628" y="1094"/>
                  </a:lnTo>
                  <a:lnTo>
                    <a:pt x="628" y="1094"/>
                  </a:lnTo>
                  <a:lnTo>
                    <a:pt x="628" y="1044"/>
                  </a:lnTo>
                  <a:lnTo>
                    <a:pt x="626" y="946"/>
                  </a:lnTo>
                  <a:lnTo>
                    <a:pt x="620" y="802"/>
                  </a:lnTo>
                  <a:lnTo>
                    <a:pt x="620" y="802"/>
                  </a:lnTo>
                  <a:lnTo>
                    <a:pt x="618" y="800"/>
                  </a:lnTo>
                  <a:lnTo>
                    <a:pt x="614" y="796"/>
                  </a:lnTo>
                  <a:lnTo>
                    <a:pt x="604" y="792"/>
                  </a:lnTo>
                  <a:lnTo>
                    <a:pt x="592" y="790"/>
                  </a:lnTo>
                  <a:lnTo>
                    <a:pt x="582" y="790"/>
                  </a:lnTo>
                  <a:lnTo>
                    <a:pt x="582" y="790"/>
                  </a:lnTo>
                  <a:lnTo>
                    <a:pt x="538" y="792"/>
                  </a:lnTo>
                  <a:lnTo>
                    <a:pt x="538" y="792"/>
                  </a:lnTo>
                  <a:lnTo>
                    <a:pt x="536" y="780"/>
                  </a:lnTo>
                  <a:lnTo>
                    <a:pt x="532" y="768"/>
                  </a:lnTo>
                  <a:lnTo>
                    <a:pt x="532" y="768"/>
                  </a:lnTo>
                  <a:lnTo>
                    <a:pt x="542" y="760"/>
                  </a:lnTo>
                  <a:lnTo>
                    <a:pt x="542" y="760"/>
                  </a:lnTo>
                  <a:lnTo>
                    <a:pt x="544" y="754"/>
                  </a:lnTo>
                  <a:lnTo>
                    <a:pt x="546" y="746"/>
                  </a:lnTo>
                  <a:lnTo>
                    <a:pt x="548" y="724"/>
                  </a:lnTo>
                  <a:lnTo>
                    <a:pt x="548" y="696"/>
                  </a:lnTo>
                  <a:lnTo>
                    <a:pt x="548" y="696"/>
                  </a:lnTo>
                  <a:lnTo>
                    <a:pt x="550" y="684"/>
                  </a:lnTo>
                  <a:lnTo>
                    <a:pt x="552" y="672"/>
                  </a:lnTo>
                  <a:lnTo>
                    <a:pt x="552" y="656"/>
                  </a:lnTo>
                  <a:lnTo>
                    <a:pt x="552" y="656"/>
                  </a:lnTo>
                  <a:lnTo>
                    <a:pt x="552" y="592"/>
                  </a:lnTo>
                  <a:lnTo>
                    <a:pt x="550" y="498"/>
                  </a:lnTo>
                  <a:lnTo>
                    <a:pt x="544" y="398"/>
                  </a:lnTo>
                  <a:lnTo>
                    <a:pt x="540" y="352"/>
                  </a:lnTo>
                  <a:lnTo>
                    <a:pt x="536" y="312"/>
                  </a:lnTo>
                  <a:lnTo>
                    <a:pt x="536" y="312"/>
                  </a:lnTo>
                  <a:lnTo>
                    <a:pt x="528" y="248"/>
                  </a:lnTo>
                  <a:lnTo>
                    <a:pt x="524" y="198"/>
                  </a:lnTo>
                  <a:lnTo>
                    <a:pt x="520" y="138"/>
                  </a:lnTo>
                  <a:lnTo>
                    <a:pt x="520" y="138"/>
                  </a:lnTo>
                  <a:lnTo>
                    <a:pt x="518" y="126"/>
                  </a:lnTo>
                  <a:lnTo>
                    <a:pt x="512" y="114"/>
                  </a:lnTo>
                  <a:lnTo>
                    <a:pt x="504" y="106"/>
                  </a:lnTo>
                  <a:lnTo>
                    <a:pt x="492" y="96"/>
                  </a:lnTo>
                  <a:lnTo>
                    <a:pt x="480" y="90"/>
                  </a:lnTo>
                  <a:lnTo>
                    <a:pt x="466" y="82"/>
                  </a:lnTo>
                  <a:lnTo>
                    <a:pt x="434" y="72"/>
                  </a:lnTo>
                  <a:lnTo>
                    <a:pt x="434" y="72"/>
                  </a:lnTo>
                  <a:lnTo>
                    <a:pt x="404" y="62"/>
                  </a:lnTo>
                  <a:lnTo>
                    <a:pt x="376" y="48"/>
                  </a:lnTo>
                  <a:lnTo>
                    <a:pt x="346" y="32"/>
                  </a:lnTo>
                  <a:lnTo>
                    <a:pt x="346" y="32"/>
                  </a:lnTo>
                  <a:lnTo>
                    <a:pt x="330" y="12"/>
                  </a:lnTo>
                  <a:lnTo>
                    <a:pt x="328" y="6"/>
                  </a:lnTo>
                  <a:lnTo>
                    <a:pt x="32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207" name="Rectangle 136"/>
            <p:cNvSpPr>
              <a:spLocks noChangeArrowheads="1"/>
            </p:cNvSpPr>
            <p:nvPr/>
          </p:nvSpPr>
          <p:spPr bwMode="auto">
            <a:xfrm>
              <a:off x="2251075" y="2244725"/>
              <a:ext cx="38100" cy="31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</p:grpSp>
      <p:sp>
        <p:nvSpPr>
          <p:cNvPr id="209" name="正方形/長方形 208"/>
          <p:cNvSpPr/>
          <p:nvPr/>
        </p:nvSpPr>
        <p:spPr>
          <a:xfrm>
            <a:off x="2630014" y="4728360"/>
            <a:ext cx="1026849" cy="34155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33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268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401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535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669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803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199936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070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・プロフィール</a:t>
            </a:r>
            <a:endParaRPr kumimoji="1" lang="en-US" altLang="ja-JP" sz="6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sz="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・グッズ情報</a:t>
            </a:r>
            <a:endParaRPr kumimoji="1" lang="en-US" altLang="ja-JP" sz="6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sz="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・ライブ情報、</a:t>
            </a:r>
            <a:r>
              <a:rPr kumimoji="1" lang="en-US" altLang="ja-JP" sz="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etc.</a:t>
            </a:r>
          </a:p>
        </p:txBody>
      </p:sp>
      <p:sp>
        <p:nvSpPr>
          <p:cNvPr id="210" name="正方形/長方形 209"/>
          <p:cNvSpPr/>
          <p:nvPr/>
        </p:nvSpPr>
        <p:spPr>
          <a:xfrm>
            <a:off x="2630014" y="4547961"/>
            <a:ext cx="1026849" cy="1803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33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268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401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535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669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803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199936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070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GB" altLang="ja-JP" sz="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Related Info</a:t>
            </a:r>
          </a:p>
          <a:p>
            <a:pPr algn="ctr"/>
            <a:r>
              <a:rPr kumimoji="1" lang="en-GB" altLang="ja-JP" sz="6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(English</a:t>
            </a:r>
            <a:r>
              <a:rPr kumimoji="1" lang="ja-JP" altLang="en-US" sz="6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  <a:endParaRPr kumimoji="1" lang="ja-JP" altLang="en-US" sz="700" b="1" dirty="0" smtClean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11" name="正方形/長方形 210"/>
          <p:cNvSpPr/>
          <p:nvPr/>
        </p:nvSpPr>
        <p:spPr>
          <a:xfrm>
            <a:off x="2850462" y="4905663"/>
            <a:ext cx="1026849" cy="33803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33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268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401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535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669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803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199936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070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・プロフィール</a:t>
            </a:r>
            <a:endParaRPr kumimoji="1" lang="en-US" altLang="ja-JP" sz="6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sz="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・グッズ情報</a:t>
            </a:r>
            <a:endParaRPr kumimoji="1" lang="en-US" altLang="ja-JP" sz="6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sz="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・ライブ情報、</a:t>
            </a:r>
            <a:r>
              <a:rPr kumimoji="1" lang="en-US" altLang="ja-JP" sz="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etc.</a:t>
            </a:r>
          </a:p>
        </p:txBody>
      </p:sp>
      <p:sp>
        <p:nvSpPr>
          <p:cNvPr id="212" name="正方形/長方形 211"/>
          <p:cNvSpPr/>
          <p:nvPr/>
        </p:nvSpPr>
        <p:spPr>
          <a:xfrm>
            <a:off x="2850462" y="4725264"/>
            <a:ext cx="1026849" cy="1803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33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268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401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535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669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803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199936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070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GB" altLang="ja-JP" sz="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Related Info</a:t>
            </a:r>
            <a:r>
              <a:rPr kumimoji="1" lang="ja-JP" altLang="en-US" sz="600" b="1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kumimoji="1" lang="en-GB" altLang="ja-JP" sz="6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Japanese</a:t>
            </a:r>
            <a:r>
              <a:rPr kumimoji="1" lang="ja-JP" altLang="en-US" sz="600" b="1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  <a:endParaRPr kumimoji="1" lang="ja-JP" altLang="en-US" sz="700" b="1" dirty="0" smtClean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13" name="正方形/長方形 212"/>
          <p:cNvSpPr/>
          <p:nvPr/>
        </p:nvSpPr>
        <p:spPr>
          <a:xfrm>
            <a:off x="3239545" y="5084540"/>
            <a:ext cx="1026849" cy="31634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33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268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401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535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669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803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199936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070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60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</a:t>
            </a:r>
            <a:r>
              <a:rPr kumimoji="1" lang="en-GB" altLang="ja-JP" sz="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Profile</a:t>
            </a:r>
          </a:p>
          <a:p>
            <a:r>
              <a:rPr kumimoji="1" lang="ja-JP" altLang="en-US" sz="60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</a:t>
            </a:r>
            <a:r>
              <a:rPr kumimoji="1" lang="en-GB" altLang="ja-JP" sz="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Goods information</a:t>
            </a:r>
            <a:endParaRPr kumimoji="1" lang="en-US" altLang="ja-JP" sz="6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sz="60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</a:t>
            </a:r>
            <a:r>
              <a:rPr kumimoji="1" lang="en-GB" altLang="ja-JP" sz="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Live performances, </a:t>
            </a:r>
            <a:r>
              <a:rPr kumimoji="1" lang="en-US" altLang="ja-JP" sz="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etc..</a:t>
            </a:r>
          </a:p>
        </p:txBody>
      </p:sp>
      <p:sp>
        <p:nvSpPr>
          <p:cNvPr id="214" name="正方形/長方形 213"/>
          <p:cNvSpPr/>
          <p:nvPr/>
        </p:nvSpPr>
        <p:spPr>
          <a:xfrm>
            <a:off x="3239545" y="4904142"/>
            <a:ext cx="1026849" cy="1803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33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268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401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535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669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803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199936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070" algn="l" defTabSz="45713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GB" altLang="ja-JP" sz="6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Related Info</a:t>
            </a:r>
            <a:r>
              <a:rPr kumimoji="1" lang="ja-JP" altLang="en-US" sz="600" b="1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kumimoji="1" lang="en-GB" altLang="ja-JP" sz="6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Chinese</a:t>
            </a:r>
            <a:r>
              <a:rPr kumimoji="1" lang="ja-JP" altLang="en-US" sz="600" b="1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  <a:endParaRPr kumimoji="1" lang="ja-JP" altLang="en-US" sz="700" b="1" dirty="0" smtClean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15" name="テキスト ボックス 214"/>
          <p:cNvSpPr txBox="1"/>
          <p:nvPr/>
        </p:nvSpPr>
        <p:spPr>
          <a:xfrm>
            <a:off x="2544165" y="5446393"/>
            <a:ext cx="2020077" cy="557451"/>
          </a:xfrm>
          <a:prstGeom prst="rect">
            <a:avLst/>
          </a:prstGeom>
          <a:noFill/>
          <a:ln>
            <a:solidFill>
              <a:srgbClr val="0070C0"/>
            </a:solidFill>
            <a:prstDash val="dash"/>
          </a:ln>
        </p:spPr>
        <p:txBody>
          <a:bodyPr wrap="square" lIns="36000" tIns="36000" rIns="36000" bIns="36000" rtlCol="0" anchor="ctr" anchorCtr="0">
            <a:spAutoFit/>
          </a:bodyPr>
          <a:lstStyle>
            <a:defPPr>
              <a:defRPr lang="en-US"/>
            </a:defPPr>
            <a:lvl1pPr algn="ctr">
              <a:defRPr sz="1100" b="1"/>
            </a:lvl1pPr>
          </a:lstStyle>
          <a:p>
            <a:r>
              <a:rPr lang="en-GB" altLang="ja-JP" sz="1050" dirty="0" smtClean="0"/>
              <a:t>Global distribution of related multilingual information based on local environment</a:t>
            </a:r>
            <a:endParaRPr lang="ja-JP" altLang="en-US" sz="1050" dirty="0"/>
          </a:p>
        </p:txBody>
      </p:sp>
      <p:sp>
        <p:nvSpPr>
          <p:cNvPr id="216" name="テキスト ボックス 215"/>
          <p:cNvSpPr txBox="1"/>
          <p:nvPr/>
        </p:nvSpPr>
        <p:spPr>
          <a:xfrm>
            <a:off x="257310" y="5161297"/>
            <a:ext cx="1167855" cy="719034"/>
          </a:xfrm>
          <a:prstGeom prst="rect">
            <a:avLst/>
          </a:prstGeom>
          <a:noFill/>
          <a:ln>
            <a:solidFill>
              <a:srgbClr val="0070C0"/>
            </a:solidFill>
            <a:prstDash val="dash"/>
          </a:ln>
        </p:spPr>
        <p:txBody>
          <a:bodyPr wrap="square" lIns="36000" tIns="36000" rIns="36000" bIns="36000" rtlCol="0" anchor="ctr" anchorCtr="0">
            <a:spAutoFit/>
          </a:bodyPr>
          <a:lstStyle>
            <a:defPPr>
              <a:defRPr lang="en-US"/>
            </a:defPPr>
            <a:lvl1pPr algn="ctr">
              <a:defRPr sz="1050" b="1"/>
            </a:lvl1pPr>
          </a:lstStyle>
          <a:p>
            <a:r>
              <a:rPr lang="en-GB" altLang="ja-JP" dirty="0" smtClean="0"/>
              <a:t>Linking related information about artists and characters</a:t>
            </a:r>
            <a:endParaRPr lang="ja-JP" altLang="en-US" dirty="0"/>
          </a:p>
        </p:txBody>
      </p:sp>
      <p:sp>
        <p:nvSpPr>
          <p:cNvPr id="217" name="右矢印 216"/>
          <p:cNvSpPr/>
          <p:nvPr/>
        </p:nvSpPr>
        <p:spPr>
          <a:xfrm rot="5400000">
            <a:off x="3529140" y="5749444"/>
            <a:ext cx="151858" cy="679879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テキスト ボックス 217"/>
          <p:cNvSpPr txBox="1"/>
          <p:nvPr/>
        </p:nvSpPr>
        <p:spPr>
          <a:xfrm>
            <a:off x="2537100" y="6126253"/>
            <a:ext cx="2027142" cy="557451"/>
          </a:xfrm>
          <a:prstGeom prst="rect">
            <a:avLst/>
          </a:prstGeom>
          <a:noFill/>
          <a:ln>
            <a:solidFill>
              <a:srgbClr val="0070C0"/>
            </a:solidFill>
            <a:prstDash val="dash"/>
          </a:ln>
        </p:spPr>
        <p:txBody>
          <a:bodyPr wrap="square" lIns="36000" tIns="36000" rIns="36000" bIns="36000" rtlCol="0" anchor="ctr" anchorCtr="0">
            <a:spAutoFit/>
          </a:bodyPr>
          <a:lstStyle>
            <a:defPPr>
              <a:defRPr lang="en-US"/>
            </a:defPPr>
            <a:lvl1pPr algn="ctr">
              <a:defRPr sz="1050" b="1"/>
            </a:lvl1pPr>
          </a:lstStyle>
          <a:p>
            <a:r>
              <a:rPr lang="en-GB" altLang="ja-JP" dirty="0" smtClean="0"/>
              <a:t>Gain international Fans </a:t>
            </a:r>
          </a:p>
          <a:p>
            <a:r>
              <a:rPr lang="en-GB" altLang="ja-JP" dirty="0" smtClean="0"/>
              <a:t>and Users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219" name="正方形/長方形 218"/>
          <p:cNvSpPr/>
          <p:nvPr/>
        </p:nvSpPr>
        <p:spPr>
          <a:xfrm>
            <a:off x="4758116" y="4283154"/>
            <a:ext cx="2185324" cy="23826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r>
              <a:rPr kumimoji="1" lang="ja-JP" altLang="en-US" sz="1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kumimoji="1" lang="en-GB" altLang="ja-JP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Olympics</a:t>
            </a:r>
            <a:endParaRPr kumimoji="1" lang="en-US" altLang="ja-JP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0" name="図 21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376" y="4517858"/>
            <a:ext cx="940354" cy="831639"/>
          </a:xfrm>
          <a:prstGeom prst="rect">
            <a:avLst/>
          </a:prstGeom>
        </p:spPr>
      </p:pic>
      <p:grpSp>
        <p:nvGrpSpPr>
          <p:cNvPr id="221" name="グループ化 220"/>
          <p:cNvGrpSpPr>
            <a:grpSpLocks noChangeAspect="1"/>
          </p:cNvGrpSpPr>
          <p:nvPr/>
        </p:nvGrpSpPr>
        <p:grpSpPr>
          <a:xfrm>
            <a:off x="5965506" y="4472246"/>
            <a:ext cx="570440" cy="744926"/>
            <a:chOff x="2282430" y="3727748"/>
            <a:chExt cx="865187" cy="1608138"/>
          </a:xfrm>
        </p:grpSpPr>
        <p:sp>
          <p:nvSpPr>
            <p:cNvPr id="222" name="AutoShape 3"/>
            <p:cNvSpPr>
              <a:spLocks noChangeAspect="1" noChangeArrowheads="1" noTextEdit="1"/>
            </p:cNvSpPr>
            <p:nvPr/>
          </p:nvSpPr>
          <p:spPr bwMode="auto">
            <a:xfrm>
              <a:off x="2282430" y="3727748"/>
              <a:ext cx="865187" cy="160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3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68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01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35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669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0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936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07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pic>
          <p:nvPicPr>
            <p:cNvPr id="223" name="Picture 5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8780" y="3734098"/>
              <a:ext cx="858837" cy="1601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4" name="Rectangle 6"/>
            <p:cNvSpPr>
              <a:spLocks noChangeArrowheads="1"/>
            </p:cNvSpPr>
            <p:nvPr/>
          </p:nvSpPr>
          <p:spPr bwMode="auto">
            <a:xfrm>
              <a:off x="2357044" y="4492947"/>
              <a:ext cx="727075" cy="58191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3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68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01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35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669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0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936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07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ja-JP" altLang="en-US"/>
            </a:p>
          </p:txBody>
        </p:sp>
        <p:sp>
          <p:nvSpPr>
            <p:cNvPr id="225" name="Rectangle 7"/>
            <p:cNvSpPr>
              <a:spLocks noChangeArrowheads="1"/>
            </p:cNvSpPr>
            <p:nvPr/>
          </p:nvSpPr>
          <p:spPr bwMode="auto">
            <a:xfrm>
              <a:off x="2415780" y="4423073"/>
              <a:ext cx="96837" cy="95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3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68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01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35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669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0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936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07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4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メイリオ" pitchFamily="50" charset="-128"/>
                  <a:ea typeface="メイリオ" pitchFamily="50" charset="-128"/>
                  <a:cs typeface="ＭＳ Ｐゴシック" pitchFamily="50" charset="-128"/>
                </a:rPr>
                <a:t>■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26" name="Rectangle 8"/>
            <p:cNvSpPr>
              <a:spLocks noChangeArrowheads="1"/>
            </p:cNvSpPr>
            <p:nvPr/>
          </p:nvSpPr>
          <p:spPr bwMode="auto">
            <a:xfrm>
              <a:off x="2458642" y="4423073"/>
              <a:ext cx="150812" cy="95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3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68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01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35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669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0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936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07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4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メイリオ" pitchFamily="50" charset="-128"/>
                  <a:ea typeface="メイリオ" pitchFamily="50" charset="-128"/>
                  <a:cs typeface="ＭＳ Ｐゴシック" pitchFamily="50" charset="-128"/>
                </a:rPr>
                <a:t>Cast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27" name="Rectangle 9"/>
            <p:cNvSpPr>
              <a:spLocks noChangeArrowheads="1"/>
            </p:cNvSpPr>
            <p:nvPr/>
          </p:nvSpPr>
          <p:spPr bwMode="auto">
            <a:xfrm>
              <a:off x="2415780" y="4475461"/>
              <a:ext cx="100187" cy="57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3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68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01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35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669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0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936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07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メイリオ" pitchFamily="50" charset="-128"/>
                  <a:ea typeface="メイリオ" pitchFamily="50" charset="-128"/>
                  <a:cs typeface="ＭＳ Ｐゴシック" pitchFamily="50" charset="-128"/>
                </a:rPr>
                <a:t>I love </a:t>
              </a:r>
              <a:endParaRPr kumimoji="1" lang="ja-JP" altLang="ja-JP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28" name="Rectangle 10"/>
            <p:cNvSpPr>
              <a:spLocks noChangeArrowheads="1"/>
            </p:cNvSpPr>
            <p:nvPr/>
          </p:nvSpPr>
          <p:spPr bwMode="auto">
            <a:xfrm>
              <a:off x="2560242" y="4475461"/>
              <a:ext cx="43833" cy="57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3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68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01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35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669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0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936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07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2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メイリオ" pitchFamily="50" charset="-128"/>
                  <a:ea typeface="メイリオ" pitchFamily="50" charset="-128"/>
                  <a:cs typeface="ＭＳ Ｐゴシック" pitchFamily="50" charset="-128"/>
                </a:rPr>
                <a:t>TV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29" name="Rectangle 11"/>
            <p:cNvSpPr>
              <a:spLocks noChangeArrowheads="1"/>
            </p:cNvSpPr>
            <p:nvPr/>
          </p:nvSpPr>
          <p:spPr bwMode="auto">
            <a:xfrm>
              <a:off x="2620567" y="4475461"/>
              <a:ext cx="185764" cy="57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3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68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01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35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669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0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936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07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2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メイリオ" pitchFamily="50" charset="-128"/>
                  <a:ea typeface="メイリオ" pitchFamily="50" charset="-128"/>
                  <a:cs typeface="ＭＳ Ｐゴシック" pitchFamily="50" charset="-128"/>
                </a:rPr>
                <a:t>!! It makes </a:t>
              </a:r>
              <a:endParaRPr kumimoji="1" lang="ja-JP" altLang="ja-JP" sz="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30" name="Rectangle 12"/>
            <p:cNvSpPr>
              <a:spLocks noChangeArrowheads="1"/>
            </p:cNvSpPr>
            <p:nvPr/>
          </p:nvSpPr>
          <p:spPr bwMode="auto">
            <a:xfrm>
              <a:off x="2415780" y="4535786"/>
              <a:ext cx="388224" cy="57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3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68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01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35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669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0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936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07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2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メイリオ" pitchFamily="50" charset="-128"/>
                  <a:ea typeface="メイリオ" pitchFamily="50" charset="-128"/>
                  <a:cs typeface="ＭＳ Ｐゴシック" pitchFamily="50" charset="-128"/>
                </a:rPr>
                <a:t>entertainment pleasant.</a:t>
              </a:r>
              <a:endPara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31" name="Rectangle 13"/>
            <p:cNvSpPr>
              <a:spLocks noChangeArrowheads="1"/>
            </p:cNvSpPr>
            <p:nvPr/>
          </p:nvSpPr>
          <p:spPr bwMode="auto">
            <a:xfrm>
              <a:off x="2370149" y="4583625"/>
              <a:ext cx="33396" cy="57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3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68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01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35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669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0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936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07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2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メイリオ" pitchFamily="50" charset="-128"/>
                  <a:ea typeface="メイリオ" pitchFamily="50" charset="-128"/>
                  <a:cs typeface="ＭＳ Ｐゴシック" pitchFamily="50" charset="-128"/>
                </a:rPr>
                <a:t>■</a:t>
              </a:r>
              <a:endPara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32" name="Rectangle 14"/>
            <p:cNvSpPr>
              <a:spLocks noChangeArrowheads="1"/>
            </p:cNvSpPr>
            <p:nvPr/>
          </p:nvSpPr>
          <p:spPr bwMode="auto">
            <a:xfrm>
              <a:off x="2458642" y="4597699"/>
              <a:ext cx="87663" cy="57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3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68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01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35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669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0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936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07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2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メイリオ" pitchFamily="50" charset="-128"/>
                  <a:ea typeface="メイリオ" pitchFamily="50" charset="-128"/>
                  <a:cs typeface="ＭＳ Ｐゴシック" pitchFamily="50" charset="-128"/>
                </a:rPr>
                <a:t>Story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33" name="Rectangle 15"/>
            <p:cNvSpPr>
              <a:spLocks noChangeArrowheads="1"/>
            </p:cNvSpPr>
            <p:nvPr/>
          </p:nvSpPr>
          <p:spPr bwMode="auto">
            <a:xfrm>
              <a:off x="2415780" y="4651672"/>
              <a:ext cx="390311" cy="57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3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68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01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35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669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0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936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07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2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メイリオ" pitchFamily="50" charset="-128"/>
                  <a:ea typeface="メイリオ" pitchFamily="50" charset="-128"/>
                  <a:cs typeface="ＭＳ Ｐゴシック" pitchFamily="50" charset="-128"/>
                </a:rPr>
                <a:t>Second screen changes </a:t>
              </a:r>
              <a:endPara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34" name="Rectangle 16"/>
            <p:cNvSpPr>
              <a:spLocks noChangeArrowheads="1"/>
            </p:cNvSpPr>
            <p:nvPr/>
          </p:nvSpPr>
          <p:spPr bwMode="auto">
            <a:xfrm>
              <a:off x="2415780" y="4711999"/>
              <a:ext cx="344393" cy="57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3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68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01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35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669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0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936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07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メイリオ" pitchFamily="50" charset="-128"/>
                  <a:ea typeface="メイリオ" pitchFamily="50" charset="-128"/>
                  <a:cs typeface="ＭＳ Ｐゴシック" pitchFamily="50" charset="-128"/>
                </a:rPr>
                <a:t>the flow of contents. </a:t>
              </a:r>
              <a:endParaRPr kumimoji="1" lang="ja-JP" altLang="ja-JP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35" name="Rectangle 17"/>
            <p:cNvSpPr>
              <a:spLocks noChangeArrowheads="1"/>
            </p:cNvSpPr>
            <p:nvPr/>
          </p:nvSpPr>
          <p:spPr bwMode="auto">
            <a:xfrm>
              <a:off x="2372372" y="4739661"/>
              <a:ext cx="33396" cy="57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3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68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01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35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669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0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936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07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2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メイリオ" pitchFamily="50" charset="-128"/>
                  <a:ea typeface="メイリオ" pitchFamily="50" charset="-128"/>
                  <a:cs typeface="ＭＳ Ｐゴシック" pitchFamily="50" charset="-128"/>
                </a:rPr>
                <a:t>■</a:t>
              </a:r>
              <a:endPara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36" name="Rectangle 18"/>
            <p:cNvSpPr>
              <a:spLocks noChangeArrowheads="1"/>
            </p:cNvSpPr>
            <p:nvPr/>
          </p:nvSpPr>
          <p:spPr bwMode="auto">
            <a:xfrm>
              <a:off x="2458642" y="4765972"/>
              <a:ext cx="64705" cy="57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3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68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01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35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669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0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936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07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2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メイリオ" pitchFamily="50" charset="-128"/>
                  <a:ea typeface="メイリオ" pitchFamily="50" charset="-128"/>
                  <a:cs typeface="ＭＳ Ｐゴシック" pitchFamily="50" charset="-128"/>
                </a:rPr>
                <a:t>APP</a:t>
              </a:r>
              <a:endPara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pic>
          <p:nvPicPr>
            <p:cNvPr id="237" name="Picture 2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1192" y="4867573"/>
              <a:ext cx="174625" cy="174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8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1192" y="4867573"/>
              <a:ext cx="174625" cy="174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9" name="Rectangle 22"/>
            <p:cNvSpPr>
              <a:spLocks noChangeArrowheads="1"/>
            </p:cNvSpPr>
            <p:nvPr/>
          </p:nvSpPr>
          <p:spPr bwMode="auto">
            <a:xfrm>
              <a:off x="2607867" y="4889798"/>
              <a:ext cx="18786" cy="57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3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68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01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35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669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0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936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07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メイリオ" pitchFamily="50" charset="-128"/>
                  <a:ea typeface="メイリオ" pitchFamily="50" charset="-128"/>
                  <a:cs typeface="ＭＳ Ｐゴシック" pitchFamily="50" charset="-128"/>
                </a:rPr>
                <a:t>F</a:t>
              </a:r>
              <a:endParaRPr kumimoji="1" lang="ja-JP" altLang="ja-JP" sz="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pic>
          <p:nvPicPr>
            <p:cNvPr id="240" name="Picture 2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2917" y="4867573"/>
              <a:ext cx="174625" cy="174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1" name="Picture 2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2917" y="4867573"/>
              <a:ext cx="174625" cy="174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2" name="Picture 2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4192" y="4910436"/>
              <a:ext cx="90487" cy="95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3" name="Picture 26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4192" y="4910436"/>
              <a:ext cx="90487" cy="95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4" name="Picture 27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0580" y="4861223"/>
              <a:ext cx="174625" cy="174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" name="Picture 28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0580" y="4861223"/>
              <a:ext cx="174625" cy="174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6" name="Rectangle 29"/>
            <p:cNvSpPr>
              <a:spLocks noChangeArrowheads="1"/>
            </p:cNvSpPr>
            <p:nvPr/>
          </p:nvSpPr>
          <p:spPr bwMode="auto">
            <a:xfrm>
              <a:off x="2772967" y="4888212"/>
              <a:ext cx="33396" cy="57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3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68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01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35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669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0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936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07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メイリオ" pitchFamily="50" charset="-128"/>
                  <a:ea typeface="メイリオ" pitchFamily="50" charset="-128"/>
                  <a:cs typeface="ＭＳ Ｐゴシック" pitchFamily="50" charset="-128"/>
                </a:rPr>
                <a:t>動</a:t>
              </a:r>
              <a:endParaRPr kumimoji="1" lang="ja-JP" sz="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pic>
          <p:nvPicPr>
            <p:cNvPr id="247" name="Picture 30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1555" y="4861223"/>
              <a:ext cx="174625" cy="174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8" name="Picture 31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1555" y="4861223"/>
              <a:ext cx="174625" cy="174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9" name="Rectangle 32"/>
            <p:cNvSpPr>
              <a:spLocks noChangeArrowheads="1"/>
            </p:cNvSpPr>
            <p:nvPr/>
          </p:nvSpPr>
          <p:spPr bwMode="auto">
            <a:xfrm>
              <a:off x="2947592" y="4907262"/>
              <a:ext cx="64705" cy="57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3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68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01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35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669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0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936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07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メイリオ" pitchFamily="50" charset="-128"/>
                  <a:ea typeface="メイリオ" pitchFamily="50" charset="-128"/>
                  <a:cs typeface="ＭＳ Ｐゴシック" pitchFamily="50" charset="-128"/>
                </a:rPr>
                <a:t>APP</a:t>
              </a:r>
              <a:endParaRPr kumimoji="1" lang="ja-JP" altLang="ja-JP" sz="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pic>
          <p:nvPicPr>
            <p:cNvPr id="250" name="図 249"/>
            <p:cNvPicPr>
              <a:picLocks noChangeAspect="1"/>
            </p:cNvPicPr>
            <p:nvPr/>
          </p:nvPicPr>
          <p:blipFill rotWithShape="1"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131" b="13828"/>
            <a:stretch/>
          </p:blipFill>
          <p:spPr>
            <a:xfrm>
              <a:off x="2340423" y="3994448"/>
              <a:ext cx="446730" cy="503937"/>
            </a:xfrm>
            <a:prstGeom prst="rect">
              <a:avLst/>
            </a:prstGeom>
          </p:spPr>
        </p:pic>
        <p:sp>
          <p:nvSpPr>
            <p:cNvPr id="251" name="Rectangle 12"/>
            <p:cNvSpPr>
              <a:spLocks noChangeArrowheads="1"/>
            </p:cNvSpPr>
            <p:nvPr/>
          </p:nvSpPr>
          <p:spPr bwMode="auto">
            <a:xfrm>
              <a:off x="2809635" y="4004975"/>
              <a:ext cx="274484" cy="114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3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68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01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35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669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0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936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07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2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メイリオ" pitchFamily="50" charset="-128"/>
                  <a:ea typeface="メイリオ" pitchFamily="50" charset="-128"/>
                  <a:cs typeface="ＭＳ Ｐゴシック" pitchFamily="50" charset="-128"/>
                </a:rPr>
                <a:t>entertainment pleasant.</a:t>
              </a:r>
              <a:endPara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252" name="Rectangle 12"/>
            <p:cNvSpPr>
              <a:spLocks noChangeArrowheads="1"/>
            </p:cNvSpPr>
            <p:nvPr/>
          </p:nvSpPr>
          <p:spPr bwMode="auto">
            <a:xfrm>
              <a:off x="2809635" y="4200894"/>
              <a:ext cx="274484" cy="114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3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268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01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535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669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803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199936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070" algn="l" defTabSz="457133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2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50000"/>
                    </a:schemeClr>
                  </a:solidFill>
                  <a:effectLst/>
                  <a:latin typeface="メイリオ" pitchFamily="50" charset="-128"/>
                  <a:ea typeface="メイリオ" pitchFamily="50" charset="-128"/>
                  <a:cs typeface="ＭＳ Ｐゴシック" pitchFamily="50" charset="-128"/>
                </a:rPr>
                <a:t>entertainment pleasant.</a:t>
              </a:r>
              <a:endPara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  <p:grpSp>
        <p:nvGrpSpPr>
          <p:cNvPr id="253" name="グループ化 252"/>
          <p:cNvGrpSpPr/>
          <p:nvPr/>
        </p:nvGrpSpPr>
        <p:grpSpPr>
          <a:xfrm>
            <a:off x="4970853" y="4632277"/>
            <a:ext cx="709252" cy="436209"/>
            <a:chOff x="4729245" y="2043450"/>
            <a:chExt cx="1519900" cy="887698"/>
          </a:xfrm>
        </p:grpSpPr>
        <p:pic>
          <p:nvPicPr>
            <p:cNvPr id="254" name="図 253"/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68683" y="2043450"/>
              <a:ext cx="689044" cy="887698"/>
            </a:xfrm>
            <a:prstGeom prst="rect">
              <a:avLst/>
            </a:prstGeom>
          </p:spPr>
        </p:pic>
        <p:pic>
          <p:nvPicPr>
            <p:cNvPr id="255" name="図 254"/>
            <p:cNvPicPr>
              <a:picLocks noChangeAspect="1"/>
            </p:cNvPicPr>
            <p:nvPr/>
          </p:nvPicPr>
          <p:blipFill rotWithShape="1"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719" t="9131" b="13828"/>
            <a:stretch/>
          </p:blipFill>
          <p:spPr>
            <a:xfrm>
              <a:off x="5879657" y="2043450"/>
              <a:ext cx="184744" cy="875290"/>
            </a:xfrm>
            <a:prstGeom prst="rect">
              <a:avLst/>
            </a:prstGeom>
          </p:spPr>
        </p:pic>
        <p:pic>
          <p:nvPicPr>
            <p:cNvPr id="256" name="図 255"/>
            <p:cNvPicPr>
              <a:picLocks noChangeAspect="1"/>
            </p:cNvPicPr>
            <p:nvPr/>
          </p:nvPicPr>
          <p:blipFill rotWithShape="1"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719" t="9131" b="13828"/>
            <a:stretch/>
          </p:blipFill>
          <p:spPr>
            <a:xfrm>
              <a:off x="6064401" y="2043450"/>
              <a:ext cx="184744" cy="875290"/>
            </a:xfrm>
            <a:prstGeom prst="rect">
              <a:avLst/>
            </a:prstGeom>
          </p:spPr>
        </p:pic>
        <p:grpSp>
          <p:nvGrpSpPr>
            <p:cNvPr id="257" name="グループ化 256"/>
            <p:cNvGrpSpPr/>
            <p:nvPr/>
          </p:nvGrpSpPr>
          <p:grpSpPr>
            <a:xfrm>
              <a:off x="4729245" y="2043450"/>
              <a:ext cx="1327872" cy="887697"/>
              <a:chOff x="689349" y="3850834"/>
              <a:chExt cx="690135" cy="727721"/>
            </a:xfrm>
          </p:grpSpPr>
          <p:pic>
            <p:nvPicPr>
              <p:cNvPr id="258" name="図 257"/>
              <p:cNvPicPr>
                <a:picLocks noChangeAspect="1"/>
              </p:cNvPicPr>
              <p:nvPr/>
            </p:nvPicPr>
            <p:blipFill rotWithShape="1"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6719" t="9131" b="13828"/>
              <a:stretch/>
            </p:blipFill>
            <p:spPr>
              <a:xfrm>
                <a:off x="1187450" y="3850834"/>
                <a:ext cx="96017" cy="717550"/>
              </a:xfrm>
              <a:prstGeom prst="rect">
                <a:avLst/>
              </a:prstGeom>
            </p:spPr>
          </p:pic>
          <p:pic>
            <p:nvPicPr>
              <p:cNvPr id="259" name="図 258"/>
              <p:cNvPicPr>
                <a:picLocks noChangeAspect="1"/>
              </p:cNvPicPr>
              <p:nvPr/>
            </p:nvPicPr>
            <p:blipFill rotWithShape="1"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6719" t="9131" b="13828"/>
              <a:stretch/>
            </p:blipFill>
            <p:spPr>
              <a:xfrm>
                <a:off x="1283467" y="3850834"/>
                <a:ext cx="96017" cy="717550"/>
              </a:xfrm>
              <a:prstGeom prst="rect">
                <a:avLst/>
              </a:prstGeom>
            </p:spPr>
          </p:pic>
          <p:pic>
            <p:nvPicPr>
              <p:cNvPr id="260" name="図 259"/>
              <p:cNvPicPr>
                <a:picLocks noChangeAspect="1"/>
              </p:cNvPicPr>
              <p:nvPr/>
            </p:nvPicPr>
            <p:blipFill rotWithShape="1"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6719" t="9131" b="13828"/>
              <a:stretch/>
            </p:blipFill>
            <p:spPr>
              <a:xfrm>
                <a:off x="689349" y="3861005"/>
                <a:ext cx="96017" cy="717550"/>
              </a:xfrm>
              <a:prstGeom prst="rect">
                <a:avLst/>
              </a:prstGeom>
            </p:spPr>
          </p:pic>
          <p:pic>
            <p:nvPicPr>
              <p:cNvPr id="261" name="図 260"/>
              <p:cNvPicPr>
                <a:picLocks noChangeAspect="1"/>
              </p:cNvPicPr>
              <p:nvPr/>
            </p:nvPicPr>
            <p:blipFill rotWithShape="1"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6719" t="9131" b="13828"/>
              <a:stretch/>
            </p:blipFill>
            <p:spPr>
              <a:xfrm>
                <a:off x="769750" y="3855919"/>
                <a:ext cx="96017" cy="717550"/>
              </a:xfrm>
              <a:prstGeom prst="rect">
                <a:avLst/>
              </a:prstGeom>
            </p:spPr>
          </p:pic>
        </p:grpSp>
      </p:grpSp>
      <p:grpSp>
        <p:nvGrpSpPr>
          <p:cNvPr id="263" name="グループ化 262"/>
          <p:cNvGrpSpPr>
            <a:grpSpLocks noChangeAspect="1"/>
          </p:cNvGrpSpPr>
          <p:nvPr/>
        </p:nvGrpSpPr>
        <p:grpSpPr>
          <a:xfrm>
            <a:off x="6045230" y="4858168"/>
            <a:ext cx="550541" cy="689374"/>
            <a:chOff x="5185907" y="3686452"/>
            <a:chExt cx="938849" cy="1314450"/>
          </a:xfrm>
        </p:grpSpPr>
        <p:pic>
          <p:nvPicPr>
            <p:cNvPr id="264" name="Picture 5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5907" y="3686452"/>
              <a:ext cx="938849" cy="1314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5" name="図 264"/>
            <p:cNvPicPr>
              <a:picLocks noChangeAspect="1"/>
            </p:cNvPicPr>
            <p:nvPr/>
          </p:nvPicPr>
          <p:blipFill>
            <a:blip r:embed="rId18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71337" y="3897894"/>
              <a:ext cx="781294" cy="421871"/>
            </a:xfrm>
            <a:prstGeom prst="rect">
              <a:avLst/>
            </a:prstGeom>
          </p:spPr>
        </p:pic>
        <p:pic>
          <p:nvPicPr>
            <p:cNvPr id="266" name="図 265"/>
            <p:cNvPicPr>
              <a:picLocks noChangeAspect="1"/>
            </p:cNvPicPr>
            <p:nvPr/>
          </p:nvPicPr>
          <p:blipFill>
            <a:blip r:embed="rId19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60543" y="4316350"/>
              <a:ext cx="793882" cy="475641"/>
            </a:xfrm>
            <a:prstGeom prst="rect">
              <a:avLst/>
            </a:prstGeom>
          </p:spPr>
        </p:pic>
      </p:grpSp>
      <p:pic>
        <p:nvPicPr>
          <p:cNvPr id="267" name="図 266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 rot="3124926">
            <a:off x="5369542" y="5027958"/>
            <a:ext cx="478631" cy="332899"/>
          </a:xfrm>
          <a:prstGeom prst="rect">
            <a:avLst/>
          </a:prstGeom>
        </p:spPr>
      </p:pic>
      <p:sp>
        <p:nvSpPr>
          <p:cNvPr id="268" name="テキスト ボックス 267"/>
          <p:cNvSpPr txBox="1"/>
          <p:nvPr/>
        </p:nvSpPr>
        <p:spPr>
          <a:xfrm>
            <a:off x="4812426" y="5526488"/>
            <a:ext cx="2062201" cy="557451"/>
          </a:xfrm>
          <a:prstGeom prst="rect">
            <a:avLst/>
          </a:prstGeom>
          <a:noFill/>
          <a:ln>
            <a:solidFill>
              <a:srgbClr val="0070C0"/>
            </a:solidFill>
            <a:prstDash val="dash"/>
          </a:ln>
        </p:spPr>
        <p:txBody>
          <a:bodyPr wrap="square" lIns="36000" tIns="36000" rIns="36000" bIns="36000" rtlCol="0" anchor="ctr" anchorCtr="0">
            <a:spAutoFit/>
          </a:bodyPr>
          <a:lstStyle>
            <a:defPPr>
              <a:defRPr lang="en-US"/>
            </a:defPPr>
            <a:lvl1pPr algn="ctr">
              <a:defRPr sz="1050" b="1"/>
            </a:lvl1pPr>
          </a:lstStyle>
          <a:p>
            <a:r>
              <a:rPr lang="en-GB" altLang="ja-JP" dirty="0" smtClean="0"/>
              <a:t>Can send related multilingual content based on sports athletes</a:t>
            </a:r>
            <a:endParaRPr lang="en-US" altLang="ja-JP" dirty="0"/>
          </a:p>
        </p:txBody>
      </p:sp>
      <p:sp>
        <p:nvSpPr>
          <p:cNvPr id="269" name="テキスト ボックス 268"/>
          <p:cNvSpPr txBox="1"/>
          <p:nvPr/>
        </p:nvSpPr>
        <p:spPr>
          <a:xfrm>
            <a:off x="5901872" y="4344788"/>
            <a:ext cx="99418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700" dirty="0" smtClean="0"/>
              <a:t>Related Information</a:t>
            </a:r>
            <a:endParaRPr kumimoji="1" lang="ja-JP" altLang="en-US" sz="700" dirty="0"/>
          </a:p>
        </p:txBody>
      </p:sp>
      <p:sp>
        <p:nvSpPr>
          <p:cNvPr id="271" name="右矢印 270"/>
          <p:cNvSpPr/>
          <p:nvPr/>
        </p:nvSpPr>
        <p:spPr>
          <a:xfrm rot="5400000">
            <a:off x="5747956" y="5780052"/>
            <a:ext cx="168231" cy="679879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2" name="テキスト ボックス 271"/>
          <p:cNvSpPr txBox="1"/>
          <p:nvPr/>
        </p:nvSpPr>
        <p:spPr>
          <a:xfrm>
            <a:off x="4812427" y="6123316"/>
            <a:ext cx="2062201" cy="557451"/>
          </a:xfrm>
          <a:prstGeom prst="rect">
            <a:avLst/>
          </a:prstGeom>
          <a:noFill/>
          <a:ln>
            <a:solidFill>
              <a:srgbClr val="0070C0"/>
            </a:solidFill>
            <a:prstDash val="dash"/>
          </a:ln>
        </p:spPr>
        <p:txBody>
          <a:bodyPr wrap="square" lIns="36000" tIns="36000" rIns="36000" bIns="36000" rtlCol="0" anchor="ctr" anchorCtr="0">
            <a:spAutoFit/>
          </a:bodyPr>
          <a:lstStyle>
            <a:defPPr>
              <a:defRPr lang="en-US"/>
            </a:defPPr>
            <a:lvl1pPr algn="ctr">
              <a:defRPr sz="1050" b="1"/>
            </a:lvl1pPr>
          </a:lstStyle>
          <a:p>
            <a:r>
              <a:rPr lang="en-US" altLang="ja-JP" dirty="0" smtClean="0"/>
              <a:t>Send related multilingual content by synchronizing with TVs/event screens.</a:t>
            </a:r>
            <a:endParaRPr lang="ja-JP" altLang="en-US" dirty="0"/>
          </a:p>
        </p:txBody>
      </p:sp>
      <p:sp>
        <p:nvSpPr>
          <p:cNvPr id="275" name="正方形/長方形 274"/>
          <p:cNvSpPr/>
          <p:nvPr/>
        </p:nvSpPr>
        <p:spPr>
          <a:xfrm>
            <a:off x="7069074" y="4264122"/>
            <a:ext cx="1909884" cy="23826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●</a:t>
            </a:r>
            <a:r>
              <a:rPr kumimoji="1" lang="en-GB" altLang="ja-JP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 search accuracy.</a:t>
            </a:r>
            <a:endParaRPr kumimoji="1" lang="en-US" altLang="ja-JP" sz="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en-GB" altLang="ja-JP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Reduce effect of language and abbreviations.</a:t>
            </a:r>
            <a:endParaRPr kumimoji="1" lang="en-US" altLang="ja-JP" sz="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kumimoji="1" lang="en-US" altLang="ja-JP" sz="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●</a:t>
            </a:r>
            <a:r>
              <a:rPr kumimoji="1" lang="en-GB" altLang="ja-JP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Prevention of illegal distribution.</a:t>
            </a:r>
            <a:endParaRPr kumimoji="1" lang="en-US" altLang="ja-JP" sz="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en-GB" altLang="ja-JP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Photo management by linking with</a:t>
            </a:r>
            <a:r>
              <a:rPr kumimoji="1" lang="ja-JP" altLang="en-US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kumimoji="1" lang="en-US" altLang="ja-JP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IDs.</a:t>
            </a:r>
          </a:p>
          <a:p>
            <a:endParaRPr kumimoji="1" lang="en-US" altLang="ja-JP" sz="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●</a:t>
            </a:r>
            <a:r>
              <a:rPr kumimoji="1" lang="en-GB" altLang="ja-JP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Smooth rights processing.</a:t>
            </a:r>
            <a:endParaRPr kumimoji="1" lang="en-US" altLang="ja-JP" sz="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en-GB" altLang="ja-JP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 accuracy of overseas rights processing based on performers’ specifications.</a:t>
            </a:r>
          </a:p>
          <a:p>
            <a:endParaRPr kumimoji="1" lang="en-US" altLang="ja-JP" sz="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●</a:t>
            </a:r>
            <a:r>
              <a:rPr kumimoji="1" lang="en-GB" altLang="ja-JP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Overseas promotions.</a:t>
            </a:r>
            <a:endParaRPr kumimoji="1" lang="en-US" altLang="ja-JP" sz="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en-GB" altLang="ja-JP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Worldwide transmission of  latest information</a:t>
            </a:r>
            <a:endParaRPr kumimoji="1" lang="en-US" altLang="ja-JP" sz="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en-US" altLang="ja-JP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etc.</a:t>
            </a:r>
            <a:endParaRPr kumimoji="1" lang="en-US" altLang="ja-JP" sz="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2" name="上下矢印 261"/>
          <p:cNvSpPr/>
          <p:nvPr/>
        </p:nvSpPr>
        <p:spPr>
          <a:xfrm rot="17953510">
            <a:off x="5726105" y="4583458"/>
            <a:ext cx="315175" cy="583903"/>
          </a:xfrm>
          <a:prstGeom prst="up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GB" altLang="ja-JP" sz="700" dirty="0" smtClean="0"/>
              <a:t>Sync</a:t>
            </a:r>
            <a:endParaRPr kumimoji="1" lang="ja-JP" altLang="en-US" sz="700" dirty="0"/>
          </a:p>
        </p:txBody>
      </p:sp>
      <p:sp>
        <p:nvSpPr>
          <p:cNvPr id="277" name="正方形/長方形 276"/>
          <p:cNvSpPr/>
          <p:nvPr/>
        </p:nvSpPr>
        <p:spPr>
          <a:xfrm>
            <a:off x="2967932" y="2246909"/>
            <a:ext cx="3176276" cy="160266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altLang="ja-JP" sz="1600" b="1" dirty="0" smtClean="0">
              <a:solidFill>
                <a:srgbClr val="00B0F0"/>
              </a:solidFill>
            </a:endParaRPr>
          </a:p>
        </p:txBody>
      </p:sp>
      <p:sp>
        <p:nvSpPr>
          <p:cNvPr id="278" name="環状矢印 277"/>
          <p:cNvSpPr/>
          <p:nvPr/>
        </p:nvSpPr>
        <p:spPr>
          <a:xfrm rot="16200000">
            <a:off x="3739696" y="1600122"/>
            <a:ext cx="1607118" cy="3000248"/>
          </a:xfrm>
          <a:prstGeom prst="circularArrow">
            <a:avLst>
              <a:gd name="adj1" fmla="val 9077"/>
              <a:gd name="adj2" fmla="val 1142319"/>
              <a:gd name="adj3" fmla="val 8257190"/>
              <a:gd name="adj4" fmla="val 12688362"/>
              <a:gd name="adj5" fmla="val 9548"/>
            </a:avLst>
          </a:prstGeom>
          <a:solidFill>
            <a:srgbClr val="FF0066">
              <a:alpha val="2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9" name="円柱 278"/>
          <p:cNvSpPr/>
          <p:nvPr/>
        </p:nvSpPr>
        <p:spPr>
          <a:xfrm>
            <a:off x="3961132" y="2815059"/>
            <a:ext cx="1094402" cy="570374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GB" altLang="ja-JP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Artist IDs</a:t>
            </a:r>
            <a:endParaRPr kumimoji="1" lang="ja-JP" altLang="en-US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1" name="角丸四角形 280"/>
          <p:cNvSpPr/>
          <p:nvPr/>
        </p:nvSpPr>
        <p:spPr>
          <a:xfrm>
            <a:off x="3424136" y="2427296"/>
            <a:ext cx="436167" cy="437750"/>
          </a:xfrm>
          <a:prstGeom prst="roundRect">
            <a:avLst/>
          </a:prstGeom>
          <a:solidFill>
            <a:srgbClr val="00B050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GB" altLang="ja-JP" sz="9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Live</a:t>
            </a:r>
          </a:p>
          <a:p>
            <a:pPr algn="ctr"/>
            <a:r>
              <a:rPr kumimoji="1" lang="en-GB" altLang="ja-JP" sz="900" b="1" dirty="0" err="1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Perf</a:t>
            </a:r>
            <a:r>
              <a:rPr kumimoji="1" lang="en-GB" altLang="ja-JP" sz="900" b="1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.</a:t>
            </a:r>
            <a:endParaRPr kumimoji="1" lang="ja-JP" altLang="en-US" sz="900" b="1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82" name="角丸四角形 281"/>
          <p:cNvSpPr/>
          <p:nvPr/>
        </p:nvSpPr>
        <p:spPr>
          <a:xfrm>
            <a:off x="4009506" y="2298280"/>
            <a:ext cx="436167" cy="43775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GB" altLang="ja-JP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Goods</a:t>
            </a:r>
            <a:endParaRPr kumimoji="1" lang="ja-JP" alt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83" name="角丸四角形 282"/>
          <p:cNvSpPr/>
          <p:nvPr/>
        </p:nvSpPr>
        <p:spPr>
          <a:xfrm>
            <a:off x="5335803" y="3332627"/>
            <a:ext cx="436167" cy="437750"/>
          </a:xfrm>
          <a:prstGeom prst="roundRect">
            <a:avLst/>
          </a:prstGeom>
          <a:solidFill>
            <a:srgbClr val="FF0066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GB" altLang="ja-JP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Rights</a:t>
            </a:r>
            <a:endParaRPr kumimoji="1" lang="ja-JP" altLang="en-US" sz="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85" name="角丸四角形 284"/>
          <p:cNvSpPr/>
          <p:nvPr/>
        </p:nvSpPr>
        <p:spPr>
          <a:xfrm>
            <a:off x="3054191" y="2878694"/>
            <a:ext cx="436167" cy="437750"/>
          </a:xfrm>
          <a:prstGeom prst="roundRect">
            <a:avLst/>
          </a:prstGeom>
          <a:solidFill>
            <a:srgbClr val="FF0066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GB" altLang="ja-JP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Overseas</a:t>
            </a:r>
            <a:endParaRPr kumimoji="1" lang="ja-JP" alt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86" name="角丸四角形 285"/>
          <p:cNvSpPr/>
          <p:nvPr/>
        </p:nvSpPr>
        <p:spPr>
          <a:xfrm>
            <a:off x="3431638" y="3326421"/>
            <a:ext cx="436167" cy="437750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GB" altLang="ja-JP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Content</a:t>
            </a:r>
            <a:endParaRPr kumimoji="1" lang="ja-JP" alt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87" name="角丸四角形 286"/>
          <p:cNvSpPr/>
          <p:nvPr/>
        </p:nvSpPr>
        <p:spPr>
          <a:xfrm>
            <a:off x="4687208" y="2287331"/>
            <a:ext cx="436167" cy="437750"/>
          </a:xfrm>
          <a:prstGeom prst="roundRect">
            <a:avLst/>
          </a:prstGeom>
          <a:solidFill>
            <a:srgbClr val="7030A0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GB" altLang="ja-JP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Artists</a:t>
            </a:r>
            <a:endParaRPr kumimoji="1" lang="ja-JP" altLang="en-US" sz="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88" name="角丸四角形 287"/>
          <p:cNvSpPr/>
          <p:nvPr/>
        </p:nvSpPr>
        <p:spPr>
          <a:xfrm>
            <a:off x="1048403" y="2247109"/>
            <a:ext cx="1035223" cy="446657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GB" altLang="ja-JP" sz="1050" dirty="0" smtClean="0">
                <a:solidFill>
                  <a:schemeClr val="tx2"/>
                </a:solidFill>
              </a:rPr>
              <a:t>Production</a:t>
            </a:r>
          </a:p>
          <a:p>
            <a:pPr algn="ctr"/>
            <a:r>
              <a:rPr kumimoji="1" lang="en-GB" altLang="ja-JP" sz="1050" dirty="0" smtClean="0">
                <a:solidFill>
                  <a:schemeClr val="tx2"/>
                </a:solidFill>
              </a:rPr>
              <a:t>Companies</a:t>
            </a:r>
            <a:endParaRPr kumimoji="1" lang="ja-JP" altLang="en-US" sz="1050" dirty="0">
              <a:solidFill>
                <a:schemeClr val="tx2"/>
              </a:solidFill>
            </a:endParaRPr>
          </a:p>
        </p:txBody>
      </p:sp>
      <p:sp>
        <p:nvSpPr>
          <p:cNvPr id="289" name="角丸四角形 288"/>
          <p:cNvSpPr/>
          <p:nvPr/>
        </p:nvSpPr>
        <p:spPr>
          <a:xfrm>
            <a:off x="1048403" y="2818112"/>
            <a:ext cx="1035223" cy="446657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GB" altLang="ja-JP" sz="1050" dirty="0" smtClean="0">
                <a:solidFill>
                  <a:schemeClr val="tx2"/>
                </a:solidFill>
              </a:rPr>
              <a:t>Record Companies</a:t>
            </a:r>
            <a:endParaRPr kumimoji="1" lang="ja-JP" altLang="en-US" sz="1050" dirty="0">
              <a:solidFill>
                <a:schemeClr val="tx2"/>
              </a:solidFill>
            </a:endParaRPr>
          </a:p>
        </p:txBody>
      </p:sp>
      <p:sp>
        <p:nvSpPr>
          <p:cNvPr id="290" name="角丸四角形 289"/>
          <p:cNvSpPr/>
          <p:nvPr/>
        </p:nvSpPr>
        <p:spPr>
          <a:xfrm>
            <a:off x="1036834" y="3355552"/>
            <a:ext cx="1035223" cy="446657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GB" altLang="ja-JP" sz="1050" dirty="0" smtClean="0">
                <a:solidFill>
                  <a:schemeClr val="tx2"/>
                </a:solidFill>
              </a:rPr>
              <a:t>Copyright Management Companies</a:t>
            </a:r>
            <a:endParaRPr kumimoji="1" lang="ja-JP" altLang="en-US" sz="1050" dirty="0">
              <a:solidFill>
                <a:schemeClr val="tx2"/>
              </a:solidFill>
            </a:endParaRPr>
          </a:p>
        </p:txBody>
      </p:sp>
      <p:sp>
        <p:nvSpPr>
          <p:cNvPr id="291" name="角丸四角形 290"/>
          <p:cNvSpPr/>
          <p:nvPr/>
        </p:nvSpPr>
        <p:spPr>
          <a:xfrm>
            <a:off x="7172431" y="2311149"/>
            <a:ext cx="1036388" cy="454771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GB" altLang="ja-JP" sz="1050" dirty="0" smtClean="0">
                <a:solidFill>
                  <a:schemeClr val="tx2"/>
                </a:solidFill>
              </a:rPr>
              <a:t>Broadcasters</a:t>
            </a:r>
            <a:endParaRPr kumimoji="1" lang="ja-JP" altLang="en-US" sz="1050" dirty="0">
              <a:solidFill>
                <a:schemeClr val="tx2"/>
              </a:solidFill>
            </a:endParaRPr>
          </a:p>
        </p:txBody>
      </p:sp>
      <p:sp>
        <p:nvSpPr>
          <p:cNvPr id="292" name="角丸四角形 291"/>
          <p:cNvSpPr/>
          <p:nvPr/>
        </p:nvSpPr>
        <p:spPr>
          <a:xfrm>
            <a:off x="7165600" y="2836468"/>
            <a:ext cx="1036388" cy="454771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GB" altLang="ja-JP" sz="900" dirty="0" smtClean="0">
                <a:solidFill>
                  <a:schemeClr val="tx2"/>
                </a:solidFill>
              </a:rPr>
              <a:t>Internet Companies / Content Providers</a:t>
            </a:r>
            <a:endParaRPr kumimoji="1" lang="en-US" altLang="ja-JP" sz="900" dirty="0" smtClean="0">
              <a:solidFill>
                <a:schemeClr val="tx2"/>
              </a:solidFill>
            </a:endParaRPr>
          </a:p>
        </p:txBody>
      </p:sp>
      <p:sp>
        <p:nvSpPr>
          <p:cNvPr id="293" name="角丸四角形 292"/>
          <p:cNvSpPr/>
          <p:nvPr/>
        </p:nvSpPr>
        <p:spPr>
          <a:xfrm>
            <a:off x="7165600" y="3347911"/>
            <a:ext cx="1036388" cy="454771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GB" altLang="ja-JP" sz="1050" dirty="0" smtClean="0">
                <a:solidFill>
                  <a:schemeClr val="tx2"/>
                </a:solidFill>
              </a:rPr>
              <a:t>Japanese / Overseas Users</a:t>
            </a:r>
            <a:endParaRPr kumimoji="1" lang="en-US" altLang="ja-JP" sz="1050" dirty="0" smtClean="0">
              <a:solidFill>
                <a:schemeClr val="tx2"/>
              </a:solidFill>
            </a:endParaRPr>
          </a:p>
        </p:txBody>
      </p:sp>
      <p:cxnSp>
        <p:nvCxnSpPr>
          <p:cNvPr id="294" name="直線矢印コネクタ 293"/>
          <p:cNvCxnSpPr>
            <a:stCxn id="288" idx="3"/>
            <a:endCxn id="277" idx="1"/>
          </p:cNvCxnSpPr>
          <p:nvPr/>
        </p:nvCxnSpPr>
        <p:spPr>
          <a:xfrm>
            <a:off x="2083626" y="2470438"/>
            <a:ext cx="884306" cy="577803"/>
          </a:xfrm>
          <a:prstGeom prst="straightConnector1">
            <a:avLst/>
          </a:prstGeom>
          <a:ln w="127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矢印コネクタ 294"/>
          <p:cNvCxnSpPr>
            <a:stCxn id="289" idx="3"/>
            <a:endCxn id="277" idx="1"/>
          </p:cNvCxnSpPr>
          <p:nvPr/>
        </p:nvCxnSpPr>
        <p:spPr>
          <a:xfrm>
            <a:off x="2083626" y="3041441"/>
            <a:ext cx="884306" cy="6800"/>
          </a:xfrm>
          <a:prstGeom prst="straightConnector1">
            <a:avLst/>
          </a:prstGeom>
          <a:ln w="127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直線矢印コネクタ 295"/>
          <p:cNvCxnSpPr>
            <a:stCxn id="290" idx="3"/>
            <a:endCxn id="277" idx="1"/>
          </p:cNvCxnSpPr>
          <p:nvPr/>
        </p:nvCxnSpPr>
        <p:spPr>
          <a:xfrm flipV="1">
            <a:off x="2072057" y="3048241"/>
            <a:ext cx="895875" cy="530640"/>
          </a:xfrm>
          <a:prstGeom prst="straightConnector1">
            <a:avLst/>
          </a:prstGeom>
          <a:ln w="127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直線矢印コネクタ 296"/>
          <p:cNvCxnSpPr>
            <a:stCxn id="277" idx="3"/>
            <a:endCxn id="291" idx="1"/>
          </p:cNvCxnSpPr>
          <p:nvPr/>
        </p:nvCxnSpPr>
        <p:spPr>
          <a:xfrm flipV="1">
            <a:off x="6144208" y="2538535"/>
            <a:ext cx="1028223" cy="509706"/>
          </a:xfrm>
          <a:prstGeom prst="straightConnector1">
            <a:avLst/>
          </a:prstGeom>
          <a:ln w="127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直線矢印コネクタ 297"/>
          <p:cNvCxnSpPr>
            <a:stCxn id="277" idx="3"/>
            <a:endCxn id="292" idx="1"/>
          </p:cNvCxnSpPr>
          <p:nvPr/>
        </p:nvCxnSpPr>
        <p:spPr>
          <a:xfrm>
            <a:off x="6144208" y="3048241"/>
            <a:ext cx="1021392" cy="15613"/>
          </a:xfrm>
          <a:prstGeom prst="straightConnector1">
            <a:avLst/>
          </a:prstGeom>
          <a:ln w="127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直線矢印コネクタ 298"/>
          <p:cNvCxnSpPr>
            <a:stCxn id="277" idx="3"/>
            <a:endCxn id="293" idx="1"/>
          </p:cNvCxnSpPr>
          <p:nvPr/>
        </p:nvCxnSpPr>
        <p:spPr>
          <a:xfrm>
            <a:off x="6144208" y="3048241"/>
            <a:ext cx="1021392" cy="527056"/>
          </a:xfrm>
          <a:prstGeom prst="straightConnector1">
            <a:avLst/>
          </a:prstGeom>
          <a:ln w="127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テキスト ボックス 303"/>
          <p:cNvSpPr txBox="1"/>
          <p:nvPr/>
        </p:nvSpPr>
        <p:spPr>
          <a:xfrm>
            <a:off x="1751354" y="3619063"/>
            <a:ext cx="14790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ja-JP" sz="1100" b="1" dirty="0" smtClean="0">
                <a:solidFill>
                  <a:srgbClr val="0070C0"/>
                </a:solidFill>
              </a:rPr>
              <a:t>Connecting different industries</a:t>
            </a:r>
            <a:endParaRPr lang="en-US" altLang="ja-JP" sz="1100" b="1" dirty="0">
              <a:solidFill>
                <a:srgbClr val="0070C0"/>
              </a:solidFill>
            </a:endParaRPr>
          </a:p>
        </p:txBody>
      </p:sp>
      <p:sp>
        <p:nvSpPr>
          <p:cNvPr id="303" name="角丸四角形 302"/>
          <p:cNvSpPr/>
          <p:nvPr/>
        </p:nvSpPr>
        <p:spPr>
          <a:xfrm>
            <a:off x="5598183" y="2852159"/>
            <a:ext cx="436167" cy="437750"/>
          </a:xfrm>
          <a:prstGeom prst="roundRect">
            <a:avLst/>
          </a:prstGeom>
          <a:solidFill>
            <a:srgbClr val="00B050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GB" altLang="ja-JP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Sports</a:t>
            </a:r>
            <a:endParaRPr kumimoji="1" lang="ja-JP" altLang="en-US" sz="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08" name="雲 207"/>
          <p:cNvSpPr/>
          <p:nvPr/>
        </p:nvSpPr>
        <p:spPr>
          <a:xfrm rot="20611775">
            <a:off x="3764292" y="4437241"/>
            <a:ext cx="912059" cy="40731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altLang="ja-JP" sz="800" dirty="0" smtClean="0">
                <a:solidFill>
                  <a:schemeClr val="tx1"/>
                </a:solidFill>
              </a:rPr>
              <a:t>Promote Japanese</a:t>
            </a:r>
          </a:p>
          <a:p>
            <a:pPr algn="ctr"/>
            <a:r>
              <a:rPr lang="en-GB" altLang="ja-JP" sz="800" dirty="0" smtClean="0">
                <a:solidFill>
                  <a:schemeClr val="tx1"/>
                </a:solidFill>
              </a:rPr>
              <a:t>Culture</a:t>
            </a:r>
            <a:endParaRPr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02" name="角丸四角形 301"/>
          <p:cNvSpPr/>
          <p:nvPr/>
        </p:nvSpPr>
        <p:spPr>
          <a:xfrm>
            <a:off x="5320128" y="2432386"/>
            <a:ext cx="436167" cy="437750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GB" altLang="ja-JP" sz="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Characters</a:t>
            </a:r>
            <a:endParaRPr kumimoji="1" lang="ja-JP" altLang="en-US" sz="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80" name="正方形/長方形 279"/>
          <p:cNvSpPr/>
          <p:nvPr/>
        </p:nvSpPr>
        <p:spPr>
          <a:xfrm>
            <a:off x="3171095" y="3452695"/>
            <a:ext cx="2881285" cy="58259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GB" altLang="ja-JP" sz="1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Linking related information using the </a:t>
            </a:r>
            <a:r>
              <a:rPr kumimoji="1" lang="en-GB" altLang="ja-JP" sz="12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ArtistComm</a:t>
            </a:r>
            <a:r>
              <a:rPr kumimoji="1" lang="en-GB" altLang="ja-JP" sz="1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ID as the key</a:t>
            </a:r>
            <a:endParaRPr kumimoji="1" lang="ja-JP" altLang="en-US" sz="12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5" name="テキスト ボックス 304"/>
          <p:cNvSpPr txBox="1"/>
          <p:nvPr/>
        </p:nvSpPr>
        <p:spPr>
          <a:xfrm>
            <a:off x="204952" y="3960661"/>
            <a:ext cx="17956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GB" altLang="ja-JP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Concrete Scenarios</a:t>
            </a:r>
            <a:endParaRPr kumimoji="1" lang="ja-JP" alt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" name="テキスト ボックス 303"/>
          <p:cNvSpPr txBox="1"/>
          <p:nvPr/>
        </p:nvSpPr>
        <p:spPr>
          <a:xfrm>
            <a:off x="6023172" y="3614445"/>
            <a:ext cx="14790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ja-JP" sz="1100" b="1" dirty="0" smtClean="0">
                <a:solidFill>
                  <a:srgbClr val="0070C0"/>
                </a:solidFill>
              </a:rPr>
              <a:t>Connecting different industries</a:t>
            </a:r>
            <a:endParaRPr lang="en-US" altLang="ja-JP" sz="11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83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89293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22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3E5C2BE353D943932B74A3F1F3876D" ma:contentTypeVersion="1" ma:contentTypeDescription="Create a new document." ma:contentTypeScope="" ma:versionID="da65840f8c6d6d7c6e3e34b6214cf54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1556d0edaacd44299612f6ec025f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960DDF-1061-474D-B8C2-D7CC6DAB511D}"/>
</file>

<file path=customXml/itemProps2.xml><?xml version="1.0" encoding="utf-8"?>
<ds:datastoreItem xmlns:ds="http://schemas.openxmlformats.org/officeDocument/2006/customXml" ds:itemID="{8849EA08-9B0A-454E-B426-5C6480B8F102}"/>
</file>

<file path=customXml/itemProps3.xml><?xml version="1.0" encoding="utf-8"?>
<ds:datastoreItem xmlns:ds="http://schemas.openxmlformats.org/officeDocument/2006/customXml" ds:itemID="{B7CA8EDC-9579-41AF-AEB6-7023FB515339}"/>
</file>

<file path=docProps/app.xml><?xml version="1.0" encoding="utf-8"?>
<Properties xmlns="http://schemas.openxmlformats.org/officeDocument/2006/extended-properties" xmlns:vt="http://schemas.openxmlformats.org/officeDocument/2006/docPropsVTypes">
  <TotalTime>4516</TotalTime>
  <Words>592</Words>
  <Application>Microsoft Office PowerPoint</Application>
  <PresentationFormat>On-screen Show (4:3)</PresentationFormat>
  <Paragraphs>137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メイリオ</vt:lpstr>
      <vt:lpstr>ＭＳ Ｐゴシック</vt:lpstr>
      <vt:lpstr>Arial</vt:lpstr>
      <vt:lpstr>Calibri</vt:lpstr>
      <vt:lpstr>Office Theme</vt:lpstr>
      <vt:lpstr>“Joint ITU and IEC workshop on Rights Information Interoperability (RII) ”  (Geneva, Switzerland,  13 February 2015)</vt:lpstr>
      <vt:lpstr>Specific Activities                              Artist ID </vt:lpstr>
      <vt:lpstr>Specific Activities                              Basic Artist information</vt:lpstr>
      <vt:lpstr>Outline of Artist ID System</vt:lpstr>
      <vt:lpstr>Artist ID </vt:lpstr>
      <vt:lpstr>Contents ID </vt:lpstr>
      <vt:lpstr>Interoperability</vt:lpstr>
      <vt:lpstr>ArtistComm IDs</vt:lpstr>
      <vt:lpstr>Thank you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Gaspari</dc:creator>
  <cp:lastModifiedBy>Aloran, Rakan</cp:lastModifiedBy>
  <cp:revision>136</cp:revision>
  <cp:lastPrinted>2015-01-19T16:17:40Z</cp:lastPrinted>
  <dcterms:created xsi:type="dcterms:W3CDTF">2014-09-01T15:38:30Z</dcterms:created>
  <dcterms:modified xsi:type="dcterms:W3CDTF">2015-02-11T10:06:18Z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0x010100333E5C2BE353D943932B74A3F1F3876D</vt:lpwstr>
  </property>
</Properties>
</file>