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drawings/drawing1.xml" ContentType="application/vnd.openxmlformats-officedocument.drawingml.chartshapes+xml"/>
  <Override PartName="/ppt/drawings/drawing2.xml" ContentType="application/vnd.openxmlformats-officedocument.drawingml.chartshapes+xml"/>
  <Override PartName="/ppt/slides/slide2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handoutMasters/handoutMaster1.xml" ContentType="application/vnd.openxmlformats-officedocument.presentationml.handoutMaster+xml"/>
  <Override PartName="/ppt/charts/chart2.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01" r:id="rId2"/>
    <p:sldId id="304" r:id="rId3"/>
    <p:sldId id="303" r:id="rId4"/>
    <p:sldId id="305" r:id="rId5"/>
    <p:sldId id="313" r:id="rId6"/>
    <p:sldId id="312" r:id="rId7"/>
    <p:sldId id="307" r:id="rId8"/>
    <p:sldId id="308" r:id="rId9"/>
    <p:sldId id="309" r:id="rId10"/>
    <p:sldId id="310" r:id="rId11"/>
    <p:sldId id="320" r:id="rId12"/>
    <p:sldId id="314" r:id="rId13"/>
    <p:sldId id="315" r:id="rId14"/>
    <p:sldId id="316" r:id="rId15"/>
    <p:sldId id="319" r:id="rId16"/>
    <p:sldId id="321" r:id="rId17"/>
    <p:sldId id="322" r:id="rId18"/>
    <p:sldId id="317" r:id="rId19"/>
    <p:sldId id="318" r:id="rId20"/>
    <p:sldId id="325" r:id="rId21"/>
    <p:sldId id="326" r:id="rId22"/>
    <p:sldId id="323" r:id="rId23"/>
    <p:sldId id="327" r:id="rId24"/>
    <p:sldId id="328" r:id="rId25"/>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746" autoAdjust="0"/>
    <p:restoredTop sz="94660"/>
  </p:normalViewPr>
  <p:slideViewPr>
    <p:cSldViewPr snapToGrid="0" snapToObjects="1" showGuides="1">
      <p:cViewPr varScale="1">
        <p:scale>
          <a:sx n="63" d="100"/>
          <a:sy n="63" d="100"/>
        </p:scale>
        <p:origin x="-96"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21" Type="http://schemas.openxmlformats.org/officeDocument/2006/relationships/slide" Target="slides/slide20.xml"/><Relationship Id="rId3" Type="http://schemas.openxmlformats.org/officeDocument/2006/relationships/slide" Target="slides/slide2.xml"/><Relationship Id="rId34" Type="http://schemas.openxmlformats.org/officeDocument/2006/relationships/customXml" Target="../customXml/item2.xml"/><Relationship Id="rId25" Type="http://schemas.openxmlformats.org/officeDocument/2006/relationships/slide" Target="slides/slide24.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33" Type="http://schemas.openxmlformats.org/officeDocument/2006/relationships/customXml" Target="../customXml/item1.xml"/><Relationship Id="rId20" Type="http://schemas.openxmlformats.org/officeDocument/2006/relationships/slide" Target="slides/slide19.xml"/><Relationship Id="rId29" Type="http://schemas.openxmlformats.org/officeDocument/2006/relationships/presProps" Target="presProps.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slide" Target="slides/slide23.xml"/><Relationship Id="rId32" Type="http://schemas.openxmlformats.org/officeDocument/2006/relationships/tableStyles" Target="tableStyle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printerSettings" Target="printerSettings/printerSettings1.bin"/><Relationship Id="rId15" Type="http://schemas.openxmlformats.org/officeDocument/2006/relationships/slide" Target="slides/slide14.xml"/><Relationship Id="rId5" Type="http://schemas.openxmlformats.org/officeDocument/2006/relationships/slide" Target="slides/slide4.xml"/><Relationship Id="rId3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14" Type="http://schemas.openxmlformats.org/officeDocument/2006/relationships/slide" Target="slides/slide13.xml"/><Relationship Id="rId4" Type="http://schemas.openxmlformats.org/officeDocument/2006/relationships/slide" Target="slides/slide3.xml"/><Relationship Id="rId35" Type="http://schemas.openxmlformats.org/officeDocument/2006/relationships/customXml" Target="../customXml/item3.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12502;&#12483;&#12463;1"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12502;&#12483;&#12463;1" TargetMode="External"/><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Sheet1!$A$8</c:f>
              <c:strCache>
                <c:ptCount val="1"/>
                <c:pt idx="0">
                  <c:v>Recorded Music</c:v>
                </c:pt>
              </c:strCache>
            </c:strRef>
          </c:tx>
          <c:invertIfNegative val="0"/>
          <c:cat>
            <c:numRef>
              <c:f>Sheet1!$B$7:$C$7</c:f>
              <c:numCache>
                <c:formatCode>General</c:formatCode>
                <c:ptCount val="2"/>
                <c:pt idx="0">
                  <c:v>1998.0</c:v>
                </c:pt>
                <c:pt idx="1">
                  <c:v>2013.0</c:v>
                </c:pt>
              </c:numCache>
            </c:numRef>
          </c:cat>
          <c:val>
            <c:numRef>
              <c:f>Sheet1!$B$8:$C$8</c:f>
              <c:numCache>
                <c:formatCode>General</c:formatCode>
                <c:ptCount val="2"/>
                <c:pt idx="0">
                  <c:v>608.0</c:v>
                </c:pt>
              </c:numCache>
            </c:numRef>
          </c:val>
        </c:ser>
        <c:ser>
          <c:idx val="1"/>
          <c:order val="1"/>
          <c:tx>
            <c:strRef>
              <c:f>Sheet1!$A$9</c:f>
              <c:strCache>
                <c:ptCount val="1"/>
                <c:pt idx="0">
                  <c:v>Live performance</c:v>
                </c:pt>
              </c:strCache>
            </c:strRef>
          </c:tx>
          <c:invertIfNegative val="0"/>
          <c:cat>
            <c:numRef>
              <c:f>Sheet1!$B$7:$C$7</c:f>
              <c:numCache>
                <c:formatCode>General</c:formatCode>
                <c:ptCount val="2"/>
                <c:pt idx="0">
                  <c:v>1998.0</c:v>
                </c:pt>
                <c:pt idx="1">
                  <c:v>2013.0</c:v>
                </c:pt>
              </c:numCache>
            </c:numRef>
          </c:cat>
          <c:val>
            <c:numRef>
              <c:f>Sheet1!$B$9:$C$9</c:f>
              <c:numCache>
                <c:formatCode>General</c:formatCode>
                <c:ptCount val="2"/>
                <c:pt idx="0">
                  <c:v>70.0</c:v>
                </c:pt>
              </c:numCache>
            </c:numRef>
          </c:val>
        </c:ser>
        <c:dLbls>
          <c:showLegendKey val="0"/>
          <c:showVal val="0"/>
          <c:showCatName val="0"/>
          <c:showSerName val="0"/>
          <c:showPercent val="0"/>
          <c:showBubbleSize val="0"/>
        </c:dLbls>
        <c:gapWidth val="150"/>
        <c:axId val="-2102056168"/>
        <c:axId val="-2102144968"/>
      </c:barChart>
      <c:catAx>
        <c:axId val="-2102056168"/>
        <c:scaling>
          <c:orientation val="minMax"/>
        </c:scaling>
        <c:delete val="0"/>
        <c:axPos val="b"/>
        <c:numFmt formatCode="General" sourceLinked="1"/>
        <c:majorTickMark val="out"/>
        <c:minorTickMark val="none"/>
        <c:tickLblPos val="nextTo"/>
        <c:crossAx val="-2102144968"/>
        <c:crosses val="autoZero"/>
        <c:auto val="1"/>
        <c:lblAlgn val="ctr"/>
        <c:lblOffset val="100"/>
        <c:noMultiLvlLbl val="0"/>
      </c:catAx>
      <c:valAx>
        <c:axId val="-2102144968"/>
        <c:scaling>
          <c:orientation val="minMax"/>
        </c:scaling>
        <c:delete val="0"/>
        <c:axPos val="l"/>
        <c:majorGridlines/>
        <c:numFmt formatCode="General" sourceLinked="1"/>
        <c:majorTickMark val="out"/>
        <c:minorTickMark val="none"/>
        <c:tickLblPos val="nextTo"/>
        <c:crossAx val="-2102056168"/>
        <c:crosses val="autoZero"/>
        <c:crossBetween val="between"/>
      </c:valAx>
    </c:plotArea>
    <c:legend>
      <c:legendPos val="r"/>
      <c:layout/>
      <c:overlay val="0"/>
    </c:legend>
    <c:plotVisOnly val="1"/>
    <c:dispBlanksAs val="gap"/>
    <c:showDLblsOverMax val="0"/>
  </c:chart>
  <c:txPr>
    <a:bodyPr/>
    <a:lstStyle/>
    <a:p>
      <a:pPr>
        <a:defRPr sz="16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Sheet1!$A$2</c:f>
              <c:strCache>
                <c:ptCount val="1"/>
                <c:pt idx="0">
                  <c:v>Recorded Music</c:v>
                </c:pt>
              </c:strCache>
            </c:strRef>
          </c:tx>
          <c:invertIfNegative val="0"/>
          <c:cat>
            <c:numRef>
              <c:f>Sheet1!$B$1:$C$1</c:f>
              <c:numCache>
                <c:formatCode>General</c:formatCode>
                <c:ptCount val="2"/>
                <c:pt idx="0">
                  <c:v>1998.0</c:v>
                </c:pt>
                <c:pt idx="1">
                  <c:v>2013.0</c:v>
                </c:pt>
              </c:numCache>
            </c:numRef>
          </c:cat>
          <c:val>
            <c:numRef>
              <c:f>Sheet1!$B$2:$C$2</c:f>
              <c:numCache>
                <c:formatCode>General</c:formatCode>
                <c:ptCount val="2"/>
                <c:pt idx="0">
                  <c:v>608.0</c:v>
                </c:pt>
                <c:pt idx="1">
                  <c:v>270.0</c:v>
                </c:pt>
              </c:numCache>
            </c:numRef>
          </c:val>
        </c:ser>
        <c:ser>
          <c:idx val="1"/>
          <c:order val="1"/>
          <c:tx>
            <c:strRef>
              <c:f>Sheet1!$A$3</c:f>
              <c:strCache>
                <c:ptCount val="1"/>
                <c:pt idx="0">
                  <c:v>Live performance</c:v>
                </c:pt>
              </c:strCache>
            </c:strRef>
          </c:tx>
          <c:invertIfNegative val="0"/>
          <c:cat>
            <c:numRef>
              <c:f>Sheet1!$B$1:$C$1</c:f>
              <c:numCache>
                <c:formatCode>General</c:formatCode>
                <c:ptCount val="2"/>
                <c:pt idx="0">
                  <c:v>1998.0</c:v>
                </c:pt>
                <c:pt idx="1">
                  <c:v>2013.0</c:v>
                </c:pt>
              </c:numCache>
            </c:numRef>
          </c:cat>
          <c:val>
            <c:numRef>
              <c:f>Sheet1!$B$3:$C$3</c:f>
              <c:numCache>
                <c:formatCode>General</c:formatCode>
                <c:ptCount val="2"/>
                <c:pt idx="0">
                  <c:v>70.0</c:v>
                </c:pt>
                <c:pt idx="1">
                  <c:v>232.0</c:v>
                </c:pt>
              </c:numCache>
            </c:numRef>
          </c:val>
        </c:ser>
        <c:dLbls>
          <c:showLegendKey val="0"/>
          <c:showVal val="0"/>
          <c:showCatName val="0"/>
          <c:showSerName val="0"/>
          <c:showPercent val="0"/>
          <c:showBubbleSize val="0"/>
        </c:dLbls>
        <c:gapWidth val="150"/>
        <c:axId val="-2102053816"/>
        <c:axId val="-2102266424"/>
      </c:barChart>
      <c:catAx>
        <c:axId val="-2102053816"/>
        <c:scaling>
          <c:orientation val="minMax"/>
        </c:scaling>
        <c:delete val="0"/>
        <c:axPos val="b"/>
        <c:numFmt formatCode="General" sourceLinked="1"/>
        <c:majorTickMark val="out"/>
        <c:minorTickMark val="none"/>
        <c:tickLblPos val="nextTo"/>
        <c:crossAx val="-2102266424"/>
        <c:crosses val="autoZero"/>
        <c:auto val="1"/>
        <c:lblAlgn val="ctr"/>
        <c:lblOffset val="100"/>
        <c:noMultiLvlLbl val="0"/>
      </c:catAx>
      <c:valAx>
        <c:axId val="-2102266424"/>
        <c:scaling>
          <c:orientation val="minMax"/>
        </c:scaling>
        <c:delete val="0"/>
        <c:axPos val="l"/>
        <c:majorGridlines/>
        <c:numFmt formatCode="General" sourceLinked="1"/>
        <c:majorTickMark val="out"/>
        <c:minorTickMark val="none"/>
        <c:tickLblPos val="nextTo"/>
        <c:crossAx val="-2102053816"/>
        <c:crosses val="autoZero"/>
        <c:crossBetween val="between"/>
      </c:valAx>
    </c:plotArea>
    <c:legend>
      <c:legendPos val="r"/>
      <c:layout/>
      <c:overlay val="0"/>
    </c:legend>
    <c:plotVisOnly val="1"/>
    <c:dispBlanksAs val="gap"/>
    <c:showDLblsOverMax val="0"/>
  </c:chart>
  <c:txPr>
    <a:bodyPr/>
    <a:lstStyle/>
    <a:p>
      <a:pPr>
        <a:defRPr sz="16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0.78073</cdr:x>
      <cdr:y>0.87536</cdr:y>
    </cdr:from>
    <cdr:to>
      <cdr:x>0.95496</cdr:x>
      <cdr:y>0.96185</cdr:y>
    </cdr:to>
    <cdr:sp macro="" textlink="">
      <cdr:nvSpPr>
        <cdr:cNvPr id="3" name="テキスト ボックス 2"/>
        <cdr:cNvSpPr txBox="1"/>
      </cdr:nvSpPr>
      <cdr:spPr>
        <a:xfrm xmlns:a="http://schemas.openxmlformats.org/drawingml/2006/main">
          <a:off x="6425123" y="3353183"/>
          <a:ext cx="1433817" cy="33130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dirty="0" smtClean="0"/>
            <a:t>Billion YEN</a:t>
          </a:r>
          <a:endParaRPr lang="ja-JP" altLang="en-US" sz="14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0.73261</cdr:x>
      <cdr:y>0.76129</cdr:y>
    </cdr:from>
    <cdr:to>
      <cdr:x>0.98815</cdr:x>
      <cdr:y>0.85134</cdr:y>
    </cdr:to>
    <cdr:sp macro="" textlink="">
      <cdr:nvSpPr>
        <cdr:cNvPr id="2" name="テキスト ボックス 1"/>
        <cdr:cNvSpPr txBox="1"/>
      </cdr:nvSpPr>
      <cdr:spPr>
        <a:xfrm xmlns:a="http://schemas.openxmlformats.org/drawingml/2006/main">
          <a:off x="6029117" y="2916238"/>
          <a:ext cx="2102932" cy="3449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0.77433</cdr:x>
      <cdr:y>0.87892</cdr:y>
    </cdr:from>
    <cdr:to>
      <cdr:x>1</cdr:x>
      <cdr:y>0.96185</cdr:y>
    </cdr:to>
    <cdr:sp macro="" textlink="">
      <cdr:nvSpPr>
        <cdr:cNvPr id="3" name="テキスト ボックス 2"/>
        <cdr:cNvSpPr txBox="1"/>
      </cdr:nvSpPr>
      <cdr:spPr>
        <a:xfrm xmlns:a="http://schemas.openxmlformats.org/drawingml/2006/main">
          <a:off x="6372465" y="3366838"/>
          <a:ext cx="1857135" cy="31764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dirty="0" smtClean="0"/>
            <a:t>Billion YEN</a:t>
          </a:r>
          <a:endParaRPr lang="ja-JP" alt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t>2015/02/10</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t>2015/02/10</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t>1</a:t>
            </a:fld>
            <a:endParaRPr lang="en-US"/>
          </a:p>
        </p:txBody>
      </p:sp>
    </p:spTree>
    <p:extLst>
      <p:ext uri="{BB962C8B-B14F-4D97-AF65-F5344CB8AC3E}">
        <p14:creationId xmlns:p14="http://schemas.microsoft.com/office/powerpoint/2010/main" val="1070079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5ECFA5-82D6-4FAA-AC71-4FE3398F1523}" type="slidenum">
              <a:rPr lang="en-US" smtClean="0"/>
              <a:t>5</a:t>
            </a:fld>
            <a:endParaRPr lang="en-US"/>
          </a:p>
        </p:txBody>
      </p:sp>
    </p:spTree>
    <p:extLst>
      <p:ext uri="{BB962C8B-B14F-4D97-AF65-F5344CB8AC3E}">
        <p14:creationId xmlns:p14="http://schemas.microsoft.com/office/powerpoint/2010/main" val="266101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5ECFA5-82D6-4FAA-AC71-4FE3398F1523}" type="slidenum">
              <a:rPr lang="en-US" smtClean="0"/>
              <a:t>6</a:t>
            </a:fld>
            <a:endParaRPr lang="en-US"/>
          </a:p>
        </p:txBody>
      </p:sp>
    </p:spTree>
    <p:extLst>
      <p:ext uri="{BB962C8B-B14F-4D97-AF65-F5344CB8AC3E}">
        <p14:creationId xmlns:p14="http://schemas.microsoft.com/office/powerpoint/2010/main" val="266101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a:t>
            </a:r>
            <a:r>
              <a:rPr lang="en-US" altLang="ja-JP" sz="2800" dirty="0" smtClean="0"/>
              <a:t>Joint </a:t>
            </a:r>
            <a:r>
              <a:rPr lang="en-US" altLang="ja-JP" sz="2800" dirty="0"/>
              <a:t>ITU and IEC workshop on Rights Information Interoperability (RII)</a:t>
            </a:r>
            <a:r>
              <a:rPr lang="en-US" sz="2800" dirty="0" smtClean="0"/>
              <a:t> ” </a:t>
            </a:r>
            <a:br>
              <a:rPr lang="en-US" sz="2800" dirty="0" smtClean="0"/>
            </a:br>
            <a:r>
              <a:rPr lang="en-US" sz="2400" i="1" dirty="0" smtClean="0"/>
              <a:t>(</a:t>
            </a:r>
            <a:r>
              <a:rPr lang="en-US" altLang="ja-JP" sz="2400" dirty="0"/>
              <a:t>Gen</a:t>
            </a:r>
            <a:r>
              <a:rPr lang="en-US" altLang="ja-JP" sz="2400" i="1" dirty="0"/>
              <a:t>eva, Switzerland,  13 February 2015</a:t>
            </a:r>
            <a:r>
              <a:rPr lang="en-US" sz="2400" i="1" dirty="0" smtClean="0"/>
              <a:t>)</a:t>
            </a:r>
            <a:endParaRPr lang="en-US" sz="2400" i="1" dirty="0"/>
          </a:p>
        </p:txBody>
      </p:sp>
      <p:sp>
        <p:nvSpPr>
          <p:cNvPr id="9" name="Content Placeholder 8"/>
          <p:cNvSpPr>
            <a:spLocks noGrp="1"/>
          </p:cNvSpPr>
          <p:nvPr>
            <p:ph idx="1"/>
          </p:nvPr>
        </p:nvSpPr>
        <p:spPr>
          <a:xfrm>
            <a:off x="457200" y="2451886"/>
            <a:ext cx="8229600" cy="3461837"/>
          </a:xfrm>
        </p:spPr>
        <p:txBody>
          <a:bodyPr>
            <a:normAutofit fontScale="25000" lnSpcReduction="20000"/>
          </a:bodyPr>
          <a:lstStyle/>
          <a:p>
            <a:pPr marL="0" indent="0" algn="ctr">
              <a:buNone/>
            </a:pPr>
            <a:r>
              <a:rPr lang="en-US" sz="16000" b="1" dirty="0" smtClean="0"/>
              <a:t/>
            </a:r>
            <a:br>
              <a:rPr lang="en-US" sz="16000" b="1" dirty="0" smtClean="0"/>
            </a:br>
            <a:r>
              <a:rPr lang="en-US" sz="12800" b="1" dirty="0" smtClean="0"/>
              <a:t>The Attempt to Revitalize the Music Industry by </a:t>
            </a:r>
            <a:r>
              <a:rPr lang="en-US" sz="12800" b="1" dirty="0" err="1" smtClean="0"/>
              <a:t>ArtistComm</a:t>
            </a:r>
            <a:endParaRPr lang="en-US" sz="12800" b="1" dirty="0" smtClean="0"/>
          </a:p>
          <a:p>
            <a:pPr marL="0" indent="0" algn="ctr">
              <a:buNone/>
            </a:pPr>
            <a:endParaRPr lang="en-US" sz="16000" b="1" dirty="0"/>
          </a:p>
          <a:p>
            <a:pPr marL="0" indent="0" algn="ctr">
              <a:buNone/>
            </a:pPr>
            <a:r>
              <a:rPr lang="en-US" sz="12800" b="1" dirty="0" smtClean="0"/>
              <a:t>Fumio Miura,</a:t>
            </a:r>
            <a:endParaRPr lang="en-US" sz="12800" b="1" dirty="0"/>
          </a:p>
          <a:p>
            <a:pPr marL="0" indent="0" algn="ctr">
              <a:buNone/>
            </a:pPr>
            <a:r>
              <a:rPr lang="en-US" sz="12800" b="1" dirty="0" smtClean="0"/>
              <a:t>Professor, Kansai University</a:t>
            </a:r>
          </a:p>
          <a:p>
            <a:pPr marL="0" indent="0" algn="ctr">
              <a:buNone/>
            </a:pPr>
            <a:r>
              <a:rPr lang="en-US" sz="12800" b="1" dirty="0" err="1" smtClean="0"/>
              <a:t>fmiura@kansai-u.ac.jp</a:t>
            </a:r>
            <a:endParaRPr lang="en-US" sz="12800" b="1" dirty="0" smtClean="0"/>
          </a:p>
          <a:p>
            <a:pPr marL="0" indent="0" algn="ctr">
              <a:buNone/>
            </a:pPr>
            <a:endParaRPr lang="en-US" sz="128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4143445"/>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Characteristics of </a:t>
            </a:r>
            <a:r>
              <a:rPr lang="en-US" altLang="ja-JP" dirty="0" err="1"/>
              <a:t>ArtistComm</a:t>
            </a:r>
            <a:r>
              <a:rPr lang="ja-JP" altLang="ja-JP" dirty="0"/>
              <a:t> </a:t>
            </a:r>
            <a:endParaRPr lang="en-US" dirty="0"/>
          </a:p>
        </p:txBody>
      </p:sp>
      <p:sp>
        <p:nvSpPr>
          <p:cNvPr id="3" name="Content Placeholder 2"/>
          <p:cNvSpPr>
            <a:spLocks noGrp="1"/>
          </p:cNvSpPr>
          <p:nvPr>
            <p:ph idx="1"/>
          </p:nvPr>
        </p:nvSpPr>
        <p:spPr/>
        <p:txBody>
          <a:bodyPr>
            <a:normAutofit lnSpcReduction="10000"/>
          </a:bodyPr>
          <a:lstStyle/>
          <a:p>
            <a:r>
              <a:rPr lang="en-US" altLang="ja-JP" dirty="0"/>
              <a:t>As all kinds of music industry groups, including artist management, copyright management, concert promoters and records, participate in </a:t>
            </a:r>
            <a:r>
              <a:rPr lang="en-US" altLang="ja-JP" dirty="0" err="1"/>
              <a:t>ArtistComm</a:t>
            </a:r>
            <a:r>
              <a:rPr lang="en-US" altLang="ja-JP" dirty="0"/>
              <a:t>, it can quickly produce results by progressing discussions for specific developments with media such as television, radio, and the Internet, and with platform operators.</a:t>
            </a:r>
            <a:endParaRPr lang="ja-JP" altLang="ja-JP" dirty="0"/>
          </a:p>
          <a:p>
            <a:endParaRPr lang="en-US" altLang="en-US" dirty="0"/>
          </a:p>
        </p:txBody>
      </p:sp>
    </p:spTree>
    <p:extLst>
      <p:ext uri="{BB962C8B-B14F-4D97-AF65-F5344CB8AC3E}">
        <p14:creationId xmlns:p14="http://schemas.microsoft.com/office/powerpoint/2010/main" val="847337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dirty="0"/>
              <a:t>Specific </a:t>
            </a:r>
            <a:r>
              <a:rPr lang="en-US" altLang="ja-JP" dirty="0" smtClean="0"/>
              <a:t>Activities                              </a:t>
            </a:r>
            <a:r>
              <a:rPr lang="en-US" altLang="ja-JP" dirty="0" err="1" smtClean="0"/>
              <a:t>ArtistComm</a:t>
            </a:r>
            <a:r>
              <a:rPr lang="en-US" altLang="ja-JP" dirty="0" smtClean="0"/>
              <a:t> </a:t>
            </a:r>
            <a:r>
              <a:rPr lang="en-US" altLang="ja-JP" dirty="0" smtClean="0"/>
              <a:t>ID</a:t>
            </a:r>
            <a:r>
              <a:rPr lang="ja-JP" altLang="ja-JP" dirty="0" smtClean="0"/>
              <a:t> </a:t>
            </a:r>
            <a:endParaRPr lang="en-US" dirty="0"/>
          </a:p>
        </p:txBody>
      </p:sp>
      <p:sp>
        <p:nvSpPr>
          <p:cNvPr id="3" name="Content Placeholder 2"/>
          <p:cNvSpPr>
            <a:spLocks noGrp="1"/>
          </p:cNvSpPr>
          <p:nvPr>
            <p:ph idx="1"/>
          </p:nvPr>
        </p:nvSpPr>
        <p:spPr/>
        <p:txBody>
          <a:bodyPr>
            <a:normAutofit/>
          </a:bodyPr>
          <a:lstStyle/>
          <a:p>
            <a:r>
              <a:rPr lang="en-US" altLang="ja-JP" dirty="0"/>
              <a:t>The center of </a:t>
            </a:r>
            <a:r>
              <a:rPr lang="en-US" altLang="ja-JP" dirty="0" err="1"/>
              <a:t>ArtistComm’s</a:t>
            </a:r>
            <a:r>
              <a:rPr lang="en-US" altLang="ja-JP" dirty="0"/>
              <a:t> activities has become the establishment, issuing of numbers, and management of an </a:t>
            </a:r>
            <a:r>
              <a:rPr lang="en-US" altLang="ja-JP" dirty="0" err="1" smtClean="0"/>
              <a:t>ArtistComm</a:t>
            </a:r>
            <a:r>
              <a:rPr lang="en-US" altLang="ja-JP" dirty="0" smtClean="0"/>
              <a:t> </a:t>
            </a:r>
            <a:r>
              <a:rPr lang="en-US" altLang="ja-JP" dirty="0" smtClean="0"/>
              <a:t>ID </a:t>
            </a:r>
            <a:r>
              <a:rPr lang="en-US" altLang="ja-JP" dirty="0"/>
              <a:t>system that expands the RII*</a:t>
            </a:r>
            <a:r>
              <a:rPr lang="ja-JP" altLang="ja-JP" dirty="0"/>
              <a:t> </a:t>
            </a:r>
            <a:endParaRPr lang="en-US" altLang="ja-JP" dirty="0" smtClean="0"/>
          </a:p>
          <a:p>
            <a:endParaRPr lang="en-US" altLang="en-US" dirty="0"/>
          </a:p>
          <a:p>
            <a:endParaRPr lang="en-US" altLang="en-US" dirty="0" smtClean="0"/>
          </a:p>
          <a:p>
            <a:pPr marL="0" indent="0">
              <a:buNone/>
            </a:pPr>
            <a:r>
              <a:rPr lang="en-US" altLang="ja-JP" sz="2000" dirty="0"/>
              <a:t>* H.751 Metadata for Rights Information Interoperability in IPTV service</a:t>
            </a:r>
            <a:endParaRPr lang="ja-JP" altLang="ja-JP" sz="2000" dirty="0"/>
          </a:p>
          <a:p>
            <a:endParaRPr lang="en-US" altLang="en-US" dirty="0"/>
          </a:p>
        </p:txBody>
      </p:sp>
    </p:spTree>
    <p:extLst>
      <p:ext uri="{BB962C8B-B14F-4D97-AF65-F5344CB8AC3E}">
        <p14:creationId xmlns:p14="http://schemas.microsoft.com/office/powerpoint/2010/main" val="19294759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dirty="0"/>
              <a:t>Specific Activities </a:t>
            </a:r>
            <a:r>
              <a:rPr lang="en-US" altLang="ja-JP" dirty="0" smtClean="0"/>
              <a:t>                             Basic Artist information</a:t>
            </a:r>
            <a:endParaRPr lang="en-US" dirty="0"/>
          </a:p>
        </p:txBody>
      </p:sp>
      <p:sp>
        <p:nvSpPr>
          <p:cNvPr id="3" name="Content Placeholder 2"/>
          <p:cNvSpPr>
            <a:spLocks noGrp="1"/>
          </p:cNvSpPr>
          <p:nvPr>
            <p:ph idx="1"/>
          </p:nvPr>
        </p:nvSpPr>
        <p:spPr/>
        <p:txBody>
          <a:bodyPr>
            <a:normAutofit/>
          </a:bodyPr>
          <a:lstStyle/>
          <a:p>
            <a:r>
              <a:rPr lang="en-US" altLang="ja-JP" dirty="0"/>
              <a:t>E</a:t>
            </a:r>
            <a:r>
              <a:rPr lang="en-US" altLang="ja-JP" dirty="0" smtClean="0"/>
              <a:t>stablishing </a:t>
            </a:r>
            <a:r>
              <a:rPr lang="en-US" altLang="ja-JP" dirty="0"/>
              <a:t>and maintaining official artist photographs and profiles to the minimum required </a:t>
            </a:r>
            <a:r>
              <a:rPr lang="en-US" altLang="ja-JP" dirty="0" smtClean="0"/>
              <a:t>level</a:t>
            </a:r>
            <a:endParaRPr lang="ja-JP" altLang="ja-JP" dirty="0"/>
          </a:p>
          <a:p>
            <a:endParaRPr lang="en-US" altLang="en-US" dirty="0"/>
          </a:p>
        </p:txBody>
      </p:sp>
    </p:spTree>
    <p:extLst>
      <p:ext uri="{BB962C8B-B14F-4D97-AF65-F5344CB8AC3E}">
        <p14:creationId xmlns:p14="http://schemas.microsoft.com/office/powerpoint/2010/main" val="12099093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dirty="0"/>
              <a:t>Specific </a:t>
            </a:r>
            <a:r>
              <a:rPr lang="en-US" altLang="ja-JP" dirty="0" smtClean="0"/>
              <a:t>Activities</a:t>
            </a:r>
            <a:br>
              <a:rPr lang="en-US" altLang="ja-JP" dirty="0" smtClean="0"/>
            </a:br>
            <a:r>
              <a:rPr lang="en-US" altLang="ja-JP" dirty="0" smtClean="0"/>
              <a:t>Information Hub </a:t>
            </a:r>
            <a:endParaRPr lang="en-US" dirty="0"/>
          </a:p>
        </p:txBody>
      </p:sp>
      <p:sp>
        <p:nvSpPr>
          <p:cNvPr id="3" name="Content Placeholder 2"/>
          <p:cNvSpPr>
            <a:spLocks noGrp="1"/>
          </p:cNvSpPr>
          <p:nvPr>
            <p:ph idx="1"/>
          </p:nvPr>
        </p:nvSpPr>
        <p:spPr/>
        <p:txBody>
          <a:bodyPr>
            <a:normAutofit/>
          </a:bodyPr>
          <a:lstStyle/>
          <a:p>
            <a:endParaRPr lang="en-US" altLang="en-US" dirty="0" smtClean="0"/>
          </a:p>
          <a:p>
            <a:r>
              <a:rPr lang="en-US" altLang="ja-JP" dirty="0"/>
              <a:t> </a:t>
            </a:r>
            <a:r>
              <a:rPr lang="en-US" altLang="ja-JP" dirty="0" smtClean="0"/>
              <a:t>Providing </a:t>
            </a:r>
            <a:r>
              <a:rPr lang="en-US" altLang="ja-JP" dirty="0"/>
              <a:t>an information infrastructure to serve as a hub to smoothly connect users to artists, music sources, and broadcasts such as information on live performances, via the Internet and other media.</a:t>
            </a:r>
            <a:endParaRPr lang="ja-JP" altLang="ja-JP" dirty="0"/>
          </a:p>
          <a:p>
            <a:endParaRPr lang="en-US" altLang="en-US" dirty="0"/>
          </a:p>
        </p:txBody>
      </p:sp>
    </p:spTree>
    <p:extLst>
      <p:ext uri="{BB962C8B-B14F-4D97-AF65-F5344CB8AC3E}">
        <p14:creationId xmlns:p14="http://schemas.microsoft.com/office/powerpoint/2010/main" val="16311430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Japanese characters requires an original database</a:t>
            </a:r>
            <a:endParaRPr lang="en-US" dirty="0"/>
          </a:p>
        </p:txBody>
      </p:sp>
      <p:sp>
        <p:nvSpPr>
          <p:cNvPr id="3" name="Content Placeholder 2"/>
          <p:cNvSpPr>
            <a:spLocks noGrp="1"/>
          </p:cNvSpPr>
          <p:nvPr>
            <p:ph idx="1"/>
          </p:nvPr>
        </p:nvSpPr>
        <p:spPr/>
        <p:txBody>
          <a:bodyPr>
            <a:normAutofit lnSpcReduction="10000"/>
          </a:bodyPr>
          <a:lstStyle/>
          <a:p>
            <a:r>
              <a:rPr lang="en-US" altLang="en-US" dirty="0" smtClean="0"/>
              <a:t>A system of two –byte characters</a:t>
            </a:r>
          </a:p>
          <a:p>
            <a:r>
              <a:rPr lang="en-US" altLang="ja-JP" dirty="0" smtClean="0"/>
              <a:t>MIYAVI (single-byte)</a:t>
            </a:r>
          </a:p>
          <a:p>
            <a:r>
              <a:rPr lang="ja-JP" altLang="en-US" dirty="0" smtClean="0"/>
              <a:t>ＭＩＹＡ</a:t>
            </a:r>
            <a:r>
              <a:rPr lang="en-US" altLang="ja-JP" dirty="0" smtClean="0"/>
              <a:t>V</a:t>
            </a:r>
            <a:r>
              <a:rPr lang="ja-JP" altLang="en-US" dirty="0" smtClean="0"/>
              <a:t>Ｉ</a:t>
            </a:r>
            <a:r>
              <a:rPr lang="en-US" altLang="ja-JP" dirty="0" smtClean="0"/>
              <a:t> (double-byte)</a:t>
            </a:r>
          </a:p>
          <a:p>
            <a:r>
              <a:rPr lang="ja-JP" altLang="en-US" dirty="0" smtClean="0"/>
              <a:t>雅</a:t>
            </a:r>
            <a:endParaRPr lang="en-US" altLang="ja-JP" dirty="0" smtClean="0"/>
          </a:p>
          <a:p>
            <a:r>
              <a:rPr lang="ja-JP" altLang="en-US" dirty="0" smtClean="0"/>
              <a:t>みやび</a:t>
            </a:r>
            <a:endParaRPr lang="en-US" altLang="ja-JP" dirty="0" smtClean="0"/>
          </a:p>
          <a:p>
            <a:r>
              <a:rPr lang="ja-JP" altLang="en-US" dirty="0" smtClean="0"/>
              <a:t>ﾐﾔﾋﾞ</a:t>
            </a:r>
            <a:r>
              <a:rPr lang="en-US" altLang="ja-JP" dirty="0" smtClean="0"/>
              <a:t>(single-byte)</a:t>
            </a:r>
          </a:p>
          <a:p>
            <a:r>
              <a:rPr lang="ja-JP" altLang="en-US" dirty="0" smtClean="0"/>
              <a:t>ミヤビ</a:t>
            </a:r>
            <a:r>
              <a:rPr lang="en-US" altLang="ja-JP" dirty="0" smtClean="0"/>
              <a:t>(double</a:t>
            </a:r>
            <a:r>
              <a:rPr lang="en-US" altLang="ja-JP" smtClean="0"/>
              <a:t>-byte)</a:t>
            </a:r>
            <a:endParaRPr lang="en-US" altLang="ja-JP" dirty="0" smtClean="0"/>
          </a:p>
          <a:p>
            <a:endParaRPr lang="en-US" altLang="ja-JP" dirty="0" smtClean="0"/>
          </a:p>
        </p:txBody>
      </p:sp>
    </p:spTree>
    <p:extLst>
      <p:ext uri="{BB962C8B-B14F-4D97-AF65-F5344CB8AC3E}">
        <p14:creationId xmlns:p14="http://schemas.microsoft.com/office/powerpoint/2010/main" val="16311430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Outline of </a:t>
            </a:r>
            <a:r>
              <a:rPr lang="en-US" altLang="ja-JP" dirty="0" err="1" smtClean="0"/>
              <a:t>ArtistComm</a:t>
            </a:r>
            <a:r>
              <a:rPr lang="en-US" altLang="ja-JP" dirty="0" smtClean="0"/>
              <a:t> </a:t>
            </a:r>
            <a:r>
              <a:rPr lang="en-US" altLang="ja-JP" dirty="0"/>
              <a:t>ID System</a:t>
            </a:r>
            <a:endParaRPr lang="ja-JP" altLang="ja-JP" dirty="0"/>
          </a:p>
        </p:txBody>
      </p:sp>
      <p:sp>
        <p:nvSpPr>
          <p:cNvPr id="3" name="Content Placeholder 2"/>
          <p:cNvSpPr>
            <a:spLocks noGrp="1"/>
          </p:cNvSpPr>
          <p:nvPr>
            <p:ph idx="1"/>
          </p:nvPr>
        </p:nvSpPr>
        <p:spPr/>
        <p:txBody>
          <a:bodyPr>
            <a:normAutofit/>
          </a:bodyPr>
          <a:lstStyle/>
          <a:p>
            <a:r>
              <a:rPr lang="en-US" altLang="ja-JP" dirty="0"/>
              <a:t> Features of </a:t>
            </a:r>
            <a:r>
              <a:rPr lang="en-US" altLang="ja-JP" dirty="0" err="1" smtClean="0"/>
              <a:t>ArtistComm</a:t>
            </a:r>
            <a:r>
              <a:rPr lang="en-US" altLang="ja-JP" dirty="0" smtClean="0"/>
              <a:t> </a:t>
            </a:r>
            <a:r>
              <a:rPr lang="en-US" altLang="ja-JP" dirty="0" smtClean="0"/>
              <a:t>ID </a:t>
            </a:r>
            <a:r>
              <a:rPr lang="en-US" altLang="ja-JP" dirty="0"/>
              <a:t>system are that it can describe not only individuals, but also groups, and that it can describe all of the content and services related to an </a:t>
            </a:r>
            <a:r>
              <a:rPr lang="en-US" altLang="ja-JP" dirty="0" smtClean="0"/>
              <a:t>artist</a:t>
            </a:r>
            <a:endParaRPr lang="ja-JP" altLang="ja-JP" dirty="0"/>
          </a:p>
          <a:p>
            <a:endParaRPr lang="en-US" altLang="en-US" dirty="0"/>
          </a:p>
        </p:txBody>
      </p:sp>
    </p:spTree>
    <p:extLst>
      <p:ext uri="{BB962C8B-B14F-4D97-AF65-F5344CB8AC3E}">
        <p14:creationId xmlns:p14="http://schemas.microsoft.com/office/powerpoint/2010/main" val="163114304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err="1" smtClean="0"/>
              <a:t>ArtistComm</a:t>
            </a:r>
            <a:r>
              <a:rPr lang="en-US" altLang="ja-JP" dirty="0" smtClean="0"/>
              <a:t> </a:t>
            </a:r>
            <a:r>
              <a:rPr lang="en-US" altLang="ja-JP" dirty="0"/>
              <a:t>ID</a:t>
            </a:r>
            <a:r>
              <a:rPr lang="ja-JP" altLang="ja-JP" dirty="0"/>
              <a:t> </a:t>
            </a:r>
            <a:endParaRPr lang="en-US" dirty="0"/>
          </a:p>
        </p:txBody>
      </p:sp>
      <p:sp>
        <p:nvSpPr>
          <p:cNvPr id="3" name="Content Placeholder 2"/>
          <p:cNvSpPr>
            <a:spLocks noGrp="1"/>
          </p:cNvSpPr>
          <p:nvPr>
            <p:ph idx="1"/>
          </p:nvPr>
        </p:nvSpPr>
        <p:spPr/>
        <p:txBody>
          <a:bodyPr>
            <a:normAutofit lnSpcReduction="10000"/>
          </a:bodyPr>
          <a:lstStyle/>
          <a:p>
            <a:r>
              <a:rPr lang="en-US" altLang="ja-JP" dirty="0"/>
              <a:t> AC (country code)-(individual/group)</a:t>
            </a:r>
            <a:r>
              <a:rPr lang="en-US" altLang="ja-JP" dirty="0"/>
              <a:t>--(issued code of center) </a:t>
            </a:r>
            <a:r>
              <a:rPr lang="en-US" altLang="ja-JP" dirty="0" smtClean="0"/>
              <a:t>-(</a:t>
            </a:r>
            <a:r>
              <a:rPr lang="en-US" altLang="ja-JP" dirty="0"/>
              <a:t>12-digits)-(check digit)</a:t>
            </a:r>
            <a:endParaRPr lang="ja-JP" altLang="ja-JP" dirty="0"/>
          </a:p>
          <a:p>
            <a:r>
              <a:rPr lang="en-US" altLang="ja-JP" dirty="0" smtClean="0"/>
              <a:t>Artist </a:t>
            </a:r>
            <a:r>
              <a:rPr lang="en-US" altLang="ja-JP" dirty="0"/>
              <a:t>Code (AC) number issued in </a:t>
            </a:r>
            <a:r>
              <a:rPr lang="en-US" altLang="ja-JP" dirty="0" err="1" smtClean="0"/>
              <a:t>ArtistComm</a:t>
            </a:r>
            <a:endParaRPr lang="ja-JP" altLang="ja-JP" dirty="0"/>
          </a:p>
          <a:p>
            <a:r>
              <a:rPr lang="en-US" altLang="ja-JP" dirty="0"/>
              <a:t> Issuance Example:</a:t>
            </a:r>
            <a:endParaRPr lang="ja-JP" altLang="ja-JP" dirty="0"/>
          </a:p>
          <a:p>
            <a:pPr marL="0" indent="0">
              <a:buNone/>
            </a:pPr>
            <a:r>
              <a:rPr lang="en-US" altLang="ja-JP" dirty="0" smtClean="0"/>
              <a:t> JP</a:t>
            </a:r>
            <a:r>
              <a:rPr lang="en-US" altLang="ja-JP" dirty="0"/>
              <a:t>-G</a:t>
            </a:r>
            <a:r>
              <a:rPr lang="en-US" altLang="ja-JP" dirty="0" smtClean="0"/>
              <a:t>-A-0000</a:t>
            </a:r>
            <a:r>
              <a:rPr lang="en-US" altLang="ja-JP" dirty="0"/>
              <a:t>-0000-0001-(1)  </a:t>
            </a:r>
            <a:r>
              <a:rPr lang="en-US" altLang="ja-JP" dirty="0" err="1"/>
              <a:t>L’Arc~en~</a:t>
            </a:r>
            <a:r>
              <a:rPr lang="en-US" altLang="ja-JP" dirty="0" err="1" smtClean="0"/>
              <a:t>Ciel</a:t>
            </a:r>
            <a:r>
              <a:rPr lang="en-US" altLang="ja-JP" dirty="0" smtClean="0"/>
              <a:t> (</a:t>
            </a:r>
            <a:r>
              <a:rPr lang="en-US" altLang="ja-JP" dirty="0"/>
              <a:t>group)</a:t>
            </a:r>
            <a:endParaRPr lang="ja-JP" altLang="ja-JP" dirty="0"/>
          </a:p>
          <a:p>
            <a:pPr marL="0" indent="0">
              <a:buNone/>
            </a:pPr>
            <a:r>
              <a:rPr lang="en-US" altLang="ja-JP" dirty="0"/>
              <a:t> </a:t>
            </a:r>
            <a:r>
              <a:rPr lang="en-US" altLang="ja-JP" dirty="0" smtClean="0"/>
              <a:t>JP</a:t>
            </a:r>
            <a:r>
              <a:rPr lang="en-US" altLang="ja-JP" dirty="0"/>
              <a:t>-I </a:t>
            </a:r>
            <a:r>
              <a:rPr lang="en-US" altLang="ja-JP" dirty="0" smtClean="0"/>
              <a:t>–A-0000</a:t>
            </a:r>
            <a:r>
              <a:rPr lang="en-US" altLang="ja-JP" dirty="0"/>
              <a:t>-0000-0002-(8)   </a:t>
            </a:r>
            <a:r>
              <a:rPr lang="en-US" altLang="ja-JP" dirty="0" err="1"/>
              <a:t>hyde</a:t>
            </a:r>
            <a:r>
              <a:rPr lang="en-US" altLang="ja-JP" dirty="0"/>
              <a:t> (individual)</a:t>
            </a:r>
            <a:endParaRPr lang="en-US" altLang="en-US" dirty="0"/>
          </a:p>
        </p:txBody>
      </p:sp>
    </p:spTree>
    <p:extLst>
      <p:ext uri="{BB962C8B-B14F-4D97-AF65-F5344CB8AC3E}">
        <p14:creationId xmlns:p14="http://schemas.microsoft.com/office/powerpoint/2010/main" val="188107484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Contents ID </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altLang="ja-JP" sz="7000" dirty="0" smtClean="0"/>
              <a:t>(</a:t>
            </a:r>
            <a:r>
              <a:rPr lang="en-US" altLang="ja-JP" sz="7000" dirty="0"/>
              <a:t>content type)-(country code)-(issued code of center)</a:t>
            </a:r>
            <a:r>
              <a:rPr lang="en-US" altLang="ja-JP" sz="7000" dirty="0" smtClean="0"/>
              <a:t>-          (</a:t>
            </a:r>
            <a:r>
              <a:rPr lang="en-US" altLang="ja-JP" sz="7000" dirty="0"/>
              <a:t>10 digits)-(check digit)-artist </a:t>
            </a:r>
            <a:r>
              <a:rPr lang="en-US" altLang="ja-JP" sz="7000" dirty="0" smtClean="0"/>
              <a:t>ID</a:t>
            </a:r>
          </a:p>
          <a:p>
            <a:endParaRPr lang="ja-JP" altLang="ja-JP" sz="7000" dirty="0"/>
          </a:p>
          <a:p>
            <a:r>
              <a:rPr lang="en-US" altLang="ja-JP" sz="7000" dirty="0"/>
              <a:t> Content Description Example:</a:t>
            </a:r>
            <a:endParaRPr lang="ja-JP" altLang="ja-JP" sz="7000" dirty="0"/>
          </a:p>
          <a:p>
            <a:pPr marL="0" indent="0">
              <a:buNone/>
            </a:pPr>
            <a:r>
              <a:rPr lang="en-US" altLang="ja-JP" sz="7000" dirty="0" smtClean="0"/>
              <a:t>SM</a:t>
            </a:r>
            <a:r>
              <a:rPr lang="en-US" altLang="ja-JP" sz="7000" dirty="0"/>
              <a:t>-JP-11-1234567890(3)-JP-G-0000-0000-0001-(1)  </a:t>
            </a:r>
            <a:r>
              <a:rPr lang="en-US" altLang="ja-JP" sz="7000" dirty="0" smtClean="0"/>
              <a:t>                  SM</a:t>
            </a:r>
            <a:r>
              <a:rPr lang="en-US" altLang="ja-JP" sz="7000" dirty="0"/>
              <a:t>: Music (Sound Music) content</a:t>
            </a:r>
            <a:endParaRPr lang="ja-JP" altLang="ja-JP" sz="7000" dirty="0"/>
          </a:p>
          <a:p>
            <a:pPr marL="0" indent="0">
              <a:buNone/>
            </a:pPr>
            <a:endParaRPr lang="en-US" altLang="ja-JP" sz="7000" dirty="0"/>
          </a:p>
          <a:p>
            <a:pPr marL="0" indent="0">
              <a:buNone/>
            </a:pPr>
            <a:r>
              <a:rPr lang="en-US" altLang="ja-JP" sz="7000" dirty="0" smtClean="0"/>
              <a:t>VO</a:t>
            </a:r>
            <a:r>
              <a:rPr lang="en-US" altLang="ja-JP" sz="7000" dirty="0"/>
              <a:t>-JP-11-0987654321(8)-JP-G-0000-0000-0001-(1)  </a:t>
            </a:r>
            <a:r>
              <a:rPr lang="en-US" altLang="ja-JP" sz="7000" dirty="0" smtClean="0"/>
              <a:t>                 VD</a:t>
            </a:r>
            <a:r>
              <a:rPr lang="en-US" altLang="ja-JP" sz="7000" dirty="0"/>
              <a:t>: Video (</a:t>
            </a:r>
            <a:r>
              <a:rPr lang="en-US" altLang="ja-JP" sz="7000" dirty="0" err="1"/>
              <a:t>VisualObject</a:t>
            </a:r>
            <a:r>
              <a:rPr lang="en-US" altLang="ja-JP" sz="7000" dirty="0"/>
              <a:t>) content</a:t>
            </a:r>
            <a:endParaRPr lang="ja-JP" altLang="ja-JP" sz="7000" dirty="0"/>
          </a:p>
          <a:p>
            <a:pPr marL="0" indent="0">
              <a:buNone/>
            </a:pPr>
            <a:r>
              <a:rPr lang="en-US" altLang="ja-JP" dirty="0"/>
              <a:t> </a:t>
            </a:r>
            <a:endParaRPr lang="ja-JP" altLang="ja-JP" dirty="0"/>
          </a:p>
          <a:p>
            <a:endParaRPr lang="en-US" altLang="en-US" dirty="0"/>
          </a:p>
        </p:txBody>
      </p:sp>
    </p:spTree>
    <p:extLst>
      <p:ext uri="{BB962C8B-B14F-4D97-AF65-F5344CB8AC3E}">
        <p14:creationId xmlns:p14="http://schemas.microsoft.com/office/powerpoint/2010/main" val="188107484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Interoperability</a:t>
            </a:r>
            <a:endParaRPr lang="en-US" dirty="0"/>
          </a:p>
        </p:txBody>
      </p:sp>
      <p:sp>
        <p:nvSpPr>
          <p:cNvPr id="3" name="Content Placeholder 2"/>
          <p:cNvSpPr>
            <a:spLocks noGrp="1"/>
          </p:cNvSpPr>
          <p:nvPr>
            <p:ph idx="1"/>
          </p:nvPr>
        </p:nvSpPr>
        <p:spPr/>
        <p:txBody>
          <a:bodyPr>
            <a:normAutofit/>
          </a:bodyPr>
          <a:lstStyle/>
          <a:p>
            <a:r>
              <a:rPr lang="en-US" altLang="en-US" dirty="0" smtClean="0"/>
              <a:t>Securing interoperability with an international artist ID system like ISN (International Standard Name Identifier) will be examined for the future.</a:t>
            </a:r>
            <a:endParaRPr lang="en-US" altLang="en-US" dirty="0"/>
          </a:p>
        </p:txBody>
      </p:sp>
    </p:spTree>
    <p:extLst>
      <p:ext uri="{BB962C8B-B14F-4D97-AF65-F5344CB8AC3E}">
        <p14:creationId xmlns:p14="http://schemas.microsoft.com/office/powerpoint/2010/main" val="163114304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 addition to music</a:t>
            </a:r>
            <a:endParaRPr lang="en-US" dirty="0"/>
          </a:p>
        </p:txBody>
      </p:sp>
      <p:sp>
        <p:nvSpPr>
          <p:cNvPr id="3" name="Content Placeholder 2"/>
          <p:cNvSpPr>
            <a:spLocks noGrp="1"/>
          </p:cNvSpPr>
          <p:nvPr>
            <p:ph idx="1"/>
          </p:nvPr>
        </p:nvSpPr>
        <p:spPr/>
        <p:txBody>
          <a:bodyPr>
            <a:normAutofit/>
          </a:bodyPr>
          <a:lstStyle/>
          <a:p>
            <a:r>
              <a:rPr lang="en-US" altLang="en-US" dirty="0" err="1" smtClean="0"/>
              <a:t>ArtistComm</a:t>
            </a:r>
            <a:r>
              <a:rPr lang="en-US" altLang="en-US" dirty="0" smtClean="0"/>
              <a:t> IDs can be applied to other objects and services arising from people’s creative activities, like animation and fashion</a:t>
            </a:r>
            <a:endParaRPr lang="en-US" altLang="en-US" dirty="0"/>
          </a:p>
        </p:txBody>
      </p:sp>
    </p:spTree>
    <p:extLst>
      <p:ext uri="{BB962C8B-B14F-4D97-AF65-F5344CB8AC3E}">
        <p14:creationId xmlns:p14="http://schemas.microsoft.com/office/powerpoint/2010/main" val="16311430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587517" y="4720115"/>
            <a:ext cx="3576830" cy="1079552"/>
          </a:xfrm>
          <a:prstGeom prst="rect">
            <a:avLst/>
          </a:prstGeom>
        </p:spPr>
      </p:pic>
      <p:sp>
        <p:nvSpPr>
          <p:cNvPr id="2" name="Title 1"/>
          <p:cNvSpPr>
            <a:spLocks noGrp="1"/>
          </p:cNvSpPr>
          <p:nvPr>
            <p:ph type="title"/>
          </p:nvPr>
        </p:nvSpPr>
        <p:spPr/>
        <p:txBody>
          <a:bodyPr/>
          <a:lstStyle/>
          <a:p>
            <a:r>
              <a:rPr lang="en-US" dirty="0" smtClean="0"/>
              <a:t>Introduce myself</a:t>
            </a:r>
            <a:endParaRPr lang="en-US" dirty="0"/>
          </a:p>
        </p:txBody>
      </p:sp>
      <p:sp>
        <p:nvSpPr>
          <p:cNvPr id="3" name="Content Placeholder 2"/>
          <p:cNvSpPr>
            <a:spLocks noGrp="1"/>
          </p:cNvSpPr>
          <p:nvPr>
            <p:ph idx="1"/>
          </p:nvPr>
        </p:nvSpPr>
        <p:spPr/>
        <p:txBody>
          <a:bodyPr>
            <a:normAutofit/>
          </a:bodyPr>
          <a:lstStyle/>
          <a:p>
            <a:r>
              <a:rPr lang="en-US" altLang="en-US" dirty="0" smtClean="0">
                <a:latin typeface="Calibri"/>
                <a:ea typeface="HGP創英角ｺﾞｼｯｸUB"/>
                <a:cs typeface="Calibri"/>
              </a:rPr>
              <a:t>Having studied relation between media technology and pop music</a:t>
            </a:r>
          </a:p>
          <a:p>
            <a:pPr>
              <a:spcBef>
                <a:spcPts val="2000"/>
              </a:spcBef>
            </a:pPr>
            <a:r>
              <a:rPr lang="en-US" altLang="ja-JP" dirty="0" smtClean="0">
                <a:latin typeface="Calibri"/>
                <a:ea typeface="HGP創英角ｺﾞｼｯｸUB" charset="0"/>
                <a:cs typeface="Calibri"/>
                <a:sym typeface="HGP創英角ｺﾞｼｯｸUB" charset="0"/>
              </a:rPr>
              <a:t>Carried out the design and practical implementation of</a:t>
            </a:r>
            <a:r>
              <a:rPr lang="en-US" altLang="ja-JP" dirty="0">
                <a:latin typeface="Calibri"/>
                <a:ea typeface="HGP創英角ｺﾞｼｯｸUB" charset="0"/>
                <a:cs typeface="Calibri"/>
                <a:sym typeface="HGP創英角ｺﾞｼｯｸUB" charset="0"/>
              </a:rPr>
              <a:t> </a:t>
            </a:r>
            <a:r>
              <a:rPr lang="en-US" altLang="ja-JP" dirty="0" smtClean="0">
                <a:latin typeface="Calibri"/>
                <a:ea typeface="HGP創英角ｺﾞｼｯｸUB" charset="0"/>
                <a:cs typeface="Calibri"/>
                <a:sym typeface="HGP創英角ｺﾞｼｯｸUB" charset="0"/>
              </a:rPr>
              <a:t>“</a:t>
            </a:r>
            <a:r>
              <a:rPr lang="en-US" altLang="ja-JP" dirty="0" err="1" smtClean="0">
                <a:latin typeface="Calibri"/>
                <a:ea typeface="HGP創英角ｺﾞｼｯｸUB" charset="0"/>
                <a:cs typeface="Calibri"/>
                <a:sym typeface="HGP創英角ｺﾞｼｯｸUB" charset="0"/>
              </a:rPr>
              <a:t>radiko</a:t>
            </a:r>
            <a:r>
              <a:rPr lang="en-US" altLang="ja-JP" dirty="0" smtClean="0">
                <a:latin typeface="Calibri"/>
                <a:ea typeface="HGP創英角ｺﾞｼｯｸUB" charset="0"/>
                <a:cs typeface="Calibri"/>
                <a:sym typeface="HGP創英角ｺﾞｼｯｸUB" charset="0"/>
              </a:rPr>
              <a:t>” a simultaneous delivery platform for terrestrial radio of Japan</a:t>
            </a:r>
          </a:p>
        </p:txBody>
      </p:sp>
    </p:spTree>
    <p:extLst>
      <p:ext uri="{BB962C8B-B14F-4D97-AF65-F5344CB8AC3E}">
        <p14:creationId xmlns:p14="http://schemas.microsoft.com/office/powerpoint/2010/main" val="274516179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media ecosystem</a:t>
            </a:r>
            <a:endParaRPr lang="en-US" dirty="0"/>
          </a:p>
        </p:txBody>
      </p:sp>
      <p:sp>
        <p:nvSpPr>
          <p:cNvPr id="3" name="Content Placeholder 2"/>
          <p:cNvSpPr>
            <a:spLocks noGrp="1"/>
          </p:cNvSpPr>
          <p:nvPr>
            <p:ph idx="1"/>
          </p:nvPr>
        </p:nvSpPr>
        <p:spPr/>
        <p:txBody>
          <a:bodyPr>
            <a:normAutofit/>
          </a:bodyPr>
          <a:lstStyle/>
          <a:p>
            <a:r>
              <a:rPr lang="en-US" altLang="en-US" dirty="0" smtClean="0"/>
              <a:t>Users will be able to enjoy music suitable for their feelings at that time wherever they are, whether at home, in the street, or in the car or to participate in live performances </a:t>
            </a:r>
          </a:p>
          <a:p>
            <a:r>
              <a:rPr lang="en-US" altLang="en-US" dirty="0" smtClean="0"/>
              <a:t>New media ecosystem by socializing technologies such as </a:t>
            </a:r>
            <a:r>
              <a:rPr lang="en-US" altLang="en-US" dirty="0" err="1" smtClean="0"/>
              <a:t>IoT</a:t>
            </a:r>
            <a:r>
              <a:rPr lang="en-US" altLang="en-US" dirty="0" smtClean="0"/>
              <a:t> (Internet of Things) and big data analysis in music</a:t>
            </a:r>
          </a:p>
        </p:txBody>
      </p:sp>
    </p:spTree>
    <p:extLst>
      <p:ext uri="{BB962C8B-B14F-4D97-AF65-F5344CB8AC3E}">
        <p14:creationId xmlns:p14="http://schemas.microsoft.com/office/powerpoint/2010/main" val="21023540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Kansai University Japanese Pop Music Archives &amp; Museum Project</a:t>
            </a:r>
            <a:endParaRPr lang="en-US" dirty="0"/>
          </a:p>
        </p:txBody>
      </p:sp>
      <p:sp>
        <p:nvSpPr>
          <p:cNvPr id="3" name="Content Placeholder 2"/>
          <p:cNvSpPr>
            <a:spLocks noGrp="1"/>
          </p:cNvSpPr>
          <p:nvPr>
            <p:ph idx="1"/>
          </p:nvPr>
        </p:nvSpPr>
        <p:spPr/>
        <p:txBody>
          <a:bodyPr>
            <a:normAutofit/>
          </a:bodyPr>
          <a:lstStyle/>
          <a:p>
            <a:r>
              <a:rPr lang="en-US" altLang="en-US" dirty="0" smtClean="0"/>
              <a:t>Digitizing and creating a database of cultural materials, such as early 70’ music live performance videos, based on </a:t>
            </a:r>
            <a:r>
              <a:rPr lang="en-US" altLang="en-US" dirty="0" err="1" smtClean="0"/>
              <a:t>ArtistComm</a:t>
            </a:r>
            <a:r>
              <a:rPr lang="en-US" altLang="en-US" dirty="0" smtClean="0"/>
              <a:t> ID system</a:t>
            </a:r>
            <a:endParaRPr lang="en-US" altLang="en-US" dirty="0"/>
          </a:p>
        </p:txBody>
      </p:sp>
    </p:spTree>
    <p:extLst>
      <p:ext uri="{BB962C8B-B14F-4D97-AF65-F5344CB8AC3E}">
        <p14:creationId xmlns:p14="http://schemas.microsoft.com/office/powerpoint/2010/main" val="33808678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Japanese Popular Museum</a:t>
            </a:r>
            <a:endParaRPr lang="en-US" dirty="0"/>
          </a:p>
        </p:txBody>
      </p:sp>
      <p:sp>
        <p:nvSpPr>
          <p:cNvPr id="3" name="Content Placeholder 2"/>
          <p:cNvSpPr>
            <a:spLocks noGrp="1"/>
          </p:cNvSpPr>
          <p:nvPr>
            <p:ph idx="1"/>
          </p:nvPr>
        </p:nvSpPr>
        <p:spPr/>
        <p:txBody>
          <a:bodyPr>
            <a:normAutofit/>
          </a:bodyPr>
          <a:lstStyle/>
          <a:p>
            <a:r>
              <a:rPr lang="en-US" altLang="en-US" dirty="0" smtClean="0"/>
              <a:t>Aiming to establish a network-type popular music museum that utilized cutting-edge ITC technology in the </a:t>
            </a:r>
            <a:r>
              <a:rPr lang="en-US" altLang="en-US" dirty="0" err="1" smtClean="0"/>
              <a:t>Takeshiba</a:t>
            </a:r>
            <a:r>
              <a:rPr lang="en-US" altLang="en-US" dirty="0" smtClean="0"/>
              <a:t> District CIP (Contents Innovation Program) , adjacent to  a 2020 Tokyo Olympics venue</a:t>
            </a:r>
            <a:endParaRPr lang="en-US" altLang="en-US" dirty="0"/>
          </a:p>
        </p:txBody>
      </p:sp>
    </p:spTree>
    <p:extLst>
      <p:ext uri="{BB962C8B-B14F-4D97-AF65-F5344CB8AC3E}">
        <p14:creationId xmlns:p14="http://schemas.microsoft.com/office/powerpoint/2010/main" val="188107484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a:t>
            </a:r>
            <a:r>
              <a:rPr lang="en-US" dirty="0" err="1" smtClean="0"/>
              <a:t>developement</a:t>
            </a:r>
            <a:endParaRPr lang="en-US" dirty="0"/>
          </a:p>
        </p:txBody>
      </p:sp>
      <p:sp>
        <p:nvSpPr>
          <p:cNvPr id="3" name="Content Placeholder 2"/>
          <p:cNvSpPr>
            <a:spLocks noGrp="1"/>
          </p:cNvSpPr>
          <p:nvPr>
            <p:ph idx="1"/>
          </p:nvPr>
        </p:nvSpPr>
        <p:spPr/>
        <p:txBody>
          <a:bodyPr>
            <a:normAutofit/>
          </a:bodyPr>
          <a:lstStyle/>
          <a:p>
            <a:r>
              <a:rPr lang="en-US" altLang="en-US" dirty="0" smtClean="0"/>
              <a:t>Through activities of </a:t>
            </a:r>
            <a:r>
              <a:rPr lang="en-US" altLang="en-US" dirty="0" err="1" smtClean="0"/>
              <a:t>ArtistComm</a:t>
            </a:r>
            <a:r>
              <a:rPr lang="en-US" altLang="en-US" dirty="0" smtClean="0"/>
              <a:t>, it is hoped that there will be increasing opportunities for people to encounter Japan’s diverse popular music that transcends national borders and generations</a:t>
            </a:r>
            <a:endParaRPr lang="en-US" altLang="en-US" dirty="0"/>
          </a:p>
        </p:txBody>
      </p:sp>
    </p:spTree>
    <p:extLst>
      <p:ext uri="{BB962C8B-B14F-4D97-AF65-F5344CB8AC3E}">
        <p14:creationId xmlns:p14="http://schemas.microsoft.com/office/powerpoint/2010/main" val="17680146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89293"/>
            <a:ext cx="8229600" cy="1143000"/>
          </a:xfrm>
        </p:spPr>
        <p:txBody>
          <a:bodyPr/>
          <a:lstStyle/>
          <a:p>
            <a:r>
              <a:rPr lang="en-US" dirty="0" smtClean="0"/>
              <a:t>Thank you</a:t>
            </a:r>
            <a:endParaRPr lang="en-US" dirty="0"/>
          </a:p>
        </p:txBody>
      </p:sp>
    </p:spTree>
    <p:extLst>
      <p:ext uri="{BB962C8B-B14F-4D97-AF65-F5344CB8AC3E}">
        <p14:creationId xmlns:p14="http://schemas.microsoft.com/office/powerpoint/2010/main" val="33172238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current state of music industry in Japan</a:t>
            </a:r>
            <a:endParaRPr lang="en-US" dirty="0"/>
          </a:p>
        </p:txBody>
      </p:sp>
      <p:sp>
        <p:nvSpPr>
          <p:cNvPr id="6" name="コンテンツ プレースホルダー 5"/>
          <p:cNvSpPr>
            <a:spLocks noGrp="1"/>
          </p:cNvSpPr>
          <p:nvPr>
            <p:ph idx="1"/>
          </p:nvPr>
        </p:nvSpPr>
        <p:spPr/>
        <p:txBody>
          <a:bodyPr/>
          <a:lstStyle/>
          <a:p>
            <a:r>
              <a:rPr kumimoji="1" lang="en-US" altLang="ja-JP" dirty="0" smtClean="0"/>
              <a:t>Music software market is second largest, around 20% of the global market(ifpi,2014)</a:t>
            </a:r>
          </a:p>
          <a:p>
            <a:r>
              <a:rPr kumimoji="1" lang="en-US" altLang="ja-JP" dirty="0" smtClean="0"/>
              <a:t>Physical(CD) market is the world’s largest </a:t>
            </a:r>
          </a:p>
          <a:p>
            <a:r>
              <a:rPr kumimoji="1" lang="en-US" altLang="ja-JP" dirty="0"/>
              <a:t>O</a:t>
            </a:r>
            <a:r>
              <a:rPr kumimoji="1" lang="en-US" altLang="ja-JP" dirty="0" smtClean="0"/>
              <a:t>riginal value added , such as tickets to participate in handshake meetings by idol groups.</a:t>
            </a:r>
          </a:p>
        </p:txBody>
      </p:sp>
    </p:spTree>
    <p:extLst>
      <p:ext uri="{BB962C8B-B14F-4D97-AF65-F5344CB8AC3E}">
        <p14:creationId xmlns:p14="http://schemas.microsoft.com/office/powerpoint/2010/main" val="42305797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delivery</a:t>
            </a:r>
            <a:endParaRPr lang="en-US" dirty="0"/>
          </a:p>
        </p:txBody>
      </p:sp>
      <p:sp>
        <p:nvSpPr>
          <p:cNvPr id="3" name="Content Placeholder 2"/>
          <p:cNvSpPr>
            <a:spLocks noGrp="1"/>
          </p:cNvSpPr>
          <p:nvPr>
            <p:ph idx="1"/>
          </p:nvPr>
        </p:nvSpPr>
        <p:spPr/>
        <p:txBody>
          <a:bodyPr>
            <a:normAutofit/>
          </a:bodyPr>
          <a:lstStyle/>
          <a:p>
            <a:r>
              <a:rPr lang="en-US" altLang="en-US" dirty="0" smtClean="0"/>
              <a:t>Because “</a:t>
            </a:r>
            <a:r>
              <a:rPr lang="en-US" altLang="en-US" dirty="0" err="1" smtClean="0"/>
              <a:t>Chaku</a:t>
            </a:r>
            <a:r>
              <a:rPr lang="en-US" altLang="en-US" dirty="0" smtClean="0"/>
              <a:t> </a:t>
            </a:r>
            <a:r>
              <a:rPr lang="en-US" altLang="en-US" dirty="0" err="1" smtClean="0"/>
              <a:t>Uta</a:t>
            </a:r>
            <a:r>
              <a:rPr lang="en-US" altLang="en-US" dirty="0" smtClean="0"/>
              <a:t>”(Ringtone) was widespread use, PCs download services such as iTunes had not grown.</a:t>
            </a:r>
          </a:p>
          <a:p>
            <a:r>
              <a:rPr lang="en-US" altLang="en-US" dirty="0" smtClean="0"/>
              <a:t>Worrying about its harmful effects on the physical market, an introduction of subscription-type services, such as </a:t>
            </a:r>
            <a:r>
              <a:rPr lang="en-US" altLang="en-US" dirty="0" err="1" smtClean="0"/>
              <a:t>Spotify</a:t>
            </a:r>
            <a:r>
              <a:rPr lang="en-US" altLang="en-US" dirty="0" smtClean="0"/>
              <a:t>, is lagging behind </a:t>
            </a:r>
            <a:endParaRPr lang="en-US" altLang="en-US" dirty="0"/>
          </a:p>
        </p:txBody>
      </p:sp>
    </p:spTree>
    <p:extLst>
      <p:ext uri="{BB962C8B-B14F-4D97-AF65-F5344CB8AC3E}">
        <p14:creationId xmlns:p14="http://schemas.microsoft.com/office/powerpoint/2010/main" val="27451617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Record business was the center of the music industry</a:t>
            </a:r>
            <a:endParaRPr 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42462009"/>
              </p:ext>
            </p:extLst>
          </p:nvPr>
        </p:nvGraphicFramePr>
        <p:xfrm>
          <a:off x="457200" y="1968500"/>
          <a:ext cx="8229600" cy="3830638"/>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p:cNvSpPr/>
          <p:nvPr/>
        </p:nvSpPr>
        <p:spPr>
          <a:xfrm>
            <a:off x="3078012" y="6063618"/>
            <a:ext cx="5852621" cy="523220"/>
          </a:xfrm>
          <a:prstGeom prst="rect">
            <a:avLst/>
          </a:prstGeom>
        </p:spPr>
        <p:txBody>
          <a:bodyPr wrap="square">
            <a:spAutoFit/>
          </a:bodyPr>
          <a:lstStyle/>
          <a:p>
            <a:r>
              <a:rPr lang="en-US" altLang="ja-JP" sz="1400" dirty="0">
                <a:solidFill>
                  <a:srgbClr val="343434"/>
                </a:solidFill>
                <a:ea typeface="HGP創英角ｺﾞｼｯｸUB" charset="0"/>
                <a:cs typeface="Calibri"/>
                <a:sym typeface="HGP創英角ｺﾞｼｯｸUB" charset="0"/>
              </a:rPr>
              <a:t>Recording Industry Association of Japan,2014</a:t>
            </a:r>
          </a:p>
          <a:p>
            <a:r>
              <a:rPr kumimoji="1" lang="en-US" altLang="ja-JP" sz="1400" dirty="0">
                <a:solidFill>
                  <a:srgbClr val="343434"/>
                </a:solidFill>
                <a:ea typeface="HGP創英角ｺﾞｼｯｸUB" charset="0"/>
                <a:cs typeface="Calibri"/>
                <a:sym typeface="HGP創英角ｺﾞｼｯｸUB" charset="0"/>
              </a:rPr>
              <a:t>All Japan Concert &amp; Live Entertainment Promoters Conference,2014</a:t>
            </a:r>
            <a:endParaRPr kumimoji="1" lang="ja-JP" altLang="en-US" sz="1400" dirty="0">
              <a:cs typeface="Calibri"/>
            </a:endParaRPr>
          </a:p>
        </p:txBody>
      </p:sp>
    </p:spTree>
    <p:extLst>
      <p:ext uri="{BB962C8B-B14F-4D97-AF65-F5344CB8AC3E}">
        <p14:creationId xmlns:p14="http://schemas.microsoft.com/office/powerpoint/2010/main" val="41885754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Shifting from Recorded Music to Live Performance</a:t>
            </a:r>
            <a:endParaRPr 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525303325"/>
              </p:ext>
            </p:extLst>
          </p:nvPr>
        </p:nvGraphicFramePr>
        <p:xfrm>
          <a:off x="457200" y="1968500"/>
          <a:ext cx="8229600" cy="3830638"/>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023609" y="6057329"/>
            <a:ext cx="5138221" cy="523220"/>
          </a:xfrm>
          <a:prstGeom prst="rect">
            <a:avLst/>
          </a:prstGeom>
          <a:noFill/>
        </p:spPr>
        <p:txBody>
          <a:bodyPr wrap="none" rtlCol="0">
            <a:spAutoFit/>
          </a:bodyPr>
          <a:lstStyle/>
          <a:p>
            <a:r>
              <a:rPr lang="en-US" altLang="ja-JP" sz="1400" dirty="0">
                <a:solidFill>
                  <a:srgbClr val="343434"/>
                </a:solidFill>
                <a:latin typeface="Calibri"/>
                <a:ea typeface="HGP創英角ｺﾞｼｯｸUB" charset="0"/>
                <a:cs typeface="Calibri"/>
                <a:sym typeface="HGP創英角ｺﾞｼｯｸUB" charset="0"/>
              </a:rPr>
              <a:t>Recording Industry Association of </a:t>
            </a:r>
            <a:r>
              <a:rPr lang="en-US" altLang="ja-JP" sz="1400" dirty="0" smtClean="0">
                <a:solidFill>
                  <a:srgbClr val="343434"/>
                </a:solidFill>
                <a:latin typeface="Calibri"/>
                <a:ea typeface="HGP創英角ｺﾞｼｯｸUB" charset="0"/>
                <a:cs typeface="Calibri"/>
                <a:sym typeface="HGP創英角ｺﾞｼｯｸUB" charset="0"/>
              </a:rPr>
              <a:t>Japan,2014</a:t>
            </a:r>
          </a:p>
          <a:p>
            <a:r>
              <a:rPr kumimoji="1" lang="en-US" altLang="ja-JP" sz="1400" dirty="0" smtClean="0">
                <a:solidFill>
                  <a:srgbClr val="343434"/>
                </a:solidFill>
                <a:latin typeface="Calibri"/>
                <a:ea typeface="HGP創英角ｺﾞｼｯｸUB" charset="0"/>
                <a:cs typeface="Calibri"/>
                <a:sym typeface="HGP創英角ｺﾞｼｯｸUB" charset="0"/>
              </a:rPr>
              <a:t>All Japan Concert &amp; Live Entertainment Promoters Conference,2014</a:t>
            </a:r>
            <a:endParaRPr kumimoji="1" lang="ja-JP" altLang="en-US" sz="1400" dirty="0">
              <a:latin typeface="Calibri"/>
              <a:cs typeface="Calibri"/>
            </a:endParaRPr>
          </a:p>
        </p:txBody>
      </p:sp>
    </p:spTree>
    <p:extLst>
      <p:ext uri="{BB962C8B-B14F-4D97-AF65-F5344CB8AC3E}">
        <p14:creationId xmlns:p14="http://schemas.microsoft.com/office/powerpoint/2010/main" val="30146279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Synchronized services</a:t>
            </a:r>
            <a:endParaRPr lang="en-US" dirty="0"/>
          </a:p>
        </p:txBody>
      </p:sp>
      <p:pic>
        <p:nvPicPr>
          <p:cNvPr id="9" name="図 8"/>
          <p:cNvPicPr>
            <a:picLocks noChangeAspect="1"/>
          </p:cNvPicPr>
          <p:nvPr/>
        </p:nvPicPr>
        <p:blipFill>
          <a:blip r:embed="rId2"/>
          <a:stretch>
            <a:fillRect/>
          </a:stretch>
        </p:blipFill>
        <p:spPr>
          <a:xfrm>
            <a:off x="2168070" y="1550117"/>
            <a:ext cx="2712259" cy="2034194"/>
          </a:xfrm>
          <a:prstGeom prst="rect">
            <a:avLst/>
          </a:prstGeom>
        </p:spPr>
      </p:pic>
      <p:pic>
        <p:nvPicPr>
          <p:cNvPr id="10" name="図 9"/>
          <p:cNvPicPr>
            <a:picLocks noChangeAspect="1"/>
          </p:cNvPicPr>
          <p:nvPr/>
        </p:nvPicPr>
        <p:blipFill>
          <a:blip r:embed="rId3"/>
          <a:stretch>
            <a:fillRect/>
          </a:stretch>
        </p:blipFill>
        <p:spPr>
          <a:xfrm>
            <a:off x="293340" y="2771855"/>
            <a:ext cx="2348730" cy="1759281"/>
          </a:xfrm>
          <a:prstGeom prst="rect">
            <a:avLst/>
          </a:prstGeom>
        </p:spPr>
      </p:pic>
      <p:pic>
        <p:nvPicPr>
          <p:cNvPr id="11" name="図 10"/>
          <p:cNvPicPr>
            <a:picLocks noChangeAspect="1"/>
          </p:cNvPicPr>
          <p:nvPr/>
        </p:nvPicPr>
        <p:blipFill>
          <a:blip r:embed="rId4"/>
          <a:stretch>
            <a:fillRect/>
          </a:stretch>
        </p:blipFill>
        <p:spPr>
          <a:xfrm>
            <a:off x="5649296" y="2170184"/>
            <a:ext cx="2812962" cy="1203341"/>
          </a:xfrm>
          <a:prstGeom prst="rect">
            <a:avLst/>
          </a:prstGeom>
        </p:spPr>
      </p:pic>
      <p:pic>
        <p:nvPicPr>
          <p:cNvPr id="12" name="図 11"/>
          <p:cNvPicPr>
            <a:picLocks noChangeAspect="1"/>
          </p:cNvPicPr>
          <p:nvPr/>
        </p:nvPicPr>
        <p:blipFill>
          <a:blip r:embed="rId5"/>
          <a:stretch>
            <a:fillRect/>
          </a:stretch>
        </p:blipFill>
        <p:spPr>
          <a:xfrm>
            <a:off x="6004731" y="3740260"/>
            <a:ext cx="1774757" cy="1774757"/>
          </a:xfrm>
          <a:prstGeom prst="rect">
            <a:avLst/>
          </a:prstGeom>
        </p:spPr>
      </p:pic>
      <p:pic>
        <p:nvPicPr>
          <p:cNvPr id="13" name="図 12"/>
          <p:cNvPicPr>
            <a:picLocks noChangeAspect="1"/>
          </p:cNvPicPr>
          <p:nvPr/>
        </p:nvPicPr>
        <p:blipFill>
          <a:blip r:embed="rId6"/>
          <a:stretch>
            <a:fillRect/>
          </a:stretch>
        </p:blipFill>
        <p:spPr>
          <a:xfrm>
            <a:off x="2533627" y="3958733"/>
            <a:ext cx="2122866" cy="2122866"/>
          </a:xfrm>
          <a:prstGeom prst="rect">
            <a:avLst/>
          </a:prstGeom>
        </p:spPr>
      </p:pic>
    </p:spTree>
    <p:extLst>
      <p:ext uri="{BB962C8B-B14F-4D97-AF65-F5344CB8AC3E}">
        <p14:creationId xmlns:p14="http://schemas.microsoft.com/office/powerpoint/2010/main" val="27451617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Users want to know more about      the artist</a:t>
            </a:r>
            <a:endParaRPr lang="en-US" dirty="0"/>
          </a:p>
        </p:txBody>
      </p:sp>
      <p:sp>
        <p:nvSpPr>
          <p:cNvPr id="3" name="Content Placeholder 2"/>
          <p:cNvSpPr>
            <a:spLocks noGrp="1"/>
          </p:cNvSpPr>
          <p:nvPr>
            <p:ph idx="1"/>
          </p:nvPr>
        </p:nvSpPr>
        <p:spPr/>
        <p:txBody>
          <a:bodyPr>
            <a:normAutofit/>
          </a:bodyPr>
          <a:lstStyle/>
          <a:p>
            <a:r>
              <a:rPr lang="en-US" altLang="en-US" dirty="0" smtClean="0"/>
              <a:t>The artist profile</a:t>
            </a:r>
          </a:p>
          <a:p>
            <a:r>
              <a:rPr lang="en-US" altLang="en-US" dirty="0" smtClean="0"/>
              <a:t>Information of live performance</a:t>
            </a:r>
            <a:endParaRPr lang="en-US" altLang="en-US" dirty="0"/>
          </a:p>
        </p:txBody>
      </p:sp>
    </p:spTree>
    <p:extLst>
      <p:ext uri="{BB962C8B-B14F-4D97-AF65-F5344CB8AC3E}">
        <p14:creationId xmlns:p14="http://schemas.microsoft.com/office/powerpoint/2010/main" val="40079886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375" y="1526791"/>
            <a:ext cx="8229600" cy="1143000"/>
          </a:xfrm>
        </p:spPr>
        <p:txBody>
          <a:bodyPr>
            <a:normAutofit fontScale="90000"/>
          </a:bodyPr>
          <a:lstStyle/>
          <a:p>
            <a:r>
              <a:rPr lang="en-US" altLang="en-US" dirty="0"/>
              <a:t>The goal of </a:t>
            </a:r>
            <a:r>
              <a:rPr lang="en-US" altLang="en-US" dirty="0" err="1"/>
              <a:t>ArtistComm</a:t>
            </a:r>
            <a:r>
              <a:rPr lang="en-US" altLang="en-US" dirty="0"/>
              <a:t> is to maximize the added value provided by the artist’s talent and appeal</a:t>
            </a:r>
            <a:br>
              <a:rPr lang="en-US" altLang="en-US" dirty="0"/>
            </a:br>
            <a:endParaRPr lang="en-US" dirty="0"/>
          </a:p>
        </p:txBody>
      </p:sp>
      <p:sp>
        <p:nvSpPr>
          <p:cNvPr id="3" name="Content Placeholder 2"/>
          <p:cNvSpPr>
            <a:spLocks noGrp="1"/>
          </p:cNvSpPr>
          <p:nvPr>
            <p:ph idx="1"/>
          </p:nvPr>
        </p:nvSpPr>
        <p:spPr>
          <a:xfrm>
            <a:off x="648375" y="3083694"/>
            <a:ext cx="8229600" cy="3831167"/>
          </a:xfrm>
        </p:spPr>
        <p:txBody>
          <a:bodyPr>
            <a:normAutofit/>
          </a:bodyPr>
          <a:lstStyle/>
          <a:p>
            <a:r>
              <a:rPr lang="en-US" altLang="en-US" dirty="0" smtClean="0"/>
              <a:t>Obviously, it is not “things” but “people” that create music</a:t>
            </a:r>
          </a:p>
          <a:p>
            <a:endParaRPr lang="en-US" altLang="en-US" dirty="0"/>
          </a:p>
        </p:txBody>
      </p:sp>
    </p:spTree>
    <p:extLst>
      <p:ext uri="{BB962C8B-B14F-4D97-AF65-F5344CB8AC3E}">
        <p14:creationId xmlns:p14="http://schemas.microsoft.com/office/powerpoint/2010/main" val="847337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3E5C2BE353D943932B74A3F1F3876D" ma:contentTypeVersion="1" ma:contentTypeDescription="Create a new document." ma:contentTypeScope="" ma:versionID="da65840f8c6d6d7c6e3e34b6214cf54b">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BFD60C-E25F-4310-A9AE-E0F7C5007E16}"/>
</file>

<file path=customXml/itemProps2.xml><?xml version="1.0" encoding="utf-8"?>
<ds:datastoreItem xmlns:ds="http://schemas.openxmlformats.org/officeDocument/2006/customXml" ds:itemID="{07F83292-BCBF-4D91-822F-2642ECEFA41F}"/>
</file>

<file path=customXml/itemProps3.xml><?xml version="1.0" encoding="utf-8"?>
<ds:datastoreItem xmlns:ds="http://schemas.openxmlformats.org/officeDocument/2006/customXml" ds:itemID="{6C432D6D-A50F-48ED-8A16-E8EA6CE27C2E}"/>
</file>

<file path=docProps/app.xml><?xml version="1.0" encoding="utf-8"?>
<Properties xmlns="http://schemas.openxmlformats.org/officeDocument/2006/extended-properties" xmlns:vt="http://schemas.openxmlformats.org/officeDocument/2006/docPropsVTypes">
  <TotalTime>4498</TotalTime>
  <Words>883</Words>
  <Application>Microsoft Macintosh PowerPoint</Application>
  <PresentationFormat>画面に合わせる (4:3)</PresentationFormat>
  <Paragraphs>86</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Theme</vt:lpstr>
      <vt:lpstr>“Joint ITU and IEC workshop on Rights Information Interoperability (RII) ”  (Geneva, Switzerland,  13 February 2015)</vt:lpstr>
      <vt:lpstr>Introduce myself</vt:lpstr>
      <vt:lpstr>The current state of music industry in Japan</vt:lpstr>
      <vt:lpstr>Digital delivery</vt:lpstr>
      <vt:lpstr>Record business was the center of the music industry</vt:lpstr>
      <vt:lpstr>Shifting from Recorded Music to Live Performance</vt:lpstr>
      <vt:lpstr>Synchronized services</vt:lpstr>
      <vt:lpstr>Users want to know more about      the artist</vt:lpstr>
      <vt:lpstr>The goal of ArtistComm is to maximize the added value provided by the artist’s talent and appeal </vt:lpstr>
      <vt:lpstr>Characteristics of ArtistComm </vt:lpstr>
      <vt:lpstr>Specific Activities                              ArtistComm ID </vt:lpstr>
      <vt:lpstr>Specific Activities                              Basic Artist information</vt:lpstr>
      <vt:lpstr>Specific Activities Information Hub </vt:lpstr>
      <vt:lpstr>Japanese characters requires an original database</vt:lpstr>
      <vt:lpstr>Outline of ArtistComm ID System</vt:lpstr>
      <vt:lpstr>ArtistComm ID </vt:lpstr>
      <vt:lpstr>Contents ID </vt:lpstr>
      <vt:lpstr>Interoperability</vt:lpstr>
      <vt:lpstr>In addition to music</vt:lpstr>
      <vt:lpstr>New media ecosystem</vt:lpstr>
      <vt:lpstr>Kansai University Japanese Pop Music Archives &amp; Museum Project</vt:lpstr>
      <vt:lpstr>Japanese Popular Museum</vt:lpstr>
      <vt:lpstr>Future developement</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Owner MacBookAir</cp:lastModifiedBy>
  <cp:revision>136</cp:revision>
  <cp:lastPrinted>2015-01-19T16:17:40Z</cp:lastPrinted>
  <dcterms:created xsi:type="dcterms:W3CDTF">2014-09-01T15:38:30Z</dcterms:created>
  <dcterms:modified xsi:type="dcterms:W3CDTF">2015-02-09T16:32:47Z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0x010100333E5C2BE353D943932B74A3F1F3876D</vt:lpwstr>
  </property>
</Properties>
</file>