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1" r:id="rId2"/>
    <p:sldId id="303" r:id="rId3"/>
    <p:sldId id="306" r:id="rId4"/>
    <p:sldId id="305" r:id="rId5"/>
    <p:sldId id="304" r:id="rId6"/>
    <p:sldId id="308" r:id="rId7"/>
    <p:sldId id="307" r:id="rId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/>
              <a:t>Joint ITU and IEC workshop on Rights Information Interoperability (RII</a:t>
            </a:r>
            <a:r>
              <a:rPr lang="en-US" sz="2800" dirty="0" smtClean="0"/>
              <a:t>) </a:t>
            </a:r>
            <a:br>
              <a:rPr lang="en-US" sz="2800" dirty="0" smtClean="0"/>
            </a:br>
            <a:r>
              <a:rPr lang="en-US" sz="2800" dirty="0" smtClean="0"/>
              <a:t>Geneva, Switzerland, 13 February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ITU-T Study Group 16 Overview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err="1" smtClean="0"/>
              <a:t>Yushi</a:t>
            </a:r>
            <a:r>
              <a:rPr lang="en-US" sz="12800" b="1" dirty="0" smtClean="0"/>
              <a:t> Naito,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Chairman, ITU-T SG 16</a:t>
            </a:r>
          </a:p>
          <a:p>
            <a:pPr marL="0" indent="0" algn="ctr">
              <a:buNone/>
            </a:pPr>
            <a:r>
              <a:rPr lang="en-US" sz="12800" b="1" dirty="0" smtClean="0"/>
              <a:t>Yushi.Naito@ties.itu.int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06683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ea typeface="ＭＳ Ｐゴシック" charset="-128"/>
              </a:rPr>
              <a:t>Study Group 16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493"/>
            <a:ext cx="8229600" cy="4571999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200" b="1" dirty="0">
                <a:ea typeface="ＭＳ Ｐゴシック" charset="-128"/>
              </a:rPr>
              <a:t>Lead SG on:</a:t>
            </a:r>
          </a:p>
          <a:p>
            <a:pPr lvl="1"/>
            <a:r>
              <a:rPr lang="en-US" altLang="ja-JP" sz="2200" dirty="0">
                <a:ea typeface="ＭＳ Ｐゴシック" charset="-128"/>
              </a:rPr>
              <a:t>multimedia coding, systems and applications</a:t>
            </a:r>
          </a:p>
          <a:p>
            <a:pPr lvl="1"/>
            <a:r>
              <a:rPr lang="en-US" altLang="ja-JP" sz="2200" dirty="0">
                <a:ea typeface="ＭＳ Ｐゴシック" charset="-128"/>
              </a:rPr>
              <a:t>ubiquitous and </a:t>
            </a:r>
            <a:r>
              <a:rPr lang="en-US" altLang="ja-JP" sz="2200" dirty="0" err="1">
                <a:ea typeface="ＭＳ Ｐゴシック" charset="-128"/>
              </a:rPr>
              <a:t>IoT</a:t>
            </a:r>
            <a:r>
              <a:rPr lang="en-US" altLang="ja-JP" sz="2200" dirty="0">
                <a:ea typeface="ＭＳ Ｐゴシック" charset="-128"/>
              </a:rPr>
              <a:t> applications</a:t>
            </a:r>
          </a:p>
          <a:p>
            <a:pPr lvl="1"/>
            <a:r>
              <a:rPr lang="en-US" altLang="ja-JP" sz="2200" dirty="0">
                <a:ea typeface="ＭＳ Ｐゴシック" charset="-128"/>
              </a:rPr>
              <a:t>telecommunication/ICT accessibility for persons with disabilities </a:t>
            </a:r>
          </a:p>
          <a:p>
            <a:pPr lvl="1"/>
            <a:r>
              <a:rPr lang="en-US" altLang="ja-JP" sz="2200" dirty="0">
                <a:ea typeface="ＭＳ Ｐゴシック" charset="-128"/>
              </a:rPr>
              <a:t>intelligent transport systems (ITS)</a:t>
            </a:r>
          </a:p>
          <a:p>
            <a:pPr lvl="1"/>
            <a:r>
              <a:rPr lang="en-US" altLang="ja-JP" sz="2200" dirty="0">
                <a:ea typeface="ＭＳ Ｐゴシック" charset="-128"/>
              </a:rPr>
              <a:t>IPTV</a:t>
            </a:r>
            <a:endParaRPr lang="ja-JP" altLang="ja-JP" sz="2200" dirty="0">
              <a:ea typeface="ＭＳ Ｐゴシック" charset="-128"/>
            </a:endParaRPr>
          </a:p>
          <a:p>
            <a:r>
              <a:rPr lang="en-US" altLang="ja-JP" sz="2200" b="1" dirty="0">
                <a:ea typeface="ＭＳ Ｐゴシック" charset="-128"/>
              </a:rPr>
              <a:t>Organization</a:t>
            </a:r>
          </a:p>
          <a:p>
            <a:pPr lvl="1"/>
            <a:r>
              <a:rPr lang="en-US" altLang="ja-JP" sz="2200" b="1" dirty="0">
                <a:solidFill>
                  <a:srgbClr val="1B5BA2"/>
                </a:solidFill>
                <a:ea typeface="ＭＳ Ｐゴシック" charset="-128"/>
              </a:rPr>
              <a:t>WP1</a:t>
            </a:r>
            <a:r>
              <a:rPr lang="en-US" altLang="ja-JP" sz="2200" b="1" dirty="0">
                <a:ea typeface="ＭＳ Ｐゴシック" charset="-128"/>
              </a:rPr>
              <a:t>:Multimedia systems</a:t>
            </a:r>
          </a:p>
          <a:p>
            <a:pPr lvl="1"/>
            <a:r>
              <a:rPr lang="en-US" altLang="ja-JP" sz="2200" b="1" dirty="0">
                <a:solidFill>
                  <a:srgbClr val="1B5BA2"/>
                </a:solidFill>
                <a:ea typeface="ＭＳ Ｐゴシック" charset="-128"/>
              </a:rPr>
              <a:t>WP2</a:t>
            </a:r>
            <a:r>
              <a:rPr lang="en-US" altLang="ja-JP" sz="2200" b="1" dirty="0">
                <a:ea typeface="ＭＳ Ｐゴシック" charset="-128"/>
              </a:rPr>
              <a:t>:</a:t>
            </a:r>
            <a:r>
              <a:rPr lang="en-GB" altLang="ja-JP" sz="2200" b="1" dirty="0">
                <a:ea typeface="ＭＳ Ｐゴシック" charset="-128"/>
              </a:rPr>
              <a:t>Multimedia services and accessibility</a:t>
            </a:r>
            <a:endParaRPr lang="en-US" altLang="ja-JP" sz="2200" b="1" dirty="0">
              <a:ea typeface="ＭＳ Ｐゴシック" charset="-128"/>
            </a:endParaRPr>
          </a:p>
          <a:p>
            <a:pPr lvl="1"/>
            <a:r>
              <a:rPr lang="en-US" altLang="ja-JP" sz="2200" b="1" dirty="0">
                <a:solidFill>
                  <a:srgbClr val="1B5BA2"/>
                </a:solidFill>
                <a:ea typeface="ＭＳ Ｐゴシック" charset="-128"/>
              </a:rPr>
              <a:t>WP3</a:t>
            </a:r>
            <a:r>
              <a:rPr lang="en-US" altLang="ja-JP" sz="2200" b="1" dirty="0">
                <a:ea typeface="ＭＳ Ｐゴシック" charset="-128"/>
              </a:rPr>
              <a:t>:Media coding and signal processing</a:t>
            </a:r>
            <a:endParaRPr lang="en-US" altLang="ja-JP" sz="2200" dirty="0">
              <a:ea typeface="ＭＳ Ｐゴシック" charset="-128"/>
            </a:endParaRPr>
          </a:p>
          <a:p>
            <a:pPr lvl="1"/>
            <a:r>
              <a:rPr lang="en-US" altLang="ja-JP" sz="2200" dirty="0">
                <a:solidFill>
                  <a:srgbClr val="1B5BA2"/>
                </a:solidFill>
                <a:ea typeface="ＭＳ Ｐゴシック" charset="-128"/>
              </a:rPr>
              <a:t>Q20</a:t>
            </a:r>
            <a:r>
              <a:rPr lang="en-US" altLang="ja-JP" sz="2200" dirty="0">
                <a:ea typeface="ＭＳ Ｐゴシック" charset="-128"/>
              </a:rPr>
              <a:t>:Multimedia coordination </a:t>
            </a:r>
          </a:p>
          <a:p>
            <a:r>
              <a:rPr lang="en-US" altLang="ja-JP" sz="2200" b="1" dirty="0">
                <a:ea typeface="ＭＳ Ｐゴシック" charset="-128"/>
              </a:rPr>
              <a:t>Participants </a:t>
            </a:r>
          </a:p>
          <a:p>
            <a:pPr>
              <a:buFont typeface="Wingdings" pitchFamily="2" charset="2"/>
              <a:buNone/>
            </a:pPr>
            <a:r>
              <a:rPr lang="en-US" altLang="ja-JP" sz="2200" dirty="0">
                <a:solidFill>
                  <a:srgbClr val="1B5BA2"/>
                </a:solidFill>
                <a:ea typeface="ＭＳ Ｐゴシック" charset="-128"/>
              </a:rPr>
              <a:t>		200-250</a:t>
            </a:r>
            <a:r>
              <a:rPr lang="en-US" altLang="ja-JP" sz="2200" dirty="0">
                <a:ea typeface="ＭＳ Ｐゴシック" charset="-128"/>
              </a:rPr>
              <a:t> delegates from </a:t>
            </a:r>
            <a:r>
              <a:rPr lang="en-US" altLang="ja-JP" sz="2200" dirty="0">
                <a:solidFill>
                  <a:srgbClr val="1B5BA2"/>
                </a:solidFill>
                <a:ea typeface="ＭＳ Ｐゴシック" charset="-128"/>
              </a:rPr>
              <a:t>24-26</a:t>
            </a:r>
            <a:r>
              <a:rPr lang="en-US" altLang="ja-JP" sz="2200" dirty="0">
                <a:ea typeface="ＭＳ Ｐゴシック" charset="-128"/>
              </a:rPr>
              <a:t> countries</a:t>
            </a:r>
          </a:p>
          <a:p>
            <a:endParaRPr lang="en-US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69313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ea typeface="ＭＳ Ｐゴシック" charset="-128"/>
              </a:rPr>
              <a:t>WP1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099" y="1340285"/>
            <a:ext cx="8398701" cy="4572117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en-US" altLang="ja-JP" sz="3500" b="1" dirty="0">
                <a:solidFill>
                  <a:schemeClr val="tx2"/>
                </a:solidFill>
                <a:ea typeface="ＭＳ Ｐゴシック" charset="-128"/>
              </a:rPr>
              <a:t>Multimedia systems </a:t>
            </a:r>
            <a:r>
              <a:rPr lang="en-US" altLang="ja-JP" dirty="0">
                <a:ea typeface="ＭＳ Ｐゴシック" charset="-128"/>
              </a:rPr>
              <a:t> </a:t>
            </a:r>
          </a:p>
          <a:p>
            <a:pPr lvl="1"/>
            <a:r>
              <a:rPr lang="en-US" altLang="ja-JP" sz="3000" dirty="0">
                <a:ea typeface="ＭＳ Ｐゴシック" charset="-128"/>
              </a:rPr>
              <a:t>Q1:</a:t>
            </a:r>
            <a:r>
              <a:rPr lang="en-GB" altLang="ja-JP" sz="3000" dirty="0">
                <a:ea typeface="ＭＳ Ｐゴシック" charset="-128"/>
              </a:rPr>
              <a:t> Multimedia </a:t>
            </a:r>
            <a:r>
              <a:rPr lang="en-GB" altLang="ja-JP" sz="3000" dirty="0" err="1">
                <a:ea typeface="ＭＳ Ｐゴシック" charset="-128"/>
              </a:rPr>
              <a:t>systems,terminals</a:t>
            </a:r>
            <a:r>
              <a:rPr lang="en-GB" altLang="ja-JP" sz="3000" dirty="0">
                <a:ea typeface="ＭＳ Ｐゴシック" charset="-128"/>
              </a:rPr>
              <a:t> and data </a:t>
            </a:r>
            <a:r>
              <a:rPr lang="en-GB" altLang="ja-JP" sz="3000" dirty="0" err="1">
                <a:ea typeface="ＭＳ Ｐゴシック" charset="-128"/>
              </a:rPr>
              <a:t>coferencing</a:t>
            </a:r>
            <a:r>
              <a:rPr lang="en-GB" altLang="ja-JP" sz="3000" dirty="0">
                <a:ea typeface="ＭＳ Ｐゴシック" charset="-128"/>
              </a:rPr>
              <a:t> </a:t>
            </a:r>
            <a:endParaRPr lang="en-US" altLang="ja-JP" sz="3000" dirty="0">
              <a:ea typeface="ＭＳ Ｐゴシック" charset="-128"/>
            </a:endParaRPr>
          </a:p>
          <a:p>
            <a:pPr lvl="1"/>
            <a:r>
              <a:rPr lang="en-US" altLang="ja-JP" sz="3000" dirty="0">
                <a:ea typeface="ＭＳ Ｐゴシック" charset="-128"/>
              </a:rPr>
              <a:t>Q2:</a:t>
            </a:r>
            <a:r>
              <a:rPr lang="en-GB" altLang="ja-JP" sz="3000" dirty="0">
                <a:ea typeface="ＭＳ Ｐゴシック" charset="-128"/>
              </a:rPr>
              <a:t>Packet-based conversational multimedia systems and functions</a:t>
            </a:r>
            <a:endParaRPr lang="en-US" altLang="ja-JP" sz="3000" dirty="0">
              <a:ea typeface="ＭＳ Ｐゴシック" charset="-128"/>
            </a:endParaRPr>
          </a:p>
          <a:p>
            <a:pPr lvl="1"/>
            <a:r>
              <a:rPr lang="en-US" altLang="ja-JP" sz="3000" dirty="0">
                <a:ea typeface="ＭＳ Ｐゴシック" charset="-128"/>
              </a:rPr>
              <a:t>Q3:</a:t>
            </a:r>
            <a:r>
              <a:rPr lang="en-GB" altLang="ja-JP" sz="3000" dirty="0">
                <a:ea typeface="ＭＳ Ｐゴシック" charset="-128"/>
              </a:rPr>
              <a:t>Multimedia gateway control architectures and protocols</a:t>
            </a:r>
            <a:endParaRPr lang="en-US" altLang="ja-JP" sz="3000" dirty="0">
              <a:ea typeface="ＭＳ Ｐゴシック" charset="-128"/>
            </a:endParaRPr>
          </a:p>
          <a:p>
            <a:pPr lvl="1"/>
            <a:r>
              <a:rPr lang="en-US" altLang="ja-JP" sz="3000" dirty="0">
                <a:ea typeface="ＭＳ Ｐゴシック" charset="-128"/>
              </a:rPr>
              <a:t>Q5:</a:t>
            </a:r>
            <a:r>
              <a:rPr lang="en-GB" altLang="ja-JP" sz="3000" dirty="0">
                <a:ea typeface="ＭＳ Ｐゴシック" charset="-128"/>
              </a:rPr>
              <a:t>Telepresence systems</a:t>
            </a:r>
            <a:endParaRPr lang="en-US" altLang="ja-JP" sz="3000" dirty="0">
              <a:ea typeface="ＭＳ Ｐゴシック" charset="-128"/>
            </a:endParaRPr>
          </a:p>
          <a:p>
            <a:pPr lvl="1"/>
            <a:r>
              <a:rPr lang="en-US" altLang="ja-JP" sz="3000" dirty="0">
                <a:ea typeface="ＭＳ Ｐゴシック" charset="-128"/>
              </a:rPr>
              <a:t>Q21:</a:t>
            </a:r>
            <a:r>
              <a:rPr lang="en-GB" altLang="ja-JP" sz="3000" dirty="0">
                <a:ea typeface="ＭＳ Ｐゴシック" charset="-128"/>
              </a:rPr>
              <a:t>Multimedia framework, applications and services </a:t>
            </a:r>
            <a:endParaRPr lang="en-US" altLang="ja-JP" sz="3000" dirty="0">
              <a:ea typeface="ＭＳ Ｐゴシック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5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69313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WP2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285"/>
            <a:ext cx="8229600" cy="4709785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altLang="ja-JP" sz="3500" b="1" dirty="0">
                <a:solidFill>
                  <a:schemeClr val="tx2"/>
                </a:solidFill>
                <a:ea typeface="ＭＳ Ｐゴシック" charset="-128"/>
              </a:rPr>
              <a:t>Multimedia services and accessibility </a:t>
            </a:r>
          </a:p>
          <a:p>
            <a:pPr lvl="1"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Q13:</a:t>
            </a:r>
            <a:r>
              <a:rPr lang="en-GB" altLang="ja-JP" sz="3000" dirty="0">
                <a:ea typeface="ＭＳ Ｐゴシック" charset="-128"/>
              </a:rPr>
              <a:t>Multimedia application platforms and end systems for IPTV</a:t>
            </a:r>
            <a:r>
              <a:rPr lang="en-US" altLang="ja-JP" sz="3000" dirty="0"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Q14:Digital signage systems and services </a:t>
            </a:r>
          </a:p>
          <a:p>
            <a:pPr lvl="1"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Q25:</a:t>
            </a:r>
            <a:r>
              <a:rPr lang="en-GB" altLang="ja-JP" sz="3000" dirty="0" err="1">
                <a:ea typeface="ＭＳ Ｐゴシック" charset="-128"/>
              </a:rPr>
              <a:t>IoT</a:t>
            </a:r>
            <a:r>
              <a:rPr lang="en-GB" altLang="ja-JP" sz="3000" dirty="0">
                <a:ea typeface="ＭＳ Ｐゴシック" charset="-128"/>
              </a:rPr>
              <a:t> applications and services</a:t>
            </a:r>
            <a:r>
              <a:rPr lang="en-US" altLang="ja-JP" sz="3000" dirty="0"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Q26:</a:t>
            </a:r>
            <a:r>
              <a:rPr lang="en-GB" altLang="ja-JP" sz="3000" dirty="0">
                <a:ea typeface="ＭＳ Ｐゴシック" charset="-128"/>
              </a:rPr>
              <a:t>Accessibility to multimedia systems and services</a:t>
            </a:r>
            <a:r>
              <a:rPr lang="en-US" altLang="ja-JP" sz="3000" dirty="0"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ja-JP" sz="3000" dirty="0">
                <a:ea typeface="ＭＳ Ｐゴシック" charset="-128"/>
              </a:rPr>
              <a:t>Q27:</a:t>
            </a:r>
            <a:r>
              <a:rPr lang="en-GB" altLang="ja-JP" sz="3000" dirty="0">
                <a:ea typeface="ＭＳ Ｐゴシック" charset="-128"/>
              </a:rPr>
              <a:t>Vehicle gateway platform for telecommunication/ITS services/</a:t>
            </a:r>
            <a:r>
              <a:rPr lang="en-GB" altLang="ja-JP" sz="3000" dirty="0" err="1">
                <a:ea typeface="ＭＳ Ｐゴシック" charset="-128"/>
              </a:rPr>
              <a:t>applicationsms</a:t>
            </a:r>
            <a:r>
              <a:rPr lang="en-GB" altLang="ja-JP" sz="3000" dirty="0">
                <a:ea typeface="ＭＳ Ｐゴシック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ja-JP" sz="3000" dirty="0">
                <a:ea typeface="ＭＳ Ｐゴシック" charset="-128"/>
              </a:rPr>
              <a:t>Q28: Multimedia framework for e-health </a:t>
            </a:r>
            <a:r>
              <a:rPr lang="en-GB" altLang="ja-JP" sz="3000" dirty="0" smtClean="0">
                <a:ea typeface="ＭＳ Ｐゴシック" charset="-128"/>
              </a:rPr>
              <a:t>applications</a:t>
            </a:r>
            <a:endParaRPr lang="en-GB" altLang="ja-JP" sz="3000" dirty="0">
              <a:ea typeface="ＭＳ Ｐゴシック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0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31735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WP3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3151" y="1302707"/>
            <a:ext cx="8530223" cy="4659682"/>
          </a:xfrm>
        </p:spPr>
        <p:txBody>
          <a:bodyPr>
            <a:normAutofit/>
          </a:bodyPr>
          <a:lstStyle/>
          <a:p>
            <a:pPr marL="274638" indent="-274638" algn="ctr">
              <a:buFont typeface="Wingdings" pitchFamily="2" charset="2"/>
              <a:buNone/>
            </a:pPr>
            <a:r>
              <a:rPr lang="en-GB" altLang="ja-JP" b="1" dirty="0">
                <a:solidFill>
                  <a:schemeClr val="tx2"/>
                </a:solidFill>
                <a:ea typeface="ＭＳ Ｐゴシック" charset="-128"/>
              </a:rPr>
              <a:t>Media coding and signal processing</a:t>
            </a:r>
            <a:r>
              <a:rPr lang="en-GB" altLang="ja-JP" b="1" dirty="0">
                <a:ea typeface="ＭＳ Ｐゴシック" charset="-128"/>
              </a:rPr>
              <a:t> </a:t>
            </a:r>
          </a:p>
          <a:p>
            <a:pPr marL="465138" lvl="1" indent="-11113"/>
            <a:r>
              <a:rPr lang="en-US" altLang="ja-JP" dirty="0">
                <a:ea typeface="ＭＳ Ｐゴシック" charset="-128"/>
              </a:rPr>
              <a:t>Q6:Visual coding </a:t>
            </a:r>
          </a:p>
          <a:p>
            <a:pPr marL="465138" lvl="1" indent="-11113"/>
            <a:r>
              <a:rPr lang="en-US" altLang="ja-JP" dirty="0">
                <a:ea typeface="ＭＳ Ｐゴシック" charset="-128"/>
              </a:rPr>
              <a:t>Q7:System and coordination aspects of media coding </a:t>
            </a:r>
          </a:p>
          <a:p>
            <a:pPr marL="715963" lvl="1" indent="-265113"/>
            <a:r>
              <a:rPr lang="en-US" altLang="ja-JP" dirty="0">
                <a:ea typeface="ＭＳ Ｐゴシック" charset="-128"/>
              </a:rPr>
              <a:t>Q10:Speech and audio coding and related software tools</a:t>
            </a:r>
          </a:p>
          <a:p>
            <a:pPr marL="714375" lvl="1" indent="-260350"/>
            <a:r>
              <a:rPr lang="en-US" altLang="ja-JP" dirty="0">
                <a:ea typeface="ＭＳ Ｐゴシック" charset="-128"/>
              </a:rPr>
              <a:t>Q15:</a:t>
            </a:r>
            <a:r>
              <a:rPr lang="en-GB" altLang="ja-JP" dirty="0" err="1">
                <a:ea typeface="ＭＳ Ｐゴシック" charset="-128"/>
              </a:rPr>
              <a:t>Voiceband</a:t>
            </a:r>
            <a:r>
              <a:rPr lang="en-GB" altLang="ja-JP" dirty="0">
                <a:ea typeface="ＭＳ Ｐゴシック" charset="-128"/>
              </a:rPr>
              <a:t> signal discrimination and modem/ facsimile terminal protocols</a:t>
            </a:r>
            <a:endParaRPr lang="en-US" altLang="ja-JP" dirty="0">
              <a:ea typeface="ＭＳ Ｐゴシック" charset="-128"/>
            </a:endParaRPr>
          </a:p>
          <a:p>
            <a:pPr marL="715963" lvl="1" indent="-265113"/>
            <a:r>
              <a:rPr lang="en-US" altLang="ja-JP" dirty="0">
                <a:ea typeface="ＭＳ Ｐゴシック" charset="-128"/>
              </a:rPr>
              <a:t>Q18:S</a:t>
            </a:r>
            <a:r>
              <a:rPr lang="en-GB" altLang="ja-JP" dirty="0" err="1">
                <a:ea typeface="ＭＳ Ｐゴシック" charset="-128"/>
              </a:rPr>
              <a:t>ignal</a:t>
            </a:r>
            <a:r>
              <a:rPr lang="en-GB" altLang="ja-JP" dirty="0">
                <a:ea typeface="ＭＳ Ｐゴシック" charset="-128"/>
              </a:rPr>
              <a:t> processing network functions and </a:t>
            </a:r>
            <a:r>
              <a:rPr lang="en-GB" altLang="ja-JP" dirty="0" smtClean="0">
                <a:ea typeface="ＭＳ Ｐゴシック" charset="-128"/>
              </a:rPr>
              <a:t>equipment</a:t>
            </a:r>
            <a:endParaRPr lang="en-US" altLang="ja-JP" dirty="0">
              <a:ea typeface="ＭＳ Ｐゴシック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2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856995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ea typeface="ＭＳ Ｐゴシック" charset="-128"/>
              </a:rPr>
              <a:t>Now and Future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90806"/>
            <a:ext cx="8229600" cy="4208862"/>
          </a:xfrm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WTSA-12: restructured all SGs</a:t>
            </a:r>
          </a:p>
          <a:p>
            <a:pPr lvl="1"/>
            <a:r>
              <a:rPr lang="en-US" altLang="ja-JP" sz="3200" dirty="0">
                <a:ea typeface="ＭＳ Ｐゴシック" charset="-128"/>
              </a:rPr>
              <a:t>Dubai, November 2012</a:t>
            </a:r>
          </a:p>
          <a:p>
            <a:r>
              <a:rPr lang="en-US" altLang="ja-JP" dirty="0">
                <a:ea typeface="ＭＳ Ｐゴシック" charset="-128"/>
              </a:rPr>
              <a:t>SG16 has started the discussions on its future toward WTSA-16 at this meeting: </a:t>
            </a:r>
          </a:p>
          <a:p>
            <a:r>
              <a:rPr lang="en-US" altLang="ja-JP" dirty="0" err="1">
                <a:ea typeface="ＭＳ Ｐゴシック" charset="-128"/>
              </a:rPr>
              <a:t>Nexst</a:t>
            </a:r>
            <a:r>
              <a:rPr lang="en-US" altLang="ja-JP" dirty="0">
                <a:ea typeface="ＭＳ Ｐゴシック" charset="-128"/>
              </a:rPr>
              <a:t> SG 16 </a:t>
            </a:r>
            <a:r>
              <a:rPr lang="en-US" altLang="ja-JP" dirty="0" err="1">
                <a:ea typeface="ＭＳ Ｐゴシック" charset="-128"/>
              </a:rPr>
              <a:t>meeting:Geneva</a:t>
            </a:r>
            <a:r>
              <a:rPr lang="en-US" altLang="ja-JP" dirty="0">
                <a:ea typeface="ＭＳ Ｐゴシック" charset="-128"/>
              </a:rPr>
              <a:t>, 12 23 October 2015 (subject to change)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2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031300"/>
            <a:ext cx="8229600" cy="8642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en-US" altLang="ja-JP" sz="5400" i="1" dirty="0"/>
              <a:t>Welcome to SG16 !!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02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3E5C2BE353D943932B74A3F1F3876D" ma:contentTypeVersion="1" ma:contentTypeDescription="Create a new document." ma:contentTypeScope="" ma:versionID="da65840f8c6d6d7c6e3e34b6214cf5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922BD70-6FB7-476E-BE5C-A97D4FA4475A}"/>
</file>

<file path=customXml/itemProps2.xml><?xml version="1.0" encoding="utf-8"?>
<ds:datastoreItem xmlns:ds="http://schemas.openxmlformats.org/officeDocument/2006/customXml" ds:itemID="{5B7662AB-49EB-47E9-B609-C22A5147F8B8}"/>
</file>

<file path=customXml/itemProps3.xml><?xml version="1.0" encoding="utf-8"?>
<ds:datastoreItem xmlns:ds="http://schemas.openxmlformats.org/officeDocument/2006/customXml" ds:itemID="{FB0C0DA2-7FF9-4A9D-8F30-1CC636BB7255}"/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198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Wingdings</vt:lpstr>
      <vt:lpstr>Office Theme</vt:lpstr>
      <vt:lpstr>Joint ITU and IEC workshop on Rights Information Interoperability (RII)  Geneva, Switzerland, 13 February 2015</vt:lpstr>
      <vt:lpstr>Study Group 16 Overview</vt:lpstr>
      <vt:lpstr>WP1</vt:lpstr>
      <vt:lpstr>WP2</vt:lpstr>
      <vt:lpstr>WP3</vt:lpstr>
      <vt:lpstr>Now and Future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92</cp:revision>
  <cp:lastPrinted>2015-01-19T16:17:40Z</cp:lastPrinted>
  <dcterms:created xsi:type="dcterms:W3CDTF">2014-09-01T15:38:30Z</dcterms:created>
  <dcterms:modified xsi:type="dcterms:W3CDTF">2015-02-12T13:02:45Z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0x010100333E5C2BE353D943932B74A3F1F3876D</vt:lpwstr>
  </property>
</Properties>
</file>