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8"/>
  </p:notesMasterIdLst>
  <p:handoutMasterIdLst>
    <p:handoutMasterId r:id="rId19"/>
  </p:handoutMasterIdLst>
  <p:sldIdLst>
    <p:sldId id="412" r:id="rId4"/>
    <p:sldId id="421" r:id="rId5"/>
    <p:sldId id="417" r:id="rId6"/>
    <p:sldId id="419" r:id="rId7"/>
    <p:sldId id="418" r:id="rId8"/>
    <p:sldId id="430" r:id="rId9"/>
    <p:sldId id="425" r:id="rId10"/>
    <p:sldId id="431" r:id="rId11"/>
    <p:sldId id="429" r:id="rId12"/>
    <p:sldId id="428" r:id="rId13"/>
    <p:sldId id="435" r:id="rId14"/>
    <p:sldId id="433" r:id="rId15"/>
    <p:sldId id="434" r:id="rId16"/>
    <p:sldId id="416" r:id="rId17"/>
  </p:sldIdLst>
  <p:sldSz cx="9144000" cy="6858000" type="screen4x3"/>
  <p:notesSz cx="68199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ulain, Olivier (HP ES CMS)" initials="PO(EC" lastIdx="8" clrIdx="0">
    <p:extLst>
      <p:ext uri="{19B8F6BF-5375-455C-9EA6-DF929625EA0E}">
        <p15:presenceInfo xmlns="" xmlns:p15="http://schemas.microsoft.com/office/powerpoint/2012/main" userId="S-1-5-21-1957994488-842925246-40105171-207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FF6600"/>
    <a:srgbClr val="0E438A"/>
    <a:srgbClr val="000099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3402" autoAdjust="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9"/>
        <p:guide pos="214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3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807" cy="4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4094" y="0"/>
            <a:ext cx="2955806" cy="4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812"/>
            <a:ext cx="2955807" cy="4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4094" y="9433812"/>
            <a:ext cx="2955806" cy="4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ED208B-AABF-4627-86DF-D72B4779C6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3907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5807" cy="4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094" y="0"/>
            <a:ext cx="2955806" cy="49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837" y="4716057"/>
            <a:ext cx="5000227" cy="4469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812"/>
            <a:ext cx="2955807" cy="4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094" y="9433812"/>
            <a:ext cx="2955806" cy="49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5CCC60-4319-4199-8FBB-E61EBF5CD7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01149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7BFDC-085F-44E4-8ED5-261009D9B42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34570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FC837-B040-4DF6-8F8F-F1DB9A33B53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339222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23621-B45D-426D-927B-B6042225432B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38700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23621-B45D-426D-927B-B6042225432B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80079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23621-B45D-426D-927B-B6042225432B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52563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A53FE-09DA-4ED8-B934-DFDDB5574C00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15302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CCC60-4319-4199-8FBB-E61EBF5CD78B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31270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1D87B-1FD7-4711-B8C0-09C9495C0F22}" type="slidenum">
              <a:rPr lang="en-US" altLang="en-US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417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000" dirty="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altLang="en-US" sz="1000" dirty="0" smtClean="0">
                <a:solidFill>
                  <a:schemeClr val="bg1"/>
                </a:solidFill>
                <a:latin typeface="Univers" pitchFamily="34" charset="0"/>
              </a:rPr>
            </a:br>
            <a:endParaRPr lang="en-US" altLang="en-US" sz="1000" dirty="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dirty="0" smtClean="0">
                <a:solidFill>
                  <a:srgbClr val="0C4B84"/>
                </a:solidFill>
              </a:rPr>
              <a:t> </a:t>
            </a:r>
            <a:endParaRPr lang="en-US" altLang="en-US" sz="2400" dirty="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200" b="1" dirty="0" smtClean="0">
                <a:solidFill>
                  <a:srgbClr val="0C4B84"/>
                </a:solidFill>
              </a:rPr>
              <a:t> </a:t>
            </a:r>
            <a:endParaRPr lang="en-US" altLang="en-US" sz="2400" dirty="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000" dirty="0" smtClean="0">
                <a:solidFill>
                  <a:srgbClr val="000000"/>
                </a:solidFill>
              </a:rPr>
              <a:t> </a:t>
            </a:r>
            <a:endParaRPr lang="en-US" altLang="en-US" sz="2400" dirty="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dirty="0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dirty="0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dirty="0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endParaRPr lang="en-GB" altLang="en-US" dirty="0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52B1C-4695-4617-BBD9-85845195BE0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8B6A80-592F-44E2-BE5D-E59A6F58B0E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DBCEC75F-F0BF-4305-BBAF-8EC936961E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40FC9-D395-42EF-B071-EF472E244C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7856D-ADEE-48C3-8201-0A20EC536D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8F390-174F-47C4-A4DE-455E101FD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381750"/>
            <a:ext cx="4032250" cy="287338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603A2-75B6-4837-BBE2-72C4E55900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4A0436-DEA6-4CB1-B0E1-A5320222B6D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CAF1A-3FB5-4C30-863B-498872233B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DCC36-1B5C-4A54-8184-4C0894D67C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D57BFE-B3B6-49A9-A9E2-39AD15672AB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dirty="0"/>
              <a:t>Geneva, Switzerland, 17-18 November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A7941-5108-45FC-A4C1-3118FDA7D66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0" r:id="rId2"/>
    <p:sldLayoutId id="2147484161" r:id="rId3"/>
    <p:sldLayoutId id="2147484167" r:id="rId4"/>
    <p:sldLayoutId id="2147484168" r:id="rId5"/>
    <p:sldLayoutId id="2147484169" r:id="rId6"/>
    <p:sldLayoutId id="2147484162" r:id="rId7"/>
    <p:sldLayoutId id="2147484163" r:id="rId8"/>
    <p:sldLayoutId id="2147484170" r:id="rId9"/>
    <p:sldLayoutId id="2147484164" r:id="rId10"/>
    <p:sldLayoutId id="2147484165" r:id="rId11"/>
    <p:sldLayoutId id="21474841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024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GB" dirty="0" smtClean="0"/>
              <a:t>An overview of solutions to ensure that devices meet the standards at importation and in the country</a:t>
            </a:r>
            <a:endParaRPr lang="en-US" altLang="en-US" dirty="0" smtClean="0"/>
          </a:p>
        </p:txBody>
      </p:sp>
      <p:sp>
        <p:nvSpPr>
          <p:cNvPr id="1024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/>
              <a:t>Yves Jobin,</a:t>
            </a:r>
          </a:p>
          <a:p>
            <a:r>
              <a:rPr lang="en-GB" altLang="en-US" b="1" dirty="0" smtClean="0"/>
              <a:t>Business Development Manager, SGS Société Générale de Surveillance SA</a:t>
            </a:r>
          </a:p>
          <a:p>
            <a:r>
              <a:rPr lang="fr-CH" altLang="en-US" b="1" dirty="0" smtClean="0"/>
              <a:t>Yves.jobin@sgs.com</a:t>
            </a:r>
            <a:endParaRPr lang="en-US" altLang="en-US" b="1" dirty="0" smtClean="0"/>
          </a:p>
        </p:txBody>
      </p:sp>
      <p:sp>
        <p:nvSpPr>
          <p:cNvPr id="1024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400" b="1" dirty="0">
                <a:solidFill>
                  <a:schemeClr val="bg2"/>
                </a:solidFill>
              </a:rPr>
              <a:t>Combating Counterfeit and </a:t>
            </a:r>
            <a:br>
              <a:rPr lang="en-US" altLang="en-US" sz="2400" b="1" dirty="0">
                <a:solidFill>
                  <a:schemeClr val="bg2"/>
                </a:solidFill>
              </a:rPr>
            </a:br>
            <a:r>
              <a:rPr lang="en-US" altLang="en-US" sz="2400" b="1" dirty="0">
                <a:solidFill>
                  <a:schemeClr val="bg2"/>
                </a:solidFill>
              </a:rPr>
              <a:t>Substandard ICT Devices</a:t>
            </a:r>
          </a:p>
          <a:p>
            <a:pPr algn="ctr">
              <a:lnSpc>
                <a:spcPct val="80000"/>
              </a:lnSpc>
            </a:pPr>
            <a:endParaRPr lang="en-US" alt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1800" b="1" dirty="0">
                <a:solidFill>
                  <a:srgbClr val="22228B"/>
                </a:solidFill>
              </a:rPr>
              <a:t>(Geneva, Switzerland, 17-18 November 2014)</a:t>
            </a:r>
            <a:endParaRPr lang="en-US" altLang="en-US" sz="1800" b="1" dirty="0">
              <a:solidFill>
                <a:schemeClr val="bg2"/>
              </a:solidFill>
            </a:endParaRPr>
          </a:p>
        </p:txBody>
      </p:sp>
      <p:sp>
        <p:nvSpPr>
          <p:cNvPr id="1024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  <p:sp>
        <p:nvSpPr>
          <p:cNvPr id="1024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  <p:sp>
        <p:nvSpPr>
          <p:cNvPr id="1024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  <p:sp>
        <p:nvSpPr>
          <p:cNvPr id="1024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 dirty="0"/>
          </a:p>
        </p:txBody>
      </p:sp>
      <p:sp>
        <p:nvSpPr>
          <p:cNvPr id="1025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pic>
        <p:nvPicPr>
          <p:cNvPr id="10251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752720-E6CE-4BAC-984C-191B77DA83B4}" type="slidenum">
              <a:rPr lang="en-US" altLang="en-US" sz="1400"/>
              <a:pPr/>
              <a:t>10</a:t>
            </a:fld>
            <a:endParaRPr lang="en-US" altLang="en-US" sz="1400" dirty="0"/>
          </a:p>
        </p:txBody>
      </p:sp>
      <p:sp>
        <p:nvSpPr>
          <p:cNvPr id="1638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SGS PCA already deployed in</a:t>
            </a:r>
            <a:endParaRPr lang="en-GB" altLang="en-US" dirty="0" smtClean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b" hangingPunct="1"/>
            <a:r>
              <a:rPr lang="en-US" b="1" dirty="0" smtClean="0"/>
              <a:t>Algeria</a:t>
            </a:r>
          </a:p>
          <a:p>
            <a:pPr eaLnBrk="1" fontAlgn="b" hangingPunct="1"/>
            <a:r>
              <a:rPr lang="en-US" dirty="0" smtClean="0"/>
              <a:t>Botswana</a:t>
            </a:r>
          </a:p>
          <a:p>
            <a:pPr eaLnBrk="1" fontAlgn="b" hangingPunct="1"/>
            <a:r>
              <a:rPr lang="en-US" b="1" dirty="0" smtClean="0"/>
              <a:t>Burundi</a:t>
            </a:r>
          </a:p>
          <a:p>
            <a:pPr eaLnBrk="1" fontAlgn="b" hangingPunct="1"/>
            <a:r>
              <a:rPr lang="en-US" dirty="0" smtClean="0"/>
              <a:t>Colombia</a:t>
            </a:r>
          </a:p>
          <a:p>
            <a:pPr eaLnBrk="1" fontAlgn="b" hangingPunct="1"/>
            <a:r>
              <a:rPr lang="en-US" dirty="0" smtClean="0"/>
              <a:t>Egypt</a:t>
            </a:r>
          </a:p>
          <a:p>
            <a:pPr eaLnBrk="1" fontAlgn="b" hangingPunct="1"/>
            <a:r>
              <a:rPr lang="en-US" dirty="0" smtClean="0"/>
              <a:t>Ethiopia</a:t>
            </a:r>
          </a:p>
          <a:p>
            <a:pPr eaLnBrk="1" fontAlgn="b" hangingPunct="1"/>
            <a:r>
              <a:rPr lang="en-US" b="1" dirty="0" smtClean="0"/>
              <a:t>Ghana</a:t>
            </a:r>
          </a:p>
          <a:p>
            <a:pPr eaLnBrk="1" fontAlgn="b" hangingPunct="1"/>
            <a:r>
              <a:rPr lang="en-US" dirty="0" smtClean="0"/>
              <a:t>Indonesia</a:t>
            </a:r>
          </a:p>
          <a:p>
            <a:pPr eaLnBrk="1" fontAlgn="b" hangingPunct="1"/>
            <a:r>
              <a:rPr lang="en-US" dirty="0" smtClean="0"/>
              <a:t>Iran</a:t>
            </a:r>
          </a:p>
          <a:p>
            <a:pPr eaLnBrk="1" fontAlgn="b" hangingPunct="1"/>
            <a:r>
              <a:rPr lang="en-US" dirty="0" smtClean="0"/>
              <a:t>Iraq</a:t>
            </a:r>
          </a:p>
          <a:p>
            <a:pPr eaLnBrk="1" fontAlgn="b" hangingPunct="1"/>
            <a:r>
              <a:rPr lang="en-US" b="1" dirty="0" smtClean="0"/>
              <a:t>Kenya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639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fontAlgn="b" hangingPunct="1"/>
            <a:r>
              <a:rPr lang="en-US" dirty="0" smtClean="0"/>
              <a:t>Kurdistan</a:t>
            </a:r>
          </a:p>
          <a:p>
            <a:pPr eaLnBrk="1" fontAlgn="b" hangingPunct="1"/>
            <a:r>
              <a:rPr lang="en-US" dirty="0" smtClean="0"/>
              <a:t>Kuwait</a:t>
            </a:r>
          </a:p>
          <a:p>
            <a:pPr eaLnBrk="1" fontAlgn="b" hangingPunct="1"/>
            <a:r>
              <a:rPr lang="en-US" b="1" dirty="0" smtClean="0"/>
              <a:t>Nigeria</a:t>
            </a:r>
          </a:p>
          <a:p>
            <a:pPr eaLnBrk="1" fontAlgn="b" hangingPunct="1"/>
            <a:r>
              <a:rPr lang="en-US" dirty="0" smtClean="0"/>
              <a:t>North Korea</a:t>
            </a:r>
          </a:p>
          <a:p>
            <a:pPr eaLnBrk="1" fontAlgn="b" hangingPunct="1"/>
            <a:r>
              <a:rPr lang="en-US" dirty="0" smtClean="0"/>
              <a:t>Russia</a:t>
            </a:r>
          </a:p>
          <a:p>
            <a:pPr eaLnBrk="1" fontAlgn="b" hangingPunct="1"/>
            <a:r>
              <a:rPr lang="en-US" b="1" dirty="0" smtClean="0"/>
              <a:t>Rwanda</a:t>
            </a:r>
          </a:p>
          <a:p>
            <a:pPr eaLnBrk="1" fontAlgn="b" hangingPunct="1"/>
            <a:r>
              <a:rPr lang="en-US" b="1" dirty="0" smtClean="0"/>
              <a:t>Saudi Arabia</a:t>
            </a:r>
          </a:p>
          <a:p>
            <a:pPr eaLnBrk="1" fontAlgn="b" hangingPunct="1"/>
            <a:r>
              <a:rPr lang="en-US" dirty="0" smtClean="0"/>
              <a:t>Syria</a:t>
            </a:r>
          </a:p>
          <a:p>
            <a:pPr eaLnBrk="1" fontAlgn="b" hangingPunct="1"/>
            <a:r>
              <a:rPr lang="en-US" b="1" dirty="0" smtClean="0"/>
              <a:t>Tanzania</a:t>
            </a:r>
          </a:p>
          <a:p>
            <a:pPr eaLnBrk="1" fontAlgn="b" hangingPunct="1"/>
            <a:r>
              <a:rPr lang="en-US" b="1" dirty="0" smtClean="0"/>
              <a:t>Uganda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6145559"/>
            <a:ext cx="7272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0099"/>
                </a:solidFill>
              </a:rPr>
              <a:t>In bold</a:t>
            </a:r>
            <a:r>
              <a:rPr lang="en-US" sz="1400" i="1" dirty="0" smtClean="0">
                <a:solidFill>
                  <a:srgbClr val="000099"/>
                </a:solidFill>
              </a:rPr>
              <a:t>: countries having included </a:t>
            </a:r>
            <a:r>
              <a:rPr lang="en-US" sz="1400" b="1" i="1" dirty="0" smtClean="0">
                <a:solidFill>
                  <a:srgbClr val="000099"/>
                </a:solidFill>
              </a:rPr>
              <a:t>mobile phones </a:t>
            </a:r>
            <a:r>
              <a:rPr lang="en-US" sz="1400" i="1" dirty="0" smtClean="0">
                <a:solidFill>
                  <a:srgbClr val="000099"/>
                </a:solidFill>
              </a:rPr>
              <a:t>in the PCA scheme </a:t>
            </a:r>
            <a:endParaRPr lang="en-US" sz="14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br>
              <a:rPr lang="en-US" dirty="0" smtClean="0"/>
            </a:br>
            <a:r>
              <a:rPr lang="en-US" dirty="0" smtClean="0"/>
              <a:t>2 - During Utilization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faced with limited controls at the border:</a:t>
            </a:r>
          </a:p>
          <a:p>
            <a:pPr lvl="1"/>
            <a:r>
              <a:rPr lang="en-US" dirty="0" smtClean="0"/>
              <a:t>Mobile devices are items with high value and limited volume</a:t>
            </a:r>
          </a:p>
          <a:p>
            <a:pPr lvl="1"/>
            <a:r>
              <a:rPr lang="en-US" dirty="0" smtClean="0"/>
              <a:t>Can enter a country out of the trade process</a:t>
            </a:r>
          </a:p>
          <a:p>
            <a:pPr lvl="1"/>
            <a:r>
              <a:rPr lang="en-US" dirty="0" smtClean="0"/>
              <a:t>Theft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Geneva, Switzerland, 17-18 November 2014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38F390-174F-47C4-A4DE-455E101FD71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CEIR deployment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By deploying a Central Equipment Identity Register (CEIR) Regulatory authorities get the capability to:</a:t>
            </a:r>
          </a:p>
          <a:p>
            <a:pPr lvl="1"/>
            <a:r>
              <a:rPr lang="en-GB" dirty="0" smtClean="0"/>
              <a:t>collect the IMSI/IMSISDN/IMEI triplets from all GSM operators in real time </a:t>
            </a:r>
          </a:p>
          <a:p>
            <a:pPr lvl="1"/>
            <a:r>
              <a:rPr lang="en-GB" dirty="0" smtClean="0"/>
              <a:t>analyze the subscriber and device populations.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932040" y="5157192"/>
            <a:ext cx="4038600" cy="576064"/>
          </a:xfrm>
        </p:spPr>
        <p:txBody>
          <a:bodyPr>
            <a:normAutofit fontScale="92500" lnSpcReduction="20000"/>
          </a:bodyPr>
          <a:lstStyle/>
          <a:p>
            <a:pPr marL="1588" indent="17463">
              <a:buNone/>
            </a:pPr>
            <a:r>
              <a:rPr lang="en-GB" sz="1400" dirty="0" smtClean="0"/>
              <a:t>CEIR deployment in Tanzania for the Regulatory Authority (TCRA</a:t>
            </a:r>
            <a:r>
              <a:rPr lang="en-GB" sz="1400" dirty="0" smtClean="0"/>
              <a:t>) in collaboration with HP</a:t>
            </a:r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40FC9-D395-42EF-B071-EF472E244CC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204864"/>
            <a:ext cx="4812461" cy="2814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589240"/>
            <a:ext cx="7200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CEIR benefits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Capabilities to identify all devices and to create Business rules (color lists)</a:t>
            </a:r>
          </a:p>
          <a:p>
            <a:pPr lvl="1"/>
            <a:r>
              <a:rPr lang="en-US" dirty="0" smtClean="0"/>
              <a:t>PCA data facilitates the creation of the authorized list</a:t>
            </a:r>
          </a:p>
          <a:p>
            <a:pPr lvl="1"/>
            <a:r>
              <a:rPr lang="en-US" dirty="0" smtClean="0"/>
              <a:t>Rules based on IMSI/IMEI to cope with </a:t>
            </a:r>
          </a:p>
          <a:p>
            <a:pPr lvl="2"/>
            <a:r>
              <a:rPr lang="en-US" dirty="0" smtClean="0"/>
              <a:t>advanced fraud patterns i.e. cloned devices and </a:t>
            </a:r>
          </a:p>
          <a:p>
            <a:pPr lvl="2"/>
            <a:r>
              <a:rPr lang="en-US" dirty="0" smtClean="0"/>
              <a:t>“legacy” non compliant devices under specific conditions (i.e. leave time for public to replace “non-compliant” phones with “compliant” phones”</a:t>
            </a:r>
          </a:p>
          <a:p>
            <a:pPr lvl="1"/>
            <a:r>
              <a:rPr lang="en-US" dirty="0" smtClean="0"/>
              <a:t>Leverage on GSMA IMEI Database – operators’ EIR to connect to it for stolen handset scenario</a:t>
            </a:r>
          </a:p>
          <a:p>
            <a:endParaRPr lang="en-US" dirty="0" smtClean="0"/>
          </a:p>
          <a:p>
            <a:r>
              <a:rPr lang="en-US" dirty="0" smtClean="0"/>
              <a:t>Business Intelligence services to help the regulator monitor the progress and maturity of its mobile market.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</a:p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38F390-174F-47C4-A4DE-455E101FD71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Solutions are available for authorities</a:t>
            </a:r>
          </a:p>
          <a:p>
            <a:r>
              <a:rPr lang="en-US" dirty="0" smtClean="0"/>
              <a:t>Combined solutions for bigger impact</a:t>
            </a:r>
          </a:p>
          <a:p>
            <a:endParaRPr lang="en-US" dirty="0" smtClean="0"/>
          </a:p>
          <a:p>
            <a:r>
              <a:rPr lang="en-US" dirty="0" smtClean="0"/>
              <a:t>SGS Solutions Objectives: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Protect consumer’s </a:t>
            </a:r>
            <a:r>
              <a:rPr lang="en-US" u="sng" dirty="0" smtClean="0"/>
              <a:t>health</a:t>
            </a:r>
            <a:r>
              <a:rPr lang="en-US" dirty="0" smtClean="0"/>
              <a:t> and </a:t>
            </a:r>
            <a:r>
              <a:rPr lang="en-US" u="sng" dirty="0" smtClean="0"/>
              <a:t>safety</a:t>
            </a:r>
            <a:r>
              <a:rPr lang="en-US" dirty="0" smtClean="0"/>
              <a:t> and the environment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Safeguard </a:t>
            </a:r>
            <a:r>
              <a:rPr lang="en-US" u="sng" dirty="0" smtClean="0"/>
              <a:t>local producers</a:t>
            </a:r>
            <a:r>
              <a:rPr lang="en-US" dirty="0" smtClean="0"/>
              <a:t> &amp; </a:t>
            </a:r>
            <a:r>
              <a:rPr lang="en-US" u="sng" dirty="0" smtClean="0"/>
              <a:t>Industry</a:t>
            </a:r>
            <a:r>
              <a:rPr lang="en-US" dirty="0" smtClean="0"/>
              <a:t> from unfair competition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Reduce the risk that the domestic market becomes the </a:t>
            </a:r>
            <a:r>
              <a:rPr lang="en-US" u="sng" dirty="0" smtClean="0"/>
              <a:t>dumping ground</a:t>
            </a:r>
            <a:r>
              <a:rPr lang="en-US" dirty="0" smtClean="0"/>
              <a:t> for nonconforming products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Facilitate </a:t>
            </a:r>
            <a:r>
              <a:rPr lang="en-US" u="sng" dirty="0" smtClean="0"/>
              <a:t>customs clearance</a:t>
            </a:r>
            <a:r>
              <a:rPr lang="en-US" dirty="0" smtClean="0"/>
              <a:t> process</a:t>
            </a:r>
          </a:p>
        </p:txBody>
      </p:sp>
      <p:sp>
        <p:nvSpPr>
          <p:cNvPr id="18437" name="Date Placeholder 4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A39C9B8-1687-4866-8784-0E50545A2BE3}" type="slidenum">
              <a:rPr lang="en-US" altLang="en-US" sz="1400"/>
              <a:pPr/>
              <a:t>14</a:t>
            </a:fld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  <a:p>
            <a:endParaRPr lang="en-US" altLang="en-US" sz="1400" dirty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E2D219-36DD-46A5-A1AC-F3DC11EA15F6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Introduction to SGS</a:t>
            </a:r>
          </a:p>
          <a:p>
            <a:r>
              <a:rPr lang="en-US" altLang="en-US" dirty="0" smtClean="0"/>
              <a:t>Solutions for Telecommunication Devices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SGS Product Conformity Assessment (PCA)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dirty="0" smtClean="0"/>
              <a:t>Central Equipment Identity Register (CEIR)</a:t>
            </a:r>
          </a:p>
          <a:p>
            <a:pPr lvl="0"/>
            <a:r>
              <a:rPr lang="en-US" altLang="en-US" dirty="0" smtClean="0">
                <a:solidFill>
                  <a:srgbClr val="000099"/>
                </a:solidFill>
              </a:rPr>
              <a:t>Conclusions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8A6D63-7160-485D-94E7-9614A7E17338}" type="slidenum">
              <a:rPr lang="en-US" altLang="en-US" sz="1400"/>
              <a:pPr/>
              <a:t>3</a:t>
            </a:fld>
            <a:endParaRPr lang="en-US" altLang="en-US" sz="1400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84313"/>
            <a:ext cx="8229600" cy="89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World’s leading inspection, verification, testing and certification company</a:t>
            </a:r>
          </a:p>
        </p:txBody>
      </p:sp>
      <p:sp>
        <p:nvSpPr>
          <p:cNvPr id="143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SGS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528" y="2504082"/>
            <a:ext cx="8631237" cy="3805238"/>
            <a:chOff x="512763" y="2479675"/>
            <a:chExt cx="8631237" cy="3805238"/>
          </a:xfrm>
        </p:grpSpPr>
        <p:pic>
          <p:nvPicPr>
            <p:cNvPr id="9" name="Picture 1" descr="At-a-Glance_01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763" y="2479675"/>
              <a:ext cx="1554162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2825" y="2479675"/>
              <a:ext cx="1552575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2763" y="4491038"/>
              <a:ext cx="1554162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2825" y="4491038"/>
              <a:ext cx="1552575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51300" y="4491038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 bwMode="auto">
            <a:xfrm>
              <a:off x="4048125" y="2479675"/>
              <a:ext cx="1554163" cy="179387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lIns="72000" tIns="72000" rIns="72000" bIns="72000"/>
            <a:lstStyle/>
            <a:p>
              <a:pPr>
                <a:lnSpc>
                  <a:spcPct val="80000"/>
                </a:lnSpc>
                <a:defRPr/>
              </a:pPr>
              <a:r>
                <a:rPr lang="en-US" sz="3200" b="1" dirty="0">
                  <a:solidFill>
                    <a:srgbClr val="FF6600"/>
                  </a:solidFill>
                  <a:latin typeface="Arial Narrow" pitchFamily="34" charset="0"/>
                </a:rPr>
                <a:t>Nº1</a:t>
              </a: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</a:rPr>
                <a:t> 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</a:rPr>
                <a:t>WORLD LEADER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5819775" y="2479675"/>
              <a:ext cx="1554163" cy="179387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lIns="72000" tIns="72000" rIns="72000" bIns="72000"/>
            <a:lstStyle/>
            <a:p>
              <a:pPr>
                <a:lnSpc>
                  <a:spcPct val="80000"/>
                </a:lnSpc>
                <a:defRPr/>
              </a:pPr>
              <a:r>
                <a:rPr lang="en-US" sz="3200" b="1" dirty="0" smtClean="0">
                  <a:solidFill>
                    <a:srgbClr val="FF6600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80,000</a:t>
              </a:r>
              <a:r>
                <a:rPr lang="en-US" sz="1600" b="1" dirty="0" smtClean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 </a:t>
              </a:r>
              <a:endParaRPr lang="en-US" sz="1600" b="1" dirty="0">
                <a:solidFill>
                  <a:srgbClr val="363636"/>
                </a:solidFill>
                <a:latin typeface="Arial Narrow" pitchFamily="34" charset="0"/>
                <a:ea typeface="ＭＳ Ｐゴシック" charset="0"/>
                <a:cs typeface="Arial Narrow Bold"/>
              </a:endParaRP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EMPLOYEES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7589838" y="2479675"/>
              <a:ext cx="1554162" cy="179387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lIns="72000" tIns="72000" rIns="72000" bIns="72000"/>
            <a:lstStyle/>
            <a:p>
              <a:pPr>
                <a:lnSpc>
                  <a:spcPct val="80000"/>
                </a:lnSpc>
                <a:defRPr/>
              </a:pPr>
              <a:r>
                <a:rPr lang="en-US" sz="3200" b="1" dirty="0" smtClean="0">
                  <a:solidFill>
                    <a:srgbClr val="FF6600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1,650</a:t>
              </a:r>
              <a:r>
                <a:rPr lang="en-US" sz="1600" b="1" dirty="0" smtClean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 </a:t>
              </a:r>
              <a:endParaRPr lang="en-US" sz="1600" b="1" dirty="0">
                <a:solidFill>
                  <a:srgbClr val="363636"/>
                </a:solidFill>
                <a:latin typeface="Arial Narrow" pitchFamily="34" charset="0"/>
                <a:ea typeface="ＭＳ Ｐゴシック" charset="0"/>
                <a:cs typeface="Arial Narrow Bold"/>
              </a:endParaRP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OFFICES AND LABORATORIES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5819775" y="4491038"/>
              <a:ext cx="1554163" cy="179387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lIns="72000" tIns="72000" rIns="72000" bIns="72000"/>
            <a:lstStyle/>
            <a:p>
              <a:pPr>
                <a:lnSpc>
                  <a:spcPct val="80000"/>
                </a:lnSpc>
                <a:defRPr/>
              </a:pPr>
              <a:r>
                <a:rPr lang="en-US" sz="3200" b="1" dirty="0">
                  <a:solidFill>
                    <a:srgbClr val="FF6600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13</a:t>
              </a:r>
              <a:r>
                <a:rPr lang="en-US" sz="32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 </a:t>
              </a:r>
              <a:r>
                <a:rPr lang="en-US" sz="3200" b="1" dirty="0" smtClean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+</a:t>
              </a:r>
              <a:endParaRPr lang="en-US" sz="3200" b="1" dirty="0">
                <a:solidFill>
                  <a:srgbClr val="363636"/>
                </a:solidFill>
                <a:latin typeface="Arial Narrow" pitchFamily="34" charset="0"/>
                <a:ea typeface="ＭＳ Ｐゴシック" charset="0"/>
                <a:cs typeface="Arial Narrow Bold"/>
              </a:endParaRP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GLOBAL INDUSTRIES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7589838" y="4491038"/>
              <a:ext cx="1554162" cy="1793875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txBody>
            <a:bodyPr lIns="72000" tIns="72000" rIns="72000" bIns="72000"/>
            <a:lstStyle/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FF6600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GLOBAL 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FF6600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SERVICE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LOCAL 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en-US" sz="1600" b="1" dirty="0">
                  <a:solidFill>
                    <a:srgbClr val="363636"/>
                  </a:solidFill>
                  <a:latin typeface="Arial Narrow" pitchFamily="34" charset="0"/>
                  <a:ea typeface="ＭＳ Ｐゴシック" charset="0"/>
                  <a:cs typeface="Arial Narrow Bold"/>
                </a:rPr>
                <a:t>EXPERTISE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8A6D63-7160-485D-94E7-9614A7E17338}" type="slidenum">
              <a:rPr lang="en-US" altLang="en-US" sz="1400"/>
              <a:pPr/>
              <a:t>4</a:t>
            </a:fld>
            <a:endParaRPr lang="en-US" altLang="en-US" sz="1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261243" y="548680"/>
            <a:ext cx="8631237" cy="5821542"/>
            <a:chOff x="512763" y="466725"/>
            <a:chExt cx="8631237" cy="5821542"/>
          </a:xfrm>
        </p:grpSpPr>
        <p:pic>
          <p:nvPicPr>
            <p:cNvPr id="49" name="Picture 6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2763" y="4491038"/>
              <a:ext cx="1554162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7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82825" y="4491038"/>
              <a:ext cx="1552575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8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51300" y="4491038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9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821363" y="4491038"/>
              <a:ext cx="1552575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10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89838" y="4491038"/>
              <a:ext cx="1554162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1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51300" y="46672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14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821363" y="466725"/>
              <a:ext cx="1552575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6" name="Picture 15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89838" y="466725"/>
              <a:ext cx="1554162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Box 56"/>
            <p:cNvSpPr txBox="1"/>
            <p:nvPr/>
          </p:nvSpPr>
          <p:spPr>
            <a:xfrm>
              <a:off x="4054475" y="1866583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CHEMICAL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24538" y="1866583"/>
              <a:ext cx="1549400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CONSTRUCTION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93013" y="1866583"/>
              <a:ext cx="1550987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CONSUMER GOODS AND RETAIL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54475" y="5928267"/>
              <a:ext cx="1550988" cy="360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MINING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824538" y="5928267"/>
              <a:ext cx="1549400" cy="360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OIL AND GAS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593013" y="5928267"/>
              <a:ext cx="1550987" cy="360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PUBLIC SECTOR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2763" y="5928267"/>
              <a:ext cx="1550987" cy="360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LIFE SCIENCES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282825" y="5928267"/>
              <a:ext cx="1549400" cy="360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LOGISTICS</a:t>
              </a:r>
            </a:p>
          </p:txBody>
        </p:sp>
        <p:pic>
          <p:nvPicPr>
            <p:cNvPr id="65" name="Picture 27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282825" y="46672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" name="TextBox 65"/>
            <p:cNvSpPr txBox="1"/>
            <p:nvPr/>
          </p:nvSpPr>
          <p:spPr>
            <a:xfrm>
              <a:off x="2286000" y="1866583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AUTOMOTIVE</a:t>
              </a:r>
            </a:p>
          </p:txBody>
        </p:sp>
        <p:pic>
          <p:nvPicPr>
            <p:cNvPr id="67" name="Picture 29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14350" y="46672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Box 67"/>
            <p:cNvSpPr txBox="1"/>
            <p:nvPr/>
          </p:nvSpPr>
          <p:spPr>
            <a:xfrm>
              <a:off x="517525" y="1866583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AGRICULTURE </a:t>
              </a: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/>
              </a:r>
              <a:b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</a:b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AND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FOOD</a:t>
              </a:r>
            </a:p>
          </p:txBody>
        </p:sp>
        <p:pic>
          <p:nvPicPr>
            <p:cNvPr id="69" name="Picture 31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14350" y="247967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0" name="TextBox 69"/>
            <p:cNvSpPr txBox="1"/>
            <p:nvPr/>
          </p:nvSpPr>
          <p:spPr>
            <a:xfrm>
              <a:off x="517525" y="3891187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ENERGY</a:t>
              </a:r>
            </a:p>
          </p:txBody>
        </p:sp>
        <p:pic>
          <p:nvPicPr>
            <p:cNvPr id="71" name="Picture 33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816600" y="247967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" name="TextBox 71"/>
            <p:cNvSpPr txBox="1"/>
            <p:nvPr/>
          </p:nvSpPr>
          <p:spPr>
            <a:xfrm>
              <a:off x="5819775" y="3891187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FINANCE</a:t>
              </a:r>
            </a:p>
          </p:txBody>
        </p:sp>
        <p:pic>
          <p:nvPicPr>
            <p:cNvPr id="73" name="Picture 35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588250" y="2479675"/>
              <a:ext cx="1554163" cy="179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4" name="TextBox 73"/>
            <p:cNvSpPr txBox="1"/>
            <p:nvPr/>
          </p:nvSpPr>
          <p:spPr>
            <a:xfrm>
              <a:off x="7591425" y="3891187"/>
              <a:ext cx="1550988" cy="396000"/>
            </a:xfrm>
            <a:prstGeom prst="rect">
              <a:avLst/>
            </a:prstGeom>
            <a:solidFill>
              <a:sysClr val="window" lastClr="FFFFFF"/>
            </a:solidFill>
            <a:ln w="19050">
              <a:solidFill>
                <a:srgbClr val="BCBCBC"/>
              </a:solidFill>
            </a:ln>
          </p:spPr>
          <p:txBody>
            <a:bodyPr lIns="36000" tIns="36000" rIns="36000" bIns="36000" anchor="ctr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INDUSTRIAL MANUFACTURING</a:t>
              </a:r>
            </a:p>
          </p:txBody>
        </p:sp>
        <p:pic>
          <p:nvPicPr>
            <p:cNvPr id="75" name="Picture 1" descr="Global_Industries.png"/>
            <p:cNvPicPr>
              <a:picLocks noChangeAspect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251075" y="2595563"/>
              <a:ext cx="3381375" cy="148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/>
              <a:t>Geneva, Switzerland, 17-18 November 2014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8A6D63-7160-485D-94E7-9614A7E17338}" type="slidenum">
              <a:rPr lang="en-US" altLang="en-US" sz="1400"/>
              <a:pPr/>
              <a:t>5</a:t>
            </a:fld>
            <a:endParaRPr lang="en-US" altLang="en-US" sz="1400" dirty="0"/>
          </a:p>
        </p:txBody>
      </p:sp>
      <p:sp>
        <p:nvSpPr>
          <p:cNvPr id="143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 Sector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51520" y="1844824"/>
            <a:ext cx="8629650" cy="4349750"/>
            <a:chOff x="514350" y="1935163"/>
            <a:chExt cx="8629650" cy="4349750"/>
          </a:xfrm>
        </p:grpSpPr>
        <p:grpSp>
          <p:nvGrpSpPr>
            <p:cNvPr id="40" name="Group 15"/>
            <p:cNvGrpSpPr>
              <a:grpSpLocks/>
            </p:cNvGrpSpPr>
            <p:nvPr/>
          </p:nvGrpSpPr>
          <p:grpSpPr bwMode="auto">
            <a:xfrm>
              <a:off x="514350" y="2476500"/>
              <a:ext cx="1262063" cy="3808413"/>
              <a:chOff x="514350" y="2476500"/>
              <a:chExt cx="1262063" cy="3808413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514350" y="4491038"/>
                <a:ext cx="1262063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36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Govern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Our government solutions enable revenues to be increased, as well as improve accessibility and effectiveness</a:t>
                </a:r>
              </a:p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  <p:pic>
            <p:nvPicPr>
              <p:cNvPr id="58" name="Picture 2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14350" y="2476500"/>
                <a:ext cx="1262063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1" name="Group 16"/>
            <p:cNvGrpSpPr>
              <a:grpSpLocks/>
            </p:cNvGrpSpPr>
            <p:nvPr/>
          </p:nvGrpSpPr>
          <p:grpSpPr bwMode="auto">
            <a:xfrm>
              <a:off x="1987550" y="2476500"/>
              <a:ext cx="1263650" cy="3808413"/>
              <a:chOff x="1987550" y="2476500"/>
              <a:chExt cx="1263650" cy="3808413"/>
            </a:xfrm>
          </p:grpSpPr>
          <p:pic>
            <p:nvPicPr>
              <p:cNvPr id="55" name="Picture 22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987550" y="2476500"/>
                <a:ext cx="1263650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1987550" y="4491038"/>
                <a:ext cx="1263650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36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DEVELOP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Our border control services reduce risk worldwide by operating scanners, monitorin</a:t>
                </a:r>
                <a:r>
                  <a:rPr kumimoji="0" lang="en-US" sz="1200" b="0" i="0" u="none" strike="noStrike" kern="0" cap="none" spc="-15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g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  transit and risk profiling</a:t>
                </a: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</p:grpSp>
        <p:grpSp>
          <p:nvGrpSpPr>
            <p:cNvPr id="42" name="Group 17"/>
            <p:cNvGrpSpPr>
              <a:grpSpLocks/>
            </p:cNvGrpSpPr>
            <p:nvPr/>
          </p:nvGrpSpPr>
          <p:grpSpPr bwMode="auto">
            <a:xfrm>
              <a:off x="3460750" y="2476500"/>
              <a:ext cx="1263650" cy="3808413"/>
              <a:chOff x="3460750" y="2476500"/>
              <a:chExt cx="1263650" cy="3808413"/>
            </a:xfrm>
          </p:grpSpPr>
          <p:pic>
            <p:nvPicPr>
              <p:cNvPr id="53" name="Picture 24"/>
              <p:cNvPicPr>
                <a:picLocks noChangeAspect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60750" y="2476500"/>
                <a:ext cx="1263650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" name="TextBox 53"/>
              <p:cNvSpPr txBox="1"/>
              <p:nvPr/>
            </p:nvSpPr>
            <p:spPr>
              <a:xfrm>
                <a:off x="3460750" y="4491038"/>
                <a:ext cx="1263650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72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Regulate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We assist governments in managing concessions for forestry, telecoms and procurement</a:t>
                </a: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</p:grpSp>
        <p:grpSp>
          <p:nvGrpSpPr>
            <p:cNvPr id="43" name="Group 18"/>
            <p:cNvGrpSpPr>
              <a:grpSpLocks/>
            </p:cNvGrpSpPr>
            <p:nvPr/>
          </p:nvGrpSpPr>
          <p:grpSpPr bwMode="auto">
            <a:xfrm>
              <a:off x="4933950" y="2476500"/>
              <a:ext cx="1263650" cy="3808413"/>
              <a:chOff x="4933950" y="2476500"/>
              <a:chExt cx="1263650" cy="3808413"/>
            </a:xfrm>
          </p:grpSpPr>
          <p:pic>
            <p:nvPicPr>
              <p:cNvPr id="51" name="Picture 23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933950" y="2476500"/>
                <a:ext cx="1263650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" name="TextBox 51"/>
              <p:cNvSpPr txBox="1"/>
              <p:nvPr/>
            </p:nvSpPr>
            <p:spPr>
              <a:xfrm>
                <a:off x="4933950" y="4491038"/>
                <a:ext cx="1263650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36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Safeguard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We improve public infrastructure and</a:t>
                </a:r>
                <a:r>
                  <a:rPr kumimoji="0" lang="en-US" sz="1200" b="0" i="0" u="none" strike="noStrike" kern="0" cap="none" spc="-15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 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the</a:t>
                </a:r>
                <a:r>
                  <a:rPr kumimoji="0" lang="en-US" sz="1200" b="0" i="0" u="none" strike="noStrike" kern="0" cap="none" spc="-15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 </a:t>
                </a: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efficiency of transportation systems through services for road safety</a:t>
                </a: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</p:grpSp>
        <p:grpSp>
          <p:nvGrpSpPr>
            <p:cNvPr id="44" name="Group 19"/>
            <p:cNvGrpSpPr>
              <a:grpSpLocks/>
            </p:cNvGrpSpPr>
            <p:nvPr/>
          </p:nvGrpSpPr>
          <p:grpSpPr bwMode="auto">
            <a:xfrm>
              <a:off x="6407150" y="2476500"/>
              <a:ext cx="1263650" cy="3808413"/>
              <a:chOff x="6407150" y="2476500"/>
              <a:chExt cx="1263650" cy="3808413"/>
            </a:xfrm>
          </p:grpSpPr>
          <p:pic>
            <p:nvPicPr>
              <p:cNvPr id="49" name="Picture 25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407150" y="2476500"/>
                <a:ext cx="1263650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0" name="TextBox 49"/>
              <p:cNvSpPr txBox="1"/>
              <p:nvPr/>
            </p:nvSpPr>
            <p:spPr>
              <a:xfrm>
                <a:off x="6407150" y="4491038"/>
                <a:ext cx="1263650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72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Protect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We help authorities ensure suppliers comply with quality, health, safety and environment regulations</a:t>
                </a:r>
              </a:p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</p:grpSp>
        <p:grpSp>
          <p:nvGrpSpPr>
            <p:cNvPr id="45" name="Group 21"/>
            <p:cNvGrpSpPr>
              <a:grpSpLocks/>
            </p:cNvGrpSpPr>
            <p:nvPr/>
          </p:nvGrpSpPr>
          <p:grpSpPr bwMode="auto">
            <a:xfrm>
              <a:off x="7881938" y="2476500"/>
              <a:ext cx="1262062" cy="3808413"/>
              <a:chOff x="7881938" y="2476500"/>
              <a:chExt cx="1262062" cy="3808413"/>
            </a:xfrm>
          </p:grpSpPr>
          <p:pic>
            <p:nvPicPr>
              <p:cNvPr id="47" name="Picture 26"/>
              <p:cNvPicPr>
                <a:picLocks noChangeAspect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881938" y="2476500"/>
                <a:ext cx="1262062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7881938" y="4491038"/>
                <a:ext cx="1262062" cy="1793875"/>
              </a:xfrm>
              <a:prstGeom prst="rect">
                <a:avLst/>
              </a:prstGeom>
              <a:noFill/>
              <a:ln w="19050">
                <a:solidFill>
                  <a:srgbClr val="BCBCBC"/>
                </a:solidFill>
              </a:ln>
            </p:spPr>
            <p:txBody>
              <a:bodyPr lIns="72000" tIns="72000" rIns="72000" bIns="72000"/>
              <a:lstStyle/>
              <a:p>
                <a:pPr marL="0" marR="0" lvl="0" indent="0" defTabSz="914400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all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Arial Narrow" pitchFamily="34" charset="0"/>
                    <a:ea typeface="ＭＳ Ｐゴシック" charset="0"/>
                    <a:cs typeface="Arial Narrow Bold"/>
                  </a:rPr>
                  <a:t>Reassure</a:t>
                </a:r>
              </a:p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4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63636"/>
                    </a:solidFill>
                    <a:effectLst/>
                    <a:uLnTx/>
                    <a:uFillTx/>
                    <a:latin typeface="Arial"/>
                    <a:ea typeface="ＭＳ Ｐゴシック" charset="0"/>
                    <a:cs typeface="Arial Narrow Bold"/>
                  </a:rPr>
                  <a:t>Tori enjoys chatting with friends knowing that her laptop safely entered the country</a:t>
                </a:r>
                <a:endParaRPr kumimoji="0" lang="en-US" sz="1600" b="1" i="0" u="none" strike="noStrike" kern="0" cap="all" spc="0" normalizeH="0" baseline="0" noProof="0" dirty="0">
                  <a:ln>
                    <a:noFill/>
                  </a:ln>
                  <a:solidFill>
                    <a:srgbClr val="363636"/>
                  </a:solidFill>
                  <a:effectLst/>
                  <a:uLnTx/>
                  <a:uFillTx/>
                  <a:latin typeface="Arial Narrow Bold"/>
                  <a:ea typeface="ＭＳ Ｐゴシック" charset="0"/>
                  <a:cs typeface="Arial Narrow Bold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14350" y="1935163"/>
              <a:ext cx="8629650" cy="323850"/>
            </a:xfrm>
            <a:prstGeom prst="rect">
              <a:avLst/>
            </a:prstGeom>
            <a:solidFill>
              <a:srgbClr val="BCBCBC"/>
            </a:solidFill>
            <a:ln w="19050">
              <a:noFill/>
            </a:ln>
          </p:spPr>
          <p:txBody>
            <a:bodyPr lIns="72000" tIns="72000" rIns="72000" bIns="72000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all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Facilitating</a:t>
              </a:r>
              <a:r>
                <a:rPr kumimoji="0" lang="en-US" sz="1800" b="1" i="0" u="none" strike="noStrike" kern="0" cap="all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 international </a:t>
              </a:r>
              <a:r>
                <a:rPr kumimoji="0" lang="en-US" sz="1800" b="1" i="0" u="none" strike="noStrike" kern="0" cap="all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trade</a:t>
              </a:r>
              <a:r>
                <a:rPr kumimoji="0" lang="en-US" sz="1800" b="1" i="0" u="none" strike="noStrike" kern="0" cap="all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 Narrow" pitchFamily="34" charset="0"/>
                  <a:ea typeface="ＭＳ Ｐゴシック" charset="0"/>
                  <a:cs typeface="Arial Narrow Bold"/>
                </a:rPr>
                <a:t> and sustainable development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Solutions for Telecommunication Devices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Standard conformity for Telecommunication devices is important to:</a:t>
            </a:r>
          </a:p>
          <a:p>
            <a:pPr lvl="1"/>
            <a:r>
              <a:rPr lang="en-US" dirty="0" smtClean="0"/>
              <a:t>Ensure the health &amp; safety of mobile device end-users;</a:t>
            </a:r>
            <a:endParaRPr lang="en-US" sz="2000" dirty="0" smtClean="0"/>
          </a:p>
          <a:p>
            <a:pPr lvl="1"/>
            <a:r>
              <a:rPr lang="en-US" dirty="0" smtClean="0"/>
              <a:t>Improve quality of service for end users</a:t>
            </a:r>
          </a:p>
          <a:p>
            <a:pPr lvl="1"/>
            <a:r>
              <a:rPr lang="en-US" dirty="0" smtClean="0"/>
              <a:t>Protect legitimate import and distribution business from unfair competition;</a:t>
            </a:r>
          </a:p>
          <a:p>
            <a:pPr lvl="1"/>
            <a:r>
              <a:rPr lang="en-US" sz="2900" dirty="0" smtClean="0"/>
              <a:t>Protect intellectual property of industry players</a:t>
            </a:r>
            <a:endParaRPr lang="en-US" sz="2000" dirty="0" smtClean="0"/>
          </a:p>
          <a:p>
            <a:pPr lvl="1"/>
            <a:r>
              <a:rPr lang="en-US" dirty="0" smtClean="0"/>
              <a:t>Improve government taxes revenues collection related to the import of legal phones;</a:t>
            </a:r>
            <a:endParaRPr lang="en-US" sz="2000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Compliance Management to be managed by the authorities at different stages: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At importation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During Utilization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CEC75F-F0BF-4305-BBAF-8EC936961E68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br>
              <a:rPr lang="en-US" dirty="0" smtClean="0"/>
            </a:br>
            <a:r>
              <a:rPr lang="en-US" dirty="0" smtClean="0"/>
              <a:t>1 - at Importation</a:t>
            </a:r>
            <a:endParaRPr lang="en-GB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29600" cy="2185988"/>
          </a:xfrm>
        </p:spPr>
        <p:txBody>
          <a:bodyPr/>
          <a:lstStyle/>
          <a:p>
            <a:r>
              <a:rPr lang="en-US" dirty="0" smtClean="0"/>
              <a:t>Do We Have The Necessary…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40FC9-D395-42EF-B071-EF472E244CCC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pic>
        <p:nvPicPr>
          <p:cNvPr id="8" name="Picture 7" descr="Question-mark-one-of-many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1163241" y="1794069"/>
            <a:ext cx="7077075" cy="470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07864" y="3341058"/>
            <a:ext cx="2032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PH" sz="2000" b="1" dirty="0">
                <a:latin typeface="+mn-lt"/>
              </a:rPr>
              <a:t>FINANCIAL </a:t>
            </a:r>
          </a:p>
          <a:p>
            <a:r>
              <a:rPr lang="en-PH" sz="2000" b="1" dirty="0">
                <a:latin typeface="+mn-lt"/>
              </a:rPr>
              <a:t>RESOURCES</a:t>
            </a:r>
            <a:endParaRPr lang="en-GB" sz="2000" b="1" dirty="0">
              <a:latin typeface="+mn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88384" y="3356992"/>
            <a:ext cx="2032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PH" sz="2000" b="1" dirty="0">
                <a:latin typeface="+mn-lt"/>
              </a:rPr>
              <a:t>TECHNICAL</a:t>
            </a:r>
          </a:p>
          <a:p>
            <a:r>
              <a:rPr lang="en-PH" sz="2000" b="1" dirty="0">
                <a:latin typeface="+mn-lt"/>
              </a:rPr>
              <a:t>RESOURCES</a:t>
            </a:r>
            <a:endParaRPr lang="en-GB" sz="2000" b="1" dirty="0">
              <a:latin typeface="+mn-lt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71542" y="5391258"/>
            <a:ext cx="14824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PH" sz="2000" b="1" dirty="0">
                <a:latin typeface="+mn-lt"/>
              </a:rPr>
              <a:t>GLOBAL </a:t>
            </a:r>
          </a:p>
          <a:p>
            <a:r>
              <a:rPr lang="en-PH" sz="2000" b="1" dirty="0">
                <a:latin typeface="+mn-lt"/>
              </a:rPr>
              <a:t>REACH </a:t>
            </a:r>
            <a:endParaRPr lang="en-GB" sz="2000" b="1" dirty="0"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331640" y="4841032"/>
            <a:ext cx="1959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PH" sz="2000" b="1" dirty="0">
                <a:latin typeface="+mn-lt"/>
              </a:rPr>
              <a:t>TIME TO</a:t>
            </a:r>
          </a:p>
          <a:p>
            <a:r>
              <a:rPr lang="en-PH" sz="2000" b="1" dirty="0">
                <a:latin typeface="+mn-lt"/>
              </a:rPr>
              <a:t>ESTABLISH </a:t>
            </a:r>
          </a:p>
          <a:p>
            <a:r>
              <a:rPr lang="en-PH" sz="2000" b="1" dirty="0">
                <a:latin typeface="+mn-lt"/>
              </a:rPr>
              <a:t>THE INFRA </a:t>
            </a:r>
            <a:endParaRPr lang="en-GB" sz="2000" b="1" dirty="0">
              <a:latin typeface="+mn-lt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724128" y="4192960"/>
            <a:ext cx="22716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PH" sz="2000" b="1" dirty="0">
                <a:latin typeface="+mn-lt"/>
              </a:rPr>
              <a:t>TECHNICAL </a:t>
            </a:r>
          </a:p>
          <a:p>
            <a:r>
              <a:rPr lang="en-PH" sz="2000" b="1" dirty="0">
                <a:latin typeface="+mn-lt"/>
              </a:rPr>
              <a:t>CAPABILITIES</a:t>
            </a:r>
            <a:endParaRPr lang="en-GB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SGS </a:t>
            </a:r>
            <a:r>
              <a:rPr lang="en-US" dirty="0" smtClean="0">
                <a:latin typeface="Arial" charset="0"/>
              </a:rPr>
              <a:t>Product Conformity Assessment (PCA)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PCA is a solution designed to ensure that </a:t>
            </a:r>
            <a:r>
              <a:rPr lang="en-US" b="1" dirty="0" smtClean="0">
                <a:latin typeface="Arial" charset="0"/>
              </a:rPr>
              <a:t>specific products meet the requirements of the technical regulations and standards set by a regulatory authority in the importing country</a:t>
            </a:r>
            <a:r>
              <a:rPr lang="en-US" dirty="0" smtClean="0">
                <a:latin typeface="Arial" charset="0"/>
              </a:rPr>
              <a:t>.*</a:t>
            </a:r>
          </a:p>
          <a:p>
            <a:r>
              <a:rPr lang="en-US" dirty="0" smtClean="0">
                <a:latin typeface="Arial" charset="0"/>
              </a:rPr>
              <a:t>Compliance verification is done following a review of the reports from one or a combination of interventions e.g. laboratory testing, physical Inspection and/or factory audits.</a:t>
            </a:r>
          </a:p>
          <a:p>
            <a:r>
              <a:rPr lang="en-US" dirty="0" smtClean="0">
                <a:latin typeface="Arial" charset="0"/>
              </a:rPr>
              <a:t>The conformity of the products is evidenced by the issuance of a </a:t>
            </a:r>
            <a:r>
              <a:rPr lang="en-US" b="1" dirty="0" smtClean="0">
                <a:latin typeface="Arial" charset="0"/>
              </a:rPr>
              <a:t>Certificate of Conformity usually requested for customs clearance.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40FC9-D395-42EF-B071-EF472E244CCC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073551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rgbClr val="000099"/>
                </a:solidFill>
              </a:rPr>
              <a:t>*In accordance with the</a:t>
            </a:r>
            <a:r>
              <a:rPr lang="en-GB" sz="1400" b="1" dirty="0" smtClean="0"/>
              <a:t> </a:t>
            </a:r>
            <a:r>
              <a:rPr lang="en-GB" sz="1400" b="1" i="1" dirty="0" smtClean="0">
                <a:solidFill>
                  <a:srgbClr val="000099"/>
                </a:solidFill>
              </a:rPr>
              <a:t>WTO Agreement on Technical Barriers to Trade (TBT)</a:t>
            </a:r>
            <a:endParaRPr lang="en-US" sz="1400" b="1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6907654" y="5897518"/>
            <a:ext cx="1866900" cy="400050"/>
          </a:xfrm>
          <a:prstGeom prst="roundRect">
            <a:avLst>
              <a:gd name="adj" fmla="val 4977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PH" sz="1200" dirty="0">
                <a:latin typeface="+mn-lt"/>
              </a:rPr>
              <a:t>Review and </a:t>
            </a:r>
          </a:p>
          <a:p>
            <a:pPr algn="ctr"/>
            <a:r>
              <a:rPr lang="en-PH" sz="1200" dirty="0">
                <a:latin typeface="+mn-lt"/>
              </a:rPr>
              <a:t>Certification Decision</a:t>
            </a:r>
            <a:endParaRPr lang="en-GB" sz="12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Conformity Assessment &amp; Product Certification Activities As Per ISO 17065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Geneva, Switzerland, 17-18 November 2014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40FC9-D395-42EF-B071-EF472E244CCC}" type="slidenum">
              <a:rPr lang="en-US" altLang="en-US" sz="1400" smtClean="0"/>
              <a:pPr/>
              <a:t>9</a:t>
            </a:fld>
            <a:endParaRPr lang="en-US" altLang="en-US" sz="140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51154" y="1695993"/>
            <a:ext cx="1965325" cy="971550"/>
          </a:xfrm>
          <a:prstGeom prst="rightArrowCallout">
            <a:avLst>
              <a:gd name="adj1" fmla="val 25000"/>
              <a:gd name="adj2" fmla="val 25000"/>
              <a:gd name="adj3" fmla="val 33068"/>
              <a:gd name="adj4" fmla="val 66667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Applicant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351154" y="2946943"/>
            <a:ext cx="1965325" cy="914400"/>
          </a:xfrm>
          <a:prstGeom prst="rightArrowCallout">
            <a:avLst>
              <a:gd name="adj1" fmla="val 25000"/>
              <a:gd name="adj2" fmla="val 25000"/>
              <a:gd name="adj3" fmla="val 33065"/>
              <a:gd name="adj4" fmla="val 66667"/>
            </a:avLst>
          </a:prstGeom>
          <a:solidFill>
            <a:srgbClr val="FFFFFF"/>
          </a:solidFill>
          <a:ln w="9525" algn="ctr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Accredited Laboratory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51154" y="4140743"/>
            <a:ext cx="1965325" cy="914400"/>
          </a:xfrm>
          <a:prstGeom prst="rightArrowCallout">
            <a:avLst>
              <a:gd name="adj1" fmla="val 25000"/>
              <a:gd name="adj2" fmla="val 25000"/>
              <a:gd name="adj3" fmla="val 33065"/>
              <a:gd name="adj4" fmla="val 66667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Systems Certification body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51154" y="5334543"/>
            <a:ext cx="1965325" cy="914400"/>
          </a:xfrm>
          <a:prstGeom prst="rightArrowCallout">
            <a:avLst>
              <a:gd name="adj1" fmla="val 25000"/>
              <a:gd name="adj2" fmla="val 25000"/>
              <a:gd name="adj3" fmla="val 33065"/>
              <a:gd name="adj4" fmla="val 66667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Inspection Body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446654" y="1667418"/>
            <a:ext cx="2166938" cy="1000125"/>
          </a:xfrm>
          <a:prstGeom prst="rightArrowCallout">
            <a:avLst>
              <a:gd name="adj1" fmla="val 25000"/>
              <a:gd name="adj2" fmla="val 25000"/>
              <a:gd name="adj3" fmla="val 36462"/>
              <a:gd name="adj4" fmla="val 66667"/>
            </a:avLst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CC0000"/>
                </a:solidFill>
                <a:latin typeface="+mn-lt"/>
                <a:cs typeface="+mn-cs"/>
              </a:rPr>
              <a:t>Product Information / Request for Certification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446654" y="2935068"/>
            <a:ext cx="2166938" cy="914400"/>
          </a:xfrm>
          <a:prstGeom prst="rightArrowCallout">
            <a:avLst>
              <a:gd name="adj1" fmla="val 25000"/>
              <a:gd name="adj2" fmla="val 25000"/>
              <a:gd name="adj3" fmla="val 36457"/>
              <a:gd name="adj4" fmla="val 66667"/>
            </a:avLst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CC0000"/>
                </a:solidFill>
                <a:latin typeface="+mn-lt"/>
                <a:cs typeface="+mn-cs"/>
              </a:rPr>
              <a:t>Test Report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446654" y="4128868"/>
            <a:ext cx="2166938" cy="914400"/>
          </a:xfrm>
          <a:prstGeom prst="rightArrowCallout">
            <a:avLst>
              <a:gd name="adj1" fmla="val 25000"/>
              <a:gd name="adj2" fmla="val 25000"/>
              <a:gd name="adj3" fmla="val 36457"/>
              <a:gd name="adj4" fmla="val 66667"/>
            </a:avLst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>
                <a:solidFill>
                  <a:srgbClr val="CC0000"/>
                </a:solidFill>
                <a:latin typeface="+mn-lt"/>
                <a:cs typeface="+mn-cs"/>
              </a:rPr>
              <a:t>Audit Report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446654" y="5322668"/>
            <a:ext cx="2166938" cy="914400"/>
          </a:xfrm>
          <a:prstGeom prst="rightArrowCallout">
            <a:avLst>
              <a:gd name="adj1" fmla="val 25000"/>
              <a:gd name="adj2" fmla="val 25000"/>
              <a:gd name="adj3" fmla="val 36457"/>
              <a:gd name="adj4" fmla="val 66667"/>
            </a:avLst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anchor="ctr">
            <a:flatTx/>
          </a:bodyPr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rgbClr val="CC0000"/>
                </a:solidFill>
                <a:latin typeface="+mn-lt"/>
                <a:cs typeface="+mn-cs"/>
              </a:rPr>
              <a:t>Inspection Report</a:t>
            </a:r>
            <a:endParaRPr lang="en-US" sz="1400" dirty="0">
              <a:solidFill>
                <a:srgbClr val="CC0000"/>
              </a:solidFill>
              <a:latin typeface="+mn-lt"/>
              <a:cs typeface="+mn-cs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4751704" y="1669504"/>
            <a:ext cx="2484592" cy="4495800"/>
          </a:xfrm>
          <a:prstGeom prst="rightArrowCallout">
            <a:avLst>
              <a:gd name="adj1" fmla="val 14034"/>
              <a:gd name="adj2" fmla="val 13815"/>
              <a:gd name="adj3" fmla="val 22884"/>
              <a:gd name="adj4" fmla="val 66028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anchor="ctr">
            <a:flatTx/>
          </a:bodyPr>
          <a:lstStyle/>
          <a:p>
            <a:pPr algn="ctr" eaLnBrk="0" hangingPunct="0"/>
            <a:r>
              <a:rPr lang="en-US" sz="1400" b="1" dirty="0">
                <a:solidFill>
                  <a:srgbClr val="CC0000"/>
                </a:solidFill>
                <a:latin typeface="Arial" charset="0"/>
              </a:rPr>
              <a:t>Certification Body (SGS)</a:t>
            </a:r>
          </a:p>
          <a:p>
            <a:pPr algn="ctr" eaLnBrk="0" hangingPunct="0"/>
            <a:endParaRPr lang="en-US" sz="1400" b="1" dirty="0" smtClean="0">
              <a:latin typeface="Arial" charset="0"/>
            </a:endParaRPr>
          </a:p>
          <a:p>
            <a:pPr algn="ctr" eaLnBrk="0" hangingPunct="0"/>
            <a:endParaRPr lang="en-US" sz="1400" b="1" dirty="0">
              <a:latin typeface="Arial" charset="0"/>
            </a:endParaRPr>
          </a:p>
          <a:p>
            <a:pPr algn="ctr" eaLnBrk="0" hangingPunct="0"/>
            <a:endParaRPr lang="en-US" sz="1400" b="1" dirty="0">
              <a:latin typeface="Arial" charset="0"/>
            </a:endParaRPr>
          </a:p>
          <a:p>
            <a:pPr algn="ctr" eaLnBrk="0" hangingPunct="0"/>
            <a:endParaRPr lang="en-US" sz="1400" b="1" dirty="0">
              <a:latin typeface="Arial" charset="0"/>
            </a:endParaRPr>
          </a:p>
          <a:p>
            <a:pPr algn="ctr" eaLnBrk="0" hangingPunct="0"/>
            <a:endParaRPr lang="en-US" sz="1400" b="1" dirty="0">
              <a:latin typeface="Arial" charset="0"/>
            </a:endParaRPr>
          </a:p>
          <a:p>
            <a:pPr algn="ctr" eaLnBrk="0" hangingPunct="0"/>
            <a:endParaRPr lang="en-US" sz="1400" b="1" dirty="0">
              <a:latin typeface="Arial" charset="0"/>
            </a:endParaRPr>
          </a:p>
          <a:p>
            <a:pPr algn="ctr" eaLnBrk="0" hangingPunct="0"/>
            <a:endParaRPr lang="en-US" sz="1400" dirty="0">
              <a:latin typeface="Arial" charset="0"/>
            </a:endParaRPr>
          </a:p>
          <a:p>
            <a:pPr algn="ctr" eaLnBrk="0" hangingPunct="0"/>
            <a:endParaRPr lang="en-US" sz="1400" dirty="0">
              <a:latin typeface="Arial" charset="0"/>
            </a:endParaRPr>
          </a:p>
          <a:p>
            <a:pPr algn="ctr" eaLnBrk="0" hangingPunct="0"/>
            <a:r>
              <a:rPr lang="en-US" sz="1400" dirty="0" smtClean="0">
                <a:latin typeface="Arial" charset="0"/>
              </a:rPr>
              <a:t>Designated</a:t>
            </a:r>
            <a:endParaRPr lang="en-US" sz="1400" dirty="0">
              <a:latin typeface="Arial" charset="0"/>
            </a:endParaRPr>
          </a:p>
          <a:p>
            <a:pPr algn="ctr" eaLnBrk="0" hangingPunct="0"/>
            <a:r>
              <a:rPr lang="en-US" sz="1400" dirty="0">
                <a:latin typeface="Arial" charset="0"/>
              </a:rPr>
              <a:t>Officers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Perform 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REVIEW and take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CERTIFICATION DECISION</a:t>
            </a:r>
            <a:endParaRPr lang="en-US" sz="1400" i="1" dirty="0">
              <a:latin typeface="Arial" charset="0"/>
            </a:endParaRPr>
          </a:p>
          <a:p>
            <a:pPr algn="ctr" eaLnBrk="0" hangingPunct="0"/>
            <a:endParaRPr lang="en-US" sz="1400" dirty="0">
              <a:latin typeface="Arial" charset="0"/>
            </a:endParaRPr>
          </a:p>
          <a:p>
            <a:pPr algn="ctr" eaLnBrk="0" hangingPunct="0"/>
            <a:endParaRPr lang="en-US" sz="1400" dirty="0">
              <a:latin typeface="Arial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604" y="2180993"/>
            <a:ext cx="1612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107504" y="1556792"/>
            <a:ext cx="6362700" cy="1133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147954" y="2746344"/>
            <a:ext cx="4229100" cy="3562976"/>
          </a:xfrm>
          <a:prstGeom prst="roundRect">
            <a:avLst>
              <a:gd name="adj" fmla="val 4977"/>
            </a:avLst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4693536" y="2746722"/>
            <a:ext cx="1822680" cy="3460171"/>
          </a:xfrm>
          <a:prstGeom prst="roundRect">
            <a:avLst>
              <a:gd name="adj" fmla="val 4977"/>
            </a:avLst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123429" y="4508268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PH" sz="1200" b="1" dirty="0">
                <a:latin typeface="Arial" charset="0"/>
              </a:rPr>
              <a:t>CERTIFICATE OF</a:t>
            </a:r>
          </a:p>
          <a:p>
            <a:pPr algn="ctr"/>
            <a:r>
              <a:rPr lang="en-PH" sz="1200" b="1" dirty="0">
                <a:latin typeface="Arial" charset="0"/>
              </a:rPr>
              <a:t> CONFORMITY</a:t>
            </a:r>
            <a:endParaRPr lang="en-GB" sz="1200" b="1" dirty="0">
              <a:latin typeface="Arial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6889429" y="5066368"/>
            <a:ext cx="1895475" cy="371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PH" sz="1200" dirty="0">
                <a:latin typeface="+mn-lt"/>
              </a:rPr>
              <a:t>Application Review</a:t>
            </a:r>
            <a:endParaRPr lang="en-GB" sz="1200" dirty="0">
              <a:latin typeface="+mn-lt"/>
            </a:endParaRPr>
          </a:p>
        </p:txBody>
      </p:sp>
      <p:sp>
        <p:nvSpPr>
          <p:cNvPr id="21" name="AutoShape 22"/>
          <p:cNvSpPr>
            <a:spLocks noChangeArrowheads="1"/>
          </p:cNvSpPr>
          <p:nvPr/>
        </p:nvSpPr>
        <p:spPr bwMode="auto">
          <a:xfrm>
            <a:off x="6876729" y="5487818"/>
            <a:ext cx="1895475" cy="371475"/>
          </a:xfrm>
          <a:prstGeom prst="roundRect">
            <a:avLst>
              <a:gd name="adj" fmla="val 10417"/>
            </a:avLst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PH" sz="1200" dirty="0">
                <a:latin typeface="+mn-lt"/>
              </a:rPr>
              <a:t>Evaluation</a:t>
            </a:r>
            <a:endParaRPr lang="en-GB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86ABDF3593D4CB836F9CFF036110F" ma:contentTypeVersion="3" ma:contentTypeDescription="Create a new document." ma:contentTypeScope="" ma:versionID="1a398b079782bc3e1a5e8ef71399e7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CC8564B-B215-4107-90BC-6D2F5A48DF50}"/>
</file>

<file path=customXml/itemProps2.xml><?xml version="1.0" encoding="utf-8"?>
<ds:datastoreItem xmlns:ds="http://schemas.openxmlformats.org/officeDocument/2006/customXml" ds:itemID="{4135D648-9B70-432B-951A-330F2E5CCBA4}"/>
</file>

<file path=customXml/itemProps3.xml><?xml version="1.0" encoding="utf-8"?>
<ds:datastoreItem xmlns:ds="http://schemas.openxmlformats.org/officeDocument/2006/customXml" ds:itemID="{F85DDFFC-85C7-4A87-9208-E67AC16D4C8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2620</TotalTime>
  <Words>850</Words>
  <Application>Microsoft Office PowerPoint</Application>
  <PresentationFormat>On-screen Show (4:3)</PresentationFormat>
  <Paragraphs>198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ITU-e</vt:lpstr>
      <vt:lpstr>An overview of solutions to ensure that devices meet the standards at importation and in the country</vt:lpstr>
      <vt:lpstr>Agenda</vt:lpstr>
      <vt:lpstr>SGS</vt:lpstr>
      <vt:lpstr>Slide 4</vt:lpstr>
      <vt:lpstr>Public Sector</vt:lpstr>
      <vt:lpstr>Solutions for Telecommunication Devices</vt:lpstr>
      <vt:lpstr>Conformity Assessment 1 - at Importation</vt:lpstr>
      <vt:lpstr>SGS Product Conformity Assessment (PCA)</vt:lpstr>
      <vt:lpstr>Conformity Assessment &amp; Product Certification Activities As Per ISO 17065</vt:lpstr>
      <vt:lpstr>SGS PCA already deployed in</vt:lpstr>
      <vt:lpstr>Conformity Assessment 2 - During Utilization</vt:lpstr>
      <vt:lpstr>CEIR deployment</vt:lpstr>
      <vt:lpstr>CEIR benefits</vt:lpstr>
      <vt:lpstr>Conclusions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Yves Jobin</cp:lastModifiedBy>
  <cp:revision>413</cp:revision>
  <cp:lastPrinted>2014-01-16T10:03:22Z</cp:lastPrinted>
  <dcterms:created xsi:type="dcterms:W3CDTF">2007-02-20T15:47:31Z</dcterms:created>
  <dcterms:modified xsi:type="dcterms:W3CDTF">2014-11-13T14:53:04Z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0x0101005B286ABDF3593D4CB836F9CFF036110F</vt:lpwstr>
  </property>
</Properties>
</file>