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3.xml" ContentType="application/vnd.openxmlformats-officedocument.presentationml.slide+xml"/>
  <Override PartName="/ppt/slides/slide12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6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3"/>
  </p:sldMasterIdLst>
  <p:notesMasterIdLst>
    <p:notesMasterId r:id="rId18"/>
  </p:notesMasterIdLst>
  <p:handoutMasterIdLst>
    <p:handoutMasterId r:id="rId19"/>
  </p:handoutMasterIdLst>
  <p:sldIdLst>
    <p:sldId id="412" r:id="rId4"/>
    <p:sldId id="421" r:id="rId5"/>
    <p:sldId id="417" r:id="rId6"/>
    <p:sldId id="419" r:id="rId7"/>
    <p:sldId id="418" r:id="rId8"/>
    <p:sldId id="430" r:id="rId9"/>
    <p:sldId id="425" r:id="rId10"/>
    <p:sldId id="431" r:id="rId11"/>
    <p:sldId id="429" r:id="rId12"/>
    <p:sldId id="428" r:id="rId13"/>
    <p:sldId id="435" r:id="rId14"/>
    <p:sldId id="433" r:id="rId15"/>
    <p:sldId id="434" r:id="rId16"/>
    <p:sldId id="416" r:id="rId17"/>
  </p:sldIdLst>
  <p:sldSz cx="9144000" cy="6858000" type="screen4x3"/>
  <p:notesSz cx="6819900" cy="9931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5">
          <p15:clr>
            <a:srgbClr val="A4A3A4"/>
          </p15:clr>
        </p15:guide>
        <p15:guide id="2" pos="220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oulain, Olivier (HP ES CMS)" initials="PO(EC" lastIdx="8" clrIdx="0">
    <p:extLst>
      <p:ext uri="{19B8F6BF-5375-455C-9EA6-DF929625EA0E}">
        <p15:presenceInfo xmlns="" xmlns:p15="http://schemas.microsoft.com/office/powerpoint/2012/main" userId="S-1-5-21-1957994488-842925246-40105171-2075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C0000"/>
    <a:srgbClr val="FF6600"/>
    <a:srgbClr val="0E438A"/>
    <a:srgbClr val="000099"/>
    <a:srgbClr val="000066"/>
    <a:srgbClr val="FF3300"/>
    <a:srgbClr val="525152"/>
    <a:srgbClr val="0099CC"/>
    <a:srgbClr val="33CCFF"/>
    <a:srgbClr val="0066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42" autoAdjust="0"/>
    <p:restoredTop sz="93402" autoAdjust="0"/>
  </p:normalViewPr>
  <p:slideViewPr>
    <p:cSldViewPr>
      <p:cViewPr varScale="1">
        <p:scale>
          <a:sx n="65" d="100"/>
          <a:sy n="65" d="100"/>
        </p:scale>
        <p:origin x="-122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334" y="-96"/>
      </p:cViewPr>
      <p:guideLst>
        <p:guide orient="horz" pos="3129"/>
        <p:guide pos="214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1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customXml" Target="../customXml/item3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55807" cy="497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64094" y="0"/>
            <a:ext cx="2955806" cy="497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3812"/>
            <a:ext cx="2955807" cy="49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4094" y="9433812"/>
            <a:ext cx="2955806" cy="49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8ED208B-AABF-4627-86DF-D72B4779C62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="" xmlns:p14="http://schemas.microsoft.com/office/powerpoint/2010/main" val="26390790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55807" cy="497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4094" y="0"/>
            <a:ext cx="2955806" cy="497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8688" y="746125"/>
            <a:ext cx="4962525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9837" y="4716057"/>
            <a:ext cx="5000227" cy="4469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3812"/>
            <a:ext cx="2955807" cy="49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4094" y="9433812"/>
            <a:ext cx="2955806" cy="49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95CCC60-4319-4199-8FBB-E61EBF5CD78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="" xmlns:p14="http://schemas.microsoft.com/office/powerpoint/2010/main" val="13011498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67BFDC-085F-44E4-8ED5-261009D9B423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934570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FFC837-B040-4DF6-8F8F-F1DB9A33B53A}" type="slidenum">
              <a:rPr lang="en-US" altLang="en-US"/>
              <a:pPr/>
              <a:t>2</a:t>
            </a:fld>
            <a:endParaRPr lang="en-US" altLang="en-US" dirty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3392224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C23621-B45D-426D-927B-B6042225432B}" type="slidenum">
              <a:rPr lang="en-US" altLang="en-US"/>
              <a:pPr/>
              <a:t>3</a:t>
            </a:fld>
            <a:endParaRPr lang="en-US" altLang="en-US" dirty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25387001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C23621-B45D-426D-927B-B6042225432B}" type="slidenum">
              <a:rPr lang="en-US" altLang="en-US"/>
              <a:pPr/>
              <a:t>4</a:t>
            </a:fld>
            <a:endParaRPr lang="en-US" altLang="en-US" dirty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6800793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C23621-B45D-426D-927B-B6042225432B}" type="slidenum">
              <a:rPr lang="en-US" altLang="en-US"/>
              <a:pPr/>
              <a:t>5</a:t>
            </a:fld>
            <a:endParaRPr lang="en-US" altLang="en-US" dirty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25525636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BA53FE-09DA-4ED8-B934-DFDDB5574C00}" type="slidenum">
              <a:rPr lang="en-US" altLang="en-US"/>
              <a:pPr/>
              <a:t>10</a:t>
            </a:fld>
            <a:endParaRPr lang="en-US" altLang="en-US" dirty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5153025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5CCC60-4319-4199-8FBB-E61EBF5CD78B}" type="slidenum">
              <a:rPr lang="en-US" altLang="en-US" smtClean="0"/>
              <a:pPr/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="" xmlns:p14="http://schemas.microsoft.com/office/powerpoint/2010/main" val="12312700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31D87B-1FD7-4711-B8C0-09C9495C0F22}" type="slidenum">
              <a:rPr lang="en-US" altLang="en-US"/>
              <a:pPr/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="" xmlns:p14="http://schemas.microsoft.com/office/powerpoint/2010/main" val="1641721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Watermark"/>
          <p:cNvPicPr>
            <a:picLocks noChangeAspect="1" noChangeArrowheads="1"/>
          </p:cNvPicPr>
          <p:nvPr/>
        </p:nvPicPr>
        <p:blipFill>
          <a:blip r:embed="rId2" cstate="print"/>
          <a:srcRect l="6723" b="12773"/>
          <a:stretch>
            <a:fillRect/>
          </a:stretch>
        </p:blipFill>
        <p:spPr bwMode="auto">
          <a:xfrm>
            <a:off x="0" y="765175"/>
            <a:ext cx="6467475" cy="609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8027988" y="6237288"/>
            <a:ext cx="184150" cy="36512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altLang="en-US" sz="1000" dirty="0" smtClean="0">
                <a:solidFill>
                  <a:schemeClr val="bg1"/>
                </a:solidFill>
                <a:latin typeface="Univers" pitchFamily="34" charset="0"/>
              </a:rPr>
              <a:t/>
            </a:r>
            <a:br>
              <a:rPr lang="en-US" altLang="en-US" sz="1000" dirty="0" smtClean="0">
                <a:solidFill>
                  <a:schemeClr val="bg1"/>
                </a:solidFill>
                <a:latin typeface="Univers" pitchFamily="34" charset="0"/>
              </a:rPr>
            </a:br>
            <a:endParaRPr lang="en-US" altLang="en-US" sz="1000" dirty="0" smtClean="0">
              <a:solidFill>
                <a:schemeClr val="bg1"/>
              </a:solidFill>
              <a:latin typeface="Univers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6426200" y="4343400"/>
            <a:ext cx="52388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defRPr/>
            </a:pPr>
            <a:r>
              <a:rPr lang="en-US" altLang="en-US" sz="1200" b="1" dirty="0" smtClean="0">
                <a:solidFill>
                  <a:srgbClr val="0C4B84"/>
                </a:solidFill>
              </a:rPr>
              <a:t> </a:t>
            </a:r>
            <a:endParaRPr lang="en-US" altLang="en-US" sz="2400" dirty="0" smtClean="0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7319963" y="4524375"/>
            <a:ext cx="52387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defRPr/>
            </a:pPr>
            <a:r>
              <a:rPr lang="en-US" altLang="en-US" sz="1200" b="1" dirty="0" smtClean="0">
                <a:solidFill>
                  <a:srgbClr val="0C4B84"/>
                </a:solidFill>
              </a:rPr>
              <a:t> </a:t>
            </a:r>
            <a:endParaRPr lang="en-US" altLang="en-US" sz="2400" dirty="0" smtClean="0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5280025" y="4802188"/>
            <a:ext cx="444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defRPr/>
            </a:pPr>
            <a:r>
              <a:rPr lang="en-US" altLang="en-US" sz="1000" dirty="0" smtClean="0">
                <a:solidFill>
                  <a:srgbClr val="000000"/>
                </a:solidFill>
              </a:rPr>
              <a:t> </a:t>
            </a:r>
            <a:endParaRPr lang="en-US" altLang="en-US" sz="2400" dirty="0" smtClean="0"/>
          </a:p>
        </p:txBody>
      </p:sp>
      <p:sp>
        <p:nvSpPr>
          <p:cNvPr id="9" name="AutoShape 18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defRPr/>
            </a:pPr>
            <a:endParaRPr lang="en-GB" altLang="en-US" dirty="0" smtClean="0"/>
          </a:p>
        </p:txBody>
      </p:sp>
      <p:sp>
        <p:nvSpPr>
          <p:cNvPr id="10" name="AutoShape 20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defRPr/>
            </a:pPr>
            <a:endParaRPr lang="en-GB" altLang="en-US" dirty="0" smtClean="0"/>
          </a:p>
        </p:txBody>
      </p:sp>
      <p:sp>
        <p:nvSpPr>
          <p:cNvPr id="11" name="AutoShape 23" descr="image002"/>
          <p:cNvSpPr>
            <a:spLocks noChangeAspect="1" noChangeArrowheads="1"/>
          </p:cNvSpPr>
          <p:nvPr userDrawn="1"/>
        </p:nvSpPr>
        <p:spPr bwMode="auto">
          <a:xfrm>
            <a:off x="200025" y="460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defRPr/>
            </a:pPr>
            <a:endParaRPr lang="en-GB" altLang="en-US" dirty="0" smtClean="0"/>
          </a:p>
        </p:txBody>
      </p:sp>
      <p:sp>
        <p:nvSpPr>
          <p:cNvPr id="12" name="AutoShape 25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defRPr/>
            </a:pPr>
            <a:endParaRPr lang="en-GB" altLang="en-US" dirty="0" smtClean="0"/>
          </a:p>
        </p:txBody>
      </p:sp>
      <p:pic>
        <p:nvPicPr>
          <p:cNvPr id="13" name="Picture 26" descr="Picture1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22738" y="3132138"/>
            <a:ext cx="896937" cy="59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28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Title of presentation</a:t>
            </a:r>
          </a:p>
        </p:txBody>
      </p:sp>
      <p:sp>
        <p:nvSpPr>
          <p:cNvPr id="332810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79388" y="6453188"/>
            <a:ext cx="3609975" cy="268287"/>
          </a:xfrm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 altLang="en-US" dirty="0"/>
              <a:t>Geneva, Switzerland, 17-18 November 2014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Geneva, Switzerland, 17-18 November 2014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152B1C-4695-4617-BBD9-85845195BE0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2616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Geneva, Switzerland, 17-18 November 2014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8B6A80-592F-44E2-BE5D-E59A6F58B0E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 dirty="0" smtClean="0">
                <a:latin typeface="Univers" pitchFamily="34" charset="0"/>
              </a:defRPr>
            </a:lvl1pPr>
          </a:lstStyle>
          <a:p>
            <a:pPr>
              <a:defRPr/>
            </a:pPr>
            <a:r>
              <a:rPr lang="en-US" altLang="en-US" dirty="0"/>
              <a:t>Geneva, Switzerland, 17-18 November 2014</a:t>
            </a: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747000" y="6453188"/>
            <a:ext cx="1366838" cy="288925"/>
          </a:xfrm>
        </p:spPr>
        <p:txBody>
          <a:bodyPr/>
          <a:lstStyle>
            <a:lvl1pPr>
              <a:defRPr/>
            </a:lvl1pPr>
          </a:lstStyle>
          <a:p>
            <a:fld id="{DBCEC75F-F0BF-4305-BBAF-8EC936961E6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Geneva, Switzerland, 17-18 November 2014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F40FC9-D395-42EF-B071-EF472E244CC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Geneva, Switzerland, 17-18 November 2014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F7856D-ADEE-48C3-8201-0A20EC536D3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50825" y="6453188"/>
            <a:ext cx="4032250" cy="312737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altLang="en-US" dirty="0"/>
              <a:t>Geneva, Switzerland, 17-18 November 2014</a:t>
            </a:r>
          </a:p>
          <a:p>
            <a:pPr>
              <a:defRPr/>
            </a:pPr>
            <a:endParaRPr lang="en-US" altLang="en-US" dirty="0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38F390-174F-47C4-A4DE-455E101FD71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79388" y="6381750"/>
            <a:ext cx="4032250" cy="287338"/>
          </a:xfrm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 altLang="en-US" dirty="0"/>
              <a:t>Geneva, Switzerland, 17-18 November 2014</a:t>
            </a:r>
          </a:p>
        </p:txBody>
      </p:sp>
      <p:sp>
        <p:nvSpPr>
          <p:cNvPr id="8" name="Rectangle 3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C603A2-75B6-4837-BBE2-72C4E559008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altLang="en-US" dirty="0"/>
              <a:t>Geneva, Switzerland, 17-18 November 2014</a:t>
            </a:r>
          </a:p>
          <a:p>
            <a:pPr>
              <a:defRPr/>
            </a:pPr>
            <a:endParaRPr lang="en-US" altLang="en-US" dirty="0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A4A0436-DEA6-4CB1-B0E1-A5320222B6D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Geneva, Switzerland, 17-18 November 2014</a:t>
            </a:r>
          </a:p>
        </p:txBody>
      </p:sp>
      <p:sp>
        <p:nvSpPr>
          <p:cNvPr id="3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CCAF1A-3FB5-4C30-863B-498872233BE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Geneva, Switzerland, 17-18 November 2014</a:t>
            </a: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2DCC36-1B5C-4A54-8184-4C0894D67C9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altLang="en-US" dirty="0"/>
              <a:t>Geneva, Switzerland, 17-18 November 2014</a:t>
            </a:r>
          </a:p>
          <a:p>
            <a:pPr>
              <a:defRPr/>
            </a:pPr>
            <a:endParaRPr lang="en-US" altLang="en-US" dirty="0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D57BFE-B3B6-49A9-A9E2-39AD15672AB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Watermark"/>
          <p:cNvPicPr>
            <a:picLocks noChangeAspect="1" noChangeArrowheads="1"/>
          </p:cNvPicPr>
          <p:nvPr/>
        </p:nvPicPr>
        <p:blipFill>
          <a:blip r:embed="rId14" cstate="print"/>
          <a:srcRect l="6723" b="12773"/>
          <a:stretch>
            <a:fillRect/>
          </a:stretch>
        </p:blipFill>
        <p:spPr bwMode="auto">
          <a:xfrm>
            <a:off x="0" y="765175"/>
            <a:ext cx="6443663" cy="609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79388" y="6453188"/>
            <a:ext cx="403225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dirty="0" smtClean="0">
                <a:latin typeface="Univers" pitchFamily="34" charset="0"/>
              </a:defRPr>
            </a:lvl1pPr>
          </a:lstStyle>
          <a:p>
            <a:pPr>
              <a:defRPr/>
            </a:pPr>
            <a:r>
              <a:rPr lang="en-US" altLang="en-US" dirty="0"/>
              <a:t>Geneva, Switzerland, 17-18 November 2014</a:t>
            </a:r>
          </a:p>
        </p:txBody>
      </p:sp>
      <p:sp>
        <p:nvSpPr>
          <p:cNvPr id="1060" name="Rectangle 3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51763" y="6453188"/>
            <a:ext cx="136683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02A7941-5108-45FC-A4C1-3118FDA7D661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30" name="Rectangle 3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6" r:id="rId1"/>
    <p:sldLayoutId id="2147484160" r:id="rId2"/>
    <p:sldLayoutId id="2147484161" r:id="rId3"/>
    <p:sldLayoutId id="2147484167" r:id="rId4"/>
    <p:sldLayoutId id="2147484168" r:id="rId5"/>
    <p:sldLayoutId id="2147484169" r:id="rId6"/>
    <p:sldLayoutId id="2147484162" r:id="rId7"/>
    <p:sldLayoutId id="2147484163" r:id="rId8"/>
    <p:sldLayoutId id="2147484170" r:id="rId9"/>
    <p:sldLayoutId id="2147484164" r:id="rId10"/>
    <p:sldLayoutId id="2147484165" r:id="rId11"/>
    <p:sldLayoutId id="2147484171" r:id="rId12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5"/>
        </a:buBlip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0000"/>
        <a:buFont typeface="ZapfDingbats BT" pitchFamily="18" charset="2"/>
        <a:buBlip>
          <a:blip r:embed="rId16"/>
        </a:buBlip>
        <a:defRPr sz="28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4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70000"/>
        <a:buFont typeface="ZapfDingbats BT" pitchFamily="18" charset="2"/>
        <a:buBlip>
          <a:blip r:embed="rId16"/>
        </a:buBlip>
        <a:defRPr sz="2000">
          <a:solidFill>
            <a:schemeClr val="bg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13" Type="http://schemas.openxmlformats.org/officeDocument/2006/relationships/image" Target="../media/image21.jpeg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12" Type="http://schemas.openxmlformats.org/officeDocument/2006/relationships/image" Target="../media/image20.jpe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2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.jpeg"/><Relationship Id="rId11" Type="http://schemas.openxmlformats.org/officeDocument/2006/relationships/image" Target="../media/image19.jpeg"/><Relationship Id="rId5" Type="http://schemas.openxmlformats.org/officeDocument/2006/relationships/image" Target="../media/image13.jpeg"/><Relationship Id="rId15" Type="http://schemas.openxmlformats.org/officeDocument/2006/relationships/image" Target="../media/image23.jpeg"/><Relationship Id="rId10" Type="http://schemas.openxmlformats.org/officeDocument/2006/relationships/image" Target="../media/image18.jpeg"/><Relationship Id="rId4" Type="http://schemas.openxmlformats.org/officeDocument/2006/relationships/image" Target="../media/image12.jpeg"/><Relationship Id="rId9" Type="http://schemas.openxmlformats.org/officeDocument/2006/relationships/image" Target="../media/image17.jpeg"/><Relationship Id="rId14" Type="http://schemas.openxmlformats.org/officeDocument/2006/relationships/image" Target="../media/image22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jpeg"/><Relationship Id="rId3" Type="http://schemas.openxmlformats.org/officeDocument/2006/relationships/image" Target="../media/image25.jpeg"/><Relationship Id="rId7" Type="http://schemas.openxmlformats.org/officeDocument/2006/relationships/image" Target="../media/image2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8.jpeg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250825" y="6381750"/>
            <a:ext cx="3827463" cy="268288"/>
          </a:xfrm>
          <a:noFill/>
        </p:spPr>
        <p:txBody>
          <a:bodyPr/>
          <a:lstStyle/>
          <a:p>
            <a:r>
              <a:rPr lang="en-US" altLang="en-US" sz="1400" dirty="0"/>
              <a:t>Geneva, Switzerland, 17-18 November 2014</a:t>
            </a:r>
          </a:p>
        </p:txBody>
      </p:sp>
      <p:sp>
        <p:nvSpPr>
          <p:cNvPr id="10243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0" y="2708275"/>
            <a:ext cx="9144000" cy="1296988"/>
          </a:xfrm>
        </p:spPr>
        <p:txBody>
          <a:bodyPr/>
          <a:lstStyle/>
          <a:p>
            <a:r>
              <a:rPr lang="en-GB" dirty="0" smtClean="0"/>
              <a:t>An overview of solutions to ensure that devices meet the standards at importation and in the country</a:t>
            </a:r>
            <a:endParaRPr lang="en-US" altLang="en-US" dirty="0" smtClean="0"/>
          </a:p>
        </p:txBody>
      </p:sp>
      <p:sp>
        <p:nvSpPr>
          <p:cNvPr id="10244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37063"/>
            <a:ext cx="6400800" cy="1655762"/>
          </a:xfrm>
        </p:spPr>
        <p:txBody>
          <a:bodyPr/>
          <a:lstStyle/>
          <a:p>
            <a:r>
              <a:rPr lang="en-GB" altLang="en-US" b="1" dirty="0" smtClean="0"/>
              <a:t>Yves Jobin,</a:t>
            </a:r>
          </a:p>
          <a:p>
            <a:r>
              <a:rPr lang="en-GB" altLang="en-US" b="1" dirty="0" smtClean="0"/>
              <a:t>Business Development Manager, SGS Société Générale de Surveillance SA</a:t>
            </a:r>
          </a:p>
          <a:p>
            <a:r>
              <a:rPr lang="fr-CH" altLang="en-US" b="1" dirty="0" smtClean="0"/>
              <a:t>Yves.jobin@sgs.com</a:t>
            </a:r>
            <a:endParaRPr lang="en-US" altLang="en-US" b="1" dirty="0" smtClean="0"/>
          </a:p>
        </p:txBody>
      </p:sp>
      <p:sp>
        <p:nvSpPr>
          <p:cNvPr id="10245" name="Rectangle 13"/>
          <p:cNvSpPr>
            <a:spLocks noChangeArrowheads="1"/>
          </p:cNvSpPr>
          <p:nvPr/>
        </p:nvSpPr>
        <p:spPr bwMode="auto">
          <a:xfrm>
            <a:off x="0" y="952500"/>
            <a:ext cx="9144000" cy="161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80000"/>
              </a:lnSpc>
            </a:pPr>
            <a:r>
              <a:rPr lang="en-US" altLang="en-US" sz="2400" b="1" dirty="0">
                <a:solidFill>
                  <a:schemeClr val="bg2"/>
                </a:solidFill>
              </a:rPr>
              <a:t>Combating Counterfeit and </a:t>
            </a:r>
            <a:br>
              <a:rPr lang="en-US" altLang="en-US" sz="2400" b="1" dirty="0">
                <a:solidFill>
                  <a:schemeClr val="bg2"/>
                </a:solidFill>
              </a:rPr>
            </a:br>
            <a:r>
              <a:rPr lang="en-US" altLang="en-US" sz="2400" b="1" dirty="0">
                <a:solidFill>
                  <a:schemeClr val="bg2"/>
                </a:solidFill>
              </a:rPr>
              <a:t>Substandard ICT Devices</a:t>
            </a:r>
          </a:p>
          <a:p>
            <a:pPr algn="ctr">
              <a:lnSpc>
                <a:spcPct val="80000"/>
              </a:lnSpc>
            </a:pPr>
            <a:endParaRPr lang="en-US" altLang="en-US" sz="2400" b="1" dirty="0">
              <a:solidFill>
                <a:srgbClr val="22228B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en-US" altLang="en-US" sz="1800" b="1" dirty="0">
                <a:solidFill>
                  <a:srgbClr val="22228B"/>
                </a:solidFill>
              </a:rPr>
              <a:t>(Geneva, Switzerland, 17-18 November 2014)</a:t>
            </a:r>
            <a:endParaRPr lang="en-US" altLang="en-US" sz="1800" b="1" dirty="0">
              <a:solidFill>
                <a:schemeClr val="bg2"/>
              </a:solidFill>
            </a:endParaRPr>
          </a:p>
        </p:txBody>
      </p:sp>
      <p:sp>
        <p:nvSpPr>
          <p:cNvPr id="10246" name="AutoShape 18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altLang="en-US" dirty="0"/>
          </a:p>
        </p:txBody>
      </p:sp>
      <p:sp>
        <p:nvSpPr>
          <p:cNvPr id="10247" name="AutoShape 20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altLang="en-US" dirty="0"/>
          </a:p>
        </p:txBody>
      </p:sp>
      <p:sp>
        <p:nvSpPr>
          <p:cNvPr id="10248" name="AutoShape 22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altLang="en-US" dirty="0"/>
          </a:p>
        </p:txBody>
      </p:sp>
      <p:sp>
        <p:nvSpPr>
          <p:cNvPr id="10249" name="AutoShape 24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altLang="en-US" dirty="0"/>
          </a:p>
        </p:txBody>
      </p:sp>
      <p:sp>
        <p:nvSpPr>
          <p:cNvPr id="10250" name="Rectangle 26"/>
          <p:cNvSpPr>
            <a:spLocks noChangeArrowheads="1"/>
          </p:cNvSpPr>
          <p:nvPr/>
        </p:nvSpPr>
        <p:spPr bwMode="auto"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 altLang="en-US" dirty="0"/>
          </a:p>
        </p:txBody>
      </p:sp>
      <p:pic>
        <p:nvPicPr>
          <p:cNvPr id="10251" name="Picture 16" descr="ITUseries"/>
          <p:cNvPicPr>
            <a:picLocks noChangeAspect="1" noChangeArrowheads="1"/>
          </p:cNvPicPr>
          <p:nvPr/>
        </p:nvPicPr>
        <p:blipFill>
          <a:blip r:embed="rId3" cstate="print"/>
          <a:srcRect t="17264" b="69327"/>
          <a:stretch>
            <a:fillRect/>
          </a:stretch>
        </p:blipFill>
        <p:spPr bwMode="auto">
          <a:xfrm>
            <a:off x="6729413" y="188913"/>
            <a:ext cx="1768475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sz="1400" dirty="0"/>
              <a:t>Geneva, Switzerland, 17-18 November 2014</a:t>
            </a:r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2752720-E6CE-4BAC-984C-191B77DA83B4}" type="slidenum">
              <a:rPr lang="en-US" altLang="en-US" sz="1400"/>
              <a:pPr/>
              <a:t>10</a:t>
            </a:fld>
            <a:endParaRPr lang="en-US" altLang="en-US" sz="1400" dirty="0"/>
          </a:p>
        </p:txBody>
      </p:sp>
      <p:sp>
        <p:nvSpPr>
          <p:cNvPr id="16388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SGS PCA already deployed in</a:t>
            </a:r>
            <a:endParaRPr lang="en-GB" altLang="en-US" dirty="0" smtClean="0"/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fontScale="92500" lnSpcReduction="20000"/>
          </a:bodyPr>
          <a:lstStyle/>
          <a:p>
            <a:pPr eaLnBrk="1" fontAlgn="b" hangingPunct="1"/>
            <a:r>
              <a:rPr lang="en-US" b="1" dirty="0" smtClean="0"/>
              <a:t>Algeria</a:t>
            </a:r>
          </a:p>
          <a:p>
            <a:pPr eaLnBrk="1" fontAlgn="b" hangingPunct="1"/>
            <a:r>
              <a:rPr lang="en-US" dirty="0" smtClean="0"/>
              <a:t>Botswana</a:t>
            </a:r>
          </a:p>
          <a:p>
            <a:pPr eaLnBrk="1" fontAlgn="b" hangingPunct="1"/>
            <a:r>
              <a:rPr lang="en-US" b="1" dirty="0" smtClean="0"/>
              <a:t>Burundi</a:t>
            </a:r>
          </a:p>
          <a:p>
            <a:pPr eaLnBrk="1" fontAlgn="b" hangingPunct="1"/>
            <a:r>
              <a:rPr lang="en-US" dirty="0" smtClean="0"/>
              <a:t>Colombia</a:t>
            </a:r>
          </a:p>
          <a:p>
            <a:pPr eaLnBrk="1" fontAlgn="b" hangingPunct="1"/>
            <a:r>
              <a:rPr lang="en-US" dirty="0" smtClean="0"/>
              <a:t>Egypt</a:t>
            </a:r>
          </a:p>
          <a:p>
            <a:pPr eaLnBrk="1" fontAlgn="b" hangingPunct="1"/>
            <a:r>
              <a:rPr lang="en-US" dirty="0" smtClean="0"/>
              <a:t>Ethiopia</a:t>
            </a:r>
          </a:p>
          <a:p>
            <a:pPr eaLnBrk="1" fontAlgn="b" hangingPunct="1"/>
            <a:r>
              <a:rPr lang="en-US" b="1" dirty="0" smtClean="0"/>
              <a:t>Ghana</a:t>
            </a:r>
          </a:p>
          <a:p>
            <a:pPr eaLnBrk="1" fontAlgn="b" hangingPunct="1"/>
            <a:r>
              <a:rPr lang="en-US" dirty="0" smtClean="0"/>
              <a:t>Indonesia</a:t>
            </a:r>
          </a:p>
          <a:p>
            <a:pPr eaLnBrk="1" fontAlgn="b" hangingPunct="1"/>
            <a:r>
              <a:rPr lang="en-US" dirty="0" smtClean="0"/>
              <a:t>Iran</a:t>
            </a:r>
          </a:p>
          <a:p>
            <a:pPr eaLnBrk="1" fontAlgn="b" hangingPunct="1"/>
            <a:r>
              <a:rPr lang="en-US" dirty="0" smtClean="0"/>
              <a:t>Iraq</a:t>
            </a:r>
          </a:p>
          <a:p>
            <a:pPr eaLnBrk="1" fontAlgn="b" hangingPunct="1"/>
            <a:r>
              <a:rPr lang="en-US" b="1" dirty="0" smtClean="0"/>
              <a:t>Kenya</a:t>
            </a:r>
          </a:p>
          <a:p>
            <a:pPr>
              <a:lnSpc>
                <a:spcPct val="90000"/>
              </a:lnSpc>
            </a:pPr>
            <a:endParaRPr lang="en-US" altLang="en-US" sz="2400" dirty="0" smtClean="0"/>
          </a:p>
        </p:txBody>
      </p:sp>
      <p:sp>
        <p:nvSpPr>
          <p:cNvPr id="16390" name="Rectangle 8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pPr eaLnBrk="1" fontAlgn="b" hangingPunct="1"/>
            <a:r>
              <a:rPr lang="en-US" dirty="0" smtClean="0"/>
              <a:t>Kurdistan</a:t>
            </a:r>
          </a:p>
          <a:p>
            <a:pPr eaLnBrk="1" fontAlgn="b" hangingPunct="1"/>
            <a:r>
              <a:rPr lang="en-US" dirty="0" smtClean="0"/>
              <a:t>Kuwait</a:t>
            </a:r>
          </a:p>
          <a:p>
            <a:pPr eaLnBrk="1" fontAlgn="b" hangingPunct="1"/>
            <a:r>
              <a:rPr lang="en-US" b="1" dirty="0" smtClean="0"/>
              <a:t>Nigeria</a:t>
            </a:r>
          </a:p>
          <a:p>
            <a:pPr eaLnBrk="1" fontAlgn="b" hangingPunct="1"/>
            <a:r>
              <a:rPr lang="en-US" dirty="0" smtClean="0"/>
              <a:t>North Korea</a:t>
            </a:r>
          </a:p>
          <a:p>
            <a:pPr eaLnBrk="1" fontAlgn="b" hangingPunct="1"/>
            <a:r>
              <a:rPr lang="en-US" dirty="0" smtClean="0"/>
              <a:t>Russia</a:t>
            </a:r>
          </a:p>
          <a:p>
            <a:pPr eaLnBrk="1" fontAlgn="b" hangingPunct="1"/>
            <a:r>
              <a:rPr lang="en-US" b="1" dirty="0" smtClean="0"/>
              <a:t>Rwanda</a:t>
            </a:r>
          </a:p>
          <a:p>
            <a:pPr eaLnBrk="1" fontAlgn="b" hangingPunct="1"/>
            <a:r>
              <a:rPr lang="en-US" b="1" dirty="0" smtClean="0"/>
              <a:t>Saudi Arabia</a:t>
            </a:r>
          </a:p>
          <a:p>
            <a:pPr eaLnBrk="1" fontAlgn="b" hangingPunct="1"/>
            <a:r>
              <a:rPr lang="en-US" dirty="0" smtClean="0"/>
              <a:t>Syria</a:t>
            </a:r>
          </a:p>
          <a:p>
            <a:pPr eaLnBrk="1" fontAlgn="b" hangingPunct="1"/>
            <a:r>
              <a:rPr lang="en-US" b="1" dirty="0" smtClean="0"/>
              <a:t>Tanzania</a:t>
            </a:r>
          </a:p>
          <a:p>
            <a:pPr eaLnBrk="1" fontAlgn="b" hangingPunct="1"/>
            <a:r>
              <a:rPr lang="en-US" b="1" dirty="0" smtClean="0"/>
              <a:t>Uganda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115616" y="6145559"/>
            <a:ext cx="72728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smtClean="0">
                <a:solidFill>
                  <a:srgbClr val="000099"/>
                </a:solidFill>
              </a:rPr>
              <a:t>In bold</a:t>
            </a:r>
            <a:r>
              <a:rPr lang="en-US" sz="1400" i="1" dirty="0" smtClean="0">
                <a:solidFill>
                  <a:srgbClr val="000099"/>
                </a:solidFill>
              </a:rPr>
              <a:t>: countries having included </a:t>
            </a:r>
            <a:r>
              <a:rPr lang="en-US" sz="1400" b="1" i="1" dirty="0" smtClean="0">
                <a:solidFill>
                  <a:srgbClr val="000099"/>
                </a:solidFill>
              </a:rPr>
              <a:t>mobile phones </a:t>
            </a:r>
            <a:r>
              <a:rPr lang="en-US" sz="1400" i="1" dirty="0" smtClean="0">
                <a:solidFill>
                  <a:srgbClr val="000099"/>
                </a:solidFill>
              </a:rPr>
              <a:t>in the PCA scheme </a:t>
            </a:r>
            <a:endParaRPr lang="en-US" sz="1400" i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Conformity Assessment</a:t>
            </a:r>
            <a:br>
              <a:rPr lang="en-US" dirty="0" smtClean="0"/>
            </a:br>
            <a:r>
              <a:rPr lang="en-US" dirty="0" smtClean="0"/>
              <a:t>2 - During Utilization</a:t>
            </a:r>
            <a:endParaRPr lang="en-GB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Issues faced with limited controls at the border:</a:t>
            </a:r>
          </a:p>
          <a:p>
            <a:pPr lvl="1"/>
            <a:r>
              <a:rPr lang="en-US" dirty="0" smtClean="0"/>
              <a:t>Mobile devices are items with high value and limited volume</a:t>
            </a:r>
          </a:p>
          <a:p>
            <a:pPr lvl="1"/>
            <a:r>
              <a:rPr lang="en-US" dirty="0" smtClean="0"/>
              <a:t>Can enter a country out of the trade process</a:t>
            </a:r>
          </a:p>
          <a:p>
            <a:pPr lvl="1"/>
            <a:r>
              <a:rPr lang="en-US" dirty="0" smtClean="0"/>
              <a:t>Theft</a:t>
            </a:r>
          </a:p>
          <a:p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Geneva, Switzerland, 17-18 November 2014</a:t>
            </a:r>
          </a:p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38F390-174F-47C4-A4DE-455E101FD715}" type="slidenum">
              <a:rPr lang="en-US" altLang="en-US" smtClean="0"/>
              <a:pPr/>
              <a:t>11</a:t>
            </a:fld>
            <a:endParaRPr lang="en-US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/>
              <a:t>CEIR deployment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By deploying a Central Equipment Identity Register (CEIR) Regulatory authorities get the capability to:</a:t>
            </a:r>
          </a:p>
          <a:p>
            <a:pPr lvl="1"/>
            <a:r>
              <a:rPr lang="en-GB" dirty="0" smtClean="0"/>
              <a:t>collect the IMSI/IMSISDN/IMEI triplets from all GSM operators in real time </a:t>
            </a:r>
          </a:p>
          <a:p>
            <a:pPr lvl="1"/>
            <a:r>
              <a:rPr lang="en-GB" dirty="0" smtClean="0"/>
              <a:t>analyze the subscriber and device populations.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932040" y="5157192"/>
            <a:ext cx="4038600" cy="576064"/>
          </a:xfrm>
        </p:spPr>
        <p:txBody>
          <a:bodyPr>
            <a:normAutofit fontScale="92500" lnSpcReduction="20000"/>
          </a:bodyPr>
          <a:lstStyle/>
          <a:p>
            <a:pPr marL="1588" indent="17463">
              <a:buNone/>
            </a:pPr>
            <a:r>
              <a:rPr lang="en-GB" sz="1400" dirty="0" smtClean="0"/>
              <a:t>CEIR deployment in Tanzania for the Regulatory Authority (TCRA</a:t>
            </a:r>
            <a:r>
              <a:rPr lang="en-GB" sz="1400" dirty="0" smtClean="0"/>
              <a:t>) in collaboration with HP</a:t>
            </a:r>
            <a:endParaRPr lang="en-GB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Geneva, Switzerland, 17-18 November 2014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F40FC9-D395-42EF-B071-EF472E244CCC}" type="slidenum">
              <a:rPr lang="en-US" altLang="en-US" smtClean="0"/>
              <a:pPr/>
              <a:t>12</a:t>
            </a:fld>
            <a:endParaRPr lang="en-US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2204864"/>
            <a:ext cx="4812461" cy="2814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5589240"/>
            <a:ext cx="72008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CEIR benefits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Capabilities to identify all devices and to create Business rules (color lists)</a:t>
            </a:r>
          </a:p>
          <a:p>
            <a:pPr lvl="1"/>
            <a:r>
              <a:rPr lang="en-US" dirty="0" smtClean="0"/>
              <a:t>PCA data facilitates the creation of the authorized list</a:t>
            </a:r>
          </a:p>
          <a:p>
            <a:pPr lvl="1"/>
            <a:r>
              <a:rPr lang="en-US" dirty="0" smtClean="0"/>
              <a:t>Rules based on IMSI/IMEI to cope with </a:t>
            </a:r>
          </a:p>
          <a:p>
            <a:pPr lvl="2"/>
            <a:r>
              <a:rPr lang="en-US" dirty="0" smtClean="0"/>
              <a:t>advanced fraud patterns i.e. cloned devices and </a:t>
            </a:r>
          </a:p>
          <a:p>
            <a:pPr lvl="2"/>
            <a:r>
              <a:rPr lang="en-US" dirty="0" smtClean="0"/>
              <a:t>“legacy” non compliant devices under specific conditions (i.e. leave time for public to replace “non-compliant” phones with “compliant” phones”</a:t>
            </a:r>
          </a:p>
          <a:p>
            <a:pPr lvl="1"/>
            <a:r>
              <a:rPr lang="en-US" dirty="0" smtClean="0"/>
              <a:t>Leverage on GSMA IMEI Database – operators’ EIR to connect to it for stolen handset scenario</a:t>
            </a:r>
          </a:p>
          <a:p>
            <a:endParaRPr lang="en-US" dirty="0" smtClean="0"/>
          </a:p>
          <a:p>
            <a:r>
              <a:rPr lang="en-US" dirty="0" smtClean="0"/>
              <a:t>Business Intelligence services to help the regulator monitor the progress and maturity of its mobile market.</a:t>
            </a:r>
            <a:endParaRPr lang="en-GB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Geneva, Switzerland, 17-18 November 2014</a:t>
            </a:r>
          </a:p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38F390-174F-47C4-A4DE-455E101FD715}" type="slidenum">
              <a:rPr lang="en-US" altLang="en-US" smtClean="0"/>
              <a:pPr/>
              <a:t>13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Conclusions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Solutions are available for authorities</a:t>
            </a:r>
          </a:p>
          <a:p>
            <a:r>
              <a:rPr lang="en-US" dirty="0" smtClean="0"/>
              <a:t>Combined solutions for bigger impact</a:t>
            </a:r>
          </a:p>
          <a:p>
            <a:endParaRPr lang="en-US" dirty="0" smtClean="0"/>
          </a:p>
          <a:p>
            <a:r>
              <a:rPr lang="en-US" dirty="0" smtClean="0"/>
              <a:t>SGS Solutions Objectives: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Protect consumer’s </a:t>
            </a:r>
            <a:r>
              <a:rPr lang="en-US" u="sng" dirty="0" smtClean="0"/>
              <a:t>health</a:t>
            </a:r>
            <a:r>
              <a:rPr lang="en-US" dirty="0" smtClean="0"/>
              <a:t> and </a:t>
            </a:r>
            <a:r>
              <a:rPr lang="en-US" u="sng" dirty="0" smtClean="0"/>
              <a:t>safety</a:t>
            </a:r>
            <a:r>
              <a:rPr lang="en-US" dirty="0" smtClean="0"/>
              <a:t> and the environment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Safeguard </a:t>
            </a:r>
            <a:r>
              <a:rPr lang="en-US" u="sng" dirty="0" smtClean="0"/>
              <a:t>local producers</a:t>
            </a:r>
            <a:r>
              <a:rPr lang="en-US" dirty="0" smtClean="0"/>
              <a:t> &amp; </a:t>
            </a:r>
            <a:r>
              <a:rPr lang="en-US" u="sng" dirty="0" smtClean="0"/>
              <a:t>Industry</a:t>
            </a:r>
            <a:r>
              <a:rPr lang="en-US" dirty="0" smtClean="0"/>
              <a:t> from unfair competition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Reduce the risk that the domestic market becomes the </a:t>
            </a:r>
            <a:r>
              <a:rPr lang="en-US" u="sng" dirty="0" smtClean="0"/>
              <a:t>dumping ground</a:t>
            </a:r>
            <a:r>
              <a:rPr lang="en-US" dirty="0" smtClean="0"/>
              <a:t> for nonconforming products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Facilitate </a:t>
            </a:r>
            <a:r>
              <a:rPr lang="en-US" u="sng" dirty="0" smtClean="0"/>
              <a:t>customs clearance</a:t>
            </a:r>
            <a:r>
              <a:rPr lang="en-US" dirty="0" smtClean="0"/>
              <a:t> process</a:t>
            </a:r>
          </a:p>
        </p:txBody>
      </p:sp>
      <p:sp>
        <p:nvSpPr>
          <p:cNvPr id="18437" name="Date Placeholder 4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altLang="en-US" sz="1400" dirty="0"/>
              <a:t>Geneva, Switzerland, 17-18 November 2014</a:t>
            </a:r>
          </a:p>
        </p:txBody>
      </p:sp>
      <p:sp>
        <p:nvSpPr>
          <p:cNvPr id="1843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A39C9B8-1687-4866-8784-0E50545A2BE3}" type="slidenum">
              <a:rPr lang="en-US" altLang="en-US" sz="1400"/>
              <a:pPr/>
              <a:t>14</a:t>
            </a:fld>
            <a:endParaRPr lang="en-US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sz="1400" dirty="0"/>
              <a:t>Geneva, Switzerland, 17-18 November 2014</a:t>
            </a:r>
          </a:p>
          <a:p>
            <a:endParaRPr lang="en-US" altLang="en-US" sz="1400" dirty="0"/>
          </a:p>
        </p:txBody>
      </p:sp>
      <p:sp>
        <p:nvSpPr>
          <p:cNvPr id="1229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0E2D219-36DD-46A5-A1AC-F3DC11EA15F6}" type="slidenum">
              <a:rPr lang="en-US" altLang="en-US" sz="1400"/>
              <a:pPr/>
              <a:t>2</a:t>
            </a:fld>
            <a:endParaRPr lang="en-US" altLang="en-US" sz="1400" dirty="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Agenda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5225"/>
            <a:ext cx="8229600" cy="4525963"/>
          </a:xfrm>
        </p:spPr>
        <p:txBody>
          <a:bodyPr/>
          <a:lstStyle/>
          <a:p>
            <a:r>
              <a:rPr lang="en-US" altLang="en-US" dirty="0" smtClean="0"/>
              <a:t>Introduction to SGS</a:t>
            </a:r>
          </a:p>
          <a:p>
            <a:r>
              <a:rPr lang="en-US" altLang="en-US" dirty="0" smtClean="0"/>
              <a:t>Solutions for Telecommunication Devices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dirty="0" smtClean="0"/>
              <a:t>SGS Product Conformity Assessment (PCA)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dirty="0" smtClean="0"/>
              <a:t>Central Equipment Identity Register (CEIR)</a:t>
            </a:r>
          </a:p>
          <a:p>
            <a:pPr lvl="0"/>
            <a:r>
              <a:rPr lang="en-US" altLang="en-US" dirty="0" smtClean="0">
                <a:solidFill>
                  <a:srgbClr val="000099"/>
                </a:solidFill>
              </a:rPr>
              <a:t>Conclusions</a:t>
            </a:r>
            <a:endParaRPr lang="en-US" altLang="en-US" dirty="0" smtClean="0"/>
          </a:p>
          <a:p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sz="1400" dirty="0"/>
              <a:t>Geneva, Switzerland, 17-18 November 2014</a:t>
            </a: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78A6D63-7160-485D-94E7-9614A7E17338}" type="slidenum">
              <a:rPr lang="en-US" altLang="en-US" sz="1400"/>
              <a:pPr/>
              <a:t>3</a:t>
            </a:fld>
            <a:endParaRPr lang="en-US" altLang="en-US" sz="1400" dirty="0"/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1484313"/>
            <a:ext cx="8229600" cy="896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 smtClean="0"/>
              <a:t>World’s leading inspection, verification, testing and certification company</a:t>
            </a:r>
          </a:p>
        </p:txBody>
      </p:sp>
      <p:sp>
        <p:nvSpPr>
          <p:cNvPr id="14342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SGS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323528" y="2504082"/>
            <a:ext cx="8631237" cy="3805238"/>
            <a:chOff x="512763" y="2479675"/>
            <a:chExt cx="8631237" cy="3805238"/>
          </a:xfrm>
        </p:grpSpPr>
        <p:pic>
          <p:nvPicPr>
            <p:cNvPr id="9" name="Picture 1" descr="At-a-Glance_01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12763" y="2479675"/>
              <a:ext cx="1554162" cy="179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2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282825" y="2479675"/>
              <a:ext cx="1552575" cy="179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6"/>
            <p:cNvPicPr>
              <a:picLocks noChangeAspect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12763" y="4491038"/>
              <a:ext cx="1554162" cy="179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7"/>
            <p:cNvPicPr>
              <a:picLocks noChangeAspect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282825" y="4491038"/>
              <a:ext cx="1552575" cy="179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8"/>
            <p:cNvPicPr>
              <a:picLocks noChangeAspect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051300" y="4491038"/>
              <a:ext cx="1554163" cy="179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TextBox 13"/>
            <p:cNvSpPr txBox="1"/>
            <p:nvPr/>
          </p:nvSpPr>
          <p:spPr bwMode="auto">
            <a:xfrm>
              <a:off x="4048125" y="2479675"/>
              <a:ext cx="1554163" cy="1793875"/>
            </a:xfrm>
            <a:prstGeom prst="rect">
              <a:avLst/>
            </a:prstGeom>
            <a:noFill/>
            <a:ln w="19050">
              <a:solidFill>
                <a:schemeClr val="accent4"/>
              </a:solidFill>
            </a:ln>
          </p:spPr>
          <p:txBody>
            <a:bodyPr lIns="72000" tIns="72000" rIns="72000" bIns="72000"/>
            <a:lstStyle/>
            <a:p>
              <a:pPr>
                <a:lnSpc>
                  <a:spcPct val="80000"/>
                </a:lnSpc>
                <a:defRPr/>
              </a:pPr>
              <a:r>
                <a:rPr lang="en-US" sz="3200" b="1" dirty="0">
                  <a:solidFill>
                    <a:srgbClr val="FF6600"/>
                  </a:solidFill>
                  <a:latin typeface="Arial Narrow" pitchFamily="34" charset="0"/>
                </a:rPr>
                <a:t>Nº1</a:t>
              </a:r>
              <a:r>
                <a:rPr lang="en-US" sz="1600" b="1" dirty="0">
                  <a:solidFill>
                    <a:srgbClr val="363636"/>
                  </a:solidFill>
                  <a:latin typeface="Arial Narrow" pitchFamily="34" charset="0"/>
                </a:rPr>
                <a:t> </a:t>
              </a:r>
            </a:p>
            <a:p>
              <a:pPr>
                <a:lnSpc>
                  <a:spcPct val="80000"/>
                </a:lnSpc>
                <a:defRPr/>
              </a:pPr>
              <a:r>
                <a:rPr lang="en-US" sz="1600" b="1" dirty="0">
                  <a:solidFill>
                    <a:srgbClr val="363636"/>
                  </a:solidFill>
                  <a:latin typeface="Arial Narrow" pitchFamily="34" charset="0"/>
                </a:rPr>
                <a:t>WORLD LEADER</a:t>
              </a:r>
            </a:p>
          </p:txBody>
        </p:sp>
        <p:sp>
          <p:nvSpPr>
            <p:cNvPr id="15" name="TextBox 14"/>
            <p:cNvSpPr txBox="1"/>
            <p:nvPr/>
          </p:nvSpPr>
          <p:spPr bwMode="auto">
            <a:xfrm>
              <a:off x="5819775" y="2479675"/>
              <a:ext cx="1554163" cy="1793875"/>
            </a:xfrm>
            <a:prstGeom prst="rect">
              <a:avLst/>
            </a:prstGeom>
            <a:noFill/>
            <a:ln w="19050">
              <a:solidFill>
                <a:schemeClr val="accent4"/>
              </a:solidFill>
            </a:ln>
          </p:spPr>
          <p:txBody>
            <a:bodyPr lIns="72000" tIns="72000" rIns="72000" bIns="72000"/>
            <a:lstStyle/>
            <a:p>
              <a:pPr>
                <a:lnSpc>
                  <a:spcPct val="80000"/>
                </a:lnSpc>
                <a:defRPr/>
              </a:pPr>
              <a:r>
                <a:rPr lang="en-US" sz="3200" b="1" dirty="0" smtClean="0">
                  <a:solidFill>
                    <a:srgbClr val="FF6600"/>
                  </a:solidFill>
                  <a:latin typeface="Arial Narrow" pitchFamily="34" charset="0"/>
                  <a:ea typeface="ＭＳ Ｐゴシック" charset="0"/>
                  <a:cs typeface="Arial Narrow Bold"/>
                </a:rPr>
                <a:t>80,000</a:t>
              </a:r>
              <a:r>
                <a:rPr lang="en-US" sz="1600" b="1" dirty="0" smtClean="0">
                  <a:solidFill>
                    <a:srgbClr val="363636"/>
                  </a:solidFill>
                  <a:latin typeface="Arial Narrow" pitchFamily="34" charset="0"/>
                  <a:ea typeface="ＭＳ Ｐゴシック" charset="0"/>
                  <a:cs typeface="Arial Narrow Bold"/>
                </a:rPr>
                <a:t> </a:t>
              </a:r>
              <a:endParaRPr lang="en-US" sz="1600" b="1" dirty="0">
                <a:solidFill>
                  <a:srgbClr val="363636"/>
                </a:solidFill>
                <a:latin typeface="Arial Narrow" pitchFamily="34" charset="0"/>
                <a:ea typeface="ＭＳ Ｐゴシック" charset="0"/>
                <a:cs typeface="Arial Narrow Bold"/>
              </a:endParaRPr>
            </a:p>
            <a:p>
              <a:pPr>
                <a:lnSpc>
                  <a:spcPct val="80000"/>
                </a:lnSpc>
                <a:defRPr/>
              </a:pPr>
              <a:r>
                <a:rPr lang="en-US" sz="1600" b="1" dirty="0">
                  <a:solidFill>
                    <a:srgbClr val="363636"/>
                  </a:solidFill>
                  <a:latin typeface="Arial Narrow" pitchFamily="34" charset="0"/>
                  <a:ea typeface="ＭＳ Ｐゴシック" charset="0"/>
                  <a:cs typeface="Arial Narrow Bold"/>
                </a:rPr>
                <a:t>EMPLOYEES</a:t>
              </a:r>
            </a:p>
          </p:txBody>
        </p:sp>
        <p:sp>
          <p:nvSpPr>
            <p:cNvPr id="16" name="TextBox 15"/>
            <p:cNvSpPr txBox="1"/>
            <p:nvPr/>
          </p:nvSpPr>
          <p:spPr bwMode="auto">
            <a:xfrm>
              <a:off x="7589838" y="2479675"/>
              <a:ext cx="1554162" cy="1793875"/>
            </a:xfrm>
            <a:prstGeom prst="rect">
              <a:avLst/>
            </a:prstGeom>
            <a:noFill/>
            <a:ln w="19050">
              <a:solidFill>
                <a:schemeClr val="accent4"/>
              </a:solidFill>
            </a:ln>
          </p:spPr>
          <p:txBody>
            <a:bodyPr lIns="72000" tIns="72000" rIns="72000" bIns="72000"/>
            <a:lstStyle/>
            <a:p>
              <a:pPr>
                <a:lnSpc>
                  <a:spcPct val="80000"/>
                </a:lnSpc>
                <a:defRPr/>
              </a:pPr>
              <a:r>
                <a:rPr lang="en-US" sz="3200" b="1" dirty="0" smtClean="0">
                  <a:solidFill>
                    <a:srgbClr val="FF6600"/>
                  </a:solidFill>
                  <a:latin typeface="Arial Narrow" pitchFamily="34" charset="0"/>
                  <a:ea typeface="ＭＳ Ｐゴシック" charset="0"/>
                  <a:cs typeface="Arial Narrow Bold"/>
                </a:rPr>
                <a:t>1,650</a:t>
              </a:r>
              <a:r>
                <a:rPr lang="en-US" sz="1600" b="1" dirty="0" smtClean="0">
                  <a:solidFill>
                    <a:srgbClr val="363636"/>
                  </a:solidFill>
                  <a:latin typeface="Arial Narrow" pitchFamily="34" charset="0"/>
                  <a:ea typeface="ＭＳ Ｐゴシック" charset="0"/>
                  <a:cs typeface="Arial Narrow Bold"/>
                </a:rPr>
                <a:t> </a:t>
              </a:r>
              <a:endParaRPr lang="en-US" sz="1600" b="1" dirty="0">
                <a:solidFill>
                  <a:srgbClr val="363636"/>
                </a:solidFill>
                <a:latin typeface="Arial Narrow" pitchFamily="34" charset="0"/>
                <a:ea typeface="ＭＳ Ｐゴシック" charset="0"/>
                <a:cs typeface="Arial Narrow Bold"/>
              </a:endParaRPr>
            </a:p>
            <a:p>
              <a:pPr>
                <a:lnSpc>
                  <a:spcPct val="80000"/>
                </a:lnSpc>
                <a:defRPr/>
              </a:pPr>
              <a:r>
                <a:rPr lang="en-US" sz="1600" b="1" dirty="0">
                  <a:solidFill>
                    <a:srgbClr val="363636"/>
                  </a:solidFill>
                  <a:latin typeface="Arial Narrow" pitchFamily="34" charset="0"/>
                  <a:ea typeface="ＭＳ Ｐゴシック" charset="0"/>
                  <a:cs typeface="Arial Narrow Bold"/>
                </a:rPr>
                <a:t>OFFICES AND LABORATORIES</a:t>
              </a:r>
            </a:p>
          </p:txBody>
        </p:sp>
        <p:sp>
          <p:nvSpPr>
            <p:cNvPr id="17" name="TextBox 16"/>
            <p:cNvSpPr txBox="1"/>
            <p:nvPr/>
          </p:nvSpPr>
          <p:spPr bwMode="auto">
            <a:xfrm>
              <a:off x="5819775" y="4491038"/>
              <a:ext cx="1554163" cy="1793875"/>
            </a:xfrm>
            <a:prstGeom prst="rect">
              <a:avLst/>
            </a:prstGeom>
            <a:noFill/>
            <a:ln w="19050">
              <a:solidFill>
                <a:schemeClr val="accent4"/>
              </a:solidFill>
            </a:ln>
          </p:spPr>
          <p:txBody>
            <a:bodyPr lIns="72000" tIns="72000" rIns="72000" bIns="72000"/>
            <a:lstStyle/>
            <a:p>
              <a:pPr>
                <a:lnSpc>
                  <a:spcPct val="80000"/>
                </a:lnSpc>
                <a:defRPr/>
              </a:pPr>
              <a:r>
                <a:rPr lang="en-US" sz="3200" b="1" dirty="0">
                  <a:solidFill>
                    <a:srgbClr val="FF6600"/>
                  </a:solidFill>
                  <a:latin typeface="Arial Narrow" pitchFamily="34" charset="0"/>
                  <a:ea typeface="ＭＳ Ｐゴシック" charset="0"/>
                  <a:cs typeface="Arial Narrow Bold"/>
                </a:rPr>
                <a:t>13</a:t>
              </a:r>
              <a:r>
                <a:rPr lang="en-US" sz="3200" b="1" dirty="0">
                  <a:solidFill>
                    <a:srgbClr val="363636"/>
                  </a:solidFill>
                  <a:latin typeface="Arial Narrow" pitchFamily="34" charset="0"/>
                  <a:ea typeface="ＭＳ Ｐゴシック" charset="0"/>
                  <a:cs typeface="Arial Narrow Bold"/>
                </a:rPr>
                <a:t> </a:t>
              </a:r>
              <a:r>
                <a:rPr lang="en-US" sz="3200" b="1" dirty="0" smtClean="0">
                  <a:solidFill>
                    <a:srgbClr val="363636"/>
                  </a:solidFill>
                  <a:latin typeface="Arial Narrow" pitchFamily="34" charset="0"/>
                  <a:ea typeface="ＭＳ Ｐゴシック" charset="0"/>
                  <a:cs typeface="Arial Narrow Bold"/>
                </a:rPr>
                <a:t>+</a:t>
              </a:r>
              <a:endParaRPr lang="en-US" sz="3200" b="1" dirty="0">
                <a:solidFill>
                  <a:srgbClr val="363636"/>
                </a:solidFill>
                <a:latin typeface="Arial Narrow" pitchFamily="34" charset="0"/>
                <a:ea typeface="ＭＳ Ｐゴシック" charset="0"/>
                <a:cs typeface="Arial Narrow Bold"/>
              </a:endParaRPr>
            </a:p>
            <a:p>
              <a:pPr>
                <a:lnSpc>
                  <a:spcPct val="80000"/>
                </a:lnSpc>
                <a:defRPr/>
              </a:pPr>
              <a:r>
                <a:rPr lang="en-US" sz="1600" b="1" dirty="0">
                  <a:solidFill>
                    <a:srgbClr val="363636"/>
                  </a:solidFill>
                  <a:latin typeface="Arial Narrow" pitchFamily="34" charset="0"/>
                  <a:ea typeface="ＭＳ Ｐゴシック" charset="0"/>
                  <a:cs typeface="Arial Narrow Bold"/>
                </a:rPr>
                <a:t>GLOBAL INDUSTRIES</a:t>
              </a:r>
            </a:p>
          </p:txBody>
        </p:sp>
        <p:sp>
          <p:nvSpPr>
            <p:cNvPr id="18" name="TextBox 17"/>
            <p:cNvSpPr txBox="1"/>
            <p:nvPr/>
          </p:nvSpPr>
          <p:spPr bwMode="auto">
            <a:xfrm>
              <a:off x="7589838" y="4491038"/>
              <a:ext cx="1554162" cy="1793875"/>
            </a:xfrm>
            <a:prstGeom prst="rect">
              <a:avLst/>
            </a:prstGeom>
            <a:noFill/>
            <a:ln w="19050">
              <a:solidFill>
                <a:schemeClr val="accent4"/>
              </a:solidFill>
            </a:ln>
          </p:spPr>
          <p:txBody>
            <a:bodyPr lIns="72000" tIns="72000" rIns="72000" bIns="72000"/>
            <a:lstStyle/>
            <a:p>
              <a:pPr>
                <a:lnSpc>
                  <a:spcPct val="80000"/>
                </a:lnSpc>
                <a:defRPr/>
              </a:pPr>
              <a:r>
                <a:rPr lang="en-US" sz="1600" b="1" dirty="0">
                  <a:solidFill>
                    <a:srgbClr val="FF6600"/>
                  </a:solidFill>
                  <a:latin typeface="Arial Narrow" pitchFamily="34" charset="0"/>
                  <a:ea typeface="ＭＳ Ｐゴシック" charset="0"/>
                  <a:cs typeface="Arial Narrow Bold"/>
                </a:rPr>
                <a:t>GLOBAL </a:t>
              </a:r>
            </a:p>
            <a:p>
              <a:pPr>
                <a:lnSpc>
                  <a:spcPct val="80000"/>
                </a:lnSpc>
                <a:defRPr/>
              </a:pPr>
              <a:r>
                <a:rPr lang="en-US" sz="1600" b="1" dirty="0">
                  <a:solidFill>
                    <a:srgbClr val="FF6600"/>
                  </a:solidFill>
                  <a:latin typeface="Arial Narrow" pitchFamily="34" charset="0"/>
                  <a:ea typeface="ＭＳ Ｐゴシック" charset="0"/>
                  <a:cs typeface="Arial Narrow Bold"/>
                </a:rPr>
                <a:t>SERVICE</a:t>
              </a:r>
            </a:p>
            <a:p>
              <a:pPr>
                <a:lnSpc>
                  <a:spcPct val="80000"/>
                </a:lnSpc>
                <a:defRPr/>
              </a:pPr>
              <a:r>
                <a:rPr lang="en-US" sz="1600" b="1" dirty="0">
                  <a:solidFill>
                    <a:srgbClr val="363636"/>
                  </a:solidFill>
                  <a:latin typeface="Arial Narrow" pitchFamily="34" charset="0"/>
                  <a:ea typeface="ＭＳ Ｐゴシック" charset="0"/>
                  <a:cs typeface="Arial Narrow Bold"/>
                </a:rPr>
                <a:t>LOCAL </a:t>
              </a:r>
            </a:p>
            <a:p>
              <a:pPr>
                <a:lnSpc>
                  <a:spcPct val="80000"/>
                </a:lnSpc>
                <a:defRPr/>
              </a:pPr>
              <a:r>
                <a:rPr lang="en-US" sz="1600" b="1" dirty="0">
                  <a:solidFill>
                    <a:srgbClr val="363636"/>
                  </a:solidFill>
                  <a:latin typeface="Arial Narrow" pitchFamily="34" charset="0"/>
                  <a:ea typeface="ＭＳ Ｐゴシック" charset="0"/>
                  <a:cs typeface="Arial Narrow Bold"/>
                </a:rPr>
                <a:t>EXPERTISE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sz="1400" dirty="0"/>
              <a:t>Geneva, Switzerland, 17-18 November 2014</a:t>
            </a: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78A6D63-7160-485D-94E7-9614A7E17338}" type="slidenum">
              <a:rPr lang="en-US" altLang="en-US" sz="1400"/>
              <a:pPr/>
              <a:t>4</a:t>
            </a:fld>
            <a:endParaRPr lang="en-US" altLang="en-US" sz="1400" dirty="0"/>
          </a:p>
        </p:txBody>
      </p:sp>
      <p:grpSp>
        <p:nvGrpSpPr>
          <p:cNvPr id="48" name="Group 47"/>
          <p:cNvGrpSpPr/>
          <p:nvPr/>
        </p:nvGrpSpPr>
        <p:grpSpPr>
          <a:xfrm>
            <a:off x="261243" y="548680"/>
            <a:ext cx="8631237" cy="5821542"/>
            <a:chOff x="512763" y="466725"/>
            <a:chExt cx="8631237" cy="5821542"/>
          </a:xfrm>
        </p:grpSpPr>
        <p:pic>
          <p:nvPicPr>
            <p:cNvPr id="49" name="Picture 6">
              <a:hlinkClick r:id="" action="ppaction://noaction"/>
            </p:cNvPr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12763" y="4491038"/>
              <a:ext cx="1554162" cy="179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0" name="Picture 7">
              <a:hlinkClick r:id="" action="ppaction://noaction"/>
            </p:cNvPr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282825" y="4491038"/>
              <a:ext cx="1552575" cy="179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" name="Picture 8">
              <a:hlinkClick r:id="" action="ppaction://noaction"/>
            </p:cNvPr>
            <p:cNvPicPr>
              <a:picLocks noChangeAspect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051300" y="4491038"/>
              <a:ext cx="1554163" cy="179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2" name="Picture 9">
              <a:hlinkClick r:id="" action="ppaction://noaction"/>
            </p:cNvPr>
            <p:cNvPicPr>
              <a:picLocks noChangeAspect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5821363" y="4491038"/>
              <a:ext cx="1552575" cy="179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3" name="Picture 10">
              <a:hlinkClick r:id="" action="ppaction://noaction"/>
            </p:cNvPr>
            <p:cNvPicPr>
              <a:picLocks noChangeAspect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7589838" y="4491038"/>
              <a:ext cx="1554162" cy="179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4" name="Picture 13">
              <a:hlinkClick r:id="" action="ppaction://noaction"/>
            </p:cNvPr>
            <p:cNvPicPr>
              <a:picLocks noChangeAspect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051300" y="466725"/>
              <a:ext cx="1554163" cy="179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5" name="Picture 14">
              <a:hlinkClick r:id="" action="ppaction://noaction"/>
            </p:cNvPr>
            <p:cNvPicPr>
              <a:picLocks noChangeAspect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5821363" y="466725"/>
              <a:ext cx="1552575" cy="179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6" name="Picture 15">
              <a:hlinkClick r:id="" action="ppaction://noaction"/>
            </p:cNvPr>
            <p:cNvPicPr>
              <a:picLocks noChangeAspect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7589838" y="466725"/>
              <a:ext cx="1554162" cy="179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7" name="TextBox 56"/>
            <p:cNvSpPr txBox="1"/>
            <p:nvPr/>
          </p:nvSpPr>
          <p:spPr>
            <a:xfrm>
              <a:off x="4054475" y="1866583"/>
              <a:ext cx="1550988" cy="396000"/>
            </a:xfrm>
            <a:prstGeom prst="rect">
              <a:avLst/>
            </a:prstGeom>
            <a:solidFill>
              <a:sysClr val="window" lastClr="FFFFFF"/>
            </a:solidFill>
            <a:ln w="19050">
              <a:solidFill>
                <a:srgbClr val="BCBCBC"/>
              </a:solidFill>
            </a:ln>
          </p:spPr>
          <p:txBody>
            <a:bodyPr lIns="36000" tIns="36000" rIns="36000" bIns="3600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363636"/>
                  </a:solidFill>
                  <a:effectLst/>
                  <a:uLnTx/>
                  <a:uFillTx/>
                  <a:latin typeface="Arial Narrow" pitchFamily="34" charset="0"/>
                  <a:ea typeface="ＭＳ Ｐゴシック" charset="0"/>
                  <a:cs typeface="Arial Narrow Bold"/>
                </a:rPr>
                <a:t>CHEMICAL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824538" y="1866583"/>
              <a:ext cx="1549400" cy="396000"/>
            </a:xfrm>
            <a:prstGeom prst="rect">
              <a:avLst/>
            </a:prstGeom>
            <a:solidFill>
              <a:sysClr val="window" lastClr="FFFFFF"/>
            </a:solidFill>
            <a:ln w="19050">
              <a:solidFill>
                <a:srgbClr val="BCBCBC"/>
              </a:solidFill>
            </a:ln>
          </p:spPr>
          <p:txBody>
            <a:bodyPr lIns="36000" tIns="36000" rIns="36000" bIns="3600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363636"/>
                  </a:solidFill>
                  <a:effectLst/>
                  <a:uLnTx/>
                  <a:uFillTx/>
                  <a:latin typeface="Arial Narrow" pitchFamily="34" charset="0"/>
                  <a:ea typeface="ＭＳ Ｐゴシック" charset="0"/>
                  <a:cs typeface="Arial Narrow Bold"/>
                </a:rPr>
                <a:t>CONSTRUCTION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7593013" y="1866583"/>
              <a:ext cx="1550987" cy="396000"/>
            </a:xfrm>
            <a:prstGeom prst="rect">
              <a:avLst/>
            </a:prstGeom>
            <a:solidFill>
              <a:sysClr val="window" lastClr="FFFFFF"/>
            </a:solidFill>
            <a:ln w="19050">
              <a:solidFill>
                <a:srgbClr val="BCBCBC"/>
              </a:solidFill>
            </a:ln>
          </p:spPr>
          <p:txBody>
            <a:bodyPr lIns="36000" tIns="36000" rIns="36000" bIns="36000" anchor="ctr"/>
            <a:lstStyle/>
            <a:p>
              <a:pPr marL="0" marR="0" lvl="0" indent="0" algn="ctr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363636"/>
                  </a:solidFill>
                  <a:effectLst/>
                  <a:uLnTx/>
                  <a:uFillTx/>
                  <a:latin typeface="Arial Narrow" pitchFamily="34" charset="0"/>
                  <a:ea typeface="ＭＳ Ｐゴシック" charset="0"/>
                  <a:cs typeface="Arial Narrow Bold"/>
                </a:rPr>
                <a:t>CONSUMER GOODS AND RETAIL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4054475" y="5928267"/>
              <a:ext cx="1550988" cy="360000"/>
            </a:xfrm>
            <a:prstGeom prst="rect">
              <a:avLst/>
            </a:prstGeom>
            <a:solidFill>
              <a:sysClr val="window" lastClr="FFFFFF"/>
            </a:solidFill>
            <a:ln w="19050">
              <a:solidFill>
                <a:srgbClr val="BCBCBC"/>
              </a:solidFill>
            </a:ln>
          </p:spPr>
          <p:txBody>
            <a:bodyPr lIns="36000" tIns="36000" rIns="36000" bIns="3600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363636"/>
                  </a:solidFill>
                  <a:effectLst/>
                  <a:uLnTx/>
                  <a:uFillTx/>
                  <a:latin typeface="Arial Narrow" pitchFamily="34" charset="0"/>
                  <a:ea typeface="ＭＳ Ｐゴシック" charset="0"/>
                  <a:cs typeface="Arial Narrow Bold"/>
                </a:rPr>
                <a:t>MINING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5824538" y="5928267"/>
              <a:ext cx="1549400" cy="360000"/>
            </a:xfrm>
            <a:prstGeom prst="rect">
              <a:avLst/>
            </a:prstGeom>
            <a:solidFill>
              <a:sysClr val="window" lastClr="FFFFFF"/>
            </a:solidFill>
            <a:ln w="19050">
              <a:solidFill>
                <a:srgbClr val="BCBCBC"/>
              </a:solidFill>
            </a:ln>
          </p:spPr>
          <p:txBody>
            <a:bodyPr lIns="36000" tIns="36000" rIns="36000" bIns="3600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363636"/>
                  </a:solidFill>
                  <a:effectLst/>
                  <a:uLnTx/>
                  <a:uFillTx/>
                  <a:latin typeface="Arial Narrow" pitchFamily="34" charset="0"/>
                  <a:ea typeface="ＭＳ Ｐゴシック" charset="0"/>
                  <a:cs typeface="Arial Narrow Bold"/>
                </a:rPr>
                <a:t>OIL AND GAS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7593013" y="5928267"/>
              <a:ext cx="1550987" cy="360000"/>
            </a:xfrm>
            <a:prstGeom prst="rect">
              <a:avLst/>
            </a:prstGeom>
            <a:solidFill>
              <a:sysClr val="window" lastClr="FFFFFF"/>
            </a:solidFill>
            <a:ln w="19050">
              <a:solidFill>
                <a:srgbClr val="BCBCBC"/>
              </a:solidFill>
            </a:ln>
          </p:spPr>
          <p:txBody>
            <a:bodyPr lIns="36000" tIns="36000" rIns="36000" bIns="3600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363636"/>
                  </a:solidFill>
                  <a:effectLst/>
                  <a:uLnTx/>
                  <a:uFillTx/>
                  <a:latin typeface="Arial Narrow" pitchFamily="34" charset="0"/>
                  <a:ea typeface="ＭＳ Ｐゴシック" charset="0"/>
                  <a:cs typeface="Arial Narrow Bold"/>
                </a:rPr>
                <a:t>PUBLIC SECTOR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512763" y="5928267"/>
              <a:ext cx="1550987" cy="360000"/>
            </a:xfrm>
            <a:prstGeom prst="rect">
              <a:avLst/>
            </a:prstGeom>
            <a:solidFill>
              <a:sysClr val="window" lastClr="FFFFFF"/>
            </a:solidFill>
            <a:ln w="19050">
              <a:solidFill>
                <a:srgbClr val="BCBCBC"/>
              </a:solidFill>
            </a:ln>
          </p:spPr>
          <p:txBody>
            <a:bodyPr lIns="36000" tIns="36000" rIns="36000" bIns="3600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363636"/>
                  </a:solidFill>
                  <a:effectLst/>
                  <a:uLnTx/>
                  <a:uFillTx/>
                  <a:latin typeface="Arial Narrow" pitchFamily="34" charset="0"/>
                  <a:ea typeface="ＭＳ Ｐゴシック" charset="0"/>
                  <a:cs typeface="Arial Narrow Bold"/>
                </a:rPr>
                <a:t>LIFE SCIENCES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2282825" y="5928267"/>
              <a:ext cx="1549400" cy="360000"/>
            </a:xfrm>
            <a:prstGeom prst="rect">
              <a:avLst/>
            </a:prstGeom>
            <a:solidFill>
              <a:sysClr val="window" lastClr="FFFFFF"/>
            </a:solidFill>
            <a:ln w="19050">
              <a:solidFill>
                <a:srgbClr val="BCBCBC"/>
              </a:solidFill>
            </a:ln>
          </p:spPr>
          <p:txBody>
            <a:bodyPr lIns="36000" tIns="36000" rIns="36000" bIns="3600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363636"/>
                  </a:solidFill>
                  <a:effectLst/>
                  <a:uLnTx/>
                  <a:uFillTx/>
                  <a:latin typeface="Arial Narrow" pitchFamily="34" charset="0"/>
                  <a:ea typeface="ＭＳ Ｐゴシック" charset="0"/>
                  <a:cs typeface="Arial Narrow Bold"/>
                </a:rPr>
                <a:t>LOGISTICS</a:t>
              </a:r>
            </a:p>
          </p:txBody>
        </p:sp>
        <p:pic>
          <p:nvPicPr>
            <p:cNvPr id="65" name="Picture 27">
              <a:hlinkClick r:id="" action="ppaction://noaction"/>
            </p:cNvPr>
            <p:cNvPicPr>
              <a:picLocks noChangeAspect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2282825" y="466725"/>
              <a:ext cx="1554163" cy="179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6" name="TextBox 65"/>
            <p:cNvSpPr txBox="1"/>
            <p:nvPr/>
          </p:nvSpPr>
          <p:spPr>
            <a:xfrm>
              <a:off x="2286000" y="1866583"/>
              <a:ext cx="1550988" cy="396000"/>
            </a:xfrm>
            <a:prstGeom prst="rect">
              <a:avLst/>
            </a:prstGeom>
            <a:solidFill>
              <a:sysClr val="window" lastClr="FFFFFF"/>
            </a:solidFill>
            <a:ln w="19050">
              <a:solidFill>
                <a:srgbClr val="BCBCBC"/>
              </a:solidFill>
            </a:ln>
          </p:spPr>
          <p:txBody>
            <a:bodyPr lIns="36000" tIns="36000" rIns="36000" bIns="3600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363636"/>
                  </a:solidFill>
                  <a:effectLst/>
                  <a:uLnTx/>
                  <a:uFillTx/>
                  <a:latin typeface="Arial Narrow" pitchFamily="34" charset="0"/>
                  <a:ea typeface="ＭＳ Ｐゴシック" charset="0"/>
                  <a:cs typeface="Arial Narrow Bold"/>
                </a:rPr>
                <a:t>AUTOMOTIVE</a:t>
              </a:r>
            </a:p>
          </p:txBody>
        </p:sp>
        <p:pic>
          <p:nvPicPr>
            <p:cNvPr id="67" name="Picture 29">
              <a:hlinkClick r:id="" action="ppaction://noaction"/>
            </p:cNvPr>
            <p:cNvPicPr>
              <a:picLocks noChangeAspect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514350" y="466725"/>
              <a:ext cx="1554163" cy="179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8" name="TextBox 67"/>
            <p:cNvSpPr txBox="1"/>
            <p:nvPr/>
          </p:nvSpPr>
          <p:spPr>
            <a:xfrm>
              <a:off x="517525" y="1866583"/>
              <a:ext cx="1550988" cy="396000"/>
            </a:xfrm>
            <a:prstGeom prst="rect">
              <a:avLst/>
            </a:prstGeom>
            <a:solidFill>
              <a:sysClr val="window" lastClr="FFFFFF"/>
            </a:solidFill>
            <a:ln w="19050">
              <a:solidFill>
                <a:srgbClr val="BCBCBC"/>
              </a:solidFill>
            </a:ln>
          </p:spPr>
          <p:txBody>
            <a:bodyPr lIns="36000" tIns="36000" rIns="36000" bIns="36000" anchor="ctr"/>
            <a:lstStyle/>
            <a:p>
              <a:pPr marL="0" marR="0" lvl="0" indent="0" algn="ctr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363636"/>
                  </a:solidFill>
                  <a:effectLst/>
                  <a:uLnTx/>
                  <a:uFillTx/>
                  <a:latin typeface="Arial Narrow" pitchFamily="34" charset="0"/>
                  <a:ea typeface="ＭＳ Ｐゴシック" charset="0"/>
                  <a:cs typeface="Arial Narrow Bold"/>
                </a:rPr>
                <a:t>AGRICULTURE 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363636"/>
                  </a:solidFill>
                  <a:effectLst/>
                  <a:uLnTx/>
                  <a:uFillTx/>
                  <a:latin typeface="Arial Narrow" pitchFamily="34" charset="0"/>
                  <a:ea typeface="ＭＳ Ｐゴシック" charset="0"/>
                  <a:cs typeface="Arial Narrow Bold"/>
                </a:rPr>
                <a:t/>
              </a:r>
              <a:b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363636"/>
                  </a:solidFill>
                  <a:effectLst/>
                  <a:uLnTx/>
                  <a:uFillTx/>
                  <a:latin typeface="Arial Narrow" pitchFamily="34" charset="0"/>
                  <a:ea typeface="ＭＳ Ｐゴシック" charset="0"/>
                  <a:cs typeface="Arial Narrow Bold"/>
                </a:rPr>
              </a:b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363636"/>
                  </a:solidFill>
                  <a:effectLst/>
                  <a:uLnTx/>
                  <a:uFillTx/>
                  <a:latin typeface="Arial Narrow" pitchFamily="34" charset="0"/>
                  <a:ea typeface="ＭＳ Ｐゴシック" charset="0"/>
                  <a:cs typeface="Arial Narrow Bold"/>
                </a:rPr>
                <a:t>AND </a:t>
              </a: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363636"/>
                  </a:solidFill>
                  <a:effectLst/>
                  <a:uLnTx/>
                  <a:uFillTx/>
                  <a:latin typeface="Arial Narrow" pitchFamily="34" charset="0"/>
                  <a:ea typeface="ＭＳ Ｐゴシック" charset="0"/>
                  <a:cs typeface="Arial Narrow Bold"/>
                </a:rPr>
                <a:t>FOOD</a:t>
              </a:r>
            </a:p>
          </p:txBody>
        </p:sp>
        <p:pic>
          <p:nvPicPr>
            <p:cNvPr id="69" name="Picture 31">
              <a:hlinkClick r:id="" action="ppaction://noaction"/>
            </p:cNvPr>
            <p:cNvPicPr>
              <a:picLocks noChangeAspect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514350" y="2479675"/>
              <a:ext cx="1554163" cy="179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0" name="TextBox 69"/>
            <p:cNvSpPr txBox="1"/>
            <p:nvPr/>
          </p:nvSpPr>
          <p:spPr>
            <a:xfrm>
              <a:off x="517525" y="3891187"/>
              <a:ext cx="1550988" cy="396000"/>
            </a:xfrm>
            <a:prstGeom prst="rect">
              <a:avLst/>
            </a:prstGeom>
            <a:solidFill>
              <a:sysClr val="window" lastClr="FFFFFF"/>
            </a:solidFill>
            <a:ln w="19050">
              <a:solidFill>
                <a:srgbClr val="BCBCBC"/>
              </a:solidFill>
            </a:ln>
          </p:spPr>
          <p:txBody>
            <a:bodyPr lIns="36000" tIns="36000" rIns="36000" bIns="3600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363636"/>
                  </a:solidFill>
                  <a:effectLst/>
                  <a:uLnTx/>
                  <a:uFillTx/>
                  <a:latin typeface="Arial Narrow" pitchFamily="34" charset="0"/>
                  <a:ea typeface="ＭＳ Ｐゴシック" charset="0"/>
                  <a:cs typeface="Arial Narrow Bold"/>
                </a:rPr>
                <a:t>ENERGY</a:t>
              </a:r>
            </a:p>
          </p:txBody>
        </p:sp>
        <p:pic>
          <p:nvPicPr>
            <p:cNvPr id="71" name="Picture 33">
              <a:hlinkClick r:id="" action="ppaction://noaction"/>
            </p:cNvPr>
            <p:cNvPicPr>
              <a:picLocks noChangeAspect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5816600" y="2479675"/>
              <a:ext cx="1554163" cy="179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2" name="TextBox 71"/>
            <p:cNvSpPr txBox="1"/>
            <p:nvPr/>
          </p:nvSpPr>
          <p:spPr>
            <a:xfrm>
              <a:off x="5819775" y="3891187"/>
              <a:ext cx="1550988" cy="396000"/>
            </a:xfrm>
            <a:prstGeom prst="rect">
              <a:avLst/>
            </a:prstGeom>
            <a:solidFill>
              <a:sysClr val="window" lastClr="FFFFFF"/>
            </a:solidFill>
            <a:ln w="19050">
              <a:solidFill>
                <a:srgbClr val="BCBCBC"/>
              </a:solidFill>
            </a:ln>
          </p:spPr>
          <p:txBody>
            <a:bodyPr lIns="36000" tIns="36000" rIns="36000" bIns="3600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363636"/>
                  </a:solidFill>
                  <a:effectLst/>
                  <a:uLnTx/>
                  <a:uFillTx/>
                  <a:latin typeface="Arial Narrow" pitchFamily="34" charset="0"/>
                  <a:ea typeface="ＭＳ Ｐゴシック" charset="0"/>
                  <a:cs typeface="Arial Narrow Bold"/>
                </a:rPr>
                <a:t>FINANCE</a:t>
              </a:r>
            </a:p>
          </p:txBody>
        </p:sp>
        <p:pic>
          <p:nvPicPr>
            <p:cNvPr id="73" name="Picture 35">
              <a:hlinkClick r:id="" action="ppaction://noaction"/>
            </p:cNvPr>
            <p:cNvPicPr>
              <a:picLocks noChangeAspect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7588250" y="2479675"/>
              <a:ext cx="1554163" cy="179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4" name="TextBox 73"/>
            <p:cNvSpPr txBox="1"/>
            <p:nvPr/>
          </p:nvSpPr>
          <p:spPr>
            <a:xfrm>
              <a:off x="7591425" y="3891187"/>
              <a:ext cx="1550988" cy="396000"/>
            </a:xfrm>
            <a:prstGeom prst="rect">
              <a:avLst/>
            </a:prstGeom>
            <a:solidFill>
              <a:sysClr val="window" lastClr="FFFFFF"/>
            </a:solidFill>
            <a:ln w="19050">
              <a:solidFill>
                <a:srgbClr val="BCBCBC"/>
              </a:solidFill>
            </a:ln>
          </p:spPr>
          <p:txBody>
            <a:bodyPr lIns="36000" tIns="36000" rIns="36000" bIns="36000" anchor="ctr"/>
            <a:lstStyle/>
            <a:p>
              <a:pPr marL="0" marR="0" lvl="0" indent="0" algn="ctr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363636"/>
                  </a:solidFill>
                  <a:effectLst/>
                  <a:uLnTx/>
                  <a:uFillTx/>
                  <a:latin typeface="Arial Narrow" pitchFamily="34" charset="0"/>
                  <a:ea typeface="ＭＳ Ｐゴシック" charset="0"/>
                  <a:cs typeface="Arial Narrow Bold"/>
                </a:rPr>
                <a:t>INDUSTRIAL MANUFACTURING</a:t>
              </a:r>
            </a:p>
          </p:txBody>
        </p:sp>
        <p:pic>
          <p:nvPicPr>
            <p:cNvPr id="75" name="Picture 1" descr="Global_Industries.png"/>
            <p:cNvPicPr>
              <a:picLocks noChangeAspect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2251075" y="2595563"/>
              <a:ext cx="3381375" cy="148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sz="1400" dirty="0"/>
              <a:t>Geneva, Switzerland, 17-18 November 2014</a:t>
            </a: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78A6D63-7160-485D-94E7-9614A7E17338}" type="slidenum">
              <a:rPr lang="en-US" altLang="en-US" sz="1400"/>
              <a:pPr/>
              <a:t>5</a:t>
            </a:fld>
            <a:endParaRPr lang="en-US" altLang="en-US" sz="1400" dirty="0"/>
          </a:p>
        </p:txBody>
      </p:sp>
      <p:sp>
        <p:nvSpPr>
          <p:cNvPr id="14342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Public Sector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251520" y="1844824"/>
            <a:ext cx="8629650" cy="4349750"/>
            <a:chOff x="514350" y="1935163"/>
            <a:chExt cx="8629650" cy="4349750"/>
          </a:xfrm>
        </p:grpSpPr>
        <p:grpSp>
          <p:nvGrpSpPr>
            <p:cNvPr id="40" name="Group 15"/>
            <p:cNvGrpSpPr>
              <a:grpSpLocks/>
            </p:cNvGrpSpPr>
            <p:nvPr/>
          </p:nvGrpSpPr>
          <p:grpSpPr bwMode="auto">
            <a:xfrm>
              <a:off x="514350" y="2476500"/>
              <a:ext cx="1262063" cy="3808413"/>
              <a:chOff x="514350" y="2476500"/>
              <a:chExt cx="1262063" cy="3808413"/>
            </a:xfrm>
          </p:grpSpPr>
          <p:sp>
            <p:nvSpPr>
              <p:cNvPr id="57" name="TextBox 56"/>
              <p:cNvSpPr txBox="1"/>
              <p:nvPr/>
            </p:nvSpPr>
            <p:spPr>
              <a:xfrm>
                <a:off x="514350" y="4491038"/>
                <a:ext cx="1262063" cy="1793875"/>
              </a:xfrm>
              <a:prstGeom prst="rect">
                <a:avLst/>
              </a:prstGeom>
              <a:noFill/>
              <a:ln w="19050">
                <a:solidFill>
                  <a:srgbClr val="BCBCBC"/>
                </a:solidFill>
              </a:ln>
            </p:spPr>
            <p:txBody>
              <a:bodyPr lIns="72000" tIns="72000" rIns="36000" bIns="72000"/>
              <a:lstStyle/>
              <a:p>
                <a:pPr marL="0" marR="0" lvl="0" indent="0" defTabSz="91440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all" spc="0" normalizeH="0" baseline="0" noProof="0" dirty="0">
                    <a:ln>
                      <a:noFill/>
                    </a:ln>
                    <a:solidFill>
                      <a:srgbClr val="363636"/>
                    </a:solidFill>
                    <a:effectLst/>
                    <a:uLnTx/>
                    <a:uFillTx/>
                    <a:latin typeface="Arial Narrow" pitchFamily="34" charset="0"/>
                    <a:ea typeface="ＭＳ Ｐゴシック" charset="0"/>
                    <a:cs typeface="Arial Narrow Bold"/>
                  </a:rPr>
                  <a:t>Govern</a:t>
                </a:r>
              </a:p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363636"/>
                    </a:solidFill>
                    <a:effectLst/>
                    <a:uLnTx/>
                    <a:uFillTx/>
                    <a:latin typeface="Arial"/>
                    <a:ea typeface="ＭＳ Ｐゴシック" charset="0"/>
                    <a:cs typeface="Arial Narrow Bold"/>
                  </a:rPr>
                  <a:t>Our government solutions enable revenues to be increased, as well as improve accessibility and effectiveness</a:t>
                </a:r>
              </a:p>
              <a:p>
                <a:pPr marL="0" marR="0" lvl="0" indent="0" defTabSz="91440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1" i="0" u="none" strike="noStrike" kern="0" cap="all" spc="0" normalizeH="0" baseline="0" noProof="0" dirty="0">
                  <a:ln>
                    <a:noFill/>
                  </a:ln>
                  <a:solidFill>
                    <a:srgbClr val="363636"/>
                  </a:solidFill>
                  <a:effectLst/>
                  <a:uLnTx/>
                  <a:uFillTx/>
                  <a:latin typeface="Arial Narrow Bold"/>
                  <a:ea typeface="ＭＳ Ｐゴシック" charset="0"/>
                  <a:cs typeface="Arial Narrow Bold"/>
                </a:endParaRPr>
              </a:p>
            </p:txBody>
          </p:sp>
          <p:pic>
            <p:nvPicPr>
              <p:cNvPr id="58" name="Picture 2"/>
              <p:cNvPicPr>
                <a:picLocks noChangeAspect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514350" y="2476500"/>
                <a:ext cx="1262063" cy="1800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41" name="Group 16"/>
            <p:cNvGrpSpPr>
              <a:grpSpLocks/>
            </p:cNvGrpSpPr>
            <p:nvPr/>
          </p:nvGrpSpPr>
          <p:grpSpPr bwMode="auto">
            <a:xfrm>
              <a:off x="1987550" y="2476500"/>
              <a:ext cx="1263650" cy="3808413"/>
              <a:chOff x="1987550" y="2476500"/>
              <a:chExt cx="1263650" cy="3808413"/>
            </a:xfrm>
          </p:grpSpPr>
          <p:pic>
            <p:nvPicPr>
              <p:cNvPr id="55" name="Picture 22"/>
              <p:cNvPicPr>
                <a:picLocks noChangeAspect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87550" y="2476500"/>
                <a:ext cx="1263650" cy="1800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56" name="TextBox 55"/>
              <p:cNvSpPr txBox="1"/>
              <p:nvPr/>
            </p:nvSpPr>
            <p:spPr>
              <a:xfrm>
                <a:off x="1987550" y="4491038"/>
                <a:ext cx="1263650" cy="1793875"/>
              </a:xfrm>
              <a:prstGeom prst="rect">
                <a:avLst/>
              </a:prstGeom>
              <a:noFill/>
              <a:ln w="19050">
                <a:solidFill>
                  <a:srgbClr val="BCBCBC"/>
                </a:solidFill>
              </a:ln>
            </p:spPr>
            <p:txBody>
              <a:bodyPr lIns="72000" tIns="72000" rIns="36000" bIns="72000"/>
              <a:lstStyle/>
              <a:p>
                <a:pPr marL="0" marR="0" lvl="0" indent="0" defTabSz="91440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all" spc="0" normalizeH="0" baseline="0" noProof="0" dirty="0">
                    <a:ln>
                      <a:noFill/>
                    </a:ln>
                    <a:solidFill>
                      <a:srgbClr val="363636"/>
                    </a:solidFill>
                    <a:effectLst/>
                    <a:uLnTx/>
                    <a:uFillTx/>
                    <a:latin typeface="Arial Narrow" pitchFamily="34" charset="0"/>
                    <a:ea typeface="ＭＳ Ｐゴシック" charset="0"/>
                    <a:cs typeface="Arial Narrow Bold"/>
                  </a:rPr>
                  <a:t>DEVELOP</a:t>
                </a:r>
              </a:p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363636"/>
                    </a:solidFill>
                    <a:effectLst/>
                    <a:uLnTx/>
                    <a:uFillTx/>
                    <a:latin typeface="Arial"/>
                    <a:ea typeface="ＭＳ Ｐゴシック" charset="0"/>
                    <a:cs typeface="Arial Narrow Bold"/>
                  </a:rPr>
                  <a:t>Our border control services reduce risk worldwide by operating scanners, monitorin</a:t>
                </a:r>
                <a:r>
                  <a:rPr kumimoji="0" lang="en-US" sz="1200" b="0" i="0" u="none" strike="noStrike" kern="0" cap="none" spc="-150" normalizeH="0" baseline="0" noProof="0" dirty="0">
                    <a:ln>
                      <a:noFill/>
                    </a:ln>
                    <a:solidFill>
                      <a:srgbClr val="363636"/>
                    </a:solidFill>
                    <a:effectLst/>
                    <a:uLnTx/>
                    <a:uFillTx/>
                    <a:latin typeface="Arial"/>
                    <a:ea typeface="ＭＳ Ｐゴシック" charset="0"/>
                    <a:cs typeface="Arial Narrow Bold"/>
                  </a:rPr>
                  <a:t>g</a:t>
                </a: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363636"/>
                    </a:solidFill>
                    <a:effectLst/>
                    <a:uLnTx/>
                    <a:uFillTx/>
                    <a:latin typeface="Arial"/>
                    <a:ea typeface="ＭＳ Ｐゴシック" charset="0"/>
                    <a:cs typeface="Arial Narrow Bold"/>
                  </a:rPr>
                  <a:t>  transit and risk profiling</a:t>
                </a:r>
                <a:endParaRPr kumimoji="0" lang="en-US" sz="1600" b="1" i="0" u="none" strike="noStrike" kern="0" cap="all" spc="0" normalizeH="0" baseline="0" noProof="0" dirty="0">
                  <a:ln>
                    <a:noFill/>
                  </a:ln>
                  <a:solidFill>
                    <a:srgbClr val="363636"/>
                  </a:solidFill>
                  <a:effectLst/>
                  <a:uLnTx/>
                  <a:uFillTx/>
                  <a:latin typeface="Arial Narrow Bold"/>
                  <a:ea typeface="ＭＳ Ｐゴシック" charset="0"/>
                  <a:cs typeface="Arial Narrow Bold"/>
                </a:endParaRPr>
              </a:p>
            </p:txBody>
          </p:sp>
        </p:grpSp>
        <p:grpSp>
          <p:nvGrpSpPr>
            <p:cNvPr id="42" name="Group 17"/>
            <p:cNvGrpSpPr>
              <a:grpSpLocks/>
            </p:cNvGrpSpPr>
            <p:nvPr/>
          </p:nvGrpSpPr>
          <p:grpSpPr bwMode="auto">
            <a:xfrm>
              <a:off x="3460750" y="2476500"/>
              <a:ext cx="1263650" cy="3808413"/>
              <a:chOff x="3460750" y="2476500"/>
              <a:chExt cx="1263650" cy="3808413"/>
            </a:xfrm>
          </p:grpSpPr>
          <p:pic>
            <p:nvPicPr>
              <p:cNvPr id="53" name="Picture 24"/>
              <p:cNvPicPr>
                <a:picLocks noChangeAspect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460750" y="2476500"/>
                <a:ext cx="1263650" cy="1800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54" name="TextBox 53"/>
              <p:cNvSpPr txBox="1"/>
              <p:nvPr/>
            </p:nvSpPr>
            <p:spPr>
              <a:xfrm>
                <a:off x="3460750" y="4491038"/>
                <a:ext cx="1263650" cy="1793875"/>
              </a:xfrm>
              <a:prstGeom prst="rect">
                <a:avLst/>
              </a:prstGeom>
              <a:noFill/>
              <a:ln w="19050">
                <a:solidFill>
                  <a:srgbClr val="BCBCBC"/>
                </a:solidFill>
              </a:ln>
            </p:spPr>
            <p:txBody>
              <a:bodyPr lIns="72000" tIns="72000" rIns="72000" bIns="72000"/>
              <a:lstStyle/>
              <a:p>
                <a:pPr marL="0" marR="0" lvl="0" indent="0" defTabSz="91440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all" spc="0" normalizeH="0" baseline="0" noProof="0" dirty="0">
                    <a:ln>
                      <a:noFill/>
                    </a:ln>
                    <a:solidFill>
                      <a:srgbClr val="363636"/>
                    </a:solidFill>
                    <a:effectLst/>
                    <a:uLnTx/>
                    <a:uFillTx/>
                    <a:latin typeface="Arial Narrow" pitchFamily="34" charset="0"/>
                    <a:ea typeface="ＭＳ Ｐゴシック" charset="0"/>
                    <a:cs typeface="Arial Narrow Bold"/>
                  </a:rPr>
                  <a:t>Regulate</a:t>
                </a:r>
              </a:p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363636"/>
                    </a:solidFill>
                    <a:effectLst/>
                    <a:uLnTx/>
                    <a:uFillTx/>
                    <a:latin typeface="Arial"/>
                    <a:ea typeface="ＭＳ Ｐゴシック" charset="0"/>
                    <a:cs typeface="Arial Narrow Bold"/>
                  </a:rPr>
                  <a:t>We assist governments in managing concessions for forestry, telecoms and procurement</a:t>
                </a:r>
                <a:endParaRPr kumimoji="0" lang="en-US" sz="1600" b="1" i="0" u="none" strike="noStrike" kern="0" cap="all" spc="0" normalizeH="0" baseline="0" noProof="0" dirty="0">
                  <a:ln>
                    <a:noFill/>
                  </a:ln>
                  <a:solidFill>
                    <a:srgbClr val="363636"/>
                  </a:solidFill>
                  <a:effectLst/>
                  <a:uLnTx/>
                  <a:uFillTx/>
                  <a:latin typeface="Arial Narrow Bold"/>
                  <a:ea typeface="ＭＳ Ｐゴシック" charset="0"/>
                  <a:cs typeface="Arial Narrow Bold"/>
                </a:endParaRPr>
              </a:p>
            </p:txBody>
          </p:sp>
        </p:grpSp>
        <p:grpSp>
          <p:nvGrpSpPr>
            <p:cNvPr id="43" name="Group 18"/>
            <p:cNvGrpSpPr>
              <a:grpSpLocks/>
            </p:cNvGrpSpPr>
            <p:nvPr/>
          </p:nvGrpSpPr>
          <p:grpSpPr bwMode="auto">
            <a:xfrm>
              <a:off x="4933950" y="2476500"/>
              <a:ext cx="1263650" cy="3808413"/>
              <a:chOff x="4933950" y="2476500"/>
              <a:chExt cx="1263650" cy="3808413"/>
            </a:xfrm>
          </p:grpSpPr>
          <p:pic>
            <p:nvPicPr>
              <p:cNvPr id="51" name="Picture 23"/>
              <p:cNvPicPr>
                <a:picLocks noChangeAspect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4933950" y="2476500"/>
                <a:ext cx="1263650" cy="1800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52" name="TextBox 51"/>
              <p:cNvSpPr txBox="1"/>
              <p:nvPr/>
            </p:nvSpPr>
            <p:spPr>
              <a:xfrm>
                <a:off x="4933950" y="4491038"/>
                <a:ext cx="1263650" cy="1793875"/>
              </a:xfrm>
              <a:prstGeom prst="rect">
                <a:avLst/>
              </a:prstGeom>
              <a:noFill/>
              <a:ln w="19050">
                <a:solidFill>
                  <a:srgbClr val="BCBCBC"/>
                </a:solidFill>
              </a:ln>
            </p:spPr>
            <p:txBody>
              <a:bodyPr lIns="72000" tIns="72000" rIns="36000" bIns="72000"/>
              <a:lstStyle/>
              <a:p>
                <a:pPr marL="0" marR="0" lvl="0" indent="0" defTabSz="91440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all" spc="0" normalizeH="0" baseline="0" noProof="0" dirty="0">
                    <a:ln>
                      <a:noFill/>
                    </a:ln>
                    <a:solidFill>
                      <a:srgbClr val="363636"/>
                    </a:solidFill>
                    <a:effectLst/>
                    <a:uLnTx/>
                    <a:uFillTx/>
                    <a:latin typeface="Arial Narrow" pitchFamily="34" charset="0"/>
                    <a:ea typeface="ＭＳ Ｐゴシック" charset="0"/>
                    <a:cs typeface="Arial Narrow Bold"/>
                  </a:rPr>
                  <a:t>Safeguard</a:t>
                </a:r>
              </a:p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363636"/>
                    </a:solidFill>
                    <a:effectLst/>
                    <a:uLnTx/>
                    <a:uFillTx/>
                    <a:latin typeface="Arial"/>
                    <a:ea typeface="ＭＳ Ｐゴシック" charset="0"/>
                    <a:cs typeface="Arial Narrow Bold"/>
                  </a:rPr>
                  <a:t>We improve public infrastructure and</a:t>
                </a:r>
                <a:r>
                  <a:rPr kumimoji="0" lang="en-US" sz="1200" b="0" i="0" u="none" strike="noStrike" kern="0" cap="none" spc="-150" normalizeH="0" baseline="0" noProof="0" dirty="0">
                    <a:ln>
                      <a:noFill/>
                    </a:ln>
                    <a:solidFill>
                      <a:srgbClr val="363636"/>
                    </a:solidFill>
                    <a:effectLst/>
                    <a:uLnTx/>
                    <a:uFillTx/>
                    <a:latin typeface="Arial"/>
                    <a:ea typeface="ＭＳ Ｐゴシック" charset="0"/>
                    <a:cs typeface="Arial Narrow Bold"/>
                  </a:rPr>
                  <a:t> </a:t>
                </a: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363636"/>
                    </a:solidFill>
                    <a:effectLst/>
                    <a:uLnTx/>
                    <a:uFillTx/>
                    <a:latin typeface="Arial"/>
                    <a:ea typeface="ＭＳ Ｐゴシック" charset="0"/>
                    <a:cs typeface="Arial Narrow Bold"/>
                  </a:rPr>
                  <a:t>the</a:t>
                </a:r>
                <a:r>
                  <a:rPr kumimoji="0" lang="en-US" sz="1200" b="0" i="0" u="none" strike="noStrike" kern="0" cap="none" spc="-150" normalizeH="0" baseline="0" noProof="0" dirty="0">
                    <a:ln>
                      <a:noFill/>
                    </a:ln>
                    <a:solidFill>
                      <a:srgbClr val="363636"/>
                    </a:solidFill>
                    <a:effectLst/>
                    <a:uLnTx/>
                    <a:uFillTx/>
                    <a:latin typeface="Arial"/>
                    <a:ea typeface="ＭＳ Ｐゴシック" charset="0"/>
                    <a:cs typeface="Arial Narrow Bold"/>
                  </a:rPr>
                  <a:t> </a:t>
                </a: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363636"/>
                    </a:solidFill>
                    <a:effectLst/>
                    <a:uLnTx/>
                    <a:uFillTx/>
                    <a:latin typeface="Arial"/>
                    <a:ea typeface="ＭＳ Ｐゴシック" charset="0"/>
                    <a:cs typeface="Arial Narrow Bold"/>
                  </a:rPr>
                  <a:t>efficiency of transportation systems through services for road safety</a:t>
                </a:r>
                <a:endParaRPr kumimoji="0" lang="en-US" sz="1600" b="1" i="0" u="none" strike="noStrike" kern="0" cap="all" spc="0" normalizeH="0" baseline="0" noProof="0" dirty="0">
                  <a:ln>
                    <a:noFill/>
                  </a:ln>
                  <a:solidFill>
                    <a:srgbClr val="363636"/>
                  </a:solidFill>
                  <a:effectLst/>
                  <a:uLnTx/>
                  <a:uFillTx/>
                  <a:latin typeface="Arial Narrow Bold"/>
                  <a:ea typeface="ＭＳ Ｐゴシック" charset="0"/>
                  <a:cs typeface="Arial Narrow Bold"/>
                </a:endParaRPr>
              </a:p>
            </p:txBody>
          </p:sp>
        </p:grpSp>
        <p:grpSp>
          <p:nvGrpSpPr>
            <p:cNvPr id="44" name="Group 19"/>
            <p:cNvGrpSpPr>
              <a:grpSpLocks/>
            </p:cNvGrpSpPr>
            <p:nvPr/>
          </p:nvGrpSpPr>
          <p:grpSpPr bwMode="auto">
            <a:xfrm>
              <a:off x="6407150" y="2476500"/>
              <a:ext cx="1263650" cy="3808413"/>
              <a:chOff x="6407150" y="2476500"/>
              <a:chExt cx="1263650" cy="3808413"/>
            </a:xfrm>
          </p:grpSpPr>
          <p:pic>
            <p:nvPicPr>
              <p:cNvPr id="49" name="Picture 25"/>
              <p:cNvPicPr>
                <a:picLocks noChangeAspect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6407150" y="2476500"/>
                <a:ext cx="1263650" cy="1800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50" name="TextBox 49"/>
              <p:cNvSpPr txBox="1"/>
              <p:nvPr/>
            </p:nvSpPr>
            <p:spPr>
              <a:xfrm>
                <a:off x="6407150" y="4491038"/>
                <a:ext cx="1263650" cy="1793875"/>
              </a:xfrm>
              <a:prstGeom prst="rect">
                <a:avLst/>
              </a:prstGeom>
              <a:noFill/>
              <a:ln w="19050">
                <a:solidFill>
                  <a:srgbClr val="BCBCBC"/>
                </a:solidFill>
              </a:ln>
            </p:spPr>
            <p:txBody>
              <a:bodyPr lIns="72000" tIns="72000" rIns="72000" bIns="72000"/>
              <a:lstStyle/>
              <a:p>
                <a:pPr marL="0" marR="0" lvl="0" indent="0" defTabSz="91440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all" spc="0" normalizeH="0" baseline="0" noProof="0" dirty="0">
                    <a:ln>
                      <a:noFill/>
                    </a:ln>
                    <a:solidFill>
                      <a:srgbClr val="363636"/>
                    </a:solidFill>
                    <a:effectLst/>
                    <a:uLnTx/>
                    <a:uFillTx/>
                    <a:latin typeface="Arial Narrow" pitchFamily="34" charset="0"/>
                    <a:ea typeface="ＭＳ Ｐゴシック" charset="0"/>
                    <a:cs typeface="Arial Narrow Bold"/>
                  </a:rPr>
                  <a:t>Protect</a:t>
                </a:r>
              </a:p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363636"/>
                    </a:solidFill>
                    <a:effectLst/>
                    <a:uLnTx/>
                    <a:uFillTx/>
                    <a:latin typeface="Arial"/>
                    <a:ea typeface="ＭＳ Ｐゴシック" charset="0"/>
                    <a:cs typeface="Arial Narrow Bold"/>
                  </a:rPr>
                  <a:t>We help authorities ensure suppliers comply with quality, health, safety and environment regulations</a:t>
                </a:r>
              </a:p>
              <a:p>
                <a:pPr marL="0" marR="0" lvl="0" indent="0" defTabSz="91440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1" i="0" u="none" strike="noStrike" kern="0" cap="all" spc="0" normalizeH="0" baseline="0" noProof="0" dirty="0">
                  <a:ln>
                    <a:noFill/>
                  </a:ln>
                  <a:solidFill>
                    <a:srgbClr val="363636"/>
                  </a:solidFill>
                  <a:effectLst/>
                  <a:uLnTx/>
                  <a:uFillTx/>
                  <a:latin typeface="Arial Narrow Bold"/>
                  <a:ea typeface="ＭＳ Ｐゴシック" charset="0"/>
                  <a:cs typeface="Arial Narrow Bold"/>
                </a:endParaRPr>
              </a:p>
            </p:txBody>
          </p:sp>
        </p:grpSp>
        <p:grpSp>
          <p:nvGrpSpPr>
            <p:cNvPr id="45" name="Group 21"/>
            <p:cNvGrpSpPr>
              <a:grpSpLocks/>
            </p:cNvGrpSpPr>
            <p:nvPr/>
          </p:nvGrpSpPr>
          <p:grpSpPr bwMode="auto">
            <a:xfrm>
              <a:off x="7881938" y="2476500"/>
              <a:ext cx="1262062" cy="3808413"/>
              <a:chOff x="7881938" y="2476500"/>
              <a:chExt cx="1262062" cy="3808413"/>
            </a:xfrm>
          </p:grpSpPr>
          <p:pic>
            <p:nvPicPr>
              <p:cNvPr id="47" name="Picture 26"/>
              <p:cNvPicPr>
                <a:picLocks noChangeAspect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7881938" y="2476500"/>
                <a:ext cx="1262062" cy="1800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8" name="TextBox 47"/>
              <p:cNvSpPr txBox="1"/>
              <p:nvPr/>
            </p:nvSpPr>
            <p:spPr>
              <a:xfrm>
                <a:off x="7881938" y="4491038"/>
                <a:ext cx="1262062" cy="1793875"/>
              </a:xfrm>
              <a:prstGeom prst="rect">
                <a:avLst/>
              </a:prstGeom>
              <a:noFill/>
              <a:ln w="19050">
                <a:solidFill>
                  <a:srgbClr val="BCBCBC"/>
                </a:solidFill>
              </a:ln>
            </p:spPr>
            <p:txBody>
              <a:bodyPr lIns="72000" tIns="72000" rIns="72000" bIns="72000"/>
              <a:lstStyle/>
              <a:p>
                <a:pPr marL="0" marR="0" lvl="0" indent="0" defTabSz="91440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all" spc="0" normalizeH="0" baseline="0" noProof="0" dirty="0">
                    <a:ln>
                      <a:noFill/>
                    </a:ln>
                    <a:solidFill>
                      <a:srgbClr val="FF6600"/>
                    </a:solidFill>
                    <a:effectLst/>
                    <a:uLnTx/>
                    <a:uFillTx/>
                    <a:latin typeface="Arial Narrow" pitchFamily="34" charset="0"/>
                    <a:ea typeface="ＭＳ Ｐゴシック" charset="0"/>
                    <a:cs typeface="Arial Narrow Bold"/>
                  </a:rPr>
                  <a:t>Reassure</a:t>
                </a:r>
              </a:p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363636"/>
                    </a:solidFill>
                    <a:effectLst/>
                    <a:uLnTx/>
                    <a:uFillTx/>
                    <a:latin typeface="Arial"/>
                    <a:ea typeface="ＭＳ Ｐゴシック" charset="0"/>
                    <a:cs typeface="Arial Narrow Bold"/>
                  </a:rPr>
                  <a:t>Tori enjoys chatting with friends knowing that her laptop safely entered the country</a:t>
                </a:r>
                <a:endParaRPr kumimoji="0" lang="en-US" sz="1600" b="1" i="0" u="none" strike="noStrike" kern="0" cap="all" spc="0" normalizeH="0" baseline="0" noProof="0" dirty="0">
                  <a:ln>
                    <a:noFill/>
                  </a:ln>
                  <a:solidFill>
                    <a:srgbClr val="363636"/>
                  </a:solidFill>
                  <a:effectLst/>
                  <a:uLnTx/>
                  <a:uFillTx/>
                  <a:latin typeface="Arial Narrow Bold"/>
                  <a:ea typeface="ＭＳ Ｐゴシック" charset="0"/>
                  <a:cs typeface="Arial Narrow Bold"/>
                </a:endParaRPr>
              </a:p>
            </p:txBody>
          </p:sp>
        </p:grpSp>
        <p:sp>
          <p:nvSpPr>
            <p:cNvPr id="46" name="TextBox 45"/>
            <p:cNvSpPr txBox="1"/>
            <p:nvPr/>
          </p:nvSpPr>
          <p:spPr>
            <a:xfrm>
              <a:off x="514350" y="1935163"/>
              <a:ext cx="8629650" cy="323850"/>
            </a:xfrm>
            <a:prstGeom prst="rect">
              <a:avLst/>
            </a:prstGeom>
            <a:solidFill>
              <a:srgbClr val="BCBCBC"/>
            </a:solidFill>
            <a:ln w="19050">
              <a:noFill/>
            </a:ln>
          </p:spPr>
          <p:txBody>
            <a:bodyPr lIns="72000" tIns="72000" rIns="72000" bIns="72000"/>
            <a:lstStyle/>
            <a:p>
              <a: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all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Arial Narrow" pitchFamily="34" charset="0"/>
                  <a:ea typeface="ＭＳ Ｐゴシック" charset="0"/>
                  <a:cs typeface="Arial Narrow Bold"/>
                </a:rPr>
                <a:t>Facilitating</a:t>
              </a:r>
              <a:r>
                <a:rPr kumimoji="0" lang="en-US" sz="1800" b="1" i="0" u="none" strike="noStrike" kern="0" cap="all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 Narrow" pitchFamily="34" charset="0"/>
                  <a:ea typeface="ＭＳ Ｐゴシック" charset="0"/>
                  <a:cs typeface="Arial Narrow Bold"/>
                </a:rPr>
                <a:t> international </a:t>
              </a:r>
              <a:r>
                <a:rPr kumimoji="0" lang="en-US" sz="1800" b="1" i="0" u="none" strike="noStrike" kern="0" cap="all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Arial Narrow" pitchFamily="34" charset="0"/>
                  <a:ea typeface="ＭＳ Ｐゴシック" charset="0"/>
                  <a:cs typeface="Arial Narrow Bold"/>
                </a:rPr>
                <a:t>trade</a:t>
              </a:r>
              <a:r>
                <a:rPr kumimoji="0" lang="en-US" sz="1800" b="1" i="0" u="none" strike="noStrike" kern="0" cap="all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 Narrow" pitchFamily="34" charset="0"/>
                  <a:ea typeface="ＭＳ Ｐゴシック" charset="0"/>
                  <a:cs typeface="Arial Narrow Bold"/>
                </a:rPr>
                <a:t> and sustainable development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Solutions for Telecommunication Devices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Standard conformity for Telecommunication devices is important to:</a:t>
            </a:r>
          </a:p>
          <a:p>
            <a:pPr lvl="1"/>
            <a:r>
              <a:rPr lang="en-US" dirty="0" smtClean="0"/>
              <a:t>Ensure the health &amp; safety of mobile device end-users;</a:t>
            </a:r>
            <a:endParaRPr lang="en-US" sz="2000" dirty="0" smtClean="0"/>
          </a:p>
          <a:p>
            <a:pPr lvl="1"/>
            <a:r>
              <a:rPr lang="en-US" dirty="0" smtClean="0"/>
              <a:t>Improve quality of service for end users</a:t>
            </a:r>
          </a:p>
          <a:p>
            <a:pPr lvl="1"/>
            <a:r>
              <a:rPr lang="en-US" dirty="0" smtClean="0"/>
              <a:t>Protect legitimate import and distribution business from unfair competition;</a:t>
            </a:r>
          </a:p>
          <a:p>
            <a:pPr lvl="1"/>
            <a:r>
              <a:rPr lang="en-US" sz="2900" dirty="0" smtClean="0"/>
              <a:t>Protect intellectual property of industry players</a:t>
            </a:r>
            <a:endParaRPr lang="en-US" sz="2000" dirty="0" smtClean="0"/>
          </a:p>
          <a:p>
            <a:pPr lvl="1"/>
            <a:r>
              <a:rPr lang="en-US" dirty="0" smtClean="0"/>
              <a:t>Improve government taxes revenues collection related to the import of legal phones;</a:t>
            </a:r>
            <a:endParaRPr lang="en-US" sz="2000" dirty="0" smtClean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Compliance Management to be managed by the authorities at different stages: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 smtClean="0"/>
              <a:t>At importation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 smtClean="0"/>
              <a:t>During Utilization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Geneva, Switzerland, 17-18 November 2014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BCEC75F-F0BF-4305-BBAF-8EC936961E68}" type="slidenum">
              <a:rPr lang="en-US" altLang="en-US" smtClean="0"/>
              <a:pPr/>
              <a:t>6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Conformity Assessment</a:t>
            </a:r>
            <a:br>
              <a:rPr lang="en-US" dirty="0" smtClean="0"/>
            </a:br>
            <a:r>
              <a:rPr lang="en-US" dirty="0" smtClean="0"/>
              <a:t>1 - at Importation</a:t>
            </a:r>
            <a:endParaRPr lang="en-GB" dirty="0"/>
          </a:p>
        </p:txBody>
      </p:sp>
      <p:sp>
        <p:nvSpPr>
          <p:cNvPr id="15" name="Content Placeholder 14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8229600" cy="2185988"/>
          </a:xfrm>
        </p:spPr>
        <p:txBody>
          <a:bodyPr/>
          <a:lstStyle/>
          <a:p>
            <a:r>
              <a:rPr lang="en-US" dirty="0" smtClean="0"/>
              <a:t>Do We Have The Necessary…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Geneva, Switzerland, 17-18 November 2014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F40FC9-D395-42EF-B071-EF472E244CCC}" type="slidenum">
              <a:rPr lang="en-US" altLang="en-US" smtClean="0"/>
              <a:pPr/>
              <a:t>7</a:t>
            </a:fld>
            <a:endParaRPr lang="en-US" altLang="en-US" dirty="0"/>
          </a:p>
        </p:txBody>
      </p:sp>
      <p:pic>
        <p:nvPicPr>
          <p:cNvPr id="8" name="Picture 7" descr="Question-mark-one-of-many"/>
          <p:cNvPicPr>
            <a:picLocks noChangeAspect="1" noChangeArrowheads="1"/>
          </p:cNvPicPr>
          <p:nvPr/>
        </p:nvPicPr>
        <p:blipFill>
          <a:blip r:embed="rId2" cstate="print">
            <a:lum bright="12000"/>
          </a:blip>
          <a:srcRect/>
          <a:stretch>
            <a:fillRect/>
          </a:stretch>
        </p:blipFill>
        <p:spPr bwMode="auto">
          <a:xfrm>
            <a:off x="1163241" y="1794069"/>
            <a:ext cx="7077075" cy="4703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107864" y="3341058"/>
            <a:ext cx="203208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PH" sz="2000" b="1" dirty="0">
                <a:latin typeface="+mn-lt"/>
              </a:rPr>
              <a:t>FINANCIAL </a:t>
            </a:r>
          </a:p>
          <a:p>
            <a:r>
              <a:rPr lang="en-PH" sz="2000" b="1" dirty="0">
                <a:latin typeface="+mn-lt"/>
              </a:rPr>
              <a:t>RESOURCES</a:t>
            </a:r>
            <a:endParaRPr lang="en-GB" sz="2000" b="1" dirty="0">
              <a:latin typeface="+mn-lt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88384" y="3356992"/>
            <a:ext cx="203208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PH" sz="2000" b="1" dirty="0">
                <a:latin typeface="+mn-lt"/>
              </a:rPr>
              <a:t>TECHNICAL</a:t>
            </a:r>
          </a:p>
          <a:p>
            <a:r>
              <a:rPr lang="en-PH" sz="2000" b="1" dirty="0">
                <a:latin typeface="+mn-lt"/>
              </a:rPr>
              <a:t>RESOURCES</a:t>
            </a:r>
            <a:endParaRPr lang="en-GB" sz="2000" b="1" dirty="0">
              <a:latin typeface="+mn-lt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4071542" y="5391258"/>
            <a:ext cx="148242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PH" sz="2000" b="1" dirty="0">
                <a:latin typeface="+mn-lt"/>
              </a:rPr>
              <a:t>GLOBAL </a:t>
            </a:r>
          </a:p>
          <a:p>
            <a:r>
              <a:rPr lang="en-PH" sz="2000" b="1" dirty="0">
                <a:latin typeface="+mn-lt"/>
              </a:rPr>
              <a:t>REACH </a:t>
            </a:r>
            <a:endParaRPr lang="en-GB" sz="2000" b="1" dirty="0">
              <a:latin typeface="+mn-lt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1331640" y="4841032"/>
            <a:ext cx="195906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PH" sz="2000" b="1" dirty="0">
                <a:latin typeface="+mn-lt"/>
              </a:rPr>
              <a:t>TIME TO</a:t>
            </a:r>
          </a:p>
          <a:p>
            <a:r>
              <a:rPr lang="en-PH" sz="2000" b="1" dirty="0">
                <a:latin typeface="+mn-lt"/>
              </a:rPr>
              <a:t>ESTABLISH </a:t>
            </a:r>
          </a:p>
          <a:p>
            <a:r>
              <a:rPr lang="en-PH" sz="2000" b="1" dirty="0">
                <a:latin typeface="+mn-lt"/>
              </a:rPr>
              <a:t>THE INFRA </a:t>
            </a:r>
            <a:endParaRPr lang="en-GB" sz="2000" b="1" dirty="0">
              <a:latin typeface="+mn-lt"/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5724128" y="4192960"/>
            <a:ext cx="227168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PH" sz="2000" b="1" dirty="0">
                <a:latin typeface="+mn-lt"/>
              </a:rPr>
              <a:t>TECHNICAL </a:t>
            </a:r>
          </a:p>
          <a:p>
            <a:r>
              <a:rPr lang="en-PH" sz="2000" b="1" dirty="0">
                <a:latin typeface="+mn-lt"/>
              </a:rPr>
              <a:t>CAPABILITIES</a:t>
            </a:r>
            <a:endParaRPr lang="en-GB" sz="20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SGS </a:t>
            </a:r>
            <a:r>
              <a:rPr lang="en-US" dirty="0" smtClean="0">
                <a:latin typeface="Arial" charset="0"/>
              </a:rPr>
              <a:t>Product Conformity Assessment (PCA)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US" dirty="0" smtClean="0">
                <a:latin typeface="Arial" charset="0"/>
              </a:rPr>
              <a:t>PCA is a solution designed to ensure that </a:t>
            </a:r>
            <a:r>
              <a:rPr lang="en-US" b="1" dirty="0" smtClean="0">
                <a:latin typeface="Arial" charset="0"/>
              </a:rPr>
              <a:t>specific products meet the requirements of the technical regulations and standards set by a regulatory authority in the importing country</a:t>
            </a:r>
            <a:r>
              <a:rPr lang="en-US" dirty="0" smtClean="0">
                <a:latin typeface="Arial" charset="0"/>
              </a:rPr>
              <a:t>.*</a:t>
            </a:r>
          </a:p>
          <a:p>
            <a:r>
              <a:rPr lang="en-US" dirty="0" smtClean="0">
                <a:latin typeface="Arial" charset="0"/>
              </a:rPr>
              <a:t>Compliance verification is done following a review of the reports from one or a combination of interventions e.g. laboratory testing, physical Inspection and/or factory audits.</a:t>
            </a:r>
          </a:p>
          <a:p>
            <a:r>
              <a:rPr lang="en-US" dirty="0" smtClean="0">
                <a:latin typeface="Arial" charset="0"/>
              </a:rPr>
              <a:t>The conformity of the products is evidenced by the issuance of a </a:t>
            </a:r>
            <a:r>
              <a:rPr lang="en-US" b="1" dirty="0" smtClean="0">
                <a:latin typeface="Arial" charset="0"/>
              </a:rPr>
              <a:t>Certificate of Conformity usually requested for customs clearance.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Geneva, Switzerland, 17-18 November 2014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F40FC9-D395-42EF-B071-EF472E244CCC}" type="slidenum">
              <a:rPr lang="en-US" altLang="en-US" smtClean="0"/>
              <a:pPr/>
              <a:t>8</a:t>
            </a:fld>
            <a:endParaRPr lang="en-US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3568" y="6073551"/>
            <a:ext cx="81369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smtClean="0">
                <a:solidFill>
                  <a:srgbClr val="000099"/>
                </a:solidFill>
              </a:rPr>
              <a:t>*In accordance with the</a:t>
            </a:r>
            <a:r>
              <a:rPr lang="en-GB" sz="1400" b="1" dirty="0" smtClean="0"/>
              <a:t> </a:t>
            </a:r>
            <a:r>
              <a:rPr lang="en-GB" sz="1400" b="1" i="1" dirty="0" smtClean="0">
                <a:solidFill>
                  <a:srgbClr val="000099"/>
                </a:solidFill>
              </a:rPr>
              <a:t>WTO Agreement on Technical Barriers to Trade (TBT)</a:t>
            </a:r>
            <a:endParaRPr lang="en-US" sz="1400" b="1" i="1" dirty="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AutoShape 27"/>
          <p:cNvSpPr>
            <a:spLocks noChangeArrowheads="1"/>
          </p:cNvSpPr>
          <p:nvPr/>
        </p:nvSpPr>
        <p:spPr bwMode="auto">
          <a:xfrm>
            <a:off x="6907654" y="5897518"/>
            <a:ext cx="1866900" cy="400050"/>
          </a:xfrm>
          <a:prstGeom prst="roundRect">
            <a:avLst>
              <a:gd name="adj" fmla="val 4977"/>
            </a:avLst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PH" sz="1200" dirty="0">
                <a:latin typeface="+mn-lt"/>
              </a:rPr>
              <a:t>Review and </a:t>
            </a:r>
          </a:p>
          <a:p>
            <a:pPr algn="ctr"/>
            <a:r>
              <a:rPr lang="en-PH" sz="1200" dirty="0">
                <a:latin typeface="+mn-lt"/>
              </a:rPr>
              <a:t>Certification Decision</a:t>
            </a:r>
            <a:endParaRPr lang="en-GB" sz="120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Conformity Assessment &amp; Product Certification Activities As Per ISO 17065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Geneva, Switzerland, 17-18 November 2014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F40FC9-D395-42EF-B071-EF472E244CCC}" type="slidenum">
              <a:rPr lang="en-US" altLang="en-US" sz="1400" smtClean="0"/>
              <a:pPr/>
              <a:t>9</a:t>
            </a:fld>
            <a:endParaRPr lang="en-US" altLang="en-US" sz="1400" dirty="0"/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351154" y="1695993"/>
            <a:ext cx="1965325" cy="971550"/>
          </a:xfrm>
          <a:prstGeom prst="rightArrowCallout">
            <a:avLst>
              <a:gd name="adj1" fmla="val 25000"/>
              <a:gd name="adj2" fmla="val 25000"/>
              <a:gd name="adj3" fmla="val 33068"/>
              <a:gd name="adj4" fmla="val 66667"/>
            </a:avLst>
          </a:prstGeom>
          <a:solidFill>
            <a:srgbClr val="FFFFFF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FF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>
              <a:defRPr/>
            </a:pPr>
            <a:r>
              <a:rPr lang="en-US" sz="1400" dirty="0">
                <a:latin typeface="+mn-lt"/>
                <a:cs typeface="+mn-cs"/>
              </a:rPr>
              <a:t>Applicant</a:t>
            </a: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351154" y="2946943"/>
            <a:ext cx="1965325" cy="914400"/>
          </a:xfrm>
          <a:prstGeom prst="rightArrowCallout">
            <a:avLst>
              <a:gd name="adj1" fmla="val 25000"/>
              <a:gd name="adj2" fmla="val 25000"/>
              <a:gd name="adj3" fmla="val 33065"/>
              <a:gd name="adj4" fmla="val 66667"/>
            </a:avLst>
          </a:prstGeom>
          <a:solidFill>
            <a:srgbClr val="FFFFFF"/>
          </a:solidFill>
          <a:ln w="9525" algn="ctr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FF"/>
            </a:extrusionClr>
          </a:sp3d>
        </p:spPr>
        <p:txBody>
          <a:bodyPr anchor="ctr">
            <a:flatTx/>
          </a:bodyPr>
          <a:lstStyle/>
          <a:p>
            <a:pPr algn="ctr" eaLnBrk="0" hangingPunct="0">
              <a:defRPr/>
            </a:pPr>
            <a:r>
              <a:rPr lang="en-US" sz="1400" dirty="0">
                <a:latin typeface="+mn-lt"/>
                <a:cs typeface="+mn-cs"/>
              </a:rPr>
              <a:t>Accredited Laboratory</a:t>
            </a:r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351154" y="4140743"/>
            <a:ext cx="1965325" cy="914400"/>
          </a:xfrm>
          <a:prstGeom prst="rightArrowCallout">
            <a:avLst>
              <a:gd name="adj1" fmla="val 25000"/>
              <a:gd name="adj2" fmla="val 25000"/>
              <a:gd name="adj3" fmla="val 33065"/>
              <a:gd name="adj4" fmla="val 66667"/>
            </a:avLst>
          </a:prstGeom>
          <a:solidFill>
            <a:srgbClr val="FFFFFF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FF"/>
            </a:extrusionClr>
          </a:sp3d>
        </p:spPr>
        <p:txBody>
          <a:bodyPr anchor="ctr">
            <a:flatTx/>
          </a:bodyPr>
          <a:lstStyle/>
          <a:p>
            <a:pPr algn="ctr" eaLnBrk="0" hangingPunct="0">
              <a:defRPr/>
            </a:pPr>
            <a:r>
              <a:rPr lang="en-US" sz="1400" dirty="0">
                <a:latin typeface="+mn-lt"/>
                <a:cs typeface="+mn-cs"/>
              </a:rPr>
              <a:t>Systems Certification body</a:t>
            </a:r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351154" y="5334543"/>
            <a:ext cx="1965325" cy="914400"/>
          </a:xfrm>
          <a:prstGeom prst="rightArrowCallout">
            <a:avLst>
              <a:gd name="adj1" fmla="val 25000"/>
              <a:gd name="adj2" fmla="val 25000"/>
              <a:gd name="adj3" fmla="val 33065"/>
              <a:gd name="adj4" fmla="val 66667"/>
            </a:avLst>
          </a:prstGeom>
          <a:solidFill>
            <a:srgbClr val="FFFFFF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FF"/>
            </a:extrusionClr>
          </a:sp3d>
        </p:spPr>
        <p:txBody>
          <a:bodyPr anchor="ctr">
            <a:flatTx/>
          </a:bodyPr>
          <a:lstStyle/>
          <a:p>
            <a:pPr algn="ctr" eaLnBrk="0" hangingPunct="0">
              <a:defRPr/>
            </a:pPr>
            <a:r>
              <a:rPr lang="en-US" sz="1400" dirty="0">
                <a:latin typeface="+mn-lt"/>
                <a:cs typeface="+mn-cs"/>
              </a:rPr>
              <a:t>Inspection Body</a:t>
            </a:r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2446654" y="1667418"/>
            <a:ext cx="2166938" cy="1000125"/>
          </a:xfrm>
          <a:prstGeom prst="rightArrowCallout">
            <a:avLst>
              <a:gd name="adj1" fmla="val 25000"/>
              <a:gd name="adj2" fmla="val 25000"/>
              <a:gd name="adj3" fmla="val 36462"/>
              <a:gd name="adj4" fmla="val 66667"/>
            </a:avLst>
          </a:prstGeom>
          <a:solidFill>
            <a:srgbClr val="EAEAEA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EAEAEA"/>
            </a:extrusionClr>
          </a:sp3d>
        </p:spPr>
        <p:txBody>
          <a:bodyPr anchor="ctr">
            <a:flatTx/>
          </a:bodyPr>
          <a:lstStyle/>
          <a:p>
            <a:pPr algn="ctr" eaLnBrk="0" hangingPunct="0">
              <a:defRPr/>
            </a:pPr>
            <a:r>
              <a:rPr lang="en-US" sz="1400" dirty="0">
                <a:solidFill>
                  <a:srgbClr val="CC0000"/>
                </a:solidFill>
                <a:latin typeface="+mn-lt"/>
                <a:cs typeface="+mn-cs"/>
              </a:rPr>
              <a:t>Product Information / Request for Certification</a:t>
            </a:r>
          </a:p>
        </p:txBody>
      </p:sp>
      <p:sp>
        <p:nvSpPr>
          <p:cNvPr id="11" name="AutoShape 7"/>
          <p:cNvSpPr>
            <a:spLocks noChangeArrowheads="1"/>
          </p:cNvSpPr>
          <p:nvPr/>
        </p:nvSpPr>
        <p:spPr bwMode="auto">
          <a:xfrm>
            <a:off x="2446654" y="2935068"/>
            <a:ext cx="2166938" cy="914400"/>
          </a:xfrm>
          <a:prstGeom prst="rightArrowCallout">
            <a:avLst>
              <a:gd name="adj1" fmla="val 25000"/>
              <a:gd name="adj2" fmla="val 25000"/>
              <a:gd name="adj3" fmla="val 36457"/>
              <a:gd name="adj4" fmla="val 66667"/>
            </a:avLst>
          </a:prstGeom>
          <a:solidFill>
            <a:srgbClr val="EAEAEA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EAEAEA"/>
            </a:extrusionClr>
          </a:sp3d>
        </p:spPr>
        <p:txBody>
          <a:bodyPr anchor="ctr">
            <a:flatTx/>
          </a:bodyPr>
          <a:lstStyle/>
          <a:p>
            <a:pPr algn="ctr" eaLnBrk="0" hangingPunct="0">
              <a:defRPr/>
            </a:pPr>
            <a:r>
              <a:rPr lang="en-US" sz="1400" dirty="0">
                <a:solidFill>
                  <a:srgbClr val="CC0000"/>
                </a:solidFill>
                <a:latin typeface="+mn-lt"/>
                <a:cs typeface="+mn-cs"/>
              </a:rPr>
              <a:t>Test Report</a:t>
            </a:r>
          </a:p>
        </p:txBody>
      </p:sp>
      <p:sp>
        <p:nvSpPr>
          <p:cNvPr id="12" name="AutoShape 8"/>
          <p:cNvSpPr>
            <a:spLocks noChangeArrowheads="1"/>
          </p:cNvSpPr>
          <p:nvPr/>
        </p:nvSpPr>
        <p:spPr bwMode="auto">
          <a:xfrm>
            <a:off x="2446654" y="4128868"/>
            <a:ext cx="2166938" cy="914400"/>
          </a:xfrm>
          <a:prstGeom prst="rightArrowCallout">
            <a:avLst>
              <a:gd name="adj1" fmla="val 25000"/>
              <a:gd name="adj2" fmla="val 25000"/>
              <a:gd name="adj3" fmla="val 36457"/>
              <a:gd name="adj4" fmla="val 66667"/>
            </a:avLst>
          </a:prstGeom>
          <a:solidFill>
            <a:srgbClr val="EAEAEA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EAEAEA"/>
            </a:extrusionClr>
          </a:sp3d>
        </p:spPr>
        <p:txBody>
          <a:bodyPr anchor="ctr">
            <a:flatTx/>
          </a:bodyPr>
          <a:lstStyle/>
          <a:p>
            <a:pPr algn="ctr" eaLnBrk="0" hangingPunct="0">
              <a:defRPr/>
            </a:pPr>
            <a:r>
              <a:rPr lang="en-US" sz="1400" dirty="0">
                <a:solidFill>
                  <a:srgbClr val="CC0000"/>
                </a:solidFill>
                <a:latin typeface="+mn-lt"/>
                <a:cs typeface="+mn-cs"/>
              </a:rPr>
              <a:t>Audit Report</a:t>
            </a:r>
          </a:p>
        </p:txBody>
      </p:sp>
      <p:sp>
        <p:nvSpPr>
          <p:cNvPr id="13" name="AutoShape 9"/>
          <p:cNvSpPr>
            <a:spLocks noChangeArrowheads="1"/>
          </p:cNvSpPr>
          <p:nvPr/>
        </p:nvSpPr>
        <p:spPr bwMode="auto">
          <a:xfrm>
            <a:off x="2446654" y="5322668"/>
            <a:ext cx="2166938" cy="914400"/>
          </a:xfrm>
          <a:prstGeom prst="rightArrowCallout">
            <a:avLst>
              <a:gd name="adj1" fmla="val 25000"/>
              <a:gd name="adj2" fmla="val 25000"/>
              <a:gd name="adj3" fmla="val 36457"/>
              <a:gd name="adj4" fmla="val 66667"/>
            </a:avLst>
          </a:prstGeom>
          <a:solidFill>
            <a:srgbClr val="EAEAEA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EAEAEA"/>
            </a:extrusionClr>
          </a:sp3d>
        </p:spPr>
        <p:txBody>
          <a:bodyPr anchor="ctr">
            <a:flatTx/>
          </a:bodyPr>
          <a:lstStyle/>
          <a:p>
            <a:pPr algn="ctr" eaLnBrk="0" hangingPunct="0">
              <a:defRPr/>
            </a:pPr>
            <a:r>
              <a:rPr lang="en-US" sz="1400" dirty="0" smtClean="0">
                <a:solidFill>
                  <a:srgbClr val="CC0000"/>
                </a:solidFill>
                <a:latin typeface="+mn-lt"/>
                <a:cs typeface="+mn-cs"/>
              </a:rPr>
              <a:t>Inspection Report</a:t>
            </a:r>
            <a:endParaRPr lang="en-US" sz="1400" dirty="0">
              <a:solidFill>
                <a:srgbClr val="CC0000"/>
              </a:solidFill>
              <a:latin typeface="+mn-lt"/>
              <a:cs typeface="+mn-cs"/>
            </a:endParaRPr>
          </a:p>
        </p:txBody>
      </p:sp>
      <p:sp>
        <p:nvSpPr>
          <p:cNvPr id="14" name="AutoShape 10"/>
          <p:cNvSpPr>
            <a:spLocks noChangeArrowheads="1"/>
          </p:cNvSpPr>
          <p:nvPr/>
        </p:nvSpPr>
        <p:spPr bwMode="auto">
          <a:xfrm>
            <a:off x="4751704" y="1669504"/>
            <a:ext cx="2484592" cy="4495800"/>
          </a:xfrm>
          <a:prstGeom prst="rightArrowCallout">
            <a:avLst>
              <a:gd name="adj1" fmla="val 14034"/>
              <a:gd name="adj2" fmla="val 13815"/>
              <a:gd name="adj3" fmla="val 22884"/>
              <a:gd name="adj4" fmla="val 66028"/>
            </a:avLst>
          </a:prstGeom>
          <a:solidFill>
            <a:srgbClr val="FFFFFF"/>
          </a:soli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FF"/>
            </a:extrusionClr>
          </a:sp3d>
        </p:spPr>
        <p:txBody>
          <a:bodyPr anchor="ctr">
            <a:flatTx/>
          </a:bodyPr>
          <a:lstStyle/>
          <a:p>
            <a:pPr algn="ctr" eaLnBrk="0" hangingPunct="0"/>
            <a:r>
              <a:rPr lang="en-US" sz="1400" b="1" dirty="0">
                <a:solidFill>
                  <a:srgbClr val="CC0000"/>
                </a:solidFill>
                <a:latin typeface="Arial" charset="0"/>
              </a:rPr>
              <a:t>Certification Body (SGS)</a:t>
            </a:r>
          </a:p>
          <a:p>
            <a:pPr algn="ctr" eaLnBrk="0" hangingPunct="0"/>
            <a:endParaRPr lang="en-US" sz="1400" b="1" dirty="0" smtClean="0">
              <a:latin typeface="Arial" charset="0"/>
            </a:endParaRPr>
          </a:p>
          <a:p>
            <a:pPr algn="ctr" eaLnBrk="0" hangingPunct="0"/>
            <a:endParaRPr lang="en-US" sz="1400" b="1" dirty="0">
              <a:latin typeface="Arial" charset="0"/>
            </a:endParaRPr>
          </a:p>
          <a:p>
            <a:pPr algn="ctr" eaLnBrk="0" hangingPunct="0"/>
            <a:endParaRPr lang="en-US" sz="1400" b="1" dirty="0">
              <a:latin typeface="Arial" charset="0"/>
            </a:endParaRPr>
          </a:p>
          <a:p>
            <a:pPr algn="ctr" eaLnBrk="0" hangingPunct="0"/>
            <a:endParaRPr lang="en-US" sz="1400" b="1" dirty="0">
              <a:latin typeface="Arial" charset="0"/>
            </a:endParaRPr>
          </a:p>
          <a:p>
            <a:pPr algn="ctr" eaLnBrk="0" hangingPunct="0"/>
            <a:endParaRPr lang="en-US" sz="1400" b="1" dirty="0">
              <a:latin typeface="Arial" charset="0"/>
            </a:endParaRPr>
          </a:p>
          <a:p>
            <a:pPr algn="ctr" eaLnBrk="0" hangingPunct="0"/>
            <a:endParaRPr lang="en-US" sz="1400" b="1" dirty="0">
              <a:latin typeface="Arial" charset="0"/>
            </a:endParaRPr>
          </a:p>
          <a:p>
            <a:pPr algn="ctr" eaLnBrk="0" hangingPunct="0"/>
            <a:endParaRPr lang="en-US" sz="1400" dirty="0">
              <a:latin typeface="Arial" charset="0"/>
            </a:endParaRPr>
          </a:p>
          <a:p>
            <a:pPr algn="ctr" eaLnBrk="0" hangingPunct="0"/>
            <a:endParaRPr lang="en-US" sz="1400" dirty="0">
              <a:latin typeface="Arial" charset="0"/>
            </a:endParaRPr>
          </a:p>
          <a:p>
            <a:pPr algn="ctr" eaLnBrk="0" hangingPunct="0"/>
            <a:r>
              <a:rPr lang="en-US" sz="1400" dirty="0" smtClean="0">
                <a:latin typeface="Arial" charset="0"/>
              </a:rPr>
              <a:t>Designated</a:t>
            </a:r>
            <a:endParaRPr lang="en-US" sz="1400" dirty="0">
              <a:latin typeface="Arial" charset="0"/>
            </a:endParaRPr>
          </a:p>
          <a:p>
            <a:pPr algn="ctr" eaLnBrk="0" hangingPunct="0"/>
            <a:r>
              <a:rPr lang="en-US" sz="1400" dirty="0">
                <a:latin typeface="Arial" charset="0"/>
              </a:rPr>
              <a:t>Officers</a:t>
            </a:r>
          </a:p>
          <a:p>
            <a:pPr algn="ctr" eaLnBrk="0" hangingPunct="0"/>
            <a:r>
              <a:rPr lang="en-US" sz="1400" dirty="0">
                <a:latin typeface="Arial" charset="0"/>
              </a:rPr>
              <a:t>Perform </a:t>
            </a:r>
          </a:p>
          <a:p>
            <a:pPr algn="ctr" eaLnBrk="0" hangingPunct="0"/>
            <a:r>
              <a:rPr lang="en-US" sz="1400" dirty="0">
                <a:latin typeface="Arial" charset="0"/>
              </a:rPr>
              <a:t>REVIEW and take</a:t>
            </a:r>
          </a:p>
          <a:p>
            <a:pPr algn="ctr" eaLnBrk="0" hangingPunct="0"/>
            <a:r>
              <a:rPr lang="en-US" sz="1400" dirty="0">
                <a:latin typeface="Arial" charset="0"/>
              </a:rPr>
              <a:t>CERTIFICATION DECISION</a:t>
            </a:r>
            <a:endParaRPr lang="en-US" sz="1400" i="1" dirty="0">
              <a:latin typeface="Arial" charset="0"/>
            </a:endParaRPr>
          </a:p>
          <a:p>
            <a:pPr algn="ctr" eaLnBrk="0" hangingPunct="0"/>
            <a:endParaRPr lang="en-US" sz="1400" dirty="0">
              <a:latin typeface="Arial" charset="0"/>
            </a:endParaRPr>
          </a:p>
          <a:p>
            <a:pPr algn="ctr" eaLnBrk="0" hangingPunct="0"/>
            <a:endParaRPr lang="en-US" sz="1400" dirty="0">
              <a:latin typeface="Arial" charset="0"/>
            </a:endParaRPr>
          </a:p>
        </p:txBody>
      </p:sp>
      <p:pic>
        <p:nvPicPr>
          <p:cNvPr id="15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26604" y="2180993"/>
            <a:ext cx="1612900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16" name="AutoShape 15"/>
          <p:cNvSpPr>
            <a:spLocks noChangeArrowheads="1"/>
          </p:cNvSpPr>
          <p:nvPr/>
        </p:nvSpPr>
        <p:spPr bwMode="auto">
          <a:xfrm>
            <a:off x="107504" y="1556792"/>
            <a:ext cx="6362700" cy="1133475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17" name="AutoShape 16"/>
          <p:cNvSpPr>
            <a:spLocks noChangeArrowheads="1"/>
          </p:cNvSpPr>
          <p:nvPr/>
        </p:nvSpPr>
        <p:spPr bwMode="auto">
          <a:xfrm>
            <a:off x="147954" y="2746344"/>
            <a:ext cx="4229100" cy="3562976"/>
          </a:xfrm>
          <a:prstGeom prst="roundRect">
            <a:avLst>
              <a:gd name="adj" fmla="val 4977"/>
            </a:avLst>
          </a:prstGeom>
          <a:noFill/>
          <a:ln w="19050">
            <a:solidFill>
              <a:srgbClr val="FF33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18" name="AutoShape 18"/>
          <p:cNvSpPr>
            <a:spLocks noChangeArrowheads="1"/>
          </p:cNvSpPr>
          <p:nvPr/>
        </p:nvSpPr>
        <p:spPr bwMode="auto">
          <a:xfrm>
            <a:off x="4693536" y="2746722"/>
            <a:ext cx="1822680" cy="3460171"/>
          </a:xfrm>
          <a:prstGeom prst="roundRect">
            <a:avLst>
              <a:gd name="adj" fmla="val 4977"/>
            </a:avLst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7123429" y="4508268"/>
            <a:ext cx="16383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PH" sz="1200" b="1" dirty="0">
                <a:latin typeface="Arial" charset="0"/>
              </a:rPr>
              <a:t>CERTIFICATE OF</a:t>
            </a:r>
          </a:p>
          <a:p>
            <a:pPr algn="ctr"/>
            <a:r>
              <a:rPr lang="en-PH" sz="1200" b="1" dirty="0">
                <a:latin typeface="Arial" charset="0"/>
              </a:rPr>
              <a:t> CONFORMITY</a:t>
            </a:r>
            <a:endParaRPr lang="en-GB" sz="1200" b="1" dirty="0">
              <a:latin typeface="Arial" charset="0"/>
            </a:endParaRPr>
          </a:p>
        </p:txBody>
      </p:sp>
      <p:sp>
        <p:nvSpPr>
          <p:cNvPr id="20" name="AutoShape 20"/>
          <p:cNvSpPr>
            <a:spLocks noChangeArrowheads="1"/>
          </p:cNvSpPr>
          <p:nvPr/>
        </p:nvSpPr>
        <p:spPr bwMode="auto">
          <a:xfrm>
            <a:off x="6889429" y="5066368"/>
            <a:ext cx="1895475" cy="371475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PH" sz="1200" dirty="0">
                <a:latin typeface="+mn-lt"/>
              </a:rPr>
              <a:t>Application Review</a:t>
            </a:r>
            <a:endParaRPr lang="en-GB" sz="1200" dirty="0">
              <a:latin typeface="+mn-lt"/>
            </a:endParaRPr>
          </a:p>
        </p:txBody>
      </p:sp>
      <p:sp>
        <p:nvSpPr>
          <p:cNvPr id="21" name="AutoShape 22"/>
          <p:cNvSpPr>
            <a:spLocks noChangeArrowheads="1"/>
          </p:cNvSpPr>
          <p:nvPr/>
        </p:nvSpPr>
        <p:spPr bwMode="auto">
          <a:xfrm>
            <a:off x="6876729" y="5487818"/>
            <a:ext cx="1895475" cy="371475"/>
          </a:xfrm>
          <a:prstGeom prst="roundRect">
            <a:avLst>
              <a:gd name="adj" fmla="val 10417"/>
            </a:avLst>
          </a:prstGeom>
          <a:noFill/>
          <a:ln w="19050">
            <a:solidFill>
              <a:srgbClr val="FF33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PH" sz="1200" dirty="0">
                <a:latin typeface="+mn-lt"/>
              </a:rPr>
              <a:t>Evaluation</a:t>
            </a:r>
            <a:endParaRPr lang="en-GB" sz="1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TU-e">
  <a:themeElements>
    <a:clrScheme name="ITU-e 3">
      <a:dk1>
        <a:srgbClr val="000000"/>
      </a:dk1>
      <a:lt1>
        <a:srgbClr val="FFFFFF"/>
      </a:lt1>
      <a:dk2>
        <a:srgbClr val="000000"/>
      </a:dk2>
      <a:lt2>
        <a:srgbClr val="000099"/>
      </a:lt2>
      <a:accent1>
        <a:srgbClr val="FFCC00"/>
      </a:accent1>
      <a:accent2>
        <a:srgbClr val="3333CC"/>
      </a:accent2>
      <a:accent3>
        <a:srgbClr val="FFFFFF"/>
      </a:accent3>
      <a:accent4>
        <a:srgbClr val="000000"/>
      </a:accent4>
      <a:accent5>
        <a:srgbClr val="FFE2AA"/>
      </a:accent5>
      <a:accent6>
        <a:srgbClr val="2D2DB9"/>
      </a:accent6>
      <a:hlink>
        <a:srgbClr val="3399FF"/>
      </a:hlink>
      <a:folHlink>
        <a:srgbClr val="5F5F5F"/>
      </a:folHlink>
    </a:clrScheme>
    <a:fontScheme name="ITU-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ITU-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2">
        <a:dk1>
          <a:srgbClr val="000000"/>
        </a:dk1>
        <a:lt1>
          <a:srgbClr val="FFFFFF"/>
        </a:lt1>
        <a:dk2>
          <a:srgbClr val="000000"/>
        </a:dk2>
        <a:lt2>
          <a:srgbClr val="0000FF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3399FF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3">
        <a:dk1>
          <a:srgbClr val="000000"/>
        </a:dk1>
        <a:lt1>
          <a:srgbClr val="FFFFFF"/>
        </a:lt1>
        <a:dk2>
          <a:srgbClr val="000000"/>
        </a:dk2>
        <a:lt2>
          <a:srgbClr val="000099"/>
        </a:lt2>
        <a:accent1>
          <a:srgbClr val="FFCC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2DB9"/>
        </a:accent6>
        <a:hlink>
          <a:srgbClr val="3399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B286ABDF3593D4CB836F9CFF036110F" ma:contentTypeVersion="3" ma:contentTypeDescription="Create a new document." ma:contentTypeScope="" ma:versionID="1a398b079782bc3e1a5e8ef71399e72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9dd530e3df1f86ebe7020055b570883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5CC8564B-B215-4107-90BC-6D2F5A48DF50}"/>
</file>

<file path=customXml/itemProps2.xml><?xml version="1.0" encoding="utf-8"?>
<ds:datastoreItem xmlns:ds="http://schemas.openxmlformats.org/officeDocument/2006/customXml" ds:itemID="{4135D648-9B70-432B-951A-330F2E5CCBA4}"/>
</file>

<file path=customXml/itemProps3.xml><?xml version="1.0" encoding="utf-8"?>
<ds:datastoreItem xmlns:ds="http://schemas.openxmlformats.org/officeDocument/2006/customXml" ds:itemID="{F85DDFFC-85C7-4A87-9208-E67AC16D4C8B}"/>
</file>

<file path=docProps/app.xml><?xml version="1.0" encoding="utf-8"?>
<Properties xmlns="http://schemas.openxmlformats.org/officeDocument/2006/extended-properties" xmlns:vt="http://schemas.openxmlformats.org/officeDocument/2006/docPropsVTypes">
  <Template>ITU-e</Template>
  <TotalTime>2620</TotalTime>
  <Words>850</Words>
  <Application>Microsoft Office PowerPoint</Application>
  <PresentationFormat>On-screen Show (4:3)</PresentationFormat>
  <Paragraphs>198</Paragraphs>
  <Slides>14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ITU-e</vt:lpstr>
      <vt:lpstr>An overview of solutions to ensure that devices meet the standards at importation and in the country</vt:lpstr>
      <vt:lpstr>Agenda</vt:lpstr>
      <vt:lpstr>SGS</vt:lpstr>
      <vt:lpstr>Slide 4</vt:lpstr>
      <vt:lpstr>Public Sector</vt:lpstr>
      <vt:lpstr>Solutions for Telecommunication Devices</vt:lpstr>
      <vt:lpstr>Conformity Assessment 1 - at Importation</vt:lpstr>
      <vt:lpstr>SGS Product Conformity Assessment (PCA)</vt:lpstr>
      <vt:lpstr>Conformity Assessment &amp; Product Certification Activities As Per ISO 17065</vt:lpstr>
      <vt:lpstr>SGS PCA already deployed in</vt:lpstr>
      <vt:lpstr>Conformity Assessment 2 - During Utilization</vt:lpstr>
      <vt:lpstr>CEIR deployment</vt:lpstr>
      <vt:lpstr>CEIR benefits</vt:lpstr>
      <vt:lpstr>Conclusions</vt:lpstr>
    </vt:vector>
  </TitlesOfParts>
  <Company>ITU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 Telecommunication  Union</dc:title>
  <dc:creator>P.Rosa</dc:creator>
  <cp:lastModifiedBy>Yves Jobin</cp:lastModifiedBy>
  <cp:revision>413</cp:revision>
  <cp:lastPrinted>2014-01-16T10:03:22Z</cp:lastPrinted>
  <dcterms:created xsi:type="dcterms:W3CDTF">2007-02-20T15:47:31Z</dcterms:created>
  <dcterms:modified xsi:type="dcterms:W3CDTF">2014-11-13T14:53:04Z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0x0101005B286ABDF3593D4CB836F9CFF036110F</vt:lpwstr>
  </property>
</Properties>
</file>