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412" r:id="rId3"/>
    <p:sldId id="417" r:id="rId4"/>
    <p:sldId id="437" r:id="rId5"/>
    <p:sldId id="430" r:id="rId6"/>
    <p:sldId id="431" r:id="rId7"/>
    <p:sldId id="432" r:id="rId8"/>
    <p:sldId id="427" r:id="rId9"/>
    <p:sldId id="433" r:id="rId10"/>
    <p:sldId id="434" r:id="rId11"/>
    <p:sldId id="428" r:id="rId12"/>
    <p:sldId id="416" r:id="rId13"/>
    <p:sldId id="438" r:id="rId14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1" autoAdjust="0"/>
    <p:restoredTop sz="91205" autoAdjust="0"/>
  </p:normalViewPr>
  <p:slideViewPr>
    <p:cSldViewPr>
      <p:cViewPr>
        <p:scale>
          <a:sx n="83" d="100"/>
          <a:sy n="83" d="100"/>
        </p:scale>
        <p:origin x="-14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9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2925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8" Type="http://schemas.openxmlformats.org/officeDocument/2006/relationships/slide" Target="slides/slide6.xml"/><Relationship Id="rId2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printerSettings" Target="printerSettings/printerSettings1.bin"/><Relationship Id="rId7" Type="http://schemas.openxmlformats.org/officeDocument/2006/relationships/slide" Target="slides/slide5.xml"/><Relationship Id="rId20" Type="http://schemas.openxmlformats.org/officeDocument/2006/relationships/theme" Target="theme/theme1.xml"/><Relationship Id="rId1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1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anonale:Dropbox:Documentos:Anatel:18_UIT_Qualidade:Estati&#769;stic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anonale:Dropbox:Documentos:Anatel:18_UIT_Qualidade:Estati&#769;stic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Zanonale:Dropbox:Documentos:Anatel:18_UIT_Qualidade:Estati&#769;st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9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(Sheet1!$G$4:$G$5,Sheet1!$G$7)</c:f>
              <c:strCache>
                <c:ptCount val="3"/>
                <c:pt idx="0">
                  <c:v>Mobile Broad. Acc. </c:v>
                </c:pt>
                <c:pt idx="1">
                  <c:v>Mobile Acc. </c:v>
                </c:pt>
                <c:pt idx="2">
                  <c:v>Population</c:v>
                </c:pt>
              </c:strCache>
            </c:strRef>
          </c:cat>
          <c:val>
            <c:numRef>
              <c:f>(Sheet1!$H$4:$H$5,Sheet1!$H$7)</c:f>
              <c:numCache>
                <c:formatCode>_(* #,##0.00_);_(* \(#,##0.00\);_(* "-"??_);_(@_)</c:formatCode>
                <c:ptCount val="3"/>
                <c:pt idx="0">
                  <c:v>79507.36</c:v>
                </c:pt>
                <c:pt idx="1">
                  <c:v>271100.0</c:v>
                </c:pt>
                <c:pt idx="2">
                  <c:v>201774.0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87196728"/>
        <c:axId val="2087209432"/>
      </c:barChart>
      <c:catAx>
        <c:axId val="20871967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99"/>
                </a:solidFill>
              </a:defRPr>
            </a:pPr>
            <a:endParaRPr lang="en-US"/>
          </a:p>
        </c:txPr>
        <c:crossAx val="2087209432"/>
        <c:crosses val="autoZero"/>
        <c:auto val="1"/>
        <c:lblAlgn val="ctr"/>
        <c:lblOffset val="100"/>
        <c:noMultiLvlLbl val="0"/>
      </c:catAx>
      <c:valAx>
        <c:axId val="208720943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99"/>
                </a:solidFill>
              </a:defRPr>
            </a:pPr>
            <a:endParaRPr lang="en-US"/>
          </a:p>
        </c:txPr>
        <c:crossAx val="2087196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>
                <a:solidFill>
                  <a:schemeClr val="bg2"/>
                </a:solidFill>
              </a:defRPr>
            </a:pPr>
            <a:r>
              <a:rPr lang="en-US" dirty="0" smtClean="0">
                <a:solidFill>
                  <a:schemeClr val="bg2"/>
                </a:solidFill>
              </a:rPr>
              <a:t>Mobile Market</a:t>
            </a:r>
            <a:r>
              <a:rPr lang="en-US" baseline="0" dirty="0" smtClean="0">
                <a:solidFill>
                  <a:schemeClr val="bg2"/>
                </a:solidFill>
              </a:rPr>
              <a:t> Share</a:t>
            </a:r>
            <a:endParaRPr lang="en-US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139522697509759"/>
          <c:y val="0.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explosion val="25"/>
          <c:dLbls>
            <c:dLbl>
              <c:idx val="0"/>
              <c:layout>
                <c:manualLayout>
                  <c:x val="-0.143685580550216"/>
                  <c:y val="0.1241903066461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0064687153913"/>
                  <c:y val="-0.1435119124216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4127159349569"/>
                  <c:y val="-0.1036493141159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3252595109297"/>
                  <c:y val="0.152607795999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0.00400047214289839"/>
                  <c:y val="0.017185352293601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solidFill>
                          <a:schemeClr val="bg2"/>
                        </a:solidFill>
                      </a:defRPr>
                    </a:pPr>
                    <a:r>
                      <a:rPr lang="en-US" sz="1200" b="0" smtClean="0">
                        <a:solidFill>
                          <a:schemeClr val="bg2"/>
                        </a:solidFill>
                      </a:rPr>
                      <a:t>Others</a:t>
                    </a:r>
                    <a:r>
                      <a:rPr lang="en-US" sz="1200" b="0">
                        <a:solidFill>
                          <a:schemeClr val="bg2"/>
                        </a:solidFill>
                      </a:rPr>
                      <a:t>
</a:t>
                    </a:r>
                    <a:r>
                      <a:rPr lang="en-US" sz="1200" b="0" smtClean="0">
                        <a:solidFill>
                          <a:schemeClr val="bg2"/>
                        </a:solidFill>
                      </a:rPr>
                      <a:t>0.83%</a:t>
                    </a:r>
                    <a:endParaRPr lang="en-US">
                      <a:solidFill>
                        <a:schemeClr val="bg2"/>
                      </a:solidFill>
                    </a:endParaRP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Sheet1!$E$39:$E$46</c:f>
              <c:strCache>
                <c:ptCount val="8"/>
                <c:pt idx="0">
                  <c:v>VIVO</c:v>
                </c:pt>
                <c:pt idx="1">
                  <c:v>CLARO</c:v>
                </c:pt>
                <c:pt idx="2">
                  <c:v>TIM</c:v>
                </c:pt>
                <c:pt idx="3">
                  <c:v>OI</c:v>
                </c:pt>
                <c:pt idx="4">
                  <c:v>ALGAR</c:v>
                </c:pt>
                <c:pt idx="5">
                  <c:v>SERCOMTEL</c:v>
                </c:pt>
                <c:pt idx="6">
                  <c:v>NEXTEL</c:v>
                </c:pt>
                <c:pt idx="7">
                  <c:v>PORTO SEGURO</c:v>
                </c:pt>
              </c:strCache>
            </c:strRef>
          </c:cat>
          <c:val>
            <c:numRef>
              <c:f>Sheet1!$F$39:$F$46</c:f>
              <c:numCache>
                <c:formatCode>_(* #,##0.00_);_(* \(#,##0.00\);_(* "-"??_);_(@_)</c:formatCode>
                <c:ptCount val="8"/>
                <c:pt idx="0">
                  <c:v>28.78</c:v>
                </c:pt>
                <c:pt idx="1">
                  <c:v>24.95</c:v>
                </c:pt>
                <c:pt idx="2">
                  <c:v>26.91</c:v>
                </c:pt>
                <c:pt idx="3">
                  <c:v>18.53</c:v>
                </c:pt>
                <c:pt idx="4">
                  <c:v>0.4</c:v>
                </c:pt>
                <c:pt idx="5">
                  <c:v>0.0229337779549169</c:v>
                </c:pt>
                <c:pt idx="6">
                  <c:v>0.37</c:v>
                </c:pt>
                <c:pt idx="7">
                  <c:v>0.04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9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(Sheet1!$G$10,Sheet1!$G$13:$G$14)</c:f>
              <c:strCache>
                <c:ptCount val="3"/>
                <c:pt idx="0">
                  <c:v>Mobile  Density</c:v>
                </c:pt>
                <c:pt idx="1">
                  <c:v>Pre-Paid</c:v>
                </c:pt>
                <c:pt idx="2">
                  <c:v>Contract</c:v>
                </c:pt>
              </c:strCache>
            </c:strRef>
          </c:cat>
          <c:val>
            <c:numRef>
              <c:f>(Sheet1!$H$10,Sheet1!$H$13:$H$14)</c:f>
              <c:numCache>
                <c:formatCode>0.0%</c:formatCode>
                <c:ptCount val="3"/>
                <c:pt idx="0" formatCode="0%">
                  <c:v>1.343582423900007</c:v>
                </c:pt>
                <c:pt idx="1">
                  <c:v>0.77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087306440"/>
        <c:axId val="2087314600"/>
      </c:barChart>
      <c:catAx>
        <c:axId val="208730644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99"/>
                </a:solidFill>
              </a:defRPr>
            </a:pPr>
            <a:endParaRPr lang="en-US"/>
          </a:p>
        </c:txPr>
        <c:crossAx val="2087314600"/>
        <c:crosses val="autoZero"/>
        <c:auto val="1"/>
        <c:lblAlgn val="ctr"/>
        <c:lblOffset val="100"/>
        <c:noMultiLvlLbl val="0"/>
      </c:catAx>
      <c:valAx>
        <c:axId val="208731460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99"/>
                </a:solidFill>
              </a:defRPr>
            </a:pPr>
            <a:endParaRPr lang="en-US"/>
          </a:p>
        </c:txPr>
        <c:crossAx val="2087306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186C9D-B466-5649-BEF1-327D21843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19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Verdana" panose="020B060403050404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D811B7-94FE-6848-9C64-CD1CEFEBF4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14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D64C787-2D33-9946-81DD-E4FC1E831D9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0BA8534-F1A6-7F4A-91A5-FD18E0623A60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0BA8534-F1A6-7F4A-91A5-FD18E0623A60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latin typeface="Univers" charset="0"/>
              </a:rPr>
              <a:t/>
            </a:r>
            <a:br>
              <a:rPr lang="en-US" sz="1000">
                <a:solidFill>
                  <a:schemeClr val="bg1"/>
                </a:solidFill>
                <a:latin typeface="Univers" charset="0"/>
              </a:rPr>
            </a:br>
            <a:endParaRPr lang="en-US" sz="1000">
              <a:solidFill>
                <a:schemeClr val="bg1"/>
              </a:solidFill>
              <a:latin typeface="Univers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  <a:ea typeface="+mn-ea"/>
              </a:rPr>
              <a:t> </a:t>
            </a:r>
            <a:endParaRPr lang="en-US" altLang="en-US" sz="2400" smtClean="0"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  <a:ea typeface="+mn-ea"/>
              </a:rPr>
              <a:t> </a:t>
            </a:r>
            <a:endParaRPr lang="en-US" altLang="en-US" sz="2400" smtClean="0">
              <a:ea typeface="+mn-ea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000000"/>
                </a:solidFill>
                <a:ea typeface="+mn-ea"/>
              </a:rPr>
              <a:t> </a:t>
            </a:r>
            <a:endParaRPr lang="en-US" altLang="en-US" sz="2400" smtClean="0">
              <a:ea typeface="+mn-ea"/>
            </a:endParaRPr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GB" altLang="en-US" smtClean="0">
              <a:ea typeface="+mn-ea"/>
            </a:endParaRPr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altLang="en-US"/>
              <a:t>Geneva, Switzerland, 17-18 November 2014</a:t>
            </a:r>
          </a:p>
        </p:txBody>
      </p:sp>
    </p:spTree>
    <p:extLst>
      <p:ext uri="{BB962C8B-B14F-4D97-AF65-F5344CB8AC3E}">
        <p14:creationId xmlns:p14="http://schemas.microsoft.com/office/powerpoint/2010/main" val="34706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17-18 November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FCAD3-D338-4641-8703-64D5FF13E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17-18 November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73618-3281-A74B-B900-379CEDE18D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26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dirty="0" smtClean="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Geneva, Switzerland, 17-18 November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/>
            </a:lvl1pPr>
          </a:lstStyle>
          <a:p>
            <a:fld id="{A41DBC4A-F150-A047-9410-88E8A3DE96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9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17-18 November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D272F-91E7-CA4E-8D72-6EC2260D2D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3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17-18 November 2014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FB332-1654-E04A-AFF0-4E70BEE3C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9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4032250" cy="312737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/>
              <a:t>Geneva, Switzerland, 17-18 November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30616C-9EC3-5441-ABF6-5F2D20DE3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7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4032250" cy="287338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altLang="en-US"/>
              <a:t>Geneva, Switzerland, 17-18 November 2014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6DB9D-0DE4-1542-B85B-240192106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7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/>
              <a:t>Geneva, Switzerland, 17-18 November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8A56B3-40CE-664D-BBCF-B186373E9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5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17-18 November 2014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7BB7A-0FBE-3345-AA5F-84D9696DDA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5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17-18 November 2014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B42E5-6906-B749-B4EB-EA6F6FBD62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6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/>
              <a:t>Geneva, Switzerland, 17-18 November 2014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10688D-954D-E34E-9CF5-7EFAE6131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2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Univers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Geneva, Switzerland, 17-18 November 2014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569BDE-9582-8642-B430-0F22245D7A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0" r:id="rId2"/>
    <p:sldLayoutId id="2147484161" r:id="rId3"/>
    <p:sldLayoutId id="2147484167" r:id="rId4"/>
    <p:sldLayoutId id="2147484168" r:id="rId5"/>
    <p:sldLayoutId id="2147484169" r:id="rId6"/>
    <p:sldLayoutId id="2147484162" r:id="rId7"/>
    <p:sldLayoutId id="2147484163" r:id="rId8"/>
    <p:sldLayoutId id="2147484170" r:id="rId9"/>
    <p:sldLayoutId id="2147484164" r:id="rId10"/>
    <p:sldLayoutId id="2147484165" r:id="rId11"/>
    <p:sldLayoutId id="214748417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charset="0"/>
        <a:buBlip>
          <a:blip r:embed="rId16"/>
        </a:buBlip>
        <a:defRPr sz="2800">
          <a:solidFill>
            <a:schemeClr val="bg2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charset="0"/>
        <a:buBlip>
          <a:blip r:embed="rId16"/>
        </a:buBlip>
        <a:defRPr sz="2000">
          <a:solidFill>
            <a:schemeClr val="bg2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80084"/>
            <a:ext cx="9144000" cy="1296988"/>
          </a:xfrm>
        </p:spPr>
        <p:txBody>
          <a:bodyPr/>
          <a:lstStyle/>
          <a:p>
            <a:r>
              <a:rPr lang="en-US" i="1" dirty="0">
                <a:solidFill>
                  <a:srgbClr val="000099"/>
                </a:solidFill>
              </a:rPr>
              <a:t>Combat of Counterfeit, Substandard and </a:t>
            </a:r>
            <a:r>
              <a:rPr lang="en-US" i="1" dirty="0" smtClean="0">
                <a:solidFill>
                  <a:srgbClr val="000099"/>
                </a:solidFill>
              </a:rPr>
              <a:t>Unauthorized </a:t>
            </a:r>
            <a:r>
              <a:rPr lang="en-US" i="1" dirty="0">
                <a:solidFill>
                  <a:srgbClr val="000099"/>
                </a:solidFill>
              </a:rPr>
              <a:t>ICT devices in </a:t>
            </a:r>
            <a:r>
              <a:rPr lang="en-US" i="1" dirty="0" smtClean="0">
                <a:solidFill>
                  <a:srgbClr val="000099"/>
                </a:solidFill>
              </a:rPr>
              <a:t>Brazil</a:t>
            </a:r>
            <a:endParaRPr lang="en-US" dirty="0">
              <a:solidFill>
                <a:srgbClr val="000099"/>
              </a:solidFill>
              <a:latin typeface="Verdana" charset="0"/>
            </a:endParaRPr>
          </a:p>
        </p:txBody>
      </p:sp>
      <p:sp>
        <p:nvSpPr>
          <p:cNvPr id="1024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0" y="5085184"/>
            <a:ext cx="9144000" cy="1584176"/>
          </a:xfrm>
        </p:spPr>
        <p:txBody>
          <a:bodyPr/>
          <a:lstStyle/>
          <a:p>
            <a:r>
              <a:rPr lang="en-GB" sz="2000" b="1" dirty="0" smtClean="0">
                <a:solidFill>
                  <a:srgbClr val="000099"/>
                </a:solidFill>
              </a:rPr>
              <a:t>João Alexandre Zanon (</a:t>
            </a:r>
            <a:r>
              <a:rPr lang="en-GB" sz="2000" b="1" dirty="0" err="1" smtClean="0">
                <a:solidFill>
                  <a:srgbClr val="000099"/>
                </a:solidFill>
              </a:rPr>
              <a:t>zanon@anatel.gov.br</a:t>
            </a:r>
            <a:r>
              <a:rPr lang="en-GB" sz="2000" b="1" dirty="0" smtClean="0">
                <a:solidFill>
                  <a:srgbClr val="000099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0099"/>
                </a:solidFill>
              </a:rPr>
              <a:t>Regulatory Specialist, Regulatory and Planning Superintendence </a:t>
            </a:r>
          </a:p>
          <a:p>
            <a:r>
              <a:rPr lang="en-US" sz="2000" dirty="0" smtClean="0">
                <a:solidFill>
                  <a:srgbClr val="000099"/>
                </a:solidFill>
              </a:rPr>
              <a:t>National Telecommunications Agency </a:t>
            </a:r>
            <a:r>
              <a:rPr lang="en-US" sz="2000" dirty="0">
                <a:solidFill>
                  <a:srgbClr val="000099"/>
                </a:solidFill>
              </a:rPr>
              <a:t>(</a:t>
            </a:r>
            <a:r>
              <a:rPr lang="en-US" sz="2000" dirty="0" smtClean="0">
                <a:solidFill>
                  <a:srgbClr val="000099"/>
                </a:solidFill>
              </a:rPr>
              <a:t>ANATEL) </a:t>
            </a:r>
            <a:r>
              <a:rPr lang="en-US" sz="2000" dirty="0">
                <a:solidFill>
                  <a:srgbClr val="000099"/>
                </a:solidFill>
              </a:rPr>
              <a:t>– Brazil</a:t>
            </a:r>
            <a:endParaRPr lang="en-US" sz="2000" dirty="0" smtClean="0">
              <a:solidFill>
                <a:srgbClr val="000099"/>
              </a:solidFill>
            </a:endParaRPr>
          </a:p>
          <a:p>
            <a:r>
              <a:rPr lang="en-GB" sz="2000" b="1" dirty="0" smtClean="0">
                <a:solidFill>
                  <a:srgbClr val="000099"/>
                </a:solidFill>
              </a:rPr>
              <a:t> </a:t>
            </a:r>
            <a:r>
              <a:rPr lang="en-US" altLang="en-US" sz="2000" dirty="0" smtClean="0">
                <a:solidFill>
                  <a:srgbClr val="000099"/>
                </a:solidFill>
              </a:rPr>
              <a:t>ITU</a:t>
            </a:r>
            <a:r>
              <a:rPr lang="en-US" altLang="en-US" sz="2000" dirty="0">
                <a:solidFill>
                  <a:srgbClr val="000099"/>
                </a:solidFill>
              </a:rPr>
              <a:t>-T Q8/11 Associate Rapporteur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10245" name="Rectangle 13"/>
          <p:cNvSpPr>
            <a:spLocks noChangeArrowheads="1"/>
          </p:cNvSpPr>
          <p:nvPr/>
        </p:nvSpPr>
        <p:spPr bwMode="auto">
          <a:xfrm>
            <a:off x="0" y="159916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000099"/>
                </a:solidFill>
              </a:rPr>
              <a:t>Combating Counterfeit and </a:t>
            </a:r>
            <a:br>
              <a:rPr lang="en-US" sz="2800" b="1" dirty="0">
                <a:solidFill>
                  <a:srgbClr val="000099"/>
                </a:solidFill>
              </a:rPr>
            </a:br>
            <a:r>
              <a:rPr lang="en-US" sz="2800" b="1" dirty="0">
                <a:solidFill>
                  <a:srgbClr val="000099"/>
                </a:solidFill>
              </a:rPr>
              <a:t>Substandard ICT Devices</a:t>
            </a:r>
          </a:p>
          <a:p>
            <a:pPr algn="ctr">
              <a:lnSpc>
                <a:spcPct val="80000"/>
              </a:lnSpc>
            </a:pPr>
            <a:endParaRPr lang="en-US" sz="2400" b="1" dirty="0">
              <a:solidFill>
                <a:srgbClr val="000099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>
                <a:solidFill>
                  <a:srgbClr val="000099"/>
                </a:solidFill>
              </a:rPr>
              <a:t>(Geneva, Switzerland, 17-18 November 2014)</a:t>
            </a:r>
          </a:p>
        </p:txBody>
      </p:sp>
      <p:sp>
        <p:nvSpPr>
          <p:cNvPr id="10246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99"/>
              </a:solidFill>
            </a:endParaRPr>
          </a:p>
        </p:txBody>
      </p:sp>
      <p:sp>
        <p:nvSpPr>
          <p:cNvPr id="10247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99"/>
              </a:solidFill>
            </a:endParaRPr>
          </a:p>
        </p:txBody>
      </p:sp>
      <p:sp>
        <p:nvSpPr>
          <p:cNvPr id="10248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99"/>
              </a:solidFill>
            </a:endParaRPr>
          </a:p>
        </p:txBody>
      </p:sp>
      <p:sp>
        <p:nvSpPr>
          <p:cNvPr id="10249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99"/>
              </a:solidFill>
            </a:endParaRPr>
          </a:p>
        </p:txBody>
      </p:sp>
      <p:sp>
        <p:nvSpPr>
          <p:cNvPr id="10250" name="Rectangle 26"/>
          <p:cNvSpPr>
            <a:spLocks noChangeArrowheads="1"/>
          </p:cNvSpPr>
          <p:nvPr/>
        </p:nvSpPr>
        <p:spPr bwMode="auto">
          <a:xfrm>
            <a:off x="0" y="2636550"/>
            <a:ext cx="18466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>
              <a:solidFill>
                <a:srgbClr val="000099"/>
              </a:solidFill>
            </a:endParaRPr>
          </a:p>
        </p:txBody>
      </p:sp>
      <p:pic>
        <p:nvPicPr>
          <p:cNvPr id="10251" name="Picture 16" descr="ITU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-4787" y="116632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99"/>
                </a:solidFill>
                <a:latin typeface="Univers" charset="0"/>
              </a:rPr>
              <a:t>Geneva, Switzerland, 17-18 November 2014</a:t>
            </a:r>
          </a:p>
          <a:p>
            <a:endParaRPr lang="en-US" sz="1400">
              <a:solidFill>
                <a:srgbClr val="000099"/>
              </a:solidFill>
              <a:latin typeface="Univers" charset="0"/>
            </a:endParaRP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fld id="{D440CAF8-679F-394A-9462-7A7FCEC0CA24}" type="slidenum">
              <a:rPr lang="en-US" sz="1400">
                <a:solidFill>
                  <a:srgbClr val="000099"/>
                </a:solidFill>
              </a:rPr>
              <a:pPr/>
              <a:t>10</a:t>
            </a:fld>
            <a:endParaRPr lang="en-US" sz="1400">
              <a:solidFill>
                <a:srgbClr val="000099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Multi Layer Initiatives</a:t>
            </a:r>
            <a:endParaRPr lang="en-US" dirty="0">
              <a:latin typeface="Verdana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412776"/>
            <a:ext cx="9036496" cy="568863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800" b="1" dirty="0" smtClean="0">
                <a:latin typeface="Verdana" charset="0"/>
              </a:rPr>
              <a:t>National: </a:t>
            </a:r>
            <a:r>
              <a:rPr lang="en-US" sz="2800" dirty="0" smtClean="0">
                <a:latin typeface="Verdana" charset="0"/>
              </a:rPr>
              <a:t>Brazil SIGA and Custom Integration.</a:t>
            </a:r>
          </a:p>
          <a:p>
            <a:pPr>
              <a:buFont typeface="Arial"/>
              <a:buChar char="•"/>
            </a:pPr>
            <a:r>
              <a:rPr lang="en-US" sz="2800" b="1" dirty="0" smtClean="0">
                <a:latin typeface="Verdana" charset="0"/>
              </a:rPr>
              <a:t>Regional: </a:t>
            </a:r>
            <a:r>
              <a:rPr lang="en-US" sz="2800" dirty="0" smtClean="0">
                <a:latin typeface="Verdana" charset="0"/>
              </a:rPr>
              <a:t>CITEL CCPI Correspondence Group on Counterfeit terminals discussions.</a:t>
            </a:r>
          </a:p>
          <a:p>
            <a:pPr>
              <a:buFont typeface="Arial"/>
              <a:buChar char="•"/>
            </a:pPr>
            <a:r>
              <a:rPr lang="en-US" sz="2800" b="1" dirty="0" smtClean="0">
                <a:latin typeface="Verdana" charset="0"/>
              </a:rPr>
              <a:t>International– ITU Actions</a:t>
            </a:r>
            <a:r>
              <a:rPr lang="en-US" sz="2800" dirty="0" smtClean="0">
                <a:latin typeface="Verdana" charset="0"/>
              </a:rPr>
              <a:t>:	</a:t>
            </a:r>
          </a:p>
          <a:p>
            <a:pPr lvl="1">
              <a:buFont typeface="Arial"/>
              <a:buChar char="•"/>
            </a:pPr>
            <a:r>
              <a:rPr lang="en-US" sz="2400" b="1" u="sng" dirty="0" smtClean="0">
                <a:latin typeface="Verdana" charset="0"/>
              </a:rPr>
              <a:t>PP14 Resolution </a:t>
            </a:r>
            <a:r>
              <a:rPr lang="en-US" sz="2400" b="1" u="sng" dirty="0" smtClean="0">
                <a:latin typeface="Verdana" charset="0"/>
              </a:rPr>
              <a:t>on Counterfeit</a:t>
            </a:r>
            <a:r>
              <a:rPr lang="en-US" sz="2400" b="1" u="sng" dirty="0" smtClean="0">
                <a:latin typeface="Verdana" charset="0"/>
              </a:rPr>
              <a:t>.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Verdana" charset="0"/>
              </a:rPr>
              <a:t>ITU-T SG11 (Q8/11) Technical Report.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Verdana" charset="0"/>
              </a:rPr>
              <a:t>ITU-D interaction with ITU-T to implement the necessary actions on developing countries.</a:t>
            </a:r>
          </a:p>
          <a:p>
            <a:pPr>
              <a:buFont typeface="Arial"/>
              <a:buChar char="•"/>
            </a:pPr>
            <a:r>
              <a:rPr lang="en-US" sz="2800" b="1" dirty="0" smtClean="0">
                <a:latin typeface="Verdana" charset="0"/>
              </a:rPr>
              <a:t>Cooperation with other organizations.</a:t>
            </a:r>
            <a:endParaRPr lang="en-US" dirty="0">
              <a:latin typeface="Verdana" charset="0"/>
            </a:endParaRPr>
          </a:p>
        </p:txBody>
      </p:sp>
      <p:pic>
        <p:nvPicPr>
          <p:cNvPr id="6" name="Picture 16" descr="ITU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0" y="116632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40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charset="0"/>
              </a:rPr>
              <a:t>What we should look for</a:t>
            </a:r>
            <a:endParaRPr lang="en-US" dirty="0">
              <a:latin typeface="Verdana" charset="0"/>
            </a:endParaRP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fld id="{AF1D0CA6-9AAD-E242-B33A-BF2CAC5C43C3}" type="slidenum">
              <a:rPr lang="en-US" sz="1400">
                <a:solidFill>
                  <a:srgbClr val="000099"/>
                </a:solidFill>
              </a:rPr>
              <a:pPr/>
              <a:t>11</a:t>
            </a:fld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196752"/>
            <a:ext cx="82296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charset="0"/>
              <a:buBlip>
                <a:blip r:embed="rId4"/>
              </a:buBlip>
              <a:defRPr sz="2400">
                <a:solidFill>
                  <a:schemeClr val="bg2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charset="0"/>
              <a:buBlip>
                <a:blip r:embed="rId4"/>
              </a:buBlip>
              <a:defRPr sz="1800">
                <a:solidFill>
                  <a:schemeClr val="bg2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US" sz="2000" b="1" dirty="0" smtClean="0">
                <a:latin typeface="Verdana" charset="0"/>
              </a:rPr>
              <a:t>Multi Level Actions and Cooperation.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Verdana" charset="0"/>
              </a:rPr>
              <a:t>Bilateral and Regional cooperation.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Verdana" charset="0"/>
              </a:rPr>
              <a:t>International best-practices and recommendations.</a:t>
            </a:r>
          </a:p>
          <a:p>
            <a:pPr lvl="1">
              <a:buFont typeface="Arial"/>
              <a:buChar char="•"/>
            </a:pPr>
            <a:endParaRPr lang="en-US" sz="2000" dirty="0" smtClean="0">
              <a:latin typeface="Verdana" charset="0"/>
            </a:endParaRPr>
          </a:p>
          <a:p>
            <a:pPr>
              <a:buFont typeface="Arial"/>
              <a:buChar char="•"/>
            </a:pPr>
            <a:r>
              <a:rPr lang="en-US" sz="2000" b="1" dirty="0">
                <a:latin typeface="Verdana" charset="0"/>
              </a:rPr>
              <a:t>R</a:t>
            </a:r>
            <a:r>
              <a:rPr lang="en-US" sz="2000" b="1" dirty="0" smtClean="0">
                <a:latin typeface="Verdana" charset="0"/>
              </a:rPr>
              <a:t>educe End-user impact (Good </a:t>
            </a:r>
            <a:r>
              <a:rPr lang="en-US" sz="2000" b="1" dirty="0">
                <a:latin typeface="Verdana" charset="0"/>
              </a:rPr>
              <a:t>F</a:t>
            </a:r>
            <a:r>
              <a:rPr lang="en-US" sz="2000" b="1" dirty="0" smtClean="0">
                <a:latin typeface="Verdana" charset="0"/>
              </a:rPr>
              <a:t>aith user)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Verdana" charset="0"/>
              </a:rPr>
              <a:t>Good user communication is crucial.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Verdana" charset="0"/>
              </a:rPr>
              <a:t>Weave for legacy terminal (turnover).</a:t>
            </a:r>
          </a:p>
          <a:p>
            <a:pPr lvl="1">
              <a:buFont typeface="Arial"/>
              <a:buChar char="•"/>
            </a:pPr>
            <a:endParaRPr lang="en-US" sz="2000" dirty="0" smtClean="0">
              <a:latin typeface="Verdana" charset="0"/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latin typeface="Verdana" charset="0"/>
              </a:rPr>
              <a:t>National multiple actions to combat Counterfeit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Verdana" charset="0"/>
              </a:rPr>
              <a:t>Structured CA Policy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dirty="0" smtClean="0">
                <a:latin typeface="Verdana" charset="0"/>
              </a:rPr>
              <a:t>and Custom Integration.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Verdana" charset="0"/>
              </a:rPr>
              <a:t>Solution to Remove Counterfeit from the network.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Verdana" charset="0"/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latin typeface="Verdana" charset="0"/>
              </a:rPr>
              <a:t>Reliable reference databases to our solutions</a:t>
            </a:r>
          </a:p>
          <a:p>
            <a:pPr lvl="1">
              <a:buFont typeface="Arial"/>
              <a:buChar char="•"/>
            </a:pPr>
            <a:r>
              <a:rPr lang="en-US" sz="2000" u="sng" dirty="0">
                <a:latin typeface="Verdana" charset="0"/>
              </a:rPr>
              <a:t>S</a:t>
            </a:r>
            <a:r>
              <a:rPr lang="en-US" sz="2000" u="sng" dirty="0" smtClean="0">
                <a:latin typeface="Verdana" charset="0"/>
              </a:rPr>
              <a:t>ecure unique identifier (IMEI) – PP14 Res. </a:t>
            </a:r>
            <a:r>
              <a:rPr lang="en-US" sz="2000" u="sng" dirty="0" smtClean="0">
                <a:latin typeface="Verdana" charset="0"/>
              </a:rPr>
              <a:t>Counterfeit</a:t>
            </a:r>
            <a:endParaRPr lang="en-US" sz="2000" u="sng" dirty="0" smtClean="0">
              <a:latin typeface="Verdana" charset="0"/>
            </a:endParaRPr>
          </a:p>
        </p:txBody>
      </p:sp>
      <p:pic>
        <p:nvPicPr>
          <p:cNvPr id="10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0" y="116632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99"/>
                </a:solidFill>
                <a:latin typeface="Univers" charset="0"/>
              </a:rPr>
              <a:t>Geneva, Switzerland, 17-18 November 2014</a:t>
            </a:r>
          </a:p>
          <a:p>
            <a:endParaRPr lang="en-US" sz="1400">
              <a:solidFill>
                <a:srgbClr val="000099"/>
              </a:solidFill>
              <a:latin typeface="Univer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196752"/>
            <a:ext cx="82296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charset="0"/>
              <a:buBlip>
                <a:blip r:embed="rId4"/>
              </a:buBlip>
              <a:defRPr sz="2400">
                <a:solidFill>
                  <a:schemeClr val="bg2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charset="0"/>
              <a:buBlip>
                <a:blip r:embed="rId4"/>
              </a:buBlip>
              <a:defRPr sz="1800">
                <a:solidFill>
                  <a:schemeClr val="bg2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000" b="1" dirty="0" smtClean="0">
              <a:latin typeface="Verdana" charset="0"/>
            </a:endParaRPr>
          </a:p>
          <a:p>
            <a:pPr marL="0" indent="0" algn="ctr">
              <a:buNone/>
            </a:pPr>
            <a:endParaRPr lang="en-US" sz="2000" b="1" dirty="0">
              <a:latin typeface="Verdana" charset="0"/>
            </a:endParaRPr>
          </a:p>
          <a:p>
            <a:pPr marL="0" indent="0" algn="ctr">
              <a:buNone/>
            </a:pPr>
            <a:endParaRPr lang="en-US" sz="3600" b="1" dirty="0" smtClean="0">
              <a:latin typeface="Verdana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Verdana" charset="0"/>
              </a:rPr>
              <a:t>Thank You!</a:t>
            </a:r>
            <a:endParaRPr lang="en-US" sz="3600" b="1" dirty="0">
              <a:latin typeface="Verdana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latin typeface="Verdana" charset="0"/>
              </a:rPr>
              <a:t>Any Questions?</a:t>
            </a:r>
          </a:p>
          <a:p>
            <a:pPr marL="0" indent="0" algn="ctr">
              <a:buNone/>
            </a:pPr>
            <a:endParaRPr lang="en-US" sz="2000" b="1" u="sng" dirty="0" smtClean="0">
              <a:latin typeface="Verdana" charset="0"/>
            </a:endParaRPr>
          </a:p>
          <a:p>
            <a:pPr marL="0" indent="0" algn="ctr">
              <a:buNone/>
            </a:pPr>
            <a:endParaRPr lang="en-US" sz="2000" b="1" u="sng" dirty="0">
              <a:latin typeface="Verdana" charset="0"/>
            </a:endParaRPr>
          </a:p>
          <a:p>
            <a:pPr marL="0" indent="0" algn="ctr">
              <a:buNone/>
            </a:pPr>
            <a:endParaRPr lang="en-US" sz="2000" b="1" u="sng" dirty="0" smtClean="0">
              <a:latin typeface="Verdana" charset="0"/>
            </a:endParaRPr>
          </a:p>
          <a:p>
            <a:pPr marL="0" indent="0" algn="ctr">
              <a:buNone/>
            </a:pPr>
            <a:endParaRPr lang="en-US" sz="2000" b="1" u="sng" dirty="0" smtClean="0">
              <a:latin typeface="Verdana" charset="0"/>
            </a:endParaRPr>
          </a:p>
          <a:p>
            <a:pPr marL="0" indent="0" algn="ctr">
              <a:buNone/>
            </a:pPr>
            <a:r>
              <a:rPr lang="en-US" sz="2000" b="1" dirty="0" err="1" smtClean="0">
                <a:latin typeface="Verdana" charset="0"/>
              </a:rPr>
              <a:t>Jo</a:t>
            </a:r>
            <a:r>
              <a:rPr lang="en-US" sz="2000" b="1" dirty="0" err="1" smtClean="0">
                <a:latin typeface="Verdana" charset="0"/>
              </a:rPr>
              <a:t>ão</a:t>
            </a:r>
            <a:r>
              <a:rPr lang="en-US" sz="2000" b="1" dirty="0" smtClean="0">
                <a:latin typeface="Verdana" charset="0"/>
              </a:rPr>
              <a:t> </a:t>
            </a:r>
            <a:r>
              <a:rPr lang="en-US" sz="2000" b="1" dirty="0" err="1" smtClean="0">
                <a:latin typeface="Verdana" charset="0"/>
              </a:rPr>
              <a:t>Alexandre</a:t>
            </a:r>
            <a:r>
              <a:rPr lang="en-US" sz="2000" b="1" dirty="0" smtClean="0">
                <a:latin typeface="Verdana" charset="0"/>
              </a:rPr>
              <a:t> Zanon</a:t>
            </a:r>
            <a:endParaRPr lang="en-US" sz="2000" b="1" dirty="0">
              <a:latin typeface="Verdana" charset="0"/>
            </a:endParaRPr>
          </a:p>
          <a:p>
            <a:pPr marL="0" indent="0" algn="ctr">
              <a:buNone/>
            </a:pPr>
            <a:r>
              <a:rPr lang="en-US" sz="2000" b="1" u="sng" dirty="0" err="1" smtClean="0">
                <a:latin typeface="Verdana" charset="0"/>
              </a:rPr>
              <a:t>zanon@anatel.gov.br</a:t>
            </a:r>
            <a:endParaRPr lang="en-US" sz="2000" u="sng" dirty="0" smtClean="0">
              <a:latin typeface="Verdana" charset="0"/>
            </a:endParaRPr>
          </a:p>
        </p:txBody>
      </p:sp>
      <p:pic>
        <p:nvPicPr>
          <p:cNvPr id="10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0" y="116632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98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Verdana" charset="0"/>
              </a:rPr>
              <a:t>Outline</a:t>
            </a:r>
            <a:endParaRPr lang="en-US" sz="2800" dirty="0">
              <a:latin typeface="Verdana" charset="0"/>
            </a:endParaRPr>
          </a:p>
        </p:txBody>
      </p:sp>
      <p:pic>
        <p:nvPicPr>
          <p:cNvPr id="10" name="Picture 16" descr="ITU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0" y="116632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9552" y="1539049"/>
            <a:ext cx="8604448" cy="49862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99"/>
                </a:solidFill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99"/>
                </a:solidFill>
              </a:rPr>
              <a:t>SIGA Project</a:t>
            </a:r>
            <a:endParaRPr lang="en-US" sz="2800" b="1" dirty="0">
              <a:solidFill>
                <a:srgbClr val="000099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99"/>
                </a:solidFill>
              </a:rPr>
              <a:t>SIGA Challenges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0099"/>
                </a:solidFill>
              </a:rPr>
              <a:t>Blocking the entrance of Counterfeit Devices.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0099"/>
                </a:solidFill>
              </a:rPr>
              <a:t>Importance </a:t>
            </a:r>
            <a:r>
              <a:rPr lang="en-US" sz="2800" b="1" dirty="0">
                <a:solidFill>
                  <a:srgbClr val="000099"/>
                </a:solidFill>
              </a:rPr>
              <a:t>of CA Policy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99"/>
                </a:solidFill>
              </a:rPr>
              <a:t>Multi Layer Initiative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rgbClr val="000099"/>
                </a:solidFill>
              </a:rPr>
              <a:t>What we should look for</a:t>
            </a:r>
            <a:endParaRPr lang="en-US" sz="2800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1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51763" y="6434849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fld id="{D440CAF8-679F-394A-9462-7A7FCEC0CA24}" type="slidenum">
              <a:rPr lang="en-US" sz="1400">
                <a:solidFill>
                  <a:srgbClr val="000099"/>
                </a:solidFill>
              </a:rPr>
              <a:pPr/>
              <a:t>3</a:t>
            </a:fld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99"/>
                </a:solidFill>
                <a:latin typeface="Verdana" charset="0"/>
              </a:rPr>
              <a:t>General Statistics</a:t>
            </a:r>
            <a:endParaRPr lang="en-US" sz="2800" dirty="0">
              <a:solidFill>
                <a:srgbClr val="000099"/>
              </a:solidFill>
              <a:latin typeface="Verdana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029770"/>
              </p:ext>
            </p:extLst>
          </p:nvPr>
        </p:nvGraphicFramePr>
        <p:xfrm>
          <a:off x="179512" y="980728"/>
          <a:ext cx="5263445" cy="318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077168"/>
              </p:ext>
            </p:extLst>
          </p:nvPr>
        </p:nvGraphicFramePr>
        <p:xfrm>
          <a:off x="4932040" y="1988840"/>
          <a:ext cx="4473222" cy="35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285430"/>
              </p:ext>
            </p:extLst>
          </p:nvPr>
        </p:nvGraphicFramePr>
        <p:xfrm>
          <a:off x="0" y="4005064"/>
          <a:ext cx="6083300" cy="247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16" descr="ITUser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0" y="116632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99"/>
                </a:solidFill>
                <a:latin typeface="Univers" charset="0"/>
              </a:rPr>
              <a:t>Geneva, Switzerland, 17-18 November 2014</a:t>
            </a:r>
          </a:p>
          <a:p>
            <a:endParaRPr lang="en-US" sz="1400">
              <a:solidFill>
                <a:srgbClr val="000099"/>
              </a:solidFill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9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99"/>
                </a:solidFill>
                <a:latin typeface="Univers" charset="0"/>
              </a:rPr>
              <a:t>Geneva, Switzerland, 17-18 November 2014</a:t>
            </a:r>
          </a:p>
          <a:p>
            <a:endParaRPr lang="en-US" sz="1400" dirty="0">
              <a:solidFill>
                <a:srgbClr val="000099"/>
              </a:solidFill>
              <a:latin typeface="Univers" charset="0"/>
            </a:endParaRP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fld id="{D440CAF8-679F-394A-9462-7A7FCEC0CA24}" type="slidenum">
              <a:rPr lang="en-US" sz="1400">
                <a:solidFill>
                  <a:srgbClr val="000099"/>
                </a:solidFill>
              </a:rPr>
              <a:pPr/>
              <a:t>4</a:t>
            </a:fld>
            <a:endParaRPr lang="en-US" sz="1400">
              <a:solidFill>
                <a:srgbClr val="000099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2168" y="0"/>
            <a:ext cx="6732240" cy="1196752"/>
          </a:xfrm>
        </p:spPr>
        <p:txBody>
          <a:bodyPr/>
          <a:lstStyle/>
          <a:p>
            <a:r>
              <a:rPr lang="pt-BR" sz="2800" dirty="0">
                <a:sym typeface="Wingdings" pitchFamily="2" charset="2"/>
              </a:rPr>
              <a:t>SIGA - </a:t>
            </a:r>
            <a:r>
              <a:rPr lang="es-ES_tradnl" sz="2800" dirty="0"/>
              <a:t>Sistema Integrado de </a:t>
            </a:r>
            <a:r>
              <a:rPr lang="es-ES_tradnl" sz="2800" dirty="0" err="1"/>
              <a:t>Gestão</a:t>
            </a:r>
            <a:r>
              <a:rPr lang="es-ES_tradnl" sz="2800" dirty="0"/>
              <a:t> de </a:t>
            </a:r>
            <a:r>
              <a:rPr lang="es-ES_tradnl" sz="2800" dirty="0" err="1"/>
              <a:t>Aparelhos</a:t>
            </a:r>
            <a:r>
              <a:rPr lang="es-ES_tradnl" sz="2800" dirty="0"/>
              <a:t>.</a:t>
            </a:r>
            <a:endParaRPr lang="en-US" sz="2800" dirty="0">
              <a:latin typeface="Verdana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363272" cy="5360119"/>
          </a:xfrm>
        </p:spPr>
        <p:txBody>
          <a:bodyPr/>
          <a:lstStyle/>
          <a:p>
            <a:pPr marL="342900" lvl="1" indent="-342900">
              <a:buSzPct val="75000"/>
              <a:buFontTx/>
              <a:buChar char="•"/>
            </a:pPr>
            <a:r>
              <a:rPr lang="en-GB" sz="2200" dirty="0" smtClean="0">
                <a:latin typeface="Verdana" charset="0"/>
              </a:rPr>
              <a:t>O “</a:t>
            </a:r>
            <a:r>
              <a:rPr lang="en-GB" sz="2200" dirty="0" err="1" smtClean="0">
                <a:latin typeface="Verdana" charset="0"/>
              </a:rPr>
              <a:t>Sistema</a:t>
            </a:r>
            <a:r>
              <a:rPr lang="en-GB" sz="2200" dirty="0" smtClean="0">
                <a:latin typeface="Verdana" charset="0"/>
              </a:rPr>
              <a:t> </a:t>
            </a:r>
            <a:r>
              <a:rPr lang="en-GB" sz="2200" dirty="0" err="1" smtClean="0">
                <a:latin typeface="Verdana" charset="0"/>
              </a:rPr>
              <a:t>Integrado</a:t>
            </a:r>
            <a:r>
              <a:rPr lang="en-GB" sz="2200" dirty="0" smtClean="0">
                <a:latin typeface="Verdana" charset="0"/>
              </a:rPr>
              <a:t> de </a:t>
            </a:r>
            <a:r>
              <a:rPr lang="en-GB" sz="2200" dirty="0" err="1" smtClean="0">
                <a:latin typeface="Verdana" charset="0"/>
              </a:rPr>
              <a:t>Gestão</a:t>
            </a:r>
            <a:r>
              <a:rPr lang="en-GB" sz="2200" dirty="0" smtClean="0">
                <a:latin typeface="Verdana" charset="0"/>
              </a:rPr>
              <a:t> de </a:t>
            </a:r>
            <a:r>
              <a:rPr lang="en-GB" sz="2200" dirty="0" err="1" smtClean="0">
                <a:latin typeface="Verdana" charset="0"/>
              </a:rPr>
              <a:t>Aparelhos</a:t>
            </a:r>
            <a:r>
              <a:rPr lang="en-GB" sz="2200" dirty="0" smtClean="0">
                <a:latin typeface="Verdana" charset="0"/>
              </a:rPr>
              <a:t> – SIGA” aims to </a:t>
            </a:r>
            <a:r>
              <a:rPr lang="en-GB" sz="2200" b="1" dirty="0" smtClean="0">
                <a:latin typeface="Verdana" charset="0"/>
              </a:rPr>
              <a:t>control counterfeit, cloned and unauthorized </a:t>
            </a:r>
            <a:r>
              <a:rPr lang="en-GB" sz="2200" dirty="0" smtClean="0">
                <a:latin typeface="Verdana" charset="0"/>
              </a:rPr>
              <a:t>mobile devices.</a:t>
            </a:r>
          </a:p>
          <a:p>
            <a:pPr marL="342900" lvl="1" indent="-342900">
              <a:buSzPct val="75000"/>
              <a:buFontTx/>
              <a:buChar char="•"/>
            </a:pPr>
            <a:r>
              <a:rPr lang="en-GB" sz="2200" dirty="0" smtClean="0">
                <a:latin typeface="Verdana" charset="0"/>
              </a:rPr>
              <a:t>The project is based on Anatel Regulatory framework that dictates that </a:t>
            </a:r>
            <a:r>
              <a:rPr lang="en-GB" sz="2200" b="1" dirty="0" smtClean="0">
                <a:latin typeface="Verdana" charset="0"/>
              </a:rPr>
              <a:t>operators can only allow on the network authorized devices</a:t>
            </a:r>
            <a:r>
              <a:rPr lang="en-GB" sz="2200" dirty="0" smtClean="0">
                <a:latin typeface="Verdana" charset="0"/>
              </a:rPr>
              <a:t>.</a:t>
            </a:r>
          </a:p>
          <a:p>
            <a:pPr marL="342900" lvl="1" indent="-342900">
              <a:buSzPct val="75000"/>
              <a:buFontTx/>
              <a:buChar char="•"/>
            </a:pPr>
            <a:r>
              <a:rPr lang="en-GB" sz="2200" dirty="0" smtClean="0">
                <a:latin typeface="Verdana" charset="0"/>
              </a:rPr>
              <a:t>The Project is lead by Anatel with the participation of all relevant actors (</a:t>
            </a:r>
            <a:r>
              <a:rPr lang="en-GB" sz="2200" b="1" dirty="0" smtClean="0">
                <a:latin typeface="Verdana" charset="0"/>
              </a:rPr>
              <a:t>Anatel, Operators, ABR-Telecom, Manufactures, GSMA, among others</a:t>
            </a:r>
            <a:r>
              <a:rPr lang="en-GB" sz="2200" dirty="0" smtClean="0">
                <a:latin typeface="Verdana" charset="0"/>
              </a:rPr>
              <a:t>).</a:t>
            </a:r>
          </a:p>
          <a:p>
            <a:pPr marL="342900" lvl="1" indent="-342900">
              <a:buSzPct val="75000"/>
              <a:buFontTx/>
              <a:buChar char="•"/>
            </a:pPr>
            <a:r>
              <a:rPr lang="en-GB" sz="2200" dirty="0" smtClean="0">
                <a:latin typeface="Verdana" charset="0"/>
              </a:rPr>
              <a:t>The system is operated by ABR-Telecom and is </a:t>
            </a:r>
            <a:r>
              <a:rPr lang="en-GB" sz="2200" b="1" dirty="0" smtClean="0">
                <a:latin typeface="Verdana" charset="0"/>
              </a:rPr>
              <a:t>active since march 2014 </a:t>
            </a:r>
            <a:r>
              <a:rPr lang="en-GB" sz="2200" dirty="0" smtClean="0">
                <a:latin typeface="Verdana" charset="0"/>
              </a:rPr>
              <a:t>collecting the relevant information from all mobile networks on Brazil.</a:t>
            </a:r>
          </a:p>
          <a:p>
            <a:pPr marL="342900" lvl="1" indent="-342900">
              <a:buSzPct val="75000"/>
              <a:buFontTx/>
              <a:buChar char="•"/>
            </a:pPr>
            <a:r>
              <a:rPr lang="en-GB" sz="2200" dirty="0" smtClean="0">
                <a:latin typeface="Verdana" charset="0"/>
              </a:rPr>
              <a:t>The system is generating the reports and alarms necessary to </a:t>
            </a:r>
            <a:r>
              <a:rPr lang="en-GB" sz="2200" b="1" dirty="0" smtClean="0">
                <a:latin typeface="Verdana" charset="0"/>
              </a:rPr>
              <a:t>map the Brazilian scenario</a:t>
            </a:r>
            <a:r>
              <a:rPr lang="en-GB" sz="2200" dirty="0" smtClean="0">
                <a:latin typeface="Verdana" charset="0"/>
              </a:rPr>
              <a:t> so that Anatel can </a:t>
            </a:r>
            <a:r>
              <a:rPr lang="en-GB" sz="2200" b="1" dirty="0" smtClean="0">
                <a:solidFill>
                  <a:srgbClr val="000099"/>
                </a:solidFill>
                <a:latin typeface="Verdana" charset="0"/>
              </a:rPr>
              <a:t>define the next actions</a:t>
            </a:r>
            <a:r>
              <a:rPr lang="en-GB" sz="2200" dirty="0" smtClean="0">
                <a:latin typeface="Verdana" charset="0"/>
              </a:rPr>
              <a:t>.</a:t>
            </a:r>
          </a:p>
          <a:p>
            <a:pPr marL="342900" lvl="1" indent="-342900">
              <a:buSzPct val="75000"/>
              <a:buFontTx/>
              <a:buChar char="•"/>
            </a:pPr>
            <a:endParaRPr lang="en-GB" sz="2200" dirty="0" smtClean="0">
              <a:latin typeface="Verdana" charset="0"/>
            </a:endParaRPr>
          </a:p>
          <a:p>
            <a:endParaRPr lang="en-GB" dirty="0">
              <a:latin typeface="Verdana" charset="0"/>
            </a:endParaRPr>
          </a:p>
        </p:txBody>
      </p:sp>
      <p:pic>
        <p:nvPicPr>
          <p:cNvPr id="6" name="Picture 16" descr="ITU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0" y="116632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66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99"/>
                </a:solidFill>
                <a:latin typeface="Univers" charset="0"/>
              </a:rPr>
              <a:t>Geneva, Switzerland, 17-18 November 2014</a:t>
            </a:r>
          </a:p>
          <a:p>
            <a:endParaRPr lang="en-US" sz="1400">
              <a:solidFill>
                <a:srgbClr val="000099"/>
              </a:solidFill>
              <a:latin typeface="Univers" charset="0"/>
            </a:endParaRP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fld id="{D440CAF8-679F-394A-9462-7A7FCEC0CA24}" type="slidenum">
              <a:rPr lang="en-US" sz="1400">
                <a:solidFill>
                  <a:srgbClr val="000099"/>
                </a:solidFill>
              </a:rPr>
              <a:pPr/>
              <a:t>5</a:t>
            </a:fld>
            <a:endParaRPr lang="en-US" sz="1400">
              <a:solidFill>
                <a:srgbClr val="000099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Verdana" charset="0"/>
              </a:rPr>
              <a:t>SIGA Premises</a:t>
            </a:r>
            <a:endParaRPr lang="en-US" sz="2800" dirty="0">
              <a:latin typeface="Verdana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599" y="1196752"/>
            <a:ext cx="8964488" cy="5949279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• </a:t>
            </a:r>
            <a:r>
              <a:rPr lang="en-GB" sz="2800" b="1" dirty="0"/>
              <a:t>Centralized </a:t>
            </a:r>
            <a:r>
              <a:rPr lang="en-GB" sz="2800" b="1" dirty="0" smtClean="0"/>
              <a:t>solution: </a:t>
            </a:r>
            <a:r>
              <a:rPr lang="en-GB" sz="2800" dirty="0" smtClean="0"/>
              <a:t>built </a:t>
            </a:r>
            <a:r>
              <a:rPr lang="en-GB" sz="2800" dirty="0"/>
              <a:t>jointly </a:t>
            </a:r>
            <a:r>
              <a:rPr lang="en-GB" sz="2800" dirty="0" smtClean="0"/>
              <a:t>and integrated to all </a:t>
            </a:r>
            <a:r>
              <a:rPr lang="en-GB" sz="2800" dirty="0"/>
              <a:t>Brazilian mobile operators; 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 smtClean="0"/>
              <a:t>• </a:t>
            </a:r>
            <a:r>
              <a:rPr lang="en-GB" sz="2800" b="1" dirty="0"/>
              <a:t>Automated </a:t>
            </a:r>
            <a:r>
              <a:rPr lang="en-GB" sz="2800" b="1" dirty="0" smtClean="0"/>
              <a:t>solution</a:t>
            </a:r>
            <a:r>
              <a:rPr lang="en-GB" sz="2800" dirty="0"/>
              <a:t>:</a:t>
            </a:r>
            <a:r>
              <a:rPr lang="en-GB" sz="2800" dirty="0" smtClean="0"/>
              <a:t> </a:t>
            </a:r>
            <a:r>
              <a:rPr lang="en-GB" sz="2800" dirty="0"/>
              <a:t>allowing the input of information with low human intervention; 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/>
              <a:t>• </a:t>
            </a:r>
            <a:r>
              <a:rPr lang="en-GB" sz="2800" b="1" dirty="0" smtClean="0"/>
              <a:t>Scalable, Dynamic and Flexible: </a:t>
            </a:r>
            <a:r>
              <a:rPr lang="en-GB" sz="2800" dirty="0" smtClean="0"/>
              <a:t>expandable system, rules adjusted </a:t>
            </a:r>
            <a:r>
              <a:rPr lang="en-GB" sz="2800" dirty="0"/>
              <a:t>over time</a:t>
            </a:r>
            <a:r>
              <a:rPr lang="en-GB" sz="2800" dirty="0" smtClean="0"/>
              <a:t>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 smtClean="0"/>
              <a:t>• </a:t>
            </a:r>
            <a:r>
              <a:rPr lang="en-GB" sz="2800" b="1" dirty="0"/>
              <a:t>M</a:t>
            </a:r>
            <a:r>
              <a:rPr lang="en-GB" sz="2800" b="1" dirty="0" smtClean="0"/>
              <a:t>ultiple sources of info: </a:t>
            </a:r>
            <a:r>
              <a:rPr lang="en-GB" sz="2800" dirty="0" smtClean="0"/>
              <a:t>CDRs, operators systems, international databases;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 smtClean="0"/>
              <a:t>• </a:t>
            </a:r>
            <a:r>
              <a:rPr lang="en-GB" sz="2800" b="1" dirty="0" smtClean="0"/>
              <a:t>Reliable </a:t>
            </a:r>
            <a:r>
              <a:rPr lang="en-GB" sz="2800" b="1" dirty="0"/>
              <a:t>and </a:t>
            </a:r>
            <a:r>
              <a:rPr lang="en-GB" sz="2800" b="1" dirty="0" smtClean="0"/>
              <a:t>secure: </a:t>
            </a:r>
            <a:r>
              <a:rPr lang="en-GB" sz="2800" dirty="0"/>
              <a:t>M</a:t>
            </a:r>
            <a:r>
              <a:rPr lang="en-GB" sz="2800" dirty="0" smtClean="0"/>
              <a:t>inimize impacts </a:t>
            </a:r>
            <a:r>
              <a:rPr lang="en-GB" sz="2800" dirty="0"/>
              <a:t>on regular end users</a:t>
            </a:r>
            <a:r>
              <a:rPr lang="en-GB" sz="2800" dirty="0" smtClean="0"/>
              <a:t>;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16" descr="ITU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0" y="116632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27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99"/>
                </a:solidFill>
                <a:latin typeface="Univers" charset="0"/>
              </a:rPr>
              <a:t>Geneva, Switzerland, 17-18 November 2014</a:t>
            </a:r>
          </a:p>
          <a:p>
            <a:endParaRPr lang="en-US" sz="1400">
              <a:solidFill>
                <a:srgbClr val="000099"/>
              </a:solidFill>
              <a:latin typeface="Univers" charset="0"/>
            </a:endParaRP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fld id="{D440CAF8-679F-394A-9462-7A7FCEC0CA24}" type="slidenum">
              <a:rPr lang="en-US" sz="1400">
                <a:solidFill>
                  <a:srgbClr val="000099"/>
                </a:solidFill>
              </a:rPr>
              <a:pPr/>
              <a:t>6</a:t>
            </a:fld>
            <a:endParaRPr lang="en-US" sz="1400">
              <a:solidFill>
                <a:srgbClr val="000099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SIGA Workflow</a:t>
            </a:r>
            <a:endParaRPr lang="en-US" sz="2800" dirty="0">
              <a:latin typeface="Verdana" charset="0"/>
            </a:endParaRPr>
          </a:p>
        </p:txBody>
      </p:sp>
      <p:pic>
        <p:nvPicPr>
          <p:cNvPr id="6" name="Picture 16" descr="ITU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0" y="116632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de seta reta 15"/>
          <p:cNvCxnSpPr>
            <a:stCxn id="18" idx="1"/>
            <a:endCxn id="12" idx="2"/>
          </p:cNvCxnSpPr>
          <p:nvPr/>
        </p:nvCxnSpPr>
        <p:spPr>
          <a:xfrm rot="10800000">
            <a:off x="1512769" y="4434527"/>
            <a:ext cx="1971124" cy="1013909"/>
          </a:xfrm>
          <a:prstGeom prst="curvedConnector2">
            <a:avLst/>
          </a:prstGeom>
          <a:ln w="7620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15"/>
          <p:cNvCxnSpPr>
            <a:stCxn id="16" idx="2"/>
            <a:endCxn id="18" idx="3"/>
          </p:cNvCxnSpPr>
          <p:nvPr/>
        </p:nvCxnSpPr>
        <p:spPr>
          <a:xfrm rot="5400000">
            <a:off x="5479730" y="3982681"/>
            <a:ext cx="895729" cy="2035780"/>
          </a:xfrm>
          <a:prstGeom prst="curvedConnector2">
            <a:avLst/>
          </a:prstGeom>
          <a:ln w="7620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41" y="2356126"/>
            <a:ext cx="966457" cy="2078401"/>
          </a:xfrm>
          <a:prstGeom prst="rect">
            <a:avLst/>
          </a:prstGeom>
        </p:spPr>
      </p:pic>
      <p:sp>
        <p:nvSpPr>
          <p:cNvPr id="13" name="CaixaDeTexto 3"/>
          <p:cNvSpPr txBox="1"/>
          <p:nvPr/>
        </p:nvSpPr>
        <p:spPr>
          <a:xfrm>
            <a:off x="0" y="3056771"/>
            <a:ext cx="118813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smtClean="0">
                <a:solidFill>
                  <a:srgbClr val="000099"/>
                </a:solidFill>
              </a:rPr>
              <a:t>Consumer use the device on the network</a:t>
            </a:r>
            <a:endParaRPr lang="en-US" sz="1350">
              <a:solidFill>
                <a:srgbClr val="000099"/>
              </a:solidFill>
            </a:endParaRPr>
          </a:p>
        </p:txBody>
      </p:sp>
      <p:pic>
        <p:nvPicPr>
          <p:cNvPr id="14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5" y="834763"/>
            <a:ext cx="1072777" cy="2082655"/>
          </a:xfrm>
          <a:prstGeom prst="rect">
            <a:avLst/>
          </a:prstGeom>
        </p:spPr>
      </p:pic>
      <p:sp>
        <p:nvSpPr>
          <p:cNvPr id="15" name="CaixaDeTexto 10"/>
          <p:cNvSpPr txBox="1"/>
          <p:nvPr/>
        </p:nvSpPr>
        <p:spPr>
          <a:xfrm>
            <a:off x="3592550" y="2605541"/>
            <a:ext cx="1411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smtClean="0">
                <a:solidFill>
                  <a:srgbClr val="000099"/>
                </a:solidFill>
              </a:rPr>
              <a:t>System receive network key informations</a:t>
            </a:r>
            <a:endParaRPr lang="en-US" sz="1350">
              <a:solidFill>
                <a:srgbClr val="000099"/>
              </a:solidFill>
            </a:endParaRPr>
          </a:p>
        </p:txBody>
      </p:sp>
      <p:pic>
        <p:nvPicPr>
          <p:cNvPr id="16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56" y="2736333"/>
            <a:ext cx="1106854" cy="1816375"/>
          </a:xfrm>
          <a:prstGeom prst="rect">
            <a:avLst/>
          </a:prstGeom>
        </p:spPr>
      </p:pic>
      <p:sp>
        <p:nvSpPr>
          <p:cNvPr id="17" name="CaixaDeTexto 12"/>
          <p:cNvSpPr txBox="1"/>
          <p:nvPr/>
        </p:nvSpPr>
        <p:spPr>
          <a:xfrm>
            <a:off x="7236296" y="4437112"/>
            <a:ext cx="1188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smtClean="0">
                <a:solidFill>
                  <a:srgbClr val="000099"/>
                </a:solidFill>
              </a:rPr>
              <a:t>System generate alarms to operator</a:t>
            </a:r>
            <a:endParaRPr lang="en-US" sz="1350">
              <a:solidFill>
                <a:srgbClr val="000099"/>
              </a:solidFill>
            </a:endParaRPr>
          </a:p>
        </p:txBody>
      </p:sp>
      <p:pic>
        <p:nvPicPr>
          <p:cNvPr id="18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93" y="4434527"/>
            <a:ext cx="1425810" cy="2027819"/>
          </a:xfrm>
          <a:prstGeom prst="rect">
            <a:avLst/>
          </a:prstGeom>
        </p:spPr>
      </p:pic>
      <p:sp>
        <p:nvSpPr>
          <p:cNvPr id="19" name="CaixaDeTexto 14"/>
          <p:cNvSpPr txBox="1"/>
          <p:nvPr/>
        </p:nvSpPr>
        <p:spPr>
          <a:xfrm>
            <a:off x="4211960" y="6142419"/>
            <a:ext cx="167184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smtClean="0">
                <a:solidFill>
                  <a:srgbClr val="000099"/>
                </a:solidFill>
              </a:rPr>
              <a:t>Operator take the necessary actions</a:t>
            </a:r>
            <a:endParaRPr lang="en-US" sz="1350">
              <a:solidFill>
                <a:srgbClr val="000099"/>
              </a:solidFill>
            </a:endParaRPr>
          </a:p>
        </p:txBody>
      </p:sp>
      <p:cxnSp>
        <p:nvCxnSpPr>
          <p:cNvPr id="20" name="Conector de seta reta 15"/>
          <p:cNvCxnSpPr>
            <a:stCxn id="12" idx="0"/>
            <a:endCxn id="14" idx="1"/>
          </p:cNvCxnSpPr>
          <p:nvPr/>
        </p:nvCxnSpPr>
        <p:spPr>
          <a:xfrm rot="5400000" flipH="1" flipV="1">
            <a:off x="2370319" y="1018542"/>
            <a:ext cx="480035" cy="2195135"/>
          </a:xfrm>
          <a:prstGeom prst="curvedConnector2">
            <a:avLst/>
          </a:prstGeom>
          <a:ln w="7620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15"/>
          <p:cNvCxnSpPr/>
          <p:nvPr/>
        </p:nvCxnSpPr>
        <p:spPr>
          <a:xfrm>
            <a:off x="4780681" y="1918425"/>
            <a:ext cx="2164802" cy="860241"/>
          </a:xfrm>
          <a:prstGeom prst="curvedConnector2">
            <a:avLst/>
          </a:prstGeom>
          <a:ln w="76200"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037" y="1196752"/>
            <a:ext cx="928688" cy="892476"/>
          </a:xfrm>
          <a:prstGeom prst="rect">
            <a:avLst/>
          </a:prstGeom>
        </p:spPr>
      </p:pic>
      <p:sp>
        <p:nvSpPr>
          <p:cNvPr id="23" name="CaixaDeTexto 27"/>
          <p:cNvSpPr txBox="1"/>
          <p:nvPr/>
        </p:nvSpPr>
        <p:spPr>
          <a:xfrm>
            <a:off x="7824537" y="2204864"/>
            <a:ext cx="13194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smtClean="0">
                <a:solidFill>
                  <a:srgbClr val="000099"/>
                </a:solidFill>
              </a:rPr>
              <a:t>Authorized Devices Database</a:t>
            </a:r>
            <a:endParaRPr lang="en-US" sz="1350">
              <a:solidFill>
                <a:srgbClr val="000099"/>
              </a:solidFill>
            </a:endParaRPr>
          </a:p>
        </p:txBody>
      </p:sp>
      <p:cxnSp>
        <p:nvCxnSpPr>
          <p:cNvPr id="24" name="Conector reto 29"/>
          <p:cNvCxnSpPr>
            <a:endCxn id="22" idx="1"/>
          </p:cNvCxnSpPr>
          <p:nvPr/>
        </p:nvCxnSpPr>
        <p:spPr>
          <a:xfrm flipV="1">
            <a:off x="5940152" y="1642990"/>
            <a:ext cx="2269885" cy="417858"/>
          </a:xfrm>
          <a:prstGeom prst="curvedConnector3">
            <a:avLst>
              <a:gd name="adj1" fmla="val 50000"/>
            </a:avLst>
          </a:prstGeom>
          <a:ln w="76200">
            <a:solidFill>
              <a:srgbClr val="6666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30"/>
          <p:cNvSpPr txBox="1"/>
          <p:nvPr/>
        </p:nvSpPr>
        <p:spPr>
          <a:xfrm rot="20409231">
            <a:off x="6206041" y="1314151"/>
            <a:ext cx="11881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smtClean="0">
                <a:solidFill>
                  <a:srgbClr val="000099"/>
                </a:solidFill>
              </a:rPr>
              <a:t>query</a:t>
            </a:r>
            <a:endParaRPr lang="en-US" sz="1350">
              <a:solidFill>
                <a:srgbClr val="000099"/>
              </a:solidFill>
            </a:endParaRPr>
          </a:p>
        </p:txBody>
      </p:sp>
      <p:pic>
        <p:nvPicPr>
          <p:cNvPr id="26" name="Picture 25" descr="Banner-Qualidade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1"/>
          <a:stretch/>
        </p:blipFill>
        <p:spPr>
          <a:xfrm>
            <a:off x="8335924" y="31899"/>
            <a:ext cx="792052" cy="791110"/>
          </a:xfrm>
          <a:prstGeom prst="rect">
            <a:avLst/>
          </a:prstGeom>
        </p:spPr>
      </p:pic>
      <p:pic>
        <p:nvPicPr>
          <p:cNvPr id="28" name="Picture 16" descr="ITU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0" y="116632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-3506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8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99"/>
                </a:solidFill>
                <a:latin typeface="Univers" charset="0"/>
              </a:rPr>
              <a:t>Geneva, Switzerland, 17-18 November 2014</a:t>
            </a:r>
          </a:p>
          <a:p>
            <a:endParaRPr lang="en-US" sz="1400">
              <a:solidFill>
                <a:srgbClr val="000099"/>
              </a:solidFill>
              <a:latin typeface="Univers" charset="0"/>
            </a:endParaRP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fld id="{D440CAF8-679F-394A-9462-7A7FCEC0CA24}" type="slidenum">
              <a:rPr lang="en-US" sz="1400">
                <a:solidFill>
                  <a:srgbClr val="000099"/>
                </a:solidFill>
              </a:rPr>
              <a:pPr/>
              <a:t>7</a:t>
            </a:fld>
            <a:endParaRPr lang="en-US" sz="1400">
              <a:solidFill>
                <a:srgbClr val="000099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5832648" cy="792088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Challenges Faced on SIGA</a:t>
            </a:r>
            <a:endParaRPr lang="en-US" sz="2800" dirty="0">
              <a:latin typeface="Verdana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8" y="1351309"/>
            <a:ext cx="9036496" cy="5318051"/>
          </a:xfrm>
        </p:spPr>
        <p:txBody>
          <a:bodyPr/>
          <a:lstStyle/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800" b="1" dirty="0" smtClean="0">
                <a:latin typeface="Verdana" charset="0"/>
              </a:rPr>
              <a:t>Identification and definition </a:t>
            </a:r>
            <a:r>
              <a:rPr lang="en-US" sz="2800" dirty="0" smtClean="0">
                <a:latin typeface="Verdana" charset="0"/>
              </a:rPr>
              <a:t>of actions for for each scenario.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Verdana" charset="0"/>
              </a:rPr>
              <a:t>Reduce </a:t>
            </a:r>
            <a:r>
              <a:rPr lang="en-US" sz="2800" b="1" dirty="0" smtClean="0">
                <a:latin typeface="Verdana" charset="0"/>
              </a:rPr>
              <a:t>end-user </a:t>
            </a:r>
            <a:r>
              <a:rPr lang="en-US" sz="2800" b="1" dirty="0">
                <a:latin typeface="Verdana" charset="0"/>
              </a:rPr>
              <a:t>i</a:t>
            </a:r>
            <a:r>
              <a:rPr lang="en-US" sz="2800" b="1" dirty="0" smtClean="0">
                <a:latin typeface="Verdana" charset="0"/>
              </a:rPr>
              <a:t>mpact</a:t>
            </a:r>
            <a:r>
              <a:rPr lang="en-US" sz="2800" dirty="0" smtClean="0">
                <a:latin typeface="Verdana" charset="0"/>
              </a:rPr>
              <a:t>.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Verdana" charset="0"/>
              </a:rPr>
              <a:t>Construct a </a:t>
            </a:r>
            <a:r>
              <a:rPr lang="en-US" sz="2800" b="1" dirty="0" smtClean="0">
                <a:latin typeface="Verdana" charset="0"/>
              </a:rPr>
              <a:t>reliable reference database.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Verdana" charset="0"/>
              </a:rPr>
              <a:t>Define </a:t>
            </a:r>
            <a:r>
              <a:rPr lang="en-US" sz="2800" b="1" dirty="0" smtClean="0">
                <a:latin typeface="Verdana" charset="0"/>
              </a:rPr>
              <a:t>Legacy</a:t>
            </a:r>
            <a:r>
              <a:rPr lang="en-US" sz="2800" dirty="0" smtClean="0">
                <a:latin typeface="Verdana" charset="0"/>
              </a:rPr>
              <a:t> Terminal actions.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800" u="sng" dirty="0" smtClean="0">
                <a:latin typeface="Verdana" charset="0"/>
              </a:rPr>
              <a:t>Actions effective only on terminal already on the network.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u="sng" dirty="0" smtClean="0">
                <a:latin typeface="Verdana" charset="0"/>
              </a:rPr>
              <a:t>How to </a:t>
            </a:r>
            <a:r>
              <a:rPr lang="en-US" b="1" u="sng" dirty="0" smtClean="0">
                <a:latin typeface="Verdana" charset="0"/>
              </a:rPr>
              <a:t>control the entrance </a:t>
            </a:r>
            <a:r>
              <a:rPr lang="en-US" u="sng" dirty="0" smtClean="0">
                <a:latin typeface="Verdana" charset="0"/>
              </a:rPr>
              <a:t>of </a:t>
            </a:r>
            <a:r>
              <a:rPr lang="en-US" u="sng" dirty="0" smtClean="0">
                <a:latin typeface="Verdana" charset="0"/>
              </a:rPr>
              <a:t>Counterfeit?</a:t>
            </a:r>
          </a:p>
          <a:p>
            <a:pPr>
              <a:buFont typeface="Arial"/>
              <a:buChar char="•"/>
            </a:pPr>
            <a:endParaRPr lang="en-US" dirty="0" smtClean="0">
              <a:latin typeface="Verdana" charset="0"/>
            </a:endParaRPr>
          </a:p>
          <a:p>
            <a:pPr marL="0" indent="0">
              <a:buNone/>
            </a:pPr>
            <a:endParaRPr lang="en-US" dirty="0" smtClean="0">
              <a:latin typeface="Verdana" charset="0"/>
            </a:endParaRPr>
          </a:p>
          <a:p>
            <a:endParaRPr lang="en-US" dirty="0">
              <a:latin typeface="Verdana" charset="0"/>
            </a:endParaRPr>
          </a:p>
        </p:txBody>
      </p:sp>
      <p:pic>
        <p:nvPicPr>
          <p:cNvPr id="6" name="Picture 16" descr="ITU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0" y="116632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40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6552728" cy="1143000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</a:rPr>
              <a:t>Blocking the entrance of Counterfeit Devices.</a:t>
            </a:r>
            <a:endParaRPr lang="en-US" sz="2800" dirty="0">
              <a:latin typeface="Verdana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488832" cy="518457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51763" y="6453584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fld id="{D440CAF8-679F-394A-9462-7A7FCEC0CA24}" type="slidenum">
              <a:rPr lang="en-US" sz="1400">
                <a:solidFill>
                  <a:srgbClr val="000099"/>
                </a:solidFill>
              </a:rPr>
              <a:pPr/>
              <a:t>8</a:t>
            </a:fld>
            <a:endParaRPr lang="en-US" sz="1400" dirty="0">
              <a:solidFill>
                <a:srgbClr val="000099"/>
              </a:solidFill>
            </a:endParaRPr>
          </a:p>
        </p:txBody>
      </p:sp>
      <p:pic>
        <p:nvPicPr>
          <p:cNvPr id="8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0" y="116632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99"/>
                </a:solidFill>
                <a:latin typeface="Univers" charset="0"/>
              </a:rPr>
              <a:t>Geneva, Switzerland, 17-18 November 2014</a:t>
            </a:r>
          </a:p>
          <a:p>
            <a:endParaRPr lang="en-US" sz="1400">
              <a:solidFill>
                <a:srgbClr val="000099"/>
              </a:solidFill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5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5904656" cy="1124744"/>
          </a:xfrm>
        </p:spPr>
        <p:txBody>
          <a:bodyPr/>
          <a:lstStyle/>
          <a:p>
            <a:r>
              <a:rPr lang="en-US" dirty="0" smtClean="0">
                <a:latin typeface="Verdana" charset="0"/>
              </a:rPr>
              <a:t>CA Policy Importance</a:t>
            </a:r>
            <a:endParaRPr lang="en-US" dirty="0">
              <a:latin typeface="Verdana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48872" cy="5472608"/>
          </a:xfrm>
          <a:prstGeom prst="rect">
            <a:avLst/>
          </a:prstGeom>
          <a:noFill/>
        </p:spPr>
      </p:pic>
      <p:pic>
        <p:nvPicPr>
          <p:cNvPr id="5" name="Picture 16" descr="ITUse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0" y="116632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751763" y="6434849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fld id="{D440CAF8-679F-394A-9462-7A7FCEC0CA24}" type="slidenum">
              <a:rPr lang="en-US" sz="1400">
                <a:solidFill>
                  <a:srgbClr val="000099"/>
                </a:solidFill>
              </a:rPr>
              <a:pPr/>
              <a:t>9</a:t>
            </a:fld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79388" y="6453188"/>
            <a:ext cx="4032250" cy="31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99"/>
                </a:solidFill>
                <a:latin typeface="Univers" charset="0"/>
              </a:rPr>
              <a:t>Geneva, Switzerland, 17-18 November 2014</a:t>
            </a:r>
          </a:p>
          <a:p>
            <a:endParaRPr lang="en-US" sz="1400">
              <a:solidFill>
                <a:srgbClr val="000099"/>
              </a:solidFill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1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286ABDF3593D4CB836F9CFF036110F" ma:contentTypeVersion="3" ma:contentTypeDescription="Create a new document." ma:contentTypeScope="" ma:versionID="1a398b079782bc3e1a5e8ef71399e7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9A44C3-A2A6-4027-8B74-E2E7DD1BDD3A}"/>
</file>

<file path=customXml/itemProps2.xml><?xml version="1.0" encoding="utf-8"?>
<ds:datastoreItem xmlns:ds="http://schemas.openxmlformats.org/officeDocument/2006/customXml" ds:itemID="{D3AD963B-B4BC-4451-8D18-56EA13030C9F}"/>
</file>

<file path=customXml/itemProps3.xml><?xml version="1.0" encoding="utf-8"?>
<ds:datastoreItem xmlns:ds="http://schemas.openxmlformats.org/officeDocument/2006/customXml" ds:itemID="{FC3032B0-9CDF-46CD-9A4F-44A88B266D8F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2328</TotalTime>
  <Words>595</Words>
  <Application>Microsoft Macintosh PowerPoint</Application>
  <PresentationFormat>On-screen Show (4:3)</PresentationFormat>
  <Paragraphs>116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ITU-e</vt:lpstr>
      <vt:lpstr>Combat of Counterfeit, Substandard and Unauthorized ICT devices in Brazil</vt:lpstr>
      <vt:lpstr>Outline</vt:lpstr>
      <vt:lpstr>General Statistics</vt:lpstr>
      <vt:lpstr>SIGA - Sistema Integrado de Gestão de Aparelhos.</vt:lpstr>
      <vt:lpstr>SIGA Premises</vt:lpstr>
      <vt:lpstr>SIGA Workflow</vt:lpstr>
      <vt:lpstr>Challenges Faced on SIGA</vt:lpstr>
      <vt:lpstr>Blocking the entrance of Counterfeit Devices.</vt:lpstr>
      <vt:lpstr>CA Policy Importance</vt:lpstr>
      <vt:lpstr>Multi Layer Initiatives</vt:lpstr>
      <vt:lpstr>What we should look for</vt:lpstr>
      <vt:lpstr>PowerPoint Presentation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Joao Zanon</cp:lastModifiedBy>
  <cp:revision>385</cp:revision>
  <cp:lastPrinted>2014-01-16T10:03:22Z</cp:lastPrinted>
  <dcterms:created xsi:type="dcterms:W3CDTF">2007-02-20T15:47:31Z</dcterms:created>
  <dcterms:modified xsi:type="dcterms:W3CDTF">2014-11-16T11:41:43Z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0x0101005B286ABDF3593D4CB836F9CFF036110F</vt:lpwstr>
  </property>
</Properties>
</file>