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1" r:id="rId6"/>
    <p:sldId id="260" r:id="rId7"/>
    <p:sldId id="262" r:id="rId8"/>
    <p:sldId id="263" r:id="rId9"/>
    <p:sldId id="264" r:id="rId10"/>
    <p:sldId id="268" r:id="rId11"/>
    <p:sldId id="265" r:id="rId12"/>
    <p:sldId id="266" r:id="rId13"/>
    <p:sldId id="26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288" y="4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47F214-58A2-9E4A-B4D5-7160CD9FE544}" type="datetimeFigureOut">
              <a:rPr lang="en-US" smtClean="0"/>
              <a:t>17/11/2014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15D281-EA29-2743-8833-C4393263C6E4}" type="slidenum">
              <a:rPr lang="en-US" smtClean="0"/>
              <a:t>‹#›</a:t>
            </a:fld>
            <a:endParaRPr lang="en-US"/>
          </a:p>
        </p:txBody>
      </p:sp>
    </p:spTree>
    <p:extLst>
      <p:ext uri="{BB962C8B-B14F-4D97-AF65-F5344CB8AC3E}">
        <p14:creationId xmlns:p14="http://schemas.microsoft.com/office/powerpoint/2010/main" val="1084556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47F214-58A2-9E4A-B4D5-7160CD9FE544}" type="datetimeFigureOut">
              <a:rPr lang="en-US" smtClean="0"/>
              <a:t>17/11/2014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15D281-EA29-2743-8833-C4393263C6E4}" type="slidenum">
              <a:rPr lang="en-US" smtClean="0"/>
              <a:t>‹#›</a:t>
            </a:fld>
            <a:endParaRPr lang="en-US"/>
          </a:p>
        </p:txBody>
      </p:sp>
    </p:spTree>
    <p:extLst>
      <p:ext uri="{BB962C8B-B14F-4D97-AF65-F5344CB8AC3E}">
        <p14:creationId xmlns:p14="http://schemas.microsoft.com/office/powerpoint/2010/main" val="3859377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47F214-58A2-9E4A-B4D5-7160CD9FE544}" type="datetimeFigureOut">
              <a:rPr lang="en-US" smtClean="0"/>
              <a:t>17/11/2014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15D281-EA29-2743-8833-C4393263C6E4}" type="slidenum">
              <a:rPr lang="en-US" smtClean="0"/>
              <a:t>‹#›</a:t>
            </a:fld>
            <a:endParaRPr lang="en-US"/>
          </a:p>
        </p:txBody>
      </p:sp>
    </p:spTree>
    <p:extLst>
      <p:ext uri="{BB962C8B-B14F-4D97-AF65-F5344CB8AC3E}">
        <p14:creationId xmlns:p14="http://schemas.microsoft.com/office/powerpoint/2010/main" val="2949492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47F214-58A2-9E4A-B4D5-7160CD9FE544}" type="datetimeFigureOut">
              <a:rPr lang="en-US" smtClean="0"/>
              <a:t>17/11/2014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15D281-EA29-2743-8833-C4393263C6E4}" type="slidenum">
              <a:rPr lang="en-US" smtClean="0"/>
              <a:t>‹#›</a:t>
            </a:fld>
            <a:endParaRPr lang="en-US"/>
          </a:p>
        </p:txBody>
      </p:sp>
    </p:spTree>
    <p:extLst>
      <p:ext uri="{BB962C8B-B14F-4D97-AF65-F5344CB8AC3E}">
        <p14:creationId xmlns:p14="http://schemas.microsoft.com/office/powerpoint/2010/main" val="2537066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47F214-58A2-9E4A-B4D5-7160CD9FE544}" type="datetimeFigureOut">
              <a:rPr lang="en-US" smtClean="0"/>
              <a:t>17/11/2014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15D281-EA29-2743-8833-C4393263C6E4}" type="slidenum">
              <a:rPr lang="en-US" smtClean="0"/>
              <a:t>‹#›</a:t>
            </a:fld>
            <a:endParaRPr lang="en-US"/>
          </a:p>
        </p:txBody>
      </p:sp>
    </p:spTree>
    <p:extLst>
      <p:ext uri="{BB962C8B-B14F-4D97-AF65-F5344CB8AC3E}">
        <p14:creationId xmlns:p14="http://schemas.microsoft.com/office/powerpoint/2010/main" val="3943786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47F214-58A2-9E4A-B4D5-7160CD9FE544}" type="datetimeFigureOut">
              <a:rPr lang="en-US" smtClean="0"/>
              <a:t>17/11/2014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15D281-EA29-2743-8833-C4393263C6E4}" type="slidenum">
              <a:rPr lang="en-US" smtClean="0"/>
              <a:t>‹#›</a:t>
            </a:fld>
            <a:endParaRPr lang="en-US"/>
          </a:p>
        </p:txBody>
      </p:sp>
    </p:spTree>
    <p:extLst>
      <p:ext uri="{BB962C8B-B14F-4D97-AF65-F5344CB8AC3E}">
        <p14:creationId xmlns:p14="http://schemas.microsoft.com/office/powerpoint/2010/main" val="937616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47F214-58A2-9E4A-B4D5-7160CD9FE544}" type="datetimeFigureOut">
              <a:rPr lang="en-US" smtClean="0"/>
              <a:t>17/11/2014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15D281-EA29-2743-8833-C4393263C6E4}" type="slidenum">
              <a:rPr lang="en-US" smtClean="0"/>
              <a:t>‹#›</a:t>
            </a:fld>
            <a:endParaRPr lang="en-US"/>
          </a:p>
        </p:txBody>
      </p:sp>
    </p:spTree>
    <p:extLst>
      <p:ext uri="{BB962C8B-B14F-4D97-AF65-F5344CB8AC3E}">
        <p14:creationId xmlns:p14="http://schemas.microsoft.com/office/powerpoint/2010/main" val="3463564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47F214-58A2-9E4A-B4D5-7160CD9FE544}" type="datetimeFigureOut">
              <a:rPr lang="en-US" smtClean="0"/>
              <a:t>17/11/2014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15D281-EA29-2743-8833-C4393263C6E4}" type="slidenum">
              <a:rPr lang="en-US" smtClean="0"/>
              <a:t>‹#›</a:t>
            </a:fld>
            <a:endParaRPr lang="en-US"/>
          </a:p>
        </p:txBody>
      </p:sp>
    </p:spTree>
    <p:extLst>
      <p:ext uri="{BB962C8B-B14F-4D97-AF65-F5344CB8AC3E}">
        <p14:creationId xmlns:p14="http://schemas.microsoft.com/office/powerpoint/2010/main" val="1734917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47F214-58A2-9E4A-B4D5-7160CD9FE544}" type="datetimeFigureOut">
              <a:rPr lang="en-US" smtClean="0"/>
              <a:t>17/11/2014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15D281-EA29-2743-8833-C4393263C6E4}" type="slidenum">
              <a:rPr lang="en-US" smtClean="0"/>
              <a:t>‹#›</a:t>
            </a:fld>
            <a:endParaRPr lang="en-US"/>
          </a:p>
        </p:txBody>
      </p:sp>
    </p:spTree>
    <p:extLst>
      <p:ext uri="{BB962C8B-B14F-4D97-AF65-F5344CB8AC3E}">
        <p14:creationId xmlns:p14="http://schemas.microsoft.com/office/powerpoint/2010/main" val="3122540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47F214-58A2-9E4A-B4D5-7160CD9FE544}" type="datetimeFigureOut">
              <a:rPr lang="en-US" smtClean="0"/>
              <a:t>17/11/2014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15D281-EA29-2743-8833-C4393263C6E4}" type="slidenum">
              <a:rPr lang="en-US" smtClean="0"/>
              <a:t>‹#›</a:t>
            </a:fld>
            <a:endParaRPr lang="en-US"/>
          </a:p>
        </p:txBody>
      </p:sp>
    </p:spTree>
    <p:extLst>
      <p:ext uri="{BB962C8B-B14F-4D97-AF65-F5344CB8AC3E}">
        <p14:creationId xmlns:p14="http://schemas.microsoft.com/office/powerpoint/2010/main" val="2509024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47F214-58A2-9E4A-B4D5-7160CD9FE544}" type="datetimeFigureOut">
              <a:rPr lang="en-US" smtClean="0"/>
              <a:t>17/11/2014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15D281-EA29-2743-8833-C4393263C6E4}" type="slidenum">
              <a:rPr lang="en-US" smtClean="0"/>
              <a:t>‹#›</a:t>
            </a:fld>
            <a:endParaRPr lang="en-US"/>
          </a:p>
        </p:txBody>
      </p:sp>
    </p:spTree>
    <p:extLst>
      <p:ext uri="{BB962C8B-B14F-4D97-AF65-F5344CB8AC3E}">
        <p14:creationId xmlns:p14="http://schemas.microsoft.com/office/powerpoint/2010/main" val="1480197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47F214-58A2-9E4A-B4D5-7160CD9FE544}" type="datetimeFigureOut">
              <a:rPr lang="en-US" smtClean="0"/>
              <a:t>17/11/2014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15D281-EA29-2743-8833-C4393263C6E4}" type="slidenum">
              <a:rPr lang="en-US" smtClean="0"/>
              <a:t>‹#›</a:t>
            </a:fld>
            <a:endParaRPr lang="en-US"/>
          </a:p>
        </p:txBody>
      </p:sp>
    </p:spTree>
    <p:extLst>
      <p:ext uri="{BB962C8B-B14F-4D97-AF65-F5344CB8AC3E}">
        <p14:creationId xmlns:p14="http://schemas.microsoft.com/office/powerpoint/2010/main" val="3893641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72295"/>
            <a:ext cx="9144000" cy="1470025"/>
          </a:xfrm>
        </p:spPr>
        <p:txBody>
          <a:bodyPr>
            <a:normAutofit fontScale="90000"/>
          </a:bodyPr>
          <a:lstStyle/>
          <a:p>
            <a:r>
              <a:rPr lang="en-US" b="1" dirty="0" smtClean="0">
                <a:solidFill>
                  <a:srgbClr val="FF0000"/>
                </a:solidFill>
              </a:rPr>
              <a:t/>
            </a:r>
            <a:br>
              <a:rPr lang="en-US" b="1" dirty="0" smtClean="0">
                <a:solidFill>
                  <a:srgbClr val="FF0000"/>
                </a:solidFill>
              </a:rPr>
            </a:br>
            <a:r>
              <a:rPr lang="en-US" b="1" dirty="0">
                <a:solidFill>
                  <a:srgbClr val="FF0000"/>
                </a:solidFill>
              </a:rPr>
              <a:t/>
            </a:r>
            <a:br>
              <a:rPr lang="en-US" b="1" dirty="0">
                <a:solidFill>
                  <a:srgbClr val="FF0000"/>
                </a:solidFill>
              </a:rPr>
            </a:br>
            <a:r>
              <a:rPr lang="en-US" sz="4000" b="1" dirty="0" smtClean="0">
                <a:solidFill>
                  <a:srgbClr val="FF0000"/>
                </a:solidFill>
              </a:rPr>
              <a:t>A Unified Approach </a:t>
            </a:r>
            <a:r>
              <a:rPr lang="en-US" sz="4000" b="1" smtClean="0">
                <a:solidFill>
                  <a:srgbClr val="FF0000"/>
                </a:solidFill>
              </a:rPr>
              <a:t>to Combat </a:t>
            </a:r>
            <a:r>
              <a:rPr lang="en-US" sz="4000" b="1" dirty="0" smtClean="0">
                <a:solidFill>
                  <a:srgbClr val="FF0000"/>
                </a:solidFill>
              </a:rPr>
              <a:t>Counterfeiting:</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Use of the Digital Object Architecture </a:t>
            </a:r>
            <a:br>
              <a:rPr lang="en-US" sz="4000" b="1" dirty="0" smtClean="0">
                <a:solidFill>
                  <a:srgbClr val="FF0000"/>
                </a:solidFill>
              </a:rPr>
            </a:br>
            <a:r>
              <a:rPr lang="en-US" sz="4000" b="1" dirty="0" smtClean="0">
                <a:solidFill>
                  <a:srgbClr val="FF0000"/>
                </a:solidFill>
              </a:rPr>
              <a:t>and ITU-T Recommendation X.1255</a:t>
            </a:r>
            <a:endParaRPr lang="en-US" sz="4000" b="1" dirty="0">
              <a:solidFill>
                <a:srgbClr val="FF0000"/>
              </a:solidFill>
            </a:endParaRPr>
          </a:p>
        </p:txBody>
      </p:sp>
      <p:sp>
        <p:nvSpPr>
          <p:cNvPr id="3" name="Subtitle 2"/>
          <p:cNvSpPr>
            <a:spLocks noGrp="1"/>
          </p:cNvSpPr>
          <p:nvPr>
            <p:ph type="subTitle" idx="1"/>
          </p:nvPr>
        </p:nvSpPr>
        <p:spPr>
          <a:xfrm>
            <a:off x="1371600" y="3192069"/>
            <a:ext cx="6400800" cy="1752600"/>
          </a:xfrm>
        </p:spPr>
        <p:txBody>
          <a:bodyPr/>
          <a:lstStyle/>
          <a:p>
            <a:r>
              <a:rPr lang="en-US" b="1" dirty="0" smtClean="0">
                <a:solidFill>
                  <a:srgbClr val="0000FF"/>
                </a:solidFill>
              </a:rPr>
              <a:t>Robert E. Kahn</a:t>
            </a:r>
          </a:p>
          <a:p>
            <a:r>
              <a:rPr lang="en-US" b="1" dirty="0" smtClean="0">
                <a:solidFill>
                  <a:srgbClr val="0000FF"/>
                </a:solidFill>
              </a:rPr>
              <a:t>President &amp; CEO</a:t>
            </a:r>
          </a:p>
          <a:p>
            <a:r>
              <a:rPr lang="en-US" b="1" dirty="0" smtClean="0">
                <a:solidFill>
                  <a:srgbClr val="0000FF"/>
                </a:solidFill>
              </a:rPr>
              <a:t>CNRI, USA</a:t>
            </a:r>
          </a:p>
          <a:p>
            <a:endParaRPr lang="en-US" dirty="0" smtClean="0"/>
          </a:p>
          <a:p>
            <a:endParaRPr lang="en-US" dirty="0" smtClean="0"/>
          </a:p>
        </p:txBody>
      </p:sp>
      <p:sp>
        <p:nvSpPr>
          <p:cNvPr id="4" name="TextBox 3"/>
          <p:cNvSpPr txBox="1"/>
          <p:nvPr/>
        </p:nvSpPr>
        <p:spPr>
          <a:xfrm>
            <a:off x="899627" y="4974806"/>
            <a:ext cx="6450955" cy="1569660"/>
          </a:xfrm>
          <a:prstGeom prst="rect">
            <a:avLst/>
          </a:prstGeom>
          <a:noFill/>
        </p:spPr>
        <p:txBody>
          <a:bodyPr wrap="none" rtlCol="0">
            <a:spAutoFit/>
          </a:bodyPr>
          <a:lstStyle/>
          <a:p>
            <a:r>
              <a:rPr lang="en-US" sz="2400" dirty="0" smtClean="0"/>
              <a:t>ITU Workshop</a:t>
            </a:r>
          </a:p>
          <a:p>
            <a:r>
              <a:rPr lang="en-US" sz="2400" dirty="0" smtClean="0"/>
              <a:t>Preventing Counterfeit &amp; Substandard ICT Devices</a:t>
            </a:r>
          </a:p>
          <a:p>
            <a:r>
              <a:rPr lang="en-US" sz="2400" dirty="0" smtClean="0"/>
              <a:t>Geneva, Switzerland</a:t>
            </a:r>
          </a:p>
          <a:p>
            <a:r>
              <a:rPr lang="en-US" sz="2400" dirty="0" smtClean="0"/>
              <a:t>November 17 – 18, 2014</a:t>
            </a:r>
            <a:endParaRPr lang="en-US" sz="2400" dirty="0"/>
          </a:p>
        </p:txBody>
      </p:sp>
    </p:spTree>
    <p:extLst>
      <p:ext uri="{BB962C8B-B14F-4D97-AF65-F5344CB8AC3E}">
        <p14:creationId xmlns:p14="http://schemas.microsoft.com/office/powerpoint/2010/main" val="36339720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ICT Devices as Information Systems</a:t>
            </a:r>
            <a:endParaRPr lang="en-US" b="1"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ICT devices may interact with other Information systems</a:t>
            </a:r>
          </a:p>
          <a:p>
            <a:r>
              <a:rPr lang="en-US" dirty="0" smtClean="0"/>
              <a:t>Small changes in the interfaces to those other systems can dramatically affect its performance.</a:t>
            </a:r>
          </a:p>
          <a:p>
            <a:r>
              <a:rPr lang="en-US" dirty="0" smtClean="0"/>
              <a:t>Information provided from those other systems may be critical to the accurate performance of the device.</a:t>
            </a:r>
          </a:p>
          <a:p>
            <a:r>
              <a:rPr lang="en-US" dirty="0" smtClean="0"/>
              <a:t>The integrity of such a device thus depends on the integrity and performance of such other systems, as well as the information embedded in the device itself, and, indeed, many parts of the whole ecosystem that support it.</a:t>
            </a:r>
          </a:p>
          <a:p>
            <a:r>
              <a:rPr lang="en-US" dirty="0" smtClean="0"/>
              <a:t>And the ability of an ICT device as an </a:t>
            </a:r>
            <a:r>
              <a:rPr lang="en-US" smtClean="0"/>
              <a:t>information resource </a:t>
            </a:r>
            <a:r>
              <a:rPr lang="en-US" dirty="0" smtClean="0"/>
              <a:t>to validate the software and information it gets from those systems.</a:t>
            </a:r>
          </a:p>
        </p:txBody>
      </p:sp>
    </p:spTree>
    <p:extLst>
      <p:ext uri="{BB962C8B-B14F-4D97-AF65-F5344CB8AC3E}">
        <p14:creationId xmlns:p14="http://schemas.microsoft.com/office/powerpoint/2010/main" val="31209652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ITU-T Recommendation X.1255</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A framework for </a:t>
            </a:r>
            <a:r>
              <a:rPr lang="en-US" smtClean="0"/>
              <a:t>interoperability </a:t>
            </a:r>
            <a:r>
              <a:rPr lang="en-US"/>
              <a:t>-</a:t>
            </a:r>
            <a:r>
              <a:rPr lang="en-US" smtClean="0"/>
              <a:t> </a:t>
            </a:r>
            <a:r>
              <a:rPr lang="en-US" dirty="0" smtClean="0"/>
              <a:t>based on the Digital Object Architecture</a:t>
            </a:r>
          </a:p>
          <a:p>
            <a:r>
              <a:rPr lang="en-US" dirty="0" smtClean="0"/>
              <a:t>Adopted via the TAP process in Sept. 2013</a:t>
            </a:r>
          </a:p>
          <a:p>
            <a:r>
              <a:rPr lang="en-US" dirty="0" smtClean="0"/>
              <a:t>Developed in ITU-T, SG17 to address issues in discovery of Identity Management information</a:t>
            </a:r>
          </a:p>
          <a:p>
            <a:r>
              <a:rPr lang="en-US" dirty="0" smtClean="0"/>
              <a:t>But applicable more widely to interoperability of heterogeneous information systems</a:t>
            </a:r>
          </a:p>
          <a:p>
            <a:endParaRPr lang="en-US" dirty="0" smtClean="0"/>
          </a:p>
          <a:p>
            <a:endParaRPr lang="en-US" dirty="0"/>
          </a:p>
        </p:txBody>
      </p:sp>
    </p:spTree>
    <p:extLst>
      <p:ext uri="{BB962C8B-B14F-4D97-AF65-F5344CB8AC3E}">
        <p14:creationId xmlns:p14="http://schemas.microsoft.com/office/powerpoint/2010/main" val="15841483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DONA Foundation</a:t>
            </a:r>
            <a:endParaRPr lang="en-US" b="1"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r>
              <a:rPr lang="en-US" dirty="0" smtClean="0"/>
              <a:t>Created to provide administrative oversight of the Handle System, and to further the global development of pilot projects making use of the digital object architecture, </a:t>
            </a:r>
            <a:r>
              <a:rPr lang="en-US" dirty="0"/>
              <a:t>a</a:t>
            </a:r>
            <a:r>
              <a:rPr lang="en-US" dirty="0" smtClean="0"/>
              <a:t>n important component of which is the Global Handle Registry (GHR)</a:t>
            </a:r>
          </a:p>
          <a:p>
            <a:r>
              <a:rPr lang="en-US" dirty="0" smtClean="0"/>
              <a:t>Established in January, 2014 as a non-profit organization in Geneva, Switzerland</a:t>
            </a:r>
          </a:p>
          <a:p>
            <a:r>
              <a:rPr lang="en-US" dirty="0" smtClean="0"/>
              <a:t>A technical body whose Board of Directors must exhibit diverse geographical and multi-stakeholder representation.</a:t>
            </a:r>
          </a:p>
          <a:p>
            <a:r>
              <a:rPr lang="en-US" dirty="0" smtClean="0"/>
              <a:t>Enables multiple organizations to be responsible for collaborative administrative of the GHR, once authorized as Multi-Primary Administrators (MPAs) by DONA</a:t>
            </a:r>
          </a:p>
          <a:p>
            <a:r>
              <a:rPr lang="en-US" dirty="0" smtClean="0"/>
              <a:t>Local records in the GHR are created and administered locally</a:t>
            </a:r>
          </a:p>
          <a:p>
            <a:r>
              <a:rPr lang="en-US" dirty="0" smtClean="0"/>
              <a:t>Initially, four MPAs have been designated </a:t>
            </a:r>
          </a:p>
          <a:p>
            <a:r>
              <a:rPr lang="en-US" dirty="0" smtClean="0"/>
              <a:t>Plan to add four more per year for the next two years and then take stock.</a:t>
            </a:r>
            <a:endParaRPr lang="en-US" dirty="0"/>
          </a:p>
        </p:txBody>
      </p:sp>
    </p:spTree>
    <p:extLst>
      <p:ext uri="{BB962C8B-B14F-4D97-AF65-F5344CB8AC3E}">
        <p14:creationId xmlns:p14="http://schemas.microsoft.com/office/powerpoint/2010/main" val="24842908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Conclusions</a:t>
            </a:r>
            <a:endParaRPr lang="en-US" b="1"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r>
              <a:rPr lang="en-US" dirty="0" smtClean="0"/>
              <a:t>Any approach for detecting counterfeit ICT devices will likely be applicable, at least in part, to other devices and things.</a:t>
            </a:r>
          </a:p>
          <a:p>
            <a:r>
              <a:rPr lang="en-US" dirty="0" smtClean="0"/>
              <a:t>Prevention requires attention of many parties at each step in the overall supply chain </a:t>
            </a:r>
          </a:p>
          <a:p>
            <a:r>
              <a:rPr lang="en-US" dirty="0" smtClean="0"/>
              <a:t>Reliable access to information about the devices, as well as information embedded in such devices is critical: ability to dynamically resolve identifiers and interpret results is key</a:t>
            </a:r>
          </a:p>
          <a:p>
            <a:r>
              <a:rPr lang="en-US" dirty="0" smtClean="0"/>
              <a:t>Detecting counterfeit devices requires learning about the nature and provenance of software that enables these devices to operate</a:t>
            </a:r>
          </a:p>
          <a:p>
            <a:r>
              <a:rPr lang="en-US" dirty="0" smtClean="0"/>
              <a:t>The Digital Object Architecture and X.1255 are enablers to progress</a:t>
            </a:r>
          </a:p>
          <a:p>
            <a:r>
              <a:rPr lang="en-US" dirty="0" smtClean="0"/>
              <a:t>The DONA Foundation </a:t>
            </a:r>
            <a:r>
              <a:rPr lang="en-US" smtClean="0"/>
              <a:t>overall administration </a:t>
            </a:r>
            <a:r>
              <a:rPr lang="en-US" dirty="0" smtClean="0"/>
              <a:t>of the Global Handle Registry enables widespread use of the technology</a:t>
            </a:r>
          </a:p>
          <a:p>
            <a:r>
              <a:rPr lang="en-US" dirty="0" smtClean="0"/>
              <a:t>Thus enabling a more dynamic and useable approach to detecting counterfeit devices and, hopefully, enabling those in a position to do so, to prevent them from getting into the marketplace</a:t>
            </a:r>
          </a:p>
          <a:p>
            <a:endParaRPr lang="en-US" dirty="0"/>
          </a:p>
        </p:txBody>
      </p:sp>
    </p:spTree>
    <p:extLst>
      <p:ext uri="{BB962C8B-B14F-4D97-AF65-F5344CB8AC3E}">
        <p14:creationId xmlns:p14="http://schemas.microsoft.com/office/powerpoint/2010/main" val="780831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Overview of the Talk</a:t>
            </a:r>
            <a:endParaRPr lang="en-US" b="1" dirty="0">
              <a:solidFill>
                <a:srgbClr val="FF0000"/>
              </a:solidFill>
            </a:endParaRPr>
          </a:p>
        </p:txBody>
      </p:sp>
      <p:sp>
        <p:nvSpPr>
          <p:cNvPr id="3" name="Content Placeholder 2"/>
          <p:cNvSpPr>
            <a:spLocks noGrp="1"/>
          </p:cNvSpPr>
          <p:nvPr>
            <p:ph idx="1"/>
          </p:nvPr>
        </p:nvSpPr>
        <p:spPr>
          <a:xfrm>
            <a:off x="457200" y="1600199"/>
            <a:ext cx="8229600" cy="5032875"/>
          </a:xfrm>
        </p:spPr>
        <p:txBody>
          <a:bodyPr>
            <a:normAutofit fontScale="92500"/>
          </a:bodyPr>
          <a:lstStyle/>
          <a:p>
            <a:r>
              <a:rPr lang="en-US" b="1" dirty="0" smtClean="0">
                <a:solidFill>
                  <a:srgbClr val="0000FF"/>
                </a:solidFill>
              </a:rPr>
              <a:t>Some Terminology &amp; Basic Concepts</a:t>
            </a:r>
          </a:p>
          <a:p>
            <a:r>
              <a:rPr lang="en-US" b="1" dirty="0" smtClean="0">
                <a:solidFill>
                  <a:srgbClr val="0000FF"/>
                </a:solidFill>
              </a:rPr>
              <a:t>What are Devices and other things</a:t>
            </a:r>
          </a:p>
          <a:p>
            <a:r>
              <a:rPr lang="en-US" b="1" dirty="0" smtClean="0">
                <a:solidFill>
                  <a:srgbClr val="0000FF"/>
                </a:solidFill>
              </a:rPr>
              <a:t>Internet Resources -- Examples</a:t>
            </a:r>
          </a:p>
          <a:p>
            <a:r>
              <a:rPr lang="en-US" b="1" dirty="0" smtClean="0">
                <a:solidFill>
                  <a:srgbClr val="0000FF"/>
                </a:solidFill>
              </a:rPr>
              <a:t>Managing the Supply Chain</a:t>
            </a:r>
          </a:p>
          <a:p>
            <a:r>
              <a:rPr lang="en-US" b="1" dirty="0" smtClean="0">
                <a:solidFill>
                  <a:srgbClr val="0000FF"/>
                </a:solidFill>
              </a:rPr>
              <a:t>Obtaining relevant Information about Devices</a:t>
            </a:r>
          </a:p>
          <a:p>
            <a:r>
              <a:rPr lang="en-US" b="1" dirty="0" smtClean="0">
                <a:solidFill>
                  <a:srgbClr val="0000FF"/>
                </a:solidFill>
              </a:rPr>
              <a:t>The Digital Object Architecture</a:t>
            </a:r>
          </a:p>
          <a:p>
            <a:r>
              <a:rPr lang="en-US" b="1" dirty="0" smtClean="0">
                <a:solidFill>
                  <a:srgbClr val="0000FF"/>
                </a:solidFill>
              </a:rPr>
              <a:t>ITU-T Recommendation X.1255</a:t>
            </a:r>
          </a:p>
          <a:p>
            <a:r>
              <a:rPr lang="en-US" b="1" dirty="0" smtClean="0">
                <a:solidFill>
                  <a:srgbClr val="0000FF"/>
                </a:solidFill>
              </a:rPr>
              <a:t>DONA Foundation</a:t>
            </a:r>
          </a:p>
          <a:p>
            <a:r>
              <a:rPr lang="en-US" b="1" dirty="0" smtClean="0">
                <a:solidFill>
                  <a:srgbClr val="0000FF"/>
                </a:solidFill>
              </a:rPr>
              <a:t>Conclusions</a:t>
            </a:r>
          </a:p>
        </p:txBody>
      </p:sp>
    </p:spTree>
    <p:extLst>
      <p:ext uri="{BB962C8B-B14F-4D97-AF65-F5344CB8AC3E}">
        <p14:creationId xmlns:p14="http://schemas.microsoft.com/office/powerpoint/2010/main" val="850596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solidFill>
                  <a:srgbClr val="FF0000"/>
                </a:solidFill>
              </a:rPr>
              <a:t>Some Terminology &amp; Basic Concepts</a:t>
            </a:r>
            <a:endParaRPr lang="en-US" b="1" dirty="0">
              <a:solidFill>
                <a:srgbClr val="FF0000"/>
              </a:solidFill>
            </a:endParaRPr>
          </a:p>
        </p:txBody>
      </p:sp>
      <p:sp>
        <p:nvSpPr>
          <p:cNvPr id="3" name="Content Placeholder 2"/>
          <p:cNvSpPr>
            <a:spLocks noGrp="1"/>
          </p:cNvSpPr>
          <p:nvPr>
            <p:ph idx="1"/>
          </p:nvPr>
        </p:nvSpPr>
        <p:spPr>
          <a:xfrm>
            <a:off x="457200" y="1842031"/>
            <a:ext cx="8229600" cy="4525963"/>
          </a:xfrm>
        </p:spPr>
        <p:txBody>
          <a:bodyPr>
            <a:normAutofit lnSpcReduction="10000"/>
          </a:bodyPr>
          <a:lstStyle/>
          <a:p>
            <a:r>
              <a:rPr lang="en-US" dirty="0" smtClean="0"/>
              <a:t>Devices and other Physical Things</a:t>
            </a:r>
          </a:p>
          <a:p>
            <a:r>
              <a:rPr lang="en-US" dirty="0" smtClean="0"/>
              <a:t>Entities:  such as computers, networks,  services</a:t>
            </a:r>
            <a:r>
              <a:rPr lang="en-US" dirty="0"/>
              <a:t> </a:t>
            </a:r>
            <a:r>
              <a:rPr lang="en-US" dirty="0" smtClean="0"/>
              <a:t>and applications </a:t>
            </a:r>
          </a:p>
          <a:p>
            <a:r>
              <a:rPr lang="en-US" dirty="0" smtClean="0"/>
              <a:t>Digital Entities (same as Digital Objects)</a:t>
            </a:r>
          </a:p>
          <a:p>
            <a:r>
              <a:rPr lang="en-US" dirty="0" smtClean="0"/>
              <a:t>Unique Persistent Identifiers</a:t>
            </a:r>
          </a:p>
          <a:p>
            <a:r>
              <a:rPr lang="en-US" dirty="0" smtClean="0"/>
              <a:t>State Information</a:t>
            </a:r>
          </a:p>
          <a:p>
            <a:r>
              <a:rPr lang="en-US" dirty="0" smtClean="0"/>
              <a:t>Resolution of Identifiers</a:t>
            </a:r>
          </a:p>
          <a:p>
            <a:r>
              <a:rPr lang="en-US" dirty="0" smtClean="0"/>
              <a:t>Interoperability</a:t>
            </a:r>
          </a:p>
          <a:p>
            <a:endParaRPr lang="en-US" dirty="0" smtClean="0"/>
          </a:p>
          <a:p>
            <a:endParaRPr lang="en-US" dirty="0"/>
          </a:p>
        </p:txBody>
      </p:sp>
    </p:spTree>
    <p:extLst>
      <p:ext uri="{BB962C8B-B14F-4D97-AF65-F5344CB8AC3E}">
        <p14:creationId xmlns:p14="http://schemas.microsoft.com/office/powerpoint/2010/main" val="23346843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0000"/>
                </a:solidFill>
              </a:rPr>
              <a:t>What are Devices &amp; Other Physical Things</a:t>
            </a:r>
            <a:endParaRPr lang="en-US" sz="3600" b="1" dirty="0">
              <a:solidFill>
                <a:srgbClr val="FF0000"/>
              </a:solidFill>
            </a:endParaRPr>
          </a:p>
        </p:txBody>
      </p:sp>
      <p:sp>
        <p:nvSpPr>
          <p:cNvPr id="3" name="Content Placeholder 2"/>
          <p:cNvSpPr>
            <a:spLocks noGrp="1"/>
          </p:cNvSpPr>
          <p:nvPr>
            <p:ph idx="1"/>
          </p:nvPr>
        </p:nvSpPr>
        <p:spPr>
          <a:xfrm>
            <a:off x="457200" y="1600200"/>
            <a:ext cx="8229600" cy="4715334"/>
          </a:xfrm>
        </p:spPr>
        <p:txBody>
          <a:bodyPr>
            <a:normAutofit fontScale="70000" lnSpcReduction="20000"/>
          </a:bodyPr>
          <a:lstStyle/>
          <a:p>
            <a:pPr marL="0" indent="0" algn="ctr">
              <a:buNone/>
            </a:pPr>
            <a:r>
              <a:rPr lang="en-US" b="1" dirty="0" smtClean="0">
                <a:solidFill>
                  <a:srgbClr val="0000FF"/>
                </a:solidFill>
              </a:rPr>
              <a:t>Things</a:t>
            </a:r>
          </a:p>
          <a:p>
            <a:pPr marL="0" indent="0" algn="ctr">
              <a:buNone/>
            </a:pPr>
            <a:endParaRPr lang="en-US" b="1" dirty="0">
              <a:solidFill>
                <a:srgbClr val="0000FF"/>
              </a:solidFill>
            </a:endParaRPr>
          </a:p>
          <a:p>
            <a:pPr marL="0" indent="0" algn="ctr">
              <a:buNone/>
            </a:pPr>
            <a:endParaRPr lang="en-US" b="1" dirty="0" smtClean="0">
              <a:solidFill>
                <a:srgbClr val="0000FF"/>
              </a:solidFill>
            </a:endParaRPr>
          </a:p>
          <a:p>
            <a:pPr marL="0" indent="0">
              <a:buNone/>
            </a:pPr>
            <a:endParaRPr lang="en-US" dirty="0"/>
          </a:p>
          <a:p>
            <a:pPr marL="0" indent="0" algn="ctr">
              <a:buNone/>
            </a:pPr>
            <a:r>
              <a:rPr lang="en-US" b="1" dirty="0" smtClean="0">
                <a:solidFill>
                  <a:srgbClr val="0000FF"/>
                </a:solidFill>
              </a:rPr>
              <a:t>Devices</a:t>
            </a:r>
            <a:r>
              <a:rPr lang="en-US" dirty="0" smtClean="0"/>
              <a:t>				Non-Devices</a:t>
            </a:r>
          </a:p>
          <a:p>
            <a:pPr marL="0" indent="0" algn="ctr">
              <a:buNone/>
            </a:pPr>
            <a:endParaRPr lang="en-US" dirty="0" smtClean="0"/>
          </a:p>
          <a:p>
            <a:pPr marL="0" indent="0" algn="ctr">
              <a:buNone/>
            </a:pPr>
            <a:endParaRPr lang="en-US" dirty="0" smtClean="0"/>
          </a:p>
          <a:p>
            <a:pPr marL="0" indent="0" algn="ctr">
              <a:buNone/>
            </a:pPr>
            <a:endParaRPr lang="en-US" dirty="0"/>
          </a:p>
          <a:p>
            <a:pPr marL="0" indent="0">
              <a:buNone/>
            </a:pPr>
            <a:r>
              <a:rPr lang="en-US" b="1" dirty="0" smtClean="0">
                <a:solidFill>
                  <a:srgbClr val="0000FF"/>
                </a:solidFill>
              </a:rPr>
              <a:t>ICT Devices </a:t>
            </a:r>
            <a:r>
              <a:rPr lang="en-US" dirty="0" smtClean="0"/>
              <a:t>   Non ICT Devices	</a:t>
            </a:r>
          </a:p>
          <a:p>
            <a:pPr marL="0" indent="0">
              <a:buNone/>
            </a:pPr>
            <a:endParaRPr lang="en-US" dirty="0" smtClean="0"/>
          </a:p>
          <a:p>
            <a:pPr marL="0" indent="0">
              <a:buNone/>
            </a:pPr>
            <a:r>
              <a:rPr lang="en-US" dirty="0" smtClean="0"/>
              <a:t>Devices are able to do something that is determined in part by embedded software and other information</a:t>
            </a:r>
          </a:p>
          <a:p>
            <a:pPr marL="0" indent="0">
              <a:buNone/>
            </a:pPr>
            <a:r>
              <a:rPr lang="en-US" dirty="0" smtClean="0"/>
              <a:t>Non-Devices may also be useful but they may just</a:t>
            </a:r>
            <a:r>
              <a:rPr lang="en-US" dirty="0"/>
              <a:t> </a:t>
            </a:r>
            <a:r>
              <a:rPr lang="en-US" dirty="0" smtClean="0"/>
              <a:t>sit there otherwise</a:t>
            </a:r>
            <a:endParaRPr lang="en-US" dirty="0"/>
          </a:p>
          <a:p>
            <a:pPr marL="0" indent="0" algn="ctr">
              <a:buNone/>
            </a:pPr>
            <a:endParaRPr lang="en-US" dirty="0"/>
          </a:p>
        </p:txBody>
      </p:sp>
      <p:cxnSp>
        <p:nvCxnSpPr>
          <p:cNvPr id="7" name="Straight Arrow Connector 6"/>
          <p:cNvCxnSpPr/>
          <p:nvPr/>
        </p:nvCxnSpPr>
        <p:spPr>
          <a:xfrm flipH="1">
            <a:off x="3175153" y="2152221"/>
            <a:ext cx="970186" cy="58215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a:off x="4709810" y="2152221"/>
            <a:ext cx="776149" cy="58215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1" name="Straight Arrow Connector 10"/>
          <p:cNvCxnSpPr/>
          <p:nvPr/>
        </p:nvCxnSpPr>
        <p:spPr>
          <a:xfrm flipH="1">
            <a:off x="1675775" y="3140127"/>
            <a:ext cx="899627" cy="63508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3" name="Straight Arrow Connector 12"/>
          <p:cNvCxnSpPr/>
          <p:nvPr/>
        </p:nvCxnSpPr>
        <p:spPr>
          <a:xfrm>
            <a:off x="3051675" y="3140127"/>
            <a:ext cx="687950" cy="51159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2262186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Internet Resources -- Examples</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ICT Devices -- although not all may be active in the Internet at any time</a:t>
            </a:r>
          </a:p>
          <a:p>
            <a:r>
              <a:rPr lang="en-US" dirty="0" smtClean="0"/>
              <a:t>Networks</a:t>
            </a:r>
          </a:p>
          <a:p>
            <a:r>
              <a:rPr lang="en-US" dirty="0" smtClean="0"/>
              <a:t>People (represented as digital entities)</a:t>
            </a:r>
          </a:p>
          <a:p>
            <a:r>
              <a:rPr lang="en-US" dirty="0" smtClean="0"/>
              <a:t>Software</a:t>
            </a:r>
          </a:p>
          <a:p>
            <a:r>
              <a:rPr lang="en-US" dirty="0" smtClean="0"/>
              <a:t>Detectable Measurable Internet constructs</a:t>
            </a:r>
          </a:p>
          <a:p>
            <a:pPr lvl="1"/>
            <a:r>
              <a:rPr lang="en-US" dirty="0" smtClean="0"/>
              <a:t>Such as network flows, virtual gatherings</a:t>
            </a:r>
          </a:p>
          <a:p>
            <a:pPr marL="0" indent="0">
              <a:buNone/>
            </a:pPr>
            <a:endParaRPr lang="en-US" dirty="0"/>
          </a:p>
        </p:txBody>
      </p:sp>
    </p:spTree>
    <p:extLst>
      <p:ext uri="{BB962C8B-B14F-4D97-AF65-F5344CB8AC3E}">
        <p14:creationId xmlns:p14="http://schemas.microsoft.com/office/powerpoint/2010/main" val="25551344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Managing the Supply Chain</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From fabricating components for sale to manufacturers</a:t>
            </a:r>
          </a:p>
          <a:p>
            <a:r>
              <a:rPr lang="en-US" dirty="0" smtClean="0"/>
              <a:t>To Manufacturing the ICT device</a:t>
            </a:r>
          </a:p>
          <a:p>
            <a:r>
              <a:rPr lang="en-US" dirty="0" smtClean="0"/>
              <a:t>To distributing or disseminating it to Stores and other outlets</a:t>
            </a:r>
          </a:p>
          <a:p>
            <a:r>
              <a:rPr lang="en-US" dirty="0" smtClean="0"/>
              <a:t>To managing inventory</a:t>
            </a:r>
          </a:p>
          <a:p>
            <a:r>
              <a:rPr lang="en-US" dirty="0" smtClean="0"/>
              <a:t>To providing devices to end customers</a:t>
            </a:r>
          </a:p>
          <a:p>
            <a:r>
              <a:rPr lang="en-US" dirty="0" smtClean="0"/>
              <a:t>To refurbishing devices for sale or repurposing</a:t>
            </a:r>
          </a:p>
          <a:p>
            <a:endParaRPr lang="en-US" dirty="0"/>
          </a:p>
        </p:txBody>
      </p:sp>
    </p:spTree>
    <p:extLst>
      <p:ext uri="{BB962C8B-B14F-4D97-AF65-F5344CB8AC3E}">
        <p14:creationId xmlns:p14="http://schemas.microsoft.com/office/powerpoint/2010/main" val="5098858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Obtaining Relevant Information about Devices (and other things) </a:t>
            </a:r>
            <a:endParaRPr lang="en-US" b="1" dirty="0">
              <a:solidFill>
                <a:srgbClr val="FF0000"/>
              </a:solidFill>
            </a:endParaRPr>
          </a:p>
        </p:txBody>
      </p:sp>
      <p:sp>
        <p:nvSpPr>
          <p:cNvPr id="3" name="Content Placeholder 2"/>
          <p:cNvSpPr>
            <a:spLocks noGrp="1"/>
          </p:cNvSpPr>
          <p:nvPr>
            <p:ph idx="1"/>
          </p:nvPr>
        </p:nvSpPr>
        <p:spPr/>
        <p:txBody>
          <a:bodyPr>
            <a:normAutofit fontScale="55000" lnSpcReduction="20000"/>
          </a:bodyPr>
          <a:lstStyle/>
          <a:p>
            <a:r>
              <a:rPr lang="en-US" dirty="0" smtClean="0"/>
              <a:t>Identifiers play a critical role here; many ways of conveying them</a:t>
            </a:r>
          </a:p>
          <a:p>
            <a:r>
              <a:rPr lang="en-US" dirty="0" smtClean="0"/>
              <a:t>To understand a device’s provenance and other related information, first obtain the device’s unique persistent identifier</a:t>
            </a:r>
          </a:p>
          <a:p>
            <a:r>
              <a:rPr lang="en-US" dirty="0" smtClean="0"/>
              <a:t>Resolve the ID to state information</a:t>
            </a:r>
          </a:p>
          <a:p>
            <a:pPr lvl="1"/>
            <a:r>
              <a:rPr lang="en-US" dirty="0" smtClean="0"/>
              <a:t>Short description of the Device (usually generic)</a:t>
            </a:r>
          </a:p>
          <a:p>
            <a:pPr lvl="1"/>
            <a:r>
              <a:rPr lang="en-US" dirty="0" smtClean="0"/>
              <a:t>Components or other ingredients (again generic)</a:t>
            </a:r>
          </a:p>
          <a:p>
            <a:pPr lvl="1"/>
            <a:r>
              <a:rPr lang="en-US" dirty="0" smtClean="0"/>
              <a:t>Relevant details about software that makes the device operate</a:t>
            </a:r>
          </a:p>
          <a:p>
            <a:pPr lvl="1"/>
            <a:r>
              <a:rPr lang="en-US" dirty="0" smtClean="0"/>
              <a:t>Where the particular device is in the supply chain</a:t>
            </a:r>
          </a:p>
          <a:p>
            <a:pPr lvl="2"/>
            <a:r>
              <a:rPr lang="en-US" dirty="0" smtClean="0"/>
              <a:t>If a generic device is available in a few places, list them</a:t>
            </a:r>
          </a:p>
          <a:p>
            <a:pPr lvl="2"/>
            <a:r>
              <a:rPr lang="en-US" dirty="0" smtClean="0"/>
              <a:t>Each instance of a generic device is assumed to have a unique identifier.</a:t>
            </a:r>
          </a:p>
          <a:p>
            <a:pPr lvl="1"/>
            <a:r>
              <a:rPr lang="en-US" dirty="0" smtClean="0"/>
              <a:t>Perhaps other information (such as price)</a:t>
            </a:r>
          </a:p>
          <a:p>
            <a:r>
              <a:rPr lang="en-US" dirty="0" smtClean="0"/>
              <a:t>Enable additional device-related information to be accessible (with appropriate access controls, as appropriate)</a:t>
            </a:r>
          </a:p>
          <a:p>
            <a:r>
              <a:rPr lang="en-US" dirty="0" smtClean="0"/>
              <a:t>The resolution process should really make use of a standard means of resolving identifiers, but a few well known methods would be acceptable</a:t>
            </a:r>
          </a:p>
          <a:p>
            <a:r>
              <a:rPr lang="en-US" dirty="0" smtClean="0"/>
              <a:t>Ideally, obtaining  the additional information should also make use of a standard means of accessing it as well.</a:t>
            </a:r>
          </a:p>
          <a:p>
            <a:pPr lvl="1"/>
            <a:endParaRPr lang="en-US" dirty="0" smtClean="0"/>
          </a:p>
          <a:p>
            <a:pPr lvl="1"/>
            <a:endParaRPr lang="en-US" dirty="0"/>
          </a:p>
        </p:txBody>
      </p:sp>
    </p:spTree>
    <p:extLst>
      <p:ext uri="{BB962C8B-B14F-4D97-AF65-F5344CB8AC3E}">
        <p14:creationId xmlns:p14="http://schemas.microsoft.com/office/powerpoint/2010/main" val="34031154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smtClean="0">
                <a:solidFill>
                  <a:srgbClr val="FF0000"/>
                </a:solidFill>
              </a:rPr>
              <a:t>Digital Object (DO) Architecture</a:t>
            </a:r>
            <a:endParaRPr lang="en-US" b="1" dirty="0">
              <a:solidFill>
                <a:srgbClr val="FF0000"/>
              </a:solidFill>
            </a:endParaRPr>
          </a:p>
        </p:txBody>
      </p:sp>
      <p:sp>
        <p:nvSpPr>
          <p:cNvPr id="3" name="Content Placeholder 2"/>
          <p:cNvSpPr>
            <a:spLocks noGrp="1"/>
          </p:cNvSpPr>
          <p:nvPr>
            <p:ph idx="1"/>
          </p:nvPr>
        </p:nvSpPr>
        <p:spPr>
          <a:xfrm>
            <a:off x="299876" y="1600200"/>
            <a:ext cx="8608192" cy="5085799"/>
          </a:xfrm>
        </p:spPr>
        <p:txBody>
          <a:bodyPr>
            <a:normAutofit fontScale="85000" lnSpcReduction="20000"/>
          </a:bodyPr>
          <a:lstStyle/>
          <a:p>
            <a:r>
              <a:rPr lang="en-US" dirty="0" smtClean="0"/>
              <a:t>Enables infrastructure to manage information in a network environment</a:t>
            </a:r>
          </a:p>
          <a:p>
            <a:r>
              <a:rPr lang="en-US" dirty="0" smtClean="0"/>
              <a:t>Provides a machine independent data model for DOs; each DO must have an associated unique persistent identifier – called its handle</a:t>
            </a:r>
          </a:p>
          <a:p>
            <a:r>
              <a:rPr lang="en-US" dirty="0" smtClean="0"/>
              <a:t>Handles have a defined identifier structure, of the form </a:t>
            </a:r>
            <a:r>
              <a:rPr lang="en-US" b="1" dirty="0" smtClean="0">
                <a:solidFill>
                  <a:srgbClr val="0000FF"/>
                </a:solidFill>
              </a:rPr>
              <a:t>prefix/suffix</a:t>
            </a:r>
            <a:r>
              <a:rPr lang="en-US" dirty="0" smtClean="0"/>
              <a:t> that is consistent with existing identifier systems</a:t>
            </a:r>
          </a:p>
          <a:p>
            <a:r>
              <a:rPr lang="en-US" dirty="0" smtClean="0"/>
              <a:t>Supports resolution of identifiers via the </a:t>
            </a:r>
            <a:r>
              <a:rPr lang="en-US" b="1" dirty="0" smtClean="0">
                <a:solidFill>
                  <a:srgbClr val="0000FF"/>
                </a:solidFill>
              </a:rPr>
              <a:t>Handle System </a:t>
            </a:r>
            <a:r>
              <a:rPr lang="en-US" dirty="0" smtClean="0"/>
              <a:t>– a global resolution mechanism</a:t>
            </a:r>
          </a:p>
          <a:p>
            <a:r>
              <a:rPr lang="en-US" dirty="0" smtClean="0"/>
              <a:t>Provides a repository component to store DOs (accessible by their identifiers) and a searchable registry component to store metadata about DOs.</a:t>
            </a:r>
            <a:endParaRPr lang="en-US" dirty="0"/>
          </a:p>
        </p:txBody>
      </p:sp>
    </p:spTree>
    <p:extLst>
      <p:ext uri="{BB962C8B-B14F-4D97-AF65-F5344CB8AC3E}">
        <p14:creationId xmlns:p14="http://schemas.microsoft.com/office/powerpoint/2010/main" val="25307843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solidFill>
                  <a:srgbClr val="FF0000"/>
                </a:solidFill>
              </a:rPr>
              <a:t>Digital Object Architecture (continued)</a:t>
            </a:r>
            <a:endParaRPr lang="en-US" b="1" dirty="0">
              <a:solidFill>
                <a:srgbClr val="FF0000"/>
              </a:solidFill>
            </a:endParaRPr>
          </a:p>
        </p:txBody>
      </p:sp>
      <p:sp>
        <p:nvSpPr>
          <p:cNvPr id="3" name="Content Placeholder 2"/>
          <p:cNvSpPr>
            <a:spLocks noGrp="1"/>
          </p:cNvSpPr>
          <p:nvPr>
            <p:ph idx="1"/>
          </p:nvPr>
        </p:nvSpPr>
        <p:spPr>
          <a:xfrm>
            <a:off x="457200" y="1917741"/>
            <a:ext cx="8229600" cy="4525963"/>
          </a:xfrm>
        </p:spPr>
        <p:txBody>
          <a:bodyPr>
            <a:normAutofit fontScale="77500" lnSpcReduction="20000"/>
          </a:bodyPr>
          <a:lstStyle/>
          <a:p>
            <a:r>
              <a:rPr lang="en-US" dirty="0" smtClean="0"/>
              <a:t>Current implementations of all three components exist and are available in the Internet at no cost with public licenses</a:t>
            </a:r>
          </a:p>
          <a:p>
            <a:r>
              <a:rPr lang="en-US" dirty="0" smtClean="0"/>
              <a:t>Each Repository contains a Registry of its DOs and each Registry uses a Repository to store its metadata records; these are now being combined</a:t>
            </a:r>
          </a:p>
          <a:p>
            <a:r>
              <a:rPr lang="en-US" dirty="0" smtClean="0"/>
              <a:t>Repositories support an interface that uses only identifiers so it is interoperable with all such other Repositories in the Internet; and a Repository may itself be structured as a DO</a:t>
            </a:r>
          </a:p>
          <a:p>
            <a:r>
              <a:rPr lang="en-US" dirty="0" smtClean="0"/>
              <a:t>Security is provided by an integrated Public Key Infrastructure</a:t>
            </a:r>
          </a:p>
          <a:p>
            <a:r>
              <a:rPr lang="en-US" dirty="0" smtClean="0"/>
              <a:t>Type Registries are a subset of registry technology being developed to enable user communities to develop their own semantics for use in structuring DOs</a:t>
            </a:r>
            <a:endParaRPr lang="en-US" dirty="0"/>
          </a:p>
        </p:txBody>
      </p:sp>
    </p:spTree>
    <p:extLst>
      <p:ext uri="{BB962C8B-B14F-4D97-AF65-F5344CB8AC3E}">
        <p14:creationId xmlns:p14="http://schemas.microsoft.com/office/powerpoint/2010/main" val="38036562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286ABDF3593D4CB836F9CFF036110F" ma:contentTypeVersion="3" ma:contentTypeDescription="Create a new document." ma:contentTypeScope="" ma:versionID="1a398b079782bc3e1a5e8ef71399e72c">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3DF6B550-E67E-4ACA-BEF8-DD1320A399CB}"/>
</file>

<file path=customXml/itemProps2.xml><?xml version="1.0" encoding="utf-8"?>
<ds:datastoreItem xmlns:ds="http://schemas.openxmlformats.org/officeDocument/2006/customXml" ds:itemID="{DF552598-E663-4873-B294-F3DCE3182FDE}"/>
</file>

<file path=customXml/itemProps3.xml><?xml version="1.0" encoding="utf-8"?>
<ds:datastoreItem xmlns:ds="http://schemas.openxmlformats.org/officeDocument/2006/customXml" ds:itemID="{CA420381-42A8-488E-B3BE-E22F7AB42C0B}"/>
</file>

<file path=docProps/app.xml><?xml version="1.0" encoding="utf-8"?>
<Properties xmlns="http://schemas.openxmlformats.org/officeDocument/2006/extended-properties" xmlns:vt="http://schemas.openxmlformats.org/officeDocument/2006/docPropsVTypes">
  <TotalTime>368</TotalTime>
  <Words>991</Words>
  <Application>Microsoft Office PowerPoint</Application>
  <PresentationFormat>On-screen Show (4:3)</PresentationFormat>
  <Paragraphs>106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A Unified Approach to Combat Counterfeiting:  Use of the Digital Object Architecture  and ITU-T Recommendation X.1255</vt:lpstr>
      <vt:lpstr>Overview of the Talk</vt:lpstr>
      <vt:lpstr>Some Terminology &amp; Basic Concepts</vt:lpstr>
      <vt:lpstr>What are Devices &amp; Other Physical Things</vt:lpstr>
      <vt:lpstr>Internet Resources -- Examples</vt:lpstr>
      <vt:lpstr>Managing the Supply Chain</vt:lpstr>
      <vt:lpstr>Obtaining Relevant Information about Devices (and other things) </vt:lpstr>
      <vt:lpstr> Digital Object (DO) Architecture</vt:lpstr>
      <vt:lpstr> Digital Object Architecture (continued)</vt:lpstr>
      <vt:lpstr>ICT Devices as Information Systems</vt:lpstr>
      <vt:lpstr>ITU-T Recommendation X.1255</vt:lpstr>
      <vt:lpstr>DONA Foundation</vt:lpstr>
      <vt:lpstr>Conclusions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Approach to Prevent Counterfeiting The Digital Object Architecture and its role in ITU-T Recommendation X.1255</dc:title>
  <dc:creator>Patrice Lyons</dc:creator>
  <cp:lastModifiedBy>Editor</cp:lastModifiedBy>
  <cp:revision>23</cp:revision>
  <dcterms:created xsi:type="dcterms:W3CDTF">2014-11-16T14:57:29Z</dcterms:created>
  <dcterms:modified xsi:type="dcterms:W3CDTF">2014-11-17T16:08:49Z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0x0101005B286ABDF3593D4CB836F9CFF036110F</vt:lpwstr>
  </property>
</Properties>
</file>