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2.xml" ContentType="application/vnd.openxmlformats-officedocument.presentationml.notesSlid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1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2"/>
  </p:notesMasterIdLst>
  <p:handoutMasterIdLst>
    <p:handoutMasterId r:id="rId23"/>
  </p:handoutMasterIdLst>
  <p:sldIdLst>
    <p:sldId id="469" r:id="rId3"/>
    <p:sldId id="471" r:id="rId4"/>
    <p:sldId id="470" r:id="rId5"/>
    <p:sldId id="472" r:id="rId6"/>
    <p:sldId id="474" r:id="rId7"/>
    <p:sldId id="475" r:id="rId8"/>
    <p:sldId id="477" r:id="rId9"/>
    <p:sldId id="479" r:id="rId10"/>
    <p:sldId id="482" r:id="rId11"/>
    <p:sldId id="483" r:id="rId12"/>
    <p:sldId id="484" r:id="rId13"/>
    <p:sldId id="485" r:id="rId14"/>
    <p:sldId id="451" r:id="rId15"/>
    <p:sldId id="452" r:id="rId16"/>
    <p:sldId id="454" r:id="rId17"/>
    <p:sldId id="464" r:id="rId18"/>
    <p:sldId id="468" r:id="rId19"/>
    <p:sldId id="466" r:id="rId20"/>
    <p:sldId id="465" r:id="rId2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  <a:srgbClr val="B71C24"/>
    <a:srgbClr val="FF0000"/>
    <a:srgbClr val="FF3300"/>
    <a:srgbClr val="000066"/>
    <a:srgbClr val="0E438A"/>
    <a:srgbClr val="525152"/>
    <a:srgbClr val="0099CC"/>
    <a:srgbClr val="33CCFF"/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9" autoAdjust="0"/>
    <p:restoredTop sz="88810" autoAdjust="0"/>
  </p:normalViewPr>
  <p:slideViewPr>
    <p:cSldViewPr>
      <p:cViewPr varScale="1">
        <p:scale>
          <a:sx n="95" d="100"/>
          <a:sy n="95" d="100"/>
        </p:scale>
        <p:origin x="-8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04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F0F9019-C3AB-4D78-8621-3D2E2C4DFD8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023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3D0D793-C1D2-4A32-B0A1-CB6C366A8C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2891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D0D793-C1D2-4A32-B0A1-CB6C366A8C9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D0D793-C1D2-4A32-B0A1-CB6C366A8C9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D0D793-C1D2-4A32-B0A1-CB6C366A8C9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D0D793-C1D2-4A32-B0A1-CB6C366A8C9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D0D793-C1D2-4A32-B0A1-CB6C366A8C9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D0D793-C1D2-4A32-B0A1-CB6C366A8C9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D0D793-C1D2-4A32-B0A1-CB6C366A8C9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D0D793-C1D2-4A32-B0A1-CB6C366A8C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D0D793-C1D2-4A32-B0A1-CB6C366A8C9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D0D793-C1D2-4A32-B0A1-CB6C366A8C9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D0D793-C1D2-4A32-B0A1-CB6C366A8C9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D0D793-C1D2-4A32-B0A1-CB6C366A8C9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9ECFB-0788-4568-93B3-0480CFAACA7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237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237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67838-972A-44F2-B68E-9D1143AC5F0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064B2-C8E5-4851-84BE-DA4FB54915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26C89-6807-40E2-93BD-A2EBEC9329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5E92E-7CB1-4B9A-89B8-39371272128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93881-A4AA-4228-AD81-2CD8D0E17C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D3036-ECEE-4931-8716-D834DAE4C8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CD1B5-EFDA-46E8-A7E5-2B42A828429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0E61C-3C71-4A94-9A5B-729A78F20C3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25E72-FF26-4870-BF61-A5BF8A25390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03BEB-882A-429C-BE1B-93147C23BF6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F9187-AEAA-49A1-B542-7E25CC186E3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1F3A9-431F-46FA-A5C3-4206C218EF6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9AABA-8360-4311-B042-1F666DE83D6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225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341438"/>
            <a:ext cx="4033838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CBA55-3927-4C85-8967-5D7E31CA80E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8D608-01A6-4CD2-93E4-20B79D3A0B4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FEC6A-B568-4A1F-9C18-2CE12F4660B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EF29C-C5BC-431A-912E-6D3AE0C8DFE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52422-F9F5-4141-8DF1-1D5F3E3DFED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1239E-CEC3-4B51-B080-7F99CA133C8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1A922-7195-4C82-8306-DE6921B834A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5" descr="Watermark"/>
          <p:cNvPicPr>
            <a:picLocks noChangeAspect="1" noChangeArrowheads="1"/>
          </p:cNvPicPr>
          <p:nvPr userDrawn="1"/>
        </p:nvPicPr>
        <p:blipFill>
          <a:blip r:embed="rId12" cstate="print"/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6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184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316416" y="6309321"/>
            <a:ext cx="827584" cy="548680"/>
          </a:xfrm>
          <a:prstGeom prst="rect">
            <a:avLst/>
          </a:prstGeo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600"/>
            </a:lvl1pPr>
          </a:lstStyle>
          <a:p>
            <a:pPr>
              <a:defRPr/>
            </a:pPr>
            <a:fld id="{A44A7F73-620C-41C5-A9CA-C914316F8BD7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82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82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82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82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82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75000"/>
        <a:buFont typeface="Wingdings" pitchFamily="2" charset="2"/>
        <a:buChar char="q"/>
        <a:defRPr sz="3200">
          <a:solidFill>
            <a:srgbClr val="00682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75000"/>
        <a:buFont typeface="Wingdings" pitchFamily="2" charset="2"/>
        <a:buChar char="q"/>
        <a:defRPr sz="2800">
          <a:solidFill>
            <a:srgbClr val="00682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75000"/>
        <a:buFont typeface="Wingdings" pitchFamily="2" charset="2"/>
        <a:buChar char="q"/>
        <a:defRPr sz="2400">
          <a:solidFill>
            <a:srgbClr val="00682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75000"/>
        <a:buFont typeface="Wingdings" pitchFamily="2" charset="2"/>
        <a:buChar char="q"/>
        <a:defRPr sz="2000">
          <a:solidFill>
            <a:srgbClr val="00682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75000"/>
        <a:buFont typeface="Wingdings" pitchFamily="2" charset="2"/>
        <a:buChar char="q"/>
        <a:defRPr sz="2000">
          <a:solidFill>
            <a:srgbClr val="00682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3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3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3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3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307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D1AE6EE-D494-4E25-828B-55BD0DF7432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va.ibarrola@ehu.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fidel.liberal@ehu.e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hyperlink" Target="mailto:eva.ibarrola@ehu.es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560" y="2924944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ES_tradnl" sz="3200" b="1" dirty="0" err="1" smtClean="0">
                <a:solidFill>
                  <a:srgbClr val="00682F"/>
                </a:solidFill>
              </a:rPr>
              <a:t>Q.Int_speed_test</a:t>
            </a:r>
            <a:endParaRPr lang="es-ES_tradnl" sz="3200" b="1" dirty="0" smtClean="0">
              <a:solidFill>
                <a:srgbClr val="00682F"/>
              </a:solidFill>
            </a:endParaRPr>
          </a:p>
          <a:p>
            <a:pPr eaLnBrk="0" hangingPunct="0"/>
            <a:r>
              <a:rPr lang="es-ES_tradnl" sz="3200" b="1" dirty="0" smtClean="0">
                <a:solidFill>
                  <a:srgbClr val="00682F"/>
                </a:solidFill>
              </a:rPr>
              <a:t> </a:t>
            </a:r>
            <a:r>
              <a:rPr lang="es-ES_tradnl" sz="3200" b="1" dirty="0" err="1" smtClean="0">
                <a:solidFill>
                  <a:srgbClr val="00682F"/>
                </a:solidFill>
              </a:rPr>
              <a:t>Draft</a:t>
            </a:r>
            <a:r>
              <a:rPr lang="es-ES_tradnl" sz="3200" b="1" dirty="0" smtClean="0">
                <a:solidFill>
                  <a:srgbClr val="00682F"/>
                </a:solidFill>
              </a:rPr>
              <a:t> </a:t>
            </a:r>
            <a:r>
              <a:rPr lang="es-ES_tradnl" sz="3200" b="1" dirty="0" err="1" smtClean="0">
                <a:solidFill>
                  <a:srgbClr val="00682F"/>
                </a:solidFill>
              </a:rPr>
              <a:t>Recommendation</a:t>
            </a:r>
            <a:endParaRPr lang="en-US" sz="2000" b="1" dirty="0">
              <a:solidFill>
                <a:srgbClr val="00682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66825" y="4725144"/>
            <a:ext cx="64008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FFC000"/>
              </a:buClr>
              <a:buSzPct val="75000"/>
              <a:defRPr/>
            </a:pPr>
            <a:r>
              <a:rPr lang="en-GB" kern="0" dirty="0" smtClean="0">
                <a:solidFill>
                  <a:srgbClr val="00682F"/>
                </a:solidFill>
                <a:latin typeface="+mn-lt"/>
                <a:cs typeface="+mn-cs"/>
              </a:rPr>
              <a:t>Eva Ibarrola </a:t>
            </a:r>
            <a:r>
              <a:rPr lang="en-GB" kern="0" dirty="0" smtClean="0">
                <a:solidFill>
                  <a:srgbClr val="00682F"/>
                </a:solidFill>
                <a:latin typeface="+mn-lt"/>
                <a:cs typeface="+mn-cs"/>
                <a:hlinkClick r:id="rId3"/>
              </a:rPr>
              <a:t>eva.ibarrola@ehu.es</a:t>
            </a:r>
            <a:endParaRPr lang="en-GB" kern="0" dirty="0" smtClean="0">
              <a:solidFill>
                <a:srgbClr val="00682F"/>
              </a:solidFill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FFC000"/>
              </a:buClr>
              <a:buSzPct val="75000"/>
              <a:defRPr/>
            </a:pPr>
            <a:r>
              <a:rPr lang="en-GB" kern="0" dirty="0" smtClean="0">
                <a:solidFill>
                  <a:srgbClr val="00682F"/>
                </a:solidFill>
                <a:latin typeface="+mn-lt"/>
                <a:cs typeface="+mn-cs"/>
              </a:rPr>
              <a:t>SG11 Q15 Acting </a:t>
            </a:r>
            <a:r>
              <a:rPr lang="en-GB" kern="0" dirty="0" err="1" smtClean="0">
                <a:solidFill>
                  <a:srgbClr val="00682F"/>
                </a:solidFill>
                <a:latin typeface="+mn-lt"/>
                <a:cs typeface="+mn-cs"/>
              </a:rPr>
              <a:t>Rapporteur</a:t>
            </a:r>
            <a:endParaRPr lang="en-GB" kern="0" dirty="0" smtClean="0">
              <a:solidFill>
                <a:srgbClr val="00682F"/>
              </a:solidFill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FFC000"/>
              </a:buClr>
              <a:buSzPct val="75000"/>
              <a:defRPr/>
            </a:pPr>
            <a:r>
              <a:rPr lang="en-US" i="1" kern="0" dirty="0" smtClean="0">
                <a:solidFill>
                  <a:srgbClr val="00682F"/>
                </a:solidFill>
                <a:latin typeface="+mn-lt"/>
                <a:cs typeface="+mn-cs"/>
              </a:rPr>
              <a:t>JCA-CIT meeting (electronic meeting)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FFC000"/>
              </a:buClr>
              <a:buSzPct val="75000"/>
              <a:defRPr/>
            </a:pPr>
            <a:r>
              <a:rPr lang="en-US" i="1" kern="0" dirty="0" smtClean="0">
                <a:solidFill>
                  <a:srgbClr val="00682F"/>
                </a:solidFill>
                <a:latin typeface="+mn-lt"/>
                <a:cs typeface="+mn-cs"/>
              </a:rPr>
              <a:t>26 November 2014</a:t>
            </a:r>
            <a:endParaRPr lang="en-GB" i="1" kern="0" dirty="0" smtClean="0">
              <a:solidFill>
                <a:srgbClr val="00682F"/>
              </a:solidFill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FFC000"/>
              </a:buClr>
              <a:buSzPct val="75000"/>
              <a:defRPr/>
            </a:pPr>
            <a:endParaRPr lang="en-GB" kern="0" dirty="0" smtClean="0">
              <a:solidFill>
                <a:srgbClr val="00682F"/>
              </a:solidFill>
              <a:latin typeface="+mn-lt"/>
              <a:cs typeface="+mn-cs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62" name="AutoShape 2" descr="data:image/jpeg;base64,/9j/4AAQSkZJRgABAQAAAQABAAD/2wCEAAkGBxQSEhQUEhQUFRUXFBcXFxcWFxUXFxgXFxUXFhkUFRceHiggGBonHBcUIjEhJSkrLjAuFx8zODMsNygtLisBCgoKDg0OGBAQGi0kICU0Ny40NCwsMiwuLy03KzQ3LzQyLS4sLCwsNCwtNywsLDAsLCwrLCwtNCwtLSwsLS83LP/AABEIAJsBRQMBIgACEQEDEQH/xAAcAAAABwEBAAAAAAAAAAAAAAAAAQIDBAUGBwj/xABLEAACAAQDBAcCCgcGBQUBAAABAgADBBESITEFQVFhBhMiMnGBkVKhByMzQmJyscHR8BRDU2OCkqIWc7LC0uEVJDST8URUs8PiJf/EABkBAQEBAQEBAAAAAAAAAAAAAAADAQIEBf/EADMRAQEAAQEDCQYFBQAAAAAAAAABAhEDITEEEkFRcZGxwfAyUmGBodETIiNC4RQzguLx/9oADAMBAAIRAxEAPwDnF4F4IwIAyYAaCgQBgwCYKAIAwYAMGJZ3Awv9HbhANmBeHP0c8oSZJgEAwDBsp4QQgDvBAwIBgBBwQh6kkM7qiKzuxsqqLsTwAgEy5d+UTaHZ7TGwy0aY3BQWPoI0cvYdPRi9c5mTdRTSW7v99MGngPfAqOl88jq6cJTS9ySVAJ8W1JgF0/QWqIvMWVIHGbMVT/KLn1h7+yUhcpm0qVTyDP8A5hFBUSXJvPmWbf1jMz+ai5HnaETZcpDYtMbIHsqqjMAixLE7+AgL8dFqTdtWn/7TD/7IS3Qcv8hWUk08MZQ/YYpK2XJRit5uVs+wdVDaZceMMTqZL2E1b5ZOpTUA2uMQ98BL2p0RrJAJmU74R89LTF8bqTbztGfi7p9q1dIQUmzZYOlmxIRy1U+UWLdJqeqy2hTjEf8A1FOAk0fSddHH5tAZMwLxfbX6NNLl9fIdamm/ay9U+jOTVCOOnhFBAAGAYBgCAO8EDAgWgAYOFLLJ3QYkGAbBgGHTTHlBGS3CARABgrW1gGABgzBQIAAwIBgQBmBCbwIAyYK8AwIAEwd4CKTE+ho2d1lykaZMY2CqLsfwHPdARpVOd+X2xNoaBpjYJMqZNfhLQuR42GXiY21P0QpqNRM2pNu+oppLf/I+voR4mGa74RWReqoJUumlDICWoB8SePOJ3aTXSb6rNldNcrpPj9uPkapvg7rWAacZFMu8zpguP4VBHqREtehNGny200J/dSwR63MY6s2pUTjeZMY+JMRlpnfTG3gGb7IfqXqn1+zf0p13un3bn+y2y72/4jP/AJEt/ggn6D0b/I7TQH97LFvW4jFnZc39lO/7b/hDDymTXEviCsNNp1zu/k52y929/wDq1tX8HFaoLSTIqU3GTNGI/wALAD3mMlX0UyS2CdKmSm4TEZCfC4zHMRJo9sT5JukxweRP2xrKH4RTMTqq+TLqZRyIdQT434884zn5z2p3fb/pzMMvZy79314d+jAOsO0tFNmfJy5j/VRj7wI6zsnYNDOHWbPEstqZM2xYf3bm/wCd4idKaxKkFWXIqRYjyimOUymsTyxuN0scvpuh1W/6sJ9dgPcLmNNtGWNkS1kyQDUzZYaZUW7qnLBJ4DLXzO62xWM/8I1NjpZU7fJfq2+o9rX8wPWNcsFKlF7szWW/adrnM7hvZuXrDk+pwi0rsqRr+sPEMd2e4ZW4w1JqFZRLmGwBJR/ZJ1DcUOXMajeIiz5TJhxKy4hiUkEYh7Q4iAXPn4jc62F+ZAtfxh2honqCVQrdVBOJrZYlQW45ssVxeDlVbISUYqSLG3C4NjyuB6QF3tvZE9FM+YEVThFg1zoi905jVLg6YhFDMmk6mHKnak2YMLzHYa2JJH5/AcIhM8BNFc+IkEDFkVPcI0AYHIi3GFTpaTCRKyYfM3ORr1W+99EOfDhDZ2RU6/o8/wD7b8L5ZcITLliSSZqnrENllMCO1a4aYPYGRsMyeV4B/YW3Z1HN6yS1tzo1yjrvV10PjqI2O1OiQq5MqsoUEtZwJaQxC4WBIJlHTDcHLwty58A02ZbV5jgX4u7W+0x6FpqUSZUqQvdky1ljyAuYDidX0fqpXfp5tuKqXHqt4rmUg2IIPPKO+sYhPstaq46uUyL3ps1RgXjmdT4e6A4hYDWL/YnRWsqs5FNMw+246tPEM1sQ8Lxqqnaey9nsTSyFqqgaTZnyKNxlr+H80Z7bHTWtqsmmsq+xLvLTwsDc+ZMBar8Hpl/9ZX0dP9EPjb34fdeFno3spe9tN2P7uWLf4TGJwknXP3w9L2dMbRJreCOfsEBsR0e2Se7tOaD9OULf4RBf2FSb/wBJtKjnHcjnA3uLH3RjnoJq5lJg5lHA9bRGa8Bpdr9Dq2nF5tMzL7Ur41fHs5gcyIzpkg6ZfneItdj9LKulI6qfMA9hiXT+Q3A8rRox0noK/LaNOJM05fpVOLHkZgzNszriHhAc+mSysIvGy6R9EJtMnXS2WppTms6VnYfvFGniLjwjJzJO8en4QDV4K8CBALUXgQUuBAJMGq3joZ2RI/Yy/wCUQcvYspiFSShZiAowjMmAyfR/Y02rmrJkLdjmxPdRbgF3PAX8421bten2RLMiitMqCLTag2xE7wnsrf8AJOcK6SbTlbMkGkpQvWvnPdRa7WsVHBRp+TGAoqV50wAAs7HT7zwAiWtzuk4eK8k2c1vHw7fKd46ifMnvimFmJPMkk8IlS6NEIE58Oeapm45u2i+88oNa0SjaVnudzcM4tYqu+WuvM7+EQHIBOHTdcWNt14pJJNIjllcrrU2dVlCVSWksgkE2xtcZd5r+4CEVu0Xcj4xyMK3GJrXCgHLyiCzxN2PRJOcq8wSgEJDEXzuBbXmT5RrCq6Yerp8z8m+8/wDuJsIl7UmKhAmPcsN5IwgHjlqfdFhtDYspJRcVOIqtwhVd4xYe8bWJKm3zozhaAtJVUrhjNlqQoviT4t7k2UZdnU71OQMR/wBED3MlsdtUItMA5Lo/8JPhEEtCqecFOK12Ga8A25j4ajmBAP0Va8pg8tirA3uOUdQ6N9LpdeFk1REuoAtLncfov7S3/I1jmUuZ+kMEb5YmyTLd87lmgb/p+t9RFOJGKkFHQ58QR+fOJ5Yb+djuvrirhtN3Ny3zw7PWldyKMjFJgs49CNzKd4hvaNKJ0mbJP6xCB9YZqfX7IpehHSQVssU082ny/kXPuU8QfzujQKxzuLMpsRwYbvzxjrDLnT4uc8Obfh0OFs/HXf48IertpPNCByOwuEeFgM+eQ9ImdNaTqayaALKxExfBxc/1YvSKEtHThNSkdlxIMY3hTdl+sutuekQy8Ek0qQVJBGYIyI8DFiu1EmZVUvrP3qEJNHM5YZngw84CsLQRMaXpR0ck08mTNkVIndZ3lOAOuV1YAE3XUHgfGM1aA0FN0xqZaqqFAFw4bKcsLY1Ou5s4pq2qaa5drXNtNLKAoHoBDQEKCwGk+Deg62uRiOzJBmnxWwUfzEHyjsxPHxMYT4K6DDJeYRnMew+on/6J9I20+YgV5k44ZEoXmH2juljjfL1A3wDVRNlpKM+pYpTjQDvzTuVBrb7eQzjmvSvpnNrD1aDqpC92SmS2G9yO8fcPfETpZ0kmV07Eeyi5S5Y0ReHibC5iLS0QWX1swHq74VtkZjDVQfmgbzysLnQGKWhL3OVh3mY2VfE8eWvKJgEpVLKDNZSAcV0QAjIhR2mFxa5I1GWcMVNd1igMAMJ7AUWUA6rb0OLMnO+sRMcBYSdqOMQBCAqwtLAWxtloLnMDMmFbFqGapk4mY9sasTFUWi52ZsqXMQOago1sVgouCGYYQcQzOEWPFoCok1DACzMDYZgkbomVW1nZjmHS+SzFVxYZDUXHkRDe2aNJLhUmCaMN8QAA1IyFzkbAjkYri0BZ1PUnCCDKYqGJW7IL6Aqe0MrHInXSIlTTMlibFT3XU3U+B3HkbHlEUtEmVtEoAqAYT8orAETD9IcAMhbMZkG8BadGulFRQviktiQ9+U2ctxzG48xn46RodrbDkVslqzZgsVzqKT50s+1LG8amwyO7PKMXNp7y+ulA9WGwuDmZbG3ZxfOBuLHmAc7EubF2xNpJy1FO1nXUfNZd6MN4P+8BFmLfMQzHT6zZ1JWShXyJQwTDacl2BlTdDkCMieGWYO+IH/AKf9kP5n/GAwKQI342DTfsh/M/+qCgLIxYSalaOmerbvsCknkN7+f4cYhSJBmOqDVmA/E+l4ovhM2qHnLIl5JLAUAaZZfnyie0t3YzjfV9dauyk35XhPU9dTLTpzTphdrks3jmTkPfE2tJlDqhkcjMOl2GYVT7CnfvIvuEMUh6tGmb+4n1yLl/4Vv5ssRWnEgKTkNOXhw8I7kkmkTttttS6uqEwYmB62/aI0cW7zcHFszv11veGT+fz4iH9mbQMiYJi5kA2sbai3mOW+0WtX0umOjoUWzKVOZOoYcPpn+VPZjWKAtCC0JLQgtALJhJaEEwkmAWWgmvwPp4fiPUQ5Q1hlPjX2XW3EOjIb/zX8o0J6cTP2a79WO8MLnLXtE+IQ/NgKQVay5eGXfG6kTHORCn9UnAe02p0yGqpCNOl2t25YtLbIY1A+QHFgLlbXyBHCIdbUmZMeYRYsxYjxMN9a3ZNzdbYeVjcW4ZwEyiq2RlmIbMpuPw847Zsvaq1ciXUr3rBJo9yuRxvkfPhHE69CGWZhKiaMRFiLODZwAd18xyYRsPgw2t1dQ0hz8XNBy56H32PrEtp+WzP5Xs/jw1W2f5pcL2zt/nx0L+FKhylzR80lD9Vs194I8454THaemGzzNppks5sAV/iU4kPu98cYAiqLRvsqk7VprZLk3WSSLYWPX4bXw4gq9X3u1rDrbGoc7VZ3kXKbg91PBrqLHQg8xGZVYu9mbVSVLCNIVyMXaNr2ZgxGn0Vz8eMBJqdl0SM2F3ZcdridJyW6gMezdi120GWDPWCOy6Mhis1tXAu8rsBWmBGbIF8eFB2dMVzlBttuWbEU6hgScgmE3JvcFfZt5xC2nWCaJdpYQriuQFGK5vfIDwgJ1dsikWVMaXPLsBdLlBcY2AUqASWw2uMhfQ7ooVlk5DU5DxMKCxb9GKTrKiXlcKcZ/h099oDqvRyj6qRLlr3rLLH1rdpvW58ox/wk7exOKSUfi5J7R9ub85jxtmPEnlGz2rX/olNMm/OROrl/3r7/K9/IxxYMWYk3Jv5kn74Cds2lBDMwJRBd7am+iDhfjuAJha7TbExYBlYBWl6KUHdUezbcRmD53RWzShWWpt1d7kHWYe+fLu+C84hPMuSTv8vdAPVFsRwYit+yWFj4G2V92UMFotKPb7S5aS7XC3+cQbGYsywsMsxrzirrKkzJjudXZmP8RvAJLQgmEloQWgFkwktCC0JJgFkwqnwlh1hYLqcIuxHBb5XOl90XGzOlLyJQlqtwCcyxvncWGWQzv9YA7og7d2y1U6uyhSq4bDxv5eHjAImbScurIAoUYUljtKEOqG+b4vnE5tB1snqyCBZH+aTcowAxS2PEXBzzsRziAkwg3BIPEZGJmy1MwtJsSJnnhcXKMeAvdTyYwF70H6QCiqbTM6af8AFz1OgBuBM8ifQmNztCjMmY0sm4Ganih7p+7yjkKdpSDrwP2GOo9HdoGr2dLZjebTN1LneZZ7jHyw+hgHDBQZECAstidlpkw/q5ZI8WyH2H1jlNfU9ZOdzvY28L2HujptRN6uiqX8f6Vv9pjlMhblV4kD1NolN+1vwnjx8lbu2cnXfDh5p9VUFAiDQICykAgu/bJIO+xUX17MQC0P7RqQzzOyoONrEYtLkDK9tLRCLRVIstCS0IJhJMAotCS0ETCbwCiYTeDCki4BIG8A28zCYGg7wUCBACDRyDcEg8Rr5Qm8HAS5DY5cxTmQRNF99rI+fgVP8EObOqurmS5nsMCfDQ+4mD2bNu4SygMrobKLm6MBmc9bRDTMHwjMsZlLL0txyuNljvtSOtS41eWG/iXL8I4ltuk6ufMUaXxDwbP7z6R2DoxUY6Wnb6P2rf7RGE+EPZ+CcGAyOXke0PfiEcbLK5YY28dHW1kmdk4MbhiRRbO63F25SYRf418F+S5ZnlCQsKAPAev+0UcJj9HyL/8AMUZtfSeDewBy7Od93GKoS4l4Ty9f9oHVnl+fKAMLG2+Dmhu5cj/wuf2kekY5RHVuhtF1dMTvIt959590BQ/CjX2WRJ44pzeLEqv+eMTszJsR+YpfzXu/1FYuPhGn4q5x7CInouL/ADGKamm4Zcw2BuUXO+lyx0P0VgGptSW7xufaPePi2p84YLQUxwTkLcsz9sNloBZaEloQWgiYBRaEkwkmAASbAEk6AZk+AgATBEw/OoZqIrvLdUYlQzKQCVtcC+/MRHgBeBAgQAhRmNhw4jbgCQL8bcYTC5bWN7A8iLj0gJVc15gmDSYof+I3D/1h41PwYVNqqbIPdqJLLb6S9pT42Lxl6ly0qUcsmmLkAo+awyAt84xN6L1HV1tK/Ccg8mOE+5jAdAHPXQ+I1gQ/tBcM2YPpsfU3++CgGNuH/wDnT/4vujmdE3xsv+8T/EI6htCXjo6lBrgf1wX+6OZU4HVlwO0pB9LH8Y8/PmGeWvw+u56cNldrJJ0S3u3lTaiTia8l+8dJ3P8Au4ndGaRZzOP0d51ipAUO2EdvJsJGXd9Iq9oylV3swPaJAAOjHEMzyIgqDac6Ri6ma8vEAGwMVuBoDaL3XTc80bjanQqbNlgU1DMlti1dgvZzyOJ+GEHmCYrV+DmqHyjyJX1pgjLVG0p0zvzprfWmOftMQzLBzIBPheIXDb398n+Ovm7lxnR9WzboZKT5XaFMvgQf80NtsfZqd+uL/UVj9imMkBBxz/T7S+1tb8pJ5O5tcZwwnz1vm7HszZUtpKdTYyigKncVtqefG8cw6SGR1xFOLKt1J3MwY3ZeUQJdQ6qVV3CnVQzBT4jQw3aJcl5FdjnllcrdfW/rejlHLbtsJhpJp63dQockMAyk6BgTkDob6HI+ByhMGBHveFqj0nkZ/wDLKeBwS8tbG2YLA9q+VyIp9rV0udNV1lYECBcCYU+cxFjYjIFVva5CiK60HaAstmPK62XaXMBxjMzVNs946sXislDIeET9nqobEC11R2sQLXCEa34kboh2gOw9CT/ydN4fcwi22psMVNmKkhcjmgGeYviI5xT7DqJdNTU3XOqAS1zN9Sl7e8xG+EnaKmnppKm4mXqGy1W2GXkeVzEdh/bl9cVNr7Sx/sdL9j3yP9UGOh0r2ffI/wBUcr6teA9BCSF4L7osm6v/AGOlez75H+qB/Y6V7Pvkf6o5M2Hgvuhs4eA9BAdeHQ6V7P8AVI/1RdNS9VJ6uxGEWN7XvfO9suMcDJAzAAIzBAGR3GO3zukMl6aROmzFQ1EkEXvnMUBXUHje3rAck6aveuqPrj/AsQKeaoktiQv8Ymj4Ldl874TeLDpylq2b9LC3qgH3RUUtmSYpIFsD53OhwnT64gCqZssjsS2U8TMD+VsA+2L162gwEdV28FgyiYLthzYgnLPQX4mMzMsDkbjja3uhN4A7wV4KBACOofAzTqiz6h07V1SW5G6xL4Od7XMY3ozsAT7zZxwUyd9tMVtUU/ad3jD3SPpQ04rLp7yZEvJFS6k20OWYHL1gNp8MG1sciVLxm7TL4faCg5nwJHrHJ4cnTWc4nZmY72JJ9TCAIAoudhbVlyFcPKEwsQQxCkrYHjwOcVFoO0Beba2zKnS8EuQso4r3VUFhnZQRnYAhRyUHWKqS0sDto5PETAo9Ch+2GrQuWBfO9uVrwEqoKdSuBWX41+8wb5iaWUWhGzPlpP8Aey/8awupUCXLCkm5dsxY5kLpc+wYc2FKxVMleM1PcwP3QHUNpC81/H7hAhFS15jn6X2ZQIBdARdlOjCx94PuMcwkSDLmzZLaqWT+UkX8xnHR1axvw+zfGR6eUhl1CVC92aBf+8QWYea4T6x5dtjrlp700+c3zzerku1/DzxyvRfpd1Z+qpiwVhuGBicgGTLMniuA+sQSkXFVLDad2ZYqeEwA4fDECV8xFY0sgXItnbPI88tYtss+fjKnyjY/hbS4d3Z0GcMP0AUTZZcAoJiFgdCoYFgeVrwmTLLMFUEsxAAGpJyAg58lkYq4IYGxB3GO7NZojGrm19MQWWXRifmFJl/EdX1oIxJa3WYMr205w9Lr9nWJ6lBZjhGH5sqY01fHGGCG+5RGLvD9CJfWJ1txLxdsrrblzjzXks969634s92NTMrqFkylylcoqm69nEKV16xT834xlvzS8QpE6nEkSyJB+KcO9iZvXluw8t7XCAYctLYrw20qhsO02u7He2PK9xYELb+qKyslSgimW5LXswI3Ad8ZaE7ucbOT6furPxJ7saeZXUQYtJSnzWWlp0u62SYcb2t3mQ6jeIydaUMx+qBEvG2AHULc4QfK0O0eyp01cUqWzi5XK17gA2AvcnMeoGph2fsKpRSzSXCqCScrAAXJ14XPkeBt3stjzOm3tZnnMuiRAELQAnW3OGjzh2VTs1sOdyBYai/Ebhz0iyaX1eCWxuDjIUEHcCGbwzwawzR05mzElrq7BfU2hurmAkKuaqMIPHeW8zc+Fo0/we7PxTWnnuyhl9dwVX0GI+kT2udxwtnHo7ej6usZrdK0PSKR19RS0qaM1vBTYX8lVjFJ012iJ1ZNK9xCJScAssYRbzvFrsiuHW1ladJErDL+u4wLbyB/mjDNN9Y6wxmGMxnRuZldbaeZ40OzOlCyZdPKKBgrAzLgEC1R1t1W2bWAF75AkWjJtMg6esaWwZdRe1+YI++OmNl/auRbJArgSlDhAQMFO6CaV3srufEBTqIzXSKvSbOxoS10TExABZwtmbIDWwztfjEfaO2Zk5Qr4cjcECx0trfSK0tAOM8a/ZL/AKTsmfK+fSTRUJx6twVceGp9IxUaX4Pa1ZdYqP8AJz0aQ99LTBYX87DzgHemvb/RqgfrJAVvrLn/AJj6RQ0RGOxyDAoTyYWv5Gx8o01RRlqWopmv1lLNZl4lVJBt4jEfMRkAYBc6mZe9YG9rE5+kNYYmz1MyzqCSey4GfbAyP8QF/ENEZxY2y8jceR3wDeGLnYOxBNvNnNgkJ3m0LW+Yp+07vGEbH2WJl5k04JKd5t7fQXnzgbZ2uZ1kQYJKZIg5bzxMBoZ226edLAIRJUrr1Elr9pTJCyGVdCQ5Y8sjDW1q2jnCfLky5ElgPi5rKqKR1ss2XCDoiuMRFziMY+8W2yVpSnx5YPjPtYcFltfCL3uT5A8oC3E2jZVR+oWWOowFVPXgrY1HXNbtBu2Be4zS1olNWUJuyrTYJkwvMRpZExEMhV6uRvQ9aGYZ/OEUc+VR3GF3tiIOuQJWxFxnYY/QRUz1AZgpxKGIU55i+RtANiDEWS9Hqo/qH1I3ZEGxBz5H0J0BMRa3Z82SQJstkJF8xuuR5aHKAZEPSpOLQjFewByv4HS8R1FzuHMxKkoZd3OVsk4MxGoO8AZ3G/DxgFV7ANYG4UBB/CLE+bYj5xb9BqfFUqx0lqzn0wj7YziC+Ub3ohSYJDOdZpsPqL+Jv7oC7U++DgLAgM6elSfs39VidJmS9o08yT3WuDLxW7MwDsH6pzU+MYYxK2ZXGTMDr4EcRvEcbTDn46etehuN0pqhObSJoKm5Wx1VgbFfG8JrKZ2a2ZmCwI1LjQTF+/14xqOlGyxWS/0unzmqt5qjWYij5VRvmLkGGthfdGfo6pZyhXbBMXNX8Br+I3x5ZncLctN37p1Xr7K+hhzeUYTZ2/mns3rnVfLuQTNEorgILqwYuMwCNFTiOJ37stY8+czsWY3ZjnBT5gJuABxtoTxA3eEIUx7XzisP5ygYfzlB4IuOjPRxqx3VXCYFUk4HmMcbiWoVEBJF2FzoBmYCmw/nKBh/OUaJ+iyCVUP+lSsVMWWYglze+HKKiTLYHLFcrHSIe3ejz0gkGYVLTpbPhGssq2Eo+7EDrbfcQEah2pOkqVlthBIJyF7ixHoQCOYEPTOkVQRYzLbsgBbIgW4ZM1vrHjFbghL6/nhATZjdeSxPxxuW/eaklfp8t40zyLZ+LBH6xhY/RU6qfpHfwGW+GpE4LmB2/mk6L9ID2uHCG7EniTn/ALkwDlLIaYyqoJJIAA1JJsAPEx0HahFDSrToRjN8RG9zbGRyAsohno3sxaKV+kzsppW8tTqiEW6wjc50Uc774oZs1quoUaY2Cgeyt/wuYhP1M+d0Th8b1/Lx7I74TRYbXm9Rs+RJ0ae7Tn+qtggPlhPkYyheLbppX9ZVOF7ksCWo5KBf339IocUXcHMR5QXp7/xh4S4ckIuJcYJXEMQWwbDfMKTle17XgItuQ9/4wLch7/xi72iKMof0dKkPjFjNeUVwWzBCqDiv5RV9XAMYcoVJYqwZcipDDxBuPeIWyQYSA2m263BVSKxR8XUSUL+NgHB52wHyjL9IdndRNOHOW/blndY528vstFxK+O2cy/Op5uIf3bCxHvP8sMbOmLUSv0aYbEZyWO4+z+d0BQU0/CTe5VhZgDqOXMaw8tHbtM3xY0YavwVB7XH2d+68epp2lsUcWYGxH53QJU+wKkYlO7gfaU7j9v2A81e2FkWyy2IOAaC1tCc9w8bRGAhN4Uov+fCAFj+bQMJ/NoVggsIgCwn82gFPzlB4Ryg8EBZjpBUgWx5Z7l33B9zMPBjCJ23J0y4mtjU2xLpitfO435nPkOEV5WwMNwEw0VyCrXlnPGfmgah+DZ6b8rQ1UTsVgMlUWUctSTzJzMFOn3GFRZL3tvJ0xNxP2boOlpyxGROenE8BATdi7PabMVRv1PBd5jWTekUmWcCq5CdkYQtrDLLOK2ewpJRQH46YO0R8xeAiggNgvSmV7Mz0X/VAjJJBQBGCgzAgLPYW2XpnBBOG4OWoPtLz5b4uNs9HErAZ9HhE09p5IyEw6mZJvo3GX6cIycStn7ReS11OV8xuPPkecTzw1vOm6+uPrsbqp5ilSQwIINiDkQRqCNxhIMdEaupdoACqUrNtYTUsJo+sO7OHjnzim2j0DnqC1MVqpfGV31+vKPbHleEz6Mt3h3miiwRc9G9uGkMz4vrBMCXAmPKYGW4dSsxcwLjMbxGdmo6kq2IEag3BHiN0N9YeJ9TFGNNW7feYpAREJrWrCy75pthXCcsK7r63N9TBbe6QTatJKzQl5WPtKiKXLviLEKotroMjrrGa608T6mAJh4n1MBNwRDmanxh2TKmMQFxEnQC9z4DUxqNndApxs1SRTId83vn6sodtvO0ZcpOIykiSzkBQSSQBbidAOJ5RvdkdH5dEvXVeEzRZllHMIdQ862rcJfrDjbTpaAFaZSZtrGa1jNP1R3ZI8M4yO0dpTJ7XY5XyUaDnzPOJ2ZZ7run1v28exvBM27tpqlySThvfPUn2jz5bok9EsIn3JGLA2AHQsRbXwvFIqwpWINxkRmDFZNN0YgVCMGYTMnxHFf2r5wi0aOoKVYGMhJ4FsZ7szgG4HnFPU0TyzhdSp9x8DoYBtZ54D3wsTTwHvhISHAkAQmHl74UCeXvhQSFhIBvCTrCwkLCxPp9nkjHMPVp7R1PJRvMBM6LLYzi2UrqmWYTpnp52vGdYWORORyO/kYs9obRDKJcsYZQOm9j7TfhFdAW6zUrFCTCFnqLI+5xwbn/5ihrKN5bFWFiN33jiIW62i0p9rK6iXUjGu5x3l/GAz94fphe8WtTsO4xyWExeXeHiN8VLyGU77+h8xASMEWlBt+qkIqSpzIqksqhZZALXuc1JzudeMZ8sw1LepgusPE+sBpJnSWrZShnsVKYCMMrNPZvhvvOesVGCIXWHifWFKzHTEfWAfqFssRbxJSmdtT65+6Lai2IbYm7C72f7hAVdJRM5Asc9ANT+EaJcFItzZpxGS7kHEwzM2kkoFacXJ1mHXyipZiSSSSTvMAqbMLEsxuSbkmEQcCAUkCAhgQBGCh3CIIqIBswCIcwiAFEAzaLCi23OlEYWJtpe9x4NqIilRAKC0Bq06c9YAKmWk4fvZaTf6snHrANfsuZ36VVP7ubOl/0m4EY/CISVEZpBscOyP2czw/SRb/BeDG0dmS+5TKx+nNnTP6RYGMaVEEFENBsn6eYAVppaSR+6RJX9Wbn1jOV+3Z00nE1r62vc+LHMxXhBeJHVi2kJJBHCEw6oh0KIIKI0IgGFlRACiAaIiTI2pMQYTZ09lxiHlwhsKIBQQEkVNM3elvLPFCCPQwtZNOdJxHipiC0ocIZwCAtRIkftx/KYBamXV5j8lFvtipKiHEQQFj/xVF+RlKD7T9o+kQp9Q8w3diTz3eA3QFQQZUQDdoEOlRBBRANiEPL4Q+VEAqIBiTOeWbqSp5ffxixTbeLKdLSZztYxFCiGp0sDdAWIelbfMl8jmPvg/wBDpzpPXzWKooIAUQFqKKQP16eQhRNMurO/IC34RUBRCsAgLQ7YVfkZSrzbMxAqKp5hu7E/YPAQmWgheAQDQEGYdKCBhEA1AhwKIBUQCUgQ4iwc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58217" y="620688"/>
            <a:ext cx="422756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6" name="AutoShape 6" descr="data:image/jpeg;base64,/9j/4AAQSkZJRgABAQAAAQABAAD/2wCEAAkGBxQSEhQUEhQUFRUXFBcXFxcWFxUXFxgXFxUXFhkUFRceHiggGBonHBcUIjEhJSkrLjAuFx8zODMsNygtLisBCgoKDg0OGBAQGi0kICU0Ny40NCwsMiwuLy03KzQ3LzQyLS4sLCwsNCwtNywsLDAsLCwrLCwtNCwtLSwsLS83LP/AABEIAJsBRQMBIgACEQEDEQH/xAAcAAAABwEBAAAAAAAAAAAAAAAAAQIDBAUGBwj/xABLEAACAAQDBAcCCgcGBQUBAAABAgADBBESITEFQVFhBhMiMnGBkVKhByMzQmJyscHR8BRDU2OCkqIWc7LC0uEVJDST8URUs8PiJf/EABkBAQEBAQEBAAAAAAAAAAAAAAADAQIEBf/EADMRAQEAAQEDCQYFBQAAAAAAAAABAhEDITEEEkFRcZGxwfAyUmGBodETIiNC4RQzguLx/9oADAMBAAIRAxEAPwDnF4F4IwIAyYAaCgQBgwCYKAIAwYAMGJZ3Awv9HbhANmBeHP0c8oSZJgEAwDBsp4QQgDvBAwIBgBBwQh6kkM7qiKzuxsqqLsTwAgEy5d+UTaHZ7TGwy0aY3BQWPoI0cvYdPRi9c5mTdRTSW7v99MGngPfAqOl88jq6cJTS9ySVAJ8W1JgF0/QWqIvMWVIHGbMVT/KLn1h7+yUhcpm0qVTyDP8A5hFBUSXJvPmWbf1jMz+ai5HnaETZcpDYtMbIHsqqjMAixLE7+AgL8dFqTdtWn/7TD/7IS3Qcv8hWUk08MZQ/YYpK2XJRit5uVs+wdVDaZceMMTqZL2E1b5ZOpTUA2uMQ98BL2p0RrJAJmU74R89LTF8bqTbztGfi7p9q1dIQUmzZYOlmxIRy1U+UWLdJqeqy2hTjEf8A1FOAk0fSddHH5tAZMwLxfbX6NNLl9fIdamm/ay9U+jOTVCOOnhFBAAGAYBgCAO8EDAgWgAYOFLLJ3QYkGAbBgGHTTHlBGS3CARABgrW1gGABgzBQIAAwIBgQBmBCbwIAyYK8AwIAEwd4CKTE+ho2d1lykaZMY2CqLsfwHPdARpVOd+X2xNoaBpjYJMqZNfhLQuR42GXiY21P0QpqNRM2pNu+oppLf/I+voR4mGa74RWReqoJUumlDICWoB8SePOJ3aTXSb6rNldNcrpPj9uPkapvg7rWAacZFMu8zpguP4VBHqREtehNGny200J/dSwR63MY6s2pUTjeZMY+JMRlpnfTG3gGb7IfqXqn1+zf0p13un3bn+y2y72/4jP/AJEt/ggn6D0b/I7TQH97LFvW4jFnZc39lO/7b/hDDymTXEviCsNNp1zu/k52y929/wDq1tX8HFaoLSTIqU3GTNGI/wALAD3mMlX0UyS2CdKmSm4TEZCfC4zHMRJo9sT5JukxweRP2xrKH4RTMTqq+TLqZRyIdQT434884zn5z2p3fb/pzMMvZy79314d+jAOsO0tFNmfJy5j/VRj7wI6zsnYNDOHWbPEstqZM2xYf3bm/wCd4idKaxKkFWXIqRYjyimOUymsTyxuN0scvpuh1W/6sJ9dgPcLmNNtGWNkS1kyQDUzZYaZUW7qnLBJ4DLXzO62xWM/8I1NjpZU7fJfq2+o9rX8wPWNcsFKlF7szWW/adrnM7hvZuXrDk+pwi0rsqRr+sPEMd2e4ZW4w1JqFZRLmGwBJR/ZJ1DcUOXMajeIiz5TJhxKy4hiUkEYh7Q4iAXPn4jc62F+ZAtfxh2honqCVQrdVBOJrZYlQW45ssVxeDlVbISUYqSLG3C4NjyuB6QF3tvZE9FM+YEVThFg1zoi905jVLg6YhFDMmk6mHKnak2YMLzHYa2JJH5/AcIhM8BNFc+IkEDFkVPcI0AYHIi3GFTpaTCRKyYfM3ORr1W+99EOfDhDZ2RU6/o8/wD7b8L5ZcITLliSSZqnrENllMCO1a4aYPYGRsMyeV4B/YW3Z1HN6yS1tzo1yjrvV10PjqI2O1OiQq5MqsoUEtZwJaQxC4WBIJlHTDcHLwty58A02ZbV5jgX4u7W+0x6FpqUSZUqQvdky1ljyAuYDidX0fqpXfp5tuKqXHqt4rmUg2IIPPKO+sYhPstaq46uUyL3ps1RgXjmdT4e6A4hYDWL/YnRWsqs5FNMw+246tPEM1sQ8Lxqqnaey9nsTSyFqqgaTZnyKNxlr+H80Z7bHTWtqsmmsq+xLvLTwsDc+ZMBar8Hpl/9ZX0dP9EPjb34fdeFno3spe9tN2P7uWLf4TGJwknXP3w9L2dMbRJreCOfsEBsR0e2Se7tOaD9OULf4RBf2FSb/wBJtKjnHcjnA3uLH3RjnoJq5lJg5lHA9bRGa8Bpdr9Dq2nF5tMzL7Ur41fHs5gcyIzpkg6ZfneItdj9LKulI6qfMA9hiXT+Q3A8rRox0noK/LaNOJM05fpVOLHkZgzNszriHhAc+mSysIvGy6R9EJtMnXS2WppTms6VnYfvFGniLjwjJzJO8en4QDV4K8CBALUXgQUuBAJMGq3joZ2RI/Yy/wCUQcvYspiFSShZiAowjMmAyfR/Y02rmrJkLdjmxPdRbgF3PAX8421bten2RLMiitMqCLTag2xE7wnsrf8AJOcK6SbTlbMkGkpQvWvnPdRa7WsVHBRp+TGAoqV50wAAs7HT7zwAiWtzuk4eK8k2c1vHw7fKd46ifMnvimFmJPMkk8IlS6NEIE58Oeapm45u2i+88oNa0SjaVnudzcM4tYqu+WuvM7+EQHIBOHTdcWNt14pJJNIjllcrrU2dVlCVSWksgkE2xtcZd5r+4CEVu0Xcj4xyMK3GJrXCgHLyiCzxN2PRJOcq8wSgEJDEXzuBbXmT5RrCq6Yerp8z8m+8/wDuJsIl7UmKhAmPcsN5IwgHjlqfdFhtDYspJRcVOIqtwhVd4xYe8bWJKm3zozhaAtJVUrhjNlqQoviT4t7k2UZdnU71OQMR/wBED3MlsdtUItMA5Lo/8JPhEEtCqecFOK12Ga8A25j4ajmBAP0Va8pg8tirA3uOUdQ6N9LpdeFk1REuoAtLncfov7S3/I1jmUuZ+kMEb5YmyTLd87lmgb/p+t9RFOJGKkFHQ58QR+fOJ5Yb+djuvrirhtN3Ny3zw7PWldyKMjFJgs49CNzKd4hvaNKJ0mbJP6xCB9YZqfX7IpehHSQVssU082ny/kXPuU8QfzujQKxzuLMpsRwYbvzxjrDLnT4uc8Obfh0OFs/HXf48IertpPNCByOwuEeFgM+eQ9ImdNaTqayaALKxExfBxc/1YvSKEtHThNSkdlxIMY3hTdl+sutuekQy8Ek0qQVJBGYIyI8DFiu1EmZVUvrP3qEJNHM5YZngw84CsLQRMaXpR0ck08mTNkVIndZ3lOAOuV1YAE3XUHgfGM1aA0FN0xqZaqqFAFw4bKcsLY1Ou5s4pq2qaa5drXNtNLKAoHoBDQEKCwGk+Deg62uRiOzJBmnxWwUfzEHyjsxPHxMYT4K6DDJeYRnMew+on/6J9I20+YgV5k44ZEoXmH2juljjfL1A3wDVRNlpKM+pYpTjQDvzTuVBrb7eQzjmvSvpnNrD1aDqpC92SmS2G9yO8fcPfETpZ0kmV07Eeyi5S5Y0ReHibC5iLS0QWX1swHq74VtkZjDVQfmgbzysLnQGKWhL3OVh3mY2VfE8eWvKJgEpVLKDNZSAcV0QAjIhR2mFxa5I1GWcMVNd1igMAMJ7AUWUA6rb0OLMnO+sRMcBYSdqOMQBCAqwtLAWxtloLnMDMmFbFqGapk4mY9sasTFUWi52ZsqXMQOago1sVgouCGYYQcQzOEWPFoCok1DACzMDYZgkbomVW1nZjmHS+SzFVxYZDUXHkRDe2aNJLhUmCaMN8QAA1IyFzkbAjkYri0BZ1PUnCCDKYqGJW7IL6Aqe0MrHInXSIlTTMlibFT3XU3U+B3HkbHlEUtEmVtEoAqAYT8orAETD9IcAMhbMZkG8BadGulFRQviktiQ9+U2ctxzG48xn46RodrbDkVslqzZgsVzqKT50s+1LG8amwyO7PKMXNp7y+ulA9WGwuDmZbG3ZxfOBuLHmAc7EubF2xNpJy1FO1nXUfNZd6MN4P+8BFmLfMQzHT6zZ1JWShXyJQwTDacl2BlTdDkCMieGWYO+IH/AKf9kP5n/GAwKQI342DTfsh/M/+qCgLIxYSalaOmerbvsCknkN7+f4cYhSJBmOqDVmA/E+l4ovhM2qHnLIl5JLAUAaZZfnyie0t3YzjfV9dauyk35XhPU9dTLTpzTphdrks3jmTkPfE2tJlDqhkcjMOl2GYVT7CnfvIvuEMUh6tGmb+4n1yLl/4Vv5ssRWnEgKTkNOXhw8I7kkmkTttttS6uqEwYmB62/aI0cW7zcHFszv11veGT+fz4iH9mbQMiYJi5kA2sbai3mOW+0WtX0umOjoUWzKVOZOoYcPpn+VPZjWKAtCC0JLQgtALJhJaEEwkmAWWgmvwPp4fiPUQ5Q1hlPjX2XW3EOjIb/zX8o0J6cTP2a79WO8MLnLXtE+IQ/NgKQVay5eGXfG6kTHORCn9UnAe02p0yGqpCNOl2t25YtLbIY1A+QHFgLlbXyBHCIdbUmZMeYRYsxYjxMN9a3ZNzdbYeVjcW4ZwEyiq2RlmIbMpuPw847Zsvaq1ciXUr3rBJo9yuRxvkfPhHE69CGWZhKiaMRFiLODZwAd18xyYRsPgw2t1dQ0hz8XNBy56H32PrEtp+WzP5Xs/jw1W2f5pcL2zt/nx0L+FKhylzR80lD9Vs194I8454THaemGzzNppks5sAV/iU4kPu98cYAiqLRvsqk7VprZLk3WSSLYWPX4bXw4gq9X3u1rDrbGoc7VZ3kXKbg91PBrqLHQg8xGZVYu9mbVSVLCNIVyMXaNr2ZgxGn0Vz8eMBJqdl0SM2F3ZcdridJyW6gMezdi120GWDPWCOy6Mhis1tXAu8rsBWmBGbIF8eFB2dMVzlBttuWbEU6hgScgmE3JvcFfZt5xC2nWCaJdpYQriuQFGK5vfIDwgJ1dsikWVMaXPLsBdLlBcY2AUqASWw2uMhfQ7ooVlk5DU5DxMKCxb9GKTrKiXlcKcZ/h099oDqvRyj6qRLlr3rLLH1rdpvW58ox/wk7exOKSUfi5J7R9ub85jxtmPEnlGz2rX/olNMm/OROrl/3r7/K9/IxxYMWYk3Jv5kn74Cds2lBDMwJRBd7am+iDhfjuAJha7TbExYBlYBWl6KUHdUezbcRmD53RWzShWWpt1d7kHWYe+fLu+C84hPMuSTv8vdAPVFsRwYit+yWFj4G2V92UMFotKPb7S5aS7XC3+cQbGYsywsMsxrzirrKkzJjudXZmP8RvAJLQgmEloQWgFkwktCC0JJgFkwqnwlh1hYLqcIuxHBb5XOl90XGzOlLyJQlqtwCcyxvncWGWQzv9YA7og7d2y1U6uyhSq4bDxv5eHjAImbScurIAoUYUljtKEOqG+b4vnE5tB1snqyCBZH+aTcowAxS2PEXBzzsRziAkwg3BIPEZGJmy1MwtJsSJnnhcXKMeAvdTyYwF70H6QCiqbTM6af8AFz1OgBuBM8ifQmNztCjMmY0sm4Ganih7p+7yjkKdpSDrwP2GOo9HdoGr2dLZjebTN1LneZZ7jHyw+hgHDBQZECAstidlpkw/q5ZI8WyH2H1jlNfU9ZOdzvY28L2HujptRN6uiqX8f6Vv9pjlMhblV4kD1NolN+1vwnjx8lbu2cnXfDh5p9VUFAiDQICykAgu/bJIO+xUX17MQC0P7RqQzzOyoONrEYtLkDK9tLRCLRVIstCS0IJhJMAotCS0ETCbwCiYTeDCki4BIG8A28zCYGg7wUCBACDRyDcEg8Rr5Qm8HAS5DY5cxTmQRNF99rI+fgVP8EObOqurmS5nsMCfDQ+4mD2bNu4SygMrobKLm6MBmc9bRDTMHwjMsZlLL0txyuNljvtSOtS41eWG/iXL8I4ltuk6ufMUaXxDwbP7z6R2DoxUY6Wnb6P2rf7RGE+EPZ+CcGAyOXke0PfiEcbLK5YY28dHW1kmdk4MbhiRRbO63F25SYRf418F+S5ZnlCQsKAPAev+0UcJj9HyL/8AMUZtfSeDewBy7Od93GKoS4l4Ty9f9oHVnl+fKAMLG2+Dmhu5cj/wuf2kekY5RHVuhtF1dMTvIt959590BQ/CjX2WRJ44pzeLEqv+eMTszJsR+YpfzXu/1FYuPhGn4q5x7CInouL/ADGKamm4Zcw2BuUXO+lyx0P0VgGptSW7xufaPePi2p84YLQUxwTkLcsz9sNloBZaEloQWgiYBRaEkwkmAASbAEk6AZk+AgATBEw/OoZqIrvLdUYlQzKQCVtcC+/MRHgBeBAgQAhRmNhw4jbgCQL8bcYTC5bWN7A8iLj0gJVc15gmDSYof+I3D/1h41PwYVNqqbIPdqJLLb6S9pT42Lxl6ly0qUcsmmLkAo+awyAt84xN6L1HV1tK/Ccg8mOE+5jAdAHPXQ+I1gQ/tBcM2YPpsfU3++CgGNuH/wDnT/4vujmdE3xsv+8T/EI6htCXjo6lBrgf1wX+6OZU4HVlwO0pB9LH8Y8/PmGeWvw+u56cNldrJJ0S3u3lTaiTia8l+8dJ3P8Au4ndGaRZzOP0d51ipAUO2EdvJsJGXd9Iq9oylV3swPaJAAOjHEMzyIgqDac6Ri6ma8vEAGwMVuBoDaL3XTc80bjanQqbNlgU1DMlti1dgvZzyOJ+GEHmCYrV+DmqHyjyJX1pgjLVG0p0zvzprfWmOftMQzLBzIBPheIXDb398n+Ovm7lxnR9WzboZKT5XaFMvgQf80NtsfZqd+uL/UVj9imMkBBxz/T7S+1tb8pJ5O5tcZwwnz1vm7HszZUtpKdTYyigKncVtqefG8cw6SGR1xFOLKt1J3MwY3ZeUQJdQ6qVV3CnVQzBT4jQw3aJcl5FdjnllcrdfW/rejlHLbtsJhpJp63dQockMAyk6BgTkDob6HI+ByhMGBHveFqj0nkZ/wDLKeBwS8tbG2YLA9q+VyIp9rV0udNV1lYECBcCYU+cxFjYjIFVva5CiK60HaAstmPK62XaXMBxjMzVNs946sXislDIeET9nqobEC11R2sQLXCEa34kboh2gOw9CT/ydN4fcwi22psMVNmKkhcjmgGeYviI5xT7DqJdNTU3XOqAS1zN9Sl7e8xG+EnaKmnppKm4mXqGy1W2GXkeVzEdh/bl9cVNr7Sx/sdL9j3yP9UGOh0r2ffI/wBUcr6teA9BCSF4L7osm6v/AGOlez75H+qB/Y6V7Pvkf6o5M2Hgvuhs4eA9BAdeHQ6V7P8AVI/1RdNS9VJ6uxGEWN7XvfO9suMcDJAzAAIzBAGR3GO3zukMl6aROmzFQ1EkEXvnMUBXUHje3rAck6aveuqPrj/AsQKeaoktiQv8Ymj4Ldl874TeLDpylq2b9LC3qgH3RUUtmSYpIFsD53OhwnT64gCqZssjsS2U8TMD+VsA+2L162gwEdV28FgyiYLthzYgnLPQX4mMzMsDkbjja3uhN4A7wV4KBACOofAzTqiz6h07V1SW5G6xL4Od7XMY3ozsAT7zZxwUyd9tMVtUU/ad3jD3SPpQ04rLp7yZEvJFS6k20OWYHL1gNp8MG1sciVLxm7TL4faCg5nwJHrHJ4cnTWc4nZmY72JJ9TCAIAoudhbVlyFcPKEwsQQxCkrYHjwOcVFoO0Beba2zKnS8EuQso4r3VUFhnZQRnYAhRyUHWKqS0sDto5PETAo9Ch+2GrQuWBfO9uVrwEqoKdSuBWX41+8wb5iaWUWhGzPlpP8Aey/8awupUCXLCkm5dsxY5kLpc+wYc2FKxVMleM1PcwP3QHUNpC81/H7hAhFS15jn6X2ZQIBdARdlOjCx94PuMcwkSDLmzZLaqWT+UkX8xnHR1axvw+zfGR6eUhl1CVC92aBf+8QWYea4T6x5dtjrlp700+c3zzerku1/DzxyvRfpd1Z+qpiwVhuGBicgGTLMniuA+sQSkXFVLDad2ZYqeEwA4fDECV8xFY0sgXItnbPI88tYtss+fjKnyjY/hbS4d3Z0GcMP0AUTZZcAoJiFgdCoYFgeVrwmTLLMFUEsxAAGpJyAg58lkYq4IYGxB3GO7NZojGrm19MQWWXRifmFJl/EdX1oIxJa3WYMr205w9Lr9nWJ6lBZjhGH5sqY01fHGGCG+5RGLvD9CJfWJ1txLxdsrrblzjzXks969634s92NTMrqFkylylcoqm69nEKV16xT834xlvzS8QpE6nEkSyJB+KcO9iZvXluw8t7XCAYctLYrw20qhsO02u7He2PK9xYELb+qKyslSgimW5LXswI3Ad8ZaE7ucbOT6furPxJ7saeZXUQYtJSnzWWlp0u62SYcb2t3mQ6jeIydaUMx+qBEvG2AHULc4QfK0O0eyp01cUqWzi5XK17gA2AvcnMeoGph2fsKpRSzSXCqCScrAAXJ14XPkeBt3stjzOm3tZnnMuiRAELQAnW3OGjzh2VTs1sOdyBYai/Ebhz0iyaX1eCWxuDjIUEHcCGbwzwawzR05mzElrq7BfU2hurmAkKuaqMIPHeW8zc+Fo0/we7PxTWnnuyhl9dwVX0GI+kT2udxwtnHo7ej6usZrdK0PSKR19RS0qaM1vBTYX8lVjFJ012iJ1ZNK9xCJScAssYRbzvFrsiuHW1ladJErDL+u4wLbyB/mjDNN9Y6wxmGMxnRuZldbaeZ40OzOlCyZdPKKBgrAzLgEC1R1t1W2bWAF75AkWjJtMg6esaWwZdRe1+YI++OmNl/auRbJArgSlDhAQMFO6CaV3srufEBTqIzXSKvSbOxoS10TExABZwtmbIDWwztfjEfaO2Zk5Qr4cjcECx0trfSK0tAOM8a/ZL/AKTsmfK+fSTRUJx6twVceGp9IxUaX4Pa1ZdYqP8AJz0aQ99LTBYX87DzgHemvb/RqgfrJAVvrLn/AJj6RQ0RGOxyDAoTyYWv5Gx8o01RRlqWopmv1lLNZl4lVJBt4jEfMRkAYBc6mZe9YG9rE5+kNYYmz1MyzqCSey4GfbAyP8QF/ENEZxY2y8jceR3wDeGLnYOxBNvNnNgkJ3m0LW+Yp+07vGEbH2WJl5k04JKd5t7fQXnzgbZ2uZ1kQYJKZIg5bzxMBoZ226edLAIRJUrr1Elr9pTJCyGVdCQ5Y8sjDW1q2jnCfLky5ElgPi5rKqKR1ss2XCDoiuMRFziMY+8W2yVpSnx5YPjPtYcFltfCL3uT5A8oC3E2jZVR+oWWOowFVPXgrY1HXNbtBu2Be4zS1olNWUJuyrTYJkwvMRpZExEMhV6uRvQ9aGYZ/OEUc+VR3GF3tiIOuQJWxFxnYY/QRUz1AZgpxKGIU55i+RtANiDEWS9Hqo/qH1I3ZEGxBz5H0J0BMRa3Z82SQJstkJF8xuuR5aHKAZEPSpOLQjFewByv4HS8R1FzuHMxKkoZd3OVsk4MxGoO8AZ3G/DxgFV7ANYG4UBB/CLE+bYj5xb9BqfFUqx0lqzn0wj7YziC+Ub3ohSYJDOdZpsPqL+Jv7oC7U++DgLAgM6elSfs39VidJmS9o08yT3WuDLxW7MwDsH6pzU+MYYxK2ZXGTMDr4EcRvEcbTDn46etehuN0pqhObSJoKm5Wx1VgbFfG8JrKZ2a2ZmCwI1LjQTF+/14xqOlGyxWS/0unzmqt5qjWYij5VRvmLkGGthfdGfo6pZyhXbBMXNX8Br+I3x5ZncLctN37p1Xr7K+hhzeUYTZ2/mns3rnVfLuQTNEorgILqwYuMwCNFTiOJ37stY8+czsWY3ZjnBT5gJuABxtoTxA3eEIUx7XzisP5ygYfzlB4IuOjPRxqx3VXCYFUk4HmMcbiWoVEBJF2FzoBmYCmw/nKBh/OUaJ+iyCVUP+lSsVMWWYglze+HKKiTLYHLFcrHSIe3ejz0gkGYVLTpbPhGssq2Eo+7EDrbfcQEah2pOkqVlthBIJyF7ixHoQCOYEPTOkVQRYzLbsgBbIgW4ZM1vrHjFbghL6/nhATZjdeSxPxxuW/eaklfp8t40zyLZ+LBH6xhY/RU6qfpHfwGW+GpE4LmB2/mk6L9ID2uHCG7EniTn/ALkwDlLIaYyqoJJIAA1JJsAPEx0HahFDSrToRjN8RG9zbGRyAsohno3sxaKV+kzsppW8tTqiEW6wjc50Uc774oZs1quoUaY2Cgeyt/wuYhP1M+d0Th8b1/Lx7I74TRYbXm9Rs+RJ0ae7Tn+qtggPlhPkYyheLbppX9ZVOF7ksCWo5KBf339IocUXcHMR5QXp7/xh4S4ckIuJcYJXEMQWwbDfMKTle17XgItuQ9/4wLch7/xi72iKMof0dKkPjFjNeUVwWzBCqDiv5RV9XAMYcoVJYqwZcipDDxBuPeIWyQYSA2m263BVSKxR8XUSUL+NgHB52wHyjL9IdndRNOHOW/blndY528vstFxK+O2cy/Op5uIf3bCxHvP8sMbOmLUSv0aYbEZyWO4+z+d0BQU0/CTe5VhZgDqOXMaw8tHbtM3xY0YavwVB7XH2d+68epp2lsUcWYGxH53QJU+wKkYlO7gfaU7j9v2A81e2FkWyy2IOAaC1tCc9w8bRGAhN4Uov+fCAFj+bQMJ/NoVggsIgCwn82gFPzlB4Ryg8EBZjpBUgWx5Z7l33B9zMPBjCJ23J0y4mtjU2xLpitfO435nPkOEV5WwMNwEw0VyCrXlnPGfmgah+DZ6b8rQ1UTsVgMlUWUctSTzJzMFOn3GFRZL3tvJ0xNxP2boOlpyxGROenE8BATdi7PabMVRv1PBd5jWTekUmWcCq5CdkYQtrDLLOK2ewpJRQH46YO0R8xeAiggNgvSmV7Mz0X/VAjJJBQBGCgzAgLPYW2XpnBBOG4OWoPtLz5b4uNs9HErAZ9HhE09p5IyEw6mZJvo3GX6cIycStn7ReS11OV8xuPPkecTzw1vOm6+uPrsbqp5ilSQwIINiDkQRqCNxhIMdEaupdoACqUrNtYTUsJo+sO7OHjnzim2j0DnqC1MVqpfGV31+vKPbHleEz6Mt3h3miiwRc9G9uGkMz4vrBMCXAmPKYGW4dSsxcwLjMbxGdmo6kq2IEag3BHiN0N9YeJ9TFGNNW7feYpAREJrWrCy75pthXCcsK7r63N9TBbe6QTatJKzQl5WPtKiKXLviLEKotroMjrrGa608T6mAJh4n1MBNwRDmanxh2TKmMQFxEnQC9z4DUxqNndApxs1SRTId83vn6sodtvO0ZcpOIykiSzkBQSSQBbidAOJ5RvdkdH5dEvXVeEzRZllHMIdQ862rcJfrDjbTpaAFaZSZtrGa1jNP1R3ZI8M4yO0dpTJ7XY5XyUaDnzPOJ2ZZ7run1v28exvBM27tpqlySThvfPUn2jz5bok9EsIn3JGLA2AHQsRbXwvFIqwpWINxkRmDFZNN0YgVCMGYTMnxHFf2r5wi0aOoKVYGMhJ4FsZ7szgG4HnFPU0TyzhdSp9x8DoYBtZ54D3wsTTwHvhISHAkAQmHl74UCeXvhQSFhIBvCTrCwkLCxPp9nkjHMPVp7R1PJRvMBM6LLYzi2UrqmWYTpnp52vGdYWORORyO/kYs9obRDKJcsYZQOm9j7TfhFdAW6zUrFCTCFnqLI+5xwbn/5ihrKN5bFWFiN33jiIW62i0p9rK6iXUjGu5x3l/GAz94fphe8WtTsO4xyWExeXeHiN8VLyGU77+h8xASMEWlBt+qkIqSpzIqksqhZZALXuc1JzudeMZ8sw1LepgusPE+sBpJnSWrZShnsVKYCMMrNPZvhvvOesVGCIXWHifWFKzHTEfWAfqFssRbxJSmdtT65+6Lai2IbYm7C72f7hAVdJRM5Asc9ANT+EaJcFItzZpxGS7kHEwzM2kkoFacXJ1mHXyipZiSSSSTvMAqbMLEsxuSbkmEQcCAUkCAhgQBGCh3CIIqIBswCIcwiAFEAzaLCi23OlEYWJtpe9x4NqIilRAKC0Bq06c9YAKmWk4fvZaTf6snHrANfsuZ36VVP7ubOl/0m4EY/CISVEZpBscOyP2czw/SRb/BeDG0dmS+5TKx+nNnTP6RYGMaVEEFENBsn6eYAVppaSR+6RJX9Wbn1jOV+3Z00nE1r62vc+LHMxXhBeJHVi2kJJBHCEw6oh0KIIKI0IgGFlRACiAaIiTI2pMQYTZ09lxiHlwhsKIBQQEkVNM3elvLPFCCPQwtZNOdJxHipiC0ocIZwCAtRIkftx/KYBamXV5j8lFvtipKiHEQQFj/xVF+RlKD7T9o+kQp9Q8w3diTz3eA3QFQQZUQDdoEOlRBBRANiEPL4Q+VEAqIBiTOeWbqSp5ffxixTbeLKdLSZztYxFCiGp0sDdAWIelbfMl8jmPvg/wBDpzpPXzWKooIAUQFqKKQP16eQhRNMurO/IC34RUBRCsAgLQ7YVfkZSrzbMxAqKp5hu7E/YPAQmWgheAQDQEGYdKCBhEA1AhwKIBUQCUgQ4iwc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 Methodology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040560"/>
          </a:xfrm>
        </p:spPr>
        <p:txBody>
          <a:bodyPr>
            <a:normAutofit/>
          </a:bodyPr>
          <a:lstStyle/>
          <a:p>
            <a:r>
              <a:rPr lang="en-GB" dirty="0" smtClean="0"/>
              <a:t> Different </a:t>
            </a:r>
            <a:r>
              <a:rPr lang="en-GB" dirty="0" smtClean="0"/>
              <a:t>phases proposal</a:t>
            </a: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8" name="Imagen 5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64" y="1988840"/>
            <a:ext cx="3235960" cy="2432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6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556" y="2060848"/>
            <a:ext cx="3385820" cy="2188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7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388" y="4437112"/>
            <a:ext cx="3543300" cy="2204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75288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 </a:t>
            </a:r>
            <a:r>
              <a:rPr lang="en-GB" dirty="0" smtClean="0"/>
              <a:t>Methodology(II)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040560"/>
          </a:xfrm>
        </p:spPr>
        <p:txBody>
          <a:bodyPr>
            <a:normAutofit/>
          </a:bodyPr>
          <a:lstStyle/>
          <a:p>
            <a:r>
              <a:rPr lang="en-GB" dirty="0" smtClean="0"/>
              <a:t> Many open issues TBD</a:t>
            </a:r>
          </a:p>
          <a:p>
            <a:pPr lvl="1"/>
            <a:r>
              <a:rPr lang="en-GB" dirty="0" smtClean="0"/>
              <a:t>Number of concurrent transfers</a:t>
            </a:r>
          </a:p>
          <a:p>
            <a:pPr lvl="1"/>
            <a:r>
              <a:rPr lang="en-GB" dirty="0" smtClean="0"/>
              <a:t>Duration of the test</a:t>
            </a:r>
          </a:p>
          <a:p>
            <a:pPr lvl="1"/>
            <a:r>
              <a:rPr lang="en-GB" dirty="0" smtClean="0"/>
              <a:t>Impact of configuration</a:t>
            </a:r>
          </a:p>
          <a:p>
            <a:pPr lvl="2"/>
            <a:r>
              <a:rPr lang="en-GB" dirty="0" smtClean="0"/>
              <a:t>Repeatability and reliability</a:t>
            </a:r>
          </a:p>
          <a:p>
            <a:pPr lvl="1"/>
            <a:r>
              <a:rPr lang="en-GB" dirty="0" smtClean="0"/>
              <a:t>Maximum achieved vs. maximum achievable</a:t>
            </a:r>
          </a:p>
          <a:p>
            <a:endParaRPr lang="en-GB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37889" name="Picture 1" descr="C:\Users\jtpibara\AppData\Local\Microsoft\Windows\Temporary Internet Files\Content.IE5\TDH7NBKS\MC90038381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412776"/>
            <a:ext cx="588874" cy="9464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5288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5950" y="23701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ES_tradnl" sz="3200" b="1" dirty="0" err="1" smtClean="0">
                <a:solidFill>
                  <a:srgbClr val="00682F"/>
                </a:solidFill>
              </a:rPr>
              <a:t>Comments</a:t>
            </a:r>
            <a:r>
              <a:rPr lang="es-ES_tradnl" sz="3200" b="1" dirty="0" smtClean="0">
                <a:solidFill>
                  <a:srgbClr val="00682F"/>
                </a:solidFill>
              </a:rPr>
              <a:t> of </a:t>
            </a:r>
            <a:r>
              <a:rPr lang="es-ES_tradnl" sz="3200" b="1" dirty="0" err="1" smtClean="0">
                <a:solidFill>
                  <a:srgbClr val="00682F"/>
                </a:solidFill>
              </a:rPr>
              <a:t>Q.Int_speed_test</a:t>
            </a:r>
            <a:endParaRPr lang="en-US" sz="2000" b="1" dirty="0">
              <a:solidFill>
                <a:srgbClr val="00682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66825" y="3429000"/>
            <a:ext cx="640080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FFC000"/>
              </a:buClr>
              <a:buSzPct val="75000"/>
              <a:defRPr/>
            </a:pPr>
            <a:r>
              <a:rPr lang="en-GB" kern="0" dirty="0">
                <a:solidFill>
                  <a:srgbClr val="00682F"/>
                </a:solidFill>
                <a:latin typeface="+mn-lt"/>
                <a:cs typeface="+mn-cs"/>
              </a:rPr>
              <a:t/>
            </a:r>
            <a:br>
              <a:rPr lang="en-GB" kern="0" dirty="0">
                <a:solidFill>
                  <a:srgbClr val="00682F"/>
                </a:solidFill>
                <a:latin typeface="+mn-lt"/>
                <a:cs typeface="+mn-cs"/>
              </a:rPr>
            </a:br>
            <a:r>
              <a:rPr lang="en-GB" kern="0" dirty="0">
                <a:solidFill>
                  <a:srgbClr val="00682F"/>
                </a:solidFill>
                <a:latin typeface="+mn-lt"/>
                <a:cs typeface="+mn-cs"/>
              </a:rPr>
              <a:t>University of the Basque Country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FFC000"/>
              </a:buClr>
              <a:buSzPct val="75000"/>
              <a:defRPr/>
            </a:pPr>
            <a:r>
              <a:rPr lang="en-GB" kern="0" dirty="0">
                <a:solidFill>
                  <a:srgbClr val="00682F"/>
                </a:solidFill>
                <a:latin typeface="+mn-lt"/>
                <a:cs typeface="+mn-cs"/>
              </a:rPr>
              <a:t>(UPV/EHU</a:t>
            </a:r>
            <a:r>
              <a:rPr lang="en-GB" kern="0" dirty="0" smtClean="0">
                <a:solidFill>
                  <a:srgbClr val="00682F"/>
                </a:solidFill>
                <a:latin typeface="+mn-lt"/>
                <a:cs typeface="+mn-cs"/>
              </a:rPr>
              <a:t>)</a:t>
            </a:r>
            <a:endParaRPr lang="en-GB" kern="0" dirty="0">
              <a:solidFill>
                <a:srgbClr val="00682F"/>
              </a:solidFill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FFC000"/>
              </a:buClr>
              <a:buSzPct val="75000"/>
              <a:defRPr/>
            </a:pPr>
            <a:r>
              <a:rPr lang="en-GB" kern="0" dirty="0" smtClean="0">
                <a:solidFill>
                  <a:srgbClr val="00682F"/>
                </a:solidFill>
                <a:latin typeface="+mn-lt"/>
                <a:cs typeface="+mn-cs"/>
              </a:rPr>
              <a:t>Fidel Liberal </a:t>
            </a:r>
            <a:r>
              <a:rPr lang="en-GB" kern="0" dirty="0" smtClean="0">
                <a:solidFill>
                  <a:srgbClr val="00682F"/>
                </a:solidFill>
                <a:latin typeface="+mn-lt"/>
                <a:cs typeface="+mn-cs"/>
                <a:hlinkClick r:id="rId3"/>
              </a:rPr>
              <a:t>fidel.liberal@ehu.es</a:t>
            </a:r>
            <a:endParaRPr lang="en-GB" kern="0" dirty="0" smtClean="0">
              <a:solidFill>
                <a:srgbClr val="00682F"/>
              </a:solidFill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FFC000"/>
              </a:buClr>
              <a:buSzPct val="75000"/>
              <a:defRPr/>
            </a:pPr>
            <a:r>
              <a:rPr lang="en-GB" kern="0" dirty="0" smtClean="0">
                <a:solidFill>
                  <a:srgbClr val="00682F"/>
                </a:solidFill>
                <a:latin typeface="+mn-lt"/>
                <a:cs typeface="+mn-cs"/>
              </a:rPr>
              <a:t>Eva </a:t>
            </a:r>
            <a:r>
              <a:rPr lang="en-GB" kern="0" dirty="0" err="1" smtClean="0">
                <a:solidFill>
                  <a:srgbClr val="00682F"/>
                </a:solidFill>
                <a:latin typeface="+mn-lt"/>
                <a:cs typeface="+mn-cs"/>
              </a:rPr>
              <a:t>Ibarrola</a:t>
            </a:r>
            <a:r>
              <a:rPr lang="en-GB" kern="0" dirty="0" smtClean="0">
                <a:solidFill>
                  <a:srgbClr val="00682F"/>
                </a:solidFill>
                <a:latin typeface="+mn-lt"/>
                <a:cs typeface="+mn-cs"/>
              </a:rPr>
              <a:t> </a:t>
            </a:r>
            <a:r>
              <a:rPr lang="en-GB" kern="0" dirty="0" smtClean="0">
                <a:solidFill>
                  <a:srgbClr val="00682F"/>
                </a:solidFill>
                <a:latin typeface="+mn-lt"/>
                <a:cs typeface="+mn-cs"/>
                <a:hlinkClick r:id="rId4"/>
              </a:rPr>
              <a:t>eva.ibarrola@ehu.es</a:t>
            </a:r>
            <a:endParaRPr lang="en-GB" kern="0" dirty="0" smtClean="0">
              <a:solidFill>
                <a:srgbClr val="00682F"/>
              </a:solidFill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FFC000"/>
              </a:buClr>
              <a:buSzPct val="75000"/>
              <a:defRPr/>
            </a:pPr>
            <a:r>
              <a:rPr lang="en-GB" kern="0" dirty="0" smtClean="0">
                <a:solidFill>
                  <a:srgbClr val="00682F"/>
                </a:solidFill>
                <a:latin typeface="+mn-lt"/>
                <a:cs typeface="+mn-cs"/>
              </a:rPr>
              <a:t>SG11 Q15</a:t>
            </a:r>
            <a:br>
              <a:rPr lang="en-GB" kern="0" dirty="0" smtClean="0">
                <a:solidFill>
                  <a:srgbClr val="00682F"/>
                </a:solidFill>
                <a:latin typeface="+mn-lt"/>
                <a:cs typeface="+mn-cs"/>
              </a:rPr>
            </a:br>
            <a:r>
              <a:rPr lang="en-GB" kern="0" dirty="0" smtClean="0">
                <a:solidFill>
                  <a:srgbClr val="00682F"/>
                </a:solidFill>
                <a:latin typeface="+mn-lt"/>
                <a:cs typeface="+mn-cs"/>
              </a:rPr>
              <a:t> Interim </a:t>
            </a:r>
            <a:r>
              <a:rPr lang="en-GB" kern="0" dirty="0" err="1" smtClean="0">
                <a:solidFill>
                  <a:srgbClr val="00682F"/>
                </a:solidFill>
                <a:latin typeface="+mn-lt"/>
                <a:cs typeface="+mn-cs"/>
              </a:rPr>
              <a:t>Rapporteur</a:t>
            </a:r>
            <a:r>
              <a:rPr lang="en-GB" kern="0" dirty="0" smtClean="0">
                <a:solidFill>
                  <a:srgbClr val="00682F"/>
                </a:solidFill>
                <a:latin typeface="+mn-lt"/>
                <a:cs typeface="+mn-cs"/>
              </a:rPr>
              <a:t> Meeting</a:t>
            </a:r>
            <a:br>
              <a:rPr lang="en-GB" kern="0" dirty="0" smtClean="0">
                <a:solidFill>
                  <a:srgbClr val="00682F"/>
                </a:solidFill>
                <a:latin typeface="+mn-lt"/>
                <a:cs typeface="+mn-cs"/>
              </a:rPr>
            </a:br>
            <a:r>
              <a:rPr lang="en-GB" kern="0" dirty="0" smtClean="0">
                <a:solidFill>
                  <a:srgbClr val="00682F"/>
                </a:solidFill>
                <a:latin typeface="+mn-lt"/>
                <a:cs typeface="+mn-cs"/>
              </a:rPr>
              <a:t>Geneva, 13 Nov 2014</a:t>
            </a:r>
          </a:p>
        </p:txBody>
      </p:sp>
      <p:pic>
        <p:nvPicPr>
          <p:cNvPr id="5124" name="Imagen 6" descr="800px-Ehu_logo.svg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7" y="404813"/>
            <a:ext cx="2623865" cy="1166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Analysis of issues under study 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Location of external resources</a:t>
            </a:r>
          </a:p>
          <a:p>
            <a:r>
              <a:rPr lang="en-GB" dirty="0" smtClean="0"/>
              <a:t>Required additional information from users’ HW/SW</a:t>
            </a:r>
          </a:p>
          <a:p>
            <a:r>
              <a:rPr lang="en-GB" dirty="0" smtClean="0"/>
              <a:t>Methodology</a:t>
            </a:r>
          </a:p>
          <a:p>
            <a:pPr lvl="1"/>
            <a:r>
              <a:rPr lang="en-GB" dirty="0" smtClean="0"/>
              <a:t>Number of concurrent transfers</a:t>
            </a:r>
          </a:p>
          <a:p>
            <a:pPr lvl="1"/>
            <a:r>
              <a:rPr lang="en-GB" dirty="0" smtClean="0"/>
              <a:t>Duration of the test</a:t>
            </a:r>
          </a:p>
          <a:p>
            <a:pPr lvl="1"/>
            <a:r>
              <a:rPr lang="en-GB" dirty="0" smtClean="0"/>
              <a:t>Impact of configuration</a:t>
            </a:r>
          </a:p>
          <a:p>
            <a:pPr lvl="2"/>
            <a:r>
              <a:rPr lang="en-GB" dirty="0" smtClean="0"/>
              <a:t>Repeatability and reliability</a:t>
            </a:r>
          </a:p>
          <a:p>
            <a:pPr lvl="1"/>
            <a:r>
              <a:rPr lang="en-GB" dirty="0" smtClean="0"/>
              <a:t>Maximu</a:t>
            </a:r>
            <a:r>
              <a:rPr lang="en-GB" dirty="0"/>
              <a:t>m</a:t>
            </a:r>
            <a:r>
              <a:rPr lang="en-GB" dirty="0" smtClean="0"/>
              <a:t> achieved vs. maximum achievable</a:t>
            </a:r>
            <a:endParaRPr lang="en-GB" dirty="0"/>
          </a:p>
          <a:p>
            <a:r>
              <a:rPr lang="en-GB" dirty="0" smtClean="0"/>
              <a:t>Delay (and other measurements)</a:t>
            </a:r>
            <a:endParaRPr lang="en-GB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33793" name="Picture 1" descr="C:\Users\jtpibara\AppData\Local\Microsoft\Windows\Temporary Internet Files\Content.IE5\TDH7NBKS\MC9003838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116632"/>
            <a:ext cx="588874" cy="9464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4717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Location of external resources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3717032"/>
            <a:ext cx="8218488" cy="3024336"/>
          </a:xfrm>
        </p:spPr>
        <p:txBody>
          <a:bodyPr>
            <a:normAutofit fontScale="77500" lnSpcReduction="20000"/>
          </a:bodyPr>
          <a:lstStyle/>
          <a:p>
            <a:r>
              <a:rPr lang="es-ES_tradnl" dirty="0" err="1" smtClean="0"/>
              <a:t>Options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selecting</a:t>
            </a:r>
            <a:r>
              <a:rPr lang="es-ES_tradnl" dirty="0" smtClean="0"/>
              <a:t> </a:t>
            </a:r>
            <a:r>
              <a:rPr lang="es-ES_tradnl" i="1" dirty="0" err="1"/>
              <a:t>m</a:t>
            </a:r>
            <a:r>
              <a:rPr lang="es-ES_tradnl" i="1" dirty="0" err="1" smtClean="0"/>
              <a:t>eaningful</a:t>
            </a:r>
            <a:r>
              <a:rPr lang="es-ES_tradnl" dirty="0" smtClean="0"/>
              <a:t> </a:t>
            </a:r>
            <a:r>
              <a:rPr lang="es-ES_tradnl" dirty="0" err="1" smtClean="0"/>
              <a:t>resources</a:t>
            </a:r>
            <a:endParaRPr lang="es-ES" dirty="0"/>
          </a:p>
          <a:p>
            <a:pPr lvl="1"/>
            <a:r>
              <a:rPr lang="en-GB" dirty="0" smtClean="0"/>
              <a:t>1.- Top 10 </a:t>
            </a:r>
            <a:r>
              <a:rPr lang="en-GB" dirty="0"/>
              <a:t>or 20 </a:t>
            </a:r>
            <a:r>
              <a:rPr lang="en-GB" dirty="0" smtClean="0"/>
              <a:t>websites (i.e. in </a:t>
            </a:r>
            <a:r>
              <a:rPr lang="en-GB" dirty="0" err="1"/>
              <a:t>Alexa</a:t>
            </a:r>
            <a:r>
              <a:rPr lang="en-GB" dirty="0"/>
              <a:t> </a:t>
            </a:r>
            <a:r>
              <a:rPr lang="en-GB" dirty="0" smtClean="0"/>
              <a:t>Rank)</a:t>
            </a:r>
          </a:p>
          <a:p>
            <a:pPr lvl="1"/>
            <a:r>
              <a:rPr lang="en-GB" dirty="0" smtClean="0"/>
              <a:t>2.- Most </a:t>
            </a:r>
            <a:r>
              <a:rPr lang="en-GB" dirty="0"/>
              <a:t>important </a:t>
            </a:r>
            <a:r>
              <a:rPr lang="en-GB" dirty="0" smtClean="0"/>
              <a:t>CDNs</a:t>
            </a:r>
          </a:p>
          <a:p>
            <a:pPr lvl="1"/>
            <a:r>
              <a:rPr lang="en-GB" dirty="0" smtClean="0"/>
              <a:t>3.- Most </a:t>
            </a:r>
            <a:r>
              <a:rPr lang="en-GB" dirty="0"/>
              <a:t>important network interconnection points (with higher traffic volume/peaks, most used...</a:t>
            </a:r>
            <a:r>
              <a:rPr lang="en-GB" dirty="0" smtClean="0"/>
              <a:t>)</a:t>
            </a:r>
            <a:endParaRPr lang="es-ES" dirty="0"/>
          </a:p>
          <a:p>
            <a:pPr lvl="1"/>
            <a:r>
              <a:rPr lang="en-GB" dirty="0" smtClean="0"/>
              <a:t>4.- A specifically selected network of geographically dispersed </a:t>
            </a:r>
            <a:r>
              <a:rPr lang="en-GB" dirty="0"/>
              <a:t>destinations around the world, to cover, at least, tests in different ranges (same continent, long distance...) </a:t>
            </a:r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2736"/>
            <a:ext cx="6970176" cy="265185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1" descr="C:\Users\jtpibara\AppData\Local\Microsoft\Windows\Temporary Internet Files\Content.IE5\TDH7NBKS\MC90038381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3645024"/>
            <a:ext cx="588874" cy="9464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5288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Required additional information from users’ HW/</a:t>
            </a:r>
            <a:r>
              <a:rPr lang="en-GB" dirty="0" smtClean="0"/>
              <a:t>SW</a:t>
            </a:r>
            <a:endParaRPr lang="en-GB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User characterization purpose</a:t>
            </a:r>
          </a:p>
          <a:p>
            <a:pPr lvl="1"/>
            <a:r>
              <a:rPr lang="en-GB" dirty="0" smtClean="0"/>
              <a:t>More accurate evaluation [NEUTRALITY?]</a:t>
            </a:r>
          </a:p>
          <a:p>
            <a:pPr lvl="2"/>
            <a:r>
              <a:rPr lang="en-GB" dirty="0" smtClean="0"/>
              <a:t>Access technology</a:t>
            </a:r>
          </a:p>
          <a:p>
            <a:pPr lvl="2"/>
            <a:r>
              <a:rPr lang="en-GB" dirty="0" smtClean="0"/>
              <a:t>SNR/Others</a:t>
            </a:r>
          </a:p>
          <a:p>
            <a:pPr lvl="1"/>
            <a:r>
              <a:rPr lang="en-GB" dirty="0" smtClean="0"/>
              <a:t>Informative</a:t>
            </a:r>
          </a:p>
          <a:p>
            <a:pPr lvl="2"/>
            <a:r>
              <a:rPr lang="en-GB" dirty="0" smtClean="0"/>
              <a:t>Statistics for users per access technology, OS, browser</a:t>
            </a:r>
          </a:p>
          <a:p>
            <a:pPr lvl="1"/>
            <a:r>
              <a:rPr lang="en-GB" dirty="0" smtClean="0"/>
              <a:t>User Warning/Notification</a:t>
            </a:r>
          </a:p>
          <a:p>
            <a:pPr lvl="2"/>
            <a:r>
              <a:rPr lang="en-GB" dirty="0" smtClean="0"/>
              <a:t>Un-suitable configuration detected</a:t>
            </a:r>
          </a:p>
          <a:p>
            <a:pPr lvl="2"/>
            <a:r>
              <a:rPr lang="en-GB" dirty="0" smtClean="0"/>
              <a:t>Un-reliable measurement </a:t>
            </a:r>
            <a:endParaRPr lang="en-GB" dirty="0"/>
          </a:p>
          <a:p>
            <a:r>
              <a:rPr lang="en-GB" dirty="0" smtClean="0"/>
              <a:t>Issues</a:t>
            </a:r>
          </a:p>
          <a:p>
            <a:pPr lvl="1"/>
            <a:r>
              <a:rPr lang="en-GB" dirty="0" smtClean="0"/>
              <a:t>Privacy (i.e. </a:t>
            </a:r>
            <a:r>
              <a:rPr lang="en-GB" dirty="0" err="1" smtClean="0"/>
              <a:t>geolocation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Availability of information </a:t>
            </a:r>
          </a:p>
          <a:p>
            <a:pPr lvl="2"/>
            <a:r>
              <a:rPr lang="en-GB" dirty="0" smtClean="0"/>
              <a:t>OK for Mobile Apps</a:t>
            </a:r>
          </a:p>
          <a:p>
            <a:pPr lvl="2"/>
            <a:r>
              <a:rPr lang="en-GB" dirty="0" smtClean="0"/>
              <a:t>NA for </a:t>
            </a:r>
            <a:r>
              <a:rPr lang="en-GB" dirty="0"/>
              <a:t>w</a:t>
            </a:r>
            <a:r>
              <a:rPr lang="en-GB" dirty="0" smtClean="0"/>
              <a:t>eb apps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30721" name="Picture 1" descr="C:\Users\jtpibara\AppData\Local\Microsoft\Windows\Temporary Internet Files\Content.IE5\TDH7NBKS\MC9003838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1412776"/>
            <a:ext cx="588874" cy="9464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1604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Methodology: Impact of configuration 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Rationale: Easy to measure maximum TCP </a:t>
            </a:r>
            <a:r>
              <a:rPr lang="en-GB" dirty="0" err="1" smtClean="0"/>
              <a:t>goodput</a:t>
            </a:r>
            <a:r>
              <a:rPr lang="en-GB" dirty="0" smtClean="0"/>
              <a:t> on steady stage ~ e2e capacity</a:t>
            </a:r>
          </a:p>
          <a:p>
            <a:pPr lvl="1"/>
            <a:r>
              <a:rPr lang="en-GB" dirty="0" smtClean="0"/>
              <a:t>Valid for “constant channels” ~ fixed access</a:t>
            </a:r>
          </a:p>
          <a:p>
            <a:r>
              <a:rPr lang="en-GB" dirty="0" smtClean="0"/>
              <a:t>TCP flavours</a:t>
            </a:r>
          </a:p>
          <a:p>
            <a:pPr lvl="1"/>
            <a:r>
              <a:rPr lang="en-GB" dirty="0"/>
              <a:t>OS buffer size limitation</a:t>
            </a:r>
          </a:p>
          <a:p>
            <a:pPr lvl="1"/>
            <a:r>
              <a:rPr lang="en-GB" dirty="0" smtClean="0"/>
              <a:t>Congestion Control</a:t>
            </a:r>
          </a:p>
          <a:p>
            <a:pPr lvl="1"/>
            <a:r>
              <a:rPr lang="en-GB" dirty="0" smtClean="0"/>
              <a:t>Flow Control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1" descr="C:\Users\jtpibara\AppData\Local\Microsoft\Windows\Temporary Internet Files\Content.IE5\TDH7NBKS\MC9003838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1412776"/>
            <a:ext cx="588874" cy="9464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7077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File size/Test duration</a:t>
            </a:r>
            <a:endParaRPr lang="en-GB" dirty="0"/>
          </a:p>
        </p:txBody>
      </p:sp>
      <p:sp>
        <p:nvSpPr>
          <p:cNvPr id="9" name="Marcador de conteni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Extremely dependant of TCP congestion mechanisms</a:t>
            </a:r>
          </a:p>
          <a:p>
            <a:r>
              <a:rPr lang="en-GB" dirty="0" smtClean="0"/>
              <a:t>Low enough not to discourage users</a:t>
            </a:r>
            <a:endParaRPr lang="en-GB" dirty="0"/>
          </a:p>
        </p:txBody>
      </p:sp>
      <p:sp>
        <p:nvSpPr>
          <p:cNvPr id="8" name="CuadroTexto 7"/>
          <p:cNvSpPr txBox="1"/>
          <p:nvPr/>
        </p:nvSpPr>
        <p:spPr>
          <a:xfrm>
            <a:off x="173360" y="5996754"/>
            <a:ext cx="90551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Proposal: For Further Study (To be periodically reviewed) </a:t>
            </a:r>
          </a:p>
          <a:p>
            <a:endParaRPr lang="en-GB" dirty="0" smtClean="0"/>
          </a:p>
        </p:txBody>
      </p:sp>
      <p:sp>
        <p:nvSpPr>
          <p:cNvPr id="11" name="Marcador de número de diapositiva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7" name="Picture 1" descr="C:\Users\jtpibara\AppData\Local\Microsoft\Windows\Temporary Internet Files\Content.IE5\TDH7NBKS\MC9003838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1412776"/>
            <a:ext cx="588874" cy="9464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2338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Delay and other measurement</a:t>
            </a:r>
            <a:endParaRPr lang="en-GB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Aligned with the purpose of the Recommendation</a:t>
            </a:r>
          </a:p>
          <a:p>
            <a:pPr lvl="1"/>
            <a:r>
              <a:rPr lang="en-GB" dirty="0" smtClean="0"/>
              <a:t>End users</a:t>
            </a:r>
          </a:p>
          <a:p>
            <a:r>
              <a:rPr lang="en-GB" dirty="0" smtClean="0"/>
              <a:t>Need to access lower level API</a:t>
            </a:r>
            <a:endParaRPr lang="en-GB" dirty="0"/>
          </a:p>
          <a:p>
            <a:r>
              <a:rPr lang="en-GB" dirty="0" smtClean="0"/>
              <a:t>Synchronization issues</a:t>
            </a:r>
          </a:p>
          <a:p>
            <a:endParaRPr lang="en-GB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9" name="Picture 1" descr="C:\Users\jtpibara\AppData\Local\Microsoft\Windows\Temporary Internet Files\Content.IE5\TDH7NBKS\MC9003838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8776" y="1565176"/>
            <a:ext cx="588874" cy="9464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1430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Maximum </a:t>
            </a:r>
            <a:r>
              <a:rPr lang="en-GB" dirty="0" err="1" smtClean="0"/>
              <a:t>goodput</a:t>
            </a:r>
            <a:r>
              <a:rPr lang="en-GB" dirty="0" smtClean="0"/>
              <a:t> ~ e2e capacity</a:t>
            </a:r>
            <a:endParaRPr lang="en-GB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57200" y="4725144"/>
            <a:ext cx="8218488" cy="1512144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Mobile?&gt; Average?=&gt; Closer to user perception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1052736"/>
            <a:ext cx="4824536" cy="3796177"/>
          </a:xfrm>
          <a:prstGeom prst="rect">
            <a:avLst/>
          </a:prstGeom>
        </p:spPr>
      </p:pic>
      <p:pic>
        <p:nvPicPr>
          <p:cNvPr id="9" name="Picture 1" descr="C:\Users\jtpibara\AppData\Local\Microsoft\Windows\Temporary Internet Files\Content.IE5\TDH7NBKS\MC90038381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8776" y="1565176"/>
            <a:ext cx="588874" cy="9464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179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18488" cy="396044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customer’s estimation of the quality of Internet access has become a very important issue.</a:t>
            </a:r>
          </a:p>
          <a:p>
            <a:r>
              <a:rPr lang="en-US" dirty="0" smtClean="0"/>
              <a:t>Based on different parameters:</a:t>
            </a:r>
          </a:p>
          <a:p>
            <a:pPr lvl="1"/>
            <a:r>
              <a:rPr lang="en-US" dirty="0" smtClean="0"/>
              <a:t>Latency (Round Trip Time - RTT)</a:t>
            </a:r>
          </a:p>
          <a:p>
            <a:pPr lvl="1"/>
            <a:r>
              <a:rPr lang="en-US" dirty="0" smtClean="0"/>
              <a:t>Download data transmission speed</a:t>
            </a:r>
          </a:p>
          <a:p>
            <a:pPr lvl="1"/>
            <a:r>
              <a:rPr lang="en-US" dirty="0" smtClean="0"/>
              <a:t>Upload data transmission speed</a:t>
            </a:r>
          </a:p>
          <a:p>
            <a:r>
              <a:rPr lang="en-US" dirty="0" smtClean="0"/>
              <a:t>Many actors may participate and take part (telecom operators, service providers, content service providers, regulators, users ...).</a:t>
            </a:r>
          </a:p>
          <a:p>
            <a:r>
              <a:rPr lang="en-US" dirty="0" smtClean="0"/>
              <a:t>Many approach to asses the rate of Internet  speed but…Are they neutral or valid for results comparison?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Picture 4" descr="MCj023064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380312" y="3674296"/>
            <a:ext cx="936104" cy="474784"/>
          </a:xfrm>
          <a:prstGeom prst="rect">
            <a:avLst/>
          </a:prstGeom>
          <a:noFill/>
          <a:ln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1164" y="2067529"/>
            <a:ext cx="2304256" cy="1098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755576" y="4924688"/>
            <a:ext cx="7488832" cy="1569660"/>
          </a:xfrm>
          <a:prstGeom prst="rect">
            <a:avLst/>
          </a:prstGeom>
          <a:ln w="317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82F"/>
                </a:solidFill>
              </a:rPr>
              <a:t>A unified approach to measure the access speed to the Internet as well as the access speed to the Internet resources  is needed: </a:t>
            </a:r>
            <a:r>
              <a:rPr lang="en-US" b="1" dirty="0" err="1" smtClean="0">
                <a:solidFill>
                  <a:srgbClr val="00682F"/>
                </a:solidFill>
              </a:rPr>
              <a:t>Q.Int_speed_test</a:t>
            </a:r>
            <a:r>
              <a:rPr lang="en-US" b="1" dirty="0" smtClean="0">
                <a:solidFill>
                  <a:srgbClr val="00682F"/>
                </a:solidFill>
              </a:rPr>
              <a:t> Draft Rec. </a:t>
            </a:r>
            <a:endParaRPr lang="en-US" b="1" dirty="0">
              <a:solidFill>
                <a:srgbClr val="00682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288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328592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unified </a:t>
            </a:r>
            <a:r>
              <a:rPr lang="en-US" b="1" dirty="0" smtClean="0"/>
              <a:t>methodology </a:t>
            </a:r>
            <a:r>
              <a:rPr lang="en-US" dirty="0" smtClean="0"/>
              <a:t>and </a:t>
            </a:r>
            <a:r>
              <a:rPr lang="en-US" dirty="0" smtClean="0"/>
              <a:t>the measurement </a:t>
            </a:r>
            <a:r>
              <a:rPr lang="en-US" dirty="0" smtClean="0"/>
              <a:t>framework to estimate the Internet speed </a:t>
            </a:r>
            <a:r>
              <a:rPr lang="en-US" dirty="0" smtClean="0"/>
              <a:t>quality:  </a:t>
            </a:r>
            <a:endParaRPr lang="en-US" dirty="0" smtClean="0"/>
          </a:p>
          <a:p>
            <a:pPr lvl="1"/>
            <a:r>
              <a:rPr lang="en-US" dirty="0" smtClean="0"/>
              <a:t>Architecture of the </a:t>
            </a:r>
            <a:r>
              <a:rPr lang="en-US" dirty="0" smtClean="0"/>
              <a:t>framework</a:t>
            </a:r>
            <a:endParaRPr lang="en-US" dirty="0" smtClean="0"/>
          </a:p>
          <a:p>
            <a:pPr lvl="1"/>
            <a:r>
              <a:rPr lang="en-US" dirty="0" smtClean="0"/>
              <a:t>Measurement parameters</a:t>
            </a:r>
          </a:p>
          <a:p>
            <a:pPr lvl="1"/>
            <a:r>
              <a:rPr lang="en-US" dirty="0" smtClean="0"/>
              <a:t>Requirements for the measurement</a:t>
            </a:r>
          </a:p>
          <a:p>
            <a:pPr lvl="1"/>
            <a:r>
              <a:rPr lang="en-US" dirty="0" smtClean="0"/>
              <a:t>Measurement procedure/methodology</a:t>
            </a:r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288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Measurement Framework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04056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Two different types of measurement tests are proposed:</a:t>
            </a:r>
          </a:p>
          <a:p>
            <a:pPr lvl="1"/>
            <a:r>
              <a:rPr lang="en-GB" b="1" dirty="0" smtClean="0"/>
              <a:t>The </a:t>
            </a:r>
            <a:r>
              <a:rPr lang="en-GB" b="1" dirty="0" smtClean="0"/>
              <a:t>Internet access speed </a:t>
            </a:r>
            <a:r>
              <a:rPr lang="en-GB" b="1" dirty="0" smtClean="0"/>
              <a:t>test: </a:t>
            </a:r>
            <a:r>
              <a:rPr lang="en-GB" dirty="0" smtClean="0"/>
              <a:t>considers the operator network itself and it may be used for SLA compliance monitoring by the fixed and mobile operators, regulators and clients. </a:t>
            </a:r>
          </a:p>
          <a:p>
            <a:pPr lvl="1"/>
            <a:r>
              <a:rPr lang="en-GB" b="1" dirty="0" smtClean="0"/>
              <a:t>The </a:t>
            </a:r>
            <a:r>
              <a:rPr lang="en-GB" b="1" dirty="0" smtClean="0"/>
              <a:t>Internet resources access speed </a:t>
            </a:r>
            <a:r>
              <a:rPr lang="en-GB" b="1" dirty="0" smtClean="0"/>
              <a:t>test: </a:t>
            </a:r>
            <a:r>
              <a:rPr lang="en-GB" dirty="0" smtClean="0"/>
              <a:t>considers the whole access speed to the Internet resource, since this measurement may be closer to the Internet speed quality as perceived by user. </a:t>
            </a:r>
            <a:endParaRPr lang="es-ES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288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Global scenario and test definition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040560"/>
          </a:xfrm>
        </p:spPr>
        <p:txBody>
          <a:bodyPr>
            <a:normAutofit/>
          </a:bodyPr>
          <a:lstStyle/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" name="4 Imagen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8208912" cy="3888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75288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Measurement System Architecture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040560"/>
          </a:xfrm>
        </p:spPr>
        <p:txBody>
          <a:bodyPr>
            <a:normAutofit/>
          </a:bodyPr>
          <a:lstStyle/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6 Imagen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04864"/>
            <a:ext cx="4104455" cy="32403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7 CuadroTexto"/>
          <p:cNvSpPr txBox="1"/>
          <p:nvPr/>
        </p:nvSpPr>
        <p:spPr>
          <a:xfrm>
            <a:off x="323528" y="1556792"/>
            <a:ext cx="4464496" cy="4896544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marL="357188" lvl="1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dirty="0" smtClean="0">
                <a:solidFill>
                  <a:srgbClr val="00682F"/>
                </a:solidFill>
                <a:latin typeface="+mn-lt"/>
              </a:rPr>
              <a:t>End users should have access to the measurement test from their terminal equipment throughout a web page or an application (i.e.: </a:t>
            </a:r>
            <a:r>
              <a:rPr lang="en-US" sz="2600" dirty="0" err="1" smtClean="0">
                <a:solidFill>
                  <a:srgbClr val="00682F"/>
                </a:solidFill>
                <a:latin typeface="+mn-lt"/>
              </a:rPr>
              <a:t>smartphone</a:t>
            </a:r>
            <a:r>
              <a:rPr lang="en-US" sz="2600" dirty="0" smtClean="0">
                <a:solidFill>
                  <a:srgbClr val="00682F"/>
                </a:solidFill>
                <a:latin typeface="+mn-lt"/>
              </a:rPr>
              <a:t> app) connected to a Control Server.  </a:t>
            </a:r>
          </a:p>
          <a:p>
            <a:pPr marL="357188" lvl="1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dirty="0" smtClean="0">
                <a:solidFill>
                  <a:srgbClr val="00682F"/>
                </a:solidFill>
                <a:latin typeface="+mn-lt"/>
              </a:rPr>
              <a:t>Once the test is accessed in the terminal equipment, it should be executed towards different measurement endpoints, and the results should be collected in a Storage Server.</a:t>
            </a:r>
            <a:endParaRPr lang="es-ES" sz="2600" dirty="0" smtClean="0">
              <a:solidFill>
                <a:srgbClr val="00682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288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Measurement End Points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040560"/>
          </a:xfrm>
        </p:spPr>
        <p:txBody>
          <a:bodyPr>
            <a:normAutofit/>
          </a:bodyPr>
          <a:lstStyle/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3528" y="1587788"/>
            <a:ext cx="4104456" cy="3096344"/>
          </a:xfrm>
          <a:prstGeom prst="rect">
            <a:avLst/>
          </a:prstGeom>
          <a:noFill/>
        </p:spPr>
        <p:txBody>
          <a:bodyPr wrap="square" rtlCol="0">
            <a:normAutofit fontScale="92500" lnSpcReduction="20000"/>
          </a:bodyPr>
          <a:lstStyle/>
          <a:p>
            <a:pPr marL="357188" lvl="1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dirty="0" smtClean="0">
                <a:solidFill>
                  <a:srgbClr val="00682F"/>
                </a:solidFill>
                <a:latin typeface="+mn-lt"/>
              </a:rPr>
              <a:t>In the </a:t>
            </a:r>
            <a:r>
              <a:rPr lang="en-US" sz="2600" b="1" dirty="0" smtClean="0">
                <a:solidFill>
                  <a:srgbClr val="00682F"/>
                </a:solidFill>
                <a:latin typeface="+mn-lt"/>
              </a:rPr>
              <a:t>Internet access speed test </a:t>
            </a:r>
            <a:r>
              <a:rPr lang="en-US" sz="2600" dirty="0" smtClean="0">
                <a:solidFill>
                  <a:srgbClr val="00682F"/>
                </a:solidFill>
                <a:latin typeface="+mn-lt"/>
              </a:rPr>
              <a:t>definition, the measurement endpoint should be placed on the output of the exchange point interface that connects the operator to the rest of the Internet 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44008" y="1494800"/>
            <a:ext cx="4464496" cy="489654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357188" lvl="1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GB" dirty="0" smtClean="0">
                <a:solidFill>
                  <a:srgbClr val="00682F"/>
                </a:solidFill>
                <a:latin typeface="+mn-lt"/>
              </a:rPr>
              <a:t>The location of the measurement endpoint </a:t>
            </a:r>
            <a:r>
              <a:rPr lang="en-GB" b="1" dirty="0" smtClean="0">
                <a:solidFill>
                  <a:srgbClr val="00682F"/>
                </a:solidFill>
                <a:latin typeface="+mn-lt"/>
              </a:rPr>
              <a:t>for the Internet resources access speed </a:t>
            </a:r>
            <a:r>
              <a:rPr lang="en-GB" dirty="0" smtClean="0">
                <a:solidFill>
                  <a:srgbClr val="00682F"/>
                </a:solidFill>
                <a:latin typeface="+mn-lt"/>
              </a:rPr>
              <a:t>test should be also carefully designed and different alternatives can be considered.</a:t>
            </a:r>
            <a:endParaRPr lang="es-ES" dirty="0" smtClean="0">
              <a:solidFill>
                <a:srgbClr val="00682F"/>
              </a:solidFill>
              <a:latin typeface="+mn-lt"/>
            </a:endParaRPr>
          </a:p>
        </p:txBody>
      </p:sp>
      <p:pic>
        <p:nvPicPr>
          <p:cNvPr id="10" name="9 Imagen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51520" y="4941168"/>
            <a:ext cx="4283968" cy="13189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10 Imagen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822666"/>
            <a:ext cx="4041576" cy="136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81" name="Picture 1" descr="C:\Users\jtpibara\AppData\Local\Microsoft\Windows\Temporary Internet Files\Content.IE5\TDH7NBKS\MC90038381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1628800"/>
            <a:ext cx="588874" cy="946404"/>
          </a:xfrm>
          <a:prstGeom prst="rect">
            <a:avLst/>
          </a:prstGeom>
          <a:noFill/>
        </p:spPr>
      </p:pic>
      <p:pic>
        <p:nvPicPr>
          <p:cNvPr id="46082" name="Picture 2" descr="C:\Users\jtpibara\AppData\Local\Microsoft\Windows\Temporary Internet Files\Content.IE5\TDH7NBKS\MC90038381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44408" y="2420888"/>
            <a:ext cx="588874" cy="9464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5288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 Parameters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040560"/>
          </a:xfrm>
        </p:spPr>
        <p:txBody>
          <a:bodyPr>
            <a:normAutofit/>
          </a:bodyPr>
          <a:lstStyle/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3528" y="1556792"/>
            <a:ext cx="8352928" cy="4896544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pPr marL="357188" lvl="1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00682F"/>
                </a:solidFill>
                <a:latin typeface="+mn-lt"/>
              </a:rPr>
              <a:t>Download data transmission speed:</a:t>
            </a:r>
          </a:p>
          <a:p>
            <a:pPr marL="357188" lvl="1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</a:pPr>
            <a:r>
              <a:rPr lang="en-US" sz="2600" dirty="0" smtClean="0">
                <a:solidFill>
                  <a:srgbClr val="00682F"/>
                </a:solidFill>
                <a:latin typeface="+mn-lt"/>
              </a:rPr>
              <a:t>	The data transmission speed achieved in the downlink between the terminal equipment and the correspondent measurement endpoint.</a:t>
            </a:r>
          </a:p>
          <a:p>
            <a:pPr marL="357188" lvl="1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00682F"/>
                </a:solidFill>
                <a:latin typeface="+mn-lt"/>
              </a:rPr>
              <a:t>Upload data transmission speed:</a:t>
            </a:r>
          </a:p>
          <a:p>
            <a:pPr marL="357188" lvl="1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</a:pPr>
            <a:r>
              <a:rPr lang="en-US" sz="2600" dirty="0" smtClean="0">
                <a:solidFill>
                  <a:srgbClr val="00682F"/>
                </a:solidFill>
                <a:latin typeface="+mn-lt"/>
              </a:rPr>
              <a:t>	The data transmission speed achieved in the uplink between the terminal equipment and the correspondent measurement endpoint.</a:t>
            </a:r>
          </a:p>
          <a:p>
            <a:pPr marL="357188" lvl="1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00682F"/>
                </a:solidFill>
                <a:latin typeface="+mn-lt"/>
              </a:rPr>
              <a:t>Two-way delay:</a:t>
            </a:r>
          </a:p>
          <a:p>
            <a:pPr marL="357188" lvl="1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</a:pPr>
            <a:r>
              <a:rPr lang="en-US" sz="2600" dirty="0" smtClean="0">
                <a:solidFill>
                  <a:srgbClr val="00682F"/>
                </a:solidFill>
                <a:latin typeface="+mn-lt"/>
              </a:rPr>
              <a:t>	</a:t>
            </a:r>
            <a:r>
              <a:rPr lang="en-GB" sz="2600" dirty="0" smtClean="0">
                <a:solidFill>
                  <a:srgbClr val="00682F"/>
                </a:solidFill>
                <a:latin typeface="+mn-lt"/>
              </a:rPr>
              <a:t>Also defined as the Round-Trip Time (RTT) delay, the two-way delay is the elapsed time needed to complete an ICMP Echo Request/Reply (Ping) to a valid destination (IP address). </a:t>
            </a:r>
            <a:endParaRPr lang="en-US" sz="2600" dirty="0" smtClean="0">
              <a:solidFill>
                <a:srgbClr val="00682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288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040560"/>
          </a:xfrm>
        </p:spPr>
        <p:txBody>
          <a:bodyPr>
            <a:normAutofit/>
          </a:bodyPr>
          <a:lstStyle/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9ECFB-0788-4568-93B3-0480CFAACA7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323528" y="1556792"/>
            <a:ext cx="3888432" cy="4896544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 marL="357188" lvl="1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00682F"/>
                </a:solidFill>
              </a:rPr>
              <a:t>General purpose requirements</a:t>
            </a:r>
          </a:p>
          <a:p>
            <a:pPr marL="814388" lvl="2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dirty="0" smtClean="0">
                <a:solidFill>
                  <a:srgbClr val="00682F"/>
                </a:solidFill>
              </a:rPr>
              <a:t>Transparency and validity.</a:t>
            </a:r>
          </a:p>
          <a:p>
            <a:pPr marL="814388" lvl="2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dirty="0" smtClean="0">
                <a:solidFill>
                  <a:srgbClr val="00682F"/>
                </a:solidFill>
              </a:rPr>
              <a:t>Accuracy.</a:t>
            </a:r>
          </a:p>
          <a:p>
            <a:pPr marL="814388" lvl="2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dirty="0" smtClean="0">
                <a:solidFill>
                  <a:srgbClr val="00682F"/>
                </a:solidFill>
              </a:rPr>
              <a:t>Repeatability, consistency with the protocols and used interfaces on TE.</a:t>
            </a:r>
          </a:p>
          <a:p>
            <a:pPr marL="814388" lvl="2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dirty="0" smtClean="0">
                <a:solidFill>
                  <a:srgbClr val="00682F"/>
                </a:solidFill>
              </a:rPr>
              <a:t>Natural conjugation with the assessment of the quality of telecommunications services in general.</a:t>
            </a:r>
          </a:p>
          <a:p>
            <a:pPr marL="814388" lvl="2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dirty="0" smtClean="0">
                <a:solidFill>
                  <a:srgbClr val="00682F"/>
                </a:solidFill>
              </a:rPr>
              <a:t>Accessibility to stakeholders (users, Internet providers, regulators).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211960" y="1556792"/>
            <a:ext cx="3888432" cy="3600400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 marL="357188" lvl="1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00682F"/>
                </a:solidFill>
              </a:rPr>
              <a:t>Specific measurement requirements</a:t>
            </a:r>
          </a:p>
          <a:p>
            <a:pPr marL="814388" lvl="2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dirty="0" smtClean="0">
                <a:solidFill>
                  <a:srgbClr val="00682F"/>
                </a:solidFill>
              </a:rPr>
              <a:t>SW available in user´s equipment.</a:t>
            </a:r>
          </a:p>
          <a:p>
            <a:pPr marL="814388" lvl="2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dirty="0" smtClean="0">
                <a:solidFill>
                  <a:srgbClr val="00682F"/>
                </a:solidFill>
              </a:rPr>
              <a:t>Measurement should at least consist of the Internet access speed test. </a:t>
            </a:r>
          </a:p>
          <a:p>
            <a:pPr marL="814388" lvl="2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dirty="0" smtClean="0">
                <a:solidFill>
                  <a:srgbClr val="00682F"/>
                </a:solidFill>
              </a:rPr>
              <a:t>Data to be transmitted must guarantee its incompressibility</a:t>
            </a:r>
          </a:p>
          <a:p>
            <a:pPr marL="814388" lvl="2" indent="-285750" algn="l" eaLnBrk="0" hangingPunct="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</a:pPr>
            <a:r>
              <a:rPr lang="en-US" sz="2600" dirty="0" smtClean="0">
                <a:solidFill>
                  <a:srgbClr val="00682F"/>
                </a:solidFill>
              </a:rPr>
              <a:t>…. TBD</a:t>
            </a:r>
          </a:p>
        </p:txBody>
      </p:sp>
    </p:spTree>
    <p:extLst>
      <p:ext uri="{BB962C8B-B14F-4D97-AF65-F5344CB8AC3E}">
        <p14:creationId xmlns:p14="http://schemas.microsoft.com/office/powerpoint/2010/main" xmlns="" val="275288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2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66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66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286ABDF3593D4CB836F9CFF036110F" ma:contentTypeVersion="3" ma:contentTypeDescription="Create a new document." ma:contentTypeScope="" ma:versionID="1a398b079782bc3e1a5e8ef71399e72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A7A5CF-5341-43F1-82D2-3BE2595F1A1E}"/>
</file>

<file path=customXml/itemProps2.xml><?xml version="1.0" encoding="utf-8"?>
<ds:datastoreItem xmlns:ds="http://schemas.openxmlformats.org/officeDocument/2006/customXml" ds:itemID="{E9DECDE7-DF5A-46B1-9A61-351F7968F8F6}"/>
</file>

<file path=customXml/itemProps3.xml><?xml version="1.0" encoding="utf-8"?>
<ds:datastoreItem xmlns:ds="http://schemas.openxmlformats.org/officeDocument/2006/customXml" ds:itemID="{E20A24B5-AD8D-4BFD-9A47-DEFA18B888FF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6209</TotalTime>
  <Words>769</Words>
  <Application>Microsoft Office PowerPoint</Application>
  <PresentationFormat>Presentación en pantalla (4:3)</PresentationFormat>
  <Paragraphs>176</Paragraphs>
  <Slides>19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1" baseType="lpstr">
      <vt:lpstr>ITU-e</vt:lpstr>
      <vt:lpstr>Diseño personalizado</vt:lpstr>
      <vt:lpstr>Diapositiva 1</vt:lpstr>
      <vt:lpstr>Motivation</vt:lpstr>
      <vt:lpstr>Scope</vt:lpstr>
      <vt:lpstr>Measurement Framework</vt:lpstr>
      <vt:lpstr>Global scenario and test definition</vt:lpstr>
      <vt:lpstr>Measurement System Architecture</vt:lpstr>
      <vt:lpstr>Measurement End Points</vt:lpstr>
      <vt:lpstr>Test Parameters</vt:lpstr>
      <vt:lpstr>Requirements</vt:lpstr>
      <vt:lpstr>Test Methodology</vt:lpstr>
      <vt:lpstr>Test Methodology(II)</vt:lpstr>
      <vt:lpstr>Diapositiva 12</vt:lpstr>
      <vt:lpstr>Analysis of issues under study </vt:lpstr>
      <vt:lpstr>Location of external resources</vt:lpstr>
      <vt:lpstr>Required additional information from users’ HW/SW</vt:lpstr>
      <vt:lpstr>Methodology: Impact of configuration </vt:lpstr>
      <vt:lpstr>File size/Test duration</vt:lpstr>
      <vt:lpstr>Delay and other measurement</vt:lpstr>
      <vt:lpstr>Maximum goodput ~ e2e capacity</vt:lpstr>
    </vt:vector>
  </TitlesOfParts>
  <Company>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Kaleidoscope 2009 - Powerpoint template for session chair conclusions</dc:title>
  <dc:creator>F. Lambert</dc:creator>
  <cp:lastModifiedBy>jtpibara</cp:lastModifiedBy>
  <cp:revision>514</cp:revision>
  <cp:lastPrinted>2001-11-25T13:41:09Z</cp:lastPrinted>
  <dcterms:created xsi:type="dcterms:W3CDTF">2007-02-20T15:47:31Z</dcterms:created>
  <dcterms:modified xsi:type="dcterms:W3CDTF">2014-11-25T10:27:55Z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0x0101005B286ABDF3593D4CB836F9CFF036110F</vt:lpwstr>
  </property>
</Properties>
</file>