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5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1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44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63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53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23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03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27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61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5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17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5C8D-91C2-4D65-94ED-8A7DE8EB56C7}" type="datetimeFigureOut">
              <a:rPr lang="zh-CN" altLang="en-US" smtClean="0"/>
              <a:t>2021/12/1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0163-4AB8-410F-A17C-7EDBFAEB36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 smtClean="0"/>
              <a:t>ITU-ML5G-PS-011</a:t>
            </a:r>
            <a:br>
              <a:rPr lang="en-US" altLang="zh-CN" sz="4000" b="1" dirty="0" smtClean="0"/>
            </a:br>
            <a:r>
              <a:rPr lang="en-US" altLang="zh-CN" sz="4000" b="1" dirty="0" smtClean="0"/>
              <a:t>Combinatorial </a:t>
            </a:r>
            <a:r>
              <a:rPr lang="en-US" altLang="zh-CN" sz="4000" b="1" dirty="0"/>
              <a:t>Optimization </a:t>
            </a:r>
            <a:r>
              <a:rPr lang="en-US" altLang="zh-CN" sz="4000" b="1" dirty="0" smtClean="0"/>
              <a:t>Challenge</a:t>
            </a:r>
            <a:br>
              <a:rPr lang="en-US" altLang="zh-CN" sz="4000" b="1" dirty="0" smtClean="0"/>
            </a:br>
            <a:r>
              <a:rPr lang="en-US" altLang="zh-CN" sz="4000" b="1" dirty="0" smtClean="0"/>
              <a:t>- </a:t>
            </a:r>
            <a:r>
              <a:rPr lang="en-US" altLang="zh-CN" sz="4000" b="1" dirty="0"/>
              <a:t>Delivery route optimization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Victor Bear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33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Service route balance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550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Our team</a:t>
            </a:r>
          </a:p>
          <a:p>
            <a:r>
              <a:rPr lang="en-US" altLang="zh-CN" dirty="0" smtClean="0"/>
              <a:t>Goal</a:t>
            </a:r>
          </a:p>
          <a:p>
            <a:r>
              <a:rPr lang="en-US" altLang="zh-CN" dirty="0" smtClean="0"/>
              <a:t>Data Analysis</a:t>
            </a:r>
          </a:p>
          <a:p>
            <a:r>
              <a:rPr lang="en-US" altLang="zh-CN" dirty="0" smtClean="0"/>
              <a:t>Realization</a:t>
            </a:r>
          </a:p>
          <a:p>
            <a:r>
              <a:rPr lang="en-US" altLang="zh-CN" dirty="0" smtClean="0"/>
              <a:t>Result</a:t>
            </a:r>
          </a:p>
          <a:p>
            <a:r>
              <a:rPr lang="en-US" altLang="zh-CN" dirty="0" smtClean="0"/>
              <a:t>Application </a:t>
            </a:r>
          </a:p>
          <a:p>
            <a:r>
              <a:rPr lang="en-US" altLang="zh-CN" dirty="0" smtClean="0"/>
              <a:t>Improvement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819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Team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Victor Bear</a:t>
            </a:r>
          </a:p>
          <a:p>
            <a:pPr lvl="1"/>
            <a:r>
              <a:rPr lang="en-US" altLang="zh-CN" dirty="0" smtClean="0"/>
              <a:t>Jiansheng Xiong</a:t>
            </a:r>
          </a:p>
          <a:p>
            <a:pPr lvl="1"/>
            <a:r>
              <a:rPr lang="en-US" altLang="zh-CN" dirty="0" smtClean="0"/>
              <a:t>Jane Jiang</a:t>
            </a:r>
          </a:p>
          <a:p>
            <a:pPr lvl="1"/>
            <a:r>
              <a:rPr lang="en-US" altLang="zh-CN" dirty="0" smtClean="0"/>
              <a:t>Xinyi Ren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930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Find the route with lowest cost</a:t>
            </a:r>
          </a:p>
          <a:p>
            <a:r>
              <a:rPr lang="en-US" altLang="zh-CN" dirty="0" smtClean="0"/>
              <a:t>Plan the lanes for the deliveries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25300"/>
            <a:ext cx="5586840" cy="3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4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Graph data </a:t>
            </a:r>
            <a:r>
              <a:rPr lang="en-US" altLang="zh-CN" dirty="0" err="1" smtClean="0"/>
              <a:t>Eaxample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Service data Example</a:t>
            </a:r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77387"/>
              </p:ext>
            </p:extLst>
          </p:nvPr>
        </p:nvGraphicFramePr>
        <p:xfrm>
          <a:off x="8256803" y="122686"/>
          <a:ext cx="3262820" cy="650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112">
                  <a:extLst>
                    <a:ext uri="{9D8B030D-6E8A-4147-A177-3AD203B41FA5}">
                      <a16:colId xmlns:a16="http://schemas.microsoft.com/office/drawing/2014/main" val="3020048596"/>
                    </a:ext>
                  </a:extLst>
                </a:gridCol>
                <a:gridCol w="970241">
                  <a:extLst>
                    <a:ext uri="{9D8B030D-6E8A-4147-A177-3AD203B41FA5}">
                      <a16:colId xmlns:a16="http://schemas.microsoft.com/office/drawing/2014/main" val="1881484753"/>
                    </a:ext>
                  </a:extLst>
                </a:gridCol>
                <a:gridCol w="1242467">
                  <a:extLst>
                    <a:ext uri="{9D8B030D-6E8A-4147-A177-3AD203B41FA5}">
                      <a16:colId xmlns:a16="http://schemas.microsoft.com/office/drawing/2014/main" val="461604725"/>
                    </a:ext>
                  </a:extLst>
                </a:gridCol>
              </a:tblGrid>
              <a:tr h="209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node_num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edge_num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service_num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506400472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150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2706071449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165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951497713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>
                          <a:effectLst/>
                        </a:rPr>
                        <a:t>180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16944625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>
                          <a:effectLst/>
                        </a:rPr>
                        <a:t>195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378243240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559121427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225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309957324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240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2628420044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22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255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971696767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37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90369263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285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415910759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56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253684607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57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315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900400448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65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4223359576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66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345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346543258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73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3993582789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112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405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525100354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115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321499108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122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4255474340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18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124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495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387593782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4021560406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135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525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2545272246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156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585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823336800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175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630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119487063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199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660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973299229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206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705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2859696146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211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76053717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226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900818412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235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591144068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250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855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1127341826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254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extLst>
                  <a:ext uri="{0D108BD9-81ED-4DB2-BD59-A6C34878D82A}">
                    <a16:rowId xmlns:a16="http://schemas.microsoft.com/office/drawing/2014/main" val="4042157857"/>
                  </a:ext>
                </a:extLst>
              </a:tr>
            </a:tbl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296200"/>
            <a:ext cx="6420880" cy="127065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384322"/>
            <a:ext cx="3943206" cy="154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0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Find the route with lowest cost</a:t>
            </a:r>
          </a:p>
          <a:p>
            <a:pPr lvl="1"/>
            <a:r>
              <a:rPr lang="en-US" altLang="zh-CN" dirty="0" err="1" smtClean="0"/>
              <a:t>Dijastra’s</a:t>
            </a:r>
            <a:r>
              <a:rPr lang="en-US" altLang="zh-CN" dirty="0" smtClean="0"/>
              <a:t> Algorithm </a:t>
            </a:r>
          </a:p>
          <a:p>
            <a:r>
              <a:rPr lang="en-US" altLang="zh-CN" dirty="0" smtClean="0"/>
              <a:t>Plan the lanes for the deliveries</a:t>
            </a:r>
          </a:p>
          <a:p>
            <a:pPr lvl="1"/>
            <a:r>
              <a:rPr lang="en-US" altLang="zh-CN" dirty="0" smtClean="0"/>
              <a:t>Loop 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47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Dijastra’s</a:t>
            </a:r>
            <a:r>
              <a:rPr lang="en-US" altLang="zh-CN" dirty="0" smtClean="0"/>
              <a:t> Algorithm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It starts </a:t>
            </a:r>
            <a:r>
              <a:rPr lang="en-US" altLang="zh-CN" sz="2000" dirty="0"/>
              <a:t>at </a:t>
            </a:r>
            <a:r>
              <a:rPr lang="en-US" altLang="zh-CN" sz="2000" dirty="0" smtClean="0"/>
              <a:t>the </a:t>
            </a:r>
            <a:r>
              <a:rPr lang="en-US" altLang="zh-CN" sz="2000" dirty="0"/>
              <a:t>source </a:t>
            </a:r>
            <a:r>
              <a:rPr lang="en-US" altLang="zh-CN" sz="2000" dirty="0" smtClean="0"/>
              <a:t>node </a:t>
            </a:r>
            <a:r>
              <a:rPr lang="en-US" altLang="zh-CN" sz="2000" dirty="0"/>
              <a:t>and it analyzes the graph to find the shortest path between that node and all the other nodes in the </a:t>
            </a:r>
            <a:r>
              <a:rPr lang="en-US" altLang="zh-CN" sz="2000" dirty="0" smtClean="0"/>
              <a:t>graph.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algorithm keeps track of the currently known shortest distance from each node to the source node and it updates these values if it finds a shorter path</a:t>
            </a:r>
            <a:r>
              <a:rPr lang="en-US" altLang="zh-CN" sz="2000" dirty="0" smtClean="0"/>
              <a:t>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575" y="3550733"/>
            <a:ext cx="3918397" cy="29440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47" y="3275780"/>
            <a:ext cx="2288907" cy="330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9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Result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233949"/>
              </p:ext>
            </p:extLst>
          </p:nvPr>
        </p:nvGraphicFramePr>
        <p:xfrm>
          <a:off x="3706460" y="13960"/>
          <a:ext cx="6931292" cy="6769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083">
                  <a:extLst>
                    <a:ext uri="{9D8B030D-6E8A-4147-A177-3AD203B41FA5}">
                      <a16:colId xmlns:a16="http://schemas.microsoft.com/office/drawing/2014/main" val="1833424373"/>
                    </a:ext>
                  </a:extLst>
                </a:gridCol>
                <a:gridCol w="942321">
                  <a:extLst>
                    <a:ext uri="{9D8B030D-6E8A-4147-A177-3AD203B41FA5}">
                      <a16:colId xmlns:a16="http://schemas.microsoft.com/office/drawing/2014/main" val="772674373"/>
                    </a:ext>
                  </a:extLst>
                </a:gridCol>
                <a:gridCol w="1116824">
                  <a:extLst>
                    <a:ext uri="{9D8B030D-6E8A-4147-A177-3AD203B41FA5}">
                      <a16:colId xmlns:a16="http://schemas.microsoft.com/office/drawing/2014/main" val="3938004078"/>
                    </a:ext>
                  </a:extLst>
                </a:gridCol>
                <a:gridCol w="1109844">
                  <a:extLst>
                    <a:ext uri="{9D8B030D-6E8A-4147-A177-3AD203B41FA5}">
                      <a16:colId xmlns:a16="http://schemas.microsoft.com/office/drawing/2014/main" val="2244924462"/>
                    </a:ext>
                  </a:extLst>
                </a:gridCol>
                <a:gridCol w="1158706">
                  <a:extLst>
                    <a:ext uri="{9D8B030D-6E8A-4147-A177-3AD203B41FA5}">
                      <a16:colId xmlns:a16="http://schemas.microsoft.com/office/drawing/2014/main" val="3326469490"/>
                    </a:ext>
                  </a:extLst>
                </a:gridCol>
                <a:gridCol w="1577514">
                  <a:extLst>
                    <a:ext uri="{9D8B030D-6E8A-4147-A177-3AD203B41FA5}">
                      <a16:colId xmlns:a16="http://schemas.microsoft.com/office/drawing/2014/main" val="4230911333"/>
                    </a:ext>
                  </a:extLst>
                </a:gridCol>
              </a:tblGrid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node_num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edge_num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service_num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used_time(s)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total_cost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cost_per_service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467906244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150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0.01192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246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1.64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76584367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165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0.010068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298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1.806060606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882543179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180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0.019755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266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1.477777778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80347351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195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0.043464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352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1.805128205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49743805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0.04936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428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2.038095238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790653995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225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0.061117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470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2.088888889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47716572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240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0.082251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470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1.958333333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930952735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255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0.088772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562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2.203921569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239033512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270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0.238882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669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2.477777778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982400944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285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0.490323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807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2.831578947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929257623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0.612258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846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2.82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71921706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315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0.641868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803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2.549206349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467664097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330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0.946883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937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2.839393939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321672221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66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345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0.828338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949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2.750724638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212035611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73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360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1.062732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1012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2.811111111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025308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405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2.909848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1287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3.177777778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072409972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3.039717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1343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3.197619048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340157986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465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3.882274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1485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3.193548387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92357925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124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495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4.355329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1650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3.333333333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21975979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129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4.604171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1647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3.229411765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240741017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135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525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5.16469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1712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3.260952381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716286137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156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585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8.539958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2010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3.435897436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560452178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175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630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11.399389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2207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3.503174603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399776778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199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660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14.468948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2338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3.542424242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193205574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206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705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17.39767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2519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3.573049645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404057641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211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720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18.182642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2519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3.498611111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572547722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226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765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21.490169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2748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3.592156863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3042193418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235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810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25.529427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2952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3.644444444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2339817299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855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31.190989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3212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3.756725146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1918765210"/>
                  </a:ext>
                </a:extLst>
              </a:tr>
              <a:tr h="2145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254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870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Var(--jp-code-font-family)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33.127553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3212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3.691954023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013" marR="5013" marT="5013" marB="0" anchor="b"/>
                </a:tc>
                <a:extLst>
                  <a:ext uri="{0D108BD9-81ED-4DB2-BD59-A6C34878D82A}">
                    <a16:rowId xmlns:a16="http://schemas.microsoft.com/office/drawing/2014/main" val="76771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841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Optical Transport Network (OTN)</a:t>
            </a:r>
          </a:p>
          <a:p>
            <a:r>
              <a:rPr lang="en-US" altLang="zh-CN" dirty="0"/>
              <a:t>G</a:t>
            </a:r>
            <a:r>
              <a:rPr lang="en-US" altLang="zh-CN" dirty="0" smtClean="0"/>
              <a:t>raph – optical layer</a:t>
            </a:r>
          </a:p>
          <a:p>
            <a:r>
              <a:rPr lang="en-US" altLang="zh-CN" dirty="0"/>
              <a:t>S</a:t>
            </a:r>
            <a:r>
              <a:rPr lang="en-US" altLang="zh-CN" dirty="0" smtClean="0"/>
              <a:t>ervice – electrical layer</a:t>
            </a:r>
          </a:p>
          <a:p>
            <a:r>
              <a:rPr lang="en-US" altLang="zh-CN" dirty="0" smtClean="0"/>
              <a:t>Lane – channel</a:t>
            </a:r>
          </a:p>
          <a:p>
            <a:r>
              <a:rPr lang="en-US" altLang="zh-CN" dirty="0" smtClean="0"/>
              <a:t>Weight – bit rates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477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515CEEF630A47814D121A83A875F5" ma:contentTypeVersion="1" ma:contentTypeDescription="Create a new document." ma:contentTypeScope="" ma:versionID="b90932c4bbca9431d69e4844e7e296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A1CC6F-143A-45D6-AA24-A13185A0130D}"/>
</file>

<file path=customXml/itemProps2.xml><?xml version="1.0" encoding="utf-8"?>
<ds:datastoreItem xmlns:ds="http://schemas.openxmlformats.org/officeDocument/2006/customXml" ds:itemID="{71608386-6034-47DD-9653-D0F5D96017EB}"/>
</file>

<file path=customXml/itemProps3.xml><?xml version="1.0" encoding="utf-8"?>
<ds:datastoreItem xmlns:ds="http://schemas.openxmlformats.org/officeDocument/2006/customXml" ds:itemID="{3B7DBDA7-0B77-46C0-9026-DAAFA3C3C42F}"/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438</Words>
  <Application>Microsoft Office PowerPoint</Application>
  <PresentationFormat>宽屏</PresentationFormat>
  <Paragraphs>321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Var(--jp-code-font-family)</vt:lpstr>
      <vt:lpstr>等线</vt:lpstr>
      <vt:lpstr>等线 Light</vt:lpstr>
      <vt:lpstr>Arial</vt:lpstr>
      <vt:lpstr>Office 主题​​</vt:lpstr>
      <vt:lpstr>ITU-ML5G-PS-011 Combinatorial Optimization Challenge - Delivery route optimization </vt:lpstr>
      <vt:lpstr>Table of contents</vt:lpstr>
      <vt:lpstr>Our Team</vt:lpstr>
      <vt:lpstr>Goal</vt:lpstr>
      <vt:lpstr>Data Analysis</vt:lpstr>
      <vt:lpstr>Realization</vt:lpstr>
      <vt:lpstr>Dijastra’s Algorithm </vt:lpstr>
      <vt:lpstr>Result</vt:lpstr>
      <vt:lpstr>Application</vt:lpstr>
      <vt:lpstr>Improvement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ITU-ML5G-PS-011 Combinatorial Optimization Challenge - Delivery route optimization </dc:title>
  <dc:creator>李坤树</dc:creator>
  <cp:lastModifiedBy>李坤树</cp:lastModifiedBy>
  <cp:revision>21</cp:revision>
  <dcterms:created xsi:type="dcterms:W3CDTF">2021-12-01T06:45:27Z</dcterms:created>
  <dcterms:modified xsi:type="dcterms:W3CDTF">2021-12-01T11:38:50Z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0x010100FB4515CEEF630A47814D121A83A875F5</vt:lpwstr>
  </property>
</Properties>
</file>