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3" r:id="rId5"/>
    <p:sldId id="286" r:id="rId6"/>
    <p:sldId id="287" r:id="rId7"/>
    <p:sldId id="288" r:id="rId8"/>
    <p:sldId id="289" r:id="rId9"/>
    <p:sldId id="290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4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6459" y="392239"/>
            <a:ext cx="74434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</a:t>
            </a:r>
            <a:r>
              <a:rPr lang="en-US" sz="40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AI/ML in 5G Challenge </a:t>
            </a:r>
            <a:endParaRPr lang="en-US" sz="40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40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Opportunities for </a:t>
            </a:r>
            <a:r>
              <a:rPr lang="en-US" sz="40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collaboration</a:t>
            </a:r>
            <a:endParaRPr lang="en-US" sz="40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4455" y="5193714"/>
            <a:ext cx="3313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Sponsorship Package</a:t>
            </a:r>
            <a:endParaRPr lang="en-US" sz="28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2FC258A-BA1A-42F2-8604-66EF7BD001A3}"/>
              </a:ext>
            </a:extLst>
          </p:cNvPr>
          <p:cNvSpPr/>
          <p:nvPr/>
        </p:nvSpPr>
        <p:spPr>
          <a:xfrm>
            <a:off x="3060988" y="44110"/>
            <a:ext cx="6099051" cy="48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Sponsorship Categories and Benefits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DEAB77-6BDE-4563-B20E-6AA3B21FC7A9}"/>
              </a:ext>
            </a:extLst>
          </p:cNvPr>
          <p:cNvSpPr/>
          <p:nvPr/>
        </p:nvSpPr>
        <p:spPr>
          <a:xfrm>
            <a:off x="447443" y="1179760"/>
            <a:ext cx="1157611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Two sponsorship philosophies:</a:t>
            </a:r>
          </a:p>
          <a:p>
            <a:pPr lvl="0">
              <a:defRPr/>
            </a:pPr>
            <a:endParaRPr lang="en-GB" sz="2400" dirty="0"/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3600" dirty="0"/>
              <a:t>Either a one-and-only </a:t>
            </a:r>
            <a:r>
              <a:rPr lang="en-GB" sz="3600" b="1" dirty="0">
                <a:solidFill>
                  <a:srgbClr val="FF0000"/>
                </a:solidFill>
              </a:rPr>
              <a:t>Super Sponsor</a:t>
            </a:r>
            <a:r>
              <a:rPr lang="en-GB" sz="3600" dirty="0"/>
              <a:t> (2.5 </a:t>
            </a:r>
            <a:r>
              <a:rPr lang="en-GB" sz="3600" dirty="0" smtClean="0"/>
              <a:t>million </a:t>
            </a:r>
            <a:r>
              <a:rPr lang="en-GB" sz="3600" dirty="0"/>
              <a:t>CHF) and no other sponsors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GB" sz="1600" dirty="0"/>
          </a:p>
          <a:p>
            <a:pPr lvl="1">
              <a:defRPr/>
            </a:pPr>
            <a:r>
              <a:rPr lang="en-GB" sz="3600" dirty="0"/>
              <a:t>						or</a:t>
            </a:r>
          </a:p>
          <a:p>
            <a:pPr lvl="1">
              <a:defRPr/>
            </a:pPr>
            <a:endParaRPr lang="en-GB" sz="1600" dirty="0"/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3600" dirty="0"/>
              <a:t>Platinum (500k + hosting of Global Conference) + Gold++ (</a:t>
            </a:r>
            <a:r>
              <a:rPr lang="en-GB" sz="3600" dirty="0" smtClean="0"/>
              <a:t>200k)+Gold </a:t>
            </a:r>
            <a:r>
              <a:rPr lang="en-GB" sz="3600" dirty="0"/>
              <a:t>(100k) + Silver (50k) + Bronze (25k)</a:t>
            </a:r>
            <a:endParaRPr lang="en-GB" sz="2400" dirty="0"/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Sponsorship in kind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7534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629235" y="13154"/>
            <a:ext cx="7552067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GB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Highlights of Benefits for Exclusive Super Sponsor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1506" y="994610"/>
            <a:ext cx="112151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solidFill>
                  <a:srgbClr val="FF0000"/>
                </a:solidFill>
              </a:rPr>
              <a:t>Year-long branding: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All Challenge related communications will mention Super Sponsor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ITU landing page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solidFill>
                  <a:srgbClr val="FF0000"/>
                </a:solidFill>
              </a:rPr>
              <a:t>2x two-week on-site mentoring</a:t>
            </a:r>
            <a:r>
              <a:rPr lang="en-GB" sz="2400" dirty="0"/>
              <a:t>  in 2020 for students and professionals nominated by Super Sponsor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Collaboration with international academia researchers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Promoted “AI/ML in 5G network” blog story on ITU News and social media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Curated output and learnings at the end of the Global Challenge </a:t>
            </a:r>
            <a:endParaRPr lang="en-GB" sz="2400" dirty="0"/>
          </a:p>
          <a:p>
            <a:pPr>
              <a:defRPr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solidFill>
                  <a:srgbClr val="FF0000"/>
                </a:solidFill>
              </a:rPr>
              <a:t>Host of the Global Conference 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Organizer and curator of a sponsored side session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Dedicated sponsor session at the </a:t>
            </a:r>
            <a:r>
              <a:rPr lang="en-GB" sz="2400" dirty="0"/>
              <a:t>Global Conference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GB" sz="2400" dirty="0"/>
              <a:t>Exclusive branding visibility on slides &amp; roll-ups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8148" y="6042040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Benefit for </a:t>
            </a:r>
            <a:r>
              <a:rPr lang="en-US" sz="2000" b="1" dirty="0" smtClean="0"/>
              <a:t>sponsor: </a:t>
            </a:r>
            <a:r>
              <a:rPr lang="en-US" sz="2000" b="1" dirty="0"/>
              <a:t>Visibility + mentoring + International collaboration + long lasting impact.</a:t>
            </a:r>
          </a:p>
        </p:txBody>
      </p:sp>
    </p:spTree>
    <p:extLst>
      <p:ext uri="{BB962C8B-B14F-4D97-AF65-F5344CB8AC3E}">
        <p14:creationId xmlns:p14="http://schemas.microsoft.com/office/powerpoint/2010/main" val="403151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26621"/>
              </p:ext>
            </p:extLst>
          </p:nvPr>
        </p:nvGraphicFramePr>
        <p:xfrm>
          <a:off x="80211" y="16626"/>
          <a:ext cx="11948307" cy="6875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39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911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ITEMS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EXCLUSIVE SUPER SPONSOR</a:t>
                      </a:r>
                    </a:p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(Note: with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exclusive super sponsor, other sponsorship categories shown next page will not be available)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During the course of the Global Challenge: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Exclusive visibility during the Global Challenge: all Challenge-related communications</a:t>
                      </a:r>
                      <a:r>
                        <a:rPr lang="en-GB" sz="1200" baseline="0" dirty="0"/>
                        <a:t> will mention Super Sponsor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2x two-week on-site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mentoring  in 2020 for students and professionals nominated by super sponsor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Collaboration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with international university researchers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Branding visibility on ITU event’s landing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Exclusive Super sponsor logo on the Global Challenge memorabilia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Production of a dedicated highlights video showcasing participation in the Global 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Promoted “AI/ML in 5G network” blog stories on ITU News and social media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At the Global Conference: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Host of the Global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Host of the opening cocktail reception + Branding visibility/speech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Curated output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and learnings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at the end of the Global Challenge that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would provide exclusive momentum to super sponsor’s ecosystem in the AI+5G domain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Exclusive branding visibility as supporter of lunches &amp; breakfasts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Organizer and curator of a sponsored side session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43096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Special exhibit booth during the Global Conference for sponsor’s industries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01810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Exclusive branding visibility on slides &amp; roll-ups in high traffic areas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01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408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Value (CHF)</a:t>
                      </a:r>
                      <a:endParaRPr lang="en-GB" sz="1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2,500,000</a:t>
                      </a:r>
                      <a:endParaRPr lang="en-GB" sz="1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211" y="1246959"/>
            <a:ext cx="11950680" cy="74458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84910" y="4341767"/>
            <a:ext cx="11953134" cy="47788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92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481293"/>
              </p:ext>
            </p:extLst>
          </p:nvPr>
        </p:nvGraphicFramePr>
        <p:xfrm>
          <a:off x="0" y="12452"/>
          <a:ext cx="12191999" cy="68337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29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9625"/>
                <a:gridCol w="828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36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ITEMS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PLATINUM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GOLD ++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GOLD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SILVER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BRONZE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CLOUD</a:t>
                      </a:r>
                      <a:r>
                        <a:rPr lang="en-US" sz="1400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During the course of the entire ITU ML5G Challenge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Visibility during the entire ITU ML5G Challenge: all Challenge-related communications</a:t>
                      </a:r>
                      <a:r>
                        <a:rPr lang="en-GB" sz="1200" baseline="0" dirty="0"/>
                        <a:t> will mention sponsor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000" dirty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One-week on-site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dirty="0"/>
                        <a:t>mentoring  in 2020 for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sponsor-nominated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dirty="0"/>
                        <a:t>students and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Mentoring throughout the Challenge (e.g. setting up an ML Sandbox)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Sponsor logo on the Global Challenge memorabilia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Production of a dedicated highlights video showcasing participation in the Global 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Dedicated technical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workshop on premise or webinar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ym typeface="Wingdings" panose="05000000000000000000" pitchFamily="2" charset="2"/>
                        </a:rPr>
                        <a:t>3 day workshop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2 day workshop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2 day workshop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1 day workshop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webinar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Promoted “AI/ML in 5G network “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blog story on ITU News and social media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anose="05000000000000000000" pitchFamily="2" charset="2"/>
                        </a:rPr>
                        <a:t>video</a:t>
                      </a:r>
                      <a:r>
                        <a:rPr lang="en-US" sz="1200" baseline="0" dirty="0">
                          <a:sym typeface="Wingdings" panose="05000000000000000000" pitchFamily="2" charset="2"/>
                        </a:rPr>
                        <a:t> + ITU news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video + blog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video + blog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ym typeface="Wingdings" panose="05000000000000000000" pitchFamily="2" charset="2"/>
                        </a:rPr>
                        <a:t>Blog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anose="05000000000000000000" pitchFamily="2" charset="2"/>
                        </a:rPr>
                        <a:t>video</a:t>
                      </a:r>
                      <a:r>
                        <a:rPr lang="en-US" sz="1200" baseline="0" dirty="0">
                          <a:sym typeface="Wingdings" panose="05000000000000000000" pitchFamily="2" charset="2"/>
                        </a:rPr>
                        <a:t> + ITU news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Branding visibility on event’s landing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At the Global Conference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Host of the opening cocktail reception + Branding visibility/speech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Curated</a:t>
                      </a:r>
                      <a:r>
                        <a:rPr lang="en-US" sz="1200" dirty="0"/>
                        <a:t> output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by ITU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at the end of the Global Challenge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General branding visibility as supporter of lunches &amp; breakfasts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Organizer and curator of a sponsored side session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Dedicated sponsor session at the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Global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3709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Exhibit booth space, including table, chairs, power, poster panel &amp; TV screen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20</a:t>
                      </a:r>
                      <a:r>
                        <a:rPr lang="en-US" sz="1400" i="1" dirty="0"/>
                        <a:t>m</a:t>
                      </a:r>
                      <a:r>
                        <a:rPr lang="en-US" sz="1400" baseline="30000" dirty="0"/>
                        <a:t>2</a:t>
                      </a:r>
                      <a:endParaRPr lang="en-GB" sz="14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03709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Branding visibility on slides &amp; roll-ups in high traffic areas during the Global 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Value (CHF)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500,000 + </a:t>
                      </a:r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Hosting Conference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200,000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100,000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50,000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25,000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250K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526" y="1046035"/>
            <a:ext cx="12182474" cy="61886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9050" y="2291136"/>
            <a:ext cx="12172949" cy="423489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704" y="4212229"/>
            <a:ext cx="12151200" cy="326571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46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E27D1BC-00B7-41BF-B78A-6CEADEE413D7}"/>
              </a:ext>
            </a:extLst>
          </p:cNvPr>
          <p:cNvSpPr/>
          <p:nvPr/>
        </p:nvSpPr>
        <p:spPr>
          <a:xfrm>
            <a:off x="4656988" y="16042"/>
            <a:ext cx="3100529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Sponsorship in kind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6924EEA-4A7E-4361-BB43-E7440A5EF49D}"/>
              </a:ext>
            </a:extLst>
          </p:cNvPr>
          <p:cNvSpPr/>
          <p:nvPr/>
        </p:nvSpPr>
        <p:spPr>
          <a:xfrm>
            <a:off x="1312716" y="1149275"/>
            <a:ext cx="77591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/>
              <a:t>Mentorship/</a:t>
            </a:r>
            <a:r>
              <a:rPr lang="en-GB" sz="3600" dirty="0"/>
              <a:t>Training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/>
              <a:t>Expert support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/>
              <a:t>Storage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/>
              <a:t>Platform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/>
              <a:t>Toolsets</a:t>
            </a:r>
          </a:p>
        </p:txBody>
      </p:sp>
    </p:spTree>
    <p:extLst>
      <p:ext uri="{BB962C8B-B14F-4D97-AF65-F5344CB8AC3E}">
        <p14:creationId xmlns:p14="http://schemas.microsoft.com/office/powerpoint/2010/main" val="416708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E27D1BC-00B7-41BF-B78A-6CEADEE413D7}"/>
              </a:ext>
            </a:extLst>
          </p:cNvPr>
          <p:cNvSpPr/>
          <p:nvPr/>
        </p:nvSpPr>
        <p:spPr>
          <a:xfrm>
            <a:off x="4656988" y="16042"/>
            <a:ext cx="4347600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Overall benefits for </a:t>
            </a:r>
            <a:r>
              <a:rPr lang="en-US" sz="2800" b="1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Sponsor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DEB36E7-FA3D-4D83-8EB8-D90B8759E2D5}"/>
              </a:ext>
            </a:extLst>
          </p:cNvPr>
          <p:cNvSpPr txBox="1"/>
          <p:nvPr/>
        </p:nvSpPr>
        <p:spPr>
          <a:xfrm>
            <a:off x="549275" y="659270"/>
            <a:ext cx="11277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Lead the ecosystem by creating a harmonized position for AI/ML in 5G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Training of students and professionals in AI/ML for 5G </a:t>
            </a:r>
          </a:p>
          <a:p>
            <a:endParaRPr lang="en-US" sz="28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Network with experts in the field of research in AI/ML in 5G, contribute to open initiatives in ITU and other bodies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Brainstorm and Answer several key open questions regarding the use of AI/ML in 5G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Privacy issues in applying AI/ML for 5G?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Performance bounds for AI/ML?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Where to deploy what AI model?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How to integrate data from verticals?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future directions for applying AI/ML in 5G?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Host for the conference = Focal point for AI/ML in 5G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algn="ctr"/>
            <a:r>
              <a:rPr lang="en-US" sz="3200" u="sng" dirty="0">
                <a:solidFill>
                  <a:srgbClr val="FF0000"/>
                </a:solidFill>
              </a:rPr>
              <a:t>Generate and contribute to AI strategy in 5G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9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B65FCE46B724A8223ABF91001B0B0" ma:contentTypeVersion="1" ma:contentTypeDescription="Create a new document." ma:contentTypeScope="" ma:versionID="5336ef21ff0ae6f179346573cb8a06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9AB8D9-3974-41AA-A00B-5039016136EA}"/>
</file>

<file path=customXml/itemProps2.xml><?xml version="1.0" encoding="utf-8"?>
<ds:datastoreItem xmlns:ds="http://schemas.openxmlformats.org/officeDocument/2006/customXml" ds:itemID="{AEFA9A38-827D-40D3-AB08-CAE9A81EC6FA}"/>
</file>

<file path=customXml/itemProps3.xml><?xml version="1.0" encoding="utf-8"?>
<ds:datastoreItem xmlns:ds="http://schemas.openxmlformats.org/officeDocument/2006/customXml" ds:itemID="{710DBA05-350C-4DB4-A103-7EECA65C625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766</Words>
  <Application>Microsoft Office PowerPoint</Application>
  <PresentationFormat>Widescreen</PresentationFormat>
  <Paragraphs>176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Basikolo, Thomas</cp:lastModifiedBy>
  <cp:revision>152</cp:revision>
  <dcterms:created xsi:type="dcterms:W3CDTF">2017-07-21T15:41:22Z</dcterms:created>
  <dcterms:modified xsi:type="dcterms:W3CDTF">2020-03-13T08:30:13Z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0x010100102B65FCE46B724A8223ABF91001B0B0</vt:lpwstr>
  </property>
</Properties>
</file>