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8" r:id="rId5"/>
    <p:sldId id="281" r:id="rId6"/>
    <p:sldId id="283" r:id="rId7"/>
    <p:sldId id="284" r:id="rId8"/>
    <p:sldId id="289" r:id="rId9"/>
    <p:sldId id="286" r:id="rId10"/>
    <p:sldId id="280" r:id="rId11"/>
    <p:sldId id="268" r:id="rId12"/>
    <p:sldId id="277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" y="235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7EB-7FD0-4146-974C-647560DB20BD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8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://www.itu.int/rec/T-REC-Y.3172-201906-P&amp;data=01|01|yansha.deng@kcl.ac.uk|284c28dd448047e3b88c08d71ef50a4f|8370cf1416f34c16b83c724071654356|0&amp;sdata=xVSNRb7yg6TdRefqlRIJzImV2B0PhwfT+dqAQGdIh9Q=&amp;reserved=0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rec/T-REC-Y.3172/en" TargetMode="External"/><Relationship Id="rId2" Type="http://schemas.openxmlformats.org/officeDocument/2006/relationships/hyperlink" Target="https://www.itu.int/rec/T-REC-Y.Sup55-201910-I/en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ML5G/input/ML5G-I-171-R1.docx" TargetMode="External"/><Relationship Id="rId2" Type="http://schemas.openxmlformats.org/officeDocument/2006/relationships/hyperlink" Target="https://extranet.itu.int/sites/itu-t/focusgroups/ML5G/input/ML5G-I-216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18556" y="481821"/>
            <a:ext cx="6998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 Summary Slides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585" y="5848876"/>
            <a:ext cx="1389891" cy="7345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619418" y="5257772"/>
            <a:ext cx="1503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Organized by:</a:t>
            </a:r>
          </a:p>
        </p:txBody>
      </p:sp>
      <p:sp>
        <p:nvSpPr>
          <p:cNvPr id="6" name="Rectangle 5"/>
          <p:cNvSpPr/>
          <p:nvPr/>
        </p:nvSpPr>
        <p:spPr>
          <a:xfrm>
            <a:off x="8772654" y="5266591"/>
            <a:ext cx="1548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Sponsored by:</a:t>
            </a:r>
          </a:p>
        </p:txBody>
      </p:sp>
    </p:spTree>
    <p:extLst>
      <p:ext uri="{BB962C8B-B14F-4D97-AF65-F5344CB8AC3E}">
        <p14:creationId xmlns:p14="http://schemas.microsoft.com/office/powerpoint/2010/main" val="49316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487478" y="1371462"/>
            <a:ext cx="697570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72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Any Questions?</a:t>
            </a:r>
            <a:endParaRPr lang="en-GB" sz="72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1797865" y="3402528"/>
            <a:ext cx="8510202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3600" b="1" kern="0" dirty="0">
                <a:ea typeface="SimSun" panose="02010600030101010101" pitchFamily="2" charset="-122"/>
                <a:cs typeface="Times New Roman" panose="02020603050405020304" pitchFamily="18" charset="0"/>
              </a:rPr>
              <a:t>Email: ai5gchallenge@itu.int</a:t>
            </a:r>
            <a:endParaRPr lang="en-GB" sz="3600" b="1" kern="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471383" y="-4980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AI/ML 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in 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5G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136" y="975628"/>
            <a:ext cx="10090257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AI will have profound impact on the world’s communication networks – 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But: how to do it right and scale?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ITU is at the forefront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of exploring how best to use AI in 5G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9619" y="2738459"/>
            <a:ext cx="10640715" cy="312750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6" name="Rectangle 15"/>
          <p:cNvSpPr/>
          <p:nvPr/>
        </p:nvSpPr>
        <p:spPr>
          <a:xfrm>
            <a:off x="781239" y="2792623"/>
            <a:ext cx="6718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The ITU Global Challenge on AI/ML in 5G will: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1239" y="4674601"/>
            <a:ext cx="89515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Apply ITU’s AI/ML architecture frameworks in IMT-2020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7374" y="3493096"/>
            <a:ext cx="95960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Bring together network operators, network manufactures and academia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0DB2DE8-63A1-4B7F-90F9-868AD00B5D59}"/>
              </a:ext>
            </a:extLst>
          </p:cNvPr>
          <p:cNvSpPr/>
          <p:nvPr/>
        </p:nvSpPr>
        <p:spPr>
          <a:xfrm>
            <a:off x="803725" y="4085357"/>
            <a:ext cx="6896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Innovate and solve network problems with AI/ML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7374" y="5243825"/>
            <a:ext cx="9295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Uncover problems and point to practical solutions</a:t>
            </a:r>
            <a:endParaRPr lang="en-GB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9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159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AI/ML in 5G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Challenge: 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Technical Tracks and Data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8753" y="5055569"/>
            <a:ext cx="10305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* Secure data handling practices (for real anonymized network data)</a:t>
            </a:r>
            <a:endParaRPr lang="en-GB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18421"/>
              </p:ext>
            </p:extLst>
          </p:nvPr>
        </p:nvGraphicFramePr>
        <p:xfrm>
          <a:off x="642712" y="1072605"/>
          <a:ext cx="10208502" cy="366800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5816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9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0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38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24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52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Technical Track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Real Data</a:t>
                      </a:r>
                      <a:endParaRPr lang="en-GB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(“secure track”)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Open Data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Synthetic Data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 Data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5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Network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Verticals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3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Enablers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Social Good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7521" y="5846097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Benefit: Unlock AI/ML research using secure data for solving problems in 5G networks.</a:t>
            </a:r>
          </a:p>
        </p:txBody>
      </p:sp>
    </p:spTree>
    <p:extLst>
      <p:ext uri="{BB962C8B-B14F-4D97-AF65-F5344CB8AC3E}">
        <p14:creationId xmlns:p14="http://schemas.microsoft.com/office/powerpoint/2010/main" val="105519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0675" y="3988929"/>
            <a:ext cx="790863" cy="639567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371375" y="4520881"/>
            <a:ext cx="631292" cy="307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cs typeface="Times New Roman" panose="02020603050405020304" pitchFamily="18" charset="0"/>
              </a:rPr>
              <a:t>AI/ML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/>
          <a:srcRect l="26552" t="21090" r="26671" b="28940"/>
          <a:stretch/>
        </p:blipFill>
        <p:spPr>
          <a:xfrm>
            <a:off x="517890" y="3619188"/>
            <a:ext cx="659326" cy="6895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956727" y="597023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159"/>
            <a:ext cx="12191999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AI/ML in 5G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Challenge: 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Participation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7087" y="1277974"/>
            <a:ext cx="7295696" cy="85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Students</a:t>
            </a:r>
            <a:endParaRPr lang="en-GB" sz="2400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ea typeface="SimSun" panose="02010600030101010101" pitchFamily="2" charset="-122"/>
                <a:cs typeface="Arial" panose="020B0604020202020204" pitchFamily="34" charset="0"/>
              </a:rPr>
              <a:t>Students need to be registered as students at a university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3099022" y="3239968"/>
            <a:ext cx="7983827" cy="159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Professionals</a:t>
            </a:r>
            <a:endParaRPr lang="en-GB" sz="2400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ea typeface="SimSun" panose="02010600030101010101" pitchFamily="2" charset="-122"/>
                <a:cs typeface="Arial" panose="020B0604020202020204" pitchFamily="34" charset="0"/>
              </a:rPr>
              <a:t>Anyone else is considered a “professional”: a person who has the necessary skills to complete the problem sets they choose to tackle in the Challenge</a:t>
            </a:r>
            <a:endParaRPr lang="en-GB" sz="2400" dirty="0"/>
          </a:p>
        </p:txBody>
      </p:sp>
      <p:sp>
        <p:nvSpPr>
          <p:cNvPr id="12" name="Shape 11"/>
          <p:cNvSpPr/>
          <p:nvPr/>
        </p:nvSpPr>
        <p:spPr>
          <a:xfrm>
            <a:off x="422949" y="714726"/>
            <a:ext cx="2500030" cy="2352666"/>
          </a:xfrm>
          <a:prstGeom prst="gear6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3" name="Picture 48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3" y="947647"/>
            <a:ext cx="1825530" cy="172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6"/>
          <p:cNvGrpSpPr/>
          <p:nvPr/>
        </p:nvGrpSpPr>
        <p:grpSpPr>
          <a:xfrm rot="16200000">
            <a:off x="765024" y="2751894"/>
            <a:ext cx="1767273" cy="2900721"/>
            <a:chOff x="1079688" y="3875599"/>
            <a:chExt cx="1767273" cy="2900721"/>
          </a:xfrm>
        </p:grpSpPr>
        <p:sp>
          <p:nvSpPr>
            <p:cNvPr id="14" name="Circular Arrow 13"/>
            <p:cNvSpPr/>
            <p:nvPr/>
          </p:nvSpPr>
          <p:spPr>
            <a:xfrm>
              <a:off x="1546678" y="3875599"/>
              <a:ext cx="1300283" cy="1300480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Shape 14"/>
            <p:cNvSpPr/>
            <p:nvPr/>
          </p:nvSpPr>
          <p:spPr>
            <a:xfrm>
              <a:off x="1079688" y="4714080"/>
              <a:ext cx="1300283" cy="1300480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Block Arc 15"/>
            <p:cNvSpPr/>
            <p:nvPr/>
          </p:nvSpPr>
          <p:spPr>
            <a:xfrm>
              <a:off x="1643056" y="5658728"/>
              <a:ext cx="1117145" cy="1117592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1" name="Picture 1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97" y="3570059"/>
            <a:ext cx="701545" cy="70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274320" y="5064301"/>
            <a:ext cx="11430000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Note:  We encourage participants to submit solutions that are open source implementations, based on (ITU) standards.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           Open source implementations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will enable industry stakeholders to access outcomes and enhance collaboration.</a:t>
            </a:r>
            <a:endParaRPr lang="en-GB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8778" y="5924473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Benefit: Create a network of innovation to solve 5G and future networks using AI/ML.</a:t>
            </a:r>
          </a:p>
        </p:txBody>
      </p:sp>
    </p:spTree>
    <p:extLst>
      <p:ext uri="{BB962C8B-B14F-4D97-AF65-F5344CB8AC3E}">
        <p14:creationId xmlns:p14="http://schemas.microsoft.com/office/powerpoint/2010/main" val="15570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ircular Arrow 73"/>
          <p:cNvSpPr/>
          <p:nvPr/>
        </p:nvSpPr>
        <p:spPr>
          <a:xfrm rot="21370948">
            <a:off x="7893371" y="877778"/>
            <a:ext cx="2930165" cy="3736770"/>
          </a:xfrm>
          <a:prstGeom prst="circularArrow">
            <a:avLst>
              <a:gd name="adj1" fmla="val 3092"/>
              <a:gd name="adj2" fmla="val 726733"/>
              <a:gd name="adj3" fmla="val 18939233"/>
              <a:gd name="adj4" fmla="val 12978759"/>
              <a:gd name="adj5" fmla="val 3608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Rounded Rectangle 68"/>
          <p:cNvSpPr/>
          <p:nvPr/>
        </p:nvSpPr>
        <p:spPr>
          <a:xfrm>
            <a:off x="9143553" y="2392013"/>
            <a:ext cx="2088622" cy="1327607"/>
          </a:xfrm>
          <a:prstGeom prst="roundRect">
            <a:avLst>
              <a:gd name="adj" fmla="val 10000"/>
            </a:avLst>
          </a:prstGeom>
          <a:ln w="28575"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ight Arrow 5"/>
          <p:cNvSpPr/>
          <p:nvPr/>
        </p:nvSpPr>
        <p:spPr>
          <a:xfrm>
            <a:off x="3385921" y="2005522"/>
            <a:ext cx="5148720" cy="2058064"/>
          </a:xfrm>
          <a:prstGeom prst="rightArrow">
            <a:avLst>
              <a:gd name="adj1" fmla="val 50000"/>
              <a:gd name="adj2" fmla="val 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597029" y="2026689"/>
            <a:ext cx="2088440" cy="1202275"/>
          </a:xfrm>
          <a:prstGeom prst="roundRect">
            <a:avLst>
              <a:gd name="adj" fmla="val 10000"/>
            </a:avLst>
          </a:prstGeom>
          <a:ln w="28575"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16552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AI/ML in 5G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Challenge: 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Timeline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470263" y="5643155"/>
            <a:ext cx="10189028" cy="992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Energize the AI/ML, 5G ecosystem, culminate with focal point of conference.</a:t>
            </a:r>
          </a:p>
        </p:txBody>
      </p:sp>
      <p:sp>
        <p:nvSpPr>
          <p:cNvPr id="31" name="Right Brace 30"/>
          <p:cNvSpPr/>
          <p:nvPr/>
        </p:nvSpPr>
        <p:spPr>
          <a:xfrm rot="5400000">
            <a:off x="1530824" y="3437609"/>
            <a:ext cx="438444" cy="23592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ight Brace 32"/>
          <p:cNvSpPr/>
          <p:nvPr/>
        </p:nvSpPr>
        <p:spPr>
          <a:xfrm rot="5400000">
            <a:off x="5915668" y="1925957"/>
            <a:ext cx="378822" cy="54383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TextBox 33"/>
          <p:cNvSpPr txBox="1"/>
          <p:nvPr/>
        </p:nvSpPr>
        <p:spPr>
          <a:xfrm>
            <a:off x="570399" y="4934887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Feb 2020 to April 2020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3312759" y="4733294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May / June 2020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7805605" y="4604115"/>
            <a:ext cx="106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Oct 2020</a:t>
            </a:r>
            <a:endParaRPr lang="en-IN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610447" y="2038763"/>
            <a:ext cx="2061085" cy="825959"/>
          </a:xfrm>
          <a:prstGeom prst="wedgeRoundRectCallout">
            <a:avLst>
              <a:gd name="adj1" fmla="val 3671"/>
              <a:gd name="adj2" fmla="val 8993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Global call for challenge entries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7027216" y="3019416"/>
            <a:ext cx="1464604" cy="673035"/>
          </a:xfrm>
          <a:prstGeom prst="wedgeRoundRectCallout">
            <a:avLst>
              <a:gd name="adj1" fmla="val 49972"/>
              <a:gd name="adj2" fmla="val 6760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Global Round Ends </a:t>
            </a:r>
            <a:endParaRPr lang="en-GB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endParaRPr lang="en-IN" sz="14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243275" y="2685354"/>
            <a:ext cx="10987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Hackathon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266207" y="3020048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Demos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43" name="Right Brace 42">
            <a:extLst>
              <a:ext uri="{FF2B5EF4-FFF2-40B4-BE49-F238E27FC236}">
                <a16:creationId xmlns:a16="http://schemas.microsoft.com/office/drawing/2014/main" xmlns="" id="{37C1E7FF-9DB4-4605-B772-AD5261D232F0}"/>
              </a:ext>
            </a:extLst>
          </p:cNvPr>
          <p:cNvSpPr/>
          <p:nvPr/>
        </p:nvSpPr>
        <p:spPr>
          <a:xfrm rot="5400000">
            <a:off x="9972767" y="3792200"/>
            <a:ext cx="378822" cy="16446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ECE709A0-254B-4A2D-B646-6C5622F4A494}"/>
              </a:ext>
            </a:extLst>
          </p:cNvPr>
          <p:cNvSpPr txBox="1"/>
          <p:nvPr/>
        </p:nvSpPr>
        <p:spPr>
          <a:xfrm>
            <a:off x="9339830" y="4892138"/>
            <a:ext cx="162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 /Dec 2020</a:t>
            </a:r>
            <a:endParaRPr lang="en-IN" dirty="0"/>
          </a:p>
        </p:txBody>
      </p:sp>
      <p:sp>
        <p:nvSpPr>
          <p:cNvPr id="45" name="Rectangle 44"/>
          <p:cNvSpPr/>
          <p:nvPr/>
        </p:nvSpPr>
        <p:spPr>
          <a:xfrm>
            <a:off x="9266207" y="3420932"/>
            <a:ext cx="17771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Announce winners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04969" y="2385407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online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41683" y="2747686"/>
            <a:ext cx="252678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500" b="1" dirty="0">
                <a:cs typeface="Times New Roman" panose="02020603050405020304" pitchFamily="18" charset="0"/>
              </a:rPr>
              <a:t>Problem Statement Selection</a:t>
            </a:r>
            <a:endParaRPr lang="en-GB" sz="1500" b="1" dirty="0"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21415" y="3001269"/>
            <a:ext cx="157745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500" b="1" dirty="0">
                <a:cs typeface="Times New Roman" panose="02020603050405020304" pitchFamily="18" charset="0"/>
              </a:rPr>
              <a:t>Dataset release</a:t>
            </a:r>
            <a:endParaRPr lang="en-GB" sz="1500" b="1" dirty="0">
              <a:cs typeface="Times New Roman" panose="02020603050405020304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905301" y="3222066"/>
            <a:ext cx="1471376" cy="585117"/>
            <a:chOff x="191450" y="1742744"/>
            <a:chExt cx="1471376" cy="585117"/>
          </a:xfrm>
        </p:grpSpPr>
        <p:sp>
          <p:nvSpPr>
            <p:cNvPr id="55" name="Rounded Rectangle 54"/>
            <p:cNvSpPr/>
            <p:nvPr/>
          </p:nvSpPr>
          <p:spPr>
            <a:xfrm>
              <a:off x="191450" y="1742744"/>
              <a:ext cx="1471376" cy="585117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/>
            <p:nvPr/>
          </p:nvSpPr>
          <p:spPr>
            <a:xfrm>
              <a:off x="208587" y="1759881"/>
              <a:ext cx="1437102" cy="550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0" kern="1200" dirty="0">
                  <a:solidFill>
                    <a:schemeClr val="tx1"/>
                  </a:solidFill>
                  <a:latin typeface="+mn-lt"/>
                  <a:cs typeface="Times New Roman" panose="02020603050405020304" pitchFamily="18" charset="0"/>
                </a:rPr>
                <a:t>Warm-Up Phase</a:t>
              </a:r>
              <a:endParaRPr lang="en-GB" sz="1600" b="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426871" y="2073441"/>
            <a:ext cx="1471376" cy="585117"/>
            <a:chOff x="3283440" y="731812"/>
            <a:chExt cx="1471376" cy="585117"/>
          </a:xfrm>
        </p:grpSpPr>
        <p:sp>
          <p:nvSpPr>
            <p:cNvPr id="64" name="Rounded Rectangle 63"/>
            <p:cNvSpPr/>
            <p:nvPr/>
          </p:nvSpPr>
          <p:spPr>
            <a:xfrm>
              <a:off x="3283440" y="731812"/>
              <a:ext cx="1471376" cy="585117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Rounded Rectangle 4"/>
            <p:cNvSpPr/>
            <p:nvPr/>
          </p:nvSpPr>
          <p:spPr>
            <a:xfrm>
              <a:off x="3300577" y="748949"/>
              <a:ext cx="1437102" cy="550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406565" y="2042835"/>
            <a:ext cx="1522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Global Round Begins</a:t>
            </a:r>
            <a:endParaRPr lang="en-IN" b="1" dirty="0"/>
          </a:p>
        </p:txBody>
      </p:sp>
      <p:grpSp>
        <p:nvGrpSpPr>
          <p:cNvPr id="66" name="Group 65"/>
          <p:cNvGrpSpPr/>
          <p:nvPr/>
        </p:nvGrpSpPr>
        <p:grpSpPr>
          <a:xfrm>
            <a:off x="9523701" y="1969908"/>
            <a:ext cx="1708474" cy="409278"/>
            <a:chOff x="8899408" y="525398"/>
            <a:chExt cx="1708474" cy="409278"/>
          </a:xfrm>
        </p:grpSpPr>
        <p:sp>
          <p:nvSpPr>
            <p:cNvPr id="67" name="Rounded Rectangle 66"/>
            <p:cNvSpPr/>
            <p:nvPr/>
          </p:nvSpPr>
          <p:spPr>
            <a:xfrm>
              <a:off x="8899408" y="525398"/>
              <a:ext cx="1708474" cy="409278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8911395" y="537385"/>
              <a:ext cx="1684500" cy="3853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>
                  <a:solidFill>
                    <a:schemeClr val="tx1"/>
                  </a:solidFill>
                  <a:latin typeface="+mn-lt"/>
                  <a:cs typeface="Times New Roman" panose="02020603050405020304" pitchFamily="18" charset="0"/>
                </a:rPr>
                <a:t>Final Conference</a:t>
              </a:r>
              <a:endParaRPr lang="en-GB" sz="160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Shape 69"/>
          <p:cNvSpPr/>
          <p:nvPr/>
        </p:nvSpPr>
        <p:spPr>
          <a:xfrm rot="20894334">
            <a:off x="930150" y="1148245"/>
            <a:ext cx="2977931" cy="3450112"/>
          </a:xfrm>
          <a:prstGeom prst="leftCircularArrow">
            <a:avLst>
              <a:gd name="adj1" fmla="val 3329"/>
              <a:gd name="adj2" fmla="val 411399"/>
              <a:gd name="adj3" fmla="val 2659932"/>
              <a:gd name="adj4" fmla="val 8677180"/>
              <a:gd name="adj5" fmla="val 3884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1" name="Group 70"/>
          <p:cNvGrpSpPr/>
          <p:nvPr/>
        </p:nvGrpSpPr>
        <p:grpSpPr>
          <a:xfrm>
            <a:off x="7600544" y="1920033"/>
            <a:ext cx="1372476" cy="596847"/>
            <a:chOff x="6354022" y="1706023"/>
            <a:chExt cx="1598518" cy="663880"/>
          </a:xfrm>
        </p:grpSpPr>
        <p:sp>
          <p:nvSpPr>
            <p:cNvPr id="72" name="Rounded Rectangle 71"/>
            <p:cNvSpPr/>
            <p:nvPr/>
          </p:nvSpPr>
          <p:spPr>
            <a:xfrm>
              <a:off x="6354022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ounded Rectangle 4"/>
            <p:cNvSpPr/>
            <p:nvPr/>
          </p:nvSpPr>
          <p:spPr>
            <a:xfrm>
              <a:off x="6373466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b="0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649970" y="1903717"/>
            <a:ext cx="1311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cs typeface="Times New Roman" panose="02020603050405020304" pitchFamily="18" charset="0"/>
              </a:rPr>
              <a:t>Best teams advance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41338" y="3219558"/>
            <a:ext cx="157745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500" b="1" dirty="0" smtClean="0">
                <a:cs typeface="Times New Roman" panose="02020603050405020304" pitchFamily="18" charset="0"/>
              </a:rPr>
              <a:t>Registration</a:t>
            </a:r>
            <a:endParaRPr lang="en-GB" sz="1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 rot="2530085">
            <a:off x="9678645" y="2381584"/>
            <a:ext cx="1573684" cy="1696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 rot="19322837">
            <a:off x="9722210" y="4345473"/>
            <a:ext cx="1487469" cy="1760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3680398" y="1840960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16552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it-IT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AI/ML in 5G Challenge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Milestones for Participants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77758" y="3097060"/>
            <a:ext cx="1104061" cy="517409"/>
            <a:chOff x="6231059" y="1706023"/>
            <a:chExt cx="1598518" cy="663880"/>
          </a:xfrm>
        </p:grpSpPr>
        <p:sp>
          <p:nvSpPr>
            <p:cNvPr id="34" name="Rounded Rectangle 33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Registration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Right Arrow 4"/>
          <p:cNvSpPr/>
          <p:nvPr/>
        </p:nvSpPr>
        <p:spPr>
          <a:xfrm>
            <a:off x="1231115" y="3183020"/>
            <a:ext cx="385312" cy="411449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646590" y="3130041"/>
            <a:ext cx="1368673" cy="517409"/>
            <a:chOff x="6231059" y="1706023"/>
            <a:chExt cx="1598518" cy="663880"/>
          </a:xfrm>
        </p:grpSpPr>
        <p:sp>
          <p:nvSpPr>
            <p:cNvPr id="37" name="Rounded Rectangle 36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Pick Problem Statement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Right Arrow 39"/>
          <p:cNvSpPr/>
          <p:nvPr/>
        </p:nvSpPr>
        <p:spPr>
          <a:xfrm>
            <a:off x="3045426" y="3220847"/>
            <a:ext cx="556079" cy="411449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28639" y="1889361"/>
            <a:ext cx="60385" cy="35668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3689024" y="2808408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>
            <a:off x="3689024" y="3760911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/>
          <p:cNvSpPr/>
          <p:nvPr/>
        </p:nvSpPr>
        <p:spPr>
          <a:xfrm>
            <a:off x="3689715" y="4611889"/>
            <a:ext cx="789372" cy="23386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61738" y="3722021"/>
            <a:ext cx="1427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UFPA (Brazil)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61738" y="1781881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AIIA (China)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61738" y="2746674"/>
            <a:ext cx="1759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BNN.UPC (Spain)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13561" y="2064082"/>
            <a:ext cx="2472023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F1"/>
              </a:rPr>
              <a:t>restricted problem statements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F1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44855" y="4551592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ITU-ML5G-PS-013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3981534" y="4845756"/>
            <a:ext cx="224287" cy="61049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145030" y="5426155"/>
            <a:ext cx="19946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more problem statements to come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492327" y="1889361"/>
            <a:ext cx="60385" cy="35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5460517" y="1218466"/>
            <a:ext cx="2343519" cy="563267"/>
            <a:chOff x="6231059" y="1706023"/>
            <a:chExt cx="1598518" cy="663880"/>
          </a:xfrm>
        </p:grpSpPr>
        <p:sp>
          <p:nvSpPr>
            <p:cNvPr id="48" name="Rounded Rectangle 47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Data Available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(start working on the problem)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0" name="Right Arrow 49"/>
          <p:cNvSpPr/>
          <p:nvPr/>
        </p:nvSpPr>
        <p:spPr>
          <a:xfrm>
            <a:off x="6591223" y="3367804"/>
            <a:ext cx="2324991" cy="198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73461" y="3051570"/>
            <a:ext cx="21235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Mentoring and support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924291" y="1889361"/>
            <a:ext cx="60385" cy="35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8227709" y="1315908"/>
            <a:ext cx="1317661" cy="450585"/>
            <a:chOff x="6231059" y="1706023"/>
            <a:chExt cx="1598518" cy="663880"/>
          </a:xfrm>
        </p:grpSpPr>
        <p:sp>
          <p:nvSpPr>
            <p:cNvPr id="53" name="Rounded Rectangle 52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Test Dataset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9853069" y="1889361"/>
            <a:ext cx="60385" cy="35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9254623" y="5470288"/>
            <a:ext cx="1317661" cy="450585"/>
            <a:chOff x="6231059" y="1706023"/>
            <a:chExt cx="1598518" cy="663880"/>
          </a:xfrm>
        </p:grpSpPr>
        <p:sp>
          <p:nvSpPr>
            <p:cNvPr id="57" name="Rounded Rectangle 56"/>
            <p:cNvSpPr/>
            <p:nvPr/>
          </p:nvSpPr>
          <p:spPr>
            <a:xfrm>
              <a:off x="6231059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Submit &amp; Evaluation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Right Arrow 58"/>
          <p:cNvSpPr/>
          <p:nvPr/>
        </p:nvSpPr>
        <p:spPr>
          <a:xfrm>
            <a:off x="9052619" y="3261357"/>
            <a:ext cx="732506" cy="4114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9941172" y="3455391"/>
            <a:ext cx="907158" cy="14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0919151" y="3230098"/>
            <a:ext cx="1215340" cy="450585"/>
            <a:chOff x="6231058" y="1706023"/>
            <a:chExt cx="1598518" cy="663880"/>
          </a:xfrm>
        </p:grpSpPr>
        <p:sp>
          <p:nvSpPr>
            <p:cNvPr id="63" name="Rounded Rectangle 62"/>
            <p:cNvSpPr/>
            <p:nvPr/>
          </p:nvSpPr>
          <p:spPr>
            <a:xfrm>
              <a:off x="6231058" y="1706023"/>
              <a:ext cx="1598518" cy="663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6250503" y="1725467"/>
              <a:ext cx="1559630" cy="624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Final Conference</a:t>
              </a:r>
              <a:endParaRPr lang="en-IN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10848109" y="3674069"/>
            <a:ext cx="1357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Declare winners</a:t>
            </a:r>
          </a:p>
        </p:txBody>
      </p:sp>
      <p:sp>
        <p:nvSpPr>
          <p:cNvPr id="66" name="Right Brace 65"/>
          <p:cNvSpPr/>
          <p:nvPr/>
        </p:nvSpPr>
        <p:spPr>
          <a:xfrm rot="5400000">
            <a:off x="8069652" y="4375681"/>
            <a:ext cx="378822" cy="356576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Rectangle 66"/>
          <p:cNvSpPr/>
          <p:nvPr/>
        </p:nvSpPr>
        <p:spPr>
          <a:xfrm>
            <a:off x="7554365" y="6425640"/>
            <a:ext cx="1530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Global 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36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6932" y="935822"/>
            <a:ext cx="9587344" cy="507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2352996" y="11644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orchestration and management</a:t>
            </a:r>
            <a:endParaRPr lang="en-IN" b="1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7617721" y="4024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training and benchmarking projects</a:t>
            </a:r>
            <a:endParaRPr lang="en-IN" b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096196" y="9358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Marketplace</a:t>
            </a:r>
            <a:endParaRPr lang="en-IN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5019996" y="3145622"/>
            <a:ext cx="2057400" cy="838200"/>
          </a:xfrm>
          <a:prstGeom prst="wedgeRoundRectCallout">
            <a:avLst>
              <a:gd name="adj1" fmla="val 20072"/>
              <a:gd name="adj2" fmla="val 6894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Serving, monitoring</a:t>
            </a:r>
            <a:endParaRPr lang="en-IN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886396" y="4822022"/>
            <a:ext cx="2286000" cy="838200"/>
          </a:xfrm>
          <a:prstGeom prst="wedgeRoundRectCallout">
            <a:avLst>
              <a:gd name="adj1" fmla="val 37166"/>
              <a:gd name="adj2" fmla="val 73983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5G networks</a:t>
            </a:r>
            <a:endParaRPr lang="en-IN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3121" y="23268"/>
            <a:ext cx="11159836" cy="871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Y.3172</a:t>
            </a:r>
            <a:endParaRPr lang="en-IN" sz="28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90267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Refer: </a:t>
            </a:r>
            <a:r>
              <a:rPr lang="en-IN" dirty="0">
                <a:hlinkClick r:id="rId3"/>
              </a:rPr>
              <a:t>https://www.itu.int/rec/T-REC-Y.3172-201906-P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385899" y="6251045"/>
            <a:ext cx="1138809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Benefit: Mapping and application of ITU standards to solve problems in the network using AI/ML.</a:t>
            </a:r>
          </a:p>
        </p:txBody>
      </p:sp>
    </p:spTree>
    <p:extLst>
      <p:ext uri="{BB962C8B-B14F-4D97-AF65-F5344CB8AC3E}">
        <p14:creationId xmlns:p14="http://schemas.microsoft.com/office/powerpoint/2010/main" val="119583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3326" y="815442"/>
          <a:ext cx="11342913" cy="575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95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43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190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1696">
                <a:tc>
                  <a:txBody>
                    <a:bodyPr/>
                    <a:lstStyle/>
                    <a:p>
                      <a:r>
                        <a:rPr lang="en-US" dirty="0"/>
                        <a:t>Output Document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15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October 2019, published as 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ITU-T Y-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series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Recommendations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Supplement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https://www.itu.int/rec/T-REC-Y.Sup55-201910-I/en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More than 30 use cases submitted to the FG ML5G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 were analyzed for each, reviewed classified as “critical”, “expected” and “added value”.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532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June 2019, published</a:t>
                      </a:r>
                      <a:r>
                        <a:rPr lang="en-GB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August 2019 as ITU-T Y.3172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3"/>
                        </a:rPr>
                        <a:t>https://www.itu.int/rec/T-REC-Y.3172/en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20 architectural requirements, derived from use cases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Declarative approach to designing and using ML in the network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Orchestration and</a:t>
                      </a:r>
                      <a:r>
                        <a:rPr lang="en-US" sz="1800" baseline="0" dirty="0"/>
                        <a:t> management of ML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04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handling framework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Y.3174 – approved 5 February 2020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data broker for mapping data models and APIs between ML overlay and underlay.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04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Intelligence level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Y.3173 – approved 5 February 2020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 5 levels of intelligence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5G networks and an architecture perspective.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550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Marketplace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 item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Standard mechanisms for efficient transfer and handling of ML models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99A43C-1D7B-48E7-80F8-03CD37D01B3F}"/>
              </a:ext>
            </a:extLst>
          </p:cNvPr>
          <p:cNvSpPr txBox="1"/>
          <p:nvPr/>
        </p:nvSpPr>
        <p:spPr>
          <a:xfrm>
            <a:off x="896015" y="137805"/>
            <a:ext cx="1074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Additional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Specifications (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1/2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417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36470" y="1207328"/>
          <a:ext cx="10202091" cy="205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6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544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1696">
                <a:tc>
                  <a:txBody>
                    <a:bodyPr/>
                    <a:lstStyle/>
                    <a:p>
                      <a:r>
                        <a:rPr lang="en-US" dirty="0"/>
                        <a:t>Output Document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15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MLFO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ML5G-I-216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work in  FG ML5G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 and architecture</a:t>
                      </a:r>
                      <a:r>
                        <a:rPr lang="en-US" sz="1800" baseline="0" dirty="0"/>
                        <a:t> for ML function orchestrator.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532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</a:t>
                      </a:r>
                      <a:r>
                        <a:rPr lang="en-GB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optimization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ML5G-I-171-R1</a:t>
                      </a: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work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FG ML5G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</a:t>
                      </a:r>
                      <a:r>
                        <a:rPr lang="en-US" sz="1800" baseline="0" dirty="0"/>
                        <a:t> and architecture for ML model optimization.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2024" y="5412845"/>
            <a:ext cx="1138809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Benefit: Joint contributions to ITU, training of students and professionals in AI/ML for 5G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1684124-B7AF-4FE0-81F1-46590C1B09EE}"/>
              </a:ext>
            </a:extLst>
          </p:cNvPr>
          <p:cNvSpPr txBox="1"/>
          <p:nvPr/>
        </p:nvSpPr>
        <p:spPr>
          <a:xfrm>
            <a:off x="896015" y="137805"/>
            <a:ext cx="1074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Additional </a:t>
            </a:r>
            <a:r>
              <a:rPr lang="en-US" sz="2800" b="1" kern="0" dirty="0" smtClean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Specifications (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2/2</a:t>
            </a: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720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B65FCE46B724A8223ABF91001B0B0" ma:contentTypeVersion="1" ma:contentTypeDescription="Create a new document." ma:contentTypeScope="" ma:versionID="5336ef21ff0ae6f179346573cb8a066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CC5DF1-59EC-4177-8889-0A412674B2D4}"/>
</file>

<file path=customXml/itemProps2.xml><?xml version="1.0" encoding="utf-8"?>
<ds:datastoreItem xmlns:ds="http://schemas.openxmlformats.org/officeDocument/2006/customXml" ds:itemID="{0C915719-B5F4-4341-819E-BB6A34F034BE}"/>
</file>

<file path=customXml/itemProps3.xml><?xml version="1.0" encoding="utf-8"?>
<ds:datastoreItem xmlns:ds="http://schemas.openxmlformats.org/officeDocument/2006/customXml" ds:itemID="{58D0CDDB-1FFC-404F-8ED9-876EEC23776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</TotalTime>
  <Words>624</Words>
  <Application>Microsoft Office PowerPoint</Application>
  <PresentationFormat>Widescreen</PresentationFormat>
  <Paragraphs>131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SimSun</vt:lpstr>
      <vt:lpstr>Arial</vt:lpstr>
      <vt:lpstr>Calibri</vt:lpstr>
      <vt:lpstr>Calibri Light</vt:lpstr>
      <vt:lpstr>F1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Basikolo, Thomas</cp:lastModifiedBy>
  <cp:revision>163</cp:revision>
  <dcterms:created xsi:type="dcterms:W3CDTF">2017-07-21T15:41:22Z</dcterms:created>
  <dcterms:modified xsi:type="dcterms:W3CDTF">2020-06-09T09:06:10Z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0x010100102B65FCE46B724A8223ABF91001B0B0</vt:lpwstr>
  </property>
</Properties>
</file>