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8" r:id="rId5"/>
    <p:sldId id="281" r:id="rId6"/>
    <p:sldId id="268" r:id="rId7"/>
    <p:sldId id="277" r:id="rId8"/>
    <p:sldId id="280" r:id="rId9"/>
    <p:sldId id="283" r:id="rId10"/>
    <p:sldId id="284" r:id="rId11"/>
    <p:sldId id="289" r:id="rId12"/>
    <p:sldId id="286" r:id="rId13"/>
    <p:sldId id="28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33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" y="523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0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19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6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9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5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17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0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33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85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2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8C7EB-7FD0-4146-974C-647560DB20BD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8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rec/T-REC-Y.3172/en" TargetMode="External"/><Relationship Id="rId2" Type="http://schemas.openxmlformats.org/officeDocument/2006/relationships/hyperlink" Target="https://www.itu.int/rec/T-REC-Y.Sup55-201910-I/en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.itu.int/sites/itu-t/focusgroups/ML5G/input/ML5G-I-171-R1.docx" TargetMode="External"/><Relationship Id="rId2" Type="http://schemas.openxmlformats.org/officeDocument/2006/relationships/hyperlink" Target="https://extranet.itu.int/sites/itu-t/focusgroups/ML5G/input/ML5G-I-216.docx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3.safelinks.protection.outlook.com/?url=https://www.itu.int/rec/T-REC-Y.3172-201906-P&amp;data=01|01|yansha.deng@kcl.ac.uk|284c28dd448047e3b88c08d71ef50a4f|8370cf1416f34c16b83c724071654356|0&amp;sdata=xVSNRb7yg6TdRefqlRIJzImV2B0PhwfT+dqAQGdIh9Q=&amp;reserved=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18556" y="481821"/>
            <a:ext cx="69980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kern="0" dirty="0" smtClean="0">
                <a:solidFill>
                  <a:schemeClr val="bg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Challenge Summary Slides</a:t>
            </a:r>
            <a:endParaRPr lang="en-US" sz="4400" b="1" kern="0" dirty="0">
              <a:solidFill>
                <a:schemeClr val="bg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1585" y="5848876"/>
            <a:ext cx="1389891" cy="73456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0619418" y="5257772"/>
            <a:ext cx="1503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kern="0" dirty="0" smtClean="0">
                <a:solidFill>
                  <a:schemeClr val="bg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Organized by:</a:t>
            </a:r>
            <a:endParaRPr lang="en-US" b="1" kern="0" dirty="0">
              <a:solidFill>
                <a:schemeClr val="bg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72654" y="5266591"/>
            <a:ext cx="15488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kern="0" dirty="0" smtClean="0">
                <a:solidFill>
                  <a:schemeClr val="bg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Sponsored by:</a:t>
            </a:r>
            <a:endParaRPr lang="en-US" b="1" kern="0" dirty="0">
              <a:solidFill>
                <a:schemeClr val="bg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16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flipV="1">
            <a:off x="17059" y="514712"/>
            <a:ext cx="11215116" cy="343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flipV="1">
            <a:off x="956727" y="583960"/>
            <a:ext cx="11215116" cy="343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2487478" y="1371462"/>
            <a:ext cx="6975700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sz="7200" b="1" kern="0" dirty="0" smtClean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Any Questions?</a:t>
            </a:r>
            <a:endParaRPr lang="en-GB" sz="7200" b="1" kern="0" dirty="0">
              <a:solidFill>
                <a:srgbClr val="2E74B5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68" name="Rectangle 67"/>
          <p:cNvSpPr/>
          <p:nvPr/>
        </p:nvSpPr>
        <p:spPr>
          <a:xfrm>
            <a:off x="1797865" y="3402528"/>
            <a:ext cx="8510202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sz="3600" b="1" kern="0" dirty="0">
                <a:ea typeface="SimSun" panose="02010600030101010101" pitchFamily="2" charset="-122"/>
                <a:cs typeface="Times New Roman" panose="02020603050405020304" pitchFamily="18" charset="0"/>
              </a:rPr>
              <a:t>Email: ai5gchallenge@itu.int</a:t>
            </a:r>
            <a:endParaRPr lang="en-GB" sz="3600" b="1" kern="0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9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flipV="1">
            <a:off x="17059" y="514712"/>
            <a:ext cx="11215116" cy="343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flipV="1">
            <a:off x="956727" y="583960"/>
            <a:ext cx="11215116" cy="343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-471383" y="-4980"/>
            <a:ext cx="12191999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Global Challenge on AI/ML in 5G	</a:t>
            </a:r>
            <a:endParaRPr lang="en-GB" sz="2800" b="1" kern="0" dirty="0">
              <a:solidFill>
                <a:srgbClr val="2E74B5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3136" y="975628"/>
            <a:ext cx="10090257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ea typeface="SimSun" panose="02010600030101010101" pitchFamily="2" charset="-122"/>
              </a:rPr>
              <a:t>AI will have profound impact on the world’s communication networks – </a:t>
            </a:r>
          </a:p>
          <a:p>
            <a:pPr marL="742950" lvl="1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SimSun" panose="02010600030101010101" pitchFamily="2" charset="-122"/>
              </a:rPr>
              <a:t>But: how to do it right and scale?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ea typeface="SimSun" panose="02010600030101010101" pitchFamily="2" charset="-122"/>
              </a:rPr>
              <a:t>ITU is at the forefront</a:t>
            </a:r>
            <a:r>
              <a:rPr lang="en-GB" sz="2400" dirty="0"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r>
              <a:rPr lang="en-US" sz="2400" dirty="0">
                <a:latin typeface="Calibri" panose="020F0502020204030204" pitchFamily="34" charset="0"/>
                <a:ea typeface="SimSun" panose="02010600030101010101" pitchFamily="2" charset="-122"/>
              </a:rPr>
              <a:t>of exploring how best to use AI in 5G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endParaRPr lang="en-GB" sz="2400" dirty="0">
              <a:effectLst/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29619" y="2738459"/>
            <a:ext cx="10640715" cy="312750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16" name="Rectangle 15"/>
          <p:cNvSpPr/>
          <p:nvPr/>
        </p:nvSpPr>
        <p:spPr>
          <a:xfrm>
            <a:off x="781239" y="2792623"/>
            <a:ext cx="67183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ea typeface="SimSun" panose="02010600030101010101" pitchFamily="2" charset="-122"/>
                <a:cs typeface="Times New Roman" panose="02020603050405020304" pitchFamily="18" charset="0"/>
              </a:rPr>
              <a:t>The ITU Global Challenge on AI/ML in 5G will:</a:t>
            </a:r>
            <a:endParaRPr lang="en-GB" sz="2400" dirty="0"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81239" y="4674601"/>
            <a:ext cx="89515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>
                <a:ea typeface="SimSun" panose="02010600030101010101" pitchFamily="2" charset="-122"/>
                <a:cs typeface="Times New Roman" panose="02020603050405020304" pitchFamily="18" charset="0"/>
              </a:rPr>
              <a:t>Apply ITU’s </a:t>
            </a:r>
            <a:r>
              <a:rPr lang="en-US" sz="2400" dirty="0" smtClean="0">
                <a:ea typeface="SimSun" panose="02010600030101010101" pitchFamily="2" charset="-122"/>
                <a:cs typeface="Times New Roman" panose="02020603050405020304" pitchFamily="18" charset="0"/>
              </a:rPr>
              <a:t>AI/ML </a:t>
            </a:r>
            <a:r>
              <a:rPr lang="en-US" sz="2400" dirty="0">
                <a:ea typeface="SimSun" panose="02010600030101010101" pitchFamily="2" charset="-122"/>
                <a:cs typeface="Times New Roman" panose="02020603050405020304" pitchFamily="18" charset="0"/>
              </a:rPr>
              <a:t>architecture </a:t>
            </a:r>
            <a:r>
              <a:rPr lang="en-US" sz="2400" dirty="0" smtClean="0">
                <a:ea typeface="SimSun" panose="02010600030101010101" pitchFamily="2" charset="-122"/>
                <a:cs typeface="Times New Roman" panose="02020603050405020304" pitchFamily="18" charset="0"/>
              </a:rPr>
              <a:t>frameworks in IMT-2020</a:t>
            </a:r>
            <a:endParaRPr lang="en-GB" sz="2400" dirty="0"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17374" y="3493096"/>
            <a:ext cx="95960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>
                <a:ea typeface="SimSun" panose="02010600030101010101" pitchFamily="2" charset="-122"/>
                <a:cs typeface="Times New Roman" panose="02020603050405020304" pitchFamily="18" charset="0"/>
              </a:rPr>
              <a:t>Bring together network operators, network manufactures and </a:t>
            </a:r>
            <a:r>
              <a:rPr lang="en-US" sz="2400" dirty="0" smtClean="0">
                <a:ea typeface="SimSun" panose="02010600030101010101" pitchFamily="2" charset="-122"/>
                <a:cs typeface="Times New Roman" panose="02020603050405020304" pitchFamily="18" charset="0"/>
              </a:rPr>
              <a:t>academia</a:t>
            </a:r>
            <a:endParaRPr lang="en-GB" sz="2400" dirty="0"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F0DB2DE8-63A1-4B7F-90F9-868AD00B5D59}"/>
              </a:ext>
            </a:extLst>
          </p:cNvPr>
          <p:cNvSpPr/>
          <p:nvPr/>
        </p:nvSpPr>
        <p:spPr>
          <a:xfrm>
            <a:off x="803725" y="4085357"/>
            <a:ext cx="68966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>
                <a:ea typeface="SimSun" panose="02010600030101010101" pitchFamily="2" charset="-122"/>
                <a:cs typeface="Times New Roman" panose="02020603050405020304" pitchFamily="18" charset="0"/>
              </a:rPr>
              <a:t>Innovate and solve </a:t>
            </a:r>
            <a:r>
              <a:rPr lang="en-US" sz="2400" dirty="0" smtClean="0">
                <a:ea typeface="SimSun" panose="02010600030101010101" pitchFamily="2" charset="-122"/>
                <a:cs typeface="Times New Roman" panose="02020603050405020304" pitchFamily="18" charset="0"/>
              </a:rPr>
              <a:t>network problems </a:t>
            </a:r>
            <a:r>
              <a:rPr lang="en-US" sz="2400" dirty="0">
                <a:ea typeface="SimSun" panose="02010600030101010101" pitchFamily="2" charset="-122"/>
                <a:cs typeface="Times New Roman" panose="02020603050405020304" pitchFamily="18" charset="0"/>
              </a:rPr>
              <a:t>with AI/ML</a:t>
            </a:r>
            <a:endParaRPr lang="en-GB" sz="2400" dirty="0"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17374" y="5243825"/>
            <a:ext cx="9295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 smtClean="0">
                <a:ea typeface="SimSun" panose="02010600030101010101" pitchFamily="2" charset="-122"/>
                <a:cs typeface="Times New Roman" panose="02020603050405020304" pitchFamily="18" charset="0"/>
              </a:rPr>
              <a:t>Uncover problems and point to practical solutions</a:t>
            </a:r>
            <a:endParaRPr lang="en-GB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09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309360"/>
              </p:ext>
            </p:extLst>
          </p:nvPr>
        </p:nvGraphicFramePr>
        <p:xfrm>
          <a:off x="483326" y="815442"/>
          <a:ext cx="11342913" cy="5758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95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543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190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1696">
                <a:tc>
                  <a:txBody>
                    <a:bodyPr/>
                    <a:lstStyle/>
                    <a:p>
                      <a:r>
                        <a:rPr lang="en-US" dirty="0"/>
                        <a:t>Output Document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5157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 document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Approved October 2019, published as </a:t>
                      </a:r>
                      <a:r>
                        <a:rPr lang="fr-FR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ITU-T Y-</a:t>
                      </a:r>
                      <a:r>
                        <a:rPr lang="fr-FR" sz="18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series</a:t>
                      </a:r>
                      <a:r>
                        <a:rPr lang="fr-FR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8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Recommendations</a:t>
                      </a:r>
                      <a:r>
                        <a:rPr lang="fr-FR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fr-FR" sz="18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Supplement</a:t>
                      </a:r>
                      <a:r>
                        <a:rPr lang="fr-FR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https://www.itu.int/rec/T-REC-Y.Sup55-201910-I/en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More than 30 use cases submitted to the FG ML5G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Requirements were analyzed for each, reviewed classified as “critical”, “expected” and “added value”.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532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Architecture document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Approved June 2019, published</a:t>
                      </a:r>
                      <a:r>
                        <a:rPr lang="en-GB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August 2019 as ITU-T Y.3172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>
                          <a:hlinkClick r:id="rId3"/>
                        </a:rPr>
                        <a:t>https://www.itu.int/rec/T-REC-Y.3172/en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20 architectural requirements, derived from use cases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Declarative approach to designing and using ML in the network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Orchestration and</a:t>
                      </a:r>
                      <a:r>
                        <a:rPr lang="en-US" sz="1800" baseline="0" dirty="0"/>
                        <a:t> management of ML</a:t>
                      </a:r>
                      <a:endParaRPr lang="en-I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5045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handling framework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ITU Y.3174 – approved 5 February 2020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Includes</a:t>
                      </a:r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data broker for mapping data models and APIs between ML overlay and underlay.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5045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Intelligence level document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ITU</a:t>
                      </a:r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Y.3173 – approved 5 February 2020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Includes 5 levels of intelligence</a:t>
                      </a:r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5G networks and an architecture perspective.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550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Marketplace document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Ongoing</a:t>
                      </a:r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work item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/>
                        <a:t>Standard mechanisms for efficient transfer and handling of ML models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B99A43C-1D7B-48E7-80F8-03CD37D01B3F}"/>
              </a:ext>
            </a:extLst>
          </p:cNvPr>
          <p:cNvSpPr txBox="1"/>
          <p:nvPr/>
        </p:nvSpPr>
        <p:spPr>
          <a:xfrm>
            <a:off x="896015" y="137805"/>
            <a:ext cx="10744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specifications for collaboration (1/2)</a:t>
            </a:r>
          </a:p>
        </p:txBody>
      </p:sp>
    </p:spTree>
    <p:extLst>
      <p:ext uri="{BB962C8B-B14F-4D97-AF65-F5344CB8AC3E}">
        <p14:creationId xmlns:p14="http://schemas.microsoft.com/office/powerpoint/2010/main" val="368782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36470" y="1207328"/>
          <a:ext cx="10202091" cy="2057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8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867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544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1696">
                <a:tc>
                  <a:txBody>
                    <a:bodyPr/>
                    <a:lstStyle/>
                    <a:p>
                      <a:r>
                        <a:rPr lang="en-US" dirty="0"/>
                        <a:t>Output Document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5157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MLFO document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ML5G-I-216</a:t>
                      </a:r>
                      <a:r>
                        <a:rPr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Ongoing work in  FG ML5G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Requirements and architecture</a:t>
                      </a:r>
                      <a:r>
                        <a:rPr lang="en-US" sz="1800" baseline="0" dirty="0"/>
                        <a:t> for ML function orchestrator.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532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Model</a:t>
                      </a:r>
                      <a:r>
                        <a:rPr lang="en-GB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optimization document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ML5G-I-171-R1</a:t>
                      </a:r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Ongoing work</a:t>
                      </a:r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FG ML5G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Requirements</a:t>
                      </a:r>
                      <a:r>
                        <a:rPr lang="en-US" sz="1800" baseline="0" dirty="0"/>
                        <a:t> and architecture for ML model optimization.</a:t>
                      </a:r>
                      <a:endParaRPr lang="en-I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12024" y="5412845"/>
            <a:ext cx="11388090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Benefit: </a:t>
            </a:r>
            <a:r>
              <a:rPr lang="en-US" sz="3200" dirty="0"/>
              <a:t>Joint contributions to ITU, training of students and professionals in AI/ML for 5G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1684124-B7AF-4FE0-81F1-46590C1B09EE}"/>
              </a:ext>
            </a:extLst>
          </p:cNvPr>
          <p:cNvSpPr txBox="1"/>
          <p:nvPr/>
        </p:nvSpPr>
        <p:spPr>
          <a:xfrm>
            <a:off x="896015" y="137805"/>
            <a:ext cx="10744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specifications for collaboration (2/2)</a:t>
            </a:r>
          </a:p>
        </p:txBody>
      </p:sp>
    </p:spTree>
    <p:extLst>
      <p:ext uri="{BB962C8B-B14F-4D97-AF65-F5344CB8AC3E}">
        <p14:creationId xmlns:p14="http://schemas.microsoft.com/office/powerpoint/2010/main" val="368782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6932" y="935822"/>
            <a:ext cx="9587344" cy="5074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ular Callout 7"/>
          <p:cNvSpPr/>
          <p:nvPr/>
        </p:nvSpPr>
        <p:spPr>
          <a:xfrm>
            <a:off x="2352996" y="1164422"/>
            <a:ext cx="2057400" cy="838200"/>
          </a:xfrm>
          <a:prstGeom prst="wedgeRoundRectCallout">
            <a:avLst>
              <a:gd name="adj1" fmla="val -23005"/>
              <a:gd name="adj2" fmla="val 79018"/>
              <a:gd name="adj3" fmla="val 16667"/>
            </a:avLst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orchestration and management</a:t>
            </a:r>
            <a:endParaRPr lang="en-IN" b="1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7617721" y="402422"/>
            <a:ext cx="2057400" cy="838200"/>
          </a:xfrm>
          <a:prstGeom prst="wedgeRoundRectCallout">
            <a:avLst>
              <a:gd name="adj1" fmla="val -23005"/>
              <a:gd name="adj2" fmla="val 79018"/>
              <a:gd name="adj3" fmla="val 16667"/>
            </a:avLst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training and benchmarking projects</a:t>
            </a:r>
            <a:endParaRPr lang="en-IN" b="1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5096196" y="935822"/>
            <a:ext cx="2057400" cy="838200"/>
          </a:xfrm>
          <a:prstGeom prst="wedgeRoundRectCallout">
            <a:avLst>
              <a:gd name="adj1" fmla="val -23005"/>
              <a:gd name="adj2" fmla="val 79018"/>
              <a:gd name="adj3" fmla="val 16667"/>
            </a:avLst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Marketplace</a:t>
            </a:r>
            <a:endParaRPr lang="en-IN" b="1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5019996" y="3145622"/>
            <a:ext cx="2057400" cy="838200"/>
          </a:xfrm>
          <a:prstGeom prst="wedgeRoundRectCallout">
            <a:avLst>
              <a:gd name="adj1" fmla="val 20072"/>
              <a:gd name="adj2" fmla="val 68948"/>
              <a:gd name="adj3" fmla="val 16667"/>
            </a:avLst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Serving, monitoring</a:t>
            </a:r>
            <a:endParaRPr lang="en-IN" b="1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2886396" y="4822022"/>
            <a:ext cx="2286000" cy="838200"/>
          </a:xfrm>
          <a:prstGeom prst="wedgeRoundRectCallout">
            <a:avLst>
              <a:gd name="adj1" fmla="val 37166"/>
              <a:gd name="adj2" fmla="val 73983"/>
              <a:gd name="adj3" fmla="val 16667"/>
            </a:avLst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5G networks</a:t>
            </a:r>
            <a:endParaRPr lang="en-IN" b="1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13121" y="23268"/>
            <a:ext cx="11159836" cy="8714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Y.3172</a:t>
            </a:r>
            <a:endParaRPr lang="en-IN" sz="2800" b="1" kern="0" dirty="0">
              <a:solidFill>
                <a:srgbClr val="2E74B5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90267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Refer: </a:t>
            </a:r>
            <a:r>
              <a:rPr lang="en-IN" dirty="0">
                <a:hlinkClick r:id="rId3"/>
              </a:rPr>
              <a:t>https://www.itu.int/rec/T-REC-Y.3172-201906-P</a:t>
            </a:r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>
            <a:off x="385899" y="6251045"/>
            <a:ext cx="1138809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Benefit: </a:t>
            </a:r>
            <a:r>
              <a:rPr lang="en-US" sz="2000" dirty="0"/>
              <a:t>Mapping and application of ITU standards to solve problems in the network using AI/ML.</a:t>
            </a:r>
          </a:p>
        </p:txBody>
      </p:sp>
    </p:spTree>
    <p:extLst>
      <p:ext uri="{BB962C8B-B14F-4D97-AF65-F5344CB8AC3E}">
        <p14:creationId xmlns:p14="http://schemas.microsoft.com/office/powerpoint/2010/main" val="129249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V="1">
            <a:off x="17059" y="514712"/>
            <a:ext cx="11215116" cy="343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 flipV="1">
            <a:off x="956727" y="583960"/>
            <a:ext cx="11215116" cy="343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6159"/>
            <a:ext cx="12191999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Global Challenge: Technical Tracks and Data</a:t>
            </a:r>
            <a:endParaRPr lang="en-GB" sz="2800" b="1" kern="0" dirty="0">
              <a:solidFill>
                <a:srgbClr val="2E74B5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8753" y="5055569"/>
            <a:ext cx="103051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* Secure data handling practices (for real anonymized network data)</a:t>
            </a:r>
            <a:endParaRPr lang="en-GB" sz="24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018421"/>
              </p:ext>
            </p:extLst>
          </p:nvPr>
        </p:nvGraphicFramePr>
        <p:xfrm>
          <a:off x="642712" y="1072605"/>
          <a:ext cx="10208502" cy="3668001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5816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197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307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338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4241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529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Technical Track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Real Data</a:t>
                      </a:r>
                      <a:endParaRPr lang="en-GB" sz="2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(“secure track”)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Open Data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Synthetic Data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No Data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53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Network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37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Verticals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39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Enablers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20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Social Good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7521" y="5846097"/>
            <a:ext cx="1023420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Benefit: </a:t>
            </a:r>
            <a:r>
              <a:rPr lang="en-US" sz="2000" dirty="0"/>
              <a:t>Unlock AI/ML research using secure data for solving </a:t>
            </a:r>
            <a:r>
              <a:rPr lang="en-US" sz="2000" dirty="0" smtClean="0"/>
              <a:t>problems </a:t>
            </a:r>
            <a:r>
              <a:rPr lang="en-US" sz="2000" dirty="0"/>
              <a:t>in 5G networks.</a:t>
            </a:r>
          </a:p>
        </p:txBody>
      </p:sp>
    </p:spTree>
    <p:extLst>
      <p:ext uri="{BB962C8B-B14F-4D97-AF65-F5344CB8AC3E}">
        <p14:creationId xmlns:p14="http://schemas.microsoft.com/office/powerpoint/2010/main" val="105519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00675" y="3988929"/>
            <a:ext cx="790863" cy="639567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1371375" y="4520881"/>
            <a:ext cx="631292" cy="307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dirty="0">
                <a:cs typeface="Times New Roman" panose="02020603050405020304" pitchFamily="18" charset="0"/>
              </a:rPr>
              <a:t>AI/ML</a:t>
            </a:r>
            <a:endParaRPr lang="en-GB" sz="1600" dirty="0">
              <a:cs typeface="Times New Roman" panose="02020603050405020304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/>
          <a:srcRect l="26552" t="21090" r="26671" b="28940"/>
          <a:stretch/>
        </p:blipFill>
        <p:spPr>
          <a:xfrm>
            <a:off x="517890" y="3619188"/>
            <a:ext cx="659326" cy="68952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V="1">
            <a:off x="17059" y="514712"/>
            <a:ext cx="11215116" cy="343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 flipV="1">
            <a:off x="956727" y="597023"/>
            <a:ext cx="11215116" cy="343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6159"/>
            <a:ext cx="12191999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Participation</a:t>
            </a:r>
            <a:endParaRPr lang="en-GB" sz="2800" b="1" kern="0" dirty="0">
              <a:solidFill>
                <a:srgbClr val="2E74B5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97087" y="1277974"/>
            <a:ext cx="7295696" cy="856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Students</a:t>
            </a:r>
            <a:endParaRPr lang="en-GB" sz="2400" b="1" dirty="0">
              <a:solidFill>
                <a:srgbClr val="2E74B5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ea typeface="SimSun" panose="02010600030101010101" pitchFamily="2" charset="-122"/>
                <a:cs typeface="Arial" panose="020B0604020202020204" pitchFamily="34" charset="0"/>
              </a:rPr>
              <a:t>Students need to be registered as students at a university</a:t>
            </a:r>
            <a:endParaRPr lang="en-GB" sz="2400" dirty="0"/>
          </a:p>
        </p:txBody>
      </p:sp>
      <p:sp>
        <p:nvSpPr>
          <p:cNvPr id="10" name="Rectangle 9"/>
          <p:cNvSpPr/>
          <p:nvPr/>
        </p:nvSpPr>
        <p:spPr>
          <a:xfrm>
            <a:off x="3099022" y="3239968"/>
            <a:ext cx="7983827" cy="1595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Professionals</a:t>
            </a:r>
            <a:endParaRPr lang="en-GB" sz="2400" b="1" dirty="0">
              <a:solidFill>
                <a:srgbClr val="2E74B5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ea typeface="SimSun" panose="02010600030101010101" pitchFamily="2" charset="-122"/>
                <a:cs typeface="Arial" panose="020B0604020202020204" pitchFamily="34" charset="0"/>
              </a:rPr>
              <a:t>Anyone else is considered a “professional”: a person who has the necessary skills to complete the problem sets they choose to tackle in the Challenge</a:t>
            </a:r>
            <a:endParaRPr lang="en-GB" sz="2400" dirty="0"/>
          </a:p>
        </p:txBody>
      </p:sp>
      <p:sp>
        <p:nvSpPr>
          <p:cNvPr id="12" name="Shape 11"/>
          <p:cNvSpPr/>
          <p:nvPr/>
        </p:nvSpPr>
        <p:spPr>
          <a:xfrm>
            <a:off x="422949" y="714726"/>
            <a:ext cx="2500030" cy="2352666"/>
          </a:xfrm>
          <a:prstGeom prst="gear6">
            <a:avLst/>
          </a:pr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3" name="Picture 48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53" y="947647"/>
            <a:ext cx="1825530" cy="1729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6"/>
          <p:cNvGrpSpPr/>
          <p:nvPr/>
        </p:nvGrpSpPr>
        <p:grpSpPr>
          <a:xfrm rot="16200000">
            <a:off x="765024" y="2751894"/>
            <a:ext cx="1767273" cy="2900721"/>
            <a:chOff x="1079688" y="3875599"/>
            <a:chExt cx="1767273" cy="2900721"/>
          </a:xfrm>
        </p:grpSpPr>
        <p:sp>
          <p:nvSpPr>
            <p:cNvPr id="14" name="Circular Arrow 13"/>
            <p:cNvSpPr/>
            <p:nvPr/>
          </p:nvSpPr>
          <p:spPr>
            <a:xfrm>
              <a:off x="1546678" y="3875599"/>
              <a:ext cx="1300283" cy="1300480"/>
            </a:xfrm>
            <a:prstGeom prst="circularArrow">
              <a:avLst>
                <a:gd name="adj1" fmla="val 10980"/>
                <a:gd name="adj2" fmla="val 1142322"/>
                <a:gd name="adj3" fmla="val 4500000"/>
                <a:gd name="adj4" fmla="val 10800000"/>
                <a:gd name="adj5" fmla="val 12500"/>
              </a:avLst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Shape 14"/>
            <p:cNvSpPr/>
            <p:nvPr/>
          </p:nvSpPr>
          <p:spPr>
            <a:xfrm>
              <a:off x="1079688" y="4714080"/>
              <a:ext cx="1300283" cy="1300480"/>
            </a:xfrm>
            <a:prstGeom prst="leftCircularArrow">
              <a:avLst>
                <a:gd name="adj1" fmla="val 10980"/>
                <a:gd name="adj2" fmla="val 1142322"/>
                <a:gd name="adj3" fmla="val 6300000"/>
                <a:gd name="adj4" fmla="val 18900000"/>
                <a:gd name="adj5" fmla="val 12500"/>
              </a:avLst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Block Arc 15"/>
            <p:cNvSpPr/>
            <p:nvPr/>
          </p:nvSpPr>
          <p:spPr>
            <a:xfrm>
              <a:off x="1643056" y="5658728"/>
              <a:ext cx="1117145" cy="1117592"/>
            </a:xfrm>
            <a:prstGeom prst="blockArc">
              <a:avLst>
                <a:gd name="adj1" fmla="val 13500000"/>
                <a:gd name="adj2" fmla="val 10800000"/>
                <a:gd name="adj3" fmla="val 12740"/>
              </a:avLst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pic>
        <p:nvPicPr>
          <p:cNvPr id="21" name="Picture 12" descr="Related 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97" y="3570059"/>
            <a:ext cx="701545" cy="701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274320" y="5064301"/>
            <a:ext cx="11430000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Note:  We encourage participants to submit solutions that are open source implementations, based on (ITU) standards.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            Open source implementations </a:t>
            </a:r>
            <a:r>
              <a:rPr lang="en-US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will enable industry stakeholders to access outcomes and enhance collaboration.</a:t>
            </a:r>
            <a:endParaRPr lang="en-GB" sz="1600" dirty="0">
              <a:effectLst/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8778" y="5924473"/>
            <a:ext cx="1023420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Benefit: </a:t>
            </a:r>
            <a:r>
              <a:rPr lang="en-US" sz="2000" dirty="0"/>
              <a:t>Create a network of innovation to solve 5G and future networks using AI/ML.</a:t>
            </a:r>
          </a:p>
        </p:txBody>
      </p:sp>
    </p:spTree>
    <p:extLst>
      <p:ext uri="{BB962C8B-B14F-4D97-AF65-F5344CB8AC3E}">
        <p14:creationId xmlns:p14="http://schemas.microsoft.com/office/powerpoint/2010/main" val="15570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ircular Arrow 73"/>
          <p:cNvSpPr/>
          <p:nvPr/>
        </p:nvSpPr>
        <p:spPr>
          <a:xfrm rot="21370948">
            <a:off x="7893371" y="877778"/>
            <a:ext cx="2930165" cy="3736770"/>
          </a:xfrm>
          <a:prstGeom prst="circularArrow">
            <a:avLst>
              <a:gd name="adj1" fmla="val 3092"/>
              <a:gd name="adj2" fmla="val 726733"/>
              <a:gd name="adj3" fmla="val 18939233"/>
              <a:gd name="adj4" fmla="val 12978759"/>
              <a:gd name="adj5" fmla="val 3608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9" name="Rounded Rectangle 68"/>
          <p:cNvSpPr/>
          <p:nvPr/>
        </p:nvSpPr>
        <p:spPr>
          <a:xfrm>
            <a:off x="9143553" y="2392013"/>
            <a:ext cx="2088622" cy="1327607"/>
          </a:xfrm>
          <a:prstGeom prst="roundRect">
            <a:avLst>
              <a:gd name="adj" fmla="val 10000"/>
            </a:avLst>
          </a:prstGeom>
          <a:ln w="28575">
            <a:solidFill>
              <a:srgbClr val="0070C0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Right Arrow 5"/>
          <p:cNvSpPr/>
          <p:nvPr/>
        </p:nvSpPr>
        <p:spPr>
          <a:xfrm>
            <a:off x="3385921" y="2005522"/>
            <a:ext cx="5148719" cy="1851829"/>
          </a:xfrm>
          <a:prstGeom prst="rightArrow">
            <a:avLst>
              <a:gd name="adj1" fmla="val 50000"/>
              <a:gd name="adj2" fmla="val 0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597029" y="2026689"/>
            <a:ext cx="2088440" cy="1202275"/>
          </a:xfrm>
          <a:prstGeom prst="roundRect">
            <a:avLst>
              <a:gd name="adj" fmla="val 10000"/>
            </a:avLst>
          </a:prstGeom>
          <a:ln w="28575">
            <a:solidFill>
              <a:srgbClr val="0070C0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V="1">
            <a:off x="17059" y="514712"/>
            <a:ext cx="11215116" cy="343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flipV="1">
            <a:off x="956727" y="583960"/>
            <a:ext cx="11215116" cy="343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0" y="16552"/>
            <a:ext cx="12191999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Global Challenge: Timeline</a:t>
            </a:r>
            <a:endParaRPr lang="en-GB" sz="2800" b="1" kern="0" dirty="0">
              <a:solidFill>
                <a:srgbClr val="2E74B5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2" name="Right Arrow 31"/>
          <p:cNvSpPr/>
          <p:nvPr/>
        </p:nvSpPr>
        <p:spPr>
          <a:xfrm>
            <a:off x="470263" y="5643155"/>
            <a:ext cx="10189028" cy="992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Energize </a:t>
            </a:r>
            <a:r>
              <a:rPr lang="en-US" b="1" dirty="0">
                <a:solidFill>
                  <a:schemeClr val="tx1"/>
                </a:solidFill>
              </a:rPr>
              <a:t>the AI/ML, 5G </a:t>
            </a:r>
            <a:r>
              <a:rPr lang="en-US" b="1" dirty="0" smtClean="0">
                <a:solidFill>
                  <a:schemeClr val="tx1"/>
                </a:solidFill>
              </a:rPr>
              <a:t>ecosystem, </a:t>
            </a:r>
            <a:r>
              <a:rPr lang="en-US" b="1" dirty="0">
                <a:solidFill>
                  <a:schemeClr val="tx1"/>
                </a:solidFill>
              </a:rPr>
              <a:t>culminate with focal point of conference.</a:t>
            </a:r>
          </a:p>
        </p:txBody>
      </p:sp>
      <p:sp>
        <p:nvSpPr>
          <p:cNvPr id="31" name="Right Brace 30"/>
          <p:cNvSpPr/>
          <p:nvPr/>
        </p:nvSpPr>
        <p:spPr>
          <a:xfrm rot="5400000">
            <a:off x="1530824" y="3437609"/>
            <a:ext cx="438444" cy="235929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Right Brace 32"/>
          <p:cNvSpPr/>
          <p:nvPr/>
        </p:nvSpPr>
        <p:spPr>
          <a:xfrm rot="5400000">
            <a:off x="5915668" y="1925957"/>
            <a:ext cx="378822" cy="543831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TextBox 33"/>
          <p:cNvSpPr txBox="1"/>
          <p:nvPr/>
        </p:nvSpPr>
        <p:spPr>
          <a:xfrm>
            <a:off x="570399" y="4934887"/>
            <a:ext cx="262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Feb 2020 to April 2020</a:t>
            </a:r>
            <a:endParaRPr lang="en-IN" dirty="0"/>
          </a:p>
        </p:txBody>
      </p:sp>
      <p:sp>
        <p:nvSpPr>
          <p:cNvPr id="35" name="TextBox 34"/>
          <p:cNvSpPr txBox="1"/>
          <p:nvPr/>
        </p:nvSpPr>
        <p:spPr>
          <a:xfrm>
            <a:off x="3312759" y="4733294"/>
            <a:ext cx="262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May </a:t>
            </a:r>
            <a:r>
              <a:rPr lang="en-US" dirty="0" smtClean="0"/>
              <a:t>/ June 2020</a:t>
            </a:r>
            <a:endParaRPr lang="en-IN" dirty="0"/>
          </a:p>
        </p:txBody>
      </p:sp>
      <p:sp>
        <p:nvSpPr>
          <p:cNvPr id="36" name="TextBox 35"/>
          <p:cNvSpPr txBox="1"/>
          <p:nvPr/>
        </p:nvSpPr>
        <p:spPr>
          <a:xfrm>
            <a:off x="7805605" y="4604115"/>
            <a:ext cx="1065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Oct </a:t>
            </a:r>
            <a:r>
              <a:rPr lang="en-US" dirty="0"/>
              <a:t>2020</a:t>
            </a:r>
            <a:endParaRPr lang="en-IN" dirty="0"/>
          </a:p>
        </p:txBody>
      </p:sp>
      <p:sp>
        <p:nvSpPr>
          <p:cNvPr id="38" name="Rounded Rectangular Callout 37"/>
          <p:cNvSpPr/>
          <p:nvPr/>
        </p:nvSpPr>
        <p:spPr>
          <a:xfrm>
            <a:off x="610447" y="2038763"/>
            <a:ext cx="2061085" cy="825959"/>
          </a:xfrm>
          <a:prstGeom prst="wedgeRoundRectCallout">
            <a:avLst>
              <a:gd name="adj1" fmla="val 3671"/>
              <a:gd name="adj2" fmla="val 89936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Global call for challenge entries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40" name="Rounded Rectangular Callout 39"/>
          <p:cNvSpPr/>
          <p:nvPr/>
        </p:nvSpPr>
        <p:spPr>
          <a:xfrm>
            <a:off x="7027216" y="3019416"/>
            <a:ext cx="1464604" cy="673035"/>
          </a:xfrm>
          <a:prstGeom prst="wedgeRoundRectCallout">
            <a:avLst>
              <a:gd name="adj1" fmla="val 49972"/>
              <a:gd name="adj2" fmla="val 6760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Global Round Ends </a:t>
            </a:r>
            <a:endParaRPr lang="en-GB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/>
            <a:endParaRPr lang="en-IN" sz="1400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243275" y="2685354"/>
            <a:ext cx="10987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b="1" dirty="0">
                <a:cs typeface="Times New Roman" panose="02020603050405020304" pitchFamily="18" charset="0"/>
              </a:rPr>
              <a:t>Hackathon</a:t>
            </a:r>
            <a:endParaRPr lang="en-GB" sz="1600" b="1" dirty="0">
              <a:cs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9266207" y="3020048"/>
            <a:ext cx="7761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b="1" dirty="0">
                <a:cs typeface="Times New Roman" panose="02020603050405020304" pitchFamily="18" charset="0"/>
              </a:rPr>
              <a:t>Demos</a:t>
            </a:r>
            <a:endParaRPr lang="en-GB" sz="1600" b="1" dirty="0">
              <a:cs typeface="Times New Roman" panose="02020603050405020304" pitchFamily="18" charset="0"/>
            </a:endParaRPr>
          </a:p>
        </p:txBody>
      </p:sp>
      <p:sp>
        <p:nvSpPr>
          <p:cNvPr id="43" name="Right Brace 42">
            <a:extLst>
              <a:ext uri="{FF2B5EF4-FFF2-40B4-BE49-F238E27FC236}">
                <a16:creationId xmlns:a16="http://schemas.microsoft.com/office/drawing/2014/main" xmlns="" id="{37C1E7FF-9DB4-4605-B772-AD5261D232F0}"/>
              </a:ext>
            </a:extLst>
          </p:cNvPr>
          <p:cNvSpPr/>
          <p:nvPr/>
        </p:nvSpPr>
        <p:spPr>
          <a:xfrm rot="5400000">
            <a:off x="9972767" y="3792200"/>
            <a:ext cx="378822" cy="164469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ECE709A0-254B-4A2D-B646-6C5622F4A494}"/>
              </a:ext>
            </a:extLst>
          </p:cNvPr>
          <p:cNvSpPr txBox="1"/>
          <p:nvPr/>
        </p:nvSpPr>
        <p:spPr>
          <a:xfrm>
            <a:off x="9339830" y="4892138"/>
            <a:ext cx="162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Nov /Dec 2020</a:t>
            </a:r>
            <a:endParaRPr lang="en-IN" dirty="0"/>
          </a:p>
        </p:txBody>
      </p:sp>
      <p:sp>
        <p:nvSpPr>
          <p:cNvPr id="45" name="Rectangle 44"/>
          <p:cNvSpPr/>
          <p:nvPr/>
        </p:nvSpPr>
        <p:spPr>
          <a:xfrm>
            <a:off x="9266207" y="3420932"/>
            <a:ext cx="17771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b="1" dirty="0">
                <a:cs typeface="Times New Roman" panose="02020603050405020304" pitchFamily="18" charset="0"/>
              </a:rPr>
              <a:t>Announce winners</a:t>
            </a:r>
            <a:endParaRPr lang="en-GB" sz="1600" b="1" dirty="0"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204969" y="2385407"/>
            <a:ext cx="1071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online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319980" y="2747759"/>
            <a:ext cx="2526783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500" b="1" dirty="0" smtClean="0">
                <a:cs typeface="Times New Roman" panose="02020603050405020304" pitchFamily="18" charset="0"/>
              </a:rPr>
              <a:t>Problem Statement Selection</a:t>
            </a:r>
            <a:endParaRPr lang="en-GB" sz="1500" b="1" dirty="0"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312759" y="3070924"/>
            <a:ext cx="1577451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500" b="1" dirty="0" smtClean="0">
                <a:cs typeface="Times New Roman" panose="02020603050405020304" pitchFamily="18" charset="0"/>
              </a:rPr>
              <a:t>Dataset release</a:t>
            </a:r>
            <a:endParaRPr lang="en-GB" sz="1500" b="1" dirty="0">
              <a:cs typeface="Times New Roman" panose="02020603050405020304" pitchFamily="18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905301" y="3222066"/>
            <a:ext cx="1471376" cy="585117"/>
            <a:chOff x="191450" y="1742744"/>
            <a:chExt cx="1471376" cy="585117"/>
          </a:xfrm>
        </p:grpSpPr>
        <p:sp>
          <p:nvSpPr>
            <p:cNvPr id="55" name="Rounded Rectangle 54"/>
            <p:cNvSpPr/>
            <p:nvPr/>
          </p:nvSpPr>
          <p:spPr>
            <a:xfrm>
              <a:off x="191450" y="1742744"/>
              <a:ext cx="1471376" cy="585117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Rounded Rectangle 4"/>
            <p:cNvSpPr/>
            <p:nvPr/>
          </p:nvSpPr>
          <p:spPr>
            <a:xfrm>
              <a:off x="208587" y="1759881"/>
              <a:ext cx="1437102" cy="5508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0" kern="1200" dirty="0">
                  <a:solidFill>
                    <a:schemeClr val="tx1"/>
                  </a:solidFill>
                  <a:latin typeface="+mn-lt"/>
                  <a:cs typeface="Times New Roman" panose="02020603050405020304" pitchFamily="18" charset="0"/>
                </a:rPr>
                <a:t>Warm-Up Phase</a:t>
              </a:r>
              <a:endParaRPr lang="en-GB" sz="1600" b="0" kern="1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3426871" y="2073441"/>
            <a:ext cx="1471376" cy="585117"/>
            <a:chOff x="3283440" y="731812"/>
            <a:chExt cx="1471376" cy="585117"/>
          </a:xfrm>
        </p:grpSpPr>
        <p:sp>
          <p:nvSpPr>
            <p:cNvPr id="64" name="Rounded Rectangle 63"/>
            <p:cNvSpPr/>
            <p:nvPr/>
          </p:nvSpPr>
          <p:spPr>
            <a:xfrm>
              <a:off x="3283440" y="731812"/>
              <a:ext cx="1471376" cy="585117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Rounded Rectangle 4"/>
            <p:cNvSpPr/>
            <p:nvPr/>
          </p:nvSpPr>
          <p:spPr>
            <a:xfrm>
              <a:off x="3300577" y="748949"/>
              <a:ext cx="1437102" cy="5508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600" kern="1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3406565" y="2042835"/>
            <a:ext cx="15229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Global Round Begins</a:t>
            </a:r>
            <a:endParaRPr lang="en-IN" b="1" dirty="0"/>
          </a:p>
        </p:txBody>
      </p:sp>
      <p:grpSp>
        <p:nvGrpSpPr>
          <p:cNvPr id="66" name="Group 65"/>
          <p:cNvGrpSpPr/>
          <p:nvPr/>
        </p:nvGrpSpPr>
        <p:grpSpPr>
          <a:xfrm>
            <a:off x="9523701" y="1969908"/>
            <a:ext cx="1708474" cy="409278"/>
            <a:chOff x="8899408" y="525398"/>
            <a:chExt cx="1708474" cy="409278"/>
          </a:xfrm>
        </p:grpSpPr>
        <p:sp>
          <p:nvSpPr>
            <p:cNvPr id="67" name="Rounded Rectangle 66"/>
            <p:cNvSpPr/>
            <p:nvPr/>
          </p:nvSpPr>
          <p:spPr>
            <a:xfrm>
              <a:off x="8899408" y="525398"/>
              <a:ext cx="1708474" cy="409278"/>
            </a:xfrm>
            <a:prstGeom prst="roundRect">
              <a:avLst>
                <a:gd name="adj" fmla="val 1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Rounded Rectangle 4"/>
            <p:cNvSpPr/>
            <p:nvPr/>
          </p:nvSpPr>
          <p:spPr>
            <a:xfrm>
              <a:off x="8911395" y="537385"/>
              <a:ext cx="1684500" cy="3853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>
                  <a:solidFill>
                    <a:schemeClr val="tx1"/>
                  </a:solidFill>
                  <a:latin typeface="+mn-lt"/>
                  <a:cs typeface="Times New Roman" panose="02020603050405020304" pitchFamily="18" charset="0"/>
                </a:rPr>
                <a:t>Final Conference</a:t>
              </a:r>
              <a:endParaRPr lang="en-GB" sz="1600" kern="1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70" name="Shape 69"/>
          <p:cNvSpPr/>
          <p:nvPr/>
        </p:nvSpPr>
        <p:spPr>
          <a:xfrm rot="20894334">
            <a:off x="927557" y="1095575"/>
            <a:ext cx="2977931" cy="3450112"/>
          </a:xfrm>
          <a:prstGeom prst="leftCircularArrow">
            <a:avLst>
              <a:gd name="adj1" fmla="val 3329"/>
              <a:gd name="adj2" fmla="val 411399"/>
              <a:gd name="adj3" fmla="val 2659932"/>
              <a:gd name="adj4" fmla="val 8677180"/>
              <a:gd name="adj5" fmla="val 3884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71" name="Group 70"/>
          <p:cNvGrpSpPr/>
          <p:nvPr/>
        </p:nvGrpSpPr>
        <p:grpSpPr>
          <a:xfrm>
            <a:off x="7600544" y="1920033"/>
            <a:ext cx="1372476" cy="596847"/>
            <a:chOff x="6354022" y="1706023"/>
            <a:chExt cx="1598518" cy="663880"/>
          </a:xfrm>
        </p:grpSpPr>
        <p:sp>
          <p:nvSpPr>
            <p:cNvPr id="72" name="Rounded Rectangle 71"/>
            <p:cNvSpPr/>
            <p:nvPr/>
          </p:nvSpPr>
          <p:spPr>
            <a:xfrm>
              <a:off x="6354022" y="1706023"/>
              <a:ext cx="1598518" cy="663880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3" name="Rounded Rectangle 4"/>
            <p:cNvSpPr/>
            <p:nvPr/>
          </p:nvSpPr>
          <p:spPr>
            <a:xfrm>
              <a:off x="6373466" y="1725467"/>
              <a:ext cx="1559630" cy="6249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600" b="0" kern="1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7649970" y="1903717"/>
            <a:ext cx="13118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>
                <a:cs typeface="Times New Roman" panose="02020603050405020304" pitchFamily="18" charset="0"/>
              </a:rPr>
              <a:t>Best teams advance</a:t>
            </a:r>
            <a:endParaRPr lang="en-GB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2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Arrow 16"/>
          <p:cNvSpPr/>
          <p:nvPr/>
        </p:nvSpPr>
        <p:spPr>
          <a:xfrm rot="2530085">
            <a:off x="9678645" y="2381584"/>
            <a:ext cx="1573684" cy="1696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ight Arrow 59"/>
          <p:cNvSpPr/>
          <p:nvPr/>
        </p:nvSpPr>
        <p:spPr>
          <a:xfrm rot="19322837">
            <a:off x="9722210" y="4345473"/>
            <a:ext cx="1487469" cy="1760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Arrow 40"/>
          <p:cNvSpPr/>
          <p:nvPr/>
        </p:nvSpPr>
        <p:spPr>
          <a:xfrm>
            <a:off x="3680398" y="1840960"/>
            <a:ext cx="789372" cy="233867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17059" y="514712"/>
            <a:ext cx="11215116" cy="343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flipV="1">
            <a:off x="956727" y="583960"/>
            <a:ext cx="11215116" cy="343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0" y="16552"/>
            <a:ext cx="12191999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it-IT" sz="2800" b="1" kern="0" dirty="0" smtClean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</a:t>
            </a:r>
            <a:r>
              <a:rPr lang="it-IT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AI/ML in 5G </a:t>
            </a:r>
            <a:r>
              <a:rPr lang="it-IT" sz="2800" b="1" kern="0" dirty="0" smtClean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Challenge</a:t>
            </a:r>
            <a:r>
              <a:rPr lang="en-US" sz="2800" b="1" kern="0" dirty="0" smtClean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: Milestones for Participants</a:t>
            </a:r>
            <a:endParaRPr lang="en-GB" sz="2800" b="1" kern="0" dirty="0">
              <a:solidFill>
                <a:srgbClr val="2E74B5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grpSp>
        <p:nvGrpSpPr>
          <p:cNvPr id="33" name="Group 32"/>
          <p:cNvGrpSpPr/>
          <p:nvPr/>
        </p:nvGrpSpPr>
        <p:grpSpPr>
          <a:xfrm>
            <a:off x="77758" y="3097060"/>
            <a:ext cx="1104061" cy="517409"/>
            <a:chOff x="6231059" y="1706023"/>
            <a:chExt cx="1598518" cy="663880"/>
          </a:xfrm>
        </p:grpSpPr>
        <p:sp>
          <p:nvSpPr>
            <p:cNvPr id="34" name="Rounded Rectangle 33"/>
            <p:cNvSpPr/>
            <p:nvPr/>
          </p:nvSpPr>
          <p:spPr>
            <a:xfrm>
              <a:off x="6231059" y="1706023"/>
              <a:ext cx="1598518" cy="663880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Rounded Rectangle 4"/>
            <p:cNvSpPr/>
            <p:nvPr/>
          </p:nvSpPr>
          <p:spPr>
            <a:xfrm>
              <a:off x="6250503" y="1725467"/>
              <a:ext cx="1559630" cy="6249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Registration</a:t>
              </a:r>
              <a:endParaRPr lang="en-IN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5" name="Right Arrow 4"/>
          <p:cNvSpPr/>
          <p:nvPr/>
        </p:nvSpPr>
        <p:spPr>
          <a:xfrm>
            <a:off x="1231115" y="3183020"/>
            <a:ext cx="385312" cy="411449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1646590" y="3130041"/>
            <a:ext cx="1368673" cy="517409"/>
            <a:chOff x="6231059" y="1706023"/>
            <a:chExt cx="1598518" cy="663880"/>
          </a:xfrm>
        </p:grpSpPr>
        <p:sp>
          <p:nvSpPr>
            <p:cNvPr id="37" name="Rounded Rectangle 36"/>
            <p:cNvSpPr/>
            <p:nvPr/>
          </p:nvSpPr>
          <p:spPr>
            <a:xfrm>
              <a:off x="6231059" y="1706023"/>
              <a:ext cx="1598518" cy="663880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ounded Rectangle 4"/>
            <p:cNvSpPr/>
            <p:nvPr/>
          </p:nvSpPr>
          <p:spPr>
            <a:xfrm>
              <a:off x="6250503" y="1725467"/>
              <a:ext cx="1559630" cy="6249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Pick Problem Statement</a:t>
              </a:r>
              <a:endParaRPr lang="en-IN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0" name="Right Arrow 39"/>
          <p:cNvSpPr/>
          <p:nvPr/>
        </p:nvSpPr>
        <p:spPr>
          <a:xfrm>
            <a:off x="3045426" y="3220847"/>
            <a:ext cx="556079" cy="411449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628639" y="1889361"/>
            <a:ext cx="60385" cy="35668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Arrow 41"/>
          <p:cNvSpPr/>
          <p:nvPr/>
        </p:nvSpPr>
        <p:spPr>
          <a:xfrm>
            <a:off x="3689024" y="2808408"/>
            <a:ext cx="789372" cy="233867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Arrow 42"/>
          <p:cNvSpPr/>
          <p:nvPr/>
        </p:nvSpPr>
        <p:spPr>
          <a:xfrm>
            <a:off x="3689024" y="3760911"/>
            <a:ext cx="789372" cy="233867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ight Arrow 43"/>
          <p:cNvSpPr/>
          <p:nvPr/>
        </p:nvSpPr>
        <p:spPr>
          <a:xfrm>
            <a:off x="3689715" y="4611889"/>
            <a:ext cx="789372" cy="233867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61738" y="3722021"/>
            <a:ext cx="14276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UFPA (Brazil)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461738" y="1781881"/>
            <a:ext cx="12907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AIIA (China)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461738" y="2746674"/>
            <a:ext cx="17599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BNN.UPC (Spain)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813561" y="2064082"/>
            <a:ext cx="2472023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F1"/>
              </a:rPr>
              <a:t>restricted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F1"/>
              </a:rPr>
              <a:t>problem statements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F1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44855" y="4551592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ITU-ML5G-PS-013</a:t>
            </a:r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3981534" y="4845756"/>
            <a:ext cx="224287" cy="610497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145030" y="5426155"/>
            <a:ext cx="19946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more problem statements to come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492327" y="1889361"/>
            <a:ext cx="60385" cy="3566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5460517" y="1218466"/>
            <a:ext cx="2343519" cy="563267"/>
            <a:chOff x="6231059" y="1706023"/>
            <a:chExt cx="1598518" cy="663880"/>
          </a:xfrm>
        </p:grpSpPr>
        <p:sp>
          <p:nvSpPr>
            <p:cNvPr id="48" name="Rounded Rectangle 47"/>
            <p:cNvSpPr/>
            <p:nvPr/>
          </p:nvSpPr>
          <p:spPr>
            <a:xfrm>
              <a:off x="6231059" y="1706023"/>
              <a:ext cx="1598518" cy="663880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Rounded Rectangle 4"/>
            <p:cNvSpPr/>
            <p:nvPr/>
          </p:nvSpPr>
          <p:spPr>
            <a:xfrm>
              <a:off x="6250503" y="1725467"/>
              <a:ext cx="1559630" cy="6249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Data Available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(start working on the problem)</a:t>
              </a:r>
              <a:endParaRPr lang="en-IN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50" name="Right Arrow 49"/>
          <p:cNvSpPr/>
          <p:nvPr/>
        </p:nvSpPr>
        <p:spPr>
          <a:xfrm>
            <a:off x="6591223" y="3367804"/>
            <a:ext cx="2324991" cy="1985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573461" y="3051570"/>
            <a:ext cx="21235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/>
              <a:t>Mentoring and support</a:t>
            </a:r>
            <a:endParaRPr lang="en-US" sz="1600" dirty="0"/>
          </a:p>
        </p:txBody>
      </p:sp>
      <p:sp>
        <p:nvSpPr>
          <p:cNvPr id="51" name="Rectangle 50"/>
          <p:cNvSpPr/>
          <p:nvPr/>
        </p:nvSpPr>
        <p:spPr>
          <a:xfrm>
            <a:off x="8924291" y="1889361"/>
            <a:ext cx="60385" cy="3566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8227709" y="1315908"/>
            <a:ext cx="1317661" cy="450585"/>
            <a:chOff x="6231059" y="1706023"/>
            <a:chExt cx="1598518" cy="663880"/>
          </a:xfrm>
        </p:grpSpPr>
        <p:sp>
          <p:nvSpPr>
            <p:cNvPr id="53" name="Rounded Rectangle 52"/>
            <p:cNvSpPr/>
            <p:nvPr/>
          </p:nvSpPr>
          <p:spPr>
            <a:xfrm>
              <a:off x="6231059" y="1706023"/>
              <a:ext cx="1598518" cy="663880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Rounded Rectangle 4"/>
            <p:cNvSpPr/>
            <p:nvPr/>
          </p:nvSpPr>
          <p:spPr>
            <a:xfrm>
              <a:off x="6250503" y="1725467"/>
              <a:ext cx="1559630" cy="6249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Test Dataset</a:t>
              </a:r>
              <a:endParaRPr lang="en-IN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Rectangle 54"/>
          <p:cNvSpPr/>
          <p:nvPr/>
        </p:nvSpPr>
        <p:spPr>
          <a:xfrm>
            <a:off x="9853069" y="1889361"/>
            <a:ext cx="60385" cy="3566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9254623" y="5470288"/>
            <a:ext cx="1317661" cy="450585"/>
            <a:chOff x="6231059" y="1706023"/>
            <a:chExt cx="1598518" cy="663880"/>
          </a:xfrm>
        </p:grpSpPr>
        <p:sp>
          <p:nvSpPr>
            <p:cNvPr id="57" name="Rounded Rectangle 56"/>
            <p:cNvSpPr/>
            <p:nvPr/>
          </p:nvSpPr>
          <p:spPr>
            <a:xfrm>
              <a:off x="6231059" y="1706023"/>
              <a:ext cx="1598518" cy="663880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Rounded Rectangle 4"/>
            <p:cNvSpPr/>
            <p:nvPr/>
          </p:nvSpPr>
          <p:spPr>
            <a:xfrm>
              <a:off x="6250503" y="1725467"/>
              <a:ext cx="1559630" cy="6249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Submit &amp; Evaluation</a:t>
              </a:r>
              <a:endParaRPr lang="en-IN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59" name="Right Arrow 58"/>
          <p:cNvSpPr/>
          <p:nvPr/>
        </p:nvSpPr>
        <p:spPr>
          <a:xfrm>
            <a:off x="9052619" y="3261357"/>
            <a:ext cx="732506" cy="4114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ight Arrow 60"/>
          <p:cNvSpPr/>
          <p:nvPr/>
        </p:nvSpPr>
        <p:spPr>
          <a:xfrm>
            <a:off x="9941172" y="3455391"/>
            <a:ext cx="907158" cy="146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Group 61"/>
          <p:cNvGrpSpPr/>
          <p:nvPr/>
        </p:nvGrpSpPr>
        <p:grpSpPr>
          <a:xfrm>
            <a:off x="10919151" y="3230098"/>
            <a:ext cx="1215340" cy="450585"/>
            <a:chOff x="6231058" y="1706023"/>
            <a:chExt cx="1598518" cy="663880"/>
          </a:xfrm>
        </p:grpSpPr>
        <p:sp>
          <p:nvSpPr>
            <p:cNvPr id="63" name="Rounded Rectangle 62"/>
            <p:cNvSpPr/>
            <p:nvPr/>
          </p:nvSpPr>
          <p:spPr>
            <a:xfrm>
              <a:off x="6231058" y="1706023"/>
              <a:ext cx="1598518" cy="663880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Rounded Rectangle 4"/>
            <p:cNvSpPr/>
            <p:nvPr/>
          </p:nvSpPr>
          <p:spPr>
            <a:xfrm>
              <a:off x="6250503" y="1725467"/>
              <a:ext cx="1559630" cy="6249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Final Conference</a:t>
              </a:r>
              <a:endParaRPr lang="en-IN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65" name="Rectangle 64"/>
          <p:cNvSpPr/>
          <p:nvPr/>
        </p:nvSpPr>
        <p:spPr>
          <a:xfrm>
            <a:off x="10848109" y="3674069"/>
            <a:ext cx="13574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Declare winners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6" name="Right Brace 65"/>
          <p:cNvSpPr/>
          <p:nvPr/>
        </p:nvSpPr>
        <p:spPr>
          <a:xfrm rot="5400000">
            <a:off x="8069652" y="4375681"/>
            <a:ext cx="378822" cy="356576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7" name="Rectangle 66"/>
          <p:cNvSpPr/>
          <p:nvPr/>
        </p:nvSpPr>
        <p:spPr>
          <a:xfrm>
            <a:off x="7554365" y="6425640"/>
            <a:ext cx="1530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Global Round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36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2B65FCE46B724A8223ABF91001B0B0" ma:contentTypeVersion="1" ma:contentTypeDescription="Create a new document." ma:contentTypeScope="" ma:versionID="5336ef21ff0ae6f179346573cb8a066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270D4B0-8989-4D36-B583-0D8BE4C18472}"/>
</file>

<file path=customXml/itemProps2.xml><?xml version="1.0" encoding="utf-8"?>
<ds:datastoreItem xmlns:ds="http://schemas.openxmlformats.org/officeDocument/2006/customXml" ds:itemID="{58D0CDDB-1FFC-404F-8ED9-876EEC237768}"/>
</file>

<file path=customXml/itemProps3.xml><?xml version="1.0" encoding="utf-8"?>
<ds:datastoreItem xmlns:ds="http://schemas.openxmlformats.org/officeDocument/2006/customXml" ds:itemID="{0C915719-B5F4-4341-819E-BB6A34F034B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</TotalTime>
  <Words>619</Words>
  <Application>Microsoft Office PowerPoint</Application>
  <PresentationFormat>Widescreen</PresentationFormat>
  <Paragraphs>130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SimSun</vt:lpstr>
      <vt:lpstr>Arial</vt:lpstr>
      <vt:lpstr>Calibri</vt:lpstr>
      <vt:lpstr>Calibri Light</vt:lpstr>
      <vt:lpstr>F1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</dc:creator>
  <cp:lastModifiedBy>Basikolo, Thomas</cp:lastModifiedBy>
  <cp:revision>162</cp:revision>
  <dcterms:created xsi:type="dcterms:W3CDTF">2017-07-21T15:41:22Z</dcterms:created>
  <dcterms:modified xsi:type="dcterms:W3CDTF">2020-05-28T08:09:18Z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0x010100102B65FCE46B724A8223ABF91001B0B0</vt:lpwstr>
  </property>
</Properties>
</file>