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88" r:id="rId5"/>
    <p:sldId id="281" r:id="rId6"/>
    <p:sldId id="269" r:id="rId7"/>
    <p:sldId id="284" r:id="rId8"/>
    <p:sldId id="270" r:id="rId9"/>
    <p:sldId id="300" r:id="rId10"/>
    <p:sldId id="289" r:id="rId11"/>
    <p:sldId id="304" r:id="rId12"/>
    <p:sldId id="290" r:id="rId13"/>
    <p:sldId id="291" r:id="rId14"/>
    <p:sldId id="292" r:id="rId15"/>
    <p:sldId id="28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33" autoAdjust="0"/>
    <p:restoredTop sz="94660"/>
  </p:normalViewPr>
  <p:slideViewPr>
    <p:cSldViewPr snapToGrid="0">
      <p:cViewPr varScale="1">
        <p:scale>
          <a:sx n="86" d="100"/>
          <a:sy n="86" d="100"/>
        </p:scale>
        <p:origin x="307" y="5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C7EB-7FD0-4146-974C-647560DB20BD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CC8D3-7AE1-4DDB-A14D-97CEE58534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01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C7EB-7FD0-4146-974C-647560DB20BD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CC8D3-7AE1-4DDB-A14D-97CEE58534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196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C7EB-7FD0-4146-974C-647560DB20BD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CC8D3-7AE1-4DDB-A14D-97CEE58534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163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C7EB-7FD0-4146-974C-647560DB20BD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CC8D3-7AE1-4DDB-A14D-97CEE58534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392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C7EB-7FD0-4146-974C-647560DB20BD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CC8D3-7AE1-4DDB-A14D-97CEE58534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44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C7EB-7FD0-4146-974C-647560DB20BD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CC8D3-7AE1-4DDB-A14D-97CEE58534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350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C7EB-7FD0-4146-974C-647560DB20BD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CC8D3-7AE1-4DDB-A14D-97CEE58534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617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C7EB-7FD0-4146-974C-647560DB20BD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CC8D3-7AE1-4DDB-A14D-97CEE58534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09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C7EB-7FD0-4146-974C-647560DB20BD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CC8D3-7AE1-4DDB-A14D-97CEE58534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533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C7EB-7FD0-4146-974C-647560DB20BD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CC8D3-7AE1-4DDB-A14D-97CEE58534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285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C7EB-7FD0-4146-974C-647560DB20BD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CC8D3-7AE1-4DDB-A14D-97CEE58534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25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8C7EB-7FD0-4146-974C-647560DB20BD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CC8D3-7AE1-4DDB-A14D-97CEE58534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587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u.int/rec/T-REC-Y.3172/en" TargetMode="External"/><Relationship Id="rId2" Type="http://schemas.openxmlformats.org/officeDocument/2006/relationships/hyperlink" Target="https://www.itu.int/rec/T-REC-Y.Sup55-201910-I/en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xtranet.itu.int/sites/itu-t/focusgroups/ML5G/_layouts/15/WopiFrame.aspx?sourcedoc=%7BCF7FF25F-49E9-4EB3-B3E5-EFDB8FD93F57%7D&amp;file=ML5G-O-036.docx&amp;action=default" TargetMode="External"/><Relationship Id="rId2" Type="http://schemas.openxmlformats.org/officeDocument/2006/relationships/hyperlink" Target="https://extranet.itu.int/sites/itu-t/focusgroups/ML5G/output/ML5G-O-038.docx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xtranet.itu.int/sites/itu-t/focusgroups/ML5G/_layouts/15/WopiFrame.aspx?sourcedoc=%7BDE867B22-A47D-4261-9A74-9F89DE6EF69C%7D&amp;file=ML5G-O-035.docx&amp;action=default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2.jpe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itu.int/en/ITU-T/AI/challenge/2020/Documents/ML5G-I-237-R5_v7.docx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3.safelinks.protection.outlook.com/?url=https://www.itu.int/rec/T-REC-Y.3172-201906-P&amp;data=01|01|yansha.deng@kcl.ac.uk|284c28dd448047e3b88c08d71ef50a4f|8370cf1416f34c16b83c724071654356|0&amp;sdata=xVSNRb7yg6TdRefqlRIJzImV2B0PhwfT+dqAQGdIh9Q=&amp;reserved=0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18556" y="481821"/>
            <a:ext cx="69980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kern="0" dirty="0">
                <a:solidFill>
                  <a:schemeClr val="bg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Challenge Summary Slides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47E94FF-B692-4059-A579-9DCBF856C3E8}"/>
              </a:ext>
            </a:extLst>
          </p:cNvPr>
          <p:cNvSpPr/>
          <p:nvPr/>
        </p:nvSpPr>
        <p:spPr>
          <a:xfrm>
            <a:off x="10752182" y="5413883"/>
            <a:ext cx="1439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kern="0" dirty="0">
                <a:solidFill>
                  <a:schemeClr val="bg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Organized by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AD879F-C6BA-4F4F-B24E-C69C6FADB3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404" y="5861711"/>
            <a:ext cx="1025530" cy="5420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1E4BBE5-D5BA-4447-A2B3-CFA687554C06}"/>
              </a:ext>
            </a:extLst>
          </p:cNvPr>
          <p:cNvSpPr/>
          <p:nvPr/>
        </p:nvSpPr>
        <p:spPr>
          <a:xfrm>
            <a:off x="8932221" y="5420578"/>
            <a:ext cx="1752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kern="0" dirty="0">
                <a:solidFill>
                  <a:schemeClr val="bg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Bronze sponsors</a:t>
            </a:r>
          </a:p>
        </p:txBody>
      </p:sp>
      <p:pic>
        <p:nvPicPr>
          <p:cNvPr id="15" name="Picture 6" descr="ZTE – Wikipedia">
            <a:extLst>
              <a:ext uri="{FF2B5EF4-FFF2-40B4-BE49-F238E27FC236}">
                <a16:creationId xmlns:a16="http://schemas.microsoft.com/office/drawing/2014/main" id="{41731938-7517-482E-BC6F-B51EA24A1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5757" y="5926817"/>
            <a:ext cx="988383" cy="47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Telecommunications Regulatory Authority's statement regarding ToTok – The  Filipino Times">
            <a:extLst>
              <a:ext uri="{FF2B5EF4-FFF2-40B4-BE49-F238E27FC236}">
                <a16:creationId xmlns:a16="http://schemas.microsoft.com/office/drawing/2014/main" id="{3B308089-6E01-46EE-B1C2-B62FB58349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1" t="12904" r="1774" b="24733"/>
          <a:stretch/>
        </p:blipFill>
        <p:spPr bwMode="auto">
          <a:xfrm>
            <a:off x="6906290" y="5735423"/>
            <a:ext cx="1615829" cy="79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E5BC23F-E418-499E-8123-F9C230AC126E}"/>
              </a:ext>
            </a:extLst>
          </p:cNvPr>
          <p:cNvSpPr/>
          <p:nvPr/>
        </p:nvSpPr>
        <p:spPr>
          <a:xfrm>
            <a:off x="6982273" y="5421498"/>
            <a:ext cx="1463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kern="0" dirty="0">
                <a:solidFill>
                  <a:schemeClr val="bg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Gold Sponsor</a:t>
            </a:r>
          </a:p>
        </p:txBody>
      </p:sp>
    </p:spTree>
    <p:extLst>
      <p:ext uri="{BB962C8B-B14F-4D97-AF65-F5344CB8AC3E}">
        <p14:creationId xmlns:p14="http://schemas.microsoft.com/office/powerpoint/2010/main" val="493165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83326" y="815442"/>
          <a:ext cx="11342913" cy="57582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95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43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190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1696">
                <a:tc>
                  <a:txBody>
                    <a:bodyPr/>
                    <a:lstStyle/>
                    <a:p>
                      <a:r>
                        <a:rPr lang="en-US" dirty="0"/>
                        <a:t>Output Document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Status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1574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Use case document</a:t>
                      </a:r>
                      <a:endParaRPr lang="en-IN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Approved October 2019, published as </a:t>
                      </a:r>
                      <a:r>
                        <a:rPr lang="fr-FR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ITU-T Y-</a:t>
                      </a:r>
                      <a:r>
                        <a:rPr lang="fr-FR" sz="18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series</a:t>
                      </a:r>
                      <a:r>
                        <a:rPr lang="fr-FR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Recommendations</a:t>
                      </a:r>
                      <a:r>
                        <a:rPr lang="fr-FR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fr-FR" sz="18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Supplement</a:t>
                      </a:r>
                      <a:r>
                        <a:rPr lang="fr-FR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55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IN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https://www.itu.int/rec/T-REC-Y.Sup55-201910-I/en</a:t>
                      </a:r>
                      <a:endParaRPr lang="en-IN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dirty="0"/>
                        <a:t>More than 30 use cases submitted to the FG ML5G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dirty="0"/>
                        <a:t>Requirements were analyzed for each, reviewed classified as “critical”, “expected” and “added value”.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5321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Architecture document</a:t>
                      </a:r>
                      <a:endParaRPr lang="en-IN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Approved June 2019, published</a:t>
                      </a:r>
                      <a:r>
                        <a:rPr lang="en-GB" sz="18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August 2019 as ITU-T Y.3172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>
                          <a:hlinkClick r:id="rId3"/>
                        </a:rPr>
                        <a:t>https://www.itu.int/rec/T-REC-Y.3172/en</a:t>
                      </a:r>
                      <a:endParaRPr lang="en-IN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dirty="0"/>
                        <a:t>20 architectural requirements, derived from use cases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dirty="0"/>
                        <a:t>Declarative approach to designing and using ML in the network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dirty="0"/>
                        <a:t>Orchestration and</a:t>
                      </a:r>
                      <a:r>
                        <a:rPr lang="en-US" sz="1800" baseline="0" dirty="0"/>
                        <a:t> management of ML</a:t>
                      </a:r>
                      <a:endParaRPr lang="en-IN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0459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Data handling framework</a:t>
                      </a:r>
                      <a:endParaRPr lang="en-IN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ITU Y.3174 – approved 5 February 2020</a:t>
                      </a:r>
                      <a:endParaRPr lang="en-IN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Includes</a:t>
                      </a:r>
                      <a:r>
                        <a:rPr lang="en-US" sz="18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data broker for mapping data models and APIs between ML overlay and underlay.</a:t>
                      </a:r>
                      <a:endParaRPr lang="en-IN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0459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Intelligence level document</a:t>
                      </a:r>
                      <a:endParaRPr lang="en-IN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ITU</a:t>
                      </a:r>
                      <a:r>
                        <a:rPr lang="en-US" sz="18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Y.3173 – approved 5 February 2020</a:t>
                      </a:r>
                      <a:endParaRPr lang="en-IN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Includes 5 levels of intelligence</a:t>
                      </a:r>
                      <a:r>
                        <a:rPr lang="en-US" sz="18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of 5G networks and an architecture perspective.</a:t>
                      </a:r>
                      <a:endParaRPr lang="en-IN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5505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Marketplace document</a:t>
                      </a:r>
                      <a:endParaRPr lang="en-IN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Ongoing</a:t>
                      </a:r>
                      <a:r>
                        <a:rPr lang="en-US" sz="18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work item</a:t>
                      </a:r>
                      <a:endParaRPr lang="en-IN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/>
                        <a:t>Standard mechanisms for efficient transfer and handling of ML models</a:t>
                      </a:r>
                      <a:endParaRPr lang="en-IN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B99A43C-1D7B-48E7-80F8-03CD37D01B3F}"/>
              </a:ext>
            </a:extLst>
          </p:cNvPr>
          <p:cNvSpPr txBox="1"/>
          <p:nvPr/>
        </p:nvSpPr>
        <p:spPr>
          <a:xfrm>
            <a:off x="896015" y="137805"/>
            <a:ext cx="10744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kern="0" dirty="0">
                <a:solidFill>
                  <a:srgbClr val="2E74B5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ITU Additional Specifications (1/2)</a:t>
            </a:r>
          </a:p>
        </p:txBody>
      </p:sp>
    </p:spTree>
    <p:extLst>
      <p:ext uri="{BB962C8B-B14F-4D97-AF65-F5344CB8AC3E}">
        <p14:creationId xmlns:p14="http://schemas.microsoft.com/office/powerpoint/2010/main" val="729978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136470" y="1207328"/>
          <a:ext cx="10202091" cy="2318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0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6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544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1696">
                <a:tc>
                  <a:txBody>
                    <a:bodyPr/>
                    <a:lstStyle/>
                    <a:p>
                      <a:r>
                        <a:rPr lang="en-US" dirty="0"/>
                        <a:t>Output Document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Status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2962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MLFO document</a:t>
                      </a:r>
                      <a:endParaRPr lang="en-IN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ML5G-O-038</a:t>
                      </a: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work</a:t>
                      </a:r>
                      <a:r>
                        <a:rPr lang="en-US" sz="18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 FG ML5G submitted to ITU-T SG13</a:t>
                      </a:r>
                      <a:endParaRPr lang="en-IN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dirty="0"/>
                        <a:t>Requirements and architecture</a:t>
                      </a:r>
                      <a:r>
                        <a:rPr lang="en-US" sz="1800" baseline="0" dirty="0"/>
                        <a:t> for ML function orchestrator.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5321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Serving framework for ML models</a:t>
                      </a:r>
                      <a:endParaRPr lang="en-IN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ML5G-O-036</a:t>
                      </a:r>
                      <a:r>
                        <a:rPr lang="en-US" sz="1800" b="0" i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work</a:t>
                      </a:r>
                      <a:r>
                        <a:rPr lang="en-US" sz="18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 FG ML5G submitted to ITU-T SG13</a:t>
                      </a:r>
                      <a:endParaRPr lang="en-IN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dirty="0"/>
                        <a:t>Mechanism for serving ML models in telecommunication networks</a:t>
                      </a:r>
                      <a:endParaRPr lang="en-IN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5321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Machine Learning Sandbox</a:t>
                      </a:r>
                      <a:endParaRPr lang="en-IN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ML5G-O-035</a:t>
                      </a: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work</a:t>
                      </a:r>
                      <a:r>
                        <a:rPr lang="en-US" sz="18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 FG ML5G submitted to ITU-T SG13</a:t>
                      </a:r>
                      <a:endParaRPr lang="en-IN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dirty="0"/>
                        <a:t>Requirements, architecture, and implementation examples for ML Sandbox</a:t>
                      </a:r>
                      <a:endParaRPr lang="en-IN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54725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12024" y="5412845"/>
            <a:ext cx="11388090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Benefit: Joint contributions to ITU, training of students and professionals in AI/ML for 5G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684124-B7AF-4FE0-81F1-46590C1B09EE}"/>
              </a:ext>
            </a:extLst>
          </p:cNvPr>
          <p:cNvSpPr txBox="1"/>
          <p:nvPr/>
        </p:nvSpPr>
        <p:spPr>
          <a:xfrm>
            <a:off x="896015" y="137805"/>
            <a:ext cx="10744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kern="0" dirty="0">
                <a:solidFill>
                  <a:srgbClr val="2E74B5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ITU Additional Specifications (2/2)</a:t>
            </a:r>
          </a:p>
        </p:txBody>
      </p:sp>
    </p:spTree>
    <p:extLst>
      <p:ext uri="{BB962C8B-B14F-4D97-AF65-F5344CB8AC3E}">
        <p14:creationId xmlns:p14="http://schemas.microsoft.com/office/powerpoint/2010/main" val="501433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17059" y="514712"/>
            <a:ext cx="11215116" cy="3435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 flipV="1">
            <a:off x="956727" y="583960"/>
            <a:ext cx="11215116" cy="3435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2487478" y="1371462"/>
            <a:ext cx="6975700" cy="1277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2400"/>
              </a:spcBef>
              <a:spcAft>
                <a:spcPts val="0"/>
              </a:spcAft>
            </a:pPr>
            <a:r>
              <a:rPr lang="en-US" sz="7200" b="1" kern="0" dirty="0">
                <a:solidFill>
                  <a:srgbClr val="2E74B5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Any Questions?</a:t>
            </a:r>
            <a:endParaRPr lang="en-GB" sz="7200" b="1" kern="0" dirty="0">
              <a:solidFill>
                <a:srgbClr val="2E74B5"/>
              </a:solidFill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73393" y="5470288"/>
            <a:ext cx="1126224" cy="1165059"/>
          </a:xfrm>
          <a:prstGeom prst="rect">
            <a:avLst/>
          </a:prstGeom>
        </p:spPr>
      </p:pic>
      <p:sp>
        <p:nvSpPr>
          <p:cNvPr id="68" name="Rectangle 67"/>
          <p:cNvSpPr/>
          <p:nvPr/>
        </p:nvSpPr>
        <p:spPr>
          <a:xfrm>
            <a:off x="1797865" y="3402528"/>
            <a:ext cx="8510202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2400"/>
              </a:spcBef>
              <a:spcAft>
                <a:spcPts val="0"/>
              </a:spcAft>
            </a:pPr>
            <a:r>
              <a:rPr lang="en-US" sz="3600" b="1" kern="0" dirty="0">
                <a:ea typeface="SimSun" panose="02010600030101010101" pitchFamily="2" charset="-122"/>
                <a:cs typeface="Times New Roman" panose="02020603050405020304" pitchFamily="18" charset="0"/>
              </a:rPr>
              <a:t>Email: ai5gchallenge@itu.int</a:t>
            </a:r>
            <a:endParaRPr lang="en-GB" sz="3600" b="1" kern="0" dirty="0"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770553-1697-44A9-B9C1-D4BB0B2889C3}"/>
              </a:ext>
            </a:extLst>
          </p:cNvPr>
          <p:cNvSpPr/>
          <p:nvPr/>
        </p:nvSpPr>
        <p:spPr>
          <a:xfrm>
            <a:off x="7316524" y="5109591"/>
            <a:ext cx="1439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kern="0" dirty="0">
                <a:solidFill>
                  <a:schemeClr val="bg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Organized by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402ED2-ABBB-4645-895C-C9917ED7D0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973" y="5778680"/>
            <a:ext cx="1493932" cy="78955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A9E2B84-7F53-4D66-9FA8-5BBD645B10EF}"/>
              </a:ext>
            </a:extLst>
          </p:cNvPr>
          <p:cNvSpPr/>
          <p:nvPr/>
        </p:nvSpPr>
        <p:spPr>
          <a:xfrm>
            <a:off x="7132534" y="5301872"/>
            <a:ext cx="1752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kern="0" dirty="0">
                <a:ea typeface="SimSun" panose="02010600030101010101" pitchFamily="2" charset="-122"/>
                <a:cs typeface="Times New Roman" panose="02020603050405020304" pitchFamily="18" charset="0"/>
              </a:rPr>
              <a:t>Bronze sponsors</a:t>
            </a:r>
          </a:p>
        </p:txBody>
      </p:sp>
      <p:pic>
        <p:nvPicPr>
          <p:cNvPr id="6" name="Picture 6" descr="ZTE – Wikipedia">
            <a:extLst>
              <a:ext uri="{FF2B5EF4-FFF2-40B4-BE49-F238E27FC236}">
                <a16:creationId xmlns:a16="http://schemas.microsoft.com/office/drawing/2014/main" id="{9FEA757A-AA5D-47B7-97B3-6C48F1FDD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029" y="5873523"/>
            <a:ext cx="1439818" cy="69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Telecommunications Regulatory Authority's statement regarding ToTok – The  Filipino Times">
            <a:extLst>
              <a:ext uri="{FF2B5EF4-FFF2-40B4-BE49-F238E27FC236}">
                <a16:creationId xmlns:a16="http://schemas.microsoft.com/office/drawing/2014/main" id="{53B35DAD-B991-4A70-AC00-7402D62B71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1" t="12904" r="1774" b="24733"/>
          <a:stretch/>
        </p:blipFill>
        <p:spPr bwMode="auto">
          <a:xfrm>
            <a:off x="2968010" y="5557226"/>
            <a:ext cx="2504542" cy="123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79A2293-FA46-4279-800F-DFB190BCA4E7}"/>
              </a:ext>
            </a:extLst>
          </p:cNvPr>
          <p:cNvSpPr/>
          <p:nvPr/>
        </p:nvSpPr>
        <p:spPr>
          <a:xfrm>
            <a:off x="3287791" y="5301872"/>
            <a:ext cx="1463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kern="0" dirty="0">
                <a:ea typeface="SimSun" panose="02010600030101010101" pitchFamily="2" charset="-122"/>
                <a:cs typeface="Times New Roman" panose="02020603050405020304" pitchFamily="18" charset="0"/>
              </a:rPr>
              <a:t>Gold Sponsor</a:t>
            </a:r>
          </a:p>
        </p:txBody>
      </p:sp>
    </p:spTree>
    <p:extLst>
      <p:ext uri="{BB962C8B-B14F-4D97-AF65-F5344CB8AC3E}">
        <p14:creationId xmlns:p14="http://schemas.microsoft.com/office/powerpoint/2010/main" val="219495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17059" y="514712"/>
            <a:ext cx="11215116" cy="3435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 flipV="1">
            <a:off x="956727" y="583960"/>
            <a:ext cx="11215116" cy="3435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-471383" y="-4980"/>
            <a:ext cx="12191999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2400"/>
              </a:spcBef>
              <a:spcAft>
                <a:spcPts val="0"/>
              </a:spcAft>
            </a:pPr>
            <a:r>
              <a:rPr lang="en-US" sz="2800" b="1" kern="0" dirty="0">
                <a:solidFill>
                  <a:srgbClr val="2E74B5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ITU AI/ML in 5G Challenge	</a:t>
            </a:r>
            <a:endParaRPr lang="en-GB" sz="2800" b="1" kern="0" dirty="0">
              <a:solidFill>
                <a:srgbClr val="2E74B5"/>
              </a:solidFill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3136" y="975628"/>
            <a:ext cx="10090257" cy="1405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ea typeface="SimSun" panose="02010600030101010101" pitchFamily="2" charset="-122"/>
              </a:rPr>
              <a:t>AI will have profound impact on the world’s communication networks – </a:t>
            </a:r>
          </a:p>
          <a:p>
            <a:pPr marL="742950" lvl="1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SimSun" panose="02010600030101010101" pitchFamily="2" charset="-122"/>
              </a:rPr>
              <a:t>But: how to do it right and scale?</a:t>
            </a:r>
          </a:p>
          <a:p>
            <a:pPr marL="342900" indent="-3429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ea typeface="SimSun" panose="02010600030101010101" pitchFamily="2" charset="-122"/>
              </a:rPr>
              <a:t>ITU is at the forefront</a:t>
            </a:r>
            <a:r>
              <a:rPr lang="en-GB" sz="2400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 </a:t>
            </a:r>
            <a:r>
              <a:rPr lang="en-US" sz="2400" dirty="0">
                <a:latin typeface="Calibri" panose="020F0502020204030204" pitchFamily="34" charset="0"/>
                <a:ea typeface="SimSun" panose="02010600030101010101" pitchFamily="2" charset="-122"/>
              </a:rPr>
              <a:t>of exploring how best to use AI in 5G</a:t>
            </a:r>
            <a:r>
              <a:rPr lang="en-GB" sz="2400" dirty="0"/>
              <a:t> </a:t>
            </a:r>
            <a:r>
              <a:rPr lang="en-GB" sz="2400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 </a:t>
            </a:r>
            <a:endParaRPr lang="en-GB" sz="2400" dirty="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29619" y="2738459"/>
            <a:ext cx="10640715" cy="3127503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6" name="Rectangle 15"/>
          <p:cNvSpPr/>
          <p:nvPr/>
        </p:nvSpPr>
        <p:spPr>
          <a:xfrm>
            <a:off x="781239" y="2792623"/>
            <a:ext cx="6718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ea typeface="SimSun" panose="02010600030101010101" pitchFamily="2" charset="-122"/>
                <a:cs typeface="Times New Roman" panose="02020603050405020304" pitchFamily="18" charset="0"/>
              </a:rPr>
              <a:t>The ITU Global Challenge on AI/ML in 5G will:</a:t>
            </a:r>
            <a:endParaRPr lang="en-GB" sz="2400" dirty="0"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81239" y="4674601"/>
            <a:ext cx="89515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>
                <a:ea typeface="SimSun" panose="02010600030101010101" pitchFamily="2" charset="-122"/>
                <a:cs typeface="Times New Roman" panose="02020603050405020304" pitchFamily="18" charset="0"/>
              </a:rPr>
              <a:t>Apply ITU’s AI/ML architecture frameworks in IMT-2020</a:t>
            </a:r>
            <a:endParaRPr lang="en-GB" sz="2400" dirty="0"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17374" y="3493096"/>
            <a:ext cx="95960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>
                <a:ea typeface="SimSun" panose="02010600030101010101" pitchFamily="2" charset="-122"/>
                <a:cs typeface="Times New Roman" panose="02020603050405020304" pitchFamily="18" charset="0"/>
              </a:rPr>
              <a:t>Bring together network operators, network manufactures and academia</a:t>
            </a:r>
            <a:endParaRPr lang="en-GB" sz="2400" dirty="0"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0DB2DE8-63A1-4B7F-90F9-868AD00B5D59}"/>
              </a:ext>
            </a:extLst>
          </p:cNvPr>
          <p:cNvSpPr/>
          <p:nvPr/>
        </p:nvSpPr>
        <p:spPr>
          <a:xfrm>
            <a:off x="803725" y="4085357"/>
            <a:ext cx="68966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>
                <a:ea typeface="SimSun" panose="02010600030101010101" pitchFamily="2" charset="-122"/>
                <a:cs typeface="Times New Roman" panose="02020603050405020304" pitchFamily="18" charset="0"/>
              </a:rPr>
              <a:t>Innovate and solve network problems with AI/ML</a:t>
            </a:r>
            <a:endParaRPr lang="en-GB" sz="2400" dirty="0"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17374" y="5243825"/>
            <a:ext cx="92951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>
                <a:ea typeface="SimSun" panose="02010600030101010101" pitchFamily="2" charset="-122"/>
                <a:cs typeface="Times New Roman" panose="02020603050405020304" pitchFamily="18" charset="0"/>
              </a:rPr>
              <a:t>Uncover problems and point to practical solutions</a:t>
            </a:r>
            <a:endParaRPr lang="en-GB" sz="2400" dirty="0"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1261C99-602D-45E3-827F-570B88E58C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5472" t="12134" r="16673" b="9381"/>
          <a:stretch/>
        </p:blipFill>
        <p:spPr>
          <a:xfrm>
            <a:off x="11295021" y="5943600"/>
            <a:ext cx="87682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095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CACAB3-0350-49CE-9694-E00F502673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638" t="8829" r="871" b="25837"/>
          <a:stretch/>
        </p:blipFill>
        <p:spPr>
          <a:xfrm>
            <a:off x="4287987" y="1529189"/>
            <a:ext cx="7902594" cy="4098735"/>
          </a:xfrm>
          <a:prstGeom prst="rect">
            <a:avLst/>
          </a:prstGeom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D06FB159-7178-4D46-97D4-BFCEE4912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804" y="3981002"/>
            <a:ext cx="1432791" cy="95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 flipV="1">
            <a:off x="17059" y="514712"/>
            <a:ext cx="11215116" cy="3435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 flipV="1">
            <a:off x="956727" y="583960"/>
            <a:ext cx="11215116" cy="3435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0" y="16552"/>
            <a:ext cx="12191999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2400"/>
              </a:spcBef>
              <a:spcAft>
                <a:spcPts val="0"/>
              </a:spcAft>
            </a:pPr>
            <a:r>
              <a:rPr lang="en-US" sz="2800" b="1" kern="0" dirty="0">
                <a:solidFill>
                  <a:srgbClr val="2E74B5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Regional Hosts for Global Round</a:t>
            </a:r>
            <a:endParaRPr lang="en-GB" sz="2800" b="1" kern="0" dirty="0">
              <a:solidFill>
                <a:srgbClr val="2E74B5"/>
              </a:solidFill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4" cstate="print"/>
          <a:srcRect l="5472" t="12134" r="16673" b="9381"/>
          <a:stretch/>
        </p:blipFill>
        <p:spPr>
          <a:xfrm>
            <a:off x="11295021" y="5943600"/>
            <a:ext cx="876822" cy="9144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90276" y="293230"/>
            <a:ext cx="3741858" cy="7375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2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2400" dirty="0">
                <a:ea typeface="SimSun" panose="02010600030101010101" pitchFamily="2" charset="-122"/>
                <a:cs typeface="Times New Roman" panose="02020603050405020304" pitchFamily="18" charset="0"/>
              </a:rPr>
              <a:t>China</a:t>
            </a:r>
          </a:p>
          <a:p>
            <a:pPr marL="457200" indent="-457200">
              <a:lnSpc>
                <a:spcPct val="2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2400" dirty="0">
                <a:ea typeface="SimSun" panose="02010600030101010101" pitchFamily="2" charset="-122"/>
                <a:cs typeface="Times New Roman" panose="02020603050405020304" pitchFamily="18" charset="0"/>
              </a:rPr>
              <a:t>Spain 1</a:t>
            </a:r>
          </a:p>
          <a:p>
            <a:pPr marL="457200" indent="-457200">
              <a:lnSpc>
                <a:spcPct val="2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2400" dirty="0">
                <a:ea typeface="SimSun" panose="02010600030101010101" pitchFamily="2" charset="-122"/>
                <a:cs typeface="Times New Roman" panose="02020603050405020304" pitchFamily="18" charset="0"/>
              </a:rPr>
              <a:t>Spain 2</a:t>
            </a:r>
          </a:p>
          <a:p>
            <a:pPr marL="457200" indent="-457200">
              <a:lnSpc>
                <a:spcPct val="2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2400" dirty="0">
                <a:ea typeface="SimSun" panose="02010600030101010101" pitchFamily="2" charset="-122"/>
                <a:cs typeface="Times New Roman" panose="02020603050405020304" pitchFamily="18" charset="0"/>
              </a:rPr>
              <a:t>Brazil</a:t>
            </a:r>
          </a:p>
          <a:p>
            <a:pPr marL="457200" indent="-457200">
              <a:lnSpc>
                <a:spcPct val="2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2400" dirty="0">
                <a:ea typeface="SimSun" panose="02010600030101010101" pitchFamily="2" charset="-122"/>
                <a:cs typeface="Times New Roman" panose="02020603050405020304" pitchFamily="18" charset="0"/>
              </a:rPr>
              <a:t>India</a:t>
            </a:r>
          </a:p>
          <a:p>
            <a:pPr marL="457200" indent="-457200">
              <a:lnSpc>
                <a:spcPct val="2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2400" dirty="0">
                <a:ea typeface="SimSun" panose="02010600030101010101" pitchFamily="2" charset="-122"/>
                <a:cs typeface="Times New Roman" panose="02020603050405020304" pitchFamily="18" charset="0"/>
              </a:rPr>
              <a:t>Ireland</a:t>
            </a:r>
          </a:p>
          <a:p>
            <a:pPr marL="457200" indent="-457200">
              <a:lnSpc>
                <a:spcPct val="2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2400" dirty="0">
                <a:ea typeface="SimSun" panose="02010600030101010101" pitchFamily="2" charset="-122"/>
                <a:cs typeface="Times New Roman" panose="02020603050405020304" pitchFamily="18" charset="0"/>
              </a:rPr>
              <a:t>United States of America</a:t>
            </a:r>
          </a:p>
          <a:p>
            <a:pPr marL="457200" indent="-457200">
              <a:lnSpc>
                <a:spcPct val="2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2400" dirty="0">
                <a:ea typeface="SimSun" panose="02010600030101010101" pitchFamily="2" charset="-122"/>
                <a:cs typeface="Times New Roman" panose="02020603050405020304" pitchFamily="18" charset="0"/>
              </a:rPr>
              <a:t>Japan</a:t>
            </a:r>
          </a:p>
          <a:p>
            <a:pPr marL="457200" indent="-457200">
              <a:lnSpc>
                <a:spcPct val="2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2400" dirty="0">
                <a:ea typeface="SimSun" panose="02010600030101010101" pitchFamily="2" charset="-122"/>
                <a:cs typeface="Times New Roman" panose="02020603050405020304" pitchFamily="18" charset="0"/>
              </a:rPr>
              <a:t>Turkey</a:t>
            </a:r>
          </a:p>
          <a:p>
            <a:pPr marL="457200" indent="-457200">
              <a:lnSpc>
                <a:spcPct val="200000"/>
              </a:lnSpc>
              <a:spcAft>
                <a:spcPts val="0"/>
              </a:spcAft>
              <a:buFont typeface="+mj-lt"/>
              <a:buAutoNum type="arabicPeriod"/>
            </a:pPr>
            <a:endParaRPr lang="en-GB" sz="2400" dirty="0"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A65F776-5A42-4E75-9B9A-44F336E97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51" y="643522"/>
            <a:ext cx="1140517" cy="46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2A0E835-5688-4DA5-B58B-B60134966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179" y="1237020"/>
            <a:ext cx="1558714" cy="54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76EE1BB-5BDD-4B5D-860A-078E3B718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951" y="2660322"/>
            <a:ext cx="2242365" cy="62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47AF219A-5C07-45C7-AB6E-9DAAC5B49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308" y="1936675"/>
            <a:ext cx="1477892" cy="51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A5444870-380C-44A5-B40D-48BD9AF84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866" y="5745424"/>
            <a:ext cx="1907258" cy="39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79F60134-DC68-4091-B707-41DEC0DD9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951" y="3461771"/>
            <a:ext cx="638534" cy="63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201EE29A-A4E1-410B-9E2A-AA1E74575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097" y="6428176"/>
            <a:ext cx="1226548" cy="31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F0E3405C-E36D-4C6F-9FEA-E78EF0B6F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964" y="6342764"/>
            <a:ext cx="769042" cy="48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F6D9F81-3421-48D2-9464-05FB1231912E}"/>
              </a:ext>
            </a:extLst>
          </p:cNvPr>
          <p:cNvSpPr txBox="1"/>
          <p:nvPr/>
        </p:nvSpPr>
        <p:spPr>
          <a:xfrm>
            <a:off x="3679711" y="6064390"/>
            <a:ext cx="2118714" cy="727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n-GB" sz="2400" dirty="0">
                <a:ea typeface="SimSun" panose="02010600030101010101" pitchFamily="2" charset="-122"/>
                <a:cs typeface="Times New Roman" panose="02020603050405020304" pitchFamily="18" charset="0"/>
              </a:rPr>
              <a:t>10.     Adlik/ZTE</a:t>
            </a: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25047371-33FF-4BE6-A173-30AE32C04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266" y="4898566"/>
            <a:ext cx="1149934" cy="56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F833FC7-A0A2-40DC-930C-6A1C3EF53185}"/>
              </a:ext>
            </a:extLst>
          </p:cNvPr>
          <p:cNvSpPr txBox="1"/>
          <p:nvPr/>
        </p:nvSpPr>
        <p:spPr>
          <a:xfrm>
            <a:off x="7297175" y="6097286"/>
            <a:ext cx="2118714" cy="727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n-GB" sz="2400" dirty="0">
                <a:ea typeface="SimSun" panose="02010600030101010101" pitchFamily="2" charset="-122"/>
                <a:cs typeface="Times New Roman" panose="02020603050405020304" pitchFamily="18" charset="0"/>
              </a:rPr>
              <a:t>11.     Russia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CBF663D-C791-4573-B476-3932BD121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624" y="6359211"/>
            <a:ext cx="1528720" cy="44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157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00675" y="3988929"/>
            <a:ext cx="790863" cy="63956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371375" y="4520881"/>
            <a:ext cx="631292" cy="307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600" dirty="0">
                <a:cs typeface="Times New Roman" panose="02020603050405020304" pitchFamily="18" charset="0"/>
              </a:rPr>
              <a:t>AI/ML</a:t>
            </a:r>
            <a:endParaRPr lang="en-GB" sz="1600" dirty="0"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/>
          <a:srcRect l="26552" t="21090" r="26671" b="28940"/>
          <a:stretch/>
        </p:blipFill>
        <p:spPr>
          <a:xfrm>
            <a:off x="517890" y="3619188"/>
            <a:ext cx="659326" cy="6895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flipV="1">
            <a:off x="17059" y="514712"/>
            <a:ext cx="11215116" cy="3435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 flipV="1">
            <a:off x="956727" y="597023"/>
            <a:ext cx="11215116" cy="3435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6159"/>
            <a:ext cx="12191999" cy="53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2400"/>
              </a:spcBef>
              <a:spcAft>
                <a:spcPts val="0"/>
              </a:spcAft>
            </a:pPr>
            <a:r>
              <a:rPr lang="en-US" sz="2800" b="1" kern="0" dirty="0">
                <a:solidFill>
                  <a:srgbClr val="2E74B5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ITU AI/ML in 5G Challenge: Participation</a:t>
            </a:r>
            <a:endParaRPr lang="en-GB" sz="2800" b="1" kern="0" dirty="0">
              <a:solidFill>
                <a:srgbClr val="2E74B5"/>
              </a:solidFill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97087" y="1277974"/>
            <a:ext cx="7295696" cy="856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2E74B5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Students</a:t>
            </a:r>
            <a:endParaRPr lang="en-GB" sz="2400" b="1" dirty="0">
              <a:solidFill>
                <a:srgbClr val="2E74B5"/>
              </a:solidFill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2400" dirty="0">
                <a:ea typeface="SimSun" panose="02010600030101010101" pitchFamily="2" charset="-122"/>
                <a:cs typeface="Arial" panose="020B0604020202020204" pitchFamily="34" charset="0"/>
              </a:rPr>
              <a:t>Students need to be registered as students at a university</a:t>
            </a:r>
            <a:endParaRPr lang="en-GB" sz="2400" dirty="0"/>
          </a:p>
        </p:txBody>
      </p:sp>
      <p:sp>
        <p:nvSpPr>
          <p:cNvPr id="10" name="Rectangle 9"/>
          <p:cNvSpPr/>
          <p:nvPr/>
        </p:nvSpPr>
        <p:spPr>
          <a:xfrm>
            <a:off x="3099022" y="3239968"/>
            <a:ext cx="7983827" cy="1595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2E74B5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Professionals</a:t>
            </a:r>
            <a:endParaRPr lang="en-GB" sz="2400" b="1" dirty="0">
              <a:solidFill>
                <a:srgbClr val="2E74B5"/>
              </a:solidFill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2400" dirty="0">
                <a:ea typeface="SimSun" panose="02010600030101010101" pitchFamily="2" charset="-122"/>
                <a:cs typeface="Arial" panose="020B0604020202020204" pitchFamily="34" charset="0"/>
              </a:rPr>
              <a:t>Anyone else is considered a “professional”: a person who has the necessary skills to complete the problem sets they choose to tackle in the Challenge</a:t>
            </a:r>
            <a:endParaRPr lang="en-GB" sz="2400" dirty="0"/>
          </a:p>
        </p:txBody>
      </p:sp>
      <p:sp>
        <p:nvSpPr>
          <p:cNvPr id="12" name="Shape 11"/>
          <p:cNvSpPr/>
          <p:nvPr/>
        </p:nvSpPr>
        <p:spPr>
          <a:xfrm>
            <a:off x="422949" y="714726"/>
            <a:ext cx="2500030" cy="2352666"/>
          </a:xfrm>
          <a:prstGeom prst="gear6">
            <a:avLst/>
          </a:pr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3" name="Picture 48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53" y="947647"/>
            <a:ext cx="1825530" cy="1729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6"/>
          <p:cNvGrpSpPr/>
          <p:nvPr/>
        </p:nvGrpSpPr>
        <p:grpSpPr>
          <a:xfrm rot="16200000">
            <a:off x="765024" y="2751894"/>
            <a:ext cx="1767273" cy="2900721"/>
            <a:chOff x="1079688" y="3875599"/>
            <a:chExt cx="1767273" cy="2900721"/>
          </a:xfrm>
        </p:grpSpPr>
        <p:sp>
          <p:nvSpPr>
            <p:cNvPr id="14" name="Circular Arrow 13"/>
            <p:cNvSpPr/>
            <p:nvPr/>
          </p:nvSpPr>
          <p:spPr>
            <a:xfrm>
              <a:off x="1546678" y="3875599"/>
              <a:ext cx="1300283" cy="1300480"/>
            </a:xfrm>
            <a:prstGeom prst="circularArrow">
              <a:avLst>
                <a:gd name="adj1" fmla="val 10980"/>
                <a:gd name="adj2" fmla="val 1142322"/>
                <a:gd name="adj3" fmla="val 4500000"/>
                <a:gd name="adj4" fmla="val 10800000"/>
                <a:gd name="adj5" fmla="val 12500"/>
              </a:avLst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Shape 14"/>
            <p:cNvSpPr/>
            <p:nvPr/>
          </p:nvSpPr>
          <p:spPr>
            <a:xfrm>
              <a:off x="1079688" y="4714080"/>
              <a:ext cx="1300283" cy="1300480"/>
            </a:xfrm>
            <a:prstGeom prst="leftCircularArrow">
              <a:avLst>
                <a:gd name="adj1" fmla="val 10980"/>
                <a:gd name="adj2" fmla="val 1142322"/>
                <a:gd name="adj3" fmla="val 6300000"/>
                <a:gd name="adj4" fmla="val 18900000"/>
                <a:gd name="adj5" fmla="val 12500"/>
              </a:avLst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Block Arc 15"/>
            <p:cNvSpPr/>
            <p:nvPr/>
          </p:nvSpPr>
          <p:spPr>
            <a:xfrm>
              <a:off x="1643056" y="5658728"/>
              <a:ext cx="1117145" cy="1117592"/>
            </a:xfrm>
            <a:prstGeom prst="blockArc">
              <a:avLst>
                <a:gd name="adj1" fmla="val 13500000"/>
                <a:gd name="adj2" fmla="val 10800000"/>
                <a:gd name="adj3" fmla="val 12740"/>
              </a:avLst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21" name="Picture 12" descr="Related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97" y="3570059"/>
            <a:ext cx="701545" cy="701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253275" y="5252312"/>
            <a:ext cx="11430000" cy="787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Note:  We encourage participants to submit solutions that are open source implementations, based on (ITU) standards.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           Open source implementations </a:t>
            </a:r>
            <a:r>
              <a:rPr lang="en-US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will enable industry stakeholders to access outcomes and enhance collaboration.</a:t>
            </a:r>
            <a:endParaRPr lang="en-GB" sz="1600" dirty="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059" y="6433477"/>
            <a:ext cx="10234205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Benefit: Create a network of innovation to solve 5G and future networks using AI/ML.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616C9EE-B563-4A55-B394-923F75BDC3D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l="5472" t="12134" r="16673" b="9381"/>
          <a:stretch/>
        </p:blipFill>
        <p:spPr>
          <a:xfrm>
            <a:off x="11295021" y="5943600"/>
            <a:ext cx="87682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09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Circular Arrow 73"/>
          <p:cNvSpPr/>
          <p:nvPr/>
        </p:nvSpPr>
        <p:spPr>
          <a:xfrm rot="21096082">
            <a:off x="7048224" y="662139"/>
            <a:ext cx="2930165" cy="3736770"/>
          </a:xfrm>
          <a:prstGeom prst="circularArrow">
            <a:avLst>
              <a:gd name="adj1" fmla="val 3092"/>
              <a:gd name="adj2" fmla="val 726733"/>
              <a:gd name="adj3" fmla="val 18939233"/>
              <a:gd name="adj4" fmla="val 12978759"/>
              <a:gd name="adj5" fmla="val 3608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9" name="Rounded Rectangle 68"/>
          <p:cNvSpPr/>
          <p:nvPr/>
        </p:nvSpPr>
        <p:spPr>
          <a:xfrm>
            <a:off x="8344914" y="2190007"/>
            <a:ext cx="3738931" cy="2252133"/>
          </a:xfrm>
          <a:prstGeom prst="roundRect">
            <a:avLst>
              <a:gd name="adj" fmla="val 10000"/>
            </a:avLst>
          </a:prstGeom>
          <a:ln w="28575">
            <a:solidFill>
              <a:srgbClr val="0070C0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Right Arrow 5"/>
          <p:cNvSpPr/>
          <p:nvPr/>
        </p:nvSpPr>
        <p:spPr>
          <a:xfrm>
            <a:off x="2953659" y="2015746"/>
            <a:ext cx="4878983" cy="1851829"/>
          </a:xfrm>
          <a:prstGeom prst="rightArrow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164767" y="1987035"/>
            <a:ext cx="2088440" cy="1202275"/>
          </a:xfrm>
          <a:prstGeom prst="roundRect">
            <a:avLst>
              <a:gd name="adj" fmla="val 10000"/>
            </a:avLst>
          </a:prstGeom>
          <a:ln w="28575">
            <a:solidFill>
              <a:srgbClr val="0070C0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5472" t="12134" r="16673" b="9381"/>
          <a:stretch/>
        </p:blipFill>
        <p:spPr>
          <a:xfrm>
            <a:off x="11295021" y="5943600"/>
            <a:ext cx="876822" cy="914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flipV="1">
            <a:off x="17059" y="514712"/>
            <a:ext cx="11215116" cy="3435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 flipV="1">
            <a:off x="956727" y="583960"/>
            <a:ext cx="11215116" cy="3435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0" y="16552"/>
            <a:ext cx="12191999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2400"/>
              </a:spcBef>
              <a:spcAft>
                <a:spcPts val="0"/>
              </a:spcAft>
            </a:pPr>
            <a:r>
              <a:rPr lang="en-US" sz="2800" b="1" kern="0" dirty="0">
                <a:solidFill>
                  <a:srgbClr val="2E74B5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Timeline</a:t>
            </a:r>
            <a:endParaRPr lang="en-GB" sz="2800" b="1" kern="0" dirty="0">
              <a:solidFill>
                <a:srgbClr val="2E74B5"/>
              </a:solidFill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1" name="Right Brace 30"/>
          <p:cNvSpPr/>
          <p:nvPr/>
        </p:nvSpPr>
        <p:spPr>
          <a:xfrm rot="5400000">
            <a:off x="1098562" y="3397955"/>
            <a:ext cx="438444" cy="235929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3" name="Right Brace 32"/>
          <p:cNvSpPr/>
          <p:nvPr/>
        </p:nvSpPr>
        <p:spPr>
          <a:xfrm rot="5400000">
            <a:off x="5223249" y="2146460"/>
            <a:ext cx="339801" cy="487898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4" name="TextBox 33"/>
          <p:cNvSpPr txBox="1"/>
          <p:nvPr/>
        </p:nvSpPr>
        <p:spPr>
          <a:xfrm>
            <a:off x="138137" y="4895233"/>
            <a:ext cx="2625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Feb 2020 to June 2020</a:t>
            </a:r>
            <a:endParaRPr lang="en-IN" dirty="0"/>
          </a:p>
        </p:txBody>
      </p:sp>
      <p:sp>
        <p:nvSpPr>
          <p:cNvPr id="35" name="TextBox 34"/>
          <p:cNvSpPr txBox="1"/>
          <p:nvPr/>
        </p:nvSpPr>
        <p:spPr>
          <a:xfrm>
            <a:off x="2880497" y="4693640"/>
            <a:ext cx="2625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July 2020</a:t>
            </a:r>
            <a:endParaRPr lang="en-IN" dirty="0"/>
          </a:p>
        </p:txBody>
      </p:sp>
      <p:sp>
        <p:nvSpPr>
          <p:cNvPr id="36" name="TextBox 35"/>
          <p:cNvSpPr txBox="1"/>
          <p:nvPr/>
        </p:nvSpPr>
        <p:spPr>
          <a:xfrm>
            <a:off x="6945550" y="4556005"/>
            <a:ext cx="1234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Nov 2020</a:t>
            </a:r>
            <a:endParaRPr lang="en-IN" dirty="0"/>
          </a:p>
        </p:txBody>
      </p:sp>
      <p:sp>
        <p:nvSpPr>
          <p:cNvPr id="38" name="Rounded Rectangular Callout 37"/>
          <p:cNvSpPr/>
          <p:nvPr/>
        </p:nvSpPr>
        <p:spPr>
          <a:xfrm>
            <a:off x="178185" y="1999109"/>
            <a:ext cx="2061085" cy="825959"/>
          </a:xfrm>
          <a:prstGeom prst="wedgeRoundRectCallout">
            <a:avLst>
              <a:gd name="adj1" fmla="val 3671"/>
              <a:gd name="adj2" fmla="val 8993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Global call for challenge entries</a:t>
            </a:r>
            <a:endParaRPr lang="en-IN" sz="1600" b="1" dirty="0">
              <a:solidFill>
                <a:schemeClr val="tx1"/>
              </a:solidFill>
            </a:endParaRPr>
          </a:p>
        </p:txBody>
      </p:sp>
      <p:sp>
        <p:nvSpPr>
          <p:cNvPr id="40" name="Rounded Rectangular Callout 39"/>
          <p:cNvSpPr/>
          <p:nvPr/>
        </p:nvSpPr>
        <p:spPr>
          <a:xfrm>
            <a:off x="6350122" y="2980492"/>
            <a:ext cx="1464604" cy="673035"/>
          </a:xfrm>
          <a:prstGeom prst="wedgeRoundRectCallout">
            <a:avLst>
              <a:gd name="adj1" fmla="val 49972"/>
              <a:gd name="adj2" fmla="val 6760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Global Round Ends </a:t>
            </a:r>
            <a:endParaRPr lang="en-GB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/>
            <a:endParaRPr lang="en-IN" sz="1400" b="1" dirty="0">
              <a:solidFill>
                <a:schemeClr val="tx1"/>
              </a:solidFill>
            </a:endParaRPr>
          </a:p>
        </p:txBody>
      </p:sp>
      <p:sp>
        <p:nvSpPr>
          <p:cNvPr id="43" name="Right Brace 42">
            <a:extLst>
              <a:ext uri="{FF2B5EF4-FFF2-40B4-BE49-F238E27FC236}">
                <a16:creationId xmlns:a16="http://schemas.microsoft.com/office/drawing/2014/main" id="{37C1E7FF-9DB4-4605-B772-AD5261D232F0}"/>
              </a:ext>
            </a:extLst>
          </p:cNvPr>
          <p:cNvSpPr/>
          <p:nvPr/>
        </p:nvSpPr>
        <p:spPr>
          <a:xfrm rot="5400000">
            <a:off x="9112712" y="3833308"/>
            <a:ext cx="378822" cy="164469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CE709A0-254B-4A2D-B646-6C5622F4A494}"/>
              </a:ext>
            </a:extLst>
          </p:cNvPr>
          <p:cNvSpPr txBox="1"/>
          <p:nvPr/>
        </p:nvSpPr>
        <p:spPr>
          <a:xfrm>
            <a:off x="8479774" y="4844028"/>
            <a:ext cx="1844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15-17, Dec 2020</a:t>
            </a:r>
            <a:endParaRPr lang="en-IN" dirty="0"/>
          </a:p>
        </p:txBody>
      </p:sp>
      <p:sp>
        <p:nvSpPr>
          <p:cNvPr id="25" name="Rectangle 24"/>
          <p:cNvSpPr/>
          <p:nvPr/>
        </p:nvSpPr>
        <p:spPr>
          <a:xfrm>
            <a:off x="2887718" y="2681979"/>
            <a:ext cx="252678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500" b="1" dirty="0">
                <a:cs typeface="Times New Roman" panose="02020603050405020304" pitchFamily="18" charset="0"/>
              </a:rPr>
              <a:t>Problem Statement Selection</a:t>
            </a:r>
            <a:endParaRPr lang="en-GB" sz="1500" b="1" dirty="0"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880497" y="2887577"/>
            <a:ext cx="157745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500" b="1" dirty="0">
                <a:cs typeface="Times New Roman" panose="02020603050405020304" pitchFamily="18" charset="0"/>
              </a:rPr>
              <a:t>Dataset release</a:t>
            </a:r>
          </a:p>
          <a:p>
            <a:pPr lvl="0"/>
            <a:r>
              <a:rPr lang="en-US" sz="1500" b="1" dirty="0">
                <a:cs typeface="Times New Roman" panose="02020603050405020304" pitchFamily="18" charset="0"/>
              </a:rPr>
              <a:t>Registration</a:t>
            </a:r>
            <a:endParaRPr lang="en-GB" sz="1500" b="1" dirty="0">
              <a:cs typeface="Times New Roman" panose="02020603050405020304" pitchFamily="18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473039" y="3182412"/>
            <a:ext cx="1471376" cy="585117"/>
            <a:chOff x="191450" y="1742744"/>
            <a:chExt cx="1471376" cy="585117"/>
          </a:xfrm>
        </p:grpSpPr>
        <p:sp>
          <p:nvSpPr>
            <p:cNvPr id="55" name="Rounded Rectangle 54"/>
            <p:cNvSpPr/>
            <p:nvPr/>
          </p:nvSpPr>
          <p:spPr>
            <a:xfrm>
              <a:off x="191450" y="1742744"/>
              <a:ext cx="1471376" cy="585117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28575"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Rounded Rectangle 4"/>
            <p:cNvSpPr/>
            <p:nvPr/>
          </p:nvSpPr>
          <p:spPr>
            <a:xfrm>
              <a:off x="208587" y="1759881"/>
              <a:ext cx="1437102" cy="5508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0" kern="12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Warm-Up Phase</a:t>
              </a:r>
              <a:endParaRPr lang="en-GB" sz="1600" b="0" kern="1200" dirty="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2994609" y="2033787"/>
            <a:ext cx="1471376" cy="585117"/>
            <a:chOff x="3283440" y="731812"/>
            <a:chExt cx="1471376" cy="585117"/>
          </a:xfrm>
        </p:grpSpPr>
        <p:sp>
          <p:nvSpPr>
            <p:cNvPr id="64" name="Rounded Rectangle 63"/>
            <p:cNvSpPr/>
            <p:nvPr/>
          </p:nvSpPr>
          <p:spPr>
            <a:xfrm>
              <a:off x="3283440" y="731812"/>
              <a:ext cx="1471376" cy="585117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5" name="Rounded Rectangle 4"/>
            <p:cNvSpPr/>
            <p:nvPr/>
          </p:nvSpPr>
          <p:spPr>
            <a:xfrm>
              <a:off x="3300577" y="748949"/>
              <a:ext cx="1437102" cy="5508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600" kern="1200" dirty="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2974303" y="2003181"/>
            <a:ext cx="15229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Global Round Begins</a:t>
            </a:r>
            <a:endParaRPr lang="en-IN" b="1" dirty="0"/>
          </a:p>
        </p:txBody>
      </p:sp>
      <p:grpSp>
        <p:nvGrpSpPr>
          <p:cNvPr id="66" name="Group 65"/>
          <p:cNvGrpSpPr/>
          <p:nvPr/>
        </p:nvGrpSpPr>
        <p:grpSpPr>
          <a:xfrm>
            <a:off x="8775657" y="1789542"/>
            <a:ext cx="2919831" cy="419133"/>
            <a:chOff x="8899408" y="525398"/>
            <a:chExt cx="1708474" cy="409278"/>
          </a:xfrm>
        </p:grpSpPr>
        <p:sp>
          <p:nvSpPr>
            <p:cNvPr id="67" name="Rounded Rectangle 66"/>
            <p:cNvSpPr/>
            <p:nvPr/>
          </p:nvSpPr>
          <p:spPr>
            <a:xfrm>
              <a:off x="8899408" y="525398"/>
              <a:ext cx="1708474" cy="409278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8" name="Rounded Rectangle 4"/>
            <p:cNvSpPr/>
            <p:nvPr/>
          </p:nvSpPr>
          <p:spPr>
            <a:xfrm>
              <a:off x="8911395" y="537385"/>
              <a:ext cx="1684500" cy="3853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lvl="0" algn="ctr" defTabSz="711200"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Grand Challenge Finale - online </a:t>
              </a:r>
            </a:p>
          </p:txBody>
        </p:sp>
      </p:grpSp>
      <p:sp>
        <p:nvSpPr>
          <p:cNvPr id="70" name="Shape 69"/>
          <p:cNvSpPr/>
          <p:nvPr/>
        </p:nvSpPr>
        <p:spPr>
          <a:xfrm rot="20894334">
            <a:off x="495295" y="1055921"/>
            <a:ext cx="2977931" cy="3450112"/>
          </a:xfrm>
          <a:prstGeom prst="leftCircularArrow">
            <a:avLst>
              <a:gd name="adj1" fmla="val 3329"/>
              <a:gd name="adj2" fmla="val 411399"/>
              <a:gd name="adj3" fmla="val 2659932"/>
              <a:gd name="adj4" fmla="val 8677180"/>
              <a:gd name="adj5" fmla="val 3884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71" name="Group 70"/>
          <p:cNvGrpSpPr/>
          <p:nvPr/>
        </p:nvGrpSpPr>
        <p:grpSpPr>
          <a:xfrm>
            <a:off x="6437500" y="1871665"/>
            <a:ext cx="1372476" cy="596847"/>
            <a:chOff x="6354022" y="1706023"/>
            <a:chExt cx="1598518" cy="663880"/>
          </a:xfrm>
        </p:grpSpPr>
        <p:sp>
          <p:nvSpPr>
            <p:cNvPr id="72" name="Rounded Rectangle 71"/>
            <p:cNvSpPr/>
            <p:nvPr/>
          </p:nvSpPr>
          <p:spPr>
            <a:xfrm>
              <a:off x="6354022" y="1706023"/>
              <a:ext cx="1598518" cy="663880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3" name="Rounded Rectangle 4"/>
            <p:cNvSpPr/>
            <p:nvPr/>
          </p:nvSpPr>
          <p:spPr>
            <a:xfrm>
              <a:off x="6373466" y="1725467"/>
              <a:ext cx="1559630" cy="6249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600" b="0" kern="1200" dirty="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6486926" y="1855349"/>
            <a:ext cx="13118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dirty="0">
                <a:cs typeface="Times New Roman" panose="02020603050405020304" pitchFamily="18" charset="0"/>
              </a:rPr>
              <a:t>Best teams advance</a:t>
            </a:r>
            <a:endParaRPr lang="en-GB" dirty="0"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65300" y="2626259"/>
            <a:ext cx="394852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ea typeface="Times New Roman" panose="02020603050405020304" pitchFamily="18" charset="0"/>
              </a:rPr>
              <a:t>1. Winning teams; judges to determine</a:t>
            </a:r>
          </a:p>
          <a:p>
            <a:r>
              <a:rPr lang="en-GB" sz="1600" dirty="0">
                <a:ea typeface="Times New Roman" panose="02020603050405020304" pitchFamily="18" charset="0"/>
              </a:rPr>
              <a:t>       final winners</a:t>
            </a:r>
          </a:p>
          <a:p>
            <a:r>
              <a:rPr lang="en-GB" sz="1600" dirty="0">
                <a:ea typeface="Times New Roman" panose="02020603050405020304" pitchFamily="18" charset="0"/>
              </a:rPr>
              <a:t>2. Sponsors</a:t>
            </a:r>
          </a:p>
          <a:p>
            <a:r>
              <a:rPr lang="en-GB" sz="1600" dirty="0">
                <a:ea typeface="Times New Roman" panose="02020603050405020304" pitchFamily="18" charset="0"/>
              </a:rPr>
              <a:t>3. Industry players</a:t>
            </a:r>
          </a:p>
          <a:p>
            <a:r>
              <a:rPr lang="en-GB" sz="1600" dirty="0">
                <a:ea typeface="Times New Roman" panose="02020603050405020304" pitchFamily="18" charset="0"/>
              </a:rPr>
              <a:t>4. Academia; </a:t>
            </a:r>
          </a:p>
          <a:p>
            <a:r>
              <a:rPr lang="en-GB" sz="1600" dirty="0">
                <a:ea typeface="Times New Roman" panose="02020603050405020304" pitchFamily="18" charset="0"/>
              </a:rPr>
              <a:t>5. Start-ups. </a:t>
            </a:r>
          </a:p>
          <a:p>
            <a:r>
              <a:rPr lang="en-GB" sz="1600" dirty="0">
                <a:ea typeface="Times New Roman" panose="02020603050405020304" pitchFamily="18" charset="0"/>
              </a:rPr>
              <a:t>6. Virtual networking.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8322248" y="2281731"/>
            <a:ext cx="1764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ea typeface="Times New Roman" panose="02020603050405020304" pitchFamily="18" charset="0"/>
              </a:rPr>
              <a:t>Presentations of </a:t>
            </a:r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91D5768-FBB5-434F-AF47-18E5C6A0E557}"/>
              </a:ext>
            </a:extLst>
          </p:cNvPr>
          <p:cNvSpPr txBox="1"/>
          <p:nvPr/>
        </p:nvSpPr>
        <p:spPr>
          <a:xfrm>
            <a:off x="1418908" y="5835698"/>
            <a:ext cx="61566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1800" dirty="0">
                <a:effectLst/>
              </a:rPr>
              <a:t>Submission Deadline: </a:t>
            </a:r>
            <a:r>
              <a:rPr lang="en-US" sz="1800" dirty="0">
                <a:solidFill>
                  <a:srgbClr val="FF0000"/>
                </a:solidFill>
                <a:effectLst/>
              </a:rPr>
              <a:t>Oct 15</a:t>
            </a:r>
            <a:r>
              <a:rPr lang="en-US" sz="1800" baseline="30000" dirty="0">
                <a:solidFill>
                  <a:srgbClr val="FF0000"/>
                </a:solidFill>
                <a:effectLst/>
              </a:rPr>
              <a:t>th</a:t>
            </a:r>
            <a:endParaRPr lang="en-US" sz="1800" dirty="0">
              <a:solidFill>
                <a:srgbClr val="FF0000"/>
              </a:solidFill>
              <a:effectLst/>
            </a:endParaRPr>
          </a:p>
          <a:p>
            <a:pPr marL="285750" marR="0" indent="-285750"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dirty="0"/>
              <a:t>Winners (top 3) official announcement: </a:t>
            </a:r>
            <a:r>
              <a:rPr lang="en-US" dirty="0">
                <a:solidFill>
                  <a:srgbClr val="FF0000"/>
                </a:solidFill>
              </a:rPr>
              <a:t>Nov. 20th</a:t>
            </a:r>
          </a:p>
          <a:p>
            <a:pPr marL="285750" marR="0" indent="-285750"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dirty="0"/>
              <a:t>Awards and presentation: </a:t>
            </a:r>
            <a:r>
              <a:rPr lang="en-US" dirty="0">
                <a:solidFill>
                  <a:srgbClr val="FF0000"/>
                </a:solidFill>
              </a:rPr>
              <a:t>15-17, Dec. 2020</a:t>
            </a:r>
          </a:p>
        </p:txBody>
      </p:sp>
    </p:spTree>
    <p:extLst>
      <p:ext uri="{BB962C8B-B14F-4D97-AF65-F5344CB8AC3E}">
        <p14:creationId xmlns:p14="http://schemas.microsoft.com/office/powerpoint/2010/main" val="226239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6A7769-9F93-4ED1-A767-E230089311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5472" t="12134" r="16673" b="9381"/>
          <a:stretch/>
        </p:blipFill>
        <p:spPr>
          <a:xfrm>
            <a:off x="11295021" y="5943600"/>
            <a:ext cx="876822" cy="914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E5508E8-DB06-4BC3-8618-7BB4915BF383}"/>
              </a:ext>
            </a:extLst>
          </p:cNvPr>
          <p:cNvSpPr/>
          <p:nvPr/>
        </p:nvSpPr>
        <p:spPr>
          <a:xfrm flipV="1">
            <a:off x="17059" y="514712"/>
            <a:ext cx="11215116" cy="3435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20BF7F-4DDA-49D1-9465-416C787EDA98}"/>
              </a:ext>
            </a:extLst>
          </p:cNvPr>
          <p:cNvSpPr/>
          <p:nvPr/>
        </p:nvSpPr>
        <p:spPr>
          <a:xfrm flipV="1">
            <a:off x="956727" y="583960"/>
            <a:ext cx="11215116" cy="3435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3C1E58-C971-4925-8BA9-0FCC14EF45E3}"/>
              </a:ext>
            </a:extLst>
          </p:cNvPr>
          <p:cNvSpPr/>
          <p:nvPr/>
        </p:nvSpPr>
        <p:spPr>
          <a:xfrm>
            <a:off x="0" y="16552"/>
            <a:ext cx="12191999" cy="53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2400"/>
              </a:spcBef>
            </a:pPr>
            <a:r>
              <a:rPr lang="en-US" sz="2800" b="1" kern="0" dirty="0">
                <a:solidFill>
                  <a:srgbClr val="2E74B5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Prizes</a:t>
            </a:r>
          </a:p>
        </p:txBody>
      </p:sp>
      <p:sp>
        <p:nvSpPr>
          <p:cNvPr id="6" name="Right Arrow 59">
            <a:extLst>
              <a:ext uri="{FF2B5EF4-FFF2-40B4-BE49-F238E27FC236}">
                <a16:creationId xmlns:a16="http://schemas.microsoft.com/office/drawing/2014/main" id="{044A10F6-056A-4BCC-BC60-64F2FC33571A}"/>
              </a:ext>
            </a:extLst>
          </p:cNvPr>
          <p:cNvSpPr/>
          <p:nvPr/>
        </p:nvSpPr>
        <p:spPr>
          <a:xfrm>
            <a:off x="7990888" y="5011454"/>
            <a:ext cx="862148" cy="418011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ounded Rectangle 1">
            <a:extLst>
              <a:ext uri="{FF2B5EF4-FFF2-40B4-BE49-F238E27FC236}">
                <a16:creationId xmlns:a16="http://schemas.microsoft.com/office/drawing/2014/main" id="{5D585539-D407-42C4-A269-A26CE7B3DF89}"/>
              </a:ext>
            </a:extLst>
          </p:cNvPr>
          <p:cNvSpPr/>
          <p:nvPr/>
        </p:nvSpPr>
        <p:spPr>
          <a:xfrm>
            <a:off x="495145" y="1726177"/>
            <a:ext cx="1881052" cy="136039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DCF2BD-3795-4F89-AD33-90251B32F520}"/>
              </a:ext>
            </a:extLst>
          </p:cNvPr>
          <p:cNvSpPr txBox="1"/>
          <p:nvPr/>
        </p:nvSpPr>
        <p:spPr>
          <a:xfrm>
            <a:off x="495145" y="2161389"/>
            <a:ext cx="875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Host-1</a:t>
            </a:r>
            <a:endParaRPr lang="en-IN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C21158-3393-4016-AF1E-3D781CF57758}"/>
              </a:ext>
            </a:extLst>
          </p:cNvPr>
          <p:cNvSpPr txBox="1"/>
          <p:nvPr/>
        </p:nvSpPr>
        <p:spPr>
          <a:xfrm>
            <a:off x="1448734" y="1661728"/>
            <a:ext cx="875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Team-1</a:t>
            </a:r>
            <a:endParaRPr lang="en-IN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DE937F-E7D4-45CF-8E21-9FA0F3F4B504}"/>
              </a:ext>
            </a:extLst>
          </p:cNvPr>
          <p:cNvSpPr txBox="1"/>
          <p:nvPr/>
        </p:nvSpPr>
        <p:spPr>
          <a:xfrm>
            <a:off x="1448734" y="1917179"/>
            <a:ext cx="875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Team-2</a:t>
            </a:r>
            <a:endParaRPr lang="en-IN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C42E11-7D1A-4139-A3FA-BDE276E685E0}"/>
              </a:ext>
            </a:extLst>
          </p:cNvPr>
          <p:cNvSpPr txBox="1"/>
          <p:nvPr/>
        </p:nvSpPr>
        <p:spPr>
          <a:xfrm>
            <a:off x="1448734" y="2172630"/>
            <a:ext cx="875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Team-3</a:t>
            </a:r>
            <a:endParaRPr lang="en-IN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21E6601-3687-4FEE-B3EB-719B698160D8}"/>
              </a:ext>
            </a:extLst>
          </p:cNvPr>
          <p:cNvSpPr txBox="1"/>
          <p:nvPr/>
        </p:nvSpPr>
        <p:spPr>
          <a:xfrm>
            <a:off x="1448734" y="2730003"/>
            <a:ext cx="927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Team-N</a:t>
            </a:r>
            <a:endParaRPr lang="en-IN" dirty="0"/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E98AB016-792E-4244-B1F8-EAC890F6ED98}"/>
              </a:ext>
            </a:extLst>
          </p:cNvPr>
          <p:cNvSpPr/>
          <p:nvPr/>
        </p:nvSpPr>
        <p:spPr>
          <a:xfrm>
            <a:off x="2405929" y="1860512"/>
            <a:ext cx="123121" cy="112621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017C129-CB98-436B-91A5-D3172D34B696}"/>
              </a:ext>
            </a:extLst>
          </p:cNvPr>
          <p:cNvSpPr/>
          <p:nvPr/>
        </p:nvSpPr>
        <p:spPr>
          <a:xfrm>
            <a:off x="4323172" y="1802674"/>
            <a:ext cx="914400" cy="32657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Judges filter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0894A27-6FBF-45DD-A392-B56BB0086AAC}"/>
              </a:ext>
            </a:extLst>
          </p:cNvPr>
          <p:cNvSpPr/>
          <p:nvPr/>
        </p:nvSpPr>
        <p:spPr>
          <a:xfrm>
            <a:off x="5802968" y="1776548"/>
            <a:ext cx="822960" cy="330490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Final event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3" name="Right Arrow 49">
            <a:extLst>
              <a:ext uri="{FF2B5EF4-FFF2-40B4-BE49-F238E27FC236}">
                <a16:creationId xmlns:a16="http://schemas.microsoft.com/office/drawing/2014/main" id="{6F9B1BA1-4A55-4966-8A95-257AF0BCADBA}"/>
              </a:ext>
            </a:extLst>
          </p:cNvPr>
          <p:cNvSpPr/>
          <p:nvPr/>
        </p:nvSpPr>
        <p:spPr>
          <a:xfrm>
            <a:off x="7990888" y="3187329"/>
            <a:ext cx="862148" cy="418011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Right Arrow 50">
            <a:extLst>
              <a:ext uri="{FF2B5EF4-FFF2-40B4-BE49-F238E27FC236}">
                <a16:creationId xmlns:a16="http://schemas.microsoft.com/office/drawing/2014/main" id="{E176F241-AEE0-4CD1-8189-F2FE1BBC992A}"/>
              </a:ext>
            </a:extLst>
          </p:cNvPr>
          <p:cNvSpPr/>
          <p:nvPr/>
        </p:nvSpPr>
        <p:spPr>
          <a:xfrm>
            <a:off x="7990888" y="2285992"/>
            <a:ext cx="862148" cy="418011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Right Arrow 51">
            <a:extLst>
              <a:ext uri="{FF2B5EF4-FFF2-40B4-BE49-F238E27FC236}">
                <a16:creationId xmlns:a16="http://schemas.microsoft.com/office/drawing/2014/main" id="{ED301F92-D2B5-4099-A7BD-8711F33F31FD}"/>
              </a:ext>
            </a:extLst>
          </p:cNvPr>
          <p:cNvSpPr/>
          <p:nvPr/>
        </p:nvSpPr>
        <p:spPr>
          <a:xfrm>
            <a:off x="7990888" y="1423844"/>
            <a:ext cx="862148" cy="418011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Right Arrow 52">
            <a:extLst>
              <a:ext uri="{FF2B5EF4-FFF2-40B4-BE49-F238E27FC236}">
                <a16:creationId xmlns:a16="http://schemas.microsoft.com/office/drawing/2014/main" id="{29742DD2-E4DA-4754-BFCD-0BB472CFB5DF}"/>
              </a:ext>
            </a:extLst>
          </p:cNvPr>
          <p:cNvSpPr/>
          <p:nvPr/>
        </p:nvSpPr>
        <p:spPr>
          <a:xfrm>
            <a:off x="8003951" y="4164382"/>
            <a:ext cx="862148" cy="418011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4F6A298-15F5-4C72-BE98-83BFD83DAE8C}"/>
              </a:ext>
            </a:extLst>
          </p:cNvPr>
          <p:cNvSpPr/>
          <p:nvPr/>
        </p:nvSpPr>
        <p:spPr>
          <a:xfrm>
            <a:off x="7207103" y="1410789"/>
            <a:ext cx="845022" cy="40625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Judges filter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C2892C7-9878-4884-8CED-0AD0AF927C1D}"/>
              </a:ext>
            </a:extLst>
          </p:cNvPr>
          <p:cNvSpPr txBox="1"/>
          <p:nvPr/>
        </p:nvSpPr>
        <p:spPr>
          <a:xfrm>
            <a:off x="8879151" y="1280152"/>
            <a:ext cx="2416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Sponsored prizes? E.g. Area of </a:t>
            </a:r>
            <a:r>
              <a:rPr lang="en-US" dirty="0" err="1"/>
              <a:t>opensource</a:t>
            </a:r>
            <a:r>
              <a:rPr lang="en-US" dirty="0"/>
              <a:t>?</a:t>
            </a:r>
            <a:endParaRPr lang="en-IN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B028E73-E76C-4140-AD61-849668D659B1}"/>
              </a:ext>
            </a:extLst>
          </p:cNvPr>
          <p:cNvSpPr txBox="1"/>
          <p:nvPr/>
        </p:nvSpPr>
        <p:spPr>
          <a:xfrm>
            <a:off x="8905277" y="2207615"/>
            <a:ext cx="2521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Internship/collaboration/job offer…..</a:t>
            </a:r>
            <a:endParaRPr lang="en-IN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9563928-ED8E-4A53-8E4A-5ACA480A95CF}"/>
              </a:ext>
            </a:extLst>
          </p:cNvPr>
          <p:cNvSpPr txBox="1"/>
          <p:nvPr/>
        </p:nvSpPr>
        <p:spPr>
          <a:xfrm>
            <a:off x="8842870" y="3066213"/>
            <a:ext cx="3125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Top 3 Challenge winning Teams</a:t>
            </a:r>
            <a:endParaRPr lang="en-IN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2A35511-7044-478B-9ED5-7FC933555C2B}"/>
              </a:ext>
            </a:extLst>
          </p:cNvPr>
          <p:cNvSpPr txBox="1"/>
          <p:nvPr/>
        </p:nvSpPr>
        <p:spPr>
          <a:xfrm>
            <a:off x="8892214" y="4212450"/>
            <a:ext cx="2521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 Challenge runners up</a:t>
            </a:r>
            <a:endParaRPr lang="en-IN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51F44C1-3FFA-43BF-B817-70603F2A4E59}"/>
              </a:ext>
            </a:extLst>
          </p:cNvPr>
          <p:cNvSpPr txBox="1"/>
          <p:nvPr/>
        </p:nvSpPr>
        <p:spPr>
          <a:xfrm>
            <a:off x="8905277" y="4996392"/>
            <a:ext cx="2521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Honorable mention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83267FE-E2D1-43A6-B3E8-5C570D90CF2A}"/>
                  </a:ext>
                </a:extLst>
              </p:cNvPr>
              <p:cNvSpPr txBox="1"/>
              <p:nvPr/>
            </p:nvSpPr>
            <p:spPr>
              <a:xfrm>
                <a:off x="1771573" y="2484875"/>
                <a:ext cx="1250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83267FE-E2D1-43A6-B3E8-5C570D90CF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573" y="2484875"/>
                <a:ext cx="125034" cy="276999"/>
              </a:xfrm>
              <a:prstGeom prst="rect">
                <a:avLst/>
              </a:prstGeom>
              <a:blipFill>
                <a:blip r:embed="rId3"/>
                <a:stretch>
                  <a:fillRect l="-45000" r="-4500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ounded Rectangle 35">
            <a:extLst>
              <a:ext uri="{FF2B5EF4-FFF2-40B4-BE49-F238E27FC236}">
                <a16:creationId xmlns:a16="http://schemas.microsoft.com/office/drawing/2014/main" id="{2E6CC2C5-1458-46AA-A248-77CD8E0332D5}"/>
              </a:ext>
            </a:extLst>
          </p:cNvPr>
          <p:cNvSpPr/>
          <p:nvPr/>
        </p:nvSpPr>
        <p:spPr>
          <a:xfrm>
            <a:off x="504130" y="3908084"/>
            <a:ext cx="1881052" cy="136039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4EE73AB-7D54-48A1-89AA-64D41F080238}"/>
              </a:ext>
            </a:extLst>
          </p:cNvPr>
          <p:cNvSpPr txBox="1"/>
          <p:nvPr/>
        </p:nvSpPr>
        <p:spPr>
          <a:xfrm>
            <a:off x="504129" y="4343296"/>
            <a:ext cx="863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Host-N</a:t>
            </a:r>
            <a:endParaRPr lang="en-IN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F3B0264-0656-4779-A6A6-AF21BD286328}"/>
              </a:ext>
            </a:extLst>
          </p:cNvPr>
          <p:cNvSpPr txBox="1"/>
          <p:nvPr/>
        </p:nvSpPr>
        <p:spPr>
          <a:xfrm>
            <a:off x="1457719" y="3843635"/>
            <a:ext cx="875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Team-1</a:t>
            </a:r>
            <a:endParaRPr lang="en-IN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9257175-CE45-4A7F-8190-E48043EF04EE}"/>
              </a:ext>
            </a:extLst>
          </p:cNvPr>
          <p:cNvSpPr txBox="1"/>
          <p:nvPr/>
        </p:nvSpPr>
        <p:spPr>
          <a:xfrm>
            <a:off x="1457719" y="4099086"/>
            <a:ext cx="875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Team-2</a:t>
            </a:r>
            <a:endParaRPr lang="en-IN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6FCF855-2795-4DBE-8CBF-13FA43824DF9}"/>
              </a:ext>
            </a:extLst>
          </p:cNvPr>
          <p:cNvSpPr txBox="1"/>
          <p:nvPr/>
        </p:nvSpPr>
        <p:spPr>
          <a:xfrm>
            <a:off x="1457719" y="4354537"/>
            <a:ext cx="875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Team-3</a:t>
            </a:r>
            <a:endParaRPr lang="en-IN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3164C47-BB02-4EA4-8102-B5B1CC60D2AB}"/>
              </a:ext>
            </a:extLst>
          </p:cNvPr>
          <p:cNvSpPr txBox="1"/>
          <p:nvPr/>
        </p:nvSpPr>
        <p:spPr>
          <a:xfrm>
            <a:off x="1457719" y="4911910"/>
            <a:ext cx="927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Team-N</a:t>
            </a:r>
            <a:endParaRPr lang="en-IN" dirty="0"/>
          </a:p>
        </p:txBody>
      </p:sp>
      <p:sp>
        <p:nvSpPr>
          <p:cNvPr id="41" name="Right Brace 40">
            <a:extLst>
              <a:ext uri="{FF2B5EF4-FFF2-40B4-BE49-F238E27FC236}">
                <a16:creationId xmlns:a16="http://schemas.microsoft.com/office/drawing/2014/main" id="{2481497D-F9ED-4641-8478-289CDA7D47B0}"/>
              </a:ext>
            </a:extLst>
          </p:cNvPr>
          <p:cNvSpPr/>
          <p:nvPr/>
        </p:nvSpPr>
        <p:spPr>
          <a:xfrm>
            <a:off x="2406406" y="3999210"/>
            <a:ext cx="123121" cy="112621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368F8B4-3793-4DF7-8FFE-8BA314E35A6B}"/>
                  </a:ext>
                </a:extLst>
              </p:cNvPr>
              <p:cNvSpPr txBox="1"/>
              <p:nvPr/>
            </p:nvSpPr>
            <p:spPr>
              <a:xfrm>
                <a:off x="1780558" y="4666782"/>
                <a:ext cx="1250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368F8B4-3793-4DF7-8FFE-8BA314E35A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0558" y="4666782"/>
                <a:ext cx="125034" cy="276999"/>
              </a:xfrm>
              <a:prstGeom prst="rect">
                <a:avLst/>
              </a:prstGeom>
              <a:blipFill>
                <a:blip r:embed="rId4"/>
                <a:stretch>
                  <a:fillRect l="-42857" r="-38095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ight Arrow 6">
            <a:extLst>
              <a:ext uri="{FF2B5EF4-FFF2-40B4-BE49-F238E27FC236}">
                <a16:creationId xmlns:a16="http://schemas.microsoft.com/office/drawing/2014/main" id="{C27519D9-653E-448A-874E-998EBA3E6F72}"/>
              </a:ext>
            </a:extLst>
          </p:cNvPr>
          <p:cNvSpPr/>
          <p:nvPr/>
        </p:nvSpPr>
        <p:spPr>
          <a:xfrm>
            <a:off x="3513710" y="2195743"/>
            <a:ext cx="577970" cy="323106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62">
            <a:extLst>
              <a:ext uri="{FF2B5EF4-FFF2-40B4-BE49-F238E27FC236}">
                <a16:creationId xmlns:a16="http://schemas.microsoft.com/office/drawing/2014/main" id="{E7E0A212-823F-49E2-B2C6-C4EBBFE4B526}"/>
              </a:ext>
            </a:extLst>
          </p:cNvPr>
          <p:cNvSpPr/>
          <p:nvPr/>
        </p:nvSpPr>
        <p:spPr>
          <a:xfrm>
            <a:off x="3513710" y="4400763"/>
            <a:ext cx="577970" cy="323106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CBCF69A-35D4-4F29-94B6-D8F3DD11FE39}"/>
                  </a:ext>
                </a:extLst>
              </p:cNvPr>
              <p:cNvSpPr txBox="1"/>
              <p:nvPr/>
            </p:nvSpPr>
            <p:spPr>
              <a:xfrm>
                <a:off x="1745123" y="3178626"/>
                <a:ext cx="302968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CBCF69A-35D4-4F29-94B6-D8F3DD11F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5123" y="3178626"/>
                <a:ext cx="302968" cy="6771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ight Arrow 65">
            <a:extLst>
              <a:ext uri="{FF2B5EF4-FFF2-40B4-BE49-F238E27FC236}">
                <a16:creationId xmlns:a16="http://schemas.microsoft.com/office/drawing/2014/main" id="{CC4FAA36-1DF9-4A5F-A195-8D7FF0486314}"/>
              </a:ext>
            </a:extLst>
          </p:cNvPr>
          <p:cNvSpPr/>
          <p:nvPr/>
        </p:nvSpPr>
        <p:spPr>
          <a:xfrm>
            <a:off x="5297873" y="3258820"/>
            <a:ext cx="453338" cy="337894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Arrow 66">
            <a:extLst>
              <a:ext uri="{FF2B5EF4-FFF2-40B4-BE49-F238E27FC236}">
                <a16:creationId xmlns:a16="http://schemas.microsoft.com/office/drawing/2014/main" id="{5A374245-C3EC-4389-9F57-73F623F679DA}"/>
              </a:ext>
            </a:extLst>
          </p:cNvPr>
          <p:cNvSpPr/>
          <p:nvPr/>
        </p:nvSpPr>
        <p:spPr>
          <a:xfrm>
            <a:off x="6684272" y="3266584"/>
            <a:ext cx="453338" cy="337894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3F1D782-9CFC-48DB-B0D5-48616E60C2AE}"/>
              </a:ext>
            </a:extLst>
          </p:cNvPr>
          <p:cNvSpPr txBox="1"/>
          <p:nvPr/>
        </p:nvSpPr>
        <p:spPr>
          <a:xfrm>
            <a:off x="8973476" y="4520324"/>
            <a:ext cx="1786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     1kCHF each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8EA5B40-E352-466B-8F2D-AC67F5243268}"/>
              </a:ext>
            </a:extLst>
          </p:cNvPr>
          <p:cNvSpPr txBox="1"/>
          <p:nvPr/>
        </p:nvSpPr>
        <p:spPr>
          <a:xfrm>
            <a:off x="1932827" y="3175626"/>
            <a:ext cx="2049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300 CHF per problem statement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4CEE2C6-0783-4DEF-809A-8879891CF0CF}"/>
              </a:ext>
            </a:extLst>
          </p:cNvPr>
          <p:cNvSpPr txBox="1"/>
          <p:nvPr/>
        </p:nvSpPr>
        <p:spPr>
          <a:xfrm>
            <a:off x="8817937" y="5231869"/>
            <a:ext cx="2286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certificates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8191F5C-CFB0-4CC0-BA8A-0F765C290E8A}"/>
              </a:ext>
            </a:extLst>
          </p:cNvPr>
          <p:cNvSpPr txBox="1"/>
          <p:nvPr/>
        </p:nvSpPr>
        <p:spPr>
          <a:xfrm>
            <a:off x="8973476" y="3308614"/>
            <a:ext cx="225463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GB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</a:t>
            </a:r>
            <a:r>
              <a:rPr lang="en-GB" sz="1800" baseline="30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</a:t>
            </a:r>
            <a:r>
              <a:rPr lang="en-GB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prize: 5kCHF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GB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</a:t>
            </a:r>
            <a:r>
              <a:rPr lang="en-GB" sz="1800" baseline="30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nd</a:t>
            </a:r>
            <a:r>
              <a:rPr lang="en-GB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prize: 3kCHF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GB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3</a:t>
            </a:r>
            <a:r>
              <a:rPr lang="en-GB" sz="1800" baseline="30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rd</a:t>
            </a:r>
            <a:r>
              <a:rPr lang="en-GB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prize: 2kCHF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737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Arrow 16"/>
          <p:cNvSpPr/>
          <p:nvPr/>
        </p:nvSpPr>
        <p:spPr>
          <a:xfrm rot="2530085">
            <a:off x="9678645" y="2381584"/>
            <a:ext cx="1573684" cy="1696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ight Arrow 59"/>
          <p:cNvSpPr/>
          <p:nvPr/>
        </p:nvSpPr>
        <p:spPr>
          <a:xfrm rot="19322837">
            <a:off x="9722210" y="4345473"/>
            <a:ext cx="1487469" cy="1760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>
            <a:off x="3680398" y="1840960"/>
            <a:ext cx="789372" cy="233867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17059" y="514712"/>
            <a:ext cx="11215116" cy="3435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 flipV="1">
            <a:off x="956727" y="583960"/>
            <a:ext cx="11215116" cy="3435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0" y="16552"/>
            <a:ext cx="12191999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2400"/>
              </a:spcBef>
              <a:spcAft>
                <a:spcPts val="0"/>
              </a:spcAft>
            </a:pPr>
            <a:r>
              <a:rPr lang="it-IT" sz="2800" b="1" kern="0" dirty="0">
                <a:solidFill>
                  <a:srgbClr val="2E74B5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ITU AI/ML in 5G Challenge</a:t>
            </a:r>
            <a:r>
              <a:rPr lang="en-US" sz="2800" b="1" kern="0" dirty="0">
                <a:solidFill>
                  <a:srgbClr val="2E74B5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: Milestones for Participants</a:t>
            </a:r>
            <a:endParaRPr lang="en-GB" sz="2800" b="1" kern="0" dirty="0">
              <a:solidFill>
                <a:srgbClr val="2E74B5"/>
              </a:solidFill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77758" y="3097060"/>
            <a:ext cx="1104061" cy="517409"/>
            <a:chOff x="6231059" y="1706023"/>
            <a:chExt cx="1598518" cy="663880"/>
          </a:xfrm>
        </p:grpSpPr>
        <p:sp>
          <p:nvSpPr>
            <p:cNvPr id="34" name="Rounded Rectangle 33"/>
            <p:cNvSpPr/>
            <p:nvPr/>
          </p:nvSpPr>
          <p:spPr>
            <a:xfrm>
              <a:off x="6231059" y="1706023"/>
              <a:ext cx="1598518" cy="663880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Rounded Rectangle 4"/>
            <p:cNvSpPr/>
            <p:nvPr/>
          </p:nvSpPr>
          <p:spPr>
            <a:xfrm>
              <a:off x="6250503" y="1725467"/>
              <a:ext cx="1559630" cy="6249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Registration</a:t>
              </a:r>
              <a:endParaRPr lang="en-IN" sz="16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5" name="Right Arrow 4"/>
          <p:cNvSpPr/>
          <p:nvPr/>
        </p:nvSpPr>
        <p:spPr>
          <a:xfrm>
            <a:off x="1231115" y="3183020"/>
            <a:ext cx="385312" cy="411449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1646590" y="3130041"/>
            <a:ext cx="1368673" cy="517409"/>
            <a:chOff x="6231059" y="1706023"/>
            <a:chExt cx="1598518" cy="663880"/>
          </a:xfrm>
        </p:grpSpPr>
        <p:sp>
          <p:nvSpPr>
            <p:cNvPr id="37" name="Rounded Rectangle 36"/>
            <p:cNvSpPr/>
            <p:nvPr/>
          </p:nvSpPr>
          <p:spPr>
            <a:xfrm>
              <a:off x="6231059" y="1706023"/>
              <a:ext cx="1598518" cy="663880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Rounded Rectangle 4"/>
            <p:cNvSpPr/>
            <p:nvPr/>
          </p:nvSpPr>
          <p:spPr>
            <a:xfrm>
              <a:off x="6250503" y="1725467"/>
              <a:ext cx="1559630" cy="6249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Pick Problem Statement</a:t>
              </a:r>
              <a:endParaRPr lang="en-IN" sz="16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40" name="Right Arrow 39"/>
          <p:cNvSpPr/>
          <p:nvPr/>
        </p:nvSpPr>
        <p:spPr>
          <a:xfrm>
            <a:off x="3045426" y="3220847"/>
            <a:ext cx="556079" cy="411449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628639" y="1889361"/>
            <a:ext cx="60385" cy="35668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/>
          <p:cNvSpPr/>
          <p:nvPr/>
        </p:nvSpPr>
        <p:spPr>
          <a:xfrm>
            <a:off x="3697101" y="2651702"/>
            <a:ext cx="789372" cy="233867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/>
          <p:cNvSpPr/>
          <p:nvPr/>
        </p:nvSpPr>
        <p:spPr>
          <a:xfrm>
            <a:off x="3689024" y="3876620"/>
            <a:ext cx="789372" cy="233867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Arrow 43"/>
          <p:cNvSpPr/>
          <p:nvPr/>
        </p:nvSpPr>
        <p:spPr>
          <a:xfrm>
            <a:off x="3689715" y="4611889"/>
            <a:ext cx="789372" cy="233867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758459" y="2954182"/>
            <a:ext cx="29267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Choose from 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Problem statement document 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on the Challenge website</a:t>
            </a:r>
            <a:endParaRPr lang="en-US" dirty="0"/>
          </a:p>
        </p:txBody>
      </p:sp>
      <p:sp>
        <p:nvSpPr>
          <p:cNvPr id="15" name="Down Arrow 14"/>
          <p:cNvSpPr/>
          <p:nvPr/>
        </p:nvSpPr>
        <p:spPr>
          <a:xfrm>
            <a:off x="3981534" y="4845756"/>
            <a:ext cx="224287" cy="610497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3323465" y="5589983"/>
            <a:ext cx="25913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more problem statements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492327" y="1889361"/>
            <a:ext cx="60385" cy="3566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5460517" y="1218466"/>
            <a:ext cx="2343519" cy="563267"/>
            <a:chOff x="6231059" y="1706023"/>
            <a:chExt cx="1598518" cy="663880"/>
          </a:xfrm>
        </p:grpSpPr>
        <p:sp>
          <p:nvSpPr>
            <p:cNvPr id="48" name="Rounded Rectangle 47"/>
            <p:cNvSpPr/>
            <p:nvPr/>
          </p:nvSpPr>
          <p:spPr>
            <a:xfrm>
              <a:off x="6231059" y="1706023"/>
              <a:ext cx="1598518" cy="663880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Rounded Rectangle 4"/>
            <p:cNvSpPr/>
            <p:nvPr/>
          </p:nvSpPr>
          <p:spPr>
            <a:xfrm>
              <a:off x="6250503" y="1725467"/>
              <a:ext cx="1559630" cy="6249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Data Available</a:t>
              </a:r>
            </a:p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(start working on the problem)</a:t>
              </a:r>
              <a:endParaRPr lang="en-IN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50" name="Right Arrow 49"/>
          <p:cNvSpPr/>
          <p:nvPr/>
        </p:nvSpPr>
        <p:spPr>
          <a:xfrm>
            <a:off x="6591223" y="3367804"/>
            <a:ext cx="2324991" cy="1985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573461" y="3051570"/>
            <a:ext cx="21235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/>
              <a:t>Mentoring and support</a:t>
            </a:r>
          </a:p>
        </p:txBody>
      </p:sp>
      <p:sp>
        <p:nvSpPr>
          <p:cNvPr id="51" name="Rectangle 50"/>
          <p:cNvSpPr/>
          <p:nvPr/>
        </p:nvSpPr>
        <p:spPr>
          <a:xfrm>
            <a:off x="8924291" y="1889361"/>
            <a:ext cx="60385" cy="3566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/>
          <p:cNvGrpSpPr/>
          <p:nvPr/>
        </p:nvGrpSpPr>
        <p:grpSpPr>
          <a:xfrm>
            <a:off x="8227709" y="1315908"/>
            <a:ext cx="1317661" cy="450585"/>
            <a:chOff x="6231059" y="1706023"/>
            <a:chExt cx="1598518" cy="663880"/>
          </a:xfrm>
        </p:grpSpPr>
        <p:sp>
          <p:nvSpPr>
            <p:cNvPr id="53" name="Rounded Rectangle 52"/>
            <p:cNvSpPr/>
            <p:nvPr/>
          </p:nvSpPr>
          <p:spPr>
            <a:xfrm>
              <a:off x="6231059" y="1706023"/>
              <a:ext cx="1598518" cy="663880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Rounded Rectangle 4"/>
            <p:cNvSpPr/>
            <p:nvPr/>
          </p:nvSpPr>
          <p:spPr>
            <a:xfrm>
              <a:off x="6250503" y="1725467"/>
              <a:ext cx="1559630" cy="6249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Test Dataset</a:t>
              </a:r>
              <a:endParaRPr lang="en-IN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55" name="Rectangle 54"/>
          <p:cNvSpPr/>
          <p:nvPr/>
        </p:nvSpPr>
        <p:spPr>
          <a:xfrm>
            <a:off x="9853069" y="1889361"/>
            <a:ext cx="60385" cy="3566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55"/>
          <p:cNvGrpSpPr/>
          <p:nvPr/>
        </p:nvGrpSpPr>
        <p:grpSpPr>
          <a:xfrm>
            <a:off x="9254623" y="5470288"/>
            <a:ext cx="1317661" cy="450585"/>
            <a:chOff x="6231059" y="1706023"/>
            <a:chExt cx="1598518" cy="663880"/>
          </a:xfrm>
        </p:grpSpPr>
        <p:sp>
          <p:nvSpPr>
            <p:cNvPr id="57" name="Rounded Rectangle 56"/>
            <p:cNvSpPr/>
            <p:nvPr/>
          </p:nvSpPr>
          <p:spPr>
            <a:xfrm>
              <a:off x="6231059" y="1706023"/>
              <a:ext cx="1598518" cy="663880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Rounded Rectangle 4"/>
            <p:cNvSpPr/>
            <p:nvPr/>
          </p:nvSpPr>
          <p:spPr>
            <a:xfrm>
              <a:off x="6250503" y="1725467"/>
              <a:ext cx="1559630" cy="6249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Submit &amp; Evaluation</a:t>
              </a:r>
              <a:endParaRPr lang="en-IN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59" name="Right Arrow 58"/>
          <p:cNvSpPr/>
          <p:nvPr/>
        </p:nvSpPr>
        <p:spPr>
          <a:xfrm>
            <a:off x="9052619" y="3261357"/>
            <a:ext cx="732506" cy="4114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ight Arrow 60"/>
          <p:cNvSpPr/>
          <p:nvPr/>
        </p:nvSpPr>
        <p:spPr>
          <a:xfrm>
            <a:off x="9941172" y="3455391"/>
            <a:ext cx="907158" cy="1465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/>
          <p:cNvGrpSpPr/>
          <p:nvPr/>
        </p:nvGrpSpPr>
        <p:grpSpPr>
          <a:xfrm>
            <a:off x="10919151" y="3230098"/>
            <a:ext cx="1215340" cy="450585"/>
            <a:chOff x="6231058" y="1706023"/>
            <a:chExt cx="1598518" cy="663880"/>
          </a:xfrm>
        </p:grpSpPr>
        <p:sp>
          <p:nvSpPr>
            <p:cNvPr id="63" name="Rounded Rectangle 62"/>
            <p:cNvSpPr/>
            <p:nvPr/>
          </p:nvSpPr>
          <p:spPr>
            <a:xfrm>
              <a:off x="6231058" y="1706023"/>
              <a:ext cx="1598518" cy="663880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4" name="Rounded Rectangle 4"/>
            <p:cNvSpPr/>
            <p:nvPr/>
          </p:nvSpPr>
          <p:spPr>
            <a:xfrm>
              <a:off x="6250503" y="1725467"/>
              <a:ext cx="1559630" cy="6249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Final Conference</a:t>
              </a:r>
              <a:endParaRPr lang="en-IN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Rectangle 64"/>
          <p:cNvSpPr/>
          <p:nvPr/>
        </p:nvSpPr>
        <p:spPr>
          <a:xfrm>
            <a:off x="10848109" y="3674069"/>
            <a:ext cx="13574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Declare winners</a:t>
            </a:r>
          </a:p>
        </p:txBody>
      </p:sp>
      <p:sp>
        <p:nvSpPr>
          <p:cNvPr id="66" name="Right Brace 65"/>
          <p:cNvSpPr/>
          <p:nvPr/>
        </p:nvSpPr>
        <p:spPr>
          <a:xfrm rot="5400000">
            <a:off x="8069652" y="4375681"/>
            <a:ext cx="378822" cy="3565767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7" name="Rectangle 66"/>
          <p:cNvSpPr/>
          <p:nvPr/>
        </p:nvSpPr>
        <p:spPr>
          <a:xfrm>
            <a:off x="7554365" y="6425640"/>
            <a:ext cx="1530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Global Round </a:t>
            </a:r>
            <a:endParaRPr lang="en-US" dirty="0"/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576BA900-F99C-45AD-A59A-F50F3E2F29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6909" t="9765" r="16081" b="11650"/>
          <a:stretch/>
        </p:blipFill>
        <p:spPr>
          <a:xfrm>
            <a:off x="11312077" y="5926545"/>
            <a:ext cx="867310" cy="91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843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5472" t="12134" r="16673" b="9381"/>
          <a:stretch/>
        </p:blipFill>
        <p:spPr>
          <a:xfrm>
            <a:off x="11295021" y="5943600"/>
            <a:ext cx="876822" cy="914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flipV="1">
            <a:off x="17059" y="514712"/>
            <a:ext cx="11215116" cy="3435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 flipV="1">
            <a:off x="956727" y="583960"/>
            <a:ext cx="11215116" cy="3435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0" y="16552"/>
            <a:ext cx="12191999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2400"/>
              </a:spcBef>
              <a:spcAft>
                <a:spcPts val="0"/>
              </a:spcAft>
            </a:pPr>
            <a:r>
              <a:rPr lang="en-US" sz="2800" b="1" kern="0" dirty="0">
                <a:solidFill>
                  <a:srgbClr val="2E74B5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Sponsors and Promotional Partners</a:t>
            </a:r>
            <a:endParaRPr lang="en-GB" sz="2800" b="1" kern="0" dirty="0">
              <a:solidFill>
                <a:srgbClr val="2E74B5"/>
              </a:solidFill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D2DD34C-B964-4EBA-A7D0-2AB472E27D96}"/>
              </a:ext>
            </a:extLst>
          </p:cNvPr>
          <p:cNvSpPr txBox="1"/>
          <p:nvPr/>
        </p:nvSpPr>
        <p:spPr>
          <a:xfrm>
            <a:off x="712395" y="928003"/>
            <a:ext cx="21703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kern="0" dirty="0">
                <a:ea typeface="SimSun" panose="02010600030101010101" pitchFamily="2" charset="-122"/>
                <a:cs typeface="Times New Roman" panose="02020603050405020304" pitchFamily="18" charset="0"/>
              </a:rPr>
              <a:t>Sponsorship</a:t>
            </a: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255FF0-C93D-4083-A620-4E350F741B31}"/>
              </a:ext>
            </a:extLst>
          </p:cNvPr>
          <p:cNvSpPr txBox="1"/>
          <p:nvPr/>
        </p:nvSpPr>
        <p:spPr>
          <a:xfrm>
            <a:off x="7679282" y="928003"/>
            <a:ext cx="30076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kern="0" dirty="0">
                <a:ea typeface="SimSun" panose="02010600030101010101" pitchFamily="2" charset="-122"/>
                <a:cs typeface="Times New Roman" panose="02020603050405020304" pitchFamily="18" charset="0"/>
              </a:rPr>
              <a:t>Challenge Promotion</a:t>
            </a:r>
            <a:endParaRPr lang="en-US" sz="24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8D5040A-F622-4055-BB10-892EF9DB0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980" y="4973183"/>
            <a:ext cx="1976771" cy="104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AB9D11BF-01E8-49B9-8E4C-BCEDC9E40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728" y="5012218"/>
            <a:ext cx="1997315" cy="96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9FB19E15-3879-4BCF-8687-93B694CD033D}"/>
              </a:ext>
            </a:extLst>
          </p:cNvPr>
          <p:cNvSpPr txBox="1"/>
          <p:nvPr/>
        </p:nvSpPr>
        <p:spPr>
          <a:xfrm>
            <a:off x="995979" y="4390609"/>
            <a:ext cx="47252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kern="0" dirty="0">
                <a:ea typeface="SimSun" panose="02010600030101010101" pitchFamily="2" charset="-122"/>
                <a:cs typeface="Times New Roman" panose="02020603050405020304" pitchFamily="18" charset="0"/>
              </a:rPr>
              <a:t>Bronze Sponsors: Cisco Systems and ZTE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D0CD98C5-BE92-438E-9641-9392FE86F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728" y="2007069"/>
            <a:ext cx="190500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5CD4CCE2-16FF-4153-9EB7-EDED0170F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3375" y="3509919"/>
            <a:ext cx="1126204" cy="91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EE4D7BBB-245C-44D0-8667-F1090065E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189" y="5100943"/>
            <a:ext cx="1850539" cy="104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557B1A30-D999-4F35-AAED-683681288B34}"/>
              </a:ext>
            </a:extLst>
          </p:cNvPr>
          <p:cNvSpPr txBox="1"/>
          <p:nvPr/>
        </p:nvSpPr>
        <p:spPr>
          <a:xfrm>
            <a:off x="7273702" y="1885323"/>
            <a:ext cx="22973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fontAlgn="base">
              <a:buFont typeface="Wingdings" panose="05000000000000000000" pitchFamily="2" charset="2"/>
              <a:buChar char="v"/>
            </a:pPr>
            <a:r>
              <a:rPr lang="en-US" b="0" i="0" dirty="0">
                <a:effectLst/>
              </a:rPr>
              <a:t>LF AI Foundation: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027BDF-3D73-45F6-8062-7DF765B8C6A6}"/>
              </a:ext>
            </a:extLst>
          </p:cNvPr>
          <p:cNvSpPr txBox="1"/>
          <p:nvPr/>
        </p:nvSpPr>
        <p:spPr>
          <a:xfrm>
            <a:off x="7273702" y="3106199"/>
            <a:ext cx="31193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fontAlgn="base">
              <a:buFont typeface="Wingdings" panose="05000000000000000000" pitchFamily="2" charset="2"/>
              <a:buChar char="v"/>
            </a:pPr>
            <a:r>
              <a:rPr lang="en-US" b="0" i="0" dirty="0">
                <a:effectLst/>
              </a:rPr>
              <a:t>SG Innovate (Singapore):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F5D3EFC-C601-4303-A2E6-8C85BA1AA283}"/>
              </a:ext>
            </a:extLst>
          </p:cNvPr>
          <p:cNvSpPr txBox="1"/>
          <p:nvPr/>
        </p:nvSpPr>
        <p:spPr>
          <a:xfrm>
            <a:off x="7273702" y="4702406"/>
            <a:ext cx="45946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0" i="0" dirty="0">
                <a:effectLst/>
              </a:rPr>
              <a:t>Next Generation Mobile Networks Alliance: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FB1CC0-0EA1-4F92-8140-875B885913F7}"/>
              </a:ext>
            </a:extLst>
          </p:cNvPr>
          <p:cNvSpPr txBox="1"/>
          <p:nvPr/>
        </p:nvSpPr>
        <p:spPr>
          <a:xfrm>
            <a:off x="1297567" y="1592951"/>
            <a:ext cx="33578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kern="0" dirty="0">
                <a:ea typeface="SimSun" panose="02010600030101010101" pitchFamily="2" charset="-122"/>
                <a:cs typeface="Times New Roman" panose="02020603050405020304" pitchFamily="18" charset="0"/>
              </a:rPr>
              <a:t>Gold Sponsor: TRA, UAE</a:t>
            </a:r>
          </a:p>
        </p:txBody>
      </p:sp>
      <p:pic>
        <p:nvPicPr>
          <p:cNvPr id="5" name="Picture 4" descr="Telecommunications Regulatory Authority's statement regarding ToTok – The  Filipino Times">
            <a:extLst>
              <a:ext uri="{FF2B5EF4-FFF2-40B4-BE49-F238E27FC236}">
                <a16:creationId xmlns:a16="http://schemas.microsoft.com/office/drawing/2014/main" id="{FFE16B50-30A1-482B-8049-77BE97AC5D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1" t="12904" r="1774" b="24733"/>
          <a:stretch/>
        </p:blipFill>
        <p:spPr bwMode="auto">
          <a:xfrm>
            <a:off x="1226627" y="2174231"/>
            <a:ext cx="3753816" cy="184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00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6932" y="935822"/>
            <a:ext cx="9587344" cy="5074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ular Callout 7"/>
          <p:cNvSpPr/>
          <p:nvPr/>
        </p:nvSpPr>
        <p:spPr>
          <a:xfrm>
            <a:off x="2352996" y="1164422"/>
            <a:ext cx="2057400" cy="838200"/>
          </a:xfrm>
          <a:prstGeom prst="wedgeRoundRectCallout">
            <a:avLst>
              <a:gd name="adj1" fmla="val -23005"/>
              <a:gd name="adj2" fmla="val 79018"/>
              <a:gd name="adj3" fmla="val 16667"/>
            </a:avLst>
          </a:prstGeom>
          <a:solidFill>
            <a:srgbClr val="00206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orchestration and management</a:t>
            </a:r>
            <a:endParaRPr lang="en-IN" b="1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7617721" y="402422"/>
            <a:ext cx="2057400" cy="838200"/>
          </a:xfrm>
          <a:prstGeom prst="wedgeRoundRectCallout">
            <a:avLst>
              <a:gd name="adj1" fmla="val -23005"/>
              <a:gd name="adj2" fmla="val 79018"/>
              <a:gd name="adj3" fmla="val 16667"/>
            </a:avLst>
          </a:prstGeom>
          <a:solidFill>
            <a:srgbClr val="00206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training and benchmarking projects</a:t>
            </a:r>
            <a:endParaRPr lang="en-IN" b="1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5019996" y="3145622"/>
            <a:ext cx="2057400" cy="838200"/>
          </a:xfrm>
          <a:prstGeom prst="wedgeRoundRectCallout">
            <a:avLst>
              <a:gd name="adj1" fmla="val 20072"/>
              <a:gd name="adj2" fmla="val 68948"/>
              <a:gd name="adj3" fmla="val 16667"/>
            </a:avLst>
          </a:prstGeom>
          <a:solidFill>
            <a:srgbClr val="00206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Serving, monitoring</a:t>
            </a:r>
            <a:endParaRPr lang="en-IN" b="1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2886396" y="4822022"/>
            <a:ext cx="2286000" cy="838200"/>
          </a:xfrm>
          <a:prstGeom prst="wedgeRoundRectCallout">
            <a:avLst>
              <a:gd name="adj1" fmla="val 37166"/>
              <a:gd name="adj2" fmla="val 73983"/>
              <a:gd name="adj3" fmla="val 16667"/>
            </a:avLst>
          </a:prstGeom>
          <a:solidFill>
            <a:srgbClr val="00206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5G networks</a:t>
            </a:r>
            <a:endParaRPr lang="en-IN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90267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Refer: </a:t>
            </a:r>
            <a:r>
              <a:rPr lang="en-IN" dirty="0">
                <a:hlinkClick r:id="rId3"/>
              </a:rPr>
              <a:t>https://www.itu.int/rec/T-REC-Y.3172-201906-P</a:t>
            </a:r>
            <a:endParaRPr lang="en-IN" dirty="0"/>
          </a:p>
        </p:txBody>
      </p:sp>
      <p:sp>
        <p:nvSpPr>
          <p:cNvPr id="14" name="TextBox 13"/>
          <p:cNvSpPr txBox="1"/>
          <p:nvPr/>
        </p:nvSpPr>
        <p:spPr>
          <a:xfrm>
            <a:off x="385899" y="6251045"/>
            <a:ext cx="1138809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Benefit: Mapping and application of ITU standards to solve problems in the network using AI/ML.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518073-87E2-46D6-9CA4-03113132436F}"/>
              </a:ext>
            </a:extLst>
          </p:cNvPr>
          <p:cNvSpPr txBox="1"/>
          <p:nvPr/>
        </p:nvSpPr>
        <p:spPr>
          <a:xfrm>
            <a:off x="342911" y="-33375"/>
            <a:ext cx="10744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kern="0" dirty="0">
                <a:solidFill>
                  <a:srgbClr val="2E74B5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ITU Specifications: Y.3172</a:t>
            </a:r>
          </a:p>
        </p:txBody>
      </p:sp>
    </p:spTree>
    <p:extLst>
      <p:ext uri="{BB962C8B-B14F-4D97-AF65-F5344CB8AC3E}">
        <p14:creationId xmlns:p14="http://schemas.microsoft.com/office/powerpoint/2010/main" val="96676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2B65FCE46B724A8223ABF91001B0B0" ma:contentTypeVersion="1" ma:contentTypeDescription="Create a new document." ma:contentTypeScope="" ma:versionID="5336ef21ff0ae6f179346573cb8a066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8D0CDDB-1FFC-404F-8ED9-876EEC23776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7781E6C-3DB6-45F3-9E70-62203C641A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C915719-B5F4-4341-819E-BB6A34F034BE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2290</TotalTime>
  <Words>833</Words>
  <Application>Microsoft Office PowerPoint</Application>
  <PresentationFormat>Widescreen</PresentationFormat>
  <Paragraphs>158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Author</dc:creator>
  <cp:lastModifiedBy>Basikolo, Thomas</cp:lastModifiedBy>
  <cp:revision>167</cp:revision>
  <dcterms:created xsi:type="dcterms:W3CDTF">2017-07-21T15:41:22Z</dcterms:created>
  <dcterms:modified xsi:type="dcterms:W3CDTF">2020-09-14T06:34:54Z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0x010100102B65FCE46B724A8223ABF91001B0B0</vt:lpwstr>
  </property>
</Properties>
</file>