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71" r:id="rId2"/>
    <p:sldId id="259" r:id="rId3"/>
    <p:sldId id="263" r:id="rId4"/>
    <p:sldId id="261" r:id="rId5"/>
    <p:sldId id="273" r:id="rId6"/>
    <p:sldId id="265" r:id="rId7"/>
    <p:sldId id="258" r:id="rId8"/>
    <p:sldId id="266" r:id="rId9"/>
    <p:sldId id="275" r:id="rId10"/>
    <p:sldId id="268" r:id="rId11"/>
    <p:sldId id="269" r:id="rId12"/>
    <p:sldId id="274" r:id="rId13"/>
    <p:sldId id="276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67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35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5AB9C-53FD-4532-AD17-91EE58067C43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FE04-80EE-42D9-AE1E-736613925C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net4/CRM/xreg/web/Registration.aspx?Event=C-00007607" TargetMode="External"/><Relationship Id="rId7" Type="http://schemas.openxmlformats.org/officeDocument/2006/relationships/hyperlink" Target="https://wiki.lfai.foundation/display/ADLIK/DNN+Inference+Optimization+Challeng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join.slack.com/t/itu-challenge/shared_invite/zt-ee1tlayc-c~~vd7m5dge2HEpanLzwl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lfai.foundation/display/ADLIK/DNN+Inference+Optimization+Challeng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dlik/model_optimize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eecs.umich.edu/~jahausw/publications/kang2017neurosurgeon.pd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86577" y="77682"/>
            <a:ext cx="93932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ITU-ML5G-PS-018: </a:t>
            </a:r>
            <a:r>
              <a:rPr lang="en-IN" sz="2800" b="1" kern="0" dirty="0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DNN Inference Optimization Challenge</a:t>
            </a:r>
            <a:endParaRPr lang="en-US" sz="2800" b="1" kern="0" dirty="0">
              <a:solidFill>
                <a:prstClr val="white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GB" sz="2800" b="1" kern="0" dirty="0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GB" sz="2800" b="1" kern="0" dirty="0" err="1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Adlik</a:t>
            </a:r>
            <a:r>
              <a:rPr lang="en-GB" sz="2800" b="1" kern="0" dirty="0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/ZTE)</a:t>
            </a:r>
          </a:p>
          <a:p>
            <a:pPr lvl="0" algn="ctr"/>
            <a:r>
              <a:rPr lang="en-US" sz="3200" b="1" kern="0" dirty="0">
                <a:solidFill>
                  <a:prstClr val="white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17 July 2020</a:t>
            </a:r>
            <a:endParaRPr lang="en-US" sz="2800" b="1" kern="0" dirty="0">
              <a:solidFill>
                <a:prstClr val="white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8194" y="5765743"/>
            <a:ext cx="44674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Register </a:t>
            </a:r>
            <a:r>
              <a:rPr lang="en-IN" sz="2400" dirty="0">
                <a:solidFill>
                  <a:schemeClr val="bg1"/>
                </a:solidFill>
                <a:hlinkClick r:id="rId3"/>
              </a:rPr>
              <a:t>here</a:t>
            </a:r>
            <a:endParaRPr lang="en-IN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Join us on </a:t>
            </a:r>
            <a:r>
              <a:rPr lang="en-US" sz="2400" dirty="0">
                <a:solidFill>
                  <a:schemeClr val="bg1"/>
                </a:solidFill>
                <a:hlinkClick r:id="rId4"/>
              </a:rPr>
              <a:t>Slack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65005" y="5140167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kern="0" dirty="0">
                <a:solidFill>
                  <a:schemeClr val="bg1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Organizer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03" y="5635923"/>
            <a:ext cx="1522423" cy="80461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376075" y="5169688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kern="0" dirty="0">
                <a:solidFill>
                  <a:schemeClr val="bg1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Sponsors</a:t>
            </a:r>
          </a:p>
        </p:txBody>
      </p:sp>
      <p:pic>
        <p:nvPicPr>
          <p:cNvPr id="13" name="Picture 6" descr="ZTE – Wikipedi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498" y="5710667"/>
            <a:ext cx="1522423" cy="73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5166360" y="1438910"/>
            <a:ext cx="70256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>
                <a:solidFill>
                  <a:schemeClr val="bg1"/>
                </a:solidFill>
                <a:sym typeface="+mn-ea"/>
                <a:hlinkClick r:id="rId7" action="ppaction://hlinkfile"/>
              </a:rPr>
              <a:t>https://wiki.lfai.foundation/display/ADLIK/DNN+Inference+Optimization+Challenge</a:t>
            </a:r>
            <a:endParaRPr lang="zh-CN" altLang="en-US" sz="1600">
              <a:solidFill>
                <a:schemeClr val="bg1"/>
              </a:solidFill>
            </a:endParaRPr>
          </a:p>
          <a:p>
            <a:endParaRPr lang="zh-CN" altLang="en-US" sz="1600"/>
          </a:p>
        </p:txBody>
      </p:sp>
      <p:sp>
        <p:nvSpPr>
          <p:cNvPr id="4" name="矩形 3"/>
          <p:cNvSpPr/>
          <p:nvPr/>
        </p:nvSpPr>
        <p:spPr>
          <a:xfrm>
            <a:off x="5601335" y="2362200"/>
            <a:ext cx="6590665" cy="5213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047740" y="2464435"/>
            <a:ext cx="55048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Liya Yuan, ZTE         yuan.liya@zte.com.cn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3230" y="174625"/>
            <a:ext cx="10515600" cy="1325563"/>
          </a:xfrm>
        </p:spPr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Submitting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3230" y="1223645"/>
            <a:ext cx="11510010" cy="5132705"/>
          </a:xfrm>
        </p:spPr>
        <p:txBody>
          <a:bodyPr>
            <a:normAutofit fontScale="50000"/>
          </a:bodyPr>
          <a:lstStyle/>
          <a:p>
            <a:pPr marL="0" indent="0">
              <a:buNone/>
            </a:pPr>
            <a:r>
              <a:rPr lang="en-US" altLang="zh-CN" sz="4800" b="1">
                <a:solidFill>
                  <a:schemeClr val="accent6"/>
                </a:solidFill>
              </a:rPr>
              <a:t>How?</a:t>
            </a:r>
            <a:endParaRPr lang="zh-CN" altLang="en-US"/>
          </a:p>
          <a:p>
            <a:pPr marL="0" indent="0">
              <a:buNone/>
            </a:pPr>
            <a:r>
              <a:rPr lang="en-US" altLang="zh-CN" sz="4000"/>
              <a:t>1) Create a </a:t>
            </a:r>
            <a:r>
              <a:rPr lang="en-US" altLang="zh-CN" sz="4000" b="1">
                <a:solidFill>
                  <a:schemeClr val="accent2"/>
                </a:solidFill>
              </a:rPr>
              <a:t>private Github repository</a:t>
            </a:r>
            <a:r>
              <a:rPr lang="en-US" altLang="zh-CN" sz="4000"/>
              <a:t> to contain their work.</a:t>
            </a:r>
          </a:p>
          <a:p>
            <a:pPr marL="0" indent="0">
              <a:buNone/>
            </a:pPr>
            <a:r>
              <a:rPr lang="en-US" altLang="zh-CN" sz="4000"/>
              <a:t>2) Add </a:t>
            </a:r>
            <a:r>
              <a:rPr lang="en-US" altLang="zh-CN" sz="4000" b="1"/>
              <a:t>AdlikChallenge</a:t>
            </a:r>
            <a:r>
              <a:rPr lang="en-US" altLang="zh-CN" sz="4000"/>
              <a:t> as a collaborator.  The repository must </a:t>
            </a:r>
            <a:r>
              <a:rPr lang="en-US" altLang="zh-CN" sz="4000" b="1">
                <a:solidFill>
                  <a:schemeClr val="accent2"/>
                </a:solidFill>
              </a:rPr>
              <a:t>be made public</a:t>
            </a:r>
            <a:r>
              <a:rPr lang="en-US" altLang="zh-CN" sz="4000"/>
              <a:t> before submission deadline and should </a:t>
            </a:r>
            <a:r>
              <a:rPr lang="en-US" altLang="zh-CN" sz="4000" b="1"/>
              <a:t>be accessible till the end</a:t>
            </a:r>
            <a:r>
              <a:rPr lang="en-US" altLang="zh-CN" sz="4000"/>
              <a:t> of the final event of the ITU challenge.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 sz="4800" b="1">
                <a:solidFill>
                  <a:schemeClr val="accent6"/>
                </a:solidFill>
              </a:rPr>
              <a:t>What?</a:t>
            </a:r>
            <a:endParaRPr lang="zh-CN" altLang="en-US"/>
          </a:p>
          <a:p>
            <a:pPr marL="0" indent="0">
              <a:buNone/>
            </a:pPr>
            <a:r>
              <a:rPr lang="en-US" altLang="zh-CN" sz="4000" b="1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1) </a:t>
            </a:r>
            <a:r>
              <a:rPr lang="zh-CN" altLang="en-US" sz="4000" b="1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Source code</a:t>
            </a:r>
            <a:endParaRPr lang="zh-CN" altLang="en-US" sz="4000">
              <a:latin typeface="Calibri" panose="020F0502020204030204" charset="0"/>
              <a:cs typeface="Calibri" panose="020F0502020204030204" charset="0"/>
            </a:endParaRPr>
          </a:p>
          <a:p>
            <a:pPr marL="457200" lvl="1" indent="0"/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4000">
                <a:latin typeface="Calibri" panose="020F0502020204030204" charset="0"/>
                <a:cs typeface="Calibri" panose="020F0502020204030204" charset="0"/>
              </a:rPr>
              <a:t>T</a:t>
            </a:r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he whole optimzation solution</a:t>
            </a:r>
            <a:endParaRPr lang="zh-CN" altLang="en-US" sz="3425">
              <a:latin typeface="Calibri" panose="020F0502020204030204" charset="0"/>
              <a:cs typeface="Calibri" panose="020F0502020204030204" charset="0"/>
            </a:endParaRPr>
          </a:p>
          <a:p>
            <a:pPr marL="457200" lvl="1" indent="0"/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4000">
                <a:latin typeface="Calibri" panose="020F0502020204030204" charset="0"/>
                <a:cs typeface="Calibri" panose="020F0502020204030204" charset="0"/>
              </a:rPr>
              <a:t>P</a:t>
            </a:r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erformance test demo</a:t>
            </a:r>
          </a:p>
          <a:p>
            <a:pPr marL="0" indent="0">
              <a:buNone/>
            </a:pPr>
            <a:r>
              <a:rPr lang="en-US" altLang="zh-CN" sz="4000" b="1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2) </a:t>
            </a:r>
            <a:r>
              <a:rPr lang="zh-CN" altLang="en-US" sz="4000" b="1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A description document.  </a:t>
            </a:r>
            <a:endParaRPr lang="zh-CN" altLang="en-US" sz="4000">
              <a:latin typeface="Calibri" panose="020F0502020204030204" charset="0"/>
              <a:cs typeface="Calibri" panose="020F0502020204030204" charset="0"/>
            </a:endParaRPr>
          </a:p>
          <a:p>
            <a:pPr marL="457200" lvl="1" indent="0"/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I</a:t>
            </a:r>
            <a:r>
              <a:rPr lang="en-US" altLang="zh-CN" sz="4000">
                <a:latin typeface="Calibri" panose="020F0502020204030204" charset="0"/>
                <a:cs typeface="Calibri" panose="020F0502020204030204" charset="0"/>
              </a:rPr>
              <a:t>nstructions on</a:t>
            </a:r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 how to verify the optimization performance with the source code</a:t>
            </a:r>
          </a:p>
          <a:p>
            <a:pPr marL="457200" lvl="1" indent="0"/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 Other contents of the document include but are not limited to: insight, opinion and analysis of model optimization; selected target model and reason</a:t>
            </a:r>
            <a:r>
              <a:rPr lang="en-US" altLang="zh-CN" sz="4000">
                <a:latin typeface="Calibri" panose="020F0502020204030204" charset="0"/>
                <a:cs typeface="Calibri" panose="020F0502020204030204" charset="0"/>
              </a:rPr>
              <a:t>; base model</a:t>
            </a:r>
            <a:r>
              <a:rPr lang="zh-CN" altLang="en-US" sz="4000">
                <a:latin typeface="Calibri" panose="020F0502020204030204" charset="0"/>
                <a:cs typeface="Calibri" panose="020F0502020204030204" charset="0"/>
              </a:rPr>
              <a:t>; solution, algorithm used; description and comparison of optimization results, etc.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accent5"/>
                </a:solidFill>
              </a:rPr>
              <a:t>Evaluation criteria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Effect of model optimization (50%): </a:t>
            </a:r>
            <a:endParaRPr lang="zh-CN" altLang="en-US"/>
          </a:p>
          <a:p>
            <a:pPr marL="0" indent="0">
              <a:buNone/>
            </a:pPr>
            <a:r>
              <a:rPr lang="en-US" altLang="zh-CN" sz="2400">
                <a:sym typeface="+mn-ea"/>
              </a:rPr>
              <a:t>Reasonable</a:t>
            </a:r>
            <a:r>
              <a:rPr lang="zh-CN" altLang="en-US" sz="2400">
                <a:sym typeface="+mn-ea"/>
              </a:rPr>
              <a:t> trade-off between accuracy and efficiency</a:t>
            </a:r>
            <a:r>
              <a:rPr lang="zh-CN" altLang="en-US" sz="2400"/>
              <a:t>. The selected model type, loss of accuracy, compression rate of model parameters and computation </a:t>
            </a:r>
            <a:r>
              <a:rPr lang="en-US" altLang="zh-CN" sz="2400"/>
              <a:t>will be taken into account</a:t>
            </a:r>
            <a:r>
              <a:rPr lang="zh-CN" altLang="en-US" sz="2400"/>
              <a:t>.</a:t>
            </a:r>
            <a:endParaRPr lang="zh-CN" altLang="en-US"/>
          </a:p>
          <a:p>
            <a:r>
              <a:rPr lang="zh-CN" altLang="en-US" b="1">
                <a:solidFill>
                  <a:schemeClr val="accent2"/>
                </a:solidFill>
              </a:rPr>
              <a:t>Solution advantage (30%):</a:t>
            </a:r>
            <a:r>
              <a:rPr lang="zh-CN" altLang="en-US" sz="2800" b="1">
                <a:solidFill>
                  <a:schemeClr val="accent2"/>
                </a:solidFill>
              </a:rPr>
              <a:t> 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Whether the solution is reasonable and whether the solution has enough practicability, innovation and universality.</a:t>
            </a:r>
          </a:p>
          <a:p>
            <a:r>
              <a:rPr lang="zh-CN" altLang="en-US" b="1">
                <a:solidFill>
                  <a:schemeClr val="accent2"/>
                </a:solidFill>
              </a:rPr>
              <a:t>Problem analysis (10%): </a:t>
            </a:r>
            <a:endParaRPr lang="zh-CN" altLang="en-US"/>
          </a:p>
          <a:p>
            <a:pPr marL="0" indent="0">
              <a:buNone/>
            </a:pPr>
            <a:r>
              <a:rPr lang="zh-CN" altLang="en-US" sz="2400"/>
              <a:t>Whether there is a deep original insight into the problem, and whether the analysis of the key elements of the problem is accurate and reasonable.</a:t>
            </a:r>
          </a:p>
          <a:p>
            <a:r>
              <a:rPr lang="zh-CN" altLang="en-US" b="1">
                <a:solidFill>
                  <a:schemeClr val="accent2"/>
                </a:solidFill>
              </a:rPr>
              <a:t>Completeness (10%): </a:t>
            </a:r>
            <a:endParaRPr lang="zh-CN" altLang="en-US"/>
          </a:p>
          <a:p>
            <a:pPr marL="0" indent="0">
              <a:buNone/>
            </a:pPr>
            <a:r>
              <a:rPr lang="zh-CN" altLang="en-US" sz="2400"/>
              <a:t>Whether the requirements of the competition are fulfilled according to the proposed scheme and design.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Tips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en-US" altLang="zh-CN" sz="2400"/>
              <a:t>1) See the problem statement on </a:t>
            </a:r>
            <a:r>
              <a:rPr lang="en-US" altLang="zh-CN" sz="2400">
                <a:hlinkClick r:id="rId2" action="ppaction://hlinkfile"/>
              </a:rPr>
              <a:t>Adlik wiki</a:t>
            </a:r>
            <a:r>
              <a:rPr lang="en-US" altLang="zh-CN" sz="2400"/>
              <a:t>.</a:t>
            </a:r>
          </a:p>
          <a:p>
            <a:pPr marL="0" indent="0">
              <a:buNone/>
            </a:pP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2) If you don't have an </a:t>
            </a:r>
            <a:r>
              <a:rPr lang="en-US" altLang="zh-CN" sz="2400" b="1">
                <a:solidFill>
                  <a:schemeClr val="accent2"/>
                </a:solidFill>
              </a:rPr>
              <a:t>ITU account</a:t>
            </a:r>
            <a:r>
              <a:rPr lang="en-US" altLang="zh-CN" sz="2400"/>
              <a:t>, please follow the guidance to create one for challenge registration.</a:t>
            </a:r>
          </a:p>
          <a:p>
            <a:pPr marL="0" indent="0">
              <a:buNone/>
            </a:pP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3) </a:t>
            </a:r>
            <a:r>
              <a:rPr lang="en-US" altLang="zh-CN" sz="2400" b="1">
                <a:solidFill>
                  <a:schemeClr val="accent2"/>
                </a:solidFill>
              </a:rPr>
              <a:t>Register</a:t>
            </a:r>
            <a:r>
              <a:rPr lang="en-US" altLang="zh-CN" sz="2400"/>
              <a:t> on ITU AI/ML in 5G challenge website with your ITU account.</a:t>
            </a:r>
          </a:p>
          <a:p>
            <a:pPr marL="0" indent="0">
              <a:buNone/>
            </a:pP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4) Fill out the ITU AI/ML in 5G Challenge Participants Survey​​ to </a:t>
            </a:r>
            <a:r>
              <a:rPr lang="en-US" altLang="zh-CN" sz="2400" b="1">
                <a:solidFill>
                  <a:schemeClr val="accent2"/>
                </a:solidFill>
              </a:rPr>
              <a:t>select problem statement ITU-ML5G-PS-018</a:t>
            </a:r>
            <a:r>
              <a:rPr lang="en-US" altLang="zh-CN" sz="2400"/>
              <a:t>. You can enroll as a team with 1-4 members.</a:t>
            </a:r>
          </a:p>
          <a:p>
            <a:pPr marL="0" indent="0">
              <a:buNone/>
            </a:pP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5) Begin to work on this problem and submit your results. We will begin to accept submissions from </a:t>
            </a:r>
            <a:r>
              <a:rPr lang="en-US" altLang="zh-CN" sz="2400" b="1">
                <a:solidFill>
                  <a:schemeClr val="accent2"/>
                </a:solidFill>
              </a:rPr>
              <a:t>July 1st, 2020</a:t>
            </a:r>
            <a:r>
              <a:rPr lang="en-US" altLang="zh-CN" sz="2400"/>
              <a:t> and the submission deadline is </a:t>
            </a:r>
            <a:r>
              <a:rPr lang="en-US" altLang="zh-CN" sz="2400" b="1">
                <a:solidFill>
                  <a:schemeClr val="accent2"/>
                </a:solidFill>
              </a:rPr>
              <a:t>October 10th, 2020</a:t>
            </a:r>
            <a:r>
              <a:rPr lang="en-US" altLang="zh-CN" sz="240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09110" y="2426970"/>
            <a:ext cx="2364740" cy="1198880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lang="en-US" altLang="zh-CN" sz="7200">
                <a:solidFill>
                  <a:schemeClr val="bg1"/>
                </a:solidFill>
              </a:rPr>
              <a:t>Q &amp; A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693160" y="2133600"/>
            <a:ext cx="35966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693160" y="3865880"/>
            <a:ext cx="359664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469640" y="2490470"/>
            <a:ext cx="4216400" cy="868045"/>
          </a:xfrm>
          <a:prstGeom prst="ellipse">
            <a:avLst/>
          </a:prstGeom>
          <a:gradFill>
            <a:gsLst>
              <a:gs pos="0">
                <a:srgbClr val="4F81BD">
                  <a:lumMod val="20000"/>
                  <a:lumOff val="80000"/>
                  <a:alpha val="70000"/>
                </a:srgbClr>
              </a:gs>
              <a:gs pos="100000">
                <a:srgbClr val="4F81BD">
                  <a:lumMod val="75000"/>
                  <a:alpha val="52000"/>
                </a:srgbClr>
              </a:gs>
            </a:gsLst>
            <a:lin ang="5580000" scaled="0"/>
          </a:gradFill>
          <a:ln>
            <a:noFill/>
          </a:ln>
          <a:effectLst>
            <a:glow rad="63500">
              <a:srgbClr val="4F81BD">
                <a:satMod val="175000"/>
                <a:alpha val="40000"/>
              </a:srgbClr>
            </a:glow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txBody>
          <a:bodyPr lIns="0" tIns="0" rIns="0" bIns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8" name="对角圆角矩形 47"/>
          <p:cNvSpPr/>
          <p:nvPr/>
        </p:nvSpPr>
        <p:spPr>
          <a:xfrm>
            <a:off x="3920490" y="1632585"/>
            <a:ext cx="1037590" cy="131699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4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7" name="对角圆角矩形 46"/>
          <p:cNvSpPr/>
          <p:nvPr/>
        </p:nvSpPr>
        <p:spPr>
          <a:xfrm>
            <a:off x="5076825" y="1615440"/>
            <a:ext cx="1037590" cy="131699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4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accent5"/>
                </a:solidFill>
              </a:rPr>
              <a:t>Background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7" name="MH_SubTitle_1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242310" y="2398395"/>
            <a:ext cx="4719955" cy="1080135"/>
          </a:xfrm>
          <a:prstGeom prst="ellipse">
            <a:avLst/>
          </a:prstGeom>
          <a:noFill/>
          <a:ln>
            <a:gradFill>
              <a:gsLst>
                <a:gs pos="0">
                  <a:srgbClr val="4F81BD">
                    <a:tint val="44500"/>
                    <a:satMod val="160000"/>
                    <a:alpha val="0"/>
                  </a:srgbClr>
                </a:gs>
                <a:gs pos="100000">
                  <a:srgbClr val="1F497D">
                    <a:lumMod val="40000"/>
                    <a:lumOff val="60000"/>
                  </a:srgbClr>
                </a:gs>
              </a:gsLst>
              <a:lin ang="5580000" scaled="0"/>
            </a:gradFill>
          </a:ln>
          <a:effectLst/>
        </p:spPr>
        <p:txBody>
          <a:bodyPr lIns="0" tIns="0" rIns="0" bIns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9" name="对角圆角矩形 28"/>
          <p:cNvSpPr/>
          <p:nvPr/>
        </p:nvSpPr>
        <p:spPr>
          <a:xfrm>
            <a:off x="6235700" y="1598930"/>
            <a:ext cx="1037590" cy="131699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4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020" y="1784350"/>
            <a:ext cx="683895" cy="614680"/>
          </a:xfrm>
          <a:prstGeom prst="round2Diag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85" y="1761490"/>
            <a:ext cx="675640" cy="607060"/>
          </a:xfrm>
          <a:prstGeom prst="rect">
            <a:avLst/>
          </a:prstGeom>
        </p:spPr>
      </p:pic>
      <p:sp>
        <p:nvSpPr>
          <p:cNvPr id="34" name="文本框 74"/>
          <p:cNvSpPr txBox="1"/>
          <p:nvPr/>
        </p:nvSpPr>
        <p:spPr>
          <a:xfrm>
            <a:off x="5050790" y="2446020"/>
            <a:ext cx="10896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kumimoji="1" lang="en-US" altLang="zh-CN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Edge    Deploy</a:t>
            </a: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480" y="1761490"/>
            <a:ext cx="709930" cy="637540"/>
          </a:xfrm>
          <a:prstGeom prst="rect">
            <a:avLst/>
          </a:prstGeom>
        </p:spPr>
      </p:pic>
      <p:sp>
        <p:nvSpPr>
          <p:cNvPr id="36" name="文本框 76"/>
          <p:cNvSpPr txBox="1"/>
          <p:nvPr/>
        </p:nvSpPr>
        <p:spPr>
          <a:xfrm>
            <a:off x="6175375" y="2393315"/>
            <a:ext cx="10972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On-device Deploy</a:t>
            </a:r>
          </a:p>
        </p:txBody>
      </p:sp>
      <p:sp>
        <p:nvSpPr>
          <p:cNvPr id="37" name="文本框 72"/>
          <p:cNvSpPr txBox="1"/>
          <p:nvPr/>
        </p:nvSpPr>
        <p:spPr>
          <a:xfrm>
            <a:off x="3981179" y="2446268"/>
            <a:ext cx="914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SzTx/>
              <a:buFontTx/>
            </a:pPr>
            <a:r>
              <a:rPr kumimoji="1" lang="en-US" altLang="zh-CN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Cloud Deploy</a:t>
            </a:r>
          </a:p>
        </p:txBody>
      </p:sp>
      <p:sp>
        <p:nvSpPr>
          <p:cNvPr id="38" name="矩形 37"/>
          <p:cNvSpPr/>
          <p:nvPr/>
        </p:nvSpPr>
        <p:spPr>
          <a:xfrm>
            <a:off x="4805025" y="2949477"/>
            <a:ext cx="154559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1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AI Applications</a:t>
            </a:r>
          </a:p>
        </p:txBody>
      </p:sp>
      <p:sp>
        <p:nvSpPr>
          <p:cNvPr id="39" name="矩形 38"/>
          <p:cNvSpPr/>
          <p:nvPr/>
        </p:nvSpPr>
        <p:spPr>
          <a:xfrm>
            <a:off x="1078865" y="2085340"/>
            <a:ext cx="216344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1600" b="1" kern="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Trained DNN models</a:t>
            </a:r>
          </a:p>
        </p:txBody>
      </p:sp>
      <p:sp>
        <p:nvSpPr>
          <p:cNvPr id="40" name="Chevron 252"/>
          <p:cNvSpPr/>
          <p:nvPr/>
        </p:nvSpPr>
        <p:spPr>
          <a:xfrm>
            <a:off x="1923790" y="2712688"/>
            <a:ext cx="592530" cy="33960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281743" y="2208242"/>
            <a:ext cx="1141730" cy="3371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1600" b="1" kern="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Inference</a:t>
            </a:r>
            <a:endParaRPr lang="en-US" altLang="zh-CN" sz="1600" b="1" kern="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2" name="Chevron 252"/>
          <p:cNvSpPr/>
          <p:nvPr/>
        </p:nvSpPr>
        <p:spPr>
          <a:xfrm>
            <a:off x="8556625" y="2712432"/>
            <a:ext cx="592530" cy="33960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838200" y="1474470"/>
            <a:ext cx="2763520" cy="4672965"/>
          </a:xfrm>
          <a:prstGeom prst="roundRect">
            <a:avLst>
              <a:gd name="adj" fmla="val 8632"/>
            </a:avLst>
          </a:prstGeom>
          <a:noFill/>
          <a:ln w="12700" cap="flat" cmpd="sng" algn="ctr">
            <a:gradFill>
              <a:gsLst>
                <a:gs pos="0">
                  <a:schemeClr val="accent1">
                    <a:alpha val="75000"/>
                  </a:schemeClr>
                </a:gs>
                <a:gs pos="23000">
                  <a:schemeClr val="accent1">
                    <a:lumMod val="20000"/>
                    <a:lumOff val="80000"/>
                    <a:alpha val="100000"/>
                  </a:schemeClr>
                </a:gs>
                <a:gs pos="100000">
                  <a:schemeClr val="accent1">
                    <a:alpha val="75000"/>
                  </a:schemeClr>
                </a:gs>
              </a:gsLst>
              <a:lin ang="16260000" scaled="0"/>
              <a:tileRect l="-100000" t="-100000"/>
            </a:gradFill>
            <a:prstDash val="solid"/>
          </a:ln>
          <a:effectLst/>
        </p:spPr>
        <p:txBody>
          <a:bodyPr anchor="ctr"/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3850640" y="1474470"/>
            <a:ext cx="3540760" cy="4672965"/>
          </a:xfrm>
          <a:prstGeom prst="roundRect">
            <a:avLst>
              <a:gd name="adj" fmla="val 8632"/>
            </a:avLst>
          </a:prstGeom>
          <a:noFill/>
          <a:ln w="12700" cap="flat" cmpd="sng" algn="ctr">
            <a:gradFill>
              <a:gsLst>
                <a:gs pos="0">
                  <a:schemeClr val="accent1">
                    <a:alpha val="75000"/>
                  </a:schemeClr>
                </a:gs>
                <a:gs pos="23000">
                  <a:schemeClr val="accent1">
                    <a:lumMod val="20000"/>
                    <a:lumOff val="80000"/>
                    <a:alpha val="100000"/>
                  </a:schemeClr>
                </a:gs>
                <a:gs pos="100000">
                  <a:schemeClr val="accent1">
                    <a:alpha val="75000"/>
                  </a:schemeClr>
                </a:gs>
              </a:gsLst>
              <a:lin ang="16260000" scaled="0"/>
              <a:tileRect l="-100000" t="-100000"/>
            </a:gradFill>
            <a:prstDash val="solid"/>
          </a:ln>
          <a:effectLst/>
        </p:spPr>
        <p:txBody>
          <a:bodyPr anchor="ctr"/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7549515" y="1474470"/>
            <a:ext cx="2763520" cy="4672965"/>
          </a:xfrm>
          <a:prstGeom prst="roundRect">
            <a:avLst>
              <a:gd name="adj" fmla="val 8632"/>
            </a:avLst>
          </a:prstGeom>
          <a:noFill/>
          <a:ln w="12700" cap="flat" cmpd="sng" algn="ctr">
            <a:gradFill>
              <a:gsLst>
                <a:gs pos="0">
                  <a:schemeClr val="accent1">
                    <a:alpha val="75000"/>
                  </a:schemeClr>
                </a:gs>
                <a:gs pos="23000">
                  <a:schemeClr val="accent1">
                    <a:lumMod val="20000"/>
                    <a:lumOff val="80000"/>
                    <a:alpha val="100000"/>
                  </a:schemeClr>
                </a:gs>
                <a:gs pos="100000">
                  <a:schemeClr val="accent1">
                    <a:alpha val="75000"/>
                  </a:schemeClr>
                </a:gs>
              </a:gsLst>
              <a:lin ang="16260000" scaled="0"/>
              <a:tileRect l="-100000" t="-100000"/>
            </a:gradFill>
            <a:prstDash val="solid"/>
          </a:ln>
          <a:effectLst/>
        </p:spPr>
        <p:txBody>
          <a:bodyPr anchor="ctr"/>
          <a:lstStyle/>
          <a:p>
            <a:pPr marL="0" marR="0" lvl="0" indent="0" algn="ctr" defTabSz="18516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60000"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24560" y="3477895"/>
            <a:ext cx="2590800" cy="25425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3981450" y="3477895"/>
            <a:ext cx="3291840" cy="25425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7635875" y="3477895"/>
            <a:ext cx="2590800" cy="25425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946785" y="3583305"/>
            <a:ext cx="254571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High accuracy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High complexity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Computationally expensive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Memory intensive</a:t>
            </a:r>
            <a:endParaRPr lang="en-US" altLang="zh-CN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>
              <a:solidFill>
                <a:schemeClr val="bg1"/>
              </a:solidFill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3980815" y="3626485"/>
            <a:ext cx="329184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Rapidly rising data-center consumption</a:t>
            </a: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Development of edge computing</a:t>
            </a: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Resource constraint in edge devices</a:t>
            </a:r>
            <a:endParaRPr lang="en-US" altLang="zh-CN">
              <a:solidFill>
                <a:schemeClr val="bg1"/>
              </a:solidFill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658735" y="3626485"/>
            <a:ext cx="254571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>
              <a:buClrTx/>
              <a:buSzTx/>
              <a:buFont typeface="Arial" panose="020B0604020202020204" pitchFamily="34" charset="0"/>
              <a:buNone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Efficient inference:</a:t>
            </a:r>
          </a:p>
          <a:p>
            <a:pPr indent="0" algn="l">
              <a:buClrTx/>
              <a:buSzTx/>
              <a:buFont typeface="Arial" panose="020B0604020202020204" pitchFamily="34" charset="0"/>
              <a:buNone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Computation cost</a:t>
            </a: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Memory footprint</a:t>
            </a: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Latency</a:t>
            </a:r>
            <a:endParaRPr lang="en-US" altLang="zh-CN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/>
          </a:p>
          <a:p>
            <a:pPr indent="0" algn="l">
              <a:buFont typeface="Arial" panose="020B0604020202020204" pitchFamily="34" charset="0"/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/>
        </p:nvSpPr>
        <p:spPr>
          <a:xfrm>
            <a:off x="970280" y="1290320"/>
            <a:ext cx="3098800" cy="45008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DNN inference optimization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46" name="等腰三角形 45"/>
          <p:cNvSpPr/>
          <p:nvPr/>
        </p:nvSpPr>
        <p:spPr>
          <a:xfrm>
            <a:off x="1280160" y="3848100"/>
            <a:ext cx="2472690" cy="1752600"/>
          </a:xfrm>
          <a:custGeom>
            <a:avLst/>
            <a:gdLst/>
            <a:ahLst/>
            <a:cxnLst/>
            <a:rect l="l" t="t" r="r" b="b"/>
            <a:pathLst>
              <a:path w="1773057" h="959867">
                <a:moveTo>
                  <a:pt x="886528" y="0"/>
                </a:moveTo>
                <a:lnTo>
                  <a:pt x="953045" y="84733"/>
                </a:lnTo>
                <a:lnTo>
                  <a:pt x="1627198" y="84733"/>
                </a:lnTo>
                <a:cubicBezTo>
                  <a:pt x="1707754" y="84733"/>
                  <a:pt x="1773057" y="150036"/>
                  <a:pt x="1773057" y="230592"/>
                </a:cubicBezTo>
                <a:lnTo>
                  <a:pt x="1773057" y="814008"/>
                </a:lnTo>
                <a:cubicBezTo>
                  <a:pt x="1773057" y="894564"/>
                  <a:pt x="1707754" y="959867"/>
                  <a:pt x="1627198" y="959867"/>
                </a:cubicBezTo>
                <a:lnTo>
                  <a:pt x="145859" y="959867"/>
                </a:lnTo>
                <a:cubicBezTo>
                  <a:pt x="65303" y="959867"/>
                  <a:pt x="0" y="894564"/>
                  <a:pt x="0" y="814008"/>
                </a:cubicBezTo>
                <a:lnTo>
                  <a:pt x="0" y="230592"/>
                </a:lnTo>
                <a:cubicBezTo>
                  <a:pt x="0" y="150036"/>
                  <a:pt x="65303" y="84733"/>
                  <a:pt x="145859" y="84733"/>
                </a:cubicBezTo>
                <a:lnTo>
                  <a:pt x="820011" y="84733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446530" y="4110990"/>
            <a:ext cx="2009775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Efficient model design</a:t>
            </a:r>
            <a:endParaRPr lang="en-US" sz="1400" dirty="0"/>
          </a:p>
          <a:p>
            <a:r>
              <a:rPr lang="en-US" sz="1400" dirty="0"/>
              <a:t>Model pruning</a:t>
            </a:r>
          </a:p>
          <a:p>
            <a:r>
              <a:rPr lang="en-US" sz="1400" dirty="0"/>
              <a:t>Model quantization</a:t>
            </a:r>
          </a:p>
          <a:p>
            <a:r>
              <a:rPr lang="en-US" sz="1400" dirty="0"/>
              <a:t>Knowledge distillation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18660" y="4123690"/>
            <a:ext cx="1846580" cy="876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>
              <a:buClrTx/>
              <a:buSzTx/>
              <a:buNone/>
            </a:pPr>
            <a:r>
              <a:rPr lang="en-US" sz="1400" dirty="0"/>
              <a:t>Intel MKL-DNN</a:t>
            </a:r>
          </a:p>
          <a:p>
            <a:pPr algn="ctr">
              <a:buClrTx/>
              <a:buSzTx/>
              <a:buNone/>
            </a:pPr>
            <a:r>
              <a:rPr lang="en-US" sz="1400" dirty="0"/>
              <a:t>Nvidia TensorRT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354570" y="4123690"/>
            <a:ext cx="2398395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>
              <a:buClrTx/>
              <a:buSzTx/>
              <a:buNone/>
            </a:pPr>
            <a:r>
              <a:rPr lang="en-US" sz="1400" dirty="0"/>
              <a:t>Intel Knights Landing CPU</a:t>
            </a:r>
          </a:p>
          <a:p>
            <a:pPr algn="ctr">
              <a:buClrTx/>
              <a:buSzTx/>
              <a:buNone/>
            </a:pPr>
            <a:r>
              <a:rPr lang="en-US" sz="1400" dirty="0"/>
              <a:t>NVidia PASCAL GP100 GPU</a:t>
            </a:r>
          </a:p>
          <a:p>
            <a:pPr algn="ctr">
              <a:buClrTx/>
              <a:buSzTx/>
              <a:buNone/>
            </a:pPr>
            <a:r>
              <a:rPr lang="en-US" sz="1400" dirty="0"/>
              <a:t>Google TPU</a:t>
            </a:r>
          </a:p>
          <a:p>
            <a:pPr algn="ctr">
              <a:buClrTx/>
              <a:buSzTx/>
              <a:buNone/>
            </a:pPr>
            <a:r>
              <a:rPr lang="en-US" sz="1400" dirty="0"/>
              <a:t>Nvidia Tegra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208406" y="1423670"/>
            <a:ext cx="2505709" cy="2383155"/>
            <a:chOff x="1212797" y="1276560"/>
            <a:chExt cx="1795336" cy="1838115"/>
          </a:xfrm>
        </p:grpSpPr>
        <p:sp>
          <p:nvSpPr>
            <p:cNvPr id="28" name="椭圆 27"/>
            <p:cNvSpPr/>
            <p:nvPr/>
          </p:nvSpPr>
          <p:spPr>
            <a:xfrm>
              <a:off x="1280133" y="1276560"/>
              <a:ext cx="1728000" cy="172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12797" y="1718825"/>
              <a:ext cx="1795336" cy="6646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altLang="zh-CN" sz="2800" dirty="0" smtClean="0"/>
                <a:t>Model optimization</a:t>
              </a:r>
            </a:p>
          </p:txBody>
        </p:sp>
        <p:sp>
          <p:nvSpPr>
            <p:cNvPr id="7" name="等腰三角形 6"/>
            <p:cNvSpPr/>
            <p:nvPr/>
          </p:nvSpPr>
          <p:spPr>
            <a:xfrm flipV="1">
              <a:off x="2034816" y="2975421"/>
              <a:ext cx="218634" cy="13925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316095" y="1417320"/>
            <a:ext cx="2411730" cy="2391410"/>
            <a:chOff x="3616599" y="1270281"/>
            <a:chExt cx="1728000" cy="1844394"/>
          </a:xfrm>
        </p:grpSpPr>
        <p:sp>
          <p:nvSpPr>
            <p:cNvPr id="29" name="椭圆 28"/>
            <p:cNvSpPr/>
            <p:nvPr/>
          </p:nvSpPr>
          <p:spPr>
            <a:xfrm>
              <a:off x="3616599" y="1270281"/>
              <a:ext cx="1728000" cy="1728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65281" y="1684608"/>
              <a:ext cx="1648834" cy="66458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sz="2800" dirty="0"/>
                <a:t>Kernel optimization</a:t>
              </a:r>
            </a:p>
          </p:txBody>
        </p:sp>
        <p:sp>
          <p:nvSpPr>
            <p:cNvPr id="42" name="等腰三角形 41"/>
            <p:cNvSpPr/>
            <p:nvPr/>
          </p:nvSpPr>
          <p:spPr>
            <a:xfrm flipV="1">
              <a:off x="4379998" y="2975421"/>
              <a:ext cx="218634" cy="139254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219315" y="1424305"/>
            <a:ext cx="2411730" cy="2381885"/>
            <a:chOff x="5990153" y="1277236"/>
            <a:chExt cx="1728000" cy="1837439"/>
          </a:xfrm>
        </p:grpSpPr>
        <p:sp>
          <p:nvSpPr>
            <p:cNvPr id="30" name="椭圆 29"/>
            <p:cNvSpPr/>
            <p:nvPr/>
          </p:nvSpPr>
          <p:spPr>
            <a:xfrm>
              <a:off x="5990153" y="1277236"/>
              <a:ext cx="1728000" cy="172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05622" y="1719083"/>
              <a:ext cx="1696607" cy="6647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sz="2800" dirty="0" smtClean="0"/>
                <a:t>Hardware optimization</a:t>
              </a:r>
              <a:endParaRPr lang="en-US" sz="2800" dirty="0"/>
            </a:p>
          </p:txBody>
        </p:sp>
        <p:sp>
          <p:nvSpPr>
            <p:cNvPr id="43" name="等腰三角形 42"/>
            <p:cNvSpPr/>
            <p:nvPr/>
          </p:nvSpPr>
          <p:spPr>
            <a:xfrm flipV="1">
              <a:off x="6744504" y="2975421"/>
              <a:ext cx="218634" cy="139254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等腰三角形 45"/>
          <p:cNvSpPr/>
          <p:nvPr/>
        </p:nvSpPr>
        <p:spPr>
          <a:xfrm>
            <a:off x="4293870" y="3817620"/>
            <a:ext cx="2472690" cy="1783715"/>
          </a:xfrm>
          <a:custGeom>
            <a:avLst/>
            <a:gdLst/>
            <a:ahLst/>
            <a:cxnLst/>
            <a:rect l="l" t="t" r="r" b="b"/>
            <a:pathLst>
              <a:path w="1773057" h="959867">
                <a:moveTo>
                  <a:pt x="886528" y="0"/>
                </a:moveTo>
                <a:lnTo>
                  <a:pt x="953045" y="84733"/>
                </a:lnTo>
                <a:lnTo>
                  <a:pt x="1627198" y="84733"/>
                </a:lnTo>
                <a:cubicBezTo>
                  <a:pt x="1707754" y="84733"/>
                  <a:pt x="1773057" y="150036"/>
                  <a:pt x="1773057" y="230592"/>
                </a:cubicBezTo>
                <a:lnTo>
                  <a:pt x="1773057" y="814008"/>
                </a:lnTo>
                <a:cubicBezTo>
                  <a:pt x="1773057" y="894564"/>
                  <a:pt x="1707754" y="959867"/>
                  <a:pt x="1627198" y="959867"/>
                </a:cubicBezTo>
                <a:lnTo>
                  <a:pt x="145859" y="959867"/>
                </a:lnTo>
                <a:cubicBezTo>
                  <a:pt x="65303" y="959867"/>
                  <a:pt x="0" y="894564"/>
                  <a:pt x="0" y="814008"/>
                </a:cubicBezTo>
                <a:lnTo>
                  <a:pt x="0" y="230592"/>
                </a:lnTo>
                <a:cubicBezTo>
                  <a:pt x="0" y="150036"/>
                  <a:pt x="65303" y="84733"/>
                  <a:pt x="145859" y="84733"/>
                </a:cubicBezTo>
                <a:lnTo>
                  <a:pt x="820011" y="84733"/>
                </a:lnTo>
                <a:close/>
              </a:path>
            </a:pathLst>
          </a:cu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等腰三角形 45"/>
          <p:cNvSpPr/>
          <p:nvPr/>
        </p:nvSpPr>
        <p:spPr>
          <a:xfrm>
            <a:off x="7219315" y="3817620"/>
            <a:ext cx="2642235" cy="1783715"/>
          </a:xfrm>
          <a:custGeom>
            <a:avLst/>
            <a:gdLst/>
            <a:ahLst/>
            <a:cxnLst/>
            <a:rect l="l" t="t" r="r" b="b"/>
            <a:pathLst>
              <a:path w="1773057" h="959867">
                <a:moveTo>
                  <a:pt x="886528" y="0"/>
                </a:moveTo>
                <a:lnTo>
                  <a:pt x="953045" y="84733"/>
                </a:lnTo>
                <a:lnTo>
                  <a:pt x="1627198" y="84733"/>
                </a:lnTo>
                <a:cubicBezTo>
                  <a:pt x="1707754" y="84733"/>
                  <a:pt x="1773057" y="150036"/>
                  <a:pt x="1773057" y="230592"/>
                </a:cubicBezTo>
                <a:lnTo>
                  <a:pt x="1773057" y="814008"/>
                </a:lnTo>
                <a:cubicBezTo>
                  <a:pt x="1773057" y="894564"/>
                  <a:pt x="1707754" y="959867"/>
                  <a:pt x="1627198" y="959867"/>
                </a:cubicBezTo>
                <a:lnTo>
                  <a:pt x="145859" y="959867"/>
                </a:lnTo>
                <a:cubicBezTo>
                  <a:pt x="65303" y="959867"/>
                  <a:pt x="0" y="894564"/>
                  <a:pt x="0" y="814008"/>
                </a:cubicBezTo>
                <a:lnTo>
                  <a:pt x="0" y="230592"/>
                </a:lnTo>
                <a:cubicBezTo>
                  <a:pt x="0" y="150036"/>
                  <a:pt x="65303" y="84733"/>
                  <a:pt x="145859" y="84733"/>
                </a:cubicBezTo>
                <a:lnTo>
                  <a:pt x="820011" y="84733"/>
                </a:lnTo>
                <a:close/>
              </a:path>
            </a:pathLst>
          </a:cu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11" grpId="0"/>
      <p:bldP spid="17" grpId="0"/>
      <p:bldP spid="23" grpId="0"/>
      <p:bldP spid="47" grpId="0" bldLvl="0" animBg="1"/>
      <p:bldP spid="4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Model pruning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080" y="3123565"/>
            <a:ext cx="5257800" cy="299593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67080" y="1370330"/>
            <a:ext cx="604583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Pruning: </a:t>
            </a:r>
          </a:p>
          <a:p>
            <a:r>
              <a:rPr lang="en-US" altLang="zh-CN"/>
              <a:t>Removing redundant connections</a:t>
            </a:r>
          </a:p>
          <a:p>
            <a:r>
              <a:rPr lang="en-US" altLang="zh-CN" b="1">
                <a:solidFill>
                  <a:schemeClr val="accent2"/>
                </a:solidFill>
              </a:rPr>
              <a:t>Challenges:</a:t>
            </a:r>
            <a:endParaRPr lang="en-US" altLang="zh-CN"/>
          </a:p>
          <a:p>
            <a:r>
              <a:rPr lang="en-US" altLang="zh-CN"/>
              <a:t>How to evaluate importance of parameters? </a:t>
            </a:r>
          </a:p>
          <a:p>
            <a:r>
              <a:rPr lang="en-US" altLang="zh-CN"/>
              <a:t>How to effectively reduce computation and latency?</a:t>
            </a:r>
          </a:p>
          <a:p>
            <a:r>
              <a:rPr lang="en-US" altLang="zh-CN">
                <a:sym typeface="+mn-ea"/>
              </a:rPr>
              <a:t>How to recover accuracy?</a:t>
            </a:r>
            <a:r>
              <a:rPr lang="en-US" altLang="zh-CN"/>
              <a:t>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7070" y="5924550"/>
            <a:ext cx="673417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400"/>
              <a:t>Source: http://cs231n.stanford.edu/slides/2017/cs231n_2017_lecture15.pdf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810" y="1313180"/>
            <a:ext cx="2713990" cy="44697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228840" y="5916295"/>
            <a:ext cx="46951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/>
              <a:t>https://jacobgil.github.io/deeplearning/pruning-deep-learning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Model quantization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855" y="3493135"/>
            <a:ext cx="5859145" cy="312229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38200" y="1463040"/>
            <a:ext cx="63296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l">
              <a:buNone/>
            </a:pPr>
            <a:r>
              <a:rPr lang="en-US" altLang="zh-CN" b="1">
                <a:solidFill>
                  <a:schemeClr val="accent2"/>
                </a:solidFill>
                <a:sym typeface="+mn-ea"/>
              </a:rPr>
              <a:t>Quantization:</a:t>
            </a:r>
          </a:p>
          <a:p>
            <a:pPr marL="0" indent="0" algn="l">
              <a:buNone/>
            </a:pPr>
            <a:r>
              <a:rPr lang="en-US" altLang="zh-CN">
                <a:sym typeface="+mn-ea"/>
              </a:rPr>
              <a:t>Reduce the precision requirements for the weights and activations</a:t>
            </a:r>
            <a:endParaRPr lang="en-US" altLang="zh-CN" b="1">
              <a:solidFill>
                <a:schemeClr val="accent2"/>
              </a:solidFill>
              <a:sym typeface="+mn-ea"/>
            </a:endParaRPr>
          </a:p>
          <a:p>
            <a:pPr marL="0" indent="0" algn="l">
              <a:buNone/>
            </a:pPr>
            <a:r>
              <a:rPr lang="en-US" altLang="zh-CN" b="1">
                <a:solidFill>
                  <a:schemeClr val="accent2"/>
                </a:solidFill>
                <a:sym typeface="+mn-ea"/>
              </a:rPr>
              <a:t>Challenge:</a:t>
            </a:r>
            <a:endParaRPr lang="en-US" altLang="zh-CN"/>
          </a:p>
          <a:p>
            <a:pPr marL="0" indent="0" algn="l">
              <a:buNone/>
            </a:pPr>
            <a:r>
              <a:rPr lang="en-US" altLang="zh-CN">
                <a:sym typeface="+mn-ea"/>
              </a:rPr>
              <a:t>What to quantize?(Weight, activation, gradient)</a:t>
            </a:r>
            <a:endParaRPr lang="en-US" altLang="zh-CN"/>
          </a:p>
          <a:p>
            <a:pPr marL="0" indent="0" algn="l">
              <a:buNone/>
            </a:pPr>
            <a:r>
              <a:rPr lang="en-US" altLang="zh-CN">
                <a:sym typeface="+mn-ea"/>
              </a:rPr>
              <a:t>To what degree? (8 bit, 4 bit, 2 bit, 1 bit)</a:t>
            </a:r>
            <a:endParaRPr lang="en-US" altLang="zh-CN"/>
          </a:p>
          <a:p>
            <a:pPr marL="0" indent="0" algn="l">
              <a:buNone/>
            </a:pPr>
            <a:r>
              <a:rPr lang="en-US" altLang="zh-CN">
                <a:sym typeface="+mn-ea"/>
              </a:rPr>
              <a:t>With what parameters? (step size, clipping value)</a:t>
            </a:r>
          </a:p>
          <a:p>
            <a:pPr marL="0" indent="0" algn="l">
              <a:buNone/>
            </a:pPr>
            <a:r>
              <a:rPr lang="en-US" altLang="zh-CN">
                <a:sym typeface="+mn-ea"/>
              </a:rPr>
              <a:t>How to balence trade-Off between compression and accuracy?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2795" y="233045"/>
            <a:ext cx="10012045" cy="1325880"/>
          </a:xfrm>
        </p:spPr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Adlik pruning &amp; quantization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8" name="圆角矩形 7"/>
          <p:cNvSpPr>
            <a:spLocks noChangeAspect="1"/>
          </p:cNvSpPr>
          <p:nvPr/>
        </p:nvSpPr>
        <p:spPr>
          <a:xfrm>
            <a:off x="788670" y="1742440"/>
            <a:ext cx="2533650" cy="7143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9" name="圆角矩形 8"/>
          <p:cNvSpPr>
            <a:spLocks noChangeAspect="1"/>
          </p:cNvSpPr>
          <p:nvPr/>
        </p:nvSpPr>
        <p:spPr>
          <a:xfrm>
            <a:off x="802005" y="3903345"/>
            <a:ext cx="2519680" cy="77216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343025" y="4240530"/>
            <a:ext cx="1351280" cy="410210"/>
          </a:xfrm>
          <a:prstGeom prst="roundRect">
            <a:avLst/>
          </a:prstGeom>
          <a:gradFill rotWithShape="1">
            <a:gsLst>
              <a:gs pos="0">
                <a:srgbClr val="04A7FA">
                  <a:tint val="50000"/>
                  <a:satMod val="300000"/>
                </a:srgbClr>
              </a:gs>
              <a:gs pos="35000">
                <a:srgbClr val="04A7FA">
                  <a:tint val="37000"/>
                  <a:satMod val="300000"/>
                </a:srgbClr>
              </a:gs>
              <a:gs pos="100000">
                <a:srgbClr val="04A7F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4A7F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</a:rPr>
              <a:t>Quantizer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1040130" y="1885315"/>
            <a:ext cx="2030095" cy="465455"/>
          </a:xfrm>
          <a:prstGeom prst="roundRect">
            <a:avLst/>
          </a:prstGeom>
          <a:gradFill>
            <a:gsLst>
              <a:gs pos="0">
                <a:srgbClr val="04A7FA">
                  <a:tint val="50000"/>
                  <a:satMod val="300000"/>
                </a:srgbClr>
              </a:gs>
              <a:gs pos="1000">
                <a:sysClr val="window" lastClr="FFFFFF"/>
              </a:gs>
              <a:gs pos="35000">
                <a:srgbClr val="D6AFAA"/>
              </a:gs>
              <a:gs pos="100000">
                <a:srgbClr val="04A7FA">
                  <a:tint val="15000"/>
                  <a:satMod val="350000"/>
                </a:srgbClr>
              </a:gs>
            </a:gsLst>
          </a:gradFill>
          <a:ln w="9525" cap="flat" cmpd="sng" algn="ctr">
            <a:solidFill>
              <a:srgbClr val="D6AFA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</a:rPr>
              <a:t>Pre-trained FP32 Model</a:t>
            </a:r>
          </a:p>
        </p:txBody>
      </p:sp>
      <p:sp>
        <p:nvSpPr>
          <p:cNvPr id="17" name="右箭头 16"/>
          <p:cNvSpPr/>
          <p:nvPr/>
        </p:nvSpPr>
        <p:spPr>
          <a:xfrm rot="5400000">
            <a:off x="1837055" y="2494280"/>
            <a:ext cx="363220" cy="231775"/>
          </a:xfrm>
          <a:prstGeom prst="rightArrow">
            <a:avLst/>
          </a:prstGeom>
          <a:gradFill>
            <a:gsLst>
              <a:gs pos="0">
                <a:srgbClr val="00B0F0">
                  <a:alpha val="50000"/>
                </a:srgbClr>
              </a:gs>
              <a:gs pos="55000">
                <a:srgbClr val="21DFE9">
                  <a:alpha val="10000"/>
                </a:srgbClr>
              </a:gs>
              <a:gs pos="100000">
                <a:srgbClr val="21DFE9">
                  <a:alpha val="5000"/>
                </a:srgbClr>
              </a:gs>
            </a:gsLst>
            <a:lin ang="5400000" scaled="0"/>
          </a:gradFill>
          <a:ln w="3175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68580" tIns="34290" rIns="68580" bIns="34290" numCol="1" anchor="ctr" anchorCtr="0" compatLnSpc="0">
            <a:noAutofit/>
          </a:bodyPr>
          <a:lstStyle/>
          <a:p>
            <a:pPr lvl="0" algn="ctr" defTabSz="914400" eaLnBrk="0" fontAlgn="auto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1" lang="zh-CN" altLang="en-US" sz="1600" kern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52805" y="3903345"/>
            <a:ext cx="24682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solidFill>
                  <a:sysClr val="window" lastClr="FFFFFF"/>
                </a:solidFill>
                <a:latin typeface="Calibri" panose="020F0502020204030204" charset="0"/>
                <a:cs typeface="Calibri" panose="020F0502020204030204" charset="0"/>
              </a:rPr>
              <a:t>Quantize with Calibration</a:t>
            </a:r>
          </a:p>
        </p:txBody>
      </p:sp>
      <p:sp>
        <p:nvSpPr>
          <p:cNvPr id="20" name="右箭头 19"/>
          <p:cNvSpPr/>
          <p:nvPr/>
        </p:nvSpPr>
        <p:spPr>
          <a:xfrm rot="5400000">
            <a:off x="1837055" y="4740275"/>
            <a:ext cx="363220" cy="231775"/>
          </a:xfrm>
          <a:prstGeom prst="rightArrow">
            <a:avLst/>
          </a:prstGeom>
          <a:gradFill>
            <a:gsLst>
              <a:gs pos="0">
                <a:srgbClr val="00B0F0">
                  <a:alpha val="50000"/>
                </a:srgbClr>
              </a:gs>
              <a:gs pos="55000">
                <a:srgbClr val="21DFE9">
                  <a:alpha val="10000"/>
                </a:srgbClr>
              </a:gs>
              <a:gs pos="100000">
                <a:srgbClr val="21DFE9">
                  <a:alpha val="5000"/>
                </a:srgbClr>
              </a:gs>
            </a:gsLst>
            <a:lin ang="5400000" scaled="0"/>
          </a:gradFill>
          <a:ln w="3175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68580" tIns="34290" rIns="68580" bIns="34290" numCol="1" anchor="ctr" anchorCtr="0" compatLnSpc="0">
            <a:noAutofit/>
          </a:bodyPr>
          <a:lstStyle/>
          <a:p>
            <a:pPr lvl="0" algn="ctr" defTabSz="914400" eaLnBrk="0" fontAlgn="auto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1" lang="zh-CN" altLang="en-US" sz="1600" kern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+mn-ea"/>
            </a:endParaRPr>
          </a:p>
        </p:txBody>
      </p:sp>
      <p:sp>
        <p:nvSpPr>
          <p:cNvPr id="21" name="圆角矩形 20"/>
          <p:cNvSpPr>
            <a:spLocks noChangeAspect="1"/>
          </p:cNvSpPr>
          <p:nvPr/>
        </p:nvSpPr>
        <p:spPr>
          <a:xfrm>
            <a:off x="802005" y="5038090"/>
            <a:ext cx="2518410" cy="50990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137920" y="5136515"/>
            <a:ext cx="1762125" cy="313690"/>
          </a:xfrm>
          <a:prstGeom prst="roundRect">
            <a:avLst/>
          </a:prstGeom>
          <a:gradFill>
            <a:gsLst>
              <a:gs pos="0">
                <a:srgbClr val="04A7FA">
                  <a:tint val="50000"/>
                  <a:satMod val="300000"/>
                </a:srgbClr>
              </a:gs>
              <a:gs pos="1000">
                <a:sysClr val="window" lastClr="FFFFFF"/>
              </a:gs>
              <a:gs pos="35000">
                <a:srgbClr val="D6AFAA"/>
              </a:gs>
              <a:gs pos="100000">
                <a:srgbClr val="04A7FA">
                  <a:tint val="15000"/>
                  <a:satMod val="350000"/>
                </a:srgbClr>
              </a:gs>
            </a:gsLst>
          </a:gradFill>
          <a:ln w="9525" cap="flat" cmpd="sng" algn="ctr">
            <a:solidFill>
              <a:srgbClr val="D6AFA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</a:rPr>
              <a:t>INT-8 Inference</a:t>
            </a:r>
          </a:p>
        </p:txBody>
      </p:sp>
      <p:sp>
        <p:nvSpPr>
          <p:cNvPr id="24" name="圆角矩形 23"/>
          <p:cNvSpPr>
            <a:spLocks noChangeAspect="1"/>
          </p:cNvSpPr>
          <p:nvPr/>
        </p:nvSpPr>
        <p:spPr>
          <a:xfrm>
            <a:off x="773430" y="2792095"/>
            <a:ext cx="2548255" cy="73787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1371600" y="3053715"/>
            <a:ext cx="1351280" cy="410210"/>
          </a:xfrm>
          <a:prstGeom prst="roundRect">
            <a:avLst/>
          </a:prstGeom>
          <a:gradFill rotWithShape="1">
            <a:gsLst>
              <a:gs pos="0">
                <a:srgbClr val="04A7FA">
                  <a:tint val="50000"/>
                  <a:satMod val="300000"/>
                </a:srgbClr>
              </a:gs>
              <a:gs pos="35000">
                <a:srgbClr val="04A7FA">
                  <a:tint val="37000"/>
                  <a:satMod val="300000"/>
                </a:srgbClr>
              </a:gs>
              <a:gs pos="100000">
                <a:srgbClr val="04A7F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4A7F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7508" tIns="33754" rIns="67508" bIns="33754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Calibri" panose="020F0502020204030204" charset="0"/>
              </a:rPr>
              <a:t>Pruner</a:t>
            </a:r>
          </a:p>
        </p:txBody>
      </p:sp>
      <p:sp>
        <p:nvSpPr>
          <p:cNvPr id="26" name="右箭头 25"/>
          <p:cNvSpPr/>
          <p:nvPr/>
        </p:nvSpPr>
        <p:spPr>
          <a:xfrm rot="5400000">
            <a:off x="1837055" y="3605530"/>
            <a:ext cx="363220" cy="231775"/>
          </a:xfrm>
          <a:prstGeom prst="rightArrow">
            <a:avLst/>
          </a:prstGeom>
          <a:gradFill>
            <a:gsLst>
              <a:gs pos="0">
                <a:srgbClr val="00B0F0">
                  <a:alpha val="50000"/>
                </a:srgbClr>
              </a:gs>
              <a:gs pos="55000">
                <a:srgbClr val="21DFE9">
                  <a:alpha val="10000"/>
                </a:srgbClr>
              </a:gs>
              <a:gs pos="100000">
                <a:srgbClr val="21DFE9">
                  <a:alpha val="5000"/>
                </a:srgbClr>
              </a:gs>
            </a:gsLst>
            <a:lin ang="5400000" scaled="0"/>
          </a:gradFill>
          <a:ln w="3175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68580" tIns="34290" rIns="68580" bIns="34290" numCol="1" anchor="ctr" anchorCtr="0" compatLnSpc="0">
            <a:noAutofit/>
          </a:bodyPr>
          <a:lstStyle/>
          <a:p>
            <a:pPr lvl="0" algn="ctr" defTabSz="914400" eaLnBrk="0" fontAlgn="auto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1" lang="zh-CN" altLang="en-US" sz="1600" kern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Calibri" panose="020F05020202040302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343025" y="2716530"/>
            <a:ext cx="15849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solidFill>
                  <a:sysClr val="window" lastClr="FFFFFF"/>
                </a:solidFill>
                <a:latin typeface="Calibri" panose="020F0502020204030204" charset="0"/>
                <a:cs typeface="Calibri" panose="020F0502020204030204" charset="0"/>
              </a:rPr>
              <a:t>Prune Filter</a:t>
            </a:r>
          </a:p>
        </p:txBody>
      </p:sp>
      <p:graphicFrame>
        <p:nvGraphicFramePr>
          <p:cNvPr id="144" name="表格 143"/>
          <p:cNvGraphicFramePr/>
          <p:nvPr/>
        </p:nvGraphicFramePr>
        <p:xfrm>
          <a:off x="4154805" y="3563620"/>
          <a:ext cx="6814820" cy="205359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399030"/>
                <a:gridCol w="938530"/>
                <a:gridCol w="1200785"/>
                <a:gridCol w="1376680"/>
                <a:gridCol w="899795"/>
              </a:tblGrid>
              <a:tr h="471170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ResNet-50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Top-1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Parameters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MACs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Size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lumMod val="60000"/>
                        <a:lumOff val="40000"/>
                      </a:srgbClr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baseline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76.19%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25.61M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5.10*10</a:t>
                      </a:r>
                      <a:r>
                        <a:rPr kumimoji="1" lang="en-US" sz="1400" b="0" baseline="300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99MB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20000"/>
                      </a:srgbClr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pruned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75.50%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17.43M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3.47*</a:t>
                      </a:r>
                      <a:r>
                        <a:rPr kumimoji="1" lang="en-US" sz="14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10</a:t>
                      </a:r>
                      <a:r>
                        <a:rPr kumimoji="1" lang="en-US" sz="1400" baseline="300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7</a:t>
                      </a:r>
                      <a:endParaRPr kumimoji="1" lang="en-US" sz="1400" b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67MB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</a:tr>
              <a:tr h="570865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pruned+quantized(TF-Lite)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75.3%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17.43M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3.47*</a:t>
                      </a:r>
                      <a:r>
                        <a:rPr kumimoji="1" lang="en-US" sz="14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10</a:t>
                      </a:r>
                      <a:r>
                        <a:rPr kumimoji="1" lang="en-US" sz="1400" baseline="300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  <a:sym typeface="+mn-ea"/>
                        </a:rPr>
                        <a:t>7</a:t>
                      </a:r>
                      <a:endParaRPr kumimoji="1" lang="en-US" sz="1400" b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kumimoji="1" lang="en-US" sz="1400" b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18MB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solidFill>
                      <a:srgbClr val="04A7FA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" name="文本框 28"/>
          <p:cNvSpPr txBox="1"/>
          <p:nvPr/>
        </p:nvSpPr>
        <p:spPr>
          <a:xfrm>
            <a:off x="6809105" y="5768340"/>
            <a:ext cx="41605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hlinkClick r:id="rId2" action="ppaction://hlinkfile"/>
              </a:rPr>
              <a:t>https://github.com/Adlik/model_optimizer</a:t>
            </a:r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4134485" y="1742440"/>
            <a:ext cx="6835140" cy="1660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>
                <a:solidFill>
                  <a:schemeClr val="accent1"/>
                </a:solidFill>
              </a:rPr>
              <a:t>P</a:t>
            </a:r>
            <a:r>
              <a:rPr lang="zh-CN" altLang="en-US" sz="2400">
                <a:solidFill>
                  <a:schemeClr val="accent1"/>
                </a:solidFill>
              </a:rPr>
              <a:t>run</a:t>
            </a:r>
            <a:r>
              <a:rPr lang="en-US" altLang="zh-CN" sz="2400">
                <a:solidFill>
                  <a:schemeClr val="accent1"/>
                </a:solidFill>
              </a:rPr>
              <a:t>er:</a:t>
            </a:r>
            <a:endParaRPr lang="en-US" altLang="zh-CN">
              <a:solidFill>
                <a:schemeClr val="tx1"/>
              </a:solidFill>
            </a:endParaRPr>
          </a:p>
          <a:p>
            <a:pPr algn="l"/>
            <a:r>
              <a:rPr lang="en-US" altLang="zh-CN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Support </a:t>
            </a:r>
            <a:r>
              <a:rPr kumimoji="1" lang="en-US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channel pruning and filter pruning, reducing the number of parameters and flops.</a:t>
            </a:r>
          </a:p>
          <a:p>
            <a:pPr algn="l"/>
            <a:r>
              <a:rPr lang="en-US" altLang="zh-CN" sz="2400">
                <a:solidFill>
                  <a:schemeClr val="accent1"/>
                </a:solidFill>
                <a:sym typeface="+mn-ea"/>
              </a:rPr>
              <a:t>Quantizer:</a:t>
            </a:r>
          </a:p>
          <a:p>
            <a:pPr algn="l"/>
            <a:r>
              <a:rPr kumimoji="1" lang="en-US" sz="1800" noProof="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Supporting 8-bit Calibration Quantization</a:t>
            </a:r>
            <a:endParaRPr kumimoji="1" lang="en-US" sz="1800" noProof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Knowledge distillation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0" y="1920240"/>
            <a:ext cx="6502400" cy="40017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737475" y="2402205"/>
            <a:ext cx="419354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>
                <a:solidFill>
                  <a:schemeClr val="accent2"/>
                </a:solidFill>
              </a:rPr>
              <a:t>Knowledge distillation:</a:t>
            </a:r>
            <a:endParaRPr lang="en-US" altLang="zh-CN"/>
          </a:p>
          <a:p>
            <a:pPr algn="l"/>
            <a:r>
              <a:rPr lang="en-US" altLang="zh-CN"/>
              <a:t>Model compression by teaching a smaller network, step by step, exactly what to do using a bigger already trained network</a:t>
            </a:r>
          </a:p>
          <a:p>
            <a:pPr algn="l"/>
            <a:endParaRPr lang="en-US" altLang="zh-CN"/>
          </a:p>
          <a:p>
            <a:pPr algn="l"/>
            <a:r>
              <a:rPr lang="en-US" altLang="zh-CN" b="1">
                <a:solidFill>
                  <a:schemeClr val="accent2"/>
                </a:solidFill>
              </a:rPr>
              <a:t>Challenge:</a:t>
            </a:r>
          </a:p>
          <a:p>
            <a:pPr algn="l"/>
            <a:r>
              <a:rPr lang="en-US" altLang="zh-CN"/>
              <a:t>Introducing multiple teachers</a:t>
            </a:r>
          </a:p>
          <a:p>
            <a:pPr algn="l"/>
            <a:r>
              <a:rPr lang="en-US" altLang="zh-CN"/>
              <a:t> introducing a teaching assistant</a:t>
            </a:r>
          </a:p>
          <a:p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Model partitition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020" y="1544320"/>
            <a:ext cx="8773795" cy="39516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399665" y="5668645"/>
            <a:ext cx="7392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hlinkClick r:id="rId3" action="ppaction://hlinkfile"/>
              </a:rPr>
              <a:t>Neurosurgeon: Collaborative Intelligence Between the Cloud and Mobile Edge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966470" y="1777365"/>
            <a:ext cx="9210040" cy="75247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b="1">
                <a:solidFill>
                  <a:schemeClr val="accent5"/>
                </a:solidFill>
              </a:rPr>
              <a:t>Task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2830" y="1845310"/>
            <a:ext cx="8402955" cy="655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Target models: </a:t>
            </a:r>
            <a:r>
              <a:rPr lang="zh-CN" altLang="en-US"/>
              <a:t>BERT</a:t>
            </a:r>
            <a:r>
              <a:rPr lang="en-US" altLang="zh-CN"/>
              <a:t>; </a:t>
            </a:r>
            <a:r>
              <a:rPr lang="zh-CN" altLang="en-US"/>
              <a:t>MobileNet-V3</a:t>
            </a:r>
            <a:r>
              <a:rPr lang="en-US"/>
              <a:t>; </a:t>
            </a:r>
            <a:r>
              <a:rPr lang="zh-CN" altLang="en-US"/>
              <a:t>ResNet 50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FE04-80EE-42D9-AE1E-736613925CC0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 rot="5400000">
            <a:off x="5154295" y="2738120"/>
            <a:ext cx="579755" cy="33528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966470" y="3381375"/>
            <a:ext cx="9210040" cy="75247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内容占位符 2"/>
          <p:cNvSpPr>
            <a:spLocks noGrp="1"/>
          </p:cNvSpPr>
          <p:nvPr/>
        </p:nvSpPr>
        <p:spPr>
          <a:xfrm>
            <a:off x="1382395" y="3540760"/>
            <a:ext cx="8503920" cy="5930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Design and implement optimization solution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966470" y="4846320"/>
            <a:ext cx="9210040" cy="75247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内容占位符 2"/>
          <p:cNvSpPr>
            <a:spLocks noGrp="1"/>
          </p:cNvSpPr>
          <p:nvPr/>
        </p:nvSpPr>
        <p:spPr>
          <a:xfrm>
            <a:off x="1037590" y="5005705"/>
            <a:ext cx="9626600" cy="4781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>
                <a:sym typeface="+mn-ea"/>
              </a:rPr>
              <a:t>B</a:t>
            </a:r>
            <a:r>
              <a:rPr lang="en-US" altLang="zh-CN">
                <a:sym typeface="+mn-ea"/>
              </a:rPr>
              <a:t>oosted computing efficiency; Reduced memory footprint; Improved Latency</a:t>
            </a:r>
            <a:endParaRPr lang="en-US" altLang="zh-CN"/>
          </a:p>
        </p:txBody>
      </p:sp>
      <p:sp>
        <p:nvSpPr>
          <p:cNvPr id="16" name="右箭头 15"/>
          <p:cNvSpPr/>
          <p:nvPr/>
        </p:nvSpPr>
        <p:spPr>
          <a:xfrm rot="5400000">
            <a:off x="5172075" y="4388485"/>
            <a:ext cx="579755" cy="33528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212202617"/>
  <p:tag name="MH_LIBRARY" val="GRAPHIC"/>
  <p:tag name="MH_TYPE" val="Sub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212202617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B65FCE46B724A8223ABF91001B0B0" ma:contentTypeVersion="1" ma:contentTypeDescription="Create a new document." ma:contentTypeScope="" ma:versionID="5336ef21ff0ae6f179346573cb8a06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7D155C-4A7E-482B-8C7E-07EC538F0BD7}"/>
</file>

<file path=customXml/itemProps2.xml><?xml version="1.0" encoding="utf-8"?>
<ds:datastoreItem xmlns:ds="http://schemas.openxmlformats.org/officeDocument/2006/customXml" ds:itemID="{C87D1F2C-FE8D-4C58-AFC3-0F5C619D1349}"/>
</file>

<file path=customXml/itemProps3.xml><?xml version="1.0" encoding="utf-8"?>
<ds:datastoreItem xmlns:ds="http://schemas.openxmlformats.org/officeDocument/2006/customXml" ds:itemID="{04446E82-47FD-461E-AAD6-D5A977F0795E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712</Words>
  <Application>Microsoft Office PowerPoint</Application>
  <PresentationFormat>Widescreen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微软雅黑</vt:lpstr>
      <vt:lpstr>宋体</vt:lpstr>
      <vt:lpstr>Arial</vt:lpstr>
      <vt:lpstr>Calibri</vt:lpstr>
      <vt:lpstr>Calibri Light</vt:lpstr>
      <vt:lpstr>Times New Roman</vt:lpstr>
      <vt:lpstr>Office 主题</vt:lpstr>
      <vt:lpstr>PowerPoint Presentation</vt:lpstr>
      <vt:lpstr>Background</vt:lpstr>
      <vt:lpstr>DNN inference optimization</vt:lpstr>
      <vt:lpstr>Model pruning</vt:lpstr>
      <vt:lpstr>Model quantization</vt:lpstr>
      <vt:lpstr>Adlik pruning &amp; quantization</vt:lpstr>
      <vt:lpstr>Knowledge distillation</vt:lpstr>
      <vt:lpstr>Model partitition </vt:lpstr>
      <vt:lpstr>Task</vt:lpstr>
      <vt:lpstr>Submitting</vt:lpstr>
      <vt:lpstr>Evaluation criteria</vt:lpstr>
      <vt:lpstr>Tips</vt:lpstr>
      <vt:lpstr>PowerPoint Presentation</vt:lpstr>
    </vt:vector>
  </TitlesOfParts>
  <Company>ZTE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DNN inference optimization</dc:title>
  <dc:creator>袁丽雅00239830</dc:creator>
  <cp:lastModifiedBy>Basikolo, Thomas</cp:lastModifiedBy>
  <cp:revision>4</cp:revision>
  <dcterms:created xsi:type="dcterms:W3CDTF">2020-07-01T07:54:00Z</dcterms:created>
  <dcterms:modified xsi:type="dcterms:W3CDTF">2020-07-17T08:27:19Z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2052-11.8.2.8875</vt:lpwstr>
  </property>
  <property fmtid="{D5CDD505-2E9C-101B-9397-08002B2CF9AE}" pid="3" name="ContentTypeId">
    <vt:lpwstr>0x010100102B65FCE46B724A8223ABF91001B0B0</vt:lpwstr>
  </property>
</Properties>
</file>