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4" r:id="rId6"/>
    <p:sldMasterId id="2147483738" r:id="rId7"/>
    <p:sldMasterId id="2147483754" r:id="rId8"/>
    <p:sldMasterId id="2147483809" r:id="rId9"/>
  </p:sldMasterIdLst>
  <p:notesMasterIdLst>
    <p:notesMasterId r:id="rId69"/>
  </p:notesMasterIdLst>
  <p:handoutMasterIdLst>
    <p:handoutMasterId r:id="rId70"/>
  </p:handoutMasterIdLst>
  <p:sldIdLst>
    <p:sldId id="683" r:id="rId10"/>
    <p:sldId id="670" r:id="rId11"/>
    <p:sldId id="541" r:id="rId12"/>
    <p:sldId id="629" r:id="rId13"/>
    <p:sldId id="561" r:id="rId14"/>
    <p:sldId id="562" r:id="rId15"/>
    <p:sldId id="600" r:id="rId16"/>
    <p:sldId id="462" r:id="rId17"/>
    <p:sldId id="463" r:id="rId18"/>
    <p:sldId id="526" r:id="rId19"/>
    <p:sldId id="546" r:id="rId20"/>
    <p:sldId id="564" r:id="rId21"/>
    <p:sldId id="565" r:id="rId22"/>
    <p:sldId id="542" r:id="rId23"/>
    <p:sldId id="550" r:id="rId24"/>
    <p:sldId id="630" r:id="rId25"/>
    <p:sldId id="631" r:id="rId26"/>
    <p:sldId id="632" r:id="rId27"/>
    <p:sldId id="633" r:id="rId28"/>
    <p:sldId id="634" r:id="rId29"/>
    <p:sldId id="671" r:id="rId30"/>
    <p:sldId id="673" r:id="rId31"/>
    <p:sldId id="668" r:id="rId32"/>
    <p:sldId id="669" r:id="rId33"/>
    <p:sldId id="639" r:id="rId34"/>
    <p:sldId id="640" r:id="rId35"/>
    <p:sldId id="641" r:id="rId36"/>
    <p:sldId id="679" r:id="rId37"/>
    <p:sldId id="643" r:id="rId38"/>
    <p:sldId id="672" r:id="rId39"/>
    <p:sldId id="680" r:id="rId40"/>
    <p:sldId id="646" r:id="rId41"/>
    <p:sldId id="647" r:id="rId42"/>
    <p:sldId id="648" r:id="rId43"/>
    <p:sldId id="649" r:id="rId44"/>
    <p:sldId id="650" r:id="rId45"/>
    <p:sldId id="651" r:id="rId46"/>
    <p:sldId id="652" r:id="rId47"/>
    <p:sldId id="653" r:id="rId48"/>
    <p:sldId id="681" r:id="rId49"/>
    <p:sldId id="674" r:id="rId50"/>
    <p:sldId id="675" r:id="rId51"/>
    <p:sldId id="677" r:id="rId52"/>
    <p:sldId id="682" r:id="rId53"/>
    <p:sldId id="654" r:id="rId54"/>
    <p:sldId id="655" r:id="rId55"/>
    <p:sldId id="657" r:id="rId56"/>
    <p:sldId id="658" r:id="rId57"/>
    <p:sldId id="659" r:id="rId58"/>
    <p:sldId id="660" r:id="rId59"/>
    <p:sldId id="661" r:id="rId60"/>
    <p:sldId id="662" r:id="rId61"/>
    <p:sldId id="663" r:id="rId62"/>
    <p:sldId id="664" r:id="rId63"/>
    <p:sldId id="665" r:id="rId64"/>
    <p:sldId id="666" r:id="rId65"/>
    <p:sldId id="667" r:id="rId66"/>
    <p:sldId id="656" r:id="rId67"/>
    <p:sldId id="452" r:id="rId68"/>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 Gentina" initials="DG" lastIdx="0" clrIdx="0">
    <p:extLst>
      <p:ext uri="{19B8F6BF-5375-455C-9EA6-DF929625EA0E}">
        <p15:presenceInfo xmlns:p15="http://schemas.microsoft.com/office/powerpoint/2012/main" userId="S-1-5-21-147214757-305610072-1517763936-466480" providerId="AD"/>
      </p:ext>
    </p:extLst>
  </p:cmAuthor>
  <p:cmAuthor id="2" name="Jonathan Gambini" initials="JG" lastIdx="1" clrIdx="1">
    <p:extLst>
      <p:ext uri="{19B8F6BF-5375-455C-9EA6-DF929625EA0E}">
        <p15:presenceInfo xmlns:p15="http://schemas.microsoft.com/office/powerpoint/2012/main" userId="S-1-5-21-147214757-305610072-1517763936-1573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C7D"/>
    <a:srgbClr val="1F497D"/>
    <a:srgbClr val="00FF00"/>
    <a:srgbClr val="2B5384"/>
    <a:srgbClr val="0088B5"/>
    <a:srgbClr val="000000"/>
    <a:srgbClr val="197EC6"/>
    <a:srgbClr val="50719A"/>
    <a:srgbClr val="24242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5423" autoAdjust="0"/>
  </p:normalViewPr>
  <p:slideViewPr>
    <p:cSldViewPr>
      <p:cViewPr varScale="1">
        <p:scale>
          <a:sx n="127" d="100"/>
          <a:sy n="127" d="100"/>
        </p:scale>
        <p:origin x="178" y="389"/>
      </p:cViewPr>
      <p:guideLst>
        <p:guide orient="horz" pos="1620"/>
        <p:guide pos="2880"/>
      </p:guideLst>
    </p:cSldViewPr>
  </p:slideViewPr>
  <p:notesTextViewPr>
    <p:cViewPr>
      <p:scale>
        <a:sx n="1" d="1"/>
        <a:sy n="1" d="1"/>
      </p:scale>
      <p:origin x="0" y="0"/>
    </p:cViewPr>
  </p:notesTextViewPr>
  <p:sorterViewPr>
    <p:cViewPr>
      <p:scale>
        <a:sx n="100" d="100"/>
        <a:sy n="100" d="100"/>
      </p:scale>
      <p:origin x="0" y="-9096"/>
    </p:cViewPr>
  </p:sorterViewPr>
  <p:notesViewPr>
    <p:cSldViewPr>
      <p:cViewPr varScale="1">
        <p:scale>
          <a:sx n="83" d="100"/>
          <a:sy n="83" d="100"/>
        </p:scale>
        <p:origin x="-3816"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79" Type="http://schemas.microsoft.com/office/2016/11/relationships/changesInfo" Target="changesInfos/changesInfo1.xml"/><Relationship Id="rId5" Type="http://schemas.openxmlformats.org/officeDocument/2006/relationships/slideMaster" Target="slideMasters/slideMaster1.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3.xml"/><Relationship Id="rId7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 Prisco, Paolo (Nokia - IT/Vimercate)" userId="d92263e1-d499-4741-9149-e4fba00411d5" providerId="ADAL" clId="{EA13C09C-BA0B-4543-B2E4-A68E363C366D}"/>
    <pc:docChg chg="undo custSel addSld delSld modSld">
      <pc:chgData name="Di Prisco, Paolo (Nokia - IT/Vimercate)" userId="d92263e1-d499-4741-9149-e4fba00411d5" providerId="ADAL" clId="{EA13C09C-BA0B-4543-B2E4-A68E363C366D}" dt="2019-04-15T07:22:31.888" v="788" actId="1076"/>
      <pc:docMkLst>
        <pc:docMk/>
      </pc:docMkLst>
      <pc:sldChg chg="addSp delSp modSp del">
        <pc:chgData name="Di Prisco, Paolo (Nokia - IT/Vimercate)" userId="d92263e1-d499-4741-9149-e4fba00411d5" providerId="ADAL" clId="{EA13C09C-BA0B-4543-B2E4-A68E363C366D}" dt="2019-04-15T06:55:27.971" v="56" actId="2696"/>
        <pc:sldMkLst>
          <pc:docMk/>
          <pc:sldMk cId="2300635014" sldId="636"/>
        </pc:sldMkLst>
        <pc:spChg chg="add del mod">
          <ac:chgData name="Di Prisco, Paolo (Nokia - IT/Vimercate)" userId="d92263e1-d499-4741-9149-e4fba00411d5" providerId="ADAL" clId="{EA13C09C-BA0B-4543-B2E4-A68E363C366D}" dt="2019-04-15T06:54:40.608" v="2" actId="478"/>
          <ac:spMkLst>
            <pc:docMk/>
            <pc:sldMk cId="2300635014" sldId="636"/>
            <ac:spMk id="3" creationId="{9C2E29B9-C97E-4384-AE80-7B1AF3318154}"/>
          </ac:spMkLst>
        </pc:spChg>
        <pc:spChg chg="del">
          <ac:chgData name="Di Prisco, Paolo (Nokia - IT/Vimercate)" userId="d92263e1-d499-4741-9149-e4fba00411d5" providerId="ADAL" clId="{EA13C09C-BA0B-4543-B2E4-A68E363C366D}" dt="2019-04-15T06:54:39.148" v="0" actId="478"/>
          <ac:spMkLst>
            <pc:docMk/>
            <pc:sldMk cId="2300635014" sldId="636"/>
            <ac:spMk id="6" creationId="{00000000-0000-0000-0000-000000000000}"/>
          </ac:spMkLst>
        </pc:spChg>
        <pc:spChg chg="add mod">
          <ac:chgData name="Di Prisco, Paolo (Nokia - IT/Vimercate)" userId="d92263e1-d499-4741-9149-e4fba00411d5" providerId="ADAL" clId="{EA13C09C-BA0B-4543-B2E4-A68E363C366D}" dt="2019-04-15T06:55:01.566" v="50" actId="2711"/>
          <ac:spMkLst>
            <pc:docMk/>
            <pc:sldMk cId="2300635014" sldId="636"/>
            <ac:spMk id="10" creationId="{1B3F211D-E761-44BA-ABEF-52516B3ECBA9}"/>
          </ac:spMkLst>
        </pc:spChg>
      </pc:sldChg>
      <pc:sldChg chg="del">
        <pc:chgData name="Di Prisco, Paolo (Nokia - IT/Vimercate)" userId="d92263e1-d499-4741-9149-e4fba00411d5" providerId="ADAL" clId="{EA13C09C-BA0B-4543-B2E4-A68E363C366D}" dt="2019-04-15T07:09:12.946" v="517" actId="2696"/>
        <pc:sldMkLst>
          <pc:docMk/>
          <pc:sldMk cId="2170003967" sldId="637"/>
        </pc:sldMkLst>
      </pc:sldChg>
      <pc:sldChg chg="addSp delSp modSp add delAnim modAnim">
        <pc:chgData name="Di Prisco, Paolo (Nokia - IT/Vimercate)" userId="d92263e1-d499-4741-9149-e4fba00411d5" providerId="ADAL" clId="{EA13C09C-BA0B-4543-B2E4-A68E363C366D}" dt="2019-04-15T07:06:31.052" v="330" actId="1076"/>
        <pc:sldMkLst>
          <pc:docMk/>
          <pc:sldMk cId="1451263225" sldId="674"/>
        </pc:sldMkLst>
        <pc:spChg chg="del">
          <ac:chgData name="Di Prisco, Paolo (Nokia - IT/Vimercate)" userId="d92263e1-d499-4741-9149-e4fba00411d5" providerId="ADAL" clId="{EA13C09C-BA0B-4543-B2E4-A68E363C366D}" dt="2019-04-15T06:55:15.992" v="53" actId="478"/>
          <ac:spMkLst>
            <pc:docMk/>
            <pc:sldMk cId="1451263225" sldId="674"/>
            <ac:spMk id="3" creationId="{FB89C2A5-109D-4B8C-8D07-6AC7DE16B26E}"/>
          </ac:spMkLst>
        </pc:spChg>
        <pc:spChg chg="add del mod">
          <ac:chgData name="Di Prisco, Paolo (Nokia - IT/Vimercate)" userId="d92263e1-d499-4741-9149-e4fba00411d5" providerId="ADAL" clId="{EA13C09C-BA0B-4543-B2E4-A68E363C366D}" dt="2019-04-15T06:55:19.328" v="54" actId="478"/>
          <ac:spMkLst>
            <pc:docMk/>
            <pc:sldMk cId="1451263225" sldId="674"/>
            <ac:spMk id="4" creationId="{FEF8EF4C-BAEA-4818-8C10-A110861A2A38}"/>
          </ac:spMkLst>
        </pc:spChg>
        <pc:spChg chg="mod">
          <ac:chgData name="Di Prisco, Paolo (Nokia - IT/Vimercate)" userId="d92263e1-d499-4741-9149-e4fba00411d5" providerId="ADAL" clId="{EA13C09C-BA0B-4543-B2E4-A68E363C366D}" dt="2019-04-15T06:55:11.534" v="52"/>
          <ac:spMkLst>
            <pc:docMk/>
            <pc:sldMk cId="1451263225" sldId="674"/>
            <ac:spMk id="70" creationId="{7C78DD23-A6F1-4889-AA02-A0D8857EEED9}"/>
          </ac:spMkLst>
        </pc:spChg>
        <pc:spChg chg="add del">
          <ac:chgData name="Di Prisco, Paolo (Nokia - IT/Vimercate)" userId="d92263e1-d499-4741-9149-e4fba00411d5" providerId="ADAL" clId="{EA13C09C-BA0B-4543-B2E4-A68E363C366D}" dt="2019-04-15T06:55:31.440" v="57" actId="478"/>
          <ac:spMkLst>
            <pc:docMk/>
            <pc:sldMk cId="1451263225" sldId="674"/>
            <ac:spMk id="71" creationId="{6B086171-4221-49B4-9822-DC60E7190C91}"/>
          </ac:spMkLst>
        </pc:spChg>
        <pc:spChg chg="add del mod">
          <ac:chgData name="Di Prisco, Paolo (Nokia - IT/Vimercate)" userId="d92263e1-d499-4741-9149-e4fba00411d5" providerId="ADAL" clId="{EA13C09C-BA0B-4543-B2E4-A68E363C366D}" dt="2019-04-15T07:04:03.674" v="141" actId="478"/>
          <ac:spMkLst>
            <pc:docMk/>
            <pc:sldMk cId="1451263225" sldId="674"/>
            <ac:spMk id="73" creationId="{82D8FA3E-724F-4C63-A40C-5F9A881D96B4}"/>
          </ac:spMkLst>
        </pc:spChg>
        <pc:spChg chg="add mod">
          <ac:chgData name="Di Prisco, Paolo (Nokia - IT/Vimercate)" userId="d92263e1-d499-4741-9149-e4fba00411d5" providerId="ADAL" clId="{EA13C09C-BA0B-4543-B2E4-A68E363C366D}" dt="2019-04-15T07:06:27.419" v="329" actId="1076"/>
          <ac:spMkLst>
            <pc:docMk/>
            <pc:sldMk cId="1451263225" sldId="674"/>
            <ac:spMk id="75" creationId="{91CD336A-CE57-41A0-B616-595FF7584E44}"/>
          </ac:spMkLst>
        </pc:spChg>
        <pc:grpChg chg="del">
          <ac:chgData name="Di Prisco, Paolo (Nokia - IT/Vimercate)" userId="d92263e1-d499-4741-9149-e4fba00411d5" providerId="ADAL" clId="{EA13C09C-BA0B-4543-B2E4-A68E363C366D}" dt="2019-04-15T06:55:15.992" v="53" actId="478"/>
          <ac:grpSpMkLst>
            <pc:docMk/>
            <pc:sldMk cId="1451263225" sldId="674"/>
            <ac:grpSpMk id="11" creationId="{4AAF0823-F2A9-40E6-BC5B-5D618A3A0A9A}"/>
          </ac:grpSpMkLst>
        </pc:grpChg>
        <pc:graphicFrameChg chg="add mod modGraphic">
          <ac:chgData name="Di Prisco, Paolo (Nokia - IT/Vimercate)" userId="d92263e1-d499-4741-9149-e4fba00411d5" providerId="ADAL" clId="{EA13C09C-BA0B-4543-B2E4-A68E363C366D}" dt="2019-04-15T07:06:31.052" v="330" actId="1076"/>
          <ac:graphicFrameMkLst>
            <pc:docMk/>
            <pc:sldMk cId="1451263225" sldId="674"/>
            <ac:graphicFrameMk id="69" creationId="{F4C5E2D9-276F-426D-B95B-18CF63C0D7A0}"/>
          </ac:graphicFrameMkLst>
        </pc:graphicFrameChg>
        <pc:graphicFrameChg chg="add del mod modGraphic">
          <ac:chgData name="Di Prisco, Paolo (Nokia - IT/Vimercate)" userId="d92263e1-d499-4741-9149-e4fba00411d5" providerId="ADAL" clId="{EA13C09C-BA0B-4543-B2E4-A68E363C366D}" dt="2019-04-15T07:04:40.076" v="147" actId="478"/>
          <ac:graphicFrameMkLst>
            <pc:docMk/>
            <pc:sldMk cId="1451263225" sldId="674"/>
            <ac:graphicFrameMk id="74" creationId="{0DE231F2-C7F9-4FBB-8A5C-2F27E5844603}"/>
          </ac:graphicFrameMkLst>
        </pc:graphicFrameChg>
        <pc:picChg chg="del">
          <ac:chgData name="Di Prisco, Paolo (Nokia - IT/Vimercate)" userId="d92263e1-d499-4741-9149-e4fba00411d5" providerId="ADAL" clId="{EA13C09C-BA0B-4543-B2E4-A68E363C366D}" dt="2019-04-15T06:55:15.992" v="53" actId="478"/>
          <ac:picMkLst>
            <pc:docMk/>
            <pc:sldMk cId="1451263225" sldId="674"/>
            <ac:picMk id="68" creationId="{0C872072-86BB-4FAB-B3F9-6B1346FCEF24}"/>
          </ac:picMkLst>
        </pc:picChg>
        <pc:picChg chg="add del mod">
          <ac:chgData name="Di Prisco, Paolo (Nokia - IT/Vimercate)" userId="d92263e1-d499-4741-9149-e4fba00411d5" providerId="ADAL" clId="{EA13C09C-BA0B-4543-B2E4-A68E363C366D}" dt="2019-04-15T07:04:01.284" v="140" actId="478"/>
          <ac:picMkLst>
            <pc:docMk/>
            <pc:sldMk cId="1451263225" sldId="674"/>
            <ac:picMk id="72" creationId="{BD2BB026-8586-4CD7-8CE8-6CDBBBE01BEB}"/>
          </ac:picMkLst>
        </pc:picChg>
      </pc:sldChg>
      <pc:sldChg chg="addSp delSp modSp add delAnim modAnim">
        <pc:chgData name="Di Prisco, Paolo (Nokia - IT/Vimercate)" userId="d92263e1-d499-4741-9149-e4fba00411d5" providerId="ADAL" clId="{EA13C09C-BA0B-4543-B2E4-A68E363C366D}" dt="2019-04-15T07:08:55.969" v="503" actId="20577"/>
        <pc:sldMkLst>
          <pc:docMk/>
          <pc:sldMk cId="402446263" sldId="675"/>
        </pc:sldMkLst>
        <pc:spChg chg="add mod">
          <ac:chgData name="Di Prisco, Paolo (Nokia - IT/Vimercate)" userId="d92263e1-d499-4741-9149-e4fba00411d5" providerId="ADAL" clId="{EA13C09C-BA0B-4543-B2E4-A68E363C366D}" dt="2019-04-15T07:07:28.402" v="470" actId="20577"/>
          <ac:spMkLst>
            <pc:docMk/>
            <pc:sldMk cId="402446263" sldId="675"/>
            <ac:spMk id="9" creationId="{9D6E10A4-71F7-4CD3-813A-DBD0A2B1391C}"/>
          </ac:spMkLst>
        </pc:spChg>
        <pc:spChg chg="mod">
          <ac:chgData name="Di Prisco, Paolo (Nokia - IT/Vimercate)" userId="d92263e1-d499-4741-9149-e4fba00411d5" providerId="ADAL" clId="{EA13C09C-BA0B-4543-B2E4-A68E363C366D}" dt="2019-04-15T07:08:55.969" v="503" actId="20577"/>
          <ac:spMkLst>
            <pc:docMk/>
            <pc:sldMk cId="402446263" sldId="675"/>
            <ac:spMk id="70" creationId="{7C78DD23-A6F1-4889-AA02-A0D8857EEED9}"/>
          </ac:spMkLst>
        </pc:spChg>
        <pc:spChg chg="del">
          <ac:chgData name="Di Prisco, Paolo (Nokia - IT/Vimercate)" userId="d92263e1-d499-4741-9149-e4fba00411d5" providerId="ADAL" clId="{EA13C09C-BA0B-4543-B2E4-A68E363C366D}" dt="2019-04-15T06:59:31.337" v="96" actId="478"/>
          <ac:spMkLst>
            <pc:docMk/>
            <pc:sldMk cId="402446263" sldId="675"/>
            <ac:spMk id="73" creationId="{82D8FA3E-724F-4C63-A40C-5F9A881D96B4}"/>
          </ac:spMkLst>
        </pc:spChg>
        <pc:graphicFrameChg chg="add mod modGraphic">
          <ac:chgData name="Di Prisco, Paolo (Nokia - IT/Vimercate)" userId="d92263e1-d499-4741-9149-e4fba00411d5" providerId="ADAL" clId="{EA13C09C-BA0B-4543-B2E4-A68E363C366D}" dt="2019-04-15T07:08:21.854" v="490" actId="1076"/>
          <ac:graphicFrameMkLst>
            <pc:docMk/>
            <pc:sldMk cId="402446263" sldId="675"/>
            <ac:graphicFrameMk id="6" creationId="{8DD36FAF-11BB-48AB-B767-069F3D496721}"/>
          </ac:graphicFrameMkLst>
        </pc:graphicFrameChg>
        <pc:graphicFrameChg chg="add mod modGraphic">
          <ac:chgData name="Di Prisco, Paolo (Nokia - IT/Vimercate)" userId="d92263e1-d499-4741-9149-e4fba00411d5" providerId="ADAL" clId="{EA13C09C-BA0B-4543-B2E4-A68E363C366D}" dt="2019-04-15T07:08:25.475" v="491" actId="1076"/>
          <ac:graphicFrameMkLst>
            <pc:docMk/>
            <pc:sldMk cId="402446263" sldId="675"/>
            <ac:graphicFrameMk id="7" creationId="{34ED618A-C442-4C9B-AD40-0B3A20FDC0F6}"/>
          </ac:graphicFrameMkLst>
        </pc:graphicFrameChg>
        <pc:graphicFrameChg chg="add del mod modGraphic">
          <ac:chgData name="Di Prisco, Paolo (Nokia - IT/Vimercate)" userId="d92263e1-d499-4741-9149-e4fba00411d5" providerId="ADAL" clId="{EA13C09C-BA0B-4543-B2E4-A68E363C366D}" dt="2019-04-15T07:02:12.846" v="108" actId="478"/>
          <ac:graphicFrameMkLst>
            <pc:docMk/>
            <pc:sldMk cId="402446263" sldId="675"/>
            <ac:graphicFrameMk id="8" creationId="{98085C85-E8B2-4FEF-BA5F-219CE1E7B08E}"/>
          </ac:graphicFrameMkLst>
        </pc:graphicFrameChg>
        <pc:graphicFrameChg chg="del">
          <ac:chgData name="Di Prisco, Paolo (Nokia - IT/Vimercate)" userId="d92263e1-d499-4741-9149-e4fba00411d5" providerId="ADAL" clId="{EA13C09C-BA0B-4543-B2E4-A68E363C366D}" dt="2019-04-15T06:59:18.276" v="94" actId="478"/>
          <ac:graphicFrameMkLst>
            <pc:docMk/>
            <pc:sldMk cId="402446263" sldId="675"/>
            <ac:graphicFrameMk id="69" creationId="{F4C5E2D9-276F-426D-B95B-18CF63C0D7A0}"/>
          </ac:graphicFrameMkLst>
        </pc:graphicFrameChg>
        <pc:picChg chg="del">
          <ac:chgData name="Di Prisco, Paolo (Nokia - IT/Vimercate)" userId="d92263e1-d499-4741-9149-e4fba00411d5" providerId="ADAL" clId="{EA13C09C-BA0B-4543-B2E4-A68E363C366D}" dt="2019-04-15T06:59:27.497" v="95" actId="478"/>
          <ac:picMkLst>
            <pc:docMk/>
            <pc:sldMk cId="402446263" sldId="675"/>
            <ac:picMk id="72" creationId="{BD2BB026-8586-4CD7-8CE8-6CDBBBE01BEB}"/>
          </ac:picMkLst>
        </pc:picChg>
      </pc:sldChg>
      <pc:sldChg chg="add modTransition">
        <pc:chgData name="Di Prisco, Paolo (Nokia - IT/Vimercate)" userId="d92263e1-d499-4741-9149-e4fba00411d5" providerId="ADAL" clId="{EA13C09C-BA0B-4543-B2E4-A68E363C366D}" dt="2019-04-15T06:59:36.828" v="98"/>
        <pc:sldMkLst>
          <pc:docMk/>
          <pc:sldMk cId="1110319460" sldId="676"/>
        </pc:sldMkLst>
      </pc:sldChg>
      <pc:sldChg chg="addSp delSp modSp add delAnim modAnim">
        <pc:chgData name="Di Prisco, Paolo (Nokia - IT/Vimercate)" userId="d92263e1-d499-4741-9149-e4fba00411d5" providerId="ADAL" clId="{EA13C09C-BA0B-4543-B2E4-A68E363C366D}" dt="2019-04-15T07:22:31.888" v="788" actId="1076"/>
        <pc:sldMkLst>
          <pc:docMk/>
          <pc:sldMk cId="1124934734" sldId="677"/>
        </pc:sldMkLst>
        <pc:spChg chg="add del mod">
          <ac:chgData name="Di Prisco, Paolo (Nokia - IT/Vimercate)" userId="d92263e1-d499-4741-9149-e4fba00411d5" providerId="ADAL" clId="{EA13C09C-BA0B-4543-B2E4-A68E363C366D}" dt="2019-04-15T07:10:30.975" v="579" actId="478"/>
          <ac:spMkLst>
            <pc:docMk/>
            <pc:sldMk cId="1124934734" sldId="677"/>
            <ac:spMk id="8" creationId="{F8731FB9-5C70-40DC-A55E-6063296B7BFE}"/>
          </ac:spMkLst>
        </pc:spChg>
        <pc:spChg chg="mod">
          <ac:chgData name="Di Prisco, Paolo (Nokia - IT/Vimercate)" userId="d92263e1-d499-4741-9149-e4fba00411d5" providerId="ADAL" clId="{EA13C09C-BA0B-4543-B2E4-A68E363C366D}" dt="2019-04-15T07:22:18.629" v="784" actId="1076"/>
          <ac:spMkLst>
            <pc:docMk/>
            <pc:sldMk cId="1124934734" sldId="677"/>
            <ac:spMk id="9" creationId="{9D6E10A4-71F7-4CD3-813A-DBD0A2B1391C}"/>
          </ac:spMkLst>
        </pc:spChg>
        <pc:spChg chg="mod">
          <ac:chgData name="Di Prisco, Paolo (Nokia - IT/Vimercate)" userId="d92263e1-d499-4741-9149-e4fba00411d5" providerId="ADAL" clId="{EA13C09C-BA0B-4543-B2E4-A68E363C366D}" dt="2019-04-15T07:09:01.170" v="513" actId="20577"/>
          <ac:spMkLst>
            <pc:docMk/>
            <pc:sldMk cId="1124934734" sldId="677"/>
            <ac:spMk id="70" creationId="{7C78DD23-A6F1-4889-AA02-A0D8857EEED9}"/>
          </ac:spMkLst>
        </pc:spChg>
        <pc:spChg chg="add mod">
          <ac:chgData name="Di Prisco, Paolo (Nokia - IT/Vimercate)" userId="d92263e1-d499-4741-9149-e4fba00411d5" providerId="ADAL" clId="{EA13C09C-BA0B-4543-B2E4-A68E363C366D}" dt="2019-04-15T07:22:28.983" v="787" actId="1076"/>
          <ac:spMkLst>
            <pc:docMk/>
            <pc:sldMk cId="1124934734" sldId="677"/>
            <ac:spMk id="239" creationId="{AEBEA549-02D0-4A30-9411-A9F0F5F7A510}"/>
          </ac:spMkLst>
        </pc:spChg>
        <pc:grpChg chg="add del">
          <ac:chgData name="Di Prisco, Paolo (Nokia - IT/Vimercate)" userId="d92263e1-d499-4741-9149-e4fba00411d5" providerId="ADAL" clId="{EA13C09C-BA0B-4543-B2E4-A68E363C366D}" dt="2019-04-15T07:21:20.960" v="763"/>
          <ac:grpSpMkLst>
            <pc:docMk/>
            <pc:sldMk cId="1124934734" sldId="677"/>
            <ac:grpSpMk id="5" creationId="{9E10590E-FFA7-4405-A9D5-398B866613AE}"/>
          </ac:grpSpMkLst>
        </pc:grpChg>
        <pc:grpChg chg="add del mod">
          <ac:chgData name="Di Prisco, Paolo (Nokia - IT/Vimercate)" userId="d92263e1-d499-4741-9149-e4fba00411d5" providerId="ADAL" clId="{EA13C09C-BA0B-4543-B2E4-A68E363C366D}" dt="2019-04-15T07:21:33.650" v="769"/>
          <ac:grpSpMkLst>
            <pc:docMk/>
            <pc:sldMk cId="1124934734" sldId="677"/>
            <ac:grpSpMk id="85" creationId="{45456B59-42F4-4B76-B2E3-2CF5B86C9BAB}"/>
          </ac:grpSpMkLst>
        </pc:grpChg>
        <pc:grpChg chg="add del">
          <ac:chgData name="Di Prisco, Paolo (Nokia - IT/Vimercate)" userId="d92263e1-d499-4741-9149-e4fba00411d5" providerId="ADAL" clId="{EA13C09C-BA0B-4543-B2E4-A68E363C366D}" dt="2019-04-15T07:21:36.777" v="771"/>
          <ac:grpSpMkLst>
            <pc:docMk/>
            <pc:sldMk cId="1124934734" sldId="677"/>
            <ac:grpSpMk id="162" creationId="{205FBE19-40C7-4470-B6CC-B6D1A9F7D669}"/>
          </ac:grpSpMkLst>
        </pc:grpChg>
        <pc:graphicFrameChg chg="del">
          <ac:chgData name="Di Prisco, Paolo (Nokia - IT/Vimercate)" userId="d92263e1-d499-4741-9149-e4fba00411d5" providerId="ADAL" clId="{EA13C09C-BA0B-4543-B2E4-A68E363C366D}" dt="2019-04-15T07:09:08.611" v="514" actId="478"/>
          <ac:graphicFrameMkLst>
            <pc:docMk/>
            <pc:sldMk cId="1124934734" sldId="677"/>
            <ac:graphicFrameMk id="6" creationId="{8DD36FAF-11BB-48AB-B767-069F3D496721}"/>
          </ac:graphicFrameMkLst>
        </pc:graphicFrameChg>
        <pc:graphicFrameChg chg="del">
          <ac:chgData name="Di Prisco, Paolo (Nokia - IT/Vimercate)" userId="d92263e1-d499-4741-9149-e4fba00411d5" providerId="ADAL" clId="{EA13C09C-BA0B-4543-B2E4-A68E363C366D}" dt="2019-04-15T07:09:08.611" v="514" actId="478"/>
          <ac:graphicFrameMkLst>
            <pc:docMk/>
            <pc:sldMk cId="1124934734" sldId="677"/>
            <ac:graphicFrameMk id="7" creationId="{34ED618A-C442-4C9B-AD40-0B3A20FDC0F6}"/>
          </ac:graphicFrameMkLst>
        </pc:graphicFrameChg>
        <pc:picChg chg="add mod">
          <ac:chgData name="Di Prisco, Paolo (Nokia - IT/Vimercate)" userId="d92263e1-d499-4741-9149-e4fba00411d5" providerId="ADAL" clId="{EA13C09C-BA0B-4543-B2E4-A68E363C366D}" dt="2019-04-15T07:22:20.591" v="785" actId="1076"/>
          <ac:picMkLst>
            <pc:docMk/>
            <pc:sldMk cId="1124934734" sldId="677"/>
            <ac:picMk id="2" creationId="{FE39D35F-3AB8-4B53-B756-824B9780E479}"/>
          </ac:picMkLst>
        </pc:picChg>
        <pc:picChg chg="add mod">
          <ac:chgData name="Di Prisco, Paolo (Nokia - IT/Vimercate)" userId="d92263e1-d499-4741-9149-e4fba00411d5" providerId="ADAL" clId="{EA13C09C-BA0B-4543-B2E4-A68E363C366D}" dt="2019-04-15T07:22:31.888" v="788" actId="1076"/>
          <ac:picMkLst>
            <pc:docMk/>
            <pc:sldMk cId="1124934734" sldId="677"/>
            <ac:picMk id="10" creationId="{7E639236-86C5-4614-B133-7DA35057252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Sheet1!$C$12</c:f>
              <c:strCache>
                <c:ptCount val="1"/>
                <c:pt idx="0">
                  <c:v>RAN peak (Mbps)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Sheet1!$D$14:$S$14</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2022</c:v>
                </c:pt>
              </c:numCache>
            </c:numRef>
          </c:cat>
          <c:val>
            <c:numRef>
              <c:f>Sheet1!$D$12:$S$12</c:f>
              <c:numCache>
                <c:formatCode>General</c:formatCode>
                <c:ptCount val="16"/>
                <c:pt idx="0">
                  <c:v>10</c:v>
                </c:pt>
                <c:pt idx="1">
                  <c:v>10</c:v>
                </c:pt>
                <c:pt idx="2">
                  <c:v>10</c:v>
                </c:pt>
                <c:pt idx="3">
                  <c:v>20</c:v>
                </c:pt>
                <c:pt idx="4">
                  <c:v>20</c:v>
                </c:pt>
                <c:pt idx="5">
                  <c:v>30</c:v>
                </c:pt>
                <c:pt idx="6">
                  <c:v>50</c:v>
                </c:pt>
                <c:pt idx="7">
                  <c:v>70</c:v>
                </c:pt>
                <c:pt idx="8">
                  <c:v>150</c:v>
                </c:pt>
                <c:pt idx="9">
                  <c:v>150</c:v>
                </c:pt>
                <c:pt idx="10">
                  <c:v>210</c:v>
                </c:pt>
                <c:pt idx="11">
                  <c:v>270</c:v>
                </c:pt>
                <c:pt idx="12">
                  <c:v>350</c:v>
                </c:pt>
                <c:pt idx="13">
                  <c:v>450</c:v>
                </c:pt>
                <c:pt idx="14">
                  <c:v>600</c:v>
                </c:pt>
              </c:numCache>
            </c:numRef>
          </c:val>
          <c:smooth val="0"/>
          <c:extLst>
            <c:ext xmlns:c16="http://schemas.microsoft.com/office/drawing/2014/chart" uri="{C3380CC4-5D6E-409C-BE32-E72D297353CC}">
              <c16:uniqueId val="{00000000-B444-4F2A-96C4-32972352D9CA}"/>
            </c:ext>
          </c:extLst>
        </c:ser>
        <c:dLbls>
          <c:showLegendKey val="0"/>
          <c:showVal val="0"/>
          <c:showCatName val="0"/>
          <c:showSerName val="0"/>
          <c:showPercent val="0"/>
          <c:showBubbleSize val="0"/>
        </c:dLbls>
        <c:marker val="1"/>
        <c:smooth val="0"/>
        <c:axId val="377430864"/>
        <c:axId val="377428144"/>
        <c:extLst>
          <c:ext xmlns:c15="http://schemas.microsoft.com/office/drawing/2012/chart" uri="{02D57815-91ED-43cb-92C2-25804820EDAC}">
            <c15:filteredLineSeries>
              <c15:ser>
                <c:idx val="2"/>
                <c:order val="2"/>
                <c:tx>
                  <c:strRef>
                    <c:extLst>
                      <c:ext uri="{02D57815-91ED-43cb-92C2-25804820EDAC}">
                        <c15:formulaRef>
                          <c15:sqref>Sheet1!$C$12:$C$13</c15:sqref>
                        </c15:formulaRef>
                      </c:ext>
                    </c:extLst>
                    <c:strCache>
                      <c:ptCount val="1"/>
                      <c:pt idx="0">
                        <c:v>RAN peak (Mbps) Last mile MW spectrum MHz</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Lit>
                    <c:formatCode>General</c:formatCode>
                    <c:ptCount val="1"/>
                    <c:pt idx="0">
                      <c:v>1</c:v>
                    </c:pt>
                  </c:numLit>
                </c:val>
                <c:smooth val="0"/>
                <c:extLst>
                  <c:ext xmlns:c16="http://schemas.microsoft.com/office/drawing/2014/chart" uri="{C3380CC4-5D6E-409C-BE32-E72D297353CC}">
                    <c16:uniqueId val="{00000002-B444-4F2A-96C4-32972352D9CA}"/>
                  </c:ext>
                </c:extLst>
              </c15:ser>
            </c15:filteredLineSeries>
          </c:ext>
        </c:extLst>
      </c:lineChart>
      <c:lineChart>
        <c:grouping val="standard"/>
        <c:varyColors val="0"/>
        <c:ser>
          <c:idx val="1"/>
          <c:order val="1"/>
          <c:tx>
            <c:strRef>
              <c:f>Sheet1!$C$13</c:f>
              <c:strCache>
                <c:ptCount val="1"/>
                <c:pt idx="0">
                  <c:v>Last mile MW spectrum MHz</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Sheet1!$D$14:$S$14</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2022</c:v>
                </c:pt>
              </c:numCache>
            </c:numRef>
          </c:cat>
          <c:val>
            <c:numRef>
              <c:f>Sheet1!$D$13:$S$13</c:f>
              <c:numCache>
                <c:formatCode>General</c:formatCode>
                <c:ptCount val="16"/>
                <c:pt idx="0">
                  <c:v>3.5</c:v>
                </c:pt>
                <c:pt idx="1">
                  <c:v>7</c:v>
                </c:pt>
                <c:pt idx="2">
                  <c:v>7</c:v>
                </c:pt>
                <c:pt idx="3">
                  <c:v>14</c:v>
                </c:pt>
                <c:pt idx="4">
                  <c:v>14</c:v>
                </c:pt>
                <c:pt idx="5">
                  <c:v>14</c:v>
                </c:pt>
                <c:pt idx="6">
                  <c:v>14</c:v>
                </c:pt>
                <c:pt idx="7">
                  <c:v>14</c:v>
                </c:pt>
                <c:pt idx="8">
                  <c:v>28</c:v>
                </c:pt>
                <c:pt idx="9">
                  <c:v>28</c:v>
                </c:pt>
                <c:pt idx="10">
                  <c:v>56</c:v>
                </c:pt>
                <c:pt idx="11">
                  <c:v>56</c:v>
                </c:pt>
                <c:pt idx="12">
                  <c:v>112</c:v>
                </c:pt>
                <c:pt idx="13">
                  <c:v>112</c:v>
                </c:pt>
                <c:pt idx="14">
                  <c:v>250</c:v>
                </c:pt>
              </c:numCache>
            </c:numRef>
          </c:val>
          <c:smooth val="0"/>
          <c:extLst>
            <c:ext xmlns:c16="http://schemas.microsoft.com/office/drawing/2014/chart" uri="{C3380CC4-5D6E-409C-BE32-E72D297353CC}">
              <c16:uniqueId val="{00000001-B444-4F2A-96C4-32972352D9CA}"/>
            </c:ext>
          </c:extLst>
        </c:ser>
        <c:dLbls>
          <c:showLegendKey val="0"/>
          <c:showVal val="0"/>
          <c:showCatName val="0"/>
          <c:showSerName val="0"/>
          <c:showPercent val="0"/>
          <c:showBubbleSize val="0"/>
        </c:dLbls>
        <c:marker val="1"/>
        <c:smooth val="0"/>
        <c:axId val="377425424"/>
        <c:axId val="377436848"/>
      </c:lineChart>
      <c:catAx>
        <c:axId val="3774308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7428144"/>
        <c:crosses val="autoZero"/>
        <c:auto val="1"/>
        <c:lblAlgn val="ctr"/>
        <c:lblOffset val="100"/>
        <c:noMultiLvlLbl val="0"/>
      </c:catAx>
      <c:valAx>
        <c:axId val="377428144"/>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7430864"/>
        <c:crosses val="autoZero"/>
        <c:crossBetween val="between"/>
        <c:majorUnit val="200"/>
      </c:valAx>
      <c:valAx>
        <c:axId val="377436848"/>
        <c:scaling>
          <c:orientation val="minMax"/>
          <c:max val="500"/>
        </c:scaling>
        <c:delete val="0"/>
        <c:axPos val="r"/>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7425424"/>
        <c:crosses val="max"/>
        <c:crossBetween val="between"/>
      </c:valAx>
      <c:catAx>
        <c:axId val="377425424"/>
        <c:scaling>
          <c:orientation val="minMax"/>
        </c:scaling>
        <c:delete val="1"/>
        <c:axPos val="b"/>
        <c:numFmt formatCode="General" sourceLinked="1"/>
        <c:majorTickMark val="out"/>
        <c:minorTickMark val="none"/>
        <c:tickLblPos val="nextTo"/>
        <c:crossAx val="377436848"/>
        <c:crosses val="autoZero"/>
        <c:auto val="1"/>
        <c:lblAlgn val="ctr"/>
        <c:lblOffset val="100"/>
        <c:noMultiLvlLbl val="0"/>
      </c:catAx>
      <c:spPr>
        <a:noFill/>
        <a:ln>
          <a:noFill/>
        </a:ln>
        <a:effectLst/>
      </c:spPr>
    </c:plotArea>
    <c:legend>
      <c:legendPos val="r"/>
      <c:layout>
        <c:manualLayout>
          <c:xMode val="edge"/>
          <c:yMode val="edge"/>
          <c:x val="0.12993425265961128"/>
          <c:y val="0.12557815689705457"/>
          <c:w val="0.41936058860572595"/>
          <c:h val="0.15625109361329834"/>
        </c:manualLayout>
      </c:layout>
      <c:overlay val="1"/>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tx1"/>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0ECAFC0E-039F-4247-A227-AE8F4735DD90}" type="datetimeFigureOut">
              <a:rPr lang="en-GB" smtClean="0"/>
              <a:pPr/>
              <a:t>26/04/2019</a:t>
            </a:fld>
            <a:endParaRPr lang="en-GB"/>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446A38CC-45AF-4751-B786-5330DA7CCF45}" type="slidenum">
              <a:rPr lang="en-GB" smtClean="0"/>
              <a:pPr/>
              <a:t>‹#›</a:t>
            </a:fld>
            <a:endParaRPr lang="en-GB"/>
          </a:p>
        </p:txBody>
      </p:sp>
    </p:spTree>
    <p:extLst>
      <p:ext uri="{BB962C8B-B14F-4D97-AF65-F5344CB8AC3E}">
        <p14:creationId xmlns:p14="http://schemas.microsoft.com/office/powerpoint/2010/main" val="532396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6EB9F6D-5630-4352-A3D4-5F77AE58188B}" type="datetimeFigureOut">
              <a:rPr lang="en-GB" smtClean="0"/>
              <a:pPr/>
              <a:t>26/04/2019</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1B58D2B-81DE-4735-8B97-F06C57F2DA60}" type="slidenum">
              <a:rPr lang="en-GB" smtClean="0"/>
              <a:pPr/>
              <a:t>‹#›</a:t>
            </a:fld>
            <a:endParaRPr lang="en-GB"/>
          </a:p>
        </p:txBody>
      </p:sp>
    </p:spTree>
    <p:extLst>
      <p:ext uri="{BB962C8B-B14F-4D97-AF65-F5344CB8AC3E}">
        <p14:creationId xmlns:p14="http://schemas.microsoft.com/office/powerpoint/2010/main" val="294134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1B58D2B-81DE-4735-8B97-F06C57F2DA60}" type="slidenum">
              <a:rPr lang="en-GB" smtClean="0"/>
              <a:pPr/>
              <a:t>12</a:t>
            </a:fld>
            <a:endParaRPr lang="en-GB"/>
          </a:p>
        </p:txBody>
      </p:sp>
    </p:spTree>
    <p:extLst>
      <p:ext uri="{BB962C8B-B14F-4D97-AF65-F5344CB8AC3E}">
        <p14:creationId xmlns:p14="http://schemas.microsoft.com/office/powerpoint/2010/main" val="212386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1B58D2B-81DE-4735-8B97-F06C57F2DA60}"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183038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1B58D2B-81DE-4735-8B97-F06C57F2DA60}"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257604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3E59B103-9D90-48E1-8BF7-54F126D4B955}" type="slidenum">
              <a:rPr lang="zh-CN" altLang="en-US" smtClean="0">
                <a:solidFill>
                  <a:prstClr val="black"/>
                </a:solidFill>
              </a:rPr>
              <a:pPr/>
              <a:t>53</a:t>
            </a:fld>
            <a:endParaRPr lang="zh-CN" altLang="en-US">
              <a:solidFill>
                <a:prstClr val="black"/>
              </a:solidFill>
            </a:endParaRPr>
          </a:p>
        </p:txBody>
      </p:sp>
    </p:spTree>
    <p:extLst>
      <p:ext uri="{BB962C8B-B14F-4D97-AF65-F5344CB8AC3E}">
        <p14:creationId xmlns:p14="http://schemas.microsoft.com/office/powerpoint/2010/main" val="240766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3E59B103-9D90-48E1-8BF7-54F126D4B955}" type="slidenum">
              <a:rPr lang="zh-CN" altLang="en-US" smtClean="0">
                <a:solidFill>
                  <a:prstClr val="black"/>
                </a:solidFill>
              </a:rPr>
              <a:pPr/>
              <a:t>54</a:t>
            </a:fld>
            <a:endParaRPr lang="zh-CN" altLang="en-US">
              <a:solidFill>
                <a:prstClr val="black"/>
              </a:solidFill>
            </a:endParaRPr>
          </a:p>
        </p:txBody>
      </p:sp>
    </p:spTree>
    <p:extLst>
      <p:ext uri="{BB962C8B-B14F-4D97-AF65-F5344CB8AC3E}">
        <p14:creationId xmlns:p14="http://schemas.microsoft.com/office/powerpoint/2010/main" val="744624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58D2B-81DE-4735-8B97-F06C57F2DA60}"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45961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58D2B-81DE-4735-8B97-F06C57F2DA60}"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165617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1B58D2B-81DE-4735-8B97-F06C57F2DA60}" type="slidenum">
              <a:rPr lang="en-GB" smtClean="0"/>
              <a:pPr/>
              <a:t>13</a:t>
            </a:fld>
            <a:endParaRPr lang="en-GB"/>
          </a:p>
        </p:txBody>
      </p:sp>
    </p:spTree>
    <p:extLst>
      <p:ext uri="{BB962C8B-B14F-4D97-AF65-F5344CB8AC3E}">
        <p14:creationId xmlns:p14="http://schemas.microsoft.com/office/powerpoint/2010/main" val="36022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58D2B-81DE-4735-8B97-F06C57F2DA6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60227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58D2B-81DE-4735-8B97-F06C57F2DA60}"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71970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FB57BB-7289-4CBE-BD29-14591A06096D}" type="slidenum">
              <a:rPr lang="it-IT" smtClean="0">
                <a:solidFill>
                  <a:prstClr val="black"/>
                </a:solidFill>
              </a:rPr>
              <a:pPr/>
              <a:t>32</a:t>
            </a:fld>
            <a:endParaRPr lang="it-IT">
              <a:solidFill>
                <a:prstClr val="black"/>
              </a:solidFill>
            </a:endParaRPr>
          </a:p>
        </p:txBody>
      </p:sp>
    </p:spTree>
    <p:extLst>
      <p:ext uri="{BB962C8B-B14F-4D97-AF65-F5344CB8AC3E}">
        <p14:creationId xmlns:p14="http://schemas.microsoft.com/office/powerpoint/2010/main" val="244109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Conclusions: </a:t>
            </a:r>
            <a:endParaRPr lang="en-US" dirty="0"/>
          </a:p>
          <a:p>
            <a:endParaRPr lang="en-GB" dirty="0"/>
          </a:p>
        </p:txBody>
      </p:sp>
      <p:sp>
        <p:nvSpPr>
          <p:cNvPr id="4" name="Slide Number Placeholder 3"/>
          <p:cNvSpPr>
            <a:spLocks noGrp="1"/>
          </p:cNvSpPr>
          <p:nvPr>
            <p:ph type="sldNum" sz="quarter" idx="5"/>
          </p:nvPr>
        </p:nvSpPr>
        <p:spPr/>
        <p:txBody>
          <a:bodyPr/>
          <a:lstStyle/>
          <a:p>
            <a:fld id="{88FB57BB-7289-4CBE-BD29-14591A06096D}" type="slidenum">
              <a:rPr lang="it-IT" smtClean="0">
                <a:solidFill>
                  <a:prstClr val="black"/>
                </a:solidFill>
              </a:rPr>
              <a:pPr/>
              <a:t>45</a:t>
            </a:fld>
            <a:endParaRPr lang="it-IT">
              <a:solidFill>
                <a:prstClr val="black"/>
              </a:solidFill>
            </a:endParaRPr>
          </a:p>
        </p:txBody>
      </p:sp>
    </p:spTree>
    <p:extLst>
      <p:ext uri="{BB962C8B-B14F-4D97-AF65-F5344CB8AC3E}">
        <p14:creationId xmlns:p14="http://schemas.microsoft.com/office/powerpoint/2010/main" val="243533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1B58D2B-81DE-4735-8B97-F06C57F2DA60}"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161824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1B58D2B-81DE-4735-8B97-F06C57F2DA60}"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174483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1B58D2B-81DE-4735-8B97-F06C57F2DA60}"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490541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MASTER">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67545" y="339502"/>
            <a:ext cx="6480720" cy="432048"/>
          </a:xfrm>
        </p:spPr>
        <p:txBody>
          <a:bodyPr anchor="t"/>
          <a:lstStyle>
            <a:lvl1pPr algn="l">
              <a:defRPr sz="2800" b="1" cap="all">
                <a:solidFill>
                  <a:srgbClr val="1F497D"/>
                </a:solidFill>
              </a:defRPr>
            </a:lvl1pPr>
          </a:lstStyle>
          <a:p>
            <a:r>
              <a:rPr lang="en-US" dirty="0"/>
              <a:t>Click to add title</a:t>
            </a:r>
            <a:endParaRPr lang="en-GB" dirty="0"/>
          </a:p>
        </p:txBody>
      </p:sp>
      <p:sp>
        <p:nvSpPr>
          <p:cNvPr id="5" name="Text Placeholder 2"/>
          <p:cNvSpPr>
            <a:spLocks noGrp="1"/>
          </p:cNvSpPr>
          <p:nvPr>
            <p:ph type="body" idx="1" hasCustomPrompt="1"/>
          </p:nvPr>
        </p:nvSpPr>
        <p:spPr>
          <a:xfrm>
            <a:off x="467544" y="1275606"/>
            <a:ext cx="8280920" cy="3528392"/>
          </a:xfrm>
          <a:prstGeom prst="rect">
            <a:avLst/>
          </a:prstGeom>
        </p:spPr>
        <p:txBody>
          <a:bodyPr anchor="t" anchorCtr="0"/>
          <a:lstStyle>
            <a:lvl1pPr marL="342900" marR="0" indent="-342900" algn="l" defTabSz="914400" rtl="0" eaLnBrk="0" fontAlgn="base" latinLnBrk="0" hangingPunct="0">
              <a:lnSpc>
                <a:spcPct val="100000"/>
              </a:lnSpc>
              <a:spcBef>
                <a:spcPct val="20000"/>
              </a:spcBef>
              <a:spcAft>
                <a:spcPct val="0"/>
              </a:spcAft>
              <a:buClrTx/>
              <a:buSzPct val="90000"/>
              <a:buFontTx/>
              <a:buBlip>
                <a:blip r:embed="rId2"/>
              </a:buBlip>
              <a:tabLst/>
              <a:defRPr sz="2200" b="0">
                <a:solidFill>
                  <a:schemeClr val="tx1">
                    <a:lumMod val="65000"/>
                    <a:lumOff val="35000"/>
                  </a:schemeClr>
                </a:solidFill>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a:solidFill>
                  <a:schemeClr val="tx1">
                    <a:tint val="75000"/>
                  </a:schemeClr>
                </a:solidFill>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a:solidFill>
                  <a:schemeClr val="tx1">
                    <a:tint val="75000"/>
                  </a:schemeClr>
                </a:solidFill>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342900" marR="0" lvl="0" indent="-342900" algn="l" defTabSz="914400" rtl="0" eaLnBrk="0" fontAlgn="base" latinLnBrk="0" hangingPunct="0">
              <a:lnSpc>
                <a:spcPct val="100000"/>
              </a:lnSpc>
              <a:spcBef>
                <a:spcPct val="20000"/>
              </a:spcBef>
              <a:spcAft>
                <a:spcPct val="0"/>
              </a:spcAft>
              <a:buClrTx/>
              <a:buSzPct val="90000"/>
              <a:buFontTx/>
              <a:buBlip>
                <a:blip r:embed="rId2"/>
              </a:buBlip>
              <a:tabLst/>
              <a:defRPr/>
            </a:pPr>
            <a:r>
              <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16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90000"/>
              <a:tabLst/>
              <a:defRPr/>
            </a:pPr>
            <a:endPar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Tree>
    <p:extLst>
      <p:ext uri="{BB962C8B-B14F-4D97-AF65-F5344CB8AC3E}">
        <p14:creationId xmlns:p14="http://schemas.microsoft.com/office/powerpoint/2010/main" val="359669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MASTER8">
    <p:bg>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67544" y="1275606"/>
            <a:ext cx="6264696" cy="3528392"/>
          </a:xfrm>
          <a:prstGeom prst="rect">
            <a:avLst/>
          </a:prstGeom>
        </p:spPr>
        <p:txBody>
          <a:bodyPr anchor="t" anchorCtr="0"/>
          <a:lstStyle>
            <a:lvl1pPr marL="342900" marR="0" indent="-342900" algn="l" defTabSz="914400" rtl="0" eaLnBrk="0" fontAlgn="base" latinLnBrk="0" hangingPunct="0">
              <a:lnSpc>
                <a:spcPct val="100000"/>
              </a:lnSpc>
              <a:spcBef>
                <a:spcPct val="20000"/>
              </a:spcBef>
              <a:spcAft>
                <a:spcPct val="0"/>
              </a:spcAft>
              <a:buClrTx/>
              <a:buSzPct val="90000"/>
              <a:buFontTx/>
              <a:buBlip>
                <a:blip r:embed="rId2"/>
              </a:buBlip>
              <a:tabLst/>
              <a:defRPr sz="2200" b="0">
                <a:solidFill>
                  <a:schemeClr val="tx1">
                    <a:lumMod val="65000"/>
                    <a:lumOff val="35000"/>
                  </a:schemeClr>
                </a:solidFill>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a:solidFill>
                  <a:schemeClr val="tx1">
                    <a:tint val="75000"/>
                  </a:schemeClr>
                </a:solidFill>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a:solidFill>
                  <a:schemeClr val="tx1">
                    <a:tint val="75000"/>
                  </a:schemeClr>
                </a:solidFill>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342900" marR="0" lvl="0" indent="-342900" algn="l" defTabSz="914400" rtl="0" eaLnBrk="0" fontAlgn="base" latinLnBrk="0" hangingPunct="0">
              <a:lnSpc>
                <a:spcPct val="100000"/>
              </a:lnSpc>
              <a:spcBef>
                <a:spcPct val="20000"/>
              </a:spcBef>
              <a:spcAft>
                <a:spcPct val="0"/>
              </a:spcAft>
              <a:buClrTx/>
              <a:buSzPct val="90000"/>
              <a:buFontTx/>
              <a:buBlip>
                <a:blip r:embed="rId2"/>
              </a:buBlip>
              <a:tabLst/>
              <a:defRPr/>
            </a:pPr>
            <a:r>
              <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16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90000"/>
              <a:tabLst/>
              <a:defRPr/>
            </a:pPr>
            <a:endPar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
        <p:nvSpPr>
          <p:cNvPr id="9" name="Title 1"/>
          <p:cNvSpPr>
            <a:spLocks noGrp="1"/>
          </p:cNvSpPr>
          <p:nvPr>
            <p:ph type="title" hasCustomPrompt="1"/>
          </p:nvPr>
        </p:nvSpPr>
        <p:spPr>
          <a:xfrm>
            <a:off x="467545" y="339502"/>
            <a:ext cx="6336704" cy="432048"/>
          </a:xfrm>
        </p:spPr>
        <p:txBody>
          <a:bodyPr anchor="t"/>
          <a:lstStyle>
            <a:lvl1pPr algn="l">
              <a:defRPr sz="2800" b="1" cap="all">
                <a:solidFill>
                  <a:srgbClr val="1F497D"/>
                </a:solidFill>
              </a:defRPr>
            </a:lvl1pPr>
          </a:lstStyle>
          <a:p>
            <a:r>
              <a:rPr lang="en-US" dirty="0"/>
              <a:t>Click to add title</a:t>
            </a:r>
            <a:endParaRPr lang="en-GB" dirty="0"/>
          </a:p>
        </p:txBody>
      </p:sp>
    </p:spTree>
    <p:extLst>
      <p:ext uri="{BB962C8B-B14F-4D97-AF65-F5344CB8AC3E}">
        <p14:creationId xmlns:p14="http://schemas.microsoft.com/office/powerpoint/2010/main" val="425247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315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defRPr b="1"/>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a:xfrm>
            <a:off x="3273425" y="4898232"/>
            <a:ext cx="2597150" cy="245269"/>
          </a:xfrm>
          <a:prstGeom prst="rect">
            <a:avLst/>
          </a:prstGeom>
        </p:spPr>
        <p:txBody>
          <a:bodyPr/>
          <a:lstStyle>
            <a:lvl1pPr>
              <a:defRPr/>
            </a:lvl1pPr>
          </a:lstStyle>
          <a:p>
            <a:pPr>
              <a:defRPr/>
            </a:pPr>
            <a:endParaRPr lang="en-US" dirty="0">
              <a:solidFill>
                <a:prstClr val="black"/>
              </a:solidFill>
            </a:endParaRPr>
          </a:p>
        </p:txBody>
      </p:sp>
      <p:sp>
        <p:nvSpPr>
          <p:cNvPr id="5" name="Slide Number Placeholder 5"/>
          <p:cNvSpPr>
            <a:spLocks noGrp="1"/>
          </p:cNvSpPr>
          <p:nvPr>
            <p:ph type="sldNum" sz="quarter" idx="11"/>
          </p:nvPr>
        </p:nvSpPr>
        <p:spPr>
          <a:xfrm>
            <a:off x="228600" y="4854178"/>
            <a:ext cx="495300" cy="289322"/>
          </a:xfrm>
          <a:prstGeom prst="rect">
            <a:avLst/>
          </a:prstGeom>
        </p:spPr>
        <p:txBody>
          <a:bodyPr/>
          <a:lstStyle>
            <a:lvl1pPr>
              <a:defRPr/>
            </a:lvl1pPr>
          </a:lstStyle>
          <a:p>
            <a:fld id="{8B92B126-C5C5-45E2-BEC3-1E4928B47856}"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72742283"/>
      </p:ext>
    </p:extLst>
  </p:cSld>
  <p:clrMapOvr>
    <a:masterClrMapping/>
  </p:clrMapOvr>
  <p:transition advClick="0" advTm="10000">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4" name="Slide Number Placeholder 5"/>
          <p:cNvSpPr>
            <a:spLocks noGrp="1"/>
          </p:cNvSpPr>
          <p:nvPr>
            <p:ph type="sldNum" sz="quarter" idx="11"/>
          </p:nvPr>
        </p:nvSpPr>
        <p:spPr>
          <a:xfrm>
            <a:off x="-95250" y="4941095"/>
            <a:ext cx="381000" cy="273844"/>
          </a:xfrm>
          <a:prstGeom prst="rect">
            <a:avLst/>
          </a:prstGeom>
        </p:spPr>
        <p:txBody>
          <a:bodyPr/>
          <a:lstStyle>
            <a:lvl1pPr>
              <a:defRPr/>
            </a:lvl1pPr>
          </a:lstStyle>
          <a:p>
            <a:fld id="{5F6BC455-FA3A-4262-BFAC-726B36CE6F30}" type="slidenum">
              <a:rPr lang="en-US"/>
              <a:pPr/>
              <a:t>‹#›</a:t>
            </a:fld>
            <a:endParaRPr lang="en-US"/>
          </a:p>
        </p:txBody>
      </p:sp>
    </p:spTree>
    <p:extLst>
      <p:ext uri="{BB962C8B-B14F-4D97-AF65-F5344CB8AC3E}">
        <p14:creationId xmlns:p14="http://schemas.microsoft.com/office/powerpoint/2010/main" val="421807040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742951" y="3735896"/>
            <a:ext cx="8067675" cy="513207"/>
          </a:xfrm>
        </p:spPr>
        <p:txBody>
          <a:bodyPr anchor="t"/>
          <a:lstStyle>
            <a:lvl1pPr algn="l">
              <a:defRPr sz="2100" b="1" cap="all"/>
            </a:lvl1pPr>
          </a:lstStyle>
          <a:p>
            <a:r>
              <a:rPr lang="en-US"/>
              <a:t>Click to edit Master title style</a:t>
            </a:r>
            <a:endParaRPr lang="en-GB" dirty="0"/>
          </a:p>
        </p:txBody>
      </p:sp>
      <p:sp>
        <p:nvSpPr>
          <p:cNvPr id="8" name="Text Placeholder 2"/>
          <p:cNvSpPr>
            <a:spLocks noGrp="1"/>
          </p:cNvSpPr>
          <p:nvPr>
            <p:ph type="body" idx="1"/>
          </p:nvPr>
        </p:nvSpPr>
        <p:spPr>
          <a:xfrm>
            <a:off x="742950" y="4106228"/>
            <a:ext cx="8081011" cy="385762"/>
          </a:xfrm>
        </p:spPr>
        <p:txBody>
          <a:bodyPr anchor="ctr"/>
          <a:lstStyle>
            <a:lvl1pPr marL="0" indent="0" algn="l">
              <a:buNone/>
              <a:defRPr sz="1500" b="1">
                <a:solidFill>
                  <a:schemeClr val="tx1">
                    <a:lumMod val="65000"/>
                    <a:lumOff val="35000"/>
                  </a:schemeClr>
                </a:solidFill>
              </a:defRPr>
            </a:lvl1pPr>
            <a:lvl2pPr marL="342877" indent="0">
              <a:buNone/>
              <a:defRPr sz="1350">
                <a:solidFill>
                  <a:schemeClr val="tx1">
                    <a:tint val="75000"/>
                  </a:schemeClr>
                </a:solidFill>
              </a:defRPr>
            </a:lvl2pPr>
            <a:lvl3pPr marL="685754" indent="0">
              <a:buNone/>
              <a:defRPr sz="1200">
                <a:solidFill>
                  <a:schemeClr val="tx1">
                    <a:tint val="75000"/>
                  </a:schemeClr>
                </a:solidFill>
              </a:defRPr>
            </a:lvl3pPr>
            <a:lvl4pPr marL="1028631" indent="0">
              <a:buNone/>
              <a:defRPr sz="1050">
                <a:solidFill>
                  <a:schemeClr val="tx1">
                    <a:tint val="75000"/>
                  </a:schemeClr>
                </a:solidFill>
              </a:defRPr>
            </a:lvl4pPr>
            <a:lvl5pPr marL="1371509" indent="0">
              <a:buNone/>
              <a:defRPr sz="1050">
                <a:solidFill>
                  <a:schemeClr val="tx1">
                    <a:tint val="75000"/>
                  </a:schemeClr>
                </a:solidFill>
              </a:defRPr>
            </a:lvl5pPr>
            <a:lvl6pPr marL="1714385" indent="0">
              <a:buNone/>
              <a:defRPr sz="1050">
                <a:solidFill>
                  <a:schemeClr val="tx1">
                    <a:tint val="75000"/>
                  </a:schemeClr>
                </a:solidFill>
              </a:defRPr>
            </a:lvl6pPr>
            <a:lvl7pPr marL="2057263" indent="0">
              <a:buNone/>
              <a:defRPr sz="1050">
                <a:solidFill>
                  <a:schemeClr val="tx1">
                    <a:tint val="75000"/>
                  </a:schemeClr>
                </a:solidFill>
              </a:defRPr>
            </a:lvl7pPr>
            <a:lvl8pPr marL="2400140" indent="0">
              <a:buNone/>
              <a:defRPr sz="1050">
                <a:solidFill>
                  <a:schemeClr val="tx1">
                    <a:tint val="75000"/>
                  </a:schemeClr>
                </a:solidFill>
              </a:defRPr>
            </a:lvl8pPr>
            <a:lvl9pPr marL="2743017" indent="0">
              <a:buNone/>
              <a:defRPr sz="105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1"/>
          </p:nvPr>
        </p:nvSpPr>
        <p:spPr>
          <a:xfrm>
            <a:off x="742949" y="4500577"/>
            <a:ext cx="8088631" cy="385762"/>
          </a:xfrm>
        </p:spPr>
        <p:txBody>
          <a:bodyPr anchor="ctr"/>
          <a:lstStyle>
            <a:lvl1pPr marL="0" indent="0" algn="l">
              <a:buNone/>
              <a:defRPr sz="1200" b="0">
                <a:solidFill>
                  <a:schemeClr val="tx1">
                    <a:lumMod val="65000"/>
                    <a:lumOff val="35000"/>
                  </a:schemeClr>
                </a:solidFill>
              </a:defRPr>
            </a:lvl1pPr>
            <a:lvl2pPr marL="342877" indent="0">
              <a:buNone/>
              <a:defRPr sz="1350">
                <a:solidFill>
                  <a:schemeClr val="tx1">
                    <a:tint val="75000"/>
                  </a:schemeClr>
                </a:solidFill>
              </a:defRPr>
            </a:lvl2pPr>
            <a:lvl3pPr marL="685754" indent="0">
              <a:buNone/>
              <a:defRPr sz="1200">
                <a:solidFill>
                  <a:schemeClr val="tx1">
                    <a:tint val="75000"/>
                  </a:schemeClr>
                </a:solidFill>
              </a:defRPr>
            </a:lvl3pPr>
            <a:lvl4pPr marL="1028631" indent="0">
              <a:buNone/>
              <a:defRPr sz="1050">
                <a:solidFill>
                  <a:schemeClr val="tx1">
                    <a:tint val="75000"/>
                  </a:schemeClr>
                </a:solidFill>
              </a:defRPr>
            </a:lvl4pPr>
            <a:lvl5pPr marL="1371509" indent="0">
              <a:buNone/>
              <a:defRPr sz="1050">
                <a:solidFill>
                  <a:schemeClr val="tx1">
                    <a:tint val="75000"/>
                  </a:schemeClr>
                </a:solidFill>
              </a:defRPr>
            </a:lvl5pPr>
            <a:lvl6pPr marL="1714385" indent="0">
              <a:buNone/>
              <a:defRPr sz="1050">
                <a:solidFill>
                  <a:schemeClr val="tx1">
                    <a:tint val="75000"/>
                  </a:schemeClr>
                </a:solidFill>
              </a:defRPr>
            </a:lvl6pPr>
            <a:lvl7pPr marL="2057263" indent="0">
              <a:buNone/>
              <a:defRPr sz="1050">
                <a:solidFill>
                  <a:schemeClr val="tx1">
                    <a:tint val="75000"/>
                  </a:schemeClr>
                </a:solidFill>
              </a:defRPr>
            </a:lvl7pPr>
            <a:lvl8pPr marL="2400140" indent="0">
              <a:buNone/>
              <a:defRPr sz="1050">
                <a:solidFill>
                  <a:schemeClr val="tx1">
                    <a:tint val="75000"/>
                  </a:schemeClr>
                </a:solidFill>
              </a:defRPr>
            </a:lvl8pPr>
            <a:lvl9pPr marL="2743017"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215645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4" name="Slide Number Placeholder 5"/>
          <p:cNvSpPr>
            <a:spLocks noGrp="1"/>
          </p:cNvSpPr>
          <p:nvPr>
            <p:ph type="sldNum" sz="quarter" idx="11"/>
          </p:nvPr>
        </p:nvSpPr>
        <p:spPr/>
        <p:txBody>
          <a:bodyPr/>
          <a:lstStyle>
            <a:lvl1pPr>
              <a:defRPr/>
            </a:lvl1pPr>
          </a:lstStyle>
          <a:p>
            <a:fld id="{5F6BC455-FA3A-4262-BFAC-726B36CE6F30}" type="slidenum">
              <a:rPr lang="en-US"/>
              <a:pPr/>
              <a:t>‹#›</a:t>
            </a:fld>
            <a:endParaRPr lang="en-US" dirty="0"/>
          </a:p>
        </p:txBody>
      </p:sp>
    </p:spTree>
    <p:extLst>
      <p:ext uri="{BB962C8B-B14F-4D97-AF65-F5344CB8AC3E}">
        <p14:creationId xmlns:p14="http://schemas.microsoft.com/office/powerpoint/2010/main" val="296173265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1"/>
          </p:nvPr>
        </p:nvSpPr>
        <p:spPr/>
        <p:txBody>
          <a:bodyPr/>
          <a:lstStyle>
            <a:lvl1pPr>
              <a:defRPr/>
            </a:lvl1pPr>
          </a:lstStyle>
          <a:p>
            <a:fld id="{21DCD7B2-52C0-4091-AB5C-9F722F192267}" type="slidenum">
              <a:rPr lang="en-US"/>
              <a:pPr/>
              <a:t>‹#›</a:t>
            </a:fld>
            <a:endParaRPr lang="en-US" dirty="0"/>
          </a:p>
        </p:txBody>
      </p:sp>
    </p:spTree>
    <p:extLst>
      <p:ext uri="{BB962C8B-B14F-4D97-AF65-F5344CB8AC3E}">
        <p14:creationId xmlns:p14="http://schemas.microsoft.com/office/powerpoint/2010/main" val="88961966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2314" y="4012408"/>
            <a:ext cx="7772400" cy="495300"/>
          </a:xfrm>
        </p:spPr>
        <p:txBody>
          <a:bodyPr anchor="t"/>
          <a:lstStyle>
            <a:lvl1pPr algn="l">
              <a:defRPr sz="2400" b="1" cap="all"/>
            </a:lvl1pPr>
          </a:lstStyle>
          <a:p>
            <a:r>
              <a:rPr lang="en-US"/>
              <a:t>Click to edit Master title style</a:t>
            </a:r>
            <a:endParaRPr lang="en-GB"/>
          </a:p>
        </p:txBody>
      </p:sp>
      <p:sp>
        <p:nvSpPr>
          <p:cNvPr id="8" name="Text Placeholder 2"/>
          <p:cNvSpPr>
            <a:spLocks noGrp="1"/>
          </p:cNvSpPr>
          <p:nvPr>
            <p:ph type="body" idx="1"/>
          </p:nvPr>
        </p:nvSpPr>
        <p:spPr>
          <a:xfrm>
            <a:off x="722314" y="4550569"/>
            <a:ext cx="7772400" cy="326231"/>
          </a:xfrm>
        </p:spPr>
        <p:txBody>
          <a:bodyPr anchor="b"/>
          <a:lstStyle>
            <a:lvl1pPr marL="0" indent="0">
              <a:buNone/>
              <a:defRPr sz="1500" b="1">
                <a:solidFill>
                  <a:schemeClr val="tx1">
                    <a:lumMod val="65000"/>
                    <a:lumOff val="35000"/>
                  </a:schemeClr>
                </a:solidFill>
              </a:defRPr>
            </a:lvl1pPr>
            <a:lvl2pPr marL="342877" indent="0">
              <a:buNone/>
              <a:defRPr sz="1350">
                <a:solidFill>
                  <a:schemeClr val="tx1">
                    <a:tint val="75000"/>
                  </a:schemeClr>
                </a:solidFill>
              </a:defRPr>
            </a:lvl2pPr>
            <a:lvl3pPr marL="685754" indent="0">
              <a:buNone/>
              <a:defRPr sz="1200">
                <a:solidFill>
                  <a:schemeClr val="tx1">
                    <a:tint val="75000"/>
                  </a:schemeClr>
                </a:solidFill>
              </a:defRPr>
            </a:lvl3pPr>
            <a:lvl4pPr marL="1028631" indent="0">
              <a:buNone/>
              <a:defRPr sz="1050">
                <a:solidFill>
                  <a:schemeClr val="tx1">
                    <a:tint val="75000"/>
                  </a:schemeClr>
                </a:solidFill>
              </a:defRPr>
            </a:lvl4pPr>
            <a:lvl5pPr marL="1371509" indent="0">
              <a:buNone/>
              <a:defRPr sz="1050">
                <a:solidFill>
                  <a:schemeClr val="tx1">
                    <a:tint val="75000"/>
                  </a:schemeClr>
                </a:solidFill>
              </a:defRPr>
            </a:lvl5pPr>
            <a:lvl6pPr marL="1714385" indent="0">
              <a:buNone/>
              <a:defRPr sz="1050">
                <a:solidFill>
                  <a:schemeClr val="tx1">
                    <a:tint val="75000"/>
                  </a:schemeClr>
                </a:solidFill>
              </a:defRPr>
            </a:lvl6pPr>
            <a:lvl7pPr marL="2057263" indent="0">
              <a:buNone/>
              <a:defRPr sz="1050">
                <a:solidFill>
                  <a:schemeClr val="tx1">
                    <a:tint val="75000"/>
                  </a:schemeClr>
                </a:solidFill>
              </a:defRPr>
            </a:lvl7pPr>
            <a:lvl8pPr marL="2400140" indent="0">
              <a:buNone/>
              <a:defRPr sz="1050">
                <a:solidFill>
                  <a:schemeClr val="tx1">
                    <a:tint val="75000"/>
                  </a:schemeClr>
                </a:solidFill>
              </a:defRPr>
            </a:lvl8pPr>
            <a:lvl9pPr marL="2743017" indent="0">
              <a:buNone/>
              <a:defRPr sz="105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44C77015-0C94-407D-AEDE-E98DE020A559}" type="slidenum">
              <a:rPr lang="en-US"/>
              <a:pPr/>
              <a:t>‹#›</a:t>
            </a:fld>
            <a:endParaRPr lang="en-US" dirty="0"/>
          </a:p>
        </p:txBody>
      </p:sp>
    </p:spTree>
    <p:extLst>
      <p:ext uri="{BB962C8B-B14F-4D97-AF65-F5344CB8AC3E}">
        <p14:creationId xmlns:p14="http://schemas.microsoft.com/office/powerpoint/2010/main" val="788250355"/>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1"/>
          </p:nvPr>
        </p:nvSpPr>
        <p:spPr/>
        <p:txBody>
          <a:bodyPr/>
          <a:lstStyle>
            <a:lvl1pPr>
              <a:defRPr/>
            </a:lvl1pPr>
          </a:lstStyle>
          <a:p>
            <a:fld id="{AEF837F4-2B7C-4A44-9B1A-F990A84C6B79}" type="slidenum">
              <a:rPr lang="en-US"/>
              <a:pPr/>
              <a:t>‹#›</a:t>
            </a:fld>
            <a:endParaRPr lang="en-US" dirty="0"/>
          </a:p>
        </p:txBody>
      </p:sp>
    </p:spTree>
    <p:extLst>
      <p:ext uri="{BB962C8B-B14F-4D97-AF65-F5344CB8AC3E}">
        <p14:creationId xmlns:p14="http://schemas.microsoft.com/office/powerpoint/2010/main" val="387194134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1"/>
          </a:xfrm>
        </p:spPr>
        <p:txBody>
          <a:bodyPr anchor="b"/>
          <a:lstStyle>
            <a:lvl1pPr marL="0" indent="0">
              <a:buNone/>
              <a:defRPr sz="1800" b="1"/>
            </a:lvl1pPr>
            <a:lvl2pPr marL="342877" indent="0">
              <a:buNone/>
              <a:defRPr sz="1500" b="1"/>
            </a:lvl2pPr>
            <a:lvl3pPr marL="685754" indent="0">
              <a:buNone/>
              <a:defRPr sz="1350" b="1"/>
            </a:lvl3pPr>
            <a:lvl4pPr marL="1028631" indent="0">
              <a:buNone/>
              <a:defRPr sz="1200" b="1"/>
            </a:lvl4pPr>
            <a:lvl5pPr marL="1371509" indent="0">
              <a:buNone/>
              <a:defRPr sz="1200" b="1"/>
            </a:lvl5pPr>
            <a:lvl6pPr marL="1714385" indent="0">
              <a:buNone/>
              <a:defRPr sz="1200" b="1"/>
            </a:lvl6pPr>
            <a:lvl7pPr marL="2057263" indent="0">
              <a:buNone/>
              <a:defRPr sz="1200" b="1"/>
            </a:lvl7pPr>
            <a:lvl8pPr marL="2400140" indent="0">
              <a:buNone/>
              <a:defRPr sz="1200" b="1"/>
            </a:lvl8pPr>
            <a:lvl9pPr marL="274301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1800" b="1"/>
            </a:lvl1pPr>
            <a:lvl2pPr marL="342877" indent="0">
              <a:buNone/>
              <a:defRPr sz="1500" b="1"/>
            </a:lvl2pPr>
            <a:lvl3pPr marL="685754" indent="0">
              <a:buNone/>
              <a:defRPr sz="1350" b="1"/>
            </a:lvl3pPr>
            <a:lvl4pPr marL="1028631" indent="0">
              <a:buNone/>
              <a:defRPr sz="1200" b="1"/>
            </a:lvl4pPr>
            <a:lvl5pPr marL="1371509" indent="0">
              <a:buNone/>
              <a:defRPr sz="1200" b="1"/>
            </a:lvl5pPr>
            <a:lvl6pPr marL="1714385" indent="0">
              <a:buNone/>
              <a:defRPr sz="1200" b="1"/>
            </a:lvl6pPr>
            <a:lvl7pPr marL="2057263" indent="0">
              <a:buNone/>
              <a:defRPr sz="1200" b="1"/>
            </a:lvl7pPr>
            <a:lvl8pPr marL="2400140" indent="0">
              <a:buNone/>
              <a:defRPr sz="1200" b="1"/>
            </a:lvl8pPr>
            <a:lvl9pPr marL="274301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11"/>
          </p:nvPr>
        </p:nvSpPr>
        <p:spPr/>
        <p:txBody>
          <a:bodyPr/>
          <a:lstStyle>
            <a:lvl1pPr>
              <a:defRPr/>
            </a:lvl1pPr>
          </a:lstStyle>
          <a:p>
            <a:fld id="{85A0F015-DF4D-4572-97F5-F0E6F5ECC312}" type="slidenum">
              <a:rPr lang="en-US"/>
              <a:pPr/>
              <a:t>‹#›</a:t>
            </a:fld>
            <a:endParaRPr lang="en-US" dirty="0"/>
          </a:p>
        </p:txBody>
      </p:sp>
    </p:spTree>
    <p:extLst>
      <p:ext uri="{BB962C8B-B14F-4D97-AF65-F5344CB8AC3E}">
        <p14:creationId xmlns:p14="http://schemas.microsoft.com/office/powerpoint/2010/main" val="256643441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1" hasCustomPrompt="1"/>
          </p:nvPr>
        </p:nvSpPr>
        <p:spPr>
          <a:xfrm>
            <a:off x="467543" y="4824536"/>
            <a:ext cx="8088631" cy="339502"/>
          </a:xfrm>
          <a:prstGeom prst="rect">
            <a:avLst/>
          </a:prstGeo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Presented by [author] 	for [event name if applicable]</a:t>
            </a:r>
            <a:endParaRPr lang="he-IL" dirty="0"/>
          </a:p>
        </p:txBody>
      </p:sp>
      <p:sp>
        <p:nvSpPr>
          <p:cNvPr id="9" name="Title 1"/>
          <p:cNvSpPr>
            <a:spLocks noGrp="1"/>
          </p:cNvSpPr>
          <p:nvPr>
            <p:ph type="title" hasCustomPrompt="1"/>
          </p:nvPr>
        </p:nvSpPr>
        <p:spPr>
          <a:xfrm>
            <a:off x="467544" y="4011910"/>
            <a:ext cx="8067675" cy="432048"/>
          </a:xfrm>
        </p:spPr>
        <p:txBody>
          <a:bodyPr anchor="t"/>
          <a:lstStyle>
            <a:lvl1pPr algn="l">
              <a:defRPr sz="2800" b="1" cap="all">
                <a:solidFill>
                  <a:srgbClr val="1F497D"/>
                </a:solidFill>
              </a:defRPr>
            </a:lvl1pPr>
          </a:lstStyle>
          <a:p>
            <a:r>
              <a:rPr lang="en-US" dirty="0"/>
              <a:t>Click to add title</a:t>
            </a:r>
            <a:endParaRPr lang="en-GB" dirty="0"/>
          </a:p>
        </p:txBody>
      </p:sp>
      <p:sp>
        <p:nvSpPr>
          <p:cNvPr id="10" name="Text Placeholder 2"/>
          <p:cNvSpPr>
            <a:spLocks noGrp="1"/>
          </p:cNvSpPr>
          <p:nvPr>
            <p:ph type="body" idx="1" hasCustomPrompt="1"/>
          </p:nvPr>
        </p:nvSpPr>
        <p:spPr>
          <a:xfrm>
            <a:off x="467544" y="4515966"/>
            <a:ext cx="8081011" cy="370319"/>
          </a:xfrm>
          <a:prstGeom prst="rect">
            <a:avLst/>
          </a:prstGeo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905330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3"/>
          <p:cNvSpPr>
            <a:spLocks noGrp="1"/>
          </p:cNvSpPr>
          <p:nvPr>
            <p:ph type="sldNum" sz="quarter" idx="11"/>
          </p:nvPr>
        </p:nvSpPr>
        <p:spPr/>
        <p:txBody>
          <a:bodyPr/>
          <a:lstStyle>
            <a:lvl1pPr>
              <a:defRPr/>
            </a:lvl1pPr>
          </a:lstStyle>
          <a:p>
            <a:fld id="{8FE4A3AB-F9D5-4039-BC6A-2DDBD41C48AB}" type="slidenum">
              <a:rPr lang="en-US"/>
              <a:pPr/>
              <a:t>‹#›</a:t>
            </a:fld>
            <a:endParaRPr lang="en-US" dirty="0"/>
          </a:p>
        </p:txBody>
      </p:sp>
    </p:spTree>
    <p:extLst>
      <p:ext uri="{BB962C8B-B14F-4D97-AF65-F5344CB8AC3E}">
        <p14:creationId xmlns:p14="http://schemas.microsoft.com/office/powerpoint/2010/main" val="237082455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659B0136-1550-43C6-9DC2-FFF186CCAB26}" type="slidenum">
              <a:rPr lang="en-US"/>
              <a:pPr/>
              <a:t>‹#›</a:t>
            </a:fld>
            <a:endParaRPr lang="en-US" dirty="0"/>
          </a:p>
        </p:txBody>
      </p:sp>
    </p:spTree>
    <p:extLst>
      <p:ext uri="{BB962C8B-B14F-4D97-AF65-F5344CB8AC3E}">
        <p14:creationId xmlns:p14="http://schemas.microsoft.com/office/powerpoint/2010/main" val="290284454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SLIDE MASTER">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67545" y="339502"/>
            <a:ext cx="6480720" cy="432048"/>
          </a:xfrm>
        </p:spPr>
        <p:txBody>
          <a:bodyPr anchor="t"/>
          <a:lstStyle>
            <a:lvl1pPr algn="l">
              <a:defRPr sz="2800" b="1" cap="all">
                <a:solidFill>
                  <a:srgbClr val="1F497D"/>
                </a:solidFill>
              </a:defRPr>
            </a:lvl1pPr>
          </a:lstStyle>
          <a:p>
            <a:r>
              <a:rPr lang="en-US" dirty="0"/>
              <a:t>Click to add title</a:t>
            </a:r>
            <a:endParaRPr lang="en-GB" dirty="0"/>
          </a:p>
        </p:txBody>
      </p:sp>
      <p:sp>
        <p:nvSpPr>
          <p:cNvPr id="5" name="Text Placeholder 2"/>
          <p:cNvSpPr>
            <a:spLocks noGrp="1"/>
          </p:cNvSpPr>
          <p:nvPr>
            <p:ph type="body" idx="1" hasCustomPrompt="1"/>
          </p:nvPr>
        </p:nvSpPr>
        <p:spPr>
          <a:xfrm>
            <a:off x="467544" y="1275606"/>
            <a:ext cx="8280920" cy="3528392"/>
          </a:xfrm>
          <a:prstGeom prst="rect">
            <a:avLst/>
          </a:prstGeom>
        </p:spPr>
        <p:txBody>
          <a:bodyPr anchor="t" anchorCtr="0"/>
          <a:lstStyle>
            <a:lvl1pPr marL="342900" marR="0" indent="-342900" algn="l" defTabSz="914400" rtl="0" eaLnBrk="0" fontAlgn="base" latinLnBrk="0" hangingPunct="0">
              <a:lnSpc>
                <a:spcPct val="100000"/>
              </a:lnSpc>
              <a:spcBef>
                <a:spcPct val="20000"/>
              </a:spcBef>
              <a:spcAft>
                <a:spcPct val="0"/>
              </a:spcAft>
              <a:buClrTx/>
              <a:buSzPct val="90000"/>
              <a:buFontTx/>
              <a:buBlip>
                <a:blip r:embed="rId2"/>
              </a:buBlip>
              <a:tabLst/>
              <a:defRPr sz="2200" b="0">
                <a:solidFill>
                  <a:schemeClr val="tx1">
                    <a:lumMod val="65000"/>
                    <a:lumOff val="35000"/>
                  </a:schemeClr>
                </a:solidFill>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a:solidFill>
                  <a:schemeClr val="tx1">
                    <a:tint val="75000"/>
                  </a:schemeClr>
                </a:solidFill>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a:solidFill>
                  <a:schemeClr val="tx1">
                    <a:tint val="75000"/>
                  </a:schemeClr>
                </a:solidFill>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342900" marR="0" lvl="0" indent="-342900" algn="l" defTabSz="914400" rtl="0" eaLnBrk="0" fontAlgn="base" latinLnBrk="0" hangingPunct="0">
              <a:lnSpc>
                <a:spcPct val="100000"/>
              </a:lnSpc>
              <a:spcBef>
                <a:spcPct val="20000"/>
              </a:spcBef>
              <a:spcAft>
                <a:spcPct val="0"/>
              </a:spcAft>
              <a:buClrTx/>
              <a:buSzPct val="90000"/>
              <a:buFontTx/>
              <a:buBlip>
                <a:blip r:embed="rId2"/>
              </a:buBlip>
              <a:tabLst/>
              <a:defRPr/>
            </a:pPr>
            <a:r>
              <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16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90000"/>
              <a:tabLst/>
              <a:defRPr/>
            </a:pPr>
            <a:endPar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Tree>
    <p:extLst>
      <p:ext uri="{BB962C8B-B14F-4D97-AF65-F5344CB8AC3E}">
        <p14:creationId xmlns:p14="http://schemas.microsoft.com/office/powerpoint/2010/main" val="3596694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79885635"/>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 One Heading Level - 1 Column">
    <p:spTree>
      <p:nvGrpSpPr>
        <p:cNvPr id="1" name=""/>
        <p:cNvGrpSpPr/>
        <p:nvPr/>
      </p:nvGrpSpPr>
      <p:grpSpPr>
        <a:xfrm>
          <a:off x="0" y="0"/>
          <a:ext cx="0" cy="0"/>
          <a:chOff x="0" y="0"/>
          <a:chExt cx="0" cy="0"/>
        </a:xfrm>
      </p:grpSpPr>
      <p:sp>
        <p:nvSpPr>
          <p:cNvPr id="11" name="TextBox 10"/>
          <p:cNvSpPr txBox="1"/>
          <p:nvPr userDrawn="1"/>
        </p:nvSpPr>
        <p:spPr>
          <a:xfrm>
            <a:off x="360666" y="378113"/>
            <a:ext cx="8422669" cy="369332"/>
          </a:xfrm>
          <a:prstGeom prst="rect">
            <a:avLst/>
          </a:prstGeom>
          <a:noFill/>
        </p:spPr>
        <p:txBody>
          <a:bodyPr wrap="square" lIns="0" rtlCol="0">
            <a:spAutoFit/>
          </a:bodyPr>
          <a:lstStyle/>
          <a:p>
            <a:r>
              <a:rPr lang="en-US" sz="1800" b="1" dirty="0">
                <a:solidFill>
                  <a:srgbClr val="00AB4E"/>
                </a:solidFill>
              </a:rPr>
              <a:t>Contents</a:t>
            </a:r>
          </a:p>
        </p:txBody>
      </p:sp>
      <p:sp>
        <p:nvSpPr>
          <p:cNvPr id="7" name="Text Placeholder 7"/>
          <p:cNvSpPr>
            <a:spLocks noGrp="1"/>
          </p:cNvSpPr>
          <p:nvPr>
            <p:ph type="body" sz="quarter" idx="13" hasCustomPrompt="1"/>
          </p:nvPr>
        </p:nvSpPr>
        <p:spPr>
          <a:xfrm>
            <a:off x="360666" y="1006079"/>
            <a:ext cx="8422668" cy="3725465"/>
          </a:xfrm>
          <a:prstGeom prst="rect">
            <a:avLst/>
          </a:prstGeom>
        </p:spPr>
        <p:txBody>
          <a:bodyPr/>
          <a:lstStyle>
            <a:lvl1pPr marL="0" indent="0">
              <a:spcBef>
                <a:spcPts val="900"/>
              </a:spcBef>
              <a:spcAft>
                <a:spcPts val="225"/>
              </a:spcAft>
              <a:buClr>
                <a:schemeClr val="bg1"/>
              </a:buClr>
              <a:buSzPct val="25000"/>
              <a:buFont typeface="Arial" pitchFamily="34" charset="0"/>
              <a:buChar char="‮"/>
              <a:tabLst>
                <a:tab pos="5380190" algn="r"/>
              </a:tabLst>
              <a:defRPr lang="en-US" sz="1200" b="1" u="none" kern="1200" cap="none" baseline="0" dirty="0" smtClean="0">
                <a:solidFill>
                  <a:srgbClr val="58595B"/>
                </a:solidFill>
                <a:uFill>
                  <a:solidFill>
                    <a:schemeClr val="tx2"/>
                  </a:solidFill>
                </a:uFill>
                <a:latin typeface="+mn-lt"/>
                <a:ea typeface="+mn-ea"/>
                <a:cs typeface="+mn-cs"/>
              </a:defRPr>
            </a:lvl1pPr>
            <a:lvl2pPr marL="0" indent="0" defTabSz="782791">
              <a:spcBef>
                <a:spcPts val="0"/>
              </a:spcBef>
              <a:spcAft>
                <a:spcPts val="225"/>
              </a:spcAft>
              <a:buClr>
                <a:schemeClr val="bg1"/>
              </a:buClr>
              <a:buSzPct val="25000"/>
              <a:buFont typeface="Arial" pitchFamily="34" charset="0"/>
              <a:buChar char="‮"/>
              <a:tabLst>
                <a:tab pos="3778992" algn="r"/>
              </a:tabLst>
              <a:defRPr lang="en-US" sz="750" b="1" u="none" kern="1200" baseline="0" dirty="0" smtClean="0">
                <a:solidFill>
                  <a:srgbClr val="707C8A"/>
                </a:solidFill>
                <a:uFill>
                  <a:solidFill>
                    <a:schemeClr val="tx1"/>
                  </a:solidFill>
                </a:uFill>
                <a:latin typeface="+mn-lt"/>
                <a:ea typeface="+mn-ea"/>
                <a:cs typeface="+mn-cs"/>
              </a:defRPr>
            </a:lvl2pPr>
            <a:lvl3pPr marL="133314" indent="-133314">
              <a:spcBef>
                <a:spcPts val="0"/>
              </a:spcBef>
              <a:spcAft>
                <a:spcPts val="225"/>
              </a:spcAft>
              <a:buClr>
                <a:srgbClr val="A1ABB2"/>
              </a:buClr>
              <a:buSzPct val="100000"/>
              <a:buFont typeface="Arial" pitchFamily="34" charset="0"/>
              <a:buNone/>
              <a:tabLst>
                <a:tab pos="3778992" algn="r"/>
              </a:tabLst>
              <a:defRPr lang="en-US" sz="6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dirty="0"/>
              <a:t>Section level 1</a:t>
            </a:r>
          </a:p>
        </p:txBody>
      </p:sp>
    </p:spTree>
    <p:extLst>
      <p:ext uri="{BB962C8B-B14F-4D97-AF65-F5344CB8AC3E}">
        <p14:creationId xmlns:p14="http://schemas.microsoft.com/office/powerpoint/2010/main" val="620491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s - One Heading Level - 2 Column">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360666" y="1006079"/>
            <a:ext cx="8422668" cy="3725465"/>
          </a:xfrm>
          <a:prstGeom prst="rect">
            <a:avLst/>
          </a:prstGeom>
        </p:spPr>
        <p:txBody>
          <a:bodyPr numCol="2" spcCol="360000"/>
          <a:lstStyle>
            <a:lvl1pPr marL="0" indent="0">
              <a:spcBef>
                <a:spcPts val="900"/>
              </a:spcBef>
              <a:spcAft>
                <a:spcPts val="225"/>
              </a:spcAft>
              <a:buClr>
                <a:schemeClr val="bg1"/>
              </a:buClr>
              <a:buSzPct val="25000"/>
              <a:buFont typeface="Arial" pitchFamily="34" charset="0"/>
              <a:buChar char="‮"/>
              <a:tabLst>
                <a:tab pos="6156270" algn="r"/>
              </a:tabLst>
              <a:defRPr lang="en-US" sz="1200" b="1" u="none" kern="1200" cap="none" baseline="0" dirty="0" smtClean="0">
                <a:solidFill>
                  <a:srgbClr val="58595B"/>
                </a:solidFill>
                <a:uFill>
                  <a:solidFill>
                    <a:schemeClr val="tx2"/>
                  </a:solidFill>
                </a:uFill>
                <a:latin typeface="+mn-lt"/>
                <a:ea typeface="+mn-ea"/>
                <a:cs typeface="+mn-cs"/>
              </a:defRPr>
            </a:lvl1pPr>
            <a:lvl2pPr marL="0" indent="0" defTabSz="782791">
              <a:spcBef>
                <a:spcPts val="0"/>
              </a:spcBef>
              <a:spcAft>
                <a:spcPts val="225"/>
              </a:spcAft>
              <a:buClr>
                <a:schemeClr val="bg1"/>
              </a:buClr>
              <a:buSzPct val="25000"/>
              <a:buFont typeface="Arial" pitchFamily="34" charset="0"/>
              <a:buChar char="‮"/>
              <a:tabLst>
                <a:tab pos="6157058" algn="r"/>
              </a:tabLst>
              <a:defRPr lang="en-US" sz="750" b="1" u="none" kern="1200" baseline="0" dirty="0" smtClean="0">
                <a:solidFill>
                  <a:srgbClr val="707C8A"/>
                </a:solidFill>
                <a:uFill>
                  <a:solidFill>
                    <a:schemeClr val="tx1"/>
                  </a:solidFill>
                </a:uFill>
                <a:latin typeface="+mn-lt"/>
                <a:ea typeface="+mn-ea"/>
                <a:cs typeface="+mn-cs"/>
              </a:defRPr>
            </a:lvl2pPr>
            <a:lvl3pPr marL="133314" indent="-133314">
              <a:spcBef>
                <a:spcPts val="0"/>
              </a:spcBef>
              <a:spcAft>
                <a:spcPts val="225"/>
              </a:spcAft>
              <a:buClr>
                <a:srgbClr val="A1ABB2"/>
              </a:buClr>
              <a:buSzPct val="100000"/>
              <a:buFont typeface="Arial" pitchFamily="34" charset="0"/>
              <a:buNone/>
              <a:tabLst>
                <a:tab pos="6156270" algn="r"/>
              </a:tabLst>
              <a:defRPr lang="en-US" sz="6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dirty="0"/>
              <a:t>Section level 1</a:t>
            </a:r>
          </a:p>
        </p:txBody>
      </p:sp>
      <p:sp>
        <p:nvSpPr>
          <p:cNvPr id="13" name="TextBox 12"/>
          <p:cNvSpPr txBox="1"/>
          <p:nvPr userDrawn="1"/>
        </p:nvSpPr>
        <p:spPr>
          <a:xfrm>
            <a:off x="360666" y="378113"/>
            <a:ext cx="8422669" cy="369332"/>
          </a:xfrm>
          <a:prstGeom prst="rect">
            <a:avLst/>
          </a:prstGeom>
          <a:noFill/>
        </p:spPr>
        <p:txBody>
          <a:bodyPr wrap="square" lIns="0" rtlCol="0">
            <a:spAutoFit/>
          </a:bodyPr>
          <a:lstStyle/>
          <a:p>
            <a:r>
              <a:rPr lang="en-US" sz="1800" b="1" dirty="0">
                <a:solidFill>
                  <a:srgbClr val="00AB4E"/>
                </a:solidFill>
              </a:rPr>
              <a:t>Contents</a:t>
            </a:r>
          </a:p>
        </p:txBody>
      </p:sp>
    </p:spTree>
    <p:extLst>
      <p:ext uri="{BB962C8B-B14F-4D97-AF65-F5344CB8AC3E}">
        <p14:creationId xmlns:p14="http://schemas.microsoft.com/office/powerpoint/2010/main" val="857642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ble of Contents - 1 Column">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360666" y="1006079"/>
            <a:ext cx="8422668" cy="3725465"/>
          </a:xfrm>
          <a:prstGeom prst="rect">
            <a:avLst/>
          </a:prstGeom>
        </p:spPr>
        <p:txBody>
          <a:bodyPr/>
          <a:lstStyle>
            <a:lvl1pPr marL="0" indent="0">
              <a:spcBef>
                <a:spcPts val="900"/>
              </a:spcBef>
              <a:spcAft>
                <a:spcPts val="225"/>
              </a:spcAft>
              <a:buClr>
                <a:schemeClr val="bg1"/>
              </a:buClr>
              <a:buSzPct val="25000"/>
              <a:buFont typeface="Arial" pitchFamily="34" charset="0"/>
              <a:buChar char="‮"/>
              <a:tabLst>
                <a:tab pos="5380190" algn="r"/>
              </a:tabLst>
              <a:defRPr lang="en-US" sz="1200" b="1" u="none" kern="1200" cap="all" baseline="0" dirty="0" smtClean="0">
                <a:solidFill>
                  <a:schemeClr val="tx1"/>
                </a:solidFill>
                <a:uFill>
                  <a:solidFill>
                    <a:schemeClr val="tx2"/>
                  </a:solidFill>
                </a:uFill>
                <a:latin typeface="+mn-lt"/>
                <a:ea typeface="+mn-ea"/>
                <a:cs typeface="+mn-cs"/>
              </a:defRPr>
            </a:lvl1pPr>
            <a:lvl2pPr marL="0" indent="0" defTabSz="782791">
              <a:spcBef>
                <a:spcPts val="0"/>
              </a:spcBef>
              <a:spcAft>
                <a:spcPts val="225"/>
              </a:spcAft>
              <a:buClr>
                <a:schemeClr val="bg1"/>
              </a:buClr>
              <a:buSzPct val="25000"/>
              <a:buFont typeface="Arial" pitchFamily="34" charset="0"/>
              <a:buChar char="‮"/>
              <a:tabLst>
                <a:tab pos="5380190" algn="r"/>
              </a:tabLst>
              <a:defRPr lang="en-US" sz="1050" b="1" u="none" kern="1200" baseline="0" dirty="0" smtClean="0">
                <a:solidFill>
                  <a:srgbClr val="58595B"/>
                </a:solidFill>
                <a:uFill>
                  <a:solidFill>
                    <a:schemeClr val="tx1"/>
                  </a:solidFill>
                </a:uFill>
                <a:latin typeface="+mn-lt"/>
                <a:ea typeface="+mn-ea"/>
                <a:cs typeface="+mn-cs"/>
              </a:defRPr>
            </a:lvl2pPr>
            <a:lvl3pPr marL="133314" indent="-133314">
              <a:spcBef>
                <a:spcPts val="0"/>
              </a:spcBef>
              <a:spcAft>
                <a:spcPts val="225"/>
              </a:spcAft>
              <a:buClr>
                <a:srgbClr val="A1ABB2"/>
              </a:buClr>
              <a:buSzPct val="100000"/>
              <a:buFont typeface="Arial" pitchFamily="34" charset="0"/>
              <a:buNone/>
              <a:tabLst>
                <a:tab pos="5380190" algn="r"/>
              </a:tabLst>
              <a:defRPr lang="en-US" sz="825" u="none" kern="1200" baseline="0" dirty="0" smtClean="0">
                <a:solidFill>
                  <a:srgbClr val="58595B"/>
                </a:solidFill>
                <a:uFill>
                  <a:solidFill>
                    <a:schemeClr val="tx1">
                      <a:lumMod val="50000"/>
                      <a:lumOff val="50000"/>
                    </a:schemeClr>
                  </a:solidFill>
                </a:uFill>
                <a:latin typeface="+mn-lt"/>
                <a:ea typeface="+mn-ea"/>
                <a:cs typeface="+mn-cs"/>
              </a:defRPr>
            </a:lvl3pPr>
          </a:lstStyle>
          <a:p>
            <a:pPr lvl="0"/>
            <a:r>
              <a:rPr lang="en-US" dirty="0"/>
              <a:t>Section level 1</a:t>
            </a:r>
          </a:p>
          <a:p>
            <a:pPr lvl="1"/>
            <a:r>
              <a:rPr lang="en-US" dirty="0"/>
              <a:t>Section level 2</a:t>
            </a:r>
          </a:p>
          <a:p>
            <a:pPr lvl="2"/>
            <a:r>
              <a:rPr lang="en-US" dirty="0"/>
              <a:t>Section level 3</a:t>
            </a:r>
          </a:p>
        </p:txBody>
      </p:sp>
      <p:sp>
        <p:nvSpPr>
          <p:cNvPr id="13" name="TextBox 12"/>
          <p:cNvSpPr txBox="1"/>
          <p:nvPr userDrawn="1"/>
        </p:nvSpPr>
        <p:spPr>
          <a:xfrm>
            <a:off x="360666" y="378113"/>
            <a:ext cx="8422669" cy="369332"/>
          </a:xfrm>
          <a:prstGeom prst="rect">
            <a:avLst/>
          </a:prstGeom>
          <a:noFill/>
        </p:spPr>
        <p:txBody>
          <a:bodyPr wrap="square" lIns="0" rtlCol="0">
            <a:spAutoFit/>
          </a:bodyPr>
          <a:lstStyle/>
          <a:p>
            <a:r>
              <a:rPr lang="en-US" sz="1800" b="1" dirty="0">
                <a:solidFill>
                  <a:srgbClr val="00AB4E"/>
                </a:solidFill>
              </a:rPr>
              <a:t>Contents</a:t>
            </a:r>
          </a:p>
        </p:txBody>
      </p:sp>
    </p:spTree>
    <p:extLst>
      <p:ext uri="{BB962C8B-B14F-4D97-AF65-F5344CB8AC3E}">
        <p14:creationId xmlns:p14="http://schemas.microsoft.com/office/powerpoint/2010/main" val="652893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 2 Column">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360666" y="1006079"/>
            <a:ext cx="8422668" cy="3725465"/>
          </a:xfrm>
          <a:prstGeom prst="rect">
            <a:avLst/>
          </a:prstGeom>
        </p:spPr>
        <p:txBody>
          <a:bodyPr numCol="2" spcCol="360000"/>
          <a:lstStyle>
            <a:lvl1pPr marL="0" indent="0">
              <a:spcBef>
                <a:spcPts val="900"/>
              </a:spcBef>
              <a:spcAft>
                <a:spcPts val="225"/>
              </a:spcAft>
              <a:buClr>
                <a:schemeClr val="bg1"/>
              </a:buClr>
              <a:buSzPct val="25000"/>
              <a:buFont typeface="Arial" pitchFamily="34" charset="0"/>
              <a:buChar char="‮"/>
              <a:tabLst>
                <a:tab pos="6156270" algn="r"/>
              </a:tabLst>
              <a:defRPr lang="en-US" sz="1200" b="1" u="none" kern="1200" cap="all" baseline="0" dirty="0" smtClean="0">
                <a:solidFill>
                  <a:schemeClr val="tx1"/>
                </a:solidFill>
                <a:uFill>
                  <a:solidFill>
                    <a:schemeClr val="tx2"/>
                  </a:solidFill>
                </a:uFill>
                <a:latin typeface="+mn-lt"/>
                <a:ea typeface="+mn-ea"/>
                <a:cs typeface="+mn-cs"/>
              </a:defRPr>
            </a:lvl1pPr>
            <a:lvl2pPr marL="0" indent="0" defTabSz="782791">
              <a:spcBef>
                <a:spcPts val="0"/>
              </a:spcBef>
              <a:spcAft>
                <a:spcPts val="225"/>
              </a:spcAft>
              <a:buClr>
                <a:schemeClr val="bg1"/>
              </a:buClr>
              <a:buSzPct val="25000"/>
              <a:buFont typeface="Arial" pitchFamily="34" charset="0"/>
              <a:buChar char="‮"/>
              <a:tabLst>
                <a:tab pos="6157058" algn="r"/>
              </a:tabLst>
              <a:defRPr lang="en-US" sz="1050" b="1" u="none" kern="1200" baseline="0" dirty="0" smtClean="0">
                <a:solidFill>
                  <a:srgbClr val="58595B"/>
                </a:solidFill>
                <a:uFill>
                  <a:solidFill>
                    <a:schemeClr val="tx1"/>
                  </a:solidFill>
                </a:uFill>
                <a:latin typeface="+mn-lt"/>
                <a:ea typeface="+mn-ea"/>
                <a:cs typeface="+mn-cs"/>
              </a:defRPr>
            </a:lvl2pPr>
            <a:lvl3pPr marL="133314" indent="-133314">
              <a:spcBef>
                <a:spcPts val="0"/>
              </a:spcBef>
              <a:spcAft>
                <a:spcPts val="225"/>
              </a:spcAft>
              <a:buClr>
                <a:srgbClr val="A1ABB2"/>
              </a:buClr>
              <a:buSzPct val="100000"/>
              <a:buFont typeface="Arial" pitchFamily="34" charset="0"/>
              <a:buNone/>
              <a:tabLst>
                <a:tab pos="6156270" algn="r"/>
              </a:tabLst>
              <a:defRPr lang="en-US" sz="825" u="none" kern="1200" baseline="0" dirty="0" smtClean="0">
                <a:solidFill>
                  <a:srgbClr val="58595B"/>
                </a:solidFill>
                <a:uFill>
                  <a:solidFill>
                    <a:schemeClr val="tx1">
                      <a:lumMod val="50000"/>
                      <a:lumOff val="50000"/>
                    </a:schemeClr>
                  </a:solidFill>
                </a:uFill>
                <a:latin typeface="+mn-lt"/>
                <a:ea typeface="+mn-ea"/>
                <a:cs typeface="+mn-cs"/>
              </a:defRPr>
            </a:lvl3pPr>
          </a:lstStyle>
          <a:p>
            <a:pPr lvl="0"/>
            <a:r>
              <a:rPr lang="en-US" dirty="0"/>
              <a:t>Section Level 1</a:t>
            </a:r>
          </a:p>
          <a:p>
            <a:pPr lvl="1"/>
            <a:r>
              <a:rPr lang="en-US" dirty="0"/>
              <a:t>Section level 2</a:t>
            </a:r>
          </a:p>
          <a:p>
            <a:pPr lvl="2"/>
            <a:r>
              <a:rPr lang="en-US" dirty="0"/>
              <a:t>Section level 3</a:t>
            </a:r>
          </a:p>
        </p:txBody>
      </p:sp>
      <p:sp>
        <p:nvSpPr>
          <p:cNvPr id="14" name="TextBox 13"/>
          <p:cNvSpPr txBox="1"/>
          <p:nvPr userDrawn="1"/>
        </p:nvSpPr>
        <p:spPr>
          <a:xfrm>
            <a:off x="360666" y="378113"/>
            <a:ext cx="8422669" cy="369332"/>
          </a:xfrm>
          <a:prstGeom prst="rect">
            <a:avLst/>
          </a:prstGeom>
          <a:noFill/>
        </p:spPr>
        <p:txBody>
          <a:bodyPr wrap="square" lIns="0" rtlCol="0">
            <a:spAutoFit/>
          </a:bodyPr>
          <a:lstStyle/>
          <a:p>
            <a:r>
              <a:rPr lang="en-US" sz="1800" b="1" dirty="0">
                <a:solidFill>
                  <a:srgbClr val="00AB4E"/>
                </a:solidFill>
              </a:rPr>
              <a:t>Contents</a:t>
            </a:r>
          </a:p>
        </p:txBody>
      </p:sp>
    </p:spTree>
    <p:extLst>
      <p:ext uri="{BB962C8B-B14F-4D97-AF65-F5344CB8AC3E}">
        <p14:creationId xmlns:p14="http://schemas.microsoft.com/office/powerpoint/2010/main" val="2231140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0666" y="627480"/>
            <a:ext cx="8422668" cy="1366305"/>
          </a:xfrm>
          <a:prstGeom prst="rect">
            <a:avLst/>
          </a:prstGeom>
        </p:spPr>
        <p:txBody>
          <a:bodyPr anchor="b"/>
          <a:lstStyle>
            <a:lvl1pPr>
              <a:defRPr sz="2099" spc="0" baseline="0"/>
            </a:lvl1pPr>
          </a:lstStyle>
          <a:p>
            <a:r>
              <a:rPr lang="en-US" dirty="0"/>
              <a:t>Section divider title here in sentence case</a:t>
            </a:r>
          </a:p>
        </p:txBody>
      </p:sp>
      <p:cxnSp>
        <p:nvCxnSpPr>
          <p:cNvPr id="13" name="Straight Connector 12"/>
          <p:cNvCxnSpPr/>
          <p:nvPr userDrawn="1"/>
        </p:nvCxnSpPr>
        <p:spPr>
          <a:xfrm>
            <a:off x="360666" y="2047364"/>
            <a:ext cx="8422669"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6" name="Text Placeholder 4"/>
          <p:cNvSpPr>
            <a:spLocks noGrp="1"/>
          </p:cNvSpPr>
          <p:nvPr>
            <p:ph type="body" sz="quarter" idx="13"/>
          </p:nvPr>
        </p:nvSpPr>
        <p:spPr>
          <a:xfrm>
            <a:off x="360666" y="3597893"/>
            <a:ext cx="8422669" cy="1042825"/>
          </a:xfrm>
          <a:prstGeom prst="rect">
            <a:avLst/>
          </a:prstGeom>
        </p:spPr>
        <p:txBody>
          <a:bodyPr anchor="b"/>
          <a:lstStyle>
            <a:lvl1pPr>
              <a:spcBef>
                <a:spcPts val="0"/>
              </a:spcBef>
              <a:spcAft>
                <a:spcPts val="450"/>
              </a:spcAft>
              <a:buNone/>
              <a:defRPr sz="1050" b="0">
                <a:solidFill>
                  <a:srgbClr val="58595B"/>
                </a:solidFill>
              </a:defRPr>
            </a:lvl1pPr>
          </a:lstStyle>
          <a:p>
            <a:pPr lvl="0"/>
            <a:r>
              <a:rPr lang="en-US" b="1"/>
              <a:t>Click to edit Master text styles</a:t>
            </a:r>
          </a:p>
        </p:txBody>
      </p:sp>
    </p:spTree>
    <p:extLst>
      <p:ext uri="{BB962C8B-B14F-4D97-AF65-F5344CB8AC3E}">
        <p14:creationId xmlns:p14="http://schemas.microsoft.com/office/powerpoint/2010/main" val="807471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666" y="411957"/>
            <a:ext cx="8422669" cy="594122"/>
          </a:xfrm>
          <a:prstGeom prst="rect">
            <a:avLst/>
          </a:prstGeom>
        </p:spPr>
        <p:txBody>
          <a:bodyPr/>
          <a:lstStyle>
            <a:lvl1pPr>
              <a:defRPr spc="0" baseline="0"/>
            </a:lvl1pPr>
          </a:lstStyle>
          <a:p>
            <a:r>
              <a:rPr lang="en-US"/>
              <a:t>Click to edit Master title style</a:t>
            </a:r>
            <a:endParaRPr lang="en-US" dirty="0"/>
          </a:p>
        </p:txBody>
      </p:sp>
      <p:sp>
        <p:nvSpPr>
          <p:cNvPr id="10" name="Content Placeholder 2"/>
          <p:cNvSpPr>
            <a:spLocks noGrp="1"/>
          </p:cNvSpPr>
          <p:nvPr>
            <p:ph idx="1"/>
          </p:nvPr>
        </p:nvSpPr>
        <p:spPr>
          <a:xfrm>
            <a:off x="360666" y="1113235"/>
            <a:ext cx="8422669" cy="3564731"/>
          </a:xfrm>
          <a:prstGeom prst="rect">
            <a:avLst/>
          </a:prstGeom>
        </p:spPr>
        <p:txBody>
          <a:bodyPr/>
          <a:lstStyle>
            <a:lvl1pPr>
              <a:spcBef>
                <a:spcPts val="450"/>
              </a:spcBef>
              <a:defRPr/>
            </a:lvl1pPr>
            <a:lvl2pPr>
              <a:spcBef>
                <a:spcPts val="450"/>
              </a:spcBef>
              <a:defRPr/>
            </a:lvl2pPr>
            <a:lvl3pPr>
              <a:spcBef>
                <a:spcPts val="450"/>
              </a:spcBef>
              <a:defRPr/>
            </a:lvl3pPr>
            <a:lvl4pPr marL="545161" indent="-134505">
              <a:spcBef>
                <a:spcPts val="450"/>
              </a:spcBef>
              <a:defRPr/>
            </a:lvl4pPr>
            <a:lvl5pPr>
              <a:spcBef>
                <a:spcPts val="45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318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3">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67544" y="4011910"/>
            <a:ext cx="8067675" cy="432048"/>
          </a:xfrm>
        </p:spPr>
        <p:txBody>
          <a:bodyPr anchor="t"/>
          <a:lstStyle>
            <a:lvl1pPr algn="l">
              <a:defRPr sz="2800" b="1" cap="all">
                <a:solidFill>
                  <a:srgbClr val="1F497D"/>
                </a:solidFill>
              </a:defRPr>
            </a:lvl1pPr>
          </a:lstStyle>
          <a:p>
            <a:r>
              <a:rPr lang="en-US" dirty="0"/>
              <a:t>Click to add title</a:t>
            </a:r>
            <a:endParaRPr lang="en-GB" dirty="0"/>
          </a:p>
        </p:txBody>
      </p:sp>
      <p:sp>
        <p:nvSpPr>
          <p:cNvPr id="7" name="Text Placeholder 2"/>
          <p:cNvSpPr>
            <a:spLocks noGrp="1"/>
          </p:cNvSpPr>
          <p:nvPr>
            <p:ph type="body" idx="1" hasCustomPrompt="1"/>
          </p:nvPr>
        </p:nvSpPr>
        <p:spPr>
          <a:xfrm>
            <a:off x="467544" y="4515966"/>
            <a:ext cx="8081011" cy="370319"/>
          </a:xfrm>
          <a:prstGeom prst="rect">
            <a:avLst/>
          </a:prstGeo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2119430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360666" y="411957"/>
            <a:ext cx="8422669" cy="594122"/>
          </a:xfrm>
          <a:prstGeom prst="rect">
            <a:avLst/>
          </a:prstGeom>
        </p:spPr>
        <p:txBody>
          <a:bodyPr/>
          <a:lstStyle>
            <a:lvl1pPr>
              <a:defRPr spc="0" baseline="0"/>
            </a:lvl1pPr>
          </a:lstStyle>
          <a:p>
            <a:r>
              <a:rPr lang="en-US"/>
              <a:t>Click to edit Master title style</a:t>
            </a:r>
            <a:endParaRPr lang="en-US" dirty="0"/>
          </a:p>
        </p:txBody>
      </p:sp>
      <p:sp>
        <p:nvSpPr>
          <p:cNvPr id="7" name="Content Placeholder 2"/>
          <p:cNvSpPr>
            <a:spLocks noGrp="1"/>
          </p:cNvSpPr>
          <p:nvPr>
            <p:ph idx="1"/>
          </p:nvPr>
        </p:nvSpPr>
        <p:spPr>
          <a:xfrm>
            <a:off x="360666" y="1113235"/>
            <a:ext cx="4103015" cy="3564731"/>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1"/>
          </p:nvPr>
        </p:nvSpPr>
        <p:spPr>
          <a:xfrm>
            <a:off x="4680319" y="1113235"/>
            <a:ext cx="4103016" cy="3564731"/>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5721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laceholders v2">
    <p:spTree>
      <p:nvGrpSpPr>
        <p:cNvPr id="1" name=""/>
        <p:cNvGrpSpPr/>
        <p:nvPr/>
      </p:nvGrpSpPr>
      <p:grpSpPr>
        <a:xfrm>
          <a:off x="0" y="0"/>
          <a:ext cx="0" cy="0"/>
          <a:chOff x="0" y="0"/>
          <a:chExt cx="0" cy="0"/>
        </a:xfrm>
      </p:grpSpPr>
      <p:sp>
        <p:nvSpPr>
          <p:cNvPr id="14" name="Title 1"/>
          <p:cNvSpPr>
            <a:spLocks noGrp="1"/>
          </p:cNvSpPr>
          <p:nvPr>
            <p:ph type="title"/>
          </p:nvPr>
        </p:nvSpPr>
        <p:spPr>
          <a:xfrm>
            <a:off x="360666" y="411957"/>
            <a:ext cx="8422669" cy="594122"/>
          </a:xfrm>
          <a:prstGeom prst="rect">
            <a:avLst/>
          </a:prstGeom>
        </p:spPr>
        <p:txBody>
          <a:bodyPr/>
          <a:lstStyle>
            <a:lvl1pPr>
              <a:defRPr spc="0" baseline="0"/>
            </a:lvl1pPr>
          </a:lstStyle>
          <a:p>
            <a:r>
              <a:rPr lang="en-US"/>
              <a:t>Click to edit Master title style</a:t>
            </a:r>
            <a:endParaRPr lang="en-US" dirty="0"/>
          </a:p>
        </p:txBody>
      </p:sp>
      <p:sp>
        <p:nvSpPr>
          <p:cNvPr id="8" name="Content Placeholder 2"/>
          <p:cNvSpPr>
            <a:spLocks noGrp="1"/>
          </p:cNvSpPr>
          <p:nvPr>
            <p:ph idx="1"/>
          </p:nvPr>
        </p:nvSpPr>
        <p:spPr>
          <a:xfrm>
            <a:off x="360666" y="1113235"/>
            <a:ext cx="8422668" cy="1674019"/>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1"/>
          </p:nvPr>
        </p:nvSpPr>
        <p:spPr>
          <a:xfrm>
            <a:off x="360666" y="3003948"/>
            <a:ext cx="8422668" cy="1674019"/>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0466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360666" y="411957"/>
            <a:ext cx="8422669" cy="594122"/>
          </a:xfrm>
          <a:prstGeom prst="rect">
            <a:avLst/>
          </a:prstGeom>
        </p:spPr>
        <p:txBody>
          <a:bodyPr/>
          <a:lstStyle>
            <a:lvl1pPr>
              <a:defRPr spc="0" baseline="0"/>
            </a:lvl1pPr>
          </a:lstStyle>
          <a:p>
            <a:r>
              <a:rPr lang="en-US"/>
              <a:t>Click to edit Master title style</a:t>
            </a:r>
            <a:endParaRPr lang="en-US" dirty="0"/>
          </a:p>
        </p:txBody>
      </p:sp>
      <p:sp>
        <p:nvSpPr>
          <p:cNvPr id="12" name="Content Placeholder 2"/>
          <p:cNvSpPr>
            <a:spLocks noGrp="1"/>
          </p:cNvSpPr>
          <p:nvPr>
            <p:ph idx="1"/>
          </p:nvPr>
        </p:nvSpPr>
        <p:spPr>
          <a:xfrm>
            <a:off x="360666" y="1113235"/>
            <a:ext cx="2645311" cy="3564731"/>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1"/>
          </p:nvPr>
        </p:nvSpPr>
        <p:spPr>
          <a:xfrm>
            <a:off x="3233446" y="1113235"/>
            <a:ext cx="2645311" cy="3564731"/>
          </a:xfrm>
          <a:prstGeom prst="rect">
            <a:avLst/>
          </a:prstGeom>
        </p:spPr>
        <p:txBody>
          <a:bodyPr/>
          <a:lstStyle>
            <a:lvl4pPr marL="545161" indent="-134505">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2"/>
          </p:nvPr>
        </p:nvSpPr>
        <p:spPr>
          <a:xfrm>
            <a:off x="6106226" y="1113235"/>
            <a:ext cx="2645311" cy="3564731"/>
          </a:xfrm>
          <a:prstGeom prst="rect">
            <a:avLst/>
          </a:prstGeom>
        </p:spPr>
        <p:txBody>
          <a:bodyPr/>
          <a:lstStyle>
            <a:lvl4pPr marL="545161" indent="-134505">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1897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laceholders v2">
    <p:spTree>
      <p:nvGrpSpPr>
        <p:cNvPr id="1" name=""/>
        <p:cNvGrpSpPr/>
        <p:nvPr/>
      </p:nvGrpSpPr>
      <p:grpSpPr>
        <a:xfrm>
          <a:off x="0" y="0"/>
          <a:ext cx="0" cy="0"/>
          <a:chOff x="0" y="0"/>
          <a:chExt cx="0" cy="0"/>
        </a:xfrm>
      </p:grpSpPr>
      <p:sp>
        <p:nvSpPr>
          <p:cNvPr id="15" name="Title 1"/>
          <p:cNvSpPr>
            <a:spLocks noGrp="1"/>
          </p:cNvSpPr>
          <p:nvPr>
            <p:ph type="title"/>
          </p:nvPr>
        </p:nvSpPr>
        <p:spPr>
          <a:xfrm>
            <a:off x="360666" y="411957"/>
            <a:ext cx="8422669" cy="594122"/>
          </a:xfrm>
          <a:prstGeom prst="rect">
            <a:avLst/>
          </a:prstGeom>
        </p:spPr>
        <p:txBody>
          <a:bodyPr/>
          <a:lstStyle>
            <a:lvl1pPr>
              <a:defRPr spc="0" baseline="0"/>
            </a:lvl1pPr>
          </a:lstStyle>
          <a:p>
            <a:r>
              <a:rPr lang="en-US"/>
              <a:t>Click to edit Master title style</a:t>
            </a:r>
            <a:endParaRPr lang="en-US" dirty="0"/>
          </a:p>
        </p:txBody>
      </p:sp>
      <p:sp>
        <p:nvSpPr>
          <p:cNvPr id="8" name="Content Placeholder 2"/>
          <p:cNvSpPr>
            <a:spLocks noGrp="1"/>
          </p:cNvSpPr>
          <p:nvPr>
            <p:ph idx="1"/>
          </p:nvPr>
        </p:nvSpPr>
        <p:spPr>
          <a:xfrm>
            <a:off x="360666" y="1113235"/>
            <a:ext cx="4103015" cy="3564731"/>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1"/>
          </p:nvPr>
        </p:nvSpPr>
        <p:spPr>
          <a:xfrm>
            <a:off x="4680319" y="1113235"/>
            <a:ext cx="4103016" cy="1674019"/>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2"/>
          </p:nvPr>
        </p:nvSpPr>
        <p:spPr>
          <a:xfrm>
            <a:off x="4680319" y="3003948"/>
            <a:ext cx="4103016" cy="1674019"/>
          </a:xfrm>
          <a:prstGeom prst="rect">
            <a:avLst/>
          </a:prstGeom>
        </p:spPr>
        <p:txBody>
          <a:bodyPr/>
          <a:lstStyle>
            <a:lvl4pPr marL="545161" indent="-134505">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3652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laceholders v3">
    <p:spTree>
      <p:nvGrpSpPr>
        <p:cNvPr id="1" name=""/>
        <p:cNvGrpSpPr/>
        <p:nvPr/>
      </p:nvGrpSpPr>
      <p:grpSpPr>
        <a:xfrm>
          <a:off x="0" y="0"/>
          <a:ext cx="0" cy="0"/>
          <a:chOff x="0" y="0"/>
          <a:chExt cx="0" cy="0"/>
        </a:xfrm>
      </p:grpSpPr>
      <p:sp>
        <p:nvSpPr>
          <p:cNvPr id="13" name="Title 1"/>
          <p:cNvSpPr>
            <a:spLocks noGrp="1"/>
          </p:cNvSpPr>
          <p:nvPr>
            <p:ph type="title"/>
          </p:nvPr>
        </p:nvSpPr>
        <p:spPr>
          <a:xfrm>
            <a:off x="360666" y="411957"/>
            <a:ext cx="8422669" cy="594122"/>
          </a:xfrm>
          <a:prstGeom prst="rect">
            <a:avLst/>
          </a:prstGeom>
        </p:spPr>
        <p:txBody>
          <a:bodyPr/>
          <a:lstStyle>
            <a:lvl1pPr>
              <a:defRPr spc="0" baseline="0"/>
            </a:lvl1pPr>
          </a:lstStyle>
          <a:p>
            <a:r>
              <a:rPr lang="en-US"/>
              <a:t>Click to edit Master title style</a:t>
            </a:r>
            <a:endParaRPr lang="en-US" dirty="0"/>
          </a:p>
        </p:txBody>
      </p:sp>
      <p:sp>
        <p:nvSpPr>
          <p:cNvPr id="9" name="Content Placeholder 2"/>
          <p:cNvSpPr>
            <a:spLocks noGrp="1"/>
          </p:cNvSpPr>
          <p:nvPr>
            <p:ph idx="1"/>
          </p:nvPr>
        </p:nvSpPr>
        <p:spPr>
          <a:xfrm>
            <a:off x="4680319" y="1113235"/>
            <a:ext cx="4103016" cy="3564731"/>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1"/>
          </p:nvPr>
        </p:nvSpPr>
        <p:spPr>
          <a:xfrm>
            <a:off x="360666" y="1113235"/>
            <a:ext cx="4103016" cy="1674019"/>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p:nvPr>
        </p:nvSpPr>
        <p:spPr>
          <a:xfrm>
            <a:off x="360666" y="3003948"/>
            <a:ext cx="4103015" cy="1674019"/>
          </a:xfrm>
          <a:prstGeom prst="rect">
            <a:avLst/>
          </a:prstGeom>
        </p:spPr>
        <p:txBody>
          <a:bodyPr/>
          <a:lstStyle>
            <a:lvl4pPr marL="545161" indent="-134505">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7605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Placeholders v4">
    <p:spTree>
      <p:nvGrpSpPr>
        <p:cNvPr id="1" name=""/>
        <p:cNvGrpSpPr/>
        <p:nvPr/>
      </p:nvGrpSpPr>
      <p:grpSpPr>
        <a:xfrm>
          <a:off x="0" y="0"/>
          <a:ext cx="0" cy="0"/>
          <a:chOff x="0" y="0"/>
          <a:chExt cx="0" cy="0"/>
        </a:xfrm>
      </p:grpSpPr>
      <p:sp>
        <p:nvSpPr>
          <p:cNvPr id="13" name="Title 1"/>
          <p:cNvSpPr>
            <a:spLocks noGrp="1"/>
          </p:cNvSpPr>
          <p:nvPr>
            <p:ph type="title"/>
          </p:nvPr>
        </p:nvSpPr>
        <p:spPr>
          <a:xfrm>
            <a:off x="360666" y="411957"/>
            <a:ext cx="8422669" cy="594122"/>
          </a:xfrm>
          <a:prstGeom prst="rect">
            <a:avLst/>
          </a:prstGeom>
        </p:spPr>
        <p:txBody>
          <a:bodyPr/>
          <a:lstStyle>
            <a:lvl1pPr>
              <a:defRPr spc="0" baseline="0"/>
            </a:lvl1pPr>
          </a:lstStyle>
          <a:p>
            <a:r>
              <a:rPr lang="en-US"/>
              <a:t>Click to edit Master title style</a:t>
            </a:r>
            <a:endParaRPr lang="en-US" dirty="0"/>
          </a:p>
        </p:txBody>
      </p:sp>
      <p:sp>
        <p:nvSpPr>
          <p:cNvPr id="9" name="Content Placeholder 2"/>
          <p:cNvSpPr>
            <a:spLocks noGrp="1"/>
          </p:cNvSpPr>
          <p:nvPr>
            <p:ph idx="1"/>
          </p:nvPr>
        </p:nvSpPr>
        <p:spPr>
          <a:xfrm>
            <a:off x="360666" y="1113235"/>
            <a:ext cx="8422668" cy="1674019"/>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1"/>
          </p:nvPr>
        </p:nvSpPr>
        <p:spPr>
          <a:xfrm>
            <a:off x="360666" y="3003948"/>
            <a:ext cx="4103016" cy="1674019"/>
          </a:xfrm>
          <a:prstGeom prst="rect">
            <a:avLst/>
          </a:prstGeom>
        </p:spPr>
        <p:txBody>
          <a:bodyPr/>
          <a:lstStyle>
            <a:lvl4pPr marL="545161" indent="-13450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2"/>
          </p:nvPr>
        </p:nvSpPr>
        <p:spPr>
          <a:xfrm>
            <a:off x="4680319" y="3003948"/>
            <a:ext cx="4103016" cy="1674019"/>
          </a:xfrm>
          <a:prstGeom prst="rect">
            <a:avLst/>
          </a:prstGeom>
        </p:spPr>
        <p:txBody>
          <a:bodyPr/>
          <a:lstStyle>
            <a:lvl4pPr marL="545161" indent="-134505">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4613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laceholders v5">
    <p:spTree>
      <p:nvGrpSpPr>
        <p:cNvPr id="1" name=""/>
        <p:cNvGrpSpPr/>
        <p:nvPr/>
      </p:nvGrpSpPr>
      <p:grpSpPr>
        <a:xfrm>
          <a:off x="0" y="0"/>
          <a:ext cx="0" cy="0"/>
          <a:chOff x="0" y="0"/>
          <a:chExt cx="0" cy="0"/>
        </a:xfrm>
      </p:grpSpPr>
      <p:sp>
        <p:nvSpPr>
          <p:cNvPr id="13" name="Title 1"/>
          <p:cNvSpPr>
            <a:spLocks noGrp="1"/>
          </p:cNvSpPr>
          <p:nvPr>
            <p:ph type="title"/>
          </p:nvPr>
        </p:nvSpPr>
        <p:spPr>
          <a:xfrm>
            <a:off x="360666" y="411957"/>
            <a:ext cx="8422669" cy="594122"/>
          </a:xfrm>
          <a:prstGeom prst="rect">
            <a:avLst/>
          </a:prstGeom>
        </p:spPr>
        <p:txBody>
          <a:bodyPr/>
          <a:lstStyle>
            <a:lvl1pPr>
              <a:defRPr spc="0" baseline="0"/>
            </a:lvl1pPr>
          </a:lstStyle>
          <a:p>
            <a:r>
              <a:rPr lang="en-US"/>
              <a:t>Click to edit Master title style</a:t>
            </a:r>
            <a:endParaRPr lang="en-US" dirty="0"/>
          </a:p>
        </p:txBody>
      </p:sp>
      <p:sp>
        <p:nvSpPr>
          <p:cNvPr id="9" name="Content Placeholder 2"/>
          <p:cNvSpPr>
            <a:spLocks noGrp="1"/>
          </p:cNvSpPr>
          <p:nvPr>
            <p:ph idx="11"/>
          </p:nvPr>
        </p:nvSpPr>
        <p:spPr>
          <a:xfrm>
            <a:off x="360666" y="1113235"/>
            <a:ext cx="4103016" cy="1674019"/>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4680319" y="1113235"/>
            <a:ext cx="4103016" cy="1674019"/>
          </a:xfrm>
          <a:prstGeom prst="rect">
            <a:avLst/>
          </a:prstGeom>
        </p:spPr>
        <p:txBody>
          <a:bodyPr/>
          <a:lstStyle>
            <a:lvl4pPr marL="545161" indent="-134505">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9"/>
          </p:nvPr>
        </p:nvSpPr>
        <p:spPr>
          <a:xfrm>
            <a:off x="360666" y="3003948"/>
            <a:ext cx="8422668" cy="1674019"/>
          </a:xfrm>
          <a:prstGeom prst="rect">
            <a:avLst/>
          </a:prstGeom>
        </p:spPr>
        <p:txBody>
          <a:bodyPr/>
          <a:lstStyle>
            <a:lvl4pPr marL="545161" indent="-134505">
              <a:tabLs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3051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60666" y="411957"/>
            <a:ext cx="8422669" cy="594122"/>
          </a:xfrm>
          <a:prstGeom prst="rect">
            <a:avLst/>
          </a:prstGeom>
        </p:spPr>
        <p:txBody>
          <a:bodyPr/>
          <a:lstStyle>
            <a:lvl1pPr>
              <a:defRPr spc="0" baseline="0"/>
            </a:lvl1pPr>
          </a:lstStyle>
          <a:p>
            <a:r>
              <a:rPr lang="en-US"/>
              <a:t>Click to edit Master title style</a:t>
            </a:r>
            <a:endParaRPr lang="en-US" dirty="0"/>
          </a:p>
        </p:txBody>
      </p:sp>
      <p:sp>
        <p:nvSpPr>
          <p:cNvPr id="11" name="Content Placeholder 2"/>
          <p:cNvSpPr>
            <a:spLocks noGrp="1"/>
          </p:cNvSpPr>
          <p:nvPr>
            <p:ph idx="11"/>
          </p:nvPr>
        </p:nvSpPr>
        <p:spPr>
          <a:xfrm>
            <a:off x="360666" y="1113235"/>
            <a:ext cx="4103016" cy="1674019"/>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4680319" y="1113235"/>
            <a:ext cx="4103016" cy="1674019"/>
          </a:xfrm>
          <a:prstGeom prst="rect">
            <a:avLst/>
          </a:prstGeom>
        </p:spPr>
        <p:txBody>
          <a:bodyPr/>
          <a:lstStyle>
            <a:lvl4pPr marL="545161" indent="-13450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3"/>
          </p:nvPr>
        </p:nvSpPr>
        <p:spPr>
          <a:xfrm>
            <a:off x="360666" y="3003948"/>
            <a:ext cx="4103016" cy="1674019"/>
          </a:xfrm>
          <a:prstGeom prst="rect">
            <a:avLst/>
          </a:prstGeom>
        </p:spPr>
        <p:txBody>
          <a:bodyPr/>
          <a:lstStyle>
            <a:lvl4pPr marL="545161" indent="-134505">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4"/>
          </p:nvPr>
        </p:nvSpPr>
        <p:spPr>
          <a:xfrm>
            <a:off x="4680319" y="3003948"/>
            <a:ext cx="4103016" cy="1674019"/>
          </a:xfrm>
          <a:prstGeom prst="rect">
            <a:avLst/>
          </a:prstGeom>
        </p:spPr>
        <p:txBody>
          <a:bodyPr/>
          <a:lstStyle>
            <a:lvl4pPr marL="545161" indent="-13450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6166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360666" y="411957"/>
            <a:ext cx="8422669" cy="594122"/>
          </a:xfrm>
          <a:prstGeom prst="rect">
            <a:avLst/>
          </a:prstGeom>
        </p:spPr>
        <p:txBody>
          <a:bodyPr/>
          <a:lstStyle>
            <a:lvl1pPr>
              <a:defRPr spc="0" baseline="0"/>
            </a:lvl1pPr>
          </a:lstStyle>
          <a:p>
            <a:r>
              <a:rPr lang="en-US"/>
              <a:t>Click to edit Master title style</a:t>
            </a:r>
            <a:endParaRPr lang="en-US" dirty="0"/>
          </a:p>
        </p:txBody>
      </p:sp>
    </p:spTree>
    <p:extLst>
      <p:ext uri="{BB962C8B-B14F-4D97-AF65-F5344CB8AC3E}">
        <p14:creationId xmlns:p14="http://schemas.microsoft.com/office/powerpoint/2010/main" val="3812867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88090" y="123825"/>
            <a:ext cx="8367821" cy="666140"/>
          </a:xfrm>
        </p:spPr>
        <p:txBody>
          <a:bodyPr>
            <a:noAutofit/>
          </a:bodyPr>
          <a:lstStyle>
            <a:lvl1pPr marL="0" marR="0" indent="0" algn="l" defTabSz="914339" rtl="0" eaLnBrk="1" fontAlgn="auto" latinLnBrk="0" hangingPunct="1">
              <a:lnSpc>
                <a:spcPct val="100000"/>
              </a:lnSpc>
              <a:spcBef>
                <a:spcPct val="0"/>
              </a:spcBef>
              <a:spcAft>
                <a:spcPts val="0"/>
              </a:spcAft>
              <a:buClrTx/>
              <a:buSzTx/>
              <a:buFontTx/>
              <a:buNone/>
              <a:tabLst/>
              <a:defRPr sz="2399" b="0">
                <a:solidFill>
                  <a:schemeClr val="bg1"/>
                </a:solidFill>
              </a:defRPr>
            </a:lvl1pPr>
          </a:lstStyle>
          <a:p>
            <a:r>
              <a:rPr lang="en-US" altLang="zh-CN" dirty="0"/>
              <a:t>Headline in Arial Regular 32 point</a:t>
            </a:r>
          </a:p>
        </p:txBody>
      </p:sp>
      <p:sp>
        <p:nvSpPr>
          <p:cNvPr id="3" name="副标题 2"/>
          <p:cNvSpPr>
            <a:spLocks noGrp="1"/>
          </p:cNvSpPr>
          <p:nvPr>
            <p:ph type="subTitle" idx="1" hasCustomPrompt="1"/>
          </p:nvPr>
        </p:nvSpPr>
        <p:spPr>
          <a:xfrm>
            <a:off x="388090" y="951946"/>
            <a:ext cx="8367821" cy="3773695"/>
          </a:xfrm>
        </p:spPr>
        <p:txBody>
          <a:bodyPr>
            <a:normAutofit/>
          </a:bodyPr>
          <a:lstStyle>
            <a:lvl1pPr marL="0" marR="0" indent="0" algn="l" defTabSz="914339" rtl="0" eaLnBrk="1" fontAlgn="auto" latinLnBrk="0" hangingPunct="1">
              <a:lnSpc>
                <a:spcPct val="100000"/>
              </a:lnSpc>
              <a:spcBef>
                <a:spcPct val="20000"/>
              </a:spcBef>
              <a:spcAft>
                <a:spcPts val="0"/>
              </a:spcAft>
              <a:buClrTx/>
              <a:buSzTx/>
              <a:buFont typeface="Arial" pitchFamily="34" charset="0"/>
              <a:buNone/>
              <a:tabLst/>
              <a:defRPr sz="1500" baseline="0">
                <a:solidFill>
                  <a:schemeClr val="bg1"/>
                </a:solidFill>
              </a:defRPr>
            </a:lvl1pPr>
            <a:lvl2pPr marL="457170"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8" indent="0" algn="ctr">
              <a:buNone/>
              <a:defRPr>
                <a:solidFill>
                  <a:schemeClr val="tx1">
                    <a:tint val="75000"/>
                  </a:schemeClr>
                </a:solidFill>
              </a:defRPr>
            </a:lvl5pPr>
            <a:lvl6pPr marL="2285848" indent="0" algn="ctr">
              <a:buNone/>
              <a:defRPr>
                <a:solidFill>
                  <a:schemeClr val="tx1">
                    <a:tint val="75000"/>
                  </a:schemeClr>
                </a:solidFill>
              </a:defRPr>
            </a:lvl6pPr>
            <a:lvl7pPr marL="2743017" indent="0" algn="ctr">
              <a:buNone/>
              <a:defRPr>
                <a:solidFill>
                  <a:schemeClr val="tx1">
                    <a:tint val="75000"/>
                  </a:schemeClr>
                </a:solidFill>
              </a:defRPr>
            </a:lvl7pPr>
            <a:lvl8pPr marL="3200186" indent="0" algn="ctr">
              <a:buNone/>
              <a:defRPr>
                <a:solidFill>
                  <a:schemeClr val="tx1">
                    <a:tint val="75000"/>
                  </a:schemeClr>
                </a:solidFill>
              </a:defRPr>
            </a:lvl8pPr>
            <a:lvl9pPr marL="3657356" indent="0" algn="ctr">
              <a:buNone/>
              <a:defRPr>
                <a:solidFill>
                  <a:schemeClr val="tx1">
                    <a:tint val="75000"/>
                  </a:schemeClr>
                </a:solidFill>
              </a:defRPr>
            </a:lvl9pPr>
          </a:lstStyle>
          <a:p>
            <a:r>
              <a:rPr lang="en-US" altLang="zh-CN" dirty="0"/>
              <a:t>Copy text in Arial Regular 20 - 14 point </a:t>
            </a:r>
          </a:p>
        </p:txBody>
      </p:sp>
    </p:spTree>
    <p:extLst>
      <p:ext uri="{BB962C8B-B14F-4D97-AF65-F5344CB8AC3E}">
        <p14:creationId xmlns:p14="http://schemas.microsoft.com/office/powerpoint/2010/main" val="360886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MASTER2">
    <p:bg>
      <p:bgPr>
        <a:solidFill>
          <a:schemeClr val="bg1"/>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hasCustomPrompt="1"/>
          </p:nvPr>
        </p:nvSpPr>
        <p:spPr>
          <a:xfrm>
            <a:off x="467544" y="1275606"/>
            <a:ext cx="6264696" cy="3528392"/>
          </a:xfrm>
          <a:prstGeom prst="rect">
            <a:avLst/>
          </a:prstGeom>
        </p:spPr>
        <p:txBody>
          <a:bodyPr anchor="t" anchorCtr="0"/>
          <a:lstStyle>
            <a:lvl1pPr marL="342900" marR="0" indent="-342900" algn="l" defTabSz="914400" rtl="0" eaLnBrk="0" fontAlgn="base" latinLnBrk="0" hangingPunct="0">
              <a:lnSpc>
                <a:spcPct val="100000"/>
              </a:lnSpc>
              <a:spcBef>
                <a:spcPct val="20000"/>
              </a:spcBef>
              <a:spcAft>
                <a:spcPct val="0"/>
              </a:spcAft>
              <a:buClrTx/>
              <a:buSzPct val="90000"/>
              <a:buFontTx/>
              <a:buBlip>
                <a:blip r:embed="rId2"/>
              </a:buBlip>
              <a:tabLst/>
              <a:defRPr sz="2200" b="0">
                <a:solidFill>
                  <a:schemeClr val="tx1">
                    <a:lumMod val="65000"/>
                    <a:lumOff val="35000"/>
                  </a:schemeClr>
                </a:solidFill>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a:solidFill>
                  <a:schemeClr val="tx1">
                    <a:tint val="75000"/>
                  </a:schemeClr>
                </a:solidFill>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a:solidFill>
                  <a:schemeClr val="tx1">
                    <a:tint val="75000"/>
                  </a:schemeClr>
                </a:solidFill>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342900" marR="0" lvl="0" indent="-342900" algn="l" defTabSz="914400" rtl="0" eaLnBrk="0" fontAlgn="base" latinLnBrk="0" hangingPunct="0">
              <a:lnSpc>
                <a:spcPct val="100000"/>
              </a:lnSpc>
              <a:spcBef>
                <a:spcPct val="20000"/>
              </a:spcBef>
              <a:spcAft>
                <a:spcPct val="0"/>
              </a:spcAft>
              <a:buClrTx/>
              <a:buSzPct val="90000"/>
              <a:buFontTx/>
              <a:buBlip>
                <a:blip r:embed="rId2"/>
              </a:buBlip>
              <a:tabLst/>
              <a:defRPr/>
            </a:pPr>
            <a:r>
              <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16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90000"/>
              <a:tabLst/>
              <a:defRPr/>
            </a:pPr>
            <a:endPar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
        <p:nvSpPr>
          <p:cNvPr id="8" name="Title 1"/>
          <p:cNvSpPr>
            <a:spLocks noGrp="1"/>
          </p:cNvSpPr>
          <p:nvPr>
            <p:ph type="title" hasCustomPrompt="1"/>
          </p:nvPr>
        </p:nvSpPr>
        <p:spPr>
          <a:xfrm>
            <a:off x="467545" y="339502"/>
            <a:ext cx="6336704" cy="432048"/>
          </a:xfrm>
        </p:spPr>
        <p:txBody>
          <a:bodyPr anchor="t"/>
          <a:lstStyle>
            <a:lvl1pPr algn="l">
              <a:defRPr sz="2800" b="1" cap="all">
                <a:solidFill>
                  <a:srgbClr val="1F497D"/>
                </a:solidFill>
              </a:defRPr>
            </a:lvl1pPr>
          </a:lstStyle>
          <a:p>
            <a:r>
              <a:rPr lang="en-US" dirty="0"/>
              <a:t>Click to add title</a:t>
            </a:r>
            <a:endParaRPr lang="en-GB" dirty="0"/>
          </a:p>
        </p:txBody>
      </p:sp>
    </p:spTree>
    <p:extLst>
      <p:ext uri="{BB962C8B-B14F-4D97-AF65-F5344CB8AC3E}">
        <p14:creationId xmlns:p14="http://schemas.microsoft.com/office/powerpoint/2010/main" val="1881294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55651" y="1342630"/>
            <a:ext cx="5616575" cy="1017587"/>
          </a:xfrm>
        </p:spPr>
        <p:txBody>
          <a:bodyPr/>
          <a:lstStyle>
            <a:lvl1pPr>
              <a:defRPr sz="2999">
                <a:solidFill>
                  <a:schemeClr val="tx1">
                    <a:lumMod val="95000"/>
                    <a:lumOff val="5000"/>
                  </a:schemeClr>
                </a:solidFill>
                <a:latin typeface="+mj-lt"/>
                <a:ea typeface="+mj-ea"/>
                <a:cs typeface="Arial" panose="020B0604020202020204" pitchFamily="34" charset="0"/>
              </a:defRPr>
            </a:lvl1pPr>
          </a:lstStyle>
          <a:p>
            <a:r>
              <a:rPr lang="en-US" altLang="zh-CN" dirty="0"/>
              <a:t>Headline in Arial Regular 40 point</a:t>
            </a:r>
            <a:endParaRPr lang="zh-CN" altLang="en-US" dirty="0"/>
          </a:p>
        </p:txBody>
      </p:sp>
      <p:sp>
        <p:nvSpPr>
          <p:cNvPr id="8" name="副标题 2"/>
          <p:cNvSpPr>
            <a:spLocks noGrp="1"/>
          </p:cNvSpPr>
          <p:nvPr>
            <p:ph type="subTitle" idx="11" hasCustomPrompt="1"/>
          </p:nvPr>
        </p:nvSpPr>
        <p:spPr>
          <a:xfrm>
            <a:off x="755650" y="2301480"/>
            <a:ext cx="3114455" cy="369332"/>
          </a:xfrm>
          <a:prstGeom prst="rect">
            <a:avLst/>
          </a:prstGeom>
        </p:spPr>
        <p:txBody>
          <a:bodyPr/>
          <a:lstStyle>
            <a:lvl1pPr marL="257158" marR="0" indent="-257158" algn="l" defTabSz="685617" rtl="0" eaLnBrk="1" fontAlgn="base" latinLnBrk="0" hangingPunct="1">
              <a:lnSpc>
                <a:spcPct val="100000"/>
              </a:lnSpc>
              <a:spcBef>
                <a:spcPct val="20000"/>
              </a:spcBef>
              <a:spcAft>
                <a:spcPct val="0"/>
              </a:spcAft>
              <a:buClr>
                <a:srgbClr val="990000"/>
              </a:buClr>
              <a:buSzTx/>
              <a:buFontTx/>
              <a:buNone/>
              <a:tabLst/>
              <a:defRPr>
                <a:solidFill>
                  <a:schemeClr val="tx1">
                    <a:lumMod val="95000"/>
                    <a:lumOff val="5000"/>
                  </a:schemeClr>
                </a:solidFill>
                <a:latin typeface="+mj-lt"/>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5" indent="0" algn="ctr">
              <a:buNone/>
              <a:defRPr>
                <a:solidFill>
                  <a:schemeClr val="tx1">
                    <a:tint val="75000"/>
                  </a:schemeClr>
                </a:solidFill>
              </a:defRPr>
            </a:lvl6pPr>
            <a:lvl7pPr marL="2057263"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pPr marL="257158" marR="0" lvl="0" indent="-257158" algn="l" defTabSz="685617" rtl="0" eaLnBrk="1" fontAlgn="base" latinLnBrk="0" hangingPunct="1">
              <a:lnSpc>
                <a:spcPct val="100000"/>
              </a:lnSpc>
              <a:spcBef>
                <a:spcPct val="20000"/>
              </a:spcBef>
              <a:spcAft>
                <a:spcPct val="0"/>
              </a:spcAft>
              <a:buClr>
                <a:srgbClr val="990000"/>
              </a:buClr>
              <a:buSzTx/>
              <a:buFontTx/>
              <a:buNone/>
              <a:tabLst/>
              <a:defRPr/>
            </a:pPr>
            <a:r>
              <a:rPr lang="en-US" altLang="zh-CN" dirty="0"/>
              <a:t>Department name</a:t>
            </a:r>
            <a:endParaRPr lang="zh-CN" altLang="en-US" dirty="0"/>
          </a:p>
        </p:txBody>
      </p:sp>
    </p:spTree>
    <p:extLst>
      <p:ext uri="{BB962C8B-B14F-4D97-AF65-F5344CB8AC3E}">
        <p14:creationId xmlns:p14="http://schemas.microsoft.com/office/powerpoint/2010/main" val="1849433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2725-34C2-491E-8697-8B3762E59F8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it-IT"/>
          </a:p>
        </p:txBody>
      </p:sp>
      <p:sp>
        <p:nvSpPr>
          <p:cNvPr id="3" name="Subtitle 2">
            <a:extLst>
              <a:ext uri="{FF2B5EF4-FFF2-40B4-BE49-F238E27FC236}">
                <a16:creationId xmlns:a16="http://schemas.microsoft.com/office/drawing/2014/main" id="{2B955BB6-E861-4DDE-BB6E-F7A1C2E0F26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775FEE2B-EBC7-4F89-964C-550E6AA92DF5}"/>
              </a:ext>
            </a:extLst>
          </p:cNvPr>
          <p:cNvSpPr>
            <a:spLocks noGrp="1"/>
          </p:cNvSpPr>
          <p:nvPr>
            <p:ph type="dt" sz="half" idx="10"/>
          </p:nvPr>
        </p:nvSpPr>
        <p:spPr/>
        <p:txBody>
          <a:body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5" name="Footer Placeholder 4">
            <a:extLst>
              <a:ext uri="{FF2B5EF4-FFF2-40B4-BE49-F238E27FC236}">
                <a16:creationId xmlns:a16="http://schemas.microsoft.com/office/drawing/2014/main" id="{6BC227B7-22D4-4A0C-A3A8-3625297D09FA}"/>
              </a:ext>
            </a:extLst>
          </p:cNvPr>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a:extLst>
              <a:ext uri="{FF2B5EF4-FFF2-40B4-BE49-F238E27FC236}">
                <a16:creationId xmlns:a16="http://schemas.microsoft.com/office/drawing/2014/main" id="{75305768-27A9-4E2D-9ADF-41F4C058F274}"/>
              </a:ext>
            </a:extLst>
          </p:cNvPr>
          <p:cNvSpPr>
            <a:spLocks noGrp="1"/>
          </p:cNvSpPr>
          <p:nvPr>
            <p:ph type="sldNum" sz="quarter" idx="12"/>
          </p:nvPr>
        </p:nvSpPr>
        <p:spPr/>
        <p:txBody>
          <a:body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23312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E19D-5EC3-4CF3-9670-CED377A45E59}"/>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7C1E8154-5B60-4AC9-98D6-C423AFA65C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96E1DAE-FBD5-4BF4-AE01-CDC2A2123527}"/>
              </a:ext>
            </a:extLst>
          </p:cNvPr>
          <p:cNvSpPr>
            <a:spLocks noGrp="1"/>
          </p:cNvSpPr>
          <p:nvPr>
            <p:ph type="dt" sz="half" idx="10"/>
          </p:nvPr>
        </p:nvSpPr>
        <p:spPr/>
        <p:txBody>
          <a:body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5" name="Footer Placeholder 4">
            <a:extLst>
              <a:ext uri="{FF2B5EF4-FFF2-40B4-BE49-F238E27FC236}">
                <a16:creationId xmlns:a16="http://schemas.microsoft.com/office/drawing/2014/main" id="{A7765FDD-8A3B-443E-BA6A-7D14E44B0BD4}"/>
              </a:ext>
            </a:extLst>
          </p:cNvPr>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a:extLst>
              <a:ext uri="{FF2B5EF4-FFF2-40B4-BE49-F238E27FC236}">
                <a16:creationId xmlns:a16="http://schemas.microsoft.com/office/drawing/2014/main" id="{49E6A9F0-1497-4D4F-838E-675ECAD4F9CA}"/>
              </a:ext>
            </a:extLst>
          </p:cNvPr>
          <p:cNvSpPr>
            <a:spLocks noGrp="1"/>
          </p:cNvSpPr>
          <p:nvPr>
            <p:ph type="sldNum" sz="quarter" idx="12"/>
          </p:nvPr>
        </p:nvSpPr>
        <p:spPr/>
        <p:txBody>
          <a:body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094343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7BB7-C1A4-40B5-930F-5B24B4BF228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824592B5-BD89-4602-AC73-65521B4151E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19C4B4-312E-4B0D-9D36-86956C5A8B01}"/>
              </a:ext>
            </a:extLst>
          </p:cNvPr>
          <p:cNvSpPr>
            <a:spLocks noGrp="1"/>
          </p:cNvSpPr>
          <p:nvPr>
            <p:ph type="dt" sz="half" idx="10"/>
          </p:nvPr>
        </p:nvSpPr>
        <p:spPr/>
        <p:txBody>
          <a:body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5" name="Footer Placeholder 4">
            <a:extLst>
              <a:ext uri="{FF2B5EF4-FFF2-40B4-BE49-F238E27FC236}">
                <a16:creationId xmlns:a16="http://schemas.microsoft.com/office/drawing/2014/main" id="{95DF4334-105A-4731-BD18-E0B0DF9354CE}"/>
              </a:ext>
            </a:extLst>
          </p:cNvPr>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a:extLst>
              <a:ext uri="{FF2B5EF4-FFF2-40B4-BE49-F238E27FC236}">
                <a16:creationId xmlns:a16="http://schemas.microsoft.com/office/drawing/2014/main" id="{5405FE5E-C317-47F7-BFF6-3BEBD6328216}"/>
              </a:ext>
            </a:extLst>
          </p:cNvPr>
          <p:cNvSpPr>
            <a:spLocks noGrp="1"/>
          </p:cNvSpPr>
          <p:nvPr>
            <p:ph type="sldNum" sz="quarter" idx="12"/>
          </p:nvPr>
        </p:nvSpPr>
        <p:spPr/>
        <p:txBody>
          <a:body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917865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42BD-95FC-400A-A85B-5A3CD8A82E76}"/>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803FD0CB-88FF-4A3F-A33D-619CD4671C7A}"/>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30FDDDCA-8AB0-4507-8AEC-54C8277C142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52AD7581-E2F1-4C2C-A4BE-6FD8AD57EC26}"/>
              </a:ext>
            </a:extLst>
          </p:cNvPr>
          <p:cNvSpPr>
            <a:spLocks noGrp="1"/>
          </p:cNvSpPr>
          <p:nvPr>
            <p:ph type="dt" sz="half" idx="10"/>
          </p:nvPr>
        </p:nvSpPr>
        <p:spPr/>
        <p:txBody>
          <a:body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6" name="Footer Placeholder 5">
            <a:extLst>
              <a:ext uri="{FF2B5EF4-FFF2-40B4-BE49-F238E27FC236}">
                <a16:creationId xmlns:a16="http://schemas.microsoft.com/office/drawing/2014/main" id="{8A3B8C79-6DAC-4CB2-AF9E-23B96962F72E}"/>
              </a:ext>
            </a:extLst>
          </p:cNvPr>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a:extLst>
              <a:ext uri="{FF2B5EF4-FFF2-40B4-BE49-F238E27FC236}">
                <a16:creationId xmlns:a16="http://schemas.microsoft.com/office/drawing/2014/main" id="{C8A7BDE8-BA64-4A45-A024-125D1E2FF829}"/>
              </a:ext>
            </a:extLst>
          </p:cNvPr>
          <p:cNvSpPr>
            <a:spLocks noGrp="1"/>
          </p:cNvSpPr>
          <p:nvPr>
            <p:ph type="sldNum" sz="quarter" idx="12"/>
          </p:nvPr>
        </p:nvSpPr>
        <p:spPr/>
        <p:txBody>
          <a:body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75696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8172-717F-450B-B18F-3408CF03EB70}"/>
              </a:ext>
            </a:extLst>
          </p:cNvPr>
          <p:cNvSpPr>
            <a:spLocks noGrp="1"/>
          </p:cNvSpPr>
          <p:nvPr>
            <p:ph type="title"/>
          </p:nvPr>
        </p:nvSpPr>
        <p:spPr>
          <a:xfrm>
            <a:off x="629841" y="273844"/>
            <a:ext cx="7886700" cy="994172"/>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FC2B8B4A-C8FA-4AEE-BE56-770258B95C7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93BD17F-E1DA-4CB4-AE10-A8F86E93DD42}"/>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14369B7C-4404-48BD-92C5-1378BCAED27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4727A0B-27D6-498F-A3EC-6A80DE541462}"/>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B4FFB918-E0CF-43DC-B5CE-D26DDAD76DED}"/>
              </a:ext>
            </a:extLst>
          </p:cNvPr>
          <p:cNvSpPr>
            <a:spLocks noGrp="1"/>
          </p:cNvSpPr>
          <p:nvPr>
            <p:ph type="dt" sz="half" idx="10"/>
          </p:nvPr>
        </p:nvSpPr>
        <p:spPr/>
        <p:txBody>
          <a:body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8" name="Footer Placeholder 7">
            <a:extLst>
              <a:ext uri="{FF2B5EF4-FFF2-40B4-BE49-F238E27FC236}">
                <a16:creationId xmlns:a16="http://schemas.microsoft.com/office/drawing/2014/main" id="{166548FD-4055-44FC-ADC0-5FDD330B6A76}"/>
              </a:ext>
            </a:extLst>
          </p:cNvPr>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a:extLst>
              <a:ext uri="{FF2B5EF4-FFF2-40B4-BE49-F238E27FC236}">
                <a16:creationId xmlns:a16="http://schemas.microsoft.com/office/drawing/2014/main" id="{48C665E0-A775-49AB-B322-D1F91BEABC28}"/>
              </a:ext>
            </a:extLst>
          </p:cNvPr>
          <p:cNvSpPr>
            <a:spLocks noGrp="1"/>
          </p:cNvSpPr>
          <p:nvPr>
            <p:ph type="sldNum" sz="quarter" idx="12"/>
          </p:nvPr>
        </p:nvSpPr>
        <p:spPr/>
        <p:txBody>
          <a:body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297093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21805-F79F-4662-8D4F-5FEC7813A894}"/>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DDCBE99F-DC31-40FF-B906-BF40F0E8579A}"/>
              </a:ext>
            </a:extLst>
          </p:cNvPr>
          <p:cNvSpPr>
            <a:spLocks noGrp="1"/>
          </p:cNvSpPr>
          <p:nvPr>
            <p:ph type="dt" sz="half" idx="10"/>
          </p:nvPr>
        </p:nvSpPr>
        <p:spPr/>
        <p:txBody>
          <a:body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4" name="Footer Placeholder 3">
            <a:extLst>
              <a:ext uri="{FF2B5EF4-FFF2-40B4-BE49-F238E27FC236}">
                <a16:creationId xmlns:a16="http://schemas.microsoft.com/office/drawing/2014/main" id="{88284F3F-0CBF-4891-976D-D4BCCD58612F}"/>
              </a:ext>
            </a:extLst>
          </p:cNvPr>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a:extLst>
              <a:ext uri="{FF2B5EF4-FFF2-40B4-BE49-F238E27FC236}">
                <a16:creationId xmlns:a16="http://schemas.microsoft.com/office/drawing/2014/main" id="{78B9A137-B83C-4EF2-BBA3-37C3D0BEE401}"/>
              </a:ext>
            </a:extLst>
          </p:cNvPr>
          <p:cNvSpPr>
            <a:spLocks noGrp="1"/>
          </p:cNvSpPr>
          <p:nvPr>
            <p:ph type="sldNum" sz="quarter" idx="12"/>
          </p:nvPr>
        </p:nvSpPr>
        <p:spPr/>
        <p:txBody>
          <a:body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504598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7DD78-3F1B-4192-BD13-B7386C824E85}"/>
              </a:ext>
            </a:extLst>
          </p:cNvPr>
          <p:cNvSpPr>
            <a:spLocks noGrp="1"/>
          </p:cNvSpPr>
          <p:nvPr>
            <p:ph type="dt" sz="half" idx="10"/>
          </p:nvPr>
        </p:nvSpPr>
        <p:spPr/>
        <p:txBody>
          <a:body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3" name="Footer Placeholder 2">
            <a:extLst>
              <a:ext uri="{FF2B5EF4-FFF2-40B4-BE49-F238E27FC236}">
                <a16:creationId xmlns:a16="http://schemas.microsoft.com/office/drawing/2014/main" id="{57F68F78-BD8D-474D-9640-2FE5B21E155C}"/>
              </a:ext>
            </a:extLst>
          </p:cNvPr>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a:extLst>
              <a:ext uri="{FF2B5EF4-FFF2-40B4-BE49-F238E27FC236}">
                <a16:creationId xmlns:a16="http://schemas.microsoft.com/office/drawing/2014/main" id="{5752479B-1467-4018-8114-9B382C024F21}"/>
              </a:ext>
            </a:extLst>
          </p:cNvPr>
          <p:cNvSpPr>
            <a:spLocks noGrp="1"/>
          </p:cNvSpPr>
          <p:nvPr>
            <p:ph type="sldNum" sz="quarter" idx="12"/>
          </p:nvPr>
        </p:nvSpPr>
        <p:spPr/>
        <p:txBody>
          <a:body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740828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5449-70B6-4578-8984-B69DF9896FC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21CDFB9F-D914-4ED1-ABF4-E1F867FC0AF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B8C000E9-63E8-463E-BFBC-AF4199E0F47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072FEE3-F7C8-4C46-9FAA-EE4586143C5F}"/>
              </a:ext>
            </a:extLst>
          </p:cNvPr>
          <p:cNvSpPr>
            <a:spLocks noGrp="1"/>
          </p:cNvSpPr>
          <p:nvPr>
            <p:ph type="dt" sz="half" idx="10"/>
          </p:nvPr>
        </p:nvSpPr>
        <p:spPr/>
        <p:txBody>
          <a:body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6" name="Footer Placeholder 5">
            <a:extLst>
              <a:ext uri="{FF2B5EF4-FFF2-40B4-BE49-F238E27FC236}">
                <a16:creationId xmlns:a16="http://schemas.microsoft.com/office/drawing/2014/main" id="{A3BF235D-F4C1-4A3D-B56A-FEF6550B2F00}"/>
              </a:ext>
            </a:extLst>
          </p:cNvPr>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a:extLst>
              <a:ext uri="{FF2B5EF4-FFF2-40B4-BE49-F238E27FC236}">
                <a16:creationId xmlns:a16="http://schemas.microsoft.com/office/drawing/2014/main" id="{DF35013B-976C-4F95-AA64-3D3EAC203E31}"/>
              </a:ext>
            </a:extLst>
          </p:cNvPr>
          <p:cNvSpPr>
            <a:spLocks noGrp="1"/>
          </p:cNvSpPr>
          <p:nvPr>
            <p:ph type="sldNum" sz="quarter" idx="12"/>
          </p:nvPr>
        </p:nvSpPr>
        <p:spPr/>
        <p:txBody>
          <a:body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226924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DF1C-A544-4ECF-871A-0977DDFFBB9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1CD131DA-1432-4F38-9F94-229EC9A9737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Text Placeholder 3">
            <a:extLst>
              <a:ext uri="{FF2B5EF4-FFF2-40B4-BE49-F238E27FC236}">
                <a16:creationId xmlns:a16="http://schemas.microsoft.com/office/drawing/2014/main" id="{0C4E65B5-FB09-42CE-81B7-66F47A6CD97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786A300-631C-4744-AAB6-6C67D7CC09F7}"/>
              </a:ext>
            </a:extLst>
          </p:cNvPr>
          <p:cNvSpPr>
            <a:spLocks noGrp="1"/>
          </p:cNvSpPr>
          <p:nvPr>
            <p:ph type="dt" sz="half" idx="10"/>
          </p:nvPr>
        </p:nvSpPr>
        <p:spPr/>
        <p:txBody>
          <a:body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6" name="Footer Placeholder 5">
            <a:extLst>
              <a:ext uri="{FF2B5EF4-FFF2-40B4-BE49-F238E27FC236}">
                <a16:creationId xmlns:a16="http://schemas.microsoft.com/office/drawing/2014/main" id="{963F0889-ED80-4B4F-980F-BF22AE0D4381}"/>
              </a:ext>
            </a:extLst>
          </p:cNvPr>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a:extLst>
              <a:ext uri="{FF2B5EF4-FFF2-40B4-BE49-F238E27FC236}">
                <a16:creationId xmlns:a16="http://schemas.microsoft.com/office/drawing/2014/main" id="{5474BFAD-59B6-43C8-A818-55FE88E29E24}"/>
              </a:ext>
            </a:extLst>
          </p:cNvPr>
          <p:cNvSpPr>
            <a:spLocks noGrp="1"/>
          </p:cNvSpPr>
          <p:nvPr>
            <p:ph type="sldNum" sz="quarter" idx="12"/>
          </p:nvPr>
        </p:nvSpPr>
        <p:spPr/>
        <p:txBody>
          <a:body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88523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MASTER3">
    <p:bg>
      <p:bgPr>
        <a:solidFill>
          <a:schemeClr val="bg1"/>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hasCustomPrompt="1"/>
          </p:nvPr>
        </p:nvSpPr>
        <p:spPr>
          <a:xfrm>
            <a:off x="467544" y="1275606"/>
            <a:ext cx="6264696" cy="3528392"/>
          </a:xfrm>
          <a:prstGeom prst="rect">
            <a:avLst/>
          </a:prstGeom>
        </p:spPr>
        <p:txBody>
          <a:bodyPr anchor="t" anchorCtr="0"/>
          <a:lstStyle>
            <a:lvl1pPr marL="342900" marR="0" indent="-342900" algn="l" defTabSz="914400" rtl="0" eaLnBrk="0" fontAlgn="base" latinLnBrk="0" hangingPunct="0">
              <a:lnSpc>
                <a:spcPct val="100000"/>
              </a:lnSpc>
              <a:spcBef>
                <a:spcPct val="20000"/>
              </a:spcBef>
              <a:spcAft>
                <a:spcPct val="0"/>
              </a:spcAft>
              <a:buClrTx/>
              <a:buSzPct val="90000"/>
              <a:buFontTx/>
              <a:buBlip>
                <a:blip r:embed="rId2"/>
              </a:buBlip>
              <a:tabLst/>
              <a:defRPr sz="2200" b="0">
                <a:solidFill>
                  <a:schemeClr val="tx1">
                    <a:lumMod val="65000"/>
                    <a:lumOff val="35000"/>
                  </a:schemeClr>
                </a:solidFill>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a:solidFill>
                  <a:schemeClr val="tx1">
                    <a:tint val="75000"/>
                  </a:schemeClr>
                </a:solidFill>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a:solidFill>
                  <a:schemeClr val="tx1">
                    <a:tint val="75000"/>
                  </a:schemeClr>
                </a:solidFill>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342900" marR="0" lvl="0" indent="-342900" algn="l" defTabSz="914400" rtl="0" eaLnBrk="0" fontAlgn="base" latinLnBrk="0" hangingPunct="0">
              <a:lnSpc>
                <a:spcPct val="100000"/>
              </a:lnSpc>
              <a:spcBef>
                <a:spcPct val="20000"/>
              </a:spcBef>
              <a:spcAft>
                <a:spcPct val="0"/>
              </a:spcAft>
              <a:buClrTx/>
              <a:buSzPct val="90000"/>
              <a:buFontTx/>
              <a:buBlip>
                <a:blip r:embed="rId2"/>
              </a:buBlip>
              <a:tabLst/>
              <a:defRPr/>
            </a:pPr>
            <a:r>
              <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16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90000"/>
              <a:tabLst/>
              <a:defRPr/>
            </a:pPr>
            <a:endPar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
        <p:nvSpPr>
          <p:cNvPr id="8" name="Title 1"/>
          <p:cNvSpPr>
            <a:spLocks noGrp="1"/>
          </p:cNvSpPr>
          <p:nvPr>
            <p:ph type="title" hasCustomPrompt="1"/>
          </p:nvPr>
        </p:nvSpPr>
        <p:spPr>
          <a:xfrm>
            <a:off x="467545" y="339502"/>
            <a:ext cx="6336704" cy="432048"/>
          </a:xfrm>
        </p:spPr>
        <p:txBody>
          <a:bodyPr anchor="t"/>
          <a:lstStyle>
            <a:lvl1pPr algn="l">
              <a:defRPr sz="2800" b="1" cap="all">
                <a:solidFill>
                  <a:srgbClr val="1F497D"/>
                </a:solidFill>
              </a:defRPr>
            </a:lvl1pPr>
          </a:lstStyle>
          <a:p>
            <a:r>
              <a:rPr lang="en-US" dirty="0"/>
              <a:t>Click to add title</a:t>
            </a:r>
            <a:endParaRPr lang="en-GB" dirty="0"/>
          </a:p>
        </p:txBody>
      </p:sp>
    </p:spTree>
    <p:extLst>
      <p:ext uri="{BB962C8B-B14F-4D97-AF65-F5344CB8AC3E}">
        <p14:creationId xmlns:p14="http://schemas.microsoft.com/office/powerpoint/2010/main" val="3426413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AA7E-7920-4B32-8C7F-ED7F392642ED}"/>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D4042AE1-AF08-46B2-ACF3-06A2B614AC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F08DA5B-2157-4BE9-BDA1-129D23ADE7B3}"/>
              </a:ext>
            </a:extLst>
          </p:cNvPr>
          <p:cNvSpPr>
            <a:spLocks noGrp="1"/>
          </p:cNvSpPr>
          <p:nvPr>
            <p:ph type="dt" sz="half" idx="10"/>
          </p:nvPr>
        </p:nvSpPr>
        <p:spPr/>
        <p:txBody>
          <a:body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5" name="Footer Placeholder 4">
            <a:extLst>
              <a:ext uri="{FF2B5EF4-FFF2-40B4-BE49-F238E27FC236}">
                <a16:creationId xmlns:a16="http://schemas.microsoft.com/office/drawing/2014/main" id="{2E550475-F819-40F2-AEA2-1CE30AE0B727}"/>
              </a:ext>
            </a:extLst>
          </p:cNvPr>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a:extLst>
              <a:ext uri="{FF2B5EF4-FFF2-40B4-BE49-F238E27FC236}">
                <a16:creationId xmlns:a16="http://schemas.microsoft.com/office/drawing/2014/main" id="{8E7CBF60-A7E1-4F0B-967D-D45F6818E750}"/>
              </a:ext>
            </a:extLst>
          </p:cNvPr>
          <p:cNvSpPr>
            <a:spLocks noGrp="1"/>
          </p:cNvSpPr>
          <p:nvPr>
            <p:ph type="sldNum" sz="quarter" idx="12"/>
          </p:nvPr>
        </p:nvSpPr>
        <p:spPr/>
        <p:txBody>
          <a:body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733586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99AF3A-2098-4D4A-9293-E5024728A7EE}"/>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4F686317-8FCC-48F7-90CF-B3D7F8DF885D}"/>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3C73D20-B2F2-4EA4-BA89-2B93D4EBF3FF}"/>
              </a:ext>
            </a:extLst>
          </p:cNvPr>
          <p:cNvSpPr>
            <a:spLocks noGrp="1"/>
          </p:cNvSpPr>
          <p:nvPr>
            <p:ph type="dt" sz="half" idx="10"/>
          </p:nvPr>
        </p:nvSpPr>
        <p:spPr/>
        <p:txBody>
          <a:body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5" name="Footer Placeholder 4">
            <a:extLst>
              <a:ext uri="{FF2B5EF4-FFF2-40B4-BE49-F238E27FC236}">
                <a16:creationId xmlns:a16="http://schemas.microsoft.com/office/drawing/2014/main" id="{B8061528-DD62-47EB-AC21-A5546B0A4528}"/>
              </a:ext>
            </a:extLst>
          </p:cNvPr>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a:extLst>
              <a:ext uri="{FF2B5EF4-FFF2-40B4-BE49-F238E27FC236}">
                <a16:creationId xmlns:a16="http://schemas.microsoft.com/office/drawing/2014/main" id="{99F1A3BF-7CAF-443B-AE4D-7A7FFB4B8299}"/>
              </a:ext>
            </a:extLst>
          </p:cNvPr>
          <p:cNvSpPr>
            <a:spLocks noGrp="1"/>
          </p:cNvSpPr>
          <p:nvPr>
            <p:ph type="sldNum" sz="quarter" idx="12"/>
          </p:nvPr>
        </p:nvSpPr>
        <p:spPr/>
        <p:txBody>
          <a:body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072789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EXT SLIDE MASTER">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67545" y="339502"/>
            <a:ext cx="6480720" cy="432048"/>
          </a:xfrm>
        </p:spPr>
        <p:txBody>
          <a:bodyPr anchor="t"/>
          <a:lstStyle>
            <a:lvl1pPr algn="l">
              <a:defRPr sz="2800" b="1" cap="all">
                <a:solidFill>
                  <a:srgbClr val="1F497D"/>
                </a:solidFill>
              </a:defRPr>
            </a:lvl1pPr>
          </a:lstStyle>
          <a:p>
            <a:r>
              <a:rPr lang="en-US" dirty="0"/>
              <a:t>Click to add title</a:t>
            </a:r>
            <a:endParaRPr lang="en-GB" dirty="0"/>
          </a:p>
        </p:txBody>
      </p:sp>
      <p:sp>
        <p:nvSpPr>
          <p:cNvPr id="5" name="Text Placeholder 2"/>
          <p:cNvSpPr>
            <a:spLocks noGrp="1"/>
          </p:cNvSpPr>
          <p:nvPr>
            <p:ph type="body" idx="1" hasCustomPrompt="1"/>
          </p:nvPr>
        </p:nvSpPr>
        <p:spPr>
          <a:xfrm>
            <a:off x="467545" y="1275606"/>
            <a:ext cx="8280920" cy="3528392"/>
          </a:xfrm>
          <a:prstGeom prst="rect">
            <a:avLst/>
          </a:prstGeom>
        </p:spPr>
        <p:txBody>
          <a:bodyPr anchor="t" anchorCtr="0"/>
          <a:lstStyle>
            <a:lvl1pPr marL="342892" marR="0" indent="-342892" algn="l" defTabSz="914378" rtl="0" eaLnBrk="0" fontAlgn="base" latinLnBrk="0" hangingPunct="0">
              <a:lnSpc>
                <a:spcPct val="100000"/>
              </a:lnSpc>
              <a:spcBef>
                <a:spcPct val="20000"/>
              </a:spcBef>
              <a:spcAft>
                <a:spcPct val="0"/>
              </a:spcAft>
              <a:buClrTx/>
              <a:buSzPct val="90000"/>
              <a:buFontTx/>
              <a:buBlip>
                <a:blip r:embed="rId2"/>
              </a:buBlip>
              <a:tabLst/>
              <a:defRPr sz="2200" b="0">
                <a:solidFill>
                  <a:schemeClr val="tx1">
                    <a:lumMod val="65000"/>
                    <a:lumOff val="35000"/>
                  </a:schemeClr>
                </a:solidFill>
              </a:defRPr>
            </a:lvl1pPr>
            <a:lvl2pPr marL="742931" marR="0" indent="-285743"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a:solidFill>
                  <a:schemeClr val="tx1">
                    <a:tint val="75000"/>
                  </a:schemeClr>
                </a:solidFill>
              </a:defRPr>
            </a:lvl2pPr>
            <a:lvl3pPr marL="1142972" marR="0"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a:solidFill>
                  <a:schemeClr val="tx1">
                    <a:tint val="75000"/>
                  </a:schemeClr>
                </a:solidFill>
              </a:defRPr>
            </a:lvl3pPr>
            <a:lvl4pPr marL="1600160" marR="0"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4pPr>
            <a:lvl5pPr marL="2057348" marR="0"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marL="342892" marR="0" lvl="0" indent="-342892" algn="l" defTabSz="914378" rtl="0" eaLnBrk="0" fontAlgn="base" latinLnBrk="0" hangingPunct="0">
              <a:lnSpc>
                <a:spcPct val="100000"/>
              </a:lnSpc>
              <a:spcBef>
                <a:spcPct val="20000"/>
              </a:spcBef>
              <a:spcAft>
                <a:spcPct val="0"/>
              </a:spcAft>
              <a:buClrTx/>
              <a:buSzPct val="90000"/>
              <a:buFontTx/>
              <a:buBlip>
                <a:blip r:embed="rId2"/>
              </a:buBlip>
              <a:tabLst/>
              <a:defRPr/>
            </a:pPr>
            <a:r>
              <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742931" marR="0" lvl="1" indent="-285743"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142972" marR="0" lvl="2"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1600160" marR="0" lvl="3"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057348" marR="0" lvl="4"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16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742931" marR="0" lvl="1" indent="-285743"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342892" marR="0" lvl="0" indent="-342892" algn="l" defTabSz="914378" rtl="0" eaLnBrk="0" fontAlgn="base" latinLnBrk="0" hangingPunct="0">
              <a:lnSpc>
                <a:spcPct val="100000"/>
              </a:lnSpc>
              <a:spcBef>
                <a:spcPct val="20000"/>
              </a:spcBef>
              <a:spcAft>
                <a:spcPct val="0"/>
              </a:spcAft>
              <a:buClrTx/>
              <a:buSzPct val="90000"/>
              <a:tabLst/>
              <a:defRPr/>
            </a:pPr>
            <a:endPar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Tree>
    <p:extLst>
      <p:ext uri="{BB962C8B-B14F-4D97-AF65-F5344CB8AC3E}">
        <p14:creationId xmlns:p14="http://schemas.microsoft.com/office/powerpoint/2010/main" val="2285822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546669" y="342101"/>
            <a:ext cx="8052334" cy="745050"/>
          </a:xfrm>
          <a:prstGeom prst="rect">
            <a:avLst/>
          </a:prstGeom>
        </p:spPr>
        <p:txBody>
          <a:bodyPr lIns="0" tIns="0" rIns="0" bIns="0" anchor="t">
            <a:normAutofit/>
          </a:bodyPr>
          <a:lstStyle>
            <a:lvl1pPr marL="0" indent="0" algn="l">
              <a:lnSpc>
                <a:spcPts val="2571"/>
              </a:lnSpc>
              <a:spcBef>
                <a:spcPts val="0"/>
              </a:spcBef>
              <a:buNone/>
              <a:defRPr sz="2399"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445236" indent="0" algn="ctr">
              <a:buNone/>
              <a:defRPr sz="1948"/>
            </a:lvl2pPr>
            <a:lvl3pPr marL="890470" indent="0" algn="ctr">
              <a:buNone/>
              <a:defRPr sz="1753"/>
            </a:lvl3pPr>
            <a:lvl4pPr marL="1335707" indent="0" algn="ctr">
              <a:buNone/>
              <a:defRPr sz="1559"/>
            </a:lvl4pPr>
            <a:lvl5pPr marL="1780942" indent="0" algn="ctr">
              <a:buNone/>
              <a:defRPr sz="1559"/>
            </a:lvl5pPr>
            <a:lvl6pPr marL="2226176" indent="0" algn="ctr">
              <a:buNone/>
              <a:defRPr sz="1559"/>
            </a:lvl6pPr>
            <a:lvl7pPr marL="2671412" indent="0" algn="ctr">
              <a:buNone/>
              <a:defRPr sz="1559"/>
            </a:lvl7pPr>
            <a:lvl8pPr marL="3116648" indent="0" algn="ctr">
              <a:buNone/>
              <a:defRPr sz="1559"/>
            </a:lvl8pPr>
            <a:lvl9pPr marL="3561882" indent="0" algn="ctr">
              <a:buNone/>
              <a:defRPr sz="1559"/>
            </a:lvl9pPr>
          </a:lstStyle>
          <a:p>
            <a:r>
              <a:rPr lang="en-US" dirty="0"/>
              <a:t>Click to edit Master title style</a:t>
            </a:r>
          </a:p>
        </p:txBody>
      </p:sp>
      <p:sp>
        <p:nvSpPr>
          <p:cNvPr id="7" name="Content Placeholder 2">
            <a:extLst>
              <a:ext uri="{FF2B5EF4-FFF2-40B4-BE49-F238E27FC236}">
                <a16:creationId xmlns:a16="http://schemas.microsoft.com/office/drawing/2014/main" id="{8A4EAA63-3827-DA40-B921-C01084B9DA87}"/>
              </a:ext>
            </a:extLst>
          </p:cNvPr>
          <p:cNvSpPr>
            <a:spLocks noGrp="1"/>
          </p:cNvSpPr>
          <p:nvPr>
            <p:ph idx="10" hasCustomPrompt="1"/>
          </p:nvPr>
        </p:nvSpPr>
        <p:spPr>
          <a:xfrm>
            <a:off x="544305" y="1126492"/>
            <a:ext cx="8047024" cy="3517844"/>
          </a:xfrm>
          <a:prstGeom prst="rect">
            <a:avLst/>
          </a:prstGeom>
        </p:spPr>
        <p:txBody>
          <a:bodyPr lIns="0" tIns="0" rIns="0" bIns="0"/>
          <a:lstStyle>
            <a:lvl1pPr marL="9276" indent="0">
              <a:lnSpc>
                <a:spcPct val="100000"/>
              </a:lnSpc>
              <a:spcBef>
                <a:spcPts val="0"/>
              </a:spcBef>
              <a:buFontTx/>
              <a:buNone/>
              <a:tabLst>
                <a:tab pos="905930" algn="ctr"/>
              </a:tabLst>
              <a:defRPr sz="1349"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394220" indent="-128315">
              <a:buFont typeface="Arial" panose="020B0604020202020204" pitchFamily="34" charset="0"/>
              <a:buChar char="•"/>
              <a:tabLst>
                <a:tab pos="905930" algn="ctr"/>
              </a:tabLst>
              <a:defRPr sz="974" baseline="0"/>
            </a:lvl2pPr>
            <a:lvl3pPr marL="394220" indent="-128315">
              <a:buFont typeface="Arial" panose="020B0604020202020204" pitchFamily="34" charset="0"/>
              <a:buChar char="•"/>
              <a:tabLst>
                <a:tab pos="905930" algn="ctr"/>
              </a:tabLst>
              <a:defRPr sz="974" baseline="0"/>
            </a:lvl3pPr>
            <a:lvl4pPr marL="394220" indent="-128315">
              <a:buFont typeface="Arial" panose="020B0604020202020204" pitchFamily="34" charset="0"/>
              <a:buChar char="•"/>
              <a:tabLst>
                <a:tab pos="905930" algn="ctr"/>
              </a:tabLst>
              <a:defRPr sz="974" baseline="0"/>
            </a:lvl4pPr>
            <a:lvl5pPr marL="394220" indent="-128315">
              <a:buFont typeface="Arial" panose="020B0604020202020204" pitchFamily="34" charset="0"/>
              <a:buChar char="•"/>
              <a:tabLst>
                <a:tab pos="905930" algn="ctr"/>
              </a:tabLst>
              <a:defRPr sz="974" baseline="0"/>
            </a:lvl5pPr>
          </a:lstStyle>
          <a:p>
            <a:pPr lvl="0"/>
            <a:r>
              <a:rPr lang="en-US" dirty="0"/>
              <a:t>Click to edit Master text style</a:t>
            </a:r>
          </a:p>
        </p:txBody>
      </p:sp>
    </p:spTree>
    <p:extLst>
      <p:ext uri="{BB962C8B-B14F-4D97-AF65-F5344CB8AC3E}">
        <p14:creationId xmlns:p14="http://schemas.microsoft.com/office/powerpoint/2010/main" val="2639278310"/>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MASTER4">
    <p:bg>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67544" y="1275606"/>
            <a:ext cx="6264696" cy="3528392"/>
          </a:xfrm>
          <a:prstGeom prst="rect">
            <a:avLst/>
          </a:prstGeom>
        </p:spPr>
        <p:txBody>
          <a:bodyPr anchor="t" anchorCtr="0"/>
          <a:lstStyle>
            <a:lvl1pPr marL="342900" marR="0" indent="-342900" algn="l" defTabSz="914400" rtl="0" eaLnBrk="0" fontAlgn="base" latinLnBrk="0" hangingPunct="0">
              <a:lnSpc>
                <a:spcPct val="100000"/>
              </a:lnSpc>
              <a:spcBef>
                <a:spcPct val="20000"/>
              </a:spcBef>
              <a:spcAft>
                <a:spcPct val="0"/>
              </a:spcAft>
              <a:buClrTx/>
              <a:buSzPct val="90000"/>
              <a:buFontTx/>
              <a:buBlip>
                <a:blip r:embed="rId2"/>
              </a:buBlip>
              <a:tabLst/>
              <a:defRPr sz="2200" b="0">
                <a:solidFill>
                  <a:schemeClr val="tx1">
                    <a:lumMod val="65000"/>
                    <a:lumOff val="35000"/>
                  </a:schemeClr>
                </a:solidFill>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a:solidFill>
                  <a:schemeClr val="tx1">
                    <a:tint val="75000"/>
                  </a:schemeClr>
                </a:solidFill>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a:solidFill>
                  <a:schemeClr val="tx1">
                    <a:tint val="75000"/>
                  </a:schemeClr>
                </a:solidFill>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342900" marR="0" lvl="0" indent="-342900" algn="l" defTabSz="914400" rtl="0" eaLnBrk="0" fontAlgn="base" latinLnBrk="0" hangingPunct="0">
              <a:lnSpc>
                <a:spcPct val="100000"/>
              </a:lnSpc>
              <a:spcBef>
                <a:spcPct val="20000"/>
              </a:spcBef>
              <a:spcAft>
                <a:spcPct val="0"/>
              </a:spcAft>
              <a:buClrTx/>
              <a:buSzPct val="90000"/>
              <a:buFontTx/>
              <a:buBlip>
                <a:blip r:embed="rId2"/>
              </a:buBlip>
              <a:tabLst/>
              <a:defRPr/>
            </a:pPr>
            <a:r>
              <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16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90000"/>
              <a:tabLst/>
              <a:defRPr/>
            </a:pPr>
            <a:endPar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
        <p:nvSpPr>
          <p:cNvPr id="9" name="Title 1"/>
          <p:cNvSpPr>
            <a:spLocks noGrp="1"/>
          </p:cNvSpPr>
          <p:nvPr>
            <p:ph type="title" hasCustomPrompt="1"/>
          </p:nvPr>
        </p:nvSpPr>
        <p:spPr>
          <a:xfrm>
            <a:off x="467545" y="339502"/>
            <a:ext cx="6336704" cy="432048"/>
          </a:xfrm>
        </p:spPr>
        <p:txBody>
          <a:bodyPr anchor="t"/>
          <a:lstStyle>
            <a:lvl1pPr algn="l">
              <a:defRPr sz="2800" b="1" cap="all">
                <a:solidFill>
                  <a:srgbClr val="1F497D"/>
                </a:solidFill>
              </a:defRPr>
            </a:lvl1pPr>
          </a:lstStyle>
          <a:p>
            <a:r>
              <a:rPr lang="en-US" dirty="0"/>
              <a:t>Click to add title</a:t>
            </a:r>
            <a:endParaRPr lang="en-GB" dirty="0"/>
          </a:p>
        </p:txBody>
      </p:sp>
    </p:spTree>
    <p:extLst>
      <p:ext uri="{BB962C8B-B14F-4D97-AF65-F5344CB8AC3E}">
        <p14:creationId xmlns:p14="http://schemas.microsoft.com/office/powerpoint/2010/main" val="337608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MASTER5">
    <p:bg>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67544" y="1275606"/>
            <a:ext cx="6264696" cy="3528392"/>
          </a:xfrm>
          <a:prstGeom prst="rect">
            <a:avLst/>
          </a:prstGeom>
        </p:spPr>
        <p:txBody>
          <a:bodyPr anchor="t" anchorCtr="0"/>
          <a:lstStyle>
            <a:lvl1pPr marL="342900" marR="0" indent="-342900" algn="l" defTabSz="914400" rtl="0" eaLnBrk="0" fontAlgn="base" latinLnBrk="0" hangingPunct="0">
              <a:lnSpc>
                <a:spcPct val="100000"/>
              </a:lnSpc>
              <a:spcBef>
                <a:spcPct val="20000"/>
              </a:spcBef>
              <a:spcAft>
                <a:spcPct val="0"/>
              </a:spcAft>
              <a:buClrTx/>
              <a:buSzPct val="90000"/>
              <a:buFontTx/>
              <a:buBlip>
                <a:blip r:embed="rId2"/>
              </a:buBlip>
              <a:tabLst/>
              <a:defRPr sz="2200" b="0">
                <a:solidFill>
                  <a:schemeClr val="tx1">
                    <a:lumMod val="65000"/>
                    <a:lumOff val="35000"/>
                  </a:schemeClr>
                </a:solidFill>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a:solidFill>
                  <a:schemeClr val="tx1">
                    <a:tint val="75000"/>
                  </a:schemeClr>
                </a:solidFill>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a:solidFill>
                  <a:schemeClr val="tx1">
                    <a:tint val="75000"/>
                  </a:schemeClr>
                </a:solidFill>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342900" marR="0" lvl="0" indent="-342900" algn="l" defTabSz="914400" rtl="0" eaLnBrk="0" fontAlgn="base" latinLnBrk="0" hangingPunct="0">
              <a:lnSpc>
                <a:spcPct val="100000"/>
              </a:lnSpc>
              <a:spcBef>
                <a:spcPct val="20000"/>
              </a:spcBef>
              <a:spcAft>
                <a:spcPct val="0"/>
              </a:spcAft>
              <a:buClrTx/>
              <a:buSzPct val="90000"/>
              <a:buFontTx/>
              <a:buBlip>
                <a:blip r:embed="rId2"/>
              </a:buBlip>
              <a:tabLst/>
              <a:defRPr/>
            </a:pPr>
            <a:r>
              <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16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90000"/>
              <a:tabLst/>
              <a:defRPr/>
            </a:pPr>
            <a:endPar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
        <p:nvSpPr>
          <p:cNvPr id="9" name="Title 1"/>
          <p:cNvSpPr>
            <a:spLocks noGrp="1"/>
          </p:cNvSpPr>
          <p:nvPr>
            <p:ph type="title" hasCustomPrompt="1"/>
          </p:nvPr>
        </p:nvSpPr>
        <p:spPr>
          <a:xfrm>
            <a:off x="467545" y="339502"/>
            <a:ext cx="6336704" cy="432048"/>
          </a:xfrm>
        </p:spPr>
        <p:txBody>
          <a:bodyPr anchor="t"/>
          <a:lstStyle>
            <a:lvl1pPr algn="l">
              <a:defRPr sz="2800" b="1" cap="all">
                <a:solidFill>
                  <a:srgbClr val="1F497D"/>
                </a:solidFill>
              </a:defRPr>
            </a:lvl1pPr>
          </a:lstStyle>
          <a:p>
            <a:r>
              <a:rPr lang="en-US" dirty="0"/>
              <a:t>Click to add title</a:t>
            </a:r>
            <a:endParaRPr lang="en-GB" dirty="0"/>
          </a:p>
        </p:txBody>
      </p:sp>
    </p:spTree>
    <p:extLst>
      <p:ext uri="{BB962C8B-B14F-4D97-AF65-F5344CB8AC3E}">
        <p14:creationId xmlns:p14="http://schemas.microsoft.com/office/powerpoint/2010/main" val="378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MASTER6">
    <p:bg>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67544" y="1275606"/>
            <a:ext cx="6264696" cy="3528392"/>
          </a:xfrm>
          <a:prstGeom prst="rect">
            <a:avLst/>
          </a:prstGeom>
        </p:spPr>
        <p:txBody>
          <a:bodyPr anchor="t" anchorCtr="0"/>
          <a:lstStyle>
            <a:lvl1pPr marL="342900" marR="0" indent="-342900" algn="l" defTabSz="914400" rtl="0" eaLnBrk="0" fontAlgn="base" latinLnBrk="0" hangingPunct="0">
              <a:lnSpc>
                <a:spcPct val="100000"/>
              </a:lnSpc>
              <a:spcBef>
                <a:spcPct val="20000"/>
              </a:spcBef>
              <a:spcAft>
                <a:spcPct val="0"/>
              </a:spcAft>
              <a:buClrTx/>
              <a:buSzPct val="90000"/>
              <a:buFontTx/>
              <a:buBlip>
                <a:blip r:embed="rId2"/>
              </a:buBlip>
              <a:tabLst/>
              <a:defRPr sz="2200" b="0">
                <a:solidFill>
                  <a:schemeClr val="tx1">
                    <a:lumMod val="65000"/>
                    <a:lumOff val="35000"/>
                  </a:schemeClr>
                </a:solidFill>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a:solidFill>
                  <a:schemeClr val="tx1">
                    <a:tint val="75000"/>
                  </a:schemeClr>
                </a:solidFill>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a:solidFill>
                  <a:schemeClr val="tx1">
                    <a:tint val="75000"/>
                  </a:schemeClr>
                </a:solidFill>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342900" marR="0" lvl="0" indent="-342900" algn="l" defTabSz="914400" rtl="0" eaLnBrk="0" fontAlgn="base" latinLnBrk="0" hangingPunct="0">
              <a:lnSpc>
                <a:spcPct val="100000"/>
              </a:lnSpc>
              <a:spcBef>
                <a:spcPct val="20000"/>
              </a:spcBef>
              <a:spcAft>
                <a:spcPct val="0"/>
              </a:spcAft>
              <a:buClrTx/>
              <a:buSzPct val="90000"/>
              <a:buFontTx/>
              <a:buBlip>
                <a:blip r:embed="rId2"/>
              </a:buBlip>
              <a:tabLst/>
              <a:defRPr/>
            </a:pPr>
            <a:r>
              <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16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90000"/>
              <a:tabLst/>
              <a:defRPr/>
            </a:pPr>
            <a:endPar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
        <p:nvSpPr>
          <p:cNvPr id="9" name="Title 1"/>
          <p:cNvSpPr>
            <a:spLocks noGrp="1"/>
          </p:cNvSpPr>
          <p:nvPr>
            <p:ph type="title" hasCustomPrompt="1"/>
          </p:nvPr>
        </p:nvSpPr>
        <p:spPr>
          <a:xfrm>
            <a:off x="467545" y="339502"/>
            <a:ext cx="6336704" cy="432048"/>
          </a:xfrm>
        </p:spPr>
        <p:txBody>
          <a:bodyPr anchor="t"/>
          <a:lstStyle>
            <a:lvl1pPr algn="l">
              <a:defRPr sz="2800" b="1" cap="all">
                <a:solidFill>
                  <a:srgbClr val="1F497D"/>
                </a:solidFill>
              </a:defRPr>
            </a:lvl1pPr>
          </a:lstStyle>
          <a:p>
            <a:r>
              <a:rPr lang="en-US" dirty="0"/>
              <a:t>Click to add title</a:t>
            </a:r>
            <a:endParaRPr lang="en-GB" dirty="0"/>
          </a:p>
        </p:txBody>
      </p:sp>
    </p:spTree>
    <p:extLst>
      <p:ext uri="{BB962C8B-B14F-4D97-AF65-F5344CB8AC3E}">
        <p14:creationId xmlns:p14="http://schemas.microsoft.com/office/powerpoint/2010/main" val="385111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MASTER7">
    <p:bg>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67544" y="1275606"/>
            <a:ext cx="6264696" cy="3528392"/>
          </a:xfrm>
          <a:prstGeom prst="rect">
            <a:avLst/>
          </a:prstGeom>
        </p:spPr>
        <p:txBody>
          <a:bodyPr anchor="t" anchorCtr="0"/>
          <a:lstStyle>
            <a:lvl1pPr marL="342900" marR="0" indent="-342900" algn="l" defTabSz="914400" rtl="0" eaLnBrk="0" fontAlgn="base" latinLnBrk="0" hangingPunct="0">
              <a:lnSpc>
                <a:spcPct val="100000"/>
              </a:lnSpc>
              <a:spcBef>
                <a:spcPct val="20000"/>
              </a:spcBef>
              <a:spcAft>
                <a:spcPct val="0"/>
              </a:spcAft>
              <a:buClrTx/>
              <a:buSzPct val="90000"/>
              <a:buFontTx/>
              <a:buBlip>
                <a:blip r:embed="rId2"/>
              </a:buBlip>
              <a:tabLst/>
              <a:defRPr sz="2200" b="0">
                <a:solidFill>
                  <a:schemeClr val="tx1">
                    <a:lumMod val="65000"/>
                    <a:lumOff val="35000"/>
                  </a:schemeClr>
                </a:solidFill>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a:solidFill>
                  <a:schemeClr val="tx1">
                    <a:tint val="75000"/>
                  </a:schemeClr>
                </a:solidFill>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a:solidFill>
                  <a:schemeClr val="tx1">
                    <a:tint val="75000"/>
                  </a:schemeClr>
                </a:solidFill>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342900" marR="0" lvl="0" indent="-342900" algn="l" defTabSz="914400" rtl="0" eaLnBrk="0" fontAlgn="base" latinLnBrk="0" hangingPunct="0">
              <a:lnSpc>
                <a:spcPct val="100000"/>
              </a:lnSpc>
              <a:spcBef>
                <a:spcPct val="20000"/>
              </a:spcBef>
              <a:spcAft>
                <a:spcPct val="0"/>
              </a:spcAft>
              <a:buClrTx/>
              <a:buSzPct val="90000"/>
              <a:buFontTx/>
              <a:buBlip>
                <a:blip r:embed="rId2"/>
              </a:buBlip>
              <a:tabLst/>
              <a:defRPr/>
            </a:pPr>
            <a:r>
              <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16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90000"/>
              <a:tabLst/>
              <a:defRPr/>
            </a:pPr>
            <a:endPar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
        <p:nvSpPr>
          <p:cNvPr id="9" name="Title 1"/>
          <p:cNvSpPr>
            <a:spLocks noGrp="1"/>
          </p:cNvSpPr>
          <p:nvPr>
            <p:ph type="title" hasCustomPrompt="1"/>
          </p:nvPr>
        </p:nvSpPr>
        <p:spPr>
          <a:xfrm>
            <a:off x="467545" y="339502"/>
            <a:ext cx="6336704" cy="432048"/>
          </a:xfrm>
        </p:spPr>
        <p:txBody>
          <a:bodyPr anchor="t"/>
          <a:lstStyle>
            <a:lvl1pPr algn="l">
              <a:defRPr sz="2800" b="1" cap="all">
                <a:solidFill>
                  <a:srgbClr val="1F497D"/>
                </a:solidFill>
              </a:defRPr>
            </a:lvl1pPr>
          </a:lstStyle>
          <a:p>
            <a:r>
              <a:rPr lang="en-US" dirty="0"/>
              <a:t>Click to add title</a:t>
            </a:r>
            <a:endParaRPr lang="en-GB" dirty="0"/>
          </a:p>
        </p:txBody>
      </p:sp>
    </p:spTree>
    <p:extLst>
      <p:ext uri="{BB962C8B-B14F-4D97-AF65-F5344CB8AC3E}">
        <p14:creationId xmlns:p14="http://schemas.microsoft.com/office/powerpoint/2010/main" val="141936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Master title style</a:t>
            </a:r>
          </a:p>
        </p:txBody>
      </p:sp>
      <p:sp>
        <p:nvSpPr>
          <p:cNvPr id="7" name="Text Placeholder 2"/>
          <p:cNvSpPr>
            <a:spLocks noGrp="1"/>
          </p:cNvSpPr>
          <p:nvPr>
            <p:ph type="body" idx="1"/>
          </p:nvPr>
        </p:nvSpPr>
        <p:spPr bwMode="auto">
          <a:xfrm>
            <a:off x="457200" y="1600201"/>
            <a:ext cx="8229600" cy="29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9" name="Slide Number Placeholder 5"/>
          <p:cNvSpPr txBox="1">
            <a:spLocks/>
          </p:cNvSpPr>
          <p:nvPr userDrawn="1"/>
        </p:nvSpPr>
        <p:spPr>
          <a:xfrm>
            <a:off x="-95250" y="4941094"/>
            <a:ext cx="3810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675" kern="1200">
                <a:solidFill>
                  <a:srgbClr val="8EB4E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B0136-1550-43C6-9DC2-FFF186CCAB26}" type="slidenum">
              <a:rPr lang="en-US" smtClean="0">
                <a:latin typeface="Arial"/>
              </a:rPr>
              <a:pPr/>
              <a:t>‹#›</a:t>
            </a:fld>
            <a:endParaRPr lang="en-US">
              <a:latin typeface="Arial"/>
            </a:endParaRPr>
          </a:p>
        </p:txBody>
      </p:sp>
    </p:spTree>
    <p:extLst>
      <p:ext uri="{BB962C8B-B14F-4D97-AF65-F5344CB8AC3E}">
        <p14:creationId xmlns:p14="http://schemas.microsoft.com/office/powerpoint/2010/main" val="1389915849"/>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52" r:id="rId3"/>
    <p:sldLayoutId id="2147483658" r:id="rId4"/>
    <p:sldLayoutId id="2147483659" r:id="rId5"/>
    <p:sldLayoutId id="2147483660" r:id="rId6"/>
    <p:sldLayoutId id="2147483661" r:id="rId7"/>
    <p:sldLayoutId id="2147483662" r:id="rId8"/>
    <p:sldLayoutId id="2147483663" r:id="rId9"/>
    <p:sldLayoutId id="2147483664" r:id="rId10"/>
    <p:sldLayoutId id="2147483756" r:id="rId11"/>
    <p:sldLayoutId id="2147483759" r:id="rId12"/>
    <p:sldLayoutId id="2147483805" r:id="rId13"/>
  </p:sldLayoutIdLst>
  <p:txStyles>
    <p:titleStyle>
      <a:lvl1pPr algn="ctr" defTabSz="914400" rtl="0" eaLnBrk="1" latinLnBrk="0" hangingPunct="1">
        <a:spcBef>
          <a:spcPct val="0"/>
        </a:spcBef>
        <a:buNone/>
        <a:defRPr sz="4400" kern="1200">
          <a:solidFill>
            <a:schemeClr val="tx1"/>
          </a:solidFill>
          <a:latin typeface="+mj-lt"/>
          <a:ea typeface="+mj-ea"/>
          <a:cs typeface="+mn-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76225" y="0"/>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5250" y="4941094"/>
            <a:ext cx="3810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8EB4E3"/>
                </a:solidFill>
              </a:defRPr>
            </a:lvl1pPr>
          </a:lstStyle>
          <a:p>
            <a:pPr defTabSz="685754" fontAlgn="base">
              <a:spcBef>
                <a:spcPct val="0"/>
              </a:spcBef>
              <a:spcAft>
                <a:spcPct val="0"/>
              </a:spcAft>
            </a:pPr>
            <a:fld id="{3EA8DCA6-7D24-4BB6-B991-12B9039C073B}" type="slidenum">
              <a:rPr lang="en-US" smtClean="0">
                <a:cs typeface="Arial" charset="0"/>
              </a:rPr>
              <a:pPr defTabSz="685754" fontAlgn="base">
                <a:spcBef>
                  <a:spcPct val="0"/>
                </a:spcBef>
                <a:spcAft>
                  <a:spcPct val="0"/>
                </a:spcAft>
              </a:pPr>
              <a:t>‹#›</a:t>
            </a:fld>
            <a:endParaRPr lang="en-US" dirty="0">
              <a:cs typeface="Arial" charset="0"/>
            </a:endParaRPr>
          </a:p>
        </p:txBody>
      </p:sp>
    </p:spTree>
    <p:extLst>
      <p:ext uri="{BB962C8B-B14F-4D97-AF65-F5344CB8AC3E}">
        <p14:creationId xmlns:p14="http://schemas.microsoft.com/office/powerpoint/2010/main" val="28531253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6" r:id="rId4"/>
    <p:sldLayoutId id="2147483692" r:id="rId5"/>
    <p:sldLayoutId id="2147483693" r:id="rId6"/>
    <p:sldLayoutId id="2147483694" r:id="rId7"/>
    <p:sldLayoutId id="2147483695" r:id="rId8"/>
    <p:sldLayoutId id="2147483715" r:id="rId9"/>
    <p:sldLayoutId id="2147483823" r:id="rId10"/>
  </p:sldLayoutIdLst>
  <p:transition>
    <p:wipe dir="r"/>
  </p:transition>
  <p:hf sldNum="0" hdr="0" dt="0"/>
  <p:txStyles>
    <p:titleStyle>
      <a:lvl1pPr algn="l" rtl="0" eaLnBrk="1" fontAlgn="base" hangingPunct="1">
        <a:spcBef>
          <a:spcPct val="0"/>
        </a:spcBef>
        <a:spcAft>
          <a:spcPct val="0"/>
        </a:spcAft>
        <a:defRPr sz="2100" b="1" kern="1200">
          <a:solidFill>
            <a:schemeClr val="tx2"/>
          </a:solidFill>
          <a:latin typeface="Calibri" pitchFamily="34" charset="0"/>
          <a:ea typeface="+mj-ea"/>
          <a:cs typeface="+mj-cs"/>
        </a:defRPr>
      </a:lvl1pPr>
      <a:lvl2pPr algn="l" rtl="0" eaLnBrk="1" fontAlgn="base" hangingPunct="1">
        <a:spcBef>
          <a:spcPct val="0"/>
        </a:spcBef>
        <a:spcAft>
          <a:spcPct val="0"/>
        </a:spcAft>
        <a:defRPr sz="2100" b="1">
          <a:solidFill>
            <a:schemeClr val="tx2"/>
          </a:solidFill>
          <a:latin typeface="Calibri" pitchFamily="34" charset="0"/>
        </a:defRPr>
      </a:lvl2pPr>
      <a:lvl3pPr algn="l" rtl="0" eaLnBrk="1" fontAlgn="base" hangingPunct="1">
        <a:spcBef>
          <a:spcPct val="0"/>
        </a:spcBef>
        <a:spcAft>
          <a:spcPct val="0"/>
        </a:spcAft>
        <a:defRPr sz="2100" b="1">
          <a:solidFill>
            <a:schemeClr val="tx2"/>
          </a:solidFill>
          <a:latin typeface="Calibri" pitchFamily="34" charset="0"/>
        </a:defRPr>
      </a:lvl3pPr>
      <a:lvl4pPr algn="l" rtl="0" eaLnBrk="1" fontAlgn="base" hangingPunct="1">
        <a:spcBef>
          <a:spcPct val="0"/>
        </a:spcBef>
        <a:spcAft>
          <a:spcPct val="0"/>
        </a:spcAft>
        <a:defRPr sz="2100" b="1">
          <a:solidFill>
            <a:schemeClr val="tx2"/>
          </a:solidFill>
          <a:latin typeface="Calibri" pitchFamily="34" charset="0"/>
        </a:defRPr>
      </a:lvl4pPr>
      <a:lvl5pPr algn="l" rtl="0" eaLnBrk="1" fontAlgn="base" hangingPunct="1">
        <a:spcBef>
          <a:spcPct val="0"/>
        </a:spcBef>
        <a:spcAft>
          <a:spcPct val="0"/>
        </a:spcAft>
        <a:defRPr sz="2100" b="1">
          <a:solidFill>
            <a:schemeClr val="tx2"/>
          </a:solidFill>
          <a:latin typeface="Calibri" pitchFamily="34" charset="0"/>
        </a:defRPr>
      </a:lvl5pPr>
      <a:lvl6pPr marL="342877" algn="ctr" rtl="0" eaLnBrk="1" fontAlgn="base" hangingPunct="1">
        <a:spcBef>
          <a:spcPct val="0"/>
        </a:spcBef>
        <a:spcAft>
          <a:spcPct val="0"/>
        </a:spcAft>
        <a:defRPr sz="3300">
          <a:solidFill>
            <a:schemeClr val="tx1"/>
          </a:solidFill>
          <a:latin typeface="Calibri" pitchFamily="34" charset="0"/>
        </a:defRPr>
      </a:lvl6pPr>
      <a:lvl7pPr marL="685754" algn="ctr" rtl="0" eaLnBrk="1" fontAlgn="base" hangingPunct="1">
        <a:spcBef>
          <a:spcPct val="0"/>
        </a:spcBef>
        <a:spcAft>
          <a:spcPct val="0"/>
        </a:spcAft>
        <a:defRPr sz="3300">
          <a:solidFill>
            <a:schemeClr val="tx1"/>
          </a:solidFill>
          <a:latin typeface="Calibri" pitchFamily="34" charset="0"/>
        </a:defRPr>
      </a:lvl7pPr>
      <a:lvl8pPr marL="1028631" algn="ctr" rtl="0" eaLnBrk="1" fontAlgn="base" hangingPunct="1">
        <a:spcBef>
          <a:spcPct val="0"/>
        </a:spcBef>
        <a:spcAft>
          <a:spcPct val="0"/>
        </a:spcAft>
        <a:defRPr sz="3300">
          <a:solidFill>
            <a:schemeClr val="tx1"/>
          </a:solidFill>
          <a:latin typeface="Calibri" pitchFamily="34" charset="0"/>
        </a:defRPr>
      </a:lvl8pPr>
      <a:lvl9pPr marL="1371509" algn="ctr" rtl="0" eaLnBrk="1" fontAlgn="base" hangingPunct="1">
        <a:spcBef>
          <a:spcPct val="0"/>
        </a:spcBef>
        <a:spcAft>
          <a:spcPct val="0"/>
        </a:spcAft>
        <a:defRPr sz="3300">
          <a:solidFill>
            <a:schemeClr val="tx1"/>
          </a:solidFill>
          <a:latin typeface="Calibri" pitchFamily="34" charset="0"/>
        </a:defRPr>
      </a:lvl9pPr>
    </p:titleStyle>
    <p:bodyStyle>
      <a:lvl1pPr marL="257158" indent="-257158" algn="l" rtl="0" eaLnBrk="1" fontAlgn="base" hangingPunct="1">
        <a:spcBef>
          <a:spcPct val="20000"/>
        </a:spcBef>
        <a:spcAft>
          <a:spcPct val="0"/>
        </a:spcAft>
        <a:buSzPct val="90000"/>
        <a:buBlip>
          <a:blip r:embed="rId12"/>
        </a:buBlip>
        <a:defRPr sz="1800" kern="1200">
          <a:solidFill>
            <a:srgbClr val="404040"/>
          </a:solidFill>
          <a:latin typeface="Calibri" pitchFamily="34" charset="0"/>
          <a:ea typeface="+mn-ea"/>
          <a:cs typeface="+mn-cs"/>
        </a:defRPr>
      </a:lvl1pPr>
      <a:lvl2pPr marL="557176" indent="-214298" algn="l" rtl="0" eaLnBrk="1" fontAlgn="base" hangingPunct="1">
        <a:spcBef>
          <a:spcPct val="20000"/>
        </a:spcBef>
        <a:spcAft>
          <a:spcPct val="0"/>
        </a:spcAft>
        <a:buClr>
          <a:schemeClr val="tx2"/>
        </a:buClr>
        <a:buSzPct val="120000"/>
        <a:buFont typeface="Arial" charset="0"/>
        <a:buChar char="•"/>
        <a:defRPr sz="1500" kern="1200">
          <a:solidFill>
            <a:srgbClr val="404040"/>
          </a:solidFill>
          <a:latin typeface="Calibri" pitchFamily="34" charset="0"/>
          <a:ea typeface="+mn-ea"/>
          <a:cs typeface="+mn-cs"/>
        </a:defRPr>
      </a:lvl2pPr>
      <a:lvl3pPr marL="857193" indent="-171439" algn="l" rtl="0" eaLnBrk="1" fontAlgn="base" hangingPunct="1">
        <a:spcBef>
          <a:spcPct val="20000"/>
        </a:spcBef>
        <a:spcAft>
          <a:spcPct val="0"/>
        </a:spcAft>
        <a:buClr>
          <a:schemeClr val="tx2"/>
        </a:buClr>
        <a:buSzPct val="120000"/>
        <a:buFont typeface="Arial" charset="0"/>
        <a:buChar char="•"/>
        <a:defRPr sz="1200" kern="1200">
          <a:solidFill>
            <a:srgbClr val="404040"/>
          </a:solidFill>
          <a:latin typeface="Calibri" pitchFamily="34" charset="0"/>
          <a:ea typeface="+mn-ea"/>
          <a:cs typeface="+mn-cs"/>
        </a:defRPr>
      </a:lvl3pPr>
      <a:lvl4pPr marL="1200070" indent="-171439" algn="l" rtl="0" eaLnBrk="1" fontAlgn="base" hangingPunct="1">
        <a:spcBef>
          <a:spcPct val="20000"/>
        </a:spcBef>
        <a:spcAft>
          <a:spcPct val="0"/>
        </a:spcAft>
        <a:buClr>
          <a:schemeClr val="tx2"/>
        </a:buClr>
        <a:buSzPct val="120000"/>
        <a:buFont typeface="Arial" charset="0"/>
        <a:buChar char="•"/>
        <a:defRPr sz="1200" kern="1200">
          <a:solidFill>
            <a:srgbClr val="404040"/>
          </a:solidFill>
          <a:latin typeface="Calibri" pitchFamily="34" charset="0"/>
          <a:ea typeface="+mn-ea"/>
          <a:cs typeface="+mn-cs"/>
        </a:defRPr>
      </a:lvl4pPr>
      <a:lvl5pPr marL="1542947" indent="-171439" algn="l" rtl="0" eaLnBrk="1" fontAlgn="base" hangingPunct="1">
        <a:spcBef>
          <a:spcPct val="20000"/>
        </a:spcBef>
        <a:spcAft>
          <a:spcPct val="0"/>
        </a:spcAft>
        <a:buClr>
          <a:schemeClr val="tx2"/>
        </a:buClr>
        <a:buSzPct val="120000"/>
        <a:buFont typeface="Arial" charset="0"/>
        <a:buChar char="•"/>
        <a:defRPr sz="1200" kern="1200">
          <a:solidFill>
            <a:srgbClr val="404040"/>
          </a:solidFill>
          <a:latin typeface="Calibri" pitchFamily="34" charset="0"/>
          <a:ea typeface="+mn-ea"/>
          <a:cs typeface="+mn-cs"/>
        </a:defRPr>
      </a:lvl5pPr>
      <a:lvl6pPr marL="1885824"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55"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4" rtl="0" eaLnBrk="1" latinLnBrk="0" hangingPunct="1">
        <a:defRPr sz="1350" kern="1200">
          <a:solidFill>
            <a:schemeClr val="tx1"/>
          </a:solidFill>
          <a:latin typeface="+mn-lt"/>
          <a:ea typeface="+mn-ea"/>
          <a:cs typeface="+mn-cs"/>
        </a:defRPr>
      </a:lvl1pPr>
      <a:lvl2pPr marL="342877" algn="l" defTabSz="685754" rtl="0" eaLnBrk="1" latinLnBrk="0" hangingPunct="1">
        <a:defRPr sz="1350" kern="1200">
          <a:solidFill>
            <a:schemeClr val="tx1"/>
          </a:solidFill>
          <a:latin typeface="+mn-lt"/>
          <a:ea typeface="+mn-ea"/>
          <a:cs typeface="+mn-cs"/>
        </a:defRPr>
      </a:lvl2pPr>
      <a:lvl3pPr marL="685754" algn="l" defTabSz="685754" rtl="0" eaLnBrk="1" latinLnBrk="0" hangingPunct="1">
        <a:defRPr sz="1350" kern="1200">
          <a:solidFill>
            <a:schemeClr val="tx1"/>
          </a:solidFill>
          <a:latin typeface="+mn-lt"/>
          <a:ea typeface="+mn-ea"/>
          <a:cs typeface="+mn-cs"/>
        </a:defRPr>
      </a:lvl3pPr>
      <a:lvl4pPr marL="1028631" algn="l" defTabSz="685754" rtl="0" eaLnBrk="1" latinLnBrk="0" hangingPunct="1">
        <a:defRPr sz="1350" kern="1200">
          <a:solidFill>
            <a:schemeClr val="tx1"/>
          </a:solidFill>
          <a:latin typeface="+mn-lt"/>
          <a:ea typeface="+mn-ea"/>
          <a:cs typeface="+mn-cs"/>
        </a:defRPr>
      </a:lvl4pPr>
      <a:lvl5pPr marL="1371509" algn="l" defTabSz="685754" rtl="0" eaLnBrk="1" latinLnBrk="0" hangingPunct="1">
        <a:defRPr sz="1350" kern="1200">
          <a:solidFill>
            <a:schemeClr val="tx1"/>
          </a:solidFill>
          <a:latin typeface="+mn-lt"/>
          <a:ea typeface="+mn-ea"/>
          <a:cs typeface="+mn-cs"/>
        </a:defRPr>
      </a:lvl5pPr>
      <a:lvl6pPr marL="1714385" algn="l" defTabSz="685754" rtl="0" eaLnBrk="1" latinLnBrk="0" hangingPunct="1">
        <a:defRPr sz="1350" kern="1200">
          <a:solidFill>
            <a:schemeClr val="tx1"/>
          </a:solidFill>
          <a:latin typeface="+mn-lt"/>
          <a:ea typeface="+mn-ea"/>
          <a:cs typeface="+mn-cs"/>
        </a:defRPr>
      </a:lvl6pPr>
      <a:lvl7pPr marL="2057263" algn="l" defTabSz="685754" rtl="0" eaLnBrk="1" latinLnBrk="0" hangingPunct="1">
        <a:defRPr sz="1350" kern="1200">
          <a:solidFill>
            <a:schemeClr val="tx1"/>
          </a:solidFill>
          <a:latin typeface="+mn-lt"/>
          <a:ea typeface="+mn-ea"/>
          <a:cs typeface="+mn-cs"/>
        </a:defRPr>
      </a:lvl7pPr>
      <a:lvl8pPr marL="2400140" algn="l" defTabSz="685754" rtl="0" eaLnBrk="1" latinLnBrk="0" hangingPunct="1">
        <a:defRPr sz="1350" kern="1200">
          <a:solidFill>
            <a:schemeClr val="tx1"/>
          </a:solidFill>
          <a:latin typeface="+mn-lt"/>
          <a:ea typeface="+mn-ea"/>
          <a:cs typeface="+mn-cs"/>
        </a:defRPr>
      </a:lvl8pPr>
      <a:lvl9pPr marL="2743017" algn="l" defTabSz="685754"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0666" y="411956"/>
            <a:ext cx="8422669" cy="566617"/>
          </a:xfrm>
          <a:prstGeom prst="rect">
            <a:avLst/>
          </a:prstGeom>
        </p:spPr>
        <p:txBody>
          <a:bodyPr vert="horz" lIns="0" tIns="0" rIns="0" bIns="0" rtlCol="0" anchor="t">
            <a:noAutofit/>
          </a:bodyPr>
          <a:lstStyle/>
          <a:p>
            <a:r>
              <a:rPr lang="en-US"/>
              <a:t>Click to edit Master title style</a:t>
            </a:r>
            <a:endParaRPr lang="en-US" dirty="0"/>
          </a:p>
        </p:txBody>
      </p:sp>
      <p:sp>
        <p:nvSpPr>
          <p:cNvPr id="10" name="Text Placeholder 2"/>
          <p:cNvSpPr>
            <a:spLocks noGrp="1"/>
          </p:cNvSpPr>
          <p:nvPr>
            <p:ph type="body" idx="1"/>
          </p:nvPr>
        </p:nvSpPr>
        <p:spPr>
          <a:xfrm>
            <a:off x="349953" y="1113235"/>
            <a:ext cx="8433382" cy="356473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txBox="1">
            <a:spLocks/>
          </p:cNvSpPr>
          <p:nvPr userDrawn="1"/>
        </p:nvSpPr>
        <p:spPr>
          <a:xfrm>
            <a:off x="-95250" y="4941094"/>
            <a:ext cx="3810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675" kern="1200">
                <a:solidFill>
                  <a:srgbClr val="8EB4E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B0136-1550-43C6-9DC2-FFF186CCAB26}" type="slidenum">
              <a:rPr kumimoji="0" lang="en-US" sz="675" b="0" i="0" u="none" strike="noStrike" kern="1200" cap="none" spc="0" normalizeH="0" baseline="0" noProof="0" smtClean="0">
                <a:ln>
                  <a:noFill/>
                </a:ln>
                <a:solidFill>
                  <a:srgbClr val="8EB4E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a:ln>
                <a:noFill/>
              </a:ln>
              <a:solidFill>
                <a:srgbClr val="8EB4E3"/>
              </a:solidFill>
              <a:effectLst/>
              <a:uLnTx/>
              <a:uFillTx/>
              <a:latin typeface="Arial"/>
              <a:ea typeface="+mn-ea"/>
              <a:cs typeface="+mn-cs"/>
            </a:endParaRPr>
          </a:p>
        </p:txBody>
      </p:sp>
    </p:spTree>
    <p:extLst>
      <p:ext uri="{BB962C8B-B14F-4D97-AF65-F5344CB8AC3E}">
        <p14:creationId xmlns:p14="http://schemas.microsoft.com/office/powerpoint/2010/main" val="365377938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7" r:id="rId16"/>
  </p:sldLayoutIdLst>
  <p:hf hdr="0" ftr="0" dt="0"/>
  <p:txStyles>
    <p:titleStyle>
      <a:lvl1pPr algn="l" defTabSz="685617" rtl="0" eaLnBrk="1" latinLnBrk="0" hangingPunct="1">
        <a:spcBef>
          <a:spcPct val="0"/>
        </a:spcBef>
        <a:buNone/>
        <a:defRPr sz="1800" b="0" kern="1200" spc="0" baseline="0">
          <a:solidFill>
            <a:srgbClr val="58595B"/>
          </a:solidFill>
          <a:latin typeface="+mj-lt"/>
          <a:ea typeface="+mj-ea"/>
          <a:cs typeface="+mj-cs"/>
        </a:defRPr>
      </a:lvl1pPr>
    </p:titleStyle>
    <p:bodyStyle>
      <a:lvl1pPr marL="133314" indent="-133314" algn="l" defTabSz="685617" rtl="0" eaLnBrk="1" latinLnBrk="0" hangingPunct="1">
        <a:spcBef>
          <a:spcPts val="450"/>
        </a:spcBef>
        <a:spcAft>
          <a:spcPts val="450"/>
        </a:spcAft>
        <a:buClrTx/>
        <a:buSzPct val="90000"/>
        <a:buFont typeface="Arial" pitchFamily="34" charset="0"/>
        <a:buChar char="•"/>
        <a:defRPr lang="en-US" sz="1500" b="0" kern="1200" baseline="0" dirty="0" smtClean="0">
          <a:solidFill>
            <a:srgbClr val="58595B"/>
          </a:solidFill>
          <a:latin typeface="+mn-lt"/>
          <a:ea typeface="+mn-ea"/>
          <a:cs typeface="+mn-cs"/>
        </a:defRPr>
      </a:lvl1pPr>
      <a:lvl2pPr marL="266629" indent="-133314" algn="l" defTabSz="685617" rtl="0" eaLnBrk="1" latinLnBrk="0" hangingPunct="1">
        <a:spcBef>
          <a:spcPts val="450"/>
        </a:spcBef>
        <a:spcAft>
          <a:spcPts val="450"/>
        </a:spcAft>
        <a:buClrTx/>
        <a:buSzPct val="90000"/>
        <a:buFont typeface="Arial" pitchFamily="34" charset="0"/>
        <a:buChar char="•"/>
        <a:defRPr sz="1350" kern="1200" baseline="0">
          <a:solidFill>
            <a:srgbClr val="58595B"/>
          </a:solidFill>
          <a:latin typeface="+mn-lt"/>
          <a:ea typeface="+mn-ea"/>
          <a:cs typeface="+mn-cs"/>
        </a:defRPr>
      </a:lvl2pPr>
      <a:lvl3pPr marL="399943" indent="-134505" algn="l" defTabSz="685617" rtl="0" eaLnBrk="1" latinLnBrk="0" hangingPunct="1">
        <a:spcBef>
          <a:spcPts val="450"/>
        </a:spcBef>
        <a:spcAft>
          <a:spcPts val="450"/>
        </a:spcAft>
        <a:buClrTx/>
        <a:buSzPct val="90000"/>
        <a:buFont typeface="Arial" pitchFamily="34" charset="0"/>
        <a:buChar char="•"/>
        <a:defRPr sz="1200" kern="1200" baseline="0">
          <a:solidFill>
            <a:srgbClr val="58595B"/>
          </a:solidFill>
          <a:latin typeface="+mn-lt"/>
          <a:ea typeface="+mn-ea"/>
          <a:cs typeface="+mn-cs"/>
        </a:defRPr>
      </a:lvl3pPr>
      <a:lvl4pPr marL="545161" indent="-134505" algn="l" defTabSz="685617" rtl="0" eaLnBrk="1" latinLnBrk="0" hangingPunct="1">
        <a:spcBef>
          <a:spcPts val="450"/>
        </a:spcBef>
        <a:spcAft>
          <a:spcPts val="450"/>
        </a:spcAft>
        <a:buClrTx/>
        <a:buSzPct val="90000"/>
        <a:buFont typeface="Arial" pitchFamily="34" charset="0"/>
        <a:buChar char="•"/>
        <a:defRPr sz="1050" kern="1200" baseline="0">
          <a:solidFill>
            <a:srgbClr val="58595B"/>
          </a:solidFill>
          <a:latin typeface="+mn-lt"/>
          <a:ea typeface="+mn-ea"/>
          <a:cs typeface="+mn-cs"/>
        </a:defRPr>
      </a:lvl4pPr>
      <a:lvl5pPr marL="679666" indent="-134505" algn="l" defTabSz="685617" rtl="0" eaLnBrk="1" latinLnBrk="0" hangingPunct="1">
        <a:spcBef>
          <a:spcPts val="450"/>
        </a:spcBef>
        <a:spcAft>
          <a:spcPts val="450"/>
        </a:spcAft>
        <a:buClrTx/>
        <a:buSzPct val="90000"/>
        <a:buFont typeface="Arial" pitchFamily="34" charset="0"/>
        <a:buChar char="•"/>
        <a:defRPr sz="1050" kern="1200" baseline="0">
          <a:solidFill>
            <a:srgbClr val="58595B"/>
          </a:solidFill>
          <a:latin typeface="+mn-lt"/>
          <a:ea typeface="+mn-ea"/>
          <a:cs typeface="+mn-cs"/>
        </a:defRPr>
      </a:lvl5pPr>
      <a:lvl6pPr marL="1885447"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256"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064"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873"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17" rtl="0" eaLnBrk="1" latinLnBrk="0" hangingPunct="1">
        <a:defRPr sz="750" kern="1200">
          <a:solidFill>
            <a:schemeClr val="tx1"/>
          </a:solidFill>
          <a:latin typeface="+mn-lt"/>
          <a:ea typeface="+mn-ea"/>
          <a:cs typeface="+mn-cs"/>
        </a:defRPr>
      </a:lvl1pPr>
      <a:lvl2pPr marL="342809" algn="l" defTabSz="685617" rtl="0" eaLnBrk="1" latinLnBrk="0" hangingPunct="1">
        <a:defRPr sz="750" kern="1200">
          <a:solidFill>
            <a:schemeClr val="tx1"/>
          </a:solidFill>
          <a:latin typeface="+mn-lt"/>
          <a:ea typeface="+mn-ea"/>
          <a:cs typeface="+mn-cs"/>
        </a:defRPr>
      </a:lvl2pPr>
      <a:lvl3pPr marL="685617" algn="l" defTabSz="685617" rtl="0" eaLnBrk="1" latinLnBrk="0" hangingPunct="1">
        <a:defRPr sz="750" kern="1200">
          <a:solidFill>
            <a:schemeClr val="tx1"/>
          </a:solidFill>
          <a:latin typeface="+mn-lt"/>
          <a:ea typeface="+mn-ea"/>
          <a:cs typeface="+mn-cs"/>
        </a:defRPr>
      </a:lvl3pPr>
      <a:lvl4pPr marL="1028426" algn="l" defTabSz="685617" rtl="0" eaLnBrk="1" latinLnBrk="0" hangingPunct="1">
        <a:defRPr sz="750" kern="1200">
          <a:solidFill>
            <a:schemeClr val="tx1"/>
          </a:solidFill>
          <a:latin typeface="+mn-lt"/>
          <a:ea typeface="+mn-ea"/>
          <a:cs typeface="+mn-cs"/>
        </a:defRPr>
      </a:lvl4pPr>
      <a:lvl5pPr marL="1371234" algn="l" defTabSz="685617" rtl="0" eaLnBrk="1" latinLnBrk="0" hangingPunct="1">
        <a:defRPr sz="750" kern="1200">
          <a:solidFill>
            <a:schemeClr val="tx1"/>
          </a:solidFill>
          <a:latin typeface="+mn-lt"/>
          <a:ea typeface="+mn-ea"/>
          <a:cs typeface="+mn-cs"/>
        </a:defRPr>
      </a:lvl5pPr>
      <a:lvl6pPr marL="1714043" algn="l" defTabSz="685617" rtl="0" eaLnBrk="1" latinLnBrk="0" hangingPunct="1">
        <a:defRPr sz="750" kern="1200">
          <a:solidFill>
            <a:schemeClr val="tx1"/>
          </a:solidFill>
          <a:latin typeface="+mn-lt"/>
          <a:ea typeface="+mn-ea"/>
          <a:cs typeface="+mn-cs"/>
        </a:defRPr>
      </a:lvl6pPr>
      <a:lvl7pPr marL="2056851" algn="l" defTabSz="685617" rtl="0" eaLnBrk="1" latinLnBrk="0" hangingPunct="1">
        <a:defRPr sz="750" kern="1200">
          <a:solidFill>
            <a:schemeClr val="tx1"/>
          </a:solidFill>
          <a:latin typeface="+mn-lt"/>
          <a:ea typeface="+mn-ea"/>
          <a:cs typeface="+mn-cs"/>
        </a:defRPr>
      </a:lvl7pPr>
      <a:lvl8pPr marL="2399660" algn="l" defTabSz="685617" rtl="0" eaLnBrk="1" latinLnBrk="0" hangingPunct="1">
        <a:defRPr sz="750" kern="1200">
          <a:solidFill>
            <a:schemeClr val="tx1"/>
          </a:solidFill>
          <a:latin typeface="+mn-lt"/>
          <a:ea typeface="+mn-ea"/>
          <a:cs typeface="+mn-cs"/>
        </a:defRPr>
      </a:lvl8pPr>
      <a:lvl9pPr marL="2742468" algn="l" defTabSz="685617" rtl="0" eaLnBrk="1" latinLnBrk="0" hangingPunct="1">
        <a:defRPr sz="7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01">
          <p15:clr>
            <a:srgbClr val="F26B43"/>
          </p15:clr>
        </p15:guide>
        <p15:guide id="2" pos="74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bwMode="auto">
          <a:xfrm>
            <a:off x="755651" y="1342035"/>
            <a:ext cx="5436106"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en-US" altLang="zh-CN" dirty="0"/>
              <a:t>Headline in Arial Regular 40 point</a:t>
            </a:r>
            <a:endParaRPr lang="zh-CN" altLang="en-US" dirty="0"/>
          </a:p>
        </p:txBody>
      </p:sp>
      <p:sp>
        <p:nvSpPr>
          <p:cNvPr id="1032" name="Rectangle 3"/>
          <p:cNvSpPr>
            <a:spLocks noGrp="1" noChangeArrowheads="1"/>
          </p:cNvSpPr>
          <p:nvPr>
            <p:ph type="body" idx="1"/>
          </p:nvPr>
        </p:nvSpPr>
        <p:spPr bwMode="auto">
          <a:xfrm>
            <a:off x="755651" y="2301478"/>
            <a:ext cx="34384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257158" marR="0" lvl="0" indent="-257158" algn="l" defTabSz="685617" rtl="0" eaLnBrk="1" fontAlgn="base" latinLnBrk="0" hangingPunct="1">
              <a:lnSpc>
                <a:spcPct val="100000"/>
              </a:lnSpc>
              <a:spcBef>
                <a:spcPct val="20000"/>
              </a:spcBef>
              <a:spcAft>
                <a:spcPct val="0"/>
              </a:spcAft>
              <a:buClr>
                <a:srgbClr val="990000"/>
              </a:buClr>
              <a:buSzTx/>
              <a:buFontTx/>
              <a:buNone/>
              <a:tabLst/>
              <a:defRPr/>
            </a:pPr>
            <a:r>
              <a:rPr lang="en-US" altLang="zh-CN" dirty="0"/>
              <a:t>Department name</a:t>
            </a:r>
            <a:endParaRPr lang="zh-CN" altLang="en-US" dirty="0"/>
          </a:p>
        </p:txBody>
      </p:sp>
      <p:sp>
        <p:nvSpPr>
          <p:cNvPr id="8" name="Text Box 81"/>
          <p:cNvSpPr txBox="1">
            <a:spLocks noChangeArrowheads="1"/>
          </p:cNvSpPr>
          <p:nvPr userDrawn="1"/>
        </p:nvSpPr>
        <p:spPr bwMode="auto">
          <a:xfrm>
            <a:off x="-2176993" y="298"/>
            <a:ext cx="1934076" cy="1213478"/>
          </a:xfrm>
          <a:prstGeom prst="rect">
            <a:avLst/>
          </a:prstGeom>
          <a:noFill/>
          <a:ln w="9525" algn="ctr">
            <a:noFill/>
            <a:miter lim="800000"/>
            <a:headEnd/>
            <a:tailEnd/>
          </a:ln>
          <a:effectLst/>
        </p:spPr>
        <p:txBody>
          <a:bodyPr wrap="square" lIns="58743" tIns="29371" rIns="58743" bIns="29371">
            <a:spAutoFit/>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algn="r" defTabSz="588012" eaLnBrk="0" hangingPunct="0">
              <a:lnSpc>
                <a:spcPct val="125000"/>
              </a:lnSpc>
              <a:defRPr/>
            </a:pPr>
            <a:r>
              <a:rPr lang="en-US" sz="1200" noProof="1">
                <a:solidFill>
                  <a:srgbClr val="FFFFFF"/>
                </a:solidFill>
                <a:latin typeface="FrutigerNext LT Regular" pitchFamily="34" charset="0"/>
                <a:ea typeface="ＭＳ Ｐゴシック" pitchFamily="34" charset="-128"/>
              </a:rPr>
              <a:t>Slide title</a:t>
            </a:r>
            <a:r>
              <a:rPr lang="en-US" altLang="zh-CN" sz="1200" dirty="0">
                <a:solidFill>
                  <a:srgbClr val="FFFFFF"/>
                </a:solidFill>
                <a:latin typeface="FrutigerNext LT Regular" pitchFamily="34" charset="0"/>
                <a:ea typeface="华文细黑" pitchFamily="2" charset="-122"/>
              </a:rPr>
              <a:t>: 36-40pt </a:t>
            </a:r>
          </a:p>
          <a:p>
            <a:pPr algn="r" defTabSz="588012" eaLnBrk="0" hangingPunct="0">
              <a:lnSpc>
                <a:spcPct val="125000"/>
              </a:lnSpc>
              <a:defRPr/>
            </a:pPr>
            <a:r>
              <a:rPr lang="en-US" sz="1200" noProof="1">
                <a:solidFill>
                  <a:srgbClr val="FFFFFF"/>
                </a:solidFill>
                <a:latin typeface="FrutigerNext LT Regular" pitchFamily="34" charset="0"/>
                <a:ea typeface="ＭＳ Ｐゴシック" pitchFamily="34" charset="-128"/>
              </a:rPr>
              <a:t>Slide subtitle</a:t>
            </a:r>
            <a:r>
              <a:rPr lang="en-US" altLang="zh-CN" sz="1200" dirty="0">
                <a:solidFill>
                  <a:srgbClr val="FFFFFF"/>
                </a:solidFill>
                <a:latin typeface="FrutigerNext LT Regular" pitchFamily="34" charset="0"/>
                <a:ea typeface="华文细黑" pitchFamily="2" charset="-122"/>
              </a:rPr>
              <a:t>: 24pt</a:t>
            </a:r>
          </a:p>
          <a:p>
            <a:pPr algn="r" defTabSz="588012" eaLnBrk="0" hangingPunct="0">
              <a:lnSpc>
                <a:spcPct val="125000"/>
              </a:lnSpc>
              <a:defRPr/>
            </a:pPr>
            <a:r>
              <a:rPr lang="en-US" altLang="zh-CN" sz="1200" dirty="0">
                <a:solidFill>
                  <a:srgbClr val="FFFFFF"/>
                </a:solidFill>
                <a:latin typeface="FrutigerNext LT Regular" pitchFamily="34" charset="0"/>
                <a:ea typeface="ＭＳ Ｐゴシック" pitchFamily="34" charset="-128"/>
              </a:rPr>
              <a:t>Copy text: 20-32pt</a:t>
            </a:r>
          </a:p>
          <a:p>
            <a:pPr algn="r" defTabSz="588012" eaLnBrk="0" hangingPunct="0">
              <a:lnSpc>
                <a:spcPct val="125000"/>
              </a:lnSpc>
              <a:defRPr/>
            </a:pPr>
            <a:r>
              <a:rPr lang="en-US" altLang="zh-CN" sz="1200" dirty="0">
                <a:solidFill>
                  <a:srgbClr val="FFFFFF"/>
                </a:solidFill>
                <a:latin typeface="FrutigerNext LT Regular" pitchFamily="34" charset="0"/>
                <a:ea typeface="华文细黑" pitchFamily="2" charset="-122"/>
              </a:rPr>
              <a:t>Color: black</a:t>
            </a:r>
          </a:p>
          <a:p>
            <a:pPr algn="r" defTabSz="588012" eaLnBrk="0" hangingPunct="0">
              <a:lnSpc>
                <a:spcPct val="125000"/>
              </a:lnSpc>
              <a:defRPr/>
            </a:pPr>
            <a:r>
              <a:rPr lang="zh-CN" altLang="en-US" sz="1200" dirty="0">
                <a:solidFill>
                  <a:srgbClr val="FFFFFF"/>
                </a:solidFill>
                <a:latin typeface="FrutigerNext LT Regular" pitchFamily="34" charset="0"/>
                <a:ea typeface="ＭＳ Ｐゴシック" pitchFamily="34" charset="-128"/>
              </a:rPr>
              <a:t> </a:t>
            </a:r>
            <a:r>
              <a:rPr lang="en-US" altLang="zh-CN" sz="1200" dirty="0">
                <a:solidFill>
                  <a:srgbClr val="FFFFFF"/>
                </a:solidFill>
                <a:latin typeface="FrutigerNext LT Regular" pitchFamily="34" charset="0"/>
                <a:ea typeface="ＭＳ Ｐゴシック" pitchFamily="34" charset="-128"/>
              </a:rPr>
              <a:t>Corporate Font</a:t>
            </a:r>
            <a:r>
              <a:rPr lang="en-US" altLang="zh-CN" sz="1200" dirty="0">
                <a:solidFill>
                  <a:srgbClr val="FFFFFF"/>
                </a:solidFill>
                <a:latin typeface="FrutigerNext LT Regular" pitchFamily="34" charset="0"/>
                <a:ea typeface="华文细黑" pitchFamily="2" charset="-122"/>
              </a:rPr>
              <a:t>: </a:t>
            </a:r>
            <a:r>
              <a:rPr lang="en-US" altLang="zh-CN" sz="1200" dirty="0">
                <a:solidFill>
                  <a:srgbClr val="FFFFFF"/>
                </a:solidFill>
                <a:latin typeface="FrutigerNext LT Regular" pitchFamily="34" charset="0"/>
                <a:ea typeface="ＭＳ Ｐゴシック" pitchFamily="34" charset="-128"/>
              </a:rPr>
              <a:t>Arial</a:t>
            </a:r>
          </a:p>
        </p:txBody>
      </p:sp>
      <p:sp>
        <p:nvSpPr>
          <p:cNvPr id="9" name="Text Box 81"/>
          <p:cNvSpPr txBox="1">
            <a:spLocks noChangeArrowheads="1"/>
          </p:cNvSpPr>
          <p:nvPr userDrawn="1"/>
        </p:nvSpPr>
        <p:spPr bwMode="auto">
          <a:xfrm>
            <a:off x="9354118" y="297"/>
            <a:ext cx="2429637" cy="520980"/>
          </a:xfrm>
          <a:prstGeom prst="rect">
            <a:avLst/>
          </a:prstGeom>
          <a:noFill/>
          <a:ln w="9525" algn="ctr">
            <a:noFill/>
            <a:miter lim="800000"/>
            <a:headEnd/>
            <a:tailEnd/>
          </a:ln>
          <a:effectLst/>
        </p:spPr>
        <p:txBody>
          <a:bodyPr wrap="square" lIns="58743" tIns="29371" rIns="58743" bIns="29371">
            <a:spAutoFit/>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588012" eaLnBrk="0" hangingPunct="0">
              <a:lnSpc>
                <a:spcPct val="125000"/>
              </a:lnSpc>
              <a:defRPr/>
            </a:pPr>
            <a:r>
              <a:rPr lang="en-US" altLang="zh-CN" sz="1200" dirty="0">
                <a:solidFill>
                  <a:srgbClr val="FFFFFF"/>
                </a:solidFill>
                <a:latin typeface="FrutigerNext LT Regular" pitchFamily="34" charset="0"/>
                <a:ea typeface="ＭＳ Ｐゴシック" pitchFamily="34" charset="-128"/>
              </a:rPr>
              <a:t>Top right corner for field-mark, customer or partner logotypes.</a:t>
            </a:r>
          </a:p>
        </p:txBody>
      </p:sp>
      <p:sp>
        <p:nvSpPr>
          <p:cNvPr id="25" name="Text Box 81"/>
          <p:cNvSpPr txBox="1">
            <a:spLocks noChangeArrowheads="1"/>
          </p:cNvSpPr>
          <p:nvPr userDrawn="1"/>
        </p:nvSpPr>
        <p:spPr bwMode="auto">
          <a:xfrm>
            <a:off x="9386928" y="681978"/>
            <a:ext cx="2756210" cy="1721309"/>
          </a:xfrm>
          <a:prstGeom prst="rect">
            <a:avLst/>
          </a:prstGeom>
          <a:noFill/>
          <a:ln w="9525" algn="ctr">
            <a:noFill/>
            <a:miter lim="800000"/>
            <a:headEnd/>
            <a:tailEnd/>
          </a:ln>
          <a:effectLst/>
        </p:spPr>
        <p:txBody>
          <a:bodyPr wrap="square" lIns="58743" tIns="29371" rIns="58743" bIns="29371">
            <a:spAutoFit/>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marL="161957" indent="-161957" defTabSz="588012" eaLnBrk="0" hangingPunct="0">
              <a:buFont typeface="Arial" panose="020B0604020202020204" pitchFamily="34" charset="0"/>
              <a:buChar char="•"/>
              <a:defRPr/>
            </a:pPr>
            <a:r>
              <a:rPr lang="en-US" altLang="zh-CN" sz="1200" dirty="0">
                <a:solidFill>
                  <a:srgbClr val="FFFFFF"/>
                </a:solidFill>
                <a:latin typeface="FrutigerNext LT Regular" pitchFamily="34" charset="0"/>
                <a:ea typeface="ＭＳ Ｐゴシック" pitchFamily="34" charset="-128"/>
              </a:rPr>
              <a:t>The ten standard colors below are allowed.</a:t>
            </a:r>
          </a:p>
          <a:p>
            <a:pPr marL="161957" indent="-161957" defTabSz="588012" eaLnBrk="0" hangingPunct="0">
              <a:buFont typeface="Arial" panose="020B0604020202020204" pitchFamily="34" charset="0"/>
              <a:buChar char="•"/>
              <a:defRPr/>
            </a:pPr>
            <a:r>
              <a:rPr lang="en-US" altLang="zh-CN" sz="1200" dirty="0">
                <a:solidFill>
                  <a:srgbClr val="FFFFFF"/>
                </a:solidFill>
                <a:latin typeface="FrutigerNext LT Regular" pitchFamily="34" charset="0"/>
                <a:ea typeface="ＭＳ Ｐゴシック" pitchFamily="34" charset="-128"/>
              </a:rPr>
              <a:t>The colors should be used to be consistent with the structure and understanding of the content along the whole presentation.</a:t>
            </a:r>
          </a:p>
          <a:p>
            <a:pPr marL="161957" indent="-161957" defTabSz="588012" eaLnBrk="0" hangingPunct="0">
              <a:buFont typeface="Arial" panose="020B0604020202020204" pitchFamily="34" charset="0"/>
              <a:buChar char="•"/>
              <a:defRPr/>
            </a:pPr>
            <a:r>
              <a:rPr lang="en-US" altLang="zh-CN" sz="1200" dirty="0">
                <a:solidFill>
                  <a:srgbClr val="FFFFFF"/>
                </a:solidFill>
                <a:latin typeface="FrutigerNext LT Regular" pitchFamily="34" charset="0"/>
                <a:ea typeface="ＭＳ Ｐゴシック" pitchFamily="34" charset="-128"/>
              </a:rPr>
              <a:t>Do not use more and different colors in single slide.</a:t>
            </a:r>
          </a:p>
          <a:p>
            <a:pPr defTabSz="588012" eaLnBrk="0" hangingPunct="0">
              <a:defRPr/>
            </a:pPr>
            <a:r>
              <a:rPr lang="en-US" altLang="zh-CN" sz="1200" dirty="0">
                <a:solidFill>
                  <a:srgbClr val="FFFFFF"/>
                </a:solidFill>
                <a:latin typeface="FrutigerNext LT Regular" pitchFamily="34" charset="0"/>
                <a:ea typeface="ＭＳ Ｐゴシック" pitchFamily="34" charset="-128"/>
              </a:rPr>
              <a:t> </a:t>
            </a:r>
          </a:p>
        </p:txBody>
      </p:sp>
      <p:grpSp>
        <p:nvGrpSpPr>
          <p:cNvPr id="26" name="组合 25"/>
          <p:cNvGrpSpPr/>
          <p:nvPr userDrawn="1"/>
        </p:nvGrpSpPr>
        <p:grpSpPr>
          <a:xfrm>
            <a:off x="9497539" y="2463763"/>
            <a:ext cx="862212" cy="2155586"/>
            <a:chOff x="7770786" y="8619830"/>
            <a:chExt cx="928124" cy="2320305"/>
          </a:xfrm>
        </p:grpSpPr>
        <p:sp>
          <p:nvSpPr>
            <p:cNvPr id="27" name="矩形 26"/>
            <p:cNvSpPr/>
            <p:nvPr userDrawn="1"/>
          </p:nvSpPr>
          <p:spPr>
            <a:xfrm>
              <a:off x="7770786" y="8619830"/>
              <a:ext cx="464062" cy="464061"/>
            </a:xfrm>
            <a:prstGeom prst="rect">
              <a:avLst/>
            </a:prstGeom>
            <a:solidFill>
              <a:srgbClr val="F6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solidFill>
                  <a:srgbClr val="FFFFFF"/>
                </a:solidFill>
              </a:endParaRPr>
            </a:p>
          </p:txBody>
        </p:sp>
        <p:sp>
          <p:nvSpPr>
            <p:cNvPr id="28" name="矩形 27"/>
            <p:cNvSpPr/>
            <p:nvPr userDrawn="1"/>
          </p:nvSpPr>
          <p:spPr>
            <a:xfrm>
              <a:off x="8234848" y="8619830"/>
              <a:ext cx="464062" cy="464061"/>
            </a:xfrm>
            <a:prstGeom prst="rect">
              <a:avLst/>
            </a:prstGeom>
            <a:solidFill>
              <a:srgbClr val="15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solidFill>
                  <a:srgbClr val="FFFFFF"/>
                </a:solidFill>
              </a:endParaRPr>
            </a:p>
          </p:txBody>
        </p:sp>
        <p:sp>
          <p:nvSpPr>
            <p:cNvPr id="29" name="矩形 28"/>
            <p:cNvSpPr/>
            <p:nvPr userDrawn="1"/>
          </p:nvSpPr>
          <p:spPr>
            <a:xfrm>
              <a:off x="7770786" y="9083891"/>
              <a:ext cx="464062" cy="464061"/>
            </a:xfrm>
            <a:prstGeom prst="rect">
              <a:avLst/>
            </a:prstGeom>
            <a:solidFill>
              <a:srgbClr val="F7A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solidFill>
                  <a:srgbClr val="FFFFFF"/>
                </a:solidFill>
              </a:endParaRPr>
            </a:p>
          </p:txBody>
        </p:sp>
        <p:sp>
          <p:nvSpPr>
            <p:cNvPr id="30" name="矩形 29"/>
            <p:cNvSpPr/>
            <p:nvPr userDrawn="1"/>
          </p:nvSpPr>
          <p:spPr>
            <a:xfrm>
              <a:off x="8234848" y="9083891"/>
              <a:ext cx="464062" cy="464061"/>
            </a:xfrm>
            <a:prstGeom prst="rect">
              <a:avLst/>
            </a:prstGeom>
            <a:solidFill>
              <a:srgbClr val="59C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solidFill>
                  <a:srgbClr val="FFFFFF"/>
                </a:solidFill>
              </a:endParaRPr>
            </a:p>
          </p:txBody>
        </p:sp>
        <p:sp>
          <p:nvSpPr>
            <p:cNvPr id="31" name="矩形 30"/>
            <p:cNvSpPr/>
            <p:nvPr userDrawn="1"/>
          </p:nvSpPr>
          <p:spPr>
            <a:xfrm>
              <a:off x="7770786" y="9547952"/>
              <a:ext cx="464062" cy="464061"/>
            </a:xfrm>
            <a:prstGeom prst="rect">
              <a:avLst/>
            </a:prstGeom>
            <a:solidFill>
              <a:srgbClr val="FFD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solidFill>
                  <a:srgbClr val="FFFFFF"/>
                </a:solidFill>
              </a:endParaRPr>
            </a:p>
          </p:txBody>
        </p:sp>
        <p:sp>
          <p:nvSpPr>
            <p:cNvPr id="32" name="矩形 31"/>
            <p:cNvSpPr/>
            <p:nvPr userDrawn="1"/>
          </p:nvSpPr>
          <p:spPr>
            <a:xfrm>
              <a:off x="8234848" y="9547952"/>
              <a:ext cx="464062" cy="464061"/>
            </a:xfrm>
            <a:prstGeom prst="rect">
              <a:avLst/>
            </a:prstGeom>
            <a:solidFill>
              <a:srgbClr val="84D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solidFill>
                  <a:srgbClr val="FFFFFF"/>
                </a:solidFill>
              </a:endParaRPr>
            </a:p>
          </p:txBody>
        </p:sp>
        <p:sp>
          <p:nvSpPr>
            <p:cNvPr id="33" name="矩形 32"/>
            <p:cNvSpPr/>
            <p:nvPr userDrawn="1"/>
          </p:nvSpPr>
          <p:spPr>
            <a:xfrm>
              <a:off x="7770786" y="10012013"/>
              <a:ext cx="464062" cy="464061"/>
            </a:xfrm>
            <a:prstGeom prst="rect">
              <a:avLst/>
            </a:prstGeom>
            <a:solidFill>
              <a:srgbClr val="FF0000"/>
            </a:solidFill>
            <a:ln w="9525">
              <a:noFill/>
              <a:miter lim="800000"/>
              <a:headEnd/>
              <a:tailEnd/>
            </a:ln>
            <a:effectLst/>
          </p:spPr>
          <p:txBody>
            <a:bodyPr wrap="none" anchor="ct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endParaRPr lang="zh-CN" altLang="en-US" sz="1800" dirty="0">
                <a:solidFill>
                  <a:srgbClr val="000000"/>
                </a:solidFill>
              </a:endParaRPr>
            </a:p>
          </p:txBody>
        </p:sp>
        <p:sp>
          <p:nvSpPr>
            <p:cNvPr id="34" name="矩形 33"/>
            <p:cNvSpPr/>
            <p:nvPr userDrawn="1"/>
          </p:nvSpPr>
          <p:spPr>
            <a:xfrm>
              <a:off x="8234848" y="10012013"/>
              <a:ext cx="464062" cy="464061"/>
            </a:xfrm>
            <a:prstGeom prst="rect">
              <a:avLst/>
            </a:prstGeom>
            <a:solidFill>
              <a:schemeClr val="tx1"/>
            </a:solidFill>
            <a:ln w="9525">
              <a:noFill/>
              <a:miter lim="800000"/>
              <a:headEnd/>
              <a:tailEnd/>
            </a:ln>
            <a:effectLst/>
          </p:spPr>
          <p:txBody>
            <a:bodyPr wrap="none" anchor="ct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endParaRPr lang="zh-CN" altLang="en-US" sz="1800">
                <a:solidFill>
                  <a:srgbClr val="000000"/>
                </a:solidFill>
              </a:endParaRPr>
            </a:p>
          </p:txBody>
        </p:sp>
        <p:sp>
          <p:nvSpPr>
            <p:cNvPr id="35" name="矩形 34"/>
            <p:cNvSpPr/>
            <p:nvPr userDrawn="1"/>
          </p:nvSpPr>
          <p:spPr>
            <a:xfrm>
              <a:off x="7770786" y="10476074"/>
              <a:ext cx="464062" cy="464061"/>
            </a:xfrm>
            <a:prstGeom prst="rect">
              <a:avLst/>
            </a:prstGeom>
            <a:solidFill>
              <a:srgbClr val="CCCCCC"/>
            </a:solidFill>
            <a:ln w="9525">
              <a:noFill/>
              <a:miter lim="800000"/>
              <a:headEnd/>
              <a:tailEnd/>
            </a:ln>
            <a:effectLst/>
          </p:spPr>
          <p:txBody>
            <a:bodyPr wrap="none" anchor="ct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endParaRPr lang="zh-CN" altLang="en-US" sz="1800">
                <a:solidFill>
                  <a:srgbClr val="000000"/>
                </a:solidFill>
              </a:endParaRPr>
            </a:p>
          </p:txBody>
        </p:sp>
        <p:sp>
          <p:nvSpPr>
            <p:cNvPr id="36" name="矩形 35"/>
            <p:cNvSpPr/>
            <p:nvPr userDrawn="1"/>
          </p:nvSpPr>
          <p:spPr>
            <a:xfrm>
              <a:off x="8234848" y="10476074"/>
              <a:ext cx="464062" cy="4640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a:endParaRPr lang="zh-CN" altLang="en-US" sz="1800">
                <a:solidFill>
                  <a:srgbClr val="FFFFFF"/>
                </a:solidFill>
              </a:endParaRPr>
            </a:p>
          </p:txBody>
        </p:sp>
      </p:grpSp>
    </p:spTree>
    <p:extLst>
      <p:ext uri="{BB962C8B-B14F-4D97-AF65-F5344CB8AC3E}">
        <p14:creationId xmlns:p14="http://schemas.microsoft.com/office/powerpoint/2010/main" val="2096386791"/>
      </p:ext>
    </p:extLst>
  </p:cSld>
  <p:clrMap bg1="lt1" tx1="dk1" bg2="lt2" tx2="dk2" accent1="accent1" accent2="accent2" accent3="accent3" accent4="accent4" accent5="accent5" accent6="accent6" hlink="hlink" folHlink="folHlink"/>
  <p:sldLayoutIdLst>
    <p:sldLayoutId id="2147483755" r:id="rId1"/>
  </p:sldLayoutIdLst>
  <p:transition>
    <p:fade thruBlk="1"/>
  </p:transition>
  <p:txStyles>
    <p:titleStyle>
      <a:lvl1pPr algn="l" rtl="0" eaLnBrk="1" fontAlgn="base" hangingPunct="1">
        <a:spcBef>
          <a:spcPct val="0"/>
        </a:spcBef>
        <a:spcAft>
          <a:spcPct val="0"/>
        </a:spcAft>
        <a:defRPr lang="zh-CN" altLang="en-US" sz="2999" b="0" dirty="0">
          <a:solidFill>
            <a:schemeClr val="tx1">
              <a:lumMod val="95000"/>
              <a:lumOff val="5000"/>
            </a:schemeClr>
          </a:solidFill>
          <a:latin typeface="+mj-lt"/>
          <a:ea typeface="Arial Unicode MS" panose="020B0604020202020204" pitchFamily="34" charset="-122"/>
          <a:cs typeface="Arial" panose="020B0604020202020204" pitchFamily="34" charset="0"/>
        </a:defRPr>
      </a:lvl1pPr>
      <a:lvl2pPr algn="l" rtl="0" eaLnBrk="1" fontAlgn="base" hangingPunct="1">
        <a:spcBef>
          <a:spcPct val="0"/>
        </a:spcBef>
        <a:spcAft>
          <a:spcPct val="0"/>
        </a:spcAft>
        <a:defRPr sz="2400" b="1">
          <a:solidFill>
            <a:schemeClr val="bg1"/>
          </a:solidFill>
          <a:latin typeface="黑体" pitchFamily="49" charset="-122"/>
          <a:ea typeface="黑体" pitchFamily="49" charset="-122"/>
          <a:cs typeface="宋体" charset="-122"/>
        </a:defRPr>
      </a:lvl2pPr>
      <a:lvl3pPr algn="l" rtl="0" eaLnBrk="1" fontAlgn="base" hangingPunct="1">
        <a:spcBef>
          <a:spcPct val="0"/>
        </a:spcBef>
        <a:spcAft>
          <a:spcPct val="0"/>
        </a:spcAft>
        <a:defRPr sz="2400" b="1">
          <a:solidFill>
            <a:schemeClr val="bg1"/>
          </a:solidFill>
          <a:latin typeface="黑体" pitchFamily="49" charset="-122"/>
          <a:ea typeface="黑体" pitchFamily="49" charset="-122"/>
          <a:cs typeface="宋体" charset="-122"/>
        </a:defRPr>
      </a:lvl3pPr>
      <a:lvl4pPr algn="l" rtl="0" eaLnBrk="1" fontAlgn="base" hangingPunct="1">
        <a:spcBef>
          <a:spcPct val="0"/>
        </a:spcBef>
        <a:spcAft>
          <a:spcPct val="0"/>
        </a:spcAft>
        <a:defRPr sz="2400" b="1">
          <a:solidFill>
            <a:schemeClr val="bg1"/>
          </a:solidFill>
          <a:latin typeface="黑体" pitchFamily="49" charset="-122"/>
          <a:ea typeface="黑体" pitchFamily="49" charset="-122"/>
          <a:cs typeface="宋体" charset="-122"/>
        </a:defRPr>
      </a:lvl4pPr>
      <a:lvl5pPr algn="l" rtl="0" eaLnBrk="1" fontAlgn="base" hangingPunct="1">
        <a:spcBef>
          <a:spcPct val="0"/>
        </a:spcBef>
        <a:spcAft>
          <a:spcPct val="0"/>
        </a:spcAft>
        <a:defRPr sz="2400" b="1">
          <a:solidFill>
            <a:schemeClr val="bg1"/>
          </a:solidFill>
          <a:latin typeface="黑体" pitchFamily="49" charset="-122"/>
          <a:ea typeface="黑体" pitchFamily="49" charset="-122"/>
          <a:cs typeface="宋体" charset="-122"/>
        </a:defRPr>
      </a:lvl5pPr>
      <a:lvl6pPr marL="342877"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75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8631"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1509"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7158" marR="0" indent="-257158" algn="l" defTabSz="685617" rtl="0" eaLnBrk="1" fontAlgn="base" latinLnBrk="0" hangingPunct="1">
        <a:lnSpc>
          <a:spcPct val="100000"/>
        </a:lnSpc>
        <a:spcBef>
          <a:spcPct val="20000"/>
        </a:spcBef>
        <a:spcAft>
          <a:spcPct val="0"/>
        </a:spcAft>
        <a:buClr>
          <a:srgbClr val="990000"/>
        </a:buClr>
        <a:buSzTx/>
        <a:buFontTx/>
        <a:buNone/>
        <a:tabLst/>
        <a:defRPr sz="1800" b="0">
          <a:solidFill>
            <a:schemeClr val="tx1">
              <a:lumMod val="95000"/>
              <a:lumOff val="5000"/>
            </a:schemeClr>
          </a:solidFill>
          <a:latin typeface="+mj-lt"/>
          <a:ea typeface="+mj-ea"/>
          <a:cs typeface="Arial" panose="020B0604020202020204" pitchFamily="34" charset="0"/>
        </a:defRPr>
      </a:lvl1pPr>
      <a:lvl2pPr marL="557176" indent="-214298" algn="l" rtl="0" eaLnBrk="1" fontAlgn="base" hangingPunct="1">
        <a:spcBef>
          <a:spcPct val="20000"/>
        </a:spcBef>
        <a:spcAft>
          <a:spcPct val="0"/>
        </a:spcAft>
        <a:buFont typeface="Arial" pitchFamily="34" charset="0"/>
        <a:buChar char="›"/>
        <a:defRPr sz="1500">
          <a:solidFill>
            <a:schemeClr val="tx1"/>
          </a:solidFill>
          <a:latin typeface="+mn-lt"/>
          <a:ea typeface="+mn-ea"/>
          <a:cs typeface="+mn-cs"/>
        </a:defRPr>
      </a:lvl2pPr>
      <a:lvl3pPr marL="857193" indent="-171439"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200070" indent="-171439" algn="l" rtl="0" eaLnBrk="1" fontAlgn="base" hangingPunct="1">
        <a:spcBef>
          <a:spcPct val="20000"/>
        </a:spcBef>
        <a:spcAft>
          <a:spcPct val="0"/>
        </a:spcAft>
        <a:buChar char="–"/>
        <a:defRPr sz="1200">
          <a:solidFill>
            <a:schemeClr val="tx1"/>
          </a:solidFill>
          <a:latin typeface="+mn-lt"/>
          <a:ea typeface="+mn-ea"/>
          <a:cs typeface="+mn-cs"/>
        </a:defRPr>
      </a:lvl4pPr>
      <a:lvl5pPr marL="1542947" indent="-171439" algn="l" rtl="0" eaLnBrk="1" fontAlgn="base" hangingPunct="1">
        <a:spcBef>
          <a:spcPct val="20000"/>
        </a:spcBef>
        <a:spcAft>
          <a:spcPct val="0"/>
        </a:spcAft>
        <a:buFont typeface="Arial" pitchFamily="34" charset="0"/>
        <a:buChar char="~"/>
        <a:defRPr sz="1200">
          <a:solidFill>
            <a:schemeClr val="tx1"/>
          </a:solidFill>
          <a:latin typeface="+mn-lt"/>
          <a:ea typeface="+mn-ea"/>
          <a:cs typeface="+mn-cs"/>
        </a:defRPr>
      </a:lvl5pPr>
      <a:lvl6pPr marL="1885824" indent="-171439"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701" indent="-171439"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579" indent="-171439"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455" indent="-171439"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754" rtl="0" eaLnBrk="1" latinLnBrk="0" hangingPunct="1">
        <a:defRPr sz="1350" kern="1200">
          <a:solidFill>
            <a:schemeClr val="tx1"/>
          </a:solidFill>
          <a:latin typeface="+mn-lt"/>
          <a:ea typeface="+mn-ea"/>
          <a:cs typeface="+mn-cs"/>
        </a:defRPr>
      </a:lvl1pPr>
      <a:lvl2pPr marL="342877" algn="l" defTabSz="685754" rtl="0" eaLnBrk="1" latinLnBrk="0" hangingPunct="1">
        <a:defRPr sz="1350" kern="1200">
          <a:solidFill>
            <a:schemeClr val="tx1"/>
          </a:solidFill>
          <a:latin typeface="+mn-lt"/>
          <a:ea typeface="+mn-ea"/>
          <a:cs typeface="+mn-cs"/>
        </a:defRPr>
      </a:lvl2pPr>
      <a:lvl3pPr marL="685754" algn="l" defTabSz="685754" rtl="0" eaLnBrk="1" latinLnBrk="0" hangingPunct="1">
        <a:defRPr sz="1350" kern="1200">
          <a:solidFill>
            <a:schemeClr val="tx1"/>
          </a:solidFill>
          <a:latin typeface="+mn-lt"/>
          <a:ea typeface="+mn-ea"/>
          <a:cs typeface="+mn-cs"/>
        </a:defRPr>
      </a:lvl3pPr>
      <a:lvl4pPr marL="1028631" algn="l" defTabSz="685754" rtl="0" eaLnBrk="1" latinLnBrk="0" hangingPunct="1">
        <a:defRPr sz="1350" kern="1200">
          <a:solidFill>
            <a:schemeClr val="tx1"/>
          </a:solidFill>
          <a:latin typeface="+mn-lt"/>
          <a:ea typeface="+mn-ea"/>
          <a:cs typeface="+mn-cs"/>
        </a:defRPr>
      </a:lvl4pPr>
      <a:lvl5pPr marL="1371509" algn="l" defTabSz="685754" rtl="0" eaLnBrk="1" latinLnBrk="0" hangingPunct="1">
        <a:defRPr sz="1350" kern="1200">
          <a:solidFill>
            <a:schemeClr val="tx1"/>
          </a:solidFill>
          <a:latin typeface="+mn-lt"/>
          <a:ea typeface="+mn-ea"/>
          <a:cs typeface="+mn-cs"/>
        </a:defRPr>
      </a:lvl5pPr>
      <a:lvl6pPr marL="1714385" algn="l" defTabSz="685754" rtl="0" eaLnBrk="1" latinLnBrk="0" hangingPunct="1">
        <a:defRPr sz="1350" kern="1200">
          <a:solidFill>
            <a:schemeClr val="tx1"/>
          </a:solidFill>
          <a:latin typeface="+mn-lt"/>
          <a:ea typeface="+mn-ea"/>
          <a:cs typeface="+mn-cs"/>
        </a:defRPr>
      </a:lvl6pPr>
      <a:lvl7pPr marL="2057263" algn="l" defTabSz="685754" rtl="0" eaLnBrk="1" latinLnBrk="0" hangingPunct="1">
        <a:defRPr sz="1350" kern="1200">
          <a:solidFill>
            <a:schemeClr val="tx1"/>
          </a:solidFill>
          <a:latin typeface="+mn-lt"/>
          <a:ea typeface="+mn-ea"/>
          <a:cs typeface="+mn-cs"/>
        </a:defRPr>
      </a:lvl7pPr>
      <a:lvl8pPr marL="2400140" algn="l" defTabSz="685754" rtl="0" eaLnBrk="1" latinLnBrk="0" hangingPunct="1">
        <a:defRPr sz="1350" kern="1200">
          <a:solidFill>
            <a:schemeClr val="tx1"/>
          </a:solidFill>
          <a:latin typeface="+mn-lt"/>
          <a:ea typeface="+mn-ea"/>
          <a:cs typeface="+mn-cs"/>
        </a:defRPr>
      </a:lvl8pPr>
      <a:lvl9pPr marL="2743017" algn="l" defTabSz="685754"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9E7F8-7E32-4E4A-B965-FCA1F237FDB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A16FAED2-7FF2-44BF-A31C-0587FBABFDB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B107987D-D344-41C8-99F2-288FD6038DD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9D82D31-9020-4AD8-9AED-C2D2770372BD}" type="datetimeFigureOut">
              <a:rPr lang="it-IT" smtClean="0">
                <a:solidFill>
                  <a:prstClr val="black">
                    <a:tint val="75000"/>
                  </a:prstClr>
                </a:solidFill>
              </a:rPr>
              <a:pPr/>
              <a:t>26/04/2019</a:t>
            </a:fld>
            <a:endParaRPr lang="it-IT">
              <a:solidFill>
                <a:prstClr val="black">
                  <a:tint val="75000"/>
                </a:prstClr>
              </a:solidFill>
            </a:endParaRPr>
          </a:p>
        </p:txBody>
      </p:sp>
      <p:sp>
        <p:nvSpPr>
          <p:cNvPr id="5" name="Footer Placeholder 4">
            <a:extLst>
              <a:ext uri="{FF2B5EF4-FFF2-40B4-BE49-F238E27FC236}">
                <a16:creationId xmlns:a16="http://schemas.microsoft.com/office/drawing/2014/main" id="{DA3FC61C-6D8F-49D1-AF7D-3261E6B920A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solidFill>
                <a:prstClr val="black">
                  <a:tint val="75000"/>
                </a:prstClr>
              </a:solidFill>
            </a:endParaRPr>
          </a:p>
        </p:txBody>
      </p:sp>
      <p:sp>
        <p:nvSpPr>
          <p:cNvPr id="6" name="Slide Number Placeholder 5">
            <a:extLst>
              <a:ext uri="{FF2B5EF4-FFF2-40B4-BE49-F238E27FC236}">
                <a16:creationId xmlns:a16="http://schemas.microsoft.com/office/drawing/2014/main" id="{44A43C8E-1372-4B52-AE15-0328C0ABB9D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8560F12-0634-481A-8AB6-12D1325516DB}"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62145959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2.xml"/><Relationship Id="rId5" Type="http://schemas.openxmlformats.org/officeDocument/2006/relationships/image" Target="../media/image1.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52.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52.xml"/><Relationship Id="rId6" Type="http://schemas.openxmlformats.org/officeDocument/2006/relationships/image" Target="NULL"/><Relationship Id="rId5" Type="http://schemas.microsoft.com/office/2007/relationships/hdphoto" Target="../media/hdphoto2.wdp"/><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53.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0.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hyperlink" Target="https://portal.etsi.org/tb.aspx?tbid=833&amp;SubTB=833"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1500"/>
            <a:ext cx="9144000" cy="5755000"/>
          </a:xfrm>
          <a:prstGeom prst="rect">
            <a:avLst/>
          </a:prstGeom>
        </p:spPr>
      </p:pic>
      <p:sp>
        <p:nvSpPr>
          <p:cNvPr id="4" name="Rectangle 3"/>
          <p:cNvSpPr/>
          <p:nvPr/>
        </p:nvSpPr>
        <p:spPr>
          <a:xfrm>
            <a:off x="207072" y="1491630"/>
            <a:ext cx="4392488" cy="3046988"/>
          </a:xfrm>
          <a:prstGeom prst="rect">
            <a:avLst/>
          </a:prstGeom>
        </p:spPr>
        <p:txBody>
          <a:bodyPr wrap="square">
            <a:spAutoFit/>
          </a:bodyPr>
          <a:lstStyle/>
          <a:p>
            <a:pPr eaLnBrk="0" hangingPunct="0">
              <a:buSzPct val="90000"/>
            </a:pPr>
            <a:r>
              <a:rPr lang="en-GB" altLang="zh-CN" sz="3200" b="1" dirty="0" smtClean="0">
                <a:solidFill>
                  <a:schemeClr val="bg1"/>
                </a:solidFill>
              </a:rPr>
              <a:t>Evolution of </a:t>
            </a:r>
          </a:p>
          <a:p>
            <a:pPr eaLnBrk="0" hangingPunct="0">
              <a:buSzPct val="90000"/>
            </a:pPr>
            <a:r>
              <a:rPr lang="en-GB" altLang="zh-CN" sz="3200" b="1" dirty="0" smtClean="0">
                <a:solidFill>
                  <a:schemeClr val="bg1"/>
                </a:solidFill>
              </a:rPr>
              <a:t>Fixed Services for wireless backhaul </a:t>
            </a:r>
          </a:p>
          <a:p>
            <a:pPr eaLnBrk="0" hangingPunct="0">
              <a:buSzPct val="90000"/>
            </a:pPr>
            <a:r>
              <a:rPr lang="en-GB" altLang="zh-CN" sz="3200" b="1" dirty="0" smtClean="0">
                <a:solidFill>
                  <a:schemeClr val="bg1"/>
                </a:solidFill>
              </a:rPr>
              <a:t>of IMT </a:t>
            </a:r>
            <a:r>
              <a:rPr lang="en-GB" altLang="zh-CN" sz="3200" b="1" dirty="0">
                <a:solidFill>
                  <a:schemeClr val="bg1"/>
                </a:solidFill>
              </a:rPr>
              <a:t>2020 / </a:t>
            </a:r>
            <a:r>
              <a:rPr lang="en-GB" altLang="zh-CN" sz="3200" b="1" dirty="0" smtClean="0">
                <a:solidFill>
                  <a:schemeClr val="bg1"/>
                </a:solidFill>
              </a:rPr>
              <a:t>5G</a:t>
            </a:r>
          </a:p>
          <a:p>
            <a:pPr eaLnBrk="0" hangingPunct="0">
              <a:buSzPct val="90000"/>
            </a:pPr>
            <a:endParaRPr lang="en-GB" altLang="zh-CN" sz="2800" b="1" dirty="0">
              <a:solidFill>
                <a:schemeClr val="bg1"/>
              </a:solidFill>
              <a:latin typeface="Calibri" panose="020F0502020204030204" pitchFamily="34" charset="0"/>
              <a:cs typeface="Calibri" panose="020F0502020204030204" pitchFamily="34" charset="0"/>
            </a:endParaRPr>
          </a:p>
          <a:p>
            <a:pPr eaLnBrk="0" hangingPunct="0">
              <a:buSzPct val="90000"/>
            </a:pPr>
            <a:r>
              <a:rPr lang="en-GB" altLang="zh-CN" b="1" dirty="0" smtClean="0">
                <a:solidFill>
                  <a:schemeClr val="bg1"/>
                </a:solidFill>
                <a:latin typeface="Calibri" panose="020F0502020204030204" pitchFamily="34" charset="0"/>
                <a:cs typeface="Calibri" panose="020F0502020204030204" pitchFamily="34" charset="0"/>
              </a:rPr>
              <a:t>ITU-R Workshop</a:t>
            </a:r>
          </a:p>
          <a:p>
            <a:pPr eaLnBrk="0" hangingPunct="0">
              <a:buSzPct val="90000"/>
            </a:pPr>
            <a:r>
              <a:rPr lang="en-GB" altLang="zh-CN" b="1" dirty="0" smtClean="0">
                <a:solidFill>
                  <a:schemeClr val="bg1"/>
                </a:solidFill>
                <a:latin typeface="Calibri" panose="020F0502020204030204" pitchFamily="34" charset="0"/>
                <a:cs typeface="Calibri" panose="020F0502020204030204" pitchFamily="34" charset="0"/>
              </a:rPr>
              <a:t>Geneva, 2019.04.29</a:t>
            </a:r>
            <a:endParaRPr lang="en-US" altLang="zh-CN" sz="1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86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86189" y="2931789"/>
            <a:ext cx="7202049" cy="2026097"/>
            <a:chOff x="1586189" y="2931789"/>
            <a:chExt cx="7202049" cy="1872209"/>
          </a:xfrm>
        </p:grpSpPr>
        <p:cxnSp>
          <p:nvCxnSpPr>
            <p:cNvPr id="14" name="Straight Connector 13"/>
            <p:cNvCxnSpPr/>
            <p:nvPr/>
          </p:nvCxnSpPr>
          <p:spPr>
            <a:xfrm>
              <a:off x="1586189"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998946"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918920"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359370"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788238" y="2931789"/>
              <a:ext cx="0" cy="187220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Title 1"/>
          <p:cNvSpPr>
            <a:spLocks noGrp="1"/>
          </p:cNvSpPr>
          <p:nvPr>
            <p:ph type="title"/>
          </p:nvPr>
        </p:nvSpPr>
        <p:spPr>
          <a:xfrm>
            <a:off x="251520" y="195486"/>
            <a:ext cx="7128792" cy="432048"/>
          </a:xfrm>
        </p:spPr>
        <p:txBody>
          <a:bodyPr>
            <a:noAutofit/>
          </a:bodyPr>
          <a:lstStyle/>
          <a:p>
            <a:r>
              <a:rPr lang="en-US" sz="2400" cap="none" dirty="0"/>
              <a:t>5G Access Sites Configurations and Network Segments</a:t>
            </a:r>
          </a:p>
        </p:txBody>
      </p:sp>
      <p:pic>
        <p:nvPicPr>
          <p:cNvPr id="4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118" b="18037"/>
          <a:stretch/>
        </p:blipFill>
        <p:spPr bwMode="auto">
          <a:xfrm>
            <a:off x="1586189" y="705527"/>
            <a:ext cx="7194852" cy="23208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5989896" y="734685"/>
            <a:ext cx="1295231"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URBAN</a:t>
            </a:r>
            <a:endParaRPr kumimoji="0" lang="el-GR" sz="1100" b="0" i="0" u="none" strike="noStrike" kern="0" cap="none" spc="0" normalizeH="0" baseline="0" noProof="0" dirty="0">
              <a:ln>
                <a:noFill/>
              </a:ln>
              <a:effectLst/>
              <a:uLnTx/>
              <a:uFillTx/>
              <a:latin typeface="+mj-lt"/>
              <a:ea typeface="+mn-ea"/>
              <a:cs typeface="+mn-cs"/>
            </a:endParaRPr>
          </a:p>
        </p:txBody>
      </p:sp>
      <p:sp>
        <p:nvSpPr>
          <p:cNvPr id="42" name="Rectangle 41"/>
          <p:cNvSpPr/>
          <p:nvPr/>
        </p:nvSpPr>
        <p:spPr>
          <a:xfrm>
            <a:off x="7414727" y="734685"/>
            <a:ext cx="1328932"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DENSE URBAN</a:t>
            </a:r>
            <a:endParaRPr kumimoji="0" lang="el-GR" sz="1100" b="0" i="0" u="none" strike="noStrike" kern="0" cap="none" spc="0" normalizeH="0" baseline="0" noProof="0" dirty="0">
              <a:ln>
                <a:noFill/>
              </a:ln>
              <a:effectLst/>
              <a:uLnTx/>
              <a:uFillTx/>
              <a:latin typeface="+mj-lt"/>
              <a:ea typeface="+mn-ea"/>
              <a:cs typeface="+mn-cs"/>
            </a:endParaRPr>
          </a:p>
        </p:txBody>
      </p:sp>
      <p:sp>
        <p:nvSpPr>
          <p:cNvPr id="43" name="Rectangle 42"/>
          <p:cNvSpPr/>
          <p:nvPr/>
        </p:nvSpPr>
        <p:spPr>
          <a:xfrm>
            <a:off x="1645062" y="734685"/>
            <a:ext cx="1295232"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RURAL</a:t>
            </a:r>
            <a:endParaRPr kumimoji="0" lang="el-GR" sz="1100" b="0" i="0" u="none" strike="noStrike" kern="0" cap="none" spc="0" normalizeH="0" baseline="0" noProof="0" dirty="0">
              <a:ln>
                <a:noFill/>
              </a:ln>
              <a:effectLst/>
              <a:uLnTx/>
              <a:uFillTx/>
              <a:latin typeface="+mj-lt"/>
              <a:ea typeface="+mn-ea"/>
              <a:cs typeface="+mn-cs"/>
            </a:endParaRPr>
          </a:p>
        </p:txBody>
      </p:sp>
      <p:sp>
        <p:nvSpPr>
          <p:cNvPr id="44" name="Rectangle 43"/>
          <p:cNvSpPr/>
          <p:nvPr/>
        </p:nvSpPr>
        <p:spPr>
          <a:xfrm>
            <a:off x="3050384" y="734685"/>
            <a:ext cx="2806500"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SUB-URBAN</a:t>
            </a:r>
            <a:endParaRPr kumimoji="0" lang="el-GR" sz="1100" b="0" i="0" u="none" strike="noStrike" kern="0" cap="none" spc="0" normalizeH="0" baseline="0" noProof="0" dirty="0">
              <a:ln>
                <a:noFill/>
              </a:ln>
              <a:effectLst/>
              <a:uLnTx/>
              <a:uFillTx/>
              <a:latin typeface="+mj-lt"/>
              <a:ea typeface="+mn-ea"/>
              <a:cs typeface="+mn-cs"/>
            </a:endParaRPr>
          </a:p>
        </p:txBody>
      </p:sp>
      <p:cxnSp>
        <p:nvCxnSpPr>
          <p:cNvPr id="46" name="Straight Connector 45"/>
          <p:cNvCxnSpPr/>
          <p:nvPr/>
        </p:nvCxnSpPr>
        <p:spPr>
          <a:xfrm>
            <a:off x="7353390" y="699543"/>
            <a:ext cx="0" cy="2320876"/>
          </a:xfrm>
          <a:prstGeom prst="line">
            <a:avLst/>
          </a:prstGeom>
          <a:noFill/>
          <a:ln w="9525" cap="flat" cmpd="sng" algn="ctr">
            <a:solidFill>
              <a:srgbClr val="FFFFFF">
                <a:lumMod val="65000"/>
              </a:srgbClr>
            </a:solidFill>
            <a:prstDash val="solid"/>
          </a:ln>
          <a:effectLst/>
        </p:spPr>
      </p:cxnSp>
      <p:cxnSp>
        <p:nvCxnSpPr>
          <p:cNvPr id="47" name="Straight Connector 46"/>
          <p:cNvCxnSpPr/>
          <p:nvPr/>
        </p:nvCxnSpPr>
        <p:spPr>
          <a:xfrm>
            <a:off x="2998946" y="699542"/>
            <a:ext cx="0" cy="2320877"/>
          </a:xfrm>
          <a:prstGeom prst="line">
            <a:avLst/>
          </a:prstGeom>
          <a:noFill/>
          <a:ln w="9525" cap="flat" cmpd="sng" algn="ctr">
            <a:solidFill>
              <a:srgbClr val="FFFFFF">
                <a:lumMod val="65000"/>
              </a:srgbClr>
            </a:solidFill>
            <a:prstDash val="solid"/>
          </a:ln>
          <a:effectLst/>
        </p:spPr>
      </p:cxnSp>
      <p:cxnSp>
        <p:nvCxnSpPr>
          <p:cNvPr id="48" name="Straight Connector 47"/>
          <p:cNvCxnSpPr/>
          <p:nvPr/>
        </p:nvCxnSpPr>
        <p:spPr>
          <a:xfrm>
            <a:off x="5918920" y="699542"/>
            <a:ext cx="0" cy="2320877"/>
          </a:xfrm>
          <a:prstGeom prst="line">
            <a:avLst/>
          </a:prstGeom>
          <a:noFill/>
          <a:ln w="9525" cap="flat" cmpd="sng" algn="ctr">
            <a:solidFill>
              <a:srgbClr val="FFFFFF">
                <a:lumMod val="65000"/>
              </a:srgbClr>
            </a:solidFill>
            <a:prstDash val="solid"/>
          </a:ln>
          <a:effectLst/>
        </p:spPr>
      </p:cxnSp>
      <p:cxnSp>
        <p:nvCxnSpPr>
          <p:cNvPr id="49" name="Straight Connector 48"/>
          <p:cNvCxnSpPr/>
          <p:nvPr/>
        </p:nvCxnSpPr>
        <p:spPr>
          <a:xfrm>
            <a:off x="4442162" y="699542"/>
            <a:ext cx="0" cy="2320877"/>
          </a:xfrm>
          <a:prstGeom prst="line">
            <a:avLst/>
          </a:prstGeom>
          <a:noFill/>
          <a:ln w="9525" cap="flat" cmpd="sng" algn="ctr">
            <a:solidFill>
              <a:srgbClr val="FFFFFF">
                <a:lumMod val="65000"/>
              </a:srgbClr>
            </a:solidFill>
            <a:prstDash val="solid"/>
          </a:ln>
          <a:effectLst/>
        </p:spPr>
      </p:cxnSp>
      <p:grpSp>
        <p:nvGrpSpPr>
          <p:cNvPr id="11" name="Group 10"/>
          <p:cNvGrpSpPr/>
          <p:nvPr/>
        </p:nvGrpSpPr>
        <p:grpSpPr>
          <a:xfrm>
            <a:off x="195921" y="915566"/>
            <a:ext cx="8696558" cy="360039"/>
            <a:chOff x="195921" y="915566"/>
            <a:chExt cx="8696558" cy="360039"/>
          </a:xfrm>
        </p:grpSpPr>
        <p:sp>
          <p:nvSpPr>
            <p:cNvPr id="62" name="Right Arrow 61"/>
            <p:cNvSpPr/>
            <p:nvPr/>
          </p:nvSpPr>
          <p:spPr>
            <a:xfrm rot="10800000">
              <a:off x="1468440" y="1109561"/>
              <a:ext cx="7424039" cy="91434"/>
            </a:xfrm>
            <a:prstGeom prst="rightArrow">
              <a:avLst/>
            </a:prstGeom>
            <a:solidFill>
              <a:srgbClr val="A4A4A4"/>
            </a:solidFill>
            <a:ln w="25400" cap="flat" cmpd="sng" algn="ctr">
              <a:solidFill>
                <a:srgbClr val="A4A4A4"/>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l-GR" sz="1100" b="0" i="0" u="none" strike="noStrike" kern="0" cap="none" spc="0" normalizeH="0" baseline="0" noProof="0">
                <a:ln>
                  <a:noFill/>
                </a:ln>
                <a:solidFill>
                  <a:srgbClr val="FFFFFF"/>
                </a:solidFill>
                <a:effectLst/>
                <a:uLnTx/>
                <a:uFillTx/>
                <a:latin typeface="+mj-lt"/>
                <a:ea typeface="+mn-ea"/>
                <a:cs typeface="+mn-cs"/>
              </a:endParaRPr>
            </a:p>
          </p:txBody>
        </p:sp>
        <p:sp>
          <p:nvSpPr>
            <p:cNvPr id="63" name="Rectangle 62"/>
            <p:cNvSpPr/>
            <p:nvPr/>
          </p:nvSpPr>
          <p:spPr>
            <a:xfrm>
              <a:off x="5989896" y="1063851"/>
              <a:ext cx="129523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&lt;3 km</a:t>
              </a:r>
              <a:endParaRPr kumimoji="0" lang="el-GR" sz="1100" b="0" i="0" u="none" strike="noStrike" kern="0" cap="none" spc="0" normalizeH="0" baseline="0" noProof="0" dirty="0">
                <a:ln>
                  <a:noFill/>
                </a:ln>
                <a:effectLst/>
                <a:uLnTx/>
                <a:uFillTx/>
                <a:latin typeface="+mj-lt"/>
                <a:ea typeface="+mn-ea"/>
                <a:cs typeface="+mn-cs"/>
              </a:endParaRPr>
            </a:p>
          </p:txBody>
        </p:sp>
        <p:sp>
          <p:nvSpPr>
            <p:cNvPr id="64" name="Rectangle 63"/>
            <p:cNvSpPr/>
            <p:nvPr/>
          </p:nvSpPr>
          <p:spPr>
            <a:xfrm>
              <a:off x="7414727" y="1063851"/>
              <a:ext cx="1328932"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&lt;1 km</a:t>
              </a:r>
              <a:endParaRPr kumimoji="0" lang="el-GR" sz="1100" b="0" i="0" u="none" strike="noStrike" kern="0" cap="none" spc="0" normalizeH="0" baseline="0" noProof="0" dirty="0">
                <a:ln>
                  <a:noFill/>
                </a:ln>
                <a:effectLst/>
                <a:uLnTx/>
                <a:uFillTx/>
                <a:latin typeface="+mj-lt"/>
                <a:ea typeface="+mn-ea"/>
                <a:cs typeface="+mn-cs"/>
              </a:endParaRPr>
            </a:p>
          </p:txBody>
        </p:sp>
        <p:sp>
          <p:nvSpPr>
            <p:cNvPr id="65" name="Rectangle 64"/>
            <p:cNvSpPr/>
            <p:nvPr/>
          </p:nvSpPr>
          <p:spPr>
            <a:xfrm>
              <a:off x="1645064" y="1063852"/>
              <a:ext cx="1295231"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&gt;7 km</a:t>
              </a:r>
              <a:endParaRPr kumimoji="0" lang="el-GR" sz="1100" b="0" i="0" u="none" strike="noStrike" kern="0" cap="none" spc="0" normalizeH="0" baseline="0" noProof="0" dirty="0">
                <a:ln>
                  <a:noFill/>
                </a:ln>
                <a:effectLst/>
                <a:uLnTx/>
                <a:uFillTx/>
                <a:latin typeface="+mj-lt"/>
                <a:ea typeface="+mn-ea"/>
                <a:cs typeface="+mn-cs"/>
              </a:endParaRPr>
            </a:p>
          </p:txBody>
        </p:sp>
        <p:sp>
          <p:nvSpPr>
            <p:cNvPr id="67" name="Rectangle 66"/>
            <p:cNvSpPr/>
            <p:nvPr/>
          </p:nvSpPr>
          <p:spPr>
            <a:xfrm>
              <a:off x="3050384" y="1063851"/>
              <a:ext cx="2806500" cy="182860"/>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&lt;7 km</a:t>
              </a:r>
              <a:endParaRPr kumimoji="0" lang="el-GR" sz="1100" b="0" i="0" u="none" strike="noStrike" kern="0" cap="none" spc="0" normalizeH="0" baseline="0" noProof="0" dirty="0">
                <a:ln>
                  <a:noFill/>
                </a:ln>
                <a:effectLst/>
                <a:uLnTx/>
                <a:uFillTx/>
                <a:latin typeface="+mj-lt"/>
                <a:ea typeface="+mn-ea"/>
                <a:cs typeface="+mn-cs"/>
              </a:endParaRPr>
            </a:p>
          </p:txBody>
        </p:sp>
        <p:sp>
          <p:nvSpPr>
            <p:cNvPr id="79" name="Rectangle 78"/>
            <p:cNvSpPr/>
            <p:nvPr/>
          </p:nvSpPr>
          <p:spPr>
            <a:xfrm>
              <a:off x="195921" y="915566"/>
              <a:ext cx="1161080" cy="360039"/>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Transmission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Distance</a:t>
              </a:r>
              <a:endParaRPr kumimoji="0" lang="el-GR" sz="1100" b="0" i="0" u="none" strike="noStrike" kern="0" cap="none" spc="0" normalizeH="0" baseline="0" noProof="0" dirty="0">
                <a:ln>
                  <a:noFill/>
                </a:ln>
                <a:effectLst/>
                <a:uLnTx/>
                <a:uFillTx/>
                <a:latin typeface="+mj-lt"/>
                <a:ea typeface="+mn-ea"/>
                <a:cs typeface="+mn-cs"/>
              </a:endParaRPr>
            </a:p>
          </p:txBody>
        </p:sp>
      </p:grpSp>
      <p:sp>
        <p:nvSpPr>
          <p:cNvPr id="5" name="Rectangle 4"/>
          <p:cNvSpPr/>
          <p:nvPr/>
        </p:nvSpPr>
        <p:spPr>
          <a:xfrm>
            <a:off x="1586189" y="3099681"/>
            <a:ext cx="7194852" cy="266665"/>
          </a:xfrm>
          <a:prstGeom prst="rect">
            <a:avLst/>
          </a:prstGeom>
          <a:gradFill flip="none" rotWithShape="1">
            <a:gsLst>
              <a:gs pos="57000">
                <a:srgbClr val="821C30"/>
              </a:gs>
              <a:gs pos="0">
                <a:srgbClr val="C00000"/>
              </a:gs>
              <a:gs pos="84000">
                <a:srgbClr val="1F497D">
                  <a:alpha val="55000"/>
                </a:srgbClr>
              </a:gs>
              <a:gs pos="89000">
                <a:srgbClr val="2B5384"/>
              </a:gs>
              <a:gs pos="100000">
                <a:srgbClr val="1F497D"/>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6" name="Rectangle 5"/>
          <p:cNvSpPr/>
          <p:nvPr/>
        </p:nvSpPr>
        <p:spPr>
          <a:xfrm>
            <a:off x="1763688" y="3072111"/>
            <a:ext cx="1883849" cy="369332"/>
          </a:xfrm>
          <a:prstGeom prst="rect">
            <a:avLst/>
          </a:prstGeom>
        </p:spPr>
        <p:txBody>
          <a:bodyPr wrap="none">
            <a:spAutoFit/>
          </a:bodyPr>
          <a:lstStyle/>
          <a:p>
            <a:r>
              <a:rPr lang="en-US" altLang="zh-CN" kern="0" dirty="0">
                <a:solidFill>
                  <a:schemeClr val="bg1"/>
                </a:solidFill>
                <a:latin typeface="+mj-lt"/>
              </a:rPr>
              <a:t>Wireless Backhaul</a:t>
            </a:r>
            <a:endParaRPr lang="zh-CN" altLang="en-US" dirty="0">
              <a:solidFill>
                <a:schemeClr val="bg1"/>
              </a:solidFill>
              <a:latin typeface="+mj-lt"/>
            </a:endParaRPr>
          </a:p>
        </p:txBody>
      </p:sp>
      <p:sp>
        <p:nvSpPr>
          <p:cNvPr id="82" name="Rectangle 81"/>
          <p:cNvSpPr/>
          <p:nvPr/>
        </p:nvSpPr>
        <p:spPr>
          <a:xfrm>
            <a:off x="6516216" y="3061251"/>
            <a:ext cx="2115198" cy="369332"/>
          </a:xfrm>
          <a:prstGeom prst="rect">
            <a:avLst/>
          </a:prstGeom>
        </p:spPr>
        <p:txBody>
          <a:bodyPr wrap="square">
            <a:spAutoFit/>
          </a:bodyPr>
          <a:lstStyle/>
          <a:p>
            <a:pPr lvl="1" algn="r"/>
            <a:r>
              <a:rPr lang="en-US" altLang="zh-CN" kern="0" dirty="0">
                <a:solidFill>
                  <a:schemeClr val="bg1"/>
                </a:solidFill>
                <a:latin typeface="+mj-lt"/>
              </a:rPr>
              <a:t>Fiber</a:t>
            </a:r>
            <a:endParaRPr lang="zh-CN" altLang="en-US" dirty="0">
              <a:solidFill>
                <a:schemeClr val="bg1"/>
              </a:solidFill>
              <a:latin typeface="+mj-lt"/>
            </a:endParaRPr>
          </a:p>
        </p:txBody>
      </p:sp>
      <p:grpSp>
        <p:nvGrpSpPr>
          <p:cNvPr id="10" name="Group 9"/>
          <p:cNvGrpSpPr/>
          <p:nvPr/>
        </p:nvGrpSpPr>
        <p:grpSpPr>
          <a:xfrm>
            <a:off x="190811" y="2643758"/>
            <a:ext cx="8547736" cy="360039"/>
            <a:chOff x="190811" y="2643758"/>
            <a:chExt cx="8547736" cy="360039"/>
          </a:xfrm>
        </p:grpSpPr>
        <p:grpSp>
          <p:nvGrpSpPr>
            <p:cNvPr id="91" name="Group 90"/>
            <p:cNvGrpSpPr/>
            <p:nvPr/>
          </p:nvGrpSpPr>
          <p:grpSpPr>
            <a:xfrm>
              <a:off x="1639952" y="2748930"/>
              <a:ext cx="7098595" cy="182860"/>
              <a:chOff x="1649869" y="3507854"/>
              <a:chExt cx="7098595" cy="182860"/>
            </a:xfrm>
          </p:grpSpPr>
          <p:sp>
            <p:nvSpPr>
              <p:cNvPr id="93" name="Rectangle 92"/>
              <p:cNvSpPr/>
              <p:nvPr/>
            </p:nvSpPr>
            <p:spPr>
              <a:xfrm>
                <a:off x="5994701" y="3507854"/>
                <a:ext cx="129523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100" kern="0" dirty="0">
                    <a:latin typeface="+mj-lt"/>
                  </a:rPr>
                  <a:t>&gt;30%</a:t>
                </a:r>
                <a:endParaRPr kumimoji="0" lang="el-GR" sz="1100" b="0" i="0" u="none" strike="noStrike" kern="0" cap="none" spc="0" normalizeH="0" baseline="0" noProof="0" dirty="0">
                  <a:ln>
                    <a:noFill/>
                  </a:ln>
                  <a:effectLst/>
                  <a:uLnTx/>
                  <a:uFillTx/>
                  <a:latin typeface="+mj-lt"/>
                </a:endParaRPr>
              </a:p>
            </p:txBody>
          </p:sp>
          <p:sp>
            <p:nvSpPr>
              <p:cNvPr id="94" name="Rectangle 93"/>
              <p:cNvSpPr/>
              <p:nvPr/>
            </p:nvSpPr>
            <p:spPr>
              <a:xfrm>
                <a:off x="7419532" y="3507854"/>
                <a:ext cx="1328932"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5%</a:t>
                </a:r>
                <a:endParaRPr kumimoji="0" lang="el-GR" sz="1100" b="0" i="0" u="none" strike="noStrike" kern="0" cap="none" spc="0" normalizeH="0" baseline="0" noProof="0" dirty="0">
                  <a:ln>
                    <a:noFill/>
                  </a:ln>
                  <a:effectLst/>
                  <a:uLnTx/>
                  <a:uFillTx/>
                  <a:latin typeface="+mj-lt"/>
                  <a:ea typeface="+mn-ea"/>
                  <a:cs typeface="+mn-cs"/>
                </a:endParaRPr>
              </a:p>
            </p:txBody>
          </p:sp>
          <p:sp>
            <p:nvSpPr>
              <p:cNvPr id="95" name="Rectangle 94"/>
              <p:cNvSpPr/>
              <p:nvPr/>
            </p:nvSpPr>
            <p:spPr>
              <a:xfrm>
                <a:off x="1649869" y="3507855"/>
                <a:ext cx="1295231"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&gt;40%</a:t>
                </a:r>
                <a:endParaRPr kumimoji="0" lang="el-GR" sz="1100" b="0" i="0" u="none" strike="noStrike" kern="0" cap="none" spc="0" normalizeH="0" baseline="0" noProof="0" dirty="0">
                  <a:ln>
                    <a:noFill/>
                  </a:ln>
                  <a:effectLst/>
                  <a:uLnTx/>
                  <a:uFillTx/>
                  <a:latin typeface="+mj-lt"/>
                  <a:ea typeface="+mn-ea"/>
                  <a:cs typeface="+mn-cs"/>
                </a:endParaRPr>
              </a:p>
            </p:txBody>
          </p:sp>
          <p:sp>
            <p:nvSpPr>
              <p:cNvPr id="96" name="Rectangle 95"/>
              <p:cNvSpPr/>
              <p:nvPr/>
            </p:nvSpPr>
            <p:spPr>
              <a:xfrm>
                <a:off x="3055189" y="3507854"/>
                <a:ext cx="2806500" cy="182860"/>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&gt;25%</a:t>
                </a:r>
                <a:endParaRPr kumimoji="0" lang="el-GR" sz="1100" b="0" i="0" u="none" strike="noStrike" kern="0" cap="none" spc="0" normalizeH="0" baseline="0" noProof="0" dirty="0">
                  <a:ln>
                    <a:noFill/>
                  </a:ln>
                  <a:effectLst/>
                  <a:uLnTx/>
                  <a:uFillTx/>
                  <a:latin typeface="+mj-lt"/>
                  <a:ea typeface="+mn-ea"/>
                  <a:cs typeface="+mn-cs"/>
                </a:endParaRPr>
              </a:p>
            </p:txBody>
          </p:sp>
        </p:grpSp>
        <p:sp>
          <p:nvSpPr>
            <p:cNvPr id="92" name="Rectangle 91"/>
            <p:cNvSpPr/>
            <p:nvPr/>
          </p:nvSpPr>
          <p:spPr>
            <a:xfrm>
              <a:off x="190811" y="2643758"/>
              <a:ext cx="1161080" cy="360039"/>
            </a:xfrm>
            <a:prstGeom prst="rect">
              <a:avLst/>
            </a:prstGeom>
            <a:solidFill>
              <a:srgbClr val="EDEDED"/>
            </a:solidFill>
            <a:ln w="25400" cap="flat" cmpd="sng" algn="ctr">
              <a:solidFill>
                <a:srgbClr val="EDEDED">
                  <a:shade val="50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effectLst/>
                  <a:uLnTx/>
                  <a:uFillTx/>
                  <a:latin typeface="+mj-lt"/>
                  <a:ea typeface="+mn-ea"/>
                  <a:cs typeface="+mn-cs"/>
                </a:rPr>
                <a:t>Site distribution by segment </a:t>
              </a:r>
              <a:endParaRPr kumimoji="0" lang="el-GR" sz="1100" b="0" i="0" u="none" strike="noStrike" kern="0" cap="none" spc="0" normalizeH="0" baseline="0" noProof="0" dirty="0">
                <a:ln>
                  <a:noFill/>
                </a:ln>
                <a:effectLst/>
                <a:uLnTx/>
                <a:uFillTx/>
                <a:latin typeface="+mj-lt"/>
                <a:ea typeface="+mn-ea"/>
                <a:cs typeface="+mn-cs"/>
              </a:endParaRPr>
            </a:p>
          </p:txBody>
        </p:sp>
      </p:grpSp>
      <p:sp>
        <p:nvSpPr>
          <p:cNvPr id="53" name="Rectangle 52"/>
          <p:cNvSpPr/>
          <p:nvPr/>
        </p:nvSpPr>
        <p:spPr>
          <a:xfrm>
            <a:off x="7350806" y="674136"/>
            <a:ext cx="1433267" cy="4114959"/>
          </a:xfrm>
          <a:prstGeom prst="rect">
            <a:avLst/>
          </a:prstGeom>
          <a:solidFill>
            <a:srgbClr val="00B050">
              <a:alpha val="7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spc="15" dirty="0">
              <a:solidFill>
                <a:schemeClr val="bg1"/>
              </a:solidFill>
            </a:endParaRPr>
          </a:p>
        </p:txBody>
      </p:sp>
      <p:sp>
        <p:nvSpPr>
          <p:cNvPr id="54" name="Rectangular Callout 53"/>
          <p:cNvSpPr/>
          <p:nvPr/>
        </p:nvSpPr>
        <p:spPr>
          <a:xfrm>
            <a:off x="5580112" y="4548982"/>
            <a:ext cx="1572688" cy="408905"/>
          </a:xfrm>
          <a:prstGeom prst="wedgeRectCallout">
            <a:avLst>
              <a:gd name="adj1" fmla="val 62477"/>
              <a:gd name="adj2" fmla="val -3158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Small Cells at street level for densification</a:t>
            </a:r>
            <a:endParaRPr lang="zh-CN" altLang="en-US" sz="1200" dirty="0"/>
          </a:p>
        </p:txBody>
      </p:sp>
    </p:spTree>
    <p:extLst>
      <p:ext uri="{BB962C8B-B14F-4D97-AF65-F5344CB8AC3E}">
        <p14:creationId xmlns:p14="http://schemas.microsoft.com/office/powerpoint/2010/main" val="12432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66" y="177428"/>
            <a:ext cx="8422669" cy="594122"/>
          </a:xfrm>
        </p:spPr>
        <p:txBody>
          <a:bodyPr vert="horz" lIns="91440" tIns="45720" rIns="91440" bIns="45720" rtlCol="0" anchor="t">
            <a:noAutofit/>
          </a:bodyPr>
          <a:lstStyle/>
          <a:p>
            <a:pPr algn="l"/>
            <a:r>
              <a:rPr lang="it-IT" sz="2400" b="1" dirty="0">
                <a:solidFill>
                  <a:srgbClr val="1F497D"/>
                </a:solidFill>
              </a:rPr>
              <a:t>Microwave Technology Map</a:t>
            </a:r>
            <a:endParaRPr lang="en-US" sz="2400" b="1" dirty="0">
              <a:solidFill>
                <a:srgbClr val="1F497D"/>
              </a:solidFill>
            </a:endParaRPr>
          </a:p>
        </p:txBody>
      </p:sp>
      <p:grpSp>
        <p:nvGrpSpPr>
          <p:cNvPr id="75" name="Group 74"/>
          <p:cNvGrpSpPr/>
          <p:nvPr/>
        </p:nvGrpSpPr>
        <p:grpSpPr>
          <a:xfrm>
            <a:off x="3167221" y="2336547"/>
            <a:ext cx="2158635" cy="998851"/>
            <a:chOff x="2852786" y="2408435"/>
            <a:chExt cx="2158635" cy="998851"/>
          </a:xfrm>
        </p:grpSpPr>
        <p:sp>
          <p:nvSpPr>
            <p:cNvPr id="76" name="圆角矩形 19"/>
            <p:cNvSpPr/>
            <p:nvPr/>
          </p:nvSpPr>
          <p:spPr bwMode="auto">
            <a:xfrm>
              <a:off x="3008916" y="2408435"/>
              <a:ext cx="1863000" cy="998851"/>
            </a:xfrm>
            <a:prstGeom prst="roundRect">
              <a:avLst/>
            </a:prstGeom>
            <a:solidFill>
              <a:srgbClr val="999999"/>
            </a:soli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sp3d>
              <a:bevelT/>
            </a:sp3d>
            <a:extLst/>
          </p:spPr>
          <p:txBody>
            <a:bodyPr lIns="86405" tIns="43204" rIns="86405" bIns="43204"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zh-CN" altLang="en-US" sz="1125" b="0" i="0" u="none" strike="noStrike" kern="0" cap="none" spc="0" normalizeH="0" baseline="0" noProof="0" dirty="0">
                <a:ln>
                  <a:noFill/>
                </a:ln>
                <a:solidFill>
                  <a:srgbClr val="FFFFFF"/>
                </a:solidFill>
                <a:effectLst/>
                <a:uLnTx/>
                <a:uFillTx/>
              </a:endParaRPr>
            </a:p>
          </p:txBody>
        </p:sp>
        <p:sp>
          <p:nvSpPr>
            <p:cNvPr id="77" name="TextBox 200"/>
            <p:cNvSpPr txBox="1"/>
            <p:nvPr/>
          </p:nvSpPr>
          <p:spPr>
            <a:xfrm>
              <a:off x="2852786" y="2455852"/>
              <a:ext cx="2158635" cy="935065"/>
            </a:xfrm>
            <a:prstGeom prst="rect">
              <a:avLst/>
            </a:prstGeom>
            <a:noFill/>
          </p:spPr>
          <p:txBody>
            <a:bodyPr wrap="square" lIns="72580" tIns="36291" rIns="72580" bIns="36291" rtlCol="0">
              <a:spAutoFit/>
            </a:bodyPr>
            <a:lstStyle/>
            <a:p>
              <a:pPr marL="0" marR="0" lvl="0" indent="0" algn="ctr" defTabSz="812297"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FFFFFF"/>
                  </a:solidFill>
                  <a:effectLst/>
                  <a:uLnTx/>
                  <a:uFillTx/>
                  <a:latin typeface="Arial"/>
                  <a:cs typeface="Arial" pitchFamily="34" charset="0"/>
                </a:rPr>
                <a:t>High Modulations</a:t>
              </a:r>
            </a:p>
            <a:p>
              <a:pPr marL="0" marR="0" lvl="0" indent="0" algn="ctr" defTabSz="812297" eaLnBrk="1" fontAlgn="auto" latinLnBrk="0" hangingPunct="1">
                <a:lnSpc>
                  <a:spcPct val="100000"/>
                </a:lnSpc>
                <a:spcBef>
                  <a:spcPts val="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Interf. Canceller</a:t>
              </a:r>
            </a:p>
            <a:p>
              <a:pPr marL="0" marR="0" lvl="0" indent="0" algn="ctr" defTabSz="812297" eaLnBrk="1" fontAlgn="auto" latinLnBrk="0" hangingPunct="1">
                <a:lnSpc>
                  <a:spcPct val="100000"/>
                </a:lnSpc>
                <a:spcBef>
                  <a:spcPts val="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New MIMO</a:t>
              </a:r>
            </a:p>
            <a:p>
              <a:pPr marL="0" marR="0" lvl="0" indent="0" algn="ctr" defTabSz="812297" eaLnBrk="1" fontAlgn="auto" latinLnBrk="0" hangingPunct="1">
                <a:lnSpc>
                  <a:spcPct val="100000"/>
                </a:lnSpc>
                <a:spcBef>
                  <a:spcPts val="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GaN</a:t>
              </a:r>
              <a:endParaRPr kumimoji="0" lang="en-US" altLang="zh-CN" sz="1400" b="0" i="0" u="none" strike="noStrike" kern="0" cap="none" spc="0" normalizeH="0" baseline="0" noProof="0" dirty="0">
                <a:ln>
                  <a:noFill/>
                </a:ln>
                <a:solidFill>
                  <a:srgbClr val="FFFFFF"/>
                </a:solidFill>
                <a:effectLst/>
                <a:uLnTx/>
                <a:uFillTx/>
                <a:latin typeface="Arial"/>
                <a:cs typeface="Arial" pitchFamily="34" charset="0"/>
              </a:endParaRPr>
            </a:p>
          </p:txBody>
        </p:sp>
      </p:grpSp>
      <p:grpSp>
        <p:nvGrpSpPr>
          <p:cNvPr id="78" name="Group 8"/>
          <p:cNvGrpSpPr/>
          <p:nvPr/>
        </p:nvGrpSpPr>
        <p:grpSpPr>
          <a:xfrm rot="16200000" flipH="1">
            <a:off x="1067843" y="2610456"/>
            <a:ext cx="3923903" cy="463181"/>
            <a:chOff x="614" y="2441"/>
            <a:chExt cx="2658" cy="984"/>
          </a:xfrm>
          <a:solidFill>
            <a:srgbClr val="FFFFFF">
              <a:lumMod val="50000"/>
            </a:srgbClr>
          </a:solidFill>
        </p:grpSpPr>
        <p:sp>
          <p:nvSpPr>
            <p:cNvPr id="79" name="Freeform 9"/>
            <p:cNvSpPr/>
            <p:nvPr/>
          </p:nvSpPr>
          <p:spPr bwMode="gray">
            <a:xfrm>
              <a:off x="614" y="2453"/>
              <a:ext cx="1197" cy="865"/>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pFill/>
            <a:ln w="9525" cap="flat" cmpd="sng">
              <a:noFill/>
              <a:prstDash val="solid"/>
              <a:round/>
              <a:headEnd type="none" w="med" len="med"/>
              <a:tailEnd type="none" w="med" len="med"/>
            </a:ln>
          </p:spPr>
          <p:txBody>
            <a:bodyPr wrap="none" anchor="ctr"/>
            <a:lstStyle/>
            <a:p>
              <a:pPr marL="0" marR="0" lvl="0" indent="0" defTabSz="685572" eaLnBrk="1" fontAlgn="base" latinLnBrk="0" hangingPunct="1">
                <a:lnSpc>
                  <a:spcPct val="100000"/>
                </a:lnSpc>
                <a:spcBef>
                  <a:spcPct val="0"/>
                </a:spcBef>
                <a:spcAft>
                  <a:spcPct val="0"/>
                </a:spcAft>
                <a:buClr>
                  <a:srgbClr val="CC9900"/>
                </a:buClr>
                <a:buSzTx/>
                <a:buFontTx/>
                <a:buNone/>
                <a:tabLst/>
                <a:defRPr/>
              </a:pPr>
              <a:endParaRPr kumimoji="0" lang="zh-CN" altLang="en-US" sz="1200" b="1" i="0" u="none" strike="noStrike" kern="0" cap="none" spc="0" normalizeH="0" baseline="0" noProof="0" dirty="0">
                <a:ln>
                  <a:noFill/>
                </a:ln>
                <a:solidFill>
                  <a:srgbClr val="000000"/>
                </a:solidFill>
                <a:effectLst/>
                <a:uLnTx/>
                <a:uFillTx/>
              </a:endParaRPr>
            </a:p>
          </p:txBody>
        </p:sp>
        <p:sp>
          <p:nvSpPr>
            <p:cNvPr id="80" name="Freeform 10"/>
            <p:cNvSpPr/>
            <p:nvPr/>
          </p:nvSpPr>
          <p:spPr bwMode="gray">
            <a:xfrm>
              <a:off x="1823" y="2441"/>
              <a:ext cx="231"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pFill/>
            <a:ln w="9525" cap="flat" cmpd="sng">
              <a:noFill/>
              <a:prstDash val="solid"/>
              <a:round/>
              <a:headEnd type="none" w="med" len="med"/>
              <a:tailEnd type="none" w="med" len="med"/>
            </a:ln>
          </p:spPr>
          <p:txBody>
            <a:bodyPr wrap="none" anchor="ctr"/>
            <a:lstStyle/>
            <a:p>
              <a:pPr marL="0" marR="0" lvl="0" indent="0" defTabSz="685572" eaLnBrk="1" fontAlgn="base" latinLnBrk="0" hangingPunct="1">
                <a:lnSpc>
                  <a:spcPct val="100000"/>
                </a:lnSpc>
                <a:spcBef>
                  <a:spcPct val="0"/>
                </a:spcBef>
                <a:spcAft>
                  <a:spcPct val="0"/>
                </a:spcAft>
                <a:buClr>
                  <a:srgbClr val="CC9900"/>
                </a:buClr>
                <a:buSzTx/>
                <a:buFontTx/>
                <a:buNone/>
                <a:tabLst/>
                <a:defRPr/>
              </a:pPr>
              <a:endParaRPr kumimoji="0" lang="zh-CN" altLang="en-US" sz="1200" b="1" i="0" u="none" strike="noStrike" kern="0" cap="none" spc="0" normalizeH="0" baseline="0" noProof="0" dirty="0">
                <a:ln>
                  <a:noFill/>
                </a:ln>
                <a:solidFill>
                  <a:srgbClr val="000000"/>
                </a:solidFill>
                <a:effectLst/>
                <a:uLnTx/>
                <a:uFillTx/>
              </a:endParaRPr>
            </a:p>
          </p:txBody>
        </p:sp>
        <p:sp>
          <p:nvSpPr>
            <p:cNvPr id="81" name="Freeform 11"/>
            <p:cNvSpPr/>
            <p:nvPr/>
          </p:nvSpPr>
          <p:spPr bwMode="gray">
            <a:xfrm flipH="1">
              <a:off x="2075" y="2453"/>
              <a:ext cx="1197" cy="865"/>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pFill/>
            <a:ln w="9525" cap="flat" cmpd="sng">
              <a:noFill/>
              <a:prstDash val="solid"/>
              <a:round/>
              <a:headEnd type="none" w="med" len="med"/>
              <a:tailEnd type="none" w="med" len="med"/>
            </a:ln>
          </p:spPr>
          <p:txBody>
            <a:bodyPr wrap="none" anchor="ctr"/>
            <a:lstStyle/>
            <a:p>
              <a:pPr marL="0" marR="0" lvl="0" indent="0" defTabSz="685572" eaLnBrk="1" fontAlgn="base" latinLnBrk="0" hangingPunct="1">
                <a:lnSpc>
                  <a:spcPct val="100000"/>
                </a:lnSpc>
                <a:spcBef>
                  <a:spcPct val="0"/>
                </a:spcBef>
                <a:spcAft>
                  <a:spcPct val="0"/>
                </a:spcAft>
                <a:buClr>
                  <a:srgbClr val="CC9900"/>
                </a:buClr>
                <a:buSzTx/>
                <a:buFontTx/>
                <a:buNone/>
                <a:tabLst/>
                <a:defRPr/>
              </a:pPr>
              <a:endParaRPr kumimoji="0" lang="zh-CN" altLang="en-US" sz="1200" b="1" i="0" u="none" strike="noStrike" kern="0" cap="none" spc="0" normalizeH="0" baseline="0" noProof="0" dirty="0">
                <a:ln>
                  <a:noFill/>
                </a:ln>
                <a:solidFill>
                  <a:srgbClr val="000000"/>
                </a:solidFill>
                <a:effectLst/>
                <a:uLnTx/>
                <a:uFillTx/>
              </a:endParaRPr>
            </a:p>
          </p:txBody>
        </p:sp>
      </p:grpSp>
      <p:grpSp>
        <p:nvGrpSpPr>
          <p:cNvPr id="82" name="Group 81"/>
          <p:cNvGrpSpPr/>
          <p:nvPr/>
        </p:nvGrpSpPr>
        <p:grpSpPr>
          <a:xfrm>
            <a:off x="3312805" y="1032980"/>
            <a:ext cx="1863000" cy="1122357"/>
            <a:chOff x="2998370" y="1032980"/>
            <a:chExt cx="1863000" cy="1122357"/>
          </a:xfrm>
        </p:grpSpPr>
        <p:sp>
          <p:nvSpPr>
            <p:cNvPr id="83" name="圆角矩形 20"/>
            <p:cNvSpPr/>
            <p:nvPr/>
          </p:nvSpPr>
          <p:spPr bwMode="auto">
            <a:xfrm>
              <a:off x="2998370" y="1032980"/>
              <a:ext cx="1863000" cy="1122357"/>
            </a:xfrm>
            <a:prstGeom prst="roundRect">
              <a:avLst/>
            </a:prstGeom>
            <a:solidFill>
              <a:srgbClr val="999999"/>
            </a:soli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sp3d>
              <a:bevelT/>
            </a:sp3d>
            <a:extLst/>
          </p:spPr>
          <p:txBody>
            <a:bodyPr lIns="86405" tIns="43204" rIns="86405" bIns="43204"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zh-CN" altLang="en-US" sz="1125" b="0" i="0" u="none" strike="noStrike" kern="0" cap="none" spc="0" normalizeH="0" baseline="0" noProof="0" dirty="0">
                <a:ln>
                  <a:noFill/>
                </a:ln>
                <a:solidFill>
                  <a:srgbClr val="000000"/>
                </a:solidFill>
                <a:effectLst/>
                <a:uLnTx/>
                <a:uFillTx/>
              </a:endParaRPr>
            </a:p>
          </p:txBody>
        </p:sp>
        <p:sp>
          <p:nvSpPr>
            <p:cNvPr id="84" name="TextBox 200"/>
            <p:cNvSpPr txBox="1"/>
            <p:nvPr/>
          </p:nvSpPr>
          <p:spPr>
            <a:xfrm>
              <a:off x="3012763" y="1126626"/>
              <a:ext cx="1790921" cy="935065"/>
            </a:xfrm>
            <a:prstGeom prst="rect">
              <a:avLst/>
            </a:prstGeom>
            <a:noFill/>
            <a:scene3d>
              <a:camera prst="orthographicFront"/>
              <a:lightRig rig="threePt" dir="t"/>
            </a:scene3d>
            <a:sp3d>
              <a:bevelT/>
            </a:sp3d>
          </p:spPr>
          <p:txBody>
            <a:bodyPr wrap="square" lIns="72580" tIns="36291" rIns="72580" bIns="36291" rtlCol="0">
              <a:spAutoFit/>
            </a:bodyPr>
            <a:lstStyle/>
            <a:p>
              <a:pPr marL="0" marR="0" lvl="0" indent="0" algn="ctr" defTabSz="812297"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FFFFFF"/>
                  </a:solidFill>
                  <a:effectLst/>
                  <a:uLnTx/>
                  <a:uFillTx/>
                  <a:latin typeface="Arial"/>
                  <a:cs typeface="Arial" pitchFamily="34" charset="0"/>
                </a:rPr>
                <a:t> Multi-band</a:t>
              </a:r>
            </a:p>
            <a:p>
              <a:pPr marL="0" marR="0" lvl="0" indent="0" algn="ctr" defTabSz="812297"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FFFFFF"/>
                  </a:solidFill>
                  <a:effectLst/>
                  <a:uLnTx/>
                  <a:uFillTx/>
                  <a:latin typeface="Arial"/>
                  <a:cs typeface="Arial" pitchFamily="34" charset="0"/>
                </a:rPr>
                <a:t>Multi-Carrier</a:t>
              </a:r>
            </a:p>
            <a:p>
              <a:pPr marL="0" marR="0" lvl="0" indent="0" algn="ctr" defTabSz="812297" eaLnBrk="1" fontAlgn="auto" latinLnBrk="0" hangingPunct="1">
                <a:lnSpc>
                  <a:spcPct val="100000"/>
                </a:lnSpc>
                <a:spcBef>
                  <a:spcPts val="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CS 112, 224 MHz</a:t>
              </a:r>
              <a:endParaRPr kumimoji="0" lang="en-US" altLang="zh-CN" sz="1400" b="0" i="0" u="none" strike="noStrike" kern="0" cap="none" spc="0" normalizeH="0" baseline="0" noProof="0" dirty="0">
                <a:ln>
                  <a:noFill/>
                </a:ln>
                <a:solidFill>
                  <a:srgbClr val="FFFFFF"/>
                </a:solidFill>
                <a:effectLst/>
                <a:uLnTx/>
                <a:uFillTx/>
                <a:latin typeface="Arial"/>
                <a:cs typeface="Arial" pitchFamily="34" charset="0"/>
              </a:endParaRPr>
            </a:p>
            <a:p>
              <a:pPr marL="0" marR="0" lvl="0" indent="0" algn="ctr" defTabSz="812297"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FFFFFF"/>
                  </a:solidFill>
                  <a:effectLst/>
                  <a:uLnTx/>
                  <a:uFillTx/>
                  <a:latin typeface="Arial"/>
                  <a:cs typeface="Arial" pitchFamily="34" charset="0"/>
                </a:rPr>
                <a:t>E-band, D-band</a:t>
              </a:r>
            </a:p>
          </p:txBody>
        </p:sp>
      </p:grpSp>
      <p:grpSp>
        <p:nvGrpSpPr>
          <p:cNvPr id="85" name="Group 84"/>
          <p:cNvGrpSpPr/>
          <p:nvPr/>
        </p:nvGrpSpPr>
        <p:grpSpPr>
          <a:xfrm>
            <a:off x="3323351" y="3516609"/>
            <a:ext cx="1863000" cy="976188"/>
            <a:chOff x="3008916" y="3516609"/>
            <a:chExt cx="1863000" cy="976188"/>
          </a:xfrm>
        </p:grpSpPr>
        <p:sp>
          <p:nvSpPr>
            <p:cNvPr id="86" name="圆角矩形 34"/>
            <p:cNvSpPr/>
            <p:nvPr/>
          </p:nvSpPr>
          <p:spPr bwMode="auto">
            <a:xfrm>
              <a:off x="3008916" y="3516609"/>
              <a:ext cx="1863000" cy="950938"/>
            </a:xfrm>
            <a:prstGeom prst="roundRect">
              <a:avLst/>
            </a:prstGeom>
            <a:solidFill>
              <a:srgbClr val="999999"/>
            </a:soli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sp3d>
              <a:bevelT/>
            </a:sp3d>
            <a:extLst/>
          </p:spPr>
          <p:txBody>
            <a:bodyPr lIns="86405" tIns="43204" rIns="86405" bIns="43204"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zh-CN" altLang="en-US" sz="1125" b="0" i="0" u="none" strike="noStrike" kern="0" cap="none" spc="0" normalizeH="0" baseline="0" noProof="0" dirty="0">
                <a:ln>
                  <a:noFill/>
                </a:ln>
                <a:solidFill>
                  <a:srgbClr val="FFFFFF"/>
                </a:solidFill>
                <a:effectLst/>
                <a:uLnTx/>
                <a:uFillTx/>
              </a:endParaRPr>
            </a:p>
          </p:txBody>
        </p:sp>
        <p:sp>
          <p:nvSpPr>
            <p:cNvPr id="87" name="TextBox 200"/>
            <p:cNvSpPr txBox="1"/>
            <p:nvPr/>
          </p:nvSpPr>
          <p:spPr>
            <a:xfrm>
              <a:off x="3021076" y="3557732"/>
              <a:ext cx="1766094" cy="935065"/>
            </a:xfrm>
            <a:prstGeom prst="rect">
              <a:avLst/>
            </a:prstGeom>
            <a:noFill/>
          </p:spPr>
          <p:txBody>
            <a:bodyPr wrap="square" lIns="72580" tIns="36291" rIns="72580" bIns="36291" rtlCol="0">
              <a:spAutoFit/>
            </a:bodyPr>
            <a:lstStyle/>
            <a:p>
              <a:pPr marL="0" marR="0" lvl="0" indent="0" algn="ctr" defTabSz="812297" eaLnBrk="1" fontAlgn="auto" latinLnBrk="0" hangingPunct="1">
                <a:lnSpc>
                  <a:spcPct val="100000"/>
                </a:lnSpc>
                <a:spcBef>
                  <a:spcPts val="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10GE Connectivity</a:t>
              </a:r>
              <a:endParaRPr kumimoji="0" lang="en-US" altLang="zh-CN" sz="1400" b="0" i="0" u="none" strike="noStrike" kern="0" cap="none" spc="0" normalizeH="0" baseline="0" noProof="0" dirty="0">
                <a:ln>
                  <a:noFill/>
                </a:ln>
                <a:solidFill>
                  <a:prstClr val="white"/>
                </a:solidFill>
                <a:effectLst/>
                <a:uLnTx/>
                <a:uFillTx/>
                <a:latin typeface="Arial"/>
                <a:cs typeface="Arial" pitchFamily="34" charset="0"/>
              </a:endParaRPr>
            </a:p>
            <a:p>
              <a:pPr marL="0" marR="0" lvl="0" indent="0" algn="ctr" defTabSz="812297"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white"/>
                  </a:solidFill>
                  <a:effectLst/>
                  <a:uLnTx/>
                  <a:uFillTx/>
                  <a:latin typeface="Arial"/>
                  <a:cs typeface="Arial" pitchFamily="34" charset="0"/>
                </a:rPr>
                <a:t>50 µs Latency</a:t>
              </a:r>
            </a:p>
            <a:p>
              <a:pPr marL="0" marR="0" lvl="0" indent="0" algn="ctr" defTabSz="812297"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white"/>
                  </a:solidFill>
                  <a:effectLst/>
                  <a:uLnTx/>
                  <a:uFillTx/>
                  <a:latin typeface="Arial"/>
                  <a:cs typeface="Arial" pitchFamily="34" charset="0"/>
                </a:rPr>
                <a:t>Network Slicing</a:t>
              </a:r>
            </a:p>
            <a:p>
              <a:pPr marL="0" marR="0" lvl="0" indent="0" algn="ctr" defTabSz="812297" eaLnBrk="1" fontAlgn="auto" latinLnBrk="0" hangingPunct="1">
                <a:lnSpc>
                  <a:spcPct val="100000"/>
                </a:lnSpc>
                <a:spcBef>
                  <a:spcPts val="0"/>
                </a:spcBef>
                <a:spcAft>
                  <a:spcPts val="0"/>
                </a:spcAft>
                <a:buClrTx/>
                <a:buSzTx/>
                <a:buFontTx/>
                <a:buNone/>
                <a:tabLst/>
                <a:defRPr/>
              </a:pPr>
              <a:r>
                <a:rPr kumimoji="0" lang="it-IT" altLang="zh-CN" sz="1400" b="0" i="0" u="none" strike="noStrike" kern="0" cap="none" spc="0" normalizeH="0" baseline="0" noProof="0" dirty="0">
                  <a:ln>
                    <a:noFill/>
                  </a:ln>
                  <a:solidFill>
                    <a:prstClr val="white"/>
                  </a:solidFill>
                  <a:effectLst/>
                  <a:uLnTx/>
                  <a:uFillTx/>
                  <a:latin typeface="Arial"/>
                  <a:cs typeface="Arial" pitchFamily="34" charset="0"/>
                </a:rPr>
                <a:t>SDN</a:t>
              </a:r>
            </a:p>
          </p:txBody>
        </p:sp>
      </p:grpSp>
      <p:sp>
        <p:nvSpPr>
          <p:cNvPr id="88" name="AutoShape 63"/>
          <p:cNvSpPr>
            <a:spLocks noChangeArrowheads="1"/>
          </p:cNvSpPr>
          <p:nvPr/>
        </p:nvSpPr>
        <p:spPr bwMode="auto">
          <a:xfrm rot="5400000">
            <a:off x="3884660" y="2514532"/>
            <a:ext cx="3248269" cy="524638"/>
          </a:xfrm>
          <a:custGeom>
            <a:avLst/>
            <a:gdLst>
              <a:gd name="T0" fmla="*/ 367775876 w 21600"/>
              <a:gd name="T1" fmla="*/ 37335648 h 21600"/>
              <a:gd name="T2" fmla="*/ 235921833 w 21600"/>
              <a:gd name="T3" fmla="*/ 74671296 h 21600"/>
              <a:gd name="T4" fmla="*/ 104067643 w 21600"/>
              <a:gd name="T5" fmla="*/ 37335648 h 21600"/>
              <a:gd name="T6" fmla="*/ 235921833 w 21600"/>
              <a:gd name="T7" fmla="*/ 0 h 21600"/>
              <a:gd name="T8" fmla="*/ 0 60000 65536"/>
              <a:gd name="T9" fmla="*/ 0 60000 65536"/>
              <a:gd name="T10" fmla="*/ 0 60000 65536"/>
              <a:gd name="T11" fmla="*/ 0 60000 65536"/>
              <a:gd name="T12" fmla="*/ 6564 w 21600"/>
              <a:gd name="T13" fmla="*/ 6564 h 21600"/>
              <a:gd name="T14" fmla="*/ 15036 w 21600"/>
              <a:gd name="T15" fmla="*/ 15036 h 21600"/>
              <a:gd name="connsiteX0" fmla="*/ 0 w 21600"/>
              <a:gd name="connsiteY0" fmla="*/ 0 h 21600"/>
              <a:gd name="connsiteX1" fmla="*/ 9527 w 21600"/>
              <a:gd name="connsiteY1" fmla="*/ 21600 h 21600"/>
              <a:gd name="connsiteX2" fmla="*/ 13344 w 21600"/>
              <a:gd name="connsiteY2" fmla="*/ 21600 h 21600"/>
              <a:gd name="connsiteX3" fmla="*/ 21600 w 21600"/>
              <a:gd name="connsiteY3" fmla="*/ 0 h 21600"/>
              <a:gd name="connsiteX4" fmla="*/ 0 w 21600"/>
              <a:gd name="connsiteY4" fmla="*/ 0 h 21600"/>
              <a:gd name="connsiteX0dup0" fmla="*/ 0 w 21600"/>
              <a:gd name="connsiteY0dup0" fmla="*/ 0 h 21600"/>
              <a:gd name="connsiteX1dup0" fmla="*/ 8336 w 21600"/>
              <a:gd name="connsiteY1dup0" fmla="*/ 21600 h 21600"/>
              <a:gd name="connsiteX2dup0" fmla="*/ 13344 w 21600"/>
              <a:gd name="connsiteY2dup0" fmla="*/ 21600 h 21600"/>
              <a:gd name="connsiteX3dup0" fmla="*/ 21600 w 21600"/>
              <a:gd name="connsiteY3dup0" fmla="*/ 0 h 21600"/>
              <a:gd name="connsiteX4dup0" fmla="*/ 0 w 21600"/>
              <a:gd name="connsiteY4dup0" fmla="*/ 0 h 21600"/>
            </a:gdLst>
            <a:ahLst/>
            <a:cxnLst>
              <a:cxn ang="0">
                <a:pos x="connsiteX0dup0" y="connsiteY0dup0"/>
              </a:cxn>
              <a:cxn ang="0">
                <a:pos x="connsiteX1dup0" y="connsiteY1dup0"/>
              </a:cxn>
              <a:cxn ang="0">
                <a:pos x="connsiteX2dup0" y="connsiteY2dup0"/>
              </a:cxn>
              <a:cxn ang="0">
                <a:pos x="connsiteX3dup0" y="connsiteY3dup0"/>
              </a:cxn>
              <a:cxn ang="0">
                <a:pos x="connsiteX4dup0" y="connsiteY4dup0"/>
              </a:cxn>
            </a:cxnLst>
            <a:rect l="l" t="t" r="r" b="b"/>
            <a:pathLst>
              <a:path w="21600" h="21600">
                <a:moveTo>
                  <a:pt x="0" y="0"/>
                </a:moveTo>
                <a:lnTo>
                  <a:pt x="8336" y="21600"/>
                </a:lnTo>
                <a:lnTo>
                  <a:pt x="13344" y="21600"/>
                </a:lnTo>
                <a:lnTo>
                  <a:pt x="21600" y="0"/>
                </a:lnTo>
                <a:lnTo>
                  <a:pt x="0" y="0"/>
                </a:lnTo>
                <a:close/>
              </a:path>
            </a:pathLst>
          </a:custGeom>
          <a:gradFill rotWithShape="1">
            <a:gsLst>
              <a:gs pos="0">
                <a:srgbClr val="ABE9FF">
                  <a:alpha val="0"/>
                </a:srgbClr>
              </a:gs>
              <a:gs pos="32000">
                <a:srgbClr val="C2E1EC">
                  <a:alpha val="21000"/>
                </a:srgbClr>
              </a:gs>
              <a:gs pos="100000">
                <a:srgbClr val="FFFFFF">
                  <a:lumMod val="85000"/>
                </a:srgbClr>
              </a:gs>
            </a:gsLst>
            <a:lin ang="5400000" scaled="1"/>
            <a:tileRect/>
          </a:gradFill>
          <a:ln w="9525" algn="ctr">
            <a:noFill/>
            <a:miter lim="800000"/>
          </a:ln>
        </p:spPr>
        <p:txBody>
          <a:bodyPr wrap="square" lIns="59385" tIns="29692" rIns="59385" bIns="29692" anchor="ctr">
            <a:noAutofit/>
          </a:bodyPr>
          <a:lstStyle/>
          <a:p>
            <a:pPr defTabSz="685618">
              <a:spcBef>
                <a:spcPct val="0"/>
              </a:spcBef>
              <a:spcAft>
                <a:spcPct val="0"/>
              </a:spcAft>
              <a:defRPr/>
            </a:pPr>
            <a:endParaRPr lang="en-US" sz="1350" kern="0" dirty="0">
              <a:solidFill>
                <a:srgbClr val="C00000"/>
              </a:solidFill>
              <a:latin typeface="Arial Unicode MS" pitchFamily="34" charset="-122"/>
              <a:ea typeface="Arial Unicode MS" pitchFamily="34" charset="-122"/>
              <a:cs typeface="Arial Unicode MS" pitchFamily="34" charset="-122"/>
            </a:endParaRPr>
          </a:p>
        </p:txBody>
      </p:sp>
      <p:grpSp>
        <p:nvGrpSpPr>
          <p:cNvPr id="89" name="Group 88"/>
          <p:cNvGrpSpPr/>
          <p:nvPr/>
        </p:nvGrpSpPr>
        <p:grpSpPr>
          <a:xfrm>
            <a:off x="836228" y="863687"/>
            <a:ext cx="1863000" cy="1170268"/>
            <a:chOff x="2998370" y="1032980"/>
            <a:chExt cx="1863000" cy="1122357"/>
          </a:xfrm>
        </p:grpSpPr>
        <p:sp>
          <p:nvSpPr>
            <p:cNvPr id="90" name="圆角矩形 20"/>
            <p:cNvSpPr/>
            <p:nvPr/>
          </p:nvSpPr>
          <p:spPr bwMode="auto">
            <a:xfrm>
              <a:off x="2998370" y="1032980"/>
              <a:ext cx="1863000" cy="1122357"/>
            </a:xfrm>
            <a:prstGeom prst="roundRect">
              <a:avLst/>
            </a:prstGeom>
            <a:solidFill>
              <a:srgbClr val="999999"/>
            </a:soli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sp3d>
              <a:bevelT/>
            </a:sp3d>
            <a:extLst/>
          </p:spPr>
          <p:txBody>
            <a:bodyPr lIns="86405" tIns="43204" rIns="86405" bIns="43204"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zh-CN" altLang="en-US" sz="1125" b="0" i="0" u="none" strike="noStrike" kern="0" cap="none" spc="0" normalizeH="0" baseline="0" noProof="0" dirty="0">
                <a:ln>
                  <a:noFill/>
                </a:ln>
                <a:solidFill>
                  <a:srgbClr val="000000"/>
                </a:solidFill>
                <a:effectLst/>
                <a:uLnTx/>
                <a:uFillTx/>
              </a:endParaRPr>
            </a:p>
          </p:txBody>
        </p:sp>
        <p:sp>
          <p:nvSpPr>
            <p:cNvPr id="91" name="TextBox 200"/>
            <p:cNvSpPr txBox="1"/>
            <p:nvPr/>
          </p:nvSpPr>
          <p:spPr>
            <a:xfrm>
              <a:off x="3012763" y="1152140"/>
              <a:ext cx="1790921" cy="874645"/>
            </a:xfrm>
            <a:prstGeom prst="rect">
              <a:avLst/>
            </a:prstGeom>
            <a:noFill/>
            <a:scene3d>
              <a:camera prst="orthographicFront"/>
              <a:lightRig rig="threePt" dir="t"/>
            </a:scene3d>
            <a:sp3d>
              <a:bevelT/>
            </a:sp3d>
          </p:spPr>
          <p:txBody>
            <a:bodyPr wrap="square" lIns="72580" tIns="36291" rIns="72580" bIns="36291" rtlCol="0">
              <a:spAutoFit/>
            </a:bodyPr>
            <a:lstStyle/>
            <a:p>
              <a:pPr marL="0" marR="0" lvl="0" indent="0" algn="ctr" defTabSz="812297"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cs typeface="Arial" pitchFamily="34" charset="0"/>
                </a:rPr>
                <a:t>Capacity </a:t>
              </a:r>
            </a:p>
            <a:p>
              <a:pPr marL="0" marR="0" lvl="0" indent="0" algn="ctr" defTabSz="812297" eaLnBrk="1" fontAlgn="auto" latinLnBrk="0" hangingPunct="1">
                <a:lnSpc>
                  <a:spcPct val="100000"/>
                </a:lnSpc>
                <a:spcBef>
                  <a:spcPts val="30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More Spectrum</a:t>
              </a:r>
            </a:p>
            <a:p>
              <a:pPr marL="0" marR="0" lvl="0" indent="0" algn="ctr" defTabSz="812297" eaLnBrk="1" fontAlgn="auto" latinLnBrk="0" hangingPunct="1">
                <a:lnSpc>
                  <a:spcPct val="100000"/>
                </a:lnSpc>
                <a:spcBef>
                  <a:spcPts val="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Modern Regulation</a:t>
              </a:r>
              <a:endParaRPr kumimoji="0" lang="en-US" altLang="zh-CN" sz="1400" b="0" i="0" u="none" strike="noStrike" kern="0" cap="none" spc="0" normalizeH="0" baseline="0" noProof="0" dirty="0">
                <a:ln>
                  <a:noFill/>
                </a:ln>
                <a:solidFill>
                  <a:srgbClr val="FFFFFF"/>
                </a:solidFill>
                <a:effectLst/>
                <a:uLnTx/>
                <a:uFillTx/>
                <a:latin typeface="Arial"/>
                <a:cs typeface="Arial" pitchFamily="34" charset="0"/>
              </a:endParaRPr>
            </a:p>
          </p:txBody>
        </p:sp>
      </p:grpSp>
      <p:grpSp>
        <p:nvGrpSpPr>
          <p:cNvPr id="92" name="Group 91"/>
          <p:cNvGrpSpPr/>
          <p:nvPr/>
        </p:nvGrpSpPr>
        <p:grpSpPr>
          <a:xfrm>
            <a:off x="836228" y="2230088"/>
            <a:ext cx="1863000" cy="1170268"/>
            <a:chOff x="2998370" y="1032980"/>
            <a:chExt cx="1863000" cy="1122357"/>
          </a:xfrm>
        </p:grpSpPr>
        <p:sp>
          <p:nvSpPr>
            <p:cNvPr id="93" name="圆角矩形 20"/>
            <p:cNvSpPr/>
            <p:nvPr/>
          </p:nvSpPr>
          <p:spPr bwMode="auto">
            <a:xfrm>
              <a:off x="2998370" y="1032980"/>
              <a:ext cx="1863000" cy="1122357"/>
            </a:xfrm>
            <a:prstGeom prst="roundRect">
              <a:avLst/>
            </a:prstGeom>
            <a:solidFill>
              <a:srgbClr val="999999"/>
            </a:soli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sp3d>
              <a:bevelT/>
            </a:sp3d>
            <a:extLst/>
          </p:spPr>
          <p:txBody>
            <a:bodyPr lIns="86405" tIns="43204" rIns="86405" bIns="43204"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zh-CN" altLang="en-US" sz="1125" b="0" i="0" u="none" strike="noStrike" kern="0" cap="none" spc="0" normalizeH="0" baseline="0" noProof="0" dirty="0">
                <a:ln>
                  <a:noFill/>
                </a:ln>
                <a:solidFill>
                  <a:srgbClr val="000000"/>
                </a:solidFill>
                <a:effectLst/>
                <a:uLnTx/>
                <a:uFillTx/>
              </a:endParaRPr>
            </a:p>
          </p:txBody>
        </p:sp>
        <p:sp>
          <p:nvSpPr>
            <p:cNvPr id="94" name="TextBox 200"/>
            <p:cNvSpPr txBox="1"/>
            <p:nvPr/>
          </p:nvSpPr>
          <p:spPr>
            <a:xfrm>
              <a:off x="3012763" y="1152140"/>
              <a:ext cx="1790921" cy="874645"/>
            </a:xfrm>
            <a:prstGeom prst="rect">
              <a:avLst/>
            </a:prstGeom>
            <a:noFill/>
            <a:scene3d>
              <a:camera prst="orthographicFront"/>
              <a:lightRig rig="threePt" dir="t"/>
            </a:scene3d>
            <a:sp3d>
              <a:bevelT/>
            </a:sp3d>
          </p:spPr>
          <p:txBody>
            <a:bodyPr wrap="square" lIns="72580" tIns="36291" rIns="72580" bIns="36291" rtlCol="0">
              <a:spAutoFit/>
            </a:bodyPr>
            <a:lstStyle/>
            <a:p>
              <a:pPr marL="0" marR="0" lvl="0" indent="0" algn="ctr" defTabSz="812297"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cs typeface="Arial" pitchFamily="34" charset="0"/>
                </a:rPr>
                <a:t>Efficiency</a:t>
              </a:r>
            </a:p>
            <a:p>
              <a:pPr marL="0" marR="0" lvl="0" indent="0" algn="ctr" defTabSz="812297" eaLnBrk="1" fontAlgn="auto" latinLnBrk="0" hangingPunct="1">
                <a:lnSpc>
                  <a:spcPct val="100000"/>
                </a:lnSpc>
                <a:spcBef>
                  <a:spcPts val="30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Algorithms</a:t>
              </a:r>
            </a:p>
            <a:p>
              <a:pPr marL="0" marR="0" lvl="0" indent="0" algn="ctr" defTabSz="812297" eaLnBrk="1" fontAlgn="auto" latinLnBrk="0" hangingPunct="1">
                <a:lnSpc>
                  <a:spcPct val="100000"/>
                </a:lnSpc>
                <a:spcBef>
                  <a:spcPts val="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Components</a:t>
              </a:r>
              <a:endParaRPr kumimoji="0" lang="en-US" altLang="zh-CN" sz="1400" b="0" i="0" u="none" strike="noStrike" kern="0" cap="none" spc="0" normalizeH="0" baseline="0" noProof="0" dirty="0">
                <a:ln>
                  <a:noFill/>
                </a:ln>
                <a:solidFill>
                  <a:srgbClr val="FFFFFF"/>
                </a:solidFill>
                <a:effectLst/>
                <a:uLnTx/>
                <a:uFillTx/>
                <a:latin typeface="Arial"/>
                <a:cs typeface="Arial" pitchFamily="34" charset="0"/>
              </a:endParaRPr>
            </a:p>
          </p:txBody>
        </p:sp>
      </p:grpSp>
      <p:grpSp>
        <p:nvGrpSpPr>
          <p:cNvPr id="95" name="Group 94"/>
          <p:cNvGrpSpPr/>
          <p:nvPr/>
        </p:nvGrpSpPr>
        <p:grpSpPr>
          <a:xfrm>
            <a:off x="836228" y="3596488"/>
            <a:ext cx="1863000" cy="1279518"/>
            <a:chOff x="2998370" y="1032980"/>
            <a:chExt cx="1863000" cy="1171281"/>
          </a:xfrm>
        </p:grpSpPr>
        <p:sp>
          <p:nvSpPr>
            <p:cNvPr id="96" name="圆角矩形 20"/>
            <p:cNvSpPr/>
            <p:nvPr/>
          </p:nvSpPr>
          <p:spPr bwMode="auto">
            <a:xfrm>
              <a:off x="2998370" y="1032980"/>
              <a:ext cx="1863000" cy="1122357"/>
            </a:xfrm>
            <a:prstGeom prst="roundRect">
              <a:avLst/>
            </a:prstGeom>
            <a:solidFill>
              <a:srgbClr val="999999"/>
            </a:soli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sp3d>
              <a:bevelT/>
            </a:sp3d>
            <a:extLst/>
          </p:spPr>
          <p:txBody>
            <a:bodyPr lIns="86405" tIns="43204" rIns="86405" bIns="43204"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zh-CN" altLang="en-US" sz="1125" b="0" i="0" u="none" strike="noStrike" kern="0" cap="none" spc="0" normalizeH="0" baseline="0" noProof="0" dirty="0">
                <a:ln>
                  <a:noFill/>
                </a:ln>
                <a:solidFill>
                  <a:srgbClr val="000000"/>
                </a:solidFill>
                <a:effectLst/>
                <a:uLnTx/>
                <a:uFillTx/>
              </a:endParaRPr>
            </a:p>
          </p:txBody>
        </p:sp>
        <p:sp>
          <p:nvSpPr>
            <p:cNvPr id="97" name="TextBox 200"/>
            <p:cNvSpPr txBox="1"/>
            <p:nvPr/>
          </p:nvSpPr>
          <p:spPr>
            <a:xfrm>
              <a:off x="3012763" y="1086095"/>
              <a:ext cx="1790921" cy="1118166"/>
            </a:xfrm>
            <a:prstGeom prst="rect">
              <a:avLst/>
            </a:prstGeom>
            <a:noFill/>
            <a:scene3d>
              <a:camera prst="orthographicFront"/>
              <a:lightRig rig="threePt" dir="t"/>
            </a:scene3d>
            <a:sp3d>
              <a:bevelT/>
            </a:sp3d>
          </p:spPr>
          <p:txBody>
            <a:bodyPr wrap="square" lIns="72580" tIns="36291" rIns="72580" bIns="36291" rtlCol="0">
              <a:spAutoFit/>
            </a:bodyPr>
            <a:lstStyle/>
            <a:p>
              <a:pPr marL="0" marR="0" lvl="0" indent="0" algn="ctr" defTabSz="812297"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cs typeface="Arial" pitchFamily="34" charset="0"/>
                </a:rPr>
                <a:t>Networking</a:t>
              </a:r>
            </a:p>
            <a:p>
              <a:pPr marL="0" marR="0" lvl="0" indent="0" algn="ctr" defTabSz="812297" eaLnBrk="1" fontAlgn="auto" latinLnBrk="0" hangingPunct="1">
                <a:lnSpc>
                  <a:spcPct val="100000"/>
                </a:lnSpc>
                <a:spcBef>
                  <a:spcPts val="30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Density</a:t>
              </a:r>
            </a:p>
            <a:p>
              <a:pPr marL="0" marR="0" lvl="0" indent="0" algn="ctr" defTabSz="812297" eaLnBrk="1" fontAlgn="auto" latinLnBrk="0" hangingPunct="1">
                <a:lnSpc>
                  <a:spcPct val="100000"/>
                </a:lnSpc>
                <a:spcBef>
                  <a:spcPts val="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Agility</a:t>
              </a:r>
            </a:p>
            <a:p>
              <a:pPr marL="0" marR="0" lvl="0" indent="0" algn="ctr" defTabSz="812297" eaLnBrk="1" fontAlgn="auto" latinLnBrk="0" hangingPunct="1">
                <a:lnSpc>
                  <a:spcPct val="100000"/>
                </a:lnSpc>
                <a:spcBef>
                  <a:spcPts val="0"/>
                </a:spcBef>
                <a:spcAft>
                  <a:spcPts val="0"/>
                </a:spcAft>
                <a:buClrTx/>
                <a:buSzTx/>
                <a:buFontTx/>
                <a:buNone/>
                <a:tabLst/>
                <a:defRPr/>
              </a:pPr>
              <a:r>
                <a:rPr kumimoji="0" lang="it-IT" altLang="zh-CN" sz="1400" b="0" i="0" u="none" strike="noStrike" kern="0" cap="none" spc="0" normalizeH="0" baseline="0" noProof="0" dirty="0">
                  <a:ln>
                    <a:noFill/>
                  </a:ln>
                  <a:solidFill>
                    <a:srgbClr val="FFFFFF"/>
                  </a:solidFill>
                  <a:effectLst/>
                  <a:uLnTx/>
                  <a:uFillTx/>
                  <a:latin typeface="Arial"/>
                  <a:cs typeface="Arial" pitchFamily="34" charset="0"/>
                </a:rPr>
                <a:t>Innovation</a:t>
              </a:r>
              <a:endParaRPr kumimoji="0" lang="en-US" altLang="zh-CN" sz="1400" b="0" i="0" u="none" strike="noStrike" kern="0" cap="none" spc="0" normalizeH="0" baseline="0" noProof="0" dirty="0">
                <a:ln>
                  <a:noFill/>
                </a:ln>
                <a:solidFill>
                  <a:srgbClr val="FFFFFF"/>
                </a:solidFill>
                <a:effectLst/>
                <a:uLnTx/>
                <a:uFillTx/>
                <a:latin typeface="Arial"/>
                <a:cs typeface="Arial" pitchFamily="34" charset="0"/>
              </a:endParaRPr>
            </a:p>
          </p:txBody>
        </p:sp>
      </p:grpSp>
      <p:grpSp>
        <p:nvGrpSpPr>
          <p:cNvPr id="98" name="Group 97"/>
          <p:cNvGrpSpPr/>
          <p:nvPr/>
        </p:nvGrpSpPr>
        <p:grpSpPr>
          <a:xfrm>
            <a:off x="5843122" y="814522"/>
            <a:ext cx="2257270" cy="3989476"/>
            <a:chOff x="5843122" y="195486"/>
            <a:chExt cx="2257270" cy="3989476"/>
          </a:xfrm>
        </p:grpSpPr>
        <p:sp>
          <p:nvSpPr>
            <p:cNvPr id="99" name="Rounded Rectangle 98"/>
            <p:cNvSpPr/>
            <p:nvPr/>
          </p:nvSpPr>
          <p:spPr>
            <a:xfrm>
              <a:off x="5843122" y="195486"/>
              <a:ext cx="2257270" cy="3989476"/>
            </a:xfrm>
            <a:prstGeom prst="roundRect">
              <a:avLst>
                <a:gd name="adj" fmla="val 5586"/>
              </a:avLst>
            </a:prstGeom>
            <a:solidFill>
              <a:srgbClr val="7F80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1" i="0" u="none" strike="noStrike" kern="0" cap="none" spc="20" normalizeH="0" baseline="0" noProof="0" dirty="0">
                <a:ln>
                  <a:noFill/>
                </a:ln>
                <a:solidFill>
                  <a:srgbClr val="FFFFFF"/>
                </a:solidFill>
                <a:effectLst/>
                <a:uLnTx/>
                <a:uFillTx/>
                <a:latin typeface="Arial"/>
                <a:ea typeface="+mn-ea"/>
                <a:cs typeface="+mn-cs"/>
              </a:endParaRPr>
            </a:p>
          </p:txBody>
        </p:sp>
        <p:sp>
          <p:nvSpPr>
            <p:cNvPr id="100" name="圆角矩形 131"/>
            <p:cNvSpPr/>
            <p:nvPr/>
          </p:nvSpPr>
          <p:spPr bwMode="auto">
            <a:xfrm>
              <a:off x="6026828" y="1658267"/>
              <a:ext cx="1889859" cy="684017"/>
            </a:xfrm>
            <a:prstGeom prst="roundRect">
              <a:avLst/>
            </a:prstGeom>
            <a:solidFill>
              <a:srgbClr val="FFFFFF">
                <a:lumMod val="65000"/>
              </a:srgbClr>
            </a:solidFill>
            <a:ln w="12700">
              <a:noFill/>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573" tIns="28573" rIns="28573" bIns="28573"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2000" b="1" i="0" u="none" strike="noStrike" kern="0" cap="none" spc="0" normalizeH="0" baseline="0" noProof="0" dirty="0">
                  <a:ln>
                    <a:noFill/>
                  </a:ln>
                  <a:solidFill>
                    <a:srgbClr val="FFFFFF"/>
                  </a:solidFill>
                  <a:effectLst/>
                  <a:uLnTx/>
                  <a:uFillTx/>
                </a:rPr>
                <a:t>Performant</a:t>
              </a:r>
              <a:endParaRPr kumimoji="0" lang="zh-CN" altLang="en-US" sz="2000" b="1" i="0" u="none" strike="noStrike" kern="0" cap="none" spc="0" normalizeH="0" baseline="0" noProof="0" dirty="0">
                <a:ln>
                  <a:noFill/>
                </a:ln>
                <a:solidFill>
                  <a:srgbClr val="FFFFFF"/>
                </a:solidFill>
                <a:effectLst/>
                <a:uLnTx/>
                <a:uFillTx/>
              </a:endParaRPr>
            </a:p>
          </p:txBody>
        </p:sp>
        <p:sp>
          <p:nvSpPr>
            <p:cNvPr id="101" name="圆角矩形 131"/>
            <p:cNvSpPr/>
            <p:nvPr/>
          </p:nvSpPr>
          <p:spPr bwMode="auto">
            <a:xfrm>
              <a:off x="6026828" y="2454648"/>
              <a:ext cx="1889859" cy="684017"/>
            </a:xfrm>
            <a:prstGeom prst="roundRect">
              <a:avLst/>
            </a:prstGeom>
            <a:solidFill>
              <a:srgbClr val="FFFFFF">
                <a:lumMod val="65000"/>
              </a:srgbClr>
            </a:solidFill>
            <a:ln w="12700">
              <a:noFill/>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573" tIns="28573" rIns="28573" bIns="28573"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2000" b="1" i="0" u="none" strike="noStrike" kern="0" cap="none" spc="0" normalizeH="0" baseline="0" noProof="0" dirty="0">
                  <a:ln>
                    <a:noFill/>
                  </a:ln>
                  <a:solidFill>
                    <a:srgbClr val="FFFFFF"/>
                  </a:solidFill>
                  <a:effectLst/>
                  <a:uLnTx/>
                  <a:uFillTx/>
                </a:rPr>
                <a:t>Efficient</a:t>
              </a:r>
              <a:endParaRPr kumimoji="0" lang="zh-CN" altLang="en-US" sz="2000" b="1" i="0" u="none" strike="noStrike" kern="0" cap="none" spc="0" normalizeH="0" baseline="0" noProof="0" dirty="0">
                <a:ln>
                  <a:noFill/>
                </a:ln>
                <a:solidFill>
                  <a:srgbClr val="FFFFFF"/>
                </a:solidFill>
                <a:effectLst/>
                <a:uLnTx/>
                <a:uFillTx/>
              </a:endParaRPr>
            </a:p>
          </p:txBody>
        </p:sp>
        <p:sp>
          <p:nvSpPr>
            <p:cNvPr id="102" name="圆角矩形 131"/>
            <p:cNvSpPr/>
            <p:nvPr/>
          </p:nvSpPr>
          <p:spPr bwMode="auto">
            <a:xfrm>
              <a:off x="6026828" y="3251029"/>
              <a:ext cx="1889859" cy="684017"/>
            </a:xfrm>
            <a:prstGeom prst="roundRect">
              <a:avLst/>
            </a:prstGeom>
            <a:solidFill>
              <a:srgbClr val="FFFFFF">
                <a:lumMod val="65000"/>
              </a:srgbClr>
            </a:solidFill>
            <a:ln w="12700">
              <a:noFill/>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573" tIns="28573" rIns="28573" bIns="28573"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2000" b="1" i="0" u="none" strike="noStrike" kern="0" cap="none" spc="0" normalizeH="0" baseline="0" noProof="0" dirty="0">
                  <a:ln>
                    <a:noFill/>
                  </a:ln>
                  <a:solidFill>
                    <a:srgbClr val="FFFFFF"/>
                  </a:solidFill>
                  <a:effectLst/>
                  <a:uLnTx/>
                  <a:uFillTx/>
                </a:rPr>
                <a:t>Future-proof</a:t>
              </a:r>
              <a:endParaRPr kumimoji="0" lang="zh-CN" altLang="en-US" sz="2000" b="1" i="0" u="none" strike="noStrike" kern="0" cap="none" spc="0" normalizeH="0" baseline="0" noProof="0" dirty="0">
                <a:ln>
                  <a:noFill/>
                </a:ln>
                <a:solidFill>
                  <a:srgbClr val="FFFFFF"/>
                </a:solidFill>
                <a:effectLst/>
                <a:uLnTx/>
                <a:uFillTx/>
              </a:endParaRPr>
            </a:p>
          </p:txBody>
        </p:sp>
        <p:sp>
          <p:nvSpPr>
            <p:cNvPr id="103" name="圆角矩形 131"/>
            <p:cNvSpPr/>
            <p:nvPr/>
          </p:nvSpPr>
          <p:spPr bwMode="auto">
            <a:xfrm>
              <a:off x="6026828" y="861886"/>
              <a:ext cx="1889859" cy="684017"/>
            </a:xfrm>
            <a:prstGeom prst="roundRect">
              <a:avLst/>
            </a:prstGeom>
            <a:solidFill>
              <a:srgbClr val="FFFFFF">
                <a:lumMod val="65000"/>
              </a:srgbClr>
            </a:solidFill>
            <a:ln w="12700">
              <a:noFill/>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573" tIns="28573" rIns="28573" bIns="28573"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altLang="zh-CN" sz="2000" b="1" i="0" u="none" strike="noStrike" kern="0" cap="none" spc="0" normalizeH="0" baseline="0" noProof="0" dirty="0">
                  <a:ln>
                    <a:noFill/>
                  </a:ln>
                  <a:solidFill>
                    <a:srgbClr val="FFFFFF"/>
                  </a:solidFill>
                  <a:effectLst/>
                  <a:uLnTx/>
                  <a:uFillTx/>
                </a:rPr>
                <a:t>Lower TCO</a:t>
              </a:r>
              <a:endParaRPr kumimoji="0" lang="zh-CN" altLang="en-US" sz="2000" b="1" i="0" u="none" strike="noStrike" kern="0" cap="none" spc="0" normalizeH="0" baseline="0" noProof="0" dirty="0">
                <a:ln>
                  <a:noFill/>
                </a:ln>
                <a:solidFill>
                  <a:srgbClr val="FFFFFF"/>
                </a:solidFill>
                <a:effectLst/>
                <a:uLnTx/>
                <a:uFillTx/>
              </a:endParaRPr>
            </a:p>
          </p:txBody>
        </p:sp>
        <p:sp>
          <p:nvSpPr>
            <p:cNvPr id="104" name="TextBox 103"/>
            <p:cNvSpPr txBox="1"/>
            <p:nvPr/>
          </p:nvSpPr>
          <p:spPr>
            <a:xfrm>
              <a:off x="6290714" y="267494"/>
              <a:ext cx="1362086" cy="523220"/>
            </a:xfrm>
            <a:prstGeom prst="rect">
              <a:avLst/>
            </a:prstGeom>
            <a:noFill/>
          </p:spPr>
          <p:txBody>
            <a:bodyPr wrap="none" lIns="72000" r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800" b="1" i="0" u="none" strike="noStrike" kern="0" cap="none" spc="0" normalizeH="0" baseline="0" noProof="0" dirty="0">
                  <a:ln>
                    <a:noFill/>
                  </a:ln>
                  <a:solidFill>
                    <a:srgbClr val="FFFFFF"/>
                  </a:solidFill>
                  <a:effectLst/>
                  <a:uLnTx/>
                  <a:uFillTx/>
                  <a:latin typeface="Arial"/>
                </a:rPr>
                <a:t>5G MW</a:t>
              </a:r>
            </a:p>
          </p:txBody>
        </p:sp>
      </p:grpSp>
    </p:spTree>
    <p:extLst>
      <p:ext uri="{BB962C8B-B14F-4D97-AF65-F5344CB8AC3E}">
        <p14:creationId xmlns:p14="http://schemas.microsoft.com/office/powerpoint/2010/main" val="416347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5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500"/>
                                        <p:tgtEl>
                                          <p:spTgt spid="8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46724" y="3939902"/>
            <a:ext cx="8280921" cy="844455"/>
          </a:xfrm>
        </p:spPr>
        <p:txBody>
          <a:bodyPr/>
          <a:lstStyle/>
          <a:p>
            <a:pPr marL="0" indent="0">
              <a:buNone/>
            </a:pPr>
            <a:r>
              <a:rPr lang="en-US" sz="1800" b="1" dirty="0">
                <a:solidFill>
                  <a:schemeClr val="tx1"/>
                </a:solidFill>
              </a:rPr>
              <a:t>Spectrum fees have grown into one of the </a:t>
            </a:r>
            <a:r>
              <a:rPr lang="en-US" sz="1800" b="1" dirty="0" smtClean="0">
                <a:solidFill>
                  <a:schemeClr val="tx1"/>
                </a:solidFill>
              </a:rPr>
              <a:t>major </a:t>
            </a:r>
            <a:r>
              <a:rPr lang="en-US" sz="1800" b="1" dirty="0">
                <a:solidFill>
                  <a:schemeClr val="tx1"/>
                </a:solidFill>
              </a:rPr>
              <a:t>single items in an Operator’s TCO</a:t>
            </a:r>
          </a:p>
          <a:p>
            <a:pPr marL="267891" indent="-267891">
              <a:buFont typeface="Arial" panose="020B0604020202020204" pitchFamily="34" charset="0"/>
              <a:buChar char="•"/>
              <a:tabLst>
                <a:tab pos="4933827" algn="l"/>
              </a:tabLst>
            </a:pPr>
            <a:r>
              <a:rPr lang="en-US" altLang="zh-CN" sz="1500" dirty="0">
                <a:solidFill>
                  <a:prstClr val="black"/>
                </a:solidFill>
              </a:rPr>
              <a:t>Raw cost of spectrum per MHz is sometimes based on formulas born when 3.5 – 7 – 14 MHz were the channel sizes of choice</a:t>
            </a:r>
          </a:p>
        </p:txBody>
      </p:sp>
      <p:sp>
        <p:nvSpPr>
          <p:cNvPr id="33" name="Title 1"/>
          <p:cNvSpPr>
            <a:spLocks noGrp="1"/>
          </p:cNvSpPr>
          <p:nvPr>
            <p:ph type="title"/>
          </p:nvPr>
        </p:nvSpPr>
        <p:spPr>
          <a:xfrm>
            <a:off x="251520" y="185479"/>
            <a:ext cx="7128792" cy="432048"/>
          </a:xfrm>
        </p:spPr>
        <p:txBody>
          <a:bodyPr>
            <a:noAutofit/>
          </a:bodyPr>
          <a:lstStyle/>
          <a:p>
            <a:r>
              <a:rPr lang="en-US" sz="2400" cap="none" dirty="0">
                <a:solidFill>
                  <a:srgbClr val="1F4C7D"/>
                </a:solidFill>
              </a:rPr>
              <a:t>Economics of Backhaul are Changing Rapidly</a:t>
            </a:r>
          </a:p>
        </p:txBody>
      </p:sp>
      <p:graphicFrame>
        <p:nvGraphicFramePr>
          <p:cNvPr id="14" name="Chart 13"/>
          <p:cNvGraphicFramePr>
            <a:graphicFrameLocks/>
          </p:cNvGraphicFramePr>
          <p:nvPr>
            <p:extLst>
              <p:ext uri="{D42A27DB-BD31-4B8C-83A1-F6EECF244321}">
                <p14:modId xmlns:p14="http://schemas.microsoft.com/office/powerpoint/2010/main" val="2468176644"/>
              </p:ext>
            </p:extLst>
          </p:nvPr>
        </p:nvGraphicFramePr>
        <p:xfrm>
          <a:off x="246724" y="875010"/>
          <a:ext cx="4973348"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5436096" y="1131590"/>
            <a:ext cx="3456384" cy="2139047"/>
          </a:xfrm>
          <a:prstGeom prst="rect">
            <a:avLst/>
          </a:prstGeom>
        </p:spPr>
        <p:txBody>
          <a:bodyPr wrap="square">
            <a:spAutoFit/>
          </a:bodyPr>
          <a:lstStyle/>
          <a:p>
            <a:pPr eaLnBrk="0" fontAlgn="base" hangingPunct="0">
              <a:spcBef>
                <a:spcPct val="0"/>
              </a:spcBef>
              <a:spcAft>
                <a:spcPct val="0"/>
              </a:spcAft>
            </a:pPr>
            <a:r>
              <a:rPr lang="en-US" altLang="zh-CN" b="1" dirty="0">
                <a:solidFill>
                  <a:prstClr val="black"/>
                </a:solidFill>
                <a:latin typeface="Calibri" panose="020F0502020204030204" pitchFamily="34" charset="0"/>
                <a:cs typeface="Calibri" panose="020F0502020204030204" pitchFamily="34" charset="0"/>
              </a:rPr>
              <a:t>During the past 10 years</a:t>
            </a:r>
            <a:endParaRPr lang="en-US" altLang="zh-CN" u="sng" dirty="0">
              <a:solidFill>
                <a:prstClr val="black"/>
              </a:solidFill>
              <a:latin typeface="Calibri" panose="020F0502020204030204" pitchFamily="34" charset="0"/>
              <a:cs typeface="Calibri" panose="020F0502020204030204" pitchFamily="34" charset="0"/>
            </a:endParaRPr>
          </a:p>
          <a:p>
            <a:pPr marL="214212" indent="-214212" eaLnBrk="0" fontAlgn="base" hangingPunct="0">
              <a:spcBef>
                <a:spcPts val="600"/>
              </a:spcBef>
              <a:spcAft>
                <a:spcPct val="0"/>
              </a:spcAft>
              <a:buFont typeface="Arial" panose="020B0604020202020204" pitchFamily="34" charset="0"/>
              <a:buChar char="•"/>
            </a:pPr>
            <a:r>
              <a:rPr lang="en-US" altLang="zh-CN" sz="1500" b="1" dirty="0">
                <a:solidFill>
                  <a:prstClr val="black"/>
                </a:solidFill>
                <a:latin typeface="Calibri" panose="020F0502020204030204" pitchFamily="34" charset="0"/>
                <a:cs typeface="Calibri" panose="020F0502020204030204" pitchFamily="34" charset="0"/>
              </a:rPr>
              <a:t>MW capacity needs for Mobile Operators </a:t>
            </a:r>
            <a:r>
              <a:rPr lang="en-US" altLang="zh-CN" sz="1500" dirty="0">
                <a:solidFill>
                  <a:prstClr val="black"/>
                </a:solidFill>
                <a:latin typeface="Calibri" panose="020F0502020204030204" pitchFamily="34" charset="0"/>
                <a:cs typeface="Calibri" panose="020F0502020204030204" pitchFamily="34" charset="0"/>
              </a:rPr>
              <a:t>increased </a:t>
            </a:r>
            <a:r>
              <a:rPr lang="en-US" altLang="zh-CN" sz="1500" b="1" u="sng" dirty="0">
                <a:solidFill>
                  <a:prstClr val="black"/>
                </a:solidFill>
                <a:latin typeface="Calibri" panose="020F0502020204030204" pitchFamily="34" charset="0"/>
                <a:cs typeface="Calibri" panose="020F0502020204030204" pitchFamily="34" charset="0"/>
              </a:rPr>
              <a:t>x 15 </a:t>
            </a:r>
            <a:r>
              <a:rPr lang="en-US" altLang="zh-CN" sz="1500" dirty="0">
                <a:solidFill>
                  <a:prstClr val="black"/>
                </a:solidFill>
                <a:latin typeface="Calibri" panose="020F0502020204030204" pitchFamily="34" charset="0"/>
                <a:cs typeface="Calibri" panose="020F0502020204030204" pitchFamily="34" charset="0"/>
              </a:rPr>
              <a:t>for delivering increased peak speeds </a:t>
            </a:r>
          </a:p>
          <a:p>
            <a:pPr marL="214212" indent="-214212" eaLnBrk="0" fontAlgn="base" hangingPunct="0">
              <a:spcBef>
                <a:spcPts val="600"/>
              </a:spcBef>
              <a:spcAft>
                <a:spcPct val="0"/>
              </a:spcAft>
              <a:buFont typeface="Arial" panose="020B0604020202020204" pitchFamily="34" charset="0"/>
              <a:buChar char="•"/>
            </a:pPr>
            <a:r>
              <a:rPr lang="en-US" altLang="zh-CN" sz="1500" b="1" dirty="0">
                <a:solidFill>
                  <a:prstClr val="black"/>
                </a:solidFill>
                <a:latin typeface="Calibri" panose="020F0502020204030204" pitchFamily="34" charset="0"/>
                <a:cs typeface="Calibri" panose="020F0502020204030204" pitchFamily="34" charset="0"/>
              </a:rPr>
              <a:t>MW Spectrum </a:t>
            </a:r>
            <a:r>
              <a:rPr lang="en-US" altLang="zh-CN" sz="1500" dirty="0">
                <a:solidFill>
                  <a:prstClr val="black"/>
                </a:solidFill>
                <a:latin typeface="Calibri" panose="020F0502020204030204" pitchFamily="34" charset="0"/>
                <a:cs typeface="Calibri" panose="020F0502020204030204" pitchFamily="34" charset="0"/>
              </a:rPr>
              <a:t>in the 6 – 42 GHz is not always enough for delivering today LTE peaks; that’s why offload to E-Band spectrum is taking place</a:t>
            </a:r>
            <a:endParaRPr lang="en-GB" altLang="zh-CN" sz="1500" dirty="0">
              <a:solidFill>
                <a:prstClr val="black"/>
              </a:solidFill>
              <a:latin typeface="Calibri" panose="020F0502020204030204" pitchFamily="34" charset="0"/>
              <a:cs typeface="Calibri" panose="020F0502020204030204" pitchFamily="34" charset="0"/>
            </a:endParaRPr>
          </a:p>
        </p:txBody>
      </p:sp>
      <p:sp>
        <p:nvSpPr>
          <p:cNvPr id="3" name="Rectangle 2"/>
          <p:cNvSpPr/>
          <p:nvPr/>
        </p:nvSpPr>
        <p:spPr>
          <a:xfrm>
            <a:off x="611372" y="2361128"/>
            <a:ext cx="576440" cy="307777"/>
          </a:xfrm>
          <a:prstGeom prst="rect">
            <a:avLst/>
          </a:prstGeom>
        </p:spPr>
        <p:txBody>
          <a:bodyPr wrap="none">
            <a:spAutoFit/>
          </a:bodyPr>
          <a:lstStyle/>
          <a:p>
            <a:r>
              <a:rPr lang="en-US" altLang="zh-CN" sz="1400" b="1" dirty="0" smtClean="0">
                <a:solidFill>
                  <a:schemeClr val="accent1"/>
                </a:solidFill>
                <a:latin typeface="Calibri" panose="020F0502020204030204" pitchFamily="34" charset="0"/>
                <a:cs typeface="Calibri" panose="020F0502020204030204" pitchFamily="34" charset="0"/>
              </a:rPr>
              <a:t>HSPA</a:t>
            </a:r>
            <a:endParaRPr lang="zh-CN" altLang="en-US" sz="1400" dirty="0">
              <a:solidFill>
                <a:schemeClr val="accent1"/>
              </a:solidFill>
            </a:endParaRPr>
          </a:p>
        </p:txBody>
      </p:sp>
      <p:cxnSp>
        <p:nvCxnSpPr>
          <p:cNvPr id="5" name="Straight Arrow Connector 4"/>
          <p:cNvCxnSpPr/>
          <p:nvPr/>
        </p:nvCxnSpPr>
        <p:spPr>
          <a:xfrm>
            <a:off x="899592" y="2643758"/>
            <a:ext cx="0" cy="57606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415905" y="2139702"/>
            <a:ext cx="423193" cy="307777"/>
          </a:xfrm>
          <a:prstGeom prst="rect">
            <a:avLst/>
          </a:prstGeom>
        </p:spPr>
        <p:txBody>
          <a:bodyPr wrap="none">
            <a:spAutoFit/>
          </a:bodyPr>
          <a:lstStyle/>
          <a:p>
            <a:r>
              <a:rPr lang="en-US" altLang="zh-CN" sz="1400" b="1" dirty="0" smtClean="0">
                <a:solidFill>
                  <a:schemeClr val="accent1"/>
                </a:solidFill>
                <a:latin typeface="Calibri" panose="020F0502020204030204" pitchFamily="34" charset="0"/>
                <a:cs typeface="Calibri" panose="020F0502020204030204" pitchFamily="34" charset="0"/>
              </a:rPr>
              <a:t>LTE</a:t>
            </a:r>
            <a:endParaRPr lang="zh-CN" altLang="en-US" sz="1400" dirty="0">
              <a:solidFill>
                <a:schemeClr val="accent1"/>
              </a:solidFill>
            </a:endParaRPr>
          </a:p>
        </p:txBody>
      </p:sp>
      <p:cxnSp>
        <p:nvCxnSpPr>
          <p:cNvPr id="28" name="Straight Arrow Connector 27"/>
          <p:cNvCxnSpPr/>
          <p:nvPr/>
        </p:nvCxnSpPr>
        <p:spPr>
          <a:xfrm>
            <a:off x="2627502" y="2422332"/>
            <a:ext cx="0" cy="57606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660334" y="1563638"/>
            <a:ext cx="479618" cy="307777"/>
          </a:xfrm>
          <a:prstGeom prst="rect">
            <a:avLst/>
          </a:prstGeom>
        </p:spPr>
        <p:txBody>
          <a:bodyPr wrap="none">
            <a:spAutoFit/>
          </a:bodyPr>
          <a:lstStyle/>
          <a:p>
            <a:r>
              <a:rPr lang="en-US" altLang="zh-CN" sz="1400" b="1" dirty="0" smtClean="0">
                <a:solidFill>
                  <a:schemeClr val="accent1"/>
                </a:solidFill>
                <a:latin typeface="Calibri" panose="020F0502020204030204" pitchFamily="34" charset="0"/>
                <a:cs typeface="Calibri" panose="020F0502020204030204" pitchFamily="34" charset="0"/>
              </a:rPr>
              <a:t>4G+</a:t>
            </a:r>
            <a:endParaRPr lang="zh-CN" altLang="en-US" sz="1400" dirty="0">
              <a:solidFill>
                <a:schemeClr val="accent1"/>
              </a:solidFill>
            </a:endParaRPr>
          </a:p>
        </p:txBody>
      </p:sp>
      <p:cxnSp>
        <p:nvCxnSpPr>
          <p:cNvPr id="30" name="Straight Arrow Connector 29"/>
          <p:cNvCxnSpPr/>
          <p:nvPr/>
        </p:nvCxnSpPr>
        <p:spPr>
          <a:xfrm>
            <a:off x="3900143" y="1846268"/>
            <a:ext cx="0" cy="57606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192259" y="1049380"/>
            <a:ext cx="389850" cy="307777"/>
          </a:xfrm>
          <a:prstGeom prst="rect">
            <a:avLst/>
          </a:prstGeom>
        </p:spPr>
        <p:txBody>
          <a:bodyPr wrap="none">
            <a:spAutoFit/>
          </a:bodyPr>
          <a:lstStyle/>
          <a:p>
            <a:r>
              <a:rPr lang="en-US" altLang="zh-CN" sz="1400" b="1" dirty="0" smtClean="0">
                <a:solidFill>
                  <a:schemeClr val="accent1"/>
                </a:solidFill>
                <a:latin typeface="Calibri" panose="020F0502020204030204" pitchFamily="34" charset="0"/>
                <a:cs typeface="Calibri" panose="020F0502020204030204" pitchFamily="34" charset="0"/>
              </a:rPr>
              <a:t>5G</a:t>
            </a:r>
            <a:endParaRPr lang="zh-CN" altLang="en-US" sz="1400" dirty="0">
              <a:solidFill>
                <a:schemeClr val="accent1"/>
              </a:solidFill>
            </a:endParaRPr>
          </a:p>
        </p:txBody>
      </p:sp>
      <p:cxnSp>
        <p:nvCxnSpPr>
          <p:cNvPr id="9" name="Straight Connector 8"/>
          <p:cNvCxnSpPr/>
          <p:nvPr/>
        </p:nvCxnSpPr>
        <p:spPr>
          <a:xfrm flipV="1">
            <a:off x="4475747" y="939219"/>
            <a:ext cx="204034" cy="1199729"/>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473309" y="1065436"/>
            <a:ext cx="314715" cy="87538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32928" y="699542"/>
            <a:ext cx="1108366" cy="1353276"/>
          </a:xfrm>
          <a:prstGeom prst="ellipse">
            <a:avLst/>
          </a:prstGeom>
          <a:solidFill>
            <a:schemeClr val="accent1">
              <a:alpha val="1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6" name="Rectangle 35"/>
          <p:cNvSpPr/>
          <p:nvPr/>
        </p:nvSpPr>
        <p:spPr>
          <a:xfrm>
            <a:off x="1272074" y="2354181"/>
            <a:ext cx="1200457" cy="307777"/>
          </a:xfrm>
          <a:prstGeom prst="rect">
            <a:avLst/>
          </a:prstGeom>
        </p:spPr>
        <p:txBody>
          <a:bodyPr wrap="none">
            <a:spAutoFit/>
          </a:bodyPr>
          <a:lstStyle/>
          <a:p>
            <a:r>
              <a:rPr lang="en-US" altLang="zh-CN" sz="1400" b="1" dirty="0" smtClean="0">
                <a:solidFill>
                  <a:schemeClr val="accent2"/>
                </a:solidFill>
                <a:latin typeface="Calibri" panose="020F0502020204030204" pitchFamily="34" charset="0"/>
                <a:cs typeface="Calibri" panose="020F0502020204030204" pitchFamily="34" charset="0"/>
              </a:rPr>
              <a:t>IP MW (ACM)</a:t>
            </a:r>
            <a:endParaRPr lang="zh-CN" altLang="en-US" sz="1400" dirty="0">
              <a:solidFill>
                <a:schemeClr val="accent2"/>
              </a:solidFill>
            </a:endParaRPr>
          </a:p>
        </p:txBody>
      </p:sp>
      <p:cxnSp>
        <p:nvCxnSpPr>
          <p:cNvPr id="37" name="Straight Arrow Connector 36"/>
          <p:cNvCxnSpPr/>
          <p:nvPr/>
        </p:nvCxnSpPr>
        <p:spPr>
          <a:xfrm>
            <a:off x="2096297" y="2643758"/>
            <a:ext cx="0" cy="57606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614407" y="1906497"/>
            <a:ext cx="1292662" cy="307777"/>
          </a:xfrm>
          <a:prstGeom prst="rect">
            <a:avLst/>
          </a:prstGeom>
        </p:spPr>
        <p:txBody>
          <a:bodyPr wrap="none">
            <a:spAutoFit/>
          </a:bodyPr>
          <a:lstStyle/>
          <a:p>
            <a:r>
              <a:rPr lang="en-US" altLang="zh-CN" sz="1400" b="1" dirty="0" smtClean="0">
                <a:solidFill>
                  <a:schemeClr val="accent2"/>
                </a:solidFill>
                <a:latin typeface="Calibri" panose="020F0502020204030204" pitchFamily="34" charset="0"/>
                <a:cs typeface="Calibri" panose="020F0502020204030204" pitchFamily="34" charset="0"/>
              </a:rPr>
              <a:t>Dual Pol (XPIC)</a:t>
            </a:r>
            <a:endParaRPr lang="zh-CN" altLang="en-US" sz="1400" dirty="0">
              <a:solidFill>
                <a:schemeClr val="accent2"/>
              </a:solidFill>
            </a:endParaRPr>
          </a:p>
        </p:txBody>
      </p:sp>
      <p:cxnSp>
        <p:nvCxnSpPr>
          <p:cNvPr id="39" name="Straight Arrow Connector 38"/>
          <p:cNvCxnSpPr/>
          <p:nvPr/>
        </p:nvCxnSpPr>
        <p:spPr>
          <a:xfrm>
            <a:off x="3491880" y="2214274"/>
            <a:ext cx="408263" cy="5735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87184" y="2131243"/>
            <a:ext cx="708848" cy="307777"/>
          </a:xfrm>
          <a:prstGeom prst="rect">
            <a:avLst/>
          </a:prstGeom>
        </p:spPr>
        <p:txBody>
          <a:bodyPr wrap="none">
            <a:spAutoFit/>
          </a:bodyPr>
          <a:lstStyle/>
          <a:p>
            <a:r>
              <a:rPr lang="en-US" altLang="zh-CN" sz="1400" b="1" dirty="0" smtClean="0">
                <a:solidFill>
                  <a:schemeClr val="accent2"/>
                </a:solidFill>
                <a:latin typeface="Calibri" panose="020F0502020204030204" pitchFamily="34" charset="0"/>
                <a:cs typeface="Calibri" panose="020F0502020204030204" pitchFamily="34" charset="0"/>
              </a:rPr>
              <a:t>E-Band</a:t>
            </a:r>
            <a:endParaRPr lang="zh-CN" altLang="en-US" sz="1400" dirty="0">
              <a:solidFill>
                <a:schemeClr val="accent2"/>
              </a:solidFill>
            </a:endParaRPr>
          </a:p>
        </p:txBody>
      </p:sp>
    </p:spTree>
    <p:extLst>
      <p:ext uri="{BB962C8B-B14F-4D97-AF65-F5344CB8AC3E}">
        <p14:creationId xmlns:p14="http://schemas.microsoft.com/office/powerpoint/2010/main" val="40085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262021" y="126791"/>
            <a:ext cx="7128792" cy="432048"/>
          </a:xfrm>
        </p:spPr>
        <p:txBody>
          <a:bodyPr>
            <a:noAutofit/>
          </a:bodyPr>
          <a:lstStyle/>
          <a:p>
            <a:r>
              <a:rPr lang="en-US" sz="2400" cap="none" dirty="0">
                <a:solidFill>
                  <a:srgbClr val="1F4C7D"/>
                </a:solidFill>
              </a:rPr>
              <a:t>Backhaul spectrum licensing schemes and fees</a:t>
            </a:r>
          </a:p>
        </p:txBody>
      </p:sp>
      <p:graphicFrame>
        <p:nvGraphicFramePr>
          <p:cNvPr id="26" name="Table 25"/>
          <p:cNvGraphicFramePr>
            <a:graphicFrameLocks noGrp="1"/>
          </p:cNvGraphicFramePr>
          <p:nvPr>
            <p:extLst>
              <p:ext uri="{D42A27DB-BD31-4B8C-83A1-F6EECF244321}">
                <p14:modId xmlns:p14="http://schemas.microsoft.com/office/powerpoint/2010/main" val="4285909434"/>
              </p:ext>
            </p:extLst>
          </p:nvPr>
        </p:nvGraphicFramePr>
        <p:xfrm>
          <a:off x="262022" y="674573"/>
          <a:ext cx="7766362" cy="1703070"/>
        </p:xfrm>
        <a:graphic>
          <a:graphicData uri="http://schemas.openxmlformats.org/drawingml/2006/table">
            <a:tbl>
              <a:tblPr firstRow="1" bandRow="1">
                <a:tableStyleId>{5C22544A-7EE6-4342-B048-85BDC9FD1C3A}</a:tableStyleId>
              </a:tblPr>
              <a:tblGrid>
                <a:gridCol w="1521440">
                  <a:extLst>
                    <a:ext uri="{9D8B030D-6E8A-4147-A177-3AD203B41FA5}">
                      <a16:colId xmlns:a16="http://schemas.microsoft.com/office/drawing/2014/main" val="20000"/>
                    </a:ext>
                  </a:extLst>
                </a:gridCol>
                <a:gridCol w="163641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434340">
                <a:tc>
                  <a:txBody>
                    <a:bodyPr/>
                    <a:lstStyle/>
                    <a:p>
                      <a:r>
                        <a:rPr lang="en-US" altLang="zh-CN" sz="1200" b="1" dirty="0">
                          <a:latin typeface="Calibri" panose="020F0502020204030204" pitchFamily="34" charset="0"/>
                          <a:cs typeface="Calibri" panose="020F0502020204030204" pitchFamily="34" charset="0"/>
                        </a:rPr>
                        <a:t>License</a:t>
                      </a:r>
                      <a:r>
                        <a:rPr lang="en-US" altLang="zh-CN" sz="1200" b="1" baseline="0" dirty="0">
                          <a:latin typeface="Calibri" panose="020F0502020204030204" pitchFamily="34" charset="0"/>
                          <a:cs typeface="Calibri" panose="020F0502020204030204" pitchFamily="34" charset="0"/>
                        </a:rPr>
                        <a:t> scheme</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Application</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cs typeface="Calibri" panose="020F0502020204030204" pitchFamily="34" charset="0"/>
                        </a:rPr>
                        <a:t>Coordination (interference check)</a:t>
                      </a: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Cases</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MNO’s preference</a:t>
                      </a:r>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278130">
                <a:tc>
                  <a:txBody>
                    <a:bodyPr/>
                    <a:lstStyle/>
                    <a:p>
                      <a:r>
                        <a:rPr lang="en-US" altLang="zh-CN" sz="1200" b="1" dirty="0">
                          <a:latin typeface="Calibri" panose="020F0502020204030204" pitchFamily="34" charset="0"/>
                          <a:cs typeface="Calibri" panose="020F0502020204030204" pitchFamily="34" charset="0"/>
                        </a:rPr>
                        <a:t>Individual Licensing</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link-by-link</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cs typeface="Calibri" panose="020F0502020204030204" pitchFamily="34" charset="0"/>
                        </a:rPr>
                        <a:t>by the Administration</a:t>
                      </a: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Most used</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278130">
                <a:tc>
                  <a:txBody>
                    <a:bodyPr/>
                    <a:lstStyle/>
                    <a:p>
                      <a:r>
                        <a:rPr lang="en-US" altLang="zh-CN" sz="1200" b="1" dirty="0">
                          <a:latin typeface="Calibri" panose="020F0502020204030204" pitchFamily="34" charset="0"/>
                          <a:cs typeface="Calibri" panose="020F0502020204030204" pitchFamily="34" charset="0"/>
                        </a:rPr>
                        <a:t>Light Licensing</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link-by-link</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cs typeface="Calibri" panose="020F0502020204030204" pitchFamily="34" charset="0"/>
                        </a:rPr>
                        <a:t>licensee responsibility</a:t>
                      </a: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E-Band</a:t>
                      </a:r>
                      <a:r>
                        <a:rPr lang="en-US" altLang="zh-CN" sz="1200" baseline="0" dirty="0">
                          <a:latin typeface="Calibri" panose="020F0502020204030204" pitchFamily="34" charset="0"/>
                          <a:cs typeface="Calibri" panose="020F0502020204030204" pitchFamily="34" charset="0"/>
                        </a:rPr>
                        <a:t> in some countries </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434340">
                <a:tc>
                  <a:txBody>
                    <a:bodyPr/>
                    <a:lstStyle/>
                    <a:p>
                      <a:r>
                        <a:rPr lang="en-US" altLang="zh-CN" sz="1200" b="1" dirty="0">
                          <a:latin typeface="Calibri" panose="020F0502020204030204" pitchFamily="34" charset="0"/>
                          <a:cs typeface="Calibri" panose="020F0502020204030204" pitchFamily="34" charset="0"/>
                        </a:rPr>
                        <a:t>Block Assignment</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public auction, direct assignment</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Guard Band and OOB</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FWA (26, 28, 32 GHz)</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r h="278130">
                <a:tc>
                  <a:txBody>
                    <a:bodyPr/>
                    <a:lstStyle/>
                    <a:p>
                      <a:r>
                        <a:rPr lang="en-US" altLang="zh-CN" sz="1200" b="1" dirty="0">
                          <a:latin typeface="Calibri" panose="020F0502020204030204" pitchFamily="34" charset="0"/>
                          <a:cs typeface="Calibri" panose="020F0502020204030204" pitchFamily="34" charset="0"/>
                        </a:rPr>
                        <a:t>License Exempt</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free</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cs typeface="Calibri" panose="020F0502020204030204" pitchFamily="34" charset="0"/>
                        </a:rPr>
                        <a:t>no guarantee</a:t>
                      </a: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V-Band</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grpSp>
        <p:nvGrpSpPr>
          <p:cNvPr id="27" name="Group 26"/>
          <p:cNvGrpSpPr/>
          <p:nvPr/>
        </p:nvGrpSpPr>
        <p:grpSpPr>
          <a:xfrm>
            <a:off x="7360110" y="1158759"/>
            <a:ext cx="164218" cy="138500"/>
            <a:chOff x="5025595" y="5454850"/>
            <a:chExt cx="276197" cy="319145"/>
          </a:xfrm>
        </p:grpSpPr>
        <p:cxnSp>
          <p:nvCxnSpPr>
            <p:cNvPr id="28" name="Straight Connector 27"/>
            <p:cNvCxnSpPr/>
            <p:nvPr/>
          </p:nvCxnSpPr>
          <p:spPr bwMode="auto">
            <a:xfrm>
              <a:off x="5025595" y="5613400"/>
              <a:ext cx="71338" cy="160595"/>
            </a:xfrm>
            <a:prstGeom prst="line">
              <a:avLst/>
            </a:prstGeom>
            <a:ln w="57150">
              <a:solidFill>
                <a:srgbClr val="00B050"/>
              </a:solidFill>
            </a:ln>
            <a:extLst/>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bwMode="auto">
            <a:xfrm flipV="1">
              <a:off x="5108293" y="5454850"/>
              <a:ext cx="193499" cy="319145"/>
            </a:xfrm>
            <a:prstGeom prst="line">
              <a:avLst/>
            </a:prstGeom>
            <a:ln w="57150">
              <a:solidFill>
                <a:srgbClr val="00B050"/>
              </a:solidFill>
            </a:ln>
            <a:extLst/>
          </p:spPr>
          <p:style>
            <a:lnRef idx="3">
              <a:schemeClr val="accent4"/>
            </a:lnRef>
            <a:fillRef idx="0">
              <a:schemeClr val="accent4"/>
            </a:fillRef>
            <a:effectRef idx="2">
              <a:schemeClr val="accent4"/>
            </a:effectRef>
            <a:fontRef idx="minor">
              <a:schemeClr val="tx1"/>
            </a:fontRef>
          </p:style>
        </p:cxnSp>
      </p:grpSp>
      <p:grpSp>
        <p:nvGrpSpPr>
          <p:cNvPr id="30" name="Group 29"/>
          <p:cNvGrpSpPr/>
          <p:nvPr/>
        </p:nvGrpSpPr>
        <p:grpSpPr>
          <a:xfrm>
            <a:off x="7360110" y="1779662"/>
            <a:ext cx="164218" cy="138500"/>
            <a:chOff x="5025595" y="5454850"/>
            <a:chExt cx="276197" cy="319145"/>
          </a:xfrm>
        </p:grpSpPr>
        <p:cxnSp>
          <p:nvCxnSpPr>
            <p:cNvPr id="31" name="Straight Connector 30"/>
            <p:cNvCxnSpPr/>
            <p:nvPr/>
          </p:nvCxnSpPr>
          <p:spPr bwMode="auto">
            <a:xfrm>
              <a:off x="5025595" y="5613400"/>
              <a:ext cx="71338" cy="160595"/>
            </a:xfrm>
            <a:prstGeom prst="line">
              <a:avLst/>
            </a:prstGeom>
            <a:ln w="57150">
              <a:solidFill>
                <a:srgbClr val="00B050"/>
              </a:solidFill>
            </a:ln>
            <a:extLst/>
          </p:spPr>
          <p:style>
            <a:lnRef idx="3">
              <a:schemeClr val="accent4"/>
            </a:lnRef>
            <a:fillRef idx="0">
              <a:schemeClr val="accent4"/>
            </a:fillRef>
            <a:effectRef idx="2">
              <a:schemeClr val="accent4"/>
            </a:effectRef>
            <a:fontRef idx="minor">
              <a:schemeClr val="tx1"/>
            </a:fontRef>
          </p:style>
        </p:cxnSp>
        <p:cxnSp>
          <p:nvCxnSpPr>
            <p:cNvPr id="32" name="Straight Connector 31"/>
            <p:cNvCxnSpPr/>
            <p:nvPr/>
          </p:nvCxnSpPr>
          <p:spPr bwMode="auto">
            <a:xfrm flipV="1">
              <a:off x="5108293" y="5454850"/>
              <a:ext cx="193499" cy="319145"/>
            </a:xfrm>
            <a:prstGeom prst="line">
              <a:avLst/>
            </a:prstGeom>
            <a:ln w="57150">
              <a:solidFill>
                <a:srgbClr val="00B050"/>
              </a:solidFill>
            </a:ln>
            <a:extLst/>
          </p:spPr>
          <p:style>
            <a:lnRef idx="3">
              <a:schemeClr val="accent4"/>
            </a:lnRef>
            <a:fillRef idx="0">
              <a:schemeClr val="accent4"/>
            </a:fillRef>
            <a:effectRef idx="2">
              <a:schemeClr val="accent4"/>
            </a:effectRef>
            <a:fontRef idx="minor">
              <a:schemeClr val="tx1"/>
            </a:fontRef>
          </p:style>
        </p:cxnSp>
      </p:grpSp>
      <p:graphicFrame>
        <p:nvGraphicFramePr>
          <p:cNvPr id="17" name="Table 16"/>
          <p:cNvGraphicFramePr>
            <a:graphicFrameLocks noGrp="1"/>
          </p:cNvGraphicFramePr>
          <p:nvPr>
            <p:extLst>
              <p:ext uri="{D42A27DB-BD31-4B8C-83A1-F6EECF244321}">
                <p14:modId xmlns:p14="http://schemas.microsoft.com/office/powerpoint/2010/main" val="3388675859"/>
              </p:ext>
            </p:extLst>
          </p:nvPr>
        </p:nvGraphicFramePr>
        <p:xfrm>
          <a:off x="262021" y="2522187"/>
          <a:ext cx="5456612" cy="1703070"/>
        </p:xfrm>
        <a:graphic>
          <a:graphicData uri="http://schemas.openxmlformats.org/drawingml/2006/table">
            <a:tbl>
              <a:tblPr firstRow="1" bandRow="1">
                <a:tableStyleId>{5C22544A-7EE6-4342-B048-85BDC9FD1C3A}</a:tableStyleId>
              </a:tblPr>
              <a:tblGrid>
                <a:gridCol w="1239662">
                  <a:extLst>
                    <a:ext uri="{9D8B030D-6E8A-4147-A177-3AD203B41FA5}">
                      <a16:colId xmlns:a16="http://schemas.microsoft.com/office/drawing/2014/main" val="20000"/>
                    </a:ext>
                  </a:extLst>
                </a:gridCol>
                <a:gridCol w="683831">
                  <a:extLst>
                    <a:ext uri="{9D8B030D-6E8A-4147-A177-3AD203B41FA5}">
                      <a16:colId xmlns:a16="http://schemas.microsoft.com/office/drawing/2014/main" val="20001"/>
                    </a:ext>
                  </a:extLst>
                </a:gridCol>
                <a:gridCol w="666626">
                  <a:extLst>
                    <a:ext uri="{9D8B030D-6E8A-4147-A177-3AD203B41FA5}">
                      <a16:colId xmlns:a16="http://schemas.microsoft.com/office/drawing/2014/main" val="20002"/>
                    </a:ext>
                  </a:extLst>
                </a:gridCol>
                <a:gridCol w="666626">
                  <a:extLst>
                    <a:ext uri="{9D8B030D-6E8A-4147-A177-3AD203B41FA5}">
                      <a16:colId xmlns:a16="http://schemas.microsoft.com/office/drawing/2014/main" val="20003"/>
                    </a:ext>
                  </a:extLst>
                </a:gridCol>
                <a:gridCol w="733289">
                  <a:extLst>
                    <a:ext uri="{9D8B030D-6E8A-4147-A177-3AD203B41FA5}">
                      <a16:colId xmlns:a16="http://schemas.microsoft.com/office/drawing/2014/main" val="20004"/>
                    </a:ext>
                  </a:extLst>
                </a:gridCol>
                <a:gridCol w="733289">
                  <a:extLst>
                    <a:ext uri="{9D8B030D-6E8A-4147-A177-3AD203B41FA5}">
                      <a16:colId xmlns:a16="http://schemas.microsoft.com/office/drawing/2014/main" val="20005"/>
                    </a:ext>
                  </a:extLst>
                </a:gridCol>
                <a:gridCol w="733289">
                  <a:extLst>
                    <a:ext uri="{9D8B030D-6E8A-4147-A177-3AD203B41FA5}">
                      <a16:colId xmlns:a16="http://schemas.microsoft.com/office/drawing/2014/main" val="20006"/>
                    </a:ext>
                  </a:extLst>
                </a:gridCol>
              </a:tblGrid>
              <a:tr h="434340">
                <a:tc>
                  <a:txBody>
                    <a:bodyPr/>
                    <a:lstStyle/>
                    <a:p>
                      <a:pPr marL="0" algn="ctr" defTabSz="1219170" rtl="0" eaLnBrk="1" fontAlgn="ctr" latinLnBrk="0" hangingPunct="1"/>
                      <a:r>
                        <a:rPr lang="en-US" altLang="zh-CN" sz="1200" b="1" kern="1200" dirty="0">
                          <a:solidFill>
                            <a:schemeClr val="lt1"/>
                          </a:solidFill>
                          <a:latin typeface="Calibri" panose="020F0502020204030204" pitchFamily="34" charset="0"/>
                          <a:ea typeface="+mn-ea"/>
                          <a:cs typeface="Calibri" panose="020F0502020204030204" pitchFamily="34" charset="0"/>
                        </a:rPr>
                        <a:t>Euro/year</a:t>
                      </a:r>
                      <a:endParaRPr lang="zh-CN" altLang="en-US" sz="1200" b="1" kern="1200" dirty="0">
                        <a:solidFill>
                          <a:schemeClr val="lt1"/>
                        </a:solidFill>
                        <a:latin typeface="Calibri" panose="020F0502020204030204" pitchFamily="34" charset="0"/>
                        <a:ea typeface="+mn-ea"/>
                        <a:cs typeface="Calibri" panose="020F0502020204030204" pitchFamily="34" charset="0"/>
                      </a:endParaRPr>
                    </a:p>
                  </a:txBody>
                  <a:tcPr marL="4763" marR="4763" marT="4763" marB="0" anchor="ctr"/>
                </a:tc>
                <a:tc>
                  <a:txBody>
                    <a:bodyPr/>
                    <a:lstStyle/>
                    <a:p>
                      <a:pPr marL="0" algn="ctr" defTabSz="1219170" rtl="0" eaLnBrk="1" fontAlgn="ctr" latinLnBrk="0" hangingPunct="1"/>
                      <a:r>
                        <a:rPr lang="it-IT" sz="1200" b="1" kern="1200" dirty="0">
                          <a:solidFill>
                            <a:schemeClr val="lt1"/>
                          </a:solidFill>
                          <a:latin typeface="Calibri" panose="020F0502020204030204" pitchFamily="34" charset="0"/>
                          <a:ea typeface="+mn-ea"/>
                          <a:cs typeface="Calibri" panose="020F0502020204030204" pitchFamily="34" charset="0"/>
                        </a:rPr>
                        <a:t>APAC</a:t>
                      </a:r>
                      <a:r>
                        <a:rPr lang="it-IT" sz="1200" b="1" kern="1200" baseline="0" dirty="0">
                          <a:solidFill>
                            <a:schemeClr val="lt1"/>
                          </a:solidFill>
                          <a:latin typeface="Calibri" panose="020F0502020204030204" pitchFamily="34" charset="0"/>
                          <a:ea typeface="+mn-ea"/>
                          <a:cs typeface="Calibri" panose="020F0502020204030204" pitchFamily="34" charset="0"/>
                        </a:rPr>
                        <a:t> 1</a:t>
                      </a:r>
                      <a:endParaRPr lang="it-IT" sz="1200" b="1" kern="1200" dirty="0">
                        <a:solidFill>
                          <a:schemeClr val="lt1"/>
                        </a:solidFill>
                        <a:latin typeface="Calibri" panose="020F0502020204030204" pitchFamily="34" charset="0"/>
                        <a:ea typeface="+mn-ea"/>
                        <a:cs typeface="Calibri" panose="020F0502020204030204" pitchFamily="34" charset="0"/>
                      </a:endParaRPr>
                    </a:p>
                  </a:txBody>
                  <a:tcPr marL="4763" marR="4763" marT="4763" marB="0" anchor="ctr"/>
                </a:tc>
                <a:tc>
                  <a:txBody>
                    <a:bodyPr/>
                    <a:lstStyle/>
                    <a:p>
                      <a:pPr marL="0" algn="ctr" defTabSz="1219170" rtl="0" eaLnBrk="1" fontAlgn="ctr" latinLnBrk="0" hangingPunct="1"/>
                      <a:r>
                        <a:rPr lang="it-IT" sz="1200" b="1" kern="1200" dirty="0">
                          <a:solidFill>
                            <a:schemeClr val="lt1"/>
                          </a:solidFill>
                          <a:latin typeface="Calibri" panose="020F0502020204030204" pitchFamily="34" charset="0"/>
                          <a:ea typeface="+mn-ea"/>
                          <a:cs typeface="Calibri" panose="020F0502020204030204" pitchFamily="34" charset="0"/>
                        </a:rPr>
                        <a:t>APAC 2</a:t>
                      </a:r>
                    </a:p>
                  </a:txBody>
                  <a:tcPr marL="4763" marR="4763" marT="4763" marB="0" anchor="ctr"/>
                </a:tc>
                <a:tc>
                  <a:txBody>
                    <a:bodyPr/>
                    <a:lstStyle/>
                    <a:p>
                      <a:pPr marL="0" algn="ctr" defTabSz="1219170" rtl="0" eaLnBrk="1" fontAlgn="ctr" latinLnBrk="0" hangingPunct="1"/>
                      <a:r>
                        <a:rPr lang="it-IT" sz="1200" b="1" kern="1200" dirty="0">
                          <a:solidFill>
                            <a:schemeClr val="lt1"/>
                          </a:solidFill>
                          <a:latin typeface="Calibri" panose="020F0502020204030204" pitchFamily="34" charset="0"/>
                          <a:ea typeface="+mn-ea"/>
                          <a:cs typeface="Calibri" panose="020F0502020204030204" pitchFamily="34" charset="0"/>
                        </a:rPr>
                        <a:t>APAC 3</a:t>
                      </a:r>
                    </a:p>
                  </a:txBody>
                  <a:tcPr marL="4763" marR="4763" marT="4763" marB="0" anchor="ctr"/>
                </a:tc>
                <a:tc>
                  <a:txBody>
                    <a:bodyPr/>
                    <a:lstStyle/>
                    <a:p>
                      <a:pPr marL="0" algn="ctr" defTabSz="1219170" rtl="0" eaLnBrk="1" fontAlgn="ctr" latinLnBrk="0" hangingPunct="1"/>
                      <a:r>
                        <a:rPr lang="it-IT" sz="1200" b="1" kern="1200" dirty="0">
                          <a:solidFill>
                            <a:schemeClr val="lt1"/>
                          </a:solidFill>
                          <a:latin typeface="Calibri" panose="020F0502020204030204" pitchFamily="34" charset="0"/>
                          <a:ea typeface="+mn-ea"/>
                          <a:cs typeface="Calibri" panose="020F0502020204030204" pitchFamily="34" charset="0"/>
                        </a:rPr>
                        <a:t>Europe 1</a:t>
                      </a:r>
                    </a:p>
                  </a:txBody>
                  <a:tcPr marL="4763" marR="4763" marT="4763" marB="0" anchor="ctr"/>
                </a:tc>
                <a:tc>
                  <a:txBody>
                    <a:bodyPr/>
                    <a:lstStyle/>
                    <a:p>
                      <a:pPr marL="0" algn="ctr" defTabSz="1219170" rtl="0" eaLnBrk="1" fontAlgn="ctr" latinLnBrk="0" hangingPunct="1"/>
                      <a:r>
                        <a:rPr lang="it-IT" sz="1200" b="1" kern="1200" dirty="0">
                          <a:solidFill>
                            <a:schemeClr val="lt1"/>
                          </a:solidFill>
                          <a:latin typeface="Calibri" panose="020F0502020204030204" pitchFamily="34" charset="0"/>
                          <a:ea typeface="+mn-ea"/>
                          <a:cs typeface="Calibri" panose="020F0502020204030204" pitchFamily="34" charset="0"/>
                        </a:rPr>
                        <a:t>Europe 2</a:t>
                      </a:r>
                    </a:p>
                  </a:txBody>
                  <a:tcPr marL="4763" marR="4763" marT="4763" marB="0" anchor="ctr"/>
                </a:tc>
                <a:tc>
                  <a:txBody>
                    <a:bodyPr/>
                    <a:lstStyle/>
                    <a:p>
                      <a:pPr marL="0" algn="ctr" defTabSz="1219170" rtl="0" eaLnBrk="1" fontAlgn="ctr" latinLnBrk="0" hangingPunct="1"/>
                      <a:r>
                        <a:rPr lang="it-IT" sz="1200" b="1" kern="1200" dirty="0">
                          <a:solidFill>
                            <a:schemeClr val="lt1"/>
                          </a:solidFill>
                          <a:latin typeface="Calibri" panose="020F0502020204030204" pitchFamily="34" charset="0"/>
                          <a:ea typeface="+mn-ea"/>
                          <a:cs typeface="Calibri" panose="020F0502020204030204" pitchFamily="34" charset="0"/>
                        </a:rPr>
                        <a:t>Europe 3</a:t>
                      </a:r>
                    </a:p>
                  </a:txBody>
                  <a:tcPr marL="4763" marR="4763" marT="4763" marB="0" anchor="ctr"/>
                </a:tc>
                <a:extLst>
                  <a:ext uri="{0D108BD9-81ED-4DB2-BD59-A6C34878D82A}">
                    <a16:rowId xmlns:a16="http://schemas.microsoft.com/office/drawing/2014/main" val="10000"/>
                  </a:ext>
                </a:extLst>
              </a:tr>
              <a:tr h="278130">
                <a:tc>
                  <a:txBody>
                    <a:bodyPr/>
                    <a:lstStyle/>
                    <a:p>
                      <a:pPr marL="0" indent="88900" algn="l" defTabSz="1219170" rtl="0" eaLnBrk="1" fontAlgn="ctr" latinLnBrk="0" hangingPunct="1"/>
                      <a:r>
                        <a:rPr lang="it-IT" sz="1200" b="1" kern="1200" dirty="0">
                          <a:solidFill>
                            <a:schemeClr val="dk1"/>
                          </a:solidFill>
                          <a:latin typeface="Calibri" panose="020F0502020204030204" pitchFamily="34" charset="0"/>
                          <a:ea typeface="+mn-ea"/>
                          <a:cs typeface="Calibri" panose="020F0502020204030204" pitchFamily="34" charset="0"/>
                        </a:rPr>
                        <a:t>28 MHz @15GHz</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1300</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651</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1720</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231</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156</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763</a:t>
                      </a:r>
                    </a:p>
                  </a:txBody>
                  <a:tcPr marL="4763" marR="4763" marT="4763" marB="0" anchor="ctr"/>
                </a:tc>
                <a:extLst>
                  <a:ext uri="{0D108BD9-81ED-4DB2-BD59-A6C34878D82A}">
                    <a16:rowId xmlns:a16="http://schemas.microsoft.com/office/drawing/2014/main" val="10001"/>
                  </a:ext>
                </a:extLst>
              </a:tr>
              <a:tr h="278130">
                <a:tc>
                  <a:txBody>
                    <a:bodyPr/>
                    <a:lstStyle/>
                    <a:p>
                      <a:pPr marL="0" indent="88900" algn="l" defTabSz="1219170" rtl="0" eaLnBrk="1" fontAlgn="ctr" latinLnBrk="0" hangingPunct="1"/>
                      <a:r>
                        <a:rPr lang="it-IT" sz="1200" b="1" kern="1200" dirty="0">
                          <a:solidFill>
                            <a:schemeClr val="dk1"/>
                          </a:solidFill>
                          <a:latin typeface="Calibri" panose="020F0502020204030204" pitchFamily="34" charset="0"/>
                          <a:ea typeface="+mn-ea"/>
                          <a:cs typeface="Calibri" panose="020F0502020204030204" pitchFamily="34" charset="0"/>
                        </a:rPr>
                        <a:t>56 MHz @38GHz</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2600</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887</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2880</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203</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247</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558</a:t>
                      </a:r>
                    </a:p>
                  </a:txBody>
                  <a:tcPr marL="4763" marR="4763" marT="4763" marB="0" anchor="ctr"/>
                </a:tc>
                <a:extLst>
                  <a:ext uri="{0D108BD9-81ED-4DB2-BD59-A6C34878D82A}">
                    <a16:rowId xmlns:a16="http://schemas.microsoft.com/office/drawing/2014/main" val="10002"/>
                  </a:ext>
                </a:extLst>
              </a:tr>
              <a:tr h="434340">
                <a:tc>
                  <a:txBody>
                    <a:bodyPr/>
                    <a:lstStyle/>
                    <a:p>
                      <a:pPr marL="0" indent="88900" algn="l" defTabSz="1219170" rtl="0" eaLnBrk="1" fontAlgn="ctr" latinLnBrk="0" hangingPunct="1"/>
                      <a:r>
                        <a:rPr lang="it-IT" sz="1200" b="1" kern="1200" dirty="0">
                          <a:solidFill>
                            <a:schemeClr val="dk1"/>
                          </a:solidFill>
                          <a:latin typeface="Calibri" panose="020F0502020204030204" pitchFamily="34" charset="0"/>
                          <a:ea typeface="+mn-ea"/>
                          <a:cs typeface="Calibri" panose="020F0502020204030204" pitchFamily="34" charset="0"/>
                        </a:rPr>
                        <a:t>250 MHz @80GHz </a:t>
                      </a:r>
                    </a:p>
                  </a:txBody>
                  <a:tcPr marL="4763" marR="4763" marT="4763" marB="0" anchor="ctr"/>
                </a:tc>
                <a:tc>
                  <a:txBody>
                    <a:bodyPr/>
                    <a:lstStyle/>
                    <a:p>
                      <a:pPr algn="ctr" fontAlgn="ctr"/>
                      <a:r>
                        <a:rPr lang="en-US" altLang="zh-CN" sz="1100" b="0" i="0" u="none" strike="noStrike" baseline="0">
                          <a:solidFill>
                            <a:srgbClr val="000000"/>
                          </a:solidFill>
                          <a:effectLst/>
                          <a:latin typeface="Calibri" panose="020F0502020204030204" pitchFamily="34" charset="0"/>
                          <a:ea typeface="宋体" panose="02010600030101010101" pitchFamily="2" charset="-122"/>
                        </a:rPr>
                        <a:t>2600</a:t>
                      </a:r>
                    </a:p>
                  </a:txBody>
                  <a:tcPr marL="4763" marR="4763" marT="4763" marB="0" anchor="ctr"/>
                </a:tc>
                <a:tc>
                  <a:txBody>
                    <a:bodyPr/>
                    <a:lstStyle/>
                    <a:p>
                      <a:pPr algn="ctr" fontAlgn="ctr"/>
                      <a:r>
                        <a:rPr lang="en-US" altLang="zh-CN" sz="1100" b="0" i="0" u="none" strike="noStrike" baseline="0">
                          <a:solidFill>
                            <a:srgbClr val="000000"/>
                          </a:solidFill>
                          <a:effectLst/>
                          <a:latin typeface="Calibri" panose="020F0502020204030204" pitchFamily="34" charset="0"/>
                          <a:ea typeface="宋体" panose="02010600030101010101" pitchFamily="2" charset="-122"/>
                        </a:rPr>
                        <a:t>887</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800</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319</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100</a:t>
                      </a:r>
                    </a:p>
                  </a:txBody>
                  <a:tcPr marL="4763" marR="4763" marT="4763" marB="0" anchor="ctr"/>
                </a:tc>
                <a:tc>
                  <a:txBody>
                    <a:bodyPr/>
                    <a:lstStyle/>
                    <a:p>
                      <a:pPr algn="ctr" fontAlgn="ctr"/>
                      <a:r>
                        <a:rPr lang="en-US" altLang="zh-CN" sz="1100" b="0" i="0" u="none" strike="noStrike" baseline="0" dirty="0">
                          <a:solidFill>
                            <a:srgbClr val="000000"/>
                          </a:solidFill>
                          <a:effectLst/>
                          <a:latin typeface="Calibri" panose="020F0502020204030204" pitchFamily="34" charset="0"/>
                          <a:ea typeface="宋体" panose="02010600030101010101" pitchFamily="2" charset="-122"/>
                        </a:rPr>
                        <a:t>577</a:t>
                      </a:r>
                    </a:p>
                  </a:txBody>
                  <a:tcPr marL="4763" marR="4763" marT="4763" marB="0" anchor="ctr"/>
                </a:tc>
                <a:extLst>
                  <a:ext uri="{0D108BD9-81ED-4DB2-BD59-A6C34878D82A}">
                    <a16:rowId xmlns:a16="http://schemas.microsoft.com/office/drawing/2014/main" val="10003"/>
                  </a:ext>
                </a:extLst>
              </a:tr>
              <a:tr h="278130">
                <a:tc>
                  <a:txBody>
                    <a:bodyPr/>
                    <a:lstStyle/>
                    <a:p>
                      <a:pPr marL="0" indent="88900" algn="l" defTabSz="1219170" rtl="0" eaLnBrk="1" fontAlgn="ctr" latinLnBrk="0" hangingPunct="1"/>
                      <a:r>
                        <a:rPr lang="it-IT" sz="1200" b="1" kern="1200" dirty="0">
                          <a:solidFill>
                            <a:schemeClr val="dk1"/>
                          </a:solidFill>
                          <a:latin typeface="Calibri" panose="020F0502020204030204" pitchFamily="34" charset="0"/>
                          <a:ea typeface="+mn-ea"/>
                          <a:cs typeface="Calibri" panose="020F0502020204030204" pitchFamily="34" charset="0"/>
                        </a:rPr>
                        <a:t>2nd Polarization</a:t>
                      </a:r>
                    </a:p>
                  </a:txBody>
                  <a:tcPr marL="4763" marR="4763" marT="4763" marB="0" anchor="ctr"/>
                </a:tc>
                <a:tc>
                  <a:txBody>
                    <a:bodyPr/>
                    <a:lstStyle/>
                    <a:p>
                      <a:pPr algn="ctr" fontAlgn="ctr"/>
                      <a:r>
                        <a:rPr lang="it-IT" sz="1100" b="0" i="0" u="none" strike="noStrike" baseline="0">
                          <a:solidFill>
                            <a:srgbClr val="000000"/>
                          </a:solidFill>
                          <a:effectLst/>
                          <a:latin typeface="Calibri" panose="020F0502020204030204" pitchFamily="34" charset="0"/>
                          <a:ea typeface="宋体" panose="02010600030101010101" pitchFamily="2" charset="-122"/>
                        </a:rPr>
                        <a:t>x2</a:t>
                      </a:r>
                    </a:p>
                  </a:txBody>
                  <a:tcPr marL="4763" marR="4763" marT="4763" marB="0" anchor="ctr"/>
                </a:tc>
                <a:tc>
                  <a:txBody>
                    <a:bodyPr/>
                    <a:lstStyle/>
                    <a:p>
                      <a:pPr algn="ctr" fontAlgn="ctr"/>
                      <a:r>
                        <a:rPr lang="it-IT" sz="1100" b="0" i="0" u="none" strike="noStrike" baseline="0">
                          <a:solidFill>
                            <a:srgbClr val="000000"/>
                          </a:solidFill>
                          <a:effectLst/>
                          <a:latin typeface="Calibri" panose="020F0502020204030204" pitchFamily="34" charset="0"/>
                          <a:ea typeface="宋体" panose="02010600030101010101" pitchFamily="2" charset="-122"/>
                        </a:rPr>
                        <a:t>x2</a:t>
                      </a:r>
                    </a:p>
                  </a:txBody>
                  <a:tcPr marL="4763" marR="4763" marT="4763" marB="0" anchor="ctr"/>
                </a:tc>
                <a:tc>
                  <a:txBody>
                    <a:bodyPr/>
                    <a:lstStyle/>
                    <a:p>
                      <a:pPr algn="ctr" fontAlgn="ctr"/>
                      <a:r>
                        <a:rPr lang="it-IT" sz="1100" b="0" i="0" u="none" strike="noStrike" baseline="0">
                          <a:solidFill>
                            <a:srgbClr val="000000"/>
                          </a:solidFill>
                          <a:effectLst/>
                          <a:latin typeface="Calibri" panose="020F0502020204030204" pitchFamily="34" charset="0"/>
                          <a:ea typeface="宋体" panose="02010600030101010101" pitchFamily="2" charset="-122"/>
                        </a:rPr>
                        <a:t>x2</a:t>
                      </a:r>
                    </a:p>
                  </a:txBody>
                  <a:tcPr marL="4763" marR="4763" marT="4763" marB="0" anchor="ctr"/>
                </a:tc>
                <a:tc>
                  <a:txBody>
                    <a:bodyPr/>
                    <a:lstStyle/>
                    <a:p>
                      <a:pPr algn="ctr" fontAlgn="ctr"/>
                      <a:r>
                        <a:rPr lang="it-IT" sz="1100" b="0" i="0" u="none" strike="noStrike" baseline="0" dirty="0">
                          <a:solidFill>
                            <a:srgbClr val="000000"/>
                          </a:solidFill>
                          <a:effectLst/>
                          <a:latin typeface="Calibri" panose="020F0502020204030204" pitchFamily="34" charset="0"/>
                          <a:ea typeface="宋体" panose="02010600030101010101" pitchFamily="2" charset="-122"/>
                        </a:rPr>
                        <a:t>x2</a:t>
                      </a:r>
                    </a:p>
                  </a:txBody>
                  <a:tcPr marL="4763" marR="4763" marT="4763" marB="0" anchor="ctr"/>
                </a:tc>
                <a:tc>
                  <a:txBody>
                    <a:bodyPr/>
                    <a:lstStyle/>
                    <a:p>
                      <a:pPr algn="ctr" fontAlgn="ctr"/>
                      <a:r>
                        <a:rPr lang="it-IT" sz="1100" b="0" i="0" u="none" strike="noStrike" baseline="0" dirty="0">
                          <a:solidFill>
                            <a:srgbClr val="000000"/>
                          </a:solidFill>
                          <a:effectLst/>
                          <a:latin typeface="Calibri" panose="020F0502020204030204" pitchFamily="34" charset="0"/>
                          <a:ea typeface="宋体" panose="02010600030101010101" pitchFamily="2" charset="-122"/>
                        </a:rPr>
                        <a:t>x1.5</a:t>
                      </a:r>
                    </a:p>
                  </a:txBody>
                  <a:tcPr marL="4763" marR="4763" marT="4763" marB="0" anchor="ctr"/>
                </a:tc>
                <a:tc>
                  <a:txBody>
                    <a:bodyPr/>
                    <a:lstStyle/>
                    <a:p>
                      <a:pPr algn="ctr" fontAlgn="ctr"/>
                      <a:r>
                        <a:rPr lang="it-IT" sz="1100" b="0" i="0" u="none" strike="noStrike" baseline="0" dirty="0">
                          <a:solidFill>
                            <a:srgbClr val="000000"/>
                          </a:solidFill>
                          <a:effectLst/>
                          <a:latin typeface="Calibri" panose="020F0502020204030204" pitchFamily="34" charset="0"/>
                          <a:ea typeface="宋体" panose="02010600030101010101" pitchFamily="2" charset="-122"/>
                        </a:rPr>
                        <a:t>x2</a:t>
                      </a:r>
                    </a:p>
                  </a:txBody>
                  <a:tcPr marL="4763" marR="4763" marT="4763" marB="0" anchor="ctr"/>
                </a:tc>
                <a:extLst>
                  <a:ext uri="{0D108BD9-81ED-4DB2-BD59-A6C34878D82A}">
                    <a16:rowId xmlns:a16="http://schemas.microsoft.com/office/drawing/2014/main" val="10004"/>
                  </a:ext>
                </a:extLst>
              </a:tr>
            </a:tbl>
          </a:graphicData>
        </a:graphic>
      </p:graphicFrame>
      <p:sp>
        <p:nvSpPr>
          <p:cNvPr id="18" name="Rectangle 17"/>
          <p:cNvSpPr/>
          <p:nvPr/>
        </p:nvSpPr>
        <p:spPr>
          <a:xfrm>
            <a:off x="5753693" y="2552592"/>
            <a:ext cx="3301098" cy="1772280"/>
          </a:xfrm>
          <a:prstGeom prst="rect">
            <a:avLst/>
          </a:prstGeom>
        </p:spPr>
        <p:txBody>
          <a:bodyPr wrap="square">
            <a:spAutoFit/>
          </a:bodyPr>
          <a:lstStyle/>
          <a:p>
            <a:pPr marL="214313" indent="-214313">
              <a:buClr>
                <a:schemeClr val="tx2"/>
              </a:buClr>
              <a:buSzPct val="70000"/>
              <a:buFont typeface="Wingdings" panose="05000000000000000000" pitchFamily="2" charset="2"/>
              <a:buChar char="l"/>
            </a:pPr>
            <a:r>
              <a:rPr lang="en-GB" altLang="zh-CN" sz="1500" dirty="0">
                <a:solidFill>
                  <a:prstClr val="black"/>
                </a:solidFill>
              </a:rPr>
              <a:t>Huge variations country by country</a:t>
            </a:r>
          </a:p>
          <a:p>
            <a:pPr marL="214313" indent="-214313">
              <a:spcBef>
                <a:spcPts val="450"/>
              </a:spcBef>
              <a:buClr>
                <a:schemeClr val="tx2"/>
              </a:buClr>
              <a:buSzPct val="70000"/>
              <a:buFont typeface="Wingdings" panose="05000000000000000000" pitchFamily="2" charset="2"/>
              <a:buChar char="l"/>
            </a:pPr>
            <a:r>
              <a:rPr lang="en-GB" altLang="zh-CN" sz="1500" dirty="0">
                <a:solidFill>
                  <a:prstClr val="black"/>
                </a:solidFill>
              </a:rPr>
              <a:t>In most of the used formulas the license fees grow linearly with </a:t>
            </a:r>
            <a:r>
              <a:rPr lang="en-GB" altLang="zh-CN" sz="1500" b="1" dirty="0">
                <a:solidFill>
                  <a:schemeClr val="tx2"/>
                </a:solidFill>
              </a:rPr>
              <a:t>channel width </a:t>
            </a:r>
            <a:r>
              <a:rPr lang="en-GB" altLang="zh-CN" sz="1500" dirty="0">
                <a:solidFill>
                  <a:prstClr val="black"/>
                </a:solidFill>
              </a:rPr>
              <a:t>but do not properly incentivize spectrum efficiency that is related to the channel re-usability from geographical perspectives</a:t>
            </a:r>
            <a:endParaRPr lang="zh-CN" altLang="en-US" sz="1500" dirty="0">
              <a:solidFill>
                <a:prstClr val="black"/>
              </a:solidFill>
            </a:endParaRPr>
          </a:p>
        </p:txBody>
      </p:sp>
      <p:sp>
        <p:nvSpPr>
          <p:cNvPr id="19" name="Rectangle 18"/>
          <p:cNvSpPr/>
          <p:nvPr/>
        </p:nvSpPr>
        <p:spPr>
          <a:xfrm>
            <a:off x="0" y="4395046"/>
            <a:ext cx="9144000" cy="369302"/>
          </a:xfrm>
          <a:prstGeom prst="rect">
            <a:avLst/>
          </a:prstGeom>
          <a:solidFill>
            <a:schemeClr val="accent1"/>
          </a:solidFill>
        </p:spPr>
        <p:txBody>
          <a:bodyPr wrap="square" lIns="91410" tIns="45705" rIns="91410" bIns="45705">
            <a:spAutoFit/>
          </a:bodyPr>
          <a:lstStyle/>
          <a:p>
            <a:pPr marL="176204" indent="-176204">
              <a:buClr>
                <a:prstClr val="white"/>
              </a:buClr>
              <a:buFont typeface="Arial" panose="020B0604020202020204" pitchFamily="34" charset="0"/>
              <a:buChar char="•"/>
            </a:pPr>
            <a:r>
              <a:rPr lang="en-US" b="1" dirty="0">
                <a:solidFill>
                  <a:prstClr val="white"/>
                </a:solidFill>
                <a:latin typeface="Calibri" panose="020F0502020204030204" pitchFamily="34" charset="0"/>
                <a:cs typeface="Calibri" panose="020F0502020204030204" pitchFamily="34" charset="0"/>
              </a:rPr>
              <a:t>License fees cannot linearly scale with capacity and/or channel width</a:t>
            </a:r>
          </a:p>
        </p:txBody>
      </p:sp>
    </p:spTree>
    <p:extLst>
      <p:ext uri="{BB962C8B-B14F-4D97-AF65-F5344CB8AC3E}">
        <p14:creationId xmlns:p14="http://schemas.microsoft.com/office/powerpoint/2010/main" val="275138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88" y="0"/>
            <a:ext cx="8229600" cy="857250"/>
          </a:xfrm>
        </p:spPr>
        <p:txBody>
          <a:bodyPr vert="horz" lIns="91440" tIns="45720" rIns="91440" bIns="45720" rtlCol="0" anchor="ctr">
            <a:noAutofit/>
          </a:bodyPr>
          <a:lstStyle/>
          <a:p>
            <a:pPr algn="l"/>
            <a:r>
              <a:rPr lang="en-US" sz="2400" b="1" dirty="0">
                <a:solidFill>
                  <a:srgbClr val="1F4C7D"/>
                </a:solidFill>
              </a:rPr>
              <a:t>Evolution of the Backhaul Requires an Evolution of Rules too</a:t>
            </a:r>
            <a:endParaRPr lang="en-GB" sz="2400" b="1" dirty="0">
              <a:solidFill>
                <a:srgbClr val="1F4C7D"/>
              </a:solidFill>
            </a:endParaRPr>
          </a:p>
        </p:txBody>
      </p:sp>
      <p:sp>
        <p:nvSpPr>
          <p:cNvPr id="15" name="TextBox 14"/>
          <p:cNvSpPr txBox="1"/>
          <p:nvPr/>
        </p:nvSpPr>
        <p:spPr>
          <a:xfrm>
            <a:off x="325188" y="975767"/>
            <a:ext cx="8637585" cy="762776"/>
          </a:xfrm>
          <a:prstGeom prst="rect">
            <a:avLst/>
          </a:prstGeom>
          <a:ln w="25400">
            <a:noFill/>
          </a:ln>
        </p:spPr>
        <p:txBody>
          <a:bodyPr wrap="square" lIns="107958" tIns="134947" rIns="26989" bIns="0" rtlCol="0" anchor="ctr">
            <a:noAutofit/>
          </a:bodyPr>
          <a:lstStyle/>
          <a:p>
            <a:pPr eaLnBrk="0" fontAlgn="base" hangingPunct="0">
              <a:spcBef>
                <a:spcPct val="0"/>
              </a:spcBef>
              <a:spcAft>
                <a:spcPct val="0"/>
              </a:spcAft>
            </a:pPr>
            <a:r>
              <a:rPr lang="en-US" sz="2000" b="1" dirty="0">
                <a:solidFill>
                  <a:prstClr val="black"/>
                </a:solidFill>
                <a:latin typeface="Calibri" panose="020F0502020204030204" pitchFamily="34" charset="0"/>
                <a:cs typeface="Calibri" panose="020F0502020204030204" pitchFamily="34" charset="0"/>
              </a:rPr>
              <a:t>During the past 10 years</a:t>
            </a:r>
            <a:endParaRPr lang="en-US" sz="2000" u="sng" dirty="0">
              <a:solidFill>
                <a:prstClr val="black"/>
              </a:solidFill>
              <a:latin typeface="Calibri" panose="020F0502020204030204" pitchFamily="34" charset="0"/>
              <a:cs typeface="Calibri" panose="020F0502020204030204" pitchFamily="34" charset="0"/>
            </a:endParaRPr>
          </a:p>
          <a:p>
            <a:pPr marL="214217" indent="-214217" eaLnBrk="0" fontAlgn="base" hangingPunct="0">
              <a:spcBef>
                <a:spcPts val="600"/>
              </a:spcBef>
              <a:spcAft>
                <a:spcPct val="0"/>
              </a:spcAft>
              <a:buFont typeface="Arial" panose="020B0604020202020204" pitchFamily="34" charset="0"/>
              <a:buChar char="•"/>
            </a:pPr>
            <a:r>
              <a:rPr lang="en-US" sz="1400" b="1" dirty="0">
                <a:solidFill>
                  <a:prstClr val="black"/>
                </a:solidFill>
                <a:latin typeface="Calibri" panose="020F0502020204030204" pitchFamily="34" charset="0"/>
                <a:cs typeface="Calibri" panose="020F0502020204030204" pitchFamily="34" charset="0"/>
              </a:rPr>
              <a:t>MW capacity needs for Mobile Operators </a:t>
            </a:r>
            <a:r>
              <a:rPr lang="en-US" sz="1400" dirty="0">
                <a:solidFill>
                  <a:prstClr val="black"/>
                </a:solidFill>
                <a:latin typeface="Calibri" panose="020F0502020204030204" pitchFamily="34" charset="0"/>
                <a:cs typeface="Calibri" panose="020F0502020204030204" pitchFamily="34" charset="0"/>
              </a:rPr>
              <a:t>increased  </a:t>
            </a:r>
            <a:r>
              <a:rPr lang="en-US" sz="1400" b="1" u="sng" dirty="0">
                <a:solidFill>
                  <a:prstClr val="black"/>
                </a:solidFill>
                <a:latin typeface="Calibri" panose="020F0502020204030204" pitchFamily="34" charset="0"/>
                <a:cs typeface="Calibri" panose="020F0502020204030204" pitchFamily="34" charset="0"/>
              </a:rPr>
              <a:t>x 15 </a:t>
            </a:r>
            <a:r>
              <a:rPr lang="en-US" sz="1400" dirty="0">
                <a:solidFill>
                  <a:prstClr val="black"/>
                </a:solidFill>
                <a:latin typeface="Calibri" panose="020F0502020204030204" pitchFamily="34" charset="0"/>
                <a:cs typeface="Calibri" panose="020F0502020204030204" pitchFamily="34" charset="0"/>
              </a:rPr>
              <a:t>for delivering increased peak speeds </a:t>
            </a:r>
            <a:endParaRPr lang="en-US" sz="1100" dirty="0">
              <a:solidFill>
                <a:prstClr val="black"/>
              </a:solidFill>
              <a:latin typeface="Calibri" panose="020F0502020204030204" pitchFamily="34" charset="0"/>
              <a:cs typeface="Calibri" panose="020F0502020204030204" pitchFamily="34" charset="0"/>
            </a:endParaRPr>
          </a:p>
          <a:p>
            <a:pPr marL="214217" indent="-214217" eaLnBrk="0" fontAlgn="base" hangingPunct="0">
              <a:spcBef>
                <a:spcPct val="0"/>
              </a:spcBef>
              <a:spcAft>
                <a:spcPct val="0"/>
              </a:spcAft>
              <a:buFont typeface="Arial" panose="020B0604020202020204" pitchFamily="34" charset="0"/>
              <a:buChar char="•"/>
            </a:pPr>
            <a:r>
              <a:rPr lang="en-US" sz="1400" b="1" dirty="0">
                <a:solidFill>
                  <a:prstClr val="black"/>
                </a:solidFill>
                <a:latin typeface="Calibri" panose="020F0502020204030204" pitchFamily="34" charset="0"/>
                <a:cs typeface="Calibri" panose="020F0502020204030204" pitchFamily="34" charset="0"/>
              </a:rPr>
              <a:t>MW Spectrum </a:t>
            </a:r>
            <a:r>
              <a:rPr lang="en-US" sz="1400" dirty="0">
                <a:solidFill>
                  <a:prstClr val="black"/>
                </a:solidFill>
                <a:latin typeface="Calibri" panose="020F0502020204030204" pitchFamily="34" charset="0"/>
                <a:cs typeface="Calibri" panose="020F0502020204030204" pitchFamily="34" charset="0"/>
              </a:rPr>
              <a:t>in the 6 – 42 GHz is not always enough for delivering today LTE peaks; that’s why offload to E-Band spectrum is taking place</a:t>
            </a:r>
            <a:endParaRPr lang="en-GB" sz="1400" dirty="0">
              <a:solidFill>
                <a:prstClr val="black"/>
              </a:solidFill>
              <a:latin typeface="Calibri" panose="020F0502020204030204" pitchFamily="34" charset="0"/>
              <a:cs typeface="Calibri" panose="020F0502020204030204" pitchFamily="34" charset="0"/>
            </a:endParaRPr>
          </a:p>
        </p:txBody>
      </p:sp>
      <p:sp>
        <p:nvSpPr>
          <p:cNvPr id="16" name="TextBox 15"/>
          <p:cNvSpPr txBox="1"/>
          <p:nvPr/>
        </p:nvSpPr>
        <p:spPr>
          <a:xfrm>
            <a:off x="325188" y="2067694"/>
            <a:ext cx="8637584" cy="1152128"/>
          </a:xfrm>
          <a:prstGeom prst="rect">
            <a:avLst/>
          </a:prstGeom>
          <a:ln w="25400">
            <a:noFill/>
          </a:ln>
        </p:spPr>
        <p:txBody>
          <a:bodyPr wrap="square" lIns="107958" tIns="134947" rIns="26989" bIns="0" rtlCol="0" anchor="ctr">
            <a:noAutofit/>
          </a:bodyPr>
          <a:lstStyle/>
          <a:p>
            <a:pPr eaLnBrk="0" fontAlgn="base" hangingPunct="0">
              <a:spcBef>
                <a:spcPct val="0"/>
              </a:spcBef>
              <a:spcAft>
                <a:spcPct val="0"/>
              </a:spcAft>
            </a:pPr>
            <a:r>
              <a:rPr lang="en-US" sz="2000" b="1" dirty="0">
                <a:solidFill>
                  <a:prstClr val="black"/>
                </a:solidFill>
                <a:latin typeface="Calibri" panose="020F0502020204030204" pitchFamily="34" charset="0"/>
                <a:cs typeface="Calibri" panose="020F0502020204030204" pitchFamily="34" charset="0"/>
              </a:rPr>
              <a:t>Looking to next  10 years</a:t>
            </a:r>
            <a:endParaRPr lang="en-US" sz="2000" u="sng" dirty="0">
              <a:solidFill>
                <a:prstClr val="black"/>
              </a:solidFill>
              <a:latin typeface="Calibri" panose="020F0502020204030204" pitchFamily="34" charset="0"/>
              <a:cs typeface="Calibri" panose="020F0502020204030204" pitchFamily="34" charset="0"/>
            </a:endParaRPr>
          </a:p>
          <a:p>
            <a:pPr marL="214217" indent="-214217" eaLnBrk="0" fontAlgn="base" hangingPunct="0">
              <a:spcBef>
                <a:spcPts val="600"/>
              </a:spcBef>
              <a:spcAft>
                <a:spcPct val="0"/>
              </a:spcAft>
              <a:buFont typeface="Arial" panose="020B0604020202020204" pitchFamily="34" charset="0"/>
              <a:buChar char="•"/>
            </a:pPr>
            <a:r>
              <a:rPr lang="en-US" sz="1400" b="1" dirty="0">
                <a:solidFill>
                  <a:prstClr val="black"/>
                </a:solidFill>
                <a:latin typeface="Calibri" panose="020F0502020204030204" pitchFamily="34" charset="0"/>
                <a:cs typeface="Calibri" panose="020F0502020204030204" pitchFamily="34" charset="0"/>
              </a:rPr>
              <a:t>LTE / LTE-A  and 5G backhaul needs </a:t>
            </a:r>
            <a:r>
              <a:rPr lang="en-US" sz="1400" dirty="0">
                <a:solidFill>
                  <a:prstClr val="black"/>
                </a:solidFill>
                <a:latin typeface="Calibri" panose="020F0502020204030204" pitchFamily="34" charset="0"/>
                <a:cs typeface="Calibri" panose="020F0502020204030204" pitchFamily="34" charset="0"/>
              </a:rPr>
              <a:t>can are supported by </a:t>
            </a:r>
          </a:p>
          <a:p>
            <a:pPr marL="671417" lvl="1" indent="-214217" eaLnBrk="0" fontAlgn="base" hangingPunct="0">
              <a:spcAft>
                <a:spcPct val="0"/>
              </a:spcAft>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Using the ample available E-Band spectrum</a:t>
            </a:r>
          </a:p>
          <a:p>
            <a:pPr marL="671417" lvl="1" indent="-214217" eaLnBrk="0" fontAlgn="base" hangingPunct="0">
              <a:spcAft>
                <a:spcPct val="0"/>
              </a:spcAft>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Making available wider channels in MW spectrum below 42 GHz </a:t>
            </a:r>
          </a:p>
          <a:p>
            <a:pPr marL="214217" indent="-214217" eaLnBrk="0" fontAlgn="base" hangingPunct="0">
              <a:spcBef>
                <a:spcPct val="0"/>
              </a:spcBef>
              <a:spcAft>
                <a:spcPct val="0"/>
              </a:spcAft>
              <a:buFont typeface="Arial" panose="020B0604020202020204" pitchFamily="34" charset="0"/>
              <a:buChar char="•"/>
            </a:pPr>
            <a:r>
              <a:rPr lang="en-US" sz="1400" b="1" dirty="0">
                <a:solidFill>
                  <a:prstClr val="black"/>
                </a:solidFill>
                <a:latin typeface="Calibri" panose="020F0502020204030204" pitchFamily="34" charset="0"/>
                <a:cs typeface="Calibri" panose="020F0502020204030204" pitchFamily="34" charset="0"/>
              </a:rPr>
              <a:t>E-band spectrum fees</a:t>
            </a:r>
            <a:r>
              <a:rPr lang="en-US" sz="1400" dirty="0">
                <a:solidFill>
                  <a:prstClr val="black"/>
                </a:solidFill>
                <a:latin typeface="Calibri" panose="020F0502020204030204" pitchFamily="34" charset="0"/>
                <a:cs typeface="Calibri" panose="020F0502020204030204" pitchFamily="34" charset="0"/>
              </a:rPr>
              <a:t> shall take into account Mobile Operators needs (1-10 </a:t>
            </a:r>
            <a:r>
              <a:rPr lang="en-US" sz="1400" dirty="0" err="1">
                <a:solidFill>
                  <a:prstClr val="black"/>
                </a:solidFill>
                <a:latin typeface="Calibri" panose="020F0502020204030204" pitchFamily="34" charset="0"/>
                <a:cs typeface="Calibri" panose="020F0502020204030204" pitchFamily="34" charset="0"/>
              </a:rPr>
              <a:t>Gbps</a:t>
            </a:r>
            <a:r>
              <a:rPr lang="en-US" sz="1400" dirty="0">
                <a:solidFill>
                  <a:prstClr val="black"/>
                </a:solidFill>
                <a:latin typeface="Calibri" panose="020F0502020204030204" pitchFamily="34" charset="0"/>
                <a:cs typeface="Calibri" panose="020F0502020204030204" pitchFamily="34" charset="0"/>
              </a:rPr>
              <a:t>) in terms of peak speeds</a:t>
            </a:r>
          </a:p>
        </p:txBody>
      </p:sp>
      <p:sp>
        <p:nvSpPr>
          <p:cNvPr id="17" name="Rectangle 16"/>
          <p:cNvSpPr/>
          <p:nvPr/>
        </p:nvSpPr>
        <p:spPr>
          <a:xfrm>
            <a:off x="109038" y="3462746"/>
            <a:ext cx="8997695" cy="707886"/>
          </a:xfrm>
          <a:prstGeom prst="rect">
            <a:avLst/>
          </a:prstGeom>
        </p:spPr>
        <p:txBody>
          <a:bodyPr wrap="square">
            <a:spAutoFit/>
          </a:bodyPr>
          <a:lstStyle/>
          <a:p>
            <a:pPr marL="266587" eaLnBrk="0" fontAlgn="base" hangingPunct="0">
              <a:spcAft>
                <a:spcPct val="0"/>
              </a:spcAft>
              <a:buSzPct val="90000"/>
            </a:pPr>
            <a:r>
              <a:rPr lang="en-US" altLang="zh-CN" sz="2000" b="1" dirty="0">
                <a:solidFill>
                  <a:prstClr val="black"/>
                </a:solidFill>
                <a:latin typeface="Calibri" panose="020F0502020204030204" pitchFamily="34" charset="0"/>
                <a:cs typeface="Calibri" panose="020F0502020204030204" pitchFamily="34" charset="0"/>
              </a:rPr>
              <a:t>Licensing schemes should incentivize spectrum efficiency from geographical perspective</a:t>
            </a:r>
          </a:p>
        </p:txBody>
      </p:sp>
    </p:spTree>
    <p:extLst>
      <p:ext uri="{BB962C8B-B14F-4D97-AF65-F5344CB8AC3E}">
        <p14:creationId xmlns:p14="http://schemas.microsoft.com/office/powerpoint/2010/main" val="390251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a:spLocks noGrp="1"/>
          </p:cNvSpPr>
          <p:nvPr>
            <p:ph type="title"/>
          </p:nvPr>
        </p:nvSpPr>
        <p:spPr>
          <a:xfrm>
            <a:off x="107504" y="152563"/>
            <a:ext cx="7128792" cy="432048"/>
          </a:xfrm>
        </p:spPr>
        <p:txBody>
          <a:bodyPr>
            <a:noAutofit/>
          </a:bodyPr>
          <a:lstStyle/>
          <a:p>
            <a:r>
              <a:rPr lang="en-US" sz="2400" cap="none" dirty="0"/>
              <a:t>Next</a:t>
            </a:r>
          </a:p>
        </p:txBody>
      </p:sp>
      <p:sp>
        <p:nvSpPr>
          <p:cNvPr id="5" name="Content Placeholder 2"/>
          <p:cNvSpPr txBox="1">
            <a:spLocks/>
          </p:cNvSpPr>
          <p:nvPr/>
        </p:nvSpPr>
        <p:spPr>
          <a:xfrm>
            <a:off x="613112" y="915566"/>
            <a:ext cx="7917775" cy="3384376"/>
          </a:xfrm>
          <a:prstGeom prst="rect">
            <a:avLst/>
          </a:prstGeom>
        </p:spPr>
        <p:txBody>
          <a:bodyPr lIns="68542" tIns="34271" rIns="68542" bIns="34271"/>
          <a:lstStyle/>
          <a:p>
            <a:pPr marL="342900" indent="-342900" eaLnBrk="0" hangingPunct="0">
              <a:spcBef>
                <a:spcPts val="1200"/>
              </a:spcBef>
              <a:buClr>
                <a:schemeClr val="tx2"/>
              </a:buClr>
              <a:buSzPct val="60000"/>
              <a:buFont typeface="Wingdings" panose="05000000000000000000" pitchFamily="2" charset="2"/>
              <a:buChar char="n"/>
            </a:pPr>
            <a:r>
              <a:rPr lang="en-US" sz="2000" b="1" dirty="0">
                <a:solidFill>
                  <a:srgbClr val="404040"/>
                </a:solidFill>
                <a:latin typeface="Calibri" panose="020F0502020204030204" pitchFamily="34" charset="0"/>
                <a:cs typeface="Calibri" panose="020F0502020204030204" pitchFamily="34" charset="0"/>
              </a:rPr>
              <a:t>Importance of microwave and millimeter-wave backhaul in current and future mobile networks</a:t>
            </a:r>
          </a:p>
          <a:p>
            <a:pPr marL="342900" indent="-342900" eaLnBrk="0" hangingPunct="0">
              <a:spcBef>
                <a:spcPts val="1200"/>
              </a:spcBef>
              <a:buClr>
                <a:schemeClr val="tx2"/>
              </a:buClr>
              <a:buSzPct val="60000"/>
              <a:buFont typeface="Wingdings" panose="05000000000000000000" pitchFamily="2" charset="2"/>
              <a:buChar char="n"/>
            </a:pPr>
            <a:r>
              <a:rPr lang="en-US" altLang="zh-CN" sz="2000" b="1" dirty="0">
                <a:solidFill>
                  <a:srgbClr val="404040"/>
                </a:solidFill>
                <a:latin typeface="Calibri" panose="020F0502020204030204" pitchFamily="34" charset="0"/>
                <a:cs typeface="Calibri" panose="020F0502020204030204" pitchFamily="34" charset="0"/>
              </a:rPr>
              <a:t>Current microwave and millimeter-wave solutions capable of meeting early stage 5G deployment</a:t>
            </a:r>
            <a:endParaRPr lang="en-US" sz="2000" b="1" dirty="0">
              <a:solidFill>
                <a:srgbClr val="404040"/>
              </a:solidFill>
              <a:latin typeface="Calibri" panose="020F0502020204030204" pitchFamily="34" charset="0"/>
              <a:cs typeface="Calibri" panose="020F0502020204030204" pitchFamily="34" charset="0"/>
            </a:endParaRPr>
          </a:p>
          <a:p>
            <a:pPr marL="342900" indent="-342900" eaLnBrk="0" hangingPunct="0">
              <a:spcBef>
                <a:spcPts val="1200"/>
              </a:spcBef>
              <a:buClr>
                <a:schemeClr val="tx2"/>
              </a:buClr>
              <a:buSzPct val="60000"/>
              <a:buFont typeface="Wingdings" panose="05000000000000000000" pitchFamily="2" charset="2"/>
              <a:buChar char="n"/>
            </a:pPr>
            <a:r>
              <a:rPr lang="it-IT" sz="2000" b="1" dirty="0">
                <a:solidFill>
                  <a:srgbClr val="404040"/>
                </a:solidFill>
                <a:latin typeface="Calibri" panose="020F0502020204030204" pitchFamily="34" charset="0"/>
                <a:cs typeface="Calibri" panose="020F0502020204030204" pitchFamily="34" charset="0"/>
              </a:rPr>
              <a:t>Technology roadmap deploying features to match the most challenging requirements of mature 5G networks in terms of capacity, latency, densification,..</a:t>
            </a:r>
          </a:p>
          <a:p>
            <a:pPr marL="342900" indent="-342900" eaLnBrk="0" hangingPunct="0">
              <a:spcBef>
                <a:spcPts val="1200"/>
              </a:spcBef>
              <a:buClr>
                <a:schemeClr val="tx2"/>
              </a:buClr>
              <a:buSzPct val="60000"/>
              <a:buFont typeface="Wingdings" panose="05000000000000000000" pitchFamily="2" charset="2"/>
              <a:buChar char="n"/>
            </a:pPr>
            <a:r>
              <a:rPr lang="en-US" altLang="zh-CN" sz="2000" b="1" dirty="0">
                <a:solidFill>
                  <a:srgbClr val="404040"/>
                </a:solidFill>
                <a:latin typeface="Calibri" panose="020F0502020204030204" pitchFamily="34" charset="0"/>
                <a:cs typeface="Calibri" panose="020F0502020204030204" pitchFamily="34" charset="0"/>
              </a:rPr>
              <a:t>Spectrum regulations and licensing need to evolve promoting innovation and making backhaul/X-Haul economically sustainable</a:t>
            </a:r>
            <a:endParaRPr lang="it-IT" altLang="zh-CN" sz="2000" b="1"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92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95536" y="267494"/>
            <a:ext cx="8208912" cy="4536504"/>
          </a:xfrm>
          <a:prstGeom prst="rect">
            <a:avLst/>
          </a:prstGeom>
        </p:spPr>
        <p:txBody>
          <a:bodyPr lIns="68542" tIns="34271" rIns="68542" bIns="34271"/>
          <a:lstStyle/>
          <a:p>
            <a:pPr eaLnBrk="0" hangingPunct="0">
              <a:spcBef>
                <a:spcPct val="20000"/>
              </a:spcBef>
              <a:buSzPct val="90000"/>
            </a:pPr>
            <a:r>
              <a:rPr lang="en-US" altLang="zh-CN" sz="2000" b="1" dirty="0"/>
              <a:t>Evolution of Fixed Services for wireless backhaul of IMT 2020 / 5G</a:t>
            </a:r>
          </a:p>
          <a:p>
            <a:pPr hangingPunct="0">
              <a:spcBef>
                <a:spcPts val="900"/>
              </a:spcBef>
              <a:buClr>
                <a:srgbClr val="1F497D"/>
              </a:buClr>
              <a:buSzPct val="70000"/>
            </a:pPr>
            <a:endParaRPr lang="en-GB" altLang="zh-CN" sz="1400" b="1" dirty="0">
              <a:solidFill>
                <a:prstClr val="black"/>
              </a:solidFill>
            </a:endParaRPr>
          </a:p>
          <a:p>
            <a:pPr marL="342900" indent="-342900" hangingPunct="0">
              <a:spcBef>
                <a:spcPts val="900"/>
              </a:spcBef>
              <a:buClr>
                <a:srgbClr val="1F497D"/>
              </a:buClr>
              <a:buSzPct val="70000"/>
              <a:buFont typeface="Wingdings" panose="05000000000000000000" pitchFamily="2" charset="2"/>
              <a:buChar char="n"/>
            </a:pPr>
            <a:r>
              <a:rPr lang="en-GB" altLang="zh-CN" sz="1400" b="1" dirty="0">
                <a:solidFill>
                  <a:schemeClr val="bg1">
                    <a:lumMod val="75000"/>
                  </a:schemeClr>
                </a:solidFill>
              </a:rPr>
              <a:t>Wireless Backhaul for IMT 2020 / 5G - Overview and introduction</a:t>
            </a:r>
          </a:p>
          <a:p>
            <a:pPr hangingPunct="0"/>
            <a:r>
              <a:rPr lang="en-GB" altLang="zh-CN" sz="1200" dirty="0">
                <a:solidFill>
                  <a:schemeClr val="bg1">
                    <a:lumMod val="75000"/>
                  </a:schemeClr>
                </a:solidFill>
              </a:rPr>
              <a:t>	by Renato Lombardi, Huawei</a:t>
            </a:r>
            <a:endParaRPr lang="zh-CN" altLang="zh-CN" sz="1400" dirty="0">
              <a:solidFill>
                <a:schemeClr val="bg1">
                  <a:lumMod val="75000"/>
                </a:schemeClr>
              </a:solidFill>
            </a:endParaRPr>
          </a:p>
          <a:p>
            <a:pPr marL="342900" indent="-342900" hangingPunct="0">
              <a:spcBef>
                <a:spcPts val="900"/>
              </a:spcBef>
              <a:buClr>
                <a:srgbClr val="1F497D"/>
              </a:buClr>
              <a:buSzPct val="70000"/>
              <a:buFont typeface="Wingdings" panose="05000000000000000000" pitchFamily="2" charset="2"/>
              <a:buChar char="n"/>
            </a:pPr>
            <a:r>
              <a:rPr lang="en-GB" altLang="zh-CN" sz="1400" b="1" dirty="0"/>
              <a:t>Wireless X-Haul Requirements</a:t>
            </a:r>
          </a:p>
          <a:p>
            <a:pPr hangingPunct="0"/>
            <a:r>
              <a:rPr lang="en-GB" altLang="zh-CN" sz="1200" dirty="0"/>
              <a:t>	by Nader </a:t>
            </a:r>
            <a:r>
              <a:rPr lang="en-GB" altLang="zh-CN" sz="1200" dirty="0" err="1"/>
              <a:t>Zein</a:t>
            </a:r>
            <a:r>
              <a:rPr lang="en-US" altLang="zh-CN" sz="1200" dirty="0"/>
              <a:t>, NEC</a:t>
            </a:r>
            <a:endParaRPr lang="zh-CN" altLang="zh-CN" sz="1400" dirty="0"/>
          </a:p>
          <a:p>
            <a:pPr marL="342900" indent="-342900">
              <a:spcBef>
                <a:spcPts val="900"/>
              </a:spcBef>
              <a:buClr>
                <a:srgbClr val="1F497D"/>
              </a:buClr>
              <a:buSzPct val="70000"/>
              <a:buFont typeface="Wingdings" panose="05000000000000000000" pitchFamily="2" charset="2"/>
              <a:buChar char="n"/>
            </a:pPr>
            <a:r>
              <a:rPr lang="en-GB" altLang="zh-CN" sz="1400" b="1" dirty="0" smtClean="0">
                <a:solidFill>
                  <a:prstClr val="white">
                    <a:lumMod val="75000"/>
                  </a:prstClr>
                </a:solidFill>
              </a:rPr>
              <a:t>Microwave </a:t>
            </a:r>
            <a:r>
              <a:rPr lang="en-GB" altLang="zh-CN" sz="1400" b="1" dirty="0">
                <a:solidFill>
                  <a:prstClr val="white">
                    <a:lumMod val="75000"/>
                  </a:prstClr>
                </a:solidFill>
              </a:rPr>
              <a:t>and </a:t>
            </a:r>
            <a:r>
              <a:rPr lang="en-GB" altLang="zh-CN" sz="1400" b="1" dirty="0" err="1">
                <a:solidFill>
                  <a:prstClr val="white">
                    <a:lumMod val="75000"/>
                  </a:prstClr>
                </a:solidFill>
              </a:rPr>
              <a:t>millimeter</a:t>
            </a:r>
            <a:r>
              <a:rPr lang="en-GB" altLang="zh-CN" sz="1400" b="1" dirty="0">
                <a:solidFill>
                  <a:prstClr val="white">
                    <a:lumMod val="75000"/>
                  </a:prstClr>
                </a:solidFill>
              </a:rPr>
              <a:t>-wave technology overview and evolution</a:t>
            </a:r>
          </a:p>
          <a:p>
            <a:pPr lvl="1" hangingPunct="0"/>
            <a:r>
              <a:rPr lang="en-GB" altLang="zh-CN" sz="1200" dirty="0">
                <a:solidFill>
                  <a:prstClr val="white">
                    <a:lumMod val="75000"/>
                  </a:prstClr>
                </a:solidFill>
              </a:rPr>
              <a:t>	by Mario </a:t>
            </a:r>
            <a:r>
              <a:rPr lang="en-GB" altLang="zh-CN" sz="1200" dirty="0" err="1">
                <a:solidFill>
                  <a:prstClr val="white">
                    <a:lumMod val="75000"/>
                  </a:prstClr>
                </a:solidFill>
              </a:rPr>
              <a:t>Frecassetti</a:t>
            </a:r>
            <a:r>
              <a:rPr lang="en-GB" altLang="zh-CN" sz="1200" dirty="0">
                <a:solidFill>
                  <a:prstClr val="white">
                    <a:lumMod val="75000"/>
                  </a:prstClr>
                </a:solidFill>
              </a:rPr>
              <a:t>, Nokia</a:t>
            </a:r>
            <a:endParaRPr lang="zh-CN" altLang="zh-CN" sz="1400" dirty="0">
              <a:solidFill>
                <a:prstClr val="white">
                  <a:lumMod val="75000"/>
                </a:prstClr>
              </a:solidFill>
            </a:endParaRPr>
          </a:p>
          <a:p>
            <a:pPr marL="342900" indent="-342900">
              <a:spcBef>
                <a:spcPts val="900"/>
              </a:spcBef>
              <a:buClr>
                <a:srgbClr val="1F497D"/>
              </a:buClr>
              <a:buSzPct val="70000"/>
              <a:buFont typeface="Wingdings" panose="05000000000000000000" pitchFamily="2" charset="2"/>
              <a:buChar char="n"/>
            </a:pPr>
            <a:r>
              <a:rPr lang="en-GB" altLang="zh-CN" sz="1400" b="1" dirty="0">
                <a:solidFill>
                  <a:prstClr val="white">
                    <a:lumMod val="75000"/>
                  </a:prstClr>
                </a:solidFill>
              </a:rPr>
              <a:t>Operator’s view on frequency use related challenges for microwave and </a:t>
            </a:r>
            <a:r>
              <a:rPr lang="en-GB" altLang="zh-CN" sz="1400" b="1" dirty="0" err="1">
                <a:solidFill>
                  <a:prstClr val="white">
                    <a:lumMod val="75000"/>
                  </a:prstClr>
                </a:solidFill>
              </a:rPr>
              <a:t>millimeter</a:t>
            </a:r>
            <a:r>
              <a:rPr lang="en-GB" altLang="zh-CN" sz="1400" b="1" dirty="0">
                <a:solidFill>
                  <a:prstClr val="white">
                    <a:lumMod val="75000"/>
                  </a:prstClr>
                </a:solidFill>
              </a:rPr>
              <a:t>-wave in IMT 2020/ 5G backhaul/X-Haul</a:t>
            </a:r>
          </a:p>
          <a:p>
            <a:pPr hangingPunct="0"/>
            <a:r>
              <a:rPr lang="en-GB" altLang="zh-CN" sz="1200" dirty="0">
                <a:solidFill>
                  <a:prstClr val="white">
                    <a:lumMod val="75000"/>
                  </a:prstClr>
                </a:solidFill>
              </a:rPr>
              <a:t>	by Paolo </a:t>
            </a:r>
            <a:r>
              <a:rPr lang="en-GB" altLang="zh-CN" sz="1200" dirty="0" err="1">
                <a:solidFill>
                  <a:prstClr val="white">
                    <a:lumMod val="75000"/>
                  </a:prstClr>
                </a:solidFill>
              </a:rPr>
              <a:t>Agabio</a:t>
            </a:r>
            <a:r>
              <a:rPr lang="en-GB" altLang="zh-CN" sz="1200" dirty="0">
                <a:solidFill>
                  <a:prstClr val="white">
                    <a:lumMod val="75000"/>
                  </a:prstClr>
                </a:solidFill>
              </a:rPr>
              <a:t>, Vodafone</a:t>
            </a:r>
            <a:endParaRPr lang="zh-CN" altLang="zh-CN" sz="1400" dirty="0">
              <a:solidFill>
                <a:prstClr val="white">
                  <a:lumMod val="75000"/>
                </a:prstClr>
              </a:solidFill>
            </a:endParaRPr>
          </a:p>
          <a:p>
            <a:pPr marL="342900" indent="-342900">
              <a:spcBef>
                <a:spcPts val="900"/>
              </a:spcBef>
              <a:buClr>
                <a:srgbClr val="1F497D"/>
              </a:buClr>
              <a:buSzPct val="70000"/>
              <a:buFont typeface="Wingdings" panose="05000000000000000000" pitchFamily="2" charset="2"/>
              <a:buChar char="n"/>
            </a:pPr>
            <a:r>
              <a:rPr lang="en-GB" altLang="zh-CN" sz="1400" b="1" dirty="0">
                <a:solidFill>
                  <a:prstClr val="white">
                    <a:lumMod val="75000"/>
                  </a:prstClr>
                </a:solidFill>
              </a:rPr>
              <a:t>Panel discussion: </a:t>
            </a:r>
          </a:p>
          <a:p>
            <a:pPr marL="357188"/>
            <a:r>
              <a:rPr lang="en-GB" altLang="zh-CN" sz="1400" b="1" dirty="0">
                <a:solidFill>
                  <a:prstClr val="white">
                    <a:lumMod val="75000"/>
                  </a:prstClr>
                </a:solidFill>
              </a:rPr>
              <a:t>Economics on deployment and operational aspects of microwave and </a:t>
            </a:r>
            <a:r>
              <a:rPr lang="en-GB" altLang="zh-CN" sz="1400" b="1" dirty="0" err="1">
                <a:solidFill>
                  <a:prstClr val="white">
                    <a:lumMod val="75000"/>
                  </a:prstClr>
                </a:solidFill>
              </a:rPr>
              <a:t>millimeter</a:t>
            </a:r>
            <a:r>
              <a:rPr lang="en-GB" altLang="zh-CN" sz="1400" b="1" dirty="0">
                <a:solidFill>
                  <a:prstClr val="white">
                    <a:lumMod val="75000"/>
                  </a:prstClr>
                </a:solidFill>
              </a:rPr>
              <a:t>-wave technology in IMT 2020 / 5G mobile backhaul/X-Haul network</a:t>
            </a:r>
          </a:p>
        </p:txBody>
      </p:sp>
      <p:pic>
        <p:nvPicPr>
          <p:cNvPr id="4" name="Picture 77" descr="Logo"/>
          <p:cNvPicPr>
            <a:picLocks noChangeAspect="1" noChangeArrowheads="1"/>
          </p:cNvPicPr>
          <p:nvPr/>
        </p:nvPicPr>
        <p:blipFill>
          <a:blip r:embed="rId2" cstate="email"/>
          <a:srcRect/>
          <a:stretch>
            <a:fillRect/>
          </a:stretch>
        </p:blipFill>
        <p:spPr bwMode="auto">
          <a:xfrm>
            <a:off x="5707119" y="4611203"/>
            <a:ext cx="419862" cy="419862"/>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611212"/>
            <a:ext cx="1191768" cy="3855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611208"/>
            <a:ext cx="731888" cy="35821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9766" y="4515966"/>
            <a:ext cx="1454274" cy="54814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3832" y="4710653"/>
            <a:ext cx="700088" cy="186690"/>
          </a:xfrm>
          <a:prstGeom prst="rect">
            <a:avLst/>
          </a:prstGeom>
        </p:spPr>
      </p:pic>
    </p:spTree>
    <p:extLst>
      <p:ext uri="{BB962C8B-B14F-4D97-AF65-F5344CB8AC3E}">
        <p14:creationId xmlns:p14="http://schemas.microsoft.com/office/powerpoint/2010/main" val="359903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a:spLocks noGrp="1"/>
          </p:cNvSpPr>
          <p:nvPr>
            <p:ph type="title"/>
          </p:nvPr>
        </p:nvSpPr>
        <p:spPr>
          <a:xfrm>
            <a:off x="107504" y="195486"/>
            <a:ext cx="7128792" cy="432048"/>
          </a:xfrm>
        </p:spPr>
        <p:txBody>
          <a:bodyPr>
            <a:noAutofit/>
          </a:bodyPr>
          <a:lstStyle/>
          <a:p>
            <a:r>
              <a:rPr lang="en-US" sz="2500" dirty="0"/>
              <a:t>5G Requirements to wireless backhaul</a:t>
            </a:r>
          </a:p>
        </p:txBody>
      </p:sp>
      <p:sp>
        <p:nvSpPr>
          <p:cNvPr id="15" name="Inhaltsplatzhalter 6"/>
          <p:cNvSpPr txBox="1">
            <a:spLocks/>
          </p:cNvSpPr>
          <p:nvPr/>
        </p:nvSpPr>
        <p:spPr bwMode="gray">
          <a:xfrm>
            <a:off x="4860072" y="1205707"/>
            <a:ext cx="4128499" cy="332320"/>
          </a:xfrm>
          <a:prstGeom prst="rect">
            <a:avLst/>
          </a:prstGeom>
          <a:solidFill>
            <a:srgbClr val="FF9A1E">
              <a:lumMod val="40000"/>
              <a:lumOff val="60000"/>
            </a:srgbClr>
          </a:solidFill>
          <a:ln w="19050">
            <a:solidFill>
              <a:srgbClr val="E20074"/>
            </a:solidFill>
            <a:miter lim="800000"/>
            <a:headEnd/>
            <a:tailEnd/>
          </a:ln>
        </p:spPr>
        <p:txBody>
          <a:bodyPr vert="horz" wrap="square" lIns="108000" tIns="72000" rIns="108000" bIns="72000" numCol="1" anchor="t" anchorCtr="0" compatLnSpc="1">
            <a:prstTxWarp prst="textNoShape">
              <a:avLst/>
            </a:prstTxWarp>
          </a:bodyPr>
          <a:lstStyle>
            <a:defPPr>
              <a:defRPr lang="de-DE"/>
            </a:defPPr>
            <a:lvl1pPr defTabSz="576226" fontAlgn="base">
              <a:lnSpc>
                <a:spcPct val="104000"/>
              </a:lnSpc>
              <a:spcBef>
                <a:spcPts val="1200"/>
              </a:spcBef>
              <a:spcAft>
                <a:spcPct val="0"/>
              </a:spcAft>
              <a:buClr>
                <a:schemeClr val="tx2"/>
              </a:buClr>
              <a:buFont typeface="Wingdings" pitchFamily="2" charset="2"/>
              <a:defRPr sz="1800">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sz="1800">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1600" b="1">
                <a:latin typeface="Tele-GroteskHal" pitchFamily="2" charset="0"/>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lvl="2">
              <a:buClr>
                <a:srgbClr val="E20074"/>
              </a:buClr>
            </a:pPr>
            <a:r>
              <a:rPr lang="en-US" sz="1200" dirty="0">
                <a:solidFill>
                  <a:srgbClr val="4B4B4B"/>
                </a:solidFill>
              </a:rPr>
              <a:t>Capacity</a:t>
            </a:r>
          </a:p>
        </p:txBody>
      </p:sp>
      <p:sp>
        <p:nvSpPr>
          <p:cNvPr id="16" name="Inhaltsplatzhalter 6"/>
          <p:cNvSpPr txBox="1">
            <a:spLocks/>
          </p:cNvSpPr>
          <p:nvPr/>
        </p:nvSpPr>
        <p:spPr bwMode="gray">
          <a:xfrm>
            <a:off x="4860072" y="783853"/>
            <a:ext cx="4128499" cy="289671"/>
          </a:xfrm>
          <a:prstGeom prst="rect">
            <a:avLst/>
          </a:prstGeom>
          <a:solidFill>
            <a:srgbClr val="E20074"/>
          </a:solidFill>
          <a:ln w="19050">
            <a:solidFill>
              <a:srgbClr val="E20074"/>
            </a:solidFill>
            <a:miter lim="800000"/>
            <a:headEnd/>
            <a:tailEnd/>
          </a:ln>
        </p:spPr>
        <p:txBody>
          <a:bodyPr vert="horz" wrap="square" lIns="108000" tIns="0" rIns="108000" bIns="0" numCol="1" anchor="ctr" anchorCtr="0" compatLnSpc="1">
            <a:prstTxWarp prst="textNoShape">
              <a:avLst/>
            </a:prstTxWarp>
          </a:bodyPr>
          <a:lst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rgbClr val="4B4B4B"/>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rgbClr val="4B4B4B"/>
                </a:solidFill>
                <a:latin typeface="+mn-lt"/>
                <a:ea typeface="+mn-ea"/>
                <a:cs typeface="+mn-cs"/>
              </a:defRPr>
            </a:lvl2pPr>
            <a:lvl3pPr marL="225410" indent="-220649"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3pPr>
            <a:lvl4pPr marL="444471"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4pPr>
            <a:lvl5pPr marL="677820" indent="-231761"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E20074"/>
              </a:buClr>
              <a:defRPr/>
            </a:pPr>
            <a:r>
              <a:rPr lang="en-US" dirty="0">
                <a:solidFill>
                  <a:srgbClr val="FFFFFF"/>
                </a:solidFill>
              </a:rPr>
              <a:t>5G Impact on Wireless-BH/XH</a:t>
            </a:r>
            <a:endParaRPr lang="en-US" baseline="30000" dirty="0">
              <a:solidFill>
                <a:srgbClr val="FFFFFF"/>
              </a:solidFill>
            </a:endParaRPr>
          </a:p>
        </p:txBody>
      </p:sp>
      <p:sp>
        <p:nvSpPr>
          <p:cNvPr id="18" name="Inhaltsplatzhalter 6"/>
          <p:cNvSpPr txBox="1">
            <a:spLocks/>
          </p:cNvSpPr>
          <p:nvPr/>
        </p:nvSpPr>
        <p:spPr bwMode="gray">
          <a:xfrm>
            <a:off x="494730" y="787171"/>
            <a:ext cx="4128500" cy="289671"/>
          </a:xfrm>
          <a:prstGeom prst="rect">
            <a:avLst/>
          </a:prstGeom>
          <a:solidFill>
            <a:srgbClr val="E20074"/>
          </a:solidFill>
          <a:ln w="19050">
            <a:solidFill>
              <a:srgbClr val="E20074"/>
            </a:solidFill>
            <a:miter lim="800000"/>
            <a:headEnd/>
            <a:tailEnd/>
          </a:ln>
        </p:spPr>
        <p:txBody>
          <a:bodyPr vert="horz" wrap="square" lIns="108000" tIns="0" rIns="108000" bIns="0" numCol="1" anchor="ctr" anchorCtr="0" compatLnSpc="1">
            <a:prstTxWarp prst="textNoShape">
              <a:avLst/>
            </a:prstTxWarp>
          </a:bodyPr>
          <a:lst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rgbClr val="4B4B4B"/>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rgbClr val="4B4B4B"/>
                </a:solidFill>
                <a:latin typeface="+mn-lt"/>
                <a:ea typeface="+mn-ea"/>
                <a:cs typeface="+mn-cs"/>
              </a:defRPr>
            </a:lvl2pPr>
            <a:lvl3pPr marL="225410" indent="-220649"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3pPr>
            <a:lvl4pPr marL="444471"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4pPr>
            <a:lvl5pPr marL="677820" indent="-231761"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E20074"/>
              </a:buClr>
              <a:defRPr/>
            </a:pPr>
            <a:r>
              <a:rPr lang="en-US" dirty="0">
                <a:solidFill>
                  <a:srgbClr val="FFFFFF"/>
                </a:solidFill>
              </a:rPr>
              <a:t>New Challenges</a:t>
            </a:r>
          </a:p>
        </p:txBody>
      </p:sp>
      <p:sp>
        <p:nvSpPr>
          <p:cNvPr id="20" name="Inhaltsplatzhalter 6"/>
          <p:cNvSpPr txBox="1">
            <a:spLocks/>
          </p:cNvSpPr>
          <p:nvPr/>
        </p:nvSpPr>
        <p:spPr bwMode="gray">
          <a:xfrm>
            <a:off x="4860072" y="2371347"/>
            <a:ext cx="4128499" cy="332320"/>
          </a:xfrm>
          <a:prstGeom prst="rect">
            <a:avLst/>
          </a:prstGeom>
          <a:solidFill>
            <a:srgbClr val="FF9A1E">
              <a:lumMod val="40000"/>
              <a:lumOff val="60000"/>
            </a:srgbClr>
          </a:solidFill>
          <a:ln w="19050">
            <a:solidFill>
              <a:srgbClr val="E20074"/>
            </a:solidFill>
            <a:miter lim="800000"/>
            <a:headEnd/>
            <a:tailEnd/>
          </a:ln>
        </p:spPr>
        <p:txBody>
          <a:bodyPr vert="horz" wrap="square" lIns="108000" tIns="72000" rIns="108000" bIns="72000" numCol="1" anchor="t" anchorCtr="0" compatLnSpc="1">
            <a:prstTxWarp prst="textNoShape">
              <a:avLst/>
            </a:prstTxWarp>
          </a:bodyPr>
          <a:lstStyle>
            <a:defPPr>
              <a:defRPr lang="de-DE"/>
            </a:defPPr>
            <a:lvl1pPr defTabSz="576226" fontAlgn="base">
              <a:lnSpc>
                <a:spcPct val="104000"/>
              </a:lnSpc>
              <a:spcBef>
                <a:spcPts val="1200"/>
              </a:spcBef>
              <a:spcAft>
                <a:spcPct val="0"/>
              </a:spcAft>
              <a:buClr>
                <a:schemeClr val="tx2"/>
              </a:buClr>
              <a:buFont typeface="Wingdings" pitchFamily="2" charset="2"/>
              <a:defRPr sz="1800">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sz="1800">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1600" b="1">
                <a:latin typeface="Tele-GroteskHal" pitchFamily="2" charset="0"/>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lvl="2">
              <a:buClr>
                <a:srgbClr val="E20074"/>
              </a:buClr>
            </a:pPr>
            <a:r>
              <a:rPr lang="en-US" sz="1200" dirty="0">
                <a:solidFill>
                  <a:srgbClr val="4B4B4B"/>
                </a:solidFill>
              </a:rPr>
              <a:t>Link Density (W-BH/XH)</a:t>
            </a:r>
          </a:p>
        </p:txBody>
      </p:sp>
      <p:sp>
        <p:nvSpPr>
          <p:cNvPr id="21" name="Inhaltsplatzhalter 6"/>
          <p:cNvSpPr txBox="1">
            <a:spLocks/>
          </p:cNvSpPr>
          <p:nvPr/>
        </p:nvSpPr>
        <p:spPr bwMode="gray">
          <a:xfrm>
            <a:off x="4860072" y="1795283"/>
            <a:ext cx="4128458" cy="332320"/>
          </a:xfrm>
          <a:prstGeom prst="rect">
            <a:avLst/>
          </a:prstGeom>
          <a:solidFill>
            <a:srgbClr val="FF9A1E">
              <a:lumMod val="40000"/>
              <a:lumOff val="60000"/>
            </a:srgbClr>
          </a:solidFill>
          <a:ln w="19050">
            <a:solidFill>
              <a:srgbClr val="E20074"/>
            </a:solidFill>
            <a:miter lim="800000"/>
            <a:headEnd/>
            <a:tailEnd/>
          </a:ln>
        </p:spPr>
        <p:txBody>
          <a:bodyPr vert="horz" wrap="square" lIns="108000" tIns="72000" rIns="108000" bIns="72000" numCol="1" anchor="t" anchorCtr="0" compatLnSpc="1">
            <a:prstTxWarp prst="textNoShape">
              <a:avLst/>
            </a:prstTxWarp>
          </a:bodyPr>
          <a:lstStyle>
            <a:defPPr>
              <a:defRPr lang="de-DE"/>
            </a:defPPr>
            <a:lvl1pPr defTabSz="576226" fontAlgn="base">
              <a:lnSpc>
                <a:spcPct val="104000"/>
              </a:lnSpc>
              <a:spcBef>
                <a:spcPts val="1200"/>
              </a:spcBef>
              <a:spcAft>
                <a:spcPct val="0"/>
              </a:spcAft>
              <a:buClr>
                <a:schemeClr val="tx2"/>
              </a:buClr>
              <a:buFont typeface="Wingdings" pitchFamily="2" charset="2"/>
              <a:defRPr sz="1800">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sz="1800">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1600" b="1">
                <a:latin typeface="Tele-GroteskHal" pitchFamily="2" charset="0"/>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lvl="2">
              <a:buClr>
                <a:srgbClr val="E20074"/>
              </a:buClr>
              <a:defRPr/>
            </a:pPr>
            <a:r>
              <a:rPr lang="en-US" sz="1200" dirty="0">
                <a:solidFill>
                  <a:srgbClr val="4B4B4B"/>
                </a:solidFill>
              </a:rPr>
              <a:t>Latency</a:t>
            </a:r>
          </a:p>
        </p:txBody>
      </p:sp>
      <p:sp>
        <p:nvSpPr>
          <p:cNvPr id="22" name="Inhaltsplatzhalter 6"/>
          <p:cNvSpPr txBox="1">
            <a:spLocks/>
          </p:cNvSpPr>
          <p:nvPr/>
        </p:nvSpPr>
        <p:spPr bwMode="gray">
          <a:xfrm>
            <a:off x="4860032" y="3019419"/>
            <a:ext cx="4128499" cy="332320"/>
          </a:xfrm>
          <a:prstGeom prst="rect">
            <a:avLst/>
          </a:prstGeom>
          <a:solidFill>
            <a:srgbClr val="FF9A1E">
              <a:lumMod val="40000"/>
              <a:lumOff val="60000"/>
            </a:srgbClr>
          </a:solidFill>
          <a:ln w="19050">
            <a:solidFill>
              <a:srgbClr val="E20074"/>
            </a:solidFill>
            <a:miter lim="800000"/>
            <a:headEnd/>
            <a:tailEnd/>
          </a:ln>
        </p:spPr>
        <p:txBody>
          <a:bodyPr vert="horz" wrap="square" lIns="108000" tIns="72000" rIns="108000" bIns="72000" numCol="1" anchor="t" anchorCtr="0" compatLnSpc="1">
            <a:prstTxWarp prst="textNoShape">
              <a:avLst/>
            </a:prstTxWarp>
          </a:bodyPr>
          <a:lstStyle>
            <a:defPPr>
              <a:defRPr lang="de-DE"/>
            </a:defPPr>
            <a:lvl1pPr defTabSz="576226" fontAlgn="base">
              <a:lnSpc>
                <a:spcPct val="104000"/>
              </a:lnSpc>
              <a:spcBef>
                <a:spcPts val="1200"/>
              </a:spcBef>
              <a:spcAft>
                <a:spcPct val="0"/>
              </a:spcAft>
              <a:buClr>
                <a:schemeClr val="tx2"/>
              </a:buClr>
              <a:buFont typeface="Wingdings" pitchFamily="2" charset="2"/>
              <a:defRPr sz="1800">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sz="1800">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1600" b="1">
                <a:latin typeface="Tele-GroteskHal" pitchFamily="2" charset="0"/>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lvl="2">
              <a:buClr>
                <a:srgbClr val="E20074"/>
              </a:buClr>
              <a:defRPr/>
            </a:pPr>
            <a:r>
              <a:rPr lang="en-US" sz="1200" dirty="0">
                <a:solidFill>
                  <a:srgbClr val="4B4B4B"/>
                </a:solidFill>
              </a:rPr>
              <a:t>Synchronization</a:t>
            </a:r>
          </a:p>
        </p:txBody>
      </p:sp>
      <p:sp>
        <p:nvSpPr>
          <p:cNvPr id="23" name="Inhaltsplatzhalter 6"/>
          <p:cNvSpPr txBox="1">
            <a:spLocks/>
          </p:cNvSpPr>
          <p:nvPr/>
        </p:nvSpPr>
        <p:spPr bwMode="gray">
          <a:xfrm>
            <a:off x="4860032" y="3623203"/>
            <a:ext cx="4128499" cy="332320"/>
          </a:xfrm>
          <a:prstGeom prst="rect">
            <a:avLst/>
          </a:prstGeom>
          <a:solidFill>
            <a:srgbClr val="FF9A1E">
              <a:lumMod val="40000"/>
              <a:lumOff val="60000"/>
            </a:srgbClr>
          </a:solidFill>
          <a:ln w="19050">
            <a:solidFill>
              <a:srgbClr val="E20074"/>
            </a:solidFill>
            <a:miter lim="800000"/>
            <a:headEnd/>
            <a:tailEnd/>
          </a:ln>
        </p:spPr>
        <p:txBody>
          <a:bodyPr vert="horz" wrap="square" lIns="108000" tIns="72000" rIns="108000" bIns="72000" numCol="1" anchor="t" anchorCtr="0" compatLnSpc="1">
            <a:prstTxWarp prst="textNoShape">
              <a:avLst/>
            </a:prstTxWarp>
          </a:bodyPr>
          <a:lstStyle>
            <a:defPPr>
              <a:defRPr lang="de-DE"/>
            </a:defPPr>
            <a:lvl1pPr defTabSz="576226" fontAlgn="base">
              <a:lnSpc>
                <a:spcPct val="104000"/>
              </a:lnSpc>
              <a:spcBef>
                <a:spcPts val="1200"/>
              </a:spcBef>
              <a:spcAft>
                <a:spcPct val="0"/>
              </a:spcAft>
              <a:buClr>
                <a:schemeClr val="tx2"/>
              </a:buClr>
              <a:buFont typeface="Wingdings" pitchFamily="2" charset="2"/>
              <a:defRPr sz="1800">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sz="1800">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1600" b="1">
                <a:latin typeface="Tele-GroteskHal" pitchFamily="2" charset="0"/>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lvl="2">
              <a:buClr>
                <a:srgbClr val="E20074"/>
              </a:buClr>
            </a:pPr>
            <a:r>
              <a:rPr lang="en-US" sz="1200" dirty="0">
                <a:solidFill>
                  <a:srgbClr val="4B4B4B"/>
                </a:solidFill>
              </a:rPr>
              <a:t>Advanced Packet Networking</a:t>
            </a:r>
          </a:p>
        </p:txBody>
      </p:sp>
      <p:sp>
        <p:nvSpPr>
          <p:cNvPr id="24" name="Inhaltsplatzhalter 6"/>
          <p:cNvSpPr txBox="1">
            <a:spLocks/>
          </p:cNvSpPr>
          <p:nvPr/>
        </p:nvSpPr>
        <p:spPr bwMode="gray">
          <a:xfrm rot="16200000">
            <a:off x="-549251" y="1864578"/>
            <a:ext cx="1585545" cy="189389"/>
          </a:xfrm>
          <a:prstGeom prst="rect">
            <a:avLst/>
          </a:prstGeom>
          <a:solidFill>
            <a:srgbClr val="E20074"/>
          </a:solidFill>
          <a:ln w="19050">
            <a:solidFill>
              <a:srgbClr val="E20074"/>
            </a:solidFill>
            <a:miter lim="800000"/>
            <a:headEnd/>
            <a:tailEnd/>
          </a:ln>
        </p:spPr>
        <p:txBody>
          <a:bodyPr vert="horz" wrap="square" lIns="108000" tIns="0" rIns="108000" bIns="0" numCol="1" anchor="ctr" anchorCtr="0" compatLnSpc="1">
            <a:prstTxWarp prst="textNoShape">
              <a:avLst/>
            </a:prstTxWarp>
          </a:bodyPr>
          <a:lst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rgbClr val="4B4B4B"/>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rgbClr val="4B4B4B"/>
                </a:solidFill>
                <a:latin typeface="+mn-lt"/>
                <a:ea typeface="+mn-ea"/>
                <a:cs typeface="+mn-cs"/>
              </a:defRPr>
            </a:lvl2pPr>
            <a:lvl3pPr marL="225410" indent="-220649"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3pPr>
            <a:lvl4pPr marL="444471"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4pPr>
            <a:lvl5pPr marL="677820" indent="-231761"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E20074"/>
              </a:buClr>
              <a:defRPr/>
            </a:pPr>
            <a:r>
              <a:rPr lang="en-US" sz="1400" dirty="0">
                <a:solidFill>
                  <a:srgbClr val="FFFFFF"/>
                </a:solidFill>
              </a:rPr>
              <a:t>5G Use Cases</a:t>
            </a:r>
          </a:p>
        </p:txBody>
      </p:sp>
      <p:sp>
        <p:nvSpPr>
          <p:cNvPr id="25" name="Inhaltsplatzhalter 6"/>
          <p:cNvSpPr txBox="1">
            <a:spLocks/>
          </p:cNvSpPr>
          <p:nvPr/>
        </p:nvSpPr>
        <p:spPr bwMode="gray">
          <a:xfrm rot="16200000">
            <a:off x="-68833" y="4124536"/>
            <a:ext cx="624710" cy="189391"/>
          </a:xfrm>
          <a:prstGeom prst="rect">
            <a:avLst/>
          </a:prstGeom>
          <a:solidFill>
            <a:srgbClr val="E20074"/>
          </a:solidFill>
          <a:ln w="19050">
            <a:solidFill>
              <a:srgbClr val="E20074"/>
            </a:solidFill>
            <a:miter lim="800000"/>
            <a:headEnd/>
            <a:tailEnd/>
          </a:ln>
        </p:spPr>
        <p:txBody>
          <a:bodyPr vert="horz" wrap="square" lIns="108000" tIns="0" rIns="108000" bIns="0" numCol="1" anchor="ctr" anchorCtr="0" compatLnSpc="1">
            <a:prstTxWarp prst="textNoShape">
              <a:avLst/>
            </a:prstTxWarp>
          </a:bodyPr>
          <a:lst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rgbClr val="4B4B4B"/>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rgbClr val="4B4B4B"/>
                </a:solidFill>
                <a:latin typeface="+mn-lt"/>
                <a:ea typeface="+mn-ea"/>
                <a:cs typeface="+mn-cs"/>
              </a:defRPr>
            </a:lvl2pPr>
            <a:lvl3pPr marL="225410" indent="-220649"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3pPr>
            <a:lvl4pPr marL="444471"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4pPr>
            <a:lvl5pPr marL="677820" indent="-231761"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E20074"/>
              </a:buClr>
              <a:defRPr/>
            </a:pPr>
            <a:r>
              <a:rPr lang="en-US" sz="1400" dirty="0">
                <a:solidFill>
                  <a:srgbClr val="FFFFFF"/>
                </a:solidFill>
              </a:rPr>
              <a:t>OPS</a:t>
            </a:r>
          </a:p>
        </p:txBody>
      </p:sp>
      <p:sp>
        <p:nvSpPr>
          <p:cNvPr id="26" name="Inhaltsplatzhalter 6"/>
          <p:cNvSpPr txBox="1">
            <a:spLocks/>
          </p:cNvSpPr>
          <p:nvPr/>
        </p:nvSpPr>
        <p:spPr bwMode="gray">
          <a:xfrm>
            <a:off x="494732" y="3906879"/>
            <a:ext cx="4128499" cy="283793"/>
          </a:xfrm>
          <a:prstGeom prst="rect">
            <a:avLst/>
          </a:prstGeom>
          <a:solidFill>
            <a:srgbClr val="53BAF2">
              <a:lumMod val="20000"/>
              <a:lumOff val="80000"/>
            </a:srgbClr>
          </a:solidFill>
          <a:ln w="19050">
            <a:solidFill>
              <a:srgbClr val="E20074"/>
            </a:solidFill>
            <a:miter lim="800000"/>
            <a:headEnd/>
            <a:tailEnd/>
          </a:ln>
        </p:spPr>
        <p:txBody>
          <a:bodyPr vert="horz" wrap="square" lIns="108000" tIns="72000" rIns="108000" bIns="72000" numCol="1" anchor="t" anchorCtr="0" compatLnSpc="1">
            <a:prstTxWarp prst="textNoShape">
              <a:avLst/>
            </a:prstTxWarp>
          </a:bodyPr>
          <a:lstStyle>
            <a:defPPr>
              <a:defRPr lang="de-DE"/>
            </a:defPPr>
            <a:lvl1pPr defTabSz="576226" fontAlgn="base">
              <a:lnSpc>
                <a:spcPct val="104000"/>
              </a:lnSpc>
              <a:spcBef>
                <a:spcPts val="1200"/>
              </a:spcBef>
              <a:spcAft>
                <a:spcPct val="0"/>
              </a:spcAft>
              <a:buClr>
                <a:schemeClr val="tx2"/>
              </a:buClr>
              <a:buFont typeface="Wingdings" pitchFamily="2" charset="2"/>
              <a:defRPr sz="1800">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sz="1800">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1600" b="1">
                <a:latin typeface="Tele-GroteskHal" pitchFamily="2" charset="0"/>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lvl="2">
              <a:buClr>
                <a:srgbClr val="E20074"/>
              </a:buClr>
            </a:pPr>
            <a:r>
              <a:rPr lang="en-US" sz="1200" dirty="0">
                <a:solidFill>
                  <a:srgbClr val="4B4B4B"/>
                </a:solidFill>
              </a:rPr>
              <a:t>Operational Simplification</a:t>
            </a:r>
          </a:p>
        </p:txBody>
      </p:sp>
      <p:sp>
        <p:nvSpPr>
          <p:cNvPr id="27" name="Inhaltsplatzhalter 6"/>
          <p:cNvSpPr txBox="1">
            <a:spLocks/>
          </p:cNvSpPr>
          <p:nvPr/>
        </p:nvSpPr>
        <p:spPr bwMode="gray">
          <a:xfrm>
            <a:off x="494730" y="4217065"/>
            <a:ext cx="4128499" cy="314521"/>
          </a:xfrm>
          <a:prstGeom prst="rect">
            <a:avLst/>
          </a:prstGeom>
          <a:solidFill>
            <a:srgbClr val="53BAF2">
              <a:lumMod val="20000"/>
              <a:lumOff val="80000"/>
            </a:srgbClr>
          </a:solidFill>
          <a:ln w="19050">
            <a:solidFill>
              <a:srgbClr val="E20074"/>
            </a:solidFill>
            <a:miter lim="800000"/>
            <a:headEnd/>
            <a:tailEnd/>
          </a:ln>
        </p:spPr>
        <p:txBody>
          <a:bodyPr vert="horz" wrap="square" lIns="108000" tIns="72000" rIns="108000" bIns="72000" numCol="1" anchor="t" anchorCtr="0" compatLnSpc="1">
            <a:prstTxWarp prst="textNoShape">
              <a:avLst/>
            </a:prstTxWarp>
          </a:bodyPr>
          <a:lstStyle>
            <a:defPPr>
              <a:defRPr lang="de-DE"/>
            </a:defPPr>
            <a:lvl1pPr defTabSz="576226" fontAlgn="base">
              <a:lnSpc>
                <a:spcPct val="104000"/>
              </a:lnSpc>
              <a:spcBef>
                <a:spcPts val="1200"/>
              </a:spcBef>
              <a:spcAft>
                <a:spcPct val="0"/>
              </a:spcAft>
              <a:buClr>
                <a:schemeClr val="tx2"/>
              </a:buClr>
              <a:buFont typeface="Wingdings" pitchFamily="2" charset="2"/>
              <a:defRPr sz="1800">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sz="1800">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1600" b="1">
                <a:latin typeface="Tele-GroteskHal" pitchFamily="2" charset="0"/>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lvl="2">
              <a:buClr>
                <a:srgbClr val="E20074"/>
              </a:buClr>
              <a:defRPr/>
            </a:pPr>
            <a:r>
              <a:rPr lang="en-US" sz="1200" dirty="0">
                <a:solidFill>
                  <a:srgbClr val="4B4B4B"/>
                </a:solidFill>
              </a:rPr>
              <a:t>Services Setup Acceleration</a:t>
            </a:r>
          </a:p>
        </p:txBody>
      </p:sp>
      <p:sp>
        <p:nvSpPr>
          <p:cNvPr id="28" name="Inhaltsplatzhalter 6"/>
          <p:cNvSpPr txBox="1">
            <a:spLocks/>
          </p:cNvSpPr>
          <p:nvPr/>
        </p:nvSpPr>
        <p:spPr bwMode="gray">
          <a:xfrm rot="16200000">
            <a:off x="-162632" y="3353317"/>
            <a:ext cx="807028" cy="194671"/>
          </a:xfrm>
          <a:prstGeom prst="rect">
            <a:avLst/>
          </a:prstGeom>
          <a:solidFill>
            <a:srgbClr val="E20074"/>
          </a:solidFill>
          <a:ln w="19050">
            <a:solidFill>
              <a:srgbClr val="E20074"/>
            </a:solidFill>
            <a:miter lim="800000"/>
            <a:headEnd/>
            <a:tailEnd/>
          </a:ln>
        </p:spPr>
        <p:txBody>
          <a:bodyPr vert="horz" wrap="square" lIns="108000" tIns="0" rIns="108000" bIns="0" numCol="1" anchor="ctr" anchorCtr="0" compatLnSpc="1">
            <a:prstTxWarp prst="textNoShape">
              <a:avLst/>
            </a:prstTxWarp>
          </a:bodyPr>
          <a:lst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rgbClr val="4B4B4B"/>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rgbClr val="4B4B4B"/>
                </a:solidFill>
                <a:latin typeface="+mn-lt"/>
                <a:ea typeface="+mn-ea"/>
                <a:cs typeface="+mn-cs"/>
              </a:defRPr>
            </a:lvl2pPr>
            <a:lvl3pPr marL="225410" indent="-220649"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3pPr>
            <a:lvl4pPr marL="444471"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4pPr>
            <a:lvl5pPr marL="677820" indent="-231761"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E20074"/>
              </a:buClr>
              <a:defRPr/>
            </a:pPr>
            <a:r>
              <a:rPr lang="en-US" sz="1200" dirty="0">
                <a:solidFill>
                  <a:srgbClr val="FFFFFF"/>
                </a:solidFill>
              </a:rPr>
              <a:t>5G RAN</a:t>
            </a:r>
          </a:p>
        </p:txBody>
      </p:sp>
      <p:sp>
        <p:nvSpPr>
          <p:cNvPr id="29" name="Inhaltsplatzhalter 6"/>
          <p:cNvSpPr txBox="1">
            <a:spLocks/>
          </p:cNvSpPr>
          <p:nvPr/>
        </p:nvSpPr>
        <p:spPr bwMode="gray">
          <a:xfrm>
            <a:off x="494731" y="3203884"/>
            <a:ext cx="4128499" cy="283793"/>
          </a:xfrm>
          <a:prstGeom prst="rect">
            <a:avLst/>
          </a:prstGeom>
          <a:solidFill>
            <a:srgbClr val="53BAF2">
              <a:lumMod val="20000"/>
              <a:lumOff val="80000"/>
            </a:srgbClr>
          </a:solidFill>
          <a:ln w="19050">
            <a:solidFill>
              <a:srgbClr val="E20074"/>
            </a:solidFill>
            <a:miter lim="800000"/>
            <a:headEnd/>
            <a:tailEnd/>
          </a:ln>
        </p:spPr>
        <p:txBody>
          <a:bodyPr vert="horz" wrap="square" lIns="108000" tIns="72000" rIns="108000" bIns="72000" numCol="1" anchor="t" anchorCtr="0" compatLnSpc="1">
            <a:prstTxWarp prst="textNoShape">
              <a:avLst/>
            </a:prstTxWarp>
          </a:bodyPr>
          <a:lst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rgbClr val="4B4B4B"/>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rgbClr val="4B4B4B"/>
                </a:solidFill>
                <a:latin typeface="+mn-lt"/>
                <a:ea typeface="+mn-ea"/>
                <a:cs typeface="+mn-cs"/>
              </a:defRPr>
            </a:lvl2pPr>
            <a:lvl3pPr marL="225410" indent="-220649"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3pPr>
            <a:lvl4pPr marL="444471"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4pPr>
            <a:lvl5pPr marL="677820" indent="-231761"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rgbClr val="4B4B4B"/>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buClr>
                <a:srgbClr val="E20074"/>
              </a:buClr>
              <a:buFont typeface="Wingdings 2" panose="05020102010507070707" pitchFamily="18" charset="2"/>
              <a:buNone/>
              <a:defRPr/>
            </a:pPr>
            <a:r>
              <a:rPr lang="en-US" sz="1200" b="1" dirty="0">
                <a:latin typeface="Tele-GroteskHal" pitchFamily="2" charset="0"/>
              </a:rPr>
              <a:t>Increased Density</a:t>
            </a:r>
          </a:p>
        </p:txBody>
      </p:sp>
      <p:sp>
        <p:nvSpPr>
          <p:cNvPr id="30" name="Inhaltsplatzhalter 6"/>
          <p:cNvSpPr txBox="1">
            <a:spLocks/>
          </p:cNvSpPr>
          <p:nvPr/>
        </p:nvSpPr>
        <p:spPr bwMode="gray">
          <a:xfrm>
            <a:off x="494732" y="3518338"/>
            <a:ext cx="4128499" cy="283793"/>
          </a:xfrm>
          <a:prstGeom prst="rect">
            <a:avLst/>
          </a:prstGeom>
          <a:solidFill>
            <a:srgbClr val="53BAF2">
              <a:lumMod val="20000"/>
              <a:lumOff val="80000"/>
            </a:srgbClr>
          </a:solidFill>
          <a:ln w="19050">
            <a:solidFill>
              <a:srgbClr val="E20074"/>
            </a:solidFill>
            <a:miter lim="800000"/>
            <a:headEnd/>
            <a:tailEnd/>
          </a:ln>
        </p:spPr>
        <p:txBody>
          <a:bodyPr vert="horz" wrap="square" lIns="108000" tIns="72000" rIns="108000" bIns="72000" numCol="1" anchor="t" anchorCtr="0" compatLnSpc="1">
            <a:prstTxWarp prst="textNoShape">
              <a:avLst/>
            </a:prstTxWarp>
          </a:bodyPr>
          <a:lstStyle>
            <a:defPPr>
              <a:defRPr lang="de-DE"/>
            </a:defPPr>
            <a:lvl1pPr defTabSz="576226" fontAlgn="base">
              <a:lnSpc>
                <a:spcPct val="104000"/>
              </a:lnSpc>
              <a:spcBef>
                <a:spcPts val="1200"/>
              </a:spcBef>
              <a:spcAft>
                <a:spcPct val="0"/>
              </a:spcAft>
              <a:buClr>
                <a:schemeClr val="tx2"/>
              </a:buClr>
              <a:buFont typeface="Wingdings" pitchFamily="2" charset="2"/>
              <a:defRPr sz="1800">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sz="1800">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1600" b="1">
                <a:latin typeface="Tele-GroteskHal" pitchFamily="2" charset="0"/>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lvl="2">
              <a:buClr>
                <a:srgbClr val="E20074"/>
              </a:buClr>
              <a:defRPr/>
            </a:pPr>
            <a:r>
              <a:rPr lang="en-US" sz="1200" dirty="0">
                <a:solidFill>
                  <a:srgbClr val="4B4B4B"/>
                </a:solidFill>
              </a:rPr>
              <a:t>Network Coordination</a:t>
            </a:r>
            <a:endParaRPr lang="en-US" sz="1200" kern="0" dirty="0">
              <a:solidFill>
                <a:sysClr val="windowText" lastClr="000000"/>
              </a:solidFill>
            </a:endParaRPr>
          </a:p>
        </p:txBody>
      </p:sp>
      <p:sp>
        <p:nvSpPr>
          <p:cNvPr id="31" name="Inhaltsplatzhalter 6"/>
          <p:cNvSpPr txBox="1">
            <a:spLocks/>
          </p:cNvSpPr>
          <p:nvPr/>
        </p:nvSpPr>
        <p:spPr bwMode="gray">
          <a:xfrm>
            <a:off x="4860032" y="4199267"/>
            <a:ext cx="4128499" cy="332320"/>
          </a:xfrm>
          <a:prstGeom prst="rect">
            <a:avLst/>
          </a:prstGeom>
          <a:solidFill>
            <a:srgbClr val="FF9A1E">
              <a:lumMod val="40000"/>
              <a:lumOff val="60000"/>
            </a:srgbClr>
          </a:solidFill>
          <a:ln w="19050">
            <a:solidFill>
              <a:srgbClr val="E20074"/>
            </a:solidFill>
            <a:miter lim="800000"/>
            <a:headEnd/>
            <a:tailEnd/>
          </a:ln>
        </p:spPr>
        <p:txBody>
          <a:bodyPr vert="horz" wrap="square" lIns="108000" tIns="72000" rIns="108000" bIns="72000" numCol="1" anchor="t" anchorCtr="0" compatLnSpc="1">
            <a:prstTxWarp prst="textNoShape">
              <a:avLst/>
            </a:prstTxWarp>
          </a:bodyPr>
          <a:lstStyle>
            <a:defPPr>
              <a:defRPr lang="de-DE"/>
            </a:defPPr>
            <a:lvl1pPr defTabSz="576226" fontAlgn="base">
              <a:lnSpc>
                <a:spcPct val="104000"/>
              </a:lnSpc>
              <a:spcBef>
                <a:spcPts val="1200"/>
              </a:spcBef>
              <a:spcAft>
                <a:spcPct val="0"/>
              </a:spcAft>
              <a:buClr>
                <a:schemeClr val="tx2"/>
              </a:buClr>
              <a:buFont typeface="Wingdings" pitchFamily="2" charset="2"/>
              <a:defRPr sz="1800">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sz="1800">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1600" b="1">
                <a:latin typeface="Tele-GroteskHal" pitchFamily="2" charset="0"/>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sz="1800">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lvl="2">
              <a:buClr>
                <a:srgbClr val="E20074"/>
              </a:buClr>
              <a:defRPr/>
            </a:pPr>
            <a:r>
              <a:rPr lang="en-US" sz="1200" dirty="0">
                <a:solidFill>
                  <a:srgbClr val="4B4B4B"/>
                </a:solidFill>
              </a:rPr>
              <a:t>Automated Network Management</a:t>
            </a:r>
          </a:p>
        </p:txBody>
      </p:sp>
      <p:pic>
        <p:nvPicPr>
          <p:cNvPr id="3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66499"/>
            <a:ext cx="3385098" cy="200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95536" y="4475316"/>
            <a:ext cx="997389" cy="184666"/>
          </a:xfrm>
          <a:prstGeom prst="rect">
            <a:avLst/>
          </a:prstGeom>
          <a:noFill/>
        </p:spPr>
        <p:txBody>
          <a:bodyPr wrap="none" rtlCol="0">
            <a:spAutoFit/>
          </a:bodyPr>
          <a:lstStyle/>
          <a:p>
            <a:r>
              <a:rPr lang="it-IT" sz="600" dirty="0">
                <a:solidFill>
                  <a:prstClr val="white">
                    <a:lumMod val="65000"/>
                  </a:prstClr>
                </a:solidFill>
                <a:latin typeface="Arial" panose="020B0604020202020204" pitchFamily="34" charset="0"/>
                <a:cs typeface="Arial" panose="020B0604020202020204" pitchFamily="34" charset="0"/>
              </a:rPr>
              <a:t>Source: ETSI mWT ISG</a:t>
            </a:r>
          </a:p>
        </p:txBody>
      </p:sp>
    </p:spTree>
    <p:extLst>
      <p:ext uri="{BB962C8B-B14F-4D97-AF65-F5344CB8AC3E}">
        <p14:creationId xmlns:p14="http://schemas.microsoft.com/office/powerpoint/2010/main" val="39415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a:spLocks noGrp="1"/>
          </p:cNvSpPr>
          <p:nvPr>
            <p:ph type="title"/>
          </p:nvPr>
        </p:nvSpPr>
        <p:spPr>
          <a:xfrm>
            <a:off x="251520" y="195486"/>
            <a:ext cx="7128792" cy="432048"/>
          </a:xfrm>
        </p:spPr>
        <p:txBody>
          <a:bodyPr>
            <a:noAutofit/>
          </a:bodyPr>
          <a:lstStyle/>
          <a:p>
            <a:r>
              <a:rPr lang="en-US" sz="2500" dirty="0"/>
              <a:t>5G Access Sites Configurations</a:t>
            </a:r>
          </a:p>
        </p:txBody>
      </p:sp>
      <p:graphicFrame>
        <p:nvGraphicFramePr>
          <p:cNvPr id="6" name="Table 5"/>
          <p:cNvGraphicFramePr>
            <a:graphicFrameLocks noGrp="1"/>
          </p:cNvGraphicFramePr>
          <p:nvPr>
            <p:extLst/>
          </p:nvPr>
        </p:nvGraphicFramePr>
        <p:xfrm>
          <a:off x="909483" y="1146167"/>
          <a:ext cx="7388942" cy="3435664"/>
        </p:xfrm>
        <a:graphic>
          <a:graphicData uri="http://schemas.openxmlformats.org/drawingml/2006/table">
            <a:tbl>
              <a:tblPr firstRow="1" firstCol="1" bandRow="1">
                <a:tableStyleId>{5C22544A-7EE6-4342-B048-85BDC9FD1C3A}</a:tableStyleId>
              </a:tblPr>
              <a:tblGrid>
                <a:gridCol w="2103269">
                  <a:extLst>
                    <a:ext uri="{9D8B030D-6E8A-4147-A177-3AD203B41FA5}">
                      <a16:colId xmlns:a16="http://schemas.microsoft.com/office/drawing/2014/main" val="20000"/>
                    </a:ext>
                  </a:extLst>
                </a:gridCol>
                <a:gridCol w="3538006">
                  <a:extLst>
                    <a:ext uri="{9D8B030D-6E8A-4147-A177-3AD203B41FA5}">
                      <a16:colId xmlns:a16="http://schemas.microsoft.com/office/drawing/2014/main" val="20001"/>
                    </a:ext>
                  </a:extLst>
                </a:gridCol>
                <a:gridCol w="1747667">
                  <a:extLst>
                    <a:ext uri="{9D8B030D-6E8A-4147-A177-3AD203B41FA5}">
                      <a16:colId xmlns:a16="http://schemas.microsoft.com/office/drawing/2014/main" val="20002"/>
                    </a:ext>
                  </a:extLst>
                </a:gridCol>
              </a:tblGrid>
              <a:tr h="341888">
                <a:tc>
                  <a:txBody>
                    <a:bodyPr/>
                    <a:lstStyle/>
                    <a:p>
                      <a:pPr algn="ctr" hangingPunct="0">
                        <a:spcAft>
                          <a:spcPts val="0"/>
                        </a:spcAft>
                      </a:pPr>
                      <a:r>
                        <a:rPr lang="en-GB" sz="1200" dirty="0">
                          <a:effectLst/>
                        </a:rPr>
                        <a:t>Area Type</a:t>
                      </a:r>
                      <a:endParaRPr lang="el-GR" sz="1200" b="1" dirty="0">
                        <a:effectLst/>
                        <a:latin typeface="Arial"/>
                        <a:ea typeface="Times New Roman"/>
                        <a:cs typeface="Times New Roman"/>
                      </a:endParaRPr>
                    </a:p>
                  </a:txBody>
                  <a:tcPr marL="17780" marR="68580" marT="0" marB="0" anchor="ctr"/>
                </a:tc>
                <a:tc>
                  <a:txBody>
                    <a:bodyPr/>
                    <a:lstStyle/>
                    <a:p>
                      <a:pPr algn="ctr" hangingPunct="0">
                        <a:spcAft>
                          <a:spcPts val="0"/>
                        </a:spcAft>
                      </a:pPr>
                      <a:r>
                        <a:rPr lang="en-GB" sz="1200">
                          <a:effectLst/>
                        </a:rPr>
                        <a:t>Sites Configurations</a:t>
                      </a:r>
                      <a:endParaRPr lang="el-GR" sz="1200">
                        <a:effectLst/>
                      </a:endParaRPr>
                    </a:p>
                    <a:p>
                      <a:pPr algn="ctr" hangingPunct="0">
                        <a:spcAft>
                          <a:spcPts val="0"/>
                        </a:spcAft>
                      </a:pPr>
                      <a:r>
                        <a:rPr lang="en-GB" sz="1200">
                          <a:effectLst/>
                        </a:rPr>
                        <a:t>(indicative)</a:t>
                      </a:r>
                      <a:endParaRPr lang="el-GR" sz="1200" b="1">
                        <a:effectLst/>
                        <a:latin typeface="Arial"/>
                        <a:ea typeface="Times New Roman"/>
                        <a:cs typeface="Times New Roman"/>
                      </a:endParaRPr>
                    </a:p>
                  </a:txBody>
                  <a:tcPr marL="17780" marR="68580" marT="0" marB="0" anchor="ctr"/>
                </a:tc>
                <a:tc>
                  <a:txBody>
                    <a:bodyPr/>
                    <a:lstStyle/>
                    <a:p>
                      <a:pPr algn="ctr" hangingPunct="0">
                        <a:spcAft>
                          <a:spcPts val="0"/>
                        </a:spcAft>
                      </a:pPr>
                      <a:r>
                        <a:rPr lang="en-GB" sz="1200">
                          <a:effectLst/>
                        </a:rPr>
                        <a:t>Cell Type</a:t>
                      </a:r>
                      <a:endParaRPr lang="el-GR" sz="1200" b="1">
                        <a:effectLst/>
                        <a:latin typeface="Arial"/>
                        <a:ea typeface="Times New Roman"/>
                        <a:cs typeface="Times New Roman"/>
                      </a:endParaRPr>
                    </a:p>
                  </a:txBody>
                  <a:tcPr marL="17780" marR="68580" marT="0" marB="0" anchor="ctr"/>
                </a:tc>
                <a:extLst>
                  <a:ext uri="{0D108BD9-81ED-4DB2-BD59-A6C34878D82A}">
                    <a16:rowId xmlns:a16="http://schemas.microsoft.com/office/drawing/2014/main" val="10000"/>
                  </a:ext>
                </a:extLst>
              </a:tr>
              <a:tr h="682200">
                <a:tc>
                  <a:txBody>
                    <a:bodyPr/>
                    <a:lstStyle/>
                    <a:p>
                      <a:pPr hangingPunct="0">
                        <a:spcAft>
                          <a:spcPts val="0"/>
                        </a:spcAft>
                      </a:pPr>
                      <a:r>
                        <a:rPr lang="en-GB" sz="1200" dirty="0">
                          <a:effectLst/>
                        </a:rPr>
                        <a:t>Dense Urban ('DU')</a:t>
                      </a:r>
                      <a:endParaRPr lang="el-GR" sz="1200" dirty="0">
                        <a:effectLst/>
                        <a:latin typeface="Arial"/>
                        <a:ea typeface="Times New Roman"/>
                        <a:cs typeface="Times New Roman"/>
                      </a:endParaRPr>
                    </a:p>
                  </a:txBody>
                  <a:tcPr marL="17780" marR="68580" marT="0" marB="0" anchor="ctr"/>
                </a:tc>
                <a:tc>
                  <a:txBody>
                    <a:bodyPr/>
                    <a:lstStyle/>
                    <a:p>
                      <a:pPr marL="342900" lvl="0" indent="-342900" hangingPunct="0">
                        <a:spcAft>
                          <a:spcPts val="0"/>
                        </a:spcAft>
                        <a:buFont typeface="Symbol"/>
                        <a:buChar char=""/>
                        <a:tabLst>
                          <a:tab pos="457200" algn="l"/>
                          <a:tab pos="365125" algn="l"/>
                        </a:tabLst>
                      </a:pPr>
                      <a:r>
                        <a:rPr lang="en-GB" sz="1200" dirty="0">
                          <a:effectLst/>
                        </a:rPr>
                        <a:t>5G 100 MHz 16L MIMO ~4 GHz</a:t>
                      </a:r>
                      <a:endParaRPr lang="el-GR" sz="1200" dirty="0">
                        <a:effectLst/>
                      </a:endParaRPr>
                    </a:p>
                    <a:p>
                      <a:pPr marL="342900" lvl="0" indent="-342900" hangingPunct="0">
                        <a:spcAft>
                          <a:spcPts val="0"/>
                        </a:spcAft>
                        <a:buFont typeface="Symbol"/>
                        <a:buChar char=""/>
                        <a:tabLst>
                          <a:tab pos="457200" algn="l"/>
                          <a:tab pos="365125" algn="l"/>
                        </a:tabLst>
                      </a:pPr>
                      <a:r>
                        <a:rPr lang="en-GB" sz="1200" dirty="0">
                          <a:effectLst/>
                        </a:rPr>
                        <a:t>5G ≤ 800 MHz 4L MIMO ~30 GHz</a:t>
                      </a:r>
                      <a:endParaRPr lang="el-GR" sz="1200" dirty="0">
                        <a:effectLst/>
                        <a:latin typeface="Arial"/>
                        <a:ea typeface="Times New Roman"/>
                        <a:cs typeface="Times New Roman"/>
                      </a:endParaRPr>
                    </a:p>
                  </a:txBody>
                  <a:tcPr marL="17780" marR="68580" marT="0" marB="0" anchor="ctr"/>
                </a:tc>
                <a:tc>
                  <a:txBody>
                    <a:bodyPr/>
                    <a:lstStyle/>
                    <a:p>
                      <a:pPr marL="342900" lvl="0" indent="-342900" hangingPunct="0">
                        <a:spcAft>
                          <a:spcPts val="0"/>
                        </a:spcAft>
                        <a:buFont typeface="Symbol"/>
                        <a:buChar char=""/>
                        <a:tabLst>
                          <a:tab pos="457200" algn="l"/>
                          <a:tab pos="386080" algn="l"/>
                        </a:tabLst>
                      </a:pPr>
                      <a:r>
                        <a:rPr lang="en-GB" sz="1200">
                          <a:effectLst/>
                        </a:rPr>
                        <a:t>Small-cell</a:t>
                      </a:r>
                      <a:endParaRPr lang="el-GR" sz="1200">
                        <a:effectLst/>
                        <a:latin typeface="Arial"/>
                        <a:ea typeface="Times New Roman"/>
                        <a:cs typeface="Times New Roman"/>
                      </a:endParaRPr>
                    </a:p>
                  </a:txBody>
                  <a:tcPr marL="17780" marR="68580" marT="0" marB="0" anchor="ctr"/>
                </a:tc>
                <a:extLst>
                  <a:ext uri="{0D108BD9-81ED-4DB2-BD59-A6C34878D82A}">
                    <a16:rowId xmlns:a16="http://schemas.microsoft.com/office/drawing/2014/main" val="10001"/>
                  </a:ext>
                </a:extLst>
              </a:tr>
              <a:tr h="852751">
                <a:tc>
                  <a:txBody>
                    <a:bodyPr/>
                    <a:lstStyle/>
                    <a:p>
                      <a:pPr hangingPunct="0">
                        <a:spcAft>
                          <a:spcPts val="0"/>
                        </a:spcAft>
                      </a:pPr>
                      <a:r>
                        <a:rPr lang="en-GB" sz="1200">
                          <a:effectLst/>
                        </a:rPr>
                        <a:t>Urban ('U')</a:t>
                      </a:r>
                      <a:endParaRPr lang="el-GR" sz="1200">
                        <a:effectLst/>
                        <a:latin typeface="Arial"/>
                        <a:ea typeface="Times New Roman"/>
                        <a:cs typeface="Times New Roman"/>
                      </a:endParaRPr>
                    </a:p>
                  </a:txBody>
                  <a:tcPr marL="17780" marR="68580" marT="0" marB="0" anchor="ctr"/>
                </a:tc>
                <a:tc>
                  <a:txBody>
                    <a:bodyPr/>
                    <a:lstStyle/>
                    <a:p>
                      <a:pPr marL="342900" lvl="0" indent="-342900" hangingPunct="0">
                        <a:spcAft>
                          <a:spcPts val="0"/>
                        </a:spcAft>
                        <a:buFont typeface="Symbol"/>
                        <a:buChar char=""/>
                        <a:tabLst>
                          <a:tab pos="457200" algn="l"/>
                          <a:tab pos="365125" algn="l"/>
                        </a:tabLst>
                      </a:pPr>
                      <a:r>
                        <a:rPr lang="en-GB" sz="1200" dirty="0">
                          <a:effectLst/>
                        </a:rPr>
                        <a:t>LTE 50-100 MHz</a:t>
                      </a:r>
                      <a:endParaRPr lang="el-GR" sz="1200" dirty="0">
                        <a:effectLst/>
                      </a:endParaRPr>
                    </a:p>
                    <a:p>
                      <a:pPr marL="342900" lvl="0" indent="-342900" hangingPunct="0">
                        <a:spcAft>
                          <a:spcPts val="0"/>
                        </a:spcAft>
                        <a:buFont typeface="Symbol"/>
                        <a:buChar char=""/>
                        <a:tabLst>
                          <a:tab pos="457200" algn="l"/>
                          <a:tab pos="365125" algn="l"/>
                        </a:tabLst>
                      </a:pPr>
                      <a:r>
                        <a:rPr lang="en-GB" sz="1200" dirty="0">
                          <a:effectLst/>
                        </a:rPr>
                        <a:t>5G 100 MHz 16L MIMO ~4 GHz</a:t>
                      </a:r>
                      <a:endParaRPr lang="el-GR" sz="1200" dirty="0">
                        <a:effectLst/>
                      </a:endParaRPr>
                    </a:p>
                    <a:p>
                      <a:pPr marL="342900" lvl="0" indent="-342900" hangingPunct="0">
                        <a:spcAft>
                          <a:spcPts val="0"/>
                        </a:spcAft>
                        <a:buFont typeface="Symbol"/>
                        <a:buChar char=""/>
                        <a:tabLst>
                          <a:tab pos="457200" algn="l"/>
                          <a:tab pos="365125" algn="l"/>
                        </a:tabLst>
                      </a:pPr>
                      <a:r>
                        <a:rPr lang="en-GB" sz="1200" dirty="0">
                          <a:effectLst/>
                        </a:rPr>
                        <a:t>5G ≤ 800 MHz 4L MIMO ~30 GHz</a:t>
                      </a:r>
                      <a:endParaRPr lang="el-GR" sz="1200" dirty="0">
                        <a:effectLst/>
                        <a:latin typeface="Arial"/>
                        <a:ea typeface="Times New Roman"/>
                        <a:cs typeface="Times New Roman"/>
                      </a:endParaRPr>
                    </a:p>
                  </a:txBody>
                  <a:tcPr marL="17780" marR="68580" marT="0" marB="0" anchor="ctr"/>
                </a:tc>
                <a:tc>
                  <a:txBody>
                    <a:bodyPr/>
                    <a:lstStyle/>
                    <a:p>
                      <a:pPr marL="342900" lvl="0" indent="-342900" hangingPunct="0">
                        <a:spcAft>
                          <a:spcPts val="0"/>
                        </a:spcAft>
                        <a:buFont typeface="Symbol"/>
                        <a:buChar char=""/>
                        <a:tabLst>
                          <a:tab pos="457200" algn="l"/>
                          <a:tab pos="386080" algn="l"/>
                        </a:tabLst>
                      </a:pPr>
                      <a:r>
                        <a:rPr lang="en-GB" sz="1200" dirty="0">
                          <a:effectLst/>
                        </a:rPr>
                        <a:t>Macro-cell</a:t>
                      </a:r>
                      <a:endParaRPr lang="el-GR" sz="1200" dirty="0">
                        <a:effectLst/>
                        <a:latin typeface="Arial"/>
                        <a:ea typeface="Times New Roman"/>
                        <a:cs typeface="Times New Roman"/>
                      </a:endParaRPr>
                    </a:p>
                  </a:txBody>
                  <a:tcPr marL="17780" marR="68580" marT="0" marB="0" anchor="ctr"/>
                </a:tc>
                <a:extLst>
                  <a:ext uri="{0D108BD9-81ED-4DB2-BD59-A6C34878D82A}">
                    <a16:rowId xmlns:a16="http://schemas.microsoft.com/office/drawing/2014/main" val="10002"/>
                  </a:ext>
                </a:extLst>
              </a:tr>
              <a:tr h="341101">
                <a:tc>
                  <a:txBody>
                    <a:bodyPr/>
                    <a:lstStyle/>
                    <a:p>
                      <a:pPr hangingPunct="0">
                        <a:spcAft>
                          <a:spcPts val="0"/>
                        </a:spcAft>
                      </a:pPr>
                      <a:r>
                        <a:rPr lang="en-GB" sz="1200">
                          <a:effectLst/>
                        </a:rPr>
                        <a:t>Sub-Urban ('SU')</a:t>
                      </a:r>
                      <a:endParaRPr lang="el-GR" sz="1200">
                        <a:effectLst/>
                        <a:latin typeface="Arial"/>
                        <a:ea typeface="Times New Roman"/>
                        <a:cs typeface="Times New Roman"/>
                      </a:endParaRPr>
                    </a:p>
                  </a:txBody>
                  <a:tcPr marL="17780" marR="68580" marT="0" marB="0" anchor="ctr"/>
                </a:tc>
                <a:tc rowSpan="2">
                  <a:txBody>
                    <a:bodyPr/>
                    <a:lstStyle/>
                    <a:p>
                      <a:pPr marL="342900" lvl="0" indent="-342900" hangingPunct="0">
                        <a:spcAft>
                          <a:spcPts val="0"/>
                        </a:spcAft>
                        <a:buFont typeface="Symbol"/>
                        <a:buChar char=""/>
                        <a:tabLst>
                          <a:tab pos="457200" algn="l"/>
                          <a:tab pos="365125" algn="l"/>
                        </a:tabLst>
                      </a:pPr>
                      <a:r>
                        <a:rPr lang="en-GB" sz="1200" dirty="0">
                          <a:effectLst/>
                        </a:rPr>
                        <a:t>LTE 50-100 MHz</a:t>
                      </a:r>
                      <a:endParaRPr lang="el-GR" sz="1200" dirty="0">
                        <a:effectLst/>
                      </a:endParaRPr>
                    </a:p>
                    <a:p>
                      <a:pPr marL="342900" lvl="0" indent="-342900" hangingPunct="0">
                        <a:spcAft>
                          <a:spcPts val="0"/>
                        </a:spcAft>
                        <a:buFont typeface="Symbol"/>
                        <a:buChar char=""/>
                        <a:tabLst>
                          <a:tab pos="457200" algn="l"/>
                          <a:tab pos="365125" algn="l"/>
                        </a:tabLst>
                      </a:pPr>
                      <a:r>
                        <a:rPr lang="en-GB" sz="1200" dirty="0">
                          <a:effectLst/>
                        </a:rPr>
                        <a:t>5G 100 MHz 8L MIMO ~4 GHz</a:t>
                      </a:r>
                      <a:endParaRPr lang="el-GR" sz="1200" dirty="0">
                        <a:effectLst/>
                        <a:latin typeface="Arial"/>
                        <a:ea typeface="Times New Roman"/>
                        <a:cs typeface="Times New Roman"/>
                      </a:endParaRPr>
                    </a:p>
                  </a:txBody>
                  <a:tcPr marL="17780" marR="68580" marT="0" marB="0" anchor="ctr"/>
                </a:tc>
                <a:tc rowSpan="2">
                  <a:txBody>
                    <a:bodyPr/>
                    <a:lstStyle/>
                    <a:p>
                      <a:pPr marL="342900" lvl="0" indent="-342900" hangingPunct="0">
                        <a:spcAft>
                          <a:spcPts val="0"/>
                        </a:spcAft>
                        <a:buFont typeface="Symbol"/>
                        <a:buChar char=""/>
                        <a:tabLst>
                          <a:tab pos="457200" algn="l"/>
                          <a:tab pos="386080" algn="l"/>
                        </a:tabLst>
                      </a:pPr>
                      <a:r>
                        <a:rPr lang="en-GB" sz="1200">
                          <a:effectLst/>
                        </a:rPr>
                        <a:t>Macro-cell</a:t>
                      </a:r>
                      <a:endParaRPr lang="el-GR" sz="1200">
                        <a:effectLst/>
                        <a:latin typeface="Arial"/>
                        <a:ea typeface="Times New Roman"/>
                        <a:cs typeface="Times New Roman"/>
                      </a:endParaRPr>
                    </a:p>
                  </a:txBody>
                  <a:tcPr marL="17780" marR="68580" marT="0" marB="0" anchor="ctr"/>
                </a:tc>
                <a:extLst>
                  <a:ext uri="{0D108BD9-81ED-4DB2-BD59-A6C34878D82A}">
                    <a16:rowId xmlns:a16="http://schemas.microsoft.com/office/drawing/2014/main" val="10003"/>
                  </a:ext>
                </a:extLst>
              </a:tr>
              <a:tr h="341101">
                <a:tc>
                  <a:txBody>
                    <a:bodyPr/>
                    <a:lstStyle/>
                    <a:p>
                      <a:pPr hangingPunct="0">
                        <a:spcAft>
                          <a:spcPts val="0"/>
                        </a:spcAft>
                      </a:pPr>
                      <a:r>
                        <a:rPr lang="en-GB" sz="1200" dirty="0">
                          <a:effectLst/>
                        </a:rPr>
                        <a:t>Semi-Rural ('SR')</a:t>
                      </a:r>
                      <a:endParaRPr lang="el-GR" sz="1200" dirty="0">
                        <a:effectLst/>
                        <a:latin typeface="Arial"/>
                        <a:ea typeface="Times New Roman"/>
                        <a:cs typeface="Times New Roman"/>
                      </a:endParaRPr>
                    </a:p>
                  </a:txBody>
                  <a:tcPr marL="17780" marR="68580" marT="0" marB="0" anchor="ct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0004"/>
                  </a:ext>
                </a:extLst>
              </a:tr>
              <a:tr h="852751">
                <a:tc>
                  <a:txBody>
                    <a:bodyPr/>
                    <a:lstStyle/>
                    <a:p>
                      <a:pPr hangingPunct="0">
                        <a:spcAft>
                          <a:spcPts val="0"/>
                        </a:spcAft>
                      </a:pPr>
                      <a:r>
                        <a:rPr lang="en-GB" sz="1200" dirty="0">
                          <a:effectLst/>
                        </a:rPr>
                        <a:t>Rural ('R')</a:t>
                      </a:r>
                      <a:endParaRPr lang="el-GR" sz="1200" dirty="0">
                        <a:effectLst/>
                        <a:latin typeface="Arial"/>
                        <a:ea typeface="Times New Roman"/>
                        <a:cs typeface="Times New Roman"/>
                      </a:endParaRPr>
                    </a:p>
                  </a:txBody>
                  <a:tcPr marL="17780" marR="68580" marT="0" marB="0" anchor="ctr"/>
                </a:tc>
                <a:tc>
                  <a:txBody>
                    <a:bodyPr/>
                    <a:lstStyle/>
                    <a:p>
                      <a:pPr marL="342900" lvl="0" indent="-342900" algn="l" defTabSz="914400" rtl="0" eaLnBrk="1" latinLnBrk="0" hangingPunct="0">
                        <a:spcAft>
                          <a:spcPts val="0"/>
                        </a:spcAft>
                        <a:buFont typeface="Symbol"/>
                        <a:buChar char=""/>
                        <a:tabLst>
                          <a:tab pos="457200" algn="l"/>
                          <a:tab pos="386080" algn="l"/>
                        </a:tabLst>
                      </a:pPr>
                      <a:r>
                        <a:rPr lang="en-GB" sz="1200" kern="1200">
                          <a:effectLst/>
                        </a:rPr>
                        <a:t>LTE 50-100 MHz</a:t>
                      </a:r>
                      <a:endParaRPr lang="el-GR" sz="1200" kern="1200">
                        <a:effectLst/>
                      </a:endParaRPr>
                    </a:p>
                    <a:p>
                      <a:pPr marL="342900" lvl="0" indent="-342900" algn="l" defTabSz="914400" rtl="0" eaLnBrk="1" latinLnBrk="0" hangingPunct="0">
                        <a:spcAft>
                          <a:spcPts val="0"/>
                        </a:spcAft>
                        <a:buFont typeface="Symbol"/>
                        <a:buChar char=""/>
                        <a:tabLst>
                          <a:tab pos="457200" algn="l"/>
                          <a:tab pos="386080" algn="l"/>
                        </a:tabLst>
                      </a:pPr>
                      <a:r>
                        <a:rPr lang="en-GB" sz="1200" kern="1200">
                          <a:effectLst/>
                        </a:rPr>
                        <a:t>5G 50 MHz 4L MIMO ~2 GHz</a:t>
                      </a:r>
                      <a:endParaRPr lang="el-GR" sz="1200" kern="1200">
                        <a:effectLst/>
                      </a:endParaRPr>
                    </a:p>
                    <a:p>
                      <a:pPr marL="342900" lvl="0" indent="-342900" algn="l" defTabSz="914400" rtl="0" eaLnBrk="1" latinLnBrk="0" hangingPunct="0">
                        <a:spcAft>
                          <a:spcPts val="0"/>
                        </a:spcAft>
                        <a:buFont typeface="Symbol"/>
                        <a:buChar char=""/>
                        <a:tabLst>
                          <a:tab pos="457200" algn="l"/>
                          <a:tab pos="386080" algn="l"/>
                        </a:tabLst>
                      </a:pPr>
                      <a:r>
                        <a:rPr lang="en-GB" sz="1200" kern="1200">
                          <a:effectLst/>
                        </a:rPr>
                        <a:t>5G 20 MHz 4L MIMO ~700 MHz</a:t>
                      </a:r>
                      <a:endParaRPr lang="el-GR" sz="1200" kern="1200">
                        <a:solidFill>
                          <a:schemeClr val="dk1"/>
                        </a:solidFill>
                        <a:effectLst/>
                        <a:latin typeface="+mn-lt"/>
                        <a:ea typeface="+mn-ea"/>
                        <a:cs typeface="+mn-cs"/>
                      </a:endParaRPr>
                    </a:p>
                  </a:txBody>
                  <a:tcPr marL="17780" marR="68580" marT="0" marB="0" anchor="ctr"/>
                </a:tc>
                <a:tc>
                  <a:txBody>
                    <a:bodyPr/>
                    <a:lstStyle/>
                    <a:p>
                      <a:pPr marL="342900" lvl="0" indent="-342900" algn="l" defTabSz="914400" rtl="0" eaLnBrk="1" latinLnBrk="0" hangingPunct="0">
                        <a:spcAft>
                          <a:spcPts val="0"/>
                        </a:spcAft>
                        <a:buFont typeface="Symbol"/>
                        <a:buChar char=""/>
                        <a:tabLst>
                          <a:tab pos="457200" algn="l"/>
                          <a:tab pos="386080" algn="l"/>
                        </a:tabLst>
                      </a:pPr>
                      <a:r>
                        <a:rPr lang="en-GB" sz="1200" kern="1200" dirty="0">
                          <a:effectLst/>
                        </a:rPr>
                        <a:t>Macro-cell</a:t>
                      </a:r>
                      <a:endParaRPr lang="el-GR" sz="1200" kern="1200" dirty="0">
                        <a:solidFill>
                          <a:schemeClr val="dk1"/>
                        </a:solidFill>
                        <a:effectLst/>
                        <a:latin typeface="+mn-lt"/>
                        <a:ea typeface="+mn-ea"/>
                        <a:cs typeface="+mn-cs"/>
                      </a:endParaRPr>
                    </a:p>
                  </a:txBody>
                  <a:tcPr marL="17780" marR="68580" marT="0" marB="0" anchor="ctr"/>
                </a:tc>
                <a:extLst>
                  <a:ext uri="{0D108BD9-81ED-4DB2-BD59-A6C34878D82A}">
                    <a16:rowId xmlns:a16="http://schemas.microsoft.com/office/drawing/2014/main" val="10005"/>
                  </a:ext>
                </a:extLst>
              </a:tr>
            </a:tbl>
          </a:graphicData>
        </a:graphic>
      </p:graphicFrame>
      <p:sp>
        <p:nvSpPr>
          <p:cNvPr id="2" name="Rectangle 1"/>
          <p:cNvSpPr/>
          <p:nvPr/>
        </p:nvSpPr>
        <p:spPr>
          <a:xfrm>
            <a:off x="633955" y="4584063"/>
            <a:ext cx="7826477" cy="461665"/>
          </a:xfrm>
          <a:prstGeom prst="rect">
            <a:avLst/>
          </a:prstGeom>
        </p:spPr>
        <p:txBody>
          <a:bodyPr wrap="square">
            <a:spAutoFit/>
          </a:bodyPr>
          <a:lstStyle/>
          <a:p>
            <a:pPr hangingPunct="0">
              <a:spcAft>
                <a:spcPts val="900"/>
              </a:spcAft>
            </a:pPr>
            <a:r>
              <a:rPr lang="en-GB" altLang="zh-CN" sz="1200" dirty="0">
                <a:solidFill>
                  <a:prstClr val="black"/>
                </a:solidFill>
              </a:rPr>
              <a:t>Each macro-cell site consists of three (3) sectors, serving 5G and 4G services, whilst small-cells, namely, outdoor pico-cell sites, are assumed as single-sector 5G NR only</a:t>
            </a:r>
            <a:endParaRPr lang="zh-CN" altLang="zh-CN" sz="1200" dirty="0">
              <a:solidFill>
                <a:prstClr val="black"/>
              </a:solidFill>
            </a:endParaRPr>
          </a:p>
        </p:txBody>
      </p:sp>
      <p:sp>
        <p:nvSpPr>
          <p:cNvPr id="4" name="TextBox 3"/>
          <p:cNvSpPr txBox="1"/>
          <p:nvPr/>
        </p:nvSpPr>
        <p:spPr>
          <a:xfrm>
            <a:off x="611560" y="652286"/>
            <a:ext cx="6921834" cy="523220"/>
          </a:xfrm>
          <a:prstGeom prst="rect">
            <a:avLst/>
          </a:prstGeom>
          <a:noFill/>
        </p:spPr>
        <p:txBody>
          <a:bodyPr wrap="square" rtlCol="0">
            <a:spAutoFit/>
          </a:bodyPr>
          <a:lstStyle/>
          <a:p>
            <a:r>
              <a:rPr lang="en-GB" sz="1400" dirty="0">
                <a:solidFill>
                  <a:prstClr val="black"/>
                </a:solidFill>
              </a:rPr>
              <a:t>Based on 3GPP, TR 38.913, V14.3.0, 2017-06, “Study on scenarios and requirements for next generation access technologies” and ETSI ISG </a:t>
            </a:r>
            <a:r>
              <a:rPr lang="en-GB" sz="1400" dirty="0" err="1">
                <a:solidFill>
                  <a:prstClr val="black"/>
                </a:solidFill>
              </a:rPr>
              <a:t>mWT</a:t>
            </a:r>
            <a:r>
              <a:rPr lang="en-GB" sz="1400" dirty="0">
                <a:solidFill>
                  <a:prstClr val="black"/>
                </a:solidFill>
              </a:rPr>
              <a:t>  view.</a:t>
            </a:r>
          </a:p>
        </p:txBody>
      </p:sp>
      <p:pic>
        <p:nvPicPr>
          <p:cNvPr id="7" name="Picture 6"/>
          <p:cNvPicPr>
            <a:picLocks noChangeAspect="1"/>
          </p:cNvPicPr>
          <p:nvPr/>
        </p:nvPicPr>
        <p:blipFill>
          <a:blip r:embed="rId2"/>
          <a:stretch>
            <a:fillRect/>
          </a:stretch>
        </p:blipFill>
        <p:spPr>
          <a:xfrm>
            <a:off x="7686475" y="0"/>
            <a:ext cx="1457525" cy="2062314"/>
          </a:xfrm>
          <a:prstGeom prst="rect">
            <a:avLst/>
          </a:prstGeom>
          <a:ln>
            <a:solidFill>
              <a:schemeClr val="tx1"/>
            </a:solidFill>
          </a:ln>
        </p:spPr>
      </p:pic>
    </p:spTree>
    <p:extLst>
      <p:ext uri="{BB962C8B-B14F-4D97-AF65-F5344CB8AC3E}">
        <p14:creationId xmlns:p14="http://schemas.microsoft.com/office/powerpoint/2010/main" val="1271609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περιεχομένου 1"/>
          <p:cNvSpPr txBox="1">
            <a:spLocks/>
          </p:cNvSpPr>
          <p:nvPr/>
        </p:nvSpPr>
        <p:spPr bwMode="auto">
          <a:xfrm>
            <a:off x="5443538" y="1122075"/>
            <a:ext cx="3636167" cy="4046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90000"/>
              <a:buBlip>
                <a:blip r:embed="rId2"/>
              </a:buBlip>
              <a:defRPr sz="2400" b="1" kern="1200">
                <a:solidFill>
                  <a:srgbClr val="404040"/>
                </a:solidFill>
                <a:latin typeface="+mn-lt"/>
                <a:ea typeface="+mn-ea"/>
                <a:cs typeface="+mn-cs"/>
              </a:defRPr>
            </a:lvl1pPr>
            <a:lvl2pPr marL="742950" indent="-285750" algn="l" rtl="0" eaLnBrk="1" fontAlgn="base" hangingPunct="1">
              <a:spcBef>
                <a:spcPct val="20000"/>
              </a:spcBef>
              <a:spcAft>
                <a:spcPct val="0"/>
              </a:spcAft>
              <a:buClr>
                <a:schemeClr val="tx2"/>
              </a:buClr>
              <a:buSzPct val="120000"/>
              <a:buFont typeface="Arial" charset="0"/>
              <a:buChar char="•"/>
              <a:defRPr sz="2000" b="0" kern="1200">
                <a:solidFill>
                  <a:srgbClr val="404040"/>
                </a:solidFill>
                <a:latin typeface="+mn-lt"/>
                <a:ea typeface="+mn-ea"/>
                <a:cs typeface="+mn-cs"/>
              </a:defRPr>
            </a:lvl2pPr>
            <a:lvl3pPr marL="1143000" indent="-228600" algn="l" rtl="0" eaLnBrk="1" fontAlgn="base" hangingPunct="1">
              <a:spcBef>
                <a:spcPct val="20000"/>
              </a:spcBef>
              <a:spcAft>
                <a:spcPct val="0"/>
              </a:spcAft>
              <a:buClr>
                <a:schemeClr val="tx2"/>
              </a:buClr>
              <a:buSzPct val="120000"/>
              <a:buFont typeface="Arial" charset="0"/>
              <a:buChar char="•"/>
              <a:defRPr b="0" kern="1200">
                <a:solidFill>
                  <a:srgbClr val="404040"/>
                </a:solidFill>
                <a:latin typeface="+mn-lt"/>
                <a:ea typeface="+mn-ea"/>
                <a:cs typeface="+mn-cs"/>
              </a:defRPr>
            </a:lvl3pPr>
            <a:lvl4pPr marL="1600200" indent="-228600" algn="l" rtl="0" eaLnBrk="1" fontAlgn="base" hangingPunct="1">
              <a:spcBef>
                <a:spcPct val="20000"/>
              </a:spcBef>
              <a:spcAft>
                <a:spcPct val="0"/>
              </a:spcAft>
              <a:buClr>
                <a:schemeClr val="tx2"/>
              </a:buClr>
              <a:buSzPct val="120000"/>
              <a:buFont typeface="Arial" charset="0"/>
              <a:buChar char="•"/>
              <a:defRPr b="0" kern="1200">
                <a:solidFill>
                  <a:srgbClr val="404040"/>
                </a:solidFill>
                <a:latin typeface="+mn-lt"/>
                <a:ea typeface="+mn-ea"/>
                <a:cs typeface="+mn-cs"/>
              </a:defRPr>
            </a:lvl4pPr>
            <a:lvl5pPr marL="2057400" indent="-228600" algn="l" rtl="0" eaLnBrk="1" fontAlgn="base" hangingPunct="1">
              <a:spcBef>
                <a:spcPct val="20000"/>
              </a:spcBef>
              <a:spcAft>
                <a:spcPct val="0"/>
              </a:spcAft>
              <a:buClr>
                <a:schemeClr val="tx2"/>
              </a:buClr>
              <a:buSzPct val="120000"/>
              <a:buFont typeface="Arial" charset="0"/>
              <a:buChar char="•"/>
              <a:defRPr b="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0" dirty="0"/>
              <a:t>In D-RAN architecture, </a:t>
            </a:r>
            <a:r>
              <a:rPr lang="en-US" sz="1200" b="0" dirty="0" err="1"/>
              <a:t>gNB</a:t>
            </a:r>
            <a:r>
              <a:rPr lang="en-US" sz="1200" b="0" dirty="0"/>
              <a:t>/</a:t>
            </a:r>
            <a:r>
              <a:rPr lang="en-US" sz="1200" b="0" dirty="0" err="1"/>
              <a:t>eNB</a:t>
            </a:r>
            <a:r>
              <a:rPr lang="en-US" sz="1200" b="0" dirty="0"/>
              <a:t> is/are located at the RF site and connected to core network (EPC, NGC) via S1/NG interfaces.</a:t>
            </a:r>
          </a:p>
          <a:p>
            <a:r>
              <a:rPr lang="en-US" sz="1200" b="0" dirty="0"/>
              <a:t>In the concept of Centralized RAN architecture, the decomposition of conventional RAN functions disaggregates </a:t>
            </a:r>
            <a:r>
              <a:rPr lang="en-US" sz="1200" b="0" dirty="0" err="1"/>
              <a:t>gNB</a:t>
            </a:r>
            <a:r>
              <a:rPr lang="en-US" sz="1200" b="0" dirty="0"/>
              <a:t> functions with two new entities, CU and DU.</a:t>
            </a:r>
          </a:p>
          <a:p>
            <a:r>
              <a:rPr lang="en-US" sz="1200" b="0" dirty="0"/>
              <a:t>CU to be placed in a (more) central location to enable optimal radio network coordination and to realize the benefits of </a:t>
            </a:r>
            <a:r>
              <a:rPr lang="en-US" sz="1200" b="0" dirty="0" err="1"/>
              <a:t>virtualisation</a:t>
            </a:r>
            <a:r>
              <a:rPr lang="en-US" sz="1200" b="0" dirty="0"/>
              <a:t>.</a:t>
            </a:r>
          </a:p>
          <a:p>
            <a:r>
              <a:rPr lang="en-US" sz="1200" b="0" dirty="0"/>
              <a:t>New X-Haul interfaces between CU and DU (i.e. F1 HLS) and between DU and CU (i.e. F2 LLS) are under discussion, whilst S1/NG interfaces are still employed for the connection between CU and core network.</a:t>
            </a:r>
          </a:p>
          <a:p>
            <a:r>
              <a:rPr lang="en-US" sz="1200" b="0" dirty="0"/>
              <a:t>Another possible deployment architecture, in which CU in the cloud, DU at the Edge and the RU at site.</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002" y="1102411"/>
            <a:ext cx="5440077" cy="398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7002" y="2139702"/>
            <a:ext cx="3244878" cy="261610"/>
          </a:xfrm>
          <a:prstGeom prst="rect">
            <a:avLst/>
          </a:prstGeom>
          <a:noFill/>
        </p:spPr>
        <p:txBody>
          <a:bodyPr wrap="square" rtlCol="0">
            <a:spAutoFit/>
          </a:bodyPr>
          <a:lstStyle/>
          <a:p>
            <a:r>
              <a:rPr lang="en-GB" sz="1100" dirty="0">
                <a:solidFill>
                  <a:prstClr val="black"/>
                </a:solidFill>
              </a:rPr>
              <a:t>CU in the cloud and DU/RU are co-located</a:t>
            </a:r>
          </a:p>
        </p:txBody>
      </p:sp>
      <p:sp>
        <p:nvSpPr>
          <p:cNvPr id="6" name="TextBox 5"/>
          <p:cNvSpPr txBox="1"/>
          <p:nvPr/>
        </p:nvSpPr>
        <p:spPr>
          <a:xfrm>
            <a:off x="247002" y="3723878"/>
            <a:ext cx="3244878" cy="261610"/>
          </a:xfrm>
          <a:prstGeom prst="rect">
            <a:avLst/>
          </a:prstGeom>
          <a:noFill/>
        </p:spPr>
        <p:txBody>
          <a:bodyPr wrap="square" rtlCol="0">
            <a:spAutoFit/>
          </a:bodyPr>
          <a:lstStyle/>
          <a:p>
            <a:r>
              <a:rPr lang="en-GB" sz="1100" dirty="0">
                <a:solidFill>
                  <a:prstClr val="black"/>
                </a:solidFill>
              </a:rPr>
              <a:t>CU and DU co-located in the cloud and RU at site.</a:t>
            </a:r>
          </a:p>
        </p:txBody>
      </p:sp>
      <p:sp>
        <p:nvSpPr>
          <p:cNvPr id="9" name="Title 1"/>
          <p:cNvSpPr txBox="1">
            <a:spLocks/>
          </p:cNvSpPr>
          <p:nvPr/>
        </p:nvSpPr>
        <p:spPr>
          <a:xfrm>
            <a:off x="206072" y="142263"/>
            <a:ext cx="7128792" cy="432048"/>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cap="all">
                <a:solidFill>
                  <a:srgbClr val="1F497D"/>
                </a:solidFill>
                <a:latin typeface="+mj-lt"/>
                <a:ea typeface="+mj-ea"/>
                <a:cs typeface="+mn-cs"/>
              </a:defRPr>
            </a:lvl1pPr>
          </a:lstStyle>
          <a:p>
            <a:pPr lvl="0"/>
            <a:r>
              <a:rPr lang="en-US" sz="2400" cap="none" dirty="0"/>
              <a:t>5G RAN Architecture Options and X-haul</a:t>
            </a:r>
            <a:endParaRPr kumimoji="0" lang="en-US" sz="2400" b="1" i="0" u="none" strike="noStrike" kern="1200" cap="none" spc="0" normalizeH="0" baseline="0" noProof="0" dirty="0">
              <a:ln>
                <a:noFill/>
              </a:ln>
              <a:solidFill>
                <a:srgbClr val="1F497D"/>
              </a:solidFill>
              <a:effectLst/>
              <a:uLnTx/>
              <a:uFillTx/>
              <a:latin typeface="Calibri"/>
              <a:ea typeface="+mj-ea"/>
              <a:cs typeface="+mn-cs"/>
            </a:endParaRPr>
          </a:p>
        </p:txBody>
      </p:sp>
    </p:spTree>
    <p:extLst>
      <p:ext uri="{BB962C8B-B14F-4D97-AF65-F5344CB8AC3E}">
        <p14:creationId xmlns:p14="http://schemas.microsoft.com/office/powerpoint/2010/main" val="1998437482"/>
      </p:ext>
    </p:extLst>
  </p:cSld>
  <p:clrMapOvr>
    <a:masterClrMapping/>
  </p:clrMapOvr>
  <p:transition advClick="0" advTm="10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95536" y="267494"/>
            <a:ext cx="8208912" cy="4536504"/>
          </a:xfrm>
          <a:prstGeom prst="rect">
            <a:avLst/>
          </a:prstGeom>
        </p:spPr>
        <p:txBody>
          <a:bodyPr lIns="68542" tIns="34271" rIns="68542" bIns="34271"/>
          <a:lstStyle/>
          <a:p>
            <a:pPr eaLnBrk="0" hangingPunct="0">
              <a:spcBef>
                <a:spcPct val="20000"/>
              </a:spcBef>
              <a:buSzPct val="90000"/>
            </a:pPr>
            <a:r>
              <a:rPr lang="en-US" altLang="zh-CN" sz="2000" b="1" dirty="0"/>
              <a:t>Evolution of </a:t>
            </a:r>
            <a:r>
              <a:rPr lang="en-US" altLang="zh-CN" sz="2000" b="1" dirty="0" smtClean="0"/>
              <a:t>Fixed </a:t>
            </a:r>
            <a:r>
              <a:rPr lang="en-US" altLang="zh-CN" sz="2000" b="1" dirty="0"/>
              <a:t>Services for wireless backhaul </a:t>
            </a:r>
            <a:r>
              <a:rPr lang="en-US" altLang="zh-CN" sz="2000" b="1" dirty="0" smtClean="0"/>
              <a:t>of IMT 2020 / 5G</a:t>
            </a:r>
          </a:p>
          <a:p>
            <a:pPr marL="342900" lvl="0" indent="-342900" hangingPunct="0">
              <a:spcBef>
                <a:spcPts val="900"/>
              </a:spcBef>
              <a:buClr>
                <a:schemeClr val="tx2"/>
              </a:buClr>
              <a:buSzPct val="70000"/>
              <a:buFont typeface="Wingdings" panose="05000000000000000000" pitchFamily="2" charset="2"/>
              <a:buChar char="n"/>
            </a:pPr>
            <a:endParaRPr lang="en-GB" altLang="zh-CN" sz="1400" b="1" dirty="0"/>
          </a:p>
          <a:p>
            <a:pPr marL="342900" lvl="0" indent="-342900" hangingPunct="0">
              <a:spcBef>
                <a:spcPts val="900"/>
              </a:spcBef>
              <a:buClr>
                <a:schemeClr val="tx2"/>
              </a:buClr>
              <a:buSzPct val="70000"/>
              <a:buFont typeface="Wingdings" panose="05000000000000000000" pitchFamily="2" charset="2"/>
              <a:buChar char="n"/>
            </a:pPr>
            <a:r>
              <a:rPr lang="en-GB" altLang="zh-CN" sz="1400" b="1" dirty="0" smtClean="0"/>
              <a:t>Wireless </a:t>
            </a:r>
            <a:r>
              <a:rPr lang="en-GB" altLang="zh-CN" sz="1400" b="1" dirty="0"/>
              <a:t>Backhaul for IMT 2020 / 5G - Overview and introduction</a:t>
            </a:r>
          </a:p>
          <a:p>
            <a:pPr lvl="0" hangingPunct="0"/>
            <a:r>
              <a:rPr lang="en-GB" altLang="zh-CN" sz="1200" dirty="0"/>
              <a:t>	by Renato Lombardi, </a:t>
            </a:r>
            <a:r>
              <a:rPr lang="en-GB" altLang="zh-CN" sz="1200" dirty="0" smtClean="0"/>
              <a:t>Huawei</a:t>
            </a:r>
            <a:endParaRPr lang="zh-CN" altLang="zh-CN" sz="1400" dirty="0"/>
          </a:p>
          <a:p>
            <a:pPr marL="342900" indent="-342900" hangingPunct="0">
              <a:spcBef>
                <a:spcPts val="900"/>
              </a:spcBef>
              <a:buClr>
                <a:schemeClr val="tx2"/>
              </a:buClr>
              <a:buSzPct val="70000"/>
              <a:buFont typeface="Wingdings" panose="05000000000000000000" pitchFamily="2" charset="2"/>
              <a:buChar char="n"/>
            </a:pPr>
            <a:r>
              <a:rPr lang="en-GB" altLang="zh-CN" sz="1400" b="1" dirty="0" smtClean="0"/>
              <a:t>Wireless </a:t>
            </a:r>
            <a:r>
              <a:rPr lang="en-GB" altLang="zh-CN" sz="1400" b="1" dirty="0"/>
              <a:t>X-Haul Requirements</a:t>
            </a:r>
          </a:p>
          <a:p>
            <a:pPr hangingPunct="0"/>
            <a:r>
              <a:rPr lang="en-GB" altLang="zh-CN" sz="1200" dirty="0"/>
              <a:t>	by Nader </a:t>
            </a:r>
            <a:r>
              <a:rPr lang="en-GB" altLang="zh-CN" sz="1200" dirty="0" err="1"/>
              <a:t>Zein</a:t>
            </a:r>
            <a:r>
              <a:rPr lang="en-US" altLang="zh-CN" sz="1200" dirty="0"/>
              <a:t>, </a:t>
            </a:r>
            <a:r>
              <a:rPr lang="en-US" altLang="zh-CN" sz="1200" dirty="0" smtClean="0"/>
              <a:t>NEC</a:t>
            </a:r>
            <a:endParaRPr lang="zh-CN" altLang="zh-CN" sz="1400" dirty="0"/>
          </a:p>
          <a:p>
            <a:pPr marL="342900" lvl="0" indent="-342900">
              <a:spcBef>
                <a:spcPts val="900"/>
              </a:spcBef>
              <a:buClr>
                <a:schemeClr val="tx2"/>
              </a:buClr>
              <a:buSzPct val="70000"/>
              <a:buFont typeface="Wingdings" panose="05000000000000000000" pitchFamily="2" charset="2"/>
              <a:buChar char="n"/>
            </a:pPr>
            <a:r>
              <a:rPr lang="en-GB" altLang="zh-CN" sz="1400" b="1" dirty="0" smtClean="0"/>
              <a:t>Microwave </a:t>
            </a:r>
            <a:r>
              <a:rPr lang="en-GB" altLang="zh-CN" sz="1400" b="1" dirty="0"/>
              <a:t>and </a:t>
            </a:r>
            <a:r>
              <a:rPr lang="en-GB" altLang="zh-CN" sz="1400" b="1" dirty="0" err="1"/>
              <a:t>millimeter</a:t>
            </a:r>
            <a:r>
              <a:rPr lang="en-GB" altLang="zh-CN" sz="1400" b="1" dirty="0"/>
              <a:t>-wave technology overview and evolution</a:t>
            </a:r>
          </a:p>
          <a:p>
            <a:pPr lvl="1" hangingPunct="0"/>
            <a:r>
              <a:rPr lang="en-GB" altLang="zh-CN" sz="1200" dirty="0"/>
              <a:t>	by Mario Frecassetti, </a:t>
            </a:r>
            <a:r>
              <a:rPr lang="en-GB" altLang="zh-CN" sz="1200" dirty="0" smtClean="0"/>
              <a:t>Nokia</a:t>
            </a:r>
            <a:endParaRPr lang="zh-CN" altLang="zh-CN" sz="1400" dirty="0"/>
          </a:p>
          <a:p>
            <a:pPr marL="342900" indent="-342900">
              <a:spcBef>
                <a:spcPts val="900"/>
              </a:spcBef>
              <a:buClr>
                <a:schemeClr val="tx2"/>
              </a:buClr>
              <a:buSzPct val="70000"/>
              <a:buFont typeface="Wingdings" panose="05000000000000000000" pitchFamily="2" charset="2"/>
              <a:buChar char="n"/>
            </a:pPr>
            <a:r>
              <a:rPr lang="en-GB" altLang="zh-CN" sz="1400" b="1" dirty="0" smtClean="0"/>
              <a:t>Operator’s </a:t>
            </a:r>
            <a:r>
              <a:rPr lang="en-GB" altLang="zh-CN" sz="1400" b="1" dirty="0"/>
              <a:t>view on frequency use related challenges for microwave and </a:t>
            </a:r>
            <a:r>
              <a:rPr lang="en-GB" altLang="zh-CN" sz="1400" b="1" dirty="0" err="1"/>
              <a:t>millimeter</a:t>
            </a:r>
            <a:r>
              <a:rPr lang="en-GB" altLang="zh-CN" sz="1400" b="1" dirty="0"/>
              <a:t>-wave in IMT 2020/ 5G backhaul/X-Haul</a:t>
            </a:r>
          </a:p>
          <a:p>
            <a:pPr hangingPunct="0"/>
            <a:r>
              <a:rPr lang="en-GB" altLang="zh-CN" sz="1200" dirty="0"/>
              <a:t>	by Paolo Agabio, </a:t>
            </a:r>
            <a:r>
              <a:rPr lang="en-GB" altLang="zh-CN" sz="1200" dirty="0" smtClean="0"/>
              <a:t>Vodafone</a:t>
            </a:r>
            <a:endParaRPr lang="zh-CN" altLang="zh-CN" sz="1400" dirty="0"/>
          </a:p>
          <a:p>
            <a:pPr marL="342900" indent="-342900">
              <a:spcBef>
                <a:spcPts val="900"/>
              </a:spcBef>
              <a:buClr>
                <a:schemeClr val="tx2"/>
              </a:buClr>
              <a:buSzPct val="70000"/>
              <a:buFont typeface="Wingdings" panose="05000000000000000000" pitchFamily="2" charset="2"/>
              <a:buChar char="n"/>
            </a:pPr>
            <a:r>
              <a:rPr lang="en-GB" altLang="zh-CN" sz="1400" b="1" dirty="0"/>
              <a:t>Panel discussion: </a:t>
            </a:r>
          </a:p>
          <a:p>
            <a:pPr marL="357188"/>
            <a:r>
              <a:rPr lang="en-GB" altLang="zh-CN" sz="1400" b="1" dirty="0"/>
              <a:t>Economics on deployment and operational aspects of microwave and </a:t>
            </a:r>
            <a:r>
              <a:rPr lang="en-GB" altLang="zh-CN" sz="1400" b="1" dirty="0" err="1"/>
              <a:t>millimeter</a:t>
            </a:r>
            <a:r>
              <a:rPr lang="en-GB" altLang="zh-CN" sz="1400" b="1" dirty="0"/>
              <a:t>-wave technology in IMT 2020 / 5G mobile backhaul/X-Haul network</a:t>
            </a:r>
          </a:p>
        </p:txBody>
      </p:sp>
      <p:pic>
        <p:nvPicPr>
          <p:cNvPr id="4" name="Picture 77" descr="Logo"/>
          <p:cNvPicPr>
            <a:picLocks noChangeAspect="1" noChangeArrowheads="1"/>
          </p:cNvPicPr>
          <p:nvPr/>
        </p:nvPicPr>
        <p:blipFill>
          <a:blip r:embed="rId2" cstate="email"/>
          <a:srcRect/>
          <a:stretch>
            <a:fillRect/>
          </a:stretch>
        </p:blipFill>
        <p:spPr bwMode="auto">
          <a:xfrm>
            <a:off x="5707119" y="4611203"/>
            <a:ext cx="419862" cy="419862"/>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611212"/>
            <a:ext cx="1191768" cy="3855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611208"/>
            <a:ext cx="731888" cy="35821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9766" y="4515966"/>
            <a:ext cx="1454274" cy="54814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3832" y="4710653"/>
            <a:ext cx="700088" cy="186690"/>
          </a:xfrm>
          <a:prstGeom prst="rect">
            <a:avLst/>
          </a:prstGeom>
        </p:spPr>
      </p:pic>
    </p:spTree>
    <p:extLst>
      <p:ext uri="{BB962C8B-B14F-4D97-AF65-F5344CB8AC3E}">
        <p14:creationId xmlns:p14="http://schemas.microsoft.com/office/powerpoint/2010/main" val="26065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195486"/>
            <a:ext cx="7128792" cy="432048"/>
          </a:xfrm>
          <a:prstGeom prst="rect">
            <a:avLst/>
          </a:prstGeom>
        </p:spPr>
        <p:txBody>
          <a:bodyPr vert="horz" lIns="0" tIns="0" rIns="0" bIns="0" rtlCol="0" anchor="t">
            <a:noAutofit/>
          </a:bodyPr>
          <a:lstStyle>
            <a:lvl1pPr algn="l" defTabSz="685617" rtl="0" eaLnBrk="1" latinLnBrk="0" hangingPunct="1">
              <a:spcBef>
                <a:spcPct val="0"/>
              </a:spcBef>
              <a:buNone/>
              <a:defRPr sz="1800" b="0" kern="1200" spc="0" baseline="0">
                <a:solidFill>
                  <a:srgbClr val="58595B"/>
                </a:solidFill>
                <a:latin typeface="+mj-lt"/>
                <a:ea typeface="+mj-ea"/>
                <a:cs typeface="+mj-cs"/>
              </a:defRPr>
            </a:lvl1pPr>
          </a:lstStyle>
          <a:p>
            <a:r>
              <a:rPr lang="en-US">
                <a:solidFill>
                  <a:srgbClr val="FFFFFF"/>
                </a:solidFill>
              </a:rPr>
              <a:t>Backhaul Network Topology Evolution</a:t>
            </a:r>
            <a:endParaRPr lang="en-US" dirty="0">
              <a:solidFill>
                <a:srgbClr val="FFFFFF"/>
              </a:solidFill>
            </a:endParaRPr>
          </a:p>
        </p:txBody>
      </p:sp>
      <p:sp>
        <p:nvSpPr>
          <p:cNvPr id="7" name="Content Placeholder 2"/>
          <p:cNvSpPr txBox="1">
            <a:spLocks/>
          </p:cNvSpPr>
          <p:nvPr/>
        </p:nvSpPr>
        <p:spPr>
          <a:xfrm>
            <a:off x="4949779" y="837053"/>
            <a:ext cx="3580662" cy="974477"/>
          </a:xfrm>
          <a:prstGeom prst="rect">
            <a:avLst/>
          </a:prstGeom>
        </p:spPr>
        <p:txBody>
          <a:bodyPr lIns="51393" tIns="25696" rIns="51393" bIns="25696"/>
          <a:lstStyle/>
          <a:p>
            <a:pPr marL="257106" indent="-257106" eaLnBrk="0" hangingPunct="0">
              <a:buClr>
                <a:srgbClr val="4B4B4B"/>
              </a:buClr>
              <a:buSzPct val="70000"/>
              <a:buFont typeface="Wingdings" panose="05000000000000000000" pitchFamily="2" charset="2"/>
              <a:buChar char="n"/>
            </a:pPr>
            <a:r>
              <a:rPr lang="it-IT" sz="1600" b="1" dirty="0">
                <a:solidFill>
                  <a:srgbClr val="000000"/>
                </a:solidFill>
                <a:latin typeface="Calibri" panose="020F0502020204030204" pitchFamily="34" charset="0"/>
                <a:cs typeface="Calibri" panose="020F0502020204030204" pitchFamily="34" charset="0"/>
              </a:rPr>
              <a:t>Network topology change</a:t>
            </a:r>
          </a:p>
          <a:p>
            <a:pPr marL="415418" lvl="2" indent="-214255" eaLnBrk="0" hangingPunct="0">
              <a:buClr>
                <a:srgbClr val="4B4B4B"/>
              </a:buClr>
              <a:buSzPct val="70000"/>
              <a:buFont typeface="Wingdings" panose="05000000000000000000" pitchFamily="2" charset="2"/>
              <a:buChar char="n"/>
            </a:pPr>
            <a:r>
              <a:rPr lang="it-IT" sz="1400" dirty="0">
                <a:solidFill>
                  <a:srgbClr val="000000"/>
                </a:solidFill>
                <a:latin typeface="Calibri" panose="020F0502020204030204" pitchFamily="34" charset="0"/>
                <a:cs typeface="Calibri" panose="020F0502020204030204" pitchFamily="34" charset="0"/>
              </a:rPr>
              <a:t>Network densification</a:t>
            </a:r>
          </a:p>
          <a:p>
            <a:pPr marL="415418" lvl="2" indent="-214255" eaLnBrk="0" hangingPunct="0">
              <a:buClr>
                <a:srgbClr val="4B4B4B"/>
              </a:buClr>
              <a:buSzPct val="70000"/>
              <a:buFont typeface="Wingdings" panose="05000000000000000000" pitchFamily="2" charset="2"/>
              <a:buChar char="n"/>
            </a:pPr>
            <a:r>
              <a:rPr lang="it-IT" sz="1400" dirty="0">
                <a:solidFill>
                  <a:srgbClr val="000000"/>
                </a:solidFill>
                <a:latin typeface="Calibri" panose="020F0502020204030204" pitchFamily="34" charset="0"/>
                <a:cs typeface="Calibri" panose="020F0502020204030204" pitchFamily="34" charset="0"/>
              </a:rPr>
              <a:t>RAN sharing and operators consolidation</a:t>
            </a:r>
          </a:p>
          <a:p>
            <a:pPr marL="415418" lvl="2" indent="-214255" eaLnBrk="0" hangingPunct="0">
              <a:buClr>
                <a:srgbClr val="4B4B4B"/>
              </a:buClr>
              <a:buSzPct val="70000"/>
              <a:buFont typeface="Wingdings" panose="05000000000000000000" pitchFamily="2" charset="2"/>
              <a:buChar char="n"/>
            </a:pPr>
            <a:r>
              <a:rPr lang="it-IT" sz="1400" dirty="0">
                <a:solidFill>
                  <a:srgbClr val="000000"/>
                </a:solidFill>
                <a:latin typeface="Calibri" panose="020F0502020204030204" pitchFamily="34" charset="0"/>
                <a:cs typeface="Calibri" panose="020F0502020204030204" pitchFamily="34" charset="0"/>
              </a:rPr>
              <a:t>Fiber penetration from core to edge</a:t>
            </a:r>
          </a:p>
        </p:txBody>
      </p:sp>
      <p:grpSp>
        <p:nvGrpSpPr>
          <p:cNvPr id="8" name="Group 7"/>
          <p:cNvGrpSpPr/>
          <p:nvPr/>
        </p:nvGrpSpPr>
        <p:grpSpPr>
          <a:xfrm>
            <a:off x="362999" y="4110969"/>
            <a:ext cx="2822152" cy="593447"/>
            <a:chOff x="193080" y="992593"/>
            <a:chExt cx="3988977" cy="859077"/>
          </a:xfrm>
        </p:grpSpPr>
        <p:sp>
          <p:nvSpPr>
            <p:cNvPr id="9" name="Content Placeholder 2"/>
            <p:cNvSpPr txBox="1">
              <a:spLocks/>
            </p:cNvSpPr>
            <p:nvPr/>
          </p:nvSpPr>
          <p:spPr>
            <a:xfrm>
              <a:off x="355926" y="992593"/>
              <a:ext cx="3228188" cy="432103"/>
            </a:xfrm>
            <a:prstGeom prst="rect">
              <a:avLst/>
            </a:prstGeom>
          </p:spPr>
          <p:txBody>
            <a:bodyPr lIns="68522" tIns="34262" rIns="68522" bIns="34262" anchor="ctr"/>
            <a:lstStyle/>
            <a:p>
              <a:pPr defTabSz="914065" eaLnBrk="0" fontAlgn="base" hangingPunct="0">
                <a:spcAft>
                  <a:spcPct val="0"/>
                </a:spcAft>
                <a:buClr>
                  <a:srgbClr val="FFFFFF"/>
                </a:buClr>
                <a:buSzPct val="70000"/>
              </a:pPr>
              <a:r>
                <a:rPr lang="it-IT" sz="1000" b="1" dirty="0">
                  <a:solidFill>
                    <a:srgbClr val="000000"/>
                  </a:solidFill>
                  <a:ea typeface="宋体" charset="-122"/>
                  <a:cs typeface="Calibri" panose="020F0502020204030204" pitchFamily="34" charset="0"/>
                </a:rPr>
                <a:t>Radio site connected with fiber</a:t>
              </a:r>
            </a:p>
          </p:txBody>
        </p:sp>
        <p:sp>
          <p:nvSpPr>
            <p:cNvPr id="10" name="Oval 9"/>
            <p:cNvSpPr>
              <a:spLocks noChangeAspect="1"/>
            </p:cNvSpPr>
            <p:nvPr/>
          </p:nvSpPr>
          <p:spPr bwMode="auto">
            <a:xfrm>
              <a:off x="193080" y="1147488"/>
              <a:ext cx="131020" cy="133253"/>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94275" tIns="47139" rIns="94275" bIns="47139" numCol="1" rtlCol="0" anchor="ctr" anchorCtr="0" compatLnSpc="1">
              <a:prstTxWarp prst="textNoShape">
                <a:avLst/>
              </a:prstTxWarp>
            </a:bodyPr>
            <a:lstStyle/>
            <a:p>
              <a:pPr defTabSz="953738" fontAlgn="base">
                <a:spcBef>
                  <a:spcPct val="0"/>
                </a:spcBef>
                <a:spcAft>
                  <a:spcPct val="0"/>
                </a:spcAft>
              </a:pPr>
              <a:endParaRPr lang="zh-CN" altLang="en-US" b="1">
                <a:solidFill>
                  <a:srgbClr val="000000"/>
                </a:solidFill>
                <a:latin typeface="华文细黑" pitchFamily="2" charset="-122"/>
              </a:endParaRPr>
            </a:p>
          </p:txBody>
        </p:sp>
        <p:sp>
          <p:nvSpPr>
            <p:cNvPr id="11" name="Content Placeholder 2"/>
            <p:cNvSpPr txBox="1">
              <a:spLocks/>
            </p:cNvSpPr>
            <p:nvPr/>
          </p:nvSpPr>
          <p:spPr>
            <a:xfrm>
              <a:off x="344826" y="1211036"/>
              <a:ext cx="3837231" cy="432103"/>
            </a:xfrm>
            <a:prstGeom prst="rect">
              <a:avLst/>
            </a:prstGeom>
          </p:spPr>
          <p:txBody>
            <a:bodyPr lIns="68522" tIns="34262" rIns="68522" bIns="34262" anchor="ctr"/>
            <a:lstStyle/>
            <a:p>
              <a:pPr defTabSz="914065" eaLnBrk="0" fontAlgn="base" hangingPunct="0">
                <a:spcAft>
                  <a:spcPct val="0"/>
                </a:spcAft>
                <a:buClr>
                  <a:srgbClr val="FFFFFF"/>
                </a:buClr>
                <a:buSzPct val="70000"/>
              </a:pPr>
              <a:r>
                <a:rPr lang="it-IT" sz="1000" b="1" dirty="0">
                  <a:solidFill>
                    <a:srgbClr val="000000"/>
                  </a:solidFill>
                  <a:ea typeface="宋体" charset="-122"/>
                  <a:cs typeface="Calibri" panose="020F0502020204030204" pitchFamily="34" charset="0"/>
                </a:rPr>
                <a:t>Radio site connected with microwave</a:t>
              </a:r>
            </a:p>
          </p:txBody>
        </p:sp>
        <p:sp>
          <p:nvSpPr>
            <p:cNvPr id="12" name="Oval 11"/>
            <p:cNvSpPr>
              <a:spLocks noChangeAspect="1"/>
            </p:cNvSpPr>
            <p:nvPr/>
          </p:nvSpPr>
          <p:spPr bwMode="auto">
            <a:xfrm>
              <a:off x="193080" y="1363889"/>
              <a:ext cx="131020" cy="133253"/>
            </a:xfrm>
            <a:prstGeom prst="ellipse">
              <a:avLst/>
            </a:prstGeom>
            <a:solidFill>
              <a:srgbClr val="00B050"/>
            </a:solidFill>
            <a:ln w="12700" cap="flat" cmpd="sng" algn="ctr">
              <a:solidFill>
                <a:srgbClr val="002060"/>
              </a:solidFill>
              <a:prstDash val="solid"/>
              <a:round/>
              <a:headEnd type="none" w="med" len="med"/>
              <a:tailEnd type="none" w="med" len="med"/>
            </a:ln>
            <a:effectLst/>
          </p:spPr>
          <p:txBody>
            <a:bodyPr vert="horz" wrap="square" lIns="94275" tIns="47139" rIns="94275" bIns="47139" numCol="1" rtlCol="0" anchor="ctr" anchorCtr="0" compatLnSpc="1">
              <a:prstTxWarp prst="textNoShape">
                <a:avLst/>
              </a:prstTxWarp>
            </a:bodyPr>
            <a:lstStyle/>
            <a:p>
              <a:pPr defTabSz="953738" fontAlgn="base">
                <a:spcBef>
                  <a:spcPct val="0"/>
                </a:spcBef>
                <a:spcAft>
                  <a:spcPct val="0"/>
                </a:spcAft>
              </a:pPr>
              <a:endParaRPr lang="zh-CN" altLang="en-US" b="1">
                <a:solidFill>
                  <a:srgbClr val="000000"/>
                </a:solidFill>
                <a:latin typeface="华文细黑" pitchFamily="2" charset="-122"/>
              </a:endParaRPr>
            </a:p>
          </p:txBody>
        </p:sp>
        <p:sp>
          <p:nvSpPr>
            <p:cNvPr id="13" name="Oval 12"/>
            <p:cNvSpPr>
              <a:spLocks noChangeAspect="1"/>
            </p:cNvSpPr>
            <p:nvPr/>
          </p:nvSpPr>
          <p:spPr bwMode="auto">
            <a:xfrm>
              <a:off x="193080" y="1579913"/>
              <a:ext cx="131020" cy="133253"/>
            </a:xfrm>
            <a:prstGeom prst="ellipse">
              <a:avLst/>
            </a:prstGeom>
            <a:solidFill>
              <a:srgbClr val="00FF00"/>
            </a:solidFill>
            <a:ln w="12700" cap="flat" cmpd="sng" algn="ctr">
              <a:solidFill>
                <a:srgbClr val="002060"/>
              </a:solidFill>
              <a:prstDash val="solid"/>
              <a:round/>
              <a:headEnd type="none" w="med" len="med"/>
              <a:tailEnd type="none" w="med" len="med"/>
            </a:ln>
            <a:effectLst/>
          </p:spPr>
          <p:txBody>
            <a:bodyPr vert="horz" wrap="square" lIns="94275" tIns="47139" rIns="94275" bIns="47139" numCol="1" rtlCol="0" anchor="ctr" anchorCtr="0" compatLnSpc="1">
              <a:prstTxWarp prst="textNoShape">
                <a:avLst/>
              </a:prstTxWarp>
            </a:bodyPr>
            <a:lstStyle/>
            <a:p>
              <a:pPr defTabSz="953738" fontAlgn="base">
                <a:spcBef>
                  <a:spcPct val="0"/>
                </a:spcBef>
                <a:spcAft>
                  <a:spcPct val="0"/>
                </a:spcAft>
              </a:pPr>
              <a:endParaRPr lang="zh-CN" altLang="en-US" b="1">
                <a:solidFill>
                  <a:srgbClr val="000000"/>
                </a:solidFill>
                <a:latin typeface="华文细黑" pitchFamily="2" charset="-122"/>
              </a:endParaRPr>
            </a:p>
          </p:txBody>
        </p:sp>
        <p:sp>
          <p:nvSpPr>
            <p:cNvPr id="14" name="Content Placeholder 2"/>
            <p:cNvSpPr txBox="1">
              <a:spLocks/>
            </p:cNvSpPr>
            <p:nvPr/>
          </p:nvSpPr>
          <p:spPr>
            <a:xfrm>
              <a:off x="328858" y="1419567"/>
              <a:ext cx="3837231" cy="432103"/>
            </a:xfrm>
            <a:prstGeom prst="rect">
              <a:avLst/>
            </a:prstGeom>
          </p:spPr>
          <p:txBody>
            <a:bodyPr lIns="68522" tIns="34262" rIns="68522" bIns="34262" anchor="ctr"/>
            <a:lstStyle/>
            <a:p>
              <a:pPr defTabSz="914065" eaLnBrk="0" fontAlgn="base" hangingPunct="0">
                <a:spcAft>
                  <a:spcPct val="0"/>
                </a:spcAft>
                <a:buClr>
                  <a:srgbClr val="FFFFFF"/>
                </a:buClr>
                <a:buSzPct val="70000"/>
              </a:pPr>
              <a:r>
                <a:rPr lang="it-IT" sz="1000" b="1" dirty="0">
                  <a:solidFill>
                    <a:srgbClr val="000000"/>
                  </a:solidFill>
                  <a:ea typeface="宋体" charset="-122"/>
                  <a:cs typeface="Calibri" panose="020F0502020204030204" pitchFamily="34" charset="0"/>
                </a:rPr>
                <a:t>New Radio site connected with microwave</a:t>
              </a:r>
            </a:p>
          </p:txBody>
        </p:sp>
      </p:grpSp>
      <p:grpSp>
        <p:nvGrpSpPr>
          <p:cNvPr id="15" name="Group 14"/>
          <p:cNvGrpSpPr/>
          <p:nvPr/>
        </p:nvGrpSpPr>
        <p:grpSpPr>
          <a:xfrm>
            <a:off x="258201" y="843558"/>
            <a:ext cx="2513600" cy="1602667"/>
            <a:chOff x="369191" y="1773906"/>
            <a:chExt cx="4741965" cy="2673886"/>
          </a:xfrm>
        </p:grpSpPr>
        <p:sp>
          <p:nvSpPr>
            <p:cNvPr id="16" name="Oval 15"/>
            <p:cNvSpPr/>
            <p:nvPr/>
          </p:nvSpPr>
          <p:spPr bwMode="auto">
            <a:xfrm>
              <a:off x="1403534" y="2924117"/>
              <a:ext cx="411373" cy="396044"/>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sp>
          <p:nvSpPr>
            <p:cNvPr id="17" name="Oval 16"/>
            <p:cNvSpPr/>
            <p:nvPr/>
          </p:nvSpPr>
          <p:spPr bwMode="auto">
            <a:xfrm>
              <a:off x="2498770" y="2924117"/>
              <a:ext cx="411373" cy="396044"/>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8" name="Straight Connector 17"/>
            <p:cNvCxnSpPr>
              <a:stCxn id="16" idx="6"/>
              <a:endCxn id="17" idx="2"/>
            </p:cNvCxnSpPr>
            <p:nvPr/>
          </p:nvCxnSpPr>
          <p:spPr bwMode="auto">
            <a:xfrm>
              <a:off x="1814907" y="3122139"/>
              <a:ext cx="683863"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nvGrpSpPr>
            <p:cNvPr id="19" name="Group 9"/>
            <p:cNvGrpSpPr/>
            <p:nvPr/>
          </p:nvGrpSpPr>
          <p:grpSpPr>
            <a:xfrm>
              <a:off x="2910142" y="2939949"/>
              <a:ext cx="1095236" cy="396044"/>
              <a:chOff x="2009335" y="2291897"/>
              <a:chExt cx="1460695" cy="534572"/>
            </a:xfrm>
          </p:grpSpPr>
          <p:sp>
            <p:nvSpPr>
              <p:cNvPr id="47" name="Oval 46"/>
              <p:cNvSpPr/>
              <p:nvPr/>
            </p:nvSpPr>
            <p:spPr bwMode="auto">
              <a:xfrm>
                <a:off x="2921390" y="2291897"/>
                <a:ext cx="548640"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48" name="Straight Connector 47"/>
              <p:cNvCxnSpPr>
                <a:endCxn id="47" idx="2"/>
              </p:cNvCxnSpPr>
              <p:nvPr/>
            </p:nvCxnSpPr>
            <p:spPr bwMode="auto">
              <a:xfrm>
                <a:off x="2009335" y="2559183"/>
                <a:ext cx="912055"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0" name="Group 10"/>
            <p:cNvGrpSpPr/>
            <p:nvPr/>
          </p:nvGrpSpPr>
          <p:grpSpPr>
            <a:xfrm>
              <a:off x="4015920" y="2906046"/>
              <a:ext cx="1095236" cy="396044"/>
              <a:chOff x="2009336" y="2248484"/>
              <a:chExt cx="1460695" cy="534572"/>
            </a:xfrm>
          </p:grpSpPr>
          <p:sp>
            <p:nvSpPr>
              <p:cNvPr id="45" name="Oval 44"/>
              <p:cNvSpPr/>
              <p:nvPr/>
            </p:nvSpPr>
            <p:spPr bwMode="auto">
              <a:xfrm>
                <a:off x="2921391" y="2248484"/>
                <a:ext cx="548640"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46" name="Straight Connector 45"/>
              <p:cNvCxnSpPr>
                <a:endCxn id="45" idx="2"/>
              </p:cNvCxnSpPr>
              <p:nvPr/>
            </p:nvCxnSpPr>
            <p:spPr bwMode="auto">
              <a:xfrm>
                <a:off x="2009336" y="2515770"/>
                <a:ext cx="912055"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1" name="Group 21"/>
            <p:cNvGrpSpPr/>
            <p:nvPr/>
          </p:nvGrpSpPr>
          <p:grpSpPr>
            <a:xfrm rot="2172101">
              <a:off x="3818293" y="3401058"/>
              <a:ext cx="1105779" cy="396044"/>
              <a:chOff x="2017467" y="2245768"/>
              <a:chExt cx="1460696" cy="534572"/>
            </a:xfrm>
          </p:grpSpPr>
          <p:sp>
            <p:nvSpPr>
              <p:cNvPr id="43" name="Oval 42"/>
              <p:cNvSpPr/>
              <p:nvPr/>
            </p:nvSpPr>
            <p:spPr bwMode="auto">
              <a:xfrm>
                <a:off x="2929523" y="2245768"/>
                <a:ext cx="548640"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44" name="Straight Connector 43"/>
              <p:cNvCxnSpPr>
                <a:endCxn id="43" idx="2"/>
              </p:cNvCxnSpPr>
              <p:nvPr/>
            </p:nvCxnSpPr>
            <p:spPr bwMode="auto">
              <a:xfrm>
                <a:off x="2017467" y="2513053"/>
                <a:ext cx="912056"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2" name="Group 27"/>
            <p:cNvGrpSpPr/>
            <p:nvPr/>
          </p:nvGrpSpPr>
          <p:grpSpPr>
            <a:xfrm rot="19427899" flipV="1">
              <a:off x="3827203" y="2430055"/>
              <a:ext cx="1105778" cy="396044"/>
              <a:chOff x="2001205" y="2223066"/>
              <a:chExt cx="1460695" cy="534572"/>
            </a:xfrm>
          </p:grpSpPr>
          <p:sp>
            <p:nvSpPr>
              <p:cNvPr id="41" name="Oval 40"/>
              <p:cNvSpPr/>
              <p:nvPr/>
            </p:nvSpPr>
            <p:spPr bwMode="auto">
              <a:xfrm>
                <a:off x="2913261" y="2223066"/>
                <a:ext cx="548639"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42" name="Straight Connector 41"/>
              <p:cNvCxnSpPr>
                <a:endCxn id="41" idx="2"/>
              </p:cNvCxnSpPr>
              <p:nvPr/>
            </p:nvCxnSpPr>
            <p:spPr bwMode="auto">
              <a:xfrm>
                <a:off x="2001205" y="2490351"/>
                <a:ext cx="912055"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3" name="Group 30"/>
            <p:cNvGrpSpPr/>
            <p:nvPr/>
          </p:nvGrpSpPr>
          <p:grpSpPr>
            <a:xfrm rot="2172101">
              <a:off x="2698826" y="3411932"/>
              <a:ext cx="1105779" cy="396044"/>
              <a:chOff x="2017467" y="2245768"/>
              <a:chExt cx="1460696" cy="534572"/>
            </a:xfrm>
          </p:grpSpPr>
          <p:sp>
            <p:nvSpPr>
              <p:cNvPr id="39" name="Oval 38"/>
              <p:cNvSpPr/>
              <p:nvPr/>
            </p:nvSpPr>
            <p:spPr bwMode="auto">
              <a:xfrm>
                <a:off x="2929523" y="2245768"/>
                <a:ext cx="548640"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40" name="Straight Connector 39"/>
              <p:cNvCxnSpPr>
                <a:endCxn id="39" idx="2"/>
              </p:cNvCxnSpPr>
              <p:nvPr/>
            </p:nvCxnSpPr>
            <p:spPr bwMode="auto">
              <a:xfrm>
                <a:off x="2017467" y="2513053"/>
                <a:ext cx="912056"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4" name="Group 33"/>
            <p:cNvGrpSpPr/>
            <p:nvPr/>
          </p:nvGrpSpPr>
          <p:grpSpPr>
            <a:xfrm rot="2172101">
              <a:off x="3605576" y="4051748"/>
              <a:ext cx="1105779" cy="396044"/>
              <a:chOff x="2017467" y="2245768"/>
              <a:chExt cx="1460696" cy="534572"/>
            </a:xfrm>
          </p:grpSpPr>
          <p:sp>
            <p:nvSpPr>
              <p:cNvPr id="37" name="Oval 36"/>
              <p:cNvSpPr/>
              <p:nvPr/>
            </p:nvSpPr>
            <p:spPr bwMode="auto">
              <a:xfrm>
                <a:off x="2929523" y="2245768"/>
                <a:ext cx="548640"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38" name="Straight Connector 37"/>
              <p:cNvCxnSpPr>
                <a:endCxn id="37" idx="2"/>
              </p:cNvCxnSpPr>
              <p:nvPr/>
            </p:nvCxnSpPr>
            <p:spPr bwMode="auto">
              <a:xfrm>
                <a:off x="2017467" y="2513053"/>
                <a:ext cx="912056"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5" name="Group 63"/>
            <p:cNvGrpSpPr/>
            <p:nvPr/>
          </p:nvGrpSpPr>
          <p:grpSpPr>
            <a:xfrm rot="19427899" flipV="1">
              <a:off x="2697282" y="2429983"/>
              <a:ext cx="1105778" cy="396044"/>
              <a:chOff x="1988462" y="2205280"/>
              <a:chExt cx="1460696" cy="534572"/>
            </a:xfrm>
          </p:grpSpPr>
          <p:sp>
            <p:nvSpPr>
              <p:cNvPr id="35" name="Oval 34"/>
              <p:cNvSpPr/>
              <p:nvPr/>
            </p:nvSpPr>
            <p:spPr bwMode="auto">
              <a:xfrm>
                <a:off x="2900520" y="2205280"/>
                <a:ext cx="548638"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36" name="Straight Connector 35"/>
              <p:cNvCxnSpPr>
                <a:endCxn id="35" idx="2"/>
              </p:cNvCxnSpPr>
              <p:nvPr/>
            </p:nvCxnSpPr>
            <p:spPr bwMode="auto">
              <a:xfrm>
                <a:off x="1988462" y="2472565"/>
                <a:ext cx="912056"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6" name="Group 66"/>
            <p:cNvGrpSpPr/>
            <p:nvPr/>
          </p:nvGrpSpPr>
          <p:grpSpPr>
            <a:xfrm rot="19427899" flipV="1">
              <a:off x="3603937" y="1773906"/>
              <a:ext cx="1105778" cy="396044"/>
              <a:chOff x="2001205" y="2223066"/>
              <a:chExt cx="1460695" cy="534572"/>
            </a:xfrm>
          </p:grpSpPr>
          <p:sp>
            <p:nvSpPr>
              <p:cNvPr id="33" name="Oval 32"/>
              <p:cNvSpPr/>
              <p:nvPr/>
            </p:nvSpPr>
            <p:spPr bwMode="auto">
              <a:xfrm>
                <a:off x="2913261" y="2223066"/>
                <a:ext cx="548639"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34" name="Straight Connector 33"/>
              <p:cNvCxnSpPr>
                <a:endCxn id="33" idx="2"/>
              </p:cNvCxnSpPr>
              <p:nvPr/>
            </p:nvCxnSpPr>
            <p:spPr bwMode="auto">
              <a:xfrm>
                <a:off x="2001205" y="2490351"/>
                <a:ext cx="912055"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7" name="Group 26"/>
            <p:cNvGrpSpPr/>
            <p:nvPr/>
          </p:nvGrpSpPr>
          <p:grpSpPr>
            <a:xfrm>
              <a:off x="369191" y="2981750"/>
              <a:ext cx="1050623" cy="302244"/>
              <a:chOff x="369191" y="2981750"/>
              <a:chExt cx="1050623" cy="302244"/>
            </a:xfrm>
          </p:grpSpPr>
          <p:sp>
            <p:nvSpPr>
              <p:cNvPr id="28" name="Oval 27"/>
              <p:cNvSpPr/>
              <p:nvPr/>
            </p:nvSpPr>
            <p:spPr bwMode="auto">
              <a:xfrm>
                <a:off x="762980" y="2981750"/>
                <a:ext cx="295345" cy="302244"/>
              </a:xfrm>
              <a:prstGeom prst="ellipse">
                <a:avLst/>
              </a:prstGeom>
              <a:noFill/>
              <a:ln w="28575" cap="flat" cmpd="sng" algn="ctr">
                <a:solidFill>
                  <a:srgbClr val="FF0000"/>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29" name="Straight Arrow Connector 28"/>
              <p:cNvCxnSpPr/>
              <p:nvPr/>
            </p:nvCxnSpPr>
            <p:spPr bwMode="auto">
              <a:xfrm flipV="1">
                <a:off x="816781" y="3033859"/>
                <a:ext cx="157160" cy="143337"/>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cxnSp>
            <p:nvCxnSpPr>
              <p:cNvPr id="30" name="Straight Arrow Connector 29"/>
              <p:cNvCxnSpPr/>
              <p:nvPr/>
            </p:nvCxnSpPr>
            <p:spPr bwMode="auto">
              <a:xfrm flipV="1">
                <a:off x="857213" y="3073809"/>
                <a:ext cx="157160" cy="143337"/>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cxnSp>
            <p:nvCxnSpPr>
              <p:cNvPr id="31" name="Straight Connector 30"/>
              <p:cNvCxnSpPr/>
              <p:nvPr/>
            </p:nvCxnSpPr>
            <p:spPr bwMode="auto">
              <a:xfrm>
                <a:off x="1043608" y="3132873"/>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a:off x="369191" y="3131132"/>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grpSp>
      </p:grpSp>
      <p:grpSp>
        <p:nvGrpSpPr>
          <p:cNvPr id="83" name="Group 82"/>
          <p:cNvGrpSpPr/>
          <p:nvPr/>
        </p:nvGrpSpPr>
        <p:grpSpPr>
          <a:xfrm>
            <a:off x="3815916" y="1862028"/>
            <a:ext cx="2757971" cy="2221889"/>
            <a:chOff x="339851" y="1131589"/>
            <a:chExt cx="4802303" cy="3960442"/>
          </a:xfrm>
        </p:grpSpPr>
        <p:cxnSp>
          <p:nvCxnSpPr>
            <p:cNvPr id="84" name="Straight Connector 83"/>
            <p:cNvCxnSpPr>
              <a:stCxn id="104" idx="7"/>
            </p:cNvCxnSpPr>
            <p:nvPr/>
          </p:nvCxnSpPr>
          <p:spPr bwMode="auto">
            <a:xfrm flipV="1">
              <a:off x="430915" y="2470145"/>
              <a:ext cx="2900626" cy="595344"/>
            </a:xfrm>
            <a:prstGeom prst="line">
              <a:avLst/>
            </a:prstGeom>
            <a:solidFill>
              <a:srgbClr val="FF9933"/>
            </a:solidFill>
            <a:ln w="28575" cap="flat" cmpd="sng" algn="ctr">
              <a:solidFill>
                <a:srgbClr val="FF0000"/>
              </a:solidFill>
              <a:prstDash val="solid"/>
              <a:round/>
              <a:headEnd type="none" w="med" len="med"/>
              <a:tailEnd type="none" w="med" len="med"/>
            </a:ln>
            <a:effectLst/>
          </p:spPr>
        </p:cxnSp>
        <p:sp>
          <p:nvSpPr>
            <p:cNvPr id="85" name="Oval 84"/>
            <p:cNvSpPr/>
            <p:nvPr/>
          </p:nvSpPr>
          <p:spPr bwMode="auto">
            <a:xfrm>
              <a:off x="1434531" y="2913130"/>
              <a:ext cx="411373" cy="396044"/>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sp>
          <p:nvSpPr>
            <p:cNvPr id="86" name="Oval 85"/>
            <p:cNvSpPr/>
            <p:nvPr/>
          </p:nvSpPr>
          <p:spPr bwMode="auto">
            <a:xfrm>
              <a:off x="2529767" y="2913130"/>
              <a:ext cx="411373" cy="396044"/>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87" name="Straight Connector 86"/>
            <p:cNvCxnSpPr>
              <a:stCxn id="85" idx="6"/>
              <a:endCxn id="86" idx="2"/>
            </p:cNvCxnSpPr>
            <p:nvPr/>
          </p:nvCxnSpPr>
          <p:spPr bwMode="auto">
            <a:xfrm>
              <a:off x="1845904" y="3111151"/>
              <a:ext cx="683863"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nvGrpSpPr>
            <p:cNvPr id="88" name="Group 10"/>
            <p:cNvGrpSpPr/>
            <p:nvPr/>
          </p:nvGrpSpPr>
          <p:grpSpPr>
            <a:xfrm>
              <a:off x="4046918" y="2911390"/>
              <a:ext cx="1095236" cy="396044"/>
              <a:chOff x="2009335" y="2234418"/>
              <a:chExt cx="1460695" cy="534572"/>
            </a:xfrm>
            <a:solidFill>
              <a:srgbClr val="00B050"/>
            </a:solidFill>
          </p:grpSpPr>
          <p:sp>
            <p:nvSpPr>
              <p:cNvPr id="141" name="Oval 140"/>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42" name="Straight Connector 141"/>
              <p:cNvCxnSpPr>
                <a:endCxn id="141"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89" name="Group 17"/>
            <p:cNvGrpSpPr/>
            <p:nvPr/>
          </p:nvGrpSpPr>
          <p:grpSpPr>
            <a:xfrm>
              <a:off x="762980" y="2967224"/>
              <a:ext cx="295345" cy="302244"/>
              <a:chOff x="6569612" y="3618929"/>
              <a:chExt cx="393896" cy="407963"/>
            </a:xfrm>
          </p:grpSpPr>
          <p:sp>
            <p:nvSpPr>
              <p:cNvPr id="138" name="Oval 137"/>
              <p:cNvSpPr/>
              <p:nvPr/>
            </p:nvSpPr>
            <p:spPr bwMode="auto">
              <a:xfrm>
                <a:off x="6569612" y="3618929"/>
                <a:ext cx="393896" cy="407963"/>
              </a:xfrm>
              <a:prstGeom prst="ellipse">
                <a:avLst/>
              </a:prstGeom>
              <a:noFill/>
              <a:ln w="28575" cap="flat" cmpd="sng" algn="ctr">
                <a:solidFill>
                  <a:srgbClr val="FF0000"/>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39" name="Straight Arrow Connector 138"/>
              <p:cNvCxnSpPr/>
              <p:nvPr/>
            </p:nvCxnSpPr>
            <p:spPr bwMode="auto">
              <a:xfrm flipV="1">
                <a:off x="6641365" y="3689265"/>
                <a:ext cx="209601" cy="193473"/>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cxnSp>
            <p:nvCxnSpPr>
              <p:cNvPr id="140" name="Straight Arrow Connector 139"/>
              <p:cNvCxnSpPr/>
              <p:nvPr/>
            </p:nvCxnSpPr>
            <p:spPr bwMode="auto">
              <a:xfrm flipV="1">
                <a:off x="6695289" y="3743189"/>
                <a:ext cx="209601" cy="193473"/>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grpSp>
        <p:cxnSp>
          <p:nvCxnSpPr>
            <p:cNvPr id="90" name="Straight Connector 89"/>
            <p:cNvCxnSpPr>
              <a:stCxn id="138" idx="6"/>
            </p:cNvCxnSpPr>
            <p:nvPr/>
          </p:nvCxnSpPr>
          <p:spPr bwMode="auto">
            <a:xfrm>
              <a:off x="1058325" y="3118347"/>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cxnSp>
          <p:nvCxnSpPr>
            <p:cNvPr id="91" name="Straight Connector 90"/>
            <p:cNvCxnSpPr/>
            <p:nvPr/>
          </p:nvCxnSpPr>
          <p:spPr bwMode="auto">
            <a:xfrm>
              <a:off x="369191" y="3116606"/>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grpSp>
          <p:nvGrpSpPr>
            <p:cNvPr id="92" name="Group 21"/>
            <p:cNvGrpSpPr/>
            <p:nvPr/>
          </p:nvGrpSpPr>
          <p:grpSpPr>
            <a:xfrm rot="2172101">
              <a:off x="3849351" y="3406445"/>
              <a:ext cx="1105778" cy="396044"/>
              <a:chOff x="2009335" y="2234418"/>
              <a:chExt cx="1460695" cy="534572"/>
            </a:xfrm>
            <a:solidFill>
              <a:srgbClr val="00B050"/>
            </a:solidFill>
          </p:grpSpPr>
          <p:sp>
            <p:nvSpPr>
              <p:cNvPr id="136" name="Oval 135"/>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37" name="Straight Connector 136"/>
              <p:cNvCxnSpPr>
                <a:endCxn id="136"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93" name="Group 27"/>
            <p:cNvGrpSpPr/>
            <p:nvPr/>
          </p:nvGrpSpPr>
          <p:grpSpPr>
            <a:xfrm rot="19427899" flipV="1">
              <a:off x="3858139" y="2435442"/>
              <a:ext cx="1105778" cy="396044"/>
              <a:chOff x="2009335" y="2234418"/>
              <a:chExt cx="1460695" cy="534572"/>
            </a:xfrm>
            <a:solidFill>
              <a:srgbClr val="00B050"/>
            </a:solidFill>
          </p:grpSpPr>
          <p:sp>
            <p:nvSpPr>
              <p:cNvPr id="134" name="Oval 133"/>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35" name="Straight Connector 134"/>
              <p:cNvCxnSpPr>
                <a:endCxn id="134"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sp>
          <p:nvSpPr>
            <p:cNvPr id="94" name="Oval 93"/>
            <p:cNvSpPr/>
            <p:nvPr/>
          </p:nvSpPr>
          <p:spPr bwMode="auto">
            <a:xfrm rot="2172101">
              <a:off x="3353683" y="3618785"/>
              <a:ext cx="415333" cy="396044"/>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grpSp>
          <p:nvGrpSpPr>
            <p:cNvPr id="95" name="Group 33"/>
            <p:cNvGrpSpPr/>
            <p:nvPr/>
          </p:nvGrpSpPr>
          <p:grpSpPr>
            <a:xfrm rot="2172101">
              <a:off x="3636634" y="4057135"/>
              <a:ext cx="1105778" cy="396044"/>
              <a:chOff x="2009335" y="2234418"/>
              <a:chExt cx="1460695" cy="534572"/>
            </a:xfrm>
            <a:solidFill>
              <a:srgbClr val="00B050"/>
            </a:solidFill>
          </p:grpSpPr>
          <p:sp>
            <p:nvSpPr>
              <p:cNvPr id="132" name="Oval 131"/>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33" name="Straight Connector 132"/>
              <p:cNvCxnSpPr>
                <a:endCxn id="132"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sp>
          <p:nvSpPr>
            <p:cNvPr id="96" name="Oval 95"/>
            <p:cNvSpPr/>
            <p:nvPr/>
          </p:nvSpPr>
          <p:spPr bwMode="auto">
            <a:xfrm rot="19427899" flipV="1">
              <a:off x="3351922" y="2217643"/>
              <a:ext cx="415333" cy="396044"/>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grpSp>
          <p:nvGrpSpPr>
            <p:cNvPr id="97" name="Group 66"/>
            <p:cNvGrpSpPr/>
            <p:nvPr/>
          </p:nvGrpSpPr>
          <p:grpSpPr>
            <a:xfrm rot="19427899" flipV="1">
              <a:off x="3634873" y="1779293"/>
              <a:ext cx="1105778" cy="396044"/>
              <a:chOff x="2009335" y="2234418"/>
              <a:chExt cx="1460695" cy="534572"/>
            </a:xfrm>
            <a:solidFill>
              <a:srgbClr val="00B050"/>
            </a:solidFill>
          </p:grpSpPr>
          <p:sp>
            <p:nvSpPr>
              <p:cNvPr id="130" name="Oval 129"/>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31" name="Straight Connector 130"/>
              <p:cNvCxnSpPr>
                <a:endCxn id="130"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98" name="Group 36"/>
            <p:cNvGrpSpPr/>
            <p:nvPr/>
          </p:nvGrpSpPr>
          <p:grpSpPr>
            <a:xfrm>
              <a:off x="2141373" y="3378847"/>
              <a:ext cx="295345" cy="302244"/>
              <a:chOff x="6569612" y="3587262"/>
              <a:chExt cx="393896" cy="407963"/>
            </a:xfrm>
          </p:grpSpPr>
          <p:sp>
            <p:nvSpPr>
              <p:cNvPr id="127" name="Oval 126"/>
              <p:cNvSpPr/>
              <p:nvPr/>
            </p:nvSpPr>
            <p:spPr bwMode="auto">
              <a:xfrm>
                <a:off x="6569612" y="3587262"/>
                <a:ext cx="393896" cy="407963"/>
              </a:xfrm>
              <a:prstGeom prst="ellipse">
                <a:avLst/>
              </a:prstGeom>
              <a:noFill/>
              <a:ln w="28575" cap="flat" cmpd="sng" algn="ctr">
                <a:solidFill>
                  <a:srgbClr val="FF0000"/>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28" name="Straight Arrow Connector 127"/>
              <p:cNvCxnSpPr/>
              <p:nvPr/>
            </p:nvCxnSpPr>
            <p:spPr bwMode="auto">
              <a:xfrm flipV="1">
                <a:off x="6641365" y="3657598"/>
                <a:ext cx="209601" cy="193474"/>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cxnSp>
            <p:nvCxnSpPr>
              <p:cNvPr id="129" name="Straight Arrow Connector 128"/>
              <p:cNvCxnSpPr/>
              <p:nvPr/>
            </p:nvCxnSpPr>
            <p:spPr bwMode="auto">
              <a:xfrm flipV="1">
                <a:off x="6695289" y="3711522"/>
                <a:ext cx="209601" cy="193474"/>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grpSp>
        <p:cxnSp>
          <p:nvCxnSpPr>
            <p:cNvPr id="99" name="Straight Connector 98"/>
            <p:cNvCxnSpPr>
              <a:stCxn id="127" idx="6"/>
            </p:cNvCxnSpPr>
            <p:nvPr/>
          </p:nvCxnSpPr>
          <p:spPr bwMode="auto">
            <a:xfrm>
              <a:off x="2436717" y="3529969"/>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cxnSp>
          <p:nvCxnSpPr>
            <p:cNvPr id="100" name="Straight Connector 99"/>
            <p:cNvCxnSpPr/>
            <p:nvPr/>
          </p:nvCxnSpPr>
          <p:spPr bwMode="auto">
            <a:xfrm>
              <a:off x="1742208" y="3524179"/>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sp>
          <p:nvSpPr>
            <p:cNvPr id="101" name="Freeform 100"/>
            <p:cNvSpPr/>
            <p:nvPr/>
          </p:nvSpPr>
          <p:spPr bwMode="auto">
            <a:xfrm>
              <a:off x="2784678" y="3258850"/>
              <a:ext cx="989304" cy="275510"/>
            </a:xfrm>
            <a:custGeom>
              <a:avLst/>
              <a:gdLst>
                <a:gd name="connsiteX0" fmla="*/ 0 w 1319416"/>
                <a:gd name="connsiteY0" fmla="*/ 371879 h 371879"/>
                <a:gd name="connsiteX1" fmla="*/ 872197 w 1319416"/>
                <a:gd name="connsiteY1" fmla="*/ 273406 h 371879"/>
                <a:gd name="connsiteX2" fmla="*/ 1280160 w 1319416"/>
                <a:gd name="connsiteY2" fmla="*/ 20187 h 371879"/>
                <a:gd name="connsiteX3" fmla="*/ 1280160 w 1319416"/>
                <a:gd name="connsiteY3" fmla="*/ 34255 h 371879"/>
              </a:gdLst>
              <a:ahLst/>
              <a:cxnLst>
                <a:cxn ang="0">
                  <a:pos x="connsiteX0" y="connsiteY0"/>
                </a:cxn>
                <a:cxn ang="0">
                  <a:pos x="connsiteX1" y="connsiteY1"/>
                </a:cxn>
                <a:cxn ang="0">
                  <a:pos x="connsiteX2" y="connsiteY2"/>
                </a:cxn>
                <a:cxn ang="0">
                  <a:pos x="connsiteX3" y="connsiteY3"/>
                </a:cxn>
              </a:cxnLst>
              <a:rect l="l" t="t" r="r" b="b"/>
              <a:pathLst>
                <a:path w="1319416" h="371879">
                  <a:moveTo>
                    <a:pt x="0" y="371879"/>
                  </a:moveTo>
                  <a:cubicBezTo>
                    <a:pt x="329418" y="351950"/>
                    <a:pt x="658837" y="332021"/>
                    <a:pt x="872197" y="273406"/>
                  </a:cubicBezTo>
                  <a:cubicBezTo>
                    <a:pt x="1085557" y="214791"/>
                    <a:pt x="1212166" y="60045"/>
                    <a:pt x="1280160" y="20187"/>
                  </a:cubicBezTo>
                  <a:cubicBezTo>
                    <a:pt x="1348154" y="-19672"/>
                    <a:pt x="1314157" y="7291"/>
                    <a:pt x="1280160" y="34255"/>
                  </a:cubicBezTo>
                </a:path>
              </a:pathLst>
            </a:custGeom>
            <a:no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sp>
          <p:nvSpPr>
            <p:cNvPr id="102" name="Oval 101"/>
            <p:cNvSpPr/>
            <p:nvPr/>
          </p:nvSpPr>
          <p:spPr bwMode="auto">
            <a:xfrm>
              <a:off x="3625003" y="2913130"/>
              <a:ext cx="411373" cy="396044"/>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sp>
          <p:nvSpPr>
            <p:cNvPr id="103" name="Freeform 102"/>
            <p:cNvSpPr/>
            <p:nvPr/>
          </p:nvSpPr>
          <p:spPr bwMode="auto">
            <a:xfrm rot="160548">
              <a:off x="374788" y="3109056"/>
              <a:ext cx="1433705" cy="397708"/>
            </a:xfrm>
            <a:custGeom>
              <a:avLst/>
              <a:gdLst>
                <a:gd name="connsiteX0" fmla="*/ 1885071 w 1885071"/>
                <a:gd name="connsiteY0" fmla="*/ 576775 h 611529"/>
                <a:gd name="connsiteX1" fmla="*/ 590843 w 1885071"/>
                <a:gd name="connsiteY1" fmla="*/ 548640 h 611529"/>
                <a:gd name="connsiteX2" fmla="*/ 0 w 1885071"/>
                <a:gd name="connsiteY2" fmla="*/ 0 h 611529"/>
              </a:gdLst>
              <a:ahLst/>
              <a:cxnLst>
                <a:cxn ang="0">
                  <a:pos x="connsiteX0" y="connsiteY0"/>
                </a:cxn>
                <a:cxn ang="0">
                  <a:pos x="connsiteX1" y="connsiteY1"/>
                </a:cxn>
                <a:cxn ang="0">
                  <a:pos x="connsiteX2" y="connsiteY2"/>
                </a:cxn>
              </a:cxnLst>
              <a:rect l="l" t="t" r="r" b="b"/>
              <a:pathLst>
                <a:path w="1885071" h="611529">
                  <a:moveTo>
                    <a:pt x="1885071" y="576775"/>
                  </a:moveTo>
                  <a:cubicBezTo>
                    <a:pt x="1395046" y="610772"/>
                    <a:pt x="905022" y="644769"/>
                    <a:pt x="590843" y="548640"/>
                  </a:cubicBezTo>
                  <a:cubicBezTo>
                    <a:pt x="276664" y="452511"/>
                    <a:pt x="138332" y="226255"/>
                    <a:pt x="0" y="0"/>
                  </a:cubicBezTo>
                </a:path>
              </a:pathLst>
            </a:custGeom>
            <a:no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sp>
          <p:nvSpPr>
            <p:cNvPr id="104" name="Oval 103"/>
            <p:cNvSpPr/>
            <p:nvPr/>
          </p:nvSpPr>
          <p:spPr bwMode="auto">
            <a:xfrm>
              <a:off x="339851" y="3050348"/>
              <a:ext cx="106688" cy="103388"/>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05" name="Straight Connector 104"/>
            <p:cNvCxnSpPr>
              <a:stCxn id="127" idx="6"/>
            </p:cNvCxnSpPr>
            <p:nvPr/>
          </p:nvCxnSpPr>
          <p:spPr bwMode="auto">
            <a:xfrm>
              <a:off x="2436718" y="3529969"/>
              <a:ext cx="894822" cy="231042"/>
            </a:xfrm>
            <a:prstGeom prst="line">
              <a:avLst/>
            </a:prstGeom>
            <a:solidFill>
              <a:srgbClr val="FF9933"/>
            </a:solidFill>
            <a:ln w="28575" cap="flat" cmpd="sng" algn="ctr">
              <a:solidFill>
                <a:srgbClr val="FF0000"/>
              </a:solidFill>
              <a:prstDash val="solid"/>
              <a:round/>
              <a:headEnd type="none" w="med" len="med"/>
              <a:tailEnd type="none" w="med" len="med"/>
            </a:ln>
            <a:effectLst/>
          </p:spPr>
        </p:cxnSp>
        <p:grpSp>
          <p:nvGrpSpPr>
            <p:cNvPr id="106" name="Group 52"/>
            <p:cNvGrpSpPr/>
            <p:nvPr/>
          </p:nvGrpSpPr>
          <p:grpSpPr>
            <a:xfrm rot="5400000">
              <a:off x="3018502" y="4350532"/>
              <a:ext cx="1082172" cy="400825"/>
              <a:chOff x="2009335" y="2234418"/>
              <a:chExt cx="1460695" cy="534572"/>
            </a:xfrm>
            <a:solidFill>
              <a:srgbClr val="00FF00"/>
            </a:solidFill>
          </p:grpSpPr>
          <p:sp>
            <p:nvSpPr>
              <p:cNvPr id="125" name="Oval 124"/>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26" name="Straight Connector 125"/>
              <p:cNvCxnSpPr>
                <a:endCxn id="125"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sp>
          <p:nvSpPr>
            <p:cNvPr id="107" name="Oval 106"/>
            <p:cNvSpPr/>
            <p:nvPr/>
          </p:nvSpPr>
          <p:spPr bwMode="auto">
            <a:xfrm>
              <a:off x="2149294" y="2513577"/>
              <a:ext cx="295345" cy="302244"/>
            </a:xfrm>
            <a:prstGeom prst="ellipse">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08" name="Straight Arrow Connector 107"/>
            <p:cNvCxnSpPr/>
            <p:nvPr/>
          </p:nvCxnSpPr>
          <p:spPr bwMode="auto">
            <a:xfrm flipV="1">
              <a:off x="2203095" y="2565686"/>
              <a:ext cx="157160" cy="143338"/>
            </a:xfrm>
            <a:prstGeom prst="straightConnector1">
              <a:avLst/>
            </a:prstGeom>
            <a:solidFill>
              <a:schemeClr val="bg1"/>
            </a:solidFill>
            <a:ln w="28575" cap="flat" cmpd="sng" algn="ctr">
              <a:solidFill>
                <a:srgbClr val="FF0000"/>
              </a:solidFill>
              <a:prstDash val="solid"/>
              <a:round/>
              <a:headEnd type="none" w="med" len="med"/>
              <a:tailEnd type="triangle"/>
            </a:ln>
            <a:effectLst/>
          </p:spPr>
        </p:cxnSp>
        <p:cxnSp>
          <p:nvCxnSpPr>
            <p:cNvPr id="109" name="Straight Arrow Connector 108"/>
            <p:cNvCxnSpPr/>
            <p:nvPr/>
          </p:nvCxnSpPr>
          <p:spPr bwMode="auto">
            <a:xfrm flipV="1">
              <a:off x="2243527" y="2605636"/>
              <a:ext cx="157160" cy="143338"/>
            </a:xfrm>
            <a:prstGeom prst="straightConnector1">
              <a:avLst/>
            </a:prstGeom>
            <a:solidFill>
              <a:schemeClr val="bg1"/>
            </a:solidFill>
            <a:ln w="28575" cap="flat" cmpd="sng" algn="ctr">
              <a:solidFill>
                <a:srgbClr val="FF0000"/>
              </a:solidFill>
              <a:prstDash val="solid"/>
              <a:round/>
              <a:headEnd type="none" w="med" len="med"/>
              <a:tailEnd type="triangle"/>
            </a:ln>
            <a:effectLst/>
          </p:spPr>
        </p:cxnSp>
        <p:grpSp>
          <p:nvGrpSpPr>
            <p:cNvPr id="110" name="Group 61"/>
            <p:cNvGrpSpPr/>
            <p:nvPr/>
          </p:nvGrpSpPr>
          <p:grpSpPr>
            <a:xfrm rot="5400000" flipH="1" flipV="1">
              <a:off x="3016742" y="1472262"/>
              <a:ext cx="1082172" cy="400825"/>
              <a:chOff x="2009335" y="2234418"/>
              <a:chExt cx="1460695" cy="534572"/>
            </a:xfrm>
            <a:solidFill>
              <a:srgbClr val="00FF00"/>
            </a:solidFill>
          </p:grpSpPr>
          <p:sp>
            <p:nvSpPr>
              <p:cNvPr id="123" name="Oval 122"/>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24" name="Straight Connector 123"/>
              <p:cNvCxnSpPr>
                <a:endCxn id="123"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111" name="Group 80"/>
            <p:cNvGrpSpPr/>
            <p:nvPr/>
          </p:nvGrpSpPr>
          <p:grpSpPr>
            <a:xfrm rot="5400000">
              <a:off x="1107039" y="3648107"/>
              <a:ext cx="1082172" cy="400825"/>
              <a:chOff x="2009335" y="2234418"/>
              <a:chExt cx="1460695" cy="534572"/>
            </a:xfrm>
            <a:solidFill>
              <a:srgbClr val="00FF00"/>
            </a:solidFill>
          </p:grpSpPr>
          <p:sp>
            <p:nvSpPr>
              <p:cNvPr id="121" name="Oval 120"/>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22" name="Straight Connector 121"/>
              <p:cNvCxnSpPr>
                <a:endCxn id="121"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112" name="Group 83"/>
            <p:cNvGrpSpPr/>
            <p:nvPr/>
          </p:nvGrpSpPr>
          <p:grpSpPr>
            <a:xfrm rot="16200000" flipV="1">
              <a:off x="1105279" y="2166420"/>
              <a:ext cx="1082172" cy="400825"/>
              <a:chOff x="2009335" y="2234418"/>
              <a:chExt cx="1460695" cy="534572"/>
            </a:xfrm>
            <a:solidFill>
              <a:srgbClr val="00FF00"/>
            </a:solidFill>
          </p:grpSpPr>
          <p:sp>
            <p:nvSpPr>
              <p:cNvPr id="119" name="Oval 118"/>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20" name="Straight Connector 119"/>
              <p:cNvCxnSpPr>
                <a:endCxn id="119"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113" name="Group 86"/>
            <p:cNvGrpSpPr/>
            <p:nvPr/>
          </p:nvGrpSpPr>
          <p:grpSpPr>
            <a:xfrm rot="5400000">
              <a:off x="2212825" y="3656790"/>
              <a:ext cx="1082172" cy="400825"/>
              <a:chOff x="2009335" y="2234418"/>
              <a:chExt cx="1460695" cy="534572"/>
            </a:xfrm>
            <a:solidFill>
              <a:srgbClr val="00FF00"/>
            </a:solidFill>
          </p:grpSpPr>
          <p:sp>
            <p:nvSpPr>
              <p:cNvPr id="117" name="Oval 116"/>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18" name="Straight Connector 117"/>
              <p:cNvCxnSpPr>
                <a:endCxn id="117"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114" name="Group 89"/>
            <p:cNvGrpSpPr/>
            <p:nvPr/>
          </p:nvGrpSpPr>
          <p:grpSpPr>
            <a:xfrm rot="16200000" flipV="1">
              <a:off x="2211065" y="2175103"/>
              <a:ext cx="1082172" cy="400825"/>
              <a:chOff x="2009335" y="2234418"/>
              <a:chExt cx="1460695" cy="534572"/>
            </a:xfrm>
            <a:solidFill>
              <a:srgbClr val="00FF00"/>
            </a:solidFill>
          </p:grpSpPr>
          <p:sp>
            <p:nvSpPr>
              <p:cNvPr id="115" name="Oval 114"/>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solidFill>
                    <a:srgbClr val="000000"/>
                  </a:solidFill>
                  <a:latin typeface="华文细黑" pitchFamily="2" charset="-122"/>
                  <a:ea typeface="华文细黑" pitchFamily="2" charset="-122"/>
                </a:endParaRPr>
              </a:p>
            </p:txBody>
          </p:sp>
          <p:cxnSp>
            <p:nvCxnSpPr>
              <p:cNvPr id="116" name="Straight Connector 115"/>
              <p:cNvCxnSpPr>
                <a:endCxn id="115"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sp>
        <p:nvSpPr>
          <p:cNvPr id="143" name="Content Placeholder 2"/>
          <p:cNvSpPr txBox="1">
            <a:spLocks/>
          </p:cNvSpPr>
          <p:nvPr/>
        </p:nvSpPr>
        <p:spPr>
          <a:xfrm>
            <a:off x="91372" y="2640909"/>
            <a:ext cx="4103387" cy="735861"/>
          </a:xfrm>
          <a:prstGeom prst="rect">
            <a:avLst/>
          </a:prstGeom>
        </p:spPr>
        <p:txBody>
          <a:bodyPr lIns="51393" tIns="25696" rIns="51393" bIns="25696"/>
          <a:lstStyle/>
          <a:p>
            <a:pPr marL="257106" indent="-257106" eaLnBrk="0" hangingPunct="0">
              <a:buClr>
                <a:srgbClr val="4B4B4B"/>
              </a:buClr>
              <a:buSzPct val="70000"/>
              <a:buFont typeface="Wingdings" panose="05000000000000000000" pitchFamily="2" charset="2"/>
              <a:buChar char="n"/>
            </a:pPr>
            <a:r>
              <a:rPr lang="it-IT" sz="1600" b="1" dirty="0">
                <a:solidFill>
                  <a:srgbClr val="000000"/>
                </a:solidFill>
                <a:latin typeface="Calibri" panose="020F0502020204030204" pitchFamily="34" charset="0"/>
                <a:cs typeface="Calibri" panose="020F0502020204030204" pitchFamily="34" charset="0"/>
              </a:rPr>
              <a:t>‘’Shorter networks’’ and shorter hops</a:t>
            </a:r>
          </a:p>
          <a:p>
            <a:pPr marL="415418" lvl="2" indent="-214255" eaLnBrk="0" hangingPunct="0">
              <a:buClr>
                <a:srgbClr val="4B4B4B"/>
              </a:buClr>
              <a:buSzPct val="70000"/>
              <a:buFont typeface="Wingdings" panose="05000000000000000000" pitchFamily="2" charset="2"/>
              <a:buChar char="n"/>
            </a:pPr>
            <a:r>
              <a:rPr lang="it-IT" altLang="zh-CN" sz="1400" dirty="0">
                <a:solidFill>
                  <a:srgbClr val="000000"/>
                </a:solidFill>
                <a:latin typeface="Calibri" panose="020F0502020204030204" pitchFamily="34" charset="0"/>
                <a:cs typeface="Calibri" panose="020F0502020204030204" pitchFamily="34" charset="0"/>
              </a:rPr>
              <a:t>Shortening of microwave chains</a:t>
            </a:r>
          </a:p>
          <a:p>
            <a:pPr marL="415418" lvl="2" indent="-214255" eaLnBrk="0" hangingPunct="0">
              <a:buClr>
                <a:srgbClr val="4B4B4B"/>
              </a:buClr>
              <a:buSzPct val="70000"/>
              <a:buFont typeface="Wingdings" panose="05000000000000000000" pitchFamily="2" charset="2"/>
              <a:buChar char="n"/>
            </a:pPr>
            <a:r>
              <a:rPr lang="it-IT" altLang="zh-CN" sz="1400" b="1" dirty="0">
                <a:solidFill>
                  <a:srgbClr val="1F497D"/>
                </a:solidFill>
                <a:latin typeface="Calibri" panose="020F0502020204030204" pitchFamily="34" charset="0"/>
                <a:cs typeface="Calibri" panose="020F0502020204030204" pitchFamily="34" charset="0"/>
              </a:rPr>
              <a:t>Star topologies </a:t>
            </a:r>
            <a:r>
              <a:rPr lang="it-IT" altLang="zh-CN" sz="1400" dirty="0">
                <a:solidFill>
                  <a:srgbClr val="000000"/>
                </a:solidFill>
                <a:latin typeface="Calibri" panose="020F0502020204030204" pitchFamily="34" charset="0"/>
                <a:cs typeface="Calibri" panose="020F0502020204030204" pitchFamily="34" charset="0"/>
              </a:rPr>
              <a:t>from the fiber PoP</a:t>
            </a:r>
          </a:p>
        </p:txBody>
      </p:sp>
      <p:pic>
        <p:nvPicPr>
          <p:cNvPr id="144" name="Picture 143"/>
          <p:cNvPicPr>
            <a:picLocks noChangeAspect="1"/>
          </p:cNvPicPr>
          <p:nvPr/>
        </p:nvPicPr>
        <p:blipFill>
          <a:blip r:embed="rId2"/>
          <a:stretch>
            <a:fillRect/>
          </a:stretch>
        </p:blipFill>
        <p:spPr>
          <a:xfrm>
            <a:off x="6647676" y="2925294"/>
            <a:ext cx="2125691" cy="1767726"/>
          </a:xfrm>
          <a:prstGeom prst="rect">
            <a:avLst/>
          </a:prstGeom>
        </p:spPr>
      </p:pic>
      <p:sp>
        <p:nvSpPr>
          <p:cNvPr id="146" name="Title 1"/>
          <p:cNvSpPr txBox="1">
            <a:spLocks/>
          </p:cNvSpPr>
          <p:nvPr/>
        </p:nvSpPr>
        <p:spPr>
          <a:xfrm>
            <a:off x="206072" y="142263"/>
            <a:ext cx="7128792" cy="432048"/>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cap="all">
                <a:solidFill>
                  <a:srgbClr val="1F497D"/>
                </a:solidFill>
                <a:latin typeface="+mj-lt"/>
                <a:ea typeface="+mj-ea"/>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j-ea"/>
                <a:cs typeface="+mn-cs"/>
              </a:rPr>
              <a:t>Backhaul Network Topology Evolution</a:t>
            </a:r>
          </a:p>
        </p:txBody>
      </p:sp>
    </p:spTree>
    <p:extLst>
      <p:ext uri="{BB962C8B-B14F-4D97-AF65-F5344CB8AC3E}">
        <p14:creationId xmlns:p14="http://schemas.microsoft.com/office/powerpoint/2010/main" val="230309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86189" y="2931789"/>
            <a:ext cx="7202049" cy="2026097"/>
            <a:chOff x="1586189" y="2931789"/>
            <a:chExt cx="7202049" cy="1872209"/>
          </a:xfrm>
        </p:grpSpPr>
        <p:cxnSp>
          <p:nvCxnSpPr>
            <p:cNvPr id="14" name="Straight Connector 13"/>
            <p:cNvCxnSpPr/>
            <p:nvPr/>
          </p:nvCxnSpPr>
          <p:spPr>
            <a:xfrm>
              <a:off x="1586189"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998946"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918920"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359370"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788238" y="2931789"/>
              <a:ext cx="0" cy="187220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Title 1"/>
          <p:cNvSpPr>
            <a:spLocks noGrp="1"/>
          </p:cNvSpPr>
          <p:nvPr>
            <p:ph type="title"/>
          </p:nvPr>
        </p:nvSpPr>
        <p:spPr>
          <a:xfrm>
            <a:off x="251520" y="195486"/>
            <a:ext cx="7128792" cy="432048"/>
          </a:xfrm>
        </p:spPr>
        <p:txBody>
          <a:bodyPr>
            <a:noAutofit/>
          </a:bodyPr>
          <a:lstStyle/>
          <a:p>
            <a:r>
              <a:rPr lang="en-US" sz="2400" cap="none" dirty="0"/>
              <a:t>5G Access Sites Configurations and Network Segments</a:t>
            </a:r>
          </a:p>
        </p:txBody>
      </p:sp>
      <p:pic>
        <p:nvPicPr>
          <p:cNvPr id="4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118" b="18037"/>
          <a:stretch/>
        </p:blipFill>
        <p:spPr bwMode="auto">
          <a:xfrm>
            <a:off x="1586189" y="705527"/>
            <a:ext cx="7194852" cy="23208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5989896" y="734685"/>
            <a:ext cx="1295231"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URBAN</a:t>
            </a:r>
            <a:endParaRPr lang="el-GR" sz="1100" kern="0" dirty="0">
              <a:solidFill>
                <a:prstClr val="black"/>
              </a:solidFill>
            </a:endParaRPr>
          </a:p>
        </p:txBody>
      </p:sp>
      <p:sp>
        <p:nvSpPr>
          <p:cNvPr id="42" name="Rectangle 41"/>
          <p:cNvSpPr/>
          <p:nvPr/>
        </p:nvSpPr>
        <p:spPr>
          <a:xfrm>
            <a:off x="7414727" y="734685"/>
            <a:ext cx="1328932"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DENSE URBAN</a:t>
            </a:r>
            <a:endParaRPr lang="el-GR" sz="1100" kern="0" dirty="0">
              <a:solidFill>
                <a:prstClr val="black"/>
              </a:solidFill>
            </a:endParaRPr>
          </a:p>
        </p:txBody>
      </p:sp>
      <p:sp>
        <p:nvSpPr>
          <p:cNvPr id="43" name="Rectangle 42"/>
          <p:cNvSpPr/>
          <p:nvPr/>
        </p:nvSpPr>
        <p:spPr>
          <a:xfrm>
            <a:off x="1645062" y="734685"/>
            <a:ext cx="1295232"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RURAL</a:t>
            </a:r>
            <a:endParaRPr lang="el-GR" sz="1100" kern="0" dirty="0">
              <a:solidFill>
                <a:prstClr val="black"/>
              </a:solidFill>
            </a:endParaRPr>
          </a:p>
        </p:txBody>
      </p:sp>
      <p:sp>
        <p:nvSpPr>
          <p:cNvPr id="44" name="Rectangle 43"/>
          <p:cNvSpPr/>
          <p:nvPr/>
        </p:nvSpPr>
        <p:spPr>
          <a:xfrm>
            <a:off x="3050384" y="734685"/>
            <a:ext cx="2806500"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SUB-URBAN</a:t>
            </a:r>
            <a:endParaRPr lang="el-GR" sz="1100" kern="0" dirty="0">
              <a:solidFill>
                <a:prstClr val="black"/>
              </a:solidFill>
            </a:endParaRPr>
          </a:p>
        </p:txBody>
      </p:sp>
      <p:cxnSp>
        <p:nvCxnSpPr>
          <p:cNvPr id="46" name="Straight Connector 45"/>
          <p:cNvCxnSpPr/>
          <p:nvPr/>
        </p:nvCxnSpPr>
        <p:spPr>
          <a:xfrm>
            <a:off x="7353390" y="699543"/>
            <a:ext cx="0" cy="2320876"/>
          </a:xfrm>
          <a:prstGeom prst="line">
            <a:avLst/>
          </a:prstGeom>
          <a:noFill/>
          <a:ln w="9525" cap="flat" cmpd="sng" algn="ctr">
            <a:solidFill>
              <a:srgbClr val="FFFFFF">
                <a:lumMod val="65000"/>
              </a:srgbClr>
            </a:solidFill>
            <a:prstDash val="solid"/>
          </a:ln>
          <a:effectLst/>
        </p:spPr>
      </p:cxnSp>
      <p:cxnSp>
        <p:nvCxnSpPr>
          <p:cNvPr id="47" name="Straight Connector 46"/>
          <p:cNvCxnSpPr/>
          <p:nvPr/>
        </p:nvCxnSpPr>
        <p:spPr>
          <a:xfrm>
            <a:off x="2998946" y="699542"/>
            <a:ext cx="0" cy="2320877"/>
          </a:xfrm>
          <a:prstGeom prst="line">
            <a:avLst/>
          </a:prstGeom>
          <a:noFill/>
          <a:ln w="9525" cap="flat" cmpd="sng" algn="ctr">
            <a:solidFill>
              <a:srgbClr val="FFFFFF">
                <a:lumMod val="65000"/>
              </a:srgbClr>
            </a:solidFill>
            <a:prstDash val="solid"/>
          </a:ln>
          <a:effectLst/>
        </p:spPr>
      </p:cxnSp>
      <p:cxnSp>
        <p:nvCxnSpPr>
          <p:cNvPr id="48" name="Straight Connector 47"/>
          <p:cNvCxnSpPr/>
          <p:nvPr/>
        </p:nvCxnSpPr>
        <p:spPr>
          <a:xfrm>
            <a:off x="5918920" y="699542"/>
            <a:ext cx="0" cy="2320877"/>
          </a:xfrm>
          <a:prstGeom prst="line">
            <a:avLst/>
          </a:prstGeom>
          <a:noFill/>
          <a:ln w="9525" cap="flat" cmpd="sng" algn="ctr">
            <a:solidFill>
              <a:srgbClr val="FFFFFF">
                <a:lumMod val="65000"/>
              </a:srgbClr>
            </a:solidFill>
            <a:prstDash val="solid"/>
          </a:ln>
          <a:effectLst/>
        </p:spPr>
      </p:cxnSp>
      <p:cxnSp>
        <p:nvCxnSpPr>
          <p:cNvPr id="49" name="Straight Connector 48"/>
          <p:cNvCxnSpPr/>
          <p:nvPr/>
        </p:nvCxnSpPr>
        <p:spPr>
          <a:xfrm>
            <a:off x="4442162" y="699542"/>
            <a:ext cx="0" cy="2320877"/>
          </a:xfrm>
          <a:prstGeom prst="line">
            <a:avLst/>
          </a:prstGeom>
          <a:noFill/>
          <a:ln w="9525" cap="flat" cmpd="sng" algn="ctr">
            <a:solidFill>
              <a:srgbClr val="FFFFFF">
                <a:lumMod val="65000"/>
              </a:srgbClr>
            </a:solidFill>
            <a:prstDash val="solid"/>
          </a:ln>
          <a:effectLst/>
        </p:spPr>
      </p:cxnSp>
      <p:grpSp>
        <p:nvGrpSpPr>
          <p:cNvPr id="11" name="Group 10"/>
          <p:cNvGrpSpPr/>
          <p:nvPr/>
        </p:nvGrpSpPr>
        <p:grpSpPr>
          <a:xfrm>
            <a:off x="195921" y="915566"/>
            <a:ext cx="8696558" cy="360039"/>
            <a:chOff x="195921" y="915566"/>
            <a:chExt cx="8696558" cy="360039"/>
          </a:xfrm>
        </p:grpSpPr>
        <p:sp>
          <p:nvSpPr>
            <p:cNvPr id="62" name="Right Arrow 61"/>
            <p:cNvSpPr/>
            <p:nvPr/>
          </p:nvSpPr>
          <p:spPr>
            <a:xfrm rot="10800000">
              <a:off x="1468440" y="1109561"/>
              <a:ext cx="7424039" cy="91434"/>
            </a:xfrm>
            <a:prstGeom prst="rightArrow">
              <a:avLst/>
            </a:prstGeom>
            <a:solidFill>
              <a:srgbClr val="A4A4A4"/>
            </a:solidFill>
            <a:ln w="25400" cap="flat" cmpd="sng" algn="ctr">
              <a:solidFill>
                <a:srgbClr val="A4A4A4"/>
              </a:solidFill>
              <a:prstDash val="solid"/>
            </a:ln>
            <a:effectLst/>
          </p:spPr>
          <p:txBody>
            <a:bodyPr rtlCol="0" anchor="ctr"/>
            <a:lstStyle/>
            <a:p>
              <a:pPr algn="ctr" fontAlgn="base">
                <a:spcBef>
                  <a:spcPct val="0"/>
                </a:spcBef>
                <a:spcAft>
                  <a:spcPct val="0"/>
                </a:spcAft>
                <a:defRPr/>
              </a:pPr>
              <a:endParaRPr lang="el-GR" sz="1100" kern="0">
                <a:solidFill>
                  <a:srgbClr val="FFFFFF"/>
                </a:solidFill>
              </a:endParaRPr>
            </a:p>
          </p:txBody>
        </p:sp>
        <p:sp>
          <p:nvSpPr>
            <p:cNvPr id="63" name="Rectangle 62"/>
            <p:cNvSpPr/>
            <p:nvPr/>
          </p:nvSpPr>
          <p:spPr>
            <a:xfrm>
              <a:off x="5989896" y="1063851"/>
              <a:ext cx="129523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&lt;3 km</a:t>
              </a:r>
              <a:endParaRPr lang="el-GR" sz="1100" kern="0" dirty="0">
                <a:solidFill>
                  <a:prstClr val="black"/>
                </a:solidFill>
              </a:endParaRPr>
            </a:p>
          </p:txBody>
        </p:sp>
        <p:sp>
          <p:nvSpPr>
            <p:cNvPr id="64" name="Rectangle 63"/>
            <p:cNvSpPr/>
            <p:nvPr/>
          </p:nvSpPr>
          <p:spPr>
            <a:xfrm>
              <a:off x="7414727" y="1063851"/>
              <a:ext cx="1328932"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&lt;1 km</a:t>
              </a:r>
              <a:endParaRPr lang="el-GR" sz="1100" kern="0" dirty="0">
                <a:solidFill>
                  <a:prstClr val="black"/>
                </a:solidFill>
              </a:endParaRPr>
            </a:p>
          </p:txBody>
        </p:sp>
        <p:sp>
          <p:nvSpPr>
            <p:cNvPr id="65" name="Rectangle 64"/>
            <p:cNvSpPr/>
            <p:nvPr/>
          </p:nvSpPr>
          <p:spPr>
            <a:xfrm>
              <a:off x="1645064" y="1063852"/>
              <a:ext cx="1295231"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&gt;7 km</a:t>
              </a:r>
              <a:endParaRPr lang="el-GR" sz="1100" kern="0" dirty="0">
                <a:solidFill>
                  <a:prstClr val="black"/>
                </a:solidFill>
              </a:endParaRPr>
            </a:p>
          </p:txBody>
        </p:sp>
        <p:sp>
          <p:nvSpPr>
            <p:cNvPr id="67" name="Rectangle 66"/>
            <p:cNvSpPr/>
            <p:nvPr/>
          </p:nvSpPr>
          <p:spPr>
            <a:xfrm>
              <a:off x="3050384" y="1063851"/>
              <a:ext cx="2806500" cy="182860"/>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&lt;7 km</a:t>
              </a:r>
              <a:endParaRPr lang="el-GR" sz="1100" kern="0" dirty="0">
                <a:solidFill>
                  <a:prstClr val="black"/>
                </a:solidFill>
              </a:endParaRPr>
            </a:p>
          </p:txBody>
        </p:sp>
        <p:sp>
          <p:nvSpPr>
            <p:cNvPr id="79" name="Rectangle 78"/>
            <p:cNvSpPr/>
            <p:nvPr/>
          </p:nvSpPr>
          <p:spPr>
            <a:xfrm>
              <a:off x="195921" y="915566"/>
              <a:ext cx="1161080" cy="360039"/>
            </a:xfrm>
            <a:prstGeom prst="rect">
              <a:avLst/>
            </a:prstGeom>
            <a:solidFill>
              <a:srgbClr val="EDEDED"/>
            </a:solidFill>
            <a:ln w="25400" cap="flat" cmpd="sng" algn="ctr">
              <a:solidFill>
                <a:srgbClr val="EDEDED">
                  <a:shade val="50000"/>
                </a:srgbClr>
              </a:solidFill>
              <a:prstDash val="solid"/>
            </a:ln>
            <a:effectLst/>
          </p:spPr>
          <p:txBody>
            <a:bodyPr rtlCol="0" anchor="ctr"/>
            <a:lstStyle/>
            <a:p>
              <a:pPr fontAlgn="base">
                <a:spcBef>
                  <a:spcPct val="0"/>
                </a:spcBef>
                <a:spcAft>
                  <a:spcPct val="0"/>
                </a:spcAft>
                <a:defRPr/>
              </a:pPr>
              <a:r>
                <a:rPr lang="en-US" sz="1100" kern="0" dirty="0">
                  <a:solidFill>
                    <a:prstClr val="black"/>
                  </a:solidFill>
                </a:rPr>
                <a:t>Transmission </a:t>
              </a:r>
            </a:p>
            <a:p>
              <a:pPr fontAlgn="base">
                <a:spcBef>
                  <a:spcPct val="0"/>
                </a:spcBef>
                <a:spcAft>
                  <a:spcPct val="0"/>
                </a:spcAft>
                <a:defRPr/>
              </a:pPr>
              <a:r>
                <a:rPr lang="en-US" sz="1100" kern="0" dirty="0">
                  <a:solidFill>
                    <a:prstClr val="black"/>
                  </a:solidFill>
                </a:rPr>
                <a:t>Distance</a:t>
              </a:r>
              <a:endParaRPr lang="el-GR" sz="1100" kern="0" dirty="0">
                <a:solidFill>
                  <a:prstClr val="black"/>
                </a:solidFill>
              </a:endParaRPr>
            </a:p>
          </p:txBody>
        </p:sp>
      </p:grpSp>
      <p:sp>
        <p:nvSpPr>
          <p:cNvPr id="5" name="Rectangle 4"/>
          <p:cNvSpPr/>
          <p:nvPr/>
        </p:nvSpPr>
        <p:spPr>
          <a:xfrm>
            <a:off x="1586189" y="3099681"/>
            <a:ext cx="7194852" cy="266665"/>
          </a:xfrm>
          <a:prstGeom prst="rect">
            <a:avLst/>
          </a:prstGeom>
          <a:gradFill flip="none" rotWithShape="1">
            <a:gsLst>
              <a:gs pos="57000">
                <a:srgbClr val="821C30"/>
              </a:gs>
              <a:gs pos="0">
                <a:srgbClr val="C00000"/>
              </a:gs>
              <a:gs pos="84000">
                <a:srgbClr val="1F497D">
                  <a:alpha val="55000"/>
                </a:srgbClr>
              </a:gs>
              <a:gs pos="89000">
                <a:srgbClr val="2B5384"/>
              </a:gs>
              <a:gs pos="100000">
                <a:srgbClr val="1F497D"/>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Rectangle 5"/>
          <p:cNvSpPr/>
          <p:nvPr/>
        </p:nvSpPr>
        <p:spPr>
          <a:xfrm>
            <a:off x="1763688" y="3072111"/>
            <a:ext cx="1883849" cy="369332"/>
          </a:xfrm>
          <a:prstGeom prst="rect">
            <a:avLst/>
          </a:prstGeom>
        </p:spPr>
        <p:txBody>
          <a:bodyPr wrap="none">
            <a:spAutoFit/>
          </a:bodyPr>
          <a:lstStyle/>
          <a:p>
            <a:r>
              <a:rPr lang="en-US" altLang="zh-CN" kern="0" dirty="0">
                <a:solidFill>
                  <a:prstClr val="white"/>
                </a:solidFill>
              </a:rPr>
              <a:t>Wireless Backhaul</a:t>
            </a:r>
            <a:endParaRPr lang="zh-CN" altLang="en-US" dirty="0">
              <a:solidFill>
                <a:prstClr val="white"/>
              </a:solidFill>
            </a:endParaRPr>
          </a:p>
        </p:txBody>
      </p:sp>
      <p:sp>
        <p:nvSpPr>
          <p:cNvPr id="82" name="Rectangle 81"/>
          <p:cNvSpPr/>
          <p:nvPr/>
        </p:nvSpPr>
        <p:spPr>
          <a:xfrm>
            <a:off x="6516216" y="3061251"/>
            <a:ext cx="2115198" cy="369332"/>
          </a:xfrm>
          <a:prstGeom prst="rect">
            <a:avLst/>
          </a:prstGeom>
        </p:spPr>
        <p:txBody>
          <a:bodyPr wrap="square">
            <a:spAutoFit/>
          </a:bodyPr>
          <a:lstStyle/>
          <a:p>
            <a:pPr lvl="1" algn="r"/>
            <a:r>
              <a:rPr lang="en-US" altLang="zh-CN" kern="0" dirty="0">
                <a:solidFill>
                  <a:prstClr val="white"/>
                </a:solidFill>
              </a:rPr>
              <a:t>Fiber</a:t>
            </a:r>
            <a:endParaRPr lang="zh-CN" altLang="en-US" dirty="0">
              <a:solidFill>
                <a:prstClr val="white"/>
              </a:solidFill>
            </a:endParaRPr>
          </a:p>
        </p:txBody>
      </p:sp>
      <p:grpSp>
        <p:nvGrpSpPr>
          <p:cNvPr id="10" name="Group 9"/>
          <p:cNvGrpSpPr/>
          <p:nvPr/>
        </p:nvGrpSpPr>
        <p:grpSpPr>
          <a:xfrm>
            <a:off x="190811" y="2643758"/>
            <a:ext cx="8547736" cy="360039"/>
            <a:chOff x="190811" y="2643758"/>
            <a:chExt cx="8547736" cy="360039"/>
          </a:xfrm>
        </p:grpSpPr>
        <p:grpSp>
          <p:nvGrpSpPr>
            <p:cNvPr id="91" name="Group 90"/>
            <p:cNvGrpSpPr/>
            <p:nvPr/>
          </p:nvGrpSpPr>
          <p:grpSpPr>
            <a:xfrm>
              <a:off x="1639952" y="2748930"/>
              <a:ext cx="7098595" cy="182860"/>
              <a:chOff x="1649869" y="3507854"/>
              <a:chExt cx="7098595" cy="182860"/>
            </a:xfrm>
          </p:grpSpPr>
          <p:sp>
            <p:nvSpPr>
              <p:cNvPr id="93" name="Rectangle 92"/>
              <p:cNvSpPr/>
              <p:nvPr/>
            </p:nvSpPr>
            <p:spPr>
              <a:xfrm>
                <a:off x="5994701" y="3507854"/>
                <a:ext cx="129523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&gt;30%</a:t>
                </a:r>
                <a:endParaRPr lang="el-GR" sz="1100" kern="0" dirty="0">
                  <a:solidFill>
                    <a:prstClr val="black"/>
                  </a:solidFill>
                </a:endParaRPr>
              </a:p>
            </p:txBody>
          </p:sp>
          <p:sp>
            <p:nvSpPr>
              <p:cNvPr id="94" name="Rectangle 93"/>
              <p:cNvSpPr/>
              <p:nvPr/>
            </p:nvSpPr>
            <p:spPr>
              <a:xfrm>
                <a:off x="7419532" y="3507854"/>
                <a:ext cx="1328932"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5%</a:t>
                </a:r>
                <a:endParaRPr lang="el-GR" sz="1100" kern="0" dirty="0">
                  <a:solidFill>
                    <a:prstClr val="black"/>
                  </a:solidFill>
                </a:endParaRPr>
              </a:p>
            </p:txBody>
          </p:sp>
          <p:sp>
            <p:nvSpPr>
              <p:cNvPr id="95" name="Rectangle 94"/>
              <p:cNvSpPr/>
              <p:nvPr/>
            </p:nvSpPr>
            <p:spPr>
              <a:xfrm>
                <a:off x="1649869" y="3507855"/>
                <a:ext cx="1295231"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&gt;40%</a:t>
                </a:r>
                <a:endParaRPr lang="el-GR" sz="1100" kern="0" dirty="0">
                  <a:solidFill>
                    <a:prstClr val="black"/>
                  </a:solidFill>
                </a:endParaRPr>
              </a:p>
            </p:txBody>
          </p:sp>
          <p:sp>
            <p:nvSpPr>
              <p:cNvPr id="96" name="Rectangle 95"/>
              <p:cNvSpPr/>
              <p:nvPr/>
            </p:nvSpPr>
            <p:spPr>
              <a:xfrm>
                <a:off x="3055189" y="3507854"/>
                <a:ext cx="2806500" cy="182860"/>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&gt;25%</a:t>
                </a:r>
                <a:endParaRPr lang="el-GR" sz="1100" kern="0" dirty="0">
                  <a:solidFill>
                    <a:prstClr val="black"/>
                  </a:solidFill>
                </a:endParaRPr>
              </a:p>
            </p:txBody>
          </p:sp>
        </p:grpSp>
        <p:sp>
          <p:nvSpPr>
            <p:cNvPr id="92" name="Rectangle 91"/>
            <p:cNvSpPr/>
            <p:nvPr/>
          </p:nvSpPr>
          <p:spPr>
            <a:xfrm>
              <a:off x="190811" y="2643758"/>
              <a:ext cx="1161080" cy="360039"/>
            </a:xfrm>
            <a:prstGeom prst="rect">
              <a:avLst/>
            </a:prstGeom>
            <a:solidFill>
              <a:srgbClr val="EDEDED"/>
            </a:solidFill>
            <a:ln w="25400" cap="flat" cmpd="sng" algn="ctr">
              <a:solidFill>
                <a:srgbClr val="EDEDED">
                  <a:shade val="50000"/>
                </a:srgbClr>
              </a:solidFill>
              <a:prstDash val="solid"/>
            </a:ln>
            <a:effectLst/>
          </p:spPr>
          <p:txBody>
            <a:bodyPr rtlCol="0" anchor="ctr"/>
            <a:lstStyle/>
            <a:p>
              <a:pPr fontAlgn="base">
                <a:spcBef>
                  <a:spcPct val="0"/>
                </a:spcBef>
                <a:spcAft>
                  <a:spcPct val="0"/>
                </a:spcAft>
                <a:defRPr/>
              </a:pPr>
              <a:r>
                <a:rPr lang="en-US" sz="1100" kern="0" dirty="0">
                  <a:solidFill>
                    <a:prstClr val="black"/>
                  </a:solidFill>
                </a:rPr>
                <a:t>Site distribution by segment </a:t>
              </a:r>
              <a:endParaRPr lang="el-GR" sz="1100" kern="0" dirty="0">
                <a:solidFill>
                  <a:prstClr val="black"/>
                </a:solidFill>
              </a:endParaRPr>
            </a:p>
          </p:txBody>
        </p:sp>
      </p:grpSp>
      <p:sp>
        <p:nvSpPr>
          <p:cNvPr id="53" name="Rectangle 52"/>
          <p:cNvSpPr/>
          <p:nvPr/>
        </p:nvSpPr>
        <p:spPr>
          <a:xfrm>
            <a:off x="7350806" y="674136"/>
            <a:ext cx="1433267" cy="4114959"/>
          </a:xfrm>
          <a:prstGeom prst="rect">
            <a:avLst/>
          </a:prstGeom>
          <a:solidFill>
            <a:srgbClr val="00B050">
              <a:alpha val="7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spc="15" dirty="0">
              <a:solidFill>
                <a:prstClr val="white"/>
              </a:solidFill>
            </a:endParaRPr>
          </a:p>
        </p:txBody>
      </p:sp>
      <p:sp>
        <p:nvSpPr>
          <p:cNvPr id="54" name="Rectangular Callout 53"/>
          <p:cNvSpPr/>
          <p:nvPr/>
        </p:nvSpPr>
        <p:spPr>
          <a:xfrm>
            <a:off x="5580112" y="4548982"/>
            <a:ext cx="1572688" cy="408905"/>
          </a:xfrm>
          <a:prstGeom prst="wedgeRectCallout">
            <a:avLst>
              <a:gd name="adj1" fmla="val 62477"/>
              <a:gd name="adj2" fmla="val -3158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white"/>
                </a:solidFill>
              </a:rPr>
              <a:t>Small Cells at street level for densification</a:t>
            </a:r>
            <a:endParaRPr lang="zh-CN" altLang="en-US" sz="1200" dirty="0">
              <a:solidFill>
                <a:prstClr val="white"/>
              </a:solidFill>
            </a:endParaRPr>
          </a:p>
        </p:txBody>
      </p:sp>
      <p:grpSp>
        <p:nvGrpSpPr>
          <p:cNvPr id="37" name="Group 36"/>
          <p:cNvGrpSpPr/>
          <p:nvPr/>
        </p:nvGrpSpPr>
        <p:grpSpPr>
          <a:xfrm>
            <a:off x="195922" y="1373409"/>
            <a:ext cx="8703775" cy="478262"/>
            <a:chOff x="195921" y="1373408"/>
            <a:chExt cx="8703775" cy="478262"/>
          </a:xfrm>
        </p:grpSpPr>
        <p:sp>
          <p:nvSpPr>
            <p:cNvPr id="38" name="Right Arrow 37"/>
            <p:cNvSpPr/>
            <p:nvPr/>
          </p:nvSpPr>
          <p:spPr>
            <a:xfrm>
              <a:off x="1468440" y="1426494"/>
              <a:ext cx="7424040" cy="91429"/>
            </a:xfrm>
            <a:prstGeom prst="rightArrow">
              <a:avLst/>
            </a:prstGeom>
            <a:solidFill>
              <a:srgbClr val="A4A4A4"/>
            </a:solidFill>
            <a:ln w="25400" cap="flat" cmpd="sng" algn="ctr">
              <a:solidFill>
                <a:srgbClr val="A4A4A4"/>
              </a:solidFill>
              <a:prstDash val="solid"/>
            </a:ln>
            <a:effectLst/>
          </p:spPr>
          <p:txBody>
            <a:bodyPr rtlCol="0" anchor="ctr"/>
            <a:lstStyle/>
            <a:p>
              <a:pPr algn="ctr" defTabSz="914378" fontAlgn="base">
                <a:spcBef>
                  <a:spcPct val="0"/>
                </a:spcBef>
                <a:spcAft>
                  <a:spcPct val="0"/>
                </a:spcAft>
                <a:defRPr/>
              </a:pPr>
              <a:endParaRPr lang="el-GR" sz="1100" kern="0">
                <a:solidFill>
                  <a:srgbClr val="FFFFFF"/>
                </a:solidFill>
                <a:latin typeface="+mj-lt"/>
              </a:endParaRPr>
            </a:p>
          </p:txBody>
        </p:sp>
        <p:sp>
          <p:nvSpPr>
            <p:cNvPr id="39" name="Rectangle 38"/>
            <p:cNvSpPr/>
            <p:nvPr/>
          </p:nvSpPr>
          <p:spPr>
            <a:xfrm>
              <a:off x="1645064" y="1380779"/>
              <a:ext cx="129523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latin typeface="+mj-lt"/>
                </a:rPr>
                <a:t>&lt;1 </a:t>
              </a:r>
              <a:r>
                <a:rPr lang="en-US" sz="1100" kern="0" dirty="0" err="1">
                  <a:solidFill>
                    <a:prstClr val="black"/>
                  </a:solidFill>
                  <a:latin typeface="+mj-lt"/>
                </a:rPr>
                <a:t>Gbps</a:t>
              </a:r>
              <a:endParaRPr lang="el-GR" sz="1100" kern="0" dirty="0">
                <a:solidFill>
                  <a:prstClr val="black"/>
                </a:solidFill>
                <a:latin typeface="+mj-lt"/>
              </a:endParaRPr>
            </a:p>
          </p:txBody>
        </p:sp>
        <p:sp>
          <p:nvSpPr>
            <p:cNvPr id="45" name="Rectangle 44"/>
            <p:cNvSpPr/>
            <p:nvPr/>
          </p:nvSpPr>
          <p:spPr>
            <a:xfrm>
              <a:off x="3058043" y="1380779"/>
              <a:ext cx="279884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latin typeface="+mj-lt"/>
                </a:rPr>
                <a:t>&lt;2 </a:t>
              </a:r>
              <a:r>
                <a:rPr lang="en-US" sz="1100" kern="0" dirty="0" err="1">
                  <a:solidFill>
                    <a:prstClr val="black"/>
                  </a:solidFill>
                  <a:latin typeface="+mj-lt"/>
                </a:rPr>
                <a:t>Gbps</a:t>
              </a:r>
              <a:endParaRPr lang="el-GR" sz="1100" kern="0" dirty="0">
                <a:solidFill>
                  <a:prstClr val="black"/>
                </a:solidFill>
                <a:latin typeface="+mj-lt"/>
              </a:endParaRPr>
            </a:p>
          </p:txBody>
        </p:sp>
        <p:sp>
          <p:nvSpPr>
            <p:cNvPr id="50" name="Rectangle 49"/>
            <p:cNvSpPr/>
            <p:nvPr/>
          </p:nvSpPr>
          <p:spPr>
            <a:xfrm>
              <a:off x="5989896" y="1380778"/>
              <a:ext cx="1295231"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latin typeface="+mj-lt"/>
                </a:rPr>
                <a:t>&lt;5 </a:t>
              </a:r>
              <a:r>
                <a:rPr lang="en-US" sz="1100" kern="0" dirty="0" err="1">
                  <a:solidFill>
                    <a:prstClr val="black"/>
                  </a:solidFill>
                  <a:latin typeface="+mj-lt"/>
                </a:rPr>
                <a:t>Gbps</a:t>
              </a:r>
              <a:endParaRPr lang="el-GR" sz="1100" kern="0" dirty="0">
                <a:solidFill>
                  <a:prstClr val="black"/>
                </a:solidFill>
                <a:latin typeface="+mj-lt"/>
              </a:endParaRPr>
            </a:p>
          </p:txBody>
        </p:sp>
        <p:sp>
          <p:nvSpPr>
            <p:cNvPr id="51" name="Rectangle 50"/>
            <p:cNvSpPr/>
            <p:nvPr/>
          </p:nvSpPr>
          <p:spPr>
            <a:xfrm>
              <a:off x="195921" y="1373408"/>
              <a:ext cx="1161080" cy="478262"/>
            </a:xfrm>
            <a:prstGeom prst="rect">
              <a:avLst/>
            </a:prstGeom>
            <a:solidFill>
              <a:srgbClr val="EDEDED"/>
            </a:solidFill>
            <a:ln w="25400" cap="flat" cmpd="sng" algn="ctr">
              <a:solidFill>
                <a:srgbClr val="EDEDED">
                  <a:shade val="50000"/>
                </a:srgbClr>
              </a:solidFill>
              <a:prstDash val="solid"/>
            </a:ln>
            <a:effectLst/>
          </p:spPr>
          <p:txBody>
            <a:bodyPr rtlCol="0" anchor="ctr"/>
            <a:lstStyle/>
            <a:p>
              <a:pPr defTabSz="914378" fontAlgn="base">
                <a:spcBef>
                  <a:spcPct val="0"/>
                </a:spcBef>
                <a:spcAft>
                  <a:spcPct val="0"/>
                </a:spcAft>
                <a:defRPr/>
              </a:pPr>
              <a:r>
                <a:rPr lang="en-US" sz="1100" kern="0" dirty="0">
                  <a:solidFill>
                    <a:prstClr val="black"/>
                  </a:solidFill>
                  <a:latin typeface="+mj-lt"/>
                </a:rPr>
                <a:t>Capacity</a:t>
              </a:r>
            </a:p>
            <a:p>
              <a:pPr marL="171446" indent="-171446" defTabSz="914378" fontAlgn="base">
                <a:spcBef>
                  <a:spcPct val="0"/>
                </a:spcBef>
                <a:spcAft>
                  <a:spcPct val="0"/>
                </a:spcAft>
                <a:buClr>
                  <a:srgbClr val="1F497D"/>
                </a:buClr>
                <a:buSzPct val="70000"/>
                <a:buFont typeface="Wingdings" panose="05000000000000000000" pitchFamily="2" charset="2"/>
                <a:buChar char="n"/>
                <a:defRPr/>
              </a:pPr>
              <a:r>
                <a:rPr lang="en-US" sz="1100" kern="0" dirty="0">
                  <a:solidFill>
                    <a:prstClr val="black"/>
                  </a:solidFill>
                  <a:latin typeface="+mj-lt"/>
                </a:rPr>
                <a:t>Initial phase</a:t>
              </a:r>
            </a:p>
            <a:p>
              <a:pPr marL="171446" indent="-171446" defTabSz="914378" fontAlgn="base">
                <a:spcBef>
                  <a:spcPct val="0"/>
                </a:spcBef>
                <a:spcAft>
                  <a:spcPct val="0"/>
                </a:spcAft>
                <a:buClr>
                  <a:srgbClr val="1F497D"/>
                </a:buClr>
                <a:buSzPct val="70000"/>
                <a:buFont typeface="Wingdings" panose="05000000000000000000" pitchFamily="2" charset="2"/>
                <a:buChar char="n"/>
                <a:defRPr/>
              </a:pPr>
              <a:r>
                <a:rPr lang="en-US" sz="1100" kern="0" dirty="0">
                  <a:solidFill>
                    <a:prstClr val="black"/>
                  </a:solidFill>
                  <a:latin typeface="+mj-lt"/>
                </a:rPr>
                <a:t>Mature phase</a:t>
              </a:r>
              <a:endParaRPr lang="el-GR" sz="1100" kern="0" dirty="0">
                <a:solidFill>
                  <a:prstClr val="black"/>
                </a:solidFill>
                <a:latin typeface="+mj-lt"/>
              </a:endParaRPr>
            </a:p>
          </p:txBody>
        </p:sp>
        <p:sp>
          <p:nvSpPr>
            <p:cNvPr id="52" name="Right Arrow 51"/>
            <p:cNvSpPr/>
            <p:nvPr/>
          </p:nvSpPr>
          <p:spPr>
            <a:xfrm>
              <a:off x="1475656" y="1714526"/>
              <a:ext cx="7424040" cy="91429"/>
            </a:xfrm>
            <a:prstGeom prst="rightArrow">
              <a:avLst/>
            </a:prstGeom>
            <a:solidFill>
              <a:srgbClr val="A4A4A4"/>
            </a:solidFill>
            <a:ln w="25400" cap="flat" cmpd="sng" algn="ctr">
              <a:solidFill>
                <a:srgbClr val="A4A4A4"/>
              </a:solidFill>
              <a:prstDash val="solid"/>
            </a:ln>
            <a:effectLst/>
          </p:spPr>
          <p:txBody>
            <a:bodyPr rtlCol="0" anchor="ctr"/>
            <a:lstStyle/>
            <a:p>
              <a:pPr algn="ctr" defTabSz="914378" fontAlgn="base">
                <a:spcBef>
                  <a:spcPct val="0"/>
                </a:spcBef>
                <a:spcAft>
                  <a:spcPct val="0"/>
                </a:spcAft>
                <a:defRPr/>
              </a:pPr>
              <a:endParaRPr lang="el-GR" sz="1100" kern="0">
                <a:solidFill>
                  <a:srgbClr val="FFFFFF"/>
                </a:solidFill>
                <a:latin typeface="+mj-lt"/>
              </a:endParaRPr>
            </a:p>
          </p:txBody>
        </p:sp>
        <p:sp>
          <p:nvSpPr>
            <p:cNvPr id="55" name="Rectangle 54"/>
            <p:cNvSpPr/>
            <p:nvPr/>
          </p:nvSpPr>
          <p:spPr>
            <a:xfrm>
              <a:off x="1652280" y="1668811"/>
              <a:ext cx="129523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latin typeface="+mj-lt"/>
                </a:rPr>
                <a:t>&lt;2 </a:t>
              </a:r>
              <a:r>
                <a:rPr lang="en-US" sz="1100" kern="0" dirty="0" err="1">
                  <a:solidFill>
                    <a:prstClr val="black"/>
                  </a:solidFill>
                  <a:latin typeface="+mj-lt"/>
                </a:rPr>
                <a:t>Gbps</a:t>
              </a:r>
              <a:endParaRPr lang="el-GR" sz="1100" kern="0" dirty="0">
                <a:solidFill>
                  <a:prstClr val="black"/>
                </a:solidFill>
                <a:latin typeface="+mj-lt"/>
              </a:endParaRPr>
            </a:p>
          </p:txBody>
        </p:sp>
        <p:sp>
          <p:nvSpPr>
            <p:cNvPr id="56" name="Rectangle 55"/>
            <p:cNvSpPr/>
            <p:nvPr/>
          </p:nvSpPr>
          <p:spPr>
            <a:xfrm>
              <a:off x="3065259" y="1668811"/>
              <a:ext cx="279884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latin typeface="+mj-lt"/>
                </a:rPr>
                <a:t>&lt;5 </a:t>
              </a:r>
              <a:r>
                <a:rPr lang="en-US" sz="1100" kern="0" dirty="0" err="1">
                  <a:solidFill>
                    <a:prstClr val="black"/>
                  </a:solidFill>
                  <a:latin typeface="+mj-lt"/>
                </a:rPr>
                <a:t>Gbps</a:t>
              </a:r>
              <a:endParaRPr lang="el-GR" sz="1100" kern="0" dirty="0">
                <a:solidFill>
                  <a:prstClr val="black"/>
                </a:solidFill>
                <a:latin typeface="+mj-lt"/>
              </a:endParaRPr>
            </a:p>
          </p:txBody>
        </p:sp>
        <p:sp>
          <p:nvSpPr>
            <p:cNvPr id="57" name="Rectangle 56"/>
            <p:cNvSpPr/>
            <p:nvPr/>
          </p:nvSpPr>
          <p:spPr>
            <a:xfrm>
              <a:off x="5997112" y="1668810"/>
              <a:ext cx="1295231"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latin typeface="+mj-lt"/>
                </a:rPr>
                <a:t>&lt;10 </a:t>
              </a:r>
              <a:r>
                <a:rPr lang="en-US" sz="1100" kern="0" dirty="0" err="1">
                  <a:solidFill>
                    <a:prstClr val="black"/>
                  </a:solidFill>
                  <a:latin typeface="+mj-lt"/>
                </a:rPr>
                <a:t>Gbps</a:t>
              </a:r>
              <a:endParaRPr lang="el-GR" sz="1100" kern="0" dirty="0">
                <a:solidFill>
                  <a:prstClr val="black"/>
                </a:solidFill>
                <a:latin typeface="+mj-lt"/>
              </a:endParaRPr>
            </a:p>
          </p:txBody>
        </p:sp>
        <p:sp>
          <p:nvSpPr>
            <p:cNvPr id="58" name="Rectangle 57"/>
            <p:cNvSpPr/>
            <p:nvPr/>
          </p:nvSpPr>
          <p:spPr>
            <a:xfrm>
              <a:off x="7421942" y="1668811"/>
              <a:ext cx="1328932"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latin typeface="+mj-lt"/>
                </a:rPr>
                <a:t>≥25 </a:t>
              </a:r>
              <a:r>
                <a:rPr lang="en-US" sz="1100" kern="0" dirty="0" err="1">
                  <a:solidFill>
                    <a:prstClr val="black"/>
                  </a:solidFill>
                  <a:latin typeface="+mj-lt"/>
                </a:rPr>
                <a:t>Gbps</a:t>
              </a:r>
              <a:endParaRPr lang="el-GR" sz="1100" kern="0" dirty="0">
                <a:solidFill>
                  <a:prstClr val="black"/>
                </a:solidFill>
                <a:latin typeface="+mj-lt"/>
              </a:endParaRPr>
            </a:p>
          </p:txBody>
        </p:sp>
      </p:grpSp>
    </p:spTree>
    <p:extLst>
      <p:ext uri="{BB962C8B-B14F-4D97-AF65-F5344CB8AC3E}">
        <p14:creationId xmlns:p14="http://schemas.microsoft.com/office/powerpoint/2010/main" val="7748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15566"/>
            <a:ext cx="7359334" cy="2862322"/>
          </a:xfrm>
          <a:prstGeom prst="rect">
            <a:avLst/>
          </a:prstGeom>
          <a:noFill/>
        </p:spPr>
        <p:txBody>
          <a:bodyPr wrap="square" lIns="72000" rIns="72000" rtlCol="0">
            <a:spAutoFit/>
          </a:bodyPr>
          <a:lstStyle/>
          <a:p>
            <a:r>
              <a:rPr lang="en-GB" sz="1600" dirty="0"/>
              <a:t>5G network requirements goes beyond capacity and latency enhancement, and encompass the </a:t>
            </a:r>
            <a:r>
              <a:rPr lang="en-GB" sz="1600" b="1" dirty="0"/>
              <a:t>provision and management of end-to-end traffic and services delivery </a:t>
            </a:r>
            <a:r>
              <a:rPr lang="en-GB" sz="1600" dirty="0"/>
              <a:t>via the access and through the transport networks.</a:t>
            </a:r>
          </a:p>
          <a:p>
            <a:pPr lvl="0" hangingPunct="0"/>
            <a:endParaRPr lang="en-GB" sz="1600" dirty="0"/>
          </a:p>
          <a:p>
            <a:pPr lvl="0" hangingPunct="0"/>
            <a:r>
              <a:rPr lang="en-GB" sz="1600" dirty="0"/>
              <a:t>Advanced packet networking could be accomplished by utilising the following </a:t>
            </a:r>
            <a:r>
              <a:rPr lang="en-GB" sz="1600" b="1" dirty="0"/>
              <a:t>Advanced Networking Functionality:</a:t>
            </a:r>
            <a:endParaRPr lang="en-GB" sz="1600" dirty="0"/>
          </a:p>
          <a:p>
            <a:pPr marL="446088" lvl="1" indent="-269875" hangingPunct="0">
              <a:buFont typeface="Wingdings" panose="05000000000000000000" pitchFamily="2" charset="2"/>
              <a:buChar char="Ø"/>
            </a:pPr>
            <a:r>
              <a:rPr lang="en-GB" sz="1600" dirty="0"/>
              <a:t>Ultra-low and deterministic transmission latency (a few tens of us) and jitter </a:t>
            </a:r>
          </a:p>
          <a:p>
            <a:pPr marL="446088" lvl="1" indent="-269875" hangingPunct="0">
              <a:buFont typeface="Wingdings" panose="05000000000000000000" pitchFamily="2" charset="2"/>
              <a:buChar char="Ø"/>
            </a:pPr>
            <a:r>
              <a:rPr lang="en-GB" sz="1600" dirty="0"/>
              <a:t>Ultra-high precision time/phase packet-based synchronisation</a:t>
            </a:r>
          </a:p>
          <a:p>
            <a:pPr marL="446088" lvl="1" indent="-269875" hangingPunct="0">
              <a:buFont typeface="Wingdings" panose="05000000000000000000" pitchFamily="2" charset="2"/>
              <a:buChar char="Ø"/>
            </a:pPr>
            <a:r>
              <a:rPr lang="en-GB" sz="1600" dirty="0"/>
              <a:t>10GE and higher-speed ports</a:t>
            </a:r>
          </a:p>
          <a:p>
            <a:pPr marL="446088" lvl="1" indent="-269875" hangingPunct="0">
              <a:buFont typeface="Wingdings" panose="05000000000000000000" pitchFamily="2" charset="2"/>
              <a:buChar char="Ø"/>
            </a:pPr>
            <a:r>
              <a:rPr lang="en-GB" sz="1600" dirty="0"/>
              <a:t>SDN automation &amp; advanced packet networking (L3VPN MPLS, </a:t>
            </a:r>
            <a:r>
              <a:rPr lang="en-US" altLang="zh-CN" sz="1600" dirty="0" smtClean="0"/>
              <a:t>RSVP-TE, </a:t>
            </a:r>
            <a:r>
              <a:rPr lang="en-GB" sz="1600" dirty="0" smtClean="0"/>
              <a:t>Segment </a:t>
            </a:r>
            <a:r>
              <a:rPr lang="en-GB" sz="1600" dirty="0"/>
              <a:t>Routing, etc.)</a:t>
            </a:r>
          </a:p>
        </p:txBody>
      </p:sp>
      <p:sp>
        <p:nvSpPr>
          <p:cNvPr id="9" name="Title 1"/>
          <p:cNvSpPr txBox="1">
            <a:spLocks/>
          </p:cNvSpPr>
          <p:nvPr/>
        </p:nvSpPr>
        <p:spPr>
          <a:xfrm>
            <a:off x="251520" y="195486"/>
            <a:ext cx="7128792" cy="432048"/>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cap="all">
                <a:solidFill>
                  <a:srgbClr val="1F497D"/>
                </a:solidFill>
                <a:latin typeface="+mj-lt"/>
                <a:ea typeface="+mj-ea"/>
                <a:cs typeface="+mn-cs"/>
              </a:defRPr>
            </a:lvl1pPr>
          </a:lstStyle>
          <a:p>
            <a:pPr lvl="0"/>
            <a:r>
              <a:rPr lang="en-US" sz="2400" cap="none" dirty="0">
                <a:latin typeface="Calibri"/>
              </a:rPr>
              <a:t>5G Advanced Packet Networking</a:t>
            </a:r>
            <a:endParaRPr kumimoji="0" lang="en-US" sz="2400" b="1" i="0" u="none" strike="noStrike" kern="1200" cap="none" spc="0" normalizeH="0" baseline="0" noProof="0" dirty="0">
              <a:ln>
                <a:noFill/>
              </a:ln>
              <a:solidFill>
                <a:srgbClr val="1F497D"/>
              </a:solidFill>
              <a:effectLst/>
              <a:uLnTx/>
              <a:uFillTx/>
              <a:latin typeface="Calibri"/>
              <a:ea typeface="+mj-ea"/>
              <a:cs typeface="+mn-cs"/>
            </a:endParaRPr>
          </a:p>
        </p:txBody>
      </p:sp>
    </p:spTree>
    <p:extLst>
      <p:ext uri="{BB962C8B-B14F-4D97-AF65-F5344CB8AC3E}">
        <p14:creationId xmlns:p14="http://schemas.microsoft.com/office/powerpoint/2010/main" val="2464117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879" y="1059582"/>
            <a:ext cx="2880320" cy="1815882"/>
          </a:xfrm>
          <a:prstGeom prst="rect">
            <a:avLst/>
          </a:prstGeom>
          <a:noFill/>
        </p:spPr>
        <p:txBody>
          <a:bodyPr wrap="square" lIns="72000" rIns="72000" rtlCol="0">
            <a:spAutoFit/>
          </a:bodyPr>
          <a:lstStyle/>
          <a:p>
            <a:pPr hangingPunct="0"/>
            <a:r>
              <a:rPr lang="en-GB" sz="1600" dirty="0"/>
              <a:t>Ultra-low and deterministic transmission latency                                       (a few tens of us) and jitter                       can be achieved by utilising                   IEEE 802.1 TSN standards                 and tool box:</a:t>
            </a:r>
          </a:p>
          <a:p>
            <a:pPr hangingPunct="0"/>
            <a:endParaRPr lang="en-GB" sz="1600" dirty="0"/>
          </a:p>
        </p:txBody>
      </p:sp>
      <p:pic>
        <p:nvPicPr>
          <p:cNvPr id="5" name="Picture 4"/>
          <p:cNvPicPr>
            <a:picLocks noChangeAspect="1"/>
          </p:cNvPicPr>
          <p:nvPr/>
        </p:nvPicPr>
        <p:blipFill>
          <a:blip r:embed="rId2"/>
          <a:stretch>
            <a:fillRect/>
          </a:stretch>
        </p:blipFill>
        <p:spPr>
          <a:xfrm>
            <a:off x="3347864" y="688555"/>
            <a:ext cx="5605961" cy="2342491"/>
          </a:xfrm>
          <a:prstGeom prst="rect">
            <a:avLst/>
          </a:prstGeom>
        </p:spPr>
      </p:pic>
      <p:sp>
        <p:nvSpPr>
          <p:cNvPr id="6" name="TextBox 5"/>
          <p:cNvSpPr txBox="1"/>
          <p:nvPr/>
        </p:nvSpPr>
        <p:spPr>
          <a:xfrm>
            <a:off x="258879" y="3180913"/>
            <a:ext cx="8697600" cy="830997"/>
          </a:xfrm>
          <a:prstGeom prst="rect">
            <a:avLst/>
          </a:prstGeom>
          <a:noFill/>
        </p:spPr>
        <p:txBody>
          <a:bodyPr wrap="square" lIns="72000" rIns="72000" rtlCol="0">
            <a:spAutoFit/>
          </a:bodyPr>
          <a:lstStyle/>
          <a:p>
            <a:r>
              <a:rPr lang="en-GB" sz="1600" dirty="0"/>
              <a:t>Relevant IEEE 802.1 Profiles (utilising TSN components from above):</a:t>
            </a:r>
          </a:p>
          <a:p>
            <a:pPr marL="285750" indent="-285750">
              <a:buFont typeface="Wingdings" panose="05000000000000000000" pitchFamily="2" charset="2"/>
              <a:buChar char="Ø"/>
            </a:pPr>
            <a:r>
              <a:rPr lang="en-US" sz="1600" dirty="0"/>
              <a:t>IEEE Std802.1CM TSN for </a:t>
            </a:r>
            <a:r>
              <a:rPr lang="en-US" sz="1600" dirty="0" err="1"/>
              <a:t>Fronthaul</a:t>
            </a:r>
            <a:r>
              <a:rPr lang="en-US" sz="1600" dirty="0"/>
              <a:t> (for cellular networks)</a:t>
            </a:r>
          </a:p>
          <a:p>
            <a:pPr marL="285750" indent="-285750">
              <a:buFont typeface="Wingdings" panose="05000000000000000000" pitchFamily="2" charset="2"/>
              <a:buChar char="Ø"/>
            </a:pPr>
            <a:r>
              <a:rPr lang="en-US" sz="1600" dirty="0"/>
              <a:t>P802.1DF TSN Profile for Service Provider Networks</a:t>
            </a:r>
          </a:p>
        </p:txBody>
      </p:sp>
      <p:sp>
        <p:nvSpPr>
          <p:cNvPr id="7" name="TextBox 6"/>
          <p:cNvSpPr txBox="1"/>
          <p:nvPr/>
        </p:nvSpPr>
        <p:spPr>
          <a:xfrm>
            <a:off x="254174" y="4117017"/>
            <a:ext cx="8479240" cy="830997"/>
          </a:xfrm>
          <a:prstGeom prst="rect">
            <a:avLst/>
          </a:prstGeom>
          <a:noFill/>
        </p:spPr>
        <p:txBody>
          <a:bodyPr wrap="square" lIns="72000" rIns="72000" rtlCol="0">
            <a:spAutoFit/>
          </a:bodyPr>
          <a:lstStyle/>
          <a:p>
            <a:pPr indent="-280987" hangingPunct="0"/>
            <a:r>
              <a:rPr lang="en-GB" sz="1600" dirty="0"/>
              <a:t>Ultra-high precision time/phase packet-based synchronisation are accomplished based on the </a:t>
            </a:r>
            <a:r>
              <a:rPr lang="en-GB" sz="1600" dirty="0" smtClean="0"/>
              <a:t>IEEE </a:t>
            </a:r>
            <a:r>
              <a:rPr lang="en-GB" sz="1600" dirty="0" err="1"/>
              <a:t>Std</a:t>
            </a:r>
            <a:r>
              <a:rPr lang="en-GB" sz="1600" dirty="0"/>
              <a:t> 1588</a:t>
            </a:r>
            <a:r>
              <a:rPr lang="en-GB" sz="1600" baseline="30000" dirty="0"/>
              <a:t>TM</a:t>
            </a:r>
            <a:r>
              <a:rPr lang="en-GB" sz="1600" dirty="0"/>
              <a:t> and The relevant parts of the ITU-T G8262/G.8271/G.8272/G.8273/G.8275 Recommendations</a:t>
            </a:r>
          </a:p>
        </p:txBody>
      </p:sp>
      <p:sp>
        <p:nvSpPr>
          <p:cNvPr id="9" name="Title 1"/>
          <p:cNvSpPr txBox="1">
            <a:spLocks/>
          </p:cNvSpPr>
          <p:nvPr/>
        </p:nvSpPr>
        <p:spPr>
          <a:xfrm>
            <a:off x="251520" y="195486"/>
            <a:ext cx="7128792" cy="432048"/>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cap="all">
                <a:solidFill>
                  <a:srgbClr val="1F497D"/>
                </a:solidFill>
                <a:latin typeface="+mj-lt"/>
                <a:ea typeface="+mj-ea"/>
                <a:cs typeface="+mn-cs"/>
              </a:defRPr>
            </a:lvl1pPr>
          </a:lstStyle>
          <a:p>
            <a:pPr lvl="0"/>
            <a:r>
              <a:rPr lang="en-US" sz="2400" cap="none" dirty="0">
                <a:latin typeface="Calibri"/>
              </a:rPr>
              <a:t>5G Advanced Packet Networking</a:t>
            </a:r>
            <a:endParaRPr kumimoji="0" lang="en-US" sz="2400" b="1" i="0" u="none" strike="noStrike" kern="1200" cap="none" spc="0" normalizeH="0" baseline="0" noProof="0" dirty="0">
              <a:ln>
                <a:noFill/>
              </a:ln>
              <a:solidFill>
                <a:srgbClr val="1F497D"/>
              </a:solidFill>
              <a:effectLst/>
              <a:uLnTx/>
              <a:uFillTx/>
              <a:latin typeface="Calibri"/>
              <a:ea typeface="+mj-ea"/>
              <a:cs typeface="+mn-cs"/>
            </a:endParaRPr>
          </a:p>
        </p:txBody>
      </p:sp>
    </p:spTree>
    <p:extLst>
      <p:ext uri="{BB962C8B-B14F-4D97-AF65-F5344CB8AC3E}">
        <p14:creationId xmlns:p14="http://schemas.microsoft.com/office/powerpoint/2010/main" val="3652509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9" y="766947"/>
            <a:ext cx="4067318" cy="2677656"/>
          </a:xfrm>
          <a:prstGeom prst="rect">
            <a:avLst/>
          </a:prstGeom>
          <a:noFill/>
        </p:spPr>
        <p:txBody>
          <a:bodyPr wrap="square" lIns="72000" rIns="72000" rtlCol="0">
            <a:spAutoFit/>
          </a:bodyPr>
          <a:lstStyle/>
          <a:p>
            <a:r>
              <a:rPr lang="en-US" sz="1400" dirty="0"/>
              <a:t>Mobile networks are evolving to a more complex topology mix and dense network elements deployment. </a:t>
            </a:r>
          </a:p>
          <a:p>
            <a:r>
              <a:rPr lang="en-US" sz="1400" dirty="0"/>
              <a:t>Transport SDN management based systems are becoming a necessity to meet the emerging requirements for support of variety of services, and efficient utilization of network resources while ensuring high level of reliability, robustness, fault predictability and preventions by dynamically configuring and reconfiguring network elements and managing end to end traffics delivery and routing. </a:t>
            </a:r>
            <a:endParaRPr lang="en-GB" sz="1400" dirty="0" err="1"/>
          </a:p>
        </p:txBody>
      </p:sp>
      <p:pic>
        <p:nvPicPr>
          <p:cNvPr id="4" name="Picture 3"/>
          <p:cNvPicPr>
            <a:picLocks noChangeAspect="1"/>
          </p:cNvPicPr>
          <p:nvPr/>
        </p:nvPicPr>
        <p:blipFill>
          <a:blip r:embed="rId2"/>
          <a:stretch>
            <a:fillRect/>
          </a:stretch>
        </p:blipFill>
        <p:spPr>
          <a:xfrm>
            <a:off x="4303554" y="555526"/>
            <a:ext cx="4821449" cy="3100498"/>
          </a:xfrm>
          <a:prstGeom prst="rect">
            <a:avLst/>
          </a:prstGeom>
        </p:spPr>
      </p:pic>
      <p:sp>
        <p:nvSpPr>
          <p:cNvPr id="5" name="TextBox 4"/>
          <p:cNvSpPr txBox="1"/>
          <p:nvPr/>
        </p:nvSpPr>
        <p:spPr>
          <a:xfrm>
            <a:off x="323529" y="3444603"/>
            <a:ext cx="7848872" cy="1600438"/>
          </a:xfrm>
          <a:prstGeom prst="rect">
            <a:avLst/>
          </a:prstGeom>
          <a:noFill/>
        </p:spPr>
        <p:txBody>
          <a:bodyPr wrap="square" lIns="72000" rIns="72000" rtlCol="0">
            <a:spAutoFit/>
          </a:bodyPr>
          <a:lstStyle/>
          <a:p>
            <a:pPr hangingPunct="0">
              <a:spcAft>
                <a:spcPts val="0"/>
              </a:spcAft>
            </a:pPr>
            <a:r>
              <a:rPr lang="en-GB" sz="1400" dirty="0">
                <a:latin typeface="Arial" panose="020B0604020202020204" pitchFamily="34" charset="0"/>
                <a:ea typeface="Times New Roman" panose="02020603050405020304" pitchFamily="18" charset="0"/>
              </a:rPr>
              <a:t>Examples of applications and tools enabled by Transport SDN :</a:t>
            </a:r>
            <a:endParaRPr lang="en-GB" sz="1400" dirty="0">
              <a:latin typeface="Times New Roman" panose="02020603050405020304" pitchFamily="18" charset="0"/>
              <a:ea typeface="Times New Roman" panose="02020603050405020304" pitchFamily="18" charset="0"/>
            </a:endParaRPr>
          </a:p>
          <a:p>
            <a:pPr marL="342900" lvl="0" indent="-342900" hangingPunct="0">
              <a:spcAft>
                <a:spcPts val="0"/>
              </a:spcAft>
              <a:buFont typeface="Wingdings" panose="05000000000000000000" pitchFamily="2" charset="2"/>
              <a:buChar char="Ø"/>
            </a:pPr>
            <a:r>
              <a:rPr lang="en-GB" sz="1400" dirty="0">
                <a:solidFill>
                  <a:srgbClr val="141313"/>
                </a:solidFill>
                <a:latin typeface="Arial" panose="020B0604020202020204" pitchFamily="34" charset="0"/>
                <a:ea typeface="Calibri" panose="020F0502020204030204" pitchFamily="34" charset="0"/>
              </a:rPr>
              <a:t>Connection and configuration of new microwave devices</a:t>
            </a:r>
            <a:endParaRPr lang="en-GB" sz="1400" dirty="0">
              <a:latin typeface="Times New Roman" panose="02020603050405020304" pitchFamily="18" charset="0"/>
              <a:ea typeface="Times New Roman" panose="02020603050405020304" pitchFamily="18" charset="0"/>
            </a:endParaRPr>
          </a:p>
          <a:p>
            <a:pPr marL="342900" lvl="0" indent="-342900" hangingPunct="0">
              <a:spcAft>
                <a:spcPts val="0"/>
              </a:spcAft>
              <a:buFont typeface="Wingdings" panose="05000000000000000000" pitchFamily="2" charset="2"/>
              <a:buChar char="Ø"/>
            </a:pPr>
            <a:r>
              <a:rPr lang="en-GB" sz="1400" b="1" dirty="0">
                <a:latin typeface="Arial" panose="020B0604020202020204" pitchFamily="34" charset="0"/>
                <a:ea typeface="Times New Roman" panose="02020603050405020304" pitchFamily="18" charset="0"/>
              </a:rPr>
              <a:t>Closed Loop automation</a:t>
            </a:r>
            <a:endParaRPr lang="en-GB" sz="1400" b="1" dirty="0">
              <a:latin typeface="Times New Roman" panose="02020603050405020304" pitchFamily="18" charset="0"/>
              <a:ea typeface="Times New Roman" panose="02020603050405020304" pitchFamily="18" charset="0"/>
            </a:endParaRPr>
          </a:p>
          <a:p>
            <a:pPr marL="342900" lvl="0" indent="-342900" hangingPunct="0">
              <a:spcAft>
                <a:spcPts val="0"/>
              </a:spcAft>
              <a:buFont typeface="Wingdings" panose="05000000000000000000" pitchFamily="2" charset="2"/>
              <a:buChar char="Ø"/>
            </a:pPr>
            <a:r>
              <a:rPr lang="en-GB" sz="1400" dirty="0">
                <a:latin typeface="Arial" panose="020B0604020202020204" pitchFamily="34" charset="0"/>
                <a:ea typeface="Times New Roman" panose="02020603050405020304" pitchFamily="18" charset="0"/>
              </a:rPr>
              <a:t>Synchronisation management of PTP-capable devices</a:t>
            </a:r>
            <a:endParaRPr lang="en-GB" sz="1400" dirty="0">
              <a:latin typeface="Times New Roman" panose="02020603050405020304" pitchFamily="18" charset="0"/>
              <a:ea typeface="Times New Roman" panose="02020603050405020304" pitchFamily="18" charset="0"/>
            </a:endParaRPr>
          </a:p>
          <a:p>
            <a:pPr marL="342900" lvl="0" indent="-342900" hangingPunct="0">
              <a:spcAft>
                <a:spcPts val="0"/>
              </a:spcAft>
              <a:buFont typeface="Wingdings" panose="05000000000000000000" pitchFamily="2" charset="2"/>
              <a:buChar char="Ø"/>
            </a:pPr>
            <a:r>
              <a:rPr lang="en-GB" sz="1400" dirty="0">
                <a:latin typeface="Arial" panose="020B0604020202020204" pitchFamily="34" charset="0"/>
                <a:ea typeface="Times New Roman" panose="02020603050405020304" pitchFamily="18" charset="0"/>
              </a:rPr>
              <a:t>Management of Ethernet-capable devices (setup and management of Ethernet services etc.)</a:t>
            </a:r>
            <a:endParaRPr lang="en-GB" sz="1400" dirty="0">
              <a:latin typeface="Times New Roman" panose="02020603050405020304" pitchFamily="18" charset="0"/>
              <a:ea typeface="Times New Roman" panose="02020603050405020304" pitchFamily="18" charset="0"/>
            </a:endParaRPr>
          </a:p>
          <a:p>
            <a:pPr marL="342900" lvl="0" indent="-342900" hangingPunct="0">
              <a:spcAft>
                <a:spcPts val="0"/>
              </a:spcAft>
              <a:buFont typeface="Wingdings" panose="05000000000000000000" pitchFamily="2" charset="2"/>
              <a:buChar char="Ø"/>
            </a:pPr>
            <a:r>
              <a:rPr lang="en-GB" sz="1400" dirty="0">
                <a:latin typeface="Arial" panose="020B0604020202020204" pitchFamily="34" charset="0"/>
                <a:ea typeface="Times New Roman" panose="02020603050405020304" pitchFamily="18" charset="0"/>
              </a:rPr>
              <a:t>Congestion management and avoidance by Path re-routing</a:t>
            </a:r>
            <a:endParaRPr lang="en-GB" sz="1400" dirty="0">
              <a:latin typeface="Times New Roman" panose="02020603050405020304" pitchFamily="18" charset="0"/>
              <a:ea typeface="Times New Roman" panose="02020603050405020304" pitchFamily="18" charset="0"/>
            </a:endParaRPr>
          </a:p>
          <a:p>
            <a:pPr marL="228600" hangingPunct="0">
              <a:spcAft>
                <a:spcPts val="0"/>
              </a:spcAft>
            </a:pPr>
            <a:r>
              <a:rPr lang="en-GB" sz="1400" dirty="0">
                <a:latin typeface="Arial" panose="020B0604020202020204" pitchFamily="34" charset="0"/>
                <a:ea typeface="Times New Roman" panose="02020603050405020304" pitchFamily="18" charset="0"/>
              </a:rPr>
              <a:t>Plus many more new emerging applications … </a:t>
            </a:r>
            <a:endParaRPr lang="en-GB" sz="1400" dirty="0">
              <a:latin typeface="Times New Roman" panose="02020603050405020304" pitchFamily="18" charset="0"/>
              <a:ea typeface="Times New Roman" panose="02020603050405020304" pitchFamily="18" charset="0"/>
            </a:endParaRPr>
          </a:p>
        </p:txBody>
      </p:sp>
      <p:sp>
        <p:nvSpPr>
          <p:cNvPr id="6" name="Title 1"/>
          <p:cNvSpPr txBox="1">
            <a:spLocks/>
          </p:cNvSpPr>
          <p:nvPr/>
        </p:nvSpPr>
        <p:spPr>
          <a:xfrm>
            <a:off x="251520" y="195486"/>
            <a:ext cx="7128792" cy="432048"/>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cap="all">
                <a:solidFill>
                  <a:srgbClr val="1F497D"/>
                </a:solidFill>
                <a:latin typeface="+mj-lt"/>
                <a:ea typeface="+mj-ea"/>
                <a:cs typeface="+mn-cs"/>
              </a:defRPr>
            </a:lvl1pPr>
          </a:lstStyle>
          <a:p>
            <a:pPr lvl="0"/>
            <a:r>
              <a:rPr lang="en-US" sz="2400" cap="none" dirty="0">
                <a:latin typeface="Calibri"/>
              </a:rPr>
              <a:t>5G Network Management Automation Requirement</a:t>
            </a:r>
            <a:endParaRPr kumimoji="0" lang="en-US" sz="2400" b="1" i="0" u="none" strike="noStrike" kern="1200" cap="none" spc="0" normalizeH="0" baseline="0" noProof="0" dirty="0">
              <a:ln>
                <a:noFill/>
              </a:ln>
              <a:solidFill>
                <a:srgbClr val="1F497D"/>
              </a:solidFill>
              <a:effectLst/>
              <a:uLnTx/>
              <a:uFillTx/>
              <a:latin typeface="Calibri"/>
              <a:ea typeface="+mj-ea"/>
              <a:cs typeface="+mn-cs"/>
            </a:endParaRPr>
          </a:p>
        </p:txBody>
      </p:sp>
    </p:spTree>
    <p:extLst>
      <p:ext uri="{BB962C8B-B14F-4D97-AF65-F5344CB8AC3E}">
        <p14:creationId xmlns:p14="http://schemas.microsoft.com/office/powerpoint/2010/main" val="917863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a:spLocks noGrp="1"/>
          </p:cNvSpPr>
          <p:nvPr>
            <p:ph type="title"/>
          </p:nvPr>
        </p:nvSpPr>
        <p:spPr>
          <a:xfrm>
            <a:off x="107504" y="152563"/>
            <a:ext cx="7128792" cy="432048"/>
          </a:xfrm>
        </p:spPr>
        <p:txBody>
          <a:bodyPr>
            <a:noAutofit/>
          </a:bodyPr>
          <a:lstStyle/>
          <a:p>
            <a:r>
              <a:rPr lang="en-US" sz="2400" cap="none" dirty="0"/>
              <a:t>Conclusions</a:t>
            </a:r>
          </a:p>
        </p:txBody>
      </p:sp>
      <p:sp>
        <p:nvSpPr>
          <p:cNvPr id="5" name="Content Placeholder 2"/>
          <p:cNvSpPr txBox="1">
            <a:spLocks/>
          </p:cNvSpPr>
          <p:nvPr/>
        </p:nvSpPr>
        <p:spPr>
          <a:xfrm>
            <a:off x="179512" y="771550"/>
            <a:ext cx="8856984" cy="3384376"/>
          </a:xfrm>
          <a:prstGeom prst="rect">
            <a:avLst/>
          </a:prstGeom>
        </p:spPr>
        <p:txBody>
          <a:bodyPr lIns="68542" tIns="34271" rIns="68542" bIns="34271"/>
          <a:lstStyle/>
          <a:p>
            <a:pPr marL="342900" indent="-342900" eaLnBrk="0" hangingPunct="0">
              <a:spcBef>
                <a:spcPts val="1200"/>
              </a:spcBef>
              <a:buClr>
                <a:srgbClr val="1F497D"/>
              </a:buClr>
              <a:buSzPct val="60000"/>
              <a:buFont typeface="Wingdings" panose="05000000000000000000" pitchFamily="2" charset="2"/>
              <a:buChar char="n"/>
            </a:pPr>
            <a:r>
              <a:rPr lang="en-US" b="1" dirty="0">
                <a:solidFill>
                  <a:srgbClr val="404040"/>
                </a:solidFill>
                <a:cs typeface="Calibri" panose="020F0502020204030204" pitchFamily="34" charset="0"/>
              </a:rPr>
              <a:t>5G evolution will have significant impact on wireless backhaul/x-haul.</a:t>
            </a:r>
          </a:p>
          <a:p>
            <a:pPr marL="342900" indent="-342900" eaLnBrk="0" hangingPunct="0">
              <a:spcBef>
                <a:spcPts val="1200"/>
              </a:spcBef>
              <a:buClr>
                <a:srgbClr val="1F497D"/>
              </a:buClr>
              <a:buSzPct val="60000"/>
              <a:buFont typeface="Wingdings" panose="05000000000000000000" pitchFamily="2" charset="2"/>
              <a:buChar char="n"/>
            </a:pPr>
            <a:r>
              <a:rPr lang="en-US" b="1" dirty="0">
                <a:solidFill>
                  <a:srgbClr val="404040"/>
                </a:solidFill>
                <a:cs typeface="Calibri" panose="020F0502020204030204" pitchFamily="34" charset="0"/>
              </a:rPr>
              <a:t>Various developments in the domains of technology, regulation and </a:t>
            </a:r>
            <a:r>
              <a:rPr lang="en-US" b="1" dirty="0" err="1">
                <a:solidFill>
                  <a:srgbClr val="404040"/>
                </a:solidFill>
                <a:cs typeface="Calibri" panose="020F0502020204030204" pitchFamily="34" charset="0"/>
              </a:rPr>
              <a:t>standardisation</a:t>
            </a:r>
            <a:r>
              <a:rPr lang="en-US" b="1" dirty="0">
                <a:solidFill>
                  <a:srgbClr val="404040"/>
                </a:solidFill>
                <a:cs typeface="Calibri" panose="020F0502020204030204" pitchFamily="34" charset="0"/>
              </a:rPr>
              <a:t> are in progress, including respective activities on the wireless backhaul/X-haul domain.</a:t>
            </a:r>
          </a:p>
          <a:p>
            <a:pPr marL="800100" lvl="1" indent="-342900" eaLnBrk="0" hangingPunct="0">
              <a:spcBef>
                <a:spcPts val="1200"/>
              </a:spcBef>
              <a:buClr>
                <a:srgbClr val="1F497D"/>
              </a:buClr>
              <a:buSzPct val="60000"/>
              <a:buFont typeface="Wingdings" panose="05000000000000000000" pitchFamily="2" charset="2"/>
              <a:buChar char="Ø"/>
            </a:pPr>
            <a:r>
              <a:rPr lang="en-US" b="1" dirty="0">
                <a:solidFill>
                  <a:srgbClr val="404040"/>
                </a:solidFill>
                <a:cs typeface="Calibri" panose="020F0502020204030204" pitchFamily="34" charset="0"/>
              </a:rPr>
              <a:t>microwave and </a:t>
            </a:r>
            <a:r>
              <a:rPr lang="en-US" b="1" dirty="0" err="1">
                <a:solidFill>
                  <a:srgbClr val="404040"/>
                </a:solidFill>
                <a:cs typeface="Calibri" panose="020F0502020204030204" pitchFamily="34" charset="0"/>
              </a:rPr>
              <a:t>millimetre</a:t>
            </a:r>
            <a:r>
              <a:rPr lang="en-US" b="1" dirty="0">
                <a:solidFill>
                  <a:srgbClr val="404040"/>
                </a:solidFill>
                <a:cs typeface="Calibri" panose="020F0502020204030204" pitchFamily="34" charset="0"/>
              </a:rPr>
              <a:t> wave transmission technologies satisfy 5G “Early Stage” requirements.</a:t>
            </a:r>
          </a:p>
          <a:p>
            <a:pPr marL="342900" indent="-342900" eaLnBrk="0" hangingPunct="0">
              <a:spcBef>
                <a:spcPts val="1200"/>
              </a:spcBef>
              <a:buClr>
                <a:srgbClr val="1F497D"/>
              </a:buClr>
              <a:buSzPct val="60000"/>
              <a:buFont typeface="Wingdings" panose="05000000000000000000" pitchFamily="2" charset="2"/>
              <a:buChar char="n"/>
            </a:pPr>
            <a:r>
              <a:rPr lang="en-US" b="1" dirty="0">
                <a:solidFill>
                  <a:srgbClr val="404040"/>
                </a:solidFill>
                <a:cs typeface="Calibri" panose="020F0502020204030204" pitchFamily="34" charset="0"/>
              </a:rPr>
              <a:t>To satisfy 5G “Mature Stage” requirements, innovations on wireless backhaul/X-haul technologies will continue towards 5G, focusing on capacity, latency, spectral efficiency, higher transmission distances, synchronization and networking functionalities.</a:t>
            </a:r>
          </a:p>
          <a:p>
            <a:pPr marL="342900" indent="-342900" eaLnBrk="0" hangingPunct="0">
              <a:spcBef>
                <a:spcPts val="1200"/>
              </a:spcBef>
              <a:buClr>
                <a:srgbClr val="1F497D"/>
              </a:buClr>
              <a:buSzPct val="60000"/>
              <a:buFont typeface="Wingdings" panose="05000000000000000000" pitchFamily="2" charset="2"/>
              <a:buChar char="n"/>
            </a:pPr>
            <a:r>
              <a:rPr lang="en-US" b="1" dirty="0">
                <a:solidFill>
                  <a:srgbClr val="404040"/>
                </a:solidFill>
                <a:cs typeface="Calibri" panose="020F0502020204030204" pitchFamily="34" charset="0"/>
              </a:rPr>
              <a:t>Wireless backhaul/X-Haul technologies will continue to be an essential solution pillar, since they will be able to address the most stringent future requirements of 5G access efficiently and timely.</a:t>
            </a:r>
          </a:p>
        </p:txBody>
      </p:sp>
    </p:spTree>
    <p:extLst>
      <p:ext uri="{BB962C8B-B14F-4D97-AF65-F5344CB8AC3E}">
        <p14:creationId xmlns:p14="http://schemas.microsoft.com/office/powerpoint/2010/main" val="404910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95536" y="267494"/>
            <a:ext cx="8208912" cy="4536504"/>
          </a:xfrm>
          <a:prstGeom prst="rect">
            <a:avLst/>
          </a:prstGeom>
        </p:spPr>
        <p:txBody>
          <a:bodyPr lIns="68542" tIns="34271" rIns="68542" bIns="34271"/>
          <a:lstStyle/>
          <a:p>
            <a:pPr eaLnBrk="0" hangingPunct="0">
              <a:spcBef>
                <a:spcPct val="20000"/>
              </a:spcBef>
              <a:buSzPct val="90000"/>
            </a:pPr>
            <a:r>
              <a:rPr lang="en-US" altLang="zh-CN" sz="2000" b="1" dirty="0"/>
              <a:t>Evolution of Fixed Services for wireless backhaul of IMT 2020 / 5G</a:t>
            </a:r>
          </a:p>
          <a:p>
            <a:pPr hangingPunct="0">
              <a:spcBef>
                <a:spcPts val="900"/>
              </a:spcBef>
              <a:buClr>
                <a:srgbClr val="1F497D"/>
              </a:buClr>
              <a:buSzPct val="70000"/>
            </a:pPr>
            <a:endParaRPr lang="en-GB" altLang="zh-CN" sz="1400" b="1" dirty="0">
              <a:solidFill>
                <a:prstClr val="black"/>
              </a:solidFill>
            </a:endParaRPr>
          </a:p>
          <a:p>
            <a:pPr marL="342900" indent="-342900" hangingPunct="0">
              <a:spcBef>
                <a:spcPts val="900"/>
              </a:spcBef>
              <a:buClr>
                <a:srgbClr val="1F497D"/>
              </a:buClr>
              <a:buSzPct val="70000"/>
              <a:buFont typeface="Wingdings" panose="05000000000000000000" pitchFamily="2" charset="2"/>
              <a:buChar char="n"/>
            </a:pPr>
            <a:r>
              <a:rPr lang="en-GB" altLang="zh-CN" sz="1400" b="1" dirty="0">
                <a:solidFill>
                  <a:schemeClr val="bg1">
                    <a:lumMod val="75000"/>
                  </a:schemeClr>
                </a:solidFill>
              </a:rPr>
              <a:t>Wireless Backhaul for IMT 2020 / 5G - Overview and introduction</a:t>
            </a:r>
          </a:p>
          <a:p>
            <a:pPr hangingPunct="0"/>
            <a:r>
              <a:rPr lang="en-GB" altLang="zh-CN" sz="1200" dirty="0">
                <a:solidFill>
                  <a:schemeClr val="bg1">
                    <a:lumMod val="75000"/>
                  </a:schemeClr>
                </a:solidFill>
              </a:rPr>
              <a:t>	by Renato Lombardi, Huawei</a:t>
            </a:r>
            <a:endParaRPr lang="zh-CN" altLang="zh-CN" sz="1400" dirty="0">
              <a:solidFill>
                <a:schemeClr val="bg1">
                  <a:lumMod val="75000"/>
                </a:schemeClr>
              </a:solidFill>
            </a:endParaRPr>
          </a:p>
          <a:p>
            <a:pPr marL="342900" indent="-342900" hangingPunct="0">
              <a:spcBef>
                <a:spcPts val="900"/>
              </a:spcBef>
              <a:buClr>
                <a:srgbClr val="1F497D"/>
              </a:buClr>
              <a:buSzPct val="70000"/>
              <a:buFont typeface="Wingdings" panose="05000000000000000000" pitchFamily="2" charset="2"/>
              <a:buChar char="n"/>
            </a:pPr>
            <a:r>
              <a:rPr lang="en-GB" altLang="zh-CN" sz="1400" b="1" dirty="0">
                <a:solidFill>
                  <a:prstClr val="white">
                    <a:lumMod val="75000"/>
                  </a:prstClr>
                </a:solidFill>
              </a:rPr>
              <a:t>Wireless X-Haul Requirements</a:t>
            </a:r>
          </a:p>
          <a:p>
            <a:pPr hangingPunct="0"/>
            <a:r>
              <a:rPr lang="en-GB" altLang="zh-CN" sz="1200" dirty="0">
                <a:solidFill>
                  <a:prstClr val="white">
                    <a:lumMod val="75000"/>
                  </a:prstClr>
                </a:solidFill>
              </a:rPr>
              <a:t>	by Nader </a:t>
            </a:r>
            <a:r>
              <a:rPr lang="en-GB" altLang="zh-CN" sz="1200" dirty="0" err="1">
                <a:solidFill>
                  <a:prstClr val="white">
                    <a:lumMod val="75000"/>
                  </a:prstClr>
                </a:solidFill>
              </a:rPr>
              <a:t>Zein</a:t>
            </a:r>
            <a:r>
              <a:rPr lang="en-US" altLang="zh-CN" sz="1200" dirty="0">
                <a:solidFill>
                  <a:prstClr val="white">
                    <a:lumMod val="75000"/>
                  </a:prstClr>
                </a:solidFill>
              </a:rPr>
              <a:t>, NEC</a:t>
            </a:r>
            <a:endParaRPr lang="zh-CN" altLang="zh-CN" sz="1400" dirty="0">
              <a:solidFill>
                <a:prstClr val="white">
                  <a:lumMod val="75000"/>
                </a:prstClr>
              </a:solidFill>
            </a:endParaRPr>
          </a:p>
          <a:p>
            <a:pPr marL="342900" indent="-342900">
              <a:spcBef>
                <a:spcPts val="900"/>
              </a:spcBef>
              <a:buClr>
                <a:srgbClr val="1F497D"/>
              </a:buClr>
              <a:buSzPct val="70000"/>
              <a:buFont typeface="Wingdings" panose="05000000000000000000" pitchFamily="2" charset="2"/>
              <a:buChar char="n"/>
            </a:pPr>
            <a:r>
              <a:rPr lang="en-GB" altLang="zh-CN" sz="1400" b="1" dirty="0" smtClean="0"/>
              <a:t>Microwave </a:t>
            </a:r>
            <a:r>
              <a:rPr lang="en-GB" altLang="zh-CN" sz="1400" b="1" dirty="0"/>
              <a:t>and </a:t>
            </a:r>
            <a:r>
              <a:rPr lang="en-GB" altLang="zh-CN" sz="1400" b="1" dirty="0" err="1"/>
              <a:t>millimeter</a:t>
            </a:r>
            <a:r>
              <a:rPr lang="en-GB" altLang="zh-CN" sz="1400" b="1" dirty="0"/>
              <a:t>-wave technology overview and evolution</a:t>
            </a:r>
          </a:p>
          <a:p>
            <a:pPr lvl="1" hangingPunct="0"/>
            <a:r>
              <a:rPr lang="en-GB" altLang="zh-CN" sz="1200" dirty="0"/>
              <a:t>	by Mario </a:t>
            </a:r>
            <a:r>
              <a:rPr lang="en-GB" altLang="zh-CN" sz="1200" dirty="0" err="1"/>
              <a:t>Frecassetti</a:t>
            </a:r>
            <a:r>
              <a:rPr lang="en-GB" altLang="zh-CN" sz="1200" dirty="0"/>
              <a:t>, Nokia</a:t>
            </a:r>
            <a:endParaRPr lang="zh-CN" altLang="zh-CN" sz="1400" dirty="0"/>
          </a:p>
          <a:p>
            <a:pPr marL="342900" indent="-342900">
              <a:spcBef>
                <a:spcPts val="900"/>
              </a:spcBef>
              <a:buClr>
                <a:srgbClr val="1F497D"/>
              </a:buClr>
              <a:buSzPct val="70000"/>
              <a:buFont typeface="Wingdings" panose="05000000000000000000" pitchFamily="2" charset="2"/>
              <a:buChar char="n"/>
            </a:pPr>
            <a:r>
              <a:rPr lang="en-GB" altLang="zh-CN" sz="1400" b="1" dirty="0">
                <a:solidFill>
                  <a:prstClr val="white">
                    <a:lumMod val="75000"/>
                  </a:prstClr>
                </a:solidFill>
              </a:rPr>
              <a:t>Operator’s view on frequency use related challenges for microwave and </a:t>
            </a:r>
            <a:r>
              <a:rPr lang="en-GB" altLang="zh-CN" sz="1400" b="1" dirty="0" err="1">
                <a:solidFill>
                  <a:prstClr val="white">
                    <a:lumMod val="75000"/>
                  </a:prstClr>
                </a:solidFill>
              </a:rPr>
              <a:t>millimeter</a:t>
            </a:r>
            <a:r>
              <a:rPr lang="en-GB" altLang="zh-CN" sz="1400" b="1" dirty="0">
                <a:solidFill>
                  <a:prstClr val="white">
                    <a:lumMod val="75000"/>
                  </a:prstClr>
                </a:solidFill>
              </a:rPr>
              <a:t>-wave in IMT 2020/ 5G backhaul/X-Haul</a:t>
            </a:r>
          </a:p>
          <a:p>
            <a:pPr hangingPunct="0"/>
            <a:r>
              <a:rPr lang="en-GB" altLang="zh-CN" sz="1200" dirty="0">
                <a:solidFill>
                  <a:prstClr val="white">
                    <a:lumMod val="75000"/>
                  </a:prstClr>
                </a:solidFill>
              </a:rPr>
              <a:t>	by Paolo </a:t>
            </a:r>
            <a:r>
              <a:rPr lang="en-GB" altLang="zh-CN" sz="1200" dirty="0" err="1">
                <a:solidFill>
                  <a:prstClr val="white">
                    <a:lumMod val="75000"/>
                  </a:prstClr>
                </a:solidFill>
              </a:rPr>
              <a:t>Agabio</a:t>
            </a:r>
            <a:r>
              <a:rPr lang="en-GB" altLang="zh-CN" sz="1200" dirty="0">
                <a:solidFill>
                  <a:prstClr val="white">
                    <a:lumMod val="75000"/>
                  </a:prstClr>
                </a:solidFill>
              </a:rPr>
              <a:t>, Vodafone</a:t>
            </a:r>
            <a:endParaRPr lang="zh-CN" altLang="zh-CN" sz="1400" dirty="0">
              <a:solidFill>
                <a:prstClr val="white">
                  <a:lumMod val="75000"/>
                </a:prstClr>
              </a:solidFill>
            </a:endParaRPr>
          </a:p>
          <a:p>
            <a:pPr marL="342900" indent="-342900">
              <a:spcBef>
                <a:spcPts val="900"/>
              </a:spcBef>
              <a:buClr>
                <a:srgbClr val="1F497D"/>
              </a:buClr>
              <a:buSzPct val="70000"/>
              <a:buFont typeface="Wingdings" panose="05000000000000000000" pitchFamily="2" charset="2"/>
              <a:buChar char="n"/>
            </a:pPr>
            <a:r>
              <a:rPr lang="en-GB" altLang="zh-CN" sz="1400" b="1" dirty="0">
                <a:solidFill>
                  <a:prstClr val="white">
                    <a:lumMod val="75000"/>
                  </a:prstClr>
                </a:solidFill>
              </a:rPr>
              <a:t>Panel discussion: </a:t>
            </a:r>
          </a:p>
          <a:p>
            <a:pPr marL="357188"/>
            <a:r>
              <a:rPr lang="en-GB" altLang="zh-CN" sz="1400" b="1" dirty="0">
                <a:solidFill>
                  <a:prstClr val="white">
                    <a:lumMod val="75000"/>
                  </a:prstClr>
                </a:solidFill>
              </a:rPr>
              <a:t>Economics on deployment and operational aspects of microwave and </a:t>
            </a:r>
            <a:r>
              <a:rPr lang="en-GB" altLang="zh-CN" sz="1400" b="1" dirty="0" err="1">
                <a:solidFill>
                  <a:prstClr val="white">
                    <a:lumMod val="75000"/>
                  </a:prstClr>
                </a:solidFill>
              </a:rPr>
              <a:t>millimeter</a:t>
            </a:r>
            <a:r>
              <a:rPr lang="en-GB" altLang="zh-CN" sz="1400" b="1" dirty="0">
                <a:solidFill>
                  <a:prstClr val="white">
                    <a:lumMod val="75000"/>
                  </a:prstClr>
                </a:solidFill>
              </a:rPr>
              <a:t>-wave technology in IMT 2020 / 5G mobile backhaul/X-Haul network</a:t>
            </a:r>
          </a:p>
        </p:txBody>
      </p:sp>
      <p:pic>
        <p:nvPicPr>
          <p:cNvPr id="4" name="Picture 77" descr="Logo"/>
          <p:cNvPicPr>
            <a:picLocks noChangeAspect="1" noChangeArrowheads="1"/>
          </p:cNvPicPr>
          <p:nvPr/>
        </p:nvPicPr>
        <p:blipFill>
          <a:blip r:embed="rId2" cstate="email"/>
          <a:srcRect/>
          <a:stretch>
            <a:fillRect/>
          </a:stretch>
        </p:blipFill>
        <p:spPr bwMode="auto">
          <a:xfrm>
            <a:off x="5707119" y="4611203"/>
            <a:ext cx="419862" cy="419862"/>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611212"/>
            <a:ext cx="1191768" cy="3855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611208"/>
            <a:ext cx="731888" cy="35821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9766" y="4515966"/>
            <a:ext cx="1454274" cy="54814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3832" y="4710653"/>
            <a:ext cx="700088" cy="186690"/>
          </a:xfrm>
          <a:prstGeom prst="rect">
            <a:avLst/>
          </a:prstGeom>
        </p:spPr>
      </p:pic>
    </p:spTree>
    <p:extLst>
      <p:ext uri="{BB962C8B-B14F-4D97-AF65-F5344CB8AC3E}">
        <p14:creationId xmlns:p14="http://schemas.microsoft.com/office/powerpoint/2010/main" val="118125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3C75-28D0-42AF-8FDA-C90D7A424B51}"/>
              </a:ext>
            </a:extLst>
          </p:cNvPr>
          <p:cNvSpPr>
            <a:spLocks noGrp="1"/>
          </p:cNvSpPr>
          <p:nvPr>
            <p:ph type="title"/>
          </p:nvPr>
        </p:nvSpPr>
        <p:spPr>
          <a:xfrm>
            <a:off x="467544" y="339502"/>
            <a:ext cx="8379276" cy="432048"/>
          </a:xfrm>
        </p:spPr>
        <p:txBody>
          <a:bodyPr>
            <a:noAutofit/>
          </a:bodyPr>
          <a:lstStyle/>
          <a:p>
            <a:r>
              <a:rPr lang="en-GB" altLang="zh-CN" sz="2400" cap="none" dirty="0">
                <a:solidFill>
                  <a:srgbClr val="1F4C7D"/>
                </a:solidFill>
                <a:cs typeface="+mn-cs"/>
              </a:rPr>
              <a:t>Microwave and </a:t>
            </a:r>
            <a:r>
              <a:rPr lang="en-GB" altLang="zh-CN" sz="2400" cap="none" dirty="0" err="1">
                <a:solidFill>
                  <a:srgbClr val="1F4C7D"/>
                </a:solidFill>
                <a:cs typeface="+mn-cs"/>
              </a:rPr>
              <a:t>millimeter</a:t>
            </a:r>
            <a:r>
              <a:rPr lang="en-GB" altLang="zh-CN" sz="2400" cap="none" dirty="0">
                <a:solidFill>
                  <a:srgbClr val="1F4C7D"/>
                </a:solidFill>
                <a:cs typeface="+mn-cs"/>
              </a:rPr>
              <a:t>-wave technology overview and evolution </a:t>
            </a:r>
            <a:r>
              <a:rPr lang="en-GB" sz="2400" cap="none" dirty="0">
                <a:solidFill>
                  <a:srgbClr val="1F4C7D"/>
                </a:solidFill>
                <a:cs typeface="+mn-cs"/>
              </a:rPr>
              <a:t>Introduction</a:t>
            </a:r>
            <a:br>
              <a:rPr lang="en-GB" sz="2400" cap="none" dirty="0">
                <a:solidFill>
                  <a:srgbClr val="1F4C7D"/>
                </a:solidFill>
                <a:cs typeface="+mn-cs"/>
              </a:rPr>
            </a:br>
            <a:endParaRPr lang="en-GB" sz="2400" cap="none" dirty="0">
              <a:solidFill>
                <a:srgbClr val="1F4C7D"/>
              </a:solidFill>
              <a:cs typeface="+mn-cs"/>
            </a:endParaRPr>
          </a:p>
        </p:txBody>
      </p:sp>
      <p:sp>
        <p:nvSpPr>
          <p:cNvPr id="3" name="Text Placeholder 2">
            <a:extLst>
              <a:ext uri="{FF2B5EF4-FFF2-40B4-BE49-F238E27FC236}">
                <a16:creationId xmlns:a16="http://schemas.microsoft.com/office/drawing/2014/main" id="{FB89C2A5-109D-4B8C-8D07-6AC7DE16B26E}"/>
              </a:ext>
            </a:extLst>
          </p:cNvPr>
          <p:cNvSpPr>
            <a:spLocks noGrp="1"/>
          </p:cNvSpPr>
          <p:nvPr>
            <p:ph type="body" idx="1"/>
          </p:nvPr>
        </p:nvSpPr>
        <p:spPr>
          <a:xfrm>
            <a:off x="467545" y="1181469"/>
            <a:ext cx="8280920" cy="3528392"/>
          </a:xfrm>
        </p:spPr>
        <p:txBody>
          <a:bodyPr>
            <a:normAutofit fontScale="92500" lnSpcReduction="10000"/>
          </a:bodyPr>
          <a:lstStyle/>
          <a:p>
            <a:r>
              <a:rPr lang="en-GB" sz="1800" dirty="0"/>
              <a:t>To cope with future 5G transport network requirements, two main points should be considered including their impact on solution TCO : </a:t>
            </a:r>
          </a:p>
          <a:p>
            <a:pPr marL="842951" lvl="1" indent="-385763">
              <a:buFont typeface="+mj-lt"/>
              <a:buAutoNum type="arabicPeriod"/>
            </a:pPr>
            <a:r>
              <a:rPr lang="en-GB" sz="1800" dirty="0">
                <a:solidFill>
                  <a:srgbClr val="002060"/>
                </a:solidFill>
              </a:rPr>
              <a:t>Availability of suitable “Spectrum” </a:t>
            </a:r>
            <a:r>
              <a:rPr lang="en-GB" sz="1800" dirty="0">
                <a:solidFill>
                  <a:srgbClr val="002060"/>
                </a:solidFill>
                <a:sym typeface="Wingdings" panose="05000000000000000000" pitchFamily="2" charset="2"/>
              </a:rPr>
              <a:t> New Bands are needed</a:t>
            </a:r>
          </a:p>
          <a:p>
            <a:pPr marL="1242992" lvl="2" indent="-385763"/>
            <a:r>
              <a:rPr lang="en-GB" sz="1350" dirty="0">
                <a:solidFill>
                  <a:srgbClr val="002060"/>
                </a:solidFill>
              </a:rPr>
              <a:t>Specific spectrum for different use cases</a:t>
            </a:r>
          </a:p>
          <a:p>
            <a:pPr marL="1242992" lvl="2" indent="-385763"/>
            <a:r>
              <a:rPr lang="en-GB" sz="1350" dirty="0">
                <a:solidFill>
                  <a:srgbClr val="002060"/>
                </a:solidFill>
              </a:rPr>
              <a:t>New mmW Bands to address forthcoming 5G use cases</a:t>
            </a:r>
          </a:p>
          <a:p>
            <a:pPr marL="842951" lvl="1" indent="-385763">
              <a:buFont typeface="+mj-lt"/>
              <a:buAutoNum type="arabicPeriod"/>
            </a:pPr>
            <a:r>
              <a:rPr lang="en-GB" sz="1800" dirty="0">
                <a:solidFill>
                  <a:srgbClr val="002060"/>
                </a:solidFill>
              </a:rPr>
              <a:t>Capacity &amp; Spectral efficiency (spectrum is a scarce resource)</a:t>
            </a:r>
          </a:p>
          <a:p>
            <a:pPr marL="1242992" lvl="2" indent="-385763"/>
            <a:r>
              <a:rPr lang="en-GB" sz="1350" dirty="0">
                <a:solidFill>
                  <a:srgbClr val="002060"/>
                </a:solidFill>
              </a:rPr>
              <a:t>Channel size &amp; Modulation schemes (bit/s/Hz) </a:t>
            </a:r>
          </a:p>
          <a:p>
            <a:pPr marL="1242992" lvl="2" indent="-385763"/>
            <a:r>
              <a:rPr lang="en-GB" sz="1350" dirty="0">
                <a:solidFill>
                  <a:srgbClr val="002060"/>
                </a:solidFill>
              </a:rPr>
              <a:t>XPIC, BCA, LoS-MIMO, OAM</a:t>
            </a:r>
          </a:p>
          <a:p>
            <a:pPr marL="1242992" lvl="2" indent="-385763"/>
            <a:r>
              <a:rPr lang="en-GB" sz="1350" dirty="0">
                <a:solidFill>
                  <a:srgbClr val="002060"/>
                </a:solidFill>
              </a:rPr>
              <a:t>Geographical spectral efficiency: Dense reuse of channels </a:t>
            </a:r>
          </a:p>
          <a:p>
            <a:pPr marL="1242992" lvl="2" indent="-385763"/>
            <a:endParaRPr lang="en-GB" sz="1350" dirty="0">
              <a:solidFill>
                <a:srgbClr val="002060"/>
              </a:solidFill>
            </a:endParaRPr>
          </a:p>
          <a:p>
            <a:pPr marL="442912" indent="-385763"/>
            <a:r>
              <a:rPr lang="en-GB" sz="2000" dirty="0">
                <a:solidFill>
                  <a:srgbClr val="1F4C7D"/>
                </a:solidFill>
              </a:rPr>
              <a:t>Overview of current technology capabilities</a:t>
            </a:r>
          </a:p>
          <a:p>
            <a:pPr marL="1242992" lvl="2" indent="-385763"/>
            <a:r>
              <a:rPr lang="en-GB" sz="1300" dirty="0">
                <a:solidFill>
                  <a:srgbClr val="002060"/>
                </a:solidFill>
              </a:rPr>
              <a:t>Capacity</a:t>
            </a:r>
          </a:p>
          <a:p>
            <a:pPr marL="1242992" lvl="2" indent="-385763"/>
            <a:r>
              <a:rPr lang="en-GB" sz="1300" dirty="0">
                <a:solidFill>
                  <a:srgbClr val="002060"/>
                </a:solidFill>
              </a:rPr>
              <a:t>Latency</a:t>
            </a:r>
          </a:p>
          <a:p>
            <a:pPr marL="1242992" lvl="2" indent="-385763"/>
            <a:r>
              <a:rPr lang="en-GB" sz="1300" dirty="0">
                <a:solidFill>
                  <a:srgbClr val="002060"/>
                </a:solidFill>
              </a:rPr>
              <a:t>SDN</a:t>
            </a:r>
          </a:p>
          <a:p>
            <a:pPr marL="1242992" lvl="2" indent="-385763"/>
            <a:endParaRPr lang="en-GB" sz="1350" dirty="0">
              <a:solidFill>
                <a:srgbClr val="002060"/>
              </a:solidFill>
            </a:endParaRPr>
          </a:p>
          <a:p>
            <a:pPr marL="857229" lvl="2" indent="0">
              <a:buNone/>
            </a:pPr>
            <a:endParaRPr lang="en-GB" sz="1350" dirty="0">
              <a:solidFill>
                <a:srgbClr val="002060"/>
              </a:solidFill>
            </a:endParaRPr>
          </a:p>
          <a:p>
            <a:pPr lvl="2"/>
            <a:endParaRPr lang="en-GB" sz="1350" dirty="0"/>
          </a:p>
        </p:txBody>
      </p:sp>
    </p:spTree>
    <p:extLst>
      <p:ext uri="{BB962C8B-B14F-4D97-AF65-F5344CB8AC3E}">
        <p14:creationId xmlns:p14="http://schemas.microsoft.com/office/powerpoint/2010/main" val="12852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3C75-28D0-42AF-8FDA-C90D7A424B51}"/>
              </a:ext>
            </a:extLst>
          </p:cNvPr>
          <p:cNvSpPr>
            <a:spLocks noGrp="1"/>
          </p:cNvSpPr>
          <p:nvPr>
            <p:ph type="title"/>
          </p:nvPr>
        </p:nvSpPr>
        <p:spPr>
          <a:xfrm>
            <a:off x="467544" y="339502"/>
            <a:ext cx="8379276" cy="432048"/>
          </a:xfrm>
        </p:spPr>
        <p:txBody>
          <a:bodyPr>
            <a:noAutofit/>
          </a:bodyPr>
          <a:lstStyle/>
          <a:p>
            <a:r>
              <a:rPr lang="en-GB" altLang="zh-CN" sz="2400" cap="none" dirty="0">
                <a:solidFill>
                  <a:srgbClr val="1F4C7D"/>
                </a:solidFill>
                <a:cs typeface="+mn-cs"/>
              </a:rPr>
              <a:t>Microwave and </a:t>
            </a:r>
            <a:r>
              <a:rPr lang="en-GB" altLang="zh-CN" sz="2400" cap="none" dirty="0" err="1">
                <a:solidFill>
                  <a:srgbClr val="1F4C7D"/>
                </a:solidFill>
                <a:cs typeface="+mn-cs"/>
              </a:rPr>
              <a:t>millimeter</a:t>
            </a:r>
            <a:r>
              <a:rPr lang="en-GB" altLang="zh-CN" sz="2400" cap="none" dirty="0">
                <a:solidFill>
                  <a:srgbClr val="1F4C7D"/>
                </a:solidFill>
                <a:cs typeface="+mn-cs"/>
              </a:rPr>
              <a:t>-wave technology overview and evolution </a:t>
            </a:r>
            <a:r>
              <a:rPr lang="en-GB" sz="2400" cap="none" dirty="0">
                <a:solidFill>
                  <a:srgbClr val="1F4C7D"/>
                </a:solidFill>
                <a:cs typeface="+mn-cs"/>
              </a:rPr>
              <a:t>Introduction</a:t>
            </a:r>
            <a:br>
              <a:rPr lang="en-GB" sz="2400" cap="none" dirty="0">
                <a:solidFill>
                  <a:srgbClr val="1F4C7D"/>
                </a:solidFill>
                <a:cs typeface="+mn-cs"/>
              </a:rPr>
            </a:br>
            <a:endParaRPr lang="en-GB" sz="2400" cap="none" dirty="0">
              <a:solidFill>
                <a:srgbClr val="1F4C7D"/>
              </a:solidFill>
              <a:cs typeface="+mn-cs"/>
            </a:endParaRPr>
          </a:p>
        </p:txBody>
      </p:sp>
      <p:sp>
        <p:nvSpPr>
          <p:cNvPr id="3" name="Text Placeholder 2">
            <a:extLst>
              <a:ext uri="{FF2B5EF4-FFF2-40B4-BE49-F238E27FC236}">
                <a16:creationId xmlns:a16="http://schemas.microsoft.com/office/drawing/2014/main" id="{FB89C2A5-109D-4B8C-8D07-6AC7DE16B26E}"/>
              </a:ext>
            </a:extLst>
          </p:cNvPr>
          <p:cNvSpPr>
            <a:spLocks noGrp="1"/>
          </p:cNvSpPr>
          <p:nvPr>
            <p:ph type="body" idx="1"/>
          </p:nvPr>
        </p:nvSpPr>
        <p:spPr>
          <a:xfrm>
            <a:off x="467545" y="1181469"/>
            <a:ext cx="8280920" cy="3528392"/>
          </a:xfrm>
        </p:spPr>
        <p:txBody>
          <a:bodyPr>
            <a:normAutofit fontScale="92500" lnSpcReduction="10000"/>
          </a:bodyPr>
          <a:lstStyle/>
          <a:p>
            <a:r>
              <a:rPr lang="en-GB" sz="1800" dirty="0"/>
              <a:t>To cope with future 5G transport network requirements, two main points should be considered including their impact on solution TCO : </a:t>
            </a:r>
          </a:p>
          <a:p>
            <a:pPr marL="842951" lvl="1" indent="-385763">
              <a:buFont typeface="+mj-lt"/>
              <a:buAutoNum type="arabicPeriod"/>
            </a:pPr>
            <a:r>
              <a:rPr lang="en-GB" sz="1800" dirty="0">
                <a:solidFill>
                  <a:srgbClr val="002060"/>
                </a:solidFill>
              </a:rPr>
              <a:t>Availability of suitable “Spectrum” </a:t>
            </a:r>
            <a:r>
              <a:rPr lang="en-GB" sz="1800" dirty="0">
                <a:solidFill>
                  <a:srgbClr val="002060"/>
                </a:solidFill>
                <a:sym typeface="Wingdings" panose="05000000000000000000" pitchFamily="2" charset="2"/>
              </a:rPr>
              <a:t> New Bands are needed</a:t>
            </a:r>
          </a:p>
          <a:p>
            <a:pPr marL="1242992" lvl="2" indent="-385763"/>
            <a:r>
              <a:rPr lang="en-GB" sz="1350" dirty="0">
                <a:solidFill>
                  <a:srgbClr val="002060"/>
                </a:solidFill>
              </a:rPr>
              <a:t>Specific spectrum for different use cases</a:t>
            </a:r>
          </a:p>
          <a:p>
            <a:pPr marL="1242992" lvl="2" indent="-385763"/>
            <a:r>
              <a:rPr lang="en-GB" sz="1350" dirty="0">
                <a:solidFill>
                  <a:srgbClr val="002060"/>
                </a:solidFill>
              </a:rPr>
              <a:t>New mmW Bands to address forthcoming 5G use cases</a:t>
            </a:r>
          </a:p>
          <a:p>
            <a:pPr marL="842951" lvl="1" indent="-385763">
              <a:buFont typeface="+mj-lt"/>
              <a:buAutoNum type="arabicPeriod"/>
            </a:pPr>
            <a:r>
              <a:rPr lang="en-GB" sz="1800" dirty="0">
                <a:solidFill>
                  <a:schemeClr val="bg1">
                    <a:lumMod val="75000"/>
                  </a:schemeClr>
                </a:solidFill>
              </a:rPr>
              <a:t>Capacity &amp; Spectral efficiency (spectrum is a scarce resource)</a:t>
            </a:r>
          </a:p>
          <a:p>
            <a:pPr marL="1242992" lvl="2" indent="-385763"/>
            <a:r>
              <a:rPr lang="en-GB" sz="1350" dirty="0">
                <a:solidFill>
                  <a:schemeClr val="bg1">
                    <a:lumMod val="75000"/>
                  </a:schemeClr>
                </a:solidFill>
              </a:rPr>
              <a:t>Channel size &amp; Modulation schemes (bit/s/Hz) </a:t>
            </a:r>
          </a:p>
          <a:p>
            <a:pPr marL="1242992" lvl="2" indent="-385763"/>
            <a:r>
              <a:rPr lang="en-GB" sz="1350" dirty="0">
                <a:solidFill>
                  <a:schemeClr val="bg1">
                    <a:lumMod val="75000"/>
                  </a:schemeClr>
                </a:solidFill>
              </a:rPr>
              <a:t>XPIC, BCA, LoS-MIMO, OAM</a:t>
            </a:r>
          </a:p>
          <a:p>
            <a:pPr marL="1242992" lvl="2" indent="-385763"/>
            <a:r>
              <a:rPr lang="en-GB" sz="1350" dirty="0">
                <a:solidFill>
                  <a:schemeClr val="bg1">
                    <a:lumMod val="75000"/>
                  </a:schemeClr>
                </a:solidFill>
              </a:rPr>
              <a:t>Geographical spectral efficiency: Dense reuse of channels </a:t>
            </a:r>
          </a:p>
          <a:p>
            <a:pPr marL="1242992" lvl="2" indent="-385763"/>
            <a:endParaRPr lang="en-GB" sz="1350" dirty="0">
              <a:solidFill>
                <a:schemeClr val="bg1">
                  <a:lumMod val="75000"/>
                </a:schemeClr>
              </a:solidFill>
            </a:endParaRPr>
          </a:p>
          <a:p>
            <a:pPr marL="442912" indent="-385763"/>
            <a:r>
              <a:rPr lang="en-GB" sz="2000" dirty="0">
                <a:solidFill>
                  <a:schemeClr val="bg1">
                    <a:lumMod val="75000"/>
                  </a:schemeClr>
                </a:solidFill>
              </a:rPr>
              <a:t>Overview of current technology capabilities</a:t>
            </a:r>
          </a:p>
          <a:p>
            <a:pPr marL="1242992" lvl="2" indent="-385763"/>
            <a:r>
              <a:rPr lang="en-GB" sz="1300" dirty="0">
                <a:solidFill>
                  <a:schemeClr val="bg1">
                    <a:lumMod val="75000"/>
                  </a:schemeClr>
                </a:solidFill>
              </a:rPr>
              <a:t>Capacity</a:t>
            </a:r>
          </a:p>
          <a:p>
            <a:pPr marL="1242992" lvl="2" indent="-385763"/>
            <a:r>
              <a:rPr lang="en-GB" sz="1300" dirty="0">
                <a:solidFill>
                  <a:schemeClr val="bg1">
                    <a:lumMod val="75000"/>
                  </a:schemeClr>
                </a:solidFill>
              </a:rPr>
              <a:t>Latency</a:t>
            </a:r>
          </a:p>
          <a:p>
            <a:pPr marL="1242992" lvl="2" indent="-385763"/>
            <a:r>
              <a:rPr lang="en-GB" sz="1300" dirty="0">
                <a:solidFill>
                  <a:schemeClr val="bg1">
                    <a:lumMod val="75000"/>
                  </a:schemeClr>
                </a:solidFill>
              </a:rPr>
              <a:t>SDN</a:t>
            </a:r>
          </a:p>
          <a:p>
            <a:pPr marL="1242992" lvl="2" indent="-385763"/>
            <a:endParaRPr lang="en-GB" sz="1350" dirty="0">
              <a:solidFill>
                <a:srgbClr val="002060"/>
              </a:solidFill>
            </a:endParaRPr>
          </a:p>
          <a:p>
            <a:pPr marL="857229" lvl="2" indent="0">
              <a:buNone/>
            </a:pPr>
            <a:endParaRPr lang="en-GB" sz="1350" dirty="0">
              <a:solidFill>
                <a:srgbClr val="002060"/>
              </a:solidFill>
            </a:endParaRPr>
          </a:p>
          <a:p>
            <a:pPr lvl="2"/>
            <a:endParaRPr lang="en-GB" sz="1350" dirty="0"/>
          </a:p>
        </p:txBody>
      </p:sp>
    </p:spTree>
    <p:extLst>
      <p:ext uri="{BB962C8B-B14F-4D97-AF65-F5344CB8AC3E}">
        <p14:creationId xmlns:p14="http://schemas.microsoft.com/office/powerpoint/2010/main" val="37062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3C75-28D0-42AF-8FDA-C90D7A424B51}"/>
              </a:ext>
            </a:extLst>
          </p:cNvPr>
          <p:cNvSpPr>
            <a:spLocks noGrp="1"/>
          </p:cNvSpPr>
          <p:nvPr>
            <p:ph type="title"/>
          </p:nvPr>
        </p:nvSpPr>
        <p:spPr>
          <a:xfrm>
            <a:off x="383904" y="220044"/>
            <a:ext cx="8530412" cy="432048"/>
          </a:xfrm>
        </p:spPr>
        <p:txBody>
          <a:bodyPr>
            <a:noAutofit/>
          </a:bodyPr>
          <a:lstStyle/>
          <a:p>
            <a:r>
              <a:rPr lang="en-GB" sz="2400" cap="none" dirty="0">
                <a:solidFill>
                  <a:srgbClr val="1F4C7D"/>
                </a:solidFill>
                <a:cs typeface="+mn-cs"/>
              </a:rPr>
              <a:t>New mmW Bands to address forthcoming 5G use cases</a:t>
            </a:r>
            <a:r>
              <a:rPr lang="en-GB" sz="1800" dirty="0">
                <a:solidFill>
                  <a:srgbClr val="002060"/>
                </a:solidFill>
              </a:rPr>
              <a:t/>
            </a:r>
            <a:br>
              <a:rPr lang="en-GB" sz="1800" dirty="0">
                <a:solidFill>
                  <a:srgbClr val="002060"/>
                </a:solidFill>
              </a:rPr>
            </a:br>
            <a:r>
              <a:rPr lang="en-GB" sz="1800" b="0" cap="none" dirty="0">
                <a:solidFill>
                  <a:srgbClr val="124191"/>
                </a:solidFill>
                <a:latin typeface="Nokia Pure Headline Light"/>
                <a:cs typeface="Arial"/>
              </a:rPr>
              <a:t/>
            </a:r>
            <a:br>
              <a:rPr lang="en-GB" sz="1800" b="0" cap="none" dirty="0">
                <a:solidFill>
                  <a:srgbClr val="124191"/>
                </a:solidFill>
                <a:latin typeface="Nokia Pure Headline Light"/>
                <a:cs typeface="Arial"/>
              </a:rPr>
            </a:br>
            <a:r>
              <a:rPr lang="en-GB" sz="1800" dirty="0"/>
              <a:t/>
            </a:r>
            <a:br>
              <a:rPr lang="en-GB" sz="1800" dirty="0"/>
            </a:br>
            <a:endParaRPr lang="en-GB" sz="1800" dirty="0"/>
          </a:p>
        </p:txBody>
      </p:sp>
      <p:sp>
        <p:nvSpPr>
          <p:cNvPr id="65" name="Freeform: Shape 64">
            <a:extLst>
              <a:ext uri="{FF2B5EF4-FFF2-40B4-BE49-F238E27FC236}">
                <a16:creationId xmlns:a16="http://schemas.microsoft.com/office/drawing/2014/main" id="{DF81802A-1AFF-4773-9F22-DC6638E9521A}"/>
              </a:ext>
            </a:extLst>
          </p:cNvPr>
          <p:cNvSpPr/>
          <p:nvPr/>
        </p:nvSpPr>
        <p:spPr>
          <a:xfrm rot="10800000">
            <a:off x="5650459" y="1387781"/>
            <a:ext cx="828887" cy="3297679"/>
          </a:xfrm>
          <a:custGeom>
            <a:avLst/>
            <a:gdLst>
              <a:gd name="connsiteX0" fmla="*/ 0 w 978794"/>
              <a:gd name="connsiteY0" fmla="*/ 4481848 h 4481848"/>
              <a:gd name="connsiteX1" fmla="*/ 605307 w 978794"/>
              <a:gd name="connsiteY1" fmla="*/ 4481848 h 4481848"/>
              <a:gd name="connsiteX2" fmla="*/ 978794 w 978794"/>
              <a:gd name="connsiteY2" fmla="*/ 12879 h 4481848"/>
              <a:gd name="connsiteX3" fmla="*/ 12878 w 978794"/>
              <a:gd name="connsiteY3" fmla="*/ 0 h 4481848"/>
              <a:gd name="connsiteX4" fmla="*/ 0 w 978794"/>
              <a:gd name="connsiteY4" fmla="*/ 4481848 h 4481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94" h="4481848">
                <a:moveTo>
                  <a:pt x="0" y="4481848"/>
                </a:moveTo>
                <a:lnTo>
                  <a:pt x="605307" y="4481848"/>
                </a:lnTo>
                <a:lnTo>
                  <a:pt x="978794" y="12879"/>
                </a:lnTo>
                <a:lnTo>
                  <a:pt x="12878" y="0"/>
                </a:lnTo>
                <a:cubicBezTo>
                  <a:pt x="8585" y="1493949"/>
                  <a:pt x="4293" y="2987899"/>
                  <a:pt x="0" y="4481848"/>
                </a:cubicBezTo>
                <a:close/>
              </a:path>
            </a:pathLst>
          </a:custGeom>
          <a:gradFill rotWithShape="1">
            <a:gsLst>
              <a:gs pos="38000">
                <a:srgbClr val="124191"/>
              </a:gs>
              <a:gs pos="74000">
                <a:srgbClr val="98A2AE">
                  <a:lumMod val="45000"/>
                  <a:lumOff val="55000"/>
                </a:srgbClr>
              </a:gs>
              <a:gs pos="83000">
                <a:srgbClr val="98A2AE">
                  <a:lumMod val="45000"/>
                  <a:lumOff val="55000"/>
                </a:srgbClr>
              </a:gs>
              <a:gs pos="100000">
                <a:srgbClr val="98A2AE">
                  <a:lumMod val="30000"/>
                  <a:lumOff val="70000"/>
                </a:srgbClr>
              </a:gs>
            </a:gsLst>
            <a:lin ang="5400000" scaled="1"/>
          </a:gradFill>
          <a:ln w="9525" cap="flat" cmpd="sng" algn="ctr">
            <a:noFill/>
            <a:prstDash val="solid"/>
          </a:ln>
          <a:effectLst/>
        </p:spPr>
        <p:txBody>
          <a:bodyPr tIns="67500" bIns="67500" rtlCol="0" anchor="t" anchorCtr="0"/>
          <a:lstStyle/>
          <a:p>
            <a:pPr algn="ctr" defTabSz="685766">
              <a:defRPr/>
            </a:pPr>
            <a:endParaRPr lang="en-GB" sz="1050" b="1" kern="0">
              <a:solidFill>
                <a:srgbClr val="FF3154"/>
              </a:solidFill>
              <a:latin typeface="Nokia Pure Text Light"/>
            </a:endParaRPr>
          </a:p>
        </p:txBody>
      </p:sp>
      <p:sp>
        <p:nvSpPr>
          <p:cNvPr id="66" name="Freeform: Shape 65">
            <a:extLst>
              <a:ext uri="{FF2B5EF4-FFF2-40B4-BE49-F238E27FC236}">
                <a16:creationId xmlns:a16="http://schemas.microsoft.com/office/drawing/2014/main" id="{5B0653BE-0E59-4124-90C9-D160C88A8924}"/>
              </a:ext>
            </a:extLst>
          </p:cNvPr>
          <p:cNvSpPr/>
          <p:nvPr/>
        </p:nvSpPr>
        <p:spPr>
          <a:xfrm>
            <a:off x="4936545" y="1362613"/>
            <a:ext cx="835849" cy="3322846"/>
          </a:xfrm>
          <a:custGeom>
            <a:avLst/>
            <a:gdLst>
              <a:gd name="connsiteX0" fmla="*/ 0 w 978794"/>
              <a:gd name="connsiteY0" fmla="*/ 4481848 h 4481848"/>
              <a:gd name="connsiteX1" fmla="*/ 605307 w 978794"/>
              <a:gd name="connsiteY1" fmla="*/ 4481848 h 4481848"/>
              <a:gd name="connsiteX2" fmla="*/ 978794 w 978794"/>
              <a:gd name="connsiteY2" fmla="*/ 12879 h 4481848"/>
              <a:gd name="connsiteX3" fmla="*/ 12878 w 978794"/>
              <a:gd name="connsiteY3" fmla="*/ 0 h 4481848"/>
              <a:gd name="connsiteX4" fmla="*/ 0 w 978794"/>
              <a:gd name="connsiteY4" fmla="*/ 4481848 h 4481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94" h="4481848">
                <a:moveTo>
                  <a:pt x="0" y="4481848"/>
                </a:moveTo>
                <a:lnTo>
                  <a:pt x="605307" y="4481848"/>
                </a:lnTo>
                <a:lnTo>
                  <a:pt x="978794" y="12879"/>
                </a:lnTo>
                <a:lnTo>
                  <a:pt x="12878" y="0"/>
                </a:lnTo>
                <a:cubicBezTo>
                  <a:pt x="8585" y="1493949"/>
                  <a:pt x="4293" y="2987899"/>
                  <a:pt x="0" y="4481848"/>
                </a:cubicBezTo>
                <a:close/>
              </a:path>
            </a:pathLst>
          </a:custGeom>
          <a:gradFill rotWithShape="1">
            <a:gsLst>
              <a:gs pos="38000">
                <a:srgbClr val="124191"/>
              </a:gs>
              <a:gs pos="74000">
                <a:srgbClr val="98A2AE">
                  <a:lumMod val="45000"/>
                  <a:lumOff val="55000"/>
                </a:srgbClr>
              </a:gs>
              <a:gs pos="83000">
                <a:srgbClr val="98A2AE">
                  <a:lumMod val="45000"/>
                  <a:lumOff val="55000"/>
                </a:srgbClr>
              </a:gs>
              <a:gs pos="100000">
                <a:srgbClr val="98A2AE">
                  <a:lumMod val="30000"/>
                  <a:lumOff val="70000"/>
                </a:srgbClr>
              </a:gs>
            </a:gsLst>
            <a:lin ang="5400000" scaled="1"/>
          </a:gradFill>
          <a:ln w="9525" cap="flat" cmpd="sng" algn="ctr">
            <a:noFill/>
            <a:prstDash val="solid"/>
          </a:ln>
          <a:effectLst/>
        </p:spPr>
        <p:txBody>
          <a:bodyPr tIns="67500" bIns="67500" rtlCol="0" anchor="t" anchorCtr="0"/>
          <a:lstStyle/>
          <a:p>
            <a:pPr algn="ctr" defTabSz="685766">
              <a:defRPr/>
            </a:pPr>
            <a:endParaRPr lang="en-GB" sz="1050" b="1" kern="0">
              <a:solidFill>
                <a:srgbClr val="FF3154"/>
              </a:solidFill>
              <a:latin typeface="Nokia Pure Text Light"/>
            </a:endParaRPr>
          </a:p>
        </p:txBody>
      </p:sp>
      <p:sp>
        <p:nvSpPr>
          <p:cNvPr id="67" name="Rectangle 66">
            <a:extLst>
              <a:ext uri="{FF2B5EF4-FFF2-40B4-BE49-F238E27FC236}">
                <a16:creationId xmlns:a16="http://schemas.microsoft.com/office/drawing/2014/main" id="{C92D5CA4-F7B7-4D0F-AD6F-16DA385FD78F}"/>
              </a:ext>
            </a:extLst>
          </p:cNvPr>
          <p:cNvSpPr/>
          <p:nvPr/>
        </p:nvSpPr>
        <p:spPr>
          <a:xfrm>
            <a:off x="1567699" y="1317611"/>
            <a:ext cx="6655529" cy="422060"/>
          </a:xfrm>
          <a:prstGeom prst="rect">
            <a:avLst/>
          </a:prstGeom>
          <a:noFill/>
          <a:ln w="9525" cap="flat" cmpd="sng" algn="ctr">
            <a:solidFill>
              <a:srgbClr val="124191"/>
            </a:solidFill>
            <a:prstDash val="solid"/>
          </a:ln>
          <a:effectLst/>
        </p:spPr>
        <p:txBody>
          <a:bodyPr tIns="67500" bIns="67500" rtlCol="0" anchor="ctr" anchorCtr="0"/>
          <a:lstStyle/>
          <a:p>
            <a:pPr algn="r" defTabSz="685766">
              <a:defRPr/>
            </a:pPr>
            <a:endParaRPr lang="en-GB" sz="1350" b="1" kern="0">
              <a:solidFill>
                <a:srgbClr val="FF3154"/>
              </a:solidFill>
              <a:latin typeface="Nokia Pure Text Light"/>
            </a:endParaRPr>
          </a:p>
        </p:txBody>
      </p:sp>
      <p:pic>
        <p:nvPicPr>
          <p:cNvPr id="68" name="Picture 67" descr="Optical line 2">
            <a:extLst>
              <a:ext uri="{FF2B5EF4-FFF2-40B4-BE49-F238E27FC236}">
                <a16:creationId xmlns:a16="http://schemas.microsoft.com/office/drawing/2014/main" id="{CCF9CB6D-D37E-476A-B27F-18ED66ED9C8C}"/>
              </a:ext>
            </a:extLst>
          </p:cNvPr>
          <p:cNvPicPr>
            <a:picLocks noChangeAspect="1" noChangeArrowheads="1"/>
          </p:cNvPicPr>
          <p:nvPr/>
        </p:nvPicPr>
        <p:blipFill>
          <a:blip r:embed="rId2" cstate="email"/>
          <a:srcRect/>
          <a:stretch>
            <a:fillRect/>
          </a:stretch>
        </p:blipFill>
        <p:spPr bwMode="auto">
          <a:xfrm rot="16200000" flipV="1">
            <a:off x="934566" y="2816184"/>
            <a:ext cx="3331333" cy="324674"/>
          </a:xfrm>
          <a:prstGeom prst="rect">
            <a:avLst/>
          </a:prstGeom>
          <a:noFill/>
          <a:ln w="9525">
            <a:noFill/>
            <a:miter lim="800000"/>
            <a:headEnd/>
            <a:tailEnd/>
          </a:ln>
        </p:spPr>
      </p:pic>
      <p:sp>
        <p:nvSpPr>
          <p:cNvPr id="69" name="ZoneTexte 51">
            <a:extLst>
              <a:ext uri="{FF2B5EF4-FFF2-40B4-BE49-F238E27FC236}">
                <a16:creationId xmlns:a16="http://schemas.microsoft.com/office/drawing/2014/main" id="{A9812267-C578-4E93-8A18-37FC0E50BDE3}"/>
              </a:ext>
            </a:extLst>
          </p:cNvPr>
          <p:cNvSpPr txBox="1"/>
          <p:nvPr/>
        </p:nvSpPr>
        <p:spPr>
          <a:xfrm>
            <a:off x="2341193" y="1046374"/>
            <a:ext cx="525450" cy="301197"/>
          </a:xfrm>
          <a:prstGeom prst="rect">
            <a:avLst/>
          </a:prstGeom>
          <a:noFill/>
        </p:spPr>
        <p:txBody>
          <a:bodyPr wrap="none" lIns="69684" tIns="34842" rIns="69684" bIns="34842" rtlCol="0">
            <a:spAutoFit/>
          </a:bodyPr>
          <a:lstStyle/>
          <a:p>
            <a:pPr defTabSz="457166">
              <a:defRPr/>
            </a:pPr>
            <a:r>
              <a:rPr lang="en-US" sz="1500" b="1" kern="0">
                <a:solidFill>
                  <a:srgbClr val="124191"/>
                </a:solidFill>
                <a:latin typeface="Nokia Pure Text Light"/>
                <a:ea typeface="MS PGothic" pitchFamily="34" charset="-128"/>
                <a:cs typeface="Arial" pitchFamily="34" charset="0"/>
              </a:rPr>
              <a:t>GHz</a:t>
            </a:r>
          </a:p>
        </p:txBody>
      </p:sp>
      <p:sp>
        <p:nvSpPr>
          <p:cNvPr id="70" name="ZoneTexte 33">
            <a:extLst>
              <a:ext uri="{FF2B5EF4-FFF2-40B4-BE49-F238E27FC236}">
                <a16:creationId xmlns:a16="http://schemas.microsoft.com/office/drawing/2014/main" id="{FE9C5848-7655-4377-9329-35BDD5E01113}"/>
              </a:ext>
            </a:extLst>
          </p:cNvPr>
          <p:cNvSpPr txBox="1"/>
          <p:nvPr/>
        </p:nvSpPr>
        <p:spPr>
          <a:xfrm>
            <a:off x="2450659" y="3983855"/>
            <a:ext cx="340730"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11</a:t>
            </a:r>
          </a:p>
        </p:txBody>
      </p:sp>
      <p:sp>
        <p:nvSpPr>
          <p:cNvPr id="71" name="ZoneTexte 36">
            <a:extLst>
              <a:ext uri="{FF2B5EF4-FFF2-40B4-BE49-F238E27FC236}">
                <a16:creationId xmlns:a16="http://schemas.microsoft.com/office/drawing/2014/main" id="{631A6AD6-71C6-409B-9E1C-DB67628BE7F0}"/>
              </a:ext>
            </a:extLst>
          </p:cNvPr>
          <p:cNvSpPr txBox="1"/>
          <p:nvPr/>
        </p:nvSpPr>
        <p:spPr>
          <a:xfrm>
            <a:off x="2492231" y="4292345"/>
            <a:ext cx="261401"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6</a:t>
            </a:r>
          </a:p>
        </p:txBody>
      </p:sp>
      <p:sp>
        <p:nvSpPr>
          <p:cNvPr id="72" name="ZoneTexte 37">
            <a:extLst>
              <a:ext uri="{FF2B5EF4-FFF2-40B4-BE49-F238E27FC236}">
                <a16:creationId xmlns:a16="http://schemas.microsoft.com/office/drawing/2014/main" id="{B5D92318-CF68-4684-A994-D9851F3F2548}"/>
              </a:ext>
            </a:extLst>
          </p:cNvPr>
          <p:cNvSpPr txBox="1"/>
          <p:nvPr/>
        </p:nvSpPr>
        <p:spPr>
          <a:xfrm>
            <a:off x="2422130" y="4189515"/>
            <a:ext cx="395172"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7/8</a:t>
            </a:r>
          </a:p>
        </p:txBody>
      </p:sp>
      <p:sp>
        <p:nvSpPr>
          <p:cNvPr id="73" name="ZoneTexte 38">
            <a:extLst>
              <a:ext uri="{FF2B5EF4-FFF2-40B4-BE49-F238E27FC236}">
                <a16:creationId xmlns:a16="http://schemas.microsoft.com/office/drawing/2014/main" id="{B52EA921-1A35-4878-A8A4-22F164445882}"/>
              </a:ext>
            </a:extLst>
          </p:cNvPr>
          <p:cNvSpPr txBox="1"/>
          <p:nvPr/>
        </p:nvSpPr>
        <p:spPr>
          <a:xfrm>
            <a:off x="2450659" y="4086686"/>
            <a:ext cx="340730"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10</a:t>
            </a:r>
          </a:p>
        </p:txBody>
      </p:sp>
      <p:sp>
        <p:nvSpPr>
          <p:cNvPr id="74" name="ZoneTexte 39">
            <a:extLst>
              <a:ext uri="{FF2B5EF4-FFF2-40B4-BE49-F238E27FC236}">
                <a16:creationId xmlns:a16="http://schemas.microsoft.com/office/drawing/2014/main" id="{4283896F-462E-4B09-B70D-10756A6AC23E}"/>
              </a:ext>
            </a:extLst>
          </p:cNvPr>
          <p:cNvSpPr txBox="1"/>
          <p:nvPr/>
        </p:nvSpPr>
        <p:spPr>
          <a:xfrm>
            <a:off x="2450659" y="3881024"/>
            <a:ext cx="340730"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13</a:t>
            </a:r>
          </a:p>
        </p:txBody>
      </p:sp>
      <p:sp>
        <p:nvSpPr>
          <p:cNvPr id="75" name="ZoneTexte 40">
            <a:extLst>
              <a:ext uri="{FF2B5EF4-FFF2-40B4-BE49-F238E27FC236}">
                <a16:creationId xmlns:a16="http://schemas.microsoft.com/office/drawing/2014/main" id="{702023BF-1E70-4216-B81C-00768ADF24D5}"/>
              </a:ext>
            </a:extLst>
          </p:cNvPr>
          <p:cNvSpPr txBox="1"/>
          <p:nvPr/>
        </p:nvSpPr>
        <p:spPr>
          <a:xfrm>
            <a:off x="2450659" y="3778194"/>
            <a:ext cx="340730"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15</a:t>
            </a:r>
          </a:p>
        </p:txBody>
      </p:sp>
      <p:sp>
        <p:nvSpPr>
          <p:cNvPr id="76" name="ZoneTexte 41">
            <a:extLst>
              <a:ext uri="{FF2B5EF4-FFF2-40B4-BE49-F238E27FC236}">
                <a16:creationId xmlns:a16="http://schemas.microsoft.com/office/drawing/2014/main" id="{3B8D114F-2E24-4318-ABFB-12D501D8EDDC}"/>
              </a:ext>
            </a:extLst>
          </p:cNvPr>
          <p:cNvSpPr txBox="1"/>
          <p:nvPr/>
        </p:nvSpPr>
        <p:spPr>
          <a:xfrm>
            <a:off x="2450659" y="3675365"/>
            <a:ext cx="340730"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18</a:t>
            </a:r>
          </a:p>
        </p:txBody>
      </p:sp>
      <p:sp>
        <p:nvSpPr>
          <p:cNvPr id="77" name="ZoneTexte 42">
            <a:extLst>
              <a:ext uri="{FF2B5EF4-FFF2-40B4-BE49-F238E27FC236}">
                <a16:creationId xmlns:a16="http://schemas.microsoft.com/office/drawing/2014/main" id="{AE83F028-E61D-442C-95A8-E18F17DB924D}"/>
              </a:ext>
            </a:extLst>
          </p:cNvPr>
          <p:cNvSpPr txBox="1"/>
          <p:nvPr/>
        </p:nvSpPr>
        <p:spPr>
          <a:xfrm>
            <a:off x="2450659" y="3537332"/>
            <a:ext cx="340730"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23</a:t>
            </a:r>
          </a:p>
        </p:txBody>
      </p:sp>
      <p:sp>
        <p:nvSpPr>
          <p:cNvPr id="78" name="ZoneTexte 44">
            <a:extLst>
              <a:ext uri="{FF2B5EF4-FFF2-40B4-BE49-F238E27FC236}">
                <a16:creationId xmlns:a16="http://schemas.microsoft.com/office/drawing/2014/main" id="{9774A43E-5811-4D2E-9A2D-574F711188AF}"/>
              </a:ext>
            </a:extLst>
          </p:cNvPr>
          <p:cNvSpPr txBox="1"/>
          <p:nvPr/>
        </p:nvSpPr>
        <p:spPr>
          <a:xfrm>
            <a:off x="2450659" y="3399302"/>
            <a:ext cx="340730"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25</a:t>
            </a:r>
          </a:p>
        </p:txBody>
      </p:sp>
      <p:sp>
        <p:nvSpPr>
          <p:cNvPr id="79" name="ZoneTexte 45">
            <a:extLst>
              <a:ext uri="{FF2B5EF4-FFF2-40B4-BE49-F238E27FC236}">
                <a16:creationId xmlns:a16="http://schemas.microsoft.com/office/drawing/2014/main" id="{2708651E-85FF-48AF-BC14-8AEA5B92CF69}"/>
              </a:ext>
            </a:extLst>
          </p:cNvPr>
          <p:cNvSpPr txBox="1"/>
          <p:nvPr/>
        </p:nvSpPr>
        <p:spPr>
          <a:xfrm>
            <a:off x="2450659" y="3043472"/>
            <a:ext cx="340730"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38</a:t>
            </a:r>
          </a:p>
        </p:txBody>
      </p:sp>
      <p:sp>
        <p:nvSpPr>
          <p:cNvPr id="80" name="ZoneTexte 46">
            <a:extLst>
              <a:ext uri="{FF2B5EF4-FFF2-40B4-BE49-F238E27FC236}">
                <a16:creationId xmlns:a16="http://schemas.microsoft.com/office/drawing/2014/main" id="{8A157E0D-DDC5-4443-811F-4D305BC55436}"/>
              </a:ext>
            </a:extLst>
          </p:cNvPr>
          <p:cNvSpPr txBox="1"/>
          <p:nvPr/>
        </p:nvSpPr>
        <p:spPr>
          <a:xfrm>
            <a:off x="2450659" y="2656364"/>
            <a:ext cx="340730"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60</a:t>
            </a:r>
          </a:p>
        </p:txBody>
      </p:sp>
      <p:sp>
        <p:nvSpPr>
          <p:cNvPr id="81" name="ZoneTexte 47">
            <a:extLst>
              <a:ext uri="{FF2B5EF4-FFF2-40B4-BE49-F238E27FC236}">
                <a16:creationId xmlns:a16="http://schemas.microsoft.com/office/drawing/2014/main" id="{7899351C-7C6D-4581-BCDA-79B60177E7F7}"/>
              </a:ext>
            </a:extLst>
          </p:cNvPr>
          <p:cNvSpPr txBox="1"/>
          <p:nvPr/>
        </p:nvSpPr>
        <p:spPr>
          <a:xfrm>
            <a:off x="2450659" y="2333681"/>
            <a:ext cx="340730"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80</a:t>
            </a:r>
          </a:p>
        </p:txBody>
      </p:sp>
      <p:sp>
        <p:nvSpPr>
          <p:cNvPr id="82" name="ZoneTexte 48">
            <a:extLst>
              <a:ext uri="{FF2B5EF4-FFF2-40B4-BE49-F238E27FC236}">
                <a16:creationId xmlns:a16="http://schemas.microsoft.com/office/drawing/2014/main" id="{EE290BC7-25B7-450C-8A3B-2EF8B0F2218C}"/>
              </a:ext>
            </a:extLst>
          </p:cNvPr>
          <p:cNvSpPr txBox="1"/>
          <p:nvPr/>
        </p:nvSpPr>
        <p:spPr>
          <a:xfrm>
            <a:off x="2450659" y="2086247"/>
            <a:ext cx="340730"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92</a:t>
            </a:r>
          </a:p>
        </p:txBody>
      </p:sp>
      <p:sp>
        <p:nvSpPr>
          <p:cNvPr id="83" name="ZoneTexte 50">
            <a:extLst>
              <a:ext uri="{FF2B5EF4-FFF2-40B4-BE49-F238E27FC236}">
                <a16:creationId xmlns:a16="http://schemas.microsoft.com/office/drawing/2014/main" id="{C5368CFA-F1E7-4AF6-93E1-95E312FCA282}"/>
              </a:ext>
            </a:extLst>
          </p:cNvPr>
          <p:cNvSpPr txBox="1"/>
          <p:nvPr/>
        </p:nvSpPr>
        <p:spPr>
          <a:xfrm>
            <a:off x="2409091" y="1778198"/>
            <a:ext cx="420059" cy="197322"/>
          </a:xfrm>
          <a:prstGeom prst="rect">
            <a:avLst/>
          </a:prstGeom>
          <a:noFill/>
        </p:spPr>
        <p:txBody>
          <a:bodyPr wrap="square" lIns="69684" tIns="34842" rIns="69684" bIns="34842" rtlCol="0">
            <a:spAutoFit/>
          </a:bodyPr>
          <a:lstStyle/>
          <a:p>
            <a:pPr defTabSz="457166">
              <a:defRPr/>
            </a:pPr>
            <a:r>
              <a:rPr lang="en-US" sz="825" kern="0">
                <a:solidFill>
                  <a:srgbClr val="FFFFFF"/>
                </a:solidFill>
                <a:latin typeface="Nokia Pure Text Light"/>
                <a:ea typeface="MS PGothic" pitchFamily="34" charset="-128"/>
                <a:cs typeface="Arial" pitchFamily="34" charset="0"/>
              </a:rPr>
              <a:t>115</a:t>
            </a:r>
          </a:p>
        </p:txBody>
      </p:sp>
      <p:sp>
        <p:nvSpPr>
          <p:cNvPr id="84" name="ZoneTexte 63">
            <a:extLst>
              <a:ext uri="{FF2B5EF4-FFF2-40B4-BE49-F238E27FC236}">
                <a16:creationId xmlns:a16="http://schemas.microsoft.com/office/drawing/2014/main" id="{0D516A2E-5EFB-443A-9C2D-B14B58B03692}"/>
              </a:ext>
            </a:extLst>
          </p:cNvPr>
          <p:cNvSpPr txBox="1"/>
          <p:nvPr/>
        </p:nvSpPr>
        <p:spPr>
          <a:xfrm>
            <a:off x="2492231" y="4395176"/>
            <a:ext cx="261401"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5</a:t>
            </a:r>
          </a:p>
        </p:txBody>
      </p:sp>
      <p:sp>
        <p:nvSpPr>
          <p:cNvPr id="85" name="ZoneTexte 50">
            <a:extLst>
              <a:ext uri="{FF2B5EF4-FFF2-40B4-BE49-F238E27FC236}">
                <a16:creationId xmlns:a16="http://schemas.microsoft.com/office/drawing/2014/main" id="{E56106F4-63ED-4AE7-AC1A-39DEC6F31FE9}"/>
              </a:ext>
            </a:extLst>
          </p:cNvPr>
          <p:cNvSpPr txBox="1"/>
          <p:nvPr/>
        </p:nvSpPr>
        <p:spPr>
          <a:xfrm>
            <a:off x="2409091" y="1399262"/>
            <a:ext cx="420059" cy="197322"/>
          </a:xfrm>
          <a:prstGeom prst="rect">
            <a:avLst/>
          </a:prstGeom>
          <a:noFill/>
        </p:spPr>
        <p:txBody>
          <a:bodyPr wrap="square" lIns="69684" tIns="34842" rIns="69684" bIns="34842" rtlCol="0">
            <a:spAutoFit/>
          </a:bodyPr>
          <a:lstStyle/>
          <a:p>
            <a:pPr defTabSz="457166">
              <a:defRPr/>
            </a:pPr>
            <a:r>
              <a:rPr lang="en-US" sz="825" kern="0">
                <a:solidFill>
                  <a:srgbClr val="FFFFFF"/>
                </a:solidFill>
                <a:latin typeface="Nokia Pure Text Light"/>
                <a:ea typeface="MS PGothic" pitchFamily="34" charset="-128"/>
                <a:cs typeface="Arial" pitchFamily="34" charset="0"/>
              </a:rPr>
              <a:t>170</a:t>
            </a:r>
          </a:p>
        </p:txBody>
      </p:sp>
      <p:sp>
        <p:nvSpPr>
          <p:cNvPr id="87" name="Rectangle 86">
            <a:extLst>
              <a:ext uri="{FF2B5EF4-FFF2-40B4-BE49-F238E27FC236}">
                <a16:creationId xmlns:a16="http://schemas.microsoft.com/office/drawing/2014/main" id="{C20AD1F6-4017-489B-9952-A6740A7BB9EF}"/>
              </a:ext>
            </a:extLst>
          </p:cNvPr>
          <p:cNvSpPr/>
          <p:nvPr/>
        </p:nvSpPr>
        <p:spPr>
          <a:xfrm>
            <a:off x="623084" y="2170209"/>
            <a:ext cx="822135" cy="272143"/>
          </a:xfrm>
          <a:prstGeom prst="rect">
            <a:avLst/>
          </a:prstGeom>
          <a:noFill/>
          <a:ln w="9525"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6200" indent="-176200" algn="ctr" defTabSz="457166">
              <a:defRPr/>
            </a:pPr>
            <a:r>
              <a:rPr lang="en-US" sz="1200" kern="0" dirty="0">
                <a:solidFill>
                  <a:srgbClr val="124191"/>
                </a:solidFill>
                <a:latin typeface="Nokia Pure Text Light"/>
              </a:rPr>
              <a:t>Millimeter</a:t>
            </a:r>
          </a:p>
          <a:p>
            <a:pPr marL="176200" indent="-176200" algn="ctr" defTabSz="457166">
              <a:defRPr/>
            </a:pPr>
            <a:r>
              <a:rPr lang="en-US" sz="1200" kern="0" dirty="0">
                <a:solidFill>
                  <a:srgbClr val="124191"/>
                </a:solidFill>
                <a:latin typeface="Nokia Pure Text Light"/>
              </a:rPr>
              <a:t> Waves</a:t>
            </a:r>
          </a:p>
        </p:txBody>
      </p:sp>
      <p:sp>
        <p:nvSpPr>
          <p:cNvPr id="88" name="Rectangle 87">
            <a:extLst>
              <a:ext uri="{FF2B5EF4-FFF2-40B4-BE49-F238E27FC236}">
                <a16:creationId xmlns:a16="http://schemas.microsoft.com/office/drawing/2014/main" id="{E6CEEBA4-D294-405C-9D72-CC38989B440D}"/>
              </a:ext>
            </a:extLst>
          </p:cNvPr>
          <p:cNvSpPr/>
          <p:nvPr/>
        </p:nvSpPr>
        <p:spPr>
          <a:xfrm>
            <a:off x="925732" y="1354200"/>
            <a:ext cx="607229" cy="707774"/>
          </a:xfrm>
          <a:prstGeom prst="rect">
            <a:avLst/>
          </a:prstGeom>
          <a:noFill/>
          <a:ln w="9525"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6200" indent="-176200" algn="ctr" defTabSz="457166">
              <a:defRPr/>
            </a:pPr>
            <a:r>
              <a:rPr lang="en-US" sz="1200" kern="0" dirty="0">
                <a:solidFill>
                  <a:srgbClr val="124191"/>
                </a:solidFill>
                <a:latin typeface="Nokia Pure Text Light"/>
              </a:rPr>
              <a:t>New</a:t>
            </a:r>
          </a:p>
          <a:p>
            <a:pPr marL="176200" indent="-176200" algn="ctr" defTabSz="457166">
              <a:defRPr/>
            </a:pPr>
            <a:r>
              <a:rPr lang="en-US" sz="1200" kern="0" dirty="0">
                <a:solidFill>
                  <a:srgbClr val="124191"/>
                </a:solidFill>
                <a:latin typeface="Nokia Pure Text Light"/>
              </a:rPr>
              <a:t>mmW </a:t>
            </a:r>
          </a:p>
          <a:p>
            <a:pPr marL="176200" indent="-176200" algn="ctr" defTabSz="457166">
              <a:defRPr/>
            </a:pPr>
            <a:r>
              <a:rPr lang="en-US" sz="1200" kern="0" dirty="0">
                <a:solidFill>
                  <a:srgbClr val="124191"/>
                </a:solidFill>
                <a:latin typeface="Nokia Pure Text Light"/>
              </a:rPr>
              <a:t>Bands</a:t>
            </a:r>
          </a:p>
        </p:txBody>
      </p:sp>
      <p:sp>
        <p:nvSpPr>
          <p:cNvPr id="89" name="ZoneTexte 45">
            <a:extLst>
              <a:ext uri="{FF2B5EF4-FFF2-40B4-BE49-F238E27FC236}">
                <a16:creationId xmlns:a16="http://schemas.microsoft.com/office/drawing/2014/main" id="{A2B15C31-394F-4725-B7E5-7264CB6D9D20}"/>
              </a:ext>
            </a:extLst>
          </p:cNvPr>
          <p:cNvSpPr txBox="1"/>
          <p:nvPr/>
        </p:nvSpPr>
        <p:spPr>
          <a:xfrm>
            <a:off x="2450659" y="3247424"/>
            <a:ext cx="340730" cy="197322"/>
          </a:xfrm>
          <a:prstGeom prst="rect">
            <a:avLst/>
          </a:prstGeom>
          <a:noFill/>
        </p:spPr>
        <p:txBody>
          <a:bodyPr wrap="square" lIns="69684" tIns="34842" rIns="69684" bIns="34842" rtlCol="0">
            <a:spAutoFit/>
          </a:bodyPr>
          <a:lstStyle/>
          <a:p>
            <a:pPr defTabSz="457166">
              <a:defRPr/>
            </a:pPr>
            <a:r>
              <a:rPr lang="en-US" sz="825" b="1" kern="0">
                <a:solidFill>
                  <a:srgbClr val="001135"/>
                </a:solidFill>
                <a:latin typeface="Nokia Pure Text Light"/>
                <a:ea typeface="MS PGothic" pitchFamily="34" charset="-128"/>
                <a:cs typeface="Arial" pitchFamily="34" charset="0"/>
              </a:rPr>
              <a:t>32</a:t>
            </a:r>
          </a:p>
        </p:txBody>
      </p:sp>
      <p:cxnSp>
        <p:nvCxnSpPr>
          <p:cNvPr id="90" name="Straight Arrow Connector 89">
            <a:extLst>
              <a:ext uri="{FF2B5EF4-FFF2-40B4-BE49-F238E27FC236}">
                <a16:creationId xmlns:a16="http://schemas.microsoft.com/office/drawing/2014/main" id="{99701969-2BD9-4701-B2F7-6B713082F3DA}"/>
              </a:ext>
            </a:extLst>
          </p:cNvPr>
          <p:cNvCxnSpPr>
            <a:cxnSpLocks/>
          </p:cNvCxnSpPr>
          <p:nvPr/>
        </p:nvCxnSpPr>
        <p:spPr>
          <a:xfrm flipH="1">
            <a:off x="1480891" y="3033318"/>
            <a:ext cx="12074" cy="1557278"/>
          </a:xfrm>
          <a:prstGeom prst="straightConnector1">
            <a:avLst/>
          </a:prstGeom>
          <a:noFill/>
          <a:ln w="19050" cap="flat" cmpd="sng" algn="ctr">
            <a:solidFill>
              <a:srgbClr val="124191"/>
            </a:solidFill>
            <a:prstDash val="solid"/>
            <a:headEnd type="triangle"/>
            <a:tailEnd type="triangle"/>
          </a:ln>
          <a:effectLst/>
        </p:spPr>
      </p:cxnSp>
      <p:sp>
        <p:nvSpPr>
          <p:cNvPr id="92" name="ZoneTexte 63">
            <a:extLst>
              <a:ext uri="{FF2B5EF4-FFF2-40B4-BE49-F238E27FC236}">
                <a16:creationId xmlns:a16="http://schemas.microsoft.com/office/drawing/2014/main" id="{CB440732-C96B-4E14-9A02-900140DB290A}"/>
              </a:ext>
            </a:extLst>
          </p:cNvPr>
          <p:cNvSpPr txBox="1"/>
          <p:nvPr/>
        </p:nvSpPr>
        <p:spPr>
          <a:xfrm>
            <a:off x="2492231" y="4491935"/>
            <a:ext cx="261401" cy="197322"/>
          </a:xfrm>
          <a:prstGeom prst="rect">
            <a:avLst/>
          </a:prstGeom>
          <a:noFill/>
        </p:spPr>
        <p:txBody>
          <a:bodyPr wrap="square" lIns="69684" tIns="34842" rIns="69684" bIns="34842" rtlCol="0">
            <a:spAutoFit/>
          </a:bodyPr>
          <a:lstStyle/>
          <a:p>
            <a:pPr defTabSz="457166">
              <a:defRPr/>
            </a:pPr>
            <a:r>
              <a:rPr lang="en-US" sz="825" kern="0">
                <a:solidFill>
                  <a:srgbClr val="001135"/>
                </a:solidFill>
                <a:latin typeface="Nokia Pure Text Light"/>
                <a:ea typeface="MS PGothic" pitchFamily="34" charset="-128"/>
                <a:cs typeface="Arial" pitchFamily="34" charset="0"/>
              </a:rPr>
              <a:t>3</a:t>
            </a:r>
          </a:p>
        </p:txBody>
      </p:sp>
      <p:cxnSp>
        <p:nvCxnSpPr>
          <p:cNvPr id="93" name="Straight Arrow Connector 92">
            <a:extLst>
              <a:ext uri="{FF2B5EF4-FFF2-40B4-BE49-F238E27FC236}">
                <a16:creationId xmlns:a16="http://schemas.microsoft.com/office/drawing/2014/main" id="{85F69F15-38A1-4929-93EB-E1F0319C5799}"/>
              </a:ext>
            </a:extLst>
          </p:cNvPr>
          <p:cNvCxnSpPr>
            <a:cxnSpLocks/>
          </p:cNvCxnSpPr>
          <p:nvPr/>
        </p:nvCxnSpPr>
        <p:spPr>
          <a:xfrm>
            <a:off x="1492965" y="2227533"/>
            <a:ext cx="0" cy="707774"/>
          </a:xfrm>
          <a:prstGeom prst="straightConnector1">
            <a:avLst/>
          </a:prstGeom>
          <a:noFill/>
          <a:ln w="19050" cap="flat" cmpd="sng" algn="ctr">
            <a:solidFill>
              <a:srgbClr val="124191"/>
            </a:solidFill>
            <a:prstDash val="solid"/>
            <a:headEnd type="triangle"/>
            <a:tailEnd type="triangle"/>
          </a:ln>
          <a:effectLst/>
        </p:spPr>
      </p:cxnSp>
      <p:sp>
        <p:nvSpPr>
          <p:cNvPr id="94" name="Arrow: Left-Right 93">
            <a:extLst>
              <a:ext uri="{FF2B5EF4-FFF2-40B4-BE49-F238E27FC236}">
                <a16:creationId xmlns:a16="http://schemas.microsoft.com/office/drawing/2014/main" id="{A756CC3D-66E5-4B9A-A663-DED9278E1358}"/>
              </a:ext>
            </a:extLst>
          </p:cNvPr>
          <p:cNvSpPr/>
          <p:nvPr/>
        </p:nvSpPr>
        <p:spPr>
          <a:xfrm>
            <a:off x="2933543" y="1323282"/>
            <a:ext cx="1791819" cy="409321"/>
          </a:xfrm>
          <a:prstGeom prst="leftRightArrow">
            <a:avLst/>
          </a:prstGeom>
          <a:solidFill>
            <a:srgbClr val="124191"/>
          </a:solidFill>
          <a:ln w="9525" cap="flat" cmpd="sng" algn="ctr">
            <a:noFill/>
            <a:prstDash val="solid"/>
          </a:ln>
          <a:effectLst/>
        </p:spPr>
        <p:txBody>
          <a:bodyPr tIns="67500" bIns="67500" rtlCol="0" anchor="t" anchorCtr="0"/>
          <a:lstStyle/>
          <a:p>
            <a:pPr algn="ctr" defTabSz="685766">
              <a:defRPr/>
            </a:pPr>
            <a:endParaRPr lang="en-GB" sz="1350" kern="0">
              <a:solidFill>
                <a:srgbClr val="FF3154"/>
              </a:solidFill>
              <a:latin typeface="Nokia Pure Text Light"/>
            </a:endParaRPr>
          </a:p>
        </p:txBody>
      </p:sp>
      <p:sp>
        <p:nvSpPr>
          <p:cNvPr id="95" name="Rectangle 94">
            <a:extLst>
              <a:ext uri="{FF2B5EF4-FFF2-40B4-BE49-F238E27FC236}">
                <a16:creationId xmlns:a16="http://schemas.microsoft.com/office/drawing/2014/main" id="{68F02006-202D-4F9E-A404-7F06E4E21D5C}"/>
              </a:ext>
            </a:extLst>
          </p:cNvPr>
          <p:cNvSpPr/>
          <p:nvPr/>
        </p:nvSpPr>
        <p:spPr>
          <a:xfrm>
            <a:off x="1415695" y="1362614"/>
            <a:ext cx="1014800" cy="272143"/>
          </a:xfrm>
          <a:prstGeom prst="rect">
            <a:avLst/>
          </a:prstGeom>
          <a:noFill/>
          <a:ln w="9525"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6200" indent="-176200" algn="r" defTabSz="457166">
              <a:defRPr/>
            </a:pPr>
            <a:r>
              <a:rPr lang="en-US" sz="1200" kern="0" dirty="0">
                <a:solidFill>
                  <a:srgbClr val="124191"/>
                </a:solidFill>
                <a:latin typeface="Nokia Pure Text Light"/>
              </a:rPr>
              <a:t>D-Band</a:t>
            </a:r>
          </a:p>
        </p:txBody>
      </p:sp>
      <p:sp>
        <p:nvSpPr>
          <p:cNvPr id="96" name="Rectangle 95">
            <a:extLst>
              <a:ext uri="{FF2B5EF4-FFF2-40B4-BE49-F238E27FC236}">
                <a16:creationId xmlns:a16="http://schemas.microsoft.com/office/drawing/2014/main" id="{5544CF17-E24F-4FCE-8CC4-5DAEFA06D6CC}"/>
              </a:ext>
            </a:extLst>
          </p:cNvPr>
          <p:cNvSpPr/>
          <p:nvPr/>
        </p:nvSpPr>
        <p:spPr>
          <a:xfrm>
            <a:off x="1638704" y="1716216"/>
            <a:ext cx="786162" cy="272143"/>
          </a:xfrm>
          <a:prstGeom prst="rect">
            <a:avLst/>
          </a:prstGeom>
          <a:noFill/>
          <a:ln w="9525"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6200" indent="-176200" algn="r" defTabSz="457166">
              <a:defRPr/>
            </a:pPr>
            <a:r>
              <a:rPr lang="en-US" sz="1200" kern="0" dirty="0">
                <a:solidFill>
                  <a:srgbClr val="124191"/>
                </a:solidFill>
                <a:latin typeface="Nokia Pure Text Light"/>
              </a:rPr>
              <a:t>W-Band</a:t>
            </a:r>
          </a:p>
        </p:txBody>
      </p:sp>
      <p:cxnSp>
        <p:nvCxnSpPr>
          <p:cNvPr id="97" name="Straight Arrow Connector 96">
            <a:extLst>
              <a:ext uri="{FF2B5EF4-FFF2-40B4-BE49-F238E27FC236}">
                <a16:creationId xmlns:a16="http://schemas.microsoft.com/office/drawing/2014/main" id="{D0CACFAA-C57E-49B0-B10B-6BB34DA828DA}"/>
              </a:ext>
            </a:extLst>
          </p:cNvPr>
          <p:cNvCxnSpPr>
            <a:cxnSpLocks/>
          </p:cNvCxnSpPr>
          <p:nvPr/>
        </p:nvCxnSpPr>
        <p:spPr>
          <a:xfrm>
            <a:off x="1492696" y="1311184"/>
            <a:ext cx="542" cy="858250"/>
          </a:xfrm>
          <a:prstGeom prst="straightConnector1">
            <a:avLst/>
          </a:prstGeom>
          <a:noFill/>
          <a:ln w="19050" cap="flat" cmpd="sng" algn="ctr">
            <a:solidFill>
              <a:srgbClr val="124191"/>
            </a:solidFill>
            <a:prstDash val="solid"/>
            <a:headEnd type="triangle"/>
            <a:tailEnd type="triangle"/>
          </a:ln>
          <a:effectLst/>
        </p:spPr>
      </p:cxnSp>
      <p:sp>
        <p:nvSpPr>
          <p:cNvPr id="98" name="Rectangle 97">
            <a:extLst>
              <a:ext uri="{FF2B5EF4-FFF2-40B4-BE49-F238E27FC236}">
                <a16:creationId xmlns:a16="http://schemas.microsoft.com/office/drawing/2014/main" id="{E057DBF7-8240-4CD3-83B1-BED52D969033}"/>
              </a:ext>
            </a:extLst>
          </p:cNvPr>
          <p:cNvSpPr/>
          <p:nvPr/>
        </p:nvSpPr>
        <p:spPr>
          <a:xfrm>
            <a:off x="1644331" y="2259033"/>
            <a:ext cx="786162" cy="272143"/>
          </a:xfrm>
          <a:prstGeom prst="rect">
            <a:avLst/>
          </a:prstGeom>
          <a:noFill/>
          <a:ln w="9525"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6200" indent="-176200" algn="r" defTabSz="457166">
              <a:defRPr/>
            </a:pPr>
            <a:r>
              <a:rPr lang="en-US" sz="1200" kern="0">
                <a:solidFill>
                  <a:srgbClr val="124191"/>
                </a:solidFill>
                <a:latin typeface="Nokia Pure Text Light"/>
              </a:rPr>
              <a:t>E-Band</a:t>
            </a:r>
          </a:p>
        </p:txBody>
      </p:sp>
      <p:sp>
        <p:nvSpPr>
          <p:cNvPr id="99" name="Rectangle 98">
            <a:extLst>
              <a:ext uri="{FF2B5EF4-FFF2-40B4-BE49-F238E27FC236}">
                <a16:creationId xmlns:a16="http://schemas.microsoft.com/office/drawing/2014/main" id="{6DBB86EB-9499-4225-82CD-BE4C98CF62D1}"/>
              </a:ext>
            </a:extLst>
          </p:cNvPr>
          <p:cNvSpPr/>
          <p:nvPr/>
        </p:nvSpPr>
        <p:spPr>
          <a:xfrm>
            <a:off x="1622139" y="2669154"/>
            <a:ext cx="786162" cy="272143"/>
          </a:xfrm>
          <a:prstGeom prst="rect">
            <a:avLst/>
          </a:prstGeom>
          <a:noFill/>
          <a:ln w="9525"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6200" indent="-176200" algn="r" defTabSz="457166">
              <a:defRPr/>
            </a:pPr>
            <a:r>
              <a:rPr lang="en-US" sz="1200" kern="0" dirty="0">
                <a:solidFill>
                  <a:srgbClr val="124191"/>
                </a:solidFill>
                <a:latin typeface="Nokia Pure Text Light"/>
              </a:rPr>
              <a:t>V-Band</a:t>
            </a:r>
          </a:p>
        </p:txBody>
      </p:sp>
      <p:sp>
        <p:nvSpPr>
          <p:cNvPr id="100" name="TextBox 99">
            <a:extLst>
              <a:ext uri="{FF2B5EF4-FFF2-40B4-BE49-F238E27FC236}">
                <a16:creationId xmlns:a16="http://schemas.microsoft.com/office/drawing/2014/main" id="{BEBDCFF0-8A23-4BFA-BBD2-93BF3F6B1288}"/>
              </a:ext>
            </a:extLst>
          </p:cNvPr>
          <p:cNvSpPr txBox="1"/>
          <p:nvPr/>
        </p:nvSpPr>
        <p:spPr>
          <a:xfrm>
            <a:off x="4980085" y="1331731"/>
            <a:ext cx="756934" cy="577081"/>
          </a:xfrm>
          <a:prstGeom prst="rect">
            <a:avLst/>
          </a:prstGeom>
          <a:noFill/>
        </p:spPr>
        <p:txBody>
          <a:bodyPr wrap="square" rtlCol="0">
            <a:spAutoFit/>
          </a:bodyPr>
          <a:lstStyle/>
          <a:p>
            <a:pPr algn="ctr" defTabSz="685766">
              <a:defRPr/>
            </a:pPr>
            <a:r>
              <a:rPr lang="en-GB" sz="1050" b="1" dirty="0">
                <a:solidFill>
                  <a:srgbClr val="FFFFFF"/>
                </a:solidFill>
                <a:latin typeface="Nokia Pure Text Light"/>
              </a:rPr>
              <a:t>Up to 100</a:t>
            </a:r>
          </a:p>
          <a:p>
            <a:pPr algn="ctr" defTabSz="685766">
              <a:defRPr/>
            </a:pPr>
            <a:r>
              <a:rPr lang="en-GB" sz="1050" b="1" dirty="0">
                <a:solidFill>
                  <a:srgbClr val="FFFFFF"/>
                </a:solidFill>
                <a:latin typeface="Nokia Pure Text Light"/>
              </a:rPr>
              <a:t>Gbps</a:t>
            </a:r>
          </a:p>
        </p:txBody>
      </p:sp>
      <p:sp>
        <p:nvSpPr>
          <p:cNvPr id="101" name="TextBox 100">
            <a:extLst>
              <a:ext uri="{FF2B5EF4-FFF2-40B4-BE49-F238E27FC236}">
                <a16:creationId xmlns:a16="http://schemas.microsoft.com/office/drawing/2014/main" id="{C7A034B8-8539-42A5-BF19-814502D3F3D2}"/>
              </a:ext>
            </a:extLst>
          </p:cNvPr>
          <p:cNvSpPr txBox="1"/>
          <p:nvPr/>
        </p:nvSpPr>
        <p:spPr>
          <a:xfrm>
            <a:off x="4950176" y="2250079"/>
            <a:ext cx="687332" cy="577081"/>
          </a:xfrm>
          <a:prstGeom prst="rect">
            <a:avLst/>
          </a:prstGeom>
          <a:noFill/>
        </p:spPr>
        <p:txBody>
          <a:bodyPr wrap="square" rtlCol="0">
            <a:spAutoFit/>
          </a:bodyPr>
          <a:lstStyle/>
          <a:p>
            <a:pPr algn="ctr" defTabSz="685766">
              <a:defRPr/>
            </a:pPr>
            <a:r>
              <a:rPr lang="en-GB" sz="1050" b="1" dirty="0">
                <a:solidFill>
                  <a:srgbClr val="FFFFFF"/>
                </a:solidFill>
                <a:latin typeface="Nokia Pure Text Light"/>
              </a:rPr>
              <a:t>Up to 20</a:t>
            </a:r>
          </a:p>
          <a:p>
            <a:pPr algn="ctr" defTabSz="685766">
              <a:defRPr/>
            </a:pPr>
            <a:r>
              <a:rPr lang="en-GB" sz="1050" b="1" dirty="0">
                <a:solidFill>
                  <a:srgbClr val="FFFFFF"/>
                </a:solidFill>
                <a:latin typeface="Nokia Pure Text Light"/>
              </a:rPr>
              <a:t>Gbps</a:t>
            </a:r>
          </a:p>
        </p:txBody>
      </p:sp>
      <p:sp>
        <p:nvSpPr>
          <p:cNvPr id="102" name="TextBox 101">
            <a:extLst>
              <a:ext uri="{FF2B5EF4-FFF2-40B4-BE49-F238E27FC236}">
                <a16:creationId xmlns:a16="http://schemas.microsoft.com/office/drawing/2014/main" id="{A2354965-8296-464C-A557-170EEDCDBD70}"/>
              </a:ext>
            </a:extLst>
          </p:cNvPr>
          <p:cNvSpPr txBox="1"/>
          <p:nvPr/>
        </p:nvSpPr>
        <p:spPr>
          <a:xfrm>
            <a:off x="4955450" y="3364263"/>
            <a:ext cx="568413" cy="415498"/>
          </a:xfrm>
          <a:prstGeom prst="rect">
            <a:avLst/>
          </a:prstGeom>
          <a:noFill/>
        </p:spPr>
        <p:txBody>
          <a:bodyPr wrap="square" rtlCol="0">
            <a:spAutoFit/>
          </a:bodyPr>
          <a:lstStyle/>
          <a:p>
            <a:pPr algn="ctr" defTabSz="685766">
              <a:defRPr/>
            </a:pPr>
            <a:r>
              <a:rPr lang="en-GB" sz="1050" b="1" dirty="0">
                <a:solidFill>
                  <a:srgbClr val="FFFFFF"/>
                </a:solidFill>
                <a:latin typeface="Nokia Pure Text Light"/>
              </a:rPr>
              <a:t>1-5</a:t>
            </a:r>
          </a:p>
          <a:p>
            <a:pPr algn="ctr" defTabSz="685766">
              <a:defRPr/>
            </a:pPr>
            <a:r>
              <a:rPr lang="en-GB" sz="1050" b="1" dirty="0">
                <a:solidFill>
                  <a:srgbClr val="FFFFFF"/>
                </a:solidFill>
                <a:latin typeface="Nokia Pure Text Light"/>
              </a:rPr>
              <a:t>Gbps</a:t>
            </a:r>
          </a:p>
        </p:txBody>
      </p:sp>
      <p:sp>
        <p:nvSpPr>
          <p:cNvPr id="103" name="ZoneTexte 51">
            <a:extLst>
              <a:ext uri="{FF2B5EF4-FFF2-40B4-BE49-F238E27FC236}">
                <a16:creationId xmlns:a16="http://schemas.microsoft.com/office/drawing/2014/main" id="{C6B40007-0E04-4559-9E8C-30591D5FD0E9}"/>
              </a:ext>
            </a:extLst>
          </p:cNvPr>
          <p:cNvSpPr txBox="1"/>
          <p:nvPr/>
        </p:nvSpPr>
        <p:spPr>
          <a:xfrm>
            <a:off x="4890197" y="821266"/>
            <a:ext cx="943834" cy="532029"/>
          </a:xfrm>
          <a:prstGeom prst="rect">
            <a:avLst/>
          </a:prstGeom>
          <a:noFill/>
        </p:spPr>
        <p:txBody>
          <a:bodyPr wrap="none" lIns="69684" tIns="34842" rIns="69684" bIns="34842" rtlCol="0">
            <a:spAutoFit/>
          </a:bodyPr>
          <a:lstStyle/>
          <a:p>
            <a:pPr defTabSz="457166">
              <a:defRPr/>
            </a:pPr>
            <a:r>
              <a:rPr lang="en-US" sz="1500" b="1" kern="0" dirty="0">
                <a:solidFill>
                  <a:srgbClr val="124191"/>
                </a:solidFill>
                <a:latin typeface="Nokia Pure Text Light"/>
                <a:ea typeface="MS PGothic" pitchFamily="34" charset="-128"/>
                <a:cs typeface="Arial" pitchFamily="34" charset="0"/>
              </a:rPr>
              <a:t>Link</a:t>
            </a:r>
          </a:p>
          <a:p>
            <a:pPr defTabSz="457166">
              <a:defRPr/>
            </a:pPr>
            <a:r>
              <a:rPr lang="en-US" sz="1500" b="1" kern="0" dirty="0">
                <a:solidFill>
                  <a:srgbClr val="124191"/>
                </a:solidFill>
                <a:latin typeface="Nokia Pure Text Light"/>
                <a:ea typeface="MS PGothic" pitchFamily="34" charset="-128"/>
                <a:cs typeface="Arial" pitchFamily="34" charset="0"/>
              </a:rPr>
              <a:t>Capacity</a:t>
            </a:r>
          </a:p>
        </p:txBody>
      </p:sp>
      <p:sp>
        <p:nvSpPr>
          <p:cNvPr id="104" name="ZoneTexte 51">
            <a:extLst>
              <a:ext uri="{FF2B5EF4-FFF2-40B4-BE49-F238E27FC236}">
                <a16:creationId xmlns:a16="http://schemas.microsoft.com/office/drawing/2014/main" id="{E44811B4-3B36-4840-9095-35CD22E59238}"/>
              </a:ext>
            </a:extLst>
          </p:cNvPr>
          <p:cNvSpPr txBox="1"/>
          <p:nvPr/>
        </p:nvSpPr>
        <p:spPr>
          <a:xfrm>
            <a:off x="5830135" y="961614"/>
            <a:ext cx="868492" cy="301197"/>
          </a:xfrm>
          <a:prstGeom prst="rect">
            <a:avLst/>
          </a:prstGeom>
          <a:noFill/>
        </p:spPr>
        <p:txBody>
          <a:bodyPr wrap="none" lIns="69684" tIns="34842" rIns="69684" bIns="34842" rtlCol="0">
            <a:spAutoFit/>
          </a:bodyPr>
          <a:lstStyle/>
          <a:p>
            <a:pPr defTabSz="457166">
              <a:defRPr/>
            </a:pPr>
            <a:r>
              <a:rPr lang="en-US" sz="1500" b="1" kern="0" dirty="0">
                <a:solidFill>
                  <a:srgbClr val="124191"/>
                </a:solidFill>
                <a:latin typeface="Nokia Pure Text Light"/>
                <a:ea typeface="MS PGothic" pitchFamily="34" charset="-128"/>
                <a:cs typeface="Arial" pitchFamily="34" charset="0"/>
              </a:rPr>
              <a:t>Latency</a:t>
            </a:r>
          </a:p>
        </p:txBody>
      </p:sp>
      <p:sp>
        <p:nvSpPr>
          <p:cNvPr id="105" name="TextBox 104">
            <a:extLst>
              <a:ext uri="{FF2B5EF4-FFF2-40B4-BE49-F238E27FC236}">
                <a16:creationId xmlns:a16="http://schemas.microsoft.com/office/drawing/2014/main" id="{700B732E-AC64-430B-9970-8BE0EADAA86D}"/>
              </a:ext>
            </a:extLst>
          </p:cNvPr>
          <p:cNvSpPr txBox="1"/>
          <p:nvPr/>
        </p:nvSpPr>
        <p:spPr>
          <a:xfrm>
            <a:off x="5861309" y="1400981"/>
            <a:ext cx="605301" cy="253916"/>
          </a:xfrm>
          <a:prstGeom prst="rect">
            <a:avLst/>
          </a:prstGeom>
          <a:noFill/>
        </p:spPr>
        <p:txBody>
          <a:bodyPr wrap="square" rtlCol="0">
            <a:spAutoFit/>
          </a:bodyPr>
          <a:lstStyle/>
          <a:p>
            <a:pPr algn="r" defTabSz="685766">
              <a:defRPr/>
            </a:pPr>
            <a:r>
              <a:rPr lang="en-GB" sz="1050" b="1" dirty="0">
                <a:solidFill>
                  <a:srgbClr val="124191"/>
                </a:solidFill>
                <a:latin typeface="Nokia Pure Text Light"/>
              </a:rPr>
              <a:t>&lt;10us</a:t>
            </a:r>
          </a:p>
        </p:txBody>
      </p:sp>
      <p:sp>
        <p:nvSpPr>
          <p:cNvPr id="106" name="TextBox 105">
            <a:extLst>
              <a:ext uri="{FF2B5EF4-FFF2-40B4-BE49-F238E27FC236}">
                <a16:creationId xmlns:a16="http://schemas.microsoft.com/office/drawing/2014/main" id="{E5A16786-0132-45FA-8756-56A1AAC22E46}"/>
              </a:ext>
            </a:extLst>
          </p:cNvPr>
          <p:cNvSpPr txBox="1"/>
          <p:nvPr/>
        </p:nvSpPr>
        <p:spPr>
          <a:xfrm>
            <a:off x="5909938" y="2319329"/>
            <a:ext cx="525500" cy="253916"/>
          </a:xfrm>
          <a:prstGeom prst="rect">
            <a:avLst/>
          </a:prstGeom>
          <a:noFill/>
        </p:spPr>
        <p:txBody>
          <a:bodyPr wrap="square" rtlCol="0">
            <a:spAutoFit/>
          </a:bodyPr>
          <a:lstStyle/>
          <a:p>
            <a:pPr algn="r" defTabSz="685766">
              <a:defRPr/>
            </a:pPr>
            <a:r>
              <a:rPr lang="en-GB" sz="1050" b="1">
                <a:solidFill>
                  <a:srgbClr val="FFFFFF"/>
                </a:solidFill>
                <a:latin typeface="Nokia Pure Text Light"/>
              </a:rPr>
              <a:t>10us</a:t>
            </a:r>
          </a:p>
        </p:txBody>
      </p:sp>
      <p:sp>
        <p:nvSpPr>
          <p:cNvPr id="107" name="TextBox 106">
            <a:extLst>
              <a:ext uri="{FF2B5EF4-FFF2-40B4-BE49-F238E27FC236}">
                <a16:creationId xmlns:a16="http://schemas.microsoft.com/office/drawing/2014/main" id="{87529F86-9DEE-446B-8BFC-C25FE262F94D}"/>
              </a:ext>
            </a:extLst>
          </p:cNvPr>
          <p:cNvSpPr txBox="1"/>
          <p:nvPr/>
        </p:nvSpPr>
        <p:spPr>
          <a:xfrm>
            <a:off x="5795643" y="3411050"/>
            <a:ext cx="525500" cy="253916"/>
          </a:xfrm>
          <a:prstGeom prst="rect">
            <a:avLst/>
          </a:prstGeom>
          <a:noFill/>
        </p:spPr>
        <p:txBody>
          <a:bodyPr wrap="square" rtlCol="0">
            <a:spAutoFit/>
          </a:bodyPr>
          <a:lstStyle/>
          <a:p>
            <a:pPr algn="r" defTabSz="685766">
              <a:defRPr/>
            </a:pPr>
            <a:r>
              <a:rPr lang="en-GB" sz="1050" b="1" dirty="0">
                <a:solidFill>
                  <a:srgbClr val="FFFFFF"/>
                </a:solidFill>
                <a:latin typeface="Nokia Pure Text Light"/>
              </a:rPr>
              <a:t>50us</a:t>
            </a:r>
          </a:p>
        </p:txBody>
      </p:sp>
      <p:sp>
        <p:nvSpPr>
          <p:cNvPr id="108" name="ZoneTexte 51">
            <a:extLst>
              <a:ext uri="{FF2B5EF4-FFF2-40B4-BE49-F238E27FC236}">
                <a16:creationId xmlns:a16="http://schemas.microsoft.com/office/drawing/2014/main" id="{F4F56298-41AB-4CDE-AB3B-D6FED8B71078}"/>
              </a:ext>
            </a:extLst>
          </p:cNvPr>
          <p:cNvSpPr txBox="1"/>
          <p:nvPr/>
        </p:nvSpPr>
        <p:spPr>
          <a:xfrm>
            <a:off x="2883226" y="803471"/>
            <a:ext cx="2053112" cy="532029"/>
          </a:xfrm>
          <a:prstGeom prst="rect">
            <a:avLst/>
          </a:prstGeom>
          <a:noFill/>
        </p:spPr>
        <p:txBody>
          <a:bodyPr wrap="none" lIns="69684" tIns="34842" rIns="69684" bIns="34842" rtlCol="0">
            <a:spAutoFit/>
          </a:bodyPr>
          <a:lstStyle/>
          <a:p>
            <a:pPr algn="ctr" defTabSz="457166">
              <a:defRPr/>
            </a:pPr>
            <a:r>
              <a:rPr lang="en-US" sz="1500" b="1" kern="0" dirty="0">
                <a:solidFill>
                  <a:srgbClr val="124191"/>
                </a:solidFill>
                <a:latin typeface="Nokia Pure Text Light"/>
                <a:ea typeface="MS PGothic" pitchFamily="34" charset="-128"/>
                <a:cs typeface="Arial" pitchFamily="34" charset="0"/>
              </a:rPr>
              <a:t>Available</a:t>
            </a:r>
          </a:p>
          <a:p>
            <a:pPr algn="ctr" defTabSz="457166">
              <a:defRPr/>
            </a:pPr>
            <a:r>
              <a:rPr lang="en-US" sz="1500" b="1" kern="0" dirty="0">
                <a:solidFill>
                  <a:srgbClr val="124191"/>
                </a:solidFill>
                <a:latin typeface="Nokia Pure Text Light"/>
                <a:ea typeface="MS PGothic" pitchFamily="34" charset="-128"/>
                <a:cs typeface="Arial" pitchFamily="34" charset="0"/>
              </a:rPr>
              <a:t>Spectrum / Channels</a:t>
            </a:r>
          </a:p>
        </p:txBody>
      </p:sp>
      <p:cxnSp>
        <p:nvCxnSpPr>
          <p:cNvPr id="109" name="Straight Connector 108">
            <a:extLst>
              <a:ext uri="{FF2B5EF4-FFF2-40B4-BE49-F238E27FC236}">
                <a16:creationId xmlns:a16="http://schemas.microsoft.com/office/drawing/2014/main" id="{2BC12AFE-7B8D-44A0-89F1-7702627E3E4F}"/>
              </a:ext>
            </a:extLst>
          </p:cNvPr>
          <p:cNvCxnSpPr>
            <a:cxnSpLocks/>
          </p:cNvCxnSpPr>
          <p:nvPr/>
        </p:nvCxnSpPr>
        <p:spPr>
          <a:xfrm flipV="1">
            <a:off x="2903241" y="1333812"/>
            <a:ext cx="2753" cy="2855705"/>
          </a:xfrm>
          <a:prstGeom prst="line">
            <a:avLst/>
          </a:prstGeom>
          <a:noFill/>
          <a:ln w="19050" cap="flat" cmpd="sng" algn="ctr">
            <a:solidFill>
              <a:srgbClr val="124191"/>
            </a:solidFill>
            <a:prstDash val="solid"/>
          </a:ln>
          <a:effectLst/>
        </p:spPr>
      </p:cxnSp>
      <p:cxnSp>
        <p:nvCxnSpPr>
          <p:cNvPr id="110" name="Straight Connector 109">
            <a:extLst>
              <a:ext uri="{FF2B5EF4-FFF2-40B4-BE49-F238E27FC236}">
                <a16:creationId xmlns:a16="http://schemas.microsoft.com/office/drawing/2014/main" id="{D41A28BD-2F35-4DAB-B738-9D242D95E820}"/>
              </a:ext>
            </a:extLst>
          </p:cNvPr>
          <p:cNvCxnSpPr>
            <a:cxnSpLocks/>
          </p:cNvCxnSpPr>
          <p:nvPr/>
        </p:nvCxnSpPr>
        <p:spPr>
          <a:xfrm flipV="1">
            <a:off x="4072498" y="1328205"/>
            <a:ext cx="719552" cy="2849174"/>
          </a:xfrm>
          <a:prstGeom prst="line">
            <a:avLst/>
          </a:prstGeom>
          <a:noFill/>
          <a:ln w="19050" cap="flat" cmpd="sng" algn="ctr">
            <a:solidFill>
              <a:srgbClr val="124191"/>
            </a:solidFill>
            <a:prstDash val="solid"/>
          </a:ln>
          <a:effectLst/>
        </p:spPr>
      </p:cxnSp>
      <p:sp>
        <p:nvSpPr>
          <p:cNvPr id="111" name="Rectangle 110">
            <a:extLst>
              <a:ext uri="{FF2B5EF4-FFF2-40B4-BE49-F238E27FC236}">
                <a16:creationId xmlns:a16="http://schemas.microsoft.com/office/drawing/2014/main" id="{28AFADB7-82D6-4619-AAF6-D503C773D7E2}"/>
              </a:ext>
            </a:extLst>
          </p:cNvPr>
          <p:cNvSpPr/>
          <p:nvPr/>
        </p:nvSpPr>
        <p:spPr>
          <a:xfrm>
            <a:off x="3091062" y="1415905"/>
            <a:ext cx="1457450" cy="253916"/>
          </a:xfrm>
          <a:prstGeom prst="rect">
            <a:avLst/>
          </a:prstGeom>
        </p:spPr>
        <p:txBody>
          <a:bodyPr wrap="none">
            <a:spAutoFit/>
          </a:bodyPr>
          <a:lstStyle/>
          <a:p>
            <a:pPr defTabSz="685766">
              <a:defRPr/>
            </a:pPr>
            <a:r>
              <a:rPr lang="en-GB" sz="1050" b="1" dirty="0">
                <a:solidFill>
                  <a:srgbClr val="FFFFFF"/>
                </a:solidFill>
                <a:latin typeface="Nokia Pure Text Light"/>
              </a:rPr>
              <a:t>30GHz </a:t>
            </a:r>
            <a:r>
              <a:rPr lang="en-GB" sz="1050" dirty="0">
                <a:solidFill>
                  <a:srgbClr val="FFFFFF"/>
                </a:solidFill>
                <a:latin typeface="Nokia Pure Text Light"/>
              </a:rPr>
              <a:t>– Up to 2GHz</a:t>
            </a:r>
          </a:p>
        </p:txBody>
      </p:sp>
      <p:sp>
        <p:nvSpPr>
          <p:cNvPr id="112" name="Rectangle 111">
            <a:extLst>
              <a:ext uri="{FF2B5EF4-FFF2-40B4-BE49-F238E27FC236}">
                <a16:creationId xmlns:a16="http://schemas.microsoft.com/office/drawing/2014/main" id="{08010913-1941-4387-866A-D20A990704A3}"/>
              </a:ext>
            </a:extLst>
          </p:cNvPr>
          <p:cNvSpPr/>
          <p:nvPr/>
        </p:nvSpPr>
        <p:spPr>
          <a:xfrm>
            <a:off x="1567699" y="2223990"/>
            <a:ext cx="6659867" cy="422060"/>
          </a:xfrm>
          <a:prstGeom prst="rect">
            <a:avLst/>
          </a:prstGeom>
          <a:noFill/>
          <a:ln w="9525" cap="flat" cmpd="sng" algn="ctr">
            <a:solidFill>
              <a:srgbClr val="124191"/>
            </a:solidFill>
            <a:prstDash val="solid"/>
          </a:ln>
          <a:effectLst/>
        </p:spPr>
        <p:txBody>
          <a:bodyPr tIns="67500" bIns="67500" rtlCol="0" anchor="ctr" anchorCtr="0"/>
          <a:lstStyle/>
          <a:p>
            <a:pPr algn="r" defTabSz="685766">
              <a:defRPr/>
            </a:pPr>
            <a:endParaRPr lang="en-GB" sz="1350" kern="0">
              <a:solidFill>
                <a:srgbClr val="FF3154"/>
              </a:solidFill>
              <a:latin typeface="Nokia Pure Text Light"/>
            </a:endParaRPr>
          </a:p>
        </p:txBody>
      </p:sp>
      <p:sp>
        <p:nvSpPr>
          <p:cNvPr id="113" name="Arrow: Left-Right 112">
            <a:extLst>
              <a:ext uri="{FF2B5EF4-FFF2-40B4-BE49-F238E27FC236}">
                <a16:creationId xmlns:a16="http://schemas.microsoft.com/office/drawing/2014/main" id="{D27B5DC4-97AC-497A-A9AB-AF74D88C2CD6}"/>
              </a:ext>
            </a:extLst>
          </p:cNvPr>
          <p:cNvSpPr/>
          <p:nvPr/>
        </p:nvSpPr>
        <p:spPr>
          <a:xfrm>
            <a:off x="2957039" y="2241629"/>
            <a:ext cx="1542487" cy="409321"/>
          </a:xfrm>
          <a:prstGeom prst="leftRightArrow">
            <a:avLst/>
          </a:prstGeom>
          <a:solidFill>
            <a:srgbClr val="124191"/>
          </a:solidFill>
          <a:ln w="9525" cap="flat" cmpd="sng" algn="ctr">
            <a:noFill/>
            <a:prstDash val="solid"/>
          </a:ln>
          <a:effectLst/>
        </p:spPr>
        <p:txBody>
          <a:bodyPr tIns="67500" bIns="67500" rtlCol="0" anchor="t" anchorCtr="0"/>
          <a:lstStyle/>
          <a:p>
            <a:pPr algn="ctr" defTabSz="685766">
              <a:defRPr/>
            </a:pPr>
            <a:endParaRPr lang="en-GB" sz="1200" kern="0">
              <a:solidFill>
                <a:srgbClr val="FF3154"/>
              </a:solidFill>
              <a:latin typeface="Nokia Pure Text Light"/>
            </a:endParaRPr>
          </a:p>
        </p:txBody>
      </p:sp>
      <p:sp>
        <p:nvSpPr>
          <p:cNvPr id="114" name="Rectangle 113">
            <a:extLst>
              <a:ext uri="{FF2B5EF4-FFF2-40B4-BE49-F238E27FC236}">
                <a16:creationId xmlns:a16="http://schemas.microsoft.com/office/drawing/2014/main" id="{4CD1C1D5-2521-4134-A53F-3E25D6A5BB0E}"/>
              </a:ext>
            </a:extLst>
          </p:cNvPr>
          <p:cNvSpPr/>
          <p:nvPr/>
        </p:nvSpPr>
        <p:spPr>
          <a:xfrm>
            <a:off x="3045367" y="2327235"/>
            <a:ext cx="1426994" cy="253916"/>
          </a:xfrm>
          <a:prstGeom prst="rect">
            <a:avLst/>
          </a:prstGeom>
        </p:spPr>
        <p:txBody>
          <a:bodyPr wrap="none">
            <a:spAutoFit/>
          </a:bodyPr>
          <a:lstStyle/>
          <a:p>
            <a:pPr defTabSz="685766">
              <a:defRPr/>
            </a:pPr>
            <a:r>
              <a:rPr lang="en-GB" sz="1050" b="1" dirty="0">
                <a:solidFill>
                  <a:srgbClr val="FFFFFF"/>
                </a:solidFill>
                <a:latin typeface="Nokia Pure Text Light"/>
              </a:rPr>
              <a:t>10GHz</a:t>
            </a:r>
            <a:r>
              <a:rPr lang="en-GB" sz="1050" dirty="0">
                <a:solidFill>
                  <a:srgbClr val="FFFFFF"/>
                </a:solidFill>
                <a:latin typeface="Nokia Pure Text Light"/>
              </a:rPr>
              <a:t> - Up to 2GHz</a:t>
            </a:r>
          </a:p>
        </p:txBody>
      </p:sp>
      <p:sp>
        <p:nvSpPr>
          <p:cNvPr id="115" name="Rectangle 114">
            <a:extLst>
              <a:ext uri="{FF2B5EF4-FFF2-40B4-BE49-F238E27FC236}">
                <a16:creationId xmlns:a16="http://schemas.microsoft.com/office/drawing/2014/main" id="{34B32618-AD06-4B63-82E1-F99031CF9C4C}"/>
              </a:ext>
            </a:extLst>
          </p:cNvPr>
          <p:cNvSpPr/>
          <p:nvPr/>
        </p:nvSpPr>
        <p:spPr>
          <a:xfrm>
            <a:off x="1567699" y="3111263"/>
            <a:ext cx="6659867" cy="1373067"/>
          </a:xfrm>
          <a:prstGeom prst="rect">
            <a:avLst/>
          </a:prstGeom>
          <a:noFill/>
          <a:ln w="9525" cap="flat" cmpd="sng" algn="ctr">
            <a:solidFill>
              <a:srgbClr val="124191"/>
            </a:solidFill>
            <a:prstDash val="solid"/>
          </a:ln>
          <a:effectLst/>
        </p:spPr>
        <p:txBody>
          <a:bodyPr tIns="67500" bIns="67500" rtlCol="0" anchor="ctr" anchorCtr="0"/>
          <a:lstStyle/>
          <a:p>
            <a:pPr algn="r" defTabSz="685766">
              <a:defRPr/>
            </a:pPr>
            <a:endParaRPr lang="en-GB" sz="1350" kern="0">
              <a:solidFill>
                <a:srgbClr val="FF3154"/>
              </a:solidFill>
              <a:latin typeface="Nokia Pure Text Light"/>
            </a:endParaRPr>
          </a:p>
        </p:txBody>
      </p:sp>
      <p:sp>
        <p:nvSpPr>
          <p:cNvPr id="116" name="Arrow: Left-Right 115">
            <a:extLst>
              <a:ext uri="{FF2B5EF4-FFF2-40B4-BE49-F238E27FC236}">
                <a16:creationId xmlns:a16="http://schemas.microsoft.com/office/drawing/2014/main" id="{3DBA4D4D-FF32-4350-B308-ED732650015D}"/>
              </a:ext>
            </a:extLst>
          </p:cNvPr>
          <p:cNvSpPr/>
          <p:nvPr/>
        </p:nvSpPr>
        <p:spPr>
          <a:xfrm>
            <a:off x="2951065" y="3407809"/>
            <a:ext cx="1246625" cy="409321"/>
          </a:xfrm>
          <a:prstGeom prst="leftRightArrow">
            <a:avLst/>
          </a:prstGeom>
          <a:solidFill>
            <a:srgbClr val="124191"/>
          </a:solidFill>
          <a:ln w="9525" cap="flat" cmpd="sng" algn="ctr">
            <a:noFill/>
            <a:prstDash val="solid"/>
          </a:ln>
          <a:effectLst/>
        </p:spPr>
        <p:txBody>
          <a:bodyPr tIns="67500" bIns="67500" rtlCol="0" anchor="t" anchorCtr="0"/>
          <a:lstStyle/>
          <a:p>
            <a:pPr algn="ctr" defTabSz="685766">
              <a:defRPr/>
            </a:pPr>
            <a:endParaRPr lang="en-GB" sz="1200" kern="0">
              <a:solidFill>
                <a:srgbClr val="FF3154"/>
              </a:solidFill>
              <a:latin typeface="Nokia Pure Text Light"/>
            </a:endParaRPr>
          </a:p>
        </p:txBody>
      </p:sp>
      <p:sp>
        <p:nvSpPr>
          <p:cNvPr id="117" name="Rectangle 116">
            <a:extLst>
              <a:ext uri="{FF2B5EF4-FFF2-40B4-BE49-F238E27FC236}">
                <a16:creationId xmlns:a16="http://schemas.microsoft.com/office/drawing/2014/main" id="{EEBCD7D5-32E4-47E7-BCC4-AD7345144340}"/>
              </a:ext>
            </a:extLst>
          </p:cNvPr>
          <p:cNvSpPr/>
          <p:nvPr/>
        </p:nvSpPr>
        <p:spPr>
          <a:xfrm>
            <a:off x="2950900" y="3508594"/>
            <a:ext cx="1319592" cy="230832"/>
          </a:xfrm>
          <a:prstGeom prst="rect">
            <a:avLst/>
          </a:prstGeom>
        </p:spPr>
        <p:txBody>
          <a:bodyPr wrap="none">
            <a:spAutoFit/>
          </a:bodyPr>
          <a:lstStyle/>
          <a:p>
            <a:pPr defTabSz="685766">
              <a:defRPr/>
            </a:pPr>
            <a:r>
              <a:rPr lang="en-GB" sz="900" b="1" dirty="0">
                <a:solidFill>
                  <a:srgbClr val="FFFFFF"/>
                </a:solidFill>
                <a:latin typeface="Nokia Pure Text Light"/>
              </a:rPr>
              <a:t>1GHz </a:t>
            </a:r>
            <a:r>
              <a:rPr lang="en-GB" sz="900" dirty="0">
                <a:solidFill>
                  <a:srgbClr val="FFFFFF"/>
                </a:solidFill>
                <a:latin typeface="Nokia Pure Text Light"/>
              </a:rPr>
              <a:t>- Up to 224MHz</a:t>
            </a:r>
          </a:p>
        </p:txBody>
      </p:sp>
      <p:sp>
        <p:nvSpPr>
          <p:cNvPr id="118" name="ZoneTexte 51">
            <a:extLst>
              <a:ext uri="{FF2B5EF4-FFF2-40B4-BE49-F238E27FC236}">
                <a16:creationId xmlns:a16="http://schemas.microsoft.com/office/drawing/2014/main" id="{F569EF59-5499-49C0-B26F-6C4DE1AFB7F0}"/>
              </a:ext>
            </a:extLst>
          </p:cNvPr>
          <p:cNvSpPr txBox="1"/>
          <p:nvPr/>
        </p:nvSpPr>
        <p:spPr>
          <a:xfrm>
            <a:off x="6832999" y="958691"/>
            <a:ext cx="1142606" cy="301197"/>
          </a:xfrm>
          <a:prstGeom prst="rect">
            <a:avLst/>
          </a:prstGeom>
          <a:noFill/>
        </p:spPr>
        <p:txBody>
          <a:bodyPr wrap="none" lIns="69684" tIns="34842" rIns="69684" bIns="34842" rtlCol="0">
            <a:spAutoFit/>
          </a:bodyPr>
          <a:lstStyle/>
          <a:p>
            <a:pPr algn="ctr" defTabSz="457166">
              <a:defRPr/>
            </a:pPr>
            <a:r>
              <a:rPr lang="en-US" sz="1500" b="1" kern="0" dirty="0">
                <a:solidFill>
                  <a:srgbClr val="124191"/>
                </a:solidFill>
                <a:latin typeface="Nokia Pure Text Light"/>
                <a:ea typeface="MS PGothic" pitchFamily="34" charset="-128"/>
                <a:cs typeface="Arial" pitchFamily="34" charset="0"/>
              </a:rPr>
              <a:t>Hop length</a:t>
            </a:r>
          </a:p>
        </p:txBody>
      </p:sp>
      <p:sp>
        <p:nvSpPr>
          <p:cNvPr id="119" name="Freeform: Shape 118">
            <a:extLst>
              <a:ext uri="{FF2B5EF4-FFF2-40B4-BE49-F238E27FC236}">
                <a16:creationId xmlns:a16="http://schemas.microsoft.com/office/drawing/2014/main" id="{D0614DE0-4122-43A7-A258-8BAF1AB6FC8F}"/>
              </a:ext>
            </a:extLst>
          </p:cNvPr>
          <p:cNvSpPr/>
          <p:nvPr/>
        </p:nvSpPr>
        <p:spPr>
          <a:xfrm>
            <a:off x="5254887" y="1567607"/>
            <a:ext cx="502276" cy="3110248"/>
          </a:xfrm>
          <a:custGeom>
            <a:avLst/>
            <a:gdLst>
              <a:gd name="connsiteX0" fmla="*/ 0 w 669701"/>
              <a:gd name="connsiteY0" fmla="*/ 4146997 h 4146997"/>
              <a:gd name="connsiteX1" fmla="*/ 0 w 669701"/>
              <a:gd name="connsiteY1" fmla="*/ 4146997 h 4146997"/>
              <a:gd name="connsiteX2" fmla="*/ 180304 w 669701"/>
              <a:gd name="connsiteY2" fmla="*/ 2730321 h 4146997"/>
              <a:gd name="connsiteX3" fmla="*/ 321972 w 669701"/>
              <a:gd name="connsiteY3" fmla="*/ 2163651 h 4146997"/>
              <a:gd name="connsiteX4" fmla="*/ 489397 w 669701"/>
              <a:gd name="connsiteY4" fmla="*/ 1390918 h 4146997"/>
              <a:gd name="connsiteX5" fmla="*/ 540912 w 669701"/>
              <a:gd name="connsiteY5" fmla="*/ 1236372 h 4146997"/>
              <a:gd name="connsiteX6" fmla="*/ 579549 w 669701"/>
              <a:gd name="connsiteY6" fmla="*/ 1094704 h 4146997"/>
              <a:gd name="connsiteX7" fmla="*/ 643943 w 669701"/>
              <a:gd name="connsiteY7" fmla="*/ 296214 h 4146997"/>
              <a:gd name="connsiteX8" fmla="*/ 669701 w 669701"/>
              <a:gd name="connsiteY8" fmla="*/ 231820 h 4146997"/>
              <a:gd name="connsiteX9" fmla="*/ 656822 w 669701"/>
              <a:gd name="connsiteY9" fmla="*/ 103031 h 4146997"/>
              <a:gd name="connsiteX10" fmla="*/ 618186 w 669701"/>
              <a:gd name="connsiteY10" fmla="*/ 90152 h 4146997"/>
              <a:gd name="connsiteX11" fmla="*/ 605307 w 669701"/>
              <a:gd name="connsiteY11" fmla="*/ 51515 h 4146997"/>
              <a:gd name="connsiteX12" fmla="*/ 579549 w 669701"/>
              <a:gd name="connsiteY12" fmla="*/ 0 h 41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9701" h="4146997">
                <a:moveTo>
                  <a:pt x="0" y="4146997"/>
                </a:moveTo>
                <a:lnTo>
                  <a:pt x="0" y="4146997"/>
                </a:lnTo>
                <a:cubicBezTo>
                  <a:pt x="23316" y="3634046"/>
                  <a:pt x="26946" y="3343749"/>
                  <a:pt x="180304" y="2730321"/>
                </a:cubicBezTo>
                <a:cubicBezTo>
                  <a:pt x="227527" y="2541431"/>
                  <a:pt x="278191" y="2353368"/>
                  <a:pt x="321972" y="2163651"/>
                </a:cubicBezTo>
                <a:cubicBezTo>
                  <a:pt x="381235" y="1906846"/>
                  <a:pt x="428834" y="1647419"/>
                  <a:pt x="489397" y="1390918"/>
                </a:cubicBezTo>
                <a:cubicBezTo>
                  <a:pt x="501875" y="1338069"/>
                  <a:pt x="525101" y="1288321"/>
                  <a:pt x="540912" y="1236372"/>
                </a:cubicBezTo>
                <a:cubicBezTo>
                  <a:pt x="555164" y="1189545"/>
                  <a:pt x="566670" y="1141927"/>
                  <a:pt x="579549" y="1094704"/>
                </a:cubicBezTo>
                <a:cubicBezTo>
                  <a:pt x="598204" y="619003"/>
                  <a:pt x="549672" y="597883"/>
                  <a:pt x="643943" y="296214"/>
                </a:cubicBezTo>
                <a:cubicBezTo>
                  <a:pt x="650839" y="274148"/>
                  <a:pt x="661115" y="253285"/>
                  <a:pt x="669701" y="231820"/>
                </a:cubicBezTo>
                <a:cubicBezTo>
                  <a:pt x="665408" y="188890"/>
                  <a:pt x="671566" y="143577"/>
                  <a:pt x="656822" y="103031"/>
                </a:cubicBezTo>
                <a:cubicBezTo>
                  <a:pt x="652183" y="90273"/>
                  <a:pt x="627785" y="99751"/>
                  <a:pt x="618186" y="90152"/>
                </a:cubicBezTo>
                <a:cubicBezTo>
                  <a:pt x="608587" y="80552"/>
                  <a:pt x="610655" y="63993"/>
                  <a:pt x="605307" y="51515"/>
                </a:cubicBezTo>
                <a:cubicBezTo>
                  <a:pt x="597744" y="33869"/>
                  <a:pt x="585989" y="47222"/>
                  <a:pt x="579549" y="0"/>
                </a:cubicBezTo>
              </a:path>
            </a:pathLst>
          </a:custGeom>
          <a:noFill/>
          <a:ln w="25400" cap="flat" cmpd="sng" algn="ctr">
            <a:noFill/>
            <a:prstDash val="solid"/>
          </a:ln>
          <a:effectLst/>
        </p:spPr>
        <p:txBody>
          <a:bodyPr rtlCol="0" anchor="ctr"/>
          <a:lstStyle/>
          <a:p>
            <a:pPr algn="ctr" defTabSz="685766">
              <a:defRPr/>
            </a:pPr>
            <a:endParaRPr lang="en-GB" sz="1050" kern="0">
              <a:solidFill>
                <a:srgbClr val="FFFFFF"/>
              </a:solidFill>
              <a:latin typeface="Nokia Pure Text Light"/>
            </a:endParaRPr>
          </a:p>
        </p:txBody>
      </p:sp>
      <p:sp>
        <p:nvSpPr>
          <p:cNvPr id="120" name="Freeform: Shape 119">
            <a:extLst>
              <a:ext uri="{FF2B5EF4-FFF2-40B4-BE49-F238E27FC236}">
                <a16:creationId xmlns:a16="http://schemas.microsoft.com/office/drawing/2014/main" id="{4EFCA88B-D439-425E-A9C8-38F0911BD082}"/>
              </a:ext>
            </a:extLst>
          </p:cNvPr>
          <p:cNvSpPr/>
          <p:nvPr/>
        </p:nvSpPr>
        <p:spPr>
          <a:xfrm rot="10800000">
            <a:off x="6752870" y="1399261"/>
            <a:ext cx="1225303" cy="3282894"/>
          </a:xfrm>
          <a:custGeom>
            <a:avLst/>
            <a:gdLst>
              <a:gd name="connsiteX0" fmla="*/ 0 w 978794"/>
              <a:gd name="connsiteY0" fmla="*/ 4481848 h 4481848"/>
              <a:gd name="connsiteX1" fmla="*/ 605307 w 978794"/>
              <a:gd name="connsiteY1" fmla="*/ 4481848 h 4481848"/>
              <a:gd name="connsiteX2" fmla="*/ 978794 w 978794"/>
              <a:gd name="connsiteY2" fmla="*/ 12879 h 4481848"/>
              <a:gd name="connsiteX3" fmla="*/ 12878 w 978794"/>
              <a:gd name="connsiteY3" fmla="*/ 0 h 4481848"/>
              <a:gd name="connsiteX4" fmla="*/ 0 w 978794"/>
              <a:gd name="connsiteY4" fmla="*/ 4481848 h 4481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94" h="4481848">
                <a:moveTo>
                  <a:pt x="0" y="4481848"/>
                </a:moveTo>
                <a:lnTo>
                  <a:pt x="605307" y="4481848"/>
                </a:lnTo>
                <a:lnTo>
                  <a:pt x="978794" y="12879"/>
                </a:lnTo>
                <a:lnTo>
                  <a:pt x="12878" y="0"/>
                </a:lnTo>
                <a:cubicBezTo>
                  <a:pt x="8585" y="1493949"/>
                  <a:pt x="4293" y="2987899"/>
                  <a:pt x="0" y="4481848"/>
                </a:cubicBezTo>
                <a:close/>
              </a:path>
            </a:pathLst>
          </a:custGeom>
          <a:gradFill rotWithShape="1">
            <a:gsLst>
              <a:gs pos="38000">
                <a:srgbClr val="124191"/>
              </a:gs>
              <a:gs pos="74000">
                <a:srgbClr val="98A2AE">
                  <a:lumMod val="45000"/>
                  <a:lumOff val="55000"/>
                </a:srgbClr>
              </a:gs>
              <a:gs pos="83000">
                <a:srgbClr val="98A2AE">
                  <a:lumMod val="45000"/>
                  <a:lumOff val="55000"/>
                </a:srgbClr>
              </a:gs>
              <a:gs pos="100000">
                <a:srgbClr val="98A2AE">
                  <a:lumMod val="30000"/>
                  <a:lumOff val="70000"/>
                </a:srgbClr>
              </a:gs>
            </a:gsLst>
            <a:lin ang="5400000" scaled="1"/>
          </a:gradFill>
          <a:ln w="9525" cap="flat" cmpd="sng" algn="ctr">
            <a:noFill/>
            <a:prstDash val="solid"/>
          </a:ln>
          <a:effectLst/>
        </p:spPr>
        <p:txBody>
          <a:bodyPr tIns="67500" bIns="67500" rtlCol="0" anchor="t" anchorCtr="0"/>
          <a:lstStyle/>
          <a:p>
            <a:pPr algn="ctr" defTabSz="685766">
              <a:defRPr/>
            </a:pPr>
            <a:endParaRPr lang="en-GB" sz="1050" b="1" kern="0" dirty="0">
              <a:solidFill>
                <a:srgbClr val="FF3154"/>
              </a:solidFill>
              <a:latin typeface="Nokia Pure Text Light"/>
            </a:endParaRPr>
          </a:p>
        </p:txBody>
      </p:sp>
      <p:sp>
        <p:nvSpPr>
          <p:cNvPr id="121" name="TextBox 120">
            <a:extLst>
              <a:ext uri="{FF2B5EF4-FFF2-40B4-BE49-F238E27FC236}">
                <a16:creationId xmlns:a16="http://schemas.microsoft.com/office/drawing/2014/main" id="{6D9C0CDD-979E-4B15-AEE7-65CC71F23278}"/>
              </a:ext>
            </a:extLst>
          </p:cNvPr>
          <p:cNvSpPr txBox="1"/>
          <p:nvPr/>
        </p:nvSpPr>
        <p:spPr>
          <a:xfrm>
            <a:off x="7187315" y="1418840"/>
            <a:ext cx="605301" cy="253916"/>
          </a:xfrm>
          <a:prstGeom prst="rect">
            <a:avLst/>
          </a:prstGeom>
          <a:noFill/>
        </p:spPr>
        <p:txBody>
          <a:bodyPr wrap="square" rtlCol="0">
            <a:spAutoFit/>
          </a:bodyPr>
          <a:lstStyle/>
          <a:p>
            <a:pPr algn="r" defTabSz="685766">
              <a:defRPr/>
            </a:pPr>
            <a:r>
              <a:rPr lang="en-GB" sz="1050" b="1" dirty="0">
                <a:solidFill>
                  <a:srgbClr val="124191"/>
                </a:solidFill>
                <a:latin typeface="Nokia Pure Text Light"/>
              </a:rPr>
              <a:t>&lt;1 km</a:t>
            </a:r>
          </a:p>
        </p:txBody>
      </p:sp>
      <p:sp>
        <p:nvSpPr>
          <p:cNvPr id="122" name="TextBox 121">
            <a:extLst>
              <a:ext uri="{FF2B5EF4-FFF2-40B4-BE49-F238E27FC236}">
                <a16:creationId xmlns:a16="http://schemas.microsoft.com/office/drawing/2014/main" id="{3B95D305-9278-4FDE-91B3-38DB62F95DD4}"/>
              </a:ext>
            </a:extLst>
          </p:cNvPr>
          <p:cNvSpPr txBox="1"/>
          <p:nvPr/>
        </p:nvSpPr>
        <p:spPr>
          <a:xfrm>
            <a:off x="6880004" y="3421915"/>
            <a:ext cx="920568" cy="253916"/>
          </a:xfrm>
          <a:prstGeom prst="rect">
            <a:avLst/>
          </a:prstGeom>
          <a:noFill/>
        </p:spPr>
        <p:txBody>
          <a:bodyPr wrap="square" rtlCol="0">
            <a:spAutoFit/>
          </a:bodyPr>
          <a:lstStyle/>
          <a:p>
            <a:pPr algn="r" defTabSz="685766">
              <a:defRPr/>
            </a:pPr>
            <a:r>
              <a:rPr lang="en-GB" sz="1050" b="1" dirty="0">
                <a:solidFill>
                  <a:srgbClr val="FFFFFF"/>
                </a:solidFill>
                <a:latin typeface="Nokia Pure Text Light"/>
              </a:rPr>
              <a:t>7-150Km</a:t>
            </a:r>
          </a:p>
        </p:txBody>
      </p:sp>
      <p:sp>
        <p:nvSpPr>
          <p:cNvPr id="123" name="TextBox 122">
            <a:extLst>
              <a:ext uri="{FF2B5EF4-FFF2-40B4-BE49-F238E27FC236}">
                <a16:creationId xmlns:a16="http://schemas.microsoft.com/office/drawing/2014/main" id="{D050DEF0-AD68-4000-88CC-8BFB535BD89E}"/>
              </a:ext>
            </a:extLst>
          </p:cNvPr>
          <p:cNvSpPr txBox="1"/>
          <p:nvPr/>
        </p:nvSpPr>
        <p:spPr>
          <a:xfrm>
            <a:off x="6980754" y="2347021"/>
            <a:ext cx="920568" cy="253916"/>
          </a:xfrm>
          <a:prstGeom prst="rect">
            <a:avLst/>
          </a:prstGeom>
          <a:noFill/>
        </p:spPr>
        <p:txBody>
          <a:bodyPr wrap="square" rtlCol="0">
            <a:spAutoFit/>
          </a:bodyPr>
          <a:lstStyle/>
          <a:p>
            <a:pPr algn="r" defTabSz="685766">
              <a:defRPr/>
            </a:pPr>
            <a:r>
              <a:rPr lang="en-GB" sz="1050" b="1" dirty="0">
                <a:solidFill>
                  <a:srgbClr val="FFFFFF"/>
                </a:solidFill>
                <a:latin typeface="Nokia Pure Text Light"/>
              </a:rPr>
              <a:t>&lt; 7 Km</a:t>
            </a:r>
          </a:p>
        </p:txBody>
      </p:sp>
      <p:sp>
        <p:nvSpPr>
          <p:cNvPr id="62" name="Rectangle 61">
            <a:extLst>
              <a:ext uri="{FF2B5EF4-FFF2-40B4-BE49-F238E27FC236}">
                <a16:creationId xmlns:a16="http://schemas.microsoft.com/office/drawing/2014/main" id="{92F0BAE5-59AA-4191-A8AB-C808BB47E47F}"/>
              </a:ext>
            </a:extLst>
          </p:cNvPr>
          <p:cNvSpPr/>
          <p:nvPr/>
        </p:nvSpPr>
        <p:spPr>
          <a:xfrm>
            <a:off x="623084" y="3324481"/>
            <a:ext cx="857808" cy="272143"/>
          </a:xfrm>
          <a:prstGeom prst="rect">
            <a:avLst/>
          </a:prstGeom>
          <a:noFill/>
          <a:ln w="9525" cap="flat" cmpd="sng" algn="ctr">
            <a:noFill/>
            <a:prstDash val="soli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6200" indent="-176200" algn="ctr" defTabSz="457166">
              <a:defRPr/>
            </a:pPr>
            <a:r>
              <a:rPr lang="en-US" sz="1200" kern="0" dirty="0">
                <a:solidFill>
                  <a:srgbClr val="124191"/>
                </a:solidFill>
                <a:latin typeface="Nokia Pure Text Light"/>
              </a:rPr>
              <a:t>Microwave</a:t>
            </a:r>
          </a:p>
          <a:p>
            <a:pPr marL="176200" indent="-176200" algn="ctr" defTabSz="457166">
              <a:defRPr/>
            </a:pPr>
            <a:r>
              <a:rPr lang="en-US" sz="1200" kern="0" dirty="0">
                <a:solidFill>
                  <a:srgbClr val="124191"/>
                </a:solidFill>
                <a:latin typeface="Nokia Pure Text Light"/>
              </a:rPr>
              <a:t> Bands</a:t>
            </a:r>
          </a:p>
        </p:txBody>
      </p:sp>
    </p:spTree>
    <p:extLst>
      <p:ext uri="{BB962C8B-B14F-4D97-AF65-F5344CB8AC3E}">
        <p14:creationId xmlns:p14="http://schemas.microsoft.com/office/powerpoint/2010/main" val="1789892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95536" y="267494"/>
            <a:ext cx="8208912" cy="4536504"/>
          </a:xfrm>
          <a:prstGeom prst="rect">
            <a:avLst/>
          </a:prstGeom>
        </p:spPr>
        <p:txBody>
          <a:bodyPr lIns="68542" tIns="34271" rIns="68542" bIns="34271"/>
          <a:lstStyle/>
          <a:p>
            <a:pPr eaLnBrk="0" hangingPunct="0">
              <a:spcBef>
                <a:spcPct val="20000"/>
              </a:spcBef>
              <a:buSzPct val="90000"/>
            </a:pPr>
            <a:r>
              <a:rPr lang="en-US" altLang="zh-CN" sz="2000" b="1" dirty="0"/>
              <a:t>Evolution of Fixed Services for wireless backhaul of IMT 2020 / 5G</a:t>
            </a:r>
          </a:p>
          <a:p>
            <a:pPr lvl="0" hangingPunct="0">
              <a:spcBef>
                <a:spcPts val="900"/>
              </a:spcBef>
              <a:buClr>
                <a:schemeClr val="tx2"/>
              </a:buClr>
              <a:buSzPct val="70000"/>
            </a:pPr>
            <a:r>
              <a:rPr lang="en-GB" altLang="zh-CN" sz="1400" b="1" dirty="0" smtClean="0"/>
              <a:t>The </a:t>
            </a:r>
            <a:r>
              <a:rPr lang="en-GB" altLang="zh-CN" sz="1400" b="1" dirty="0"/>
              <a:t>presentations in this workshop are held by representatives of individual companies who present an agreed industry view on behalf of the following companies:</a:t>
            </a:r>
          </a:p>
          <a:p>
            <a:pPr marL="342900" indent="-342900" hangingPunct="0">
              <a:spcBef>
                <a:spcPts val="300"/>
              </a:spcBef>
              <a:buClr>
                <a:schemeClr val="tx2"/>
              </a:buClr>
              <a:buSzPct val="70000"/>
              <a:buFont typeface="Wingdings" panose="05000000000000000000" pitchFamily="2" charset="2"/>
              <a:buChar char="n"/>
            </a:pPr>
            <a:r>
              <a:rPr lang="en-GB" altLang="zh-CN" sz="1200" b="1" dirty="0" smtClean="0"/>
              <a:t>BT</a:t>
            </a:r>
          </a:p>
          <a:p>
            <a:pPr marL="342900" indent="-342900" hangingPunct="0">
              <a:spcBef>
                <a:spcPts val="300"/>
              </a:spcBef>
              <a:buClr>
                <a:schemeClr val="tx2"/>
              </a:buClr>
              <a:buSzPct val="70000"/>
              <a:buFont typeface="Wingdings" panose="05000000000000000000" pitchFamily="2" charset="2"/>
              <a:buChar char="n"/>
            </a:pPr>
            <a:r>
              <a:rPr lang="en-GB" altLang="zh-CN" sz="1200" b="1" dirty="0" err="1" smtClean="0"/>
              <a:t>Ceragon</a:t>
            </a:r>
            <a:endParaRPr lang="en-GB" altLang="zh-CN" sz="1200" b="1" dirty="0" smtClean="0"/>
          </a:p>
          <a:p>
            <a:pPr marL="342900" indent="-342900" hangingPunct="0">
              <a:spcBef>
                <a:spcPts val="300"/>
              </a:spcBef>
              <a:buClr>
                <a:schemeClr val="tx2"/>
              </a:buClr>
              <a:buSzPct val="70000"/>
              <a:buFont typeface="Wingdings" panose="05000000000000000000" pitchFamily="2" charset="2"/>
              <a:buChar char="n"/>
            </a:pPr>
            <a:r>
              <a:rPr lang="en-GB" altLang="zh-CN" sz="1200" b="1" dirty="0" err="1" smtClean="0"/>
              <a:t>Commscope</a:t>
            </a:r>
            <a:endParaRPr lang="en-GB" altLang="zh-CN" sz="1200" b="1" dirty="0" smtClean="0"/>
          </a:p>
          <a:p>
            <a:pPr marL="342900" indent="-342900" hangingPunct="0">
              <a:spcBef>
                <a:spcPts val="300"/>
              </a:spcBef>
              <a:buClr>
                <a:schemeClr val="tx2"/>
              </a:buClr>
              <a:buSzPct val="70000"/>
              <a:buFont typeface="Wingdings" panose="05000000000000000000" pitchFamily="2" charset="2"/>
              <a:buChar char="n"/>
            </a:pPr>
            <a:r>
              <a:rPr lang="en-GB" altLang="zh-CN" sz="1200" b="1" dirty="0">
                <a:solidFill>
                  <a:srgbClr val="FF0000"/>
                </a:solidFill>
              </a:rPr>
              <a:t>DT</a:t>
            </a:r>
          </a:p>
          <a:p>
            <a:pPr marL="342900" indent="-342900" hangingPunct="0">
              <a:spcBef>
                <a:spcPts val="300"/>
              </a:spcBef>
              <a:buClr>
                <a:schemeClr val="tx2"/>
              </a:buClr>
              <a:buSzPct val="70000"/>
              <a:buFont typeface="Wingdings" panose="05000000000000000000" pitchFamily="2" charset="2"/>
              <a:buChar char="n"/>
            </a:pPr>
            <a:r>
              <a:rPr lang="en-GB" altLang="zh-CN" sz="1200" b="1" dirty="0" smtClean="0"/>
              <a:t>Facebook</a:t>
            </a:r>
          </a:p>
          <a:p>
            <a:pPr marL="342900" indent="-342900" hangingPunct="0">
              <a:spcBef>
                <a:spcPts val="300"/>
              </a:spcBef>
              <a:buClr>
                <a:schemeClr val="tx2"/>
              </a:buClr>
              <a:buSzPct val="70000"/>
              <a:buFont typeface="Wingdings" panose="05000000000000000000" pitchFamily="2" charset="2"/>
              <a:buChar char="n"/>
            </a:pPr>
            <a:r>
              <a:rPr lang="en-GB" altLang="zh-CN" sz="1200" b="1" dirty="0" err="1" smtClean="0"/>
              <a:t>Ferfics</a:t>
            </a:r>
            <a:endParaRPr lang="en-GB" altLang="zh-CN" sz="1200" b="1" dirty="0" smtClean="0"/>
          </a:p>
          <a:p>
            <a:pPr marL="342900" indent="-342900" hangingPunct="0">
              <a:spcBef>
                <a:spcPts val="300"/>
              </a:spcBef>
              <a:buClr>
                <a:schemeClr val="tx2"/>
              </a:buClr>
              <a:buSzPct val="70000"/>
              <a:buFont typeface="Wingdings" panose="05000000000000000000" pitchFamily="2" charset="2"/>
              <a:buChar char="n"/>
            </a:pPr>
            <a:r>
              <a:rPr lang="en-GB" altLang="zh-CN" sz="1200" b="1" dirty="0" err="1" smtClean="0"/>
              <a:t>Filtronics</a:t>
            </a:r>
            <a:endParaRPr lang="en-GB" altLang="zh-CN" sz="1200" b="1" dirty="0" smtClean="0"/>
          </a:p>
          <a:p>
            <a:pPr marL="342900" indent="-342900" hangingPunct="0">
              <a:spcBef>
                <a:spcPts val="300"/>
              </a:spcBef>
              <a:buClr>
                <a:schemeClr val="tx2"/>
              </a:buClr>
              <a:buSzPct val="70000"/>
              <a:buFont typeface="Wingdings" panose="05000000000000000000" pitchFamily="2" charset="2"/>
              <a:buChar char="n"/>
            </a:pPr>
            <a:r>
              <a:rPr lang="en-GB" altLang="zh-CN" sz="1200" b="1" dirty="0" smtClean="0">
                <a:solidFill>
                  <a:srgbClr val="FF0000"/>
                </a:solidFill>
              </a:rPr>
              <a:t>Huawei</a:t>
            </a:r>
          </a:p>
          <a:p>
            <a:pPr marL="342900" indent="-342900" hangingPunct="0">
              <a:spcBef>
                <a:spcPts val="300"/>
              </a:spcBef>
              <a:buClr>
                <a:schemeClr val="tx2"/>
              </a:buClr>
              <a:buSzPct val="70000"/>
              <a:buFont typeface="Wingdings" panose="05000000000000000000" pitchFamily="2" charset="2"/>
              <a:buChar char="n"/>
            </a:pPr>
            <a:r>
              <a:rPr lang="en-GB" altLang="zh-CN" sz="1200" b="1" dirty="0" smtClean="0"/>
              <a:t>IMEC</a:t>
            </a:r>
          </a:p>
          <a:p>
            <a:pPr marL="342900" indent="-342900" hangingPunct="0">
              <a:spcBef>
                <a:spcPts val="300"/>
              </a:spcBef>
              <a:buClr>
                <a:schemeClr val="tx2"/>
              </a:buClr>
              <a:buSzPct val="70000"/>
              <a:buFont typeface="Wingdings" panose="05000000000000000000" pitchFamily="2" charset="2"/>
              <a:buChar char="n"/>
            </a:pPr>
            <a:r>
              <a:rPr lang="en-GB" altLang="zh-CN" sz="1200" b="1" dirty="0" smtClean="0"/>
              <a:t>Infineon</a:t>
            </a:r>
          </a:p>
          <a:p>
            <a:pPr marL="342900" indent="-342900" hangingPunct="0">
              <a:spcBef>
                <a:spcPts val="300"/>
              </a:spcBef>
              <a:buClr>
                <a:schemeClr val="tx2"/>
              </a:buClr>
              <a:buSzPct val="70000"/>
              <a:buFont typeface="Wingdings" panose="05000000000000000000" pitchFamily="2" charset="2"/>
              <a:buChar char="n"/>
            </a:pPr>
            <a:r>
              <a:rPr lang="en-GB" altLang="zh-CN" sz="1200" b="1" dirty="0" err="1" smtClean="0"/>
              <a:t>MaxLinear</a:t>
            </a:r>
            <a:endParaRPr lang="en-GB" altLang="zh-CN" sz="1200" b="1" dirty="0" smtClean="0"/>
          </a:p>
          <a:p>
            <a:pPr marL="342900" indent="-342900" hangingPunct="0">
              <a:spcBef>
                <a:spcPts val="300"/>
              </a:spcBef>
              <a:buClr>
                <a:schemeClr val="tx2"/>
              </a:buClr>
              <a:buSzPct val="70000"/>
              <a:buFont typeface="Wingdings" panose="05000000000000000000" pitchFamily="2" charset="2"/>
              <a:buChar char="n"/>
            </a:pPr>
            <a:r>
              <a:rPr lang="en-GB" altLang="zh-CN" sz="1200" b="1" dirty="0" smtClean="0">
                <a:solidFill>
                  <a:srgbClr val="FF0000"/>
                </a:solidFill>
              </a:rPr>
              <a:t>NEC</a:t>
            </a:r>
          </a:p>
          <a:p>
            <a:pPr marL="342900" indent="-342900" hangingPunct="0">
              <a:spcBef>
                <a:spcPts val="300"/>
              </a:spcBef>
              <a:buClr>
                <a:schemeClr val="tx2"/>
              </a:buClr>
              <a:buSzPct val="70000"/>
              <a:buFont typeface="Wingdings" panose="05000000000000000000" pitchFamily="2" charset="2"/>
              <a:buChar char="n"/>
            </a:pPr>
            <a:r>
              <a:rPr lang="en-GB" altLang="zh-CN" sz="1200" b="1" dirty="0" smtClean="0">
                <a:solidFill>
                  <a:srgbClr val="FF0000"/>
                </a:solidFill>
              </a:rPr>
              <a:t>Nokia</a:t>
            </a:r>
          </a:p>
          <a:p>
            <a:pPr marL="342900" indent="-342900" hangingPunct="0">
              <a:spcBef>
                <a:spcPts val="300"/>
              </a:spcBef>
              <a:buClr>
                <a:schemeClr val="tx2"/>
              </a:buClr>
              <a:buSzPct val="70000"/>
              <a:buFont typeface="Wingdings" panose="05000000000000000000" pitchFamily="2" charset="2"/>
              <a:buChar char="n"/>
            </a:pPr>
            <a:r>
              <a:rPr lang="en-GB" altLang="zh-CN" sz="1200" b="1" dirty="0" smtClean="0"/>
              <a:t>NPL </a:t>
            </a:r>
          </a:p>
          <a:p>
            <a:pPr marL="342900" indent="-342900" hangingPunct="0">
              <a:spcBef>
                <a:spcPts val="300"/>
              </a:spcBef>
              <a:buClr>
                <a:schemeClr val="tx2"/>
              </a:buClr>
              <a:buSzPct val="70000"/>
              <a:buFont typeface="Wingdings" panose="05000000000000000000" pitchFamily="2" charset="2"/>
              <a:buChar char="n"/>
            </a:pPr>
            <a:r>
              <a:rPr lang="en-GB" altLang="zh-CN" sz="1200" b="1" dirty="0" err="1" smtClean="0"/>
              <a:t>Siae</a:t>
            </a:r>
            <a:r>
              <a:rPr lang="en-GB" altLang="zh-CN" sz="1200" b="1" dirty="0" smtClean="0"/>
              <a:t> </a:t>
            </a:r>
            <a:r>
              <a:rPr lang="en-GB" altLang="zh-CN" sz="1200" b="1" dirty="0" err="1" smtClean="0"/>
              <a:t>Microelettronica</a:t>
            </a:r>
            <a:endParaRPr lang="en-GB" altLang="zh-CN" sz="1200" b="1" dirty="0" smtClean="0"/>
          </a:p>
          <a:p>
            <a:pPr marL="342900" indent="-342900" hangingPunct="0">
              <a:spcBef>
                <a:spcPts val="300"/>
              </a:spcBef>
              <a:buClr>
                <a:schemeClr val="tx2"/>
              </a:buClr>
              <a:buSzPct val="70000"/>
              <a:buFont typeface="Wingdings" panose="05000000000000000000" pitchFamily="2" charset="2"/>
              <a:buChar char="n"/>
            </a:pPr>
            <a:r>
              <a:rPr lang="en-GB" altLang="zh-CN" sz="1200" b="1" dirty="0" err="1" smtClean="0"/>
              <a:t>Siklu</a:t>
            </a:r>
            <a:endParaRPr lang="en-GB" altLang="zh-CN" sz="1200" b="1" dirty="0" smtClean="0"/>
          </a:p>
          <a:p>
            <a:pPr marL="342900" indent="-342900" hangingPunct="0">
              <a:spcBef>
                <a:spcPts val="300"/>
              </a:spcBef>
              <a:buClr>
                <a:schemeClr val="tx2"/>
              </a:buClr>
              <a:buSzPct val="70000"/>
              <a:buFont typeface="Wingdings" panose="05000000000000000000" pitchFamily="2" charset="2"/>
              <a:buChar char="n"/>
            </a:pPr>
            <a:r>
              <a:rPr lang="en-GB" altLang="zh-CN" sz="1200" b="1" dirty="0" smtClean="0">
                <a:solidFill>
                  <a:srgbClr val="FF0000"/>
                </a:solidFill>
              </a:rPr>
              <a:t>Vodafone</a:t>
            </a:r>
            <a:endParaRPr lang="en-GB" altLang="zh-CN" sz="1200" b="1" dirty="0">
              <a:solidFill>
                <a:srgbClr val="FF0000"/>
              </a:solidFill>
            </a:endParaRPr>
          </a:p>
        </p:txBody>
      </p:sp>
    </p:spTree>
    <p:extLst>
      <p:ext uri="{BB962C8B-B14F-4D97-AF65-F5344CB8AC3E}">
        <p14:creationId xmlns:p14="http://schemas.microsoft.com/office/powerpoint/2010/main" val="23653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86189" y="2931789"/>
            <a:ext cx="7202049" cy="2026097"/>
            <a:chOff x="1586189" y="2931789"/>
            <a:chExt cx="7202049" cy="1872209"/>
          </a:xfrm>
        </p:grpSpPr>
        <p:cxnSp>
          <p:nvCxnSpPr>
            <p:cNvPr id="14" name="Straight Connector 13"/>
            <p:cNvCxnSpPr/>
            <p:nvPr/>
          </p:nvCxnSpPr>
          <p:spPr>
            <a:xfrm>
              <a:off x="1586189"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998946"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918920"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359370" y="2931789"/>
              <a:ext cx="0" cy="1872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788238" y="2931789"/>
              <a:ext cx="0" cy="187220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Title 1"/>
          <p:cNvSpPr>
            <a:spLocks noGrp="1"/>
          </p:cNvSpPr>
          <p:nvPr>
            <p:ph type="title"/>
          </p:nvPr>
        </p:nvSpPr>
        <p:spPr>
          <a:xfrm>
            <a:off x="251520" y="195486"/>
            <a:ext cx="7128792" cy="432048"/>
          </a:xfrm>
        </p:spPr>
        <p:txBody>
          <a:bodyPr>
            <a:noAutofit/>
          </a:bodyPr>
          <a:lstStyle/>
          <a:p>
            <a:r>
              <a:rPr lang="en-US" sz="2400" cap="none" dirty="0"/>
              <a:t>5G Access Sites Configurations and Network Segments</a:t>
            </a:r>
          </a:p>
        </p:txBody>
      </p:sp>
      <p:pic>
        <p:nvPicPr>
          <p:cNvPr id="4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118" b="18037"/>
          <a:stretch/>
        </p:blipFill>
        <p:spPr bwMode="auto">
          <a:xfrm>
            <a:off x="1586189" y="705527"/>
            <a:ext cx="7194852" cy="23208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5989896" y="734685"/>
            <a:ext cx="1295231"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URBAN</a:t>
            </a:r>
            <a:endParaRPr lang="el-GR" sz="1100" kern="0" dirty="0">
              <a:solidFill>
                <a:prstClr val="black"/>
              </a:solidFill>
            </a:endParaRPr>
          </a:p>
        </p:txBody>
      </p:sp>
      <p:sp>
        <p:nvSpPr>
          <p:cNvPr id="42" name="Rectangle 41"/>
          <p:cNvSpPr/>
          <p:nvPr/>
        </p:nvSpPr>
        <p:spPr>
          <a:xfrm>
            <a:off x="7414727" y="734685"/>
            <a:ext cx="1328932"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DENSE URBAN</a:t>
            </a:r>
            <a:endParaRPr lang="el-GR" sz="1100" kern="0" dirty="0">
              <a:solidFill>
                <a:prstClr val="black"/>
              </a:solidFill>
            </a:endParaRPr>
          </a:p>
        </p:txBody>
      </p:sp>
      <p:sp>
        <p:nvSpPr>
          <p:cNvPr id="43" name="Rectangle 42"/>
          <p:cNvSpPr/>
          <p:nvPr/>
        </p:nvSpPr>
        <p:spPr>
          <a:xfrm>
            <a:off x="1645062" y="734685"/>
            <a:ext cx="1295232"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RURAL</a:t>
            </a:r>
            <a:endParaRPr lang="el-GR" sz="1100" kern="0" dirty="0">
              <a:solidFill>
                <a:prstClr val="black"/>
              </a:solidFill>
            </a:endParaRPr>
          </a:p>
        </p:txBody>
      </p:sp>
      <p:sp>
        <p:nvSpPr>
          <p:cNvPr id="44" name="Rectangle 43"/>
          <p:cNvSpPr/>
          <p:nvPr/>
        </p:nvSpPr>
        <p:spPr>
          <a:xfrm>
            <a:off x="3050384" y="734685"/>
            <a:ext cx="2806500" cy="228573"/>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SUB-URBAN</a:t>
            </a:r>
            <a:endParaRPr lang="el-GR" sz="1100" kern="0" dirty="0">
              <a:solidFill>
                <a:prstClr val="black"/>
              </a:solidFill>
            </a:endParaRPr>
          </a:p>
        </p:txBody>
      </p:sp>
      <p:cxnSp>
        <p:nvCxnSpPr>
          <p:cNvPr id="46" name="Straight Connector 45"/>
          <p:cNvCxnSpPr/>
          <p:nvPr/>
        </p:nvCxnSpPr>
        <p:spPr>
          <a:xfrm>
            <a:off x="7353390" y="699543"/>
            <a:ext cx="0" cy="2320876"/>
          </a:xfrm>
          <a:prstGeom prst="line">
            <a:avLst/>
          </a:prstGeom>
          <a:noFill/>
          <a:ln w="9525" cap="flat" cmpd="sng" algn="ctr">
            <a:solidFill>
              <a:srgbClr val="FFFFFF">
                <a:lumMod val="65000"/>
              </a:srgbClr>
            </a:solidFill>
            <a:prstDash val="solid"/>
          </a:ln>
          <a:effectLst/>
        </p:spPr>
      </p:cxnSp>
      <p:cxnSp>
        <p:nvCxnSpPr>
          <p:cNvPr id="47" name="Straight Connector 46"/>
          <p:cNvCxnSpPr/>
          <p:nvPr/>
        </p:nvCxnSpPr>
        <p:spPr>
          <a:xfrm>
            <a:off x="2998946" y="699542"/>
            <a:ext cx="0" cy="2320877"/>
          </a:xfrm>
          <a:prstGeom prst="line">
            <a:avLst/>
          </a:prstGeom>
          <a:noFill/>
          <a:ln w="9525" cap="flat" cmpd="sng" algn="ctr">
            <a:solidFill>
              <a:srgbClr val="FFFFFF">
                <a:lumMod val="65000"/>
              </a:srgbClr>
            </a:solidFill>
            <a:prstDash val="solid"/>
          </a:ln>
          <a:effectLst/>
        </p:spPr>
      </p:cxnSp>
      <p:cxnSp>
        <p:nvCxnSpPr>
          <p:cNvPr id="48" name="Straight Connector 47"/>
          <p:cNvCxnSpPr/>
          <p:nvPr/>
        </p:nvCxnSpPr>
        <p:spPr>
          <a:xfrm>
            <a:off x="5918920" y="699542"/>
            <a:ext cx="0" cy="2320877"/>
          </a:xfrm>
          <a:prstGeom prst="line">
            <a:avLst/>
          </a:prstGeom>
          <a:noFill/>
          <a:ln w="9525" cap="flat" cmpd="sng" algn="ctr">
            <a:solidFill>
              <a:srgbClr val="FFFFFF">
                <a:lumMod val="65000"/>
              </a:srgbClr>
            </a:solidFill>
            <a:prstDash val="solid"/>
          </a:ln>
          <a:effectLst/>
        </p:spPr>
      </p:cxnSp>
      <p:cxnSp>
        <p:nvCxnSpPr>
          <p:cNvPr id="49" name="Straight Connector 48"/>
          <p:cNvCxnSpPr/>
          <p:nvPr/>
        </p:nvCxnSpPr>
        <p:spPr>
          <a:xfrm>
            <a:off x="4442162" y="699542"/>
            <a:ext cx="0" cy="2320877"/>
          </a:xfrm>
          <a:prstGeom prst="line">
            <a:avLst/>
          </a:prstGeom>
          <a:noFill/>
          <a:ln w="9525" cap="flat" cmpd="sng" algn="ctr">
            <a:solidFill>
              <a:srgbClr val="FFFFFF">
                <a:lumMod val="65000"/>
              </a:srgbClr>
            </a:solidFill>
            <a:prstDash val="solid"/>
          </a:ln>
          <a:effectLst/>
        </p:spPr>
      </p:cxnSp>
      <p:grpSp>
        <p:nvGrpSpPr>
          <p:cNvPr id="11" name="Group 10"/>
          <p:cNvGrpSpPr/>
          <p:nvPr/>
        </p:nvGrpSpPr>
        <p:grpSpPr>
          <a:xfrm>
            <a:off x="195921" y="915566"/>
            <a:ext cx="8696558" cy="360039"/>
            <a:chOff x="195921" y="915566"/>
            <a:chExt cx="8696558" cy="360039"/>
          </a:xfrm>
        </p:grpSpPr>
        <p:sp>
          <p:nvSpPr>
            <p:cNvPr id="62" name="Right Arrow 61"/>
            <p:cNvSpPr/>
            <p:nvPr/>
          </p:nvSpPr>
          <p:spPr>
            <a:xfrm rot="10800000">
              <a:off x="1468440" y="1109561"/>
              <a:ext cx="7424039" cy="91434"/>
            </a:xfrm>
            <a:prstGeom prst="rightArrow">
              <a:avLst/>
            </a:prstGeom>
            <a:solidFill>
              <a:srgbClr val="A4A4A4"/>
            </a:solidFill>
            <a:ln w="25400" cap="flat" cmpd="sng" algn="ctr">
              <a:solidFill>
                <a:srgbClr val="A4A4A4"/>
              </a:solidFill>
              <a:prstDash val="solid"/>
            </a:ln>
            <a:effectLst/>
          </p:spPr>
          <p:txBody>
            <a:bodyPr rtlCol="0" anchor="ctr"/>
            <a:lstStyle/>
            <a:p>
              <a:pPr algn="ctr" fontAlgn="base">
                <a:spcBef>
                  <a:spcPct val="0"/>
                </a:spcBef>
                <a:spcAft>
                  <a:spcPct val="0"/>
                </a:spcAft>
                <a:defRPr/>
              </a:pPr>
              <a:endParaRPr lang="el-GR" sz="1100" kern="0">
                <a:solidFill>
                  <a:srgbClr val="FFFFFF"/>
                </a:solidFill>
              </a:endParaRPr>
            </a:p>
          </p:txBody>
        </p:sp>
        <p:sp>
          <p:nvSpPr>
            <p:cNvPr id="63" name="Rectangle 62"/>
            <p:cNvSpPr/>
            <p:nvPr/>
          </p:nvSpPr>
          <p:spPr>
            <a:xfrm>
              <a:off x="5989896" y="1063851"/>
              <a:ext cx="129523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&lt;3 km</a:t>
              </a:r>
              <a:endParaRPr lang="el-GR" sz="1100" kern="0" dirty="0">
                <a:solidFill>
                  <a:prstClr val="black"/>
                </a:solidFill>
              </a:endParaRPr>
            </a:p>
          </p:txBody>
        </p:sp>
        <p:sp>
          <p:nvSpPr>
            <p:cNvPr id="64" name="Rectangle 63"/>
            <p:cNvSpPr/>
            <p:nvPr/>
          </p:nvSpPr>
          <p:spPr>
            <a:xfrm>
              <a:off x="7414727" y="1063851"/>
              <a:ext cx="1328932"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&lt;1 km</a:t>
              </a:r>
              <a:endParaRPr lang="el-GR" sz="1100" kern="0" dirty="0">
                <a:solidFill>
                  <a:prstClr val="black"/>
                </a:solidFill>
              </a:endParaRPr>
            </a:p>
          </p:txBody>
        </p:sp>
        <p:sp>
          <p:nvSpPr>
            <p:cNvPr id="65" name="Rectangle 64"/>
            <p:cNvSpPr/>
            <p:nvPr/>
          </p:nvSpPr>
          <p:spPr>
            <a:xfrm>
              <a:off x="1645064" y="1063852"/>
              <a:ext cx="1295231"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&gt;7 km</a:t>
              </a:r>
              <a:endParaRPr lang="el-GR" sz="1100" kern="0" dirty="0">
                <a:solidFill>
                  <a:prstClr val="black"/>
                </a:solidFill>
              </a:endParaRPr>
            </a:p>
          </p:txBody>
        </p:sp>
        <p:sp>
          <p:nvSpPr>
            <p:cNvPr id="67" name="Rectangle 66"/>
            <p:cNvSpPr/>
            <p:nvPr/>
          </p:nvSpPr>
          <p:spPr>
            <a:xfrm>
              <a:off x="3050384" y="1063851"/>
              <a:ext cx="2806500" cy="182860"/>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&lt;7 km</a:t>
              </a:r>
              <a:endParaRPr lang="el-GR" sz="1100" kern="0" dirty="0">
                <a:solidFill>
                  <a:prstClr val="black"/>
                </a:solidFill>
              </a:endParaRPr>
            </a:p>
          </p:txBody>
        </p:sp>
        <p:sp>
          <p:nvSpPr>
            <p:cNvPr id="79" name="Rectangle 78"/>
            <p:cNvSpPr/>
            <p:nvPr/>
          </p:nvSpPr>
          <p:spPr>
            <a:xfrm>
              <a:off x="195921" y="915566"/>
              <a:ext cx="1161080" cy="360039"/>
            </a:xfrm>
            <a:prstGeom prst="rect">
              <a:avLst/>
            </a:prstGeom>
            <a:solidFill>
              <a:srgbClr val="EDEDED"/>
            </a:solidFill>
            <a:ln w="25400" cap="flat" cmpd="sng" algn="ctr">
              <a:solidFill>
                <a:srgbClr val="EDEDED">
                  <a:shade val="50000"/>
                </a:srgbClr>
              </a:solidFill>
              <a:prstDash val="solid"/>
            </a:ln>
            <a:effectLst/>
          </p:spPr>
          <p:txBody>
            <a:bodyPr rtlCol="0" anchor="ctr"/>
            <a:lstStyle/>
            <a:p>
              <a:pPr fontAlgn="base">
                <a:spcBef>
                  <a:spcPct val="0"/>
                </a:spcBef>
                <a:spcAft>
                  <a:spcPct val="0"/>
                </a:spcAft>
                <a:defRPr/>
              </a:pPr>
              <a:r>
                <a:rPr lang="en-US" sz="1100" kern="0" dirty="0">
                  <a:solidFill>
                    <a:prstClr val="black"/>
                  </a:solidFill>
                </a:rPr>
                <a:t>Transmission </a:t>
              </a:r>
            </a:p>
            <a:p>
              <a:pPr fontAlgn="base">
                <a:spcBef>
                  <a:spcPct val="0"/>
                </a:spcBef>
                <a:spcAft>
                  <a:spcPct val="0"/>
                </a:spcAft>
                <a:defRPr/>
              </a:pPr>
              <a:r>
                <a:rPr lang="en-US" sz="1100" kern="0" dirty="0">
                  <a:solidFill>
                    <a:prstClr val="black"/>
                  </a:solidFill>
                </a:rPr>
                <a:t>Distance</a:t>
              </a:r>
              <a:endParaRPr lang="el-GR" sz="1100" kern="0" dirty="0">
                <a:solidFill>
                  <a:prstClr val="black"/>
                </a:solidFill>
              </a:endParaRPr>
            </a:p>
          </p:txBody>
        </p:sp>
      </p:grpSp>
      <p:sp>
        <p:nvSpPr>
          <p:cNvPr id="5" name="Rectangle 4"/>
          <p:cNvSpPr/>
          <p:nvPr/>
        </p:nvSpPr>
        <p:spPr>
          <a:xfrm>
            <a:off x="1586189" y="3099681"/>
            <a:ext cx="7194852" cy="266665"/>
          </a:xfrm>
          <a:prstGeom prst="rect">
            <a:avLst/>
          </a:prstGeom>
          <a:gradFill flip="none" rotWithShape="1">
            <a:gsLst>
              <a:gs pos="57000">
                <a:srgbClr val="821C30"/>
              </a:gs>
              <a:gs pos="0">
                <a:srgbClr val="C00000"/>
              </a:gs>
              <a:gs pos="84000">
                <a:srgbClr val="1F497D">
                  <a:alpha val="55000"/>
                </a:srgbClr>
              </a:gs>
              <a:gs pos="89000">
                <a:srgbClr val="2B5384"/>
              </a:gs>
              <a:gs pos="100000">
                <a:srgbClr val="1F497D"/>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Rectangle 5"/>
          <p:cNvSpPr/>
          <p:nvPr/>
        </p:nvSpPr>
        <p:spPr>
          <a:xfrm>
            <a:off x="1763688" y="3072111"/>
            <a:ext cx="1883849" cy="369332"/>
          </a:xfrm>
          <a:prstGeom prst="rect">
            <a:avLst/>
          </a:prstGeom>
        </p:spPr>
        <p:txBody>
          <a:bodyPr wrap="none">
            <a:spAutoFit/>
          </a:bodyPr>
          <a:lstStyle/>
          <a:p>
            <a:r>
              <a:rPr lang="en-US" altLang="zh-CN" kern="0" dirty="0">
                <a:solidFill>
                  <a:prstClr val="white"/>
                </a:solidFill>
              </a:rPr>
              <a:t>Wireless Backhaul</a:t>
            </a:r>
            <a:endParaRPr lang="zh-CN" altLang="en-US" dirty="0">
              <a:solidFill>
                <a:prstClr val="white"/>
              </a:solidFill>
            </a:endParaRPr>
          </a:p>
        </p:txBody>
      </p:sp>
      <p:sp>
        <p:nvSpPr>
          <p:cNvPr id="82" name="Rectangle 81"/>
          <p:cNvSpPr/>
          <p:nvPr/>
        </p:nvSpPr>
        <p:spPr>
          <a:xfrm>
            <a:off x="6516216" y="3061251"/>
            <a:ext cx="2115198" cy="369332"/>
          </a:xfrm>
          <a:prstGeom prst="rect">
            <a:avLst/>
          </a:prstGeom>
        </p:spPr>
        <p:txBody>
          <a:bodyPr wrap="square">
            <a:spAutoFit/>
          </a:bodyPr>
          <a:lstStyle/>
          <a:p>
            <a:pPr lvl="1" algn="r"/>
            <a:r>
              <a:rPr lang="en-US" altLang="zh-CN" kern="0" dirty="0">
                <a:solidFill>
                  <a:prstClr val="white"/>
                </a:solidFill>
              </a:rPr>
              <a:t>Fiber</a:t>
            </a:r>
            <a:endParaRPr lang="zh-CN" altLang="en-US" dirty="0">
              <a:solidFill>
                <a:prstClr val="white"/>
              </a:solidFill>
            </a:endParaRPr>
          </a:p>
        </p:txBody>
      </p:sp>
      <p:grpSp>
        <p:nvGrpSpPr>
          <p:cNvPr id="10" name="Group 9"/>
          <p:cNvGrpSpPr/>
          <p:nvPr/>
        </p:nvGrpSpPr>
        <p:grpSpPr>
          <a:xfrm>
            <a:off x="190811" y="2643758"/>
            <a:ext cx="8547736" cy="360039"/>
            <a:chOff x="190811" y="2643758"/>
            <a:chExt cx="8547736" cy="360039"/>
          </a:xfrm>
        </p:grpSpPr>
        <p:grpSp>
          <p:nvGrpSpPr>
            <p:cNvPr id="91" name="Group 90"/>
            <p:cNvGrpSpPr/>
            <p:nvPr/>
          </p:nvGrpSpPr>
          <p:grpSpPr>
            <a:xfrm>
              <a:off x="1639952" y="2748930"/>
              <a:ext cx="7098595" cy="182860"/>
              <a:chOff x="1649869" y="3507854"/>
              <a:chExt cx="7098595" cy="182860"/>
            </a:xfrm>
          </p:grpSpPr>
          <p:sp>
            <p:nvSpPr>
              <p:cNvPr id="93" name="Rectangle 92"/>
              <p:cNvSpPr/>
              <p:nvPr/>
            </p:nvSpPr>
            <p:spPr>
              <a:xfrm>
                <a:off x="5994701" y="3507854"/>
                <a:ext cx="129523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&gt;30%</a:t>
                </a:r>
                <a:endParaRPr lang="el-GR" sz="1100" kern="0" dirty="0">
                  <a:solidFill>
                    <a:prstClr val="black"/>
                  </a:solidFill>
                </a:endParaRPr>
              </a:p>
            </p:txBody>
          </p:sp>
          <p:sp>
            <p:nvSpPr>
              <p:cNvPr id="94" name="Rectangle 93"/>
              <p:cNvSpPr/>
              <p:nvPr/>
            </p:nvSpPr>
            <p:spPr>
              <a:xfrm>
                <a:off x="7419532" y="3507854"/>
                <a:ext cx="1328932"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5%</a:t>
                </a:r>
                <a:endParaRPr lang="el-GR" sz="1100" kern="0" dirty="0">
                  <a:solidFill>
                    <a:prstClr val="black"/>
                  </a:solidFill>
                </a:endParaRPr>
              </a:p>
            </p:txBody>
          </p:sp>
          <p:sp>
            <p:nvSpPr>
              <p:cNvPr id="95" name="Rectangle 94"/>
              <p:cNvSpPr/>
              <p:nvPr/>
            </p:nvSpPr>
            <p:spPr>
              <a:xfrm>
                <a:off x="1649869" y="3507855"/>
                <a:ext cx="1295231"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&gt;40%</a:t>
                </a:r>
                <a:endParaRPr lang="el-GR" sz="1100" kern="0" dirty="0">
                  <a:solidFill>
                    <a:prstClr val="black"/>
                  </a:solidFill>
                </a:endParaRPr>
              </a:p>
            </p:txBody>
          </p:sp>
          <p:sp>
            <p:nvSpPr>
              <p:cNvPr id="96" name="Rectangle 95"/>
              <p:cNvSpPr/>
              <p:nvPr/>
            </p:nvSpPr>
            <p:spPr>
              <a:xfrm>
                <a:off x="3055189" y="3507854"/>
                <a:ext cx="2806500" cy="182860"/>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fontAlgn="base">
                  <a:spcBef>
                    <a:spcPct val="0"/>
                  </a:spcBef>
                  <a:spcAft>
                    <a:spcPct val="0"/>
                  </a:spcAft>
                  <a:defRPr/>
                </a:pPr>
                <a:r>
                  <a:rPr lang="en-US" sz="1100" kern="0" dirty="0">
                    <a:solidFill>
                      <a:prstClr val="black"/>
                    </a:solidFill>
                  </a:rPr>
                  <a:t>&gt;25%</a:t>
                </a:r>
                <a:endParaRPr lang="el-GR" sz="1100" kern="0" dirty="0">
                  <a:solidFill>
                    <a:prstClr val="black"/>
                  </a:solidFill>
                </a:endParaRPr>
              </a:p>
            </p:txBody>
          </p:sp>
        </p:grpSp>
        <p:sp>
          <p:nvSpPr>
            <p:cNvPr id="92" name="Rectangle 91"/>
            <p:cNvSpPr/>
            <p:nvPr/>
          </p:nvSpPr>
          <p:spPr>
            <a:xfrm>
              <a:off x="190811" y="2643758"/>
              <a:ext cx="1161080" cy="360039"/>
            </a:xfrm>
            <a:prstGeom prst="rect">
              <a:avLst/>
            </a:prstGeom>
            <a:solidFill>
              <a:srgbClr val="EDEDED"/>
            </a:solidFill>
            <a:ln w="25400" cap="flat" cmpd="sng" algn="ctr">
              <a:solidFill>
                <a:srgbClr val="EDEDED">
                  <a:shade val="50000"/>
                </a:srgbClr>
              </a:solidFill>
              <a:prstDash val="solid"/>
            </a:ln>
            <a:effectLst/>
          </p:spPr>
          <p:txBody>
            <a:bodyPr rtlCol="0" anchor="ctr"/>
            <a:lstStyle/>
            <a:p>
              <a:pPr fontAlgn="base">
                <a:spcBef>
                  <a:spcPct val="0"/>
                </a:spcBef>
                <a:spcAft>
                  <a:spcPct val="0"/>
                </a:spcAft>
                <a:defRPr/>
              </a:pPr>
              <a:r>
                <a:rPr lang="en-US" sz="1100" kern="0" dirty="0">
                  <a:solidFill>
                    <a:prstClr val="black"/>
                  </a:solidFill>
                </a:rPr>
                <a:t>Site distribution by segment </a:t>
              </a:r>
              <a:endParaRPr lang="el-GR" sz="1100" kern="0" dirty="0">
                <a:solidFill>
                  <a:prstClr val="black"/>
                </a:solidFill>
              </a:endParaRPr>
            </a:p>
          </p:txBody>
        </p:sp>
      </p:grpSp>
      <p:sp>
        <p:nvSpPr>
          <p:cNvPr id="53" name="Rectangle 52"/>
          <p:cNvSpPr/>
          <p:nvPr/>
        </p:nvSpPr>
        <p:spPr>
          <a:xfrm>
            <a:off x="7350806" y="674136"/>
            <a:ext cx="1433267" cy="4114959"/>
          </a:xfrm>
          <a:prstGeom prst="rect">
            <a:avLst/>
          </a:prstGeom>
          <a:solidFill>
            <a:srgbClr val="00B050">
              <a:alpha val="7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spc="15" dirty="0">
              <a:solidFill>
                <a:prstClr val="white"/>
              </a:solidFill>
            </a:endParaRPr>
          </a:p>
        </p:txBody>
      </p:sp>
      <p:sp>
        <p:nvSpPr>
          <p:cNvPr id="54" name="Rectangular Callout 53"/>
          <p:cNvSpPr/>
          <p:nvPr/>
        </p:nvSpPr>
        <p:spPr>
          <a:xfrm>
            <a:off x="5580112" y="4548982"/>
            <a:ext cx="1572688" cy="408905"/>
          </a:xfrm>
          <a:prstGeom prst="wedgeRectCallout">
            <a:avLst>
              <a:gd name="adj1" fmla="val 62477"/>
              <a:gd name="adj2" fmla="val -3158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white"/>
                </a:solidFill>
              </a:rPr>
              <a:t>Small Cells at street level for densification</a:t>
            </a:r>
            <a:endParaRPr lang="zh-CN" altLang="en-US" sz="1200" dirty="0">
              <a:solidFill>
                <a:prstClr val="white"/>
              </a:solidFill>
            </a:endParaRPr>
          </a:p>
        </p:txBody>
      </p:sp>
      <p:grpSp>
        <p:nvGrpSpPr>
          <p:cNvPr id="37" name="Group 36"/>
          <p:cNvGrpSpPr/>
          <p:nvPr/>
        </p:nvGrpSpPr>
        <p:grpSpPr>
          <a:xfrm>
            <a:off x="195922" y="1373409"/>
            <a:ext cx="8703775" cy="478262"/>
            <a:chOff x="195921" y="1373408"/>
            <a:chExt cx="8703775" cy="478262"/>
          </a:xfrm>
        </p:grpSpPr>
        <p:sp>
          <p:nvSpPr>
            <p:cNvPr id="38" name="Right Arrow 37"/>
            <p:cNvSpPr/>
            <p:nvPr/>
          </p:nvSpPr>
          <p:spPr>
            <a:xfrm>
              <a:off x="1468440" y="1426494"/>
              <a:ext cx="7424040" cy="91429"/>
            </a:xfrm>
            <a:prstGeom prst="rightArrow">
              <a:avLst/>
            </a:prstGeom>
            <a:solidFill>
              <a:srgbClr val="A4A4A4"/>
            </a:solidFill>
            <a:ln w="25400" cap="flat" cmpd="sng" algn="ctr">
              <a:solidFill>
                <a:srgbClr val="A4A4A4"/>
              </a:solidFill>
              <a:prstDash val="solid"/>
            </a:ln>
            <a:effectLst/>
          </p:spPr>
          <p:txBody>
            <a:bodyPr rtlCol="0" anchor="ctr"/>
            <a:lstStyle/>
            <a:p>
              <a:pPr algn="ctr" defTabSz="914378" fontAlgn="base">
                <a:spcBef>
                  <a:spcPct val="0"/>
                </a:spcBef>
                <a:spcAft>
                  <a:spcPct val="0"/>
                </a:spcAft>
                <a:defRPr/>
              </a:pPr>
              <a:endParaRPr lang="el-GR" sz="1100" kern="0">
                <a:solidFill>
                  <a:srgbClr val="FFFFFF"/>
                </a:solidFill>
              </a:endParaRPr>
            </a:p>
          </p:txBody>
        </p:sp>
        <p:sp>
          <p:nvSpPr>
            <p:cNvPr id="39" name="Rectangle 38"/>
            <p:cNvSpPr/>
            <p:nvPr/>
          </p:nvSpPr>
          <p:spPr>
            <a:xfrm>
              <a:off x="1645064" y="1380779"/>
              <a:ext cx="129523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rPr>
                <a:t>&lt;1 </a:t>
              </a:r>
              <a:r>
                <a:rPr lang="en-US" sz="1100" kern="0" dirty="0" err="1">
                  <a:solidFill>
                    <a:prstClr val="black"/>
                  </a:solidFill>
                </a:rPr>
                <a:t>Gbps</a:t>
              </a:r>
              <a:endParaRPr lang="el-GR" sz="1100" kern="0" dirty="0">
                <a:solidFill>
                  <a:prstClr val="black"/>
                </a:solidFill>
              </a:endParaRPr>
            </a:p>
          </p:txBody>
        </p:sp>
        <p:sp>
          <p:nvSpPr>
            <p:cNvPr id="45" name="Rectangle 44"/>
            <p:cNvSpPr/>
            <p:nvPr/>
          </p:nvSpPr>
          <p:spPr>
            <a:xfrm>
              <a:off x="3058043" y="1380779"/>
              <a:ext cx="279884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rPr>
                <a:t>&lt;2 </a:t>
              </a:r>
              <a:r>
                <a:rPr lang="en-US" sz="1100" kern="0" dirty="0" err="1">
                  <a:solidFill>
                    <a:prstClr val="black"/>
                  </a:solidFill>
                </a:rPr>
                <a:t>Gbps</a:t>
              </a:r>
              <a:endParaRPr lang="el-GR" sz="1100" kern="0" dirty="0">
                <a:solidFill>
                  <a:prstClr val="black"/>
                </a:solidFill>
              </a:endParaRPr>
            </a:p>
          </p:txBody>
        </p:sp>
        <p:sp>
          <p:nvSpPr>
            <p:cNvPr id="50" name="Rectangle 49"/>
            <p:cNvSpPr/>
            <p:nvPr/>
          </p:nvSpPr>
          <p:spPr>
            <a:xfrm>
              <a:off x="5989896" y="1380778"/>
              <a:ext cx="1295231"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rPr>
                <a:t>&lt;5 </a:t>
              </a:r>
              <a:r>
                <a:rPr lang="en-US" sz="1100" kern="0" dirty="0" err="1">
                  <a:solidFill>
                    <a:prstClr val="black"/>
                  </a:solidFill>
                </a:rPr>
                <a:t>Gbps</a:t>
              </a:r>
              <a:endParaRPr lang="el-GR" sz="1100" kern="0" dirty="0">
                <a:solidFill>
                  <a:prstClr val="black"/>
                </a:solidFill>
              </a:endParaRPr>
            </a:p>
          </p:txBody>
        </p:sp>
        <p:sp>
          <p:nvSpPr>
            <p:cNvPr id="51" name="Rectangle 50"/>
            <p:cNvSpPr/>
            <p:nvPr/>
          </p:nvSpPr>
          <p:spPr>
            <a:xfrm>
              <a:off x="195921" y="1373408"/>
              <a:ext cx="1161080" cy="478262"/>
            </a:xfrm>
            <a:prstGeom prst="rect">
              <a:avLst/>
            </a:prstGeom>
            <a:solidFill>
              <a:srgbClr val="EDEDED"/>
            </a:solidFill>
            <a:ln w="25400" cap="flat" cmpd="sng" algn="ctr">
              <a:solidFill>
                <a:srgbClr val="EDEDED">
                  <a:shade val="50000"/>
                </a:srgbClr>
              </a:solidFill>
              <a:prstDash val="solid"/>
            </a:ln>
            <a:effectLst/>
          </p:spPr>
          <p:txBody>
            <a:bodyPr rtlCol="0" anchor="ctr"/>
            <a:lstStyle/>
            <a:p>
              <a:pPr defTabSz="914378" fontAlgn="base">
                <a:spcBef>
                  <a:spcPct val="0"/>
                </a:spcBef>
                <a:spcAft>
                  <a:spcPct val="0"/>
                </a:spcAft>
                <a:defRPr/>
              </a:pPr>
              <a:r>
                <a:rPr lang="en-US" sz="1100" kern="0" dirty="0">
                  <a:solidFill>
                    <a:prstClr val="black"/>
                  </a:solidFill>
                </a:rPr>
                <a:t>Capacity</a:t>
              </a:r>
            </a:p>
            <a:p>
              <a:pPr marL="171446" indent="-171446" defTabSz="914378" fontAlgn="base">
                <a:spcBef>
                  <a:spcPct val="0"/>
                </a:spcBef>
                <a:spcAft>
                  <a:spcPct val="0"/>
                </a:spcAft>
                <a:buClr>
                  <a:srgbClr val="1F497D"/>
                </a:buClr>
                <a:buSzPct val="70000"/>
                <a:buFont typeface="Wingdings" panose="05000000000000000000" pitchFamily="2" charset="2"/>
                <a:buChar char="n"/>
                <a:defRPr/>
              </a:pPr>
              <a:r>
                <a:rPr lang="en-US" sz="1100" kern="0" dirty="0">
                  <a:solidFill>
                    <a:prstClr val="black"/>
                  </a:solidFill>
                </a:rPr>
                <a:t>Initial phase</a:t>
              </a:r>
            </a:p>
            <a:p>
              <a:pPr marL="171446" indent="-171446" defTabSz="914378" fontAlgn="base">
                <a:spcBef>
                  <a:spcPct val="0"/>
                </a:spcBef>
                <a:spcAft>
                  <a:spcPct val="0"/>
                </a:spcAft>
                <a:buClr>
                  <a:srgbClr val="1F497D"/>
                </a:buClr>
                <a:buSzPct val="70000"/>
                <a:buFont typeface="Wingdings" panose="05000000000000000000" pitchFamily="2" charset="2"/>
                <a:buChar char="n"/>
                <a:defRPr/>
              </a:pPr>
              <a:r>
                <a:rPr lang="en-US" sz="1100" kern="0" dirty="0">
                  <a:solidFill>
                    <a:prstClr val="black"/>
                  </a:solidFill>
                </a:rPr>
                <a:t>Mature phase</a:t>
              </a:r>
              <a:endParaRPr lang="el-GR" sz="1100" kern="0" dirty="0">
                <a:solidFill>
                  <a:prstClr val="black"/>
                </a:solidFill>
              </a:endParaRPr>
            </a:p>
          </p:txBody>
        </p:sp>
        <p:sp>
          <p:nvSpPr>
            <p:cNvPr id="52" name="Right Arrow 51"/>
            <p:cNvSpPr/>
            <p:nvPr/>
          </p:nvSpPr>
          <p:spPr>
            <a:xfrm>
              <a:off x="1475656" y="1714526"/>
              <a:ext cx="7424040" cy="91429"/>
            </a:xfrm>
            <a:prstGeom prst="rightArrow">
              <a:avLst/>
            </a:prstGeom>
            <a:solidFill>
              <a:srgbClr val="A4A4A4"/>
            </a:solidFill>
            <a:ln w="25400" cap="flat" cmpd="sng" algn="ctr">
              <a:solidFill>
                <a:srgbClr val="A4A4A4"/>
              </a:solidFill>
              <a:prstDash val="solid"/>
            </a:ln>
            <a:effectLst/>
          </p:spPr>
          <p:txBody>
            <a:bodyPr rtlCol="0" anchor="ctr"/>
            <a:lstStyle/>
            <a:p>
              <a:pPr algn="ctr" defTabSz="914378" fontAlgn="base">
                <a:spcBef>
                  <a:spcPct val="0"/>
                </a:spcBef>
                <a:spcAft>
                  <a:spcPct val="0"/>
                </a:spcAft>
                <a:defRPr/>
              </a:pPr>
              <a:endParaRPr lang="el-GR" sz="1100" kern="0">
                <a:solidFill>
                  <a:srgbClr val="FFFFFF"/>
                </a:solidFill>
              </a:endParaRPr>
            </a:p>
          </p:txBody>
        </p:sp>
        <p:sp>
          <p:nvSpPr>
            <p:cNvPr id="55" name="Rectangle 54"/>
            <p:cNvSpPr/>
            <p:nvPr/>
          </p:nvSpPr>
          <p:spPr>
            <a:xfrm>
              <a:off x="1652280" y="1668811"/>
              <a:ext cx="129523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rPr>
                <a:t>&lt;2 </a:t>
              </a:r>
              <a:r>
                <a:rPr lang="en-US" sz="1100" kern="0" dirty="0" err="1">
                  <a:solidFill>
                    <a:prstClr val="black"/>
                  </a:solidFill>
                </a:rPr>
                <a:t>Gbps</a:t>
              </a:r>
              <a:endParaRPr lang="el-GR" sz="1100" kern="0" dirty="0">
                <a:solidFill>
                  <a:prstClr val="black"/>
                </a:solidFill>
              </a:endParaRPr>
            </a:p>
          </p:txBody>
        </p:sp>
        <p:sp>
          <p:nvSpPr>
            <p:cNvPr id="56" name="Rectangle 55"/>
            <p:cNvSpPr/>
            <p:nvPr/>
          </p:nvSpPr>
          <p:spPr>
            <a:xfrm>
              <a:off x="3065259" y="1668811"/>
              <a:ext cx="279884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rPr>
                <a:t>&lt;5 </a:t>
              </a:r>
              <a:r>
                <a:rPr lang="en-US" sz="1100" kern="0" dirty="0" err="1">
                  <a:solidFill>
                    <a:prstClr val="black"/>
                  </a:solidFill>
                </a:rPr>
                <a:t>Gbps</a:t>
              </a:r>
              <a:endParaRPr lang="el-GR" sz="1100" kern="0" dirty="0">
                <a:solidFill>
                  <a:prstClr val="black"/>
                </a:solidFill>
              </a:endParaRPr>
            </a:p>
          </p:txBody>
        </p:sp>
        <p:sp>
          <p:nvSpPr>
            <p:cNvPr id="57" name="Rectangle 56"/>
            <p:cNvSpPr/>
            <p:nvPr/>
          </p:nvSpPr>
          <p:spPr>
            <a:xfrm>
              <a:off x="5997112" y="1668810"/>
              <a:ext cx="1295231"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rPr>
                <a:t>&lt;10 </a:t>
              </a:r>
              <a:r>
                <a:rPr lang="en-US" sz="1100" kern="0" dirty="0" err="1">
                  <a:solidFill>
                    <a:prstClr val="black"/>
                  </a:solidFill>
                </a:rPr>
                <a:t>Gbps</a:t>
              </a:r>
              <a:endParaRPr lang="el-GR" sz="1100" kern="0" dirty="0">
                <a:solidFill>
                  <a:prstClr val="black"/>
                </a:solidFill>
              </a:endParaRPr>
            </a:p>
          </p:txBody>
        </p:sp>
        <p:sp>
          <p:nvSpPr>
            <p:cNvPr id="58" name="Rectangle 57"/>
            <p:cNvSpPr/>
            <p:nvPr/>
          </p:nvSpPr>
          <p:spPr>
            <a:xfrm>
              <a:off x="7421942" y="1668811"/>
              <a:ext cx="1328932"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rPr>
                <a:t>≥25 </a:t>
              </a:r>
              <a:r>
                <a:rPr lang="en-US" sz="1100" kern="0" dirty="0" err="1">
                  <a:solidFill>
                    <a:prstClr val="black"/>
                  </a:solidFill>
                </a:rPr>
                <a:t>Gbps</a:t>
              </a:r>
              <a:endParaRPr lang="el-GR" sz="1100" kern="0" dirty="0">
                <a:solidFill>
                  <a:prstClr val="black"/>
                </a:solidFill>
              </a:endParaRPr>
            </a:p>
          </p:txBody>
        </p:sp>
      </p:grpSp>
      <p:grpSp>
        <p:nvGrpSpPr>
          <p:cNvPr id="59" name="Group 58"/>
          <p:cNvGrpSpPr/>
          <p:nvPr/>
        </p:nvGrpSpPr>
        <p:grpSpPr>
          <a:xfrm>
            <a:off x="1731526" y="3771269"/>
            <a:ext cx="6858411" cy="348390"/>
            <a:chOff x="1731525" y="3632125"/>
            <a:chExt cx="6858411" cy="348390"/>
          </a:xfrm>
        </p:grpSpPr>
        <p:sp>
          <p:nvSpPr>
            <p:cNvPr id="60" name="Rectangle 59"/>
            <p:cNvSpPr/>
            <p:nvPr/>
          </p:nvSpPr>
          <p:spPr>
            <a:xfrm>
              <a:off x="1731525" y="3632125"/>
              <a:ext cx="5421274" cy="307777"/>
            </a:xfrm>
            <a:prstGeom prst="rect">
              <a:avLst/>
            </a:prstGeom>
            <a:solidFill>
              <a:schemeClr val="bg1"/>
            </a:solidFill>
          </p:spPr>
          <p:txBody>
            <a:bodyPr wrap="square">
              <a:spAutoFit/>
            </a:bodyPr>
            <a:lstStyle/>
            <a:p>
              <a:pPr algn="ctr"/>
              <a:r>
                <a:rPr lang="en-US" altLang="zh-CN" sz="1400" dirty="0">
                  <a:solidFill>
                    <a:prstClr val="black"/>
                  </a:solidFill>
                  <a:latin typeface="Calibri Light" panose="020F0302020204030204"/>
                </a:rPr>
                <a:t>Backhaul</a:t>
              </a:r>
              <a:endParaRPr lang="zh-CN" altLang="en-US" sz="1400" dirty="0">
                <a:solidFill>
                  <a:prstClr val="black"/>
                </a:solidFill>
                <a:latin typeface="Calibri Light" panose="020F0302020204030204"/>
              </a:endParaRPr>
            </a:p>
          </p:txBody>
        </p:sp>
        <p:sp>
          <p:nvSpPr>
            <p:cNvPr id="61" name="Rectangle 60"/>
            <p:cNvSpPr/>
            <p:nvPr/>
          </p:nvSpPr>
          <p:spPr>
            <a:xfrm>
              <a:off x="7557377" y="3672738"/>
              <a:ext cx="1032559" cy="307777"/>
            </a:xfrm>
            <a:prstGeom prst="rect">
              <a:avLst/>
            </a:prstGeom>
            <a:noFill/>
            <a:ln>
              <a:noFill/>
            </a:ln>
          </p:spPr>
          <p:txBody>
            <a:bodyPr wrap="square">
              <a:spAutoFit/>
            </a:bodyPr>
            <a:lstStyle/>
            <a:p>
              <a:pPr algn="ctr"/>
              <a:r>
                <a:rPr lang="en-US" altLang="zh-CN" sz="1400" dirty="0">
                  <a:solidFill>
                    <a:prstClr val="black"/>
                  </a:solidFill>
                  <a:latin typeface="Calibri Light" panose="020F0302020204030204"/>
                </a:rPr>
                <a:t>IAB</a:t>
              </a:r>
              <a:endParaRPr lang="zh-CN" altLang="en-US" sz="1400" dirty="0">
                <a:solidFill>
                  <a:prstClr val="black"/>
                </a:solidFill>
                <a:latin typeface="Calibri Light" panose="020F0302020204030204"/>
              </a:endParaRPr>
            </a:p>
          </p:txBody>
        </p:sp>
      </p:grpSp>
      <p:grpSp>
        <p:nvGrpSpPr>
          <p:cNvPr id="69" name="Group 68"/>
          <p:cNvGrpSpPr/>
          <p:nvPr/>
        </p:nvGrpSpPr>
        <p:grpSpPr>
          <a:xfrm>
            <a:off x="195921" y="3358970"/>
            <a:ext cx="8547736" cy="432047"/>
            <a:chOff x="195921" y="3219823"/>
            <a:chExt cx="8547736" cy="432047"/>
          </a:xfrm>
        </p:grpSpPr>
        <p:grpSp>
          <p:nvGrpSpPr>
            <p:cNvPr id="70" name="Group 69"/>
            <p:cNvGrpSpPr/>
            <p:nvPr/>
          </p:nvGrpSpPr>
          <p:grpSpPr>
            <a:xfrm>
              <a:off x="1645062" y="3469010"/>
              <a:ext cx="7098595" cy="182860"/>
              <a:chOff x="1649869" y="3507854"/>
              <a:chExt cx="7098595" cy="182860"/>
            </a:xfrm>
          </p:grpSpPr>
          <p:sp>
            <p:nvSpPr>
              <p:cNvPr id="72" name="Rectangle 71"/>
              <p:cNvSpPr/>
              <p:nvPr/>
            </p:nvSpPr>
            <p:spPr>
              <a:xfrm>
                <a:off x="5994701" y="3507854"/>
                <a:ext cx="1295230"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latin typeface="Calibri Light" panose="020F0302020204030204"/>
                  </a:rPr>
                  <a:t>&gt;30%</a:t>
                </a:r>
                <a:endParaRPr lang="el-GR" sz="1100" kern="0" dirty="0">
                  <a:solidFill>
                    <a:prstClr val="black"/>
                  </a:solidFill>
                  <a:latin typeface="Calibri Light" panose="020F0302020204030204"/>
                </a:endParaRPr>
              </a:p>
            </p:txBody>
          </p:sp>
          <p:sp>
            <p:nvSpPr>
              <p:cNvPr id="74" name="Rectangle 73"/>
              <p:cNvSpPr/>
              <p:nvPr/>
            </p:nvSpPr>
            <p:spPr>
              <a:xfrm>
                <a:off x="7419532" y="3507854"/>
                <a:ext cx="1328932"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latin typeface="Calibri Light" panose="020F0302020204030204"/>
                  </a:rPr>
                  <a:t>0%</a:t>
                </a:r>
                <a:endParaRPr lang="el-GR" sz="1100" kern="0" dirty="0">
                  <a:solidFill>
                    <a:prstClr val="black"/>
                  </a:solidFill>
                  <a:latin typeface="Calibri Light" panose="020F0302020204030204"/>
                </a:endParaRPr>
              </a:p>
            </p:txBody>
          </p:sp>
          <p:sp>
            <p:nvSpPr>
              <p:cNvPr id="75" name="Rectangle 74"/>
              <p:cNvSpPr/>
              <p:nvPr/>
            </p:nvSpPr>
            <p:spPr>
              <a:xfrm>
                <a:off x="1649869" y="3507855"/>
                <a:ext cx="1295231" cy="182859"/>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latin typeface="Calibri Light" panose="020F0302020204030204"/>
                  </a:rPr>
                  <a:t>&gt;90%</a:t>
                </a:r>
                <a:endParaRPr lang="el-GR" sz="1100" kern="0" dirty="0">
                  <a:solidFill>
                    <a:prstClr val="black"/>
                  </a:solidFill>
                  <a:latin typeface="Calibri Light" panose="020F0302020204030204"/>
                </a:endParaRPr>
              </a:p>
            </p:txBody>
          </p:sp>
          <p:sp>
            <p:nvSpPr>
              <p:cNvPr id="76" name="Rectangle 75"/>
              <p:cNvSpPr/>
              <p:nvPr/>
            </p:nvSpPr>
            <p:spPr>
              <a:xfrm>
                <a:off x="3055189" y="3507854"/>
                <a:ext cx="2806500" cy="182860"/>
              </a:xfrm>
              <a:prstGeom prst="rect">
                <a:avLst/>
              </a:prstGeom>
              <a:solidFill>
                <a:srgbClr val="EDEDED"/>
              </a:solidFill>
              <a:ln w="25400" cap="flat" cmpd="sng" algn="ctr">
                <a:solidFill>
                  <a:srgbClr val="EDEDED">
                    <a:shade val="50000"/>
                  </a:srgbClr>
                </a:solidFill>
                <a:prstDash val="solid"/>
              </a:ln>
              <a:effectLst/>
            </p:spPr>
            <p:txBody>
              <a:bodyPr rtlCol="0" anchor="ctr"/>
              <a:lstStyle/>
              <a:p>
                <a:pPr algn="ctr" defTabSz="914378" fontAlgn="base">
                  <a:spcBef>
                    <a:spcPct val="0"/>
                  </a:spcBef>
                  <a:spcAft>
                    <a:spcPct val="0"/>
                  </a:spcAft>
                  <a:defRPr/>
                </a:pPr>
                <a:r>
                  <a:rPr lang="en-US" sz="1100" kern="0" dirty="0">
                    <a:solidFill>
                      <a:prstClr val="black"/>
                    </a:solidFill>
                    <a:latin typeface="Calibri Light" panose="020F0302020204030204"/>
                  </a:rPr>
                  <a:t>&gt;70%</a:t>
                </a:r>
                <a:endParaRPr lang="el-GR" sz="1100" kern="0" dirty="0">
                  <a:solidFill>
                    <a:prstClr val="black"/>
                  </a:solidFill>
                  <a:latin typeface="Calibri Light" panose="020F0302020204030204"/>
                </a:endParaRPr>
              </a:p>
            </p:txBody>
          </p:sp>
        </p:grpSp>
        <p:sp>
          <p:nvSpPr>
            <p:cNvPr id="71" name="Rectangle 70"/>
            <p:cNvSpPr/>
            <p:nvPr/>
          </p:nvSpPr>
          <p:spPr>
            <a:xfrm>
              <a:off x="195921" y="3219823"/>
              <a:ext cx="1161080" cy="360039"/>
            </a:xfrm>
            <a:prstGeom prst="rect">
              <a:avLst/>
            </a:prstGeom>
            <a:solidFill>
              <a:srgbClr val="EDEDED"/>
            </a:solidFill>
            <a:ln w="25400" cap="flat" cmpd="sng" algn="ctr">
              <a:solidFill>
                <a:srgbClr val="EDEDED">
                  <a:shade val="50000"/>
                </a:srgbClr>
              </a:solidFill>
              <a:prstDash val="solid"/>
            </a:ln>
            <a:effectLst/>
          </p:spPr>
          <p:txBody>
            <a:bodyPr rtlCol="0" anchor="ctr"/>
            <a:lstStyle/>
            <a:p>
              <a:pPr defTabSz="914378" fontAlgn="base">
                <a:spcBef>
                  <a:spcPct val="0"/>
                </a:spcBef>
                <a:spcAft>
                  <a:spcPct val="0"/>
                </a:spcAft>
                <a:defRPr/>
              </a:pPr>
              <a:r>
                <a:rPr lang="en-US" sz="1100" kern="0" dirty="0">
                  <a:solidFill>
                    <a:prstClr val="black"/>
                  </a:solidFill>
                  <a:latin typeface="Calibri Light" panose="020F0302020204030204"/>
                </a:rPr>
                <a:t>Wireless BH distribution </a:t>
              </a:r>
              <a:endParaRPr lang="el-GR" sz="1100" kern="0" dirty="0">
                <a:solidFill>
                  <a:prstClr val="black"/>
                </a:solidFill>
                <a:latin typeface="Calibri Light" panose="020F0302020204030204"/>
              </a:endParaRPr>
            </a:p>
          </p:txBody>
        </p:sp>
      </p:grpSp>
      <p:grpSp>
        <p:nvGrpSpPr>
          <p:cNvPr id="77" name="Group 76"/>
          <p:cNvGrpSpPr/>
          <p:nvPr/>
        </p:nvGrpSpPr>
        <p:grpSpPr>
          <a:xfrm>
            <a:off x="1593388" y="4007040"/>
            <a:ext cx="7162275" cy="144016"/>
            <a:chOff x="1593387" y="4011910"/>
            <a:chExt cx="7162275" cy="144016"/>
          </a:xfrm>
        </p:grpSpPr>
        <p:sp>
          <p:nvSpPr>
            <p:cNvPr id="78" name="Left-Right Arrow 77"/>
            <p:cNvSpPr/>
            <p:nvPr/>
          </p:nvSpPr>
          <p:spPr>
            <a:xfrm>
              <a:off x="1593387" y="4011910"/>
              <a:ext cx="5767201" cy="144016"/>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Light" panose="020F0302020204030204"/>
              </a:endParaRPr>
            </a:p>
          </p:txBody>
        </p:sp>
        <p:sp>
          <p:nvSpPr>
            <p:cNvPr id="80" name="Left-Right Arrow 79"/>
            <p:cNvSpPr/>
            <p:nvPr/>
          </p:nvSpPr>
          <p:spPr>
            <a:xfrm>
              <a:off x="7406048" y="4011910"/>
              <a:ext cx="1349614" cy="144016"/>
            </a:xfrm>
            <a:prstGeom prst="leftRightArrow">
              <a:avLst/>
            </a:prstGeom>
            <a:solidFill>
              <a:srgbClr val="2B53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Light" panose="020F0302020204030204"/>
              </a:endParaRPr>
            </a:p>
          </p:txBody>
        </p:sp>
      </p:grpSp>
      <p:grpSp>
        <p:nvGrpSpPr>
          <p:cNvPr id="81" name="Group 80"/>
          <p:cNvGrpSpPr/>
          <p:nvPr/>
        </p:nvGrpSpPr>
        <p:grpSpPr>
          <a:xfrm>
            <a:off x="78972" y="4049487"/>
            <a:ext cx="8479079" cy="954107"/>
            <a:chOff x="78971" y="3910340"/>
            <a:chExt cx="8479079" cy="954107"/>
          </a:xfrm>
        </p:grpSpPr>
        <p:grpSp>
          <p:nvGrpSpPr>
            <p:cNvPr id="83" name="Group 82"/>
            <p:cNvGrpSpPr/>
            <p:nvPr/>
          </p:nvGrpSpPr>
          <p:grpSpPr>
            <a:xfrm>
              <a:off x="1546709" y="3910340"/>
              <a:ext cx="7011341" cy="954107"/>
              <a:chOff x="1546709" y="4151611"/>
              <a:chExt cx="7011341" cy="954107"/>
            </a:xfrm>
          </p:grpSpPr>
          <p:sp>
            <p:nvSpPr>
              <p:cNvPr id="85" name="Rectangle 84"/>
              <p:cNvSpPr/>
              <p:nvPr/>
            </p:nvSpPr>
            <p:spPr>
              <a:xfrm>
                <a:off x="6157092" y="4189643"/>
                <a:ext cx="975689" cy="523220"/>
              </a:xfrm>
              <a:prstGeom prst="rect">
                <a:avLst/>
              </a:prstGeom>
              <a:noFill/>
            </p:spPr>
            <p:txBody>
              <a:bodyPr wrap="square">
                <a:spAutoFit/>
              </a:bodyPr>
              <a:lstStyle/>
              <a:p>
                <a:pPr algn="ctr"/>
                <a:r>
                  <a:rPr lang="en-US" altLang="zh-CN" sz="1400" b="1" dirty="0">
                    <a:solidFill>
                      <a:prstClr val="black"/>
                    </a:solidFill>
                    <a:latin typeface="Calibri Light" panose="020F0302020204030204"/>
                  </a:rPr>
                  <a:t>E-Band</a:t>
                </a:r>
              </a:p>
              <a:p>
                <a:pPr algn="ctr"/>
                <a:r>
                  <a:rPr lang="en-US" altLang="zh-CN" sz="1400" dirty="0">
                    <a:solidFill>
                      <a:srgbClr val="C00000"/>
                    </a:solidFill>
                    <a:latin typeface="Calibri Light" panose="020F0302020204030204"/>
                  </a:rPr>
                  <a:t>W/D-Band</a:t>
                </a:r>
                <a:endParaRPr lang="zh-CN" altLang="en-US" sz="1400" dirty="0">
                  <a:solidFill>
                    <a:srgbClr val="C00000"/>
                  </a:solidFill>
                  <a:latin typeface="Calibri Light" panose="020F0302020204030204"/>
                </a:endParaRPr>
              </a:p>
            </p:txBody>
          </p:sp>
          <p:sp>
            <p:nvSpPr>
              <p:cNvPr id="86" name="Rectangle 85"/>
              <p:cNvSpPr/>
              <p:nvPr/>
            </p:nvSpPr>
            <p:spPr>
              <a:xfrm>
                <a:off x="3081896" y="4186666"/>
                <a:ext cx="2790347" cy="738664"/>
              </a:xfrm>
              <a:prstGeom prst="rect">
                <a:avLst/>
              </a:prstGeom>
              <a:noFill/>
            </p:spPr>
            <p:txBody>
              <a:bodyPr wrap="square">
                <a:spAutoFit/>
              </a:bodyPr>
              <a:lstStyle/>
              <a:p>
                <a:pPr algn="ctr"/>
                <a:r>
                  <a:rPr lang="en-US" altLang="zh-CN" sz="1400" b="1" dirty="0">
                    <a:solidFill>
                      <a:prstClr val="black"/>
                    </a:solidFill>
                    <a:latin typeface="Calibri Light" panose="020F0302020204030204"/>
                  </a:rPr>
                  <a:t>BCA (E-Band + Traditional MW)</a:t>
                </a:r>
              </a:p>
              <a:p>
                <a:pPr algn="ctr"/>
                <a:r>
                  <a:rPr lang="en-US" altLang="zh-CN" sz="1400" dirty="0">
                    <a:solidFill>
                      <a:prstClr val="black"/>
                    </a:solidFill>
                    <a:latin typeface="Calibri Light" panose="020F0302020204030204"/>
                  </a:rPr>
                  <a:t>15/18 GHz + 80 GHz</a:t>
                </a:r>
              </a:p>
              <a:p>
                <a:pPr algn="ctr"/>
                <a:r>
                  <a:rPr lang="en-US" altLang="zh-CN" sz="1400" dirty="0">
                    <a:solidFill>
                      <a:prstClr val="black"/>
                    </a:solidFill>
                    <a:latin typeface="Calibri Light" panose="020F0302020204030204"/>
                  </a:rPr>
                  <a:t>18/23 GHz + 80 GHz</a:t>
                </a:r>
              </a:p>
            </p:txBody>
          </p:sp>
          <p:sp>
            <p:nvSpPr>
              <p:cNvPr id="87" name="Rectangle 86"/>
              <p:cNvSpPr/>
              <p:nvPr/>
            </p:nvSpPr>
            <p:spPr>
              <a:xfrm>
                <a:off x="1546709" y="4151611"/>
                <a:ext cx="1544933" cy="954107"/>
              </a:xfrm>
              <a:prstGeom prst="rect">
                <a:avLst/>
              </a:prstGeom>
              <a:noFill/>
            </p:spPr>
            <p:txBody>
              <a:bodyPr wrap="square">
                <a:spAutoFit/>
              </a:bodyPr>
              <a:lstStyle/>
              <a:p>
                <a:pPr algn="ctr"/>
                <a:r>
                  <a:rPr lang="en-US" altLang="zh-CN" sz="1400" b="1" dirty="0">
                    <a:solidFill>
                      <a:prstClr val="black"/>
                    </a:solidFill>
                    <a:latin typeface="Calibri Light" panose="020F0302020204030204"/>
                  </a:rPr>
                  <a:t>MW + BCA (</a:t>
                </a:r>
                <a:r>
                  <a:rPr lang="en-US" altLang="zh-CN" sz="1400" b="1" dirty="0" err="1">
                    <a:solidFill>
                      <a:prstClr val="black"/>
                    </a:solidFill>
                    <a:latin typeface="Calibri Light" panose="020F0302020204030204"/>
                  </a:rPr>
                  <a:t>low+mid</a:t>
                </a:r>
                <a:r>
                  <a:rPr lang="en-US" altLang="zh-CN" sz="1400" b="1" dirty="0">
                    <a:solidFill>
                      <a:prstClr val="black"/>
                    </a:solidFill>
                    <a:latin typeface="Calibri Light" panose="020F0302020204030204"/>
                  </a:rPr>
                  <a:t> bands)</a:t>
                </a:r>
              </a:p>
              <a:p>
                <a:pPr algn="ctr"/>
                <a:r>
                  <a:rPr lang="en-US" altLang="zh-CN" sz="1400" dirty="0">
                    <a:solidFill>
                      <a:prstClr val="black"/>
                    </a:solidFill>
                  </a:rPr>
                  <a:t>6 to 23 GHz</a:t>
                </a:r>
              </a:p>
              <a:p>
                <a:pPr algn="ctr"/>
                <a:r>
                  <a:rPr lang="en-US" altLang="zh-CN" sz="1400" dirty="0">
                    <a:solidFill>
                      <a:prstClr val="black"/>
                    </a:solidFill>
                  </a:rPr>
                  <a:t>18 to 42 GHz</a:t>
                </a:r>
                <a:endParaRPr lang="zh-CN" altLang="en-US" sz="1400" dirty="0">
                  <a:solidFill>
                    <a:prstClr val="black"/>
                  </a:solidFill>
                </a:endParaRPr>
              </a:p>
            </p:txBody>
          </p:sp>
          <p:sp>
            <p:nvSpPr>
              <p:cNvPr id="89" name="Rectangle 88"/>
              <p:cNvSpPr/>
              <p:nvPr/>
            </p:nvSpPr>
            <p:spPr>
              <a:xfrm>
                <a:off x="7582361" y="4181173"/>
                <a:ext cx="975689" cy="523220"/>
              </a:xfrm>
              <a:prstGeom prst="rect">
                <a:avLst/>
              </a:prstGeom>
              <a:noFill/>
            </p:spPr>
            <p:txBody>
              <a:bodyPr wrap="square">
                <a:spAutoFit/>
              </a:bodyPr>
              <a:lstStyle/>
              <a:p>
                <a:pPr algn="ctr"/>
                <a:r>
                  <a:rPr lang="en-US" altLang="zh-CN" sz="1400" dirty="0">
                    <a:solidFill>
                      <a:srgbClr val="C00000"/>
                    </a:solidFill>
                    <a:latin typeface="Calibri Light" panose="020F0302020204030204"/>
                  </a:rPr>
                  <a:t>V/D-Band</a:t>
                </a:r>
              </a:p>
              <a:p>
                <a:pPr algn="ctr"/>
                <a:r>
                  <a:rPr lang="en-US" altLang="zh-CN" sz="1400" dirty="0">
                    <a:solidFill>
                      <a:srgbClr val="C00000"/>
                    </a:solidFill>
                    <a:latin typeface="Calibri Light" panose="020F0302020204030204"/>
                  </a:rPr>
                  <a:t>(mesh)</a:t>
                </a:r>
                <a:endParaRPr lang="zh-CN" altLang="en-US" sz="1400" dirty="0">
                  <a:solidFill>
                    <a:srgbClr val="C00000"/>
                  </a:solidFill>
                  <a:latin typeface="Calibri Light" panose="020F0302020204030204"/>
                </a:endParaRPr>
              </a:p>
            </p:txBody>
          </p:sp>
        </p:grpSp>
        <p:sp>
          <p:nvSpPr>
            <p:cNvPr id="84" name="TextBox 83"/>
            <p:cNvSpPr txBox="1"/>
            <p:nvPr/>
          </p:nvSpPr>
          <p:spPr>
            <a:xfrm>
              <a:off x="78971" y="4071389"/>
              <a:ext cx="1495025" cy="646331"/>
            </a:xfrm>
            <a:prstGeom prst="rect">
              <a:avLst/>
            </a:prstGeom>
            <a:solidFill>
              <a:schemeClr val="bg1"/>
            </a:solidFill>
          </p:spPr>
          <p:txBody>
            <a:bodyPr wrap="square" rtlCol="0">
              <a:spAutoFit/>
            </a:bodyPr>
            <a:lstStyle/>
            <a:p>
              <a:pPr fontAlgn="base">
                <a:spcBef>
                  <a:spcPct val="0"/>
                </a:spcBef>
                <a:spcAft>
                  <a:spcPct val="0"/>
                </a:spcAft>
              </a:pPr>
              <a:r>
                <a:rPr lang="en-US" altLang="zh-CN" sz="1200" kern="0" dirty="0">
                  <a:solidFill>
                    <a:prstClr val="black"/>
                  </a:solidFill>
                  <a:ea typeface="宋体" panose="02010600030101010101" pitchFamily="2" charset="-122"/>
                  <a:cs typeface="Arial" panose="020B0604020202020204" pitchFamily="34" charset="0"/>
                </a:rPr>
                <a:t>Longer hops and high rain region require lower bands </a:t>
              </a:r>
              <a:endParaRPr lang="zh-CN" altLang="en-US" sz="1200" kern="0" dirty="0">
                <a:solidFill>
                  <a:prstClr val="black"/>
                </a:solidFill>
                <a:ea typeface="宋体"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67049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linds(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linds(horizontal)">
                                      <p:cBhvr>
                                        <p:cTn id="12" dur="500"/>
                                        <p:tgtEl>
                                          <p:spTgt spid="77"/>
                                        </p:tgtEl>
                                      </p:cBhvr>
                                    </p:animEffect>
                                  </p:childTnLst>
                                </p:cTn>
                              </p:par>
                              <p:par>
                                <p:cTn id="13" presetID="3" presetClass="entr" presetSubtype="1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linds(horizontal)">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blinds(horizontal)">
                                      <p:cBhvr>
                                        <p:cTn id="2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3C75-28D0-42AF-8FDA-C90D7A424B51}"/>
              </a:ext>
            </a:extLst>
          </p:cNvPr>
          <p:cNvSpPr>
            <a:spLocks noGrp="1"/>
          </p:cNvSpPr>
          <p:nvPr>
            <p:ph type="title"/>
          </p:nvPr>
        </p:nvSpPr>
        <p:spPr>
          <a:xfrm>
            <a:off x="467544" y="339502"/>
            <a:ext cx="8379276" cy="432048"/>
          </a:xfrm>
        </p:spPr>
        <p:txBody>
          <a:bodyPr>
            <a:noAutofit/>
          </a:bodyPr>
          <a:lstStyle/>
          <a:p>
            <a:r>
              <a:rPr lang="en-GB" altLang="zh-CN" sz="2400" cap="none" dirty="0">
                <a:solidFill>
                  <a:srgbClr val="1F4C7D"/>
                </a:solidFill>
                <a:cs typeface="+mn-cs"/>
              </a:rPr>
              <a:t>Microwave and </a:t>
            </a:r>
            <a:r>
              <a:rPr lang="en-GB" altLang="zh-CN" sz="2400" cap="none" dirty="0" err="1">
                <a:solidFill>
                  <a:srgbClr val="1F4C7D"/>
                </a:solidFill>
                <a:cs typeface="+mn-cs"/>
              </a:rPr>
              <a:t>millimeter</a:t>
            </a:r>
            <a:r>
              <a:rPr lang="en-GB" altLang="zh-CN" sz="2400" cap="none" dirty="0">
                <a:solidFill>
                  <a:srgbClr val="1F4C7D"/>
                </a:solidFill>
                <a:cs typeface="+mn-cs"/>
              </a:rPr>
              <a:t>-wave technology overview and evolution </a:t>
            </a:r>
            <a:r>
              <a:rPr lang="en-GB" sz="2400" cap="none" dirty="0">
                <a:solidFill>
                  <a:srgbClr val="1F4C7D"/>
                </a:solidFill>
                <a:cs typeface="+mn-cs"/>
              </a:rPr>
              <a:t>Introduction</a:t>
            </a:r>
            <a:br>
              <a:rPr lang="en-GB" sz="2400" cap="none" dirty="0">
                <a:solidFill>
                  <a:srgbClr val="1F4C7D"/>
                </a:solidFill>
                <a:cs typeface="+mn-cs"/>
              </a:rPr>
            </a:br>
            <a:endParaRPr lang="en-GB" sz="2400" cap="none" dirty="0">
              <a:solidFill>
                <a:srgbClr val="1F4C7D"/>
              </a:solidFill>
              <a:cs typeface="+mn-cs"/>
            </a:endParaRPr>
          </a:p>
        </p:txBody>
      </p:sp>
      <p:sp>
        <p:nvSpPr>
          <p:cNvPr id="3" name="Text Placeholder 2">
            <a:extLst>
              <a:ext uri="{FF2B5EF4-FFF2-40B4-BE49-F238E27FC236}">
                <a16:creationId xmlns:a16="http://schemas.microsoft.com/office/drawing/2014/main" id="{FB89C2A5-109D-4B8C-8D07-6AC7DE16B26E}"/>
              </a:ext>
            </a:extLst>
          </p:cNvPr>
          <p:cNvSpPr>
            <a:spLocks noGrp="1"/>
          </p:cNvSpPr>
          <p:nvPr>
            <p:ph type="body" idx="1"/>
          </p:nvPr>
        </p:nvSpPr>
        <p:spPr>
          <a:xfrm>
            <a:off x="467545" y="1181469"/>
            <a:ext cx="8280920" cy="3528392"/>
          </a:xfrm>
        </p:spPr>
        <p:txBody>
          <a:bodyPr>
            <a:normAutofit fontScale="92500" lnSpcReduction="10000"/>
          </a:bodyPr>
          <a:lstStyle/>
          <a:p>
            <a:r>
              <a:rPr lang="en-GB" sz="1800" dirty="0"/>
              <a:t>To cope with future 5G transport network requirements, two main points should be considered including their impact on solution TCO : </a:t>
            </a:r>
          </a:p>
          <a:p>
            <a:pPr marL="842951" lvl="1" indent="-385763">
              <a:buFont typeface="+mj-lt"/>
              <a:buAutoNum type="arabicPeriod"/>
            </a:pPr>
            <a:r>
              <a:rPr lang="en-GB" sz="1800" dirty="0">
                <a:solidFill>
                  <a:schemeClr val="bg1">
                    <a:lumMod val="75000"/>
                  </a:schemeClr>
                </a:solidFill>
              </a:rPr>
              <a:t>Availability of suitable “Spectrum” </a:t>
            </a:r>
            <a:r>
              <a:rPr lang="en-GB" sz="1800" dirty="0">
                <a:solidFill>
                  <a:schemeClr val="bg1">
                    <a:lumMod val="75000"/>
                  </a:schemeClr>
                </a:solidFill>
                <a:sym typeface="Wingdings" panose="05000000000000000000" pitchFamily="2" charset="2"/>
              </a:rPr>
              <a:t> New Bands are needed</a:t>
            </a:r>
          </a:p>
          <a:p>
            <a:pPr marL="1242992" lvl="2" indent="-385763"/>
            <a:r>
              <a:rPr lang="en-GB" sz="1350" dirty="0">
                <a:solidFill>
                  <a:schemeClr val="bg1">
                    <a:lumMod val="75000"/>
                  </a:schemeClr>
                </a:solidFill>
              </a:rPr>
              <a:t>Specific spectrum for different use cases</a:t>
            </a:r>
          </a:p>
          <a:p>
            <a:pPr marL="1242992" lvl="2" indent="-385763"/>
            <a:r>
              <a:rPr lang="en-GB" sz="1350" dirty="0">
                <a:solidFill>
                  <a:schemeClr val="bg1">
                    <a:lumMod val="75000"/>
                  </a:schemeClr>
                </a:solidFill>
              </a:rPr>
              <a:t>New mmW Bands to address forthcoming 5G use cases</a:t>
            </a:r>
          </a:p>
          <a:p>
            <a:pPr marL="842951" lvl="1" indent="-385763">
              <a:buFont typeface="+mj-lt"/>
              <a:buAutoNum type="arabicPeriod"/>
            </a:pPr>
            <a:r>
              <a:rPr lang="en-GB" sz="1800" dirty="0">
                <a:solidFill>
                  <a:srgbClr val="002060"/>
                </a:solidFill>
              </a:rPr>
              <a:t>Capacity &amp; Spectral efficiency (spectrum is a scarce resource)</a:t>
            </a:r>
          </a:p>
          <a:p>
            <a:pPr marL="1242992" lvl="2" indent="-385763"/>
            <a:r>
              <a:rPr lang="en-GB" sz="1350" dirty="0">
                <a:solidFill>
                  <a:srgbClr val="002060"/>
                </a:solidFill>
              </a:rPr>
              <a:t>Channel size &amp; Modulation schemes (bit/s/Hz) </a:t>
            </a:r>
          </a:p>
          <a:p>
            <a:pPr marL="1242992" lvl="2" indent="-385763"/>
            <a:r>
              <a:rPr lang="en-GB" sz="1350" dirty="0">
                <a:solidFill>
                  <a:srgbClr val="002060"/>
                </a:solidFill>
              </a:rPr>
              <a:t>XPIC, BCA, LoS-MIMO, OAM</a:t>
            </a:r>
          </a:p>
          <a:p>
            <a:pPr marL="1242992" lvl="2" indent="-385763"/>
            <a:r>
              <a:rPr lang="en-GB" sz="1350" dirty="0">
                <a:solidFill>
                  <a:srgbClr val="002060"/>
                </a:solidFill>
              </a:rPr>
              <a:t>Geographical spectral efficiency: Dense reuse of channels </a:t>
            </a:r>
          </a:p>
          <a:p>
            <a:pPr marL="1242992" lvl="2" indent="-385763"/>
            <a:endParaRPr lang="en-GB" sz="1350" dirty="0">
              <a:solidFill>
                <a:srgbClr val="002060"/>
              </a:solidFill>
            </a:endParaRPr>
          </a:p>
          <a:p>
            <a:pPr marL="442912" indent="-385763"/>
            <a:r>
              <a:rPr lang="en-GB" sz="2000" dirty="0">
                <a:solidFill>
                  <a:schemeClr val="bg1">
                    <a:lumMod val="75000"/>
                  </a:schemeClr>
                </a:solidFill>
              </a:rPr>
              <a:t>Overview of current technology capabilities</a:t>
            </a:r>
          </a:p>
          <a:p>
            <a:pPr marL="1242992" lvl="2" indent="-385763"/>
            <a:r>
              <a:rPr lang="en-GB" sz="1300" dirty="0">
                <a:solidFill>
                  <a:schemeClr val="bg1">
                    <a:lumMod val="75000"/>
                  </a:schemeClr>
                </a:solidFill>
              </a:rPr>
              <a:t>Capacity</a:t>
            </a:r>
          </a:p>
          <a:p>
            <a:pPr marL="1242992" lvl="2" indent="-385763"/>
            <a:r>
              <a:rPr lang="en-GB" sz="1300" dirty="0">
                <a:solidFill>
                  <a:schemeClr val="bg1">
                    <a:lumMod val="75000"/>
                  </a:schemeClr>
                </a:solidFill>
              </a:rPr>
              <a:t>Latency</a:t>
            </a:r>
          </a:p>
          <a:p>
            <a:pPr marL="1242992" lvl="2" indent="-385763"/>
            <a:r>
              <a:rPr lang="en-GB" sz="1300" dirty="0">
                <a:solidFill>
                  <a:schemeClr val="bg1">
                    <a:lumMod val="75000"/>
                  </a:schemeClr>
                </a:solidFill>
              </a:rPr>
              <a:t>SDN</a:t>
            </a:r>
          </a:p>
          <a:p>
            <a:pPr marL="1242992" lvl="2" indent="-385763"/>
            <a:endParaRPr lang="en-GB" sz="1350" dirty="0">
              <a:solidFill>
                <a:srgbClr val="002060"/>
              </a:solidFill>
            </a:endParaRPr>
          </a:p>
          <a:p>
            <a:pPr marL="857229" lvl="2" indent="0">
              <a:buNone/>
            </a:pPr>
            <a:endParaRPr lang="en-GB" sz="1350" dirty="0">
              <a:solidFill>
                <a:srgbClr val="002060"/>
              </a:solidFill>
            </a:endParaRPr>
          </a:p>
          <a:p>
            <a:pPr lvl="2"/>
            <a:endParaRPr lang="en-GB" sz="1350" dirty="0"/>
          </a:p>
        </p:txBody>
      </p:sp>
    </p:spTree>
    <p:extLst>
      <p:ext uri="{BB962C8B-B14F-4D97-AF65-F5344CB8AC3E}">
        <p14:creationId xmlns:p14="http://schemas.microsoft.com/office/powerpoint/2010/main" val="998906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3C75-28D0-42AF-8FDA-C90D7A424B51}"/>
              </a:ext>
            </a:extLst>
          </p:cNvPr>
          <p:cNvSpPr>
            <a:spLocks noGrp="1"/>
          </p:cNvSpPr>
          <p:nvPr>
            <p:ph type="title"/>
          </p:nvPr>
        </p:nvSpPr>
        <p:spPr>
          <a:xfrm>
            <a:off x="393736" y="291154"/>
            <a:ext cx="8129803" cy="432048"/>
          </a:xfrm>
        </p:spPr>
        <p:txBody>
          <a:bodyPr>
            <a:noAutofit/>
          </a:bodyPr>
          <a:lstStyle/>
          <a:p>
            <a:r>
              <a:rPr lang="en-GB" sz="2400" cap="none" dirty="0">
                <a:solidFill>
                  <a:srgbClr val="1F4C7D"/>
                </a:solidFill>
                <a:cs typeface="+mn-cs"/>
              </a:rPr>
              <a:t>Capacity &amp; Spectral efficiency </a:t>
            </a:r>
            <a:br>
              <a:rPr lang="en-GB" sz="2400" cap="none" dirty="0">
                <a:solidFill>
                  <a:srgbClr val="1F4C7D"/>
                </a:solidFill>
                <a:cs typeface="+mn-cs"/>
              </a:rPr>
            </a:br>
            <a:endParaRPr lang="en-GB" sz="2400" cap="none" dirty="0">
              <a:solidFill>
                <a:srgbClr val="1F4C7D"/>
              </a:solidFill>
              <a:cs typeface="+mn-cs"/>
            </a:endParaRPr>
          </a:p>
        </p:txBody>
      </p:sp>
      <p:sp>
        <p:nvSpPr>
          <p:cNvPr id="3" name="Text Placeholder 2">
            <a:extLst>
              <a:ext uri="{FF2B5EF4-FFF2-40B4-BE49-F238E27FC236}">
                <a16:creationId xmlns:a16="http://schemas.microsoft.com/office/drawing/2014/main" id="{FB89C2A5-109D-4B8C-8D07-6AC7DE16B26E}"/>
              </a:ext>
            </a:extLst>
          </p:cNvPr>
          <p:cNvSpPr>
            <a:spLocks noGrp="1"/>
          </p:cNvSpPr>
          <p:nvPr>
            <p:ph type="body" idx="1"/>
          </p:nvPr>
        </p:nvSpPr>
        <p:spPr>
          <a:xfrm>
            <a:off x="3384247" y="708761"/>
            <a:ext cx="5759753" cy="1411652"/>
          </a:xfrm>
        </p:spPr>
        <p:txBody>
          <a:bodyPr>
            <a:noAutofit/>
          </a:bodyPr>
          <a:lstStyle/>
          <a:p>
            <a:r>
              <a:rPr lang="en-GB" sz="1800" dirty="0"/>
              <a:t>Larger channels </a:t>
            </a:r>
            <a:r>
              <a:rPr lang="en-GB" sz="1800" dirty="0">
                <a:sym typeface="Wingdings" panose="05000000000000000000" pitchFamily="2" charset="2"/>
              </a:rPr>
              <a:t> not anymore </a:t>
            </a:r>
            <a:r>
              <a:rPr lang="en-GB" sz="1800" dirty="0"/>
              <a:t>a technology limit</a:t>
            </a:r>
            <a:endParaRPr lang="en-GB" sz="1800" dirty="0">
              <a:sym typeface="Wingdings" panose="05000000000000000000" pitchFamily="2" charset="2"/>
            </a:endParaRPr>
          </a:p>
          <a:p>
            <a:pPr lvl="1"/>
            <a:r>
              <a:rPr lang="en-GB" sz="1350" dirty="0">
                <a:solidFill>
                  <a:schemeClr val="tx1">
                    <a:lumMod val="75000"/>
                    <a:lumOff val="25000"/>
                  </a:schemeClr>
                </a:solidFill>
                <a:sym typeface="Wingdings" panose="05000000000000000000" pitchFamily="2" charset="2"/>
              </a:rPr>
              <a:t>In MW bands recent regulatory limit shifted up to CS=224MHz, but not everywhere. Up to CS=2000MHz in </a:t>
            </a:r>
            <a:r>
              <a:rPr lang="en-GB" sz="1350" dirty="0" err="1">
                <a:solidFill>
                  <a:schemeClr val="tx1">
                    <a:lumMod val="75000"/>
                    <a:lumOff val="25000"/>
                  </a:schemeClr>
                </a:solidFill>
                <a:sym typeface="Wingdings" panose="05000000000000000000" pitchFamily="2" charset="2"/>
              </a:rPr>
              <a:t>EBand</a:t>
            </a:r>
            <a:r>
              <a:rPr lang="en-GB" sz="1350" dirty="0">
                <a:solidFill>
                  <a:schemeClr val="tx1">
                    <a:lumMod val="75000"/>
                    <a:lumOff val="25000"/>
                  </a:schemeClr>
                </a:solidFill>
                <a:sym typeface="Wingdings" panose="05000000000000000000" pitchFamily="2" charset="2"/>
              </a:rPr>
              <a:t> and above 100GHz</a:t>
            </a:r>
          </a:p>
          <a:p>
            <a:pPr lvl="1"/>
            <a:r>
              <a:rPr lang="en-GB" sz="1350" dirty="0">
                <a:solidFill>
                  <a:schemeClr val="tx1">
                    <a:lumMod val="75000"/>
                    <a:lumOff val="25000"/>
                  </a:schemeClr>
                </a:solidFill>
                <a:sym typeface="Wingdings" panose="05000000000000000000" pitchFamily="2" charset="2"/>
              </a:rPr>
              <a:t>TCO:  </a:t>
            </a:r>
            <a:r>
              <a:rPr lang="en-GB" sz="1350" b="1" dirty="0">
                <a:solidFill>
                  <a:schemeClr val="tx1">
                    <a:lumMod val="75000"/>
                    <a:lumOff val="25000"/>
                  </a:schemeClr>
                </a:solidFill>
                <a:sym typeface="Wingdings" panose="05000000000000000000" pitchFamily="2" charset="2"/>
              </a:rPr>
              <a:t>N*</a:t>
            </a:r>
            <a:r>
              <a:rPr lang="en-GB" sz="1350" dirty="0">
                <a:solidFill>
                  <a:schemeClr val="tx1">
                    <a:lumMod val="75000"/>
                    <a:lumOff val="25000"/>
                  </a:schemeClr>
                </a:solidFill>
                <a:sym typeface="Wingdings" panose="05000000000000000000" pitchFamily="2" charset="2"/>
              </a:rPr>
              <a:t>CS means </a:t>
            </a:r>
            <a:r>
              <a:rPr lang="en-GB" sz="1350" b="1" dirty="0">
                <a:solidFill>
                  <a:schemeClr val="tx1">
                    <a:lumMod val="75000"/>
                    <a:lumOff val="25000"/>
                  </a:schemeClr>
                </a:solidFill>
                <a:sym typeface="Wingdings" panose="05000000000000000000" pitchFamily="2" charset="2"/>
              </a:rPr>
              <a:t>N*capacity </a:t>
            </a:r>
            <a:r>
              <a:rPr lang="en-GB" sz="1350" dirty="0">
                <a:solidFill>
                  <a:schemeClr val="tx1">
                    <a:lumMod val="75000"/>
                    <a:lumOff val="25000"/>
                  </a:schemeClr>
                </a:solidFill>
                <a:sym typeface="Wingdings" panose="05000000000000000000" pitchFamily="2" charset="2"/>
              </a:rPr>
              <a:t>within one </a:t>
            </a:r>
            <a:r>
              <a:rPr lang="en-GB" sz="1350" b="1" u="sng" dirty="0">
                <a:solidFill>
                  <a:schemeClr val="tx1">
                    <a:lumMod val="75000"/>
                    <a:lumOff val="25000"/>
                  </a:schemeClr>
                </a:solidFill>
                <a:sym typeface="Wingdings" panose="05000000000000000000" pitchFamily="2" charset="2"/>
              </a:rPr>
              <a:t>RTX</a:t>
            </a:r>
            <a:r>
              <a:rPr lang="en-GB" sz="1350" dirty="0">
                <a:solidFill>
                  <a:schemeClr val="tx1">
                    <a:lumMod val="75000"/>
                    <a:lumOff val="25000"/>
                  </a:schemeClr>
                </a:solidFill>
                <a:sym typeface="Wingdings" panose="05000000000000000000" pitchFamily="2" charset="2"/>
              </a:rPr>
              <a:t>. But licence fees increase usually </a:t>
            </a:r>
            <a:r>
              <a:rPr lang="en-GB" sz="1350" b="1" dirty="0">
                <a:solidFill>
                  <a:schemeClr val="tx1">
                    <a:lumMod val="75000"/>
                    <a:lumOff val="25000"/>
                  </a:schemeClr>
                </a:solidFill>
                <a:sym typeface="Wingdings" panose="05000000000000000000" pitchFamily="2" charset="2"/>
              </a:rPr>
              <a:t>*N</a:t>
            </a:r>
          </a:p>
          <a:p>
            <a:pPr lvl="1"/>
            <a:r>
              <a:rPr lang="en-GB" sz="1350" dirty="0">
                <a:solidFill>
                  <a:schemeClr val="tx1">
                    <a:lumMod val="75000"/>
                    <a:lumOff val="25000"/>
                  </a:schemeClr>
                </a:solidFill>
                <a:sym typeface="Wingdings" panose="05000000000000000000" pitchFamily="2" charset="2"/>
              </a:rPr>
              <a:t>Where larger CS are needed: Carrier Aggregation, in same band or adjacent band</a:t>
            </a:r>
          </a:p>
        </p:txBody>
      </p:sp>
      <p:pic>
        <p:nvPicPr>
          <p:cNvPr id="35" name="Picture 34">
            <a:extLst>
              <a:ext uri="{FF2B5EF4-FFF2-40B4-BE49-F238E27FC236}">
                <a16:creationId xmlns:a16="http://schemas.microsoft.com/office/drawing/2014/main" id="{28E0B9FD-7313-40A2-BFE9-F420DC988C61}"/>
              </a:ext>
            </a:extLst>
          </p:cNvPr>
          <p:cNvPicPr>
            <a:picLocks noChangeAspect="1"/>
          </p:cNvPicPr>
          <p:nvPr/>
        </p:nvPicPr>
        <p:blipFill>
          <a:blip r:embed="rId3"/>
          <a:stretch>
            <a:fillRect/>
          </a:stretch>
        </p:blipFill>
        <p:spPr>
          <a:xfrm>
            <a:off x="258418" y="3527494"/>
            <a:ext cx="1350000" cy="1418228"/>
          </a:xfrm>
          <a:prstGeom prst="rect">
            <a:avLst/>
          </a:prstGeom>
        </p:spPr>
      </p:pic>
      <p:pic>
        <p:nvPicPr>
          <p:cNvPr id="36" name="Picture 35">
            <a:extLst>
              <a:ext uri="{FF2B5EF4-FFF2-40B4-BE49-F238E27FC236}">
                <a16:creationId xmlns:a16="http://schemas.microsoft.com/office/drawing/2014/main" id="{B11B9A3F-7B39-4E9C-959F-CD3EE869A11F}"/>
              </a:ext>
            </a:extLst>
          </p:cNvPr>
          <p:cNvPicPr>
            <a:picLocks noChangeAspect="1"/>
          </p:cNvPicPr>
          <p:nvPr/>
        </p:nvPicPr>
        <p:blipFill>
          <a:blip r:embed="rId4"/>
          <a:stretch>
            <a:fillRect/>
          </a:stretch>
        </p:blipFill>
        <p:spPr>
          <a:xfrm>
            <a:off x="1878467" y="3514721"/>
            <a:ext cx="1392193" cy="1431000"/>
          </a:xfrm>
          <a:prstGeom prst="rect">
            <a:avLst/>
          </a:prstGeom>
        </p:spPr>
      </p:pic>
      <p:sp>
        <p:nvSpPr>
          <p:cNvPr id="38" name="Text Placeholder 2">
            <a:extLst>
              <a:ext uri="{FF2B5EF4-FFF2-40B4-BE49-F238E27FC236}">
                <a16:creationId xmlns:a16="http://schemas.microsoft.com/office/drawing/2014/main" id="{5130FB0B-D0EC-4272-8F96-D97C303C2C5F}"/>
              </a:ext>
            </a:extLst>
          </p:cNvPr>
          <p:cNvSpPr txBox="1">
            <a:spLocks/>
          </p:cNvSpPr>
          <p:nvPr/>
        </p:nvSpPr>
        <p:spPr>
          <a:xfrm>
            <a:off x="3384247" y="2911135"/>
            <a:ext cx="5759753" cy="2195507"/>
          </a:xfrm>
          <a:prstGeom prst="rect">
            <a:avLst/>
          </a:prstGeom>
        </p:spPr>
        <p:txBody>
          <a:bodyPr vert="horz" lIns="68580" tIns="34290" rIns="68580" bIns="34290" rtlCol="0" anchor="t" anchorCtr="0">
            <a:normAutofit fontScale="85000" lnSpcReduction="20000"/>
          </a:bodyPr>
          <a:lstStyle>
            <a:lvl1pPr marL="457189" marR="0" indent="-457189" algn="l" defTabSz="1219170" rtl="0" eaLnBrk="0" fontAlgn="base" latinLnBrk="0" hangingPunct="0">
              <a:lnSpc>
                <a:spcPct val="100000"/>
              </a:lnSpc>
              <a:spcBef>
                <a:spcPct val="20000"/>
              </a:spcBef>
              <a:spcAft>
                <a:spcPct val="0"/>
              </a:spcAft>
              <a:buClrTx/>
              <a:buSzPct val="90000"/>
              <a:buFontTx/>
              <a:buBlip>
                <a:blip r:embed="rId5"/>
              </a:buBlip>
              <a:tabLst/>
              <a:defRPr sz="2933" b="0" kern="1200">
                <a:solidFill>
                  <a:schemeClr val="tx1">
                    <a:lumMod val="65000"/>
                    <a:lumOff val="35000"/>
                  </a:schemeClr>
                </a:solidFill>
                <a:latin typeface="+mn-lt"/>
                <a:ea typeface="+mn-ea"/>
                <a:cs typeface="+mn-cs"/>
              </a:defRPr>
            </a:lvl1pPr>
            <a:lvl2pPr marL="990575" marR="0" indent="-380990"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933" kern="1200">
                <a:solidFill>
                  <a:schemeClr val="tx1">
                    <a:tint val="75000"/>
                  </a:schemeClr>
                </a:solidFill>
                <a:latin typeface="+mn-lt"/>
                <a:ea typeface="+mn-ea"/>
                <a:cs typeface="+mn-cs"/>
              </a:defRPr>
            </a:lvl2pPr>
            <a:lvl3pPr marL="1523962"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133" kern="1200">
                <a:solidFill>
                  <a:schemeClr val="tx1">
                    <a:tint val="75000"/>
                  </a:schemeClr>
                </a:solidFill>
                <a:latin typeface="+mn-lt"/>
                <a:ea typeface="+mn-ea"/>
                <a:cs typeface="+mn-cs"/>
              </a:defRPr>
            </a:lvl3pPr>
            <a:lvl4pPr marL="2133547"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867" kern="1200">
                <a:solidFill>
                  <a:schemeClr val="tx1">
                    <a:tint val="75000"/>
                  </a:schemeClr>
                </a:solidFill>
                <a:latin typeface="+mn-lt"/>
                <a:ea typeface="+mn-ea"/>
                <a:cs typeface="+mn-cs"/>
              </a:defRPr>
            </a:lvl4pPr>
            <a:lvl5pPr marL="2743131"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867" kern="1200">
                <a:solidFill>
                  <a:schemeClr val="tx1">
                    <a:tint val="75000"/>
                  </a:schemeClr>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r>
              <a:rPr lang="en-GB" sz="2100" dirty="0">
                <a:solidFill>
                  <a:prstClr val="black">
                    <a:lumMod val="65000"/>
                    <a:lumOff val="35000"/>
                  </a:prstClr>
                </a:solidFill>
                <a:sym typeface="Wingdings" panose="05000000000000000000" pitchFamily="2" charset="2"/>
              </a:rPr>
              <a:t>Higher Modulation schemes  Reached the reasonable top</a:t>
            </a:r>
          </a:p>
          <a:p>
            <a:pPr lvl="2"/>
            <a:r>
              <a:rPr lang="en-GB" sz="1800" dirty="0">
                <a:solidFill>
                  <a:prstClr val="black">
                    <a:lumMod val="75000"/>
                    <a:lumOff val="25000"/>
                  </a:prstClr>
                </a:solidFill>
                <a:sym typeface="Wingdings" panose="05000000000000000000" pitchFamily="2" charset="2"/>
              </a:rPr>
              <a:t>4096QAM (and more)  Channel spectral efficiency reached  substantially the top </a:t>
            </a:r>
          </a:p>
          <a:p>
            <a:pPr lvl="2"/>
            <a:r>
              <a:rPr lang="en-GB" sz="1800" dirty="0">
                <a:solidFill>
                  <a:prstClr val="black">
                    <a:lumMod val="75000"/>
                    <a:lumOff val="25000"/>
                  </a:prstClr>
                </a:solidFill>
                <a:sym typeface="Wingdings" panose="05000000000000000000" pitchFamily="2" charset="2"/>
              </a:rPr>
              <a:t>After 1024QAM spectral efficiency gain is less than 10% ever step</a:t>
            </a:r>
          </a:p>
          <a:p>
            <a:pPr lvl="2"/>
            <a:r>
              <a:rPr lang="en-GB" sz="1800" dirty="0">
                <a:solidFill>
                  <a:prstClr val="black">
                    <a:lumMod val="75000"/>
                    <a:lumOff val="25000"/>
                  </a:prstClr>
                </a:solidFill>
                <a:sym typeface="Wingdings" panose="05000000000000000000" pitchFamily="2" charset="2"/>
              </a:rPr>
              <a:t>Adaptive Modulation introduced everywhere</a:t>
            </a:r>
          </a:p>
          <a:p>
            <a:pPr lvl="2"/>
            <a:r>
              <a:rPr lang="en-GB" sz="1800" dirty="0">
                <a:solidFill>
                  <a:prstClr val="black">
                    <a:lumMod val="75000"/>
                    <a:lumOff val="25000"/>
                  </a:prstClr>
                </a:solidFill>
                <a:sym typeface="Wingdings" panose="05000000000000000000" pitchFamily="2" charset="2"/>
              </a:rPr>
              <a:t>Penalty on System Gain to be considered</a:t>
            </a:r>
          </a:p>
          <a:p>
            <a:pPr lvl="2"/>
            <a:r>
              <a:rPr lang="en-GB" sz="1800" dirty="0">
                <a:solidFill>
                  <a:prstClr val="black">
                    <a:lumMod val="75000"/>
                    <a:lumOff val="25000"/>
                  </a:prstClr>
                </a:solidFill>
                <a:sym typeface="Wingdings" panose="05000000000000000000" pitchFamily="2" charset="2"/>
              </a:rPr>
              <a:t>TCO: High modulations RTX at the same cost</a:t>
            </a:r>
            <a:endParaRPr lang="en-GB" sz="1800" dirty="0">
              <a:solidFill>
                <a:prstClr val="black">
                  <a:lumMod val="75000"/>
                  <a:lumOff val="25000"/>
                </a:prstClr>
              </a:solidFill>
            </a:endParaRPr>
          </a:p>
        </p:txBody>
      </p:sp>
      <p:sp>
        <p:nvSpPr>
          <p:cNvPr id="39" name="TextBox 38">
            <a:extLst>
              <a:ext uri="{FF2B5EF4-FFF2-40B4-BE49-F238E27FC236}">
                <a16:creationId xmlns:a16="http://schemas.microsoft.com/office/drawing/2014/main" id="{EBDFF946-6BE2-415A-8CF6-893A767E2291}"/>
              </a:ext>
            </a:extLst>
          </p:cNvPr>
          <p:cNvSpPr txBox="1"/>
          <p:nvPr/>
        </p:nvSpPr>
        <p:spPr>
          <a:xfrm>
            <a:off x="348709" y="3205197"/>
            <a:ext cx="1289264" cy="300082"/>
          </a:xfrm>
          <a:prstGeom prst="rect">
            <a:avLst/>
          </a:prstGeom>
          <a:noFill/>
        </p:spPr>
        <p:txBody>
          <a:bodyPr wrap="none" rtlCol="0">
            <a:spAutoFit/>
          </a:bodyPr>
          <a:lstStyle/>
          <a:p>
            <a:r>
              <a:rPr lang="en-GB" sz="1350" b="1" dirty="0">
                <a:solidFill>
                  <a:prstClr val="black"/>
                </a:solidFill>
              </a:rPr>
              <a:t>QPSK (2b/s/Hz)</a:t>
            </a:r>
          </a:p>
        </p:txBody>
      </p:sp>
      <p:sp>
        <p:nvSpPr>
          <p:cNvPr id="40" name="TextBox 39">
            <a:extLst>
              <a:ext uri="{FF2B5EF4-FFF2-40B4-BE49-F238E27FC236}">
                <a16:creationId xmlns:a16="http://schemas.microsoft.com/office/drawing/2014/main" id="{297B04DE-59C6-4129-8E54-CE0CBB06A9EF}"/>
              </a:ext>
            </a:extLst>
          </p:cNvPr>
          <p:cNvSpPr txBox="1"/>
          <p:nvPr/>
        </p:nvSpPr>
        <p:spPr>
          <a:xfrm>
            <a:off x="1817235" y="3197403"/>
            <a:ext cx="1717265" cy="300082"/>
          </a:xfrm>
          <a:prstGeom prst="rect">
            <a:avLst/>
          </a:prstGeom>
          <a:noFill/>
        </p:spPr>
        <p:txBody>
          <a:bodyPr wrap="none" rtlCol="0">
            <a:spAutoFit/>
          </a:bodyPr>
          <a:lstStyle/>
          <a:p>
            <a:r>
              <a:rPr lang="en-GB" sz="1350" b="1" dirty="0">
                <a:solidFill>
                  <a:prstClr val="black"/>
                </a:solidFill>
              </a:rPr>
              <a:t>4096QAM (12b/s/Hz)</a:t>
            </a:r>
          </a:p>
        </p:txBody>
      </p:sp>
      <p:grpSp>
        <p:nvGrpSpPr>
          <p:cNvPr id="4" name="Group 3">
            <a:extLst>
              <a:ext uri="{FF2B5EF4-FFF2-40B4-BE49-F238E27FC236}">
                <a16:creationId xmlns:a16="http://schemas.microsoft.com/office/drawing/2014/main" id="{C98408C4-715B-485B-9F3B-DC9412AD4634}"/>
              </a:ext>
            </a:extLst>
          </p:cNvPr>
          <p:cNvGrpSpPr/>
          <p:nvPr/>
        </p:nvGrpSpPr>
        <p:grpSpPr>
          <a:xfrm>
            <a:off x="99338" y="1423363"/>
            <a:ext cx="9001795" cy="1453019"/>
            <a:chOff x="272124" y="1871691"/>
            <a:chExt cx="12002393" cy="1937359"/>
          </a:xfrm>
        </p:grpSpPr>
        <p:sp>
          <p:nvSpPr>
            <p:cNvPr id="20" name="TextBox 19">
              <a:extLst>
                <a:ext uri="{FF2B5EF4-FFF2-40B4-BE49-F238E27FC236}">
                  <a16:creationId xmlns:a16="http://schemas.microsoft.com/office/drawing/2014/main" id="{C102249B-F0F0-4263-B9C7-E26978A67973}"/>
                </a:ext>
              </a:extLst>
            </p:cNvPr>
            <p:cNvSpPr txBox="1"/>
            <p:nvPr/>
          </p:nvSpPr>
          <p:spPr>
            <a:xfrm>
              <a:off x="725168" y="1871692"/>
              <a:ext cx="722848" cy="307776"/>
            </a:xfrm>
            <a:prstGeom prst="rect">
              <a:avLst/>
            </a:prstGeom>
            <a:noFill/>
          </p:spPr>
          <p:txBody>
            <a:bodyPr wrap="none" rtlCol="0">
              <a:spAutoFit/>
            </a:bodyPr>
            <a:lstStyle/>
            <a:p>
              <a:r>
                <a:rPr lang="en-GB" sz="900" dirty="0">
                  <a:solidFill>
                    <a:prstClr val="black"/>
                  </a:solidFill>
                </a:rPr>
                <a:t>28 MHz</a:t>
              </a:r>
            </a:p>
          </p:txBody>
        </p:sp>
        <p:sp>
          <p:nvSpPr>
            <p:cNvPr id="21" name="TextBox 20">
              <a:extLst>
                <a:ext uri="{FF2B5EF4-FFF2-40B4-BE49-F238E27FC236}">
                  <a16:creationId xmlns:a16="http://schemas.microsoft.com/office/drawing/2014/main" id="{9B3A527A-8FBF-4A68-8F50-A02F3CDC3D54}"/>
                </a:ext>
              </a:extLst>
            </p:cNvPr>
            <p:cNvSpPr txBox="1"/>
            <p:nvPr/>
          </p:nvSpPr>
          <p:spPr>
            <a:xfrm>
              <a:off x="845555" y="2148691"/>
              <a:ext cx="722848" cy="307776"/>
            </a:xfrm>
            <a:prstGeom prst="rect">
              <a:avLst/>
            </a:prstGeom>
            <a:noFill/>
          </p:spPr>
          <p:txBody>
            <a:bodyPr wrap="none" rtlCol="0">
              <a:spAutoFit/>
            </a:bodyPr>
            <a:lstStyle/>
            <a:p>
              <a:r>
                <a:rPr lang="en-GB" sz="900" dirty="0">
                  <a:solidFill>
                    <a:prstClr val="black"/>
                  </a:solidFill>
                </a:rPr>
                <a:t>56 MHz</a:t>
              </a:r>
            </a:p>
          </p:txBody>
        </p:sp>
        <p:sp>
          <p:nvSpPr>
            <p:cNvPr id="22" name="TextBox 21">
              <a:extLst>
                <a:ext uri="{FF2B5EF4-FFF2-40B4-BE49-F238E27FC236}">
                  <a16:creationId xmlns:a16="http://schemas.microsoft.com/office/drawing/2014/main" id="{7685790F-E6CE-4184-882C-635F2C273C18}"/>
                </a:ext>
              </a:extLst>
            </p:cNvPr>
            <p:cNvSpPr txBox="1"/>
            <p:nvPr/>
          </p:nvSpPr>
          <p:spPr>
            <a:xfrm>
              <a:off x="1086329" y="2392244"/>
              <a:ext cx="799792" cy="307776"/>
            </a:xfrm>
            <a:prstGeom prst="rect">
              <a:avLst/>
            </a:prstGeom>
            <a:noFill/>
          </p:spPr>
          <p:txBody>
            <a:bodyPr wrap="none" rtlCol="0">
              <a:spAutoFit/>
            </a:bodyPr>
            <a:lstStyle/>
            <a:p>
              <a:r>
                <a:rPr lang="en-GB" sz="900" dirty="0">
                  <a:solidFill>
                    <a:prstClr val="black"/>
                  </a:solidFill>
                </a:rPr>
                <a:t>112 MHz</a:t>
              </a:r>
            </a:p>
          </p:txBody>
        </p:sp>
        <p:sp>
          <p:nvSpPr>
            <p:cNvPr id="23" name="TextBox 22">
              <a:extLst>
                <a:ext uri="{FF2B5EF4-FFF2-40B4-BE49-F238E27FC236}">
                  <a16:creationId xmlns:a16="http://schemas.microsoft.com/office/drawing/2014/main" id="{0D35965F-03D6-4C1F-A525-B87FE74155E7}"/>
                </a:ext>
              </a:extLst>
            </p:cNvPr>
            <p:cNvSpPr txBox="1"/>
            <p:nvPr/>
          </p:nvSpPr>
          <p:spPr>
            <a:xfrm>
              <a:off x="1560879" y="2724282"/>
              <a:ext cx="799792" cy="307776"/>
            </a:xfrm>
            <a:prstGeom prst="rect">
              <a:avLst/>
            </a:prstGeom>
            <a:noFill/>
          </p:spPr>
          <p:txBody>
            <a:bodyPr wrap="none" rtlCol="0">
              <a:spAutoFit/>
            </a:bodyPr>
            <a:lstStyle/>
            <a:p>
              <a:r>
                <a:rPr lang="en-GB" sz="900" dirty="0">
                  <a:solidFill>
                    <a:prstClr val="black"/>
                  </a:solidFill>
                </a:rPr>
                <a:t>224 MHz</a:t>
              </a:r>
            </a:p>
          </p:txBody>
        </p:sp>
        <p:sp>
          <p:nvSpPr>
            <p:cNvPr id="24" name="TextBox 23">
              <a:extLst>
                <a:ext uri="{FF2B5EF4-FFF2-40B4-BE49-F238E27FC236}">
                  <a16:creationId xmlns:a16="http://schemas.microsoft.com/office/drawing/2014/main" id="{1ECBA527-C09D-46B5-8FD7-41FD58B43FFB}"/>
                </a:ext>
              </a:extLst>
            </p:cNvPr>
            <p:cNvSpPr txBox="1"/>
            <p:nvPr/>
          </p:nvSpPr>
          <p:spPr>
            <a:xfrm>
              <a:off x="1639323" y="2965339"/>
              <a:ext cx="799792" cy="307776"/>
            </a:xfrm>
            <a:prstGeom prst="rect">
              <a:avLst/>
            </a:prstGeom>
            <a:noFill/>
          </p:spPr>
          <p:txBody>
            <a:bodyPr wrap="none" rtlCol="0">
              <a:spAutoFit/>
            </a:bodyPr>
            <a:lstStyle/>
            <a:p>
              <a:r>
                <a:rPr lang="en-GB" sz="900" dirty="0">
                  <a:solidFill>
                    <a:prstClr val="black"/>
                  </a:solidFill>
                </a:rPr>
                <a:t>250 MHz</a:t>
              </a:r>
            </a:p>
          </p:txBody>
        </p:sp>
        <p:sp>
          <p:nvSpPr>
            <p:cNvPr id="25" name="TextBox 24">
              <a:extLst>
                <a:ext uri="{FF2B5EF4-FFF2-40B4-BE49-F238E27FC236}">
                  <a16:creationId xmlns:a16="http://schemas.microsoft.com/office/drawing/2014/main" id="{9DDFD989-2902-46E6-A6EF-AF8232ADB280}"/>
                </a:ext>
              </a:extLst>
            </p:cNvPr>
            <p:cNvSpPr txBox="1"/>
            <p:nvPr/>
          </p:nvSpPr>
          <p:spPr>
            <a:xfrm>
              <a:off x="6015200" y="3216057"/>
              <a:ext cx="876736" cy="307776"/>
            </a:xfrm>
            <a:prstGeom prst="rect">
              <a:avLst/>
            </a:prstGeom>
            <a:noFill/>
          </p:spPr>
          <p:txBody>
            <a:bodyPr wrap="none" rtlCol="0">
              <a:spAutoFit/>
            </a:bodyPr>
            <a:lstStyle/>
            <a:p>
              <a:r>
                <a:rPr lang="en-GB" sz="900" dirty="0">
                  <a:solidFill>
                    <a:prstClr val="black"/>
                  </a:solidFill>
                </a:rPr>
                <a:t>1000 MHz</a:t>
              </a:r>
            </a:p>
          </p:txBody>
        </p:sp>
        <p:grpSp>
          <p:nvGrpSpPr>
            <p:cNvPr id="26" name="Group 25">
              <a:extLst>
                <a:ext uri="{FF2B5EF4-FFF2-40B4-BE49-F238E27FC236}">
                  <a16:creationId xmlns:a16="http://schemas.microsoft.com/office/drawing/2014/main" id="{447386CB-0014-44BC-81A0-902D9D17565F}"/>
                </a:ext>
              </a:extLst>
            </p:cNvPr>
            <p:cNvGrpSpPr/>
            <p:nvPr/>
          </p:nvGrpSpPr>
          <p:grpSpPr>
            <a:xfrm>
              <a:off x="597781" y="1912679"/>
              <a:ext cx="10800000" cy="1800000"/>
              <a:chOff x="498000" y="2228092"/>
              <a:chExt cx="22320000" cy="3684876"/>
            </a:xfrm>
            <a:solidFill>
              <a:srgbClr val="00B0F0"/>
            </a:solidFill>
          </p:grpSpPr>
          <p:sp>
            <p:nvSpPr>
              <p:cNvPr id="28" name="Rectangle: Top Corners Rounded 27">
                <a:extLst>
                  <a:ext uri="{FF2B5EF4-FFF2-40B4-BE49-F238E27FC236}">
                    <a16:creationId xmlns:a16="http://schemas.microsoft.com/office/drawing/2014/main" id="{2431A194-E1A0-43C7-AD5E-38FF2C767325}"/>
                  </a:ext>
                </a:extLst>
              </p:cNvPr>
              <p:cNvSpPr/>
              <p:nvPr/>
            </p:nvSpPr>
            <p:spPr>
              <a:xfrm>
                <a:off x="498000" y="2228092"/>
                <a:ext cx="248800" cy="342072"/>
              </a:xfrm>
              <a:prstGeom prst="round2Same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29" name="Rectangle: Top Corners Rounded 28">
                <a:extLst>
                  <a:ext uri="{FF2B5EF4-FFF2-40B4-BE49-F238E27FC236}">
                    <a16:creationId xmlns:a16="http://schemas.microsoft.com/office/drawing/2014/main" id="{597617C8-BB98-44BB-B630-3C6A661FA046}"/>
                  </a:ext>
                </a:extLst>
              </p:cNvPr>
              <p:cNvSpPr/>
              <p:nvPr/>
            </p:nvSpPr>
            <p:spPr>
              <a:xfrm>
                <a:off x="498000" y="2785226"/>
                <a:ext cx="497600" cy="342072"/>
              </a:xfrm>
              <a:prstGeom prst="round2Same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30" name="Rectangle: Top Corners Rounded 29">
                <a:extLst>
                  <a:ext uri="{FF2B5EF4-FFF2-40B4-BE49-F238E27FC236}">
                    <a16:creationId xmlns:a16="http://schemas.microsoft.com/office/drawing/2014/main" id="{68D7A004-1C61-4AFB-949E-84FB1BE87A87}"/>
                  </a:ext>
                </a:extLst>
              </p:cNvPr>
              <p:cNvSpPr/>
              <p:nvPr/>
            </p:nvSpPr>
            <p:spPr>
              <a:xfrm>
                <a:off x="498000" y="3342360"/>
                <a:ext cx="995200" cy="342072"/>
              </a:xfrm>
              <a:prstGeom prst="round2Same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31" name="Rectangle: Top Corners Rounded 30">
                <a:extLst>
                  <a:ext uri="{FF2B5EF4-FFF2-40B4-BE49-F238E27FC236}">
                    <a16:creationId xmlns:a16="http://schemas.microsoft.com/office/drawing/2014/main" id="{FB0E3EA5-BAF8-4907-953D-B00414E6060D}"/>
                  </a:ext>
                </a:extLst>
              </p:cNvPr>
              <p:cNvSpPr/>
              <p:nvPr/>
            </p:nvSpPr>
            <p:spPr>
              <a:xfrm>
                <a:off x="498000" y="3899494"/>
                <a:ext cx="1990400" cy="342072"/>
              </a:xfrm>
              <a:prstGeom prst="round2Same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32" name="Rectangle: Top Corners Rounded 31">
                <a:extLst>
                  <a:ext uri="{FF2B5EF4-FFF2-40B4-BE49-F238E27FC236}">
                    <a16:creationId xmlns:a16="http://schemas.microsoft.com/office/drawing/2014/main" id="{A9E7F124-C15A-44D4-A785-B3D675C987CC}"/>
                  </a:ext>
                </a:extLst>
              </p:cNvPr>
              <p:cNvSpPr/>
              <p:nvPr/>
            </p:nvSpPr>
            <p:spPr>
              <a:xfrm>
                <a:off x="498000" y="4456628"/>
                <a:ext cx="2239200" cy="342072"/>
              </a:xfrm>
              <a:prstGeom prst="round2Same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33" name="Rectangle: Top Corners Rounded 32">
                <a:extLst>
                  <a:ext uri="{FF2B5EF4-FFF2-40B4-BE49-F238E27FC236}">
                    <a16:creationId xmlns:a16="http://schemas.microsoft.com/office/drawing/2014/main" id="{4A3970D8-C17D-4D0C-A1FC-7E522F754EE2}"/>
                  </a:ext>
                </a:extLst>
              </p:cNvPr>
              <p:cNvSpPr/>
              <p:nvPr/>
            </p:nvSpPr>
            <p:spPr>
              <a:xfrm>
                <a:off x="498000" y="5013762"/>
                <a:ext cx="11196000" cy="342072"/>
              </a:xfrm>
              <a:prstGeom prst="round2Same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34" name="Rectangle: Top Corners Rounded 33">
                <a:extLst>
                  <a:ext uri="{FF2B5EF4-FFF2-40B4-BE49-F238E27FC236}">
                    <a16:creationId xmlns:a16="http://schemas.microsoft.com/office/drawing/2014/main" id="{AC858CC5-E369-4851-BB19-28E46A2A9454}"/>
                  </a:ext>
                </a:extLst>
              </p:cNvPr>
              <p:cNvSpPr/>
              <p:nvPr/>
            </p:nvSpPr>
            <p:spPr>
              <a:xfrm>
                <a:off x="498000" y="5570896"/>
                <a:ext cx="22320000" cy="342072"/>
              </a:xfrm>
              <a:prstGeom prst="round2Same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grpSp>
        <p:sp>
          <p:nvSpPr>
            <p:cNvPr id="27" name="TextBox 26">
              <a:extLst>
                <a:ext uri="{FF2B5EF4-FFF2-40B4-BE49-F238E27FC236}">
                  <a16:creationId xmlns:a16="http://schemas.microsoft.com/office/drawing/2014/main" id="{29748827-4410-4029-8BC8-37CA4D4FD727}"/>
                </a:ext>
              </a:extLst>
            </p:cNvPr>
            <p:cNvSpPr txBox="1"/>
            <p:nvPr/>
          </p:nvSpPr>
          <p:spPr>
            <a:xfrm>
              <a:off x="11397781" y="3481709"/>
              <a:ext cx="876736" cy="307776"/>
            </a:xfrm>
            <a:prstGeom prst="rect">
              <a:avLst/>
            </a:prstGeom>
            <a:noFill/>
          </p:spPr>
          <p:txBody>
            <a:bodyPr wrap="none" rtlCol="0">
              <a:spAutoFit/>
            </a:bodyPr>
            <a:lstStyle/>
            <a:p>
              <a:r>
                <a:rPr lang="en-GB" sz="900" dirty="0">
                  <a:solidFill>
                    <a:prstClr val="black"/>
                  </a:solidFill>
                </a:rPr>
                <a:t>2000 MHz</a:t>
              </a:r>
            </a:p>
          </p:txBody>
        </p:sp>
        <p:sp>
          <p:nvSpPr>
            <p:cNvPr id="37" name="TextBox 36">
              <a:extLst>
                <a:ext uri="{FF2B5EF4-FFF2-40B4-BE49-F238E27FC236}">
                  <a16:creationId xmlns:a16="http://schemas.microsoft.com/office/drawing/2014/main" id="{D9AED9C4-A9E8-4938-854C-F6A9AA72339D}"/>
                </a:ext>
              </a:extLst>
            </p:cNvPr>
            <p:cNvSpPr txBox="1"/>
            <p:nvPr/>
          </p:nvSpPr>
          <p:spPr>
            <a:xfrm>
              <a:off x="274240" y="1871691"/>
              <a:ext cx="323165" cy="307776"/>
            </a:xfrm>
            <a:prstGeom prst="rect">
              <a:avLst/>
            </a:prstGeom>
            <a:noFill/>
          </p:spPr>
          <p:txBody>
            <a:bodyPr wrap="none" rtlCol="0">
              <a:spAutoFit/>
            </a:bodyPr>
            <a:lstStyle/>
            <a:p>
              <a:r>
                <a:rPr lang="en-GB" sz="900" dirty="0">
                  <a:solidFill>
                    <a:prstClr val="black"/>
                  </a:solidFill>
                </a:rPr>
                <a:t>1</a:t>
              </a:r>
            </a:p>
          </p:txBody>
        </p:sp>
        <p:sp>
          <p:nvSpPr>
            <p:cNvPr id="41" name="TextBox 40">
              <a:extLst>
                <a:ext uri="{FF2B5EF4-FFF2-40B4-BE49-F238E27FC236}">
                  <a16:creationId xmlns:a16="http://schemas.microsoft.com/office/drawing/2014/main" id="{9F909669-8770-4EEA-8339-66CA8CBBA3F6}"/>
                </a:ext>
              </a:extLst>
            </p:cNvPr>
            <p:cNvSpPr txBox="1"/>
            <p:nvPr/>
          </p:nvSpPr>
          <p:spPr>
            <a:xfrm>
              <a:off x="272124" y="2129878"/>
              <a:ext cx="323165" cy="307776"/>
            </a:xfrm>
            <a:prstGeom prst="rect">
              <a:avLst/>
            </a:prstGeom>
            <a:noFill/>
          </p:spPr>
          <p:txBody>
            <a:bodyPr wrap="none" rtlCol="0">
              <a:spAutoFit/>
            </a:bodyPr>
            <a:lstStyle/>
            <a:p>
              <a:r>
                <a:rPr lang="en-GB" sz="900" dirty="0">
                  <a:solidFill>
                    <a:prstClr val="black"/>
                  </a:solidFill>
                </a:rPr>
                <a:t>2</a:t>
              </a:r>
            </a:p>
          </p:txBody>
        </p:sp>
        <p:sp>
          <p:nvSpPr>
            <p:cNvPr id="42" name="TextBox 41">
              <a:extLst>
                <a:ext uri="{FF2B5EF4-FFF2-40B4-BE49-F238E27FC236}">
                  <a16:creationId xmlns:a16="http://schemas.microsoft.com/office/drawing/2014/main" id="{B842C339-E57F-45C0-B035-0421D9442489}"/>
                </a:ext>
              </a:extLst>
            </p:cNvPr>
            <p:cNvSpPr txBox="1"/>
            <p:nvPr/>
          </p:nvSpPr>
          <p:spPr>
            <a:xfrm>
              <a:off x="272124" y="2425690"/>
              <a:ext cx="323165" cy="307776"/>
            </a:xfrm>
            <a:prstGeom prst="rect">
              <a:avLst/>
            </a:prstGeom>
            <a:noFill/>
          </p:spPr>
          <p:txBody>
            <a:bodyPr wrap="none" rtlCol="0">
              <a:spAutoFit/>
            </a:bodyPr>
            <a:lstStyle/>
            <a:p>
              <a:r>
                <a:rPr lang="en-GB" sz="900" dirty="0">
                  <a:solidFill>
                    <a:prstClr val="black"/>
                  </a:solidFill>
                </a:rPr>
                <a:t>4</a:t>
              </a:r>
            </a:p>
          </p:txBody>
        </p:sp>
        <p:sp>
          <p:nvSpPr>
            <p:cNvPr id="43" name="TextBox 42">
              <a:extLst>
                <a:ext uri="{FF2B5EF4-FFF2-40B4-BE49-F238E27FC236}">
                  <a16:creationId xmlns:a16="http://schemas.microsoft.com/office/drawing/2014/main" id="{3E0116EF-4CFC-470B-98B0-4A22E81D0A97}"/>
                </a:ext>
              </a:extLst>
            </p:cNvPr>
            <p:cNvSpPr txBox="1"/>
            <p:nvPr/>
          </p:nvSpPr>
          <p:spPr>
            <a:xfrm>
              <a:off x="272124" y="2704759"/>
              <a:ext cx="323165" cy="307776"/>
            </a:xfrm>
            <a:prstGeom prst="rect">
              <a:avLst/>
            </a:prstGeom>
            <a:noFill/>
          </p:spPr>
          <p:txBody>
            <a:bodyPr wrap="none" rtlCol="0">
              <a:spAutoFit/>
            </a:bodyPr>
            <a:lstStyle/>
            <a:p>
              <a:r>
                <a:rPr lang="en-GB" sz="900" dirty="0">
                  <a:solidFill>
                    <a:prstClr val="black"/>
                  </a:solidFill>
                </a:rPr>
                <a:t>8</a:t>
              </a:r>
            </a:p>
          </p:txBody>
        </p:sp>
        <p:sp>
          <p:nvSpPr>
            <p:cNvPr id="44" name="TextBox 43">
              <a:extLst>
                <a:ext uri="{FF2B5EF4-FFF2-40B4-BE49-F238E27FC236}">
                  <a16:creationId xmlns:a16="http://schemas.microsoft.com/office/drawing/2014/main" id="{63082259-E3BC-4B70-ABF1-0D1535FD7688}"/>
                </a:ext>
              </a:extLst>
            </p:cNvPr>
            <p:cNvSpPr txBox="1"/>
            <p:nvPr/>
          </p:nvSpPr>
          <p:spPr>
            <a:xfrm>
              <a:off x="281960" y="2962055"/>
              <a:ext cx="323165" cy="307776"/>
            </a:xfrm>
            <a:prstGeom prst="rect">
              <a:avLst/>
            </a:prstGeom>
            <a:noFill/>
          </p:spPr>
          <p:txBody>
            <a:bodyPr wrap="none" rtlCol="0">
              <a:spAutoFit/>
            </a:bodyPr>
            <a:lstStyle/>
            <a:p>
              <a:r>
                <a:rPr lang="en-GB" sz="900" dirty="0">
                  <a:solidFill>
                    <a:prstClr val="black"/>
                  </a:solidFill>
                </a:rPr>
                <a:t>9</a:t>
              </a:r>
            </a:p>
          </p:txBody>
        </p:sp>
        <p:sp>
          <p:nvSpPr>
            <p:cNvPr id="45" name="TextBox 44">
              <a:extLst>
                <a:ext uri="{FF2B5EF4-FFF2-40B4-BE49-F238E27FC236}">
                  <a16:creationId xmlns:a16="http://schemas.microsoft.com/office/drawing/2014/main" id="{B3BCA0C5-E028-4C02-9C1B-2EFF683FC67D}"/>
                </a:ext>
              </a:extLst>
            </p:cNvPr>
            <p:cNvSpPr txBox="1"/>
            <p:nvPr/>
          </p:nvSpPr>
          <p:spPr>
            <a:xfrm>
              <a:off x="281960" y="3252038"/>
              <a:ext cx="400109" cy="307776"/>
            </a:xfrm>
            <a:prstGeom prst="rect">
              <a:avLst/>
            </a:prstGeom>
            <a:noFill/>
          </p:spPr>
          <p:txBody>
            <a:bodyPr wrap="none" rtlCol="0">
              <a:spAutoFit/>
            </a:bodyPr>
            <a:lstStyle/>
            <a:p>
              <a:r>
                <a:rPr lang="en-GB" sz="900" dirty="0">
                  <a:solidFill>
                    <a:prstClr val="black"/>
                  </a:solidFill>
                </a:rPr>
                <a:t>36</a:t>
              </a:r>
            </a:p>
          </p:txBody>
        </p:sp>
        <p:sp>
          <p:nvSpPr>
            <p:cNvPr id="47" name="TextBox 46">
              <a:extLst>
                <a:ext uri="{FF2B5EF4-FFF2-40B4-BE49-F238E27FC236}">
                  <a16:creationId xmlns:a16="http://schemas.microsoft.com/office/drawing/2014/main" id="{41C4B2E5-DAE6-4E38-BD08-059961FE55CF}"/>
                </a:ext>
              </a:extLst>
            </p:cNvPr>
            <p:cNvSpPr txBox="1"/>
            <p:nvPr/>
          </p:nvSpPr>
          <p:spPr>
            <a:xfrm>
              <a:off x="277021" y="3501274"/>
              <a:ext cx="400109" cy="307776"/>
            </a:xfrm>
            <a:prstGeom prst="rect">
              <a:avLst/>
            </a:prstGeom>
            <a:noFill/>
          </p:spPr>
          <p:txBody>
            <a:bodyPr wrap="none" rtlCol="0">
              <a:spAutoFit/>
            </a:bodyPr>
            <a:lstStyle/>
            <a:p>
              <a:r>
                <a:rPr lang="en-GB" sz="900" dirty="0">
                  <a:solidFill>
                    <a:prstClr val="black"/>
                  </a:solidFill>
                </a:rPr>
                <a:t>72</a:t>
              </a:r>
            </a:p>
          </p:txBody>
        </p:sp>
      </p:grpSp>
    </p:spTree>
    <p:extLst>
      <p:ext uri="{BB962C8B-B14F-4D97-AF65-F5344CB8AC3E}">
        <p14:creationId xmlns:p14="http://schemas.microsoft.com/office/powerpoint/2010/main" val="3624760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9C2A5-109D-4B8C-8D07-6AC7DE16B26E}"/>
              </a:ext>
            </a:extLst>
          </p:cNvPr>
          <p:cNvSpPr>
            <a:spLocks noGrp="1"/>
          </p:cNvSpPr>
          <p:nvPr>
            <p:ph type="body" idx="1"/>
          </p:nvPr>
        </p:nvSpPr>
        <p:spPr>
          <a:xfrm>
            <a:off x="429138" y="1094391"/>
            <a:ext cx="8577923" cy="1397687"/>
          </a:xfrm>
        </p:spPr>
        <p:txBody>
          <a:bodyPr>
            <a:normAutofit/>
          </a:bodyPr>
          <a:lstStyle/>
          <a:p>
            <a:r>
              <a:rPr lang="en-GB" sz="1800" dirty="0">
                <a:sym typeface="Wingdings" panose="05000000000000000000" pitchFamily="2" charset="2"/>
              </a:rPr>
              <a:t>Frequency Reuse (XPIC)  well known technique doubling the spectral efficiency</a:t>
            </a:r>
          </a:p>
          <a:p>
            <a:pPr lvl="2"/>
            <a:r>
              <a:rPr lang="en-GB" sz="1350" dirty="0">
                <a:solidFill>
                  <a:schemeClr val="tx1">
                    <a:lumMod val="75000"/>
                    <a:lumOff val="25000"/>
                  </a:schemeClr>
                </a:solidFill>
                <a:sym typeface="Wingdings" panose="05000000000000000000" pitchFamily="2" charset="2"/>
              </a:rPr>
              <a:t>Well known approach  </a:t>
            </a:r>
          </a:p>
          <a:p>
            <a:pPr lvl="2"/>
            <a:r>
              <a:rPr lang="en-GB" sz="1350" dirty="0">
                <a:solidFill>
                  <a:schemeClr val="tx1">
                    <a:lumMod val="75000"/>
                    <a:lumOff val="25000"/>
                  </a:schemeClr>
                </a:solidFill>
                <a:sym typeface="Wingdings" panose="05000000000000000000" pitchFamily="2" charset="2"/>
              </a:rPr>
              <a:t>Spectral efficiency *2</a:t>
            </a:r>
          </a:p>
          <a:p>
            <a:pPr lvl="2"/>
            <a:r>
              <a:rPr lang="en-GB" sz="1350" dirty="0">
                <a:solidFill>
                  <a:schemeClr val="tx1">
                    <a:lumMod val="75000"/>
                    <a:lumOff val="25000"/>
                  </a:schemeClr>
                </a:solidFill>
                <a:sym typeface="Wingdings" panose="05000000000000000000" pitchFamily="2" charset="2"/>
              </a:rPr>
              <a:t>TCO: Need two RTXs and one antenna per site.  TCO’s advantage is reached only if license fees are reduced for second polarization</a:t>
            </a:r>
          </a:p>
        </p:txBody>
      </p:sp>
      <p:grpSp>
        <p:nvGrpSpPr>
          <p:cNvPr id="7" name="Group 6">
            <a:extLst>
              <a:ext uri="{FF2B5EF4-FFF2-40B4-BE49-F238E27FC236}">
                <a16:creationId xmlns:a16="http://schemas.microsoft.com/office/drawing/2014/main" id="{07C3B8FD-8209-48A7-9A08-8D842448F12D}"/>
              </a:ext>
            </a:extLst>
          </p:cNvPr>
          <p:cNvGrpSpPr/>
          <p:nvPr/>
        </p:nvGrpSpPr>
        <p:grpSpPr>
          <a:xfrm>
            <a:off x="6412375" y="2711245"/>
            <a:ext cx="705116" cy="1704392"/>
            <a:chOff x="8992189" y="2292739"/>
            <a:chExt cx="940154" cy="2272522"/>
          </a:xfrm>
          <a:effectLst>
            <a:outerShdw blurRad="76200" dir="13500000" sy="23000" kx="1200000" algn="br" rotWithShape="0">
              <a:prstClr val="black">
                <a:alpha val="20000"/>
              </a:prstClr>
            </a:outerShdw>
          </a:effectLst>
        </p:grpSpPr>
        <p:grpSp>
          <p:nvGrpSpPr>
            <p:cNvPr id="73" name="Group 72">
              <a:extLst>
                <a:ext uri="{FF2B5EF4-FFF2-40B4-BE49-F238E27FC236}">
                  <a16:creationId xmlns:a16="http://schemas.microsoft.com/office/drawing/2014/main" id="{BEDB7278-7A6F-49C2-941A-E18C21B3A4E7}"/>
                </a:ext>
              </a:extLst>
            </p:cNvPr>
            <p:cNvGrpSpPr/>
            <p:nvPr/>
          </p:nvGrpSpPr>
          <p:grpSpPr>
            <a:xfrm>
              <a:off x="8992189" y="2388878"/>
              <a:ext cx="163513" cy="380750"/>
              <a:chOff x="574675" y="2228850"/>
              <a:chExt cx="163513" cy="323850"/>
            </a:xfrm>
          </p:grpSpPr>
          <p:sp>
            <p:nvSpPr>
              <p:cNvPr id="93" name="Freeform 21">
                <a:extLst>
                  <a:ext uri="{FF2B5EF4-FFF2-40B4-BE49-F238E27FC236}">
                    <a16:creationId xmlns:a16="http://schemas.microsoft.com/office/drawing/2014/main" id="{DD79B264-7C02-4B92-BF8E-E644FA2AA853}"/>
                  </a:ext>
                </a:extLst>
              </p:cNvPr>
              <p:cNvSpPr>
                <a:spLocks/>
              </p:cNvSpPr>
              <p:nvPr/>
            </p:nvSpPr>
            <p:spPr bwMode="auto">
              <a:xfrm>
                <a:off x="681038" y="2319338"/>
                <a:ext cx="57150" cy="139700"/>
              </a:xfrm>
              <a:custGeom>
                <a:avLst/>
                <a:gdLst/>
                <a:ahLst/>
                <a:cxnLst>
                  <a:cxn ang="0">
                    <a:pos x="50" y="149"/>
                  </a:cxn>
                  <a:cxn ang="0">
                    <a:pos x="43" y="147"/>
                  </a:cxn>
                  <a:cxn ang="0">
                    <a:pos x="38" y="4"/>
                  </a:cxn>
                  <a:cxn ang="0">
                    <a:pos x="52" y="4"/>
                  </a:cxn>
                  <a:cxn ang="0">
                    <a:pos x="52" y="18"/>
                  </a:cxn>
                  <a:cxn ang="0">
                    <a:pos x="57" y="132"/>
                  </a:cxn>
                  <a:cxn ang="0">
                    <a:pos x="57" y="146"/>
                  </a:cxn>
                  <a:cxn ang="0">
                    <a:pos x="50" y="149"/>
                  </a:cxn>
                </a:cxnLst>
                <a:rect l="0" t="0" r="r" b="b"/>
                <a:pathLst>
                  <a:path w="61" h="149">
                    <a:moveTo>
                      <a:pt x="50" y="149"/>
                    </a:moveTo>
                    <a:cubicBezTo>
                      <a:pt x="47" y="149"/>
                      <a:pt x="45" y="149"/>
                      <a:pt x="43" y="147"/>
                    </a:cubicBezTo>
                    <a:cubicBezTo>
                      <a:pt x="2" y="108"/>
                      <a:pt x="0" y="44"/>
                      <a:pt x="38" y="4"/>
                    </a:cubicBezTo>
                    <a:cubicBezTo>
                      <a:pt x="42" y="0"/>
                      <a:pt x="48" y="0"/>
                      <a:pt x="52" y="4"/>
                    </a:cubicBezTo>
                    <a:cubicBezTo>
                      <a:pt x="56" y="8"/>
                      <a:pt x="56" y="14"/>
                      <a:pt x="52" y="18"/>
                    </a:cubicBezTo>
                    <a:cubicBezTo>
                      <a:pt x="22" y="50"/>
                      <a:pt x="24" y="101"/>
                      <a:pt x="57" y="132"/>
                    </a:cubicBezTo>
                    <a:cubicBezTo>
                      <a:pt x="61" y="136"/>
                      <a:pt x="61" y="142"/>
                      <a:pt x="57" y="146"/>
                    </a:cubicBezTo>
                    <a:cubicBezTo>
                      <a:pt x="55" y="148"/>
                      <a:pt x="52" y="149"/>
                      <a:pt x="50" y="149"/>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94" name="Freeform 22">
                <a:extLst>
                  <a:ext uri="{FF2B5EF4-FFF2-40B4-BE49-F238E27FC236}">
                    <a16:creationId xmlns:a16="http://schemas.microsoft.com/office/drawing/2014/main" id="{0DF6A972-E2AA-498E-AA83-00A2149F2ABF}"/>
                  </a:ext>
                </a:extLst>
              </p:cNvPr>
              <p:cNvSpPr>
                <a:spLocks/>
              </p:cNvSpPr>
              <p:nvPr/>
            </p:nvSpPr>
            <p:spPr bwMode="auto">
              <a:xfrm>
                <a:off x="628650" y="2271713"/>
                <a:ext cx="87313" cy="239713"/>
              </a:xfrm>
              <a:custGeom>
                <a:avLst/>
                <a:gdLst/>
                <a:ahLst/>
                <a:cxnLst>
                  <a:cxn ang="0">
                    <a:pos x="82" y="255"/>
                  </a:cxn>
                  <a:cxn ang="0">
                    <a:pos x="75" y="252"/>
                  </a:cxn>
                  <a:cxn ang="0">
                    <a:pos x="66" y="4"/>
                  </a:cxn>
                  <a:cxn ang="0">
                    <a:pos x="80" y="4"/>
                  </a:cxn>
                  <a:cxn ang="0">
                    <a:pos x="81" y="18"/>
                  </a:cxn>
                  <a:cxn ang="0">
                    <a:pos x="89" y="237"/>
                  </a:cxn>
                  <a:cxn ang="0">
                    <a:pos x="89" y="251"/>
                  </a:cxn>
                  <a:cxn ang="0">
                    <a:pos x="82" y="255"/>
                  </a:cxn>
                </a:cxnLst>
                <a:rect l="0" t="0" r="r" b="b"/>
                <a:pathLst>
                  <a:path w="93" h="255">
                    <a:moveTo>
                      <a:pt x="82" y="255"/>
                    </a:moveTo>
                    <a:cubicBezTo>
                      <a:pt x="80" y="255"/>
                      <a:pt x="77" y="254"/>
                      <a:pt x="75" y="252"/>
                    </a:cubicBezTo>
                    <a:cubicBezTo>
                      <a:pt x="4" y="184"/>
                      <a:pt x="0" y="73"/>
                      <a:pt x="66" y="4"/>
                    </a:cubicBezTo>
                    <a:cubicBezTo>
                      <a:pt x="70" y="0"/>
                      <a:pt x="76" y="0"/>
                      <a:pt x="80" y="4"/>
                    </a:cubicBezTo>
                    <a:cubicBezTo>
                      <a:pt x="84" y="7"/>
                      <a:pt x="85" y="14"/>
                      <a:pt x="81" y="18"/>
                    </a:cubicBezTo>
                    <a:cubicBezTo>
                      <a:pt x="22" y="79"/>
                      <a:pt x="26" y="177"/>
                      <a:pt x="89" y="237"/>
                    </a:cubicBezTo>
                    <a:cubicBezTo>
                      <a:pt x="93" y="241"/>
                      <a:pt x="93" y="247"/>
                      <a:pt x="89" y="251"/>
                    </a:cubicBezTo>
                    <a:cubicBezTo>
                      <a:pt x="87" y="253"/>
                      <a:pt x="85" y="255"/>
                      <a:pt x="82" y="255"/>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95" name="Freeform 23">
                <a:extLst>
                  <a:ext uri="{FF2B5EF4-FFF2-40B4-BE49-F238E27FC236}">
                    <a16:creationId xmlns:a16="http://schemas.microsoft.com/office/drawing/2014/main" id="{B969A021-C60B-485B-A617-CEE32B7680C6}"/>
                  </a:ext>
                </a:extLst>
              </p:cNvPr>
              <p:cNvSpPr>
                <a:spLocks/>
              </p:cNvSpPr>
              <p:nvPr/>
            </p:nvSpPr>
            <p:spPr bwMode="auto">
              <a:xfrm>
                <a:off x="574675" y="2228850"/>
                <a:ext cx="112713" cy="323850"/>
              </a:xfrm>
              <a:custGeom>
                <a:avLst/>
                <a:gdLst/>
                <a:ahLst/>
                <a:cxnLst>
                  <a:cxn ang="0">
                    <a:pos x="109" y="344"/>
                  </a:cxn>
                  <a:cxn ang="0">
                    <a:pos x="102" y="341"/>
                  </a:cxn>
                  <a:cxn ang="0">
                    <a:pos x="90" y="4"/>
                  </a:cxn>
                  <a:cxn ang="0">
                    <a:pos x="104" y="4"/>
                  </a:cxn>
                  <a:cxn ang="0">
                    <a:pos x="104" y="18"/>
                  </a:cxn>
                  <a:cxn ang="0">
                    <a:pos x="116" y="327"/>
                  </a:cxn>
                  <a:cxn ang="0">
                    <a:pos x="116" y="341"/>
                  </a:cxn>
                  <a:cxn ang="0">
                    <a:pos x="109" y="344"/>
                  </a:cxn>
                </a:cxnLst>
                <a:rect l="0" t="0" r="r" b="b"/>
                <a:pathLst>
                  <a:path w="120" h="344">
                    <a:moveTo>
                      <a:pt x="109" y="344"/>
                    </a:moveTo>
                    <a:cubicBezTo>
                      <a:pt x="107" y="344"/>
                      <a:pt x="104" y="343"/>
                      <a:pt x="102" y="341"/>
                    </a:cubicBezTo>
                    <a:cubicBezTo>
                      <a:pt x="6" y="249"/>
                      <a:pt x="0" y="98"/>
                      <a:pt x="90" y="4"/>
                    </a:cubicBezTo>
                    <a:cubicBezTo>
                      <a:pt x="94" y="0"/>
                      <a:pt x="100" y="0"/>
                      <a:pt x="104" y="4"/>
                    </a:cubicBezTo>
                    <a:cubicBezTo>
                      <a:pt x="108" y="8"/>
                      <a:pt x="108" y="14"/>
                      <a:pt x="104" y="18"/>
                    </a:cubicBezTo>
                    <a:cubicBezTo>
                      <a:pt x="22" y="104"/>
                      <a:pt x="28" y="243"/>
                      <a:pt x="116" y="327"/>
                    </a:cubicBezTo>
                    <a:cubicBezTo>
                      <a:pt x="120" y="331"/>
                      <a:pt x="120" y="337"/>
                      <a:pt x="116" y="341"/>
                    </a:cubicBezTo>
                    <a:cubicBezTo>
                      <a:pt x="114" y="343"/>
                      <a:pt x="112" y="344"/>
                      <a:pt x="109" y="344"/>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grpSp>
        <p:sp>
          <p:nvSpPr>
            <p:cNvPr id="74" name="Freeform 148">
              <a:extLst>
                <a:ext uri="{FF2B5EF4-FFF2-40B4-BE49-F238E27FC236}">
                  <a16:creationId xmlns:a16="http://schemas.microsoft.com/office/drawing/2014/main" id="{C891D0F2-53EF-47F1-AC4D-617D6BF8AB9A}"/>
                </a:ext>
              </a:extLst>
            </p:cNvPr>
            <p:cNvSpPr>
              <a:spLocks/>
            </p:cNvSpPr>
            <p:nvPr/>
          </p:nvSpPr>
          <p:spPr bwMode="auto">
            <a:xfrm>
              <a:off x="9310607" y="2715786"/>
              <a:ext cx="198314" cy="1849475"/>
            </a:xfrm>
            <a:custGeom>
              <a:avLst/>
              <a:gdLst/>
              <a:ahLst/>
              <a:cxnLst>
                <a:cxn ang="0">
                  <a:pos x="9" y="576"/>
                </a:cxn>
                <a:cxn ang="0">
                  <a:pos x="0" y="565"/>
                </a:cxn>
                <a:cxn ang="0">
                  <a:pos x="0" y="565"/>
                </a:cxn>
                <a:cxn ang="0">
                  <a:pos x="43" y="10"/>
                </a:cxn>
                <a:cxn ang="0">
                  <a:pos x="53" y="1"/>
                </a:cxn>
                <a:cxn ang="0">
                  <a:pos x="53" y="1"/>
                </a:cxn>
                <a:cxn ang="0">
                  <a:pos x="63" y="12"/>
                </a:cxn>
                <a:cxn ang="0">
                  <a:pos x="63" y="12"/>
                </a:cxn>
                <a:cxn ang="0">
                  <a:pos x="20" y="567"/>
                </a:cxn>
                <a:cxn ang="0">
                  <a:pos x="10" y="576"/>
                </a:cxn>
                <a:cxn ang="0">
                  <a:pos x="10" y="576"/>
                </a:cxn>
                <a:cxn ang="0">
                  <a:pos x="9" y="576"/>
                </a:cxn>
              </a:cxnLst>
              <a:rect l="0" t="0" r="r" b="b"/>
              <a:pathLst>
                <a:path w="63" h="576">
                  <a:moveTo>
                    <a:pt x="9" y="576"/>
                  </a:moveTo>
                  <a:cubicBezTo>
                    <a:pt x="4" y="575"/>
                    <a:pt x="0" y="571"/>
                    <a:pt x="0" y="565"/>
                  </a:cubicBezTo>
                  <a:cubicBezTo>
                    <a:pt x="0" y="565"/>
                    <a:pt x="0" y="565"/>
                    <a:pt x="0" y="565"/>
                  </a:cubicBezTo>
                  <a:cubicBezTo>
                    <a:pt x="43" y="10"/>
                    <a:pt x="43" y="10"/>
                    <a:pt x="43" y="10"/>
                  </a:cubicBezTo>
                  <a:cubicBezTo>
                    <a:pt x="43" y="5"/>
                    <a:pt x="48" y="0"/>
                    <a:pt x="53" y="1"/>
                  </a:cubicBezTo>
                  <a:cubicBezTo>
                    <a:pt x="53" y="1"/>
                    <a:pt x="53" y="1"/>
                    <a:pt x="53" y="1"/>
                  </a:cubicBezTo>
                  <a:cubicBezTo>
                    <a:pt x="59" y="1"/>
                    <a:pt x="63" y="6"/>
                    <a:pt x="63" y="12"/>
                  </a:cubicBezTo>
                  <a:cubicBezTo>
                    <a:pt x="63" y="12"/>
                    <a:pt x="63" y="12"/>
                    <a:pt x="63" y="12"/>
                  </a:cubicBezTo>
                  <a:cubicBezTo>
                    <a:pt x="20" y="567"/>
                    <a:pt x="20" y="567"/>
                    <a:pt x="20" y="567"/>
                  </a:cubicBezTo>
                  <a:cubicBezTo>
                    <a:pt x="20" y="572"/>
                    <a:pt x="15" y="576"/>
                    <a:pt x="10" y="576"/>
                  </a:cubicBezTo>
                  <a:cubicBezTo>
                    <a:pt x="10" y="576"/>
                    <a:pt x="10" y="576"/>
                    <a:pt x="10" y="576"/>
                  </a:cubicBezTo>
                  <a:cubicBezTo>
                    <a:pt x="10" y="576"/>
                    <a:pt x="10" y="576"/>
                    <a:pt x="9" y="57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75" name="Freeform 149">
              <a:extLst>
                <a:ext uri="{FF2B5EF4-FFF2-40B4-BE49-F238E27FC236}">
                  <a16:creationId xmlns:a16="http://schemas.microsoft.com/office/drawing/2014/main" id="{D07F6983-F159-49EA-8A1C-3EEAA7B2B44E}"/>
                </a:ext>
              </a:extLst>
            </p:cNvPr>
            <p:cNvSpPr>
              <a:spLocks/>
            </p:cNvSpPr>
            <p:nvPr/>
          </p:nvSpPr>
          <p:spPr bwMode="auto">
            <a:xfrm>
              <a:off x="9669714" y="2715786"/>
              <a:ext cx="203672" cy="1849475"/>
            </a:xfrm>
            <a:custGeom>
              <a:avLst/>
              <a:gdLst/>
              <a:ahLst/>
              <a:cxnLst>
                <a:cxn ang="0">
                  <a:pos x="43" y="566"/>
                </a:cxn>
                <a:cxn ang="0">
                  <a:pos x="1" y="11"/>
                </a:cxn>
                <a:cxn ang="0">
                  <a:pos x="10" y="0"/>
                </a:cxn>
                <a:cxn ang="0">
                  <a:pos x="10" y="0"/>
                </a:cxn>
                <a:cxn ang="0">
                  <a:pos x="20" y="9"/>
                </a:cxn>
                <a:cxn ang="0">
                  <a:pos x="20" y="9"/>
                </a:cxn>
                <a:cxn ang="0">
                  <a:pos x="63" y="564"/>
                </a:cxn>
                <a:cxn ang="0">
                  <a:pos x="54" y="575"/>
                </a:cxn>
                <a:cxn ang="0">
                  <a:pos x="54" y="575"/>
                </a:cxn>
                <a:cxn ang="0">
                  <a:pos x="53" y="575"/>
                </a:cxn>
                <a:cxn ang="0">
                  <a:pos x="53" y="575"/>
                </a:cxn>
                <a:cxn ang="0">
                  <a:pos x="43" y="566"/>
                </a:cxn>
              </a:cxnLst>
              <a:rect l="0" t="0" r="r" b="b"/>
              <a:pathLst>
                <a:path w="64" h="575">
                  <a:moveTo>
                    <a:pt x="43" y="566"/>
                  </a:moveTo>
                  <a:cubicBezTo>
                    <a:pt x="1" y="11"/>
                    <a:pt x="1" y="11"/>
                    <a:pt x="1" y="11"/>
                  </a:cubicBezTo>
                  <a:cubicBezTo>
                    <a:pt x="0" y="5"/>
                    <a:pt x="4" y="0"/>
                    <a:pt x="10" y="0"/>
                  </a:cubicBezTo>
                  <a:cubicBezTo>
                    <a:pt x="10" y="0"/>
                    <a:pt x="10" y="0"/>
                    <a:pt x="10" y="0"/>
                  </a:cubicBezTo>
                  <a:cubicBezTo>
                    <a:pt x="15" y="0"/>
                    <a:pt x="20" y="4"/>
                    <a:pt x="20" y="9"/>
                  </a:cubicBezTo>
                  <a:cubicBezTo>
                    <a:pt x="20" y="9"/>
                    <a:pt x="20" y="9"/>
                    <a:pt x="20" y="9"/>
                  </a:cubicBezTo>
                  <a:cubicBezTo>
                    <a:pt x="63" y="564"/>
                    <a:pt x="63" y="564"/>
                    <a:pt x="63" y="564"/>
                  </a:cubicBezTo>
                  <a:cubicBezTo>
                    <a:pt x="64" y="570"/>
                    <a:pt x="59" y="574"/>
                    <a:pt x="54" y="575"/>
                  </a:cubicBezTo>
                  <a:cubicBezTo>
                    <a:pt x="54" y="575"/>
                    <a:pt x="54" y="575"/>
                    <a:pt x="54" y="575"/>
                  </a:cubicBezTo>
                  <a:cubicBezTo>
                    <a:pt x="54" y="575"/>
                    <a:pt x="53" y="575"/>
                    <a:pt x="53" y="575"/>
                  </a:cubicBezTo>
                  <a:cubicBezTo>
                    <a:pt x="53" y="575"/>
                    <a:pt x="53" y="575"/>
                    <a:pt x="53" y="575"/>
                  </a:cubicBezTo>
                  <a:cubicBezTo>
                    <a:pt x="48" y="575"/>
                    <a:pt x="44" y="571"/>
                    <a:pt x="43" y="56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76" name="Freeform 150">
              <a:extLst>
                <a:ext uri="{FF2B5EF4-FFF2-40B4-BE49-F238E27FC236}">
                  <a16:creationId xmlns:a16="http://schemas.microsoft.com/office/drawing/2014/main" id="{E225763C-F73F-4938-BB18-E900DB821E92}"/>
                </a:ext>
              </a:extLst>
            </p:cNvPr>
            <p:cNvSpPr>
              <a:spLocks/>
            </p:cNvSpPr>
            <p:nvPr/>
          </p:nvSpPr>
          <p:spPr bwMode="auto">
            <a:xfrm>
              <a:off x="9385644" y="3963232"/>
              <a:ext cx="418063" cy="59662"/>
            </a:xfrm>
            <a:custGeom>
              <a:avLst/>
              <a:gdLst/>
              <a:ahLst/>
              <a:cxnLst>
                <a:cxn ang="0">
                  <a:pos x="0" y="11"/>
                </a:cxn>
                <a:cxn ang="0">
                  <a:pos x="0" y="0"/>
                </a:cxn>
                <a:cxn ang="0">
                  <a:pos x="78" y="0"/>
                </a:cxn>
                <a:cxn ang="0">
                  <a:pos x="78" y="11"/>
                </a:cxn>
                <a:cxn ang="0">
                  <a:pos x="0" y="11"/>
                </a:cxn>
                <a:cxn ang="0">
                  <a:pos x="0" y="11"/>
                </a:cxn>
              </a:cxnLst>
              <a:rect l="0" t="0" r="r" b="b"/>
              <a:pathLst>
                <a:path w="78" h="11">
                  <a:moveTo>
                    <a:pt x="0" y="11"/>
                  </a:moveTo>
                  <a:lnTo>
                    <a:pt x="0" y="0"/>
                  </a:lnTo>
                  <a:lnTo>
                    <a:pt x="78" y="0"/>
                  </a:lnTo>
                  <a:lnTo>
                    <a:pt x="78" y="11"/>
                  </a:lnTo>
                  <a:lnTo>
                    <a:pt x="0" y="11"/>
                  </a:lnTo>
                  <a:lnTo>
                    <a:pt x="0" y="11"/>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77" name="Freeform 151">
              <a:extLst>
                <a:ext uri="{FF2B5EF4-FFF2-40B4-BE49-F238E27FC236}">
                  <a16:creationId xmlns:a16="http://schemas.microsoft.com/office/drawing/2014/main" id="{3AEA7FB8-38D9-4E2D-8ECF-A1149E253D47}"/>
                </a:ext>
              </a:extLst>
            </p:cNvPr>
            <p:cNvSpPr>
              <a:spLocks/>
            </p:cNvSpPr>
            <p:nvPr/>
          </p:nvSpPr>
          <p:spPr bwMode="auto">
            <a:xfrm>
              <a:off x="9417803" y="3529337"/>
              <a:ext cx="353746" cy="65084"/>
            </a:xfrm>
            <a:custGeom>
              <a:avLst/>
              <a:gdLst/>
              <a:ahLst/>
              <a:cxnLst>
                <a:cxn ang="0">
                  <a:pos x="0" y="12"/>
                </a:cxn>
                <a:cxn ang="0">
                  <a:pos x="0" y="0"/>
                </a:cxn>
                <a:cxn ang="0">
                  <a:pos x="66" y="0"/>
                </a:cxn>
                <a:cxn ang="0">
                  <a:pos x="66" y="12"/>
                </a:cxn>
                <a:cxn ang="0">
                  <a:pos x="0" y="12"/>
                </a:cxn>
                <a:cxn ang="0">
                  <a:pos x="0" y="12"/>
                </a:cxn>
              </a:cxnLst>
              <a:rect l="0" t="0" r="r" b="b"/>
              <a:pathLst>
                <a:path w="66" h="12">
                  <a:moveTo>
                    <a:pt x="0" y="12"/>
                  </a:moveTo>
                  <a:lnTo>
                    <a:pt x="0" y="0"/>
                  </a:lnTo>
                  <a:lnTo>
                    <a:pt x="66" y="0"/>
                  </a:lnTo>
                  <a:lnTo>
                    <a:pt x="66"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78" name="Freeform 152">
              <a:extLst>
                <a:ext uri="{FF2B5EF4-FFF2-40B4-BE49-F238E27FC236}">
                  <a16:creationId xmlns:a16="http://schemas.microsoft.com/office/drawing/2014/main" id="{C21004F1-FD3F-4882-8510-B2010219C9C4}"/>
                </a:ext>
              </a:extLst>
            </p:cNvPr>
            <p:cNvSpPr>
              <a:spLocks/>
            </p:cNvSpPr>
            <p:nvPr/>
          </p:nvSpPr>
          <p:spPr bwMode="auto">
            <a:xfrm>
              <a:off x="9449961" y="3100869"/>
              <a:ext cx="284070" cy="65084"/>
            </a:xfrm>
            <a:custGeom>
              <a:avLst/>
              <a:gdLst/>
              <a:ahLst/>
              <a:cxnLst>
                <a:cxn ang="0">
                  <a:pos x="0" y="12"/>
                </a:cxn>
                <a:cxn ang="0">
                  <a:pos x="0" y="0"/>
                </a:cxn>
                <a:cxn ang="0">
                  <a:pos x="53" y="0"/>
                </a:cxn>
                <a:cxn ang="0">
                  <a:pos x="53" y="12"/>
                </a:cxn>
                <a:cxn ang="0">
                  <a:pos x="0" y="12"/>
                </a:cxn>
                <a:cxn ang="0">
                  <a:pos x="0" y="12"/>
                </a:cxn>
              </a:cxnLst>
              <a:rect l="0" t="0" r="r" b="b"/>
              <a:pathLst>
                <a:path w="53" h="12">
                  <a:moveTo>
                    <a:pt x="0" y="12"/>
                  </a:moveTo>
                  <a:lnTo>
                    <a:pt x="0" y="0"/>
                  </a:lnTo>
                  <a:lnTo>
                    <a:pt x="53" y="0"/>
                  </a:lnTo>
                  <a:lnTo>
                    <a:pt x="53"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79" name="Freeform 153">
              <a:extLst>
                <a:ext uri="{FF2B5EF4-FFF2-40B4-BE49-F238E27FC236}">
                  <a16:creationId xmlns:a16="http://schemas.microsoft.com/office/drawing/2014/main" id="{344CB78A-205F-4AB1-AA2E-9E883DB97A6F}"/>
                </a:ext>
              </a:extLst>
            </p:cNvPr>
            <p:cNvSpPr>
              <a:spLocks/>
            </p:cNvSpPr>
            <p:nvPr/>
          </p:nvSpPr>
          <p:spPr bwMode="auto">
            <a:xfrm>
              <a:off x="9385644" y="2721212"/>
              <a:ext cx="412705" cy="65084"/>
            </a:xfrm>
            <a:custGeom>
              <a:avLst/>
              <a:gdLst/>
              <a:ahLst/>
              <a:cxnLst>
                <a:cxn ang="0">
                  <a:pos x="0" y="12"/>
                </a:cxn>
                <a:cxn ang="0">
                  <a:pos x="0" y="0"/>
                </a:cxn>
                <a:cxn ang="0">
                  <a:pos x="77" y="0"/>
                </a:cxn>
                <a:cxn ang="0">
                  <a:pos x="77" y="12"/>
                </a:cxn>
                <a:cxn ang="0">
                  <a:pos x="0" y="12"/>
                </a:cxn>
                <a:cxn ang="0">
                  <a:pos x="0" y="12"/>
                </a:cxn>
              </a:cxnLst>
              <a:rect l="0" t="0" r="r" b="b"/>
              <a:pathLst>
                <a:path w="77" h="12">
                  <a:moveTo>
                    <a:pt x="0" y="12"/>
                  </a:moveTo>
                  <a:lnTo>
                    <a:pt x="0" y="0"/>
                  </a:lnTo>
                  <a:lnTo>
                    <a:pt x="77" y="0"/>
                  </a:lnTo>
                  <a:lnTo>
                    <a:pt x="77"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80" name="Freeform 154">
              <a:extLst>
                <a:ext uri="{FF2B5EF4-FFF2-40B4-BE49-F238E27FC236}">
                  <a16:creationId xmlns:a16="http://schemas.microsoft.com/office/drawing/2014/main" id="{EC0A31A3-765C-404C-8825-3FF52E555FB1}"/>
                </a:ext>
              </a:extLst>
            </p:cNvPr>
            <p:cNvSpPr>
              <a:spLocks/>
            </p:cNvSpPr>
            <p:nvPr/>
          </p:nvSpPr>
          <p:spPr bwMode="auto">
            <a:xfrm>
              <a:off x="9332046" y="3979504"/>
              <a:ext cx="482381" cy="461015"/>
            </a:xfrm>
            <a:custGeom>
              <a:avLst/>
              <a:gdLst/>
              <a:ahLst/>
              <a:cxnLst>
                <a:cxn ang="0">
                  <a:pos x="0" y="77"/>
                </a:cxn>
                <a:cxn ang="0">
                  <a:pos x="82" y="0"/>
                </a:cxn>
                <a:cxn ang="0">
                  <a:pos x="90" y="8"/>
                </a:cxn>
                <a:cxn ang="0">
                  <a:pos x="8" y="85"/>
                </a:cxn>
                <a:cxn ang="0">
                  <a:pos x="0" y="77"/>
                </a:cxn>
                <a:cxn ang="0">
                  <a:pos x="0" y="77"/>
                </a:cxn>
              </a:cxnLst>
              <a:rect l="0" t="0" r="r" b="b"/>
              <a:pathLst>
                <a:path w="90" h="85">
                  <a:moveTo>
                    <a:pt x="0" y="77"/>
                  </a:moveTo>
                  <a:lnTo>
                    <a:pt x="82" y="0"/>
                  </a:lnTo>
                  <a:lnTo>
                    <a:pt x="90" y="8"/>
                  </a:lnTo>
                  <a:lnTo>
                    <a:pt x="8" y="85"/>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81" name="Freeform 155">
              <a:extLst>
                <a:ext uri="{FF2B5EF4-FFF2-40B4-BE49-F238E27FC236}">
                  <a16:creationId xmlns:a16="http://schemas.microsoft.com/office/drawing/2014/main" id="{E94E6D9C-2A38-40FB-B017-68523B4C1D3A}"/>
                </a:ext>
              </a:extLst>
            </p:cNvPr>
            <p:cNvSpPr>
              <a:spLocks/>
            </p:cNvSpPr>
            <p:nvPr/>
          </p:nvSpPr>
          <p:spPr bwMode="auto">
            <a:xfrm>
              <a:off x="9364205" y="3545610"/>
              <a:ext cx="428783" cy="461015"/>
            </a:xfrm>
            <a:custGeom>
              <a:avLst/>
              <a:gdLst/>
              <a:ahLst/>
              <a:cxnLst>
                <a:cxn ang="0">
                  <a:pos x="0" y="78"/>
                </a:cxn>
                <a:cxn ang="0">
                  <a:pos x="71" y="0"/>
                </a:cxn>
                <a:cxn ang="0">
                  <a:pos x="80" y="8"/>
                </a:cxn>
                <a:cxn ang="0">
                  <a:pos x="9" y="85"/>
                </a:cxn>
                <a:cxn ang="0">
                  <a:pos x="0" y="78"/>
                </a:cxn>
                <a:cxn ang="0">
                  <a:pos x="0" y="78"/>
                </a:cxn>
              </a:cxnLst>
              <a:rect l="0" t="0" r="r" b="b"/>
              <a:pathLst>
                <a:path w="80" h="85">
                  <a:moveTo>
                    <a:pt x="0" y="78"/>
                  </a:moveTo>
                  <a:lnTo>
                    <a:pt x="71" y="0"/>
                  </a:lnTo>
                  <a:lnTo>
                    <a:pt x="80" y="8"/>
                  </a:lnTo>
                  <a:lnTo>
                    <a:pt x="9" y="85"/>
                  </a:lnTo>
                  <a:lnTo>
                    <a:pt x="0" y="78"/>
                  </a:lnTo>
                  <a:lnTo>
                    <a:pt x="0" y="7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82" name="Freeform 156">
              <a:extLst>
                <a:ext uri="{FF2B5EF4-FFF2-40B4-BE49-F238E27FC236}">
                  <a16:creationId xmlns:a16="http://schemas.microsoft.com/office/drawing/2014/main" id="{91D7BE1D-E3B7-4749-BFD1-29FFF365FCE6}"/>
                </a:ext>
              </a:extLst>
            </p:cNvPr>
            <p:cNvSpPr>
              <a:spLocks/>
            </p:cNvSpPr>
            <p:nvPr/>
          </p:nvSpPr>
          <p:spPr bwMode="auto">
            <a:xfrm>
              <a:off x="9401725" y="3117138"/>
              <a:ext cx="359107" cy="455589"/>
            </a:xfrm>
            <a:custGeom>
              <a:avLst/>
              <a:gdLst/>
              <a:ahLst/>
              <a:cxnLst>
                <a:cxn ang="0">
                  <a:pos x="0" y="77"/>
                </a:cxn>
                <a:cxn ang="0">
                  <a:pos x="57" y="0"/>
                </a:cxn>
                <a:cxn ang="0">
                  <a:pos x="67" y="7"/>
                </a:cxn>
                <a:cxn ang="0">
                  <a:pos x="9" y="84"/>
                </a:cxn>
                <a:cxn ang="0">
                  <a:pos x="0" y="77"/>
                </a:cxn>
                <a:cxn ang="0">
                  <a:pos x="0" y="77"/>
                </a:cxn>
              </a:cxnLst>
              <a:rect l="0" t="0" r="r" b="b"/>
              <a:pathLst>
                <a:path w="67" h="84">
                  <a:moveTo>
                    <a:pt x="0" y="77"/>
                  </a:moveTo>
                  <a:lnTo>
                    <a:pt x="57" y="0"/>
                  </a:lnTo>
                  <a:lnTo>
                    <a:pt x="67" y="7"/>
                  </a:lnTo>
                  <a:lnTo>
                    <a:pt x="9" y="84"/>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83" name="Freeform 157">
              <a:extLst>
                <a:ext uri="{FF2B5EF4-FFF2-40B4-BE49-F238E27FC236}">
                  <a16:creationId xmlns:a16="http://schemas.microsoft.com/office/drawing/2014/main" id="{FA768651-B670-4592-B7EF-FEBA92BE2ADC}"/>
                </a:ext>
              </a:extLst>
            </p:cNvPr>
            <p:cNvSpPr>
              <a:spLocks/>
            </p:cNvSpPr>
            <p:nvPr/>
          </p:nvSpPr>
          <p:spPr bwMode="auto">
            <a:xfrm>
              <a:off x="9423164" y="2737481"/>
              <a:ext cx="300148" cy="406777"/>
            </a:xfrm>
            <a:custGeom>
              <a:avLst/>
              <a:gdLst/>
              <a:ahLst/>
              <a:cxnLst>
                <a:cxn ang="0">
                  <a:pos x="0" y="69"/>
                </a:cxn>
                <a:cxn ang="0">
                  <a:pos x="47" y="0"/>
                </a:cxn>
                <a:cxn ang="0">
                  <a:pos x="56" y="6"/>
                </a:cxn>
                <a:cxn ang="0">
                  <a:pos x="10" y="75"/>
                </a:cxn>
                <a:cxn ang="0">
                  <a:pos x="0" y="69"/>
                </a:cxn>
                <a:cxn ang="0">
                  <a:pos x="0" y="69"/>
                </a:cxn>
              </a:cxnLst>
              <a:rect l="0" t="0" r="r" b="b"/>
              <a:pathLst>
                <a:path w="56" h="75">
                  <a:moveTo>
                    <a:pt x="0" y="69"/>
                  </a:moveTo>
                  <a:lnTo>
                    <a:pt x="47" y="0"/>
                  </a:lnTo>
                  <a:lnTo>
                    <a:pt x="56" y="6"/>
                  </a:lnTo>
                  <a:lnTo>
                    <a:pt x="10" y="75"/>
                  </a:lnTo>
                  <a:lnTo>
                    <a:pt x="0" y="69"/>
                  </a:lnTo>
                  <a:lnTo>
                    <a:pt x="0" y="69"/>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84" name="Freeform 158">
              <a:extLst>
                <a:ext uri="{FF2B5EF4-FFF2-40B4-BE49-F238E27FC236}">
                  <a16:creationId xmlns:a16="http://schemas.microsoft.com/office/drawing/2014/main" id="{ED41593D-04B5-46D4-99D5-4ADA0AA5E44B}"/>
                </a:ext>
              </a:extLst>
            </p:cNvPr>
            <p:cNvSpPr>
              <a:spLocks/>
            </p:cNvSpPr>
            <p:nvPr/>
          </p:nvSpPr>
          <p:spPr bwMode="auto">
            <a:xfrm>
              <a:off x="9396364" y="3551032"/>
              <a:ext cx="428783" cy="455589"/>
            </a:xfrm>
            <a:custGeom>
              <a:avLst/>
              <a:gdLst/>
              <a:ahLst/>
              <a:cxnLst>
                <a:cxn ang="0">
                  <a:pos x="0" y="8"/>
                </a:cxn>
                <a:cxn ang="0">
                  <a:pos x="8" y="0"/>
                </a:cxn>
                <a:cxn ang="0">
                  <a:pos x="80" y="76"/>
                </a:cxn>
                <a:cxn ang="0">
                  <a:pos x="71" y="84"/>
                </a:cxn>
                <a:cxn ang="0">
                  <a:pos x="0" y="8"/>
                </a:cxn>
                <a:cxn ang="0">
                  <a:pos x="0" y="8"/>
                </a:cxn>
              </a:cxnLst>
              <a:rect l="0" t="0" r="r" b="b"/>
              <a:pathLst>
                <a:path w="80" h="84">
                  <a:moveTo>
                    <a:pt x="0" y="8"/>
                  </a:moveTo>
                  <a:lnTo>
                    <a:pt x="8" y="0"/>
                  </a:lnTo>
                  <a:lnTo>
                    <a:pt x="80" y="76"/>
                  </a:lnTo>
                  <a:lnTo>
                    <a:pt x="71" y="84"/>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85" name="Freeform 159">
              <a:extLst>
                <a:ext uri="{FF2B5EF4-FFF2-40B4-BE49-F238E27FC236}">
                  <a16:creationId xmlns:a16="http://schemas.microsoft.com/office/drawing/2014/main" id="{6401CDC3-466D-4313-A06E-50F451E27158}"/>
                </a:ext>
              </a:extLst>
            </p:cNvPr>
            <p:cNvSpPr>
              <a:spLocks/>
            </p:cNvSpPr>
            <p:nvPr/>
          </p:nvSpPr>
          <p:spPr bwMode="auto">
            <a:xfrm>
              <a:off x="9428522" y="3111716"/>
              <a:ext cx="364466" cy="466436"/>
            </a:xfrm>
            <a:custGeom>
              <a:avLst/>
              <a:gdLst/>
              <a:ahLst/>
              <a:cxnLst>
                <a:cxn ang="0">
                  <a:pos x="0" y="7"/>
                </a:cxn>
                <a:cxn ang="0">
                  <a:pos x="10" y="0"/>
                </a:cxn>
                <a:cxn ang="0">
                  <a:pos x="68" y="78"/>
                </a:cxn>
                <a:cxn ang="0">
                  <a:pos x="59" y="86"/>
                </a:cxn>
                <a:cxn ang="0">
                  <a:pos x="0" y="7"/>
                </a:cxn>
                <a:cxn ang="0">
                  <a:pos x="0" y="7"/>
                </a:cxn>
              </a:cxnLst>
              <a:rect l="0" t="0" r="r" b="b"/>
              <a:pathLst>
                <a:path w="68" h="86">
                  <a:moveTo>
                    <a:pt x="0" y="7"/>
                  </a:moveTo>
                  <a:lnTo>
                    <a:pt x="10" y="0"/>
                  </a:lnTo>
                  <a:lnTo>
                    <a:pt x="68" y="78"/>
                  </a:lnTo>
                  <a:lnTo>
                    <a:pt x="59" y="86"/>
                  </a:lnTo>
                  <a:lnTo>
                    <a:pt x="0" y="7"/>
                  </a:lnTo>
                  <a:lnTo>
                    <a:pt x="0" y="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86" name="Freeform 160">
              <a:extLst>
                <a:ext uri="{FF2B5EF4-FFF2-40B4-BE49-F238E27FC236}">
                  <a16:creationId xmlns:a16="http://schemas.microsoft.com/office/drawing/2014/main" id="{BA2DB29C-3650-4EB8-8FD5-87E68F1ADDA6}"/>
                </a:ext>
              </a:extLst>
            </p:cNvPr>
            <p:cNvSpPr>
              <a:spLocks/>
            </p:cNvSpPr>
            <p:nvPr/>
          </p:nvSpPr>
          <p:spPr bwMode="auto">
            <a:xfrm>
              <a:off x="9455323" y="2732059"/>
              <a:ext cx="300148" cy="417624"/>
            </a:xfrm>
            <a:custGeom>
              <a:avLst/>
              <a:gdLst/>
              <a:ahLst/>
              <a:cxnLst>
                <a:cxn ang="0">
                  <a:pos x="0" y="6"/>
                </a:cxn>
                <a:cxn ang="0">
                  <a:pos x="10" y="0"/>
                </a:cxn>
                <a:cxn ang="0">
                  <a:pos x="56" y="70"/>
                </a:cxn>
                <a:cxn ang="0">
                  <a:pos x="46" y="77"/>
                </a:cxn>
                <a:cxn ang="0">
                  <a:pos x="0" y="6"/>
                </a:cxn>
                <a:cxn ang="0">
                  <a:pos x="0" y="6"/>
                </a:cxn>
              </a:cxnLst>
              <a:rect l="0" t="0" r="r" b="b"/>
              <a:pathLst>
                <a:path w="56" h="77">
                  <a:moveTo>
                    <a:pt x="0" y="6"/>
                  </a:moveTo>
                  <a:lnTo>
                    <a:pt x="10" y="0"/>
                  </a:lnTo>
                  <a:lnTo>
                    <a:pt x="56" y="70"/>
                  </a:lnTo>
                  <a:lnTo>
                    <a:pt x="46" y="77"/>
                  </a:lnTo>
                  <a:lnTo>
                    <a:pt x="0" y="6"/>
                  </a:lnTo>
                  <a:lnTo>
                    <a:pt x="0" y="6"/>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87" name="Freeform 161">
              <a:extLst>
                <a:ext uri="{FF2B5EF4-FFF2-40B4-BE49-F238E27FC236}">
                  <a16:creationId xmlns:a16="http://schemas.microsoft.com/office/drawing/2014/main" id="{34C335FE-DB41-4D6D-B31F-6D0E4E1AA5E4}"/>
                </a:ext>
              </a:extLst>
            </p:cNvPr>
            <p:cNvSpPr>
              <a:spLocks/>
            </p:cNvSpPr>
            <p:nvPr/>
          </p:nvSpPr>
          <p:spPr bwMode="auto">
            <a:xfrm>
              <a:off x="9369566" y="3979504"/>
              <a:ext cx="477023" cy="461015"/>
            </a:xfrm>
            <a:custGeom>
              <a:avLst/>
              <a:gdLst/>
              <a:ahLst/>
              <a:cxnLst>
                <a:cxn ang="0">
                  <a:pos x="0" y="8"/>
                </a:cxn>
                <a:cxn ang="0">
                  <a:pos x="7" y="0"/>
                </a:cxn>
                <a:cxn ang="0">
                  <a:pos x="89" y="77"/>
                </a:cxn>
                <a:cxn ang="0">
                  <a:pos x="81" y="85"/>
                </a:cxn>
                <a:cxn ang="0">
                  <a:pos x="0" y="8"/>
                </a:cxn>
                <a:cxn ang="0">
                  <a:pos x="0" y="8"/>
                </a:cxn>
              </a:cxnLst>
              <a:rect l="0" t="0" r="r" b="b"/>
              <a:pathLst>
                <a:path w="89" h="85">
                  <a:moveTo>
                    <a:pt x="0" y="8"/>
                  </a:moveTo>
                  <a:lnTo>
                    <a:pt x="7" y="0"/>
                  </a:lnTo>
                  <a:lnTo>
                    <a:pt x="89" y="77"/>
                  </a:lnTo>
                  <a:lnTo>
                    <a:pt x="81" y="85"/>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88" name="Freeform 162">
              <a:extLst>
                <a:ext uri="{FF2B5EF4-FFF2-40B4-BE49-F238E27FC236}">
                  <a16:creationId xmlns:a16="http://schemas.microsoft.com/office/drawing/2014/main" id="{793AFF10-1203-4250-BCF4-D17762604C1A}"/>
                </a:ext>
              </a:extLst>
            </p:cNvPr>
            <p:cNvSpPr>
              <a:spLocks/>
            </p:cNvSpPr>
            <p:nvPr/>
          </p:nvSpPr>
          <p:spPr bwMode="auto">
            <a:xfrm>
              <a:off x="9358847" y="2525959"/>
              <a:ext cx="455584" cy="238642"/>
            </a:xfrm>
            <a:custGeom>
              <a:avLst/>
              <a:gdLst/>
              <a:ahLst/>
              <a:cxnLst>
                <a:cxn ang="0">
                  <a:pos x="0" y="34"/>
                </a:cxn>
                <a:cxn ang="0">
                  <a:pos x="43" y="0"/>
                </a:cxn>
                <a:cxn ang="0">
                  <a:pos x="85" y="34"/>
                </a:cxn>
                <a:cxn ang="0">
                  <a:pos x="78" y="43"/>
                </a:cxn>
                <a:cxn ang="0">
                  <a:pos x="43" y="15"/>
                </a:cxn>
                <a:cxn ang="0">
                  <a:pos x="8" y="44"/>
                </a:cxn>
                <a:cxn ang="0">
                  <a:pos x="0" y="34"/>
                </a:cxn>
                <a:cxn ang="0">
                  <a:pos x="0" y="34"/>
                </a:cxn>
              </a:cxnLst>
              <a:rect l="0" t="0" r="r" b="b"/>
              <a:pathLst>
                <a:path w="85" h="44">
                  <a:moveTo>
                    <a:pt x="0" y="34"/>
                  </a:moveTo>
                  <a:lnTo>
                    <a:pt x="43" y="0"/>
                  </a:lnTo>
                  <a:lnTo>
                    <a:pt x="85" y="34"/>
                  </a:lnTo>
                  <a:lnTo>
                    <a:pt x="78" y="43"/>
                  </a:lnTo>
                  <a:lnTo>
                    <a:pt x="43" y="15"/>
                  </a:lnTo>
                  <a:lnTo>
                    <a:pt x="8" y="44"/>
                  </a:lnTo>
                  <a:lnTo>
                    <a:pt x="0" y="34"/>
                  </a:lnTo>
                  <a:lnTo>
                    <a:pt x="0" y="34"/>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89" name="Freeform 163">
              <a:extLst>
                <a:ext uri="{FF2B5EF4-FFF2-40B4-BE49-F238E27FC236}">
                  <a16:creationId xmlns:a16="http://schemas.microsoft.com/office/drawing/2014/main" id="{C87C36C1-703B-45FA-94C6-A7E258D22919}"/>
                </a:ext>
              </a:extLst>
            </p:cNvPr>
            <p:cNvSpPr>
              <a:spLocks/>
            </p:cNvSpPr>
            <p:nvPr/>
          </p:nvSpPr>
          <p:spPr bwMode="auto">
            <a:xfrm>
              <a:off x="9313563" y="2616250"/>
              <a:ext cx="171513" cy="347115"/>
            </a:xfrm>
            <a:custGeom>
              <a:avLst/>
              <a:gdLst/>
              <a:ahLst/>
              <a:cxnLst>
                <a:cxn ang="0">
                  <a:pos x="33" y="102"/>
                </a:cxn>
                <a:cxn ang="0">
                  <a:pos x="2" y="15"/>
                </a:cxn>
                <a:cxn ang="0">
                  <a:pos x="8" y="2"/>
                </a:cxn>
                <a:cxn ang="0">
                  <a:pos x="8" y="2"/>
                </a:cxn>
                <a:cxn ang="0">
                  <a:pos x="20" y="8"/>
                </a:cxn>
                <a:cxn ang="0">
                  <a:pos x="20" y="8"/>
                </a:cxn>
                <a:cxn ang="0">
                  <a:pos x="52" y="95"/>
                </a:cxn>
                <a:cxn ang="0">
                  <a:pos x="46" y="108"/>
                </a:cxn>
                <a:cxn ang="0">
                  <a:pos x="46" y="108"/>
                </a:cxn>
                <a:cxn ang="0">
                  <a:pos x="43" y="109"/>
                </a:cxn>
                <a:cxn ang="0">
                  <a:pos x="43" y="109"/>
                </a:cxn>
                <a:cxn ang="0">
                  <a:pos x="33" y="102"/>
                </a:cxn>
              </a:cxnLst>
              <a:rect l="0" t="0" r="r" b="b"/>
              <a:pathLst>
                <a:path w="54" h="109">
                  <a:moveTo>
                    <a:pt x="33" y="102"/>
                  </a:moveTo>
                  <a:cubicBezTo>
                    <a:pt x="2" y="15"/>
                    <a:pt x="2" y="15"/>
                    <a:pt x="2" y="15"/>
                  </a:cubicBezTo>
                  <a:cubicBezTo>
                    <a:pt x="0" y="9"/>
                    <a:pt x="2" y="4"/>
                    <a:pt x="8" y="2"/>
                  </a:cubicBezTo>
                  <a:cubicBezTo>
                    <a:pt x="8" y="2"/>
                    <a:pt x="8" y="2"/>
                    <a:pt x="8" y="2"/>
                  </a:cubicBezTo>
                  <a:cubicBezTo>
                    <a:pt x="13" y="0"/>
                    <a:pt x="18" y="3"/>
                    <a:pt x="20" y="8"/>
                  </a:cubicBezTo>
                  <a:cubicBezTo>
                    <a:pt x="20" y="8"/>
                    <a:pt x="20" y="8"/>
                    <a:pt x="20" y="8"/>
                  </a:cubicBezTo>
                  <a:cubicBezTo>
                    <a:pt x="52" y="95"/>
                    <a:pt x="52" y="95"/>
                    <a:pt x="52" y="95"/>
                  </a:cubicBezTo>
                  <a:cubicBezTo>
                    <a:pt x="54" y="100"/>
                    <a:pt x="51" y="106"/>
                    <a:pt x="46" y="108"/>
                  </a:cubicBezTo>
                  <a:cubicBezTo>
                    <a:pt x="46" y="108"/>
                    <a:pt x="46" y="108"/>
                    <a:pt x="46" y="108"/>
                  </a:cubicBezTo>
                  <a:cubicBezTo>
                    <a:pt x="45" y="108"/>
                    <a:pt x="44" y="109"/>
                    <a:pt x="43" y="109"/>
                  </a:cubicBezTo>
                  <a:cubicBezTo>
                    <a:pt x="43" y="109"/>
                    <a:pt x="43" y="109"/>
                    <a:pt x="43" y="109"/>
                  </a:cubicBezTo>
                  <a:cubicBezTo>
                    <a:pt x="38" y="109"/>
                    <a:pt x="35" y="106"/>
                    <a:pt x="33" y="102"/>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90" name="Freeform 164">
              <a:extLst>
                <a:ext uri="{FF2B5EF4-FFF2-40B4-BE49-F238E27FC236}">
                  <a16:creationId xmlns:a16="http://schemas.microsoft.com/office/drawing/2014/main" id="{1CF68378-9561-4536-9FD9-6BC89A7928B0}"/>
                </a:ext>
              </a:extLst>
            </p:cNvPr>
            <p:cNvSpPr>
              <a:spLocks/>
            </p:cNvSpPr>
            <p:nvPr/>
          </p:nvSpPr>
          <p:spPr bwMode="auto">
            <a:xfrm>
              <a:off x="9750110" y="2498839"/>
              <a:ext cx="182233" cy="347115"/>
            </a:xfrm>
            <a:custGeom>
              <a:avLst/>
              <a:gdLst/>
              <a:ahLst/>
              <a:cxnLst>
                <a:cxn ang="0">
                  <a:pos x="7" y="107"/>
                </a:cxn>
                <a:cxn ang="0">
                  <a:pos x="2" y="94"/>
                </a:cxn>
                <a:cxn ang="0">
                  <a:pos x="2" y="94"/>
                </a:cxn>
                <a:cxn ang="0">
                  <a:pos x="36" y="8"/>
                </a:cxn>
                <a:cxn ang="0">
                  <a:pos x="49" y="2"/>
                </a:cxn>
                <a:cxn ang="0">
                  <a:pos x="49" y="2"/>
                </a:cxn>
                <a:cxn ang="0">
                  <a:pos x="55" y="15"/>
                </a:cxn>
                <a:cxn ang="0">
                  <a:pos x="55" y="15"/>
                </a:cxn>
                <a:cxn ang="0">
                  <a:pos x="20" y="102"/>
                </a:cxn>
                <a:cxn ang="0">
                  <a:pos x="11" y="108"/>
                </a:cxn>
                <a:cxn ang="0">
                  <a:pos x="11" y="108"/>
                </a:cxn>
                <a:cxn ang="0">
                  <a:pos x="7" y="107"/>
                </a:cxn>
              </a:cxnLst>
              <a:rect l="0" t="0" r="r" b="b"/>
              <a:pathLst>
                <a:path w="57" h="108">
                  <a:moveTo>
                    <a:pt x="7" y="107"/>
                  </a:moveTo>
                  <a:cubicBezTo>
                    <a:pt x="2" y="105"/>
                    <a:pt x="0" y="100"/>
                    <a:pt x="2" y="94"/>
                  </a:cubicBezTo>
                  <a:cubicBezTo>
                    <a:pt x="2" y="94"/>
                    <a:pt x="2" y="94"/>
                    <a:pt x="2" y="94"/>
                  </a:cubicBezTo>
                  <a:cubicBezTo>
                    <a:pt x="36" y="8"/>
                    <a:pt x="36" y="8"/>
                    <a:pt x="36" y="8"/>
                  </a:cubicBezTo>
                  <a:cubicBezTo>
                    <a:pt x="38" y="3"/>
                    <a:pt x="44" y="0"/>
                    <a:pt x="49" y="2"/>
                  </a:cubicBezTo>
                  <a:cubicBezTo>
                    <a:pt x="49" y="2"/>
                    <a:pt x="49" y="2"/>
                    <a:pt x="49" y="2"/>
                  </a:cubicBezTo>
                  <a:cubicBezTo>
                    <a:pt x="54" y="5"/>
                    <a:pt x="57" y="10"/>
                    <a:pt x="55" y="15"/>
                  </a:cubicBezTo>
                  <a:cubicBezTo>
                    <a:pt x="55" y="15"/>
                    <a:pt x="55" y="15"/>
                    <a:pt x="55" y="15"/>
                  </a:cubicBezTo>
                  <a:cubicBezTo>
                    <a:pt x="20" y="102"/>
                    <a:pt x="20" y="102"/>
                    <a:pt x="20" y="102"/>
                  </a:cubicBezTo>
                  <a:cubicBezTo>
                    <a:pt x="19" y="106"/>
                    <a:pt x="15" y="108"/>
                    <a:pt x="11" y="108"/>
                  </a:cubicBezTo>
                  <a:cubicBezTo>
                    <a:pt x="11" y="108"/>
                    <a:pt x="11" y="108"/>
                    <a:pt x="11" y="108"/>
                  </a:cubicBezTo>
                  <a:cubicBezTo>
                    <a:pt x="10" y="108"/>
                    <a:pt x="9" y="108"/>
                    <a:pt x="7" y="107"/>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91" name="Freeform 165">
              <a:extLst>
                <a:ext uri="{FF2B5EF4-FFF2-40B4-BE49-F238E27FC236}">
                  <a16:creationId xmlns:a16="http://schemas.microsoft.com/office/drawing/2014/main" id="{BEEBFBB9-ECF0-4486-9842-92CE5DCFB41E}"/>
                </a:ext>
              </a:extLst>
            </p:cNvPr>
            <p:cNvSpPr>
              <a:spLocks/>
            </p:cNvSpPr>
            <p:nvPr/>
          </p:nvSpPr>
          <p:spPr bwMode="auto">
            <a:xfrm>
              <a:off x="9557157" y="2292739"/>
              <a:ext cx="64317" cy="504404"/>
            </a:xfrm>
            <a:custGeom>
              <a:avLst/>
              <a:gdLst/>
              <a:ahLst/>
              <a:cxnLst>
                <a:cxn ang="0">
                  <a:pos x="0" y="148"/>
                </a:cxn>
                <a:cxn ang="0">
                  <a:pos x="0" y="10"/>
                </a:cxn>
                <a:cxn ang="0">
                  <a:pos x="10" y="0"/>
                </a:cxn>
                <a:cxn ang="0">
                  <a:pos x="10" y="0"/>
                </a:cxn>
                <a:cxn ang="0">
                  <a:pos x="20" y="10"/>
                </a:cxn>
                <a:cxn ang="0">
                  <a:pos x="20" y="10"/>
                </a:cxn>
                <a:cxn ang="0">
                  <a:pos x="20" y="148"/>
                </a:cxn>
                <a:cxn ang="0">
                  <a:pos x="10" y="158"/>
                </a:cxn>
                <a:cxn ang="0">
                  <a:pos x="10" y="158"/>
                </a:cxn>
                <a:cxn ang="0">
                  <a:pos x="0" y="148"/>
                </a:cxn>
              </a:cxnLst>
              <a:rect l="0" t="0" r="r" b="b"/>
              <a:pathLst>
                <a:path w="20" h="158">
                  <a:moveTo>
                    <a:pt x="0" y="148"/>
                  </a:moveTo>
                  <a:cubicBezTo>
                    <a:pt x="0" y="10"/>
                    <a:pt x="0" y="10"/>
                    <a:pt x="0" y="10"/>
                  </a:cubicBezTo>
                  <a:cubicBezTo>
                    <a:pt x="0" y="5"/>
                    <a:pt x="4" y="0"/>
                    <a:pt x="10" y="0"/>
                  </a:cubicBezTo>
                  <a:cubicBezTo>
                    <a:pt x="10" y="0"/>
                    <a:pt x="10" y="0"/>
                    <a:pt x="10" y="0"/>
                  </a:cubicBezTo>
                  <a:cubicBezTo>
                    <a:pt x="15" y="0"/>
                    <a:pt x="20" y="5"/>
                    <a:pt x="20" y="10"/>
                  </a:cubicBezTo>
                  <a:cubicBezTo>
                    <a:pt x="20" y="10"/>
                    <a:pt x="20" y="10"/>
                    <a:pt x="20" y="10"/>
                  </a:cubicBezTo>
                  <a:cubicBezTo>
                    <a:pt x="20" y="148"/>
                    <a:pt x="20" y="148"/>
                    <a:pt x="20" y="148"/>
                  </a:cubicBezTo>
                  <a:cubicBezTo>
                    <a:pt x="20" y="153"/>
                    <a:pt x="15" y="158"/>
                    <a:pt x="10" y="158"/>
                  </a:cubicBezTo>
                  <a:cubicBezTo>
                    <a:pt x="10" y="158"/>
                    <a:pt x="10" y="158"/>
                    <a:pt x="10" y="158"/>
                  </a:cubicBezTo>
                  <a:cubicBezTo>
                    <a:pt x="4" y="158"/>
                    <a:pt x="0" y="153"/>
                    <a:pt x="0" y="148"/>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92" name="Flowchart: Delay 91">
              <a:extLst>
                <a:ext uri="{FF2B5EF4-FFF2-40B4-BE49-F238E27FC236}">
                  <a16:creationId xmlns:a16="http://schemas.microsoft.com/office/drawing/2014/main" id="{F35BDCBB-18DE-4C3E-B070-09373C9BE6CF}"/>
                </a:ext>
              </a:extLst>
            </p:cNvPr>
            <p:cNvSpPr/>
            <p:nvPr/>
          </p:nvSpPr>
          <p:spPr>
            <a:xfrm>
              <a:off x="9198558" y="2355284"/>
              <a:ext cx="157163" cy="442342"/>
            </a:xfrm>
            <a:prstGeom prst="flowChartDelay">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350">
                <a:solidFill>
                  <a:prstClr val="white"/>
                </a:solidFill>
              </a:endParaRPr>
            </a:p>
          </p:txBody>
        </p:sp>
      </p:grpSp>
      <p:grpSp>
        <p:nvGrpSpPr>
          <p:cNvPr id="8" name="Group 7">
            <a:extLst>
              <a:ext uri="{FF2B5EF4-FFF2-40B4-BE49-F238E27FC236}">
                <a16:creationId xmlns:a16="http://schemas.microsoft.com/office/drawing/2014/main" id="{4F82148D-0F8A-46E9-A015-143C0BD33ED0}"/>
              </a:ext>
            </a:extLst>
          </p:cNvPr>
          <p:cNvGrpSpPr/>
          <p:nvPr/>
        </p:nvGrpSpPr>
        <p:grpSpPr>
          <a:xfrm>
            <a:off x="1362975" y="2711245"/>
            <a:ext cx="705116" cy="1704392"/>
            <a:chOff x="2259656" y="2292739"/>
            <a:chExt cx="940154" cy="2272522"/>
          </a:xfrm>
          <a:effectLst>
            <a:outerShdw blurRad="76200" dir="13500000" sy="23000" kx="1200000" algn="br" rotWithShape="0">
              <a:prstClr val="black">
                <a:alpha val="20000"/>
              </a:prstClr>
            </a:outerShdw>
          </a:effectLst>
        </p:grpSpPr>
        <p:grpSp>
          <p:nvGrpSpPr>
            <p:cNvPr id="50" name="Group 49">
              <a:extLst>
                <a:ext uri="{FF2B5EF4-FFF2-40B4-BE49-F238E27FC236}">
                  <a16:creationId xmlns:a16="http://schemas.microsoft.com/office/drawing/2014/main" id="{616F2761-BDD3-4597-B1EA-D990ACB549E6}"/>
                </a:ext>
              </a:extLst>
            </p:cNvPr>
            <p:cNvGrpSpPr/>
            <p:nvPr/>
          </p:nvGrpSpPr>
          <p:grpSpPr>
            <a:xfrm flipH="1">
              <a:off x="3036297" y="2388878"/>
              <a:ext cx="163513" cy="380750"/>
              <a:chOff x="574675" y="2228850"/>
              <a:chExt cx="163513" cy="323850"/>
            </a:xfrm>
          </p:grpSpPr>
          <p:sp>
            <p:nvSpPr>
              <p:cNvPr id="70" name="Freeform 21">
                <a:extLst>
                  <a:ext uri="{FF2B5EF4-FFF2-40B4-BE49-F238E27FC236}">
                    <a16:creationId xmlns:a16="http://schemas.microsoft.com/office/drawing/2014/main" id="{FC0E2EFE-E10B-41E0-9178-A4ADED9790A6}"/>
                  </a:ext>
                </a:extLst>
              </p:cNvPr>
              <p:cNvSpPr>
                <a:spLocks/>
              </p:cNvSpPr>
              <p:nvPr/>
            </p:nvSpPr>
            <p:spPr bwMode="auto">
              <a:xfrm>
                <a:off x="681038" y="2319338"/>
                <a:ext cx="57150" cy="139700"/>
              </a:xfrm>
              <a:custGeom>
                <a:avLst/>
                <a:gdLst/>
                <a:ahLst/>
                <a:cxnLst>
                  <a:cxn ang="0">
                    <a:pos x="50" y="149"/>
                  </a:cxn>
                  <a:cxn ang="0">
                    <a:pos x="43" y="147"/>
                  </a:cxn>
                  <a:cxn ang="0">
                    <a:pos x="38" y="4"/>
                  </a:cxn>
                  <a:cxn ang="0">
                    <a:pos x="52" y="4"/>
                  </a:cxn>
                  <a:cxn ang="0">
                    <a:pos x="52" y="18"/>
                  </a:cxn>
                  <a:cxn ang="0">
                    <a:pos x="57" y="132"/>
                  </a:cxn>
                  <a:cxn ang="0">
                    <a:pos x="57" y="146"/>
                  </a:cxn>
                  <a:cxn ang="0">
                    <a:pos x="50" y="149"/>
                  </a:cxn>
                </a:cxnLst>
                <a:rect l="0" t="0" r="r" b="b"/>
                <a:pathLst>
                  <a:path w="61" h="149">
                    <a:moveTo>
                      <a:pt x="50" y="149"/>
                    </a:moveTo>
                    <a:cubicBezTo>
                      <a:pt x="47" y="149"/>
                      <a:pt x="45" y="149"/>
                      <a:pt x="43" y="147"/>
                    </a:cubicBezTo>
                    <a:cubicBezTo>
                      <a:pt x="2" y="108"/>
                      <a:pt x="0" y="44"/>
                      <a:pt x="38" y="4"/>
                    </a:cubicBezTo>
                    <a:cubicBezTo>
                      <a:pt x="42" y="0"/>
                      <a:pt x="48" y="0"/>
                      <a:pt x="52" y="4"/>
                    </a:cubicBezTo>
                    <a:cubicBezTo>
                      <a:pt x="56" y="8"/>
                      <a:pt x="56" y="14"/>
                      <a:pt x="52" y="18"/>
                    </a:cubicBezTo>
                    <a:cubicBezTo>
                      <a:pt x="22" y="50"/>
                      <a:pt x="24" y="101"/>
                      <a:pt x="57" y="132"/>
                    </a:cubicBezTo>
                    <a:cubicBezTo>
                      <a:pt x="61" y="136"/>
                      <a:pt x="61" y="142"/>
                      <a:pt x="57" y="146"/>
                    </a:cubicBezTo>
                    <a:cubicBezTo>
                      <a:pt x="55" y="148"/>
                      <a:pt x="52" y="149"/>
                      <a:pt x="50" y="149"/>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71" name="Freeform 22">
                <a:extLst>
                  <a:ext uri="{FF2B5EF4-FFF2-40B4-BE49-F238E27FC236}">
                    <a16:creationId xmlns:a16="http://schemas.microsoft.com/office/drawing/2014/main" id="{F8E5362C-777C-49B8-A617-75E6816263A0}"/>
                  </a:ext>
                </a:extLst>
              </p:cNvPr>
              <p:cNvSpPr>
                <a:spLocks/>
              </p:cNvSpPr>
              <p:nvPr/>
            </p:nvSpPr>
            <p:spPr bwMode="auto">
              <a:xfrm>
                <a:off x="628650" y="2271713"/>
                <a:ext cx="87313" cy="239713"/>
              </a:xfrm>
              <a:custGeom>
                <a:avLst/>
                <a:gdLst/>
                <a:ahLst/>
                <a:cxnLst>
                  <a:cxn ang="0">
                    <a:pos x="82" y="255"/>
                  </a:cxn>
                  <a:cxn ang="0">
                    <a:pos x="75" y="252"/>
                  </a:cxn>
                  <a:cxn ang="0">
                    <a:pos x="66" y="4"/>
                  </a:cxn>
                  <a:cxn ang="0">
                    <a:pos x="80" y="4"/>
                  </a:cxn>
                  <a:cxn ang="0">
                    <a:pos x="81" y="18"/>
                  </a:cxn>
                  <a:cxn ang="0">
                    <a:pos x="89" y="237"/>
                  </a:cxn>
                  <a:cxn ang="0">
                    <a:pos x="89" y="251"/>
                  </a:cxn>
                  <a:cxn ang="0">
                    <a:pos x="82" y="255"/>
                  </a:cxn>
                </a:cxnLst>
                <a:rect l="0" t="0" r="r" b="b"/>
                <a:pathLst>
                  <a:path w="93" h="255">
                    <a:moveTo>
                      <a:pt x="82" y="255"/>
                    </a:moveTo>
                    <a:cubicBezTo>
                      <a:pt x="80" y="255"/>
                      <a:pt x="77" y="254"/>
                      <a:pt x="75" y="252"/>
                    </a:cubicBezTo>
                    <a:cubicBezTo>
                      <a:pt x="4" y="184"/>
                      <a:pt x="0" y="73"/>
                      <a:pt x="66" y="4"/>
                    </a:cubicBezTo>
                    <a:cubicBezTo>
                      <a:pt x="70" y="0"/>
                      <a:pt x="76" y="0"/>
                      <a:pt x="80" y="4"/>
                    </a:cubicBezTo>
                    <a:cubicBezTo>
                      <a:pt x="84" y="7"/>
                      <a:pt x="85" y="14"/>
                      <a:pt x="81" y="18"/>
                    </a:cubicBezTo>
                    <a:cubicBezTo>
                      <a:pt x="22" y="79"/>
                      <a:pt x="26" y="177"/>
                      <a:pt x="89" y="237"/>
                    </a:cubicBezTo>
                    <a:cubicBezTo>
                      <a:pt x="93" y="241"/>
                      <a:pt x="93" y="247"/>
                      <a:pt x="89" y="251"/>
                    </a:cubicBezTo>
                    <a:cubicBezTo>
                      <a:pt x="87" y="253"/>
                      <a:pt x="85" y="255"/>
                      <a:pt x="82" y="255"/>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72" name="Freeform 23">
                <a:extLst>
                  <a:ext uri="{FF2B5EF4-FFF2-40B4-BE49-F238E27FC236}">
                    <a16:creationId xmlns:a16="http://schemas.microsoft.com/office/drawing/2014/main" id="{6DBF2BAA-0A3D-49F3-9390-2AA978DDF5E3}"/>
                  </a:ext>
                </a:extLst>
              </p:cNvPr>
              <p:cNvSpPr>
                <a:spLocks/>
              </p:cNvSpPr>
              <p:nvPr/>
            </p:nvSpPr>
            <p:spPr bwMode="auto">
              <a:xfrm>
                <a:off x="574675" y="2228850"/>
                <a:ext cx="112713" cy="323850"/>
              </a:xfrm>
              <a:custGeom>
                <a:avLst/>
                <a:gdLst/>
                <a:ahLst/>
                <a:cxnLst>
                  <a:cxn ang="0">
                    <a:pos x="109" y="344"/>
                  </a:cxn>
                  <a:cxn ang="0">
                    <a:pos x="102" y="341"/>
                  </a:cxn>
                  <a:cxn ang="0">
                    <a:pos x="90" y="4"/>
                  </a:cxn>
                  <a:cxn ang="0">
                    <a:pos x="104" y="4"/>
                  </a:cxn>
                  <a:cxn ang="0">
                    <a:pos x="104" y="18"/>
                  </a:cxn>
                  <a:cxn ang="0">
                    <a:pos x="116" y="327"/>
                  </a:cxn>
                  <a:cxn ang="0">
                    <a:pos x="116" y="341"/>
                  </a:cxn>
                  <a:cxn ang="0">
                    <a:pos x="109" y="344"/>
                  </a:cxn>
                </a:cxnLst>
                <a:rect l="0" t="0" r="r" b="b"/>
                <a:pathLst>
                  <a:path w="120" h="344">
                    <a:moveTo>
                      <a:pt x="109" y="344"/>
                    </a:moveTo>
                    <a:cubicBezTo>
                      <a:pt x="107" y="344"/>
                      <a:pt x="104" y="343"/>
                      <a:pt x="102" y="341"/>
                    </a:cubicBezTo>
                    <a:cubicBezTo>
                      <a:pt x="6" y="249"/>
                      <a:pt x="0" y="98"/>
                      <a:pt x="90" y="4"/>
                    </a:cubicBezTo>
                    <a:cubicBezTo>
                      <a:pt x="94" y="0"/>
                      <a:pt x="100" y="0"/>
                      <a:pt x="104" y="4"/>
                    </a:cubicBezTo>
                    <a:cubicBezTo>
                      <a:pt x="108" y="8"/>
                      <a:pt x="108" y="14"/>
                      <a:pt x="104" y="18"/>
                    </a:cubicBezTo>
                    <a:cubicBezTo>
                      <a:pt x="22" y="104"/>
                      <a:pt x="28" y="243"/>
                      <a:pt x="116" y="327"/>
                    </a:cubicBezTo>
                    <a:cubicBezTo>
                      <a:pt x="120" y="331"/>
                      <a:pt x="120" y="337"/>
                      <a:pt x="116" y="341"/>
                    </a:cubicBezTo>
                    <a:cubicBezTo>
                      <a:pt x="114" y="343"/>
                      <a:pt x="112" y="344"/>
                      <a:pt x="109" y="344"/>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grpSp>
        <p:sp>
          <p:nvSpPr>
            <p:cNvPr id="51" name="Freeform 148">
              <a:extLst>
                <a:ext uri="{FF2B5EF4-FFF2-40B4-BE49-F238E27FC236}">
                  <a16:creationId xmlns:a16="http://schemas.microsoft.com/office/drawing/2014/main" id="{B7A67A91-A214-4CBF-8C4C-234E28A4FFF3}"/>
                </a:ext>
              </a:extLst>
            </p:cNvPr>
            <p:cNvSpPr>
              <a:spLocks/>
            </p:cNvSpPr>
            <p:nvPr/>
          </p:nvSpPr>
          <p:spPr bwMode="auto">
            <a:xfrm flipH="1">
              <a:off x="2683078" y="2715786"/>
              <a:ext cx="198314" cy="1849475"/>
            </a:xfrm>
            <a:custGeom>
              <a:avLst/>
              <a:gdLst/>
              <a:ahLst/>
              <a:cxnLst>
                <a:cxn ang="0">
                  <a:pos x="9" y="576"/>
                </a:cxn>
                <a:cxn ang="0">
                  <a:pos x="0" y="565"/>
                </a:cxn>
                <a:cxn ang="0">
                  <a:pos x="0" y="565"/>
                </a:cxn>
                <a:cxn ang="0">
                  <a:pos x="43" y="10"/>
                </a:cxn>
                <a:cxn ang="0">
                  <a:pos x="53" y="1"/>
                </a:cxn>
                <a:cxn ang="0">
                  <a:pos x="53" y="1"/>
                </a:cxn>
                <a:cxn ang="0">
                  <a:pos x="63" y="12"/>
                </a:cxn>
                <a:cxn ang="0">
                  <a:pos x="63" y="12"/>
                </a:cxn>
                <a:cxn ang="0">
                  <a:pos x="20" y="567"/>
                </a:cxn>
                <a:cxn ang="0">
                  <a:pos x="10" y="576"/>
                </a:cxn>
                <a:cxn ang="0">
                  <a:pos x="10" y="576"/>
                </a:cxn>
                <a:cxn ang="0">
                  <a:pos x="9" y="576"/>
                </a:cxn>
              </a:cxnLst>
              <a:rect l="0" t="0" r="r" b="b"/>
              <a:pathLst>
                <a:path w="63" h="576">
                  <a:moveTo>
                    <a:pt x="9" y="576"/>
                  </a:moveTo>
                  <a:cubicBezTo>
                    <a:pt x="4" y="575"/>
                    <a:pt x="0" y="571"/>
                    <a:pt x="0" y="565"/>
                  </a:cubicBezTo>
                  <a:cubicBezTo>
                    <a:pt x="0" y="565"/>
                    <a:pt x="0" y="565"/>
                    <a:pt x="0" y="565"/>
                  </a:cubicBezTo>
                  <a:cubicBezTo>
                    <a:pt x="43" y="10"/>
                    <a:pt x="43" y="10"/>
                    <a:pt x="43" y="10"/>
                  </a:cubicBezTo>
                  <a:cubicBezTo>
                    <a:pt x="43" y="5"/>
                    <a:pt x="48" y="0"/>
                    <a:pt x="53" y="1"/>
                  </a:cubicBezTo>
                  <a:cubicBezTo>
                    <a:pt x="53" y="1"/>
                    <a:pt x="53" y="1"/>
                    <a:pt x="53" y="1"/>
                  </a:cubicBezTo>
                  <a:cubicBezTo>
                    <a:pt x="59" y="1"/>
                    <a:pt x="63" y="6"/>
                    <a:pt x="63" y="12"/>
                  </a:cubicBezTo>
                  <a:cubicBezTo>
                    <a:pt x="63" y="12"/>
                    <a:pt x="63" y="12"/>
                    <a:pt x="63" y="12"/>
                  </a:cubicBezTo>
                  <a:cubicBezTo>
                    <a:pt x="20" y="567"/>
                    <a:pt x="20" y="567"/>
                    <a:pt x="20" y="567"/>
                  </a:cubicBezTo>
                  <a:cubicBezTo>
                    <a:pt x="20" y="572"/>
                    <a:pt x="15" y="576"/>
                    <a:pt x="10" y="576"/>
                  </a:cubicBezTo>
                  <a:cubicBezTo>
                    <a:pt x="10" y="576"/>
                    <a:pt x="10" y="576"/>
                    <a:pt x="10" y="576"/>
                  </a:cubicBezTo>
                  <a:cubicBezTo>
                    <a:pt x="10" y="576"/>
                    <a:pt x="10" y="576"/>
                    <a:pt x="9" y="57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2" name="Freeform 149">
              <a:extLst>
                <a:ext uri="{FF2B5EF4-FFF2-40B4-BE49-F238E27FC236}">
                  <a16:creationId xmlns:a16="http://schemas.microsoft.com/office/drawing/2014/main" id="{B5E3F63D-079B-4532-9531-2BA051FB66D1}"/>
                </a:ext>
              </a:extLst>
            </p:cNvPr>
            <p:cNvSpPr>
              <a:spLocks/>
            </p:cNvSpPr>
            <p:nvPr/>
          </p:nvSpPr>
          <p:spPr bwMode="auto">
            <a:xfrm flipH="1">
              <a:off x="2318613" y="2715786"/>
              <a:ext cx="203672" cy="1849475"/>
            </a:xfrm>
            <a:custGeom>
              <a:avLst/>
              <a:gdLst/>
              <a:ahLst/>
              <a:cxnLst>
                <a:cxn ang="0">
                  <a:pos x="43" y="566"/>
                </a:cxn>
                <a:cxn ang="0">
                  <a:pos x="1" y="11"/>
                </a:cxn>
                <a:cxn ang="0">
                  <a:pos x="10" y="0"/>
                </a:cxn>
                <a:cxn ang="0">
                  <a:pos x="10" y="0"/>
                </a:cxn>
                <a:cxn ang="0">
                  <a:pos x="20" y="9"/>
                </a:cxn>
                <a:cxn ang="0">
                  <a:pos x="20" y="9"/>
                </a:cxn>
                <a:cxn ang="0">
                  <a:pos x="63" y="564"/>
                </a:cxn>
                <a:cxn ang="0">
                  <a:pos x="54" y="575"/>
                </a:cxn>
                <a:cxn ang="0">
                  <a:pos x="54" y="575"/>
                </a:cxn>
                <a:cxn ang="0">
                  <a:pos x="53" y="575"/>
                </a:cxn>
                <a:cxn ang="0">
                  <a:pos x="53" y="575"/>
                </a:cxn>
                <a:cxn ang="0">
                  <a:pos x="43" y="566"/>
                </a:cxn>
              </a:cxnLst>
              <a:rect l="0" t="0" r="r" b="b"/>
              <a:pathLst>
                <a:path w="64" h="575">
                  <a:moveTo>
                    <a:pt x="43" y="566"/>
                  </a:moveTo>
                  <a:cubicBezTo>
                    <a:pt x="1" y="11"/>
                    <a:pt x="1" y="11"/>
                    <a:pt x="1" y="11"/>
                  </a:cubicBezTo>
                  <a:cubicBezTo>
                    <a:pt x="0" y="5"/>
                    <a:pt x="4" y="0"/>
                    <a:pt x="10" y="0"/>
                  </a:cubicBezTo>
                  <a:cubicBezTo>
                    <a:pt x="10" y="0"/>
                    <a:pt x="10" y="0"/>
                    <a:pt x="10" y="0"/>
                  </a:cubicBezTo>
                  <a:cubicBezTo>
                    <a:pt x="15" y="0"/>
                    <a:pt x="20" y="4"/>
                    <a:pt x="20" y="9"/>
                  </a:cubicBezTo>
                  <a:cubicBezTo>
                    <a:pt x="20" y="9"/>
                    <a:pt x="20" y="9"/>
                    <a:pt x="20" y="9"/>
                  </a:cubicBezTo>
                  <a:cubicBezTo>
                    <a:pt x="63" y="564"/>
                    <a:pt x="63" y="564"/>
                    <a:pt x="63" y="564"/>
                  </a:cubicBezTo>
                  <a:cubicBezTo>
                    <a:pt x="64" y="570"/>
                    <a:pt x="59" y="574"/>
                    <a:pt x="54" y="575"/>
                  </a:cubicBezTo>
                  <a:cubicBezTo>
                    <a:pt x="54" y="575"/>
                    <a:pt x="54" y="575"/>
                    <a:pt x="54" y="575"/>
                  </a:cubicBezTo>
                  <a:cubicBezTo>
                    <a:pt x="54" y="575"/>
                    <a:pt x="53" y="575"/>
                    <a:pt x="53" y="575"/>
                  </a:cubicBezTo>
                  <a:cubicBezTo>
                    <a:pt x="53" y="575"/>
                    <a:pt x="53" y="575"/>
                    <a:pt x="53" y="575"/>
                  </a:cubicBezTo>
                  <a:cubicBezTo>
                    <a:pt x="48" y="575"/>
                    <a:pt x="44" y="571"/>
                    <a:pt x="43" y="56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3" name="Freeform 150">
              <a:extLst>
                <a:ext uri="{FF2B5EF4-FFF2-40B4-BE49-F238E27FC236}">
                  <a16:creationId xmlns:a16="http://schemas.microsoft.com/office/drawing/2014/main" id="{A1DC940D-1FA7-4DA8-8659-D7024D15E015}"/>
                </a:ext>
              </a:extLst>
            </p:cNvPr>
            <p:cNvSpPr>
              <a:spLocks/>
            </p:cNvSpPr>
            <p:nvPr/>
          </p:nvSpPr>
          <p:spPr bwMode="auto">
            <a:xfrm flipH="1">
              <a:off x="2388292" y="3963232"/>
              <a:ext cx="418063" cy="59662"/>
            </a:xfrm>
            <a:custGeom>
              <a:avLst/>
              <a:gdLst/>
              <a:ahLst/>
              <a:cxnLst>
                <a:cxn ang="0">
                  <a:pos x="0" y="11"/>
                </a:cxn>
                <a:cxn ang="0">
                  <a:pos x="0" y="0"/>
                </a:cxn>
                <a:cxn ang="0">
                  <a:pos x="78" y="0"/>
                </a:cxn>
                <a:cxn ang="0">
                  <a:pos x="78" y="11"/>
                </a:cxn>
                <a:cxn ang="0">
                  <a:pos x="0" y="11"/>
                </a:cxn>
                <a:cxn ang="0">
                  <a:pos x="0" y="11"/>
                </a:cxn>
              </a:cxnLst>
              <a:rect l="0" t="0" r="r" b="b"/>
              <a:pathLst>
                <a:path w="78" h="11">
                  <a:moveTo>
                    <a:pt x="0" y="11"/>
                  </a:moveTo>
                  <a:lnTo>
                    <a:pt x="0" y="0"/>
                  </a:lnTo>
                  <a:lnTo>
                    <a:pt x="78" y="0"/>
                  </a:lnTo>
                  <a:lnTo>
                    <a:pt x="78" y="11"/>
                  </a:lnTo>
                  <a:lnTo>
                    <a:pt x="0" y="11"/>
                  </a:lnTo>
                  <a:lnTo>
                    <a:pt x="0" y="11"/>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4" name="Freeform 151">
              <a:extLst>
                <a:ext uri="{FF2B5EF4-FFF2-40B4-BE49-F238E27FC236}">
                  <a16:creationId xmlns:a16="http://schemas.microsoft.com/office/drawing/2014/main" id="{7273F251-703F-4615-8FDA-CB9AEB4A767C}"/>
                </a:ext>
              </a:extLst>
            </p:cNvPr>
            <p:cNvSpPr>
              <a:spLocks/>
            </p:cNvSpPr>
            <p:nvPr/>
          </p:nvSpPr>
          <p:spPr bwMode="auto">
            <a:xfrm flipH="1">
              <a:off x="2420450" y="3529337"/>
              <a:ext cx="353746" cy="65084"/>
            </a:xfrm>
            <a:custGeom>
              <a:avLst/>
              <a:gdLst/>
              <a:ahLst/>
              <a:cxnLst>
                <a:cxn ang="0">
                  <a:pos x="0" y="12"/>
                </a:cxn>
                <a:cxn ang="0">
                  <a:pos x="0" y="0"/>
                </a:cxn>
                <a:cxn ang="0">
                  <a:pos x="66" y="0"/>
                </a:cxn>
                <a:cxn ang="0">
                  <a:pos x="66" y="12"/>
                </a:cxn>
                <a:cxn ang="0">
                  <a:pos x="0" y="12"/>
                </a:cxn>
                <a:cxn ang="0">
                  <a:pos x="0" y="12"/>
                </a:cxn>
              </a:cxnLst>
              <a:rect l="0" t="0" r="r" b="b"/>
              <a:pathLst>
                <a:path w="66" h="12">
                  <a:moveTo>
                    <a:pt x="0" y="12"/>
                  </a:moveTo>
                  <a:lnTo>
                    <a:pt x="0" y="0"/>
                  </a:lnTo>
                  <a:lnTo>
                    <a:pt x="66" y="0"/>
                  </a:lnTo>
                  <a:lnTo>
                    <a:pt x="66"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5" name="Freeform 152">
              <a:extLst>
                <a:ext uri="{FF2B5EF4-FFF2-40B4-BE49-F238E27FC236}">
                  <a16:creationId xmlns:a16="http://schemas.microsoft.com/office/drawing/2014/main" id="{8AAA7961-A627-4DB7-A766-7BA0B7029E5B}"/>
                </a:ext>
              </a:extLst>
            </p:cNvPr>
            <p:cNvSpPr>
              <a:spLocks/>
            </p:cNvSpPr>
            <p:nvPr/>
          </p:nvSpPr>
          <p:spPr bwMode="auto">
            <a:xfrm flipH="1">
              <a:off x="2457968" y="3100869"/>
              <a:ext cx="284070" cy="65084"/>
            </a:xfrm>
            <a:custGeom>
              <a:avLst/>
              <a:gdLst/>
              <a:ahLst/>
              <a:cxnLst>
                <a:cxn ang="0">
                  <a:pos x="0" y="12"/>
                </a:cxn>
                <a:cxn ang="0">
                  <a:pos x="0" y="0"/>
                </a:cxn>
                <a:cxn ang="0">
                  <a:pos x="53" y="0"/>
                </a:cxn>
                <a:cxn ang="0">
                  <a:pos x="53" y="12"/>
                </a:cxn>
                <a:cxn ang="0">
                  <a:pos x="0" y="12"/>
                </a:cxn>
                <a:cxn ang="0">
                  <a:pos x="0" y="12"/>
                </a:cxn>
              </a:cxnLst>
              <a:rect l="0" t="0" r="r" b="b"/>
              <a:pathLst>
                <a:path w="53" h="12">
                  <a:moveTo>
                    <a:pt x="0" y="12"/>
                  </a:moveTo>
                  <a:lnTo>
                    <a:pt x="0" y="0"/>
                  </a:lnTo>
                  <a:lnTo>
                    <a:pt x="53" y="0"/>
                  </a:lnTo>
                  <a:lnTo>
                    <a:pt x="53"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6" name="Freeform 153">
              <a:extLst>
                <a:ext uri="{FF2B5EF4-FFF2-40B4-BE49-F238E27FC236}">
                  <a16:creationId xmlns:a16="http://schemas.microsoft.com/office/drawing/2014/main" id="{A6A5308D-3CFC-4656-B719-6C608D7E8450}"/>
                </a:ext>
              </a:extLst>
            </p:cNvPr>
            <p:cNvSpPr>
              <a:spLocks/>
            </p:cNvSpPr>
            <p:nvPr/>
          </p:nvSpPr>
          <p:spPr bwMode="auto">
            <a:xfrm flipH="1">
              <a:off x="2393650" y="2721212"/>
              <a:ext cx="412705" cy="65084"/>
            </a:xfrm>
            <a:custGeom>
              <a:avLst/>
              <a:gdLst/>
              <a:ahLst/>
              <a:cxnLst>
                <a:cxn ang="0">
                  <a:pos x="0" y="12"/>
                </a:cxn>
                <a:cxn ang="0">
                  <a:pos x="0" y="0"/>
                </a:cxn>
                <a:cxn ang="0">
                  <a:pos x="77" y="0"/>
                </a:cxn>
                <a:cxn ang="0">
                  <a:pos x="77" y="12"/>
                </a:cxn>
                <a:cxn ang="0">
                  <a:pos x="0" y="12"/>
                </a:cxn>
                <a:cxn ang="0">
                  <a:pos x="0" y="12"/>
                </a:cxn>
              </a:cxnLst>
              <a:rect l="0" t="0" r="r" b="b"/>
              <a:pathLst>
                <a:path w="77" h="12">
                  <a:moveTo>
                    <a:pt x="0" y="12"/>
                  </a:moveTo>
                  <a:lnTo>
                    <a:pt x="0" y="0"/>
                  </a:lnTo>
                  <a:lnTo>
                    <a:pt x="77" y="0"/>
                  </a:lnTo>
                  <a:lnTo>
                    <a:pt x="77"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7" name="Freeform 154">
              <a:extLst>
                <a:ext uri="{FF2B5EF4-FFF2-40B4-BE49-F238E27FC236}">
                  <a16:creationId xmlns:a16="http://schemas.microsoft.com/office/drawing/2014/main" id="{13669FB9-1083-4E3B-88A3-D66AF7420D39}"/>
                </a:ext>
              </a:extLst>
            </p:cNvPr>
            <p:cNvSpPr>
              <a:spLocks/>
            </p:cNvSpPr>
            <p:nvPr/>
          </p:nvSpPr>
          <p:spPr bwMode="auto">
            <a:xfrm flipH="1">
              <a:off x="2377572" y="3979504"/>
              <a:ext cx="482381" cy="461015"/>
            </a:xfrm>
            <a:custGeom>
              <a:avLst/>
              <a:gdLst/>
              <a:ahLst/>
              <a:cxnLst>
                <a:cxn ang="0">
                  <a:pos x="0" y="77"/>
                </a:cxn>
                <a:cxn ang="0">
                  <a:pos x="82" y="0"/>
                </a:cxn>
                <a:cxn ang="0">
                  <a:pos x="90" y="8"/>
                </a:cxn>
                <a:cxn ang="0">
                  <a:pos x="8" y="85"/>
                </a:cxn>
                <a:cxn ang="0">
                  <a:pos x="0" y="77"/>
                </a:cxn>
                <a:cxn ang="0">
                  <a:pos x="0" y="77"/>
                </a:cxn>
              </a:cxnLst>
              <a:rect l="0" t="0" r="r" b="b"/>
              <a:pathLst>
                <a:path w="90" h="85">
                  <a:moveTo>
                    <a:pt x="0" y="77"/>
                  </a:moveTo>
                  <a:lnTo>
                    <a:pt x="82" y="0"/>
                  </a:lnTo>
                  <a:lnTo>
                    <a:pt x="90" y="8"/>
                  </a:lnTo>
                  <a:lnTo>
                    <a:pt x="8" y="85"/>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8" name="Freeform 155">
              <a:extLst>
                <a:ext uri="{FF2B5EF4-FFF2-40B4-BE49-F238E27FC236}">
                  <a16:creationId xmlns:a16="http://schemas.microsoft.com/office/drawing/2014/main" id="{3B25095B-4A03-4920-A266-2358158800EC}"/>
                </a:ext>
              </a:extLst>
            </p:cNvPr>
            <p:cNvSpPr>
              <a:spLocks/>
            </p:cNvSpPr>
            <p:nvPr/>
          </p:nvSpPr>
          <p:spPr bwMode="auto">
            <a:xfrm flipH="1">
              <a:off x="2399011" y="3545610"/>
              <a:ext cx="428783" cy="461015"/>
            </a:xfrm>
            <a:custGeom>
              <a:avLst/>
              <a:gdLst/>
              <a:ahLst/>
              <a:cxnLst>
                <a:cxn ang="0">
                  <a:pos x="0" y="78"/>
                </a:cxn>
                <a:cxn ang="0">
                  <a:pos x="71" y="0"/>
                </a:cxn>
                <a:cxn ang="0">
                  <a:pos x="80" y="8"/>
                </a:cxn>
                <a:cxn ang="0">
                  <a:pos x="9" y="85"/>
                </a:cxn>
                <a:cxn ang="0">
                  <a:pos x="0" y="78"/>
                </a:cxn>
                <a:cxn ang="0">
                  <a:pos x="0" y="78"/>
                </a:cxn>
              </a:cxnLst>
              <a:rect l="0" t="0" r="r" b="b"/>
              <a:pathLst>
                <a:path w="80" h="85">
                  <a:moveTo>
                    <a:pt x="0" y="78"/>
                  </a:moveTo>
                  <a:lnTo>
                    <a:pt x="71" y="0"/>
                  </a:lnTo>
                  <a:lnTo>
                    <a:pt x="80" y="8"/>
                  </a:lnTo>
                  <a:lnTo>
                    <a:pt x="9" y="85"/>
                  </a:lnTo>
                  <a:lnTo>
                    <a:pt x="0" y="78"/>
                  </a:lnTo>
                  <a:lnTo>
                    <a:pt x="0" y="7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9" name="Freeform 156">
              <a:extLst>
                <a:ext uri="{FF2B5EF4-FFF2-40B4-BE49-F238E27FC236}">
                  <a16:creationId xmlns:a16="http://schemas.microsoft.com/office/drawing/2014/main" id="{58C5BF05-7FC6-4328-9047-2915B5DBAA46}"/>
                </a:ext>
              </a:extLst>
            </p:cNvPr>
            <p:cNvSpPr>
              <a:spLocks/>
            </p:cNvSpPr>
            <p:nvPr/>
          </p:nvSpPr>
          <p:spPr bwMode="auto">
            <a:xfrm flipH="1">
              <a:off x="2431167" y="3117138"/>
              <a:ext cx="359107" cy="455589"/>
            </a:xfrm>
            <a:custGeom>
              <a:avLst/>
              <a:gdLst/>
              <a:ahLst/>
              <a:cxnLst>
                <a:cxn ang="0">
                  <a:pos x="0" y="77"/>
                </a:cxn>
                <a:cxn ang="0">
                  <a:pos x="57" y="0"/>
                </a:cxn>
                <a:cxn ang="0">
                  <a:pos x="67" y="7"/>
                </a:cxn>
                <a:cxn ang="0">
                  <a:pos x="9" y="84"/>
                </a:cxn>
                <a:cxn ang="0">
                  <a:pos x="0" y="77"/>
                </a:cxn>
                <a:cxn ang="0">
                  <a:pos x="0" y="77"/>
                </a:cxn>
              </a:cxnLst>
              <a:rect l="0" t="0" r="r" b="b"/>
              <a:pathLst>
                <a:path w="67" h="84">
                  <a:moveTo>
                    <a:pt x="0" y="77"/>
                  </a:moveTo>
                  <a:lnTo>
                    <a:pt x="57" y="0"/>
                  </a:lnTo>
                  <a:lnTo>
                    <a:pt x="67" y="7"/>
                  </a:lnTo>
                  <a:lnTo>
                    <a:pt x="9" y="84"/>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0" name="Freeform 157">
              <a:extLst>
                <a:ext uri="{FF2B5EF4-FFF2-40B4-BE49-F238E27FC236}">
                  <a16:creationId xmlns:a16="http://schemas.microsoft.com/office/drawing/2014/main" id="{A99A8C1A-24FD-4993-A61D-C9369A63AEC6}"/>
                </a:ext>
              </a:extLst>
            </p:cNvPr>
            <p:cNvSpPr>
              <a:spLocks/>
            </p:cNvSpPr>
            <p:nvPr/>
          </p:nvSpPr>
          <p:spPr bwMode="auto">
            <a:xfrm flipH="1">
              <a:off x="2468687" y="2737481"/>
              <a:ext cx="300148" cy="406777"/>
            </a:xfrm>
            <a:custGeom>
              <a:avLst/>
              <a:gdLst/>
              <a:ahLst/>
              <a:cxnLst>
                <a:cxn ang="0">
                  <a:pos x="0" y="69"/>
                </a:cxn>
                <a:cxn ang="0">
                  <a:pos x="47" y="0"/>
                </a:cxn>
                <a:cxn ang="0">
                  <a:pos x="56" y="6"/>
                </a:cxn>
                <a:cxn ang="0">
                  <a:pos x="10" y="75"/>
                </a:cxn>
                <a:cxn ang="0">
                  <a:pos x="0" y="69"/>
                </a:cxn>
                <a:cxn ang="0">
                  <a:pos x="0" y="69"/>
                </a:cxn>
              </a:cxnLst>
              <a:rect l="0" t="0" r="r" b="b"/>
              <a:pathLst>
                <a:path w="56" h="75">
                  <a:moveTo>
                    <a:pt x="0" y="69"/>
                  </a:moveTo>
                  <a:lnTo>
                    <a:pt x="47" y="0"/>
                  </a:lnTo>
                  <a:lnTo>
                    <a:pt x="56" y="6"/>
                  </a:lnTo>
                  <a:lnTo>
                    <a:pt x="10" y="75"/>
                  </a:lnTo>
                  <a:lnTo>
                    <a:pt x="0" y="69"/>
                  </a:lnTo>
                  <a:lnTo>
                    <a:pt x="0" y="69"/>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1" name="Freeform 158">
              <a:extLst>
                <a:ext uri="{FF2B5EF4-FFF2-40B4-BE49-F238E27FC236}">
                  <a16:creationId xmlns:a16="http://schemas.microsoft.com/office/drawing/2014/main" id="{B8B65328-367F-4912-B0EE-162742F2BC05}"/>
                </a:ext>
              </a:extLst>
            </p:cNvPr>
            <p:cNvSpPr>
              <a:spLocks/>
            </p:cNvSpPr>
            <p:nvPr/>
          </p:nvSpPr>
          <p:spPr bwMode="auto">
            <a:xfrm flipH="1">
              <a:off x="2366852" y="3551032"/>
              <a:ext cx="428783" cy="455589"/>
            </a:xfrm>
            <a:custGeom>
              <a:avLst/>
              <a:gdLst/>
              <a:ahLst/>
              <a:cxnLst>
                <a:cxn ang="0">
                  <a:pos x="0" y="8"/>
                </a:cxn>
                <a:cxn ang="0">
                  <a:pos x="8" y="0"/>
                </a:cxn>
                <a:cxn ang="0">
                  <a:pos x="80" y="76"/>
                </a:cxn>
                <a:cxn ang="0">
                  <a:pos x="71" y="84"/>
                </a:cxn>
                <a:cxn ang="0">
                  <a:pos x="0" y="8"/>
                </a:cxn>
                <a:cxn ang="0">
                  <a:pos x="0" y="8"/>
                </a:cxn>
              </a:cxnLst>
              <a:rect l="0" t="0" r="r" b="b"/>
              <a:pathLst>
                <a:path w="80" h="84">
                  <a:moveTo>
                    <a:pt x="0" y="8"/>
                  </a:moveTo>
                  <a:lnTo>
                    <a:pt x="8" y="0"/>
                  </a:lnTo>
                  <a:lnTo>
                    <a:pt x="80" y="76"/>
                  </a:lnTo>
                  <a:lnTo>
                    <a:pt x="71" y="84"/>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2" name="Freeform 159">
              <a:extLst>
                <a:ext uri="{FF2B5EF4-FFF2-40B4-BE49-F238E27FC236}">
                  <a16:creationId xmlns:a16="http://schemas.microsoft.com/office/drawing/2014/main" id="{1DBA65CF-EF95-4E91-8D45-E1EC9CB9BF9E}"/>
                </a:ext>
              </a:extLst>
            </p:cNvPr>
            <p:cNvSpPr>
              <a:spLocks/>
            </p:cNvSpPr>
            <p:nvPr/>
          </p:nvSpPr>
          <p:spPr bwMode="auto">
            <a:xfrm flipH="1">
              <a:off x="2399011" y="3111716"/>
              <a:ext cx="364466" cy="466436"/>
            </a:xfrm>
            <a:custGeom>
              <a:avLst/>
              <a:gdLst/>
              <a:ahLst/>
              <a:cxnLst>
                <a:cxn ang="0">
                  <a:pos x="0" y="7"/>
                </a:cxn>
                <a:cxn ang="0">
                  <a:pos x="10" y="0"/>
                </a:cxn>
                <a:cxn ang="0">
                  <a:pos x="68" y="78"/>
                </a:cxn>
                <a:cxn ang="0">
                  <a:pos x="59" y="86"/>
                </a:cxn>
                <a:cxn ang="0">
                  <a:pos x="0" y="7"/>
                </a:cxn>
                <a:cxn ang="0">
                  <a:pos x="0" y="7"/>
                </a:cxn>
              </a:cxnLst>
              <a:rect l="0" t="0" r="r" b="b"/>
              <a:pathLst>
                <a:path w="68" h="86">
                  <a:moveTo>
                    <a:pt x="0" y="7"/>
                  </a:moveTo>
                  <a:lnTo>
                    <a:pt x="10" y="0"/>
                  </a:lnTo>
                  <a:lnTo>
                    <a:pt x="68" y="78"/>
                  </a:lnTo>
                  <a:lnTo>
                    <a:pt x="59" y="86"/>
                  </a:lnTo>
                  <a:lnTo>
                    <a:pt x="0" y="7"/>
                  </a:lnTo>
                  <a:lnTo>
                    <a:pt x="0" y="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3" name="Freeform 160">
              <a:extLst>
                <a:ext uri="{FF2B5EF4-FFF2-40B4-BE49-F238E27FC236}">
                  <a16:creationId xmlns:a16="http://schemas.microsoft.com/office/drawing/2014/main" id="{52285544-DB69-4DFC-AB5C-E1D04ADB63B3}"/>
                </a:ext>
              </a:extLst>
            </p:cNvPr>
            <p:cNvSpPr>
              <a:spLocks/>
            </p:cNvSpPr>
            <p:nvPr/>
          </p:nvSpPr>
          <p:spPr bwMode="auto">
            <a:xfrm flipH="1">
              <a:off x="2436528" y="2732059"/>
              <a:ext cx="300148" cy="417624"/>
            </a:xfrm>
            <a:custGeom>
              <a:avLst/>
              <a:gdLst/>
              <a:ahLst/>
              <a:cxnLst>
                <a:cxn ang="0">
                  <a:pos x="0" y="6"/>
                </a:cxn>
                <a:cxn ang="0">
                  <a:pos x="10" y="0"/>
                </a:cxn>
                <a:cxn ang="0">
                  <a:pos x="56" y="70"/>
                </a:cxn>
                <a:cxn ang="0">
                  <a:pos x="46" y="77"/>
                </a:cxn>
                <a:cxn ang="0">
                  <a:pos x="0" y="6"/>
                </a:cxn>
                <a:cxn ang="0">
                  <a:pos x="0" y="6"/>
                </a:cxn>
              </a:cxnLst>
              <a:rect l="0" t="0" r="r" b="b"/>
              <a:pathLst>
                <a:path w="56" h="77">
                  <a:moveTo>
                    <a:pt x="0" y="6"/>
                  </a:moveTo>
                  <a:lnTo>
                    <a:pt x="10" y="0"/>
                  </a:lnTo>
                  <a:lnTo>
                    <a:pt x="56" y="70"/>
                  </a:lnTo>
                  <a:lnTo>
                    <a:pt x="46" y="77"/>
                  </a:lnTo>
                  <a:lnTo>
                    <a:pt x="0" y="6"/>
                  </a:lnTo>
                  <a:lnTo>
                    <a:pt x="0" y="6"/>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4" name="Freeform 161">
              <a:extLst>
                <a:ext uri="{FF2B5EF4-FFF2-40B4-BE49-F238E27FC236}">
                  <a16:creationId xmlns:a16="http://schemas.microsoft.com/office/drawing/2014/main" id="{FF7A9F9C-B4D5-4902-B220-F2613C5DBF71}"/>
                </a:ext>
              </a:extLst>
            </p:cNvPr>
            <p:cNvSpPr>
              <a:spLocks/>
            </p:cNvSpPr>
            <p:nvPr/>
          </p:nvSpPr>
          <p:spPr bwMode="auto">
            <a:xfrm flipH="1">
              <a:off x="2345410" y="3979504"/>
              <a:ext cx="477023" cy="461015"/>
            </a:xfrm>
            <a:custGeom>
              <a:avLst/>
              <a:gdLst/>
              <a:ahLst/>
              <a:cxnLst>
                <a:cxn ang="0">
                  <a:pos x="0" y="8"/>
                </a:cxn>
                <a:cxn ang="0">
                  <a:pos x="7" y="0"/>
                </a:cxn>
                <a:cxn ang="0">
                  <a:pos x="89" y="77"/>
                </a:cxn>
                <a:cxn ang="0">
                  <a:pos x="81" y="85"/>
                </a:cxn>
                <a:cxn ang="0">
                  <a:pos x="0" y="8"/>
                </a:cxn>
                <a:cxn ang="0">
                  <a:pos x="0" y="8"/>
                </a:cxn>
              </a:cxnLst>
              <a:rect l="0" t="0" r="r" b="b"/>
              <a:pathLst>
                <a:path w="89" h="85">
                  <a:moveTo>
                    <a:pt x="0" y="8"/>
                  </a:moveTo>
                  <a:lnTo>
                    <a:pt x="7" y="0"/>
                  </a:lnTo>
                  <a:lnTo>
                    <a:pt x="89" y="77"/>
                  </a:lnTo>
                  <a:lnTo>
                    <a:pt x="81" y="85"/>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5" name="Freeform 162">
              <a:extLst>
                <a:ext uri="{FF2B5EF4-FFF2-40B4-BE49-F238E27FC236}">
                  <a16:creationId xmlns:a16="http://schemas.microsoft.com/office/drawing/2014/main" id="{713C5214-AF82-463F-B310-C19B7FD38EF2}"/>
                </a:ext>
              </a:extLst>
            </p:cNvPr>
            <p:cNvSpPr>
              <a:spLocks/>
            </p:cNvSpPr>
            <p:nvPr/>
          </p:nvSpPr>
          <p:spPr bwMode="auto">
            <a:xfrm flipH="1">
              <a:off x="2377568" y="2525959"/>
              <a:ext cx="455584" cy="238642"/>
            </a:xfrm>
            <a:custGeom>
              <a:avLst/>
              <a:gdLst/>
              <a:ahLst/>
              <a:cxnLst>
                <a:cxn ang="0">
                  <a:pos x="0" y="34"/>
                </a:cxn>
                <a:cxn ang="0">
                  <a:pos x="43" y="0"/>
                </a:cxn>
                <a:cxn ang="0">
                  <a:pos x="85" y="34"/>
                </a:cxn>
                <a:cxn ang="0">
                  <a:pos x="78" y="43"/>
                </a:cxn>
                <a:cxn ang="0">
                  <a:pos x="43" y="15"/>
                </a:cxn>
                <a:cxn ang="0">
                  <a:pos x="8" y="44"/>
                </a:cxn>
                <a:cxn ang="0">
                  <a:pos x="0" y="34"/>
                </a:cxn>
                <a:cxn ang="0">
                  <a:pos x="0" y="34"/>
                </a:cxn>
              </a:cxnLst>
              <a:rect l="0" t="0" r="r" b="b"/>
              <a:pathLst>
                <a:path w="85" h="44">
                  <a:moveTo>
                    <a:pt x="0" y="34"/>
                  </a:moveTo>
                  <a:lnTo>
                    <a:pt x="43" y="0"/>
                  </a:lnTo>
                  <a:lnTo>
                    <a:pt x="85" y="34"/>
                  </a:lnTo>
                  <a:lnTo>
                    <a:pt x="78" y="43"/>
                  </a:lnTo>
                  <a:lnTo>
                    <a:pt x="43" y="15"/>
                  </a:lnTo>
                  <a:lnTo>
                    <a:pt x="8" y="44"/>
                  </a:lnTo>
                  <a:lnTo>
                    <a:pt x="0" y="34"/>
                  </a:lnTo>
                  <a:lnTo>
                    <a:pt x="0" y="34"/>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6" name="Freeform 163">
              <a:extLst>
                <a:ext uri="{FF2B5EF4-FFF2-40B4-BE49-F238E27FC236}">
                  <a16:creationId xmlns:a16="http://schemas.microsoft.com/office/drawing/2014/main" id="{77E83ED7-ABED-4C93-9DCC-37967F842538}"/>
                </a:ext>
              </a:extLst>
            </p:cNvPr>
            <p:cNvSpPr>
              <a:spLocks/>
            </p:cNvSpPr>
            <p:nvPr/>
          </p:nvSpPr>
          <p:spPr bwMode="auto">
            <a:xfrm flipH="1">
              <a:off x="2706923" y="2616250"/>
              <a:ext cx="171513" cy="347115"/>
            </a:xfrm>
            <a:custGeom>
              <a:avLst/>
              <a:gdLst/>
              <a:ahLst/>
              <a:cxnLst>
                <a:cxn ang="0">
                  <a:pos x="33" y="102"/>
                </a:cxn>
                <a:cxn ang="0">
                  <a:pos x="2" y="15"/>
                </a:cxn>
                <a:cxn ang="0">
                  <a:pos x="8" y="2"/>
                </a:cxn>
                <a:cxn ang="0">
                  <a:pos x="8" y="2"/>
                </a:cxn>
                <a:cxn ang="0">
                  <a:pos x="20" y="8"/>
                </a:cxn>
                <a:cxn ang="0">
                  <a:pos x="20" y="8"/>
                </a:cxn>
                <a:cxn ang="0">
                  <a:pos x="52" y="95"/>
                </a:cxn>
                <a:cxn ang="0">
                  <a:pos x="46" y="108"/>
                </a:cxn>
                <a:cxn ang="0">
                  <a:pos x="46" y="108"/>
                </a:cxn>
                <a:cxn ang="0">
                  <a:pos x="43" y="109"/>
                </a:cxn>
                <a:cxn ang="0">
                  <a:pos x="43" y="109"/>
                </a:cxn>
                <a:cxn ang="0">
                  <a:pos x="33" y="102"/>
                </a:cxn>
              </a:cxnLst>
              <a:rect l="0" t="0" r="r" b="b"/>
              <a:pathLst>
                <a:path w="54" h="109">
                  <a:moveTo>
                    <a:pt x="33" y="102"/>
                  </a:moveTo>
                  <a:cubicBezTo>
                    <a:pt x="2" y="15"/>
                    <a:pt x="2" y="15"/>
                    <a:pt x="2" y="15"/>
                  </a:cubicBezTo>
                  <a:cubicBezTo>
                    <a:pt x="0" y="9"/>
                    <a:pt x="2" y="4"/>
                    <a:pt x="8" y="2"/>
                  </a:cubicBezTo>
                  <a:cubicBezTo>
                    <a:pt x="8" y="2"/>
                    <a:pt x="8" y="2"/>
                    <a:pt x="8" y="2"/>
                  </a:cubicBezTo>
                  <a:cubicBezTo>
                    <a:pt x="13" y="0"/>
                    <a:pt x="18" y="3"/>
                    <a:pt x="20" y="8"/>
                  </a:cubicBezTo>
                  <a:cubicBezTo>
                    <a:pt x="20" y="8"/>
                    <a:pt x="20" y="8"/>
                    <a:pt x="20" y="8"/>
                  </a:cubicBezTo>
                  <a:cubicBezTo>
                    <a:pt x="52" y="95"/>
                    <a:pt x="52" y="95"/>
                    <a:pt x="52" y="95"/>
                  </a:cubicBezTo>
                  <a:cubicBezTo>
                    <a:pt x="54" y="100"/>
                    <a:pt x="51" y="106"/>
                    <a:pt x="46" y="108"/>
                  </a:cubicBezTo>
                  <a:cubicBezTo>
                    <a:pt x="46" y="108"/>
                    <a:pt x="46" y="108"/>
                    <a:pt x="46" y="108"/>
                  </a:cubicBezTo>
                  <a:cubicBezTo>
                    <a:pt x="45" y="108"/>
                    <a:pt x="44" y="109"/>
                    <a:pt x="43" y="109"/>
                  </a:cubicBezTo>
                  <a:cubicBezTo>
                    <a:pt x="43" y="109"/>
                    <a:pt x="43" y="109"/>
                    <a:pt x="43" y="109"/>
                  </a:cubicBezTo>
                  <a:cubicBezTo>
                    <a:pt x="38" y="109"/>
                    <a:pt x="35" y="106"/>
                    <a:pt x="33" y="102"/>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7" name="Freeform 164">
              <a:extLst>
                <a:ext uri="{FF2B5EF4-FFF2-40B4-BE49-F238E27FC236}">
                  <a16:creationId xmlns:a16="http://schemas.microsoft.com/office/drawing/2014/main" id="{C375817A-A048-4A26-8C26-CB9909D16B94}"/>
                </a:ext>
              </a:extLst>
            </p:cNvPr>
            <p:cNvSpPr>
              <a:spLocks/>
            </p:cNvSpPr>
            <p:nvPr/>
          </p:nvSpPr>
          <p:spPr bwMode="auto">
            <a:xfrm flipH="1">
              <a:off x="2259656" y="2498839"/>
              <a:ext cx="182233" cy="347115"/>
            </a:xfrm>
            <a:custGeom>
              <a:avLst/>
              <a:gdLst/>
              <a:ahLst/>
              <a:cxnLst>
                <a:cxn ang="0">
                  <a:pos x="7" y="107"/>
                </a:cxn>
                <a:cxn ang="0">
                  <a:pos x="2" y="94"/>
                </a:cxn>
                <a:cxn ang="0">
                  <a:pos x="2" y="94"/>
                </a:cxn>
                <a:cxn ang="0">
                  <a:pos x="36" y="8"/>
                </a:cxn>
                <a:cxn ang="0">
                  <a:pos x="49" y="2"/>
                </a:cxn>
                <a:cxn ang="0">
                  <a:pos x="49" y="2"/>
                </a:cxn>
                <a:cxn ang="0">
                  <a:pos x="55" y="15"/>
                </a:cxn>
                <a:cxn ang="0">
                  <a:pos x="55" y="15"/>
                </a:cxn>
                <a:cxn ang="0">
                  <a:pos x="20" y="102"/>
                </a:cxn>
                <a:cxn ang="0">
                  <a:pos x="11" y="108"/>
                </a:cxn>
                <a:cxn ang="0">
                  <a:pos x="11" y="108"/>
                </a:cxn>
                <a:cxn ang="0">
                  <a:pos x="7" y="107"/>
                </a:cxn>
              </a:cxnLst>
              <a:rect l="0" t="0" r="r" b="b"/>
              <a:pathLst>
                <a:path w="57" h="108">
                  <a:moveTo>
                    <a:pt x="7" y="107"/>
                  </a:moveTo>
                  <a:cubicBezTo>
                    <a:pt x="2" y="105"/>
                    <a:pt x="0" y="100"/>
                    <a:pt x="2" y="94"/>
                  </a:cubicBezTo>
                  <a:cubicBezTo>
                    <a:pt x="2" y="94"/>
                    <a:pt x="2" y="94"/>
                    <a:pt x="2" y="94"/>
                  </a:cubicBezTo>
                  <a:cubicBezTo>
                    <a:pt x="36" y="8"/>
                    <a:pt x="36" y="8"/>
                    <a:pt x="36" y="8"/>
                  </a:cubicBezTo>
                  <a:cubicBezTo>
                    <a:pt x="38" y="3"/>
                    <a:pt x="44" y="0"/>
                    <a:pt x="49" y="2"/>
                  </a:cubicBezTo>
                  <a:cubicBezTo>
                    <a:pt x="49" y="2"/>
                    <a:pt x="49" y="2"/>
                    <a:pt x="49" y="2"/>
                  </a:cubicBezTo>
                  <a:cubicBezTo>
                    <a:pt x="54" y="5"/>
                    <a:pt x="57" y="10"/>
                    <a:pt x="55" y="15"/>
                  </a:cubicBezTo>
                  <a:cubicBezTo>
                    <a:pt x="55" y="15"/>
                    <a:pt x="55" y="15"/>
                    <a:pt x="55" y="15"/>
                  </a:cubicBezTo>
                  <a:cubicBezTo>
                    <a:pt x="20" y="102"/>
                    <a:pt x="20" y="102"/>
                    <a:pt x="20" y="102"/>
                  </a:cubicBezTo>
                  <a:cubicBezTo>
                    <a:pt x="19" y="106"/>
                    <a:pt x="15" y="108"/>
                    <a:pt x="11" y="108"/>
                  </a:cubicBezTo>
                  <a:cubicBezTo>
                    <a:pt x="11" y="108"/>
                    <a:pt x="11" y="108"/>
                    <a:pt x="11" y="108"/>
                  </a:cubicBezTo>
                  <a:cubicBezTo>
                    <a:pt x="10" y="108"/>
                    <a:pt x="9" y="108"/>
                    <a:pt x="7" y="107"/>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8" name="Freeform 165">
              <a:extLst>
                <a:ext uri="{FF2B5EF4-FFF2-40B4-BE49-F238E27FC236}">
                  <a16:creationId xmlns:a16="http://schemas.microsoft.com/office/drawing/2014/main" id="{0076FAF6-FF46-4D12-A609-00406DEBE6E3}"/>
                </a:ext>
              </a:extLst>
            </p:cNvPr>
            <p:cNvSpPr>
              <a:spLocks/>
            </p:cNvSpPr>
            <p:nvPr/>
          </p:nvSpPr>
          <p:spPr bwMode="auto">
            <a:xfrm flipH="1">
              <a:off x="2570525" y="2292739"/>
              <a:ext cx="64317" cy="504404"/>
            </a:xfrm>
            <a:custGeom>
              <a:avLst/>
              <a:gdLst/>
              <a:ahLst/>
              <a:cxnLst>
                <a:cxn ang="0">
                  <a:pos x="0" y="148"/>
                </a:cxn>
                <a:cxn ang="0">
                  <a:pos x="0" y="10"/>
                </a:cxn>
                <a:cxn ang="0">
                  <a:pos x="10" y="0"/>
                </a:cxn>
                <a:cxn ang="0">
                  <a:pos x="10" y="0"/>
                </a:cxn>
                <a:cxn ang="0">
                  <a:pos x="20" y="10"/>
                </a:cxn>
                <a:cxn ang="0">
                  <a:pos x="20" y="10"/>
                </a:cxn>
                <a:cxn ang="0">
                  <a:pos x="20" y="148"/>
                </a:cxn>
                <a:cxn ang="0">
                  <a:pos x="10" y="158"/>
                </a:cxn>
                <a:cxn ang="0">
                  <a:pos x="10" y="158"/>
                </a:cxn>
                <a:cxn ang="0">
                  <a:pos x="0" y="148"/>
                </a:cxn>
              </a:cxnLst>
              <a:rect l="0" t="0" r="r" b="b"/>
              <a:pathLst>
                <a:path w="20" h="158">
                  <a:moveTo>
                    <a:pt x="0" y="148"/>
                  </a:moveTo>
                  <a:cubicBezTo>
                    <a:pt x="0" y="10"/>
                    <a:pt x="0" y="10"/>
                    <a:pt x="0" y="10"/>
                  </a:cubicBezTo>
                  <a:cubicBezTo>
                    <a:pt x="0" y="5"/>
                    <a:pt x="4" y="0"/>
                    <a:pt x="10" y="0"/>
                  </a:cubicBezTo>
                  <a:cubicBezTo>
                    <a:pt x="10" y="0"/>
                    <a:pt x="10" y="0"/>
                    <a:pt x="10" y="0"/>
                  </a:cubicBezTo>
                  <a:cubicBezTo>
                    <a:pt x="15" y="0"/>
                    <a:pt x="20" y="5"/>
                    <a:pt x="20" y="10"/>
                  </a:cubicBezTo>
                  <a:cubicBezTo>
                    <a:pt x="20" y="10"/>
                    <a:pt x="20" y="10"/>
                    <a:pt x="20" y="10"/>
                  </a:cubicBezTo>
                  <a:cubicBezTo>
                    <a:pt x="20" y="148"/>
                    <a:pt x="20" y="148"/>
                    <a:pt x="20" y="148"/>
                  </a:cubicBezTo>
                  <a:cubicBezTo>
                    <a:pt x="20" y="153"/>
                    <a:pt x="15" y="158"/>
                    <a:pt x="10" y="158"/>
                  </a:cubicBezTo>
                  <a:cubicBezTo>
                    <a:pt x="10" y="158"/>
                    <a:pt x="10" y="158"/>
                    <a:pt x="10" y="158"/>
                  </a:cubicBezTo>
                  <a:cubicBezTo>
                    <a:pt x="4" y="158"/>
                    <a:pt x="0" y="153"/>
                    <a:pt x="0" y="148"/>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9" name="Flowchart: Delay 68">
              <a:extLst>
                <a:ext uri="{FF2B5EF4-FFF2-40B4-BE49-F238E27FC236}">
                  <a16:creationId xmlns:a16="http://schemas.microsoft.com/office/drawing/2014/main" id="{2D24E9FD-71F6-4AA1-8A9E-59F95CD09274}"/>
                </a:ext>
              </a:extLst>
            </p:cNvPr>
            <p:cNvSpPr/>
            <p:nvPr/>
          </p:nvSpPr>
          <p:spPr>
            <a:xfrm flipH="1">
              <a:off x="2836278" y="2355284"/>
              <a:ext cx="157163" cy="442342"/>
            </a:xfrm>
            <a:prstGeom prst="flowChartDelay">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350">
                <a:solidFill>
                  <a:prstClr val="white"/>
                </a:solidFill>
              </a:endParaRPr>
            </a:p>
          </p:txBody>
        </p:sp>
      </p:grpSp>
      <p:cxnSp>
        <p:nvCxnSpPr>
          <p:cNvPr id="9" name="Straight Arrow Connector 8">
            <a:extLst>
              <a:ext uri="{FF2B5EF4-FFF2-40B4-BE49-F238E27FC236}">
                <a16:creationId xmlns:a16="http://schemas.microsoft.com/office/drawing/2014/main" id="{FC0157A5-9948-4269-9E71-C24D703AFC02}"/>
              </a:ext>
            </a:extLst>
          </p:cNvPr>
          <p:cNvCxnSpPr/>
          <p:nvPr/>
        </p:nvCxnSpPr>
        <p:spPr>
          <a:xfrm>
            <a:off x="2049037" y="2793709"/>
            <a:ext cx="4320000" cy="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E874D921-3E5D-421C-8F54-385DACFBB8F4}"/>
              </a:ext>
            </a:extLst>
          </p:cNvPr>
          <p:cNvCxnSpPr/>
          <p:nvPr/>
        </p:nvCxnSpPr>
        <p:spPr>
          <a:xfrm>
            <a:off x="2049037" y="3022309"/>
            <a:ext cx="4320000" cy="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891866D8-5C23-49F0-B587-C97824D35ADB}"/>
              </a:ext>
            </a:extLst>
          </p:cNvPr>
          <p:cNvSpPr/>
          <p:nvPr/>
        </p:nvSpPr>
        <p:spPr>
          <a:xfrm>
            <a:off x="2999406" y="4049109"/>
            <a:ext cx="2782813" cy="369332"/>
          </a:xfrm>
          <a:prstGeom prst="rect">
            <a:avLst/>
          </a:prstGeom>
        </p:spPr>
        <p:txBody>
          <a:bodyPr wrap="none">
            <a:spAutoFit/>
          </a:bodyPr>
          <a:lstStyle/>
          <a:p>
            <a:r>
              <a:rPr lang="en-GB" dirty="0">
                <a:solidFill>
                  <a:prstClr val="black"/>
                </a:solidFill>
              </a:rPr>
              <a:t>XPIC – Cross Polar Canceller</a:t>
            </a:r>
          </a:p>
        </p:txBody>
      </p:sp>
      <p:grpSp>
        <p:nvGrpSpPr>
          <p:cNvPr id="13" name="Group 12">
            <a:extLst>
              <a:ext uri="{FF2B5EF4-FFF2-40B4-BE49-F238E27FC236}">
                <a16:creationId xmlns:a16="http://schemas.microsoft.com/office/drawing/2014/main" id="{F5AEC343-F7B6-4EFA-AB71-8D5D4AE87987}"/>
              </a:ext>
            </a:extLst>
          </p:cNvPr>
          <p:cNvGrpSpPr/>
          <p:nvPr/>
        </p:nvGrpSpPr>
        <p:grpSpPr>
          <a:xfrm>
            <a:off x="2334922" y="2963193"/>
            <a:ext cx="1078783" cy="783167"/>
            <a:chOff x="4749942" y="4009320"/>
            <a:chExt cx="1438377" cy="1044223"/>
          </a:xfrm>
        </p:grpSpPr>
        <p:cxnSp>
          <p:nvCxnSpPr>
            <p:cNvPr id="21" name="Straight Arrow Connector 20">
              <a:extLst>
                <a:ext uri="{FF2B5EF4-FFF2-40B4-BE49-F238E27FC236}">
                  <a16:creationId xmlns:a16="http://schemas.microsoft.com/office/drawing/2014/main" id="{8256D294-C2EF-428C-A364-915B732AA3AA}"/>
                </a:ext>
              </a:extLst>
            </p:cNvPr>
            <p:cNvCxnSpPr/>
            <p:nvPr/>
          </p:nvCxnSpPr>
          <p:spPr>
            <a:xfrm flipV="1">
              <a:off x="4907998" y="4331517"/>
              <a:ext cx="0" cy="5240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A378469-B649-4EEC-B231-7D341CD983BB}"/>
                </a:ext>
              </a:extLst>
            </p:cNvPr>
            <p:cNvCxnSpPr>
              <a:cxnSpLocks/>
            </p:cNvCxnSpPr>
            <p:nvPr/>
          </p:nvCxnSpPr>
          <p:spPr>
            <a:xfrm rot="5400000" flipV="1">
              <a:off x="5174182" y="4576053"/>
              <a:ext cx="0" cy="5240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71245E4-B244-46A8-BF50-177B32473737}"/>
                </a:ext>
              </a:extLst>
            </p:cNvPr>
            <p:cNvSpPr txBox="1"/>
            <p:nvPr/>
          </p:nvSpPr>
          <p:spPr>
            <a:xfrm>
              <a:off x="4749942" y="4009320"/>
              <a:ext cx="812616" cy="400109"/>
            </a:xfrm>
            <a:prstGeom prst="rect">
              <a:avLst/>
            </a:prstGeom>
            <a:noFill/>
          </p:spPr>
          <p:txBody>
            <a:bodyPr wrap="none" rtlCol="0">
              <a:spAutoFit/>
            </a:bodyPr>
            <a:lstStyle/>
            <a:p>
              <a:r>
                <a:rPr lang="en-GB" sz="1350" dirty="0">
                  <a:solidFill>
                    <a:prstClr val="black"/>
                  </a:solidFill>
                </a:rPr>
                <a:t>V CH2</a:t>
              </a:r>
            </a:p>
          </p:txBody>
        </p:sp>
        <p:sp>
          <p:nvSpPr>
            <p:cNvPr id="24" name="TextBox 23">
              <a:extLst>
                <a:ext uri="{FF2B5EF4-FFF2-40B4-BE49-F238E27FC236}">
                  <a16:creationId xmlns:a16="http://schemas.microsoft.com/office/drawing/2014/main" id="{D9EB9D55-93A5-4BF5-A6A6-99385C9F4E72}"/>
                </a:ext>
              </a:extLst>
            </p:cNvPr>
            <p:cNvSpPr txBox="1"/>
            <p:nvPr/>
          </p:nvSpPr>
          <p:spPr>
            <a:xfrm>
              <a:off x="5362879" y="4653434"/>
              <a:ext cx="825440" cy="400109"/>
            </a:xfrm>
            <a:prstGeom prst="rect">
              <a:avLst/>
            </a:prstGeom>
            <a:noFill/>
          </p:spPr>
          <p:txBody>
            <a:bodyPr wrap="none" rtlCol="0">
              <a:spAutoFit/>
            </a:bodyPr>
            <a:lstStyle/>
            <a:p>
              <a:r>
                <a:rPr lang="en-GB" sz="1350" dirty="0">
                  <a:solidFill>
                    <a:prstClr val="black"/>
                  </a:solidFill>
                </a:rPr>
                <a:t>H CH2</a:t>
              </a:r>
            </a:p>
          </p:txBody>
        </p:sp>
      </p:grpSp>
      <p:grpSp>
        <p:nvGrpSpPr>
          <p:cNvPr id="14" name="Group 13">
            <a:extLst>
              <a:ext uri="{FF2B5EF4-FFF2-40B4-BE49-F238E27FC236}">
                <a16:creationId xmlns:a16="http://schemas.microsoft.com/office/drawing/2014/main" id="{6FAE72E4-52EC-4354-AB75-D7C88E6D8958}"/>
              </a:ext>
            </a:extLst>
          </p:cNvPr>
          <p:cNvGrpSpPr/>
          <p:nvPr/>
        </p:nvGrpSpPr>
        <p:grpSpPr>
          <a:xfrm>
            <a:off x="5317456" y="2985362"/>
            <a:ext cx="1122064" cy="783167"/>
            <a:chOff x="4749942" y="4009320"/>
            <a:chExt cx="1496085" cy="1044223"/>
          </a:xfrm>
        </p:grpSpPr>
        <p:cxnSp>
          <p:nvCxnSpPr>
            <p:cNvPr id="17" name="Straight Arrow Connector 16">
              <a:extLst>
                <a:ext uri="{FF2B5EF4-FFF2-40B4-BE49-F238E27FC236}">
                  <a16:creationId xmlns:a16="http://schemas.microsoft.com/office/drawing/2014/main" id="{DBBFBE63-0085-4814-A9B1-7832683FF073}"/>
                </a:ext>
              </a:extLst>
            </p:cNvPr>
            <p:cNvCxnSpPr/>
            <p:nvPr/>
          </p:nvCxnSpPr>
          <p:spPr>
            <a:xfrm flipV="1">
              <a:off x="4907998" y="4331517"/>
              <a:ext cx="0" cy="5240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9C9803-CB2B-4681-818B-7AC6F9421613}"/>
                </a:ext>
              </a:extLst>
            </p:cNvPr>
            <p:cNvCxnSpPr>
              <a:cxnSpLocks/>
            </p:cNvCxnSpPr>
            <p:nvPr/>
          </p:nvCxnSpPr>
          <p:spPr>
            <a:xfrm rot="5400000" flipV="1">
              <a:off x="5174182" y="4576053"/>
              <a:ext cx="0" cy="5240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1E2A939-3EA2-4A93-8485-12965DB61B85}"/>
                </a:ext>
              </a:extLst>
            </p:cNvPr>
            <p:cNvSpPr txBox="1"/>
            <p:nvPr/>
          </p:nvSpPr>
          <p:spPr>
            <a:xfrm>
              <a:off x="4749942" y="4009320"/>
              <a:ext cx="870324" cy="400109"/>
            </a:xfrm>
            <a:prstGeom prst="rect">
              <a:avLst/>
            </a:prstGeom>
            <a:noFill/>
          </p:spPr>
          <p:txBody>
            <a:bodyPr wrap="none" rtlCol="0">
              <a:spAutoFit/>
            </a:bodyPr>
            <a:lstStyle/>
            <a:p>
              <a:r>
                <a:rPr lang="en-GB" sz="1350" dirty="0">
                  <a:solidFill>
                    <a:prstClr val="black"/>
                  </a:solidFill>
                </a:rPr>
                <a:t>V CH2’</a:t>
              </a:r>
            </a:p>
          </p:txBody>
        </p:sp>
        <p:sp>
          <p:nvSpPr>
            <p:cNvPr id="20" name="TextBox 19">
              <a:extLst>
                <a:ext uri="{FF2B5EF4-FFF2-40B4-BE49-F238E27FC236}">
                  <a16:creationId xmlns:a16="http://schemas.microsoft.com/office/drawing/2014/main" id="{FE8ADF5E-CC2C-488A-B3F5-B60C28F36897}"/>
                </a:ext>
              </a:extLst>
            </p:cNvPr>
            <p:cNvSpPr txBox="1"/>
            <p:nvPr/>
          </p:nvSpPr>
          <p:spPr>
            <a:xfrm>
              <a:off x="5362879" y="4653434"/>
              <a:ext cx="883148" cy="400109"/>
            </a:xfrm>
            <a:prstGeom prst="rect">
              <a:avLst/>
            </a:prstGeom>
            <a:noFill/>
          </p:spPr>
          <p:txBody>
            <a:bodyPr wrap="none" rtlCol="0">
              <a:spAutoFit/>
            </a:bodyPr>
            <a:lstStyle/>
            <a:p>
              <a:r>
                <a:rPr lang="en-GB" sz="1350" dirty="0">
                  <a:solidFill>
                    <a:prstClr val="black"/>
                  </a:solidFill>
                </a:rPr>
                <a:t>H CH2’</a:t>
              </a:r>
            </a:p>
          </p:txBody>
        </p:sp>
      </p:grpSp>
      <p:cxnSp>
        <p:nvCxnSpPr>
          <p:cNvPr id="15" name="Straight Arrow Connector 14">
            <a:extLst>
              <a:ext uri="{FF2B5EF4-FFF2-40B4-BE49-F238E27FC236}">
                <a16:creationId xmlns:a16="http://schemas.microsoft.com/office/drawing/2014/main" id="{27752818-87D5-404E-9EB6-F9152B15D0BB}"/>
              </a:ext>
            </a:extLst>
          </p:cNvPr>
          <p:cNvCxnSpPr/>
          <p:nvPr/>
        </p:nvCxnSpPr>
        <p:spPr>
          <a:xfrm>
            <a:off x="2732383" y="3389446"/>
            <a:ext cx="77170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4116DAA-F6A0-40F5-9C81-CBCEB0FF6AAB}"/>
              </a:ext>
            </a:extLst>
          </p:cNvPr>
          <p:cNvCxnSpPr>
            <a:cxnSpLocks/>
          </p:cNvCxnSpPr>
          <p:nvPr/>
        </p:nvCxnSpPr>
        <p:spPr>
          <a:xfrm flipH="1">
            <a:off x="4545758" y="3414624"/>
            <a:ext cx="77170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6" name="Title 1">
            <a:extLst>
              <a:ext uri="{FF2B5EF4-FFF2-40B4-BE49-F238E27FC236}">
                <a16:creationId xmlns:a16="http://schemas.microsoft.com/office/drawing/2014/main" id="{78CA1939-A7CD-4B5B-9DDF-3471349FF45C}"/>
              </a:ext>
            </a:extLst>
          </p:cNvPr>
          <p:cNvSpPr txBox="1">
            <a:spLocks/>
          </p:cNvSpPr>
          <p:nvPr/>
        </p:nvSpPr>
        <p:spPr>
          <a:xfrm>
            <a:off x="429138" y="379763"/>
            <a:ext cx="8129803" cy="43204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733" b="1" kern="1200" cap="all">
                <a:solidFill>
                  <a:srgbClr val="1F497D"/>
                </a:solidFill>
                <a:latin typeface="+mj-lt"/>
                <a:ea typeface="+mj-ea"/>
                <a:cs typeface="+mj-cs"/>
              </a:defRPr>
            </a:lvl1pPr>
          </a:lstStyle>
          <a:p>
            <a:r>
              <a:rPr lang="en-GB" sz="2400" cap="none" dirty="0">
                <a:solidFill>
                  <a:srgbClr val="1F4C7D"/>
                </a:solidFill>
              </a:rPr>
              <a:t>Capacity &amp; Spectral efficiency </a:t>
            </a:r>
            <a:r>
              <a:rPr lang="en-GB" sz="2100" dirty="0"/>
              <a:t/>
            </a:r>
            <a:br>
              <a:rPr lang="en-GB" sz="2100" dirty="0"/>
            </a:br>
            <a:endParaRPr lang="en-GB" sz="2100" dirty="0"/>
          </a:p>
        </p:txBody>
      </p:sp>
    </p:spTree>
    <p:extLst>
      <p:ext uri="{BB962C8B-B14F-4D97-AF65-F5344CB8AC3E}">
        <p14:creationId xmlns:p14="http://schemas.microsoft.com/office/powerpoint/2010/main" val="2005650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91787A6C-C9C1-406E-B521-25BAE5CB0B1D}"/>
              </a:ext>
            </a:extLst>
          </p:cNvPr>
          <p:cNvSpPr>
            <a:spLocks noGrp="1"/>
          </p:cNvSpPr>
          <p:nvPr>
            <p:ph type="title"/>
          </p:nvPr>
        </p:nvSpPr>
        <p:spPr>
          <a:xfrm>
            <a:off x="467544" y="339502"/>
            <a:ext cx="8129803" cy="432048"/>
          </a:xfrm>
        </p:spPr>
        <p:txBody>
          <a:bodyPr>
            <a:noAutofit/>
          </a:bodyPr>
          <a:lstStyle/>
          <a:p>
            <a:r>
              <a:rPr lang="en-GB" sz="2400" cap="none" dirty="0">
                <a:solidFill>
                  <a:srgbClr val="1F4C7D"/>
                </a:solidFill>
                <a:cs typeface="+mn-cs"/>
              </a:rPr>
              <a:t>Capacity &amp; Spectral efficiency </a:t>
            </a:r>
            <a:r>
              <a:rPr lang="en-GB" sz="2100" dirty="0"/>
              <a:t/>
            </a:r>
            <a:br>
              <a:rPr lang="en-GB" sz="2100" dirty="0"/>
            </a:br>
            <a:endParaRPr lang="en-GB" sz="2100" dirty="0"/>
          </a:p>
        </p:txBody>
      </p:sp>
      <p:sp>
        <p:nvSpPr>
          <p:cNvPr id="3" name="Text Placeholder 2">
            <a:extLst>
              <a:ext uri="{FF2B5EF4-FFF2-40B4-BE49-F238E27FC236}">
                <a16:creationId xmlns:a16="http://schemas.microsoft.com/office/drawing/2014/main" id="{FB89C2A5-109D-4B8C-8D07-6AC7DE16B26E}"/>
              </a:ext>
            </a:extLst>
          </p:cNvPr>
          <p:cNvSpPr>
            <a:spLocks noGrp="1"/>
          </p:cNvSpPr>
          <p:nvPr>
            <p:ph type="body" idx="1"/>
          </p:nvPr>
        </p:nvSpPr>
        <p:spPr>
          <a:xfrm>
            <a:off x="524125" y="1018730"/>
            <a:ext cx="4571140" cy="3772244"/>
          </a:xfrm>
        </p:spPr>
        <p:txBody>
          <a:bodyPr>
            <a:normAutofit/>
          </a:bodyPr>
          <a:lstStyle/>
          <a:p>
            <a:r>
              <a:rPr lang="en-GB" sz="1800" dirty="0"/>
              <a:t>LoS-MIMO </a:t>
            </a:r>
            <a:r>
              <a:rPr lang="en-GB" sz="1800" dirty="0">
                <a:sym typeface="Wingdings" panose="05000000000000000000" pitchFamily="2" charset="2"/>
              </a:rPr>
              <a:t> Line of Sight Multi-Input Multi-Output</a:t>
            </a:r>
          </a:p>
          <a:p>
            <a:pPr lvl="2"/>
            <a:r>
              <a:rPr lang="en-GB" sz="1350" dirty="0">
                <a:solidFill>
                  <a:schemeClr val="tx1">
                    <a:lumMod val="75000"/>
                    <a:lumOff val="25000"/>
                  </a:schemeClr>
                </a:solidFill>
                <a:sym typeface="Wingdings" panose="05000000000000000000" pitchFamily="2" charset="2"/>
              </a:rPr>
              <a:t>Exploiting link geometry deployment two different signals in the same channel can be transmitted. 4x4 </a:t>
            </a:r>
            <a:r>
              <a:rPr lang="en-GB" sz="1350" dirty="0" err="1">
                <a:solidFill>
                  <a:schemeClr val="tx1">
                    <a:lumMod val="75000"/>
                    <a:lumOff val="25000"/>
                  </a:schemeClr>
                </a:solidFill>
                <a:sym typeface="Wingdings" panose="05000000000000000000" pitchFamily="2" charset="2"/>
              </a:rPr>
              <a:t>LoS</a:t>
            </a:r>
            <a:r>
              <a:rPr lang="en-GB" sz="1350" dirty="0">
                <a:solidFill>
                  <a:schemeClr val="tx1">
                    <a:lumMod val="75000"/>
                    <a:lumOff val="25000"/>
                  </a:schemeClr>
                </a:solidFill>
                <a:sym typeface="Wingdings" panose="05000000000000000000" pitchFamily="2" charset="2"/>
              </a:rPr>
              <a:t>-MIMO is obtained with LoS-MIMO 2x2 plus XPIC</a:t>
            </a:r>
          </a:p>
          <a:p>
            <a:pPr lvl="2"/>
            <a:r>
              <a:rPr lang="en-GB" sz="1350" dirty="0">
                <a:solidFill>
                  <a:schemeClr val="tx1">
                    <a:lumMod val="75000"/>
                    <a:lumOff val="25000"/>
                  </a:schemeClr>
                </a:solidFill>
                <a:sym typeface="Wingdings" panose="05000000000000000000" pitchFamily="2" charset="2"/>
              </a:rPr>
              <a:t>LoS MIMO needs optimal antennas separation.</a:t>
            </a:r>
          </a:p>
          <a:p>
            <a:pPr marL="1146572" lvl="3" indent="0">
              <a:buNone/>
            </a:pPr>
            <a:r>
              <a:rPr lang="en-GB" sz="1350" dirty="0">
                <a:solidFill>
                  <a:schemeClr val="tx1">
                    <a:lumMod val="75000"/>
                    <a:lumOff val="25000"/>
                  </a:schemeClr>
                </a:solidFill>
                <a:sym typeface="Wingdings" panose="05000000000000000000" pitchFamily="2" charset="2"/>
              </a:rPr>
              <a:t>Under optimal conditions, spectral efficiency close to x4 improvement, lower performance in case of suboptimal conditions</a:t>
            </a:r>
          </a:p>
          <a:p>
            <a:pPr lvl="2"/>
            <a:r>
              <a:rPr lang="en-GB" sz="1350" dirty="0">
                <a:solidFill>
                  <a:schemeClr val="tx1">
                    <a:lumMod val="75000"/>
                    <a:lumOff val="25000"/>
                  </a:schemeClr>
                </a:solidFill>
                <a:sym typeface="Wingdings" panose="05000000000000000000" pitchFamily="2" charset="2"/>
              </a:rPr>
              <a:t>Not yet massively deployed </a:t>
            </a:r>
          </a:p>
          <a:p>
            <a:pPr lvl="2"/>
            <a:r>
              <a:rPr lang="en-GB" sz="1350" dirty="0">
                <a:solidFill>
                  <a:schemeClr val="tx1">
                    <a:lumMod val="75000"/>
                    <a:lumOff val="25000"/>
                  </a:schemeClr>
                </a:solidFill>
                <a:sym typeface="Wingdings" panose="05000000000000000000" pitchFamily="2" charset="2"/>
              </a:rPr>
              <a:t>TCO: RTX cost per bit is the same (4 RTX).  Spectrum fees approach will play a role in LoS-MIMO future success  </a:t>
            </a:r>
            <a:r>
              <a:rPr lang="en-GB" sz="1350" dirty="0">
                <a:solidFill>
                  <a:schemeClr val="tx1">
                    <a:lumMod val="75000"/>
                    <a:lumOff val="25000"/>
                  </a:schemeClr>
                </a:solidFill>
              </a:rPr>
              <a:t> </a:t>
            </a:r>
          </a:p>
        </p:txBody>
      </p:sp>
      <p:grpSp>
        <p:nvGrpSpPr>
          <p:cNvPr id="74" name="Group 73">
            <a:extLst>
              <a:ext uri="{FF2B5EF4-FFF2-40B4-BE49-F238E27FC236}">
                <a16:creationId xmlns:a16="http://schemas.microsoft.com/office/drawing/2014/main" id="{2F6D082C-B0A8-426C-99FE-501AEE949CC2}"/>
              </a:ext>
            </a:extLst>
          </p:cNvPr>
          <p:cNvGrpSpPr/>
          <p:nvPr/>
        </p:nvGrpSpPr>
        <p:grpSpPr>
          <a:xfrm>
            <a:off x="5436104" y="2555170"/>
            <a:ext cx="3222032" cy="2243305"/>
            <a:chOff x="379613" y="1323411"/>
            <a:chExt cx="3711041" cy="2739352"/>
          </a:xfrm>
        </p:grpSpPr>
        <p:pic>
          <p:nvPicPr>
            <p:cNvPr id="72" name="Picture 71">
              <a:extLst>
                <a:ext uri="{FF2B5EF4-FFF2-40B4-BE49-F238E27FC236}">
                  <a16:creationId xmlns:a16="http://schemas.microsoft.com/office/drawing/2014/main" id="{A1C03F2D-2325-4267-9322-B7F634B9F64F}"/>
                </a:ext>
              </a:extLst>
            </p:cNvPr>
            <p:cNvPicPr>
              <a:picLocks noChangeAspect="1"/>
            </p:cNvPicPr>
            <p:nvPr/>
          </p:nvPicPr>
          <p:blipFill>
            <a:blip r:embed="rId3"/>
            <a:stretch>
              <a:fillRect/>
            </a:stretch>
          </p:blipFill>
          <p:spPr>
            <a:xfrm>
              <a:off x="379613" y="1323411"/>
              <a:ext cx="3711041" cy="2392505"/>
            </a:xfrm>
            <a:prstGeom prst="rect">
              <a:avLst/>
            </a:prstGeom>
          </p:spPr>
        </p:pic>
        <p:sp>
          <p:nvSpPr>
            <p:cNvPr id="73" name="TextBox 72">
              <a:extLst>
                <a:ext uri="{FF2B5EF4-FFF2-40B4-BE49-F238E27FC236}">
                  <a16:creationId xmlns:a16="http://schemas.microsoft.com/office/drawing/2014/main" id="{7B4CBCCA-1863-4E6F-907B-4EC6A99ECDC3}"/>
                </a:ext>
              </a:extLst>
            </p:cNvPr>
            <p:cNvSpPr txBox="1"/>
            <p:nvPr/>
          </p:nvSpPr>
          <p:spPr>
            <a:xfrm>
              <a:off x="1129030" y="3696326"/>
              <a:ext cx="2608958" cy="366437"/>
            </a:xfrm>
            <a:prstGeom prst="rect">
              <a:avLst/>
            </a:prstGeom>
            <a:noFill/>
          </p:spPr>
          <p:txBody>
            <a:bodyPr wrap="none" rtlCol="0">
              <a:spAutoFit/>
            </a:bodyPr>
            <a:lstStyle/>
            <a:p>
              <a:r>
                <a:rPr lang="en-GB" sz="1350" b="1" dirty="0">
                  <a:solidFill>
                    <a:prstClr val="black"/>
                  </a:solidFill>
                  <a:sym typeface="Wingdings" panose="05000000000000000000" pitchFamily="2" charset="2"/>
                </a:rPr>
                <a:t>Optimal antennas separation</a:t>
              </a:r>
              <a:endParaRPr lang="en-GB" sz="1350" b="1" dirty="0">
                <a:solidFill>
                  <a:prstClr val="black"/>
                </a:solidFill>
              </a:endParaRPr>
            </a:p>
          </p:txBody>
        </p:sp>
      </p:grpSp>
      <p:grpSp>
        <p:nvGrpSpPr>
          <p:cNvPr id="78" name="Group 77">
            <a:extLst>
              <a:ext uri="{FF2B5EF4-FFF2-40B4-BE49-F238E27FC236}">
                <a16:creationId xmlns:a16="http://schemas.microsoft.com/office/drawing/2014/main" id="{EE9E0785-0730-4268-BF3C-B477C7992415}"/>
              </a:ext>
            </a:extLst>
          </p:cNvPr>
          <p:cNvGrpSpPr/>
          <p:nvPr/>
        </p:nvGrpSpPr>
        <p:grpSpPr>
          <a:xfrm>
            <a:off x="5650251" y="1054498"/>
            <a:ext cx="3294000" cy="1362922"/>
            <a:chOff x="468647" y="4409381"/>
            <a:chExt cx="4392000" cy="1817228"/>
          </a:xfrm>
        </p:grpSpPr>
        <p:grpSp>
          <p:nvGrpSpPr>
            <p:cNvPr id="6" name="Group 5">
              <a:extLst>
                <a:ext uri="{FF2B5EF4-FFF2-40B4-BE49-F238E27FC236}">
                  <a16:creationId xmlns:a16="http://schemas.microsoft.com/office/drawing/2014/main" id="{ADB2A7ED-F2E7-46C0-95E8-1F5651FE839B}"/>
                </a:ext>
              </a:extLst>
            </p:cNvPr>
            <p:cNvGrpSpPr/>
            <p:nvPr/>
          </p:nvGrpSpPr>
          <p:grpSpPr>
            <a:xfrm>
              <a:off x="4204606" y="4432754"/>
              <a:ext cx="114100" cy="264908"/>
              <a:chOff x="574675" y="2228850"/>
              <a:chExt cx="163513" cy="323850"/>
            </a:xfrm>
          </p:grpSpPr>
          <p:sp>
            <p:nvSpPr>
              <p:cNvPr id="66" name="Freeform 21">
                <a:extLst>
                  <a:ext uri="{FF2B5EF4-FFF2-40B4-BE49-F238E27FC236}">
                    <a16:creationId xmlns:a16="http://schemas.microsoft.com/office/drawing/2014/main" id="{CD86C71B-015C-4C65-ADC4-FA2B499DFD29}"/>
                  </a:ext>
                </a:extLst>
              </p:cNvPr>
              <p:cNvSpPr>
                <a:spLocks/>
              </p:cNvSpPr>
              <p:nvPr/>
            </p:nvSpPr>
            <p:spPr bwMode="auto">
              <a:xfrm>
                <a:off x="681038" y="2319338"/>
                <a:ext cx="57150" cy="139700"/>
              </a:xfrm>
              <a:custGeom>
                <a:avLst/>
                <a:gdLst/>
                <a:ahLst/>
                <a:cxnLst>
                  <a:cxn ang="0">
                    <a:pos x="50" y="149"/>
                  </a:cxn>
                  <a:cxn ang="0">
                    <a:pos x="43" y="147"/>
                  </a:cxn>
                  <a:cxn ang="0">
                    <a:pos x="38" y="4"/>
                  </a:cxn>
                  <a:cxn ang="0">
                    <a:pos x="52" y="4"/>
                  </a:cxn>
                  <a:cxn ang="0">
                    <a:pos x="52" y="18"/>
                  </a:cxn>
                  <a:cxn ang="0">
                    <a:pos x="57" y="132"/>
                  </a:cxn>
                  <a:cxn ang="0">
                    <a:pos x="57" y="146"/>
                  </a:cxn>
                  <a:cxn ang="0">
                    <a:pos x="50" y="149"/>
                  </a:cxn>
                </a:cxnLst>
                <a:rect l="0" t="0" r="r" b="b"/>
                <a:pathLst>
                  <a:path w="61" h="149">
                    <a:moveTo>
                      <a:pt x="50" y="149"/>
                    </a:moveTo>
                    <a:cubicBezTo>
                      <a:pt x="47" y="149"/>
                      <a:pt x="45" y="149"/>
                      <a:pt x="43" y="147"/>
                    </a:cubicBezTo>
                    <a:cubicBezTo>
                      <a:pt x="2" y="108"/>
                      <a:pt x="0" y="44"/>
                      <a:pt x="38" y="4"/>
                    </a:cubicBezTo>
                    <a:cubicBezTo>
                      <a:pt x="42" y="0"/>
                      <a:pt x="48" y="0"/>
                      <a:pt x="52" y="4"/>
                    </a:cubicBezTo>
                    <a:cubicBezTo>
                      <a:pt x="56" y="8"/>
                      <a:pt x="56" y="14"/>
                      <a:pt x="52" y="18"/>
                    </a:cubicBezTo>
                    <a:cubicBezTo>
                      <a:pt x="22" y="50"/>
                      <a:pt x="24" y="101"/>
                      <a:pt x="57" y="132"/>
                    </a:cubicBezTo>
                    <a:cubicBezTo>
                      <a:pt x="61" y="136"/>
                      <a:pt x="61" y="142"/>
                      <a:pt x="57" y="146"/>
                    </a:cubicBezTo>
                    <a:cubicBezTo>
                      <a:pt x="55" y="148"/>
                      <a:pt x="52" y="149"/>
                      <a:pt x="50" y="149"/>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67" name="Freeform 22">
                <a:extLst>
                  <a:ext uri="{FF2B5EF4-FFF2-40B4-BE49-F238E27FC236}">
                    <a16:creationId xmlns:a16="http://schemas.microsoft.com/office/drawing/2014/main" id="{6F41D13F-4F4A-450D-BA2E-D4BB5586F50C}"/>
                  </a:ext>
                </a:extLst>
              </p:cNvPr>
              <p:cNvSpPr>
                <a:spLocks/>
              </p:cNvSpPr>
              <p:nvPr/>
            </p:nvSpPr>
            <p:spPr bwMode="auto">
              <a:xfrm>
                <a:off x="628650" y="2271713"/>
                <a:ext cx="87313" cy="239713"/>
              </a:xfrm>
              <a:custGeom>
                <a:avLst/>
                <a:gdLst/>
                <a:ahLst/>
                <a:cxnLst>
                  <a:cxn ang="0">
                    <a:pos x="82" y="255"/>
                  </a:cxn>
                  <a:cxn ang="0">
                    <a:pos x="75" y="252"/>
                  </a:cxn>
                  <a:cxn ang="0">
                    <a:pos x="66" y="4"/>
                  </a:cxn>
                  <a:cxn ang="0">
                    <a:pos x="80" y="4"/>
                  </a:cxn>
                  <a:cxn ang="0">
                    <a:pos x="81" y="18"/>
                  </a:cxn>
                  <a:cxn ang="0">
                    <a:pos x="89" y="237"/>
                  </a:cxn>
                  <a:cxn ang="0">
                    <a:pos x="89" y="251"/>
                  </a:cxn>
                  <a:cxn ang="0">
                    <a:pos x="82" y="255"/>
                  </a:cxn>
                </a:cxnLst>
                <a:rect l="0" t="0" r="r" b="b"/>
                <a:pathLst>
                  <a:path w="93" h="255">
                    <a:moveTo>
                      <a:pt x="82" y="255"/>
                    </a:moveTo>
                    <a:cubicBezTo>
                      <a:pt x="80" y="255"/>
                      <a:pt x="77" y="254"/>
                      <a:pt x="75" y="252"/>
                    </a:cubicBezTo>
                    <a:cubicBezTo>
                      <a:pt x="4" y="184"/>
                      <a:pt x="0" y="73"/>
                      <a:pt x="66" y="4"/>
                    </a:cubicBezTo>
                    <a:cubicBezTo>
                      <a:pt x="70" y="0"/>
                      <a:pt x="76" y="0"/>
                      <a:pt x="80" y="4"/>
                    </a:cubicBezTo>
                    <a:cubicBezTo>
                      <a:pt x="84" y="7"/>
                      <a:pt x="85" y="14"/>
                      <a:pt x="81" y="18"/>
                    </a:cubicBezTo>
                    <a:cubicBezTo>
                      <a:pt x="22" y="79"/>
                      <a:pt x="26" y="177"/>
                      <a:pt x="89" y="237"/>
                    </a:cubicBezTo>
                    <a:cubicBezTo>
                      <a:pt x="93" y="241"/>
                      <a:pt x="93" y="247"/>
                      <a:pt x="89" y="251"/>
                    </a:cubicBezTo>
                    <a:cubicBezTo>
                      <a:pt x="87" y="253"/>
                      <a:pt x="85" y="255"/>
                      <a:pt x="82" y="255"/>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68" name="Freeform 23">
                <a:extLst>
                  <a:ext uri="{FF2B5EF4-FFF2-40B4-BE49-F238E27FC236}">
                    <a16:creationId xmlns:a16="http://schemas.microsoft.com/office/drawing/2014/main" id="{6798B690-CDA4-4886-B878-033011A17946}"/>
                  </a:ext>
                </a:extLst>
              </p:cNvPr>
              <p:cNvSpPr>
                <a:spLocks/>
              </p:cNvSpPr>
              <p:nvPr/>
            </p:nvSpPr>
            <p:spPr bwMode="auto">
              <a:xfrm>
                <a:off x="574675" y="2228850"/>
                <a:ext cx="112713" cy="323850"/>
              </a:xfrm>
              <a:custGeom>
                <a:avLst/>
                <a:gdLst/>
                <a:ahLst/>
                <a:cxnLst>
                  <a:cxn ang="0">
                    <a:pos x="109" y="344"/>
                  </a:cxn>
                  <a:cxn ang="0">
                    <a:pos x="102" y="341"/>
                  </a:cxn>
                  <a:cxn ang="0">
                    <a:pos x="90" y="4"/>
                  </a:cxn>
                  <a:cxn ang="0">
                    <a:pos x="104" y="4"/>
                  </a:cxn>
                  <a:cxn ang="0">
                    <a:pos x="104" y="18"/>
                  </a:cxn>
                  <a:cxn ang="0">
                    <a:pos x="116" y="327"/>
                  </a:cxn>
                  <a:cxn ang="0">
                    <a:pos x="116" y="341"/>
                  </a:cxn>
                  <a:cxn ang="0">
                    <a:pos x="109" y="344"/>
                  </a:cxn>
                </a:cxnLst>
                <a:rect l="0" t="0" r="r" b="b"/>
                <a:pathLst>
                  <a:path w="120" h="344">
                    <a:moveTo>
                      <a:pt x="109" y="344"/>
                    </a:moveTo>
                    <a:cubicBezTo>
                      <a:pt x="107" y="344"/>
                      <a:pt x="104" y="343"/>
                      <a:pt x="102" y="341"/>
                    </a:cubicBezTo>
                    <a:cubicBezTo>
                      <a:pt x="6" y="249"/>
                      <a:pt x="0" y="98"/>
                      <a:pt x="90" y="4"/>
                    </a:cubicBezTo>
                    <a:cubicBezTo>
                      <a:pt x="94" y="0"/>
                      <a:pt x="100" y="0"/>
                      <a:pt x="104" y="4"/>
                    </a:cubicBezTo>
                    <a:cubicBezTo>
                      <a:pt x="108" y="8"/>
                      <a:pt x="108" y="14"/>
                      <a:pt x="104" y="18"/>
                    </a:cubicBezTo>
                    <a:cubicBezTo>
                      <a:pt x="22" y="104"/>
                      <a:pt x="28" y="243"/>
                      <a:pt x="116" y="327"/>
                    </a:cubicBezTo>
                    <a:cubicBezTo>
                      <a:pt x="120" y="331"/>
                      <a:pt x="120" y="337"/>
                      <a:pt x="116" y="341"/>
                    </a:cubicBezTo>
                    <a:cubicBezTo>
                      <a:pt x="114" y="343"/>
                      <a:pt x="112" y="344"/>
                      <a:pt x="109" y="344"/>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grpSp>
        <p:sp>
          <p:nvSpPr>
            <p:cNvPr id="7" name="Freeform 148">
              <a:extLst>
                <a:ext uri="{FF2B5EF4-FFF2-40B4-BE49-F238E27FC236}">
                  <a16:creationId xmlns:a16="http://schemas.microsoft.com/office/drawing/2014/main" id="{7493F815-98E7-473E-8E66-B4D3B8B13387}"/>
                </a:ext>
              </a:extLst>
            </p:cNvPr>
            <p:cNvSpPr>
              <a:spLocks/>
            </p:cNvSpPr>
            <p:nvPr/>
          </p:nvSpPr>
          <p:spPr bwMode="auto">
            <a:xfrm>
              <a:off x="4426799" y="4851800"/>
              <a:ext cx="138384" cy="1286783"/>
            </a:xfrm>
            <a:custGeom>
              <a:avLst/>
              <a:gdLst/>
              <a:ahLst/>
              <a:cxnLst>
                <a:cxn ang="0">
                  <a:pos x="9" y="576"/>
                </a:cxn>
                <a:cxn ang="0">
                  <a:pos x="0" y="565"/>
                </a:cxn>
                <a:cxn ang="0">
                  <a:pos x="0" y="565"/>
                </a:cxn>
                <a:cxn ang="0">
                  <a:pos x="43" y="10"/>
                </a:cxn>
                <a:cxn ang="0">
                  <a:pos x="53" y="1"/>
                </a:cxn>
                <a:cxn ang="0">
                  <a:pos x="53" y="1"/>
                </a:cxn>
                <a:cxn ang="0">
                  <a:pos x="63" y="12"/>
                </a:cxn>
                <a:cxn ang="0">
                  <a:pos x="63" y="12"/>
                </a:cxn>
                <a:cxn ang="0">
                  <a:pos x="20" y="567"/>
                </a:cxn>
                <a:cxn ang="0">
                  <a:pos x="10" y="576"/>
                </a:cxn>
                <a:cxn ang="0">
                  <a:pos x="10" y="576"/>
                </a:cxn>
                <a:cxn ang="0">
                  <a:pos x="9" y="576"/>
                </a:cxn>
              </a:cxnLst>
              <a:rect l="0" t="0" r="r" b="b"/>
              <a:pathLst>
                <a:path w="63" h="576">
                  <a:moveTo>
                    <a:pt x="9" y="576"/>
                  </a:moveTo>
                  <a:cubicBezTo>
                    <a:pt x="4" y="575"/>
                    <a:pt x="0" y="571"/>
                    <a:pt x="0" y="565"/>
                  </a:cubicBezTo>
                  <a:cubicBezTo>
                    <a:pt x="0" y="565"/>
                    <a:pt x="0" y="565"/>
                    <a:pt x="0" y="565"/>
                  </a:cubicBezTo>
                  <a:cubicBezTo>
                    <a:pt x="43" y="10"/>
                    <a:pt x="43" y="10"/>
                    <a:pt x="43" y="10"/>
                  </a:cubicBezTo>
                  <a:cubicBezTo>
                    <a:pt x="43" y="5"/>
                    <a:pt x="48" y="0"/>
                    <a:pt x="53" y="1"/>
                  </a:cubicBezTo>
                  <a:cubicBezTo>
                    <a:pt x="53" y="1"/>
                    <a:pt x="53" y="1"/>
                    <a:pt x="53" y="1"/>
                  </a:cubicBezTo>
                  <a:cubicBezTo>
                    <a:pt x="59" y="1"/>
                    <a:pt x="63" y="6"/>
                    <a:pt x="63" y="12"/>
                  </a:cubicBezTo>
                  <a:cubicBezTo>
                    <a:pt x="63" y="12"/>
                    <a:pt x="63" y="12"/>
                    <a:pt x="63" y="12"/>
                  </a:cubicBezTo>
                  <a:cubicBezTo>
                    <a:pt x="20" y="567"/>
                    <a:pt x="20" y="567"/>
                    <a:pt x="20" y="567"/>
                  </a:cubicBezTo>
                  <a:cubicBezTo>
                    <a:pt x="20" y="572"/>
                    <a:pt x="15" y="576"/>
                    <a:pt x="10" y="576"/>
                  </a:cubicBezTo>
                  <a:cubicBezTo>
                    <a:pt x="10" y="576"/>
                    <a:pt x="10" y="576"/>
                    <a:pt x="10" y="576"/>
                  </a:cubicBezTo>
                  <a:cubicBezTo>
                    <a:pt x="10" y="576"/>
                    <a:pt x="10" y="576"/>
                    <a:pt x="9" y="57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9" name="Freeform 149">
              <a:extLst>
                <a:ext uri="{FF2B5EF4-FFF2-40B4-BE49-F238E27FC236}">
                  <a16:creationId xmlns:a16="http://schemas.microsoft.com/office/drawing/2014/main" id="{97551033-49AF-4897-80B0-A7F715278C1F}"/>
                </a:ext>
              </a:extLst>
            </p:cNvPr>
            <p:cNvSpPr>
              <a:spLocks/>
            </p:cNvSpPr>
            <p:nvPr/>
          </p:nvSpPr>
          <p:spPr bwMode="auto">
            <a:xfrm>
              <a:off x="4677384" y="4851800"/>
              <a:ext cx="142122" cy="1286783"/>
            </a:xfrm>
            <a:custGeom>
              <a:avLst/>
              <a:gdLst/>
              <a:ahLst/>
              <a:cxnLst>
                <a:cxn ang="0">
                  <a:pos x="43" y="566"/>
                </a:cxn>
                <a:cxn ang="0">
                  <a:pos x="1" y="11"/>
                </a:cxn>
                <a:cxn ang="0">
                  <a:pos x="10" y="0"/>
                </a:cxn>
                <a:cxn ang="0">
                  <a:pos x="10" y="0"/>
                </a:cxn>
                <a:cxn ang="0">
                  <a:pos x="20" y="9"/>
                </a:cxn>
                <a:cxn ang="0">
                  <a:pos x="20" y="9"/>
                </a:cxn>
                <a:cxn ang="0">
                  <a:pos x="63" y="564"/>
                </a:cxn>
                <a:cxn ang="0">
                  <a:pos x="54" y="575"/>
                </a:cxn>
                <a:cxn ang="0">
                  <a:pos x="54" y="575"/>
                </a:cxn>
                <a:cxn ang="0">
                  <a:pos x="53" y="575"/>
                </a:cxn>
                <a:cxn ang="0">
                  <a:pos x="53" y="575"/>
                </a:cxn>
                <a:cxn ang="0">
                  <a:pos x="43" y="566"/>
                </a:cxn>
              </a:cxnLst>
              <a:rect l="0" t="0" r="r" b="b"/>
              <a:pathLst>
                <a:path w="64" h="575">
                  <a:moveTo>
                    <a:pt x="43" y="566"/>
                  </a:moveTo>
                  <a:cubicBezTo>
                    <a:pt x="1" y="11"/>
                    <a:pt x="1" y="11"/>
                    <a:pt x="1" y="11"/>
                  </a:cubicBezTo>
                  <a:cubicBezTo>
                    <a:pt x="0" y="5"/>
                    <a:pt x="4" y="0"/>
                    <a:pt x="10" y="0"/>
                  </a:cubicBezTo>
                  <a:cubicBezTo>
                    <a:pt x="10" y="0"/>
                    <a:pt x="10" y="0"/>
                    <a:pt x="10" y="0"/>
                  </a:cubicBezTo>
                  <a:cubicBezTo>
                    <a:pt x="15" y="0"/>
                    <a:pt x="20" y="4"/>
                    <a:pt x="20" y="9"/>
                  </a:cubicBezTo>
                  <a:cubicBezTo>
                    <a:pt x="20" y="9"/>
                    <a:pt x="20" y="9"/>
                    <a:pt x="20" y="9"/>
                  </a:cubicBezTo>
                  <a:cubicBezTo>
                    <a:pt x="63" y="564"/>
                    <a:pt x="63" y="564"/>
                    <a:pt x="63" y="564"/>
                  </a:cubicBezTo>
                  <a:cubicBezTo>
                    <a:pt x="64" y="570"/>
                    <a:pt x="59" y="574"/>
                    <a:pt x="54" y="575"/>
                  </a:cubicBezTo>
                  <a:cubicBezTo>
                    <a:pt x="54" y="575"/>
                    <a:pt x="54" y="575"/>
                    <a:pt x="54" y="575"/>
                  </a:cubicBezTo>
                  <a:cubicBezTo>
                    <a:pt x="54" y="575"/>
                    <a:pt x="53" y="575"/>
                    <a:pt x="53" y="575"/>
                  </a:cubicBezTo>
                  <a:cubicBezTo>
                    <a:pt x="53" y="575"/>
                    <a:pt x="53" y="575"/>
                    <a:pt x="53" y="575"/>
                  </a:cubicBezTo>
                  <a:cubicBezTo>
                    <a:pt x="48" y="575"/>
                    <a:pt x="44" y="571"/>
                    <a:pt x="43" y="56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10" name="Freeform 150">
              <a:extLst>
                <a:ext uri="{FF2B5EF4-FFF2-40B4-BE49-F238E27FC236}">
                  <a16:creationId xmlns:a16="http://schemas.microsoft.com/office/drawing/2014/main" id="{C3A9AA67-55D5-4BE5-B1E4-6655117F5611}"/>
                </a:ext>
              </a:extLst>
            </p:cNvPr>
            <p:cNvSpPr>
              <a:spLocks/>
            </p:cNvSpPr>
            <p:nvPr/>
          </p:nvSpPr>
          <p:spPr bwMode="auto">
            <a:xfrm>
              <a:off x="4479160" y="5719718"/>
              <a:ext cx="291724" cy="41511"/>
            </a:xfrm>
            <a:custGeom>
              <a:avLst/>
              <a:gdLst/>
              <a:ahLst/>
              <a:cxnLst>
                <a:cxn ang="0">
                  <a:pos x="0" y="11"/>
                </a:cxn>
                <a:cxn ang="0">
                  <a:pos x="0" y="0"/>
                </a:cxn>
                <a:cxn ang="0">
                  <a:pos x="78" y="0"/>
                </a:cxn>
                <a:cxn ang="0">
                  <a:pos x="78" y="11"/>
                </a:cxn>
                <a:cxn ang="0">
                  <a:pos x="0" y="11"/>
                </a:cxn>
                <a:cxn ang="0">
                  <a:pos x="0" y="11"/>
                </a:cxn>
              </a:cxnLst>
              <a:rect l="0" t="0" r="r" b="b"/>
              <a:pathLst>
                <a:path w="78" h="11">
                  <a:moveTo>
                    <a:pt x="0" y="11"/>
                  </a:moveTo>
                  <a:lnTo>
                    <a:pt x="0" y="0"/>
                  </a:lnTo>
                  <a:lnTo>
                    <a:pt x="78" y="0"/>
                  </a:lnTo>
                  <a:lnTo>
                    <a:pt x="78" y="11"/>
                  </a:lnTo>
                  <a:lnTo>
                    <a:pt x="0" y="11"/>
                  </a:lnTo>
                  <a:lnTo>
                    <a:pt x="0" y="11"/>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11" name="Freeform 151">
              <a:extLst>
                <a:ext uri="{FF2B5EF4-FFF2-40B4-BE49-F238E27FC236}">
                  <a16:creationId xmlns:a16="http://schemas.microsoft.com/office/drawing/2014/main" id="{4428CD07-A284-431C-9D55-40BEDA6C8C61}"/>
                </a:ext>
              </a:extLst>
            </p:cNvPr>
            <p:cNvSpPr>
              <a:spLocks/>
            </p:cNvSpPr>
            <p:nvPr/>
          </p:nvSpPr>
          <p:spPr bwMode="auto">
            <a:xfrm>
              <a:off x="4501601" y="5417833"/>
              <a:ext cx="246844" cy="45283"/>
            </a:xfrm>
            <a:custGeom>
              <a:avLst/>
              <a:gdLst/>
              <a:ahLst/>
              <a:cxnLst>
                <a:cxn ang="0">
                  <a:pos x="0" y="12"/>
                </a:cxn>
                <a:cxn ang="0">
                  <a:pos x="0" y="0"/>
                </a:cxn>
                <a:cxn ang="0">
                  <a:pos x="66" y="0"/>
                </a:cxn>
                <a:cxn ang="0">
                  <a:pos x="66" y="12"/>
                </a:cxn>
                <a:cxn ang="0">
                  <a:pos x="0" y="12"/>
                </a:cxn>
                <a:cxn ang="0">
                  <a:pos x="0" y="12"/>
                </a:cxn>
              </a:cxnLst>
              <a:rect l="0" t="0" r="r" b="b"/>
              <a:pathLst>
                <a:path w="66" h="12">
                  <a:moveTo>
                    <a:pt x="0" y="12"/>
                  </a:moveTo>
                  <a:lnTo>
                    <a:pt x="0" y="0"/>
                  </a:lnTo>
                  <a:lnTo>
                    <a:pt x="66" y="0"/>
                  </a:lnTo>
                  <a:lnTo>
                    <a:pt x="66"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12" name="Freeform 152">
              <a:extLst>
                <a:ext uri="{FF2B5EF4-FFF2-40B4-BE49-F238E27FC236}">
                  <a16:creationId xmlns:a16="http://schemas.microsoft.com/office/drawing/2014/main" id="{558133B1-5E13-4D98-93D8-17D98535405F}"/>
                </a:ext>
              </a:extLst>
            </p:cNvPr>
            <p:cNvSpPr>
              <a:spLocks/>
            </p:cNvSpPr>
            <p:nvPr/>
          </p:nvSpPr>
          <p:spPr bwMode="auto">
            <a:xfrm>
              <a:off x="4524040" y="5119724"/>
              <a:ext cx="198224" cy="45283"/>
            </a:xfrm>
            <a:custGeom>
              <a:avLst/>
              <a:gdLst/>
              <a:ahLst/>
              <a:cxnLst>
                <a:cxn ang="0">
                  <a:pos x="0" y="12"/>
                </a:cxn>
                <a:cxn ang="0">
                  <a:pos x="0" y="0"/>
                </a:cxn>
                <a:cxn ang="0">
                  <a:pos x="53" y="0"/>
                </a:cxn>
                <a:cxn ang="0">
                  <a:pos x="53" y="12"/>
                </a:cxn>
                <a:cxn ang="0">
                  <a:pos x="0" y="12"/>
                </a:cxn>
                <a:cxn ang="0">
                  <a:pos x="0" y="12"/>
                </a:cxn>
              </a:cxnLst>
              <a:rect l="0" t="0" r="r" b="b"/>
              <a:pathLst>
                <a:path w="53" h="12">
                  <a:moveTo>
                    <a:pt x="0" y="12"/>
                  </a:moveTo>
                  <a:lnTo>
                    <a:pt x="0" y="0"/>
                  </a:lnTo>
                  <a:lnTo>
                    <a:pt x="53" y="0"/>
                  </a:lnTo>
                  <a:lnTo>
                    <a:pt x="53"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13" name="Freeform 153">
              <a:extLst>
                <a:ext uri="{FF2B5EF4-FFF2-40B4-BE49-F238E27FC236}">
                  <a16:creationId xmlns:a16="http://schemas.microsoft.com/office/drawing/2014/main" id="{5E1C1511-189F-48A7-8663-7CBFBE5B198C}"/>
                </a:ext>
              </a:extLst>
            </p:cNvPr>
            <p:cNvSpPr>
              <a:spLocks/>
            </p:cNvSpPr>
            <p:nvPr/>
          </p:nvSpPr>
          <p:spPr bwMode="auto">
            <a:xfrm>
              <a:off x="4479160" y="4855576"/>
              <a:ext cx="287986" cy="45283"/>
            </a:xfrm>
            <a:custGeom>
              <a:avLst/>
              <a:gdLst/>
              <a:ahLst/>
              <a:cxnLst>
                <a:cxn ang="0">
                  <a:pos x="0" y="12"/>
                </a:cxn>
                <a:cxn ang="0">
                  <a:pos x="0" y="0"/>
                </a:cxn>
                <a:cxn ang="0">
                  <a:pos x="77" y="0"/>
                </a:cxn>
                <a:cxn ang="0">
                  <a:pos x="77" y="12"/>
                </a:cxn>
                <a:cxn ang="0">
                  <a:pos x="0" y="12"/>
                </a:cxn>
                <a:cxn ang="0">
                  <a:pos x="0" y="12"/>
                </a:cxn>
              </a:cxnLst>
              <a:rect l="0" t="0" r="r" b="b"/>
              <a:pathLst>
                <a:path w="77" h="12">
                  <a:moveTo>
                    <a:pt x="0" y="12"/>
                  </a:moveTo>
                  <a:lnTo>
                    <a:pt x="0" y="0"/>
                  </a:lnTo>
                  <a:lnTo>
                    <a:pt x="77" y="0"/>
                  </a:lnTo>
                  <a:lnTo>
                    <a:pt x="77"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14" name="Freeform 154">
              <a:extLst>
                <a:ext uri="{FF2B5EF4-FFF2-40B4-BE49-F238E27FC236}">
                  <a16:creationId xmlns:a16="http://schemas.microsoft.com/office/drawing/2014/main" id="{5A39BDF2-F522-4C33-9719-04F7F583676C}"/>
                </a:ext>
              </a:extLst>
            </p:cNvPr>
            <p:cNvSpPr>
              <a:spLocks/>
            </p:cNvSpPr>
            <p:nvPr/>
          </p:nvSpPr>
          <p:spPr bwMode="auto">
            <a:xfrm>
              <a:off x="4441759" y="5731040"/>
              <a:ext cx="336606" cy="320754"/>
            </a:xfrm>
            <a:custGeom>
              <a:avLst/>
              <a:gdLst/>
              <a:ahLst/>
              <a:cxnLst>
                <a:cxn ang="0">
                  <a:pos x="0" y="77"/>
                </a:cxn>
                <a:cxn ang="0">
                  <a:pos x="82" y="0"/>
                </a:cxn>
                <a:cxn ang="0">
                  <a:pos x="90" y="8"/>
                </a:cxn>
                <a:cxn ang="0">
                  <a:pos x="8" y="85"/>
                </a:cxn>
                <a:cxn ang="0">
                  <a:pos x="0" y="77"/>
                </a:cxn>
                <a:cxn ang="0">
                  <a:pos x="0" y="77"/>
                </a:cxn>
              </a:cxnLst>
              <a:rect l="0" t="0" r="r" b="b"/>
              <a:pathLst>
                <a:path w="90" h="85">
                  <a:moveTo>
                    <a:pt x="0" y="77"/>
                  </a:moveTo>
                  <a:lnTo>
                    <a:pt x="82" y="0"/>
                  </a:lnTo>
                  <a:lnTo>
                    <a:pt x="90" y="8"/>
                  </a:lnTo>
                  <a:lnTo>
                    <a:pt x="8" y="85"/>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15" name="Freeform 155">
              <a:extLst>
                <a:ext uri="{FF2B5EF4-FFF2-40B4-BE49-F238E27FC236}">
                  <a16:creationId xmlns:a16="http://schemas.microsoft.com/office/drawing/2014/main" id="{F9C204B3-9994-4294-90E3-3687FD17BD99}"/>
                </a:ext>
              </a:extLst>
            </p:cNvPr>
            <p:cNvSpPr>
              <a:spLocks/>
            </p:cNvSpPr>
            <p:nvPr/>
          </p:nvSpPr>
          <p:spPr bwMode="auto">
            <a:xfrm>
              <a:off x="4464199" y="5429155"/>
              <a:ext cx="299205" cy="320754"/>
            </a:xfrm>
            <a:custGeom>
              <a:avLst/>
              <a:gdLst/>
              <a:ahLst/>
              <a:cxnLst>
                <a:cxn ang="0">
                  <a:pos x="0" y="78"/>
                </a:cxn>
                <a:cxn ang="0">
                  <a:pos x="71" y="0"/>
                </a:cxn>
                <a:cxn ang="0">
                  <a:pos x="80" y="8"/>
                </a:cxn>
                <a:cxn ang="0">
                  <a:pos x="9" y="85"/>
                </a:cxn>
                <a:cxn ang="0">
                  <a:pos x="0" y="78"/>
                </a:cxn>
                <a:cxn ang="0">
                  <a:pos x="0" y="78"/>
                </a:cxn>
              </a:cxnLst>
              <a:rect l="0" t="0" r="r" b="b"/>
              <a:pathLst>
                <a:path w="80" h="85">
                  <a:moveTo>
                    <a:pt x="0" y="78"/>
                  </a:moveTo>
                  <a:lnTo>
                    <a:pt x="71" y="0"/>
                  </a:lnTo>
                  <a:lnTo>
                    <a:pt x="80" y="8"/>
                  </a:lnTo>
                  <a:lnTo>
                    <a:pt x="9" y="85"/>
                  </a:lnTo>
                  <a:lnTo>
                    <a:pt x="0" y="78"/>
                  </a:lnTo>
                  <a:lnTo>
                    <a:pt x="0" y="7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16" name="Freeform 156">
              <a:extLst>
                <a:ext uri="{FF2B5EF4-FFF2-40B4-BE49-F238E27FC236}">
                  <a16:creationId xmlns:a16="http://schemas.microsoft.com/office/drawing/2014/main" id="{C89481B0-2C12-47FF-BCD9-2781DB5A1B44}"/>
                </a:ext>
              </a:extLst>
            </p:cNvPr>
            <p:cNvSpPr>
              <a:spLocks/>
            </p:cNvSpPr>
            <p:nvPr/>
          </p:nvSpPr>
          <p:spPr bwMode="auto">
            <a:xfrm>
              <a:off x="4490382" y="5131044"/>
              <a:ext cx="250585" cy="316979"/>
            </a:xfrm>
            <a:custGeom>
              <a:avLst/>
              <a:gdLst/>
              <a:ahLst/>
              <a:cxnLst>
                <a:cxn ang="0">
                  <a:pos x="0" y="77"/>
                </a:cxn>
                <a:cxn ang="0">
                  <a:pos x="57" y="0"/>
                </a:cxn>
                <a:cxn ang="0">
                  <a:pos x="67" y="7"/>
                </a:cxn>
                <a:cxn ang="0">
                  <a:pos x="9" y="84"/>
                </a:cxn>
                <a:cxn ang="0">
                  <a:pos x="0" y="77"/>
                </a:cxn>
                <a:cxn ang="0">
                  <a:pos x="0" y="77"/>
                </a:cxn>
              </a:cxnLst>
              <a:rect l="0" t="0" r="r" b="b"/>
              <a:pathLst>
                <a:path w="67" h="84">
                  <a:moveTo>
                    <a:pt x="0" y="77"/>
                  </a:moveTo>
                  <a:lnTo>
                    <a:pt x="57" y="0"/>
                  </a:lnTo>
                  <a:lnTo>
                    <a:pt x="67" y="7"/>
                  </a:lnTo>
                  <a:lnTo>
                    <a:pt x="9" y="84"/>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17" name="Freeform 157">
              <a:extLst>
                <a:ext uri="{FF2B5EF4-FFF2-40B4-BE49-F238E27FC236}">
                  <a16:creationId xmlns:a16="http://schemas.microsoft.com/office/drawing/2014/main" id="{D4D3A399-1619-4EAB-9E7E-79211D525D9E}"/>
                </a:ext>
              </a:extLst>
            </p:cNvPr>
            <p:cNvSpPr>
              <a:spLocks/>
            </p:cNvSpPr>
            <p:nvPr/>
          </p:nvSpPr>
          <p:spPr bwMode="auto">
            <a:xfrm>
              <a:off x="4505341" y="4866895"/>
              <a:ext cx="209444" cy="283017"/>
            </a:xfrm>
            <a:custGeom>
              <a:avLst/>
              <a:gdLst/>
              <a:ahLst/>
              <a:cxnLst>
                <a:cxn ang="0">
                  <a:pos x="0" y="69"/>
                </a:cxn>
                <a:cxn ang="0">
                  <a:pos x="47" y="0"/>
                </a:cxn>
                <a:cxn ang="0">
                  <a:pos x="56" y="6"/>
                </a:cxn>
                <a:cxn ang="0">
                  <a:pos x="10" y="75"/>
                </a:cxn>
                <a:cxn ang="0">
                  <a:pos x="0" y="69"/>
                </a:cxn>
                <a:cxn ang="0">
                  <a:pos x="0" y="69"/>
                </a:cxn>
              </a:cxnLst>
              <a:rect l="0" t="0" r="r" b="b"/>
              <a:pathLst>
                <a:path w="56" h="75">
                  <a:moveTo>
                    <a:pt x="0" y="69"/>
                  </a:moveTo>
                  <a:lnTo>
                    <a:pt x="47" y="0"/>
                  </a:lnTo>
                  <a:lnTo>
                    <a:pt x="56" y="6"/>
                  </a:lnTo>
                  <a:lnTo>
                    <a:pt x="10" y="75"/>
                  </a:lnTo>
                  <a:lnTo>
                    <a:pt x="0" y="69"/>
                  </a:lnTo>
                  <a:lnTo>
                    <a:pt x="0" y="69"/>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18" name="Freeform 158">
              <a:extLst>
                <a:ext uri="{FF2B5EF4-FFF2-40B4-BE49-F238E27FC236}">
                  <a16:creationId xmlns:a16="http://schemas.microsoft.com/office/drawing/2014/main" id="{4F8006AE-25DC-4D54-922C-E373F33FE55B}"/>
                </a:ext>
              </a:extLst>
            </p:cNvPr>
            <p:cNvSpPr>
              <a:spLocks/>
            </p:cNvSpPr>
            <p:nvPr/>
          </p:nvSpPr>
          <p:spPr bwMode="auto">
            <a:xfrm>
              <a:off x="4486640" y="5432928"/>
              <a:ext cx="299205" cy="316979"/>
            </a:xfrm>
            <a:custGeom>
              <a:avLst/>
              <a:gdLst/>
              <a:ahLst/>
              <a:cxnLst>
                <a:cxn ang="0">
                  <a:pos x="0" y="8"/>
                </a:cxn>
                <a:cxn ang="0">
                  <a:pos x="8" y="0"/>
                </a:cxn>
                <a:cxn ang="0">
                  <a:pos x="80" y="76"/>
                </a:cxn>
                <a:cxn ang="0">
                  <a:pos x="71" y="84"/>
                </a:cxn>
                <a:cxn ang="0">
                  <a:pos x="0" y="8"/>
                </a:cxn>
                <a:cxn ang="0">
                  <a:pos x="0" y="8"/>
                </a:cxn>
              </a:cxnLst>
              <a:rect l="0" t="0" r="r" b="b"/>
              <a:pathLst>
                <a:path w="80" h="84">
                  <a:moveTo>
                    <a:pt x="0" y="8"/>
                  </a:moveTo>
                  <a:lnTo>
                    <a:pt x="8" y="0"/>
                  </a:lnTo>
                  <a:lnTo>
                    <a:pt x="80" y="76"/>
                  </a:lnTo>
                  <a:lnTo>
                    <a:pt x="71" y="84"/>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19" name="Freeform 159">
              <a:extLst>
                <a:ext uri="{FF2B5EF4-FFF2-40B4-BE49-F238E27FC236}">
                  <a16:creationId xmlns:a16="http://schemas.microsoft.com/office/drawing/2014/main" id="{EEBE7991-CDE6-4087-BA9E-263C4587DD8C}"/>
                </a:ext>
              </a:extLst>
            </p:cNvPr>
            <p:cNvSpPr>
              <a:spLocks/>
            </p:cNvSpPr>
            <p:nvPr/>
          </p:nvSpPr>
          <p:spPr bwMode="auto">
            <a:xfrm>
              <a:off x="4509080" y="5127271"/>
              <a:ext cx="254325" cy="324525"/>
            </a:xfrm>
            <a:custGeom>
              <a:avLst/>
              <a:gdLst/>
              <a:ahLst/>
              <a:cxnLst>
                <a:cxn ang="0">
                  <a:pos x="0" y="7"/>
                </a:cxn>
                <a:cxn ang="0">
                  <a:pos x="10" y="0"/>
                </a:cxn>
                <a:cxn ang="0">
                  <a:pos x="68" y="78"/>
                </a:cxn>
                <a:cxn ang="0">
                  <a:pos x="59" y="86"/>
                </a:cxn>
                <a:cxn ang="0">
                  <a:pos x="0" y="7"/>
                </a:cxn>
                <a:cxn ang="0">
                  <a:pos x="0" y="7"/>
                </a:cxn>
              </a:cxnLst>
              <a:rect l="0" t="0" r="r" b="b"/>
              <a:pathLst>
                <a:path w="68" h="86">
                  <a:moveTo>
                    <a:pt x="0" y="7"/>
                  </a:moveTo>
                  <a:lnTo>
                    <a:pt x="10" y="0"/>
                  </a:lnTo>
                  <a:lnTo>
                    <a:pt x="68" y="78"/>
                  </a:lnTo>
                  <a:lnTo>
                    <a:pt x="59" y="86"/>
                  </a:lnTo>
                  <a:lnTo>
                    <a:pt x="0" y="7"/>
                  </a:lnTo>
                  <a:lnTo>
                    <a:pt x="0" y="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0" name="Freeform 160">
              <a:extLst>
                <a:ext uri="{FF2B5EF4-FFF2-40B4-BE49-F238E27FC236}">
                  <a16:creationId xmlns:a16="http://schemas.microsoft.com/office/drawing/2014/main" id="{BD7D8839-C768-40E7-B965-ABFDDF092C1C}"/>
                </a:ext>
              </a:extLst>
            </p:cNvPr>
            <p:cNvSpPr>
              <a:spLocks/>
            </p:cNvSpPr>
            <p:nvPr/>
          </p:nvSpPr>
          <p:spPr bwMode="auto">
            <a:xfrm>
              <a:off x="4527782" y="4863122"/>
              <a:ext cx="209444" cy="290564"/>
            </a:xfrm>
            <a:custGeom>
              <a:avLst/>
              <a:gdLst/>
              <a:ahLst/>
              <a:cxnLst>
                <a:cxn ang="0">
                  <a:pos x="0" y="6"/>
                </a:cxn>
                <a:cxn ang="0">
                  <a:pos x="10" y="0"/>
                </a:cxn>
                <a:cxn ang="0">
                  <a:pos x="56" y="70"/>
                </a:cxn>
                <a:cxn ang="0">
                  <a:pos x="46" y="77"/>
                </a:cxn>
                <a:cxn ang="0">
                  <a:pos x="0" y="6"/>
                </a:cxn>
                <a:cxn ang="0">
                  <a:pos x="0" y="6"/>
                </a:cxn>
              </a:cxnLst>
              <a:rect l="0" t="0" r="r" b="b"/>
              <a:pathLst>
                <a:path w="56" h="77">
                  <a:moveTo>
                    <a:pt x="0" y="6"/>
                  </a:moveTo>
                  <a:lnTo>
                    <a:pt x="10" y="0"/>
                  </a:lnTo>
                  <a:lnTo>
                    <a:pt x="56" y="70"/>
                  </a:lnTo>
                  <a:lnTo>
                    <a:pt x="46" y="77"/>
                  </a:lnTo>
                  <a:lnTo>
                    <a:pt x="0" y="6"/>
                  </a:lnTo>
                  <a:lnTo>
                    <a:pt x="0" y="6"/>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1" name="Freeform 161">
              <a:extLst>
                <a:ext uri="{FF2B5EF4-FFF2-40B4-BE49-F238E27FC236}">
                  <a16:creationId xmlns:a16="http://schemas.microsoft.com/office/drawing/2014/main" id="{B2CC97B3-AE61-4966-BCFD-F1A1CE138D62}"/>
                </a:ext>
              </a:extLst>
            </p:cNvPr>
            <p:cNvSpPr>
              <a:spLocks/>
            </p:cNvSpPr>
            <p:nvPr/>
          </p:nvSpPr>
          <p:spPr bwMode="auto">
            <a:xfrm>
              <a:off x="4467941" y="5731040"/>
              <a:ext cx="332868" cy="320754"/>
            </a:xfrm>
            <a:custGeom>
              <a:avLst/>
              <a:gdLst/>
              <a:ahLst/>
              <a:cxnLst>
                <a:cxn ang="0">
                  <a:pos x="0" y="8"/>
                </a:cxn>
                <a:cxn ang="0">
                  <a:pos x="7" y="0"/>
                </a:cxn>
                <a:cxn ang="0">
                  <a:pos x="89" y="77"/>
                </a:cxn>
                <a:cxn ang="0">
                  <a:pos x="81" y="85"/>
                </a:cxn>
                <a:cxn ang="0">
                  <a:pos x="0" y="8"/>
                </a:cxn>
                <a:cxn ang="0">
                  <a:pos x="0" y="8"/>
                </a:cxn>
              </a:cxnLst>
              <a:rect l="0" t="0" r="r" b="b"/>
              <a:pathLst>
                <a:path w="89" h="85">
                  <a:moveTo>
                    <a:pt x="0" y="8"/>
                  </a:moveTo>
                  <a:lnTo>
                    <a:pt x="7" y="0"/>
                  </a:lnTo>
                  <a:lnTo>
                    <a:pt x="89" y="77"/>
                  </a:lnTo>
                  <a:lnTo>
                    <a:pt x="81" y="85"/>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2" name="Freeform 162">
              <a:extLst>
                <a:ext uri="{FF2B5EF4-FFF2-40B4-BE49-F238E27FC236}">
                  <a16:creationId xmlns:a16="http://schemas.microsoft.com/office/drawing/2014/main" id="{8C990AA4-A394-4CA3-8F60-34E7CDBEC446}"/>
                </a:ext>
              </a:extLst>
            </p:cNvPr>
            <p:cNvSpPr>
              <a:spLocks/>
            </p:cNvSpPr>
            <p:nvPr/>
          </p:nvSpPr>
          <p:spPr bwMode="auto">
            <a:xfrm>
              <a:off x="4460461" y="4719727"/>
              <a:ext cx="317907" cy="166037"/>
            </a:xfrm>
            <a:custGeom>
              <a:avLst/>
              <a:gdLst/>
              <a:ahLst/>
              <a:cxnLst>
                <a:cxn ang="0">
                  <a:pos x="0" y="34"/>
                </a:cxn>
                <a:cxn ang="0">
                  <a:pos x="43" y="0"/>
                </a:cxn>
                <a:cxn ang="0">
                  <a:pos x="85" y="34"/>
                </a:cxn>
                <a:cxn ang="0">
                  <a:pos x="78" y="43"/>
                </a:cxn>
                <a:cxn ang="0">
                  <a:pos x="43" y="15"/>
                </a:cxn>
                <a:cxn ang="0">
                  <a:pos x="8" y="44"/>
                </a:cxn>
                <a:cxn ang="0">
                  <a:pos x="0" y="34"/>
                </a:cxn>
                <a:cxn ang="0">
                  <a:pos x="0" y="34"/>
                </a:cxn>
              </a:cxnLst>
              <a:rect l="0" t="0" r="r" b="b"/>
              <a:pathLst>
                <a:path w="85" h="44">
                  <a:moveTo>
                    <a:pt x="0" y="34"/>
                  </a:moveTo>
                  <a:lnTo>
                    <a:pt x="43" y="0"/>
                  </a:lnTo>
                  <a:lnTo>
                    <a:pt x="85" y="34"/>
                  </a:lnTo>
                  <a:lnTo>
                    <a:pt x="78" y="43"/>
                  </a:lnTo>
                  <a:lnTo>
                    <a:pt x="43" y="15"/>
                  </a:lnTo>
                  <a:lnTo>
                    <a:pt x="8" y="44"/>
                  </a:lnTo>
                  <a:lnTo>
                    <a:pt x="0" y="34"/>
                  </a:lnTo>
                  <a:lnTo>
                    <a:pt x="0" y="34"/>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3" name="Freeform 163">
              <a:extLst>
                <a:ext uri="{FF2B5EF4-FFF2-40B4-BE49-F238E27FC236}">
                  <a16:creationId xmlns:a16="http://schemas.microsoft.com/office/drawing/2014/main" id="{783174C9-C28C-477A-B04D-75D54C8E0E96}"/>
                </a:ext>
              </a:extLst>
            </p:cNvPr>
            <p:cNvSpPr>
              <a:spLocks/>
            </p:cNvSpPr>
            <p:nvPr/>
          </p:nvSpPr>
          <p:spPr bwMode="auto">
            <a:xfrm>
              <a:off x="4400620" y="4716294"/>
              <a:ext cx="147924" cy="307762"/>
            </a:xfrm>
            <a:custGeom>
              <a:avLst/>
              <a:gdLst/>
              <a:ahLst/>
              <a:cxnLst>
                <a:cxn ang="0">
                  <a:pos x="33" y="102"/>
                </a:cxn>
                <a:cxn ang="0">
                  <a:pos x="2" y="15"/>
                </a:cxn>
                <a:cxn ang="0">
                  <a:pos x="8" y="2"/>
                </a:cxn>
                <a:cxn ang="0">
                  <a:pos x="8" y="2"/>
                </a:cxn>
                <a:cxn ang="0">
                  <a:pos x="20" y="8"/>
                </a:cxn>
                <a:cxn ang="0">
                  <a:pos x="20" y="8"/>
                </a:cxn>
                <a:cxn ang="0">
                  <a:pos x="52" y="95"/>
                </a:cxn>
                <a:cxn ang="0">
                  <a:pos x="46" y="108"/>
                </a:cxn>
                <a:cxn ang="0">
                  <a:pos x="46" y="108"/>
                </a:cxn>
                <a:cxn ang="0">
                  <a:pos x="43" y="109"/>
                </a:cxn>
                <a:cxn ang="0">
                  <a:pos x="43" y="109"/>
                </a:cxn>
                <a:cxn ang="0">
                  <a:pos x="33" y="102"/>
                </a:cxn>
              </a:cxnLst>
              <a:rect l="0" t="0" r="r" b="b"/>
              <a:pathLst>
                <a:path w="54" h="109">
                  <a:moveTo>
                    <a:pt x="33" y="102"/>
                  </a:moveTo>
                  <a:cubicBezTo>
                    <a:pt x="2" y="15"/>
                    <a:pt x="2" y="15"/>
                    <a:pt x="2" y="15"/>
                  </a:cubicBezTo>
                  <a:cubicBezTo>
                    <a:pt x="0" y="9"/>
                    <a:pt x="2" y="4"/>
                    <a:pt x="8" y="2"/>
                  </a:cubicBezTo>
                  <a:cubicBezTo>
                    <a:pt x="8" y="2"/>
                    <a:pt x="8" y="2"/>
                    <a:pt x="8" y="2"/>
                  </a:cubicBezTo>
                  <a:cubicBezTo>
                    <a:pt x="13" y="0"/>
                    <a:pt x="18" y="3"/>
                    <a:pt x="20" y="8"/>
                  </a:cubicBezTo>
                  <a:cubicBezTo>
                    <a:pt x="20" y="8"/>
                    <a:pt x="20" y="8"/>
                    <a:pt x="20" y="8"/>
                  </a:cubicBezTo>
                  <a:cubicBezTo>
                    <a:pt x="52" y="95"/>
                    <a:pt x="52" y="95"/>
                    <a:pt x="52" y="95"/>
                  </a:cubicBezTo>
                  <a:cubicBezTo>
                    <a:pt x="54" y="100"/>
                    <a:pt x="51" y="106"/>
                    <a:pt x="46" y="108"/>
                  </a:cubicBezTo>
                  <a:cubicBezTo>
                    <a:pt x="46" y="108"/>
                    <a:pt x="46" y="108"/>
                    <a:pt x="46" y="108"/>
                  </a:cubicBezTo>
                  <a:cubicBezTo>
                    <a:pt x="45" y="108"/>
                    <a:pt x="44" y="109"/>
                    <a:pt x="43" y="109"/>
                  </a:cubicBezTo>
                  <a:cubicBezTo>
                    <a:pt x="43" y="109"/>
                    <a:pt x="43" y="109"/>
                    <a:pt x="43" y="109"/>
                  </a:cubicBezTo>
                  <a:cubicBezTo>
                    <a:pt x="38" y="109"/>
                    <a:pt x="35" y="106"/>
                    <a:pt x="33" y="102"/>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4" name="Freeform 164">
              <a:extLst>
                <a:ext uri="{FF2B5EF4-FFF2-40B4-BE49-F238E27FC236}">
                  <a16:creationId xmlns:a16="http://schemas.microsoft.com/office/drawing/2014/main" id="{E163721E-2D3C-439E-8816-5918D17B68FB}"/>
                </a:ext>
              </a:extLst>
            </p:cNvPr>
            <p:cNvSpPr>
              <a:spLocks/>
            </p:cNvSpPr>
            <p:nvPr/>
          </p:nvSpPr>
          <p:spPr bwMode="auto">
            <a:xfrm>
              <a:off x="4733484" y="4700858"/>
              <a:ext cx="127163" cy="241508"/>
            </a:xfrm>
            <a:custGeom>
              <a:avLst/>
              <a:gdLst/>
              <a:ahLst/>
              <a:cxnLst>
                <a:cxn ang="0">
                  <a:pos x="7" y="107"/>
                </a:cxn>
                <a:cxn ang="0">
                  <a:pos x="2" y="94"/>
                </a:cxn>
                <a:cxn ang="0">
                  <a:pos x="2" y="94"/>
                </a:cxn>
                <a:cxn ang="0">
                  <a:pos x="36" y="8"/>
                </a:cxn>
                <a:cxn ang="0">
                  <a:pos x="49" y="2"/>
                </a:cxn>
                <a:cxn ang="0">
                  <a:pos x="49" y="2"/>
                </a:cxn>
                <a:cxn ang="0">
                  <a:pos x="55" y="15"/>
                </a:cxn>
                <a:cxn ang="0">
                  <a:pos x="55" y="15"/>
                </a:cxn>
                <a:cxn ang="0">
                  <a:pos x="20" y="102"/>
                </a:cxn>
                <a:cxn ang="0">
                  <a:pos x="11" y="108"/>
                </a:cxn>
                <a:cxn ang="0">
                  <a:pos x="11" y="108"/>
                </a:cxn>
                <a:cxn ang="0">
                  <a:pos x="7" y="107"/>
                </a:cxn>
              </a:cxnLst>
              <a:rect l="0" t="0" r="r" b="b"/>
              <a:pathLst>
                <a:path w="57" h="108">
                  <a:moveTo>
                    <a:pt x="7" y="107"/>
                  </a:moveTo>
                  <a:cubicBezTo>
                    <a:pt x="2" y="105"/>
                    <a:pt x="0" y="100"/>
                    <a:pt x="2" y="94"/>
                  </a:cubicBezTo>
                  <a:cubicBezTo>
                    <a:pt x="2" y="94"/>
                    <a:pt x="2" y="94"/>
                    <a:pt x="2" y="94"/>
                  </a:cubicBezTo>
                  <a:cubicBezTo>
                    <a:pt x="36" y="8"/>
                    <a:pt x="36" y="8"/>
                    <a:pt x="36" y="8"/>
                  </a:cubicBezTo>
                  <a:cubicBezTo>
                    <a:pt x="38" y="3"/>
                    <a:pt x="44" y="0"/>
                    <a:pt x="49" y="2"/>
                  </a:cubicBezTo>
                  <a:cubicBezTo>
                    <a:pt x="49" y="2"/>
                    <a:pt x="49" y="2"/>
                    <a:pt x="49" y="2"/>
                  </a:cubicBezTo>
                  <a:cubicBezTo>
                    <a:pt x="54" y="5"/>
                    <a:pt x="57" y="10"/>
                    <a:pt x="55" y="15"/>
                  </a:cubicBezTo>
                  <a:cubicBezTo>
                    <a:pt x="55" y="15"/>
                    <a:pt x="55" y="15"/>
                    <a:pt x="55" y="15"/>
                  </a:cubicBezTo>
                  <a:cubicBezTo>
                    <a:pt x="20" y="102"/>
                    <a:pt x="20" y="102"/>
                    <a:pt x="20" y="102"/>
                  </a:cubicBezTo>
                  <a:cubicBezTo>
                    <a:pt x="19" y="106"/>
                    <a:pt x="15" y="108"/>
                    <a:pt x="11" y="108"/>
                  </a:cubicBezTo>
                  <a:cubicBezTo>
                    <a:pt x="11" y="108"/>
                    <a:pt x="11" y="108"/>
                    <a:pt x="11" y="108"/>
                  </a:cubicBezTo>
                  <a:cubicBezTo>
                    <a:pt x="10" y="108"/>
                    <a:pt x="9" y="108"/>
                    <a:pt x="7" y="107"/>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5" name="Freeform 165">
              <a:extLst>
                <a:ext uri="{FF2B5EF4-FFF2-40B4-BE49-F238E27FC236}">
                  <a16:creationId xmlns:a16="http://schemas.microsoft.com/office/drawing/2014/main" id="{02B8D288-95A8-4A33-8DDF-80F25057A1BD}"/>
                </a:ext>
              </a:extLst>
            </p:cNvPr>
            <p:cNvSpPr>
              <a:spLocks/>
            </p:cNvSpPr>
            <p:nvPr/>
          </p:nvSpPr>
          <p:spPr bwMode="auto">
            <a:xfrm>
              <a:off x="4598842" y="4557463"/>
              <a:ext cx="44880" cy="350942"/>
            </a:xfrm>
            <a:custGeom>
              <a:avLst/>
              <a:gdLst/>
              <a:ahLst/>
              <a:cxnLst>
                <a:cxn ang="0">
                  <a:pos x="0" y="148"/>
                </a:cxn>
                <a:cxn ang="0">
                  <a:pos x="0" y="10"/>
                </a:cxn>
                <a:cxn ang="0">
                  <a:pos x="10" y="0"/>
                </a:cxn>
                <a:cxn ang="0">
                  <a:pos x="10" y="0"/>
                </a:cxn>
                <a:cxn ang="0">
                  <a:pos x="20" y="10"/>
                </a:cxn>
                <a:cxn ang="0">
                  <a:pos x="20" y="10"/>
                </a:cxn>
                <a:cxn ang="0">
                  <a:pos x="20" y="148"/>
                </a:cxn>
                <a:cxn ang="0">
                  <a:pos x="10" y="158"/>
                </a:cxn>
                <a:cxn ang="0">
                  <a:pos x="10" y="158"/>
                </a:cxn>
                <a:cxn ang="0">
                  <a:pos x="0" y="148"/>
                </a:cxn>
              </a:cxnLst>
              <a:rect l="0" t="0" r="r" b="b"/>
              <a:pathLst>
                <a:path w="20" h="158">
                  <a:moveTo>
                    <a:pt x="0" y="148"/>
                  </a:moveTo>
                  <a:cubicBezTo>
                    <a:pt x="0" y="10"/>
                    <a:pt x="0" y="10"/>
                    <a:pt x="0" y="10"/>
                  </a:cubicBezTo>
                  <a:cubicBezTo>
                    <a:pt x="0" y="5"/>
                    <a:pt x="4" y="0"/>
                    <a:pt x="10" y="0"/>
                  </a:cubicBezTo>
                  <a:cubicBezTo>
                    <a:pt x="10" y="0"/>
                    <a:pt x="10" y="0"/>
                    <a:pt x="10" y="0"/>
                  </a:cubicBezTo>
                  <a:cubicBezTo>
                    <a:pt x="15" y="0"/>
                    <a:pt x="20" y="5"/>
                    <a:pt x="20" y="10"/>
                  </a:cubicBezTo>
                  <a:cubicBezTo>
                    <a:pt x="20" y="10"/>
                    <a:pt x="20" y="10"/>
                    <a:pt x="20" y="10"/>
                  </a:cubicBezTo>
                  <a:cubicBezTo>
                    <a:pt x="20" y="148"/>
                    <a:pt x="20" y="148"/>
                    <a:pt x="20" y="148"/>
                  </a:cubicBezTo>
                  <a:cubicBezTo>
                    <a:pt x="20" y="153"/>
                    <a:pt x="15" y="158"/>
                    <a:pt x="10" y="158"/>
                  </a:cubicBezTo>
                  <a:cubicBezTo>
                    <a:pt x="10" y="158"/>
                    <a:pt x="10" y="158"/>
                    <a:pt x="10" y="158"/>
                  </a:cubicBezTo>
                  <a:cubicBezTo>
                    <a:pt x="4" y="158"/>
                    <a:pt x="0" y="153"/>
                    <a:pt x="0" y="148"/>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6" name="Flowchart: Delay 25">
              <a:extLst>
                <a:ext uri="{FF2B5EF4-FFF2-40B4-BE49-F238E27FC236}">
                  <a16:creationId xmlns:a16="http://schemas.microsoft.com/office/drawing/2014/main" id="{B3B825D4-B551-47BF-B47C-1BD08A4B0489}"/>
                </a:ext>
              </a:extLst>
            </p:cNvPr>
            <p:cNvSpPr/>
            <p:nvPr/>
          </p:nvSpPr>
          <p:spPr>
            <a:xfrm>
              <a:off x="4348610" y="4409381"/>
              <a:ext cx="109669" cy="307762"/>
            </a:xfrm>
            <a:prstGeom prst="flowChartDelay">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350">
                <a:solidFill>
                  <a:prstClr val="white"/>
                </a:solidFill>
              </a:endParaRPr>
            </a:p>
          </p:txBody>
        </p:sp>
        <p:grpSp>
          <p:nvGrpSpPr>
            <p:cNvPr id="27" name="Group 26">
              <a:extLst>
                <a:ext uri="{FF2B5EF4-FFF2-40B4-BE49-F238E27FC236}">
                  <a16:creationId xmlns:a16="http://schemas.microsoft.com/office/drawing/2014/main" id="{099DCA69-52FF-4693-AD10-89260513AC1F}"/>
                </a:ext>
              </a:extLst>
            </p:cNvPr>
            <p:cNvGrpSpPr/>
            <p:nvPr/>
          </p:nvGrpSpPr>
          <p:grpSpPr>
            <a:xfrm flipH="1">
              <a:off x="1010588" y="4432754"/>
              <a:ext cx="114100" cy="264908"/>
              <a:chOff x="574675" y="2228850"/>
              <a:chExt cx="163513" cy="323850"/>
            </a:xfrm>
          </p:grpSpPr>
          <p:sp>
            <p:nvSpPr>
              <p:cNvPr id="63" name="Freeform 21">
                <a:extLst>
                  <a:ext uri="{FF2B5EF4-FFF2-40B4-BE49-F238E27FC236}">
                    <a16:creationId xmlns:a16="http://schemas.microsoft.com/office/drawing/2014/main" id="{79953795-9747-4A22-AB90-986BE6215952}"/>
                  </a:ext>
                </a:extLst>
              </p:cNvPr>
              <p:cNvSpPr>
                <a:spLocks/>
              </p:cNvSpPr>
              <p:nvPr/>
            </p:nvSpPr>
            <p:spPr bwMode="auto">
              <a:xfrm>
                <a:off x="681038" y="2319338"/>
                <a:ext cx="57150" cy="139700"/>
              </a:xfrm>
              <a:custGeom>
                <a:avLst/>
                <a:gdLst/>
                <a:ahLst/>
                <a:cxnLst>
                  <a:cxn ang="0">
                    <a:pos x="50" y="149"/>
                  </a:cxn>
                  <a:cxn ang="0">
                    <a:pos x="43" y="147"/>
                  </a:cxn>
                  <a:cxn ang="0">
                    <a:pos x="38" y="4"/>
                  </a:cxn>
                  <a:cxn ang="0">
                    <a:pos x="52" y="4"/>
                  </a:cxn>
                  <a:cxn ang="0">
                    <a:pos x="52" y="18"/>
                  </a:cxn>
                  <a:cxn ang="0">
                    <a:pos x="57" y="132"/>
                  </a:cxn>
                  <a:cxn ang="0">
                    <a:pos x="57" y="146"/>
                  </a:cxn>
                  <a:cxn ang="0">
                    <a:pos x="50" y="149"/>
                  </a:cxn>
                </a:cxnLst>
                <a:rect l="0" t="0" r="r" b="b"/>
                <a:pathLst>
                  <a:path w="61" h="149">
                    <a:moveTo>
                      <a:pt x="50" y="149"/>
                    </a:moveTo>
                    <a:cubicBezTo>
                      <a:pt x="47" y="149"/>
                      <a:pt x="45" y="149"/>
                      <a:pt x="43" y="147"/>
                    </a:cubicBezTo>
                    <a:cubicBezTo>
                      <a:pt x="2" y="108"/>
                      <a:pt x="0" y="44"/>
                      <a:pt x="38" y="4"/>
                    </a:cubicBezTo>
                    <a:cubicBezTo>
                      <a:pt x="42" y="0"/>
                      <a:pt x="48" y="0"/>
                      <a:pt x="52" y="4"/>
                    </a:cubicBezTo>
                    <a:cubicBezTo>
                      <a:pt x="56" y="8"/>
                      <a:pt x="56" y="14"/>
                      <a:pt x="52" y="18"/>
                    </a:cubicBezTo>
                    <a:cubicBezTo>
                      <a:pt x="22" y="50"/>
                      <a:pt x="24" y="101"/>
                      <a:pt x="57" y="132"/>
                    </a:cubicBezTo>
                    <a:cubicBezTo>
                      <a:pt x="61" y="136"/>
                      <a:pt x="61" y="142"/>
                      <a:pt x="57" y="146"/>
                    </a:cubicBezTo>
                    <a:cubicBezTo>
                      <a:pt x="55" y="148"/>
                      <a:pt x="52" y="149"/>
                      <a:pt x="50" y="149"/>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64" name="Freeform 22">
                <a:extLst>
                  <a:ext uri="{FF2B5EF4-FFF2-40B4-BE49-F238E27FC236}">
                    <a16:creationId xmlns:a16="http://schemas.microsoft.com/office/drawing/2014/main" id="{370CAF19-759F-4484-B075-89926E957CC6}"/>
                  </a:ext>
                </a:extLst>
              </p:cNvPr>
              <p:cNvSpPr>
                <a:spLocks/>
              </p:cNvSpPr>
              <p:nvPr/>
            </p:nvSpPr>
            <p:spPr bwMode="auto">
              <a:xfrm>
                <a:off x="628650" y="2271713"/>
                <a:ext cx="87313" cy="239713"/>
              </a:xfrm>
              <a:custGeom>
                <a:avLst/>
                <a:gdLst/>
                <a:ahLst/>
                <a:cxnLst>
                  <a:cxn ang="0">
                    <a:pos x="82" y="255"/>
                  </a:cxn>
                  <a:cxn ang="0">
                    <a:pos x="75" y="252"/>
                  </a:cxn>
                  <a:cxn ang="0">
                    <a:pos x="66" y="4"/>
                  </a:cxn>
                  <a:cxn ang="0">
                    <a:pos x="80" y="4"/>
                  </a:cxn>
                  <a:cxn ang="0">
                    <a:pos x="81" y="18"/>
                  </a:cxn>
                  <a:cxn ang="0">
                    <a:pos x="89" y="237"/>
                  </a:cxn>
                  <a:cxn ang="0">
                    <a:pos x="89" y="251"/>
                  </a:cxn>
                  <a:cxn ang="0">
                    <a:pos x="82" y="255"/>
                  </a:cxn>
                </a:cxnLst>
                <a:rect l="0" t="0" r="r" b="b"/>
                <a:pathLst>
                  <a:path w="93" h="255">
                    <a:moveTo>
                      <a:pt x="82" y="255"/>
                    </a:moveTo>
                    <a:cubicBezTo>
                      <a:pt x="80" y="255"/>
                      <a:pt x="77" y="254"/>
                      <a:pt x="75" y="252"/>
                    </a:cubicBezTo>
                    <a:cubicBezTo>
                      <a:pt x="4" y="184"/>
                      <a:pt x="0" y="73"/>
                      <a:pt x="66" y="4"/>
                    </a:cubicBezTo>
                    <a:cubicBezTo>
                      <a:pt x="70" y="0"/>
                      <a:pt x="76" y="0"/>
                      <a:pt x="80" y="4"/>
                    </a:cubicBezTo>
                    <a:cubicBezTo>
                      <a:pt x="84" y="7"/>
                      <a:pt x="85" y="14"/>
                      <a:pt x="81" y="18"/>
                    </a:cubicBezTo>
                    <a:cubicBezTo>
                      <a:pt x="22" y="79"/>
                      <a:pt x="26" y="177"/>
                      <a:pt x="89" y="237"/>
                    </a:cubicBezTo>
                    <a:cubicBezTo>
                      <a:pt x="93" y="241"/>
                      <a:pt x="93" y="247"/>
                      <a:pt x="89" y="251"/>
                    </a:cubicBezTo>
                    <a:cubicBezTo>
                      <a:pt x="87" y="253"/>
                      <a:pt x="85" y="255"/>
                      <a:pt x="82" y="255"/>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65" name="Freeform 23">
                <a:extLst>
                  <a:ext uri="{FF2B5EF4-FFF2-40B4-BE49-F238E27FC236}">
                    <a16:creationId xmlns:a16="http://schemas.microsoft.com/office/drawing/2014/main" id="{4738EA82-EAC7-4701-A0D3-A00B80E185B8}"/>
                  </a:ext>
                </a:extLst>
              </p:cNvPr>
              <p:cNvSpPr>
                <a:spLocks/>
              </p:cNvSpPr>
              <p:nvPr/>
            </p:nvSpPr>
            <p:spPr bwMode="auto">
              <a:xfrm>
                <a:off x="574675" y="2228850"/>
                <a:ext cx="112713" cy="323850"/>
              </a:xfrm>
              <a:custGeom>
                <a:avLst/>
                <a:gdLst/>
                <a:ahLst/>
                <a:cxnLst>
                  <a:cxn ang="0">
                    <a:pos x="109" y="344"/>
                  </a:cxn>
                  <a:cxn ang="0">
                    <a:pos x="102" y="341"/>
                  </a:cxn>
                  <a:cxn ang="0">
                    <a:pos x="90" y="4"/>
                  </a:cxn>
                  <a:cxn ang="0">
                    <a:pos x="104" y="4"/>
                  </a:cxn>
                  <a:cxn ang="0">
                    <a:pos x="104" y="18"/>
                  </a:cxn>
                  <a:cxn ang="0">
                    <a:pos x="116" y="327"/>
                  </a:cxn>
                  <a:cxn ang="0">
                    <a:pos x="116" y="341"/>
                  </a:cxn>
                  <a:cxn ang="0">
                    <a:pos x="109" y="344"/>
                  </a:cxn>
                </a:cxnLst>
                <a:rect l="0" t="0" r="r" b="b"/>
                <a:pathLst>
                  <a:path w="120" h="344">
                    <a:moveTo>
                      <a:pt x="109" y="344"/>
                    </a:moveTo>
                    <a:cubicBezTo>
                      <a:pt x="107" y="344"/>
                      <a:pt x="104" y="343"/>
                      <a:pt x="102" y="341"/>
                    </a:cubicBezTo>
                    <a:cubicBezTo>
                      <a:pt x="6" y="249"/>
                      <a:pt x="0" y="98"/>
                      <a:pt x="90" y="4"/>
                    </a:cubicBezTo>
                    <a:cubicBezTo>
                      <a:pt x="94" y="0"/>
                      <a:pt x="100" y="0"/>
                      <a:pt x="104" y="4"/>
                    </a:cubicBezTo>
                    <a:cubicBezTo>
                      <a:pt x="108" y="8"/>
                      <a:pt x="108" y="14"/>
                      <a:pt x="104" y="18"/>
                    </a:cubicBezTo>
                    <a:cubicBezTo>
                      <a:pt x="22" y="104"/>
                      <a:pt x="28" y="243"/>
                      <a:pt x="116" y="327"/>
                    </a:cubicBezTo>
                    <a:cubicBezTo>
                      <a:pt x="120" y="331"/>
                      <a:pt x="120" y="337"/>
                      <a:pt x="116" y="341"/>
                    </a:cubicBezTo>
                    <a:cubicBezTo>
                      <a:pt x="114" y="343"/>
                      <a:pt x="112" y="344"/>
                      <a:pt x="109" y="344"/>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grpSp>
        <p:sp>
          <p:nvSpPr>
            <p:cNvPr id="28" name="Freeform 148">
              <a:extLst>
                <a:ext uri="{FF2B5EF4-FFF2-40B4-BE49-F238E27FC236}">
                  <a16:creationId xmlns:a16="http://schemas.microsoft.com/office/drawing/2014/main" id="{30D8D0B4-17A1-42CA-957D-A74CDA22CAE3}"/>
                </a:ext>
              </a:extLst>
            </p:cNvPr>
            <p:cNvSpPr>
              <a:spLocks/>
            </p:cNvSpPr>
            <p:nvPr/>
          </p:nvSpPr>
          <p:spPr bwMode="auto">
            <a:xfrm flipH="1">
              <a:off x="764112" y="4851800"/>
              <a:ext cx="138384" cy="1286783"/>
            </a:xfrm>
            <a:custGeom>
              <a:avLst/>
              <a:gdLst/>
              <a:ahLst/>
              <a:cxnLst>
                <a:cxn ang="0">
                  <a:pos x="9" y="576"/>
                </a:cxn>
                <a:cxn ang="0">
                  <a:pos x="0" y="565"/>
                </a:cxn>
                <a:cxn ang="0">
                  <a:pos x="0" y="565"/>
                </a:cxn>
                <a:cxn ang="0">
                  <a:pos x="43" y="10"/>
                </a:cxn>
                <a:cxn ang="0">
                  <a:pos x="53" y="1"/>
                </a:cxn>
                <a:cxn ang="0">
                  <a:pos x="53" y="1"/>
                </a:cxn>
                <a:cxn ang="0">
                  <a:pos x="63" y="12"/>
                </a:cxn>
                <a:cxn ang="0">
                  <a:pos x="63" y="12"/>
                </a:cxn>
                <a:cxn ang="0">
                  <a:pos x="20" y="567"/>
                </a:cxn>
                <a:cxn ang="0">
                  <a:pos x="10" y="576"/>
                </a:cxn>
                <a:cxn ang="0">
                  <a:pos x="10" y="576"/>
                </a:cxn>
                <a:cxn ang="0">
                  <a:pos x="9" y="576"/>
                </a:cxn>
              </a:cxnLst>
              <a:rect l="0" t="0" r="r" b="b"/>
              <a:pathLst>
                <a:path w="63" h="576">
                  <a:moveTo>
                    <a:pt x="9" y="576"/>
                  </a:moveTo>
                  <a:cubicBezTo>
                    <a:pt x="4" y="575"/>
                    <a:pt x="0" y="571"/>
                    <a:pt x="0" y="565"/>
                  </a:cubicBezTo>
                  <a:cubicBezTo>
                    <a:pt x="0" y="565"/>
                    <a:pt x="0" y="565"/>
                    <a:pt x="0" y="565"/>
                  </a:cubicBezTo>
                  <a:cubicBezTo>
                    <a:pt x="43" y="10"/>
                    <a:pt x="43" y="10"/>
                    <a:pt x="43" y="10"/>
                  </a:cubicBezTo>
                  <a:cubicBezTo>
                    <a:pt x="43" y="5"/>
                    <a:pt x="48" y="0"/>
                    <a:pt x="53" y="1"/>
                  </a:cubicBezTo>
                  <a:cubicBezTo>
                    <a:pt x="53" y="1"/>
                    <a:pt x="53" y="1"/>
                    <a:pt x="53" y="1"/>
                  </a:cubicBezTo>
                  <a:cubicBezTo>
                    <a:pt x="59" y="1"/>
                    <a:pt x="63" y="6"/>
                    <a:pt x="63" y="12"/>
                  </a:cubicBezTo>
                  <a:cubicBezTo>
                    <a:pt x="63" y="12"/>
                    <a:pt x="63" y="12"/>
                    <a:pt x="63" y="12"/>
                  </a:cubicBezTo>
                  <a:cubicBezTo>
                    <a:pt x="20" y="567"/>
                    <a:pt x="20" y="567"/>
                    <a:pt x="20" y="567"/>
                  </a:cubicBezTo>
                  <a:cubicBezTo>
                    <a:pt x="20" y="572"/>
                    <a:pt x="15" y="576"/>
                    <a:pt x="10" y="576"/>
                  </a:cubicBezTo>
                  <a:cubicBezTo>
                    <a:pt x="10" y="576"/>
                    <a:pt x="10" y="576"/>
                    <a:pt x="10" y="576"/>
                  </a:cubicBezTo>
                  <a:cubicBezTo>
                    <a:pt x="10" y="576"/>
                    <a:pt x="10" y="576"/>
                    <a:pt x="9" y="57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9" name="Freeform 149">
              <a:extLst>
                <a:ext uri="{FF2B5EF4-FFF2-40B4-BE49-F238E27FC236}">
                  <a16:creationId xmlns:a16="http://schemas.microsoft.com/office/drawing/2014/main" id="{48C3A510-E77E-4813-9BFA-D465FB28E55F}"/>
                </a:ext>
              </a:extLst>
            </p:cNvPr>
            <p:cNvSpPr>
              <a:spLocks/>
            </p:cNvSpPr>
            <p:nvPr/>
          </p:nvSpPr>
          <p:spPr bwMode="auto">
            <a:xfrm flipH="1">
              <a:off x="509788" y="4851800"/>
              <a:ext cx="142122" cy="1286783"/>
            </a:xfrm>
            <a:custGeom>
              <a:avLst/>
              <a:gdLst/>
              <a:ahLst/>
              <a:cxnLst>
                <a:cxn ang="0">
                  <a:pos x="43" y="566"/>
                </a:cxn>
                <a:cxn ang="0">
                  <a:pos x="1" y="11"/>
                </a:cxn>
                <a:cxn ang="0">
                  <a:pos x="10" y="0"/>
                </a:cxn>
                <a:cxn ang="0">
                  <a:pos x="10" y="0"/>
                </a:cxn>
                <a:cxn ang="0">
                  <a:pos x="20" y="9"/>
                </a:cxn>
                <a:cxn ang="0">
                  <a:pos x="20" y="9"/>
                </a:cxn>
                <a:cxn ang="0">
                  <a:pos x="63" y="564"/>
                </a:cxn>
                <a:cxn ang="0">
                  <a:pos x="54" y="575"/>
                </a:cxn>
                <a:cxn ang="0">
                  <a:pos x="54" y="575"/>
                </a:cxn>
                <a:cxn ang="0">
                  <a:pos x="53" y="575"/>
                </a:cxn>
                <a:cxn ang="0">
                  <a:pos x="53" y="575"/>
                </a:cxn>
                <a:cxn ang="0">
                  <a:pos x="43" y="566"/>
                </a:cxn>
              </a:cxnLst>
              <a:rect l="0" t="0" r="r" b="b"/>
              <a:pathLst>
                <a:path w="64" h="575">
                  <a:moveTo>
                    <a:pt x="43" y="566"/>
                  </a:moveTo>
                  <a:cubicBezTo>
                    <a:pt x="1" y="11"/>
                    <a:pt x="1" y="11"/>
                    <a:pt x="1" y="11"/>
                  </a:cubicBezTo>
                  <a:cubicBezTo>
                    <a:pt x="0" y="5"/>
                    <a:pt x="4" y="0"/>
                    <a:pt x="10" y="0"/>
                  </a:cubicBezTo>
                  <a:cubicBezTo>
                    <a:pt x="10" y="0"/>
                    <a:pt x="10" y="0"/>
                    <a:pt x="10" y="0"/>
                  </a:cubicBezTo>
                  <a:cubicBezTo>
                    <a:pt x="15" y="0"/>
                    <a:pt x="20" y="4"/>
                    <a:pt x="20" y="9"/>
                  </a:cubicBezTo>
                  <a:cubicBezTo>
                    <a:pt x="20" y="9"/>
                    <a:pt x="20" y="9"/>
                    <a:pt x="20" y="9"/>
                  </a:cubicBezTo>
                  <a:cubicBezTo>
                    <a:pt x="63" y="564"/>
                    <a:pt x="63" y="564"/>
                    <a:pt x="63" y="564"/>
                  </a:cubicBezTo>
                  <a:cubicBezTo>
                    <a:pt x="64" y="570"/>
                    <a:pt x="59" y="574"/>
                    <a:pt x="54" y="575"/>
                  </a:cubicBezTo>
                  <a:cubicBezTo>
                    <a:pt x="54" y="575"/>
                    <a:pt x="54" y="575"/>
                    <a:pt x="54" y="575"/>
                  </a:cubicBezTo>
                  <a:cubicBezTo>
                    <a:pt x="54" y="575"/>
                    <a:pt x="53" y="575"/>
                    <a:pt x="53" y="575"/>
                  </a:cubicBezTo>
                  <a:cubicBezTo>
                    <a:pt x="53" y="575"/>
                    <a:pt x="53" y="575"/>
                    <a:pt x="53" y="575"/>
                  </a:cubicBezTo>
                  <a:cubicBezTo>
                    <a:pt x="48" y="575"/>
                    <a:pt x="44" y="571"/>
                    <a:pt x="43" y="56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0" name="Freeform 150">
              <a:extLst>
                <a:ext uri="{FF2B5EF4-FFF2-40B4-BE49-F238E27FC236}">
                  <a16:creationId xmlns:a16="http://schemas.microsoft.com/office/drawing/2014/main" id="{B75286FA-263A-418E-B66D-5F5C47B313AA}"/>
                </a:ext>
              </a:extLst>
            </p:cNvPr>
            <p:cNvSpPr>
              <a:spLocks/>
            </p:cNvSpPr>
            <p:nvPr/>
          </p:nvSpPr>
          <p:spPr bwMode="auto">
            <a:xfrm flipH="1">
              <a:off x="558410" y="5719718"/>
              <a:ext cx="291724" cy="41511"/>
            </a:xfrm>
            <a:custGeom>
              <a:avLst/>
              <a:gdLst/>
              <a:ahLst/>
              <a:cxnLst>
                <a:cxn ang="0">
                  <a:pos x="0" y="11"/>
                </a:cxn>
                <a:cxn ang="0">
                  <a:pos x="0" y="0"/>
                </a:cxn>
                <a:cxn ang="0">
                  <a:pos x="78" y="0"/>
                </a:cxn>
                <a:cxn ang="0">
                  <a:pos x="78" y="11"/>
                </a:cxn>
                <a:cxn ang="0">
                  <a:pos x="0" y="11"/>
                </a:cxn>
                <a:cxn ang="0">
                  <a:pos x="0" y="11"/>
                </a:cxn>
              </a:cxnLst>
              <a:rect l="0" t="0" r="r" b="b"/>
              <a:pathLst>
                <a:path w="78" h="11">
                  <a:moveTo>
                    <a:pt x="0" y="11"/>
                  </a:moveTo>
                  <a:lnTo>
                    <a:pt x="0" y="0"/>
                  </a:lnTo>
                  <a:lnTo>
                    <a:pt x="78" y="0"/>
                  </a:lnTo>
                  <a:lnTo>
                    <a:pt x="78" y="11"/>
                  </a:lnTo>
                  <a:lnTo>
                    <a:pt x="0" y="11"/>
                  </a:lnTo>
                  <a:lnTo>
                    <a:pt x="0" y="11"/>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1" name="Freeform 151">
              <a:extLst>
                <a:ext uri="{FF2B5EF4-FFF2-40B4-BE49-F238E27FC236}">
                  <a16:creationId xmlns:a16="http://schemas.microsoft.com/office/drawing/2014/main" id="{9B210FE2-8DBA-40C8-B889-28ABEF215387}"/>
                </a:ext>
              </a:extLst>
            </p:cNvPr>
            <p:cNvSpPr>
              <a:spLocks/>
            </p:cNvSpPr>
            <p:nvPr/>
          </p:nvSpPr>
          <p:spPr bwMode="auto">
            <a:xfrm flipH="1">
              <a:off x="580849" y="5417833"/>
              <a:ext cx="246844" cy="45283"/>
            </a:xfrm>
            <a:custGeom>
              <a:avLst/>
              <a:gdLst/>
              <a:ahLst/>
              <a:cxnLst>
                <a:cxn ang="0">
                  <a:pos x="0" y="12"/>
                </a:cxn>
                <a:cxn ang="0">
                  <a:pos x="0" y="0"/>
                </a:cxn>
                <a:cxn ang="0">
                  <a:pos x="66" y="0"/>
                </a:cxn>
                <a:cxn ang="0">
                  <a:pos x="66" y="12"/>
                </a:cxn>
                <a:cxn ang="0">
                  <a:pos x="0" y="12"/>
                </a:cxn>
                <a:cxn ang="0">
                  <a:pos x="0" y="12"/>
                </a:cxn>
              </a:cxnLst>
              <a:rect l="0" t="0" r="r" b="b"/>
              <a:pathLst>
                <a:path w="66" h="12">
                  <a:moveTo>
                    <a:pt x="0" y="12"/>
                  </a:moveTo>
                  <a:lnTo>
                    <a:pt x="0" y="0"/>
                  </a:lnTo>
                  <a:lnTo>
                    <a:pt x="66" y="0"/>
                  </a:lnTo>
                  <a:lnTo>
                    <a:pt x="66"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2" name="Freeform 152">
              <a:extLst>
                <a:ext uri="{FF2B5EF4-FFF2-40B4-BE49-F238E27FC236}">
                  <a16:creationId xmlns:a16="http://schemas.microsoft.com/office/drawing/2014/main" id="{5DC0C70E-8009-4415-8BF6-164352B6502B}"/>
                </a:ext>
              </a:extLst>
            </p:cNvPr>
            <p:cNvSpPr>
              <a:spLocks/>
            </p:cNvSpPr>
            <p:nvPr/>
          </p:nvSpPr>
          <p:spPr bwMode="auto">
            <a:xfrm flipH="1">
              <a:off x="607029" y="5119724"/>
              <a:ext cx="198224" cy="45283"/>
            </a:xfrm>
            <a:custGeom>
              <a:avLst/>
              <a:gdLst/>
              <a:ahLst/>
              <a:cxnLst>
                <a:cxn ang="0">
                  <a:pos x="0" y="12"/>
                </a:cxn>
                <a:cxn ang="0">
                  <a:pos x="0" y="0"/>
                </a:cxn>
                <a:cxn ang="0">
                  <a:pos x="53" y="0"/>
                </a:cxn>
                <a:cxn ang="0">
                  <a:pos x="53" y="12"/>
                </a:cxn>
                <a:cxn ang="0">
                  <a:pos x="0" y="12"/>
                </a:cxn>
                <a:cxn ang="0">
                  <a:pos x="0" y="12"/>
                </a:cxn>
              </a:cxnLst>
              <a:rect l="0" t="0" r="r" b="b"/>
              <a:pathLst>
                <a:path w="53" h="12">
                  <a:moveTo>
                    <a:pt x="0" y="12"/>
                  </a:moveTo>
                  <a:lnTo>
                    <a:pt x="0" y="0"/>
                  </a:lnTo>
                  <a:lnTo>
                    <a:pt x="53" y="0"/>
                  </a:lnTo>
                  <a:lnTo>
                    <a:pt x="53"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3" name="Freeform 153">
              <a:extLst>
                <a:ext uri="{FF2B5EF4-FFF2-40B4-BE49-F238E27FC236}">
                  <a16:creationId xmlns:a16="http://schemas.microsoft.com/office/drawing/2014/main" id="{8769F2FE-D228-4EA8-AC1B-9FD8251C1537}"/>
                </a:ext>
              </a:extLst>
            </p:cNvPr>
            <p:cNvSpPr>
              <a:spLocks/>
            </p:cNvSpPr>
            <p:nvPr/>
          </p:nvSpPr>
          <p:spPr bwMode="auto">
            <a:xfrm flipH="1">
              <a:off x="562149" y="4855576"/>
              <a:ext cx="287986" cy="45283"/>
            </a:xfrm>
            <a:custGeom>
              <a:avLst/>
              <a:gdLst/>
              <a:ahLst/>
              <a:cxnLst>
                <a:cxn ang="0">
                  <a:pos x="0" y="12"/>
                </a:cxn>
                <a:cxn ang="0">
                  <a:pos x="0" y="0"/>
                </a:cxn>
                <a:cxn ang="0">
                  <a:pos x="77" y="0"/>
                </a:cxn>
                <a:cxn ang="0">
                  <a:pos x="77" y="12"/>
                </a:cxn>
                <a:cxn ang="0">
                  <a:pos x="0" y="12"/>
                </a:cxn>
                <a:cxn ang="0">
                  <a:pos x="0" y="12"/>
                </a:cxn>
              </a:cxnLst>
              <a:rect l="0" t="0" r="r" b="b"/>
              <a:pathLst>
                <a:path w="77" h="12">
                  <a:moveTo>
                    <a:pt x="0" y="12"/>
                  </a:moveTo>
                  <a:lnTo>
                    <a:pt x="0" y="0"/>
                  </a:lnTo>
                  <a:lnTo>
                    <a:pt x="77" y="0"/>
                  </a:lnTo>
                  <a:lnTo>
                    <a:pt x="77"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4" name="Freeform 154">
              <a:extLst>
                <a:ext uri="{FF2B5EF4-FFF2-40B4-BE49-F238E27FC236}">
                  <a16:creationId xmlns:a16="http://schemas.microsoft.com/office/drawing/2014/main" id="{02B37B1C-3F60-497D-85A6-CF68E04DD57A}"/>
                </a:ext>
              </a:extLst>
            </p:cNvPr>
            <p:cNvSpPr>
              <a:spLocks/>
            </p:cNvSpPr>
            <p:nvPr/>
          </p:nvSpPr>
          <p:spPr bwMode="auto">
            <a:xfrm flipH="1">
              <a:off x="550928" y="5731040"/>
              <a:ext cx="336606" cy="320754"/>
            </a:xfrm>
            <a:custGeom>
              <a:avLst/>
              <a:gdLst/>
              <a:ahLst/>
              <a:cxnLst>
                <a:cxn ang="0">
                  <a:pos x="0" y="77"/>
                </a:cxn>
                <a:cxn ang="0">
                  <a:pos x="82" y="0"/>
                </a:cxn>
                <a:cxn ang="0">
                  <a:pos x="90" y="8"/>
                </a:cxn>
                <a:cxn ang="0">
                  <a:pos x="8" y="85"/>
                </a:cxn>
                <a:cxn ang="0">
                  <a:pos x="0" y="77"/>
                </a:cxn>
                <a:cxn ang="0">
                  <a:pos x="0" y="77"/>
                </a:cxn>
              </a:cxnLst>
              <a:rect l="0" t="0" r="r" b="b"/>
              <a:pathLst>
                <a:path w="90" h="85">
                  <a:moveTo>
                    <a:pt x="0" y="77"/>
                  </a:moveTo>
                  <a:lnTo>
                    <a:pt x="82" y="0"/>
                  </a:lnTo>
                  <a:lnTo>
                    <a:pt x="90" y="8"/>
                  </a:lnTo>
                  <a:lnTo>
                    <a:pt x="8" y="85"/>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5" name="Freeform 155">
              <a:extLst>
                <a:ext uri="{FF2B5EF4-FFF2-40B4-BE49-F238E27FC236}">
                  <a16:creationId xmlns:a16="http://schemas.microsoft.com/office/drawing/2014/main" id="{97BEF82A-D6E8-442C-AB3F-E78BE60CB407}"/>
                </a:ext>
              </a:extLst>
            </p:cNvPr>
            <p:cNvSpPr>
              <a:spLocks/>
            </p:cNvSpPr>
            <p:nvPr/>
          </p:nvSpPr>
          <p:spPr bwMode="auto">
            <a:xfrm flipH="1">
              <a:off x="565889" y="5429155"/>
              <a:ext cx="299205" cy="320754"/>
            </a:xfrm>
            <a:custGeom>
              <a:avLst/>
              <a:gdLst/>
              <a:ahLst/>
              <a:cxnLst>
                <a:cxn ang="0">
                  <a:pos x="0" y="78"/>
                </a:cxn>
                <a:cxn ang="0">
                  <a:pos x="71" y="0"/>
                </a:cxn>
                <a:cxn ang="0">
                  <a:pos x="80" y="8"/>
                </a:cxn>
                <a:cxn ang="0">
                  <a:pos x="9" y="85"/>
                </a:cxn>
                <a:cxn ang="0">
                  <a:pos x="0" y="78"/>
                </a:cxn>
                <a:cxn ang="0">
                  <a:pos x="0" y="78"/>
                </a:cxn>
              </a:cxnLst>
              <a:rect l="0" t="0" r="r" b="b"/>
              <a:pathLst>
                <a:path w="80" h="85">
                  <a:moveTo>
                    <a:pt x="0" y="78"/>
                  </a:moveTo>
                  <a:lnTo>
                    <a:pt x="71" y="0"/>
                  </a:lnTo>
                  <a:lnTo>
                    <a:pt x="80" y="8"/>
                  </a:lnTo>
                  <a:lnTo>
                    <a:pt x="9" y="85"/>
                  </a:lnTo>
                  <a:lnTo>
                    <a:pt x="0" y="78"/>
                  </a:lnTo>
                  <a:lnTo>
                    <a:pt x="0" y="7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6" name="Freeform 156">
              <a:extLst>
                <a:ext uri="{FF2B5EF4-FFF2-40B4-BE49-F238E27FC236}">
                  <a16:creationId xmlns:a16="http://schemas.microsoft.com/office/drawing/2014/main" id="{F0661493-E269-4049-A0D1-A03AAAB981B4}"/>
                </a:ext>
              </a:extLst>
            </p:cNvPr>
            <p:cNvSpPr>
              <a:spLocks/>
            </p:cNvSpPr>
            <p:nvPr/>
          </p:nvSpPr>
          <p:spPr bwMode="auto">
            <a:xfrm flipH="1">
              <a:off x="588327" y="5131044"/>
              <a:ext cx="250585" cy="316979"/>
            </a:xfrm>
            <a:custGeom>
              <a:avLst/>
              <a:gdLst/>
              <a:ahLst/>
              <a:cxnLst>
                <a:cxn ang="0">
                  <a:pos x="0" y="77"/>
                </a:cxn>
                <a:cxn ang="0">
                  <a:pos x="57" y="0"/>
                </a:cxn>
                <a:cxn ang="0">
                  <a:pos x="67" y="7"/>
                </a:cxn>
                <a:cxn ang="0">
                  <a:pos x="9" y="84"/>
                </a:cxn>
                <a:cxn ang="0">
                  <a:pos x="0" y="77"/>
                </a:cxn>
                <a:cxn ang="0">
                  <a:pos x="0" y="77"/>
                </a:cxn>
              </a:cxnLst>
              <a:rect l="0" t="0" r="r" b="b"/>
              <a:pathLst>
                <a:path w="67" h="84">
                  <a:moveTo>
                    <a:pt x="0" y="77"/>
                  </a:moveTo>
                  <a:lnTo>
                    <a:pt x="57" y="0"/>
                  </a:lnTo>
                  <a:lnTo>
                    <a:pt x="67" y="7"/>
                  </a:lnTo>
                  <a:lnTo>
                    <a:pt x="9" y="84"/>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7" name="Freeform 157">
              <a:extLst>
                <a:ext uri="{FF2B5EF4-FFF2-40B4-BE49-F238E27FC236}">
                  <a16:creationId xmlns:a16="http://schemas.microsoft.com/office/drawing/2014/main" id="{5BEDFCE1-00AB-498E-B148-12C483A8D279}"/>
                </a:ext>
              </a:extLst>
            </p:cNvPr>
            <p:cNvSpPr>
              <a:spLocks/>
            </p:cNvSpPr>
            <p:nvPr/>
          </p:nvSpPr>
          <p:spPr bwMode="auto">
            <a:xfrm flipH="1">
              <a:off x="614509" y="4866895"/>
              <a:ext cx="209444" cy="283017"/>
            </a:xfrm>
            <a:custGeom>
              <a:avLst/>
              <a:gdLst/>
              <a:ahLst/>
              <a:cxnLst>
                <a:cxn ang="0">
                  <a:pos x="0" y="69"/>
                </a:cxn>
                <a:cxn ang="0">
                  <a:pos x="47" y="0"/>
                </a:cxn>
                <a:cxn ang="0">
                  <a:pos x="56" y="6"/>
                </a:cxn>
                <a:cxn ang="0">
                  <a:pos x="10" y="75"/>
                </a:cxn>
                <a:cxn ang="0">
                  <a:pos x="0" y="69"/>
                </a:cxn>
                <a:cxn ang="0">
                  <a:pos x="0" y="69"/>
                </a:cxn>
              </a:cxnLst>
              <a:rect l="0" t="0" r="r" b="b"/>
              <a:pathLst>
                <a:path w="56" h="75">
                  <a:moveTo>
                    <a:pt x="0" y="69"/>
                  </a:moveTo>
                  <a:lnTo>
                    <a:pt x="47" y="0"/>
                  </a:lnTo>
                  <a:lnTo>
                    <a:pt x="56" y="6"/>
                  </a:lnTo>
                  <a:lnTo>
                    <a:pt x="10" y="75"/>
                  </a:lnTo>
                  <a:lnTo>
                    <a:pt x="0" y="69"/>
                  </a:lnTo>
                  <a:lnTo>
                    <a:pt x="0" y="69"/>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8" name="Freeform 158">
              <a:extLst>
                <a:ext uri="{FF2B5EF4-FFF2-40B4-BE49-F238E27FC236}">
                  <a16:creationId xmlns:a16="http://schemas.microsoft.com/office/drawing/2014/main" id="{E8F3399B-5E17-48AF-BFF0-F74AC2804EB2}"/>
                </a:ext>
              </a:extLst>
            </p:cNvPr>
            <p:cNvSpPr>
              <a:spLocks/>
            </p:cNvSpPr>
            <p:nvPr/>
          </p:nvSpPr>
          <p:spPr bwMode="auto">
            <a:xfrm flipH="1">
              <a:off x="543449" y="5432928"/>
              <a:ext cx="299205" cy="316979"/>
            </a:xfrm>
            <a:custGeom>
              <a:avLst/>
              <a:gdLst/>
              <a:ahLst/>
              <a:cxnLst>
                <a:cxn ang="0">
                  <a:pos x="0" y="8"/>
                </a:cxn>
                <a:cxn ang="0">
                  <a:pos x="8" y="0"/>
                </a:cxn>
                <a:cxn ang="0">
                  <a:pos x="80" y="76"/>
                </a:cxn>
                <a:cxn ang="0">
                  <a:pos x="71" y="84"/>
                </a:cxn>
                <a:cxn ang="0">
                  <a:pos x="0" y="8"/>
                </a:cxn>
                <a:cxn ang="0">
                  <a:pos x="0" y="8"/>
                </a:cxn>
              </a:cxnLst>
              <a:rect l="0" t="0" r="r" b="b"/>
              <a:pathLst>
                <a:path w="80" h="84">
                  <a:moveTo>
                    <a:pt x="0" y="8"/>
                  </a:moveTo>
                  <a:lnTo>
                    <a:pt x="8" y="0"/>
                  </a:lnTo>
                  <a:lnTo>
                    <a:pt x="80" y="76"/>
                  </a:lnTo>
                  <a:lnTo>
                    <a:pt x="71" y="84"/>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9" name="Freeform 159">
              <a:extLst>
                <a:ext uri="{FF2B5EF4-FFF2-40B4-BE49-F238E27FC236}">
                  <a16:creationId xmlns:a16="http://schemas.microsoft.com/office/drawing/2014/main" id="{F25D5BF4-3C44-4FFE-9727-B782B7D99358}"/>
                </a:ext>
              </a:extLst>
            </p:cNvPr>
            <p:cNvSpPr>
              <a:spLocks/>
            </p:cNvSpPr>
            <p:nvPr/>
          </p:nvSpPr>
          <p:spPr bwMode="auto">
            <a:xfrm flipH="1">
              <a:off x="565889" y="5127271"/>
              <a:ext cx="254325" cy="324525"/>
            </a:xfrm>
            <a:custGeom>
              <a:avLst/>
              <a:gdLst/>
              <a:ahLst/>
              <a:cxnLst>
                <a:cxn ang="0">
                  <a:pos x="0" y="7"/>
                </a:cxn>
                <a:cxn ang="0">
                  <a:pos x="10" y="0"/>
                </a:cxn>
                <a:cxn ang="0">
                  <a:pos x="68" y="78"/>
                </a:cxn>
                <a:cxn ang="0">
                  <a:pos x="59" y="86"/>
                </a:cxn>
                <a:cxn ang="0">
                  <a:pos x="0" y="7"/>
                </a:cxn>
                <a:cxn ang="0">
                  <a:pos x="0" y="7"/>
                </a:cxn>
              </a:cxnLst>
              <a:rect l="0" t="0" r="r" b="b"/>
              <a:pathLst>
                <a:path w="68" h="86">
                  <a:moveTo>
                    <a:pt x="0" y="7"/>
                  </a:moveTo>
                  <a:lnTo>
                    <a:pt x="10" y="0"/>
                  </a:lnTo>
                  <a:lnTo>
                    <a:pt x="68" y="78"/>
                  </a:lnTo>
                  <a:lnTo>
                    <a:pt x="59" y="86"/>
                  </a:lnTo>
                  <a:lnTo>
                    <a:pt x="0" y="7"/>
                  </a:lnTo>
                  <a:lnTo>
                    <a:pt x="0" y="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0" name="Freeform 160">
              <a:extLst>
                <a:ext uri="{FF2B5EF4-FFF2-40B4-BE49-F238E27FC236}">
                  <a16:creationId xmlns:a16="http://schemas.microsoft.com/office/drawing/2014/main" id="{2A024092-E1AC-40F7-9E23-43DF758FF9AD}"/>
                </a:ext>
              </a:extLst>
            </p:cNvPr>
            <p:cNvSpPr>
              <a:spLocks/>
            </p:cNvSpPr>
            <p:nvPr/>
          </p:nvSpPr>
          <p:spPr bwMode="auto">
            <a:xfrm flipH="1">
              <a:off x="592068" y="4863122"/>
              <a:ext cx="209444" cy="290564"/>
            </a:xfrm>
            <a:custGeom>
              <a:avLst/>
              <a:gdLst/>
              <a:ahLst/>
              <a:cxnLst>
                <a:cxn ang="0">
                  <a:pos x="0" y="6"/>
                </a:cxn>
                <a:cxn ang="0">
                  <a:pos x="10" y="0"/>
                </a:cxn>
                <a:cxn ang="0">
                  <a:pos x="56" y="70"/>
                </a:cxn>
                <a:cxn ang="0">
                  <a:pos x="46" y="77"/>
                </a:cxn>
                <a:cxn ang="0">
                  <a:pos x="0" y="6"/>
                </a:cxn>
                <a:cxn ang="0">
                  <a:pos x="0" y="6"/>
                </a:cxn>
              </a:cxnLst>
              <a:rect l="0" t="0" r="r" b="b"/>
              <a:pathLst>
                <a:path w="56" h="77">
                  <a:moveTo>
                    <a:pt x="0" y="6"/>
                  </a:moveTo>
                  <a:lnTo>
                    <a:pt x="10" y="0"/>
                  </a:lnTo>
                  <a:lnTo>
                    <a:pt x="56" y="70"/>
                  </a:lnTo>
                  <a:lnTo>
                    <a:pt x="46" y="77"/>
                  </a:lnTo>
                  <a:lnTo>
                    <a:pt x="0" y="6"/>
                  </a:lnTo>
                  <a:lnTo>
                    <a:pt x="0" y="6"/>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1" name="Freeform 161">
              <a:extLst>
                <a:ext uri="{FF2B5EF4-FFF2-40B4-BE49-F238E27FC236}">
                  <a16:creationId xmlns:a16="http://schemas.microsoft.com/office/drawing/2014/main" id="{5595832C-0A7C-4996-BC06-0846EA916E1C}"/>
                </a:ext>
              </a:extLst>
            </p:cNvPr>
            <p:cNvSpPr>
              <a:spLocks/>
            </p:cNvSpPr>
            <p:nvPr/>
          </p:nvSpPr>
          <p:spPr bwMode="auto">
            <a:xfrm flipH="1">
              <a:off x="528487" y="5731040"/>
              <a:ext cx="332868" cy="320754"/>
            </a:xfrm>
            <a:custGeom>
              <a:avLst/>
              <a:gdLst/>
              <a:ahLst/>
              <a:cxnLst>
                <a:cxn ang="0">
                  <a:pos x="0" y="8"/>
                </a:cxn>
                <a:cxn ang="0">
                  <a:pos x="7" y="0"/>
                </a:cxn>
                <a:cxn ang="0">
                  <a:pos x="89" y="77"/>
                </a:cxn>
                <a:cxn ang="0">
                  <a:pos x="81" y="85"/>
                </a:cxn>
                <a:cxn ang="0">
                  <a:pos x="0" y="8"/>
                </a:cxn>
                <a:cxn ang="0">
                  <a:pos x="0" y="8"/>
                </a:cxn>
              </a:cxnLst>
              <a:rect l="0" t="0" r="r" b="b"/>
              <a:pathLst>
                <a:path w="89" h="85">
                  <a:moveTo>
                    <a:pt x="0" y="8"/>
                  </a:moveTo>
                  <a:lnTo>
                    <a:pt x="7" y="0"/>
                  </a:lnTo>
                  <a:lnTo>
                    <a:pt x="89" y="77"/>
                  </a:lnTo>
                  <a:lnTo>
                    <a:pt x="81" y="85"/>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2" name="Freeform 162">
              <a:extLst>
                <a:ext uri="{FF2B5EF4-FFF2-40B4-BE49-F238E27FC236}">
                  <a16:creationId xmlns:a16="http://schemas.microsoft.com/office/drawing/2014/main" id="{E0C05567-AAD4-451F-9AD9-C1E04CF53688}"/>
                </a:ext>
              </a:extLst>
            </p:cNvPr>
            <p:cNvSpPr>
              <a:spLocks/>
            </p:cNvSpPr>
            <p:nvPr/>
          </p:nvSpPr>
          <p:spPr bwMode="auto">
            <a:xfrm flipH="1">
              <a:off x="550926" y="4719727"/>
              <a:ext cx="317907" cy="166037"/>
            </a:xfrm>
            <a:custGeom>
              <a:avLst/>
              <a:gdLst/>
              <a:ahLst/>
              <a:cxnLst>
                <a:cxn ang="0">
                  <a:pos x="0" y="34"/>
                </a:cxn>
                <a:cxn ang="0">
                  <a:pos x="43" y="0"/>
                </a:cxn>
                <a:cxn ang="0">
                  <a:pos x="85" y="34"/>
                </a:cxn>
                <a:cxn ang="0">
                  <a:pos x="78" y="43"/>
                </a:cxn>
                <a:cxn ang="0">
                  <a:pos x="43" y="15"/>
                </a:cxn>
                <a:cxn ang="0">
                  <a:pos x="8" y="44"/>
                </a:cxn>
                <a:cxn ang="0">
                  <a:pos x="0" y="34"/>
                </a:cxn>
                <a:cxn ang="0">
                  <a:pos x="0" y="34"/>
                </a:cxn>
              </a:cxnLst>
              <a:rect l="0" t="0" r="r" b="b"/>
              <a:pathLst>
                <a:path w="85" h="44">
                  <a:moveTo>
                    <a:pt x="0" y="34"/>
                  </a:moveTo>
                  <a:lnTo>
                    <a:pt x="43" y="0"/>
                  </a:lnTo>
                  <a:lnTo>
                    <a:pt x="85" y="34"/>
                  </a:lnTo>
                  <a:lnTo>
                    <a:pt x="78" y="43"/>
                  </a:lnTo>
                  <a:lnTo>
                    <a:pt x="43" y="15"/>
                  </a:lnTo>
                  <a:lnTo>
                    <a:pt x="8" y="44"/>
                  </a:lnTo>
                  <a:lnTo>
                    <a:pt x="0" y="34"/>
                  </a:lnTo>
                  <a:lnTo>
                    <a:pt x="0" y="34"/>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3" name="Freeform 163">
              <a:extLst>
                <a:ext uri="{FF2B5EF4-FFF2-40B4-BE49-F238E27FC236}">
                  <a16:creationId xmlns:a16="http://schemas.microsoft.com/office/drawing/2014/main" id="{ACFF0F2C-F986-4725-9A2D-39E6E286DE57}"/>
                </a:ext>
              </a:extLst>
            </p:cNvPr>
            <p:cNvSpPr>
              <a:spLocks/>
            </p:cNvSpPr>
            <p:nvPr/>
          </p:nvSpPr>
          <p:spPr bwMode="auto">
            <a:xfrm flipH="1">
              <a:off x="780748" y="4697663"/>
              <a:ext cx="147928" cy="326394"/>
            </a:xfrm>
            <a:custGeom>
              <a:avLst/>
              <a:gdLst/>
              <a:ahLst/>
              <a:cxnLst>
                <a:cxn ang="0">
                  <a:pos x="33" y="102"/>
                </a:cxn>
                <a:cxn ang="0">
                  <a:pos x="2" y="15"/>
                </a:cxn>
                <a:cxn ang="0">
                  <a:pos x="8" y="2"/>
                </a:cxn>
                <a:cxn ang="0">
                  <a:pos x="8" y="2"/>
                </a:cxn>
                <a:cxn ang="0">
                  <a:pos x="20" y="8"/>
                </a:cxn>
                <a:cxn ang="0">
                  <a:pos x="20" y="8"/>
                </a:cxn>
                <a:cxn ang="0">
                  <a:pos x="52" y="95"/>
                </a:cxn>
                <a:cxn ang="0">
                  <a:pos x="46" y="108"/>
                </a:cxn>
                <a:cxn ang="0">
                  <a:pos x="46" y="108"/>
                </a:cxn>
                <a:cxn ang="0">
                  <a:pos x="43" y="109"/>
                </a:cxn>
                <a:cxn ang="0">
                  <a:pos x="43" y="109"/>
                </a:cxn>
                <a:cxn ang="0">
                  <a:pos x="33" y="102"/>
                </a:cxn>
              </a:cxnLst>
              <a:rect l="0" t="0" r="r" b="b"/>
              <a:pathLst>
                <a:path w="54" h="109">
                  <a:moveTo>
                    <a:pt x="33" y="102"/>
                  </a:moveTo>
                  <a:cubicBezTo>
                    <a:pt x="2" y="15"/>
                    <a:pt x="2" y="15"/>
                    <a:pt x="2" y="15"/>
                  </a:cubicBezTo>
                  <a:cubicBezTo>
                    <a:pt x="0" y="9"/>
                    <a:pt x="2" y="4"/>
                    <a:pt x="8" y="2"/>
                  </a:cubicBezTo>
                  <a:cubicBezTo>
                    <a:pt x="8" y="2"/>
                    <a:pt x="8" y="2"/>
                    <a:pt x="8" y="2"/>
                  </a:cubicBezTo>
                  <a:cubicBezTo>
                    <a:pt x="13" y="0"/>
                    <a:pt x="18" y="3"/>
                    <a:pt x="20" y="8"/>
                  </a:cubicBezTo>
                  <a:cubicBezTo>
                    <a:pt x="20" y="8"/>
                    <a:pt x="20" y="8"/>
                    <a:pt x="20" y="8"/>
                  </a:cubicBezTo>
                  <a:cubicBezTo>
                    <a:pt x="52" y="95"/>
                    <a:pt x="52" y="95"/>
                    <a:pt x="52" y="95"/>
                  </a:cubicBezTo>
                  <a:cubicBezTo>
                    <a:pt x="54" y="100"/>
                    <a:pt x="51" y="106"/>
                    <a:pt x="46" y="108"/>
                  </a:cubicBezTo>
                  <a:cubicBezTo>
                    <a:pt x="46" y="108"/>
                    <a:pt x="46" y="108"/>
                    <a:pt x="46" y="108"/>
                  </a:cubicBezTo>
                  <a:cubicBezTo>
                    <a:pt x="45" y="108"/>
                    <a:pt x="44" y="109"/>
                    <a:pt x="43" y="109"/>
                  </a:cubicBezTo>
                  <a:cubicBezTo>
                    <a:pt x="43" y="109"/>
                    <a:pt x="43" y="109"/>
                    <a:pt x="43" y="109"/>
                  </a:cubicBezTo>
                  <a:cubicBezTo>
                    <a:pt x="38" y="109"/>
                    <a:pt x="35" y="106"/>
                    <a:pt x="33" y="102"/>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4" name="Freeform 164">
              <a:extLst>
                <a:ext uri="{FF2B5EF4-FFF2-40B4-BE49-F238E27FC236}">
                  <a16:creationId xmlns:a16="http://schemas.microsoft.com/office/drawing/2014/main" id="{A21F2F50-BA39-4AD6-AAD8-3101BBF909F1}"/>
                </a:ext>
              </a:extLst>
            </p:cNvPr>
            <p:cNvSpPr>
              <a:spLocks/>
            </p:cNvSpPr>
            <p:nvPr/>
          </p:nvSpPr>
          <p:spPr bwMode="auto">
            <a:xfrm flipH="1">
              <a:off x="468647" y="4700858"/>
              <a:ext cx="127163" cy="241508"/>
            </a:xfrm>
            <a:custGeom>
              <a:avLst/>
              <a:gdLst/>
              <a:ahLst/>
              <a:cxnLst>
                <a:cxn ang="0">
                  <a:pos x="7" y="107"/>
                </a:cxn>
                <a:cxn ang="0">
                  <a:pos x="2" y="94"/>
                </a:cxn>
                <a:cxn ang="0">
                  <a:pos x="2" y="94"/>
                </a:cxn>
                <a:cxn ang="0">
                  <a:pos x="36" y="8"/>
                </a:cxn>
                <a:cxn ang="0">
                  <a:pos x="49" y="2"/>
                </a:cxn>
                <a:cxn ang="0">
                  <a:pos x="49" y="2"/>
                </a:cxn>
                <a:cxn ang="0">
                  <a:pos x="55" y="15"/>
                </a:cxn>
                <a:cxn ang="0">
                  <a:pos x="55" y="15"/>
                </a:cxn>
                <a:cxn ang="0">
                  <a:pos x="20" y="102"/>
                </a:cxn>
                <a:cxn ang="0">
                  <a:pos x="11" y="108"/>
                </a:cxn>
                <a:cxn ang="0">
                  <a:pos x="11" y="108"/>
                </a:cxn>
                <a:cxn ang="0">
                  <a:pos x="7" y="107"/>
                </a:cxn>
              </a:cxnLst>
              <a:rect l="0" t="0" r="r" b="b"/>
              <a:pathLst>
                <a:path w="57" h="108">
                  <a:moveTo>
                    <a:pt x="7" y="107"/>
                  </a:moveTo>
                  <a:cubicBezTo>
                    <a:pt x="2" y="105"/>
                    <a:pt x="0" y="100"/>
                    <a:pt x="2" y="94"/>
                  </a:cubicBezTo>
                  <a:cubicBezTo>
                    <a:pt x="2" y="94"/>
                    <a:pt x="2" y="94"/>
                    <a:pt x="2" y="94"/>
                  </a:cubicBezTo>
                  <a:cubicBezTo>
                    <a:pt x="36" y="8"/>
                    <a:pt x="36" y="8"/>
                    <a:pt x="36" y="8"/>
                  </a:cubicBezTo>
                  <a:cubicBezTo>
                    <a:pt x="38" y="3"/>
                    <a:pt x="44" y="0"/>
                    <a:pt x="49" y="2"/>
                  </a:cubicBezTo>
                  <a:cubicBezTo>
                    <a:pt x="49" y="2"/>
                    <a:pt x="49" y="2"/>
                    <a:pt x="49" y="2"/>
                  </a:cubicBezTo>
                  <a:cubicBezTo>
                    <a:pt x="54" y="5"/>
                    <a:pt x="57" y="10"/>
                    <a:pt x="55" y="15"/>
                  </a:cubicBezTo>
                  <a:cubicBezTo>
                    <a:pt x="55" y="15"/>
                    <a:pt x="55" y="15"/>
                    <a:pt x="55" y="15"/>
                  </a:cubicBezTo>
                  <a:cubicBezTo>
                    <a:pt x="20" y="102"/>
                    <a:pt x="20" y="102"/>
                    <a:pt x="20" y="102"/>
                  </a:cubicBezTo>
                  <a:cubicBezTo>
                    <a:pt x="19" y="106"/>
                    <a:pt x="15" y="108"/>
                    <a:pt x="11" y="108"/>
                  </a:cubicBezTo>
                  <a:cubicBezTo>
                    <a:pt x="11" y="108"/>
                    <a:pt x="11" y="108"/>
                    <a:pt x="11" y="108"/>
                  </a:cubicBezTo>
                  <a:cubicBezTo>
                    <a:pt x="10" y="108"/>
                    <a:pt x="9" y="108"/>
                    <a:pt x="7" y="107"/>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5" name="Freeform 165">
              <a:extLst>
                <a:ext uri="{FF2B5EF4-FFF2-40B4-BE49-F238E27FC236}">
                  <a16:creationId xmlns:a16="http://schemas.microsoft.com/office/drawing/2014/main" id="{95971EDE-B4CD-4C5A-ACA6-7ABAE0029201}"/>
                </a:ext>
              </a:extLst>
            </p:cNvPr>
            <p:cNvSpPr>
              <a:spLocks/>
            </p:cNvSpPr>
            <p:nvPr/>
          </p:nvSpPr>
          <p:spPr bwMode="auto">
            <a:xfrm flipH="1">
              <a:off x="685572" y="4557463"/>
              <a:ext cx="44880" cy="350942"/>
            </a:xfrm>
            <a:custGeom>
              <a:avLst/>
              <a:gdLst/>
              <a:ahLst/>
              <a:cxnLst>
                <a:cxn ang="0">
                  <a:pos x="0" y="148"/>
                </a:cxn>
                <a:cxn ang="0">
                  <a:pos x="0" y="10"/>
                </a:cxn>
                <a:cxn ang="0">
                  <a:pos x="10" y="0"/>
                </a:cxn>
                <a:cxn ang="0">
                  <a:pos x="10" y="0"/>
                </a:cxn>
                <a:cxn ang="0">
                  <a:pos x="20" y="10"/>
                </a:cxn>
                <a:cxn ang="0">
                  <a:pos x="20" y="10"/>
                </a:cxn>
                <a:cxn ang="0">
                  <a:pos x="20" y="148"/>
                </a:cxn>
                <a:cxn ang="0">
                  <a:pos x="10" y="158"/>
                </a:cxn>
                <a:cxn ang="0">
                  <a:pos x="10" y="158"/>
                </a:cxn>
                <a:cxn ang="0">
                  <a:pos x="0" y="148"/>
                </a:cxn>
              </a:cxnLst>
              <a:rect l="0" t="0" r="r" b="b"/>
              <a:pathLst>
                <a:path w="20" h="158">
                  <a:moveTo>
                    <a:pt x="0" y="148"/>
                  </a:moveTo>
                  <a:cubicBezTo>
                    <a:pt x="0" y="10"/>
                    <a:pt x="0" y="10"/>
                    <a:pt x="0" y="10"/>
                  </a:cubicBezTo>
                  <a:cubicBezTo>
                    <a:pt x="0" y="5"/>
                    <a:pt x="4" y="0"/>
                    <a:pt x="10" y="0"/>
                  </a:cubicBezTo>
                  <a:cubicBezTo>
                    <a:pt x="10" y="0"/>
                    <a:pt x="10" y="0"/>
                    <a:pt x="10" y="0"/>
                  </a:cubicBezTo>
                  <a:cubicBezTo>
                    <a:pt x="15" y="0"/>
                    <a:pt x="20" y="5"/>
                    <a:pt x="20" y="10"/>
                  </a:cubicBezTo>
                  <a:cubicBezTo>
                    <a:pt x="20" y="10"/>
                    <a:pt x="20" y="10"/>
                    <a:pt x="20" y="10"/>
                  </a:cubicBezTo>
                  <a:cubicBezTo>
                    <a:pt x="20" y="148"/>
                    <a:pt x="20" y="148"/>
                    <a:pt x="20" y="148"/>
                  </a:cubicBezTo>
                  <a:cubicBezTo>
                    <a:pt x="20" y="153"/>
                    <a:pt x="15" y="158"/>
                    <a:pt x="10" y="158"/>
                  </a:cubicBezTo>
                  <a:cubicBezTo>
                    <a:pt x="10" y="158"/>
                    <a:pt x="10" y="158"/>
                    <a:pt x="10" y="158"/>
                  </a:cubicBezTo>
                  <a:cubicBezTo>
                    <a:pt x="4" y="158"/>
                    <a:pt x="0" y="153"/>
                    <a:pt x="0" y="148"/>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6" name="Flowchart: Delay 45">
              <a:extLst>
                <a:ext uri="{FF2B5EF4-FFF2-40B4-BE49-F238E27FC236}">
                  <a16:creationId xmlns:a16="http://schemas.microsoft.com/office/drawing/2014/main" id="{CD65EE7E-59D8-4BCA-B0BC-B8C5D48E0A65}"/>
                </a:ext>
              </a:extLst>
            </p:cNvPr>
            <p:cNvSpPr/>
            <p:nvPr/>
          </p:nvSpPr>
          <p:spPr>
            <a:xfrm flipH="1">
              <a:off x="871015" y="4409381"/>
              <a:ext cx="109669" cy="307762"/>
            </a:xfrm>
            <a:prstGeom prst="flowChartDelay">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350">
                <a:solidFill>
                  <a:prstClr val="white"/>
                </a:solidFill>
              </a:endParaRPr>
            </a:p>
          </p:txBody>
        </p:sp>
        <p:cxnSp>
          <p:nvCxnSpPr>
            <p:cNvPr id="47" name="Straight Arrow Connector 46">
              <a:extLst>
                <a:ext uri="{FF2B5EF4-FFF2-40B4-BE49-F238E27FC236}">
                  <a16:creationId xmlns:a16="http://schemas.microsoft.com/office/drawing/2014/main" id="{54A93DF7-7F42-4483-AE09-71BE386BCE26}"/>
                </a:ext>
              </a:extLst>
            </p:cNvPr>
            <p:cNvCxnSpPr>
              <a:cxnSpLocks/>
            </p:cNvCxnSpPr>
            <p:nvPr/>
          </p:nvCxnSpPr>
          <p:spPr>
            <a:xfrm>
              <a:off x="1105723" y="4476481"/>
              <a:ext cx="3097646" cy="13052"/>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8" name="Straight Arrow Connector 47">
              <a:extLst>
                <a:ext uri="{FF2B5EF4-FFF2-40B4-BE49-F238E27FC236}">
                  <a16:creationId xmlns:a16="http://schemas.microsoft.com/office/drawing/2014/main" id="{C38C51E5-9F49-4065-B002-2D73ADA4756E}"/>
                </a:ext>
              </a:extLst>
            </p:cNvPr>
            <p:cNvCxnSpPr>
              <a:cxnSpLocks/>
            </p:cNvCxnSpPr>
            <p:nvPr/>
          </p:nvCxnSpPr>
          <p:spPr>
            <a:xfrm>
              <a:off x="1102666" y="4604691"/>
              <a:ext cx="3097646" cy="13052"/>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grpSp>
          <p:nvGrpSpPr>
            <p:cNvPr id="49" name="Group 48">
              <a:extLst>
                <a:ext uri="{FF2B5EF4-FFF2-40B4-BE49-F238E27FC236}">
                  <a16:creationId xmlns:a16="http://schemas.microsoft.com/office/drawing/2014/main" id="{BDF412F3-DBF2-4AA9-B5BA-978936DF52C7}"/>
                </a:ext>
              </a:extLst>
            </p:cNvPr>
            <p:cNvGrpSpPr/>
            <p:nvPr/>
          </p:nvGrpSpPr>
          <p:grpSpPr>
            <a:xfrm>
              <a:off x="4218947" y="5069000"/>
              <a:ext cx="114100" cy="264908"/>
              <a:chOff x="574675" y="2228850"/>
              <a:chExt cx="163513" cy="323850"/>
            </a:xfrm>
          </p:grpSpPr>
          <p:sp>
            <p:nvSpPr>
              <p:cNvPr id="60" name="Freeform 21">
                <a:extLst>
                  <a:ext uri="{FF2B5EF4-FFF2-40B4-BE49-F238E27FC236}">
                    <a16:creationId xmlns:a16="http://schemas.microsoft.com/office/drawing/2014/main" id="{15BBB0C0-EF98-4163-ACC1-578394538EDF}"/>
                  </a:ext>
                </a:extLst>
              </p:cNvPr>
              <p:cNvSpPr>
                <a:spLocks/>
              </p:cNvSpPr>
              <p:nvPr/>
            </p:nvSpPr>
            <p:spPr bwMode="auto">
              <a:xfrm>
                <a:off x="681038" y="2319338"/>
                <a:ext cx="57150" cy="139700"/>
              </a:xfrm>
              <a:custGeom>
                <a:avLst/>
                <a:gdLst/>
                <a:ahLst/>
                <a:cxnLst>
                  <a:cxn ang="0">
                    <a:pos x="50" y="149"/>
                  </a:cxn>
                  <a:cxn ang="0">
                    <a:pos x="43" y="147"/>
                  </a:cxn>
                  <a:cxn ang="0">
                    <a:pos x="38" y="4"/>
                  </a:cxn>
                  <a:cxn ang="0">
                    <a:pos x="52" y="4"/>
                  </a:cxn>
                  <a:cxn ang="0">
                    <a:pos x="52" y="18"/>
                  </a:cxn>
                  <a:cxn ang="0">
                    <a:pos x="57" y="132"/>
                  </a:cxn>
                  <a:cxn ang="0">
                    <a:pos x="57" y="146"/>
                  </a:cxn>
                  <a:cxn ang="0">
                    <a:pos x="50" y="149"/>
                  </a:cxn>
                </a:cxnLst>
                <a:rect l="0" t="0" r="r" b="b"/>
                <a:pathLst>
                  <a:path w="61" h="149">
                    <a:moveTo>
                      <a:pt x="50" y="149"/>
                    </a:moveTo>
                    <a:cubicBezTo>
                      <a:pt x="47" y="149"/>
                      <a:pt x="45" y="149"/>
                      <a:pt x="43" y="147"/>
                    </a:cubicBezTo>
                    <a:cubicBezTo>
                      <a:pt x="2" y="108"/>
                      <a:pt x="0" y="44"/>
                      <a:pt x="38" y="4"/>
                    </a:cubicBezTo>
                    <a:cubicBezTo>
                      <a:pt x="42" y="0"/>
                      <a:pt x="48" y="0"/>
                      <a:pt x="52" y="4"/>
                    </a:cubicBezTo>
                    <a:cubicBezTo>
                      <a:pt x="56" y="8"/>
                      <a:pt x="56" y="14"/>
                      <a:pt x="52" y="18"/>
                    </a:cubicBezTo>
                    <a:cubicBezTo>
                      <a:pt x="22" y="50"/>
                      <a:pt x="24" y="101"/>
                      <a:pt x="57" y="132"/>
                    </a:cubicBezTo>
                    <a:cubicBezTo>
                      <a:pt x="61" y="136"/>
                      <a:pt x="61" y="142"/>
                      <a:pt x="57" y="146"/>
                    </a:cubicBezTo>
                    <a:cubicBezTo>
                      <a:pt x="55" y="148"/>
                      <a:pt x="52" y="149"/>
                      <a:pt x="50" y="149"/>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61" name="Freeform 22">
                <a:extLst>
                  <a:ext uri="{FF2B5EF4-FFF2-40B4-BE49-F238E27FC236}">
                    <a16:creationId xmlns:a16="http://schemas.microsoft.com/office/drawing/2014/main" id="{0E65B982-9D21-4FAF-9B6D-31BC38B0EBA3}"/>
                  </a:ext>
                </a:extLst>
              </p:cNvPr>
              <p:cNvSpPr>
                <a:spLocks/>
              </p:cNvSpPr>
              <p:nvPr/>
            </p:nvSpPr>
            <p:spPr bwMode="auto">
              <a:xfrm>
                <a:off x="628650" y="2271713"/>
                <a:ext cx="87313" cy="239713"/>
              </a:xfrm>
              <a:custGeom>
                <a:avLst/>
                <a:gdLst/>
                <a:ahLst/>
                <a:cxnLst>
                  <a:cxn ang="0">
                    <a:pos x="82" y="255"/>
                  </a:cxn>
                  <a:cxn ang="0">
                    <a:pos x="75" y="252"/>
                  </a:cxn>
                  <a:cxn ang="0">
                    <a:pos x="66" y="4"/>
                  </a:cxn>
                  <a:cxn ang="0">
                    <a:pos x="80" y="4"/>
                  </a:cxn>
                  <a:cxn ang="0">
                    <a:pos x="81" y="18"/>
                  </a:cxn>
                  <a:cxn ang="0">
                    <a:pos x="89" y="237"/>
                  </a:cxn>
                  <a:cxn ang="0">
                    <a:pos x="89" y="251"/>
                  </a:cxn>
                  <a:cxn ang="0">
                    <a:pos x="82" y="255"/>
                  </a:cxn>
                </a:cxnLst>
                <a:rect l="0" t="0" r="r" b="b"/>
                <a:pathLst>
                  <a:path w="93" h="255">
                    <a:moveTo>
                      <a:pt x="82" y="255"/>
                    </a:moveTo>
                    <a:cubicBezTo>
                      <a:pt x="80" y="255"/>
                      <a:pt x="77" y="254"/>
                      <a:pt x="75" y="252"/>
                    </a:cubicBezTo>
                    <a:cubicBezTo>
                      <a:pt x="4" y="184"/>
                      <a:pt x="0" y="73"/>
                      <a:pt x="66" y="4"/>
                    </a:cubicBezTo>
                    <a:cubicBezTo>
                      <a:pt x="70" y="0"/>
                      <a:pt x="76" y="0"/>
                      <a:pt x="80" y="4"/>
                    </a:cubicBezTo>
                    <a:cubicBezTo>
                      <a:pt x="84" y="7"/>
                      <a:pt x="85" y="14"/>
                      <a:pt x="81" y="18"/>
                    </a:cubicBezTo>
                    <a:cubicBezTo>
                      <a:pt x="22" y="79"/>
                      <a:pt x="26" y="177"/>
                      <a:pt x="89" y="237"/>
                    </a:cubicBezTo>
                    <a:cubicBezTo>
                      <a:pt x="93" y="241"/>
                      <a:pt x="93" y="247"/>
                      <a:pt x="89" y="251"/>
                    </a:cubicBezTo>
                    <a:cubicBezTo>
                      <a:pt x="87" y="253"/>
                      <a:pt x="85" y="255"/>
                      <a:pt x="82" y="255"/>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62" name="Freeform 23">
                <a:extLst>
                  <a:ext uri="{FF2B5EF4-FFF2-40B4-BE49-F238E27FC236}">
                    <a16:creationId xmlns:a16="http://schemas.microsoft.com/office/drawing/2014/main" id="{5E158B16-5A4E-4DF0-8A2F-5F0AEEEF4EEB}"/>
                  </a:ext>
                </a:extLst>
              </p:cNvPr>
              <p:cNvSpPr>
                <a:spLocks/>
              </p:cNvSpPr>
              <p:nvPr/>
            </p:nvSpPr>
            <p:spPr bwMode="auto">
              <a:xfrm>
                <a:off x="574675" y="2228850"/>
                <a:ext cx="112713" cy="323850"/>
              </a:xfrm>
              <a:custGeom>
                <a:avLst/>
                <a:gdLst/>
                <a:ahLst/>
                <a:cxnLst>
                  <a:cxn ang="0">
                    <a:pos x="109" y="344"/>
                  </a:cxn>
                  <a:cxn ang="0">
                    <a:pos x="102" y="341"/>
                  </a:cxn>
                  <a:cxn ang="0">
                    <a:pos x="90" y="4"/>
                  </a:cxn>
                  <a:cxn ang="0">
                    <a:pos x="104" y="4"/>
                  </a:cxn>
                  <a:cxn ang="0">
                    <a:pos x="104" y="18"/>
                  </a:cxn>
                  <a:cxn ang="0">
                    <a:pos x="116" y="327"/>
                  </a:cxn>
                  <a:cxn ang="0">
                    <a:pos x="116" y="341"/>
                  </a:cxn>
                  <a:cxn ang="0">
                    <a:pos x="109" y="344"/>
                  </a:cxn>
                </a:cxnLst>
                <a:rect l="0" t="0" r="r" b="b"/>
                <a:pathLst>
                  <a:path w="120" h="344">
                    <a:moveTo>
                      <a:pt x="109" y="344"/>
                    </a:moveTo>
                    <a:cubicBezTo>
                      <a:pt x="107" y="344"/>
                      <a:pt x="104" y="343"/>
                      <a:pt x="102" y="341"/>
                    </a:cubicBezTo>
                    <a:cubicBezTo>
                      <a:pt x="6" y="249"/>
                      <a:pt x="0" y="98"/>
                      <a:pt x="90" y="4"/>
                    </a:cubicBezTo>
                    <a:cubicBezTo>
                      <a:pt x="94" y="0"/>
                      <a:pt x="100" y="0"/>
                      <a:pt x="104" y="4"/>
                    </a:cubicBezTo>
                    <a:cubicBezTo>
                      <a:pt x="108" y="8"/>
                      <a:pt x="108" y="14"/>
                      <a:pt x="104" y="18"/>
                    </a:cubicBezTo>
                    <a:cubicBezTo>
                      <a:pt x="22" y="104"/>
                      <a:pt x="28" y="243"/>
                      <a:pt x="116" y="327"/>
                    </a:cubicBezTo>
                    <a:cubicBezTo>
                      <a:pt x="120" y="331"/>
                      <a:pt x="120" y="337"/>
                      <a:pt x="116" y="341"/>
                    </a:cubicBezTo>
                    <a:cubicBezTo>
                      <a:pt x="114" y="343"/>
                      <a:pt x="112" y="344"/>
                      <a:pt x="109" y="344"/>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grpSp>
        <p:sp>
          <p:nvSpPr>
            <p:cNvPr id="50" name="Freeform 163">
              <a:extLst>
                <a:ext uri="{FF2B5EF4-FFF2-40B4-BE49-F238E27FC236}">
                  <a16:creationId xmlns:a16="http://schemas.microsoft.com/office/drawing/2014/main" id="{9F1F0876-1593-4300-BA89-99AE6D6A8E19}"/>
                </a:ext>
              </a:extLst>
            </p:cNvPr>
            <p:cNvSpPr>
              <a:spLocks/>
            </p:cNvSpPr>
            <p:nvPr/>
          </p:nvSpPr>
          <p:spPr bwMode="auto">
            <a:xfrm>
              <a:off x="4443202" y="5140106"/>
              <a:ext cx="119682" cy="241508"/>
            </a:xfrm>
            <a:custGeom>
              <a:avLst/>
              <a:gdLst/>
              <a:ahLst/>
              <a:cxnLst>
                <a:cxn ang="0">
                  <a:pos x="33" y="102"/>
                </a:cxn>
                <a:cxn ang="0">
                  <a:pos x="2" y="15"/>
                </a:cxn>
                <a:cxn ang="0">
                  <a:pos x="8" y="2"/>
                </a:cxn>
                <a:cxn ang="0">
                  <a:pos x="8" y="2"/>
                </a:cxn>
                <a:cxn ang="0">
                  <a:pos x="20" y="8"/>
                </a:cxn>
                <a:cxn ang="0">
                  <a:pos x="20" y="8"/>
                </a:cxn>
                <a:cxn ang="0">
                  <a:pos x="52" y="95"/>
                </a:cxn>
                <a:cxn ang="0">
                  <a:pos x="46" y="108"/>
                </a:cxn>
                <a:cxn ang="0">
                  <a:pos x="46" y="108"/>
                </a:cxn>
                <a:cxn ang="0">
                  <a:pos x="43" y="109"/>
                </a:cxn>
                <a:cxn ang="0">
                  <a:pos x="43" y="109"/>
                </a:cxn>
                <a:cxn ang="0">
                  <a:pos x="33" y="102"/>
                </a:cxn>
              </a:cxnLst>
              <a:rect l="0" t="0" r="r" b="b"/>
              <a:pathLst>
                <a:path w="54" h="109">
                  <a:moveTo>
                    <a:pt x="33" y="102"/>
                  </a:moveTo>
                  <a:cubicBezTo>
                    <a:pt x="2" y="15"/>
                    <a:pt x="2" y="15"/>
                    <a:pt x="2" y="15"/>
                  </a:cubicBezTo>
                  <a:cubicBezTo>
                    <a:pt x="0" y="9"/>
                    <a:pt x="2" y="4"/>
                    <a:pt x="8" y="2"/>
                  </a:cubicBezTo>
                  <a:cubicBezTo>
                    <a:pt x="8" y="2"/>
                    <a:pt x="8" y="2"/>
                    <a:pt x="8" y="2"/>
                  </a:cubicBezTo>
                  <a:cubicBezTo>
                    <a:pt x="13" y="0"/>
                    <a:pt x="18" y="3"/>
                    <a:pt x="20" y="8"/>
                  </a:cubicBezTo>
                  <a:cubicBezTo>
                    <a:pt x="20" y="8"/>
                    <a:pt x="20" y="8"/>
                    <a:pt x="20" y="8"/>
                  </a:cubicBezTo>
                  <a:cubicBezTo>
                    <a:pt x="52" y="95"/>
                    <a:pt x="52" y="95"/>
                    <a:pt x="52" y="95"/>
                  </a:cubicBezTo>
                  <a:cubicBezTo>
                    <a:pt x="54" y="100"/>
                    <a:pt x="51" y="106"/>
                    <a:pt x="46" y="108"/>
                  </a:cubicBezTo>
                  <a:cubicBezTo>
                    <a:pt x="46" y="108"/>
                    <a:pt x="46" y="108"/>
                    <a:pt x="46" y="108"/>
                  </a:cubicBezTo>
                  <a:cubicBezTo>
                    <a:pt x="45" y="108"/>
                    <a:pt x="44" y="109"/>
                    <a:pt x="43" y="109"/>
                  </a:cubicBezTo>
                  <a:cubicBezTo>
                    <a:pt x="43" y="109"/>
                    <a:pt x="43" y="109"/>
                    <a:pt x="43" y="109"/>
                  </a:cubicBezTo>
                  <a:cubicBezTo>
                    <a:pt x="38" y="109"/>
                    <a:pt x="35" y="106"/>
                    <a:pt x="33" y="102"/>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1" name="Flowchart: Delay 50">
              <a:extLst>
                <a:ext uri="{FF2B5EF4-FFF2-40B4-BE49-F238E27FC236}">
                  <a16:creationId xmlns:a16="http://schemas.microsoft.com/office/drawing/2014/main" id="{CFA7AE9C-D271-40BD-88C7-11599B0667DF}"/>
                </a:ext>
              </a:extLst>
            </p:cNvPr>
            <p:cNvSpPr/>
            <p:nvPr/>
          </p:nvSpPr>
          <p:spPr>
            <a:xfrm>
              <a:off x="4362951" y="5045627"/>
              <a:ext cx="109669" cy="307762"/>
            </a:xfrm>
            <a:prstGeom prst="flowChartDelay">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350">
                <a:solidFill>
                  <a:prstClr val="white"/>
                </a:solidFill>
              </a:endParaRPr>
            </a:p>
          </p:txBody>
        </p:sp>
        <p:grpSp>
          <p:nvGrpSpPr>
            <p:cNvPr id="52" name="Group 51">
              <a:extLst>
                <a:ext uri="{FF2B5EF4-FFF2-40B4-BE49-F238E27FC236}">
                  <a16:creationId xmlns:a16="http://schemas.microsoft.com/office/drawing/2014/main" id="{6C17473B-85B7-4DB0-AF17-2201D400C31E}"/>
                </a:ext>
              </a:extLst>
            </p:cNvPr>
            <p:cNvGrpSpPr/>
            <p:nvPr/>
          </p:nvGrpSpPr>
          <p:grpSpPr>
            <a:xfrm flipH="1">
              <a:off x="1024929" y="5069000"/>
              <a:ext cx="114100" cy="264908"/>
              <a:chOff x="574675" y="2228850"/>
              <a:chExt cx="163513" cy="323850"/>
            </a:xfrm>
          </p:grpSpPr>
          <p:sp>
            <p:nvSpPr>
              <p:cNvPr id="57" name="Freeform 21">
                <a:extLst>
                  <a:ext uri="{FF2B5EF4-FFF2-40B4-BE49-F238E27FC236}">
                    <a16:creationId xmlns:a16="http://schemas.microsoft.com/office/drawing/2014/main" id="{918A8027-20DB-4466-8090-5019C4446404}"/>
                  </a:ext>
                </a:extLst>
              </p:cNvPr>
              <p:cNvSpPr>
                <a:spLocks/>
              </p:cNvSpPr>
              <p:nvPr/>
            </p:nvSpPr>
            <p:spPr bwMode="auto">
              <a:xfrm>
                <a:off x="681038" y="2319338"/>
                <a:ext cx="57150" cy="139700"/>
              </a:xfrm>
              <a:custGeom>
                <a:avLst/>
                <a:gdLst/>
                <a:ahLst/>
                <a:cxnLst>
                  <a:cxn ang="0">
                    <a:pos x="50" y="149"/>
                  </a:cxn>
                  <a:cxn ang="0">
                    <a:pos x="43" y="147"/>
                  </a:cxn>
                  <a:cxn ang="0">
                    <a:pos x="38" y="4"/>
                  </a:cxn>
                  <a:cxn ang="0">
                    <a:pos x="52" y="4"/>
                  </a:cxn>
                  <a:cxn ang="0">
                    <a:pos x="52" y="18"/>
                  </a:cxn>
                  <a:cxn ang="0">
                    <a:pos x="57" y="132"/>
                  </a:cxn>
                  <a:cxn ang="0">
                    <a:pos x="57" y="146"/>
                  </a:cxn>
                  <a:cxn ang="0">
                    <a:pos x="50" y="149"/>
                  </a:cxn>
                </a:cxnLst>
                <a:rect l="0" t="0" r="r" b="b"/>
                <a:pathLst>
                  <a:path w="61" h="149">
                    <a:moveTo>
                      <a:pt x="50" y="149"/>
                    </a:moveTo>
                    <a:cubicBezTo>
                      <a:pt x="47" y="149"/>
                      <a:pt x="45" y="149"/>
                      <a:pt x="43" y="147"/>
                    </a:cubicBezTo>
                    <a:cubicBezTo>
                      <a:pt x="2" y="108"/>
                      <a:pt x="0" y="44"/>
                      <a:pt x="38" y="4"/>
                    </a:cubicBezTo>
                    <a:cubicBezTo>
                      <a:pt x="42" y="0"/>
                      <a:pt x="48" y="0"/>
                      <a:pt x="52" y="4"/>
                    </a:cubicBezTo>
                    <a:cubicBezTo>
                      <a:pt x="56" y="8"/>
                      <a:pt x="56" y="14"/>
                      <a:pt x="52" y="18"/>
                    </a:cubicBezTo>
                    <a:cubicBezTo>
                      <a:pt x="22" y="50"/>
                      <a:pt x="24" y="101"/>
                      <a:pt x="57" y="132"/>
                    </a:cubicBezTo>
                    <a:cubicBezTo>
                      <a:pt x="61" y="136"/>
                      <a:pt x="61" y="142"/>
                      <a:pt x="57" y="146"/>
                    </a:cubicBezTo>
                    <a:cubicBezTo>
                      <a:pt x="55" y="148"/>
                      <a:pt x="52" y="149"/>
                      <a:pt x="50" y="149"/>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58" name="Freeform 22">
                <a:extLst>
                  <a:ext uri="{FF2B5EF4-FFF2-40B4-BE49-F238E27FC236}">
                    <a16:creationId xmlns:a16="http://schemas.microsoft.com/office/drawing/2014/main" id="{2C1F6B09-CFDB-41FE-9183-FC607C47C35E}"/>
                  </a:ext>
                </a:extLst>
              </p:cNvPr>
              <p:cNvSpPr>
                <a:spLocks/>
              </p:cNvSpPr>
              <p:nvPr/>
            </p:nvSpPr>
            <p:spPr bwMode="auto">
              <a:xfrm>
                <a:off x="628650" y="2271713"/>
                <a:ext cx="87313" cy="239713"/>
              </a:xfrm>
              <a:custGeom>
                <a:avLst/>
                <a:gdLst/>
                <a:ahLst/>
                <a:cxnLst>
                  <a:cxn ang="0">
                    <a:pos x="82" y="255"/>
                  </a:cxn>
                  <a:cxn ang="0">
                    <a:pos x="75" y="252"/>
                  </a:cxn>
                  <a:cxn ang="0">
                    <a:pos x="66" y="4"/>
                  </a:cxn>
                  <a:cxn ang="0">
                    <a:pos x="80" y="4"/>
                  </a:cxn>
                  <a:cxn ang="0">
                    <a:pos x="81" y="18"/>
                  </a:cxn>
                  <a:cxn ang="0">
                    <a:pos x="89" y="237"/>
                  </a:cxn>
                  <a:cxn ang="0">
                    <a:pos x="89" y="251"/>
                  </a:cxn>
                  <a:cxn ang="0">
                    <a:pos x="82" y="255"/>
                  </a:cxn>
                </a:cxnLst>
                <a:rect l="0" t="0" r="r" b="b"/>
                <a:pathLst>
                  <a:path w="93" h="255">
                    <a:moveTo>
                      <a:pt x="82" y="255"/>
                    </a:moveTo>
                    <a:cubicBezTo>
                      <a:pt x="80" y="255"/>
                      <a:pt x="77" y="254"/>
                      <a:pt x="75" y="252"/>
                    </a:cubicBezTo>
                    <a:cubicBezTo>
                      <a:pt x="4" y="184"/>
                      <a:pt x="0" y="73"/>
                      <a:pt x="66" y="4"/>
                    </a:cubicBezTo>
                    <a:cubicBezTo>
                      <a:pt x="70" y="0"/>
                      <a:pt x="76" y="0"/>
                      <a:pt x="80" y="4"/>
                    </a:cubicBezTo>
                    <a:cubicBezTo>
                      <a:pt x="84" y="7"/>
                      <a:pt x="85" y="14"/>
                      <a:pt x="81" y="18"/>
                    </a:cubicBezTo>
                    <a:cubicBezTo>
                      <a:pt x="22" y="79"/>
                      <a:pt x="26" y="177"/>
                      <a:pt x="89" y="237"/>
                    </a:cubicBezTo>
                    <a:cubicBezTo>
                      <a:pt x="93" y="241"/>
                      <a:pt x="93" y="247"/>
                      <a:pt x="89" y="251"/>
                    </a:cubicBezTo>
                    <a:cubicBezTo>
                      <a:pt x="87" y="253"/>
                      <a:pt x="85" y="255"/>
                      <a:pt x="82" y="255"/>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59" name="Freeform 23">
                <a:extLst>
                  <a:ext uri="{FF2B5EF4-FFF2-40B4-BE49-F238E27FC236}">
                    <a16:creationId xmlns:a16="http://schemas.microsoft.com/office/drawing/2014/main" id="{9C21AFAA-ECD3-445F-8ED1-D2F446354D57}"/>
                  </a:ext>
                </a:extLst>
              </p:cNvPr>
              <p:cNvSpPr>
                <a:spLocks/>
              </p:cNvSpPr>
              <p:nvPr/>
            </p:nvSpPr>
            <p:spPr bwMode="auto">
              <a:xfrm>
                <a:off x="574675" y="2228850"/>
                <a:ext cx="112713" cy="323850"/>
              </a:xfrm>
              <a:custGeom>
                <a:avLst/>
                <a:gdLst/>
                <a:ahLst/>
                <a:cxnLst>
                  <a:cxn ang="0">
                    <a:pos x="109" y="344"/>
                  </a:cxn>
                  <a:cxn ang="0">
                    <a:pos x="102" y="341"/>
                  </a:cxn>
                  <a:cxn ang="0">
                    <a:pos x="90" y="4"/>
                  </a:cxn>
                  <a:cxn ang="0">
                    <a:pos x="104" y="4"/>
                  </a:cxn>
                  <a:cxn ang="0">
                    <a:pos x="104" y="18"/>
                  </a:cxn>
                  <a:cxn ang="0">
                    <a:pos x="116" y="327"/>
                  </a:cxn>
                  <a:cxn ang="0">
                    <a:pos x="116" y="341"/>
                  </a:cxn>
                  <a:cxn ang="0">
                    <a:pos x="109" y="344"/>
                  </a:cxn>
                </a:cxnLst>
                <a:rect l="0" t="0" r="r" b="b"/>
                <a:pathLst>
                  <a:path w="120" h="344">
                    <a:moveTo>
                      <a:pt x="109" y="344"/>
                    </a:moveTo>
                    <a:cubicBezTo>
                      <a:pt x="107" y="344"/>
                      <a:pt x="104" y="343"/>
                      <a:pt x="102" y="341"/>
                    </a:cubicBezTo>
                    <a:cubicBezTo>
                      <a:pt x="6" y="249"/>
                      <a:pt x="0" y="98"/>
                      <a:pt x="90" y="4"/>
                    </a:cubicBezTo>
                    <a:cubicBezTo>
                      <a:pt x="94" y="0"/>
                      <a:pt x="100" y="0"/>
                      <a:pt x="104" y="4"/>
                    </a:cubicBezTo>
                    <a:cubicBezTo>
                      <a:pt x="108" y="8"/>
                      <a:pt x="108" y="14"/>
                      <a:pt x="104" y="18"/>
                    </a:cubicBezTo>
                    <a:cubicBezTo>
                      <a:pt x="22" y="104"/>
                      <a:pt x="28" y="243"/>
                      <a:pt x="116" y="327"/>
                    </a:cubicBezTo>
                    <a:cubicBezTo>
                      <a:pt x="120" y="331"/>
                      <a:pt x="120" y="337"/>
                      <a:pt x="116" y="341"/>
                    </a:cubicBezTo>
                    <a:cubicBezTo>
                      <a:pt x="114" y="343"/>
                      <a:pt x="112" y="344"/>
                      <a:pt x="109" y="344"/>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grpSp>
        <p:sp>
          <p:nvSpPr>
            <p:cNvPr id="53" name="Flowchart: Delay 52">
              <a:extLst>
                <a:ext uri="{FF2B5EF4-FFF2-40B4-BE49-F238E27FC236}">
                  <a16:creationId xmlns:a16="http://schemas.microsoft.com/office/drawing/2014/main" id="{69FA3FB2-F58A-43A6-A2D2-F5964B462E8D}"/>
                </a:ext>
              </a:extLst>
            </p:cNvPr>
            <p:cNvSpPr/>
            <p:nvPr/>
          </p:nvSpPr>
          <p:spPr>
            <a:xfrm flipH="1">
              <a:off x="885355" y="5045627"/>
              <a:ext cx="109669" cy="307762"/>
            </a:xfrm>
            <a:prstGeom prst="flowChartDelay">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350">
                <a:solidFill>
                  <a:prstClr val="white"/>
                </a:solidFill>
              </a:endParaRPr>
            </a:p>
          </p:txBody>
        </p:sp>
        <p:cxnSp>
          <p:nvCxnSpPr>
            <p:cNvPr id="54" name="Straight Arrow Connector 53">
              <a:extLst>
                <a:ext uri="{FF2B5EF4-FFF2-40B4-BE49-F238E27FC236}">
                  <a16:creationId xmlns:a16="http://schemas.microsoft.com/office/drawing/2014/main" id="{8F083D65-5C75-4FD8-9DDA-E0B01982C51D}"/>
                </a:ext>
              </a:extLst>
            </p:cNvPr>
            <p:cNvCxnSpPr>
              <a:cxnSpLocks/>
            </p:cNvCxnSpPr>
            <p:nvPr/>
          </p:nvCxnSpPr>
          <p:spPr>
            <a:xfrm>
              <a:off x="1120064" y="5112727"/>
              <a:ext cx="3097646" cy="13052"/>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55" name="Straight Arrow Connector 54">
              <a:extLst>
                <a:ext uri="{FF2B5EF4-FFF2-40B4-BE49-F238E27FC236}">
                  <a16:creationId xmlns:a16="http://schemas.microsoft.com/office/drawing/2014/main" id="{A2BC4F69-78D6-459C-8E98-7541A40FA54A}"/>
                </a:ext>
              </a:extLst>
            </p:cNvPr>
            <p:cNvCxnSpPr>
              <a:cxnSpLocks/>
            </p:cNvCxnSpPr>
            <p:nvPr/>
          </p:nvCxnSpPr>
          <p:spPr>
            <a:xfrm>
              <a:off x="1117006" y="5232228"/>
              <a:ext cx="3097646" cy="13052"/>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56" name="TextBox 55">
              <a:extLst>
                <a:ext uri="{FF2B5EF4-FFF2-40B4-BE49-F238E27FC236}">
                  <a16:creationId xmlns:a16="http://schemas.microsoft.com/office/drawing/2014/main" id="{E5831074-67C9-4EAA-BB88-D07BDD49C91B}"/>
                </a:ext>
              </a:extLst>
            </p:cNvPr>
            <p:cNvSpPr txBox="1"/>
            <p:nvPr/>
          </p:nvSpPr>
          <p:spPr>
            <a:xfrm>
              <a:off x="1527402" y="5826500"/>
              <a:ext cx="2295928" cy="400109"/>
            </a:xfrm>
            <a:prstGeom prst="rect">
              <a:avLst/>
            </a:prstGeom>
            <a:noFill/>
          </p:spPr>
          <p:txBody>
            <a:bodyPr wrap="none" rtlCol="0">
              <a:spAutoFit/>
            </a:bodyPr>
            <a:lstStyle/>
            <a:p>
              <a:r>
                <a:rPr lang="en-GB" sz="1350" b="1" dirty="0">
                  <a:solidFill>
                    <a:prstClr val="black"/>
                  </a:solidFill>
                </a:rPr>
                <a:t>FDD – LoS-MIMO 4X4</a:t>
              </a:r>
            </a:p>
          </p:txBody>
        </p:sp>
        <p:sp>
          <p:nvSpPr>
            <p:cNvPr id="75" name="TextBox 74">
              <a:extLst>
                <a:ext uri="{FF2B5EF4-FFF2-40B4-BE49-F238E27FC236}">
                  <a16:creationId xmlns:a16="http://schemas.microsoft.com/office/drawing/2014/main" id="{F2947CC3-379A-49CC-B10D-B03E00A854BA}"/>
                </a:ext>
              </a:extLst>
            </p:cNvPr>
            <p:cNvSpPr txBox="1"/>
            <p:nvPr/>
          </p:nvSpPr>
          <p:spPr>
            <a:xfrm>
              <a:off x="1307342" y="4678455"/>
              <a:ext cx="2305161" cy="400109"/>
            </a:xfrm>
            <a:prstGeom prst="rect">
              <a:avLst/>
            </a:prstGeom>
            <a:noFill/>
          </p:spPr>
          <p:txBody>
            <a:bodyPr wrap="none" rtlCol="0">
              <a:spAutoFit/>
            </a:bodyPr>
            <a:lstStyle/>
            <a:p>
              <a:r>
                <a:rPr lang="en-GB" sz="1350" dirty="0">
                  <a:solidFill>
                    <a:prstClr val="black"/>
                  </a:solidFill>
                </a:rPr>
                <a:t>D=Optimal separation</a:t>
              </a:r>
            </a:p>
          </p:txBody>
        </p:sp>
        <p:cxnSp>
          <p:nvCxnSpPr>
            <p:cNvPr id="77" name="Straight Arrow Connector 76">
              <a:extLst>
                <a:ext uri="{FF2B5EF4-FFF2-40B4-BE49-F238E27FC236}">
                  <a16:creationId xmlns:a16="http://schemas.microsoft.com/office/drawing/2014/main" id="{1B2B3DA8-B906-4985-92A4-A7F03B892D7A}"/>
                </a:ext>
              </a:extLst>
            </p:cNvPr>
            <p:cNvCxnSpPr/>
            <p:nvPr/>
          </p:nvCxnSpPr>
          <p:spPr>
            <a:xfrm>
              <a:off x="1356500" y="4539879"/>
              <a:ext cx="0" cy="65092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649131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9C2A5-109D-4B8C-8D07-6AC7DE16B26E}"/>
              </a:ext>
            </a:extLst>
          </p:cNvPr>
          <p:cNvSpPr>
            <a:spLocks noGrp="1"/>
          </p:cNvSpPr>
          <p:nvPr>
            <p:ph type="body" idx="1"/>
          </p:nvPr>
        </p:nvSpPr>
        <p:spPr>
          <a:xfrm>
            <a:off x="2982784" y="1144588"/>
            <a:ext cx="6003256" cy="2917566"/>
          </a:xfrm>
        </p:spPr>
        <p:txBody>
          <a:bodyPr>
            <a:normAutofit/>
          </a:bodyPr>
          <a:lstStyle/>
          <a:p>
            <a:r>
              <a:rPr lang="en-GB" sz="1800" dirty="0"/>
              <a:t>OAM </a:t>
            </a:r>
            <a:r>
              <a:rPr lang="en-GB" sz="1800" dirty="0">
                <a:sym typeface="Wingdings" panose="05000000000000000000" pitchFamily="2" charset="2"/>
              </a:rPr>
              <a:t> Orbital Angular Momentum</a:t>
            </a:r>
          </a:p>
          <a:p>
            <a:pPr lvl="1"/>
            <a:r>
              <a:rPr lang="en-US" sz="1350" dirty="0">
                <a:solidFill>
                  <a:schemeClr val="tx1">
                    <a:lumMod val="75000"/>
                    <a:lumOff val="25000"/>
                  </a:schemeClr>
                </a:solidFill>
                <a:sym typeface="Wingdings" panose="05000000000000000000" pitchFamily="2" charset="2"/>
              </a:rPr>
              <a:t>Using different antennas, multiple OAM signals with different spiral phase front (mode) can be transmitted. OAM modes are orthogonal of each other </a:t>
            </a:r>
          </a:p>
          <a:p>
            <a:pPr lvl="1"/>
            <a:r>
              <a:rPr lang="en-GB" sz="1350" dirty="0">
                <a:solidFill>
                  <a:schemeClr val="tx1">
                    <a:lumMod val="75000"/>
                    <a:lumOff val="25000"/>
                  </a:schemeClr>
                </a:solidFill>
                <a:sym typeface="Wingdings" panose="05000000000000000000" pitchFamily="2" charset="2"/>
              </a:rPr>
              <a:t>OAM promises then to be able to transmit N different signals in a single channel and single polarization</a:t>
            </a:r>
          </a:p>
          <a:p>
            <a:pPr lvl="1"/>
            <a:r>
              <a:rPr lang="en-GB" sz="1350" dirty="0">
                <a:solidFill>
                  <a:schemeClr val="tx1">
                    <a:lumMod val="75000"/>
                    <a:lumOff val="25000"/>
                  </a:schemeClr>
                </a:solidFill>
                <a:sym typeface="Wingdings" panose="05000000000000000000" pitchFamily="2" charset="2"/>
              </a:rPr>
              <a:t>Today, experimental results with 16 streams. No commercial product on the market </a:t>
            </a:r>
            <a:r>
              <a:rPr lang="en-GB" sz="1350" dirty="0">
                <a:solidFill>
                  <a:schemeClr val="tx1">
                    <a:lumMod val="75000"/>
                    <a:lumOff val="25000"/>
                  </a:schemeClr>
                </a:solidFill>
              </a:rPr>
              <a:t> </a:t>
            </a:r>
          </a:p>
          <a:p>
            <a:pPr lvl="1"/>
            <a:r>
              <a:rPr lang="en-GB" sz="1350" dirty="0">
                <a:solidFill>
                  <a:schemeClr val="tx1">
                    <a:lumMod val="75000"/>
                    <a:lumOff val="25000"/>
                  </a:schemeClr>
                </a:solidFill>
                <a:sym typeface="Wingdings" panose="05000000000000000000" pitchFamily="2" charset="2"/>
              </a:rPr>
              <a:t>TCO: Spectrum fees approach will play a role in its future success </a:t>
            </a:r>
            <a:r>
              <a:rPr lang="en-GB" sz="1350" dirty="0">
                <a:solidFill>
                  <a:schemeClr val="tx1">
                    <a:lumMod val="75000"/>
                    <a:lumOff val="25000"/>
                  </a:schemeClr>
                </a:solidFill>
              </a:rPr>
              <a:t> </a:t>
            </a:r>
          </a:p>
          <a:p>
            <a:pPr lvl="1"/>
            <a:endParaRPr lang="en-GB" dirty="0"/>
          </a:p>
        </p:txBody>
      </p:sp>
      <p:grpSp>
        <p:nvGrpSpPr>
          <p:cNvPr id="5" name="グループ化 25">
            <a:extLst>
              <a:ext uri="{FF2B5EF4-FFF2-40B4-BE49-F238E27FC236}">
                <a16:creationId xmlns:a16="http://schemas.microsoft.com/office/drawing/2014/main" id="{D2F11C33-9A76-49B7-A220-D57321023B4B}"/>
              </a:ext>
            </a:extLst>
          </p:cNvPr>
          <p:cNvGrpSpPr/>
          <p:nvPr/>
        </p:nvGrpSpPr>
        <p:grpSpPr>
          <a:xfrm>
            <a:off x="428924" y="3098543"/>
            <a:ext cx="2486518" cy="1227011"/>
            <a:chOff x="1958703" y="2316147"/>
            <a:chExt cx="4552129" cy="2297739"/>
          </a:xfrm>
        </p:grpSpPr>
        <p:grpSp>
          <p:nvGrpSpPr>
            <p:cNvPr id="6" name="グループ化 26">
              <a:extLst>
                <a:ext uri="{FF2B5EF4-FFF2-40B4-BE49-F238E27FC236}">
                  <a16:creationId xmlns:a16="http://schemas.microsoft.com/office/drawing/2014/main" id="{FF30C862-BE15-4224-9E04-26D4E26D2B19}"/>
                </a:ext>
              </a:extLst>
            </p:cNvPr>
            <p:cNvGrpSpPr/>
            <p:nvPr/>
          </p:nvGrpSpPr>
          <p:grpSpPr>
            <a:xfrm>
              <a:off x="1958703" y="2316147"/>
              <a:ext cx="1745402" cy="1950452"/>
              <a:chOff x="1958703" y="2316147"/>
              <a:chExt cx="1745402" cy="1950452"/>
            </a:xfrm>
          </p:grpSpPr>
          <p:pic>
            <p:nvPicPr>
              <p:cNvPr id="14" name="Picture 3">
                <a:extLst>
                  <a:ext uri="{FF2B5EF4-FFF2-40B4-BE49-F238E27FC236}">
                    <a16:creationId xmlns:a16="http://schemas.microsoft.com/office/drawing/2014/main" id="{E273FF56-91B3-41A2-9052-B222F1AED58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5319" t="17274" r="15856" b="13691"/>
              <a:stretch/>
            </p:blipFill>
            <p:spPr bwMode="auto">
              <a:xfrm>
                <a:off x="2231740" y="2316147"/>
                <a:ext cx="1376048" cy="1950452"/>
              </a:xfrm>
              <a:prstGeom prst="rect">
                <a:avLst/>
              </a:prstGeom>
              <a:solidFill>
                <a:schemeClr val="accent1">
                  <a:lumMod val="40000"/>
                  <a:lumOff val="60000"/>
                </a:schemeClr>
              </a:solidFill>
              <a:ln>
                <a:noFill/>
              </a:ln>
              <a:effectLst/>
              <a:scene3d>
                <a:camera prst="orthographicFront">
                  <a:rot lat="0" lon="0" rev="14700000"/>
                </a:camera>
                <a:lightRig rig="threePt" dir="t"/>
              </a:scene3d>
            </p:spPr>
          </p:pic>
          <p:grpSp>
            <p:nvGrpSpPr>
              <p:cNvPr id="15" name="グループ化 35">
                <a:extLst>
                  <a:ext uri="{FF2B5EF4-FFF2-40B4-BE49-F238E27FC236}">
                    <a16:creationId xmlns:a16="http://schemas.microsoft.com/office/drawing/2014/main" id="{E4F4B10F-CD6A-451A-A1FD-83AA68406CB6}"/>
                  </a:ext>
                </a:extLst>
              </p:cNvPr>
              <p:cNvGrpSpPr/>
              <p:nvPr/>
            </p:nvGrpSpPr>
            <p:grpSpPr>
              <a:xfrm>
                <a:off x="1958703" y="2878214"/>
                <a:ext cx="1745402" cy="750127"/>
                <a:chOff x="4094171" y="4598464"/>
                <a:chExt cx="1745402" cy="750127"/>
              </a:xfrm>
            </p:grpSpPr>
            <p:cxnSp>
              <p:nvCxnSpPr>
                <p:cNvPr id="16" name="直線矢印コネクタ 36">
                  <a:extLst>
                    <a:ext uri="{FF2B5EF4-FFF2-40B4-BE49-F238E27FC236}">
                      <a16:creationId xmlns:a16="http://schemas.microsoft.com/office/drawing/2014/main" id="{D9A5BACC-0B9B-41ED-A32F-75DC88949708}"/>
                    </a:ext>
                  </a:extLst>
                </p:cNvPr>
                <p:cNvCxnSpPr/>
                <p:nvPr/>
              </p:nvCxnSpPr>
              <p:spPr>
                <a:xfrm rot="977053">
                  <a:off x="5528316" y="5292835"/>
                  <a:ext cx="311257" cy="557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37">
                  <a:extLst>
                    <a:ext uri="{FF2B5EF4-FFF2-40B4-BE49-F238E27FC236}">
                      <a16:creationId xmlns:a16="http://schemas.microsoft.com/office/drawing/2014/main" id="{06B30248-7E88-40EE-A30F-CCF993B8E5A3}"/>
                    </a:ext>
                  </a:extLst>
                </p:cNvPr>
                <p:cNvCxnSpPr>
                  <a:cxnSpLocks noChangeAspect="1"/>
                </p:cNvCxnSpPr>
                <p:nvPr/>
              </p:nvCxnSpPr>
              <p:spPr>
                <a:xfrm rot="977053">
                  <a:off x="4094171" y="4598464"/>
                  <a:ext cx="282378" cy="50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 name="グループ化 27">
              <a:extLst>
                <a:ext uri="{FF2B5EF4-FFF2-40B4-BE49-F238E27FC236}">
                  <a16:creationId xmlns:a16="http://schemas.microsoft.com/office/drawing/2014/main" id="{11CC635B-7144-477C-A13F-9E646F7FE1B0}"/>
                </a:ext>
              </a:extLst>
            </p:cNvPr>
            <p:cNvGrpSpPr/>
            <p:nvPr/>
          </p:nvGrpSpPr>
          <p:grpSpPr>
            <a:xfrm>
              <a:off x="4422832" y="2633516"/>
              <a:ext cx="2088000" cy="1315714"/>
              <a:chOff x="4422832" y="2633516"/>
              <a:chExt cx="2088000" cy="1315714"/>
            </a:xfrm>
          </p:grpSpPr>
          <p:pic>
            <p:nvPicPr>
              <p:cNvPr id="10" name="Picture 7">
                <a:extLst>
                  <a:ext uri="{FF2B5EF4-FFF2-40B4-BE49-F238E27FC236}">
                    <a16:creationId xmlns:a16="http://schemas.microsoft.com/office/drawing/2014/main" id="{AB5DB495-ED7A-45AE-B646-71B2B2579176}"/>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7973" t="17551" r="17994" b="16124"/>
              <a:stretch/>
            </p:blipFill>
            <p:spPr bwMode="auto">
              <a:xfrm rot="7035350">
                <a:off x="4808975" y="2247373"/>
                <a:ext cx="1315714"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グループ化 31">
                <a:extLst>
                  <a:ext uri="{FF2B5EF4-FFF2-40B4-BE49-F238E27FC236}">
                    <a16:creationId xmlns:a16="http://schemas.microsoft.com/office/drawing/2014/main" id="{8AF93D76-C41E-4948-9F41-C1DB0518B561}"/>
                  </a:ext>
                </a:extLst>
              </p:cNvPr>
              <p:cNvGrpSpPr/>
              <p:nvPr/>
            </p:nvGrpSpPr>
            <p:grpSpPr>
              <a:xfrm>
                <a:off x="4624876" y="2880729"/>
                <a:ext cx="1579982" cy="740472"/>
                <a:chOff x="4094171" y="4598464"/>
                <a:chExt cx="1745402" cy="750127"/>
              </a:xfrm>
            </p:grpSpPr>
            <p:cxnSp>
              <p:nvCxnSpPr>
                <p:cNvPr id="12" name="直線矢印コネクタ 32">
                  <a:extLst>
                    <a:ext uri="{FF2B5EF4-FFF2-40B4-BE49-F238E27FC236}">
                      <a16:creationId xmlns:a16="http://schemas.microsoft.com/office/drawing/2014/main" id="{0F2454F5-892C-4496-B9B4-95BD97626460}"/>
                    </a:ext>
                  </a:extLst>
                </p:cNvPr>
                <p:cNvCxnSpPr/>
                <p:nvPr/>
              </p:nvCxnSpPr>
              <p:spPr>
                <a:xfrm rot="977053">
                  <a:off x="5528316" y="5292835"/>
                  <a:ext cx="311257" cy="557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33">
                  <a:extLst>
                    <a:ext uri="{FF2B5EF4-FFF2-40B4-BE49-F238E27FC236}">
                      <a16:creationId xmlns:a16="http://schemas.microsoft.com/office/drawing/2014/main" id="{CA2F5B5D-27A7-434A-9B03-F439CECB2FE4}"/>
                    </a:ext>
                  </a:extLst>
                </p:cNvPr>
                <p:cNvCxnSpPr>
                  <a:cxnSpLocks noChangeAspect="1"/>
                </p:cNvCxnSpPr>
                <p:nvPr/>
              </p:nvCxnSpPr>
              <p:spPr>
                <a:xfrm rot="977053">
                  <a:off x="4094171" y="4598464"/>
                  <a:ext cx="282378" cy="50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 name="テキスト ボックス 28">
              <a:extLst>
                <a:ext uri="{FF2B5EF4-FFF2-40B4-BE49-F238E27FC236}">
                  <a16:creationId xmlns:a16="http://schemas.microsoft.com/office/drawing/2014/main" id="{0D545229-E64E-4C6D-A80F-96FEEEAC1733}"/>
                </a:ext>
              </a:extLst>
            </p:cNvPr>
            <p:cNvSpPr txBox="1"/>
            <p:nvPr/>
          </p:nvSpPr>
          <p:spPr>
            <a:xfrm>
              <a:off x="2483768" y="4149082"/>
              <a:ext cx="1148038" cy="464804"/>
            </a:xfrm>
            <a:prstGeom prst="rect">
              <a:avLst/>
            </a:prstGeom>
            <a:noFill/>
          </p:spPr>
          <p:txBody>
            <a:bodyPr wrap="none" rtlCol="0">
              <a:spAutoFit/>
            </a:bodyPr>
            <a:lstStyle/>
            <a:p>
              <a:r>
                <a:rPr lang="en-US" altLang="ja-JP" sz="1013" dirty="0">
                  <a:solidFill>
                    <a:prstClr val="black"/>
                  </a:solidFill>
                </a:rPr>
                <a:t>Mode+1</a:t>
              </a:r>
              <a:endParaRPr lang="ja-JP" altLang="en-US" sz="1013" dirty="0">
                <a:solidFill>
                  <a:prstClr val="black"/>
                </a:solidFill>
              </a:endParaRPr>
            </a:p>
          </p:txBody>
        </p:sp>
        <p:sp>
          <p:nvSpPr>
            <p:cNvPr id="9" name="テキスト ボックス 29">
              <a:extLst>
                <a:ext uri="{FF2B5EF4-FFF2-40B4-BE49-F238E27FC236}">
                  <a16:creationId xmlns:a16="http://schemas.microsoft.com/office/drawing/2014/main" id="{A611342D-E0EA-45DC-B877-8C42CAA4CAE1}"/>
                </a:ext>
              </a:extLst>
            </p:cNvPr>
            <p:cNvSpPr txBox="1"/>
            <p:nvPr/>
          </p:nvSpPr>
          <p:spPr>
            <a:xfrm>
              <a:off x="5154234" y="4149080"/>
              <a:ext cx="1148038" cy="464804"/>
            </a:xfrm>
            <a:prstGeom prst="rect">
              <a:avLst/>
            </a:prstGeom>
            <a:noFill/>
          </p:spPr>
          <p:txBody>
            <a:bodyPr wrap="none" rtlCol="0">
              <a:spAutoFit/>
            </a:bodyPr>
            <a:lstStyle/>
            <a:p>
              <a:r>
                <a:rPr lang="en-US" altLang="ja-JP" sz="1013" dirty="0">
                  <a:solidFill>
                    <a:prstClr val="black"/>
                  </a:solidFill>
                </a:rPr>
                <a:t>Mode+2</a:t>
              </a:r>
              <a:endParaRPr lang="ja-JP" altLang="en-US" sz="1013" dirty="0">
                <a:solidFill>
                  <a:prstClr val="black"/>
                </a:solidFill>
              </a:endParaRPr>
            </a:p>
          </p:txBody>
        </p:sp>
      </p:grpSp>
      <p:sp>
        <p:nvSpPr>
          <p:cNvPr id="18" name="角丸四角形 38">
            <a:extLst>
              <a:ext uri="{FF2B5EF4-FFF2-40B4-BE49-F238E27FC236}">
                <a16:creationId xmlns:a16="http://schemas.microsoft.com/office/drawing/2014/main" id="{DD45AA5E-051C-40CC-BC94-40F7086A36DB}"/>
              </a:ext>
            </a:extLst>
          </p:cNvPr>
          <p:cNvSpPr/>
          <p:nvPr/>
        </p:nvSpPr>
        <p:spPr>
          <a:xfrm>
            <a:off x="942606" y="4313726"/>
            <a:ext cx="1650763" cy="18005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err="1">
                <a:solidFill>
                  <a:prstClr val="black"/>
                </a:solidFill>
                <a:cs typeface="Calibri" panose="020F0502020204030204" pitchFamily="34" charset="0"/>
              </a:rPr>
              <a:t>Equi</a:t>
            </a:r>
            <a:r>
              <a:rPr lang="en-US" altLang="ja-JP" sz="900" dirty="0">
                <a:solidFill>
                  <a:prstClr val="black"/>
                </a:solidFill>
                <a:cs typeface="Calibri" panose="020F0502020204030204" pitchFamily="34" charset="0"/>
              </a:rPr>
              <a:t>-Phase Plane of OAM Signal</a:t>
            </a:r>
            <a:endParaRPr lang="ja-JP" altLang="en-US" sz="900" dirty="0">
              <a:solidFill>
                <a:prstClr val="black"/>
              </a:solidFill>
              <a:cs typeface="Calibri" panose="020F0502020204030204" pitchFamily="34" charset="0"/>
            </a:endParaRPr>
          </a:p>
        </p:txBody>
      </p:sp>
      <p:grpSp>
        <p:nvGrpSpPr>
          <p:cNvPr id="19" name="グループ化 40">
            <a:extLst>
              <a:ext uri="{FF2B5EF4-FFF2-40B4-BE49-F238E27FC236}">
                <a16:creationId xmlns:a16="http://schemas.microsoft.com/office/drawing/2014/main" id="{C0D9292E-0FE4-471A-BCA4-D95CF28D6F07}"/>
              </a:ext>
            </a:extLst>
          </p:cNvPr>
          <p:cNvGrpSpPr>
            <a:grpSpLocks noChangeAspect="1"/>
          </p:cNvGrpSpPr>
          <p:nvPr/>
        </p:nvGrpSpPr>
        <p:grpSpPr>
          <a:xfrm>
            <a:off x="545890" y="1267755"/>
            <a:ext cx="2097944" cy="1271758"/>
            <a:chOff x="1859650" y="2138829"/>
            <a:chExt cx="4845775" cy="2937471"/>
          </a:xfrm>
        </p:grpSpPr>
        <p:grpSp>
          <p:nvGrpSpPr>
            <p:cNvPr id="20" name="グループ化 41">
              <a:extLst>
                <a:ext uri="{FF2B5EF4-FFF2-40B4-BE49-F238E27FC236}">
                  <a16:creationId xmlns:a16="http://schemas.microsoft.com/office/drawing/2014/main" id="{4C38A464-195E-4EF4-AE56-D00F31DEA43F}"/>
                </a:ext>
              </a:extLst>
            </p:cNvPr>
            <p:cNvGrpSpPr/>
            <p:nvPr/>
          </p:nvGrpSpPr>
          <p:grpSpPr>
            <a:xfrm>
              <a:off x="5292080" y="3478528"/>
              <a:ext cx="756084" cy="1549913"/>
              <a:chOff x="7884368" y="4811088"/>
              <a:chExt cx="576064" cy="1233427"/>
            </a:xfr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50000" t="50000" r="50000" b="50000"/>
              </a:path>
              <a:tileRect/>
            </a:gradFill>
            <a:scene3d>
              <a:camera prst="orthographicFront">
                <a:rot lat="1800000" lon="19200000" rev="0"/>
              </a:camera>
              <a:lightRig rig="threePt" dir="t"/>
            </a:scene3d>
          </p:grpSpPr>
          <p:sp>
            <p:nvSpPr>
              <p:cNvPr id="45" name="円/楕円 66">
                <a:extLst>
                  <a:ext uri="{FF2B5EF4-FFF2-40B4-BE49-F238E27FC236}">
                    <a16:creationId xmlns:a16="http://schemas.microsoft.com/office/drawing/2014/main" id="{AA4C81C9-9521-4C1A-B8B1-ACFC90BB71E6}"/>
                  </a:ext>
                </a:extLst>
              </p:cNvPr>
              <p:cNvSpPr/>
              <p:nvPr/>
            </p:nvSpPr>
            <p:spPr>
              <a:xfrm>
                <a:off x="7884368" y="4811088"/>
                <a:ext cx="576064" cy="1211359"/>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675" dirty="0">
                  <a:solidFill>
                    <a:prstClr val="black"/>
                  </a:solidFill>
                </a:endParaRPr>
              </a:p>
            </p:txBody>
          </p:sp>
          <p:cxnSp>
            <p:nvCxnSpPr>
              <p:cNvPr id="46" name="直線コネクタ 67">
                <a:extLst>
                  <a:ext uri="{FF2B5EF4-FFF2-40B4-BE49-F238E27FC236}">
                    <a16:creationId xmlns:a16="http://schemas.microsoft.com/office/drawing/2014/main" id="{87761CC7-F8AA-40CB-851F-8743D1D69EC0}"/>
                  </a:ext>
                </a:extLst>
              </p:cNvPr>
              <p:cNvCxnSpPr>
                <a:stCxn id="45" idx="2"/>
              </p:cNvCxnSpPr>
              <p:nvPr/>
            </p:nvCxnSpPr>
            <p:spPr>
              <a:xfrm>
                <a:off x="7884368" y="5416768"/>
                <a:ext cx="57606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68">
                <a:extLst>
                  <a:ext uri="{FF2B5EF4-FFF2-40B4-BE49-F238E27FC236}">
                    <a16:creationId xmlns:a16="http://schemas.microsoft.com/office/drawing/2014/main" id="{A0450230-FFEB-4F6B-B499-163AD11A69C8}"/>
                  </a:ext>
                </a:extLst>
              </p:cNvPr>
              <p:cNvCxnSpPr>
                <a:stCxn id="45" idx="0"/>
              </p:cNvCxnSpPr>
              <p:nvPr/>
            </p:nvCxnSpPr>
            <p:spPr>
              <a:xfrm>
                <a:off x="8172400" y="4811088"/>
                <a:ext cx="0" cy="123342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42">
              <a:extLst>
                <a:ext uri="{FF2B5EF4-FFF2-40B4-BE49-F238E27FC236}">
                  <a16:creationId xmlns:a16="http://schemas.microsoft.com/office/drawing/2014/main" id="{0D16EA2D-D6A7-46E6-AFE2-54378098033D}"/>
                </a:ext>
              </a:extLst>
            </p:cNvPr>
            <p:cNvGrpSpPr/>
            <p:nvPr/>
          </p:nvGrpSpPr>
          <p:grpSpPr>
            <a:xfrm>
              <a:off x="3887924" y="3226500"/>
              <a:ext cx="756084" cy="1549913"/>
              <a:chOff x="7884368" y="4811088"/>
              <a:chExt cx="576064" cy="1233427"/>
            </a:xfr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50000" t="50000" r="50000" b="50000"/>
              </a:path>
              <a:tileRect/>
            </a:gradFill>
            <a:scene3d>
              <a:camera prst="orthographicFront">
                <a:rot lat="1800000" lon="19200000" rev="0"/>
              </a:camera>
              <a:lightRig rig="threePt" dir="t"/>
            </a:scene3d>
          </p:grpSpPr>
          <p:sp>
            <p:nvSpPr>
              <p:cNvPr id="42" name="円/楕円 63">
                <a:extLst>
                  <a:ext uri="{FF2B5EF4-FFF2-40B4-BE49-F238E27FC236}">
                    <a16:creationId xmlns:a16="http://schemas.microsoft.com/office/drawing/2014/main" id="{E70A4818-CFBA-4666-9070-77B94B5E7E71}"/>
                  </a:ext>
                </a:extLst>
              </p:cNvPr>
              <p:cNvSpPr/>
              <p:nvPr/>
            </p:nvSpPr>
            <p:spPr>
              <a:xfrm>
                <a:off x="7884368" y="4811088"/>
                <a:ext cx="576064" cy="1211359"/>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675" dirty="0">
                  <a:solidFill>
                    <a:prstClr val="black"/>
                  </a:solidFill>
                </a:endParaRPr>
              </a:p>
            </p:txBody>
          </p:sp>
          <p:cxnSp>
            <p:nvCxnSpPr>
              <p:cNvPr id="43" name="直線コネクタ 64">
                <a:extLst>
                  <a:ext uri="{FF2B5EF4-FFF2-40B4-BE49-F238E27FC236}">
                    <a16:creationId xmlns:a16="http://schemas.microsoft.com/office/drawing/2014/main" id="{B99BB006-7D8A-4DB8-984F-0BD7D2A5F2C4}"/>
                  </a:ext>
                </a:extLst>
              </p:cNvPr>
              <p:cNvCxnSpPr>
                <a:stCxn id="42" idx="2"/>
              </p:cNvCxnSpPr>
              <p:nvPr/>
            </p:nvCxnSpPr>
            <p:spPr>
              <a:xfrm>
                <a:off x="7884368" y="5416768"/>
                <a:ext cx="57606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65">
                <a:extLst>
                  <a:ext uri="{FF2B5EF4-FFF2-40B4-BE49-F238E27FC236}">
                    <a16:creationId xmlns:a16="http://schemas.microsoft.com/office/drawing/2014/main" id="{176B786F-83C7-49B3-9CEC-B73E34FE77B6}"/>
                  </a:ext>
                </a:extLst>
              </p:cNvPr>
              <p:cNvCxnSpPr>
                <a:stCxn id="42" idx="0"/>
              </p:cNvCxnSpPr>
              <p:nvPr/>
            </p:nvCxnSpPr>
            <p:spPr>
              <a:xfrm>
                <a:off x="8172400" y="4811088"/>
                <a:ext cx="0" cy="123342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43">
              <a:extLst>
                <a:ext uri="{FF2B5EF4-FFF2-40B4-BE49-F238E27FC236}">
                  <a16:creationId xmlns:a16="http://schemas.microsoft.com/office/drawing/2014/main" id="{0DFD603D-60D7-455C-87C3-95EE4A297E33}"/>
                </a:ext>
              </a:extLst>
            </p:cNvPr>
            <p:cNvGrpSpPr/>
            <p:nvPr/>
          </p:nvGrpSpPr>
          <p:grpSpPr>
            <a:xfrm>
              <a:off x="2483768" y="2940209"/>
              <a:ext cx="756084" cy="1549913"/>
              <a:chOff x="7884368" y="4811088"/>
              <a:chExt cx="576064" cy="1233427"/>
            </a:xfr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50000" t="50000" r="50000" b="50000"/>
              </a:path>
              <a:tileRect/>
            </a:gradFill>
            <a:scene3d>
              <a:camera prst="orthographicFront">
                <a:rot lat="1800000" lon="19200000" rev="0"/>
              </a:camera>
              <a:lightRig rig="threePt" dir="t"/>
            </a:scene3d>
          </p:grpSpPr>
          <p:sp>
            <p:nvSpPr>
              <p:cNvPr id="39" name="円/楕円 60">
                <a:extLst>
                  <a:ext uri="{FF2B5EF4-FFF2-40B4-BE49-F238E27FC236}">
                    <a16:creationId xmlns:a16="http://schemas.microsoft.com/office/drawing/2014/main" id="{D6A9DEB5-A5F2-4315-8EC9-39D768BA08DE}"/>
                  </a:ext>
                </a:extLst>
              </p:cNvPr>
              <p:cNvSpPr/>
              <p:nvPr/>
            </p:nvSpPr>
            <p:spPr>
              <a:xfrm>
                <a:off x="7884368" y="4811088"/>
                <a:ext cx="576064" cy="1211359"/>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675" dirty="0">
                  <a:solidFill>
                    <a:prstClr val="black"/>
                  </a:solidFill>
                </a:endParaRPr>
              </a:p>
            </p:txBody>
          </p:sp>
          <p:cxnSp>
            <p:nvCxnSpPr>
              <p:cNvPr id="40" name="直線コネクタ 61">
                <a:extLst>
                  <a:ext uri="{FF2B5EF4-FFF2-40B4-BE49-F238E27FC236}">
                    <a16:creationId xmlns:a16="http://schemas.microsoft.com/office/drawing/2014/main" id="{BA883CD9-73CC-4D2F-9DCC-E7AB2B32028D}"/>
                  </a:ext>
                </a:extLst>
              </p:cNvPr>
              <p:cNvCxnSpPr>
                <a:stCxn id="39" idx="2"/>
              </p:cNvCxnSpPr>
              <p:nvPr/>
            </p:nvCxnSpPr>
            <p:spPr>
              <a:xfrm>
                <a:off x="7884368" y="5416768"/>
                <a:ext cx="57606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62">
                <a:extLst>
                  <a:ext uri="{FF2B5EF4-FFF2-40B4-BE49-F238E27FC236}">
                    <a16:creationId xmlns:a16="http://schemas.microsoft.com/office/drawing/2014/main" id="{2AC29D53-212B-4BC4-8A76-BBFCBE4C59B7}"/>
                  </a:ext>
                </a:extLst>
              </p:cNvPr>
              <p:cNvCxnSpPr>
                <a:stCxn id="39" idx="0"/>
              </p:cNvCxnSpPr>
              <p:nvPr/>
            </p:nvCxnSpPr>
            <p:spPr>
              <a:xfrm>
                <a:off x="8172400" y="4811088"/>
                <a:ext cx="0" cy="123342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直線矢印コネクタ 44">
              <a:extLst>
                <a:ext uri="{FF2B5EF4-FFF2-40B4-BE49-F238E27FC236}">
                  <a16:creationId xmlns:a16="http://schemas.microsoft.com/office/drawing/2014/main" id="{9787EDA2-8BDC-4A4C-9BAB-86CE3A4B5478}"/>
                </a:ext>
              </a:extLst>
            </p:cNvPr>
            <p:cNvCxnSpPr/>
            <p:nvPr/>
          </p:nvCxnSpPr>
          <p:spPr>
            <a:xfrm flipH="1">
              <a:off x="2111516" y="3293280"/>
              <a:ext cx="2388476" cy="90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45">
              <a:extLst>
                <a:ext uri="{FF2B5EF4-FFF2-40B4-BE49-F238E27FC236}">
                  <a16:creationId xmlns:a16="http://schemas.microsoft.com/office/drawing/2014/main" id="{A24026A2-A946-4E68-9E9A-EADC9971608D}"/>
                </a:ext>
              </a:extLst>
            </p:cNvPr>
            <p:cNvCxnSpPr/>
            <p:nvPr/>
          </p:nvCxnSpPr>
          <p:spPr>
            <a:xfrm flipV="1">
              <a:off x="3239852" y="2465188"/>
              <a:ext cx="0" cy="23042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46">
              <a:extLst>
                <a:ext uri="{FF2B5EF4-FFF2-40B4-BE49-F238E27FC236}">
                  <a16:creationId xmlns:a16="http://schemas.microsoft.com/office/drawing/2014/main" id="{CAC7FE40-2E03-4B9B-93D5-1C419EAA3E74}"/>
                </a:ext>
              </a:extLst>
            </p:cNvPr>
            <p:cNvSpPr txBox="1"/>
            <p:nvPr/>
          </p:nvSpPr>
          <p:spPr>
            <a:xfrm>
              <a:off x="6120170" y="4155054"/>
              <a:ext cx="504293" cy="453196"/>
            </a:xfrm>
            <a:prstGeom prst="rect">
              <a:avLst/>
            </a:prstGeom>
            <a:noFill/>
          </p:spPr>
          <p:txBody>
            <a:bodyPr wrap="none" rtlCol="0">
              <a:spAutoFit/>
            </a:bodyPr>
            <a:lstStyle/>
            <a:p>
              <a:r>
                <a:rPr lang="en-US" altLang="ja-JP" sz="675" dirty="0">
                  <a:solidFill>
                    <a:prstClr val="black"/>
                  </a:solidFill>
                </a:rPr>
                <a:t>z</a:t>
              </a:r>
              <a:endParaRPr lang="ja-JP" altLang="en-US" sz="675" dirty="0">
                <a:solidFill>
                  <a:prstClr val="black"/>
                </a:solidFill>
              </a:endParaRPr>
            </a:p>
          </p:txBody>
        </p:sp>
        <p:sp>
          <p:nvSpPr>
            <p:cNvPr id="26" name="テキスト ボックス 47">
              <a:extLst>
                <a:ext uri="{FF2B5EF4-FFF2-40B4-BE49-F238E27FC236}">
                  <a16:creationId xmlns:a16="http://schemas.microsoft.com/office/drawing/2014/main" id="{1F4EBBEB-0665-428B-B97D-F96A45689E10}"/>
                </a:ext>
              </a:extLst>
            </p:cNvPr>
            <p:cNvSpPr txBox="1"/>
            <p:nvPr/>
          </p:nvSpPr>
          <p:spPr>
            <a:xfrm>
              <a:off x="1859650" y="4049366"/>
              <a:ext cx="511698" cy="453196"/>
            </a:xfrm>
            <a:prstGeom prst="rect">
              <a:avLst/>
            </a:prstGeom>
            <a:noFill/>
          </p:spPr>
          <p:txBody>
            <a:bodyPr wrap="none" rtlCol="0">
              <a:spAutoFit/>
            </a:bodyPr>
            <a:lstStyle/>
            <a:p>
              <a:r>
                <a:rPr lang="en-US" altLang="ja-JP" sz="675" dirty="0">
                  <a:solidFill>
                    <a:prstClr val="black"/>
                  </a:solidFill>
                </a:rPr>
                <a:t>x</a:t>
              </a:r>
              <a:endParaRPr lang="ja-JP" altLang="en-US" sz="675" dirty="0">
                <a:solidFill>
                  <a:prstClr val="black"/>
                </a:solidFill>
              </a:endParaRPr>
            </a:p>
          </p:txBody>
        </p:sp>
        <p:sp>
          <p:nvSpPr>
            <p:cNvPr id="27" name="テキスト ボックス 48">
              <a:extLst>
                <a:ext uri="{FF2B5EF4-FFF2-40B4-BE49-F238E27FC236}">
                  <a16:creationId xmlns:a16="http://schemas.microsoft.com/office/drawing/2014/main" id="{7DF93D30-22DB-4CBD-937F-DE5EBB502CA9}"/>
                </a:ext>
              </a:extLst>
            </p:cNvPr>
            <p:cNvSpPr txBox="1"/>
            <p:nvPr/>
          </p:nvSpPr>
          <p:spPr>
            <a:xfrm>
              <a:off x="3083786" y="2138829"/>
              <a:ext cx="515398" cy="453196"/>
            </a:xfrm>
            <a:prstGeom prst="rect">
              <a:avLst/>
            </a:prstGeom>
            <a:noFill/>
          </p:spPr>
          <p:txBody>
            <a:bodyPr wrap="none" rtlCol="0">
              <a:spAutoFit/>
            </a:bodyPr>
            <a:lstStyle/>
            <a:p>
              <a:r>
                <a:rPr lang="en-US" altLang="ja-JP" sz="675" dirty="0">
                  <a:solidFill>
                    <a:prstClr val="black"/>
                  </a:solidFill>
                </a:rPr>
                <a:t>y</a:t>
              </a:r>
              <a:endParaRPr lang="ja-JP" altLang="en-US" sz="675" dirty="0">
                <a:solidFill>
                  <a:prstClr val="black"/>
                </a:solidFill>
              </a:endParaRPr>
            </a:p>
          </p:txBody>
        </p:sp>
        <p:sp>
          <p:nvSpPr>
            <p:cNvPr id="28" name="テキスト ボックス 49">
              <a:extLst>
                <a:ext uri="{FF2B5EF4-FFF2-40B4-BE49-F238E27FC236}">
                  <a16:creationId xmlns:a16="http://schemas.microsoft.com/office/drawing/2014/main" id="{D8BFB40C-530D-4003-9828-F30EC2306473}"/>
                </a:ext>
              </a:extLst>
            </p:cNvPr>
            <p:cNvSpPr txBox="1"/>
            <p:nvPr/>
          </p:nvSpPr>
          <p:spPr>
            <a:xfrm>
              <a:off x="4572001" y="2546490"/>
              <a:ext cx="2133424" cy="506512"/>
            </a:xfrm>
            <a:prstGeom prst="rect">
              <a:avLst/>
            </a:prstGeom>
            <a:noFill/>
          </p:spPr>
          <p:txBody>
            <a:bodyPr wrap="none" rtlCol="0">
              <a:spAutoFit/>
            </a:bodyPr>
            <a:lstStyle/>
            <a:p>
              <a:r>
                <a:rPr lang="en-US" altLang="ja-JP" sz="825" dirty="0" err="1">
                  <a:solidFill>
                    <a:prstClr val="black"/>
                  </a:solidFill>
                  <a:cs typeface="Calibri" panose="020F0502020204030204" pitchFamily="34" charset="0"/>
                </a:rPr>
                <a:t>Equi</a:t>
              </a:r>
              <a:r>
                <a:rPr lang="en-US" altLang="ja-JP" sz="825" dirty="0">
                  <a:solidFill>
                    <a:prstClr val="black"/>
                  </a:solidFill>
                  <a:cs typeface="Calibri" panose="020F0502020204030204" pitchFamily="34" charset="0"/>
                </a:rPr>
                <a:t>-Phase Plane</a:t>
              </a:r>
              <a:endParaRPr lang="en-US" altLang="ja-JP" sz="825" dirty="0">
                <a:solidFill>
                  <a:prstClr val="black"/>
                </a:solidFill>
              </a:endParaRPr>
            </a:p>
          </p:txBody>
        </p:sp>
        <p:cxnSp>
          <p:nvCxnSpPr>
            <p:cNvPr id="29" name="直線矢印コネクタ 50">
              <a:extLst>
                <a:ext uri="{FF2B5EF4-FFF2-40B4-BE49-F238E27FC236}">
                  <a16:creationId xmlns:a16="http://schemas.microsoft.com/office/drawing/2014/main" id="{17D17AB4-2B56-4D46-8040-711D02A07BE0}"/>
                </a:ext>
              </a:extLst>
            </p:cNvPr>
            <p:cNvCxnSpPr/>
            <p:nvPr/>
          </p:nvCxnSpPr>
          <p:spPr>
            <a:xfrm flipH="1">
              <a:off x="4402140" y="2915820"/>
              <a:ext cx="361931" cy="3774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51">
              <a:extLst>
                <a:ext uri="{FF2B5EF4-FFF2-40B4-BE49-F238E27FC236}">
                  <a16:creationId xmlns:a16="http://schemas.microsoft.com/office/drawing/2014/main" id="{C18C6313-B36A-4E01-A134-01A888462B9A}"/>
                </a:ext>
              </a:extLst>
            </p:cNvPr>
            <p:cNvCxnSpPr>
              <a:stCxn id="28" idx="2"/>
            </p:cNvCxnSpPr>
            <p:nvPr/>
          </p:nvCxnSpPr>
          <p:spPr>
            <a:xfrm>
              <a:off x="5638714" y="3053002"/>
              <a:ext cx="31411" cy="425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52">
              <a:extLst>
                <a:ext uri="{FF2B5EF4-FFF2-40B4-BE49-F238E27FC236}">
                  <a16:creationId xmlns:a16="http://schemas.microsoft.com/office/drawing/2014/main" id="{5FD433CE-0E8F-40F7-8106-D68DFDC4461D}"/>
                </a:ext>
              </a:extLst>
            </p:cNvPr>
            <p:cNvCxnSpPr/>
            <p:nvPr/>
          </p:nvCxnSpPr>
          <p:spPr>
            <a:xfrm flipH="1">
              <a:off x="3035878" y="2731154"/>
              <a:ext cx="1428110" cy="281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53">
              <a:extLst>
                <a:ext uri="{FF2B5EF4-FFF2-40B4-BE49-F238E27FC236}">
                  <a16:creationId xmlns:a16="http://schemas.microsoft.com/office/drawing/2014/main" id="{09C03F19-EDA7-42FF-914A-DCD2A88E0BBF}"/>
                </a:ext>
              </a:extLst>
            </p:cNvPr>
            <p:cNvCxnSpPr/>
            <p:nvPr/>
          </p:nvCxnSpPr>
          <p:spPr>
            <a:xfrm>
              <a:off x="2879812" y="4488381"/>
              <a:ext cx="1386154" cy="289303"/>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54">
              <a:extLst>
                <a:ext uri="{FF2B5EF4-FFF2-40B4-BE49-F238E27FC236}">
                  <a16:creationId xmlns:a16="http://schemas.microsoft.com/office/drawing/2014/main" id="{FAAB9B38-EAF2-495D-BD2C-F0C31B125A06}"/>
                </a:ext>
              </a:extLst>
            </p:cNvPr>
            <p:cNvSpPr txBox="1"/>
            <p:nvPr/>
          </p:nvSpPr>
          <p:spPr>
            <a:xfrm>
              <a:off x="3443824" y="4623104"/>
              <a:ext cx="519103" cy="453196"/>
            </a:xfrm>
            <a:prstGeom prst="rect">
              <a:avLst/>
            </a:prstGeom>
            <a:noFill/>
          </p:spPr>
          <p:txBody>
            <a:bodyPr wrap="none" rtlCol="0">
              <a:spAutoFit/>
            </a:bodyPr>
            <a:lstStyle/>
            <a:p>
              <a:r>
                <a:rPr lang="en-US" altLang="ja-JP" sz="675" dirty="0">
                  <a:solidFill>
                    <a:prstClr val="black"/>
                  </a:solidFill>
                </a:rPr>
                <a:t>λ</a:t>
              </a:r>
              <a:endParaRPr lang="ja-JP" altLang="en-US" sz="675" dirty="0">
                <a:solidFill>
                  <a:prstClr val="black"/>
                </a:solidFill>
              </a:endParaRPr>
            </a:p>
          </p:txBody>
        </p:sp>
        <p:sp>
          <p:nvSpPr>
            <p:cNvPr id="34" name="Freeform 60">
              <a:extLst>
                <a:ext uri="{FF2B5EF4-FFF2-40B4-BE49-F238E27FC236}">
                  <a16:creationId xmlns:a16="http://schemas.microsoft.com/office/drawing/2014/main" id="{061735FF-3264-4FDB-82FB-0FFFE68E5D29}"/>
                </a:ext>
              </a:extLst>
            </p:cNvPr>
            <p:cNvSpPr>
              <a:spLocks noChangeAspect="1"/>
            </p:cNvSpPr>
            <p:nvPr/>
          </p:nvSpPr>
          <p:spPr bwMode="auto">
            <a:xfrm>
              <a:off x="4132211" y="3423944"/>
              <a:ext cx="1660478" cy="1356697"/>
            </a:xfrm>
            <a:custGeom>
              <a:avLst/>
              <a:gdLst>
                <a:gd name="T0" fmla="*/ 0 w 167"/>
                <a:gd name="T1" fmla="*/ 36 h 72"/>
                <a:gd name="T2" fmla="*/ 0 w 167"/>
                <a:gd name="T3" fmla="*/ 36 h 72"/>
                <a:gd name="T4" fmla="*/ 7 w 167"/>
                <a:gd name="T5" fmla="*/ 27 h 72"/>
                <a:gd name="T6" fmla="*/ 14 w 167"/>
                <a:gd name="T7" fmla="*/ 18 h 72"/>
                <a:gd name="T8" fmla="*/ 21 w 167"/>
                <a:gd name="T9" fmla="*/ 10 h 72"/>
                <a:gd name="T10" fmla="*/ 28 w 167"/>
                <a:gd name="T11" fmla="*/ 4 h 72"/>
                <a:gd name="T12" fmla="*/ 35 w 167"/>
                <a:gd name="T13" fmla="*/ 1 h 72"/>
                <a:gd name="T14" fmla="*/ 42 w 167"/>
                <a:gd name="T15" fmla="*/ 0 h 72"/>
                <a:gd name="T16" fmla="*/ 49 w 167"/>
                <a:gd name="T17" fmla="*/ 1 h 72"/>
                <a:gd name="T18" fmla="*/ 56 w 167"/>
                <a:gd name="T19" fmla="*/ 4 h 72"/>
                <a:gd name="T20" fmla="*/ 63 w 167"/>
                <a:gd name="T21" fmla="*/ 10 h 72"/>
                <a:gd name="T22" fmla="*/ 69 w 167"/>
                <a:gd name="T23" fmla="*/ 18 h 72"/>
                <a:gd name="T24" fmla="*/ 77 w 167"/>
                <a:gd name="T25" fmla="*/ 27 h 72"/>
                <a:gd name="T26" fmla="*/ 84 w 167"/>
                <a:gd name="T27" fmla="*/ 36 h 72"/>
                <a:gd name="T28" fmla="*/ 90 w 167"/>
                <a:gd name="T29" fmla="*/ 45 h 72"/>
                <a:gd name="T30" fmla="*/ 98 w 167"/>
                <a:gd name="T31" fmla="*/ 54 h 72"/>
                <a:gd name="T32" fmla="*/ 104 w 167"/>
                <a:gd name="T33" fmla="*/ 61 h 72"/>
                <a:gd name="T34" fmla="*/ 111 w 167"/>
                <a:gd name="T35" fmla="*/ 67 h 72"/>
                <a:gd name="T36" fmla="*/ 119 w 167"/>
                <a:gd name="T37" fmla="*/ 70 h 72"/>
                <a:gd name="T38" fmla="*/ 125 w 167"/>
                <a:gd name="T39" fmla="*/ 72 h 72"/>
                <a:gd name="T40" fmla="*/ 132 w 167"/>
                <a:gd name="T41" fmla="*/ 70 h 72"/>
                <a:gd name="T42" fmla="*/ 140 w 167"/>
                <a:gd name="T43" fmla="*/ 67 h 72"/>
                <a:gd name="T44" fmla="*/ 146 w 167"/>
                <a:gd name="T45" fmla="*/ 61 h 72"/>
                <a:gd name="T46" fmla="*/ 153 w 167"/>
                <a:gd name="T47" fmla="*/ 54 h 72"/>
                <a:gd name="T48" fmla="*/ 160 w 167"/>
                <a:gd name="T49" fmla="*/ 45 h 72"/>
                <a:gd name="T50" fmla="*/ 167 w 167"/>
                <a:gd name="T51" fmla="*/ 36 h 72"/>
                <a:gd name="T52" fmla="*/ 167 w 167"/>
                <a:gd name="T53" fmla="*/ 36 h 72"/>
                <a:gd name="T54" fmla="*/ 160 w 167"/>
                <a:gd name="T55" fmla="*/ 36 h 72"/>
                <a:gd name="T56" fmla="*/ 153 w 167"/>
                <a:gd name="T57" fmla="*/ 36 h 72"/>
                <a:gd name="T58" fmla="*/ 146 w 167"/>
                <a:gd name="T59" fmla="*/ 36 h 72"/>
                <a:gd name="T60" fmla="*/ 140 w 167"/>
                <a:gd name="T61" fmla="*/ 36 h 72"/>
                <a:gd name="T62" fmla="*/ 132 w 167"/>
                <a:gd name="T63" fmla="*/ 36 h 72"/>
                <a:gd name="T64" fmla="*/ 125 w 167"/>
                <a:gd name="T65" fmla="*/ 36 h 72"/>
                <a:gd name="T66" fmla="*/ 119 w 167"/>
                <a:gd name="T67" fmla="*/ 36 h 72"/>
                <a:gd name="T68" fmla="*/ 111 w 167"/>
                <a:gd name="T69" fmla="*/ 36 h 72"/>
                <a:gd name="T70" fmla="*/ 104 w 167"/>
                <a:gd name="T71" fmla="*/ 36 h 72"/>
                <a:gd name="T72" fmla="*/ 98 w 167"/>
                <a:gd name="T73" fmla="*/ 36 h 72"/>
                <a:gd name="T74" fmla="*/ 90 w 167"/>
                <a:gd name="T75" fmla="*/ 36 h 72"/>
                <a:gd name="T76" fmla="*/ 84 w 167"/>
                <a:gd name="T77" fmla="*/ 36 h 72"/>
                <a:gd name="T78" fmla="*/ 77 w 167"/>
                <a:gd name="T79" fmla="*/ 36 h 72"/>
                <a:gd name="T80" fmla="*/ 69 w 167"/>
                <a:gd name="T81" fmla="*/ 36 h 72"/>
                <a:gd name="T82" fmla="*/ 63 w 167"/>
                <a:gd name="T83" fmla="*/ 36 h 72"/>
                <a:gd name="T84" fmla="*/ 56 w 167"/>
                <a:gd name="T85" fmla="*/ 36 h 72"/>
                <a:gd name="T86" fmla="*/ 49 w 167"/>
                <a:gd name="T87" fmla="*/ 36 h 72"/>
                <a:gd name="T88" fmla="*/ 42 w 167"/>
                <a:gd name="T89" fmla="*/ 36 h 72"/>
                <a:gd name="T90" fmla="*/ 35 w 167"/>
                <a:gd name="T91" fmla="*/ 36 h 72"/>
                <a:gd name="T92" fmla="*/ 28 w 167"/>
                <a:gd name="T93" fmla="*/ 36 h 72"/>
                <a:gd name="T94" fmla="*/ 21 w 167"/>
                <a:gd name="T95" fmla="*/ 36 h 72"/>
                <a:gd name="T96" fmla="*/ 14 w 167"/>
                <a:gd name="T97" fmla="*/ 36 h 72"/>
                <a:gd name="T98" fmla="*/ 7 w 167"/>
                <a:gd name="T99" fmla="*/ 36 h 72"/>
                <a:gd name="T100" fmla="*/ 0 w 167"/>
                <a:gd name="T10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72">
                  <a:moveTo>
                    <a:pt x="0" y="36"/>
                  </a:moveTo>
                  <a:lnTo>
                    <a:pt x="0" y="36"/>
                  </a:lnTo>
                  <a:lnTo>
                    <a:pt x="7" y="27"/>
                  </a:lnTo>
                  <a:lnTo>
                    <a:pt x="14" y="18"/>
                  </a:lnTo>
                  <a:lnTo>
                    <a:pt x="21" y="10"/>
                  </a:lnTo>
                  <a:lnTo>
                    <a:pt x="28" y="4"/>
                  </a:lnTo>
                  <a:lnTo>
                    <a:pt x="35" y="1"/>
                  </a:lnTo>
                  <a:lnTo>
                    <a:pt x="42" y="0"/>
                  </a:lnTo>
                  <a:lnTo>
                    <a:pt x="49" y="1"/>
                  </a:lnTo>
                  <a:lnTo>
                    <a:pt x="56" y="4"/>
                  </a:lnTo>
                  <a:lnTo>
                    <a:pt x="63" y="10"/>
                  </a:lnTo>
                  <a:lnTo>
                    <a:pt x="69" y="18"/>
                  </a:lnTo>
                  <a:lnTo>
                    <a:pt x="77" y="27"/>
                  </a:lnTo>
                  <a:lnTo>
                    <a:pt x="84" y="36"/>
                  </a:lnTo>
                  <a:lnTo>
                    <a:pt x="90" y="45"/>
                  </a:lnTo>
                  <a:lnTo>
                    <a:pt x="98" y="54"/>
                  </a:lnTo>
                  <a:lnTo>
                    <a:pt x="104" y="61"/>
                  </a:lnTo>
                  <a:lnTo>
                    <a:pt x="111" y="67"/>
                  </a:lnTo>
                  <a:lnTo>
                    <a:pt x="119" y="70"/>
                  </a:lnTo>
                  <a:lnTo>
                    <a:pt x="125" y="72"/>
                  </a:lnTo>
                  <a:lnTo>
                    <a:pt x="132" y="70"/>
                  </a:lnTo>
                  <a:lnTo>
                    <a:pt x="140" y="67"/>
                  </a:lnTo>
                  <a:lnTo>
                    <a:pt x="146" y="61"/>
                  </a:lnTo>
                  <a:lnTo>
                    <a:pt x="153" y="54"/>
                  </a:lnTo>
                  <a:lnTo>
                    <a:pt x="160" y="45"/>
                  </a:lnTo>
                  <a:lnTo>
                    <a:pt x="167" y="36"/>
                  </a:lnTo>
                  <a:lnTo>
                    <a:pt x="167" y="36"/>
                  </a:lnTo>
                  <a:lnTo>
                    <a:pt x="160" y="36"/>
                  </a:lnTo>
                  <a:lnTo>
                    <a:pt x="153" y="36"/>
                  </a:lnTo>
                  <a:lnTo>
                    <a:pt x="146" y="36"/>
                  </a:lnTo>
                  <a:lnTo>
                    <a:pt x="140" y="36"/>
                  </a:lnTo>
                  <a:lnTo>
                    <a:pt x="132" y="36"/>
                  </a:lnTo>
                  <a:lnTo>
                    <a:pt x="125" y="36"/>
                  </a:lnTo>
                  <a:lnTo>
                    <a:pt x="119" y="36"/>
                  </a:lnTo>
                  <a:lnTo>
                    <a:pt x="111" y="36"/>
                  </a:lnTo>
                  <a:lnTo>
                    <a:pt x="104" y="36"/>
                  </a:lnTo>
                  <a:lnTo>
                    <a:pt x="98" y="36"/>
                  </a:lnTo>
                  <a:lnTo>
                    <a:pt x="90" y="36"/>
                  </a:lnTo>
                  <a:lnTo>
                    <a:pt x="84" y="36"/>
                  </a:lnTo>
                  <a:lnTo>
                    <a:pt x="77" y="36"/>
                  </a:lnTo>
                  <a:lnTo>
                    <a:pt x="69" y="36"/>
                  </a:lnTo>
                  <a:lnTo>
                    <a:pt x="63" y="36"/>
                  </a:lnTo>
                  <a:lnTo>
                    <a:pt x="56" y="36"/>
                  </a:lnTo>
                  <a:lnTo>
                    <a:pt x="49" y="36"/>
                  </a:lnTo>
                  <a:lnTo>
                    <a:pt x="42" y="36"/>
                  </a:lnTo>
                  <a:lnTo>
                    <a:pt x="35" y="36"/>
                  </a:lnTo>
                  <a:lnTo>
                    <a:pt x="28" y="36"/>
                  </a:lnTo>
                  <a:lnTo>
                    <a:pt x="21" y="36"/>
                  </a:lnTo>
                  <a:lnTo>
                    <a:pt x="14" y="36"/>
                  </a:lnTo>
                  <a:lnTo>
                    <a:pt x="7" y="36"/>
                  </a:lnTo>
                  <a:lnTo>
                    <a:pt x="0" y="36"/>
                  </a:lnTo>
                </a:path>
              </a:pathLst>
            </a:custGeom>
            <a:noFill/>
            <a:ln w="15875">
              <a:solidFill>
                <a:srgbClr val="FF0000"/>
              </a:solidFill>
              <a:prstDash val="solid"/>
              <a:round/>
              <a:headEnd/>
              <a:tailEnd/>
            </a:ln>
            <a:scene3d>
              <a:camera prst="orthographicFront">
                <a:rot lat="960000" lon="2100000" rev="0"/>
              </a:camera>
              <a:lightRig rig="threePt" dir="t"/>
            </a:scene3d>
          </p:spPr>
          <p:txBody>
            <a:bodyPr/>
            <a:lstStyle/>
            <a:p>
              <a:endParaRPr lang="ja-JP" altLang="en-US" sz="675">
                <a:solidFill>
                  <a:prstClr val="black"/>
                </a:solidFill>
              </a:endParaRPr>
            </a:p>
          </p:txBody>
        </p:sp>
        <p:sp>
          <p:nvSpPr>
            <p:cNvPr id="35" name="Freeform 60">
              <a:extLst>
                <a:ext uri="{FF2B5EF4-FFF2-40B4-BE49-F238E27FC236}">
                  <a16:creationId xmlns:a16="http://schemas.microsoft.com/office/drawing/2014/main" id="{5516EAEE-8ED0-433F-A1D9-A59679AF88E7}"/>
                </a:ext>
              </a:extLst>
            </p:cNvPr>
            <p:cNvSpPr>
              <a:spLocks noChangeAspect="1"/>
            </p:cNvSpPr>
            <p:nvPr/>
          </p:nvSpPr>
          <p:spPr bwMode="auto">
            <a:xfrm>
              <a:off x="2741662" y="3166393"/>
              <a:ext cx="1660478" cy="1356697"/>
            </a:xfrm>
            <a:custGeom>
              <a:avLst/>
              <a:gdLst>
                <a:gd name="T0" fmla="*/ 0 w 167"/>
                <a:gd name="T1" fmla="*/ 36 h 72"/>
                <a:gd name="T2" fmla="*/ 0 w 167"/>
                <a:gd name="T3" fmla="*/ 36 h 72"/>
                <a:gd name="T4" fmla="*/ 7 w 167"/>
                <a:gd name="T5" fmla="*/ 27 h 72"/>
                <a:gd name="T6" fmla="*/ 14 w 167"/>
                <a:gd name="T7" fmla="*/ 18 h 72"/>
                <a:gd name="T8" fmla="*/ 21 w 167"/>
                <a:gd name="T9" fmla="*/ 10 h 72"/>
                <a:gd name="T10" fmla="*/ 28 w 167"/>
                <a:gd name="T11" fmla="*/ 4 h 72"/>
                <a:gd name="T12" fmla="*/ 35 w 167"/>
                <a:gd name="T13" fmla="*/ 1 h 72"/>
                <a:gd name="T14" fmla="*/ 42 w 167"/>
                <a:gd name="T15" fmla="*/ 0 h 72"/>
                <a:gd name="T16" fmla="*/ 49 w 167"/>
                <a:gd name="T17" fmla="*/ 1 h 72"/>
                <a:gd name="T18" fmla="*/ 56 w 167"/>
                <a:gd name="T19" fmla="*/ 4 h 72"/>
                <a:gd name="T20" fmla="*/ 63 w 167"/>
                <a:gd name="T21" fmla="*/ 10 h 72"/>
                <a:gd name="T22" fmla="*/ 69 w 167"/>
                <a:gd name="T23" fmla="*/ 18 h 72"/>
                <a:gd name="T24" fmla="*/ 77 w 167"/>
                <a:gd name="T25" fmla="*/ 27 h 72"/>
                <a:gd name="T26" fmla="*/ 84 w 167"/>
                <a:gd name="T27" fmla="*/ 36 h 72"/>
                <a:gd name="T28" fmla="*/ 90 w 167"/>
                <a:gd name="T29" fmla="*/ 45 h 72"/>
                <a:gd name="T30" fmla="*/ 98 w 167"/>
                <a:gd name="T31" fmla="*/ 54 h 72"/>
                <a:gd name="T32" fmla="*/ 104 w 167"/>
                <a:gd name="T33" fmla="*/ 61 h 72"/>
                <a:gd name="T34" fmla="*/ 111 w 167"/>
                <a:gd name="T35" fmla="*/ 67 h 72"/>
                <a:gd name="T36" fmla="*/ 119 w 167"/>
                <a:gd name="T37" fmla="*/ 70 h 72"/>
                <a:gd name="T38" fmla="*/ 125 w 167"/>
                <a:gd name="T39" fmla="*/ 72 h 72"/>
                <a:gd name="T40" fmla="*/ 132 w 167"/>
                <a:gd name="T41" fmla="*/ 70 h 72"/>
                <a:gd name="T42" fmla="*/ 140 w 167"/>
                <a:gd name="T43" fmla="*/ 67 h 72"/>
                <a:gd name="T44" fmla="*/ 146 w 167"/>
                <a:gd name="T45" fmla="*/ 61 h 72"/>
                <a:gd name="T46" fmla="*/ 153 w 167"/>
                <a:gd name="T47" fmla="*/ 54 h 72"/>
                <a:gd name="T48" fmla="*/ 160 w 167"/>
                <a:gd name="T49" fmla="*/ 45 h 72"/>
                <a:gd name="T50" fmla="*/ 167 w 167"/>
                <a:gd name="T51" fmla="*/ 36 h 72"/>
                <a:gd name="T52" fmla="*/ 167 w 167"/>
                <a:gd name="T53" fmla="*/ 36 h 72"/>
                <a:gd name="T54" fmla="*/ 160 w 167"/>
                <a:gd name="T55" fmla="*/ 36 h 72"/>
                <a:gd name="T56" fmla="*/ 153 w 167"/>
                <a:gd name="T57" fmla="*/ 36 h 72"/>
                <a:gd name="T58" fmla="*/ 146 w 167"/>
                <a:gd name="T59" fmla="*/ 36 h 72"/>
                <a:gd name="T60" fmla="*/ 140 w 167"/>
                <a:gd name="T61" fmla="*/ 36 h 72"/>
                <a:gd name="T62" fmla="*/ 132 w 167"/>
                <a:gd name="T63" fmla="*/ 36 h 72"/>
                <a:gd name="T64" fmla="*/ 125 w 167"/>
                <a:gd name="T65" fmla="*/ 36 h 72"/>
                <a:gd name="T66" fmla="*/ 119 w 167"/>
                <a:gd name="T67" fmla="*/ 36 h 72"/>
                <a:gd name="T68" fmla="*/ 111 w 167"/>
                <a:gd name="T69" fmla="*/ 36 h 72"/>
                <a:gd name="T70" fmla="*/ 104 w 167"/>
                <a:gd name="T71" fmla="*/ 36 h 72"/>
                <a:gd name="T72" fmla="*/ 98 w 167"/>
                <a:gd name="T73" fmla="*/ 36 h 72"/>
                <a:gd name="T74" fmla="*/ 90 w 167"/>
                <a:gd name="T75" fmla="*/ 36 h 72"/>
                <a:gd name="T76" fmla="*/ 84 w 167"/>
                <a:gd name="T77" fmla="*/ 36 h 72"/>
                <a:gd name="T78" fmla="*/ 77 w 167"/>
                <a:gd name="T79" fmla="*/ 36 h 72"/>
                <a:gd name="T80" fmla="*/ 69 w 167"/>
                <a:gd name="T81" fmla="*/ 36 h 72"/>
                <a:gd name="T82" fmla="*/ 63 w 167"/>
                <a:gd name="T83" fmla="*/ 36 h 72"/>
                <a:gd name="T84" fmla="*/ 56 w 167"/>
                <a:gd name="T85" fmla="*/ 36 h 72"/>
                <a:gd name="T86" fmla="*/ 49 w 167"/>
                <a:gd name="T87" fmla="*/ 36 h 72"/>
                <a:gd name="T88" fmla="*/ 42 w 167"/>
                <a:gd name="T89" fmla="*/ 36 h 72"/>
                <a:gd name="T90" fmla="*/ 35 w 167"/>
                <a:gd name="T91" fmla="*/ 36 h 72"/>
                <a:gd name="T92" fmla="*/ 28 w 167"/>
                <a:gd name="T93" fmla="*/ 36 h 72"/>
                <a:gd name="T94" fmla="*/ 21 w 167"/>
                <a:gd name="T95" fmla="*/ 36 h 72"/>
                <a:gd name="T96" fmla="*/ 14 w 167"/>
                <a:gd name="T97" fmla="*/ 36 h 72"/>
                <a:gd name="T98" fmla="*/ 7 w 167"/>
                <a:gd name="T99" fmla="*/ 36 h 72"/>
                <a:gd name="T100" fmla="*/ 0 w 167"/>
                <a:gd name="T10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72">
                  <a:moveTo>
                    <a:pt x="0" y="36"/>
                  </a:moveTo>
                  <a:lnTo>
                    <a:pt x="0" y="36"/>
                  </a:lnTo>
                  <a:lnTo>
                    <a:pt x="7" y="27"/>
                  </a:lnTo>
                  <a:lnTo>
                    <a:pt x="14" y="18"/>
                  </a:lnTo>
                  <a:lnTo>
                    <a:pt x="21" y="10"/>
                  </a:lnTo>
                  <a:lnTo>
                    <a:pt x="28" y="4"/>
                  </a:lnTo>
                  <a:lnTo>
                    <a:pt x="35" y="1"/>
                  </a:lnTo>
                  <a:lnTo>
                    <a:pt x="42" y="0"/>
                  </a:lnTo>
                  <a:lnTo>
                    <a:pt x="49" y="1"/>
                  </a:lnTo>
                  <a:lnTo>
                    <a:pt x="56" y="4"/>
                  </a:lnTo>
                  <a:lnTo>
                    <a:pt x="63" y="10"/>
                  </a:lnTo>
                  <a:lnTo>
                    <a:pt x="69" y="18"/>
                  </a:lnTo>
                  <a:lnTo>
                    <a:pt x="77" y="27"/>
                  </a:lnTo>
                  <a:lnTo>
                    <a:pt x="84" y="36"/>
                  </a:lnTo>
                  <a:lnTo>
                    <a:pt x="90" y="45"/>
                  </a:lnTo>
                  <a:lnTo>
                    <a:pt x="98" y="54"/>
                  </a:lnTo>
                  <a:lnTo>
                    <a:pt x="104" y="61"/>
                  </a:lnTo>
                  <a:lnTo>
                    <a:pt x="111" y="67"/>
                  </a:lnTo>
                  <a:lnTo>
                    <a:pt x="119" y="70"/>
                  </a:lnTo>
                  <a:lnTo>
                    <a:pt x="125" y="72"/>
                  </a:lnTo>
                  <a:lnTo>
                    <a:pt x="132" y="70"/>
                  </a:lnTo>
                  <a:lnTo>
                    <a:pt x="140" y="67"/>
                  </a:lnTo>
                  <a:lnTo>
                    <a:pt x="146" y="61"/>
                  </a:lnTo>
                  <a:lnTo>
                    <a:pt x="153" y="54"/>
                  </a:lnTo>
                  <a:lnTo>
                    <a:pt x="160" y="45"/>
                  </a:lnTo>
                  <a:lnTo>
                    <a:pt x="167" y="36"/>
                  </a:lnTo>
                  <a:lnTo>
                    <a:pt x="167" y="36"/>
                  </a:lnTo>
                  <a:lnTo>
                    <a:pt x="160" y="36"/>
                  </a:lnTo>
                  <a:lnTo>
                    <a:pt x="153" y="36"/>
                  </a:lnTo>
                  <a:lnTo>
                    <a:pt x="146" y="36"/>
                  </a:lnTo>
                  <a:lnTo>
                    <a:pt x="140" y="36"/>
                  </a:lnTo>
                  <a:lnTo>
                    <a:pt x="132" y="36"/>
                  </a:lnTo>
                  <a:lnTo>
                    <a:pt x="125" y="36"/>
                  </a:lnTo>
                  <a:lnTo>
                    <a:pt x="119" y="36"/>
                  </a:lnTo>
                  <a:lnTo>
                    <a:pt x="111" y="36"/>
                  </a:lnTo>
                  <a:lnTo>
                    <a:pt x="104" y="36"/>
                  </a:lnTo>
                  <a:lnTo>
                    <a:pt x="98" y="36"/>
                  </a:lnTo>
                  <a:lnTo>
                    <a:pt x="90" y="36"/>
                  </a:lnTo>
                  <a:lnTo>
                    <a:pt x="84" y="36"/>
                  </a:lnTo>
                  <a:lnTo>
                    <a:pt x="77" y="36"/>
                  </a:lnTo>
                  <a:lnTo>
                    <a:pt x="69" y="36"/>
                  </a:lnTo>
                  <a:lnTo>
                    <a:pt x="63" y="36"/>
                  </a:lnTo>
                  <a:lnTo>
                    <a:pt x="56" y="36"/>
                  </a:lnTo>
                  <a:lnTo>
                    <a:pt x="49" y="36"/>
                  </a:lnTo>
                  <a:lnTo>
                    <a:pt x="42" y="36"/>
                  </a:lnTo>
                  <a:lnTo>
                    <a:pt x="35" y="36"/>
                  </a:lnTo>
                  <a:lnTo>
                    <a:pt x="28" y="36"/>
                  </a:lnTo>
                  <a:lnTo>
                    <a:pt x="21" y="36"/>
                  </a:lnTo>
                  <a:lnTo>
                    <a:pt x="14" y="36"/>
                  </a:lnTo>
                  <a:lnTo>
                    <a:pt x="7" y="36"/>
                  </a:lnTo>
                  <a:lnTo>
                    <a:pt x="0" y="36"/>
                  </a:lnTo>
                </a:path>
              </a:pathLst>
            </a:custGeom>
            <a:noFill/>
            <a:ln w="15875">
              <a:solidFill>
                <a:srgbClr val="FF0000"/>
              </a:solidFill>
              <a:prstDash val="solid"/>
              <a:round/>
              <a:headEnd/>
              <a:tailEnd/>
            </a:ln>
            <a:scene3d>
              <a:camera prst="orthographicFront">
                <a:rot lat="960000" lon="2100000" rev="0"/>
              </a:camera>
              <a:lightRig rig="threePt" dir="t"/>
            </a:scene3d>
          </p:spPr>
          <p:txBody>
            <a:bodyPr/>
            <a:lstStyle/>
            <a:p>
              <a:endParaRPr lang="ja-JP" altLang="en-US" sz="675">
                <a:solidFill>
                  <a:prstClr val="black"/>
                </a:solidFill>
              </a:endParaRPr>
            </a:p>
          </p:txBody>
        </p:sp>
        <p:cxnSp>
          <p:nvCxnSpPr>
            <p:cNvPr id="36" name="直線矢印コネクタ 57">
              <a:extLst>
                <a:ext uri="{FF2B5EF4-FFF2-40B4-BE49-F238E27FC236}">
                  <a16:creationId xmlns:a16="http://schemas.microsoft.com/office/drawing/2014/main" id="{08D473A7-285F-485F-A43F-DC313A1EDB6D}"/>
                </a:ext>
              </a:extLst>
            </p:cNvPr>
            <p:cNvCxnSpPr/>
            <p:nvPr/>
          </p:nvCxnSpPr>
          <p:spPr>
            <a:xfrm>
              <a:off x="2591780" y="3653320"/>
              <a:ext cx="3564396" cy="6771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58">
                  <a:extLst>
                    <a:ext uri="{FF2B5EF4-FFF2-40B4-BE49-F238E27FC236}">
                      <a16:creationId xmlns:a16="http://schemas.microsoft.com/office/drawing/2014/main" id="{BB6ADD6D-2B15-4119-A860-F89D703AB635}"/>
                    </a:ext>
                  </a:extLst>
                </p:cNvPr>
                <p:cNvSpPr txBox="1"/>
                <p:nvPr/>
              </p:nvSpPr>
              <p:spPr>
                <a:xfrm>
                  <a:off x="4395936" y="4488384"/>
                  <a:ext cx="1051383" cy="4333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619" i="1">
                                <a:solidFill>
                                  <a:prstClr val="black"/>
                                </a:solidFill>
                                <a:latin typeface="Cambria Math" panose="02040503050406030204" pitchFamily="18" charset="0"/>
                              </a:rPr>
                            </m:ctrlPr>
                          </m:sSubPr>
                          <m:e>
                            <m:r>
                              <a:rPr lang="en-US" altLang="ja-JP" sz="619" i="1">
                                <a:solidFill>
                                  <a:prstClr val="black"/>
                                </a:solidFill>
                                <a:latin typeface="Cambria Math"/>
                              </a:rPr>
                              <m:t>𝐸</m:t>
                            </m:r>
                          </m:e>
                          <m:sub>
                            <m:r>
                              <a:rPr lang="en-US" altLang="ja-JP" sz="619" i="1">
                                <a:solidFill>
                                  <a:prstClr val="black"/>
                                </a:solidFill>
                                <a:latin typeface="Cambria Math"/>
                              </a:rPr>
                              <m:t>𝑥</m:t>
                            </m:r>
                          </m:sub>
                        </m:sSub>
                        <m:d>
                          <m:dPr>
                            <m:ctrlPr>
                              <a:rPr lang="en-US" altLang="ja-JP" sz="619" i="1">
                                <a:solidFill>
                                  <a:prstClr val="black"/>
                                </a:solidFill>
                                <a:latin typeface="Cambria Math" panose="02040503050406030204" pitchFamily="18" charset="0"/>
                              </a:rPr>
                            </m:ctrlPr>
                          </m:dPr>
                          <m:e>
                            <m:r>
                              <a:rPr lang="en-US" altLang="ja-JP" sz="619" i="1">
                                <a:solidFill>
                                  <a:prstClr val="black"/>
                                </a:solidFill>
                                <a:latin typeface="Cambria Math"/>
                              </a:rPr>
                              <m:t>𝑧</m:t>
                            </m:r>
                            <m:r>
                              <a:rPr lang="en-US" altLang="ja-JP" sz="619" i="1">
                                <a:solidFill>
                                  <a:prstClr val="black"/>
                                </a:solidFill>
                                <a:latin typeface="Cambria Math"/>
                              </a:rPr>
                              <m:t>, </m:t>
                            </m:r>
                            <m:r>
                              <a:rPr lang="en-US" altLang="ja-JP" sz="619" i="1">
                                <a:solidFill>
                                  <a:prstClr val="black"/>
                                </a:solidFill>
                                <a:latin typeface="Cambria Math"/>
                              </a:rPr>
                              <m:t>𝑡</m:t>
                            </m:r>
                          </m:e>
                        </m:d>
                      </m:oMath>
                    </m:oMathPara>
                  </a14:m>
                  <a:endParaRPr lang="ja-JP" altLang="en-US" sz="675" dirty="0">
                    <a:solidFill>
                      <a:prstClr val="black"/>
                    </a:solidFill>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4395937" y="4488383"/>
                  <a:ext cx="1095690" cy="419520"/>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38" name="直線矢印コネクタ 59">
              <a:extLst>
                <a:ext uri="{FF2B5EF4-FFF2-40B4-BE49-F238E27FC236}">
                  <a16:creationId xmlns:a16="http://schemas.microsoft.com/office/drawing/2014/main" id="{021A2D5F-4DF0-4578-B02D-9D9C263D13CD}"/>
                </a:ext>
              </a:extLst>
            </p:cNvPr>
            <p:cNvCxnSpPr>
              <a:stCxn id="37" idx="0"/>
            </p:cNvCxnSpPr>
            <p:nvPr/>
          </p:nvCxnSpPr>
          <p:spPr>
            <a:xfrm flipV="1">
              <a:off x="4921629" y="4330433"/>
              <a:ext cx="40823" cy="157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8" name="角丸四角形 69">
            <a:extLst>
              <a:ext uri="{FF2B5EF4-FFF2-40B4-BE49-F238E27FC236}">
                <a16:creationId xmlns:a16="http://schemas.microsoft.com/office/drawing/2014/main" id="{85027E24-E3B9-4175-8114-81FED6528DCC}"/>
              </a:ext>
            </a:extLst>
          </p:cNvPr>
          <p:cNvSpPr/>
          <p:nvPr/>
        </p:nvSpPr>
        <p:spPr>
          <a:xfrm>
            <a:off x="816098" y="2574774"/>
            <a:ext cx="1671764" cy="18005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err="1">
                <a:solidFill>
                  <a:prstClr val="black"/>
                </a:solidFill>
                <a:cs typeface="Calibri" panose="020F0502020204030204" pitchFamily="34" charset="0"/>
              </a:rPr>
              <a:t>Equi</a:t>
            </a:r>
            <a:r>
              <a:rPr lang="en-US" altLang="ja-JP" sz="900" dirty="0">
                <a:solidFill>
                  <a:prstClr val="black"/>
                </a:solidFill>
                <a:cs typeface="Calibri" panose="020F0502020204030204" pitchFamily="34" charset="0"/>
              </a:rPr>
              <a:t>-Phase Plane of Plane wave</a:t>
            </a:r>
            <a:endParaRPr lang="ja-JP" altLang="en-US" sz="900" dirty="0">
              <a:solidFill>
                <a:prstClr val="black"/>
              </a:solidFill>
              <a:cs typeface="Calibri" panose="020F0502020204030204" pitchFamily="34" charset="0"/>
            </a:endParaRPr>
          </a:p>
        </p:txBody>
      </p:sp>
      <p:grpSp>
        <p:nvGrpSpPr>
          <p:cNvPr id="49" name="Group 48">
            <a:extLst>
              <a:ext uri="{FF2B5EF4-FFF2-40B4-BE49-F238E27FC236}">
                <a16:creationId xmlns:a16="http://schemas.microsoft.com/office/drawing/2014/main" id="{F3A0AFAF-7F1F-4DFE-AE2F-BD67129D77E8}"/>
              </a:ext>
            </a:extLst>
          </p:cNvPr>
          <p:cNvGrpSpPr/>
          <p:nvPr/>
        </p:nvGrpSpPr>
        <p:grpSpPr>
          <a:xfrm>
            <a:off x="3589753" y="3567299"/>
            <a:ext cx="5022354" cy="1162979"/>
            <a:chOff x="1124218" y="2984943"/>
            <a:chExt cx="6696473" cy="1550639"/>
          </a:xfrm>
        </p:grpSpPr>
        <p:grpSp>
          <p:nvGrpSpPr>
            <p:cNvPr id="50" name="グループ化 3">
              <a:extLst>
                <a:ext uri="{FF2B5EF4-FFF2-40B4-BE49-F238E27FC236}">
                  <a16:creationId xmlns:a16="http://schemas.microsoft.com/office/drawing/2014/main" id="{BBD029D0-FF23-4254-A72F-268DDE855F6F}"/>
                </a:ext>
              </a:extLst>
            </p:cNvPr>
            <p:cNvGrpSpPr/>
            <p:nvPr/>
          </p:nvGrpSpPr>
          <p:grpSpPr>
            <a:xfrm>
              <a:off x="3102461" y="3040869"/>
              <a:ext cx="720235" cy="1102233"/>
              <a:chOff x="5214031" y="1935956"/>
              <a:chExt cx="1690275" cy="1680750"/>
            </a:xfrm>
          </p:grpSpPr>
          <p:sp>
            <p:nvSpPr>
              <p:cNvPr id="89" name="円/楕円 4">
                <a:extLst>
                  <a:ext uri="{FF2B5EF4-FFF2-40B4-BE49-F238E27FC236}">
                    <a16:creationId xmlns:a16="http://schemas.microsoft.com/office/drawing/2014/main" id="{9114B8E0-0784-4D42-92A9-F016E43C866F}"/>
                  </a:ext>
                </a:extLst>
              </p:cNvPr>
              <p:cNvSpPr>
                <a:spLocks noChangeAspect="1"/>
              </p:cNvSpPr>
              <p:nvPr/>
            </p:nvSpPr>
            <p:spPr bwMode="auto">
              <a:xfrm>
                <a:off x="5928406" y="1935956"/>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90" name="円/楕円 5">
                <a:extLst>
                  <a:ext uri="{FF2B5EF4-FFF2-40B4-BE49-F238E27FC236}">
                    <a16:creationId xmlns:a16="http://schemas.microsoft.com/office/drawing/2014/main" id="{827348EF-660D-4BDF-8171-ADC6B52B840F}"/>
                  </a:ext>
                </a:extLst>
              </p:cNvPr>
              <p:cNvSpPr>
                <a:spLocks noChangeAspect="1"/>
              </p:cNvSpPr>
              <p:nvPr/>
            </p:nvSpPr>
            <p:spPr bwMode="auto">
              <a:xfrm>
                <a:off x="5334406" y="2052634"/>
                <a:ext cx="1440000" cy="1440000"/>
              </a:xfrm>
              <a:prstGeom prst="ellipse">
                <a:avLst/>
              </a:prstGeom>
              <a:noFill/>
              <a:ln>
                <a:solidFill>
                  <a:schemeClr val="tx1"/>
                </a:solid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91" name="円/楕円 6">
                <a:extLst>
                  <a:ext uri="{FF2B5EF4-FFF2-40B4-BE49-F238E27FC236}">
                    <a16:creationId xmlns:a16="http://schemas.microsoft.com/office/drawing/2014/main" id="{ADC8DC2D-99E8-43E9-B382-B1CBF64BF948}"/>
                  </a:ext>
                </a:extLst>
              </p:cNvPr>
              <p:cNvSpPr>
                <a:spLocks noChangeAspect="1"/>
              </p:cNvSpPr>
              <p:nvPr/>
            </p:nvSpPr>
            <p:spPr bwMode="auto">
              <a:xfrm>
                <a:off x="5928406" y="3364706"/>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92" name="円/楕円 7">
                <a:extLst>
                  <a:ext uri="{FF2B5EF4-FFF2-40B4-BE49-F238E27FC236}">
                    <a16:creationId xmlns:a16="http://schemas.microsoft.com/office/drawing/2014/main" id="{D3AFD7B1-2D39-4AA3-9716-AC544366BE0D}"/>
                  </a:ext>
                </a:extLst>
              </p:cNvPr>
              <p:cNvSpPr>
                <a:spLocks noChangeAspect="1"/>
              </p:cNvSpPr>
              <p:nvPr/>
            </p:nvSpPr>
            <p:spPr bwMode="auto">
              <a:xfrm>
                <a:off x="6652306" y="2659856"/>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93" name="円/楕円 8">
                <a:extLst>
                  <a:ext uri="{FF2B5EF4-FFF2-40B4-BE49-F238E27FC236}">
                    <a16:creationId xmlns:a16="http://schemas.microsoft.com/office/drawing/2014/main" id="{D2F7EB18-BDB9-44DA-8F43-D996304C9ABE}"/>
                  </a:ext>
                </a:extLst>
              </p:cNvPr>
              <p:cNvSpPr>
                <a:spLocks noChangeAspect="1"/>
              </p:cNvSpPr>
              <p:nvPr/>
            </p:nvSpPr>
            <p:spPr bwMode="auto">
              <a:xfrm>
                <a:off x="5214031" y="2659856"/>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94" name="円/楕円 9">
                <a:extLst>
                  <a:ext uri="{FF2B5EF4-FFF2-40B4-BE49-F238E27FC236}">
                    <a16:creationId xmlns:a16="http://schemas.microsoft.com/office/drawing/2014/main" id="{23728A8F-6F6D-4C80-8A03-A70A395762D1}"/>
                  </a:ext>
                </a:extLst>
              </p:cNvPr>
              <p:cNvSpPr>
                <a:spLocks noChangeAspect="1"/>
              </p:cNvSpPr>
              <p:nvPr/>
            </p:nvSpPr>
            <p:spPr bwMode="auto">
              <a:xfrm>
                <a:off x="5426612" y="2154344"/>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95" name="円/楕円 10">
                <a:extLst>
                  <a:ext uri="{FF2B5EF4-FFF2-40B4-BE49-F238E27FC236}">
                    <a16:creationId xmlns:a16="http://schemas.microsoft.com/office/drawing/2014/main" id="{8A93807B-4A64-42A9-A669-2BBE2204B702}"/>
                  </a:ext>
                </a:extLst>
              </p:cNvPr>
              <p:cNvSpPr>
                <a:spLocks noChangeAspect="1"/>
              </p:cNvSpPr>
              <p:nvPr/>
            </p:nvSpPr>
            <p:spPr bwMode="auto">
              <a:xfrm>
                <a:off x="6428881" y="2147062"/>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96" name="円/楕円 11">
                <a:extLst>
                  <a:ext uri="{FF2B5EF4-FFF2-40B4-BE49-F238E27FC236}">
                    <a16:creationId xmlns:a16="http://schemas.microsoft.com/office/drawing/2014/main" id="{3A664567-DBDC-4720-85B3-BAD27AC74BD6}"/>
                  </a:ext>
                </a:extLst>
              </p:cNvPr>
              <p:cNvSpPr>
                <a:spLocks noChangeAspect="1"/>
              </p:cNvSpPr>
              <p:nvPr/>
            </p:nvSpPr>
            <p:spPr bwMode="auto">
              <a:xfrm>
                <a:off x="5426612" y="3156918"/>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97" name="円/楕円 12">
                <a:extLst>
                  <a:ext uri="{FF2B5EF4-FFF2-40B4-BE49-F238E27FC236}">
                    <a16:creationId xmlns:a16="http://schemas.microsoft.com/office/drawing/2014/main" id="{4888B983-063E-446B-A6B7-B62132534B81}"/>
                  </a:ext>
                </a:extLst>
              </p:cNvPr>
              <p:cNvSpPr>
                <a:spLocks noChangeAspect="1"/>
              </p:cNvSpPr>
              <p:nvPr/>
            </p:nvSpPr>
            <p:spPr bwMode="auto">
              <a:xfrm>
                <a:off x="6428881" y="3167145"/>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grpSp>
        <p:sp>
          <p:nvSpPr>
            <p:cNvPr id="51" name="正方形/長方形 13">
              <a:extLst>
                <a:ext uri="{FF2B5EF4-FFF2-40B4-BE49-F238E27FC236}">
                  <a16:creationId xmlns:a16="http://schemas.microsoft.com/office/drawing/2014/main" id="{706D7BBA-A179-4F4A-8129-AEF455A04DE3}"/>
                </a:ext>
              </a:extLst>
            </p:cNvPr>
            <p:cNvSpPr/>
            <p:nvPr/>
          </p:nvSpPr>
          <p:spPr bwMode="auto">
            <a:xfrm>
              <a:off x="1786396" y="3001123"/>
              <a:ext cx="512723" cy="1177489"/>
            </a:xfrm>
            <a:prstGeom prst="rect">
              <a:avLst/>
            </a:prstGeom>
            <a:noFill/>
            <a:ln>
              <a:solidFill>
                <a:schemeClr val="tx1"/>
              </a:solidFill>
            </a:ln>
            <a:effectLst/>
            <a:extLst/>
          </p:spPr>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algn="ctr"/>
              <a:r>
                <a:rPr kumimoji="1" lang="en-US" altLang="ja-JP" sz="900" dirty="0">
                  <a:solidFill>
                    <a:prstClr val="black"/>
                  </a:solidFill>
                  <a:latin typeface="游ゴシック Light" panose="020B0300000000000000" pitchFamily="34" charset="-128"/>
                  <a:ea typeface="游ゴシック Light" panose="020B0300000000000000" pitchFamily="34" charset="-128"/>
                </a:rPr>
                <a:t>OAM</a:t>
              </a:r>
            </a:p>
            <a:p>
              <a:pPr algn="ctr"/>
              <a:r>
                <a:rPr lang="en-US" altLang="ja-JP" sz="900" dirty="0">
                  <a:solidFill>
                    <a:prstClr val="black"/>
                  </a:solidFill>
                  <a:latin typeface="游ゴシック Light" panose="020B0300000000000000" pitchFamily="34" charset="-128"/>
                  <a:ea typeface="游ゴシック Light" panose="020B0300000000000000" pitchFamily="34" charset="-128"/>
                </a:rPr>
                <a:t>MUX</a:t>
              </a:r>
            </a:p>
            <a:p>
              <a:pPr algn="ctr"/>
              <a:r>
                <a:rPr kumimoji="1" lang="en-US" altLang="ja-JP" sz="900" dirty="0">
                  <a:solidFill>
                    <a:prstClr val="black"/>
                  </a:solidFill>
                  <a:latin typeface="游ゴシック Light" panose="020B0300000000000000" pitchFamily="34" charset="-128"/>
                  <a:ea typeface="游ゴシック Light" panose="020B0300000000000000" pitchFamily="34" charset="-128"/>
                </a:rPr>
                <a:t>(DSP)</a:t>
              </a:r>
              <a:endParaRPr kumimoji="1" lang="ja-JP" altLang="en-US" sz="900" dirty="0">
                <a:solidFill>
                  <a:prstClr val="black"/>
                </a:solidFill>
                <a:latin typeface="游ゴシック Light" panose="020B0300000000000000" pitchFamily="34" charset="-128"/>
                <a:ea typeface="游ゴシック Light" panose="020B0300000000000000" pitchFamily="34" charset="-128"/>
              </a:endParaRPr>
            </a:p>
          </p:txBody>
        </p:sp>
        <p:sp>
          <p:nvSpPr>
            <p:cNvPr id="52" name="正方形/長方形 14">
              <a:extLst>
                <a:ext uri="{FF2B5EF4-FFF2-40B4-BE49-F238E27FC236}">
                  <a16:creationId xmlns:a16="http://schemas.microsoft.com/office/drawing/2014/main" id="{1C175115-EF83-450A-8296-8759B44EAFF5}"/>
                </a:ext>
              </a:extLst>
            </p:cNvPr>
            <p:cNvSpPr/>
            <p:nvPr/>
          </p:nvSpPr>
          <p:spPr bwMode="auto">
            <a:xfrm>
              <a:off x="2487023" y="3001123"/>
              <a:ext cx="399613" cy="244754"/>
            </a:xfrm>
            <a:prstGeom prst="rect">
              <a:avLst/>
            </a:prstGeom>
            <a:noFill/>
            <a:ln>
              <a:solidFill>
                <a:schemeClr val="tx1"/>
              </a:solidFill>
            </a:ln>
            <a:effectLst/>
            <a:extLst/>
          </p:spPr>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algn="ctr"/>
              <a:r>
                <a:rPr lang="en-US" altLang="ja-JP" sz="900" dirty="0">
                  <a:solidFill>
                    <a:prstClr val="black"/>
                  </a:solidFill>
                  <a:latin typeface="游ゴシック Light" panose="020B0300000000000000" pitchFamily="34" charset="-128"/>
                  <a:ea typeface="游ゴシック Light" panose="020B0300000000000000" pitchFamily="34" charset="-128"/>
                </a:rPr>
                <a:t>Tx1</a:t>
              </a:r>
              <a:endParaRPr kumimoji="1" lang="en-US" altLang="ja-JP" sz="900" dirty="0">
                <a:solidFill>
                  <a:prstClr val="black"/>
                </a:solidFill>
                <a:latin typeface="游ゴシック Light" panose="020B0300000000000000" pitchFamily="34" charset="-128"/>
                <a:ea typeface="游ゴシック Light" panose="020B0300000000000000" pitchFamily="34" charset="-128"/>
              </a:endParaRPr>
            </a:p>
          </p:txBody>
        </p:sp>
        <p:sp>
          <p:nvSpPr>
            <p:cNvPr id="53" name="正方形/長方形 15">
              <a:extLst>
                <a:ext uri="{FF2B5EF4-FFF2-40B4-BE49-F238E27FC236}">
                  <a16:creationId xmlns:a16="http://schemas.microsoft.com/office/drawing/2014/main" id="{ED998D39-84EA-462D-84B3-8BBE5E1E0BCE}"/>
                </a:ext>
              </a:extLst>
            </p:cNvPr>
            <p:cNvSpPr/>
            <p:nvPr/>
          </p:nvSpPr>
          <p:spPr bwMode="auto">
            <a:xfrm>
              <a:off x="2501034" y="3933858"/>
              <a:ext cx="399613" cy="244754"/>
            </a:xfrm>
            <a:prstGeom prst="rect">
              <a:avLst/>
            </a:prstGeom>
            <a:noFill/>
            <a:ln>
              <a:solidFill>
                <a:schemeClr val="tx1"/>
              </a:solidFill>
            </a:ln>
            <a:effectLst/>
            <a:extLst/>
          </p:spPr>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algn="ctr"/>
              <a:r>
                <a:rPr lang="en-US" altLang="ja-JP" sz="900" dirty="0">
                  <a:solidFill>
                    <a:prstClr val="black"/>
                  </a:solidFill>
                  <a:latin typeface="游ゴシック Light" panose="020B0300000000000000" pitchFamily="34" charset="-128"/>
                  <a:ea typeface="游ゴシック Light" panose="020B0300000000000000" pitchFamily="34" charset="-128"/>
                </a:rPr>
                <a:t>Tx8</a:t>
              </a:r>
              <a:endParaRPr kumimoji="1" lang="en-US" altLang="ja-JP" sz="900" dirty="0">
                <a:solidFill>
                  <a:prstClr val="black"/>
                </a:solidFill>
                <a:latin typeface="游ゴシック Light" panose="020B0300000000000000" pitchFamily="34" charset="-128"/>
                <a:ea typeface="游ゴシック Light" panose="020B0300000000000000" pitchFamily="34" charset="-128"/>
              </a:endParaRPr>
            </a:p>
          </p:txBody>
        </p:sp>
        <p:cxnSp>
          <p:nvCxnSpPr>
            <p:cNvPr id="54" name="直線コネクタ 17">
              <a:extLst>
                <a:ext uri="{FF2B5EF4-FFF2-40B4-BE49-F238E27FC236}">
                  <a16:creationId xmlns:a16="http://schemas.microsoft.com/office/drawing/2014/main" id="{A0C63C42-121F-4628-9B64-1B791225EFF6}"/>
                </a:ext>
              </a:extLst>
            </p:cNvPr>
            <p:cNvCxnSpPr/>
            <p:nvPr/>
          </p:nvCxnSpPr>
          <p:spPr bwMode="auto">
            <a:xfrm>
              <a:off x="2700840" y="3349348"/>
              <a:ext cx="0" cy="492226"/>
            </a:xfrm>
            <a:prstGeom prst="line">
              <a:avLst/>
            </a:prstGeom>
            <a:solidFill>
              <a:schemeClr val="bg1"/>
            </a:solidFill>
            <a:ln w="9525"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55" name="直線矢印コネクタ 19">
              <a:extLst>
                <a:ext uri="{FF2B5EF4-FFF2-40B4-BE49-F238E27FC236}">
                  <a16:creationId xmlns:a16="http://schemas.microsoft.com/office/drawing/2014/main" id="{A932A4A4-27BC-4589-A2CD-5B28715E1843}"/>
                </a:ext>
              </a:extLst>
            </p:cNvPr>
            <p:cNvCxnSpPr>
              <a:stCxn id="52" idx="3"/>
              <a:endCxn id="89" idx="2"/>
            </p:cNvCxnSpPr>
            <p:nvPr/>
          </p:nvCxnSpPr>
          <p:spPr bwMode="auto">
            <a:xfrm>
              <a:off x="2886636" y="3123500"/>
              <a:ext cx="520224" cy="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56" name="直線矢印コネクタ 21">
              <a:extLst>
                <a:ext uri="{FF2B5EF4-FFF2-40B4-BE49-F238E27FC236}">
                  <a16:creationId xmlns:a16="http://schemas.microsoft.com/office/drawing/2014/main" id="{87688D13-5C32-4217-A438-CB2C6E6B55CD}"/>
                </a:ext>
              </a:extLst>
            </p:cNvPr>
            <p:cNvCxnSpPr>
              <a:stCxn id="53" idx="3"/>
              <a:endCxn id="91" idx="2"/>
            </p:cNvCxnSpPr>
            <p:nvPr/>
          </p:nvCxnSpPr>
          <p:spPr bwMode="auto">
            <a:xfrm>
              <a:off x="2900647" y="4056235"/>
              <a:ext cx="506213" cy="4237"/>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57" name="直線矢印コネクタ 25">
              <a:extLst>
                <a:ext uri="{FF2B5EF4-FFF2-40B4-BE49-F238E27FC236}">
                  <a16:creationId xmlns:a16="http://schemas.microsoft.com/office/drawing/2014/main" id="{914A59D9-3D2D-46A9-93E3-4A7A8B8DED9B}"/>
                </a:ext>
              </a:extLst>
            </p:cNvPr>
            <p:cNvCxnSpPr>
              <a:endCxn id="52" idx="1"/>
            </p:cNvCxnSpPr>
            <p:nvPr/>
          </p:nvCxnSpPr>
          <p:spPr bwMode="auto">
            <a:xfrm>
              <a:off x="2299119" y="3117386"/>
              <a:ext cx="187904" cy="6114"/>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58" name="直線矢印コネクタ 28">
              <a:extLst>
                <a:ext uri="{FF2B5EF4-FFF2-40B4-BE49-F238E27FC236}">
                  <a16:creationId xmlns:a16="http://schemas.microsoft.com/office/drawing/2014/main" id="{0F1D55F4-9123-4E84-8F98-5EA56F8ACF2B}"/>
                </a:ext>
              </a:extLst>
            </p:cNvPr>
            <p:cNvCxnSpPr>
              <a:endCxn id="53" idx="1"/>
            </p:cNvCxnSpPr>
            <p:nvPr/>
          </p:nvCxnSpPr>
          <p:spPr bwMode="auto">
            <a:xfrm>
              <a:off x="2299119" y="4056234"/>
              <a:ext cx="201915" cy="1"/>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grpSp>
          <p:nvGrpSpPr>
            <p:cNvPr id="59" name="グループ化 32">
              <a:extLst>
                <a:ext uri="{FF2B5EF4-FFF2-40B4-BE49-F238E27FC236}">
                  <a16:creationId xmlns:a16="http://schemas.microsoft.com/office/drawing/2014/main" id="{83EA2168-8BA0-4742-89FD-7A1F447A8151}"/>
                </a:ext>
              </a:extLst>
            </p:cNvPr>
            <p:cNvGrpSpPr/>
            <p:nvPr/>
          </p:nvGrpSpPr>
          <p:grpSpPr>
            <a:xfrm>
              <a:off x="4947520" y="3040869"/>
              <a:ext cx="720235" cy="1102233"/>
              <a:chOff x="5214031" y="1935956"/>
              <a:chExt cx="1690275" cy="1680750"/>
            </a:xfrm>
          </p:grpSpPr>
          <p:sp>
            <p:nvSpPr>
              <p:cNvPr id="80" name="円/楕円 33">
                <a:extLst>
                  <a:ext uri="{FF2B5EF4-FFF2-40B4-BE49-F238E27FC236}">
                    <a16:creationId xmlns:a16="http://schemas.microsoft.com/office/drawing/2014/main" id="{3F70800F-14A1-4BFB-BECF-9E9682809699}"/>
                  </a:ext>
                </a:extLst>
              </p:cNvPr>
              <p:cNvSpPr>
                <a:spLocks noChangeAspect="1"/>
              </p:cNvSpPr>
              <p:nvPr/>
            </p:nvSpPr>
            <p:spPr bwMode="auto">
              <a:xfrm>
                <a:off x="5928406" y="1935956"/>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81" name="円/楕円 34">
                <a:extLst>
                  <a:ext uri="{FF2B5EF4-FFF2-40B4-BE49-F238E27FC236}">
                    <a16:creationId xmlns:a16="http://schemas.microsoft.com/office/drawing/2014/main" id="{CCF5044C-504D-4D4D-A62A-5F5DC44463A3}"/>
                  </a:ext>
                </a:extLst>
              </p:cNvPr>
              <p:cNvSpPr>
                <a:spLocks noChangeAspect="1"/>
              </p:cNvSpPr>
              <p:nvPr/>
            </p:nvSpPr>
            <p:spPr bwMode="auto">
              <a:xfrm>
                <a:off x="5334406" y="2052634"/>
                <a:ext cx="1440000" cy="1440000"/>
              </a:xfrm>
              <a:prstGeom prst="ellipse">
                <a:avLst/>
              </a:prstGeom>
              <a:noFill/>
              <a:ln>
                <a:solidFill>
                  <a:schemeClr val="tx1"/>
                </a:solid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82" name="円/楕円 35">
                <a:extLst>
                  <a:ext uri="{FF2B5EF4-FFF2-40B4-BE49-F238E27FC236}">
                    <a16:creationId xmlns:a16="http://schemas.microsoft.com/office/drawing/2014/main" id="{96A50910-AF4F-44F1-90C3-B8092C310C71}"/>
                  </a:ext>
                </a:extLst>
              </p:cNvPr>
              <p:cNvSpPr>
                <a:spLocks noChangeAspect="1"/>
              </p:cNvSpPr>
              <p:nvPr/>
            </p:nvSpPr>
            <p:spPr bwMode="auto">
              <a:xfrm>
                <a:off x="5928406" y="3364706"/>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83" name="円/楕円 36">
                <a:extLst>
                  <a:ext uri="{FF2B5EF4-FFF2-40B4-BE49-F238E27FC236}">
                    <a16:creationId xmlns:a16="http://schemas.microsoft.com/office/drawing/2014/main" id="{6595F274-63F4-4895-AD47-8DA5452BD075}"/>
                  </a:ext>
                </a:extLst>
              </p:cNvPr>
              <p:cNvSpPr>
                <a:spLocks noChangeAspect="1"/>
              </p:cNvSpPr>
              <p:nvPr/>
            </p:nvSpPr>
            <p:spPr bwMode="auto">
              <a:xfrm>
                <a:off x="6652306" y="2659856"/>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84" name="円/楕円 37">
                <a:extLst>
                  <a:ext uri="{FF2B5EF4-FFF2-40B4-BE49-F238E27FC236}">
                    <a16:creationId xmlns:a16="http://schemas.microsoft.com/office/drawing/2014/main" id="{A4A40AB4-A38D-4189-878C-01269DA35545}"/>
                  </a:ext>
                </a:extLst>
              </p:cNvPr>
              <p:cNvSpPr>
                <a:spLocks noChangeAspect="1"/>
              </p:cNvSpPr>
              <p:nvPr/>
            </p:nvSpPr>
            <p:spPr bwMode="auto">
              <a:xfrm>
                <a:off x="5214031" y="2659856"/>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85" name="円/楕円 38">
                <a:extLst>
                  <a:ext uri="{FF2B5EF4-FFF2-40B4-BE49-F238E27FC236}">
                    <a16:creationId xmlns:a16="http://schemas.microsoft.com/office/drawing/2014/main" id="{F739E724-0306-49FC-BA7B-FCC3C0277189}"/>
                  </a:ext>
                </a:extLst>
              </p:cNvPr>
              <p:cNvSpPr>
                <a:spLocks noChangeAspect="1"/>
              </p:cNvSpPr>
              <p:nvPr/>
            </p:nvSpPr>
            <p:spPr bwMode="auto">
              <a:xfrm>
                <a:off x="5426612" y="2154344"/>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86" name="円/楕円 39">
                <a:extLst>
                  <a:ext uri="{FF2B5EF4-FFF2-40B4-BE49-F238E27FC236}">
                    <a16:creationId xmlns:a16="http://schemas.microsoft.com/office/drawing/2014/main" id="{6F63EEFD-8800-42E4-A275-954BA37FCCF8}"/>
                  </a:ext>
                </a:extLst>
              </p:cNvPr>
              <p:cNvSpPr>
                <a:spLocks noChangeAspect="1"/>
              </p:cNvSpPr>
              <p:nvPr/>
            </p:nvSpPr>
            <p:spPr bwMode="auto">
              <a:xfrm>
                <a:off x="6428881" y="2147062"/>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87" name="円/楕円 40">
                <a:extLst>
                  <a:ext uri="{FF2B5EF4-FFF2-40B4-BE49-F238E27FC236}">
                    <a16:creationId xmlns:a16="http://schemas.microsoft.com/office/drawing/2014/main" id="{E1975731-13C2-442F-82A9-5D2775CF783B}"/>
                  </a:ext>
                </a:extLst>
              </p:cNvPr>
              <p:cNvSpPr>
                <a:spLocks noChangeAspect="1"/>
              </p:cNvSpPr>
              <p:nvPr/>
            </p:nvSpPr>
            <p:spPr bwMode="auto">
              <a:xfrm>
                <a:off x="5426612" y="3156918"/>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sp>
            <p:nvSpPr>
              <p:cNvPr id="88" name="円/楕円 41">
                <a:extLst>
                  <a:ext uri="{FF2B5EF4-FFF2-40B4-BE49-F238E27FC236}">
                    <a16:creationId xmlns:a16="http://schemas.microsoft.com/office/drawing/2014/main" id="{0787AEFF-9390-4F17-99F4-CEEA3324FD82}"/>
                  </a:ext>
                </a:extLst>
              </p:cNvPr>
              <p:cNvSpPr>
                <a:spLocks noChangeAspect="1"/>
              </p:cNvSpPr>
              <p:nvPr/>
            </p:nvSpPr>
            <p:spPr bwMode="auto">
              <a:xfrm>
                <a:off x="6428881" y="3167145"/>
                <a:ext cx="252000" cy="252000"/>
              </a:xfrm>
              <a:prstGeom prst="ellipse">
                <a:avLst/>
              </a:prstGeom>
              <a:solidFill>
                <a:schemeClr val="accent6"/>
              </a:solidFill>
              <a:ln>
                <a:noFill/>
              </a:ln>
              <a:effectLst/>
              <a:ex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013" b="1" dirty="0">
                  <a:solidFill>
                    <a:prstClr val="black"/>
                  </a:solidFill>
                  <a:latin typeface="游ゴシック Light" panose="020B0300000000000000" pitchFamily="34" charset="-128"/>
                  <a:ea typeface="游ゴシック Light" panose="020B0300000000000000" pitchFamily="34" charset="-128"/>
                </a:endParaRPr>
              </a:p>
            </p:txBody>
          </p:sp>
        </p:grpSp>
        <p:sp>
          <p:nvSpPr>
            <p:cNvPr id="60" name="正方形/長方形 42">
              <a:extLst>
                <a:ext uri="{FF2B5EF4-FFF2-40B4-BE49-F238E27FC236}">
                  <a16:creationId xmlns:a16="http://schemas.microsoft.com/office/drawing/2014/main" id="{BBD19220-FBE1-42D8-A495-8EB4CE294F8E}"/>
                </a:ext>
              </a:extLst>
            </p:cNvPr>
            <p:cNvSpPr/>
            <p:nvPr/>
          </p:nvSpPr>
          <p:spPr bwMode="auto">
            <a:xfrm>
              <a:off x="5826873" y="3008170"/>
              <a:ext cx="399613" cy="244754"/>
            </a:xfrm>
            <a:prstGeom prst="rect">
              <a:avLst/>
            </a:prstGeom>
            <a:noFill/>
            <a:ln>
              <a:solidFill>
                <a:schemeClr val="tx1"/>
              </a:solidFill>
            </a:ln>
            <a:effectLst/>
            <a:extLst/>
          </p:spPr>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algn="ctr"/>
              <a:r>
                <a:rPr lang="en-US" altLang="ja-JP" sz="900" dirty="0">
                  <a:solidFill>
                    <a:prstClr val="black"/>
                  </a:solidFill>
                  <a:latin typeface="游ゴシック Light" panose="020B0300000000000000" pitchFamily="34" charset="-128"/>
                  <a:ea typeface="游ゴシック Light" panose="020B0300000000000000" pitchFamily="34" charset="-128"/>
                </a:rPr>
                <a:t>Rx1</a:t>
              </a:r>
              <a:endParaRPr kumimoji="1" lang="en-US" altLang="ja-JP" sz="900" dirty="0">
                <a:solidFill>
                  <a:prstClr val="black"/>
                </a:solidFill>
                <a:latin typeface="游ゴシック Light" panose="020B0300000000000000" pitchFamily="34" charset="-128"/>
                <a:ea typeface="游ゴシック Light" panose="020B0300000000000000" pitchFamily="34" charset="-128"/>
              </a:endParaRPr>
            </a:p>
          </p:txBody>
        </p:sp>
        <p:sp>
          <p:nvSpPr>
            <p:cNvPr id="61" name="正方形/長方形 43">
              <a:extLst>
                <a:ext uri="{FF2B5EF4-FFF2-40B4-BE49-F238E27FC236}">
                  <a16:creationId xmlns:a16="http://schemas.microsoft.com/office/drawing/2014/main" id="{50E9442E-F688-4F61-8BC9-B474A89FD61F}"/>
                </a:ext>
              </a:extLst>
            </p:cNvPr>
            <p:cNvSpPr/>
            <p:nvPr/>
          </p:nvSpPr>
          <p:spPr bwMode="auto">
            <a:xfrm>
              <a:off x="5840884" y="3940905"/>
              <a:ext cx="399613" cy="244754"/>
            </a:xfrm>
            <a:prstGeom prst="rect">
              <a:avLst/>
            </a:prstGeom>
            <a:noFill/>
            <a:ln>
              <a:solidFill>
                <a:schemeClr val="tx1"/>
              </a:solidFill>
            </a:ln>
            <a:effectLst/>
            <a:extLst/>
          </p:spPr>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algn="ctr"/>
              <a:r>
                <a:rPr lang="en-US" altLang="ja-JP" sz="900" dirty="0">
                  <a:solidFill>
                    <a:prstClr val="black"/>
                  </a:solidFill>
                  <a:latin typeface="游ゴシック Light" panose="020B0300000000000000" pitchFamily="34" charset="-128"/>
                  <a:ea typeface="游ゴシック Light" panose="020B0300000000000000" pitchFamily="34" charset="-128"/>
                </a:rPr>
                <a:t>Rx8</a:t>
              </a:r>
              <a:endParaRPr kumimoji="1" lang="en-US" altLang="ja-JP" sz="900" dirty="0">
                <a:solidFill>
                  <a:prstClr val="black"/>
                </a:solidFill>
                <a:latin typeface="游ゴシック Light" panose="020B0300000000000000" pitchFamily="34" charset="-128"/>
                <a:ea typeface="游ゴシック Light" panose="020B0300000000000000" pitchFamily="34" charset="-128"/>
              </a:endParaRPr>
            </a:p>
          </p:txBody>
        </p:sp>
        <p:cxnSp>
          <p:nvCxnSpPr>
            <p:cNvPr id="62" name="直線コネクタ 44">
              <a:extLst>
                <a:ext uri="{FF2B5EF4-FFF2-40B4-BE49-F238E27FC236}">
                  <a16:creationId xmlns:a16="http://schemas.microsoft.com/office/drawing/2014/main" id="{5B42503A-1552-4C0B-B4CA-8693D69E004A}"/>
                </a:ext>
              </a:extLst>
            </p:cNvPr>
            <p:cNvCxnSpPr/>
            <p:nvPr/>
          </p:nvCxnSpPr>
          <p:spPr bwMode="auto">
            <a:xfrm>
              <a:off x="6040690" y="3356395"/>
              <a:ext cx="0" cy="492226"/>
            </a:xfrm>
            <a:prstGeom prst="line">
              <a:avLst/>
            </a:prstGeom>
            <a:solidFill>
              <a:schemeClr val="bg1"/>
            </a:solidFill>
            <a:ln w="9525"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63" name="直線矢印コネクタ 45">
              <a:extLst>
                <a:ext uri="{FF2B5EF4-FFF2-40B4-BE49-F238E27FC236}">
                  <a16:creationId xmlns:a16="http://schemas.microsoft.com/office/drawing/2014/main" id="{52E44A8C-523D-4409-885B-475BA775D628}"/>
                </a:ext>
              </a:extLst>
            </p:cNvPr>
            <p:cNvCxnSpPr>
              <a:stCxn id="60" idx="3"/>
            </p:cNvCxnSpPr>
            <p:nvPr/>
          </p:nvCxnSpPr>
          <p:spPr bwMode="auto">
            <a:xfrm flipV="1">
              <a:off x="6226485" y="3127023"/>
              <a:ext cx="252000" cy="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64" name="直線矢印コネクタ 46">
              <a:extLst>
                <a:ext uri="{FF2B5EF4-FFF2-40B4-BE49-F238E27FC236}">
                  <a16:creationId xmlns:a16="http://schemas.microsoft.com/office/drawing/2014/main" id="{B91624A7-9B17-4A4D-928B-0AA4004B7369}"/>
                </a:ext>
              </a:extLst>
            </p:cNvPr>
            <p:cNvCxnSpPr>
              <a:stCxn id="61" idx="3"/>
            </p:cNvCxnSpPr>
            <p:nvPr/>
          </p:nvCxnSpPr>
          <p:spPr bwMode="auto">
            <a:xfrm>
              <a:off x="6240496" y="4063282"/>
              <a:ext cx="252000" cy="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65" name="直線矢印コネクタ 47">
              <a:extLst>
                <a:ext uri="{FF2B5EF4-FFF2-40B4-BE49-F238E27FC236}">
                  <a16:creationId xmlns:a16="http://schemas.microsoft.com/office/drawing/2014/main" id="{4B47D109-72DC-4F2E-8D80-B1182CDE990E}"/>
                </a:ext>
              </a:extLst>
            </p:cNvPr>
            <p:cNvCxnSpPr>
              <a:endCxn id="60" idx="1"/>
            </p:cNvCxnSpPr>
            <p:nvPr/>
          </p:nvCxnSpPr>
          <p:spPr bwMode="auto">
            <a:xfrm>
              <a:off x="5356319" y="3123500"/>
              <a:ext cx="470554" cy="7047"/>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66" name="直線矢印コネクタ 48">
              <a:extLst>
                <a:ext uri="{FF2B5EF4-FFF2-40B4-BE49-F238E27FC236}">
                  <a16:creationId xmlns:a16="http://schemas.microsoft.com/office/drawing/2014/main" id="{3C79202F-F149-4BB1-B15C-B7AA845287B3}"/>
                </a:ext>
              </a:extLst>
            </p:cNvPr>
            <p:cNvCxnSpPr>
              <a:stCxn id="81" idx="4"/>
              <a:endCxn id="61" idx="1"/>
            </p:cNvCxnSpPr>
            <p:nvPr/>
          </p:nvCxnSpPr>
          <p:spPr bwMode="auto">
            <a:xfrm>
              <a:off x="5305608" y="4061736"/>
              <a:ext cx="535276" cy="1546"/>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67" name="正方形/長方形 62">
              <a:extLst>
                <a:ext uri="{FF2B5EF4-FFF2-40B4-BE49-F238E27FC236}">
                  <a16:creationId xmlns:a16="http://schemas.microsoft.com/office/drawing/2014/main" id="{1D93D63B-A317-4380-BE19-0F8A660E8E47}"/>
                </a:ext>
              </a:extLst>
            </p:cNvPr>
            <p:cNvSpPr/>
            <p:nvPr/>
          </p:nvSpPr>
          <p:spPr bwMode="auto">
            <a:xfrm>
              <a:off x="6478485" y="3008170"/>
              <a:ext cx="684314" cy="1177489"/>
            </a:xfrm>
            <a:prstGeom prst="rect">
              <a:avLst/>
            </a:prstGeom>
            <a:noFill/>
            <a:ln>
              <a:solidFill>
                <a:schemeClr val="tx1"/>
              </a:solidFill>
            </a:ln>
            <a:effectLst/>
            <a:extLst/>
          </p:spPr>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algn="ctr"/>
              <a:r>
                <a:rPr kumimoji="1" lang="en-US" altLang="ja-JP" sz="900" dirty="0">
                  <a:solidFill>
                    <a:prstClr val="black"/>
                  </a:solidFill>
                  <a:latin typeface="游ゴシック Light" panose="020B0300000000000000" pitchFamily="34" charset="-128"/>
                  <a:ea typeface="游ゴシック Light" panose="020B0300000000000000" pitchFamily="34" charset="-128"/>
                </a:rPr>
                <a:t>OAM</a:t>
              </a:r>
            </a:p>
            <a:p>
              <a:pPr algn="ctr"/>
              <a:r>
                <a:rPr lang="en-US" altLang="ja-JP" sz="900" dirty="0">
                  <a:solidFill>
                    <a:prstClr val="black"/>
                  </a:solidFill>
                  <a:latin typeface="游ゴシック Light" panose="020B0300000000000000" pitchFamily="34" charset="-128"/>
                  <a:ea typeface="游ゴシック Light" panose="020B0300000000000000" pitchFamily="34" charset="-128"/>
                </a:rPr>
                <a:t>DEMUX</a:t>
              </a:r>
            </a:p>
            <a:p>
              <a:pPr algn="ctr"/>
              <a:r>
                <a:rPr kumimoji="1" lang="en-US" altLang="ja-JP" sz="900" dirty="0">
                  <a:solidFill>
                    <a:prstClr val="black"/>
                  </a:solidFill>
                  <a:latin typeface="游ゴシック Light" panose="020B0300000000000000" pitchFamily="34" charset="-128"/>
                  <a:ea typeface="游ゴシック Light" panose="020B0300000000000000" pitchFamily="34" charset="-128"/>
                </a:rPr>
                <a:t>(DSP)</a:t>
              </a:r>
              <a:endParaRPr kumimoji="1" lang="ja-JP" altLang="en-US" sz="900" dirty="0">
                <a:solidFill>
                  <a:prstClr val="black"/>
                </a:solidFill>
                <a:latin typeface="游ゴシック Light" panose="020B0300000000000000" pitchFamily="34" charset="-128"/>
                <a:ea typeface="游ゴシック Light" panose="020B0300000000000000" pitchFamily="34" charset="-128"/>
              </a:endParaRPr>
            </a:p>
          </p:txBody>
        </p:sp>
        <p:cxnSp>
          <p:nvCxnSpPr>
            <p:cNvPr id="68" name="直線矢印コネクタ 66">
              <a:extLst>
                <a:ext uri="{FF2B5EF4-FFF2-40B4-BE49-F238E27FC236}">
                  <a16:creationId xmlns:a16="http://schemas.microsoft.com/office/drawing/2014/main" id="{31B1C81B-E557-41B6-8CF0-E6C6FFBB20E5}"/>
                </a:ext>
              </a:extLst>
            </p:cNvPr>
            <p:cNvCxnSpPr/>
            <p:nvPr/>
          </p:nvCxnSpPr>
          <p:spPr bwMode="auto">
            <a:xfrm flipV="1">
              <a:off x="1534396" y="3127023"/>
              <a:ext cx="252000" cy="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69" name="直線矢印コネクタ 67">
              <a:extLst>
                <a:ext uri="{FF2B5EF4-FFF2-40B4-BE49-F238E27FC236}">
                  <a16:creationId xmlns:a16="http://schemas.microsoft.com/office/drawing/2014/main" id="{5397FE7C-4D31-4012-9C39-D74E798C4E1E}"/>
                </a:ext>
              </a:extLst>
            </p:cNvPr>
            <p:cNvCxnSpPr/>
            <p:nvPr/>
          </p:nvCxnSpPr>
          <p:spPr bwMode="auto">
            <a:xfrm flipV="1">
              <a:off x="1534396" y="4056234"/>
              <a:ext cx="252000" cy="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70" name="直線コネクタ 68">
              <a:extLst>
                <a:ext uri="{FF2B5EF4-FFF2-40B4-BE49-F238E27FC236}">
                  <a16:creationId xmlns:a16="http://schemas.microsoft.com/office/drawing/2014/main" id="{F0DD700A-E63A-4798-839F-21A6E7D33825}"/>
                </a:ext>
              </a:extLst>
            </p:cNvPr>
            <p:cNvCxnSpPr/>
            <p:nvPr/>
          </p:nvCxnSpPr>
          <p:spPr bwMode="auto">
            <a:xfrm>
              <a:off x="1626783" y="3349348"/>
              <a:ext cx="0" cy="492226"/>
            </a:xfrm>
            <a:prstGeom prst="line">
              <a:avLst/>
            </a:prstGeom>
            <a:solidFill>
              <a:schemeClr val="bg1"/>
            </a:solidFill>
            <a:ln w="9525"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71" name="直線矢印コネクタ 69">
              <a:extLst>
                <a:ext uri="{FF2B5EF4-FFF2-40B4-BE49-F238E27FC236}">
                  <a16:creationId xmlns:a16="http://schemas.microsoft.com/office/drawing/2014/main" id="{BCE4E00B-4B54-41C7-BC1A-5EB75FC91A7A}"/>
                </a:ext>
              </a:extLst>
            </p:cNvPr>
            <p:cNvCxnSpPr/>
            <p:nvPr/>
          </p:nvCxnSpPr>
          <p:spPr bwMode="auto">
            <a:xfrm flipV="1">
              <a:off x="7162799" y="3129745"/>
              <a:ext cx="252000" cy="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72" name="直線矢印コネクタ 70">
              <a:extLst>
                <a:ext uri="{FF2B5EF4-FFF2-40B4-BE49-F238E27FC236}">
                  <a16:creationId xmlns:a16="http://schemas.microsoft.com/office/drawing/2014/main" id="{CE69FC5E-D8AE-4E31-AAF1-EA6D87D0F3E2}"/>
                </a:ext>
              </a:extLst>
            </p:cNvPr>
            <p:cNvCxnSpPr/>
            <p:nvPr/>
          </p:nvCxnSpPr>
          <p:spPr bwMode="auto">
            <a:xfrm flipV="1">
              <a:off x="7162799" y="4058956"/>
              <a:ext cx="252000" cy="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73" name="直線コネクタ 71">
              <a:extLst>
                <a:ext uri="{FF2B5EF4-FFF2-40B4-BE49-F238E27FC236}">
                  <a16:creationId xmlns:a16="http://schemas.microsoft.com/office/drawing/2014/main" id="{598781E3-EACB-49BE-8BEC-44BEE4A6D3FA}"/>
                </a:ext>
              </a:extLst>
            </p:cNvPr>
            <p:cNvCxnSpPr/>
            <p:nvPr/>
          </p:nvCxnSpPr>
          <p:spPr bwMode="auto">
            <a:xfrm>
              <a:off x="7255186" y="3352070"/>
              <a:ext cx="0" cy="492226"/>
            </a:xfrm>
            <a:prstGeom prst="line">
              <a:avLst/>
            </a:prstGeom>
            <a:solidFill>
              <a:schemeClr val="bg1"/>
            </a:solidFill>
            <a:ln w="9525"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74" name="テキスト ボックス 72">
              <a:extLst>
                <a:ext uri="{FF2B5EF4-FFF2-40B4-BE49-F238E27FC236}">
                  <a16:creationId xmlns:a16="http://schemas.microsoft.com/office/drawing/2014/main" id="{B2D8ADCD-30BD-4ADE-9B71-DBDCFADC61F2}"/>
                </a:ext>
              </a:extLst>
            </p:cNvPr>
            <p:cNvSpPr txBox="1"/>
            <p:nvPr/>
          </p:nvSpPr>
          <p:spPr>
            <a:xfrm>
              <a:off x="1124218" y="2984943"/>
              <a:ext cx="393699" cy="307776"/>
            </a:xfrm>
            <a:prstGeom prst="rect">
              <a:avLst/>
            </a:prstGeom>
            <a:noFill/>
          </p:spPr>
          <p:txBody>
            <a:bodyPr wrap="none" rtlCol="0">
              <a:spAutoFit/>
            </a:bodyPr>
            <a:lstStyle/>
            <a:p>
              <a:r>
                <a:rPr kumimoji="1" lang="en-US" altLang="ja-JP" sz="900" dirty="0">
                  <a:solidFill>
                    <a:prstClr val="black"/>
                  </a:solidFill>
                </a:rPr>
                <a:t>S1</a:t>
              </a:r>
            </a:p>
          </p:txBody>
        </p:sp>
        <p:sp>
          <p:nvSpPr>
            <p:cNvPr id="75" name="テキスト ボックス 73">
              <a:extLst>
                <a:ext uri="{FF2B5EF4-FFF2-40B4-BE49-F238E27FC236}">
                  <a16:creationId xmlns:a16="http://schemas.microsoft.com/office/drawing/2014/main" id="{CA094916-28C3-42F5-8210-3D7B29B45581}"/>
                </a:ext>
              </a:extLst>
            </p:cNvPr>
            <p:cNvSpPr txBox="1"/>
            <p:nvPr/>
          </p:nvSpPr>
          <p:spPr>
            <a:xfrm>
              <a:off x="1146147" y="3920456"/>
              <a:ext cx="397973" cy="307776"/>
            </a:xfrm>
            <a:prstGeom prst="rect">
              <a:avLst/>
            </a:prstGeom>
            <a:noFill/>
          </p:spPr>
          <p:txBody>
            <a:bodyPr wrap="none" rtlCol="0">
              <a:spAutoFit/>
            </a:bodyPr>
            <a:lstStyle/>
            <a:p>
              <a:r>
                <a:rPr kumimoji="1" lang="en-US" altLang="ja-JP" sz="900" dirty="0">
                  <a:solidFill>
                    <a:prstClr val="black"/>
                  </a:solidFill>
                </a:rPr>
                <a:t>Sn</a:t>
              </a:r>
            </a:p>
          </p:txBody>
        </p:sp>
        <p:sp>
          <p:nvSpPr>
            <p:cNvPr id="76" name="テキスト ボックス 75">
              <a:extLst>
                <a:ext uri="{FF2B5EF4-FFF2-40B4-BE49-F238E27FC236}">
                  <a16:creationId xmlns:a16="http://schemas.microsoft.com/office/drawing/2014/main" id="{599965F7-677A-4F58-A946-770F726ED327}"/>
                </a:ext>
              </a:extLst>
            </p:cNvPr>
            <p:cNvSpPr txBox="1"/>
            <p:nvPr/>
          </p:nvSpPr>
          <p:spPr>
            <a:xfrm>
              <a:off x="7400788" y="2984943"/>
              <a:ext cx="393699" cy="307776"/>
            </a:xfrm>
            <a:prstGeom prst="rect">
              <a:avLst/>
            </a:prstGeom>
            <a:noFill/>
          </p:spPr>
          <p:txBody>
            <a:bodyPr wrap="none" rtlCol="0">
              <a:spAutoFit/>
            </a:bodyPr>
            <a:lstStyle/>
            <a:p>
              <a:r>
                <a:rPr kumimoji="1" lang="en-US" altLang="ja-JP" sz="900" dirty="0">
                  <a:solidFill>
                    <a:prstClr val="black"/>
                  </a:solidFill>
                </a:rPr>
                <a:t>S1</a:t>
              </a:r>
            </a:p>
          </p:txBody>
        </p:sp>
        <p:sp>
          <p:nvSpPr>
            <p:cNvPr id="77" name="テキスト ボックス 76">
              <a:extLst>
                <a:ext uri="{FF2B5EF4-FFF2-40B4-BE49-F238E27FC236}">
                  <a16:creationId xmlns:a16="http://schemas.microsoft.com/office/drawing/2014/main" id="{B4382100-384A-4788-9B5C-23046903E961}"/>
                </a:ext>
              </a:extLst>
            </p:cNvPr>
            <p:cNvSpPr txBox="1"/>
            <p:nvPr/>
          </p:nvSpPr>
          <p:spPr>
            <a:xfrm>
              <a:off x="7422718" y="3920456"/>
              <a:ext cx="397973" cy="307776"/>
            </a:xfrm>
            <a:prstGeom prst="rect">
              <a:avLst/>
            </a:prstGeom>
            <a:noFill/>
          </p:spPr>
          <p:txBody>
            <a:bodyPr wrap="none" rtlCol="0">
              <a:spAutoFit/>
            </a:bodyPr>
            <a:lstStyle/>
            <a:p>
              <a:r>
                <a:rPr kumimoji="1" lang="en-US" altLang="ja-JP" sz="900" dirty="0">
                  <a:solidFill>
                    <a:prstClr val="black"/>
                  </a:solidFill>
                </a:rPr>
                <a:t>Sn</a:t>
              </a:r>
            </a:p>
          </p:txBody>
        </p:sp>
        <p:sp>
          <p:nvSpPr>
            <p:cNvPr id="78" name="テキスト ボックス 77">
              <a:extLst>
                <a:ext uri="{FF2B5EF4-FFF2-40B4-BE49-F238E27FC236}">
                  <a16:creationId xmlns:a16="http://schemas.microsoft.com/office/drawing/2014/main" id="{A6E26236-6549-48CD-B635-EF85FB323C04}"/>
                </a:ext>
              </a:extLst>
            </p:cNvPr>
            <p:cNvSpPr txBox="1"/>
            <p:nvPr/>
          </p:nvSpPr>
          <p:spPr>
            <a:xfrm>
              <a:off x="1281762" y="4250802"/>
              <a:ext cx="459955" cy="284780"/>
            </a:xfrm>
            <a:prstGeom prst="rect">
              <a:avLst/>
            </a:prstGeom>
            <a:noFill/>
          </p:spPr>
          <p:txBody>
            <a:bodyPr wrap="none" rtlCol="0">
              <a:spAutoFit/>
            </a:bodyPr>
            <a:lstStyle/>
            <a:p>
              <a:r>
                <a:rPr lang="en-US" altLang="ja-JP" sz="788" dirty="0">
                  <a:solidFill>
                    <a:prstClr val="black"/>
                  </a:solidFill>
                </a:rPr>
                <a:t>n</a:t>
              </a:r>
              <a:r>
                <a:rPr lang="ja-JP" altLang="en-US" sz="788" dirty="0">
                  <a:solidFill>
                    <a:prstClr val="black"/>
                  </a:solidFill>
                </a:rPr>
                <a:t>≦</a:t>
              </a:r>
              <a:r>
                <a:rPr lang="en-US" altLang="ja-JP" sz="788" dirty="0">
                  <a:solidFill>
                    <a:prstClr val="black"/>
                  </a:solidFill>
                </a:rPr>
                <a:t>8</a:t>
              </a:r>
              <a:endParaRPr kumimoji="1" lang="ja-JP" altLang="en-US" sz="788" dirty="0">
                <a:solidFill>
                  <a:prstClr val="black"/>
                </a:solidFill>
              </a:endParaRPr>
            </a:p>
          </p:txBody>
        </p:sp>
        <p:sp>
          <p:nvSpPr>
            <p:cNvPr id="79" name="右矢印 79">
              <a:extLst>
                <a:ext uri="{FF2B5EF4-FFF2-40B4-BE49-F238E27FC236}">
                  <a16:creationId xmlns:a16="http://schemas.microsoft.com/office/drawing/2014/main" id="{9FC8D18B-81E6-4430-9D30-F80D66B1DC5F}"/>
                </a:ext>
              </a:extLst>
            </p:cNvPr>
            <p:cNvSpPr/>
            <p:nvPr/>
          </p:nvSpPr>
          <p:spPr bwMode="auto">
            <a:xfrm>
              <a:off x="4056743" y="3245877"/>
              <a:ext cx="703943" cy="662262"/>
            </a:xfrm>
            <a:prstGeom prst="rightArrow">
              <a:avLst>
                <a:gd name="adj1" fmla="val 76299"/>
                <a:gd name="adj2" fmla="val 50000"/>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0" scaled="1"/>
              <a:tileRect/>
            </a:gradFill>
            <a:ln>
              <a:noFill/>
            </a:ln>
            <a:effectLs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b="1" dirty="0">
                <a:solidFill>
                  <a:prstClr val="black"/>
                </a:solidFill>
                <a:latin typeface="游ゴシック Light" panose="020B0300000000000000" pitchFamily="34" charset="-128"/>
                <a:ea typeface="游ゴシック Light" panose="020B0300000000000000" pitchFamily="34" charset="-128"/>
              </a:endParaRPr>
            </a:p>
          </p:txBody>
        </p:sp>
      </p:grpSp>
      <p:sp>
        <p:nvSpPr>
          <p:cNvPr id="98" name="Title 1">
            <a:extLst>
              <a:ext uri="{FF2B5EF4-FFF2-40B4-BE49-F238E27FC236}">
                <a16:creationId xmlns:a16="http://schemas.microsoft.com/office/drawing/2014/main" id="{B5415B35-6932-4F18-A7F9-B0EC2A3C1631}"/>
              </a:ext>
            </a:extLst>
          </p:cNvPr>
          <p:cNvSpPr>
            <a:spLocks noGrp="1"/>
          </p:cNvSpPr>
          <p:nvPr>
            <p:ph type="title"/>
          </p:nvPr>
        </p:nvSpPr>
        <p:spPr>
          <a:xfrm>
            <a:off x="467544" y="339502"/>
            <a:ext cx="8129803" cy="432048"/>
          </a:xfrm>
        </p:spPr>
        <p:txBody>
          <a:bodyPr>
            <a:noAutofit/>
          </a:bodyPr>
          <a:lstStyle/>
          <a:p>
            <a:r>
              <a:rPr lang="en-GB" sz="2400" cap="none" dirty="0">
                <a:solidFill>
                  <a:srgbClr val="1F4C7D"/>
                </a:solidFill>
                <a:cs typeface="+mn-cs"/>
              </a:rPr>
              <a:t>Capacity &amp; Spectral efficiency </a:t>
            </a:r>
            <a:r>
              <a:rPr lang="en-GB" sz="2100" dirty="0"/>
              <a:t/>
            </a:r>
            <a:br>
              <a:rPr lang="en-GB" sz="2100" dirty="0"/>
            </a:br>
            <a:endParaRPr lang="en-GB" sz="2100" dirty="0"/>
          </a:p>
        </p:txBody>
      </p:sp>
    </p:spTree>
    <p:extLst>
      <p:ext uri="{BB962C8B-B14F-4D97-AF65-F5344CB8AC3E}">
        <p14:creationId xmlns:p14="http://schemas.microsoft.com/office/powerpoint/2010/main" val="2518695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9C2A5-109D-4B8C-8D07-6AC7DE16B26E}"/>
              </a:ext>
            </a:extLst>
          </p:cNvPr>
          <p:cNvSpPr>
            <a:spLocks noGrp="1"/>
          </p:cNvSpPr>
          <p:nvPr>
            <p:ph type="body" idx="1"/>
          </p:nvPr>
        </p:nvSpPr>
        <p:spPr>
          <a:xfrm>
            <a:off x="467544" y="845126"/>
            <a:ext cx="8696739" cy="2495300"/>
          </a:xfrm>
        </p:spPr>
        <p:txBody>
          <a:bodyPr>
            <a:noAutofit/>
          </a:bodyPr>
          <a:lstStyle/>
          <a:p>
            <a:r>
              <a:rPr lang="en-GB" sz="1800" dirty="0"/>
              <a:t>Bands &amp; Carriers Aggregation (BCA)</a:t>
            </a:r>
          </a:p>
          <a:p>
            <a:pPr lvl="1"/>
            <a:r>
              <a:rPr lang="en-GB" sz="1350" dirty="0">
                <a:solidFill>
                  <a:schemeClr val="tx1">
                    <a:lumMod val="75000"/>
                    <a:lumOff val="25000"/>
                  </a:schemeClr>
                </a:solidFill>
                <a:sym typeface="Wingdings" panose="05000000000000000000" pitchFamily="2" charset="2"/>
              </a:rPr>
              <a:t>BCA joins different channels that may be even in different bands, providing a single big capacity pipe. Lower band will provide capacity pipe’s segment with high availability, while higher band the best effort capacity pipe segment. Packets may be adaptively re-routed among different channels according to their priority and channels condition    </a:t>
            </a:r>
          </a:p>
          <a:p>
            <a:pPr lvl="1"/>
            <a:r>
              <a:rPr lang="en-GB" sz="1350" dirty="0">
                <a:solidFill>
                  <a:schemeClr val="tx1">
                    <a:lumMod val="75000"/>
                    <a:lumOff val="25000"/>
                  </a:schemeClr>
                </a:solidFill>
                <a:sym typeface="Wingdings" panose="05000000000000000000" pitchFamily="2" charset="2"/>
              </a:rPr>
              <a:t>One of the most valuable approach is 15/18/23 GHz with E-Band where dual band antennas are available:</a:t>
            </a:r>
          </a:p>
          <a:p>
            <a:pPr lvl="2"/>
            <a:r>
              <a:rPr lang="en-GB" sz="1350" dirty="0">
                <a:solidFill>
                  <a:schemeClr val="tx1">
                    <a:lumMod val="75000"/>
                    <a:lumOff val="25000"/>
                  </a:schemeClr>
                </a:solidFill>
                <a:sym typeface="Wingdings" panose="05000000000000000000" pitchFamily="2" charset="2"/>
              </a:rPr>
              <a:t>Links up to 7-10Km are feasible. Capacity may even exceed 10Gbps</a:t>
            </a:r>
          </a:p>
          <a:p>
            <a:pPr lvl="2"/>
            <a:r>
              <a:rPr lang="en-GB" sz="1350" dirty="0">
                <a:solidFill>
                  <a:schemeClr val="tx1">
                    <a:lumMod val="75000"/>
                    <a:lumOff val="25000"/>
                  </a:schemeClr>
                </a:solidFill>
                <a:sym typeface="Wingdings" panose="05000000000000000000" pitchFamily="2" charset="2"/>
              </a:rPr>
              <a:t>High spectral efficiency obtained because E-Band can reach longer links than in traditional approach. </a:t>
            </a:r>
          </a:p>
          <a:p>
            <a:pPr lvl="1"/>
            <a:r>
              <a:rPr lang="en-GB" sz="1350" dirty="0">
                <a:solidFill>
                  <a:schemeClr val="tx1">
                    <a:lumMod val="75000"/>
                    <a:lumOff val="25000"/>
                  </a:schemeClr>
                </a:solidFill>
                <a:sym typeface="Wingdings" panose="05000000000000000000" pitchFamily="2" charset="2"/>
              </a:rPr>
              <a:t>BCA among two MW bands is another variant when distance becomes more challenging i.e.: rural application  </a:t>
            </a:r>
          </a:p>
          <a:p>
            <a:pPr lvl="2"/>
            <a:endParaRPr lang="en-GB" sz="1350" dirty="0"/>
          </a:p>
          <a:p>
            <a:pPr lvl="1"/>
            <a:endParaRPr lang="en-GB" dirty="0"/>
          </a:p>
        </p:txBody>
      </p:sp>
      <p:grpSp>
        <p:nvGrpSpPr>
          <p:cNvPr id="11" name="Group 10">
            <a:extLst>
              <a:ext uri="{FF2B5EF4-FFF2-40B4-BE49-F238E27FC236}">
                <a16:creationId xmlns:a16="http://schemas.microsoft.com/office/drawing/2014/main" id="{4AAF0823-F2A9-40E6-BC5B-5D618A3A0A9A}"/>
              </a:ext>
            </a:extLst>
          </p:cNvPr>
          <p:cNvGrpSpPr>
            <a:grpSpLocks noChangeAspect="1"/>
          </p:cNvGrpSpPr>
          <p:nvPr/>
        </p:nvGrpSpPr>
        <p:grpSpPr>
          <a:xfrm>
            <a:off x="3978456" y="3223676"/>
            <a:ext cx="4698000" cy="1686332"/>
            <a:chOff x="2100632" y="3005557"/>
            <a:chExt cx="7672687" cy="2752400"/>
          </a:xfrm>
        </p:grpSpPr>
        <p:grpSp>
          <p:nvGrpSpPr>
            <p:cNvPr id="12" name="Group 11">
              <a:extLst>
                <a:ext uri="{FF2B5EF4-FFF2-40B4-BE49-F238E27FC236}">
                  <a16:creationId xmlns:a16="http://schemas.microsoft.com/office/drawing/2014/main" id="{F3EABD15-F756-4383-BD0C-5C3CB96A7056}"/>
                </a:ext>
              </a:extLst>
            </p:cNvPr>
            <p:cNvGrpSpPr/>
            <p:nvPr/>
          </p:nvGrpSpPr>
          <p:grpSpPr>
            <a:xfrm>
              <a:off x="8833165" y="3485435"/>
              <a:ext cx="940154" cy="2272522"/>
              <a:chOff x="8992189" y="2292739"/>
              <a:chExt cx="940154" cy="2272522"/>
            </a:xfrm>
            <a:effectLst>
              <a:outerShdw blurRad="76200" dir="13500000" sy="23000" kx="1200000" algn="br" rotWithShape="0">
                <a:prstClr val="black">
                  <a:alpha val="20000"/>
                </a:prstClr>
              </a:outerShdw>
            </a:effectLst>
          </p:grpSpPr>
          <p:grpSp>
            <p:nvGrpSpPr>
              <p:cNvPr id="45" name="Group 44">
                <a:extLst>
                  <a:ext uri="{FF2B5EF4-FFF2-40B4-BE49-F238E27FC236}">
                    <a16:creationId xmlns:a16="http://schemas.microsoft.com/office/drawing/2014/main" id="{5659A1B6-57DB-48C5-A5AF-F0464B0EF90F}"/>
                  </a:ext>
                </a:extLst>
              </p:cNvPr>
              <p:cNvGrpSpPr/>
              <p:nvPr/>
            </p:nvGrpSpPr>
            <p:grpSpPr>
              <a:xfrm>
                <a:off x="8992189" y="2388878"/>
                <a:ext cx="163513" cy="380750"/>
                <a:chOff x="574675" y="2228850"/>
                <a:chExt cx="163513" cy="323850"/>
              </a:xfrm>
            </p:grpSpPr>
            <p:sp>
              <p:nvSpPr>
                <p:cNvPr id="65" name="Freeform 21">
                  <a:extLst>
                    <a:ext uri="{FF2B5EF4-FFF2-40B4-BE49-F238E27FC236}">
                      <a16:creationId xmlns:a16="http://schemas.microsoft.com/office/drawing/2014/main" id="{CDA984BF-22BF-40FC-9E79-B629306D2290}"/>
                    </a:ext>
                  </a:extLst>
                </p:cNvPr>
                <p:cNvSpPr>
                  <a:spLocks/>
                </p:cNvSpPr>
                <p:nvPr/>
              </p:nvSpPr>
              <p:spPr bwMode="auto">
                <a:xfrm>
                  <a:off x="681038" y="2319338"/>
                  <a:ext cx="57150" cy="139700"/>
                </a:xfrm>
                <a:custGeom>
                  <a:avLst/>
                  <a:gdLst/>
                  <a:ahLst/>
                  <a:cxnLst>
                    <a:cxn ang="0">
                      <a:pos x="50" y="149"/>
                    </a:cxn>
                    <a:cxn ang="0">
                      <a:pos x="43" y="147"/>
                    </a:cxn>
                    <a:cxn ang="0">
                      <a:pos x="38" y="4"/>
                    </a:cxn>
                    <a:cxn ang="0">
                      <a:pos x="52" y="4"/>
                    </a:cxn>
                    <a:cxn ang="0">
                      <a:pos x="52" y="18"/>
                    </a:cxn>
                    <a:cxn ang="0">
                      <a:pos x="57" y="132"/>
                    </a:cxn>
                    <a:cxn ang="0">
                      <a:pos x="57" y="146"/>
                    </a:cxn>
                    <a:cxn ang="0">
                      <a:pos x="50" y="149"/>
                    </a:cxn>
                  </a:cxnLst>
                  <a:rect l="0" t="0" r="r" b="b"/>
                  <a:pathLst>
                    <a:path w="61" h="149">
                      <a:moveTo>
                        <a:pt x="50" y="149"/>
                      </a:moveTo>
                      <a:cubicBezTo>
                        <a:pt x="47" y="149"/>
                        <a:pt x="45" y="149"/>
                        <a:pt x="43" y="147"/>
                      </a:cubicBezTo>
                      <a:cubicBezTo>
                        <a:pt x="2" y="108"/>
                        <a:pt x="0" y="44"/>
                        <a:pt x="38" y="4"/>
                      </a:cubicBezTo>
                      <a:cubicBezTo>
                        <a:pt x="42" y="0"/>
                        <a:pt x="48" y="0"/>
                        <a:pt x="52" y="4"/>
                      </a:cubicBezTo>
                      <a:cubicBezTo>
                        <a:pt x="56" y="8"/>
                        <a:pt x="56" y="14"/>
                        <a:pt x="52" y="18"/>
                      </a:cubicBezTo>
                      <a:cubicBezTo>
                        <a:pt x="22" y="50"/>
                        <a:pt x="24" y="101"/>
                        <a:pt x="57" y="132"/>
                      </a:cubicBezTo>
                      <a:cubicBezTo>
                        <a:pt x="61" y="136"/>
                        <a:pt x="61" y="142"/>
                        <a:pt x="57" y="146"/>
                      </a:cubicBezTo>
                      <a:cubicBezTo>
                        <a:pt x="55" y="148"/>
                        <a:pt x="52" y="149"/>
                        <a:pt x="50" y="149"/>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66" name="Freeform 22">
                  <a:extLst>
                    <a:ext uri="{FF2B5EF4-FFF2-40B4-BE49-F238E27FC236}">
                      <a16:creationId xmlns:a16="http://schemas.microsoft.com/office/drawing/2014/main" id="{90E1E6C1-0781-40AA-9937-954711C50EEB}"/>
                    </a:ext>
                  </a:extLst>
                </p:cNvPr>
                <p:cNvSpPr>
                  <a:spLocks/>
                </p:cNvSpPr>
                <p:nvPr/>
              </p:nvSpPr>
              <p:spPr bwMode="auto">
                <a:xfrm>
                  <a:off x="628650" y="2271713"/>
                  <a:ext cx="87313" cy="239713"/>
                </a:xfrm>
                <a:custGeom>
                  <a:avLst/>
                  <a:gdLst/>
                  <a:ahLst/>
                  <a:cxnLst>
                    <a:cxn ang="0">
                      <a:pos x="82" y="255"/>
                    </a:cxn>
                    <a:cxn ang="0">
                      <a:pos x="75" y="252"/>
                    </a:cxn>
                    <a:cxn ang="0">
                      <a:pos x="66" y="4"/>
                    </a:cxn>
                    <a:cxn ang="0">
                      <a:pos x="80" y="4"/>
                    </a:cxn>
                    <a:cxn ang="0">
                      <a:pos x="81" y="18"/>
                    </a:cxn>
                    <a:cxn ang="0">
                      <a:pos x="89" y="237"/>
                    </a:cxn>
                    <a:cxn ang="0">
                      <a:pos x="89" y="251"/>
                    </a:cxn>
                    <a:cxn ang="0">
                      <a:pos x="82" y="255"/>
                    </a:cxn>
                  </a:cxnLst>
                  <a:rect l="0" t="0" r="r" b="b"/>
                  <a:pathLst>
                    <a:path w="93" h="255">
                      <a:moveTo>
                        <a:pt x="82" y="255"/>
                      </a:moveTo>
                      <a:cubicBezTo>
                        <a:pt x="80" y="255"/>
                        <a:pt x="77" y="254"/>
                        <a:pt x="75" y="252"/>
                      </a:cubicBezTo>
                      <a:cubicBezTo>
                        <a:pt x="4" y="184"/>
                        <a:pt x="0" y="73"/>
                        <a:pt x="66" y="4"/>
                      </a:cubicBezTo>
                      <a:cubicBezTo>
                        <a:pt x="70" y="0"/>
                        <a:pt x="76" y="0"/>
                        <a:pt x="80" y="4"/>
                      </a:cubicBezTo>
                      <a:cubicBezTo>
                        <a:pt x="84" y="7"/>
                        <a:pt x="85" y="14"/>
                        <a:pt x="81" y="18"/>
                      </a:cubicBezTo>
                      <a:cubicBezTo>
                        <a:pt x="22" y="79"/>
                        <a:pt x="26" y="177"/>
                        <a:pt x="89" y="237"/>
                      </a:cubicBezTo>
                      <a:cubicBezTo>
                        <a:pt x="93" y="241"/>
                        <a:pt x="93" y="247"/>
                        <a:pt x="89" y="251"/>
                      </a:cubicBezTo>
                      <a:cubicBezTo>
                        <a:pt x="87" y="253"/>
                        <a:pt x="85" y="255"/>
                        <a:pt x="82" y="255"/>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67" name="Freeform 23">
                  <a:extLst>
                    <a:ext uri="{FF2B5EF4-FFF2-40B4-BE49-F238E27FC236}">
                      <a16:creationId xmlns:a16="http://schemas.microsoft.com/office/drawing/2014/main" id="{A5C55C28-4A0D-445B-99E6-043E2CF1287C}"/>
                    </a:ext>
                  </a:extLst>
                </p:cNvPr>
                <p:cNvSpPr>
                  <a:spLocks/>
                </p:cNvSpPr>
                <p:nvPr/>
              </p:nvSpPr>
              <p:spPr bwMode="auto">
                <a:xfrm>
                  <a:off x="574675" y="2228850"/>
                  <a:ext cx="112713" cy="323850"/>
                </a:xfrm>
                <a:custGeom>
                  <a:avLst/>
                  <a:gdLst/>
                  <a:ahLst/>
                  <a:cxnLst>
                    <a:cxn ang="0">
                      <a:pos x="109" y="344"/>
                    </a:cxn>
                    <a:cxn ang="0">
                      <a:pos x="102" y="341"/>
                    </a:cxn>
                    <a:cxn ang="0">
                      <a:pos x="90" y="4"/>
                    </a:cxn>
                    <a:cxn ang="0">
                      <a:pos x="104" y="4"/>
                    </a:cxn>
                    <a:cxn ang="0">
                      <a:pos x="104" y="18"/>
                    </a:cxn>
                    <a:cxn ang="0">
                      <a:pos x="116" y="327"/>
                    </a:cxn>
                    <a:cxn ang="0">
                      <a:pos x="116" y="341"/>
                    </a:cxn>
                    <a:cxn ang="0">
                      <a:pos x="109" y="344"/>
                    </a:cxn>
                  </a:cxnLst>
                  <a:rect l="0" t="0" r="r" b="b"/>
                  <a:pathLst>
                    <a:path w="120" h="344">
                      <a:moveTo>
                        <a:pt x="109" y="344"/>
                      </a:moveTo>
                      <a:cubicBezTo>
                        <a:pt x="107" y="344"/>
                        <a:pt x="104" y="343"/>
                        <a:pt x="102" y="341"/>
                      </a:cubicBezTo>
                      <a:cubicBezTo>
                        <a:pt x="6" y="249"/>
                        <a:pt x="0" y="98"/>
                        <a:pt x="90" y="4"/>
                      </a:cubicBezTo>
                      <a:cubicBezTo>
                        <a:pt x="94" y="0"/>
                        <a:pt x="100" y="0"/>
                        <a:pt x="104" y="4"/>
                      </a:cubicBezTo>
                      <a:cubicBezTo>
                        <a:pt x="108" y="8"/>
                        <a:pt x="108" y="14"/>
                        <a:pt x="104" y="18"/>
                      </a:cubicBezTo>
                      <a:cubicBezTo>
                        <a:pt x="22" y="104"/>
                        <a:pt x="28" y="243"/>
                        <a:pt x="116" y="327"/>
                      </a:cubicBezTo>
                      <a:cubicBezTo>
                        <a:pt x="120" y="331"/>
                        <a:pt x="120" y="337"/>
                        <a:pt x="116" y="341"/>
                      </a:cubicBezTo>
                      <a:cubicBezTo>
                        <a:pt x="114" y="343"/>
                        <a:pt x="112" y="344"/>
                        <a:pt x="109" y="344"/>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grpSp>
          <p:sp>
            <p:nvSpPr>
              <p:cNvPr id="46" name="Freeform 148">
                <a:extLst>
                  <a:ext uri="{FF2B5EF4-FFF2-40B4-BE49-F238E27FC236}">
                    <a16:creationId xmlns:a16="http://schemas.microsoft.com/office/drawing/2014/main" id="{F43DC995-7927-4B67-8EB8-E2A3708E46EB}"/>
                  </a:ext>
                </a:extLst>
              </p:cNvPr>
              <p:cNvSpPr>
                <a:spLocks/>
              </p:cNvSpPr>
              <p:nvPr/>
            </p:nvSpPr>
            <p:spPr bwMode="auto">
              <a:xfrm>
                <a:off x="9310607" y="2715786"/>
                <a:ext cx="198314" cy="1849475"/>
              </a:xfrm>
              <a:custGeom>
                <a:avLst/>
                <a:gdLst/>
                <a:ahLst/>
                <a:cxnLst>
                  <a:cxn ang="0">
                    <a:pos x="9" y="576"/>
                  </a:cxn>
                  <a:cxn ang="0">
                    <a:pos x="0" y="565"/>
                  </a:cxn>
                  <a:cxn ang="0">
                    <a:pos x="0" y="565"/>
                  </a:cxn>
                  <a:cxn ang="0">
                    <a:pos x="43" y="10"/>
                  </a:cxn>
                  <a:cxn ang="0">
                    <a:pos x="53" y="1"/>
                  </a:cxn>
                  <a:cxn ang="0">
                    <a:pos x="53" y="1"/>
                  </a:cxn>
                  <a:cxn ang="0">
                    <a:pos x="63" y="12"/>
                  </a:cxn>
                  <a:cxn ang="0">
                    <a:pos x="63" y="12"/>
                  </a:cxn>
                  <a:cxn ang="0">
                    <a:pos x="20" y="567"/>
                  </a:cxn>
                  <a:cxn ang="0">
                    <a:pos x="10" y="576"/>
                  </a:cxn>
                  <a:cxn ang="0">
                    <a:pos x="10" y="576"/>
                  </a:cxn>
                  <a:cxn ang="0">
                    <a:pos x="9" y="576"/>
                  </a:cxn>
                </a:cxnLst>
                <a:rect l="0" t="0" r="r" b="b"/>
                <a:pathLst>
                  <a:path w="63" h="576">
                    <a:moveTo>
                      <a:pt x="9" y="576"/>
                    </a:moveTo>
                    <a:cubicBezTo>
                      <a:pt x="4" y="575"/>
                      <a:pt x="0" y="571"/>
                      <a:pt x="0" y="565"/>
                    </a:cubicBezTo>
                    <a:cubicBezTo>
                      <a:pt x="0" y="565"/>
                      <a:pt x="0" y="565"/>
                      <a:pt x="0" y="565"/>
                    </a:cubicBezTo>
                    <a:cubicBezTo>
                      <a:pt x="43" y="10"/>
                      <a:pt x="43" y="10"/>
                      <a:pt x="43" y="10"/>
                    </a:cubicBezTo>
                    <a:cubicBezTo>
                      <a:pt x="43" y="5"/>
                      <a:pt x="48" y="0"/>
                      <a:pt x="53" y="1"/>
                    </a:cubicBezTo>
                    <a:cubicBezTo>
                      <a:pt x="53" y="1"/>
                      <a:pt x="53" y="1"/>
                      <a:pt x="53" y="1"/>
                    </a:cubicBezTo>
                    <a:cubicBezTo>
                      <a:pt x="59" y="1"/>
                      <a:pt x="63" y="6"/>
                      <a:pt x="63" y="12"/>
                    </a:cubicBezTo>
                    <a:cubicBezTo>
                      <a:pt x="63" y="12"/>
                      <a:pt x="63" y="12"/>
                      <a:pt x="63" y="12"/>
                    </a:cubicBezTo>
                    <a:cubicBezTo>
                      <a:pt x="20" y="567"/>
                      <a:pt x="20" y="567"/>
                      <a:pt x="20" y="567"/>
                    </a:cubicBezTo>
                    <a:cubicBezTo>
                      <a:pt x="20" y="572"/>
                      <a:pt x="15" y="576"/>
                      <a:pt x="10" y="576"/>
                    </a:cubicBezTo>
                    <a:cubicBezTo>
                      <a:pt x="10" y="576"/>
                      <a:pt x="10" y="576"/>
                      <a:pt x="10" y="576"/>
                    </a:cubicBezTo>
                    <a:cubicBezTo>
                      <a:pt x="10" y="576"/>
                      <a:pt x="10" y="576"/>
                      <a:pt x="9" y="57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7" name="Freeform 149">
                <a:extLst>
                  <a:ext uri="{FF2B5EF4-FFF2-40B4-BE49-F238E27FC236}">
                    <a16:creationId xmlns:a16="http://schemas.microsoft.com/office/drawing/2014/main" id="{2C9862F6-062C-41B6-9887-92BD7323E086}"/>
                  </a:ext>
                </a:extLst>
              </p:cNvPr>
              <p:cNvSpPr>
                <a:spLocks/>
              </p:cNvSpPr>
              <p:nvPr/>
            </p:nvSpPr>
            <p:spPr bwMode="auto">
              <a:xfrm>
                <a:off x="9669714" y="2715786"/>
                <a:ext cx="203672" cy="1849475"/>
              </a:xfrm>
              <a:custGeom>
                <a:avLst/>
                <a:gdLst/>
                <a:ahLst/>
                <a:cxnLst>
                  <a:cxn ang="0">
                    <a:pos x="43" y="566"/>
                  </a:cxn>
                  <a:cxn ang="0">
                    <a:pos x="1" y="11"/>
                  </a:cxn>
                  <a:cxn ang="0">
                    <a:pos x="10" y="0"/>
                  </a:cxn>
                  <a:cxn ang="0">
                    <a:pos x="10" y="0"/>
                  </a:cxn>
                  <a:cxn ang="0">
                    <a:pos x="20" y="9"/>
                  </a:cxn>
                  <a:cxn ang="0">
                    <a:pos x="20" y="9"/>
                  </a:cxn>
                  <a:cxn ang="0">
                    <a:pos x="63" y="564"/>
                  </a:cxn>
                  <a:cxn ang="0">
                    <a:pos x="54" y="575"/>
                  </a:cxn>
                  <a:cxn ang="0">
                    <a:pos x="54" y="575"/>
                  </a:cxn>
                  <a:cxn ang="0">
                    <a:pos x="53" y="575"/>
                  </a:cxn>
                  <a:cxn ang="0">
                    <a:pos x="53" y="575"/>
                  </a:cxn>
                  <a:cxn ang="0">
                    <a:pos x="43" y="566"/>
                  </a:cxn>
                </a:cxnLst>
                <a:rect l="0" t="0" r="r" b="b"/>
                <a:pathLst>
                  <a:path w="64" h="575">
                    <a:moveTo>
                      <a:pt x="43" y="566"/>
                    </a:moveTo>
                    <a:cubicBezTo>
                      <a:pt x="1" y="11"/>
                      <a:pt x="1" y="11"/>
                      <a:pt x="1" y="11"/>
                    </a:cubicBezTo>
                    <a:cubicBezTo>
                      <a:pt x="0" y="5"/>
                      <a:pt x="4" y="0"/>
                      <a:pt x="10" y="0"/>
                    </a:cubicBezTo>
                    <a:cubicBezTo>
                      <a:pt x="10" y="0"/>
                      <a:pt x="10" y="0"/>
                      <a:pt x="10" y="0"/>
                    </a:cubicBezTo>
                    <a:cubicBezTo>
                      <a:pt x="15" y="0"/>
                      <a:pt x="20" y="4"/>
                      <a:pt x="20" y="9"/>
                    </a:cubicBezTo>
                    <a:cubicBezTo>
                      <a:pt x="20" y="9"/>
                      <a:pt x="20" y="9"/>
                      <a:pt x="20" y="9"/>
                    </a:cubicBezTo>
                    <a:cubicBezTo>
                      <a:pt x="63" y="564"/>
                      <a:pt x="63" y="564"/>
                      <a:pt x="63" y="564"/>
                    </a:cubicBezTo>
                    <a:cubicBezTo>
                      <a:pt x="64" y="570"/>
                      <a:pt x="59" y="574"/>
                      <a:pt x="54" y="575"/>
                    </a:cubicBezTo>
                    <a:cubicBezTo>
                      <a:pt x="54" y="575"/>
                      <a:pt x="54" y="575"/>
                      <a:pt x="54" y="575"/>
                    </a:cubicBezTo>
                    <a:cubicBezTo>
                      <a:pt x="54" y="575"/>
                      <a:pt x="53" y="575"/>
                      <a:pt x="53" y="575"/>
                    </a:cubicBezTo>
                    <a:cubicBezTo>
                      <a:pt x="53" y="575"/>
                      <a:pt x="53" y="575"/>
                      <a:pt x="53" y="575"/>
                    </a:cubicBezTo>
                    <a:cubicBezTo>
                      <a:pt x="48" y="575"/>
                      <a:pt x="44" y="571"/>
                      <a:pt x="43" y="56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8" name="Freeform 150">
                <a:extLst>
                  <a:ext uri="{FF2B5EF4-FFF2-40B4-BE49-F238E27FC236}">
                    <a16:creationId xmlns:a16="http://schemas.microsoft.com/office/drawing/2014/main" id="{28B2704B-0F26-4ECF-B457-5DDB05ECDEFE}"/>
                  </a:ext>
                </a:extLst>
              </p:cNvPr>
              <p:cNvSpPr>
                <a:spLocks/>
              </p:cNvSpPr>
              <p:nvPr/>
            </p:nvSpPr>
            <p:spPr bwMode="auto">
              <a:xfrm>
                <a:off x="9385644" y="3963232"/>
                <a:ext cx="418063" cy="59662"/>
              </a:xfrm>
              <a:custGeom>
                <a:avLst/>
                <a:gdLst/>
                <a:ahLst/>
                <a:cxnLst>
                  <a:cxn ang="0">
                    <a:pos x="0" y="11"/>
                  </a:cxn>
                  <a:cxn ang="0">
                    <a:pos x="0" y="0"/>
                  </a:cxn>
                  <a:cxn ang="0">
                    <a:pos x="78" y="0"/>
                  </a:cxn>
                  <a:cxn ang="0">
                    <a:pos x="78" y="11"/>
                  </a:cxn>
                  <a:cxn ang="0">
                    <a:pos x="0" y="11"/>
                  </a:cxn>
                  <a:cxn ang="0">
                    <a:pos x="0" y="11"/>
                  </a:cxn>
                </a:cxnLst>
                <a:rect l="0" t="0" r="r" b="b"/>
                <a:pathLst>
                  <a:path w="78" h="11">
                    <a:moveTo>
                      <a:pt x="0" y="11"/>
                    </a:moveTo>
                    <a:lnTo>
                      <a:pt x="0" y="0"/>
                    </a:lnTo>
                    <a:lnTo>
                      <a:pt x="78" y="0"/>
                    </a:lnTo>
                    <a:lnTo>
                      <a:pt x="78" y="11"/>
                    </a:lnTo>
                    <a:lnTo>
                      <a:pt x="0" y="11"/>
                    </a:lnTo>
                    <a:lnTo>
                      <a:pt x="0" y="11"/>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9" name="Freeform 151">
                <a:extLst>
                  <a:ext uri="{FF2B5EF4-FFF2-40B4-BE49-F238E27FC236}">
                    <a16:creationId xmlns:a16="http://schemas.microsoft.com/office/drawing/2014/main" id="{816F90AF-9F5D-4807-8EE2-ACB3513DB56B}"/>
                  </a:ext>
                </a:extLst>
              </p:cNvPr>
              <p:cNvSpPr>
                <a:spLocks/>
              </p:cNvSpPr>
              <p:nvPr/>
            </p:nvSpPr>
            <p:spPr bwMode="auto">
              <a:xfrm>
                <a:off x="9417803" y="3529337"/>
                <a:ext cx="353746" cy="65084"/>
              </a:xfrm>
              <a:custGeom>
                <a:avLst/>
                <a:gdLst/>
                <a:ahLst/>
                <a:cxnLst>
                  <a:cxn ang="0">
                    <a:pos x="0" y="12"/>
                  </a:cxn>
                  <a:cxn ang="0">
                    <a:pos x="0" y="0"/>
                  </a:cxn>
                  <a:cxn ang="0">
                    <a:pos x="66" y="0"/>
                  </a:cxn>
                  <a:cxn ang="0">
                    <a:pos x="66" y="12"/>
                  </a:cxn>
                  <a:cxn ang="0">
                    <a:pos x="0" y="12"/>
                  </a:cxn>
                  <a:cxn ang="0">
                    <a:pos x="0" y="12"/>
                  </a:cxn>
                </a:cxnLst>
                <a:rect l="0" t="0" r="r" b="b"/>
                <a:pathLst>
                  <a:path w="66" h="12">
                    <a:moveTo>
                      <a:pt x="0" y="12"/>
                    </a:moveTo>
                    <a:lnTo>
                      <a:pt x="0" y="0"/>
                    </a:lnTo>
                    <a:lnTo>
                      <a:pt x="66" y="0"/>
                    </a:lnTo>
                    <a:lnTo>
                      <a:pt x="66"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0" name="Freeform 152">
                <a:extLst>
                  <a:ext uri="{FF2B5EF4-FFF2-40B4-BE49-F238E27FC236}">
                    <a16:creationId xmlns:a16="http://schemas.microsoft.com/office/drawing/2014/main" id="{0A40F2A3-47C9-4C0F-A60C-48E884E5DE1C}"/>
                  </a:ext>
                </a:extLst>
              </p:cNvPr>
              <p:cNvSpPr>
                <a:spLocks/>
              </p:cNvSpPr>
              <p:nvPr/>
            </p:nvSpPr>
            <p:spPr bwMode="auto">
              <a:xfrm>
                <a:off x="9449961" y="3100869"/>
                <a:ext cx="284070" cy="65084"/>
              </a:xfrm>
              <a:custGeom>
                <a:avLst/>
                <a:gdLst/>
                <a:ahLst/>
                <a:cxnLst>
                  <a:cxn ang="0">
                    <a:pos x="0" y="12"/>
                  </a:cxn>
                  <a:cxn ang="0">
                    <a:pos x="0" y="0"/>
                  </a:cxn>
                  <a:cxn ang="0">
                    <a:pos x="53" y="0"/>
                  </a:cxn>
                  <a:cxn ang="0">
                    <a:pos x="53" y="12"/>
                  </a:cxn>
                  <a:cxn ang="0">
                    <a:pos x="0" y="12"/>
                  </a:cxn>
                  <a:cxn ang="0">
                    <a:pos x="0" y="12"/>
                  </a:cxn>
                </a:cxnLst>
                <a:rect l="0" t="0" r="r" b="b"/>
                <a:pathLst>
                  <a:path w="53" h="12">
                    <a:moveTo>
                      <a:pt x="0" y="12"/>
                    </a:moveTo>
                    <a:lnTo>
                      <a:pt x="0" y="0"/>
                    </a:lnTo>
                    <a:lnTo>
                      <a:pt x="53" y="0"/>
                    </a:lnTo>
                    <a:lnTo>
                      <a:pt x="53"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1" name="Freeform 153">
                <a:extLst>
                  <a:ext uri="{FF2B5EF4-FFF2-40B4-BE49-F238E27FC236}">
                    <a16:creationId xmlns:a16="http://schemas.microsoft.com/office/drawing/2014/main" id="{62227A3D-0E7F-4362-8FB8-DC49BFB8B935}"/>
                  </a:ext>
                </a:extLst>
              </p:cNvPr>
              <p:cNvSpPr>
                <a:spLocks/>
              </p:cNvSpPr>
              <p:nvPr/>
            </p:nvSpPr>
            <p:spPr bwMode="auto">
              <a:xfrm>
                <a:off x="9385644" y="2721212"/>
                <a:ext cx="412705" cy="65084"/>
              </a:xfrm>
              <a:custGeom>
                <a:avLst/>
                <a:gdLst/>
                <a:ahLst/>
                <a:cxnLst>
                  <a:cxn ang="0">
                    <a:pos x="0" y="12"/>
                  </a:cxn>
                  <a:cxn ang="0">
                    <a:pos x="0" y="0"/>
                  </a:cxn>
                  <a:cxn ang="0">
                    <a:pos x="77" y="0"/>
                  </a:cxn>
                  <a:cxn ang="0">
                    <a:pos x="77" y="12"/>
                  </a:cxn>
                  <a:cxn ang="0">
                    <a:pos x="0" y="12"/>
                  </a:cxn>
                  <a:cxn ang="0">
                    <a:pos x="0" y="12"/>
                  </a:cxn>
                </a:cxnLst>
                <a:rect l="0" t="0" r="r" b="b"/>
                <a:pathLst>
                  <a:path w="77" h="12">
                    <a:moveTo>
                      <a:pt x="0" y="12"/>
                    </a:moveTo>
                    <a:lnTo>
                      <a:pt x="0" y="0"/>
                    </a:lnTo>
                    <a:lnTo>
                      <a:pt x="77" y="0"/>
                    </a:lnTo>
                    <a:lnTo>
                      <a:pt x="77"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2" name="Freeform 154">
                <a:extLst>
                  <a:ext uri="{FF2B5EF4-FFF2-40B4-BE49-F238E27FC236}">
                    <a16:creationId xmlns:a16="http://schemas.microsoft.com/office/drawing/2014/main" id="{7939AC9F-10FD-485B-89B5-9AC9AB405CB8}"/>
                  </a:ext>
                </a:extLst>
              </p:cNvPr>
              <p:cNvSpPr>
                <a:spLocks/>
              </p:cNvSpPr>
              <p:nvPr/>
            </p:nvSpPr>
            <p:spPr bwMode="auto">
              <a:xfrm>
                <a:off x="9332046" y="3979504"/>
                <a:ext cx="482381" cy="461015"/>
              </a:xfrm>
              <a:custGeom>
                <a:avLst/>
                <a:gdLst/>
                <a:ahLst/>
                <a:cxnLst>
                  <a:cxn ang="0">
                    <a:pos x="0" y="77"/>
                  </a:cxn>
                  <a:cxn ang="0">
                    <a:pos x="82" y="0"/>
                  </a:cxn>
                  <a:cxn ang="0">
                    <a:pos x="90" y="8"/>
                  </a:cxn>
                  <a:cxn ang="0">
                    <a:pos x="8" y="85"/>
                  </a:cxn>
                  <a:cxn ang="0">
                    <a:pos x="0" y="77"/>
                  </a:cxn>
                  <a:cxn ang="0">
                    <a:pos x="0" y="77"/>
                  </a:cxn>
                </a:cxnLst>
                <a:rect l="0" t="0" r="r" b="b"/>
                <a:pathLst>
                  <a:path w="90" h="85">
                    <a:moveTo>
                      <a:pt x="0" y="77"/>
                    </a:moveTo>
                    <a:lnTo>
                      <a:pt x="82" y="0"/>
                    </a:lnTo>
                    <a:lnTo>
                      <a:pt x="90" y="8"/>
                    </a:lnTo>
                    <a:lnTo>
                      <a:pt x="8" y="85"/>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3" name="Freeform 155">
                <a:extLst>
                  <a:ext uri="{FF2B5EF4-FFF2-40B4-BE49-F238E27FC236}">
                    <a16:creationId xmlns:a16="http://schemas.microsoft.com/office/drawing/2014/main" id="{88392E3F-7BCE-41F5-B8C8-555B0BFC45E4}"/>
                  </a:ext>
                </a:extLst>
              </p:cNvPr>
              <p:cNvSpPr>
                <a:spLocks/>
              </p:cNvSpPr>
              <p:nvPr/>
            </p:nvSpPr>
            <p:spPr bwMode="auto">
              <a:xfrm>
                <a:off x="9364205" y="3545610"/>
                <a:ext cx="428783" cy="461015"/>
              </a:xfrm>
              <a:custGeom>
                <a:avLst/>
                <a:gdLst/>
                <a:ahLst/>
                <a:cxnLst>
                  <a:cxn ang="0">
                    <a:pos x="0" y="78"/>
                  </a:cxn>
                  <a:cxn ang="0">
                    <a:pos x="71" y="0"/>
                  </a:cxn>
                  <a:cxn ang="0">
                    <a:pos x="80" y="8"/>
                  </a:cxn>
                  <a:cxn ang="0">
                    <a:pos x="9" y="85"/>
                  </a:cxn>
                  <a:cxn ang="0">
                    <a:pos x="0" y="78"/>
                  </a:cxn>
                  <a:cxn ang="0">
                    <a:pos x="0" y="78"/>
                  </a:cxn>
                </a:cxnLst>
                <a:rect l="0" t="0" r="r" b="b"/>
                <a:pathLst>
                  <a:path w="80" h="85">
                    <a:moveTo>
                      <a:pt x="0" y="78"/>
                    </a:moveTo>
                    <a:lnTo>
                      <a:pt x="71" y="0"/>
                    </a:lnTo>
                    <a:lnTo>
                      <a:pt x="80" y="8"/>
                    </a:lnTo>
                    <a:lnTo>
                      <a:pt x="9" y="85"/>
                    </a:lnTo>
                    <a:lnTo>
                      <a:pt x="0" y="78"/>
                    </a:lnTo>
                    <a:lnTo>
                      <a:pt x="0" y="7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4" name="Freeform 156">
                <a:extLst>
                  <a:ext uri="{FF2B5EF4-FFF2-40B4-BE49-F238E27FC236}">
                    <a16:creationId xmlns:a16="http://schemas.microsoft.com/office/drawing/2014/main" id="{10ADC08A-1304-4D79-A2AB-E0938A857D48}"/>
                  </a:ext>
                </a:extLst>
              </p:cNvPr>
              <p:cNvSpPr>
                <a:spLocks/>
              </p:cNvSpPr>
              <p:nvPr/>
            </p:nvSpPr>
            <p:spPr bwMode="auto">
              <a:xfrm>
                <a:off x="9401725" y="3117138"/>
                <a:ext cx="359107" cy="455589"/>
              </a:xfrm>
              <a:custGeom>
                <a:avLst/>
                <a:gdLst/>
                <a:ahLst/>
                <a:cxnLst>
                  <a:cxn ang="0">
                    <a:pos x="0" y="77"/>
                  </a:cxn>
                  <a:cxn ang="0">
                    <a:pos x="57" y="0"/>
                  </a:cxn>
                  <a:cxn ang="0">
                    <a:pos x="67" y="7"/>
                  </a:cxn>
                  <a:cxn ang="0">
                    <a:pos x="9" y="84"/>
                  </a:cxn>
                  <a:cxn ang="0">
                    <a:pos x="0" y="77"/>
                  </a:cxn>
                  <a:cxn ang="0">
                    <a:pos x="0" y="77"/>
                  </a:cxn>
                </a:cxnLst>
                <a:rect l="0" t="0" r="r" b="b"/>
                <a:pathLst>
                  <a:path w="67" h="84">
                    <a:moveTo>
                      <a:pt x="0" y="77"/>
                    </a:moveTo>
                    <a:lnTo>
                      <a:pt x="57" y="0"/>
                    </a:lnTo>
                    <a:lnTo>
                      <a:pt x="67" y="7"/>
                    </a:lnTo>
                    <a:lnTo>
                      <a:pt x="9" y="84"/>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5" name="Freeform 157">
                <a:extLst>
                  <a:ext uri="{FF2B5EF4-FFF2-40B4-BE49-F238E27FC236}">
                    <a16:creationId xmlns:a16="http://schemas.microsoft.com/office/drawing/2014/main" id="{A9D9698C-D6FA-4958-8AC2-93B5F2A3044F}"/>
                  </a:ext>
                </a:extLst>
              </p:cNvPr>
              <p:cNvSpPr>
                <a:spLocks/>
              </p:cNvSpPr>
              <p:nvPr/>
            </p:nvSpPr>
            <p:spPr bwMode="auto">
              <a:xfrm>
                <a:off x="9423164" y="2737481"/>
                <a:ext cx="300148" cy="406777"/>
              </a:xfrm>
              <a:custGeom>
                <a:avLst/>
                <a:gdLst/>
                <a:ahLst/>
                <a:cxnLst>
                  <a:cxn ang="0">
                    <a:pos x="0" y="69"/>
                  </a:cxn>
                  <a:cxn ang="0">
                    <a:pos x="47" y="0"/>
                  </a:cxn>
                  <a:cxn ang="0">
                    <a:pos x="56" y="6"/>
                  </a:cxn>
                  <a:cxn ang="0">
                    <a:pos x="10" y="75"/>
                  </a:cxn>
                  <a:cxn ang="0">
                    <a:pos x="0" y="69"/>
                  </a:cxn>
                  <a:cxn ang="0">
                    <a:pos x="0" y="69"/>
                  </a:cxn>
                </a:cxnLst>
                <a:rect l="0" t="0" r="r" b="b"/>
                <a:pathLst>
                  <a:path w="56" h="75">
                    <a:moveTo>
                      <a:pt x="0" y="69"/>
                    </a:moveTo>
                    <a:lnTo>
                      <a:pt x="47" y="0"/>
                    </a:lnTo>
                    <a:lnTo>
                      <a:pt x="56" y="6"/>
                    </a:lnTo>
                    <a:lnTo>
                      <a:pt x="10" y="75"/>
                    </a:lnTo>
                    <a:lnTo>
                      <a:pt x="0" y="69"/>
                    </a:lnTo>
                    <a:lnTo>
                      <a:pt x="0" y="69"/>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6" name="Freeform 158">
                <a:extLst>
                  <a:ext uri="{FF2B5EF4-FFF2-40B4-BE49-F238E27FC236}">
                    <a16:creationId xmlns:a16="http://schemas.microsoft.com/office/drawing/2014/main" id="{7108EA5E-CA74-4074-B21A-5D1C8D85E3B1}"/>
                  </a:ext>
                </a:extLst>
              </p:cNvPr>
              <p:cNvSpPr>
                <a:spLocks/>
              </p:cNvSpPr>
              <p:nvPr/>
            </p:nvSpPr>
            <p:spPr bwMode="auto">
              <a:xfrm>
                <a:off x="9396364" y="3551032"/>
                <a:ext cx="428783" cy="455589"/>
              </a:xfrm>
              <a:custGeom>
                <a:avLst/>
                <a:gdLst/>
                <a:ahLst/>
                <a:cxnLst>
                  <a:cxn ang="0">
                    <a:pos x="0" y="8"/>
                  </a:cxn>
                  <a:cxn ang="0">
                    <a:pos x="8" y="0"/>
                  </a:cxn>
                  <a:cxn ang="0">
                    <a:pos x="80" y="76"/>
                  </a:cxn>
                  <a:cxn ang="0">
                    <a:pos x="71" y="84"/>
                  </a:cxn>
                  <a:cxn ang="0">
                    <a:pos x="0" y="8"/>
                  </a:cxn>
                  <a:cxn ang="0">
                    <a:pos x="0" y="8"/>
                  </a:cxn>
                </a:cxnLst>
                <a:rect l="0" t="0" r="r" b="b"/>
                <a:pathLst>
                  <a:path w="80" h="84">
                    <a:moveTo>
                      <a:pt x="0" y="8"/>
                    </a:moveTo>
                    <a:lnTo>
                      <a:pt x="8" y="0"/>
                    </a:lnTo>
                    <a:lnTo>
                      <a:pt x="80" y="76"/>
                    </a:lnTo>
                    <a:lnTo>
                      <a:pt x="71" y="84"/>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7" name="Freeform 159">
                <a:extLst>
                  <a:ext uri="{FF2B5EF4-FFF2-40B4-BE49-F238E27FC236}">
                    <a16:creationId xmlns:a16="http://schemas.microsoft.com/office/drawing/2014/main" id="{02790CED-8767-4E92-8BC3-1607565953CD}"/>
                  </a:ext>
                </a:extLst>
              </p:cNvPr>
              <p:cNvSpPr>
                <a:spLocks/>
              </p:cNvSpPr>
              <p:nvPr/>
            </p:nvSpPr>
            <p:spPr bwMode="auto">
              <a:xfrm>
                <a:off x="9428522" y="3111716"/>
                <a:ext cx="364466" cy="466436"/>
              </a:xfrm>
              <a:custGeom>
                <a:avLst/>
                <a:gdLst/>
                <a:ahLst/>
                <a:cxnLst>
                  <a:cxn ang="0">
                    <a:pos x="0" y="7"/>
                  </a:cxn>
                  <a:cxn ang="0">
                    <a:pos x="10" y="0"/>
                  </a:cxn>
                  <a:cxn ang="0">
                    <a:pos x="68" y="78"/>
                  </a:cxn>
                  <a:cxn ang="0">
                    <a:pos x="59" y="86"/>
                  </a:cxn>
                  <a:cxn ang="0">
                    <a:pos x="0" y="7"/>
                  </a:cxn>
                  <a:cxn ang="0">
                    <a:pos x="0" y="7"/>
                  </a:cxn>
                </a:cxnLst>
                <a:rect l="0" t="0" r="r" b="b"/>
                <a:pathLst>
                  <a:path w="68" h="86">
                    <a:moveTo>
                      <a:pt x="0" y="7"/>
                    </a:moveTo>
                    <a:lnTo>
                      <a:pt x="10" y="0"/>
                    </a:lnTo>
                    <a:lnTo>
                      <a:pt x="68" y="78"/>
                    </a:lnTo>
                    <a:lnTo>
                      <a:pt x="59" y="86"/>
                    </a:lnTo>
                    <a:lnTo>
                      <a:pt x="0" y="7"/>
                    </a:lnTo>
                    <a:lnTo>
                      <a:pt x="0" y="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8" name="Freeform 160">
                <a:extLst>
                  <a:ext uri="{FF2B5EF4-FFF2-40B4-BE49-F238E27FC236}">
                    <a16:creationId xmlns:a16="http://schemas.microsoft.com/office/drawing/2014/main" id="{A584FCF0-B0C5-43ED-8ED5-54F7C64C732C}"/>
                  </a:ext>
                </a:extLst>
              </p:cNvPr>
              <p:cNvSpPr>
                <a:spLocks/>
              </p:cNvSpPr>
              <p:nvPr/>
            </p:nvSpPr>
            <p:spPr bwMode="auto">
              <a:xfrm>
                <a:off x="9455323" y="2732059"/>
                <a:ext cx="300148" cy="417624"/>
              </a:xfrm>
              <a:custGeom>
                <a:avLst/>
                <a:gdLst/>
                <a:ahLst/>
                <a:cxnLst>
                  <a:cxn ang="0">
                    <a:pos x="0" y="6"/>
                  </a:cxn>
                  <a:cxn ang="0">
                    <a:pos x="10" y="0"/>
                  </a:cxn>
                  <a:cxn ang="0">
                    <a:pos x="56" y="70"/>
                  </a:cxn>
                  <a:cxn ang="0">
                    <a:pos x="46" y="77"/>
                  </a:cxn>
                  <a:cxn ang="0">
                    <a:pos x="0" y="6"/>
                  </a:cxn>
                  <a:cxn ang="0">
                    <a:pos x="0" y="6"/>
                  </a:cxn>
                </a:cxnLst>
                <a:rect l="0" t="0" r="r" b="b"/>
                <a:pathLst>
                  <a:path w="56" h="77">
                    <a:moveTo>
                      <a:pt x="0" y="6"/>
                    </a:moveTo>
                    <a:lnTo>
                      <a:pt x="10" y="0"/>
                    </a:lnTo>
                    <a:lnTo>
                      <a:pt x="56" y="70"/>
                    </a:lnTo>
                    <a:lnTo>
                      <a:pt x="46" y="77"/>
                    </a:lnTo>
                    <a:lnTo>
                      <a:pt x="0" y="6"/>
                    </a:lnTo>
                    <a:lnTo>
                      <a:pt x="0" y="6"/>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59" name="Freeform 161">
                <a:extLst>
                  <a:ext uri="{FF2B5EF4-FFF2-40B4-BE49-F238E27FC236}">
                    <a16:creationId xmlns:a16="http://schemas.microsoft.com/office/drawing/2014/main" id="{0880996D-057A-44AB-AAAC-85DBDC85FAFF}"/>
                  </a:ext>
                </a:extLst>
              </p:cNvPr>
              <p:cNvSpPr>
                <a:spLocks/>
              </p:cNvSpPr>
              <p:nvPr/>
            </p:nvSpPr>
            <p:spPr bwMode="auto">
              <a:xfrm>
                <a:off x="9369566" y="3979504"/>
                <a:ext cx="477023" cy="461015"/>
              </a:xfrm>
              <a:custGeom>
                <a:avLst/>
                <a:gdLst/>
                <a:ahLst/>
                <a:cxnLst>
                  <a:cxn ang="0">
                    <a:pos x="0" y="8"/>
                  </a:cxn>
                  <a:cxn ang="0">
                    <a:pos x="7" y="0"/>
                  </a:cxn>
                  <a:cxn ang="0">
                    <a:pos x="89" y="77"/>
                  </a:cxn>
                  <a:cxn ang="0">
                    <a:pos x="81" y="85"/>
                  </a:cxn>
                  <a:cxn ang="0">
                    <a:pos x="0" y="8"/>
                  </a:cxn>
                  <a:cxn ang="0">
                    <a:pos x="0" y="8"/>
                  </a:cxn>
                </a:cxnLst>
                <a:rect l="0" t="0" r="r" b="b"/>
                <a:pathLst>
                  <a:path w="89" h="85">
                    <a:moveTo>
                      <a:pt x="0" y="8"/>
                    </a:moveTo>
                    <a:lnTo>
                      <a:pt x="7" y="0"/>
                    </a:lnTo>
                    <a:lnTo>
                      <a:pt x="89" y="77"/>
                    </a:lnTo>
                    <a:lnTo>
                      <a:pt x="81" y="85"/>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0" name="Freeform 162">
                <a:extLst>
                  <a:ext uri="{FF2B5EF4-FFF2-40B4-BE49-F238E27FC236}">
                    <a16:creationId xmlns:a16="http://schemas.microsoft.com/office/drawing/2014/main" id="{4624A523-F276-40F4-AB34-9730E5B8ECDD}"/>
                  </a:ext>
                </a:extLst>
              </p:cNvPr>
              <p:cNvSpPr>
                <a:spLocks/>
              </p:cNvSpPr>
              <p:nvPr/>
            </p:nvSpPr>
            <p:spPr bwMode="auto">
              <a:xfrm>
                <a:off x="9358847" y="2525959"/>
                <a:ext cx="455584" cy="238642"/>
              </a:xfrm>
              <a:custGeom>
                <a:avLst/>
                <a:gdLst/>
                <a:ahLst/>
                <a:cxnLst>
                  <a:cxn ang="0">
                    <a:pos x="0" y="34"/>
                  </a:cxn>
                  <a:cxn ang="0">
                    <a:pos x="43" y="0"/>
                  </a:cxn>
                  <a:cxn ang="0">
                    <a:pos x="85" y="34"/>
                  </a:cxn>
                  <a:cxn ang="0">
                    <a:pos x="78" y="43"/>
                  </a:cxn>
                  <a:cxn ang="0">
                    <a:pos x="43" y="15"/>
                  </a:cxn>
                  <a:cxn ang="0">
                    <a:pos x="8" y="44"/>
                  </a:cxn>
                  <a:cxn ang="0">
                    <a:pos x="0" y="34"/>
                  </a:cxn>
                  <a:cxn ang="0">
                    <a:pos x="0" y="34"/>
                  </a:cxn>
                </a:cxnLst>
                <a:rect l="0" t="0" r="r" b="b"/>
                <a:pathLst>
                  <a:path w="85" h="44">
                    <a:moveTo>
                      <a:pt x="0" y="34"/>
                    </a:moveTo>
                    <a:lnTo>
                      <a:pt x="43" y="0"/>
                    </a:lnTo>
                    <a:lnTo>
                      <a:pt x="85" y="34"/>
                    </a:lnTo>
                    <a:lnTo>
                      <a:pt x="78" y="43"/>
                    </a:lnTo>
                    <a:lnTo>
                      <a:pt x="43" y="15"/>
                    </a:lnTo>
                    <a:lnTo>
                      <a:pt x="8" y="44"/>
                    </a:lnTo>
                    <a:lnTo>
                      <a:pt x="0" y="34"/>
                    </a:lnTo>
                    <a:lnTo>
                      <a:pt x="0" y="34"/>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1" name="Freeform 163">
                <a:extLst>
                  <a:ext uri="{FF2B5EF4-FFF2-40B4-BE49-F238E27FC236}">
                    <a16:creationId xmlns:a16="http://schemas.microsoft.com/office/drawing/2014/main" id="{073A20F5-76AA-45B7-B80F-DE5F03544C71}"/>
                  </a:ext>
                </a:extLst>
              </p:cNvPr>
              <p:cNvSpPr>
                <a:spLocks/>
              </p:cNvSpPr>
              <p:nvPr/>
            </p:nvSpPr>
            <p:spPr bwMode="auto">
              <a:xfrm>
                <a:off x="9313563" y="2616250"/>
                <a:ext cx="171513" cy="347115"/>
              </a:xfrm>
              <a:custGeom>
                <a:avLst/>
                <a:gdLst/>
                <a:ahLst/>
                <a:cxnLst>
                  <a:cxn ang="0">
                    <a:pos x="33" y="102"/>
                  </a:cxn>
                  <a:cxn ang="0">
                    <a:pos x="2" y="15"/>
                  </a:cxn>
                  <a:cxn ang="0">
                    <a:pos x="8" y="2"/>
                  </a:cxn>
                  <a:cxn ang="0">
                    <a:pos x="8" y="2"/>
                  </a:cxn>
                  <a:cxn ang="0">
                    <a:pos x="20" y="8"/>
                  </a:cxn>
                  <a:cxn ang="0">
                    <a:pos x="20" y="8"/>
                  </a:cxn>
                  <a:cxn ang="0">
                    <a:pos x="52" y="95"/>
                  </a:cxn>
                  <a:cxn ang="0">
                    <a:pos x="46" y="108"/>
                  </a:cxn>
                  <a:cxn ang="0">
                    <a:pos x="46" y="108"/>
                  </a:cxn>
                  <a:cxn ang="0">
                    <a:pos x="43" y="109"/>
                  </a:cxn>
                  <a:cxn ang="0">
                    <a:pos x="43" y="109"/>
                  </a:cxn>
                  <a:cxn ang="0">
                    <a:pos x="33" y="102"/>
                  </a:cxn>
                </a:cxnLst>
                <a:rect l="0" t="0" r="r" b="b"/>
                <a:pathLst>
                  <a:path w="54" h="109">
                    <a:moveTo>
                      <a:pt x="33" y="102"/>
                    </a:moveTo>
                    <a:cubicBezTo>
                      <a:pt x="2" y="15"/>
                      <a:pt x="2" y="15"/>
                      <a:pt x="2" y="15"/>
                    </a:cubicBezTo>
                    <a:cubicBezTo>
                      <a:pt x="0" y="9"/>
                      <a:pt x="2" y="4"/>
                      <a:pt x="8" y="2"/>
                    </a:cubicBezTo>
                    <a:cubicBezTo>
                      <a:pt x="8" y="2"/>
                      <a:pt x="8" y="2"/>
                      <a:pt x="8" y="2"/>
                    </a:cubicBezTo>
                    <a:cubicBezTo>
                      <a:pt x="13" y="0"/>
                      <a:pt x="18" y="3"/>
                      <a:pt x="20" y="8"/>
                    </a:cubicBezTo>
                    <a:cubicBezTo>
                      <a:pt x="20" y="8"/>
                      <a:pt x="20" y="8"/>
                      <a:pt x="20" y="8"/>
                    </a:cubicBezTo>
                    <a:cubicBezTo>
                      <a:pt x="52" y="95"/>
                      <a:pt x="52" y="95"/>
                      <a:pt x="52" y="95"/>
                    </a:cubicBezTo>
                    <a:cubicBezTo>
                      <a:pt x="54" y="100"/>
                      <a:pt x="51" y="106"/>
                      <a:pt x="46" y="108"/>
                    </a:cubicBezTo>
                    <a:cubicBezTo>
                      <a:pt x="46" y="108"/>
                      <a:pt x="46" y="108"/>
                      <a:pt x="46" y="108"/>
                    </a:cubicBezTo>
                    <a:cubicBezTo>
                      <a:pt x="45" y="108"/>
                      <a:pt x="44" y="109"/>
                      <a:pt x="43" y="109"/>
                    </a:cubicBezTo>
                    <a:cubicBezTo>
                      <a:pt x="43" y="109"/>
                      <a:pt x="43" y="109"/>
                      <a:pt x="43" y="109"/>
                    </a:cubicBezTo>
                    <a:cubicBezTo>
                      <a:pt x="38" y="109"/>
                      <a:pt x="35" y="106"/>
                      <a:pt x="33" y="102"/>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2" name="Freeform 164">
                <a:extLst>
                  <a:ext uri="{FF2B5EF4-FFF2-40B4-BE49-F238E27FC236}">
                    <a16:creationId xmlns:a16="http://schemas.microsoft.com/office/drawing/2014/main" id="{32233811-CE03-46D9-AAB4-C3DFED46E4E5}"/>
                  </a:ext>
                </a:extLst>
              </p:cNvPr>
              <p:cNvSpPr>
                <a:spLocks/>
              </p:cNvSpPr>
              <p:nvPr/>
            </p:nvSpPr>
            <p:spPr bwMode="auto">
              <a:xfrm>
                <a:off x="9750110" y="2498839"/>
                <a:ext cx="182233" cy="347115"/>
              </a:xfrm>
              <a:custGeom>
                <a:avLst/>
                <a:gdLst/>
                <a:ahLst/>
                <a:cxnLst>
                  <a:cxn ang="0">
                    <a:pos x="7" y="107"/>
                  </a:cxn>
                  <a:cxn ang="0">
                    <a:pos x="2" y="94"/>
                  </a:cxn>
                  <a:cxn ang="0">
                    <a:pos x="2" y="94"/>
                  </a:cxn>
                  <a:cxn ang="0">
                    <a:pos x="36" y="8"/>
                  </a:cxn>
                  <a:cxn ang="0">
                    <a:pos x="49" y="2"/>
                  </a:cxn>
                  <a:cxn ang="0">
                    <a:pos x="49" y="2"/>
                  </a:cxn>
                  <a:cxn ang="0">
                    <a:pos x="55" y="15"/>
                  </a:cxn>
                  <a:cxn ang="0">
                    <a:pos x="55" y="15"/>
                  </a:cxn>
                  <a:cxn ang="0">
                    <a:pos x="20" y="102"/>
                  </a:cxn>
                  <a:cxn ang="0">
                    <a:pos x="11" y="108"/>
                  </a:cxn>
                  <a:cxn ang="0">
                    <a:pos x="11" y="108"/>
                  </a:cxn>
                  <a:cxn ang="0">
                    <a:pos x="7" y="107"/>
                  </a:cxn>
                </a:cxnLst>
                <a:rect l="0" t="0" r="r" b="b"/>
                <a:pathLst>
                  <a:path w="57" h="108">
                    <a:moveTo>
                      <a:pt x="7" y="107"/>
                    </a:moveTo>
                    <a:cubicBezTo>
                      <a:pt x="2" y="105"/>
                      <a:pt x="0" y="100"/>
                      <a:pt x="2" y="94"/>
                    </a:cubicBezTo>
                    <a:cubicBezTo>
                      <a:pt x="2" y="94"/>
                      <a:pt x="2" y="94"/>
                      <a:pt x="2" y="94"/>
                    </a:cubicBezTo>
                    <a:cubicBezTo>
                      <a:pt x="36" y="8"/>
                      <a:pt x="36" y="8"/>
                      <a:pt x="36" y="8"/>
                    </a:cubicBezTo>
                    <a:cubicBezTo>
                      <a:pt x="38" y="3"/>
                      <a:pt x="44" y="0"/>
                      <a:pt x="49" y="2"/>
                    </a:cubicBezTo>
                    <a:cubicBezTo>
                      <a:pt x="49" y="2"/>
                      <a:pt x="49" y="2"/>
                      <a:pt x="49" y="2"/>
                    </a:cubicBezTo>
                    <a:cubicBezTo>
                      <a:pt x="54" y="5"/>
                      <a:pt x="57" y="10"/>
                      <a:pt x="55" y="15"/>
                    </a:cubicBezTo>
                    <a:cubicBezTo>
                      <a:pt x="55" y="15"/>
                      <a:pt x="55" y="15"/>
                      <a:pt x="55" y="15"/>
                    </a:cubicBezTo>
                    <a:cubicBezTo>
                      <a:pt x="20" y="102"/>
                      <a:pt x="20" y="102"/>
                      <a:pt x="20" y="102"/>
                    </a:cubicBezTo>
                    <a:cubicBezTo>
                      <a:pt x="19" y="106"/>
                      <a:pt x="15" y="108"/>
                      <a:pt x="11" y="108"/>
                    </a:cubicBezTo>
                    <a:cubicBezTo>
                      <a:pt x="11" y="108"/>
                      <a:pt x="11" y="108"/>
                      <a:pt x="11" y="108"/>
                    </a:cubicBezTo>
                    <a:cubicBezTo>
                      <a:pt x="10" y="108"/>
                      <a:pt x="9" y="108"/>
                      <a:pt x="7" y="107"/>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3" name="Freeform 165">
                <a:extLst>
                  <a:ext uri="{FF2B5EF4-FFF2-40B4-BE49-F238E27FC236}">
                    <a16:creationId xmlns:a16="http://schemas.microsoft.com/office/drawing/2014/main" id="{97809F56-B99B-4BFA-92B9-C0721258AF2B}"/>
                  </a:ext>
                </a:extLst>
              </p:cNvPr>
              <p:cNvSpPr>
                <a:spLocks/>
              </p:cNvSpPr>
              <p:nvPr/>
            </p:nvSpPr>
            <p:spPr bwMode="auto">
              <a:xfrm>
                <a:off x="9557157" y="2292739"/>
                <a:ext cx="64317" cy="504404"/>
              </a:xfrm>
              <a:custGeom>
                <a:avLst/>
                <a:gdLst/>
                <a:ahLst/>
                <a:cxnLst>
                  <a:cxn ang="0">
                    <a:pos x="0" y="148"/>
                  </a:cxn>
                  <a:cxn ang="0">
                    <a:pos x="0" y="10"/>
                  </a:cxn>
                  <a:cxn ang="0">
                    <a:pos x="10" y="0"/>
                  </a:cxn>
                  <a:cxn ang="0">
                    <a:pos x="10" y="0"/>
                  </a:cxn>
                  <a:cxn ang="0">
                    <a:pos x="20" y="10"/>
                  </a:cxn>
                  <a:cxn ang="0">
                    <a:pos x="20" y="10"/>
                  </a:cxn>
                  <a:cxn ang="0">
                    <a:pos x="20" y="148"/>
                  </a:cxn>
                  <a:cxn ang="0">
                    <a:pos x="10" y="158"/>
                  </a:cxn>
                  <a:cxn ang="0">
                    <a:pos x="10" y="158"/>
                  </a:cxn>
                  <a:cxn ang="0">
                    <a:pos x="0" y="148"/>
                  </a:cxn>
                </a:cxnLst>
                <a:rect l="0" t="0" r="r" b="b"/>
                <a:pathLst>
                  <a:path w="20" h="158">
                    <a:moveTo>
                      <a:pt x="0" y="148"/>
                    </a:moveTo>
                    <a:cubicBezTo>
                      <a:pt x="0" y="10"/>
                      <a:pt x="0" y="10"/>
                      <a:pt x="0" y="10"/>
                    </a:cubicBezTo>
                    <a:cubicBezTo>
                      <a:pt x="0" y="5"/>
                      <a:pt x="4" y="0"/>
                      <a:pt x="10" y="0"/>
                    </a:cubicBezTo>
                    <a:cubicBezTo>
                      <a:pt x="10" y="0"/>
                      <a:pt x="10" y="0"/>
                      <a:pt x="10" y="0"/>
                    </a:cubicBezTo>
                    <a:cubicBezTo>
                      <a:pt x="15" y="0"/>
                      <a:pt x="20" y="5"/>
                      <a:pt x="20" y="10"/>
                    </a:cubicBezTo>
                    <a:cubicBezTo>
                      <a:pt x="20" y="10"/>
                      <a:pt x="20" y="10"/>
                      <a:pt x="20" y="10"/>
                    </a:cubicBezTo>
                    <a:cubicBezTo>
                      <a:pt x="20" y="148"/>
                      <a:pt x="20" y="148"/>
                      <a:pt x="20" y="148"/>
                    </a:cubicBezTo>
                    <a:cubicBezTo>
                      <a:pt x="20" y="153"/>
                      <a:pt x="15" y="158"/>
                      <a:pt x="10" y="158"/>
                    </a:cubicBezTo>
                    <a:cubicBezTo>
                      <a:pt x="10" y="158"/>
                      <a:pt x="10" y="158"/>
                      <a:pt x="10" y="158"/>
                    </a:cubicBezTo>
                    <a:cubicBezTo>
                      <a:pt x="4" y="158"/>
                      <a:pt x="0" y="153"/>
                      <a:pt x="0" y="148"/>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64" name="Flowchart: Delay 63">
                <a:extLst>
                  <a:ext uri="{FF2B5EF4-FFF2-40B4-BE49-F238E27FC236}">
                    <a16:creationId xmlns:a16="http://schemas.microsoft.com/office/drawing/2014/main" id="{E744B396-1875-4444-8BB5-41C04A888508}"/>
                  </a:ext>
                </a:extLst>
              </p:cNvPr>
              <p:cNvSpPr/>
              <p:nvPr/>
            </p:nvSpPr>
            <p:spPr>
              <a:xfrm>
                <a:off x="9198558" y="2355284"/>
                <a:ext cx="157163" cy="442342"/>
              </a:xfrm>
              <a:prstGeom prst="flowChartDelay">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350">
                  <a:solidFill>
                    <a:prstClr val="white"/>
                  </a:solidFill>
                </a:endParaRPr>
              </a:p>
            </p:txBody>
          </p:sp>
        </p:grpSp>
        <p:grpSp>
          <p:nvGrpSpPr>
            <p:cNvPr id="13" name="Group 12">
              <a:extLst>
                <a:ext uri="{FF2B5EF4-FFF2-40B4-BE49-F238E27FC236}">
                  <a16:creationId xmlns:a16="http://schemas.microsoft.com/office/drawing/2014/main" id="{7E1B5559-77FC-46F6-8C2E-018ED5760505}"/>
                </a:ext>
              </a:extLst>
            </p:cNvPr>
            <p:cNvGrpSpPr/>
            <p:nvPr/>
          </p:nvGrpSpPr>
          <p:grpSpPr>
            <a:xfrm>
              <a:off x="2100632" y="3485435"/>
              <a:ext cx="940154" cy="2272522"/>
              <a:chOff x="2259656" y="2292739"/>
              <a:chExt cx="940154" cy="2272522"/>
            </a:xfrm>
            <a:effectLst>
              <a:outerShdw blurRad="76200" dir="13500000" sy="23000" kx="1200000" algn="br" rotWithShape="0">
                <a:prstClr val="black">
                  <a:alpha val="20000"/>
                </a:prstClr>
              </a:outerShdw>
            </a:effectLst>
          </p:grpSpPr>
          <p:grpSp>
            <p:nvGrpSpPr>
              <p:cNvPr id="22" name="Group 21">
                <a:extLst>
                  <a:ext uri="{FF2B5EF4-FFF2-40B4-BE49-F238E27FC236}">
                    <a16:creationId xmlns:a16="http://schemas.microsoft.com/office/drawing/2014/main" id="{A4F196C1-3E99-4240-93E8-AD52C646A6A8}"/>
                  </a:ext>
                </a:extLst>
              </p:cNvPr>
              <p:cNvGrpSpPr/>
              <p:nvPr/>
            </p:nvGrpSpPr>
            <p:grpSpPr>
              <a:xfrm flipH="1">
                <a:off x="3036297" y="2388878"/>
                <a:ext cx="163513" cy="380750"/>
                <a:chOff x="574675" y="2228850"/>
                <a:chExt cx="163513" cy="323850"/>
              </a:xfrm>
            </p:grpSpPr>
            <p:sp>
              <p:nvSpPr>
                <p:cNvPr id="42" name="Freeform 21">
                  <a:extLst>
                    <a:ext uri="{FF2B5EF4-FFF2-40B4-BE49-F238E27FC236}">
                      <a16:creationId xmlns:a16="http://schemas.microsoft.com/office/drawing/2014/main" id="{9C35A417-E662-4565-8E3E-5E1B5791BA69}"/>
                    </a:ext>
                  </a:extLst>
                </p:cNvPr>
                <p:cNvSpPr>
                  <a:spLocks/>
                </p:cNvSpPr>
                <p:nvPr/>
              </p:nvSpPr>
              <p:spPr bwMode="auto">
                <a:xfrm>
                  <a:off x="681038" y="2319338"/>
                  <a:ext cx="57150" cy="139700"/>
                </a:xfrm>
                <a:custGeom>
                  <a:avLst/>
                  <a:gdLst/>
                  <a:ahLst/>
                  <a:cxnLst>
                    <a:cxn ang="0">
                      <a:pos x="50" y="149"/>
                    </a:cxn>
                    <a:cxn ang="0">
                      <a:pos x="43" y="147"/>
                    </a:cxn>
                    <a:cxn ang="0">
                      <a:pos x="38" y="4"/>
                    </a:cxn>
                    <a:cxn ang="0">
                      <a:pos x="52" y="4"/>
                    </a:cxn>
                    <a:cxn ang="0">
                      <a:pos x="52" y="18"/>
                    </a:cxn>
                    <a:cxn ang="0">
                      <a:pos x="57" y="132"/>
                    </a:cxn>
                    <a:cxn ang="0">
                      <a:pos x="57" y="146"/>
                    </a:cxn>
                    <a:cxn ang="0">
                      <a:pos x="50" y="149"/>
                    </a:cxn>
                  </a:cxnLst>
                  <a:rect l="0" t="0" r="r" b="b"/>
                  <a:pathLst>
                    <a:path w="61" h="149">
                      <a:moveTo>
                        <a:pt x="50" y="149"/>
                      </a:moveTo>
                      <a:cubicBezTo>
                        <a:pt x="47" y="149"/>
                        <a:pt x="45" y="149"/>
                        <a:pt x="43" y="147"/>
                      </a:cubicBezTo>
                      <a:cubicBezTo>
                        <a:pt x="2" y="108"/>
                        <a:pt x="0" y="44"/>
                        <a:pt x="38" y="4"/>
                      </a:cubicBezTo>
                      <a:cubicBezTo>
                        <a:pt x="42" y="0"/>
                        <a:pt x="48" y="0"/>
                        <a:pt x="52" y="4"/>
                      </a:cubicBezTo>
                      <a:cubicBezTo>
                        <a:pt x="56" y="8"/>
                        <a:pt x="56" y="14"/>
                        <a:pt x="52" y="18"/>
                      </a:cubicBezTo>
                      <a:cubicBezTo>
                        <a:pt x="22" y="50"/>
                        <a:pt x="24" y="101"/>
                        <a:pt x="57" y="132"/>
                      </a:cubicBezTo>
                      <a:cubicBezTo>
                        <a:pt x="61" y="136"/>
                        <a:pt x="61" y="142"/>
                        <a:pt x="57" y="146"/>
                      </a:cubicBezTo>
                      <a:cubicBezTo>
                        <a:pt x="55" y="148"/>
                        <a:pt x="52" y="149"/>
                        <a:pt x="50" y="149"/>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43" name="Freeform 22">
                  <a:extLst>
                    <a:ext uri="{FF2B5EF4-FFF2-40B4-BE49-F238E27FC236}">
                      <a16:creationId xmlns:a16="http://schemas.microsoft.com/office/drawing/2014/main" id="{F303C09B-2310-48D4-ACF2-13D6D38D9453}"/>
                    </a:ext>
                  </a:extLst>
                </p:cNvPr>
                <p:cNvSpPr>
                  <a:spLocks/>
                </p:cNvSpPr>
                <p:nvPr/>
              </p:nvSpPr>
              <p:spPr bwMode="auto">
                <a:xfrm>
                  <a:off x="628650" y="2271713"/>
                  <a:ext cx="87313" cy="239713"/>
                </a:xfrm>
                <a:custGeom>
                  <a:avLst/>
                  <a:gdLst/>
                  <a:ahLst/>
                  <a:cxnLst>
                    <a:cxn ang="0">
                      <a:pos x="82" y="255"/>
                    </a:cxn>
                    <a:cxn ang="0">
                      <a:pos x="75" y="252"/>
                    </a:cxn>
                    <a:cxn ang="0">
                      <a:pos x="66" y="4"/>
                    </a:cxn>
                    <a:cxn ang="0">
                      <a:pos x="80" y="4"/>
                    </a:cxn>
                    <a:cxn ang="0">
                      <a:pos x="81" y="18"/>
                    </a:cxn>
                    <a:cxn ang="0">
                      <a:pos x="89" y="237"/>
                    </a:cxn>
                    <a:cxn ang="0">
                      <a:pos x="89" y="251"/>
                    </a:cxn>
                    <a:cxn ang="0">
                      <a:pos x="82" y="255"/>
                    </a:cxn>
                  </a:cxnLst>
                  <a:rect l="0" t="0" r="r" b="b"/>
                  <a:pathLst>
                    <a:path w="93" h="255">
                      <a:moveTo>
                        <a:pt x="82" y="255"/>
                      </a:moveTo>
                      <a:cubicBezTo>
                        <a:pt x="80" y="255"/>
                        <a:pt x="77" y="254"/>
                        <a:pt x="75" y="252"/>
                      </a:cubicBezTo>
                      <a:cubicBezTo>
                        <a:pt x="4" y="184"/>
                        <a:pt x="0" y="73"/>
                        <a:pt x="66" y="4"/>
                      </a:cubicBezTo>
                      <a:cubicBezTo>
                        <a:pt x="70" y="0"/>
                        <a:pt x="76" y="0"/>
                        <a:pt x="80" y="4"/>
                      </a:cubicBezTo>
                      <a:cubicBezTo>
                        <a:pt x="84" y="7"/>
                        <a:pt x="85" y="14"/>
                        <a:pt x="81" y="18"/>
                      </a:cubicBezTo>
                      <a:cubicBezTo>
                        <a:pt x="22" y="79"/>
                        <a:pt x="26" y="177"/>
                        <a:pt x="89" y="237"/>
                      </a:cubicBezTo>
                      <a:cubicBezTo>
                        <a:pt x="93" y="241"/>
                        <a:pt x="93" y="247"/>
                        <a:pt x="89" y="251"/>
                      </a:cubicBezTo>
                      <a:cubicBezTo>
                        <a:pt x="87" y="253"/>
                        <a:pt x="85" y="255"/>
                        <a:pt x="82" y="255"/>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sp>
              <p:nvSpPr>
                <p:cNvPr id="44" name="Freeform 23">
                  <a:extLst>
                    <a:ext uri="{FF2B5EF4-FFF2-40B4-BE49-F238E27FC236}">
                      <a16:creationId xmlns:a16="http://schemas.microsoft.com/office/drawing/2014/main" id="{2831DBB0-4A74-4466-B622-09244BB95F57}"/>
                    </a:ext>
                  </a:extLst>
                </p:cNvPr>
                <p:cNvSpPr>
                  <a:spLocks/>
                </p:cNvSpPr>
                <p:nvPr/>
              </p:nvSpPr>
              <p:spPr bwMode="auto">
                <a:xfrm>
                  <a:off x="574675" y="2228850"/>
                  <a:ext cx="112713" cy="323850"/>
                </a:xfrm>
                <a:custGeom>
                  <a:avLst/>
                  <a:gdLst/>
                  <a:ahLst/>
                  <a:cxnLst>
                    <a:cxn ang="0">
                      <a:pos x="109" y="344"/>
                    </a:cxn>
                    <a:cxn ang="0">
                      <a:pos x="102" y="341"/>
                    </a:cxn>
                    <a:cxn ang="0">
                      <a:pos x="90" y="4"/>
                    </a:cxn>
                    <a:cxn ang="0">
                      <a:pos x="104" y="4"/>
                    </a:cxn>
                    <a:cxn ang="0">
                      <a:pos x="104" y="18"/>
                    </a:cxn>
                    <a:cxn ang="0">
                      <a:pos x="116" y="327"/>
                    </a:cxn>
                    <a:cxn ang="0">
                      <a:pos x="116" y="341"/>
                    </a:cxn>
                    <a:cxn ang="0">
                      <a:pos x="109" y="344"/>
                    </a:cxn>
                  </a:cxnLst>
                  <a:rect l="0" t="0" r="r" b="b"/>
                  <a:pathLst>
                    <a:path w="120" h="344">
                      <a:moveTo>
                        <a:pt x="109" y="344"/>
                      </a:moveTo>
                      <a:cubicBezTo>
                        <a:pt x="107" y="344"/>
                        <a:pt x="104" y="343"/>
                        <a:pt x="102" y="341"/>
                      </a:cubicBezTo>
                      <a:cubicBezTo>
                        <a:pt x="6" y="249"/>
                        <a:pt x="0" y="98"/>
                        <a:pt x="90" y="4"/>
                      </a:cubicBezTo>
                      <a:cubicBezTo>
                        <a:pt x="94" y="0"/>
                        <a:pt x="100" y="0"/>
                        <a:pt x="104" y="4"/>
                      </a:cubicBezTo>
                      <a:cubicBezTo>
                        <a:pt x="108" y="8"/>
                        <a:pt x="108" y="14"/>
                        <a:pt x="104" y="18"/>
                      </a:cubicBezTo>
                      <a:cubicBezTo>
                        <a:pt x="22" y="104"/>
                        <a:pt x="28" y="243"/>
                        <a:pt x="116" y="327"/>
                      </a:cubicBezTo>
                      <a:cubicBezTo>
                        <a:pt x="120" y="331"/>
                        <a:pt x="120" y="337"/>
                        <a:pt x="116" y="341"/>
                      </a:cubicBezTo>
                      <a:cubicBezTo>
                        <a:pt x="114" y="343"/>
                        <a:pt x="112" y="344"/>
                        <a:pt x="109" y="344"/>
                      </a:cubicBezTo>
                      <a:close/>
                    </a:path>
                  </a:pathLst>
                </a:custGeom>
                <a:solidFill>
                  <a:schemeClr val="tx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latin typeface="Calibri" panose="020F0502020204030204"/>
                  </a:endParaRPr>
                </a:p>
              </p:txBody>
            </p:sp>
          </p:grpSp>
          <p:sp>
            <p:nvSpPr>
              <p:cNvPr id="23" name="Freeform 148">
                <a:extLst>
                  <a:ext uri="{FF2B5EF4-FFF2-40B4-BE49-F238E27FC236}">
                    <a16:creationId xmlns:a16="http://schemas.microsoft.com/office/drawing/2014/main" id="{ED68BC52-17A0-4525-9B44-A42CCC5B6619}"/>
                  </a:ext>
                </a:extLst>
              </p:cNvPr>
              <p:cNvSpPr>
                <a:spLocks/>
              </p:cNvSpPr>
              <p:nvPr/>
            </p:nvSpPr>
            <p:spPr bwMode="auto">
              <a:xfrm flipH="1">
                <a:off x="2683078" y="2715786"/>
                <a:ext cx="198314" cy="1849475"/>
              </a:xfrm>
              <a:custGeom>
                <a:avLst/>
                <a:gdLst/>
                <a:ahLst/>
                <a:cxnLst>
                  <a:cxn ang="0">
                    <a:pos x="9" y="576"/>
                  </a:cxn>
                  <a:cxn ang="0">
                    <a:pos x="0" y="565"/>
                  </a:cxn>
                  <a:cxn ang="0">
                    <a:pos x="0" y="565"/>
                  </a:cxn>
                  <a:cxn ang="0">
                    <a:pos x="43" y="10"/>
                  </a:cxn>
                  <a:cxn ang="0">
                    <a:pos x="53" y="1"/>
                  </a:cxn>
                  <a:cxn ang="0">
                    <a:pos x="53" y="1"/>
                  </a:cxn>
                  <a:cxn ang="0">
                    <a:pos x="63" y="12"/>
                  </a:cxn>
                  <a:cxn ang="0">
                    <a:pos x="63" y="12"/>
                  </a:cxn>
                  <a:cxn ang="0">
                    <a:pos x="20" y="567"/>
                  </a:cxn>
                  <a:cxn ang="0">
                    <a:pos x="10" y="576"/>
                  </a:cxn>
                  <a:cxn ang="0">
                    <a:pos x="10" y="576"/>
                  </a:cxn>
                  <a:cxn ang="0">
                    <a:pos x="9" y="576"/>
                  </a:cxn>
                </a:cxnLst>
                <a:rect l="0" t="0" r="r" b="b"/>
                <a:pathLst>
                  <a:path w="63" h="576">
                    <a:moveTo>
                      <a:pt x="9" y="576"/>
                    </a:moveTo>
                    <a:cubicBezTo>
                      <a:pt x="4" y="575"/>
                      <a:pt x="0" y="571"/>
                      <a:pt x="0" y="565"/>
                    </a:cubicBezTo>
                    <a:cubicBezTo>
                      <a:pt x="0" y="565"/>
                      <a:pt x="0" y="565"/>
                      <a:pt x="0" y="565"/>
                    </a:cubicBezTo>
                    <a:cubicBezTo>
                      <a:pt x="43" y="10"/>
                      <a:pt x="43" y="10"/>
                      <a:pt x="43" y="10"/>
                    </a:cubicBezTo>
                    <a:cubicBezTo>
                      <a:pt x="43" y="5"/>
                      <a:pt x="48" y="0"/>
                      <a:pt x="53" y="1"/>
                    </a:cubicBezTo>
                    <a:cubicBezTo>
                      <a:pt x="53" y="1"/>
                      <a:pt x="53" y="1"/>
                      <a:pt x="53" y="1"/>
                    </a:cubicBezTo>
                    <a:cubicBezTo>
                      <a:pt x="59" y="1"/>
                      <a:pt x="63" y="6"/>
                      <a:pt x="63" y="12"/>
                    </a:cubicBezTo>
                    <a:cubicBezTo>
                      <a:pt x="63" y="12"/>
                      <a:pt x="63" y="12"/>
                      <a:pt x="63" y="12"/>
                    </a:cubicBezTo>
                    <a:cubicBezTo>
                      <a:pt x="20" y="567"/>
                      <a:pt x="20" y="567"/>
                      <a:pt x="20" y="567"/>
                    </a:cubicBezTo>
                    <a:cubicBezTo>
                      <a:pt x="20" y="572"/>
                      <a:pt x="15" y="576"/>
                      <a:pt x="10" y="576"/>
                    </a:cubicBezTo>
                    <a:cubicBezTo>
                      <a:pt x="10" y="576"/>
                      <a:pt x="10" y="576"/>
                      <a:pt x="10" y="576"/>
                    </a:cubicBezTo>
                    <a:cubicBezTo>
                      <a:pt x="10" y="576"/>
                      <a:pt x="10" y="576"/>
                      <a:pt x="9" y="57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4" name="Freeform 149">
                <a:extLst>
                  <a:ext uri="{FF2B5EF4-FFF2-40B4-BE49-F238E27FC236}">
                    <a16:creationId xmlns:a16="http://schemas.microsoft.com/office/drawing/2014/main" id="{AA5A8934-25A6-40E0-B299-42606C2B02FD}"/>
                  </a:ext>
                </a:extLst>
              </p:cNvPr>
              <p:cNvSpPr>
                <a:spLocks/>
              </p:cNvSpPr>
              <p:nvPr/>
            </p:nvSpPr>
            <p:spPr bwMode="auto">
              <a:xfrm flipH="1">
                <a:off x="2318613" y="2715786"/>
                <a:ext cx="203672" cy="1849475"/>
              </a:xfrm>
              <a:custGeom>
                <a:avLst/>
                <a:gdLst/>
                <a:ahLst/>
                <a:cxnLst>
                  <a:cxn ang="0">
                    <a:pos x="43" y="566"/>
                  </a:cxn>
                  <a:cxn ang="0">
                    <a:pos x="1" y="11"/>
                  </a:cxn>
                  <a:cxn ang="0">
                    <a:pos x="10" y="0"/>
                  </a:cxn>
                  <a:cxn ang="0">
                    <a:pos x="10" y="0"/>
                  </a:cxn>
                  <a:cxn ang="0">
                    <a:pos x="20" y="9"/>
                  </a:cxn>
                  <a:cxn ang="0">
                    <a:pos x="20" y="9"/>
                  </a:cxn>
                  <a:cxn ang="0">
                    <a:pos x="63" y="564"/>
                  </a:cxn>
                  <a:cxn ang="0">
                    <a:pos x="54" y="575"/>
                  </a:cxn>
                  <a:cxn ang="0">
                    <a:pos x="54" y="575"/>
                  </a:cxn>
                  <a:cxn ang="0">
                    <a:pos x="53" y="575"/>
                  </a:cxn>
                  <a:cxn ang="0">
                    <a:pos x="53" y="575"/>
                  </a:cxn>
                  <a:cxn ang="0">
                    <a:pos x="43" y="566"/>
                  </a:cxn>
                </a:cxnLst>
                <a:rect l="0" t="0" r="r" b="b"/>
                <a:pathLst>
                  <a:path w="64" h="575">
                    <a:moveTo>
                      <a:pt x="43" y="566"/>
                    </a:moveTo>
                    <a:cubicBezTo>
                      <a:pt x="1" y="11"/>
                      <a:pt x="1" y="11"/>
                      <a:pt x="1" y="11"/>
                    </a:cubicBezTo>
                    <a:cubicBezTo>
                      <a:pt x="0" y="5"/>
                      <a:pt x="4" y="0"/>
                      <a:pt x="10" y="0"/>
                    </a:cubicBezTo>
                    <a:cubicBezTo>
                      <a:pt x="10" y="0"/>
                      <a:pt x="10" y="0"/>
                      <a:pt x="10" y="0"/>
                    </a:cubicBezTo>
                    <a:cubicBezTo>
                      <a:pt x="15" y="0"/>
                      <a:pt x="20" y="4"/>
                      <a:pt x="20" y="9"/>
                    </a:cubicBezTo>
                    <a:cubicBezTo>
                      <a:pt x="20" y="9"/>
                      <a:pt x="20" y="9"/>
                      <a:pt x="20" y="9"/>
                    </a:cubicBezTo>
                    <a:cubicBezTo>
                      <a:pt x="63" y="564"/>
                      <a:pt x="63" y="564"/>
                      <a:pt x="63" y="564"/>
                    </a:cubicBezTo>
                    <a:cubicBezTo>
                      <a:pt x="64" y="570"/>
                      <a:pt x="59" y="574"/>
                      <a:pt x="54" y="575"/>
                    </a:cubicBezTo>
                    <a:cubicBezTo>
                      <a:pt x="54" y="575"/>
                      <a:pt x="54" y="575"/>
                      <a:pt x="54" y="575"/>
                    </a:cubicBezTo>
                    <a:cubicBezTo>
                      <a:pt x="54" y="575"/>
                      <a:pt x="53" y="575"/>
                      <a:pt x="53" y="575"/>
                    </a:cubicBezTo>
                    <a:cubicBezTo>
                      <a:pt x="53" y="575"/>
                      <a:pt x="53" y="575"/>
                      <a:pt x="53" y="575"/>
                    </a:cubicBezTo>
                    <a:cubicBezTo>
                      <a:pt x="48" y="575"/>
                      <a:pt x="44" y="571"/>
                      <a:pt x="43" y="566"/>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5" name="Freeform 150">
                <a:extLst>
                  <a:ext uri="{FF2B5EF4-FFF2-40B4-BE49-F238E27FC236}">
                    <a16:creationId xmlns:a16="http://schemas.microsoft.com/office/drawing/2014/main" id="{E03A655E-8FF6-4489-BF74-57781786C20D}"/>
                  </a:ext>
                </a:extLst>
              </p:cNvPr>
              <p:cNvSpPr>
                <a:spLocks/>
              </p:cNvSpPr>
              <p:nvPr/>
            </p:nvSpPr>
            <p:spPr bwMode="auto">
              <a:xfrm flipH="1">
                <a:off x="2388292" y="3963232"/>
                <a:ext cx="418063" cy="59662"/>
              </a:xfrm>
              <a:custGeom>
                <a:avLst/>
                <a:gdLst/>
                <a:ahLst/>
                <a:cxnLst>
                  <a:cxn ang="0">
                    <a:pos x="0" y="11"/>
                  </a:cxn>
                  <a:cxn ang="0">
                    <a:pos x="0" y="0"/>
                  </a:cxn>
                  <a:cxn ang="0">
                    <a:pos x="78" y="0"/>
                  </a:cxn>
                  <a:cxn ang="0">
                    <a:pos x="78" y="11"/>
                  </a:cxn>
                  <a:cxn ang="0">
                    <a:pos x="0" y="11"/>
                  </a:cxn>
                  <a:cxn ang="0">
                    <a:pos x="0" y="11"/>
                  </a:cxn>
                </a:cxnLst>
                <a:rect l="0" t="0" r="r" b="b"/>
                <a:pathLst>
                  <a:path w="78" h="11">
                    <a:moveTo>
                      <a:pt x="0" y="11"/>
                    </a:moveTo>
                    <a:lnTo>
                      <a:pt x="0" y="0"/>
                    </a:lnTo>
                    <a:lnTo>
                      <a:pt x="78" y="0"/>
                    </a:lnTo>
                    <a:lnTo>
                      <a:pt x="78" y="11"/>
                    </a:lnTo>
                    <a:lnTo>
                      <a:pt x="0" y="11"/>
                    </a:lnTo>
                    <a:lnTo>
                      <a:pt x="0" y="11"/>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6" name="Freeform 151">
                <a:extLst>
                  <a:ext uri="{FF2B5EF4-FFF2-40B4-BE49-F238E27FC236}">
                    <a16:creationId xmlns:a16="http://schemas.microsoft.com/office/drawing/2014/main" id="{CD34F58F-57D0-4280-B2E0-92A920F2BC1B}"/>
                  </a:ext>
                </a:extLst>
              </p:cNvPr>
              <p:cNvSpPr>
                <a:spLocks/>
              </p:cNvSpPr>
              <p:nvPr/>
            </p:nvSpPr>
            <p:spPr bwMode="auto">
              <a:xfrm flipH="1">
                <a:off x="2420450" y="3529337"/>
                <a:ext cx="353746" cy="65084"/>
              </a:xfrm>
              <a:custGeom>
                <a:avLst/>
                <a:gdLst/>
                <a:ahLst/>
                <a:cxnLst>
                  <a:cxn ang="0">
                    <a:pos x="0" y="12"/>
                  </a:cxn>
                  <a:cxn ang="0">
                    <a:pos x="0" y="0"/>
                  </a:cxn>
                  <a:cxn ang="0">
                    <a:pos x="66" y="0"/>
                  </a:cxn>
                  <a:cxn ang="0">
                    <a:pos x="66" y="12"/>
                  </a:cxn>
                  <a:cxn ang="0">
                    <a:pos x="0" y="12"/>
                  </a:cxn>
                  <a:cxn ang="0">
                    <a:pos x="0" y="12"/>
                  </a:cxn>
                </a:cxnLst>
                <a:rect l="0" t="0" r="r" b="b"/>
                <a:pathLst>
                  <a:path w="66" h="12">
                    <a:moveTo>
                      <a:pt x="0" y="12"/>
                    </a:moveTo>
                    <a:lnTo>
                      <a:pt x="0" y="0"/>
                    </a:lnTo>
                    <a:lnTo>
                      <a:pt x="66" y="0"/>
                    </a:lnTo>
                    <a:lnTo>
                      <a:pt x="66"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7" name="Freeform 152">
                <a:extLst>
                  <a:ext uri="{FF2B5EF4-FFF2-40B4-BE49-F238E27FC236}">
                    <a16:creationId xmlns:a16="http://schemas.microsoft.com/office/drawing/2014/main" id="{D4A0DED3-F49B-4AD3-B635-E663F08C5E94}"/>
                  </a:ext>
                </a:extLst>
              </p:cNvPr>
              <p:cNvSpPr>
                <a:spLocks/>
              </p:cNvSpPr>
              <p:nvPr/>
            </p:nvSpPr>
            <p:spPr bwMode="auto">
              <a:xfrm flipH="1">
                <a:off x="2457968" y="3100869"/>
                <a:ext cx="284070" cy="65084"/>
              </a:xfrm>
              <a:custGeom>
                <a:avLst/>
                <a:gdLst/>
                <a:ahLst/>
                <a:cxnLst>
                  <a:cxn ang="0">
                    <a:pos x="0" y="12"/>
                  </a:cxn>
                  <a:cxn ang="0">
                    <a:pos x="0" y="0"/>
                  </a:cxn>
                  <a:cxn ang="0">
                    <a:pos x="53" y="0"/>
                  </a:cxn>
                  <a:cxn ang="0">
                    <a:pos x="53" y="12"/>
                  </a:cxn>
                  <a:cxn ang="0">
                    <a:pos x="0" y="12"/>
                  </a:cxn>
                  <a:cxn ang="0">
                    <a:pos x="0" y="12"/>
                  </a:cxn>
                </a:cxnLst>
                <a:rect l="0" t="0" r="r" b="b"/>
                <a:pathLst>
                  <a:path w="53" h="12">
                    <a:moveTo>
                      <a:pt x="0" y="12"/>
                    </a:moveTo>
                    <a:lnTo>
                      <a:pt x="0" y="0"/>
                    </a:lnTo>
                    <a:lnTo>
                      <a:pt x="53" y="0"/>
                    </a:lnTo>
                    <a:lnTo>
                      <a:pt x="53"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8" name="Freeform 153">
                <a:extLst>
                  <a:ext uri="{FF2B5EF4-FFF2-40B4-BE49-F238E27FC236}">
                    <a16:creationId xmlns:a16="http://schemas.microsoft.com/office/drawing/2014/main" id="{38E9FFB1-6126-4C7C-B229-1A0BA96966DB}"/>
                  </a:ext>
                </a:extLst>
              </p:cNvPr>
              <p:cNvSpPr>
                <a:spLocks/>
              </p:cNvSpPr>
              <p:nvPr/>
            </p:nvSpPr>
            <p:spPr bwMode="auto">
              <a:xfrm flipH="1">
                <a:off x="2393650" y="2721212"/>
                <a:ext cx="412705" cy="65084"/>
              </a:xfrm>
              <a:custGeom>
                <a:avLst/>
                <a:gdLst/>
                <a:ahLst/>
                <a:cxnLst>
                  <a:cxn ang="0">
                    <a:pos x="0" y="12"/>
                  </a:cxn>
                  <a:cxn ang="0">
                    <a:pos x="0" y="0"/>
                  </a:cxn>
                  <a:cxn ang="0">
                    <a:pos x="77" y="0"/>
                  </a:cxn>
                  <a:cxn ang="0">
                    <a:pos x="77" y="12"/>
                  </a:cxn>
                  <a:cxn ang="0">
                    <a:pos x="0" y="12"/>
                  </a:cxn>
                  <a:cxn ang="0">
                    <a:pos x="0" y="12"/>
                  </a:cxn>
                </a:cxnLst>
                <a:rect l="0" t="0" r="r" b="b"/>
                <a:pathLst>
                  <a:path w="77" h="12">
                    <a:moveTo>
                      <a:pt x="0" y="12"/>
                    </a:moveTo>
                    <a:lnTo>
                      <a:pt x="0" y="0"/>
                    </a:lnTo>
                    <a:lnTo>
                      <a:pt x="77" y="0"/>
                    </a:lnTo>
                    <a:lnTo>
                      <a:pt x="77" y="12"/>
                    </a:lnTo>
                    <a:lnTo>
                      <a:pt x="0" y="12"/>
                    </a:lnTo>
                    <a:lnTo>
                      <a:pt x="0" y="12"/>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29" name="Freeform 154">
                <a:extLst>
                  <a:ext uri="{FF2B5EF4-FFF2-40B4-BE49-F238E27FC236}">
                    <a16:creationId xmlns:a16="http://schemas.microsoft.com/office/drawing/2014/main" id="{008CC8D5-DE1A-4F54-84A4-C4E5CDD43AC1}"/>
                  </a:ext>
                </a:extLst>
              </p:cNvPr>
              <p:cNvSpPr>
                <a:spLocks/>
              </p:cNvSpPr>
              <p:nvPr/>
            </p:nvSpPr>
            <p:spPr bwMode="auto">
              <a:xfrm flipH="1">
                <a:off x="2377572" y="3979504"/>
                <a:ext cx="482381" cy="461015"/>
              </a:xfrm>
              <a:custGeom>
                <a:avLst/>
                <a:gdLst/>
                <a:ahLst/>
                <a:cxnLst>
                  <a:cxn ang="0">
                    <a:pos x="0" y="77"/>
                  </a:cxn>
                  <a:cxn ang="0">
                    <a:pos x="82" y="0"/>
                  </a:cxn>
                  <a:cxn ang="0">
                    <a:pos x="90" y="8"/>
                  </a:cxn>
                  <a:cxn ang="0">
                    <a:pos x="8" y="85"/>
                  </a:cxn>
                  <a:cxn ang="0">
                    <a:pos x="0" y="77"/>
                  </a:cxn>
                  <a:cxn ang="0">
                    <a:pos x="0" y="77"/>
                  </a:cxn>
                </a:cxnLst>
                <a:rect l="0" t="0" r="r" b="b"/>
                <a:pathLst>
                  <a:path w="90" h="85">
                    <a:moveTo>
                      <a:pt x="0" y="77"/>
                    </a:moveTo>
                    <a:lnTo>
                      <a:pt x="82" y="0"/>
                    </a:lnTo>
                    <a:lnTo>
                      <a:pt x="90" y="8"/>
                    </a:lnTo>
                    <a:lnTo>
                      <a:pt x="8" y="85"/>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0" name="Freeform 155">
                <a:extLst>
                  <a:ext uri="{FF2B5EF4-FFF2-40B4-BE49-F238E27FC236}">
                    <a16:creationId xmlns:a16="http://schemas.microsoft.com/office/drawing/2014/main" id="{BA605573-0C81-4F94-9BD3-EAAA58D11389}"/>
                  </a:ext>
                </a:extLst>
              </p:cNvPr>
              <p:cNvSpPr>
                <a:spLocks/>
              </p:cNvSpPr>
              <p:nvPr/>
            </p:nvSpPr>
            <p:spPr bwMode="auto">
              <a:xfrm flipH="1">
                <a:off x="2399011" y="3545610"/>
                <a:ext cx="428783" cy="461015"/>
              </a:xfrm>
              <a:custGeom>
                <a:avLst/>
                <a:gdLst/>
                <a:ahLst/>
                <a:cxnLst>
                  <a:cxn ang="0">
                    <a:pos x="0" y="78"/>
                  </a:cxn>
                  <a:cxn ang="0">
                    <a:pos x="71" y="0"/>
                  </a:cxn>
                  <a:cxn ang="0">
                    <a:pos x="80" y="8"/>
                  </a:cxn>
                  <a:cxn ang="0">
                    <a:pos x="9" y="85"/>
                  </a:cxn>
                  <a:cxn ang="0">
                    <a:pos x="0" y="78"/>
                  </a:cxn>
                  <a:cxn ang="0">
                    <a:pos x="0" y="78"/>
                  </a:cxn>
                </a:cxnLst>
                <a:rect l="0" t="0" r="r" b="b"/>
                <a:pathLst>
                  <a:path w="80" h="85">
                    <a:moveTo>
                      <a:pt x="0" y="78"/>
                    </a:moveTo>
                    <a:lnTo>
                      <a:pt x="71" y="0"/>
                    </a:lnTo>
                    <a:lnTo>
                      <a:pt x="80" y="8"/>
                    </a:lnTo>
                    <a:lnTo>
                      <a:pt x="9" y="85"/>
                    </a:lnTo>
                    <a:lnTo>
                      <a:pt x="0" y="78"/>
                    </a:lnTo>
                    <a:lnTo>
                      <a:pt x="0" y="7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1" name="Freeform 156">
                <a:extLst>
                  <a:ext uri="{FF2B5EF4-FFF2-40B4-BE49-F238E27FC236}">
                    <a16:creationId xmlns:a16="http://schemas.microsoft.com/office/drawing/2014/main" id="{ADB51983-E9A9-43A8-9C80-67492EBAE779}"/>
                  </a:ext>
                </a:extLst>
              </p:cNvPr>
              <p:cNvSpPr>
                <a:spLocks/>
              </p:cNvSpPr>
              <p:nvPr/>
            </p:nvSpPr>
            <p:spPr bwMode="auto">
              <a:xfrm flipH="1">
                <a:off x="2431167" y="3117138"/>
                <a:ext cx="359107" cy="455589"/>
              </a:xfrm>
              <a:custGeom>
                <a:avLst/>
                <a:gdLst/>
                <a:ahLst/>
                <a:cxnLst>
                  <a:cxn ang="0">
                    <a:pos x="0" y="77"/>
                  </a:cxn>
                  <a:cxn ang="0">
                    <a:pos x="57" y="0"/>
                  </a:cxn>
                  <a:cxn ang="0">
                    <a:pos x="67" y="7"/>
                  </a:cxn>
                  <a:cxn ang="0">
                    <a:pos x="9" y="84"/>
                  </a:cxn>
                  <a:cxn ang="0">
                    <a:pos x="0" y="77"/>
                  </a:cxn>
                  <a:cxn ang="0">
                    <a:pos x="0" y="77"/>
                  </a:cxn>
                </a:cxnLst>
                <a:rect l="0" t="0" r="r" b="b"/>
                <a:pathLst>
                  <a:path w="67" h="84">
                    <a:moveTo>
                      <a:pt x="0" y="77"/>
                    </a:moveTo>
                    <a:lnTo>
                      <a:pt x="57" y="0"/>
                    </a:lnTo>
                    <a:lnTo>
                      <a:pt x="67" y="7"/>
                    </a:lnTo>
                    <a:lnTo>
                      <a:pt x="9" y="84"/>
                    </a:lnTo>
                    <a:lnTo>
                      <a:pt x="0" y="77"/>
                    </a:lnTo>
                    <a:lnTo>
                      <a:pt x="0" y="7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2" name="Freeform 157">
                <a:extLst>
                  <a:ext uri="{FF2B5EF4-FFF2-40B4-BE49-F238E27FC236}">
                    <a16:creationId xmlns:a16="http://schemas.microsoft.com/office/drawing/2014/main" id="{BDA25294-47B0-4F48-BDC8-4B6FDE4C693C}"/>
                  </a:ext>
                </a:extLst>
              </p:cNvPr>
              <p:cNvSpPr>
                <a:spLocks/>
              </p:cNvSpPr>
              <p:nvPr/>
            </p:nvSpPr>
            <p:spPr bwMode="auto">
              <a:xfrm flipH="1">
                <a:off x="2468687" y="2737481"/>
                <a:ext cx="300148" cy="406777"/>
              </a:xfrm>
              <a:custGeom>
                <a:avLst/>
                <a:gdLst/>
                <a:ahLst/>
                <a:cxnLst>
                  <a:cxn ang="0">
                    <a:pos x="0" y="69"/>
                  </a:cxn>
                  <a:cxn ang="0">
                    <a:pos x="47" y="0"/>
                  </a:cxn>
                  <a:cxn ang="0">
                    <a:pos x="56" y="6"/>
                  </a:cxn>
                  <a:cxn ang="0">
                    <a:pos x="10" y="75"/>
                  </a:cxn>
                  <a:cxn ang="0">
                    <a:pos x="0" y="69"/>
                  </a:cxn>
                  <a:cxn ang="0">
                    <a:pos x="0" y="69"/>
                  </a:cxn>
                </a:cxnLst>
                <a:rect l="0" t="0" r="r" b="b"/>
                <a:pathLst>
                  <a:path w="56" h="75">
                    <a:moveTo>
                      <a:pt x="0" y="69"/>
                    </a:moveTo>
                    <a:lnTo>
                      <a:pt x="47" y="0"/>
                    </a:lnTo>
                    <a:lnTo>
                      <a:pt x="56" y="6"/>
                    </a:lnTo>
                    <a:lnTo>
                      <a:pt x="10" y="75"/>
                    </a:lnTo>
                    <a:lnTo>
                      <a:pt x="0" y="69"/>
                    </a:lnTo>
                    <a:lnTo>
                      <a:pt x="0" y="69"/>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3" name="Freeform 158">
                <a:extLst>
                  <a:ext uri="{FF2B5EF4-FFF2-40B4-BE49-F238E27FC236}">
                    <a16:creationId xmlns:a16="http://schemas.microsoft.com/office/drawing/2014/main" id="{354E92CA-00EE-4BB8-A9C6-3EC80C4F4A5A}"/>
                  </a:ext>
                </a:extLst>
              </p:cNvPr>
              <p:cNvSpPr>
                <a:spLocks/>
              </p:cNvSpPr>
              <p:nvPr/>
            </p:nvSpPr>
            <p:spPr bwMode="auto">
              <a:xfrm flipH="1">
                <a:off x="2366852" y="3551032"/>
                <a:ext cx="428783" cy="455589"/>
              </a:xfrm>
              <a:custGeom>
                <a:avLst/>
                <a:gdLst/>
                <a:ahLst/>
                <a:cxnLst>
                  <a:cxn ang="0">
                    <a:pos x="0" y="8"/>
                  </a:cxn>
                  <a:cxn ang="0">
                    <a:pos x="8" y="0"/>
                  </a:cxn>
                  <a:cxn ang="0">
                    <a:pos x="80" y="76"/>
                  </a:cxn>
                  <a:cxn ang="0">
                    <a:pos x="71" y="84"/>
                  </a:cxn>
                  <a:cxn ang="0">
                    <a:pos x="0" y="8"/>
                  </a:cxn>
                  <a:cxn ang="0">
                    <a:pos x="0" y="8"/>
                  </a:cxn>
                </a:cxnLst>
                <a:rect l="0" t="0" r="r" b="b"/>
                <a:pathLst>
                  <a:path w="80" h="84">
                    <a:moveTo>
                      <a:pt x="0" y="8"/>
                    </a:moveTo>
                    <a:lnTo>
                      <a:pt x="8" y="0"/>
                    </a:lnTo>
                    <a:lnTo>
                      <a:pt x="80" y="76"/>
                    </a:lnTo>
                    <a:lnTo>
                      <a:pt x="71" y="84"/>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4" name="Freeform 159">
                <a:extLst>
                  <a:ext uri="{FF2B5EF4-FFF2-40B4-BE49-F238E27FC236}">
                    <a16:creationId xmlns:a16="http://schemas.microsoft.com/office/drawing/2014/main" id="{A299C358-A9F0-4B25-A418-CBCAAC4E0EE4}"/>
                  </a:ext>
                </a:extLst>
              </p:cNvPr>
              <p:cNvSpPr>
                <a:spLocks/>
              </p:cNvSpPr>
              <p:nvPr/>
            </p:nvSpPr>
            <p:spPr bwMode="auto">
              <a:xfrm flipH="1">
                <a:off x="2399011" y="3111716"/>
                <a:ext cx="364466" cy="466436"/>
              </a:xfrm>
              <a:custGeom>
                <a:avLst/>
                <a:gdLst/>
                <a:ahLst/>
                <a:cxnLst>
                  <a:cxn ang="0">
                    <a:pos x="0" y="7"/>
                  </a:cxn>
                  <a:cxn ang="0">
                    <a:pos x="10" y="0"/>
                  </a:cxn>
                  <a:cxn ang="0">
                    <a:pos x="68" y="78"/>
                  </a:cxn>
                  <a:cxn ang="0">
                    <a:pos x="59" y="86"/>
                  </a:cxn>
                  <a:cxn ang="0">
                    <a:pos x="0" y="7"/>
                  </a:cxn>
                  <a:cxn ang="0">
                    <a:pos x="0" y="7"/>
                  </a:cxn>
                </a:cxnLst>
                <a:rect l="0" t="0" r="r" b="b"/>
                <a:pathLst>
                  <a:path w="68" h="86">
                    <a:moveTo>
                      <a:pt x="0" y="7"/>
                    </a:moveTo>
                    <a:lnTo>
                      <a:pt x="10" y="0"/>
                    </a:lnTo>
                    <a:lnTo>
                      <a:pt x="68" y="78"/>
                    </a:lnTo>
                    <a:lnTo>
                      <a:pt x="59" y="86"/>
                    </a:lnTo>
                    <a:lnTo>
                      <a:pt x="0" y="7"/>
                    </a:lnTo>
                    <a:lnTo>
                      <a:pt x="0" y="7"/>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5" name="Freeform 160">
                <a:extLst>
                  <a:ext uri="{FF2B5EF4-FFF2-40B4-BE49-F238E27FC236}">
                    <a16:creationId xmlns:a16="http://schemas.microsoft.com/office/drawing/2014/main" id="{35CCB186-6A80-4E99-87EE-B7AB92E57DEB}"/>
                  </a:ext>
                </a:extLst>
              </p:cNvPr>
              <p:cNvSpPr>
                <a:spLocks/>
              </p:cNvSpPr>
              <p:nvPr/>
            </p:nvSpPr>
            <p:spPr bwMode="auto">
              <a:xfrm flipH="1">
                <a:off x="2436528" y="2732059"/>
                <a:ext cx="300148" cy="417624"/>
              </a:xfrm>
              <a:custGeom>
                <a:avLst/>
                <a:gdLst/>
                <a:ahLst/>
                <a:cxnLst>
                  <a:cxn ang="0">
                    <a:pos x="0" y="6"/>
                  </a:cxn>
                  <a:cxn ang="0">
                    <a:pos x="10" y="0"/>
                  </a:cxn>
                  <a:cxn ang="0">
                    <a:pos x="56" y="70"/>
                  </a:cxn>
                  <a:cxn ang="0">
                    <a:pos x="46" y="77"/>
                  </a:cxn>
                  <a:cxn ang="0">
                    <a:pos x="0" y="6"/>
                  </a:cxn>
                  <a:cxn ang="0">
                    <a:pos x="0" y="6"/>
                  </a:cxn>
                </a:cxnLst>
                <a:rect l="0" t="0" r="r" b="b"/>
                <a:pathLst>
                  <a:path w="56" h="77">
                    <a:moveTo>
                      <a:pt x="0" y="6"/>
                    </a:moveTo>
                    <a:lnTo>
                      <a:pt x="10" y="0"/>
                    </a:lnTo>
                    <a:lnTo>
                      <a:pt x="56" y="70"/>
                    </a:lnTo>
                    <a:lnTo>
                      <a:pt x="46" y="77"/>
                    </a:lnTo>
                    <a:lnTo>
                      <a:pt x="0" y="6"/>
                    </a:lnTo>
                    <a:lnTo>
                      <a:pt x="0" y="6"/>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6" name="Freeform 161">
                <a:extLst>
                  <a:ext uri="{FF2B5EF4-FFF2-40B4-BE49-F238E27FC236}">
                    <a16:creationId xmlns:a16="http://schemas.microsoft.com/office/drawing/2014/main" id="{F8F9C125-DD9F-46F1-BF57-A4E56A9292C7}"/>
                  </a:ext>
                </a:extLst>
              </p:cNvPr>
              <p:cNvSpPr>
                <a:spLocks/>
              </p:cNvSpPr>
              <p:nvPr/>
            </p:nvSpPr>
            <p:spPr bwMode="auto">
              <a:xfrm flipH="1">
                <a:off x="2345410" y="3979504"/>
                <a:ext cx="477023" cy="461015"/>
              </a:xfrm>
              <a:custGeom>
                <a:avLst/>
                <a:gdLst/>
                <a:ahLst/>
                <a:cxnLst>
                  <a:cxn ang="0">
                    <a:pos x="0" y="8"/>
                  </a:cxn>
                  <a:cxn ang="0">
                    <a:pos x="7" y="0"/>
                  </a:cxn>
                  <a:cxn ang="0">
                    <a:pos x="89" y="77"/>
                  </a:cxn>
                  <a:cxn ang="0">
                    <a:pos x="81" y="85"/>
                  </a:cxn>
                  <a:cxn ang="0">
                    <a:pos x="0" y="8"/>
                  </a:cxn>
                  <a:cxn ang="0">
                    <a:pos x="0" y="8"/>
                  </a:cxn>
                </a:cxnLst>
                <a:rect l="0" t="0" r="r" b="b"/>
                <a:pathLst>
                  <a:path w="89" h="85">
                    <a:moveTo>
                      <a:pt x="0" y="8"/>
                    </a:moveTo>
                    <a:lnTo>
                      <a:pt x="7" y="0"/>
                    </a:lnTo>
                    <a:lnTo>
                      <a:pt x="89" y="77"/>
                    </a:lnTo>
                    <a:lnTo>
                      <a:pt x="81" y="85"/>
                    </a:lnTo>
                    <a:lnTo>
                      <a:pt x="0" y="8"/>
                    </a:lnTo>
                    <a:lnTo>
                      <a:pt x="0" y="8"/>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7" name="Freeform 162">
                <a:extLst>
                  <a:ext uri="{FF2B5EF4-FFF2-40B4-BE49-F238E27FC236}">
                    <a16:creationId xmlns:a16="http://schemas.microsoft.com/office/drawing/2014/main" id="{06732566-1CAE-47B5-BF4A-0DF37CCFB55A}"/>
                  </a:ext>
                </a:extLst>
              </p:cNvPr>
              <p:cNvSpPr>
                <a:spLocks/>
              </p:cNvSpPr>
              <p:nvPr/>
            </p:nvSpPr>
            <p:spPr bwMode="auto">
              <a:xfrm flipH="1">
                <a:off x="2377568" y="2525959"/>
                <a:ext cx="455584" cy="238642"/>
              </a:xfrm>
              <a:custGeom>
                <a:avLst/>
                <a:gdLst/>
                <a:ahLst/>
                <a:cxnLst>
                  <a:cxn ang="0">
                    <a:pos x="0" y="34"/>
                  </a:cxn>
                  <a:cxn ang="0">
                    <a:pos x="43" y="0"/>
                  </a:cxn>
                  <a:cxn ang="0">
                    <a:pos x="85" y="34"/>
                  </a:cxn>
                  <a:cxn ang="0">
                    <a:pos x="78" y="43"/>
                  </a:cxn>
                  <a:cxn ang="0">
                    <a:pos x="43" y="15"/>
                  </a:cxn>
                  <a:cxn ang="0">
                    <a:pos x="8" y="44"/>
                  </a:cxn>
                  <a:cxn ang="0">
                    <a:pos x="0" y="34"/>
                  </a:cxn>
                  <a:cxn ang="0">
                    <a:pos x="0" y="34"/>
                  </a:cxn>
                </a:cxnLst>
                <a:rect l="0" t="0" r="r" b="b"/>
                <a:pathLst>
                  <a:path w="85" h="44">
                    <a:moveTo>
                      <a:pt x="0" y="34"/>
                    </a:moveTo>
                    <a:lnTo>
                      <a:pt x="43" y="0"/>
                    </a:lnTo>
                    <a:lnTo>
                      <a:pt x="85" y="34"/>
                    </a:lnTo>
                    <a:lnTo>
                      <a:pt x="78" y="43"/>
                    </a:lnTo>
                    <a:lnTo>
                      <a:pt x="43" y="15"/>
                    </a:lnTo>
                    <a:lnTo>
                      <a:pt x="8" y="44"/>
                    </a:lnTo>
                    <a:lnTo>
                      <a:pt x="0" y="34"/>
                    </a:lnTo>
                    <a:lnTo>
                      <a:pt x="0" y="34"/>
                    </a:ln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8" name="Freeform 163">
                <a:extLst>
                  <a:ext uri="{FF2B5EF4-FFF2-40B4-BE49-F238E27FC236}">
                    <a16:creationId xmlns:a16="http://schemas.microsoft.com/office/drawing/2014/main" id="{13C877CD-4A3B-425B-8786-1D7B5894CCC6}"/>
                  </a:ext>
                </a:extLst>
              </p:cNvPr>
              <p:cNvSpPr>
                <a:spLocks/>
              </p:cNvSpPr>
              <p:nvPr/>
            </p:nvSpPr>
            <p:spPr bwMode="auto">
              <a:xfrm flipH="1">
                <a:off x="2706923" y="2616250"/>
                <a:ext cx="171513" cy="347115"/>
              </a:xfrm>
              <a:custGeom>
                <a:avLst/>
                <a:gdLst/>
                <a:ahLst/>
                <a:cxnLst>
                  <a:cxn ang="0">
                    <a:pos x="33" y="102"/>
                  </a:cxn>
                  <a:cxn ang="0">
                    <a:pos x="2" y="15"/>
                  </a:cxn>
                  <a:cxn ang="0">
                    <a:pos x="8" y="2"/>
                  </a:cxn>
                  <a:cxn ang="0">
                    <a:pos x="8" y="2"/>
                  </a:cxn>
                  <a:cxn ang="0">
                    <a:pos x="20" y="8"/>
                  </a:cxn>
                  <a:cxn ang="0">
                    <a:pos x="20" y="8"/>
                  </a:cxn>
                  <a:cxn ang="0">
                    <a:pos x="52" y="95"/>
                  </a:cxn>
                  <a:cxn ang="0">
                    <a:pos x="46" y="108"/>
                  </a:cxn>
                  <a:cxn ang="0">
                    <a:pos x="46" y="108"/>
                  </a:cxn>
                  <a:cxn ang="0">
                    <a:pos x="43" y="109"/>
                  </a:cxn>
                  <a:cxn ang="0">
                    <a:pos x="43" y="109"/>
                  </a:cxn>
                  <a:cxn ang="0">
                    <a:pos x="33" y="102"/>
                  </a:cxn>
                </a:cxnLst>
                <a:rect l="0" t="0" r="r" b="b"/>
                <a:pathLst>
                  <a:path w="54" h="109">
                    <a:moveTo>
                      <a:pt x="33" y="102"/>
                    </a:moveTo>
                    <a:cubicBezTo>
                      <a:pt x="2" y="15"/>
                      <a:pt x="2" y="15"/>
                      <a:pt x="2" y="15"/>
                    </a:cubicBezTo>
                    <a:cubicBezTo>
                      <a:pt x="0" y="9"/>
                      <a:pt x="2" y="4"/>
                      <a:pt x="8" y="2"/>
                    </a:cubicBezTo>
                    <a:cubicBezTo>
                      <a:pt x="8" y="2"/>
                      <a:pt x="8" y="2"/>
                      <a:pt x="8" y="2"/>
                    </a:cubicBezTo>
                    <a:cubicBezTo>
                      <a:pt x="13" y="0"/>
                      <a:pt x="18" y="3"/>
                      <a:pt x="20" y="8"/>
                    </a:cubicBezTo>
                    <a:cubicBezTo>
                      <a:pt x="20" y="8"/>
                      <a:pt x="20" y="8"/>
                      <a:pt x="20" y="8"/>
                    </a:cubicBezTo>
                    <a:cubicBezTo>
                      <a:pt x="52" y="95"/>
                      <a:pt x="52" y="95"/>
                      <a:pt x="52" y="95"/>
                    </a:cubicBezTo>
                    <a:cubicBezTo>
                      <a:pt x="54" y="100"/>
                      <a:pt x="51" y="106"/>
                      <a:pt x="46" y="108"/>
                    </a:cubicBezTo>
                    <a:cubicBezTo>
                      <a:pt x="46" y="108"/>
                      <a:pt x="46" y="108"/>
                      <a:pt x="46" y="108"/>
                    </a:cubicBezTo>
                    <a:cubicBezTo>
                      <a:pt x="45" y="108"/>
                      <a:pt x="44" y="109"/>
                      <a:pt x="43" y="109"/>
                    </a:cubicBezTo>
                    <a:cubicBezTo>
                      <a:pt x="43" y="109"/>
                      <a:pt x="43" y="109"/>
                      <a:pt x="43" y="109"/>
                    </a:cubicBezTo>
                    <a:cubicBezTo>
                      <a:pt x="38" y="109"/>
                      <a:pt x="35" y="106"/>
                      <a:pt x="33" y="102"/>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39" name="Freeform 164">
                <a:extLst>
                  <a:ext uri="{FF2B5EF4-FFF2-40B4-BE49-F238E27FC236}">
                    <a16:creationId xmlns:a16="http://schemas.microsoft.com/office/drawing/2014/main" id="{AC8661FD-A2E2-42BB-9711-6AAE5AF94CE7}"/>
                  </a:ext>
                </a:extLst>
              </p:cNvPr>
              <p:cNvSpPr>
                <a:spLocks/>
              </p:cNvSpPr>
              <p:nvPr/>
            </p:nvSpPr>
            <p:spPr bwMode="auto">
              <a:xfrm flipH="1">
                <a:off x="2259656" y="2498839"/>
                <a:ext cx="182233" cy="347115"/>
              </a:xfrm>
              <a:custGeom>
                <a:avLst/>
                <a:gdLst/>
                <a:ahLst/>
                <a:cxnLst>
                  <a:cxn ang="0">
                    <a:pos x="7" y="107"/>
                  </a:cxn>
                  <a:cxn ang="0">
                    <a:pos x="2" y="94"/>
                  </a:cxn>
                  <a:cxn ang="0">
                    <a:pos x="2" y="94"/>
                  </a:cxn>
                  <a:cxn ang="0">
                    <a:pos x="36" y="8"/>
                  </a:cxn>
                  <a:cxn ang="0">
                    <a:pos x="49" y="2"/>
                  </a:cxn>
                  <a:cxn ang="0">
                    <a:pos x="49" y="2"/>
                  </a:cxn>
                  <a:cxn ang="0">
                    <a:pos x="55" y="15"/>
                  </a:cxn>
                  <a:cxn ang="0">
                    <a:pos x="55" y="15"/>
                  </a:cxn>
                  <a:cxn ang="0">
                    <a:pos x="20" y="102"/>
                  </a:cxn>
                  <a:cxn ang="0">
                    <a:pos x="11" y="108"/>
                  </a:cxn>
                  <a:cxn ang="0">
                    <a:pos x="11" y="108"/>
                  </a:cxn>
                  <a:cxn ang="0">
                    <a:pos x="7" y="107"/>
                  </a:cxn>
                </a:cxnLst>
                <a:rect l="0" t="0" r="r" b="b"/>
                <a:pathLst>
                  <a:path w="57" h="108">
                    <a:moveTo>
                      <a:pt x="7" y="107"/>
                    </a:moveTo>
                    <a:cubicBezTo>
                      <a:pt x="2" y="105"/>
                      <a:pt x="0" y="100"/>
                      <a:pt x="2" y="94"/>
                    </a:cubicBezTo>
                    <a:cubicBezTo>
                      <a:pt x="2" y="94"/>
                      <a:pt x="2" y="94"/>
                      <a:pt x="2" y="94"/>
                    </a:cubicBezTo>
                    <a:cubicBezTo>
                      <a:pt x="36" y="8"/>
                      <a:pt x="36" y="8"/>
                      <a:pt x="36" y="8"/>
                    </a:cubicBezTo>
                    <a:cubicBezTo>
                      <a:pt x="38" y="3"/>
                      <a:pt x="44" y="0"/>
                      <a:pt x="49" y="2"/>
                    </a:cubicBezTo>
                    <a:cubicBezTo>
                      <a:pt x="49" y="2"/>
                      <a:pt x="49" y="2"/>
                      <a:pt x="49" y="2"/>
                    </a:cubicBezTo>
                    <a:cubicBezTo>
                      <a:pt x="54" y="5"/>
                      <a:pt x="57" y="10"/>
                      <a:pt x="55" y="15"/>
                    </a:cubicBezTo>
                    <a:cubicBezTo>
                      <a:pt x="55" y="15"/>
                      <a:pt x="55" y="15"/>
                      <a:pt x="55" y="15"/>
                    </a:cubicBezTo>
                    <a:cubicBezTo>
                      <a:pt x="20" y="102"/>
                      <a:pt x="20" y="102"/>
                      <a:pt x="20" y="102"/>
                    </a:cubicBezTo>
                    <a:cubicBezTo>
                      <a:pt x="19" y="106"/>
                      <a:pt x="15" y="108"/>
                      <a:pt x="11" y="108"/>
                    </a:cubicBezTo>
                    <a:cubicBezTo>
                      <a:pt x="11" y="108"/>
                      <a:pt x="11" y="108"/>
                      <a:pt x="11" y="108"/>
                    </a:cubicBezTo>
                    <a:cubicBezTo>
                      <a:pt x="10" y="108"/>
                      <a:pt x="9" y="108"/>
                      <a:pt x="7" y="107"/>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0" name="Freeform 165">
                <a:extLst>
                  <a:ext uri="{FF2B5EF4-FFF2-40B4-BE49-F238E27FC236}">
                    <a16:creationId xmlns:a16="http://schemas.microsoft.com/office/drawing/2014/main" id="{8A43F8BA-9B3F-4C3A-BFBB-D31F10B3FEF0}"/>
                  </a:ext>
                </a:extLst>
              </p:cNvPr>
              <p:cNvSpPr>
                <a:spLocks/>
              </p:cNvSpPr>
              <p:nvPr/>
            </p:nvSpPr>
            <p:spPr bwMode="auto">
              <a:xfrm flipH="1">
                <a:off x="2570525" y="2292739"/>
                <a:ext cx="64317" cy="504404"/>
              </a:xfrm>
              <a:custGeom>
                <a:avLst/>
                <a:gdLst/>
                <a:ahLst/>
                <a:cxnLst>
                  <a:cxn ang="0">
                    <a:pos x="0" y="148"/>
                  </a:cxn>
                  <a:cxn ang="0">
                    <a:pos x="0" y="10"/>
                  </a:cxn>
                  <a:cxn ang="0">
                    <a:pos x="10" y="0"/>
                  </a:cxn>
                  <a:cxn ang="0">
                    <a:pos x="10" y="0"/>
                  </a:cxn>
                  <a:cxn ang="0">
                    <a:pos x="20" y="10"/>
                  </a:cxn>
                  <a:cxn ang="0">
                    <a:pos x="20" y="10"/>
                  </a:cxn>
                  <a:cxn ang="0">
                    <a:pos x="20" y="148"/>
                  </a:cxn>
                  <a:cxn ang="0">
                    <a:pos x="10" y="158"/>
                  </a:cxn>
                  <a:cxn ang="0">
                    <a:pos x="10" y="158"/>
                  </a:cxn>
                  <a:cxn ang="0">
                    <a:pos x="0" y="148"/>
                  </a:cxn>
                </a:cxnLst>
                <a:rect l="0" t="0" r="r" b="b"/>
                <a:pathLst>
                  <a:path w="20" h="158">
                    <a:moveTo>
                      <a:pt x="0" y="148"/>
                    </a:moveTo>
                    <a:cubicBezTo>
                      <a:pt x="0" y="10"/>
                      <a:pt x="0" y="10"/>
                      <a:pt x="0" y="10"/>
                    </a:cubicBezTo>
                    <a:cubicBezTo>
                      <a:pt x="0" y="5"/>
                      <a:pt x="4" y="0"/>
                      <a:pt x="10" y="0"/>
                    </a:cubicBezTo>
                    <a:cubicBezTo>
                      <a:pt x="10" y="0"/>
                      <a:pt x="10" y="0"/>
                      <a:pt x="10" y="0"/>
                    </a:cubicBezTo>
                    <a:cubicBezTo>
                      <a:pt x="15" y="0"/>
                      <a:pt x="20" y="5"/>
                      <a:pt x="20" y="10"/>
                    </a:cubicBezTo>
                    <a:cubicBezTo>
                      <a:pt x="20" y="10"/>
                      <a:pt x="20" y="10"/>
                      <a:pt x="20" y="10"/>
                    </a:cubicBezTo>
                    <a:cubicBezTo>
                      <a:pt x="20" y="148"/>
                      <a:pt x="20" y="148"/>
                      <a:pt x="20" y="148"/>
                    </a:cubicBezTo>
                    <a:cubicBezTo>
                      <a:pt x="20" y="153"/>
                      <a:pt x="15" y="158"/>
                      <a:pt x="10" y="158"/>
                    </a:cubicBezTo>
                    <a:cubicBezTo>
                      <a:pt x="10" y="158"/>
                      <a:pt x="10" y="158"/>
                      <a:pt x="10" y="158"/>
                    </a:cubicBezTo>
                    <a:cubicBezTo>
                      <a:pt x="4" y="158"/>
                      <a:pt x="0" y="153"/>
                      <a:pt x="0" y="148"/>
                    </a:cubicBezTo>
                    <a:close/>
                  </a:path>
                </a:pathLst>
              </a:custGeom>
              <a:solidFill>
                <a:schemeClr val="accent2"/>
              </a:solidFill>
              <a:ln w="9525">
                <a:noFill/>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90000"/>
                  </a:lnSpc>
                  <a:spcAft>
                    <a:spcPts val="900"/>
                  </a:spcAft>
                  <a:buClr>
                    <a:prstClr val="white"/>
                  </a:buClr>
                  <a:defRPr/>
                </a:pPr>
                <a:endParaRPr lang="en-US" sz="1350">
                  <a:solidFill>
                    <a:prstClr val="black"/>
                  </a:solidFill>
                  <a:ea typeface="MS PGothic"/>
                  <a:cs typeface="MS PGothic"/>
                </a:endParaRPr>
              </a:p>
            </p:txBody>
          </p:sp>
          <p:sp>
            <p:nvSpPr>
              <p:cNvPr id="41" name="Flowchart: Delay 40">
                <a:extLst>
                  <a:ext uri="{FF2B5EF4-FFF2-40B4-BE49-F238E27FC236}">
                    <a16:creationId xmlns:a16="http://schemas.microsoft.com/office/drawing/2014/main" id="{F12E2951-954D-4FB2-AEE3-6F89EE7BC86C}"/>
                  </a:ext>
                </a:extLst>
              </p:cNvPr>
              <p:cNvSpPr/>
              <p:nvPr/>
            </p:nvSpPr>
            <p:spPr>
              <a:xfrm flipH="1">
                <a:off x="2836278" y="2355284"/>
                <a:ext cx="157163" cy="442342"/>
              </a:xfrm>
              <a:prstGeom prst="flowChartDelay">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350">
                  <a:solidFill>
                    <a:prstClr val="white"/>
                  </a:solidFill>
                </a:endParaRPr>
              </a:p>
            </p:txBody>
          </p:sp>
        </p:grpSp>
        <p:cxnSp>
          <p:nvCxnSpPr>
            <p:cNvPr id="14" name="Straight Arrow Connector 13">
              <a:extLst>
                <a:ext uri="{FF2B5EF4-FFF2-40B4-BE49-F238E27FC236}">
                  <a16:creationId xmlns:a16="http://schemas.microsoft.com/office/drawing/2014/main" id="{06B0F284-4B0A-43C1-B7DB-89141478D791}"/>
                </a:ext>
              </a:extLst>
            </p:cNvPr>
            <p:cNvCxnSpPr/>
            <p:nvPr/>
          </p:nvCxnSpPr>
          <p:spPr>
            <a:xfrm>
              <a:off x="3015381" y="3595387"/>
              <a:ext cx="5760000" cy="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01A4DF87-1076-44B1-9C48-BB302EDD4C81}"/>
                </a:ext>
              </a:extLst>
            </p:cNvPr>
            <p:cNvCxnSpPr/>
            <p:nvPr/>
          </p:nvCxnSpPr>
          <p:spPr>
            <a:xfrm>
              <a:off x="3015381" y="3747787"/>
              <a:ext cx="5760000" cy="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D77F1BB9-1520-446A-B289-CC25DE77D46F}"/>
                </a:ext>
              </a:extLst>
            </p:cNvPr>
            <p:cNvCxnSpPr/>
            <p:nvPr/>
          </p:nvCxnSpPr>
          <p:spPr>
            <a:xfrm>
              <a:off x="3015381" y="3900187"/>
              <a:ext cx="5760000" cy="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7" name="Rectangle: Rounded Corners 16">
              <a:extLst>
                <a:ext uri="{FF2B5EF4-FFF2-40B4-BE49-F238E27FC236}">
                  <a16:creationId xmlns:a16="http://schemas.microsoft.com/office/drawing/2014/main" id="{8664556C-61E1-464C-9945-5785E28C1B02}"/>
                </a:ext>
              </a:extLst>
            </p:cNvPr>
            <p:cNvSpPr/>
            <p:nvPr/>
          </p:nvSpPr>
          <p:spPr>
            <a:xfrm>
              <a:off x="4229861" y="4132363"/>
              <a:ext cx="216000" cy="388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V</a:t>
              </a:r>
            </a:p>
          </p:txBody>
        </p:sp>
        <p:sp>
          <p:nvSpPr>
            <p:cNvPr id="18" name="Rectangle: Rounded Corners 17">
              <a:extLst>
                <a:ext uri="{FF2B5EF4-FFF2-40B4-BE49-F238E27FC236}">
                  <a16:creationId xmlns:a16="http://schemas.microsoft.com/office/drawing/2014/main" id="{50F78C2C-46FD-4850-A9BA-017A60EE4B90}"/>
                </a:ext>
              </a:extLst>
            </p:cNvPr>
            <p:cNvSpPr/>
            <p:nvPr/>
          </p:nvSpPr>
          <p:spPr>
            <a:xfrm>
              <a:off x="4229861" y="4525691"/>
              <a:ext cx="216000" cy="388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H</a:t>
              </a:r>
            </a:p>
          </p:txBody>
        </p:sp>
        <p:sp>
          <p:nvSpPr>
            <p:cNvPr id="19" name="TextBox 18">
              <a:extLst>
                <a:ext uri="{FF2B5EF4-FFF2-40B4-BE49-F238E27FC236}">
                  <a16:creationId xmlns:a16="http://schemas.microsoft.com/office/drawing/2014/main" id="{7C8180B4-1B11-4C4C-9AF5-DBF91D97CC81}"/>
                </a:ext>
              </a:extLst>
            </p:cNvPr>
            <p:cNvSpPr txBox="1"/>
            <p:nvPr/>
          </p:nvSpPr>
          <p:spPr>
            <a:xfrm>
              <a:off x="4597107" y="4186888"/>
              <a:ext cx="1659286" cy="828872"/>
            </a:xfrm>
            <a:prstGeom prst="rect">
              <a:avLst/>
            </a:prstGeom>
            <a:noFill/>
          </p:spPr>
          <p:txBody>
            <a:bodyPr wrap="none" rtlCol="0">
              <a:spAutoFit/>
            </a:bodyPr>
            <a:lstStyle/>
            <a:p>
              <a:pPr algn="ctr"/>
              <a:r>
                <a:rPr lang="en-GB" sz="1350" dirty="0">
                  <a:solidFill>
                    <a:prstClr val="black"/>
                  </a:solidFill>
                </a:rPr>
                <a:t>Lower Band</a:t>
              </a:r>
            </a:p>
            <a:p>
              <a:pPr algn="ctr"/>
              <a:r>
                <a:rPr lang="en-GB" sz="1350" dirty="0">
                  <a:solidFill>
                    <a:prstClr val="black"/>
                  </a:solidFill>
                </a:rPr>
                <a:t>XPIC</a:t>
              </a:r>
            </a:p>
          </p:txBody>
        </p:sp>
        <p:sp>
          <p:nvSpPr>
            <p:cNvPr id="20" name="Rectangle: Rounded Corners 19">
              <a:extLst>
                <a:ext uri="{FF2B5EF4-FFF2-40B4-BE49-F238E27FC236}">
                  <a16:creationId xmlns:a16="http://schemas.microsoft.com/office/drawing/2014/main" id="{905206F4-AE91-4770-A45D-824B849E10FC}"/>
                </a:ext>
              </a:extLst>
            </p:cNvPr>
            <p:cNvSpPr/>
            <p:nvPr/>
          </p:nvSpPr>
          <p:spPr>
            <a:xfrm>
              <a:off x="3911299" y="5106751"/>
              <a:ext cx="3744000" cy="388314"/>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E-Band </a:t>
              </a:r>
            </a:p>
          </p:txBody>
        </p:sp>
        <p:sp>
          <p:nvSpPr>
            <p:cNvPr id="21" name="Rectangle 20">
              <a:extLst>
                <a:ext uri="{FF2B5EF4-FFF2-40B4-BE49-F238E27FC236}">
                  <a16:creationId xmlns:a16="http://schemas.microsoft.com/office/drawing/2014/main" id="{1E69BA7B-A999-437A-BC2A-FF252FB596D8}"/>
                </a:ext>
              </a:extLst>
            </p:cNvPr>
            <p:cNvSpPr/>
            <p:nvPr/>
          </p:nvSpPr>
          <p:spPr>
            <a:xfrm>
              <a:off x="3362894" y="3005557"/>
              <a:ext cx="6019190" cy="602817"/>
            </a:xfrm>
            <a:prstGeom prst="rect">
              <a:avLst/>
            </a:prstGeom>
          </p:spPr>
          <p:txBody>
            <a:bodyPr wrap="none">
              <a:spAutoFit/>
            </a:bodyPr>
            <a:lstStyle/>
            <a:p>
              <a:r>
                <a:rPr lang="en-GB" dirty="0">
                  <a:solidFill>
                    <a:prstClr val="black"/>
                  </a:solidFill>
                </a:rPr>
                <a:t>BCA - Bands and Carriers Aggregation</a:t>
              </a:r>
            </a:p>
          </p:txBody>
        </p:sp>
      </p:grpSp>
      <p:pic>
        <p:nvPicPr>
          <p:cNvPr id="68" name="Picture 67">
            <a:extLst>
              <a:ext uri="{FF2B5EF4-FFF2-40B4-BE49-F238E27FC236}">
                <a16:creationId xmlns:a16="http://schemas.microsoft.com/office/drawing/2014/main" id="{0C872072-86BB-4FAB-B3F9-6B1346FCEF2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017" y="3320856"/>
            <a:ext cx="2465561" cy="1589152"/>
          </a:xfrm>
          <a:prstGeom prst="rect">
            <a:avLst/>
          </a:prstGeom>
          <a:noFill/>
        </p:spPr>
      </p:pic>
      <p:sp>
        <p:nvSpPr>
          <p:cNvPr id="70" name="Title 1">
            <a:extLst>
              <a:ext uri="{FF2B5EF4-FFF2-40B4-BE49-F238E27FC236}">
                <a16:creationId xmlns:a16="http://schemas.microsoft.com/office/drawing/2014/main" id="{7C78DD23-A6F1-4889-AA02-A0D8857EEED9}"/>
              </a:ext>
            </a:extLst>
          </p:cNvPr>
          <p:cNvSpPr>
            <a:spLocks noGrp="1"/>
          </p:cNvSpPr>
          <p:nvPr>
            <p:ph type="title"/>
          </p:nvPr>
        </p:nvSpPr>
        <p:spPr>
          <a:xfrm>
            <a:off x="467544" y="339502"/>
            <a:ext cx="8129803" cy="432048"/>
          </a:xfrm>
        </p:spPr>
        <p:txBody>
          <a:bodyPr>
            <a:noAutofit/>
          </a:bodyPr>
          <a:lstStyle/>
          <a:p>
            <a:r>
              <a:rPr lang="en-GB" sz="2400" cap="none" dirty="0">
                <a:solidFill>
                  <a:srgbClr val="1F4C7D"/>
                </a:solidFill>
                <a:cs typeface="+mn-cs"/>
              </a:rPr>
              <a:t>Capacity &amp; Spectral efficiency </a:t>
            </a:r>
            <a:r>
              <a:rPr lang="en-GB" sz="2100" dirty="0"/>
              <a:t/>
            </a:r>
            <a:br>
              <a:rPr lang="en-GB" sz="2100" dirty="0"/>
            </a:br>
            <a:endParaRPr lang="en-GB" sz="2100" dirty="0"/>
          </a:p>
        </p:txBody>
      </p:sp>
    </p:spTree>
    <p:extLst>
      <p:ext uri="{BB962C8B-B14F-4D97-AF65-F5344CB8AC3E}">
        <p14:creationId xmlns:p14="http://schemas.microsoft.com/office/powerpoint/2010/main" val="3139807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9C2A5-109D-4B8C-8D07-6AC7DE16B26E}"/>
              </a:ext>
            </a:extLst>
          </p:cNvPr>
          <p:cNvSpPr>
            <a:spLocks noGrp="1"/>
          </p:cNvSpPr>
          <p:nvPr>
            <p:ph type="body" idx="1"/>
          </p:nvPr>
        </p:nvSpPr>
        <p:spPr>
          <a:xfrm>
            <a:off x="525856" y="887555"/>
            <a:ext cx="8458124" cy="3805277"/>
          </a:xfrm>
        </p:spPr>
        <p:txBody>
          <a:bodyPr>
            <a:normAutofit/>
          </a:bodyPr>
          <a:lstStyle/>
          <a:p>
            <a:r>
              <a:rPr lang="en-US" sz="1800" dirty="0"/>
              <a:t>Geographical spectral efficiency: Dense reuse of channels </a:t>
            </a:r>
            <a:endParaRPr lang="en-GB" sz="1800" dirty="0"/>
          </a:p>
          <a:p>
            <a:pPr lvl="1"/>
            <a:r>
              <a:rPr lang="en-GB" sz="1350" dirty="0">
                <a:solidFill>
                  <a:schemeClr val="tx1">
                    <a:lumMod val="75000"/>
                    <a:lumOff val="25000"/>
                  </a:schemeClr>
                </a:solidFill>
                <a:sym typeface="Wingdings" panose="05000000000000000000" pitchFamily="2" charset="2"/>
              </a:rPr>
              <a:t>To better exploit the scarce resource (spectrum) it is advisable to increase not only the single channel spectral efficiency but also the channel reusability in a given area, guaranteeing the “interference free operation”</a:t>
            </a:r>
          </a:p>
          <a:p>
            <a:pPr lvl="1"/>
            <a:r>
              <a:rPr lang="en-GB" sz="1350" dirty="0">
                <a:solidFill>
                  <a:schemeClr val="tx1">
                    <a:lumMod val="75000"/>
                    <a:lumOff val="25000"/>
                  </a:schemeClr>
                </a:solidFill>
                <a:sym typeface="Wingdings" panose="05000000000000000000" pitchFamily="2" charset="2"/>
              </a:rPr>
              <a:t>Nodal configuration is the key point to understand the concept</a:t>
            </a:r>
          </a:p>
          <a:p>
            <a:pPr lvl="2"/>
            <a:r>
              <a:rPr lang="en-GB" sz="1350" dirty="0">
                <a:solidFill>
                  <a:schemeClr val="tx1">
                    <a:lumMod val="75000"/>
                    <a:lumOff val="25000"/>
                  </a:schemeClr>
                </a:solidFill>
                <a:sym typeface="Wingdings" panose="05000000000000000000" pitchFamily="2" charset="2"/>
              </a:rPr>
              <a:t>Better antenna class are introduced (e.g. ETSI Class 4), reducing a lot the minimum angle between two links using the same/adjacent channels (</a:t>
            </a:r>
            <a:r>
              <a:rPr lang="en-US" sz="1350" dirty="0">
                <a:solidFill>
                  <a:schemeClr val="tx1">
                    <a:lumMod val="75000"/>
                    <a:lumOff val="25000"/>
                  </a:schemeClr>
                </a:solidFill>
                <a:sym typeface="Wingdings" panose="05000000000000000000" pitchFamily="2" charset="2"/>
              </a:rPr>
              <a:t>angle discrimination)</a:t>
            </a:r>
            <a:endParaRPr lang="en-GB" sz="1350" dirty="0">
              <a:solidFill>
                <a:schemeClr val="tx1">
                  <a:lumMod val="75000"/>
                  <a:lumOff val="25000"/>
                </a:schemeClr>
              </a:solidFill>
              <a:sym typeface="Wingdings" panose="05000000000000000000" pitchFamily="2" charset="2"/>
            </a:endParaRPr>
          </a:p>
          <a:p>
            <a:pPr lvl="2"/>
            <a:r>
              <a:rPr lang="en-GB" sz="1350" dirty="0">
                <a:solidFill>
                  <a:schemeClr val="tx1">
                    <a:lumMod val="75000"/>
                    <a:lumOff val="25000"/>
                  </a:schemeClr>
                </a:solidFill>
                <a:sym typeface="Wingdings" panose="05000000000000000000" pitchFamily="2" charset="2"/>
              </a:rPr>
              <a:t>Cross polar (XPIC) can here help in reducing </a:t>
            </a:r>
            <a:r>
              <a:rPr lang="en-US" sz="1350" dirty="0">
                <a:solidFill>
                  <a:schemeClr val="tx1">
                    <a:lumMod val="75000"/>
                    <a:lumOff val="25000"/>
                  </a:schemeClr>
                </a:solidFill>
                <a:sym typeface="Wingdings" panose="05000000000000000000" pitchFamily="2" charset="2"/>
              </a:rPr>
              <a:t>angle discrimination </a:t>
            </a:r>
          </a:p>
          <a:p>
            <a:pPr lvl="2"/>
            <a:r>
              <a:rPr lang="en-GB" sz="1350" dirty="0">
                <a:solidFill>
                  <a:schemeClr val="tx1">
                    <a:lumMod val="75000"/>
                    <a:lumOff val="25000"/>
                  </a:schemeClr>
                </a:solidFill>
                <a:sym typeface="Wingdings" panose="05000000000000000000" pitchFamily="2" charset="2"/>
              </a:rPr>
              <a:t>Co-Channel Interference Canceller (CCIC) further improve the </a:t>
            </a:r>
            <a:r>
              <a:rPr lang="en-US" sz="1350" dirty="0">
                <a:solidFill>
                  <a:schemeClr val="tx1">
                    <a:lumMod val="75000"/>
                    <a:lumOff val="25000"/>
                  </a:schemeClr>
                </a:solidFill>
                <a:sym typeface="Wingdings" panose="05000000000000000000" pitchFamily="2" charset="2"/>
              </a:rPr>
              <a:t>re-use of channels with very narrow angle discrimination</a:t>
            </a:r>
            <a:endParaRPr lang="en-GB" sz="1350" dirty="0">
              <a:solidFill>
                <a:schemeClr val="tx1">
                  <a:lumMod val="75000"/>
                  <a:lumOff val="25000"/>
                </a:schemeClr>
              </a:solidFill>
              <a:sym typeface="Wingdings" panose="05000000000000000000" pitchFamily="2" charset="2"/>
            </a:endParaRPr>
          </a:p>
          <a:p>
            <a:pPr lvl="2"/>
            <a:r>
              <a:rPr lang="en-GB" sz="1350" dirty="0">
                <a:solidFill>
                  <a:schemeClr val="tx1">
                    <a:lumMod val="75000"/>
                    <a:lumOff val="25000"/>
                  </a:schemeClr>
                </a:solidFill>
                <a:sym typeface="Wingdings" panose="05000000000000000000" pitchFamily="2" charset="2"/>
              </a:rPr>
              <a:t>TCO: Investments and efforts to be spectral efficient should be rewarded through adequate policy fees (discount/license per node/area)   </a:t>
            </a:r>
          </a:p>
          <a:p>
            <a:pPr marL="914378" lvl="2" indent="0">
              <a:buNone/>
            </a:pPr>
            <a:endParaRPr lang="en-GB" dirty="0"/>
          </a:p>
        </p:txBody>
      </p:sp>
      <p:sp>
        <p:nvSpPr>
          <p:cNvPr id="4" name="Title 1">
            <a:extLst>
              <a:ext uri="{FF2B5EF4-FFF2-40B4-BE49-F238E27FC236}">
                <a16:creationId xmlns:a16="http://schemas.microsoft.com/office/drawing/2014/main" id="{E276BA3F-740E-444E-812E-75FAC293D304}"/>
              </a:ext>
            </a:extLst>
          </p:cNvPr>
          <p:cNvSpPr>
            <a:spLocks noGrp="1"/>
          </p:cNvSpPr>
          <p:nvPr>
            <p:ph type="title"/>
          </p:nvPr>
        </p:nvSpPr>
        <p:spPr>
          <a:xfrm>
            <a:off x="467544" y="339502"/>
            <a:ext cx="8129803" cy="432048"/>
          </a:xfrm>
        </p:spPr>
        <p:txBody>
          <a:bodyPr>
            <a:noAutofit/>
          </a:bodyPr>
          <a:lstStyle/>
          <a:p>
            <a:r>
              <a:rPr lang="en-GB" sz="2400" cap="none" dirty="0">
                <a:solidFill>
                  <a:srgbClr val="1F4C7D"/>
                </a:solidFill>
                <a:cs typeface="+mn-cs"/>
              </a:rPr>
              <a:t>Capacity &amp; Spectral efficiency </a:t>
            </a:r>
            <a:r>
              <a:rPr lang="en-GB" sz="2100" dirty="0"/>
              <a:t/>
            </a:r>
            <a:br>
              <a:rPr lang="en-GB" sz="2100" dirty="0"/>
            </a:br>
            <a:endParaRPr lang="en-GB" sz="2100" dirty="0"/>
          </a:p>
        </p:txBody>
      </p:sp>
    </p:spTree>
    <p:extLst>
      <p:ext uri="{BB962C8B-B14F-4D97-AF65-F5344CB8AC3E}">
        <p14:creationId xmlns:p14="http://schemas.microsoft.com/office/powerpoint/2010/main" val="1384491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EF976FA-B00E-4B19-9100-F2518814080B}"/>
              </a:ext>
            </a:extLst>
          </p:cNvPr>
          <p:cNvGrpSpPr>
            <a:grpSpLocks noChangeAspect="1"/>
          </p:cNvGrpSpPr>
          <p:nvPr/>
        </p:nvGrpSpPr>
        <p:grpSpPr>
          <a:xfrm>
            <a:off x="482613" y="1448702"/>
            <a:ext cx="1971000" cy="1542656"/>
            <a:chOff x="623472" y="2379295"/>
            <a:chExt cx="3113443" cy="2479692"/>
          </a:xfrm>
        </p:grpSpPr>
        <p:pic>
          <p:nvPicPr>
            <p:cNvPr id="77" name="Picture 149" descr="图片86"/>
            <p:cNvPicPr>
              <a:picLocks noChangeAspect="1" noChangeArrowheads="1"/>
            </p:cNvPicPr>
            <p:nvPr/>
          </p:nvPicPr>
          <p:blipFill>
            <a:blip r:embed="rId2" cstate="print"/>
            <a:srcRect/>
            <a:stretch>
              <a:fillRect/>
            </a:stretch>
          </p:blipFill>
          <p:spPr bwMode="auto">
            <a:xfrm rot="1804349" flipH="1">
              <a:off x="733763" y="2582431"/>
              <a:ext cx="181740" cy="180460"/>
            </a:xfrm>
            <a:prstGeom prst="rect">
              <a:avLst/>
            </a:prstGeom>
            <a:noFill/>
            <a:ln>
              <a:noFill/>
            </a:ln>
          </p:spPr>
        </p:pic>
        <p:cxnSp>
          <p:nvCxnSpPr>
            <p:cNvPr id="78" name="直接箭头连接符 101"/>
            <p:cNvCxnSpPr/>
            <p:nvPr/>
          </p:nvCxnSpPr>
          <p:spPr bwMode="auto">
            <a:xfrm>
              <a:off x="932719" y="2755546"/>
              <a:ext cx="2112026" cy="0"/>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接箭头连接符 103"/>
            <p:cNvCxnSpPr/>
            <p:nvPr/>
          </p:nvCxnSpPr>
          <p:spPr bwMode="auto">
            <a:xfrm>
              <a:off x="935287" y="2757749"/>
              <a:ext cx="1985226" cy="578639"/>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圆角矩形 105"/>
            <p:cNvSpPr/>
            <p:nvPr/>
          </p:nvSpPr>
          <p:spPr bwMode="auto">
            <a:xfrm>
              <a:off x="3225773" y="2379295"/>
              <a:ext cx="387478" cy="306379"/>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cxnSp>
          <p:nvCxnSpPr>
            <p:cNvPr id="81" name="直接连接符 106"/>
            <p:cNvCxnSpPr/>
            <p:nvPr/>
          </p:nvCxnSpPr>
          <p:spPr bwMode="auto">
            <a:xfrm>
              <a:off x="3110356" y="2671211"/>
              <a:ext cx="626559" cy="0"/>
            </a:xfrm>
            <a:prstGeom prst="line">
              <a:avLst/>
            </a:prstGeom>
            <a:noFill/>
            <a:ln w="38100" cap="flat" cmpd="sng" algn="ctr">
              <a:solidFill>
                <a:sysClr val="windowText" lastClr="000000"/>
              </a:solidFill>
              <a:prstDash val="solid"/>
              <a:round/>
              <a:headEnd type="none" w="med" len="med"/>
              <a:tailEnd type="none" w="med" len="med"/>
            </a:ln>
            <a:effectLst/>
          </p:spPr>
        </p:cxnSp>
        <p:cxnSp>
          <p:nvCxnSpPr>
            <p:cNvPr id="82" name="直接箭头连接符 107"/>
            <p:cNvCxnSpPr>
              <a:cxnSpLocks/>
            </p:cNvCxnSpPr>
            <p:nvPr/>
          </p:nvCxnSpPr>
          <p:spPr bwMode="auto">
            <a:xfrm>
              <a:off x="939903" y="2777024"/>
              <a:ext cx="545850" cy="1677192"/>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接连接符 109"/>
            <p:cNvCxnSpPr/>
            <p:nvPr/>
          </p:nvCxnSpPr>
          <p:spPr bwMode="auto">
            <a:xfrm>
              <a:off x="1200043" y="4858987"/>
              <a:ext cx="626559" cy="0"/>
            </a:xfrm>
            <a:prstGeom prst="line">
              <a:avLst/>
            </a:prstGeom>
            <a:solidFill>
              <a:srgbClr val="4BACC6">
                <a:lumMod val="75000"/>
              </a:srgbClr>
            </a:solidFill>
            <a:ln w="38100" cap="flat" cmpd="sng" algn="ctr">
              <a:solidFill>
                <a:sysClr val="windowText" lastClr="000000"/>
              </a:solidFill>
              <a:prstDash val="solid"/>
              <a:round/>
              <a:headEnd type="none" w="med" len="med"/>
              <a:tailEnd type="none" w="med" len="med"/>
            </a:ln>
            <a:effectLst/>
          </p:spPr>
        </p:cxnSp>
        <p:cxnSp>
          <p:nvCxnSpPr>
            <p:cNvPr id="86" name="直接连接符 111"/>
            <p:cNvCxnSpPr/>
            <p:nvPr/>
          </p:nvCxnSpPr>
          <p:spPr bwMode="auto">
            <a:xfrm>
              <a:off x="3014382" y="3349105"/>
              <a:ext cx="626559" cy="0"/>
            </a:xfrm>
            <a:prstGeom prst="line">
              <a:avLst/>
            </a:prstGeom>
            <a:noFill/>
            <a:ln w="38100" cap="flat" cmpd="sng" algn="ctr">
              <a:solidFill>
                <a:sysClr val="windowText" lastClr="000000"/>
              </a:solidFill>
              <a:prstDash val="solid"/>
              <a:round/>
              <a:headEnd type="none" w="med" len="med"/>
              <a:tailEnd type="none" w="med" len="med"/>
            </a:ln>
            <a:effectLst/>
          </p:spPr>
        </p:cxnSp>
        <p:cxnSp>
          <p:nvCxnSpPr>
            <p:cNvPr id="87" name="直接箭头连接符 112"/>
            <p:cNvCxnSpPr>
              <a:cxnSpLocks/>
            </p:cNvCxnSpPr>
            <p:nvPr/>
          </p:nvCxnSpPr>
          <p:spPr bwMode="auto">
            <a:xfrm>
              <a:off x="932719" y="2755545"/>
              <a:ext cx="1795992" cy="1120052"/>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圆角矩形 113"/>
            <p:cNvSpPr/>
            <p:nvPr/>
          </p:nvSpPr>
          <p:spPr bwMode="auto">
            <a:xfrm>
              <a:off x="3136521" y="3016646"/>
              <a:ext cx="387478" cy="306379"/>
            </a:xfrm>
            <a:prstGeom prst="roundRect">
              <a:avLst/>
            </a:prstGeom>
            <a:solidFill>
              <a:schemeClr val="accent4">
                <a:lumMod val="40000"/>
                <a:lumOff val="6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f3</a:t>
              </a:r>
            </a:p>
          </p:txBody>
        </p:sp>
        <p:cxnSp>
          <p:nvCxnSpPr>
            <p:cNvPr id="89" name="直接连接符 114"/>
            <p:cNvCxnSpPr/>
            <p:nvPr/>
          </p:nvCxnSpPr>
          <p:spPr bwMode="auto">
            <a:xfrm>
              <a:off x="2760721" y="3970914"/>
              <a:ext cx="626559" cy="0"/>
            </a:xfrm>
            <a:prstGeom prst="line">
              <a:avLst/>
            </a:prstGeom>
            <a:solidFill>
              <a:srgbClr val="990000"/>
            </a:solidFill>
            <a:ln w="38100" cap="flat" cmpd="sng" algn="ctr">
              <a:solidFill>
                <a:sysClr val="windowText" lastClr="000000"/>
              </a:solidFill>
              <a:prstDash val="solid"/>
              <a:round/>
              <a:headEnd type="none" w="med" len="med"/>
              <a:tailEnd type="none" w="med" len="med"/>
            </a:ln>
            <a:effectLst/>
          </p:spPr>
        </p:cxnSp>
        <p:pic>
          <p:nvPicPr>
            <p:cNvPr id="91" name="Picture 3" descr="C:\Users\Administrator\Pictures\图片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623472" y="2517433"/>
              <a:ext cx="353173" cy="278759"/>
            </a:xfrm>
            <a:prstGeom prst="rect">
              <a:avLst/>
            </a:prstGeom>
            <a:noFill/>
          </p:spPr>
        </p:pic>
        <p:sp>
          <p:nvSpPr>
            <p:cNvPr id="42" name="圆角矩形 105">
              <a:extLst>
                <a:ext uri="{FF2B5EF4-FFF2-40B4-BE49-F238E27FC236}">
                  <a16:creationId xmlns:a16="http://schemas.microsoft.com/office/drawing/2014/main" id="{99B128AE-BEC1-4279-8627-D95B7796CEB7}"/>
                </a:ext>
              </a:extLst>
            </p:cNvPr>
            <p:cNvSpPr/>
            <p:nvPr/>
          </p:nvSpPr>
          <p:spPr bwMode="auto">
            <a:xfrm>
              <a:off x="2895707" y="4000321"/>
              <a:ext cx="387478" cy="306379"/>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sp>
          <p:nvSpPr>
            <p:cNvPr id="43" name="圆角矩形 113">
              <a:extLst>
                <a:ext uri="{FF2B5EF4-FFF2-40B4-BE49-F238E27FC236}">
                  <a16:creationId xmlns:a16="http://schemas.microsoft.com/office/drawing/2014/main" id="{0AFE4A9B-EE2E-4398-B823-3B488DE5B216}"/>
                </a:ext>
              </a:extLst>
            </p:cNvPr>
            <p:cNvSpPr/>
            <p:nvPr/>
          </p:nvSpPr>
          <p:spPr bwMode="auto">
            <a:xfrm>
              <a:off x="1319582" y="4523117"/>
              <a:ext cx="387478" cy="306379"/>
            </a:xfrm>
            <a:prstGeom prst="roundRect">
              <a:avLst/>
            </a:prstGeom>
            <a:solidFill>
              <a:schemeClr val="accent4">
                <a:lumMod val="40000"/>
                <a:lumOff val="6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f3</a:t>
              </a:r>
            </a:p>
          </p:txBody>
        </p:sp>
      </p:grpSp>
      <p:grpSp>
        <p:nvGrpSpPr>
          <p:cNvPr id="10" name="Group 9">
            <a:extLst>
              <a:ext uri="{FF2B5EF4-FFF2-40B4-BE49-F238E27FC236}">
                <a16:creationId xmlns:a16="http://schemas.microsoft.com/office/drawing/2014/main" id="{B42BB3A6-5319-4B3C-9893-2F2B5BF71E57}"/>
              </a:ext>
            </a:extLst>
          </p:cNvPr>
          <p:cNvGrpSpPr/>
          <p:nvPr/>
        </p:nvGrpSpPr>
        <p:grpSpPr>
          <a:xfrm>
            <a:off x="3221767" y="1407864"/>
            <a:ext cx="1971000" cy="1542656"/>
            <a:chOff x="4100748" y="1374584"/>
            <a:chExt cx="2628000" cy="2056874"/>
          </a:xfrm>
        </p:grpSpPr>
        <p:pic>
          <p:nvPicPr>
            <p:cNvPr id="67" name="Picture 149" descr="图片86">
              <a:extLst>
                <a:ext uri="{FF2B5EF4-FFF2-40B4-BE49-F238E27FC236}">
                  <a16:creationId xmlns:a16="http://schemas.microsoft.com/office/drawing/2014/main" id="{7C77BAC3-0471-47B6-BA62-EE993C8DDF02}"/>
                </a:ext>
              </a:extLst>
            </p:cNvPr>
            <p:cNvPicPr>
              <a:picLocks noChangeAspect="1" noChangeArrowheads="1"/>
            </p:cNvPicPr>
            <p:nvPr/>
          </p:nvPicPr>
          <p:blipFill>
            <a:blip r:embed="rId2" cstate="print"/>
            <a:srcRect/>
            <a:stretch>
              <a:fillRect/>
            </a:stretch>
          </p:blipFill>
          <p:spPr bwMode="auto">
            <a:xfrm rot="1804349" flipH="1">
              <a:off x="4193843" y="1543083"/>
              <a:ext cx="153403" cy="149689"/>
            </a:xfrm>
            <a:prstGeom prst="rect">
              <a:avLst/>
            </a:prstGeom>
            <a:noFill/>
            <a:ln>
              <a:noFill/>
            </a:ln>
          </p:spPr>
        </p:pic>
        <p:cxnSp>
          <p:nvCxnSpPr>
            <p:cNvPr id="68" name="直接箭头连接符 101">
              <a:extLst>
                <a:ext uri="{FF2B5EF4-FFF2-40B4-BE49-F238E27FC236}">
                  <a16:creationId xmlns:a16="http://schemas.microsoft.com/office/drawing/2014/main" id="{BDC32C72-F4A4-414D-A893-20DAA6159EAB}"/>
                </a:ext>
              </a:extLst>
            </p:cNvPr>
            <p:cNvCxnSpPr/>
            <p:nvPr/>
          </p:nvCxnSpPr>
          <p:spPr bwMode="auto">
            <a:xfrm>
              <a:off x="4361778" y="1686679"/>
              <a:ext cx="1782722" cy="0"/>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箭头连接符 103">
              <a:extLst>
                <a:ext uri="{FF2B5EF4-FFF2-40B4-BE49-F238E27FC236}">
                  <a16:creationId xmlns:a16="http://schemas.microsoft.com/office/drawing/2014/main" id="{FA4D7D64-54CA-487B-ACDD-B5894D2BEC99}"/>
                </a:ext>
              </a:extLst>
            </p:cNvPr>
            <p:cNvCxnSpPr/>
            <p:nvPr/>
          </p:nvCxnSpPr>
          <p:spPr bwMode="auto">
            <a:xfrm>
              <a:off x="4363945" y="1688507"/>
              <a:ext cx="1675693" cy="479974"/>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圆角矩形 105">
              <a:extLst>
                <a:ext uri="{FF2B5EF4-FFF2-40B4-BE49-F238E27FC236}">
                  <a16:creationId xmlns:a16="http://schemas.microsoft.com/office/drawing/2014/main" id="{23449926-131C-4608-BC15-2291FC4860E8}"/>
                </a:ext>
              </a:extLst>
            </p:cNvPr>
            <p:cNvSpPr/>
            <p:nvPr/>
          </p:nvSpPr>
          <p:spPr bwMode="auto">
            <a:xfrm>
              <a:off x="6297303" y="1374584"/>
              <a:ext cx="327063" cy="254137"/>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cxnSp>
          <p:nvCxnSpPr>
            <p:cNvPr id="71" name="直接连接符 106">
              <a:extLst>
                <a:ext uri="{FF2B5EF4-FFF2-40B4-BE49-F238E27FC236}">
                  <a16:creationId xmlns:a16="http://schemas.microsoft.com/office/drawing/2014/main" id="{A20073E1-CF07-48DD-8E0D-B46D97601CBD}"/>
                </a:ext>
              </a:extLst>
            </p:cNvPr>
            <p:cNvCxnSpPr/>
            <p:nvPr/>
          </p:nvCxnSpPr>
          <p:spPr bwMode="auto">
            <a:xfrm>
              <a:off x="6199881" y="1616725"/>
              <a:ext cx="528867" cy="0"/>
            </a:xfrm>
            <a:prstGeom prst="line">
              <a:avLst/>
            </a:prstGeom>
            <a:noFill/>
            <a:ln w="38100" cap="flat" cmpd="sng" algn="ctr">
              <a:solidFill>
                <a:sysClr val="windowText" lastClr="000000"/>
              </a:solidFill>
              <a:prstDash val="solid"/>
              <a:round/>
              <a:headEnd type="none" w="med" len="med"/>
              <a:tailEnd type="none" w="med" len="med"/>
            </a:ln>
            <a:effectLst/>
          </p:spPr>
        </p:cxnSp>
        <p:cxnSp>
          <p:nvCxnSpPr>
            <p:cNvPr id="110" name="直接箭头连接符 107">
              <a:extLst>
                <a:ext uri="{FF2B5EF4-FFF2-40B4-BE49-F238E27FC236}">
                  <a16:creationId xmlns:a16="http://schemas.microsoft.com/office/drawing/2014/main" id="{1C5DAE5F-9D58-44B0-9557-929B8D3097A3}"/>
                </a:ext>
              </a:extLst>
            </p:cNvPr>
            <p:cNvCxnSpPr>
              <a:cxnSpLocks/>
            </p:cNvCxnSpPr>
            <p:nvPr/>
          </p:nvCxnSpPr>
          <p:spPr bwMode="auto">
            <a:xfrm>
              <a:off x="4367842" y="1704495"/>
              <a:ext cx="460742" cy="1391210"/>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接连接符 109">
              <a:extLst>
                <a:ext uri="{FF2B5EF4-FFF2-40B4-BE49-F238E27FC236}">
                  <a16:creationId xmlns:a16="http://schemas.microsoft.com/office/drawing/2014/main" id="{946FB0B6-5544-4B7A-AF02-FF268BE1AD15}"/>
                </a:ext>
              </a:extLst>
            </p:cNvPr>
            <p:cNvCxnSpPr/>
            <p:nvPr/>
          </p:nvCxnSpPr>
          <p:spPr bwMode="auto">
            <a:xfrm>
              <a:off x="4587421" y="3431458"/>
              <a:ext cx="528867" cy="0"/>
            </a:xfrm>
            <a:prstGeom prst="line">
              <a:avLst/>
            </a:prstGeom>
            <a:solidFill>
              <a:srgbClr val="4BACC6">
                <a:lumMod val="75000"/>
              </a:srgbClr>
            </a:solidFill>
            <a:ln w="38100" cap="flat" cmpd="sng" algn="ctr">
              <a:solidFill>
                <a:sysClr val="windowText" lastClr="000000"/>
              </a:solidFill>
              <a:prstDash val="solid"/>
              <a:round/>
              <a:headEnd type="none" w="med" len="med"/>
              <a:tailEnd type="none" w="med" len="med"/>
            </a:ln>
            <a:effectLst/>
          </p:spPr>
        </p:cxnSp>
        <p:cxnSp>
          <p:nvCxnSpPr>
            <p:cNvPr id="112" name="直接连接符 111">
              <a:extLst>
                <a:ext uri="{FF2B5EF4-FFF2-40B4-BE49-F238E27FC236}">
                  <a16:creationId xmlns:a16="http://schemas.microsoft.com/office/drawing/2014/main" id="{E4223A90-2850-4CE8-BFEF-78F223169C4E}"/>
                </a:ext>
              </a:extLst>
            </p:cNvPr>
            <p:cNvCxnSpPr/>
            <p:nvPr/>
          </p:nvCxnSpPr>
          <p:spPr bwMode="auto">
            <a:xfrm>
              <a:off x="6118871" y="2179029"/>
              <a:ext cx="528867" cy="0"/>
            </a:xfrm>
            <a:prstGeom prst="line">
              <a:avLst/>
            </a:prstGeom>
            <a:noFill/>
            <a:ln w="38100" cap="flat" cmpd="sng" algn="ctr">
              <a:solidFill>
                <a:sysClr val="windowText" lastClr="000000"/>
              </a:solidFill>
              <a:prstDash val="solid"/>
              <a:round/>
              <a:headEnd type="none" w="med" len="med"/>
              <a:tailEnd type="none" w="med" len="med"/>
            </a:ln>
            <a:effectLst/>
          </p:spPr>
        </p:cxnSp>
        <p:cxnSp>
          <p:nvCxnSpPr>
            <p:cNvPr id="113" name="直接箭头连接符 112">
              <a:extLst>
                <a:ext uri="{FF2B5EF4-FFF2-40B4-BE49-F238E27FC236}">
                  <a16:creationId xmlns:a16="http://schemas.microsoft.com/office/drawing/2014/main" id="{C23785F9-59A9-4A5D-8352-32F9C040550D}"/>
                </a:ext>
              </a:extLst>
            </p:cNvPr>
            <p:cNvCxnSpPr>
              <a:cxnSpLocks/>
            </p:cNvCxnSpPr>
            <p:nvPr/>
          </p:nvCxnSpPr>
          <p:spPr bwMode="auto">
            <a:xfrm>
              <a:off x="4361778" y="1686679"/>
              <a:ext cx="1515964" cy="929069"/>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圆角矩形 113">
              <a:extLst>
                <a:ext uri="{FF2B5EF4-FFF2-40B4-BE49-F238E27FC236}">
                  <a16:creationId xmlns:a16="http://schemas.microsoft.com/office/drawing/2014/main" id="{F8D86536-736C-41A5-B7CF-4EDF3469F5C7}"/>
                </a:ext>
              </a:extLst>
            </p:cNvPr>
            <p:cNvSpPr/>
            <p:nvPr/>
          </p:nvSpPr>
          <p:spPr bwMode="auto">
            <a:xfrm>
              <a:off x="6221967" y="1903258"/>
              <a:ext cx="327063" cy="254137"/>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cxnSp>
          <p:nvCxnSpPr>
            <p:cNvPr id="115" name="直接连接符 114">
              <a:extLst>
                <a:ext uri="{FF2B5EF4-FFF2-40B4-BE49-F238E27FC236}">
                  <a16:creationId xmlns:a16="http://schemas.microsoft.com/office/drawing/2014/main" id="{D4433AD4-F1F0-463A-9E7D-FF80962453FF}"/>
                </a:ext>
              </a:extLst>
            </p:cNvPr>
            <p:cNvCxnSpPr/>
            <p:nvPr/>
          </p:nvCxnSpPr>
          <p:spPr bwMode="auto">
            <a:xfrm>
              <a:off x="5904761" y="2694812"/>
              <a:ext cx="528867" cy="0"/>
            </a:xfrm>
            <a:prstGeom prst="line">
              <a:avLst/>
            </a:prstGeom>
            <a:solidFill>
              <a:srgbClr val="990000"/>
            </a:solidFill>
            <a:ln w="38100" cap="flat" cmpd="sng" algn="ctr">
              <a:solidFill>
                <a:sysClr val="windowText" lastClr="000000"/>
              </a:solidFill>
              <a:prstDash val="solid"/>
              <a:round/>
              <a:headEnd type="none" w="med" len="med"/>
              <a:tailEnd type="none" w="med" len="med"/>
            </a:ln>
            <a:effectLst/>
          </p:spPr>
        </p:cxnSp>
        <p:pic>
          <p:nvPicPr>
            <p:cNvPr id="116" name="Picture 3" descr="C:\Users\Administrator\Pictures\图片1.png">
              <a:extLst>
                <a:ext uri="{FF2B5EF4-FFF2-40B4-BE49-F238E27FC236}">
                  <a16:creationId xmlns:a16="http://schemas.microsoft.com/office/drawing/2014/main" id="{478E4F3F-B56C-4216-9EC0-EFFC574F10B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100748" y="1489168"/>
              <a:ext cx="298107" cy="231227"/>
            </a:xfrm>
            <a:prstGeom prst="rect">
              <a:avLst/>
            </a:prstGeom>
            <a:noFill/>
          </p:spPr>
        </p:pic>
        <p:sp>
          <p:nvSpPr>
            <p:cNvPr id="117" name="圆角矩形 105">
              <a:extLst>
                <a:ext uri="{FF2B5EF4-FFF2-40B4-BE49-F238E27FC236}">
                  <a16:creationId xmlns:a16="http://schemas.microsoft.com/office/drawing/2014/main" id="{1C23AF2B-9C79-42AC-A0D7-6D61EEB50027}"/>
                </a:ext>
              </a:extLst>
            </p:cNvPr>
            <p:cNvSpPr/>
            <p:nvPr/>
          </p:nvSpPr>
          <p:spPr bwMode="auto">
            <a:xfrm>
              <a:off x="6022247" y="2406693"/>
              <a:ext cx="327063" cy="254137"/>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sp>
          <p:nvSpPr>
            <p:cNvPr id="118" name="圆角矩形 113">
              <a:extLst>
                <a:ext uri="{FF2B5EF4-FFF2-40B4-BE49-F238E27FC236}">
                  <a16:creationId xmlns:a16="http://schemas.microsoft.com/office/drawing/2014/main" id="{3F8FF47C-C703-4D11-A2E4-CC5C941C26B9}"/>
                </a:ext>
              </a:extLst>
            </p:cNvPr>
            <p:cNvSpPr/>
            <p:nvPr/>
          </p:nvSpPr>
          <p:spPr bwMode="auto">
            <a:xfrm>
              <a:off x="4688323" y="3152858"/>
              <a:ext cx="327063" cy="254137"/>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grpSp>
      <p:sp>
        <p:nvSpPr>
          <p:cNvPr id="11" name="TextBox 10">
            <a:extLst>
              <a:ext uri="{FF2B5EF4-FFF2-40B4-BE49-F238E27FC236}">
                <a16:creationId xmlns:a16="http://schemas.microsoft.com/office/drawing/2014/main" id="{1E553190-C711-44ED-885A-3EBBE2BC1E95}"/>
              </a:ext>
            </a:extLst>
          </p:cNvPr>
          <p:cNvSpPr txBox="1"/>
          <p:nvPr/>
        </p:nvSpPr>
        <p:spPr>
          <a:xfrm>
            <a:off x="3193131" y="3257417"/>
            <a:ext cx="2327614" cy="1477328"/>
          </a:xfrm>
          <a:prstGeom prst="rect">
            <a:avLst/>
          </a:prstGeom>
          <a:noFill/>
        </p:spPr>
        <p:txBody>
          <a:bodyPr wrap="square" rtlCol="0">
            <a:spAutoFit/>
          </a:bodyPr>
          <a:lstStyle/>
          <a:p>
            <a:r>
              <a:rPr lang="en-GB" sz="1500" dirty="0">
                <a:solidFill>
                  <a:prstClr val="black"/>
                </a:solidFill>
              </a:rPr>
              <a:t>Class 4 antenna enable:</a:t>
            </a:r>
          </a:p>
          <a:p>
            <a:pPr marL="214313" indent="-214313">
              <a:buFont typeface="Arial" panose="020B0604020202020204" pitchFamily="34" charset="0"/>
              <a:buChar char="•"/>
            </a:pPr>
            <a:r>
              <a:rPr lang="en-GB" sz="1500" dirty="0">
                <a:solidFill>
                  <a:prstClr val="black"/>
                </a:solidFill>
              </a:rPr>
              <a:t>Ch1s can be used with same polarization</a:t>
            </a:r>
          </a:p>
          <a:p>
            <a:pPr marL="214313" indent="-214313">
              <a:buFont typeface="Arial" panose="020B0604020202020204" pitchFamily="34" charset="0"/>
              <a:buChar char="•"/>
            </a:pPr>
            <a:r>
              <a:rPr lang="en-GB" sz="1500" dirty="0">
                <a:solidFill>
                  <a:prstClr val="black"/>
                </a:solidFill>
              </a:rPr>
              <a:t>Ch2 can be used instead of Ch3</a:t>
            </a:r>
          </a:p>
          <a:p>
            <a:pPr marL="214313" indent="-214313">
              <a:buFont typeface="Arial" panose="020B0604020202020204" pitchFamily="34" charset="0"/>
              <a:buChar char="•"/>
            </a:pPr>
            <a:endParaRPr lang="en-GB" sz="1500" dirty="0">
              <a:solidFill>
                <a:prstClr val="black"/>
              </a:solidFill>
            </a:endParaRPr>
          </a:p>
        </p:txBody>
      </p:sp>
      <p:sp>
        <p:nvSpPr>
          <p:cNvPr id="149" name="TextBox 148">
            <a:extLst>
              <a:ext uri="{FF2B5EF4-FFF2-40B4-BE49-F238E27FC236}">
                <a16:creationId xmlns:a16="http://schemas.microsoft.com/office/drawing/2014/main" id="{088E3C1C-331F-4A7F-966E-A81817E78F2C}"/>
              </a:ext>
            </a:extLst>
          </p:cNvPr>
          <p:cNvSpPr txBox="1"/>
          <p:nvPr/>
        </p:nvSpPr>
        <p:spPr>
          <a:xfrm>
            <a:off x="352262" y="3249583"/>
            <a:ext cx="2417874" cy="1246495"/>
          </a:xfrm>
          <a:prstGeom prst="rect">
            <a:avLst/>
          </a:prstGeom>
          <a:noFill/>
        </p:spPr>
        <p:txBody>
          <a:bodyPr wrap="square" rtlCol="0">
            <a:spAutoFit/>
          </a:bodyPr>
          <a:lstStyle/>
          <a:p>
            <a:r>
              <a:rPr lang="en-GB" sz="1500" dirty="0">
                <a:solidFill>
                  <a:prstClr val="black"/>
                </a:solidFill>
              </a:rPr>
              <a:t>Today to avoid interference:</a:t>
            </a:r>
          </a:p>
          <a:p>
            <a:pPr marL="214313" indent="-214313">
              <a:buFont typeface="Arial" panose="020B0604020202020204" pitchFamily="34" charset="0"/>
              <a:buChar char="•"/>
            </a:pPr>
            <a:r>
              <a:rPr lang="en-GB" sz="1500" dirty="0">
                <a:solidFill>
                  <a:prstClr val="black"/>
                </a:solidFill>
              </a:rPr>
              <a:t>Ch1 reused but with different polarization</a:t>
            </a:r>
          </a:p>
          <a:p>
            <a:pPr marL="214313" indent="-214313">
              <a:buFont typeface="Arial" panose="020B0604020202020204" pitchFamily="34" charset="0"/>
              <a:buChar char="•"/>
            </a:pPr>
            <a:r>
              <a:rPr lang="en-GB" sz="1500" dirty="0">
                <a:solidFill>
                  <a:prstClr val="black"/>
                </a:solidFill>
              </a:rPr>
              <a:t>Ch3 must be used because too close to Ch1</a:t>
            </a:r>
          </a:p>
        </p:txBody>
      </p:sp>
      <p:sp>
        <p:nvSpPr>
          <p:cNvPr id="165" name="TextBox 164">
            <a:extLst>
              <a:ext uri="{FF2B5EF4-FFF2-40B4-BE49-F238E27FC236}">
                <a16:creationId xmlns:a16="http://schemas.microsoft.com/office/drawing/2014/main" id="{0475C599-9AF7-418E-A881-838C64E17A7B}"/>
              </a:ext>
            </a:extLst>
          </p:cNvPr>
          <p:cNvSpPr txBox="1"/>
          <p:nvPr/>
        </p:nvSpPr>
        <p:spPr>
          <a:xfrm>
            <a:off x="5820623" y="3223439"/>
            <a:ext cx="3263526" cy="784830"/>
          </a:xfrm>
          <a:prstGeom prst="rect">
            <a:avLst/>
          </a:prstGeom>
          <a:noFill/>
        </p:spPr>
        <p:txBody>
          <a:bodyPr wrap="square" rtlCol="0">
            <a:spAutoFit/>
          </a:bodyPr>
          <a:lstStyle/>
          <a:p>
            <a:r>
              <a:rPr lang="en-GB" sz="1500" dirty="0">
                <a:solidFill>
                  <a:prstClr val="black"/>
                </a:solidFill>
              </a:rPr>
              <a:t>Increase nodal capacity is now easy at </a:t>
            </a:r>
            <a:r>
              <a:rPr lang="en-GB" sz="1500" b="1" u="sng" dirty="0">
                <a:solidFill>
                  <a:prstClr val="black"/>
                </a:solidFill>
              </a:rPr>
              <a:t>no additional spectrum (*) </a:t>
            </a:r>
            <a:r>
              <a:rPr lang="en-GB" sz="1500" dirty="0">
                <a:solidFill>
                  <a:prstClr val="black"/>
                </a:solidFill>
              </a:rPr>
              <a:t>with XPIC</a:t>
            </a:r>
          </a:p>
          <a:p>
            <a:endParaRPr lang="en-GB" sz="1500" dirty="0">
              <a:solidFill>
                <a:prstClr val="black"/>
              </a:solidFill>
            </a:endParaRPr>
          </a:p>
        </p:txBody>
      </p:sp>
      <p:grpSp>
        <p:nvGrpSpPr>
          <p:cNvPr id="14" name="Group 13">
            <a:extLst>
              <a:ext uri="{FF2B5EF4-FFF2-40B4-BE49-F238E27FC236}">
                <a16:creationId xmlns:a16="http://schemas.microsoft.com/office/drawing/2014/main" id="{D1257944-B217-4548-86D0-70A0AF03EBD0}"/>
              </a:ext>
            </a:extLst>
          </p:cNvPr>
          <p:cNvGrpSpPr/>
          <p:nvPr/>
        </p:nvGrpSpPr>
        <p:grpSpPr>
          <a:xfrm>
            <a:off x="5820623" y="1343200"/>
            <a:ext cx="2090350" cy="1749278"/>
            <a:chOff x="7989554" y="1429034"/>
            <a:chExt cx="2787133" cy="2332370"/>
          </a:xfrm>
        </p:grpSpPr>
        <p:pic>
          <p:nvPicPr>
            <p:cNvPr id="151" name="Picture 149" descr="图片86">
              <a:extLst>
                <a:ext uri="{FF2B5EF4-FFF2-40B4-BE49-F238E27FC236}">
                  <a16:creationId xmlns:a16="http://schemas.microsoft.com/office/drawing/2014/main" id="{806473FA-A92B-4A0B-B11E-A9CC720ADB13}"/>
                </a:ext>
              </a:extLst>
            </p:cNvPr>
            <p:cNvPicPr>
              <a:picLocks noChangeAspect="1" noChangeArrowheads="1"/>
            </p:cNvPicPr>
            <p:nvPr/>
          </p:nvPicPr>
          <p:blipFill>
            <a:blip r:embed="rId2" cstate="print"/>
            <a:srcRect/>
            <a:stretch>
              <a:fillRect/>
            </a:stretch>
          </p:blipFill>
          <p:spPr bwMode="auto">
            <a:xfrm rot="1804349" flipH="1">
              <a:off x="8082649" y="1597533"/>
              <a:ext cx="153403" cy="149689"/>
            </a:xfrm>
            <a:prstGeom prst="rect">
              <a:avLst/>
            </a:prstGeom>
            <a:noFill/>
            <a:ln>
              <a:noFill/>
            </a:ln>
          </p:spPr>
        </p:pic>
        <p:cxnSp>
          <p:nvCxnSpPr>
            <p:cNvPr id="152" name="直接箭头连接符 101">
              <a:extLst>
                <a:ext uri="{FF2B5EF4-FFF2-40B4-BE49-F238E27FC236}">
                  <a16:creationId xmlns:a16="http://schemas.microsoft.com/office/drawing/2014/main" id="{01074A47-BB37-426C-A5E9-4BE3D4ECA2D9}"/>
                </a:ext>
              </a:extLst>
            </p:cNvPr>
            <p:cNvCxnSpPr>
              <a:cxnSpLocks/>
            </p:cNvCxnSpPr>
            <p:nvPr/>
          </p:nvCxnSpPr>
          <p:spPr bwMode="auto">
            <a:xfrm>
              <a:off x="8250584" y="1741129"/>
              <a:ext cx="1542983" cy="17816"/>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直接箭头连接符 103">
              <a:extLst>
                <a:ext uri="{FF2B5EF4-FFF2-40B4-BE49-F238E27FC236}">
                  <a16:creationId xmlns:a16="http://schemas.microsoft.com/office/drawing/2014/main" id="{1BEBF80C-9E85-45B4-830B-30BC6BA51069}"/>
                </a:ext>
              </a:extLst>
            </p:cNvPr>
            <p:cNvCxnSpPr>
              <a:cxnSpLocks/>
            </p:cNvCxnSpPr>
            <p:nvPr/>
          </p:nvCxnSpPr>
          <p:spPr bwMode="auto">
            <a:xfrm>
              <a:off x="8252751" y="1742957"/>
              <a:ext cx="1933358" cy="465967"/>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圆角矩形 105">
              <a:extLst>
                <a:ext uri="{FF2B5EF4-FFF2-40B4-BE49-F238E27FC236}">
                  <a16:creationId xmlns:a16="http://schemas.microsoft.com/office/drawing/2014/main" id="{7AF39CC3-99D0-4E91-9DF8-ECF95C01EA31}"/>
                </a:ext>
              </a:extLst>
            </p:cNvPr>
            <p:cNvSpPr/>
            <p:nvPr/>
          </p:nvSpPr>
          <p:spPr bwMode="auto">
            <a:xfrm>
              <a:off x="9944964" y="1429034"/>
              <a:ext cx="327063" cy="254137"/>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cxnSp>
          <p:nvCxnSpPr>
            <p:cNvPr id="155" name="直接连接符 106">
              <a:extLst>
                <a:ext uri="{FF2B5EF4-FFF2-40B4-BE49-F238E27FC236}">
                  <a16:creationId xmlns:a16="http://schemas.microsoft.com/office/drawing/2014/main" id="{54A81862-3B46-404A-81AF-9C4AFCE12A0F}"/>
                </a:ext>
              </a:extLst>
            </p:cNvPr>
            <p:cNvCxnSpPr/>
            <p:nvPr/>
          </p:nvCxnSpPr>
          <p:spPr bwMode="auto">
            <a:xfrm>
              <a:off x="9847542" y="1671175"/>
              <a:ext cx="528867" cy="0"/>
            </a:xfrm>
            <a:prstGeom prst="line">
              <a:avLst/>
            </a:prstGeom>
            <a:noFill/>
            <a:ln w="38100" cap="flat" cmpd="sng" algn="ctr">
              <a:solidFill>
                <a:sysClr val="windowText" lastClr="000000"/>
              </a:solidFill>
              <a:prstDash val="solid"/>
              <a:round/>
              <a:headEnd type="none" w="med" len="med"/>
              <a:tailEnd type="none" w="med" len="med"/>
            </a:ln>
            <a:effectLst/>
          </p:spPr>
        </p:cxnSp>
        <p:cxnSp>
          <p:nvCxnSpPr>
            <p:cNvPr id="156" name="直接箭头连接符 107">
              <a:extLst>
                <a:ext uri="{FF2B5EF4-FFF2-40B4-BE49-F238E27FC236}">
                  <a16:creationId xmlns:a16="http://schemas.microsoft.com/office/drawing/2014/main" id="{86DE93EE-DED9-4C38-BBF1-2EE930A0BBB7}"/>
                </a:ext>
              </a:extLst>
            </p:cNvPr>
            <p:cNvCxnSpPr>
              <a:cxnSpLocks/>
            </p:cNvCxnSpPr>
            <p:nvPr/>
          </p:nvCxnSpPr>
          <p:spPr bwMode="auto">
            <a:xfrm>
              <a:off x="8256648" y="1758945"/>
              <a:ext cx="460742" cy="1391210"/>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直接连接符 109">
              <a:extLst>
                <a:ext uri="{FF2B5EF4-FFF2-40B4-BE49-F238E27FC236}">
                  <a16:creationId xmlns:a16="http://schemas.microsoft.com/office/drawing/2014/main" id="{6667CC39-9771-49D2-BC3C-60C5556C2939}"/>
                </a:ext>
              </a:extLst>
            </p:cNvPr>
            <p:cNvCxnSpPr/>
            <p:nvPr/>
          </p:nvCxnSpPr>
          <p:spPr bwMode="auto">
            <a:xfrm>
              <a:off x="8476227" y="3485908"/>
              <a:ext cx="528867" cy="0"/>
            </a:xfrm>
            <a:prstGeom prst="line">
              <a:avLst/>
            </a:prstGeom>
            <a:solidFill>
              <a:srgbClr val="4BACC6">
                <a:lumMod val="75000"/>
              </a:srgbClr>
            </a:solidFill>
            <a:ln w="38100" cap="flat" cmpd="sng" algn="ctr">
              <a:solidFill>
                <a:sysClr val="windowText" lastClr="000000"/>
              </a:solidFill>
              <a:prstDash val="solid"/>
              <a:round/>
              <a:headEnd type="none" w="med" len="med"/>
              <a:tailEnd type="none" w="med" len="med"/>
            </a:ln>
            <a:effectLst/>
          </p:spPr>
        </p:cxnSp>
        <p:cxnSp>
          <p:nvCxnSpPr>
            <p:cNvPr id="158" name="直接连接符 111">
              <a:extLst>
                <a:ext uri="{FF2B5EF4-FFF2-40B4-BE49-F238E27FC236}">
                  <a16:creationId xmlns:a16="http://schemas.microsoft.com/office/drawing/2014/main" id="{57BA5819-0B3E-4B65-B15C-B1FA4252D58D}"/>
                </a:ext>
              </a:extLst>
            </p:cNvPr>
            <p:cNvCxnSpPr/>
            <p:nvPr/>
          </p:nvCxnSpPr>
          <p:spPr bwMode="auto">
            <a:xfrm>
              <a:off x="10247820" y="2233479"/>
              <a:ext cx="528867" cy="0"/>
            </a:xfrm>
            <a:prstGeom prst="line">
              <a:avLst/>
            </a:prstGeom>
            <a:noFill/>
            <a:ln w="38100" cap="flat" cmpd="sng" algn="ctr">
              <a:solidFill>
                <a:sysClr val="windowText" lastClr="000000"/>
              </a:solidFill>
              <a:prstDash val="solid"/>
              <a:round/>
              <a:headEnd type="none" w="med" len="med"/>
              <a:tailEnd type="none" w="med" len="med"/>
            </a:ln>
            <a:effectLst/>
          </p:spPr>
        </p:cxnSp>
        <p:cxnSp>
          <p:nvCxnSpPr>
            <p:cNvPr id="159" name="直接箭头连接符 112">
              <a:extLst>
                <a:ext uri="{FF2B5EF4-FFF2-40B4-BE49-F238E27FC236}">
                  <a16:creationId xmlns:a16="http://schemas.microsoft.com/office/drawing/2014/main" id="{1096C2F6-EF64-47A7-83F5-8B4F84AB6CDE}"/>
                </a:ext>
              </a:extLst>
            </p:cNvPr>
            <p:cNvCxnSpPr>
              <a:cxnSpLocks/>
            </p:cNvCxnSpPr>
            <p:nvPr/>
          </p:nvCxnSpPr>
          <p:spPr bwMode="auto">
            <a:xfrm>
              <a:off x="8250584" y="1741129"/>
              <a:ext cx="1515964" cy="929069"/>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圆角矩形 113">
              <a:extLst>
                <a:ext uri="{FF2B5EF4-FFF2-40B4-BE49-F238E27FC236}">
                  <a16:creationId xmlns:a16="http://schemas.microsoft.com/office/drawing/2014/main" id="{D3EF5488-6A4F-4034-8C8F-9123D251F8A5}"/>
                </a:ext>
              </a:extLst>
            </p:cNvPr>
            <p:cNvSpPr/>
            <p:nvPr/>
          </p:nvSpPr>
          <p:spPr bwMode="auto">
            <a:xfrm>
              <a:off x="10350916" y="1957709"/>
              <a:ext cx="327063" cy="254137"/>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cxnSp>
          <p:nvCxnSpPr>
            <p:cNvPr id="161" name="直接连接符 114">
              <a:extLst>
                <a:ext uri="{FF2B5EF4-FFF2-40B4-BE49-F238E27FC236}">
                  <a16:creationId xmlns:a16="http://schemas.microsoft.com/office/drawing/2014/main" id="{52ACDBFC-AB06-4A3E-85C0-083FF5EC5F4B}"/>
                </a:ext>
              </a:extLst>
            </p:cNvPr>
            <p:cNvCxnSpPr/>
            <p:nvPr/>
          </p:nvCxnSpPr>
          <p:spPr bwMode="auto">
            <a:xfrm>
              <a:off x="9793567" y="2749262"/>
              <a:ext cx="528867" cy="0"/>
            </a:xfrm>
            <a:prstGeom prst="line">
              <a:avLst/>
            </a:prstGeom>
            <a:solidFill>
              <a:srgbClr val="990000"/>
            </a:solidFill>
            <a:ln w="38100" cap="flat" cmpd="sng" algn="ctr">
              <a:solidFill>
                <a:sysClr val="windowText" lastClr="000000"/>
              </a:solidFill>
              <a:prstDash val="solid"/>
              <a:round/>
              <a:headEnd type="none" w="med" len="med"/>
              <a:tailEnd type="none" w="med" len="med"/>
            </a:ln>
            <a:effectLst/>
          </p:spPr>
        </p:cxnSp>
        <p:pic>
          <p:nvPicPr>
            <p:cNvPr id="162" name="Picture 3" descr="C:\Users\Administrator\Pictures\图片1.png">
              <a:extLst>
                <a:ext uri="{FF2B5EF4-FFF2-40B4-BE49-F238E27FC236}">
                  <a16:creationId xmlns:a16="http://schemas.microsoft.com/office/drawing/2014/main" id="{CE6C7E91-DD28-4CBF-A562-CE3450E17DA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989554" y="1543618"/>
              <a:ext cx="298107" cy="231227"/>
            </a:xfrm>
            <a:prstGeom prst="rect">
              <a:avLst/>
            </a:prstGeom>
            <a:noFill/>
          </p:spPr>
        </p:pic>
        <p:sp>
          <p:nvSpPr>
            <p:cNvPr id="163" name="圆角矩形 105">
              <a:extLst>
                <a:ext uri="{FF2B5EF4-FFF2-40B4-BE49-F238E27FC236}">
                  <a16:creationId xmlns:a16="http://schemas.microsoft.com/office/drawing/2014/main" id="{3BE3BA63-7441-468D-866B-39F8C1826FC3}"/>
                </a:ext>
              </a:extLst>
            </p:cNvPr>
            <p:cNvSpPr/>
            <p:nvPr/>
          </p:nvSpPr>
          <p:spPr bwMode="auto">
            <a:xfrm>
              <a:off x="9911052" y="2461143"/>
              <a:ext cx="327063" cy="254137"/>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sp>
          <p:nvSpPr>
            <p:cNvPr id="164" name="圆角矩形 113">
              <a:extLst>
                <a:ext uri="{FF2B5EF4-FFF2-40B4-BE49-F238E27FC236}">
                  <a16:creationId xmlns:a16="http://schemas.microsoft.com/office/drawing/2014/main" id="{7B0B51CA-76D0-4DFF-BFDB-7D5D09CC94E8}"/>
                </a:ext>
              </a:extLst>
            </p:cNvPr>
            <p:cNvSpPr/>
            <p:nvPr/>
          </p:nvSpPr>
          <p:spPr bwMode="auto">
            <a:xfrm>
              <a:off x="8577129" y="3207307"/>
              <a:ext cx="327063" cy="254137"/>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sp>
          <p:nvSpPr>
            <p:cNvPr id="166" name="圆角矩形 113">
              <a:extLst>
                <a:ext uri="{FF2B5EF4-FFF2-40B4-BE49-F238E27FC236}">
                  <a16:creationId xmlns:a16="http://schemas.microsoft.com/office/drawing/2014/main" id="{2D557592-04FE-4083-B22C-0744871AABFA}"/>
                </a:ext>
              </a:extLst>
            </p:cNvPr>
            <p:cNvSpPr/>
            <p:nvPr/>
          </p:nvSpPr>
          <p:spPr bwMode="auto">
            <a:xfrm>
              <a:off x="8577129" y="3507267"/>
              <a:ext cx="327063" cy="254137"/>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sp>
          <p:nvSpPr>
            <p:cNvPr id="167" name="圆角矩形 113">
              <a:extLst>
                <a:ext uri="{FF2B5EF4-FFF2-40B4-BE49-F238E27FC236}">
                  <a16:creationId xmlns:a16="http://schemas.microsoft.com/office/drawing/2014/main" id="{28C9F1EB-8CEA-44B7-A974-20378BBFC733}"/>
                </a:ext>
              </a:extLst>
            </p:cNvPr>
            <p:cNvSpPr/>
            <p:nvPr/>
          </p:nvSpPr>
          <p:spPr bwMode="auto">
            <a:xfrm>
              <a:off x="10350916" y="2255114"/>
              <a:ext cx="327063" cy="254137"/>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sp>
          <p:nvSpPr>
            <p:cNvPr id="168" name="圆角矩形 105">
              <a:extLst>
                <a:ext uri="{FF2B5EF4-FFF2-40B4-BE49-F238E27FC236}">
                  <a16:creationId xmlns:a16="http://schemas.microsoft.com/office/drawing/2014/main" id="{8E27610F-12F9-4CD7-B299-E833B6BEC4AB}"/>
                </a:ext>
              </a:extLst>
            </p:cNvPr>
            <p:cNvSpPr/>
            <p:nvPr/>
          </p:nvSpPr>
          <p:spPr bwMode="auto">
            <a:xfrm>
              <a:off x="9925156" y="2782168"/>
              <a:ext cx="327063" cy="254137"/>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sp>
          <p:nvSpPr>
            <p:cNvPr id="169" name="圆角矩形 105">
              <a:extLst>
                <a:ext uri="{FF2B5EF4-FFF2-40B4-BE49-F238E27FC236}">
                  <a16:creationId xmlns:a16="http://schemas.microsoft.com/office/drawing/2014/main" id="{C847F239-1FC1-4774-BEA6-786F541C7107}"/>
                </a:ext>
              </a:extLst>
            </p:cNvPr>
            <p:cNvSpPr/>
            <p:nvPr/>
          </p:nvSpPr>
          <p:spPr bwMode="auto">
            <a:xfrm>
              <a:off x="9935728" y="1690133"/>
              <a:ext cx="327063" cy="254137"/>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grpSp>
      <p:sp>
        <p:nvSpPr>
          <p:cNvPr id="2" name="Rectangle 1">
            <a:extLst>
              <a:ext uri="{FF2B5EF4-FFF2-40B4-BE49-F238E27FC236}">
                <a16:creationId xmlns:a16="http://schemas.microsoft.com/office/drawing/2014/main" id="{6758E776-BDE5-40E0-B3C5-FC0DCF743FE9}"/>
              </a:ext>
            </a:extLst>
          </p:cNvPr>
          <p:cNvSpPr/>
          <p:nvPr/>
        </p:nvSpPr>
        <p:spPr>
          <a:xfrm>
            <a:off x="482613" y="912143"/>
            <a:ext cx="5616153" cy="369332"/>
          </a:xfrm>
          <a:prstGeom prst="rect">
            <a:avLst/>
          </a:prstGeom>
        </p:spPr>
        <p:txBody>
          <a:bodyPr wrap="none">
            <a:spAutoFit/>
          </a:bodyPr>
          <a:lstStyle/>
          <a:p>
            <a:r>
              <a:rPr lang="en-US" dirty="0">
                <a:solidFill>
                  <a:prstClr val="black"/>
                </a:solidFill>
              </a:rPr>
              <a:t>Geographical spectral efficiency: Dense reuse of channels </a:t>
            </a:r>
            <a:endParaRPr lang="en-GB" dirty="0">
              <a:solidFill>
                <a:prstClr val="black"/>
              </a:solidFill>
            </a:endParaRPr>
          </a:p>
        </p:txBody>
      </p:sp>
      <p:sp>
        <p:nvSpPr>
          <p:cNvPr id="3" name="Arrow: Right 2">
            <a:extLst>
              <a:ext uri="{FF2B5EF4-FFF2-40B4-BE49-F238E27FC236}">
                <a16:creationId xmlns:a16="http://schemas.microsoft.com/office/drawing/2014/main" id="{84D4CF32-0B03-47FD-99CF-BABB50D9719E}"/>
              </a:ext>
            </a:extLst>
          </p:cNvPr>
          <p:cNvSpPr/>
          <p:nvPr/>
        </p:nvSpPr>
        <p:spPr>
          <a:xfrm>
            <a:off x="2453613" y="3623436"/>
            <a:ext cx="520199" cy="121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59" name="Arrow: Right 58">
            <a:extLst>
              <a:ext uri="{FF2B5EF4-FFF2-40B4-BE49-F238E27FC236}">
                <a16:creationId xmlns:a16="http://schemas.microsoft.com/office/drawing/2014/main" id="{1419E7C4-9426-442F-B9A2-B0BFE8482D44}"/>
              </a:ext>
            </a:extLst>
          </p:cNvPr>
          <p:cNvSpPr/>
          <p:nvPr/>
        </p:nvSpPr>
        <p:spPr>
          <a:xfrm>
            <a:off x="2488063" y="4194098"/>
            <a:ext cx="520199" cy="121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4" name="Rectangle 3">
            <a:extLst>
              <a:ext uri="{FF2B5EF4-FFF2-40B4-BE49-F238E27FC236}">
                <a16:creationId xmlns:a16="http://schemas.microsoft.com/office/drawing/2014/main" id="{14FB5684-5100-4CF6-9493-C4C90D15888E}"/>
              </a:ext>
            </a:extLst>
          </p:cNvPr>
          <p:cNvSpPr/>
          <p:nvPr/>
        </p:nvSpPr>
        <p:spPr>
          <a:xfrm>
            <a:off x="1169725" y="4712196"/>
            <a:ext cx="7289891" cy="300082"/>
          </a:xfrm>
          <a:prstGeom prst="rect">
            <a:avLst/>
          </a:prstGeom>
        </p:spPr>
        <p:txBody>
          <a:bodyPr wrap="square">
            <a:spAutoFit/>
          </a:bodyPr>
          <a:lstStyle/>
          <a:p>
            <a:r>
              <a:rPr lang="en-GB" sz="1350" b="1" dirty="0">
                <a:solidFill>
                  <a:prstClr val="black"/>
                </a:solidFill>
              </a:rPr>
              <a:t>(*) </a:t>
            </a:r>
            <a:r>
              <a:rPr lang="en-GB" sz="1350" dirty="0">
                <a:solidFill>
                  <a:prstClr val="black"/>
                </a:solidFill>
              </a:rPr>
              <a:t>In this region no other operator can use the H spectrum, so no additional spectrum is consumed</a:t>
            </a:r>
          </a:p>
        </p:txBody>
      </p:sp>
      <p:sp>
        <p:nvSpPr>
          <p:cNvPr id="60" name="Title 1">
            <a:extLst>
              <a:ext uri="{FF2B5EF4-FFF2-40B4-BE49-F238E27FC236}">
                <a16:creationId xmlns:a16="http://schemas.microsoft.com/office/drawing/2014/main" id="{7BEFC00D-6228-4ECD-B8E1-9A8814582F97}"/>
              </a:ext>
            </a:extLst>
          </p:cNvPr>
          <p:cNvSpPr txBox="1">
            <a:spLocks/>
          </p:cNvSpPr>
          <p:nvPr/>
        </p:nvSpPr>
        <p:spPr>
          <a:xfrm>
            <a:off x="467544" y="339502"/>
            <a:ext cx="8129803" cy="4320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rgbClr val="1F4C7D"/>
                </a:solidFill>
              </a:rPr>
              <a:t>Capacity &amp; Spectral efficiency </a:t>
            </a:r>
            <a:r>
              <a:rPr lang="en-GB" sz="2100">
                <a:solidFill>
                  <a:prstClr val="black"/>
                </a:solidFill>
              </a:rPr>
              <a:t/>
            </a:r>
            <a:br>
              <a:rPr lang="en-GB" sz="2100">
                <a:solidFill>
                  <a:prstClr val="black"/>
                </a:solidFill>
              </a:rPr>
            </a:br>
            <a:endParaRPr lang="en-GB" sz="2100" dirty="0">
              <a:solidFill>
                <a:prstClr val="black"/>
              </a:solidFill>
            </a:endParaRPr>
          </a:p>
        </p:txBody>
      </p:sp>
    </p:spTree>
    <p:extLst>
      <p:ext uri="{BB962C8B-B14F-4D97-AF65-F5344CB8AC3E}">
        <p14:creationId xmlns:p14="http://schemas.microsoft.com/office/powerpoint/2010/main" val="3933021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ontent Placeholder 2">
            <a:extLst>
              <a:ext uri="{FF2B5EF4-FFF2-40B4-BE49-F238E27FC236}">
                <a16:creationId xmlns:a16="http://schemas.microsoft.com/office/drawing/2014/main" id="{9C6C2FA2-07DA-48F6-BF97-563A92944E0A}"/>
              </a:ext>
            </a:extLst>
          </p:cNvPr>
          <p:cNvSpPr txBox="1">
            <a:spLocks/>
          </p:cNvSpPr>
          <p:nvPr/>
        </p:nvSpPr>
        <p:spPr bwMode="auto">
          <a:xfrm>
            <a:off x="311159" y="4197791"/>
            <a:ext cx="8651958" cy="45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Tx/>
              <a:buSzPct val="90000"/>
              <a:buFontTx/>
              <a:buBlip>
                <a:blip r:embed="rId2"/>
              </a:buBlip>
              <a:tabLst/>
              <a:defRPr sz="2200" b="0" kern="1200" baseline="0">
                <a:solidFill>
                  <a:schemeClr val="tx1">
                    <a:lumMod val="65000"/>
                    <a:lumOff val="35000"/>
                  </a:schemeClr>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kern="1200">
                <a:solidFill>
                  <a:schemeClr val="tx1">
                    <a:tint val="75000"/>
                  </a:schemeClr>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kern="1200">
                <a:solidFill>
                  <a:schemeClr val="tx1">
                    <a:tint val="75000"/>
                  </a:schemeClr>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buClr>
                <a:srgbClr val="44546A"/>
              </a:buClr>
              <a:buFont typeface="Arial" panose="020B0604020202020204" pitchFamily="34" charset="0"/>
              <a:buChar char="•"/>
            </a:pPr>
            <a:r>
              <a:rPr lang="en-US" altLang="zh-CN" sz="1799" dirty="0">
                <a:solidFill>
                  <a:prstClr val="black"/>
                </a:solidFill>
                <a:ea typeface="Microsoft YaHei" pitchFamily="34" charset="-122"/>
                <a:cs typeface="Calibri" panose="020F0502020204030204" pitchFamily="34" charset="0"/>
              </a:rPr>
              <a:t>License fees made to incentivize </a:t>
            </a:r>
            <a:r>
              <a:rPr lang="en-US" altLang="zh-CN" sz="1799" b="1" dirty="0">
                <a:solidFill>
                  <a:srgbClr val="1F497D"/>
                </a:solidFill>
                <a:ea typeface="Microsoft YaHei" pitchFamily="34" charset="-122"/>
                <a:cs typeface="Calibri" panose="020F0502020204030204" pitchFamily="34" charset="0"/>
              </a:rPr>
              <a:t>“geographical spectral efficiency” </a:t>
            </a:r>
            <a:r>
              <a:rPr lang="en-US" altLang="zh-CN" sz="1799" dirty="0">
                <a:solidFill>
                  <a:prstClr val="black"/>
                </a:solidFill>
                <a:ea typeface="Microsoft YaHei" pitchFamily="34" charset="-122"/>
                <a:cs typeface="Calibri" panose="020F0502020204030204" pitchFamily="34" charset="0"/>
              </a:rPr>
              <a:t>thanks to higher channel re-usability (more directive or smart antennas, interference cancellation)</a:t>
            </a:r>
          </a:p>
        </p:txBody>
      </p:sp>
      <p:grpSp>
        <p:nvGrpSpPr>
          <p:cNvPr id="65" name="Group 64">
            <a:extLst>
              <a:ext uri="{FF2B5EF4-FFF2-40B4-BE49-F238E27FC236}">
                <a16:creationId xmlns:a16="http://schemas.microsoft.com/office/drawing/2014/main" id="{3949D846-DCD2-49E1-BF9B-1A9C937A6909}"/>
              </a:ext>
            </a:extLst>
          </p:cNvPr>
          <p:cNvGrpSpPr/>
          <p:nvPr/>
        </p:nvGrpSpPr>
        <p:grpSpPr>
          <a:xfrm>
            <a:off x="542131" y="1383723"/>
            <a:ext cx="2090350" cy="1749278"/>
            <a:chOff x="7989554" y="1429034"/>
            <a:chExt cx="2787133" cy="2332370"/>
          </a:xfrm>
        </p:grpSpPr>
        <p:pic>
          <p:nvPicPr>
            <p:cNvPr id="66" name="Picture 149" descr="图片86">
              <a:extLst>
                <a:ext uri="{FF2B5EF4-FFF2-40B4-BE49-F238E27FC236}">
                  <a16:creationId xmlns:a16="http://schemas.microsoft.com/office/drawing/2014/main" id="{CD40EEA6-0906-4B68-878E-D5BA5F9A8C08}"/>
                </a:ext>
              </a:extLst>
            </p:cNvPr>
            <p:cNvPicPr>
              <a:picLocks noChangeAspect="1" noChangeArrowheads="1"/>
            </p:cNvPicPr>
            <p:nvPr/>
          </p:nvPicPr>
          <p:blipFill>
            <a:blip r:embed="rId3" cstate="print"/>
            <a:srcRect/>
            <a:stretch>
              <a:fillRect/>
            </a:stretch>
          </p:blipFill>
          <p:spPr bwMode="auto">
            <a:xfrm rot="1804349" flipH="1">
              <a:off x="8082649" y="1597533"/>
              <a:ext cx="153403" cy="149689"/>
            </a:xfrm>
            <a:prstGeom prst="rect">
              <a:avLst/>
            </a:prstGeom>
            <a:noFill/>
            <a:ln>
              <a:noFill/>
            </a:ln>
          </p:spPr>
        </p:pic>
        <p:cxnSp>
          <p:nvCxnSpPr>
            <p:cNvPr id="72" name="直接箭头连接符 101">
              <a:extLst>
                <a:ext uri="{FF2B5EF4-FFF2-40B4-BE49-F238E27FC236}">
                  <a16:creationId xmlns:a16="http://schemas.microsoft.com/office/drawing/2014/main" id="{A983DBA4-7DC4-4DA2-BF9B-572DBB2E91E0}"/>
                </a:ext>
              </a:extLst>
            </p:cNvPr>
            <p:cNvCxnSpPr>
              <a:cxnSpLocks/>
            </p:cNvCxnSpPr>
            <p:nvPr/>
          </p:nvCxnSpPr>
          <p:spPr bwMode="auto">
            <a:xfrm>
              <a:off x="8250584" y="1741129"/>
              <a:ext cx="1542983" cy="17816"/>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箭头连接符 103">
              <a:extLst>
                <a:ext uri="{FF2B5EF4-FFF2-40B4-BE49-F238E27FC236}">
                  <a16:creationId xmlns:a16="http://schemas.microsoft.com/office/drawing/2014/main" id="{89186323-FAEC-4F53-8802-7AD59B7B051A}"/>
                </a:ext>
              </a:extLst>
            </p:cNvPr>
            <p:cNvCxnSpPr>
              <a:cxnSpLocks/>
            </p:cNvCxnSpPr>
            <p:nvPr/>
          </p:nvCxnSpPr>
          <p:spPr bwMode="auto">
            <a:xfrm>
              <a:off x="8252751" y="1742957"/>
              <a:ext cx="1933358" cy="465967"/>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圆角矩形 105">
              <a:extLst>
                <a:ext uri="{FF2B5EF4-FFF2-40B4-BE49-F238E27FC236}">
                  <a16:creationId xmlns:a16="http://schemas.microsoft.com/office/drawing/2014/main" id="{17567F77-34AA-4FA0-8021-A1A89EAB483F}"/>
                </a:ext>
              </a:extLst>
            </p:cNvPr>
            <p:cNvSpPr/>
            <p:nvPr/>
          </p:nvSpPr>
          <p:spPr bwMode="auto">
            <a:xfrm>
              <a:off x="9944964" y="1429034"/>
              <a:ext cx="327063" cy="254137"/>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cxnSp>
          <p:nvCxnSpPr>
            <p:cNvPr id="77" name="直接连接符 106">
              <a:extLst>
                <a:ext uri="{FF2B5EF4-FFF2-40B4-BE49-F238E27FC236}">
                  <a16:creationId xmlns:a16="http://schemas.microsoft.com/office/drawing/2014/main" id="{35E205A0-E1F1-494F-B230-2B3EF29F75D0}"/>
                </a:ext>
              </a:extLst>
            </p:cNvPr>
            <p:cNvCxnSpPr/>
            <p:nvPr/>
          </p:nvCxnSpPr>
          <p:spPr bwMode="auto">
            <a:xfrm>
              <a:off x="9847542" y="1671175"/>
              <a:ext cx="528867" cy="0"/>
            </a:xfrm>
            <a:prstGeom prst="line">
              <a:avLst/>
            </a:prstGeom>
            <a:noFill/>
            <a:ln w="38100" cap="flat" cmpd="sng" algn="ctr">
              <a:solidFill>
                <a:sysClr val="windowText" lastClr="000000"/>
              </a:solidFill>
              <a:prstDash val="solid"/>
              <a:round/>
              <a:headEnd type="none" w="med" len="med"/>
              <a:tailEnd type="none" w="med" len="med"/>
            </a:ln>
            <a:effectLst/>
          </p:spPr>
        </p:cxnSp>
        <p:cxnSp>
          <p:nvCxnSpPr>
            <p:cNvPr id="78" name="直接箭头连接符 107">
              <a:extLst>
                <a:ext uri="{FF2B5EF4-FFF2-40B4-BE49-F238E27FC236}">
                  <a16:creationId xmlns:a16="http://schemas.microsoft.com/office/drawing/2014/main" id="{9F498391-D57A-4C5E-870E-0796C65C52FE}"/>
                </a:ext>
              </a:extLst>
            </p:cNvPr>
            <p:cNvCxnSpPr>
              <a:cxnSpLocks/>
            </p:cNvCxnSpPr>
            <p:nvPr/>
          </p:nvCxnSpPr>
          <p:spPr bwMode="auto">
            <a:xfrm>
              <a:off x="8256648" y="1758945"/>
              <a:ext cx="460742" cy="1391210"/>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接连接符 109">
              <a:extLst>
                <a:ext uri="{FF2B5EF4-FFF2-40B4-BE49-F238E27FC236}">
                  <a16:creationId xmlns:a16="http://schemas.microsoft.com/office/drawing/2014/main" id="{3A808597-6CFE-4BCC-A0E3-2B5E9B659DC8}"/>
                </a:ext>
              </a:extLst>
            </p:cNvPr>
            <p:cNvCxnSpPr/>
            <p:nvPr/>
          </p:nvCxnSpPr>
          <p:spPr bwMode="auto">
            <a:xfrm>
              <a:off x="8476227" y="3485908"/>
              <a:ext cx="528867" cy="0"/>
            </a:xfrm>
            <a:prstGeom prst="line">
              <a:avLst/>
            </a:prstGeom>
            <a:solidFill>
              <a:srgbClr val="4BACC6">
                <a:lumMod val="75000"/>
              </a:srgbClr>
            </a:solidFill>
            <a:ln w="38100" cap="flat" cmpd="sng" algn="ctr">
              <a:solidFill>
                <a:sysClr val="windowText" lastClr="000000"/>
              </a:solidFill>
              <a:prstDash val="solid"/>
              <a:round/>
              <a:headEnd type="none" w="med" len="med"/>
              <a:tailEnd type="none" w="med" len="med"/>
            </a:ln>
            <a:effectLst/>
          </p:spPr>
        </p:cxnSp>
        <p:cxnSp>
          <p:nvCxnSpPr>
            <p:cNvPr id="80" name="直接连接符 111">
              <a:extLst>
                <a:ext uri="{FF2B5EF4-FFF2-40B4-BE49-F238E27FC236}">
                  <a16:creationId xmlns:a16="http://schemas.microsoft.com/office/drawing/2014/main" id="{8019F017-8CD2-437F-95A3-6D2B4A0F575B}"/>
                </a:ext>
              </a:extLst>
            </p:cNvPr>
            <p:cNvCxnSpPr/>
            <p:nvPr/>
          </p:nvCxnSpPr>
          <p:spPr bwMode="auto">
            <a:xfrm>
              <a:off x="10247820" y="2233479"/>
              <a:ext cx="528867" cy="0"/>
            </a:xfrm>
            <a:prstGeom prst="line">
              <a:avLst/>
            </a:prstGeom>
            <a:noFill/>
            <a:ln w="38100" cap="flat" cmpd="sng" algn="ctr">
              <a:solidFill>
                <a:sysClr val="windowText" lastClr="000000"/>
              </a:solidFill>
              <a:prstDash val="solid"/>
              <a:round/>
              <a:headEnd type="none" w="med" len="med"/>
              <a:tailEnd type="none" w="med" len="med"/>
            </a:ln>
            <a:effectLst/>
          </p:spPr>
        </p:cxnSp>
        <p:cxnSp>
          <p:nvCxnSpPr>
            <p:cNvPr id="81" name="直接箭头连接符 112">
              <a:extLst>
                <a:ext uri="{FF2B5EF4-FFF2-40B4-BE49-F238E27FC236}">
                  <a16:creationId xmlns:a16="http://schemas.microsoft.com/office/drawing/2014/main" id="{44240C85-9016-4982-BE88-D10BF570F726}"/>
                </a:ext>
              </a:extLst>
            </p:cNvPr>
            <p:cNvCxnSpPr>
              <a:cxnSpLocks/>
            </p:cNvCxnSpPr>
            <p:nvPr/>
          </p:nvCxnSpPr>
          <p:spPr bwMode="auto">
            <a:xfrm>
              <a:off x="8250584" y="1741129"/>
              <a:ext cx="1515964" cy="929069"/>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圆角矩形 113">
              <a:extLst>
                <a:ext uri="{FF2B5EF4-FFF2-40B4-BE49-F238E27FC236}">
                  <a16:creationId xmlns:a16="http://schemas.microsoft.com/office/drawing/2014/main" id="{CCE891F7-39D6-411C-8BD2-FDF85918004E}"/>
                </a:ext>
              </a:extLst>
            </p:cNvPr>
            <p:cNvSpPr/>
            <p:nvPr/>
          </p:nvSpPr>
          <p:spPr bwMode="auto">
            <a:xfrm>
              <a:off x="10350916" y="1957709"/>
              <a:ext cx="327063" cy="254137"/>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cxnSp>
          <p:nvCxnSpPr>
            <p:cNvPr id="83" name="直接连接符 114">
              <a:extLst>
                <a:ext uri="{FF2B5EF4-FFF2-40B4-BE49-F238E27FC236}">
                  <a16:creationId xmlns:a16="http://schemas.microsoft.com/office/drawing/2014/main" id="{FD9931C4-348B-4B79-A435-569E5D58C642}"/>
                </a:ext>
              </a:extLst>
            </p:cNvPr>
            <p:cNvCxnSpPr/>
            <p:nvPr/>
          </p:nvCxnSpPr>
          <p:spPr bwMode="auto">
            <a:xfrm>
              <a:off x="9793567" y="2749262"/>
              <a:ext cx="528867" cy="0"/>
            </a:xfrm>
            <a:prstGeom prst="line">
              <a:avLst/>
            </a:prstGeom>
            <a:solidFill>
              <a:srgbClr val="990000"/>
            </a:solidFill>
            <a:ln w="38100" cap="flat" cmpd="sng" algn="ctr">
              <a:solidFill>
                <a:sysClr val="windowText" lastClr="000000"/>
              </a:solidFill>
              <a:prstDash val="solid"/>
              <a:round/>
              <a:headEnd type="none" w="med" len="med"/>
              <a:tailEnd type="none" w="med" len="med"/>
            </a:ln>
            <a:effectLst/>
          </p:spPr>
        </p:cxnSp>
        <p:pic>
          <p:nvPicPr>
            <p:cNvPr id="84" name="Picture 3" descr="C:\Users\Administrator\Pictures\图片1.png">
              <a:extLst>
                <a:ext uri="{FF2B5EF4-FFF2-40B4-BE49-F238E27FC236}">
                  <a16:creationId xmlns:a16="http://schemas.microsoft.com/office/drawing/2014/main" id="{BFD7D3CE-E3EF-4EA6-87FA-BFD788B0E7A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989554" y="1543618"/>
              <a:ext cx="298107" cy="231227"/>
            </a:xfrm>
            <a:prstGeom prst="rect">
              <a:avLst/>
            </a:prstGeom>
            <a:noFill/>
          </p:spPr>
        </p:pic>
        <p:sp>
          <p:nvSpPr>
            <p:cNvPr id="85" name="圆角矩形 105">
              <a:extLst>
                <a:ext uri="{FF2B5EF4-FFF2-40B4-BE49-F238E27FC236}">
                  <a16:creationId xmlns:a16="http://schemas.microsoft.com/office/drawing/2014/main" id="{F6580D76-D401-4E9F-A833-77E7D8C6D588}"/>
                </a:ext>
              </a:extLst>
            </p:cNvPr>
            <p:cNvSpPr/>
            <p:nvPr/>
          </p:nvSpPr>
          <p:spPr bwMode="auto">
            <a:xfrm>
              <a:off x="9911052" y="2461143"/>
              <a:ext cx="327063" cy="254137"/>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sp>
          <p:nvSpPr>
            <p:cNvPr id="86" name="圆角矩形 113">
              <a:extLst>
                <a:ext uri="{FF2B5EF4-FFF2-40B4-BE49-F238E27FC236}">
                  <a16:creationId xmlns:a16="http://schemas.microsoft.com/office/drawing/2014/main" id="{2FFBE0E3-A138-404F-A306-5592EE775703}"/>
                </a:ext>
              </a:extLst>
            </p:cNvPr>
            <p:cNvSpPr/>
            <p:nvPr/>
          </p:nvSpPr>
          <p:spPr bwMode="auto">
            <a:xfrm>
              <a:off x="8577129" y="3207307"/>
              <a:ext cx="327063" cy="254137"/>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sp>
          <p:nvSpPr>
            <p:cNvPr id="87" name="圆角矩形 113">
              <a:extLst>
                <a:ext uri="{FF2B5EF4-FFF2-40B4-BE49-F238E27FC236}">
                  <a16:creationId xmlns:a16="http://schemas.microsoft.com/office/drawing/2014/main" id="{54BAA397-EFEB-42FD-8822-365E3E980F54}"/>
                </a:ext>
              </a:extLst>
            </p:cNvPr>
            <p:cNvSpPr/>
            <p:nvPr/>
          </p:nvSpPr>
          <p:spPr bwMode="auto">
            <a:xfrm>
              <a:off x="8577129" y="3507267"/>
              <a:ext cx="327063" cy="254137"/>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sp>
          <p:nvSpPr>
            <p:cNvPr id="88" name="圆角矩形 113">
              <a:extLst>
                <a:ext uri="{FF2B5EF4-FFF2-40B4-BE49-F238E27FC236}">
                  <a16:creationId xmlns:a16="http://schemas.microsoft.com/office/drawing/2014/main" id="{1D317775-9B5A-44C2-BB88-24693841971E}"/>
                </a:ext>
              </a:extLst>
            </p:cNvPr>
            <p:cNvSpPr/>
            <p:nvPr/>
          </p:nvSpPr>
          <p:spPr bwMode="auto">
            <a:xfrm>
              <a:off x="10350916" y="2255114"/>
              <a:ext cx="327063" cy="254137"/>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sp>
          <p:nvSpPr>
            <p:cNvPr id="89" name="圆角矩形 105">
              <a:extLst>
                <a:ext uri="{FF2B5EF4-FFF2-40B4-BE49-F238E27FC236}">
                  <a16:creationId xmlns:a16="http://schemas.microsoft.com/office/drawing/2014/main" id="{D6E6EE7E-C8CB-4F72-90CB-32FBEE52EFE5}"/>
                </a:ext>
              </a:extLst>
            </p:cNvPr>
            <p:cNvSpPr/>
            <p:nvPr/>
          </p:nvSpPr>
          <p:spPr bwMode="auto">
            <a:xfrm>
              <a:off x="9925156" y="2782168"/>
              <a:ext cx="327063" cy="254137"/>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sp>
          <p:nvSpPr>
            <p:cNvPr id="90" name="圆角矩形 105">
              <a:extLst>
                <a:ext uri="{FF2B5EF4-FFF2-40B4-BE49-F238E27FC236}">
                  <a16:creationId xmlns:a16="http://schemas.microsoft.com/office/drawing/2014/main" id="{9E2DC6C5-38A9-438E-AEF9-FB6FEC63FFEA}"/>
                </a:ext>
              </a:extLst>
            </p:cNvPr>
            <p:cNvSpPr/>
            <p:nvPr/>
          </p:nvSpPr>
          <p:spPr bwMode="auto">
            <a:xfrm>
              <a:off x="9935728" y="1690133"/>
              <a:ext cx="327063" cy="254137"/>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grpSp>
      <p:pic>
        <p:nvPicPr>
          <p:cNvPr id="92" name="Picture 149" descr="图片86">
            <a:extLst>
              <a:ext uri="{FF2B5EF4-FFF2-40B4-BE49-F238E27FC236}">
                <a16:creationId xmlns:a16="http://schemas.microsoft.com/office/drawing/2014/main" id="{4885B42B-A7C9-4B97-A79E-F65FAE09D142}"/>
              </a:ext>
            </a:extLst>
          </p:cNvPr>
          <p:cNvPicPr>
            <a:picLocks noChangeAspect="1" noChangeArrowheads="1"/>
          </p:cNvPicPr>
          <p:nvPr/>
        </p:nvPicPr>
        <p:blipFill>
          <a:blip r:embed="rId3" cstate="print"/>
          <a:srcRect/>
          <a:stretch>
            <a:fillRect/>
          </a:stretch>
        </p:blipFill>
        <p:spPr bwMode="auto">
          <a:xfrm rot="1804349" flipH="1">
            <a:off x="6295383" y="2296876"/>
            <a:ext cx="115052" cy="112267"/>
          </a:xfrm>
          <a:prstGeom prst="rect">
            <a:avLst/>
          </a:prstGeom>
          <a:noFill/>
          <a:ln>
            <a:noFill/>
          </a:ln>
        </p:spPr>
      </p:pic>
      <p:cxnSp>
        <p:nvCxnSpPr>
          <p:cNvPr id="93" name="直接箭头连接符 101">
            <a:extLst>
              <a:ext uri="{FF2B5EF4-FFF2-40B4-BE49-F238E27FC236}">
                <a16:creationId xmlns:a16="http://schemas.microsoft.com/office/drawing/2014/main" id="{E794B0CC-74A8-42CE-9927-B6B9576FA456}"/>
              </a:ext>
            </a:extLst>
          </p:cNvPr>
          <p:cNvCxnSpPr>
            <a:cxnSpLocks/>
          </p:cNvCxnSpPr>
          <p:nvPr/>
        </p:nvCxnSpPr>
        <p:spPr bwMode="auto">
          <a:xfrm>
            <a:off x="6421334" y="2404573"/>
            <a:ext cx="1157237" cy="13362"/>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接箭头连接符 103">
            <a:extLst>
              <a:ext uri="{FF2B5EF4-FFF2-40B4-BE49-F238E27FC236}">
                <a16:creationId xmlns:a16="http://schemas.microsoft.com/office/drawing/2014/main" id="{674D22F8-1BBB-4F64-8799-C06ABD3E3C81}"/>
              </a:ext>
            </a:extLst>
          </p:cNvPr>
          <p:cNvCxnSpPr>
            <a:cxnSpLocks/>
          </p:cNvCxnSpPr>
          <p:nvPr/>
        </p:nvCxnSpPr>
        <p:spPr bwMode="auto">
          <a:xfrm>
            <a:off x="6422959" y="2405944"/>
            <a:ext cx="1450019" cy="349475"/>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圆角矩形 105">
            <a:extLst>
              <a:ext uri="{FF2B5EF4-FFF2-40B4-BE49-F238E27FC236}">
                <a16:creationId xmlns:a16="http://schemas.microsoft.com/office/drawing/2014/main" id="{041EE695-FB7B-4A6C-B1EA-6E5B6A181CEF}"/>
              </a:ext>
            </a:extLst>
          </p:cNvPr>
          <p:cNvSpPr/>
          <p:nvPr/>
        </p:nvSpPr>
        <p:spPr bwMode="auto">
          <a:xfrm>
            <a:off x="7657483" y="2115085"/>
            <a:ext cx="245297" cy="190603"/>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cxnSp>
        <p:nvCxnSpPr>
          <p:cNvPr id="96" name="直接连接符 106">
            <a:extLst>
              <a:ext uri="{FF2B5EF4-FFF2-40B4-BE49-F238E27FC236}">
                <a16:creationId xmlns:a16="http://schemas.microsoft.com/office/drawing/2014/main" id="{FCB62F74-774C-4760-BED8-F30458744C14}"/>
              </a:ext>
            </a:extLst>
          </p:cNvPr>
          <p:cNvCxnSpPr/>
          <p:nvPr/>
        </p:nvCxnSpPr>
        <p:spPr bwMode="auto">
          <a:xfrm>
            <a:off x="7584418" y="2296691"/>
            <a:ext cx="396650" cy="0"/>
          </a:xfrm>
          <a:prstGeom prst="line">
            <a:avLst/>
          </a:prstGeom>
          <a:noFill/>
          <a:ln w="38100" cap="flat" cmpd="sng" algn="ctr">
            <a:solidFill>
              <a:sysClr val="windowText" lastClr="000000"/>
            </a:solidFill>
            <a:prstDash val="solid"/>
            <a:round/>
            <a:headEnd type="none" w="med" len="med"/>
            <a:tailEnd type="none" w="med" len="med"/>
          </a:ln>
          <a:effectLst/>
        </p:spPr>
      </p:cxnSp>
      <p:cxnSp>
        <p:nvCxnSpPr>
          <p:cNvPr id="97" name="直接箭头连接符 107">
            <a:extLst>
              <a:ext uri="{FF2B5EF4-FFF2-40B4-BE49-F238E27FC236}">
                <a16:creationId xmlns:a16="http://schemas.microsoft.com/office/drawing/2014/main" id="{EFA8D53F-D3CD-431B-93B1-7D890B5329EF}"/>
              </a:ext>
            </a:extLst>
          </p:cNvPr>
          <p:cNvCxnSpPr>
            <a:cxnSpLocks/>
          </p:cNvCxnSpPr>
          <p:nvPr/>
        </p:nvCxnSpPr>
        <p:spPr bwMode="auto">
          <a:xfrm>
            <a:off x="6425881" y="2417935"/>
            <a:ext cx="345557" cy="1043408"/>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接连接符 109">
            <a:extLst>
              <a:ext uri="{FF2B5EF4-FFF2-40B4-BE49-F238E27FC236}">
                <a16:creationId xmlns:a16="http://schemas.microsoft.com/office/drawing/2014/main" id="{947BC674-8C30-46DA-8E86-0F3133DB92AE}"/>
              </a:ext>
            </a:extLst>
          </p:cNvPr>
          <p:cNvCxnSpPr/>
          <p:nvPr/>
        </p:nvCxnSpPr>
        <p:spPr bwMode="auto">
          <a:xfrm>
            <a:off x="6590566" y="3713157"/>
            <a:ext cx="396650" cy="0"/>
          </a:xfrm>
          <a:prstGeom prst="line">
            <a:avLst/>
          </a:prstGeom>
          <a:solidFill>
            <a:srgbClr val="4BACC6">
              <a:lumMod val="75000"/>
            </a:srgbClr>
          </a:solidFill>
          <a:ln w="38100" cap="flat" cmpd="sng" algn="ctr">
            <a:solidFill>
              <a:sysClr val="windowText" lastClr="000000"/>
            </a:solidFill>
            <a:prstDash val="solid"/>
            <a:round/>
            <a:headEnd type="none" w="med" len="med"/>
            <a:tailEnd type="none" w="med" len="med"/>
          </a:ln>
          <a:effectLst/>
        </p:spPr>
      </p:cxnSp>
      <p:cxnSp>
        <p:nvCxnSpPr>
          <p:cNvPr id="99" name="直接连接符 111">
            <a:extLst>
              <a:ext uri="{FF2B5EF4-FFF2-40B4-BE49-F238E27FC236}">
                <a16:creationId xmlns:a16="http://schemas.microsoft.com/office/drawing/2014/main" id="{6FCFF29E-F4D1-4B71-BB2A-FD9A11B8311D}"/>
              </a:ext>
            </a:extLst>
          </p:cNvPr>
          <p:cNvCxnSpPr/>
          <p:nvPr/>
        </p:nvCxnSpPr>
        <p:spPr bwMode="auto">
          <a:xfrm>
            <a:off x="7919261" y="2773835"/>
            <a:ext cx="396650" cy="0"/>
          </a:xfrm>
          <a:prstGeom prst="line">
            <a:avLst/>
          </a:prstGeom>
          <a:noFill/>
          <a:ln w="38100" cap="flat" cmpd="sng" algn="ctr">
            <a:solidFill>
              <a:sysClr val="windowText" lastClr="000000"/>
            </a:solidFill>
            <a:prstDash val="solid"/>
            <a:round/>
            <a:headEnd type="none" w="med" len="med"/>
            <a:tailEnd type="none" w="med" len="med"/>
          </a:ln>
          <a:effectLst/>
        </p:spPr>
      </p:cxnSp>
      <p:cxnSp>
        <p:nvCxnSpPr>
          <p:cNvPr id="100" name="直接箭头连接符 112">
            <a:extLst>
              <a:ext uri="{FF2B5EF4-FFF2-40B4-BE49-F238E27FC236}">
                <a16:creationId xmlns:a16="http://schemas.microsoft.com/office/drawing/2014/main" id="{69AC29EA-D91E-4AB6-A00D-8AE49893B50E}"/>
              </a:ext>
            </a:extLst>
          </p:cNvPr>
          <p:cNvCxnSpPr>
            <a:cxnSpLocks/>
          </p:cNvCxnSpPr>
          <p:nvPr/>
        </p:nvCxnSpPr>
        <p:spPr bwMode="auto">
          <a:xfrm>
            <a:off x="6421334" y="2404573"/>
            <a:ext cx="1136973" cy="696802"/>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圆角矩形 113">
            <a:extLst>
              <a:ext uri="{FF2B5EF4-FFF2-40B4-BE49-F238E27FC236}">
                <a16:creationId xmlns:a16="http://schemas.microsoft.com/office/drawing/2014/main" id="{87E86E13-3BF6-4526-9AD3-732867B165E8}"/>
              </a:ext>
            </a:extLst>
          </p:cNvPr>
          <p:cNvSpPr/>
          <p:nvPr/>
        </p:nvSpPr>
        <p:spPr bwMode="auto">
          <a:xfrm>
            <a:off x="7996582" y="2567007"/>
            <a:ext cx="245297" cy="190603"/>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cxnSp>
        <p:nvCxnSpPr>
          <p:cNvPr id="102" name="直接连接符 114">
            <a:extLst>
              <a:ext uri="{FF2B5EF4-FFF2-40B4-BE49-F238E27FC236}">
                <a16:creationId xmlns:a16="http://schemas.microsoft.com/office/drawing/2014/main" id="{BD7CCCC8-FEF2-4AAE-B03A-A25B09A87DA2}"/>
              </a:ext>
            </a:extLst>
          </p:cNvPr>
          <p:cNvCxnSpPr/>
          <p:nvPr/>
        </p:nvCxnSpPr>
        <p:spPr bwMode="auto">
          <a:xfrm>
            <a:off x="7537009" y="3229943"/>
            <a:ext cx="396650" cy="0"/>
          </a:xfrm>
          <a:prstGeom prst="line">
            <a:avLst/>
          </a:prstGeom>
          <a:solidFill>
            <a:srgbClr val="990000"/>
          </a:solidFill>
          <a:ln w="38100" cap="flat" cmpd="sng" algn="ctr">
            <a:solidFill>
              <a:sysClr val="windowText" lastClr="000000"/>
            </a:solidFill>
            <a:prstDash val="solid"/>
            <a:round/>
            <a:headEnd type="none" w="med" len="med"/>
            <a:tailEnd type="none" w="med" len="med"/>
          </a:ln>
          <a:effectLst/>
        </p:spPr>
      </p:cxnSp>
      <p:pic>
        <p:nvPicPr>
          <p:cNvPr id="103" name="Picture 3" descr="C:\Users\Administrator\Pictures\图片1.png">
            <a:extLst>
              <a:ext uri="{FF2B5EF4-FFF2-40B4-BE49-F238E27FC236}">
                <a16:creationId xmlns:a16="http://schemas.microsoft.com/office/drawing/2014/main" id="{527D14DC-2853-4727-809A-F4E5C78248F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6225562" y="2256440"/>
            <a:ext cx="223580" cy="173420"/>
          </a:xfrm>
          <a:prstGeom prst="rect">
            <a:avLst/>
          </a:prstGeom>
          <a:noFill/>
        </p:spPr>
      </p:pic>
      <p:sp>
        <p:nvSpPr>
          <p:cNvPr id="104" name="圆角矩形 105">
            <a:extLst>
              <a:ext uri="{FF2B5EF4-FFF2-40B4-BE49-F238E27FC236}">
                <a16:creationId xmlns:a16="http://schemas.microsoft.com/office/drawing/2014/main" id="{2C283AF4-5D0D-4505-8A92-1629495A51AA}"/>
              </a:ext>
            </a:extLst>
          </p:cNvPr>
          <p:cNvSpPr/>
          <p:nvPr/>
        </p:nvSpPr>
        <p:spPr bwMode="auto">
          <a:xfrm>
            <a:off x="7625122" y="3013853"/>
            <a:ext cx="245297" cy="190603"/>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sp>
        <p:nvSpPr>
          <p:cNvPr id="105" name="圆角矩形 113">
            <a:extLst>
              <a:ext uri="{FF2B5EF4-FFF2-40B4-BE49-F238E27FC236}">
                <a16:creationId xmlns:a16="http://schemas.microsoft.com/office/drawing/2014/main" id="{5784FAB2-D8C7-4A90-A2B9-144432AE71F7}"/>
              </a:ext>
            </a:extLst>
          </p:cNvPr>
          <p:cNvSpPr/>
          <p:nvPr/>
        </p:nvSpPr>
        <p:spPr bwMode="auto">
          <a:xfrm>
            <a:off x="6666241" y="3504207"/>
            <a:ext cx="245297" cy="190603"/>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sp>
        <p:nvSpPr>
          <p:cNvPr id="106" name="圆角矩形 113">
            <a:extLst>
              <a:ext uri="{FF2B5EF4-FFF2-40B4-BE49-F238E27FC236}">
                <a16:creationId xmlns:a16="http://schemas.microsoft.com/office/drawing/2014/main" id="{0DB6412D-5DD6-40C3-8E29-C7E13E24861A}"/>
              </a:ext>
            </a:extLst>
          </p:cNvPr>
          <p:cNvSpPr/>
          <p:nvPr/>
        </p:nvSpPr>
        <p:spPr bwMode="auto">
          <a:xfrm>
            <a:off x="6666241" y="3729177"/>
            <a:ext cx="245297" cy="190603"/>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sp>
        <p:nvSpPr>
          <p:cNvPr id="107" name="圆角矩形 113">
            <a:extLst>
              <a:ext uri="{FF2B5EF4-FFF2-40B4-BE49-F238E27FC236}">
                <a16:creationId xmlns:a16="http://schemas.microsoft.com/office/drawing/2014/main" id="{6D1DC395-4F6C-41E0-AA01-52E3ADEE2815}"/>
              </a:ext>
            </a:extLst>
          </p:cNvPr>
          <p:cNvSpPr/>
          <p:nvPr/>
        </p:nvSpPr>
        <p:spPr bwMode="auto">
          <a:xfrm>
            <a:off x="7996582" y="2790061"/>
            <a:ext cx="245297" cy="190603"/>
          </a:xfrm>
          <a:prstGeom prst="roundRect">
            <a:avLst/>
          </a:prstGeom>
          <a:solidFill>
            <a:schemeClr val="accent2">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f2</a:t>
            </a:r>
          </a:p>
        </p:txBody>
      </p:sp>
      <p:sp>
        <p:nvSpPr>
          <p:cNvPr id="108" name="圆角矩形 105">
            <a:extLst>
              <a:ext uri="{FF2B5EF4-FFF2-40B4-BE49-F238E27FC236}">
                <a16:creationId xmlns:a16="http://schemas.microsoft.com/office/drawing/2014/main" id="{0C24A067-A7B1-4B55-9C34-5E399CC43598}"/>
              </a:ext>
            </a:extLst>
          </p:cNvPr>
          <p:cNvSpPr/>
          <p:nvPr/>
        </p:nvSpPr>
        <p:spPr bwMode="auto">
          <a:xfrm>
            <a:off x="7628773" y="3233841"/>
            <a:ext cx="245297" cy="190603"/>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sp>
        <p:nvSpPr>
          <p:cNvPr id="138" name="圆角矩形 105">
            <a:extLst>
              <a:ext uri="{FF2B5EF4-FFF2-40B4-BE49-F238E27FC236}">
                <a16:creationId xmlns:a16="http://schemas.microsoft.com/office/drawing/2014/main" id="{030610A5-3CF3-4E2B-BE90-C3BA19589C50}"/>
              </a:ext>
            </a:extLst>
          </p:cNvPr>
          <p:cNvSpPr/>
          <p:nvPr/>
        </p:nvSpPr>
        <p:spPr bwMode="auto">
          <a:xfrm>
            <a:off x="7650556" y="2310909"/>
            <a:ext cx="245297" cy="190603"/>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f1</a:t>
            </a:r>
          </a:p>
        </p:txBody>
      </p:sp>
      <p:sp>
        <p:nvSpPr>
          <p:cNvPr id="139" name="圆角矩形 105">
            <a:extLst>
              <a:ext uri="{FF2B5EF4-FFF2-40B4-BE49-F238E27FC236}">
                <a16:creationId xmlns:a16="http://schemas.microsoft.com/office/drawing/2014/main" id="{5200C1C7-0E1D-4EF6-ABEA-EC91F303D2AC}"/>
              </a:ext>
            </a:extLst>
          </p:cNvPr>
          <p:cNvSpPr/>
          <p:nvPr/>
        </p:nvSpPr>
        <p:spPr bwMode="auto">
          <a:xfrm>
            <a:off x="7979599" y="2118550"/>
            <a:ext cx="245297" cy="190603"/>
          </a:xfrm>
          <a:prstGeom prst="roundRect">
            <a:avLst/>
          </a:prstGeom>
          <a:solidFill>
            <a:schemeClr val="accent1">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f3</a:t>
            </a:r>
          </a:p>
        </p:txBody>
      </p:sp>
      <p:cxnSp>
        <p:nvCxnSpPr>
          <p:cNvPr id="140" name="直接连接符 106">
            <a:extLst>
              <a:ext uri="{FF2B5EF4-FFF2-40B4-BE49-F238E27FC236}">
                <a16:creationId xmlns:a16="http://schemas.microsoft.com/office/drawing/2014/main" id="{71D87B76-6043-41E3-945E-D1E6C6E83C69}"/>
              </a:ext>
            </a:extLst>
          </p:cNvPr>
          <p:cNvCxnSpPr/>
          <p:nvPr/>
        </p:nvCxnSpPr>
        <p:spPr bwMode="auto">
          <a:xfrm>
            <a:off x="7906534" y="2300156"/>
            <a:ext cx="396650" cy="0"/>
          </a:xfrm>
          <a:prstGeom prst="line">
            <a:avLst/>
          </a:prstGeom>
          <a:noFill/>
          <a:ln w="38100" cap="flat" cmpd="sng" algn="ctr">
            <a:solidFill>
              <a:sysClr val="windowText" lastClr="000000"/>
            </a:solidFill>
            <a:prstDash val="solid"/>
            <a:round/>
            <a:headEnd type="none" w="med" len="med"/>
            <a:tailEnd type="none" w="med" len="med"/>
          </a:ln>
          <a:effectLst/>
        </p:spPr>
      </p:cxnSp>
      <p:sp>
        <p:nvSpPr>
          <p:cNvPr id="141" name="圆角矩形 105">
            <a:extLst>
              <a:ext uri="{FF2B5EF4-FFF2-40B4-BE49-F238E27FC236}">
                <a16:creationId xmlns:a16="http://schemas.microsoft.com/office/drawing/2014/main" id="{8BAB43EB-B218-4A42-9FC4-2FFEDE07F71C}"/>
              </a:ext>
            </a:extLst>
          </p:cNvPr>
          <p:cNvSpPr/>
          <p:nvPr/>
        </p:nvSpPr>
        <p:spPr bwMode="auto">
          <a:xfrm>
            <a:off x="7972672" y="2314374"/>
            <a:ext cx="245297" cy="190603"/>
          </a:xfrm>
          <a:prstGeom prst="roundRect">
            <a:avLst/>
          </a:prstGeom>
          <a:solidFill>
            <a:schemeClr val="accent1">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f3</a:t>
            </a:r>
          </a:p>
        </p:txBody>
      </p:sp>
      <p:sp>
        <p:nvSpPr>
          <p:cNvPr id="142" name="圆角矩形 105">
            <a:extLst>
              <a:ext uri="{FF2B5EF4-FFF2-40B4-BE49-F238E27FC236}">
                <a16:creationId xmlns:a16="http://schemas.microsoft.com/office/drawing/2014/main" id="{BCA12AAC-E416-4ABC-98D7-C0B361A51D26}"/>
              </a:ext>
            </a:extLst>
          </p:cNvPr>
          <p:cNvSpPr/>
          <p:nvPr/>
        </p:nvSpPr>
        <p:spPr bwMode="auto">
          <a:xfrm>
            <a:off x="7965906" y="3042399"/>
            <a:ext cx="245297" cy="190603"/>
          </a:xfrm>
          <a:prstGeom prst="roundRect">
            <a:avLst/>
          </a:prstGeom>
          <a:solidFill>
            <a:schemeClr val="accent1">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f3</a:t>
            </a:r>
          </a:p>
        </p:txBody>
      </p:sp>
      <p:cxnSp>
        <p:nvCxnSpPr>
          <p:cNvPr id="143" name="直接连接符 106">
            <a:extLst>
              <a:ext uri="{FF2B5EF4-FFF2-40B4-BE49-F238E27FC236}">
                <a16:creationId xmlns:a16="http://schemas.microsoft.com/office/drawing/2014/main" id="{6E86D4EB-3621-42D2-A113-B7EDC58B4685}"/>
              </a:ext>
            </a:extLst>
          </p:cNvPr>
          <p:cNvCxnSpPr/>
          <p:nvPr/>
        </p:nvCxnSpPr>
        <p:spPr bwMode="auto">
          <a:xfrm>
            <a:off x="7892840" y="3224005"/>
            <a:ext cx="396650" cy="0"/>
          </a:xfrm>
          <a:prstGeom prst="line">
            <a:avLst/>
          </a:prstGeom>
          <a:noFill/>
          <a:ln w="38100" cap="flat" cmpd="sng" algn="ctr">
            <a:solidFill>
              <a:sysClr val="windowText" lastClr="000000"/>
            </a:solidFill>
            <a:prstDash val="solid"/>
            <a:round/>
            <a:headEnd type="none" w="med" len="med"/>
            <a:tailEnd type="none" w="med" len="med"/>
          </a:ln>
          <a:effectLst/>
        </p:spPr>
      </p:cxnSp>
      <p:sp>
        <p:nvSpPr>
          <p:cNvPr id="144" name="圆角矩形 105">
            <a:extLst>
              <a:ext uri="{FF2B5EF4-FFF2-40B4-BE49-F238E27FC236}">
                <a16:creationId xmlns:a16="http://schemas.microsoft.com/office/drawing/2014/main" id="{E578C123-4FF4-4B3C-B2D4-18B31C8785E5}"/>
              </a:ext>
            </a:extLst>
          </p:cNvPr>
          <p:cNvSpPr/>
          <p:nvPr/>
        </p:nvSpPr>
        <p:spPr bwMode="auto">
          <a:xfrm>
            <a:off x="7958979" y="3238223"/>
            <a:ext cx="245297" cy="190603"/>
          </a:xfrm>
          <a:prstGeom prst="roundRect">
            <a:avLst/>
          </a:prstGeom>
          <a:solidFill>
            <a:schemeClr val="accent1">
              <a:lumMod val="60000"/>
              <a:lumOff val="40000"/>
            </a:schemeClr>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f3</a:t>
            </a:r>
          </a:p>
        </p:txBody>
      </p:sp>
      <p:sp>
        <p:nvSpPr>
          <p:cNvPr id="145" name="圆角矩形 105">
            <a:extLst>
              <a:ext uri="{FF2B5EF4-FFF2-40B4-BE49-F238E27FC236}">
                <a16:creationId xmlns:a16="http://schemas.microsoft.com/office/drawing/2014/main" id="{8ECB0733-ED2C-459A-B736-7A686AC5BBC4}"/>
              </a:ext>
            </a:extLst>
          </p:cNvPr>
          <p:cNvSpPr/>
          <p:nvPr/>
        </p:nvSpPr>
        <p:spPr bwMode="auto">
          <a:xfrm>
            <a:off x="8308798" y="2578340"/>
            <a:ext cx="245297" cy="190603"/>
          </a:xfrm>
          <a:prstGeom prst="roundRect">
            <a:avLst/>
          </a:prstGeom>
          <a:solidFill>
            <a:srgbClr val="FFC00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f4</a:t>
            </a:r>
          </a:p>
        </p:txBody>
      </p:sp>
      <p:cxnSp>
        <p:nvCxnSpPr>
          <p:cNvPr id="146" name="直接连接符 106">
            <a:extLst>
              <a:ext uri="{FF2B5EF4-FFF2-40B4-BE49-F238E27FC236}">
                <a16:creationId xmlns:a16="http://schemas.microsoft.com/office/drawing/2014/main" id="{3C15BFD1-75DA-4E31-A8E2-65E91A0F6FB2}"/>
              </a:ext>
            </a:extLst>
          </p:cNvPr>
          <p:cNvCxnSpPr/>
          <p:nvPr/>
        </p:nvCxnSpPr>
        <p:spPr bwMode="auto">
          <a:xfrm>
            <a:off x="8235732" y="2773800"/>
            <a:ext cx="396650" cy="0"/>
          </a:xfrm>
          <a:prstGeom prst="line">
            <a:avLst/>
          </a:prstGeom>
          <a:noFill/>
          <a:ln w="38100" cap="flat" cmpd="sng" algn="ctr">
            <a:solidFill>
              <a:sysClr val="windowText" lastClr="000000"/>
            </a:solidFill>
            <a:prstDash val="solid"/>
            <a:round/>
            <a:headEnd type="none" w="med" len="med"/>
            <a:tailEnd type="none" w="med" len="med"/>
          </a:ln>
          <a:effectLst/>
        </p:spPr>
      </p:cxnSp>
      <p:sp>
        <p:nvSpPr>
          <p:cNvPr id="147" name="圆角矩形 105">
            <a:extLst>
              <a:ext uri="{FF2B5EF4-FFF2-40B4-BE49-F238E27FC236}">
                <a16:creationId xmlns:a16="http://schemas.microsoft.com/office/drawing/2014/main" id="{91A071AC-BE6E-4923-B0E8-A96A7ADD55A0}"/>
              </a:ext>
            </a:extLst>
          </p:cNvPr>
          <p:cNvSpPr/>
          <p:nvPr/>
        </p:nvSpPr>
        <p:spPr bwMode="auto">
          <a:xfrm>
            <a:off x="8301871" y="2788018"/>
            <a:ext cx="245297" cy="190603"/>
          </a:xfrm>
          <a:prstGeom prst="roundRect">
            <a:avLst/>
          </a:prstGeom>
          <a:solidFill>
            <a:srgbClr val="FFC00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f4</a:t>
            </a:r>
          </a:p>
        </p:txBody>
      </p:sp>
      <p:sp>
        <p:nvSpPr>
          <p:cNvPr id="148" name="圆角矩形 105">
            <a:extLst>
              <a:ext uri="{FF2B5EF4-FFF2-40B4-BE49-F238E27FC236}">
                <a16:creationId xmlns:a16="http://schemas.microsoft.com/office/drawing/2014/main" id="{94D9294C-1D3E-452E-AAD5-268639882A3D}"/>
              </a:ext>
            </a:extLst>
          </p:cNvPr>
          <p:cNvSpPr/>
          <p:nvPr/>
        </p:nvSpPr>
        <p:spPr bwMode="auto">
          <a:xfrm>
            <a:off x="6968533" y="3516675"/>
            <a:ext cx="245297" cy="190603"/>
          </a:xfrm>
          <a:prstGeom prst="roundRect">
            <a:avLst/>
          </a:prstGeom>
          <a:solidFill>
            <a:srgbClr val="FFC00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f4</a:t>
            </a:r>
          </a:p>
        </p:txBody>
      </p:sp>
      <p:cxnSp>
        <p:nvCxnSpPr>
          <p:cNvPr id="149" name="直接连接符 106">
            <a:extLst>
              <a:ext uri="{FF2B5EF4-FFF2-40B4-BE49-F238E27FC236}">
                <a16:creationId xmlns:a16="http://schemas.microsoft.com/office/drawing/2014/main" id="{70309B1A-42C9-4EC0-B318-C11B64F6EA99}"/>
              </a:ext>
            </a:extLst>
          </p:cNvPr>
          <p:cNvCxnSpPr/>
          <p:nvPr/>
        </p:nvCxnSpPr>
        <p:spPr bwMode="auto">
          <a:xfrm>
            <a:off x="6895467" y="3712135"/>
            <a:ext cx="396650" cy="0"/>
          </a:xfrm>
          <a:prstGeom prst="line">
            <a:avLst/>
          </a:prstGeom>
          <a:noFill/>
          <a:ln w="38100" cap="flat" cmpd="sng" algn="ctr">
            <a:solidFill>
              <a:sysClr val="windowText" lastClr="000000"/>
            </a:solidFill>
            <a:prstDash val="solid"/>
            <a:round/>
            <a:headEnd type="none" w="med" len="med"/>
            <a:tailEnd type="none" w="med" len="med"/>
          </a:ln>
          <a:effectLst/>
        </p:spPr>
      </p:cxnSp>
      <p:sp>
        <p:nvSpPr>
          <p:cNvPr id="150" name="圆角矩形 105">
            <a:extLst>
              <a:ext uri="{FF2B5EF4-FFF2-40B4-BE49-F238E27FC236}">
                <a16:creationId xmlns:a16="http://schemas.microsoft.com/office/drawing/2014/main" id="{B29F33BA-BBA8-4B94-8506-9EE938BCDBE3}"/>
              </a:ext>
            </a:extLst>
          </p:cNvPr>
          <p:cNvSpPr/>
          <p:nvPr/>
        </p:nvSpPr>
        <p:spPr bwMode="auto">
          <a:xfrm>
            <a:off x="6961606" y="3726353"/>
            <a:ext cx="245297" cy="190603"/>
          </a:xfrm>
          <a:prstGeom prst="roundRect">
            <a:avLst/>
          </a:prstGeom>
          <a:solidFill>
            <a:srgbClr val="FFC000"/>
          </a:solidFill>
          <a:ln w="9525" cap="flat" cmpd="sng" algn="ctr">
            <a:solidFill>
              <a:sysClr val="windowText" lastClr="000000"/>
            </a:solidFill>
            <a:prstDash val="solid"/>
            <a:round/>
            <a:headEnd type="none" w="med" len="med"/>
            <a:tailEnd type="none" w="med" len="med"/>
          </a:ln>
          <a:effectLst/>
        </p:spPr>
        <p:txBody>
          <a:bodyPr vert="horz" wrap="square" lIns="79169" tIns="39585" rIns="79169" bIns="39585" numCol="1" rtlCol="0" anchor="ctr" anchorCtr="0" compatLnSpc="1">
            <a:prstTxWarp prst="textNoShape">
              <a:avLst/>
            </a:prstTxWarp>
            <a:spAutoFit/>
          </a:bodyPr>
          <a:lstStyle/>
          <a:p>
            <a:pPr algn="ctr" defTabSz="801328" fontAlgn="base">
              <a:spcBef>
                <a:spcPct val="0"/>
              </a:spcBef>
              <a:spcAft>
                <a:spcPct val="0"/>
              </a:spcAft>
              <a:defRPr/>
            </a:pPr>
            <a:r>
              <a:rPr lang="en-US" altLang="zh-CN" sz="600" kern="0" dirty="0">
                <a:solidFill>
                  <a:prstClr val="black"/>
                </a:solidFill>
                <a:latin typeface="Akkurat Light Pro"/>
                <a:ea typeface="ＭＳ Ｐゴシック" pitchFamily="34" charset="-128"/>
              </a:rPr>
              <a:t>f4</a:t>
            </a:r>
          </a:p>
        </p:txBody>
      </p:sp>
      <p:sp>
        <p:nvSpPr>
          <p:cNvPr id="6" name="TextBox 5">
            <a:extLst>
              <a:ext uri="{FF2B5EF4-FFF2-40B4-BE49-F238E27FC236}">
                <a16:creationId xmlns:a16="http://schemas.microsoft.com/office/drawing/2014/main" id="{C0B984C6-9FE2-4C85-AC7E-B3DF9129799C}"/>
              </a:ext>
            </a:extLst>
          </p:cNvPr>
          <p:cNvSpPr txBox="1"/>
          <p:nvPr/>
        </p:nvSpPr>
        <p:spPr>
          <a:xfrm>
            <a:off x="2993434" y="1339248"/>
            <a:ext cx="5866813" cy="784830"/>
          </a:xfrm>
          <a:prstGeom prst="rect">
            <a:avLst/>
          </a:prstGeom>
          <a:noFill/>
        </p:spPr>
        <p:txBody>
          <a:bodyPr wrap="square" rtlCol="0">
            <a:spAutoFit/>
          </a:bodyPr>
          <a:lstStyle/>
          <a:p>
            <a:r>
              <a:rPr lang="en-GB" sz="1500" dirty="0">
                <a:solidFill>
                  <a:prstClr val="black"/>
                </a:solidFill>
              </a:rPr>
              <a:t>When additional capacity is needed and then additional channels shall be used, </a:t>
            </a:r>
            <a:r>
              <a:rPr lang="it-IT" altLang="zh-CN" sz="1500" dirty="0">
                <a:solidFill>
                  <a:prstClr val="black"/>
                </a:solidFill>
                <a:ea typeface="微软雅黑"/>
                <a:cs typeface="Times New Roman"/>
              </a:rPr>
              <a:t>CCIC </a:t>
            </a:r>
            <a:r>
              <a:rPr lang="en-GB" altLang="zh-CN" sz="1500" dirty="0">
                <a:solidFill>
                  <a:prstClr val="black"/>
                </a:solidFill>
                <a:ea typeface="微软雅黑"/>
                <a:cs typeface="Times New Roman"/>
              </a:rPr>
              <a:t>permit</a:t>
            </a:r>
            <a:r>
              <a:rPr lang="it-IT" altLang="zh-CN" sz="1500" dirty="0">
                <a:solidFill>
                  <a:prstClr val="black"/>
                </a:solidFill>
                <a:ea typeface="微软雅黑"/>
                <a:cs typeface="Times New Roman"/>
              </a:rPr>
              <a:t> an </a:t>
            </a:r>
            <a:r>
              <a:rPr lang="en-GB" altLang="zh-CN" sz="1500" dirty="0">
                <a:solidFill>
                  <a:prstClr val="black"/>
                </a:solidFill>
                <a:ea typeface="微软雅黑"/>
                <a:cs typeface="Times New Roman"/>
              </a:rPr>
              <a:t>optimal</a:t>
            </a:r>
            <a:r>
              <a:rPr lang="it-IT" altLang="zh-CN" sz="1500" dirty="0">
                <a:solidFill>
                  <a:prstClr val="black"/>
                </a:solidFill>
                <a:ea typeface="微软雅黑"/>
                <a:cs typeface="Times New Roman"/>
              </a:rPr>
              <a:t> re-use of </a:t>
            </a:r>
            <a:r>
              <a:rPr lang="en-GB" altLang="zh-CN" sz="1500" dirty="0">
                <a:solidFill>
                  <a:prstClr val="black"/>
                </a:solidFill>
                <a:ea typeface="微软雅黑"/>
                <a:cs typeface="Times New Roman"/>
              </a:rPr>
              <a:t>channels</a:t>
            </a:r>
            <a:r>
              <a:rPr lang="it-IT" altLang="zh-CN" sz="1500" dirty="0">
                <a:solidFill>
                  <a:prstClr val="black"/>
                </a:solidFill>
                <a:ea typeface="微软雅黑"/>
                <a:cs typeface="Times New Roman"/>
              </a:rPr>
              <a:t> with </a:t>
            </a:r>
            <a:r>
              <a:rPr lang="en-GB" altLang="zh-CN" sz="1500" dirty="0">
                <a:solidFill>
                  <a:prstClr val="black"/>
                </a:solidFill>
                <a:ea typeface="微软雅黑"/>
                <a:cs typeface="Times New Roman"/>
              </a:rPr>
              <a:t>very narrow </a:t>
            </a:r>
            <a:r>
              <a:rPr lang="it-IT" altLang="zh-CN" sz="1500" dirty="0">
                <a:solidFill>
                  <a:prstClr val="black"/>
                </a:solidFill>
                <a:ea typeface="微软雅黑"/>
                <a:cs typeface="Times New Roman"/>
              </a:rPr>
              <a:t>angle </a:t>
            </a:r>
            <a:r>
              <a:rPr lang="en-GB" altLang="zh-CN" sz="1500" dirty="0">
                <a:solidFill>
                  <a:prstClr val="black"/>
                </a:solidFill>
                <a:ea typeface="微软雅黑"/>
                <a:cs typeface="Times New Roman"/>
              </a:rPr>
              <a:t>discrimination</a:t>
            </a:r>
            <a:r>
              <a:rPr lang="en-GB" sz="1500" dirty="0">
                <a:solidFill>
                  <a:prstClr val="black"/>
                </a:solidFill>
                <a:ea typeface="微软雅黑"/>
                <a:cs typeface="Times New Roman"/>
              </a:rPr>
              <a:t> </a:t>
            </a:r>
          </a:p>
        </p:txBody>
      </p:sp>
      <p:sp>
        <p:nvSpPr>
          <p:cNvPr id="8" name="Arrow: Right 7">
            <a:extLst>
              <a:ext uri="{FF2B5EF4-FFF2-40B4-BE49-F238E27FC236}">
                <a16:creationId xmlns:a16="http://schemas.microsoft.com/office/drawing/2014/main" id="{19B5AE38-3D49-456F-B53F-060EE28A3EA2}"/>
              </a:ext>
            </a:extLst>
          </p:cNvPr>
          <p:cNvSpPr/>
          <p:nvPr/>
        </p:nvSpPr>
        <p:spPr>
          <a:xfrm rot="366897">
            <a:off x="2624392" y="2713612"/>
            <a:ext cx="3001609" cy="359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2" name="Rectangle 1">
            <a:extLst>
              <a:ext uri="{FF2B5EF4-FFF2-40B4-BE49-F238E27FC236}">
                <a16:creationId xmlns:a16="http://schemas.microsoft.com/office/drawing/2014/main" id="{F2AE26C5-C3F0-4608-B26D-C9636DFD803C}"/>
              </a:ext>
            </a:extLst>
          </p:cNvPr>
          <p:cNvSpPr/>
          <p:nvPr/>
        </p:nvSpPr>
        <p:spPr>
          <a:xfrm>
            <a:off x="371894" y="945710"/>
            <a:ext cx="5616153" cy="369332"/>
          </a:xfrm>
          <a:prstGeom prst="rect">
            <a:avLst/>
          </a:prstGeom>
        </p:spPr>
        <p:txBody>
          <a:bodyPr wrap="none">
            <a:spAutoFit/>
          </a:bodyPr>
          <a:lstStyle/>
          <a:p>
            <a:r>
              <a:rPr lang="en-US" dirty="0">
                <a:solidFill>
                  <a:prstClr val="black"/>
                </a:solidFill>
              </a:rPr>
              <a:t>Geographical spectral efficiency: Dense reuse of channels </a:t>
            </a:r>
            <a:endParaRPr lang="en-GB" dirty="0">
              <a:solidFill>
                <a:prstClr val="black"/>
              </a:solidFill>
            </a:endParaRPr>
          </a:p>
        </p:txBody>
      </p:sp>
      <p:sp>
        <p:nvSpPr>
          <p:cNvPr id="56" name="Title 1">
            <a:extLst>
              <a:ext uri="{FF2B5EF4-FFF2-40B4-BE49-F238E27FC236}">
                <a16:creationId xmlns:a16="http://schemas.microsoft.com/office/drawing/2014/main" id="{209A257B-B2A7-45BA-B93C-D243742D69A9}"/>
              </a:ext>
            </a:extLst>
          </p:cNvPr>
          <p:cNvSpPr txBox="1">
            <a:spLocks/>
          </p:cNvSpPr>
          <p:nvPr/>
        </p:nvSpPr>
        <p:spPr>
          <a:xfrm>
            <a:off x="467544" y="339502"/>
            <a:ext cx="8129803" cy="4320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rgbClr val="1F4C7D"/>
                </a:solidFill>
              </a:rPr>
              <a:t>Capacity &amp; Spectral efficiency </a:t>
            </a:r>
            <a:r>
              <a:rPr lang="en-GB" sz="2100">
                <a:solidFill>
                  <a:prstClr val="black"/>
                </a:solidFill>
              </a:rPr>
              <a:t/>
            </a:r>
            <a:br>
              <a:rPr lang="en-GB" sz="2100">
                <a:solidFill>
                  <a:prstClr val="black"/>
                </a:solidFill>
              </a:rPr>
            </a:br>
            <a:endParaRPr lang="en-GB" sz="2100" dirty="0">
              <a:solidFill>
                <a:prstClr val="black"/>
              </a:solidFill>
            </a:endParaRPr>
          </a:p>
        </p:txBody>
      </p:sp>
    </p:spTree>
    <p:extLst>
      <p:ext uri="{BB962C8B-B14F-4D97-AF65-F5344CB8AC3E}">
        <p14:creationId xmlns:p14="http://schemas.microsoft.com/office/powerpoint/2010/main" val="127421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95536" y="267494"/>
            <a:ext cx="8208912" cy="4536504"/>
          </a:xfrm>
          <a:prstGeom prst="rect">
            <a:avLst/>
          </a:prstGeom>
        </p:spPr>
        <p:txBody>
          <a:bodyPr lIns="68542" tIns="34271" rIns="68542" bIns="34271"/>
          <a:lstStyle/>
          <a:p>
            <a:pPr eaLnBrk="0" hangingPunct="0">
              <a:spcBef>
                <a:spcPct val="20000"/>
              </a:spcBef>
              <a:buSzPct val="90000"/>
            </a:pPr>
            <a:r>
              <a:rPr lang="en-US" altLang="zh-CN" sz="2000" b="1" dirty="0"/>
              <a:t>Evolution of Fixed Services for wireless backhaul of IMT 2020 / 5G</a:t>
            </a:r>
          </a:p>
          <a:p>
            <a:pPr lvl="0" hangingPunct="0">
              <a:spcBef>
                <a:spcPts val="900"/>
              </a:spcBef>
              <a:buClr>
                <a:schemeClr val="tx2"/>
              </a:buClr>
              <a:buSzPct val="70000"/>
            </a:pPr>
            <a:endParaRPr lang="en-GB" altLang="zh-CN" sz="1400" b="1" dirty="0"/>
          </a:p>
          <a:p>
            <a:pPr marL="342900" lvl="0" indent="-342900" hangingPunct="0">
              <a:spcBef>
                <a:spcPts val="900"/>
              </a:spcBef>
              <a:buClr>
                <a:schemeClr val="tx2"/>
              </a:buClr>
              <a:buSzPct val="70000"/>
              <a:buFont typeface="Wingdings" panose="05000000000000000000" pitchFamily="2" charset="2"/>
              <a:buChar char="n"/>
            </a:pPr>
            <a:r>
              <a:rPr lang="en-GB" altLang="zh-CN" sz="1400" b="1" dirty="0"/>
              <a:t>Wireless Backhaul for IMT 2020 / 5G - Overview and introduction</a:t>
            </a:r>
          </a:p>
          <a:p>
            <a:pPr lvl="0" hangingPunct="0"/>
            <a:r>
              <a:rPr lang="en-GB" altLang="zh-CN" sz="1200" dirty="0"/>
              <a:t>	by Renato Lombardi, Huawei</a:t>
            </a:r>
            <a:endParaRPr lang="zh-CN" altLang="zh-CN" sz="1400" dirty="0"/>
          </a:p>
          <a:p>
            <a:pPr marL="342900" indent="-342900" hangingPunct="0">
              <a:spcBef>
                <a:spcPts val="900"/>
              </a:spcBef>
              <a:buClr>
                <a:schemeClr val="tx2"/>
              </a:buClr>
              <a:buSzPct val="70000"/>
              <a:buFont typeface="Wingdings" panose="05000000000000000000" pitchFamily="2" charset="2"/>
              <a:buChar char="n"/>
            </a:pPr>
            <a:r>
              <a:rPr lang="en-GB" altLang="zh-CN" sz="1400" b="1" dirty="0">
                <a:solidFill>
                  <a:schemeClr val="bg1">
                    <a:lumMod val="75000"/>
                  </a:schemeClr>
                </a:solidFill>
              </a:rPr>
              <a:t>Wireless X-Haul Requirements</a:t>
            </a:r>
          </a:p>
          <a:p>
            <a:pPr hangingPunct="0"/>
            <a:r>
              <a:rPr lang="en-GB" altLang="zh-CN" sz="1200" dirty="0">
                <a:solidFill>
                  <a:schemeClr val="bg1">
                    <a:lumMod val="75000"/>
                  </a:schemeClr>
                </a:solidFill>
              </a:rPr>
              <a:t>	by Nader </a:t>
            </a:r>
            <a:r>
              <a:rPr lang="en-GB" altLang="zh-CN" sz="1200" dirty="0" err="1">
                <a:solidFill>
                  <a:schemeClr val="bg1">
                    <a:lumMod val="75000"/>
                  </a:schemeClr>
                </a:solidFill>
              </a:rPr>
              <a:t>Zein</a:t>
            </a:r>
            <a:r>
              <a:rPr lang="en-US" altLang="zh-CN" sz="1200" dirty="0">
                <a:solidFill>
                  <a:schemeClr val="bg1">
                    <a:lumMod val="75000"/>
                  </a:schemeClr>
                </a:solidFill>
              </a:rPr>
              <a:t>, NEC</a:t>
            </a:r>
            <a:endParaRPr lang="zh-CN" altLang="zh-CN" sz="1400" dirty="0">
              <a:solidFill>
                <a:schemeClr val="bg1">
                  <a:lumMod val="75000"/>
                </a:schemeClr>
              </a:solidFill>
            </a:endParaRPr>
          </a:p>
          <a:p>
            <a:pPr marL="342900" lvl="0" indent="-342900">
              <a:spcBef>
                <a:spcPts val="900"/>
              </a:spcBef>
              <a:buClr>
                <a:schemeClr val="tx2"/>
              </a:buClr>
              <a:buSzPct val="70000"/>
              <a:buFont typeface="Wingdings" panose="05000000000000000000" pitchFamily="2" charset="2"/>
              <a:buChar char="n"/>
            </a:pPr>
            <a:r>
              <a:rPr lang="en-GB" altLang="zh-CN" sz="1400" b="1" dirty="0" smtClean="0">
                <a:solidFill>
                  <a:schemeClr val="bg1">
                    <a:lumMod val="75000"/>
                  </a:schemeClr>
                </a:solidFill>
              </a:rPr>
              <a:t>Microwave </a:t>
            </a:r>
            <a:r>
              <a:rPr lang="en-GB" altLang="zh-CN" sz="1400" b="1" dirty="0">
                <a:solidFill>
                  <a:schemeClr val="bg1">
                    <a:lumMod val="75000"/>
                  </a:schemeClr>
                </a:solidFill>
              </a:rPr>
              <a:t>and </a:t>
            </a:r>
            <a:r>
              <a:rPr lang="en-GB" altLang="zh-CN" sz="1400" b="1" dirty="0" err="1">
                <a:solidFill>
                  <a:schemeClr val="bg1">
                    <a:lumMod val="75000"/>
                  </a:schemeClr>
                </a:solidFill>
              </a:rPr>
              <a:t>millimeter</a:t>
            </a:r>
            <a:r>
              <a:rPr lang="en-GB" altLang="zh-CN" sz="1400" b="1" dirty="0">
                <a:solidFill>
                  <a:schemeClr val="bg1">
                    <a:lumMod val="75000"/>
                  </a:schemeClr>
                </a:solidFill>
              </a:rPr>
              <a:t>-wave technology overview and evolution</a:t>
            </a:r>
          </a:p>
          <a:p>
            <a:pPr lvl="1" hangingPunct="0"/>
            <a:r>
              <a:rPr lang="en-GB" altLang="zh-CN" sz="1200" dirty="0">
                <a:solidFill>
                  <a:schemeClr val="bg1">
                    <a:lumMod val="75000"/>
                  </a:schemeClr>
                </a:solidFill>
              </a:rPr>
              <a:t>	by Mario </a:t>
            </a:r>
            <a:r>
              <a:rPr lang="en-GB" altLang="zh-CN" sz="1200" dirty="0" err="1">
                <a:solidFill>
                  <a:schemeClr val="bg1">
                    <a:lumMod val="75000"/>
                  </a:schemeClr>
                </a:solidFill>
              </a:rPr>
              <a:t>Frecassetti</a:t>
            </a:r>
            <a:r>
              <a:rPr lang="en-GB" altLang="zh-CN" sz="1200" dirty="0">
                <a:solidFill>
                  <a:schemeClr val="bg1">
                    <a:lumMod val="75000"/>
                  </a:schemeClr>
                </a:solidFill>
              </a:rPr>
              <a:t>, Nokia</a:t>
            </a:r>
            <a:endParaRPr lang="zh-CN" altLang="zh-CN" sz="1400" dirty="0">
              <a:solidFill>
                <a:schemeClr val="bg1">
                  <a:lumMod val="75000"/>
                </a:schemeClr>
              </a:solidFill>
            </a:endParaRPr>
          </a:p>
          <a:p>
            <a:pPr marL="342900" indent="-342900">
              <a:spcBef>
                <a:spcPts val="900"/>
              </a:spcBef>
              <a:buClr>
                <a:schemeClr val="tx2"/>
              </a:buClr>
              <a:buSzPct val="70000"/>
              <a:buFont typeface="Wingdings" panose="05000000000000000000" pitchFamily="2" charset="2"/>
              <a:buChar char="n"/>
            </a:pPr>
            <a:r>
              <a:rPr lang="en-GB" altLang="zh-CN" sz="1400" b="1" dirty="0">
                <a:solidFill>
                  <a:schemeClr val="bg1">
                    <a:lumMod val="75000"/>
                  </a:schemeClr>
                </a:solidFill>
              </a:rPr>
              <a:t>Operator’s view on frequency use related challenges for microwave and </a:t>
            </a:r>
            <a:r>
              <a:rPr lang="en-GB" altLang="zh-CN" sz="1400" b="1" dirty="0" err="1">
                <a:solidFill>
                  <a:schemeClr val="bg1">
                    <a:lumMod val="75000"/>
                  </a:schemeClr>
                </a:solidFill>
              </a:rPr>
              <a:t>millimeter</a:t>
            </a:r>
            <a:r>
              <a:rPr lang="en-GB" altLang="zh-CN" sz="1400" b="1" dirty="0">
                <a:solidFill>
                  <a:schemeClr val="bg1">
                    <a:lumMod val="75000"/>
                  </a:schemeClr>
                </a:solidFill>
              </a:rPr>
              <a:t>-wave in IMT 2020/ 5G backhaul/X-Haul</a:t>
            </a:r>
          </a:p>
          <a:p>
            <a:pPr hangingPunct="0"/>
            <a:r>
              <a:rPr lang="en-GB" altLang="zh-CN" sz="1200" dirty="0">
                <a:solidFill>
                  <a:schemeClr val="bg1">
                    <a:lumMod val="75000"/>
                  </a:schemeClr>
                </a:solidFill>
              </a:rPr>
              <a:t>	by Paolo </a:t>
            </a:r>
            <a:r>
              <a:rPr lang="en-GB" altLang="zh-CN" sz="1200" dirty="0" err="1">
                <a:solidFill>
                  <a:schemeClr val="bg1">
                    <a:lumMod val="75000"/>
                  </a:schemeClr>
                </a:solidFill>
              </a:rPr>
              <a:t>Agabio</a:t>
            </a:r>
            <a:r>
              <a:rPr lang="en-GB" altLang="zh-CN" sz="1200" dirty="0">
                <a:solidFill>
                  <a:schemeClr val="bg1">
                    <a:lumMod val="75000"/>
                  </a:schemeClr>
                </a:solidFill>
              </a:rPr>
              <a:t>, Vodafone</a:t>
            </a:r>
            <a:endParaRPr lang="zh-CN" altLang="zh-CN" sz="1400" dirty="0">
              <a:solidFill>
                <a:schemeClr val="bg1">
                  <a:lumMod val="75000"/>
                </a:schemeClr>
              </a:solidFill>
            </a:endParaRPr>
          </a:p>
          <a:p>
            <a:pPr marL="342900" indent="-342900">
              <a:spcBef>
                <a:spcPts val="900"/>
              </a:spcBef>
              <a:buClr>
                <a:schemeClr val="tx2"/>
              </a:buClr>
              <a:buSzPct val="70000"/>
              <a:buFont typeface="Wingdings" panose="05000000000000000000" pitchFamily="2" charset="2"/>
              <a:buChar char="n"/>
            </a:pPr>
            <a:r>
              <a:rPr lang="en-GB" altLang="zh-CN" sz="1400" b="1" dirty="0">
                <a:solidFill>
                  <a:schemeClr val="bg1">
                    <a:lumMod val="75000"/>
                  </a:schemeClr>
                </a:solidFill>
              </a:rPr>
              <a:t>Panel discussion: </a:t>
            </a:r>
          </a:p>
          <a:p>
            <a:pPr marL="357188"/>
            <a:r>
              <a:rPr lang="en-GB" altLang="zh-CN" sz="1400" b="1" dirty="0">
                <a:solidFill>
                  <a:schemeClr val="bg1">
                    <a:lumMod val="75000"/>
                  </a:schemeClr>
                </a:solidFill>
              </a:rPr>
              <a:t>Economics on deployment and operational aspects of microwave and </a:t>
            </a:r>
            <a:r>
              <a:rPr lang="en-GB" altLang="zh-CN" sz="1400" b="1" dirty="0" err="1">
                <a:solidFill>
                  <a:schemeClr val="bg1">
                    <a:lumMod val="75000"/>
                  </a:schemeClr>
                </a:solidFill>
              </a:rPr>
              <a:t>millimeter</a:t>
            </a:r>
            <a:r>
              <a:rPr lang="en-GB" altLang="zh-CN" sz="1400" b="1" dirty="0">
                <a:solidFill>
                  <a:schemeClr val="bg1">
                    <a:lumMod val="75000"/>
                  </a:schemeClr>
                </a:solidFill>
              </a:rPr>
              <a:t>-wave technology in IMT 2020 / 5G mobile backhaul/X-Haul network</a:t>
            </a:r>
          </a:p>
        </p:txBody>
      </p:sp>
      <p:pic>
        <p:nvPicPr>
          <p:cNvPr id="4" name="Picture 77" descr="Logo"/>
          <p:cNvPicPr>
            <a:picLocks noChangeAspect="1" noChangeArrowheads="1"/>
          </p:cNvPicPr>
          <p:nvPr/>
        </p:nvPicPr>
        <p:blipFill>
          <a:blip r:embed="rId2" cstate="email"/>
          <a:srcRect/>
          <a:stretch>
            <a:fillRect/>
          </a:stretch>
        </p:blipFill>
        <p:spPr bwMode="auto">
          <a:xfrm>
            <a:off x="5707119" y="4611203"/>
            <a:ext cx="419862" cy="419862"/>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611212"/>
            <a:ext cx="1191768" cy="3855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611208"/>
            <a:ext cx="731888" cy="35821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9766" y="4515966"/>
            <a:ext cx="1454274" cy="54814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3832" y="4710653"/>
            <a:ext cx="700088" cy="186690"/>
          </a:xfrm>
          <a:prstGeom prst="rect">
            <a:avLst/>
          </a:prstGeom>
        </p:spPr>
      </p:pic>
    </p:spTree>
    <p:extLst>
      <p:ext uri="{BB962C8B-B14F-4D97-AF65-F5344CB8AC3E}">
        <p14:creationId xmlns:p14="http://schemas.microsoft.com/office/powerpoint/2010/main" val="41862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3C75-28D0-42AF-8FDA-C90D7A424B51}"/>
              </a:ext>
            </a:extLst>
          </p:cNvPr>
          <p:cNvSpPr>
            <a:spLocks noGrp="1"/>
          </p:cNvSpPr>
          <p:nvPr>
            <p:ph type="title"/>
          </p:nvPr>
        </p:nvSpPr>
        <p:spPr>
          <a:xfrm>
            <a:off x="467544" y="339502"/>
            <a:ext cx="8379276" cy="432048"/>
          </a:xfrm>
        </p:spPr>
        <p:txBody>
          <a:bodyPr>
            <a:noAutofit/>
          </a:bodyPr>
          <a:lstStyle/>
          <a:p>
            <a:r>
              <a:rPr lang="en-GB" altLang="zh-CN" sz="2400" cap="none" dirty="0">
                <a:solidFill>
                  <a:srgbClr val="1F4C7D"/>
                </a:solidFill>
                <a:cs typeface="+mn-cs"/>
              </a:rPr>
              <a:t>Microwave and </a:t>
            </a:r>
            <a:r>
              <a:rPr lang="en-GB" altLang="zh-CN" sz="2400" cap="none" dirty="0" err="1">
                <a:solidFill>
                  <a:srgbClr val="1F4C7D"/>
                </a:solidFill>
                <a:cs typeface="+mn-cs"/>
              </a:rPr>
              <a:t>millimeter</a:t>
            </a:r>
            <a:r>
              <a:rPr lang="en-GB" altLang="zh-CN" sz="2400" cap="none" dirty="0">
                <a:solidFill>
                  <a:srgbClr val="1F4C7D"/>
                </a:solidFill>
                <a:cs typeface="+mn-cs"/>
              </a:rPr>
              <a:t>-wave technology overview and evolution </a:t>
            </a:r>
            <a:r>
              <a:rPr lang="en-GB" sz="2400" cap="none" dirty="0">
                <a:solidFill>
                  <a:srgbClr val="1F4C7D"/>
                </a:solidFill>
                <a:cs typeface="+mn-cs"/>
              </a:rPr>
              <a:t>Introduction</a:t>
            </a:r>
            <a:br>
              <a:rPr lang="en-GB" sz="2400" cap="none" dirty="0">
                <a:solidFill>
                  <a:srgbClr val="1F4C7D"/>
                </a:solidFill>
                <a:cs typeface="+mn-cs"/>
              </a:rPr>
            </a:br>
            <a:endParaRPr lang="en-GB" sz="2400" cap="none" dirty="0">
              <a:solidFill>
                <a:srgbClr val="1F4C7D"/>
              </a:solidFill>
              <a:cs typeface="+mn-cs"/>
            </a:endParaRPr>
          </a:p>
        </p:txBody>
      </p:sp>
      <p:sp>
        <p:nvSpPr>
          <p:cNvPr id="3" name="Text Placeholder 2">
            <a:extLst>
              <a:ext uri="{FF2B5EF4-FFF2-40B4-BE49-F238E27FC236}">
                <a16:creationId xmlns:a16="http://schemas.microsoft.com/office/drawing/2014/main" id="{FB89C2A5-109D-4B8C-8D07-6AC7DE16B26E}"/>
              </a:ext>
            </a:extLst>
          </p:cNvPr>
          <p:cNvSpPr>
            <a:spLocks noGrp="1"/>
          </p:cNvSpPr>
          <p:nvPr>
            <p:ph type="body" idx="1"/>
          </p:nvPr>
        </p:nvSpPr>
        <p:spPr>
          <a:xfrm>
            <a:off x="467545" y="1181469"/>
            <a:ext cx="8280920" cy="3528392"/>
          </a:xfrm>
        </p:spPr>
        <p:txBody>
          <a:bodyPr>
            <a:normAutofit fontScale="92500" lnSpcReduction="10000"/>
          </a:bodyPr>
          <a:lstStyle/>
          <a:p>
            <a:r>
              <a:rPr lang="en-GB" sz="1800" dirty="0">
                <a:solidFill>
                  <a:schemeClr val="bg1">
                    <a:lumMod val="75000"/>
                  </a:schemeClr>
                </a:solidFill>
              </a:rPr>
              <a:t>To cope with future 5G transport network requirements, two main points should be considered including their impact on solution TCO : </a:t>
            </a:r>
          </a:p>
          <a:p>
            <a:pPr marL="842951" lvl="1" indent="-385763">
              <a:buFont typeface="+mj-lt"/>
              <a:buAutoNum type="arabicPeriod"/>
            </a:pPr>
            <a:r>
              <a:rPr lang="en-GB" sz="1800" dirty="0">
                <a:solidFill>
                  <a:schemeClr val="bg1">
                    <a:lumMod val="75000"/>
                  </a:schemeClr>
                </a:solidFill>
              </a:rPr>
              <a:t>Availability of suitable “Spectrum” </a:t>
            </a:r>
            <a:r>
              <a:rPr lang="en-GB" sz="1800" dirty="0">
                <a:solidFill>
                  <a:schemeClr val="bg1">
                    <a:lumMod val="75000"/>
                  </a:schemeClr>
                </a:solidFill>
                <a:sym typeface="Wingdings" panose="05000000000000000000" pitchFamily="2" charset="2"/>
              </a:rPr>
              <a:t> New Bands are needed</a:t>
            </a:r>
          </a:p>
          <a:p>
            <a:pPr marL="1242992" lvl="2" indent="-385763"/>
            <a:r>
              <a:rPr lang="en-GB" sz="1350" dirty="0">
                <a:solidFill>
                  <a:schemeClr val="bg1">
                    <a:lumMod val="75000"/>
                  </a:schemeClr>
                </a:solidFill>
              </a:rPr>
              <a:t>Specific spectrum for different use cases</a:t>
            </a:r>
          </a:p>
          <a:p>
            <a:pPr marL="1242992" lvl="2" indent="-385763"/>
            <a:r>
              <a:rPr lang="en-GB" sz="1350" dirty="0">
                <a:solidFill>
                  <a:schemeClr val="bg1">
                    <a:lumMod val="75000"/>
                  </a:schemeClr>
                </a:solidFill>
              </a:rPr>
              <a:t>New mmW Bands to address forthcoming 5G use cases</a:t>
            </a:r>
          </a:p>
          <a:p>
            <a:pPr marL="842951" lvl="1" indent="-385763">
              <a:buFont typeface="+mj-lt"/>
              <a:buAutoNum type="arabicPeriod"/>
            </a:pPr>
            <a:r>
              <a:rPr lang="en-GB" sz="1800" dirty="0">
                <a:solidFill>
                  <a:schemeClr val="bg1">
                    <a:lumMod val="75000"/>
                  </a:schemeClr>
                </a:solidFill>
              </a:rPr>
              <a:t>Capacity &amp; Spectral efficiency (spectrum is a scarce resource)</a:t>
            </a:r>
          </a:p>
          <a:p>
            <a:pPr marL="1242992" lvl="2" indent="-385763"/>
            <a:r>
              <a:rPr lang="en-GB" sz="1350" dirty="0">
                <a:solidFill>
                  <a:schemeClr val="bg1">
                    <a:lumMod val="75000"/>
                  </a:schemeClr>
                </a:solidFill>
              </a:rPr>
              <a:t>Channel size &amp; Modulation schemes (bit/s/Hz) </a:t>
            </a:r>
          </a:p>
          <a:p>
            <a:pPr marL="1242992" lvl="2" indent="-385763"/>
            <a:r>
              <a:rPr lang="en-GB" sz="1350" dirty="0">
                <a:solidFill>
                  <a:schemeClr val="bg1">
                    <a:lumMod val="75000"/>
                  </a:schemeClr>
                </a:solidFill>
              </a:rPr>
              <a:t>XPIC, BCA, LoS-MIMO, OAM</a:t>
            </a:r>
          </a:p>
          <a:p>
            <a:pPr marL="1242992" lvl="2" indent="-385763"/>
            <a:r>
              <a:rPr lang="en-GB" sz="1350" dirty="0">
                <a:solidFill>
                  <a:schemeClr val="bg1">
                    <a:lumMod val="75000"/>
                  </a:schemeClr>
                </a:solidFill>
              </a:rPr>
              <a:t>Geographical spectral efficiency: Dense reuse of channels </a:t>
            </a:r>
          </a:p>
          <a:p>
            <a:pPr marL="1242992" lvl="2" indent="-385763"/>
            <a:endParaRPr lang="en-GB" sz="1350" dirty="0">
              <a:solidFill>
                <a:srgbClr val="002060"/>
              </a:solidFill>
            </a:endParaRPr>
          </a:p>
          <a:p>
            <a:pPr marL="442912" indent="-385763"/>
            <a:r>
              <a:rPr lang="en-GB" sz="2000" dirty="0">
                <a:solidFill>
                  <a:srgbClr val="1F4C7D"/>
                </a:solidFill>
              </a:rPr>
              <a:t>Overview of current technology capabilities</a:t>
            </a:r>
          </a:p>
          <a:p>
            <a:pPr marL="1242992" lvl="2" indent="-385763"/>
            <a:r>
              <a:rPr lang="en-GB" sz="1300" dirty="0">
                <a:solidFill>
                  <a:srgbClr val="002060"/>
                </a:solidFill>
              </a:rPr>
              <a:t>Capacity</a:t>
            </a:r>
          </a:p>
          <a:p>
            <a:pPr marL="1242992" lvl="2" indent="-385763"/>
            <a:r>
              <a:rPr lang="en-GB" sz="1300" dirty="0">
                <a:solidFill>
                  <a:srgbClr val="002060"/>
                </a:solidFill>
              </a:rPr>
              <a:t>Latency</a:t>
            </a:r>
          </a:p>
          <a:p>
            <a:pPr marL="1242992" lvl="2" indent="-385763"/>
            <a:r>
              <a:rPr lang="en-GB" sz="1300" dirty="0">
                <a:solidFill>
                  <a:srgbClr val="002060"/>
                </a:solidFill>
              </a:rPr>
              <a:t>SDN</a:t>
            </a:r>
          </a:p>
          <a:p>
            <a:pPr marL="1242992" lvl="2" indent="-385763"/>
            <a:endParaRPr lang="en-GB" sz="1350" dirty="0">
              <a:solidFill>
                <a:srgbClr val="002060"/>
              </a:solidFill>
            </a:endParaRPr>
          </a:p>
          <a:p>
            <a:pPr marL="857229" lvl="2" indent="0">
              <a:buNone/>
            </a:pPr>
            <a:endParaRPr lang="en-GB" sz="1350" dirty="0">
              <a:solidFill>
                <a:srgbClr val="002060"/>
              </a:solidFill>
            </a:endParaRPr>
          </a:p>
          <a:p>
            <a:pPr lvl="2"/>
            <a:endParaRPr lang="en-GB" sz="1350" dirty="0"/>
          </a:p>
        </p:txBody>
      </p:sp>
    </p:spTree>
    <p:extLst>
      <p:ext uri="{BB962C8B-B14F-4D97-AF65-F5344CB8AC3E}">
        <p14:creationId xmlns:p14="http://schemas.microsoft.com/office/powerpoint/2010/main" val="1145071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7C78DD23-A6F1-4889-AA02-A0D8857EEED9}"/>
              </a:ext>
            </a:extLst>
          </p:cNvPr>
          <p:cNvSpPr>
            <a:spLocks noGrp="1"/>
          </p:cNvSpPr>
          <p:nvPr>
            <p:ph type="title"/>
          </p:nvPr>
        </p:nvSpPr>
        <p:spPr>
          <a:xfrm>
            <a:off x="467544" y="339502"/>
            <a:ext cx="8129803" cy="432048"/>
          </a:xfrm>
        </p:spPr>
        <p:txBody>
          <a:bodyPr>
            <a:noAutofit/>
          </a:bodyPr>
          <a:lstStyle/>
          <a:p>
            <a:r>
              <a:rPr lang="en-GB" sz="2400" cap="none" dirty="0">
                <a:solidFill>
                  <a:srgbClr val="1F4C7D"/>
                </a:solidFill>
              </a:rPr>
              <a:t>Overview of current technology capabilities </a:t>
            </a:r>
            <a:endParaRPr lang="en-GB" sz="2100" dirty="0"/>
          </a:p>
        </p:txBody>
      </p:sp>
      <p:graphicFrame>
        <p:nvGraphicFramePr>
          <p:cNvPr id="69" name="Table 68">
            <a:extLst>
              <a:ext uri="{FF2B5EF4-FFF2-40B4-BE49-F238E27FC236}">
                <a16:creationId xmlns:a16="http://schemas.microsoft.com/office/drawing/2014/main" id="{F4C5E2D9-276F-426D-B95B-18CF63C0D7A0}"/>
              </a:ext>
            </a:extLst>
          </p:cNvPr>
          <p:cNvGraphicFramePr>
            <a:graphicFrameLocks noGrp="1"/>
          </p:cNvGraphicFramePr>
          <p:nvPr>
            <p:extLst>
              <p:ext uri="{D42A27DB-BD31-4B8C-83A1-F6EECF244321}">
                <p14:modId xmlns:p14="http://schemas.microsoft.com/office/powerpoint/2010/main" val="3488169043"/>
              </p:ext>
            </p:extLst>
          </p:nvPr>
        </p:nvGraphicFramePr>
        <p:xfrm>
          <a:off x="1547664" y="1923678"/>
          <a:ext cx="6336704" cy="1986718"/>
        </p:xfrm>
        <a:graphic>
          <a:graphicData uri="http://schemas.openxmlformats.org/drawingml/2006/table">
            <a:tbl>
              <a:tblPr firstRow="1" firstCol="1" bandRow="1">
                <a:tableStyleId>{5C22544A-7EE6-4342-B048-85BDC9FD1C3A}</a:tableStyleId>
              </a:tblPr>
              <a:tblGrid>
                <a:gridCol w="921741">
                  <a:extLst>
                    <a:ext uri="{9D8B030D-6E8A-4147-A177-3AD203B41FA5}">
                      <a16:colId xmlns:a16="http://schemas.microsoft.com/office/drawing/2014/main" val="20000"/>
                    </a:ext>
                  </a:extLst>
                </a:gridCol>
                <a:gridCol w="815637">
                  <a:extLst>
                    <a:ext uri="{9D8B030D-6E8A-4147-A177-3AD203B41FA5}">
                      <a16:colId xmlns:a16="http://schemas.microsoft.com/office/drawing/2014/main" val="20001"/>
                    </a:ext>
                  </a:extLst>
                </a:gridCol>
                <a:gridCol w="1022795">
                  <a:extLst>
                    <a:ext uri="{9D8B030D-6E8A-4147-A177-3AD203B41FA5}">
                      <a16:colId xmlns:a16="http://schemas.microsoft.com/office/drawing/2014/main" val="20002"/>
                    </a:ext>
                  </a:extLst>
                </a:gridCol>
                <a:gridCol w="1021350">
                  <a:extLst>
                    <a:ext uri="{9D8B030D-6E8A-4147-A177-3AD203B41FA5}">
                      <a16:colId xmlns:a16="http://schemas.microsoft.com/office/drawing/2014/main" val="20003"/>
                    </a:ext>
                  </a:extLst>
                </a:gridCol>
                <a:gridCol w="921021">
                  <a:extLst>
                    <a:ext uri="{9D8B030D-6E8A-4147-A177-3AD203B41FA5}">
                      <a16:colId xmlns:a16="http://schemas.microsoft.com/office/drawing/2014/main" val="20004"/>
                    </a:ext>
                  </a:extLst>
                </a:gridCol>
                <a:gridCol w="920298">
                  <a:extLst>
                    <a:ext uri="{9D8B030D-6E8A-4147-A177-3AD203B41FA5}">
                      <a16:colId xmlns:a16="http://schemas.microsoft.com/office/drawing/2014/main" val="20005"/>
                    </a:ext>
                  </a:extLst>
                </a:gridCol>
                <a:gridCol w="713862">
                  <a:extLst>
                    <a:ext uri="{9D8B030D-6E8A-4147-A177-3AD203B41FA5}">
                      <a16:colId xmlns:a16="http://schemas.microsoft.com/office/drawing/2014/main" val="20006"/>
                    </a:ext>
                  </a:extLst>
                </a:gridCol>
              </a:tblGrid>
              <a:tr h="574608">
                <a:tc>
                  <a:txBody>
                    <a:bodyPr/>
                    <a:lstStyle/>
                    <a:p>
                      <a:pPr algn="ctr" hangingPunct="0">
                        <a:spcAft>
                          <a:spcPts val="900"/>
                        </a:spcAft>
                      </a:pPr>
                      <a:r>
                        <a:rPr lang="en-US" sz="900" dirty="0">
                          <a:effectLst/>
                        </a:rPr>
                        <a:t>Backhaul Technology</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a:effectLst/>
                        </a:rPr>
                        <a:t>Configuration</a:t>
                      </a:r>
                      <a:endParaRPr lang="en-GB" sz="900">
                        <a:effectLst/>
                      </a:endParaRPr>
                    </a:p>
                    <a:p>
                      <a:pPr algn="ctr" hangingPunct="0">
                        <a:spcAft>
                          <a:spcPts val="900"/>
                        </a:spcAft>
                      </a:pPr>
                      <a:r>
                        <a:rPr lang="en-US" sz="900">
                          <a:effectLst/>
                        </a:rPr>
                        <a:t>(indicative)</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a:effectLst/>
                        </a:rPr>
                        <a:t>Backhaul Capacity</a:t>
                      </a:r>
                      <a:endParaRPr lang="en-GB" sz="900">
                        <a:effectLst/>
                      </a:endParaRPr>
                    </a:p>
                    <a:p>
                      <a:pPr algn="ctr" hangingPunct="0">
                        <a:spcAft>
                          <a:spcPts val="900"/>
                        </a:spcAft>
                      </a:pPr>
                      <a:r>
                        <a:rPr lang="en-US" sz="900">
                          <a:effectLst/>
                        </a:rPr>
                        <a:t>(typical)</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dirty="0">
                          <a:effectLst/>
                        </a:rPr>
                        <a:t>Backhaul Latency One-Way</a:t>
                      </a:r>
                      <a:endParaRPr lang="en-GB" sz="900" dirty="0">
                        <a:effectLst/>
                      </a:endParaRPr>
                    </a:p>
                    <a:p>
                      <a:pPr algn="ctr" hangingPunct="0">
                        <a:spcAft>
                          <a:spcPts val="900"/>
                        </a:spcAft>
                      </a:pPr>
                      <a:r>
                        <a:rPr lang="en-US" sz="900" dirty="0">
                          <a:effectLst/>
                        </a:rPr>
                        <a:t>(typical)</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dirty="0">
                          <a:effectLst/>
                        </a:rPr>
                        <a:t>5G “Phase 1”</a:t>
                      </a:r>
                    </a:p>
                  </a:txBody>
                  <a:tcPr marL="68580" marR="68580" marT="0" marB="0" anchor="ctr"/>
                </a:tc>
                <a:tc>
                  <a:txBody>
                    <a:bodyPr/>
                    <a:lstStyle/>
                    <a:p>
                      <a:pPr algn="ctr" hangingPunct="0">
                        <a:spcAft>
                          <a:spcPts val="900"/>
                        </a:spcAft>
                      </a:pPr>
                      <a:r>
                        <a:rPr lang="en-GB" sz="900">
                          <a:effectLst/>
                        </a:rPr>
                        <a:t>Cell Type</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a:effectLst/>
                        </a:rPr>
                        <a:t>Area</a:t>
                      </a:r>
                      <a:endParaRPr lang="en-GB" sz="9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14590">
                <a:tc>
                  <a:txBody>
                    <a:bodyPr/>
                    <a:lstStyle/>
                    <a:p>
                      <a:pPr algn="ctr" hangingPunct="0">
                        <a:spcAft>
                          <a:spcPts val="900"/>
                        </a:spcAft>
                      </a:pPr>
                      <a:r>
                        <a:rPr lang="en-US" sz="900">
                          <a:effectLst/>
                        </a:rPr>
                        <a:t>6-15GHz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4+0 56MHz or 2+0 XPIC 56MHz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a:effectLst/>
                        </a:rPr>
                        <a:t>2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a:effectLst/>
                        </a:rPr>
                        <a:t>&lt;250us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a:effectLst/>
                        </a:rPr>
                        <a:t>&lt;2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dirty="0">
                          <a:effectLst/>
                        </a:rPr>
                        <a:t>Macro-</a:t>
                      </a:r>
                      <a:r>
                        <a:rPr lang="it-IT" sz="900" dirty="0" err="1">
                          <a:effectLst/>
                        </a:rPr>
                        <a:t>cell</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Rural</a:t>
                      </a:r>
                      <a:endParaRPr lang="en-GB" sz="9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48880">
                <a:tc>
                  <a:txBody>
                    <a:bodyPr/>
                    <a:lstStyle/>
                    <a:p>
                      <a:pPr algn="ctr" hangingPunct="0">
                        <a:spcAft>
                          <a:spcPts val="900"/>
                        </a:spcAft>
                      </a:pPr>
                      <a:r>
                        <a:rPr lang="en-US" sz="900" dirty="0">
                          <a:effectLst/>
                        </a:rPr>
                        <a:t>18-42GHz</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BCA MW 56MHz + E-band 500MHz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a:effectLst/>
                        </a:rPr>
                        <a:t>3.7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a:effectLst/>
                        </a:rPr>
                        <a:t>&lt;250us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a:effectLst/>
                        </a:rPr>
                        <a:t>&lt;3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dirty="0">
                          <a:effectLst/>
                        </a:rPr>
                        <a:t>Macro-</a:t>
                      </a:r>
                      <a:r>
                        <a:rPr lang="it-IT" sz="900" dirty="0" err="1">
                          <a:effectLst/>
                        </a:rPr>
                        <a:t>cell</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Sub-Urban/ Semi-Rural</a:t>
                      </a:r>
                      <a:endParaRPr lang="en-GB" sz="9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43312">
                <a:tc>
                  <a:txBody>
                    <a:bodyPr/>
                    <a:lstStyle/>
                    <a:p>
                      <a:pPr algn="ctr" hangingPunct="0">
                        <a:spcAft>
                          <a:spcPts val="900"/>
                        </a:spcAft>
                      </a:pPr>
                      <a:r>
                        <a:rPr lang="en-US" sz="900">
                          <a:effectLst/>
                        </a:rPr>
                        <a:t>V-band (PtP 60GHz)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200MHz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a:effectLst/>
                        </a:rPr>
                        <a:t>1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a:effectLst/>
                        </a:rPr>
                        <a:t>&lt;500us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hangingPunct="0">
                        <a:spcAft>
                          <a:spcPts val="900"/>
                        </a:spcAft>
                      </a:pPr>
                      <a:r>
                        <a:rPr lang="en-GB" sz="900">
                          <a:effectLst/>
                        </a:rPr>
                        <a:t>&lt;5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Small-cell</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hangingPunct="0">
                        <a:spcAft>
                          <a:spcPts val="900"/>
                        </a:spcAft>
                      </a:pPr>
                      <a:r>
                        <a:rPr lang="it-IT" sz="900">
                          <a:effectLst/>
                        </a:rPr>
                        <a:t>Dense Urban/ Urban</a:t>
                      </a:r>
                      <a:endParaRPr lang="en-GB" sz="9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3534">
                <a:tc>
                  <a:txBody>
                    <a:bodyPr/>
                    <a:lstStyle/>
                    <a:p>
                      <a:pPr algn="ctr" hangingPunct="0">
                        <a:spcAft>
                          <a:spcPts val="900"/>
                        </a:spcAft>
                      </a:pPr>
                      <a:r>
                        <a:rPr lang="en-US" sz="900">
                          <a:effectLst/>
                        </a:rPr>
                        <a:t>E-band (70/80GHz)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500MHz-2GHz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a:effectLst/>
                        </a:rPr>
                        <a:t>3-10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a:effectLst/>
                        </a:rPr>
                        <a:t>&lt;50-100us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GB"/>
                    </a:p>
                  </a:txBody>
                  <a:tcPr/>
                </a:tc>
                <a:tc>
                  <a:txBody>
                    <a:bodyPr/>
                    <a:lstStyle/>
                    <a:p>
                      <a:pPr algn="ctr" hangingPunct="0">
                        <a:spcAft>
                          <a:spcPts val="900"/>
                        </a:spcAft>
                      </a:pPr>
                      <a:r>
                        <a:rPr lang="it-IT" sz="900" dirty="0">
                          <a:effectLst/>
                        </a:rPr>
                        <a:t>Macro-</a:t>
                      </a:r>
                      <a:r>
                        <a:rPr lang="it-IT" sz="900" dirty="0" err="1">
                          <a:effectLst/>
                        </a:rPr>
                        <a:t>cell</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75" name="Text Placeholder 2">
            <a:extLst>
              <a:ext uri="{FF2B5EF4-FFF2-40B4-BE49-F238E27FC236}">
                <a16:creationId xmlns:a16="http://schemas.microsoft.com/office/drawing/2014/main" id="{91CD336A-CE57-41A0-B616-595FF7584E44}"/>
              </a:ext>
            </a:extLst>
          </p:cNvPr>
          <p:cNvSpPr>
            <a:spLocks noGrp="1"/>
          </p:cNvSpPr>
          <p:nvPr>
            <p:ph type="body" idx="1"/>
          </p:nvPr>
        </p:nvSpPr>
        <p:spPr>
          <a:xfrm>
            <a:off x="107504" y="771550"/>
            <a:ext cx="8696739" cy="811855"/>
          </a:xfrm>
        </p:spPr>
        <p:txBody>
          <a:bodyPr>
            <a:noAutofit/>
          </a:bodyPr>
          <a:lstStyle/>
          <a:p>
            <a:pPr marL="0" indent="0">
              <a:buNone/>
            </a:pPr>
            <a:endParaRPr lang="en-GB" sz="1800" dirty="0"/>
          </a:p>
          <a:p>
            <a:pPr lvl="1"/>
            <a:r>
              <a:rPr lang="en-GB" sz="1350" dirty="0">
                <a:solidFill>
                  <a:schemeClr val="tx1">
                    <a:lumMod val="75000"/>
                    <a:lumOff val="25000"/>
                  </a:schemeClr>
                </a:solidFill>
                <a:sym typeface="Wingdings" panose="05000000000000000000" pitchFamily="2" charset="2"/>
              </a:rPr>
              <a:t>Possible “basic” solutions to address the different scenarios </a:t>
            </a:r>
          </a:p>
          <a:p>
            <a:pPr lvl="1"/>
            <a:r>
              <a:rPr lang="en-GB" sz="1350" dirty="0">
                <a:solidFill>
                  <a:schemeClr val="tx1">
                    <a:lumMod val="75000"/>
                    <a:lumOff val="25000"/>
                  </a:schemeClr>
                </a:solidFill>
                <a:sym typeface="Wingdings" panose="05000000000000000000" pitchFamily="2" charset="2"/>
              </a:rPr>
              <a:t>Capacity and latency already capable to address 5G Phase 1</a:t>
            </a:r>
          </a:p>
        </p:txBody>
      </p:sp>
    </p:spTree>
    <p:extLst>
      <p:ext uri="{BB962C8B-B14F-4D97-AF65-F5344CB8AC3E}">
        <p14:creationId xmlns:p14="http://schemas.microsoft.com/office/powerpoint/2010/main" val="145126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7C78DD23-A6F1-4889-AA02-A0D8857EEED9}"/>
              </a:ext>
            </a:extLst>
          </p:cNvPr>
          <p:cNvSpPr>
            <a:spLocks noGrp="1"/>
          </p:cNvSpPr>
          <p:nvPr>
            <p:ph type="title"/>
          </p:nvPr>
        </p:nvSpPr>
        <p:spPr>
          <a:xfrm>
            <a:off x="467544" y="339502"/>
            <a:ext cx="8129803" cy="432048"/>
          </a:xfrm>
        </p:spPr>
        <p:txBody>
          <a:bodyPr>
            <a:noAutofit/>
          </a:bodyPr>
          <a:lstStyle/>
          <a:p>
            <a:r>
              <a:rPr lang="en-GB" sz="2400" cap="none" dirty="0">
                <a:solidFill>
                  <a:srgbClr val="1F4C7D"/>
                </a:solidFill>
              </a:rPr>
              <a:t>Overview of future technology capabilities - Capacity</a:t>
            </a:r>
            <a:endParaRPr lang="en-GB" sz="2100" dirty="0"/>
          </a:p>
        </p:txBody>
      </p:sp>
      <p:graphicFrame>
        <p:nvGraphicFramePr>
          <p:cNvPr id="6" name="Table 5">
            <a:extLst>
              <a:ext uri="{FF2B5EF4-FFF2-40B4-BE49-F238E27FC236}">
                <a16:creationId xmlns:a16="http://schemas.microsoft.com/office/drawing/2014/main" id="{8DD36FAF-11BB-48AB-B767-069F3D496721}"/>
              </a:ext>
            </a:extLst>
          </p:cNvPr>
          <p:cNvGraphicFramePr>
            <a:graphicFrameLocks noGrp="1"/>
          </p:cNvGraphicFramePr>
          <p:nvPr>
            <p:extLst>
              <p:ext uri="{D42A27DB-BD31-4B8C-83A1-F6EECF244321}">
                <p14:modId xmlns:p14="http://schemas.microsoft.com/office/powerpoint/2010/main" val="1198064250"/>
              </p:ext>
            </p:extLst>
          </p:nvPr>
        </p:nvGraphicFramePr>
        <p:xfrm>
          <a:off x="2187621" y="3031717"/>
          <a:ext cx="4536504" cy="1321435"/>
        </p:xfrm>
        <a:graphic>
          <a:graphicData uri="http://schemas.openxmlformats.org/drawingml/2006/table">
            <a:tbl>
              <a:tblPr firstRow="1" firstCol="1" bandRow="1">
                <a:tableStyleId>{5C22544A-7EE6-4342-B048-85BDC9FD1C3A}</a:tableStyleId>
              </a:tblPr>
              <a:tblGrid>
                <a:gridCol w="1043047">
                  <a:extLst>
                    <a:ext uri="{9D8B030D-6E8A-4147-A177-3AD203B41FA5}">
                      <a16:colId xmlns:a16="http://schemas.microsoft.com/office/drawing/2014/main" val="20000"/>
                    </a:ext>
                  </a:extLst>
                </a:gridCol>
                <a:gridCol w="662168">
                  <a:extLst>
                    <a:ext uri="{9D8B030D-6E8A-4147-A177-3AD203B41FA5}">
                      <a16:colId xmlns:a16="http://schemas.microsoft.com/office/drawing/2014/main" val="20001"/>
                    </a:ext>
                  </a:extLst>
                </a:gridCol>
                <a:gridCol w="697588">
                  <a:extLst>
                    <a:ext uri="{9D8B030D-6E8A-4147-A177-3AD203B41FA5}">
                      <a16:colId xmlns:a16="http://schemas.microsoft.com/office/drawing/2014/main" val="20002"/>
                    </a:ext>
                  </a:extLst>
                </a:gridCol>
                <a:gridCol w="693541">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tblGrid>
              <a:tr h="308610">
                <a:tc>
                  <a:txBody>
                    <a:bodyPr/>
                    <a:lstStyle/>
                    <a:p>
                      <a:pPr algn="ctr" hangingPunct="0">
                        <a:spcAft>
                          <a:spcPts val="900"/>
                        </a:spcAft>
                      </a:pPr>
                      <a:r>
                        <a:rPr lang="en-US" sz="900" dirty="0" err="1">
                          <a:effectLst/>
                        </a:rPr>
                        <a:t>mmW</a:t>
                      </a:r>
                      <a:r>
                        <a:rPr lang="en-US" sz="900" dirty="0">
                          <a:effectLst/>
                        </a:rPr>
                        <a:t> Backhaul Technology</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a:effectLst/>
                        </a:rPr>
                        <a:t>500 MHz BW</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a:effectLst/>
                        </a:rPr>
                        <a:t>2 GHz BW</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dirty="0">
                          <a:effectLst/>
                        </a:rPr>
                        <a:t>4 GHz BW</a:t>
                      </a:r>
                      <a:endParaRPr lang="en-GB" sz="900" dirty="0">
                        <a:effectLst/>
                      </a:endParaRPr>
                    </a:p>
                  </a:txBody>
                  <a:tcPr marL="68580" marR="68580" marT="0" marB="0" anchor="ctr"/>
                </a:tc>
                <a:tc>
                  <a:txBody>
                    <a:bodyPr/>
                    <a:lstStyle/>
                    <a:p>
                      <a:pPr algn="ctr" hangingPunct="0">
                        <a:spcAft>
                          <a:spcPts val="900"/>
                        </a:spcAft>
                      </a:pPr>
                      <a:r>
                        <a:rPr lang="en-GB" sz="900">
                          <a:effectLst/>
                        </a:rPr>
                        <a:t>+XPIC</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dirty="0">
                          <a:effectLst/>
                        </a:rPr>
                        <a:t>+LOS 2x2 MIMO/OAM</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89865">
                <a:tc>
                  <a:txBody>
                    <a:bodyPr/>
                    <a:lstStyle/>
                    <a:p>
                      <a:pPr algn="ctr" hangingPunct="0">
                        <a:spcAft>
                          <a:spcPts val="900"/>
                        </a:spcAft>
                      </a:pPr>
                      <a:r>
                        <a:rPr lang="en-US" sz="900">
                          <a:effectLst/>
                        </a:rPr>
                        <a:t>V-band (60GHz)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spcAft>
                          <a:spcPts val="0"/>
                        </a:spcAft>
                      </a:pPr>
                      <a:r>
                        <a:rPr lang="it-IT" sz="900">
                          <a:effectLst/>
                        </a:rPr>
                        <a:t> </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spcAft>
                          <a:spcPts val="0"/>
                        </a:spcAft>
                      </a:pPr>
                      <a:r>
                        <a:rPr lang="it-IT" sz="900">
                          <a:effectLst/>
                        </a:rPr>
                        <a:t>&gt;4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 </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 </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dirty="0">
                          <a:effectLst/>
                        </a:rPr>
                        <a:t> </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89865">
                <a:tc>
                  <a:txBody>
                    <a:bodyPr/>
                    <a:lstStyle/>
                    <a:p>
                      <a:pPr algn="ctr" hangingPunct="0">
                        <a:spcAft>
                          <a:spcPts val="900"/>
                        </a:spcAft>
                      </a:pPr>
                      <a:r>
                        <a:rPr lang="en-US" sz="900">
                          <a:effectLst/>
                        </a:rPr>
                        <a:t>E-band (70/80GHz)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spcAft>
                          <a:spcPts val="0"/>
                        </a:spcAft>
                      </a:pPr>
                      <a:r>
                        <a:rPr lang="it-IT" sz="900">
                          <a:effectLst/>
                        </a:rPr>
                        <a:t>3.2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spcAft>
                          <a:spcPts val="0"/>
                        </a:spcAft>
                      </a:pPr>
                      <a:r>
                        <a:rPr lang="it-IT" sz="900">
                          <a:effectLst/>
                        </a:rPr>
                        <a:t>12.8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 </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25.6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51.2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89865">
                <a:tc>
                  <a:txBody>
                    <a:bodyPr/>
                    <a:lstStyle/>
                    <a:p>
                      <a:pPr algn="ctr" hangingPunct="0">
                        <a:spcAft>
                          <a:spcPts val="900"/>
                        </a:spcAft>
                      </a:pPr>
                      <a:r>
                        <a:rPr lang="en-US" sz="900">
                          <a:effectLst/>
                        </a:rPr>
                        <a:t>W-band (100GHz)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spcAft>
                          <a:spcPts val="0"/>
                        </a:spcAft>
                      </a:pPr>
                      <a:r>
                        <a:rPr lang="it-IT" sz="900">
                          <a:effectLst/>
                        </a:rPr>
                        <a:t>3.2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spcAft>
                          <a:spcPts val="0"/>
                        </a:spcAft>
                      </a:pPr>
                      <a:r>
                        <a:rPr lang="it-IT" sz="900">
                          <a:effectLst/>
                        </a:rPr>
                        <a:t>12.8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25.6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51.2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102.4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89865">
                <a:tc>
                  <a:txBody>
                    <a:bodyPr/>
                    <a:lstStyle/>
                    <a:p>
                      <a:pPr algn="ctr" hangingPunct="0">
                        <a:spcAft>
                          <a:spcPts val="900"/>
                        </a:spcAft>
                      </a:pPr>
                      <a:r>
                        <a:rPr lang="en-US" sz="900" dirty="0">
                          <a:effectLst/>
                        </a:rPr>
                        <a:t>D-band   (150GHz)</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spcAft>
                          <a:spcPts val="0"/>
                        </a:spcAft>
                      </a:pPr>
                      <a:r>
                        <a:rPr lang="it-IT" sz="900">
                          <a:effectLst/>
                        </a:rPr>
                        <a:t>3.2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spcAft>
                          <a:spcPts val="0"/>
                        </a:spcAft>
                      </a:pPr>
                      <a:r>
                        <a:rPr lang="it-IT" sz="900">
                          <a:effectLst/>
                        </a:rPr>
                        <a:t>12.8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dirty="0">
                          <a:effectLst/>
                        </a:rPr>
                        <a:t>25.6 </a:t>
                      </a:r>
                      <a:r>
                        <a:rPr lang="it-IT" sz="900" dirty="0" err="1">
                          <a:effectLst/>
                        </a:rPr>
                        <a:t>Gbps</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dirty="0">
                          <a:effectLst/>
                        </a:rPr>
                        <a:t>51.2 </a:t>
                      </a:r>
                      <a:r>
                        <a:rPr lang="it-IT" sz="900" dirty="0" err="1">
                          <a:effectLst/>
                        </a:rPr>
                        <a:t>Gbps</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dirty="0">
                          <a:effectLst/>
                        </a:rPr>
                        <a:t>102.4 </a:t>
                      </a:r>
                      <a:r>
                        <a:rPr lang="it-IT" sz="900" dirty="0" err="1">
                          <a:effectLst/>
                        </a:rPr>
                        <a:t>Gbps</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34ED618A-C442-4C9B-AD40-0B3A20FDC0F6}"/>
              </a:ext>
            </a:extLst>
          </p:cNvPr>
          <p:cNvGraphicFramePr>
            <a:graphicFrameLocks noGrp="1"/>
          </p:cNvGraphicFramePr>
          <p:nvPr>
            <p:extLst>
              <p:ext uri="{D42A27DB-BD31-4B8C-83A1-F6EECF244321}">
                <p14:modId xmlns:p14="http://schemas.microsoft.com/office/powerpoint/2010/main" val="1169351773"/>
              </p:ext>
            </p:extLst>
          </p:nvPr>
        </p:nvGraphicFramePr>
        <p:xfrm>
          <a:off x="1265712" y="1580180"/>
          <a:ext cx="6380321" cy="1037590"/>
        </p:xfrm>
        <a:graphic>
          <a:graphicData uri="http://schemas.openxmlformats.org/drawingml/2006/table">
            <a:tbl>
              <a:tblPr firstRow="1" firstCol="1" bandRow="1">
                <a:tableStyleId>{5C22544A-7EE6-4342-B048-85BDC9FD1C3A}</a:tableStyleId>
              </a:tblPr>
              <a:tblGrid>
                <a:gridCol w="873432">
                  <a:extLst>
                    <a:ext uri="{9D8B030D-6E8A-4147-A177-3AD203B41FA5}">
                      <a16:colId xmlns:a16="http://schemas.microsoft.com/office/drawing/2014/main" val="20000"/>
                    </a:ext>
                  </a:extLst>
                </a:gridCol>
                <a:gridCol w="78275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43995">
                  <a:extLst>
                    <a:ext uri="{9D8B030D-6E8A-4147-A177-3AD203B41FA5}">
                      <a16:colId xmlns:a16="http://schemas.microsoft.com/office/drawing/2014/main" val="20004"/>
                    </a:ext>
                  </a:extLst>
                </a:gridCol>
                <a:gridCol w="624157">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835705">
                  <a:extLst>
                    <a:ext uri="{9D8B030D-6E8A-4147-A177-3AD203B41FA5}">
                      <a16:colId xmlns:a16="http://schemas.microsoft.com/office/drawing/2014/main" val="20007"/>
                    </a:ext>
                  </a:extLst>
                </a:gridCol>
              </a:tblGrid>
              <a:tr h="308610">
                <a:tc>
                  <a:txBody>
                    <a:bodyPr/>
                    <a:lstStyle/>
                    <a:p>
                      <a:pPr algn="ctr" hangingPunct="0">
                        <a:spcAft>
                          <a:spcPts val="900"/>
                        </a:spcAft>
                      </a:pPr>
                      <a:r>
                        <a:rPr lang="en-US" sz="900" dirty="0">
                          <a:effectLst/>
                        </a:rPr>
                        <a:t>MW Backhaul Technology</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a:effectLst/>
                        </a:rPr>
                        <a:t>56 MHz BW</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dirty="0">
                          <a:effectLst/>
                        </a:rPr>
                        <a:t>112 MHz BW</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dirty="0">
                          <a:effectLst/>
                        </a:rPr>
                        <a:t>224 MHz BW</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US" sz="900" dirty="0">
                          <a:effectLst/>
                        </a:rPr>
                        <a:t>+XPIC</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dirty="0">
                          <a:effectLst/>
                        </a:rPr>
                        <a:t>+ </a:t>
                      </a:r>
                      <a:r>
                        <a:rPr lang="en-GB" sz="900" dirty="0" err="1">
                          <a:effectLst/>
                        </a:rPr>
                        <a:t>LoS</a:t>
                      </a:r>
                      <a:r>
                        <a:rPr lang="en-GB" sz="900" dirty="0">
                          <a:effectLst/>
                        </a:rPr>
                        <a:t> 2x2 MIMO</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dirty="0">
                          <a:effectLst/>
                        </a:rPr>
                        <a:t>+ BCA</a:t>
                      </a:r>
                    </a:p>
                    <a:p>
                      <a:pPr algn="ctr" hangingPunct="0">
                        <a:spcAft>
                          <a:spcPts val="900"/>
                        </a:spcAft>
                      </a:pPr>
                      <a:r>
                        <a:rPr lang="en-GB" sz="900" dirty="0">
                          <a:effectLst/>
                        </a:rPr>
                        <a:t>(with higher MW Band)</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en-GB" sz="900" dirty="0">
                          <a:effectLst/>
                        </a:rPr>
                        <a:t>+ BCA</a:t>
                      </a:r>
                    </a:p>
                    <a:p>
                      <a:pPr algn="ctr" hangingPunct="0">
                        <a:spcAft>
                          <a:spcPts val="900"/>
                        </a:spcAft>
                      </a:pPr>
                      <a:r>
                        <a:rPr lang="en-GB" sz="900" dirty="0">
                          <a:effectLst/>
                        </a:rPr>
                        <a:t>(with </a:t>
                      </a:r>
                      <a:r>
                        <a:rPr lang="en-GB" sz="900" dirty="0" err="1">
                          <a:effectLst/>
                        </a:rPr>
                        <a:t>mmW</a:t>
                      </a:r>
                      <a:r>
                        <a:rPr lang="en-GB" sz="900" dirty="0">
                          <a:effectLst/>
                        </a:rPr>
                        <a:t> Band)</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5905">
                <a:tc>
                  <a:txBody>
                    <a:bodyPr/>
                    <a:lstStyle/>
                    <a:p>
                      <a:pPr algn="ctr" hangingPunct="0">
                        <a:spcAft>
                          <a:spcPts val="900"/>
                        </a:spcAft>
                      </a:pPr>
                      <a:r>
                        <a:rPr lang="en-US" sz="900">
                          <a:effectLst/>
                        </a:rPr>
                        <a:t>6-15GHz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spcAft>
                          <a:spcPts val="0"/>
                        </a:spcAft>
                      </a:pPr>
                      <a:r>
                        <a:rPr lang="it-IT" sz="900">
                          <a:effectLst/>
                        </a:rPr>
                        <a:t>0.5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spcAft>
                          <a:spcPts val="0"/>
                        </a:spcAft>
                      </a:pPr>
                      <a:r>
                        <a:rPr lang="it-IT" sz="900">
                          <a:effectLst/>
                        </a:rPr>
                        <a:t>1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dirty="0">
                          <a:effectLst/>
                        </a:rPr>
                        <a:t> </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2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 </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3-4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 </a:t>
                      </a:r>
                      <a:endParaRPr lang="en-GB" sz="9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5905">
                <a:tc>
                  <a:txBody>
                    <a:bodyPr/>
                    <a:lstStyle/>
                    <a:p>
                      <a:pPr algn="ctr" hangingPunct="0">
                        <a:spcAft>
                          <a:spcPts val="900"/>
                        </a:spcAft>
                      </a:pPr>
                      <a:r>
                        <a:rPr lang="en-US" sz="900">
                          <a:effectLst/>
                        </a:rPr>
                        <a:t>18-42GHz</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spcAft>
                          <a:spcPts val="0"/>
                        </a:spcAft>
                      </a:pPr>
                      <a:r>
                        <a:rPr lang="it-IT" sz="900">
                          <a:effectLst/>
                        </a:rPr>
                        <a:t>0.5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1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dirty="0">
                          <a:effectLst/>
                        </a:rPr>
                        <a:t>2 </a:t>
                      </a:r>
                      <a:r>
                        <a:rPr lang="it-IT" sz="900" dirty="0" err="1">
                          <a:effectLst/>
                        </a:rPr>
                        <a:t>Gbps</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dirty="0">
                          <a:effectLst/>
                        </a:rPr>
                        <a:t>2-4 </a:t>
                      </a:r>
                      <a:r>
                        <a:rPr lang="it-IT" sz="900" dirty="0" err="1">
                          <a:effectLst/>
                        </a:rPr>
                        <a:t>Gbps</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4-8 Gbps</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a:effectLst/>
                        </a:rPr>
                        <a:t> </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spcAft>
                          <a:spcPts val="900"/>
                        </a:spcAft>
                      </a:pPr>
                      <a:r>
                        <a:rPr lang="it-IT" sz="900" dirty="0">
                          <a:effectLst/>
                        </a:rPr>
                        <a:t>4-10 </a:t>
                      </a:r>
                      <a:r>
                        <a:rPr lang="it-IT" sz="900" dirty="0" err="1">
                          <a:effectLst/>
                        </a:rPr>
                        <a:t>Gbps</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9" name="Text Placeholder 2">
            <a:extLst>
              <a:ext uri="{FF2B5EF4-FFF2-40B4-BE49-F238E27FC236}">
                <a16:creationId xmlns:a16="http://schemas.microsoft.com/office/drawing/2014/main" id="{9D6E10A4-71F7-4CD3-813A-DBD0A2B1391C}"/>
              </a:ext>
            </a:extLst>
          </p:cNvPr>
          <p:cNvSpPr>
            <a:spLocks noGrp="1"/>
          </p:cNvSpPr>
          <p:nvPr>
            <p:ph type="body" idx="1"/>
          </p:nvPr>
        </p:nvSpPr>
        <p:spPr>
          <a:xfrm>
            <a:off x="107504" y="790348"/>
            <a:ext cx="8696739" cy="811855"/>
          </a:xfrm>
        </p:spPr>
        <p:txBody>
          <a:bodyPr>
            <a:noAutofit/>
          </a:bodyPr>
          <a:lstStyle/>
          <a:p>
            <a:pPr lvl="1"/>
            <a:r>
              <a:rPr lang="en-GB" sz="1350" dirty="0">
                <a:solidFill>
                  <a:schemeClr val="tx1">
                    <a:lumMod val="75000"/>
                    <a:lumOff val="25000"/>
                  </a:schemeClr>
                </a:solidFill>
                <a:sym typeface="Wingdings" panose="05000000000000000000" pitchFamily="2" charset="2"/>
              </a:rPr>
              <a:t>Evolution to enhance performance combining latest capabilities</a:t>
            </a:r>
          </a:p>
          <a:p>
            <a:pPr lvl="1"/>
            <a:r>
              <a:rPr lang="en-GB" sz="1350" dirty="0">
                <a:solidFill>
                  <a:schemeClr val="tx1">
                    <a:lumMod val="75000"/>
                    <a:lumOff val="25000"/>
                  </a:schemeClr>
                </a:solidFill>
                <a:sym typeface="Wingdings" panose="05000000000000000000" pitchFamily="2" charset="2"/>
              </a:rPr>
              <a:t>Microwave (MW) and </a:t>
            </a:r>
            <a:r>
              <a:rPr lang="en-GB" sz="1350" dirty="0" err="1">
                <a:solidFill>
                  <a:schemeClr val="tx1">
                    <a:lumMod val="75000"/>
                    <a:lumOff val="25000"/>
                  </a:schemeClr>
                </a:solidFill>
                <a:sym typeface="Wingdings" panose="05000000000000000000" pitchFamily="2" charset="2"/>
              </a:rPr>
              <a:t>mmWave</a:t>
            </a:r>
            <a:r>
              <a:rPr lang="en-GB" sz="1350" dirty="0">
                <a:solidFill>
                  <a:schemeClr val="tx1">
                    <a:lumMod val="75000"/>
                    <a:lumOff val="25000"/>
                  </a:schemeClr>
                </a:solidFill>
                <a:sym typeface="Wingdings" panose="05000000000000000000" pitchFamily="2" charset="2"/>
              </a:rPr>
              <a:t> evolution represented</a:t>
            </a:r>
          </a:p>
        </p:txBody>
      </p:sp>
    </p:spTree>
    <p:extLst>
      <p:ext uri="{BB962C8B-B14F-4D97-AF65-F5344CB8AC3E}">
        <p14:creationId xmlns:p14="http://schemas.microsoft.com/office/powerpoint/2010/main" val="40244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7C78DD23-A6F1-4889-AA02-A0D8857EEED9}"/>
              </a:ext>
            </a:extLst>
          </p:cNvPr>
          <p:cNvSpPr>
            <a:spLocks noGrp="1"/>
          </p:cNvSpPr>
          <p:nvPr>
            <p:ph type="title"/>
          </p:nvPr>
        </p:nvSpPr>
        <p:spPr>
          <a:xfrm>
            <a:off x="467544" y="339502"/>
            <a:ext cx="8129803" cy="432048"/>
          </a:xfrm>
        </p:spPr>
        <p:txBody>
          <a:bodyPr>
            <a:noAutofit/>
          </a:bodyPr>
          <a:lstStyle/>
          <a:p>
            <a:r>
              <a:rPr lang="en-GB" sz="2400" cap="none" dirty="0">
                <a:solidFill>
                  <a:srgbClr val="1F4C7D"/>
                </a:solidFill>
              </a:rPr>
              <a:t>Overview of future technology capabilities - Latency</a:t>
            </a:r>
            <a:endParaRPr lang="en-GB" sz="2100" dirty="0"/>
          </a:p>
        </p:txBody>
      </p:sp>
      <p:sp>
        <p:nvSpPr>
          <p:cNvPr id="9" name="Text Placeholder 2">
            <a:extLst>
              <a:ext uri="{FF2B5EF4-FFF2-40B4-BE49-F238E27FC236}">
                <a16:creationId xmlns:a16="http://schemas.microsoft.com/office/drawing/2014/main" id="{9D6E10A4-71F7-4CD3-813A-DBD0A2B1391C}"/>
              </a:ext>
            </a:extLst>
          </p:cNvPr>
          <p:cNvSpPr>
            <a:spLocks noGrp="1"/>
          </p:cNvSpPr>
          <p:nvPr>
            <p:ph type="body" idx="1"/>
          </p:nvPr>
        </p:nvSpPr>
        <p:spPr>
          <a:xfrm>
            <a:off x="83846" y="1131590"/>
            <a:ext cx="4104456" cy="811855"/>
          </a:xfrm>
        </p:spPr>
        <p:txBody>
          <a:bodyPr>
            <a:noAutofit/>
          </a:bodyPr>
          <a:lstStyle/>
          <a:p>
            <a:pPr lvl="1"/>
            <a:r>
              <a:rPr lang="en-GB" sz="1350" dirty="0">
                <a:solidFill>
                  <a:schemeClr val="tx1">
                    <a:lumMod val="75000"/>
                    <a:lumOff val="25000"/>
                  </a:schemeClr>
                </a:solidFill>
                <a:sym typeface="Wingdings" panose="05000000000000000000" pitchFamily="2" charset="2"/>
              </a:rPr>
              <a:t>Target end to end latency:</a:t>
            </a:r>
          </a:p>
          <a:p>
            <a:pPr lvl="2"/>
            <a:r>
              <a:rPr lang="en-GB" sz="1400" dirty="0" err="1">
                <a:solidFill>
                  <a:schemeClr val="tx1">
                    <a:lumMod val="75000"/>
                    <a:lumOff val="25000"/>
                  </a:schemeClr>
                </a:solidFill>
                <a:sym typeface="Wingdings" panose="05000000000000000000" pitchFamily="2" charset="2"/>
              </a:rPr>
              <a:t>eMBB</a:t>
            </a:r>
            <a:r>
              <a:rPr lang="en-GB" sz="1400" dirty="0">
                <a:solidFill>
                  <a:schemeClr val="tx1">
                    <a:lumMod val="75000"/>
                    <a:lumOff val="25000"/>
                  </a:schemeClr>
                </a:solidFill>
                <a:sym typeface="Wingdings" panose="05000000000000000000" pitchFamily="2" charset="2"/>
              </a:rPr>
              <a:t> use cases (max ~10ms RTT)</a:t>
            </a:r>
          </a:p>
          <a:p>
            <a:pPr lvl="2"/>
            <a:r>
              <a:rPr lang="en-GB" sz="1400" dirty="0">
                <a:solidFill>
                  <a:schemeClr val="tx1">
                    <a:lumMod val="75000"/>
                    <a:lumOff val="25000"/>
                  </a:schemeClr>
                </a:solidFill>
                <a:sym typeface="Wingdings" panose="05000000000000000000" pitchFamily="2" charset="2"/>
              </a:rPr>
              <a:t>URLLC use cases (max ~1ms RTT)</a:t>
            </a:r>
          </a:p>
        </p:txBody>
      </p:sp>
      <p:pic>
        <p:nvPicPr>
          <p:cNvPr id="10" name="Picture 9">
            <a:extLst>
              <a:ext uri="{FF2B5EF4-FFF2-40B4-BE49-F238E27FC236}">
                <a16:creationId xmlns:a16="http://schemas.microsoft.com/office/drawing/2014/main" id="{7E639236-86C5-4614-B133-7DA3505725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848186"/>
            <a:ext cx="3780420" cy="2085672"/>
          </a:xfrm>
          <a:prstGeom prst="rect">
            <a:avLst/>
          </a:prstGeom>
          <a:noFill/>
        </p:spPr>
      </p:pic>
      <p:pic>
        <p:nvPicPr>
          <p:cNvPr id="2" name="Picture 1">
            <a:extLst>
              <a:ext uri="{FF2B5EF4-FFF2-40B4-BE49-F238E27FC236}">
                <a16:creationId xmlns:a16="http://schemas.microsoft.com/office/drawing/2014/main" id="{FE39D35F-3AB8-4B53-B756-824B9780E479}"/>
              </a:ext>
            </a:extLst>
          </p:cNvPr>
          <p:cNvPicPr>
            <a:picLocks noChangeAspect="1"/>
          </p:cNvPicPr>
          <p:nvPr/>
        </p:nvPicPr>
        <p:blipFill>
          <a:blip r:embed="rId3"/>
          <a:stretch>
            <a:fillRect/>
          </a:stretch>
        </p:blipFill>
        <p:spPr>
          <a:xfrm>
            <a:off x="3834012" y="789553"/>
            <a:ext cx="5226142" cy="1997426"/>
          </a:xfrm>
          <a:prstGeom prst="rect">
            <a:avLst/>
          </a:prstGeom>
        </p:spPr>
      </p:pic>
      <p:sp>
        <p:nvSpPr>
          <p:cNvPr id="239" name="Text Placeholder 2">
            <a:extLst>
              <a:ext uri="{FF2B5EF4-FFF2-40B4-BE49-F238E27FC236}">
                <a16:creationId xmlns:a16="http://schemas.microsoft.com/office/drawing/2014/main" id="{AEBEA549-02D0-4A30-9411-A9F0F5F7A510}"/>
              </a:ext>
            </a:extLst>
          </p:cNvPr>
          <p:cNvSpPr txBox="1">
            <a:spLocks/>
          </p:cNvSpPr>
          <p:nvPr/>
        </p:nvSpPr>
        <p:spPr>
          <a:xfrm>
            <a:off x="83846" y="3200055"/>
            <a:ext cx="4104456" cy="811855"/>
          </a:xfrm>
          <a:prstGeom prst="rect">
            <a:avLst/>
          </a:prstGeom>
        </p:spPr>
        <p:txBody>
          <a:bodyPr vert="horz" lIns="91440" tIns="45720" rIns="91440" bIns="45720" rtlCol="0" anchor="t" anchorCtr="0">
            <a:noAutofit/>
          </a:bodyPr>
          <a:lstStyle>
            <a:lvl1pPr marL="342892" marR="0" indent="-342892" algn="l" defTabSz="914378" rtl="0" eaLnBrk="0" fontAlgn="base" latinLnBrk="0" hangingPunct="0">
              <a:lnSpc>
                <a:spcPct val="100000"/>
              </a:lnSpc>
              <a:spcBef>
                <a:spcPct val="20000"/>
              </a:spcBef>
              <a:spcAft>
                <a:spcPct val="0"/>
              </a:spcAft>
              <a:buClrTx/>
              <a:buSzPct val="90000"/>
              <a:buFontTx/>
              <a:buBlip>
                <a:blip r:embed="rId4"/>
              </a:buBlip>
              <a:tabLst/>
              <a:defRPr sz="2200" b="0" kern="1200">
                <a:solidFill>
                  <a:schemeClr val="tx1">
                    <a:lumMod val="65000"/>
                    <a:lumOff val="35000"/>
                  </a:schemeClr>
                </a:solidFill>
                <a:latin typeface="+mn-lt"/>
                <a:ea typeface="+mn-ea"/>
                <a:cs typeface="+mn-cs"/>
              </a:defRPr>
            </a:lvl1pPr>
            <a:lvl2pPr marL="742931" marR="0" indent="-285743"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kern="1200">
                <a:solidFill>
                  <a:schemeClr val="tx1">
                    <a:tint val="75000"/>
                  </a:schemeClr>
                </a:solidFill>
                <a:latin typeface="+mn-lt"/>
                <a:ea typeface="+mn-ea"/>
                <a:cs typeface="+mn-cs"/>
              </a:defRPr>
            </a:lvl2pPr>
            <a:lvl3pPr marL="1142972" marR="0"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kern="1200">
                <a:solidFill>
                  <a:schemeClr val="tx1">
                    <a:tint val="75000"/>
                  </a:schemeClr>
                </a:solidFill>
                <a:latin typeface="+mn-lt"/>
                <a:ea typeface="+mn-ea"/>
                <a:cs typeface="+mn-cs"/>
              </a:defRPr>
            </a:lvl3pPr>
            <a:lvl4pPr marL="1600160" marR="0"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4pPr>
            <a:lvl5pPr marL="2057348" marR="0"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5pPr>
            <a:lvl6pPr marL="2285943"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6pPr>
            <a:lvl7pPr marL="2743132"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7pPr>
            <a:lvl8pPr marL="320032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8pPr>
            <a:lvl9pPr marL="3657509"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9pPr>
          </a:lstStyle>
          <a:p>
            <a:pPr lvl="1"/>
            <a:r>
              <a:rPr lang="en-GB" sz="1350" dirty="0">
                <a:solidFill>
                  <a:schemeClr val="tx1">
                    <a:lumMod val="75000"/>
                    <a:lumOff val="25000"/>
                  </a:schemeClr>
                </a:solidFill>
                <a:sym typeface="Wingdings" panose="05000000000000000000" pitchFamily="2" charset="2"/>
              </a:rPr>
              <a:t>MW latency can go down to 100us per hop, </a:t>
            </a:r>
            <a:r>
              <a:rPr lang="en-GB" sz="1350" dirty="0" err="1">
                <a:solidFill>
                  <a:schemeClr val="tx1">
                    <a:lumMod val="75000"/>
                    <a:lumOff val="25000"/>
                  </a:schemeClr>
                </a:solidFill>
                <a:sym typeface="Wingdings" panose="05000000000000000000" pitchFamily="2" charset="2"/>
              </a:rPr>
              <a:t>mmW</a:t>
            </a:r>
            <a:r>
              <a:rPr lang="en-GB" sz="1350" dirty="0">
                <a:solidFill>
                  <a:schemeClr val="tx1">
                    <a:lumMod val="75000"/>
                    <a:lumOff val="25000"/>
                  </a:schemeClr>
                </a:solidFill>
                <a:sym typeface="Wingdings" panose="05000000000000000000" pitchFamily="2" charset="2"/>
              </a:rPr>
              <a:t> is able to reach down to 10us (but always less than 50us)</a:t>
            </a:r>
          </a:p>
          <a:p>
            <a:pPr lvl="1"/>
            <a:r>
              <a:rPr lang="en-GB" sz="1350" dirty="0">
                <a:solidFill>
                  <a:schemeClr val="tx1">
                    <a:lumMod val="75000"/>
                    <a:lumOff val="25000"/>
                  </a:schemeClr>
                </a:solidFill>
                <a:sym typeface="Wingdings" panose="05000000000000000000" pitchFamily="2" charset="2"/>
              </a:rPr>
              <a:t>Fundamental for network slicing evolution</a:t>
            </a:r>
          </a:p>
        </p:txBody>
      </p:sp>
    </p:spTree>
    <p:extLst>
      <p:ext uri="{BB962C8B-B14F-4D97-AF65-F5344CB8AC3E}">
        <p14:creationId xmlns:p14="http://schemas.microsoft.com/office/powerpoint/2010/main" val="112493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a:extLst>
              <a:ext uri="{FF2B5EF4-FFF2-40B4-BE49-F238E27FC236}">
                <a16:creationId xmlns:a16="http://schemas.microsoft.com/office/drawing/2014/main" id="{295567DE-DBA3-4F7D-968A-BF743E258525}"/>
              </a:ext>
            </a:extLst>
          </p:cNvPr>
          <p:cNvSpPr txBox="1">
            <a:spLocks/>
          </p:cNvSpPr>
          <p:nvPr/>
        </p:nvSpPr>
        <p:spPr>
          <a:xfrm>
            <a:off x="417600" y="279249"/>
            <a:ext cx="8308800" cy="309600"/>
          </a:xfrm>
          <a:prstGeom prst="rect">
            <a:avLst/>
          </a:prstGeom>
        </p:spPr>
        <p:txBody>
          <a:bodyPr vert="horz" lIns="0" tIns="0" rIns="0" bIns="0" rtlCol="0" anchor="t" anchorCtr="0">
            <a:noAutofit/>
          </a:bodyPr>
          <a:lstStyle>
            <a:lvl1pPr algn="l" defTabSz="914378" rtl="0" eaLnBrk="1" latinLnBrk="0" hangingPunct="1">
              <a:spcBef>
                <a:spcPct val="0"/>
              </a:spcBef>
              <a:buNone/>
              <a:defRPr sz="2000" b="0" kern="1200" baseline="0">
                <a:solidFill>
                  <a:schemeClr val="tx1"/>
                </a:solidFill>
                <a:latin typeface="+mj-lt"/>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kumimoji="0" lang="en-US" altLang="fr-FR" sz="2000" b="0" i="0" u="none" strike="noStrike" kern="1200" cap="none" spc="0" normalizeH="0" baseline="0" noProof="0">
                <a:ln>
                  <a:noFill/>
                </a:ln>
                <a:solidFill>
                  <a:srgbClr val="124191"/>
                </a:solidFill>
                <a:effectLst/>
                <a:uLnTx/>
                <a:uFillTx/>
                <a:latin typeface="Nokia Pure Headline Light"/>
                <a:ea typeface="+mj-ea"/>
                <a:cs typeface="Arial" pitchFamily="34" charset="0"/>
              </a:rPr>
              <a:t>SDN use cases for mobile backhaul</a:t>
            </a:r>
            <a:endParaRPr kumimoji="0" lang="en-US" sz="2000" b="0" i="0" u="none" strike="noStrike" kern="1200" cap="none" spc="0" normalizeH="0" baseline="0" noProof="0" dirty="0">
              <a:ln>
                <a:noFill/>
              </a:ln>
              <a:solidFill>
                <a:srgbClr val="124191"/>
              </a:solidFill>
              <a:effectLst/>
              <a:uLnTx/>
              <a:uFillTx/>
              <a:latin typeface="Nokia Pure Headline Light"/>
              <a:ea typeface="+mj-ea"/>
              <a:cs typeface="+mj-cs"/>
            </a:endParaRPr>
          </a:p>
        </p:txBody>
      </p:sp>
      <p:sp>
        <p:nvSpPr>
          <p:cNvPr id="37" name="Rechteck 223">
            <a:extLst>
              <a:ext uri="{FF2B5EF4-FFF2-40B4-BE49-F238E27FC236}">
                <a16:creationId xmlns:a16="http://schemas.microsoft.com/office/drawing/2014/main" id="{E312C791-1987-43B0-87B8-772536C10FC8}"/>
              </a:ext>
            </a:extLst>
          </p:cNvPr>
          <p:cNvSpPr/>
          <p:nvPr/>
        </p:nvSpPr>
        <p:spPr>
          <a:xfrm>
            <a:off x="301111" y="1948200"/>
            <a:ext cx="1909613" cy="2737012"/>
          </a:xfrm>
          <a:prstGeom prst="rect">
            <a:avLst/>
          </a:prstGeom>
          <a:solidFill>
            <a:srgbClr val="FFFFFF">
              <a:lumMod val="95000"/>
              <a:alpha val="75000"/>
            </a:srgbClr>
          </a:solidFill>
          <a:ln w="9525" cap="flat" cmpd="sng" algn="ctr">
            <a:noFill/>
            <a:prstDash val="solid"/>
          </a:ln>
          <a:effectLst/>
        </p:spPr>
        <p:txBody>
          <a:bodyPr tIns="90000" bIns="90000" rtlCol="0" anchor="t" anchorCtr="0"/>
          <a:lstStyle/>
          <a:p>
            <a:pPr marL="0" marR="0" lvl="0" indent="0" defTabSz="914378" eaLnBrk="0" fontAlgn="auto" latinLnBrk="0" hangingPunct="0">
              <a:lnSpc>
                <a:spcPct val="100000"/>
              </a:lnSpc>
              <a:spcBef>
                <a:spcPts val="600"/>
              </a:spcBef>
              <a:spcAft>
                <a:spcPts val="600"/>
              </a:spcAft>
              <a:buClrTx/>
              <a:buSzTx/>
              <a:buFontTx/>
              <a:buNone/>
              <a:tabLst/>
              <a:defRPr/>
            </a:pPr>
            <a:endParaRPr kumimoji="0" lang="en-US" sz="1000" b="0" i="0" u="none" strike="noStrike" kern="0" cap="none" spc="0" normalizeH="0" baseline="0" noProof="0" dirty="0">
              <a:ln>
                <a:noFill/>
              </a:ln>
              <a:solidFill>
                <a:srgbClr val="001135"/>
              </a:solidFill>
              <a:effectLst/>
              <a:uLnTx/>
              <a:uFillTx/>
              <a:latin typeface="Nokia Pure Headline Light"/>
              <a:cs typeface="Arial"/>
            </a:endParaRPr>
          </a:p>
          <a:p>
            <a:pPr marL="0" marR="0" lvl="0" indent="0" defTabSz="914378" eaLnBrk="0" fontAlgn="auto" latinLnBrk="0" hangingPunct="0">
              <a:lnSpc>
                <a:spcPct val="100000"/>
              </a:lnSpc>
              <a:spcBef>
                <a:spcPts val="600"/>
              </a:spcBef>
              <a:spcAft>
                <a:spcPts val="600"/>
              </a:spcAft>
              <a:buClrTx/>
              <a:buSzTx/>
              <a:buFontTx/>
              <a:buNone/>
              <a:tabLst/>
              <a:defRPr/>
            </a:pPr>
            <a:endParaRPr kumimoji="0" lang="en-US" sz="1000" b="0" i="0" u="none" strike="noStrike" kern="0" cap="none" spc="0" normalizeH="0" baseline="0" noProof="0" dirty="0">
              <a:ln>
                <a:noFill/>
              </a:ln>
              <a:solidFill>
                <a:srgbClr val="001135"/>
              </a:solidFill>
              <a:effectLst/>
              <a:uLnTx/>
              <a:uFillTx/>
              <a:latin typeface="Nokia Pure Headline Light"/>
              <a:cs typeface="Arial"/>
            </a:endParaRP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Network and service discovery</a:t>
            </a: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Smart fault management</a:t>
            </a: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Analytics</a:t>
            </a: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FCAPS</a:t>
            </a:r>
          </a:p>
        </p:txBody>
      </p:sp>
      <p:sp>
        <p:nvSpPr>
          <p:cNvPr id="38" name="Ellipse 3">
            <a:extLst>
              <a:ext uri="{FF2B5EF4-FFF2-40B4-BE49-F238E27FC236}">
                <a16:creationId xmlns:a16="http://schemas.microsoft.com/office/drawing/2014/main" id="{61AF65B3-BFC5-4566-BF65-BC65CB6AD15C}"/>
              </a:ext>
            </a:extLst>
          </p:cNvPr>
          <p:cNvSpPr>
            <a:spLocks noChangeAspect="1"/>
          </p:cNvSpPr>
          <p:nvPr/>
        </p:nvSpPr>
        <p:spPr>
          <a:xfrm>
            <a:off x="464440" y="1085530"/>
            <a:ext cx="1582953" cy="1523678"/>
          </a:xfrm>
          <a:prstGeom prst="ellipse">
            <a:avLst/>
          </a:prstGeom>
          <a:solidFill>
            <a:srgbClr val="124191"/>
          </a:solidFill>
          <a:ln w="9525" cap="flat" cmpd="sng" algn="ctr">
            <a:noFill/>
            <a:prstDash val="solid"/>
          </a:ln>
          <a:effectLst/>
          <a:scene3d>
            <a:camera prst="orthographicFront" fov="0">
              <a:rot lat="0" lon="0" rev="0"/>
            </a:camera>
            <a:lightRig rig="threePt" dir="t">
              <a:rot lat="0" lon="0" rev="0"/>
            </a:lightRig>
          </a:scene3d>
          <a:sp3d contourW="9525" prstMaterial="matte">
            <a:bevelT w="0" h="0"/>
            <a:contourClr>
              <a:srgbClr val="98A2AE">
                <a:shade val="70000"/>
                <a:satMod val="105000"/>
              </a:srgbClr>
            </a:contourClr>
          </a:sp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378"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Nokia Pure Text Light"/>
                <a:ea typeface="+mn-ea"/>
                <a:cs typeface="+mn-cs"/>
              </a:rPr>
              <a:t>Manage</a:t>
            </a:r>
          </a:p>
        </p:txBody>
      </p:sp>
      <p:sp>
        <p:nvSpPr>
          <p:cNvPr id="39" name="Arrow: Right 38">
            <a:extLst>
              <a:ext uri="{FF2B5EF4-FFF2-40B4-BE49-F238E27FC236}">
                <a16:creationId xmlns:a16="http://schemas.microsoft.com/office/drawing/2014/main" id="{7E199E97-B367-4D94-8A68-BD5073637421}"/>
              </a:ext>
            </a:extLst>
          </p:cNvPr>
          <p:cNvSpPr/>
          <p:nvPr/>
        </p:nvSpPr>
        <p:spPr>
          <a:xfrm>
            <a:off x="803492" y="641411"/>
            <a:ext cx="7549241" cy="497428"/>
          </a:xfrm>
          <a:prstGeom prst="rightArrow">
            <a:avLst/>
          </a:prstGeom>
          <a:gradFill flip="none" rotWithShape="1">
            <a:gsLst>
              <a:gs pos="75000">
                <a:srgbClr val="124191">
                  <a:tint val="66000"/>
                  <a:satMod val="160000"/>
                </a:srgbClr>
              </a:gs>
              <a:gs pos="15000">
                <a:srgbClr val="124191"/>
              </a:gs>
            </a:gsLst>
            <a:lin ang="10800000" scaled="1"/>
            <a:tileRect/>
          </a:gradFill>
          <a:ln w="9525" cap="flat" cmpd="sng" algn="ctr">
            <a:noFill/>
            <a:prstDash val="solid"/>
          </a:ln>
          <a:effectLst/>
          <a:scene3d>
            <a:camera prst="orthographicFront" fov="0">
              <a:rot lat="0" lon="0" rev="0"/>
            </a:camera>
            <a:lightRig rig="threePt" dir="t">
              <a:rot lat="0" lon="0" rev="0"/>
            </a:lightRig>
          </a:scene3d>
          <a:sp3d contourW="9525" prstMaterial="matte">
            <a:bevelT w="0" h="0"/>
            <a:contourClr>
              <a:srgbClr val="98A2AE">
                <a:shade val="70000"/>
                <a:satMod val="105000"/>
              </a:srgbClr>
            </a:contourClr>
          </a:sp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Nokia Pure Text Light"/>
                <a:ea typeface="+mn-ea"/>
                <a:cs typeface="+mn-cs"/>
              </a:rPr>
              <a:t>SDN Evolution</a:t>
            </a:r>
          </a:p>
        </p:txBody>
      </p:sp>
      <p:sp>
        <p:nvSpPr>
          <p:cNvPr id="40" name="Rechteck 223">
            <a:extLst>
              <a:ext uri="{FF2B5EF4-FFF2-40B4-BE49-F238E27FC236}">
                <a16:creationId xmlns:a16="http://schemas.microsoft.com/office/drawing/2014/main" id="{067235BA-6185-4547-AF22-92E3D8528B5E}"/>
              </a:ext>
            </a:extLst>
          </p:cNvPr>
          <p:cNvSpPr/>
          <p:nvPr/>
        </p:nvSpPr>
        <p:spPr>
          <a:xfrm>
            <a:off x="2511834" y="1948200"/>
            <a:ext cx="1909612" cy="2737012"/>
          </a:xfrm>
          <a:prstGeom prst="rect">
            <a:avLst/>
          </a:prstGeom>
          <a:solidFill>
            <a:srgbClr val="FFFFFF">
              <a:lumMod val="95000"/>
              <a:alpha val="75000"/>
            </a:srgbClr>
          </a:solidFill>
          <a:ln w="9525" cap="flat" cmpd="sng" algn="ctr">
            <a:noFill/>
            <a:prstDash val="solid"/>
          </a:ln>
          <a:effectLst/>
        </p:spPr>
        <p:txBody>
          <a:bodyPr tIns="90000" bIns="90000" rtlCol="0" anchor="t" anchorCtr="0"/>
          <a:lstStyle/>
          <a:p>
            <a:pPr marL="0" marR="0" lvl="0" indent="0" defTabSz="914378" eaLnBrk="0" fontAlgn="auto" latinLnBrk="0" hangingPunct="0">
              <a:lnSpc>
                <a:spcPct val="100000"/>
              </a:lnSpc>
              <a:spcBef>
                <a:spcPts val="600"/>
              </a:spcBef>
              <a:spcAft>
                <a:spcPts val="600"/>
              </a:spcAft>
              <a:buClrTx/>
              <a:buSzTx/>
              <a:buFontTx/>
              <a:buNone/>
              <a:tabLst/>
              <a:defRPr/>
            </a:pPr>
            <a:endParaRPr kumimoji="0" lang="en-US" sz="1000" b="0" i="0" u="none" strike="noStrike" kern="0" cap="none" spc="0" normalizeH="0" baseline="0" noProof="0" dirty="0">
              <a:ln>
                <a:noFill/>
              </a:ln>
              <a:solidFill>
                <a:srgbClr val="001135"/>
              </a:solidFill>
              <a:effectLst/>
              <a:uLnTx/>
              <a:uFillTx/>
              <a:latin typeface="Nokia Pure Headline Light"/>
              <a:cs typeface="Arial"/>
            </a:endParaRPr>
          </a:p>
          <a:p>
            <a:pPr marL="0" marR="0" lvl="0" indent="0" defTabSz="914378" eaLnBrk="0" fontAlgn="auto" latinLnBrk="0" hangingPunct="0">
              <a:lnSpc>
                <a:spcPct val="100000"/>
              </a:lnSpc>
              <a:spcBef>
                <a:spcPts val="600"/>
              </a:spcBef>
              <a:spcAft>
                <a:spcPts val="600"/>
              </a:spcAft>
              <a:buClrTx/>
              <a:buSzTx/>
              <a:buFontTx/>
              <a:buNone/>
              <a:tabLst/>
              <a:defRPr/>
            </a:pPr>
            <a:endParaRPr kumimoji="0" lang="en-US" sz="1000" b="0" i="0" u="none" strike="noStrike" kern="0" cap="none" spc="0" normalizeH="0" baseline="0" noProof="0" dirty="0">
              <a:ln>
                <a:noFill/>
              </a:ln>
              <a:solidFill>
                <a:srgbClr val="001135"/>
              </a:solidFill>
              <a:effectLst/>
              <a:uLnTx/>
              <a:uFillTx/>
              <a:latin typeface="Nokia Pure Headline Light"/>
              <a:cs typeface="Arial"/>
            </a:endParaRP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Service automation (L2 and L3)</a:t>
            </a: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Automated SW upgrade</a:t>
            </a: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Service migration</a:t>
            </a: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Zero-touch commissioning/audit</a:t>
            </a: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Self-healing</a:t>
            </a:r>
          </a:p>
        </p:txBody>
      </p:sp>
      <p:sp>
        <p:nvSpPr>
          <p:cNvPr id="41" name="Ellipse 3">
            <a:extLst>
              <a:ext uri="{FF2B5EF4-FFF2-40B4-BE49-F238E27FC236}">
                <a16:creationId xmlns:a16="http://schemas.microsoft.com/office/drawing/2014/main" id="{3A399040-67CC-485B-889E-D390407BBCFB}"/>
              </a:ext>
            </a:extLst>
          </p:cNvPr>
          <p:cNvSpPr>
            <a:spLocks noChangeAspect="1"/>
          </p:cNvSpPr>
          <p:nvPr/>
        </p:nvSpPr>
        <p:spPr>
          <a:xfrm>
            <a:off x="2678212" y="1080505"/>
            <a:ext cx="1582953" cy="1523678"/>
          </a:xfrm>
          <a:prstGeom prst="ellipse">
            <a:avLst/>
          </a:prstGeom>
          <a:solidFill>
            <a:srgbClr val="124191"/>
          </a:solidFill>
          <a:ln w="9525" cap="flat" cmpd="sng" algn="ctr">
            <a:noFill/>
            <a:prstDash val="solid"/>
          </a:ln>
          <a:effectLst/>
          <a:scene3d>
            <a:camera prst="orthographicFront" fov="0">
              <a:rot lat="0" lon="0" rev="0"/>
            </a:camera>
            <a:lightRig rig="threePt" dir="t">
              <a:rot lat="0" lon="0" rev="0"/>
            </a:lightRig>
          </a:scene3d>
          <a:sp3d contourW="9525" prstMaterial="matte">
            <a:bevelT w="0" h="0"/>
            <a:contourClr>
              <a:srgbClr val="98A2AE">
                <a:shade val="70000"/>
                <a:satMod val="105000"/>
              </a:srgbClr>
            </a:contourClr>
          </a:sp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378"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Nokia Pure Text Light"/>
                <a:ea typeface="+mn-ea"/>
                <a:cs typeface="+mn-cs"/>
              </a:rPr>
              <a:t>Automate</a:t>
            </a:r>
          </a:p>
        </p:txBody>
      </p:sp>
      <p:sp>
        <p:nvSpPr>
          <p:cNvPr id="42" name="Rechteck 223">
            <a:extLst>
              <a:ext uri="{FF2B5EF4-FFF2-40B4-BE49-F238E27FC236}">
                <a16:creationId xmlns:a16="http://schemas.microsoft.com/office/drawing/2014/main" id="{E4DF4947-0E68-4C6D-B14C-AFE224868594}"/>
              </a:ext>
            </a:extLst>
          </p:cNvPr>
          <p:cNvSpPr/>
          <p:nvPr/>
        </p:nvSpPr>
        <p:spPr>
          <a:xfrm>
            <a:off x="4722555" y="1948200"/>
            <a:ext cx="1909612" cy="2737012"/>
          </a:xfrm>
          <a:prstGeom prst="rect">
            <a:avLst/>
          </a:prstGeom>
          <a:solidFill>
            <a:srgbClr val="FFFFFF">
              <a:lumMod val="95000"/>
              <a:alpha val="75000"/>
            </a:srgbClr>
          </a:solidFill>
          <a:ln w="9525" cap="flat" cmpd="sng" algn="ctr">
            <a:noFill/>
            <a:prstDash val="solid"/>
          </a:ln>
          <a:effectLst/>
        </p:spPr>
        <p:txBody>
          <a:bodyPr tIns="90000" bIns="90000" rtlCol="0" anchor="t" anchorCtr="0"/>
          <a:lstStyle/>
          <a:p>
            <a:pPr marL="0" marR="0" lvl="0" indent="0" defTabSz="914378" eaLnBrk="0" fontAlgn="auto" latinLnBrk="0" hangingPunct="0">
              <a:lnSpc>
                <a:spcPct val="100000"/>
              </a:lnSpc>
              <a:spcBef>
                <a:spcPts val="600"/>
              </a:spcBef>
              <a:spcAft>
                <a:spcPts val="600"/>
              </a:spcAft>
              <a:buClrTx/>
              <a:buSzTx/>
              <a:buFontTx/>
              <a:buNone/>
              <a:tabLst/>
              <a:defRPr/>
            </a:pPr>
            <a:endParaRPr kumimoji="0" lang="en-US" sz="1000" b="0" i="0" u="none" strike="noStrike" kern="0" cap="none" spc="0" normalizeH="0" baseline="0" noProof="0" dirty="0">
              <a:ln>
                <a:noFill/>
              </a:ln>
              <a:solidFill>
                <a:srgbClr val="001135"/>
              </a:solidFill>
              <a:effectLst/>
              <a:uLnTx/>
              <a:uFillTx/>
              <a:latin typeface="Nokia Pure Headline Light"/>
              <a:cs typeface="Arial"/>
            </a:endParaRPr>
          </a:p>
          <a:p>
            <a:pPr marL="0" marR="0" lvl="0" indent="0" defTabSz="914378" eaLnBrk="0" fontAlgn="auto" latinLnBrk="0" hangingPunct="0">
              <a:lnSpc>
                <a:spcPct val="100000"/>
              </a:lnSpc>
              <a:spcBef>
                <a:spcPts val="600"/>
              </a:spcBef>
              <a:spcAft>
                <a:spcPts val="600"/>
              </a:spcAft>
              <a:buClrTx/>
              <a:buSzTx/>
              <a:buFontTx/>
              <a:buNone/>
              <a:tabLst/>
              <a:defRPr/>
            </a:pPr>
            <a:endParaRPr kumimoji="0" lang="en-US" sz="1000" b="0" i="0" u="none" strike="noStrike" kern="0" cap="none" spc="0" normalizeH="0" baseline="0" noProof="0" dirty="0">
              <a:ln>
                <a:noFill/>
              </a:ln>
              <a:solidFill>
                <a:srgbClr val="001135"/>
              </a:solidFill>
              <a:effectLst/>
              <a:uLnTx/>
              <a:uFillTx/>
              <a:latin typeface="Nokia Pure Headline Light"/>
              <a:cs typeface="Arial"/>
            </a:endParaRP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Efficient power consumption</a:t>
            </a: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Traffic re-routing</a:t>
            </a: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Interference handling</a:t>
            </a:r>
          </a:p>
        </p:txBody>
      </p:sp>
      <p:sp>
        <p:nvSpPr>
          <p:cNvPr id="43" name="Ellipse 3">
            <a:extLst>
              <a:ext uri="{FF2B5EF4-FFF2-40B4-BE49-F238E27FC236}">
                <a16:creationId xmlns:a16="http://schemas.microsoft.com/office/drawing/2014/main" id="{E7E8E697-D0EE-4EE1-AE69-F340EB315407}"/>
              </a:ext>
            </a:extLst>
          </p:cNvPr>
          <p:cNvSpPr>
            <a:spLocks noChangeAspect="1"/>
          </p:cNvSpPr>
          <p:nvPr/>
        </p:nvSpPr>
        <p:spPr>
          <a:xfrm>
            <a:off x="4888934" y="1080505"/>
            <a:ext cx="1582953" cy="1523678"/>
          </a:xfrm>
          <a:prstGeom prst="ellipse">
            <a:avLst/>
          </a:prstGeom>
          <a:solidFill>
            <a:srgbClr val="124191"/>
          </a:solidFill>
          <a:ln w="9525" cap="flat" cmpd="sng" algn="ctr">
            <a:noFill/>
            <a:prstDash val="solid"/>
          </a:ln>
          <a:effectLst/>
          <a:scene3d>
            <a:camera prst="orthographicFront" fov="0">
              <a:rot lat="0" lon="0" rev="0"/>
            </a:camera>
            <a:lightRig rig="threePt" dir="t">
              <a:rot lat="0" lon="0" rev="0"/>
            </a:lightRig>
          </a:scene3d>
          <a:sp3d contourW="9525" prstMaterial="matte">
            <a:bevelT w="0" h="0"/>
            <a:contourClr>
              <a:srgbClr val="98A2AE">
                <a:shade val="70000"/>
                <a:satMod val="105000"/>
              </a:srgbClr>
            </a:contourClr>
          </a:sp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378"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Nokia Pure Text Light"/>
                <a:ea typeface="+mn-ea"/>
                <a:cs typeface="+mn-cs"/>
              </a:rPr>
              <a:t>Optimize</a:t>
            </a:r>
          </a:p>
        </p:txBody>
      </p:sp>
      <p:sp>
        <p:nvSpPr>
          <p:cNvPr id="44" name="Rechteck 223">
            <a:extLst>
              <a:ext uri="{FF2B5EF4-FFF2-40B4-BE49-F238E27FC236}">
                <a16:creationId xmlns:a16="http://schemas.microsoft.com/office/drawing/2014/main" id="{9BF006EA-F07A-4BF6-810B-BC8AB3D72A2C}"/>
              </a:ext>
            </a:extLst>
          </p:cNvPr>
          <p:cNvSpPr/>
          <p:nvPr/>
        </p:nvSpPr>
        <p:spPr>
          <a:xfrm>
            <a:off x="6933278" y="1956246"/>
            <a:ext cx="1909612" cy="2728966"/>
          </a:xfrm>
          <a:prstGeom prst="rect">
            <a:avLst/>
          </a:prstGeom>
          <a:solidFill>
            <a:srgbClr val="FFFFFF">
              <a:lumMod val="95000"/>
              <a:alpha val="75000"/>
            </a:srgbClr>
          </a:solidFill>
          <a:ln w="9525" cap="flat" cmpd="sng" algn="ctr">
            <a:noFill/>
            <a:prstDash val="solid"/>
          </a:ln>
          <a:effectLst/>
        </p:spPr>
        <p:txBody>
          <a:bodyPr tIns="90000" bIns="90000" rtlCol="0" anchor="t" anchorCtr="0"/>
          <a:lstStyle/>
          <a:p>
            <a:pPr marL="0" marR="0" lvl="0" indent="0" defTabSz="914378" eaLnBrk="0" fontAlgn="auto" latinLnBrk="0" hangingPunct="0">
              <a:lnSpc>
                <a:spcPct val="100000"/>
              </a:lnSpc>
              <a:spcBef>
                <a:spcPts val="600"/>
              </a:spcBef>
              <a:spcAft>
                <a:spcPts val="600"/>
              </a:spcAft>
              <a:buClrTx/>
              <a:buSzTx/>
              <a:buFontTx/>
              <a:buNone/>
              <a:tabLst/>
              <a:defRPr/>
            </a:pPr>
            <a:endParaRPr kumimoji="0" lang="en-US" sz="1000" b="0" i="0" u="none" strike="noStrike" kern="0" cap="none" spc="0" normalizeH="0" baseline="0" noProof="0" dirty="0">
              <a:ln>
                <a:noFill/>
              </a:ln>
              <a:solidFill>
                <a:srgbClr val="001135"/>
              </a:solidFill>
              <a:effectLst/>
              <a:uLnTx/>
              <a:uFillTx/>
              <a:latin typeface="Nokia Pure Headline Light"/>
              <a:cs typeface="Arial"/>
            </a:endParaRPr>
          </a:p>
          <a:p>
            <a:pPr marL="0" marR="0" lvl="0" indent="0" defTabSz="914378" eaLnBrk="0" fontAlgn="auto" latinLnBrk="0" hangingPunct="0">
              <a:lnSpc>
                <a:spcPct val="100000"/>
              </a:lnSpc>
              <a:spcBef>
                <a:spcPts val="600"/>
              </a:spcBef>
              <a:spcAft>
                <a:spcPts val="600"/>
              </a:spcAft>
              <a:buClrTx/>
              <a:buSzTx/>
              <a:buFontTx/>
              <a:buNone/>
              <a:tabLst/>
              <a:defRPr/>
            </a:pPr>
            <a:endParaRPr kumimoji="0" lang="en-US" sz="1000" b="0" i="0" u="none" strike="noStrike" kern="0" cap="none" spc="0" normalizeH="0" baseline="0" noProof="0" dirty="0">
              <a:ln>
                <a:noFill/>
              </a:ln>
              <a:solidFill>
                <a:srgbClr val="001135"/>
              </a:solidFill>
              <a:effectLst/>
              <a:uLnTx/>
              <a:uFillTx/>
              <a:latin typeface="Nokia Pure Headline Light"/>
              <a:cs typeface="Arial"/>
            </a:endParaRPr>
          </a:p>
          <a:p>
            <a:pPr marL="0" marR="0" lvl="0" indent="0" defTabSz="914378" eaLnBrk="0" fontAlgn="auto" latinLnBrk="0" hangingPunct="0">
              <a:lnSpc>
                <a:spcPct val="100000"/>
              </a:lnSpc>
              <a:spcBef>
                <a:spcPts val="600"/>
              </a:spcBef>
              <a:spcAft>
                <a:spcPts val="600"/>
              </a:spcAft>
              <a:buClrTx/>
              <a:buSzTx/>
              <a:buFontTx/>
              <a:buNone/>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Enable demanding 5G services </a:t>
            </a:r>
          </a:p>
          <a:p>
            <a:pPr marL="143996" marR="0" lvl="0" indent="-171446" defTabSz="914378"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Dynamic path selection</a:t>
            </a:r>
          </a:p>
          <a:p>
            <a:pPr marL="143996" marR="0" lvl="0" indent="-171446" defTabSz="914378"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1135"/>
                </a:solidFill>
                <a:effectLst/>
                <a:uLnTx/>
                <a:uFillTx/>
                <a:latin typeface="Nokia Pure Headline Light"/>
                <a:cs typeface="Arial"/>
              </a:rPr>
              <a:t>SLA monitoring</a:t>
            </a:r>
          </a:p>
        </p:txBody>
      </p:sp>
      <p:sp>
        <p:nvSpPr>
          <p:cNvPr id="45" name="Ellipse 3">
            <a:extLst>
              <a:ext uri="{FF2B5EF4-FFF2-40B4-BE49-F238E27FC236}">
                <a16:creationId xmlns:a16="http://schemas.microsoft.com/office/drawing/2014/main" id="{540D7B6B-D65A-4137-83AD-D7526D460001}"/>
              </a:ext>
            </a:extLst>
          </p:cNvPr>
          <p:cNvSpPr>
            <a:spLocks noChangeAspect="1"/>
          </p:cNvSpPr>
          <p:nvPr/>
        </p:nvSpPr>
        <p:spPr>
          <a:xfrm>
            <a:off x="7099655" y="1088551"/>
            <a:ext cx="1582953" cy="1523678"/>
          </a:xfrm>
          <a:prstGeom prst="ellipse">
            <a:avLst/>
          </a:prstGeom>
          <a:solidFill>
            <a:srgbClr val="124191"/>
          </a:solidFill>
          <a:ln w="9525" cap="flat" cmpd="sng" algn="ctr">
            <a:noFill/>
            <a:prstDash val="solid"/>
          </a:ln>
          <a:effectLst/>
          <a:scene3d>
            <a:camera prst="orthographicFront" fov="0">
              <a:rot lat="0" lon="0" rev="0"/>
            </a:camera>
            <a:lightRig rig="threePt" dir="t">
              <a:rot lat="0" lon="0" rev="0"/>
            </a:lightRig>
          </a:scene3d>
          <a:sp3d contourW="9525" prstMaterial="matte">
            <a:bevelT w="0" h="0"/>
            <a:contourClr>
              <a:srgbClr val="98A2AE">
                <a:shade val="70000"/>
                <a:satMod val="105000"/>
              </a:srgbClr>
            </a:contourClr>
          </a:sp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378"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Nokia Pure Text Light"/>
                <a:ea typeface="+mn-ea"/>
                <a:cs typeface="+mn-cs"/>
              </a:rPr>
              <a:t>Network slicing</a:t>
            </a:r>
          </a:p>
        </p:txBody>
      </p:sp>
      <p:grpSp>
        <p:nvGrpSpPr>
          <p:cNvPr id="46" name="Group 45">
            <a:extLst>
              <a:ext uri="{FF2B5EF4-FFF2-40B4-BE49-F238E27FC236}">
                <a16:creationId xmlns:a16="http://schemas.microsoft.com/office/drawing/2014/main" id="{56295951-B2B3-4194-B8FB-BBB49B9ED4E7}"/>
              </a:ext>
            </a:extLst>
          </p:cNvPr>
          <p:cNvGrpSpPr/>
          <p:nvPr/>
        </p:nvGrpSpPr>
        <p:grpSpPr>
          <a:xfrm>
            <a:off x="962617" y="2162723"/>
            <a:ext cx="586597" cy="314865"/>
            <a:chOff x="746099" y="2117727"/>
            <a:chExt cx="1295400" cy="695326"/>
          </a:xfrm>
        </p:grpSpPr>
        <p:sp>
          <p:nvSpPr>
            <p:cNvPr id="47" name="Freeform 10">
              <a:extLst>
                <a:ext uri="{FF2B5EF4-FFF2-40B4-BE49-F238E27FC236}">
                  <a16:creationId xmlns:a16="http://schemas.microsoft.com/office/drawing/2014/main" id="{A3CC12B3-0F28-49CB-9F95-4722046A0052}"/>
                </a:ext>
              </a:extLst>
            </p:cNvPr>
            <p:cNvSpPr>
              <a:spLocks/>
            </p:cNvSpPr>
            <p:nvPr/>
          </p:nvSpPr>
          <p:spPr bwMode="auto">
            <a:xfrm>
              <a:off x="1125512" y="2281240"/>
              <a:ext cx="528638" cy="531813"/>
            </a:xfrm>
            <a:custGeom>
              <a:avLst/>
              <a:gdLst>
                <a:gd name="T0" fmla="*/ 68 w 68"/>
                <a:gd name="T1" fmla="*/ 68 h 68"/>
                <a:gd name="T2" fmla="*/ 48 w 68"/>
                <a:gd name="T3" fmla="*/ 37 h 68"/>
                <a:gd name="T4" fmla="*/ 56 w 68"/>
                <a:gd name="T5" fmla="*/ 21 h 68"/>
                <a:gd name="T6" fmla="*/ 34 w 68"/>
                <a:gd name="T7" fmla="*/ 0 h 68"/>
                <a:gd name="T8" fmla="*/ 13 w 68"/>
                <a:gd name="T9" fmla="*/ 21 h 68"/>
                <a:gd name="T10" fmla="*/ 20 w 68"/>
                <a:gd name="T11" fmla="*/ 37 h 68"/>
                <a:gd name="T12" fmla="*/ 0 w 6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68" y="68"/>
                  </a:moveTo>
                  <a:cubicBezTo>
                    <a:pt x="68" y="54"/>
                    <a:pt x="60" y="43"/>
                    <a:pt x="48" y="37"/>
                  </a:cubicBezTo>
                  <a:cubicBezTo>
                    <a:pt x="53" y="33"/>
                    <a:pt x="56" y="28"/>
                    <a:pt x="56" y="21"/>
                  </a:cubicBezTo>
                  <a:cubicBezTo>
                    <a:pt x="56" y="10"/>
                    <a:pt x="46" y="0"/>
                    <a:pt x="34" y="0"/>
                  </a:cubicBezTo>
                  <a:cubicBezTo>
                    <a:pt x="22" y="0"/>
                    <a:pt x="13" y="10"/>
                    <a:pt x="13" y="21"/>
                  </a:cubicBezTo>
                  <a:cubicBezTo>
                    <a:pt x="13" y="28"/>
                    <a:pt x="16" y="33"/>
                    <a:pt x="20" y="37"/>
                  </a:cubicBezTo>
                  <a:cubicBezTo>
                    <a:pt x="8" y="43"/>
                    <a:pt x="0" y="54"/>
                    <a:pt x="0" y="68"/>
                  </a:cubicBezTo>
                </a:path>
              </a:pathLst>
            </a:custGeom>
            <a:noFill/>
            <a:ln w="635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48" name="Freeform 11">
              <a:extLst>
                <a:ext uri="{FF2B5EF4-FFF2-40B4-BE49-F238E27FC236}">
                  <a16:creationId xmlns:a16="http://schemas.microsoft.com/office/drawing/2014/main" id="{A0B0437E-BFC2-4B66-879B-1B9FC43F0DF7}"/>
                </a:ext>
              </a:extLst>
            </p:cNvPr>
            <p:cNvSpPr>
              <a:spLocks/>
            </p:cNvSpPr>
            <p:nvPr/>
          </p:nvSpPr>
          <p:spPr bwMode="auto">
            <a:xfrm>
              <a:off x="1165199" y="2227265"/>
              <a:ext cx="449263" cy="227013"/>
            </a:xfrm>
            <a:custGeom>
              <a:avLst/>
              <a:gdLst>
                <a:gd name="T0" fmla="*/ 0 w 58"/>
                <a:gd name="T1" fmla="*/ 29 h 29"/>
                <a:gd name="T2" fmla="*/ 29 w 58"/>
                <a:gd name="T3" fmla="*/ 0 h 29"/>
                <a:gd name="T4" fmla="*/ 58 w 58"/>
                <a:gd name="T5" fmla="*/ 29 h 29"/>
              </a:gdLst>
              <a:ahLst/>
              <a:cxnLst>
                <a:cxn ang="0">
                  <a:pos x="T0" y="T1"/>
                </a:cxn>
                <a:cxn ang="0">
                  <a:pos x="T2" y="T3"/>
                </a:cxn>
                <a:cxn ang="0">
                  <a:pos x="T4" y="T5"/>
                </a:cxn>
              </a:cxnLst>
              <a:rect l="0" t="0" r="r" b="b"/>
              <a:pathLst>
                <a:path w="58" h="29">
                  <a:moveTo>
                    <a:pt x="0" y="29"/>
                  </a:moveTo>
                  <a:cubicBezTo>
                    <a:pt x="0" y="13"/>
                    <a:pt x="13" y="0"/>
                    <a:pt x="29" y="0"/>
                  </a:cubicBezTo>
                  <a:cubicBezTo>
                    <a:pt x="45" y="0"/>
                    <a:pt x="58" y="13"/>
                    <a:pt x="58" y="29"/>
                  </a:cubicBezTo>
                </a:path>
              </a:pathLst>
            </a:custGeom>
            <a:noFill/>
            <a:ln w="635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49" name="Rectangle 12">
              <a:extLst>
                <a:ext uri="{FF2B5EF4-FFF2-40B4-BE49-F238E27FC236}">
                  <a16:creationId xmlns:a16="http://schemas.microsoft.com/office/drawing/2014/main" id="{2A616F82-D436-468C-A3A5-C2AE172C7E18}"/>
                </a:ext>
              </a:extLst>
            </p:cNvPr>
            <p:cNvSpPr>
              <a:spLocks noChangeArrowheads="1"/>
            </p:cNvSpPr>
            <p:nvPr/>
          </p:nvSpPr>
          <p:spPr bwMode="auto">
            <a:xfrm>
              <a:off x="1157262" y="2398715"/>
              <a:ext cx="38100" cy="93663"/>
            </a:xfrm>
            <a:prstGeom prst="rect">
              <a:avLst/>
            </a:prstGeom>
            <a:solidFill>
              <a:srgbClr val="0E0F1C"/>
            </a:solidFill>
            <a:ln>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50" name="Rectangle 13">
              <a:extLst>
                <a:ext uri="{FF2B5EF4-FFF2-40B4-BE49-F238E27FC236}">
                  <a16:creationId xmlns:a16="http://schemas.microsoft.com/office/drawing/2014/main" id="{4EF25647-4BAE-48DB-BC3D-4FD216E0E337}"/>
                </a:ext>
              </a:extLst>
            </p:cNvPr>
            <p:cNvSpPr>
              <a:spLocks noChangeArrowheads="1"/>
            </p:cNvSpPr>
            <p:nvPr/>
          </p:nvSpPr>
          <p:spPr bwMode="auto">
            <a:xfrm>
              <a:off x="1592237" y="2398715"/>
              <a:ext cx="38100" cy="93663"/>
            </a:xfrm>
            <a:prstGeom prst="rect">
              <a:avLst/>
            </a:prstGeom>
            <a:solidFill>
              <a:srgbClr val="0E0F1C"/>
            </a:solidFill>
            <a:ln>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51" name="Freeform 14">
              <a:extLst>
                <a:ext uri="{FF2B5EF4-FFF2-40B4-BE49-F238E27FC236}">
                  <a16:creationId xmlns:a16="http://schemas.microsoft.com/office/drawing/2014/main" id="{9D297D93-903A-4110-9849-EA02D3016CBE}"/>
                </a:ext>
              </a:extLst>
            </p:cNvPr>
            <p:cNvSpPr>
              <a:spLocks/>
            </p:cNvSpPr>
            <p:nvPr/>
          </p:nvSpPr>
          <p:spPr bwMode="auto">
            <a:xfrm>
              <a:off x="1514449" y="2165352"/>
              <a:ext cx="473075" cy="280988"/>
            </a:xfrm>
            <a:custGeom>
              <a:avLst/>
              <a:gdLst>
                <a:gd name="T0" fmla="*/ 98 w 298"/>
                <a:gd name="T1" fmla="*/ 177 h 177"/>
                <a:gd name="T2" fmla="*/ 298 w 298"/>
                <a:gd name="T3" fmla="*/ 177 h 177"/>
                <a:gd name="T4" fmla="*/ 298 w 298"/>
                <a:gd name="T5" fmla="*/ 0 h 177"/>
                <a:gd name="T6" fmla="*/ 0 w 298"/>
                <a:gd name="T7" fmla="*/ 0 h 177"/>
                <a:gd name="T8" fmla="*/ 0 w 298"/>
                <a:gd name="T9" fmla="*/ 29 h 177"/>
              </a:gdLst>
              <a:ahLst/>
              <a:cxnLst>
                <a:cxn ang="0">
                  <a:pos x="T0" y="T1"/>
                </a:cxn>
                <a:cxn ang="0">
                  <a:pos x="T2" y="T3"/>
                </a:cxn>
                <a:cxn ang="0">
                  <a:pos x="T4" y="T5"/>
                </a:cxn>
                <a:cxn ang="0">
                  <a:pos x="T6" y="T7"/>
                </a:cxn>
                <a:cxn ang="0">
                  <a:pos x="T8" y="T9"/>
                </a:cxn>
              </a:cxnLst>
              <a:rect l="0" t="0" r="r" b="b"/>
              <a:pathLst>
                <a:path w="298" h="177">
                  <a:moveTo>
                    <a:pt x="98" y="177"/>
                  </a:moveTo>
                  <a:lnTo>
                    <a:pt x="298" y="177"/>
                  </a:lnTo>
                  <a:lnTo>
                    <a:pt x="298" y="0"/>
                  </a:lnTo>
                  <a:lnTo>
                    <a:pt x="0" y="0"/>
                  </a:lnTo>
                  <a:lnTo>
                    <a:pt x="0" y="29"/>
                  </a:lnTo>
                </a:path>
              </a:pathLst>
            </a:custGeom>
            <a:noFill/>
            <a:ln w="635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52" name="Freeform 15">
              <a:extLst>
                <a:ext uri="{FF2B5EF4-FFF2-40B4-BE49-F238E27FC236}">
                  <a16:creationId xmlns:a16="http://schemas.microsoft.com/office/drawing/2014/main" id="{EF83F83E-9FFE-49F7-8250-040DB1B15C12}"/>
                </a:ext>
              </a:extLst>
            </p:cNvPr>
            <p:cNvSpPr>
              <a:spLocks/>
            </p:cNvSpPr>
            <p:nvPr/>
          </p:nvSpPr>
          <p:spPr bwMode="auto">
            <a:xfrm>
              <a:off x="1670024" y="2663827"/>
              <a:ext cx="239713" cy="117475"/>
            </a:xfrm>
            <a:custGeom>
              <a:avLst/>
              <a:gdLst>
                <a:gd name="T0" fmla="*/ 0 w 151"/>
                <a:gd name="T1" fmla="*/ 0 h 74"/>
                <a:gd name="T2" fmla="*/ 151 w 151"/>
                <a:gd name="T3" fmla="*/ 0 h 74"/>
                <a:gd name="T4" fmla="*/ 151 w 151"/>
                <a:gd name="T5" fmla="*/ 74 h 74"/>
              </a:gdLst>
              <a:ahLst/>
              <a:cxnLst>
                <a:cxn ang="0">
                  <a:pos x="T0" y="T1"/>
                </a:cxn>
                <a:cxn ang="0">
                  <a:pos x="T2" y="T3"/>
                </a:cxn>
                <a:cxn ang="0">
                  <a:pos x="T4" y="T5"/>
                </a:cxn>
              </a:cxnLst>
              <a:rect l="0" t="0" r="r" b="b"/>
              <a:pathLst>
                <a:path w="151" h="74">
                  <a:moveTo>
                    <a:pt x="0" y="0"/>
                  </a:moveTo>
                  <a:lnTo>
                    <a:pt x="151" y="0"/>
                  </a:lnTo>
                  <a:lnTo>
                    <a:pt x="151" y="74"/>
                  </a:lnTo>
                </a:path>
              </a:pathLst>
            </a:custGeom>
            <a:noFill/>
            <a:ln w="635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53" name="Freeform 16">
              <a:extLst>
                <a:ext uri="{FF2B5EF4-FFF2-40B4-BE49-F238E27FC236}">
                  <a16:creationId xmlns:a16="http://schemas.microsoft.com/office/drawing/2014/main" id="{7F8CF486-53D1-4510-AB9A-338A80307D7F}"/>
                </a:ext>
              </a:extLst>
            </p:cNvPr>
            <p:cNvSpPr>
              <a:spLocks/>
            </p:cNvSpPr>
            <p:nvPr/>
          </p:nvSpPr>
          <p:spPr bwMode="auto">
            <a:xfrm>
              <a:off x="1708124" y="2711452"/>
              <a:ext cx="31750" cy="39688"/>
            </a:xfrm>
            <a:custGeom>
              <a:avLst/>
              <a:gdLst>
                <a:gd name="T0" fmla="*/ 0 w 20"/>
                <a:gd name="T1" fmla="*/ 0 h 25"/>
                <a:gd name="T2" fmla="*/ 20 w 20"/>
                <a:gd name="T3" fmla="*/ 0 h 25"/>
                <a:gd name="T4" fmla="*/ 20 w 20"/>
                <a:gd name="T5" fmla="*/ 25 h 25"/>
              </a:gdLst>
              <a:ahLst/>
              <a:cxnLst>
                <a:cxn ang="0">
                  <a:pos x="T0" y="T1"/>
                </a:cxn>
                <a:cxn ang="0">
                  <a:pos x="T2" y="T3"/>
                </a:cxn>
                <a:cxn ang="0">
                  <a:pos x="T4" y="T5"/>
                </a:cxn>
              </a:cxnLst>
              <a:rect l="0" t="0" r="r" b="b"/>
              <a:pathLst>
                <a:path w="20" h="25">
                  <a:moveTo>
                    <a:pt x="0" y="0"/>
                  </a:moveTo>
                  <a:lnTo>
                    <a:pt x="20" y="0"/>
                  </a:lnTo>
                  <a:lnTo>
                    <a:pt x="20" y="25"/>
                  </a:lnTo>
                </a:path>
              </a:pathLst>
            </a:custGeom>
            <a:noFill/>
            <a:ln w="635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54" name="Freeform 17">
              <a:extLst>
                <a:ext uri="{FF2B5EF4-FFF2-40B4-BE49-F238E27FC236}">
                  <a16:creationId xmlns:a16="http://schemas.microsoft.com/office/drawing/2014/main" id="{450CA65C-6B85-478F-9C41-C0C94D368995}"/>
                </a:ext>
              </a:extLst>
            </p:cNvPr>
            <p:cNvSpPr>
              <a:spLocks/>
            </p:cNvSpPr>
            <p:nvPr/>
          </p:nvSpPr>
          <p:spPr bwMode="auto">
            <a:xfrm>
              <a:off x="1762099" y="2711452"/>
              <a:ext cx="31750" cy="39688"/>
            </a:xfrm>
            <a:custGeom>
              <a:avLst/>
              <a:gdLst>
                <a:gd name="T0" fmla="*/ 0 w 20"/>
                <a:gd name="T1" fmla="*/ 0 h 25"/>
                <a:gd name="T2" fmla="*/ 20 w 20"/>
                <a:gd name="T3" fmla="*/ 0 h 25"/>
                <a:gd name="T4" fmla="*/ 20 w 20"/>
                <a:gd name="T5" fmla="*/ 25 h 25"/>
              </a:gdLst>
              <a:ahLst/>
              <a:cxnLst>
                <a:cxn ang="0">
                  <a:pos x="T0" y="T1"/>
                </a:cxn>
                <a:cxn ang="0">
                  <a:pos x="T2" y="T3"/>
                </a:cxn>
                <a:cxn ang="0">
                  <a:pos x="T4" y="T5"/>
                </a:cxn>
              </a:cxnLst>
              <a:rect l="0" t="0" r="r" b="b"/>
              <a:pathLst>
                <a:path w="20" h="25">
                  <a:moveTo>
                    <a:pt x="0" y="0"/>
                  </a:moveTo>
                  <a:lnTo>
                    <a:pt x="20" y="0"/>
                  </a:lnTo>
                  <a:lnTo>
                    <a:pt x="20" y="25"/>
                  </a:lnTo>
                </a:path>
              </a:pathLst>
            </a:custGeom>
            <a:noFill/>
            <a:ln w="635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55" name="Freeform 18">
              <a:extLst>
                <a:ext uri="{FF2B5EF4-FFF2-40B4-BE49-F238E27FC236}">
                  <a16:creationId xmlns:a16="http://schemas.microsoft.com/office/drawing/2014/main" id="{4A41294D-7CED-4B9D-83D6-8C9CB128C6CA}"/>
                </a:ext>
              </a:extLst>
            </p:cNvPr>
            <p:cNvSpPr>
              <a:spLocks/>
            </p:cNvSpPr>
            <p:nvPr/>
          </p:nvSpPr>
          <p:spPr bwMode="auto">
            <a:xfrm>
              <a:off x="1816074" y="2711452"/>
              <a:ext cx="31750" cy="39688"/>
            </a:xfrm>
            <a:custGeom>
              <a:avLst/>
              <a:gdLst>
                <a:gd name="T0" fmla="*/ 0 w 20"/>
                <a:gd name="T1" fmla="*/ 0 h 25"/>
                <a:gd name="T2" fmla="*/ 20 w 20"/>
                <a:gd name="T3" fmla="*/ 0 h 25"/>
                <a:gd name="T4" fmla="*/ 20 w 20"/>
                <a:gd name="T5" fmla="*/ 25 h 25"/>
              </a:gdLst>
              <a:ahLst/>
              <a:cxnLst>
                <a:cxn ang="0">
                  <a:pos x="T0" y="T1"/>
                </a:cxn>
                <a:cxn ang="0">
                  <a:pos x="T2" y="T3"/>
                </a:cxn>
                <a:cxn ang="0">
                  <a:pos x="T4" y="T5"/>
                </a:cxn>
              </a:cxnLst>
              <a:rect l="0" t="0" r="r" b="b"/>
              <a:pathLst>
                <a:path w="20" h="25">
                  <a:moveTo>
                    <a:pt x="0" y="0"/>
                  </a:moveTo>
                  <a:lnTo>
                    <a:pt x="20" y="0"/>
                  </a:lnTo>
                  <a:lnTo>
                    <a:pt x="20" y="25"/>
                  </a:lnTo>
                </a:path>
              </a:pathLst>
            </a:custGeom>
            <a:noFill/>
            <a:ln w="635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56" name="Freeform 19">
              <a:extLst>
                <a:ext uri="{FF2B5EF4-FFF2-40B4-BE49-F238E27FC236}">
                  <a16:creationId xmlns:a16="http://schemas.microsoft.com/office/drawing/2014/main" id="{0A683760-E805-481E-9533-C22998DB2B3C}"/>
                </a:ext>
              </a:extLst>
            </p:cNvPr>
            <p:cNvSpPr>
              <a:spLocks/>
            </p:cNvSpPr>
            <p:nvPr/>
          </p:nvSpPr>
          <p:spPr bwMode="auto">
            <a:xfrm>
              <a:off x="1460474" y="2117727"/>
              <a:ext cx="581025" cy="422275"/>
            </a:xfrm>
            <a:custGeom>
              <a:avLst/>
              <a:gdLst>
                <a:gd name="T0" fmla="*/ 17 w 75"/>
                <a:gd name="T1" fmla="*/ 54 h 54"/>
                <a:gd name="T2" fmla="*/ 69 w 75"/>
                <a:gd name="T3" fmla="*/ 54 h 54"/>
                <a:gd name="T4" fmla="*/ 75 w 75"/>
                <a:gd name="T5" fmla="*/ 48 h 54"/>
                <a:gd name="T6" fmla="*/ 75 w 75"/>
                <a:gd name="T7" fmla="*/ 6 h 54"/>
                <a:gd name="T8" fmla="*/ 69 w 75"/>
                <a:gd name="T9" fmla="*/ 0 h 54"/>
                <a:gd name="T10" fmla="*/ 6 w 75"/>
                <a:gd name="T11" fmla="*/ 0 h 54"/>
                <a:gd name="T12" fmla="*/ 0 w 75"/>
                <a:gd name="T13" fmla="*/ 6 h 54"/>
                <a:gd name="T14" fmla="*/ 0 w 75"/>
                <a:gd name="T15" fmla="*/ 1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4">
                  <a:moveTo>
                    <a:pt x="17" y="54"/>
                  </a:moveTo>
                  <a:cubicBezTo>
                    <a:pt x="69" y="54"/>
                    <a:pt x="69" y="54"/>
                    <a:pt x="69" y="54"/>
                  </a:cubicBezTo>
                  <a:cubicBezTo>
                    <a:pt x="72" y="54"/>
                    <a:pt x="75" y="51"/>
                    <a:pt x="75" y="48"/>
                  </a:cubicBezTo>
                  <a:cubicBezTo>
                    <a:pt x="75" y="6"/>
                    <a:pt x="75" y="6"/>
                    <a:pt x="75" y="6"/>
                  </a:cubicBezTo>
                  <a:cubicBezTo>
                    <a:pt x="75" y="3"/>
                    <a:pt x="72" y="0"/>
                    <a:pt x="69" y="0"/>
                  </a:cubicBezTo>
                  <a:cubicBezTo>
                    <a:pt x="6" y="0"/>
                    <a:pt x="6" y="0"/>
                    <a:pt x="6" y="0"/>
                  </a:cubicBezTo>
                  <a:cubicBezTo>
                    <a:pt x="3" y="0"/>
                    <a:pt x="0" y="3"/>
                    <a:pt x="0" y="6"/>
                  </a:cubicBezTo>
                  <a:cubicBezTo>
                    <a:pt x="0" y="10"/>
                    <a:pt x="0" y="10"/>
                    <a:pt x="0" y="1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57" name="Freeform 20">
              <a:extLst>
                <a:ext uri="{FF2B5EF4-FFF2-40B4-BE49-F238E27FC236}">
                  <a16:creationId xmlns:a16="http://schemas.microsoft.com/office/drawing/2014/main" id="{4FBF0700-F738-4003-BF60-B1C01B7F4A9D}"/>
                </a:ext>
              </a:extLst>
            </p:cNvPr>
            <p:cNvSpPr>
              <a:spLocks/>
            </p:cNvSpPr>
            <p:nvPr/>
          </p:nvSpPr>
          <p:spPr bwMode="auto">
            <a:xfrm>
              <a:off x="792137" y="2165352"/>
              <a:ext cx="481013" cy="280988"/>
            </a:xfrm>
            <a:custGeom>
              <a:avLst/>
              <a:gdLst>
                <a:gd name="T0" fmla="*/ 205 w 303"/>
                <a:gd name="T1" fmla="*/ 177 h 177"/>
                <a:gd name="T2" fmla="*/ 0 w 303"/>
                <a:gd name="T3" fmla="*/ 177 h 177"/>
                <a:gd name="T4" fmla="*/ 0 w 303"/>
                <a:gd name="T5" fmla="*/ 0 h 177"/>
                <a:gd name="T6" fmla="*/ 303 w 303"/>
                <a:gd name="T7" fmla="*/ 0 h 177"/>
                <a:gd name="T8" fmla="*/ 303 w 303"/>
                <a:gd name="T9" fmla="*/ 29 h 177"/>
              </a:gdLst>
              <a:ahLst/>
              <a:cxnLst>
                <a:cxn ang="0">
                  <a:pos x="T0" y="T1"/>
                </a:cxn>
                <a:cxn ang="0">
                  <a:pos x="T2" y="T3"/>
                </a:cxn>
                <a:cxn ang="0">
                  <a:pos x="T4" y="T5"/>
                </a:cxn>
                <a:cxn ang="0">
                  <a:pos x="T6" y="T7"/>
                </a:cxn>
                <a:cxn ang="0">
                  <a:pos x="T8" y="T9"/>
                </a:cxn>
              </a:cxnLst>
              <a:rect l="0" t="0" r="r" b="b"/>
              <a:pathLst>
                <a:path w="303" h="177">
                  <a:moveTo>
                    <a:pt x="205" y="177"/>
                  </a:moveTo>
                  <a:lnTo>
                    <a:pt x="0" y="177"/>
                  </a:lnTo>
                  <a:lnTo>
                    <a:pt x="0" y="0"/>
                  </a:lnTo>
                  <a:lnTo>
                    <a:pt x="303" y="0"/>
                  </a:lnTo>
                  <a:lnTo>
                    <a:pt x="303" y="29"/>
                  </a:lnTo>
                </a:path>
              </a:pathLst>
            </a:custGeom>
            <a:noFill/>
            <a:ln w="635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58" name="Freeform 21">
              <a:extLst>
                <a:ext uri="{FF2B5EF4-FFF2-40B4-BE49-F238E27FC236}">
                  <a16:creationId xmlns:a16="http://schemas.microsoft.com/office/drawing/2014/main" id="{B383226E-CA81-4571-ABD8-C4DFF3C367CA}"/>
                </a:ext>
              </a:extLst>
            </p:cNvPr>
            <p:cNvSpPr>
              <a:spLocks/>
            </p:cNvSpPr>
            <p:nvPr/>
          </p:nvSpPr>
          <p:spPr bwMode="auto">
            <a:xfrm>
              <a:off x="746099" y="2117727"/>
              <a:ext cx="581025" cy="422275"/>
            </a:xfrm>
            <a:custGeom>
              <a:avLst/>
              <a:gdLst>
                <a:gd name="T0" fmla="*/ 58 w 75"/>
                <a:gd name="T1" fmla="*/ 54 h 54"/>
                <a:gd name="T2" fmla="*/ 5 w 75"/>
                <a:gd name="T3" fmla="*/ 54 h 54"/>
                <a:gd name="T4" fmla="*/ 0 w 75"/>
                <a:gd name="T5" fmla="*/ 48 h 54"/>
                <a:gd name="T6" fmla="*/ 0 w 75"/>
                <a:gd name="T7" fmla="*/ 6 h 54"/>
                <a:gd name="T8" fmla="*/ 5 w 75"/>
                <a:gd name="T9" fmla="*/ 0 h 54"/>
                <a:gd name="T10" fmla="*/ 69 w 75"/>
                <a:gd name="T11" fmla="*/ 0 h 54"/>
                <a:gd name="T12" fmla="*/ 75 w 75"/>
                <a:gd name="T13" fmla="*/ 6 h 54"/>
                <a:gd name="T14" fmla="*/ 75 w 75"/>
                <a:gd name="T15" fmla="*/ 1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4">
                  <a:moveTo>
                    <a:pt x="58" y="54"/>
                  </a:moveTo>
                  <a:cubicBezTo>
                    <a:pt x="5" y="54"/>
                    <a:pt x="5" y="54"/>
                    <a:pt x="5" y="54"/>
                  </a:cubicBezTo>
                  <a:cubicBezTo>
                    <a:pt x="2" y="54"/>
                    <a:pt x="0" y="51"/>
                    <a:pt x="0" y="48"/>
                  </a:cubicBezTo>
                  <a:cubicBezTo>
                    <a:pt x="0" y="6"/>
                    <a:pt x="0" y="6"/>
                    <a:pt x="0" y="6"/>
                  </a:cubicBezTo>
                  <a:cubicBezTo>
                    <a:pt x="0" y="3"/>
                    <a:pt x="2" y="0"/>
                    <a:pt x="5" y="0"/>
                  </a:cubicBezTo>
                  <a:cubicBezTo>
                    <a:pt x="69" y="0"/>
                    <a:pt x="69" y="0"/>
                    <a:pt x="69" y="0"/>
                  </a:cubicBezTo>
                  <a:cubicBezTo>
                    <a:pt x="72" y="0"/>
                    <a:pt x="75" y="3"/>
                    <a:pt x="75" y="6"/>
                  </a:cubicBezTo>
                  <a:cubicBezTo>
                    <a:pt x="75" y="10"/>
                    <a:pt x="75" y="10"/>
                    <a:pt x="75" y="1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grpSp>
      <p:grpSp>
        <p:nvGrpSpPr>
          <p:cNvPr id="59" name="Group 58">
            <a:extLst>
              <a:ext uri="{FF2B5EF4-FFF2-40B4-BE49-F238E27FC236}">
                <a16:creationId xmlns:a16="http://schemas.microsoft.com/office/drawing/2014/main" id="{C0789051-CCAD-4470-B2DE-C4A28D698265}"/>
              </a:ext>
            </a:extLst>
          </p:cNvPr>
          <p:cNvGrpSpPr/>
          <p:nvPr/>
        </p:nvGrpSpPr>
        <p:grpSpPr>
          <a:xfrm>
            <a:off x="3281401" y="2093267"/>
            <a:ext cx="346079" cy="393391"/>
            <a:chOff x="3002632" y="529061"/>
            <a:chExt cx="976987" cy="1110550"/>
          </a:xfrm>
        </p:grpSpPr>
        <p:sp>
          <p:nvSpPr>
            <p:cNvPr id="60" name="Freeform 166">
              <a:extLst>
                <a:ext uri="{FF2B5EF4-FFF2-40B4-BE49-F238E27FC236}">
                  <a16:creationId xmlns:a16="http://schemas.microsoft.com/office/drawing/2014/main" id="{231EC67E-A967-4F37-ABDC-231E7FF988F1}"/>
                </a:ext>
              </a:extLst>
            </p:cNvPr>
            <p:cNvSpPr>
              <a:spLocks/>
            </p:cNvSpPr>
            <p:nvPr/>
          </p:nvSpPr>
          <p:spPr bwMode="auto">
            <a:xfrm>
              <a:off x="3245024" y="759086"/>
              <a:ext cx="420475" cy="422949"/>
            </a:xfrm>
            <a:custGeom>
              <a:avLst/>
              <a:gdLst>
                <a:gd name="T0" fmla="*/ 31 w 35"/>
                <a:gd name="T1" fmla="*/ 18 h 35"/>
                <a:gd name="T2" fmla="*/ 31 w 35"/>
                <a:gd name="T3" fmla="*/ 15 h 35"/>
                <a:gd name="T4" fmla="*/ 35 w 35"/>
                <a:gd name="T5" fmla="*/ 13 h 35"/>
                <a:gd name="T6" fmla="*/ 30 w 35"/>
                <a:gd name="T7" fmla="*/ 5 h 35"/>
                <a:gd name="T8" fmla="*/ 26 w 35"/>
                <a:gd name="T9" fmla="*/ 7 h 35"/>
                <a:gd name="T10" fmla="*/ 22 w 35"/>
                <a:gd name="T11" fmla="*/ 5 h 35"/>
                <a:gd name="T12" fmla="*/ 22 w 35"/>
                <a:gd name="T13" fmla="*/ 0 h 35"/>
                <a:gd name="T14" fmla="*/ 13 w 35"/>
                <a:gd name="T15" fmla="*/ 0 h 35"/>
                <a:gd name="T16" fmla="*/ 13 w 35"/>
                <a:gd name="T17" fmla="*/ 5 h 35"/>
                <a:gd name="T18" fmla="*/ 9 w 35"/>
                <a:gd name="T19" fmla="*/ 7 h 35"/>
                <a:gd name="T20" fmla="*/ 5 w 35"/>
                <a:gd name="T21" fmla="*/ 5 h 35"/>
                <a:gd name="T22" fmla="*/ 0 w 35"/>
                <a:gd name="T23" fmla="*/ 13 h 35"/>
                <a:gd name="T24" fmla="*/ 4 w 35"/>
                <a:gd name="T25" fmla="*/ 15 h 35"/>
                <a:gd name="T26" fmla="*/ 4 w 35"/>
                <a:gd name="T27" fmla="*/ 18 h 35"/>
                <a:gd name="T28" fmla="*/ 4 w 35"/>
                <a:gd name="T29" fmla="*/ 20 h 35"/>
                <a:gd name="T30" fmla="*/ 0 w 35"/>
                <a:gd name="T31" fmla="*/ 22 h 35"/>
                <a:gd name="T32" fmla="*/ 5 w 35"/>
                <a:gd name="T33" fmla="*/ 30 h 35"/>
                <a:gd name="T34" fmla="*/ 9 w 35"/>
                <a:gd name="T35" fmla="*/ 28 h 35"/>
                <a:gd name="T36" fmla="*/ 13 w 35"/>
                <a:gd name="T37" fmla="*/ 30 h 35"/>
                <a:gd name="T38" fmla="*/ 13 w 35"/>
                <a:gd name="T39" fmla="*/ 35 h 35"/>
                <a:gd name="T40" fmla="*/ 22 w 35"/>
                <a:gd name="T41" fmla="*/ 35 h 35"/>
                <a:gd name="T42" fmla="*/ 22 w 35"/>
                <a:gd name="T43" fmla="*/ 30 h 35"/>
                <a:gd name="T44" fmla="*/ 26 w 35"/>
                <a:gd name="T45" fmla="*/ 28 h 35"/>
                <a:gd name="T46" fmla="*/ 30 w 35"/>
                <a:gd name="T47" fmla="*/ 30 h 35"/>
                <a:gd name="T48" fmla="*/ 35 w 35"/>
                <a:gd name="T49" fmla="*/ 22 h 35"/>
                <a:gd name="T50" fmla="*/ 31 w 35"/>
                <a:gd name="T51" fmla="*/ 20 h 35"/>
                <a:gd name="T52" fmla="*/ 31 w 35"/>
                <a:gd name="T53"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5">
                  <a:moveTo>
                    <a:pt x="31" y="18"/>
                  </a:moveTo>
                  <a:cubicBezTo>
                    <a:pt x="31" y="17"/>
                    <a:pt x="31" y="16"/>
                    <a:pt x="31" y="15"/>
                  </a:cubicBezTo>
                  <a:cubicBezTo>
                    <a:pt x="35" y="13"/>
                    <a:pt x="35" y="13"/>
                    <a:pt x="35" y="13"/>
                  </a:cubicBezTo>
                  <a:cubicBezTo>
                    <a:pt x="30" y="5"/>
                    <a:pt x="30" y="5"/>
                    <a:pt x="30" y="5"/>
                  </a:cubicBezTo>
                  <a:cubicBezTo>
                    <a:pt x="26" y="7"/>
                    <a:pt x="26" y="7"/>
                    <a:pt x="26" y="7"/>
                  </a:cubicBezTo>
                  <a:cubicBezTo>
                    <a:pt x="25" y="6"/>
                    <a:pt x="24" y="5"/>
                    <a:pt x="22" y="5"/>
                  </a:cubicBezTo>
                  <a:cubicBezTo>
                    <a:pt x="22" y="0"/>
                    <a:pt x="22" y="0"/>
                    <a:pt x="22" y="0"/>
                  </a:cubicBezTo>
                  <a:cubicBezTo>
                    <a:pt x="13" y="0"/>
                    <a:pt x="13" y="0"/>
                    <a:pt x="13" y="0"/>
                  </a:cubicBezTo>
                  <a:cubicBezTo>
                    <a:pt x="13" y="5"/>
                    <a:pt x="13" y="5"/>
                    <a:pt x="13" y="5"/>
                  </a:cubicBezTo>
                  <a:cubicBezTo>
                    <a:pt x="11" y="5"/>
                    <a:pt x="10" y="6"/>
                    <a:pt x="9" y="7"/>
                  </a:cubicBezTo>
                  <a:cubicBezTo>
                    <a:pt x="5" y="5"/>
                    <a:pt x="5" y="5"/>
                    <a:pt x="5" y="5"/>
                  </a:cubicBezTo>
                  <a:cubicBezTo>
                    <a:pt x="0" y="13"/>
                    <a:pt x="0" y="13"/>
                    <a:pt x="0" y="13"/>
                  </a:cubicBezTo>
                  <a:cubicBezTo>
                    <a:pt x="4" y="15"/>
                    <a:pt x="4" y="15"/>
                    <a:pt x="4" y="15"/>
                  </a:cubicBezTo>
                  <a:cubicBezTo>
                    <a:pt x="4" y="16"/>
                    <a:pt x="4" y="17"/>
                    <a:pt x="4" y="18"/>
                  </a:cubicBezTo>
                  <a:cubicBezTo>
                    <a:pt x="4" y="18"/>
                    <a:pt x="4" y="19"/>
                    <a:pt x="4" y="20"/>
                  </a:cubicBezTo>
                  <a:cubicBezTo>
                    <a:pt x="0" y="22"/>
                    <a:pt x="0" y="22"/>
                    <a:pt x="0" y="22"/>
                  </a:cubicBezTo>
                  <a:cubicBezTo>
                    <a:pt x="5" y="30"/>
                    <a:pt x="5" y="30"/>
                    <a:pt x="5" y="30"/>
                  </a:cubicBezTo>
                  <a:cubicBezTo>
                    <a:pt x="9" y="28"/>
                    <a:pt x="9" y="28"/>
                    <a:pt x="9" y="28"/>
                  </a:cubicBezTo>
                  <a:cubicBezTo>
                    <a:pt x="10" y="29"/>
                    <a:pt x="11" y="30"/>
                    <a:pt x="13" y="30"/>
                  </a:cubicBezTo>
                  <a:cubicBezTo>
                    <a:pt x="13" y="35"/>
                    <a:pt x="13" y="35"/>
                    <a:pt x="13" y="35"/>
                  </a:cubicBezTo>
                  <a:cubicBezTo>
                    <a:pt x="22" y="35"/>
                    <a:pt x="22" y="35"/>
                    <a:pt x="22" y="35"/>
                  </a:cubicBezTo>
                  <a:cubicBezTo>
                    <a:pt x="22" y="30"/>
                    <a:pt x="22" y="30"/>
                    <a:pt x="22" y="30"/>
                  </a:cubicBezTo>
                  <a:cubicBezTo>
                    <a:pt x="24" y="30"/>
                    <a:pt x="25" y="29"/>
                    <a:pt x="26" y="28"/>
                  </a:cubicBezTo>
                  <a:cubicBezTo>
                    <a:pt x="30" y="30"/>
                    <a:pt x="30" y="30"/>
                    <a:pt x="30" y="30"/>
                  </a:cubicBezTo>
                  <a:cubicBezTo>
                    <a:pt x="35" y="22"/>
                    <a:pt x="35" y="22"/>
                    <a:pt x="35" y="22"/>
                  </a:cubicBezTo>
                  <a:cubicBezTo>
                    <a:pt x="31" y="20"/>
                    <a:pt x="31" y="20"/>
                    <a:pt x="31" y="20"/>
                  </a:cubicBezTo>
                  <a:cubicBezTo>
                    <a:pt x="31" y="19"/>
                    <a:pt x="31" y="18"/>
                    <a:pt x="31" y="18"/>
                  </a:cubicBezTo>
                  <a:close/>
                </a:path>
              </a:pathLst>
            </a:custGeom>
            <a:noFill/>
            <a:ln w="6350" cap="flat">
              <a:solidFill>
                <a:srgbClr val="00C9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61" name="Oval 167">
              <a:extLst>
                <a:ext uri="{FF2B5EF4-FFF2-40B4-BE49-F238E27FC236}">
                  <a16:creationId xmlns:a16="http://schemas.microsoft.com/office/drawing/2014/main" id="{78F46804-80A3-4E80-BB4E-30A5F3581F51}"/>
                </a:ext>
              </a:extLst>
            </p:cNvPr>
            <p:cNvSpPr>
              <a:spLocks noChangeArrowheads="1"/>
            </p:cNvSpPr>
            <p:nvPr/>
          </p:nvSpPr>
          <p:spPr bwMode="auto">
            <a:xfrm>
              <a:off x="3388480" y="914909"/>
              <a:ext cx="121196" cy="121196"/>
            </a:xfrm>
            <a:prstGeom prst="ellipse">
              <a:avLst/>
            </a:prstGeom>
            <a:noFill/>
            <a:ln w="6350" cap="flat">
              <a:solidFill>
                <a:srgbClr val="00C9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sp>
          <p:nvSpPr>
            <p:cNvPr id="62" name="Freeform 168">
              <a:extLst>
                <a:ext uri="{FF2B5EF4-FFF2-40B4-BE49-F238E27FC236}">
                  <a16:creationId xmlns:a16="http://schemas.microsoft.com/office/drawing/2014/main" id="{AD1091AF-3BDE-444D-8D5C-F9B3F566CB58}"/>
                </a:ext>
              </a:extLst>
            </p:cNvPr>
            <p:cNvSpPr>
              <a:spLocks/>
            </p:cNvSpPr>
            <p:nvPr/>
          </p:nvSpPr>
          <p:spPr bwMode="auto">
            <a:xfrm>
              <a:off x="3002632" y="529061"/>
              <a:ext cx="976987" cy="1110550"/>
            </a:xfrm>
            <a:custGeom>
              <a:avLst/>
              <a:gdLst>
                <a:gd name="T0" fmla="*/ 81 w 81"/>
                <a:gd name="T1" fmla="*/ 53 h 92"/>
                <a:gd name="T2" fmla="*/ 74 w 81"/>
                <a:gd name="T3" fmla="*/ 36 h 92"/>
                <a:gd name="T4" fmla="*/ 37 w 81"/>
                <a:gd name="T5" fmla="*/ 0 h 92"/>
                <a:gd name="T6" fmla="*/ 0 w 81"/>
                <a:gd name="T7" fmla="*/ 37 h 92"/>
                <a:gd name="T8" fmla="*/ 14 w 81"/>
                <a:gd name="T9" fmla="*/ 66 h 92"/>
                <a:gd name="T10" fmla="*/ 14 w 81"/>
                <a:gd name="T11" fmla="*/ 92 h 92"/>
                <a:gd name="T12" fmla="*/ 53 w 81"/>
                <a:gd name="T13" fmla="*/ 92 h 92"/>
                <a:gd name="T14" fmla="*/ 53 w 81"/>
                <a:gd name="T15" fmla="*/ 80 h 92"/>
                <a:gd name="T16" fmla="*/ 64 w 81"/>
                <a:gd name="T17" fmla="*/ 80 h 92"/>
                <a:gd name="T18" fmla="*/ 72 w 81"/>
                <a:gd name="T19" fmla="*/ 72 h 92"/>
                <a:gd name="T20" fmla="*/ 72 w 81"/>
                <a:gd name="T21" fmla="*/ 60 h 92"/>
                <a:gd name="T22" fmla="*/ 78 w 81"/>
                <a:gd name="T23" fmla="*/ 58 h 92"/>
                <a:gd name="T24" fmla="*/ 81 w 81"/>
                <a:gd name="T25"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2">
                  <a:moveTo>
                    <a:pt x="81" y="53"/>
                  </a:moveTo>
                  <a:cubicBezTo>
                    <a:pt x="74" y="36"/>
                    <a:pt x="74" y="36"/>
                    <a:pt x="74" y="36"/>
                  </a:cubicBezTo>
                  <a:cubicBezTo>
                    <a:pt x="73" y="16"/>
                    <a:pt x="57" y="0"/>
                    <a:pt x="37" y="0"/>
                  </a:cubicBezTo>
                  <a:cubicBezTo>
                    <a:pt x="17" y="0"/>
                    <a:pt x="0" y="17"/>
                    <a:pt x="0" y="37"/>
                  </a:cubicBezTo>
                  <a:cubicBezTo>
                    <a:pt x="0" y="49"/>
                    <a:pt x="6" y="59"/>
                    <a:pt x="14" y="66"/>
                  </a:cubicBezTo>
                  <a:cubicBezTo>
                    <a:pt x="14" y="92"/>
                    <a:pt x="14" y="92"/>
                    <a:pt x="14" y="92"/>
                  </a:cubicBezTo>
                  <a:cubicBezTo>
                    <a:pt x="53" y="92"/>
                    <a:pt x="53" y="92"/>
                    <a:pt x="53" y="92"/>
                  </a:cubicBezTo>
                  <a:cubicBezTo>
                    <a:pt x="53" y="80"/>
                    <a:pt x="53" y="80"/>
                    <a:pt x="53" y="80"/>
                  </a:cubicBezTo>
                  <a:cubicBezTo>
                    <a:pt x="64" y="80"/>
                    <a:pt x="64" y="80"/>
                    <a:pt x="64" y="80"/>
                  </a:cubicBezTo>
                  <a:cubicBezTo>
                    <a:pt x="69" y="80"/>
                    <a:pt x="72" y="77"/>
                    <a:pt x="72" y="72"/>
                  </a:cubicBezTo>
                  <a:cubicBezTo>
                    <a:pt x="72" y="60"/>
                    <a:pt x="72" y="60"/>
                    <a:pt x="72" y="60"/>
                  </a:cubicBezTo>
                  <a:cubicBezTo>
                    <a:pt x="78" y="58"/>
                    <a:pt x="78" y="58"/>
                    <a:pt x="78" y="58"/>
                  </a:cubicBezTo>
                  <a:cubicBezTo>
                    <a:pt x="80" y="57"/>
                    <a:pt x="81" y="55"/>
                    <a:pt x="81"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24191"/>
                </a:solidFill>
                <a:effectLst/>
                <a:uLnTx/>
                <a:uFillTx/>
                <a:latin typeface="Nokia Pure Text Light"/>
              </a:endParaRPr>
            </a:p>
          </p:txBody>
        </p:sp>
      </p:grpSp>
      <p:grpSp>
        <p:nvGrpSpPr>
          <p:cNvPr id="63" name="Group 62">
            <a:extLst>
              <a:ext uri="{FF2B5EF4-FFF2-40B4-BE49-F238E27FC236}">
                <a16:creationId xmlns:a16="http://schemas.microsoft.com/office/drawing/2014/main" id="{E0D971EF-E498-4D4B-925B-14BCEC043291}"/>
              </a:ext>
            </a:extLst>
          </p:cNvPr>
          <p:cNvGrpSpPr/>
          <p:nvPr/>
        </p:nvGrpSpPr>
        <p:grpSpPr>
          <a:xfrm>
            <a:off x="5402752" y="2099581"/>
            <a:ext cx="570090" cy="387077"/>
            <a:chOff x="6986464" y="2257398"/>
            <a:chExt cx="1140180" cy="539579"/>
          </a:xfrm>
        </p:grpSpPr>
        <p:sp>
          <p:nvSpPr>
            <p:cNvPr id="64" name="Freeform 60">
              <a:extLst>
                <a:ext uri="{FF2B5EF4-FFF2-40B4-BE49-F238E27FC236}">
                  <a16:creationId xmlns:a16="http://schemas.microsoft.com/office/drawing/2014/main" id="{679EE61E-EB8D-4F95-8945-E0D9B5CCAFA8}"/>
                </a:ext>
              </a:extLst>
            </p:cNvPr>
            <p:cNvSpPr>
              <a:spLocks noChangeArrowheads="1"/>
            </p:cNvSpPr>
            <p:nvPr/>
          </p:nvSpPr>
          <p:spPr bwMode="auto">
            <a:xfrm>
              <a:off x="6986464" y="2257398"/>
              <a:ext cx="1140180" cy="539579"/>
            </a:xfrm>
            <a:custGeom>
              <a:avLst/>
              <a:gdLst>
                <a:gd name="T0" fmla="*/ 1510 w 1567"/>
                <a:gd name="T1" fmla="*/ 741 h 742"/>
                <a:gd name="T2" fmla="*/ 1510 w 1567"/>
                <a:gd name="T3" fmla="*/ 741 h 742"/>
                <a:gd name="T4" fmla="*/ 56 w 1567"/>
                <a:gd name="T5" fmla="*/ 741 h 742"/>
                <a:gd name="T6" fmla="*/ 0 w 1567"/>
                <a:gd name="T7" fmla="*/ 685 h 742"/>
                <a:gd name="T8" fmla="*/ 0 w 1567"/>
                <a:gd name="T9" fmla="*/ 56 h 742"/>
                <a:gd name="T10" fmla="*/ 56 w 1567"/>
                <a:gd name="T11" fmla="*/ 0 h 742"/>
                <a:gd name="T12" fmla="*/ 1510 w 1567"/>
                <a:gd name="T13" fmla="*/ 0 h 742"/>
                <a:gd name="T14" fmla="*/ 1566 w 1567"/>
                <a:gd name="T15" fmla="*/ 56 h 742"/>
                <a:gd name="T16" fmla="*/ 1566 w 1567"/>
                <a:gd name="T17" fmla="*/ 685 h 742"/>
                <a:gd name="T18" fmla="*/ 1510 w 1567"/>
                <a:gd name="T19" fmla="*/ 74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7" h="742">
                  <a:moveTo>
                    <a:pt x="1510" y="741"/>
                  </a:moveTo>
                  <a:lnTo>
                    <a:pt x="1510" y="741"/>
                  </a:lnTo>
                  <a:cubicBezTo>
                    <a:pt x="56" y="741"/>
                    <a:pt x="56" y="741"/>
                    <a:pt x="56" y="741"/>
                  </a:cubicBezTo>
                  <a:cubicBezTo>
                    <a:pt x="14" y="741"/>
                    <a:pt x="0" y="713"/>
                    <a:pt x="0" y="685"/>
                  </a:cubicBezTo>
                  <a:cubicBezTo>
                    <a:pt x="0" y="56"/>
                    <a:pt x="0" y="56"/>
                    <a:pt x="0" y="56"/>
                  </a:cubicBezTo>
                  <a:cubicBezTo>
                    <a:pt x="0" y="28"/>
                    <a:pt x="14" y="0"/>
                    <a:pt x="56" y="0"/>
                  </a:cubicBezTo>
                  <a:cubicBezTo>
                    <a:pt x="1510" y="0"/>
                    <a:pt x="1510" y="0"/>
                    <a:pt x="1510" y="0"/>
                  </a:cubicBezTo>
                  <a:cubicBezTo>
                    <a:pt x="1538" y="0"/>
                    <a:pt x="1566" y="28"/>
                    <a:pt x="1566" y="56"/>
                  </a:cubicBezTo>
                  <a:cubicBezTo>
                    <a:pt x="1566" y="685"/>
                    <a:pt x="1566" y="685"/>
                    <a:pt x="1566" y="685"/>
                  </a:cubicBezTo>
                  <a:cubicBezTo>
                    <a:pt x="1566" y="713"/>
                    <a:pt x="1538" y="741"/>
                    <a:pt x="1510" y="741"/>
                  </a:cubicBezTo>
                </a:path>
              </a:pathLst>
            </a:custGeom>
            <a:noFill/>
            <a:ln w="6350" cap="flat">
              <a:solidFill>
                <a:srgbClr val="FFFFFF"/>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24191"/>
                </a:solidFill>
                <a:effectLst/>
                <a:uLnTx/>
                <a:uFillTx/>
                <a:latin typeface="Nokia Pure Text Light"/>
              </a:endParaRPr>
            </a:p>
          </p:txBody>
        </p:sp>
        <p:sp>
          <p:nvSpPr>
            <p:cNvPr id="65" name="Freeform 61">
              <a:extLst>
                <a:ext uri="{FF2B5EF4-FFF2-40B4-BE49-F238E27FC236}">
                  <a16:creationId xmlns:a16="http://schemas.microsoft.com/office/drawing/2014/main" id="{D9DDA98C-32B3-415C-A346-0907B7C36B85}"/>
                </a:ext>
              </a:extLst>
            </p:cNvPr>
            <p:cNvSpPr>
              <a:spLocks noChangeArrowheads="1"/>
            </p:cNvSpPr>
            <p:nvPr/>
          </p:nvSpPr>
          <p:spPr bwMode="auto">
            <a:xfrm>
              <a:off x="7047486" y="2318426"/>
              <a:ext cx="1008498" cy="407894"/>
            </a:xfrm>
            <a:custGeom>
              <a:avLst/>
              <a:gdLst>
                <a:gd name="T0" fmla="*/ 1384 w 1385"/>
                <a:gd name="T1" fmla="*/ 559 h 560"/>
                <a:gd name="T2" fmla="*/ 0 w 1385"/>
                <a:gd name="T3" fmla="*/ 559 h 560"/>
                <a:gd name="T4" fmla="*/ 0 w 1385"/>
                <a:gd name="T5" fmla="*/ 0 h 560"/>
                <a:gd name="T6" fmla="*/ 1384 w 1385"/>
                <a:gd name="T7" fmla="*/ 0 h 560"/>
                <a:gd name="T8" fmla="*/ 1384 w 1385"/>
                <a:gd name="T9" fmla="*/ 559 h 560"/>
              </a:gdLst>
              <a:ahLst/>
              <a:cxnLst>
                <a:cxn ang="0">
                  <a:pos x="T0" y="T1"/>
                </a:cxn>
                <a:cxn ang="0">
                  <a:pos x="T2" y="T3"/>
                </a:cxn>
                <a:cxn ang="0">
                  <a:pos x="T4" y="T5"/>
                </a:cxn>
                <a:cxn ang="0">
                  <a:pos x="T6" y="T7"/>
                </a:cxn>
                <a:cxn ang="0">
                  <a:pos x="T8" y="T9"/>
                </a:cxn>
              </a:cxnLst>
              <a:rect l="0" t="0" r="r" b="b"/>
              <a:pathLst>
                <a:path w="1385" h="560">
                  <a:moveTo>
                    <a:pt x="1384" y="559"/>
                  </a:moveTo>
                  <a:lnTo>
                    <a:pt x="0" y="559"/>
                  </a:lnTo>
                  <a:lnTo>
                    <a:pt x="0" y="0"/>
                  </a:lnTo>
                  <a:lnTo>
                    <a:pt x="1384" y="0"/>
                  </a:lnTo>
                  <a:lnTo>
                    <a:pt x="1384" y="559"/>
                  </a:lnTo>
                </a:path>
              </a:pathLst>
            </a:custGeom>
            <a:noFill/>
            <a:ln w="6350" cap="flat">
              <a:solidFill>
                <a:srgbClr val="FFFFFF"/>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24191"/>
                </a:solidFill>
                <a:effectLst/>
                <a:uLnTx/>
                <a:uFillTx/>
                <a:latin typeface="Nokia Pure Text Light"/>
              </a:endParaRPr>
            </a:p>
          </p:txBody>
        </p:sp>
        <p:sp>
          <p:nvSpPr>
            <p:cNvPr id="66" name="Freeform 62">
              <a:extLst>
                <a:ext uri="{FF2B5EF4-FFF2-40B4-BE49-F238E27FC236}">
                  <a16:creationId xmlns:a16="http://schemas.microsoft.com/office/drawing/2014/main" id="{A8445DE8-0C71-4893-976C-5ED06E005335}"/>
                </a:ext>
              </a:extLst>
            </p:cNvPr>
            <p:cNvSpPr>
              <a:spLocks noChangeArrowheads="1"/>
            </p:cNvSpPr>
            <p:nvPr/>
          </p:nvSpPr>
          <p:spPr bwMode="auto">
            <a:xfrm>
              <a:off x="7159900" y="2389083"/>
              <a:ext cx="825429" cy="234458"/>
            </a:xfrm>
            <a:custGeom>
              <a:avLst/>
              <a:gdLst>
                <a:gd name="T0" fmla="*/ 0 w 1133"/>
                <a:gd name="T1" fmla="*/ 0 h 322"/>
                <a:gd name="T2" fmla="*/ 154 w 1133"/>
                <a:gd name="T3" fmla="*/ 321 h 322"/>
                <a:gd name="T4" fmla="*/ 238 w 1133"/>
                <a:gd name="T5" fmla="*/ 125 h 322"/>
                <a:gd name="T6" fmla="*/ 322 w 1133"/>
                <a:gd name="T7" fmla="*/ 279 h 322"/>
                <a:gd name="T8" fmla="*/ 475 w 1133"/>
                <a:gd name="T9" fmla="*/ 125 h 322"/>
                <a:gd name="T10" fmla="*/ 629 w 1133"/>
                <a:gd name="T11" fmla="*/ 321 h 322"/>
                <a:gd name="T12" fmla="*/ 783 w 1133"/>
                <a:gd name="T13" fmla="*/ 27 h 322"/>
                <a:gd name="T14" fmla="*/ 881 w 1133"/>
                <a:gd name="T15" fmla="*/ 223 h 322"/>
                <a:gd name="T16" fmla="*/ 1132 w 1133"/>
                <a:gd name="T17" fmla="*/ 22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3" h="322">
                  <a:moveTo>
                    <a:pt x="0" y="0"/>
                  </a:moveTo>
                  <a:lnTo>
                    <a:pt x="154" y="321"/>
                  </a:lnTo>
                  <a:lnTo>
                    <a:pt x="238" y="125"/>
                  </a:lnTo>
                  <a:lnTo>
                    <a:pt x="322" y="279"/>
                  </a:lnTo>
                  <a:lnTo>
                    <a:pt x="475" y="125"/>
                  </a:lnTo>
                  <a:lnTo>
                    <a:pt x="629" y="321"/>
                  </a:lnTo>
                  <a:lnTo>
                    <a:pt x="783" y="27"/>
                  </a:lnTo>
                  <a:lnTo>
                    <a:pt x="881" y="223"/>
                  </a:lnTo>
                  <a:lnTo>
                    <a:pt x="1132" y="223"/>
                  </a:lnTo>
                </a:path>
              </a:pathLst>
            </a:custGeom>
            <a:noFill/>
            <a:ln w="6350" cap="flat">
              <a:solidFill>
                <a:srgbClr val="00C9FF"/>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24191"/>
                </a:solidFill>
                <a:effectLst/>
                <a:uLnTx/>
                <a:uFillTx/>
                <a:latin typeface="Nokia Pure Text Light"/>
              </a:endParaRPr>
            </a:p>
          </p:txBody>
        </p:sp>
        <p:sp>
          <p:nvSpPr>
            <p:cNvPr id="67" name="Freeform 63">
              <a:extLst>
                <a:ext uri="{FF2B5EF4-FFF2-40B4-BE49-F238E27FC236}">
                  <a16:creationId xmlns:a16="http://schemas.microsoft.com/office/drawing/2014/main" id="{F299A7FD-CDB1-4F14-B67F-AA0D2ACCBF1C}"/>
                </a:ext>
              </a:extLst>
            </p:cNvPr>
            <p:cNvSpPr>
              <a:spLocks noChangeArrowheads="1"/>
            </p:cNvSpPr>
            <p:nvPr/>
          </p:nvSpPr>
          <p:spPr bwMode="auto">
            <a:xfrm>
              <a:off x="7159900" y="2723110"/>
              <a:ext cx="3213" cy="321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5040" cap="flat">
              <a:solidFill>
                <a:srgbClr val="FFFFFF"/>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24191"/>
                </a:solidFill>
                <a:effectLst/>
                <a:uLnTx/>
                <a:uFillTx/>
                <a:latin typeface="Nokia Pure Text Light"/>
              </a:endParaRPr>
            </a:p>
          </p:txBody>
        </p:sp>
      </p:grpSp>
    </p:spTree>
    <p:extLst>
      <p:ext uri="{BB962C8B-B14F-4D97-AF65-F5344CB8AC3E}">
        <p14:creationId xmlns:p14="http://schemas.microsoft.com/office/powerpoint/2010/main" val="1688537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9C2A5-109D-4B8C-8D07-6AC7DE16B26E}"/>
              </a:ext>
            </a:extLst>
          </p:cNvPr>
          <p:cNvSpPr>
            <a:spLocks noGrp="1"/>
          </p:cNvSpPr>
          <p:nvPr>
            <p:ph type="body" idx="1"/>
          </p:nvPr>
        </p:nvSpPr>
        <p:spPr>
          <a:xfrm>
            <a:off x="1" y="1099574"/>
            <a:ext cx="8757749" cy="2620892"/>
          </a:xfrm>
        </p:spPr>
        <p:txBody>
          <a:bodyPr>
            <a:normAutofit fontScale="92500" lnSpcReduction="10000"/>
          </a:bodyPr>
          <a:lstStyle/>
          <a:p>
            <a:pPr lvl="1"/>
            <a:r>
              <a:rPr lang="en-US" sz="1800" dirty="0">
                <a:solidFill>
                  <a:schemeClr val="tx1">
                    <a:lumMod val="65000"/>
                    <a:lumOff val="35000"/>
                  </a:schemeClr>
                </a:solidFill>
              </a:rPr>
              <a:t>Specific spectrum for different use cases and new mmW Bands to address 5G use cases are needed</a:t>
            </a:r>
          </a:p>
          <a:p>
            <a:pPr lvl="1"/>
            <a:r>
              <a:rPr lang="en-US" sz="1800" dirty="0">
                <a:solidFill>
                  <a:schemeClr val="tx1">
                    <a:lumMod val="65000"/>
                    <a:lumOff val="35000"/>
                  </a:schemeClr>
                </a:solidFill>
              </a:rPr>
              <a:t>Pursuing solutions for increasing the spectral efficiency of single Channel and Geographical Spectral efficiency are a must that should be rewarded</a:t>
            </a:r>
          </a:p>
          <a:p>
            <a:pPr lvl="1"/>
            <a:endParaRPr lang="en-US" sz="1800" dirty="0">
              <a:solidFill>
                <a:schemeClr val="tx1">
                  <a:lumMod val="65000"/>
                  <a:lumOff val="35000"/>
                </a:schemeClr>
              </a:solidFill>
            </a:endParaRPr>
          </a:p>
          <a:p>
            <a:pPr marL="457189" lvl="1" indent="0">
              <a:buNone/>
            </a:pPr>
            <a:r>
              <a:rPr lang="en-GB" sz="1800" dirty="0">
                <a:solidFill>
                  <a:schemeClr val="tx1">
                    <a:lumMod val="65000"/>
                    <a:lumOff val="35000"/>
                  </a:schemeClr>
                </a:solidFill>
                <a:sym typeface="Wingdings" panose="05000000000000000000" pitchFamily="2" charset="2"/>
              </a:rPr>
              <a:t>We believe that only a coordinated approach involving all stakeholders will enable this view</a:t>
            </a:r>
          </a:p>
          <a:p>
            <a:pPr lvl="1"/>
            <a:r>
              <a:rPr lang="en-GB" sz="1800" dirty="0">
                <a:solidFill>
                  <a:schemeClr val="tx1">
                    <a:lumMod val="65000"/>
                    <a:lumOff val="35000"/>
                  </a:schemeClr>
                </a:solidFill>
                <a:sym typeface="Wingdings" panose="05000000000000000000" pitchFamily="2" charset="2"/>
              </a:rPr>
              <a:t>Manufacturers   to invest in innovation </a:t>
            </a:r>
          </a:p>
          <a:p>
            <a:pPr lvl="1"/>
            <a:r>
              <a:rPr lang="en-GB" sz="1800" dirty="0">
                <a:solidFill>
                  <a:schemeClr val="tx1">
                    <a:lumMod val="65000"/>
                    <a:lumOff val="35000"/>
                  </a:schemeClr>
                </a:solidFill>
                <a:sym typeface="Wingdings" panose="05000000000000000000" pitchFamily="2" charset="2"/>
              </a:rPr>
              <a:t>Operators  to adopt more spectral efficient approaches</a:t>
            </a:r>
          </a:p>
          <a:p>
            <a:pPr lvl="1"/>
            <a:r>
              <a:rPr lang="en-GB" sz="1800" dirty="0">
                <a:solidFill>
                  <a:schemeClr val="tx1">
                    <a:lumMod val="65000"/>
                    <a:lumOff val="35000"/>
                  </a:schemeClr>
                </a:solidFill>
                <a:sym typeface="Wingdings" panose="05000000000000000000" pitchFamily="2" charset="2"/>
              </a:rPr>
              <a:t>Regulators  to reward </a:t>
            </a:r>
            <a:r>
              <a:rPr lang="en-GB" sz="1800">
                <a:solidFill>
                  <a:schemeClr val="tx1">
                    <a:lumMod val="65000"/>
                    <a:lumOff val="35000"/>
                  </a:schemeClr>
                </a:solidFill>
                <a:sym typeface="Wingdings" panose="05000000000000000000" pitchFamily="2" charset="2"/>
              </a:rPr>
              <a:t>spectral efficient </a:t>
            </a:r>
            <a:r>
              <a:rPr lang="en-GB" sz="1800" dirty="0">
                <a:solidFill>
                  <a:schemeClr val="tx1">
                    <a:lumMod val="65000"/>
                    <a:lumOff val="35000"/>
                  </a:schemeClr>
                </a:solidFill>
                <a:sym typeface="Wingdings" panose="05000000000000000000" pitchFamily="2" charset="2"/>
              </a:rPr>
              <a:t>approaches, enabling innovation as well</a:t>
            </a:r>
          </a:p>
          <a:p>
            <a:pPr lvl="1"/>
            <a:endParaRPr lang="en-GB" sz="1800" dirty="0">
              <a:sym typeface="Wingdings" panose="05000000000000000000" pitchFamily="2" charset="2"/>
            </a:endParaRPr>
          </a:p>
          <a:p>
            <a:pPr lvl="2"/>
            <a:endParaRPr lang="en-GB" sz="1200" dirty="0"/>
          </a:p>
          <a:p>
            <a:pPr lvl="1"/>
            <a:endParaRPr lang="en-GB" sz="1500" dirty="0"/>
          </a:p>
        </p:txBody>
      </p:sp>
      <p:sp>
        <p:nvSpPr>
          <p:cNvPr id="4" name="Title 1">
            <a:extLst>
              <a:ext uri="{FF2B5EF4-FFF2-40B4-BE49-F238E27FC236}">
                <a16:creationId xmlns:a16="http://schemas.microsoft.com/office/drawing/2014/main" id="{850DB20F-9A0A-424D-9C91-3D012DC29606}"/>
              </a:ext>
            </a:extLst>
          </p:cNvPr>
          <p:cNvSpPr>
            <a:spLocks noGrp="1"/>
          </p:cNvSpPr>
          <p:nvPr>
            <p:ph type="title"/>
          </p:nvPr>
        </p:nvSpPr>
        <p:spPr>
          <a:xfrm>
            <a:off x="467544" y="339502"/>
            <a:ext cx="8129803" cy="432048"/>
          </a:xfrm>
        </p:spPr>
        <p:txBody>
          <a:bodyPr>
            <a:noAutofit/>
          </a:bodyPr>
          <a:lstStyle/>
          <a:p>
            <a:r>
              <a:rPr lang="en-GB" sz="2400" cap="none" dirty="0">
                <a:solidFill>
                  <a:srgbClr val="1F4C7D"/>
                </a:solidFill>
                <a:cs typeface="+mn-cs"/>
              </a:rPr>
              <a:t>Conclusions</a:t>
            </a:r>
            <a:endParaRPr lang="en-GB" sz="2100" dirty="0"/>
          </a:p>
        </p:txBody>
      </p:sp>
    </p:spTree>
    <p:extLst>
      <p:ext uri="{BB962C8B-B14F-4D97-AF65-F5344CB8AC3E}">
        <p14:creationId xmlns:p14="http://schemas.microsoft.com/office/powerpoint/2010/main" val="30783255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95536" y="267494"/>
            <a:ext cx="8208912" cy="4536504"/>
          </a:xfrm>
          <a:prstGeom prst="rect">
            <a:avLst/>
          </a:prstGeom>
        </p:spPr>
        <p:txBody>
          <a:bodyPr lIns="68542" tIns="34271" rIns="68542" bIns="34271"/>
          <a:lstStyle/>
          <a:p>
            <a:pPr eaLnBrk="0" hangingPunct="0">
              <a:spcBef>
                <a:spcPct val="20000"/>
              </a:spcBef>
              <a:buSzPct val="90000"/>
            </a:pPr>
            <a:r>
              <a:rPr lang="en-US" altLang="zh-CN" sz="2000" b="1" dirty="0"/>
              <a:t>Evolution of Fixed Services for wireless backhaul of IMT 2020 / 5G</a:t>
            </a:r>
          </a:p>
          <a:p>
            <a:pPr marL="342900" indent="-342900" hangingPunct="0">
              <a:spcBef>
                <a:spcPts val="900"/>
              </a:spcBef>
              <a:buClr>
                <a:srgbClr val="1F497D"/>
              </a:buClr>
              <a:buSzPct val="70000"/>
              <a:buFont typeface="Wingdings" panose="05000000000000000000" pitchFamily="2" charset="2"/>
              <a:buChar char="n"/>
            </a:pPr>
            <a:endParaRPr lang="en-GB" altLang="zh-CN" sz="1400" b="1" dirty="0">
              <a:solidFill>
                <a:prstClr val="black"/>
              </a:solidFill>
            </a:endParaRPr>
          </a:p>
          <a:p>
            <a:pPr marL="342900" indent="-342900" hangingPunct="0">
              <a:spcBef>
                <a:spcPts val="900"/>
              </a:spcBef>
              <a:buClr>
                <a:srgbClr val="1F497D"/>
              </a:buClr>
              <a:buSzPct val="70000"/>
              <a:buFont typeface="Wingdings" panose="05000000000000000000" pitchFamily="2" charset="2"/>
              <a:buChar char="n"/>
            </a:pPr>
            <a:r>
              <a:rPr lang="en-GB" altLang="zh-CN" sz="1400" b="1" dirty="0">
                <a:solidFill>
                  <a:prstClr val="white">
                    <a:lumMod val="75000"/>
                  </a:prstClr>
                </a:solidFill>
              </a:rPr>
              <a:t>Wireless Backhaul for IMT 2020 / 5G - Overview and introduction</a:t>
            </a:r>
          </a:p>
          <a:p>
            <a:pPr hangingPunct="0"/>
            <a:r>
              <a:rPr lang="en-GB" altLang="zh-CN" sz="1200" dirty="0">
                <a:solidFill>
                  <a:prstClr val="white">
                    <a:lumMod val="75000"/>
                  </a:prstClr>
                </a:solidFill>
              </a:rPr>
              <a:t>	by Renato Lombardi, Huawei</a:t>
            </a:r>
            <a:endParaRPr lang="zh-CN" altLang="zh-CN" sz="1400" dirty="0">
              <a:solidFill>
                <a:prstClr val="white">
                  <a:lumMod val="75000"/>
                </a:prstClr>
              </a:solidFill>
            </a:endParaRPr>
          </a:p>
          <a:p>
            <a:pPr marL="342900" indent="-342900" hangingPunct="0">
              <a:spcBef>
                <a:spcPts val="900"/>
              </a:spcBef>
              <a:buClr>
                <a:srgbClr val="1F497D"/>
              </a:buClr>
              <a:buSzPct val="70000"/>
              <a:buFont typeface="Wingdings" panose="05000000000000000000" pitchFamily="2" charset="2"/>
              <a:buChar char="n"/>
            </a:pPr>
            <a:r>
              <a:rPr lang="en-GB" altLang="zh-CN" sz="1400" b="1" dirty="0">
                <a:solidFill>
                  <a:prstClr val="white">
                    <a:lumMod val="75000"/>
                  </a:prstClr>
                </a:solidFill>
              </a:rPr>
              <a:t>Wireless X-Haul Requirements</a:t>
            </a:r>
          </a:p>
          <a:p>
            <a:pPr hangingPunct="0"/>
            <a:r>
              <a:rPr lang="en-GB" altLang="zh-CN" sz="1200" dirty="0">
                <a:solidFill>
                  <a:prstClr val="white">
                    <a:lumMod val="75000"/>
                  </a:prstClr>
                </a:solidFill>
              </a:rPr>
              <a:t>	by Nader </a:t>
            </a:r>
            <a:r>
              <a:rPr lang="en-GB" altLang="zh-CN" sz="1200" dirty="0" err="1">
                <a:solidFill>
                  <a:prstClr val="white">
                    <a:lumMod val="75000"/>
                  </a:prstClr>
                </a:solidFill>
              </a:rPr>
              <a:t>Zein</a:t>
            </a:r>
            <a:r>
              <a:rPr lang="en-US" altLang="zh-CN" sz="1200" dirty="0">
                <a:solidFill>
                  <a:prstClr val="white">
                    <a:lumMod val="75000"/>
                  </a:prstClr>
                </a:solidFill>
              </a:rPr>
              <a:t>, NEC</a:t>
            </a:r>
            <a:endParaRPr lang="zh-CN" altLang="zh-CN" sz="1400" dirty="0">
              <a:solidFill>
                <a:prstClr val="white">
                  <a:lumMod val="75000"/>
                </a:prstClr>
              </a:solidFill>
            </a:endParaRPr>
          </a:p>
          <a:p>
            <a:pPr marL="342900" indent="-342900">
              <a:spcBef>
                <a:spcPts val="900"/>
              </a:spcBef>
              <a:buClr>
                <a:srgbClr val="1F497D"/>
              </a:buClr>
              <a:buSzPct val="70000"/>
              <a:buFont typeface="Wingdings" panose="05000000000000000000" pitchFamily="2" charset="2"/>
              <a:buChar char="n"/>
            </a:pPr>
            <a:r>
              <a:rPr lang="en-GB" altLang="zh-CN" sz="1400" b="1" dirty="0" smtClean="0">
                <a:solidFill>
                  <a:schemeClr val="bg1">
                    <a:lumMod val="75000"/>
                  </a:schemeClr>
                </a:solidFill>
              </a:rPr>
              <a:t>Microwave </a:t>
            </a:r>
            <a:r>
              <a:rPr lang="en-GB" altLang="zh-CN" sz="1400" b="1" dirty="0">
                <a:solidFill>
                  <a:schemeClr val="bg1">
                    <a:lumMod val="75000"/>
                  </a:schemeClr>
                </a:solidFill>
              </a:rPr>
              <a:t>and </a:t>
            </a:r>
            <a:r>
              <a:rPr lang="en-GB" altLang="zh-CN" sz="1400" b="1" dirty="0" err="1">
                <a:solidFill>
                  <a:schemeClr val="bg1">
                    <a:lumMod val="75000"/>
                  </a:schemeClr>
                </a:solidFill>
              </a:rPr>
              <a:t>millimeter</a:t>
            </a:r>
            <a:r>
              <a:rPr lang="en-GB" altLang="zh-CN" sz="1400" b="1" dirty="0">
                <a:solidFill>
                  <a:schemeClr val="bg1">
                    <a:lumMod val="75000"/>
                  </a:schemeClr>
                </a:solidFill>
              </a:rPr>
              <a:t>-wave technology overview and evolution</a:t>
            </a:r>
          </a:p>
          <a:p>
            <a:pPr lvl="1" hangingPunct="0"/>
            <a:r>
              <a:rPr lang="en-GB" altLang="zh-CN" sz="1200" dirty="0">
                <a:solidFill>
                  <a:schemeClr val="bg1">
                    <a:lumMod val="75000"/>
                  </a:schemeClr>
                </a:solidFill>
              </a:rPr>
              <a:t>	by Mario </a:t>
            </a:r>
            <a:r>
              <a:rPr lang="en-GB" altLang="zh-CN" sz="1200" dirty="0" err="1">
                <a:solidFill>
                  <a:schemeClr val="bg1">
                    <a:lumMod val="75000"/>
                  </a:schemeClr>
                </a:solidFill>
              </a:rPr>
              <a:t>Frecassetti</a:t>
            </a:r>
            <a:r>
              <a:rPr lang="en-GB" altLang="zh-CN" sz="1200" dirty="0">
                <a:solidFill>
                  <a:schemeClr val="bg1">
                    <a:lumMod val="75000"/>
                  </a:schemeClr>
                </a:solidFill>
              </a:rPr>
              <a:t>, Nokia</a:t>
            </a:r>
            <a:endParaRPr lang="zh-CN" altLang="zh-CN" sz="1400" dirty="0">
              <a:solidFill>
                <a:schemeClr val="bg1">
                  <a:lumMod val="75000"/>
                </a:schemeClr>
              </a:solidFill>
            </a:endParaRPr>
          </a:p>
          <a:p>
            <a:pPr marL="342900" indent="-342900">
              <a:spcBef>
                <a:spcPts val="900"/>
              </a:spcBef>
              <a:buClr>
                <a:srgbClr val="1F497D"/>
              </a:buClr>
              <a:buSzPct val="70000"/>
              <a:buFont typeface="Wingdings" panose="05000000000000000000" pitchFamily="2" charset="2"/>
              <a:buChar char="n"/>
            </a:pPr>
            <a:r>
              <a:rPr lang="en-GB" altLang="zh-CN" sz="1400" b="1" dirty="0"/>
              <a:t>Operator’s view on frequency use related challenges for microwave and </a:t>
            </a:r>
            <a:r>
              <a:rPr lang="en-GB" altLang="zh-CN" sz="1400" b="1" dirty="0" err="1"/>
              <a:t>millimeter</a:t>
            </a:r>
            <a:r>
              <a:rPr lang="en-GB" altLang="zh-CN" sz="1400" b="1" dirty="0"/>
              <a:t>-wave in IMT 2020/ 5G backhaul/X-Haul</a:t>
            </a:r>
          </a:p>
          <a:p>
            <a:pPr hangingPunct="0"/>
            <a:r>
              <a:rPr lang="en-GB" altLang="zh-CN" sz="1200" dirty="0"/>
              <a:t>	by Paolo </a:t>
            </a:r>
            <a:r>
              <a:rPr lang="en-GB" altLang="zh-CN" sz="1200" dirty="0" err="1"/>
              <a:t>Agabio</a:t>
            </a:r>
            <a:r>
              <a:rPr lang="en-GB" altLang="zh-CN" sz="1200" dirty="0"/>
              <a:t>, Vodafone</a:t>
            </a:r>
            <a:endParaRPr lang="zh-CN" altLang="zh-CN" sz="1400" dirty="0"/>
          </a:p>
          <a:p>
            <a:pPr marL="342900" indent="-342900">
              <a:spcBef>
                <a:spcPts val="900"/>
              </a:spcBef>
              <a:buClr>
                <a:srgbClr val="1F497D"/>
              </a:buClr>
              <a:buSzPct val="70000"/>
              <a:buFont typeface="Wingdings" panose="05000000000000000000" pitchFamily="2" charset="2"/>
              <a:buChar char="n"/>
            </a:pPr>
            <a:r>
              <a:rPr lang="en-GB" altLang="zh-CN" sz="1400" b="1" dirty="0">
                <a:solidFill>
                  <a:prstClr val="white">
                    <a:lumMod val="75000"/>
                  </a:prstClr>
                </a:solidFill>
              </a:rPr>
              <a:t>Panel discussion: </a:t>
            </a:r>
          </a:p>
          <a:p>
            <a:pPr marL="357188"/>
            <a:r>
              <a:rPr lang="en-GB" altLang="zh-CN" sz="1400" b="1" dirty="0">
                <a:solidFill>
                  <a:prstClr val="white">
                    <a:lumMod val="75000"/>
                  </a:prstClr>
                </a:solidFill>
              </a:rPr>
              <a:t>Economics on deployment and operational aspects of microwave and </a:t>
            </a:r>
            <a:r>
              <a:rPr lang="en-GB" altLang="zh-CN" sz="1400" b="1" dirty="0" err="1">
                <a:solidFill>
                  <a:prstClr val="white">
                    <a:lumMod val="75000"/>
                  </a:prstClr>
                </a:solidFill>
              </a:rPr>
              <a:t>millimeter</a:t>
            </a:r>
            <a:r>
              <a:rPr lang="en-GB" altLang="zh-CN" sz="1400" b="1" dirty="0">
                <a:solidFill>
                  <a:prstClr val="white">
                    <a:lumMod val="75000"/>
                  </a:prstClr>
                </a:solidFill>
              </a:rPr>
              <a:t>-wave technology in IMT 2020 / 5G mobile backhaul/X-Haul network</a:t>
            </a:r>
          </a:p>
        </p:txBody>
      </p:sp>
      <p:pic>
        <p:nvPicPr>
          <p:cNvPr id="4" name="Picture 77" descr="Logo"/>
          <p:cNvPicPr>
            <a:picLocks noChangeAspect="1" noChangeArrowheads="1"/>
          </p:cNvPicPr>
          <p:nvPr/>
        </p:nvPicPr>
        <p:blipFill>
          <a:blip r:embed="rId2" cstate="email"/>
          <a:srcRect/>
          <a:stretch>
            <a:fillRect/>
          </a:stretch>
        </p:blipFill>
        <p:spPr bwMode="auto">
          <a:xfrm>
            <a:off x="5707119" y="4611203"/>
            <a:ext cx="419862" cy="419862"/>
          </a:xfrm>
          <a:prstGeom prst="rect">
            <a:avLst/>
          </a:prstGeom>
          <a:no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611212"/>
            <a:ext cx="1191768" cy="38557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611208"/>
            <a:ext cx="731888" cy="35821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9766" y="4515966"/>
            <a:ext cx="1454274" cy="54814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3832" y="4710653"/>
            <a:ext cx="700088" cy="186690"/>
          </a:xfrm>
          <a:prstGeom prst="rect">
            <a:avLst/>
          </a:prstGeom>
        </p:spPr>
      </p:pic>
    </p:spTree>
    <p:extLst>
      <p:ext uri="{BB962C8B-B14F-4D97-AF65-F5344CB8AC3E}">
        <p14:creationId xmlns:p14="http://schemas.microsoft.com/office/powerpoint/2010/main" val="282270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262020" y="126791"/>
            <a:ext cx="7982387" cy="432048"/>
          </a:xfrm>
        </p:spPr>
        <p:txBody>
          <a:bodyPr>
            <a:noAutofit/>
          </a:bodyPr>
          <a:lstStyle/>
          <a:p>
            <a:r>
              <a:rPr lang="en-US" sz="2400" cap="none" dirty="0">
                <a:solidFill>
                  <a:srgbClr val="1F4C7D"/>
                </a:solidFill>
              </a:rPr>
              <a:t>Backhaul spectrum licensing schemes as of today</a:t>
            </a:r>
          </a:p>
        </p:txBody>
      </p:sp>
      <p:graphicFrame>
        <p:nvGraphicFramePr>
          <p:cNvPr id="26" name="Table 25"/>
          <p:cNvGraphicFramePr>
            <a:graphicFrameLocks noGrp="1"/>
          </p:cNvGraphicFramePr>
          <p:nvPr>
            <p:extLst/>
          </p:nvPr>
        </p:nvGraphicFramePr>
        <p:xfrm>
          <a:off x="406038" y="774958"/>
          <a:ext cx="8198410" cy="1257300"/>
        </p:xfrm>
        <a:graphic>
          <a:graphicData uri="http://schemas.openxmlformats.org/drawingml/2006/table">
            <a:tbl>
              <a:tblPr firstRow="1" bandRow="1">
                <a:tableStyleId>{5C22544A-7EE6-4342-B048-85BDC9FD1C3A}</a:tableStyleId>
              </a:tblPr>
              <a:tblGrid>
                <a:gridCol w="178969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196183">
                <a:tc>
                  <a:txBody>
                    <a:bodyPr/>
                    <a:lstStyle/>
                    <a:p>
                      <a:r>
                        <a:rPr lang="en-US" altLang="zh-CN" sz="1200" b="1" dirty="0">
                          <a:latin typeface="Calibri" panose="020F0502020204030204" pitchFamily="34" charset="0"/>
                          <a:cs typeface="Calibri" panose="020F0502020204030204" pitchFamily="34" charset="0"/>
                        </a:rPr>
                        <a:t>License</a:t>
                      </a:r>
                      <a:r>
                        <a:rPr lang="en-US" altLang="zh-CN" sz="1200" b="1" baseline="0" dirty="0">
                          <a:latin typeface="Calibri" panose="020F0502020204030204" pitchFamily="34" charset="0"/>
                          <a:cs typeface="Calibri" panose="020F0502020204030204" pitchFamily="34" charset="0"/>
                        </a:rPr>
                        <a:t> scheme</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Application</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cs typeface="Calibri" panose="020F0502020204030204" pitchFamily="34" charset="0"/>
                        </a:rPr>
                        <a:t>Coordination</a:t>
                      </a: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Cases</a:t>
                      </a:r>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196183">
                <a:tc>
                  <a:txBody>
                    <a:bodyPr/>
                    <a:lstStyle/>
                    <a:p>
                      <a:r>
                        <a:rPr lang="en-US" altLang="zh-CN" sz="1200" b="1" dirty="0">
                          <a:latin typeface="Calibri" panose="020F0502020204030204" pitchFamily="34" charset="0"/>
                          <a:cs typeface="Calibri" panose="020F0502020204030204" pitchFamily="34" charset="0"/>
                        </a:rPr>
                        <a:t>Individual Licensing (IL)</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Link-by-link</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cs typeface="Calibri" panose="020F0502020204030204" pitchFamily="34" charset="0"/>
                        </a:rPr>
                        <a:t>By the Administration</a:t>
                      </a: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Most used</a:t>
                      </a:r>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196183">
                <a:tc>
                  <a:txBody>
                    <a:bodyPr/>
                    <a:lstStyle/>
                    <a:p>
                      <a:r>
                        <a:rPr lang="en-US" altLang="zh-CN" sz="1200" b="1" dirty="0">
                          <a:latin typeface="Calibri" panose="020F0502020204030204" pitchFamily="34" charset="0"/>
                          <a:cs typeface="Calibri" panose="020F0502020204030204" pitchFamily="34" charset="0"/>
                        </a:rPr>
                        <a:t>Light Licensing (LL)</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Link-by-link</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cs typeface="Calibri" panose="020F0502020204030204" pitchFamily="34" charset="0"/>
                        </a:rPr>
                        <a:t>Licensee responsibility</a:t>
                      </a: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Limited (E-Band in UK)</a:t>
                      </a:r>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196183">
                <a:tc>
                  <a:txBody>
                    <a:bodyPr/>
                    <a:lstStyle/>
                    <a:p>
                      <a:r>
                        <a:rPr lang="en-US" altLang="zh-CN" sz="1200" b="1" dirty="0">
                          <a:latin typeface="Calibri" panose="020F0502020204030204" pitchFamily="34" charset="0"/>
                          <a:cs typeface="Calibri" panose="020F0502020204030204" pitchFamily="34" charset="0"/>
                        </a:rPr>
                        <a:t>Block Assignment (BA)</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Public auction</a:t>
                      </a:r>
                      <a:r>
                        <a:rPr lang="en-US" altLang="zh-CN" sz="1200" baseline="0" dirty="0">
                          <a:latin typeface="Calibri" panose="020F0502020204030204" pitchFamily="34" charset="0"/>
                          <a:cs typeface="Calibri" panose="020F0502020204030204" pitchFamily="34" charset="0"/>
                        </a:rPr>
                        <a:t> &amp; Direct assignment</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Guard Bands</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FWA (26, 28 GHz)</a:t>
                      </a:r>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r h="196183">
                <a:tc>
                  <a:txBody>
                    <a:bodyPr/>
                    <a:lstStyle/>
                    <a:p>
                      <a:r>
                        <a:rPr lang="en-US" altLang="zh-CN" sz="1200" b="1" dirty="0">
                          <a:latin typeface="Calibri" panose="020F0502020204030204" pitchFamily="34" charset="0"/>
                          <a:cs typeface="Calibri" panose="020F0502020204030204" pitchFamily="34" charset="0"/>
                        </a:rPr>
                        <a:t>License Exempt </a:t>
                      </a:r>
                      <a:r>
                        <a:rPr lang="en-US" altLang="zh-CN" sz="1200" b="1" dirty="0">
                          <a:solidFill>
                            <a:srgbClr val="FF0000"/>
                          </a:solidFill>
                          <a:latin typeface="Calibri" panose="020F0502020204030204" pitchFamily="34" charset="0"/>
                          <a:cs typeface="Calibri" panose="020F0502020204030204" pitchFamily="34" charset="0"/>
                        </a:rPr>
                        <a:t>(LE)</a:t>
                      </a:r>
                      <a:endParaRPr lang="zh-CN" altLang="en-US" sz="1200" dirty="0">
                        <a:solidFill>
                          <a:srgbClr val="FF0000"/>
                        </a:solidFill>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Free</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cs typeface="Calibri" panose="020F0502020204030204" pitchFamily="34" charset="0"/>
                        </a:rPr>
                        <a:t>No guarantee</a:t>
                      </a: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Very limited (V-Band)</a:t>
                      </a:r>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8" name="Rectangle 17"/>
          <p:cNvSpPr/>
          <p:nvPr/>
        </p:nvSpPr>
        <p:spPr>
          <a:xfrm>
            <a:off x="4436497" y="2499742"/>
            <a:ext cx="4392488" cy="2277547"/>
          </a:xfrm>
          <a:prstGeom prst="rect">
            <a:avLst/>
          </a:prstGeom>
        </p:spPr>
        <p:txBody>
          <a:bodyPr wrap="square">
            <a:spAutoFit/>
          </a:bodyPr>
          <a:lstStyle/>
          <a:p>
            <a:pPr marL="214313" indent="-214313">
              <a:buClr>
                <a:srgbClr val="1F497D"/>
              </a:buClr>
              <a:buSzPct val="70000"/>
              <a:buFont typeface="Wingdings" panose="05000000000000000000" pitchFamily="2" charset="2"/>
              <a:buChar char="l"/>
            </a:pPr>
            <a:r>
              <a:rPr lang="en-GB" altLang="zh-CN" sz="1400" b="1" u="sng" dirty="0">
                <a:solidFill>
                  <a:srgbClr val="1F497D"/>
                </a:solidFill>
              </a:rPr>
              <a:t>Administrations (NRA) and Operators (MNO)</a:t>
            </a:r>
            <a:r>
              <a:rPr lang="en-GB" altLang="zh-CN" sz="1400" u="sng" dirty="0">
                <a:solidFill>
                  <a:prstClr val="black"/>
                </a:solidFill>
              </a:rPr>
              <a:t> </a:t>
            </a:r>
            <a:r>
              <a:rPr lang="en-GB" altLang="zh-CN" sz="1400" dirty="0">
                <a:solidFill>
                  <a:prstClr val="black"/>
                </a:solidFill>
              </a:rPr>
              <a:t>share same goals to minimize</a:t>
            </a:r>
          </a:p>
          <a:p>
            <a:pPr marL="671513" lvl="1" indent="-214313">
              <a:buClr>
                <a:srgbClr val="1F497D"/>
              </a:buClr>
              <a:buSzPct val="70000"/>
              <a:buFont typeface="Wingdings" panose="05000000000000000000" pitchFamily="2" charset="2"/>
              <a:buChar char="l"/>
            </a:pPr>
            <a:r>
              <a:rPr lang="en-GB" altLang="zh-CN" sz="1200" dirty="0">
                <a:solidFill>
                  <a:prstClr val="black"/>
                </a:solidFill>
              </a:rPr>
              <a:t>Coordination burden = Costs &amp; Time To Market</a:t>
            </a:r>
          </a:p>
          <a:p>
            <a:pPr marL="671513" lvl="1" indent="-214313">
              <a:buClr>
                <a:srgbClr val="1F497D"/>
              </a:buClr>
              <a:buSzPct val="70000"/>
              <a:buFont typeface="Wingdings" panose="05000000000000000000" pitchFamily="2" charset="2"/>
              <a:buChar char="l"/>
            </a:pPr>
            <a:r>
              <a:rPr lang="en-GB" altLang="zh-CN" sz="1200" dirty="0">
                <a:solidFill>
                  <a:prstClr val="black"/>
                </a:solidFill>
              </a:rPr>
              <a:t>Interference risk</a:t>
            </a:r>
          </a:p>
          <a:p>
            <a:pPr marL="671513" lvl="1" indent="-214313">
              <a:buClr>
                <a:srgbClr val="1F497D"/>
              </a:buClr>
              <a:buSzPct val="70000"/>
              <a:buFont typeface="Wingdings" panose="05000000000000000000" pitchFamily="2" charset="2"/>
              <a:buChar char="l"/>
            </a:pPr>
            <a:r>
              <a:rPr lang="en-GB" altLang="zh-CN" sz="1200" dirty="0">
                <a:solidFill>
                  <a:prstClr val="black"/>
                </a:solidFill>
              </a:rPr>
              <a:t>Inefficient spectrum usage</a:t>
            </a:r>
          </a:p>
          <a:p>
            <a:pPr marL="214313" indent="-214313">
              <a:buClr>
                <a:srgbClr val="1F497D"/>
              </a:buClr>
              <a:buSzPct val="70000"/>
              <a:buFont typeface="Wingdings" panose="05000000000000000000" pitchFamily="2" charset="2"/>
              <a:buChar char="l"/>
            </a:pPr>
            <a:endParaRPr lang="en-GB" altLang="zh-CN" sz="1400" dirty="0">
              <a:solidFill>
                <a:prstClr val="black"/>
              </a:solidFill>
            </a:endParaRPr>
          </a:p>
          <a:p>
            <a:pPr marL="214313" indent="-214313">
              <a:buClr>
                <a:srgbClr val="1F497D"/>
              </a:buClr>
              <a:buSzPct val="70000"/>
              <a:buFont typeface="Wingdings" panose="05000000000000000000" pitchFamily="2" charset="2"/>
              <a:buChar char="l"/>
            </a:pPr>
            <a:r>
              <a:rPr lang="en-GB" altLang="zh-CN" sz="1400" dirty="0">
                <a:solidFill>
                  <a:prstClr val="black"/>
                </a:solidFill>
              </a:rPr>
              <a:t>Unfortunately </a:t>
            </a:r>
            <a:r>
              <a:rPr lang="en-GB" altLang="zh-CN" sz="1400" b="1" dirty="0">
                <a:solidFill>
                  <a:srgbClr val="1F497D"/>
                </a:solidFill>
              </a:rPr>
              <a:t>none of existing licensing schemes can minimize all the above</a:t>
            </a:r>
          </a:p>
          <a:p>
            <a:pPr marL="671513" lvl="1" indent="-214313">
              <a:buClr>
                <a:srgbClr val="1F497D"/>
              </a:buClr>
              <a:buSzPct val="70000"/>
              <a:buFont typeface="Wingdings" panose="05000000000000000000" pitchFamily="2" charset="2"/>
              <a:buChar char="l"/>
            </a:pPr>
            <a:r>
              <a:rPr lang="en-GB" altLang="zh-CN" sz="1200" dirty="0">
                <a:solidFill>
                  <a:prstClr val="black"/>
                </a:solidFill>
              </a:rPr>
              <a:t>License Exempt is not an option for Backhaul, especially moving towards 5G that shall support also mission critical applications</a:t>
            </a:r>
          </a:p>
        </p:txBody>
      </p:sp>
      <p:cxnSp>
        <p:nvCxnSpPr>
          <p:cNvPr id="3" name="Straight Arrow Connector 2"/>
          <p:cNvCxnSpPr/>
          <p:nvPr/>
        </p:nvCxnSpPr>
        <p:spPr>
          <a:xfrm flipV="1">
            <a:off x="1768049" y="2787774"/>
            <a:ext cx="0" cy="11521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768049" y="3939902"/>
            <a:ext cx="18002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047969" y="3939902"/>
            <a:ext cx="720080" cy="7200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51075" y="3817372"/>
            <a:ext cx="732893" cy="338554"/>
          </a:xfrm>
          <a:prstGeom prst="rect">
            <a:avLst/>
          </a:prstGeom>
          <a:noFill/>
        </p:spPr>
        <p:txBody>
          <a:bodyPr wrap="none" rtlCol="0">
            <a:spAutoFit/>
          </a:bodyPr>
          <a:lstStyle/>
          <a:p>
            <a:pPr algn="ctr"/>
            <a:r>
              <a:rPr lang="en-US" sz="800" dirty="0">
                <a:solidFill>
                  <a:prstClr val="black"/>
                </a:solidFill>
              </a:rPr>
              <a:t>Coordination</a:t>
            </a:r>
          </a:p>
          <a:p>
            <a:pPr algn="ctr"/>
            <a:r>
              <a:rPr lang="en-US" sz="800" dirty="0">
                <a:solidFill>
                  <a:prstClr val="black"/>
                </a:solidFill>
              </a:rPr>
              <a:t>burden</a:t>
            </a:r>
          </a:p>
        </p:txBody>
      </p:sp>
      <p:sp>
        <p:nvSpPr>
          <p:cNvPr id="13" name="TextBox 12"/>
          <p:cNvSpPr txBox="1"/>
          <p:nvPr/>
        </p:nvSpPr>
        <p:spPr>
          <a:xfrm>
            <a:off x="1092691" y="4556256"/>
            <a:ext cx="872355" cy="215444"/>
          </a:xfrm>
          <a:prstGeom prst="rect">
            <a:avLst/>
          </a:prstGeom>
          <a:noFill/>
        </p:spPr>
        <p:txBody>
          <a:bodyPr wrap="none" rtlCol="0">
            <a:spAutoFit/>
          </a:bodyPr>
          <a:lstStyle/>
          <a:p>
            <a:pPr algn="ctr"/>
            <a:r>
              <a:rPr lang="en-US" sz="800" dirty="0">
                <a:solidFill>
                  <a:prstClr val="black"/>
                </a:solidFill>
              </a:rPr>
              <a:t>Interference risk</a:t>
            </a:r>
          </a:p>
        </p:txBody>
      </p:sp>
      <p:sp>
        <p:nvSpPr>
          <p:cNvPr id="14" name="TextBox 13"/>
          <p:cNvSpPr txBox="1"/>
          <p:nvPr/>
        </p:nvSpPr>
        <p:spPr>
          <a:xfrm>
            <a:off x="1467868" y="2571750"/>
            <a:ext cx="1293944" cy="215444"/>
          </a:xfrm>
          <a:prstGeom prst="rect">
            <a:avLst/>
          </a:prstGeom>
          <a:noFill/>
        </p:spPr>
        <p:txBody>
          <a:bodyPr wrap="none" rtlCol="0">
            <a:spAutoFit/>
          </a:bodyPr>
          <a:lstStyle/>
          <a:p>
            <a:pPr algn="ctr"/>
            <a:r>
              <a:rPr lang="en-US" sz="800" dirty="0">
                <a:solidFill>
                  <a:prstClr val="black"/>
                </a:solidFill>
              </a:rPr>
              <a:t>Inefficient spectrum usage</a:t>
            </a:r>
          </a:p>
        </p:txBody>
      </p:sp>
      <p:cxnSp>
        <p:nvCxnSpPr>
          <p:cNvPr id="15" name="Straight Connector 14"/>
          <p:cNvCxnSpPr/>
          <p:nvPr/>
        </p:nvCxnSpPr>
        <p:spPr>
          <a:xfrm flipH="1">
            <a:off x="3221341" y="3817372"/>
            <a:ext cx="1" cy="28682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224009" y="3924804"/>
            <a:ext cx="195863" cy="195863"/>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89032" y="3678583"/>
            <a:ext cx="272832" cy="246221"/>
          </a:xfrm>
          <a:prstGeom prst="rect">
            <a:avLst/>
          </a:prstGeom>
          <a:noFill/>
        </p:spPr>
        <p:txBody>
          <a:bodyPr wrap="none" rtlCol="0">
            <a:spAutoFit/>
          </a:bodyPr>
          <a:lstStyle/>
          <a:p>
            <a:pPr algn="ctr"/>
            <a:r>
              <a:rPr lang="en-US" sz="1000" b="1" dirty="0">
                <a:solidFill>
                  <a:prstClr val="black"/>
                </a:solidFill>
              </a:rPr>
              <a:t>IL</a:t>
            </a:r>
          </a:p>
        </p:txBody>
      </p:sp>
      <p:sp>
        <p:nvSpPr>
          <p:cNvPr id="11" name="Oval 10"/>
          <p:cNvSpPr>
            <a:spLocks noChangeAspect="1"/>
          </p:cNvSpPr>
          <p:nvPr/>
        </p:nvSpPr>
        <p:spPr>
          <a:xfrm>
            <a:off x="3181016" y="3753535"/>
            <a:ext cx="80649" cy="806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 name="Straight Connector 24"/>
          <p:cNvCxnSpPr/>
          <p:nvPr/>
        </p:nvCxnSpPr>
        <p:spPr>
          <a:xfrm>
            <a:off x="1143895" y="3565079"/>
            <a:ext cx="0" cy="1001585"/>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43895" y="2955708"/>
            <a:ext cx="624155" cy="624154"/>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Oval 29"/>
          <p:cNvSpPr>
            <a:spLocks noChangeAspect="1"/>
          </p:cNvSpPr>
          <p:nvPr/>
        </p:nvSpPr>
        <p:spPr>
          <a:xfrm>
            <a:off x="1103569" y="3535217"/>
            <a:ext cx="80649" cy="806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818291" y="3435846"/>
            <a:ext cx="301686" cy="246221"/>
          </a:xfrm>
          <a:prstGeom prst="rect">
            <a:avLst/>
          </a:prstGeom>
          <a:noFill/>
        </p:spPr>
        <p:txBody>
          <a:bodyPr wrap="none" rtlCol="0">
            <a:spAutoFit/>
          </a:bodyPr>
          <a:lstStyle/>
          <a:p>
            <a:pPr algn="ctr"/>
            <a:r>
              <a:rPr lang="en-US" sz="1000" b="1" dirty="0">
                <a:solidFill>
                  <a:srgbClr val="FF0000"/>
                </a:solidFill>
              </a:rPr>
              <a:t>LE</a:t>
            </a:r>
          </a:p>
        </p:txBody>
      </p:sp>
      <p:cxnSp>
        <p:nvCxnSpPr>
          <p:cNvPr id="32" name="Straight Connector 31"/>
          <p:cNvCxnSpPr/>
          <p:nvPr/>
        </p:nvCxnSpPr>
        <p:spPr>
          <a:xfrm flipH="1">
            <a:off x="1990993" y="3939902"/>
            <a:ext cx="353120" cy="35312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408009" y="4299942"/>
            <a:ext cx="55703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965047" y="3535217"/>
            <a:ext cx="0" cy="764725"/>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Oval 37"/>
          <p:cNvSpPr>
            <a:spLocks noChangeAspect="1"/>
          </p:cNvSpPr>
          <p:nvPr/>
        </p:nvSpPr>
        <p:spPr>
          <a:xfrm>
            <a:off x="1924722" y="3478307"/>
            <a:ext cx="80649" cy="806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p:nvSpPr>
        <p:spPr>
          <a:xfrm>
            <a:off x="1990993" y="3363838"/>
            <a:ext cx="293670" cy="246221"/>
          </a:xfrm>
          <a:prstGeom prst="rect">
            <a:avLst/>
          </a:prstGeom>
          <a:noFill/>
        </p:spPr>
        <p:txBody>
          <a:bodyPr wrap="none" rtlCol="0">
            <a:spAutoFit/>
          </a:bodyPr>
          <a:lstStyle/>
          <a:p>
            <a:pPr algn="ctr"/>
            <a:r>
              <a:rPr lang="en-US" sz="1000" b="1" dirty="0">
                <a:solidFill>
                  <a:prstClr val="black"/>
                </a:solidFill>
              </a:rPr>
              <a:t>LL</a:t>
            </a:r>
          </a:p>
        </p:txBody>
      </p:sp>
      <p:sp>
        <p:nvSpPr>
          <p:cNvPr id="40" name="Oval 39"/>
          <p:cNvSpPr>
            <a:spLocks noChangeAspect="1"/>
          </p:cNvSpPr>
          <p:nvPr/>
        </p:nvSpPr>
        <p:spPr>
          <a:xfrm>
            <a:off x="1727726" y="3107455"/>
            <a:ext cx="80649" cy="806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9" name="Group 48"/>
          <p:cNvGrpSpPr/>
          <p:nvPr/>
        </p:nvGrpSpPr>
        <p:grpSpPr>
          <a:xfrm>
            <a:off x="1440847" y="2952440"/>
            <a:ext cx="333746" cy="411107"/>
            <a:chOff x="1763688" y="2897616"/>
            <a:chExt cx="333746" cy="411107"/>
          </a:xfrm>
        </p:grpSpPr>
        <p:grpSp>
          <p:nvGrpSpPr>
            <p:cNvPr id="48" name="Group 47"/>
            <p:cNvGrpSpPr/>
            <p:nvPr/>
          </p:nvGrpSpPr>
          <p:grpSpPr>
            <a:xfrm>
              <a:off x="1825418" y="2897616"/>
              <a:ext cx="210287" cy="411107"/>
              <a:chOff x="2663788" y="2880723"/>
              <a:chExt cx="210287" cy="411107"/>
            </a:xfrm>
          </p:grpSpPr>
          <p:cxnSp>
            <p:nvCxnSpPr>
              <p:cNvPr id="43" name="Straight Arrow Connector 42"/>
              <p:cNvCxnSpPr/>
              <p:nvPr/>
            </p:nvCxnSpPr>
            <p:spPr>
              <a:xfrm>
                <a:off x="2768931" y="2880723"/>
                <a:ext cx="0" cy="411107"/>
              </a:xfrm>
              <a:prstGeom prst="straightConnector1">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663788" y="3020575"/>
                <a:ext cx="210287" cy="112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1763688" y="2973601"/>
              <a:ext cx="333746" cy="246221"/>
            </a:xfrm>
            <a:prstGeom prst="rect">
              <a:avLst/>
            </a:prstGeom>
            <a:noFill/>
          </p:spPr>
          <p:txBody>
            <a:bodyPr wrap="none" rtlCol="0">
              <a:spAutoFit/>
            </a:bodyPr>
            <a:lstStyle/>
            <a:p>
              <a:pPr algn="ctr"/>
              <a:r>
                <a:rPr lang="en-US" sz="1000" b="1" dirty="0">
                  <a:solidFill>
                    <a:prstClr val="black"/>
                  </a:solidFill>
                </a:rPr>
                <a:t>BA</a:t>
              </a:r>
            </a:p>
          </p:txBody>
        </p:sp>
      </p:grpSp>
      <p:cxnSp>
        <p:nvCxnSpPr>
          <p:cNvPr id="51" name="Straight Connector 50"/>
          <p:cNvCxnSpPr/>
          <p:nvPr/>
        </p:nvCxnSpPr>
        <p:spPr>
          <a:xfrm flipH="1">
            <a:off x="1611184" y="4116150"/>
            <a:ext cx="1610156"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3081613" y="2643329"/>
            <a:ext cx="1057963" cy="380078"/>
          </a:xfrm>
          <a:prstGeom prst="roundRect">
            <a:avLst/>
          </a:prstGeom>
          <a:solidFill>
            <a:schemeClr val="tx2">
              <a:lumMod val="20000"/>
              <a:lumOff val="8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black"/>
                </a:solidFill>
              </a:rPr>
              <a:t>Licensing Scheme Goals</a:t>
            </a:r>
          </a:p>
        </p:txBody>
      </p:sp>
      <p:sp>
        <p:nvSpPr>
          <p:cNvPr id="4" name="Rounded Rectangle 3"/>
          <p:cNvSpPr/>
          <p:nvPr/>
        </p:nvSpPr>
        <p:spPr>
          <a:xfrm>
            <a:off x="406038" y="2499742"/>
            <a:ext cx="3949938" cy="2376264"/>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Oval 52"/>
          <p:cNvSpPr>
            <a:spLocks noChangeAspect="1"/>
          </p:cNvSpPr>
          <p:nvPr/>
        </p:nvSpPr>
        <p:spPr>
          <a:xfrm>
            <a:off x="3333416" y="3905935"/>
            <a:ext cx="80649" cy="80649"/>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4969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262020" y="126791"/>
            <a:ext cx="7982387" cy="432048"/>
          </a:xfrm>
        </p:spPr>
        <p:txBody>
          <a:bodyPr>
            <a:noAutofit/>
          </a:bodyPr>
          <a:lstStyle/>
          <a:p>
            <a:r>
              <a:rPr lang="en-US" sz="2400" cap="none" dirty="0">
                <a:solidFill>
                  <a:srgbClr val="1F4C7D"/>
                </a:solidFill>
              </a:rPr>
              <a:t>Backhaul spectrum licensing schemes: a new hybrid approach</a:t>
            </a:r>
          </a:p>
        </p:txBody>
      </p:sp>
      <p:graphicFrame>
        <p:nvGraphicFramePr>
          <p:cNvPr id="26" name="Table 25"/>
          <p:cNvGraphicFramePr>
            <a:graphicFrameLocks noGrp="1"/>
          </p:cNvGraphicFramePr>
          <p:nvPr>
            <p:extLst/>
          </p:nvPr>
        </p:nvGraphicFramePr>
        <p:xfrm>
          <a:off x="406037" y="774958"/>
          <a:ext cx="7838369" cy="1371600"/>
        </p:xfrm>
        <a:graphic>
          <a:graphicData uri="http://schemas.openxmlformats.org/drawingml/2006/table">
            <a:tbl>
              <a:tblPr firstRow="1" bandRow="1">
                <a:tableStyleId>{5C22544A-7EE6-4342-B048-85BDC9FD1C3A}</a:tableStyleId>
              </a:tblPr>
              <a:tblGrid>
                <a:gridCol w="1357651">
                  <a:extLst>
                    <a:ext uri="{9D8B030D-6E8A-4147-A177-3AD203B41FA5}">
                      <a16:colId xmlns:a16="http://schemas.microsoft.com/office/drawing/2014/main" val="20000"/>
                    </a:ext>
                  </a:extLst>
                </a:gridCol>
                <a:gridCol w="6480718">
                  <a:extLst>
                    <a:ext uri="{9D8B030D-6E8A-4147-A177-3AD203B41FA5}">
                      <a16:colId xmlns:a16="http://schemas.microsoft.com/office/drawing/2014/main" val="20001"/>
                    </a:ext>
                  </a:extLst>
                </a:gridCol>
              </a:tblGrid>
              <a:tr h="199114">
                <a:tc>
                  <a:txBody>
                    <a:bodyPr/>
                    <a:lstStyle/>
                    <a:p>
                      <a:r>
                        <a:rPr lang="en-US" altLang="zh-CN" sz="1200" b="1" dirty="0">
                          <a:latin typeface="Calibri" panose="020F0502020204030204" pitchFamily="34" charset="0"/>
                          <a:cs typeface="Calibri" panose="020F0502020204030204" pitchFamily="34" charset="0"/>
                        </a:rPr>
                        <a:t>License</a:t>
                      </a:r>
                      <a:r>
                        <a:rPr lang="en-US" altLang="zh-CN" sz="1200" b="1" baseline="0" dirty="0">
                          <a:latin typeface="Calibri" panose="020F0502020204030204" pitchFamily="34" charset="0"/>
                          <a:cs typeface="Calibri" panose="020F0502020204030204" pitchFamily="34" charset="0"/>
                        </a:rPr>
                        <a:t> scheme</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dirty="0">
                          <a:solidFill>
                            <a:schemeClr val="tx1"/>
                          </a:solidFill>
                          <a:latin typeface="Calibri" panose="020F0502020204030204" pitchFamily="34" charset="0"/>
                          <a:cs typeface="Calibri" panose="020F0502020204030204" pitchFamily="34" charset="0"/>
                        </a:rPr>
                        <a:t>“Hybrid scheme” </a:t>
                      </a:r>
                      <a:r>
                        <a:rPr lang="en-US" altLang="zh-CN" sz="1200" b="1" i="0" dirty="0">
                          <a:solidFill>
                            <a:srgbClr val="00B050"/>
                          </a:solidFill>
                          <a:latin typeface="Calibri" panose="020F0502020204030204" pitchFamily="34" charset="0"/>
                          <a:cs typeface="Calibri" panose="020F0502020204030204" pitchFamily="34" charset="0"/>
                        </a:rPr>
                        <a:t>(HS)</a:t>
                      </a:r>
                      <a:endParaRPr lang="zh-CN" altLang="en-US" sz="1200" b="1" i="0" dirty="0">
                        <a:solidFill>
                          <a:srgbClr val="00B050"/>
                        </a:solidFill>
                        <a:latin typeface="Calibri" panose="020F0502020204030204" pitchFamily="34" charset="0"/>
                        <a:cs typeface="Calibri" panose="020F0502020204030204" pitchFamily="34" charset="0"/>
                      </a:endParaRPr>
                    </a:p>
                  </a:txBody>
                  <a:tcPr marL="68580" marR="68580" marT="34290" marB="34290">
                    <a:solidFill>
                      <a:srgbClr val="E9EDF4"/>
                    </a:solidFill>
                  </a:tcPr>
                </a:tc>
                <a:extLst>
                  <a:ext uri="{0D108BD9-81ED-4DB2-BD59-A6C34878D82A}">
                    <a16:rowId xmlns:a16="http://schemas.microsoft.com/office/drawing/2014/main" val="10000"/>
                  </a:ext>
                </a:extLst>
              </a:tr>
              <a:tr h="199114">
                <a:tc>
                  <a:txBody>
                    <a:bodyPr/>
                    <a:lstStyle/>
                    <a:p>
                      <a:r>
                        <a:rPr lang="en-US" altLang="zh-CN" sz="1200" b="1" dirty="0">
                          <a:solidFill>
                            <a:schemeClr val="bg1"/>
                          </a:solidFill>
                          <a:latin typeface="Calibri" panose="020F0502020204030204" pitchFamily="34" charset="0"/>
                          <a:cs typeface="Calibri" panose="020F0502020204030204" pitchFamily="34" charset="0"/>
                        </a:rPr>
                        <a:t>Application</a:t>
                      </a:r>
                      <a:endParaRPr lang="zh-CN" alt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i="0" dirty="0">
                          <a:latin typeface="Calibri" panose="020F0502020204030204" pitchFamily="34" charset="0"/>
                          <a:cs typeface="Calibri" panose="020F0502020204030204" pitchFamily="34" charset="0"/>
                        </a:rPr>
                        <a:t>Block reservation for</a:t>
                      </a:r>
                      <a:r>
                        <a:rPr lang="en-US" altLang="zh-CN" sz="1200" i="0" baseline="0" dirty="0">
                          <a:latin typeface="Calibri" panose="020F0502020204030204" pitchFamily="34" charset="0"/>
                          <a:cs typeface="Calibri" panose="020F0502020204030204" pitchFamily="34" charset="0"/>
                        </a:rPr>
                        <a:t> the MNO and </a:t>
                      </a:r>
                      <a:r>
                        <a:rPr lang="en-US" altLang="zh-CN" sz="1200" i="0" dirty="0">
                          <a:latin typeface="Calibri" panose="020F0502020204030204" pitchFamily="34" charset="0"/>
                          <a:cs typeface="Calibri" panose="020F0502020204030204" pitchFamily="34" charset="0"/>
                        </a:rPr>
                        <a:t>link-by-link declaration by the MNO; NRA is</a:t>
                      </a:r>
                      <a:r>
                        <a:rPr lang="en-US" altLang="zh-CN" sz="1200" i="0" baseline="0" dirty="0">
                          <a:latin typeface="Calibri" panose="020F0502020204030204" pitchFamily="34" charset="0"/>
                          <a:cs typeface="Calibri" panose="020F0502020204030204" pitchFamily="34" charset="0"/>
                        </a:rPr>
                        <a:t> aware of actual spectrum utilization (for assessing an efficient spectrum usage)</a:t>
                      </a:r>
                      <a:endParaRPr lang="zh-CN" altLang="en-US" sz="1200"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199114">
                <a:tc>
                  <a:txBody>
                    <a:bodyPr/>
                    <a:lstStyle/>
                    <a:p>
                      <a:r>
                        <a:rPr lang="en-US" altLang="zh-CN" sz="1200" b="1" dirty="0">
                          <a:solidFill>
                            <a:schemeClr val="bg1"/>
                          </a:solidFill>
                          <a:latin typeface="Calibri" panose="020F0502020204030204" pitchFamily="34" charset="0"/>
                          <a:cs typeface="Calibri" panose="020F0502020204030204" pitchFamily="34" charset="0"/>
                        </a:rPr>
                        <a:t>Coordination</a:t>
                      </a:r>
                      <a:endParaRPr lang="zh-CN" alt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pPr marL="0" marR="0" lvl="0" indent="0" algn="l" defTabSz="914316" rtl="0" eaLnBrk="1" fontAlgn="auto" latinLnBrk="0" hangingPunct="1">
                        <a:lnSpc>
                          <a:spcPct val="100000"/>
                        </a:lnSpc>
                        <a:spcBef>
                          <a:spcPts val="0"/>
                        </a:spcBef>
                        <a:spcAft>
                          <a:spcPts val="0"/>
                        </a:spcAft>
                        <a:buClrTx/>
                        <a:buSzTx/>
                        <a:buFontTx/>
                        <a:buNone/>
                        <a:tabLst/>
                        <a:defRPr/>
                      </a:pPr>
                      <a:r>
                        <a:rPr lang="en-US" altLang="zh-CN" sz="1200" i="0" dirty="0">
                          <a:latin typeface="Calibri" panose="020F0502020204030204" pitchFamily="34" charset="0"/>
                          <a:cs typeface="Calibri" panose="020F0502020204030204" pitchFamily="34" charset="0"/>
                        </a:rPr>
                        <a:t>MNO managing self-coordination within the Block; coordination among MNOs using adjacent blocks ensured by filter + antenna discrimination and</a:t>
                      </a:r>
                      <a:r>
                        <a:rPr lang="en-US" altLang="zh-CN" sz="1200" i="0" baseline="0" dirty="0">
                          <a:latin typeface="Calibri" panose="020F0502020204030204" pitchFamily="34" charset="0"/>
                          <a:cs typeface="Calibri" panose="020F0502020204030204" pitchFamily="34" charset="0"/>
                        </a:rPr>
                        <a:t> guard bands (if needed)</a:t>
                      </a:r>
                      <a:endParaRPr lang="en-US" altLang="zh-CN" sz="1200"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199114">
                <a:tc>
                  <a:txBody>
                    <a:bodyPr/>
                    <a:lstStyle/>
                    <a:p>
                      <a:r>
                        <a:rPr lang="en-US" altLang="zh-CN" sz="1200" b="1" dirty="0">
                          <a:solidFill>
                            <a:schemeClr val="bg1"/>
                          </a:solidFill>
                          <a:latin typeface="Calibri" panose="020F0502020204030204" pitchFamily="34" charset="0"/>
                          <a:cs typeface="Calibri" panose="020F0502020204030204" pitchFamily="34" charset="0"/>
                        </a:rPr>
                        <a:t>Cases</a:t>
                      </a:r>
                      <a:endParaRPr lang="zh-CN" alt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i="0" baseline="0" dirty="0">
                          <a:latin typeface="Calibri" panose="020F0502020204030204" pitchFamily="34" charset="0"/>
                          <a:cs typeface="Calibri" panose="020F0502020204030204" pitchFamily="34" charset="0"/>
                        </a:rPr>
                        <a:t>Used (e.g. Romania, Turkey)</a:t>
                      </a:r>
                      <a:endParaRPr lang="zh-CN" altLang="en-US" sz="1200"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bl>
          </a:graphicData>
        </a:graphic>
      </p:graphicFrame>
      <p:sp>
        <p:nvSpPr>
          <p:cNvPr id="18" name="Rectangle 17"/>
          <p:cNvSpPr/>
          <p:nvPr/>
        </p:nvSpPr>
        <p:spPr>
          <a:xfrm>
            <a:off x="4477324" y="2630786"/>
            <a:ext cx="4392488" cy="2092881"/>
          </a:xfrm>
          <a:prstGeom prst="rect">
            <a:avLst/>
          </a:prstGeom>
        </p:spPr>
        <p:txBody>
          <a:bodyPr wrap="square">
            <a:spAutoFit/>
          </a:bodyPr>
          <a:lstStyle/>
          <a:p>
            <a:pPr marL="214313" indent="-214313">
              <a:buClr>
                <a:srgbClr val="1F497D"/>
              </a:buClr>
              <a:buSzPct val="70000"/>
              <a:buFont typeface="Wingdings" panose="05000000000000000000" pitchFamily="2" charset="2"/>
              <a:buChar char="l"/>
            </a:pPr>
            <a:r>
              <a:rPr lang="en-GB" altLang="zh-CN" sz="1400" dirty="0">
                <a:solidFill>
                  <a:prstClr val="black"/>
                </a:solidFill>
              </a:rPr>
              <a:t>By leveraging and mixing the best of Individual Licensing and Block Assignment</a:t>
            </a:r>
          </a:p>
          <a:p>
            <a:pPr marL="214313" indent="-214313">
              <a:buClr>
                <a:srgbClr val="1F497D"/>
              </a:buClr>
              <a:buSzPct val="70000"/>
              <a:buFont typeface="Wingdings" panose="05000000000000000000" pitchFamily="2" charset="2"/>
              <a:buChar char="l"/>
            </a:pPr>
            <a:endParaRPr lang="en-GB" altLang="zh-CN" sz="1400" dirty="0">
              <a:solidFill>
                <a:prstClr val="black"/>
              </a:solidFill>
            </a:endParaRPr>
          </a:p>
          <a:p>
            <a:pPr marL="214313" indent="-214313">
              <a:buClr>
                <a:srgbClr val="1F497D"/>
              </a:buClr>
              <a:buSzPct val="70000"/>
              <a:buFont typeface="Wingdings" panose="05000000000000000000" pitchFamily="2" charset="2"/>
              <a:buChar char="l"/>
            </a:pPr>
            <a:r>
              <a:rPr lang="en-GB" altLang="zh-CN" sz="1400" b="1" dirty="0">
                <a:solidFill>
                  <a:srgbClr val="1F497D"/>
                </a:solidFill>
              </a:rPr>
              <a:t>“Hybrid Scheme” has the potential to achieve all three goals</a:t>
            </a:r>
          </a:p>
          <a:p>
            <a:pPr marL="671513" lvl="1" indent="-214313">
              <a:buClr>
                <a:srgbClr val="1F497D"/>
              </a:buClr>
              <a:buSzPct val="70000"/>
              <a:buFont typeface="Wingdings" panose="05000000000000000000" pitchFamily="2" charset="2"/>
              <a:buChar char="l"/>
            </a:pPr>
            <a:r>
              <a:rPr lang="en-GB" altLang="zh-CN" sz="1200" dirty="0">
                <a:solidFill>
                  <a:prstClr val="black"/>
                </a:solidFill>
              </a:rPr>
              <a:t>By managing the efficient spectrum usage by proper license fees rules</a:t>
            </a:r>
          </a:p>
          <a:p>
            <a:pPr marL="671513" lvl="1" indent="-214313">
              <a:buClr>
                <a:srgbClr val="1F497D"/>
              </a:buClr>
              <a:buSzPct val="70000"/>
              <a:buFont typeface="Wingdings" panose="05000000000000000000" pitchFamily="2" charset="2"/>
              <a:buChar char="l"/>
            </a:pPr>
            <a:r>
              <a:rPr lang="en-GB" altLang="zh-CN" sz="1200" dirty="0">
                <a:solidFill>
                  <a:prstClr val="black"/>
                </a:solidFill>
              </a:rPr>
              <a:t>with a low up-front fee for block reservation</a:t>
            </a:r>
          </a:p>
          <a:p>
            <a:pPr marL="671513" lvl="1" indent="-214313">
              <a:buClr>
                <a:srgbClr val="1F497D"/>
              </a:buClr>
              <a:buSzPct val="70000"/>
              <a:buFont typeface="Wingdings" panose="05000000000000000000" pitchFamily="2" charset="2"/>
              <a:buChar char="l"/>
            </a:pPr>
            <a:r>
              <a:rPr lang="en-GB" altLang="zh-CN" sz="1200" dirty="0">
                <a:solidFill>
                  <a:prstClr val="black"/>
                </a:solidFill>
              </a:rPr>
              <a:t>and additional fee per link that incentivize Operators to stay within the block as much as possible </a:t>
            </a:r>
          </a:p>
        </p:txBody>
      </p:sp>
      <p:cxnSp>
        <p:nvCxnSpPr>
          <p:cNvPr id="3" name="Straight Arrow Connector 2"/>
          <p:cNvCxnSpPr/>
          <p:nvPr/>
        </p:nvCxnSpPr>
        <p:spPr>
          <a:xfrm flipV="1">
            <a:off x="1768049" y="2787774"/>
            <a:ext cx="0" cy="11521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768049" y="3939902"/>
            <a:ext cx="18002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047969" y="3939902"/>
            <a:ext cx="720080" cy="7200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51075" y="3817372"/>
            <a:ext cx="732893" cy="338554"/>
          </a:xfrm>
          <a:prstGeom prst="rect">
            <a:avLst/>
          </a:prstGeom>
          <a:noFill/>
        </p:spPr>
        <p:txBody>
          <a:bodyPr wrap="none" rtlCol="0">
            <a:spAutoFit/>
          </a:bodyPr>
          <a:lstStyle/>
          <a:p>
            <a:pPr algn="ctr"/>
            <a:r>
              <a:rPr lang="en-US" sz="800" dirty="0">
                <a:solidFill>
                  <a:prstClr val="black"/>
                </a:solidFill>
              </a:rPr>
              <a:t>Coordination</a:t>
            </a:r>
          </a:p>
          <a:p>
            <a:pPr algn="ctr"/>
            <a:r>
              <a:rPr lang="en-US" sz="800" dirty="0">
                <a:solidFill>
                  <a:prstClr val="black"/>
                </a:solidFill>
              </a:rPr>
              <a:t>burden</a:t>
            </a:r>
          </a:p>
        </p:txBody>
      </p:sp>
      <p:sp>
        <p:nvSpPr>
          <p:cNvPr id="13" name="TextBox 12"/>
          <p:cNvSpPr txBox="1"/>
          <p:nvPr/>
        </p:nvSpPr>
        <p:spPr>
          <a:xfrm>
            <a:off x="1092691" y="4556256"/>
            <a:ext cx="872355" cy="215444"/>
          </a:xfrm>
          <a:prstGeom prst="rect">
            <a:avLst/>
          </a:prstGeom>
          <a:noFill/>
        </p:spPr>
        <p:txBody>
          <a:bodyPr wrap="none" rtlCol="0">
            <a:spAutoFit/>
          </a:bodyPr>
          <a:lstStyle/>
          <a:p>
            <a:pPr algn="ctr"/>
            <a:r>
              <a:rPr lang="en-US" sz="800" dirty="0">
                <a:solidFill>
                  <a:prstClr val="black"/>
                </a:solidFill>
              </a:rPr>
              <a:t>Interference risk</a:t>
            </a:r>
          </a:p>
        </p:txBody>
      </p:sp>
      <p:sp>
        <p:nvSpPr>
          <p:cNvPr id="14" name="TextBox 13"/>
          <p:cNvSpPr txBox="1"/>
          <p:nvPr/>
        </p:nvSpPr>
        <p:spPr>
          <a:xfrm>
            <a:off x="1467868" y="2571750"/>
            <a:ext cx="1293944" cy="215444"/>
          </a:xfrm>
          <a:prstGeom prst="rect">
            <a:avLst/>
          </a:prstGeom>
          <a:noFill/>
        </p:spPr>
        <p:txBody>
          <a:bodyPr wrap="none" rtlCol="0">
            <a:spAutoFit/>
          </a:bodyPr>
          <a:lstStyle/>
          <a:p>
            <a:pPr algn="ctr"/>
            <a:r>
              <a:rPr lang="en-US" sz="800" dirty="0">
                <a:solidFill>
                  <a:prstClr val="black"/>
                </a:solidFill>
              </a:rPr>
              <a:t>Inefficient spectrum usage</a:t>
            </a:r>
          </a:p>
        </p:txBody>
      </p:sp>
      <p:cxnSp>
        <p:nvCxnSpPr>
          <p:cNvPr id="15" name="Straight Connector 14"/>
          <p:cNvCxnSpPr/>
          <p:nvPr/>
        </p:nvCxnSpPr>
        <p:spPr>
          <a:xfrm flipH="1">
            <a:off x="3221341" y="3817372"/>
            <a:ext cx="1" cy="28682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224009" y="3924804"/>
            <a:ext cx="195863" cy="195863"/>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89032" y="3678583"/>
            <a:ext cx="272832" cy="246221"/>
          </a:xfrm>
          <a:prstGeom prst="rect">
            <a:avLst/>
          </a:prstGeom>
          <a:noFill/>
        </p:spPr>
        <p:txBody>
          <a:bodyPr wrap="none" rtlCol="0">
            <a:spAutoFit/>
          </a:bodyPr>
          <a:lstStyle/>
          <a:p>
            <a:pPr algn="ctr"/>
            <a:r>
              <a:rPr lang="en-US" sz="1000" b="1" dirty="0">
                <a:solidFill>
                  <a:prstClr val="black"/>
                </a:solidFill>
              </a:rPr>
              <a:t>IL</a:t>
            </a:r>
          </a:p>
        </p:txBody>
      </p:sp>
      <p:sp>
        <p:nvSpPr>
          <p:cNvPr id="11" name="Oval 10"/>
          <p:cNvSpPr>
            <a:spLocks noChangeAspect="1"/>
          </p:cNvSpPr>
          <p:nvPr/>
        </p:nvSpPr>
        <p:spPr>
          <a:xfrm>
            <a:off x="3181016" y="3753535"/>
            <a:ext cx="80649" cy="806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 name="Straight Connector 24"/>
          <p:cNvCxnSpPr/>
          <p:nvPr/>
        </p:nvCxnSpPr>
        <p:spPr>
          <a:xfrm>
            <a:off x="1143895" y="3565079"/>
            <a:ext cx="0" cy="1001585"/>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43895" y="2955708"/>
            <a:ext cx="624155" cy="624154"/>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Oval 29"/>
          <p:cNvSpPr>
            <a:spLocks noChangeAspect="1"/>
          </p:cNvSpPr>
          <p:nvPr/>
        </p:nvSpPr>
        <p:spPr>
          <a:xfrm>
            <a:off x="1103569" y="3535217"/>
            <a:ext cx="80649" cy="806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818291" y="3435846"/>
            <a:ext cx="301686" cy="246221"/>
          </a:xfrm>
          <a:prstGeom prst="rect">
            <a:avLst/>
          </a:prstGeom>
          <a:noFill/>
        </p:spPr>
        <p:txBody>
          <a:bodyPr wrap="none" rtlCol="0">
            <a:spAutoFit/>
          </a:bodyPr>
          <a:lstStyle/>
          <a:p>
            <a:pPr algn="ctr"/>
            <a:r>
              <a:rPr lang="en-US" sz="1000" b="1" dirty="0">
                <a:solidFill>
                  <a:srgbClr val="FF0000"/>
                </a:solidFill>
              </a:rPr>
              <a:t>LE</a:t>
            </a:r>
          </a:p>
        </p:txBody>
      </p:sp>
      <p:cxnSp>
        <p:nvCxnSpPr>
          <p:cNvPr id="32" name="Straight Connector 31"/>
          <p:cNvCxnSpPr/>
          <p:nvPr/>
        </p:nvCxnSpPr>
        <p:spPr>
          <a:xfrm flipH="1">
            <a:off x="1990993" y="3939902"/>
            <a:ext cx="353120" cy="35312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408009" y="4299942"/>
            <a:ext cx="55703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965047" y="3535217"/>
            <a:ext cx="0" cy="764725"/>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Oval 37"/>
          <p:cNvSpPr>
            <a:spLocks noChangeAspect="1"/>
          </p:cNvSpPr>
          <p:nvPr/>
        </p:nvSpPr>
        <p:spPr>
          <a:xfrm>
            <a:off x="1924722" y="3478307"/>
            <a:ext cx="80649" cy="806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p:nvSpPr>
        <p:spPr>
          <a:xfrm>
            <a:off x="1990993" y="3363838"/>
            <a:ext cx="293670" cy="246221"/>
          </a:xfrm>
          <a:prstGeom prst="rect">
            <a:avLst/>
          </a:prstGeom>
          <a:noFill/>
        </p:spPr>
        <p:txBody>
          <a:bodyPr wrap="none" rtlCol="0">
            <a:spAutoFit/>
          </a:bodyPr>
          <a:lstStyle/>
          <a:p>
            <a:pPr algn="ctr"/>
            <a:r>
              <a:rPr lang="en-US" sz="1000" b="1" dirty="0">
                <a:solidFill>
                  <a:prstClr val="black"/>
                </a:solidFill>
              </a:rPr>
              <a:t>LL</a:t>
            </a:r>
          </a:p>
        </p:txBody>
      </p:sp>
      <p:sp>
        <p:nvSpPr>
          <p:cNvPr id="40" name="Oval 39"/>
          <p:cNvSpPr>
            <a:spLocks noChangeAspect="1"/>
          </p:cNvSpPr>
          <p:nvPr/>
        </p:nvSpPr>
        <p:spPr>
          <a:xfrm>
            <a:off x="1727726" y="3107455"/>
            <a:ext cx="80649" cy="806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9" name="Group 48"/>
          <p:cNvGrpSpPr/>
          <p:nvPr/>
        </p:nvGrpSpPr>
        <p:grpSpPr>
          <a:xfrm>
            <a:off x="1440847" y="2952440"/>
            <a:ext cx="333746" cy="411107"/>
            <a:chOff x="1763688" y="2897616"/>
            <a:chExt cx="333746" cy="411107"/>
          </a:xfrm>
        </p:grpSpPr>
        <p:grpSp>
          <p:nvGrpSpPr>
            <p:cNvPr id="48" name="Group 47"/>
            <p:cNvGrpSpPr/>
            <p:nvPr/>
          </p:nvGrpSpPr>
          <p:grpSpPr>
            <a:xfrm>
              <a:off x="1825418" y="2897616"/>
              <a:ext cx="210287" cy="411107"/>
              <a:chOff x="2663788" y="2880723"/>
              <a:chExt cx="210287" cy="411107"/>
            </a:xfrm>
          </p:grpSpPr>
          <p:cxnSp>
            <p:nvCxnSpPr>
              <p:cNvPr id="43" name="Straight Arrow Connector 42"/>
              <p:cNvCxnSpPr/>
              <p:nvPr/>
            </p:nvCxnSpPr>
            <p:spPr>
              <a:xfrm>
                <a:off x="2768931" y="2880723"/>
                <a:ext cx="0" cy="411107"/>
              </a:xfrm>
              <a:prstGeom prst="straightConnector1">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663788" y="3020575"/>
                <a:ext cx="210287" cy="112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1763688" y="2973601"/>
              <a:ext cx="333746" cy="246221"/>
            </a:xfrm>
            <a:prstGeom prst="rect">
              <a:avLst/>
            </a:prstGeom>
            <a:noFill/>
          </p:spPr>
          <p:txBody>
            <a:bodyPr wrap="none" rtlCol="0">
              <a:spAutoFit/>
            </a:bodyPr>
            <a:lstStyle/>
            <a:p>
              <a:pPr algn="ctr"/>
              <a:r>
                <a:rPr lang="en-US" sz="1000" b="1" dirty="0">
                  <a:solidFill>
                    <a:prstClr val="black"/>
                  </a:solidFill>
                </a:rPr>
                <a:t>BA</a:t>
              </a:r>
            </a:p>
          </p:txBody>
        </p:sp>
      </p:grpSp>
      <p:cxnSp>
        <p:nvCxnSpPr>
          <p:cNvPr id="51" name="Straight Connector 50"/>
          <p:cNvCxnSpPr/>
          <p:nvPr/>
        </p:nvCxnSpPr>
        <p:spPr>
          <a:xfrm flipH="1">
            <a:off x="1611184" y="4116150"/>
            <a:ext cx="1610156"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840057" y="3939902"/>
            <a:ext cx="72008" cy="7200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686528" y="4011910"/>
            <a:ext cx="15353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840057" y="3610059"/>
            <a:ext cx="0" cy="401851"/>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483834" y="3598842"/>
            <a:ext cx="325730" cy="411107"/>
            <a:chOff x="1767695" y="2897616"/>
            <a:chExt cx="325730" cy="411107"/>
          </a:xfrm>
        </p:grpSpPr>
        <p:grpSp>
          <p:nvGrpSpPr>
            <p:cNvPr id="44" name="Group 43"/>
            <p:cNvGrpSpPr/>
            <p:nvPr/>
          </p:nvGrpSpPr>
          <p:grpSpPr>
            <a:xfrm>
              <a:off x="1825418" y="2897616"/>
              <a:ext cx="210287" cy="411107"/>
              <a:chOff x="2663788" y="2880723"/>
              <a:chExt cx="210287" cy="411107"/>
            </a:xfrm>
          </p:grpSpPr>
          <p:cxnSp>
            <p:nvCxnSpPr>
              <p:cNvPr id="46" name="Straight Arrow Connector 45"/>
              <p:cNvCxnSpPr/>
              <p:nvPr/>
            </p:nvCxnSpPr>
            <p:spPr>
              <a:xfrm>
                <a:off x="2768931" y="2880723"/>
                <a:ext cx="0" cy="411107"/>
              </a:xfrm>
              <a:prstGeom prst="straightConnector1">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663788" y="3020575"/>
                <a:ext cx="210287" cy="112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TextBox 44"/>
            <p:cNvSpPr txBox="1"/>
            <p:nvPr/>
          </p:nvSpPr>
          <p:spPr>
            <a:xfrm>
              <a:off x="1767695" y="2973601"/>
              <a:ext cx="325730" cy="246221"/>
            </a:xfrm>
            <a:prstGeom prst="rect">
              <a:avLst/>
            </a:prstGeom>
            <a:noFill/>
          </p:spPr>
          <p:txBody>
            <a:bodyPr wrap="none" rtlCol="0">
              <a:spAutoFit/>
            </a:bodyPr>
            <a:lstStyle/>
            <a:p>
              <a:pPr algn="ctr"/>
              <a:r>
                <a:rPr lang="en-US" sz="1000" b="1" dirty="0">
                  <a:solidFill>
                    <a:srgbClr val="00B050"/>
                  </a:solidFill>
                </a:rPr>
                <a:t>HS</a:t>
              </a:r>
            </a:p>
          </p:txBody>
        </p:sp>
      </p:grpSp>
      <p:sp>
        <p:nvSpPr>
          <p:cNvPr id="34" name="Oval 33"/>
          <p:cNvSpPr>
            <a:spLocks noChangeAspect="1"/>
          </p:cNvSpPr>
          <p:nvPr/>
        </p:nvSpPr>
        <p:spPr>
          <a:xfrm>
            <a:off x="1800359" y="3761281"/>
            <a:ext cx="80649" cy="8064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p:nvSpPr>
        <p:spPr>
          <a:xfrm>
            <a:off x="3081613" y="2643329"/>
            <a:ext cx="1057963" cy="380078"/>
          </a:xfrm>
          <a:prstGeom prst="roundRect">
            <a:avLst/>
          </a:prstGeom>
          <a:solidFill>
            <a:schemeClr val="tx2">
              <a:lumMod val="20000"/>
              <a:lumOff val="8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black"/>
                </a:solidFill>
              </a:rPr>
              <a:t>Licensing Scheme Goals</a:t>
            </a:r>
          </a:p>
        </p:txBody>
      </p:sp>
      <p:sp>
        <p:nvSpPr>
          <p:cNvPr id="4" name="Rounded Rectangle 3"/>
          <p:cNvSpPr/>
          <p:nvPr/>
        </p:nvSpPr>
        <p:spPr>
          <a:xfrm>
            <a:off x="406038" y="2499742"/>
            <a:ext cx="3949938" cy="2376264"/>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Oval 52"/>
          <p:cNvSpPr>
            <a:spLocks noChangeAspect="1"/>
          </p:cNvSpPr>
          <p:nvPr/>
        </p:nvSpPr>
        <p:spPr>
          <a:xfrm>
            <a:off x="3333416" y="3905935"/>
            <a:ext cx="80649" cy="80649"/>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4799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262020" y="126791"/>
            <a:ext cx="8482680" cy="432048"/>
          </a:xfrm>
        </p:spPr>
        <p:txBody>
          <a:bodyPr>
            <a:noAutofit/>
          </a:bodyPr>
          <a:lstStyle/>
          <a:p>
            <a:r>
              <a:rPr lang="en-US" sz="2400" cap="none" dirty="0">
                <a:solidFill>
                  <a:srgbClr val="1F4C7D"/>
                </a:solidFill>
              </a:rPr>
              <a:t>Backhaul spectrum licensing fees as of today: Individual licensing</a:t>
            </a:r>
          </a:p>
        </p:txBody>
      </p:sp>
      <p:sp>
        <p:nvSpPr>
          <p:cNvPr id="2" name="TextBox 1"/>
          <p:cNvSpPr txBox="1"/>
          <p:nvPr/>
        </p:nvSpPr>
        <p:spPr>
          <a:xfrm>
            <a:off x="1002688" y="627534"/>
            <a:ext cx="2818144" cy="307777"/>
          </a:xfrm>
          <a:prstGeom prst="rect">
            <a:avLst/>
          </a:prstGeom>
          <a:noFill/>
        </p:spPr>
        <p:txBody>
          <a:bodyPr wrap="none" rtlCol="0">
            <a:spAutoFit/>
          </a:bodyPr>
          <a:lstStyle/>
          <a:p>
            <a:r>
              <a:rPr lang="en-US" sz="1400" dirty="0">
                <a:solidFill>
                  <a:prstClr val="black"/>
                </a:solidFill>
              </a:rPr>
              <a:t>15-23 GHz Band: channel width cost</a:t>
            </a:r>
          </a:p>
        </p:txBody>
      </p:sp>
      <p:grpSp>
        <p:nvGrpSpPr>
          <p:cNvPr id="20" name="Group 19"/>
          <p:cNvGrpSpPr/>
          <p:nvPr/>
        </p:nvGrpSpPr>
        <p:grpSpPr>
          <a:xfrm>
            <a:off x="4860032" y="2248857"/>
            <a:ext cx="3586133" cy="1946793"/>
            <a:chOff x="3096330" y="995458"/>
            <a:chExt cx="2512054" cy="1370958"/>
          </a:xfrm>
        </p:grpSpPr>
        <p:pic>
          <p:nvPicPr>
            <p:cNvPr id="4" name="Picture 3"/>
            <p:cNvPicPr>
              <a:picLocks noChangeAspect="1"/>
            </p:cNvPicPr>
            <p:nvPr/>
          </p:nvPicPr>
          <p:blipFill>
            <a:blip r:embed="rId3"/>
            <a:stretch>
              <a:fillRect/>
            </a:stretch>
          </p:blipFill>
          <p:spPr>
            <a:xfrm>
              <a:off x="3096330" y="995458"/>
              <a:ext cx="2512054" cy="1370958"/>
            </a:xfrm>
            <a:prstGeom prst="rect">
              <a:avLst/>
            </a:prstGeom>
          </p:spPr>
        </p:pic>
        <p:cxnSp>
          <p:nvCxnSpPr>
            <p:cNvPr id="14" name="Straight Connector 13"/>
            <p:cNvCxnSpPr/>
            <p:nvPr/>
          </p:nvCxnSpPr>
          <p:spPr>
            <a:xfrm>
              <a:off x="4199176" y="1055681"/>
              <a:ext cx="1236206" cy="67893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19872" y="1055681"/>
              <a:ext cx="779304"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4183380" y="1056132"/>
              <a:ext cx="1221721" cy="1072304"/>
            </a:xfrm>
            <a:custGeom>
              <a:avLst/>
              <a:gdLst>
                <a:gd name="connsiteX0" fmla="*/ 0 w 1221721"/>
                <a:gd name="connsiteY0" fmla="*/ 0 h 1072304"/>
                <a:gd name="connsiteX1" fmla="*/ 82296 w 1221721"/>
                <a:gd name="connsiteY1" fmla="*/ 333756 h 1072304"/>
                <a:gd name="connsiteX2" fmla="*/ 192024 w 1221721"/>
                <a:gd name="connsiteY2" fmla="*/ 576072 h 1072304"/>
                <a:gd name="connsiteX3" fmla="*/ 370332 w 1221721"/>
                <a:gd name="connsiteY3" fmla="*/ 745236 h 1072304"/>
                <a:gd name="connsiteX4" fmla="*/ 672084 w 1221721"/>
                <a:gd name="connsiteY4" fmla="*/ 932688 h 1072304"/>
                <a:gd name="connsiteX5" fmla="*/ 946404 w 1221721"/>
                <a:gd name="connsiteY5" fmla="*/ 1010412 h 1072304"/>
                <a:gd name="connsiteX6" fmla="*/ 1179576 w 1221721"/>
                <a:gd name="connsiteY6" fmla="*/ 1065276 h 1072304"/>
                <a:gd name="connsiteX7" fmla="*/ 1220724 w 1221721"/>
                <a:gd name="connsiteY7" fmla="*/ 1069848 h 107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21" h="1072304">
                  <a:moveTo>
                    <a:pt x="0" y="0"/>
                  </a:moveTo>
                  <a:cubicBezTo>
                    <a:pt x="25146" y="118872"/>
                    <a:pt x="50292" y="237744"/>
                    <a:pt x="82296" y="333756"/>
                  </a:cubicBezTo>
                  <a:cubicBezTo>
                    <a:pt x="114300" y="429768"/>
                    <a:pt x="144018" y="507492"/>
                    <a:pt x="192024" y="576072"/>
                  </a:cubicBezTo>
                  <a:cubicBezTo>
                    <a:pt x="240030" y="644652"/>
                    <a:pt x="290322" y="685800"/>
                    <a:pt x="370332" y="745236"/>
                  </a:cubicBezTo>
                  <a:cubicBezTo>
                    <a:pt x="450342" y="804672"/>
                    <a:pt x="576072" y="888492"/>
                    <a:pt x="672084" y="932688"/>
                  </a:cubicBezTo>
                  <a:cubicBezTo>
                    <a:pt x="768096" y="976884"/>
                    <a:pt x="861822" y="988314"/>
                    <a:pt x="946404" y="1010412"/>
                  </a:cubicBezTo>
                  <a:cubicBezTo>
                    <a:pt x="1030986" y="1032510"/>
                    <a:pt x="1133856" y="1055370"/>
                    <a:pt x="1179576" y="1065276"/>
                  </a:cubicBezTo>
                  <a:cubicBezTo>
                    <a:pt x="1225296" y="1075182"/>
                    <a:pt x="1223010" y="1072515"/>
                    <a:pt x="1220724" y="1069848"/>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TextBox 21"/>
          <p:cNvSpPr txBox="1"/>
          <p:nvPr/>
        </p:nvSpPr>
        <p:spPr>
          <a:xfrm>
            <a:off x="5500892" y="1941080"/>
            <a:ext cx="2304413" cy="307777"/>
          </a:xfrm>
          <a:prstGeom prst="rect">
            <a:avLst/>
          </a:prstGeom>
          <a:noFill/>
        </p:spPr>
        <p:txBody>
          <a:bodyPr wrap="none" rtlCol="0">
            <a:spAutoFit/>
          </a:bodyPr>
          <a:lstStyle/>
          <a:p>
            <a:r>
              <a:rPr lang="en-US" sz="1400" dirty="0">
                <a:solidFill>
                  <a:prstClr val="black"/>
                </a:solidFill>
              </a:rPr>
              <a:t>56 MHz channel cost vs Band</a:t>
            </a:r>
          </a:p>
        </p:txBody>
      </p:sp>
      <p:pic>
        <p:nvPicPr>
          <p:cNvPr id="7" name="Picture 6"/>
          <p:cNvPicPr>
            <a:picLocks noChangeAspect="1"/>
          </p:cNvPicPr>
          <p:nvPr/>
        </p:nvPicPr>
        <p:blipFill>
          <a:blip r:embed="rId4"/>
          <a:stretch>
            <a:fillRect/>
          </a:stretch>
        </p:blipFill>
        <p:spPr>
          <a:xfrm>
            <a:off x="755576" y="973735"/>
            <a:ext cx="3312368" cy="1995738"/>
          </a:xfrm>
          <a:prstGeom prst="rect">
            <a:avLst/>
          </a:prstGeom>
        </p:spPr>
      </p:pic>
      <p:sp>
        <p:nvSpPr>
          <p:cNvPr id="15" name="Rectangle 14"/>
          <p:cNvSpPr/>
          <p:nvPr/>
        </p:nvSpPr>
        <p:spPr>
          <a:xfrm>
            <a:off x="4551668" y="1067324"/>
            <a:ext cx="4193032" cy="553998"/>
          </a:xfrm>
          <a:prstGeom prst="rect">
            <a:avLst/>
          </a:prstGeom>
        </p:spPr>
        <p:txBody>
          <a:bodyPr wrap="square">
            <a:spAutoFit/>
          </a:bodyPr>
          <a:lstStyle/>
          <a:p>
            <a:pPr marL="214313" indent="-214313">
              <a:spcBef>
                <a:spcPts val="450"/>
              </a:spcBef>
              <a:buClr>
                <a:srgbClr val="1F497D"/>
              </a:buClr>
              <a:buSzPct val="70000"/>
              <a:buFont typeface="Wingdings" panose="05000000000000000000" pitchFamily="2" charset="2"/>
              <a:buChar char="l"/>
            </a:pPr>
            <a:r>
              <a:rPr lang="en-GB" altLang="zh-CN" sz="1500" dirty="0">
                <a:solidFill>
                  <a:prstClr val="black"/>
                </a:solidFill>
              </a:rPr>
              <a:t>In most of Countries license fees decreases linearly when </a:t>
            </a:r>
            <a:r>
              <a:rPr lang="en-GB" altLang="zh-CN" sz="1500" b="1" dirty="0">
                <a:solidFill>
                  <a:srgbClr val="1F497D"/>
                </a:solidFill>
              </a:rPr>
              <a:t>moving to higher band</a:t>
            </a:r>
            <a:r>
              <a:rPr lang="en-GB" altLang="zh-CN" sz="1500" b="1" dirty="0">
                <a:solidFill>
                  <a:srgbClr val="4F81BD">
                    <a:lumMod val="75000"/>
                  </a:srgbClr>
                </a:solidFill>
              </a:rPr>
              <a:t>s</a:t>
            </a:r>
            <a:r>
              <a:rPr lang="en-GB" altLang="zh-CN" sz="1500" dirty="0">
                <a:solidFill>
                  <a:prstClr val="black"/>
                </a:solidFill>
              </a:rPr>
              <a:t> </a:t>
            </a:r>
          </a:p>
        </p:txBody>
      </p:sp>
      <p:sp>
        <p:nvSpPr>
          <p:cNvPr id="17" name="Rectangle 16"/>
          <p:cNvSpPr/>
          <p:nvPr/>
        </p:nvSpPr>
        <p:spPr>
          <a:xfrm>
            <a:off x="542875" y="3405222"/>
            <a:ext cx="3741093" cy="553998"/>
          </a:xfrm>
          <a:prstGeom prst="rect">
            <a:avLst/>
          </a:prstGeom>
        </p:spPr>
        <p:txBody>
          <a:bodyPr wrap="square">
            <a:spAutoFit/>
          </a:bodyPr>
          <a:lstStyle/>
          <a:p>
            <a:pPr marL="214313" indent="-214313">
              <a:spcBef>
                <a:spcPts val="450"/>
              </a:spcBef>
              <a:buClr>
                <a:srgbClr val="1F497D"/>
              </a:buClr>
              <a:buSzPct val="70000"/>
              <a:buFont typeface="Wingdings" panose="05000000000000000000" pitchFamily="2" charset="2"/>
              <a:buChar char="l"/>
            </a:pPr>
            <a:r>
              <a:rPr lang="en-GB" altLang="zh-CN" sz="1500" dirty="0">
                <a:solidFill>
                  <a:prstClr val="black"/>
                </a:solidFill>
              </a:rPr>
              <a:t>In most of Countries license fees decreases linearly when </a:t>
            </a:r>
            <a:r>
              <a:rPr lang="en-GB" altLang="zh-CN" sz="1500" b="1" dirty="0">
                <a:solidFill>
                  <a:srgbClr val="1F497D"/>
                </a:solidFill>
              </a:rPr>
              <a:t>moving to higher band</a:t>
            </a:r>
            <a:r>
              <a:rPr lang="en-GB" altLang="zh-CN" sz="1500" b="1" dirty="0">
                <a:solidFill>
                  <a:srgbClr val="4F81BD">
                    <a:lumMod val="75000"/>
                  </a:srgbClr>
                </a:solidFill>
              </a:rPr>
              <a:t>s</a:t>
            </a:r>
            <a:r>
              <a:rPr lang="en-GB" altLang="zh-CN" sz="1500" dirty="0">
                <a:solidFill>
                  <a:prstClr val="black"/>
                </a:solidFill>
              </a:rPr>
              <a:t> </a:t>
            </a:r>
          </a:p>
        </p:txBody>
      </p:sp>
      <p:sp>
        <p:nvSpPr>
          <p:cNvPr id="21" name="Rectangle 20"/>
          <p:cNvSpPr/>
          <p:nvPr/>
        </p:nvSpPr>
        <p:spPr>
          <a:xfrm>
            <a:off x="3332" y="4403929"/>
            <a:ext cx="9144000" cy="400069"/>
          </a:xfrm>
          <a:prstGeom prst="rect">
            <a:avLst/>
          </a:prstGeom>
          <a:solidFill>
            <a:schemeClr val="accent1"/>
          </a:solidFill>
        </p:spPr>
        <p:txBody>
          <a:bodyPr wrap="square" lIns="121880" tIns="60940" rIns="121880" bIns="60940">
            <a:spAutoFit/>
          </a:bodyPr>
          <a:lstStyle/>
          <a:p>
            <a:pPr algn="ctr">
              <a:buClr>
                <a:prstClr val="white"/>
              </a:buClr>
            </a:pPr>
            <a:r>
              <a:rPr lang="en-US" b="1" dirty="0">
                <a:solidFill>
                  <a:prstClr val="white"/>
                </a:solidFill>
                <a:cs typeface="Calibri" panose="020F0502020204030204" pitchFamily="34" charset="0"/>
              </a:rPr>
              <a:t>This is not sustainable in the long term for 4G and 5G backhaul</a:t>
            </a:r>
          </a:p>
        </p:txBody>
      </p:sp>
      <p:sp>
        <p:nvSpPr>
          <p:cNvPr id="3" name="Right Arrow 2"/>
          <p:cNvSpPr/>
          <p:nvPr/>
        </p:nvSpPr>
        <p:spPr>
          <a:xfrm>
            <a:off x="4213045" y="3682221"/>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ight Arrow 22"/>
          <p:cNvSpPr/>
          <p:nvPr/>
        </p:nvSpPr>
        <p:spPr>
          <a:xfrm flipH="1">
            <a:off x="4143284" y="112483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3802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46611" y="4316990"/>
            <a:ext cx="3741904" cy="433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5" name="Title 1"/>
          <p:cNvSpPr>
            <a:spLocks noGrp="1"/>
          </p:cNvSpPr>
          <p:nvPr>
            <p:ph type="title"/>
          </p:nvPr>
        </p:nvSpPr>
        <p:spPr>
          <a:xfrm>
            <a:off x="107504" y="195486"/>
            <a:ext cx="7128792" cy="432048"/>
          </a:xfrm>
        </p:spPr>
        <p:txBody>
          <a:bodyPr>
            <a:noAutofit/>
          </a:bodyPr>
          <a:lstStyle/>
          <a:p>
            <a:r>
              <a:rPr lang="en-US" sz="2400" cap="none" dirty="0"/>
              <a:t>Role of wireless backhaul in Mobile Networks</a:t>
            </a:r>
          </a:p>
        </p:txBody>
      </p:sp>
      <p:sp>
        <p:nvSpPr>
          <p:cNvPr id="905" name="Rectangle 904"/>
          <p:cNvSpPr/>
          <p:nvPr/>
        </p:nvSpPr>
        <p:spPr>
          <a:xfrm>
            <a:off x="308953" y="4483043"/>
            <a:ext cx="4204235" cy="377152"/>
          </a:xfrm>
          <a:prstGeom prst="rect">
            <a:avLst/>
          </a:prstGeom>
          <a:noFill/>
        </p:spPr>
        <p:txBody>
          <a:bodyPr wrap="square" lIns="68705" tIns="34352" rIns="68705" bIns="34352">
            <a:spAutoFit/>
          </a:bodyPr>
          <a:lstStyle/>
          <a:p>
            <a:pPr algn="ctr" defTabSz="914096">
              <a:buClr>
                <a:prstClr val="white"/>
              </a:buClr>
              <a:buSzPct val="70000"/>
            </a:pPr>
            <a:r>
              <a:rPr lang="en-US" sz="2000" b="1" kern="0" dirty="0">
                <a:solidFill>
                  <a:schemeClr val="tx2"/>
                </a:solidFill>
                <a:cs typeface="Arial" panose="020B0604020202020204" pitchFamily="34" charset="0"/>
              </a:rPr>
              <a:t>4 Million </a:t>
            </a:r>
            <a:r>
              <a:rPr lang="en-US" sz="2000" dirty="0">
                <a:solidFill>
                  <a:srgbClr val="404040"/>
                </a:solidFill>
                <a:latin typeface="Calibri" panose="020F0502020204030204" pitchFamily="34" charset="0"/>
                <a:cs typeface="Calibri" panose="020F0502020204030204" pitchFamily="34" charset="0"/>
              </a:rPr>
              <a:t>links in operation worldwide</a:t>
            </a:r>
          </a:p>
        </p:txBody>
      </p:sp>
      <p:pic>
        <p:nvPicPr>
          <p:cNvPr id="469" name="Picture 468"/>
          <p:cNvPicPr>
            <a:picLocks noChangeAspect="1"/>
          </p:cNvPicPr>
          <p:nvPr/>
        </p:nvPicPr>
        <p:blipFill>
          <a:blip r:embed="rId2"/>
          <a:stretch>
            <a:fillRect/>
          </a:stretch>
        </p:blipFill>
        <p:spPr>
          <a:xfrm>
            <a:off x="176184" y="586875"/>
            <a:ext cx="9144000" cy="1215248"/>
          </a:xfrm>
          <a:prstGeom prst="rect">
            <a:avLst/>
          </a:prstGeom>
        </p:spPr>
      </p:pic>
      <p:grpSp>
        <p:nvGrpSpPr>
          <p:cNvPr id="4" name="Group 3"/>
          <p:cNvGrpSpPr/>
          <p:nvPr/>
        </p:nvGrpSpPr>
        <p:grpSpPr>
          <a:xfrm>
            <a:off x="107504" y="1909240"/>
            <a:ext cx="5241231" cy="2538677"/>
            <a:chOff x="80592" y="2476169"/>
            <a:chExt cx="7769866" cy="3848678"/>
          </a:xfrm>
        </p:grpSpPr>
        <p:grpSp>
          <p:nvGrpSpPr>
            <p:cNvPr id="3" name="Group 2"/>
            <p:cNvGrpSpPr/>
            <p:nvPr/>
          </p:nvGrpSpPr>
          <p:grpSpPr>
            <a:xfrm>
              <a:off x="80592" y="2476169"/>
              <a:ext cx="7769866" cy="3848678"/>
              <a:chOff x="311051" y="988741"/>
              <a:chExt cx="9814256" cy="5119917"/>
            </a:xfrm>
          </p:grpSpPr>
          <p:sp>
            <p:nvSpPr>
              <p:cNvPr id="447" name="Freeform 3"/>
              <p:cNvSpPr>
                <a:spLocks noChangeAspect="1"/>
              </p:cNvSpPr>
              <p:nvPr/>
            </p:nvSpPr>
            <p:spPr bwMode="auto">
              <a:xfrm>
                <a:off x="8023228" y="4007211"/>
                <a:ext cx="363937" cy="344339"/>
              </a:xfrm>
              <a:custGeom>
                <a:avLst/>
                <a:gdLst>
                  <a:gd name="T0" fmla="*/ 2147483647 w 489"/>
                  <a:gd name="T1" fmla="*/ 2147483647 h 464"/>
                  <a:gd name="T2" fmla="*/ 2147483647 w 489"/>
                  <a:gd name="T3" fmla="*/ 2147483647 h 464"/>
                  <a:gd name="T4" fmla="*/ 2147483647 w 489"/>
                  <a:gd name="T5" fmla="*/ 2147483647 h 464"/>
                  <a:gd name="T6" fmla="*/ 2147483647 w 489"/>
                  <a:gd name="T7" fmla="*/ 2147483647 h 464"/>
                  <a:gd name="T8" fmla="*/ 2147483647 w 489"/>
                  <a:gd name="T9" fmla="*/ 2147483647 h 464"/>
                  <a:gd name="T10" fmla="*/ 2147483647 w 489"/>
                  <a:gd name="T11" fmla="*/ 2147483647 h 464"/>
                  <a:gd name="T12" fmla="*/ 2147483647 w 489"/>
                  <a:gd name="T13" fmla="*/ 2147483647 h 464"/>
                  <a:gd name="T14" fmla="*/ 2147483647 w 489"/>
                  <a:gd name="T15" fmla="*/ 2147483647 h 464"/>
                  <a:gd name="T16" fmla="*/ 2147483647 w 489"/>
                  <a:gd name="T17" fmla="*/ 2147483647 h 464"/>
                  <a:gd name="T18" fmla="*/ 2147483647 w 489"/>
                  <a:gd name="T19" fmla="*/ 2147483647 h 464"/>
                  <a:gd name="T20" fmla="*/ 2147483647 w 489"/>
                  <a:gd name="T21" fmla="*/ 2147483647 h 464"/>
                  <a:gd name="T22" fmla="*/ 2147483647 w 489"/>
                  <a:gd name="T23" fmla="*/ 2147483647 h 464"/>
                  <a:gd name="T24" fmla="*/ 2147483647 w 489"/>
                  <a:gd name="T25" fmla="*/ 2147483647 h 464"/>
                  <a:gd name="T26" fmla="*/ 2147483647 w 489"/>
                  <a:gd name="T27" fmla="*/ 2147483647 h 464"/>
                  <a:gd name="T28" fmla="*/ 2147483647 w 489"/>
                  <a:gd name="T29" fmla="*/ 2147483647 h 464"/>
                  <a:gd name="T30" fmla="*/ 2147483647 w 489"/>
                  <a:gd name="T31" fmla="*/ 2147483647 h 464"/>
                  <a:gd name="T32" fmla="*/ 2147483647 w 489"/>
                  <a:gd name="T33" fmla="*/ 2147483647 h 464"/>
                  <a:gd name="T34" fmla="*/ 2147483647 w 489"/>
                  <a:gd name="T35" fmla="*/ 2147483647 h 464"/>
                  <a:gd name="T36" fmla="*/ 2147483647 w 489"/>
                  <a:gd name="T37" fmla="*/ 2147483647 h 464"/>
                  <a:gd name="T38" fmla="*/ 2147483647 w 489"/>
                  <a:gd name="T39" fmla="*/ 2147483647 h 464"/>
                  <a:gd name="T40" fmla="*/ 2147483647 w 489"/>
                  <a:gd name="T41" fmla="*/ 2147483647 h 464"/>
                  <a:gd name="T42" fmla="*/ 2147483647 w 489"/>
                  <a:gd name="T43" fmla="*/ 2147483647 h 464"/>
                  <a:gd name="T44" fmla="*/ 2147483647 w 489"/>
                  <a:gd name="T45" fmla="*/ 2147483647 h 464"/>
                  <a:gd name="T46" fmla="*/ 2147483647 w 489"/>
                  <a:gd name="T47" fmla="*/ 2147483647 h 464"/>
                  <a:gd name="T48" fmla="*/ 2147483647 w 489"/>
                  <a:gd name="T49" fmla="*/ 2147483647 h 464"/>
                  <a:gd name="T50" fmla="*/ 2147483647 w 489"/>
                  <a:gd name="T51" fmla="*/ 2147483647 h 464"/>
                  <a:gd name="T52" fmla="*/ 2147483647 w 489"/>
                  <a:gd name="T53" fmla="*/ 2147483647 h 464"/>
                  <a:gd name="T54" fmla="*/ 2147483647 w 489"/>
                  <a:gd name="T55" fmla="*/ 2147483647 h 464"/>
                  <a:gd name="T56" fmla="*/ 2147483647 w 489"/>
                  <a:gd name="T57" fmla="*/ 2147483647 h 464"/>
                  <a:gd name="T58" fmla="*/ 2147483647 w 489"/>
                  <a:gd name="T59" fmla="*/ 2147483647 h 464"/>
                  <a:gd name="T60" fmla="*/ 2147483647 w 489"/>
                  <a:gd name="T61" fmla="*/ 2147483647 h 464"/>
                  <a:gd name="T62" fmla="*/ 0 w 489"/>
                  <a:gd name="T63" fmla="*/ 2147483647 h 464"/>
                  <a:gd name="T64" fmla="*/ 2147483647 w 489"/>
                  <a:gd name="T65" fmla="*/ 2147483647 h 464"/>
                  <a:gd name="T66" fmla="*/ 2147483647 w 489"/>
                  <a:gd name="T67" fmla="*/ 2147483647 h 464"/>
                  <a:gd name="T68" fmla="*/ 2147483647 w 489"/>
                  <a:gd name="T69" fmla="*/ 2147483647 h 464"/>
                  <a:gd name="T70" fmla="*/ 2147483647 w 489"/>
                  <a:gd name="T71" fmla="*/ 2147483647 h 464"/>
                  <a:gd name="T72" fmla="*/ 2147483647 w 489"/>
                  <a:gd name="T73" fmla="*/ 2147483647 h 464"/>
                  <a:gd name="T74" fmla="*/ 2147483647 w 489"/>
                  <a:gd name="T75" fmla="*/ 2147483647 h 464"/>
                  <a:gd name="T76" fmla="*/ 2147483647 w 489"/>
                  <a:gd name="T77" fmla="*/ 2147483647 h 464"/>
                  <a:gd name="T78" fmla="*/ 2147483647 w 489"/>
                  <a:gd name="T79" fmla="*/ 2147483647 h 464"/>
                  <a:gd name="T80" fmla="*/ 2147483647 w 489"/>
                  <a:gd name="T81" fmla="*/ 2147483647 h 464"/>
                  <a:gd name="T82" fmla="*/ 2147483647 w 489"/>
                  <a:gd name="T83" fmla="*/ 2147483647 h 464"/>
                  <a:gd name="T84" fmla="*/ 2147483647 w 489"/>
                  <a:gd name="T85" fmla="*/ 2147483647 h 464"/>
                  <a:gd name="T86" fmla="*/ 2147483647 w 489"/>
                  <a:gd name="T87" fmla="*/ 2147483647 h 464"/>
                  <a:gd name="T88" fmla="*/ 2147483647 w 489"/>
                  <a:gd name="T89" fmla="*/ 0 h 464"/>
                  <a:gd name="T90" fmla="*/ 2147483647 w 489"/>
                  <a:gd name="T91" fmla="*/ 2147483647 h 464"/>
                  <a:gd name="T92" fmla="*/ 2147483647 w 489"/>
                  <a:gd name="T93" fmla="*/ 2147483647 h 464"/>
                  <a:gd name="T94" fmla="*/ 2147483647 w 489"/>
                  <a:gd name="T95" fmla="*/ 2147483647 h 464"/>
                  <a:gd name="T96" fmla="*/ 2147483647 w 489"/>
                  <a:gd name="T97" fmla="*/ 2147483647 h 464"/>
                  <a:gd name="T98" fmla="*/ 2147483647 w 489"/>
                  <a:gd name="T99" fmla="*/ 2147483647 h 464"/>
                  <a:gd name="T100" fmla="*/ 2147483647 w 489"/>
                  <a:gd name="T101" fmla="*/ 2147483647 h 464"/>
                  <a:gd name="T102" fmla="*/ 2147483647 w 489"/>
                  <a:gd name="T103" fmla="*/ 2147483647 h 464"/>
                  <a:gd name="T104" fmla="*/ 2147483647 w 489"/>
                  <a:gd name="T105" fmla="*/ 2147483647 h 464"/>
                  <a:gd name="T106" fmla="*/ 2147483647 w 489"/>
                  <a:gd name="T107" fmla="*/ 2147483647 h 464"/>
                  <a:gd name="T108" fmla="*/ 2147483647 w 489"/>
                  <a:gd name="T109" fmla="*/ 2147483647 h 464"/>
                  <a:gd name="T110" fmla="*/ 2147483647 w 489"/>
                  <a:gd name="T111" fmla="*/ 2147483647 h 464"/>
                  <a:gd name="T112" fmla="*/ 2147483647 w 489"/>
                  <a:gd name="T113" fmla="*/ 2147483647 h 4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9"/>
                  <a:gd name="T172" fmla="*/ 0 h 464"/>
                  <a:gd name="T173" fmla="*/ 489 w 489"/>
                  <a:gd name="T174" fmla="*/ 464 h 4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9" h="464">
                    <a:moveTo>
                      <a:pt x="489" y="192"/>
                    </a:moveTo>
                    <a:lnTo>
                      <a:pt x="444" y="188"/>
                    </a:lnTo>
                    <a:lnTo>
                      <a:pt x="441" y="188"/>
                    </a:lnTo>
                    <a:lnTo>
                      <a:pt x="418" y="259"/>
                    </a:lnTo>
                    <a:lnTo>
                      <a:pt x="424" y="265"/>
                    </a:lnTo>
                    <a:lnTo>
                      <a:pt x="415" y="291"/>
                    </a:lnTo>
                    <a:lnTo>
                      <a:pt x="383" y="306"/>
                    </a:lnTo>
                    <a:lnTo>
                      <a:pt x="361" y="340"/>
                    </a:lnTo>
                    <a:lnTo>
                      <a:pt x="362" y="364"/>
                    </a:lnTo>
                    <a:lnTo>
                      <a:pt x="371" y="364"/>
                    </a:lnTo>
                    <a:lnTo>
                      <a:pt x="359" y="380"/>
                    </a:lnTo>
                    <a:lnTo>
                      <a:pt x="350" y="401"/>
                    </a:lnTo>
                    <a:lnTo>
                      <a:pt x="338" y="441"/>
                    </a:lnTo>
                    <a:lnTo>
                      <a:pt x="273" y="464"/>
                    </a:lnTo>
                    <a:lnTo>
                      <a:pt x="267" y="435"/>
                    </a:lnTo>
                    <a:lnTo>
                      <a:pt x="258" y="425"/>
                    </a:lnTo>
                    <a:lnTo>
                      <a:pt x="225" y="427"/>
                    </a:lnTo>
                    <a:lnTo>
                      <a:pt x="194" y="410"/>
                    </a:lnTo>
                    <a:lnTo>
                      <a:pt x="167" y="427"/>
                    </a:lnTo>
                    <a:lnTo>
                      <a:pt x="138" y="430"/>
                    </a:lnTo>
                    <a:lnTo>
                      <a:pt x="131" y="401"/>
                    </a:lnTo>
                    <a:lnTo>
                      <a:pt x="88" y="406"/>
                    </a:lnTo>
                    <a:lnTo>
                      <a:pt x="92" y="403"/>
                    </a:lnTo>
                    <a:lnTo>
                      <a:pt x="80" y="409"/>
                    </a:lnTo>
                    <a:lnTo>
                      <a:pt x="58" y="401"/>
                    </a:lnTo>
                    <a:lnTo>
                      <a:pt x="47" y="344"/>
                    </a:lnTo>
                    <a:lnTo>
                      <a:pt x="49" y="303"/>
                    </a:lnTo>
                    <a:lnTo>
                      <a:pt x="18" y="280"/>
                    </a:lnTo>
                    <a:lnTo>
                      <a:pt x="24" y="279"/>
                    </a:lnTo>
                    <a:lnTo>
                      <a:pt x="10" y="252"/>
                    </a:lnTo>
                    <a:lnTo>
                      <a:pt x="13" y="236"/>
                    </a:lnTo>
                    <a:lnTo>
                      <a:pt x="0" y="194"/>
                    </a:lnTo>
                    <a:lnTo>
                      <a:pt x="13" y="164"/>
                    </a:lnTo>
                    <a:lnTo>
                      <a:pt x="6" y="165"/>
                    </a:lnTo>
                    <a:lnTo>
                      <a:pt x="34" y="127"/>
                    </a:lnTo>
                    <a:lnTo>
                      <a:pt x="44" y="164"/>
                    </a:lnTo>
                    <a:lnTo>
                      <a:pt x="91" y="192"/>
                    </a:lnTo>
                    <a:lnTo>
                      <a:pt x="156" y="177"/>
                    </a:lnTo>
                    <a:lnTo>
                      <a:pt x="173" y="155"/>
                    </a:lnTo>
                    <a:lnTo>
                      <a:pt x="237" y="170"/>
                    </a:lnTo>
                    <a:lnTo>
                      <a:pt x="277" y="153"/>
                    </a:lnTo>
                    <a:lnTo>
                      <a:pt x="300" y="106"/>
                    </a:lnTo>
                    <a:lnTo>
                      <a:pt x="310" y="77"/>
                    </a:lnTo>
                    <a:lnTo>
                      <a:pt x="321" y="39"/>
                    </a:lnTo>
                    <a:lnTo>
                      <a:pt x="333" y="0"/>
                    </a:lnTo>
                    <a:lnTo>
                      <a:pt x="374" y="6"/>
                    </a:lnTo>
                    <a:lnTo>
                      <a:pt x="416" y="12"/>
                    </a:lnTo>
                    <a:lnTo>
                      <a:pt x="412" y="19"/>
                    </a:lnTo>
                    <a:lnTo>
                      <a:pt x="415" y="24"/>
                    </a:lnTo>
                    <a:lnTo>
                      <a:pt x="425" y="40"/>
                    </a:lnTo>
                    <a:lnTo>
                      <a:pt x="415" y="40"/>
                    </a:lnTo>
                    <a:lnTo>
                      <a:pt x="400" y="42"/>
                    </a:lnTo>
                    <a:lnTo>
                      <a:pt x="407" y="62"/>
                    </a:lnTo>
                    <a:lnTo>
                      <a:pt x="443" y="119"/>
                    </a:lnTo>
                    <a:lnTo>
                      <a:pt x="434" y="137"/>
                    </a:lnTo>
                    <a:lnTo>
                      <a:pt x="461" y="164"/>
                    </a:lnTo>
                    <a:lnTo>
                      <a:pt x="489" y="192"/>
                    </a:lnTo>
                    <a:close/>
                  </a:path>
                </a:pathLst>
              </a:custGeom>
              <a:solidFill>
                <a:srgbClr val="FF0000"/>
              </a:solidFill>
              <a:ln w="0">
                <a:solidFill>
                  <a:srgbClr val="006699"/>
                </a:solidFill>
                <a:prstDash val="solid"/>
                <a:round/>
                <a:headEnd/>
                <a:tailEnd/>
              </a:ln>
            </p:spPr>
            <p:txBody>
              <a:bodyPr/>
              <a:lstStyle/>
              <a:p>
                <a:endParaRPr lang="en-US" sz="1799"/>
              </a:p>
            </p:txBody>
          </p:sp>
          <p:sp>
            <p:nvSpPr>
              <p:cNvPr id="448" name="Freeform 4"/>
              <p:cNvSpPr>
                <a:spLocks noChangeAspect="1"/>
              </p:cNvSpPr>
              <p:nvPr/>
            </p:nvSpPr>
            <p:spPr bwMode="auto">
              <a:xfrm>
                <a:off x="7516105" y="3959985"/>
                <a:ext cx="401722" cy="464362"/>
              </a:xfrm>
              <a:custGeom>
                <a:avLst/>
                <a:gdLst>
                  <a:gd name="T0" fmla="*/ 2147483647 w 536"/>
                  <a:gd name="T1" fmla="*/ 2147483647 h 628"/>
                  <a:gd name="T2" fmla="*/ 2147483647 w 536"/>
                  <a:gd name="T3" fmla="*/ 2147483647 h 628"/>
                  <a:gd name="T4" fmla="*/ 2147483647 w 536"/>
                  <a:gd name="T5" fmla="*/ 2147483647 h 628"/>
                  <a:gd name="T6" fmla="*/ 2147483647 w 536"/>
                  <a:gd name="T7" fmla="*/ 2147483647 h 628"/>
                  <a:gd name="T8" fmla="*/ 2147483647 w 536"/>
                  <a:gd name="T9" fmla="*/ 2147483647 h 628"/>
                  <a:gd name="T10" fmla="*/ 2147483647 w 536"/>
                  <a:gd name="T11" fmla="*/ 2147483647 h 628"/>
                  <a:gd name="T12" fmla="*/ 2147483647 w 536"/>
                  <a:gd name="T13" fmla="*/ 2147483647 h 628"/>
                  <a:gd name="T14" fmla="*/ 2147483647 w 536"/>
                  <a:gd name="T15" fmla="*/ 2147483647 h 628"/>
                  <a:gd name="T16" fmla="*/ 2147483647 w 536"/>
                  <a:gd name="T17" fmla="*/ 2147483647 h 628"/>
                  <a:gd name="T18" fmla="*/ 2147483647 w 536"/>
                  <a:gd name="T19" fmla="*/ 2147483647 h 628"/>
                  <a:gd name="T20" fmla="*/ 2147483647 w 536"/>
                  <a:gd name="T21" fmla="*/ 2147483647 h 628"/>
                  <a:gd name="T22" fmla="*/ 2147483647 w 536"/>
                  <a:gd name="T23" fmla="*/ 2147483647 h 628"/>
                  <a:gd name="T24" fmla="*/ 2147483647 w 536"/>
                  <a:gd name="T25" fmla="*/ 2147483647 h 628"/>
                  <a:gd name="T26" fmla="*/ 2147483647 w 536"/>
                  <a:gd name="T27" fmla="*/ 2147483647 h 628"/>
                  <a:gd name="T28" fmla="*/ 2147483647 w 536"/>
                  <a:gd name="T29" fmla="*/ 2147483647 h 628"/>
                  <a:gd name="T30" fmla="*/ 2147483647 w 536"/>
                  <a:gd name="T31" fmla="*/ 2147483647 h 628"/>
                  <a:gd name="T32" fmla="*/ 2147483647 w 536"/>
                  <a:gd name="T33" fmla="*/ 2147483647 h 628"/>
                  <a:gd name="T34" fmla="*/ 2147483647 w 536"/>
                  <a:gd name="T35" fmla="*/ 2147483647 h 628"/>
                  <a:gd name="T36" fmla="*/ 2147483647 w 536"/>
                  <a:gd name="T37" fmla="*/ 2147483647 h 628"/>
                  <a:gd name="T38" fmla="*/ 2147483647 w 536"/>
                  <a:gd name="T39" fmla="*/ 2147483647 h 628"/>
                  <a:gd name="T40" fmla="*/ 2147483647 w 536"/>
                  <a:gd name="T41" fmla="*/ 2147483647 h 628"/>
                  <a:gd name="T42" fmla="*/ 2147483647 w 536"/>
                  <a:gd name="T43" fmla="*/ 2147483647 h 628"/>
                  <a:gd name="T44" fmla="*/ 2147483647 w 536"/>
                  <a:gd name="T45" fmla="*/ 2147483647 h 628"/>
                  <a:gd name="T46" fmla="*/ 2147483647 w 536"/>
                  <a:gd name="T47" fmla="*/ 2147483647 h 628"/>
                  <a:gd name="T48" fmla="*/ 0 w 536"/>
                  <a:gd name="T49" fmla="*/ 0 h 628"/>
                  <a:gd name="T50" fmla="*/ 2147483647 w 536"/>
                  <a:gd name="T51" fmla="*/ 2147483647 h 628"/>
                  <a:gd name="T52" fmla="*/ 2147483647 w 536"/>
                  <a:gd name="T53" fmla="*/ 2147483647 h 628"/>
                  <a:gd name="T54" fmla="*/ 2147483647 w 536"/>
                  <a:gd name="T55" fmla="*/ 2147483647 h 628"/>
                  <a:gd name="T56" fmla="*/ 2147483647 w 536"/>
                  <a:gd name="T57" fmla="*/ 2147483647 h 628"/>
                  <a:gd name="T58" fmla="*/ 2147483647 w 536"/>
                  <a:gd name="T59" fmla="*/ 2147483647 h 628"/>
                  <a:gd name="T60" fmla="*/ 2147483647 w 536"/>
                  <a:gd name="T61" fmla="*/ 2147483647 h 628"/>
                  <a:gd name="T62" fmla="*/ 2147483647 w 536"/>
                  <a:gd name="T63" fmla="*/ 2147483647 h 628"/>
                  <a:gd name="T64" fmla="*/ 2147483647 w 536"/>
                  <a:gd name="T65" fmla="*/ 2147483647 h 628"/>
                  <a:gd name="T66" fmla="*/ 2147483647 w 536"/>
                  <a:gd name="T67" fmla="*/ 2147483647 h 628"/>
                  <a:gd name="T68" fmla="*/ 2147483647 w 536"/>
                  <a:gd name="T69" fmla="*/ 2147483647 h 628"/>
                  <a:gd name="T70" fmla="*/ 2147483647 w 536"/>
                  <a:gd name="T71" fmla="*/ 2147483647 h 628"/>
                  <a:gd name="T72" fmla="*/ 2147483647 w 536"/>
                  <a:gd name="T73" fmla="*/ 2147483647 h 628"/>
                  <a:gd name="T74" fmla="*/ 2147483647 w 536"/>
                  <a:gd name="T75" fmla="*/ 2147483647 h 628"/>
                  <a:gd name="T76" fmla="*/ 2147483647 w 536"/>
                  <a:gd name="T77" fmla="*/ 2147483647 h 628"/>
                  <a:gd name="T78" fmla="*/ 2147483647 w 536"/>
                  <a:gd name="T79" fmla="*/ 2147483647 h 628"/>
                  <a:gd name="T80" fmla="*/ 2147483647 w 536"/>
                  <a:gd name="T81" fmla="*/ 2147483647 h 628"/>
                  <a:gd name="T82" fmla="*/ 2147483647 w 536"/>
                  <a:gd name="T83" fmla="*/ 2147483647 h 628"/>
                  <a:gd name="T84" fmla="*/ 2147483647 w 536"/>
                  <a:gd name="T85" fmla="*/ 2147483647 h 628"/>
                  <a:gd name="T86" fmla="*/ 2147483647 w 536"/>
                  <a:gd name="T87" fmla="*/ 2147483647 h 628"/>
                  <a:gd name="T88" fmla="*/ 2147483647 w 536"/>
                  <a:gd name="T89" fmla="*/ 2147483647 h 628"/>
                  <a:gd name="T90" fmla="*/ 2147483647 w 536"/>
                  <a:gd name="T91" fmla="*/ 2147483647 h 628"/>
                  <a:gd name="T92" fmla="*/ 2147483647 w 536"/>
                  <a:gd name="T93" fmla="*/ 2147483647 h 628"/>
                  <a:gd name="T94" fmla="*/ 2147483647 w 536"/>
                  <a:gd name="T95" fmla="*/ 2147483647 h 628"/>
                  <a:gd name="T96" fmla="*/ 2147483647 w 536"/>
                  <a:gd name="T97" fmla="*/ 21474836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6"/>
                  <a:gd name="T148" fmla="*/ 0 h 628"/>
                  <a:gd name="T149" fmla="*/ 536 w 536"/>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6" h="628">
                    <a:moveTo>
                      <a:pt x="536" y="485"/>
                    </a:moveTo>
                    <a:lnTo>
                      <a:pt x="530" y="489"/>
                    </a:lnTo>
                    <a:lnTo>
                      <a:pt x="524" y="558"/>
                    </a:lnTo>
                    <a:lnTo>
                      <a:pt x="515" y="628"/>
                    </a:lnTo>
                    <a:lnTo>
                      <a:pt x="493" y="607"/>
                    </a:lnTo>
                    <a:lnTo>
                      <a:pt x="488" y="619"/>
                    </a:lnTo>
                    <a:lnTo>
                      <a:pt x="463" y="610"/>
                    </a:lnTo>
                    <a:lnTo>
                      <a:pt x="463" y="628"/>
                    </a:lnTo>
                    <a:lnTo>
                      <a:pt x="415" y="580"/>
                    </a:lnTo>
                    <a:lnTo>
                      <a:pt x="390" y="553"/>
                    </a:lnTo>
                    <a:lnTo>
                      <a:pt x="363" y="526"/>
                    </a:lnTo>
                    <a:lnTo>
                      <a:pt x="337" y="499"/>
                    </a:lnTo>
                    <a:lnTo>
                      <a:pt x="310" y="473"/>
                    </a:lnTo>
                    <a:lnTo>
                      <a:pt x="290" y="428"/>
                    </a:lnTo>
                    <a:lnTo>
                      <a:pt x="270" y="382"/>
                    </a:lnTo>
                    <a:lnTo>
                      <a:pt x="261" y="374"/>
                    </a:lnTo>
                    <a:lnTo>
                      <a:pt x="236" y="334"/>
                    </a:lnTo>
                    <a:lnTo>
                      <a:pt x="210" y="292"/>
                    </a:lnTo>
                    <a:lnTo>
                      <a:pt x="194" y="256"/>
                    </a:lnTo>
                    <a:lnTo>
                      <a:pt x="179" y="219"/>
                    </a:lnTo>
                    <a:lnTo>
                      <a:pt x="140" y="180"/>
                    </a:lnTo>
                    <a:lnTo>
                      <a:pt x="107" y="135"/>
                    </a:lnTo>
                    <a:lnTo>
                      <a:pt x="72" y="100"/>
                    </a:lnTo>
                    <a:lnTo>
                      <a:pt x="34" y="62"/>
                    </a:lnTo>
                    <a:lnTo>
                      <a:pt x="0" y="0"/>
                    </a:lnTo>
                    <a:lnTo>
                      <a:pt x="36" y="4"/>
                    </a:lnTo>
                    <a:lnTo>
                      <a:pt x="72" y="12"/>
                    </a:lnTo>
                    <a:lnTo>
                      <a:pt x="109" y="18"/>
                    </a:lnTo>
                    <a:lnTo>
                      <a:pt x="152" y="68"/>
                    </a:lnTo>
                    <a:lnTo>
                      <a:pt x="158" y="80"/>
                    </a:lnTo>
                    <a:lnTo>
                      <a:pt x="202" y="119"/>
                    </a:lnTo>
                    <a:lnTo>
                      <a:pt x="245" y="159"/>
                    </a:lnTo>
                    <a:lnTo>
                      <a:pt x="282" y="198"/>
                    </a:lnTo>
                    <a:lnTo>
                      <a:pt x="281" y="179"/>
                    </a:lnTo>
                    <a:lnTo>
                      <a:pt x="322" y="213"/>
                    </a:lnTo>
                    <a:lnTo>
                      <a:pt x="348" y="244"/>
                    </a:lnTo>
                    <a:lnTo>
                      <a:pt x="393" y="277"/>
                    </a:lnTo>
                    <a:lnTo>
                      <a:pt x="400" y="279"/>
                    </a:lnTo>
                    <a:lnTo>
                      <a:pt x="430" y="306"/>
                    </a:lnTo>
                    <a:lnTo>
                      <a:pt x="409" y="317"/>
                    </a:lnTo>
                    <a:lnTo>
                      <a:pt x="413" y="326"/>
                    </a:lnTo>
                    <a:lnTo>
                      <a:pt x="409" y="334"/>
                    </a:lnTo>
                    <a:lnTo>
                      <a:pt x="415" y="353"/>
                    </a:lnTo>
                    <a:lnTo>
                      <a:pt x="454" y="362"/>
                    </a:lnTo>
                    <a:lnTo>
                      <a:pt x="461" y="402"/>
                    </a:lnTo>
                    <a:lnTo>
                      <a:pt x="472" y="416"/>
                    </a:lnTo>
                    <a:lnTo>
                      <a:pt x="472" y="438"/>
                    </a:lnTo>
                    <a:lnTo>
                      <a:pt x="510" y="438"/>
                    </a:lnTo>
                    <a:lnTo>
                      <a:pt x="536" y="485"/>
                    </a:lnTo>
                    <a:close/>
                  </a:path>
                </a:pathLst>
              </a:custGeom>
              <a:solidFill>
                <a:srgbClr val="FF0000"/>
              </a:solidFill>
              <a:ln w="0">
                <a:solidFill>
                  <a:srgbClr val="006699"/>
                </a:solidFill>
                <a:prstDash val="solid"/>
                <a:round/>
                <a:headEnd/>
                <a:tailEnd/>
              </a:ln>
            </p:spPr>
            <p:txBody>
              <a:bodyPr/>
              <a:lstStyle/>
              <a:p>
                <a:endParaRPr lang="en-US" sz="1799"/>
              </a:p>
            </p:txBody>
          </p:sp>
          <p:sp>
            <p:nvSpPr>
              <p:cNvPr id="449" name="Freeform 5"/>
              <p:cNvSpPr>
                <a:spLocks noChangeAspect="1"/>
              </p:cNvSpPr>
              <p:nvPr/>
            </p:nvSpPr>
            <p:spPr bwMode="auto">
              <a:xfrm>
                <a:off x="8832635" y="4202008"/>
                <a:ext cx="357972" cy="358109"/>
              </a:xfrm>
              <a:custGeom>
                <a:avLst/>
                <a:gdLst>
                  <a:gd name="T0" fmla="*/ 2147483647 w 480"/>
                  <a:gd name="T1" fmla="*/ 2147483647 h 481"/>
                  <a:gd name="T2" fmla="*/ 2147483647 w 480"/>
                  <a:gd name="T3" fmla="*/ 2147483647 h 481"/>
                  <a:gd name="T4" fmla="*/ 2147483647 w 480"/>
                  <a:gd name="T5" fmla="*/ 2147483647 h 481"/>
                  <a:gd name="T6" fmla="*/ 2147483647 w 480"/>
                  <a:gd name="T7" fmla="*/ 2147483647 h 481"/>
                  <a:gd name="T8" fmla="*/ 2147483647 w 480"/>
                  <a:gd name="T9" fmla="*/ 2147483647 h 481"/>
                  <a:gd name="T10" fmla="*/ 2147483647 w 480"/>
                  <a:gd name="T11" fmla="*/ 2147483647 h 481"/>
                  <a:gd name="T12" fmla="*/ 2147483647 w 480"/>
                  <a:gd name="T13" fmla="*/ 2147483647 h 481"/>
                  <a:gd name="T14" fmla="*/ 2147483647 w 480"/>
                  <a:gd name="T15" fmla="*/ 2147483647 h 481"/>
                  <a:gd name="T16" fmla="*/ 2147483647 w 480"/>
                  <a:gd name="T17" fmla="*/ 2147483647 h 481"/>
                  <a:gd name="T18" fmla="*/ 2147483647 w 480"/>
                  <a:gd name="T19" fmla="*/ 2147483647 h 481"/>
                  <a:gd name="T20" fmla="*/ 2147483647 w 480"/>
                  <a:gd name="T21" fmla="*/ 2147483647 h 481"/>
                  <a:gd name="T22" fmla="*/ 2147483647 w 480"/>
                  <a:gd name="T23" fmla="*/ 2147483647 h 481"/>
                  <a:gd name="T24" fmla="*/ 2147483647 w 480"/>
                  <a:gd name="T25" fmla="*/ 2147483647 h 481"/>
                  <a:gd name="T26" fmla="*/ 2147483647 w 480"/>
                  <a:gd name="T27" fmla="*/ 2147483647 h 481"/>
                  <a:gd name="T28" fmla="*/ 2147483647 w 480"/>
                  <a:gd name="T29" fmla="*/ 2147483647 h 481"/>
                  <a:gd name="T30" fmla="*/ 2147483647 w 480"/>
                  <a:gd name="T31" fmla="*/ 2147483647 h 481"/>
                  <a:gd name="T32" fmla="*/ 2147483647 w 480"/>
                  <a:gd name="T33" fmla="*/ 2147483647 h 481"/>
                  <a:gd name="T34" fmla="*/ 2147483647 w 480"/>
                  <a:gd name="T35" fmla="*/ 2147483647 h 481"/>
                  <a:gd name="T36" fmla="*/ 2147483647 w 480"/>
                  <a:gd name="T37" fmla="*/ 2147483647 h 481"/>
                  <a:gd name="T38" fmla="*/ 2147483647 w 480"/>
                  <a:gd name="T39" fmla="*/ 2147483647 h 481"/>
                  <a:gd name="T40" fmla="*/ 2147483647 w 480"/>
                  <a:gd name="T41" fmla="*/ 2147483647 h 481"/>
                  <a:gd name="T42" fmla="*/ 2147483647 w 480"/>
                  <a:gd name="T43" fmla="*/ 2147483647 h 481"/>
                  <a:gd name="T44" fmla="*/ 2147483647 w 480"/>
                  <a:gd name="T45" fmla="*/ 2147483647 h 481"/>
                  <a:gd name="T46" fmla="*/ 2147483647 w 480"/>
                  <a:gd name="T47" fmla="*/ 2147483647 h 481"/>
                  <a:gd name="T48" fmla="*/ 2147483647 w 480"/>
                  <a:gd name="T49" fmla="*/ 2147483647 h 481"/>
                  <a:gd name="T50" fmla="*/ 2147483647 w 480"/>
                  <a:gd name="T51" fmla="*/ 2147483647 h 481"/>
                  <a:gd name="T52" fmla="*/ 2147483647 w 480"/>
                  <a:gd name="T53" fmla="*/ 2147483647 h 481"/>
                  <a:gd name="T54" fmla="*/ 2147483647 w 480"/>
                  <a:gd name="T55" fmla="*/ 2147483647 h 481"/>
                  <a:gd name="T56" fmla="*/ 2147483647 w 480"/>
                  <a:gd name="T57" fmla="*/ 2147483647 h 481"/>
                  <a:gd name="T58" fmla="*/ 2147483647 w 480"/>
                  <a:gd name="T59" fmla="*/ 2147483647 h 481"/>
                  <a:gd name="T60" fmla="*/ 2147483647 w 480"/>
                  <a:gd name="T61" fmla="*/ 2147483647 h 481"/>
                  <a:gd name="T62" fmla="*/ 2147483647 w 480"/>
                  <a:gd name="T63" fmla="*/ 2147483647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0"/>
                  <a:gd name="T97" fmla="*/ 0 h 481"/>
                  <a:gd name="T98" fmla="*/ 480 w 480"/>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0" h="481">
                    <a:moveTo>
                      <a:pt x="366" y="402"/>
                    </a:moveTo>
                    <a:lnTo>
                      <a:pt x="366" y="405"/>
                    </a:lnTo>
                    <a:lnTo>
                      <a:pt x="363" y="430"/>
                    </a:lnTo>
                    <a:lnTo>
                      <a:pt x="376" y="426"/>
                    </a:lnTo>
                    <a:lnTo>
                      <a:pt x="416" y="418"/>
                    </a:lnTo>
                    <a:lnTo>
                      <a:pt x="430" y="448"/>
                    </a:lnTo>
                    <a:lnTo>
                      <a:pt x="457" y="481"/>
                    </a:lnTo>
                    <a:lnTo>
                      <a:pt x="461" y="436"/>
                    </a:lnTo>
                    <a:lnTo>
                      <a:pt x="464" y="391"/>
                    </a:lnTo>
                    <a:lnTo>
                      <a:pt x="467" y="345"/>
                    </a:lnTo>
                    <a:lnTo>
                      <a:pt x="471" y="300"/>
                    </a:lnTo>
                    <a:lnTo>
                      <a:pt x="474" y="256"/>
                    </a:lnTo>
                    <a:lnTo>
                      <a:pt x="476" y="211"/>
                    </a:lnTo>
                    <a:lnTo>
                      <a:pt x="479" y="166"/>
                    </a:lnTo>
                    <a:lnTo>
                      <a:pt x="480" y="120"/>
                    </a:lnTo>
                    <a:lnTo>
                      <a:pt x="448" y="112"/>
                    </a:lnTo>
                    <a:lnTo>
                      <a:pt x="388" y="85"/>
                    </a:lnTo>
                    <a:lnTo>
                      <a:pt x="328" y="57"/>
                    </a:lnTo>
                    <a:lnTo>
                      <a:pt x="295" y="84"/>
                    </a:lnTo>
                    <a:lnTo>
                      <a:pt x="251" y="111"/>
                    </a:lnTo>
                    <a:lnTo>
                      <a:pt x="200" y="163"/>
                    </a:lnTo>
                    <a:lnTo>
                      <a:pt x="179" y="144"/>
                    </a:lnTo>
                    <a:lnTo>
                      <a:pt x="161" y="118"/>
                    </a:lnTo>
                    <a:lnTo>
                      <a:pt x="158" y="129"/>
                    </a:lnTo>
                    <a:lnTo>
                      <a:pt x="146" y="68"/>
                    </a:lnTo>
                    <a:lnTo>
                      <a:pt x="148" y="41"/>
                    </a:lnTo>
                    <a:lnTo>
                      <a:pt x="142" y="17"/>
                    </a:lnTo>
                    <a:lnTo>
                      <a:pt x="97" y="9"/>
                    </a:lnTo>
                    <a:lnTo>
                      <a:pt x="52" y="0"/>
                    </a:lnTo>
                    <a:lnTo>
                      <a:pt x="7" y="30"/>
                    </a:lnTo>
                    <a:lnTo>
                      <a:pt x="0" y="57"/>
                    </a:lnTo>
                    <a:lnTo>
                      <a:pt x="37" y="69"/>
                    </a:lnTo>
                    <a:lnTo>
                      <a:pt x="61" y="102"/>
                    </a:lnTo>
                    <a:lnTo>
                      <a:pt x="97" y="100"/>
                    </a:lnTo>
                    <a:lnTo>
                      <a:pt x="133" y="99"/>
                    </a:lnTo>
                    <a:lnTo>
                      <a:pt x="131" y="109"/>
                    </a:lnTo>
                    <a:lnTo>
                      <a:pt x="127" y="115"/>
                    </a:lnTo>
                    <a:lnTo>
                      <a:pt x="121" y="117"/>
                    </a:lnTo>
                    <a:lnTo>
                      <a:pt x="106" y="115"/>
                    </a:lnTo>
                    <a:lnTo>
                      <a:pt x="61" y="127"/>
                    </a:lnTo>
                    <a:lnTo>
                      <a:pt x="43" y="138"/>
                    </a:lnTo>
                    <a:lnTo>
                      <a:pt x="85" y="172"/>
                    </a:lnTo>
                    <a:lnTo>
                      <a:pt x="77" y="196"/>
                    </a:lnTo>
                    <a:lnTo>
                      <a:pt x="103" y="199"/>
                    </a:lnTo>
                    <a:lnTo>
                      <a:pt x="133" y="147"/>
                    </a:lnTo>
                    <a:lnTo>
                      <a:pt x="124" y="179"/>
                    </a:lnTo>
                    <a:lnTo>
                      <a:pt x="165" y="194"/>
                    </a:lnTo>
                    <a:lnTo>
                      <a:pt x="177" y="194"/>
                    </a:lnTo>
                    <a:lnTo>
                      <a:pt x="174" y="211"/>
                    </a:lnTo>
                    <a:lnTo>
                      <a:pt x="210" y="226"/>
                    </a:lnTo>
                    <a:lnTo>
                      <a:pt x="246" y="239"/>
                    </a:lnTo>
                    <a:lnTo>
                      <a:pt x="282" y="253"/>
                    </a:lnTo>
                    <a:lnTo>
                      <a:pt x="318" y="266"/>
                    </a:lnTo>
                    <a:lnTo>
                      <a:pt x="337" y="290"/>
                    </a:lnTo>
                    <a:lnTo>
                      <a:pt x="361" y="353"/>
                    </a:lnTo>
                    <a:lnTo>
                      <a:pt x="374" y="363"/>
                    </a:lnTo>
                    <a:lnTo>
                      <a:pt x="351" y="363"/>
                    </a:lnTo>
                    <a:lnTo>
                      <a:pt x="377" y="376"/>
                    </a:lnTo>
                    <a:lnTo>
                      <a:pt x="355" y="376"/>
                    </a:lnTo>
                    <a:lnTo>
                      <a:pt x="361" y="394"/>
                    </a:lnTo>
                    <a:lnTo>
                      <a:pt x="330" y="388"/>
                    </a:lnTo>
                    <a:lnTo>
                      <a:pt x="300" y="441"/>
                    </a:lnTo>
                    <a:lnTo>
                      <a:pt x="345" y="432"/>
                    </a:lnTo>
                    <a:lnTo>
                      <a:pt x="366" y="402"/>
                    </a:lnTo>
                    <a:close/>
                  </a:path>
                </a:pathLst>
              </a:custGeom>
              <a:solidFill>
                <a:srgbClr val="FF0000"/>
              </a:solidFill>
              <a:ln w="0">
                <a:solidFill>
                  <a:srgbClr val="006699"/>
                </a:solidFill>
                <a:prstDash val="solid"/>
                <a:round/>
                <a:headEnd/>
                <a:tailEnd/>
              </a:ln>
            </p:spPr>
            <p:txBody>
              <a:bodyPr/>
              <a:lstStyle/>
              <a:p>
                <a:endParaRPr lang="en-US" sz="1799"/>
              </a:p>
            </p:txBody>
          </p:sp>
          <p:sp>
            <p:nvSpPr>
              <p:cNvPr id="450" name="Freeform 6"/>
              <p:cNvSpPr>
                <a:spLocks noChangeAspect="1"/>
              </p:cNvSpPr>
              <p:nvPr/>
            </p:nvSpPr>
            <p:spPr bwMode="auto">
              <a:xfrm>
                <a:off x="8383187" y="4117395"/>
                <a:ext cx="232679" cy="299079"/>
              </a:xfrm>
              <a:custGeom>
                <a:avLst/>
                <a:gdLst>
                  <a:gd name="T0" fmla="*/ 2147483647 w 313"/>
                  <a:gd name="T1" fmla="*/ 2147483647 h 404"/>
                  <a:gd name="T2" fmla="*/ 2147483647 w 313"/>
                  <a:gd name="T3" fmla="*/ 0 h 404"/>
                  <a:gd name="T4" fmla="*/ 2147483647 w 313"/>
                  <a:gd name="T5" fmla="*/ 2147483647 h 404"/>
                  <a:gd name="T6" fmla="*/ 2147483647 w 313"/>
                  <a:gd name="T7" fmla="*/ 2147483647 h 404"/>
                  <a:gd name="T8" fmla="*/ 2147483647 w 313"/>
                  <a:gd name="T9" fmla="*/ 2147483647 h 404"/>
                  <a:gd name="T10" fmla="*/ 2147483647 w 313"/>
                  <a:gd name="T11" fmla="*/ 2147483647 h 404"/>
                  <a:gd name="T12" fmla="*/ 2147483647 w 313"/>
                  <a:gd name="T13" fmla="*/ 2147483647 h 404"/>
                  <a:gd name="T14" fmla="*/ 2147483647 w 313"/>
                  <a:gd name="T15" fmla="*/ 2147483647 h 404"/>
                  <a:gd name="T16" fmla="*/ 2147483647 w 313"/>
                  <a:gd name="T17" fmla="*/ 2147483647 h 404"/>
                  <a:gd name="T18" fmla="*/ 2147483647 w 313"/>
                  <a:gd name="T19" fmla="*/ 2147483647 h 404"/>
                  <a:gd name="T20" fmla="*/ 2147483647 w 313"/>
                  <a:gd name="T21" fmla="*/ 2147483647 h 404"/>
                  <a:gd name="T22" fmla="*/ 2147483647 w 313"/>
                  <a:gd name="T23" fmla="*/ 2147483647 h 404"/>
                  <a:gd name="T24" fmla="*/ 0 w 313"/>
                  <a:gd name="T25" fmla="*/ 2147483647 h 404"/>
                  <a:gd name="T26" fmla="*/ 2147483647 w 313"/>
                  <a:gd name="T27" fmla="*/ 2147483647 h 404"/>
                  <a:gd name="T28" fmla="*/ 2147483647 w 313"/>
                  <a:gd name="T29" fmla="*/ 2147483647 h 404"/>
                  <a:gd name="T30" fmla="*/ 2147483647 w 313"/>
                  <a:gd name="T31" fmla="*/ 2147483647 h 404"/>
                  <a:gd name="T32" fmla="*/ 2147483647 w 313"/>
                  <a:gd name="T33" fmla="*/ 2147483647 h 404"/>
                  <a:gd name="T34" fmla="*/ 2147483647 w 313"/>
                  <a:gd name="T35" fmla="*/ 2147483647 h 404"/>
                  <a:gd name="T36" fmla="*/ 2147483647 w 313"/>
                  <a:gd name="T37" fmla="*/ 2147483647 h 404"/>
                  <a:gd name="T38" fmla="*/ 2147483647 w 313"/>
                  <a:gd name="T39" fmla="*/ 2147483647 h 404"/>
                  <a:gd name="T40" fmla="*/ 2147483647 w 313"/>
                  <a:gd name="T41" fmla="*/ 2147483647 h 404"/>
                  <a:gd name="T42" fmla="*/ 2147483647 w 313"/>
                  <a:gd name="T43" fmla="*/ 2147483647 h 404"/>
                  <a:gd name="T44" fmla="*/ 2147483647 w 313"/>
                  <a:gd name="T45" fmla="*/ 2147483647 h 404"/>
                  <a:gd name="T46" fmla="*/ 2147483647 w 313"/>
                  <a:gd name="T47" fmla="*/ 2147483647 h 404"/>
                  <a:gd name="T48" fmla="*/ 2147483647 w 313"/>
                  <a:gd name="T49" fmla="*/ 2147483647 h 404"/>
                  <a:gd name="T50" fmla="*/ 2147483647 w 313"/>
                  <a:gd name="T51" fmla="*/ 2147483647 h 404"/>
                  <a:gd name="T52" fmla="*/ 2147483647 w 313"/>
                  <a:gd name="T53" fmla="*/ 2147483647 h 404"/>
                  <a:gd name="T54" fmla="*/ 2147483647 w 313"/>
                  <a:gd name="T55" fmla="*/ 2147483647 h 404"/>
                  <a:gd name="T56" fmla="*/ 2147483647 w 313"/>
                  <a:gd name="T57" fmla="*/ 2147483647 h 404"/>
                  <a:gd name="T58" fmla="*/ 2147483647 w 313"/>
                  <a:gd name="T59" fmla="*/ 2147483647 h 404"/>
                  <a:gd name="T60" fmla="*/ 2147483647 w 313"/>
                  <a:gd name="T61" fmla="*/ 2147483647 h 404"/>
                  <a:gd name="T62" fmla="*/ 2147483647 w 313"/>
                  <a:gd name="T63" fmla="*/ 2147483647 h 404"/>
                  <a:gd name="T64" fmla="*/ 2147483647 w 313"/>
                  <a:gd name="T65" fmla="*/ 2147483647 h 404"/>
                  <a:gd name="T66" fmla="*/ 2147483647 w 313"/>
                  <a:gd name="T67" fmla="*/ 2147483647 h 404"/>
                  <a:gd name="T68" fmla="*/ 2147483647 w 313"/>
                  <a:gd name="T69" fmla="*/ 2147483647 h 404"/>
                  <a:gd name="T70" fmla="*/ 2147483647 w 313"/>
                  <a:gd name="T71" fmla="*/ 2147483647 h 404"/>
                  <a:gd name="T72" fmla="*/ 2147483647 w 313"/>
                  <a:gd name="T73" fmla="*/ 2147483647 h 404"/>
                  <a:gd name="T74" fmla="*/ 2147483647 w 313"/>
                  <a:gd name="T75" fmla="*/ 2147483647 h 404"/>
                  <a:gd name="T76" fmla="*/ 2147483647 w 313"/>
                  <a:gd name="T77" fmla="*/ 2147483647 h 404"/>
                  <a:gd name="T78" fmla="*/ 2147483647 w 313"/>
                  <a:gd name="T79" fmla="*/ 2147483647 h 404"/>
                  <a:gd name="T80" fmla="*/ 2147483647 w 313"/>
                  <a:gd name="T81" fmla="*/ 2147483647 h 404"/>
                  <a:gd name="T82" fmla="*/ 2147483647 w 313"/>
                  <a:gd name="T83" fmla="*/ 2147483647 h 404"/>
                  <a:gd name="T84" fmla="*/ 2147483647 w 313"/>
                  <a:gd name="T85" fmla="*/ 2147483647 h 404"/>
                  <a:gd name="T86" fmla="*/ 2147483647 w 313"/>
                  <a:gd name="T87" fmla="*/ 2147483647 h 404"/>
                  <a:gd name="T88" fmla="*/ 2147483647 w 313"/>
                  <a:gd name="T89" fmla="*/ 2147483647 h 404"/>
                  <a:gd name="T90" fmla="*/ 2147483647 w 313"/>
                  <a:gd name="T91" fmla="*/ 2147483647 h 404"/>
                  <a:gd name="T92" fmla="*/ 2147483647 w 313"/>
                  <a:gd name="T93" fmla="*/ 2147483647 h 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404"/>
                  <a:gd name="T143" fmla="*/ 313 w 313"/>
                  <a:gd name="T144" fmla="*/ 404 h 4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404">
                    <a:moveTo>
                      <a:pt x="313" y="9"/>
                    </a:moveTo>
                    <a:lnTo>
                      <a:pt x="298" y="0"/>
                    </a:lnTo>
                    <a:lnTo>
                      <a:pt x="251" y="46"/>
                    </a:lnTo>
                    <a:lnTo>
                      <a:pt x="189" y="37"/>
                    </a:lnTo>
                    <a:lnTo>
                      <a:pt x="128" y="27"/>
                    </a:lnTo>
                    <a:lnTo>
                      <a:pt x="98" y="25"/>
                    </a:lnTo>
                    <a:lnTo>
                      <a:pt x="79" y="48"/>
                    </a:lnTo>
                    <a:lnTo>
                      <a:pt x="70" y="46"/>
                    </a:lnTo>
                    <a:lnTo>
                      <a:pt x="46" y="93"/>
                    </a:lnTo>
                    <a:lnTo>
                      <a:pt x="49" y="140"/>
                    </a:lnTo>
                    <a:lnTo>
                      <a:pt x="43" y="134"/>
                    </a:lnTo>
                    <a:lnTo>
                      <a:pt x="22" y="185"/>
                    </a:lnTo>
                    <a:lnTo>
                      <a:pt x="0" y="240"/>
                    </a:lnTo>
                    <a:lnTo>
                      <a:pt x="6" y="288"/>
                    </a:lnTo>
                    <a:lnTo>
                      <a:pt x="28" y="292"/>
                    </a:lnTo>
                    <a:lnTo>
                      <a:pt x="27" y="333"/>
                    </a:lnTo>
                    <a:lnTo>
                      <a:pt x="25" y="373"/>
                    </a:lnTo>
                    <a:lnTo>
                      <a:pt x="28" y="404"/>
                    </a:lnTo>
                    <a:lnTo>
                      <a:pt x="70" y="397"/>
                    </a:lnTo>
                    <a:lnTo>
                      <a:pt x="70" y="330"/>
                    </a:lnTo>
                    <a:lnTo>
                      <a:pt x="67" y="263"/>
                    </a:lnTo>
                    <a:lnTo>
                      <a:pt x="98" y="239"/>
                    </a:lnTo>
                    <a:lnTo>
                      <a:pt x="103" y="273"/>
                    </a:lnTo>
                    <a:lnTo>
                      <a:pt x="106" y="297"/>
                    </a:lnTo>
                    <a:lnTo>
                      <a:pt x="128" y="327"/>
                    </a:lnTo>
                    <a:lnTo>
                      <a:pt x="134" y="360"/>
                    </a:lnTo>
                    <a:lnTo>
                      <a:pt x="151" y="351"/>
                    </a:lnTo>
                    <a:lnTo>
                      <a:pt x="183" y="331"/>
                    </a:lnTo>
                    <a:lnTo>
                      <a:pt x="194" y="327"/>
                    </a:lnTo>
                    <a:lnTo>
                      <a:pt x="164" y="279"/>
                    </a:lnTo>
                    <a:lnTo>
                      <a:pt x="171" y="266"/>
                    </a:lnTo>
                    <a:lnTo>
                      <a:pt x="148" y="228"/>
                    </a:lnTo>
                    <a:lnTo>
                      <a:pt x="124" y="192"/>
                    </a:lnTo>
                    <a:lnTo>
                      <a:pt x="142" y="194"/>
                    </a:lnTo>
                    <a:lnTo>
                      <a:pt x="177" y="169"/>
                    </a:lnTo>
                    <a:lnTo>
                      <a:pt x="212" y="142"/>
                    </a:lnTo>
                    <a:lnTo>
                      <a:pt x="224" y="142"/>
                    </a:lnTo>
                    <a:lnTo>
                      <a:pt x="216" y="124"/>
                    </a:lnTo>
                    <a:lnTo>
                      <a:pt x="198" y="131"/>
                    </a:lnTo>
                    <a:lnTo>
                      <a:pt x="139" y="142"/>
                    </a:lnTo>
                    <a:lnTo>
                      <a:pt x="98" y="169"/>
                    </a:lnTo>
                    <a:lnTo>
                      <a:pt x="59" y="113"/>
                    </a:lnTo>
                    <a:lnTo>
                      <a:pt x="77" y="66"/>
                    </a:lnTo>
                    <a:lnTo>
                      <a:pt x="146" y="69"/>
                    </a:lnTo>
                    <a:lnTo>
                      <a:pt x="215" y="72"/>
                    </a:lnTo>
                    <a:lnTo>
                      <a:pt x="282" y="60"/>
                    </a:lnTo>
                    <a:lnTo>
                      <a:pt x="313" y="9"/>
                    </a:lnTo>
                    <a:close/>
                  </a:path>
                </a:pathLst>
              </a:custGeom>
              <a:solidFill>
                <a:srgbClr val="FF0000"/>
              </a:solidFill>
              <a:ln w="0">
                <a:solidFill>
                  <a:srgbClr val="006699"/>
                </a:solidFill>
                <a:prstDash val="solid"/>
                <a:round/>
                <a:headEnd/>
                <a:tailEnd/>
              </a:ln>
            </p:spPr>
            <p:txBody>
              <a:bodyPr/>
              <a:lstStyle/>
              <a:p>
                <a:endParaRPr lang="en-US" sz="1799"/>
              </a:p>
            </p:txBody>
          </p:sp>
          <p:sp>
            <p:nvSpPr>
              <p:cNvPr id="451" name="Freeform 7"/>
              <p:cNvSpPr>
                <a:spLocks noChangeAspect="1"/>
              </p:cNvSpPr>
              <p:nvPr/>
            </p:nvSpPr>
            <p:spPr bwMode="auto">
              <a:xfrm>
                <a:off x="7884017" y="4430254"/>
                <a:ext cx="332115" cy="114122"/>
              </a:xfrm>
              <a:custGeom>
                <a:avLst/>
                <a:gdLst>
                  <a:gd name="T0" fmla="*/ 2147483647 w 446"/>
                  <a:gd name="T1" fmla="*/ 2147483647 h 153"/>
                  <a:gd name="T2" fmla="*/ 2147483647 w 446"/>
                  <a:gd name="T3" fmla="*/ 2147483647 h 153"/>
                  <a:gd name="T4" fmla="*/ 2147483647 w 446"/>
                  <a:gd name="T5" fmla="*/ 2147483647 h 153"/>
                  <a:gd name="T6" fmla="*/ 2147483647 w 446"/>
                  <a:gd name="T7" fmla="*/ 2147483647 h 153"/>
                  <a:gd name="T8" fmla="*/ 2147483647 w 446"/>
                  <a:gd name="T9" fmla="*/ 2147483647 h 153"/>
                  <a:gd name="T10" fmla="*/ 2147483647 w 446"/>
                  <a:gd name="T11" fmla="*/ 2147483647 h 153"/>
                  <a:gd name="T12" fmla="*/ 2147483647 w 446"/>
                  <a:gd name="T13" fmla="*/ 2147483647 h 153"/>
                  <a:gd name="T14" fmla="*/ 2147483647 w 446"/>
                  <a:gd name="T15" fmla="*/ 2147483647 h 153"/>
                  <a:gd name="T16" fmla="*/ 2147483647 w 446"/>
                  <a:gd name="T17" fmla="*/ 2147483647 h 153"/>
                  <a:gd name="T18" fmla="*/ 2147483647 w 446"/>
                  <a:gd name="T19" fmla="*/ 2147483647 h 153"/>
                  <a:gd name="T20" fmla="*/ 2147483647 w 446"/>
                  <a:gd name="T21" fmla="*/ 2147483647 h 153"/>
                  <a:gd name="T22" fmla="*/ 2147483647 w 446"/>
                  <a:gd name="T23" fmla="*/ 2147483647 h 153"/>
                  <a:gd name="T24" fmla="*/ 2147483647 w 446"/>
                  <a:gd name="T25" fmla="*/ 2147483647 h 153"/>
                  <a:gd name="T26" fmla="*/ 2147483647 w 446"/>
                  <a:gd name="T27" fmla="*/ 0 h 153"/>
                  <a:gd name="T28" fmla="*/ 2147483647 w 446"/>
                  <a:gd name="T29" fmla="*/ 2147483647 h 153"/>
                  <a:gd name="T30" fmla="*/ 0 w 446"/>
                  <a:gd name="T31" fmla="*/ 2147483647 h 153"/>
                  <a:gd name="T32" fmla="*/ 2147483647 w 446"/>
                  <a:gd name="T33" fmla="*/ 2147483647 h 153"/>
                  <a:gd name="T34" fmla="*/ 2147483647 w 446"/>
                  <a:gd name="T35" fmla="*/ 2147483647 h 153"/>
                  <a:gd name="T36" fmla="*/ 2147483647 w 446"/>
                  <a:gd name="T37" fmla="*/ 2147483647 h 153"/>
                  <a:gd name="T38" fmla="*/ 2147483647 w 446"/>
                  <a:gd name="T39" fmla="*/ 2147483647 h 153"/>
                  <a:gd name="T40" fmla="*/ 2147483647 w 446"/>
                  <a:gd name="T41" fmla="*/ 2147483647 h 153"/>
                  <a:gd name="T42" fmla="*/ 2147483647 w 446"/>
                  <a:gd name="T43" fmla="*/ 2147483647 h 153"/>
                  <a:gd name="T44" fmla="*/ 2147483647 w 446"/>
                  <a:gd name="T45" fmla="*/ 2147483647 h 153"/>
                  <a:gd name="T46" fmla="*/ 2147483647 w 446"/>
                  <a:gd name="T47" fmla="*/ 2147483647 h 153"/>
                  <a:gd name="T48" fmla="*/ 2147483647 w 446"/>
                  <a:gd name="T49" fmla="*/ 2147483647 h 153"/>
                  <a:gd name="T50" fmla="*/ 2147483647 w 446"/>
                  <a:gd name="T51" fmla="*/ 2147483647 h 1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6"/>
                  <a:gd name="T79" fmla="*/ 0 h 153"/>
                  <a:gd name="T80" fmla="*/ 446 w 446"/>
                  <a:gd name="T81" fmla="*/ 153 h 1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6" h="153">
                    <a:moveTo>
                      <a:pt x="446" y="153"/>
                    </a:moveTo>
                    <a:lnTo>
                      <a:pt x="440" y="145"/>
                    </a:lnTo>
                    <a:lnTo>
                      <a:pt x="441" y="101"/>
                    </a:lnTo>
                    <a:lnTo>
                      <a:pt x="406" y="97"/>
                    </a:lnTo>
                    <a:lnTo>
                      <a:pt x="370" y="91"/>
                    </a:lnTo>
                    <a:lnTo>
                      <a:pt x="356" y="58"/>
                    </a:lnTo>
                    <a:lnTo>
                      <a:pt x="298" y="39"/>
                    </a:lnTo>
                    <a:lnTo>
                      <a:pt x="276" y="24"/>
                    </a:lnTo>
                    <a:lnTo>
                      <a:pt x="255" y="48"/>
                    </a:lnTo>
                    <a:lnTo>
                      <a:pt x="216" y="48"/>
                    </a:lnTo>
                    <a:lnTo>
                      <a:pt x="179" y="48"/>
                    </a:lnTo>
                    <a:lnTo>
                      <a:pt x="158" y="28"/>
                    </a:lnTo>
                    <a:lnTo>
                      <a:pt x="103" y="1"/>
                    </a:lnTo>
                    <a:lnTo>
                      <a:pt x="41" y="0"/>
                    </a:lnTo>
                    <a:lnTo>
                      <a:pt x="16" y="34"/>
                    </a:lnTo>
                    <a:lnTo>
                      <a:pt x="0" y="40"/>
                    </a:lnTo>
                    <a:lnTo>
                      <a:pt x="50" y="55"/>
                    </a:lnTo>
                    <a:lnTo>
                      <a:pt x="50" y="68"/>
                    </a:lnTo>
                    <a:lnTo>
                      <a:pt x="101" y="82"/>
                    </a:lnTo>
                    <a:lnTo>
                      <a:pt x="152" y="95"/>
                    </a:lnTo>
                    <a:lnTo>
                      <a:pt x="197" y="104"/>
                    </a:lnTo>
                    <a:lnTo>
                      <a:pt x="241" y="115"/>
                    </a:lnTo>
                    <a:lnTo>
                      <a:pt x="304" y="122"/>
                    </a:lnTo>
                    <a:lnTo>
                      <a:pt x="367" y="130"/>
                    </a:lnTo>
                    <a:lnTo>
                      <a:pt x="406" y="142"/>
                    </a:lnTo>
                    <a:lnTo>
                      <a:pt x="446" y="153"/>
                    </a:lnTo>
                    <a:close/>
                  </a:path>
                </a:pathLst>
              </a:custGeom>
              <a:solidFill>
                <a:srgbClr val="FF0000"/>
              </a:solidFill>
              <a:ln w="0">
                <a:solidFill>
                  <a:srgbClr val="006699"/>
                </a:solidFill>
                <a:prstDash val="solid"/>
                <a:round/>
                <a:headEnd/>
                <a:tailEnd/>
              </a:ln>
            </p:spPr>
            <p:txBody>
              <a:bodyPr/>
              <a:lstStyle/>
              <a:p>
                <a:endParaRPr lang="en-US" sz="1799"/>
              </a:p>
            </p:txBody>
          </p:sp>
          <p:sp>
            <p:nvSpPr>
              <p:cNvPr id="452" name="Freeform 8"/>
              <p:cNvSpPr>
                <a:spLocks noChangeAspect="1"/>
              </p:cNvSpPr>
              <p:nvPr/>
            </p:nvSpPr>
            <p:spPr bwMode="auto">
              <a:xfrm>
                <a:off x="8536318" y="4530604"/>
                <a:ext cx="141198" cy="78704"/>
              </a:xfrm>
              <a:custGeom>
                <a:avLst/>
                <a:gdLst>
                  <a:gd name="T0" fmla="*/ 2147483647 w 191"/>
                  <a:gd name="T1" fmla="*/ 0 h 107"/>
                  <a:gd name="T2" fmla="*/ 2147483647 w 191"/>
                  <a:gd name="T3" fmla="*/ 2147483647 h 107"/>
                  <a:gd name="T4" fmla="*/ 2147483647 w 191"/>
                  <a:gd name="T5" fmla="*/ 2147483647 h 107"/>
                  <a:gd name="T6" fmla="*/ 2147483647 w 191"/>
                  <a:gd name="T7" fmla="*/ 2147483647 h 107"/>
                  <a:gd name="T8" fmla="*/ 2147483647 w 191"/>
                  <a:gd name="T9" fmla="*/ 2147483647 h 107"/>
                  <a:gd name="T10" fmla="*/ 0 w 191"/>
                  <a:gd name="T11" fmla="*/ 2147483647 h 107"/>
                  <a:gd name="T12" fmla="*/ 2147483647 w 191"/>
                  <a:gd name="T13" fmla="*/ 2147483647 h 107"/>
                  <a:gd name="T14" fmla="*/ 2147483647 w 191"/>
                  <a:gd name="T15" fmla="*/ 2147483647 h 107"/>
                  <a:gd name="T16" fmla="*/ 2147483647 w 191"/>
                  <a:gd name="T17" fmla="*/ 2147483647 h 107"/>
                  <a:gd name="T18" fmla="*/ 2147483647 w 191"/>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07"/>
                  <a:gd name="T32" fmla="*/ 191 w 191"/>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07">
                    <a:moveTo>
                      <a:pt x="191" y="0"/>
                    </a:moveTo>
                    <a:lnTo>
                      <a:pt x="119" y="3"/>
                    </a:lnTo>
                    <a:lnTo>
                      <a:pt x="73" y="27"/>
                    </a:lnTo>
                    <a:lnTo>
                      <a:pt x="25" y="51"/>
                    </a:lnTo>
                    <a:lnTo>
                      <a:pt x="4" y="91"/>
                    </a:lnTo>
                    <a:lnTo>
                      <a:pt x="0" y="97"/>
                    </a:lnTo>
                    <a:lnTo>
                      <a:pt x="7" y="107"/>
                    </a:lnTo>
                    <a:lnTo>
                      <a:pt x="67" y="72"/>
                    </a:lnTo>
                    <a:lnTo>
                      <a:pt x="128" y="36"/>
                    </a:lnTo>
                    <a:lnTo>
                      <a:pt x="191" y="0"/>
                    </a:lnTo>
                    <a:close/>
                  </a:path>
                </a:pathLst>
              </a:custGeom>
              <a:solidFill>
                <a:srgbClr val="FF0000"/>
              </a:solidFill>
              <a:ln w="0">
                <a:solidFill>
                  <a:srgbClr val="006699"/>
                </a:solidFill>
                <a:prstDash val="solid"/>
                <a:round/>
                <a:headEnd/>
                <a:tailEnd/>
              </a:ln>
            </p:spPr>
            <p:txBody>
              <a:bodyPr/>
              <a:lstStyle/>
              <a:p>
                <a:endParaRPr lang="en-US" sz="1799"/>
              </a:p>
            </p:txBody>
          </p:sp>
          <p:sp>
            <p:nvSpPr>
              <p:cNvPr id="453" name="Freeform 9"/>
              <p:cNvSpPr>
                <a:spLocks noChangeAspect="1"/>
              </p:cNvSpPr>
              <p:nvPr/>
            </p:nvSpPr>
            <p:spPr bwMode="auto">
              <a:xfrm>
                <a:off x="8699394" y="4097724"/>
                <a:ext cx="53695" cy="123961"/>
              </a:xfrm>
              <a:custGeom>
                <a:avLst/>
                <a:gdLst>
                  <a:gd name="T0" fmla="*/ 2147483647 w 70"/>
                  <a:gd name="T1" fmla="*/ 2147483647 h 167"/>
                  <a:gd name="T2" fmla="*/ 2147483647 w 70"/>
                  <a:gd name="T3" fmla="*/ 2147483647 h 167"/>
                  <a:gd name="T4" fmla="*/ 2147483647 w 70"/>
                  <a:gd name="T5" fmla="*/ 2147483647 h 167"/>
                  <a:gd name="T6" fmla="*/ 2147483647 w 70"/>
                  <a:gd name="T7" fmla="*/ 2147483647 h 167"/>
                  <a:gd name="T8" fmla="*/ 2147483647 w 70"/>
                  <a:gd name="T9" fmla="*/ 2147483647 h 167"/>
                  <a:gd name="T10" fmla="*/ 2147483647 w 70"/>
                  <a:gd name="T11" fmla="*/ 2147483647 h 167"/>
                  <a:gd name="T12" fmla="*/ 2147483647 w 70"/>
                  <a:gd name="T13" fmla="*/ 2147483647 h 167"/>
                  <a:gd name="T14" fmla="*/ 2147483647 w 70"/>
                  <a:gd name="T15" fmla="*/ 2147483647 h 167"/>
                  <a:gd name="T16" fmla="*/ 2147483647 w 70"/>
                  <a:gd name="T17" fmla="*/ 0 h 167"/>
                  <a:gd name="T18" fmla="*/ 0 w 70"/>
                  <a:gd name="T19" fmla="*/ 2147483647 h 167"/>
                  <a:gd name="T20" fmla="*/ 2147483647 w 70"/>
                  <a:gd name="T21" fmla="*/ 2147483647 h 167"/>
                  <a:gd name="T22" fmla="*/ 2147483647 w 70"/>
                  <a:gd name="T23" fmla="*/ 2147483647 h 167"/>
                  <a:gd name="T24" fmla="*/ 2147483647 w 70"/>
                  <a:gd name="T25" fmla="*/ 2147483647 h 167"/>
                  <a:gd name="T26" fmla="*/ 2147483647 w 70"/>
                  <a:gd name="T27" fmla="*/ 2147483647 h 167"/>
                  <a:gd name="T28" fmla="*/ 2147483647 w 70"/>
                  <a:gd name="T29" fmla="*/ 2147483647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167"/>
                  <a:gd name="T47" fmla="*/ 70 w 70"/>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167">
                    <a:moveTo>
                      <a:pt x="70" y="107"/>
                    </a:moveTo>
                    <a:lnTo>
                      <a:pt x="40" y="68"/>
                    </a:lnTo>
                    <a:lnTo>
                      <a:pt x="61" y="43"/>
                    </a:lnTo>
                    <a:lnTo>
                      <a:pt x="46" y="32"/>
                    </a:lnTo>
                    <a:lnTo>
                      <a:pt x="31" y="46"/>
                    </a:lnTo>
                    <a:lnTo>
                      <a:pt x="15" y="73"/>
                    </a:lnTo>
                    <a:lnTo>
                      <a:pt x="13" y="58"/>
                    </a:lnTo>
                    <a:lnTo>
                      <a:pt x="24" y="21"/>
                    </a:lnTo>
                    <a:lnTo>
                      <a:pt x="24" y="0"/>
                    </a:lnTo>
                    <a:lnTo>
                      <a:pt x="0" y="38"/>
                    </a:lnTo>
                    <a:lnTo>
                      <a:pt x="6" y="79"/>
                    </a:lnTo>
                    <a:lnTo>
                      <a:pt x="10" y="119"/>
                    </a:lnTo>
                    <a:lnTo>
                      <a:pt x="40" y="167"/>
                    </a:lnTo>
                    <a:lnTo>
                      <a:pt x="21" y="100"/>
                    </a:lnTo>
                    <a:lnTo>
                      <a:pt x="70" y="107"/>
                    </a:lnTo>
                    <a:close/>
                  </a:path>
                </a:pathLst>
              </a:custGeom>
              <a:solidFill>
                <a:srgbClr val="FF0000"/>
              </a:solidFill>
              <a:ln w="0">
                <a:solidFill>
                  <a:srgbClr val="006699"/>
                </a:solidFill>
                <a:prstDash val="solid"/>
                <a:round/>
                <a:headEnd/>
                <a:tailEnd/>
              </a:ln>
            </p:spPr>
            <p:txBody>
              <a:bodyPr/>
              <a:lstStyle/>
              <a:p>
                <a:endParaRPr lang="en-US" sz="1799"/>
              </a:p>
            </p:txBody>
          </p:sp>
          <p:sp>
            <p:nvSpPr>
              <p:cNvPr id="454" name="Freeform 10"/>
              <p:cNvSpPr>
                <a:spLocks noChangeAspect="1"/>
              </p:cNvSpPr>
              <p:nvPr/>
            </p:nvSpPr>
            <p:spPr bwMode="auto">
              <a:xfrm>
                <a:off x="8713312" y="4302358"/>
                <a:ext cx="105401" cy="39351"/>
              </a:xfrm>
              <a:custGeom>
                <a:avLst/>
                <a:gdLst>
                  <a:gd name="T0" fmla="*/ 2147483647 w 143"/>
                  <a:gd name="T1" fmla="*/ 2147483647 h 53"/>
                  <a:gd name="T2" fmla="*/ 2147483647 w 143"/>
                  <a:gd name="T3" fmla="*/ 2147483647 h 53"/>
                  <a:gd name="T4" fmla="*/ 2147483647 w 143"/>
                  <a:gd name="T5" fmla="*/ 2147483647 h 53"/>
                  <a:gd name="T6" fmla="*/ 2147483647 w 143"/>
                  <a:gd name="T7" fmla="*/ 2147483647 h 53"/>
                  <a:gd name="T8" fmla="*/ 2147483647 w 143"/>
                  <a:gd name="T9" fmla="*/ 2147483647 h 53"/>
                  <a:gd name="T10" fmla="*/ 0 w 143"/>
                  <a:gd name="T11" fmla="*/ 2147483647 h 53"/>
                  <a:gd name="T12" fmla="*/ 2147483647 w 143"/>
                  <a:gd name="T13" fmla="*/ 2147483647 h 53"/>
                  <a:gd name="T14" fmla="*/ 2147483647 w 143"/>
                  <a:gd name="T15" fmla="*/ 0 h 53"/>
                  <a:gd name="T16" fmla="*/ 2147483647 w 143"/>
                  <a:gd name="T17" fmla="*/ 2147483647 h 53"/>
                  <a:gd name="T18" fmla="*/ 2147483647 w 143"/>
                  <a:gd name="T19" fmla="*/ 2147483647 h 53"/>
                  <a:gd name="T20" fmla="*/ 2147483647 w 143"/>
                  <a:gd name="T21" fmla="*/ 214748364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53"/>
                  <a:gd name="T35" fmla="*/ 143 w 14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53">
                    <a:moveTo>
                      <a:pt x="143" y="43"/>
                    </a:moveTo>
                    <a:lnTo>
                      <a:pt x="136" y="53"/>
                    </a:lnTo>
                    <a:lnTo>
                      <a:pt x="78" y="25"/>
                    </a:lnTo>
                    <a:lnTo>
                      <a:pt x="37" y="28"/>
                    </a:lnTo>
                    <a:lnTo>
                      <a:pt x="8" y="19"/>
                    </a:lnTo>
                    <a:lnTo>
                      <a:pt x="0" y="31"/>
                    </a:lnTo>
                    <a:lnTo>
                      <a:pt x="5" y="12"/>
                    </a:lnTo>
                    <a:lnTo>
                      <a:pt x="33" y="0"/>
                    </a:lnTo>
                    <a:lnTo>
                      <a:pt x="76" y="3"/>
                    </a:lnTo>
                    <a:lnTo>
                      <a:pt x="121" y="6"/>
                    </a:lnTo>
                    <a:lnTo>
                      <a:pt x="143" y="43"/>
                    </a:lnTo>
                    <a:close/>
                  </a:path>
                </a:pathLst>
              </a:custGeom>
              <a:solidFill>
                <a:srgbClr val="FF0000"/>
              </a:solidFill>
              <a:ln w="0">
                <a:solidFill>
                  <a:srgbClr val="006699"/>
                </a:solidFill>
                <a:prstDash val="solid"/>
                <a:round/>
                <a:headEnd/>
                <a:tailEnd/>
              </a:ln>
            </p:spPr>
            <p:txBody>
              <a:bodyPr/>
              <a:lstStyle/>
              <a:p>
                <a:endParaRPr lang="en-US" sz="1799"/>
              </a:p>
            </p:txBody>
          </p:sp>
          <p:sp>
            <p:nvSpPr>
              <p:cNvPr id="455" name="Freeform 11"/>
              <p:cNvSpPr>
                <a:spLocks noChangeAspect="1"/>
              </p:cNvSpPr>
              <p:nvPr/>
            </p:nvSpPr>
            <p:spPr bwMode="auto">
              <a:xfrm>
                <a:off x="8403073" y="4522735"/>
                <a:ext cx="119323" cy="23612"/>
              </a:xfrm>
              <a:custGeom>
                <a:avLst/>
                <a:gdLst>
                  <a:gd name="T0" fmla="*/ 2147483647 w 158"/>
                  <a:gd name="T1" fmla="*/ 2147483647 h 32"/>
                  <a:gd name="T2" fmla="*/ 2147483647 w 158"/>
                  <a:gd name="T3" fmla="*/ 0 h 32"/>
                  <a:gd name="T4" fmla="*/ 2147483647 w 158"/>
                  <a:gd name="T5" fmla="*/ 0 h 32"/>
                  <a:gd name="T6" fmla="*/ 2147483647 w 158"/>
                  <a:gd name="T7" fmla="*/ 2147483647 h 32"/>
                  <a:gd name="T8" fmla="*/ 2147483647 w 158"/>
                  <a:gd name="T9" fmla="*/ 2147483647 h 32"/>
                  <a:gd name="T10" fmla="*/ 2147483647 w 158"/>
                  <a:gd name="T11" fmla="*/ 2147483647 h 32"/>
                  <a:gd name="T12" fmla="*/ 2147483647 w 158"/>
                  <a:gd name="T13" fmla="*/ 2147483647 h 32"/>
                  <a:gd name="T14" fmla="*/ 0 w 158"/>
                  <a:gd name="T15" fmla="*/ 2147483647 h 32"/>
                  <a:gd name="T16" fmla="*/ 2147483647 w 158"/>
                  <a:gd name="T17" fmla="*/ 2147483647 h 32"/>
                  <a:gd name="T18" fmla="*/ 2147483647 w 158"/>
                  <a:gd name="T19" fmla="*/ 2147483647 h 32"/>
                  <a:gd name="T20" fmla="*/ 2147483647 w 158"/>
                  <a:gd name="T21" fmla="*/ 2147483647 h 32"/>
                  <a:gd name="T22" fmla="*/ 2147483647 w 158"/>
                  <a:gd name="T23" fmla="*/ 214748364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32"/>
                  <a:gd name="T38" fmla="*/ 158 w 158"/>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32">
                    <a:moveTo>
                      <a:pt x="158" y="4"/>
                    </a:moveTo>
                    <a:lnTo>
                      <a:pt x="157" y="0"/>
                    </a:lnTo>
                    <a:lnTo>
                      <a:pt x="146" y="0"/>
                    </a:lnTo>
                    <a:lnTo>
                      <a:pt x="131" y="15"/>
                    </a:lnTo>
                    <a:lnTo>
                      <a:pt x="105" y="13"/>
                    </a:lnTo>
                    <a:lnTo>
                      <a:pt x="64" y="7"/>
                    </a:lnTo>
                    <a:lnTo>
                      <a:pt x="26" y="1"/>
                    </a:lnTo>
                    <a:lnTo>
                      <a:pt x="0" y="25"/>
                    </a:lnTo>
                    <a:lnTo>
                      <a:pt x="21" y="32"/>
                    </a:lnTo>
                    <a:lnTo>
                      <a:pt x="70" y="31"/>
                    </a:lnTo>
                    <a:lnTo>
                      <a:pt x="118" y="28"/>
                    </a:lnTo>
                    <a:lnTo>
                      <a:pt x="158" y="4"/>
                    </a:lnTo>
                    <a:close/>
                  </a:path>
                </a:pathLst>
              </a:custGeom>
              <a:solidFill>
                <a:srgbClr val="FF0000"/>
              </a:solidFill>
              <a:ln w="0">
                <a:solidFill>
                  <a:srgbClr val="006699"/>
                </a:solidFill>
                <a:prstDash val="solid"/>
                <a:round/>
                <a:headEnd/>
                <a:tailEnd/>
              </a:ln>
            </p:spPr>
            <p:txBody>
              <a:bodyPr/>
              <a:lstStyle/>
              <a:p>
                <a:endParaRPr lang="en-US" sz="1799"/>
              </a:p>
            </p:txBody>
          </p:sp>
          <p:sp>
            <p:nvSpPr>
              <p:cNvPr id="456" name="Freeform 12"/>
              <p:cNvSpPr>
                <a:spLocks noChangeAspect="1"/>
              </p:cNvSpPr>
              <p:nvPr/>
            </p:nvSpPr>
            <p:spPr bwMode="auto">
              <a:xfrm>
                <a:off x="7886007" y="4249232"/>
                <a:ext cx="57675" cy="62963"/>
              </a:xfrm>
              <a:custGeom>
                <a:avLst/>
                <a:gdLst>
                  <a:gd name="T0" fmla="*/ 2147483647 w 80"/>
                  <a:gd name="T1" fmla="*/ 2147483647 h 85"/>
                  <a:gd name="T2" fmla="*/ 2147483647 w 80"/>
                  <a:gd name="T3" fmla="*/ 2147483647 h 85"/>
                  <a:gd name="T4" fmla="*/ 2147483647 w 80"/>
                  <a:gd name="T5" fmla="*/ 2147483647 h 85"/>
                  <a:gd name="T6" fmla="*/ 2147483647 w 80"/>
                  <a:gd name="T7" fmla="*/ 2147483647 h 85"/>
                  <a:gd name="T8" fmla="*/ 0 w 80"/>
                  <a:gd name="T9" fmla="*/ 2147483647 h 85"/>
                  <a:gd name="T10" fmla="*/ 2147483647 w 80"/>
                  <a:gd name="T11" fmla="*/ 2147483647 h 85"/>
                  <a:gd name="T12" fmla="*/ 2147483647 w 80"/>
                  <a:gd name="T13" fmla="*/ 0 h 85"/>
                  <a:gd name="T14" fmla="*/ 2147483647 w 80"/>
                  <a:gd name="T15" fmla="*/ 2147483647 h 85"/>
                  <a:gd name="T16" fmla="*/ 2147483647 w 80"/>
                  <a:gd name="T17" fmla="*/ 2147483647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5"/>
                  <a:gd name="T29" fmla="*/ 80 w 80"/>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5">
                    <a:moveTo>
                      <a:pt x="80" y="58"/>
                    </a:moveTo>
                    <a:lnTo>
                      <a:pt x="74" y="85"/>
                    </a:lnTo>
                    <a:lnTo>
                      <a:pt x="34" y="58"/>
                    </a:lnTo>
                    <a:lnTo>
                      <a:pt x="19" y="29"/>
                    </a:lnTo>
                    <a:lnTo>
                      <a:pt x="0" y="20"/>
                    </a:lnTo>
                    <a:lnTo>
                      <a:pt x="23" y="4"/>
                    </a:lnTo>
                    <a:lnTo>
                      <a:pt x="32" y="0"/>
                    </a:lnTo>
                    <a:lnTo>
                      <a:pt x="52" y="44"/>
                    </a:lnTo>
                    <a:lnTo>
                      <a:pt x="80" y="58"/>
                    </a:lnTo>
                    <a:close/>
                  </a:path>
                </a:pathLst>
              </a:custGeom>
              <a:solidFill>
                <a:srgbClr val="FF0000"/>
              </a:solidFill>
              <a:ln w="0">
                <a:solidFill>
                  <a:srgbClr val="006699"/>
                </a:solidFill>
                <a:prstDash val="solid"/>
                <a:round/>
                <a:headEnd/>
                <a:tailEnd/>
              </a:ln>
            </p:spPr>
            <p:txBody>
              <a:bodyPr/>
              <a:lstStyle/>
              <a:p>
                <a:endParaRPr lang="en-US" sz="1799"/>
              </a:p>
            </p:txBody>
          </p:sp>
          <p:sp>
            <p:nvSpPr>
              <p:cNvPr id="457" name="Freeform 13"/>
              <p:cNvSpPr>
                <a:spLocks noChangeAspect="1"/>
              </p:cNvSpPr>
              <p:nvPr/>
            </p:nvSpPr>
            <p:spPr bwMode="auto">
              <a:xfrm>
                <a:off x="8291704" y="4516831"/>
                <a:ext cx="89493" cy="39351"/>
              </a:xfrm>
              <a:custGeom>
                <a:avLst/>
                <a:gdLst>
                  <a:gd name="T0" fmla="*/ 2147483647 w 121"/>
                  <a:gd name="T1" fmla="*/ 2147483647 h 49"/>
                  <a:gd name="T2" fmla="*/ 2147483647 w 121"/>
                  <a:gd name="T3" fmla="*/ 2147483647 h 49"/>
                  <a:gd name="T4" fmla="*/ 2147483647 w 121"/>
                  <a:gd name="T5" fmla="*/ 2147483647 h 49"/>
                  <a:gd name="T6" fmla="*/ 2147483647 w 121"/>
                  <a:gd name="T7" fmla="*/ 0 h 49"/>
                  <a:gd name="T8" fmla="*/ 2147483647 w 121"/>
                  <a:gd name="T9" fmla="*/ 2147483647 h 49"/>
                  <a:gd name="T10" fmla="*/ 2147483647 w 121"/>
                  <a:gd name="T11" fmla="*/ 2147483647 h 49"/>
                  <a:gd name="T12" fmla="*/ 2147483647 w 121"/>
                  <a:gd name="T13" fmla="*/ 2147483647 h 49"/>
                  <a:gd name="T14" fmla="*/ 0 w 121"/>
                  <a:gd name="T15" fmla="*/ 2147483647 h 49"/>
                  <a:gd name="T16" fmla="*/ 2147483647 w 121"/>
                  <a:gd name="T17" fmla="*/ 2147483647 h 49"/>
                  <a:gd name="T18" fmla="*/ 2147483647 w 121"/>
                  <a:gd name="T19" fmla="*/ 2147483647 h 49"/>
                  <a:gd name="T20" fmla="*/ 2147483647 w 121"/>
                  <a:gd name="T21" fmla="*/ 2147483647 h 49"/>
                  <a:gd name="T22" fmla="*/ 2147483647 w 121"/>
                  <a:gd name="T23" fmla="*/ 2147483647 h 49"/>
                  <a:gd name="T24" fmla="*/ 2147483647 w 121"/>
                  <a:gd name="T25" fmla="*/ 2147483647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49"/>
                  <a:gd name="T41" fmla="*/ 121 w 121"/>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49">
                    <a:moveTo>
                      <a:pt x="121" y="28"/>
                    </a:moveTo>
                    <a:lnTo>
                      <a:pt x="114" y="13"/>
                    </a:lnTo>
                    <a:lnTo>
                      <a:pt x="97" y="18"/>
                    </a:lnTo>
                    <a:lnTo>
                      <a:pt x="56" y="0"/>
                    </a:lnTo>
                    <a:lnTo>
                      <a:pt x="78" y="25"/>
                    </a:lnTo>
                    <a:lnTo>
                      <a:pt x="51" y="25"/>
                    </a:lnTo>
                    <a:lnTo>
                      <a:pt x="12" y="21"/>
                    </a:lnTo>
                    <a:lnTo>
                      <a:pt x="0" y="49"/>
                    </a:lnTo>
                    <a:lnTo>
                      <a:pt x="42" y="41"/>
                    </a:lnTo>
                    <a:lnTo>
                      <a:pt x="84" y="32"/>
                    </a:lnTo>
                    <a:lnTo>
                      <a:pt x="100" y="37"/>
                    </a:lnTo>
                    <a:lnTo>
                      <a:pt x="99" y="35"/>
                    </a:lnTo>
                    <a:lnTo>
                      <a:pt x="121" y="28"/>
                    </a:lnTo>
                    <a:close/>
                  </a:path>
                </a:pathLst>
              </a:custGeom>
              <a:solidFill>
                <a:srgbClr val="FF0000"/>
              </a:solidFill>
              <a:ln w="0">
                <a:solidFill>
                  <a:srgbClr val="006699"/>
                </a:solidFill>
                <a:prstDash val="solid"/>
                <a:round/>
                <a:headEnd/>
                <a:tailEnd/>
              </a:ln>
            </p:spPr>
            <p:txBody>
              <a:bodyPr/>
              <a:lstStyle/>
              <a:p>
                <a:endParaRPr lang="en-US" sz="1799"/>
              </a:p>
            </p:txBody>
          </p:sp>
          <p:sp>
            <p:nvSpPr>
              <p:cNvPr id="458" name="Freeform 14"/>
              <p:cNvSpPr>
                <a:spLocks noChangeAspect="1"/>
              </p:cNvSpPr>
              <p:nvPr/>
            </p:nvSpPr>
            <p:spPr bwMode="auto">
              <a:xfrm>
                <a:off x="8375232" y="4569957"/>
                <a:ext cx="61650" cy="33449"/>
              </a:xfrm>
              <a:custGeom>
                <a:avLst/>
                <a:gdLst>
                  <a:gd name="T0" fmla="*/ 2147483647 w 85"/>
                  <a:gd name="T1" fmla="*/ 2147483647 h 45"/>
                  <a:gd name="T2" fmla="*/ 2147483647 w 85"/>
                  <a:gd name="T3" fmla="*/ 2147483647 h 45"/>
                  <a:gd name="T4" fmla="*/ 2147483647 w 85"/>
                  <a:gd name="T5" fmla="*/ 2147483647 h 45"/>
                  <a:gd name="T6" fmla="*/ 0 w 85"/>
                  <a:gd name="T7" fmla="*/ 0 h 45"/>
                  <a:gd name="T8" fmla="*/ 2147483647 w 85"/>
                  <a:gd name="T9" fmla="*/ 2147483647 h 45"/>
                  <a:gd name="T10" fmla="*/ 2147483647 w 85"/>
                  <a:gd name="T11" fmla="*/ 2147483647 h 45"/>
                  <a:gd name="T12" fmla="*/ 0 60000 65536"/>
                  <a:gd name="T13" fmla="*/ 0 60000 65536"/>
                  <a:gd name="T14" fmla="*/ 0 60000 65536"/>
                  <a:gd name="T15" fmla="*/ 0 60000 65536"/>
                  <a:gd name="T16" fmla="*/ 0 60000 65536"/>
                  <a:gd name="T17" fmla="*/ 0 60000 65536"/>
                  <a:gd name="T18" fmla="*/ 0 w 85"/>
                  <a:gd name="T19" fmla="*/ 0 h 45"/>
                  <a:gd name="T20" fmla="*/ 85 w 8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85" h="45">
                    <a:moveTo>
                      <a:pt x="85" y="36"/>
                    </a:moveTo>
                    <a:lnTo>
                      <a:pt x="51" y="45"/>
                    </a:lnTo>
                    <a:lnTo>
                      <a:pt x="10" y="18"/>
                    </a:lnTo>
                    <a:lnTo>
                      <a:pt x="0" y="0"/>
                    </a:lnTo>
                    <a:lnTo>
                      <a:pt x="51" y="2"/>
                    </a:lnTo>
                    <a:lnTo>
                      <a:pt x="85" y="36"/>
                    </a:lnTo>
                    <a:close/>
                  </a:path>
                </a:pathLst>
              </a:custGeom>
              <a:solidFill>
                <a:srgbClr val="FF0000"/>
              </a:solidFill>
              <a:ln w="0">
                <a:solidFill>
                  <a:srgbClr val="006699"/>
                </a:solidFill>
                <a:prstDash val="solid"/>
                <a:round/>
                <a:headEnd/>
                <a:tailEnd/>
              </a:ln>
            </p:spPr>
            <p:txBody>
              <a:bodyPr/>
              <a:lstStyle/>
              <a:p>
                <a:endParaRPr lang="en-US" sz="1799"/>
              </a:p>
            </p:txBody>
          </p:sp>
          <p:sp>
            <p:nvSpPr>
              <p:cNvPr id="459" name="Freeform 15"/>
              <p:cNvSpPr>
                <a:spLocks noChangeAspect="1"/>
              </p:cNvSpPr>
              <p:nvPr/>
            </p:nvSpPr>
            <p:spPr bwMode="auto">
              <a:xfrm>
                <a:off x="8643709" y="4312195"/>
                <a:ext cx="43751" cy="29514"/>
              </a:xfrm>
              <a:custGeom>
                <a:avLst/>
                <a:gdLst>
                  <a:gd name="T0" fmla="*/ 2147483647 w 61"/>
                  <a:gd name="T1" fmla="*/ 2147483647 h 40"/>
                  <a:gd name="T2" fmla="*/ 2147483647 w 61"/>
                  <a:gd name="T3" fmla="*/ 2147483647 h 40"/>
                  <a:gd name="T4" fmla="*/ 0 w 61"/>
                  <a:gd name="T5" fmla="*/ 2147483647 h 40"/>
                  <a:gd name="T6" fmla="*/ 2147483647 w 61"/>
                  <a:gd name="T7" fmla="*/ 0 h 40"/>
                  <a:gd name="T8" fmla="*/ 2147483647 w 61"/>
                  <a:gd name="T9" fmla="*/ 2147483647 h 40"/>
                  <a:gd name="T10" fmla="*/ 0 60000 65536"/>
                  <a:gd name="T11" fmla="*/ 0 60000 65536"/>
                  <a:gd name="T12" fmla="*/ 0 60000 65536"/>
                  <a:gd name="T13" fmla="*/ 0 60000 65536"/>
                  <a:gd name="T14" fmla="*/ 0 60000 65536"/>
                  <a:gd name="T15" fmla="*/ 0 w 61"/>
                  <a:gd name="T16" fmla="*/ 0 h 40"/>
                  <a:gd name="T17" fmla="*/ 61 w 61"/>
                  <a:gd name="T18" fmla="*/ 40 h 40"/>
                </a:gdLst>
                <a:ahLst/>
                <a:cxnLst>
                  <a:cxn ang="T10">
                    <a:pos x="T0" y="T1"/>
                  </a:cxn>
                  <a:cxn ang="T11">
                    <a:pos x="T2" y="T3"/>
                  </a:cxn>
                  <a:cxn ang="T12">
                    <a:pos x="T4" y="T5"/>
                  </a:cxn>
                  <a:cxn ang="T13">
                    <a:pos x="T6" y="T7"/>
                  </a:cxn>
                  <a:cxn ang="T14">
                    <a:pos x="T8" y="T9"/>
                  </a:cxn>
                </a:cxnLst>
                <a:rect l="T15" t="T16" r="T17" b="T18"/>
                <a:pathLst>
                  <a:path w="61" h="40">
                    <a:moveTo>
                      <a:pt x="61" y="16"/>
                    </a:moveTo>
                    <a:lnTo>
                      <a:pt x="37" y="40"/>
                    </a:lnTo>
                    <a:lnTo>
                      <a:pt x="0" y="15"/>
                    </a:lnTo>
                    <a:lnTo>
                      <a:pt x="19" y="0"/>
                    </a:lnTo>
                    <a:lnTo>
                      <a:pt x="61" y="16"/>
                    </a:lnTo>
                    <a:close/>
                  </a:path>
                </a:pathLst>
              </a:custGeom>
              <a:solidFill>
                <a:srgbClr val="FF0000"/>
              </a:solidFill>
              <a:ln w="0">
                <a:solidFill>
                  <a:srgbClr val="006699"/>
                </a:solidFill>
                <a:prstDash val="solid"/>
                <a:round/>
                <a:headEnd/>
                <a:tailEnd/>
              </a:ln>
            </p:spPr>
            <p:txBody>
              <a:bodyPr/>
              <a:lstStyle/>
              <a:p>
                <a:endParaRPr lang="en-US" sz="1799"/>
              </a:p>
            </p:txBody>
          </p:sp>
          <p:sp>
            <p:nvSpPr>
              <p:cNvPr id="460" name="Freeform 16"/>
              <p:cNvSpPr>
                <a:spLocks noChangeAspect="1"/>
              </p:cNvSpPr>
              <p:nvPr/>
            </p:nvSpPr>
            <p:spPr bwMode="auto">
              <a:xfrm>
                <a:off x="8216136" y="4516831"/>
                <a:ext cx="39777" cy="25578"/>
              </a:xfrm>
              <a:custGeom>
                <a:avLst/>
                <a:gdLst>
                  <a:gd name="T0" fmla="*/ 2147483647 w 56"/>
                  <a:gd name="T1" fmla="*/ 2147483647 h 31"/>
                  <a:gd name="T2" fmla="*/ 2147483647 w 56"/>
                  <a:gd name="T3" fmla="*/ 2147483647 h 31"/>
                  <a:gd name="T4" fmla="*/ 0 w 56"/>
                  <a:gd name="T5" fmla="*/ 0 h 31"/>
                  <a:gd name="T6" fmla="*/ 2147483647 w 56"/>
                  <a:gd name="T7" fmla="*/ 2147483647 h 31"/>
                  <a:gd name="T8" fmla="*/ 2147483647 w 56"/>
                  <a:gd name="T9" fmla="*/ 2147483647 h 31"/>
                  <a:gd name="T10" fmla="*/ 0 60000 65536"/>
                  <a:gd name="T11" fmla="*/ 0 60000 65536"/>
                  <a:gd name="T12" fmla="*/ 0 60000 65536"/>
                  <a:gd name="T13" fmla="*/ 0 60000 65536"/>
                  <a:gd name="T14" fmla="*/ 0 60000 65536"/>
                  <a:gd name="T15" fmla="*/ 0 w 56"/>
                  <a:gd name="T16" fmla="*/ 0 h 31"/>
                  <a:gd name="T17" fmla="*/ 56 w 56"/>
                  <a:gd name="T18" fmla="*/ 31 h 31"/>
                </a:gdLst>
                <a:ahLst/>
                <a:cxnLst>
                  <a:cxn ang="T10">
                    <a:pos x="T0" y="T1"/>
                  </a:cxn>
                  <a:cxn ang="T11">
                    <a:pos x="T2" y="T3"/>
                  </a:cxn>
                  <a:cxn ang="T12">
                    <a:pos x="T4" y="T5"/>
                  </a:cxn>
                  <a:cxn ang="T13">
                    <a:pos x="T6" y="T7"/>
                  </a:cxn>
                  <a:cxn ang="T14">
                    <a:pos x="T8" y="T9"/>
                  </a:cxn>
                </a:cxnLst>
                <a:rect l="T15" t="T16" r="T17" b="T18"/>
                <a:pathLst>
                  <a:path w="56" h="31">
                    <a:moveTo>
                      <a:pt x="56" y="15"/>
                    </a:moveTo>
                    <a:lnTo>
                      <a:pt x="48" y="4"/>
                    </a:lnTo>
                    <a:lnTo>
                      <a:pt x="0" y="0"/>
                    </a:lnTo>
                    <a:lnTo>
                      <a:pt x="29" y="31"/>
                    </a:lnTo>
                    <a:lnTo>
                      <a:pt x="56" y="15"/>
                    </a:lnTo>
                    <a:close/>
                  </a:path>
                </a:pathLst>
              </a:custGeom>
              <a:solidFill>
                <a:srgbClr val="FF0000"/>
              </a:solidFill>
              <a:ln w="0">
                <a:solidFill>
                  <a:srgbClr val="006699"/>
                </a:solidFill>
                <a:prstDash val="solid"/>
                <a:round/>
                <a:headEnd/>
                <a:tailEnd/>
              </a:ln>
            </p:spPr>
            <p:txBody>
              <a:bodyPr/>
              <a:lstStyle/>
              <a:p>
                <a:endParaRPr lang="en-US" sz="1799"/>
              </a:p>
            </p:txBody>
          </p:sp>
          <p:sp>
            <p:nvSpPr>
              <p:cNvPr id="461" name="Freeform 17"/>
              <p:cNvSpPr>
                <a:spLocks noChangeAspect="1"/>
              </p:cNvSpPr>
              <p:nvPr/>
            </p:nvSpPr>
            <p:spPr bwMode="auto">
              <a:xfrm>
                <a:off x="7591673" y="4125266"/>
                <a:ext cx="29832" cy="39351"/>
              </a:xfrm>
              <a:custGeom>
                <a:avLst/>
                <a:gdLst>
                  <a:gd name="T0" fmla="*/ 2147483647 w 40"/>
                  <a:gd name="T1" fmla="*/ 2147483647 h 53"/>
                  <a:gd name="T2" fmla="*/ 2147483647 w 40"/>
                  <a:gd name="T3" fmla="*/ 2147483647 h 53"/>
                  <a:gd name="T4" fmla="*/ 0 w 40"/>
                  <a:gd name="T5" fmla="*/ 2147483647 h 53"/>
                  <a:gd name="T6" fmla="*/ 2147483647 w 40"/>
                  <a:gd name="T7" fmla="*/ 0 h 53"/>
                  <a:gd name="T8" fmla="*/ 2147483647 w 40"/>
                  <a:gd name="T9" fmla="*/ 2147483647 h 53"/>
                  <a:gd name="T10" fmla="*/ 0 60000 65536"/>
                  <a:gd name="T11" fmla="*/ 0 60000 65536"/>
                  <a:gd name="T12" fmla="*/ 0 60000 65536"/>
                  <a:gd name="T13" fmla="*/ 0 60000 65536"/>
                  <a:gd name="T14" fmla="*/ 0 60000 65536"/>
                  <a:gd name="T15" fmla="*/ 0 w 40"/>
                  <a:gd name="T16" fmla="*/ 0 h 53"/>
                  <a:gd name="T17" fmla="*/ 40 w 40"/>
                  <a:gd name="T18" fmla="*/ 53 h 53"/>
                </a:gdLst>
                <a:ahLst/>
                <a:cxnLst>
                  <a:cxn ang="T10">
                    <a:pos x="T0" y="T1"/>
                  </a:cxn>
                  <a:cxn ang="T11">
                    <a:pos x="T2" y="T3"/>
                  </a:cxn>
                  <a:cxn ang="T12">
                    <a:pos x="T4" y="T5"/>
                  </a:cxn>
                  <a:cxn ang="T13">
                    <a:pos x="T6" y="T7"/>
                  </a:cxn>
                  <a:cxn ang="T14">
                    <a:pos x="T8" y="T9"/>
                  </a:cxn>
                </a:cxnLst>
                <a:rect l="T15" t="T16" r="T17" b="T18"/>
                <a:pathLst>
                  <a:path w="40" h="53">
                    <a:moveTo>
                      <a:pt x="40" y="29"/>
                    </a:moveTo>
                    <a:lnTo>
                      <a:pt x="36" y="53"/>
                    </a:lnTo>
                    <a:lnTo>
                      <a:pt x="0" y="5"/>
                    </a:lnTo>
                    <a:lnTo>
                      <a:pt x="10" y="0"/>
                    </a:lnTo>
                    <a:lnTo>
                      <a:pt x="40" y="29"/>
                    </a:lnTo>
                    <a:close/>
                  </a:path>
                </a:pathLst>
              </a:custGeom>
              <a:solidFill>
                <a:srgbClr val="FF0000"/>
              </a:solidFill>
              <a:ln w="0">
                <a:solidFill>
                  <a:srgbClr val="006699"/>
                </a:solidFill>
                <a:prstDash val="solid"/>
                <a:round/>
                <a:headEnd/>
                <a:tailEnd/>
              </a:ln>
            </p:spPr>
            <p:txBody>
              <a:bodyPr/>
              <a:lstStyle/>
              <a:p>
                <a:endParaRPr lang="en-US" sz="1799"/>
              </a:p>
            </p:txBody>
          </p:sp>
          <p:sp>
            <p:nvSpPr>
              <p:cNvPr id="462" name="Freeform 18"/>
              <p:cNvSpPr>
                <a:spLocks noChangeAspect="1"/>
              </p:cNvSpPr>
              <p:nvPr/>
            </p:nvSpPr>
            <p:spPr bwMode="auto">
              <a:xfrm>
                <a:off x="8267842" y="4522735"/>
                <a:ext cx="25853" cy="27547"/>
              </a:xfrm>
              <a:custGeom>
                <a:avLst/>
                <a:gdLst>
                  <a:gd name="T0" fmla="*/ 2147483647 w 36"/>
                  <a:gd name="T1" fmla="*/ 2147483647 h 39"/>
                  <a:gd name="T2" fmla="*/ 2147483647 w 36"/>
                  <a:gd name="T3" fmla="*/ 0 h 39"/>
                  <a:gd name="T4" fmla="*/ 0 w 36"/>
                  <a:gd name="T5" fmla="*/ 2147483647 h 39"/>
                  <a:gd name="T6" fmla="*/ 2147483647 w 36"/>
                  <a:gd name="T7" fmla="*/ 2147483647 h 39"/>
                  <a:gd name="T8" fmla="*/ 2147483647 w 36"/>
                  <a:gd name="T9" fmla="*/ 2147483647 h 39"/>
                  <a:gd name="T10" fmla="*/ 0 60000 65536"/>
                  <a:gd name="T11" fmla="*/ 0 60000 65536"/>
                  <a:gd name="T12" fmla="*/ 0 60000 65536"/>
                  <a:gd name="T13" fmla="*/ 0 60000 65536"/>
                  <a:gd name="T14" fmla="*/ 0 60000 65536"/>
                  <a:gd name="T15" fmla="*/ 0 w 36"/>
                  <a:gd name="T16" fmla="*/ 0 h 39"/>
                  <a:gd name="T17" fmla="*/ 36 w 36"/>
                  <a:gd name="T18" fmla="*/ 39 h 39"/>
                </a:gdLst>
                <a:ahLst/>
                <a:cxnLst>
                  <a:cxn ang="T10">
                    <a:pos x="T0" y="T1"/>
                  </a:cxn>
                  <a:cxn ang="T11">
                    <a:pos x="T2" y="T3"/>
                  </a:cxn>
                  <a:cxn ang="T12">
                    <a:pos x="T4" y="T5"/>
                  </a:cxn>
                  <a:cxn ang="T13">
                    <a:pos x="T6" y="T7"/>
                  </a:cxn>
                  <a:cxn ang="T14">
                    <a:pos x="T8" y="T9"/>
                  </a:cxn>
                </a:cxnLst>
                <a:rect l="T15" t="T16" r="T17" b="T18"/>
                <a:pathLst>
                  <a:path w="36" h="39">
                    <a:moveTo>
                      <a:pt x="36" y="11"/>
                    </a:moveTo>
                    <a:lnTo>
                      <a:pt x="24" y="0"/>
                    </a:lnTo>
                    <a:lnTo>
                      <a:pt x="0" y="30"/>
                    </a:lnTo>
                    <a:lnTo>
                      <a:pt x="18" y="39"/>
                    </a:lnTo>
                    <a:lnTo>
                      <a:pt x="36" y="11"/>
                    </a:lnTo>
                    <a:close/>
                  </a:path>
                </a:pathLst>
              </a:custGeom>
              <a:solidFill>
                <a:srgbClr val="FF0000"/>
              </a:solidFill>
              <a:ln w="0">
                <a:solidFill>
                  <a:srgbClr val="006699"/>
                </a:solidFill>
                <a:prstDash val="solid"/>
                <a:round/>
                <a:headEnd/>
                <a:tailEnd/>
              </a:ln>
            </p:spPr>
            <p:txBody>
              <a:bodyPr/>
              <a:lstStyle/>
              <a:p>
                <a:endParaRPr lang="en-US" sz="1799"/>
              </a:p>
            </p:txBody>
          </p:sp>
          <p:sp>
            <p:nvSpPr>
              <p:cNvPr id="463" name="Freeform 19"/>
              <p:cNvSpPr>
                <a:spLocks noChangeAspect="1"/>
              </p:cNvSpPr>
              <p:nvPr/>
            </p:nvSpPr>
            <p:spPr bwMode="auto">
              <a:xfrm>
                <a:off x="7973508" y="4294485"/>
                <a:ext cx="23863" cy="23612"/>
              </a:xfrm>
              <a:custGeom>
                <a:avLst/>
                <a:gdLst>
                  <a:gd name="T0" fmla="*/ 2147483647 w 33"/>
                  <a:gd name="T1" fmla="*/ 2147483647 h 33"/>
                  <a:gd name="T2" fmla="*/ 2147483647 w 33"/>
                  <a:gd name="T3" fmla="*/ 2147483647 h 33"/>
                  <a:gd name="T4" fmla="*/ 0 w 33"/>
                  <a:gd name="T5" fmla="*/ 2147483647 h 33"/>
                  <a:gd name="T6" fmla="*/ 2147483647 w 33"/>
                  <a:gd name="T7" fmla="*/ 0 h 33"/>
                  <a:gd name="T8" fmla="*/ 2147483647 w 33"/>
                  <a:gd name="T9" fmla="*/ 2147483647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33" y="12"/>
                    </a:moveTo>
                    <a:lnTo>
                      <a:pt x="15" y="28"/>
                    </a:lnTo>
                    <a:lnTo>
                      <a:pt x="0" y="33"/>
                    </a:lnTo>
                    <a:lnTo>
                      <a:pt x="1" y="0"/>
                    </a:lnTo>
                    <a:lnTo>
                      <a:pt x="33" y="12"/>
                    </a:lnTo>
                    <a:close/>
                  </a:path>
                </a:pathLst>
              </a:custGeom>
              <a:solidFill>
                <a:srgbClr val="FF0000"/>
              </a:solidFill>
              <a:ln w="0">
                <a:solidFill>
                  <a:srgbClr val="006699"/>
                </a:solidFill>
                <a:prstDash val="solid"/>
                <a:round/>
                <a:headEnd/>
                <a:tailEnd/>
              </a:ln>
            </p:spPr>
            <p:txBody>
              <a:bodyPr/>
              <a:lstStyle/>
              <a:p>
                <a:endParaRPr lang="en-US" sz="1799"/>
              </a:p>
            </p:txBody>
          </p:sp>
          <p:sp>
            <p:nvSpPr>
              <p:cNvPr id="464" name="Freeform 20"/>
              <p:cNvSpPr>
                <a:spLocks noChangeAspect="1"/>
              </p:cNvSpPr>
              <p:nvPr/>
            </p:nvSpPr>
            <p:spPr bwMode="auto">
              <a:xfrm>
                <a:off x="8516431" y="4369256"/>
                <a:ext cx="21877" cy="49190"/>
              </a:xfrm>
              <a:custGeom>
                <a:avLst/>
                <a:gdLst>
                  <a:gd name="T0" fmla="*/ 2147483647 w 30"/>
                  <a:gd name="T1" fmla="*/ 2147483647 h 67"/>
                  <a:gd name="T2" fmla="*/ 2147483647 w 30"/>
                  <a:gd name="T3" fmla="*/ 2147483647 h 67"/>
                  <a:gd name="T4" fmla="*/ 2147483647 w 30"/>
                  <a:gd name="T5" fmla="*/ 2147483647 h 67"/>
                  <a:gd name="T6" fmla="*/ 2147483647 w 30"/>
                  <a:gd name="T7" fmla="*/ 0 h 67"/>
                  <a:gd name="T8" fmla="*/ 0 w 30"/>
                  <a:gd name="T9" fmla="*/ 2147483647 h 67"/>
                  <a:gd name="T10" fmla="*/ 2147483647 w 30"/>
                  <a:gd name="T11" fmla="*/ 2147483647 h 67"/>
                  <a:gd name="T12" fmla="*/ 0 60000 65536"/>
                  <a:gd name="T13" fmla="*/ 0 60000 65536"/>
                  <a:gd name="T14" fmla="*/ 0 60000 65536"/>
                  <a:gd name="T15" fmla="*/ 0 60000 65536"/>
                  <a:gd name="T16" fmla="*/ 0 60000 65536"/>
                  <a:gd name="T17" fmla="*/ 0 60000 65536"/>
                  <a:gd name="T18" fmla="*/ 0 w 30"/>
                  <a:gd name="T19" fmla="*/ 0 h 67"/>
                  <a:gd name="T20" fmla="*/ 30 w 3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30" h="67">
                    <a:moveTo>
                      <a:pt x="30" y="46"/>
                    </a:moveTo>
                    <a:lnTo>
                      <a:pt x="24" y="41"/>
                    </a:lnTo>
                    <a:lnTo>
                      <a:pt x="26" y="16"/>
                    </a:lnTo>
                    <a:lnTo>
                      <a:pt x="26" y="0"/>
                    </a:lnTo>
                    <a:lnTo>
                      <a:pt x="0" y="67"/>
                    </a:lnTo>
                    <a:lnTo>
                      <a:pt x="30" y="46"/>
                    </a:lnTo>
                    <a:close/>
                  </a:path>
                </a:pathLst>
              </a:custGeom>
              <a:solidFill>
                <a:srgbClr val="FF0000"/>
              </a:solidFill>
              <a:ln w="0">
                <a:solidFill>
                  <a:srgbClr val="006699"/>
                </a:solidFill>
                <a:prstDash val="solid"/>
                <a:round/>
                <a:headEnd/>
                <a:tailEnd/>
              </a:ln>
            </p:spPr>
            <p:txBody>
              <a:bodyPr/>
              <a:lstStyle/>
              <a:p>
                <a:endParaRPr lang="en-US" sz="1799"/>
              </a:p>
            </p:txBody>
          </p:sp>
          <p:sp>
            <p:nvSpPr>
              <p:cNvPr id="465" name="Freeform 21"/>
              <p:cNvSpPr>
                <a:spLocks noChangeAspect="1"/>
              </p:cNvSpPr>
              <p:nvPr/>
            </p:nvSpPr>
            <p:spPr bwMode="auto">
              <a:xfrm>
                <a:off x="8942016" y="4412544"/>
                <a:ext cx="15908" cy="29514"/>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0 60000 65536"/>
                  <a:gd name="T11" fmla="*/ 0 60000 65536"/>
                  <a:gd name="T12" fmla="*/ 0 60000 65536"/>
                  <a:gd name="T13" fmla="*/ 0 60000 65536"/>
                  <a:gd name="T14" fmla="*/ 0 60000 65536"/>
                  <a:gd name="T15" fmla="*/ 0 w 19"/>
                  <a:gd name="T16" fmla="*/ 0 h 39"/>
                  <a:gd name="T17" fmla="*/ 19 w 19"/>
                  <a:gd name="T18" fmla="*/ 39 h 39"/>
                </a:gdLst>
                <a:ahLst/>
                <a:cxnLst>
                  <a:cxn ang="T10">
                    <a:pos x="T0" y="T1"/>
                  </a:cxn>
                  <a:cxn ang="T11">
                    <a:pos x="T2" y="T3"/>
                  </a:cxn>
                  <a:cxn ang="T12">
                    <a:pos x="T4" y="T5"/>
                  </a:cxn>
                  <a:cxn ang="T13">
                    <a:pos x="T6" y="T7"/>
                  </a:cxn>
                  <a:cxn ang="T14">
                    <a:pos x="T8" y="T9"/>
                  </a:cxn>
                </a:cxnLst>
                <a:rect l="T15" t="T16" r="T17" b="T18"/>
                <a:pathLst>
                  <a:path w="19" h="39">
                    <a:moveTo>
                      <a:pt x="19" y="30"/>
                    </a:moveTo>
                    <a:lnTo>
                      <a:pt x="16" y="0"/>
                    </a:lnTo>
                    <a:lnTo>
                      <a:pt x="0" y="6"/>
                    </a:lnTo>
                    <a:lnTo>
                      <a:pt x="0" y="39"/>
                    </a:lnTo>
                    <a:lnTo>
                      <a:pt x="19" y="30"/>
                    </a:lnTo>
                    <a:close/>
                  </a:path>
                </a:pathLst>
              </a:custGeom>
              <a:solidFill>
                <a:srgbClr val="FF0000"/>
              </a:solidFill>
              <a:ln w="0">
                <a:solidFill>
                  <a:srgbClr val="006699"/>
                </a:solidFill>
                <a:prstDash val="solid"/>
                <a:round/>
                <a:headEnd/>
                <a:tailEnd/>
              </a:ln>
            </p:spPr>
            <p:txBody>
              <a:bodyPr/>
              <a:lstStyle/>
              <a:p>
                <a:endParaRPr lang="en-US" sz="1799"/>
              </a:p>
            </p:txBody>
          </p:sp>
          <p:sp>
            <p:nvSpPr>
              <p:cNvPr id="466" name="Freeform 22"/>
              <p:cNvSpPr>
                <a:spLocks noChangeAspect="1"/>
              </p:cNvSpPr>
              <p:nvPr/>
            </p:nvSpPr>
            <p:spPr bwMode="auto">
              <a:xfrm>
                <a:off x="7651338" y="4225620"/>
                <a:ext cx="19888" cy="29514"/>
              </a:xfrm>
              <a:custGeom>
                <a:avLst/>
                <a:gdLst>
                  <a:gd name="T0" fmla="*/ 2147483647 w 29"/>
                  <a:gd name="T1" fmla="*/ 2147483647 h 42"/>
                  <a:gd name="T2" fmla="*/ 2147483647 w 29"/>
                  <a:gd name="T3" fmla="*/ 2147483647 h 42"/>
                  <a:gd name="T4" fmla="*/ 0 w 29"/>
                  <a:gd name="T5" fmla="*/ 0 h 42"/>
                  <a:gd name="T6" fmla="*/ 2147483647 w 29"/>
                  <a:gd name="T7" fmla="*/ 2147483647 h 42"/>
                  <a:gd name="T8" fmla="*/ 0 60000 65536"/>
                  <a:gd name="T9" fmla="*/ 0 60000 65536"/>
                  <a:gd name="T10" fmla="*/ 0 60000 65536"/>
                  <a:gd name="T11" fmla="*/ 0 60000 65536"/>
                  <a:gd name="T12" fmla="*/ 0 w 29"/>
                  <a:gd name="T13" fmla="*/ 0 h 42"/>
                  <a:gd name="T14" fmla="*/ 29 w 29"/>
                  <a:gd name="T15" fmla="*/ 42 h 42"/>
                </a:gdLst>
                <a:ahLst/>
                <a:cxnLst>
                  <a:cxn ang="T8">
                    <a:pos x="T0" y="T1"/>
                  </a:cxn>
                  <a:cxn ang="T9">
                    <a:pos x="T2" y="T3"/>
                  </a:cxn>
                  <a:cxn ang="T10">
                    <a:pos x="T4" y="T5"/>
                  </a:cxn>
                  <a:cxn ang="T11">
                    <a:pos x="T6" y="T7"/>
                  </a:cxn>
                </a:cxnLst>
                <a:rect l="T12" t="T13" r="T14" b="T15"/>
                <a:pathLst>
                  <a:path w="29" h="42">
                    <a:moveTo>
                      <a:pt x="29" y="42"/>
                    </a:moveTo>
                    <a:lnTo>
                      <a:pt x="7" y="40"/>
                    </a:lnTo>
                    <a:lnTo>
                      <a:pt x="0" y="0"/>
                    </a:lnTo>
                    <a:lnTo>
                      <a:pt x="29" y="42"/>
                    </a:lnTo>
                    <a:close/>
                  </a:path>
                </a:pathLst>
              </a:custGeom>
              <a:solidFill>
                <a:srgbClr val="FF0000"/>
              </a:solidFill>
              <a:ln w="0">
                <a:solidFill>
                  <a:srgbClr val="006699"/>
                </a:solidFill>
                <a:prstDash val="solid"/>
                <a:round/>
                <a:headEnd/>
                <a:tailEnd/>
              </a:ln>
            </p:spPr>
            <p:txBody>
              <a:bodyPr/>
              <a:lstStyle/>
              <a:p>
                <a:endParaRPr lang="en-US" sz="1799"/>
              </a:p>
            </p:txBody>
          </p:sp>
          <p:sp>
            <p:nvSpPr>
              <p:cNvPr id="909" name="Freeform 23"/>
              <p:cNvSpPr>
                <a:spLocks noChangeAspect="1"/>
              </p:cNvSpPr>
              <p:nvPr/>
            </p:nvSpPr>
            <p:spPr bwMode="auto">
              <a:xfrm>
                <a:off x="8508476" y="4375160"/>
                <a:ext cx="15908" cy="29514"/>
              </a:xfrm>
              <a:custGeom>
                <a:avLst/>
                <a:gdLst>
                  <a:gd name="T0" fmla="*/ 2147483647 w 20"/>
                  <a:gd name="T1" fmla="*/ 2147483647 h 40"/>
                  <a:gd name="T2" fmla="*/ 2147483647 w 20"/>
                  <a:gd name="T3" fmla="*/ 0 h 40"/>
                  <a:gd name="T4" fmla="*/ 2147483647 w 20"/>
                  <a:gd name="T5" fmla="*/ 2147483647 h 40"/>
                  <a:gd name="T6" fmla="*/ 0 w 20"/>
                  <a:gd name="T7" fmla="*/ 2147483647 h 40"/>
                  <a:gd name="T8" fmla="*/ 2147483647 w 20"/>
                  <a:gd name="T9" fmla="*/ 2147483647 h 40"/>
                  <a:gd name="T10" fmla="*/ 0 60000 65536"/>
                  <a:gd name="T11" fmla="*/ 0 60000 65536"/>
                  <a:gd name="T12" fmla="*/ 0 60000 65536"/>
                  <a:gd name="T13" fmla="*/ 0 60000 65536"/>
                  <a:gd name="T14" fmla="*/ 0 60000 65536"/>
                  <a:gd name="T15" fmla="*/ 0 w 20"/>
                  <a:gd name="T16" fmla="*/ 0 h 40"/>
                  <a:gd name="T17" fmla="*/ 20 w 20"/>
                  <a:gd name="T18" fmla="*/ 40 h 40"/>
                </a:gdLst>
                <a:ahLst/>
                <a:cxnLst>
                  <a:cxn ang="T10">
                    <a:pos x="T0" y="T1"/>
                  </a:cxn>
                  <a:cxn ang="T11">
                    <a:pos x="T2" y="T3"/>
                  </a:cxn>
                  <a:cxn ang="T12">
                    <a:pos x="T4" y="T5"/>
                  </a:cxn>
                  <a:cxn ang="T13">
                    <a:pos x="T6" y="T7"/>
                  </a:cxn>
                  <a:cxn ang="T14">
                    <a:pos x="T8" y="T9"/>
                  </a:cxn>
                </a:cxnLst>
                <a:rect l="T15" t="T16" r="T17" b="T18"/>
                <a:pathLst>
                  <a:path w="20" h="40">
                    <a:moveTo>
                      <a:pt x="20" y="17"/>
                    </a:moveTo>
                    <a:lnTo>
                      <a:pt x="17" y="0"/>
                    </a:lnTo>
                    <a:lnTo>
                      <a:pt x="6" y="5"/>
                    </a:lnTo>
                    <a:lnTo>
                      <a:pt x="0" y="40"/>
                    </a:lnTo>
                    <a:lnTo>
                      <a:pt x="20" y="17"/>
                    </a:lnTo>
                    <a:close/>
                  </a:path>
                </a:pathLst>
              </a:custGeom>
              <a:solidFill>
                <a:srgbClr val="FF0000"/>
              </a:solidFill>
              <a:ln w="0">
                <a:solidFill>
                  <a:srgbClr val="006699"/>
                </a:solidFill>
                <a:prstDash val="solid"/>
                <a:round/>
                <a:headEnd/>
                <a:tailEnd/>
              </a:ln>
            </p:spPr>
            <p:txBody>
              <a:bodyPr/>
              <a:lstStyle/>
              <a:p>
                <a:endParaRPr lang="en-US" sz="1799"/>
              </a:p>
            </p:txBody>
          </p:sp>
          <p:sp>
            <p:nvSpPr>
              <p:cNvPr id="910" name="Freeform 24"/>
              <p:cNvSpPr>
                <a:spLocks noChangeAspect="1"/>
              </p:cNvSpPr>
              <p:nvPr/>
            </p:nvSpPr>
            <p:spPr bwMode="auto">
              <a:xfrm>
                <a:off x="8582058" y="4253167"/>
                <a:ext cx="35795" cy="9837"/>
              </a:xfrm>
              <a:custGeom>
                <a:avLst/>
                <a:gdLst>
                  <a:gd name="T0" fmla="*/ 2147483647 w 48"/>
                  <a:gd name="T1" fmla="*/ 2147483647 h 12"/>
                  <a:gd name="T2" fmla="*/ 2147483647 w 48"/>
                  <a:gd name="T3" fmla="*/ 0 h 12"/>
                  <a:gd name="T4" fmla="*/ 0 w 48"/>
                  <a:gd name="T5" fmla="*/ 2147483647 h 12"/>
                  <a:gd name="T6" fmla="*/ 2147483647 w 48"/>
                  <a:gd name="T7" fmla="*/ 2147483647 h 12"/>
                  <a:gd name="T8" fmla="*/ 0 60000 65536"/>
                  <a:gd name="T9" fmla="*/ 0 60000 65536"/>
                  <a:gd name="T10" fmla="*/ 0 60000 65536"/>
                  <a:gd name="T11" fmla="*/ 0 60000 65536"/>
                  <a:gd name="T12" fmla="*/ 0 w 48"/>
                  <a:gd name="T13" fmla="*/ 0 h 12"/>
                  <a:gd name="T14" fmla="*/ 48 w 48"/>
                  <a:gd name="T15" fmla="*/ 12 h 12"/>
                </a:gdLst>
                <a:ahLst/>
                <a:cxnLst>
                  <a:cxn ang="T8">
                    <a:pos x="T0" y="T1"/>
                  </a:cxn>
                  <a:cxn ang="T9">
                    <a:pos x="T2" y="T3"/>
                  </a:cxn>
                  <a:cxn ang="T10">
                    <a:pos x="T4" y="T5"/>
                  </a:cxn>
                  <a:cxn ang="T11">
                    <a:pos x="T6" y="T7"/>
                  </a:cxn>
                </a:cxnLst>
                <a:rect l="T12" t="T13" r="T14" b="T15"/>
                <a:pathLst>
                  <a:path w="48" h="12">
                    <a:moveTo>
                      <a:pt x="48" y="12"/>
                    </a:moveTo>
                    <a:lnTo>
                      <a:pt x="21" y="0"/>
                    </a:lnTo>
                    <a:lnTo>
                      <a:pt x="0" y="12"/>
                    </a:lnTo>
                    <a:lnTo>
                      <a:pt x="48" y="12"/>
                    </a:lnTo>
                    <a:close/>
                  </a:path>
                </a:pathLst>
              </a:custGeom>
              <a:solidFill>
                <a:srgbClr val="FF0000"/>
              </a:solidFill>
              <a:ln w="0">
                <a:solidFill>
                  <a:srgbClr val="006699"/>
                </a:solidFill>
                <a:prstDash val="solid"/>
                <a:round/>
                <a:headEnd/>
                <a:tailEnd/>
              </a:ln>
            </p:spPr>
            <p:txBody>
              <a:bodyPr/>
              <a:lstStyle/>
              <a:p>
                <a:endParaRPr lang="en-US" sz="1799"/>
              </a:p>
            </p:txBody>
          </p:sp>
          <p:sp>
            <p:nvSpPr>
              <p:cNvPr id="911" name="Freeform 25"/>
              <p:cNvSpPr>
                <a:spLocks noChangeAspect="1"/>
              </p:cNvSpPr>
              <p:nvPr/>
            </p:nvSpPr>
            <p:spPr bwMode="auto">
              <a:xfrm>
                <a:off x="8932075" y="4442058"/>
                <a:ext cx="13920" cy="23612"/>
              </a:xfrm>
              <a:custGeom>
                <a:avLst/>
                <a:gdLst>
                  <a:gd name="T0" fmla="*/ 2147483647 w 18"/>
                  <a:gd name="T1" fmla="*/ 2147483647 h 33"/>
                  <a:gd name="T2" fmla="*/ 2147483647 w 18"/>
                  <a:gd name="T3" fmla="*/ 2147483647 h 33"/>
                  <a:gd name="T4" fmla="*/ 0 w 18"/>
                  <a:gd name="T5" fmla="*/ 0 h 33"/>
                  <a:gd name="T6" fmla="*/ 2147483647 w 18"/>
                  <a:gd name="T7" fmla="*/ 2147483647 h 33"/>
                  <a:gd name="T8" fmla="*/ 0 60000 65536"/>
                  <a:gd name="T9" fmla="*/ 0 60000 65536"/>
                  <a:gd name="T10" fmla="*/ 0 60000 65536"/>
                  <a:gd name="T11" fmla="*/ 0 60000 65536"/>
                  <a:gd name="T12" fmla="*/ 0 w 18"/>
                  <a:gd name="T13" fmla="*/ 0 h 33"/>
                  <a:gd name="T14" fmla="*/ 18 w 18"/>
                  <a:gd name="T15" fmla="*/ 33 h 33"/>
                </a:gdLst>
                <a:ahLst/>
                <a:cxnLst>
                  <a:cxn ang="T8">
                    <a:pos x="T0" y="T1"/>
                  </a:cxn>
                  <a:cxn ang="T9">
                    <a:pos x="T2" y="T3"/>
                  </a:cxn>
                  <a:cxn ang="T10">
                    <a:pos x="T4" y="T5"/>
                  </a:cxn>
                  <a:cxn ang="T11">
                    <a:pos x="T6" y="T7"/>
                  </a:cxn>
                </a:cxnLst>
                <a:rect l="T12" t="T13" r="T14" b="T15"/>
                <a:pathLst>
                  <a:path w="18" h="33">
                    <a:moveTo>
                      <a:pt x="18" y="17"/>
                    </a:moveTo>
                    <a:lnTo>
                      <a:pt x="5" y="33"/>
                    </a:lnTo>
                    <a:lnTo>
                      <a:pt x="0" y="0"/>
                    </a:lnTo>
                    <a:lnTo>
                      <a:pt x="18" y="17"/>
                    </a:lnTo>
                    <a:close/>
                  </a:path>
                </a:pathLst>
              </a:custGeom>
              <a:solidFill>
                <a:srgbClr val="FF0000"/>
              </a:solidFill>
              <a:ln w="0">
                <a:solidFill>
                  <a:srgbClr val="006699"/>
                </a:solidFill>
                <a:prstDash val="solid"/>
                <a:round/>
                <a:headEnd/>
                <a:tailEnd/>
              </a:ln>
            </p:spPr>
            <p:txBody>
              <a:bodyPr/>
              <a:lstStyle/>
              <a:p>
                <a:endParaRPr lang="en-US" sz="1799"/>
              </a:p>
            </p:txBody>
          </p:sp>
          <p:sp>
            <p:nvSpPr>
              <p:cNvPr id="912" name="Freeform 26"/>
              <p:cNvSpPr>
                <a:spLocks noChangeAspect="1"/>
              </p:cNvSpPr>
              <p:nvPr/>
            </p:nvSpPr>
            <p:spPr bwMode="auto">
              <a:xfrm>
                <a:off x="8152496" y="4471574"/>
                <a:ext cx="49722" cy="5902"/>
              </a:xfrm>
              <a:custGeom>
                <a:avLst/>
                <a:gdLst>
                  <a:gd name="T0" fmla="*/ 2147483647 w 67"/>
                  <a:gd name="T1" fmla="*/ 0 h 9"/>
                  <a:gd name="T2" fmla="*/ 2147483647 w 67"/>
                  <a:gd name="T3" fmla="*/ 2147483647 h 9"/>
                  <a:gd name="T4" fmla="*/ 0 w 67"/>
                  <a:gd name="T5" fmla="*/ 2147483647 h 9"/>
                  <a:gd name="T6" fmla="*/ 2147483647 w 67"/>
                  <a:gd name="T7" fmla="*/ 0 h 9"/>
                  <a:gd name="T8" fmla="*/ 0 60000 65536"/>
                  <a:gd name="T9" fmla="*/ 0 60000 65536"/>
                  <a:gd name="T10" fmla="*/ 0 60000 65536"/>
                  <a:gd name="T11" fmla="*/ 0 60000 65536"/>
                  <a:gd name="T12" fmla="*/ 0 w 67"/>
                  <a:gd name="T13" fmla="*/ 0 h 9"/>
                  <a:gd name="T14" fmla="*/ 67 w 67"/>
                  <a:gd name="T15" fmla="*/ 9 h 9"/>
                </a:gdLst>
                <a:ahLst/>
                <a:cxnLst>
                  <a:cxn ang="T8">
                    <a:pos x="T0" y="T1"/>
                  </a:cxn>
                  <a:cxn ang="T9">
                    <a:pos x="T2" y="T3"/>
                  </a:cxn>
                  <a:cxn ang="T10">
                    <a:pos x="T4" y="T5"/>
                  </a:cxn>
                  <a:cxn ang="T11">
                    <a:pos x="T6" y="T7"/>
                  </a:cxn>
                </a:cxnLst>
                <a:rect l="T12" t="T13" r="T14" b="T15"/>
                <a:pathLst>
                  <a:path w="67" h="9">
                    <a:moveTo>
                      <a:pt x="67" y="0"/>
                    </a:moveTo>
                    <a:lnTo>
                      <a:pt x="19" y="9"/>
                    </a:lnTo>
                    <a:lnTo>
                      <a:pt x="0" y="1"/>
                    </a:lnTo>
                    <a:lnTo>
                      <a:pt x="67" y="0"/>
                    </a:lnTo>
                    <a:close/>
                  </a:path>
                </a:pathLst>
              </a:custGeom>
              <a:solidFill>
                <a:srgbClr val="FF0000"/>
              </a:solidFill>
              <a:ln w="0">
                <a:solidFill>
                  <a:srgbClr val="006699"/>
                </a:solidFill>
                <a:prstDash val="solid"/>
                <a:round/>
                <a:headEnd/>
                <a:tailEnd/>
              </a:ln>
            </p:spPr>
            <p:txBody>
              <a:bodyPr/>
              <a:lstStyle/>
              <a:p>
                <a:endParaRPr lang="en-US" sz="1799"/>
              </a:p>
            </p:txBody>
          </p:sp>
          <p:sp>
            <p:nvSpPr>
              <p:cNvPr id="913" name="Freeform 27"/>
              <p:cNvSpPr>
                <a:spLocks noChangeAspect="1"/>
              </p:cNvSpPr>
              <p:nvPr/>
            </p:nvSpPr>
            <p:spPr bwMode="auto">
              <a:xfrm>
                <a:off x="8206187" y="3983602"/>
                <a:ext cx="33808" cy="37384"/>
              </a:xfrm>
              <a:custGeom>
                <a:avLst/>
                <a:gdLst>
                  <a:gd name="T0" fmla="*/ 2147483647 w 45"/>
                  <a:gd name="T1" fmla="*/ 2147483647 h 50"/>
                  <a:gd name="T2" fmla="*/ 0 w 45"/>
                  <a:gd name="T3" fmla="*/ 2147483647 h 50"/>
                  <a:gd name="T4" fmla="*/ 2147483647 w 45"/>
                  <a:gd name="T5" fmla="*/ 0 h 50"/>
                  <a:gd name="T6" fmla="*/ 2147483647 w 45"/>
                  <a:gd name="T7" fmla="*/ 2147483647 h 50"/>
                  <a:gd name="T8" fmla="*/ 2147483647 w 45"/>
                  <a:gd name="T9" fmla="*/ 2147483647 h 50"/>
                  <a:gd name="T10" fmla="*/ 2147483647 w 45"/>
                  <a:gd name="T11" fmla="*/ 2147483647 h 50"/>
                  <a:gd name="T12" fmla="*/ 0 60000 65536"/>
                  <a:gd name="T13" fmla="*/ 0 60000 65536"/>
                  <a:gd name="T14" fmla="*/ 0 60000 65536"/>
                  <a:gd name="T15" fmla="*/ 0 60000 65536"/>
                  <a:gd name="T16" fmla="*/ 0 60000 65536"/>
                  <a:gd name="T17" fmla="*/ 0 60000 65536"/>
                  <a:gd name="T18" fmla="*/ 0 w 45"/>
                  <a:gd name="T19" fmla="*/ 0 h 50"/>
                  <a:gd name="T20" fmla="*/ 45 w 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5" h="50">
                    <a:moveTo>
                      <a:pt x="25" y="50"/>
                    </a:moveTo>
                    <a:lnTo>
                      <a:pt x="0" y="20"/>
                    </a:lnTo>
                    <a:lnTo>
                      <a:pt x="45" y="0"/>
                    </a:lnTo>
                    <a:lnTo>
                      <a:pt x="45" y="3"/>
                    </a:lnTo>
                    <a:lnTo>
                      <a:pt x="36" y="29"/>
                    </a:lnTo>
                    <a:lnTo>
                      <a:pt x="25" y="50"/>
                    </a:lnTo>
                    <a:close/>
                  </a:path>
                </a:pathLst>
              </a:custGeom>
              <a:solidFill>
                <a:srgbClr val="FF0000"/>
              </a:solidFill>
              <a:ln w="0">
                <a:solidFill>
                  <a:srgbClr val="006699"/>
                </a:solidFill>
                <a:prstDash val="solid"/>
                <a:round/>
                <a:headEnd/>
                <a:tailEnd/>
              </a:ln>
            </p:spPr>
            <p:txBody>
              <a:bodyPr/>
              <a:lstStyle/>
              <a:p>
                <a:endParaRPr lang="en-US" sz="1799"/>
              </a:p>
            </p:txBody>
          </p:sp>
          <p:sp>
            <p:nvSpPr>
              <p:cNvPr id="914" name="Freeform 28"/>
              <p:cNvSpPr>
                <a:spLocks noChangeAspect="1"/>
              </p:cNvSpPr>
              <p:nvPr/>
            </p:nvSpPr>
            <p:spPr bwMode="auto">
              <a:xfrm>
                <a:off x="9803135" y="3900958"/>
                <a:ext cx="7955" cy="9837"/>
              </a:xfrm>
              <a:custGeom>
                <a:avLst/>
                <a:gdLst>
                  <a:gd name="T0" fmla="*/ 2147483647 w 10"/>
                  <a:gd name="T1" fmla="*/ 0 h 10"/>
                  <a:gd name="T2" fmla="*/ 0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2147483647 w 10"/>
                  <a:gd name="T19" fmla="*/ 2147483647 h 10"/>
                  <a:gd name="T20" fmla="*/ 2147483647 w 10"/>
                  <a:gd name="T21" fmla="*/ 2147483647 h 10"/>
                  <a:gd name="T22" fmla="*/ 2147483647 w 10"/>
                  <a:gd name="T23" fmla="*/ 2147483647 h 10"/>
                  <a:gd name="T24" fmla="*/ 2147483647 w 10"/>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
                  <a:gd name="T41" fmla="*/ 10 w 1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
                    <a:moveTo>
                      <a:pt x="3" y="0"/>
                    </a:moveTo>
                    <a:lnTo>
                      <a:pt x="0" y="3"/>
                    </a:lnTo>
                    <a:lnTo>
                      <a:pt x="3" y="5"/>
                    </a:lnTo>
                    <a:lnTo>
                      <a:pt x="3" y="8"/>
                    </a:lnTo>
                    <a:lnTo>
                      <a:pt x="6" y="10"/>
                    </a:lnTo>
                    <a:lnTo>
                      <a:pt x="10" y="8"/>
                    </a:lnTo>
                    <a:lnTo>
                      <a:pt x="10" y="7"/>
                    </a:lnTo>
                    <a:lnTo>
                      <a:pt x="10" y="5"/>
                    </a:lnTo>
                    <a:lnTo>
                      <a:pt x="10" y="4"/>
                    </a:lnTo>
                    <a:lnTo>
                      <a:pt x="10" y="3"/>
                    </a:lnTo>
                    <a:lnTo>
                      <a:pt x="9" y="1"/>
                    </a:lnTo>
                    <a:lnTo>
                      <a:pt x="7" y="1"/>
                    </a:lnTo>
                    <a:lnTo>
                      <a:pt x="3" y="0"/>
                    </a:lnTo>
                    <a:close/>
                  </a:path>
                </a:pathLst>
              </a:custGeom>
              <a:solidFill>
                <a:srgbClr val="FF0000"/>
              </a:solidFill>
              <a:ln w="0">
                <a:solidFill>
                  <a:srgbClr val="006699"/>
                </a:solidFill>
                <a:prstDash val="solid"/>
                <a:round/>
                <a:headEnd/>
                <a:tailEnd/>
              </a:ln>
            </p:spPr>
            <p:txBody>
              <a:bodyPr/>
              <a:lstStyle/>
              <a:p>
                <a:endParaRPr lang="en-US" sz="1799"/>
              </a:p>
            </p:txBody>
          </p:sp>
          <p:sp>
            <p:nvSpPr>
              <p:cNvPr id="915" name="Freeform 29"/>
              <p:cNvSpPr>
                <a:spLocks noChangeAspect="1"/>
              </p:cNvSpPr>
              <p:nvPr/>
            </p:nvSpPr>
            <p:spPr bwMode="auto">
              <a:xfrm>
                <a:off x="9984109" y="3967858"/>
                <a:ext cx="3978" cy="3933"/>
              </a:xfrm>
              <a:custGeom>
                <a:avLst/>
                <a:gdLst>
                  <a:gd name="T0" fmla="*/ 2147483647 w 6"/>
                  <a:gd name="T1" fmla="*/ 2147483647 h 6"/>
                  <a:gd name="T2" fmla="*/ 2147483647 w 6"/>
                  <a:gd name="T3" fmla="*/ 2147483647 h 6"/>
                  <a:gd name="T4" fmla="*/ 0 w 6"/>
                  <a:gd name="T5" fmla="*/ 2147483647 h 6"/>
                  <a:gd name="T6" fmla="*/ 2147483647 w 6"/>
                  <a:gd name="T7" fmla="*/ 2147483647 h 6"/>
                  <a:gd name="T8" fmla="*/ 2147483647 w 6"/>
                  <a:gd name="T9" fmla="*/ 0 h 6"/>
                  <a:gd name="T10" fmla="*/ 2147483647 w 6"/>
                  <a:gd name="T11" fmla="*/ 2147483647 h 6"/>
                  <a:gd name="T12" fmla="*/ 2147483647 w 6"/>
                  <a:gd name="T13" fmla="*/ 2147483647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6"/>
                    </a:moveTo>
                    <a:lnTo>
                      <a:pt x="3" y="6"/>
                    </a:lnTo>
                    <a:lnTo>
                      <a:pt x="0" y="4"/>
                    </a:lnTo>
                    <a:lnTo>
                      <a:pt x="1" y="3"/>
                    </a:lnTo>
                    <a:lnTo>
                      <a:pt x="4" y="0"/>
                    </a:lnTo>
                    <a:lnTo>
                      <a:pt x="6" y="3"/>
                    </a:lnTo>
                    <a:lnTo>
                      <a:pt x="6" y="6"/>
                    </a:lnTo>
                    <a:close/>
                  </a:path>
                </a:pathLst>
              </a:custGeom>
              <a:solidFill>
                <a:srgbClr val="FF0000"/>
              </a:solidFill>
              <a:ln w="0">
                <a:solidFill>
                  <a:srgbClr val="006699"/>
                </a:solidFill>
                <a:prstDash val="solid"/>
                <a:round/>
                <a:headEnd/>
                <a:tailEnd/>
              </a:ln>
            </p:spPr>
            <p:txBody>
              <a:bodyPr/>
              <a:lstStyle/>
              <a:p>
                <a:endParaRPr lang="en-US" sz="1799"/>
              </a:p>
            </p:txBody>
          </p:sp>
          <p:sp>
            <p:nvSpPr>
              <p:cNvPr id="916" name="Freeform 30"/>
              <p:cNvSpPr>
                <a:spLocks noChangeAspect="1"/>
              </p:cNvSpPr>
              <p:nvPr/>
            </p:nvSpPr>
            <p:spPr bwMode="auto">
              <a:xfrm>
                <a:off x="9065314" y="3794709"/>
                <a:ext cx="5965" cy="5902"/>
              </a:xfrm>
              <a:custGeom>
                <a:avLst/>
                <a:gdLst>
                  <a:gd name="T0" fmla="*/ 2147483647 w 8"/>
                  <a:gd name="T1" fmla="*/ 2147483647 h 9"/>
                  <a:gd name="T2" fmla="*/ 2147483647 w 8"/>
                  <a:gd name="T3" fmla="*/ 2147483647 h 9"/>
                  <a:gd name="T4" fmla="*/ 0 w 8"/>
                  <a:gd name="T5" fmla="*/ 2147483647 h 9"/>
                  <a:gd name="T6" fmla="*/ 2147483647 w 8"/>
                  <a:gd name="T7" fmla="*/ 2147483647 h 9"/>
                  <a:gd name="T8" fmla="*/ 2147483647 w 8"/>
                  <a:gd name="T9" fmla="*/ 2147483647 h 9"/>
                  <a:gd name="T10" fmla="*/ 2147483647 w 8"/>
                  <a:gd name="T11" fmla="*/ 0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9"/>
                  <a:gd name="T32" fmla="*/ 8 w 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9">
                    <a:moveTo>
                      <a:pt x="5" y="4"/>
                    </a:moveTo>
                    <a:lnTo>
                      <a:pt x="3" y="4"/>
                    </a:lnTo>
                    <a:lnTo>
                      <a:pt x="0" y="9"/>
                    </a:lnTo>
                    <a:lnTo>
                      <a:pt x="2" y="4"/>
                    </a:lnTo>
                    <a:lnTo>
                      <a:pt x="3" y="1"/>
                    </a:lnTo>
                    <a:lnTo>
                      <a:pt x="6" y="0"/>
                    </a:lnTo>
                    <a:lnTo>
                      <a:pt x="6" y="3"/>
                    </a:lnTo>
                    <a:lnTo>
                      <a:pt x="8" y="3"/>
                    </a:lnTo>
                    <a:lnTo>
                      <a:pt x="6" y="3"/>
                    </a:lnTo>
                    <a:lnTo>
                      <a:pt x="5" y="4"/>
                    </a:lnTo>
                    <a:close/>
                  </a:path>
                </a:pathLst>
              </a:custGeom>
              <a:solidFill>
                <a:srgbClr val="FF0000"/>
              </a:solidFill>
              <a:ln w="0">
                <a:solidFill>
                  <a:srgbClr val="006699"/>
                </a:solidFill>
                <a:prstDash val="solid"/>
                <a:round/>
                <a:headEnd/>
                <a:tailEnd/>
              </a:ln>
            </p:spPr>
            <p:txBody>
              <a:bodyPr/>
              <a:lstStyle/>
              <a:p>
                <a:endParaRPr lang="en-US" sz="1799"/>
              </a:p>
            </p:txBody>
          </p:sp>
          <p:sp>
            <p:nvSpPr>
              <p:cNvPr id="917" name="Freeform 31"/>
              <p:cNvSpPr>
                <a:spLocks noChangeAspect="1"/>
              </p:cNvSpPr>
              <p:nvPr/>
            </p:nvSpPr>
            <p:spPr bwMode="auto">
              <a:xfrm>
                <a:off x="9564487" y="3885217"/>
                <a:ext cx="1988" cy="1969"/>
              </a:xfrm>
              <a:custGeom>
                <a:avLst/>
                <a:gdLst>
                  <a:gd name="T0" fmla="*/ 2147483647 w 3"/>
                  <a:gd name="T1" fmla="*/ 0 h 3"/>
                  <a:gd name="T2" fmla="*/ 2147483647 w 3"/>
                  <a:gd name="T3" fmla="*/ 2147483647 h 3"/>
                  <a:gd name="T4" fmla="*/ 0 w 3"/>
                  <a:gd name="T5" fmla="*/ 2147483647 h 3"/>
                  <a:gd name="T6" fmla="*/ 2147483647 w 3"/>
                  <a:gd name="T7" fmla="*/ 0 h 3"/>
                  <a:gd name="T8" fmla="*/ 0 w 3"/>
                  <a:gd name="T9" fmla="*/ 0 h 3"/>
                  <a:gd name="T10" fmla="*/ 2147483647 w 3"/>
                  <a:gd name="T11" fmla="*/ 0 h 3"/>
                  <a:gd name="T12" fmla="*/ 2147483647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0"/>
                    </a:moveTo>
                    <a:lnTo>
                      <a:pt x="2" y="3"/>
                    </a:lnTo>
                    <a:lnTo>
                      <a:pt x="0" y="2"/>
                    </a:lnTo>
                    <a:lnTo>
                      <a:pt x="2" y="0"/>
                    </a:lnTo>
                    <a:lnTo>
                      <a:pt x="0" y="0"/>
                    </a:lnTo>
                    <a:lnTo>
                      <a:pt x="2" y="0"/>
                    </a:lnTo>
                    <a:lnTo>
                      <a:pt x="3" y="0"/>
                    </a:lnTo>
                    <a:close/>
                  </a:path>
                </a:pathLst>
              </a:custGeom>
              <a:solidFill>
                <a:srgbClr val="FF0000"/>
              </a:solidFill>
              <a:ln w="0">
                <a:solidFill>
                  <a:srgbClr val="006699"/>
                </a:solidFill>
                <a:prstDash val="solid"/>
                <a:round/>
                <a:headEnd/>
                <a:tailEnd/>
              </a:ln>
            </p:spPr>
            <p:txBody>
              <a:bodyPr/>
              <a:lstStyle/>
              <a:p>
                <a:endParaRPr lang="en-US" sz="1799"/>
              </a:p>
            </p:txBody>
          </p:sp>
          <p:sp>
            <p:nvSpPr>
              <p:cNvPr id="918" name="Freeform 32"/>
              <p:cNvSpPr>
                <a:spLocks noChangeAspect="1"/>
              </p:cNvSpPr>
              <p:nvPr/>
            </p:nvSpPr>
            <p:spPr bwMode="auto">
              <a:xfrm>
                <a:off x="8049081" y="3902927"/>
                <a:ext cx="346037" cy="245954"/>
              </a:xfrm>
              <a:custGeom>
                <a:avLst/>
                <a:gdLst>
                  <a:gd name="T0" fmla="*/ 2147483647 w 463"/>
                  <a:gd name="T1" fmla="*/ 0 h 332"/>
                  <a:gd name="T2" fmla="*/ 2147483647 w 463"/>
                  <a:gd name="T3" fmla="*/ 2147483647 h 332"/>
                  <a:gd name="T4" fmla="*/ 2147483647 w 463"/>
                  <a:gd name="T5" fmla="*/ 2147483647 h 332"/>
                  <a:gd name="T6" fmla="*/ 2147483647 w 463"/>
                  <a:gd name="T7" fmla="*/ 2147483647 h 332"/>
                  <a:gd name="T8" fmla="*/ 2147483647 w 463"/>
                  <a:gd name="T9" fmla="*/ 2147483647 h 332"/>
                  <a:gd name="T10" fmla="*/ 2147483647 w 463"/>
                  <a:gd name="T11" fmla="*/ 2147483647 h 332"/>
                  <a:gd name="T12" fmla="*/ 2147483647 w 463"/>
                  <a:gd name="T13" fmla="*/ 2147483647 h 332"/>
                  <a:gd name="T14" fmla="*/ 2147483647 w 463"/>
                  <a:gd name="T15" fmla="*/ 2147483647 h 332"/>
                  <a:gd name="T16" fmla="*/ 2147483647 w 463"/>
                  <a:gd name="T17" fmla="*/ 2147483647 h 332"/>
                  <a:gd name="T18" fmla="*/ 2147483647 w 463"/>
                  <a:gd name="T19" fmla="*/ 2147483647 h 332"/>
                  <a:gd name="T20" fmla="*/ 2147483647 w 463"/>
                  <a:gd name="T21" fmla="*/ 2147483647 h 332"/>
                  <a:gd name="T22" fmla="*/ 2147483647 w 463"/>
                  <a:gd name="T23" fmla="*/ 2147483647 h 332"/>
                  <a:gd name="T24" fmla="*/ 2147483647 w 463"/>
                  <a:gd name="T25" fmla="*/ 2147483647 h 332"/>
                  <a:gd name="T26" fmla="*/ 2147483647 w 463"/>
                  <a:gd name="T27" fmla="*/ 2147483647 h 332"/>
                  <a:gd name="T28" fmla="*/ 2147483647 w 463"/>
                  <a:gd name="T29" fmla="*/ 2147483647 h 332"/>
                  <a:gd name="T30" fmla="*/ 2147483647 w 463"/>
                  <a:gd name="T31" fmla="*/ 2147483647 h 332"/>
                  <a:gd name="T32" fmla="*/ 2147483647 w 463"/>
                  <a:gd name="T33" fmla="*/ 2147483647 h 332"/>
                  <a:gd name="T34" fmla="*/ 2147483647 w 463"/>
                  <a:gd name="T35" fmla="*/ 2147483647 h 332"/>
                  <a:gd name="T36" fmla="*/ 2147483647 w 463"/>
                  <a:gd name="T37" fmla="*/ 2147483647 h 332"/>
                  <a:gd name="T38" fmla="*/ 2147483647 w 463"/>
                  <a:gd name="T39" fmla="*/ 2147483647 h 332"/>
                  <a:gd name="T40" fmla="*/ 2147483647 w 463"/>
                  <a:gd name="T41" fmla="*/ 2147483647 h 332"/>
                  <a:gd name="T42" fmla="*/ 2147483647 w 463"/>
                  <a:gd name="T43" fmla="*/ 2147483647 h 332"/>
                  <a:gd name="T44" fmla="*/ 0 w 463"/>
                  <a:gd name="T45" fmla="*/ 2147483647 h 332"/>
                  <a:gd name="T46" fmla="*/ 2147483647 w 463"/>
                  <a:gd name="T47" fmla="*/ 2147483647 h 332"/>
                  <a:gd name="T48" fmla="*/ 2147483647 w 463"/>
                  <a:gd name="T49" fmla="*/ 2147483647 h 332"/>
                  <a:gd name="T50" fmla="*/ 2147483647 w 463"/>
                  <a:gd name="T51" fmla="*/ 2147483647 h 332"/>
                  <a:gd name="T52" fmla="*/ 2147483647 w 463"/>
                  <a:gd name="T53" fmla="*/ 2147483647 h 332"/>
                  <a:gd name="T54" fmla="*/ 2147483647 w 463"/>
                  <a:gd name="T55" fmla="*/ 2147483647 h 332"/>
                  <a:gd name="T56" fmla="*/ 2147483647 w 463"/>
                  <a:gd name="T57" fmla="*/ 2147483647 h 332"/>
                  <a:gd name="T58" fmla="*/ 2147483647 w 463"/>
                  <a:gd name="T59" fmla="*/ 2147483647 h 332"/>
                  <a:gd name="T60" fmla="*/ 2147483647 w 463"/>
                  <a:gd name="T61" fmla="*/ 2147483647 h 332"/>
                  <a:gd name="T62" fmla="*/ 2147483647 w 463"/>
                  <a:gd name="T63" fmla="*/ 2147483647 h 332"/>
                  <a:gd name="T64" fmla="*/ 2147483647 w 463"/>
                  <a:gd name="T65" fmla="*/ 2147483647 h 332"/>
                  <a:gd name="T66" fmla="*/ 2147483647 w 463"/>
                  <a:gd name="T67" fmla="*/ 2147483647 h 332"/>
                  <a:gd name="T68" fmla="*/ 2147483647 w 463"/>
                  <a:gd name="T69" fmla="*/ 2147483647 h 332"/>
                  <a:gd name="T70" fmla="*/ 2147483647 w 463"/>
                  <a:gd name="T71" fmla="*/ 2147483647 h 332"/>
                  <a:gd name="T72" fmla="*/ 2147483647 w 463"/>
                  <a:gd name="T73" fmla="*/ 2147483647 h 332"/>
                  <a:gd name="T74" fmla="*/ 2147483647 w 463"/>
                  <a:gd name="T75" fmla="*/ 2147483647 h 332"/>
                  <a:gd name="T76" fmla="*/ 2147483647 w 463"/>
                  <a:gd name="T77" fmla="*/ 2147483647 h 332"/>
                  <a:gd name="T78" fmla="*/ 2147483647 w 463"/>
                  <a:gd name="T79" fmla="*/ 2147483647 h 332"/>
                  <a:gd name="T80" fmla="*/ 2147483647 w 463"/>
                  <a:gd name="T81" fmla="*/ 2147483647 h 332"/>
                  <a:gd name="T82" fmla="*/ 2147483647 w 463"/>
                  <a:gd name="T83" fmla="*/ 2147483647 h 332"/>
                  <a:gd name="T84" fmla="*/ 2147483647 w 463"/>
                  <a:gd name="T85" fmla="*/ 2147483647 h 332"/>
                  <a:gd name="T86" fmla="*/ 2147483647 w 463"/>
                  <a:gd name="T87" fmla="*/ 2147483647 h 332"/>
                  <a:gd name="T88" fmla="*/ 2147483647 w 463"/>
                  <a:gd name="T89" fmla="*/ 0 h 332"/>
                  <a:gd name="T90" fmla="*/ 2147483647 w 463"/>
                  <a:gd name="T91" fmla="*/ 2147483647 h 332"/>
                  <a:gd name="T92" fmla="*/ 2147483647 w 463"/>
                  <a:gd name="T93" fmla="*/ 0 h 3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3"/>
                  <a:gd name="T142" fmla="*/ 0 h 332"/>
                  <a:gd name="T143" fmla="*/ 463 w 463"/>
                  <a:gd name="T144" fmla="*/ 332 h 3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3" h="332">
                    <a:moveTo>
                      <a:pt x="348" y="0"/>
                    </a:moveTo>
                    <a:lnTo>
                      <a:pt x="376" y="22"/>
                    </a:lnTo>
                    <a:lnTo>
                      <a:pt x="375" y="56"/>
                    </a:lnTo>
                    <a:lnTo>
                      <a:pt x="397" y="46"/>
                    </a:lnTo>
                    <a:lnTo>
                      <a:pt x="397" y="61"/>
                    </a:lnTo>
                    <a:lnTo>
                      <a:pt x="406" y="65"/>
                    </a:lnTo>
                    <a:lnTo>
                      <a:pt x="463" y="91"/>
                    </a:lnTo>
                    <a:lnTo>
                      <a:pt x="413" y="105"/>
                    </a:lnTo>
                    <a:lnTo>
                      <a:pt x="427" y="132"/>
                    </a:lnTo>
                    <a:lnTo>
                      <a:pt x="393" y="143"/>
                    </a:lnTo>
                    <a:lnTo>
                      <a:pt x="382" y="152"/>
                    </a:lnTo>
                    <a:lnTo>
                      <a:pt x="340" y="146"/>
                    </a:lnTo>
                    <a:lnTo>
                      <a:pt x="299" y="140"/>
                    </a:lnTo>
                    <a:lnTo>
                      <a:pt x="287" y="179"/>
                    </a:lnTo>
                    <a:lnTo>
                      <a:pt x="276" y="217"/>
                    </a:lnTo>
                    <a:lnTo>
                      <a:pt x="266" y="246"/>
                    </a:lnTo>
                    <a:lnTo>
                      <a:pt x="243" y="293"/>
                    </a:lnTo>
                    <a:lnTo>
                      <a:pt x="203" y="310"/>
                    </a:lnTo>
                    <a:lnTo>
                      <a:pt x="139" y="295"/>
                    </a:lnTo>
                    <a:lnTo>
                      <a:pt x="122" y="317"/>
                    </a:lnTo>
                    <a:lnTo>
                      <a:pt x="57" y="332"/>
                    </a:lnTo>
                    <a:lnTo>
                      <a:pt x="10" y="304"/>
                    </a:lnTo>
                    <a:lnTo>
                      <a:pt x="0" y="267"/>
                    </a:lnTo>
                    <a:lnTo>
                      <a:pt x="3" y="271"/>
                    </a:lnTo>
                    <a:lnTo>
                      <a:pt x="40" y="292"/>
                    </a:lnTo>
                    <a:lnTo>
                      <a:pt x="78" y="305"/>
                    </a:lnTo>
                    <a:lnTo>
                      <a:pt x="69" y="301"/>
                    </a:lnTo>
                    <a:lnTo>
                      <a:pt x="76" y="290"/>
                    </a:lnTo>
                    <a:lnTo>
                      <a:pt x="81" y="262"/>
                    </a:lnTo>
                    <a:lnTo>
                      <a:pt x="82" y="252"/>
                    </a:lnTo>
                    <a:lnTo>
                      <a:pt x="87" y="234"/>
                    </a:lnTo>
                    <a:lnTo>
                      <a:pt x="119" y="222"/>
                    </a:lnTo>
                    <a:lnTo>
                      <a:pt x="154" y="210"/>
                    </a:lnTo>
                    <a:lnTo>
                      <a:pt x="182" y="170"/>
                    </a:lnTo>
                    <a:lnTo>
                      <a:pt x="212" y="128"/>
                    </a:lnTo>
                    <a:lnTo>
                      <a:pt x="237" y="158"/>
                    </a:lnTo>
                    <a:lnTo>
                      <a:pt x="248" y="137"/>
                    </a:lnTo>
                    <a:lnTo>
                      <a:pt x="257" y="111"/>
                    </a:lnTo>
                    <a:lnTo>
                      <a:pt x="269" y="141"/>
                    </a:lnTo>
                    <a:lnTo>
                      <a:pt x="267" y="119"/>
                    </a:lnTo>
                    <a:lnTo>
                      <a:pt x="279" y="104"/>
                    </a:lnTo>
                    <a:lnTo>
                      <a:pt x="275" y="89"/>
                    </a:lnTo>
                    <a:lnTo>
                      <a:pt x="285" y="76"/>
                    </a:lnTo>
                    <a:lnTo>
                      <a:pt x="309" y="38"/>
                    </a:lnTo>
                    <a:lnTo>
                      <a:pt x="333" y="0"/>
                    </a:lnTo>
                    <a:lnTo>
                      <a:pt x="336" y="14"/>
                    </a:lnTo>
                    <a:lnTo>
                      <a:pt x="348" y="0"/>
                    </a:lnTo>
                    <a:close/>
                  </a:path>
                </a:pathLst>
              </a:custGeom>
              <a:solidFill>
                <a:srgbClr val="FF0000"/>
              </a:solidFill>
              <a:ln w="0">
                <a:solidFill>
                  <a:srgbClr val="006699"/>
                </a:solidFill>
                <a:prstDash val="solid"/>
                <a:round/>
                <a:headEnd/>
                <a:tailEnd/>
              </a:ln>
            </p:spPr>
            <p:txBody>
              <a:bodyPr/>
              <a:lstStyle/>
              <a:p>
                <a:endParaRPr lang="en-US" sz="1799"/>
              </a:p>
            </p:txBody>
          </p:sp>
          <p:sp>
            <p:nvSpPr>
              <p:cNvPr id="919" name="Freeform 33"/>
              <p:cNvSpPr>
                <a:spLocks noChangeAspect="1"/>
              </p:cNvSpPr>
              <p:nvPr/>
            </p:nvSpPr>
            <p:spPr bwMode="auto">
              <a:xfrm>
                <a:off x="7695089" y="3918663"/>
                <a:ext cx="159096" cy="210541"/>
              </a:xfrm>
              <a:custGeom>
                <a:avLst/>
                <a:gdLst>
                  <a:gd name="T0" fmla="*/ 2147483647 w 212"/>
                  <a:gd name="T1" fmla="*/ 2147483647 h 286"/>
                  <a:gd name="T2" fmla="*/ 2147483647 w 212"/>
                  <a:gd name="T3" fmla="*/ 2147483647 h 286"/>
                  <a:gd name="T4" fmla="*/ 2147483647 w 212"/>
                  <a:gd name="T5" fmla="*/ 2147483647 h 286"/>
                  <a:gd name="T6" fmla="*/ 2147483647 w 212"/>
                  <a:gd name="T7" fmla="*/ 2147483647 h 286"/>
                  <a:gd name="T8" fmla="*/ 2147483647 w 212"/>
                  <a:gd name="T9" fmla="*/ 2147483647 h 286"/>
                  <a:gd name="T10" fmla="*/ 0 w 212"/>
                  <a:gd name="T11" fmla="*/ 2147483647 h 286"/>
                  <a:gd name="T12" fmla="*/ 2147483647 w 212"/>
                  <a:gd name="T13" fmla="*/ 0 h 286"/>
                  <a:gd name="T14" fmla="*/ 2147483647 w 212"/>
                  <a:gd name="T15" fmla="*/ 2147483647 h 286"/>
                  <a:gd name="T16" fmla="*/ 2147483647 w 212"/>
                  <a:gd name="T17" fmla="*/ 2147483647 h 286"/>
                  <a:gd name="T18" fmla="*/ 2147483647 w 212"/>
                  <a:gd name="T19" fmla="*/ 2147483647 h 286"/>
                  <a:gd name="T20" fmla="*/ 2147483647 w 212"/>
                  <a:gd name="T21" fmla="*/ 2147483647 h 286"/>
                  <a:gd name="T22" fmla="*/ 2147483647 w 212"/>
                  <a:gd name="T23" fmla="*/ 2147483647 h 286"/>
                  <a:gd name="T24" fmla="*/ 2147483647 w 212"/>
                  <a:gd name="T25" fmla="*/ 2147483647 h 286"/>
                  <a:gd name="T26" fmla="*/ 2147483647 w 212"/>
                  <a:gd name="T27" fmla="*/ 2147483647 h 286"/>
                  <a:gd name="T28" fmla="*/ 2147483647 w 212"/>
                  <a:gd name="T29" fmla="*/ 2147483647 h 286"/>
                  <a:gd name="T30" fmla="*/ 2147483647 w 212"/>
                  <a:gd name="T31" fmla="*/ 2147483647 h 286"/>
                  <a:gd name="T32" fmla="*/ 2147483647 w 212"/>
                  <a:gd name="T33" fmla="*/ 2147483647 h 286"/>
                  <a:gd name="T34" fmla="*/ 2147483647 w 212"/>
                  <a:gd name="T35" fmla="*/ 2147483647 h 286"/>
                  <a:gd name="T36" fmla="*/ 2147483647 w 212"/>
                  <a:gd name="T37" fmla="*/ 2147483647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
                  <a:gd name="T58" fmla="*/ 0 h 286"/>
                  <a:gd name="T59" fmla="*/ 212 w 212"/>
                  <a:gd name="T60" fmla="*/ 286 h 2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 h="286">
                    <a:moveTo>
                      <a:pt x="179" y="286"/>
                    </a:moveTo>
                    <a:lnTo>
                      <a:pt x="122" y="245"/>
                    </a:lnTo>
                    <a:lnTo>
                      <a:pt x="64" y="203"/>
                    </a:lnTo>
                    <a:lnTo>
                      <a:pt x="37" y="140"/>
                    </a:lnTo>
                    <a:lnTo>
                      <a:pt x="19" y="75"/>
                    </a:lnTo>
                    <a:lnTo>
                      <a:pt x="0" y="7"/>
                    </a:lnTo>
                    <a:lnTo>
                      <a:pt x="1" y="0"/>
                    </a:lnTo>
                    <a:lnTo>
                      <a:pt x="40" y="18"/>
                    </a:lnTo>
                    <a:lnTo>
                      <a:pt x="43" y="43"/>
                    </a:lnTo>
                    <a:lnTo>
                      <a:pt x="76" y="42"/>
                    </a:lnTo>
                    <a:lnTo>
                      <a:pt x="95" y="18"/>
                    </a:lnTo>
                    <a:lnTo>
                      <a:pt x="127" y="49"/>
                    </a:lnTo>
                    <a:lnTo>
                      <a:pt x="157" y="82"/>
                    </a:lnTo>
                    <a:lnTo>
                      <a:pt x="163" y="134"/>
                    </a:lnTo>
                    <a:lnTo>
                      <a:pt x="169" y="186"/>
                    </a:lnTo>
                    <a:lnTo>
                      <a:pt x="189" y="234"/>
                    </a:lnTo>
                    <a:lnTo>
                      <a:pt x="212" y="282"/>
                    </a:lnTo>
                    <a:lnTo>
                      <a:pt x="195" y="274"/>
                    </a:lnTo>
                    <a:lnTo>
                      <a:pt x="179" y="286"/>
                    </a:lnTo>
                    <a:close/>
                  </a:path>
                </a:pathLst>
              </a:custGeom>
              <a:solidFill>
                <a:srgbClr val="FF0000"/>
              </a:solidFill>
              <a:ln w="0">
                <a:solidFill>
                  <a:srgbClr val="006699"/>
                </a:solidFill>
                <a:prstDash val="solid"/>
                <a:round/>
                <a:headEnd/>
                <a:tailEnd/>
              </a:ln>
            </p:spPr>
            <p:txBody>
              <a:bodyPr/>
              <a:lstStyle/>
              <a:p>
                <a:endParaRPr lang="en-US" sz="1799"/>
              </a:p>
            </p:txBody>
          </p:sp>
          <p:sp>
            <p:nvSpPr>
              <p:cNvPr id="920" name="Freeform 34"/>
              <p:cNvSpPr>
                <a:spLocks noChangeAspect="1"/>
              </p:cNvSpPr>
              <p:nvPr/>
            </p:nvSpPr>
            <p:spPr bwMode="auto">
              <a:xfrm>
                <a:off x="8942016" y="3869473"/>
                <a:ext cx="5965" cy="15741"/>
              </a:xfrm>
              <a:custGeom>
                <a:avLst/>
                <a:gdLst>
                  <a:gd name="T0" fmla="*/ 2147483647 w 7"/>
                  <a:gd name="T1" fmla="*/ 2147483647 h 21"/>
                  <a:gd name="T2" fmla="*/ 2147483647 w 7"/>
                  <a:gd name="T3" fmla="*/ 2147483647 h 21"/>
                  <a:gd name="T4" fmla="*/ 2147483647 w 7"/>
                  <a:gd name="T5" fmla="*/ 2147483647 h 21"/>
                  <a:gd name="T6" fmla="*/ 2147483647 w 7"/>
                  <a:gd name="T7" fmla="*/ 2147483647 h 21"/>
                  <a:gd name="T8" fmla="*/ 2147483647 w 7"/>
                  <a:gd name="T9" fmla="*/ 2147483647 h 21"/>
                  <a:gd name="T10" fmla="*/ 2147483647 w 7"/>
                  <a:gd name="T11" fmla="*/ 0 h 21"/>
                  <a:gd name="T12" fmla="*/ 2147483647 w 7"/>
                  <a:gd name="T13" fmla="*/ 2147483647 h 21"/>
                  <a:gd name="T14" fmla="*/ 2147483647 w 7"/>
                  <a:gd name="T15" fmla="*/ 2147483647 h 21"/>
                  <a:gd name="T16" fmla="*/ 2147483647 w 7"/>
                  <a:gd name="T17" fmla="*/ 2147483647 h 21"/>
                  <a:gd name="T18" fmla="*/ 2147483647 w 7"/>
                  <a:gd name="T19" fmla="*/ 2147483647 h 21"/>
                  <a:gd name="T20" fmla="*/ 2147483647 w 7"/>
                  <a:gd name="T21" fmla="*/ 2147483647 h 21"/>
                  <a:gd name="T22" fmla="*/ 2147483647 w 7"/>
                  <a:gd name="T23" fmla="*/ 2147483647 h 21"/>
                  <a:gd name="T24" fmla="*/ 0 w 7"/>
                  <a:gd name="T25" fmla="*/ 2147483647 h 21"/>
                  <a:gd name="T26" fmla="*/ 2147483647 w 7"/>
                  <a:gd name="T27" fmla="*/ 2147483647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21"/>
                  <a:gd name="T44" fmla="*/ 7 w 7"/>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21">
                    <a:moveTo>
                      <a:pt x="1" y="13"/>
                    </a:moveTo>
                    <a:lnTo>
                      <a:pt x="1" y="10"/>
                    </a:lnTo>
                    <a:lnTo>
                      <a:pt x="1" y="7"/>
                    </a:lnTo>
                    <a:lnTo>
                      <a:pt x="4" y="6"/>
                    </a:lnTo>
                    <a:lnTo>
                      <a:pt x="6" y="4"/>
                    </a:lnTo>
                    <a:lnTo>
                      <a:pt x="6" y="0"/>
                    </a:lnTo>
                    <a:lnTo>
                      <a:pt x="7" y="4"/>
                    </a:lnTo>
                    <a:lnTo>
                      <a:pt x="6" y="12"/>
                    </a:lnTo>
                    <a:lnTo>
                      <a:pt x="7" y="13"/>
                    </a:lnTo>
                    <a:lnTo>
                      <a:pt x="4" y="18"/>
                    </a:lnTo>
                    <a:lnTo>
                      <a:pt x="4" y="21"/>
                    </a:lnTo>
                    <a:lnTo>
                      <a:pt x="1" y="19"/>
                    </a:lnTo>
                    <a:lnTo>
                      <a:pt x="0" y="16"/>
                    </a:lnTo>
                    <a:lnTo>
                      <a:pt x="1" y="13"/>
                    </a:lnTo>
                    <a:close/>
                  </a:path>
                </a:pathLst>
              </a:custGeom>
              <a:solidFill>
                <a:srgbClr val="FF0000"/>
              </a:solidFill>
              <a:ln w="0">
                <a:solidFill>
                  <a:srgbClr val="006699"/>
                </a:solidFill>
                <a:prstDash val="solid"/>
                <a:round/>
                <a:headEnd/>
                <a:tailEnd/>
              </a:ln>
            </p:spPr>
            <p:txBody>
              <a:bodyPr/>
              <a:lstStyle/>
              <a:p>
                <a:endParaRPr lang="en-US" sz="1799"/>
              </a:p>
            </p:txBody>
          </p:sp>
          <p:sp>
            <p:nvSpPr>
              <p:cNvPr id="921" name="Freeform 35"/>
              <p:cNvSpPr>
                <a:spLocks noChangeAspect="1"/>
              </p:cNvSpPr>
              <p:nvPr/>
            </p:nvSpPr>
            <p:spPr bwMode="auto">
              <a:xfrm>
                <a:off x="8938038" y="3887183"/>
                <a:ext cx="3978" cy="3933"/>
              </a:xfrm>
              <a:custGeom>
                <a:avLst/>
                <a:gdLst>
                  <a:gd name="T0" fmla="*/ 2147483647 w 4"/>
                  <a:gd name="T1" fmla="*/ 2147483647 h 6"/>
                  <a:gd name="T2" fmla="*/ 0 w 4"/>
                  <a:gd name="T3" fmla="*/ 2147483647 h 6"/>
                  <a:gd name="T4" fmla="*/ 0 w 4"/>
                  <a:gd name="T5" fmla="*/ 2147483647 h 6"/>
                  <a:gd name="T6" fmla="*/ 0 w 4"/>
                  <a:gd name="T7" fmla="*/ 2147483647 h 6"/>
                  <a:gd name="T8" fmla="*/ 2147483647 w 4"/>
                  <a:gd name="T9" fmla="*/ 2147483647 h 6"/>
                  <a:gd name="T10" fmla="*/ 2147483647 w 4"/>
                  <a:gd name="T11" fmla="*/ 0 h 6"/>
                  <a:gd name="T12" fmla="*/ 2147483647 w 4"/>
                  <a:gd name="T13" fmla="*/ 2147483647 h 6"/>
                  <a:gd name="T14" fmla="*/ 2147483647 w 4"/>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1" y="5"/>
                    </a:moveTo>
                    <a:lnTo>
                      <a:pt x="0" y="3"/>
                    </a:lnTo>
                    <a:lnTo>
                      <a:pt x="0" y="5"/>
                    </a:lnTo>
                    <a:lnTo>
                      <a:pt x="0" y="6"/>
                    </a:lnTo>
                    <a:lnTo>
                      <a:pt x="4" y="5"/>
                    </a:lnTo>
                    <a:lnTo>
                      <a:pt x="4" y="0"/>
                    </a:lnTo>
                    <a:lnTo>
                      <a:pt x="4" y="2"/>
                    </a:lnTo>
                    <a:lnTo>
                      <a:pt x="1" y="5"/>
                    </a:lnTo>
                    <a:close/>
                  </a:path>
                </a:pathLst>
              </a:custGeom>
              <a:solidFill>
                <a:srgbClr val="FF0000"/>
              </a:solidFill>
              <a:ln w="0">
                <a:solidFill>
                  <a:srgbClr val="006699"/>
                </a:solidFill>
                <a:prstDash val="solid"/>
                <a:round/>
                <a:headEnd/>
                <a:tailEnd/>
              </a:ln>
            </p:spPr>
            <p:txBody>
              <a:bodyPr/>
              <a:lstStyle/>
              <a:p>
                <a:endParaRPr lang="en-US" sz="1799"/>
              </a:p>
            </p:txBody>
          </p:sp>
          <p:sp>
            <p:nvSpPr>
              <p:cNvPr id="922" name="Freeform 36"/>
              <p:cNvSpPr>
                <a:spLocks noChangeAspect="1"/>
              </p:cNvSpPr>
              <p:nvPr/>
            </p:nvSpPr>
            <p:spPr bwMode="auto">
              <a:xfrm>
                <a:off x="8930085" y="3902927"/>
                <a:ext cx="1988" cy="1969"/>
              </a:xfrm>
              <a:custGeom>
                <a:avLst/>
                <a:gdLst>
                  <a:gd name="T0" fmla="*/ 2147483647 w 1"/>
                  <a:gd name="T1" fmla="*/ 0 h 1"/>
                  <a:gd name="T2" fmla="*/ 2147483647 w 1"/>
                  <a:gd name="T3" fmla="*/ 2147483647 h 1"/>
                  <a:gd name="T4" fmla="*/ 0 w 1"/>
                  <a:gd name="T5" fmla="*/ 0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1" y="1"/>
                    </a:lnTo>
                    <a:lnTo>
                      <a:pt x="0" y="0"/>
                    </a:lnTo>
                    <a:lnTo>
                      <a:pt x="1" y="0"/>
                    </a:lnTo>
                    <a:close/>
                  </a:path>
                </a:pathLst>
              </a:custGeom>
              <a:solidFill>
                <a:srgbClr val="FF0000"/>
              </a:solidFill>
              <a:ln w="0">
                <a:solidFill>
                  <a:srgbClr val="006699"/>
                </a:solidFill>
                <a:prstDash val="solid"/>
                <a:round/>
                <a:headEnd/>
                <a:tailEnd/>
              </a:ln>
            </p:spPr>
            <p:txBody>
              <a:bodyPr/>
              <a:lstStyle/>
              <a:p>
                <a:endParaRPr lang="en-US" sz="1799"/>
              </a:p>
            </p:txBody>
          </p:sp>
          <p:sp>
            <p:nvSpPr>
              <p:cNvPr id="923" name="Freeform 37"/>
              <p:cNvSpPr>
                <a:spLocks noChangeAspect="1"/>
              </p:cNvSpPr>
              <p:nvPr/>
            </p:nvSpPr>
            <p:spPr bwMode="auto">
              <a:xfrm>
                <a:off x="8934061" y="3897020"/>
                <a:ext cx="3978" cy="3933"/>
              </a:xfrm>
              <a:custGeom>
                <a:avLst/>
                <a:gdLst>
                  <a:gd name="T0" fmla="*/ 2147483647 w 2"/>
                  <a:gd name="T1" fmla="*/ 2147483647 h 4"/>
                  <a:gd name="T2" fmla="*/ 2147483647 w 2"/>
                  <a:gd name="T3" fmla="*/ 0 h 4"/>
                  <a:gd name="T4" fmla="*/ 0 w 2"/>
                  <a:gd name="T5" fmla="*/ 2147483647 h 4"/>
                  <a:gd name="T6" fmla="*/ 2147483647 w 2"/>
                  <a:gd name="T7" fmla="*/ 2147483647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3"/>
                    </a:moveTo>
                    <a:lnTo>
                      <a:pt x="2" y="0"/>
                    </a:lnTo>
                    <a:lnTo>
                      <a:pt x="0" y="4"/>
                    </a:lnTo>
                    <a:lnTo>
                      <a:pt x="2" y="3"/>
                    </a:lnTo>
                    <a:close/>
                  </a:path>
                </a:pathLst>
              </a:custGeom>
              <a:solidFill>
                <a:srgbClr val="FF0000"/>
              </a:solidFill>
              <a:ln w="0">
                <a:solidFill>
                  <a:srgbClr val="006699"/>
                </a:solidFill>
                <a:prstDash val="solid"/>
                <a:round/>
                <a:headEnd/>
                <a:tailEnd/>
              </a:ln>
            </p:spPr>
            <p:txBody>
              <a:bodyPr/>
              <a:lstStyle/>
              <a:p>
                <a:endParaRPr lang="en-US" sz="1799"/>
              </a:p>
            </p:txBody>
          </p:sp>
          <p:sp>
            <p:nvSpPr>
              <p:cNvPr id="924" name="Freeform 38"/>
              <p:cNvSpPr>
                <a:spLocks noChangeAspect="1"/>
              </p:cNvSpPr>
              <p:nvPr/>
            </p:nvSpPr>
            <p:spPr bwMode="auto">
              <a:xfrm>
                <a:off x="9172711" y="4290552"/>
                <a:ext cx="353994" cy="328595"/>
              </a:xfrm>
              <a:custGeom>
                <a:avLst/>
                <a:gdLst>
                  <a:gd name="T0" fmla="*/ 2147483647 w 474"/>
                  <a:gd name="T1" fmla="*/ 2147483647 h 443"/>
                  <a:gd name="T2" fmla="*/ 2147483647 w 474"/>
                  <a:gd name="T3" fmla="*/ 2147483647 h 443"/>
                  <a:gd name="T4" fmla="*/ 2147483647 w 474"/>
                  <a:gd name="T5" fmla="*/ 2147483647 h 443"/>
                  <a:gd name="T6" fmla="*/ 2147483647 w 474"/>
                  <a:gd name="T7" fmla="*/ 2147483647 h 443"/>
                  <a:gd name="T8" fmla="*/ 2147483647 w 474"/>
                  <a:gd name="T9" fmla="*/ 2147483647 h 443"/>
                  <a:gd name="T10" fmla="*/ 2147483647 w 474"/>
                  <a:gd name="T11" fmla="*/ 2147483647 h 443"/>
                  <a:gd name="T12" fmla="*/ 2147483647 w 474"/>
                  <a:gd name="T13" fmla="*/ 2147483647 h 443"/>
                  <a:gd name="T14" fmla="*/ 2147483647 w 474"/>
                  <a:gd name="T15" fmla="*/ 2147483647 h 443"/>
                  <a:gd name="T16" fmla="*/ 2147483647 w 474"/>
                  <a:gd name="T17" fmla="*/ 2147483647 h 443"/>
                  <a:gd name="T18" fmla="*/ 2147483647 w 474"/>
                  <a:gd name="T19" fmla="*/ 2147483647 h 443"/>
                  <a:gd name="T20" fmla="*/ 2147483647 w 474"/>
                  <a:gd name="T21" fmla="*/ 2147483647 h 443"/>
                  <a:gd name="T22" fmla="*/ 2147483647 w 474"/>
                  <a:gd name="T23" fmla="*/ 2147483647 h 443"/>
                  <a:gd name="T24" fmla="*/ 2147483647 w 474"/>
                  <a:gd name="T25" fmla="*/ 2147483647 h 443"/>
                  <a:gd name="T26" fmla="*/ 2147483647 w 474"/>
                  <a:gd name="T27" fmla="*/ 2147483647 h 443"/>
                  <a:gd name="T28" fmla="*/ 2147483647 w 474"/>
                  <a:gd name="T29" fmla="*/ 2147483647 h 443"/>
                  <a:gd name="T30" fmla="*/ 2147483647 w 474"/>
                  <a:gd name="T31" fmla="*/ 2147483647 h 443"/>
                  <a:gd name="T32" fmla="*/ 2147483647 w 474"/>
                  <a:gd name="T33" fmla="*/ 2147483647 h 443"/>
                  <a:gd name="T34" fmla="*/ 2147483647 w 474"/>
                  <a:gd name="T35" fmla="*/ 2147483647 h 443"/>
                  <a:gd name="T36" fmla="*/ 2147483647 w 474"/>
                  <a:gd name="T37" fmla="*/ 2147483647 h 443"/>
                  <a:gd name="T38" fmla="*/ 2147483647 w 474"/>
                  <a:gd name="T39" fmla="*/ 2147483647 h 443"/>
                  <a:gd name="T40" fmla="*/ 0 w 474"/>
                  <a:gd name="T41" fmla="*/ 2147483647 h 443"/>
                  <a:gd name="T42" fmla="*/ 2147483647 w 474"/>
                  <a:gd name="T43" fmla="*/ 2147483647 h 443"/>
                  <a:gd name="T44" fmla="*/ 2147483647 w 474"/>
                  <a:gd name="T45" fmla="*/ 2147483647 h 443"/>
                  <a:gd name="T46" fmla="*/ 2147483647 w 474"/>
                  <a:gd name="T47" fmla="*/ 2147483647 h 443"/>
                  <a:gd name="T48" fmla="*/ 2147483647 w 474"/>
                  <a:gd name="T49" fmla="*/ 2147483647 h 443"/>
                  <a:gd name="T50" fmla="*/ 2147483647 w 474"/>
                  <a:gd name="T51" fmla="*/ 2147483647 h 443"/>
                  <a:gd name="T52" fmla="*/ 2147483647 w 474"/>
                  <a:gd name="T53" fmla="*/ 2147483647 h 443"/>
                  <a:gd name="T54" fmla="*/ 2147483647 w 474"/>
                  <a:gd name="T55" fmla="*/ 2147483647 h 443"/>
                  <a:gd name="T56" fmla="*/ 2147483647 w 474"/>
                  <a:gd name="T57" fmla="*/ 0 h 443"/>
                  <a:gd name="T58" fmla="*/ 2147483647 w 474"/>
                  <a:gd name="T59" fmla="*/ 2147483647 h 443"/>
                  <a:gd name="T60" fmla="*/ 2147483647 w 474"/>
                  <a:gd name="T61" fmla="*/ 2147483647 h 443"/>
                  <a:gd name="T62" fmla="*/ 2147483647 w 474"/>
                  <a:gd name="T63" fmla="*/ 2147483647 h 443"/>
                  <a:gd name="T64" fmla="*/ 2147483647 w 474"/>
                  <a:gd name="T65" fmla="*/ 2147483647 h 443"/>
                  <a:gd name="T66" fmla="*/ 2147483647 w 474"/>
                  <a:gd name="T67" fmla="*/ 2147483647 h 443"/>
                  <a:gd name="T68" fmla="*/ 2147483647 w 474"/>
                  <a:gd name="T69" fmla="*/ 2147483647 h 443"/>
                  <a:gd name="T70" fmla="*/ 2147483647 w 474"/>
                  <a:gd name="T71" fmla="*/ 2147483647 h 443"/>
                  <a:gd name="T72" fmla="*/ 2147483647 w 474"/>
                  <a:gd name="T73" fmla="*/ 2147483647 h 443"/>
                  <a:gd name="T74" fmla="*/ 2147483647 w 474"/>
                  <a:gd name="T75" fmla="*/ 2147483647 h 443"/>
                  <a:gd name="T76" fmla="*/ 2147483647 w 474"/>
                  <a:gd name="T77" fmla="*/ 2147483647 h 443"/>
                  <a:gd name="T78" fmla="*/ 2147483647 w 474"/>
                  <a:gd name="T79" fmla="*/ 2147483647 h 443"/>
                  <a:gd name="T80" fmla="*/ 2147483647 w 474"/>
                  <a:gd name="T81" fmla="*/ 2147483647 h 443"/>
                  <a:gd name="T82" fmla="*/ 2147483647 w 474"/>
                  <a:gd name="T83" fmla="*/ 2147483647 h 443"/>
                  <a:gd name="T84" fmla="*/ 2147483647 w 474"/>
                  <a:gd name="T85" fmla="*/ 2147483647 h 443"/>
                  <a:gd name="T86" fmla="*/ 2147483647 w 474"/>
                  <a:gd name="T87" fmla="*/ 2147483647 h 443"/>
                  <a:gd name="T88" fmla="*/ 2147483647 w 474"/>
                  <a:gd name="T89" fmla="*/ 2147483647 h 443"/>
                  <a:gd name="T90" fmla="*/ 2147483647 w 474"/>
                  <a:gd name="T91" fmla="*/ 2147483647 h 443"/>
                  <a:gd name="T92" fmla="*/ 2147483647 w 474"/>
                  <a:gd name="T93" fmla="*/ 2147483647 h 4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
                  <a:gd name="T142" fmla="*/ 0 h 443"/>
                  <a:gd name="T143" fmla="*/ 474 w 474"/>
                  <a:gd name="T144" fmla="*/ 443 h 4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 h="443">
                    <a:moveTo>
                      <a:pt x="474" y="422"/>
                    </a:moveTo>
                    <a:lnTo>
                      <a:pt x="455" y="432"/>
                    </a:lnTo>
                    <a:lnTo>
                      <a:pt x="456" y="443"/>
                    </a:lnTo>
                    <a:lnTo>
                      <a:pt x="428" y="437"/>
                    </a:lnTo>
                    <a:lnTo>
                      <a:pt x="383" y="427"/>
                    </a:lnTo>
                    <a:lnTo>
                      <a:pt x="335" y="416"/>
                    </a:lnTo>
                    <a:lnTo>
                      <a:pt x="312" y="389"/>
                    </a:lnTo>
                    <a:lnTo>
                      <a:pt x="286" y="361"/>
                    </a:lnTo>
                    <a:lnTo>
                      <a:pt x="261" y="328"/>
                    </a:lnTo>
                    <a:lnTo>
                      <a:pt x="235" y="295"/>
                    </a:lnTo>
                    <a:lnTo>
                      <a:pt x="173" y="271"/>
                    </a:lnTo>
                    <a:lnTo>
                      <a:pt x="170" y="285"/>
                    </a:lnTo>
                    <a:lnTo>
                      <a:pt x="141" y="274"/>
                    </a:lnTo>
                    <a:lnTo>
                      <a:pt x="143" y="301"/>
                    </a:lnTo>
                    <a:lnTo>
                      <a:pt x="125" y="298"/>
                    </a:lnTo>
                    <a:lnTo>
                      <a:pt x="131" y="312"/>
                    </a:lnTo>
                    <a:lnTo>
                      <a:pt x="64" y="310"/>
                    </a:lnTo>
                    <a:lnTo>
                      <a:pt x="119" y="341"/>
                    </a:lnTo>
                    <a:lnTo>
                      <a:pt x="94" y="364"/>
                    </a:lnTo>
                    <a:lnTo>
                      <a:pt x="47" y="362"/>
                    </a:lnTo>
                    <a:lnTo>
                      <a:pt x="0" y="361"/>
                    </a:lnTo>
                    <a:lnTo>
                      <a:pt x="4" y="316"/>
                    </a:lnTo>
                    <a:lnTo>
                      <a:pt x="7" y="271"/>
                    </a:lnTo>
                    <a:lnTo>
                      <a:pt x="10" y="225"/>
                    </a:lnTo>
                    <a:lnTo>
                      <a:pt x="14" y="180"/>
                    </a:lnTo>
                    <a:lnTo>
                      <a:pt x="17" y="136"/>
                    </a:lnTo>
                    <a:lnTo>
                      <a:pt x="19" y="91"/>
                    </a:lnTo>
                    <a:lnTo>
                      <a:pt x="22" y="46"/>
                    </a:lnTo>
                    <a:lnTo>
                      <a:pt x="23" y="0"/>
                    </a:lnTo>
                    <a:lnTo>
                      <a:pt x="70" y="21"/>
                    </a:lnTo>
                    <a:lnTo>
                      <a:pt x="116" y="42"/>
                    </a:lnTo>
                    <a:lnTo>
                      <a:pt x="162" y="62"/>
                    </a:lnTo>
                    <a:lnTo>
                      <a:pt x="210" y="83"/>
                    </a:lnTo>
                    <a:lnTo>
                      <a:pt x="252" y="137"/>
                    </a:lnTo>
                    <a:lnTo>
                      <a:pt x="255" y="161"/>
                    </a:lnTo>
                    <a:lnTo>
                      <a:pt x="297" y="180"/>
                    </a:lnTo>
                    <a:lnTo>
                      <a:pt x="338" y="198"/>
                    </a:lnTo>
                    <a:lnTo>
                      <a:pt x="343" y="228"/>
                    </a:lnTo>
                    <a:lnTo>
                      <a:pt x="300" y="234"/>
                    </a:lnTo>
                    <a:lnTo>
                      <a:pt x="323" y="280"/>
                    </a:lnTo>
                    <a:lnTo>
                      <a:pt x="355" y="312"/>
                    </a:lnTo>
                    <a:lnTo>
                      <a:pt x="376" y="359"/>
                    </a:lnTo>
                    <a:lnTo>
                      <a:pt x="406" y="362"/>
                    </a:lnTo>
                    <a:lnTo>
                      <a:pt x="404" y="382"/>
                    </a:lnTo>
                    <a:lnTo>
                      <a:pt x="431" y="397"/>
                    </a:lnTo>
                    <a:lnTo>
                      <a:pt x="425" y="407"/>
                    </a:lnTo>
                    <a:lnTo>
                      <a:pt x="474" y="422"/>
                    </a:lnTo>
                    <a:close/>
                  </a:path>
                </a:pathLst>
              </a:custGeom>
              <a:solidFill>
                <a:srgbClr val="FF0000"/>
              </a:solidFill>
              <a:ln w="0">
                <a:solidFill>
                  <a:srgbClr val="006699"/>
                </a:solidFill>
                <a:prstDash val="solid"/>
                <a:round/>
                <a:headEnd/>
                <a:tailEnd/>
              </a:ln>
            </p:spPr>
            <p:txBody>
              <a:bodyPr/>
              <a:lstStyle/>
              <a:p>
                <a:endParaRPr lang="en-US" sz="1799"/>
              </a:p>
            </p:txBody>
          </p:sp>
          <p:sp>
            <p:nvSpPr>
              <p:cNvPr id="925" name="Freeform 39"/>
              <p:cNvSpPr>
                <a:spLocks noChangeAspect="1"/>
              </p:cNvSpPr>
              <p:nvPr/>
            </p:nvSpPr>
            <p:spPr bwMode="auto">
              <a:xfrm>
                <a:off x="9455104" y="4359416"/>
                <a:ext cx="147162" cy="82644"/>
              </a:xfrm>
              <a:custGeom>
                <a:avLst/>
                <a:gdLst>
                  <a:gd name="T0" fmla="*/ 2147483647 w 200"/>
                  <a:gd name="T1" fmla="*/ 2147483647 h 112"/>
                  <a:gd name="T2" fmla="*/ 2147483647 w 200"/>
                  <a:gd name="T3" fmla="*/ 2147483647 h 112"/>
                  <a:gd name="T4" fmla="*/ 2147483647 w 200"/>
                  <a:gd name="T5" fmla="*/ 2147483647 h 112"/>
                  <a:gd name="T6" fmla="*/ 2147483647 w 200"/>
                  <a:gd name="T7" fmla="*/ 2147483647 h 112"/>
                  <a:gd name="T8" fmla="*/ 2147483647 w 200"/>
                  <a:gd name="T9" fmla="*/ 2147483647 h 112"/>
                  <a:gd name="T10" fmla="*/ 2147483647 w 200"/>
                  <a:gd name="T11" fmla="*/ 2147483647 h 112"/>
                  <a:gd name="T12" fmla="*/ 2147483647 w 200"/>
                  <a:gd name="T13" fmla="*/ 2147483647 h 112"/>
                  <a:gd name="T14" fmla="*/ 2147483647 w 200"/>
                  <a:gd name="T15" fmla="*/ 2147483647 h 112"/>
                  <a:gd name="T16" fmla="*/ 0 w 200"/>
                  <a:gd name="T17" fmla="*/ 2147483647 h 112"/>
                  <a:gd name="T18" fmla="*/ 2147483647 w 200"/>
                  <a:gd name="T19" fmla="*/ 2147483647 h 112"/>
                  <a:gd name="T20" fmla="*/ 2147483647 w 200"/>
                  <a:gd name="T21" fmla="*/ 2147483647 h 112"/>
                  <a:gd name="T22" fmla="*/ 2147483647 w 200"/>
                  <a:gd name="T23" fmla="*/ 2147483647 h 112"/>
                  <a:gd name="T24" fmla="*/ 2147483647 w 200"/>
                  <a:gd name="T25" fmla="*/ 2147483647 h 112"/>
                  <a:gd name="T26" fmla="*/ 2147483647 w 200"/>
                  <a:gd name="T27" fmla="*/ 2147483647 h 112"/>
                  <a:gd name="T28" fmla="*/ 2147483647 w 200"/>
                  <a:gd name="T29" fmla="*/ 2147483647 h 112"/>
                  <a:gd name="T30" fmla="*/ 2147483647 w 200"/>
                  <a:gd name="T31" fmla="*/ 0 h 112"/>
                  <a:gd name="T32" fmla="*/ 2147483647 w 200"/>
                  <a:gd name="T33" fmla="*/ 214748364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112"/>
                  <a:gd name="T53" fmla="*/ 200 w 20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112">
                    <a:moveTo>
                      <a:pt x="200" y="3"/>
                    </a:moveTo>
                    <a:lnTo>
                      <a:pt x="186" y="41"/>
                    </a:lnTo>
                    <a:lnTo>
                      <a:pt x="176" y="50"/>
                    </a:lnTo>
                    <a:lnTo>
                      <a:pt x="179" y="66"/>
                    </a:lnTo>
                    <a:lnTo>
                      <a:pt x="146" y="82"/>
                    </a:lnTo>
                    <a:lnTo>
                      <a:pt x="79" y="112"/>
                    </a:lnTo>
                    <a:lnTo>
                      <a:pt x="40" y="102"/>
                    </a:lnTo>
                    <a:lnTo>
                      <a:pt x="9" y="85"/>
                    </a:lnTo>
                    <a:lnTo>
                      <a:pt x="0" y="67"/>
                    </a:lnTo>
                    <a:lnTo>
                      <a:pt x="65" y="72"/>
                    </a:lnTo>
                    <a:lnTo>
                      <a:pt x="82" y="42"/>
                    </a:lnTo>
                    <a:lnTo>
                      <a:pt x="82" y="58"/>
                    </a:lnTo>
                    <a:lnTo>
                      <a:pt x="109" y="72"/>
                    </a:lnTo>
                    <a:lnTo>
                      <a:pt x="156" y="36"/>
                    </a:lnTo>
                    <a:lnTo>
                      <a:pt x="156" y="3"/>
                    </a:lnTo>
                    <a:lnTo>
                      <a:pt x="182" y="0"/>
                    </a:lnTo>
                    <a:lnTo>
                      <a:pt x="200" y="3"/>
                    </a:lnTo>
                    <a:close/>
                  </a:path>
                </a:pathLst>
              </a:custGeom>
              <a:solidFill>
                <a:srgbClr val="FF0000"/>
              </a:solidFill>
              <a:ln w="0">
                <a:solidFill>
                  <a:srgbClr val="006699"/>
                </a:solidFill>
                <a:prstDash val="solid"/>
                <a:round/>
                <a:headEnd/>
                <a:tailEnd/>
              </a:ln>
            </p:spPr>
            <p:txBody>
              <a:bodyPr/>
              <a:lstStyle/>
              <a:p>
                <a:endParaRPr lang="en-US" sz="1799"/>
              </a:p>
            </p:txBody>
          </p:sp>
          <p:sp>
            <p:nvSpPr>
              <p:cNvPr id="926" name="Freeform 40"/>
              <p:cNvSpPr>
                <a:spLocks noChangeAspect="1"/>
              </p:cNvSpPr>
              <p:nvPr/>
            </p:nvSpPr>
            <p:spPr bwMode="auto">
              <a:xfrm>
                <a:off x="9685800" y="4406642"/>
                <a:ext cx="39777" cy="59030"/>
              </a:xfrm>
              <a:custGeom>
                <a:avLst/>
                <a:gdLst>
                  <a:gd name="T0" fmla="*/ 2147483647 w 55"/>
                  <a:gd name="T1" fmla="*/ 2147483647 h 81"/>
                  <a:gd name="T2" fmla="*/ 2147483647 w 55"/>
                  <a:gd name="T3" fmla="*/ 2147483647 h 81"/>
                  <a:gd name="T4" fmla="*/ 2147483647 w 55"/>
                  <a:gd name="T5" fmla="*/ 2147483647 h 81"/>
                  <a:gd name="T6" fmla="*/ 0 w 55"/>
                  <a:gd name="T7" fmla="*/ 0 h 81"/>
                  <a:gd name="T8" fmla="*/ 2147483647 w 55"/>
                  <a:gd name="T9" fmla="*/ 2147483647 h 81"/>
                  <a:gd name="T10" fmla="*/ 2147483647 w 55"/>
                  <a:gd name="T11" fmla="*/ 2147483647 h 81"/>
                  <a:gd name="T12" fmla="*/ 0 60000 65536"/>
                  <a:gd name="T13" fmla="*/ 0 60000 65536"/>
                  <a:gd name="T14" fmla="*/ 0 60000 65536"/>
                  <a:gd name="T15" fmla="*/ 0 60000 65536"/>
                  <a:gd name="T16" fmla="*/ 0 60000 65536"/>
                  <a:gd name="T17" fmla="*/ 0 60000 65536"/>
                  <a:gd name="T18" fmla="*/ 0 w 55"/>
                  <a:gd name="T19" fmla="*/ 0 h 81"/>
                  <a:gd name="T20" fmla="*/ 55 w 55"/>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5" h="81">
                    <a:moveTo>
                      <a:pt x="55" y="72"/>
                    </a:moveTo>
                    <a:lnTo>
                      <a:pt x="41" y="81"/>
                    </a:lnTo>
                    <a:lnTo>
                      <a:pt x="9" y="44"/>
                    </a:lnTo>
                    <a:lnTo>
                      <a:pt x="0" y="0"/>
                    </a:lnTo>
                    <a:lnTo>
                      <a:pt x="27" y="36"/>
                    </a:lnTo>
                    <a:lnTo>
                      <a:pt x="55" y="72"/>
                    </a:lnTo>
                    <a:close/>
                  </a:path>
                </a:pathLst>
              </a:custGeom>
              <a:solidFill>
                <a:srgbClr val="FF0000"/>
              </a:solidFill>
              <a:ln w="0">
                <a:solidFill>
                  <a:srgbClr val="006699"/>
                </a:solidFill>
                <a:prstDash val="solid"/>
                <a:round/>
                <a:headEnd/>
                <a:tailEnd/>
              </a:ln>
            </p:spPr>
            <p:txBody>
              <a:bodyPr/>
              <a:lstStyle/>
              <a:p>
                <a:endParaRPr lang="en-US" sz="1799"/>
              </a:p>
            </p:txBody>
          </p:sp>
          <p:sp>
            <p:nvSpPr>
              <p:cNvPr id="927" name="Freeform 41"/>
              <p:cNvSpPr>
                <a:spLocks noChangeAspect="1"/>
              </p:cNvSpPr>
              <p:nvPr/>
            </p:nvSpPr>
            <p:spPr bwMode="auto">
              <a:xfrm>
                <a:off x="9548579" y="4296454"/>
                <a:ext cx="81538" cy="82644"/>
              </a:xfrm>
              <a:custGeom>
                <a:avLst/>
                <a:gdLst>
                  <a:gd name="T0" fmla="*/ 2147483647 w 108"/>
                  <a:gd name="T1" fmla="*/ 2147483647 h 112"/>
                  <a:gd name="T2" fmla="*/ 2147483647 w 108"/>
                  <a:gd name="T3" fmla="*/ 2147483647 h 112"/>
                  <a:gd name="T4" fmla="*/ 2147483647 w 108"/>
                  <a:gd name="T5" fmla="*/ 2147483647 h 112"/>
                  <a:gd name="T6" fmla="*/ 2147483647 w 108"/>
                  <a:gd name="T7" fmla="*/ 2147483647 h 112"/>
                  <a:gd name="T8" fmla="*/ 0 w 108"/>
                  <a:gd name="T9" fmla="*/ 0 h 112"/>
                  <a:gd name="T10" fmla="*/ 2147483647 w 108"/>
                  <a:gd name="T11" fmla="*/ 0 h 112"/>
                  <a:gd name="T12" fmla="*/ 2147483647 w 108"/>
                  <a:gd name="T13" fmla="*/ 2147483647 h 112"/>
                  <a:gd name="T14" fmla="*/ 2147483647 w 108"/>
                  <a:gd name="T15" fmla="*/ 2147483647 h 112"/>
                  <a:gd name="T16" fmla="*/ 2147483647 w 108"/>
                  <a:gd name="T17" fmla="*/ 2147483647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2"/>
                  <a:gd name="T29" fmla="*/ 108 w 108"/>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2">
                    <a:moveTo>
                      <a:pt x="108" y="92"/>
                    </a:moveTo>
                    <a:lnTo>
                      <a:pt x="91" y="112"/>
                    </a:lnTo>
                    <a:lnTo>
                      <a:pt x="58" y="46"/>
                    </a:lnTo>
                    <a:lnTo>
                      <a:pt x="30" y="24"/>
                    </a:lnTo>
                    <a:lnTo>
                      <a:pt x="0" y="0"/>
                    </a:lnTo>
                    <a:lnTo>
                      <a:pt x="2" y="0"/>
                    </a:lnTo>
                    <a:lnTo>
                      <a:pt x="40" y="28"/>
                    </a:lnTo>
                    <a:lnTo>
                      <a:pt x="81" y="58"/>
                    </a:lnTo>
                    <a:lnTo>
                      <a:pt x="108" y="92"/>
                    </a:lnTo>
                    <a:close/>
                  </a:path>
                </a:pathLst>
              </a:custGeom>
              <a:solidFill>
                <a:srgbClr val="FF0000"/>
              </a:solidFill>
              <a:ln w="0">
                <a:solidFill>
                  <a:srgbClr val="006699"/>
                </a:solidFill>
                <a:prstDash val="solid"/>
                <a:round/>
                <a:headEnd/>
                <a:tailEnd/>
              </a:ln>
            </p:spPr>
            <p:txBody>
              <a:bodyPr/>
              <a:lstStyle/>
              <a:p>
                <a:endParaRPr lang="en-US" sz="1799"/>
              </a:p>
            </p:txBody>
          </p:sp>
          <p:sp>
            <p:nvSpPr>
              <p:cNvPr id="928" name="Freeform 42"/>
              <p:cNvSpPr>
                <a:spLocks noChangeAspect="1"/>
              </p:cNvSpPr>
              <p:nvPr/>
            </p:nvSpPr>
            <p:spPr bwMode="auto">
              <a:xfrm>
                <a:off x="9528689" y="4585698"/>
                <a:ext cx="15908" cy="13772"/>
              </a:xfrm>
              <a:custGeom>
                <a:avLst/>
                <a:gdLst>
                  <a:gd name="T0" fmla="*/ 2147483647 w 20"/>
                  <a:gd name="T1" fmla="*/ 2147483647 h 18"/>
                  <a:gd name="T2" fmla="*/ 2147483647 w 20"/>
                  <a:gd name="T3" fmla="*/ 2147483647 h 18"/>
                  <a:gd name="T4" fmla="*/ 0 w 20"/>
                  <a:gd name="T5" fmla="*/ 0 h 18"/>
                  <a:gd name="T6" fmla="*/ 2147483647 w 20"/>
                  <a:gd name="T7" fmla="*/ 2147483647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20" y="9"/>
                    </a:moveTo>
                    <a:lnTo>
                      <a:pt x="6" y="18"/>
                    </a:lnTo>
                    <a:lnTo>
                      <a:pt x="0" y="0"/>
                    </a:lnTo>
                    <a:lnTo>
                      <a:pt x="20" y="9"/>
                    </a:lnTo>
                    <a:close/>
                  </a:path>
                </a:pathLst>
              </a:custGeom>
              <a:solidFill>
                <a:srgbClr val="FF0000"/>
              </a:solidFill>
              <a:ln w="0">
                <a:solidFill>
                  <a:srgbClr val="006699"/>
                </a:solidFill>
                <a:prstDash val="solid"/>
                <a:round/>
                <a:headEnd/>
                <a:tailEnd/>
              </a:ln>
            </p:spPr>
            <p:txBody>
              <a:bodyPr/>
              <a:lstStyle/>
              <a:p>
                <a:endParaRPr lang="en-US" sz="1799"/>
              </a:p>
            </p:txBody>
          </p:sp>
          <p:sp>
            <p:nvSpPr>
              <p:cNvPr id="929" name="Freeform 43"/>
              <p:cNvSpPr>
                <a:spLocks noChangeAspect="1"/>
              </p:cNvSpPr>
              <p:nvPr/>
            </p:nvSpPr>
            <p:spPr bwMode="auto">
              <a:xfrm>
                <a:off x="9309932" y="3562523"/>
                <a:ext cx="3978" cy="5902"/>
              </a:xfrm>
              <a:custGeom>
                <a:avLst/>
                <a:gdLst>
                  <a:gd name="T0" fmla="*/ 2147483647 w 6"/>
                  <a:gd name="T1" fmla="*/ 0 h 9"/>
                  <a:gd name="T2" fmla="*/ 2147483647 w 6"/>
                  <a:gd name="T3" fmla="*/ 0 h 9"/>
                  <a:gd name="T4" fmla="*/ 0 w 6"/>
                  <a:gd name="T5" fmla="*/ 2147483647 h 9"/>
                  <a:gd name="T6" fmla="*/ 2147483647 w 6"/>
                  <a:gd name="T7" fmla="*/ 2147483647 h 9"/>
                  <a:gd name="T8" fmla="*/ 2147483647 w 6"/>
                  <a:gd name="T9" fmla="*/ 2147483647 h 9"/>
                  <a:gd name="T10" fmla="*/ 2147483647 w 6"/>
                  <a:gd name="T11" fmla="*/ 2147483647 h 9"/>
                  <a:gd name="T12" fmla="*/ 2147483647 w 6"/>
                  <a:gd name="T13" fmla="*/ 2147483647 h 9"/>
                  <a:gd name="T14" fmla="*/ 2147483647 w 6"/>
                  <a:gd name="T15" fmla="*/ 2147483647 h 9"/>
                  <a:gd name="T16" fmla="*/ 2147483647 w 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9"/>
                  <a:gd name="T29" fmla="*/ 6 w 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9">
                    <a:moveTo>
                      <a:pt x="6" y="0"/>
                    </a:moveTo>
                    <a:lnTo>
                      <a:pt x="3" y="0"/>
                    </a:lnTo>
                    <a:lnTo>
                      <a:pt x="0" y="3"/>
                    </a:lnTo>
                    <a:lnTo>
                      <a:pt x="2" y="9"/>
                    </a:lnTo>
                    <a:lnTo>
                      <a:pt x="5" y="9"/>
                    </a:lnTo>
                    <a:lnTo>
                      <a:pt x="5" y="6"/>
                    </a:lnTo>
                    <a:lnTo>
                      <a:pt x="5" y="5"/>
                    </a:lnTo>
                    <a:lnTo>
                      <a:pt x="5" y="3"/>
                    </a:lnTo>
                    <a:lnTo>
                      <a:pt x="6" y="0"/>
                    </a:lnTo>
                    <a:close/>
                  </a:path>
                </a:pathLst>
              </a:custGeom>
              <a:solidFill>
                <a:srgbClr val="FF0000"/>
              </a:solidFill>
              <a:ln w="0">
                <a:solidFill>
                  <a:srgbClr val="006699"/>
                </a:solidFill>
                <a:prstDash val="solid"/>
                <a:round/>
                <a:headEnd/>
                <a:tailEnd/>
              </a:ln>
            </p:spPr>
            <p:txBody>
              <a:bodyPr/>
              <a:lstStyle/>
              <a:p>
                <a:endParaRPr lang="en-US" sz="1799"/>
              </a:p>
            </p:txBody>
          </p:sp>
          <p:sp>
            <p:nvSpPr>
              <p:cNvPr id="930" name="Freeform 44"/>
              <p:cNvSpPr>
                <a:spLocks noChangeAspect="1"/>
              </p:cNvSpPr>
              <p:nvPr/>
            </p:nvSpPr>
            <p:spPr bwMode="auto">
              <a:xfrm>
                <a:off x="9307942" y="3570394"/>
                <a:ext cx="3978" cy="5902"/>
              </a:xfrm>
              <a:custGeom>
                <a:avLst/>
                <a:gdLst>
                  <a:gd name="T0" fmla="*/ 2147483647 w 5"/>
                  <a:gd name="T1" fmla="*/ 0 h 9"/>
                  <a:gd name="T2" fmla="*/ 0 w 5"/>
                  <a:gd name="T3" fmla="*/ 2147483647 h 9"/>
                  <a:gd name="T4" fmla="*/ 0 w 5"/>
                  <a:gd name="T5" fmla="*/ 2147483647 h 9"/>
                  <a:gd name="T6" fmla="*/ 2147483647 w 5"/>
                  <a:gd name="T7" fmla="*/ 2147483647 h 9"/>
                  <a:gd name="T8" fmla="*/ 2147483647 w 5"/>
                  <a:gd name="T9" fmla="*/ 2147483647 h 9"/>
                  <a:gd name="T10" fmla="*/ 2147483647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2" y="0"/>
                    </a:moveTo>
                    <a:lnTo>
                      <a:pt x="0" y="1"/>
                    </a:lnTo>
                    <a:lnTo>
                      <a:pt x="0" y="4"/>
                    </a:lnTo>
                    <a:lnTo>
                      <a:pt x="3" y="9"/>
                    </a:lnTo>
                    <a:lnTo>
                      <a:pt x="5" y="7"/>
                    </a:lnTo>
                    <a:lnTo>
                      <a:pt x="2" y="0"/>
                    </a:lnTo>
                    <a:close/>
                  </a:path>
                </a:pathLst>
              </a:custGeom>
              <a:solidFill>
                <a:srgbClr val="FF0000"/>
              </a:solidFill>
              <a:ln w="0">
                <a:solidFill>
                  <a:srgbClr val="006699"/>
                </a:solidFill>
                <a:prstDash val="solid"/>
                <a:round/>
                <a:headEnd/>
                <a:tailEnd/>
              </a:ln>
            </p:spPr>
            <p:txBody>
              <a:bodyPr/>
              <a:lstStyle/>
              <a:p>
                <a:endParaRPr lang="en-US" sz="1799"/>
              </a:p>
            </p:txBody>
          </p:sp>
          <p:sp>
            <p:nvSpPr>
              <p:cNvPr id="931" name="Freeform 45"/>
              <p:cNvSpPr>
                <a:spLocks noChangeAspect="1"/>
              </p:cNvSpPr>
              <p:nvPr/>
            </p:nvSpPr>
            <p:spPr bwMode="auto">
              <a:xfrm>
                <a:off x="9296012" y="3605812"/>
                <a:ext cx="5965" cy="3933"/>
              </a:xfrm>
              <a:custGeom>
                <a:avLst/>
                <a:gdLst>
                  <a:gd name="T0" fmla="*/ 2147483647 w 8"/>
                  <a:gd name="T1" fmla="*/ 2147483647 h 6"/>
                  <a:gd name="T2" fmla="*/ 2147483647 w 8"/>
                  <a:gd name="T3" fmla="*/ 2147483647 h 6"/>
                  <a:gd name="T4" fmla="*/ 0 w 8"/>
                  <a:gd name="T5" fmla="*/ 2147483647 h 6"/>
                  <a:gd name="T6" fmla="*/ 2147483647 w 8"/>
                  <a:gd name="T7" fmla="*/ 0 h 6"/>
                  <a:gd name="T8" fmla="*/ 2147483647 w 8"/>
                  <a:gd name="T9" fmla="*/ 2147483647 h 6"/>
                  <a:gd name="T10" fmla="*/ 2147483647 w 8"/>
                  <a:gd name="T11" fmla="*/ 2147483647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3" y="6"/>
                    </a:moveTo>
                    <a:lnTo>
                      <a:pt x="3" y="4"/>
                    </a:lnTo>
                    <a:lnTo>
                      <a:pt x="0" y="4"/>
                    </a:lnTo>
                    <a:lnTo>
                      <a:pt x="6" y="0"/>
                    </a:lnTo>
                    <a:lnTo>
                      <a:pt x="8" y="1"/>
                    </a:lnTo>
                    <a:lnTo>
                      <a:pt x="3" y="6"/>
                    </a:lnTo>
                    <a:close/>
                  </a:path>
                </a:pathLst>
              </a:custGeom>
              <a:solidFill>
                <a:srgbClr val="FF0000"/>
              </a:solidFill>
              <a:ln w="0">
                <a:solidFill>
                  <a:srgbClr val="006699"/>
                </a:solidFill>
                <a:prstDash val="solid"/>
                <a:round/>
                <a:headEnd/>
                <a:tailEnd/>
              </a:ln>
            </p:spPr>
            <p:txBody>
              <a:bodyPr/>
              <a:lstStyle/>
              <a:p>
                <a:endParaRPr lang="en-US" sz="1799"/>
              </a:p>
            </p:txBody>
          </p:sp>
          <p:sp>
            <p:nvSpPr>
              <p:cNvPr id="932" name="Freeform 46"/>
              <p:cNvSpPr>
                <a:spLocks noChangeAspect="1"/>
              </p:cNvSpPr>
              <p:nvPr/>
            </p:nvSpPr>
            <p:spPr bwMode="auto">
              <a:xfrm>
                <a:off x="9286069" y="3444461"/>
                <a:ext cx="5965" cy="3933"/>
              </a:xfrm>
              <a:custGeom>
                <a:avLst/>
                <a:gdLst>
                  <a:gd name="T0" fmla="*/ 2147483647 w 5"/>
                  <a:gd name="T1" fmla="*/ 2147483647 h 8"/>
                  <a:gd name="T2" fmla="*/ 2147483647 w 5"/>
                  <a:gd name="T3" fmla="*/ 2147483647 h 8"/>
                  <a:gd name="T4" fmla="*/ 0 w 5"/>
                  <a:gd name="T5" fmla="*/ 2147483647 h 8"/>
                  <a:gd name="T6" fmla="*/ 2147483647 w 5"/>
                  <a:gd name="T7" fmla="*/ 2147483647 h 8"/>
                  <a:gd name="T8" fmla="*/ 2147483647 w 5"/>
                  <a:gd name="T9" fmla="*/ 0 h 8"/>
                  <a:gd name="T10" fmla="*/ 2147483647 w 5"/>
                  <a:gd name="T11" fmla="*/ 2147483647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3"/>
                    </a:moveTo>
                    <a:lnTo>
                      <a:pt x="2" y="6"/>
                    </a:lnTo>
                    <a:lnTo>
                      <a:pt x="0" y="8"/>
                    </a:lnTo>
                    <a:lnTo>
                      <a:pt x="2" y="2"/>
                    </a:lnTo>
                    <a:lnTo>
                      <a:pt x="3" y="0"/>
                    </a:lnTo>
                    <a:lnTo>
                      <a:pt x="5" y="3"/>
                    </a:lnTo>
                    <a:close/>
                  </a:path>
                </a:pathLst>
              </a:custGeom>
              <a:solidFill>
                <a:srgbClr val="FF0000"/>
              </a:solidFill>
              <a:ln w="0">
                <a:solidFill>
                  <a:srgbClr val="006699"/>
                </a:solidFill>
                <a:prstDash val="solid"/>
                <a:round/>
                <a:headEnd/>
                <a:tailEnd/>
              </a:ln>
            </p:spPr>
            <p:txBody>
              <a:bodyPr/>
              <a:lstStyle/>
              <a:p>
                <a:endParaRPr lang="en-US" sz="1799"/>
              </a:p>
            </p:txBody>
          </p:sp>
          <p:sp>
            <p:nvSpPr>
              <p:cNvPr id="933" name="Freeform 47"/>
              <p:cNvSpPr>
                <a:spLocks noChangeAspect="1"/>
              </p:cNvSpPr>
              <p:nvPr/>
            </p:nvSpPr>
            <p:spPr bwMode="auto">
              <a:xfrm>
                <a:off x="9278114" y="3416919"/>
                <a:ext cx="1988" cy="5902"/>
              </a:xfrm>
              <a:custGeom>
                <a:avLst/>
                <a:gdLst>
                  <a:gd name="T0" fmla="*/ 2147483647 w 3"/>
                  <a:gd name="T1" fmla="*/ 2147483647 h 4"/>
                  <a:gd name="T2" fmla="*/ 2147483647 w 3"/>
                  <a:gd name="T3" fmla="*/ 0 h 4"/>
                  <a:gd name="T4" fmla="*/ 0 w 3"/>
                  <a:gd name="T5" fmla="*/ 0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3"/>
                    </a:moveTo>
                    <a:lnTo>
                      <a:pt x="2" y="0"/>
                    </a:lnTo>
                    <a:lnTo>
                      <a:pt x="0" y="0"/>
                    </a:lnTo>
                    <a:lnTo>
                      <a:pt x="2" y="4"/>
                    </a:lnTo>
                    <a:lnTo>
                      <a:pt x="3" y="3"/>
                    </a:lnTo>
                    <a:close/>
                  </a:path>
                </a:pathLst>
              </a:custGeom>
              <a:solidFill>
                <a:srgbClr val="FF0000"/>
              </a:solidFill>
              <a:ln w="0">
                <a:solidFill>
                  <a:srgbClr val="006699"/>
                </a:solidFill>
                <a:prstDash val="solid"/>
                <a:round/>
                <a:headEnd/>
                <a:tailEnd/>
              </a:ln>
            </p:spPr>
            <p:txBody>
              <a:bodyPr/>
              <a:lstStyle/>
              <a:p>
                <a:endParaRPr lang="en-US" sz="1799"/>
              </a:p>
            </p:txBody>
          </p:sp>
          <p:sp>
            <p:nvSpPr>
              <p:cNvPr id="934" name="Freeform 48"/>
              <p:cNvSpPr>
                <a:spLocks noChangeAspect="1"/>
              </p:cNvSpPr>
              <p:nvPr/>
            </p:nvSpPr>
            <p:spPr bwMode="auto">
              <a:xfrm>
                <a:off x="9297998" y="3517266"/>
                <a:ext cx="3978" cy="1969"/>
              </a:xfrm>
              <a:custGeom>
                <a:avLst/>
                <a:gdLst>
                  <a:gd name="T0" fmla="*/ 2147483647 w 6"/>
                  <a:gd name="T1" fmla="*/ 0 h 2"/>
                  <a:gd name="T2" fmla="*/ 2147483647 w 6"/>
                  <a:gd name="T3" fmla="*/ 0 h 2"/>
                  <a:gd name="T4" fmla="*/ 2147483647 w 6"/>
                  <a:gd name="T5" fmla="*/ 2147483647 h 2"/>
                  <a:gd name="T6" fmla="*/ 0 w 6"/>
                  <a:gd name="T7" fmla="*/ 0 h 2"/>
                  <a:gd name="T8" fmla="*/ 2147483647 w 6"/>
                  <a:gd name="T9" fmla="*/ 0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4" y="0"/>
                    </a:moveTo>
                    <a:lnTo>
                      <a:pt x="6" y="0"/>
                    </a:lnTo>
                    <a:lnTo>
                      <a:pt x="3" y="2"/>
                    </a:lnTo>
                    <a:lnTo>
                      <a:pt x="0" y="0"/>
                    </a:lnTo>
                    <a:lnTo>
                      <a:pt x="4" y="0"/>
                    </a:lnTo>
                    <a:close/>
                  </a:path>
                </a:pathLst>
              </a:custGeom>
              <a:solidFill>
                <a:srgbClr val="FF0000"/>
              </a:solidFill>
              <a:ln w="0">
                <a:solidFill>
                  <a:srgbClr val="006699"/>
                </a:solidFill>
                <a:prstDash val="solid"/>
                <a:round/>
                <a:headEnd/>
                <a:tailEnd/>
              </a:ln>
            </p:spPr>
            <p:txBody>
              <a:bodyPr/>
              <a:lstStyle/>
              <a:p>
                <a:endParaRPr lang="en-US" sz="1799"/>
              </a:p>
            </p:txBody>
          </p:sp>
          <p:sp>
            <p:nvSpPr>
              <p:cNvPr id="935" name="Freeform 49"/>
              <p:cNvSpPr>
                <a:spLocks noChangeAspect="1"/>
              </p:cNvSpPr>
              <p:nvPr/>
            </p:nvSpPr>
            <p:spPr bwMode="auto">
              <a:xfrm>
                <a:off x="7176031" y="3102094"/>
                <a:ext cx="182963" cy="230215"/>
              </a:xfrm>
              <a:custGeom>
                <a:avLst/>
                <a:gdLst>
                  <a:gd name="T0" fmla="*/ 2147483647 w 245"/>
                  <a:gd name="T1" fmla="*/ 2147483647 h 313"/>
                  <a:gd name="T2" fmla="*/ 2147483647 w 245"/>
                  <a:gd name="T3" fmla="*/ 2147483647 h 313"/>
                  <a:gd name="T4" fmla="*/ 2147483647 w 245"/>
                  <a:gd name="T5" fmla="*/ 2147483647 h 313"/>
                  <a:gd name="T6" fmla="*/ 2147483647 w 245"/>
                  <a:gd name="T7" fmla="*/ 2147483647 h 313"/>
                  <a:gd name="T8" fmla="*/ 2147483647 w 245"/>
                  <a:gd name="T9" fmla="*/ 2147483647 h 313"/>
                  <a:gd name="T10" fmla="*/ 2147483647 w 245"/>
                  <a:gd name="T11" fmla="*/ 2147483647 h 313"/>
                  <a:gd name="T12" fmla="*/ 2147483647 w 245"/>
                  <a:gd name="T13" fmla="*/ 2147483647 h 313"/>
                  <a:gd name="T14" fmla="*/ 2147483647 w 245"/>
                  <a:gd name="T15" fmla="*/ 2147483647 h 313"/>
                  <a:gd name="T16" fmla="*/ 2147483647 w 245"/>
                  <a:gd name="T17" fmla="*/ 2147483647 h 313"/>
                  <a:gd name="T18" fmla="*/ 2147483647 w 245"/>
                  <a:gd name="T19" fmla="*/ 2147483647 h 313"/>
                  <a:gd name="T20" fmla="*/ 0 w 245"/>
                  <a:gd name="T21" fmla="*/ 2147483647 h 313"/>
                  <a:gd name="T22" fmla="*/ 2147483647 w 245"/>
                  <a:gd name="T23" fmla="*/ 0 h 313"/>
                  <a:gd name="T24" fmla="*/ 2147483647 w 245"/>
                  <a:gd name="T25" fmla="*/ 2147483647 h 313"/>
                  <a:gd name="T26" fmla="*/ 2147483647 w 245"/>
                  <a:gd name="T27" fmla="*/ 2147483647 h 313"/>
                  <a:gd name="T28" fmla="*/ 2147483647 w 245"/>
                  <a:gd name="T29" fmla="*/ 2147483647 h 313"/>
                  <a:gd name="T30" fmla="*/ 2147483647 w 245"/>
                  <a:gd name="T31" fmla="*/ 2147483647 h 313"/>
                  <a:gd name="T32" fmla="*/ 2147483647 w 245"/>
                  <a:gd name="T33" fmla="*/ 2147483647 h 313"/>
                  <a:gd name="T34" fmla="*/ 2147483647 w 245"/>
                  <a:gd name="T35" fmla="*/ 2147483647 h 313"/>
                  <a:gd name="T36" fmla="*/ 2147483647 w 245"/>
                  <a:gd name="T37" fmla="*/ 2147483647 h 313"/>
                  <a:gd name="T38" fmla="*/ 2147483647 w 245"/>
                  <a:gd name="T39" fmla="*/ 2147483647 h 313"/>
                  <a:gd name="T40" fmla="*/ 2147483647 w 245"/>
                  <a:gd name="T41" fmla="*/ 2147483647 h 313"/>
                  <a:gd name="T42" fmla="*/ 2147483647 w 245"/>
                  <a:gd name="T43" fmla="*/ 2147483647 h 313"/>
                  <a:gd name="T44" fmla="*/ 2147483647 w 245"/>
                  <a:gd name="T45" fmla="*/ 2147483647 h 313"/>
                  <a:gd name="T46" fmla="*/ 2147483647 w 245"/>
                  <a:gd name="T47" fmla="*/ 2147483647 h 313"/>
                  <a:gd name="T48" fmla="*/ 2147483647 w 245"/>
                  <a:gd name="T49" fmla="*/ 2147483647 h 313"/>
                  <a:gd name="T50" fmla="*/ 2147483647 w 245"/>
                  <a:gd name="T51" fmla="*/ 2147483647 h 313"/>
                  <a:gd name="T52" fmla="*/ 2147483647 w 245"/>
                  <a:gd name="T53" fmla="*/ 2147483647 h 313"/>
                  <a:gd name="T54" fmla="*/ 2147483647 w 245"/>
                  <a:gd name="T55" fmla="*/ 2147483647 h 313"/>
                  <a:gd name="T56" fmla="*/ 2147483647 w 245"/>
                  <a:gd name="T57" fmla="*/ 2147483647 h 313"/>
                  <a:gd name="T58" fmla="*/ 2147483647 w 245"/>
                  <a:gd name="T59" fmla="*/ 2147483647 h 313"/>
                  <a:gd name="T60" fmla="*/ 2147483647 w 245"/>
                  <a:gd name="T61" fmla="*/ 2147483647 h 313"/>
                  <a:gd name="T62" fmla="*/ 2147483647 w 245"/>
                  <a:gd name="T63" fmla="*/ 2147483647 h 313"/>
                  <a:gd name="T64" fmla="*/ 2147483647 w 245"/>
                  <a:gd name="T65" fmla="*/ 2147483647 h 313"/>
                  <a:gd name="T66" fmla="*/ 2147483647 w 245"/>
                  <a:gd name="T67" fmla="*/ 2147483647 h 313"/>
                  <a:gd name="T68" fmla="*/ 2147483647 w 245"/>
                  <a:gd name="T69" fmla="*/ 2147483647 h 313"/>
                  <a:gd name="T70" fmla="*/ 2147483647 w 245"/>
                  <a:gd name="T71" fmla="*/ 2147483647 h 313"/>
                  <a:gd name="T72" fmla="*/ 2147483647 w 245"/>
                  <a:gd name="T73" fmla="*/ 2147483647 h 313"/>
                  <a:gd name="T74" fmla="*/ 2147483647 w 245"/>
                  <a:gd name="T75" fmla="*/ 2147483647 h 313"/>
                  <a:gd name="T76" fmla="*/ 2147483647 w 245"/>
                  <a:gd name="T77" fmla="*/ 2147483647 h 313"/>
                  <a:gd name="T78" fmla="*/ 2147483647 w 245"/>
                  <a:gd name="T79" fmla="*/ 2147483647 h 313"/>
                  <a:gd name="T80" fmla="*/ 2147483647 w 245"/>
                  <a:gd name="T81" fmla="*/ 2147483647 h 313"/>
                  <a:gd name="T82" fmla="*/ 2147483647 w 245"/>
                  <a:gd name="T83" fmla="*/ 2147483647 h 313"/>
                  <a:gd name="T84" fmla="*/ 2147483647 w 245"/>
                  <a:gd name="T85" fmla="*/ 2147483647 h 3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5"/>
                  <a:gd name="T130" fmla="*/ 0 h 313"/>
                  <a:gd name="T131" fmla="*/ 245 w 245"/>
                  <a:gd name="T132" fmla="*/ 313 h 3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5" h="313">
                    <a:moveTo>
                      <a:pt x="88" y="261"/>
                    </a:moveTo>
                    <a:lnTo>
                      <a:pt x="85" y="265"/>
                    </a:lnTo>
                    <a:lnTo>
                      <a:pt x="73" y="250"/>
                    </a:lnTo>
                    <a:lnTo>
                      <a:pt x="73" y="255"/>
                    </a:lnTo>
                    <a:lnTo>
                      <a:pt x="60" y="213"/>
                    </a:lnTo>
                    <a:lnTo>
                      <a:pt x="47" y="170"/>
                    </a:lnTo>
                    <a:lnTo>
                      <a:pt x="42" y="138"/>
                    </a:lnTo>
                    <a:lnTo>
                      <a:pt x="6" y="107"/>
                    </a:lnTo>
                    <a:lnTo>
                      <a:pt x="18" y="85"/>
                    </a:lnTo>
                    <a:lnTo>
                      <a:pt x="38" y="76"/>
                    </a:lnTo>
                    <a:lnTo>
                      <a:pt x="0" y="40"/>
                    </a:lnTo>
                    <a:lnTo>
                      <a:pt x="2" y="0"/>
                    </a:lnTo>
                    <a:lnTo>
                      <a:pt x="33" y="13"/>
                    </a:lnTo>
                    <a:lnTo>
                      <a:pt x="50" y="30"/>
                    </a:lnTo>
                    <a:lnTo>
                      <a:pt x="61" y="21"/>
                    </a:lnTo>
                    <a:lnTo>
                      <a:pt x="81" y="65"/>
                    </a:lnTo>
                    <a:lnTo>
                      <a:pt x="132" y="70"/>
                    </a:lnTo>
                    <a:lnTo>
                      <a:pt x="182" y="76"/>
                    </a:lnTo>
                    <a:lnTo>
                      <a:pt x="208" y="94"/>
                    </a:lnTo>
                    <a:lnTo>
                      <a:pt x="199" y="116"/>
                    </a:lnTo>
                    <a:lnTo>
                      <a:pt x="164" y="140"/>
                    </a:lnTo>
                    <a:lnTo>
                      <a:pt x="173" y="185"/>
                    </a:lnTo>
                    <a:lnTo>
                      <a:pt x="184" y="195"/>
                    </a:lnTo>
                    <a:lnTo>
                      <a:pt x="205" y="155"/>
                    </a:lnTo>
                    <a:lnTo>
                      <a:pt x="224" y="204"/>
                    </a:lnTo>
                    <a:lnTo>
                      <a:pt x="242" y="252"/>
                    </a:lnTo>
                    <a:lnTo>
                      <a:pt x="245" y="285"/>
                    </a:lnTo>
                    <a:lnTo>
                      <a:pt x="230" y="297"/>
                    </a:lnTo>
                    <a:lnTo>
                      <a:pt x="236" y="313"/>
                    </a:lnTo>
                    <a:lnTo>
                      <a:pt x="208" y="261"/>
                    </a:lnTo>
                    <a:lnTo>
                      <a:pt x="181" y="207"/>
                    </a:lnTo>
                    <a:lnTo>
                      <a:pt x="150" y="203"/>
                    </a:lnTo>
                    <a:lnTo>
                      <a:pt x="133" y="170"/>
                    </a:lnTo>
                    <a:lnTo>
                      <a:pt x="87" y="143"/>
                    </a:lnTo>
                    <a:lnTo>
                      <a:pt x="70" y="143"/>
                    </a:lnTo>
                    <a:lnTo>
                      <a:pt x="123" y="174"/>
                    </a:lnTo>
                    <a:lnTo>
                      <a:pt x="138" y="206"/>
                    </a:lnTo>
                    <a:lnTo>
                      <a:pt x="141" y="221"/>
                    </a:lnTo>
                    <a:lnTo>
                      <a:pt x="129" y="262"/>
                    </a:lnTo>
                    <a:lnTo>
                      <a:pt x="121" y="247"/>
                    </a:lnTo>
                    <a:lnTo>
                      <a:pt x="111" y="249"/>
                    </a:lnTo>
                    <a:lnTo>
                      <a:pt x="100" y="259"/>
                    </a:lnTo>
                    <a:lnTo>
                      <a:pt x="88" y="261"/>
                    </a:lnTo>
                    <a:close/>
                  </a:path>
                </a:pathLst>
              </a:custGeom>
              <a:solidFill>
                <a:srgbClr val="FF0000"/>
              </a:solidFill>
              <a:ln w="0">
                <a:solidFill>
                  <a:srgbClr val="006699"/>
                </a:solidFill>
                <a:prstDash val="solid"/>
                <a:round/>
                <a:headEnd/>
                <a:tailEnd/>
              </a:ln>
            </p:spPr>
            <p:txBody>
              <a:bodyPr/>
              <a:lstStyle/>
              <a:p>
                <a:endParaRPr lang="en-US" sz="1799"/>
              </a:p>
            </p:txBody>
          </p:sp>
          <p:sp>
            <p:nvSpPr>
              <p:cNvPr id="936" name="Freeform 50"/>
              <p:cNvSpPr>
                <a:spLocks noChangeAspect="1"/>
              </p:cNvSpPr>
              <p:nvPr/>
            </p:nvSpPr>
            <p:spPr bwMode="auto">
              <a:xfrm>
                <a:off x="7185974" y="3033227"/>
                <a:ext cx="117333" cy="59030"/>
              </a:xfrm>
              <a:custGeom>
                <a:avLst/>
                <a:gdLst>
                  <a:gd name="T0" fmla="*/ 2147483647 w 157"/>
                  <a:gd name="T1" fmla="*/ 2147483647 h 76"/>
                  <a:gd name="T2" fmla="*/ 2147483647 w 157"/>
                  <a:gd name="T3" fmla="*/ 0 h 76"/>
                  <a:gd name="T4" fmla="*/ 0 w 157"/>
                  <a:gd name="T5" fmla="*/ 2147483647 h 76"/>
                  <a:gd name="T6" fmla="*/ 2147483647 w 157"/>
                  <a:gd name="T7" fmla="*/ 2147483647 h 76"/>
                  <a:gd name="T8" fmla="*/ 2147483647 w 157"/>
                  <a:gd name="T9" fmla="*/ 2147483647 h 76"/>
                  <a:gd name="T10" fmla="*/ 2147483647 w 157"/>
                  <a:gd name="T11" fmla="*/ 2147483647 h 76"/>
                  <a:gd name="T12" fmla="*/ 2147483647 w 157"/>
                  <a:gd name="T13" fmla="*/ 2147483647 h 76"/>
                  <a:gd name="T14" fmla="*/ 2147483647 w 157"/>
                  <a:gd name="T15" fmla="*/ 2147483647 h 76"/>
                  <a:gd name="T16" fmla="*/ 2147483647 w 157"/>
                  <a:gd name="T17" fmla="*/ 2147483647 h 76"/>
                  <a:gd name="T18" fmla="*/ 2147483647 w 157"/>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76"/>
                  <a:gd name="T32" fmla="*/ 157 w 15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76">
                    <a:moveTo>
                      <a:pt x="100" y="7"/>
                    </a:moveTo>
                    <a:lnTo>
                      <a:pt x="33" y="0"/>
                    </a:lnTo>
                    <a:lnTo>
                      <a:pt x="0" y="49"/>
                    </a:lnTo>
                    <a:lnTo>
                      <a:pt x="8" y="70"/>
                    </a:lnTo>
                    <a:lnTo>
                      <a:pt x="66" y="76"/>
                    </a:lnTo>
                    <a:lnTo>
                      <a:pt x="111" y="73"/>
                    </a:lnTo>
                    <a:lnTo>
                      <a:pt x="157" y="70"/>
                    </a:lnTo>
                    <a:lnTo>
                      <a:pt x="139" y="41"/>
                    </a:lnTo>
                    <a:lnTo>
                      <a:pt x="124" y="24"/>
                    </a:lnTo>
                    <a:lnTo>
                      <a:pt x="100" y="7"/>
                    </a:lnTo>
                    <a:close/>
                  </a:path>
                </a:pathLst>
              </a:custGeom>
              <a:solidFill>
                <a:srgbClr val="FF0000"/>
              </a:solidFill>
              <a:ln w="0">
                <a:solidFill>
                  <a:srgbClr val="006699"/>
                </a:solidFill>
                <a:prstDash val="solid"/>
                <a:round/>
                <a:headEnd/>
                <a:tailEnd/>
              </a:ln>
            </p:spPr>
            <p:txBody>
              <a:bodyPr/>
              <a:lstStyle/>
              <a:p>
                <a:endParaRPr lang="en-US" sz="1799"/>
              </a:p>
            </p:txBody>
          </p:sp>
          <p:sp>
            <p:nvSpPr>
              <p:cNvPr id="937" name="Freeform 51"/>
              <p:cNvSpPr>
                <a:spLocks noChangeAspect="1"/>
              </p:cNvSpPr>
              <p:nvPr/>
            </p:nvSpPr>
            <p:spPr bwMode="auto">
              <a:xfrm>
                <a:off x="7752764" y="3586133"/>
                <a:ext cx="188929" cy="175120"/>
              </a:xfrm>
              <a:custGeom>
                <a:avLst/>
                <a:gdLst>
                  <a:gd name="T0" fmla="*/ 2147483647 w 253"/>
                  <a:gd name="T1" fmla="*/ 2147483647 h 236"/>
                  <a:gd name="T2" fmla="*/ 2147483647 w 253"/>
                  <a:gd name="T3" fmla="*/ 2147483647 h 236"/>
                  <a:gd name="T4" fmla="*/ 2147483647 w 253"/>
                  <a:gd name="T5" fmla="*/ 2147483647 h 236"/>
                  <a:gd name="T6" fmla="*/ 2147483647 w 253"/>
                  <a:gd name="T7" fmla="*/ 2147483647 h 236"/>
                  <a:gd name="T8" fmla="*/ 2147483647 w 253"/>
                  <a:gd name="T9" fmla="*/ 2147483647 h 236"/>
                  <a:gd name="T10" fmla="*/ 2147483647 w 253"/>
                  <a:gd name="T11" fmla="*/ 2147483647 h 236"/>
                  <a:gd name="T12" fmla="*/ 2147483647 w 253"/>
                  <a:gd name="T13" fmla="*/ 2147483647 h 236"/>
                  <a:gd name="T14" fmla="*/ 2147483647 w 253"/>
                  <a:gd name="T15" fmla="*/ 2147483647 h 236"/>
                  <a:gd name="T16" fmla="*/ 2147483647 w 253"/>
                  <a:gd name="T17" fmla="*/ 2147483647 h 236"/>
                  <a:gd name="T18" fmla="*/ 2147483647 w 253"/>
                  <a:gd name="T19" fmla="*/ 2147483647 h 236"/>
                  <a:gd name="T20" fmla="*/ 2147483647 w 253"/>
                  <a:gd name="T21" fmla="*/ 2147483647 h 236"/>
                  <a:gd name="T22" fmla="*/ 2147483647 w 253"/>
                  <a:gd name="T23" fmla="*/ 2147483647 h 236"/>
                  <a:gd name="T24" fmla="*/ 0 w 253"/>
                  <a:gd name="T25" fmla="*/ 2147483647 h 236"/>
                  <a:gd name="T26" fmla="*/ 2147483647 w 253"/>
                  <a:gd name="T27" fmla="*/ 2147483647 h 236"/>
                  <a:gd name="T28" fmla="*/ 2147483647 w 253"/>
                  <a:gd name="T29" fmla="*/ 2147483647 h 236"/>
                  <a:gd name="T30" fmla="*/ 2147483647 w 253"/>
                  <a:gd name="T31" fmla="*/ 2147483647 h 236"/>
                  <a:gd name="T32" fmla="*/ 2147483647 w 253"/>
                  <a:gd name="T33" fmla="*/ 2147483647 h 236"/>
                  <a:gd name="T34" fmla="*/ 2147483647 w 253"/>
                  <a:gd name="T35" fmla="*/ 2147483647 h 236"/>
                  <a:gd name="T36" fmla="*/ 2147483647 w 253"/>
                  <a:gd name="T37" fmla="*/ 2147483647 h 236"/>
                  <a:gd name="T38" fmla="*/ 2147483647 w 253"/>
                  <a:gd name="T39" fmla="*/ 2147483647 h 236"/>
                  <a:gd name="T40" fmla="*/ 2147483647 w 253"/>
                  <a:gd name="T41" fmla="*/ 0 h 236"/>
                  <a:gd name="T42" fmla="*/ 2147483647 w 253"/>
                  <a:gd name="T43" fmla="*/ 2147483647 h 236"/>
                  <a:gd name="T44" fmla="*/ 2147483647 w 253"/>
                  <a:gd name="T45" fmla="*/ 2147483647 h 236"/>
                  <a:gd name="T46" fmla="*/ 2147483647 w 253"/>
                  <a:gd name="T47" fmla="*/ 2147483647 h 236"/>
                  <a:gd name="T48" fmla="*/ 2147483647 w 253"/>
                  <a:gd name="T49" fmla="*/ 2147483647 h 236"/>
                  <a:gd name="T50" fmla="*/ 2147483647 w 253"/>
                  <a:gd name="T51" fmla="*/ 2147483647 h 2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3"/>
                  <a:gd name="T79" fmla="*/ 0 h 236"/>
                  <a:gd name="T80" fmla="*/ 253 w 253"/>
                  <a:gd name="T81" fmla="*/ 236 h 2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3" h="236">
                    <a:moveTo>
                      <a:pt x="183" y="173"/>
                    </a:moveTo>
                    <a:lnTo>
                      <a:pt x="196" y="215"/>
                    </a:lnTo>
                    <a:lnTo>
                      <a:pt x="160" y="209"/>
                    </a:lnTo>
                    <a:lnTo>
                      <a:pt x="147" y="216"/>
                    </a:lnTo>
                    <a:lnTo>
                      <a:pt x="118" y="236"/>
                    </a:lnTo>
                    <a:lnTo>
                      <a:pt x="89" y="228"/>
                    </a:lnTo>
                    <a:lnTo>
                      <a:pt x="74" y="219"/>
                    </a:lnTo>
                    <a:lnTo>
                      <a:pt x="68" y="197"/>
                    </a:lnTo>
                    <a:lnTo>
                      <a:pt x="53" y="209"/>
                    </a:lnTo>
                    <a:lnTo>
                      <a:pt x="39" y="173"/>
                    </a:lnTo>
                    <a:lnTo>
                      <a:pt x="38" y="168"/>
                    </a:lnTo>
                    <a:lnTo>
                      <a:pt x="20" y="124"/>
                    </a:lnTo>
                    <a:lnTo>
                      <a:pt x="0" y="77"/>
                    </a:lnTo>
                    <a:lnTo>
                      <a:pt x="32" y="22"/>
                    </a:lnTo>
                    <a:lnTo>
                      <a:pt x="83" y="21"/>
                    </a:lnTo>
                    <a:lnTo>
                      <a:pt x="135" y="19"/>
                    </a:lnTo>
                    <a:lnTo>
                      <a:pt x="175" y="42"/>
                    </a:lnTo>
                    <a:lnTo>
                      <a:pt x="174" y="25"/>
                    </a:lnTo>
                    <a:lnTo>
                      <a:pt x="193" y="12"/>
                    </a:lnTo>
                    <a:lnTo>
                      <a:pt x="211" y="19"/>
                    </a:lnTo>
                    <a:lnTo>
                      <a:pt x="245" y="0"/>
                    </a:lnTo>
                    <a:lnTo>
                      <a:pt x="247" y="49"/>
                    </a:lnTo>
                    <a:lnTo>
                      <a:pt x="250" y="92"/>
                    </a:lnTo>
                    <a:lnTo>
                      <a:pt x="253" y="134"/>
                    </a:lnTo>
                    <a:lnTo>
                      <a:pt x="208" y="158"/>
                    </a:lnTo>
                    <a:lnTo>
                      <a:pt x="183" y="173"/>
                    </a:lnTo>
                    <a:close/>
                  </a:path>
                </a:pathLst>
              </a:custGeom>
              <a:solidFill>
                <a:srgbClr val="FF0000"/>
              </a:solidFill>
              <a:ln w="0">
                <a:solidFill>
                  <a:srgbClr val="006699"/>
                </a:solidFill>
                <a:prstDash val="solid"/>
                <a:round/>
                <a:headEnd/>
                <a:tailEnd/>
              </a:ln>
            </p:spPr>
            <p:txBody>
              <a:bodyPr/>
              <a:lstStyle/>
              <a:p>
                <a:endParaRPr lang="en-US" sz="1799"/>
              </a:p>
            </p:txBody>
          </p:sp>
          <p:sp>
            <p:nvSpPr>
              <p:cNvPr id="938" name="Freeform 52"/>
              <p:cNvSpPr>
                <a:spLocks noChangeAspect="1"/>
              </p:cNvSpPr>
              <p:nvPr/>
            </p:nvSpPr>
            <p:spPr bwMode="auto">
              <a:xfrm>
                <a:off x="9284079" y="3629421"/>
                <a:ext cx="9943" cy="13772"/>
              </a:xfrm>
              <a:custGeom>
                <a:avLst/>
                <a:gdLst>
                  <a:gd name="T0" fmla="*/ 2147483647 w 12"/>
                  <a:gd name="T1" fmla="*/ 2147483647 h 20"/>
                  <a:gd name="T2" fmla="*/ 0 w 12"/>
                  <a:gd name="T3" fmla="*/ 2147483647 h 20"/>
                  <a:gd name="T4" fmla="*/ 2147483647 w 12"/>
                  <a:gd name="T5" fmla="*/ 0 h 20"/>
                  <a:gd name="T6" fmla="*/ 2147483647 w 12"/>
                  <a:gd name="T7" fmla="*/ 2147483647 h 20"/>
                  <a:gd name="T8" fmla="*/ 2147483647 w 12"/>
                  <a:gd name="T9" fmla="*/ 2147483647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1" y="20"/>
                    </a:moveTo>
                    <a:lnTo>
                      <a:pt x="0" y="11"/>
                    </a:lnTo>
                    <a:lnTo>
                      <a:pt x="9" y="0"/>
                    </a:lnTo>
                    <a:lnTo>
                      <a:pt x="12" y="2"/>
                    </a:lnTo>
                    <a:lnTo>
                      <a:pt x="1" y="20"/>
                    </a:lnTo>
                    <a:close/>
                  </a:path>
                </a:pathLst>
              </a:custGeom>
              <a:solidFill>
                <a:srgbClr val="FF0000"/>
              </a:solidFill>
              <a:ln w="0">
                <a:solidFill>
                  <a:srgbClr val="006699"/>
                </a:solidFill>
                <a:prstDash val="solid"/>
                <a:round/>
                <a:headEnd/>
                <a:tailEnd/>
              </a:ln>
            </p:spPr>
            <p:txBody>
              <a:bodyPr/>
              <a:lstStyle/>
              <a:p>
                <a:endParaRPr lang="en-US" sz="1799"/>
              </a:p>
            </p:txBody>
          </p:sp>
          <p:sp>
            <p:nvSpPr>
              <p:cNvPr id="939" name="Freeform 53"/>
              <p:cNvSpPr>
                <a:spLocks noChangeAspect="1"/>
              </p:cNvSpPr>
              <p:nvPr/>
            </p:nvSpPr>
            <p:spPr bwMode="auto">
              <a:xfrm>
                <a:off x="7635428" y="3271312"/>
                <a:ext cx="300297" cy="346308"/>
              </a:xfrm>
              <a:custGeom>
                <a:avLst/>
                <a:gdLst>
                  <a:gd name="T0" fmla="*/ 2147483647 w 404"/>
                  <a:gd name="T1" fmla="*/ 2147483647 h 468"/>
                  <a:gd name="T2" fmla="*/ 2147483647 w 404"/>
                  <a:gd name="T3" fmla="*/ 2147483647 h 468"/>
                  <a:gd name="T4" fmla="*/ 2147483647 w 404"/>
                  <a:gd name="T5" fmla="*/ 2147483647 h 468"/>
                  <a:gd name="T6" fmla="*/ 2147483647 w 404"/>
                  <a:gd name="T7" fmla="*/ 2147483647 h 468"/>
                  <a:gd name="T8" fmla="*/ 2147483647 w 404"/>
                  <a:gd name="T9" fmla="*/ 2147483647 h 468"/>
                  <a:gd name="T10" fmla="*/ 2147483647 w 404"/>
                  <a:gd name="T11" fmla="*/ 2147483647 h 468"/>
                  <a:gd name="T12" fmla="*/ 2147483647 w 404"/>
                  <a:gd name="T13" fmla="*/ 0 h 468"/>
                  <a:gd name="T14" fmla="*/ 2147483647 w 404"/>
                  <a:gd name="T15" fmla="*/ 2147483647 h 468"/>
                  <a:gd name="T16" fmla="*/ 2147483647 w 404"/>
                  <a:gd name="T17" fmla="*/ 2147483647 h 468"/>
                  <a:gd name="T18" fmla="*/ 2147483647 w 404"/>
                  <a:gd name="T19" fmla="*/ 2147483647 h 468"/>
                  <a:gd name="T20" fmla="*/ 2147483647 w 404"/>
                  <a:gd name="T21" fmla="*/ 2147483647 h 468"/>
                  <a:gd name="T22" fmla="*/ 2147483647 w 404"/>
                  <a:gd name="T23" fmla="*/ 2147483647 h 468"/>
                  <a:gd name="T24" fmla="*/ 0 w 404"/>
                  <a:gd name="T25" fmla="*/ 2147483647 h 468"/>
                  <a:gd name="T26" fmla="*/ 2147483647 w 404"/>
                  <a:gd name="T27" fmla="*/ 2147483647 h 468"/>
                  <a:gd name="T28" fmla="*/ 2147483647 w 404"/>
                  <a:gd name="T29" fmla="*/ 2147483647 h 468"/>
                  <a:gd name="T30" fmla="*/ 2147483647 w 404"/>
                  <a:gd name="T31" fmla="*/ 2147483647 h 468"/>
                  <a:gd name="T32" fmla="*/ 2147483647 w 404"/>
                  <a:gd name="T33" fmla="*/ 2147483647 h 468"/>
                  <a:gd name="T34" fmla="*/ 2147483647 w 404"/>
                  <a:gd name="T35" fmla="*/ 2147483647 h 468"/>
                  <a:gd name="T36" fmla="*/ 2147483647 w 404"/>
                  <a:gd name="T37" fmla="*/ 2147483647 h 468"/>
                  <a:gd name="T38" fmla="*/ 2147483647 w 404"/>
                  <a:gd name="T39" fmla="*/ 2147483647 h 468"/>
                  <a:gd name="T40" fmla="*/ 2147483647 w 404"/>
                  <a:gd name="T41" fmla="*/ 2147483647 h 468"/>
                  <a:gd name="T42" fmla="*/ 2147483647 w 404"/>
                  <a:gd name="T43" fmla="*/ 2147483647 h 468"/>
                  <a:gd name="T44" fmla="*/ 2147483647 w 404"/>
                  <a:gd name="T45" fmla="*/ 2147483647 h 468"/>
                  <a:gd name="T46" fmla="*/ 2147483647 w 404"/>
                  <a:gd name="T47" fmla="*/ 2147483647 h 468"/>
                  <a:gd name="T48" fmla="*/ 2147483647 w 404"/>
                  <a:gd name="T49" fmla="*/ 2147483647 h 468"/>
                  <a:gd name="T50" fmla="*/ 2147483647 w 404"/>
                  <a:gd name="T51" fmla="*/ 2147483647 h 468"/>
                  <a:gd name="T52" fmla="*/ 2147483647 w 404"/>
                  <a:gd name="T53" fmla="*/ 2147483647 h 468"/>
                  <a:gd name="T54" fmla="*/ 2147483647 w 404"/>
                  <a:gd name="T55" fmla="*/ 2147483647 h 468"/>
                  <a:gd name="T56" fmla="*/ 2147483647 w 404"/>
                  <a:gd name="T57" fmla="*/ 2147483647 h 468"/>
                  <a:gd name="T58" fmla="*/ 2147483647 w 404"/>
                  <a:gd name="T59" fmla="*/ 2147483647 h 468"/>
                  <a:gd name="T60" fmla="*/ 2147483647 w 404"/>
                  <a:gd name="T61" fmla="*/ 2147483647 h 468"/>
                  <a:gd name="T62" fmla="*/ 2147483647 w 404"/>
                  <a:gd name="T63" fmla="*/ 2147483647 h 468"/>
                  <a:gd name="T64" fmla="*/ 2147483647 w 404"/>
                  <a:gd name="T65" fmla="*/ 2147483647 h 468"/>
                  <a:gd name="T66" fmla="*/ 2147483647 w 404"/>
                  <a:gd name="T67" fmla="*/ 2147483647 h 468"/>
                  <a:gd name="T68" fmla="*/ 2147483647 w 404"/>
                  <a:gd name="T69" fmla="*/ 2147483647 h 468"/>
                  <a:gd name="T70" fmla="*/ 2147483647 w 404"/>
                  <a:gd name="T71" fmla="*/ 2147483647 h 468"/>
                  <a:gd name="T72" fmla="*/ 2147483647 w 404"/>
                  <a:gd name="T73" fmla="*/ 2147483647 h 468"/>
                  <a:gd name="T74" fmla="*/ 2147483647 w 404"/>
                  <a:gd name="T75" fmla="*/ 2147483647 h 468"/>
                  <a:gd name="T76" fmla="*/ 2147483647 w 404"/>
                  <a:gd name="T77" fmla="*/ 2147483647 h 468"/>
                  <a:gd name="T78" fmla="*/ 2147483647 w 404"/>
                  <a:gd name="T79" fmla="*/ 2147483647 h 468"/>
                  <a:gd name="T80" fmla="*/ 2147483647 w 404"/>
                  <a:gd name="T81" fmla="*/ 2147483647 h 468"/>
                  <a:gd name="T82" fmla="*/ 2147483647 w 404"/>
                  <a:gd name="T83" fmla="*/ 2147483647 h 468"/>
                  <a:gd name="T84" fmla="*/ 2147483647 w 404"/>
                  <a:gd name="T85" fmla="*/ 2147483647 h 4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4"/>
                  <a:gd name="T130" fmla="*/ 0 h 468"/>
                  <a:gd name="T131" fmla="*/ 404 w 404"/>
                  <a:gd name="T132" fmla="*/ 468 h 4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4" h="468">
                    <a:moveTo>
                      <a:pt x="227" y="120"/>
                    </a:moveTo>
                    <a:lnTo>
                      <a:pt x="213" y="103"/>
                    </a:lnTo>
                    <a:lnTo>
                      <a:pt x="185" y="80"/>
                    </a:lnTo>
                    <a:lnTo>
                      <a:pt x="161" y="92"/>
                    </a:lnTo>
                    <a:lnTo>
                      <a:pt x="127" y="60"/>
                    </a:lnTo>
                    <a:lnTo>
                      <a:pt x="118" y="36"/>
                    </a:lnTo>
                    <a:lnTo>
                      <a:pt x="79" y="0"/>
                    </a:lnTo>
                    <a:lnTo>
                      <a:pt x="56" y="2"/>
                    </a:lnTo>
                    <a:lnTo>
                      <a:pt x="68" y="66"/>
                    </a:lnTo>
                    <a:lnTo>
                      <a:pt x="48" y="56"/>
                    </a:lnTo>
                    <a:lnTo>
                      <a:pt x="40" y="45"/>
                    </a:lnTo>
                    <a:lnTo>
                      <a:pt x="18" y="84"/>
                    </a:lnTo>
                    <a:lnTo>
                      <a:pt x="0" y="114"/>
                    </a:lnTo>
                    <a:lnTo>
                      <a:pt x="18" y="120"/>
                    </a:lnTo>
                    <a:lnTo>
                      <a:pt x="24" y="153"/>
                    </a:lnTo>
                    <a:lnTo>
                      <a:pt x="61" y="154"/>
                    </a:lnTo>
                    <a:lnTo>
                      <a:pt x="64" y="211"/>
                    </a:lnTo>
                    <a:lnTo>
                      <a:pt x="67" y="268"/>
                    </a:lnTo>
                    <a:lnTo>
                      <a:pt x="110" y="235"/>
                    </a:lnTo>
                    <a:lnTo>
                      <a:pt x="140" y="245"/>
                    </a:lnTo>
                    <a:lnTo>
                      <a:pt x="161" y="236"/>
                    </a:lnTo>
                    <a:lnTo>
                      <a:pt x="185" y="221"/>
                    </a:lnTo>
                    <a:lnTo>
                      <a:pt x="243" y="269"/>
                    </a:lnTo>
                    <a:lnTo>
                      <a:pt x="252" y="309"/>
                    </a:lnTo>
                    <a:lnTo>
                      <a:pt x="295" y="368"/>
                    </a:lnTo>
                    <a:lnTo>
                      <a:pt x="307" y="414"/>
                    </a:lnTo>
                    <a:lnTo>
                      <a:pt x="294" y="445"/>
                    </a:lnTo>
                    <a:lnTo>
                      <a:pt x="334" y="468"/>
                    </a:lnTo>
                    <a:lnTo>
                      <a:pt x="333" y="451"/>
                    </a:lnTo>
                    <a:lnTo>
                      <a:pt x="352" y="438"/>
                    </a:lnTo>
                    <a:lnTo>
                      <a:pt x="370" y="445"/>
                    </a:lnTo>
                    <a:lnTo>
                      <a:pt x="404" y="426"/>
                    </a:lnTo>
                    <a:lnTo>
                      <a:pt x="397" y="381"/>
                    </a:lnTo>
                    <a:lnTo>
                      <a:pt x="382" y="362"/>
                    </a:lnTo>
                    <a:lnTo>
                      <a:pt x="383" y="350"/>
                    </a:lnTo>
                    <a:lnTo>
                      <a:pt x="342" y="315"/>
                    </a:lnTo>
                    <a:lnTo>
                      <a:pt x="319" y="284"/>
                    </a:lnTo>
                    <a:lnTo>
                      <a:pt x="289" y="247"/>
                    </a:lnTo>
                    <a:lnTo>
                      <a:pt x="259" y="209"/>
                    </a:lnTo>
                    <a:lnTo>
                      <a:pt x="197" y="165"/>
                    </a:lnTo>
                    <a:lnTo>
                      <a:pt x="206" y="150"/>
                    </a:lnTo>
                    <a:lnTo>
                      <a:pt x="233" y="141"/>
                    </a:lnTo>
                    <a:lnTo>
                      <a:pt x="227" y="120"/>
                    </a:lnTo>
                    <a:close/>
                  </a:path>
                </a:pathLst>
              </a:custGeom>
              <a:solidFill>
                <a:srgbClr val="FF0000"/>
              </a:solidFill>
              <a:ln w="0">
                <a:solidFill>
                  <a:srgbClr val="006699"/>
                </a:solidFill>
                <a:prstDash val="solid"/>
                <a:round/>
                <a:headEnd/>
                <a:tailEnd/>
              </a:ln>
            </p:spPr>
            <p:txBody>
              <a:bodyPr/>
              <a:lstStyle/>
              <a:p>
                <a:endParaRPr lang="en-US" sz="1799"/>
              </a:p>
            </p:txBody>
          </p:sp>
          <p:sp>
            <p:nvSpPr>
              <p:cNvPr id="940" name="Freeform 54"/>
              <p:cNvSpPr>
                <a:spLocks noChangeAspect="1"/>
              </p:cNvSpPr>
              <p:nvPr/>
            </p:nvSpPr>
            <p:spPr bwMode="auto">
              <a:xfrm>
                <a:off x="7347060" y="3021421"/>
                <a:ext cx="316207" cy="747708"/>
              </a:xfrm>
              <a:custGeom>
                <a:avLst/>
                <a:gdLst>
                  <a:gd name="T0" fmla="*/ 2147483647 w 424"/>
                  <a:gd name="T1" fmla="*/ 2147483647 h 1016"/>
                  <a:gd name="T2" fmla="*/ 2147483647 w 424"/>
                  <a:gd name="T3" fmla="*/ 2147483647 h 1016"/>
                  <a:gd name="T4" fmla="*/ 2147483647 w 424"/>
                  <a:gd name="T5" fmla="*/ 2147483647 h 1016"/>
                  <a:gd name="T6" fmla="*/ 2147483647 w 424"/>
                  <a:gd name="T7" fmla="*/ 2147483647 h 1016"/>
                  <a:gd name="T8" fmla="*/ 2147483647 w 424"/>
                  <a:gd name="T9" fmla="*/ 0 h 1016"/>
                  <a:gd name="T10" fmla="*/ 2147483647 w 424"/>
                  <a:gd name="T11" fmla="*/ 2147483647 h 1016"/>
                  <a:gd name="T12" fmla="*/ 2147483647 w 424"/>
                  <a:gd name="T13" fmla="*/ 2147483647 h 1016"/>
                  <a:gd name="T14" fmla="*/ 2147483647 w 424"/>
                  <a:gd name="T15" fmla="*/ 2147483647 h 1016"/>
                  <a:gd name="T16" fmla="*/ 2147483647 w 424"/>
                  <a:gd name="T17" fmla="*/ 2147483647 h 1016"/>
                  <a:gd name="T18" fmla="*/ 2147483647 w 424"/>
                  <a:gd name="T19" fmla="*/ 2147483647 h 1016"/>
                  <a:gd name="T20" fmla="*/ 2147483647 w 424"/>
                  <a:gd name="T21" fmla="*/ 2147483647 h 1016"/>
                  <a:gd name="T22" fmla="*/ 2147483647 w 424"/>
                  <a:gd name="T23" fmla="*/ 2147483647 h 1016"/>
                  <a:gd name="T24" fmla="*/ 0 w 424"/>
                  <a:gd name="T25" fmla="*/ 2147483647 h 1016"/>
                  <a:gd name="T26" fmla="*/ 2147483647 w 424"/>
                  <a:gd name="T27" fmla="*/ 2147483647 h 1016"/>
                  <a:gd name="T28" fmla="*/ 2147483647 w 424"/>
                  <a:gd name="T29" fmla="*/ 2147483647 h 1016"/>
                  <a:gd name="T30" fmla="*/ 2147483647 w 424"/>
                  <a:gd name="T31" fmla="*/ 2147483647 h 1016"/>
                  <a:gd name="T32" fmla="*/ 2147483647 w 424"/>
                  <a:gd name="T33" fmla="*/ 2147483647 h 1016"/>
                  <a:gd name="T34" fmla="*/ 2147483647 w 424"/>
                  <a:gd name="T35" fmla="*/ 2147483647 h 1016"/>
                  <a:gd name="T36" fmla="*/ 2147483647 w 424"/>
                  <a:gd name="T37" fmla="*/ 2147483647 h 1016"/>
                  <a:gd name="T38" fmla="*/ 2147483647 w 424"/>
                  <a:gd name="T39" fmla="*/ 2147483647 h 1016"/>
                  <a:gd name="T40" fmla="*/ 2147483647 w 424"/>
                  <a:gd name="T41" fmla="*/ 2147483647 h 1016"/>
                  <a:gd name="T42" fmla="*/ 2147483647 w 424"/>
                  <a:gd name="T43" fmla="*/ 2147483647 h 1016"/>
                  <a:gd name="T44" fmla="*/ 2147483647 w 424"/>
                  <a:gd name="T45" fmla="*/ 2147483647 h 1016"/>
                  <a:gd name="T46" fmla="*/ 2147483647 w 424"/>
                  <a:gd name="T47" fmla="*/ 2147483647 h 1016"/>
                  <a:gd name="T48" fmla="*/ 2147483647 w 424"/>
                  <a:gd name="T49" fmla="*/ 2147483647 h 1016"/>
                  <a:gd name="T50" fmla="*/ 2147483647 w 424"/>
                  <a:gd name="T51" fmla="*/ 2147483647 h 1016"/>
                  <a:gd name="T52" fmla="*/ 2147483647 w 424"/>
                  <a:gd name="T53" fmla="*/ 2147483647 h 1016"/>
                  <a:gd name="T54" fmla="*/ 2147483647 w 424"/>
                  <a:gd name="T55" fmla="*/ 2147483647 h 1016"/>
                  <a:gd name="T56" fmla="*/ 2147483647 w 424"/>
                  <a:gd name="T57" fmla="*/ 2147483647 h 1016"/>
                  <a:gd name="T58" fmla="*/ 2147483647 w 424"/>
                  <a:gd name="T59" fmla="*/ 2147483647 h 1016"/>
                  <a:gd name="T60" fmla="*/ 2147483647 w 424"/>
                  <a:gd name="T61" fmla="*/ 2147483647 h 1016"/>
                  <a:gd name="T62" fmla="*/ 2147483647 w 424"/>
                  <a:gd name="T63" fmla="*/ 2147483647 h 1016"/>
                  <a:gd name="T64" fmla="*/ 2147483647 w 424"/>
                  <a:gd name="T65" fmla="*/ 2147483647 h 1016"/>
                  <a:gd name="T66" fmla="*/ 2147483647 w 424"/>
                  <a:gd name="T67" fmla="*/ 2147483647 h 1016"/>
                  <a:gd name="T68" fmla="*/ 2147483647 w 424"/>
                  <a:gd name="T69" fmla="*/ 2147483647 h 1016"/>
                  <a:gd name="T70" fmla="*/ 2147483647 w 424"/>
                  <a:gd name="T71" fmla="*/ 2147483647 h 1016"/>
                  <a:gd name="T72" fmla="*/ 2147483647 w 424"/>
                  <a:gd name="T73" fmla="*/ 2147483647 h 1016"/>
                  <a:gd name="T74" fmla="*/ 2147483647 w 424"/>
                  <a:gd name="T75" fmla="*/ 2147483647 h 1016"/>
                  <a:gd name="T76" fmla="*/ 2147483647 w 424"/>
                  <a:gd name="T77" fmla="*/ 2147483647 h 1016"/>
                  <a:gd name="T78" fmla="*/ 2147483647 w 424"/>
                  <a:gd name="T79" fmla="*/ 2147483647 h 1016"/>
                  <a:gd name="T80" fmla="*/ 2147483647 w 424"/>
                  <a:gd name="T81" fmla="*/ 2147483647 h 1016"/>
                  <a:gd name="T82" fmla="*/ 2147483647 w 424"/>
                  <a:gd name="T83" fmla="*/ 2147483647 h 1016"/>
                  <a:gd name="T84" fmla="*/ 2147483647 w 424"/>
                  <a:gd name="T85" fmla="*/ 2147483647 h 1016"/>
                  <a:gd name="T86" fmla="*/ 2147483647 w 424"/>
                  <a:gd name="T87" fmla="*/ 2147483647 h 10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4"/>
                  <a:gd name="T133" fmla="*/ 0 h 1016"/>
                  <a:gd name="T134" fmla="*/ 424 w 424"/>
                  <a:gd name="T135" fmla="*/ 1016 h 10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4" h="1016">
                    <a:moveTo>
                      <a:pt x="285" y="245"/>
                    </a:moveTo>
                    <a:lnTo>
                      <a:pt x="234" y="251"/>
                    </a:lnTo>
                    <a:lnTo>
                      <a:pt x="233" y="227"/>
                    </a:lnTo>
                    <a:lnTo>
                      <a:pt x="230" y="206"/>
                    </a:lnTo>
                    <a:lnTo>
                      <a:pt x="252" y="166"/>
                    </a:lnTo>
                    <a:lnTo>
                      <a:pt x="260" y="141"/>
                    </a:lnTo>
                    <a:lnTo>
                      <a:pt x="249" y="97"/>
                    </a:lnTo>
                    <a:lnTo>
                      <a:pt x="239" y="52"/>
                    </a:lnTo>
                    <a:lnTo>
                      <a:pt x="218" y="42"/>
                    </a:lnTo>
                    <a:lnTo>
                      <a:pt x="179" y="0"/>
                    </a:lnTo>
                    <a:lnTo>
                      <a:pt x="173" y="18"/>
                    </a:lnTo>
                    <a:lnTo>
                      <a:pt x="166" y="45"/>
                    </a:lnTo>
                    <a:lnTo>
                      <a:pt x="161" y="61"/>
                    </a:lnTo>
                    <a:lnTo>
                      <a:pt x="170" y="78"/>
                    </a:lnTo>
                    <a:lnTo>
                      <a:pt x="134" y="70"/>
                    </a:lnTo>
                    <a:lnTo>
                      <a:pt x="88" y="118"/>
                    </a:lnTo>
                    <a:lnTo>
                      <a:pt x="87" y="164"/>
                    </a:lnTo>
                    <a:lnTo>
                      <a:pt x="87" y="188"/>
                    </a:lnTo>
                    <a:lnTo>
                      <a:pt x="64" y="255"/>
                    </a:lnTo>
                    <a:lnTo>
                      <a:pt x="33" y="255"/>
                    </a:lnTo>
                    <a:lnTo>
                      <a:pt x="31" y="303"/>
                    </a:lnTo>
                    <a:lnTo>
                      <a:pt x="31" y="361"/>
                    </a:lnTo>
                    <a:lnTo>
                      <a:pt x="14" y="361"/>
                    </a:lnTo>
                    <a:lnTo>
                      <a:pt x="12" y="363"/>
                    </a:lnTo>
                    <a:lnTo>
                      <a:pt x="15" y="396"/>
                    </a:lnTo>
                    <a:lnTo>
                      <a:pt x="0" y="408"/>
                    </a:lnTo>
                    <a:lnTo>
                      <a:pt x="31" y="457"/>
                    </a:lnTo>
                    <a:lnTo>
                      <a:pt x="34" y="460"/>
                    </a:lnTo>
                    <a:lnTo>
                      <a:pt x="45" y="448"/>
                    </a:lnTo>
                    <a:lnTo>
                      <a:pt x="55" y="481"/>
                    </a:lnTo>
                    <a:lnTo>
                      <a:pt x="60" y="482"/>
                    </a:lnTo>
                    <a:lnTo>
                      <a:pt x="79" y="479"/>
                    </a:lnTo>
                    <a:lnTo>
                      <a:pt x="96" y="502"/>
                    </a:lnTo>
                    <a:lnTo>
                      <a:pt x="82" y="509"/>
                    </a:lnTo>
                    <a:lnTo>
                      <a:pt x="96" y="531"/>
                    </a:lnTo>
                    <a:lnTo>
                      <a:pt x="103" y="511"/>
                    </a:lnTo>
                    <a:lnTo>
                      <a:pt x="121" y="554"/>
                    </a:lnTo>
                    <a:lnTo>
                      <a:pt x="139" y="597"/>
                    </a:lnTo>
                    <a:lnTo>
                      <a:pt x="136" y="645"/>
                    </a:lnTo>
                    <a:lnTo>
                      <a:pt x="133" y="691"/>
                    </a:lnTo>
                    <a:lnTo>
                      <a:pt x="152" y="664"/>
                    </a:lnTo>
                    <a:lnTo>
                      <a:pt x="160" y="694"/>
                    </a:lnTo>
                    <a:lnTo>
                      <a:pt x="166" y="702"/>
                    </a:lnTo>
                    <a:lnTo>
                      <a:pt x="179" y="699"/>
                    </a:lnTo>
                    <a:lnTo>
                      <a:pt x="188" y="694"/>
                    </a:lnTo>
                    <a:lnTo>
                      <a:pt x="188" y="702"/>
                    </a:lnTo>
                    <a:lnTo>
                      <a:pt x="223" y="675"/>
                    </a:lnTo>
                    <a:lnTo>
                      <a:pt x="229" y="658"/>
                    </a:lnTo>
                    <a:lnTo>
                      <a:pt x="240" y="666"/>
                    </a:lnTo>
                    <a:lnTo>
                      <a:pt x="255" y="621"/>
                    </a:lnTo>
                    <a:lnTo>
                      <a:pt x="273" y="648"/>
                    </a:lnTo>
                    <a:lnTo>
                      <a:pt x="296" y="667"/>
                    </a:lnTo>
                    <a:lnTo>
                      <a:pt x="318" y="745"/>
                    </a:lnTo>
                    <a:lnTo>
                      <a:pt x="337" y="821"/>
                    </a:lnTo>
                    <a:lnTo>
                      <a:pt x="339" y="808"/>
                    </a:lnTo>
                    <a:lnTo>
                      <a:pt x="352" y="848"/>
                    </a:lnTo>
                    <a:lnTo>
                      <a:pt x="367" y="888"/>
                    </a:lnTo>
                    <a:lnTo>
                      <a:pt x="376" y="930"/>
                    </a:lnTo>
                    <a:lnTo>
                      <a:pt x="376" y="975"/>
                    </a:lnTo>
                    <a:lnTo>
                      <a:pt x="375" y="1016"/>
                    </a:lnTo>
                    <a:lnTo>
                      <a:pt x="385" y="1006"/>
                    </a:lnTo>
                    <a:lnTo>
                      <a:pt x="402" y="970"/>
                    </a:lnTo>
                    <a:lnTo>
                      <a:pt x="418" y="934"/>
                    </a:lnTo>
                    <a:lnTo>
                      <a:pt x="405" y="881"/>
                    </a:lnTo>
                    <a:lnTo>
                      <a:pt x="391" y="833"/>
                    </a:lnTo>
                    <a:lnTo>
                      <a:pt x="366" y="799"/>
                    </a:lnTo>
                    <a:lnTo>
                      <a:pt x="342" y="764"/>
                    </a:lnTo>
                    <a:lnTo>
                      <a:pt x="340" y="733"/>
                    </a:lnTo>
                    <a:lnTo>
                      <a:pt x="346" y="709"/>
                    </a:lnTo>
                    <a:lnTo>
                      <a:pt x="358" y="676"/>
                    </a:lnTo>
                    <a:lnTo>
                      <a:pt x="346" y="672"/>
                    </a:lnTo>
                    <a:lnTo>
                      <a:pt x="306" y="612"/>
                    </a:lnTo>
                    <a:lnTo>
                      <a:pt x="267" y="552"/>
                    </a:lnTo>
                    <a:lnTo>
                      <a:pt x="279" y="554"/>
                    </a:lnTo>
                    <a:lnTo>
                      <a:pt x="290" y="493"/>
                    </a:lnTo>
                    <a:lnTo>
                      <a:pt x="336" y="484"/>
                    </a:lnTo>
                    <a:lnTo>
                      <a:pt x="358" y="458"/>
                    </a:lnTo>
                    <a:lnTo>
                      <a:pt x="384" y="454"/>
                    </a:lnTo>
                    <a:lnTo>
                      <a:pt x="402" y="424"/>
                    </a:lnTo>
                    <a:lnTo>
                      <a:pt x="424" y="385"/>
                    </a:lnTo>
                    <a:lnTo>
                      <a:pt x="411" y="379"/>
                    </a:lnTo>
                    <a:lnTo>
                      <a:pt x="375" y="390"/>
                    </a:lnTo>
                    <a:lnTo>
                      <a:pt x="352" y="358"/>
                    </a:lnTo>
                    <a:lnTo>
                      <a:pt x="327" y="348"/>
                    </a:lnTo>
                    <a:lnTo>
                      <a:pt x="332" y="302"/>
                    </a:lnTo>
                    <a:lnTo>
                      <a:pt x="300" y="288"/>
                    </a:lnTo>
                    <a:lnTo>
                      <a:pt x="288" y="251"/>
                    </a:lnTo>
                    <a:lnTo>
                      <a:pt x="285" y="245"/>
                    </a:lnTo>
                    <a:close/>
                  </a:path>
                </a:pathLst>
              </a:custGeom>
              <a:solidFill>
                <a:srgbClr val="FF0000"/>
              </a:solidFill>
              <a:ln w="0">
                <a:solidFill>
                  <a:srgbClr val="006699"/>
                </a:solidFill>
                <a:prstDash val="solid"/>
                <a:round/>
                <a:headEnd/>
                <a:tailEnd/>
              </a:ln>
            </p:spPr>
            <p:txBody>
              <a:bodyPr/>
              <a:lstStyle/>
              <a:p>
                <a:endParaRPr lang="en-US" sz="1799"/>
              </a:p>
            </p:txBody>
          </p:sp>
          <p:sp>
            <p:nvSpPr>
              <p:cNvPr id="941" name="Freeform 55"/>
              <p:cNvSpPr>
                <a:spLocks noChangeAspect="1"/>
              </p:cNvSpPr>
              <p:nvPr/>
            </p:nvSpPr>
            <p:spPr bwMode="auto">
              <a:xfrm>
                <a:off x="8371255" y="3424787"/>
                <a:ext cx="173021" cy="245954"/>
              </a:xfrm>
              <a:custGeom>
                <a:avLst/>
                <a:gdLst>
                  <a:gd name="T0" fmla="*/ 2147483647 w 231"/>
                  <a:gd name="T1" fmla="*/ 2147483647 h 335"/>
                  <a:gd name="T2" fmla="*/ 2147483647 w 231"/>
                  <a:gd name="T3" fmla="*/ 2147483647 h 335"/>
                  <a:gd name="T4" fmla="*/ 2147483647 w 231"/>
                  <a:gd name="T5" fmla="*/ 2147483647 h 335"/>
                  <a:gd name="T6" fmla="*/ 0 w 231"/>
                  <a:gd name="T7" fmla="*/ 2147483647 h 335"/>
                  <a:gd name="T8" fmla="*/ 2147483647 w 231"/>
                  <a:gd name="T9" fmla="*/ 2147483647 h 335"/>
                  <a:gd name="T10" fmla="*/ 2147483647 w 231"/>
                  <a:gd name="T11" fmla="*/ 2147483647 h 335"/>
                  <a:gd name="T12" fmla="*/ 2147483647 w 231"/>
                  <a:gd name="T13" fmla="*/ 2147483647 h 335"/>
                  <a:gd name="T14" fmla="*/ 2147483647 w 231"/>
                  <a:gd name="T15" fmla="*/ 0 h 335"/>
                  <a:gd name="T16" fmla="*/ 2147483647 w 231"/>
                  <a:gd name="T17" fmla="*/ 2147483647 h 335"/>
                  <a:gd name="T18" fmla="*/ 2147483647 w 231"/>
                  <a:gd name="T19" fmla="*/ 2147483647 h 335"/>
                  <a:gd name="T20" fmla="*/ 2147483647 w 231"/>
                  <a:gd name="T21" fmla="*/ 2147483647 h 335"/>
                  <a:gd name="T22" fmla="*/ 2147483647 w 231"/>
                  <a:gd name="T23" fmla="*/ 2147483647 h 335"/>
                  <a:gd name="T24" fmla="*/ 2147483647 w 231"/>
                  <a:gd name="T25" fmla="*/ 2147483647 h 335"/>
                  <a:gd name="T26" fmla="*/ 2147483647 w 231"/>
                  <a:gd name="T27" fmla="*/ 2147483647 h 335"/>
                  <a:gd name="T28" fmla="*/ 2147483647 w 231"/>
                  <a:gd name="T29" fmla="*/ 2147483647 h 335"/>
                  <a:gd name="T30" fmla="*/ 2147483647 w 231"/>
                  <a:gd name="T31" fmla="*/ 2147483647 h 335"/>
                  <a:gd name="T32" fmla="*/ 2147483647 w 231"/>
                  <a:gd name="T33" fmla="*/ 2147483647 h 335"/>
                  <a:gd name="T34" fmla="*/ 2147483647 w 231"/>
                  <a:gd name="T35" fmla="*/ 2147483647 h 335"/>
                  <a:gd name="T36" fmla="*/ 2147483647 w 231"/>
                  <a:gd name="T37" fmla="*/ 2147483647 h 335"/>
                  <a:gd name="T38" fmla="*/ 2147483647 w 231"/>
                  <a:gd name="T39" fmla="*/ 2147483647 h 335"/>
                  <a:gd name="T40" fmla="*/ 2147483647 w 231"/>
                  <a:gd name="T41" fmla="*/ 2147483647 h 335"/>
                  <a:gd name="T42" fmla="*/ 2147483647 w 231"/>
                  <a:gd name="T43" fmla="*/ 2147483647 h 335"/>
                  <a:gd name="T44" fmla="*/ 2147483647 w 231"/>
                  <a:gd name="T45" fmla="*/ 2147483647 h 335"/>
                  <a:gd name="T46" fmla="*/ 2147483647 w 231"/>
                  <a:gd name="T47" fmla="*/ 2147483647 h 335"/>
                  <a:gd name="T48" fmla="*/ 2147483647 w 231"/>
                  <a:gd name="T49" fmla="*/ 2147483647 h 335"/>
                  <a:gd name="T50" fmla="*/ 2147483647 w 231"/>
                  <a:gd name="T51" fmla="*/ 2147483647 h 335"/>
                  <a:gd name="T52" fmla="*/ 2147483647 w 231"/>
                  <a:gd name="T53" fmla="*/ 2147483647 h 335"/>
                  <a:gd name="T54" fmla="*/ 2147483647 w 231"/>
                  <a:gd name="T55" fmla="*/ 2147483647 h 335"/>
                  <a:gd name="T56" fmla="*/ 2147483647 w 231"/>
                  <a:gd name="T57" fmla="*/ 2147483647 h 335"/>
                  <a:gd name="T58" fmla="*/ 2147483647 w 231"/>
                  <a:gd name="T59" fmla="*/ 2147483647 h 335"/>
                  <a:gd name="T60" fmla="*/ 2147483647 w 231"/>
                  <a:gd name="T61" fmla="*/ 2147483647 h 335"/>
                  <a:gd name="T62" fmla="*/ 2147483647 w 231"/>
                  <a:gd name="T63" fmla="*/ 2147483647 h 335"/>
                  <a:gd name="T64" fmla="*/ 2147483647 w 231"/>
                  <a:gd name="T65" fmla="*/ 2147483647 h 335"/>
                  <a:gd name="T66" fmla="*/ 2147483647 w 231"/>
                  <a:gd name="T67" fmla="*/ 2147483647 h 335"/>
                  <a:gd name="T68" fmla="*/ 2147483647 w 231"/>
                  <a:gd name="T69" fmla="*/ 2147483647 h 335"/>
                  <a:gd name="T70" fmla="*/ 2147483647 w 231"/>
                  <a:gd name="T71" fmla="*/ 2147483647 h 335"/>
                  <a:gd name="T72" fmla="*/ 2147483647 w 231"/>
                  <a:gd name="T73" fmla="*/ 2147483647 h 3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1"/>
                  <a:gd name="T112" fmla="*/ 0 h 335"/>
                  <a:gd name="T113" fmla="*/ 231 w 231"/>
                  <a:gd name="T114" fmla="*/ 335 h 3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1" h="335">
                    <a:moveTo>
                      <a:pt x="43" y="212"/>
                    </a:moveTo>
                    <a:lnTo>
                      <a:pt x="43" y="235"/>
                    </a:lnTo>
                    <a:lnTo>
                      <a:pt x="7" y="176"/>
                    </a:lnTo>
                    <a:lnTo>
                      <a:pt x="0" y="135"/>
                    </a:lnTo>
                    <a:lnTo>
                      <a:pt x="25" y="139"/>
                    </a:lnTo>
                    <a:lnTo>
                      <a:pt x="18" y="82"/>
                    </a:lnTo>
                    <a:lnTo>
                      <a:pt x="12" y="26"/>
                    </a:lnTo>
                    <a:lnTo>
                      <a:pt x="22" y="0"/>
                    </a:lnTo>
                    <a:lnTo>
                      <a:pt x="86" y="15"/>
                    </a:lnTo>
                    <a:lnTo>
                      <a:pt x="95" y="27"/>
                    </a:lnTo>
                    <a:lnTo>
                      <a:pt x="109" y="74"/>
                    </a:lnTo>
                    <a:lnTo>
                      <a:pt x="116" y="103"/>
                    </a:lnTo>
                    <a:lnTo>
                      <a:pt x="106" y="139"/>
                    </a:lnTo>
                    <a:lnTo>
                      <a:pt x="85" y="160"/>
                    </a:lnTo>
                    <a:lnTo>
                      <a:pt x="88" y="199"/>
                    </a:lnTo>
                    <a:lnTo>
                      <a:pt x="116" y="259"/>
                    </a:lnTo>
                    <a:lnTo>
                      <a:pt x="133" y="256"/>
                    </a:lnTo>
                    <a:lnTo>
                      <a:pt x="133" y="251"/>
                    </a:lnTo>
                    <a:lnTo>
                      <a:pt x="160" y="244"/>
                    </a:lnTo>
                    <a:lnTo>
                      <a:pt x="182" y="272"/>
                    </a:lnTo>
                    <a:lnTo>
                      <a:pt x="186" y="259"/>
                    </a:lnTo>
                    <a:lnTo>
                      <a:pt x="209" y="275"/>
                    </a:lnTo>
                    <a:lnTo>
                      <a:pt x="198" y="282"/>
                    </a:lnTo>
                    <a:lnTo>
                      <a:pt x="219" y="308"/>
                    </a:lnTo>
                    <a:lnTo>
                      <a:pt x="231" y="312"/>
                    </a:lnTo>
                    <a:lnTo>
                      <a:pt x="221" y="335"/>
                    </a:lnTo>
                    <a:lnTo>
                      <a:pt x="221" y="321"/>
                    </a:lnTo>
                    <a:lnTo>
                      <a:pt x="188" y="302"/>
                    </a:lnTo>
                    <a:lnTo>
                      <a:pt x="163" y="275"/>
                    </a:lnTo>
                    <a:lnTo>
                      <a:pt x="145" y="268"/>
                    </a:lnTo>
                    <a:lnTo>
                      <a:pt x="154" y="303"/>
                    </a:lnTo>
                    <a:lnTo>
                      <a:pt x="104" y="263"/>
                    </a:lnTo>
                    <a:lnTo>
                      <a:pt x="74" y="278"/>
                    </a:lnTo>
                    <a:lnTo>
                      <a:pt x="55" y="266"/>
                    </a:lnTo>
                    <a:lnTo>
                      <a:pt x="55" y="242"/>
                    </a:lnTo>
                    <a:lnTo>
                      <a:pt x="61" y="218"/>
                    </a:lnTo>
                    <a:lnTo>
                      <a:pt x="43" y="212"/>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942" name="Freeform 56"/>
              <p:cNvSpPr>
                <a:spLocks noChangeAspect="1"/>
              </p:cNvSpPr>
              <p:nvPr/>
            </p:nvSpPr>
            <p:spPr bwMode="auto">
              <a:xfrm>
                <a:off x="8486600" y="3788800"/>
                <a:ext cx="171031" cy="169216"/>
              </a:xfrm>
              <a:custGeom>
                <a:avLst/>
                <a:gdLst>
                  <a:gd name="T0" fmla="*/ 2147483647 w 226"/>
                  <a:gd name="T1" fmla="*/ 2147483647 h 229"/>
                  <a:gd name="T2" fmla="*/ 2147483647 w 226"/>
                  <a:gd name="T3" fmla="*/ 2147483647 h 229"/>
                  <a:gd name="T4" fmla="*/ 2147483647 w 226"/>
                  <a:gd name="T5" fmla="*/ 2147483647 h 229"/>
                  <a:gd name="T6" fmla="*/ 2147483647 w 226"/>
                  <a:gd name="T7" fmla="*/ 2147483647 h 229"/>
                  <a:gd name="T8" fmla="*/ 2147483647 w 226"/>
                  <a:gd name="T9" fmla="*/ 2147483647 h 229"/>
                  <a:gd name="T10" fmla="*/ 2147483647 w 226"/>
                  <a:gd name="T11" fmla="*/ 2147483647 h 229"/>
                  <a:gd name="T12" fmla="*/ 2147483647 w 226"/>
                  <a:gd name="T13" fmla="*/ 2147483647 h 229"/>
                  <a:gd name="T14" fmla="*/ 2147483647 w 226"/>
                  <a:gd name="T15" fmla="*/ 2147483647 h 229"/>
                  <a:gd name="T16" fmla="*/ 2147483647 w 226"/>
                  <a:gd name="T17" fmla="*/ 2147483647 h 229"/>
                  <a:gd name="T18" fmla="*/ 2147483647 w 226"/>
                  <a:gd name="T19" fmla="*/ 2147483647 h 229"/>
                  <a:gd name="T20" fmla="*/ 2147483647 w 226"/>
                  <a:gd name="T21" fmla="*/ 2147483647 h 229"/>
                  <a:gd name="T22" fmla="*/ 0 w 226"/>
                  <a:gd name="T23" fmla="*/ 2147483647 h 229"/>
                  <a:gd name="T24" fmla="*/ 2147483647 w 226"/>
                  <a:gd name="T25" fmla="*/ 2147483647 h 229"/>
                  <a:gd name="T26" fmla="*/ 2147483647 w 226"/>
                  <a:gd name="T27" fmla="*/ 2147483647 h 229"/>
                  <a:gd name="T28" fmla="*/ 2147483647 w 226"/>
                  <a:gd name="T29" fmla="*/ 2147483647 h 229"/>
                  <a:gd name="T30" fmla="*/ 2147483647 w 226"/>
                  <a:gd name="T31" fmla="*/ 2147483647 h 229"/>
                  <a:gd name="T32" fmla="*/ 2147483647 w 226"/>
                  <a:gd name="T33" fmla="*/ 2147483647 h 229"/>
                  <a:gd name="T34" fmla="*/ 2147483647 w 226"/>
                  <a:gd name="T35" fmla="*/ 2147483647 h 229"/>
                  <a:gd name="T36" fmla="*/ 2147483647 w 226"/>
                  <a:gd name="T37" fmla="*/ 2147483647 h 229"/>
                  <a:gd name="T38" fmla="*/ 2147483647 w 226"/>
                  <a:gd name="T39" fmla="*/ 2147483647 h 229"/>
                  <a:gd name="T40" fmla="*/ 2147483647 w 226"/>
                  <a:gd name="T41" fmla="*/ 2147483647 h 229"/>
                  <a:gd name="T42" fmla="*/ 2147483647 w 226"/>
                  <a:gd name="T43" fmla="*/ 0 h 229"/>
                  <a:gd name="T44" fmla="*/ 2147483647 w 226"/>
                  <a:gd name="T45" fmla="*/ 2147483647 h 229"/>
                  <a:gd name="T46" fmla="*/ 2147483647 w 226"/>
                  <a:gd name="T47" fmla="*/ 2147483647 h 229"/>
                  <a:gd name="T48" fmla="*/ 2147483647 w 226"/>
                  <a:gd name="T49" fmla="*/ 2147483647 h 229"/>
                  <a:gd name="T50" fmla="*/ 2147483647 w 226"/>
                  <a:gd name="T51" fmla="*/ 2147483647 h 229"/>
                  <a:gd name="T52" fmla="*/ 2147483647 w 226"/>
                  <a:gd name="T53" fmla="*/ 2147483647 h 229"/>
                  <a:gd name="T54" fmla="*/ 2147483647 w 226"/>
                  <a:gd name="T55" fmla="*/ 2147483647 h 229"/>
                  <a:gd name="T56" fmla="*/ 2147483647 w 226"/>
                  <a:gd name="T57" fmla="*/ 2147483647 h 229"/>
                  <a:gd name="T58" fmla="*/ 2147483647 w 226"/>
                  <a:gd name="T59" fmla="*/ 2147483647 h 229"/>
                  <a:gd name="T60" fmla="*/ 2147483647 w 226"/>
                  <a:gd name="T61" fmla="*/ 2147483647 h 2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229"/>
                  <a:gd name="T95" fmla="*/ 226 w 226"/>
                  <a:gd name="T96" fmla="*/ 229 h 2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229">
                    <a:moveTo>
                      <a:pt x="173" y="229"/>
                    </a:moveTo>
                    <a:lnTo>
                      <a:pt x="167" y="206"/>
                    </a:lnTo>
                    <a:lnTo>
                      <a:pt x="156" y="212"/>
                    </a:lnTo>
                    <a:lnTo>
                      <a:pt x="104" y="181"/>
                    </a:lnTo>
                    <a:lnTo>
                      <a:pt x="109" y="135"/>
                    </a:lnTo>
                    <a:lnTo>
                      <a:pt x="80" y="106"/>
                    </a:lnTo>
                    <a:lnTo>
                      <a:pt x="68" y="123"/>
                    </a:lnTo>
                    <a:lnTo>
                      <a:pt x="58" y="117"/>
                    </a:lnTo>
                    <a:lnTo>
                      <a:pt x="50" y="126"/>
                    </a:lnTo>
                    <a:lnTo>
                      <a:pt x="35" y="109"/>
                    </a:lnTo>
                    <a:lnTo>
                      <a:pt x="15" y="141"/>
                    </a:lnTo>
                    <a:lnTo>
                      <a:pt x="0" y="153"/>
                    </a:lnTo>
                    <a:lnTo>
                      <a:pt x="6" y="114"/>
                    </a:lnTo>
                    <a:lnTo>
                      <a:pt x="44" y="81"/>
                    </a:lnTo>
                    <a:lnTo>
                      <a:pt x="74" y="60"/>
                    </a:lnTo>
                    <a:lnTo>
                      <a:pt x="85" y="91"/>
                    </a:lnTo>
                    <a:lnTo>
                      <a:pt x="107" y="78"/>
                    </a:lnTo>
                    <a:lnTo>
                      <a:pt x="122" y="67"/>
                    </a:lnTo>
                    <a:lnTo>
                      <a:pt x="129" y="42"/>
                    </a:lnTo>
                    <a:lnTo>
                      <a:pt x="150" y="44"/>
                    </a:lnTo>
                    <a:lnTo>
                      <a:pt x="162" y="42"/>
                    </a:lnTo>
                    <a:lnTo>
                      <a:pt x="158" y="0"/>
                    </a:lnTo>
                    <a:lnTo>
                      <a:pt x="194" y="27"/>
                    </a:lnTo>
                    <a:lnTo>
                      <a:pt x="203" y="67"/>
                    </a:lnTo>
                    <a:lnTo>
                      <a:pt x="226" y="136"/>
                    </a:lnTo>
                    <a:lnTo>
                      <a:pt x="213" y="161"/>
                    </a:lnTo>
                    <a:lnTo>
                      <a:pt x="209" y="184"/>
                    </a:lnTo>
                    <a:lnTo>
                      <a:pt x="189" y="139"/>
                    </a:lnTo>
                    <a:lnTo>
                      <a:pt x="171" y="151"/>
                    </a:lnTo>
                    <a:lnTo>
                      <a:pt x="182" y="187"/>
                    </a:lnTo>
                    <a:lnTo>
                      <a:pt x="173" y="229"/>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943" name="Freeform 57"/>
              <p:cNvSpPr>
                <a:spLocks noChangeAspect="1"/>
              </p:cNvSpPr>
              <p:nvPr/>
            </p:nvSpPr>
            <p:spPr bwMode="auto">
              <a:xfrm>
                <a:off x="8498531" y="3743548"/>
                <a:ext cx="35795" cy="70836"/>
              </a:xfrm>
              <a:custGeom>
                <a:avLst/>
                <a:gdLst>
                  <a:gd name="T0" fmla="*/ 2147483647 w 47"/>
                  <a:gd name="T1" fmla="*/ 0 h 97"/>
                  <a:gd name="T2" fmla="*/ 2147483647 w 47"/>
                  <a:gd name="T3" fmla="*/ 2147483647 h 97"/>
                  <a:gd name="T4" fmla="*/ 2147483647 w 47"/>
                  <a:gd name="T5" fmla="*/ 2147483647 h 97"/>
                  <a:gd name="T6" fmla="*/ 0 w 47"/>
                  <a:gd name="T7" fmla="*/ 2147483647 h 97"/>
                  <a:gd name="T8" fmla="*/ 2147483647 w 47"/>
                  <a:gd name="T9" fmla="*/ 2147483647 h 97"/>
                  <a:gd name="T10" fmla="*/ 2147483647 w 47"/>
                  <a:gd name="T11" fmla="*/ 0 h 97"/>
                  <a:gd name="T12" fmla="*/ 2147483647 w 47"/>
                  <a:gd name="T13" fmla="*/ 0 h 97"/>
                  <a:gd name="T14" fmla="*/ 0 60000 65536"/>
                  <a:gd name="T15" fmla="*/ 0 60000 65536"/>
                  <a:gd name="T16" fmla="*/ 0 60000 65536"/>
                  <a:gd name="T17" fmla="*/ 0 60000 65536"/>
                  <a:gd name="T18" fmla="*/ 0 60000 65536"/>
                  <a:gd name="T19" fmla="*/ 0 60000 65536"/>
                  <a:gd name="T20" fmla="*/ 0 60000 65536"/>
                  <a:gd name="T21" fmla="*/ 0 w 47"/>
                  <a:gd name="T22" fmla="*/ 0 h 97"/>
                  <a:gd name="T23" fmla="*/ 47 w 47"/>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97">
                    <a:moveTo>
                      <a:pt x="47" y="0"/>
                    </a:moveTo>
                    <a:lnTo>
                      <a:pt x="35" y="72"/>
                    </a:lnTo>
                    <a:lnTo>
                      <a:pt x="35" y="97"/>
                    </a:lnTo>
                    <a:lnTo>
                      <a:pt x="0" y="64"/>
                    </a:lnTo>
                    <a:lnTo>
                      <a:pt x="8" y="48"/>
                    </a:lnTo>
                    <a:lnTo>
                      <a:pt x="17" y="0"/>
                    </a:lnTo>
                    <a:lnTo>
                      <a:pt x="47" y="0"/>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944" name="Freeform 58"/>
              <p:cNvSpPr>
                <a:spLocks noChangeAspect="1"/>
              </p:cNvSpPr>
              <p:nvPr/>
            </p:nvSpPr>
            <p:spPr bwMode="auto">
              <a:xfrm>
                <a:off x="8554216" y="3672710"/>
                <a:ext cx="57675" cy="61001"/>
              </a:xfrm>
              <a:custGeom>
                <a:avLst/>
                <a:gdLst>
                  <a:gd name="T0" fmla="*/ 2147483647 w 80"/>
                  <a:gd name="T1" fmla="*/ 2147483647 h 83"/>
                  <a:gd name="T2" fmla="*/ 2147483647 w 80"/>
                  <a:gd name="T3" fmla="*/ 2147483647 h 83"/>
                  <a:gd name="T4" fmla="*/ 0 w 80"/>
                  <a:gd name="T5" fmla="*/ 2147483647 h 83"/>
                  <a:gd name="T6" fmla="*/ 2147483647 w 80"/>
                  <a:gd name="T7" fmla="*/ 0 h 83"/>
                  <a:gd name="T8" fmla="*/ 2147483647 w 80"/>
                  <a:gd name="T9" fmla="*/ 2147483647 h 83"/>
                  <a:gd name="T10" fmla="*/ 2147483647 w 80"/>
                  <a:gd name="T11" fmla="*/ 2147483647 h 83"/>
                  <a:gd name="T12" fmla="*/ 2147483647 w 80"/>
                  <a:gd name="T13" fmla="*/ 2147483647 h 83"/>
                  <a:gd name="T14" fmla="*/ 0 60000 65536"/>
                  <a:gd name="T15" fmla="*/ 0 60000 65536"/>
                  <a:gd name="T16" fmla="*/ 0 60000 65536"/>
                  <a:gd name="T17" fmla="*/ 0 60000 65536"/>
                  <a:gd name="T18" fmla="*/ 0 60000 65536"/>
                  <a:gd name="T19" fmla="*/ 0 60000 65536"/>
                  <a:gd name="T20" fmla="*/ 0 60000 65536"/>
                  <a:gd name="T21" fmla="*/ 0 w 80"/>
                  <a:gd name="T22" fmla="*/ 0 h 83"/>
                  <a:gd name="T23" fmla="*/ 80 w 8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83">
                    <a:moveTo>
                      <a:pt x="59" y="79"/>
                    </a:moveTo>
                    <a:lnTo>
                      <a:pt x="37" y="53"/>
                    </a:lnTo>
                    <a:lnTo>
                      <a:pt x="0" y="7"/>
                    </a:lnTo>
                    <a:lnTo>
                      <a:pt x="40" y="0"/>
                    </a:lnTo>
                    <a:lnTo>
                      <a:pt x="58" y="34"/>
                    </a:lnTo>
                    <a:lnTo>
                      <a:pt x="80" y="83"/>
                    </a:lnTo>
                    <a:lnTo>
                      <a:pt x="59" y="79"/>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945" name="Freeform 59"/>
              <p:cNvSpPr>
                <a:spLocks noChangeAspect="1"/>
              </p:cNvSpPr>
              <p:nvPr/>
            </p:nvSpPr>
            <p:spPr bwMode="auto">
              <a:xfrm>
                <a:off x="8470690" y="3704195"/>
                <a:ext cx="45740" cy="55092"/>
              </a:xfrm>
              <a:custGeom>
                <a:avLst/>
                <a:gdLst>
                  <a:gd name="T0" fmla="*/ 2147483647 w 61"/>
                  <a:gd name="T1" fmla="*/ 2147483647 h 75"/>
                  <a:gd name="T2" fmla="*/ 2147483647 w 61"/>
                  <a:gd name="T3" fmla="*/ 0 h 75"/>
                  <a:gd name="T4" fmla="*/ 0 w 61"/>
                  <a:gd name="T5" fmla="*/ 2147483647 h 75"/>
                  <a:gd name="T6" fmla="*/ 2147483647 w 61"/>
                  <a:gd name="T7" fmla="*/ 2147483647 h 75"/>
                  <a:gd name="T8" fmla="*/ 2147483647 w 61"/>
                  <a:gd name="T9" fmla="*/ 2147483647 h 75"/>
                  <a:gd name="T10" fmla="*/ 2147483647 w 61"/>
                  <a:gd name="T11" fmla="*/ 2147483647 h 75"/>
                  <a:gd name="T12" fmla="*/ 2147483647 w 61"/>
                  <a:gd name="T13" fmla="*/ 2147483647 h 75"/>
                  <a:gd name="T14" fmla="*/ 0 60000 65536"/>
                  <a:gd name="T15" fmla="*/ 0 60000 65536"/>
                  <a:gd name="T16" fmla="*/ 0 60000 65536"/>
                  <a:gd name="T17" fmla="*/ 0 60000 65536"/>
                  <a:gd name="T18" fmla="*/ 0 60000 65536"/>
                  <a:gd name="T19" fmla="*/ 0 60000 65536"/>
                  <a:gd name="T20" fmla="*/ 0 60000 65536"/>
                  <a:gd name="T21" fmla="*/ 0 w 61"/>
                  <a:gd name="T22" fmla="*/ 0 h 75"/>
                  <a:gd name="T23" fmla="*/ 61 w 61"/>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75">
                    <a:moveTo>
                      <a:pt x="57" y="16"/>
                    </a:moveTo>
                    <a:lnTo>
                      <a:pt x="6" y="0"/>
                    </a:lnTo>
                    <a:lnTo>
                      <a:pt x="0" y="3"/>
                    </a:lnTo>
                    <a:lnTo>
                      <a:pt x="14" y="75"/>
                    </a:lnTo>
                    <a:lnTo>
                      <a:pt x="60" y="28"/>
                    </a:lnTo>
                    <a:lnTo>
                      <a:pt x="61" y="25"/>
                    </a:lnTo>
                    <a:lnTo>
                      <a:pt x="57" y="16"/>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946" name="Freeform 60"/>
              <p:cNvSpPr>
                <a:spLocks noChangeAspect="1"/>
              </p:cNvSpPr>
              <p:nvPr/>
            </p:nvSpPr>
            <p:spPr bwMode="auto">
              <a:xfrm>
                <a:off x="8311592" y="3725838"/>
                <a:ext cx="83526" cy="116093"/>
              </a:xfrm>
              <a:custGeom>
                <a:avLst/>
                <a:gdLst>
                  <a:gd name="T0" fmla="*/ 2147483647 w 113"/>
                  <a:gd name="T1" fmla="*/ 2147483647 h 158"/>
                  <a:gd name="T2" fmla="*/ 2147483647 w 113"/>
                  <a:gd name="T3" fmla="*/ 2147483647 h 158"/>
                  <a:gd name="T4" fmla="*/ 2147483647 w 113"/>
                  <a:gd name="T5" fmla="*/ 2147483647 h 158"/>
                  <a:gd name="T6" fmla="*/ 0 w 113"/>
                  <a:gd name="T7" fmla="*/ 2147483647 h 158"/>
                  <a:gd name="T8" fmla="*/ 2147483647 w 113"/>
                  <a:gd name="T9" fmla="*/ 2147483647 h 158"/>
                  <a:gd name="T10" fmla="*/ 2147483647 w 113"/>
                  <a:gd name="T11" fmla="*/ 2147483647 h 158"/>
                  <a:gd name="T12" fmla="*/ 2147483647 w 113"/>
                  <a:gd name="T13" fmla="*/ 2147483647 h 158"/>
                  <a:gd name="T14" fmla="*/ 2147483647 w 113"/>
                  <a:gd name="T15" fmla="*/ 2147483647 h 158"/>
                  <a:gd name="T16" fmla="*/ 2147483647 w 113"/>
                  <a:gd name="T17" fmla="*/ 2147483647 h 158"/>
                  <a:gd name="T18" fmla="*/ 2147483647 w 113"/>
                  <a:gd name="T19" fmla="*/ 0 h 158"/>
                  <a:gd name="T20" fmla="*/ 2147483647 w 113"/>
                  <a:gd name="T21" fmla="*/ 2147483647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158"/>
                  <a:gd name="T35" fmla="*/ 113 w 113"/>
                  <a:gd name="T36" fmla="*/ 158 h 1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158">
                    <a:moveTo>
                      <a:pt x="113" y="43"/>
                    </a:moveTo>
                    <a:lnTo>
                      <a:pt x="68" y="88"/>
                    </a:lnTo>
                    <a:lnTo>
                      <a:pt x="34" y="122"/>
                    </a:lnTo>
                    <a:lnTo>
                      <a:pt x="0" y="158"/>
                    </a:lnTo>
                    <a:lnTo>
                      <a:pt x="3" y="146"/>
                    </a:lnTo>
                    <a:lnTo>
                      <a:pt x="39" y="103"/>
                    </a:lnTo>
                    <a:lnTo>
                      <a:pt x="73" y="61"/>
                    </a:lnTo>
                    <a:lnTo>
                      <a:pt x="89" y="25"/>
                    </a:lnTo>
                    <a:lnTo>
                      <a:pt x="92" y="25"/>
                    </a:lnTo>
                    <a:lnTo>
                      <a:pt x="94" y="0"/>
                    </a:lnTo>
                    <a:lnTo>
                      <a:pt x="113" y="43"/>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947" name="Freeform 61"/>
              <p:cNvSpPr>
                <a:spLocks noChangeAspect="1"/>
              </p:cNvSpPr>
              <p:nvPr/>
            </p:nvSpPr>
            <p:spPr bwMode="auto">
              <a:xfrm>
                <a:off x="8401085" y="3637294"/>
                <a:ext cx="49722" cy="47219"/>
              </a:xfrm>
              <a:custGeom>
                <a:avLst/>
                <a:gdLst>
                  <a:gd name="T0" fmla="*/ 2147483647 w 66"/>
                  <a:gd name="T1" fmla="*/ 2147483647 h 63"/>
                  <a:gd name="T2" fmla="*/ 2147483647 w 66"/>
                  <a:gd name="T3" fmla="*/ 2147483647 h 63"/>
                  <a:gd name="T4" fmla="*/ 2147483647 w 66"/>
                  <a:gd name="T5" fmla="*/ 2147483647 h 63"/>
                  <a:gd name="T6" fmla="*/ 0 w 66"/>
                  <a:gd name="T7" fmla="*/ 0 h 63"/>
                  <a:gd name="T8" fmla="*/ 2147483647 w 66"/>
                  <a:gd name="T9" fmla="*/ 2147483647 h 63"/>
                  <a:gd name="T10" fmla="*/ 2147483647 w 66"/>
                  <a:gd name="T11" fmla="*/ 2147483647 h 63"/>
                  <a:gd name="T12" fmla="*/ 0 60000 65536"/>
                  <a:gd name="T13" fmla="*/ 0 60000 65536"/>
                  <a:gd name="T14" fmla="*/ 0 60000 65536"/>
                  <a:gd name="T15" fmla="*/ 0 60000 65536"/>
                  <a:gd name="T16" fmla="*/ 0 60000 65536"/>
                  <a:gd name="T17" fmla="*/ 0 60000 65536"/>
                  <a:gd name="T18" fmla="*/ 0 w 66"/>
                  <a:gd name="T19" fmla="*/ 0 h 63"/>
                  <a:gd name="T20" fmla="*/ 66 w 6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6" h="63">
                    <a:moveTo>
                      <a:pt x="66" y="45"/>
                    </a:moveTo>
                    <a:lnTo>
                      <a:pt x="55" y="63"/>
                    </a:lnTo>
                    <a:lnTo>
                      <a:pt x="29" y="31"/>
                    </a:lnTo>
                    <a:lnTo>
                      <a:pt x="0" y="0"/>
                    </a:lnTo>
                    <a:lnTo>
                      <a:pt x="51" y="6"/>
                    </a:lnTo>
                    <a:lnTo>
                      <a:pt x="66" y="45"/>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948" name="Freeform 62"/>
              <p:cNvSpPr>
                <a:spLocks noChangeAspect="1"/>
              </p:cNvSpPr>
              <p:nvPr/>
            </p:nvSpPr>
            <p:spPr bwMode="auto">
              <a:xfrm>
                <a:off x="8560179" y="3715998"/>
                <a:ext cx="37785" cy="57061"/>
              </a:xfrm>
              <a:custGeom>
                <a:avLst/>
                <a:gdLst>
                  <a:gd name="T0" fmla="*/ 2147483647 w 51"/>
                  <a:gd name="T1" fmla="*/ 2147483647 h 76"/>
                  <a:gd name="T2" fmla="*/ 2147483647 w 51"/>
                  <a:gd name="T3" fmla="*/ 2147483647 h 76"/>
                  <a:gd name="T4" fmla="*/ 2147483647 w 51"/>
                  <a:gd name="T5" fmla="*/ 2147483647 h 76"/>
                  <a:gd name="T6" fmla="*/ 2147483647 w 51"/>
                  <a:gd name="T7" fmla="*/ 2147483647 h 76"/>
                  <a:gd name="T8" fmla="*/ 2147483647 w 51"/>
                  <a:gd name="T9" fmla="*/ 2147483647 h 76"/>
                  <a:gd name="T10" fmla="*/ 0 w 51"/>
                  <a:gd name="T11" fmla="*/ 0 h 76"/>
                  <a:gd name="T12" fmla="*/ 2147483647 w 51"/>
                  <a:gd name="T13" fmla="*/ 2147483647 h 76"/>
                  <a:gd name="T14" fmla="*/ 0 60000 65536"/>
                  <a:gd name="T15" fmla="*/ 0 60000 65536"/>
                  <a:gd name="T16" fmla="*/ 0 60000 65536"/>
                  <a:gd name="T17" fmla="*/ 0 60000 65536"/>
                  <a:gd name="T18" fmla="*/ 0 60000 65536"/>
                  <a:gd name="T19" fmla="*/ 0 60000 65536"/>
                  <a:gd name="T20" fmla="*/ 0 60000 65536"/>
                  <a:gd name="T21" fmla="*/ 0 w 51"/>
                  <a:gd name="T22" fmla="*/ 0 h 76"/>
                  <a:gd name="T23" fmla="*/ 51 w 51"/>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76">
                    <a:moveTo>
                      <a:pt x="31" y="12"/>
                    </a:moveTo>
                    <a:lnTo>
                      <a:pt x="51" y="66"/>
                    </a:lnTo>
                    <a:lnTo>
                      <a:pt x="37" y="70"/>
                    </a:lnTo>
                    <a:lnTo>
                      <a:pt x="34" y="76"/>
                    </a:lnTo>
                    <a:lnTo>
                      <a:pt x="11" y="32"/>
                    </a:lnTo>
                    <a:lnTo>
                      <a:pt x="0" y="0"/>
                    </a:lnTo>
                    <a:lnTo>
                      <a:pt x="31" y="12"/>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949" name="Freeform 63"/>
              <p:cNvSpPr>
                <a:spLocks noChangeAspect="1"/>
              </p:cNvSpPr>
              <p:nvPr/>
            </p:nvSpPr>
            <p:spPr bwMode="auto">
              <a:xfrm>
                <a:off x="8514439" y="3678614"/>
                <a:ext cx="31818" cy="29514"/>
              </a:xfrm>
              <a:custGeom>
                <a:avLst/>
                <a:gdLst>
                  <a:gd name="T0" fmla="*/ 2147483647 w 45"/>
                  <a:gd name="T1" fmla="*/ 2147483647 h 39"/>
                  <a:gd name="T2" fmla="*/ 2147483647 w 45"/>
                  <a:gd name="T3" fmla="*/ 2147483647 h 39"/>
                  <a:gd name="T4" fmla="*/ 0 w 45"/>
                  <a:gd name="T5" fmla="*/ 2147483647 h 39"/>
                  <a:gd name="T6" fmla="*/ 2147483647 w 45"/>
                  <a:gd name="T7" fmla="*/ 0 h 39"/>
                  <a:gd name="T8" fmla="*/ 2147483647 w 45"/>
                  <a:gd name="T9" fmla="*/ 2147483647 h 39"/>
                  <a:gd name="T10" fmla="*/ 2147483647 w 45"/>
                  <a:gd name="T11" fmla="*/ 2147483647 h 39"/>
                  <a:gd name="T12" fmla="*/ 0 60000 65536"/>
                  <a:gd name="T13" fmla="*/ 0 60000 65536"/>
                  <a:gd name="T14" fmla="*/ 0 60000 65536"/>
                  <a:gd name="T15" fmla="*/ 0 60000 65536"/>
                  <a:gd name="T16" fmla="*/ 0 60000 65536"/>
                  <a:gd name="T17" fmla="*/ 0 60000 65536"/>
                  <a:gd name="T18" fmla="*/ 0 w 45"/>
                  <a:gd name="T19" fmla="*/ 0 h 39"/>
                  <a:gd name="T20" fmla="*/ 45 w 4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5" h="39">
                    <a:moveTo>
                      <a:pt x="45" y="39"/>
                    </a:moveTo>
                    <a:lnTo>
                      <a:pt x="8" y="18"/>
                    </a:lnTo>
                    <a:lnTo>
                      <a:pt x="0" y="22"/>
                    </a:lnTo>
                    <a:lnTo>
                      <a:pt x="3" y="0"/>
                    </a:lnTo>
                    <a:lnTo>
                      <a:pt x="44" y="31"/>
                    </a:lnTo>
                    <a:lnTo>
                      <a:pt x="45" y="39"/>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950" name="Freeform 64"/>
              <p:cNvSpPr>
                <a:spLocks noChangeAspect="1"/>
              </p:cNvSpPr>
              <p:nvPr/>
            </p:nvSpPr>
            <p:spPr bwMode="auto">
              <a:xfrm>
                <a:off x="8546261" y="3773061"/>
                <a:ext cx="29832" cy="15741"/>
              </a:xfrm>
              <a:custGeom>
                <a:avLst/>
                <a:gdLst>
                  <a:gd name="T0" fmla="*/ 2147483647 w 40"/>
                  <a:gd name="T1" fmla="*/ 2147483647 h 20"/>
                  <a:gd name="T2" fmla="*/ 2147483647 w 40"/>
                  <a:gd name="T3" fmla="*/ 0 h 20"/>
                  <a:gd name="T4" fmla="*/ 0 w 40"/>
                  <a:gd name="T5" fmla="*/ 2147483647 h 20"/>
                  <a:gd name="T6" fmla="*/ 2147483647 w 40"/>
                  <a:gd name="T7" fmla="*/ 2147483647 h 20"/>
                  <a:gd name="T8" fmla="*/ 0 60000 65536"/>
                  <a:gd name="T9" fmla="*/ 0 60000 65536"/>
                  <a:gd name="T10" fmla="*/ 0 60000 65536"/>
                  <a:gd name="T11" fmla="*/ 0 60000 65536"/>
                  <a:gd name="T12" fmla="*/ 0 w 40"/>
                  <a:gd name="T13" fmla="*/ 0 h 20"/>
                  <a:gd name="T14" fmla="*/ 40 w 40"/>
                  <a:gd name="T15" fmla="*/ 20 h 20"/>
                </a:gdLst>
                <a:ahLst/>
                <a:cxnLst>
                  <a:cxn ang="T8">
                    <a:pos x="T0" y="T1"/>
                  </a:cxn>
                  <a:cxn ang="T9">
                    <a:pos x="T2" y="T3"/>
                  </a:cxn>
                  <a:cxn ang="T10">
                    <a:pos x="T4" y="T5"/>
                  </a:cxn>
                  <a:cxn ang="T11">
                    <a:pos x="T6" y="T7"/>
                  </a:cxn>
                </a:cxnLst>
                <a:rect l="T12" t="T13" r="T14" b="T15"/>
                <a:pathLst>
                  <a:path w="40" h="20">
                    <a:moveTo>
                      <a:pt x="40" y="18"/>
                    </a:moveTo>
                    <a:lnTo>
                      <a:pt x="30" y="0"/>
                    </a:lnTo>
                    <a:lnTo>
                      <a:pt x="0" y="20"/>
                    </a:lnTo>
                    <a:lnTo>
                      <a:pt x="40" y="18"/>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951" name="Freeform 65"/>
              <p:cNvSpPr>
                <a:spLocks noChangeAspect="1"/>
              </p:cNvSpPr>
              <p:nvPr/>
            </p:nvSpPr>
            <p:spPr bwMode="auto">
              <a:xfrm>
                <a:off x="8528363" y="3725838"/>
                <a:ext cx="21877" cy="74771"/>
              </a:xfrm>
              <a:custGeom>
                <a:avLst/>
                <a:gdLst>
                  <a:gd name="T0" fmla="*/ 2147483647 w 27"/>
                  <a:gd name="T1" fmla="*/ 0 h 102"/>
                  <a:gd name="T2" fmla="*/ 2147483647 w 27"/>
                  <a:gd name="T3" fmla="*/ 2147483647 h 102"/>
                  <a:gd name="T4" fmla="*/ 2147483647 w 27"/>
                  <a:gd name="T5" fmla="*/ 2147483647 h 102"/>
                  <a:gd name="T6" fmla="*/ 0 w 27"/>
                  <a:gd name="T7" fmla="*/ 2147483647 h 102"/>
                  <a:gd name="T8" fmla="*/ 2147483647 w 27"/>
                  <a:gd name="T9" fmla="*/ 2147483647 h 102"/>
                  <a:gd name="T10" fmla="*/ 2147483647 w 27"/>
                  <a:gd name="T11" fmla="*/ 0 h 102"/>
                  <a:gd name="T12" fmla="*/ 0 60000 65536"/>
                  <a:gd name="T13" fmla="*/ 0 60000 65536"/>
                  <a:gd name="T14" fmla="*/ 0 60000 65536"/>
                  <a:gd name="T15" fmla="*/ 0 60000 65536"/>
                  <a:gd name="T16" fmla="*/ 0 60000 65536"/>
                  <a:gd name="T17" fmla="*/ 0 60000 65536"/>
                  <a:gd name="T18" fmla="*/ 0 w 27"/>
                  <a:gd name="T19" fmla="*/ 0 h 102"/>
                  <a:gd name="T20" fmla="*/ 27 w 27"/>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27" h="102">
                    <a:moveTo>
                      <a:pt x="27" y="0"/>
                    </a:moveTo>
                    <a:lnTo>
                      <a:pt x="27" y="29"/>
                    </a:lnTo>
                    <a:lnTo>
                      <a:pt x="15" y="66"/>
                    </a:lnTo>
                    <a:lnTo>
                      <a:pt x="0" y="102"/>
                    </a:lnTo>
                    <a:lnTo>
                      <a:pt x="15" y="51"/>
                    </a:lnTo>
                    <a:lnTo>
                      <a:pt x="27" y="0"/>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952" name="Freeform 66"/>
              <p:cNvSpPr>
                <a:spLocks noChangeAspect="1"/>
              </p:cNvSpPr>
              <p:nvPr/>
            </p:nvSpPr>
            <p:spPr bwMode="auto">
              <a:xfrm>
                <a:off x="7547927" y="3355918"/>
                <a:ext cx="316207" cy="594228"/>
              </a:xfrm>
              <a:custGeom>
                <a:avLst/>
                <a:gdLst>
                  <a:gd name="T0" fmla="*/ 2147483647 w 424"/>
                  <a:gd name="T1" fmla="*/ 2147483647 h 804"/>
                  <a:gd name="T2" fmla="*/ 2147483647 w 424"/>
                  <a:gd name="T3" fmla="*/ 2147483647 h 804"/>
                  <a:gd name="T4" fmla="*/ 2147483647 w 424"/>
                  <a:gd name="T5" fmla="*/ 2147483647 h 804"/>
                  <a:gd name="T6" fmla="*/ 2147483647 w 424"/>
                  <a:gd name="T7" fmla="*/ 2147483647 h 804"/>
                  <a:gd name="T8" fmla="*/ 2147483647 w 424"/>
                  <a:gd name="T9" fmla="*/ 2147483647 h 804"/>
                  <a:gd name="T10" fmla="*/ 2147483647 w 424"/>
                  <a:gd name="T11" fmla="*/ 2147483647 h 804"/>
                  <a:gd name="T12" fmla="*/ 2147483647 w 424"/>
                  <a:gd name="T13" fmla="*/ 2147483647 h 804"/>
                  <a:gd name="T14" fmla="*/ 2147483647 w 424"/>
                  <a:gd name="T15" fmla="*/ 2147483647 h 804"/>
                  <a:gd name="T16" fmla="*/ 2147483647 w 424"/>
                  <a:gd name="T17" fmla="*/ 2147483647 h 804"/>
                  <a:gd name="T18" fmla="*/ 2147483647 w 424"/>
                  <a:gd name="T19" fmla="*/ 2147483647 h 804"/>
                  <a:gd name="T20" fmla="*/ 2147483647 w 424"/>
                  <a:gd name="T21" fmla="*/ 2147483647 h 804"/>
                  <a:gd name="T22" fmla="*/ 2147483647 w 424"/>
                  <a:gd name="T23" fmla="*/ 2147483647 h 804"/>
                  <a:gd name="T24" fmla="*/ 2147483647 w 424"/>
                  <a:gd name="T25" fmla="*/ 2147483647 h 804"/>
                  <a:gd name="T26" fmla="*/ 2147483647 w 424"/>
                  <a:gd name="T27" fmla="*/ 2147483647 h 804"/>
                  <a:gd name="T28" fmla="*/ 2147483647 w 424"/>
                  <a:gd name="T29" fmla="*/ 0 h 804"/>
                  <a:gd name="T30" fmla="*/ 2147483647 w 424"/>
                  <a:gd name="T31" fmla="*/ 2147483647 h 804"/>
                  <a:gd name="T32" fmla="*/ 2147483647 w 424"/>
                  <a:gd name="T33" fmla="*/ 2147483647 h 804"/>
                  <a:gd name="T34" fmla="*/ 2147483647 w 424"/>
                  <a:gd name="T35" fmla="*/ 2147483647 h 804"/>
                  <a:gd name="T36" fmla="*/ 2147483647 w 424"/>
                  <a:gd name="T37" fmla="*/ 2147483647 h 804"/>
                  <a:gd name="T38" fmla="*/ 2147483647 w 424"/>
                  <a:gd name="T39" fmla="*/ 2147483647 h 804"/>
                  <a:gd name="T40" fmla="*/ 2147483647 w 424"/>
                  <a:gd name="T41" fmla="*/ 2147483647 h 804"/>
                  <a:gd name="T42" fmla="*/ 2147483647 w 424"/>
                  <a:gd name="T43" fmla="*/ 2147483647 h 804"/>
                  <a:gd name="T44" fmla="*/ 2147483647 w 424"/>
                  <a:gd name="T45" fmla="*/ 2147483647 h 804"/>
                  <a:gd name="T46" fmla="*/ 2147483647 w 424"/>
                  <a:gd name="T47" fmla="*/ 2147483647 h 804"/>
                  <a:gd name="T48" fmla="*/ 2147483647 w 424"/>
                  <a:gd name="T49" fmla="*/ 2147483647 h 804"/>
                  <a:gd name="T50" fmla="*/ 2147483647 w 424"/>
                  <a:gd name="T51" fmla="*/ 2147483647 h 804"/>
                  <a:gd name="T52" fmla="*/ 2147483647 w 424"/>
                  <a:gd name="T53" fmla="*/ 2147483647 h 804"/>
                  <a:gd name="T54" fmla="*/ 2147483647 w 424"/>
                  <a:gd name="T55" fmla="*/ 2147483647 h 804"/>
                  <a:gd name="T56" fmla="*/ 2147483647 w 424"/>
                  <a:gd name="T57" fmla="*/ 2147483647 h 804"/>
                  <a:gd name="T58" fmla="*/ 2147483647 w 424"/>
                  <a:gd name="T59" fmla="*/ 2147483647 h 804"/>
                  <a:gd name="T60" fmla="*/ 2147483647 w 424"/>
                  <a:gd name="T61" fmla="*/ 2147483647 h 804"/>
                  <a:gd name="T62" fmla="*/ 2147483647 w 424"/>
                  <a:gd name="T63" fmla="*/ 2147483647 h 804"/>
                  <a:gd name="T64" fmla="*/ 2147483647 w 424"/>
                  <a:gd name="T65" fmla="*/ 2147483647 h 8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4"/>
                  <a:gd name="T100" fmla="*/ 0 h 804"/>
                  <a:gd name="T101" fmla="*/ 424 w 424"/>
                  <a:gd name="T102" fmla="*/ 804 h 8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4" h="804">
                    <a:moveTo>
                      <a:pt x="153" y="615"/>
                    </a:moveTo>
                    <a:lnTo>
                      <a:pt x="139" y="571"/>
                    </a:lnTo>
                    <a:lnTo>
                      <a:pt x="151" y="524"/>
                    </a:lnTo>
                    <a:lnTo>
                      <a:pt x="162" y="476"/>
                    </a:lnTo>
                    <a:lnTo>
                      <a:pt x="163" y="431"/>
                    </a:lnTo>
                    <a:lnTo>
                      <a:pt x="165" y="386"/>
                    </a:lnTo>
                    <a:lnTo>
                      <a:pt x="206" y="379"/>
                    </a:lnTo>
                    <a:lnTo>
                      <a:pt x="209" y="418"/>
                    </a:lnTo>
                    <a:lnTo>
                      <a:pt x="247" y="425"/>
                    </a:lnTo>
                    <a:lnTo>
                      <a:pt x="296" y="458"/>
                    </a:lnTo>
                    <a:lnTo>
                      <a:pt x="314" y="480"/>
                    </a:lnTo>
                    <a:lnTo>
                      <a:pt x="296" y="436"/>
                    </a:lnTo>
                    <a:lnTo>
                      <a:pt x="276" y="389"/>
                    </a:lnTo>
                    <a:lnTo>
                      <a:pt x="308" y="334"/>
                    </a:lnTo>
                    <a:lnTo>
                      <a:pt x="359" y="333"/>
                    </a:lnTo>
                    <a:lnTo>
                      <a:pt x="411" y="331"/>
                    </a:lnTo>
                    <a:lnTo>
                      <a:pt x="424" y="300"/>
                    </a:lnTo>
                    <a:lnTo>
                      <a:pt x="412" y="254"/>
                    </a:lnTo>
                    <a:lnTo>
                      <a:pt x="369" y="195"/>
                    </a:lnTo>
                    <a:lnTo>
                      <a:pt x="360" y="155"/>
                    </a:lnTo>
                    <a:lnTo>
                      <a:pt x="302" y="107"/>
                    </a:lnTo>
                    <a:lnTo>
                      <a:pt x="278" y="122"/>
                    </a:lnTo>
                    <a:lnTo>
                      <a:pt x="257" y="131"/>
                    </a:lnTo>
                    <a:lnTo>
                      <a:pt x="227" y="121"/>
                    </a:lnTo>
                    <a:lnTo>
                      <a:pt x="184" y="154"/>
                    </a:lnTo>
                    <a:lnTo>
                      <a:pt x="181" y="97"/>
                    </a:lnTo>
                    <a:lnTo>
                      <a:pt x="178" y="40"/>
                    </a:lnTo>
                    <a:lnTo>
                      <a:pt x="141" y="39"/>
                    </a:lnTo>
                    <a:lnTo>
                      <a:pt x="135" y="6"/>
                    </a:lnTo>
                    <a:lnTo>
                      <a:pt x="117" y="0"/>
                    </a:lnTo>
                    <a:lnTo>
                      <a:pt x="91" y="4"/>
                    </a:lnTo>
                    <a:lnTo>
                      <a:pt x="69" y="30"/>
                    </a:lnTo>
                    <a:lnTo>
                      <a:pt x="23" y="39"/>
                    </a:lnTo>
                    <a:lnTo>
                      <a:pt x="12" y="100"/>
                    </a:lnTo>
                    <a:lnTo>
                      <a:pt x="0" y="98"/>
                    </a:lnTo>
                    <a:lnTo>
                      <a:pt x="39" y="158"/>
                    </a:lnTo>
                    <a:lnTo>
                      <a:pt x="79" y="218"/>
                    </a:lnTo>
                    <a:lnTo>
                      <a:pt x="91" y="222"/>
                    </a:lnTo>
                    <a:lnTo>
                      <a:pt x="79" y="255"/>
                    </a:lnTo>
                    <a:lnTo>
                      <a:pt x="73" y="279"/>
                    </a:lnTo>
                    <a:lnTo>
                      <a:pt x="75" y="310"/>
                    </a:lnTo>
                    <a:lnTo>
                      <a:pt x="99" y="345"/>
                    </a:lnTo>
                    <a:lnTo>
                      <a:pt x="124" y="379"/>
                    </a:lnTo>
                    <a:lnTo>
                      <a:pt x="138" y="427"/>
                    </a:lnTo>
                    <a:lnTo>
                      <a:pt x="151" y="480"/>
                    </a:lnTo>
                    <a:lnTo>
                      <a:pt x="135" y="516"/>
                    </a:lnTo>
                    <a:lnTo>
                      <a:pt x="118" y="552"/>
                    </a:lnTo>
                    <a:lnTo>
                      <a:pt x="117" y="562"/>
                    </a:lnTo>
                    <a:lnTo>
                      <a:pt x="109" y="616"/>
                    </a:lnTo>
                    <a:lnTo>
                      <a:pt x="103" y="670"/>
                    </a:lnTo>
                    <a:lnTo>
                      <a:pt x="111" y="662"/>
                    </a:lnTo>
                    <a:lnTo>
                      <a:pt x="138" y="692"/>
                    </a:lnTo>
                    <a:lnTo>
                      <a:pt x="163" y="722"/>
                    </a:lnTo>
                    <a:lnTo>
                      <a:pt x="175" y="736"/>
                    </a:lnTo>
                    <a:lnTo>
                      <a:pt x="199" y="768"/>
                    </a:lnTo>
                    <a:lnTo>
                      <a:pt x="200" y="761"/>
                    </a:lnTo>
                    <a:lnTo>
                      <a:pt x="239" y="779"/>
                    </a:lnTo>
                    <a:lnTo>
                      <a:pt x="242" y="804"/>
                    </a:lnTo>
                    <a:lnTo>
                      <a:pt x="275" y="803"/>
                    </a:lnTo>
                    <a:lnTo>
                      <a:pt x="294" y="779"/>
                    </a:lnTo>
                    <a:lnTo>
                      <a:pt x="268" y="746"/>
                    </a:lnTo>
                    <a:lnTo>
                      <a:pt x="232" y="740"/>
                    </a:lnTo>
                    <a:lnTo>
                      <a:pt x="206" y="709"/>
                    </a:lnTo>
                    <a:lnTo>
                      <a:pt x="193" y="670"/>
                    </a:lnTo>
                    <a:lnTo>
                      <a:pt x="178" y="618"/>
                    </a:lnTo>
                    <a:lnTo>
                      <a:pt x="153" y="615"/>
                    </a:lnTo>
                    <a:close/>
                  </a:path>
                </a:pathLst>
              </a:custGeom>
              <a:solidFill>
                <a:srgbClr val="FF0000"/>
              </a:solidFill>
              <a:ln w="0">
                <a:solidFill>
                  <a:srgbClr val="006699"/>
                </a:solidFill>
                <a:prstDash val="solid"/>
                <a:round/>
                <a:headEnd/>
                <a:tailEnd/>
              </a:ln>
            </p:spPr>
            <p:txBody>
              <a:bodyPr/>
              <a:lstStyle/>
              <a:p>
                <a:endParaRPr lang="en-US" sz="1799"/>
              </a:p>
            </p:txBody>
          </p:sp>
          <p:sp>
            <p:nvSpPr>
              <p:cNvPr id="953" name="Freeform 67"/>
              <p:cNvSpPr>
                <a:spLocks noChangeAspect="1"/>
              </p:cNvSpPr>
              <p:nvPr/>
            </p:nvSpPr>
            <p:spPr bwMode="auto">
              <a:xfrm>
                <a:off x="7693099" y="3235892"/>
                <a:ext cx="318197" cy="594228"/>
              </a:xfrm>
              <a:custGeom>
                <a:avLst/>
                <a:gdLst>
                  <a:gd name="T0" fmla="*/ 2147483647 w 427"/>
                  <a:gd name="T1" fmla="*/ 2147483647 h 804"/>
                  <a:gd name="T2" fmla="*/ 2147483647 w 427"/>
                  <a:gd name="T3" fmla="*/ 2147483647 h 804"/>
                  <a:gd name="T4" fmla="*/ 2147483647 w 427"/>
                  <a:gd name="T5" fmla="*/ 2147483647 h 804"/>
                  <a:gd name="T6" fmla="*/ 2147483647 w 427"/>
                  <a:gd name="T7" fmla="*/ 2147483647 h 804"/>
                  <a:gd name="T8" fmla="*/ 2147483647 w 427"/>
                  <a:gd name="T9" fmla="*/ 2147483647 h 804"/>
                  <a:gd name="T10" fmla="*/ 2147483647 w 427"/>
                  <a:gd name="T11" fmla="*/ 2147483647 h 804"/>
                  <a:gd name="T12" fmla="*/ 2147483647 w 427"/>
                  <a:gd name="T13" fmla="*/ 2147483647 h 804"/>
                  <a:gd name="T14" fmla="*/ 2147483647 w 427"/>
                  <a:gd name="T15" fmla="*/ 2147483647 h 804"/>
                  <a:gd name="T16" fmla="*/ 2147483647 w 427"/>
                  <a:gd name="T17" fmla="*/ 2147483647 h 804"/>
                  <a:gd name="T18" fmla="*/ 2147483647 w 427"/>
                  <a:gd name="T19" fmla="*/ 2147483647 h 804"/>
                  <a:gd name="T20" fmla="*/ 2147483647 w 427"/>
                  <a:gd name="T21" fmla="*/ 2147483647 h 804"/>
                  <a:gd name="T22" fmla="*/ 2147483647 w 427"/>
                  <a:gd name="T23" fmla="*/ 2147483647 h 804"/>
                  <a:gd name="T24" fmla="*/ 2147483647 w 427"/>
                  <a:gd name="T25" fmla="*/ 2147483647 h 804"/>
                  <a:gd name="T26" fmla="*/ 2147483647 w 427"/>
                  <a:gd name="T27" fmla="*/ 2147483647 h 804"/>
                  <a:gd name="T28" fmla="*/ 2147483647 w 427"/>
                  <a:gd name="T29" fmla="*/ 2147483647 h 804"/>
                  <a:gd name="T30" fmla="*/ 2147483647 w 427"/>
                  <a:gd name="T31" fmla="*/ 2147483647 h 804"/>
                  <a:gd name="T32" fmla="*/ 2147483647 w 427"/>
                  <a:gd name="T33" fmla="*/ 2147483647 h 804"/>
                  <a:gd name="T34" fmla="*/ 2147483647 w 427"/>
                  <a:gd name="T35" fmla="*/ 2147483647 h 804"/>
                  <a:gd name="T36" fmla="*/ 2147483647 w 427"/>
                  <a:gd name="T37" fmla="*/ 2147483647 h 804"/>
                  <a:gd name="T38" fmla="*/ 2147483647 w 427"/>
                  <a:gd name="T39" fmla="*/ 2147483647 h 804"/>
                  <a:gd name="T40" fmla="*/ 2147483647 w 427"/>
                  <a:gd name="T41" fmla="*/ 2147483647 h 804"/>
                  <a:gd name="T42" fmla="*/ 2147483647 w 427"/>
                  <a:gd name="T43" fmla="*/ 2147483647 h 804"/>
                  <a:gd name="T44" fmla="*/ 2147483647 w 427"/>
                  <a:gd name="T45" fmla="*/ 2147483647 h 804"/>
                  <a:gd name="T46" fmla="*/ 2147483647 w 427"/>
                  <a:gd name="T47" fmla="*/ 2147483647 h 804"/>
                  <a:gd name="T48" fmla="*/ 2147483647 w 427"/>
                  <a:gd name="T49" fmla="*/ 2147483647 h 804"/>
                  <a:gd name="T50" fmla="*/ 2147483647 w 427"/>
                  <a:gd name="T51" fmla="*/ 2147483647 h 804"/>
                  <a:gd name="T52" fmla="*/ 2147483647 w 427"/>
                  <a:gd name="T53" fmla="*/ 2147483647 h 804"/>
                  <a:gd name="T54" fmla="*/ 2147483647 w 427"/>
                  <a:gd name="T55" fmla="*/ 2147483647 h 804"/>
                  <a:gd name="T56" fmla="*/ 2147483647 w 427"/>
                  <a:gd name="T57" fmla="*/ 2147483647 h 804"/>
                  <a:gd name="T58" fmla="*/ 2147483647 w 427"/>
                  <a:gd name="T59" fmla="*/ 2147483647 h 804"/>
                  <a:gd name="T60" fmla="*/ 2147483647 w 427"/>
                  <a:gd name="T61" fmla="*/ 2147483647 h 804"/>
                  <a:gd name="T62" fmla="*/ 2147483647 w 427"/>
                  <a:gd name="T63" fmla="*/ 2147483647 h 804"/>
                  <a:gd name="T64" fmla="*/ 2147483647 w 427"/>
                  <a:gd name="T65" fmla="*/ 2147483647 h 804"/>
                  <a:gd name="T66" fmla="*/ 2147483647 w 427"/>
                  <a:gd name="T67" fmla="*/ 2147483647 h 8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7"/>
                  <a:gd name="T103" fmla="*/ 0 h 804"/>
                  <a:gd name="T104" fmla="*/ 427 w 427"/>
                  <a:gd name="T105" fmla="*/ 804 h 8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7" h="804">
                    <a:moveTo>
                      <a:pt x="148" y="167"/>
                    </a:moveTo>
                    <a:lnTo>
                      <a:pt x="134" y="150"/>
                    </a:lnTo>
                    <a:lnTo>
                      <a:pt x="106" y="127"/>
                    </a:lnTo>
                    <a:lnTo>
                      <a:pt x="82" y="139"/>
                    </a:lnTo>
                    <a:lnTo>
                      <a:pt x="48" y="107"/>
                    </a:lnTo>
                    <a:lnTo>
                      <a:pt x="39" y="83"/>
                    </a:lnTo>
                    <a:lnTo>
                      <a:pt x="0" y="47"/>
                    </a:lnTo>
                    <a:lnTo>
                      <a:pt x="12" y="34"/>
                    </a:lnTo>
                    <a:lnTo>
                      <a:pt x="37" y="43"/>
                    </a:lnTo>
                    <a:lnTo>
                      <a:pt x="49" y="34"/>
                    </a:lnTo>
                    <a:lnTo>
                      <a:pt x="67" y="33"/>
                    </a:lnTo>
                    <a:lnTo>
                      <a:pt x="80" y="36"/>
                    </a:lnTo>
                    <a:lnTo>
                      <a:pt x="88" y="31"/>
                    </a:lnTo>
                    <a:lnTo>
                      <a:pt x="104" y="31"/>
                    </a:lnTo>
                    <a:lnTo>
                      <a:pt x="133" y="0"/>
                    </a:lnTo>
                    <a:lnTo>
                      <a:pt x="154" y="3"/>
                    </a:lnTo>
                    <a:lnTo>
                      <a:pt x="212" y="22"/>
                    </a:lnTo>
                    <a:lnTo>
                      <a:pt x="219" y="58"/>
                    </a:lnTo>
                    <a:lnTo>
                      <a:pt x="240" y="74"/>
                    </a:lnTo>
                    <a:lnTo>
                      <a:pt x="288" y="94"/>
                    </a:lnTo>
                    <a:lnTo>
                      <a:pt x="261" y="115"/>
                    </a:lnTo>
                    <a:lnTo>
                      <a:pt x="236" y="128"/>
                    </a:lnTo>
                    <a:lnTo>
                      <a:pt x="236" y="134"/>
                    </a:lnTo>
                    <a:lnTo>
                      <a:pt x="218" y="179"/>
                    </a:lnTo>
                    <a:lnTo>
                      <a:pt x="200" y="230"/>
                    </a:lnTo>
                    <a:lnTo>
                      <a:pt x="234" y="279"/>
                    </a:lnTo>
                    <a:lnTo>
                      <a:pt x="246" y="304"/>
                    </a:lnTo>
                    <a:lnTo>
                      <a:pt x="277" y="335"/>
                    </a:lnTo>
                    <a:lnTo>
                      <a:pt x="307" y="365"/>
                    </a:lnTo>
                    <a:lnTo>
                      <a:pt x="348" y="398"/>
                    </a:lnTo>
                    <a:lnTo>
                      <a:pt x="380" y="434"/>
                    </a:lnTo>
                    <a:lnTo>
                      <a:pt x="404" y="509"/>
                    </a:lnTo>
                    <a:lnTo>
                      <a:pt x="427" y="583"/>
                    </a:lnTo>
                    <a:lnTo>
                      <a:pt x="421" y="603"/>
                    </a:lnTo>
                    <a:lnTo>
                      <a:pt x="422" y="622"/>
                    </a:lnTo>
                    <a:lnTo>
                      <a:pt x="415" y="644"/>
                    </a:lnTo>
                    <a:lnTo>
                      <a:pt x="382" y="674"/>
                    </a:lnTo>
                    <a:lnTo>
                      <a:pt x="348" y="704"/>
                    </a:lnTo>
                    <a:lnTo>
                      <a:pt x="313" y="697"/>
                    </a:lnTo>
                    <a:lnTo>
                      <a:pt x="313" y="712"/>
                    </a:lnTo>
                    <a:lnTo>
                      <a:pt x="313" y="728"/>
                    </a:lnTo>
                    <a:lnTo>
                      <a:pt x="304" y="734"/>
                    </a:lnTo>
                    <a:lnTo>
                      <a:pt x="304" y="755"/>
                    </a:lnTo>
                    <a:lnTo>
                      <a:pt x="286" y="756"/>
                    </a:lnTo>
                    <a:lnTo>
                      <a:pt x="248" y="797"/>
                    </a:lnTo>
                    <a:lnTo>
                      <a:pt x="225" y="804"/>
                    </a:lnTo>
                    <a:lnTo>
                      <a:pt x="230" y="737"/>
                    </a:lnTo>
                    <a:lnTo>
                      <a:pt x="198" y="709"/>
                    </a:lnTo>
                    <a:lnTo>
                      <a:pt x="227" y="689"/>
                    </a:lnTo>
                    <a:lnTo>
                      <a:pt x="240" y="682"/>
                    </a:lnTo>
                    <a:lnTo>
                      <a:pt x="276" y="688"/>
                    </a:lnTo>
                    <a:lnTo>
                      <a:pt x="263" y="646"/>
                    </a:lnTo>
                    <a:lnTo>
                      <a:pt x="288" y="631"/>
                    </a:lnTo>
                    <a:lnTo>
                      <a:pt x="333" y="607"/>
                    </a:lnTo>
                    <a:lnTo>
                      <a:pt x="330" y="565"/>
                    </a:lnTo>
                    <a:lnTo>
                      <a:pt x="327" y="522"/>
                    </a:lnTo>
                    <a:lnTo>
                      <a:pt x="325" y="473"/>
                    </a:lnTo>
                    <a:lnTo>
                      <a:pt x="318" y="428"/>
                    </a:lnTo>
                    <a:lnTo>
                      <a:pt x="303" y="409"/>
                    </a:lnTo>
                    <a:lnTo>
                      <a:pt x="304" y="397"/>
                    </a:lnTo>
                    <a:lnTo>
                      <a:pt x="263" y="362"/>
                    </a:lnTo>
                    <a:lnTo>
                      <a:pt x="240" y="331"/>
                    </a:lnTo>
                    <a:lnTo>
                      <a:pt x="210" y="294"/>
                    </a:lnTo>
                    <a:lnTo>
                      <a:pt x="180" y="256"/>
                    </a:lnTo>
                    <a:lnTo>
                      <a:pt x="118" y="212"/>
                    </a:lnTo>
                    <a:lnTo>
                      <a:pt x="127" y="197"/>
                    </a:lnTo>
                    <a:lnTo>
                      <a:pt x="154" y="188"/>
                    </a:lnTo>
                    <a:lnTo>
                      <a:pt x="148" y="167"/>
                    </a:lnTo>
                    <a:close/>
                  </a:path>
                </a:pathLst>
              </a:custGeom>
              <a:solidFill>
                <a:srgbClr val="FF0000"/>
              </a:solidFill>
              <a:ln w="0">
                <a:solidFill>
                  <a:srgbClr val="006699"/>
                </a:solidFill>
                <a:prstDash val="solid"/>
                <a:round/>
                <a:headEnd/>
                <a:tailEnd/>
              </a:ln>
            </p:spPr>
            <p:txBody>
              <a:bodyPr/>
              <a:lstStyle/>
              <a:p>
                <a:endParaRPr lang="en-US" sz="1799"/>
              </a:p>
            </p:txBody>
          </p:sp>
          <p:sp>
            <p:nvSpPr>
              <p:cNvPr id="954" name="Freeform 68"/>
              <p:cNvSpPr>
                <a:spLocks noChangeAspect="1"/>
              </p:cNvSpPr>
              <p:nvPr/>
            </p:nvSpPr>
            <p:spPr bwMode="auto">
              <a:xfrm>
                <a:off x="5855521" y="3119801"/>
                <a:ext cx="23863" cy="62963"/>
              </a:xfrm>
              <a:custGeom>
                <a:avLst/>
                <a:gdLst>
                  <a:gd name="T0" fmla="*/ 2147483647 w 33"/>
                  <a:gd name="T1" fmla="*/ 2147483647 h 85"/>
                  <a:gd name="T2" fmla="*/ 2147483647 w 33"/>
                  <a:gd name="T3" fmla="*/ 2147483647 h 85"/>
                  <a:gd name="T4" fmla="*/ 2147483647 w 33"/>
                  <a:gd name="T5" fmla="*/ 2147483647 h 85"/>
                  <a:gd name="T6" fmla="*/ 0 w 33"/>
                  <a:gd name="T7" fmla="*/ 2147483647 h 85"/>
                  <a:gd name="T8" fmla="*/ 2147483647 w 33"/>
                  <a:gd name="T9" fmla="*/ 0 h 85"/>
                  <a:gd name="T10" fmla="*/ 2147483647 w 33"/>
                  <a:gd name="T11" fmla="*/ 2147483647 h 85"/>
                  <a:gd name="T12" fmla="*/ 2147483647 w 33"/>
                  <a:gd name="T13" fmla="*/ 2147483647 h 85"/>
                  <a:gd name="T14" fmla="*/ 0 60000 65536"/>
                  <a:gd name="T15" fmla="*/ 0 60000 65536"/>
                  <a:gd name="T16" fmla="*/ 0 60000 65536"/>
                  <a:gd name="T17" fmla="*/ 0 60000 65536"/>
                  <a:gd name="T18" fmla="*/ 0 60000 65536"/>
                  <a:gd name="T19" fmla="*/ 0 60000 65536"/>
                  <a:gd name="T20" fmla="*/ 0 60000 65536"/>
                  <a:gd name="T21" fmla="*/ 0 w 33"/>
                  <a:gd name="T22" fmla="*/ 0 h 85"/>
                  <a:gd name="T23" fmla="*/ 33 w 3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85">
                    <a:moveTo>
                      <a:pt x="19" y="82"/>
                    </a:moveTo>
                    <a:lnTo>
                      <a:pt x="15" y="85"/>
                    </a:lnTo>
                    <a:lnTo>
                      <a:pt x="2" y="75"/>
                    </a:lnTo>
                    <a:lnTo>
                      <a:pt x="0" y="25"/>
                    </a:lnTo>
                    <a:lnTo>
                      <a:pt x="16" y="0"/>
                    </a:lnTo>
                    <a:lnTo>
                      <a:pt x="33" y="45"/>
                    </a:lnTo>
                    <a:lnTo>
                      <a:pt x="19" y="82"/>
                    </a:lnTo>
                    <a:close/>
                  </a:path>
                </a:pathLst>
              </a:custGeom>
              <a:solidFill>
                <a:srgbClr val="92D050"/>
              </a:solidFill>
              <a:ln w="0">
                <a:solidFill>
                  <a:srgbClr val="006699"/>
                </a:solidFill>
                <a:prstDash val="solid"/>
                <a:round/>
                <a:headEnd/>
                <a:tailEnd/>
              </a:ln>
            </p:spPr>
            <p:txBody>
              <a:bodyPr/>
              <a:lstStyle/>
              <a:p>
                <a:endParaRPr lang="en-US" sz="1799"/>
              </a:p>
            </p:txBody>
          </p:sp>
          <p:sp>
            <p:nvSpPr>
              <p:cNvPr id="955" name="Freeform 69"/>
              <p:cNvSpPr>
                <a:spLocks noChangeAspect="1"/>
              </p:cNvSpPr>
              <p:nvPr/>
            </p:nvSpPr>
            <p:spPr bwMode="auto">
              <a:xfrm>
                <a:off x="5541304" y="2564927"/>
                <a:ext cx="741792" cy="590295"/>
              </a:xfrm>
              <a:custGeom>
                <a:avLst/>
                <a:gdLst>
                  <a:gd name="T0" fmla="*/ 2147483647 w 992"/>
                  <a:gd name="T1" fmla="*/ 2147483647 h 800"/>
                  <a:gd name="T2" fmla="*/ 2147483647 w 992"/>
                  <a:gd name="T3" fmla="*/ 2147483647 h 800"/>
                  <a:gd name="T4" fmla="*/ 2147483647 w 992"/>
                  <a:gd name="T5" fmla="*/ 2147483647 h 800"/>
                  <a:gd name="T6" fmla="*/ 2147483647 w 992"/>
                  <a:gd name="T7" fmla="*/ 2147483647 h 800"/>
                  <a:gd name="T8" fmla="*/ 0 w 992"/>
                  <a:gd name="T9" fmla="*/ 2147483647 h 800"/>
                  <a:gd name="T10" fmla="*/ 2147483647 w 992"/>
                  <a:gd name="T11" fmla="*/ 2147483647 h 800"/>
                  <a:gd name="T12" fmla="*/ 2147483647 w 992"/>
                  <a:gd name="T13" fmla="*/ 2147483647 h 800"/>
                  <a:gd name="T14" fmla="*/ 2147483647 w 992"/>
                  <a:gd name="T15" fmla="*/ 0 h 800"/>
                  <a:gd name="T16" fmla="*/ 2147483647 w 992"/>
                  <a:gd name="T17" fmla="*/ 2147483647 h 800"/>
                  <a:gd name="T18" fmla="*/ 2147483647 w 992"/>
                  <a:gd name="T19" fmla="*/ 2147483647 h 800"/>
                  <a:gd name="T20" fmla="*/ 2147483647 w 992"/>
                  <a:gd name="T21" fmla="*/ 2147483647 h 800"/>
                  <a:gd name="T22" fmla="*/ 2147483647 w 992"/>
                  <a:gd name="T23" fmla="*/ 2147483647 h 800"/>
                  <a:gd name="T24" fmla="*/ 2147483647 w 992"/>
                  <a:gd name="T25" fmla="*/ 2147483647 h 800"/>
                  <a:gd name="T26" fmla="*/ 2147483647 w 992"/>
                  <a:gd name="T27" fmla="*/ 2147483647 h 800"/>
                  <a:gd name="T28" fmla="*/ 2147483647 w 992"/>
                  <a:gd name="T29" fmla="*/ 2147483647 h 800"/>
                  <a:gd name="T30" fmla="*/ 2147483647 w 992"/>
                  <a:gd name="T31" fmla="*/ 2147483647 h 800"/>
                  <a:gd name="T32" fmla="*/ 2147483647 w 992"/>
                  <a:gd name="T33" fmla="*/ 2147483647 h 800"/>
                  <a:gd name="T34" fmla="*/ 2147483647 w 992"/>
                  <a:gd name="T35" fmla="*/ 2147483647 h 800"/>
                  <a:gd name="T36" fmla="*/ 2147483647 w 992"/>
                  <a:gd name="T37" fmla="*/ 2147483647 h 800"/>
                  <a:gd name="T38" fmla="*/ 2147483647 w 992"/>
                  <a:gd name="T39" fmla="*/ 2147483647 h 800"/>
                  <a:gd name="T40" fmla="*/ 2147483647 w 992"/>
                  <a:gd name="T41" fmla="*/ 2147483647 h 800"/>
                  <a:gd name="T42" fmla="*/ 2147483647 w 992"/>
                  <a:gd name="T43" fmla="*/ 2147483647 h 800"/>
                  <a:gd name="T44" fmla="*/ 2147483647 w 992"/>
                  <a:gd name="T45" fmla="*/ 2147483647 h 800"/>
                  <a:gd name="T46" fmla="*/ 2147483647 w 992"/>
                  <a:gd name="T47" fmla="*/ 2147483647 h 800"/>
                  <a:gd name="T48" fmla="*/ 2147483647 w 992"/>
                  <a:gd name="T49" fmla="*/ 2147483647 h 800"/>
                  <a:gd name="T50" fmla="*/ 2147483647 w 992"/>
                  <a:gd name="T51" fmla="*/ 2147483647 h 800"/>
                  <a:gd name="T52" fmla="*/ 2147483647 w 992"/>
                  <a:gd name="T53" fmla="*/ 2147483647 h 800"/>
                  <a:gd name="T54" fmla="*/ 2147483647 w 992"/>
                  <a:gd name="T55" fmla="*/ 2147483647 h 800"/>
                  <a:gd name="T56" fmla="*/ 2147483647 w 992"/>
                  <a:gd name="T57" fmla="*/ 2147483647 h 800"/>
                  <a:gd name="T58" fmla="*/ 2147483647 w 992"/>
                  <a:gd name="T59" fmla="*/ 2147483647 h 800"/>
                  <a:gd name="T60" fmla="*/ 2147483647 w 992"/>
                  <a:gd name="T61" fmla="*/ 2147483647 h 800"/>
                  <a:gd name="T62" fmla="*/ 2147483647 w 992"/>
                  <a:gd name="T63" fmla="*/ 2147483647 h 800"/>
                  <a:gd name="T64" fmla="*/ 2147483647 w 992"/>
                  <a:gd name="T65" fmla="*/ 2147483647 h 800"/>
                  <a:gd name="T66" fmla="*/ 2147483647 w 992"/>
                  <a:gd name="T67" fmla="*/ 2147483647 h 800"/>
                  <a:gd name="T68" fmla="*/ 2147483647 w 992"/>
                  <a:gd name="T69" fmla="*/ 2147483647 h 800"/>
                  <a:gd name="T70" fmla="*/ 2147483647 w 992"/>
                  <a:gd name="T71" fmla="*/ 2147483647 h 800"/>
                  <a:gd name="T72" fmla="*/ 2147483647 w 992"/>
                  <a:gd name="T73" fmla="*/ 2147483647 h 800"/>
                  <a:gd name="T74" fmla="*/ 2147483647 w 992"/>
                  <a:gd name="T75" fmla="*/ 2147483647 h 800"/>
                  <a:gd name="T76" fmla="*/ 2147483647 w 992"/>
                  <a:gd name="T77" fmla="*/ 2147483647 h 800"/>
                  <a:gd name="T78" fmla="*/ 2147483647 w 992"/>
                  <a:gd name="T79" fmla="*/ 2147483647 h 8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2"/>
                  <a:gd name="T121" fmla="*/ 0 h 800"/>
                  <a:gd name="T122" fmla="*/ 992 w 992"/>
                  <a:gd name="T123" fmla="*/ 800 h 8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2" h="800">
                    <a:moveTo>
                      <a:pt x="138" y="363"/>
                    </a:moveTo>
                    <a:lnTo>
                      <a:pt x="112" y="326"/>
                    </a:lnTo>
                    <a:lnTo>
                      <a:pt x="107" y="296"/>
                    </a:lnTo>
                    <a:lnTo>
                      <a:pt x="124" y="245"/>
                    </a:lnTo>
                    <a:lnTo>
                      <a:pt x="124" y="220"/>
                    </a:lnTo>
                    <a:lnTo>
                      <a:pt x="91" y="203"/>
                    </a:lnTo>
                    <a:lnTo>
                      <a:pt x="46" y="139"/>
                    </a:lnTo>
                    <a:lnTo>
                      <a:pt x="16" y="100"/>
                    </a:lnTo>
                    <a:lnTo>
                      <a:pt x="6" y="45"/>
                    </a:lnTo>
                    <a:lnTo>
                      <a:pt x="0" y="15"/>
                    </a:lnTo>
                    <a:lnTo>
                      <a:pt x="19" y="0"/>
                    </a:lnTo>
                    <a:lnTo>
                      <a:pt x="25" y="5"/>
                    </a:lnTo>
                    <a:lnTo>
                      <a:pt x="31" y="14"/>
                    </a:lnTo>
                    <a:lnTo>
                      <a:pt x="86" y="45"/>
                    </a:lnTo>
                    <a:lnTo>
                      <a:pt x="122" y="29"/>
                    </a:lnTo>
                    <a:lnTo>
                      <a:pt x="170" y="0"/>
                    </a:lnTo>
                    <a:lnTo>
                      <a:pt x="182" y="30"/>
                    </a:lnTo>
                    <a:lnTo>
                      <a:pt x="177" y="41"/>
                    </a:lnTo>
                    <a:lnTo>
                      <a:pt x="219" y="69"/>
                    </a:lnTo>
                    <a:lnTo>
                      <a:pt x="246" y="118"/>
                    </a:lnTo>
                    <a:lnTo>
                      <a:pt x="298" y="141"/>
                    </a:lnTo>
                    <a:lnTo>
                      <a:pt x="341" y="156"/>
                    </a:lnTo>
                    <a:lnTo>
                      <a:pt x="385" y="171"/>
                    </a:lnTo>
                    <a:lnTo>
                      <a:pt x="427" y="162"/>
                    </a:lnTo>
                    <a:lnTo>
                      <a:pt x="458" y="156"/>
                    </a:lnTo>
                    <a:lnTo>
                      <a:pt x="468" y="148"/>
                    </a:lnTo>
                    <a:lnTo>
                      <a:pt x="459" y="129"/>
                    </a:lnTo>
                    <a:lnTo>
                      <a:pt x="474" y="130"/>
                    </a:lnTo>
                    <a:lnTo>
                      <a:pt x="509" y="96"/>
                    </a:lnTo>
                    <a:lnTo>
                      <a:pt x="561" y="89"/>
                    </a:lnTo>
                    <a:lnTo>
                      <a:pt x="603" y="84"/>
                    </a:lnTo>
                    <a:lnTo>
                      <a:pt x="677" y="112"/>
                    </a:lnTo>
                    <a:lnTo>
                      <a:pt x="718" y="138"/>
                    </a:lnTo>
                    <a:lnTo>
                      <a:pt x="756" y="162"/>
                    </a:lnTo>
                    <a:lnTo>
                      <a:pt x="798" y="168"/>
                    </a:lnTo>
                    <a:lnTo>
                      <a:pt x="818" y="226"/>
                    </a:lnTo>
                    <a:lnTo>
                      <a:pt x="807" y="288"/>
                    </a:lnTo>
                    <a:lnTo>
                      <a:pt x="803" y="296"/>
                    </a:lnTo>
                    <a:lnTo>
                      <a:pt x="803" y="324"/>
                    </a:lnTo>
                    <a:lnTo>
                      <a:pt x="822" y="339"/>
                    </a:lnTo>
                    <a:lnTo>
                      <a:pt x="818" y="350"/>
                    </a:lnTo>
                    <a:lnTo>
                      <a:pt x="828" y="396"/>
                    </a:lnTo>
                    <a:lnTo>
                      <a:pt x="837" y="442"/>
                    </a:lnTo>
                    <a:lnTo>
                      <a:pt x="882" y="459"/>
                    </a:lnTo>
                    <a:lnTo>
                      <a:pt x="892" y="479"/>
                    </a:lnTo>
                    <a:lnTo>
                      <a:pt x="858" y="542"/>
                    </a:lnTo>
                    <a:lnTo>
                      <a:pt x="891" y="579"/>
                    </a:lnTo>
                    <a:lnTo>
                      <a:pt x="925" y="617"/>
                    </a:lnTo>
                    <a:lnTo>
                      <a:pt x="961" y="633"/>
                    </a:lnTo>
                    <a:lnTo>
                      <a:pt x="977" y="688"/>
                    </a:lnTo>
                    <a:lnTo>
                      <a:pt x="992" y="696"/>
                    </a:lnTo>
                    <a:lnTo>
                      <a:pt x="992" y="721"/>
                    </a:lnTo>
                    <a:lnTo>
                      <a:pt x="950" y="738"/>
                    </a:lnTo>
                    <a:lnTo>
                      <a:pt x="932" y="759"/>
                    </a:lnTo>
                    <a:lnTo>
                      <a:pt x="930" y="800"/>
                    </a:lnTo>
                    <a:lnTo>
                      <a:pt x="877" y="793"/>
                    </a:lnTo>
                    <a:lnTo>
                      <a:pt x="825" y="784"/>
                    </a:lnTo>
                    <a:lnTo>
                      <a:pt x="773" y="776"/>
                    </a:lnTo>
                    <a:lnTo>
                      <a:pt x="721" y="767"/>
                    </a:lnTo>
                    <a:lnTo>
                      <a:pt x="701" y="730"/>
                    </a:lnTo>
                    <a:lnTo>
                      <a:pt x="682" y="693"/>
                    </a:lnTo>
                    <a:lnTo>
                      <a:pt x="643" y="708"/>
                    </a:lnTo>
                    <a:lnTo>
                      <a:pt x="603" y="724"/>
                    </a:lnTo>
                    <a:lnTo>
                      <a:pt x="531" y="708"/>
                    </a:lnTo>
                    <a:lnTo>
                      <a:pt x="488" y="681"/>
                    </a:lnTo>
                    <a:lnTo>
                      <a:pt x="446" y="654"/>
                    </a:lnTo>
                    <a:lnTo>
                      <a:pt x="409" y="618"/>
                    </a:lnTo>
                    <a:lnTo>
                      <a:pt x="385" y="584"/>
                    </a:lnTo>
                    <a:lnTo>
                      <a:pt x="343" y="524"/>
                    </a:lnTo>
                    <a:lnTo>
                      <a:pt x="322" y="527"/>
                    </a:lnTo>
                    <a:lnTo>
                      <a:pt x="301" y="512"/>
                    </a:lnTo>
                    <a:lnTo>
                      <a:pt x="300" y="508"/>
                    </a:lnTo>
                    <a:lnTo>
                      <a:pt x="286" y="533"/>
                    </a:lnTo>
                    <a:lnTo>
                      <a:pt x="279" y="536"/>
                    </a:lnTo>
                    <a:lnTo>
                      <a:pt x="264" y="517"/>
                    </a:lnTo>
                    <a:lnTo>
                      <a:pt x="247" y="479"/>
                    </a:lnTo>
                    <a:lnTo>
                      <a:pt x="231" y="479"/>
                    </a:lnTo>
                    <a:lnTo>
                      <a:pt x="232" y="436"/>
                    </a:lnTo>
                    <a:lnTo>
                      <a:pt x="215" y="412"/>
                    </a:lnTo>
                    <a:lnTo>
                      <a:pt x="176" y="387"/>
                    </a:lnTo>
                    <a:lnTo>
                      <a:pt x="138" y="363"/>
                    </a:lnTo>
                    <a:close/>
                  </a:path>
                </a:pathLst>
              </a:custGeom>
              <a:solidFill>
                <a:srgbClr val="92D050"/>
              </a:solidFill>
              <a:ln w="0">
                <a:solidFill>
                  <a:srgbClr val="006699"/>
                </a:solidFill>
                <a:prstDash val="solid"/>
                <a:round/>
                <a:headEnd/>
                <a:tailEnd/>
              </a:ln>
            </p:spPr>
            <p:txBody>
              <a:bodyPr/>
              <a:lstStyle/>
              <a:p>
                <a:endParaRPr lang="en-US" sz="1799"/>
              </a:p>
            </p:txBody>
          </p:sp>
          <p:sp>
            <p:nvSpPr>
              <p:cNvPr id="956" name="Freeform 70"/>
              <p:cNvSpPr>
                <a:spLocks noChangeAspect="1"/>
              </p:cNvSpPr>
              <p:nvPr/>
            </p:nvSpPr>
            <p:spPr bwMode="auto">
              <a:xfrm>
                <a:off x="5392146" y="2663310"/>
                <a:ext cx="357972" cy="334499"/>
              </a:xfrm>
              <a:custGeom>
                <a:avLst/>
                <a:gdLst>
                  <a:gd name="T0" fmla="*/ 2147483647 w 479"/>
                  <a:gd name="T1" fmla="*/ 2147483647 h 452"/>
                  <a:gd name="T2" fmla="*/ 2147483647 w 479"/>
                  <a:gd name="T3" fmla="*/ 2147483647 h 452"/>
                  <a:gd name="T4" fmla="*/ 2147483647 w 479"/>
                  <a:gd name="T5" fmla="*/ 2147483647 h 452"/>
                  <a:gd name="T6" fmla="*/ 2147483647 w 479"/>
                  <a:gd name="T7" fmla="*/ 2147483647 h 452"/>
                  <a:gd name="T8" fmla="*/ 2147483647 w 479"/>
                  <a:gd name="T9" fmla="*/ 2147483647 h 452"/>
                  <a:gd name="T10" fmla="*/ 2147483647 w 479"/>
                  <a:gd name="T11" fmla="*/ 2147483647 h 452"/>
                  <a:gd name="T12" fmla="*/ 2147483647 w 479"/>
                  <a:gd name="T13" fmla="*/ 2147483647 h 452"/>
                  <a:gd name="T14" fmla="*/ 2147483647 w 479"/>
                  <a:gd name="T15" fmla="*/ 0 h 452"/>
                  <a:gd name="T16" fmla="*/ 2147483647 w 479"/>
                  <a:gd name="T17" fmla="*/ 0 h 452"/>
                  <a:gd name="T18" fmla="*/ 2147483647 w 479"/>
                  <a:gd name="T19" fmla="*/ 2147483647 h 452"/>
                  <a:gd name="T20" fmla="*/ 2147483647 w 479"/>
                  <a:gd name="T21" fmla="*/ 2147483647 h 452"/>
                  <a:gd name="T22" fmla="*/ 2147483647 w 479"/>
                  <a:gd name="T23" fmla="*/ 2147483647 h 452"/>
                  <a:gd name="T24" fmla="*/ 2147483647 w 479"/>
                  <a:gd name="T25" fmla="*/ 2147483647 h 452"/>
                  <a:gd name="T26" fmla="*/ 2147483647 w 479"/>
                  <a:gd name="T27" fmla="*/ 2147483647 h 452"/>
                  <a:gd name="T28" fmla="*/ 0 w 479"/>
                  <a:gd name="T29" fmla="*/ 2147483647 h 452"/>
                  <a:gd name="T30" fmla="*/ 2147483647 w 479"/>
                  <a:gd name="T31" fmla="*/ 2147483647 h 452"/>
                  <a:gd name="T32" fmla="*/ 2147483647 w 479"/>
                  <a:gd name="T33" fmla="*/ 2147483647 h 452"/>
                  <a:gd name="T34" fmla="*/ 2147483647 w 479"/>
                  <a:gd name="T35" fmla="*/ 2147483647 h 452"/>
                  <a:gd name="T36" fmla="*/ 2147483647 w 479"/>
                  <a:gd name="T37" fmla="*/ 2147483647 h 452"/>
                  <a:gd name="T38" fmla="*/ 2147483647 w 479"/>
                  <a:gd name="T39" fmla="*/ 2147483647 h 452"/>
                  <a:gd name="T40" fmla="*/ 2147483647 w 479"/>
                  <a:gd name="T41" fmla="*/ 2147483647 h 452"/>
                  <a:gd name="T42" fmla="*/ 2147483647 w 479"/>
                  <a:gd name="T43" fmla="*/ 2147483647 h 452"/>
                  <a:gd name="T44" fmla="*/ 2147483647 w 479"/>
                  <a:gd name="T45" fmla="*/ 2147483647 h 452"/>
                  <a:gd name="T46" fmla="*/ 2147483647 w 479"/>
                  <a:gd name="T47" fmla="*/ 2147483647 h 452"/>
                  <a:gd name="T48" fmla="*/ 2147483647 w 479"/>
                  <a:gd name="T49" fmla="*/ 2147483647 h 452"/>
                  <a:gd name="T50" fmla="*/ 2147483647 w 479"/>
                  <a:gd name="T51" fmla="*/ 2147483647 h 452"/>
                  <a:gd name="T52" fmla="*/ 2147483647 w 479"/>
                  <a:gd name="T53" fmla="*/ 2147483647 h 452"/>
                  <a:gd name="T54" fmla="*/ 2147483647 w 479"/>
                  <a:gd name="T55" fmla="*/ 2147483647 h 452"/>
                  <a:gd name="T56" fmla="*/ 2147483647 w 479"/>
                  <a:gd name="T57" fmla="*/ 2147483647 h 452"/>
                  <a:gd name="T58" fmla="*/ 2147483647 w 479"/>
                  <a:gd name="T59" fmla="*/ 2147483647 h 452"/>
                  <a:gd name="T60" fmla="*/ 2147483647 w 479"/>
                  <a:gd name="T61" fmla="*/ 2147483647 h 452"/>
                  <a:gd name="T62" fmla="*/ 2147483647 w 479"/>
                  <a:gd name="T63" fmla="*/ 2147483647 h 452"/>
                  <a:gd name="T64" fmla="*/ 2147483647 w 479"/>
                  <a:gd name="T65" fmla="*/ 2147483647 h 452"/>
                  <a:gd name="T66" fmla="*/ 2147483647 w 479"/>
                  <a:gd name="T67" fmla="*/ 2147483647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9"/>
                  <a:gd name="T103" fmla="*/ 0 h 452"/>
                  <a:gd name="T104" fmla="*/ 479 w 479"/>
                  <a:gd name="T105" fmla="*/ 452 h 4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9" h="452">
                    <a:moveTo>
                      <a:pt x="312" y="193"/>
                    </a:moveTo>
                    <a:lnTo>
                      <a:pt x="307" y="163"/>
                    </a:lnTo>
                    <a:lnTo>
                      <a:pt x="324" y="112"/>
                    </a:lnTo>
                    <a:lnTo>
                      <a:pt x="324" y="87"/>
                    </a:lnTo>
                    <a:lnTo>
                      <a:pt x="291" y="70"/>
                    </a:lnTo>
                    <a:lnTo>
                      <a:pt x="246" y="6"/>
                    </a:lnTo>
                    <a:lnTo>
                      <a:pt x="219" y="11"/>
                    </a:lnTo>
                    <a:lnTo>
                      <a:pt x="207" y="0"/>
                    </a:lnTo>
                    <a:lnTo>
                      <a:pt x="147" y="0"/>
                    </a:lnTo>
                    <a:lnTo>
                      <a:pt x="135" y="11"/>
                    </a:lnTo>
                    <a:lnTo>
                      <a:pt x="92" y="51"/>
                    </a:lnTo>
                    <a:lnTo>
                      <a:pt x="94" y="105"/>
                    </a:lnTo>
                    <a:lnTo>
                      <a:pt x="95" y="158"/>
                    </a:lnTo>
                    <a:lnTo>
                      <a:pt x="47" y="187"/>
                    </a:lnTo>
                    <a:lnTo>
                      <a:pt x="0" y="215"/>
                    </a:lnTo>
                    <a:lnTo>
                      <a:pt x="31" y="279"/>
                    </a:lnTo>
                    <a:lnTo>
                      <a:pt x="77" y="299"/>
                    </a:lnTo>
                    <a:lnTo>
                      <a:pt x="122" y="320"/>
                    </a:lnTo>
                    <a:lnTo>
                      <a:pt x="167" y="341"/>
                    </a:lnTo>
                    <a:lnTo>
                      <a:pt x="213" y="361"/>
                    </a:lnTo>
                    <a:lnTo>
                      <a:pt x="256" y="402"/>
                    </a:lnTo>
                    <a:lnTo>
                      <a:pt x="304" y="446"/>
                    </a:lnTo>
                    <a:lnTo>
                      <a:pt x="391" y="452"/>
                    </a:lnTo>
                    <a:lnTo>
                      <a:pt x="413" y="405"/>
                    </a:lnTo>
                    <a:lnTo>
                      <a:pt x="452" y="402"/>
                    </a:lnTo>
                    <a:lnTo>
                      <a:pt x="479" y="403"/>
                    </a:lnTo>
                    <a:lnTo>
                      <a:pt x="464" y="384"/>
                    </a:lnTo>
                    <a:lnTo>
                      <a:pt x="447" y="346"/>
                    </a:lnTo>
                    <a:lnTo>
                      <a:pt x="431" y="346"/>
                    </a:lnTo>
                    <a:lnTo>
                      <a:pt x="432" y="303"/>
                    </a:lnTo>
                    <a:lnTo>
                      <a:pt x="415" y="279"/>
                    </a:lnTo>
                    <a:lnTo>
                      <a:pt x="376" y="254"/>
                    </a:lnTo>
                    <a:lnTo>
                      <a:pt x="338" y="230"/>
                    </a:lnTo>
                    <a:lnTo>
                      <a:pt x="312" y="193"/>
                    </a:lnTo>
                    <a:close/>
                  </a:path>
                </a:pathLst>
              </a:custGeom>
              <a:solidFill>
                <a:srgbClr val="92D050"/>
              </a:solidFill>
              <a:ln w="0">
                <a:solidFill>
                  <a:srgbClr val="006699"/>
                </a:solidFill>
                <a:prstDash val="solid"/>
                <a:round/>
                <a:headEnd/>
                <a:tailEnd/>
              </a:ln>
            </p:spPr>
            <p:txBody>
              <a:bodyPr/>
              <a:lstStyle/>
              <a:p>
                <a:endParaRPr lang="en-US" sz="1799"/>
              </a:p>
            </p:txBody>
          </p:sp>
          <p:sp>
            <p:nvSpPr>
              <p:cNvPr id="957" name="Freeform 71"/>
              <p:cNvSpPr>
                <a:spLocks noChangeAspect="1"/>
              </p:cNvSpPr>
              <p:nvPr/>
            </p:nvSpPr>
            <p:spPr bwMode="auto">
              <a:xfrm>
                <a:off x="5684488" y="2960422"/>
                <a:ext cx="67618" cy="61001"/>
              </a:xfrm>
              <a:custGeom>
                <a:avLst/>
                <a:gdLst>
                  <a:gd name="T0" fmla="*/ 2147483647 w 91"/>
                  <a:gd name="T1" fmla="*/ 2147483647 h 80"/>
                  <a:gd name="T2" fmla="*/ 2147483647 w 91"/>
                  <a:gd name="T3" fmla="*/ 2147483647 h 80"/>
                  <a:gd name="T4" fmla="*/ 2147483647 w 91"/>
                  <a:gd name="T5" fmla="*/ 2147483647 h 80"/>
                  <a:gd name="T6" fmla="*/ 2147483647 w 91"/>
                  <a:gd name="T7" fmla="*/ 2147483647 h 80"/>
                  <a:gd name="T8" fmla="*/ 2147483647 w 91"/>
                  <a:gd name="T9" fmla="*/ 2147483647 h 80"/>
                  <a:gd name="T10" fmla="*/ 2147483647 w 91"/>
                  <a:gd name="T11" fmla="*/ 2147483647 h 80"/>
                  <a:gd name="T12" fmla="*/ 0 w 91"/>
                  <a:gd name="T13" fmla="*/ 2147483647 h 80"/>
                  <a:gd name="T14" fmla="*/ 2147483647 w 91"/>
                  <a:gd name="T15" fmla="*/ 2147483647 h 80"/>
                  <a:gd name="T16" fmla="*/ 2147483647 w 91"/>
                  <a:gd name="T17" fmla="*/ 0 h 80"/>
                  <a:gd name="T18" fmla="*/ 2147483647 w 91"/>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80"/>
                  <a:gd name="T32" fmla="*/ 91 w 91"/>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80">
                    <a:moveTo>
                      <a:pt x="73" y="24"/>
                    </a:moveTo>
                    <a:lnTo>
                      <a:pt x="58" y="25"/>
                    </a:lnTo>
                    <a:lnTo>
                      <a:pt x="61" y="37"/>
                    </a:lnTo>
                    <a:lnTo>
                      <a:pt x="91" y="80"/>
                    </a:lnTo>
                    <a:lnTo>
                      <a:pt x="50" y="71"/>
                    </a:lnTo>
                    <a:lnTo>
                      <a:pt x="44" y="55"/>
                    </a:lnTo>
                    <a:lnTo>
                      <a:pt x="0" y="50"/>
                    </a:lnTo>
                    <a:lnTo>
                      <a:pt x="22" y="3"/>
                    </a:lnTo>
                    <a:lnTo>
                      <a:pt x="61" y="0"/>
                    </a:lnTo>
                    <a:lnTo>
                      <a:pt x="73" y="24"/>
                    </a:lnTo>
                    <a:close/>
                  </a:path>
                </a:pathLst>
              </a:custGeom>
              <a:solidFill>
                <a:srgbClr val="92D050"/>
              </a:solidFill>
              <a:ln w="0">
                <a:solidFill>
                  <a:srgbClr val="006699"/>
                </a:solidFill>
                <a:prstDash val="solid"/>
                <a:round/>
                <a:headEnd/>
                <a:tailEnd/>
              </a:ln>
            </p:spPr>
            <p:txBody>
              <a:bodyPr/>
              <a:lstStyle/>
              <a:p>
                <a:endParaRPr lang="en-US" sz="1799"/>
              </a:p>
            </p:txBody>
          </p:sp>
          <p:sp>
            <p:nvSpPr>
              <p:cNvPr id="958" name="Freeform 72"/>
              <p:cNvSpPr>
                <a:spLocks noChangeAspect="1"/>
              </p:cNvSpPr>
              <p:nvPr/>
            </p:nvSpPr>
            <p:spPr bwMode="auto">
              <a:xfrm>
                <a:off x="6865791" y="2942710"/>
                <a:ext cx="300297" cy="161346"/>
              </a:xfrm>
              <a:custGeom>
                <a:avLst/>
                <a:gdLst>
                  <a:gd name="T0" fmla="*/ 2147483647 w 400"/>
                  <a:gd name="T1" fmla="*/ 2147483647 h 218"/>
                  <a:gd name="T2" fmla="*/ 2147483647 w 400"/>
                  <a:gd name="T3" fmla="*/ 2147483647 h 218"/>
                  <a:gd name="T4" fmla="*/ 2147483647 w 400"/>
                  <a:gd name="T5" fmla="*/ 2147483647 h 218"/>
                  <a:gd name="T6" fmla="*/ 2147483647 w 400"/>
                  <a:gd name="T7" fmla="*/ 2147483647 h 218"/>
                  <a:gd name="T8" fmla="*/ 2147483647 w 400"/>
                  <a:gd name="T9" fmla="*/ 2147483647 h 218"/>
                  <a:gd name="T10" fmla="*/ 0 w 400"/>
                  <a:gd name="T11" fmla="*/ 2147483647 h 218"/>
                  <a:gd name="T12" fmla="*/ 2147483647 w 400"/>
                  <a:gd name="T13" fmla="*/ 2147483647 h 218"/>
                  <a:gd name="T14" fmla="*/ 2147483647 w 400"/>
                  <a:gd name="T15" fmla="*/ 2147483647 h 218"/>
                  <a:gd name="T16" fmla="*/ 2147483647 w 400"/>
                  <a:gd name="T17" fmla="*/ 0 h 218"/>
                  <a:gd name="T18" fmla="*/ 2147483647 w 400"/>
                  <a:gd name="T19" fmla="*/ 2147483647 h 218"/>
                  <a:gd name="T20" fmla="*/ 2147483647 w 400"/>
                  <a:gd name="T21" fmla="*/ 2147483647 h 218"/>
                  <a:gd name="T22" fmla="*/ 2147483647 w 400"/>
                  <a:gd name="T23" fmla="*/ 2147483647 h 218"/>
                  <a:gd name="T24" fmla="*/ 2147483647 w 400"/>
                  <a:gd name="T25" fmla="*/ 2147483647 h 218"/>
                  <a:gd name="T26" fmla="*/ 2147483647 w 400"/>
                  <a:gd name="T27" fmla="*/ 2147483647 h 218"/>
                  <a:gd name="T28" fmla="*/ 2147483647 w 400"/>
                  <a:gd name="T29" fmla="*/ 2147483647 h 218"/>
                  <a:gd name="T30" fmla="*/ 2147483647 w 400"/>
                  <a:gd name="T31" fmla="*/ 2147483647 h 218"/>
                  <a:gd name="T32" fmla="*/ 2147483647 w 400"/>
                  <a:gd name="T33" fmla="*/ 2147483647 h 218"/>
                  <a:gd name="T34" fmla="*/ 2147483647 w 400"/>
                  <a:gd name="T35" fmla="*/ 2147483647 h 218"/>
                  <a:gd name="T36" fmla="*/ 2147483647 w 400"/>
                  <a:gd name="T37" fmla="*/ 2147483647 h 218"/>
                  <a:gd name="T38" fmla="*/ 2147483647 w 400"/>
                  <a:gd name="T39" fmla="*/ 2147483647 h 218"/>
                  <a:gd name="T40" fmla="*/ 2147483647 w 400"/>
                  <a:gd name="T41" fmla="*/ 2147483647 h 218"/>
                  <a:gd name="T42" fmla="*/ 2147483647 w 400"/>
                  <a:gd name="T43" fmla="*/ 2147483647 h 218"/>
                  <a:gd name="T44" fmla="*/ 2147483647 w 400"/>
                  <a:gd name="T45" fmla="*/ 2147483647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0"/>
                  <a:gd name="T70" fmla="*/ 0 h 218"/>
                  <a:gd name="T71" fmla="*/ 400 w 400"/>
                  <a:gd name="T72" fmla="*/ 218 h 2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0" h="218">
                    <a:moveTo>
                      <a:pt x="227" y="173"/>
                    </a:moveTo>
                    <a:lnTo>
                      <a:pt x="167" y="162"/>
                    </a:lnTo>
                    <a:lnTo>
                      <a:pt x="119" y="154"/>
                    </a:lnTo>
                    <a:lnTo>
                      <a:pt x="61" y="122"/>
                    </a:lnTo>
                    <a:lnTo>
                      <a:pt x="1" y="92"/>
                    </a:lnTo>
                    <a:lnTo>
                      <a:pt x="0" y="58"/>
                    </a:lnTo>
                    <a:lnTo>
                      <a:pt x="27" y="13"/>
                    </a:lnTo>
                    <a:lnTo>
                      <a:pt x="30" y="18"/>
                    </a:lnTo>
                    <a:lnTo>
                      <a:pt x="51" y="0"/>
                    </a:lnTo>
                    <a:lnTo>
                      <a:pt x="89" y="22"/>
                    </a:lnTo>
                    <a:lnTo>
                      <a:pt x="151" y="70"/>
                    </a:lnTo>
                    <a:lnTo>
                      <a:pt x="170" y="62"/>
                    </a:lnTo>
                    <a:lnTo>
                      <a:pt x="186" y="80"/>
                    </a:lnTo>
                    <a:lnTo>
                      <a:pt x="230" y="100"/>
                    </a:lnTo>
                    <a:lnTo>
                      <a:pt x="237" y="110"/>
                    </a:lnTo>
                    <a:lnTo>
                      <a:pt x="286" y="131"/>
                    </a:lnTo>
                    <a:lnTo>
                      <a:pt x="328" y="137"/>
                    </a:lnTo>
                    <a:lnTo>
                      <a:pt x="386" y="142"/>
                    </a:lnTo>
                    <a:lnTo>
                      <a:pt x="400" y="218"/>
                    </a:lnTo>
                    <a:lnTo>
                      <a:pt x="348" y="216"/>
                    </a:lnTo>
                    <a:lnTo>
                      <a:pt x="285" y="209"/>
                    </a:lnTo>
                    <a:lnTo>
                      <a:pt x="251" y="198"/>
                    </a:lnTo>
                    <a:lnTo>
                      <a:pt x="227" y="173"/>
                    </a:lnTo>
                    <a:close/>
                  </a:path>
                </a:pathLst>
              </a:custGeom>
              <a:solidFill>
                <a:srgbClr val="FF0000"/>
              </a:solidFill>
              <a:ln w="0">
                <a:solidFill>
                  <a:srgbClr val="006699"/>
                </a:solidFill>
                <a:prstDash val="solid"/>
                <a:round/>
                <a:headEnd/>
                <a:tailEnd/>
              </a:ln>
            </p:spPr>
            <p:txBody>
              <a:bodyPr/>
              <a:lstStyle/>
              <a:p>
                <a:endParaRPr lang="en-US" sz="1799"/>
              </a:p>
            </p:txBody>
          </p:sp>
          <p:sp>
            <p:nvSpPr>
              <p:cNvPr id="959" name="Freeform 73"/>
              <p:cNvSpPr>
                <a:spLocks noChangeAspect="1"/>
              </p:cNvSpPr>
              <p:nvPr/>
            </p:nvSpPr>
            <p:spPr bwMode="auto">
              <a:xfrm>
                <a:off x="6181670" y="2675113"/>
                <a:ext cx="538943" cy="541102"/>
              </a:xfrm>
              <a:custGeom>
                <a:avLst/>
                <a:gdLst>
                  <a:gd name="T0" fmla="*/ 2147483647 w 719"/>
                  <a:gd name="T1" fmla="*/ 2147483647 h 732"/>
                  <a:gd name="T2" fmla="*/ 2147483647 w 719"/>
                  <a:gd name="T3" fmla="*/ 2147483647 h 732"/>
                  <a:gd name="T4" fmla="*/ 2147483647 w 719"/>
                  <a:gd name="T5" fmla="*/ 2147483647 h 732"/>
                  <a:gd name="T6" fmla="*/ 2147483647 w 719"/>
                  <a:gd name="T7" fmla="*/ 2147483647 h 732"/>
                  <a:gd name="T8" fmla="*/ 2147483647 w 719"/>
                  <a:gd name="T9" fmla="*/ 2147483647 h 732"/>
                  <a:gd name="T10" fmla="*/ 2147483647 w 719"/>
                  <a:gd name="T11" fmla="*/ 2147483647 h 732"/>
                  <a:gd name="T12" fmla="*/ 2147483647 w 719"/>
                  <a:gd name="T13" fmla="*/ 2147483647 h 732"/>
                  <a:gd name="T14" fmla="*/ 2147483647 w 719"/>
                  <a:gd name="T15" fmla="*/ 2147483647 h 732"/>
                  <a:gd name="T16" fmla="*/ 2147483647 w 719"/>
                  <a:gd name="T17" fmla="*/ 2147483647 h 732"/>
                  <a:gd name="T18" fmla="*/ 2147483647 w 719"/>
                  <a:gd name="T19" fmla="*/ 2147483647 h 732"/>
                  <a:gd name="T20" fmla="*/ 2147483647 w 719"/>
                  <a:gd name="T21" fmla="*/ 2147483647 h 732"/>
                  <a:gd name="T22" fmla="*/ 2147483647 w 719"/>
                  <a:gd name="T23" fmla="*/ 2147483647 h 732"/>
                  <a:gd name="T24" fmla="*/ 2147483647 w 719"/>
                  <a:gd name="T25" fmla="*/ 2147483647 h 732"/>
                  <a:gd name="T26" fmla="*/ 2147483647 w 719"/>
                  <a:gd name="T27" fmla="*/ 2147483647 h 732"/>
                  <a:gd name="T28" fmla="*/ 2147483647 w 719"/>
                  <a:gd name="T29" fmla="*/ 2147483647 h 732"/>
                  <a:gd name="T30" fmla="*/ 2147483647 w 719"/>
                  <a:gd name="T31" fmla="*/ 2147483647 h 732"/>
                  <a:gd name="T32" fmla="*/ 2147483647 w 719"/>
                  <a:gd name="T33" fmla="*/ 2147483647 h 732"/>
                  <a:gd name="T34" fmla="*/ 2147483647 w 719"/>
                  <a:gd name="T35" fmla="*/ 2147483647 h 732"/>
                  <a:gd name="T36" fmla="*/ 2147483647 w 719"/>
                  <a:gd name="T37" fmla="*/ 2147483647 h 732"/>
                  <a:gd name="T38" fmla="*/ 2147483647 w 719"/>
                  <a:gd name="T39" fmla="*/ 2147483647 h 732"/>
                  <a:gd name="T40" fmla="*/ 2147483647 w 719"/>
                  <a:gd name="T41" fmla="*/ 2147483647 h 732"/>
                  <a:gd name="T42" fmla="*/ 2147483647 w 719"/>
                  <a:gd name="T43" fmla="*/ 2147483647 h 732"/>
                  <a:gd name="T44" fmla="*/ 2147483647 w 719"/>
                  <a:gd name="T45" fmla="*/ 2147483647 h 732"/>
                  <a:gd name="T46" fmla="*/ 2147483647 w 719"/>
                  <a:gd name="T47" fmla="*/ 2147483647 h 732"/>
                  <a:gd name="T48" fmla="*/ 2147483647 w 719"/>
                  <a:gd name="T49" fmla="*/ 2147483647 h 732"/>
                  <a:gd name="T50" fmla="*/ 2147483647 w 719"/>
                  <a:gd name="T51" fmla="*/ 2147483647 h 732"/>
                  <a:gd name="T52" fmla="*/ 2147483647 w 719"/>
                  <a:gd name="T53" fmla="*/ 2147483647 h 732"/>
                  <a:gd name="T54" fmla="*/ 2147483647 w 719"/>
                  <a:gd name="T55" fmla="*/ 2147483647 h 732"/>
                  <a:gd name="T56" fmla="*/ 2147483647 w 719"/>
                  <a:gd name="T57" fmla="*/ 2147483647 h 732"/>
                  <a:gd name="T58" fmla="*/ 2147483647 w 719"/>
                  <a:gd name="T59" fmla="*/ 2147483647 h 732"/>
                  <a:gd name="T60" fmla="*/ 2147483647 w 719"/>
                  <a:gd name="T61" fmla="*/ 2147483647 h 732"/>
                  <a:gd name="T62" fmla="*/ 2147483647 w 719"/>
                  <a:gd name="T63" fmla="*/ 2147483647 h 732"/>
                  <a:gd name="T64" fmla="*/ 2147483647 w 719"/>
                  <a:gd name="T65" fmla="*/ 2147483647 h 732"/>
                  <a:gd name="T66" fmla="*/ 2147483647 w 719"/>
                  <a:gd name="T67" fmla="*/ 2147483647 h 732"/>
                  <a:gd name="T68" fmla="*/ 2147483647 w 719"/>
                  <a:gd name="T69" fmla="*/ 2147483647 h 7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
                  <a:gd name="T106" fmla="*/ 0 h 732"/>
                  <a:gd name="T107" fmla="*/ 719 w 719"/>
                  <a:gd name="T108" fmla="*/ 732 h 7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 h="732">
                    <a:moveTo>
                      <a:pt x="295" y="640"/>
                    </a:moveTo>
                    <a:lnTo>
                      <a:pt x="313" y="667"/>
                    </a:lnTo>
                    <a:lnTo>
                      <a:pt x="331" y="676"/>
                    </a:lnTo>
                    <a:lnTo>
                      <a:pt x="358" y="717"/>
                    </a:lnTo>
                    <a:lnTo>
                      <a:pt x="394" y="732"/>
                    </a:lnTo>
                    <a:lnTo>
                      <a:pt x="418" y="722"/>
                    </a:lnTo>
                    <a:lnTo>
                      <a:pt x="416" y="703"/>
                    </a:lnTo>
                    <a:lnTo>
                      <a:pt x="457" y="704"/>
                    </a:lnTo>
                    <a:lnTo>
                      <a:pt x="503" y="697"/>
                    </a:lnTo>
                    <a:lnTo>
                      <a:pt x="521" y="700"/>
                    </a:lnTo>
                    <a:lnTo>
                      <a:pt x="497" y="626"/>
                    </a:lnTo>
                    <a:lnTo>
                      <a:pt x="479" y="625"/>
                    </a:lnTo>
                    <a:lnTo>
                      <a:pt x="467" y="588"/>
                    </a:lnTo>
                    <a:lnTo>
                      <a:pt x="433" y="568"/>
                    </a:lnTo>
                    <a:lnTo>
                      <a:pt x="458" y="501"/>
                    </a:lnTo>
                    <a:lnTo>
                      <a:pt x="478" y="506"/>
                    </a:lnTo>
                    <a:lnTo>
                      <a:pt x="522" y="506"/>
                    </a:lnTo>
                    <a:lnTo>
                      <a:pt x="554" y="458"/>
                    </a:lnTo>
                    <a:lnTo>
                      <a:pt x="583" y="412"/>
                    </a:lnTo>
                    <a:lnTo>
                      <a:pt x="607" y="370"/>
                    </a:lnTo>
                    <a:lnTo>
                      <a:pt x="627" y="334"/>
                    </a:lnTo>
                    <a:lnTo>
                      <a:pt x="616" y="292"/>
                    </a:lnTo>
                    <a:lnTo>
                      <a:pt x="648" y="270"/>
                    </a:lnTo>
                    <a:lnTo>
                      <a:pt x="627" y="253"/>
                    </a:lnTo>
                    <a:lnTo>
                      <a:pt x="609" y="232"/>
                    </a:lnTo>
                    <a:lnTo>
                      <a:pt x="588" y="219"/>
                    </a:lnTo>
                    <a:lnTo>
                      <a:pt x="576" y="191"/>
                    </a:lnTo>
                    <a:lnTo>
                      <a:pt x="576" y="173"/>
                    </a:lnTo>
                    <a:lnTo>
                      <a:pt x="554" y="149"/>
                    </a:lnTo>
                    <a:lnTo>
                      <a:pt x="555" y="130"/>
                    </a:lnTo>
                    <a:lnTo>
                      <a:pt x="622" y="140"/>
                    </a:lnTo>
                    <a:lnTo>
                      <a:pt x="676" y="124"/>
                    </a:lnTo>
                    <a:lnTo>
                      <a:pt x="719" y="85"/>
                    </a:lnTo>
                    <a:lnTo>
                      <a:pt x="657" y="67"/>
                    </a:lnTo>
                    <a:lnTo>
                      <a:pt x="622" y="50"/>
                    </a:lnTo>
                    <a:lnTo>
                      <a:pt x="601" y="15"/>
                    </a:lnTo>
                    <a:lnTo>
                      <a:pt x="546" y="0"/>
                    </a:lnTo>
                    <a:lnTo>
                      <a:pt x="492" y="12"/>
                    </a:lnTo>
                    <a:lnTo>
                      <a:pt x="437" y="25"/>
                    </a:lnTo>
                    <a:lnTo>
                      <a:pt x="412" y="58"/>
                    </a:lnTo>
                    <a:lnTo>
                      <a:pt x="439" y="106"/>
                    </a:lnTo>
                    <a:lnTo>
                      <a:pt x="425" y="146"/>
                    </a:lnTo>
                    <a:lnTo>
                      <a:pt x="416" y="170"/>
                    </a:lnTo>
                    <a:lnTo>
                      <a:pt x="376" y="173"/>
                    </a:lnTo>
                    <a:lnTo>
                      <a:pt x="403" y="204"/>
                    </a:lnTo>
                    <a:lnTo>
                      <a:pt x="366" y="235"/>
                    </a:lnTo>
                    <a:lnTo>
                      <a:pt x="363" y="297"/>
                    </a:lnTo>
                    <a:lnTo>
                      <a:pt x="316" y="294"/>
                    </a:lnTo>
                    <a:lnTo>
                      <a:pt x="304" y="310"/>
                    </a:lnTo>
                    <a:lnTo>
                      <a:pt x="260" y="328"/>
                    </a:lnTo>
                    <a:lnTo>
                      <a:pt x="251" y="371"/>
                    </a:lnTo>
                    <a:lnTo>
                      <a:pt x="252" y="397"/>
                    </a:lnTo>
                    <a:lnTo>
                      <a:pt x="201" y="407"/>
                    </a:lnTo>
                    <a:lnTo>
                      <a:pt x="151" y="419"/>
                    </a:lnTo>
                    <a:lnTo>
                      <a:pt x="79" y="421"/>
                    </a:lnTo>
                    <a:lnTo>
                      <a:pt x="40" y="409"/>
                    </a:lnTo>
                    <a:lnTo>
                      <a:pt x="0" y="395"/>
                    </a:lnTo>
                    <a:lnTo>
                      <a:pt x="33" y="432"/>
                    </a:lnTo>
                    <a:lnTo>
                      <a:pt x="67" y="470"/>
                    </a:lnTo>
                    <a:lnTo>
                      <a:pt x="103" y="486"/>
                    </a:lnTo>
                    <a:lnTo>
                      <a:pt x="119" y="541"/>
                    </a:lnTo>
                    <a:lnTo>
                      <a:pt x="134" y="549"/>
                    </a:lnTo>
                    <a:lnTo>
                      <a:pt x="134" y="574"/>
                    </a:lnTo>
                    <a:lnTo>
                      <a:pt x="92" y="591"/>
                    </a:lnTo>
                    <a:lnTo>
                      <a:pt x="74" y="612"/>
                    </a:lnTo>
                    <a:lnTo>
                      <a:pt x="72" y="653"/>
                    </a:lnTo>
                    <a:lnTo>
                      <a:pt x="115" y="652"/>
                    </a:lnTo>
                    <a:lnTo>
                      <a:pt x="160" y="650"/>
                    </a:lnTo>
                    <a:lnTo>
                      <a:pt x="197" y="647"/>
                    </a:lnTo>
                    <a:lnTo>
                      <a:pt x="246" y="643"/>
                    </a:lnTo>
                    <a:lnTo>
                      <a:pt x="295" y="640"/>
                    </a:lnTo>
                    <a:close/>
                  </a:path>
                </a:pathLst>
              </a:custGeom>
              <a:solidFill>
                <a:srgbClr val="FF0000"/>
              </a:solidFill>
              <a:ln w="0">
                <a:solidFill>
                  <a:srgbClr val="006699"/>
                </a:solidFill>
                <a:prstDash val="solid"/>
                <a:round/>
                <a:headEnd/>
                <a:tailEnd/>
              </a:ln>
            </p:spPr>
            <p:txBody>
              <a:bodyPr/>
              <a:lstStyle/>
              <a:p>
                <a:endParaRPr lang="en-US" sz="1799"/>
              </a:p>
            </p:txBody>
          </p:sp>
          <p:sp>
            <p:nvSpPr>
              <p:cNvPr id="960" name="Freeform 74"/>
              <p:cNvSpPr>
                <a:spLocks noChangeAspect="1"/>
              </p:cNvSpPr>
              <p:nvPr/>
            </p:nvSpPr>
            <p:spPr bwMode="auto">
              <a:xfrm>
                <a:off x="4920819" y="2893524"/>
                <a:ext cx="399734" cy="403366"/>
              </a:xfrm>
              <a:custGeom>
                <a:avLst/>
                <a:gdLst>
                  <a:gd name="T0" fmla="*/ 2147483647 w 536"/>
                  <a:gd name="T1" fmla="*/ 2147483647 h 547"/>
                  <a:gd name="T2" fmla="*/ 2147483647 w 536"/>
                  <a:gd name="T3" fmla="*/ 2147483647 h 547"/>
                  <a:gd name="T4" fmla="*/ 2147483647 w 536"/>
                  <a:gd name="T5" fmla="*/ 2147483647 h 547"/>
                  <a:gd name="T6" fmla="*/ 2147483647 w 536"/>
                  <a:gd name="T7" fmla="*/ 2147483647 h 547"/>
                  <a:gd name="T8" fmla="*/ 2147483647 w 536"/>
                  <a:gd name="T9" fmla="*/ 2147483647 h 547"/>
                  <a:gd name="T10" fmla="*/ 2147483647 w 536"/>
                  <a:gd name="T11" fmla="*/ 2147483647 h 547"/>
                  <a:gd name="T12" fmla="*/ 2147483647 w 536"/>
                  <a:gd name="T13" fmla="*/ 2147483647 h 547"/>
                  <a:gd name="T14" fmla="*/ 2147483647 w 536"/>
                  <a:gd name="T15" fmla="*/ 2147483647 h 547"/>
                  <a:gd name="T16" fmla="*/ 2147483647 w 536"/>
                  <a:gd name="T17" fmla="*/ 2147483647 h 547"/>
                  <a:gd name="T18" fmla="*/ 2147483647 w 536"/>
                  <a:gd name="T19" fmla="*/ 2147483647 h 547"/>
                  <a:gd name="T20" fmla="*/ 2147483647 w 536"/>
                  <a:gd name="T21" fmla="*/ 2147483647 h 547"/>
                  <a:gd name="T22" fmla="*/ 2147483647 w 536"/>
                  <a:gd name="T23" fmla="*/ 2147483647 h 547"/>
                  <a:gd name="T24" fmla="*/ 2147483647 w 536"/>
                  <a:gd name="T25" fmla="*/ 2147483647 h 547"/>
                  <a:gd name="T26" fmla="*/ 2147483647 w 536"/>
                  <a:gd name="T27" fmla="*/ 2147483647 h 547"/>
                  <a:gd name="T28" fmla="*/ 2147483647 w 536"/>
                  <a:gd name="T29" fmla="*/ 2147483647 h 547"/>
                  <a:gd name="T30" fmla="*/ 2147483647 w 536"/>
                  <a:gd name="T31" fmla="*/ 2147483647 h 547"/>
                  <a:gd name="T32" fmla="*/ 2147483647 w 536"/>
                  <a:gd name="T33" fmla="*/ 2147483647 h 547"/>
                  <a:gd name="T34" fmla="*/ 2147483647 w 536"/>
                  <a:gd name="T35" fmla="*/ 2147483647 h 547"/>
                  <a:gd name="T36" fmla="*/ 2147483647 w 536"/>
                  <a:gd name="T37" fmla="*/ 2147483647 h 547"/>
                  <a:gd name="T38" fmla="*/ 2147483647 w 536"/>
                  <a:gd name="T39" fmla="*/ 2147483647 h 547"/>
                  <a:gd name="T40" fmla="*/ 2147483647 w 536"/>
                  <a:gd name="T41" fmla="*/ 2147483647 h 547"/>
                  <a:gd name="T42" fmla="*/ 2147483647 w 536"/>
                  <a:gd name="T43" fmla="*/ 2147483647 h 547"/>
                  <a:gd name="T44" fmla="*/ 2147483647 w 536"/>
                  <a:gd name="T45" fmla="*/ 2147483647 h 547"/>
                  <a:gd name="T46" fmla="*/ 2147483647 w 536"/>
                  <a:gd name="T47" fmla="*/ 2147483647 h 547"/>
                  <a:gd name="T48" fmla="*/ 2147483647 w 536"/>
                  <a:gd name="T49" fmla="*/ 2147483647 h 547"/>
                  <a:gd name="T50" fmla="*/ 2147483647 w 536"/>
                  <a:gd name="T51" fmla="*/ 2147483647 h 547"/>
                  <a:gd name="T52" fmla="*/ 2147483647 w 536"/>
                  <a:gd name="T53" fmla="*/ 2147483647 h 547"/>
                  <a:gd name="T54" fmla="*/ 2147483647 w 536"/>
                  <a:gd name="T55" fmla="*/ 2147483647 h 547"/>
                  <a:gd name="T56" fmla="*/ 2147483647 w 536"/>
                  <a:gd name="T57" fmla="*/ 2147483647 h 547"/>
                  <a:gd name="T58" fmla="*/ 2147483647 w 536"/>
                  <a:gd name="T59" fmla="*/ 2147483647 h 547"/>
                  <a:gd name="T60" fmla="*/ 2147483647 w 536"/>
                  <a:gd name="T61" fmla="*/ 2147483647 h 547"/>
                  <a:gd name="T62" fmla="*/ 2147483647 w 536"/>
                  <a:gd name="T63" fmla="*/ 2147483647 h 547"/>
                  <a:gd name="T64" fmla="*/ 2147483647 w 536"/>
                  <a:gd name="T65" fmla="*/ 2147483647 h 547"/>
                  <a:gd name="T66" fmla="*/ 2147483647 w 536"/>
                  <a:gd name="T67" fmla="*/ 2147483647 h 547"/>
                  <a:gd name="T68" fmla="*/ 2147483647 w 536"/>
                  <a:gd name="T69" fmla="*/ 2147483647 h 547"/>
                  <a:gd name="T70" fmla="*/ 2147483647 w 536"/>
                  <a:gd name="T71" fmla="*/ 2147483647 h 547"/>
                  <a:gd name="T72" fmla="*/ 2147483647 w 536"/>
                  <a:gd name="T73" fmla="*/ 2147483647 h 547"/>
                  <a:gd name="T74" fmla="*/ 2147483647 w 536"/>
                  <a:gd name="T75" fmla="*/ 2147483647 h 547"/>
                  <a:gd name="T76" fmla="*/ 2147483647 w 536"/>
                  <a:gd name="T77" fmla="*/ 2147483647 h 547"/>
                  <a:gd name="T78" fmla="*/ 2147483647 w 536"/>
                  <a:gd name="T79" fmla="*/ 2147483647 h 547"/>
                  <a:gd name="T80" fmla="*/ 0 w 536"/>
                  <a:gd name="T81" fmla="*/ 2147483647 h 547"/>
                  <a:gd name="T82" fmla="*/ 2147483647 w 536"/>
                  <a:gd name="T83" fmla="*/ 0 h 547"/>
                  <a:gd name="T84" fmla="*/ 2147483647 w 536"/>
                  <a:gd name="T85" fmla="*/ 2147483647 h 547"/>
                  <a:gd name="T86" fmla="*/ 2147483647 w 536"/>
                  <a:gd name="T87" fmla="*/ 2147483647 h 547"/>
                  <a:gd name="T88" fmla="*/ 2147483647 w 536"/>
                  <a:gd name="T89" fmla="*/ 2147483647 h 547"/>
                  <a:gd name="T90" fmla="*/ 2147483647 w 536"/>
                  <a:gd name="T91" fmla="*/ 2147483647 h 547"/>
                  <a:gd name="T92" fmla="*/ 2147483647 w 536"/>
                  <a:gd name="T93" fmla="*/ 2147483647 h 547"/>
                  <a:gd name="T94" fmla="*/ 2147483647 w 536"/>
                  <a:gd name="T95" fmla="*/ 2147483647 h 547"/>
                  <a:gd name="T96" fmla="*/ 2147483647 w 536"/>
                  <a:gd name="T97" fmla="*/ 2147483647 h 547"/>
                  <a:gd name="T98" fmla="*/ 2147483647 w 536"/>
                  <a:gd name="T99" fmla="*/ 2147483647 h 547"/>
                  <a:gd name="T100" fmla="*/ 2147483647 w 536"/>
                  <a:gd name="T101" fmla="*/ 2147483647 h 547"/>
                  <a:gd name="T102" fmla="*/ 2147483647 w 536"/>
                  <a:gd name="T103" fmla="*/ 2147483647 h 547"/>
                  <a:gd name="T104" fmla="*/ 2147483647 w 536"/>
                  <a:gd name="T105" fmla="*/ 2147483647 h 547"/>
                  <a:gd name="T106" fmla="*/ 2147483647 w 536"/>
                  <a:gd name="T107" fmla="*/ 2147483647 h 547"/>
                  <a:gd name="T108" fmla="*/ 2147483647 w 536"/>
                  <a:gd name="T109" fmla="*/ 2147483647 h 547"/>
                  <a:gd name="T110" fmla="*/ 2147483647 w 536"/>
                  <a:gd name="T111" fmla="*/ 2147483647 h 547"/>
                  <a:gd name="T112" fmla="*/ 2147483647 w 536"/>
                  <a:gd name="T113" fmla="*/ 2147483647 h 547"/>
                  <a:gd name="T114" fmla="*/ 2147483647 w 536"/>
                  <a:gd name="T115" fmla="*/ 2147483647 h 5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6"/>
                  <a:gd name="T175" fmla="*/ 0 h 547"/>
                  <a:gd name="T176" fmla="*/ 536 w 536"/>
                  <a:gd name="T177" fmla="*/ 547 h 5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6" h="547">
                    <a:moveTo>
                      <a:pt x="427" y="201"/>
                    </a:moveTo>
                    <a:lnTo>
                      <a:pt x="396" y="149"/>
                    </a:lnTo>
                    <a:lnTo>
                      <a:pt x="366" y="98"/>
                    </a:lnTo>
                    <a:lnTo>
                      <a:pt x="357" y="104"/>
                    </a:lnTo>
                    <a:lnTo>
                      <a:pt x="376" y="146"/>
                    </a:lnTo>
                    <a:lnTo>
                      <a:pt x="397" y="186"/>
                    </a:lnTo>
                    <a:lnTo>
                      <a:pt x="418" y="226"/>
                    </a:lnTo>
                    <a:lnTo>
                      <a:pt x="439" y="267"/>
                    </a:lnTo>
                    <a:lnTo>
                      <a:pt x="461" y="306"/>
                    </a:lnTo>
                    <a:lnTo>
                      <a:pt x="482" y="346"/>
                    </a:lnTo>
                    <a:lnTo>
                      <a:pt x="509" y="385"/>
                    </a:lnTo>
                    <a:lnTo>
                      <a:pt x="536" y="422"/>
                    </a:lnTo>
                    <a:lnTo>
                      <a:pt x="532" y="426"/>
                    </a:lnTo>
                    <a:lnTo>
                      <a:pt x="535" y="470"/>
                    </a:lnTo>
                    <a:lnTo>
                      <a:pt x="517" y="491"/>
                    </a:lnTo>
                    <a:lnTo>
                      <a:pt x="503" y="486"/>
                    </a:lnTo>
                    <a:lnTo>
                      <a:pt x="493" y="517"/>
                    </a:lnTo>
                    <a:lnTo>
                      <a:pt x="467" y="522"/>
                    </a:lnTo>
                    <a:lnTo>
                      <a:pt x="458" y="547"/>
                    </a:lnTo>
                    <a:lnTo>
                      <a:pt x="399" y="540"/>
                    </a:lnTo>
                    <a:lnTo>
                      <a:pt x="339" y="532"/>
                    </a:lnTo>
                    <a:lnTo>
                      <a:pt x="336" y="520"/>
                    </a:lnTo>
                    <a:lnTo>
                      <a:pt x="330" y="532"/>
                    </a:lnTo>
                    <a:lnTo>
                      <a:pt x="293" y="532"/>
                    </a:lnTo>
                    <a:lnTo>
                      <a:pt x="255" y="532"/>
                    </a:lnTo>
                    <a:lnTo>
                      <a:pt x="217" y="532"/>
                    </a:lnTo>
                    <a:lnTo>
                      <a:pt x="179" y="532"/>
                    </a:lnTo>
                    <a:lnTo>
                      <a:pt x="142" y="532"/>
                    </a:lnTo>
                    <a:lnTo>
                      <a:pt x="105" y="532"/>
                    </a:lnTo>
                    <a:lnTo>
                      <a:pt x="67" y="532"/>
                    </a:lnTo>
                    <a:lnTo>
                      <a:pt x="30" y="532"/>
                    </a:lnTo>
                    <a:lnTo>
                      <a:pt x="27" y="482"/>
                    </a:lnTo>
                    <a:lnTo>
                      <a:pt x="24" y="429"/>
                    </a:lnTo>
                    <a:lnTo>
                      <a:pt x="21" y="377"/>
                    </a:lnTo>
                    <a:lnTo>
                      <a:pt x="18" y="326"/>
                    </a:lnTo>
                    <a:lnTo>
                      <a:pt x="15" y="274"/>
                    </a:lnTo>
                    <a:lnTo>
                      <a:pt x="11" y="222"/>
                    </a:lnTo>
                    <a:lnTo>
                      <a:pt x="8" y="170"/>
                    </a:lnTo>
                    <a:lnTo>
                      <a:pt x="3" y="119"/>
                    </a:lnTo>
                    <a:lnTo>
                      <a:pt x="2" y="77"/>
                    </a:lnTo>
                    <a:lnTo>
                      <a:pt x="0" y="35"/>
                    </a:lnTo>
                    <a:lnTo>
                      <a:pt x="8" y="0"/>
                    </a:lnTo>
                    <a:lnTo>
                      <a:pt x="39" y="1"/>
                    </a:lnTo>
                    <a:lnTo>
                      <a:pt x="111" y="22"/>
                    </a:lnTo>
                    <a:lnTo>
                      <a:pt x="182" y="41"/>
                    </a:lnTo>
                    <a:lnTo>
                      <a:pt x="248" y="21"/>
                    </a:lnTo>
                    <a:lnTo>
                      <a:pt x="279" y="4"/>
                    </a:lnTo>
                    <a:lnTo>
                      <a:pt x="264" y="12"/>
                    </a:lnTo>
                    <a:lnTo>
                      <a:pt x="287" y="6"/>
                    </a:lnTo>
                    <a:lnTo>
                      <a:pt x="329" y="18"/>
                    </a:lnTo>
                    <a:lnTo>
                      <a:pt x="344" y="28"/>
                    </a:lnTo>
                    <a:lnTo>
                      <a:pt x="366" y="32"/>
                    </a:lnTo>
                    <a:lnTo>
                      <a:pt x="432" y="18"/>
                    </a:lnTo>
                    <a:lnTo>
                      <a:pt x="452" y="68"/>
                    </a:lnTo>
                    <a:lnTo>
                      <a:pt x="473" y="119"/>
                    </a:lnTo>
                    <a:lnTo>
                      <a:pt x="464" y="164"/>
                    </a:lnTo>
                    <a:lnTo>
                      <a:pt x="454" y="210"/>
                    </a:lnTo>
                    <a:lnTo>
                      <a:pt x="427" y="201"/>
                    </a:lnTo>
                    <a:close/>
                  </a:path>
                </a:pathLst>
              </a:custGeom>
              <a:solidFill>
                <a:srgbClr val="92D050"/>
              </a:solidFill>
              <a:ln w="0">
                <a:solidFill>
                  <a:srgbClr val="006699"/>
                </a:solidFill>
                <a:prstDash val="solid"/>
                <a:round/>
                <a:headEnd/>
                <a:tailEnd/>
              </a:ln>
            </p:spPr>
            <p:txBody>
              <a:bodyPr/>
              <a:lstStyle/>
              <a:p>
                <a:endParaRPr lang="en-US" sz="1799"/>
              </a:p>
            </p:txBody>
          </p:sp>
          <p:sp>
            <p:nvSpPr>
              <p:cNvPr id="961" name="Freeform 75"/>
              <p:cNvSpPr>
                <a:spLocks noChangeAspect="1"/>
              </p:cNvSpPr>
              <p:nvPr/>
            </p:nvSpPr>
            <p:spPr bwMode="auto">
              <a:xfrm>
                <a:off x="6477990" y="2736109"/>
                <a:ext cx="998338" cy="1117625"/>
              </a:xfrm>
              <a:custGeom>
                <a:avLst/>
                <a:gdLst>
                  <a:gd name="T0" fmla="*/ 2147483647 w 1337"/>
                  <a:gd name="T1" fmla="*/ 2147483647 h 1511"/>
                  <a:gd name="T2" fmla="*/ 2147483647 w 1337"/>
                  <a:gd name="T3" fmla="*/ 2147483647 h 1511"/>
                  <a:gd name="T4" fmla="*/ 2147483647 w 1337"/>
                  <a:gd name="T5" fmla="*/ 2147483647 h 1511"/>
                  <a:gd name="T6" fmla="*/ 2147483647 w 1337"/>
                  <a:gd name="T7" fmla="*/ 2147483647 h 1511"/>
                  <a:gd name="T8" fmla="*/ 2147483647 w 1337"/>
                  <a:gd name="T9" fmla="*/ 2147483647 h 1511"/>
                  <a:gd name="T10" fmla="*/ 2147483647 w 1337"/>
                  <a:gd name="T11" fmla="*/ 2147483647 h 1511"/>
                  <a:gd name="T12" fmla="*/ 2147483647 w 1337"/>
                  <a:gd name="T13" fmla="*/ 2147483647 h 1511"/>
                  <a:gd name="T14" fmla="*/ 2147483647 w 1337"/>
                  <a:gd name="T15" fmla="*/ 2147483647 h 1511"/>
                  <a:gd name="T16" fmla="*/ 2147483647 w 1337"/>
                  <a:gd name="T17" fmla="*/ 2147483647 h 1511"/>
                  <a:gd name="T18" fmla="*/ 0 w 1337"/>
                  <a:gd name="T19" fmla="*/ 2147483647 h 1511"/>
                  <a:gd name="T20" fmla="*/ 2147483647 w 1337"/>
                  <a:gd name="T21" fmla="*/ 2147483647 h 1511"/>
                  <a:gd name="T22" fmla="*/ 2147483647 w 1337"/>
                  <a:gd name="T23" fmla="*/ 2147483647 h 1511"/>
                  <a:gd name="T24" fmla="*/ 2147483647 w 1337"/>
                  <a:gd name="T25" fmla="*/ 2147483647 h 1511"/>
                  <a:gd name="T26" fmla="*/ 2147483647 w 1337"/>
                  <a:gd name="T27" fmla="*/ 2147483647 h 1511"/>
                  <a:gd name="T28" fmla="*/ 2147483647 w 1337"/>
                  <a:gd name="T29" fmla="*/ 2147483647 h 1511"/>
                  <a:gd name="T30" fmla="*/ 2147483647 w 1337"/>
                  <a:gd name="T31" fmla="*/ 2147483647 h 1511"/>
                  <a:gd name="T32" fmla="*/ 2147483647 w 1337"/>
                  <a:gd name="T33" fmla="*/ 2147483647 h 1511"/>
                  <a:gd name="T34" fmla="*/ 2147483647 w 1337"/>
                  <a:gd name="T35" fmla="*/ 2147483647 h 1511"/>
                  <a:gd name="T36" fmla="*/ 2147483647 w 1337"/>
                  <a:gd name="T37" fmla="*/ 2147483647 h 1511"/>
                  <a:gd name="T38" fmla="*/ 2147483647 w 1337"/>
                  <a:gd name="T39" fmla="*/ 2147483647 h 1511"/>
                  <a:gd name="T40" fmla="*/ 2147483647 w 1337"/>
                  <a:gd name="T41" fmla="*/ 2147483647 h 1511"/>
                  <a:gd name="T42" fmla="*/ 2147483647 w 1337"/>
                  <a:gd name="T43" fmla="*/ 2147483647 h 1511"/>
                  <a:gd name="T44" fmla="*/ 2147483647 w 1337"/>
                  <a:gd name="T45" fmla="*/ 2147483647 h 1511"/>
                  <a:gd name="T46" fmla="*/ 2147483647 w 1337"/>
                  <a:gd name="T47" fmla="*/ 2147483647 h 1511"/>
                  <a:gd name="T48" fmla="*/ 2147483647 w 1337"/>
                  <a:gd name="T49" fmla="*/ 2147483647 h 1511"/>
                  <a:gd name="T50" fmla="*/ 2147483647 w 1337"/>
                  <a:gd name="T51" fmla="*/ 2147483647 h 1511"/>
                  <a:gd name="T52" fmla="*/ 2147483647 w 1337"/>
                  <a:gd name="T53" fmla="*/ 2147483647 h 1511"/>
                  <a:gd name="T54" fmla="*/ 2147483647 w 1337"/>
                  <a:gd name="T55" fmla="*/ 2147483647 h 1511"/>
                  <a:gd name="T56" fmla="*/ 2147483647 w 1337"/>
                  <a:gd name="T57" fmla="*/ 2147483647 h 1511"/>
                  <a:gd name="T58" fmla="*/ 2147483647 w 1337"/>
                  <a:gd name="T59" fmla="*/ 2147483647 h 1511"/>
                  <a:gd name="T60" fmla="*/ 2147483647 w 1337"/>
                  <a:gd name="T61" fmla="*/ 2147483647 h 1511"/>
                  <a:gd name="T62" fmla="*/ 2147483647 w 1337"/>
                  <a:gd name="T63" fmla="*/ 2147483647 h 1511"/>
                  <a:gd name="T64" fmla="*/ 2147483647 w 1337"/>
                  <a:gd name="T65" fmla="*/ 2147483647 h 1511"/>
                  <a:gd name="T66" fmla="*/ 2147483647 w 1337"/>
                  <a:gd name="T67" fmla="*/ 2147483647 h 1511"/>
                  <a:gd name="T68" fmla="*/ 2147483647 w 1337"/>
                  <a:gd name="T69" fmla="*/ 2147483647 h 1511"/>
                  <a:gd name="T70" fmla="*/ 2147483647 w 1337"/>
                  <a:gd name="T71" fmla="*/ 2147483647 h 1511"/>
                  <a:gd name="T72" fmla="*/ 2147483647 w 1337"/>
                  <a:gd name="T73" fmla="*/ 2147483647 h 1511"/>
                  <a:gd name="T74" fmla="*/ 2147483647 w 1337"/>
                  <a:gd name="T75" fmla="*/ 2147483647 h 1511"/>
                  <a:gd name="T76" fmla="*/ 2147483647 w 1337"/>
                  <a:gd name="T77" fmla="*/ 2147483647 h 1511"/>
                  <a:gd name="T78" fmla="*/ 2147483647 w 1337"/>
                  <a:gd name="T79" fmla="*/ 2147483647 h 1511"/>
                  <a:gd name="T80" fmla="*/ 2147483647 w 1337"/>
                  <a:gd name="T81" fmla="*/ 2147483647 h 1511"/>
                  <a:gd name="T82" fmla="*/ 2147483647 w 1337"/>
                  <a:gd name="T83" fmla="*/ 2147483647 h 1511"/>
                  <a:gd name="T84" fmla="*/ 2147483647 w 1337"/>
                  <a:gd name="T85" fmla="*/ 2147483647 h 1511"/>
                  <a:gd name="T86" fmla="*/ 2147483647 w 1337"/>
                  <a:gd name="T87" fmla="*/ 2147483647 h 1511"/>
                  <a:gd name="T88" fmla="*/ 2147483647 w 1337"/>
                  <a:gd name="T89" fmla="*/ 2147483647 h 1511"/>
                  <a:gd name="T90" fmla="*/ 2147483647 w 1337"/>
                  <a:gd name="T91" fmla="*/ 2147483647 h 1511"/>
                  <a:gd name="T92" fmla="*/ 2147483647 w 1337"/>
                  <a:gd name="T93" fmla="*/ 2147483647 h 1511"/>
                  <a:gd name="T94" fmla="*/ 2147483647 w 1337"/>
                  <a:gd name="T95" fmla="*/ 2147483647 h 1511"/>
                  <a:gd name="T96" fmla="*/ 2147483647 w 1337"/>
                  <a:gd name="T97" fmla="*/ 2147483647 h 1511"/>
                  <a:gd name="T98" fmla="*/ 2147483647 w 1337"/>
                  <a:gd name="T99" fmla="*/ 2147483647 h 1511"/>
                  <a:gd name="T100" fmla="*/ 2147483647 w 1337"/>
                  <a:gd name="T101" fmla="*/ 2147483647 h 1511"/>
                  <a:gd name="T102" fmla="*/ 2147483647 w 1337"/>
                  <a:gd name="T103" fmla="*/ 2147483647 h 1511"/>
                  <a:gd name="T104" fmla="*/ 2147483647 w 1337"/>
                  <a:gd name="T105" fmla="*/ 2147483647 h 1511"/>
                  <a:gd name="T106" fmla="*/ 2147483647 w 1337"/>
                  <a:gd name="T107" fmla="*/ 2147483647 h 1511"/>
                  <a:gd name="T108" fmla="*/ 2147483647 w 1337"/>
                  <a:gd name="T109" fmla="*/ 2147483647 h 1511"/>
                  <a:gd name="T110" fmla="*/ 2147483647 w 1337"/>
                  <a:gd name="T111" fmla="*/ 2147483647 h 1511"/>
                  <a:gd name="T112" fmla="*/ 2147483647 w 1337"/>
                  <a:gd name="T113" fmla="*/ 2147483647 h 1511"/>
                  <a:gd name="T114" fmla="*/ 2147483647 w 1337"/>
                  <a:gd name="T115" fmla="*/ 2147483647 h 1511"/>
                  <a:gd name="T116" fmla="*/ 2147483647 w 1337"/>
                  <a:gd name="T117" fmla="*/ 0 h 15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7"/>
                  <a:gd name="T178" fmla="*/ 0 h 1511"/>
                  <a:gd name="T179" fmla="*/ 1337 w 1337"/>
                  <a:gd name="T180" fmla="*/ 1511 h 15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7" h="1511">
                    <a:moveTo>
                      <a:pt x="325" y="0"/>
                    </a:moveTo>
                    <a:lnTo>
                      <a:pt x="282" y="39"/>
                    </a:lnTo>
                    <a:lnTo>
                      <a:pt x="228" y="55"/>
                    </a:lnTo>
                    <a:lnTo>
                      <a:pt x="161" y="45"/>
                    </a:lnTo>
                    <a:lnTo>
                      <a:pt x="160" y="64"/>
                    </a:lnTo>
                    <a:lnTo>
                      <a:pt x="182" y="88"/>
                    </a:lnTo>
                    <a:lnTo>
                      <a:pt x="182" y="106"/>
                    </a:lnTo>
                    <a:lnTo>
                      <a:pt x="194" y="134"/>
                    </a:lnTo>
                    <a:lnTo>
                      <a:pt x="215" y="147"/>
                    </a:lnTo>
                    <a:lnTo>
                      <a:pt x="233" y="168"/>
                    </a:lnTo>
                    <a:lnTo>
                      <a:pt x="254" y="185"/>
                    </a:lnTo>
                    <a:lnTo>
                      <a:pt x="222" y="207"/>
                    </a:lnTo>
                    <a:lnTo>
                      <a:pt x="233" y="249"/>
                    </a:lnTo>
                    <a:lnTo>
                      <a:pt x="213" y="285"/>
                    </a:lnTo>
                    <a:lnTo>
                      <a:pt x="189" y="327"/>
                    </a:lnTo>
                    <a:lnTo>
                      <a:pt x="160" y="373"/>
                    </a:lnTo>
                    <a:lnTo>
                      <a:pt x="128" y="421"/>
                    </a:lnTo>
                    <a:lnTo>
                      <a:pt x="84" y="421"/>
                    </a:lnTo>
                    <a:lnTo>
                      <a:pt x="64" y="416"/>
                    </a:lnTo>
                    <a:lnTo>
                      <a:pt x="39" y="483"/>
                    </a:lnTo>
                    <a:lnTo>
                      <a:pt x="73" y="503"/>
                    </a:lnTo>
                    <a:lnTo>
                      <a:pt x="85" y="540"/>
                    </a:lnTo>
                    <a:lnTo>
                      <a:pt x="103" y="541"/>
                    </a:lnTo>
                    <a:lnTo>
                      <a:pt x="127" y="615"/>
                    </a:lnTo>
                    <a:lnTo>
                      <a:pt x="109" y="612"/>
                    </a:lnTo>
                    <a:lnTo>
                      <a:pt x="63" y="619"/>
                    </a:lnTo>
                    <a:lnTo>
                      <a:pt x="22" y="618"/>
                    </a:lnTo>
                    <a:lnTo>
                      <a:pt x="24" y="637"/>
                    </a:lnTo>
                    <a:lnTo>
                      <a:pt x="0" y="647"/>
                    </a:lnTo>
                    <a:lnTo>
                      <a:pt x="0" y="650"/>
                    </a:lnTo>
                    <a:lnTo>
                      <a:pt x="19" y="644"/>
                    </a:lnTo>
                    <a:lnTo>
                      <a:pt x="10" y="656"/>
                    </a:lnTo>
                    <a:lnTo>
                      <a:pt x="54" y="700"/>
                    </a:lnTo>
                    <a:lnTo>
                      <a:pt x="109" y="689"/>
                    </a:lnTo>
                    <a:lnTo>
                      <a:pt x="106" y="700"/>
                    </a:lnTo>
                    <a:lnTo>
                      <a:pt x="72" y="723"/>
                    </a:lnTo>
                    <a:lnTo>
                      <a:pt x="46" y="720"/>
                    </a:lnTo>
                    <a:lnTo>
                      <a:pt x="88" y="767"/>
                    </a:lnTo>
                    <a:lnTo>
                      <a:pt x="131" y="812"/>
                    </a:lnTo>
                    <a:lnTo>
                      <a:pt x="197" y="794"/>
                    </a:lnTo>
                    <a:lnTo>
                      <a:pt x="201" y="756"/>
                    </a:lnTo>
                    <a:lnTo>
                      <a:pt x="204" y="732"/>
                    </a:lnTo>
                    <a:lnTo>
                      <a:pt x="230" y="732"/>
                    </a:lnTo>
                    <a:lnTo>
                      <a:pt x="221" y="747"/>
                    </a:lnTo>
                    <a:lnTo>
                      <a:pt x="219" y="758"/>
                    </a:lnTo>
                    <a:lnTo>
                      <a:pt x="246" y="758"/>
                    </a:lnTo>
                    <a:lnTo>
                      <a:pt x="228" y="776"/>
                    </a:lnTo>
                    <a:lnTo>
                      <a:pt x="236" y="800"/>
                    </a:lnTo>
                    <a:lnTo>
                      <a:pt x="239" y="838"/>
                    </a:lnTo>
                    <a:lnTo>
                      <a:pt x="252" y="895"/>
                    </a:lnTo>
                    <a:lnTo>
                      <a:pt x="254" y="910"/>
                    </a:lnTo>
                    <a:lnTo>
                      <a:pt x="260" y="922"/>
                    </a:lnTo>
                    <a:lnTo>
                      <a:pt x="275" y="991"/>
                    </a:lnTo>
                    <a:lnTo>
                      <a:pt x="292" y="1044"/>
                    </a:lnTo>
                    <a:lnTo>
                      <a:pt x="312" y="1098"/>
                    </a:lnTo>
                    <a:lnTo>
                      <a:pt x="322" y="1110"/>
                    </a:lnTo>
                    <a:lnTo>
                      <a:pt x="349" y="1174"/>
                    </a:lnTo>
                    <a:lnTo>
                      <a:pt x="375" y="1238"/>
                    </a:lnTo>
                    <a:lnTo>
                      <a:pt x="397" y="1283"/>
                    </a:lnTo>
                    <a:lnTo>
                      <a:pt x="419" y="1328"/>
                    </a:lnTo>
                    <a:lnTo>
                      <a:pt x="442" y="1373"/>
                    </a:lnTo>
                    <a:lnTo>
                      <a:pt x="457" y="1411"/>
                    </a:lnTo>
                    <a:lnTo>
                      <a:pt x="476" y="1453"/>
                    </a:lnTo>
                    <a:lnTo>
                      <a:pt x="495" y="1496"/>
                    </a:lnTo>
                    <a:lnTo>
                      <a:pt x="527" y="1511"/>
                    </a:lnTo>
                    <a:lnTo>
                      <a:pt x="552" y="1483"/>
                    </a:lnTo>
                    <a:lnTo>
                      <a:pt x="581" y="1453"/>
                    </a:lnTo>
                    <a:lnTo>
                      <a:pt x="609" y="1450"/>
                    </a:lnTo>
                    <a:lnTo>
                      <a:pt x="591" y="1428"/>
                    </a:lnTo>
                    <a:lnTo>
                      <a:pt x="618" y="1389"/>
                    </a:lnTo>
                    <a:lnTo>
                      <a:pt x="631" y="1388"/>
                    </a:lnTo>
                    <a:lnTo>
                      <a:pt x="627" y="1347"/>
                    </a:lnTo>
                    <a:lnTo>
                      <a:pt x="622" y="1307"/>
                    </a:lnTo>
                    <a:lnTo>
                      <a:pt x="631" y="1264"/>
                    </a:lnTo>
                    <a:lnTo>
                      <a:pt x="640" y="1217"/>
                    </a:lnTo>
                    <a:lnTo>
                      <a:pt x="630" y="1168"/>
                    </a:lnTo>
                    <a:lnTo>
                      <a:pt x="625" y="1104"/>
                    </a:lnTo>
                    <a:lnTo>
                      <a:pt x="652" y="1086"/>
                    </a:lnTo>
                    <a:lnTo>
                      <a:pt x="657" y="1080"/>
                    </a:lnTo>
                    <a:lnTo>
                      <a:pt x="669" y="1079"/>
                    </a:lnTo>
                    <a:lnTo>
                      <a:pt x="681" y="1058"/>
                    </a:lnTo>
                    <a:lnTo>
                      <a:pt x="721" y="1043"/>
                    </a:lnTo>
                    <a:lnTo>
                      <a:pt x="727" y="1007"/>
                    </a:lnTo>
                    <a:lnTo>
                      <a:pt x="773" y="959"/>
                    </a:lnTo>
                    <a:lnTo>
                      <a:pt x="821" y="911"/>
                    </a:lnTo>
                    <a:lnTo>
                      <a:pt x="858" y="873"/>
                    </a:lnTo>
                    <a:lnTo>
                      <a:pt x="887" y="855"/>
                    </a:lnTo>
                    <a:lnTo>
                      <a:pt x="915" y="815"/>
                    </a:lnTo>
                    <a:lnTo>
                      <a:pt x="915" y="774"/>
                    </a:lnTo>
                    <a:lnTo>
                      <a:pt x="960" y="743"/>
                    </a:lnTo>
                    <a:lnTo>
                      <a:pt x="973" y="764"/>
                    </a:lnTo>
                    <a:lnTo>
                      <a:pt x="988" y="767"/>
                    </a:lnTo>
                    <a:lnTo>
                      <a:pt x="998" y="762"/>
                    </a:lnTo>
                    <a:lnTo>
                      <a:pt x="1010" y="764"/>
                    </a:lnTo>
                    <a:lnTo>
                      <a:pt x="1007" y="749"/>
                    </a:lnTo>
                    <a:lnTo>
                      <a:pt x="994" y="707"/>
                    </a:lnTo>
                    <a:lnTo>
                      <a:pt x="981" y="664"/>
                    </a:lnTo>
                    <a:lnTo>
                      <a:pt x="976" y="632"/>
                    </a:lnTo>
                    <a:lnTo>
                      <a:pt x="940" y="601"/>
                    </a:lnTo>
                    <a:lnTo>
                      <a:pt x="952" y="579"/>
                    </a:lnTo>
                    <a:lnTo>
                      <a:pt x="972" y="570"/>
                    </a:lnTo>
                    <a:lnTo>
                      <a:pt x="934" y="534"/>
                    </a:lnTo>
                    <a:lnTo>
                      <a:pt x="936" y="494"/>
                    </a:lnTo>
                    <a:lnTo>
                      <a:pt x="967" y="507"/>
                    </a:lnTo>
                    <a:lnTo>
                      <a:pt x="984" y="524"/>
                    </a:lnTo>
                    <a:lnTo>
                      <a:pt x="995" y="515"/>
                    </a:lnTo>
                    <a:lnTo>
                      <a:pt x="1015" y="559"/>
                    </a:lnTo>
                    <a:lnTo>
                      <a:pt x="1066" y="564"/>
                    </a:lnTo>
                    <a:lnTo>
                      <a:pt x="1116" y="570"/>
                    </a:lnTo>
                    <a:lnTo>
                      <a:pt x="1142" y="588"/>
                    </a:lnTo>
                    <a:lnTo>
                      <a:pt x="1133" y="610"/>
                    </a:lnTo>
                    <a:lnTo>
                      <a:pt x="1098" y="634"/>
                    </a:lnTo>
                    <a:lnTo>
                      <a:pt x="1107" y="679"/>
                    </a:lnTo>
                    <a:lnTo>
                      <a:pt x="1118" y="689"/>
                    </a:lnTo>
                    <a:lnTo>
                      <a:pt x="1139" y="649"/>
                    </a:lnTo>
                    <a:lnTo>
                      <a:pt x="1158" y="698"/>
                    </a:lnTo>
                    <a:lnTo>
                      <a:pt x="1176" y="746"/>
                    </a:lnTo>
                    <a:lnTo>
                      <a:pt x="1178" y="744"/>
                    </a:lnTo>
                    <a:lnTo>
                      <a:pt x="1195" y="744"/>
                    </a:lnTo>
                    <a:lnTo>
                      <a:pt x="1195" y="686"/>
                    </a:lnTo>
                    <a:lnTo>
                      <a:pt x="1197" y="638"/>
                    </a:lnTo>
                    <a:lnTo>
                      <a:pt x="1228" y="638"/>
                    </a:lnTo>
                    <a:lnTo>
                      <a:pt x="1251" y="571"/>
                    </a:lnTo>
                    <a:lnTo>
                      <a:pt x="1251" y="547"/>
                    </a:lnTo>
                    <a:lnTo>
                      <a:pt x="1252" y="501"/>
                    </a:lnTo>
                    <a:lnTo>
                      <a:pt x="1298" y="453"/>
                    </a:lnTo>
                    <a:lnTo>
                      <a:pt x="1334" y="461"/>
                    </a:lnTo>
                    <a:lnTo>
                      <a:pt x="1325" y="444"/>
                    </a:lnTo>
                    <a:lnTo>
                      <a:pt x="1330" y="428"/>
                    </a:lnTo>
                    <a:lnTo>
                      <a:pt x="1337" y="401"/>
                    </a:lnTo>
                    <a:lnTo>
                      <a:pt x="1285" y="383"/>
                    </a:lnTo>
                    <a:lnTo>
                      <a:pt x="1287" y="359"/>
                    </a:lnTo>
                    <a:lnTo>
                      <a:pt x="1269" y="353"/>
                    </a:lnTo>
                    <a:lnTo>
                      <a:pt x="1272" y="344"/>
                    </a:lnTo>
                    <a:lnTo>
                      <a:pt x="1251" y="338"/>
                    </a:lnTo>
                    <a:lnTo>
                      <a:pt x="1225" y="353"/>
                    </a:lnTo>
                    <a:lnTo>
                      <a:pt x="1187" y="347"/>
                    </a:lnTo>
                    <a:lnTo>
                      <a:pt x="1152" y="379"/>
                    </a:lnTo>
                    <a:lnTo>
                      <a:pt x="1118" y="410"/>
                    </a:lnTo>
                    <a:lnTo>
                      <a:pt x="1075" y="427"/>
                    </a:lnTo>
                    <a:lnTo>
                      <a:pt x="1073" y="427"/>
                    </a:lnTo>
                    <a:lnTo>
                      <a:pt x="1088" y="444"/>
                    </a:lnTo>
                    <a:lnTo>
                      <a:pt x="1106" y="473"/>
                    </a:lnTo>
                    <a:lnTo>
                      <a:pt x="1060" y="476"/>
                    </a:lnTo>
                    <a:lnTo>
                      <a:pt x="1015" y="479"/>
                    </a:lnTo>
                    <a:lnTo>
                      <a:pt x="957" y="473"/>
                    </a:lnTo>
                    <a:lnTo>
                      <a:pt x="949" y="452"/>
                    </a:lnTo>
                    <a:lnTo>
                      <a:pt x="927" y="407"/>
                    </a:lnTo>
                    <a:lnTo>
                      <a:pt x="907" y="421"/>
                    </a:lnTo>
                    <a:lnTo>
                      <a:pt x="921" y="497"/>
                    </a:lnTo>
                    <a:lnTo>
                      <a:pt x="869" y="495"/>
                    </a:lnTo>
                    <a:lnTo>
                      <a:pt x="806" y="488"/>
                    </a:lnTo>
                    <a:lnTo>
                      <a:pt x="772" y="477"/>
                    </a:lnTo>
                    <a:lnTo>
                      <a:pt x="748" y="452"/>
                    </a:lnTo>
                    <a:lnTo>
                      <a:pt x="688" y="441"/>
                    </a:lnTo>
                    <a:lnTo>
                      <a:pt x="640" y="433"/>
                    </a:lnTo>
                    <a:lnTo>
                      <a:pt x="582" y="401"/>
                    </a:lnTo>
                    <a:lnTo>
                      <a:pt x="522" y="371"/>
                    </a:lnTo>
                    <a:lnTo>
                      <a:pt x="521" y="337"/>
                    </a:lnTo>
                    <a:lnTo>
                      <a:pt x="548" y="292"/>
                    </a:lnTo>
                    <a:lnTo>
                      <a:pt x="501" y="261"/>
                    </a:lnTo>
                    <a:lnTo>
                      <a:pt x="445" y="228"/>
                    </a:lnTo>
                    <a:lnTo>
                      <a:pt x="421" y="221"/>
                    </a:lnTo>
                    <a:lnTo>
                      <a:pt x="400" y="161"/>
                    </a:lnTo>
                    <a:lnTo>
                      <a:pt x="430" y="165"/>
                    </a:lnTo>
                    <a:lnTo>
                      <a:pt x="437" y="143"/>
                    </a:lnTo>
                    <a:lnTo>
                      <a:pt x="407" y="103"/>
                    </a:lnTo>
                    <a:lnTo>
                      <a:pt x="406" y="82"/>
                    </a:lnTo>
                    <a:lnTo>
                      <a:pt x="404" y="77"/>
                    </a:lnTo>
                    <a:lnTo>
                      <a:pt x="401" y="68"/>
                    </a:lnTo>
                    <a:lnTo>
                      <a:pt x="394" y="59"/>
                    </a:lnTo>
                    <a:lnTo>
                      <a:pt x="385" y="46"/>
                    </a:lnTo>
                    <a:lnTo>
                      <a:pt x="384" y="34"/>
                    </a:lnTo>
                    <a:lnTo>
                      <a:pt x="378" y="19"/>
                    </a:lnTo>
                    <a:lnTo>
                      <a:pt x="363" y="13"/>
                    </a:lnTo>
                    <a:lnTo>
                      <a:pt x="340" y="6"/>
                    </a:lnTo>
                    <a:lnTo>
                      <a:pt x="325" y="0"/>
                    </a:lnTo>
                    <a:close/>
                  </a:path>
                </a:pathLst>
              </a:custGeom>
              <a:solidFill>
                <a:srgbClr val="FF0000"/>
              </a:solidFill>
              <a:ln w="0">
                <a:solidFill>
                  <a:srgbClr val="006699"/>
                </a:solidFill>
                <a:prstDash val="solid"/>
                <a:round/>
                <a:headEnd/>
                <a:tailEnd/>
              </a:ln>
            </p:spPr>
            <p:txBody>
              <a:bodyPr/>
              <a:lstStyle/>
              <a:p>
                <a:endParaRPr lang="en-US" sz="1799"/>
              </a:p>
            </p:txBody>
          </p:sp>
          <p:sp>
            <p:nvSpPr>
              <p:cNvPr id="962" name="Freeform 76"/>
              <p:cNvSpPr>
                <a:spLocks noChangeAspect="1"/>
              </p:cNvSpPr>
              <p:nvPr/>
            </p:nvSpPr>
            <p:spPr bwMode="auto">
              <a:xfrm>
                <a:off x="5242993" y="2826624"/>
                <a:ext cx="41761" cy="153475"/>
              </a:xfrm>
              <a:custGeom>
                <a:avLst/>
                <a:gdLst>
                  <a:gd name="T0" fmla="*/ 2147483647 w 58"/>
                  <a:gd name="T1" fmla="*/ 2147483647 h 207"/>
                  <a:gd name="T2" fmla="*/ 2147483647 w 58"/>
                  <a:gd name="T3" fmla="*/ 2147483647 h 207"/>
                  <a:gd name="T4" fmla="*/ 0 w 58"/>
                  <a:gd name="T5" fmla="*/ 2147483647 h 207"/>
                  <a:gd name="T6" fmla="*/ 2147483647 w 58"/>
                  <a:gd name="T7" fmla="*/ 2147483647 h 207"/>
                  <a:gd name="T8" fmla="*/ 2147483647 w 58"/>
                  <a:gd name="T9" fmla="*/ 2147483647 h 207"/>
                  <a:gd name="T10" fmla="*/ 2147483647 w 58"/>
                  <a:gd name="T11" fmla="*/ 0 h 207"/>
                  <a:gd name="T12" fmla="*/ 2147483647 w 58"/>
                  <a:gd name="T13" fmla="*/ 2147483647 h 207"/>
                  <a:gd name="T14" fmla="*/ 2147483647 w 58"/>
                  <a:gd name="T15" fmla="*/ 2147483647 h 207"/>
                  <a:gd name="T16" fmla="*/ 2147483647 w 58"/>
                  <a:gd name="T17" fmla="*/ 2147483647 h 207"/>
                  <a:gd name="T18" fmla="*/ 2147483647 w 58"/>
                  <a:gd name="T19" fmla="*/ 2147483647 h 207"/>
                  <a:gd name="T20" fmla="*/ 2147483647 w 58"/>
                  <a:gd name="T21" fmla="*/ 2147483647 h 207"/>
                  <a:gd name="T22" fmla="*/ 2147483647 w 58"/>
                  <a:gd name="T23" fmla="*/ 2147483647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207"/>
                  <a:gd name="T38" fmla="*/ 58 w 58"/>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207">
                    <a:moveTo>
                      <a:pt x="41" y="207"/>
                    </a:moveTo>
                    <a:lnTo>
                      <a:pt x="20" y="156"/>
                    </a:lnTo>
                    <a:lnTo>
                      <a:pt x="0" y="106"/>
                    </a:lnTo>
                    <a:lnTo>
                      <a:pt x="16" y="56"/>
                    </a:lnTo>
                    <a:lnTo>
                      <a:pt x="31" y="7"/>
                    </a:lnTo>
                    <a:lnTo>
                      <a:pt x="53" y="0"/>
                    </a:lnTo>
                    <a:lnTo>
                      <a:pt x="58" y="26"/>
                    </a:lnTo>
                    <a:lnTo>
                      <a:pt x="55" y="71"/>
                    </a:lnTo>
                    <a:lnTo>
                      <a:pt x="52" y="116"/>
                    </a:lnTo>
                    <a:lnTo>
                      <a:pt x="49" y="159"/>
                    </a:lnTo>
                    <a:lnTo>
                      <a:pt x="44" y="204"/>
                    </a:lnTo>
                    <a:lnTo>
                      <a:pt x="41" y="207"/>
                    </a:lnTo>
                    <a:close/>
                  </a:path>
                </a:pathLst>
              </a:custGeom>
              <a:solidFill>
                <a:srgbClr val="92D050"/>
              </a:solidFill>
              <a:ln w="0" cap="flat" cmpd="sng">
                <a:solidFill>
                  <a:srgbClr val="006699"/>
                </a:solidFill>
                <a:prstDash val="solid"/>
                <a:round/>
                <a:headEnd type="none" w="med" len="med"/>
                <a:tailEnd type="none" w="med" len="med"/>
              </a:ln>
            </p:spPr>
            <p:txBody>
              <a:bodyPr/>
              <a:lstStyle/>
              <a:p>
                <a:endParaRPr lang="en-US" sz="1799"/>
              </a:p>
            </p:txBody>
          </p:sp>
          <p:sp>
            <p:nvSpPr>
              <p:cNvPr id="963" name="Freeform 77"/>
              <p:cNvSpPr>
                <a:spLocks noChangeAspect="1"/>
              </p:cNvSpPr>
              <p:nvPr/>
            </p:nvSpPr>
            <p:spPr bwMode="auto">
              <a:xfrm>
                <a:off x="5276803" y="2822689"/>
                <a:ext cx="139211" cy="171185"/>
              </a:xfrm>
              <a:custGeom>
                <a:avLst/>
                <a:gdLst>
                  <a:gd name="T0" fmla="*/ 2147483647 w 187"/>
                  <a:gd name="T1" fmla="*/ 2147483647 h 231"/>
                  <a:gd name="T2" fmla="*/ 2147483647 w 187"/>
                  <a:gd name="T3" fmla="*/ 2147483647 h 231"/>
                  <a:gd name="T4" fmla="*/ 2147483647 w 187"/>
                  <a:gd name="T5" fmla="*/ 2147483647 h 231"/>
                  <a:gd name="T6" fmla="*/ 2147483647 w 187"/>
                  <a:gd name="T7" fmla="*/ 2147483647 h 231"/>
                  <a:gd name="T8" fmla="*/ 2147483647 w 187"/>
                  <a:gd name="T9" fmla="*/ 2147483647 h 231"/>
                  <a:gd name="T10" fmla="*/ 0 w 187"/>
                  <a:gd name="T11" fmla="*/ 2147483647 h 231"/>
                  <a:gd name="T12" fmla="*/ 2147483647 w 187"/>
                  <a:gd name="T13" fmla="*/ 2147483647 h 231"/>
                  <a:gd name="T14" fmla="*/ 2147483647 w 187"/>
                  <a:gd name="T15" fmla="*/ 2147483647 h 231"/>
                  <a:gd name="T16" fmla="*/ 2147483647 w 187"/>
                  <a:gd name="T17" fmla="*/ 2147483647 h 231"/>
                  <a:gd name="T18" fmla="*/ 2147483647 w 187"/>
                  <a:gd name="T19" fmla="*/ 2147483647 h 231"/>
                  <a:gd name="T20" fmla="*/ 2147483647 w 187"/>
                  <a:gd name="T21" fmla="*/ 2147483647 h 231"/>
                  <a:gd name="T22" fmla="*/ 2147483647 w 187"/>
                  <a:gd name="T23" fmla="*/ 2147483647 h 231"/>
                  <a:gd name="T24" fmla="*/ 2147483647 w 187"/>
                  <a:gd name="T25" fmla="*/ 2147483647 h 231"/>
                  <a:gd name="T26" fmla="*/ 2147483647 w 187"/>
                  <a:gd name="T27" fmla="*/ 2147483647 h 231"/>
                  <a:gd name="T28" fmla="*/ 2147483647 w 187"/>
                  <a:gd name="T29" fmla="*/ 0 h 231"/>
                  <a:gd name="T30" fmla="*/ 2147483647 w 187"/>
                  <a:gd name="T31" fmla="*/ 2147483647 h 231"/>
                  <a:gd name="T32" fmla="*/ 2147483647 w 187"/>
                  <a:gd name="T33" fmla="*/ 2147483647 h 2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
                  <a:gd name="T52" fmla="*/ 0 h 231"/>
                  <a:gd name="T53" fmla="*/ 187 w 187"/>
                  <a:gd name="T54" fmla="*/ 231 h 2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 h="231">
                    <a:moveTo>
                      <a:pt x="72" y="58"/>
                    </a:moveTo>
                    <a:lnTo>
                      <a:pt x="14" y="34"/>
                    </a:lnTo>
                    <a:lnTo>
                      <a:pt x="11" y="79"/>
                    </a:lnTo>
                    <a:lnTo>
                      <a:pt x="8" y="124"/>
                    </a:lnTo>
                    <a:lnTo>
                      <a:pt x="5" y="167"/>
                    </a:lnTo>
                    <a:lnTo>
                      <a:pt x="0" y="212"/>
                    </a:lnTo>
                    <a:lnTo>
                      <a:pt x="2" y="222"/>
                    </a:lnTo>
                    <a:lnTo>
                      <a:pt x="54" y="231"/>
                    </a:lnTo>
                    <a:lnTo>
                      <a:pt x="82" y="194"/>
                    </a:lnTo>
                    <a:lnTo>
                      <a:pt x="118" y="187"/>
                    </a:lnTo>
                    <a:lnTo>
                      <a:pt x="138" y="160"/>
                    </a:lnTo>
                    <a:lnTo>
                      <a:pt x="85" y="105"/>
                    </a:lnTo>
                    <a:lnTo>
                      <a:pt x="136" y="84"/>
                    </a:lnTo>
                    <a:lnTo>
                      <a:pt x="187" y="64"/>
                    </a:lnTo>
                    <a:lnTo>
                      <a:pt x="156" y="0"/>
                    </a:lnTo>
                    <a:lnTo>
                      <a:pt x="114" y="30"/>
                    </a:lnTo>
                    <a:lnTo>
                      <a:pt x="72" y="58"/>
                    </a:lnTo>
                    <a:close/>
                  </a:path>
                </a:pathLst>
              </a:custGeom>
              <a:solidFill>
                <a:srgbClr val="92D050"/>
              </a:solidFill>
              <a:ln w="0" cap="flat" cmpd="sng">
                <a:solidFill>
                  <a:srgbClr val="006699"/>
                </a:solidFill>
                <a:prstDash val="solid"/>
                <a:round/>
                <a:headEnd type="none" w="med" len="med"/>
                <a:tailEnd type="none" w="med" len="med"/>
              </a:ln>
            </p:spPr>
            <p:txBody>
              <a:bodyPr/>
              <a:lstStyle/>
              <a:p>
                <a:endParaRPr lang="en-US" sz="1799"/>
              </a:p>
            </p:txBody>
          </p:sp>
          <p:sp>
            <p:nvSpPr>
              <p:cNvPr id="964" name="Freeform 78"/>
              <p:cNvSpPr>
                <a:spLocks noChangeAspect="1"/>
              </p:cNvSpPr>
              <p:nvPr/>
            </p:nvSpPr>
            <p:spPr bwMode="auto">
              <a:xfrm>
                <a:off x="5913194" y="3165056"/>
                <a:ext cx="270466" cy="340404"/>
              </a:xfrm>
              <a:custGeom>
                <a:avLst/>
                <a:gdLst>
                  <a:gd name="T0" fmla="*/ 2147483647 w 364"/>
                  <a:gd name="T1" fmla="*/ 2147483647 h 461"/>
                  <a:gd name="T2" fmla="*/ 2147483647 w 364"/>
                  <a:gd name="T3" fmla="*/ 2147483647 h 461"/>
                  <a:gd name="T4" fmla="*/ 2147483647 w 364"/>
                  <a:gd name="T5" fmla="*/ 2147483647 h 461"/>
                  <a:gd name="T6" fmla="*/ 2147483647 w 364"/>
                  <a:gd name="T7" fmla="*/ 2147483647 h 461"/>
                  <a:gd name="T8" fmla="*/ 2147483647 w 364"/>
                  <a:gd name="T9" fmla="*/ 2147483647 h 461"/>
                  <a:gd name="T10" fmla="*/ 2147483647 w 364"/>
                  <a:gd name="T11" fmla="*/ 2147483647 h 461"/>
                  <a:gd name="T12" fmla="*/ 2147483647 w 364"/>
                  <a:gd name="T13" fmla="*/ 2147483647 h 461"/>
                  <a:gd name="T14" fmla="*/ 2147483647 w 364"/>
                  <a:gd name="T15" fmla="*/ 0 h 461"/>
                  <a:gd name="T16" fmla="*/ 2147483647 w 364"/>
                  <a:gd name="T17" fmla="*/ 2147483647 h 461"/>
                  <a:gd name="T18" fmla="*/ 2147483647 w 364"/>
                  <a:gd name="T19" fmla="*/ 2147483647 h 461"/>
                  <a:gd name="T20" fmla="*/ 2147483647 w 364"/>
                  <a:gd name="T21" fmla="*/ 2147483647 h 461"/>
                  <a:gd name="T22" fmla="*/ 2147483647 w 364"/>
                  <a:gd name="T23" fmla="*/ 2147483647 h 461"/>
                  <a:gd name="T24" fmla="*/ 2147483647 w 364"/>
                  <a:gd name="T25" fmla="*/ 2147483647 h 461"/>
                  <a:gd name="T26" fmla="*/ 2147483647 w 364"/>
                  <a:gd name="T27" fmla="*/ 2147483647 h 461"/>
                  <a:gd name="T28" fmla="*/ 2147483647 w 364"/>
                  <a:gd name="T29" fmla="*/ 2147483647 h 461"/>
                  <a:gd name="T30" fmla="*/ 2147483647 w 364"/>
                  <a:gd name="T31" fmla="*/ 2147483647 h 461"/>
                  <a:gd name="T32" fmla="*/ 2147483647 w 364"/>
                  <a:gd name="T33" fmla="*/ 2147483647 h 461"/>
                  <a:gd name="T34" fmla="*/ 2147483647 w 364"/>
                  <a:gd name="T35" fmla="*/ 2147483647 h 461"/>
                  <a:gd name="T36" fmla="*/ 0 w 364"/>
                  <a:gd name="T37" fmla="*/ 2147483647 h 461"/>
                  <a:gd name="T38" fmla="*/ 2147483647 w 364"/>
                  <a:gd name="T39" fmla="*/ 2147483647 h 461"/>
                  <a:gd name="T40" fmla="*/ 2147483647 w 364"/>
                  <a:gd name="T41" fmla="*/ 2147483647 h 461"/>
                  <a:gd name="T42" fmla="*/ 2147483647 w 364"/>
                  <a:gd name="T43" fmla="*/ 2147483647 h 461"/>
                  <a:gd name="T44" fmla="*/ 2147483647 w 364"/>
                  <a:gd name="T45" fmla="*/ 2147483647 h 461"/>
                  <a:gd name="T46" fmla="*/ 2147483647 w 364"/>
                  <a:gd name="T47" fmla="*/ 2147483647 h 461"/>
                  <a:gd name="T48" fmla="*/ 2147483647 w 364"/>
                  <a:gd name="T49" fmla="*/ 2147483647 h 461"/>
                  <a:gd name="T50" fmla="*/ 2147483647 w 364"/>
                  <a:gd name="T51" fmla="*/ 2147483647 h 461"/>
                  <a:gd name="T52" fmla="*/ 2147483647 w 364"/>
                  <a:gd name="T53" fmla="*/ 2147483647 h 461"/>
                  <a:gd name="T54" fmla="*/ 2147483647 w 364"/>
                  <a:gd name="T55" fmla="*/ 2147483647 h 461"/>
                  <a:gd name="T56" fmla="*/ 2147483647 w 364"/>
                  <a:gd name="T57" fmla="*/ 2147483647 h 461"/>
                  <a:gd name="T58" fmla="*/ 2147483647 w 364"/>
                  <a:gd name="T59" fmla="*/ 2147483647 h 461"/>
                  <a:gd name="T60" fmla="*/ 2147483647 w 364"/>
                  <a:gd name="T61" fmla="*/ 2147483647 h 461"/>
                  <a:gd name="T62" fmla="*/ 2147483647 w 364"/>
                  <a:gd name="T63" fmla="*/ 2147483647 h 461"/>
                  <a:gd name="T64" fmla="*/ 2147483647 w 364"/>
                  <a:gd name="T65" fmla="*/ 2147483647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4"/>
                  <a:gd name="T100" fmla="*/ 0 h 461"/>
                  <a:gd name="T101" fmla="*/ 364 w 364"/>
                  <a:gd name="T102" fmla="*/ 461 h 4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4" h="461">
                    <a:moveTo>
                      <a:pt x="364" y="140"/>
                    </a:moveTo>
                    <a:lnTo>
                      <a:pt x="328" y="108"/>
                    </a:lnTo>
                    <a:lnTo>
                      <a:pt x="291" y="76"/>
                    </a:lnTo>
                    <a:lnTo>
                      <a:pt x="250" y="58"/>
                    </a:lnTo>
                    <a:lnTo>
                      <a:pt x="210" y="42"/>
                    </a:lnTo>
                    <a:lnTo>
                      <a:pt x="186" y="2"/>
                    </a:lnTo>
                    <a:lnTo>
                      <a:pt x="171" y="12"/>
                    </a:lnTo>
                    <a:lnTo>
                      <a:pt x="164" y="0"/>
                    </a:lnTo>
                    <a:lnTo>
                      <a:pt x="173" y="51"/>
                    </a:lnTo>
                    <a:lnTo>
                      <a:pt x="150" y="60"/>
                    </a:lnTo>
                    <a:lnTo>
                      <a:pt x="140" y="127"/>
                    </a:lnTo>
                    <a:lnTo>
                      <a:pt x="167" y="164"/>
                    </a:lnTo>
                    <a:lnTo>
                      <a:pt x="155" y="220"/>
                    </a:lnTo>
                    <a:lnTo>
                      <a:pt x="144" y="275"/>
                    </a:lnTo>
                    <a:lnTo>
                      <a:pt x="110" y="290"/>
                    </a:lnTo>
                    <a:lnTo>
                      <a:pt x="74" y="303"/>
                    </a:lnTo>
                    <a:lnTo>
                      <a:pt x="40" y="317"/>
                    </a:lnTo>
                    <a:lnTo>
                      <a:pt x="4" y="331"/>
                    </a:lnTo>
                    <a:lnTo>
                      <a:pt x="0" y="354"/>
                    </a:lnTo>
                    <a:lnTo>
                      <a:pt x="34" y="408"/>
                    </a:lnTo>
                    <a:lnTo>
                      <a:pt x="67" y="461"/>
                    </a:lnTo>
                    <a:lnTo>
                      <a:pt x="106" y="452"/>
                    </a:lnTo>
                    <a:lnTo>
                      <a:pt x="143" y="443"/>
                    </a:lnTo>
                    <a:lnTo>
                      <a:pt x="170" y="420"/>
                    </a:lnTo>
                    <a:lnTo>
                      <a:pt x="185" y="393"/>
                    </a:lnTo>
                    <a:lnTo>
                      <a:pt x="228" y="379"/>
                    </a:lnTo>
                    <a:lnTo>
                      <a:pt x="247" y="339"/>
                    </a:lnTo>
                    <a:lnTo>
                      <a:pt x="283" y="323"/>
                    </a:lnTo>
                    <a:lnTo>
                      <a:pt x="280" y="261"/>
                    </a:lnTo>
                    <a:lnTo>
                      <a:pt x="297" y="249"/>
                    </a:lnTo>
                    <a:lnTo>
                      <a:pt x="312" y="246"/>
                    </a:lnTo>
                    <a:lnTo>
                      <a:pt x="337" y="194"/>
                    </a:lnTo>
                    <a:lnTo>
                      <a:pt x="364" y="140"/>
                    </a:lnTo>
                    <a:close/>
                  </a:path>
                </a:pathLst>
              </a:custGeom>
              <a:solidFill>
                <a:srgbClr val="92D050"/>
              </a:solidFill>
              <a:ln w="0">
                <a:solidFill>
                  <a:srgbClr val="006699"/>
                </a:solidFill>
                <a:prstDash val="solid"/>
                <a:round/>
                <a:headEnd/>
                <a:tailEnd/>
              </a:ln>
            </p:spPr>
            <p:txBody>
              <a:bodyPr/>
              <a:lstStyle/>
              <a:p>
                <a:endParaRPr lang="en-US" sz="1799"/>
              </a:p>
            </p:txBody>
          </p:sp>
          <p:sp>
            <p:nvSpPr>
              <p:cNvPr id="965" name="Freeform 79"/>
              <p:cNvSpPr>
                <a:spLocks noChangeAspect="1"/>
              </p:cNvSpPr>
              <p:nvPr/>
            </p:nvSpPr>
            <p:spPr bwMode="auto">
              <a:xfrm>
                <a:off x="6034505" y="3113897"/>
                <a:ext cx="9943" cy="19674"/>
              </a:xfrm>
              <a:custGeom>
                <a:avLst/>
                <a:gdLst>
                  <a:gd name="T0" fmla="*/ 2147483647 w 15"/>
                  <a:gd name="T1" fmla="*/ 0 h 28"/>
                  <a:gd name="T2" fmla="*/ 0 w 15"/>
                  <a:gd name="T3" fmla="*/ 2147483647 h 28"/>
                  <a:gd name="T4" fmla="*/ 2147483647 w 15"/>
                  <a:gd name="T5" fmla="*/ 2147483647 h 28"/>
                  <a:gd name="T6" fmla="*/ 2147483647 w 15"/>
                  <a:gd name="T7" fmla="*/ 0 h 28"/>
                  <a:gd name="T8" fmla="*/ 0 60000 65536"/>
                  <a:gd name="T9" fmla="*/ 0 60000 65536"/>
                  <a:gd name="T10" fmla="*/ 0 60000 65536"/>
                  <a:gd name="T11" fmla="*/ 0 60000 65536"/>
                  <a:gd name="T12" fmla="*/ 0 w 15"/>
                  <a:gd name="T13" fmla="*/ 0 h 28"/>
                  <a:gd name="T14" fmla="*/ 15 w 15"/>
                  <a:gd name="T15" fmla="*/ 28 h 28"/>
                </a:gdLst>
                <a:ahLst/>
                <a:cxnLst>
                  <a:cxn ang="T8">
                    <a:pos x="T0" y="T1"/>
                  </a:cxn>
                  <a:cxn ang="T9">
                    <a:pos x="T2" y="T3"/>
                  </a:cxn>
                  <a:cxn ang="T10">
                    <a:pos x="T4" y="T5"/>
                  </a:cxn>
                  <a:cxn ang="T11">
                    <a:pos x="T6" y="T7"/>
                  </a:cxn>
                </a:cxnLst>
                <a:rect l="T12" t="T13" r="T14" b="T15"/>
                <a:pathLst>
                  <a:path w="15" h="28">
                    <a:moveTo>
                      <a:pt x="15" y="0"/>
                    </a:moveTo>
                    <a:lnTo>
                      <a:pt x="0" y="21"/>
                    </a:lnTo>
                    <a:lnTo>
                      <a:pt x="14" y="28"/>
                    </a:lnTo>
                    <a:lnTo>
                      <a:pt x="15" y="0"/>
                    </a:lnTo>
                    <a:close/>
                  </a:path>
                </a:pathLst>
              </a:custGeom>
              <a:solidFill>
                <a:srgbClr val="92D050"/>
              </a:solidFill>
              <a:ln w="0">
                <a:solidFill>
                  <a:srgbClr val="006699"/>
                </a:solidFill>
                <a:prstDash val="solid"/>
                <a:round/>
                <a:headEnd/>
                <a:tailEnd/>
              </a:ln>
            </p:spPr>
            <p:txBody>
              <a:bodyPr/>
              <a:lstStyle/>
              <a:p>
                <a:endParaRPr lang="en-US" sz="1799"/>
              </a:p>
            </p:txBody>
          </p:sp>
          <p:sp>
            <p:nvSpPr>
              <p:cNvPr id="966" name="Freeform 80"/>
              <p:cNvSpPr>
                <a:spLocks noChangeAspect="1"/>
              </p:cNvSpPr>
              <p:nvPr/>
            </p:nvSpPr>
            <p:spPr bwMode="auto">
              <a:xfrm>
                <a:off x="5268846" y="2869908"/>
                <a:ext cx="769639" cy="678838"/>
              </a:xfrm>
              <a:custGeom>
                <a:avLst/>
                <a:gdLst>
                  <a:gd name="T0" fmla="*/ 2147483647 w 1027"/>
                  <a:gd name="T1" fmla="*/ 2147483647 h 918"/>
                  <a:gd name="T2" fmla="*/ 2147483647 w 1027"/>
                  <a:gd name="T3" fmla="*/ 2147483647 h 918"/>
                  <a:gd name="T4" fmla="*/ 2147483647 w 1027"/>
                  <a:gd name="T5" fmla="*/ 2147483647 h 918"/>
                  <a:gd name="T6" fmla="*/ 2147483647 w 1027"/>
                  <a:gd name="T7" fmla="*/ 2147483647 h 918"/>
                  <a:gd name="T8" fmla="*/ 0 w 1027"/>
                  <a:gd name="T9" fmla="*/ 2147483647 h 918"/>
                  <a:gd name="T10" fmla="*/ 2147483647 w 1027"/>
                  <a:gd name="T11" fmla="*/ 2147483647 h 918"/>
                  <a:gd name="T12" fmla="*/ 2147483647 w 1027"/>
                  <a:gd name="T13" fmla="*/ 2147483647 h 918"/>
                  <a:gd name="T14" fmla="*/ 2147483647 w 1027"/>
                  <a:gd name="T15" fmla="*/ 2147483647 h 918"/>
                  <a:gd name="T16" fmla="*/ 2147483647 w 1027"/>
                  <a:gd name="T17" fmla="*/ 0 h 918"/>
                  <a:gd name="T18" fmla="*/ 2147483647 w 1027"/>
                  <a:gd name="T19" fmla="*/ 2147483647 h 918"/>
                  <a:gd name="T20" fmla="*/ 2147483647 w 1027"/>
                  <a:gd name="T21" fmla="*/ 2147483647 h 918"/>
                  <a:gd name="T22" fmla="*/ 2147483647 w 1027"/>
                  <a:gd name="T23" fmla="*/ 2147483647 h 918"/>
                  <a:gd name="T24" fmla="*/ 2147483647 w 1027"/>
                  <a:gd name="T25" fmla="*/ 2147483647 h 918"/>
                  <a:gd name="T26" fmla="*/ 2147483647 w 1027"/>
                  <a:gd name="T27" fmla="*/ 2147483647 h 918"/>
                  <a:gd name="T28" fmla="*/ 2147483647 w 1027"/>
                  <a:gd name="T29" fmla="*/ 2147483647 h 918"/>
                  <a:gd name="T30" fmla="*/ 2147483647 w 1027"/>
                  <a:gd name="T31" fmla="*/ 2147483647 h 918"/>
                  <a:gd name="T32" fmla="*/ 2147483647 w 1027"/>
                  <a:gd name="T33" fmla="*/ 2147483647 h 918"/>
                  <a:gd name="T34" fmla="*/ 2147483647 w 1027"/>
                  <a:gd name="T35" fmla="*/ 2147483647 h 918"/>
                  <a:gd name="T36" fmla="*/ 2147483647 w 1027"/>
                  <a:gd name="T37" fmla="*/ 2147483647 h 918"/>
                  <a:gd name="T38" fmla="*/ 2147483647 w 1027"/>
                  <a:gd name="T39" fmla="*/ 2147483647 h 918"/>
                  <a:gd name="T40" fmla="*/ 2147483647 w 1027"/>
                  <a:gd name="T41" fmla="*/ 2147483647 h 918"/>
                  <a:gd name="T42" fmla="*/ 2147483647 w 1027"/>
                  <a:gd name="T43" fmla="*/ 2147483647 h 918"/>
                  <a:gd name="T44" fmla="*/ 2147483647 w 1027"/>
                  <a:gd name="T45" fmla="*/ 2147483647 h 918"/>
                  <a:gd name="T46" fmla="*/ 2147483647 w 1027"/>
                  <a:gd name="T47" fmla="*/ 2147483647 h 918"/>
                  <a:gd name="T48" fmla="*/ 2147483647 w 1027"/>
                  <a:gd name="T49" fmla="*/ 2147483647 h 918"/>
                  <a:gd name="T50" fmla="*/ 2147483647 w 1027"/>
                  <a:gd name="T51" fmla="*/ 2147483647 h 918"/>
                  <a:gd name="T52" fmla="*/ 2147483647 w 1027"/>
                  <a:gd name="T53" fmla="*/ 2147483647 h 918"/>
                  <a:gd name="T54" fmla="*/ 2147483647 w 1027"/>
                  <a:gd name="T55" fmla="*/ 2147483647 h 918"/>
                  <a:gd name="T56" fmla="*/ 2147483647 w 1027"/>
                  <a:gd name="T57" fmla="*/ 2147483647 h 918"/>
                  <a:gd name="T58" fmla="*/ 2147483647 w 1027"/>
                  <a:gd name="T59" fmla="*/ 2147483647 h 918"/>
                  <a:gd name="T60" fmla="*/ 2147483647 w 1027"/>
                  <a:gd name="T61" fmla="*/ 2147483647 h 918"/>
                  <a:gd name="T62" fmla="*/ 2147483647 w 1027"/>
                  <a:gd name="T63" fmla="*/ 2147483647 h 918"/>
                  <a:gd name="T64" fmla="*/ 2147483647 w 1027"/>
                  <a:gd name="T65" fmla="*/ 2147483647 h 918"/>
                  <a:gd name="T66" fmla="*/ 2147483647 w 1027"/>
                  <a:gd name="T67" fmla="*/ 2147483647 h 918"/>
                  <a:gd name="T68" fmla="*/ 2147483647 w 1027"/>
                  <a:gd name="T69" fmla="*/ 2147483647 h 9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7"/>
                  <a:gd name="T106" fmla="*/ 0 h 918"/>
                  <a:gd name="T107" fmla="*/ 1027 w 1027"/>
                  <a:gd name="T108" fmla="*/ 918 h 9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7" h="918">
                    <a:moveTo>
                      <a:pt x="252" y="627"/>
                    </a:moveTo>
                    <a:lnTo>
                      <a:pt x="231" y="552"/>
                    </a:lnTo>
                    <a:lnTo>
                      <a:pt x="215" y="509"/>
                    </a:lnTo>
                    <a:lnTo>
                      <a:pt x="198" y="466"/>
                    </a:lnTo>
                    <a:lnTo>
                      <a:pt x="166" y="439"/>
                    </a:lnTo>
                    <a:lnTo>
                      <a:pt x="134" y="414"/>
                    </a:lnTo>
                    <a:lnTo>
                      <a:pt x="109" y="355"/>
                    </a:lnTo>
                    <a:lnTo>
                      <a:pt x="61" y="291"/>
                    </a:lnTo>
                    <a:lnTo>
                      <a:pt x="13" y="229"/>
                    </a:lnTo>
                    <a:lnTo>
                      <a:pt x="0" y="224"/>
                    </a:lnTo>
                    <a:lnTo>
                      <a:pt x="9" y="158"/>
                    </a:lnTo>
                    <a:lnTo>
                      <a:pt x="61" y="167"/>
                    </a:lnTo>
                    <a:lnTo>
                      <a:pt x="89" y="130"/>
                    </a:lnTo>
                    <a:lnTo>
                      <a:pt x="125" y="123"/>
                    </a:lnTo>
                    <a:lnTo>
                      <a:pt x="145" y="96"/>
                    </a:lnTo>
                    <a:lnTo>
                      <a:pt x="92" y="41"/>
                    </a:lnTo>
                    <a:lnTo>
                      <a:pt x="143" y="20"/>
                    </a:lnTo>
                    <a:lnTo>
                      <a:pt x="194" y="0"/>
                    </a:lnTo>
                    <a:lnTo>
                      <a:pt x="240" y="20"/>
                    </a:lnTo>
                    <a:lnTo>
                      <a:pt x="285" y="41"/>
                    </a:lnTo>
                    <a:lnTo>
                      <a:pt x="330" y="62"/>
                    </a:lnTo>
                    <a:lnTo>
                      <a:pt x="376" y="82"/>
                    </a:lnTo>
                    <a:lnTo>
                      <a:pt x="419" y="124"/>
                    </a:lnTo>
                    <a:lnTo>
                      <a:pt x="467" y="167"/>
                    </a:lnTo>
                    <a:lnTo>
                      <a:pt x="554" y="173"/>
                    </a:lnTo>
                    <a:lnTo>
                      <a:pt x="598" y="178"/>
                    </a:lnTo>
                    <a:lnTo>
                      <a:pt x="604" y="194"/>
                    </a:lnTo>
                    <a:lnTo>
                      <a:pt x="645" y="203"/>
                    </a:lnTo>
                    <a:lnTo>
                      <a:pt x="672" y="247"/>
                    </a:lnTo>
                    <a:lnTo>
                      <a:pt x="694" y="264"/>
                    </a:lnTo>
                    <a:lnTo>
                      <a:pt x="737" y="306"/>
                    </a:lnTo>
                    <a:lnTo>
                      <a:pt x="740" y="339"/>
                    </a:lnTo>
                    <a:lnTo>
                      <a:pt x="761" y="376"/>
                    </a:lnTo>
                    <a:lnTo>
                      <a:pt x="784" y="414"/>
                    </a:lnTo>
                    <a:lnTo>
                      <a:pt x="797" y="424"/>
                    </a:lnTo>
                    <a:lnTo>
                      <a:pt x="801" y="420"/>
                    </a:lnTo>
                    <a:lnTo>
                      <a:pt x="810" y="423"/>
                    </a:lnTo>
                    <a:lnTo>
                      <a:pt x="810" y="438"/>
                    </a:lnTo>
                    <a:lnTo>
                      <a:pt x="815" y="439"/>
                    </a:lnTo>
                    <a:lnTo>
                      <a:pt x="813" y="449"/>
                    </a:lnTo>
                    <a:lnTo>
                      <a:pt x="831" y="461"/>
                    </a:lnTo>
                    <a:lnTo>
                      <a:pt x="846" y="509"/>
                    </a:lnTo>
                    <a:lnTo>
                      <a:pt x="919" y="524"/>
                    </a:lnTo>
                    <a:lnTo>
                      <a:pt x="992" y="538"/>
                    </a:lnTo>
                    <a:lnTo>
                      <a:pt x="1000" y="527"/>
                    </a:lnTo>
                    <a:lnTo>
                      <a:pt x="1027" y="564"/>
                    </a:lnTo>
                    <a:lnTo>
                      <a:pt x="1015" y="620"/>
                    </a:lnTo>
                    <a:lnTo>
                      <a:pt x="1004" y="675"/>
                    </a:lnTo>
                    <a:lnTo>
                      <a:pt x="970" y="690"/>
                    </a:lnTo>
                    <a:lnTo>
                      <a:pt x="934" y="703"/>
                    </a:lnTo>
                    <a:lnTo>
                      <a:pt x="900" y="717"/>
                    </a:lnTo>
                    <a:lnTo>
                      <a:pt x="864" y="731"/>
                    </a:lnTo>
                    <a:lnTo>
                      <a:pt x="827" y="740"/>
                    </a:lnTo>
                    <a:lnTo>
                      <a:pt x="788" y="751"/>
                    </a:lnTo>
                    <a:lnTo>
                      <a:pt x="751" y="761"/>
                    </a:lnTo>
                    <a:lnTo>
                      <a:pt x="712" y="772"/>
                    </a:lnTo>
                    <a:lnTo>
                      <a:pt x="685" y="808"/>
                    </a:lnTo>
                    <a:lnTo>
                      <a:pt x="658" y="845"/>
                    </a:lnTo>
                    <a:lnTo>
                      <a:pt x="631" y="881"/>
                    </a:lnTo>
                    <a:lnTo>
                      <a:pt x="604" y="918"/>
                    </a:lnTo>
                    <a:lnTo>
                      <a:pt x="600" y="860"/>
                    </a:lnTo>
                    <a:lnTo>
                      <a:pt x="555" y="839"/>
                    </a:lnTo>
                    <a:lnTo>
                      <a:pt x="509" y="820"/>
                    </a:lnTo>
                    <a:lnTo>
                      <a:pt x="455" y="814"/>
                    </a:lnTo>
                    <a:lnTo>
                      <a:pt x="448" y="860"/>
                    </a:lnTo>
                    <a:lnTo>
                      <a:pt x="431" y="876"/>
                    </a:lnTo>
                    <a:lnTo>
                      <a:pt x="406" y="836"/>
                    </a:lnTo>
                    <a:lnTo>
                      <a:pt x="382" y="796"/>
                    </a:lnTo>
                    <a:lnTo>
                      <a:pt x="343" y="734"/>
                    </a:lnTo>
                    <a:lnTo>
                      <a:pt x="304" y="672"/>
                    </a:lnTo>
                    <a:lnTo>
                      <a:pt x="252" y="627"/>
                    </a:lnTo>
                    <a:close/>
                  </a:path>
                </a:pathLst>
              </a:custGeom>
              <a:solidFill>
                <a:srgbClr val="92D050"/>
              </a:solidFill>
              <a:ln w="0">
                <a:solidFill>
                  <a:srgbClr val="006699"/>
                </a:solidFill>
                <a:prstDash val="solid"/>
                <a:round/>
                <a:headEnd/>
                <a:tailEnd/>
              </a:ln>
            </p:spPr>
            <p:txBody>
              <a:bodyPr/>
              <a:lstStyle/>
              <a:p>
                <a:endParaRPr lang="en-US" sz="1799"/>
              </a:p>
            </p:txBody>
          </p:sp>
          <p:sp>
            <p:nvSpPr>
              <p:cNvPr id="967" name="Freeform 81"/>
              <p:cNvSpPr>
                <a:spLocks noChangeAspect="1"/>
              </p:cNvSpPr>
              <p:nvPr/>
            </p:nvSpPr>
            <p:spPr bwMode="auto">
              <a:xfrm>
                <a:off x="5877396" y="3129641"/>
                <a:ext cx="175008" cy="137734"/>
              </a:xfrm>
              <a:custGeom>
                <a:avLst/>
                <a:gdLst>
                  <a:gd name="T0" fmla="*/ 0 w 233"/>
                  <a:gd name="T1" fmla="*/ 2147483647 h 187"/>
                  <a:gd name="T2" fmla="*/ 2147483647 w 233"/>
                  <a:gd name="T3" fmla="*/ 2147483647 h 187"/>
                  <a:gd name="T4" fmla="*/ 2147483647 w 233"/>
                  <a:gd name="T5" fmla="*/ 2147483647 h 187"/>
                  <a:gd name="T6" fmla="*/ 2147483647 w 233"/>
                  <a:gd name="T7" fmla="*/ 2147483647 h 187"/>
                  <a:gd name="T8" fmla="*/ 2147483647 w 233"/>
                  <a:gd name="T9" fmla="*/ 2147483647 h 187"/>
                  <a:gd name="T10" fmla="*/ 2147483647 w 233"/>
                  <a:gd name="T11" fmla="*/ 2147483647 h 187"/>
                  <a:gd name="T12" fmla="*/ 2147483647 w 233"/>
                  <a:gd name="T13" fmla="*/ 2147483647 h 187"/>
                  <a:gd name="T14" fmla="*/ 2147483647 w 233"/>
                  <a:gd name="T15" fmla="*/ 2147483647 h 187"/>
                  <a:gd name="T16" fmla="*/ 2147483647 w 233"/>
                  <a:gd name="T17" fmla="*/ 2147483647 h 187"/>
                  <a:gd name="T18" fmla="*/ 2147483647 w 233"/>
                  <a:gd name="T19" fmla="*/ 2147483647 h 187"/>
                  <a:gd name="T20" fmla="*/ 2147483647 w 233"/>
                  <a:gd name="T21" fmla="*/ 2147483647 h 187"/>
                  <a:gd name="T22" fmla="*/ 2147483647 w 233"/>
                  <a:gd name="T23" fmla="*/ 2147483647 h 187"/>
                  <a:gd name="T24" fmla="*/ 2147483647 w 233"/>
                  <a:gd name="T25" fmla="*/ 0 h 187"/>
                  <a:gd name="T26" fmla="*/ 2147483647 w 233"/>
                  <a:gd name="T27" fmla="*/ 2147483647 h 187"/>
                  <a:gd name="T28" fmla="*/ 2147483647 w 233"/>
                  <a:gd name="T29" fmla="*/ 2147483647 h 187"/>
                  <a:gd name="T30" fmla="*/ 2147483647 w 233"/>
                  <a:gd name="T31" fmla="*/ 2147483647 h 187"/>
                  <a:gd name="T32" fmla="*/ 2147483647 w 233"/>
                  <a:gd name="T33" fmla="*/ 2147483647 h 187"/>
                  <a:gd name="T34" fmla="*/ 2147483647 w 233"/>
                  <a:gd name="T35" fmla="*/ 2147483647 h 187"/>
                  <a:gd name="T36" fmla="*/ 0 w 233"/>
                  <a:gd name="T37" fmla="*/ 2147483647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187"/>
                  <a:gd name="T59" fmla="*/ 233 w 233"/>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187">
                    <a:moveTo>
                      <a:pt x="0" y="98"/>
                    </a:moveTo>
                    <a:lnTo>
                      <a:pt x="18" y="110"/>
                    </a:lnTo>
                    <a:lnTo>
                      <a:pt x="33" y="158"/>
                    </a:lnTo>
                    <a:lnTo>
                      <a:pt x="106" y="173"/>
                    </a:lnTo>
                    <a:lnTo>
                      <a:pt x="179" y="187"/>
                    </a:lnTo>
                    <a:lnTo>
                      <a:pt x="187" y="176"/>
                    </a:lnTo>
                    <a:lnTo>
                      <a:pt x="197" y="109"/>
                    </a:lnTo>
                    <a:lnTo>
                      <a:pt x="220" y="100"/>
                    </a:lnTo>
                    <a:lnTo>
                      <a:pt x="211" y="49"/>
                    </a:lnTo>
                    <a:lnTo>
                      <a:pt x="218" y="61"/>
                    </a:lnTo>
                    <a:lnTo>
                      <a:pt x="233" y="51"/>
                    </a:lnTo>
                    <a:lnTo>
                      <a:pt x="223" y="7"/>
                    </a:lnTo>
                    <a:lnTo>
                      <a:pt x="209" y="0"/>
                    </a:lnTo>
                    <a:lnTo>
                      <a:pt x="166" y="49"/>
                    </a:lnTo>
                    <a:lnTo>
                      <a:pt x="121" y="98"/>
                    </a:lnTo>
                    <a:lnTo>
                      <a:pt x="47" y="101"/>
                    </a:lnTo>
                    <a:lnTo>
                      <a:pt x="17" y="97"/>
                    </a:lnTo>
                    <a:lnTo>
                      <a:pt x="2" y="88"/>
                    </a:lnTo>
                    <a:lnTo>
                      <a:pt x="0" y="98"/>
                    </a:lnTo>
                    <a:close/>
                  </a:path>
                </a:pathLst>
              </a:custGeom>
              <a:solidFill>
                <a:srgbClr val="92D050"/>
              </a:solidFill>
              <a:ln w="0">
                <a:solidFill>
                  <a:srgbClr val="006699"/>
                </a:solidFill>
                <a:prstDash val="solid"/>
                <a:round/>
                <a:headEnd/>
                <a:tailEnd/>
              </a:ln>
            </p:spPr>
            <p:txBody>
              <a:bodyPr/>
              <a:lstStyle/>
              <a:p>
                <a:endParaRPr lang="en-US" sz="1799"/>
              </a:p>
            </p:txBody>
          </p:sp>
          <p:sp>
            <p:nvSpPr>
              <p:cNvPr id="968" name="Freeform 82"/>
              <p:cNvSpPr>
                <a:spLocks noChangeAspect="1"/>
              </p:cNvSpPr>
              <p:nvPr/>
            </p:nvSpPr>
            <p:spPr bwMode="auto">
              <a:xfrm>
                <a:off x="5593009" y="3411010"/>
                <a:ext cx="369902" cy="257764"/>
              </a:xfrm>
              <a:custGeom>
                <a:avLst/>
                <a:gdLst>
                  <a:gd name="T0" fmla="*/ 2147483647 w 497"/>
                  <a:gd name="T1" fmla="*/ 2147483647 h 348"/>
                  <a:gd name="T2" fmla="*/ 2147483647 w 497"/>
                  <a:gd name="T3" fmla="*/ 2147483647 h 348"/>
                  <a:gd name="T4" fmla="*/ 0 w 497"/>
                  <a:gd name="T5" fmla="*/ 2147483647 h 348"/>
                  <a:gd name="T6" fmla="*/ 2147483647 w 497"/>
                  <a:gd name="T7" fmla="*/ 2147483647 h 348"/>
                  <a:gd name="T8" fmla="*/ 2147483647 w 497"/>
                  <a:gd name="T9" fmla="*/ 2147483647 h 348"/>
                  <a:gd name="T10" fmla="*/ 2147483647 w 497"/>
                  <a:gd name="T11" fmla="*/ 2147483647 h 348"/>
                  <a:gd name="T12" fmla="*/ 2147483647 w 497"/>
                  <a:gd name="T13" fmla="*/ 2147483647 h 348"/>
                  <a:gd name="T14" fmla="*/ 2147483647 w 497"/>
                  <a:gd name="T15" fmla="*/ 2147483647 h 348"/>
                  <a:gd name="T16" fmla="*/ 2147483647 w 497"/>
                  <a:gd name="T17" fmla="*/ 2147483647 h 348"/>
                  <a:gd name="T18" fmla="*/ 2147483647 w 497"/>
                  <a:gd name="T19" fmla="*/ 2147483647 h 348"/>
                  <a:gd name="T20" fmla="*/ 2147483647 w 497"/>
                  <a:gd name="T21" fmla="*/ 2147483647 h 348"/>
                  <a:gd name="T22" fmla="*/ 2147483647 w 497"/>
                  <a:gd name="T23" fmla="*/ 2147483647 h 348"/>
                  <a:gd name="T24" fmla="*/ 2147483647 w 497"/>
                  <a:gd name="T25" fmla="*/ 2147483647 h 348"/>
                  <a:gd name="T26" fmla="*/ 2147483647 w 497"/>
                  <a:gd name="T27" fmla="*/ 2147483647 h 348"/>
                  <a:gd name="T28" fmla="*/ 2147483647 w 497"/>
                  <a:gd name="T29" fmla="*/ 2147483647 h 348"/>
                  <a:gd name="T30" fmla="*/ 2147483647 w 497"/>
                  <a:gd name="T31" fmla="*/ 2147483647 h 348"/>
                  <a:gd name="T32" fmla="*/ 2147483647 w 497"/>
                  <a:gd name="T33" fmla="*/ 2147483647 h 348"/>
                  <a:gd name="T34" fmla="*/ 2147483647 w 497"/>
                  <a:gd name="T35" fmla="*/ 2147483647 h 348"/>
                  <a:gd name="T36" fmla="*/ 2147483647 w 497"/>
                  <a:gd name="T37" fmla="*/ 0 h 348"/>
                  <a:gd name="T38" fmla="*/ 2147483647 w 497"/>
                  <a:gd name="T39" fmla="*/ 2147483647 h 348"/>
                  <a:gd name="T40" fmla="*/ 2147483647 w 497"/>
                  <a:gd name="T41" fmla="*/ 2147483647 h 348"/>
                  <a:gd name="T42" fmla="*/ 2147483647 w 497"/>
                  <a:gd name="T43" fmla="*/ 2147483647 h 348"/>
                  <a:gd name="T44" fmla="*/ 2147483647 w 497"/>
                  <a:gd name="T45" fmla="*/ 2147483647 h 348"/>
                  <a:gd name="T46" fmla="*/ 2147483647 w 497"/>
                  <a:gd name="T47" fmla="*/ 2147483647 h 348"/>
                  <a:gd name="T48" fmla="*/ 2147483647 w 497"/>
                  <a:gd name="T49" fmla="*/ 2147483647 h 348"/>
                  <a:gd name="T50" fmla="*/ 2147483647 w 497"/>
                  <a:gd name="T51" fmla="*/ 2147483647 h 348"/>
                  <a:gd name="T52" fmla="*/ 2147483647 w 497"/>
                  <a:gd name="T53" fmla="*/ 2147483647 h 348"/>
                  <a:gd name="T54" fmla="*/ 2147483647 w 497"/>
                  <a:gd name="T55" fmla="*/ 2147483647 h 348"/>
                  <a:gd name="T56" fmla="*/ 2147483647 w 497"/>
                  <a:gd name="T57" fmla="*/ 2147483647 h 348"/>
                  <a:gd name="T58" fmla="*/ 2147483647 w 497"/>
                  <a:gd name="T59" fmla="*/ 2147483647 h 348"/>
                  <a:gd name="T60" fmla="*/ 2147483647 w 497"/>
                  <a:gd name="T61" fmla="*/ 2147483647 h 348"/>
                  <a:gd name="T62" fmla="*/ 2147483647 w 497"/>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7"/>
                  <a:gd name="T97" fmla="*/ 0 h 348"/>
                  <a:gd name="T98" fmla="*/ 497 w 497"/>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7" h="348">
                    <a:moveTo>
                      <a:pt x="18" y="129"/>
                    </a:moveTo>
                    <a:lnTo>
                      <a:pt x="1" y="145"/>
                    </a:lnTo>
                    <a:lnTo>
                      <a:pt x="0" y="209"/>
                    </a:lnTo>
                    <a:lnTo>
                      <a:pt x="21" y="280"/>
                    </a:lnTo>
                    <a:lnTo>
                      <a:pt x="43" y="348"/>
                    </a:lnTo>
                    <a:lnTo>
                      <a:pt x="104" y="344"/>
                    </a:lnTo>
                    <a:lnTo>
                      <a:pt x="167" y="309"/>
                    </a:lnTo>
                    <a:lnTo>
                      <a:pt x="216" y="291"/>
                    </a:lnTo>
                    <a:lnTo>
                      <a:pt x="267" y="275"/>
                    </a:lnTo>
                    <a:lnTo>
                      <a:pt x="304" y="260"/>
                    </a:lnTo>
                    <a:lnTo>
                      <a:pt x="342" y="242"/>
                    </a:lnTo>
                    <a:lnTo>
                      <a:pt x="379" y="224"/>
                    </a:lnTo>
                    <a:lnTo>
                      <a:pt x="416" y="206"/>
                    </a:lnTo>
                    <a:lnTo>
                      <a:pt x="452" y="189"/>
                    </a:lnTo>
                    <a:lnTo>
                      <a:pt x="454" y="166"/>
                    </a:lnTo>
                    <a:lnTo>
                      <a:pt x="497" y="130"/>
                    </a:lnTo>
                    <a:lnTo>
                      <a:pt x="464" y="77"/>
                    </a:lnTo>
                    <a:lnTo>
                      <a:pt x="430" y="23"/>
                    </a:lnTo>
                    <a:lnTo>
                      <a:pt x="434" y="0"/>
                    </a:lnTo>
                    <a:lnTo>
                      <a:pt x="397" y="9"/>
                    </a:lnTo>
                    <a:lnTo>
                      <a:pt x="358" y="20"/>
                    </a:lnTo>
                    <a:lnTo>
                      <a:pt x="321" y="30"/>
                    </a:lnTo>
                    <a:lnTo>
                      <a:pt x="282" y="41"/>
                    </a:lnTo>
                    <a:lnTo>
                      <a:pt x="255" y="77"/>
                    </a:lnTo>
                    <a:lnTo>
                      <a:pt x="228" y="114"/>
                    </a:lnTo>
                    <a:lnTo>
                      <a:pt x="201" y="150"/>
                    </a:lnTo>
                    <a:lnTo>
                      <a:pt x="174" y="187"/>
                    </a:lnTo>
                    <a:lnTo>
                      <a:pt x="170" y="129"/>
                    </a:lnTo>
                    <a:lnTo>
                      <a:pt x="125" y="108"/>
                    </a:lnTo>
                    <a:lnTo>
                      <a:pt x="79" y="89"/>
                    </a:lnTo>
                    <a:lnTo>
                      <a:pt x="25" y="83"/>
                    </a:lnTo>
                    <a:lnTo>
                      <a:pt x="18" y="129"/>
                    </a:lnTo>
                    <a:close/>
                  </a:path>
                </a:pathLst>
              </a:custGeom>
              <a:solidFill>
                <a:srgbClr val="92D050"/>
              </a:solidFill>
              <a:ln w="0">
                <a:solidFill>
                  <a:srgbClr val="006699"/>
                </a:solidFill>
                <a:prstDash val="solid"/>
                <a:round/>
                <a:headEnd/>
                <a:tailEnd/>
              </a:ln>
            </p:spPr>
            <p:txBody>
              <a:bodyPr/>
              <a:lstStyle/>
              <a:p>
                <a:endParaRPr lang="en-US" sz="1799"/>
              </a:p>
            </p:txBody>
          </p:sp>
          <p:sp>
            <p:nvSpPr>
              <p:cNvPr id="969" name="Freeform 83"/>
              <p:cNvSpPr>
                <a:spLocks noChangeAspect="1"/>
              </p:cNvSpPr>
              <p:nvPr/>
            </p:nvSpPr>
            <p:spPr bwMode="auto">
              <a:xfrm>
                <a:off x="6949317" y="3784870"/>
                <a:ext cx="79548" cy="157415"/>
              </a:xfrm>
              <a:custGeom>
                <a:avLst/>
                <a:gdLst>
                  <a:gd name="T0" fmla="*/ 2147483647 w 108"/>
                  <a:gd name="T1" fmla="*/ 2147483647 h 212"/>
                  <a:gd name="T2" fmla="*/ 2147483647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0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0 h 212"/>
                  <a:gd name="T28" fmla="*/ 2147483647 w 108"/>
                  <a:gd name="T29" fmla="*/ 2147483647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212"/>
                  <a:gd name="T47" fmla="*/ 108 w 108"/>
                  <a:gd name="T48" fmla="*/ 212 h 2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212">
                    <a:moveTo>
                      <a:pt x="26" y="7"/>
                    </a:moveTo>
                    <a:lnTo>
                      <a:pt x="45" y="36"/>
                    </a:lnTo>
                    <a:lnTo>
                      <a:pt x="69" y="70"/>
                    </a:lnTo>
                    <a:lnTo>
                      <a:pt x="88" y="112"/>
                    </a:lnTo>
                    <a:lnTo>
                      <a:pt x="108" y="155"/>
                    </a:lnTo>
                    <a:lnTo>
                      <a:pt x="82" y="198"/>
                    </a:lnTo>
                    <a:lnTo>
                      <a:pt x="35" y="212"/>
                    </a:lnTo>
                    <a:lnTo>
                      <a:pt x="8" y="140"/>
                    </a:lnTo>
                    <a:lnTo>
                      <a:pt x="0" y="88"/>
                    </a:lnTo>
                    <a:lnTo>
                      <a:pt x="5" y="92"/>
                    </a:lnTo>
                    <a:lnTo>
                      <a:pt x="12" y="54"/>
                    </a:lnTo>
                    <a:lnTo>
                      <a:pt x="18" y="13"/>
                    </a:lnTo>
                    <a:lnTo>
                      <a:pt x="21" y="10"/>
                    </a:lnTo>
                    <a:lnTo>
                      <a:pt x="8" y="0"/>
                    </a:lnTo>
                    <a:lnTo>
                      <a:pt x="26" y="7"/>
                    </a:lnTo>
                    <a:close/>
                  </a:path>
                </a:pathLst>
              </a:custGeom>
              <a:solidFill>
                <a:srgbClr val="FF0000"/>
              </a:solidFill>
              <a:ln w="0">
                <a:solidFill>
                  <a:srgbClr val="006699"/>
                </a:solidFill>
                <a:prstDash val="solid"/>
                <a:round/>
                <a:headEnd/>
                <a:tailEnd/>
              </a:ln>
            </p:spPr>
            <p:txBody>
              <a:bodyPr/>
              <a:lstStyle/>
              <a:p>
                <a:endParaRPr lang="en-US" sz="1799"/>
              </a:p>
            </p:txBody>
          </p:sp>
          <p:sp>
            <p:nvSpPr>
              <p:cNvPr id="970" name="Freeform 84"/>
              <p:cNvSpPr>
                <a:spLocks noChangeAspect="1"/>
              </p:cNvSpPr>
              <p:nvPr/>
            </p:nvSpPr>
            <p:spPr bwMode="auto">
              <a:xfrm>
                <a:off x="5105772" y="4229551"/>
                <a:ext cx="69605" cy="66900"/>
              </a:xfrm>
              <a:custGeom>
                <a:avLst/>
                <a:gdLst>
                  <a:gd name="T0" fmla="*/ 2147483647 w 93"/>
                  <a:gd name="T1" fmla="*/ 2147483647 h 90"/>
                  <a:gd name="T2" fmla="*/ 2147483647 w 93"/>
                  <a:gd name="T3" fmla="*/ 2147483647 h 90"/>
                  <a:gd name="T4" fmla="*/ 0 w 93"/>
                  <a:gd name="T5" fmla="*/ 2147483647 h 90"/>
                  <a:gd name="T6" fmla="*/ 2147483647 w 93"/>
                  <a:gd name="T7" fmla="*/ 2147483647 h 90"/>
                  <a:gd name="T8" fmla="*/ 2147483647 w 93"/>
                  <a:gd name="T9" fmla="*/ 2147483647 h 90"/>
                  <a:gd name="T10" fmla="*/ 2147483647 w 93"/>
                  <a:gd name="T11" fmla="*/ 2147483647 h 90"/>
                  <a:gd name="T12" fmla="*/ 2147483647 w 93"/>
                  <a:gd name="T13" fmla="*/ 2147483647 h 90"/>
                  <a:gd name="T14" fmla="*/ 2147483647 w 93"/>
                  <a:gd name="T15" fmla="*/ 2147483647 h 90"/>
                  <a:gd name="T16" fmla="*/ 2147483647 w 93"/>
                  <a:gd name="T17" fmla="*/ 2147483647 h 90"/>
                  <a:gd name="T18" fmla="*/ 2147483647 w 93"/>
                  <a:gd name="T19" fmla="*/ 0 h 90"/>
                  <a:gd name="T20" fmla="*/ 2147483647 w 93"/>
                  <a:gd name="T21" fmla="*/ 2147483647 h 90"/>
                  <a:gd name="T22" fmla="*/ 2147483647 w 93"/>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90"/>
                  <a:gd name="T38" fmla="*/ 93 w 93"/>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90">
                    <a:moveTo>
                      <a:pt x="33" y="17"/>
                    </a:moveTo>
                    <a:lnTo>
                      <a:pt x="10" y="57"/>
                    </a:lnTo>
                    <a:lnTo>
                      <a:pt x="0" y="88"/>
                    </a:lnTo>
                    <a:lnTo>
                      <a:pt x="2" y="90"/>
                    </a:lnTo>
                    <a:lnTo>
                      <a:pt x="4" y="90"/>
                    </a:lnTo>
                    <a:lnTo>
                      <a:pt x="48" y="87"/>
                    </a:lnTo>
                    <a:lnTo>
                      <a:pt x="52" y="69"/>
                    </a:lnTo>
                    <a:lnTo>
                      <a:pt x="79" y="73"/>
                    </a:lnTo>
                    <a:lnTo>
                      <a:pt x="93" y="67"/>
                    </a:lnTo>
                    <a:lnTo>
                      <a:pt x="76" y="0"/>
                    </a:lnTo>
                    <a:lnTo>
                      <a:pt x="46" y="17"/>
                    </a:lnTo>
                    <a:lnTo>
                      <a:pt x="33" y="17"/>
                    </a:lnTo>
                    <a:close/>
                  </a:path>
                </a:pathLst>
              </a:custGeom>
              <a:solidFill>
                <a:srgbClr val="00B050"/>
              </a:solidFill>
              <a:ln w="0">
                <a:solidFill>
                  <a:srgbClr val="006699"/>
                </a:solidFill>
                <a:prstDash val="solid"/>
                <a:round/>
                <a:headEnd/>
                <a:tailEnd/>
              </a:ln>
            </p:spPr>
            <p:txBody>
              <a:bodyPr/>
              <a:lstStyle/>
              <a:p>
                <a:endParaRPr lang="en-US" sz="1799"/>
              </a:p>
            </p:txBody>
          </p:sp>
          <p:sp>
            <p:nvSpPr>
              <p:cNvPr id="971" name="Freeform 85"/>
              <p:cNvSpPr>
                <a:spLocks noChangeAspect="1"/>
              </p:cNvSpPr>
              <p:nvPr/>
            </p:nvSpPr>
            <p:spPr bwMode="auto">
              <a:xfrm>
                <a:off x="6732546" y="4107563"/>
                <a:ext cx="3978" cy="3933"/>
              </a:xfrm>
              <a:custGeom>
                <a:avLst/>
                <a:gdLst>
                  <a:gd name="T0" fmla="*/ 2147483647 w 4"/>
                  <a:gd name="T1" fmla="*/ 2147483647 h 6"/>
                  <a:gd name="T2" fmla="*/ 2147483647 w 4"/>
                  <a:gd name="T3" fmla="*/ 2147483647 h 6"/>
                  <a:gd name="T4" fmla="*/ 0 w 4"/>
                  <a:gd name="T5" fmla="*/ 2147483647 h 6"/>
                  <a:gd name="T6" fmla="*/ 2147483647 w 4"/>
                  <a:gd name="T7" fmla="*/ 0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5"/>
                    </a:moveTo>
                    <a:lnTo>
                      <a:pt x="1" y="6"/>
                    </a:lnTo>
                    <a:lnTo>
                      <a:pt x="0" y="3"/>
                    </a:lnTo>
                    <a:lnTo>
                      <a:pt x="3" y="0"/>
                    </a:lnTo>
                    <a:lnTo>
                      <a:pt x="4" y="5"/>
                    </a:lnTo>
                    <a:close/>
                  </a:path>
                </a:pathLst>
              </a:custGeom>
              <a:solidFill>
                <a:srgbClr val="FF0000"/>
              </a:solidFill>
              <a:ln w="0">
                <a:solidFill>
                  <a:srgbClr val="006699"/>
                </a:solidFill>
                <a:prstDash val="solid"/>
                <a:round/>
                <a:headEnd/>
                <a:tailEnd/>
              </a:ln>
            </p:spPr>
            <p:txBody>
              <a:bodyPr/>
              <a:lstStyle/>
              <a:p>
                <a:endParaRPr lang="en-US" sz="1799"/>
              </a:p>
            </p:txBody>
          </p:sp>
          <p:sp>
            <p:nvSpPr>
              <p:cNvPr id="972" name="Freeform 86"/>
              <p:cNvSpPr>
                <a:spLocks noChangeAspect="1"/>
              </p:cNvSpPr>
              <p:nvPr/>
            </p:nvSpPr>
            <p:spPr bwMode="auto">
              <a:xfrm>
                <a:off x="6724591" y="4217750"/>
                <a:ext cx="1988" cy="3933"/>
              </a:xfrm>
              <a:custGeom>
                <a:avLst/>
                <a:gdLst>
                  <a:gd name="T0" fmla="*/ 2147483647 w 3"/>
                  <a:gd name="T1" fmla="*/ 2147483647 h 5"/>
                  <a:gd name="T2" fmla="*/ 2147483647 w 3"/>
                  <a:gd name="T3" fmla="*/ 0 h 5"/>
                  <a:gd name="T4" fmla="*/ 0 w 3"/>
                  <a:gd name="T5" fmla="*/ 2147483647 h 5"/>
                  <a:gd name="T6" fmla="*/ 2147483647 w 3"/>
                  <a:gd name="T7" fmla="*/ 2147483647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5"/>
                    </a:moveTo>
                    <a:lnTo>
                      <a:pt x="3" y="0"/>
                    </a:lnTo>
                    <a:lnTo>
                      <a:pt x="0" y="5"/>
                    </a:lnTo>
                    <a:lnTo>
                      <a:pt x="3" y="5"/>
                    </a:lnTo>
                    <a:close/>
                  </a:path>
                </a:pathLst>
              </a:custGeom>
              <a:solidFill>
                <a:srgbClr val="FF0000"/>
              </a:solidFill>
              <a:ln w="0">
                <a:solidFill>
                  <a:srgbClr val="006699"/>
                </a:solidFill>
                <a:prstDash val="solid"/>
                <a:round/>
                <a:headEnd/>
                <a:tailEnd/>
              </a:ln>
            </p:spPr>
            <p:txBody>
              <a:bodyPr/>
              <a:lstStyle/>
              <a:p>
                <a:endParaRPr lang="en-US" sz="1799"/>
              </a:p>
            </p:txBody>
          </p:sp>
          <p:sp>
            <p:nvSpPr>
              <p:cNvPr id="973" name="Freeform 87"/>
              <p:cNvSpPr>
                <a:spLocks noChangeAspect="1"/>
              </p:cNvSpPr>
              <p:nvPr/>
            </p:nvSpPr>
            <p:spPr bwMode="auto">
              <a:xfrm>
                <a:off x="6708679" y="3897020"/>
                <a:ext cx="3978" cy="1969"/>
              </a:xfrm>
              <a:custGeom>
                <a:avLst/>
                <a:gdLst>
                  <a:gd name="T0" fmla="*/ 2147483647 w 5"/>
                  <a:gd name="T1" fmla="*/ 2147483647 h 3"/>
                  <a:gd name="T2" fmla="*/ 2147483647 w 5"/>
                  <a:gd name="T3" fmla="*/ 0 h 3"/>
                  <a:gd name="T4" fmla="*/ 0 w 5"/>
                  <a:gd name="T5" fmla="*/ 2147483647 h 3"/>
                  <a:gd name="T6" fmla="*/ 2147483647 w 5"/>
                  <a:gd name="T7" fmla="*/ 21474836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3"/>
                    </a:moveTo>
                    <a:lnTo>
                      <a:pt x="5" y="0"/>
                    </a:lnTo>
                    <a:lnTo>
                      <a:pt x="0" y="2"/>
                    </a:lnTo>
                    <a:lnTo>
                      <a:pt x="5" y="3"/>
                    </a:lnTo>
                    <a:close/>
                  </a:path>
                </a:pathLst>
              </a:custGeom>
              <a:solidFill>
                <a:srgbClr val="FF0000"/>
              </a:solidFill>
              <a:ln w="0">
                <a:solidFill>
                  <a:srgbClr val="006699"/>
                </a:solidFill>
                <a:prstDash val="solid"/>
                <a:round/>
                <a:headEnd/>
                <a:tailEnd/>
              </a:ln>
            </p:spPr>
            <p:txBody>
              <a:bodyPr/>
              <a:lstStyle/>
              <a:p>
                <a:endParaRPr lang="en-US" sz="1799"/>
              </a:p>
            </p:txBody>
          </p:sp>
          <p:sp>
            <p:nvSpPr>
              <p:cNvPr id="974" name="Freeform 88"/>
              <p:cNvSpPr>
                <a:spLocks noChangeAspect="1"/>
              </p:cNvSpPr>
              <p:nvPr/>
            </p:nvSpPr>
            <p:spPr bwMode="auto">
              <a:xfrm>
                <a:off x="5839611" y="3117835"/>
                <a:ext cx="3978" cy="9837"/>
              </a:xfrm>
              <a:custGeom>
                <a:avLst/>
                <a:gdLst>
                  <a:gd name="T0" fmla="*/ 2147483647 w 5"/>
                  <a:gd name="T1" fmla="*/ 0 h 13"/>
                  <a:gd name="T2" fmla="*/ 0 w 5"/>
                  <a:gd name="T3" fmla="*/ 2147483647 h 13"/>
                  <a:gd name="T4" fmla="*/ 2147483647 w 5"/>
                  <a:gd name="T5" fmla="*/ 2147483647 h 13"/>
                  <a:gd name="T6" fmla="*/ 2147483647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3" y="0"/>
                    </a:moveTo>
                    <a:lnTo>
                      <a:pt x="0" y="13"/>
                    </a:lnTo>
                    <a:lnTo>
                      <a:pt x="5" y="6"/>
                    </a:lnTo>
                    <a:lnTo>
                      <a:pt x="3" y="0"/>
                    </a:lnTo>
                    <a:close/>
                  </a:path>
                </a:pathLst>
              </a:custGeom>
              <a:solidFill>
                <a:srgbClr val="92D050"/>
              </a:solidFill>
              <a:ln w="0" cap="flat" cmpd="sng">
                <a:solidFill>
                  <a:srgbClr val="006699"/>
                </a:solidFill>
                <a:prstDash val="solid"/>
                <a:round/>
                <a:headEnd type="none" w="med" len="med"/>
                <a:tailEnd type="none" w="med" len="med"/>
              </a:ln>
            </p:spPr>
            <p:txBody>
              <a:bodyPr/>
              <a:lstStyle/>
              <a:p>
                <a:endParaRPr lang="en-US" sz="1799"/>
              </a:p>
            </p:txBody>
          </p:sp>
          <p:sp>
            <p:nvSpPr>
              <p:cNvPr id="975" name="Freeform 89"/>
              <p:cNvSpPr>
                <a:spLocks noChangeAspect="1"/>
              </p:cNvSpPr>
              <p:nvPr/>
            </p:nvSpPr>
            <p:spPr bwMode="auto">
              <a:xfrm>
                <a:off x="4540976" y="3226055"/>
                <a:ext cx="373882" cy="653258"/>
              </a:xfrm>
              <a:custGeom>
                <a:avLst/>
                <a:gdLst>
                  <a:gd name="T0" fmla="*/ 2147483647 w 500"/>
                  <a:gd name="T1" fmla="*/ 2147483647 h 882"/>
                  <a:gd name="T2" fmla="*/ 2147483647 w 500"/>
                  <a:gd name="T3" fmla="*/ 2147483647 h 882"/>
                  <a:gd name="T4" fmla="*/ 2147483647 w 500"/>
                  <a:gd name="T5" fmla="*/ 2147483647 h 882"/>
                  <a:gd name="T6" fmla="*/ 2147483647 w 500"/>
                  <a:gd name="T7" fmla="*/ 2147483647 h 882"/>
                  <a:gd name="T8" fmla="*/ 2147483647 w 500"/>
                  <a:gd name="T9" fmla="*/ 2147483647 h 882"/>
                  <a:gd name="T10" fmla="*/ 2147483647 w 500"/>
                  <a:gd name="T11" fmla="*/ 2147483647 h 882"/>
                  <a:gd name="T12" fmla="*/ 2147483647 w 500"/>
                  <a:gd name="T13" fmla="*/ 2147483647 h 882"/>
                  <a:gd name="T14" fmla="*/ 2147483647 w 500"/>
                  <a:gd name="T15" fmla="*/ 2147483647 h 882"/>
                  <a:gd name="T16" fmla="*/ 2147483647 w 500"/>
                  <a:gd name="T17" fmla="*/ 0 h 882"/>
                  <a:gd name="T18" fmla="*/ 2147483647 w 500"/>
                  <a:gd name="T19" fmla="*/ 2147483647 h 882"/>
                  <a:gd name="T20" fmla="*/ 2147483647 w 500"/>
                  <a:gd name="T21" fmla="*/ 2147483647 h 882"/>
                  <a:gd name="T22" fmla="*/ 2147483647 w 500"/>
                  <a:gd name="T23" fmla="*/ 2147483647 h 882"/>
                  <a:gd name="T24" fmla="*/ 2147483647 w 500"/>
                  <a:gd name="T25" fmla="*/ 2147483647 h 882"/>
                  <a:gd name="T26" fmla="*/ 2147483647 w 500"/>
                  <a:gd name="T27" fmla="*/ 2147483647 h 882"/>
                  <a:gd name="T28" fmla="*/ 2147483647 w 500"/>
                  <a:gd name="T29" fmla="*/ 2147483647 h 882"/>
                  <a:gd name="T30" fmla="*/ 2147483647 w 500"/>
                  <a:gd name="T31" fmla="*/ 2147483647 h 882"/>
                  <a:gd name="T32" fmla="*/ 2147483647 w 500"/>
                  <a:gd name="T33" fmla="*/ 2147483647 h 882"/>
                  <a:gd name="T34" fmla="*/ 2147483647 w 500"/>
                  <a:gd name="T35" fmla="*/ 2147483647 h 882"/>
                  <a:gd name="T36" fmla="*/ 2147483647 w 500"/>
                  <a:gd name="T37" fmla="*/ 2147483647 h 882"/>
                  <a:gd name="T38" fmla="*/ 2147483647 w 500"/>
                  <a:gd name="T39" fmla="*/ 2147483647 h 882"/>
                  <a:gd name="T40" fmla="*/ 2147483647 w 500"/>
                  <a:gd name="T41" fmla="*/ 2147483647 h 882"/>
                  <a:gd name="T42" fmla="*/ 0 w 500"/>
                  <a:gd name="T43" fmla="*/ 2147483647 h 882"/>
                  <a:gd name="T44" fmla="*/ 2147483647 w 500"/>
                  <a:gd name="T45" fmla="*/ 2147483647 h 882"/>
                  <a:gd name="T46" fmla="*/ 2147483647 w 500"/>
                  <a:gd name="T47" fmla="*/ 2147483647 h 882"/>
                  <a:gd name="T48" fmla="*/ 2147483647 w 500"/>
                  <a:gd name="T49" fmla="*/ 2147483647 h 882"/>
                  <a:gd name="T50" fmla="*/ 2147483647 w 500"/>
                  <a:gd name="T51" fmla="*/ 2147483647 h 882"/>
                  <a:gd name="T52" fmla="*/ 2147483647 w 500"/>
                  <a:gd name="T53" fmla="*/ 2147483647 h 882"/>
                  <a:gd name="T54" fmla="*/ 2147483647 w 500"/>
                  <a:gd name="T55" fmla="*/ 2147483647 h 882"/>
                  <a:gd name="T56" fmla="*/ 2147483647 w 500"/>
                  <a:gd name="T57" fmla="*/ 2147483647 h 882"/>
                  <a:gd name="T58" fmla="*/ 2147483647 w 500"/>
                  <a:gd name="T59" fmla="*/ 2147483647 h 882"/>
                  <a:gd name="T60" fmla="*/ 2147483647 w 500"/>
                  <a:gd name="T61" fmla="*/ 2147483647 h 882"/>
                  <a:gd name="T62" fmla="*/ 2147483647 w 500"/>
                  <a:gd name="T63" fmla="*/ 2147483647 h 882"/>
                  <a:gd name="T64" fmla="*/ 2147483647 w 500"/>
                  <a:gd name="T65" fmla="*/ 2147483647 h 882"/>
                  <a:gd name="T66" fmla="*/ 2147483647 w 500"/>
                  <a:gd name="T67" fmla="*/ 2147483647 h 882"/>
                  <a:gd name="T68" fmla="*/ 2147483647 w 500"/>
                  <a:gd name="T69" fmla="*/ 2147483647 h 882"/>
                  <a:gd name="T70" fmla="*/ 2147483647 w 500"/>
                  <a:gd name="T71" fmla="*/ 2147483647 h 882"/>
                  <a:gd name="T72" fmla="*/ 2147483647 w 500"/>
                  <a:gd name="T73" fmla="*/ 2147483647 h 882"/>
                  <a:gd name="T74" fmla="*/ 2147483647 w 500"/>
                  <a:gd name="T75" fmla="*/ 2147483647 h 882"/>
                  <a:gd name="T76" fmla="*/ 2147483647 w 500"/>
                  <a:gd name="T77" fmla="*/ 2147483647 h 882"/>
                  <a:gd name="T78" fmla="*/ 2147483647 w 500"/>
                  <a:gd name="T79" fmla="*/ 2147483647 h 882"/>
                  <a:gd name="T80" fmla="*/ 2147483647 w 500"/>
                  <a:gd name="T81" fmla="*/ 2147483647 h 882"/>
                  <a:gd name="T82" fmla="*/ 2147483647 w 500"/>
                  <a:gd name="T83" fmla="*/ 2147483647 h 882"/>
                  <a:gd name="T84" fmla="*/ 2147483647 w 500"/>
                  <a:gd name="T85" fmla="*/ 2147483647 h 882"/>
                  <a:gd name="T86" fmla="*/ 2147483647 w 500"/>
                  <a:gd name="T87" fmla="*/ 2147483647 h 882"/>
                  <a:gd name="T88" fmla="*/ 2147483647 w 500"/>
                  <a:gd name="T89" fmla="*/ 2147483647 h 882"/>
                  <a:gd name="T90" fmla="*/ 2147483647 w 500"/>
                  <a:gd name="T91" fmla="*/ 2147483647 h 882"/>
                  <a:gd name="T92" fmla="*/ 2147483647 w 500"/>
                  <a:gd name="T93" fmla="*/ 2147483647 h 882"/>
                  <a:gd name="T94" fmla="*/ 2147483647 w 500"/>
                  <a:gd name="T95" fmla="*/ 2147483647 h 882"/>
                  <a:gd name="T96" fmla="*/ 2147483647 w 500"/>
                  <a:gd name="T97" fmla="*/ 2147483647 h 882"/>
                  <a:gd name="T98" fmla="*/ 2147483647 w 500"/>
                  <a:gd name="T99" fmla="*/ 2147483647 h 882"/>
                  <a:gd name="T100" fmla="*/ 2147483647 w 500"/>
                  <a:gd name="T101" fmla="*/ 2147483647 h 882"/>
                  <a:gd name="T102" fmla="*/ 2147483647 w 500"/>
                  <a:gd name="T103" fmla="*/ 2147483647 h 882"/>
                  <a:gd name="T104" fmla="*/ 2147483647 w 500"/>
                  <a:gd name="T105" fmla="*/ 2147483647 h 882"/>
                  <a:gd name="T106" fmla="*/ 2147483647 w 500"/>
                  <a:gd name="T107" fmla="*/ 2147483647 h 882"/>
                  <a:gd name="T108" fmla="*/ 2147483647 w 500"/>
                  <a:gd name="T109" fmla="*/ 2147483647 h 882"/>
                  <a:gd name="T110" fmla="*/ 2147483647 w 500"/>
                  <a:gd name="T111" fmla="*/ 2147483647 h 882"/>
                  <a:gd name="T112" fmla="*/ 2147483647 w 500"/>
                  <a:gd name="T113" fmla="*/ 2147483647 h 8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0"/>
                  <a:gd name="T172" fmla="*/ 0 h 882"/>
                  <a:gd name="T173" fmla="*/ 500 w 500"/>
                  <a:gd name="T174" fmla="*/ 882 h 8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0" h="882">
                    <a:moveTo>
                      <a:pt x="494" y="221"/>
                    </a:moveTo>
                    <a:lnTo>
                      <a:pt x="445" y="193"/>
                    </a:lnTo>
                    <a:lnTo>
                      <a:pt x="396" y="166"/>
                    </a:lnTo>
                    <a:lnTo>
                      <a:pt x="347" y="138"/>
                    </a:lnTo>
                    <a:lnTo>
                      <a:pt x="299" y="111"/>
                    </a:lnTo>
                    <a:lnTo>
                      <a:pt x="250" y="82"/>
                    </a:lnTo>
                    <a:lnTo>
                      <a:pt x="202" y="56"/>
                    </a:lnTo>
                    <a:lnTo>
                      <a:pt x="152" y="27"/>
                    </a:lnTo>
                    <a:lnTo>
                      <a:pt x="105" y="0"/>
                    </a:lnTo>
                    <a:lnTo>
                      <a:pt x="57" y="27"/>
                    </a:lnTo>
                    <a:lnTo>
                      <a:pt x="63" y="69"/>
                    </a:lnTo>
                    <a:lnTo>
                      <a:pt x="69" y="111"/>
                    </a:lnTo>
                    <a:lnTo>
                      <a:pt x="109" y="175"/>
                    </a:lnTo>
                    <a:lnTo>
                      <a:pt x="97" y="197"/>
                    </a:lnTo>
                    <a:lnTo>
                      <a:pt x="96" y="239"/>
                    </a:lnTo>
                    <a:lnTo>
                      <a:pt x="93" y="281"/>
                    </a:lnTo>
                    <a:lnTo>
                      <a:pt x="90" y="323"/>
                    </a:lnTo>
                    <a:lnTo>
                      <a:pt x="88" y="364"/>
                    </a:lnTo>
                    <a:lnTo>
                      <a:pt x="66" y="397"/>
                    </a:lnTo>
                    <a:lnTo>
                      <a:pt x="45" y="430"/>
                    </a:lnTo>
                    <a:lnTo>
                      <a:pt x="23" y="463"/>
                    </a:lnTo>
                    <a:lnTo>
                      <a:pt x="0" y="497"/>
                    </a:lnTo>
                    <a:lnTo>
                      <a:pt x="2" y="540"/>
                    </a:lnTo>
                    <a:lnTo>
                      <a:pt x="23" y="576"/>
                    </a:lnTo>
                    <a:lnTo>
                      <a:pt x="42" y="576"/>
                    </a:lnTo>
                    <a:lnTo>
                      <a:pt x="67" y="630"/>
                    </a:lnTo>
                    <a:lnTo>
                      <a:pt x="72" y="691"/>
                    </a:lnTo>
                    <a:lnTo>
                      <a:pt x="105" y="746"/>
                    </a:lnTo>
                    <a:lnTo>
                      <a:pt x="48" y="746"/>
                    </a:lnTo>
                    <a:lnTo>
                      <a:pt x="23" y="760"/>
                    </a:lnTo>
                    <a:lnTo>
                      <a:pt x="64" y="812"/>
                    </a:lnTo>
                    <a:lnTo>
                      <a:pt x="96" y="882"/>
                    </a:lnTo>
                    <a:lnTo>
                      <a:pt x="141" y="867"/>
                    </a:lnTo>
                    <a:lnTo>
                      <a:pt x="151" y="875"/>
                    </a:lnTo>
                    <a:lnTo>
                      <a:pt x="178" y="869"/>
                    </a:lnTo>
                    <a:lnTo>
                      <a:pt x="247" y="855"/>
                    </a:lnTo>
                    <a:lnTo>
                      <a:pt x="269" y="827"/>
                    </a:lnTo>
                    <a:lnTo>
                      <a:pt x="261" y="809"/>
                    </a:lnTo>
                    <a:lnTo>
                      <a:pt x="330" y="796"/>
                    </a:lnTo>
                    <a:lnTo>
                      <a:pt x="369" y="751"/>
                    </a:lnTo>
                    <a:lnTo>
                      <a:pt x="405" y="706"/>
                    </a:lnTo>
                    <a:lnTo>
                      <a:pt x="453" y="696"/>
                    </a:lnTo>
                    <a:lnTo>
                      <a:pt x="448" y="664"/>
                    </a:lnTo>
                    <a:lnTo>
                      <a:pt x="439" y="636"/>
                    </a:lnTo>
                    <a:lnTo>
                      <a:pt x="418" y="594"/>
                    </a:lnTo>
                    <a:lnTo>
                      <a:pt x="400" y="591"/>
                    </a:lnTo>
                    <a:lnTo>
                      <a:pt x="417" y="549"/>
                    </a:lnTo>
                    <a:lnTo>
                      <a:pt x="421" y="524"/>
                    </a:lnTo>
                    <a:lnTo>
                      <a:pt x="429" y="509"/>
                    </a:lnTo>
                    <a:lnTo>
                      <a:pt x="429" y="490"/>
                    </a:lnTo>
                    <a:lnTo>
                      <a:pt x="453" y="446"/>
                    </a:lnTo>
                    <a:lnTo>
                      <a:pt x="469" y="432"/>
                    </a:lnTo>
                    <a:lnTo>
                      <a:pt x="500" y="432"/>
                    </a:lnTo>
                    <a:lnTo>
                      <a:pt x="499" y="379"/>
                    </a:lnTo>
                    <a:lnTo>
                      <a:pt x="497" y="326"/>
                    </a:lnTo>
                    <a:lnTo>
                      <a:pt x="496" y="273"/>
                    </a:lnTo>
                    <a:lnTo>
                      <a:pt x="494" y="221"/>
                    </a:lnTo>
                    <a:close/>
                  </a:path>
                </a:pathLst>
              </a:custGeom>
              <a:solidFill>
                <a:srgbClr val="92D050"/>
              </a:solidFill>
              <a:ln w="0">
                <a:solidFill>
                  <a:srgbClr val="006699"/>
                </a:solidFill>
                <a:prstDash val="solid"/>
                <a:round/>
                <a:headEnd/>
                <a:tailEnd/>
              </a:ln>
            </p:spPr>
            <p:txBody>
              <a:bodyPr/>
              <a:lstStyle/>
              <a:p>
                <a:endParaRPr lang="en-US" sz="1799"/>
              </a:p>
            </p:txBody>
          </p:sp>
          <p:sp>
            <p:nvSpPr>
              <p:cNvPr id="976" name="Freeform 90"/>
              <p:cNvSpPr>
                <a:spLocks noChangeAspect="1"/>
              </p:cNvSpPr>
              <p:nvPr/>
            </p:nvSpPr>
            <p:spPr bwMode="auto">
              <a:xfrm>
                <a:off x="5565165" y="3672710"/>
                <a:ext cx="53695" cy="64931"/>
              </a:xfrm>
              <a:custGeom>
                <a:avLst/>
                <a:gdLst>
                  <a:gd name="T0" fmla="*/ 0 w 71"/>
                  <a:gd name="T1" fmla="*/ 2147483647 h 86"/>
                  <a:gd name="T2" fmla="*/ 2147483647 w 71"/>
                  <a:gd name="T3" fmla="*/ 2147483647 h 86"/>
                  <a:gd name="T4" fmla="*/ 2147483647 w 71"/>
                  <a:gd name="T5" fmla="*/ 2147483647 h 86"/>
                  <a:gd name="T6" fmla="*/ 2147483647 w 71"/>
                  <a:gd name="T7" fmla="*/ 0 h 86"/>
                  <a:gd name="T8" fmla="*/ 2147483647 w 71"/>
                  <a:gd name="T9" fmla="*/ 2147483647 h 86"/>
                  <a:gd name="T10" fmla="*/ 0 w 71"/>
                  <a:gd name="T11" fmla="*/ 2147483647 h 86"/>
                  <a:gd name="T12" fmla="*/ 0 60000 65536"/>
                  <a:gd name="T13" fmla="*/ 0 60000 65536"/>
                  <a:gd name="T14" fmla="*/ 0 60000 65536"/>
                  <a:gd name="T15" fmla="*/ 0 60000 65536"/>
                  <a:gd name="T16" fmla="*/ 0 60000 65536"/>
                  <a:gd name="T17" fmla="*/ 0 60000 65536"/>
                  <a:gd name="T18" fmla="*/ 0 w 71"/>
                  <a:gd name="T19" fmla="*/ 0 h 86"/>
                  <a:gd name="T20" fmla="*/ 71 w 71"/>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71" h="86">
                    <a:moveTo>
                      <a:pt x="0" y="83"/>
                    </a:moveTo>
                    <a:lnTo>
                      <a:pt x="57" y="86"/>
                    </a:lnTo>
                    <a:lnTo>
                      <a:pt x="71" y="59"/>
                    </a:lnTo>
                    <a:lnTo>
                      <a:pt x="50" y="0"/>
                    </a:lnTo>
                    <a:lnTo>
                      <a:pt x="33" y="3"/>
                    </a:lnTo>
                    <a:lnTo>
                      <a:pt x="0" y="83"/>
                    </a:lnTo>
                    <a:close/>
                  </a:path>
                </a:pathLst>
              </a:custGeom>
              <a:solidFill>
                <a:srgbClr val="92D050"/>
              </a:solidFill>
              <a:ln w="0">
                <a:solidFill>
                  <a:srgbClr val="006699"/>
                </a:solidFill>
                <a:prstDash val="solid"/>
                <a:round/>
                <a:headEnd/>
                <a:tailEnd/>
              </a:ln>
            </p:spPr>
            <p:txBody>
              <a:bodyPr/>
              <a:lstStyle/>
              <a:p>
                <a:endParaRPr lang="en-US" sz="1799"/>
              </a:p>
            </p:txBody>
          </p:sp>
          <p:sp>
            <p:nvSpPr>
              <p:cNvPr id="977" name="Freeform 91"/>
              <p:cNvSpPr>
                <a:spLocks noChangeAspect="1"/>
              </p:cNvSpPr>
              <p:nvPr/>
            </p:nvSpPr>
            <p:spPr bwMode="auto">
              <a:xfrm>
                <a:off x="5366293" y="3450365"/>
                <a:ext cx="238644" cy="236119"/>
              </a:xfrm>
              <a:custGeom>
                <a:avLst/>
                <a:gdLst>
                  <a:gd name="T0" fmla="*/ 0 w 321"/>
                  <a:gd name="T1" fmla="*/ 2147483647 h 316"/>
                  <a:gd name="T2" fmla="*/ 2147483647 w 321"/>
                  <a:gd name="T3" fmla="*/ 2147483647 h 316"/>
                  <a:gd name="T4" fmla="*/ 2147483647 w 321"/>
                  <a:gd name="T5" fmla="*/ 2147483647 h 316"/>
                  <a:gd name="T6" fmla="*/ 2147483647 w 321"/>
                  <a:gd name="T7" fmla="*/ 2147483647 h 316"/>
                  <a:gd name="T8" fmla="*/ 2147483647 w 321"/>
                  <a:gd name="T9" fmla="*/ 2147483647 h 316"/>
                  <a:gd name="T10" fmla="*/ 2147483647 w 321"/>
                  <a:gd name="T11" fmla="*/ 2147483647 h 316"/>
                  <a:gd name="T12" fmla="*/ 2147483647 w 321"/>
                  <a:gd name="T13" fmla="*/ 0 h 316"/>
                  <a:gd name="T14" fmla="*/ 2147483647 w 321"/>
                  <a:gd name="T15" fmla="*/ 2147483647 h 316"/>
                  <a:gd name="T16" fmla="*/ 2147483647 w 321"/>
                  <a:gd name="T17" fmla="*/ 2147483647 h 316"/>
                  <a:gd name="T18" fmla="*/ 2147483647 w 321"/>
                  <a:gd name="T19" fmla="*/ 2147483647 h 316"/>
                  <a:gd name="T20" fmla="*/ 2147483647 w 321"/>
                  <a:gd name="T21" fmla="*/ 2147483647 h 316"/>
                  <a:gd name="T22" fmla="*/ 2147483647 w 321"/>
                  <a:gd name="T23" fmla="*/ 2147483647 h 316"/>
                  <a:gd name="T24" fmla="*/ 2147483647 w 321"/>
                  <a:gd name="T25" fmla="*/ 2147483647 h 316"/>
                  <a:gd name="T26" fmla="*/ 2147483647 w 321"/>
                  <a:gd name="T27" fmla="*/ 2147483647 h 316"/>
                  <a:gd name="T28" fmla="*/ 2147483647 w 321"/>
                  <a:gd name="T29" fmla="*/ 2147483647 h 316"/>
                  <a:gd name="T30" fmla="*/ 2147483647 w 321"/>
                  <a:gd name="T31" fmla="*/ 2147483647 h 316"/>
                  <a:gd name="T32" fmla="*/ 2147483647 w 321"/>
                  <a:gd name="T33" fmla="*/ 2147483647 h 316"/>
                  <a:gd name="T34" fmla="*/ 2147483647 w 321"/>
                  <a:gd name="T35" fmla="*/ 2147483647 h 316"/>
                  <a:gd name="T36" fmla="*/ 2147483647 w 321"/>
                  <a:gd name="T37" fmla="*/ 2147483647 h 316"/>
                  <a:gd name="T38" fmla="*/ 2147483647 w 321"/>
                  <a:gd name="T39" fmla="*/ 2147483647 h 316"/>
                  <a:gd name="T40" fmla="*/ 2147483647 w 321"/>
                  <a:gd name="T41" fmla="*/ 2147483647 h 316"/>
                  <a:gd name="T42" fmla="*/ 2147483647 w 321"/>
                  <a:gd name="T43" fmla="*/ 2147483647 h 316"/>
                  <a:gd name="T44" fmla="*/ 2147483647 w 321"/>
                  <a:gd name="T45" fmla="*/ 2147483647 h 316"/>
                  <a:gd name="T46" fmla="*/ 2147483647 w 321"/>
                  <a:gd name="T47" fmla="*/ 2147483647 h 316"/>
                  <a:gd name="T48" fmla="*/ 2147483647 w 321"/>
                  <a:gd name="T49" fmla="*/ 2147483647 h 316"/>
                  <a:gd name="T50" fmla="*/ 2147483647 w 321"/>
                  <a:gd name="T51" fmla="*/ 2147483647 h 316"/>
                  <a:gd name="T52" fmla="*/ 2147483647 w 321"/>
                  <a:gd name="T53" fmla="*/ 2147483647 h 316"/>
                  <a:gd name="T54" fmla="*/ 2147483647 w 321"/>
                  <a:gd name="T55" fmla="*/ 2147483647 h 316"/>
                  <a:gd name="T56" fmla="*/ 2147483647 w 321"/>
                  <a:gd name="T57" fmla="*/ 2147483647 h 316"/>
                  <a:gd name="T58" fmla="*/ 2147483647 w 321"/>
                  <a:gd name="T59" fmla="*/ 2147483647 h 316"/>
                  <a:gd name="T60" fmla="*/ 2147483647 w 321"/>
                  <a:gd name="T61" fmla="*/ 2147483647 h 316"/>
                  <a:gd name="T62" fmla="*/ 0 w 321"/>
                  <a:gd name="T63" fmla="*/ 2147483647 h 3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1"/>
                  <a:gd name="T97" fmla="*/ 0 h 316"/>
                  <a:gd name="T98" fmla="*/ 321 w 321"/>
                  <a:gd name="T99" fmla="*/ 316 h 3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1" h="316">
                    <a:moveTo>
                      <a:pt x="0" y="241"/>
                    </a:moveTo>
                    <a:lnTo>
                      <a:pt x="6" y="200"/>
                    </a:lnTo>
                    <a:lnTo>
                      <a:pt x="12" y="124"/>
                    </a:lnTo>
                    <a:lnTo>
                      <a:pt x="30" y="53"/>
                    </a:lnTo>
                    <a:lnTo>
                      <a:pt x="61" y="30"/>
                    </a:lnTo>
                    <a:lnTo>
                      <a:pt x="91" y="6"/>
                    </a:lnTo>
                    <a:lnTo>
                      <a:pt x="97" y="0"/>
                    </a:lnTo>
                    <a:lnTo>
                      <a:pt x="112" y="39"/>
                    </a:lnTo>
                    <a:lnTo>
                      <a:pt x="128" y="79"/>
                    </a:lnTo>
                    <a:lnTo>
                      <a:pt x="143" y="118"/>
                    </a:lnTo>
                    <a:lnTo>
                      <a:pt x="158" y="158"/>
                    </a:lnTo>
                    <a:lnTo>
                      <a:pt x="161" y="143"/>
                    </a:lnTo>
                    <a:lnTo>
                      <a:pt x="173" y="152"/>
                    </a:lnTo>
                    <a:lnTo>
                      <a:pt x="213" y="180"/>
                    </a:lnTo>
                    <a:lnTo>
                      <a:pt x="267" y="234"/>
                    </a:lnTo>
                    <a:lnTo>
                      <a:pt x="321" y="286"/>
                    </a:lnTo>
                    <a:lnTo>
                      <a:pt x="321" y="295"/>
                    </a:lnTo>
                    <a:lnTo>
                      <a:pt x="318" y="300"/>
                    </a:lnTo>
                    <a:lnTo>
                      <a:pt x="301" y="303"/>
                    </a:lnTo>
                    <a:lnTo>
                      <a:pt x="276" y="316"/>
                    </a:lnTo>
                    <a:lnTo>
                      <a:pt x="273" y="303"/>
                    </a:lnTo>
                    <a:lnTo>
                      <a:pt x="231" y="288"/>
                    </a:lnTo>
                    <a:lnTo>
                      <a:pt x="201" y="255"/>
                    </a:lnTo>
                    <a:lnTo>
                      <a:pt x="186" y="235"/>
                    </a:lnTo>
                    <a:lnTo>
                      <a:pt x="155" y="221"/>
                    </a:lnTo>
                    <a:lnTo>
                      <a:pt x="130" y="215"/>
                    </a:lnTo>
                    <a:lnTo>
                      <a:pt x="98" y="219"/>
                    </a:lnTo>
                    <a:lnTo>
                      <a:pt x="74" y="192"/>
                    </a:lnTo>
                    <a:lnTo>
                      <a:pt x="67" y="238"/>
                    </a:lnTo>
                    <a:lnTo>
                      <a:pt x="45" y="219"/>
                    </a:lnTo>
                    <a:lnTo>
                      <a:pt x="24" y="244"/>
                    </a:lnTo>
                    <a:lnTo>
                      <a:pt x="0" y="241"/>
                    </a:lnTo>
                    <a:close/>
                  </a:path>
                </a:pathLst>
              </a:custGeom>
              <a:solidFill>
                <a:srgbClr val="92D050"/>
              </a:solidFill>
              <a:ln w="0">
                <a:solidFill>
                  <a:srgbClr val="006699"/>
                </a:solidFill>
                <a:prstDash val="solid"/>
                <a:round/>
                <a:headEnd/>
                <a:tailEnd/>
              </a:ln>
            </p:spPr>
            <p:txBody>
              <a:bodyPr/>
              <a:lstStyle/>
              <a:p>
                <a:endParaRPr lang="en-US" sz="1799"/>
              </a:p>
            </p:txBody>
          </p:sp>
          <p:sp>
            <p:nvSpPr>
              <p:cNvPr id="978" name="Freeform 92"/>
              <p:cNvSpPr>
                <a:spLocks noChangeAspect="1"/>
              </p:cNvSpPr>
              <p:nvPr/>
            </p:nvSpPr>
            <p:spPr bwMode="auto">
              <a:xfrm>
                <a:off x="5250948" y="3592037"/>
                <a:ext cx="542921" cy="450592"/>
              </a:xfrm>
              <a:custGeom>
                <a:avLst/>
                <a:gdLst>
                  <a:gd name="T0" fmla="*/ 2147483647 w 726"/>
                  <a:gd name="T1" fmla="*/ 2147483647 h 608"/>
                  <a:gd name="T2" fmla="*/ 2147483647 w 726"/>
                  <a:gd name="T3" fmla="*/ 2147483647 h 608"/>
                  <a:gd name="T4" fmla="*/ 2147483647 w 726"/>
                  <a:gd name="T5" fmla="*/ 2147483647 h 608"/>
                  <a:gd name="T6" fmla="*/ 2147483647 w 726"/>
                  <a:gd name="T7" fmla="*/ 2147483647 h 608"/>
                  <a:gd name="T8" fmla="*/ 2147483647 w 726"/>
                  <a:gd name="T9" fmla="*/ 2147483647 h 608"/>
                  <a:gd name="T10" fmla="*/ 2147483647 w 726"/>
                  <a:gd name="T11" fmla="*/ 2147483647 h 608"/>
                  <a:gd name="T12" fmla="*/ 2147483647 w 726"/>
                  <a:gd name="T13" fmla="*/ 2147483647 h 608"/>
                  <a:gd name="T14" fmla="*/ 2147483647 w 726"/>
                  <a:gd name="T15" fmla="*/ 2147483647 h 608"/>
                  <a:gd name="T16" fmla="*/ 0 w 726"/>
                  <a:gd name="T17" fmla="*/ 2147483647 h 608"/>
                  <a:gd name="T18" fmla="*/ 2147483647 w 726"/>
                  <a:gd name="T19" fmla="*/ 2147483647 h 608"/>
                  <a:gd name="T20" fmla="*/ 2147483647 w 726"/>
                  <a:gd name="T21" fmla="*/ 2147483647 h 608"/>
                  <a:gd name="T22" fmla="*/ 2147483647 w 726"/>
                  <a:gd name="T23" fmla="*/ 2147483647 h 608"/>
                  <a:gd name="T24" fmla="*/ 2147483647 w 726"/>
                  <a:gd name="T25" fmla="*/ 2147483647 h 608"/>
                  <a:gd name="T26" fmla="*/ 2147483647 w 726"/>
                  <a:gd name="T27" fmla="*/ 2147483647 h 608"/>
                  <a:gd name="T28" fmla="*/ 2147483647 w 726"/>
                  <a:gd name="T29" fmla="*/ 2147483647 h 608"/>
                  <a:gd name="T30" fmla="*/ 2147483647 w 726"/>
                  <a:gd name="T31" fmla="*/ 2147483647 h 608"/>
                  <a:gd name="T32" fmla="*/ 2147483647 w 726"/>
                  <a:gd name="T33" fmla="*/ 2147483647 h 608"/>
                  <a:gd name="T34" fmla="*/ 2147483647 w 726"/>
                  <a:gd name="T35" fmla="*/ 2147483647 h 608"/>
                  <a:gd name="T36" fmla="*/ 2147483647 w 726"/>
                  <a:gd name="T37" fmla="*/ 2147483647 h 608"/>
                  <a:gd name="T38" fmla="*/ 2147483647 w 726"/>
                  <a:gd name="T39" fmla="*/ 0 h 608"/>
                  <a:gd name="T40" fmla="*/ 2147483647 w 726"/>
                  <a:gd name="T41" fmla="*/ 2147483647 h 608"/>
                  <a:gd name="T42" fmla="*/ 2147483647 w 726"/>
                  <a:gd name="T43" fmla="*/ 2147483647 h 608"/>
                  <a:gd name="T44" fmla="*/ 2147483647 w 726"/>
                  <a:gd name="T45" fmla="*/ 2147483647 h 608"/>
                  <a:gd name="T46" fmla="*/ 2147483647 w 726"/>
                  <a:gd name="T47" fmla="*/ 2147483647 h 608"/>
                  <a:gd name="T48" fmla="*/ 2147483647 w 726"/>
                  <a:gd name="T49" fmla="*/ 2147483647 h 608"/>
                  <a:gd name="T50" fmla="*/ 2147483647 w 726"/>
                  <a:gd name="T51" fmla="*/ 2147483647 h 608"/>
                  <a:gd name="T52" fmla="*/ 2147483647 w 726"/>
                  <a:gd name="T53" fmla="*/ 2147483647 h 608"/>
                  <a:gd name="T54" fmla="*/ 2147483647 w 726"/>
                  <a:gd name="T55" fmla="*/ 2147483647 h 608"/>
                  <a:gd name="T56" fmla="*/ 2147483647 w 726"/>
                  <a:gd name="T57" fmla="*/ 2147483647 h 608"/>
                  <a:gd name="T58" fmla="*/ 2147483647 w 726"/>
                  <a:gd name="T59" fmla="*/ 2147483647 h 608"/>
                  <a:gd name="T60" fmla="*/ 2147483647 w 726"/>
                  <a:gd name="T61" fmla="*/ 2147483647 h 608"/>
                  <a:gd name="T62" fmla="*/ 2147483647 w 726"/>
                  <a:gd name="T63" fmla="*/ 2147483647 h 608"/>
                  <a:gd name="T64" fmla="*/ 2147483647 w 726"/>
                  <a:gd name="T65" fmla="*/ 2147483647 h 608"/>
                  <a:gd name="T66" fmla="*/ 2147483647 w 726"/>
                  <a:gd name="T67" fmla="*/ 2147483647 h 608"/>
                  <a:gd name="T68" fmla="*/ 2147483647 w 726"/>
                  <a:gd name="T69" fmla="*/ 2147483647 h 608"/>
                  <a:gd name="T70" fmla="*/ 2147483647 w 726"/>
                  <a:gd name="T71" fmla="*/ 2147483647 h 608"/>
                  <a:gd name="T72" fmla="*/ 2147483647 w 726"/>
                  <a:gd name="T73" fmla="*/ 2147483647 h 608"/>
                  <a:gd name="T74" fmla="*/ 2147483647 w 726"/>
                  <a:gd name="T75" fmla="*/ 2147483647 h 608"/>
                  <a:gd name="T76" fmla="*/ 2147483647 w 726"/>
                  <a:gd name="T77" fmla="*/ 2147483647 h 608"/>
                  <a:gd name="T78" fmla="*/ 2147483647 w 726"/>
                  <a:gd name="T79" fmla="*/ 2147483647 h 608"/>
                  <a:gd name="T80" fmla="*/ 2147483647 w 726"/>
                  <a:gd name="T81" fmla="*/ 2147483647 h 608"/>
                  <a:gd name="T82" fmla="*/ 2147483647 w 726"/>
                  <a:gd name="T83" fmla="*/ 2147483647 h 608"/>
                  <a:gd name="T84" fmla="*/ 2147483647 w 726"/>
                  <a:gd name="T85" fmla="*/ 2147483647 h 608"/>
                  <a:gd name="T86" fmla="*/ 2147483647 w 726"/>
                  <a:gd name="T87" fmla="*/ 2147483647 h 608"/>
                  <a:gd name="T88" fmla="*/ 2147483647 w 726"/>
                  <a:gd name="T89" fmla="*/ 2147483647 h 608"/>
                  <a:gd name="T90" fmla="*/ 2147483647 w 726"/>
                  <a:gd name="T91" fmla="*/ 2147483647 h 608"/>
                  <a:gd name="T92" fmla="*/ 2147483647 w 726"/>
                  <a:gd name="T93" fmla="*/ 2147483647 h 608"/>
                  <a:gd name="T94" fmla="*/ 2147483647 w 726"/>
                  <a:gd name="T95" fmla="*/ 2147483647 h 608"/>
                  <a:gd name="T96" fmla="*/ 2147483647 w 726"/>
                  <a:gd name="T97" fmla="*/ 2147483647 h 608"/>
                  <a:gd name="T98" fmla="*/ 2147483647 w 726"/>
                  <a:gd name="T99" fmla="*/ 2147483647 h 608"/>
                  <a:gd name="T100" fmla="*/ 2147483647 w 726"/>
                  <a:gd name="T101" fmla="*/ 2147483647 h 6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6"/>
                  <a:gd name="T154" fmla="*/ 0 h 608"/>
                  <a:gd name="T155" fmla="*/ 726 w 726"/>
                  <a:gd name="T156" fmla="*/ 608 h 6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6" h="608">
                    <a:moveTo>
                      <a:pt x="246" y="596"/>
                    </a:moveTo>
                    <a:lnTo>
                      <a:pt x="186" y="554"/>
                    </a:lnTo>
                    <a:lnTo>
                      <a:pt x="144" y="546"/>
                    </a:lnTo>
                    <a:lnTo>
                      <a:pt x="131" y="505"/>
                    </a:lnTo>
                    <a:lnTo>
                      <a:pt x="103" y="490"/>
                    </a:lnTo>
                    <a:lnTo>
                      <a:pt x="85" y="454"/>
                    </a:lnTo>
                    <a:lnTo>
                      <a:pt x="65" y="417"/>
                    </a:lnTo>
                    <a:lnTo>
                      <a:pt x="17" y="375"/>
                    </a:lnTo>
                    <a:lnTo>
                      <a:pt x="0" y="360"/>
                    </a:lnTo>
                    <a:lnTo>
                      <a:pt x="17" y="334"/>
                    </a:lnTo>
                    <a:lnTo>
                      <a:pt x="52" y="327"/>
                    </a:lnTo>
                    <a:lnTo>
                      <a:pt x="58" y="266"/>
                    </a:lnTo>
                    <a:lnTo>
                      <a:pt x="64" y="206"/>
                    </a:lnTo>
                    <a:lnTo>
                      <a:pt x="91" y="202"/>
                    </a:lnTo>
                    <a:lnTo>
                      <a:pt x="103" y="139"/>
                    </a:lnTo>
                    <a:lnTo>
                      <a:pt x="152" y="49"/>
                    </a:lnTo>
                    <a:lnTo>
                      <a:pt x="176" y="52"/>
                    </a:lnTo>
                    <a:lnTo>
                      <a:pt x="197" y="27"/>
                    </a:lnTo>
                    <a:lnTo>
                      <a:pt x="219" y="46"/>
                    </a:lnTo>
                    <a:lnTo>
                      <a:pt x="226" y="0"/>
                    </a:lnTo>
                    <a:lnTo>
                      <a:pt x="250" y="27"/>
                    </a:lnTo>
                    <a:lnTo>
                      <a:pt x="282" y="23"/>
                    </a:lnTo>
                    <a:lnTo>
                      <a:pt x="307" y="29"/>
                    </a:lnTo>
                    <a:lnTo>
                      <a:pt x="338" y="43"/>
                    </a:lnTo>
                    <a:lnTo>
                      <a:pt x="353" y="63"/>
                    </a:lnTo>
                    <a:lnTo>
                      <a:pt x="383" y="96"/>
                    </a:lnTo>
                    <a:lnTo>
                      <a:pt x="425" y="111"/>
                    </a:lnTo>
                    <a:lnTo>
                      <a:pt x="428" y="124"/>
                    </a:lnTo>
                    <a:lnTo>
                      <a:pt x="453" y="111"/>
                    </a:lnTo>
                    <a:lnTo>
                      <a:pt x="420" y="191"/>
                    </a:lnTo>
                    <a:lnTo>
                      <a:pt x="477" y="194"/>
                    </a:lnTo>
                    <a:lnTo>
                      <a:pt x="470" y="224"/>
                    </a:lnTo>
                    <a:lnTo>
                      <a:pt x="501" y="264"/>
                    </a:lnTo>
                    <a:lnTo>
                      <a:pt x="532" y="305"/>
                    </a:lnTo>
                    <a:lnTo>
                      <a:pt x="570" y="318"/>
                    </a:lnTo>
                    <a:lnTo>
                      <a:pt x="606" y="331"/>
                    </a:lnTo>
                    <a:lnTo>
                      <a:pt x="643" y="346"/>
                    </a:lnTo>
                    <a:lnTo>
                      <a:pt x="679" y="360"/>
                    </a:lnTo>
                    <a:lnTo>
                      <a:pt x="726" y="360"/>
                    </a:lnTo>
                    <a:lnTo>
                      <a:pt x="691" y="402"/>
                    </a:lnTo>
                    <a:lnTo>
                      <a:pt x="655" y="445"/>
                    </a:lnTo>
                    <a:lnTo>
                      <a:pt x="619" y="488"/>
                    </a:lnTo>
                    <a:lnTo>
                      <a:pt x="583" y="531"/>
                    </a:lnTo>
                    <a:lnTo>
                      <a:pt x="544" y="534"/>
                    </a:lnTo>
                    <a:lnTo>
                      <a:pt x="506" y="539"/>
                    </a:lnTo>
                    <a:lnTo>
                      <a:pt x="459" y="569"/>
                    </a:lnTo>
                    <a:lnTo>
                      <a:pt x="435" y="582"/>
                    </a:lnTo>
                    <a:lnTo>
                      <a:pt x="388" y="572"/>
                    </a:lnTo>
                    <a:lnTo>
                      <a:pt x="337" y="588"/>
                    </a:lnTo>
                    <a:lnTo>
                      <a:pt x="313" y="608"/>
                    </a:lnTo>
                    <a:lnTo>
                      <a:pt x="246" y="596"/>
                    </a:lnTo>
                    <a:close/>
                  </a:path>
                </a:pathLst>
              </a:custGeom>
              <a:solidFill>
                <a:srgbClr val="92D050"/>
              </a:solidFill>
              <a:ln w="0">
                <a:solidFill>
                  <a:srgbClr val="006699"/>
                </a:solidFill>
                <a:prstDash val="solid"/>
                <a:round/>
                <a:headEnd/>
                <a:tailEnd/>
              </a:ln>
            </p:spPr>
            <p:txBody>
              <a:bodyPr/>
              <a:lstStyle/>
              <a:p>
                <a:endParaRPr lang="en-US" sz="1799"/>
              </a:p>
            </p:txBody>
          </p:sp>
          <p:sp>
            <p:nvSpPr>
              <p:cNvPr id="979" name="Freeform 93"/>
              <p:cNvSpPr>
                <a:spLocks noChangeAspect="1"/>
              </p:cNvSpPr>
              <p:nvPr/>
            </p:nvSpPr>
            <p:spPr bwMode="auto">
              <a:xfrm>
                <a:off x="5543292" y="3698288"/>
                <a:ext cx="367914" cy="554875"/>
              </a:xfrm>
              <a:custGeom>
                <a:avLst/>
                <a:gdLst>
                  <a:gd name="T0" fmla="*/ 2147483647 w 491"/>
                  <a:gd name="T1" fmla="*/ 2147483647 h 752"/>
                  <a:gd name="T2" fmla="*/ 2147483647 w 491"/>
                  <a:gd name="T3" fmla="*/ 2147483647 h 752"/>
                  <a:gd name="T4" fmla="*/ 2147483647 w 491"/>
                  <a:gd name="T5" fmla="*/ 2147483647 h 752"/>
                  <a:gd name="T6" fmla="*/ 2147483647 w 491"/>
                  <a:gd name="T7" fmla="*/ 2147483647 h 752"/>
                  <a:gd name="T8" fmla="*/ 2147483647 w 491"/>
                  <a:gd name="T9" fmla="*/ 2147483647 h 752"/>
                  <a:gd name="T10" fmla="*/ 2147483647 w 491"/>
                  <a:gd name="T11" fmla="*/ 2147483647 h 752"/>
                  <a:gd name="T12" fmla="*/ 2147483647 w 491"/>
                  <a:gd name="T13" fmla="*/ 2147483647 h 752"/>
                  <a:gd name="T14" fmla="*/ 2147483647 w 491"/>
                  <a:gd name="T15" fmla="*/ 2147483647 h 752"/>
                  <a:gd name="T16" fmla="*/ 2147483647 w 491"/>
                  <a:gd name="T17" fmla="*/ 2147483647 h 752"/>
                  <a:gd name="T18" fmla="*/ 2147483647 w 491"/>
                  <a:gd name="T19" fmla="*/ 2147483647 h 752"/>
                  <a:gd name="T20" fmla="*/ 2147483647 w 491"/>
                  <a:gd name="T21" fmla="*/ 2147483647 h 752"/>
                  <a:gd name="T22" fmla="*/ 2147483647 w 491"/>
                  <a:gd name="T23" fmla="*/ 2147483647 h 752"/>
                  <a:gd name="T24" fmla="*/ 2147483647 w 491"/>
                  <a:gd name="T25" fmla="*/ 2147483647 h 752"/>
                  <a:gd name="T26" fmla="*/ 2147483647 w 491"/>
                  <a:gd name="T27" fmla="*/ 2147483647 h 752"/>
                  <a:gd name="T28" fmla="*/ 2147483647 w 491"/>
                  <a:gd name="T29" fmla="*/ 2147483647 h 752"/>
                  <a:gd name="T30" fmla="*/ 2147483647 w 491"/>
                  <a:gd name="T31" fmla="*/ 2147483647 h 752"/>
                  <a:gd name="T32" fmla="*/ 2147483647 w 491"/>
                  <a:gd name="T33" fmla="*/ 2147483647 h 752"/>
                  <a:gd name="T34" fmla="*/ 2147483647 w 491"/>
                  <a:gd name="T35" fmla="*/ 2147483647 h 752"/>
                  <a:gd name="T36" fmla="*/ 2147483647 w 491"/>
                  <a:gd name="T37" fmla="*/ 2147483647 h 752"/>
                  <a:gd name="T38" fmla="*/ 2147483647 w 491"/>
                  <a:gd name="T39" fmla="*/ 2147483647 h 752"/>
                  <a:gd name="T40" fmla="*/ 0 w 491"/>
                  <a:gd name="T41" fmla="*/ 2147483647 h 752"/>
                  <a:gd name="T42" fmla="*/ 2147483647 w 491"/>
                  <a:gd name="T43" fmla="*/ 2147483647 h 752"/>
                  <a:gd name="T44" fmla="*/ 2147483647 w 491"/>
                  <a:gd name="T45" fmla="*/ 2147483647 h 752"/>
                  <a:gd name="T46" fmla="*/ 2147483647 w 491"/>
                  <a:gd name="T47" fmla="*/ 2147483647 h 752"/>
                  <a:gd name="T48" fmla="*/ 2147483647 w 491"/>
                  <a:gd name="T49" fmla="*/ 2147483647 h 752"/>
                  <a:gd name="T50" fmla="*/ 2147483647 w 491"/>
                  <a:gd name="T51" fmla="*/ 2147483647 h 752"/>
                  <a:gd name="T52" fmla="*/ 2147483647 w 491"/>
                  <a:gd name="T53" fmla="*/ 2147483647 h 752"/>
                  <a:gd name="T54" fmla="*/ 2147483647 w 491"/>
                  <a:gd name="T55" fmla="*/ 2147483647 h 752"/>
                  <a:gd name="T56" fmla="*/ 2147483647 w 491"/>
                  <a:gd name="T57" fmla="*/ 2147483647 h 752"/>
                  <a:gd name="T58" fmla="*/ 2147483647 w 491"/>
                  <a:gd name="T59" fmla="*/ 2147483647 h 752"/>
                  <a:gd name="T60" fmla="*/ 2147483647 w 491"/>
                  <a:gd name="T61" fmla="*/ 2147483647 h 752"/>
                  <a:gd name="T62" fmla="*/ 2147483647 w 491"/>
                  <a:gd name="T63" fmla="*/ 2147483647 h 752"/>
                  <a:gd name="T64" fmla="*/ 2147483647 w 491"/>
                  <a:gd name="T65" fmla="*/ 2147483647 h 752"/>
                  <a:gd name="T66" fmla="*/ 2147483647 w 491"/>
                  <a:gd name="T67" fmla="*/ 2147483647 h 752"/>
                  <a:gd name="T68" fmla="*/ 2147483647 w 491"/>
                  <a:gd name="T69" fmla="*/ 2147483647 h 752"/>
                  <a:gd name="T70" fmla="*/ 2147483647 w 491"/>
                  <a:gd name="T71" fmla="*/ 2147483647 h 752"/>
                  <a:gd name="T72" fmla="*/ 2147483647 w 491"/>
                  <a:gd name="T73" fmla="*/ 2147483647 h 752"/>
                  <a:gd name="T74" fmla="*/ 2147483647 w 491"/>
                  <a:gd name="T75" fmla="*/ 2147483647 h 752"/>
                  <a:gd name="T76" fmla="*/ 2147483647 w 491"/>
                  <a:gd name="T77" fmla="*/ 2147483647 h 752"/>
                  <a:gd name="T78" fmla="*/ 2147483647 w 491"/>
                  <a:gd name="T79" fmla="*/ 2147483647 h 752"/>
                  <a:gd name="T80" fmla="*/ 2147483647 w 491"/>
                  <a:gd name="T81" fmla="*/ 2147483647 h 752"/>
                  <a:gd name="T82" fmla="*/ 2147483647 w 491"/>
                  <a:gd name="T83" fmla="*/ 2147483647 h 752"/>
                  <a:gd name="T84" fmla="*/ 2147483647 w 491"/>
                  <a:gd name="T85" fmla="*/ 2147483647 h 752"/>
                  <a:gd name="T86" fmla="*/ 2147483647 w 491"/>
                  <a:gd name="T87" fmla="*/ 2147483647 h 752"/>
                  <a:gd name="T88" fmla="*/ 2147483647 w 491"/>
                  <a:gd name="T89" fmla="*/ 2147483647 h 752"/>
                  <a:gd name="T90" fmla="*/ 2147483647 w 491"/>
                  <a:gd name="T91" fmla="*/ 2147483647 h 752"/>
                  <a:gd name="T92" fmla="*/ 2147483647 w 491"/>
                  <a:gd name="T93" fmla="*/ 2147483647 h 752"/>
                  <a:gd name="T94" fmla="*/ 2147483647 w 491"/>
                  <a:gd name="T95" fmla="*/ 0 h 752"/>
                  <a:gd name="T96" fmla="*/ 2147483647 w 491"/>
                  <a:gd name="T97" fmla="*/ 2147483647 h 752"/>
                  <a:gd name="T98" fmla="*/ 2147483647 w 491"/>
                  <a:gd name="T99" fmla="*/ 2147483647 h 752"/>
                  <a:gd name="T100" fmla="*/ 2147483647 w 491"/>
                  <a:gd name="T101" fmla="*/ 2147483647 h 752"/>
                  <a:gd name="T102" fmla="*/ 2147483647 w 491"/>
                  <a:gd name="T103" fmla="*/ 2147483647 h 7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1"/>
                  <a:gd name="T157" fmla="*/ 0 h 752"/>
                  <a:gd name="T158" fmla="*/ 491 w 491"/>
                  <a:gd name="T159" fmla="*/ 752 h 7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1" h="752">
                    <a:moveTo>
                      <a:pt x="473" y="101"/>
                    </a:moveTo>
                    <a:lnTo>
                      <a:pt x="459" y="163"/>
                    </a:lnTo>
                    <a:lnTo>
                      <a:pt x="426" y="230"/>
                    </a:lnTo>
                    <a:lnTo>
                      <a:pt x="394" y="295"/>
                    </a:lnTo>
                    <a:lnTo>
                      <a:pt x="361" y="363"/>
                    </a:lnTo>
                    <a:lnTo>
                      <a:pt x="326" y="428"/>
                    </a:lnTo>
                    <a:lnTo>
                      <a:pt x="298" y="458"/>
                    </a:lnTo>
                    <a:lnTo>
                      <a:pt x="268" y="489"/>
                    </a:lnTo>
                    <a:lnTo>
                      <a:pt x="240" y="519"/>
                    </a:lnTo>
                    <a:lnTo>
                      <a:pt x="210" y="551"/>
                    </a:lnTo>
                    <a:lnTo>
                      <a:pt x="177" y="583"/>
                    </a:lnTo>
                    <a:lnTo>
                      <a:pt x="143" y="616"/>
                    </a:lnTo>
                    <a:lnTo>
                      <a:pt x="109" y="651"/>
                    </a:lnTo>
                    <a:lnTo>
                      <a:pt x="74" y="683"/>
                    </a:lnTo>
                    <a:lnTo>
                      <a:pt x="52" y="718"/>
                    </a:lnTo>
                    <a:lnTo>
                      <a:pt x="28" y="752"/>
                    </a:lnTo>
                    <a:lnTo>
                      <a:pt x="3" y="707"/>
                    </a:lnTo>
                    <a:lnTo>
                      <a:pt x="3" y="657"/>
                    </a:lnTo>
                    <a:lnTo>
                      <a:pt x="1" y="606"/>
                    </a:lnTo>
                    <a:lnTo>
                      <a:pt x="1" y="554"/>
                    </a:lnTo>
                    <a:lnTo>
                      <a:pt x="0" y="503"/>
                    </a:lnTo>
                    <a:lnTo>
                      <a:pt x="22" y="471"/>
                    </a:lnTo>
                    <a:lnTo>
                      <a:pt x="44" y="440"/>
                    </a:lnTo>
                    <a:lnTo>
                      <a:pt x="68" y="427"/>
                    </a:lnTo>
                    <a:lnTo>
                      <a:pt x="115" y="397"/>
                    </a:lnTo>
                    <a:lnTo>
                      <a:pt x="153" y="392"/>
                    </a:lnTo>
                    <a:lnTo>
                      <a:pt x="192" y="389"/>
                    </a:lnTo>
                    <a:lnTo>
                      <a:pt x="228" y="346"/>
                    </a:lnTo>
                    <a:lnTo>
                      <a:pt x="264" y="303"/>
                    </a:lnTo>
                    <a:lnTo>
                      <a:pt x="300" y="260"/>
                    </a:lnTo>
                    <a:lnTo>
                      <a:pt x="335" y="218"/>
                    </a:lnTo>
                    <a:lnTo>
                      <a:pt x="288" y="218"/>
                    </a:lnTo>
                    <a:lnTo>
                      <a:pt x="252" y="204"/>
                    </a:lnTo>
                    <a:lnTo>
                      <a:pt x="215" y="189"/>
                    </a:lnTo>
                    <a:lnTo>
                      <a:pt x="179" y="176"/>
                    </a:lnTo>
                    <a:lnTo>
                      <a:pt x="141" y="163"/>
                    </a:lnTo>
                    <a:lnTo>
                      <a:pt x="110" y="122"/>
                    </a:lnTo>
                    <a:lnTo>
                      <a:pt x="79" y="82"/>
                    </a:lnTo>
                    <a:lnTo>
                      <a:pt x="86" y="52"/>
                    </a:lnTo>
                    <a:lnTo>
                      <a:pt x="100" y="25"/>
                    </a:lnTo>
                    <a:lnTo>
                      <a:pt x="129" y="54"/>
                    </a:lnTo>
                    <a:lnTo>
                      <a:pt x="159" y="84"/>
                    </a:lnTo>
                    <a:lnTo>
                      <a:pt x="222" y="60"/>
                    </a:lnTo>
                    <a:lnTo>
                      <a:pt x="267" y="66"/>
                    </a:lnTo>
                    <a:lnTo>
                      <a:pt x="312" y="45"/>
                    </a:lnTo>
                    <a:lnTo>
                      <a:pt x="380" y="30"/>
                    </a:lnTo>
                    <a:lnTo>
                      <a:pt x="447" y="13"/>
                    </a:lnTo>
                    <a:lnTo>
                      <a:pt x="473" y="0"/>
                    </a:lnTo>
                    <a:lnTo>
                      <a:pt x="488" y="15"/>
                    </a:lnTo>
                    <a:lnTo>
                      <a:pt x="483" y="84"/>
                    </a:lnTo>
                    <a:lnTo>
                      <a:pt x="491" y="84"/>
                    </a:lnTo>
                    <a:lnTo>
                      <a:pt x="473" y="101"/>
                    </a:lnTo>
                    <a:close/>
                  </a:path>
                </a:pathLst>
              </a:custGeom>
              <a:solidFill>
                <a:srgbClr val="92D050"/>
              </a:solidFill>
              <a:ln w="0">
                <a:solidFill>
                  <a:srgbClr val="006699"/>
                </a:solidFill>
                <a:prstDash val="solid"/>
                <a:round/>
                <a:headEnd/>
                <a:tailEnd/>
              </a:ln>
            </p:spPr>
            <p:txBody>
              <a:bodyPr/>
              <a:lstStyle/>
              <a:p>
                <a:endParaRPr lang="en-US" sz="1799"/>
              </a:p>
            </p:txBody>
          </p:sp>
          <p:sp>
            <p:nvSpPr>
              <p:cNvPr id="980" name="Freeform 94"/>
              <p:cNvSpPr>
                <a:spLocks noChangeAspect="1"/>
              </p:cNvSpPr>
              <p:nvPr/>
            </p:nvSpPr>
            <p:spPr bwMode="auto">
              <a:xfrm>
                <a:off x="4841271" y="3239827"/>
                <a:ext cx="592636" cy="802800"/>
              </a:xfrm>
              <a:custGeom>
                <a:avLst/>
                <a:gdLst>
                  <a:gd name="T0" fmla="*/ 2147483647 w 793"/>
                  <a:gd name="T1" fmla="*/ 2147483647 h 1086"/>
                  <a:gd name="T2" fmla="*/ 2147483647 w 793"/>
                  <a:gd name="T3" fmla="*/ 2147483647 h 1086"/>
                  <a:gd name="T4" fmla="*/ 2147483647 w 793"/>
                  <a:gd name="T5" fmla="*/ 2147483647 h 1086"/>
                  <a:gd name="T6" fmla="*/ 2147483647 w 793"/>
                  <a:gd name="T7" fmla="*/ 2147483647 h 1086"/>
                  <a:gd name="T8" fmla="*/ 2147483647 w 793"/>
                  <a:gd name="T9" fmla="*/ 2147483647 h 1086"/>
                  <a:gd name="T10" fmla="*/ 2147483647 w 793"/>
                  <a:gd name="T11" fmla="*/ 2147483647 h 1086"/>
                  <a:gd name="T12" fmla="*/ 2147483647 w 793"/>
                  <a:gd name="T13" fmla="*/ 2147483647 h 1086"/>
                  <a:gd name="T14" fmla="*/ 2147483647 w 793"/>
                  <a:gd name="T15" fmla="*/ 2147483647 h 1086"/>
                  <a:gd name="T16" fmla="*/ 2147483647 w 793"/>
                  <a:gd name="T17" fmla="*/ 2147483647 h 1086"/>
                  <a:gd name="T18" fmla="*/ 2147483647 w 793"/>
                  <a:gd name="T19" fmla="*/ 2147483647 h 1086"/>
                  <a:gd name="T20" fmla="*/ 2147483647 w 793"/>
                  <a:gd name="T21" fmla="*/ 0 h 1086"/>
                  <a:gd name="T22" fmla="*/ 2147483647 w 793"/>
                  <a:gd name="T23" fmla="*/ 2147483647 h 1086"/>
                  <a:gd name="T24" fmla="*/ 2147483647 w 793"/>
                  <a:gd name="T25" fmla="*/ 2147483647 h 1086"/>
                  <a:gd name="T26" fmla="*/ 2147483647 w 793"/>
                  <a:gd name="T27" fmla="*/ 2147483647 h 1086"/>
                  <a:gd name="T28" fmla="*/ 2147483647 w 793"/>
                  <a:gd name="T29" fmla="*/ 2147483647 h 1086"/>
                  <a:gd name="T30" fmla="*/ 2147483647 w 793"/>
                  <a:gd name="T31" fmla="*/ 2147483647 h 1086"/>
                  <a:gd name="T32" fmla="*/ 2147483647 w 793"/>
                  <a:gd name="T33" fmla="*/ 2147483647 h 1086"/>
                  <a:gd name="T34" fmla="*/ 2147483647 w 793"/>
                  <a:gd name="T35" fmla="*/ 2147483647 h 1086"/>
                  <a:gd name="T36" fmla="*/ 2147483647 w 793"/>
                  <a:gd name="T37" fmla="*/ 2147483647 h 1086"/>
                  <a:gd name="T38" fmla="*/ 2147483647 w 793"/>
                  <a:gd name="T39" fmla="*/ 2147483647 h 1086"/>
                  <a:gd name="T40" fmla="*/ 2147483647 w 793"/>
                  <a:gd name="T41" fmla="*/ 2147483647 h 1086"/>
                  <a:gd name="T42" fmla="*/ 2147483647 w 793"/>
                  <a:gd name="T43" fmla="*/ 2147483647 h 1086"/>
                  <a:gd name="T44" fmla="*/ 2147483647 w 793"/>
                  <a:gd name="T45" fmla="*/ 2147483647 h 1086"/>
                  <a:gd name="T46" fmla="*/ 2147483647 w 793"/>
                  <a:gd name="T47" fmla="*/ 2147483647 h 1086"/>
                  <a:gd name="T48" fmla="*/ 2147483647 w 793"/>
                  <a:gd name="T49" fmla="*/ 2147483647 h 1086"/>
                  <a:gd name="T50" fmla="*/ 2147483647 w 793"/>
                  <a:gd name="T51" fmla="*/ 2147483647 h 1086"/>
                  <a:gd name="T52" fmla="*/ 2147483647 w 793"/>
                  <a:gd name="T53" fmla="*/ 2147483647 h 1086"/>
                  <a:gd name="T54" fmla="*/ 2147483647 w 793"/>
                  <a:gd name="T55" fmla="*/ 2147483647 h 1086"/>
                  <a:gd name="T56" fmla="*/ 2147483647 w 793"/>
                  <a:gd name="T57" fmla="*/ 2147483647 h 1086"/>
                  <a:gd name="T58" fmla="*/ 2147483647 w 793"/>
                  <a:gd name="T59" fmla="*/ 2147483647 h 1086"/>
                  <a:gd name="T60" fmla="*/ 2147483647 w 793"/>
                  <a:gd name="T61" fmla="*/ 2147483647 h 1086"/>
                  <a:gd name="T62" fmla="*/ 2147483647 w 793"/>
                  <a:gd name="T63" fmla="*/ 2147483647 h 1086"/>
                  <a:gd name="T64" fmla="*/ 2147483647 w 793"/>
                  <a:gd name="T65" fmla="*/ 2147483647 h 1086"/>
                  <a:gd name="T66" fmla="*/ 2147483647 w 793"/>
                  <a:gd name="T67" fmla="*/ 2147483647 h 1086"/>
                  <a:gd name="T68" fmla="*/ 2147483647 w 793"/>
                  <a:gd name="T69" fmla="*/ 2147483647 h 1086"/>
                  <a:gd name="T70" fmla="*/ 2147483647 w 793"/>
                  <a:gd name="T71" fmla="*/ 2147483647 h 1086"/>
                  <a:gd name="T72" fmla="*/ 2147483647 w 793"/>
                  <a:gd name="T73" fmla="*/ 2147483647 h 1086"/>
                  <a:gd name="T74" fmla="*/ 0 w 793"/>
                  <a:gd name="T75" fmla="*/ 2147483647 h 1086"/>
                  <a:gd name="T76" fmla="*/ 2147483647 w 793"/>
                  <a:gd name="T77" fmla="*/ 2147483647 h 1086"/>
                  <a:gd name="T78" fmla="*/ 2147483647 w 793"/>
                  <a:gd name="T79" fmla="*/ 2147483647 h 1086"/>
                  <a:gd name="T80" fmla="*/ 2147483647 w 793"/>
                  <a:gd name="T81" fmla="*/ 2147483647 h 1086"/>
                  <a:gd name="T82" fmla="*/ 2147483647 w 793"/>
                  <a:gd name="T83" fmla="*/ 2147483647 h 1086"/>
                  <a:gd name="T84" fmla="*/ 2147483647 w 793"/>
                  <a:gd name="T85" fmla="*/ 2147483647 h 10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3"/>
                  <a:gd name="T130" fmla="*/ 0 h 1086"/>
                  <a:gd name="T131" fmla="*/ 793 w 793"/>
                  <a:gd name="T132" fmla="*/ 1086 h 10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3" h="1086">
                    <a:moveTo>
                      <a:pt x="94" y="201"/>
                    </a:moveTo>
                    <a:lnTo>
                      <a:pt x="93" y="173"/>
                    </a:lnTo>
                    <a:lnTo>
                      <a:pt x="141" y="173"/>
                    </a:lnTo>
                    <a:lnTo>
                      <a:pt x="139" y="118"/>
                    </a:lnTo>
                    <a:lnTo>
                      <a:pt x="136" y="62"/>
                    </a:lnTo>
                    <a:lnTo>
                      <a:pt x="173" y="62"/>
                    </a:lnTo>
                    <a:lnTo>
                      <a:pt x="211" y="62"/>
                    </a:lnTo>
                    <a:lnTo>
                      <a:pt x="248" y="62"/>
                    </a:lnTo>
                    <a:lnTo>
                      <a:pt x="285" y="62"/>
                    </a:lnTo>
                    <a:lnTo>
                      <a:pt x="323" y="62"/>
                    </a:lnTo>
                    <a:lnTo>
                      <a:pt x="361" y="62"/>
                    </a:lnTo>
                    <a:lnTo>
                      <a:pt x="399" y="62"/>
                    </a:lnTo>
                    <a:lnTo>
                      <a:pt x="436" y="62"/>
                    </a:lnTo>
                    <a:lnTo>
                      <a:pt x="442" y="50"/>
                    </a:lnTo>
                    <a:lnTo>
                      <a:pt x="445" y="62"/>
                    </a:lnTo>
                    <a:lnTo>
                      <a:pt x="505" y="70"/>
                    </a:lnTo>
                    <a:lnTo>
                      <a:pt x="564" y="77"/>
                    </a:lnTo>
                    <a:lnTo>
                      <a:pt x="573" y="52"/>
                    </a:lnTo>
                    <a:lnTo>
                      <a:pt x="599" y="47"/>
                    </a:lnTo>
                    <a:lnTo>
                      <a:pt x="609" y="16"/>
                    </a:lnTo>
                    <a:lnTo>
                      <a:pt x="623" y="21"/>
                    </a:lnTo>
                    <a:lnTo>
                      <a:pt x="641" y="0"/>
                    </a:lnTo>
                    <a:lnTo>
                      <a:pt x="672" y="36"/>
                    </a:lnTo>
                    <a:lnTo>
                      <a:pt x="705" y="71"/>
                    </a:lnTo>
                    <a:lnTo>
                      <a:pt x="721" y="112"/>
                    </a:lnTo>
                    <a:lnTo>
                      <a:pt x="733" y="177"/>
                    </a:lnTo>
                    <a:lnTo>
                      <a:pt x="747" y="243"/>
                    </a:lnTo>
                    <a:lnTo>
                      <a:pt x="793" y="291"/>
                    </a:lnTo>
                    <a:lnTo>
                      <a:pt x="763" y="315"/>
                    </a:lnTo>
                    <a:lnTo>
                      <a:pt x="732" y="338"/>
                    </a:lnTo>
                    <a:lnTo>
                      <a:pt x="714" y="409"/>
                    </a:lnTo>
                    <a:lnTo>
                      <a:pt x="708" y="485"/>
                    </a:lnTo>
                    <a:lnTo>
                      <a:pt x="702" y="526"/>
                    </a:lnTo>
                    <a:lnTo>
                      <a:pt x="653" y="616"/>
                    </a:lnTo>
                    <a:lnTo>
                      <a:pt x="641" y="679"/>
                    </a:lnTo>
                    <a:lnTo>
                      <a:pt x="614" y="683"/>
                    </a:lnTo>
                    <a:lnTo>
                      <a:pt x="608" y="743"/>
                    </a:lnTo>
                    <a:lnTo>
                      <a:pt x="602" y="804"/>
                    </a:lnTo>
                    <a:lnTo>
                      <a:pt x="567" y="811"/>
                    </a:lnTo>
                    <a:lnTo>
                      <a:pt x="550" y="837"/>
                    </a:lnTo>
                    <a:lnTo>
                      <a:pt x="567" y="852"/>
                    </a:lnTo>
                    <a:lnTo>
                      <a:pt x="615" y="894"/>
                    </a:lnTo>
                    <a:lnTo>
                      <a:pt x="635" y="931"/>
                    </a:lnTo>
                    <a:lnTo>
                      <a:pt x="653" y="967"/>
                    </a:lnTo>
                    <a:lnTo>
                      <a:pt x="681" y="982"/>
                    </a:lnTo>
                    <a:lnTo>
                      <a:pt x="694" y="1023"/>
                    </a:lnTo>
                    <a:lnTo>
                      <a:pt x="657" y="1023"/>
                    </a:lnTo>
                    <a:lnTo>
                      <a:pt x="618" y="1023"/>
                    </a:lnTo>
                    <a:lnTo>
                      <a:pt x="600" y="1046"/>
                    </a:lnTo>
                    <a:lnTo>
                      <a:pt x="576" y="1071"/>
                    </a:lnTo>
                    <a:lnTo>
                      <a:pt x="523" y="1071"/>
                    </a:lnTo>
                    <a:lnTo>
                      <a:pt x="500" y="1080"/>
                    </a:lnTo>
                    <a:lnTo>
                      <a:pt x="488" y="1073"/>
                    </a:lnTo>
                    <a:lnTo>
                      <a:pt x="453" y="1076"/>
                    </a:lnTo>
                    <a:lnTo>
                      <a:pt x="448" y="1086"/>
                    </a:lnTo>
                    <a:lnTo>
                      <a:pt x="414" y="1053"/>
                    </a:lnTo>
                    <a:lnTo>
                      <a:pt x="379" y="1020"/>
                    </a:lnTo>
                    <a:lnTo>
                      <a:pt x="358" y="1034"/>
                    </a:lnTo>
                    <a:lnTo>
                      <a:pt x="332" y="1037"/>
                    </a:lnTo>
                    <a:lnTo>
                      <a:pt x="293" y="1014"/>
                    </a:lnTo>
                    <a:lnTo>
                      <a:pt x="281" y="1001"/>
                    </a:lnTo>
                    <a:lnTo>
                      <a:pt x="273" y="985"/>
                    </a:lnTo>
                    <a:lnTo>
                      <a:pt x="245" y="947"/>
                    </a:lnTo>
                    <a:lnTo>
                      <a:pt x="226" y="919"/>
                    </a:lnTo>
                    <a:lnTo>
                      <a:pt x="182" y="877"/>
                    </a:lnTo>
                    <a:lnTo>
                      <a:pt x="173" y="855"/>
                    </a:lnTo>
                    <a:lnTo>
                      <a:pt x="129" y="822"/>
                    </a:lnTo>
                    <a:lnTo>
                      <a:pt x="121" y="805"/>
                    </a:lnTo>
                    <a:lnTo>
                      <a:pt x="85" y="797"/>
                    </a:lnTo>
                    <a:lnTo>
                      <a:pt x="94" y="744"/>
                    </a:lnTo>
                    <a:lnTo>
                      <a:pt x="73" y="710"/>
                    </a:lnTo>
                    <a:lnTo>
                      <a:pt x="53" y="676"/>
                    </a:lnTo>
                    <a:lnTo>
                      <a:pt x="48" y="644"/>
                    </a:lnTo>
                    <a:lnTo>
                      <a:pt x="39" y="616"/>
                    </a:lnTo>
                    <a:lnTo>
                      <a:pt x="18" y="574"/>
                    </a:lnTo>
                    <a:lnTo>
                      <a:pt x="0" y="571"/>
                    </a:lnTo>
                    <a:lnTo>
                      <a:pt x="17" y="529"/>
                    </a:lnTo>
                    <a:lnTo>
                      <a:pt x="21" y="504"/>
                    </a:lnTo>
                    <a:lnTo>
                      <a:pt x="29" y="489"/>
                    </a:lnTo>
                    <a:lnTo>
                      <a:pt x="29" y="470"/>
                    </a:lnTo>
                    <a:lnTo>
                      <a:pt x="53" y="426"/>
                    </a:lnTo>
                    <a:lnTo>
                      <a:pt x="69" y="412"/>
                    </a:lnTo>
                    <a:lnTo>
                      <a:pt x="100" y="412"/>
                    </a:lnTo>
                    <a:lnTo>
                      <a:pt x="99" y="359"/>
                    </a:lnTo>
                    <a:lnTo>
                      <a:pt x="97" y="306"/>
                    </a:lnTo>
                    <a:lnTo>
                      <a:pt x="96" y="253"/>
                    </a:lnTo>
                    <a:lnTo>
                      <a:pt x="94" y="201"/>
                    </a:lnTo>
                    <a:close/>
                  </a:path>
                </a:pathLst>
              </a:custGeom>
              <a:solidFill>
                <a:srgbClr val="92D050"/>
              </a:solidFill>
              <a:ln w="0">
                <a:solidFill>
                  <a:srgbClr val="006699"/>
                </a:solidFill>
                <a:prstDash val="solid"/>
                <a:round/>
                <a:headEnd/>
                <a:tailEnd/>
              </a:ln>
            </p:spPr>
            <p:txBody>
              <a:bodyPr/>
              <a:lstStyle/>
              <a:p>
                <a:endParaRPr lang="en-US" sz="1799"/>
              </a:p>
            </p:txBody>
          </p:sp>
          <p:sp>
            <p:nvSpPr>
              <p:cNvPr id="981" name="Freeform 95"/>
              <p:cNvSpPr>
                <a:spLocks noChangeAspect="1"/>
              </p:cNvSpPr>
              <p:nvPr/>
            </p:nvSpPr>
            <p:spPr bwMode="auto">
              <a:xfrm>
                <a:off x="5107760" y="4280712"/>
                <a:ext cx="65628" cy="88543"/>
              </a:xfrm>
              <a:custGeom>
                <a:avLst/>
                <a:gdLst>
                  <a:gd name="T0" fmla="*/ 2147483647 w 88"/>
                  <a:gd name="T1" fmla="*/ 2147483647 h 118"/>
                  <a:gd name="T2" fmla="*/ 2147483647 w 88"/>
                  <a:gd name="T3" fmla="*/ 2147483647 h 118"/>
                  <a:gd name="T4" fmla="*/ 2147483647 w 88"/>
                  <a:gd name="T5" fmla="*/ 0 h 118"/>
                  <a:gd name="T6" fmla="*/ 2147483647 w 88"/>
                  <a:gd name="T7" fmla="*/ 2147483647 h 118"/>
                  <a:gd name="T8" fmla="*/ 2147483647 w 88"/>
                  <a:gd name="T9" fmla="*/ 2147483647 h 118"/>
                  <a:gd name="T10" fmla="*/ 0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118"/>
                  <a:gd name="T41" fmla="*/ 88 w 88"/>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118">
                    <a:moveTo>
                      <a:pt x="76" y="31"/>
                    </a:moveTo>
                    <a:lnTo>
                      <a:pt x="76" y="4"/>
                    </a:lnTo>
                    <a:lnTo>
                      <a:pt x="49" y="0"/>
                    </a:lnTo>
                    <a:lnTo>
                      <a:pt x="45" y="18"/>
                    </a:lnTo>
                    <a:lnTo>
                      <a:pt x="1" y="21"/>
                    </a:lnTo>
                    <a:lnTo>
                      <a:pt x="0" y="24"/>
                    </a:lnTo>
                    <a:lnTo>
                      <a:pt x="1" y="27"/>
                    </a:lnTo>
                    <a:lnTo>
                      <a:pt x="10" y="73"/>
                    </a:lnTo>
                    <a:lnTo>
                      <a:pt x="19" y="118"/>
                    </a:lnTo>
                    <a:lnTo>
                      <a:pt x="31" y="118"/>
                    </a:lnTo>
                    <a:lnTo>
                      <a:pt x="60" y="83"/>
                    </a:lnTo>
                    <a:lnTo>
                      <a:pt x="88" y="49"/>
                    </a:lnTo>
                    <a:lnTo>
                      <a:pt x="76" y="31"/>
                    </a:lnTo>
                    <a:close/>
                  </a:path>
                </a:pathLst>
              </a:custGeom>
              <a:solidFill>
                <a:srgbClr val="00B050"/>
              </a:solidFill>
              <a:ln w="0">
                <a:solidFill>
                  <a:srgbClr val="006699"/>
                </a:solidFill>
                <a:prstDash val="solid"/>
                <a:round/>
                <a:headEnd/>
                <a:tailEnd/>
              </a:ln>
            </p:spPr>
            <p:txBody>
              <a:bodyPr/>
              <a:lstStyle/>
              <a:p>
                <a:endParaRPr lang="en-US" sz="1799"/>
              </a:p>
            </p:txBody>
          </p:sp>
          <p:sp>
            <p:nvSpPr>
              <p:cNvPr id="982" name="Freeform 96"/>
              <p:cNvSpPr>
                <a:spLocks noChangeAspect="1"/>
              </p:cNvSpPr>
              <p:nvPr/>
            </p:nvSpPr>
            <p:spPr bwMode="auto">
              <a:xfrm>
                <a:off x="4457448" y="4038694"/>
                <a:ext cx="272456" cy="352210"/>
              </a:xfrm>
              <a:custGeom>
                <a:avLst/>
                <a:gdLst>
                  <a:gd name="T0" fmla="*/ 2147483647 w 364"/>
                  <a:gd name="T1" fmla="*/ 2147483647 h 476"/>
                  <a:gd name="T2" fmla="*/ 2147483647 w 364"/>
                  <a:gd name="T3" fmla="*/ 2147483647 h 476"/>
                  <a:gd name="T4" fmla="*/ 2147483647 w 364"/>
                  <a:gd name="T5" fmla="*/ 2147483647 h 476"/>
                  <a:gd name="T6" fmla="*/ 2147483647 w 364"/>
                  <a:gd name="T7" fmla="*/ 2147483647 h 476"/>
                  <a:gd name="T8" fmla="*/ 2147483647 w 364"/>
                  <a:gd name="T9" fmla="*/ 2147483647 h 476"/>
                  <a:gd name="T10" fmla="*/ 2147483647 w 364"/>
                  <a:gd name="T11" fmla="*/ 2147483647 h 476"/>
                  <a:gd name="T12" fmla="*/ 2147483647 w 364"/>
                  <a:gd name="T13" fmla="*/ 2147483647 h 476"/>
                  <a:gd name="T14" fmla="*/ 0 w 364"/>
                  <a:gd name="T15" fmla="*/ 2147483647 h 476"/>
                  <a:gd name="T16" fmla="*/ 2147483647 w 364"/>
                  <a:gd name="T17" fmla="*/ 2147483647 h 476"/>
                  <a:gd name="T18" fmla="*/ 2147483647 w 364"/>
                  <a:gd name="T19" fmla="*/ 2147483647 h 476"/>
                  <a:gd name="T20" fmla="*/ 2147483647 w 364"/>
                  <a:gd name="T21" fmla="*/ 2147483647 h 476"/>
                  <a:gd name="T22" fmla="*/ 2147483647 w 364"/>
                  <a:gd name="T23" fmla="*/ 2147483647 h 476"/>
                  <a:gd name="T24" fmla="*/ 2147483647 w 364"/>
                  <a:gd name="T25" fmla="*/ 2147483647 h 476"/>
                  <a:gd name="T26" fmla="*/ 2147483647 w 364"/>
                  <a:gd name="T27" fmla="*/ 2147483647 h 476"/>
                  <a:gd name="T28" fmla="*/ 2147483647 w 364"/>
                  <a:gd name="T29" fmla="*/ 2147483647 h 476"/>
                  <a:gd name="T30" fmla="*/ 2147483647 w 364"/>
                  <a:gd name="T31" fmla="*/ 2147483647 h 476"/>
                  <a:gd name="T32" fmla="*/ 2147483647 w 364"/>
                  <a:gd name="T33" fmla="*/ 2147483647 h 476"/>
                  <a:gd name="T34" fmla="*/ 2147483647 w 364"/>
                  <a:gd name="T35" fmla="*/ 2147483647 h 476"/>
                  <a:gd name="T36" fmla="*/ 2147483647 w 364"/>
                  <a:gd name="T37" fmla="*/ 2147483647 h 476"/>
                  <a:gd name="T38" fmla="*/ 2147483647 w 364"/>
                  <a:gd name="T39" fmla="*/ 2147483647 h 476"/>
                  <a:gd name="T40" fmla="*/ 2147483647 w 364"/>
                  <a:gd name="T41" fmla="*/ 2147483647 h 476"/>
                  <a:gd name="T42" fmla="*/ 2147483647 w 364"/>
                  <a:gd name="T43" fmla="*/ 2147483647 h 476"/>
                  <a:gd name="T44" fmla="*/ 2147483647 w 364"/>
                  <a:gd name="T45" fmla="*/ 2147483647 h 476"/>
                  <a:gd name="T46" fmla="*/ 2147483647 w 364"/>
                  <a:gd name="T47" fmla="*/ 2147483647 h 476"/>
                  <a:gd name="T48" fmla="*/ 2147483647 w 364"/>
                  <a:gd name="T49" fmla="*/ 2147483647 h 476"/>
                  <a:gd name="T50" fmla="*/ 2147483647 w 364"/>
                  <a:gd name="T51" fmla="*/ 2147483647 h 476"/>
                  <a:gd name="T52" fmla="*/ 2147483647 w 364"/>
                  <a:gd name="T53" fmla="*/ 2147483647 h 476"/>
                  <a:gd name="T54" fmla="*/ 2147483647 w 364"/>
                  <a:gd name="T55" fmla="*/ 0 h 476"/>
                  <a:gd name="T56" fmla="*/ 2147483647 w 364"/>
                  <a:gd name="T57" fmla="*/ 2147483647 h 476"/>
                  <a:gd name="T58" fmla="*/ 2147483647 w 364"/>
                  <a:gd name="T59" fmla="*/ 2147483647 h 476"/>
                  <a:gd name="T60" fmla="*/ 2147483647 w 364"/>
                  <a:gd name="T61" fmla="*/ 2147483647 h 476"/>
                  <a:gd name="T62" fmla="*/ 2147483647 w 364"/>
                  <a:gd name="T63" fmla="*/ 2147483647 h 476"/>
                  <a:gd name="T64" fmla="*/ 2147483647 w 364"/>
                  <a:gd name="T65" fmla="*/ 2147483647 h 476"/>
                  <a:gd name="T66" fmla="*/ 2147483647 w 364"/>
                  <a:gd name="T67" fmla="*/ 2147483647 h 476"/>
                  <a:gd name="T68" fmla="*/ 2147483647 w 364"/>
                  <a:gd name="T69" fmla="*/ 2147483647 h 476"/>
                  <a:gd name="T70" fmla="*/ 2147483647 w 364"/>
                  <a:gd name="T71" fmla="*/ 2147483647 h 476"/>
                  <a:gd name="T72" fmla="*/ 2147483647 w 364"/>
                  <a:gd name="T73" fmla="*/ 2147483647 h 476"/>
                  <a:gd name="T74" fmla="*/ 2147483647 w 364"/>
                  <a:gd name="T75" fmla="*/ 2147483647 h 476"/>
                  <a:gd name="T76" fmla="*/ 2147483647 w 364"/>
                  <a:gd name="T77" fmla="*/ 2147483647 h 476"/>
                  <a:gd name="T78" fmla="*/ 2147483647 w 364"/>
                  <a:gd name="T79" fmla="*/ 2147483647 h 476"/>
                  <a:gd name="T80" fmla="*/ 2147483647 w 364"/>
                  <a:gd name="T81" fmla="*/ 2147483647 h 476"/>
                  <a:gd name="T82" fmla="*/ 2147483647 w 364"/>
                  <a:gd name="T83" fmla="*/ 2147483647 h 476"/>
                  <a:gd name="T84" fmla="*/ 2147483647 w 364"/>
                  <a:gd name="T85" fmla="*/ 2147483647 h 476"/>
                  <a:gd name="T86" fmla="*/ 2147483647 w 364"/>
                  <a:gd name="T87" fmla="*/ 2147483647 h 476"/>
                  <a:gd name="T88" fmla="*/ 2147483647 w 364"/>
                  <a:gd name="T89" fmla="*/ 2147483647 h 4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4"/>
                  <a:gd name="T136" fmla="*/ 0 h 476"/>
                  <a:gd name="T137" fmla="*/ 364 w 364"/>
                  <a:gd name="T138" fmla="*/ 476 h 4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4" h="476">
                    <a:moveTo>
                      <a:pt x="65" y="333"/>
                    </a:moveTo>
                    <a:lnTo>
                      <a:pt x="21" y="337"/>
                    </a:lnTo>
                    <a:lnTo>
                      <a:pt x="22" y="352"/>
                    </a:lnTo>
                    <a:lnTo>
                      <a:pt x="28" y="367"/>
                    </a:lnTo>
                    <a:lnTo>
                      <a:pt x="37" y="391"/>
                    </a:lnTo>
                    <a:lnTo>
                      <a:pt x="28" y="401"/>
                    </a:lnTo>
                    <a:lnTo>
                      <a:pt x="15" y="392"/>
                    </a:lnTo>
                    <a:lnTo>
                      <a:pt x="0" y="416"/>
                    </a:lnTo>
                    <a:lnTo>
                      <a:pt x="42" y="476"/>
                    </a:lnTo>
                    <a:lnTo>
                      <a:pt x="74" y="446"/>
                    </a:lnTo>
                    <a:lnTo>
                      <a:pt x="92" y="455"/>
                    </a:lnTo>
                    <a:lnTo>
                      <a:pt x="118" y="463"/>
                    </a:lnTo>
                    <a:lnTo>
                      <a:pt x="131" y="446"/>
                    </a:lnTo>
                    <a:lnTo>
                      <a:pt x="161" y="443"/>
                    </a:lnTo>
                    <a:lnTo>
                      <a:pt x="165" y="469"/>
                    </a:lnTo>
                    <a:lnTo>
                      <a:pt x="203" y="431"/>
                    </a:lnTo>
                    <a:lnTo>
                      <a:pt x="240" y="395"/>
                    </a:lnTo>
                    <a:lnTo>
                      <a:pt x="248" y="352"/>
                    </a:lnTo>
                    <a:lnTo>
                      <a:pt x="254" y="310"/>
                    </a:lnTo>
                    <a:lnTo>
                      <a:pt x="288" y="264"/>
                    </a:lnTo>
                    <a:lnTo>
                      <a:pt x="322" y="219"/>
                    </a:lnTo>
                    <a:lnTo>
                      <a:pt x="328" y="178"/>
                    </a:lnTo>
                    <a:lnTo>
                      <a:pt x="336" y="137"/>
                    </a:lnTo>
                    <a:lnTo>
                      <a:pt x="343" y="96"/>
                    </a:lnTo>
                    <a:lnTo>
                      <a:pt x="351" y="54"/>
                    </a:lnTo>
                    <a:lnTo>
                      <a:pt x="364" y="6"/>
                    </a:lnTo>
                    <a:lnTo>
                      <a:pt x="327" y="3"/>
                    </a:lnTo>
                    <a:lnTo>
                      <a:pt x="288" y="0"/>
                    </a:lnTo>
                    <a:lnTo>
                      <a:pt x="261" y="16"/>
                    </a:lnTo>
                    <a:lnTo>
                      <a:pt x="245" y="76"/>
                    </a:lnTo>
                    <a:lnTo>
                      <a:pt x="236" y="102"/>
                    </a:lnTo>
                    <a:lnTo>
                      <a:pt x="194" y="90"/>
                    </a:lnTo>
                    <a:lnTo>
                      <a:pt x="152" y="79"/>
                    </a:lnTo>
                    <a:lnTo>
                      <a:pt x="104" y="79"/>
                    </a:lnTo>
                    <a:lnTo>
                      <a:pt x="100" y="131"/>
                    </a:lnTo>
                    <a:lnTo>
                      <a:pt x="154" y="127"/>
                    </a:lnTo>
                    <a:lnTo>
                      <a:pt x="157" y="164"/>
                    </a:lnTo>
                    <a:lnTo>
                      <a:pt x="134" y="196"/>
                    </a:lnTo>
                    <a:lnTo>
                      <a:pt x="162" y="245"/>
                    </a:lnTo>
                    <a:lnTo>
                      <a:pt x="149" y="319"/>
                    </a:lnTo>
                    <a:lnTo>
                      <a:pt x="133" y="334"/>
                    </a:lnTo>
                    <a:lnTo>
                      <a:pt x="125" y="319"/>
                    </a:lnTo>
                    <a:lnTo>
                      <a:pt x="97" y="330"/>
                    </a:lnTo>
                    <a:lnTo>
                      <a:pt x="68" y="298"/>
                    </a:lnTo>
                    <a:lnTo>
                      <a:pt x="65" y="333"/>
                    </a:lnTo>
                    <a:close/>
                  </a:path>
                </a:pathLst>
              </a:custGeom>
              <a:solidFill>
                <a:srgbClr val="00B050"/>
              </a:solidFill>
              <a:ln w="0">
                <a:solidFill>
                  <a:srgbClr val="006699"/>
                </a:solidFill>
                <a:prstDash val="solid"/>
                <a:round/>
                <a:headEnd/>
                <a:tailEnd/>
              </a:ln>
            </p:spPr>
            <p:txBody>
              <a:bodyPr/>
              <a:lstStyle/>
              <a:p>
                <a:endParaRPr lang="en-US" sz="1799"/>
              </a:p>
            </p:txBody>
          </p:sp>
          <p:sp>
            <p:nvSpPr>
              <p:cNvPr id="983" name="Freeform 97"/>
              <p:cNvSpPr>
                <a:spLocks noChangeAspect="1"/>
              </p:cNvSpPr>
              <p:nvPr/>
            </p:nvSpPr>
            <p:spPr bwMode="auto">
              <a:xfrm>
                <a:off x="5286745" y="3995403"/>
                <a:ext cx="290354" cy="381721"/>
              </a:xfrm>
              <a:custGeom>
                <a:avLst/>
                <a:gdLst>
                  <a:gd name="T0" fmla="*/ 2147483647 w 388"/>
                  <a:gd name="T1" fmla="*/ 2147483647 h 514"/>
                  <a:gd name="T2" fmla="*/ 2147483647 w 388"/>
                  <a:gd name="T3" fmla="*/ 2147483647 h 514"/>
                  <a:gd name="T4" fmla="*/ 2147483647 w 388"/>
                  <a:gd name="T5" fmla="*/ 2147483647 h 514"/>
                  <a:gd name="T6" fmla="*/ 2147483647 w 388"/>
                  <a:gd name="T7" fmla="*/ 2147483647 h 514"/>
                  <a:gd name="T8" fmla="*/ 0 w 388"/>
                  <a:gd name="T9" fmla="*/ 2147483647 h 514"/>
                  <a:gd name="T10" fmla="*/ 0 w 388"/>
                  <a:gd name="T11" fmla="*/ 2147483647 h 514"/>
                  <a:gd name="T12" fmla="*/ 2147483647 w 388"/>
                  <a:gd name="T13" fmla="*/ 2147483647 h 514"/>
                  <a:gd name="T14" fmla="*/ 2147483647 w 388"/>
                  <a:gd name="T15" fmla="*/ 2147483647 h 514"/>
                  <a:gd name="T16" fmla="*/ 2147483647 w 388"/>
                  <a:gd name="T17" fmla="*/ 2147483647 h 514"/>
                  <a:gd name="T18" fmla="*/ 2147483647 w 388"/>
                  <a:gd name="T19" fmla="*/ 2147483647 h 514"/>
                  <a:gd name="T20" fmla="*/ 2147483647 w 388"/>
                  <a:gd name="T21" fmla="*/ 2147483647 h 514"/>
                  <a:gd name="T22" fmla="*/ 2147483647 w 388"/>
                  <a:gd name="T23" fmla="*/ 0 h 514"/>
                  <a:gd name="T24" fmla="*/ 2147483647 w 388"/>
                  <a:gd name="T25" fmla="*/ 0 h 514"/>
                  <a:gd name="T26" fmla="*/ 2147483647 w 388"/>
                  <a:gd name="T27" fmla="*/ 0 h 514"/>
                  <a:gd name="T28" fmla="*/ 2147483647 w 388"/>
                  <a:gd name="T29" fmla="*/ 2147483647 h 514"/>
                  <a:gd name="T30" fmla="*/ 2147483647 w 388"/>
                  <a:gd name="T31" fmla="*/ 2147483647 h 514"/>
                  <a:gd name="T32" fmla="*/ 2147483647 w 388"/>
                  <a:gd name="T33" fmla="*/ 2147483647 h 514"/>
                  <a:gd name="T34" fmla="*/ 2147483647 w 388"/>
                  <a:gd name="T35" fmla="*/ 2147483647 h 514"/>
                  <a:gd name="T36" fmla="*/ 2147483647 w 388"/>
                  <a:gd name="T37" fmla="*/ 2147483647 h 514"/>
                  <a:gd name="T38" fmla="*/ 2147483647 w 388"/>
                  <a:gd name="T39" fmla="*/ 2147483647 h 514"/>
                  <a:gd name="T40" fmla="*/ 2147483647 w 388"/>
                  <a:gd name="T41" fmla="*/ 2147483647 h 514"/>
                  <a:gd name="T42" fmla="*/ 2147483647 w 388"/>
                  <a:gd name="T43" fmla="*/ 2147483647 h 514"/>
                  <a:gd name="T44" fmla="*/ 2147483647 w 388"/>
                  <a:gd name="T45" fmla="*/ 2147483647 h 514"/>
                  <a:gd name="T46" fmla="*/ 2147483647 w 388"/>
                  <a:gd name="T47" fmla="*/ 2147483647 h 514"/>
                  <a:gd name="T48" fmla="*/ 2147483647 w 388"/>
                  <a:gd name="T49" fmla="*/ 2147483647 h 514"/>
                  <a:gd name="T50" fmla="*/ 2147483647 w 388"/>
                  <a:gd name="T51" fmla="*/ 2147483647 h 514"/>
                  <a:gd name="T52" fmla="*/ 2147483647 w 388"/>
                  <a:gd name="T53" fmla="*/ 2147483647 h 514"/>
                  <a:gd name="T54" fmla="*/ 2147483647 w 388"/>
                  <a:gd name="T55" fmla="*/ 2147483647 h 514"/>
                  <a:gd name="T56" fmla="*/ 2147483647 w 388"/>
                  <a:gd name="T57" fmla="*/ 2147483647 h 514"/>
                  <a:gd name="T58" fmla="*/ 2147483647 w 388"/>
                  <a:gd name="T59" fmla="*/ 2147483647 h 514"/>
                  <a:gd name="T60" fmla="*/ 2147483647 w 388"/>
                  <a:gd name="T61" fmla="*/ 2147483647 h 514"/>
                  <a:gd name="T62" fmla="*/ 2147483647 w 388"/>
                  <a:gd name="T63" fmla="*/ 2147483647 h 514"/>
                  <a:gd name="T64" fmla="*/ 2147483647 w 388"/>
                  <a:gd name="T65" fmla="*/ 2147483647 h 514"/>
                  <a:gd name="T66" fmla="*/ 2147483647 w 388"/>
                  <a:gd name="T67" fmla="*/ 2147483647 h 514"/>
                  <a:gd name="T68" fmla="*/ 2147483647 w 388"/>
                  <a:gd name="T69" fmla="*/ 2147483647 h 514"/>
                  <a:gd name="T70" fmla="*/ 2147483647 w 388"/>
                  <a:gd name="T71" fmla="*/ 2147483647 h 5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8"/>
                  <a:gd name="T109" fmla="*/ 0 h 514"/>
                  <a:gd name="T110" fmla="*/ 388 w 388"/>
                  <a:gd name="T111" fmla="*/ 514 h 5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8" h="514">
                    <a:moveTo>
                      <a:pt x="179" y="421"/>
                    </a:moveTo>
                    <a:lnTo>
                      <a:pt x="135" y="394"/>
                    </a:lnTo>
                    <a:lnTo>
                      <a:pt x="90" y="366"/>
                    </a:lnTo>
                    <a:lnTo>
                      <a:pt x="45" y="339"/>
                    </a:lnTo>
                    <a:lnTo>
                      <a:pt x="0" y="311"/>
                    </a:lnTo>
                    <a:lnTo>
                      <a:pt x="0" y="250"/>
                    </a:lnTo>
                    <a:lnTo>
                      <a:pt x="33" y="194"/>
                    </a:lnTo>
                    <a:lnTo>
                      <a:pt x="53" y="151"/>
                    </a:lnTo>
                    <a:lnTo>
                      <a:pt x="38" y="109"/>
                    </a:lnTo>
                    <a:lnTo>
                      <a:pt x="24" y="66"/>
                    </a:lnTo>
                    <a:lnTo>
                      <a:pt x="3" y="23"/>
                    </a:lnTo>
                    <a:lnTo>
                      <a:pt x="21" y="0"/>
                    </a:lnTo>
                    <a:lnTo>
                      <a:pt x="60" y="0"/>
                    </a:lnTo>
                    <a:lnTo>
                      <a:pt x="97" y="0"/>
                    </a:lnTo>
                    <a:lnTo>
                      <a:pt x="139" y="8"/>
                    </a:lnTo>
                    <a:lnTo>
                      <a:pt x="199" y="50"/>
                    </a:lnTo>
                    <a:lnTo>
                      <a:pt x="266" y="62"/>
                    </a:lnTo>
                    <a:lnTo>
                      <a:pt x="290" y="42"/>
                    </a:lnTo>
                    <a:lnTo>
                      <a:pt x="341" y="26"/>
                    </a:lnTo>
                    <a:lnTo>
                      <a:pt x="388" y="36"/>
                    </a:lnTo>
                    <a:lnTo>
                      <a:pt x="366" y="67"/>
                    </a:lnTo>
                    <a:lnTo>
                      <a:pt x="344" y="99"/>
                    </a:lnTo>
                    <a:lnTo>
                      <a:pt x="345" y="150"/>
                    </a:lnTo>
                    <a:lnTo>
                      <a:pt x="345" y="202"/>
                    </a:lnTo>
                    <a:lnTo>
                      <a:pt x="347" y="253"/>
                    </a:lnTo>
                    <a:lnTo>
                      <a:pt x="347" y="303"/>
                    </a:lnTo>
                    <a:lnTo>
                      <a:pt x="372" y="348"/>
                    </a:lnTo>
                    <a:lnTo>
                      <a:pt x="345" y="363"/>
                    </a:lnTo>
                    <a:lnTo>
                      <a:pt x="326" y="396"/>
                    </a:lnTo>
                    <a:lnTo>
                      <a:pt x="303" y="417"/>
                    </a:lnTo>
                    <a:lnTo>
                      <a:pt x="282" y="463"/>
                    </a:lnTo>
                    <a:lnTo>
                      <a:pt x="262" y="511"/>
                    </a:lnTo>
                    <a:lnTo>
                      <a:pt x="256" y="514"/>
                    </a:lnTo>
                    <a:lnTo>
                      <a:pt x="220" y="476"/>
                    </a:lnTo>
                    <a:lnTo>
                      <a:pt x="182" y="441"/>
                    </a:lnTo>
                    <a:lnTo>
                      <a:pt x="179" y="421"/>
                    </a:lnTo>
                    <a:close/>
                  </a:path>
                </a:pathLst>
              </a:custGeom>
              <a:solidFill>
                <a:srgbClr val="00B050"/>
              </a:solidFill>
              <a:ln w="0" cap="flat" cmpd="sng">
                <a:solidFill>
                  <a:srgbClr val="006699"/>
                </a:solidFill>
                <a:prstDash val="solid"/>
                <a:round/>
                <a:headEnd type="none" w="med" len="med"/>
                <a:tailEnd type="none" w="med" len="med"/>
              </a:ln>
            </p:spPr>
            <p:txBody>
              <a:bodyPr/>
              <a:lstStyle/>
              <a:p>
                <a:endParaRPr lang="en-US" sz="1799"/>
              </a:p>
            </p:txBody>
          </p:sp>
          <p:sp>
            <p:nvSpPr>
              <p:cNvPr id="984" name="Freeform 98"/>
              <p:cNvSpPr>
                <a:spLocks noChangeAspect="1"/>
              </p:cNvSpPr>
              <p:nvPr/>
            </p:nvSpPr>
            <p:spPr bwMode="auto">
              <a:xfrm>
                <a:off x="4149197" y="3623517"/>
                <a:ext cx="431552" cy="383692"/>
              </a:xfrm>
              <a:custGeom>
                <a:avLst/>
                <a:gdLst>
                  <a:gd name="T0" fmla="*/ 2147483647 w 577"/>
                  <a:gd name="T1" fmla="*/ 2147483647 h 519"/>
                  <a:gd name="T2" fmla="*/ 2147483647 w 577"/>
                  <a:gd name="T3" fmla="*/ 2147483647 h 519"/>
                  <a:gd name="T4" fmla="*/ 2147483647 w 577"/>
                  <a:gd name="T5" fmla="*/ 2147483647 h 519"/>
                  <a:gd name="T6" fmla="*/ 2147483647 w 577"/>
                  <a:gd name="T7" fmla="*/ 2147483647 h 519"/>
                  <a:gd name="T8" fmla="*/ 2147483647 w 577"/>
                  <a:gd name="T9" fmla="*/ 2147483647 h 519"/>
                  <a:gd name="T10" fmla="*/ 2147483647 w 577"/>
                  <a:gd name="T11" fmla="*/ 2147483647 h 519"/>
                  <a:gd name="T12" fmla="*/ 2147483647 w 577"/>
                  <a:gd name="T13" fmla="*/ 2147483647 h 519"/>
                  <a:gd name="T14" fmla="*/ 2147483647 w 577"/>
                  <a:gd name="T15" fmla="*/ 2147483647 h 519"/>
                  <a:gd name="T16" fmla="*/ 2147483647 w 577"/>
                  <a:gd name="T17" fmla="*/ 2147483647 h 519"/>
                  <a:gd name="T18" fmla="*/ 2147483647 w 577"/>
                  <a:gd name="T19" fmla="*/ 2147483647 h 519"/>
                  <a:gd name="T20" fmla="*/ 2147483647 w 577"/>
                  <a:gd name="T21" fmla="*/ 2147483647 h 519"/>
                  <a:gd name="T22" fmla="*/ 2147483647 w 577"/>
                  <a:gd name="T23" fmla="*/ 2147483647 h 519"/>
                  <a:gd name="T24" fmla="*/ 2147483647 w 577"/>
                  <a:gd name="T25" fmla="*/ 2147483647 h 519"/>
                  <a:gd name="T26" fmla="*/ 2147483647 w 577"/>
                  <a:gd name="T27" fmla="*/ 2147483647 h 519"/>
                  <a:gd name="T28" fmla="*/ 2147483647 w 577"/>
                  <a:gd name="T29" fmla="*/ 2147483647 h 519"/>
                  <a:gd name="T30" fmla="*/ 2147483647 w 577"/>
                  <a:gd name="T31" fmla="*/ 2147483647 h 519"/>
                  <a:gd name="T32" fmla="*/ 2147483647 w 577"/>
                  <a:gd name="T33" fmla="*/ 2147483647 h 519"/>
                  <a:gd name="T34" fmla="*/ 2147483647 w 577"/>
                  <a:gd name="T35" fmla="*/ 2147483647 h 519"/>
                  <a:gd name="T36" fmla="*/ 2147483647 w 577"/>
                  <a:gd name="T37" fmla="*/ 2147483647 h 519"/>
                  <a:gd name="T38" fmla="*/ 2147483647 w 577"/>
                  <a:gd name="T39" fmla="*/ 2147483647 h 519"/>
                  <a:gd name="T40" fmla="*/ 2147483647 w 577"/>
                  <a:gd name="T41" fmla="*/ 2147483647 h 519"/>
                  <a:gd name="T42" fmla="*/ 2147483647 w 577"/>
                  <a:gd name="T43" fmla="*/ 2147483647 h 519"/>
                  <a:gd name="T44" fmla="*/ 2147483647 w 577"/>
                  <a:gd name="T45" fmla="*/ 2147483647 h 519"/>
                  <a:gd name="T46" fmla="*/ 2147483647 w 577"/>
                  <a:gd name="T47" fmla="*/ 2147483647 h 519"/>
                  <a:gd name="T48" fmla="*/ 2147483647 w 577"/>
                  <a:gd name="T49" fmla="*/ 2147483647 h 519"/>
                  <a:gd name="T50" fmla="*/ 0 w 577"/>
                  <a:gd name="T51" fmla="*/ 2147483647 h 519"/>
                  <a:gd name="T52" fmla="*/ 2147483647 w 577"/>
                  <a:gd name="T53" fmla="*/ 2147483647 h 519"/>
                  <a:gd name="T54" fmla="*/ 2147483647 w 577"/>
                  <a:gd name="T55" fmla="*/ 2147483647 h 519"/>
                  <a:gd name="T56" fmla="*/ 2147483647 w 577"/>
                  <a:gd name="T57" fmla="*/ 2147483647 h 519"/>
                  <a:gd name="T58" fmla="*/ 2147483647 w 577"/>
                  <a:gd name="T59" fmla="*/ 2147483647 h 519"/>
                  <a:gd name="T60" fmla="*/ 2147483647 w 577"/>
                  <a:gd name="T61" fmla="*/ 2147483647 h 519"/>
                  <a:gd name="T62" fmla="*/ 2147483647 w 577"/>
                  <a:gd name="T63" fmla="*/ 2147483647 h 519"/>
                  <a:gd name="T64" fmla="*/ 2147483647 w 577"/>
                  <a:gd name="T65" fmla="*/ 2147483647 h 519"/>
                  <a:gd name="T66" fmla="*/ 2147483647 w 577"/>
                  <a:gd name="T67" fmla="*/ 2147483647 h 519"/>
                  <a:gd name="T68" fmla="*/ 2147483647 w 577"/>
                  <a:gd name="T69" fmla="*/ 2147483647 h 519"/>
                  <a:gd name="T70" fmla="*/ 2147483647 w 577"/>
                  <a:gd name="T71" fmla="*/ 0 h 519"/>
                  <a:gd name="T72" fmla="*/ 2147483647 w 577"/>
                  <a:gd name="T73" fmla="*/ 2147483647 h 519"/>
                  <a:gd name="T74" fmla="*/ 2147483647 w 577"/>
                  <a:gd name="T75" fmla="*/ 2147483647 h 519"/>
                  <a:gd name="T76" fmla="*/ 2147483647 w 577"/>
                  <a:gd name="T77" fmla="*/ 2147483647 h 519"/>
                  <a:gd name="T78" fmla="*/ 2147483647 w 577"/>
                  <a:gd name="T79" fmla="*/ 2147483647 h 519"/>
                  <a:gd name="T80" fmla="*/ 2147483647 w 577"/>
                  <a:gd name="T81" fmla="*/ 2147483647 h 519"/>
                  <a:gd name="T82" fmla="*/ 2147483647 w 577"/>
                  <a:gd name="T83" fmla="*/ 2147483647 h 519"/>
                  <a:gd name="T84" fmla="*/ 2147483647 w 577"/>
                  <a:gd name="T85" fmla="*/ 2147483647 h 519"/>
                  <a:gd name="T86" fmla="*/ 2147483647 w 577"/>
                  <a:gd name="T87" fmla="*/ 2147483647 h 519"/>
                  <a:gd name="T88" fmla="*/ 2147483647 w 577"/>
                  <a:gd name="T89" fmla="*/ 2147483647 h 519"/>
                  <a:gd name="T90" fmla="*/ 2147483647 w 577"/>
                  <a:gd name="T91" fmla="*/ 2147483647 h 519"/>
                  <a:gd name="T92" fmla="*/ 2147483647 w 577"/>
                  <a:gd name="T93" fmla="*/ 2147483647 h 519"/>
                  <a:gd name="T94" fmla="*/ 2147483647 w 577"/>
                  <a:gd name="T95" fmla="*/ 2147483647 h 519"/>
                  <a:gd name="T96" fmla="*/ 2147483647 w 577"/>
                  <a:gd name="T97" fmla="*/ 2147483647 h 519"/>
                  <a:gd name="T98" fmla="*/ 2147483647 w 577"/>
                  <a:gd name="T99" fmla="*/ 2147483647 h 519"/>
                  <a:gd name="T100" fmla="*/ 2147483647 w 577"/>
                  <a:gd name="T101" fmla="*/ 2147483647 h 519"/>
                  <a:gd name="T102" fmla="*/ 2147483647 w 577"/>
                  <a:gd name="T103" fmla="*/ 2147483647 h 519"/>
                  <a:gd name="T104" fmla="*/ 2147483647 w 577"/>
                  <a:gd name="T105" fmla="*/ 2147483647 h 519"/>
                  <a:gd name="T106" fmla="*/ 2147483647 w 577"/>
                  <a:gd name="T107" fmla="*/ 2147483647 h 519"/>
                  <a:gd name="T108" fmla="*/ 2147483647 w 577"/>
                  <a:gd name="T109" fmla="*/ 2147483647 h 519"/>
                  <a:gd name="T110" fmla="*/ 2147483647 w 577"/>
                  <a:gd name="T111" fmla="*/ 2147483647 h 519"/>
                  <a:gd name="T112" fmla="*/ 2147483647 w 577"/>
                  <a:gd name="T113" fmla="*/ 2147483647 h 5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7"/>
                  <a:gd name="T172" fmla="*/ 0 h 519"/>
                  <a:gd name="T173" fmla="*/ 577 w 577"/>
                  <a:gd name="T174" fmla="*/ 519 h 5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7" h="519">
                    <a:moveTo>
                      <a:pt x="382" y="372"/>
                    </a:moveTo>
                    <a:lnTo>
                      <a:pt x="345" y="383"/>
                    </a:lnTo>
                    <a:lnTo>
                      <a:pt x="322" y="416"/>
                    </a:lnTo>
                    <a:lnTo>
                      <a:pt x="301" y="448"/>
                    </a:lnTo>
                    <a:lnTo>
                      <a:pt x="286" y="494"/>
                    </a:lnTo>
                    <a:lnTo>
                      <a:pt x="270" y="491"/>
                    </a:lnTo>
                    <a:lnTo>
                      <a:pt x="271" y="509"/>
                    </a:lnTo>
                    <a:lnTo>
                      <a:pt x="225" y="509"/>
                    </a:lnTo>
                    <a:lnTo>
                      <a:pt x="216" y="503"/>
                    </a:lnTo>
                    <a:lnTo>
                      <a:pt x="209" y="506"/>
                    </a:lnTo>
                    <a:lnTo>
                      <a:pt x="201" y="513"/>
                    </a:lnTo>
                    <a:lnTo>
                      <a:pt x="195" y="497"/>
                    </a:lnTo>
                    <a:lnTo>
                      <a:pt x="194" y="519"/>
                    </a:lnTo>
                    <a:lnTo>
                      <a:pt x="194" y="510"/>
                    </a:lnTo>
                    <a:lnTo>
                      <a:pt x="189" y="513"/>
                    </a:lnTo>
                    <a:lnTo>
                      <a:pt x="173" y="513"/>
                    </a:lnTo>
                    <a:lnTo>
                      <a:pt x="152" y="516"/>
                    </a:lnTo>
                    <a:lnTo>
                      <a:pt x="131" y="463"/>
                    </a:lnTo>
                    <a:lnTo>
                      <a:pt x="136" y="460"/>
                    </a:lnTo>
                    <a:lnTo>
                      <a:pt x="125" y="451"/>
                    </a:lnTo>
                    <a:lnTo>
                      <a:pt x="130" y="451"/>
                    </a:lnTo>
                    <a:lnTo>
                      <a:pt x="118" y="439"/>
                    </a:lnTo>
                    <a:lnTo>
                      <a:pt x="66" y="404"/>
                    </a:lnTo>
                    <a:lnTo>
                      <a:pt x="39" y="403"/>
                    </a:lnTo>
                    <a:lnTo>
                      <a:pt x="48" y="395"/>
                    </a:lnTo>
                    <a:lnTo>
                      <a:pt x="0" y="407"/>
                    </a:lnTo>
                    <a:lnTo>
                      <a:pt x="4" y="333"/>
                    </a:lnTo>
                    <a:lnTo>
                      <a:pt x="7" y="258"/>
                    </a:lnTo>
                    <a:lnTo>
                      <a:pt x="45" y="195"/>
                    </a:lnTo>
                    <a:lnTo>
                      <a:pt x="48" y="145"/>
                    </a:lnTo>
                    <a:lnTo>
                      <a:pt x="40" y="116"/>
                    </a:lnTo>
                    <a:lnTo>
                      <a:pt x="42" y="113"/>
                    </a:lnTo>
                    <a:lnTo>
                      <a:pt x="43" y="91"/>
                    </a:lnTo>
                    <a:lnTo>
                      <a:pt x="58" y="55"/>
                    </a:lnTo>
                    <a:lnTo>
                      <a:pt x="69" y="15"/>
                    </a:lnTo>
                    <a:lnTo>
                      <a:pt x="115" y="0"/>
                    </a:lnTo>
                    <a:lnTo>
                      <a:pt x="163" y="4"/>
                    </a:lnTo>
                    <a:lnTo>
                      <a:pt x="197" y="36"/>
                    </a:lnTo>
                    <a:lnTo>
                      <a:pt x="246" y="22"/>
                    </a:lnTo>
                    <a:lnTo>
                      <a:pt x="282" y="37"/>
                    </a:lnTo>
                    <a:lnTo>
                      <a:pt x="318" y="51"/>
                    </a:lnTo>
                    <a:lnTo>
                      <a:pt x="374" y="24"/>
                    </a:lnTo>
                    <a:lnTo>
                      <a:pt x="424" y="28"/>
                    </a:lnTo>
                    <a:lnTo>
                      <a:pt x="473" y="34"/>
                    </a:lnTo>
                    <a:lnTo>
                      <a:pt x="527" y="1"/>
                    </a:lnTo>
                    <a:lnTo>
                      <a:pt x="548" y="37"/>
                    </a:lnTo>
                    <a:lnTo>
                      <a:pt x="557" y="78"/>
                    </a:lnTo>
                    <a:lnTo>
                      <a:pt x="577" y="98"/>
                    </a:lnTo>
                    <a:lnTo>
                      <a:pt x="566" y="130"/>
                    </a:lnTo>
                    <a:lnTo>
                      <a:pt x="533" y="160"/>
                    </a:lnTo>
                    <a:lnTo>
                      <a:pt x="515" y="200"/>
                    </a:lnTo>
                    <a:lnTo>
                      <a:pt x="497" y="239"/>
                    </a:lnTo>
                    <a:lnTo>
                      <a:pt x="477" y="285"/>
                    </a:lnTo>
                    <a:lnTo>
                      <a:pt x="461" y="312"/>
                    </a:lnTo>
                    <a:lnTo>
                      <a:pt x="442" y="361"/>
                    </a:lnTo>
                    <a:lnTo>
                      <a:pt x="412" y="404"/>
                    </a:lnTo>
                    <a:lnTo>
                      <a:pt x="382" y="372"/>
                    </a:lnTo>
                    <a:close/>
                  </a:path>
                </a:pathLst>
              </a:custGeom>
              <a:solidFill>
                <a:srgbClr val="92D050"/>
              </a:solidFill>
              <a:ln w="0">
                <a:solidFill>
                  <a:srgbClr val="006699"/>
                </a:solidFill>
                <a:prstDash val="solid"/>
                <a:round/>
                <a:headEnd/>
                <a:tailEnd/>
              </a:ln>
            </p:spPr>
            <p:txBody>
              <a:bodyPr/>
              <a:lstStyle/>
              <a:p>
                <a:endParaRPr lang="en-US" sz="1799"/>
              </a:p>
            </p:txBody>
          </p:sp>
          <p:sp>
            <p:nvSpPr>
              <p:cNvPr id="985" name="Freeform 99"/>
              <p:cNvSpPr>
                <a:spLocks noChangeAspect="1"/>
              </p:cNvSpPr>
              <p:nvPr/>
            </p:nvSpPr>
            <p:spPr bwMode="auto">
              <a:xfrm>
                <a:off x="4079589" y="3680583"/>
                <a:ext cx="105401" cy="251855"/>
              </a:xfrm>
              <a:custGeom>
                <a:avLst/>
                <a:gdLst>
                  <a:gd name="T0" fmla="*/ 2147483647 w 142"/>
                  <a:gd name="T1" fmla="*/ 2147483647 h 338"/>
                  <a:gd name="T2" fmla="*/ 2147483647 w 142"/>
                  <a:gd name="T3" fmla="*/ 2147483647 h 338"/>
                  <a:gd name="T4" fmla="*/ 0 w 142"/>
                  <a:gd name="T5" fmla="*/ 2147483647 h 338"/>
                  <a:gd name="T6" fmla="*/ 2147483647 w 142"/>
                  <a:gd name="T7" fmla="*/ 2147483647 h 338"/>
                  <a:gd name="T8" fmla="*/ 2147483647 w 142"/>
                  <a:gd name="T9" fmla="*/ 2147483647 h 338"/>
                  <a:gd name="T10" fmla="*/ 2147483647 w 142"/>
                  <a:gd name="T11" fmla="*/ 2147483647 h 338"/>
                  <a:gd name="T12" fmla="*/ 2147483647 w 142"/>
                  <a:gd name="T13" fmla="*/ 2147483647 h 338"/>
                  <a:gd name="T14" fmla="*/ 2147483647 w 142"/>
                  <a:gd name="T15" fmla="*/ 2147483647 h 338"/>
                  <a:gd name="T16" fmla="*/ 2147483647 w 142"/>
                  <a:gd name="T17" fmla="*/ 2147483647 h 338"/>
                  <a:gd name="T18" fmla="*/ 2147483647 w 142"/>
                  <a:gd name="T19" fmla="*/ 2147483647 h 338"/>
                  <a:gd name="T20" fmla="*/ 2147483647 w 142"/>
                  <a:gd name="T21" fmla="*/ 2147483647 h 338"/>
                  <a:gd name="T22" fmla="*/ 2147483647 w 142"/>
                  <a:gd name="T23" fmla="*/ 2147483647 h 338"/>
                  <a:gd name="T24" fmla="*/ 2147483647 w 142"/>
                  <a:gd name="T25" fmla="*/ 2147483647 h 338"/>
                  <a:gd name="T26" fmla="*/ 2147483647 w 142"/>
                  <a:gd name="T27" fmla="*/ 2147483647 h 338"/>
                  <a:gd name="T28" fmla="*/ 2147483647 w 142"/>
                  <a:gd name="T29" fmla="*/ 2147483647 h 338"/>
                  <a:gd name="T30" fmla="*/ 2147483647 w 142"/>
                  <a:gd name="T31" fmla="*/ 2147483647 h 338"/>
                  <a:gd name="T32" fmla="*/ 2147483647 w 142"/>
                  <a:gd name="T33" fmla="*/ 0 h 338"/>
                  <a:gd name="T34" fmla="*/ 2147483647 w 142"/>
                  <a:gd name="T35" fmla="*/ 2147483647 h 338"/>
                  <a:gd name="T36" fmla="*/ 2147483647 w 142"/>
                  <a:gd name="T37" fmla="*/ 2147483647 h 338"/>
                  <a:gd name="T38" fmla="*/ 2147483647 w 142"/>
                  <a:gd name="T39" fmla="*/ 2147483647 h 338"/>
                  <a:gd name="T40" fmla="*/ 2147483647 w 142"/>
                  <a:gd name="T41" fmla="*/ 2147483647 h 338"/>
                  <a:gd name="T42" fmla="*/ 2147483647 w 142"/>
                  <a:gd name="T43" fmla="*/ 2147483647 h 338"/>
                  <a:gd name="T44" fmla="*/ 2147483647 w 142"/>
                  <a:gd name="T45" fmla="*/ 2147483647 h 3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2"/>
                  <a:gd name="T70" fmla="*/ 0 h 338"/>
                  <a:gd name="T71" fmla="*/ 142 w 142"/>
                  <a:gd name="T72" fmla="*/ 338 h 3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2" h="338">
                    <a:moveTo>
                      <a:pt x="7" y="74"/>
                    </a:moveTo>
                    <a:lnTo>
                      <a:pt x="6" y="74"/>
                    </a:lnTo>
                    <a:lnTo>
                      <a:pt x="0" y="97"/>
                    </a:lnTo>
                    <a:lnTo>
                      <a:pt x="27" y="129"/>
                    </a:lnTo>
                    <a:lnTo>
                      <a:pt x="34" y="173"/>
                    </a:lnTo>
                    <a:lnTo>
                      <a:pt x="36" y="214"/>
                    </a:lnTo>
                    <a:lnTo>
                      <a:pt x="37" y="255"/>
                    </a:lnTo>
                    <a:lnTo>
                      <a:pt x="39" y="297"/>
                    </a:lnTo>
                    <a:lnTo>
                      <a:pt x="40" y="338"/>
                    </a:lnTo>
                    <a:lnTo>
                      <a:pt x="94" y="329"/>
                    </a:lnTo>
                    <a:lnTo>
                      <a:pt x="98" y="255"/>
                    </a:lnTo>
                    <a:lnTo>
                      <a:pt x="101" y="180"/>
                    </a:lnTo>
                    <a:lnTo>
                      <a:pt x="139" y="117"/>
                    </a:lnTo>
                    <a:lnTo>
                      <a:pt x="142" y="67"/>
                    </a:lnTo>
                    <a:lnTo>
                      <a:pt x="134" y="38"/>
                    </a:lnTo>
                    <a:lnTo>
                      <a:pt x="136" y="35"/>
                    </a:lnTo>
                    <a:lnTo>
                      <a:pt x="92" y="0"/>
                    </a:lnTo>
                    <a:lnTo>
                      <a:pt x="79" y="16"/>
                    </a:lnTo>
                    <a:lnTo>
                      <a:pt x="77" y="25"/>
                    </a:lnTo>
                    <a:lnTo>
                      <a:pt x="77" y="26"/>
                    </a:lnTo>
                    <a:lnTo>
                      <a:pt x="76" y="31"/>
                    </a:lnTo>
                    <a:lnTo>
                      <a:pt x="39" y="53"/>
                    </a:lnTo>
                    <a:lnTo>
                      <a:pt x="7" y="74"/>
                    </a:lnTo>
                    <a:close/>
                  </a:path>
                </a:pathLst>
              </a:custGeom>
              <a:solidFill>
                <a:srgbClr val="92D050"/>
              </a:solidFill>
              <a:ln w="0">
                <a:solidFill>
                  <a:srgbClr val="006699"/>
                </a:solidFill>
                <a:prstDash val="solid"/>
                <a:round/>
                <a:headEnd/>
                <a:tailEnd/>
              </a:ln>
            </p:spPr>
            <p:txBody>
              <a:bodyPr/>
              <a:lstStyle/>
              <a:p>
                <a:endParaRPr lang="en-US" sz="1799"/>
              </a:p>
            </p:txBody>
          </p:sp>
          <p:sp>
            <p:nvSpPr>
              <p:cNvPr id="986" name="Freeform 100"/>
              <p:cNvSpPr>
                <a:spLocks noChangeAspect="1"/>
              </p:cNvSpPr>
              <p:nvPr/>
            </p:nvSpPr>
            <p:spPr bwMode="auto">
              <a:xfrm>
                <a:off x="3848900" y="3570394"/>
                <a:ext cx="288364" cy="228246"/>
              </a:xfrm>
              <a:custGeom>
                <a:avLst/>
                <a:gdLst>
                  <a:gd name="T0" fmla="*/ 2147483647 w 385"/>
                  <a:gd name="T1" fmla="*/ 2147483647 h 309"/>
                  <a:gd name="T2" fmla="*/ 2147483647 w 385"/>
                  <a:gd name="T3" fmla="*/ 2147483647 h 309"/>
                  <a:gd name="T4" fmla="*/ 2147483647 w 385"/>
                  <a:gd name="T5" fmla="*/ 2147483647 h 309"/>
                  <a:gd name="T6" fmla="*/ 2147483647 w 385"/>
                  <a:gd name="T7" fmla="*/ 2147483647 h 309"/>
                  <a:gd name="T8" fmla="*/ 2147483647 w 385"/>
                  <a:gd name="T9" fmla="*/ 2147483647 h 309"/>
                  <a:gd name="T10" fmla="*/ 2147483647 w 385"/>
                  <a:gd name="T11" fmla="*/ 2147483647 h 309"/>
                  <a:gd name="T12" fmla="*/ 2147483647 w 385"/>
                  <a:gd name="T13" fmla="*/ 2147483647 h 309"/>
                  <a:gd name="T14" fmla="*/ 2147483647 w 385"/>
                  <a:gd name="T15" fmla="*/ 2147483647 h 309"/>
                  <a:gd name="T16" fmla="*/ 2147483647 w 385"/>
                  <a:gd name="T17" fmla="*/ 2147483647 h 309"/>
                  <a:gd name="T18" fmla="*/ 2147483647 w 385"/>
                  <a:gd name="T19" fmla="*/ 2147483647 h 309"/>
                  <a:gd name="T20" fmla="*/ 2147483647 w 385"/>
                  <a:gd name="T21" fmla="*/ 2147483647 h 309"/>
                  <a:gd name="T22" fmla="*/ 0 w 385"/>
                  <a:gd name="T23" fmla="*/ 2147483647 h 309"/>
                  <a:gd name="T24" fmla="*/ 2147483647 w 385"/>
                  <a:gd name="T25" fmla="*/ 2147483647 h 309"/>
                  <a:gd name="T26" fmla="*/ 2147483647 w 385"/>
                  <a:gd name="T27" fmla="*/ 2147483647 h 309"/>
                  <a:gd name="T28" fmla="*/ 2147483647 w 385"/>
                  <a:gd name="T29" fmla="*/ 2147483647 h 309"/>
                  <a:gd name="T30" fmla="*/ 2147483647 w 385"/>
                  <a:gd name="T31" fmla="*/ 2147483647 h 309"/>
                  <a:gd name="T32" fmla="*/ 2147483647 w 385"/>
                  <a:gd name="T33" fmla="*/ 2147483647 h 309"/>
                  <a:gd name="T34" fmla="*/ 2147483647 w 385"/>
                  <a:gd name="T35" fmla="*/ 2147483647 h 309"/>
                  <a:gd name="T36" fmla="*/ 2147483647 w 385"/>
                  <a:gd name="T37" fmla="*/ 2147483647 h 309"/>
                  <a:gd name="T38" fmla="*/ 2147483647 w 385"/>
                  <a:gd name="T39" fmla="*/ 2147483647 h 309"/>
                  <a:gd name="T40" fmla="*/ 2147483647 w 385"/>
                  <a:gd name="T41" fmla="*/ 2147483647 h 309"/>
                  <a:gd name="T42" fmla="*/ 2147483647 w 385"/>
                  <a:gd name="T43" fmla="*/ 2147483647 h 309"/>
                  <a:gd name="T44" fmla="*/ 2147483647 w 385"/>
                  <a:gd name="T45" fmla="*/ 2147483647 h 309"/>
                  <a:gd name="T46" fmla="*/ 2147483647 w 385"/>
                  <a:gd name="T47" fmla="*/ 0 h 309"/>
                  <a:gd name="T48" fmla="*/ 2147483647 w 385"/>
                  <a:gd name="T49" fmla="*/ 2147483647 h 309"/>
                  <a:gd name="T50" fmla="*/ 2147483647 w 385"/>
                  <a:gd name="T51" fmla="*/ 2147483647 h 309"/>
                  <a:gd name="T52" fmla="*/ 2147483647 w 385"/>
                  <a:gd name="T53" fmla="*/ 2147483647 h 309"/>
                  <a:gd name="T54" fmla="*/ 2147483647 w 385"/>
                  <a:gd name="T55" fmla="*/ 2147483647 h 309"/>
                  <a:gd name="T56" fmla="*/ 2147483647 w 385"/>
                  <a:gd name="T57" fmla="*/ 2147483647 h 309"/>
                  <a:gd name="T58" fmla="*/ 2147483647 w 385"/>
                  <a:gd name="T59" fmla="*/ 2147483647 h 309"/>
                  <a:gd name="T60" fmla="*/ 2147483647 w 385"/>
                  <a:gd name="T61" fmla="*/ 2147483647 h 309"/>
                  <a:gd name="T62" fmla="*/ 2147483647 w 385"/>
                  <a:gd name="T63" fmla="*/ 2147483647 h 309"/>
                  <a:gd name="T64" fmla="*/ 2147483647 w 385"/>
                  <a:gd name="T65" fmla="*/ 2147483647 h 309"/>
                  <a:gd name="T66" fmla="*/ 2147483647 w 385"/>
                  <a:gd name="T67" fmla="*/ 2147483647 h 309"/>
                  <a:gd name="T68" fmla="*/ 2147483647 w 385"/>
                  <a:gd name="T69" fmla="*/ 2147483647 h 309"/>
                  <a:gd name="T70" fmla="*/ 2147483647 w 385"/>
                  <a:gd name="T71" fmla="*/ 2147483647 h 309"/>
                  <a:gd name="T72" fmla="*/ 2147483647 w 385"/>
                  <a:gd name="T73" fmla="*/ 2147483647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5"/>
                  <a:gd name="T112" fmla="*/ 0 h 309"/>
                  <a:gd name="T113" fmla="*/ 385 w 385"/>
                  <a:gd name="T114" fmla="*/ 309 h 3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5" h="309">
                    <a:moveTo>
                      <a:pt x="315" y="225"/>
                    </a:moveTo>
                    <a:lnTo>
                      <a:pt x="302" y="225"/>
                    </a:lnTo>
                    <a:lnTo>
                      <a:pt x="262" y="218"/>
                    </a:lnTo>
                    <a:lnTo>
                      <a:pt x="248" y="221"/>
                    </a:lnTo>
                    <a:lnTo>
                      <a:pt x="190" y="222"/>
                    </a:lnTo>
                    <a:lnTo>
                      <a:pt x="132" y="225"/>
                    </a:lnTo>
                    <a:lnTo>
                      <a:pt x="135" y="267"/>
                    </a:lnTo>
                    <a:lnTo>
                      <a:pt x="139" y="309"/>
                    </a:lnTo>
                    <a:lnTo>
                      <a:pt x="96" y="283"/>
                    </a:lnTo>
                    <a:lnTo>
                      <a:pt x="50" y="297"/>
                    </a:lnTo>
                    <a:lnTo>
                      <a:pt x="21" y="265"/>
                    </a:lnTo>
                    <a:lnTo>
                      <a:pt x="0" y="257"/>
                    </a:lnTo>
                    <a:lnTo>
                      <a:pt x="14" y="183"/>
                    </a:lnTo>
                    <a:lnTo>
                      <a:pt x="27" y="170"/>
                    </a:lnTo>
                    <a:lnTo>
                      <a:pt x="54" y="146"/>
                    </a:lnTo>
                    <a:lnTo>
                      <a:pt x="65" y="122"/>
                    </a:lnTo>
                    <a:lnTo>
                      <a:pt x="70" y="92"/>
                    </a:lnTo>
                    <a:lnTo>
                      <a:pt x="103" y="104"/>
                    </a:lnTo>
                    <a:lnTo>
                      <a:pt x="111" y="83"/>
                    </a:lnTo>
                    <a:lnTo>
                      <a:pt x="121" y="79"/>
                    </a:lnTo>
                    <a:lnTo>
                      <a:pt x="139" y="52"/>
                    </a:lnTo>
                    <a:lnTo>
                      <a:pt x="168" y="51"/>
                    </a:lnTo>
                    <a:lnTo>
                      <a:pt x="173" y="30"/>
                    </a:lnTo>
                    <a:lnTo>
                      <a:pt x="235" y="0"/>
                    </a:lnTo>
                    <a:lnTo>
                      <a:pt x="281" y="4"/>
                    </a:lnTo>
                    <a:lnTo>
                      <a:pt x="285" y="52"/>
                    </a:lnTo>
                    <a:lnTo>
                      <a:pt x="326" y="92"/>
                    </a:lnTo>
                    <a:lnTo>
                      <a:pt x="318" y="94"/>
                    </a:lnTo>
                    <a:lnTo>
                      <a:pt x="317" y="112"/>
                    </a:lnTo>
                    <a:lnTo>
                      <a:pt x="345" y="134"/>
                    </a:lnTo>
                    <a:lnTo>
                      <a:pt x="363" y="131"/>
                    </a:lnTo>
                    <a:lnTo>
                      <a:pt x="373" y="148"/>
                    </a:lnTo>
                    <a:lnTo>
                      <a:pt x="385" y="174"/>
                    </a:lnTo>
                    <a:lnTo>
                      <a:pt x="385" y="177"/>
                    </a:lnTo>
                    <a:lnTo>
                      <a:pt x="384" y="182"/>
                    </a:lnTo>
                    <a:lnTo>
                      <a:pt x="347" y="204"/>
                    </a:lnTo>
                    <a:lnTo>
                      <a:pt x="315" y="225"/>
                    </a:lnTo>
                    <a:close/>
                  </a:path>
                </a:pathLst>
              </a:custGeom>
              <a:solidFill>
                <a:srgbClr val="92D050"/>
              </a:solidFill>
              <a:ln w="0">
                <a:solidFill>
                  <a:srgbClr val="006699"/>
                </a:solidFill>
                <a:prstDash val="solid"/>
                <a:round/>
                <a:headEnd/>
                <a:tailEnd/>
              </a:ln>
            </p:spPr>
            <p:txBody>
              <a:bodyPr/>
              <a:lstStyle/>
              <a:p>
                <a:endParaRPr lang="en-US" sz="1799"/>
              </a:p>
            </p:txBody>
          </p:sp>
          <p:sp>
            <p:nvSpPr>
              <p:cNvPr id="987" name="Freeform 101"/>
              <p:cNvSpPr>
                <a:spLocks noChangeAspect="1"/>
              </p:cNvSpPr>
              <p:nvPr/>
            </p:nvSpPr>
            <p:spPr bwMode="auto">
              <a:xfrm>
                <a:off x="4360002" y="3653035"/>
                <a:ext cx="280411" cy="460432"/>
              </a:xfrm>
              <a:custGeom>
                <a:avLst/>
                <a:gdLst>
                  <a:gd name="T0" fmla="*/ 2147483647 w 375"/>
                  <a:gd name="T1" fmla="*/ 2147483647 h 626"/>
                  <a:gd name="T2" fmla="*/ 2147483647 w 375"/>
                  <a:gd name="T3" fmla="*/ 2147483647 h 626"/>
                  <a:gd name="T4" fmla="*/ 2147483647 w 375"/>
                  <a:gd name="T5" fmla="*/ 2147483647 h 626"/>
                  <a:gd name="T6" fmla="*/ 2147483647 w 375"/>
                  <a:gd name="T7" fmla="*/ 2147483647 h 626"/>
                  <a:gd name="T8" fmla="*/ 2147483647 w 375"/>
                  <a:gd name="T9" fmla="*/ 2147483647 h 626"/>
                  <a:gd name="T10" fmla="*/ 2147483647 w 375"/>
                  <a:gd name="T11" fmla="*/ 2147483647 h 626"/>
                  <a:gd name="T12" fmla="*/ 2147483647 w 375"/>
                  <a:gd name="T13" fmla="*/ 2147483647 h 626"/>
                  <a:gd name="T14" fmla="*/ 2147483647 w 375"/>
                  <a:gd name="T15" fmla="*/ 2147483647 h 626"/>
                  <a:gd name="T16" fmla="*/ 2147483647 w 375"/>
                  <a:gd name="T17" fmla="*/ 2147483647 h 626"/>
                  <a:gd name="T18" fmla="*/ 2147483647 w 375"/>
                  <a:gd name="T19" fmla="*/ 2147483647 h 626"/>
                  <a:gd name="T20" fmla="*/ 2147483647 w 375"/>
                  <a:gd name="T21" fmla="*/ 2147483647 h 626"/>
                  <a:gd name="T22" fmla="*/ 2147483647 w 375"/>
                  <a:gd name="T23" fmla="*/ 2147483647 h 626"/>
                  <a:gd name="T24" fmla="*/ 2147483647 w 375"/>
                  <a:gd name="T25" fmla="*/ 2147483647 h 626"/>
                  <a:gd name="T26" fmla="*/ 2147483647 w 375"/>
                  <a:gd name="T27" fmla="*/ 2147483647 h 626"/>
                  <a:gd name="T28" fmla="*/ 2147483647 w 375"/>
                  <a:gd name="T29" fmla="*/ 2147483647 h 626"/>
                  <a:gd name="T30" fmla="*/ 2147483647 w 375"/>
                  <a:gd name="T31" fmla="*/ 2147483647 h 626"/>
                  <a:gd name="T32" fmla="*/ 2147483647 w 375"/>
                  <a:gd name="T33" fmla="*/ 2147483647 h 626"/>
                  <a:gd name="T34" fmla="*/ 2147483647 w 375"/>
                  <a:gd name="T35" fmla="*/ 2147483647 h 626"/>
                  <a:gd name="T36" fmla="*/ 2147483647 w 375"/>
                  <a:gd name="T37" fmla="*/ 2147483647 h 626"/>
                  <a:gd name="T38" fmla="*/ 2147483647 w 375"/>
                  <a:gd name="T39" fmla="*/ 2147483647 h 626"/>
                  <a:gd name="T40" fmla="*/ 2147483647 w 375"/>
                  <a:gd name="T41" fmla="*/ 2147483647 h 626"/>
                  <a:gd name="T42" fmla="*/ 2147483647 w 375"/>
                  <a:gd name="T43" fmla="*/ 2147483647 h 626"/>
                  <a:gd name="T44" fmla="*/ 2147483647 w 375"/>
                  <a:gd name="T45" fmla="*/ 2147483647 h 626"/>
                  <a:gd name="T46" fmla="*/ 2147483647 w 375"/>
                  <a:gd name="T47" fmla="*/ 2147483647 h 626"/>
                  <a:gd name="T48" fmla="*/ 0 w 375"/>
                  <a:gd name="T49" fmla="*/ 2147483647 h 626"/>
                  <a:gd name="T50" fmla="*/ 2147483647 w 375"/>
                  <a:gd name="T51" fmla="*/ 2147483647 h 626"/>
                  <a:gd name="T52" fmla="*/ 2147483647 w 375"/>
                  <a:gd name="T53" fmla="*/ 2147483647 h 626"/>
                  <a:gd name="T54" fmla="*/ 2147483647 w 375"/>
                  <a:gd name="T55" fmla="*/ 2147483647 h 626"/>
                  <a:gd name="T56" fmla="*/ 2147483647 w 375"/>
                  <a:gd name="T57" fmla="*/ 2147483647 h 626"/>
                  <a:gd name="T58" fmla="*/ 2147483647 w 375"/>
                  <a:gd name="T59" fmla="*/ 2147483647 h 626"/>
                  <a:gd name="T60" fmla="*/ 2147483647 w 375"/>
                  <a:gd name="T61" fmla="*/ 2147483647 h 626"/>
                  <a:gd name="T62" fmla="*/ 2147483647 w 375"/>
                  <a:gd name="T63" fmla="*/ 2147483647 h 626"/>
                  <a:gd name="T64" fmla="*/ 2147483647 w 375"/>
                  <a:gd name="T65" fmla="*/ 2147483647 h 626"/>
                  <a:gd name="T66" fmla="*/ 2147483647 w 375"/>
                  <a:gd name="T67" fmla="*/ 2147483647 h 626"/>
                  <a:gd name="T68" fmla="*/ 2147483647 w 375"/>
                  <a:gd name="T69" fmla="*/ 2147483647 h 626"/>
                  <a:gd name="T70" fmla="*/ 2147483647 w 375"/>
                  <a:gd name="T71" fmla="*/ 2147483647 h 626"/>
                  <a:gd name="T72" fmla="*/ 2147483647 w 375"/>
                  <a:gd name="T73" fmla="*/ 2147483647 h 626"/>
                  <a:gd name="T74" fmla="*/ 2147483647 w 375"/>
                  <a:gd name="T75" fmla="*/ 2147483647 h 626"/>
                  <a:gd name="T76" fmla="*/ 2147483647 w 375"/>
                  <a:gd name="T77" fmla="*/ 2147483647 h 626"/>
                  <a:gd name="T78" fmla="*/ 2147483647 w 375"/>
                  <a:gd name="T79" fmla="*/ 2147483647 h 626"/>
                  <a:gd name="T80" fmla="*/ 2147483647 w 375"/>
                  <a:gd name="T81" fmla="*/ 0 h 626"/>
                  <a:gd name="T82" fmla="*/ 2147483647 w 375"/>
                  <a:gd name="T83" fmla="*/ 0 h 626"/>
                  <a:gd name="T84" fmla="*/ 2147483647 w 375"/>
                  <a:gd name="T85" fmla="*/ 2147483647 h 626"/>
                  <a:gd name="T86" fmla="*/ 2147483647 w 375"/>
                  <a:gd name="T87" fmla="*/ 2147483647 h 626"/>
                  <a:gd name="T88" fmla="*/ 2147483647 w 375"/>
                  <a:gd name="T89" fmla="*/ 2147483647 h 6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5"/>
                  <a:gd name="T136" fmla="*/ 0 h 626"/>
                  <a:gd name="T137" fmla="*/ 375 w 375"/>
                  <a:gd name="T138" fmla="*/ 626 h 6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5" h="626">
                    <a:moveTo>
                      <a:pt x="348" y="170"/>
                    </a:moveTo>
                    <a:lnTo>
                      <a:pt x="291" y="170"/>
                    </a:lnTo>
                    <a:lnTo>
                      <a:pt x="266" y="184"/>
                    </a:lnTo>
                    <a:lnTo>
                      <a:pt x="307" y="236"/>
                    </a:lnTo>
                    <a:lnTo>
                      <a:pt x="339" y="306"/>
                    </a:lnTo>
                    <a:lnTo>
                      <a:pt x="315" y="351"/>
                    </a:lnTo>
                    <a:lnTo>
                      <a:pt x="291" y="396"/>
                    </a:lnTo>
                    <a:lnTo>
                      <a:pt x="306" y="472"/>
                    </a:lnTo>
                    <a:lnTo>
                      <a:pt x="334" y="511"/>
                    </a:lnTo>
                    <a:lnTo>
                      <a:pt x="361" y="551"/>
                    </a:lnTo>
                    <a:lnTo>
                      <a:pt x="375" y="600"/>
                    </a:lnTo>
                    <a:lnTo>
                      <a:pt x="366" y="626"/>
                    </a:lnTo>
                    <a:lnTo>
                      <a:pt x="324" y="614"/>
                    </a:lnTo>
                    <a:lnTo>
                      <a:pt x="282" y="603"/>
                    </a:lnTo>
                    <a:lnTo>
                      <a:pt x="234" y="603"/>
                    </a:lnTo>
                    <a:lnTo>
                      <a:pt x="187" y="603"/>
                    </a:lnTo>
                    <a:lnTo>
                      <a:pt x="137" y="603"/>
                    </a:lnTo>
                    <a:lnTo>
                      <a:pt x="101" y="597"/>
                    </a:lnTo>
                    <a:lnTo>
                      <a:pt x="64" y="593"/>
                    </a:lnTo>
                    <a:lnTo>
                      <a:pt x="64" y="534"/>
                    </a:lnTo>
                    <a:lnTo>
                      <a:pt x="58" y="509"/>
                    </a:lnTo>
                    <a:lnTo>
                      <a:pt x="55" y="500"/>
                    </a:lnTo>
                    <a:lnTo>
                      <a:pt x="22" y="496"/>
                    </a:lnTo>
                    <a:lnTo>
                      <a:pt x="9" y="464"/>
                    </a:lnTo>
                    <a:lnTo>
                      <a:pt x="0" y="466"/>
                    </a:lnTo>
                    <a:lnTo>
                      <a:pt x="4" y="457"/>
                    </a:lnTo>
                    <a:lnTo>
                      <a:pt x="19" y="411"/>
                    </a:lnTo>
                    <a:lnTo>
                      <a:pt x="40" y="379"/>
                    </a:lnTo>
                    <a:lnTo>
                      <a:pt x="63" y="346"/>
                    </a:lnTo>
                    <a:lnTo>
                      <a:pt x="100" y="335"/>
                    </a:lnTo>
                    <a:lnTo>
                      <a:pt x="130" y="367"/>
                    </a:lnTo>
                    <a:lnTo>
                      <a:pt x="160" y="324"/>
                    </a:lnTo>
                    <a:lnTo>
                      <a:pt x="179" y="275"/>
                    </a:lnTo>
                    <a:lnTo>
                      <a:pt x="195" y="248"/>
                    </a:lnTo>
                    <a:lnTo>
                      <a:pt x="215" y="202"/>
                    </a:lnTo>
                    <a:lnTo>
                      <a:pt x="233" y="163"/>
                    </a:lnTo>
                    <a:lnTo>
                      <a:pt x="251" y="123"/>
                    </a:lnTo>
                    <a:lnTo>
                      <a:pt x="284" y="93"/>
                    </a:lnTo>
                    <a:lnTo>
                      <a:pt x="295" y="61"/>
                    </a:lnTo>
                    <a:lnTo>
                      <a:pt x="275" y="41"/>
                    </a:lnTo>
                    <a:lnTo>
                      <a:pt x="266" y="0"/>
                    </a:lnTo>
                    <a:lnTo>
                      <a:pt x="285" y="0"/>
                    </a:lnTo>
                    <a:lnTo>
                      <a:pt x="310" y="54"/>
                    </a:lnTo>
                    <a:lnTo>
                      <a:pt x="315" y="115"/>
                    </a:lnTo>
                    <a:lnTo>
                      <a:pt x="348" y="170"/>
                    </a:lnTo>
                    <a:close/>
                  </a:path>
                </a:pathLst>
              </a:custGeom>
              <a:solidFill>
                <a:srgbClr val="92D050"/>
              </a:solidFill>
              <a:ln w="0" cap="flat" cmpd="sng">
                <a:solidFill>
                  <a:srgbClr val="006699"/>
                </a:solidFill>
                <a:prstDash val="solid"/>
                <a:round/>
                <a:headEnd type="none" w="med" len="med"/>
                <a:tailEnd type="none" w="med" len="med"/>
              </a:ln>
            </p:spPr>
            <p:txBody>
              <a:bodyPr/>
              <a:lstStyle/>
              <a:p>
                <a:endParaRPr lang="en-US" sz="1799"/>
              </a:p>
            </p:txBody>
          </p:sp>
          <p:sp>
            <p:nvSpPr>
              <p:cNvPr id="988" name="Freeform 102"/>
              <p:cNvSpPr>
                <a:spLocks noChangeAspect="1"/>
              </p:cNvSpPr>
              <p:nvPr/>
            </p:nvSpPr>
            <p:spPr bwMode="auto">
              <a:xfrm>
                <a:off x="4576769" y="3741579"/>
                <a:ext cx="473317" cy="354178"/>
              </a:xfrm>
              <a:custGeom>
                <a:avLst/>
                <a:gdLst>
                  <a:gd name="T0" fmla="*/ 2147483647 w 633"/>
                  <a:gd name="T1" fmla="*/ 2147483647 h 480"/>
                  <a:gd name="T2" fmla="*/ 2147483647 w 633"/>
                  <a:gd name="T3" fmla="*/ 2147483647 h 480"/>
                  <a:gd name="T4" fmla="*/ 2147483647 w 633"/>
                  <a:gd name="T5" fmla="*/ 2147483647 h 480"/>
                  <a:gd name="T6" fmla="*/ 2147483647 w 633"/>
                  <a:gd name="T7" fmla="*/ 2147483647 h 480"/>
                  <a:gd name="T8" fmla="*/ 2147483647 w 633"/>
                  <a:gd name="T9" fmla="*/ 2147483647 h 480"/>
                  <a:gd name="T10" fmla="*/ 2147483647 w 633"/>
                  <a:gd name="T11" fmla="*/ 0 h 480"/>
                  <a:gd name="T12" fmla="*/ 2147483647 w 633"/>
                  <a:gd name="T13" fmla="*/ 2147483647 h 480"/>
                  <a:gd name="T14" fmla="*/ 2147483647 w 633"/>
                  <a:gd name="T15" fmla="*/ 2147483647 h 480"/>
                  <a:gd name="T16" fmla="*/ 2147483647 w 633"/>
                  <a:gd name="T17" fmla="*/ 2147483647 h 480"/>
                  <a:gd name="T18" fmla="*/ 2147483647 w 633"/>
                  <a:gd name="T19" fmla="*/ 2147483647 h 480"/>
                  <a:gd name="T20" fmla="*/ 2147483647 w 633"/>
                  <a:gd name="T21" fmla="*/ 2147483647 h 480"/>
                  <a:gd name="T22" fmla="*/ 2147483647 w 633"/>
                  <a:gd name="T23" fmla="*/ 2147483647 h 480"/>
                  <a:gd name="T24" fmla="*/ 2147483647 w 633"/>
                  <a:gd name="T25" fmla="*/ 2147483647 h 480"/>
                  <a:gd name="T26" fmla="*/ 2147483647 w 633"/>
                  <a:gd name="T27" fmla="*/ 2147483647 h 480"/>
                  <a:gd name="T28" fmla="*/ 2147483647 w 633"/>
                  <a:gd name="T29" fmla="*/ 2147483647 h 480"/>
                  <a:gd name="T30" fmla="*/ 2147483647 w 633"/>
                  <a:gd name="T31" fmla="*/ 2147483647 h 480"/>
                  <a:gd name="T32" fmla="*/ 2147483647 w 633"/>
                  <a:gd name="T33" fmla="*/ 2147483647 h 480"/>
                  <a:gd name="T34" fmla="*/ 2147483647 w 633"/>
                  <a:gd name="T35" fmla="*/ 2147483647 h 480"/>
                  <a:gd name="T36" fmla="*/ 2147483647 w 633"/>
                  <a:gd name="T37" fmla="*/ 2147483647 h 480"/>
                  <a:gd name="T38" fmla="*/ 2147483647 w 633"/>
                  <a:gd name="T39" fmla="*/ 2147483647 h 480"/>
                  <a:gd name="T40" fmla="*/ 2147483647 w 633"/>
                  <a:gd name="T41" fmla="*/ 2147483647 h 480"/>
                  <a:gd name="T42" fmla="*/ 2147483647 w 633"/>
                  <a:gd name="T43" fmla="*/ 2147483647 h 480"/>
                  <a:gd name="T44" fmla="*/ 2147483647 w 633"/>
                  <a:gd name="T45" fmla="*/ 2147483647 h 480"/>
                  <a:gd name="T46" fmla="*/ 2147483647 w 633"/>
                  <a:gd name="T47" fmla="*/ 2147483647 h 480"/>
                  <a:gd name="T48" fmla="*/ 2147483647 w 633"/>
                  <a:gd name="T49" fmla="*/ 2147483647 h 480"/>
                  <a:gd name="T50" fmla="*/ 2147483647 w 633"/>
                  <a:gd name="T51" fmla="*/ 2147483647 h 480"/>
                  <a:gd name="T52" fmla="*/ 2147483647 w 633"/>
                  <a:gd name="T53" fmla="*/ 2147483647 h 480"/>
                  <a:gd name="T54" fmla="*/ 2147483647 w 633"/>
                  <a:gd name="T55" fmla="*/ 2147483647 h 480"/>
                  <a:gd name="T56" fmla="*/ 2147483647 w 633"/>
                  <a:gd name="T57" fmla="*/ 2147483647 h 480"/>
                  <a:gd name="T58" fmla="*/ 2147483647 w 633"/>
                  <a:gd name="T59" fmla="*/ 2147483647 h 480"/>
                  <a:gd name="T60" fmla="*/ 2147483647 w 633"/>
                  <a:gd name="T61" fmla="*/ 2147483647 h 480"/>
                  <a:gd name="T62" fmla="*/ 2147483647 w 633"/>
                  <a:gd name="T63" fmla="*/ 2147483647 h 480"/>
                  <a:gd name="T64" fmla="*/ 2147483647 w 633"/>
                  <a:gd name="T65" fmla="*/ 2147483647 h 480"/>
                  <a:gd name="T66" fmla="*/ 2147483647 w 633"/>
                  <a:gd name="T67" fmla="*/ 2147483647 h 480"/>
                  <a:gd name="T68" fmla="*/ 2147483647 w 633"/>
                  <a:gd name="T69" fmla="*/ 2147483647 h 480"/>
                  <a:gd name="T70" fmla="*/ 2147483647 w 633"/>
                  <a:gd name="T71" fmla="*/ 2147483647 h 480"/>
                  <a:gd name="T72" fmla="*/ 2147483647 w 633"/>
                  <a:gd name="T73" fmla="*/ 2147483647 h 480"/>
                  <a:gd name="T74" fmla="*/ 0 w 633"/>
                  <a:gd name="T75" fmla="*/ 2147483647 h 480"/>
                  <a:gd name="T76" fmla="*/ 2147483647 w 633"/>
                  <a:gd name="T77" fmla="*/ 2147483647 h 480"/>
                  <a:gd name="T78" fmla="*/ 2147483647 w 633"/>
                  <a:gd name="T79" fmla="*/ 2147483647 h 480"/>
                  <a:gd name="T80" fmla="*/ 2147483647 w 633"/>
                  <a:gd name="T81" fmla="*/ 2147483647 h 480"/>
                  <a:gd name="T82" fmla="*/ 2147483647 w 633"/>
                  <a:gd name="T83" fmla="*/ 2147483647 h 480"/>
                  <a:gd name="T84" fmla="*/ 2147483647 w 633"/>
                  <a:gd name="T85" fmla="*/ 2147483647 h 480"/>
                  <a:gd name="T86" fmla="*/ 2147483647 w 633"/>
                  <a:gd name="T87" fmla="*/ 2147483647 h 480"/>
                  <a:gd name="T88" fmla="*/ 2147483647 w 633"/>
                  <a:gd name="T89" fmla="*/ 2147483647 h 4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3"/>
                  <a:gd name="T136" fmla="*/ 0 h 480"/>
                  <a:gd name="T137" fmla="*/ 633 w 633"/>
                  <a:gd name="T138" fmla="*/ 480 h 4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3" h="480">
                    <a:moveTo>
                      <a:pt x="221" y="131"/>
                    </a:moveTo>
                    <a:lnTo>
                      <a:pt x="213" y="113"/>
                    </a:lnTo>
                    <a:lnTo>
                      <a:pt x="282" y="100"/>
                    </a:lnTo>
                    <a:lnTo>
                      <a:pt x="321" y="55"/>
                    </a:lnTo>
                    <a:lnTo>
                      <a:pt x="357" y="10"/>
                    </a:lnTo>
                    <a:lnTo>
                      <a:pt x="405" y="0"/>
                    </a:lnTo>
                    <a:lnTo>
                      <a:pt x="425" y="34"/>
                    </a:lnTo>
                    <a:lnTo>
                      <a:pt x="446" y="68"/>
                    </a:lnTo>
                    <a:lnTo>
                      <a:pt x="437" y="121"/>
                    </a:lnTo>
                    <a:lnTo>
                      <a:pt x="473" y="129"/>
                    </a:lnTo>
                    <a:lnTo>
                      <a:pt x="481" y="146"/>
                    </a:lnTo>
                    <a:lnTo>
                      <a:pt x="525" y="179"/>
                    </a:lnTo>
                    <a:lnTo>
                      <a:pt x="534" y="201"/>
                    </a:lnTo>
                    <a:lnTo>
                      <a:pt x="578" y="243"/>
                    </a:lnTo>
                    <a:lnTo>
                      <a:pt x="597" y="271"/>
                    </a:lnTo>
                    <a:lnTo>
                      <a:pt x="625" y="309"/>
                    </a:lnTo>
                    <a:lnTo>
                      <a:pt x="633" y="325"/>
                    </a:lnTo>
                    <a:lnTo>
                      <a:pt x="607" y="319"/>
                    </a:lnTo>
                    <a:lnTo>
                      <a:pt x="569" y="315"/>
                    </a:lnTo>
                    <a:lnTo>
                      <a:pt x="530" y="310"/>
                    </a:lnTo>
                    <a:lnTo>
                      <a:pt x="512" y="326"/>
                    </a:lnTo>
                    <a:lnTo>
                      <a:pt x="478" y="326"/>
                    </a:lnTo>
                    <a:lnTo>
                      <a:pt x="427" y="344"/>
                    </a:lnTo>
                    <a:lnTo>
                      <a:pt x="405" y="341"/>
                    </a:lnTo>
                    <a:lnTo>
                      <a:pt x="384" y="374"/>
                    </a:lnTo>
                    <a:lnTo>
                      <a:pt x="337" y="361"/>
                    </a:lnTo>
                    <a:lnTo>
                      <a:pt x="291" y="347"/>
                    </a:lnTo>
                    <a:lnTo>
                      <a:pt x="240" y="319"/>
                    </a:lnTo>
                    <a:lnTo>
                      <a:pt x="200" y="368"/>
                    </a:lnTo>
                    <a:lnTo>
                      <a:pt x="203" y="410"/>
                    </a:lnTo>
                    <a:lnTo>
                      <a:pt x="166" y="407"/>
                    </a:lnTo>
                    <a:lnTo>
                      <a:pt x="127" y="404"/>
                    </a:lnTo>
                    <a:lnTo>
                      <a:pt x="100" y="420"/>
                    </a:lnTo>
                    <a:lnTo>
                      <a:pt x="84" y="480"/>
                    </a:lnTo>
                    <a:lnTo>
                      <a:pt x="70" y="431"/>
                    </a:lnTo>
                    <a:lnTo>
                      <a:pt x="43" y="391"/>
                    </a:lnTo>
                    <a:lnTo>
                      <a:pt x="15" y="352"/>
                    </a:lnTo>
                    <a:lnTo>
                      <a:pt x="0" y="276"/>
                    </a:lnTo>
                    <a:lnTo>
                      <a:pt x="24" y="231"/>
                    </a:lnTo>
                    <a:lnTo>
                      <a:pt x="48" y="186"/>
                    </a:lnTo>
                    <a:lnTo>
                      <a:pt x="93" y="171"/>
                    </a:lnTo>
                    <a:lnTo>
                      <a:pt x="103" y="179"/>
                    </a:lnTo>
                    <a:lnTo>
                      <a:pt x="130" y="173"/>
                    </a:lnTo>
                    <a:lnTo>
                      <a:pt x="199" y="159"/>
                    </a:lnTo>
                    <a:lnTo>
                      <a:pt x="221" y="131"/>
                    </a:lnTo>
                    <a:close/>
                  </a:path>
                </a:pathLst>
              </a:custGeom>
              <a:solidFill>
                <a:srgbClr val="92D050"/>
              </a:solidFill>
              <a:ln w="0">
                <a:solidFill>
                  <a:srgbClr val="006699"/>
                </a:solidFill>
                <a:prstDash val="solid"/>
                <a:round/>
                <a:headEnd/>
                <a:tailEnd/>
              </a:ln>
            </p:spPr>
            <p:txBody>
              <a:bodyPr/>
              <a:lstStyle/>
              <a:p>
                <a:endParaRPr lang="en-US" sz="1799"/>
              </a:p>
            </p:txBody>
          </p:sp>
          <p:sp>
            <p:nvSpPr>
              <p:cNvPr id="989" name="Freeform 103"/>
              <p:cNvSpPr>
                <a:spLocks noChangeAspect="1"/>
              </p:cNvSpPr>
              <p:nvPr/>
            </p:nvSpPr>
            <p:spPr bwMode="auto">
              <a:xfrm>
                <a:off x="3443198" y="3623517"/>
                <a:ext cx="105401" cy="29514"/>
              </a:xfrm>
              <a:custGeom>
                <a:avLst/>
                <a:gdLst>
                  <a:gd name="T0" fmla="*/ 2147483647 w 140"/>
                  <a:gd name="T1" fmla="*/ 2147483647 h 39"/>
                  <a:gd name="T2" fmla="*/ 0 w 140"/>
                  <a:gd name="T3" fmla="*/ 2147483647 h 39"/>
                  <a:gd name="T4" fmla="*/ 2147483647 w 140"/>
                  <a:gd name="T5" fmla="*/ 2147483647 h 39"/>
                  <a:gd name="T6" fmla="*/ 2147483647 w 140"/>
                  <a:gd name="T7" fmla="*/ 2147483647 h 39"/>
                  <a:gd name="T8" fmla="*/ 2147483647 w 140"/>
                  <a:gd name="T9" fmla="*/ 2147483647 h 39"/>
                  <a:gd name="T10" fmla="*/ 2147483647 w 140"/>
                  <a:gd name="T11" fmla="*/ 2147483647 h 39"/>
                  <a:gd name="T12" fmla="*/ 2147483647 w 140"/>
                  <a:gd name="T13" fmla="*/ 0 h 39"/>
                  <a:gd name="T14" fmla="*/ 2147483647 w 140"/>
                  <a:gd name="T15" fmla="*/ 2147483647 h 39"/>
                  <a:gd name="T16" fmla="*/ 2147483647 w 140"/>
                  <a:gd name="T17" fmla="*/ 2147483647 h 39"/>
                  <a:gd name="T18" fmla="*/ 2147483647 w 140"/>
                  <a:gd name="T19" fmla="*/ 2147483647 h 39"/>
                  <a:gd name="T20" fmla="*/ 2147483647 w 140"/>
                  <a:gd name="T21" fmla="*/ 2147483647 h 39"/>
                  <a:gd name="T22" fmla="*/ 2147483647 w 140"/>
                  <a:gd name="T23" fmla="*/ 2147483647 h 39"/>
                  <a:gd name="T24" fmla="*/ 2147483647 w 140"/>
                  <a:gd name="T25" fmla="*/ 2147483647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39"/>
                  <a:gd name="T41" fmla="*/ 140 w 140"/>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39">
                    <a:moveTo>
                      <a:pt x="6" y="17"/>
                    </a:moveTo>
                    <a:lnTo>
                      <a:pt x="0" y="39"/>
                    </a:lnTo>
                    <a:lnTo>
                      <a:pt x="39" y="27"/>
                    </a:lnTo>
                    <a:lnTo>
                      <a:pt x="76" y="14"/>
                    </a:lnTo>
                    <a:lnTo>
                      <a:pt x="140" y="26"/>
                    </a:lnTo>
                    <a:lnTo>
                      <a:pt x="128" y="14"/>
                    </a:lnTo>
                    <a:lnTo>
                      <a:pt x="69" y="0"/>
                    </a:lnTo>
                    <a:lnTo>
                      <a:pt x="63" y="11"/>
                    </a:lnTo>
                    <a:lnTo>
                      <a:pt x="10" y="11"/>
                    </a:lnTo>
                    <a:lnTo>
                      <a:pt x="10" y="17"/>
                    </a:lnTo>
                    <a:lnTo>
                      <a:pt x="55" y="17"/>
                    </a:lnTo>
                    <a:lnTo>
                      <a:pt x="28" y="29"/>
                    </a:lnTo>
                    <a:lnTo>
                      <a:pt x="6" y="17"/>
                    </a:lnTo>
                    <a:close/>
                  </a:path>
                </a:pathLst>
              </a:custGeom>
              <a:solidFill>
                <a:srgbClr val="92D050"/>
              </a:solidFill>
              <a:ln w="0">
                <a:solidFill>
                  <a:srgbClr val="006699"/>
                </a:solidFill>
                <a:prstDash val="solid"/>
                <a:round/>
                <a:headEnd/>
                <a:tailEnd/>
              </a:ln>
            </p:spPr>
            <p:txBody>
              <a:bodyPr/>
              <a:lstStyle/>
              <a:p>
                <a:endParaRPr lang="en-US" sz="1799"/>
              </a:p>
            </p:txBody>
          </p:sp>
          <p:sp>
            <p:nvSpPr>
              <p:cNvPr id="990" name="Freeform 104"/>
              <p:cNvSpPr>
                <a:spLocks noChangeAspect="1"/>
              </p:cNvSpPr>
              <p:nvPr/>
            </p:nvSpPr>
            <p:spPr bwMode="auto">
              <a:xfrm>
                <a:off x="3934411" y="3731739"/>
                <a:ext cx="159096" cy="257764"/>
              </a:xfrm>
              <a:custGeom>
                <a:avLst/>
                <a:gdLst>
                  <a:gd name="T0" fmla="*/ 2147483647 w 215"/>
                  <a:gd name="T1" fmla="*/ 2147483647 h 349"/>
                  <a:gd name="T2" fmla="*/ 2147483647 w 215"/>
                  <a:gd name="T3" fmla="*/ 2147483647 h 349"/>
                  <a:gd name="T4" fmla="*/ 2147483647 w 215"/>
                  <a:gd name="T5" fmla="*/ 2147483647 h 349"/>
                  <a:gd name="T6" fmla="*/ 2147483647 w 215"/>
                  <a:gd name="T7" fmla="*/ 2147483647 h 349"/>
                  <a:gd name="T8" fmla="*/ 2147483647 w 215"/>
                  <a:gd name="T9" fmla="*/ 2147483647 h 349"/>
                  <a:gd name="T10" fmla="*/ 2147483647 w 215"/>
                  <a:gd name="T11" fmla="*/ 2147483647 h 349"/>
                  <a:gd name="T12" fmla="*/ 2147483647 w 215"/>
                  <a:gd name="T13" fmla="*/ 2147483647 h 349"/>
                  <a:gd name="T14" fmla="*/ 2147483647 w 215"/>
                  <a:gd name="T15" fmla="*/ 2147483647 h 349"/>
                  <a:gd name="T16" fmla="*/ 0 w 215"/>
                  <a:gd name="T17" fmla="*/ 2147483647 h 349"/>
                  <a:gd name="T18" fmla="*/ 2147483647 w 215"/>
                  <a:gd name="T19" fmla="*/ 2147483647 h 349"/>
                  <a:gd name="T20" fmla="*/ 2147483647 w 215"/>
                  <a:gd name="T21" fmla="*/ 2147483647 h 349"/>
                  <a:gd name="T22" fmla="*/ 2147483647 w 215"/>
                  <a:gd name="T23" fmla="*/ 2147483647 h 349"/>
                  <a:gd name="T24" fmla="*/ 2147483647 w 215"/>
                  <a:gd name="T25" fmla="*/ 2147483647 h 349"/>
                  <a:gd name="T26" fmla="*/ 2147483647 w 215"/>
                  <a:gd name="T27" fmla="*/ 2147483647 h 349"/>
                  <a:gd name="T28" fmla="*/ 2147483647 w 215"/>
                  <a:gd name="T29" fmla="*/ 2147483647 h 349"/>
                  <a:gd name="T30" fmla="*/ 2147483647 w 215"/>
                  <a:gd name="T31" fmla="*/ 2147483647 h 349"/>
                  <a:gd name="T32" fmla="*/ 2147483647 w 215"/>
                  <a:gd name="T33" fmla="*/ 0 h 349"/>
                  <a:gd name="T34" fmla="*/ 2147483647 w 215"/>
                  <a:gd name="T35" fmla="*/ 2147483647 h 349"/>
                  <a:gd name="T36" fmla="*/ 2147483647 w 215"/>
                  <a:gd name="T37" fmla="*/ 2147483647 h 349"/>
                  <a:gd name="T38" fmla="*/ 2147483647 w 215"/>
                  <a:gd name="T39" fmla="*/ 2147483647 h 349"/>
                  <a:gd name="T40" fmla="*/ 2147483647 w 215"/>
                  <a:gd name="T41" fmla="*/ 2147483647 h 349"/>
                  <a:gd name="T42" fmla="*/ 2147483647 w 215"/>
                  <a:gd name="T43" fmla="*/ 2147483647 h 349"/>
                  <a:gd name="T44" fmla="*/ 2147483647 w 215"/>
                  <a:gd name="T45" fmla="*/ 2147483647 h 349"/>
                  <a:gd name="T46" fmla="*/ 2147483647 w 215"/>
                  <a:gd name="T47" fmla="*/ 2147483647 h 349"/>
                  <a:gd name="T48" fmla="*/ 2147483647 w 215"/>
                  <a:gd name="T49" fmla="*/ 2147483647 h 349"/>
                  <a:gd name="T50" fmla="*/ 2147483647 w 215"/>
                  <a:gd name="T51" fmla="*/ 2147483647 h 349"/>
                  <a:gd name="T52" fmla="*/ 2147483647 w 215"/>
                  <a:gd name="T53" fmla="*/ 2147483647 h 349"/>
                  <a:gd name="T54" fmla="*/ 2147483647 w 215"/>
                  <a:gd name="T55" fmla="*/ 2147483647 h 3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5"/>
                  <a:gd name="T85" fmla="*/ 0 h 349"/>
                  <a:gd name="T86" fmla="*/ 215 w 215"/>
                  <a:gd name="T87" fmla="*/ 349 h 3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5" h="349">
                    <a:moveTo>
                      <a:pt x="190" y="297"/>
                    </a:moveTo>
                    <a:lnTo>
                      <a:pt x="156" y="310"/>
                    </a:lnTo>
                    <a:lnTo>
                      <a:pt x="120" y="324"/>
                    </a:lnTo>
                    <a:lnTo>
                      <a:pt x="85" y="335"/>
                    </a:lnTo>
                    <a:lnTo>
                      <a:pt x="51" y="349"/>
                    </a:lnTo>
                    <a:lnTo>
                      <a:pt x="6" y="334"/>
                    </a:lnTo>
                    <a:lnTo>
                      <a:pt x="21" y="322"/>
                    </a:lnTo>
                    <a:lnTo>
                      <a:pt x="11" y="280"/>
                    </a:lnTo>
                    <a:lnTo>
                      <a:pt x="0" y="238"/>
                    </a:lnTo>
                    <a:lnTo>
                      <a:pt x="18" y="200"/>
                    </a:lnTo>
                    <a:lnTo>
                      <a:pt x="36" y="161"/>
                    </a:lnTo>
                    <a:lnTo>
                      <a:pt x="27" y="91"/>
                    </a:lnTo>
                    <a:lnTo>
                      <a:pt x="23" y="49"/>
                    </a:lnTo>
                    <a:lnTo>
                      <a:pt x="20" y="7"/>
                    </a:lnTo>
                    <a:lnTo>
                      <a:pt x="78" y="4"/>
                    </a:lnTo>
                    <a:lnTo>
                      <a:pt x="136" y="3"/>
                    </a:lnTo>
                    <a:lnTo>
                      <a:pt x="150" y="0"/>
                    </a:lnTo>
                    <a:lnTo>
                      <a:pt x="156" y="16"/>
                    </a:lnTo>
                    <a:lnTo>
                      <a:pt x="175" y="65"/>
                    </a:lnTo>
                    <a:lnTo>
                      <a:pt x="175" y="91"/>
                    </a:lnTo>
                    <a:lnTo>
                      <a:pt x="179" y="128"/>
                    </a:lnTo>
                    <a:lnTo>
                      <a:pt x="185" y="164"/>
                    </a:lnTo>
                    <a:lnTo>
                      <a:pt x="188" y="207"/>
                    </a:lnTo>
                    <a:lnTo>
                      <a:pt x="190" y="250"/>
                    </a:lnTo>
                    <a:lnTo>
                      <a:pt x="215" y="277"/>
                    </a:lnTo>
                    <a:lnTo>
                      <a:pt x="191" y="295"/>
                    </a:lnTo>
                    <a:lnTo>
                      <a:pt x="172" y="282"/>
                    </a:lnTo>
                    <a:lnTo>
                      <a:pt x="190" y="297"/>
                    </a:lnTo>
                    <a:close/>
                  </a:path>
                </a:pathLst>
              </a:custGeom>
              <a:solidFill>
                <a:srgbClr val="92D050"/>
              </a:solidFill>
              <a:ln w="0">
                <a:solidFill>
                  <a:srgbClr val="006699"/>
                </a:solidFill>
                <a:prstDash val="solid"/>
                <a:round/>
                <a:headEnd/>
                <a:tailEnd/>
              </a:ln>
            </p:spPr>
            <p:txBody>
              <a:bodyPr/>
              <a:lstStyle/>
              <a:p>
                <a:endParaRPr lang="en-US" sz="1799"/>
              </a:p>
            </p:txBody>
          </p:sp>
          <p:sp>
            <p:nvSpPr>
              <p:cNvPr id="991" name="Freeform 105"/>
              <p:cNvSpPr>
                <a:spLocks noChangeAspect="1"/>
              </p:cNvSpPr>
              <p:nvPr/>
            </p:nvSpPr>
            <p:spPr bwMode="auto">
              <a:xfrm>
                <a:off x="3504846" y="3668774"/>
                <a:ext cx="264501" cy="218406"/>
              </a:xfrm>
              <a:custGeom>
                <a:avLst/>
                <a:gdLst>
                  <a:gd name="T0" fmla="*/ 2147483647 w 354"/>
                  <a:gd name="T1" fmla="*/ 2147483647 h 299"/>
                  <a:gd name="T2" fmla="*/ 2147483647 w 354"/>
                  <a:gd name="T3" fmla="*/ 2147483647 h 299"/>
                  <a:gd name="T4" fmla="*/ 2147483647 w 354"/>
                  <a:gd name="T5" fmla="*/ 2147483647 h 299"/>
                  <a:gd name="T6" fmla="*/ 2147483647 w 354"/>
                  <a:gd name="T7" fmla="*/ 2147483647 h 299"/>
                  <a:gd name="T8" fmla="*/ 2147483647 w 354"/>
                  <a:gd name="T9" fmla="*/ 2147483647 h 299"/>
                  <a:gd name="T10" fmla="*/ 2147483647 w 354"/>
                  <a:gd name="T11" fmla="*/ 2147483647 h 299"/>
                  <a:gd name="T12" fmla="*/ 2147483647 w 354"/>
                  <a:gd name="T13" fmla="*/ 2147483647 h 299"/>
                  <a:gd name="T14" fmla="*/ 2147483647 w 354"/>
                  <a:gd name="T15" fmla="*/ 2147483647 h 299"/>
                  <a:gd name="T16" fmla="*/ 2147483647 w 354"/>
                  <a:gd name="T17" fmla="*/ 2147483647 h 299"/>
                  <a:gd name="T18" fmla="*/ 2147483647 w 354"/>
                  <a:gd name="T19" fmla="*/ 2147483647 h 299"/>
                  <a:gd name="T20" fmla="*/ 2147483647 w 354"/>
                  <a:gd name="T21" fmla="*/ 2147483647 h 299"/>
                  <a:gd name="T22" fmla="*/ 2147483647 w 354"/>
                  <a:gd name="T23" fmla="*/ 2147483647 h 299"/>
                  <a:gd name="T24" fmla="*/ 2147483647 w 354"/>
                  <a:gd name="T25" fmla="*/ 2147483647 h 299"/>
                  <a:gd name="T26" fmla="*/ 2147483647 w 354"/>
                  <a:gd name="T27" fmla="*/ 2147483647 h 299"/>
                  <a:gd name="T28" fmla="*/ 2147483647 w 354"/>
                  <a:gd name="T29" fmla="*/ 2147483647 h 299"/>
                  <a:gd name="T30" fmla="*/ 2147483647 w 354"/>
                  <a:gd name="T31" fmla="*/ 2147483647 h 299"/>
                  <a:gd name="T32" fmla="*/ 2147483647 w 354"/>
                  <a:gd name="T33" fmla="*/ 2147483647 h 299"/>
                  <a:gd name="T34" fmla="*/ 2147483647 w 354"/>
                  <a:gd name="T35" fmla="*/ 2147483647 h 299"/>
                  <a:gd name="T36" fmla="*/ 2147483647 w 354"/>
                  <a:gd name="T37" fmla="*/ 2147483647 h 299"/>
                  <a:gd name="T38" fmla="*/ 2147483647 w 354"/>
                  <a:gd name="T39" fmla="*/ 2147483647 h 299"/>
                  <a:gd name="T40" fmla="*/ 2147483647 w 354"/>
                  <a:gd name="T41" fmla="*/ 2147483647 h 299"/>
                  <a:gd name="T42" fmla="*/ 2147483647 w 354"/>
                  <a:gd name="T43" fmla="*/ 2147483647 h 299"/>
                  <a:gd name="T44" fmla="*/ 2147483647 w 354"/>
                  <a:gd name="T45" fmla="*/ 2147483647 h 299"/>
                  <a:gd name="T46" fmla="*/ 2147483647 w 354"/>
                  <a:gd name="T47" fmla="*/ 2147483647 h 299"/>
                  <a:gd name="T48" fmla="*/ 2147483647 w 354"/>
                  <a:gd name="T49" fmla="*/ 2147483647 h 299"/>
                  <a:gd name="T50" fmla="*/ 2147483647 w 354"/>
                  <a:gd name="T51" fmla="*/ 2147483647 h 299"/>
                  <a:gd name="T52" fmla="*/ 2147483647 w 354"/>
                  <a:gd name="T53" fmla="*/ 2147483647 h 299"/>
                  <a:gd name="T54" fmla="*/ 2147483647 w 354"/>
                  <a:gd name="T55" fmla="*/ 2147483647 h 299"/>
                  <a:gd name="T56" fmla="*/ 2147483647 w 354"/>
                  <a:gd name="T57" fmla="*/ 2147483647 h 299"/>
                  <a:gd name="T58" fmla="*/ 2147483647 w 354"/>
                  <a:gd name="T59" fmla="*/ 2147483647 h 299"/>
                  <a:gd name="T60" fmla="*/ 2147483647 w 354"/>
                  <a:gd name="T61" fmla="*/ 2147483647 h 299"/>
                  <a:gd name="T62" fmla="*/ 0 w 354"/>
                  <a:gd name="T63" fmla="*/ 2147483647 h 299"/>
                  <a:gd name="T64" fmla="*/ 2147483647 w 354"/>
                  <a:gd name="T65" fmla="*/ 2147483647 h 299"/>
                  <a:gd name="T66" fmla="*/ 2147483647 w 354"/>
                  <a:gd name="T67" fmla="*/ 2147483647 h 299"/>
                  <a:gd name="T68" fmla="*/ 2147483647 w 354"/>
                  <a:gd name="T69" fmla="*/ 2147483647 h 299"/>
                  <a:gd name="T70" fmla="*/ 2147483647 w 354"/>
                  <a:gd name="T71" fmla="*/ 2147483647 h 299"/>
                  <a:gd name="T72" fmla="*/ 2147483647 w 354"/>
                  <a:gd name="T73" fmla="*/ 0 h 299"/>
                  <a:gd name="T74" fmla="*/ 2147483647 w 354"/>
                  <a:gd name="T75" fmla="*/ 2147483647 h 299"/>
                  <a:gd name="T76" fmla="*/ 2147483647 w 354"/>
                  <a:gd name="T77" fmla="*/ 2147483647 h 299"/>
                  <a:gd name="T78" fmla="*/ 2147483647 w 354"/>
                  <a:gd name="T79" fmla="*/ 2147483647 h 299"/>
                  <a:gd name="T80" fmla="*/ 2147483647 w 354"/>
                  <a:gd name="T81" fmla="*/ 2147483647 h 299"/>
                  <a:gd name="T82" fmla="*/ 2147483647 w 354"/>
                  <a:gd name="T83" fmla="*/ 2147483647 h 299"/>
                  <a:gd name="T84" fmla="*/ 2147483647 w 354"/>
                  <a:gd name="T85" fmla="*/ 2147483647 h 299"/>
                  <a:gd name="T86" fmla="*/ 2147483647 w 354"/>
                  <a:gd name="T87" fmla="*/ 2147483647 h 299"/>
                  <a:gd name="T88" fmla="*/ 2147483647 w 354"/>
                  <a:gd name="T89" fmla="*/ 2147483647 h 299"/>
                  <a:gd name="T90" fmla="*/ 2147483647 w 354"/>
                  <a:gd name="T91" fmla="*/ 2147483647 h 299"/>
                  <a:gd name="T92" fmla="*/ 2147483647 w 354"/>
                  <a:gd name="T93" fmla="*/ 2147483647 h 2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4"/>
                  <a:gd name="T142" fmla="*/ 0 h 299"/>
                  <a:gd name="T143" fmla="*/ 354 w 354"/>
                  <a:gd name="T144" fmla="*/ 299 h 2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4" h="299">
                    <a:moveTo>
                      <a:pt x="320" y="70"/>
                    </a:moveTo>
                    <a:lnTo>
                      <a:pt x="312" y="90"/>
                    </a:lnTo>
                    <a:lnTo>
                      <a:pt x="318" y="90"/>
                    </a:lnTo>
                    <a:lnTo>
                      <a:pt x="343" y="140"/>
                    </a:lnTo>
                    <a:lnTo>
                      <a:pt x="339" y="182"/>
                    </a:lnTo>
                    <a:lnTo>
                      <a:pt x="345" y="191"/>
                    </a:lnTo>
                    <a:lnTo>
                      <a:pt x="348" y="203"/>
                    </a:lnTo>
                    <a:lnTo>
                      <a:pt x="354" y="223"/>
                    </a:lnTo>
                    <a:lnTo>
                      <a:pt x="351" y="234"/>
                    </a:lnTo>
                    <a:lnTo>
                      <a:pt x="330" y="239"/>
                    </a:lnTo>
                    <a:lnTo>
                      <a:pt x="339" y="261"/>
                    </a:lnTo>
                    <a:lnTo>
                      <a:pt x="323" y="282"/>
                    </a:lnTo>
                    <a:lnTo>
                      <a:pt x="318" y="284"/>
                    </a:lnTo>
                    <a:lnTo>
                      <a:pt x="306" y="287"/>
                    </a:lnTo>
                    <a:lnTo>
                      <a:pt x="284" y="299"/>
                    </a:lnTo>
                    <a:lnTo>
                      <a:pt x="272" y="288"/>
                    </a:lnTo>
                    <a:lnTo>
                      <a:pt x="258" y="233"/>
                    </a:lnTo>
                    <a:lnTo>
                      <a:pt x="230" y="233"/>
                    </a:lnTo>
                    <a:lnTo>
                      <a:pt x="212" y="237"/>
                    </a:lnTo>
                    <a:lnTo>
                      <a:pt x="217" y="200"/>
                    </a:lnTo>
                    <a:lnTo>
                      <a:pt x="185" y="149"/>
                    </a:lnTo>
                    <a:lnTo>
                      <a:pt x="120" y="166"/>
                    </a:lnTo>
                    <a:lnTo>
                      <a:pt x="84" y="203"/>
                    </a:lnTo>
                    <a:lnTo>
                      <a:pt x="81" y="185"/>
                    </a:lnTo>
                    <a:lnTo>
                      <a:pt x="67" y="169"/>
                    </a:lnTo>
                    <a:lnTo>
                      <a:pt x="60" y="157"/>
                    </a:lnTo>
                    <a:lnTo>
                      <a:pt x="45" y="145"/>
                    </a:lnTo>
                    <a:lnTo>
                      <a:pt x="20" y="115"/>
                    </a:lnTo>
                    <a:lnTo>
                      <a:pt x="23" y="105"/>
                    </a:lnTo>
                    <a:lnTo>
                      <a:pt x="17" y="108"/>
                    </a:lnTo>
                    <a:lnTo>
                      <a:pt x="12" y="93"/>
                    </a:lnTo>
                    <a:lnTo>
                      <a:pt x="0" y="99"/>
                    </a:lnTo>
                    <a:lnTo>
                      <a:pt x="2" y="97"/>
                    </a:lnTo>
                    <a:lnTo>
                      <a:pt x="12" y="75"/>
                    </a:lnTo>
                    <a:lnTo>
                      <a:pt x="57" y="57"/>
                    </a:lnTo>
                    <a:lnTo>
                      <a:pt x="58" y="24"/>
                    </a:lnTo>
                    <a:lnTo>
                      <a:pt x="66" y="0"/>
                    </a:lnTo>
                    <a:lnTo>
                      <a:pt x="108" y="11"/>
                    </a:lnTo>
                    <a:lnTo>
                      <a:pt x="178" y="17"/>
                    </a:lnTo>
                    <a:lnTo>
                      <a:pt x="172" y="30"/>
                    </a:lnTo>
                    <a:lnTo>
                      <a:pt x="203" y="30"/>
                    </a:lnTo>
                    <a:lnTo>
                      <a:pt x="218" y="36"/>
                    </a:lnTo>
                    <a:lnTo>
                      <a:pt x="246" y="33"/>
                    </a:lnTo>
                    <a:lnTo>
                      <a:pt x="278" y="21"/>
                    </a:lnTo>
                    <a:lnTo>
                      <a:pt x="287" y="12"/>
                    </a:lnTo>
                    <a:lnTo>
                      <a:pt x="302" y="57"/>
                    </a:lnTo>
                    <a:lnTo>
                      <a:pt x="320" y="70"/>
                    </a:lnTo>
                    <a:close/>
                  </a:path>
                </a:pathLst>
              </a:custGeom>
              <a:solidFill>
                <a:srgbClr val="92D050"/>
              </a:solidFill>
              <a:ln w="0">
                <a:solidFill>
                  <a:srgbClr val="006699"/>
                </a:solidFill>
                <a:prstDash val="solid"/>
                <a:round/>
                <a:headEnd/>
                <a:tailEnd/>
              </a:ln>
            </p:spPr>
            <p:txBody>
              <a:bodyPr/>
              <a:lstStyle/>
              <a:p>
                <a:endParaRPr lang="en-US" sz="1799"/>
              </a:p>
            </p:txBody>
          </p:sp>
          <p:sp>
            <p:nvSpPr>
              <p:cNvPr id="992" name="Freeform 106"/>
              <p:cNvSpPr>
                <a:spLocks noChangeAspect="1"/>
              </p:cNvSpPr>
              <p:nvPr/>
            </p:nvSpPr>
            <p:spPr bwMode="auto">
              <a:xfrm>
                <a:off x="3445188" y="3668774"/>
                <a:ext cx="109378" cy="70836"/>
              </a:xfrm>
              <a:custGeom>
                <a:avLst/>
                <a:gdLst>
                  <a:gd name="T0" fmla="*/ 2147483647 w 146"/>
                  <a:gd name="T1" fmla="*/ 2147483647 h 97"/>
                  <a:gd name="T2" fmla="*/ 2147483647 w 146"/>
                  <a:gd name="T3" fmla="*/ 2147483647 h 97"/>
                  <a:gd name="T4" fmla="*/ 2147483647 w 146"/>
                  <a:gd name="T5" fmla="*/ 2147483647 h 97"/>
                  <a:gd name="T6" fmla="*/ 2147483647 w 146"/>
                  <a:gd name="T7" fmla="*/ 2147483647 h 97"/>
                  <a:gd name="T8" fmla="*/ 2147483647 w 146"/>
                  <a:gd name="T9" fmla="*/ 2147483647 h 97"/>
                  <a:gd name="T10" fmla="*/ 2147483647 w 146"/>
                  <a:gd name="T11" fmla="*/ 2147483647 h 97"/>
                  <a:gd name="T12" fmla="*/ 2147483647 w 146"/>
                  <a:gd name="T13" fmla="*/ 2147483647 h 97"/>
                  <a:gd name="T14" fmla="*/ 2147483647 w 146"/>
                  <a:gd name="T15" fmla="*/ 0 h 97"/>
                  <a:gd name="T16" fmla="*/ 2147483647 w 146"/>
                  <a:gd name="T17" fmla="*/ 2147483647 h 97"/>
                  <a:gd name="T18" fmla="*/ 2147483647 w 146"/>
                  <a:gd name="T19" fmla="*/ 2147483647 h 97"/>
                  <a:gd name="T20" fmla="*/ 0 w 146"/>
                  <a:gd name="T21" fmla="*/ 2147483647 h 97"/>
                  <a:gd name="T22" fmla="*/ 2147483647 w 146"/>
                  <a:gd name="T23" fmla="*/ 2147483647 h 97"/>
                  <a:gd name="T24" fmla="*/ 2147483647 w 146"/>
                  <a:gd name="T25" fmla="*/ 2147483647 h 97"/>
                  <a:gd name="T26" fmla="*/ 2147483647 w 146"/>
                  <a:gd name="T27" fmla="*/ 2147483647 h 97"/>
                  <a:gd name="T28" fmla="*/ 2147483647 w 146"/>
                  <a:gd name="T29" fmla="*/ 2147483647 h 97"/>
                  <a:gd name="T30" fmla="*/ 2147483647 w 146"/>
                  <a:gd name="T31" fmla="*/ 2147483647 h 97"/>
                  <a:gd name="T32" fmla="*/ 2147483647 w 146"/>
                  <a:gd name="T33" fmla="*/ 2147483647 h 97"/>
                  <a:gd name="T34" fmla="*/ 2147483647 w 146"/>
                  <a:gd name="T35" fmla="*/ 2147483647 h 97"/>
                  <a:gd name="T36" fmla="*/ 2147483647 w 146"/>
                  <a:gd name="T37" fmla="*/ 2147483647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97"/>
                  <a:gd name="T59" fmla="*/ 146 w 146"/>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97">
                    <a:moveTo>
                      <a:pt x="73" y="58"/>
                    </a:moveTo>
                    <a:lnTo>
                      <a:pt x="65" y="73"/>
                    </a:lnTo>
                    <a:lnTo>
                      <a:pt x="76" y="87"/>
                    </a:lnTo>
                    <a:lnTo>
                      <a:pt x="82" y="97"/>
                    </a:lnTo>
                    <a:lnTo>
                      <a:pt x="92" y="75"/>
                    </a:lnTo>
                    <a:lnTo>
                      <a:pt x="137" y="57"/>
                    </a:lnTo>
                    <a:lnTo>
                      <a:pt x="138" y="24"/>
                    </a:lnTo>
                    <a:lnTo>
                      <a:pt x="146" y="0"/>
                    </a:lnTo>
                    <a:lnTo>
                      <a:pt x="104" y="5"/>
                    </a:lnTo>
                    <a:lnTo>
                      <a:pt x="64" y="8"/>
                    </a:lnTo>
                    <a:lnTo>
                      <a:pt x="0" y="21"/>
                    </a:lnTo>
                    <a:lnTo>
                      <a:pt x="23" y="23"/>
                    </a:lnTo>
                    <a:lnTo>
                      <a:pt x="16" y="33"/>
                    </a:lnTo>
                    <a:lnTo>
                      <a:pt x="40" y="39"/>
                    </a:lnTo>
                    <a:lnTo>
                      <a:pt x="37" y="45"/>
                    </a:lnTo>
                    <a:lnTo>
                      <a:pt x="73" y="43"/>
                    </a:lnTo>
                    <a:lnTo>
                      <a:pt x="82" y="51"/>
                    </a:lnTo>
                    <a:lnTo>
                      <a:pt x="56" y="54"/>
                    </a:lnTo>
                    <a:lnTo>
                      <a:pt x="73" y="58"/>
                    </a:lnTo>
                    <a:close/>
                  </a:path>
                </a:pathLst>
              </a:custGeom>
              <a:solidFill>
                <a:srgbClr val="92D050"/>
              </a:solidFill>
              <a:ln w="0">
                <a:solidFill>
                  <a:srgbClr val="006699"/>
                </a:solidFill>
                <a:prstDash val="solid"/>
                <a:round/>
                <a:headEnd/>
                <a:tailEnd/>
              </a:ln>
            </p:spPr>
            <p:txBody>
              <a:bodyPr/>
              <a:lstStyle/>
              <a:p>
                <a:endParaRPr lang="en-US" sz="1799"/>
              </a:p>
            </p:txBody>
          </p:sp>
          <p:sp>
            <p:nvSpPr>
              <p:cNvPr id="993" name="Freeform 107"/>
              <p:cNvSpPr>
                <a:spLocks noChangeAspect="1"/>
              </p:cNvSpPr>
              <p:nvPr/>
            </p:nvSpPr>
            <p:spPr bwMode="auto">
              <a:xfrm>
                <a:off x="3743499" y="3749452"/>
                <a:ext cx="216769" cy="257764"/>
              </a:xfrm>
              <a:custGeom>
                <a:avLst/>
                <a:gdLst>
                  <a:gd name="T0" fmla="*/ 2147483647 w 291"/>
                  <a:gd name="T1" fmla="*/ 2147483647 h 350"/>
                  <a:gd name="T2" fmla="*/ 2147483647 w 291"/>
                  <a:gd name="T3" fmla="*/ 2147483647 h 350"/>
                  <a:gd name="T4" fmla="*/ 2147483647 w 291"/>
                  <a:gd name="T5" fmla="*/ 2147483647 h 350"/>
                  <a:gd name="T6" fmla="*/ 2147483647 w 291"/>
                  <a:gd name="T7" fmla="*/ 0 h 350"/>
                  <a:gd name="T8" fmla="*/ 2147483647 w 291"/>
                  <a:gd name="T9" fmla="*/ 2147483647 h 350"/>
                  <a:gd name="T10" fmla="*/ 2147483647 w 291"/>
                  <a:gd name="T11" fmla="*/ 2147483647 h 350"/>
                  <a:gd name="T12" fmla="*/ 2147483647 w 291"/>
                  <a:gd name="T13" fmla="*/ 2147483647 h 350"/>
                  <a:gd name="T14" fmla="*/ 2147483647 w 291"/>
                  <a:gd name="T15" fmla="*/ 2147483647 h 350"/>
                  <a:gd name="T16" fmla="*/ 2147483647 w 291"/>
                  <a:gd name="T17" fmla="*/ 2147483647 h 350"/>
                  <a:gd name="T18" fmla="*/ 2147483647 w 291"/>
                  <a:gd name="T19" fmla="*/ 2147483647 h 350"/>
                  <a:gd name="T20" fmla="*/ 2147483647 w 291"/>
                  <a:gd name="T21" fmla="*/ 2147483647 h 350"/>
                  <a:gd name="T22" fmla="*/ 2147483647 w 291"/>
                  <a:gd name="T23" fmla="*/ 2147483647 h 350"/>
                  <a:gd name="T24" fmla="*/ 2147483647 w 291"/>
                  <a:gd name="T25" fmla="*/ 2147483647 h 350"/>
                  <a:gd name="T26" fmla="*/ 2147483647 w 291"/>
                  <a:gd name="T27" fmla="*/ 2147483647 h 350"/>
                  <a:gd name="T28" fmla="*/ 2147483647 w 291"/>
                  <a:gd name="T29" fmla="*/ 2147483647 h 350"/>
                  <a:gd name="T30" fmla="*/ 2147483647 w 291"/>
                  <a:gd name="T31" fmla="*/ 2147483647 h 350"/>
                  <a:gd name="T32" fmla="*/ 0 w 291"/>
                  <a:gd name="T33" fmla="*/ 2147483647 h 350"/>
                  <a:gd name="T34" fmla="*/ 2147483647 w 291"/>
                  <a:gd name="T35" fmla="*/ 2147483647 h 350"/>
                  <a:gd name="T36" fmla="*/ 0 w 291"/>
                  <a:gd name="T37" fmla="*/ 2147483647 h 350"/>
                  <a:gd name="T38" fmla="*/ 2147483647 w 291"/>
                  <a:gd name="T39" fmla="*/ 2147483647 h 350"/>
                  <a:gd name="T40" fmla="*/ 2147483647 w 291"/>
                  <a:gd name="T41" fmla="*/ 2147483647 h 350"/>
                  <a:gd name="T42" fmla="*/ 2147483647 w 291"/>
                  <a:gd name="T43" fmla="*/ 2147483647 h 350"/>
                  <a:gd name="T44" fmla="*/ 2147483647 w 291"/>
                  <a:gd name="T45" fmla="*/ 2147483647 h 350"/>
                  <a:gd name="T46" fmla="*/ 2147483647 w 291"/>
                  <a:gd name="T47" fmla="*/ 2147483647 h 350"/>
                  <a:gd name="T48" fmla="*/ 2147483647 w 291"/>
                  <a:gd name="T49" fmla="*/ 2147483647 h 350"/>
                  <a:gd name="T50" fmla="*/ 2147483647 w 291"/>
                  <a:gd name="T51" fmla="*/ 2147483647 h 350"/>
                  <a:gd name="T52" fmla="*/ 2147483647 w 291"/>
                  <a:gd name="T53" fmla="*/ 2147483647 h 350"/>
                  <a:gd name="T54" fmla="*/ 2147483647 w 291"/>
                  <a:gd name="T55" fmla="*/ 2147483647 h 350"/>
                  <a:gd name="T56" fmla="*/ 2147483647 w 291"/>
                  <a:gd name="T57" fmla="*/ 2147483647 h 350"/>
                  <a:gd name="T58" fmla="*/ 2147483647 w 291"/>
                  <a:gd name="T59" fmla="*/ 2147483647 h 350"/>
                  <a:gd name="T60" fmla="*/ 2147483647 w 291"/>
                  <a:gd name="T61" fmla="*/ 2147483647 h 350"/>
                  <a:gd name="T62" fmla="*/ 2147483647 w 291"/>
                  <a:gd name="T63" fmla="*/ 2147483647 h 350"/>
                  <a:gd name="T64" fmla="*/ 2147483647 w 291"/>
                  <a:gd name="T65" fmla="*/ 2147483647 h 350"/>
                  <a:gd name="T66" fmla="*/ 2147483647 w 291"/>
                  <a:gd name="T67" fmla="*/ 2147483647 h 350"/>
                  <a:gd name="T68" fmla="*/ 2147483647 w 291"/>
                  <a:gd name="T69" fmla="*/ 2147483647 h 350"/>
                  <a:gd name="T70" fmla="*/ 2147483647 w 291"/>
                  <a:gd name="T71" fmla="*/ 2147483647 h 350"/>
                  <a:gd name="T72" fmla="*/ 2147483647 w 291"/>
                  <a:gd name="T73" fmla="*/ 2147483647 h 350"/>
                  <a:gd name="T74" fmla="*/ 2147483647 w 291"/>
                  <a:gd name="T75" fmla="*/ 2147483647 h 350"/>
                  <a:gd name="T76" fmla="*/ 2147483647 w 291"/>
                  <a:gd name="T77" fmla="*/ 2147483647 h 3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1"/>
                  <a:gd name="T118" fmla="*/ 0 h 350"/>
                  <a:gd name="T119" fmla="*/ 291 w 291"/>
                  <a:gd name="T120" fmla="*/ 350 h 3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1" h="350">
                    <a:moveTo>
                      <a:pt x="164" y="23"/>
                    </a:moveTo>
                    <a:lnTo>
                      <a:pt x="143" y="15"/>
                    </a:lnTo>
                    <a:lnTo>
                      <a:pt x="112" y="20"/>
                    </a:lnTo>
                    <a:lnTo>
                      <a:pt x="105" y="0"/>
                    </a:lnTo>
                    <a:lnTo>
                      <a:pt x="88" y="12"/>
                    </a:lnTo>
                    <a:lnTo>
                      <a:pt x="66" y="26"/>
                    </a:lnTo>
                    <a:lnTo>
                      <a:pt x="36" y="19"/>
                    </a:lnTo>
                    <a:lnTo>
                      <a:pt x="25" y="29"/>
                    </a:lnTo>
                    <a:lnTo>
                      <a:pt x="21" y="71"/>
                    </a:lnTo>
                    <a:lnTo>
                      <a:pt x="27" y="80"/>
                    </a:lnTo>
                    <a:lnTo>
                      <a:pt x="30" y="92"/>
                    </a:lnTo>
                    <a:lnTo>
                      <a:pt x="36" y="112"/>
                    </a:lnTo>
                    <a:lnTo>
                      <a:pt x="33" y="123"/>
                    </a:lnTo>
                    <a:lnTo>
                      <a:pt x="12" y="128"/>
                    </a:lnTo>
                    <a:lnTo>
                      <a:pt x="21" y="150"/>
                    </a:lnTo>
                    <a:lnTo>
                      <a:pt x="5" y="171"/>
                    </a:lnTo>
                    <a:lnTo>
                      <a:pt x="0" y="173"/>
                    </a:lnTo>
                    <a:lnTo>
                      <a:pt x="2" y="223"/>
                    </a:lnTo>
                    <a:lnTo>
                      <a:pt x="0" y="232"/>
                    </a:lnTo>
                    <a:lnTo>
                      <a:pt x="33" y="259"/>
                    </a:lnTo>
                    <a:lnTo>
                      <a:pt x="52" y="283"/>
                    </a:lnTo>
                    <a:lnTo>
                      <a:pt x="45" y="350"/>
                    </a:lnTo>
                    <a:lnTo>
                      <a:pt x="106" y="328"/>
                    </a:lnTo>
                    <a:lnTo>
                      <a:pt x="169" y="307"/>
                    </a:lnTo>
                    <a:lnTo>
                      <a:pt x="154" y="305"/>
                    </a:lnTo>
                    <a:lnTo>
                      <a:pt x="216" y="301"/>
                    </a:lnTo>
                    <a:lnTo>
                      <a:pt x="185" y="303"/>
                    </a:lnTo>
                    <a:lnTo>
                      <a:pt x="224" y="300"/>
                    </a:lnTo>
                    <a:lnTo>
                      <a:pt x="254" y="301"/>
                    </a:lnTo>
                    <a:lnTo>
                      <a:pt x="261" y="310"/>
                    </a:lnTo>
                    <a:lnTo>
                      <a:pt x="276" y="298"/>
                    </a:lnTo>
                    <a:lnTo>
                      <a:pt x="266" y="256"/>
                    </a:lnTo>
                    <a:lnTo>
                      <a:pt x="255" y="214"/>
                    </a:lnTo>
                    <a:lnTo>
                      <a:pt x="273" y="176"/>
                    </a:lnTo>
                    <a:lnTo>
                      <a:pt x="291" y="137"/>
                    </a:lnTo>
                    <a:lnTo>
                      <a:pt x="282" y="67"/>
                    </a:lnTo>
                    <a:lnTo>
                      <a:pt x="239" y="41"/>
                    </a:lnTo>
                    <a:lnTo>
                      <a:pt x="193" y="55"/>
                    </a:lnTo>
                    <a:lnTo>
                      <a:pt x="164" y="23"/>
                    </a:lnTo>
                    <a:close/>
                  </a:path>
                </a:pathLst>
              </a:custGeom>
              <a:solidFill>
                <a:srgbClr val="92D050"/>
              </a:solidFill>
              <a:ln w="0">
                <a:solidFill>
                  <a:srgbClr val="006699"/>
                </a:solidFill>
                <a:prstDash val="solid"/>
                <a:round/>
                <a:headEnd/>
                <a:tailEnd/>
              </a:ln>
            </p:spPr>
            <p:txBody>
              <a:bodyPr/>
              <a:lstStyle/>
              <a:p>
                <a:endParaRPr lang="en-US" sz="1799"/>
              </a:p>
            </p:txBody>
          </p:sp>
          <p:sp>
            <p:nvSpPr>
              <p:cNvPr id="994" name="Freeform 108"/>
              <p:cNvSpPr>
                <a:spLocks noChangeAspect="1"/>
              </p:cNvSpPr>
              <p:nvPr/>
            </p:nvSpPr>
            <p:spPr bwMode="auto">
              <a:xfrm>
                <a:off x="3568486" y="3776997"/>
                <a:ext cx="107391" cy="125933"/>
              </a:xfrm>
              <a:custGeom>
                <a:avLst/>
                <a:gdLst>
                  <a:gd name="T0" fmla="*/ 2147483647 w 146"/>
                  <a:gd name="T1" fmla="*/ 2147483647 h 169"/>
                  <a:gd name="T2" fmla="*/ 2147483647 w 146"/>
                  <a:gd name="T3" fmla="*/ 2147483647 h 169"/>
                  <a:gd name="T4" fmla="*/ 2147483647 w 146"/>
                  <a:gd name="T5" fmla="*/ 2147483647 h 169"/>
                  <a:gd name="T6" fmla="*/ 2147483647 w 146"/>
                  <a:gd name="T7" fmla="*/ 2147483647 h 169"/>
                  <a:gd name="T8" fmla="*/ 2147483647 w 146"/>
                  <a:gd name="T9" fmla="*/ 2147483647 h 169"/>
                  <a:gd name="T10" fmla="*/ 2147483647 w 146"/>
                  <a:gd name="T11" fmla="*/ 2147483647 h 169"/>
                  <a:gd name="T12" fmla="*/ 2147483647 w 146"/>
                  <a:gd name="T13" fmla="*/ 2147483647 h 169"/>
                  <a:gd name="T14" fmla="*/ 2147483647 w 146"/>
                  <a:gd name="T15" fmla="*/ 2147483647 h 169"/>
                  <a:gd name="T16" fmla="*/ 2147483647 w 146"/>
                  <a:gd name="T17" fmla="*/ 2147483647 h 169"/>
                  <a:gd name="T18" fmla="*/ 2147483647 w 146"/>
                  <a:gd name="T19" fmla="*/ 2147483647 h 169"/>
                  <a:gd name="T20" fmla="*/ 2147483647 w 146"/>
                  <a:gd name="T21" fmla="*/ 2147483647 h 169"/>
                  <a:gd name="T22" fmla="*/ 0 w 146"/>
                  <a:gd name="T23" fmla="*/ 2147483647 h 169"/>
                  <a:gd name="T24" fmla="*/ 2147483647 w 146"/>
                  <a:gd name="T25" fmla="*/ 2147483647 h 169"/>
                  <a:gd name="T26" fmla="*/ 2147483647 w 146"/>
                  <a:gd name="T27" fmla="*/ 0 h 169"/>
                  <a:gd name="T28" fmla="*/ 2147483647 w 146"/>
                  <a:gd name="T29" fmla="*/ 2147483647 h 169"/>
                  <a:gd name="T30" fmla="*/ 2147483647 w 146"/>
                  <a:gd name="T31" fmla="*/ 2147483647 h 169"/>
                  <a:gd name="T32" fmla="*/ 2147483647 w 146"/>
                  <a:gd name="T33" fmla="*/ 214748364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
                  <a:gd name="T52" fmla="*/ 0 h 169"/>
                  <a:gd name="T53" fmla="*/ 146 w 146"/>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 h="169">
                    <a:moveTo>
                      <a:pt x="146" y="84"/>
                    </a:moveTo>
                    <a:lnTo>
                      <a:pt x="124" y="118"/>
                    </a:lnTo>
                    <a:lnTo>
                      <a:pt x="101" y="153"/>
                    </a:lnTo>
                    <a:lnTo>
                      <a:pt x="86" y="169"/>
                    </a:lnTo>
                    <a:lnTo>
                      <a:pt x="37" y="145"/>
                    </a:lnTo>
                    <a:lnTo>
                      <a:pt x="46" y="136"/>
                    </a:lnTo>
                    <a:lnTo>
                      <a:pt x="36" y="127"/>
                    </a:lnTo>
                    <a:lnTo>
                      <a:pt x="3" y="91"/>
                    </a:lnTo>
                    <a:lnTo>
                      <a:pt x="19" y="79"/>
                    </a:lnTo>
                    <a:lnTo>
                      <a:pt x="3" y="74"/>
                    </a:lnTo>
                    <a:lnTo>
                      <a:pt x="15" y="63"/>
                    </a:lnTo>
                    <a:lnTo>
                      <a:pt x="0" y="54"/>
                    </a:lnTo>
                    <a:lnTo>
                      <a:pt x="36" y="17"/>
                    </a:lnTo>
                    <a:lnTo>
                      <a:pt x="101" y="0"/>
                    </a:lnTo>
                    <a:lnTo>
                      <a:pt x="133" y="51"/>
                    </a:lnTo>
                    <a:lnTo>
                      <a:pt x="128" y="88"/>
                    </a:lnTo>
                    <a:lnTo>
                      <a:pt x="146" y="84"/>
                    </a:lnTo>
                    <a:close/>
                  </a:path>
                </a:pathLst>
              </a:custGeom>
              <a:solidFill>
                <a:srgbClr val="92D050"/>
              </a:solidFill>
              <a:ln w="0">
                <a:solidFill>
                  <a:srgbClr val="006699"/>
                </a:solidFill>
                <a:prstDash val="solid"/>
                <a:round/>
                <a:headEnd/>
                <a:tailEnd/>
              </a:ln>
            </p:spPr>
            <p:txBody>
              <a:bodyPr/>
              <a:lstStyle/>
              <a:p>
                <a:endParaRPr lang="en-US" sz="1799"/>
              </a:p>
            </p:txBody>
          </p:sp>
          <p:sp>
            <p:nvSpPr>
              <p:cNvPr id="995" name="Freeform 109"/>
              <p:cNvSpPr>
                <a:spLocks noChangeAspect="1"/>
              </p:cNvSpPr>
              <p:nvPr/>
            </p:nvSpPr>
            <p:spPr bwMode="auto">
              <a:xfrm>
                <a:off x="4045783" y="3731739"/>
                <a:ext cx="61650" cy="204634"/>
              </a:xfrm>
              <a:custGeom>
                <a:avLst/>
                <a:gdLst>
                  <a:gd name="T0" fmla="*/ 2147483647 w 86"/>
                  <a:gd name="T1" fmla="*/ 2147483647 h 277"/>
                  <a:gd name="T2" fmla="*/ 0 w 86"/>
                  <a:gd name="T3" fmla="*/ 0 h 277"/>
                  <a:gd name="T4" fmla="*/ 2147483647 w 86"/>
                  <a:gd name="T5" fmla="*/ 2147483647 h 277"/>
                  <a:gd name="T6" fmla="*/ 2147483647 w 86"/>
                  <a:gd name="T7" fmla="*/ 2147483647 h 277"/>
                  <a:gd name="T8" fmla="*/ 2147483647 w 86"/>
                  <a:gd name="T9" fmla="*/ 2147483647 h 277"/>
                  <a:gd name="T10" fmla="*/ 2147483647 w 86"/>
                  <a:gd name="T11" fmla="*/ 2147483647 h 277"/>
                  <a:gd name="T12" fmla="*/ 2147483647 w 86"/>
                  <a:gd name="T13" fmla="*/ 2147483647 h 277"/>
                  <a:gd name="T14" fmla="*/ 2147483647 w 86"/>
                  <a:gd name="T15" fmla="*/ 2147483647 h 277"/>
                  <a:gd name="T16" fmla="*/ 2147483647 w 86"/>
                  <a:gd name="T17" fmla="*/ 2147483647 h 277"/>
                  <a:gd name="T18" fmla="*/ 2147483647 w 86"/>
                  <a:gd name="T19" fmla="*/ 2147483647 h 277"/>
                  <a:gd name="T20" fmla="*/ 2147483647 w 86"/>
                  <a:gd name="T21" fmla="*/ 2147483647 h 277"/>
                  <a:gd name="T22" fmla="*/ 2147483647 w 86"/>
                  <a:gd name="T23" fmla="*/ 2147483647 h 277"/>
                  <a:gd name="T24" fmla="*/ 2147483647 w 86"/>
                  <a:gd name="T25" fmla="*/ 2147483647 h 277"/>
                  <a:gd name="T26" fmla="*/ 2147483647 w 86"/>
                  <a:gd name="T27" fmla="*/ 2147483647 h 277"/>
                  <a:gd name="T28" fmla="*/ 2147483647 w 86"/>
                  <a:gd name="T29" fmla="*/ 2147483647 h 277"/>
                  <a:gd name="T30" fmla="*/ 2147483647 w 86"/>
                  <a:gd name="T31" fmla="*/ 2147483647 h 277"/>
                  <a:gd name="T32" fmla="*/ 2147483647 w 86"/>
                  <a:gd name="T33" fmla="*/ 2147483647 h 277"/>
                  <a:gd name="T34" fmla="*/ 2147483647 w 86"/>
                  <a:gd name="T35" fmla="*/ 2147483647 h 277"/>
                  <a:gd name="T36" fmla="*/ 2147483647 w 86"/>
                  <a:gd name="T37" fmla="*/ 2147483647 h 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277"/>
                  <a:gd name="T59" fmla="*/ 86 w 86"/>
                  <a:gd name="T60" fmla="*/ 277 h 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277">
                    <a:moveTo>
                      <a:pt x="40" y="7"/>
                    </a:moveTo>
                    <a:lnTo>
                      <a:pt x="0" y="0"/>
                    </a:lnTo>
                    <a:lnTo>
                      <a:pt x="6" y="16"/>
                    </a:lnTo>
                    <a:lnTo>
                      <a:pt x="25" y="65"/>
                    </a:lnTo>
                    <a:lnTo>
                      <a:pt x="25" y="91"/>
                    </a:lnTo>
                    <a:lnTo>
                      <a:pt x="29" y="128"/>
                    </a:lnTo>
                    <a:lnTo>
                      <a:pt x="35" y="164"/>
                    </a:lnTo>
                    <a:lnTo>
                      <a:pt x="38" y="207"/>
                    </a:lnTo>
                    <a:lnTo>
                      <a:pt x="40" y="250"/>
                    </a:lnTo>
                    <a:lnTo>
                      <a:pt x="65" y="277"/>
                    </a:lnTo>
                    <a:lnTo>
                      <a:pt x="86" y="271"/>
                    </a:lnTo>
                    <a:lnTo>
                      <a:pt x="85" y="230"/>
                    </a:lnTo>
                    <a:lnTo>
                      <a:pt x="83" y="188"/>
                    </a:lnTo>
                    <a:lnTo>
                      <a:pt x="82" y="147"/>
                    </a:lnTo>
                    <a:lnTo>
                      <a:pt x="80" y="106"/>
                    </a:lnTo>
                    <a:lnTo>
                      <a:pt x="73" y="62"/>
                    </a:lnTo>
                    <a:lnTo>
                      <a:pt x="46" y="30"/>
                    </a:lnTo>
                    <a:lnTo>
                      <a:pt x="52" y="7"/>
                    </a:lnTo>
                    <a:lnTo>
                      <a:pt x="40" y="7"/>
                    </a:lnTo>
                    <a:close/>
                  </a:path>
                </a:pathLst>
              </a:custGeom>
              <a:solidFill>
                <a:srgbClr val="92D050"/>
              </a:solidFill>
              <a:ln w="0">
                <a:solidFill>
                  <a:srgbClr val="006699"/>
                </a:solidFill>
                <a:prstDash val="solid"/>
                <a:round/>
                <a:headEnd/>
                <a:tailEnd/>
              </a:ln>
            </p:spPr>
            <p:txBody>
              <a:bodyPr/>
              <a:lstStyle/>
              <a:p>
                <a:endParaRPr lang="en-US" sz="1799"/>
              </a:p>
            </p:txBody>
          </p:sp>
          <p:sp>
            <p:nvSpPr>
              <p:cNvPr id="996" name="Freeform 110"/>
              <p:cNvSpPr>
                <a:spLocks noChangeAspect="1"/>
              </p:cNvSpPr>
              <p:nvPr/>
            </p:nvSpPr>
            <p:spPr bwMode="auto">
              <a:xfrm>
                <a:off x="3745485" y="2679048"/>
                <a:ext cx="729859" cy="726060"/>
              </a:xfrm>
              <a:custGeom>
                <a:avLst/>
                <a:gdLst>
                  <a:gd name="T0" fmla="*/ 0 w 979"/>
                  <a:gd name="T1" fmla="*/ 2147483647 h 982"/>
                  <a:gd name="T2" fmla="*/ 2147483647 w 979"/>
                  <a:gd name="T3" fmla="*/ 2147483647 h 982"/>
                  <a:gd name="T4" fmla="*/ 2147483647 w 979"/>
                  <a:gd name="T5" fmla="*/ 2147483647 h 982"/>
                  <a:gd name="T6" fmla="*/ 2147483647 w 979"/>
                  <a:gd name="T7" fmla="*/ 2147483647 h 982"/>
                  <a:gd name="T8" fmla="*/ 2147483647 w 979"/>
                  <a:gd name="T9" fmla="*/ 2147483647 h 982"/>
                  <a:gd name="T10" fmla="*/ 2147483647 w 979"/>
                  <a:gd name="T11" fmla="*/ 2147483647 h 982"/>
                  <a:gd name="T12" fmla="*/ 2147483647 w 979"/>
                  <a:gd name="T13" fmla="*/ 2147483647 h 982"/>
                  <a:gd name="T14" fmla="*/ 2147483647 w 979"/>
                  <a:gd name="T15" fmla="*/ 2147483647 h 982"/>
                  <a:gd name="T16" fmla="*/ 2147483647 w 979"/>
                  <a:gd name="T17" fmla="*/ 2147483647 h 982"/>
                  <a:gd name="T18" fmla="*/ 2147483647 w 979"/>
                  <a:gd name="T19" fmla="*/ 2147483647 h 982"/>
                  <a:gd name="T20" fmla="*/ 2147483647 w 979"/>
                  <a:gd name="T21" fmla="*/ 2147483647 h 982"/>
                  <a:gd name="T22" fmla="*/ 2147483647 w 979"/>
                  <a:gd name="T23" fmla="*/ 2147483647 h 982"/>
                  <a:gd name="T24" fmla="*/ 2147483647 w 979"/>
                  <a:gd name="T25" fmla="*/ 2147483647 h 982"/>
                  <a:gd name="T26" fmla="*/ 2147483647 w 979"/>
                  <a:gd name="T27" fmla="*/ 2147483647 h 982"/>
                  <a:gd name="T28" fmla="*/ 2147483647 w 979"/>
                  <a:gd name="T29" fmla="*/ 2147483647 h 982"/>
                  <a:gd name="T30" fmla="*/ 2147483647 w 979"/>
                  <a:gd name="T31" fmla="*/ 2147483647 h 982"/>
                  <a:gd name="T32" fmla="*/ 2147483647 w 979"/>
                  <a:gd name="T33" fmla="*/ 2147483647 h 982"/>
                  <a:gd name="T34" fmla="*/ 2147483647 w 979"/>
                  <a:gd name="T35" fmla="*/ 2147483647 h 982"/>
                  <a:gd name="T36" fmla="*/ 2147483647 w 979"/>
                  <a:gd name="T37" fmla="*/ 2147483647 h 982"/>
                  <a:gd name="T38" fmla="*/ 2147483647 w 979"/>
                  <a:gd name="T39" fmla="*/ 2147483647 h 982"/>
                  <a:gd name="T40" fmla="*/ 2147483647 w 979"/>
                  <a:gd name="T41" fmla="*/ 2147483647 h 982"/>
                  <a:gd name="T42" fmla="*/ 2147483647 w 979"/>
                  <a:gd name="T43" fmla="*/ 2147483647 h 982"/>
                  <a:gd name="T44" fmla="*/ 2147483647 w 979"/>
                  <a:gd name="T45" fmla="*/ 0 h 982"/>
                  <a:gd name="T46" fmla="*/ 2147483647 w 979"/>
                  <a:gd name="T47" fmla="*/ 2147483647 h 982"/>
                  <a:gd name="T48" fmla="*/ 2147483647 w 979"/>
                  <a:gd name="T49" fmla="*/ 2147483647 h 982"/>
                  <a:gd name="T50" fmla="*/ 2147483647 w 979"/>
                  <a:gd name="T51" fmla="*/ 2147483647 h 982"/>
                  <a:gd name="T52" fmla="*/ 2147483647 w 979"/>
                  <a:gd name="T53" fmla="*/ 2147483647 h 982"/>
                  <a:gd name="T54" fmla="*/ 2147483647 w 979"/>
                  <a:gd name="T55" fmla="*/ 2147483647 h 982"/>
                  <a:gd name="T56" fmla="*/ 2147483647 w 979"/>
                  <a:gd name="T57" fmla="*/ 2147483647 h 982"/>
                  <a:gd name="T58" fmla="*/ 2147483647 w 979"/>
                  <a:gd name="T59" fmla="*/ 2147483647 h 982"/>
                  <a:gd name="T60" fmla="*/ 2147483647 w 979"/>
                  <a:gd name="T61" fmla="*/ 2147483647 h 982"/>
                  <a:gd name="T62" fmla="*/ 2147483647 w 979"/>
                  <a:gd name="T63" fmla="*/ 2147483647 h 982"/>
                  <a:gd name="T64" fmla="*/ 2147483647 w 979"/>
                  <a:gd name="T65" fmla="*/ 2147483647 h 982"/>
                  <a:gd name="T66" fmla="*/ 2147483647 w 979"/>
                  <a:gd name="T67" fmla="*/ 2147483647 h 9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9"/>
                  <a:gd name="T103" fmla="*/ 0 h 982"/>
                  <a:gd name="T104" fmla="*/ 979 w 979"/>
                  <a:gd name="T105" fmla="*/ 982 h 9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9" h="982">
                    <a:moveTo>
                      <a:pt x="10" y="446"/>
                    </a:moveTo>
                    <a:lnTo>
                      <a:pt x="0" y="512"/>
                    </a:lnTo>
                    <a:lnTo>
                      <a:pt x="0" y="532"/>
                    </a:lnTo>
                    <a:lnTo>
                      <a:pt x="45" y="564"/>
                    </a:lnTo>
                    <a:lnTo>
                      <a:pt x="90" y="595"/>
                    </a:lnTo>
                    <a:lnTo>
                      <a:pt x="136" y="626"/>
                    </a:lnTo>
                    <a:lnTo>
                      <a:pt x="181" y="658"/>
                    </a:lnTo>
                    <a:lnTo>
                      <a:pt x="216" y="685"/>
                    </a:lnTo>
                    <a:lnTo>
                      <a:pt x="251" y="711"/>
                    </a:lnTo>
                    <a:lnTo>
                      <a:pt x="287" y="738"/>
                    </a:lnTo>
                    <a:lnTo>
                      <a:pt x="322" y="767"/>
                    </a:lnTo>
                    <a:lnTo>
                      <a:pt x="358" y="794"/>
                    </a:lnTo>
                    <a:lnTo>
                      <a:pt x="394" y="820"/>
                    </a:lnTo>
                    <a:lnTo>
                      <a:pt x="428" y="847"/>
                    </a:lnTo>
                    <a:lnTo>
                      <a:pt x="464" y="874"/>
                    </a:lnTo>
                    <a:lnTo>
                      <a:pt x="464" y="891"/>
                    </a:lnTo>
                    <a:lnTo>
                      <a:pt x="488" y="911"/>
                    </a:lnTo>
                    <a:lnTo>
                      <a:pt x="557" y="940"/>
                    </a:lnTo>
                    <a:lnTo>
                      <a:pt x="558" y="982"/>
                    </a:lnTo>
                    <a:lnTo>
                      <a:pt x="613" y="982"/>
                    </a:lnTo>
                    <a:lnTo>
                      <a:pt x="651" y="973"/>
                    </a:lnTo>
                    <a:lnTo>
                      <a:pt x="688" y="965"/>
                    </a:lnTo>
                    <a:lnTo>
                      <a:pt x="727" y="926"/>
                    </a:lnTo>
                    <a:lnTo>
                      <a:pt x="766" y="888"/>
                    </a:lnTo>
                    <a:lnTo>
                      <a:pt x="819" y="850"/>
                    </a:lnTo>
                    <a:lnTo>
                      <a:pt x="873" y="814"/>
                    </a:lnTo>
                    <a:lnTo>
                      <a:pt x="927" y="777"/>
                    </a:lnTo>
                    <a:lnTo>
                      <a:pt x="979" y="740"/>
                    </a:lnTo>
                    <a:lnTo>
                      <a:pt x="960" y="697"/>
                    </a:lnTo>
                    <a:lnTo>
                      <a:pt x="905" y="686"/>
                    </a:lnTo>
                    <a:lnTo>
                      <a:pt x="885" y="641"/>
                    </a:lnTo>
                    <a:lnTo>
                      <a:pt x="854" y="595"/>
                    </a:lnTo>
                    <a:lnTo>
                      <a:pt x="876" y="574"/>
                    </a:lnTo>
                    <a:lnTo>
                      <a:pt x="875" y="512"/>
                    </a:lnTo>
                    <a:lnTo>
                      <a:pt x="873" y="449"/>
                    </a:lnTo>
                    <a:lnTo>
                      <a:pt x="852" y="383"/>
                    </a:lnTo>
                    <a:lnTo>
                      <a:pt x="855" y="370"/>
                    </a:lnTo>
                    <a:lnTo>
                      <a:pt x="842" y="318"/>
                    </a:lnTo>
                    <a:lnTo>
                      <a:pt x="830" y="265"/>
                    </a:lnTo>
                    <a:lnTo>
                      <a:pt x="794" y="225"/>
                    </a:lnTo>
                    <a:lnTo>
                      <a:pt x="757" y="173"/>
                    </a:lnTo>
                    <a:lnTo>
                      <a:pt x="776" y="132"/>
                    </a:lnTo>
                    <a:lnTo>
                      <a:pt x="797" y="91"/>
                    </a:lnTo>
                    <a:lnTo>
                      <a:pt x="793" y="16"/>
                    </a:lnTo>
                    <a:lnTo>
                      <a:pt x="802" y="1"/>
                    </a:lnTo>
                    <a:lnTo>
                      <a:pt x="731" y="0"/>
                    </a:lnTo>
                    <a:lnTo>
                      <a:pt x="694" y="0"/>
                    </a:lnTo>
                    <a:lnTo>
                      <a:pt x="642" y="9"/>
                    </a:lnTo>
                    <a:lnTo>
                      <a:pt x="591" y="9"/>
                    </a:lnTo>
                    <a:lnTo>
                      <a:pt x="539" y="9"/>
                    </a:lnTo>
                    <a:lnTo>
                      <a:pt x="479" y="27"/>
                    </a:lnTo>
                    <a:lnTo>
                      <a:pt x="419" y="44"/>
                    </a:lnTo>
                    <a:lnTo>
                      <a:pt x="396" y="58"/>
                    </a:lnTo>
                    <a:lnTo>
                      <a:pt x="351" y="80"/>
                    </a:lnTo>
                    <a:lnTo>
                      <a:pt x="308" y="101"/>
                    </a:lnTo>
                    <a:lnTo>
                      <a:pt x="318" y="113"/>
                    </a:lnTo>
                    <a:lnTo>
                      <a:pt x="325" y="153"/>
                    </a:lnTo>
                    <a:lnTo>
                      <a:pt x="331" y="195"/>
                    </a:lnTo>
                    <a:lnTo>
                      <a:pt x="361" y="244"/>
                    </a:lnTo>
                    <a:lnTo>
                      <a:pt x="351" y="259"/>
                    </a:lnTo>
                    <a:lnTo>
                      <a:pt x="300" y="264"/>
                    </a:lnTo>
                    <a:lnTo>
                      <a:pt x="237" y="288"/>
                    </a:lnTo>
                    <a:lnTo>
                      <a:pt x="239" y="321"/>
                    </a:lnTo>
                    <a:lnTo>
                      <a:pt x="205" y="344"/>
                    </a:lnTo>
                    <a:lnTo>
                      <a:pt x="170" y="368"/>
                    </a:lnTo>
                    <a:lnTo>
                      <a:pt x="130" y="386"/>
                    </a:lnTo>
                    <a:lnTo>
                      <a:pt x="88" y="403"/>
                    </a:lnTo>
                    <a:lnTo>
                      <a:pt x="49" y="425"/>
                    </a:lnTo>
                    <a:lnTo>
                      <a:pt x="10" y="446"/>
                    </a:lnTo>
                    <a:close/>
                  </a:path>
                </a:pathLst>
              </a:custGeom>
              <a:solidFill>
                <a:srgbClr val="92D050"/>
              </a:solidFill>
              <a:ln w="0">
                <a:solidFill>
                  <a:srgbClr val="006699"/>
                </a:solidFill>
                <a:prstDash val="solid"/>
                <a:round/>
                <a:headEnd/>
                <a:tailEnd/>
              </a:ln>
            </p:spPr>
            <p:txBody>
              <a:bodyPr/>
              <a:lstStyle/>
              <a:p>
                <a:endParaRPr lang="en-US" sz="1799"/>
              </a:p>
            </p:txBody>
          </p:sp>
          <p:sp>
            <p:nvSpPr>
              <p:cNvPr id="997" name="Freeform 111"/>
              <p:cNvSpPr>
                <a:spLocks noChangeAspect="1"/>
              </p:cNvSpPr>
              <p:nvPr/>
            </p:nvSpPr>
            <p:spPr bwMode="auto">
              <a:xfrm>
                <a:off x="3548601" y="3005680"/>
                <a:ext cx="21877" cy="23612"/>
              </a:xfrm>
              <a:custGeom>
                <a:avLst/>
                <a:gdLst>
                  <a:gd name="T0" fmla="*/ 2147483647 w 29"/>
                  <a:gd name="T1" fmla="*/ 0 h 33"/>
                  <a:gd name="T2" fmla="*/ 2147483647 w 29"/>
                  <a:gd name="T3" fmla="*/ 2147483647 h 33"/>
                  <a:gd name="T4" fmla="*/ 0 w 29"/>
                  <a:gd name="T5" fmla="*/ 2147483647 h 33"/>
                  <a:gd name="T6" fmla="*/ 2147483647 w 29"/>
                  <a:gd name="T7" fmla="*/ 0 h 33"/>
                  <a:gd name="T8" fmla="*/ 0 60000 65536"/>
                  <a:gd name="T9" fmla="*/ 0 60000 65536"/>
                  <a:gd name="T10" fmla="*/ 0 60000 65536"/>
                  <a:gd name="T11" fmla="*/ 0 60000 65536"/>
                  <a:gd name="T12" fmla="*/ 0 w 29"/>
                  <a:gd name="T13" fmla="*/ 0 h 33"/>
                  <a:gd name="T14" fmla="*/ 29 w 29"/>
                  <a:gd name="T15" fmla="*/ 33 h 33"/>
                </a:gdLst>
                <a:ahLst/>
                <a:cxnLst>
                  <a:cxn ang="T8">
                    <a:pos x="T0" y="T1"/>
                  </a:cxn>
                  <a:cxn ang="T9">
                    <a:pos x="T2" y="T3"/>
                  </a:cxn>
                  <a:cxn ang="T10">
                    <a:pos x="T4" y="T5"/>
                  </a:cxn>
                  <a:cxn ang="T11">
                    <a:pos x="T6" y="T7"/>
                  </a:cxn>
                </a:cxnLst>
                <a:rect l="T12" t="T13" r="T14" b="T15"/>
                <a:pathLst>
                  <a:path w="29" h="33">
                    <a:moveTo>
                      <a:pt x="29" y="0"/>
                    </a:moveTo>
                    <a:lnTo>
                      <a:pt x="26" y="24"/>
                    </a:lnTo>
                    <a:lnTo>
                      <a:pt x="0" y="33"/>
                    </a:lnTo>
                    <a:lnTo>
                      <a:pt x="29" y="0"/>
                    </a:lnTo>
                    <a:close/>
                  </a:path>
                </a:pathLst>
              </a:custGeom>
              <a:solidFill>
                <a:srgbClr val="92D050"/>
              </a:solidFill>
              <a:ln w="0">
                <a:solidFill>
                  <a:srgbClr val="006699"/>
                </a:solidFill>
                <a:prstDash val="solid"/>
                <a:round/>
                <a:headEnd/>
                <a:tailEnd/>
              </a:ln>
            </p:spPr>
            <p:txBody>
              <a:bodyPr/>
              <a:lstStyle/>
              <a:p>
                <a:endParaRPr lang="en-US" sz="1799"/>
              </a:p>
            </p:txBody>
          </p:sp>
          <p:sp>
            <p:nvSpPr>
              <p:cNvPr id="998" name="Freeform 114"/>
              <p:cNvSpPr>
                <a:spLocks noChangeAspect="1"/>
              </p:cNvSpPr>
              <p:nvPr/>
            </p:nvSpPr>
            <p:spPr bwMode="auto">
              <a:xfrm>
                <a:off x="3570476" y="2991907"/>
                <a:ext cx="13920" cy="3933"/>
              </a:xfrm>
              <a:custGeom>
                <a:avLst/>
                <a:gdLst>
                  <a:gd name="T0" fmla="*/ 2147483647 w 18"/>
                  <a:gd name="T1" fmla="*/ 2147483647 h 8"/>
                  <a:gd name="T2" fmla="*/ 2147483647 w 18"/>
                  <a:gd name="T3" fmla="*/ 0 h 8"/>
                  <a:gd name="T4" fmla="*/ 0 w 18"/>
                  <a:gd name="T5" fmla="*/ 2147483647 h 8"/>
                  <a:gd name="T6" fmla="*/ 2147483647 w 18"/>
                  <a:gd name="T7" fmla="*/ 2147483647 h 8"/>
                  <a:gd name="T8" fmla="*/ 0 60000 65536"/>
                  <a:gd name="T9" fmla="*/ 0 60000 65536"/>
                  <a:gd name="T10" fmla="*/ 0 60000 65536"/>
                  <a:gd name="T11" fmla="*/ 0 60000 65536"/>
                  <a:gd name="T12" fmla="*/ 0 w 18"/>
                  <a:gd name="T13" fmla="*/ 0 h 8"/>
                  <a:gd name="T14" fmla="*/ 18 w 18"/>
                  <a:gd name="T15" fmla="*/ 8 h 8"/>
                </a:gdLst>
                <a:ahLst/>
                <a:cxnLst>
                  <a:cxn ang="T8">
                    <a:pos x="T0" y="T1"/>
                  </a:cxn>
                  <a:cxn ang="T9">
                    <a:pos x="T2" y="T3"/>
                  </a:cxn>
                  <a:cxn ang="T10">
                    <a:pos x="T4" y="T5"/>
                  </a:cxn>
                  <a:cxn ang="T11">
                    <a:pos x="T6" y="T7"/>
                  </a:cxn>
                </a:cxnLst>
                <a:rect l="T12" t="T13" r="T14" b="T15"/>
                <a:pathLst>
                  <a:path w="18" h="8">
                    <a:moveTo>
                      <a:pt x="13" y="8"/>
                    </a:moveTo>
                    <a:lnTo>
                      <a:pt x="18" y="0"/>
                    </a:lnTo>
                    <a:lnTo>
                      <a:pt x="0" y="5"/>
                    </a:lnTo>
                    <a:lnTo>
                      <a:pt x="13" y="8"/>
                    </a:lnTo>
                    <a:close/>
                  </a:path>
                </a:pathLst>
              </a:custGeom>
              <a:solidFill>
                <a:srgbClr val="92D050"/>
              </a:solidFill>
              <a:ln w="0">
                <a:solidFill>
                  <a:srgbClr val="006699"/>
                </a:solidFill>
                <a:prstDash val="solid"/>
                <a:round/>
                <a:headEnd/>
                <a:tailEnd/>
              </a:ln>
            </p:spPr>
            <p:txBody>
              <a:bodyPr/>
              <a:lstStyle/>
              <a:p>
                <a:endParaRPr lang="en-US" sz="1799"/>
              </a:p>
            </p:txBody>
          </p:sp>
          <p:sp>
            <p:nvSpPr>
              <p:cNvPr id="999" name="Freeform 115"/>
              <p:cNvSpPr>
                <a:spLocks noChangeAspect="1"/>
              </p:cNvSpPr>
              <p:nvPr/>
            </p:nvSpPr>
            <p:spPr bwMode="auto">
              <a:xfrm>
                <a:off x="3866798" y="2708562"/>
                <a:ext cx="1988" cy="1969"/>
              </a:xfrm>
              <a:custGeom>
                <a:avLst/>
                <a:gdLst>
                  <a:gd name="T0" fmla="*/ 2147483647 w 1"/>
                  <a:gd name="T1" fmla="*/ 2147483647 h 3"/>
                  <a:gd name="T2" fmla="*/ 2147483647 w 1"/>
                  <a:gd name="T3" fmla="*/ 2147483647 h 3"/>
                  <a:gd name="T4" fmla="*/ 0 w 1"/>
                  <a:gd name="T5" fmla="*/ 2147483647 h 3"/>
                  <a:gd name="T6" fmla="*/ 0 w 1"/>
                  <a:gd name="T7" fmla="*/ 2147483647 h 3"/>
                  <a:gd name="T8" fmla="*/ 0 w 1"/>
                  <a:gd name="T9" fmla="*/ 0 h 3"/>
                  <a:gd name="T10" fmla="*/ 2147483647 w 1"/>
                  <a:gd name="T11" fmla="*/ 2147483647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3"/>
                    </a:lnTo>
                    <a:lnTo>
                      <a:pt x="0" y="3"/>
                    </a:lnTo>
                    <a:lnTo>
                      <a:pt x="0" y="2"/>
                    </a:lnTo>
                    <a:lnTo>
                      <a:pt x="0" y="0"/>
                    </a:lnTo>
                    <a:lnTo>
                      <a:pt x="1" y="2"/>
                    </a:lnTo>
                    <a:close/>
                  </a:path>
                </a:pathLst>
              </a:custGeom>
              <a:solidFill>
                <a:srgbClr val="92D050"/>
              </a:solidFill>
              <a:ln w="0">
                <a:solidFill>
                  <a:srgbClr val="006699"/>
                </a:solidFill>
                <a:prstDash val="solid"/>
                <a:round/>
                <a:headEnd/>
                <a:tailEnd/>
              </a:ln>
            </p:spPr>
            <p:txBody>
              <a:bodyPr/>
              <a:lstStyle/>
              <a:p>
                <a:endParaRPr lang="en-US" sz="1799"/>
              </a:p>
            </p:txBody>
          </p:sp>
          <p:sp>
            <p:nvSpPr>
              <p:cNvPr id="1000" name="Freeform 116"/>
              <p:cNvSpPr>
                <a:spLocks noChangeAspect="1"/>
              </p:cNvSpPr>
              <p:nvPr/>
            </p:nvSpPr>
            <p:spPr bwMode="auto">
              <a:xfrm>
                <a:off x="4381876" y="2832523"/>
                <a:ext cx="564798" cy="556844"/>
              </a:xfrm>
              <a:custGeom>
                <a:avLst/>
                <a:gdLst>
                  <a:gd name="T0" fmla="*/ 2147483647 w 756"/>
                  <a:gd name="T1" fmla="*/ 2147483647 h 755"/>
                  <a:gd name="T2" fmla="*/ 2147483647 w 756"/>
                  <a:gd name="T3" fmla="*/ 2147483647 h 755"/>
                  <a:gd name="T4" fmla="*/ 2147483647 w 756"/>
                  <a:gd name="T5" fmla="*/ 2147483647 h 755"/>
                  <a:gd name="T6" fmla="*/ 2147483647 w 756"/>
                  <a:gd name="T7" fmla="*/ 2147483647 h 755"/>
                  <a:gd name="T8" fmla="*/ 2147483647 w 756"/>
                  <a:gd name="T9" fmla="*/ 2147483647 h 755"/>
                  <a:gd name="T10" fmla="*/ 2147483647 w 756"/>
                  <a:gd name="T11" fmla="*/ 2147483647 h 755"/>
                  <a:gd name="T12" fmla="*/ 2147483647 w 756"/>
                  <a:gd name="T13" fmla="*/ 2147483647 h 755"/>
                  <a:gd name="T14" fmla="*/ 2147483647 w 756"/>
                  <a:gd name="T15" fmla="*/ 2147483647 h 755"/>
                  <a:gd name="T16" fmla="*/ 2147483647 w 756"/>
                  <a:gd name="T17" fmla="*/ 2147483647 h 755"/>
                  <a:gd name="T18" fmla="*/ 2147483647 w 756"/>
                  <a:gd name="T19" fmla="*/ 2147483647 h 755"/>
                  <a:gd name="T20" fmla="*/ 2147483647 w 756"/>
                  <a:gd name="T21" fmla="*/ 2147483647 h 755"/>
                  <a:gd name="T22" fmla="*/ 2147483647 w 756"/>
                  <a:gd name="T23" fmla="*/ 2147483647 h 755"/>
                  <a:gd name="T24" fmla="*/ 2147483647 w 756"/>
                  <a:gd name="T25" fmla="*/ 2147483647 h 755"/>
                  <a:gd name="T26" fmla="*/ 2147483647 w 756"/>
                  <a:gd name="T27" fmla="*/ 2147483647 h 755"/>
                  <a:gd name="T28" fmla="*/ 2147483647 w 756"/>
                  <a:gd name="T29" fmla="*/ 2147483647 h 755"/>
                  <a:gd name="T30" fmla="*/ 2147483647 w 756"/>
                  <a:gd name="T31" fmla="*/ 2147483647 h 755"/>
                  <a:gd name="T32" fmla="*/ 2147483647 w 756"/>
                  <a:gd name="T33" fmla="*/ 2147483647 h 755"/>
                  <a:gd name="T34" fmla="*/ 2147483647 w 756"/>
                  <a:gd name="T35" fmla="*/ 2147483647 h 755"/>
                  <a:gd name="T36" fmla="*/ 2147483647 w 756"/>
                  <a:gd name="T37" fmla="*/ 2147483647 h 755"/>
                  <a:gd name="T38" fmla="*/ 2147483647 w 756"/>
                  <a:gd name="T39" fmla="*/ 2147483647 h 755"/>
                  <a:gd name="T40" fmla="*/ 2147483647 w 756"/>
                  <a:gd name="T41" fmla="*/ 2147483647 h 755"/>
                  <a:gd name="T42" fmla="*/ 2147483647 w 756"/>
                  <a:gd name="T43" fmla="*/ 2147483647 h 755"/>
                  <a:gd name="T44" fmla="*/ 2147483647 w 756"/>
                  <a:gd name="T45" fmla="*/ 2147483647 h 755"/>
                  <a:gd name="T46" fmla="*/ 2147483647 w 756"/>
                  <a:gd name="T47" fmla="*/ 2147483647 h 755"/>
                  <a:gd name="T48" fmla="*/ 2147483647 w 756"/>
                  <a:gd name="T49" fmla="*/ 2147483647 h 755"/>
                  <a:gd name="T50" fmla="*/ 2147483647 w 756"/>
                  <a:gd name="T51" fmla="*/ 2147483647 h 755"/>
                  <a:gd name="T52" fmla="*/ 2147483647 w 756"/>
                  <a:gd name="T53" fmla="*/ 2147483647 h 755"/>
                  <a:gd name="T54" fmla="*/ 2147483647 w 756"/>
                  <a:gd name="T55" fmla="*/ 2147483647 h 755"/>
                  <a:gd name="T56" fmla="*/ 2147483647 w 756"/>
                  <a:gd name="T57" fmla="*/ 2147483647 h 755"/>
                  <a:gd name="T58" fmla="*/ 2147483647 w 756"/>
                  <a:gd name="T59" fmla="*/ 2147483647 h 755"/>
                  <a:gd name="T60" fmla="*/ 2147483647 w 756"/>
                  <a:gd name="T61" fmla="*/ 0 h 755"/>
                  <a:gd name="T62" fmla="*/ 2147483647 w 756"/>
                  <a:gd name="T63" fmla="*/ 2147483647 h 755"/>
                  <a:gd name="T64" fmla="*/ 2147483647 w 756"/>
                  <a:gd name="T65" fmla="*/ 2147483647 h 755"/>
                  <a:gd name="T66" fmla="*/ 2147483647 w 756"/>
                  <a:gd name="T67" fmla="*/ 2147483647 h 755"/>
                  <a:gd name="T68" fmla="*/ 2147483647 w 756"/>
                  <a:gd name="T69" fmla="*/ 2147483647 h 755"/>
                  <a:gd name="T70" fmla="*/ 2147483647 w 756"/>
                  <a:gd name="T71" fmla="*/ 2147483647 h 755"/>
                  <a:gd name="T72" fmla="*/ 0 w 756"/>
                  <a:gd name="T73" fmla="*/ 2147483647 h 755"/>
                  <a:gd name="T74" fmla="*/ 2147483647 w 756"/>
                  <a:gd name="T75" fmla="*/ 2147483647 h 755"/>
                  <a:gd name="T76" fmla="*/ 2147483647 w 756"/>
                  <a:gd name="T77" fmla="*/ 2147483647 h 755"/>
                  <a:gd name="T78" fmla="*/ 2147483647 w 756"/>
                  <a:gd name="T79" fmla="*/ 2147483647 h 755"/>
                  <a:gd name="T80" fmla="*/ 2147483647 w 756"/>
                  <a:gd name="T81" fmla="*/ 2147483647 h 755"/>
                  <a:gd name="T82" fmla="*/ 2147483647 w 756"/>
                  <a:gd name="T83" fmla="*/ 2147483647 h 755"/>
                  <a:gd name="T84" fmla="*/ 2147483647 w 756"/>
                  <a:gd name="T85" fmla="*/ 2147483647 h 755"/>
                  <a:gd name="T86" fmla="*/ 2147483647 w 756"/>
                  <a:gd name="T87" fmla="*/ 2147483647 h 755"/>
                  <a:gd name="T88" fmla="*/ 2147483647 w 756"/>
                  <a:gd name="T89" fmla="*/ 2147483647 h 755"/>
                  <a:gd name="T90" fmla="*/ 2147483647 w 756"/>
                  <a:gd name="T91" fmla="*/ 2147483647 h 755"/>
                  <a:gd name="T92" fmla="*/ 2147483647 w 756"/>
                  <a:gd name="T93" fmla="*/ 2147483647 h 755"/>
                  <a:gd name="T94" fmla="*/ 2147483647 w 756"/>
                  <a:gd name="T95" fmla="*/ 2147483647 h 755"/>
                  <a:gd name="T96" fmla="*/ 2147483647 w 756"/>
                  <a:gd name="T97" fmla="*/ 2147483647 h 755"/>
                  <a:gd name="T98" fmla="*/ 2147483647 w 756"/>
                  <a:gd name="T99" fmla="*/ 2147483647 h 755"/>
                  <a:gd name="T100" fmla="*/ 2147483647 w 756"/>
                  <a:gd name="T101" fmla="*/ 2147483647 h 755"/>
                  <a:gd name="T102" fmla="*/ 2147483647 w 756"/>
                  <a:gd name="T103" fmla="*/ 2147483647 h 755"/>
                  <a:gd name="T104" fmla="*/ 2147483647 w 756"/>
                  <a:gd name="T105" fmla="*/ 2147483647 h 755"/>
                  <a:gd name="T106" fmla="*/ 2147483647 w 756"/>
                  <a:gd name="T107" fmla="*/ 2147483647 h 755"/>
                  <a:gd name="T108" fmla="*/ 2147483647 w 756"/>
                  <a:gd name="T109" fmla="*/ 2147483647 h 755"/>
                  <a:gd name="T110" fmla="*/ 2147483647 w 756"/>
                  <a:gd name="T111" fmla="*/ 2147483647 h 755"/>
                  <a:gd name="T112" fmla="*/ 2147483647 w 756"/>
                  <a:gd name="T113" fmla="*/ 2147483647 h 7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6"/>
                  <a:gd name="T172" fmla="*/ 0 h 755"/>
                  <a:gd name="T173" fmla="*/ 756 w 756"/>
                  <a:gd name="T174" fmla="*/ 755 h 7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6" h="755">
                    <a:moveTo>
                      <a:pt x="709" y="755"/>
                    </a:moveTo>
                    <a:lnTo>
                      <a:pt x="708" y="727"/>
                    </a:lnTo>
                    <a:lnTo>
                      <a:pt x="756" y="727"/>
                    </a:lnTo>
                    <a:lnTo>
                      <a:pt x="754" y="672"/>
                    </a:lnTo>
                    <a:lnTo>
                      <a:pt x="751" y="616"/>
                    </a:lnTo>
                    <a:lnTo>
                      <a:pt x="748" y="566"/>
                    </a:lnTo>
                    <a:lnTo>
                      <a:pt x="745" y="513"/>
                    </a:lnTo>
                    <a:lnTo>
                      <a:pt x="742" y="461"/>
                    </a:lnTo>
                    <a:lnTo>
                      <a:pt x="739" y="410"/>
                    </a:lnTo>
                    <a:lnTo>
                      <a:pt x="736" y="358"/>
                    </a:lnTo>
                    <a:lnTo>
                      <a:pt x="732" y="306"/>
                    </a:lnTo>
                    <a:lnTo>
                      <a:pt x="729" y="254"/>
                    </a:lnTo>
                    <a:lnTo>
                      <a:pt x="724" y="203"/>
                    </a:lnTo>
                    <a:lnTo>
                      <a:pt x="723" y="161"/>
                    </a:lnTo>
                    <a:lnTo>
                      <a:pt x="721" y="119"/>
                    </a:lnTo>
                    <a:lnTo>
                      <a:pt x="729" y="84"/>
                    </a:lnTo>
                    <a:lnTo>
                      <a:pt x="702" y="64"/>
                    </a:lnTo>
                    <a:lnTo>
                      <a:pt x="630" y="46"/>
                    </a:lnTo>
                    <a:lnTo>
                      <a:pt x="621" y="27"/>
                    </a:lnTo>
                    <a:lnTo>
                      <a:pt x="560" y="14"/>
                    </a:lnTo>
                    <a:lnTo>
                      <a:pt x="524" y="34"/>
                    </a:lnTo>
                    <a:lnTo>
                      <a:pt x="490" y="55"/>
                    </a:lnTo>
                    <a:lnTo>
                      <a:pt x="493" y="130"/>
                    </a:lnTo>
                    <a:lnTo>
                      <a:pt x="447" y="160"/>
                    </a:lnTo>
                    <a:lnTo>
                      <a:pt x="393" y="134"/>
                    </a:lnTo>
                    <a:lnTo>
                      <a:pt x="339" y="108"/>
                    </a:lnTo>
                    <a:lnTo>
                      <a:pt x="285" y="93"/>
                    </a:lnTo>
                    <a:lnTo>
                      <a:pt x="263" y="42"/>
                    </a:lnTo>
                    <a:lnTo>
                      <a:pt x="211" y="30"/>
                    </a:lnTo>
                    <a:lnTo>
                      <a:pt x="160" y="18"/>
                    </a:lnTo>
                    <a:lnTo>
                      <a:pt x="91" y="0"/>
                    </a:lnTo>
                    <a:lnTo>
                      <a:pt x="88" y="45"/>
                    </a:lnTo>
                    <a:lnTo>
                      <a:pt x="59" y="70"/>
                    </a:lnTo>
                    <a:lnTo>
                      <a:pt x="29" y="97"/>
                    </a:lnTo>
                    <a:lnTo>
                      <a:pt x="29" y="143"/>
                    </a:lnTo>
                    <a:lnTo>
                      <a:pt x="3" y="163"/>
                    </a:lnTo>
                    <a:lnTo>
                      <a:pt x="0" y="176"/>
                    </a:lnTo>
                    <a:lnTo>
                      <a:pt x="21" y="242"/>
                    </a:lnTo>
                    <a:lnTo>
                      <a:pt x="23" y="305"/>
                    </a:lnTo>
                    <a:lnTo>
                      <a:pt x="24" y="367"/>
                    </a:lnTo>
                    <a:lnTo>
                      <a:pt x="2" y="388"/>
                    </a:lnTo>
                    <a:lnTo>
                      <a:pt x="33" y="434"/>
                    </a:lnTo>
                    <a:lnTo>
                      <a:pt x="53" y="479"/>
                    </a:lnTo>
                    <a:lnTo>
                      <a:pt x="108" y="490"/>
                    </a:lnTo>
                    <a:lnTo>
                      <a:pt x="127" y="533"/>
                    </a:lnTo>
                    <a:lnTo>
                      <a:pt x="196" y="549"/>
                    </a:lnTo>
                    <a:lnTo>
                      <a:pt x="236" y="584"/>
                    </a:lnTo>
                    <a:lnTo>
                      <a:pt x="270" y="563"/>
                    </a:lnTo>
                    <a:lnTo>
                      <a:pt x="320" y="534"/>
                    </a:lnTo>
                    <a:lnTo>
                      <a:pt x="367" y="561"/>
                    </a:lnTo>
                    <a:lnTo>
                      <a:pt x="417" y="590"/>
                    </a:lnTo>
                    <a:lnTo>
                      <a:pt x="465" y="616"/>
                    </a:lnTo>
                    <a:lnTo>
                      <a:pt x="514" y="645"/>
                    </a:lnTo>
                    <a:lnTo>
                      <a:pt x="562" y="672"/>
                    </a:lnTo>
                    <a:lnTo>
                      <a:pt x="611" y="700"/>
                    </a:lnTo>
                    <a:lnTo>
                      <a:pt x="660" y="727"/>
                    </a:lnTo>
                    <a:lnTo>
                      <a:pt x="709" y="755"/>
                    </a:lnTo>
                    <a:close/>
                  </a:path>
                </a:pathLst>
              </a:custGeom>
              <a:solidFill>
                <a:srgbClr val="92D050"/>
              </a:solidFill>
              <a:ln w="0">
                <a:solidFill>
                  <a:srgbClr val="006699"/>
                </a:solidFill>
                <a:prstDash val="solid"/>
                <a:round/>
                <a:headEnd/>
                <a:tailEnd/>
              </a:ln>
            </p:spPr>
            <p:txBody>
              <a:bodyPr/>
              <a:lstStyle/>
              <a:p>
                <a:endParaRPr lang="en-US" sz="1799"/>
              </a:p>
            </p:txBody>
          </p:sp>
          <p:sp>
            <p:nvSpPr>
              <p:cNvPr id="1001" name="Freeform 117"/>
              <p:cNvSpPr>
                <a:spLocks noChangeAspect="1"/>
              </p:cNvSpPr>
              <p:nvPr/>
            </p:nvSpPr>
            <p:spPr bwMode="auto">
              <a:xfrm>
                <a:off x="3606274" y="3165056"/>
                <a:ext cx="596618" cy="604067"/>
              </a:xfrm>
              <a:custGeom>
                <a:avLst/>
                <a:gdLst>
                  <a:gd name="T0" fmla="*/ 2147483647 w 797"/>
                  <a:gd name="T1" fmla="*/ 2147483647 h 820"/>
                  <a:gd name="T2" fmla="*/ 2147483647 w 797"/>
                  <a:gd name="T3" fmla="*/ 2147483647 h 820"/>
                  <a:gd name="T4" fmla="*/ 2147483647 w 797"/>
                  <a:gd name="T5" fmla="*/ 2147483647 h 820"/>
                  <a:gd name="T6" fmla="*/ 2147483647 w 797"/>
                  <a:gd name="T7" fmla="*/ 2147483647 h 820"/>
                  <a:gd name="T8" fmla="*/ 2147483647 w 797"/>
                  <a:gd name="T9" fmla="*/ 2147483647 h 820"/>
                  <a:gd name="T10" fmla="*/ 2147483647 w 797"/>
                  <a:gd name="T11" fmla="*/ 2147483647 h 820"/>
                  <a:gd name="T12" fmla="*/ 2147483647 w 797"/>
                  <a:gd name="T13" fmla="*/ 2147483647 h 820"/>
                  <a:gd name="T14" fmla="*/ 2147483647 w 797"/>
                  <a:gd name="T15" fmla="*/ 2147483647 h 820"/>
                  <a:gd name="T16" fmla="*/ 2147483647 w 797"/>
                  <a:gd name="T17" fmla="*/ 2147483647 h 820"/>
                  <a:gd name="T18" fmla="*/ 2147483647 w 797"/>
                  <a:gd name="T19" fmla="*/ 2147483647 h 820"/>
                  <a:gd name="T20" fmla="*/ 2147483647 w 797"/>
                  <a:gd name="T21" fmla="*/ 2147483647 h 820"/>
                  <a:gd name="T22" fmla="*/ 2147483647 w 797"/>
                  <a:gd name="T23" fmla="*/ 2147483647 h 820"/>
                  <a:gd name="T24" fmla="*/ 2147483647 w 797"/>
                  <a:gd name="T25" fmla="*/ 2147483647 h 820"/>
                  <a:gd name="T26" fmla="*/ 2147483647 w 797"/>
                  <a:gd name="T27" fmla="*/ 2147483647 h 820"/>
                  <a:gd name="T28" fmla="*/ 2147483647 w 797"/>
                  <a:gd name="T29" fmla="*/ 2147483647 h 820"/>
                  <a:gd name="T30" fmla="*/ 2147483647 w 797"/>
                  <a:gd name="T31" fmla="*/ 2147483647 h 820"/>
                  <a:gd name="T32" fmla="*/ 2147483647 w 797"/>
                  <a:gd name="T33" fmla="*/ 2147483647 h 820"/>
                  <a:gd name="T34" fmla="*/ 2147483647 w 797"/>
                  <a:gd name="T35" fmla="*/ 2147483647 h 820"/>
                  <a:gd name="T36" fmla="*/ 2147483647 w 797"/>
                  <a:gd name="T37" fmla="*/ 2147483647 h 820"/>
                  <a:gd name="T38" fmla="*/ 2147483647 w 797"/>
                  <a:gd name="T39" fmla="*/ 2147483647 h 820"/>
                  <a:gd name="T40" fmla="*/ 2147483647 w 797"/>
                  <a:gd name="T41" fmla="*/ 2147483647 h 820"/>
                  <a:gd name="T42" fmla="*/ 2147483647 w 797"/>
                  <a:gd name="T43" fmla="*/ 2147483647 h 820"/>
                  <a:gd name="T44" fmla="*/ 2147483647 w 797"/>
                  <a:gd name="T45" fmla="*/ 0 h 820"/>
                  <a:gd name="T46" fmla="*/ 2147483647 w 797"/>
                  <a:gd name="T47" fmla="*/ 2147483647 h 820"/>
                  <a:gd name="T48" fmla="*/ 2147483647 w 797"/>
                  <a:gd name="T49" fmla="*/ 2147483647 h 820"/>
                  <a:gd name="T50" fmla="*/ 2147483647 w 797"/>
                  <a:gd name="T51" fmla="*/ 2147483647 h 820"/>
                  <a:gd name="T52" fmla="*/ 2147483647 w 797"/>
                  <a:gd name="T53" fmla="*/ 2147483647 h 820"/>
                  <a:gd name="T54" fmla="*/ 2147483647 w 797"/>
                  <a:gd name="T55" fmla="*/ 2147483647 h 820"/>
                  <a:gd name="T56" fmla="*/ 2147483647 w 797"/>
                  <a:gd name="T57" fmla="*/ 2147483647 h 820"/>
                  <a:gd name="T58" fmla="*/ 2147483647 w 797"/>
                  <a:gd name="T59" fmla="*/ 2147483647 h 820"/>
                  <a:gd name="T60" fmla="*/ 2147483647 w 797"/>
                  <a:gd name="T61" fmla="*/ 2147483647 h 820"/>
                  <a:gd name="T62" fmla="*/ 2147483647 w 797"/>
                  <a:gd name="T63" fmla="*/ 2147483647 h 820"/>
                  <a:gd name="T64" fmla="*/ 2147483647 w 797"/>
                  <a:gd name="T65" fmla="*/ 2147483647 h 820"/>
                  <a:gd name="T66" fmla="*/ 2147483647 w 797"/>
                  <a:gd name="T67" fmla="*/ 2147483647 h 820"/>
                  <a:gd name="T68" fmla="*/ 2147483647 w 797"/>
                  <a:gd name="T69" fmla="*/ 2147483647 h 820"/>
                  <a:gd name="T70" fmla="*/ 2147483647 w 797"/>
                  <a:gd name="T71" fmla="*/ 2147483647 h 820"/>
                  <a:gd name="T72" fmla="*/ 2147483647 w 797"/>
                  <a:gd name="T73" fmla="*/ 2147483647 h 820"/>
                  <a:gd name="T74" fmla="*/ 2147483647 w 797"/>
                  <a:gd name="T75" fmla="*/ 2147483647 h 820"/>
                  <a:gd name="T76" fmla="*/ 2147483647 w 797"/>
                  <a:gd name="T77" fmla="*/ 2147483647 h 8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97"/>
                  <a:gd name="T118" fmla="*/ 0 h 820"/>
                  <a:gd name="T119" fmla="*/ 797 w 797"/>
                  <a:gd name="T120" fmla="*/ 820 h 8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97" h="820">
                    <a:moveTo>
                      <a:pt x="183" y="750"/>
                    </a:moveTo>
                    <a:lnTo>
                      <a:pt x="175" y="770"/>
                    </a:lnTo>
                    <a:lnTo>
                      <a:pt x="181" y="770"/>
                    </a:lnTo>
                    <a:lnTo>
                      <a:pt x="206" y="820"/>
                    </a:lnTo>
                    <a:lnTo>
                      <a:pt x="217" y="810"/>
                    </a:lnTo>
                    <a:lnTo>
                      <a:pt x="247" y="817"/>
                    </a:lnTo>
                    <a:lnTo>
                      <a:pt x="269" y="803"/>
                    </a:lnTo>
                    <a:lnTo>
                      <a:pt x="286" y="791"/>
                    </a:lnTo>
                    <a:lnTo>
                      <a:pt x="293" y="811"/>
                    </a:lnTo>
                    <a:lnTo>
                      <a:pt x="324" y="806"/>
                    </a:lnTo>
                    <a:lnTo>
                      <a:pt x="338" y="732"/>
                    </a:lnTo>
                    <a:lnTo>
                      <a:pt x="351" y="719"/>
                    </a:lnTo>
                    <a:lnTo>
                      <a:pt x="378" y="695"/>
                    </a:lnTo>
                    <a:lnTo>
                      <a:pt x="389" y="671"/>
                    </a:lnTo>
                    <a:lnTo>
                      <a:pt x="394" y="641"/>
                    </a:lnTo>
                    <a:lnTo>
                      <a:pt x="427" y="653"/>
                    </a:lnTo>
                    <a:lnTo>
                      <a:pt x="435" y="632"/>
                    </a:lnTo>
                    <a:lnTo>
                      <a:pt x="445" y="628"/>
                    </a:lnTo>
                    <a:lnTo>
                      <a:pt x="463" y="601"/>
                    </a:lnTo>
                    <a:lnTo>
                      <a:pt x="492" y="600"/>
                    </a:lnTo>
                    <a:lnTo>
                      <a:pt x="497" y="579"/>
                    </a:lnTo>
                    <a:lnTo>
                      <a:pt x="559" y="549"/>
                    </a:lnTo>
                    <a:lnTo>
                      <a:pt x="605" y="553"/>
                    </a:lnTo>
                    <a:lnTo>
                      <a:pt x="612" y="555"/>
                    </a:lnTo>
                    <a:lnTo>
                      <a:pt x="657" y="537"/>
                    </a:lnTo>
                    <a:lnTo>
                      <a:pt x="709" y="535"/>
                    </a:lnTo>
                    <a:lnTo>
                      <a:pt x="763" y="534"/>
                    </a:lnTo>
                    <a:lnTo>
                      <a:pt x="789" y="485"/>
                    </a:lnTo>
                    <a:lnTo>
                      <a:pt x="790" y="444"/>
                    </a:lnTo>
                    <a:lnTo>
                      <a:pt x="793" y="404"/>
                    </a:lnTo>
                    <a:lnTo>
                      <a:pt x="795" y="364"/>
                    </a:lnTo>
                    <a:lnTo>
                      <a:pt x="797" y="324"/>
                    </a:lnTo>
                    <a:lnTo>
                      <a:pt x="742" y="324"/>
                    </a:lnTo>
                    <a:lnTo>
                      <a:pt x="741" y="282"/>
                    </a:lnTo>
                    <a:lnTo>
                      <a:pt x="672" y="253"/>
                    </a:lnTo>
                    <a:lnTo>
                      <a:pt x="648" y="233"/>
                    </a:lnTo>
                    <a:lnTo>
                      <a:pt x="648" y="216"/>
                    </a:lnTo>
                    <a:lnTo>
                      <a:pt x="612" y="189"/>
                    </a:lnTo>
                    <a:lnTo>
                      <a:pt x="578" y="162"/>
                    </a:lnTo>
                    <a:lnTo>
                      <a:pt x="542" y="136"/>
                    </a:lnTo>
                    <a:lnTo>
                      <a:pt x="506" y="109"/>
                    </a:lnTo>
                    <a:lnTo>
                      <a:pt x="471" y="80"/>
                    </a:lnTo>
                    <a:lnTo>
                      <a:pt x="435" y="53"/>
                    </a:lnTo>
                    <a:lnTo>
                      <a:pt x="400" y="27"/>
                    </a:lnTo>
                    <a:lnTo>
                      <a:pt x="365" y="0"/>
                    </a:lnTo>
                    <a:lnTo>
                      <a:pt x="323" y="0"/>
                    </a:lnTo>
                    <a:lnTo>
                      <a:pt x="280" y="0"/>
                    </a:lnTo>
                    <a:lnTo>
                      <a:pt x="286" y="59"/>
                    </a:lnTo>
                    <a:lnTo>
                      <a:pt x="290" y="118"/>
                    </a:lnTo>
                    <a:lnTo>
                      <a:pt x="296" y="176"/>
                    </a:lnTo>
                    <a:lnTo>
                      <a:pt x="302" y="236"/>
                    </a:lnTo>
                    <a:lnTo>
                      <a:pt x="306" y="294"/>
                    </a:lnTo>
                    <a:lnTo>
                      <a:pt x="312" y="352"/>
                    </a:lnTo>
                    <a:lnTo>
                      <a:pt x="317" y="412"/>
                    </a:lnTo>
                    <a:lnTo>
                      <a:pt x="323" y="470"/>
                    </a:lnTo>
                    <a:lnTo>
                      <a:pt x="336" y="479"/>
                    </a:lnTo>
                    <a:lnTo>
                      <a:pt x="327" y="525"/>
                    </a:lnTo>
                    <a:lnTo>
                      <a:pt x="281" y="525"/>
                    </a:lnTo>
                    <a:lnTo>
                      <a:pt x="235" y="525"/>
                    </a:lnTo>
                    <a:lnTo>
                      <a:pt x="189" y="525"/>
                    </a:lnTo>
                    <a:lnTo>
                      <a:pt x="142" y="525"/>
                    </a:lnTo>
                    <a:lnTo>
                      <a:pt x="136" y="519"/>
                    </a:lnTo>
                    <a:lnTo>
                      <a:pt x="69" y="537"/>
                    </a:lnTo>
                    <a:lnTo>
                      <a:pt x="62" y="538"/>
                    </a:lnTo>
                    <a:lnTo>
                      <a:pt x="33" y="522"/>
                    </a:lnTo>
                    <a:lnTo>
                      <a:pt x="11" y="568"/>
                    </a:lnTo>
                    <a:lnTo>
                      <a:pt x="0" y="565"/>
                    </a:lnTo>
                    <a:lnTo>
                      <a:pt x="14" y="620"/>
                    </a:lnTo>
                    <a:lnTo>
                      <a:pt x="27" y="641"/>
                    </a:lnTo>
                    <a:lnTo>
                      <a:pt x="41" y="697"/>
                    </a:lnTo>
                    <a:lnTo>
                      <a:pt x="35" y="710"/>
                    </a:lnTo>
                    <a:lnTo>
                      <a:pt x="66" y="710"/>
                    </a:lnTo>
                    <a:lnTo>
                      <a:pt x="81" y="716"/>
                    </a:lnTo>
                    <a:lnTo>
                      <a:pt x="109" y="713"/>
                    </a:lnTo>
                    <a:lnTo>
                      <a:pt x="141" y="701"/>
                    </a:lnTo>
                    <a:lnTo>
                      <a:pt x="150" y="692"/>
                    </a:lnTo>
                    <a:lnTo>
                      <a:pt x="165" y="737"/>
                    </a:lnTo>
                    <a:lnTo>
                      <a:pt x="183" y="750"/>
                    </a:lnTo>
                    <a:close/>
                  </a:path>
                </a:pathLst>
              </a:custGeom>
              <a:solidFill>
                <a:srgbClr val="92D050"/>
              </a:solidFill>
              <a:ln w="0">
                <a:solidFill>
                  <a:srgbClr val="006699"/>
                </a:solidFill>
                <a:prstDash val="solid"/>
                <a:round/>
                <a:headEnd/>
                <a:tailEnd/>
              </a:ln>
            </p:spPr>
            <p:txBody>
              <a:bodyPr/>
              <a:lstStyle/>
              <a:p>
                <a:endParaRPr lang="en-US" sz="1799"/>
              </a:p>
            </p:txBody>
          </p:sp>
          <p:sp>
            <p:nvSpPr>
              <p:cNvPr id="1002" name="Freeform 118"/>
              <p:cNvSpPr>
                <a:spLocks noChangeAspect="1"/>
              </p:cNvSpPr>
              <p:nvPr/>
            </p:nvSpPr>
            <p:spPr bwMode="auto">
              <a:xfrm>
                <a:off x="3441210" y="3070611"/>
                <a:ext cx="437518" cy="513555"/>
              </a:xfrm>
              <a:custGeom>
                <a:avLst/>
                <a:gdLst>
                  <a:gd name="T0" fmla="*/ 2147483647 w 588"/>
                  <a:gd name="T1" fmla="*/ 2147483647 h 694"/>
                  <a:gd name="T2" fmla="*/ 2147483647 w 588"/>
                  <a:gd name="T3" fmla="*/ 2147483647 h 694"/>
                  <a:gd name="T4" fmla="*/ 2147483647 w 588"/>
                  <a:gd name="T5" fmla="*/ 2147483647 h 694"/>
                  <a:gd name="T6" fmla="*/ 2147483647 w 588"/>
                  <a:gd name="T7" fmla="*/ 2147483647 h 694"/>
                  <a:gd name="T8" fmla="*/ 2147483647 w 588"/>
                  <a:gd name="T9" fmla="*/ 2147483647 h 694"/>
                  <a:gd name="T10" fmla="*/ 2147483647 w 588"/>
                  <a:gd name="T11" fmla="*/ 2147483647 h 694"/>
                  <a:gd name="T12" fmla="*/ 2147483647 w 588"/>
                  <a:gd name="T13" fmla="*/ 2147483647 h 694"/>
                  <a:gd name="T14" fmla="*/ 0 w 588"/>
                  <a:gd name="T15" fmla="*/ 2147483647 h 694"/>
                  <a:gd name="T16" fmla="*/ 2147483647 w 588"/>
                  <a:gd name="T17" fmla="*/ 2147483647 h 694"/>
                  <a:gd name="T18" fmla="*/ 2147483647 w 588"/>
                  <a:gd name="T19" fmla="*/ 2147483647 h 694"/>
                  <a:gd name="T20" fmla="*/ 2147483647 w 588"/>
                  <a:gd name="T21" fmla="*/ 2147483647 h 694"/>
                  <a:gd name="T22" fmla="*/ 2147483647 w 588"/>
                  <a:gd name="T23" fmla="*/ 2147483647 h 694"/>
                  <a:gd name="T24" fmla="*/ 2147483647 w 588"/>
                  <a:gd name="T25" fmla="*/ 2147483647 h 694"/>
                  <a:gd name="T26" fmla="*/ 2147483647 w 588"/>
                  <a:gd name="T27" fmla="*/ 2147483647 h 694"/>
                  <a:gd name="T28" fmla="*/ 2147483647 w 588"/>
                  <a:gd name="T29" fmla="*/ 2147483647 h 694"/>
                  <a:gd name="T30" fmla="*/ 2147483647 w 588"/>
                  <a:gd name="T31" fmla="*/ 2147483647 h 694"/>
                  <a:gd name="T32" fmla="*/ 2147483647 w 588"/>
                  <a:gd name="T33" fmla="*/ 2147483647 h 694"/>
                  <a:gd name="T34" fmla="*/ 2147483647 w 588"/>
                  <a:gd name="T35" fmla="*/ 2147483647 h 694"/>
                  <a:gd name="T36" fmla="*/ 2147483647 w 588"/>
                  <a:gd name="T37" fmla="*/ 2147483647 h 694"/>
                  <a:gd name="T38" fmla="*/ 2147483647 w 588"/>
                  <a:gd name="T39" fmla="*/ 2147483647 h 694"/>
                  <a:gd name="T40" fmla="*/ 2147483647 w 588"/>
                  <a:gd name="T41" fmla="*/ 2147483647 h 694"/>
                  <a:gd name="T42" fmla="*/ 2147483647 w 588"/>
                  <a:gd name="T43" fmla="*/ 2147483647 h 694"/>
                  <a:gd name="T44" fmla="*/ 2147483647 w 588"/>
                  <a:gd name="T45" fmla="*/ 0 h 694"/>
                  <a:gd name="T46" fmla="*/ 2147483647 w 588"/>
                  <a:gd name="T47" fmla="*/ 2147483647 h 694"/>
                  <a:gd name="T48" fmla="*/ 2147483647 w 588"/>
                  <a:gd name="T49" fmla="*/ 2147483647 h 694"/>
                  <a:gd name="T50" fmla="*/ 2147483647 w 588"/>
                  <a:gd name="T51" fmla="*/ 2147483647 h 694"/>
                  <a:gd name="T52" fmla="*/ 2147483647 w 588"/>
                  <a:gd name="T53" fmla="*/ 2147483647 h 694"/>
                  <a:gd name="T54" fmla="*/ 2147483647 w 588"/>
                  <a:gd name="T55" fmla="*/ 2147483647 h 694"/>
                  <a:gd name="T56" fmla="*/ 2147483647 w 588"/>
                  <a:gd name="T57" fmla="*/ 2147483647 h 694"/>
                  <a:gd name="T58" fmla="*/ 2147483647 w 588"/>
                  <a:gd name="T59" fmla="*/ 2147483647 h 694"/>
                  <a:gd name="T60" fmla="*/ 2147483647 w 588"/>
                  <a:gd name="T61" fmla="*/ 2147483647 h 694"/>
                  <a:gd name="T62" fmla="*/ 2147483647 w 588"/>
                  <a:gd name="T63" fmla="*/ 2147483647 h 694"/>
                  <a:gd name="T64" fmla="*/ 2147483647 w 588"/>
                  <a:gd name="T65" fmla="*/ 2147483647 h 694"/>
                  <a:gd name="T66" fmla="*/ 2147483647 w 588"/>
                  <a:gd name="T67" fmla="*/ 2147483647 h 694"/>
                  <a:gd name="T68" fmla="*/ 2147483647 w 588"/>
                  <a:gd name="T69" fmla="*/ 2147483647 h 694"/>
                  <a:gd name="T70" fmla="*/ 2147483647 w 588"/>
                  <a:gd name="T71" fmla="*/ 2147483647 h 694"/>
                  <a:gd name="T72" fmla="*/ 2147483647 w 588"/>
                  <a:gd name="T73" fmla="*/ 2147483647 h 694"/>
                  <a:gd name="T74" fmla="*/ 2147483647 w 588"/>
                  <a:gd name="T75" fmla="*/ 2147483647 h 694"/>
                  <a:gd name="T76" fmla="*/ 2147483647 w 588"/>
                  <a:gd name="T77" fmla="*/ 2147483647 h 694"/>
                  <a:gd name="T78" fmla="*/ 2147483647 w 588"/>
                  <a:gd name="T79" fmla="*/ 2147483647 h 694"/>
                  <a:gd name="T80" fmla="*/ 2147483647 w 588"/>
                  <a:gd name="T81" fmla="*/ 2147483647 h 694"/>
                  <a:gd name="T82" fmla="*/ 2147483647 w 588"/>
                  <a:gd name="T83" fmla="*/ 2147483647 h 694"/>
                  <a:gd name="T84" fmla="*/ 2147483647 w 588"/>
                  <a:gd name="T85" fmla="*/ 2147483647 h 694"/>
                  <a:gd name="T86" fmla="*/ 2147483647 w 588"/>
                  <a:gd name="T87" fmla="*/ 2147483647 h 694"/>
                  <a:gd name="T88" fmla="*/ 2147483647 w 588"/>
                  <a:gd name="T89" fmla="*/ 2147483647 h 694"/>
                  <a:gd name="T90" fmla="*/ 2147483647 w 588"/>
                  <a:gd name="T91" fmla="*/ 2147483647 h 694"/>
                  <a:gd name="T92" fmla="*/ 2147483647 w 588"/>
                  <a:gd name="T93" fmla="*/ 2147483647 h 694"/>
                  <a:gd name="T94" fmla="*/ 2147483647 w 588"/>
                  <a:gd name="T95" fmla="*/ 2147483647 h 694"/>
                  <a:gd name="T96" fmla="*/ 2147483647 w 588"/>
                  <a:gd name="T97" fmla="*/ 2147483647 h 694"/>
                  <a:gd name="T98" fmla="*/ 2147483647 w 588"/>
                  <a:gd name="T99" fmla="*/ 2147483647 h 694"/>
                  <a:gd name="T100" fmla="*/ 2147483647 w 588"/>
                  <a:gd name="T101" fmla="*/ 2147483647 h 694"/>
                  <a:gd name="T102" fmla="*/ 2147483647 w 588"/>
                  <a:gd name="T103" fmla="*/ 2147483647 h 694"/>
                  <a:gd name="T104" fmla="*/ 2147483647 w 588"/>
                  <a:gd name="T105" fmla="*/ 2147483647 h 694"/>
                  <a:gd name="T106" fmla="*/ 2147483647 w 588"/>
                  <a:gd name="T107" fmla="*/ 2147483647 h 6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694"/>
                  <a:gd name="T164" fmla="*/ 588 w 588"/>
                  <a:gd name="T165" fmla="*/ 694 h 6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694">
                    <a:moveTo>
                      <a:pt x="29" y="599"/>
                    </a:moveTo>
                    <a:lnTo>
                      <a:pt x="17" y="621"/>
                    </a:lnTo>
                    <a:lnTo>
                      <a:pt x="31" y="555"/>
                    </a:lnTo>
                    <a:lnTo>
                      <a:pt x="44" y="490"/>
                    </a:lnTo>
                    <a:lnTo>
                      <a:pt x="29" y="436"/>
                    </a:lnTo>
                    <a:lnTo>
                      <a:pt x="34" y="378"/>
                    </a:lnTo>
                    <a:lnTo>
                      <a:pt x="3" y="347"/>
                    </a:lnTo>
                    <a:lnTo>
                      <a:pt x="0" y="360"/>
                    </a:lnTo>
                    <a:lnTo>
                      <a:pt x="6" y="329"/>
                    </a:lnTo>
                    <a:lnTo>
                      <a:pt x="52" y="329"/>
                    </a:lnTo>
                    <a:lnTo>
                      <a:pt x="100" y="329"/>
                    </a:lnTo>
                    <a:lnTo>
                      <a:pt x="147" y="329"/>
                    </a:lnTo>
                    <a:lnTo>
                      <a:pt x="194" y="329"/>
                    </a:lnTo>
                    <a:lnTo>
                      <a:pt x="195" y="282"/>
                    </a:lnTo>
                    <a:lnTo>
                      <a:pt x="197" y="236"/>
                    </a:lnTo>
                    <a:lnTo>
                      <a:pt x="244" y="212"/>
                    </a:lnTo>
                    <a:lnTo>
                      <a:pt x="246" y="142"/>
                    </a:lnTo>
                    <a:lnTo>
                      <a:pt x="247" y="71"/>
                    </a:lnTo>
                    <a:lnTo>
                      <a:pt x="286" y="71"/>
                    </a:lnTo>
                    <a:lnTo>
                      <a:pt x="326" y="71"/>
                    </a:lnTo>
                    <a:lnTo>
                      <a:pt x="365" y="71"/>
                    </a:lnTo>
                    <a:lnTo>
                      <a:pt x="406" y="71"/>
                    </a:lnTo>
                    <a:lnTo>
                      <a:pt x="407" y="0"/>
                    </a:lnTo>
                    <a:lnTo>
                      <a:pt x="452" y="32"/>
                    </a:lnTo>
                    <a:lnTo>
                      <a:pt x="497" y="63"/>
                    </a:lnTo>
                    <a:lnTo>
                      <a:pt x="543" y="94"/>
                    </a:lnTo>
                    <a:lnTo>
                      <a:pt x="588" y="126"/>
                    </a:lnTo>
                    <a:lnTo>
                      <a:pt x="546" y="126"/>
                    </a:lnTo>
                    <a:lnTo>
                      <a:pt x="503" y="126"/>
                    </a:lnTo>
                    <a:lnTo>
                      <a:pt x="509" y="185"/>
                    </a:lnTo>
                    <a:lnTo>
                      <a:pt x="513" y="244"/>
                    </a:lnTo>
                    <a:lnTo>
                      <a:pt x="519" y="302"/>
                    </a:lnTo>
                    <a:lnTo>
                      <a:pt x="525" y="362"/>
                    </a:lnTo>
                    <a:lnTo>
                      <a:pt x="529" y="420"/>
                    </a:lnTo>
                    <a:lnTo>
                      <a:pt x="535" y="478"/>
                    </a:lnTo>
                    <a:lnTo>
                      <a:pt x="540" y="538"/>
                    </a:lnTo>
                    <a:lnTo>
                      <a:pt x="546" y="596"/>
                    </a:lnTo>
                    <a:lnTo>
                      <a:pt x="559" y="605"/>
                    </a:lnTo>
                    <a:lnTo>
                      <a:pt x="550" y="651"/>
                    </a:lnTo>
                    <a:lnTo>
                      <a:pt x="504" y="651"/>
                    </a:lnTo>
                    <a:lnTo>
                      <a:pt x="458" y="651"/>
                    </a:lnTo>
                    <a:lnTo>
                      <a:pt x="412" y="651"/>
                    </a:lnTo>
                    <a:lnTo>
                      <a:pt x="365" y="651"/>
                    </a:lnTo>
                    <a:lnTo>
                      <a:pt x="359" y="645"/>
                    </a:lnTo>
                    <a:lnTo>
                      <a:pt x="292" y="663"/>
                    </a:lnTo>
                    <a:lnTo>
                      <a:pt x="285" y="664"/>
                    </a:lnTo>
                    <a:lnTo>
                      <a:pt x="256" y="648"/>
                    </a:lnTo>
                    <a:lnTo>
                      <a:pt x="234" y="694"/>
                    </a:lnTo>
                    <a:lnTo>
                      <a:pt x="223" y="691"/>
                    </a:lnTo>
                    <a:lnTo>
                      <a:pt x="188" y="654"/>
                    </a:lnTo>
                    <a:lnTo>
                      <a:pt x="152" y="615"/>
                    </a:lnTo>
                    <a:lnTo>
                      <a:pt x="107" y="588"/>
                    </a:lnTo>
                    <a:lnTo>
                      <a:pt x="68" y="594"/>
                    </a:lnTo>
                    <a:lnTo>
                      <a:pt x="29" y="599"/>
                    </a:lnTo>
                    <a:close/>
                  </a:path>
                </a:pathLst>
              </a:custGeom>
              <a:solidFill>
                <a:srgbClr val="92D050"/>
              </a:solidFill>
              <a:ln w="0">
                <a:solidFill>
                  <a:srgbClr val="006699"/>
                </a:solidFill>
                <a:prstDash val="solid"/>
                <a:round/>
                <a:headEnd/>
                <a:tailEnd/>
              </a:ln>
            </p:spPr>
            <p:txBody>
              <a:bodyPr/>
              <a:lstStyle/>
              <a:p>
                <a:endParaRPr lang="en-US" sz="1799"/>
              </a:p>
            </p:txBody>
          </p:sp>
          <p:sp>
            <p:nvSpPr>
              <p:cNvPr id="1003" name="Freeform 119"/>
              <p:cNvSpPr>
                <a:spLocks noChangeAspect="1"/>
              </p:cNvSpPr>
              <p:nvPr/>
            </p:nvSpPr>
            <p:spPr bwMode="auto">
              <a:xfrm>
                <a:off x="3586384" y="2718404"/>
                <a:ext cx="427577" cy="338435"/>
              </a:xfrm>
              <a:custGeom>
                <a:avLst/>
                <a:gdLst>
                  <a:gd name="T0" fmla="*/ 2147483647 w 574"/>
                  <a:gd name="T1" fmla="*/ 2147483647 h 456"/>
                  <a:gd name="T2" fmla="*/ 2147483647 w 574"/>
                  <a:gd name="T3" fmla="*/ 2147483647 h 456"/>
                  <a:gd name="T4" fmla="*/ 2147483647 w 574"/>
                  <a:gd name="T5" fmla="*/ 2147483647 h 456"/>
                  <a:gd name="T6" fmla="*/ 2147483647 w 574"/>
                  <a:gd name="T7" fmla="*/ 2147483647 h 456"/>
                  <a:gd name="T8" fmla="*/ 2147483647 w 574"/>
                  <a:gd name="T9" fmla="*/ 2147483647 h 456"/>
                  <a:gd name="T10" fmla="*/ 2147483647 w 574"/>
                  <a:gd name="T11" fmla="*/ 2147483647 h 456"/>
                  <a:gd name="T12" fmla="*/ 2147483647 w 574"/>
                  <a:gd name="T13" fmla="*/ 2147483647 h 456"/>
                  <a:gd name="T14" fmla="*/ 2147483647 w 574"/>
                  <a:gd name="T15" fmla="*/ 2147483647 h 456"/>
                  <a:gd name="T16" fmla="*/ 2147483647 w 574"/>
                  <a:gd name="T17" fmla="*/ 2147483647 h 456"/>
                  <a:gd name="T18" fmla="*/ 2147483647 w 574"/>
                  <a:gd name="T19" fmla="*/ 2147483647 h 456"/>
                  <a:gd name="T20" fmla="*/ 0 w 574"/>
                  <a:gd name="T21" fmla="*/ 2147483647 h 456"/>
                  <a:gd name="T22" fmla="*/ 2147483647 w 574"/>
                  <a:gd name="T23" fmla="*/ 2147483647 h 456"/>
                  <a:gd name="T24" fmla="*/ 2147483647 w 574"/>
                  <a:gd name="T25" fmla="*/ 2147483647 h 456"/>
                  <a:gd name="T26" fmla="*/ 2147483647 w 574"/>
                  <a:gd name="T27" fmla="*/ 2147483647 h 456"/>
                  <a:gd name="T28" fmla="*/ 2147483647 w 574"/>
                  <a:gd name="T29" fmla="*/ 2147483647 h 456"/>
                  <a:gd name="T30" fmla="*/ 2147483647 w 574"/>
                  <a:gd name="T31" fmla="*/ 2147483647 h 456"/>
                  <a:gd name="T32" fmla="*/ 2147483647 w 574"/>
                  <a:gd name="T33" fmla="*/ 2147483647 h 456"/>
                  <a:gd name="T34" fmla="*/ 2147483647 w 574"/>
                  <a:gd name="T35" fmla="*/ 2147483647 h 456"/>
                  <a:gd name="T36" fmla="*/ 2147483647 w 574"/>
                  <a:gd name="T37" fmla="*/ 2147483647 h 456"/>
                  <a:gd name="T38" fmla="*/ 2147483647 w 574"/>
                  <a:gd name="T39" fmla="*/ 2147483647 h 456"/>
                  <a:gd name="T40" fmla="*/ 2147483647 w 574"/>
                  <a:gd name="T41" fmla="*/ 2147483647 h 456"/>
                  <a:gd name="T42" fmla="*/ 2147483647 w 574"/>
                  <a:gd name="T43" fmla="*/ 2147483647 h 456"/>
                  <a:gd name="T44" fmla="*/ 2147483647 w 574"/>
                  <a:gd name="T45" fmla="*/ 2147483647 h 456"/>
                  <a:gd name="T46" fmla="*/ 2147483647 w 574"/>
                  <a:gd name="T47" fmla="*/ 2147483647 h 456"/>
                  <a:gd name="T48" fmla="*/ 2147483647 w 574"/>
                  <a:gd name="T49" fmla="*/ 2147483647 h 456"/>
                  <a:gd name="T50" fmla="*/ 2147483647 w 574"/>
                  <a:gd name="T51" fmla="*/ 2147483647 h 456"/>
                  <a:gd name="T52" fmla="*/ 2147483647 w 574"/>
                  <a:gd name="T53" fmla="*/ 2147483647 h 456"/>
                  <a:gd name="T54" fmla="*/ 2147483647 w 574"/>
                  <a:gd name="T55" fmla="*/ 2147483647 h 456"/>
                  <a:gd name="T56" fmla="*/ 2147483647 w 574"/>
                  <a:gd name="T57" fmla="*/ 2147483647 h 456"/>
                  <a:gd name="T58" fmla="*/ 2147483647 w 574"/>
                  <a:gd name="T59" fmla="*/ 2147483647 h 456"/>
                  <a:gd name="T60" fmla="*/ 2147483647 w 574"/>
                  <a:gd name="T61" fmla="*/ 2147483647 h 456"/>
                  <a:gd name="T62" fmla="*/ 2147483647 w 574"/>
                  <a:gd name="T63" fmla="*/ 2147483647 h 456"/>
                  <a:gd name="T64" fmla="*/ 2147483647 w 574"/>
                  <a:gd name="T65" fmla="*/ 2147483647 h 456"/>
                  <a:gd name="T66" fmla="*/ 2147483647 w 574"/>
                  <a:gd name="T67" fmla="*/ 0 h 456"/>
                  <a:gd name="T68" fmla="*/ 2147483647 w 574"/>
                  <a:gd name="T69" fmla="*/ 2147483647 h 456"/>
                  <a:gd name="T70" fmla="*/ 2147483647 w 574"/>
                  <a:gd name="T71" fmla="*/ 2147483647 h 456"/>
                  <a:gd name="T72" fmla="*/ 2147483647 w 574"/>
                  <a:gd name="T73" fmla="*/ 2147483647 h 4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4"/>
                  <a:gd name="T112" fmla="*/ 0 h 456"/>
                  <a:gd name="T113" fmla="*/ 574 w 574"/>
                  <a:gd name="T114" fmla="*/ 456 h 4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4" h="456">
                    <a:moveTo>
                      <a:pt x="297" y="112"/>
                    </a:moveTo>
                    <a:lnTo>
                      <a:pt x="253" y="141"/>
                    </a:lnTo>
                    <a:lnTo>
                      <a:pt x="210" y="168"/>
                    </a:lnTo>
                    <a:lnTo>
                      <a:pt x="188" y="211"/>
                    </a:lnTo>
                    <a:lnTo>
                      <a:pt x="165" y="253"/>
                    </a:lnTo>
                    <a:lnTo>
                      <a:pt x="170" y="302"/>
                    </a:lnTo>
                    <a:lnTo>
                      <a:pt x="147" y="342"/>
                    </a:lnTo>
                    <a:lnTo>
                      <a:pt x="125" y="381"/>
                    </a:lnTo>
                    <a:lnTo>
                      <a:pt x="89" y="406"/>
                    </a:lnTo>
                    <a:lnTo>
                      <a:pt x="53" y="432"/>
                    </a:lnTo>
                    <a:lnTo>
                      <a:pt x="0" y="456"/>
                    </a:lnTo>
                    <a:lnTo>
                      <a:pt x="53" y="456"/>
                    </a:lnTo>
                    <a:lnTo>
                      <a:pt x="107" y="456"/>
                    </a:lnTo>
                    <a:lnTo>
                      <a:pt x="159" y="456"/>
                    </a:lnTo>
                    <a:lnTo>
                      <a:pt x="213" y="456"/>
                    </a:lnTo>
                    <a:lnTo>
                      <a:pt x="223" y="390"/>
                    </a:lnTo>
                    <a:lnTo>
                      <a:pt x="262" y="369"/>
                    </a:lnTo>
                    <a:lnTo>
                      <a:pt x="301" y="347"/>
                    </a:lnTo>
                    <a:lnTo>
                      <a:pt x="343" y="330"/>
                    </a:lnTo>
                    <a:lnTo>
                      <a:pt x="383" y="312"/>
                    </a:lnTo>
                    <a:lnTo>
                      <a:pt x="418" y="288"/>
                    </a:lnTo>
                    <a:lnTo>
                      <a:pt x="452" y="265"/>
                    </a:lnTo>
                    <a:lnTo>
                      <a:pt x="450" y="232"/>
                    </a:lnTo>
                    <a:lnTo>
                      <a:pt x="513" y="208"/>
                    </a:lnTo>
                    <a:lnTo>
                      <a:pt x="564" y="203"/>
                    </a:lnTo>
                    <a:lnTo>
                      <a:pt x="574" y="188"/>
                    </a:lnTo>
                    <a:lnTo>
                      <a:pt x="544" y="139"/>
                    </a:lnTo>
                    <a:lnTo>
                      <a:pt x="538" y="97"/>
                    </a:lnTo>
                    <a:lnTo>
                      <a:pt x="531" y="57"/>
                    </a:lnTo>
                    <a:lnTo>
                      <a:pt x="521" y="45"/>
                    </a:lnTo>
                    <a:lnTo>
                      <a:pt x="489" y="35"/>
                    </a:lnTo>
                    <a:lnTo>
                      <a:pt x="476" y="36"/>
                    </a:lnTo>
                    <a:lnTo>
                      <a:pt x="397" y="32"/>
                    </a:lnTo>
                    <a:lnTo>
                      <a:pt x="371" y="0"/>
                    </a:lnTo>
                    <a:lnTo>
                      <a:pt x="344" y="23"/>
                    </a:lnTo>
                    <a:lnTo>
                      <a:pt x="320" y="68"/>
                    </a:lnTo>
                    <a:lnTo>
                      <a:pt x="297" y="112"/>
                    </a:lnTo>
                    <a:close/>
                  </a:path>
                </a:pathLst>
              </a:custGeom>
              <a:solidFill>
                <a:srgbClr val="92D050"/>
              </a:solidFill>
              <a:ln w="0">
                <a:solidFill>
                  <a:srgbClr val="006699"/>
                </a:solidFill>
                <a:prstDash val="solid"/>
                <a:round/>
                <a:headEnd/>
                <a:tailEnd/>
              </a:ln>
            </p:spPr>
            <p:txBody>
              <a:bodyPr/>
              <a:lstStyle/>
              <a:p>
                <a:endParaRPr lang="en-US" sz="1799"/>
              </a:p>
            </p:txBody>
          </p:sp>
          <p:sp>
            <p:nvSpPr>
              <p:cNvPr id="1004" name="Freeform 120"/>
              <p:cNvSpPr>
                <a:spLocks noChangeAspect="1"/>
              </p:cNvSpPr>
              <p:nvPr/>
            </p:nvSpPr>
            <p:spPr bwMode="auto">
              <a:xfrm>
                <a:off x="4059704" y="3224086"/>
                <a:ext cx="564798" cy="484041"/>
              </a:xfrm>
              <a:custGeom>
                <a:avLst/>
                <a:gdLst>
                  <a:gd name="T0" fmla="*/ 2147483647 w 755"/>
                  <a:gd name="T1" fmla="*/ 2147483647 h 653"/>
                  <a:gd name="T2" fmla="*/ 2147483647 w 755"/>
                  <a:gd name="T3" fmla="*/ 2147483647 h 653"/>
                  <a:gd name="T4" fmla="*/ 2147483647 w 755"/>
                  <a:gd name="T5" fmla="*/ 2147483647 h 653"/>
                  <a:gd name="T6" fmla="*/ 2147483647 w 755"/>
                  <a:gd name="T7" fmla="*/ 2147483647 h 653"/>
                  <a:gd name="T8" fmla="*/ 2147483647 w 755"/>
                  <a:gd name="T9" fmla="*/ 2147483647 h 653"/>
                  <a:gd name="T10" fmla="*/ 2147483647 w 755"/>
                  <a:gd name="T11" fmla="*/ 2147483647 h 653"/>
                  <a:gd name="T12" fmla="*/ 0 w 755"/>
                  <a:gd name="T13" fmla="*/ 2147483647 h 653"/>
                  <a:gd name="T14" fmla="*/ 2147483647 w 755"/>
                  <a:gd name="T15" fmla="*/ 2147483647 h 653"/>
                  <a:gd name="T16" fmla="*/ 2147483647 w 755"/>
                  <a:gd name="T17" fmla="*/ 2147483647 h 653"/>
                  <a:gd name="T18" fmla="*/ 2147483647 w 755"/>
                  <a:gd name="T19" fmla="*/ 2147483647 h 653"/>
                  <a:gd name="T20" fmla="*/ 2147483647 w 755"/>
                  <a:gd name="T21" fmla="*/ 2147483647 h 653"/>
                  <a:gd name="T22" fmla="*/ 2147483647 w 755"/>
                  <a:gd name="T23" fmla="*/ 2147483647 h 653"/>
                  <a:gd name="T24" fmla="*/ 2147483647 w 755"/>
                  <a:gd name="T25" fmla="*/ 2147483647 h 653"/>
                  <a:gd name="T26" fmla="*/ 2147483647 w 755"/>
                  <a:gd name="T27" fmla="*/ 2147483647 h 653"/>
                  <a:gd name="T28" fmla="*/ 2147483647 w 755"/>
                  <a:gd name="T29" fmla="*/ 2147483647 h 653"/>
                  <a:gd name="T30" fmla="*/ 2147483647 w 755"/>
                  <a:gd name="T31" fmla="*/ 2147483647 h 653"/>
                  <a:gd name="T32" fmla="*/ 2147483647 w 755"/>
                  <a:gd name="T33" fmla="*/ 2147483647 h 653"/>
                  <a:gd name="T34" fmla="*/ 2147483647 w 755"/>
                  <a:gd name="T35" fmla="*/ 2147483647 h 653"/>
                  <a:gd name="T36" fmla="*/ 2147483647 w 755"/>
                  <a:gd name="T37" fmla="*/ 2147483647 h 653"/>
                  <a:gd name="T38" fmla="*/ 2147483647 w 755"/>
                  <a:gd name="T39" fmla="*/ 2147483647 h 653"/>
                  <a:gd name="T40" fmla="*/ 2147483647 w 755"/>
                  <a:gd name="T41" fmla="*/ 2147483647 h 653"/>
                  <a:gd name="T42" fmla="*/ 2147483647 w 755"/>
                  <a:gd name="T43" fmla="*/ 2147483647 h 653"/>
                  <a:gd name="T44" fmla="*/ 2147483647 w 755"/>
                  <a:gd name="T45" fmla="*/ 2147483647 h 653"/>
                  <a:gd name="T46" fmla="*/ 2147483647 w 755"/>
                  <a:gd name="T47" fmla="*/ 0 h 653"/>
                  <a:gd name="T48" fmla="*/ 2147483647 w 755"/>
                  <a:gd name="T49" fmla="*/ 2147483647 h 653"/>
                  <a:gd name="T50" fmla="*/ 2147483647 w 755"/>
                  <a:gd name="T51" fmla="*/ 2147483647 h 653"/>
                  <a:gd name="T52" fmla="*/ 2147483647 w 755"/>
                  <a:gd name="T53" fmla="*/ 2147483647 h 653"/>
                  <a:gd name="T54" fmla="*/ 2147483647 w 755"/>
                  <a:gd name="T55" fmla="*/ 2147483647 h 653"/>
                  <a:gd name="T56" fmla="*/ 2147483647 w 755"/>
                  <a:gd name="T57" fmla="*/ 2147483647 h 653"/>
                  <a:gd name="T58" fmla="*/ 2147483647 w 755"/>
                  <a:gd name="T59" fmla="*/ 2147483647 h 653"/>
                  <a:gd name="T60" fmla="*/ 2147483647 w 755"/>
                  <a:gd name="T61" fmla="*/ 2147483647 h 653"/>
                  <a:gd name="T62" fmla="*/ 2147483647 w 755"/>
                  <a:gd name="T63" fmla="*/ 2147483647 h 653"/>
                  <a:gd name="T64" fmla="*/ 2147483647 w 755"/>
                  <a:gd name="T65" fmla="*/ 2147483647 h 653"/>
                  <a:gd name="T66" fmla="*/ 2147483647 w 755"/>
                  <a:gd name="T67" fmla="*/ 2147483647 h 653"/>
                  <a:gd name="T68" fmla="*/ 2147483647 w 755"/>
                  <a:gd name="T69" fmla="*/ 2147483647 h 653"/>
                  <a:gd name="T70" fmla="*/ 2147483647 w 755"/>
                  <a:gd name="T71" fmla="*/ 2147483647 h 653"/>
                  <a:gd name="T72" fmla="*/ 2147483647 w 755"/>
                  <a:gd name="T73" fmla="*/ 2147483647 h 653"/>
                  <a:gd name="T74" fmla="*/ 2147483647 w 755"/>
                  <a:gd name="T75" fmla="*/ 2147483647 h 653"/>
                  <a:gd name="T76" fmla="*/ 2147483647 w 755"/>
                  <a:gd name="T77" fmla="*/ 2147483647 h 653"/>
                  <a:gd name="T78" fmla="*/ 2147483647 w 755"/>
                  <a:gd name="T79" fmla="*/ 2147483647 h 653"/>
                  <a:gd name="T80" fmla="*/ 2147483647 w 755"/>
                  <a:gd name="T81" fmla="*/ 2147483647 h 653"/>
                  <a:gd name="T82" fmla="*/ 2147483647 w 755"/>
                  <a:gd name="T83" fmla="*/ 2147483647 h 653"/>
                  <a:gd name="T84" fmla="*/ 2147483647 w 755"/>
                  <a:gd name="T85" fmla="*/ 2147483647 h 653"/>
                  <a:gd name="T86" fmla="*/ 2147483647 w 755"/>
                  <a:gd name="T87" fmla="*/ 2147483647 h 653"/>
                  <a:gd name="T88" fmla="*/ 2147483647 w 755"/>
                  <a:gd name="T89" fmla="*/ 2147483647 h 653"/>
                  <a:gd name="T90" fmla="*/ 2147483647 w 755"/>
                  <a:gd name="T91" fmla="*/ 2147483647 h 653"/>
                  <a:gd name="T92" fmla="*/ 2147483647 w 755"/>
                  <a:gd name="T93" fmla="*/ 2147483647 h 653"/>
                  <a:gd name="T94" fmla="*/ 2147483647 w 755"/>
                  <a:gd name="T95" fmla="*/ 2147483647 h 653"/>
                  <a:gd name="T96" fmla="*/ 2147483647 w 755"/>
                  <a:gd name="T97" fmla="*/ 2147483647 h 653"/>
                  <a:gd name="T98" fmla="*/ 2147483647 w 755"/>
                  <a:gd name="T99" fmla="*/ 2147483647 h 653"/>
                  <a:gd name="T100" fmla="*/ 2147483647 w 755"/>
                  <a:gd name="T101" fmla="*/ 2147483647 h 653"/>
                  <a:gd name="T102" fmla="*/ 2147483647 w 755"/>
                  <a:gd name="T103" fmla="*/ 2147483647 h 653"/>
                  <a:gd name="T104" fmla="*/ 2147483647 w 755"/>
                  <a:gd name="T105" fmla="*/ 2147483647 h 653"/>
                  <a:gd name="T106" fmla="*/ 2147483647 w 755"/>
                  <a:gd name="T107" fmla="*/ 2147483647 h 653"/>
                  <a:gd name="T108" fmla="*/ 2147483647 w 755"/>
                  <a:gd name="T109" fmla="*/ 2147483647 h 653"/>
                  <a:gd name="T110" fmla="*/ 2147483647 w 755"/>
                  <a:gd name="T111" fmla="*/ 2147483647 h 653"/>
                  <a:gd name="T112" fmla="*/ 2147483647 w 755"/>
                  <a:gd name="T113" fmla="*/ 2147483647 h 653"/>
                  <a:gd name="T114" fmla="*/ 2147483647 w 755"/>
                  <a:gd name="T115" fmla="*/ 2147483647 h 653"/>
                  <a:gd name="T116" fmla="*/ 2147483647 w 755"/>
                  <a:gd name="T117" fmla="*/ 2147483647 h 653"/>
                  <a:gd name="T118" fmla="*/ 2147483647 w 755"/>
                  <a:gd name="T119" fmla="*/ 2147483647 h 6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5"/>
                  <a:gd name="T181" fmla="*/ 0 h 653"/>
                  <a:gd name="T182" fmla="*/ 755 w 755"/>
                  <a:gd name="T183" fmla="*/ 653 h 6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5" h="653">
                    <a:moveTo>
                      <a:pt x="82" y="598"/>
                    </a:moveTo>
                    <a:lnTo>
                      <a:pt x="64" y="601"/>
                    </a:lnTo>
                    <a:lnTo>
                      <a:pt x="36" y="579"/>
                    </a:lnTo>
                    <a:lnTo>
                      <a:pt x="37" y="561"/>
                    </a:lnTo>
                    <a:lnTo>
                      <a:pt x="45" y="559"/>
                    </a:lnTo>
                    <a:lnTo>
                      <a:pt x="4" y="519"/>
                    </a:lnTo>
                    <a:lnTo>
                      <a:pt x="0" y="471"/>
                    </a:lnTo>
                    <a:lnTo>
                      <a:pt x="7" y="473"/>
                    </a:lnTo>
                    <a:lnTo>
                      <a:pt x="52" y="455"/>
                    </a:lnTo>
                    <a:lnTo>
                      <a:pt x="104" y="453"/>
                    </a:lnTo>
                    <a:lnTo>
                      <a:pt x="158" y="452"/>
                    </a:lnTo>
                    <a:lnTo>
                      <a:pt x="184" y="403"/>
                    </a:lnTo>
                    <a:lnTo>
                      <a:pt x="185" y="362"/>
                    </a:lnTo>
                    <a:lnTo>
                      <a:pt x="188" y="322"/>
                    </a:lnTo>
                    <a:lnTo>
                      <a:pt x="190" y="282"/>
                    </a:lnTo>
                    <a:lnTo>
                      <a:pt x="192" y="242"/>
                    </a:lnTo>
                    <a:lnTo>
                      <a:pt x="230" y="233"/>
                    </a:lnTo>
                    <a:lnTo>
                      <a:pt x="267" y="225"/>
                    </a:lnTo>
                    <a:lnTo>
                      <a:pt x="306" y="186"/>
                    </a:lnTo>
                    <a:lnTo>
                      <a:pt x="345" y="148"/>
                    </a:lnTo>
                    <a:lnTo>
                      <a:pt x="398" y="110"/>
                    </a:lnTo>
                    <a:lnTo>
                      <a:pt x="452" y="74"/>
                    </a:lnTo>
                    <a:lnTo>
                      <a:pt x="506" y="37"/>
                    </a:lnTo>
                    <a:lnTo>
                      <a:pt x="558" y="0"/>
                    </a:lnTo>
                    <a:lnTo>
                      <a:pt x="627" y="16"/>
                    </a:lnTo>
                    <a:lnTo>
                      <a:pt x="667" y="51"/>
                    </a:lnTo>
                    <a:lnTo>
                      <a:pt x="701" y="30"/>
                    </a:lnTo>
                    <a:lnTo>
                      <a:pt x="703" y="28"/>
                    </a:lnTo>
                    <a:lnTo>
                      <a:pt x="709" y="70"/>
                    </a:lnTo>
                    <a:lnTo>
                      <a:pt x="715" y="112"/>
                    </a:lnTo>
                    <a:lnTo>
                      <a:pt x="755" y="176"/>
                    </a:lnTo>
                    <a:lnTo>
                      <a:pt x="743" y="198"/>
                    </a:lnTo>
                    <a:lnTo>
                      <a:pt x="742" y="240"/>
                    </a:lnTo>
                    <a:lnTo>
                      <a:pt x="739" y="282"/>
                    </a:lnTo>
                    <a:lnTo>
                      <a:pt x="736" y="324"/>
                    </a:lnTo>
                    <a:lnTo>
                      <a:pt x="734" y="365"/>
                    </a:lnTo>
                    <a:lnTo>
                      <a:pt x="712" y="398"/>
                    </a:lnTo>
                    <a:lnTo>
                      <a:pt x="691" y="431"/>
                    </a:lnTo>
                    <a:lnTo>
                      <a:pt x="669" y="464"/>
                    </a:lnTo>
                    <a:lnTo>
                      <a:pt x="646" y="498"/>
                    </a:lnTo>
                    <a:lnTo>
                      <a:pt x="648" y="541"/>
                    </a:lnTo>
                    <a:lnTo>
                      <a:pt x="594" y="574"/>
                    </a:lnTo>
                    <a:lnTo>
                      <a:pt x="545" y="568"/>
                    </a:lnTo>
                    <a:lnTo>
                      <a:pt x="495" y="564"/>
                    </a:lnTo>
                    <a:lnTo>
                      <a:pt x="439" y="591"/>
                    </a:lnTo>
                    <a:lnTo>
                      <a:pt x="403" y="577"/>
                    </a:lnTo>
                    <a:lnTo>
                      <a:pt x="367" y="562"/>
                    </a:lnTo>
                    <a:lnTo>
                      <a:pt x="318" y="576"/>
                    </a:lnTo>
                    <a:lnTo>
                      <a:pt x="284" y="544"/>
                    </a:lnTo>
                    <a:lnTo>
                      <a:pt x="236" y="540"/>
                    </a:lnTo>
                    <a:lnTo>
                      <a:pt x="190" y="555"/>
                    </a:lnTo>
                    <a:lnTo>
                      <a:pt x="179" y="595"/>
                    </a:lnTo>
                    <a:lnTo>
                      <a:pt x="164" y="631"/>
                    </a:lnTo>
                    <a:lnTo>
                      <a:pt x="163" y="653"/>
                    </a:lnTo>
                    <a:lnTo>
                      <a:pt x="119" y="618"/>
                    </a:lnTo>
                    <a:lnTo>
                      <a:pt x="106" y="634"/>
                    </a:lnTo>
                    <a:lnTo>
                      <a:pt x="104" y="643"/>
                    </a:lnTo>
                    <a:lnTo>
                      <a:pt x="104" y="641"/>
                    </a:lnTo>
                    <a:lnTo>
                      <a:pt x="92" y="615"/>
                    </a:lnTo>
                    <a:lnTo>
                      <a:pt x="82" y="598"/>
                    </a:lnTo>
                    <a:close/>
                  </a:path>
                </a:pathLst>
              </a:custGeom>
              <a:solidFill>
                <a:srgbClr val="92D050"/>
              </a:solidFill>
              <a:ln w="0">
                <a:solidFill>
                  <a:srgbClr val="006699"/>
                </a:solidFill>
                <a:prstDash val="solid"/>
                <a:round/>
                <a:headEnd/>
                <a:tailEnd/>
              </a:ln>
            </p:spPr>
            <p:txBody>
              <a:bodyPr/>
              <a:lstStyle/>
              <a:p>
                <a:endParaRPr lang="en-US" sz="1799"/>
              </a:p>
            </p:txBody>
          </p:sp>
          <p:sp>
            <p:nvSpPr>
              <p:cNvPr id="1005" name="Freeform 121"/>
              <p:cNvSpPr>
                <a:spLocks noChangeAspect="1"/>
              </p:cNvSpPr>
              <p:nvPr/>
            </p:nvSpPr>
            <p:spPr bwMode="auto">
              <a:xfrm>
                <a:off x="3419335" y="3505462"/>
                <a:ext cx="218761" cy="179056"/>
              </a:xfrm>
              <a:custGeom>
                <a:avLst/>
                <a:gdLst>
                  <a:gd name="T0" fmla="*/ 2147483647 w 291"/>
                  <a:gd name="T1" fmla="*/ 2147483647 h 239"/>
                  <a:gd name="T2" fmla="*/ 2147483647 w 291"/>
                  <a:gd name="T3" fmla="*/ 2147483647 h 239"/>
                  <a:gd name="T4" fmla="*/ 2147483647 w 291"/>
                  <a:gd name="T5" fmla="*/ 2147483647 h 239"/>
                  <a:gd name="T6" fmla="*/ 0 w 291"/>
                  <a:gd name="T7" fmla="*/ 2147483647 h 239"/>
                  <a:gd name="T8" fmla="*/ 2147483647 w 291"/>
                  <a:gd name="T9" fmla="*/ 2147483647 h 239"/>
                  <a:gd name="T10" fmla="*/ 2147483647 w 291"/>
                  <a:gd name="T11" fmla="*/ 2147483647 h 239"/>
                  <a:gd name="T12" fmla="*/ 2147483647 w 291"/>
                  <a:gd name="T13" fmla="*/ 2147483647 h 239"/>
                  <a:gd name="T14" fmla="*/ 2147483647 w 291"/>
                  <a:gd name="T15" fmla="*/ 2147483647 h 239"/>
                  <a:gd name="T16" fmla="*/ 2147483647 w 291"/>
                  <a:gd name="T17" fmla="*/ 2147483647 h 239"/>
                  <a:gd name="T18" fmla="*/ 2147483647 w 291"/>
                  <a:gd name="T19" fmla="*/ 2147483647 h 239"/>
                  <a:gd name="T20" fmla="*/ 2147483647 w 291"/>
                  <a:gd name="T21" fmla="*/ 2147483647 h 239"/>
                  <a:gd name="T22" fmla="*/ 2147483647 w 291"/>
                  <a:gd name="T23" fmla="*/ 2147483647 h 239"/>
                  <a:gd name="T24" fmla="*/ 2147483647 w 291"/>
                  <a:gd name="T25" fmla="*/ 2147483647 h 239"/>
                  <a:gd name="T26" fmla="*/ 2147483647 w 291"/>
                  <a:gd name="T27" fmla="*/ 2147483647 h 239"/>
                  <a:gd name="T28" fmla="*/ 2147483647 w 291"/>
                  <a:gd name="T29" fmla="*/ 2147483647 h 239"/>
                  <a:gd name="T30" fmla="*/ 2147483647 w 291"/>
                  <a:gd name="T31" fmla="*/ 2147483647 h 239"/>
                  <a:gd name="T32" fmla="*/ 2147483647 w 291"/>
                  <a:gd name="T33" fmla="*/ 2147483647 h 239"/>
                  <a:gd name="T34" fmla="*/ 2147483647 w 291"/>
                  <a:gd name="T35" fmla="*/ 2147483647 h 239"/>
                  <a:gd name="T36" fmla="*/ 2147483647 w 291"/>
                  <a:gd name="T37" fmla="*/ 2147483647 h 239"/>
                  <a:gd name="T38" fmla="*/ 2147483647 w 291"/>
                  <a:gd name="T39" fmla="*/ 2147483647 h 239"/>
                  <a:gd name="T40" fmla="*/ 2147483647 w 291"/>
                  <a:gd name="T41" fmla="*/ 2147483647 h 239"/>
                  <a:gd name="T42" fmla="*/ 2147483647 w 291"/>
                  <a:gd name="T43" fmla="*/ 2147483647 h 239"/>
                  <a:gd name="T44" fmla="*/ 2147483647 w 291"/>
                  <a:gd name="T45" fmla="*/ 2147483647 h 239"/>
                  <a:gd name="T46" fmla="*/ 2147483647 w 291"/>
                  <a:gd name="T47" fmla="*/ 2147483647 h 239"/>
                  <a:gd name="T48" fmla="*/ 2147483647 w 291"/>
                  <a:gd name="T49" fmla="*/ 2147483647 h 239"/>
                  <a:gd name="T50" fmla="*/ 2147483647 w 291"/>
                  <a:gd name="T51" fmla="*/ 2147483647 h 239"/>
                  <a:gd name="T52" fmla="*/ 2147483647 w 291"/>
                  <a:gd name="T53" fmla="*/ 2147483647 h 239"/>
                  <a:gd name="T54" fmla="*/ 2147483647 w 291"/>
                  <a:gd name="T55" fmla="*/ 2147483647 h 239"/>
                  <a:gd name="T56" fmla="*/ 2147483647 w 291"/>
                  <a:gd name="T57" fmla="*/ 2147483647 h 239"/>
                  <a:gd name="T58" fmla="*/ 2147483647 w 291"/>
                  <a:gd name="T59" fmla="*/ 2147483647 h 239"/>
                  <a:gd name="T60" fmla="*/ 2147483647 w 291"/>
                  <a:gd name="T61" fmla="*/ 2147483647 h 239"/>
                  <a:gd name="T62" fmla="*/ 2147483647 w 291"/>
                  <a:gd name="T63" fmla="*/ 2147483647 h 239"/>
                  <a:gd name="T64" fmla="*/ 2147483647 w 291"/>
                  <a:gd name="T65" fmla="*/ 0 h 239"/>
                  <a:gd name="T66" fmla="*/ 2147483647 w 291"/>
                  <a:gd name="T67" fmla="*/ 2147483647 h 239"/>
                  <a:gd name="T68" fmla="*/ 2147483647 w 291"/>
                  <a:gd name="T69" fmla="*/ 2147483647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1"/>
                  <a:gd name="T106" fmla="*/ 0 h 239"/>
                  <a:gd name="T107" fmla="*/ 291 w 291"/>
                  <a:gd name="T108" fmla="*/ 239 h 2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1" h="239">
                    <a:moveTo>
                      <a:pt x="56" y="11"/>
                    </a:moveTo>
                    <a:lnTo>
                      <a:pt x="44" y="33"/>
                    </a:lnTo>
                    <a:lnTo>
                      <a:pt x="22" y="70"/>
                    </a:lnTo>
                    <a:lnTo>
                      <a:pt x="0" y="109"/>
                    </a:lnTo>
                    <a:lnTo>
                      <a:pt x="31" y="148"/>
                    </a:lnTo>
                    <a:lnTo>
                      <a:pt x="44" y="138"/>
                    </a:lnTo>
                    <a:lnTo>
                      <a:pt x="34" y="147"/>
                    </a:lnTo>
                    <a:lnTo>
                      <a:pt x="41" y="154"/>
                    </a:lnTo>
                    <a:lnTo>
                      <a:pt x="41" y="169"/>
                    </a:lnTo>
                    <a:lnTo>
                      <a:pt x="94" y="169"/>
                    </a:lnTo>
                    <a:lnTo>
                      <a:pt x="100" y="158"/>
                    </a:lnTo>
                    <a:lnTo>
                      <a:pt x="159" y="172"/>
                    </a:lnTo>
                    <a:lnTo>
                      <a:pt x="171" y="184"/>
                    </a:lnTo>
                    <a:lnTo>
                      <a:pt x="107" y="172"/>
                    </a:lnTo>
                    <a:lnTo>
                      <a:pt x="70" y="185"/>
                    </a:lnTo>
                    <a:lnTo>
                      <a:pt x="31" y="197"/>
                    </a:lnTo>
                    <a:lnTo>
                      <a:pt x="35" y="221"/>
                    </a:lnTo>
                    <a:lnTo>
                      <a:pt x="71" y="217"/>
                    </a:lnTo>
                    <a:lnTo>
                      <a:pt x="91" y="212"/>
                    </a:lnTo>
                    <a:lnTo>
                      <a:pt x="91" y="217"/>
                    </a:lnTo>
                    <a:lnTo>
                      <a:pt x="43" y="223"/>
                    </a:lnTo>
                    <a:lnTo>
                      <a:pt x="33" y="239"/>
                    </a:lnTo>
                    <a:lnTo>
                      <a:pt x="97" y="226"/>
                    </a:lnTo>
                    <a:lnTo>
                      <a:pt x="137" y="223"/>
                    </a:lnTo>
                    <a:lnTo>
                      <a:pt x="179" y="218"/>
                    </a:lnTo>
                    <a:lnTo>
                      <a:pt x="221" y="229"/>
                    </a:lnTo>
                    <a:lnTo>
                      <a:pt x="291" y="235"/>
                    </a:lnTo>
                    <a:lnTo>
                      <a:pt x="277" y="179"/>
                    </a:lnTo>
                    <a:lnTo>
                      <a:pt x="264" y="158"/>
                    </a:lnTo>
                    <a:lnTo>
                      <a:pt x="250" y="103"/>
                    </a:lnTo>
                    <a:lnTo>
                      <a:pt x="215" y="66"/>
                    </a:lnTo>
                    <a:lnTo>
                      <a:pt x="179" y="27"/>
                    </a:lnTo>
                    <a:lnTo>
                      <a:pt x="134" y="0"/>
                    </a:lnTo>
                    <a:lnTo>
                      <a:pt x="95" y="6"/>
                    </a:lnTo>
                    <a:lnTo>
                      <a:pt x="56" y="11"/>
                    </a:lnTo>
                    <a:close/>
                  </a:path>
                </a:pathLst>
              </a:custGeom>
              <a:solidFill>
                <a:srgbClr val="92D050"/>
              </a:solidFill>
              <a:ln w="0">
                <a:solidFill>
                  <a:srgbClr val="006699"/>
                </a:solidFill>
                <a:prstDash val="solid"/>
                <a:round/>
                <a:headEnd/>
                <a:tailEnd/>
              </a:ln>
            </p:spPr>
            <p:txBody>
              <a:bodyPr/>
              <a:lstStyle/>
              <a:p>
                <a:endParaRPr lang="en-US" sz="1799"/>
              </a:p>
            </p:txBody>
          </p:sp>
          <p:sp>
            <p:nvSpPr>
              <p:cNvPr id="1006" name="Freeform 122"/>
              <p:cNvSpPr>
                <a:spLocks noChangeAspect="1"/>
              </p:cNvSpPr>
              <p:nvPr/>
            </p:nvSpPr>
            <p:spPr bwMode="auto">
              <a:xfrm>
                <a:off x="4310280" y="2665274"/>
                <a:ext cx="139211" cy="287278"/>
              </a:xfrm>
              <a:custGeom>
                <a:avLst/>
                <a:gdLst>
                  <a:gd name="T0" fmla="*/ 2147483647 w 186"/>
                  <a:gd name="T1" fmla="*/ 2147483647 h 387"/>
                  <a:gd name="T2" fmla="*/ 2147483647 w 186"/>
                  <a:gd name="T3" fmla="*/ 2147483647 h 387"/>
                  <a:gd name="T4" fmla="*/ 2147483647 w 186"/>
                  <a:gd name="T5" fmla="*/ 2147483647 h 387"/>
                  <a:gd name="T6" fmla="*/ 2147483647 w 186"/>
                  <a:gd name="T7" fmla="*/ 2147483647 h 387"/>
                  <a:gd name="T8" fmla="*/ 2147483647 w 186"/>
                  <a:gd name="T9" fmla="*/ 2147483647 h 387"/>
                  <a:gd name="T10" fmla="*/ 0 w 186"/>
                  <a:gd name="T11" fmla="*/ 2147483647 h 387"/>
                  <a:gd name="T12" fmla="*/ 2147483647 w 186"/>
                  <a:gd name="T13" fmla="*/ 2147483647 h 387"/>
                  <a:gd name="T14" fmla="*/ 2147483647 w 186"/>
                  <a:gd name="T15" fmla="*/ 2147483647 h 387"/>
                  <a:gd name="T16" fmla="*/ 2147483647 w 186"/>
                  <a:gd name="T17" fmla="*/ 2147483647 h 387"/>
                  <a:gd name="T18" fmla="*/ 2147483647 w 186"/>
                  <a:gd name="T19" fmla="*/ 2147483647 h 387"/>
                  <a:gd name="T20" fmla="*/ 2147483647 w 186"/>
                  <a:gd name="T21" fmla="*/ 0 h 387"/>
                  <a:gd name="T22" fmla="*/ 2147483647 w 186"/>
                  <a:gd name="T23" fmla="*/ 2147483647 h 387"/>
                  <a:gd name="T24" fmla="*/ 2147483647 w 186"/>
                  <a:gd name="T25" fmla="*/ 2147483647 h 387"/>
                  <a:gd name="T26" fmla="*/ 2147483647 w 186"/>
                  <a:gd name="T27" fmla="*/ 2147483647 h 387"/>
                  <a:gd name="T28" fmla="*/ 2147483647 w 186"/>
                  <a:gd name="T29" fmla="*/ 2147483647 h 387"/>
                  <a:gd name="T30" fmla="*/ 2147483647 w 186"/>
                  <a:gd name="T31" fmla="*/ 2147483647 h 387"/>
                  <a:gd name="T32" fmla="*/ 2147483647 w 186"/>
                  <a:gd name="T33" fmla="*/ 2147483647 h 387"/>
                  <a:gd name="T34" fmla="*/ 2147483647 w 186"/>
                  <a:gd name="T35" fmla="*/ 2147483647 h 387"/>
                  <a:gd name="T36" fmla="*/ 2147483647 w 186"/>
                  <a:gd name="T37" fmla="*/ 2147483647 h 387"/>
                  <a:gd name="T38" fmla="*/ 2147483647 w 186"/>
                  <a:gd name="T39" fmla="*/ 2147483647 h 387"/>
                  <a:gd name="T40" fmla="*/ 2147483647 w 186"/>
                  <a:gd name="T41" fmla="*/ 2147483647 h 387"/>
                  <a:gd name="T42" fmla="*/ 2147483647 w 186"/>
                  <a:gd name="T43" fmla="*/ 2147483647 h 387"/>
                  <a:gd name="T44" fmla="*/ 2147483647 w 186"/>
                  <a:gd name="T45" fmla="*/ 2147483647 h 387"/>
                  <a:gd name="T46" fmla="*/ 2147483647 w 186"/>
                  <a:gd name="T47" fmla="*/ 2147483647 h 3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387"/>
                  <a:gd name="T74" fmla="*/ 186 w 186"/>
                  <a:gd name="T75" fmla="*/ 387 h 3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387">
                    <a:moveTo>
                      <a:pt x="124" y="367"/>
                    </a:moveTo>
                    <a:lnTo>
                      <a:pt x="98" y="387"/>
                    </a:lnTo>
                    <a:lnTo>
                      <a:pt x="85" y="335"/>
                    </a:lnTo>
                    <a:lnTo>
                      <a:pt x="73" y="282"/>
                    </a:lnTo>
                    <a:lnTo>
                      <a:pt x="37" y="242"/>
                    </a:lnTo>
                    <a:lnTo>
                      <a:pt x="0" y="190"/>
                    </a:lnTo>
                    <a:lnTo>
                      <a:pt x="19" y="149"/>
                    </a:lnTo>
                    <a:lnTo>
                      <a:pt x="40" y="108"/>
                    </a:lnTo>
                    <a:lnTo>
                      <a:pt x="36" y="33"/>
                    </a:lnTo>
                    <a:lnTo>
                      <a:pt x="45" y="18"/>
                    </a:lnTo>
                    <a:lnTo>
                      <a:pt x="98" y="0"/>
                    </a:lnTo>
                    <a:lnTo>
                      <a:pt x="116" y="11"/>
                    </a:lnTo>
                    <a:lnTo>
                      <a:pt x="128" y="29"/>
                    </a:lnTo>
                    <a:lnTo>
                      <a:pt x="157" y="12"/>
                    </a:lnTo>
                    <a:lnTo>
                      <a:pt x="134" y="69"/>
                    </a:lnTo>
                    <a:lnTo>
                      <a:pt x="162" y="109"/>
                    </a:lnTo>
                    <a:lnTo>
                      <a:pt x="140" y="144"/>
                    </a:lnTo>
                    <a:lnTo>
                      <a:pt x="115" y="176"/>
                    </a:lnTo>
                    <a:lnTo>
                      <a:pt x="157" y="203"/>
                    </a:lnTo>
                    <a:lnTo>
                      <a:pt x="186" y="224"/>
                    </a:lnTo>
                    <a:lnTo>
                      <a:pt x="183" y="269"/>
                    </a:lnTo>
                    <a:lnTo>
                      <a:pt x="154" y="294"/>
                    </a:lnTo>
                    <a:lnTo>
                      <a:pt x="124" y="321"/>
                    </a:lnTo>
                    <a:lnTo>
                      <a:pt x="124" y="367"/>
                    </a:lnTo>
                    <a:close/>
                  </a:path>
                </a:pathLst>
              </a:custGeom>
              <a:solidFill>
                <a:srgbClr val="92D050"/>
              </a:solidFill>
              <a:ln w="0">
                <a:solidFill>
                  <a:srgbClr val="006699"/>
                </a:solidFill>
                <a:prstDash val="solid"/>
                <a:round/>
                <a:headEnd/>
                <a:tailEnd/>
              </a:ln>
            </p:spPr>
            <p:txBody>
              <a:bodyPr/>
              <a:lstStyle/>
              <a:p>
                <a:endParaRPr lang="en-US" sz="1799"/>
              </a:p>
            </p:txBody>
          </p:sp>
          <p:sp>
            <p:nvSpPr>
              <p:cNvPr id="1007" name="Freeform 123"/>
              <p:cNvSpPr>
                <a:spLocks noChangeAspect="1"/>
              </p:cNvSpPr>
              <p:nvPr/>
            </p:nvSpPr>
            <p:spPr bwMode="auto">
              <a:xfrm>
                <a:off x="3630139" y="3837993"/>
                <a:ext cx="151145" cy="169216"/>
              </a:xfrm>
              <a:custGeom>
                <a:avLst/>
                <a:gdLst>
                  <a:gd name="T0" fmla="*/ 2147483647 w 200"/>
                  <a:gd name="T1" fmla="*/ 2147483647 h 228"/>
                  <a:gd name="T2" fmla="*/ 2147483647 w 200"/>
                  <a:gd name="T3" fmla="*/ 2147483647 h 228"/>
                  <a:gd name="T4" fmla="*/ 2147483647 w 200"/>
                  <a:gd name="T5" fmla="*/ 2147483647 h 228"/>
                  <a:gd name="T6" fmla="*/ 2147483647 w 200"/>
                  <a:gd name="T7" fmla="*/ 2147483647 h 228"/>
                  <a:gd name="T8" fmla="*/ 0 w 200"/>
                  <a:gd name="T9" fmla="*/ 2147483647 h 228"/>
                  <a:gd name="T10" fmla="*/ 2147483647 w 200"/>
                  <a:gd name="T11" fmla="*/ 2147483647 h 228"/>
                  <a:gd name="T12" fmla="*/ 2147483647 w 200"/>
                  <a:gd name="T13" fmla="*/ 2147483647 h 228"/>
                  <a:gd name="T14" fmla="*/ 2147483647 w 200"/>
                  <a:gd name="T15" fmla="*/ 0 h 228"/>
                  <a:gd name="T16" fmla="*/ 2147483647 w 200"/>
                  <a:gd name="T17" fmla="*/ 0 h 228"/>
                  <a:gd name="T18" fmla="*/ 2147483647 w 200"/>
                  <a:gd name="T19" fmla="*/ 2147483647 h 228"/>
                  <a:gd name="T20" fmla="*/ 2147483647 w 200"/>
                  <a:gd name="T21" fmla="*/ 2147483647 h 228"/>
                  <a:gd name="T22" fmla="*/ 2147483647 w 200"/>
                  <a:gd name="T23" fmla="*/ 2147483647 h 228"/>
                  <a:gd name="T24" fmla="*/ 2147483647 w 200"/>
                  <a:gd name="T25" fmla="*/ 2147483647 h 228"/>
                  <a:gd name="T26" fmla="*/ 2147483647 w 200"/>
                  <a:gd name="T27" fmla="*/ 2147483647 h 228"/>
                  <a:gd name="T28" fmla="*/ 2147483647 w 200"/>
                  <a:gd name="T29" fmla="*/ 2147483647 h 228"/>
                  <a:gd name="T30" fmla="*/ 2147483647 w 200"/>
                  <a:gd name="T31" fmla="*/ 2147483647 h 228"/>
                  <a:gd name="T32" fmla="*/ 2147483647 w 200"/>
                  <a:gd name="T33" fmla="*/ 2147483647 h 228"/>
                  <a:gd name="T34" fmla="*/ 2147483647 w 200"/>
                  <a:gd name="T35" fmla="*/ 2147483647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228"/>
                  <a:gd name="T56" fmla="*/ 200 w 200"/>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228">
                    <a:moveTo>
                      <a:pt x="193" y="228"/>
                    </a:moveTo>
                    <a:lnTo>
                      <a:pt x="142" y="197"/>
                    </a:lnTo>
                    <a:lnTo>
                      <a:pt x="91" y="166"/>
                    </a:lnTo>
                    <a:lnTo>
                      <a:pt x="47" y="125"/>
                    </a:lnTo>
                    <a:lnTo>
                      <a:pt x="0" y="85"/>
                    </a:lnTo>
                    <a:lnTo>
                      <a:pt x="15" y="69"/>
                    </a:lnTo>
                    <a:lnTo>
                      <a:pt x="38" y="34"/>
                    </a:lnTo>
                    <a:lnTo>
                      <a:pt x="60" y="0"/>
                    </a:lnTo>
                    <a:lnTo>
                      <a:pt x="88" y="0"/>
                    </a:lnTo>
                    <a:lnTo>
                      <a:pt x="102" y="55"/>
                    </a:lnTo>
                    <a:lnTo>
                      <a:pt x="114" y="66"/>
                    </a:lnTo>
                    <a:lnTo>
                      <a:pt x="136" y="54"/>
                    </a:lnTo>
                    <a:lnTo>
                      <a:pt x="148" y="51"/>
                    </a:lnTo>
                    <a:lnTo>
                      <a:pt x="150" y="101"/>
                    </a:lnTo>
                    <a:lnTo>
                      <a:pt x="148" y="110"/>
                    </a:lnTo>
                    <a:lnTo>
                      <a:pt x="181" y="137"/>
                    </a:lnTo>
                    <a:lnTo>
                      <a:pt x="200" y="161"/>
                    </a:lnTo>
                    <a:lnTo>
                      <a:pt x="193" y="228"/>
                    </a:lnTo>
                    <a:close/>
                  </a:path>
                </a:pathLst>
              </a:custGeom>
              <a:solidFill>
                <a:srgbClr val="92D050"/>
              </a:solidFill>
              <a:ln w="0">
                <a:solidFill>
                  <a:srgbClr val="006699"/>
                </a:solidFill>
                <a:prstDash val="solid"/>
                <a:round/>
                <a:headEnd/>
                <a:tailEnd/>
              </a:ln>
            </p:spPr>
            <p:txBody>
              <a:bodyPr/>
              <a:lstStyle/>
              <a:p>
                <a:endParaRPr lang="en-US" sz="1799"/>
              </a:p>
            </p:txBody>
          </p:sp>
          <p:sp>
            <p:nvSpPr>
              <p:cNvPr id="1008" name="Freeform 174"/>
              <p:cNvSpPr>
                <a:spLocks noChangeAspect="1"/>
              </p:cNvSpPr>
              <p:nvPr/>
            </p:nvSpPr>
            <p:spPr bwMode="auto">
              <a:xfrm>
                <a:off x="6102120" y="5006772"/>
                <a:ext cx="17898" cy="15741"/>
              </a:xfrm>
              <a:custGeom>
                <a:avLst/>
                <a:gdLst>
                  <a:gd name="T0" fmla="*/ 2147483647 w 24"/>
                  <a:gd name="T1" fmla="*/ 0 h 21"/>
                  <a:gd name="T2" fmla="*/ 0 w 24"/>
                  <a:gd name="T3" fmla="*/ 2147483647 h 21"/>
                  <a:gd name="T4" fmla="*/ 2147483647 w 24"/>
                  <a:gd name="T5" fmla="*/ 2147483647 h 21"/>
                  <a:gd name="T6" fmla="*/ 2147483647 w 24"/>
                  <a:gd name="T7" fmla="*/ 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21" y="0"/>
                    </a:moveTo>
                    <a:lnTo>
                      <a:pt x="0" y="21"/>
                    </a:lnTo>
                    <a:lnTo>
                      <a:pt x="24" y="7"/>
                    </a:lnTo>
                    <a:lnTo>
                      <a:pt x="21" y="0"/>
                    </a:lnTo>
                    <a:close/>
                  </a:path>
                </a:pathLst>
              </a:custGeom>
              <a:solidFill>
                <a:schemeClr val="bg1">
                  <a:lumMod val="85000"/>
                </a:schemeClr>
              </a:solidFill>
              <a:ln w="0">
                <a:solidFill>
                  <a:srgbClr val="006699"/>
                </a:solidFill>
                <a:prstDash val="solid"/>
                <a:round/>
                <a:headEnd/>
                <a:tailEnd/>
              </a:ln>
            </p:spPr>
            <p:txBody>
              <a:bodyPr/>
              <a:lstStyle/>
              <a:p>
                <a:endParaRPr lang="en-US" sz="1799"/>
              </a:p>
            </p:txBody>
          </p:sp>
          <p:sp>
            <p:nvSpPr>
              <p:cNvPr id="1009" name="Freeform 175"/>
              <p:cNvSpPr>
                <a:spLocks noChangeAspect="1"/>
              </p:cNvSpPr>
              <p:nvPr/>
            </p:nvSpPr>
            <p:spPr bwMode="auto">
              <a:xfrm>
                <a:off x="8021238" y="4627020"/>
                <a:ext cx="1449778" cy="1153040"/>
              </a:xfrm>
              <a:custGeom>
                <a:avLst/>
                <a:gdLst>
                  <a:gd name="T0" fmla="*/ 2147483647 w 1939"/>
                  <a:gd name="T1" fmla="*/ 2147483647 h 1561"/>
                  <a:gd name="T2" fmla="*/ 2147483647 w 1939"/>
                  <a:gd name="T3" fmla="*/ 2147483647 h 1561"/>
                  <a:gd name="T4" fmla="*/ 2147483647 w 1939"/>
                  <a:gd name="T5" fmla="*/ 2147483647 h 1561"/>
                  <a:gd name="T6" fmla="*/ 2147483647 w 1939"/>
                  <a:gd name="T7" fmla="*/ 2147483647 h 1561"/>
                  <a:gd name="T8" fmla="*/ 2147483647 w 1939"/>
                  <a:gd name="T9" fmla="*/ 2147483647 h 1561"/>
                  <a:gd name="T10" fmla="*/ 2147483647 w 1939"/>
                  <a:gd name="T11" fmla="*/ 2147483647 h 1561"/>
                  <a:gd name="T12" fmla="*/ 2147483647 w 1939"/>
                  <a:gd name="T13" fmla="*/ 2147483647 h 1561"/>
                  <a:gd name="T14" fmla="*/ 2147483647 w 1939"/>
                  <a:gd name="T15" fmla="*/ 2147483647 h 1561"/>
                  <a:gd name="T16" fmla="*/ 2147483647 w 1939"/>
                  <a:gd name="T17" fmla="*/ 2147483647 h 1561"/>
                  <a:gd name="T18" fmla="*/ 2147483647 w 1939"/>
                  <a:gd name="T19" fmla="*/ 2147483647 h 1561"/>
                  <a:gd name="T20" fmla="*/ 2147483647 w 1939"/>
                  <a:gd name="T21" fmla="*/ 2147483647 h 1561"/>
                  <a:gd name="T22" fmla="*/ 2147483647 w 1939"/>
                  <a:gd name="T23" fmla="*/ 2147483647 h 1561"/>
                  <a:gd name="T24" fmla="*/ 2147483647 w 1939"/>
                  <a:gd name="T25" fmla="*/ 2147483647 h 1561"/>
                  <a:gd name="T26" fmla="*/ 2147483647 w 1939"/>
                  <a:gd name="T27" fmla="*/ 2147483647 h 1561"/>
                  <a:gd name="T28" fmla="*/ 2147483647 w 1939"/>
                  <a:gd name="T29" fmla="*/ 2147483647 h 1561"/>
                  <a:gd name="T30" fmla="*/ 2147483647 w 1939"/>
                  <a:gd name="T31" fmla="*/ 2147483647 h 1561"/>
                  <a:gd name="T32" fmla="*/ 2147483647 w 1939"/>
                  <a:gd name="T33" fmla="*/ 2147483647 h 1561"/>
                  <a:gd name="T34" fmla="*/ 2147483647 w 1939"/>
                  <a:gd name="T35" fmla="*/ 2147483647 h 1561"/>
                  <a:gd name="T36" fmla="*/ 2147483647 w 1939"/>
                  <a:gd name="T37" fmla="*/ 2147483647 h 1561"/>
                  <a:gd name="T38" fmla="*/ 2147483647 w 1939"/>
                  <a:gd name="T39" fmla="*/ 2147483647 h 1561"/>
                  <a:gd name="T40" fmla="*/ 2147483647 w 1939"/>
                  <a:gd name="T41" fmla="*/ 2147483647 h 1561"/>
                  <a:gd name="T42" fmla="*/ 2147483647 w 1939"/>
                  <a:gd name="T43" fmla="*/ 2147483647 h 1561"/>
                  <a:gd name="T44" fmla="*/ 2147483647 w 1939"/>
                  <a:gd name="T45" fmla="*/ 2147483647 h 1561"/>
                  <a:gd name="T46" fmla="*/ 2147483647 w 1939"/>
                  <a:gd name="T47" fmla="*/ 2147483647 h 1561"/>
                  <a:gd name="T48" fmla="*/ 2147483647 w 1939"/>
                  <a:gd name="T49" fmla="*/ 2147483647 h 1561"/>
                  <a:gd name="T50" fmla="*/ 2147483647 w 1939"/>
                  <a:gd name="T51" fmla="*/ 2147483647 h 1561"/>
                  <a:gd name="T52" fmla="*/ 2147483647 w 1939"/>
                  <a:gd name="T53" fmla="*/ 2147483647 h 1561"/>
                  <a:gd name="T54" fmla="*/ 2147483647 w 1939"/>
                  <a:gd name="T55" fmla="*/ 2147483647 h 1561"/>
                  <a:gd name="T56" fmla="*/ 2147483647 w 1939"/>
                  <a:gd name="T57" fmla="*/ 2147483647 h 1561"/>
                  <a:gd name="T58" fmla="*/ 2147483647 w 1939"/>
                  <a:gd name="T59" fmla="*/ 2147483647 h 1561"/>
                  <a:gd name="T60" fmla="*/ 2147483647 w 1939"/>
                  <a:gd name="T61" fmla="*/ 2147483647 h 1561"/>
                  <a:gd name="T62" fmla="*/ 2147483647 w 1939"/>
                  <a:gd name="T63" fmla="*/ 2147483647 h 1561"/>
                  <a:gd name="T64" fmla="*/ 2147483647 w 1939"/>
                  <a:gd name="T65" fmla="*/ 2147483647 h 1561"/>
                  <a:gd name="T66" fmla="*/ 2147483647 w 1939"/>
                  <a:gd name="T67" fmla="*/ 2147483647 h 1561"/>
                  <a:gd name="T68" fmla="*/ 2147483647 w 1939"/>
                  <a:gd name="T69" fmla="*/ 2147483647 h 1561"/>
                  <a:gd name="T70" fmla="*/ 2147483647 w 1939"/>
                  <a:gd name="T71" fmla="*/ 2147483647 h 1561"/>
                  <a:gd name="T72" fmla="*/ 2147483647 w 1939"/>
                  <a:gd name="T73" fmla="*/ 2147483647 h 1561"/>
                  <a:gd name="T74" fmla="*/ 2147483647 w 1939"/>
                  <a:gd name="T75" fmla="*/ 2147483647 h 1561"/>
                  <a:gd name="T76" fmla="*/ 2147483647 w 1939"/>
                  <a:gd name="T77" fmla="*/ 2147483647 h 1561"/>
                  <a:gd name="T78" fmla="*/ 2147483647 w 1939"/>
                  <a:gd name="T79" fmla="*/ 2147483647 h 1561"/>
                  <a:gd name="T80" fmla="*/ 2147483647 w 1939"/>
                  <a:gd name="T81" fmla="*/ 2147483647 h 1561"/>
                  <a:gd name="T82" fmla="*/ 2147483647 w 1939"/>
                  <a:gd name="T83" fmla="*/ 2147483647 h 1561"/>
                  <a:gd name="T84" fmla="*/ 2147483647 w 1939"/>
                  <a:gd name="T85" fmla="*/ 2147483647 h 1561"/>
                  <a:gd name="T86" fmla="*/ 2147483647 w 1939"/>
                  <a:gd name="T87" fmla="*/ 2147483647 h 1561"/>
                  <a:gd name="T88" fmla="*/ 2147483647 w 1939"/>
                  <a:gd name="T89" fmla="*/ 2147483647 h 1561"/>
                  <a:gd name="T90" fmla="*/ 2147483647 w 1939"/>
                  <a:gd name="T91" fmla="*/ 2147483647 h 1561"/>
                  <a:gd name="T92" fmla="*/ 2147483647 w 1939"/>
                  <a:gd name="T93" fmla="*/ 2147483647 h 1561"/>
                  <a:gd name="T94" fmla="*/ 2147483647 w 1939"/>
                  <a:gd name="T95" fmla="*/ 2147483647 h 1561"/>
                  <a:gd name="T96" fmla="*/ 2147483647 w 1939"/>
                  <a:gd name="T97" fmla="*/ 2147483647 h 1561"/>
                  <a:gd name="T98" fmla="*/ 2147483647 w 1939"/>
                  <a:gd name="T99" fmla="*/ 2147483647 h 1561"/>
                  <a:gd name="T100" fmla="*/ 2147483647 w 1939"/>
                  <a:gd name="T101" fmla="*/ 2147483647 h 1561"/>
                  <a:gd name="T102" fmla="*/ 2147483647 w 1939"/>
                  <a:gd name="T103" fmla="*/ 2147483647 h 1561"/>
                  <a:gd name="T104" fmla="*/ 2147483647 w 1939"/>
                  <a:gd name="T105" fmla="*/ 2147483647 h 1561"/>
                  <a:gd name="T106" fmla="*/ 2147483647 w 1939"/>
                  <a:gd name="T107" fmla="*/ 2147483647 h 1561"/>
                  <a:gd name="T108" fmla="*/ 2147483647 w 1939"/>
                  <a:gd name="T109" fmla="*/ 2147483647 h 1561"/>
                  <a:gd name="T110" fmla="*/ 2147483647 w 1939"/>
                  <a:gd name="T111" fmla="*/ 2147483647 h 15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39"/>
                  <a:gd name="T169" fmla="*/ 0 h 1561"/>
                  <a:gd name="T170" fmla="*/ 1939 w 1939"/>
                  <a:gd name="T171" fmla="*/ 1561 h 15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39" h="1561">
                    <a:moveTo>
                      <a:pt x="1136" y="36"/>
                    </a:moveTo>
                    <a:lnTo>
                      <a:pt x="1115" y="33"/>
                    </a:lnTo>
                    <a:lnTo>
                      <a:pt x="1101" y="27"/>
                    </a:lnTo>
                    <a:lnTo>
                      <a:pt x="1095" y="34"/>
                    </a:lnTo>
                    <a:lnTo>
                      <a:pt x="1080" y="30"/>
                    </a:lnTo>
                    <a:lnTo>
                      <a:pt x="1101" y="40"/>
                    </a:lnTo>
                    <a:lnTo>
                      <a:pt x="1121" y="52"/>
                    </a:lnTo>
                    <a:lnTo>
                      <a:pt x="1112" y="74"/>
                    </a:lnTo>
                    <a:lnTo>
                      <a:pt x="1097" y="82"/>
                    </a:lnTo>
                    <a:lnTo>
                      <a:pt x="1053" y="76"/>
                    </a:lnTo>
                    <a:lnTo>
                      <a:pt x="1037" y="85"/>
                    </a:lnTo>
                    <a:lnTo>
                      <a:pt x="1024" y="101"/>
                    </a:lnTo>
                    <a:lnTo>
                      <a:pt x="1015" y="94"/>
                    </a:lnTo>
                    <a:lnTo>
                      <a:pt x="1009" y="106"/>
                    </a:lnTo>
                    <a:lnTo>
                      <a:pt x="991" y="134"/>
                    </a:lnTo>
                    <a:lnTo>
                      <a:pt x="986" y="146"/>
                    </a:lnTo>
                    <a:lnTo>
                      <a:pt x="967" y="164"/>
                    </a:lnTo>
                    <a:lnTo>
                      <a:pt x="946" y="206"/>
                    </a:lnTo>
                    <a:lnTo>
                      <a:pt x="959" y="212"/>
                    </a:lnTo>
                    <a:lnTo>
                      <a:pt x="967" y="221"/>
                    </a:lnTo>
                    <a:lnTo>
                      <a:pt x="952" y="239"/>
                    </a:lnTo>
                    <a:lnTo>
                      <a:pt x="970" y="257"/>
                    </a:lnTo>
                    <a:lnTo>
                      <a:pt x="933" y="228"/>
                    </a:lnTo>
                    <a:lnTo>
                      <a:pt x="928" y="237"/>
                    </a:lnTo>
                    <a:lnTo>
                      <a:pt x="894" y="224"/>
                    </a:lnTo>
                    <a:lnTo>
                      <a:pt x="883" y="252"/>
                    </a:lnTo>
                    <a:lnTo>
                      <a:pt x="876" y="252"/>
                    </a:lnTo>
                    <a:lnTo>
                      <a:pt x="865" y="260"/>
                    </a:lnTo>
                    <a:lnTo>
                      <a:pt x="868" y="248"/>
                    </a:lnTo>
                    <a:lnTo>
                      <a:pt x="879" y="213"/>
                    </a:lnTo>
                    <a:lnTo>
                      <a:pt x="831" y="164"/>
                    </a:lnTo>
                    <a:lnTo>
                      <a:pt x="827" y="174"/>
                    </a:lnTo>
                    <a:lnTo>
                      <a:pt x="804" y="185"/>
                    </a:lnTo>
                    <a:lnTo>
                      <a:pt x="803" y="177"/>
                    </a:lnTo>
                    <a:lnTo>
                      <a:pt x="792" y="183"/>
                    </a:lnTo>
                    <a:lnTo>
                      <a:pt x="780" y="182"/>
                    </a:lnTo>
                    <a:lnTo>
                      <a:pt x="773" y="212"/>
                    </a:lnTo>
                    <a:lnTo>
                      <a:pt x="764" y="197"/>
                    </a:lnTo>
                    <a:lnTo>
                      <a:pt x="739" y="224"/>
                    </a:lnTo>
                    <a:lnTo>
                      <a:pt x="740" y="242"/>
                    </a:lnTo>
                    <a:lnTo>
                      <a:pt x="721" y="237"/>
                    </a:lnTo>
                    <a:lnTo>
                      <a:pt x="731" y="264"/>
                    </a:lnTo>
                    <a:lnTo>
                      <a:pt x="709" y="254"/>
                    </a:lnTo>
                    <a:lnTo>
                      <a:pt x="692" y="276"/>
                    </a:lnTo>
                    <a:lnTo>
                      <a:pt x="697" y="279"/>
                    </a:lnTo>
                    <a:lnTo>
                      <a:pt x="704" y="279"/>
                    </a:lnTo>
                    <a:lnTo>
                      <a:pt x="691" y="291"/>
                    </a:lnTo>
                    <a:lnTo>
                      <a:pt x="689" y="306"/>
                    </a:lnTo>
                    <a:lnTo>
                      <a:pt x="701" y="309"/>
                    </a:lnTo>
                    <a:lnTo>
                      <a:pt x="674" y="307"/>
                    </a:lnTo>
                    <a:lnTo>
                      <a:pt x="662" y="307"/>
                    </a:lnTo>
                    <a:lnTo>
                      <a:pt x="652" y="304"/>
                    </a:lnTo>
                    <a:lnTo>
                      <a:pt x="646" y="316"/>
                    </a:lnTo>
                    <a:lnTo>
                      <a:pt x="653" y="342"/>
                    </a:lnTo>
                    <a:lnTo>
                      <a:pt x="640" y="349"/>
                    </a:lnTo>
                    <a:lnTo>
                      <a:pt x="640" y="392"/>
                    </a:lnTo>
                    <a:lnTo>
                      <a:pt x="627" y="352"/>
                    </a:lnTo>
                    <a:lnTo>
                      <a:pt x="613" y="312"/>
                    </a:lnTo>
                    <a:lnTo>
                      <a:pt x="597" y="330"/>
                    </a:lnTo>
                    <a:lnTo>
                      <a:pt x="565" y="373"/>
                    </a:lnTo>
                    <a:lnTo>
                      <a:pt x="564" y="409"/>
                    </a:lnTo>
                    <a:lnTo>
                      <a:pt x="518" y="461"/>
                    </a:lnTo>
                    <a:lnTo>
                      <a:pt x="479" y="483"/>
                    </a:lnTo>
                    <a:lnTo>
                      <a:pt x="441" y="504"/>
                    </a:lnTo>
                    <a:lnTo>
                      <a:pt x="386" y="516"/>
                    </a:lnTo>
                    <a:lnTo>
                      <a:pt x="341" y="531"/>
                    </a:lnTo>
                    <a:lnTo>
                      <a:pt x="298" y="546"/>
                    </a:lnTo>
                    <a:lnTo>
                      <a:pt x="285" y="539"/>
                    </a:lnTo>
                    <a:lnTo>
                      <a:pt x="219" y="583"/>
                    </a:lnTo>
                    <a:lnTo>
                      <a:pt x="153" y="628"/>
                    </a:lnTo>
                    <a:lnTo>
                      <a:pt x="134" y="646"/>
                    </a:lnTo>
                    <a:lnTo>
                      <a:pt x="136" y="610"/>
                    </a:lnTo>
                    <a:lnTo>
                      <a:pt x="112" y="662"/>
                    </a:lnTo>
                    <a:lnTo>
                      <a:pt x="88" y="722"/>
                    </a:lnTo>
                    <a:lnTo>
                      <a:pt x="83" y="771"/>
                    </a:lnTo>
                    <a:lnTo>
                      <a:pt x="89" y="810"/>
                    </a:lnTo>
                    <a:lnTo>
                      <a:pt x="92" y="849"/>
                    </a:lnTo>
                    <a:lnTo>
                      <a:pt x="80" y="858"/>
                    </a:lnTo>
                    <a:lnTo>
                      <a:pt x="79" y="844"/>
                    </a:lnTo>
                    <a:lnTo>
                      <a:pt x="65" y="818"/>
                    </a:lnTo>
                    <a:lnTo>
                      <a:pt x="67" y="874"/>
                    </a:lnTo>
                    <a:lnTo>
                      <a:pt x="55" y="850"/>
                    </a:lnTo>
                    <a:lnTo>
                      <a:pt x="49" y="849"/>
                    </a:lnTo>
                    <a:lnTo>
                      <a:pt x="56" y="900"/>
                    </a:lnTo>
                    <a:lnTo>
                      <a:pt x="64" y="952"/>
                    </a:lnTo>
                    <a:lnTo>
                      <a:pt x="70" y="1000"/>
                    </a:lnTo>
                    <a:lnTo>
                      <a:pt x="76" y="1046"/>
                    </a:lnTo>
                    <a:lnTo>
                      <a:pt x="73" y="1086"/>
                    </a:lnTo>
                    <a:lnTo>
                      <a:pt x="68" y="1126"/>
                    </a:lnTo>
                    <a:lnTo>
                      <a:pt x="64" y="1167"/>
                    </a:lnTo>
                    <a:lnTo>
                      <a:pt x="59" y="1207"/>
                    </a:lnTo>
                    <a:lnTo>
                      <a:pt x="24" y="1262"/>
                    </a:lnTo>
                    <a:lnTo>
                      <a:pt x="1" y="1267"/>
                    </a:lnTo>
                    <a:lnTo>
                      <a:pt x="0" y="1301"/>
                    </a:lnTo>
                    <a:lnTo>
                      <a:pt x="33" y="1322"/>
                    </a:lnTo>
                    <a:lnTo>
                      <a:pt x="64" y="1341"/>
                    </a:lnTo>
                    <a:lnTo>
                      <a:pt x="127" y="1337"/>
                    </a:lnTo>
                    <a:lnTo>
                      <a:pt x="183" y="1313"/>
                    </a:lnTo>
                    <a:lnTo>
                      <a:pt x="192" y="1306"/>
                    </a:lnTo>
                    <a:lnTo>
                      <a:pt x="222" y="1283"/>
                    </a:lnTo>
                    <a:lnTo>
                      <a:pt x="273" y="1283"/>
                    </a:lnTo>
                    <a:lnTo>
                      <a:pt x="325" y="1282"/>
                    </a:lnTo>
                    <a:lnTo>
                      <a:pt x="389" y="1279"/>
                    </a:lnTo>
                    <a:lnTo>
                      <a:pt x="436" y="1235"/>
                    </a:lnTo>
                    <a:lnTo>
                      <a:pt x="497" y="1212"/>
                    </a:lnTo>
                    <a:lnTo>
                      <a:pt x="558" y="1189"/>
                    </a:lnTo>
                    <a:lnTo>
                      <a:pt x="616" y="1177"/>
                    </a:lnTo>
                    <a:lnTo>
                      <a:pt x="674" y="1167"/>
                    </a:lnTo>
                    <a:lnTo>
                      <a:pt x="734" y="1156"/>
                    </a:lnTo>
                    <a:lnTo>
                      <a:pt x="794" y="1147"/>
                    </a:lnTo>
                    <a:lnTo>
                      <a:pt x="827" y="1159"/>
                    </a:lnTo>
                    <a:lnTo>
                      <a:pt x="891" y="1183"/>
                    </a:lnTo>
                    <a:lnTo>
                      <a:pt x="906" y="1200"/>
                    </a:lnTo>
                    <a:lnTo>
                      <a:pt x="910" y="1212"/>
                    </a:lnTo>
                    <a:lnTo>
                      <a:pt x="916" y="1235"/>
                    </a:lnTo>
                    <a:lnTo>
                      <a:pt x="922" y="1273"/>
                    </a:lnTo>
                    <a:lnTo>
                      <a:pt x="928" y="1310"/>
                    </a:lnTo>
                    <a:lnTo>
                      <a:pt x="918" y="1310"/>
                    </a:lnTo>
                    <a:lnTo>
                      <a:pt x="940" y="1332"/>
                    </a:lnTo>
                    <a:lnTo>
                      <a:pt x="949" y="1323"/>
                    </a:lnTo>
                    <a:lnTo>
                      <a:pt x="1004" y="1274"/>
                    </a:lnTo>
                    <a:lnTo>
                      <a:pt x="1061" y="1232"/>
                    </a:lnTo>
                    <a:lnTo>
                      <a:pt x="1082" y="1204"/>
                    </a:lnTo>
                    <a:lnTo>
                      <a:pt x="1070" y="1246"/>
                    </a:lnTo>
                    <a:lnTo>
                      <a:pt x="1036" y="1291"/>
                    </a:lnTo>
                    <a:lnTo>
                      <a:pt x="1003" y="1334"/>
                    </a:lnTo>
                    <a:lnTo>
                      <a:pt x="980" y="1349"/>
                    </a:lnTo>
                    <a:lnTo>
                      <a:pt x="1015" y="1349"/>
                    </a:lnTo>
                    <a:lnTo>
                      <a:pt x="1055" y="1298"/>
                    </a:lnTo>
                    <a:lnTo>
                      <a:pt x="1068" y="1325"/>
                    </a:lnTo>
                    <a:lnTo>
                      <a:pt x="1028" y="1368"/>
                    </a:lnTo>
                    <a:lnTo>
                      <a:pt x="1056" y="1368"/>
                    </a:lnTo>
                    <a:lnTo>
                      <a:pt x="1065" y="1370"/>
                    </a:lnTo>
                    <a:lnTo>
                      <a:pt x="1076" y="1394"/>
                    </a:lnTo>
                    <a:lnTo>
                      <a:pt x="1056" y="1446"/>
                    </a:lnTo>
                    <a:lnTo>
                      <a:pt x="1061" y="1501"/>
                    </a:lnTo>
                    <a:lnTo>
                      <a:pt x="1107" y="1520"/>
                    </a:lnTo>
                    <a:lnTo>
                      <a:pt x="1140" y="1534"/>
                    </a:lnTo>
                    <a:lnTo>
                      <a:pt x="1174" y="1546"/>
                    </a:lnTo>
                    <a:lnTo>
                      <a:pt x="1242" y="1520"/>
                    </a:lnTo>
                    <a:lnTo>
                      <a:pt x="1240" y="1513"/>
                    </a:lnTo>
                    <a:lnTo>
                      <a:pt x="1270" y="1500"/>
                    </a:lnTo>
                    <a:lnTo>
                      <a:pt x="1250" y="1523"/>
                    </a:lnTo>
                    <a:lnTo>
                      <a:pt x="1259" y="1525"/>
                    </a:lnTo>
                    <a:lnTo>
                      <a:pt x="1279" y="1525"/>
                    </a:lnTo>
                    <a:lnTo>
                      <a:pt x="1288" y="1552"/>
                    </a:lnTo>
                    <a:lnTo>
                      <a:pt x="1297" y="1561"/>
                    </a:lnTo>
                    <a:lnTo>
                      <a:pt x="1312" y="1543"/>
                    </a:lnTo>
                    <a:lnTo>
                      <a:pt x="1400" y="1500"/>
                    </a:lnTo>
                    <a:lnTo>
                      <a:pt x="1445" y="1494"/>
                    </a:lnTo>
                    <a:lnTo>
                      <a:pt x="1503" y="1476"/>
                    </a:lnTo>
                    <a:lnTo>
                      <a:pt x="1525" y="1447"/>
                    </a:lnTo>
                    <a:lnTo>
                      <a:pt x="1576" y="1391"/>
                    </a:lnTo>
                    <a:lnTo>
                      <a:pt x="1627" y="1335"/>
                    </a:lnTo>
                    <a:lnTo>
                      <a:pt x="1670" y="1274"/>
                    </a:lnTo>
                    <a:lnTo>
                      <a:pt x="1689" y="1259"/>
                    </a:lnTo>
                    <a:lnTo>
                      <a:pt x="1745" y="1215"/>
                    </a:lnTo>
                    <a:lnTo>
                      <a:pt x="1765" y="1200"/>
                    </a:lnTo>
                    <a:lnTo>
                      <a:pt x="1804" y="1149"/>
                    </a:lnTo>
                    <a:lnTo>
                      <a:pt x="1842" y="1098"/>
                    </a:lnTo>
                    <a:lnTo>
                      <a:pt x="1877" y="1046"/>
                    </a:lnTo>
                    <a:lnTo>
                      <a:pt x="1910" y="995"/>
                    </a:lnTo>
                    <a:lnTo>
                      <a:pt x="1912" y="956"/>
                    </a:lnTo>
                    <a:lnTo>
                      <a:pt x="1913" y="919"/>
                    </a:lnTo>
                    <a:lnTo>
                      <a:pt x="1927" y="874"/>
                    </a:lnTo>
                    <a:lnTo>
                      <a:pt x="1939" y="831"/>
                    </a:lnTo>
                    <a:lnTo>
                      <a:pt x="1934" y="797"/>
                    </a:lnTo>
                    <a:lnTo>
                      <a:pt x="1916" y="767"/>
                    </a:lnTo>
                    <a:lnTo>
                      <a:pt x="1897" y="736"/>
                    </a:lnTo>
                    <a:lnTo>
                      <a:pt x="1867" y="703"/>
                    </a:lnTo>
                    <a:lnTo>
                      <a:pt x="1877" y="639"/>
                    </a:lnTo>
                    <a:lnTo>
                      <a:pt x="1870" y="650"/>
                    </a:lnTo>
                    <a:lnTo>
                      <a:pt x="1848" y="630"/>
                    </a:lnTo>
                    <a:lnTo>
                      <a:pt x="1843" y="652"/>
                    </a:lnTo>
                    <a:lnTo>
                      <a:pt x="1827" y="637"/>
                    </a:lnTo>
                    <a:lnTo>
                      <a:pt x="1827" y="592"/>
                    </a:lnTo>
                    <a:lnTo>
                      <a:pt x="1809" y="549"/>
                    </a:lnTo>
                    <a:lnTo>
                      <a:pt x="1813" y="534"/>
                    </a:lnTo>
                    <a:lnTo>
                      <a:pt x="1801" y="518"/>
                    </a:lnTo>
                    <a:lnTo>
                      <a:pt x="1767" y="483"/>
                    </a:lnTo>
                    <a:lnTo>
                      <a:pt x="1715" y="442"/>
                    </a:lnTo>
                    <a:lnTo>
                      <a:pt x="1713" y="391"/>
                    </a:lnTo>
                    <a:lnTo>
                      <a:pt x="1712" y="339"/>
                    </a:lnTo>
                    <a:lnTo>
                      <a:pt x="1703" y="298"/>
                    </a:lnTo>
                    <a:lnTo>
                      <a:pt x="1709" y="248"/>
                    </a:lnTo>
                    <a:lnTo>
                      <a:pt x="1698" y="224"/>
                    </a:lnTo>
                    <a:lnTo>
                      <a:pt x="1671" y="192"/>
                    </a:lnTo>
                    <a:lnTo>
                      <a:pt x="1640" y="200"/>
                    </a:lnTo>
                    <a:lnTo>
                      <a:pt x="1636" y="160"/>
                    </a:lnTo>
                    <a:lnTo>
                      <a:pt x="1633" y="121"/>
                    </a:lnTo>
                    <a:lnTo>
                      <a:pt x="1628" y="72"/>
                    </a:lnTo>
                    <a:lnTo>
                      <a:pt x="1616" y="40"/>
                    </a:lnTo>
                    <a:lnTo>
                      <a:pt x="1607" y="13"/>
                    </a:lnTo>
                    <a:lnTo>
                      <a:pt x="1601" y="0"/>
                    </a:lnTo>
                    <a:lnTo>
                      <a:pt x="1576" y="46"/>
                    </a:lnTo>
                    <a:lnTo>
                      <a:pt x="1565" y="69"/>
                    </a:lnTo>
                    <a:lnTo>
                      <a:pt x="1553" y="100"/>
                    </a:lnTo>
                    <a:lnTo>
                      <a:pt x="1561" y="103"/>
                    </a:lnTo>
                    <a:lnTo>
                      <a:pt x="1559" y="110"/>
                    </a:lnTo>
                    <a:lnTo>
                      <a:pt x="1545" y="133"/>
                    </a:lnTo>
                    <a:lnTo>
                      <a:pt x="1545" y="154"/>
                    </a:lnTo>
                    <a:lnTo>
                      <a:pt x="1537" y="155"/>
                    </a:lnTo>
                    <a:lnTo>
                      <a:pt x="1531" y="200"/>
                    </a:lnTo>
                    <a:lnTo>
                      <a:pt x="1527" y="245"/>
                    </a:lnTo>
                    <a:lnTo>
                      <a:pt x="1492" y="309"/>
                    </a:lnTo>
                    <a:lnTo>
                      <a:pt x="1459" y="371"/>
                    </a:lnTo>
                    <a:lnTo>
                      <a:pt x="1422" y="377"/>
                    </a:lnTo>
                    <a:lnTo>
                      <a:pt x="1389" y="351"/>
                    </a:lnTo>
                    <a:lnTo>
                      <a:pt x="1339" y="318"/>
                    </a:lnTo>
                    <a:lnTo>
                      <a:pt x="1288" y="283"/>
                    </a:lnTo>
                    <a:lnTo>
                      <a:pt x="1261" y="251"/>
                    </a:lnTo>
                    <a:lnTo>
                      <a:pt x="1233" y="219"/>
                    </a:lnTo>
                    <a:lnTo>
                      <a:pt x="1264" y="166"/>
                    </a:lnTo>
                    <a:lnTo>
                      <a:pt x="1279" y="133"/>
                    </a:lnTo>
                    <a:lnTo>
                      <a:pt x="1288" y="139"/>
                    </a:lnTo>
                    <a:lnTo>
                      <a:pt x="1300" y="119"/>
                    </a:lnTo>
                    <a:lnTo>
                      <a:pt x="1322" y="86"/>
                    </a:lnTo>
                    <a:lnTo>
                      <a:pt x="1300" y="69"/>
                    </a:lnTo>
                    <a:lnTo>
                      <a:pt x="1280" y="94"/>
                    </a:lnTo>
                    <a:lnTo>
                      <a:pt x="1276" y="79"/>
                    </a:lnTo>
                    <a:lnTo>
                      <a:pt x="1262" y="79"/>
                    </a:lnTo>
                    <a:lnTo>
                      <a:pt x="1268" y="70"/>
                    </a:lnTo>
                    <a:lnTo>
                      <a:pt x="1225" y="79"/>
                    </a:lnTo>
                    <a:lnTo>
                      <a:pt x="1192" y="73"/>
                    </a:lnTo>
                    <a:lnTo>
                      <a:pt x="1168" y="60"/>
                    </a:lnTo>
                    <a:lnTo>
                      <a:pt x="1136" y="36"/>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1010" name="Freeform 176"/>
              <p:cNvSpPr>
                <a:spLocks noChangeAspect="1"/>
              </p:cNvSpPr>
              <p:nvPr/>
            </p:nvSpPr>
            <p:spPr bwMode="auto">
              <a:xfrm>
                <a:off x="8868435" y="5850891"/>
                <a:ext cx="143188" cy="112158"/>
              </a:xfrm>
              <a:custGeom>
                <a:avLst/>
                <a:gdLst>
                  <a:gd name="T0" fmla="*/ 2147483647 w 190"/>
                  <a:gd name="T1" fmla="*/ 2147483647 h 154"/>
                  <a:gd name="T2" fmla="*/ 2147483647 w 190"/>
                  <a:gd name="T3" fmla="*/ 2147483647 h 154"/>
                  <a:gd name="T4" fmla="*/ 0 w 190"/>
                  <a:gd name="T5" fmla="*/ 2147483647 h 154"/>
                  <a:gd name="T6" fmla="*/ 2147483647 w 190"/>
                  <a:gd name="T7" fmla="*/ 2147483647 h 154"/>
                  <a:gd name="T8" fmla="*/ 2147483647 w 190"/>
                  <a:gd name="T9" fmla="*/ 2147483647 h 154"/>
                  <a:gd name="T10" fmla="*/ 2147483647 w 190"/>
                  <a:gd name="T11" fmla="*/ 2147483647 h 154"/>
                  <a:gd name="T12" fmla="*/ 2147483647 w 190"/>
                  <a:gd name="T13" fmla="*/ 2147483647 h 154"/>
                  <a:gd name="T14" fmla="*/ 2147483647 w 190"/>
                  <a:gd name="T15" fmla="*/ 2147483647 h 154"/>
                  <a:gd name="T16" fmla="*/ 2147483647 w 190"/>
                  <a:gd name="T17" fmla="*/ 2147483647 h 154"/>
                  <a:gd name="T18" fmla="*/ 2147483647 w 190"/>
                  <a:gd name="T19" fmla="*/ 0 h 154"/>
                  <a:gd name="T20" fmla="*/ 2147483647 w 190"/>
                  <a:gd name="T21" fmla="*/ 2147483647 h 154"/>
                  <a:gd name="T22" fmla="*/ 2147483647 w 190"/>
                  <a:gd name="T23" fmla="*/ 2147483647 h 154"/>
                  <a:gd name="T24" fmla="*/ 2147483647 w 190"/>
                  <a:gd name="T25" fmla="*/ 2147483647 h 154"/>
                  <a:gd name="T26" fmla="*/ 2147483647 w 190"/>
                  <a:gd name="T27" fmla="*/ 2147483647 h 154"/>
                  <a:gd name="T28" fmla="*/ 2147483647 w 190"/>
                  <a:gd name="T29" fmla="*/ 2147483647 h 154"/>
                  <a:gd name="T30" fmla="*/ 2147483647 w 190"/>
                  <a:gd name="T31" fmla="*/ 2147483647 h 154"/>
                  <a:gd name="T32" fmla="*/ 2147483647 w 190"/>
                  <a:gd name="T33" fmla="*/ 2147483647 h 154"/>
                  <a:gd name="T34" fmla="*/ 2147483647 w 190"/>
                  <a:gd name="T35" fmla="*/ 2147483647 h 154"/>
                  <a:gd name="T36" fmla="*/ 2147483647 w 190"/>
                  <a:gd name="T37" fmla="*/ 2147483647 h 154"/>
                  <a:gd name="T38" fmla="*/ 2147483647 w 190"/>
                  <a:gd name="T39" fmla="*/ 2147483647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154"/>
                  <a:gd name="T62" fmla="*/ 190 w 190"/>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154">
                    <a:moveTo>
                      <a:pt x="75" y="118"/>
                    </a:moveTo>
                    <a:lnTo>
                      <a:pt x="22" y="154"/>
                    </a:lnTo>
                    <a:lnTo>
                      <a:pt x="0" y="139"/>
                    </a:lnTo>
                    <a:lnTo>
                      <a:pt x="3" y="137"/>
                    </a:lnTo>
                    <a:lnTo>
                      <a:pt x="2" y="88"/>
                    </a:lnTo>
                    <a:lnTo>
                      <a:pt x="8" y="82"/>
                    </a:lnTo>
                    <a:lnTo>
                      <a:pt x="15" y="87"/>
                    </a:lnTo>
                    <a:lnTo>
                      <a:pt x="21" y="48"/>
                    </a:lnTo>
                    <a:lnTo>
                      <a:pt x="27" y="9"/>
                    </a:lnTo>
                    <a:lnTo>
                      <a:pt x="40" y="0"/>
                    </a:lnTo>
                    <a:lnTo>
                      <a:pt x="81" y="17"/>
                    </a:lnTo>
                    <a:lnTo>
                      <a:pt x="119" y="32"/>
                    </a:lnTo>
                    <a:lnTo>
                      <a:pt x="130" y="12"/>
                    </a:lnTo>
                    <a:lnTo>
                      <a:pt x="190" y="6"/>
                    </a:lnTo>
                    <a:lnTo>
                      <a:pt x="148" y="76"/>
                    </a:lnTo>
                    <a:lnTo>
                      <a:pt x="139" y="73"/>
                    </a:lnTo>
                    <a:lnTo>
                      <a:pt x="84" y="132"/>
                    </a:lnTo>
                    <a:lnTo>
                      <a:pt x="91" y="123"/>
                    </a:lnTo>
                    <a:lnTo>
                      <a:pt x="81" y="121"/>
                    </a:lnTo>
                    <a:lnTo>
                      <a:pt x="75" y="118"/>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1011" name="Freeform 177"/>
              <p:cNvSpPr>
                <a:spLocks noChangeAspect="1"/>
              </p:cNvSpPr>
              <p:nvPr/>
            </p:nvSpPr>
            <p:spPr bwMode="auto">
              <a:xfrm>
                <a:off x="9930413" y="5010710"/>
                <a:ext cx="81538" cy="82644"/>
              </a:xfrm>
              <a:custGeom>
                <a:avLst/>
                <a:gdLst>
                  <a:gd name="T0" fmla="*/ 2147483647 w 108"/>
                  <a:gd name="T1" fmla="*/ 2147483647 h 115"/>
                  <a:gd name="T2" fmla="*/ 2147483647 w 108"/>
                  <a:gd name="T3" fmla="*/ 2147483647 h 115"/>
                  <a:gd name="T4" fmla="*/ 2147483647 w 108"/>
                  <a:gd name="T5" fmla="*/ 2147483647 h 115"/>
                  <a:gd name="T6" fmla="*/ 2147483647 w 108"/>
                  <a:gd name="T7" fmla="*/ 2147483647 h 115"/>
                  <a:gd name="T8" fmla="*/ 0 w 108"/>
                  <a:gd name="T9" fmla="*/ 0 h 115"/>
                  <a:gd name="T10" fmla="*/ 2147483647 w 108"/>
                  <a:gd name="T11" fmla="*/ 2147483647 h 115"/>
                  <a:gd name="T12" fmla="*/ 2147483647 w 108"/>
                  <a:gd name="T13" fmla="*/ 2147483647 h 115"/>
                  <a:gd name="T14" fmla="*/ 2147483647 w 108"/>
                  <a:gd name="T15" fmla="*/ 2147483647 h 115"/>
                  <a:gd name="T16" fmla="*/ 2147483647 w 108"/>
                  <a:gd name="T17" fmla="*/ 214748364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5"/>
                  <a:gd name="T29" fmla="*/ 108 w 10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5">
                    <a:moveTo>
                      <a:pt x="108" y="115"/>
                    </a:moveTo>
                    <a:lnTo>
                      <a:pt x="80" y="112"/>
                    </a:lnTo>
                    <a:lnTo>
                      <a:pt x="41" y="72"/>
                    </a:lnTo>
                    <a:lnTo>
                      <a:pt x="4" y="33"/>
                    </a:lnTo>
                    <a:lnTo>
                      <a:pt x="0" y="0"/>
                    </a:lnTo>
                    <a:lnTo>
                      <a:pt x="26" y="29"/>
                    </a:lnTo>
                    <a:lnTo>
                      <a:pt x="53" y="57"/>
                    </a:lnTo>
                    <a:lnTo>
                      <a:pt x="82" y="87"/>
                    </a:lnTo>
                    <a:lnTo>
                      <a:pt x="108" y="115"/>
                    </a:lnTo>
                    <a:close/>
                  </a:path>
                </a:pathLst>
              </a:custGeom>
              <a:solidFill>
                <a:srgbClr val="FF0000"/>
              </a:solidFill>
              <a:ln w="0">
                <a:solidFill>
                  <a:srgbClr val="006699"/>
                </a:solidFill>
                <a:prstDash val="solid"/>
                <a:round/>
                <a:headEnd/>
                <a:tailEnd/>
              </a:ln>
            </p:spPr>
            <p:txBody>
              <a:bodyPr/>
              <a:lstStyle/>
              <a:p>
                <a:endParaRPr lang="en-US" sz="1799"/>
              </a:p>
            </p:txBody>
          </p:sp>
          <p:sp>
            <p:nvSpPr>
              <p:cNvPr id="1012" name="Freeform 178"/>
              <p:cNvSpPr>
                <a:spLocks noChangeAspect="1"/>
              </p:cNvSpPr>
              <p:nvPr/>
            </p:nvSpPr>
            <p:spPr bwMode="auto">
              <a:xfrm>
                <a:off x="9461071" y="5841057"/>
                <a:ext cx="411663" cy="245954"/>
              </a:xfrm>
              <a:custGeom>
                <a:avLst/>
                <a:gdLst>
                  <a:gd name="T0" fmla="*/ 2147483647 w 550"/>
                  <a:gd name="T1" fmla="*/ 2147483647 h 334"/>
                  <a:gd name="T2" fmla="*/ 2147483647 w 550"/>
                  <a:gd name="T3" fmla="*/ 2147483647 h 334"/>
                  <a:gd name="T4" fmla="*/ 2147483647 w 550"/>
                  <a:gd name="T5" fmla="*/ 2147483647 h 334"/>
                  <a:gd name="T6" fmla="*/ 2147483647 w 550"/>
                  <a:gd name="T7" fmla="*/ 2147483647 h 334"/>
                  <a:gd name="T8" fmla="*/ 2147483647 w 550"/>
                  <a:gd name="T9" fmla="*/ 2147483647 h 334"/>
                  <a:gd name="T10" fmla="*/ 2147483647 w 550"/>
                  <a:gd name="T11" fmla="*/ 2147483647 h 334"/>
                  <a:gd name="T12" fmla="*/ 2147483647 w 550"/>
                  <a:gd name="T13" fmla="*/ 2147483647 h 334"/>
                  <a:gd name="T14" fmla="*/ 2147483647 w 550"/>
                  <a:gd name="T15" fmla="*/ 2147483647 h 334"/>
                  <a:gd name="T16" fmla="*/ 2147483647 w 550"/>
                  <a:gd name="T17" fmla="*/ 2147483647 h 334"/>
                  <a:gd name="T18" fmla="*/ 2147483647 w 550"/>
                  <a:gd name="T19" fmla="*/ 2147483647 h 334"/>
                  <a:gd name="T20" fmla="*/ 2147483647 w 550"/>
                  <a:gd name="T21" fmla="*/ 2147483647 h 334"/>
                  <a:gd name="T22" fmla="*/ 2147483647 w 550"/>
                  <a:gd name="T23" fmla="*/ 2147483647 h 334"/>
                  <a:gd name="T24" fmla="*/ 2147483647 w 550"/>
                  <a:gd name="T25" fmla="*/ 2147483647 h 334"/>
                  <a:gd name="T26" fmla="*/ 2147483647 w 550"/>
                  <a:gd name="T27" fmla="*/ 2147483647 h 334"/>
                  <a:gd name="T28" fmla="*/ 2147483647 w 550"/>
                  <a:gd name="T29" fmla="*/ 2147483647 h 334"/>
                  <a:gd name="T30" fmla="*/ 2147483647 w 550"/>
                  <a:gd name="T31" fmla="*/ 2147483647 h 334"/>
                  <a:gd name="T32" fmla="*/ 0 w 550"/>
                  <a:gd name="T33" fmla="*/ 2147483647 h 334"/>
                  <a:gd name="T34" fmla="*/ 2147483647 w 550"/>
                  <a:gd name="T35" fmla="*/ 2147483647 h 334"/>
                  <a:gd name="T36" fmla="*/ 2147483647 w 550"/>
                  <a:gd name="T37" fmla="*/ 2147483647 h 334"/>
                  <a:gd name="T38" fmla="*/ 2147483647 w 550"/>
                  <a:gd name="T39" fmla="*/ 2147483647 h 334"/>
                  <a:gd name="T40" fmla="*/ 2147483647 w 550"/>
                  <a:gd name="T41" fmla="*/ 2147483647 h 334"/>
                  <a:gd name="T42" fmla="*/ 2147483647 w 550"/>
                  <a:gd name="T43" fmla="*/ 2147483647 h 334"/>
                  <a:gd name="T44" fmla="*/ 2147483647 w 550"/>
                  <a:gd name="T45" fmla="*/ 2147483647 h 334"/>
                  <a:gd name="T46" fmla="*/ 2147483647 w 550"/>
                  <a:gd name="T47" fmla="*/ 2147483647 h 334"/>
                  <a:gd name="T48" fmla="*/ 2147483647 w 550"/>
                  <a:gd name="T49" fmla="*/ 2147483647 h 334"/>
                  <a:gd name="T50" fmla="*/ 2147483647 w 550"/>
                  <a:gd name="T51" fmla="*/ 2147483647 h 334"/>
                  <a:gd name="T52" fmla="*/ 2147483647 w 550"/>
                  <a:gd name="T53" fmla="*/ 2147483647 h 334"/>
                  <a:gd name="T54" fmla="*/ 2147483647 w 550"/>
                  <a:gd name="T55" fmla="*/ 2147483647 h 334"/>
                  <a:gd name="T56" fmla="*/ 2147483647 w 550"/>
                  <a:gd name="T57" fmla="*/ 2147483647 h 334"/>
                  <a:gd name="T58" fmla="*/ 2147483647 w 550"/>
                  <a:gd name="T59" fmla="*/ 2147483647 h 334"/>
                  <a:gd name="T60" fmla="*/ 2147483647 w 550"/>
                  <a:gd name="T61" fmla="*/ 2147483647 h 334"/>
                  <a:gd name="T62" fmla="*/ 2147483647 w 550"/>
                  <a:gd name="T63" fmla="*/ 2147483647 h 334"/>
                  <a:gd name="T64" fmla="*/ 2147483647 w 550"/>
                  <a:gd name="T65" fmla="*/ 0 h 334"/>
                  <a:gd name="T66" fmla="*/ 2147483647 w 550"/>
                  <a:gd name="T67" fmla="*/ 2147483647 h 334"/>
                  <a:gd name="T68" fmla="*/ 2147483647 w 550"/>
                  <a:gd name="T69" fmla="*/ 2147483647 h 334"/>
                  <a:gd name="T70" fmla="*/ 2147483647 w 550"/>
                  <a:gd name="T71" fmla="*/ 2147483647 h 334"/>
                  <a:gd name="T72" fmla="*/ 2147483647 w 550"/>
                  <a:gd name="T73" fmla="*/ 2147483647 h 334"/>
                  <a:gd name="T74" fmla="*/ 2147483647 w 550"/>
                  <a:gd name="T75" fmla="*/ 2147483647 h 334"/>
                  <a:gd name="T76" fmla="*/ 2147483647 w 550"/>
                  <a:gd name="T77" fmla="*/ 2147483647 h 334"/>
                  <a:gd name="T78" fmla="*/ 2147483647 w 550"/>
                  <a:gd name="T79" fmla="*/ 2147483647 h 334"/>
                  <a:gd name="T80" fmla="*/ 2147483647 w 550"/>
                  <a:gd name="T81" fmla="*/ 2147483647 h 334"/>
                  <a:gd name="T82" fmla="*/ 2147483647 w 550"/>
                  <a:gd name="T83" fmla="*/ 2147483647 h 334"/>
                  <a:gd name="T84" fmla="*/ 2147483647 w 550"/>
                  <a:gd name="T85" fmla="*/ 2147483647 h 334"/>
                  <a:gd name="T86" fmla="*/ 2147483647 w 550"/>
                  <a:gd name="T87" fmla="*/ 2147483647 h 334"/>
                  <a:gd name="T88" fmla="*/ 2147483647 w 550"/>
                  <a:gd name="T89" fmla="*/ 2147483647 h 334"/>
                  <a:gd name="T90" fmla="*/ 2147483647 w 550"/>
                  <a:gd name="T91" fmla="*/ 2147483647 h 334"/>
                  <a:gd name="T92" fmla="*/ 2147483647 w 550"/>
                  <a:gd name="T93" fmla="*/ 2147483647 h 334"/>
                  <a:gd name="T94" fmla="*/ 2147483647 w 550"/>
                  <a:gd name="T95" fmla="*/ 2147483647 h 334"/>
                  <a:gd name="T96" fmla="*/ 2147483647 w 550"/>
                  <a:gd name="T97" fmla="*/ 2147483647 h 3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0"/>
                  <a:gd name="T148" fmla="*/ 0 h 334"/>
                  <a:gd name="T149" fmla="*/ 550 w 550"/>
                  <a:gd name="T150" fmla="*/ 334 h 3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0" h="334">
                    <a:moveTo>
                      <a:pt x="356" y="179"/>
                    </a:moveTo>
                    <a:lnTo>
                      <a:pt x="338" y="148"/>
                    </a:lnTo>
                    <a:lnTo>
                      <a:pt x="334" y="145"/>
                    </a:lnTo>
                    <a:lnTo>
                      <a:pt x="321" y="152"/>
                    </a:lnTo>
                    <a:lnTo>
                      <a:pt x="340" y="183"/>
                    </a:lnTo>
                    <a:lnTo>
                      <a:pt x="301" y="194"/>
                    </a:lnTo>
                    <a:lnTo>
                      <a:pt x="277" y="200"/>
                    </a:lnTo>
                    <a:lnTo>
                      <a:pt x="270" y="218"/>
                    </a:lnTo>
                    <a:lnTo>
                      <a:pt x="252" y="240"/>
                    </a:lnTo>
                    <a:lnTo>
                      <a:pt x="250" y="242"/>
                    </a:lnTo>
                    <a:lnTo>
                      <a:pt x="188" y="289"/>
                    </a:lnTo>
                    <a:lnTo>
                      <a:pt x="80" y="334"/>
                    </a:lnTo>
                    <a:lnTo>
                      <a:pt x="58" y="325"/>
                    </a:lnTo>
                    <a:lnTo>
                      <a:pt x="19" y="312"/>
                    </a:lnTo>
                    <a:lnTo>
                      <a:pt x="4" y="304"/>
                    </a:lnTo>
                    <a:lnTo>
                      <a:pt x="7" y="300"/>
                    </a:lnTo>
                    <a:lnTo>
                      <a:pt x="0" y="297"/>
                    </a:lnTo>
                    <a:lnTo>
                      <a:pt x="25" y="280"/>
                    </a:lnTo>
                    <a:lnTo>
                      <a:pt x="35" y="273"/>
                    </a:lnTo>
                    <a:lnTo>
                      <a:pt x="50" y="262"/>
                    </a:lnTo>
                    <a:lnTo>
                      <a:pt x="53" y="265"/>
                    </a:lnTo>
                    <a:lnTo>
                      <a:pt x="74" y="243"/>
                    </a:lnTo>
                    <a:lnTo>
                      <a:pt x="92" y="236"/>
                    </a:lnTo>
                    <a:lnTo>
                      <a:pt x="121" y="222"/>
                    </a:lnTo>
                    <a:lnTo>
                      <a:pt x="182" y="189"/>
                    </a:lnTo>
                    <a:lnTo>
                      <a:pt x="206" y="185"/>
                    </a:lnTo>
                    <a:lnTo>
                      <a:pt x="292" y="143"/>
                    </a:lnTo>
                    <a:lnTo>
                      <a:pt x="332" y="125"/>
                    </a:lnTo>
                    <a:lnTo>
                      <a:pt x="383" y="95"/>
                    </a:lnTo>
                    <a:lnTo>
                      <a:pt x="370" y="95"/>
                    </a:lnTo>
                    <a:lnTo>
                      <a:pt x="407" y="67"/>
                    </a:lnTo>
                    <a:lnTo>
                      <a:pt x="497" y="4"/>
                    </a:lnTo>
                    <a:lnTo>
                      <a:pt x="519" y="0"/>
                    </a:lnTo>
                    <a:lnTo>
                      <a:pt x="498" y="10"/>
                    </a:lnTo>
                    <a:lnTo>
                      <a:pt x="495" y="36"/>
                    </a:lnTo>
                    <a:lnTo>
                      <a:pt x="540" y="22"/>
                    </a:lnTo>
                    <a:lnTo>
                      <a:pt x="533" y="33"/>
                    </a:lnTo>
                    <a:lnTo>
                      <a:pt x="538" y="36"/>
                    </a:lnTo>
                    <a:lnTo>
                      <a:pt x="535" y="39"/>
                    </a:lnTo>
                    <a:lnTo>
                      <a:pt x="550" y="37"/>
                    </a:lnTo>
                    <a:lnTo>
                      <a:pt x="524" y="62"/>
                    </a:lnTo>
                    <a:lnTo>
                      <a:pt x="465" y="101"/>
                    </a:lnTo>
                    <a:lnTo>
                      <a:pt x="407" y="140"/>
                    </a:lnTo>
                    <a:lnTo>
                      <a:pt x="379" y="149"/>
                    </a:lnTo>
                    <a:lnTo>
                      <a:pt x="377" y="159"/>
                    </a:lnTo>
                    <a:lnTo>
                      <a:pt x="358" y="158"/>
                    </a:lnTo>
                    <a:lnTo>
                      <a:pt x="376" y="168"/>
                    </a:lnTo>
                    <a:lnTo>
                      <a:pt x="379" y="182"/>
                    </a:lnTo>
                    <a:lnTo>
                      <a:pt x="356" y="179"/>
                    </a:lnTo>
                    <a:close/>
                  </a:path>
                </a:pathLst>
              </a:custGeom>
              <a:solidFill>
                <a:srgbClr val="FF0000"/>
              </a:solidFill>
              <a:ln w="0">
                <a:solidFill>
                  <a:srgbClr val="006699"/>
                </a:solidFill>
                <a:prstDash val="solid"/>
                <a:round/>
                <a:headEnd/>
                <a:tailEnd/>
              </a:ln>
            </p:spPr>
            <p:txBody>
              <a:bodyPr/>
              <a:lstStyle/>
              <a:p>
                <a:endParaRPr lang="en-US" sz="1799"/>
              </a:p>
            </p:txBody>
          </p:sp>
          <p:sp>
            <p:nvSpPr>
              <p:cNvPr id="1013" name="Freeform 179"/>
              <p:cNvSpPr>
                <a:spLocks noChangeAspect="1"/>
              </p:cNvSpPr>
              <p:nvPr/>
            </p:nvSpPr>
            <p:spPr bwMode="auto">
              <a:xfrm>
                <a:off x="9882683" y="5593132"/>
                <a:ext cx="232679" cy="291211"/>
              </a:xfrm>
              <a:custGeom>
                <a:avLst/>
                <a:gdLst>
                  <a:gd name="T0" fmla="*/ 2147483647 w 313"/>
                  <a:gd name="T1" fmla="*/ 2147483647 h 393"/>
                  <a:gd name="T2" fmla="*/ 2147483647 w 313"/>
                  <a:gd name="T3" fmla="*/ 2147483647 h 393"/>
                  <a:gd name="T4" fmla="*/ 2147483647 w 313"/>
                  <a:gd name="T5" fmla="*/ 2147483647 h 393"/>
                  <a:gd name="T6" fmla="*/ 0 w 313"/>
                  <a:gd name="T7" fmla="*/ 2147483647 h 393"/>
                  <a:gd name="T8" fmla="*/ 2147483647 w 313"/>
                  <a:gd name="T9" fmla="*/ 2147483647 h 393"/>
                  <a:gd name="T10" fmla="*/ 2147483647 w 313"/>
                  <a:gd name="T11" fmla="*/ 2147483647 h 393"/>
                  <a:gd name="T12" fmla="*/ 2147483647 w 313"/>
                  <a:gd name="T13" fmla="*/ 2147483647 h 393"/>
                  <a:gd name="T14" fmla="*/ 2147483647 w 313"/>
                  <a:gd name="T15" fmla="*/ 2147483647 h 393"/>
                  <a:gd name="T16" fmla="*/ 2147483647 w 313"/>
                  <a:gd name="T17" fmla="*/ 2147483647 h 393"/>
                  <a:gd name="T18" fmla="*/ 2147483647 w 313"/>
                  <a:gd name="T19" fmla="*/ 2147483647 h 393"/>
                  <a:gd name="T20" fmla="*/ 2147483647 w 313"/>
                  <a:gd name="T21" fmla="*/ 2147483647 h 393"/>
                  <a:gd name="T22" fmla="*/ 2147483647 w 313"/>
                  <a:gd name="T23" fmla="*/ 2147483647 h 393"/>
                  <a:gd name="T24" fmla="*/ 2147483647 w 313"/>
                  <a:gd name="T25" fmla="*/ 2147483647 h 393"/>
                  <a:gd name="T26" fmla="*/ 2147483647 w 313"/>
                  <a:gd name="T27" fmla="*/ 2147483647 h 393"/>
                  <a:gd name="T28" fmla="*/ 2147483647 w 313"/>
                  <a:gd name="T29" fmla="*/ 2147483647 h 393"/>
                  <a:gd name="T30" fmla="*/ 2147483647 w 313"/>
                  <a:gd name="T31" fmla="*/ 2147483647 h 393"/>
                  <a:gd name="T32" fmla="*/ 2147483647 w 313"/>
                  <a:gd name="T33" fmla="*/ 2147483647 h 393"/>
                  <a:gd name="T34" fmla="*/ 2147483647 w 313"/>
                  <a:gd name="T35" fmla="*/ 2147483647 h 393"/>
                  <a:gd name="T36" fmla="*/ 2147483647 w 313"/>
                  <a:gd name="T37" fmla="*/ 2147483647 h 393"/>
                  <a:gd name="T38" fmla="*/ 2147483647 w 313"/>
                  <a:gd name="T39" fmla="*/ 2147483647 h 393"/>
                  <a:gd name="T40" fmla="*/ 2147483647 w 313"/>
                  <a:gd name="T41" fmla="*/ 2147483647 h 393"/>
                  <a:gd name="T42" fmla="*/ 2147483647 w 313"/>
                  <a:gd name="T43" fmla="*/ 2147483647 h 393"/>
                  <a:gd name="T44" fmla="*/ 2147483647 w 313"/>
                  <a:gd name="T45" fmla="*/ 2147483647 h 393"/>
                  <a:gd name="T46" fmla="*/ 2147483647 w 313"/>
                  <a:gd name="T47" fmla="*/ 0 h 393"/>
                  <a:gd name="T48" fmla="*/ 2147483647 w 313"/>
                  <a:gd name="T49" fmla="*/ 2147483647 h 393"/>
                  <a:gd name="T50" fmla="*/ 2147483647 w 313"/>
                  <a:gd name="T51" fmla="*/ 2147483647 h 393"/>
                  <a:gd name="T52" fmla="*/ 2147483647 w 313"/>
                  <a:gd name="T53" fmla="*/ 2147483647 h 393"/>
                  <a:gd name="T54" fmla="*/ 2147483647 w 313"/>
                  <a:gd name="T55" fmla="*/ 2147483647 h 393"/>
                  <a:gd name="T56" fmla="*/ 2147483647 w 313"/>
                  <a:gd name="T57" fmla="*/ 2147483647 h 393"/>
                  <a:gd name="T58" fmla="*/ 2147483647 w 313"/>
                  <a:gd name="T59" fmla="*/ 2147483647 h 393"/>
                  <a:gd name="T60" fmla="*/ 2147483647 w 313"/>
                  <a:gd name="T61" fmla="*/ 2147483647 h 393"/>
                  <a:gd name="T62" fmla="*/ 2147483647 w 313"/>
                  <a:gd name="T63" fmla="*/ 2147483647 h 393"/>
                  <a:gd name="T64" fmla="*/ 2147483647 w 313"/>
                  <a:gd name="T65" fmla="*/ 2147483647 h 393"/>
                  <a:gd name="T66" fmla="*/ 2147483647 w 313"/>
                  <a:gd name="T67" fmla="*/ 2147483647 h 393"/>
                  <a:gd name="T68" fmla="*/ 2147483647 w 313"/>
                  <a:gd name="T69" fmla="*/ 2147483647 h 393"/>
                  <a:gd name="T70" fmla="*/ 2147483647 w 313"/>
                  <a:gd name="T71" fmla="*/ 2147483647 h 393"/>
                  <a:gd name="T72" fmla="*/ 2147483647 w 313"/>
                  <a:gd name="T73" fmla="*/ 2147483647 h 3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3"/>
                  <a:gd name="T112" fmla="*/ 0 h 393"/>
                  <a:gd name="T113" fmla="*/ 313 w 313"/>
                  <a:gd name="T114" fmla="*/ 393 h 3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3" h="393">
                    <a:moveTo>
                      <a:pt x="39" y="264"/>
                    </a:moveTo>
                    <a:lnTo>
                      <a:pt x="55" y="291"/>
                    </a:lnTo>
                    <a:lnTo>
                      <a:pt x="70" y="316"/>
                    </a:lnTo>
                    <a:lnTo>
                      <a:pt x="0" y="379"/>
                    </a:lnTo>
                    <a:lnTo>
                      <a:pt x="13" y="393"/>
                    </a:lnTo>
                    <a:lnTo>
                      <a:pt x="80" y="352"/>
                    </a:lnTo>
                    <a:lnTo>
                      <a:pt x="148" y="311"/>
                    </a:lnTo>
                    <a:lnTo>
                      <a:pt x="179" y="268"/>
                    </a:lnTo>
                    <a:lnTo>
                      <a:pt x="230" y="256"/>
                    </a:lnTo>
                    <a:lnTo>
                      <a:pt x="252" y="232"/>
                    </a:lnTo>
                    <a:lnTo>
                      <a:pt x="313" y="179"/>
                    </a:lnTo>
                    <a:lnTo>
                      <a:pt x="306" y="173"/>
                    </a:lnTo>
                    <a:lnTo>
                      <a:pt x="254" y="192"/>
                    </a:lnTo>
                    <a:lnTo>
                      <a:pt x="204" y="168"/>
                    </a:lnTo>
                    <a:lnTo>
                      <a:pt x="219" y="113"/>
                    </a:lnTo>
                    <a:lnTo>
                      <a:pt x="198" y="146"/>
                    </a:lnTo>
                    <a:lnTo>
                      <a:pt x="174" y="131"/>
                    </a:lnTo>
                    <a:lnTo>
                      <a:pt x="183" y="111"/>
                    </a:lnTo>
                    <a:lnTo>
                      <a:pt x="195" y="71"/>
                    </a:lnTo>
                    <a:lnTo>
                      <a:pt x="207" y="47"/>
                    </a:lnTo>
                    <a:lnTo>
                      <a:pt x="198" y="47"/>
                    </a:lnTo>
                    <a:lnTo>
                      <a:pt x="177" y="22"/>
                    </a:lnTo>
                    <a:lnTo>
                      <a:pt x="169" y="3"/>
                    </a:lnTo>
                    <a:lnTo>
                      <a:pt x="166" y="0"/>
                    </a:lnTo>
                    <a:lnTo>
                      <a:pt x="161" y="37"/>
                    </a:lnTo>
                    <a:lnTo>
                      <a:pt x="167" y="53"/>
                    </a:lnTo>
                    <a:lnTo>
                      <a:pt x="157" y="104"/>
                    </a:lnTo>
                    <a:lnTo>
                      <a:pt x="163" y="83"/>
                    </a:lnTo>
                    <a:lnTo>
                      <a:pt x="171" y="92"/>
                    </a:lnTo>
                    <a:lnTo>
                      <a:pt x="171" y="101"/>
                    </a:lnTo>
                    <a:lnTo>
                      <a:pt x="163" y="116"/>
                    </a:lnTo>
                    <a:lnTo>
                      <a:pt x="154" y="141"/>
                    </a:lnTo>
                    <a:lnTo>
                      <a:pt x="171" y="137"/>
                    </a:lnTo>
                    <a:lnTo>
                      <a:pt x="158" y="149"/>
                    </a:lnTo>
                    <a:lnTo>
                      <a:pt x="146" y="174"/>
                    </a:lnTo>
                    <a:lnTo>
                      <a:pt x="100" y="232"/>
                    </a:lnTo>
                    <a:lnTo>
                      <a:pt x="39" y="264"/>
                    </a:lnTo>
                    <a:close/>
                  </a:path>
                </a:pathLst>
              </a:custGeom>
              <a:solidFill>
                <a:srgbClr val="FF0000"/>
              </a:solidFill>
              <a:ln w="0">
                <a:solidFill>
                  <a:srgbClr val="006699"/>
                </a:solidFill>
                <a:prstDash val="solid"/>
                <a:round/>
                <a:headEnd/>
                <a:tailEnd/>
              </a:ln>
            </p:spPr>
            <p:txBody>
              <a:bodyPr/>
              <a:lstStyle/>
              <a:p>
                <a:endParaRPr lang="en-US" sz="1799"/>
              </a:p>
            </p:txBody>
          </p:sp>
          <p:sp>
            <p:nvSpPr>
              <p:cNvPr id="1014" name="Freeform 180"/>
              <p:cNvSpPr>
                <a:spLocks noChangeAspect="1"/>
              </p:cNvSpPr>
              <p:nvPr/>
            </p:nvSpPr>
            <p:spPr bwMode="auto">
              <a:xfrm>
                <a:off x="9459084" y="6092917"/>
                <a:ext cx="21877" cy="15741"/>
              </a:xfrm>
              <a:custGeom>
                <a:avLst/>
                <a:gdLst>
                  <a:gd name="T0" fmla="*/ 2147483647 w 31"/>
                  <a:gd name="T1" fmla="*/ 2147483647 h 20"/>
                  <a:gd name="T2" fmla="*/ 2147483647 w 31"/>
                  <a:gd name="T3" fmla="*/ 2147483647 h 20"/>
                  <a:gd name="T4" fmla="*/ 2147483647 w 31"/>
                  <a:gd name="T5" fmla="*/ 0 h 20"/>
                  <a:gd name="T6" fmla="*/ 0 w 31"/>
                  <a:gd name="T7" fmla="*/ 2147483647 h 20"/>
                  <a:gd name="T8" fmla="*/ 2147483647 w 31"/>
                  <a:gd name="T9" fmla="*/ 2147483647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31" y="11"/>
                    </a:moveTo>
                    <a:lnTo>
                      <a:pt x="31" y="5"/>
                    </a:lnTo>
                    <a:lnTo>
                      <a:pt x="18" y="0"/>
                    </a:lnTo>
                    <a:lnTo>
                      <a:pt x="0" y="20"/>
                    </a:lnTo>
                    <a:lnTo>
                      <a:pt x="31" y="11"/>
                    </a:lnTo>
                    <a:close/>
                  </a:path>
                </a:pathLst>
              </a:custGeom>
              <a:solidFill>
                <a:srgbClr val="FF0000"/>
              </a:solidFill>
              <a:ln w="0" cap="flat" cmpd="sng">
                <a:solidFill>
                  <a:srgbClr val="006699"/>
                </a:solidFill>
                <a:prstDash val="solid"/>
                <a:round/>
                <a:headEnd type="none" w="med" len="med"/>
                <a:tailEnd type="none" w="med" len="med"/>
              </a:ln>
            </p:spPr>
            <p:txBody>
              <a:bodyPr/>
              <a:lstStyle/>
              <a:p>
                <a:endParaRPr lang="en-US" sz="1799"/>
              </a:p>
            </p:txBody>
          </p:sp>
          <p:sp>
            <p:nvSpPr>
              <p:cNvPr id="1015" name="Freeform 181"/>
              <p:cNvSpPr>
                <a:spLocks noChangeAspect="1"/>
              </p:cNvSpPr>
              <p:nvPr/>
            </p:nvSpPr>
            <p:spPr bwMode="auto">
              <a:xfrm>
                <a:off x="6030527" y="5036288"/>
                <a:ext cx="17898" cy="17705"/>
              </a:xfrm>
              <a:custGeom>
                <a:avLst/>
                <a:gdLst>
                  <a:gd name="T0" fmla="*/ 2147483647 w 24"/>
                  <a:gd name="T1" fmla="*/ 0 h 23"/>
                  <a:gd name="T2" fmla="*/ 0 w 24"/>
                  <a:gd name="T3" fmla="*/ 2147483647 h 23"/>
                  <a:gd name="T4" fmla="*/ 2147483647 w 24"/>
                  <a:gd name="T5" fmla="*/ 2147483647 h 23"/>
                  <a:gd name="T6" fmla="*/ 2147483647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7" y="0"/>
                    </a:moveTo>
                    <a:lnTo>
                      <a:pt x="0" y="23"/>
                    </a:lnTo>
                    <a:lnTo>
                      <a:pt x="24" y="18"/>
                    </a:lnTo>
                    <a:lnTo>
                      <a:pt x="7" y="0"/>
                    </a:lnTo>
                    <a:close/>
                  </a:path>
                </a:pathLst>
              </a:custGeom>
              <a:solidFill>
                <a:srgbClr val="00B050"/>
              </a:solidFill>
              <a:ln w="0">
                <a:solidFill>
                  <a:srgbClr val="006699"/>
                </a:solidFill>
                <a:prstDash val="solid"/>
                <a:round/>
                <a:headEnd/>
                <a:tailEnd/>
              </a:ln>
            </p:spPr>
            <p:txBody>
              <a:bodyPr/>
              <a:lstStyle/>
              <a:p>
                <a:endParaRPr lang="en-US" sz="1799"/>
              </a:p>
            </p:txBody>
          </p:sp>
          <p:sp>
            <p:nvSpPr>
              <p:cNvPr id="1016" name="Freeform 182"/>
              <p:cNvSpPr>
                <a:spLocks noChangeAspect="1"/>
              </p:cNvSpPr>
              <p:nvPr/>
            </p:nvSpPr>
            <p:spPr bwMode="auto">
              <a:xfrm>
                <a:off x="9848873" y="4566019"/>
                <a:ext cx="43751" cy="25578"/>
              </a:xfrm>
              <a:custGeom>
                <a:avLst/>
                <a:gdLst>
                  <a:gd name="T0" fmla="*/ 2147483647 w 57"/>
                  <a:gd name="T1" fmla="*/ 2147483647 h 34"/>
                  <a:gd name="T2" fmla="*/ 2147483647 w 57"/>
                  <a:gd name="T3" fmla="*/ 2147483647 h 34"/>
                  <a:gd name="T4" fmla="*/ 2147483647 w 57"/>
                  <a:gd name="T5" fmla="*/ 0 h 34"/>
                  <a:gd name="T6" fmla="*/ 0 w 57"/>
                  <a:gd name="T7" fmla="*/ 2147483647 h 34"/>
                  <a:gd name="T8" fmla="*/ 2147483647 w 57"/>
                  <a:gd name="T9" fmla="*/ 2147483647 h 34"/>
                  <a:gd name="T10" fmla="*/ 0 60000 65536"/>
                  <a:gd name="T11" fmla="*/ 0 60000 65536"/>
                  <a:gd name="T12" fmla="*/ 0 60000 65536"/>
                  <a:gd name="T13" fmla="*/ 0 60000 65536"/>
                  <a:gd name="T14" fmla="*/ 0 60000 65536"/>
                  <a:gd name="T15" fmla="*/ 0 w 57"/>
                  <a:gd name="T16" fmla="*/ 0 h 34"/>
                  <a:gd name="T17" fmla="*/ 57 w 57"/>
                  <a:gd name="T18" fmla="*/ 34 h 34"/>
                </a:gdLst>
                <a:ahLst/>
                <a:cxnLst>
                  <a:cxn ang="T10">
                    <a:pos x="T0" y="T1"/>
                  </a:cxn>
                  <a:cxn ang="T11">
                    <a:pos x="T2" y="T3"/>
                  </a:cxn>
                  <a:cxn ang="T12">
                    <a:pos x="T4" y="T5"/>
                  </a:cxn>
                  <a:cxn ang="T13">
                    <a:pos x="T6" y="T7"/>
                  </a:cxn>
                  <a:cxn ang="T14">
                    <a:pos x="T8" y="T9"/>
                  </a:cxn>
                </a:cxnLst>
                <a:rect l="T15" t="T16" r="T17" b="T18"/>
                <a:pathLst>
                  <a:path w="57" h="34">
                    <a:moveTo>
                      <a:pt x="54" y="34"/>
                    </a:moveTo>
                    <a:lnTo>
                      <a:pt x="57" y="31"/>
                    </a:lnTo>
                    <a:lnTo>
                      <a:pt x="9" y="0"/>
                    </a:lnTo>
                    <a:lnTo>
                      <a:pt x="0" y="15"/>
                    </a:lnTo>
                    <a:lnTo>
                      <a:pt x="54" y="34"/>
                    </a:lnTo>
                    <a:close/>
                  </a:path>
                </a:pathLst>
              </a:custGeom>
              <a:solidFill>
                <a:srgbClr val="FF0000"/>
              </a:solidFill>
              <a:ln w="0">
                <a:solidFill>
                  <a:srgbClr val="006699"/>
                </a:solidFill>
                <a:prstDash val="solid"/>
                <a:round/>
                <a:headEnd/>
                <a:tailEnd/>
              </a:ln>
            </p:spPr>
            <p:txBody>
              <a:bodyPr/>
              <a:lstStyle/>
              <a:p>
                <a:endParaRPr lang="en-US" sz="1799"/>
              </a:p>
            </p:txBody>
          </p:sp>
          <p:sp>
            <p:nvSpPr>
              <p:cNvPr id="1017" name="Freeform 183"/>
              <p:cNvSpPr>
                <a:spLocks noChangeAspect="1"/>
              </p:cNvSpPr>
              <p:nvPr/>
            </p:nvSpPr>
            <p:spPr bwMode="auto">
              <a:xfrm>
                <a:off x="9749438" y="4457804"/>
                <a:ext cx="29832" cy="29514"/>
              </a:xfrm>
              <a:custGeom>
                <a:avLst/>
                <a:gdLst>
                  <a:gd name="T0" fmla="*/ 0 w 42"/>
                  <a:gd name="T1" fmla="*/ 0 h 40"/>
                  <a:gd name="T2" fmla="*/ 2147483647 w 42"/>
                  <a:gd name="T3" fmla="*/ 2147483647 h 40"/>
                  <a:gd name="T4" fmla="*/ 2147483647 w 42"/>
                  <a:gd name="T5" fmla="*/ 2147483647 h 40"/>
                  <a:gd name="T6" fmla="*/ 0 w 42"/>
                  <a:gd name="T7" fmla="*/ 0 h 40"/>
                  <a:gd name="T8" fmla="*/ 0 60000 65536"/>
                  <a:gd name="T9" fmla="*/ 0 60000 65536"/>
                  <a:gd name="T10" fmla="*/ 0 60000 65536"/>
                  <a:gd name="T11" fmla="*/ 0 60000 65536"/>
                  <a:gd name="T12" fmla="*/ 0 w 42"/>
                  <a:gd name="T13" fmla="*/ 0 h 40"/>
                  <a:gd name="T14" fmla="*/ 42 w 42"/>
                  <a:gd name="T15" fmla="*/ 40 h 40"/>
                </a:gdLst>
                <a:ahLst/>
                <a:cxnLst>
                  <a:cxn ang="T8">
                    <a:pos x="T0" y="T1"/>
                  </a:cxn>
                  <a:cxn ang="T9">
                    <a:pos x="T2" y="T3"/>
                  </a:cxn>
                  <a:cxn ang="T10">
                    <a:pos x="T4" y="T5"/>
                  </a:cxn>
                  <a:cxn ang="T11">
                    <a:pos x="T6" y="T7"/>
                  </a:cxn>
                </a:cxnLst>
                <a:rect l="T12" t="T13" r="T14" b="T15"/>
                <a:pathLst>
                  <a:path w="42" h="40">
                    <a:moveTo>
                      <a:pt x="0" y="0"/>
                    </a:moveTo>
                    <a:lnTo>
                      <a:pt x="42" y="40"/>
                    </a:lnTo>
                    <a:lnTo>
                      <a:pt x="12" y="29"/>
                    </a:lnTo>
                    <a:lnTo>
                      <a:pt x="0" y="0"/>
                    </a:lnTo>
                    <a:close/>
                  </a:path>
                </a:pathLst>
              </a:custGeom>
              <a:solidFill>
                <a:srgbClr val="FF0000"/>
              </a:solidFill>
              <a:ln w="0">
                <a:solidFill>
                  <a:srgbClr val="006699"/>
                </a:solidFill>
                <a:prstDash val="solid"/>
                <a:round/>
                <a:headEnd/>
                <a:tailEnd/>
              </a:ln>
            </p:spPr>
            <p:txBody>
              <a:bodyPr/>
              <a:lstStyle/>
              <a:p>
                <a:endParaRPr lang="en-US" sz="1799"/>
              </a:p>
            </p:txBody>
          </p:sp>
          <p:sp>
            <p:nvSpPr>
              <p:cNvPr id="1018" name="Freeform 184"/>
              <p:cNvSpPr>
                <a:spLocks noChangeAspect="1"/>
              </p:cNvSpPr>
              <p:nvPr/>
            </p:nvSpPr>
            <p:spPr bwMode="auto">
              <a:xfrm>
                <a:off x="9908538" y="4603408"/>
                <a:ext cx="29832" cy="25578"/>
              </a:xfrm>
              <a:custGeom>
                <a:avLst/>
                <a:gdLst>
                  <a:gd name="T0" fmla="*/ 2147483647 w 43"/>
                  <a:gd name="T1" fmla="*/ 2147483647 h 35"/>
                  <a:gd name="T2" fmla="*/ 2147483647 w 43"/>
                  <a:gd name="T3" fmla="*/ 2147483647 h 35"/>
                  <a:gd name="T4" fmla="*/ 0 w 43"/>
                  <a:gd name="T5" fmla="*/ 0 h 35"/>
                  <a:gd name="T6" fmla="*/ 2147483647 w 43"/>
                  <a:gd name="T7" fmla="*/ 2147483647 h 35"/>
                  <a:gd name="T8" fmla="*/ 2147483647 w 43"/>
                  <a:gd name="T9" fmla="*/ 2147483647 h 35"/>
                  <a:gd name="T10" fmla="*/ 0 60000 65536"/>
                  <a:gd name="T11" fmla="*/ 0 60000 65536"/>
                  <a:gd name="T12" fmla="*/ 0 60000 65536"/>
                  <a:gd name="T13" fmla="*/ 0 60000 65536"/>
                  <a:gd name="T14" fmla="*/ 0 60000 65536"/>
                  <a:gd name="T15" fmla="*/ 0 w 43"/>
                  <a:gd name="T16" fmla="*/ 0 h 35"/>
                  <a:gd name="T17" fmla="*/ 43 w 43"/>
                  <a:gd name="T18" fmla="*/ 35 h 35"/>
                </a:gdLst>
                <a:ahLst/>
                <a:cxnLst>
                  <a:cxn ang="T10">
                    <a:pos x="T0" y="T1"/>
                  </a:cxn>
                  <a:cxn ang="T11">
                    <a:pos x="T2" y="T3"/>
                  </a:cxn>
                  <a:cxn ang="T12">
                    <a:pos x="T4" y="T5"/>
                  </a:cxn>
                  <a:cxn ang="T13">
                    <a:pos x="T6" y="T7"/>
                  </a:cxn>
                  <a:cxn ang="T14">
                    <a:pos x="T8" y="T9"/>
                  </a:cxn>
                </a:cxnLst>
                <a:rect l="T15" t="T16" r="T17" b="T18"/>
                <a:pathLst>
                  <a:path w="43" h="35">
                    <a:moveTo>
                      <a:pt x="41" y="35"/>
                    </a:moveTo>
                    <a:lnTo>
                      <a:pt x="6" y="11"/>
                    </a:lnTo>
                    <a:lnTo>
                      <a:pt x="0" y="0"/>
                    </a:lnTo>
                    <a:lnTo>
                      <a:pt x="43" y="26"/>
                    </a:lnTo>
                    <a:lnTo>
                      <a:pt x="41" y="35"/>
                    </a:lnTo>
                    <a:close/>
                  </a:path>
                </a:pathLst>
              </a:custGeom>
              <a:solidFill>
                <a:srgbClr val="FF0000"/>
              </a:solidFill>
              <a:ln w="0">
                <a:solidFill>
                  <a:srgbClr val="006699"/>
                </a:solidFill>
                <a:prstDash val="solid"/>
                <a:round/>
                <a:headEnd/>
                <a:tailEnd/>
              </a:ln>
            </p:spPr>
            <p:txBody>
              <a:bodyPr/>
              <a:lstStyle/>
              <a:p>
                <a:endParaRPr lang="en-US" sz="1799"/>
              </a:p>
            </p:txBody>
          </p:sp>
          <p:sp>
            <p:nvSpPr>
              <p:cNvPr id="1019" name="Freeform 185"/>
              <p:cNvSpPr>
                <a:spLocks noChangeAspect="1"/>
              </p:cNvSpPr>
              <p:nvPr/>
            </p:nvSpPr>
            <p:spPr bwMode="auto">
              <a:xfrm>
                <a:off x="9769329" y="4512898"/>
                <a:ext cx="19888" cy="21643"/>
              </a:xfrm>
              <a:custGeom>
                <a:avLst/>
                <a:gdLst>
                  <a:gd name="T0" fmla="*/ 2147483647 w 25"/>
                  <a:gd name="T1" fmla="*/ 2147483647 h 28"/>
                  <a:gd name="T2" fmla="*/ 2147483647 w 25"/>
                  <a:gd name="T3" fmla="*/ 0 h 28"/>
                  <a:gd name="T4" fmla="*/ 0 w 25"/>
                  <a:gd name="T5" fmla="*/ 2147483647 h 28"/>
                  <a:gd name="T6" fmla="*/ 2147483647 w 25"/>
                  <a:gd name="T7" fmla="*/ 2147483647 h 28"/>
                  <a:gd name="T8" fmla="*/ 2147483647 w 25"/>
                  <a:gd name="T9" fmla="*/ 2147483647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25" y="28"/>
                    </a:moveTo>
                    <a:lnTo>
                      <a:pt x="15" y="0"/>
                    </a:lnTo>
                    <a:lnTo>
                      <a:pt x="0" y="10"/>
                    </a:lnTo>
                    <a:lnTo>
                      <a:pt x="11" y="12"/>
                    </a:lnTo>
                    <a:lnTo>
                      <a:pt x="25" y="28"/>
                    </a:lnTo>
                    <a:close/>
                  </a:path>
                </a:pathLst>
              </a:custGeom>
              <a:solidFill>
                <a:srgbClr val="FF0000"/>
              </a:solidFill>
              <a:ln w="0">
                <a:solidFill>
                  <a:srgbClr val="006699"/>
                </a:solidFill>
                <a:prstDash val="solid"/>
                <a:round/>
                <a:headEnd/>
                <a:tailEnd/>
              </a:ln>
            </p:spPr>
            <p:txBody>
              <a:bodyPr/>
              <a:lstStyle/>
              <a:p>
                <a:endParaRPr lang="en-US" sz="1799"/>
              </a:p>
            </p:txBody>
          </p:sp>
          <p:sp>
            <p:nvSpPr>
              <p:cNvPr id="1020" name="Freeform 186"/>
              <p:cNvSpPr>
                <a:spLocks noChangeAspect="1"/>
              </p:cNvSpPr>
              <p:nvPr/>
            </p:nvSpPr>
            <p:spPr bwMode="auto">
              <a:xfrm>
                <a:off x="9892628" y="4526671"/>
                <a:ext cx="17898" cy="51162"/>
              </a:xfrm>
              <a:custGeom>
                <a:avLst/>
                <a:gdLst>
                  <a:gd name="T0" fmla="*/ 0 w 23"/>
                  <a:gd name="T1" fmla="*/ 0 h 70"/>
                  <a:gd name="T2" fmla="*/ 2147483647 w 23"/>
                  <a:gd name="T3" fmla="*/ 2147483647 h 70"/>
                  <a:gd name="T4" fmla="*/ 0 w 23"/>
                  <a:gd name="T5" fmla="*/ 2147483647 h 70"/>
                  <a:gd name="T6" fmla="*/ 0 w 23"/>
                  <a:gd name="T7" fmla="*/ 0 h 70"/>
                  <a:gd name="T8" fmla="*/ 0 60000 65536"/>
                  <a:gd name="T9" fmla="*/ 0 60000 65536"/>
                  <a:gd name="T10" fmla="*/ 0 60000 65536"/>
                  <a:gd name="T11" fmla="*/ 0 60000 65536"/>
                  <a:gd name="T12" fmla="*/ 0 w 23"/>
                  <a:gd name="T13" fmla="*/ 0 h 70"/>
                  <a:gd name="T14" fmla="*/ 23 w 23"/>
                  <a:gd name="T15" fmla="*/ 70 h 70"/>
                </a:gdLst>
                <a:ahLst/>
                <a:cxnLst>
                  <a:cxn ang="T8">
                    <a:pos x="T0" y="T1"/>
                  </a:cxn>
                  <a:cxn ang="T9">
                    <a:pos x="T2" y="T3"/>
                  </a:cxn>
                  <a:cxn ang="T10">
                    <a:pos x="T4" y="T5"/>
                  </a:cxn>
                  <a:cxn ang="T11">
                    <a:pos x="T6" y="T7"/>
                  </a:cxn>
                </a:cxnLst>
                <a:rect l="T12" t="T13" r="T14" b="T15"/>
                <a:pathLst>
                  <a:path w="23" h="70">
                    <a:moveTo>
                      <a:pt x="0" y="0"/>
                    </a:moveTo>
                    <a:lnTo>
                      <a:pt x="23" y="70"/>
                    </a:lnTo>
                    <a:lnTo>
                      <a:pt x="0" y="14"/>
                    </a:lnTo>
                    <a:lnTo>
                      <a:pt x="0" y="0"/>
                    </a:lnTo>
                    <a:close/>
                  </a:path>
                </a:pathLst>
              </a:custGeom>
              <a:solidFill>
                <a:srgbClr val="FF0000"/>
              </a:solidFill>
              <a:ln w="0">
                <a:solidFill>
                  <a:srgbClr val="006699"/>
                </a:solidFill>
                <a:prstDash val="solid"/>
                <a:round/>
                <a:headEnd/>
                <a:tailEnd/>
              </a:ln>
            </p:spPr>
            <p:txBody>
              <a:bodyPr/>
              <a:lstStyle/>
              <a:p>
                <a:endParaRPr lang="en-US" sz="1799"/>
              </a:p>
            </p:txBody>
          </p:sp>
          <p:sp>
            <p:nvSpPr>
              <p:cNvPr id="1021" name="Freeform 187"/>
              <p:cNvSpPr>
                <a:spLocks noChangeAspect="1"/>
              </p:cNvSpPr>
              <p:nvPr/>
            </p:nvSpPr>
            <p:spPr bwMode="auto">
              <a:xfrm>
                <a:off x="9819045" y="4495186"/>
                <a:ext cx="43751" cy="39351"/>
              </a:xfrm>
              <a:custGeom>
                <a:avLst/>
                <a:gdLst>
                  <a:gd name="T0" fmla="*/ 2147483647 w 58"/>
                  <a:gd name="T1" fmla="*/ 2147483647 h 54"/>
                  <a:gd name="T2" fmla="*/ 2147483647 w 58"/>
                  <a:gd name="T3" fmla="*/ 2147483647 h 54"/>
                  <a:gd name="T4" fmla="*/ 2147483647 w 58"/>
                  <a:gd name="T5" fmla="*/ 2147483647 h 54"/>
                  <a:gd name="T6" fmla="*/ 0 w 58"/>
                  <a:gd name="T7" fmla="*/ 0 h 54"/>
                  <a:gd name="T8" fmla="*/ 2147483647 w 58"/>
                  <a:gd name="T9" fmla="*/ 2147483647 h 54"/>
                  <a:gd name="T10" fmla="*/ 2147483647 w 58"/>
                  <a:gd name="T11" fmla="*/ 2147483647 h 54"/>
                  <a:gd name="T12" fmla="*/ 0 60000 65536"/>
                  <a:gd name="T13" fmla="*/ 0 60000 65536"/>
                  <a:gd name="T14" fmla="*/ 0 60000 65536"/>
                  <a:gd name="T15" fmla="*/ 0 60000 65536"/>
                  <a:gd name="T16" fmla="*/ 0 60000 65536"/>
                  <a:gd name="T17" fmla="*/ 0 60000 65536"/>
                  <a:gd name="T18" fmla="*/ 0 w 58"/>
                  <a:gd name="T19" fmla="*/ 0 h 54"/>
                  <a:gd name="T20" fmla="*/ 58 w 5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8" h="54">
                    <a:moveTo>
                      <a:pt x="54" y="54"/>
                    </a:moveTo>
                    <a:lnTo>
                      <a:pt x="58" y="54"/>
                    </a:lnTo>
                    <a:lnTo>
                      <a:pt x="28" y="27"/>
                    </a:lnTo>
                    <a:lnTo>
                      <a:pt x="0" y="0"/>
                    </a:lnTo>
                    <a:lnTo>
                      <a:pt x="27" y="27"/>
                    </a:lnTo>
                    <a:lnTo>
                      <a:pt x="54" y="54"/>
                    </a:lnTo>
                    <a:close/>
                  </a:path>
                </a:pathLst>
              </a:custGeom>
              <a:solidFill>
                <a:srgbClr val="FF0000"/>
              </a:solidFill>
              <a:ln w="0">
                <a:solidFill>
                  <a:srgbClr val="006699"/>
                </a:solidFill>
                <a:prstDash val="solid"/>
                <a:round/>
                <a:headEnd/>
                <a:tailEnd/>
              </a:ln>
            </p:spPr>
            <p:txBody>
              <a:bodyPr/>
              <a:lstStyle/>
              <a:p>
                <a:endParaRPr lang="en-US" sz="1799"/>
              </a:p>
            </p:txBody>
          </p:sp>
          <p:sp>
            <p:nvSpPr>
              <p:cNvPr id="1022" name="Freeform 188"/>
              <p:cNvSpPr>
                <a:spLocks noChangeAspect="1"/>
              </p:cNvSpPr>
              <p:nvPr/>
            </p:nvSpPr>
            <p:spPr bwMode="auto">
              <a:xfrm>
                <a:off x="10067632" y="4790334"/>
                <a:ext cx="15908" cy="31483"/>
              </a:xfrm>
              <a:custGeom>
                <a:avLst/>
                <a:gdLst>
                  <a:gd name="T0" fmla="*/ 2147483647 w 23"/>
                  <a:gd name="T1" fmla="*/ 2147483647 h 42"/>
                  <a:gd name="T2" fmla="*/ 2147483647 w 23"/>
                  <a:gd name="T3" fmla="*/ 2147483647 h 42"/>
                  <a:gd name="T4" fmla="*/ 2147483647 w 23"/>
                  <a:gd name="T5" fmla="*/ 2147483647 h 42"/>
                  <a:gd name="T6" fmla="*/ 2147483647 w 23"/>
                  <a:gd name="T7" fmla="*/ 0 h 42"/>
                  <a:gd name="T8" fmla="*/ 0 w 23"/>
                  <a:gd name="T9" fmla="*/ 2147483647 h 42"/>
                  <a:gd name="T10" fmla="*/ 2147483647 w 23"/>
                  <a:gd name="T11" fmla="*/ 2147483647 h 42"/>
                  <a:gd name="T12" fmla="*/ 0 60000 65536"/>
                  <a:gd name="T13" fmla="*/ 0 60000 65536"/>
                  <a:gd name="T14" fmla="*/ 0 60000 65536"/>
                  <a:gd name="T15" fmla="*/ 0 60000 65536"/>
                  <a:gd name="T16" fmla="*/ 0 60000 65536"/>
                  <a:gd name="T17" fmla="*/ 0 60000 65536"/>
                  <a:gd name="T18" fmla="*/ 0 w 23"/>
                  <a:gd name="T19" fmla="*/ 0 h 42"/>
                  <a:gd name="T20" fmla="*/ 23 w 2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3" h="42">
                    <a:moveTo>
                      <a:pt x="21" y="42"/>
                    </a:moveTo>
                    <a:lnTo>
                      <a:pt x="23" y="15"/>
                    </a:lnTo>
                    <a:lnTo>
                      <a:pt x="18" y="16"/>
                    </a:lnTo>
                    <a:lnTo>
                      <a:pt x="8" y="0"/>
                    </a:lnTo>
                    <a:lnTo>
                      <a:pt x="0" y="42"/>
                    </a:lnTo>
                    <a:lnTo>
                      <a:pt x="21" y="42"/>
                    </a:lnTo>
                    <a:close/>
                  </a:path>
                </a:pathLst>
              </a:custGeom>
              <a:solidFill>
                <a:srgbClr val="FF0000"/>
              </a:solidFill>
              <a:ln w="0">
                <a:solidFill>
                  <a:srgbClr val="006699"/>
                </a:solidFill>
                <a:prstDash val="solid"/>
                <a:round/>
                <a:headEnd/>
                <a:tailEnd/>
              </a:ln>
            </p:spPr>
            <p:txBody>
              <a:bodyPr/>
              <a:lstStyle/>
              <a:p>
                <a:endParaRPr lang="en-US" sz="1799"/>
              </a:p>
            </p:txBody>
          </p:sp>
          <p:sp>
            <p:nvSpPr>
              <p:cNvPr id="1023" name="Freeform 189"/>
              <p:cNvSpPr>
                <a:spLocks noChangeAspect="1"/>
              </p:cNvSpPr>
              <p:nvPr/>
            </p:nvSpPr>
            <p:spPr bwMode="auto">
              <a:xfrm>
                <a:off x="10079567" y="4831654"/>
                <a:ext cx="15908" cy="27547"/>
              </a:xfrm>
              <a:custGeom>
                <a:avLst/>
                <a:gdLst>
                  <a:gd name="T0" fmla="*/ 2147483647 w 20"/>
                  <a:gd name="T1" fmla="*/ 2147483647 h 35"/>
                  <a:gd name="T2" fmla="*/ 2147483647 w 20"/>
                  <a:gd name="T3" fmla="*/ 2147483647 h 35"/>
                  <a:gd name="T4" fmla="*/ 0 w 20"/>
                  <a:gd name="T5" fmla="*/ 0 h 35"/>
                  <a:gd name="T6" fmla="*/ 2147483647 w 20"/>
                  <a:gd name="T7" fmla="*/ 2147483647 h 35"/>
                  <a:gd name="T8" fmla="*/ 0 60000 65536"/>
                  <a:gd name="T9" fmla="*/ 0 60000 65536"/>
                  <a:gd name="T10" fmla="*/ 0 60000 65536"/>
                  <a:gd name="T11" fmla="*/ 0 60000 65536"/>
                  <a:gd name="T12" fmla="*/ 0 w 20"/>
                  <a:gd name="T13" fmla="*/ 0 h 35"/>
                  <a:gd name="T14" fmla="*/ 20 w 20"/>
                  <a:gd name="T15" fmla="*/ 35 h 35"/>
                </a:gdLst>
                <a:ahLst/>
                <a:cxnLst>
                  <a:cxn ang="T8">
                    <a:pos x="T0" y="T1"/>
                  </a:cxn>
                  <a:cxn ang="T9">
                    <a:pos x="T2" y="T3"/>
                  </a:cxn>
                  <a:cxn ang="T10">
                    <a:pos x="T4" y="T5"/>
                  </a:cxn>
                  <a:cxn ang="T11">
                    <a:pos x="T6" y="T7"/>
                  </a:cxn>
                </a:cxnLst>
                <a:rect l="T12" t="T13" r="T14" b="T15"/>
                <a:pathLst>
                  <a:path w="20" h="35">
                    <a:moveTo>
                      <a:pt x="20" y="35"/>
                    </a:moveTo>
                    <a:lnTo>
                      <a:pt x="1" y="32"/>
                    </a:lnTo>
                    <a:lnTo>
                      <a:pt x="0" y="0"/>
                    </a:lnTo>
                    <a:lnTo>
                      <a:pt x="20" y="35"/>
                    </a:lnTo>
                    <a:close/>
                  </a:path>
                </a:pathLst>
              </a:custGeom>
              <a:solidFill>
                <a:srgbClr val="FF0000"/>
              </a:solidFill>
              <a:ln w="0">
                <a:solidFill>
                  <a:srgbClr val="006699"/>
                </a:solidFill>
                <a:prstDash val="solid"/>
                <a:round/>
                <a:headEnd/>
                <a:tailEnd/>
              </a:ln>
            </p:spPr>
            <p:txBody>
              <a:bodyPr/>
              <a:lstStyle/>
              <a:p>
                <a:endParaRPr lang="en-US" sz="1799"/>
              </a:p>
            </p:txBody>
          </p:sp>
          <p:sp>
            <p:nvSpPr>
              <p:cNvPr id="1024" name="Freeform 190"/>
              <p:cNvSpPr>
                <a:spLocks noChangeAspect="1"/>
              </p:cNvSpPr>
              <p:nvPr/>
            </p:nvSpPr>
            <p:spPr bwMode="auto">
              <a:xfrm>
                <a:off x="10107409" y="4843458"/>
                <a:ext cx="5965" cy="11801"/>
              </a:xfrm>
              <a:custGeom>
                <a:avLst/>
                <a:gdLst>
                  <a:gd name="T0" fmla="*/ 2147483647 w 8"/>
                  <a:gd name="T1" fmla="*/ 0 h 15"/>
                  <a:gd name="T2" fmla="*/ 2147483647 w 8"/>
                  <a:gd name="T3" fmla="*/ 2147483647 h 15"/>
                  <a:gd name="T4" fmla="*/ 0 w 8"/>
                  <a:gd name="T5" fmla="*/ 2147483647 h 15"/>
                  <a:gd name="T6" fmla="*/ 2147483647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8" y="0"/>
                    </a:moveTo>
                    <a:lnTo>
                      <a:pt x="3" y="15"/>
                    </a:lnTo>
                    <a:lnTo>
                      <a:pt x="0" y="13"/>
                    </a:lnTo>
                    <a:lnTo>
                      <a:pt x="8" y="0"/>
                    </a:lnTo>
                    <a:close/>
                  </a:path>
                </a:pathLst>
              </a:custGeom>
              <a:solidFill>
                <a:srgbClr val="FF0000"/>
              </a:solidFill>
              <a:ln w="0">
                <a:solidFill>
                  <a:srgbClr val="006699"/>
                </a:solidFill>
                <a:prstDash val="solid"/>
                <a:round/>
                <a:headEnd/>
                <a:tailEnd/>
              </a:ln>
            </p:spPr>
            <p:txBody>
              <a:bodyPr/>
              <a:lstStyle/>
              <a:p>
                <a:endParaRPr lang="en-US" sz="1799"/>
              </a:p>
            </p:txBody>
          </p:sp>
          <p:sp>
            <p:nvSpPr>
              <p:cNvPr id="1025" name="Freeform 191"/>
              <p:cNvSpPr>
                <a:spLocks noChangeAspect="1"/>
              </p:cNvSpPr>
              <p:nvPr/>
            </p:nvSpPr>
            <p:spPr bwMode="auto">
              <a:xfrm>
                <a:off x="10121329" y="4949716"/>
                <a:ext cx="3978" cy="9837"/>
              </a:xfrm>
              <a:custGeom>
                <a:avLst/>
                <a:gdLst>
                  <a:gd name="T0" fmla="*/ 2147483647 w 6"/>
                  <a:gd name="T1" fmla="*/ 2147483647 h 14"/>
                  <a:gd name="T2" fmla="*/ 2147483647 w 6"/>
                  <a:gd name="T3" fmla="*/ 0 h 14"/>
                  <a:gd name="T4" fmla="*/ 0 w 6"/>
                  <a:gd name="T5" fmla="*/ 2147483647 h 14"/>
                  <a:gd name="T6" fmla="*/ 2147483647 w 6"/>
                  <a:gd name="T7" fmla="*/ 2147483647 h 14"/>
                  <a:gd name="T8" fmla="*/ 0 60000 65536"/>
                  <a:gd name="T9" fmla="*/ 0 60000 65536"/>
                  <a:gd name="T10" fmla="*/ 0 60000 65536"/>
                  <a:gd name="T11" fmla="*/ 0 60000 65536"/>
                  <a:gd name="T12" fmla="*/ 0 w 6"/>
                  <a:gd name="T13" fmla="*/ 0 h 14"/>
                  <a:gd name="T14" fmla="*/ 6 w 6"/>
                  <a:gd name="T15" fmla="*/ 14 h 14"/>
                </a:gdLst>
                <a:ahLst/>
                <a:cxnLst>
                  <a:cxn ang="T8">
                    <a:pos x="T0" y="T1"/>
                  </a:cxn>
                  <a:cxn ang="T9">
                    <a:pos x="T2" y="T3"/>
                  </a:cxn>
                  <a:cxn ang="T10">
                    <a:pos x="T4" y="T5"/>
                  </a:cxn>
                  <a:cxn ang="T11">
                    <a:pos x="T6" y="T7"/>
                  </a:cxn>
                </a:cxnLst>
                <a:rect l="T12" t="T13" r="T14" b="T15"/>
                <a:pathLst>
                  <a:path w="6" h="14">
                    <a:moveTo>
                      <a:pt x="6" y="5"/>
                    </a:moveTo>
                    <a:lnTo>
                      <a:pt x="5" y="0"/>
                    </a:lnTo>
                    <a:lnTo>
                      <a:pt x="0" y="14"/>
                    </a:lnTo>
                    <a:lnTo>
                      <a:pt x="6" y="5"/>
                    </a:lnTo>
                    <a:close/>
                  </a:path>
                </a:pathLst>
              </a:custGeom>
              <a:solidFill>
                <a:srgbClr val="FF0000"/>
              </a:solidFill>
              <a:ln w="0">
                <a:solidFill>
                  <a:srgbClr val="006699"/>
                </a:solidFill>
                <a:prstDash val="solid"/>
                <a:round/>
                <a:headEnd/>
                <a:tailEnd/>
              </a:ln>
            </p:spPr>
            <p:txBody>
              <a:bodyPr/>
              <a:lstStyle/>
              <a:p>
                <a:endParaRPr lang="en-US" sz="1799"/>
              </a:p>
            </p:txBody>
          </p:sp>
          <p:sp>
            <p:nvSpPr>
              <p:cNvPr id="1026" name="Freeform 194"/>
              <p:cNvSpPr>
                <a:spLocks noChangeAspect="1"/>
              </p:cNvSpPr>
              <p:nvPr/>
            </p:nvSpPr>
            <p:spPr bwMode="auto">
              <a:xfrm>
                <a:off x="4471369" y="4878880"/>
                <a:ext cx="487235" cy="486010"/>
              </a:xfrm>
              <a:custGeom>
                <a:avLst/>
                <a:gdLst>
                  <a:gd name="T0" fmla="*/ 2147483647 w 652"/>
                  <a:gd name="T1" fmla="*/ 2147483647 h 657"/>
                  <a:gd name="T2" fmla="*/ 2147483647 w 652"/>
                  <a:gd name="T3" fmla="*/ 2147483647 h 657"/>
                  <a:gd name="T4" fmla="*/ 2147483647 w 652"/>
                  <a:gd name="T5" fmla="*/ 2147483647 h 657"/>
                  <a:gd name="T6" fmla="*/ 2147483647 w 652"/>
                  <a:gd name="T7" fmla="*/ 2147483647 h 657"/>
                  <a:gd name="T8" fmla="*/ 2147483647 w 652"/>
                  <a:gd name="T9" fmla="*/ 2147483647 h 657"/>
                  <a:gd name="T10" fmla="*/ 2147483647 w 652"/>
                  <a:gd name="T11" fmla="*/ 2147483647 h 657"/>
                  <a:gd name="T12" fmla="*/ 2147483647 w 652"/>
                  <a:gd name="T13" fmla="*/ 2147483647 h 657"/>
                  <a:gd name="T14" fmla="*/ 2147483647 w 652"/>
                  <a:gd name="T15" fmla="*/ 2147483647 h 657"/>
                  <a:gd name="T16" fmla="*/ 2147483647 w 652"/>
                  <a:gd name="T17" fmla="*/ 2147483647 h 657"/>
                  <a:gd name="T18" fmla="*/ 2147483647 w 652"/>
                  <a:gd name="T19" fmla="*/ 2147483647 h 657"/>
                  <a:gd name="T20" fmla="*/ 2147483647 w 652"/>
                  <a:gd name="T21" fmla="*/ 2147483647 h 657"/>
                  <a:gd name="T22" fmla="*/ 2147483647 w 652"/>
                  <a:gd name="T23" fmla="*/ 2147483647 h 657"/>
                  <a:gd name="T24" fmla="*/ 2147483647 w 652"/>
                  <a:gd name="T25" fmla="*/ 2147483647 h 657"/>
                  <a:gd name="T26" fmla="*/ 2147483647 w 652"/>
                  <a:gd name="T27" fmla="*/ 2147483647 h 657"/>
                  <a:gd name="T28" fmla="*/ 2147483647 w 652"/>
                  <a:gd name="T29" fmla="*/ 2147483647 h 657"/>
                  <a:gd name="T30" fmla="*/ 2147483647 w 652"/>
                  <a:gd name="T31" fmla="*/ 2147483647 h 657"/>
                  <a:gd name="T32" fmla="*/ 2147483647 w 652"/>
                  <a:gd name="T33" fmla="*/ 2147483647 h 657"/>
                  <a:gd name="T34" fmla="*/ 2147483647 w 652"/>
                  <a:gd name="T35" fmla="*/ 2147483647 h 657"/>
                  <a:gd name="T36" fmla="*/ 2147483647 w 652"/>
                  <a:gd name="T37" fmla="*/ 2147483647 h 657"/>
                  <a:gd name="T38" fmla="*/ 2147483647 w 652"/>
                  <a:gd name="T39" fmla="*/ 2147483647 h 657"/>
                  <a:gd name="T40" fmla="*/ 2147483647 w 652"/>
                  <a:gd name="T41" fmla="*/ 2147483647 h 657"/>
                  <a:gd name="T42" fmla="*/ 2147483647 w 652"/>
                  <a:gd name="T43" fmla="*/ 2147483647 h 657"/>
                  <a:gd name="T44" fmla="*/ 2147483647 w 652"/>
                  <a:gd name="T45" fmla="*/ 2147483647 h 657"/>
                  <a:gd name="T46" fmla="*/ 2147483647 w 652"/>
                  <a:gd name="T47" fmla="*/ 2147483647 h 657"/>
                  <a:gd name="T48" fmla="*/ 2147483647 w 652"/>
                  <a:gd name="T49" fmla="*/ 0 h 657"/>
                  <a:gd name="T50" fmla="*/ 2147483647 w 652"/>
                  <a:gd name="T51" fmla="*/ 2147483647 h 657"/>
                  <a:gd name="T52" fmla="*/ 0 w 652"/>
                  <a:gd name="T53" fmla="*/ 2147483647 h 657"/>
                  <a:gd name="T54" fmla="*/ 2147483647 w 652"/>
                  <a:gd name="T55" fmla="*/ 2147483647 h 657"/>
                  <a:gd name="T56" fmla="*/ 2147483647 w 652"/>
                  <a:gd name="T57" fmla="*/ 2147483647 h 657"/>
                  <a:gd name="T58" fmla="*/ 2147483647 w 652"/>
                  <a:gd name="T59" fmla="*/ 2147483647 h 657"/>
                  <a:gd name="T60" fmla="*/ 2147483647 w 652"/>
                  <a:gd name="T61" fmla="*/ 2147483647 h 657"/>
                  <a:gd name="T62" fmla="*/ 2147483647 w 652"/>
                  <a:gd name="T63" fmla="*/ 2147483647 h 657"/>
                  <a:gd name="T64" fmla="*/ 2147483647 w 652"/>
                  <a:gd name="T65" fmla="*/ 2147483647 h 657"/>
                  <a:gd name="T66" fmla="*/ 2147483647 w 652"/>
                  <a:gd name="T67" fmla="*/ 2147483647 h 657"/>
                  <a:gd name="T68" fmla="*/ 2147483647 w 652"/>
                  <a:gd name="T69" fmla="*/ 2147483647 h 657"/>
                  <a:gd name="T70" fmla="*/ 2147483647 w 652"/>
                  <a:gd name="T71" fmla="*/ 2147483647 h 657"/>
                  <a:gd name="T72" fmla="*/ 2147483647 w 652"/>
                  <a:gd name="T73" fmla="*/ 2147483647 h 657"/>
                  <a:gd name="T74" fmla="*/ 2147483647 w 652"/>
                  <a:gd name="T75" fmla="*/ 2147483647 h 657"/>
                  <a:gd name="T76" fmla="*/ 2147483647 w 652"/>
                  <a:gd name="T77" fmla="*/ 2147483647 h 657"/>
                  <a:gd name="T78" fmla="*/ 2147483647 w 652"/>
                  <a:gd name="T79" fmla="*/ 2147483647 h 657"/>
                  <a:gd name="T80" fmla="*/ 2147483647 w 652"/>
                  <a:gd name="T81" fmla="*/ 2147483647 h 657"/>
                  <a:gd name="T82" fmla="*/ 2147483647 w 652"/>
                  <a:gd name="T83" fmla="*/ 2147483647 h 657"/>
                  <a:gd name="T84" fmla="*/ 2147483647 w 652"/>
                  <a:gd name="T85" fmla="*/ 2147483647 h 657"/>
                  <a:gd name="T86" fmla="*/ 2147483647 w 652"/>
                  <a:gd name="T87" fmla="*/ 2147483647 h 657"/>
                  <a:gd name="T88" fmla="*/ 2147483647 w 652"/>
                  <a:gd name="T89" fmla="*/ 2147483647 h 657"/>
                  <a:gd name="T90" fmla="*/ 2147483647 w 652"/>
                  <a:gd name="T91" fmla="*/ 2147483647 h 657"/>
                  <a:gd name="T92" fmla="*/ 2147483647 w 652"/>
                  <a:gd name="T93" fmla="*/ 2147483647 h 6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2"/>
                  <a:gd name="T142" fmla="*/ 0 h 657"/>
                  <a:gd name="T143" fmla="*/ 652 w 652"/>
                  <a:gd name="T144" fmla="*/ 657 h 6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2" h="657">
                    <a:moveTo>
                      <a:pt x="387" y="430"/>
                    </a:moveTo>
                    <a:lnTo>
                      <a:pt x="388" y="354"/>
                    </a:lnTo>
                    <a:lnTo>
                      <a:pt x="391" y="278"/>
                    </a:lnTo>
                    <a:lnTo>
                      <a:pt x="439" y="278"/>
                    </a:lnTo>
                    <a:lnTo>
                      <a:pt x="441" y="225"/>
                    </a:lnTo>
                    <a:lnTo>
                      <a:pt x="442" y="175"/>
                    </a:lnTo>
                    <a:lnTo>
                      <a:pt x="444" y="124"/>
                    </a:lnTo>
                    <a:lnTo>
                      <a:pt x="445" y="73"/>
                    </a:lnTo>
                    <a:lnTo>
                      <a:pt x="502" y="67"/>
                    </a:lnTo>
                    <a:lnTo>
                      <a:pt x="558" y="61"/>
                    </a:lnTo>
                    <a:lnTo>
                      <a:pt x="576" y="81"/>
                    </a:lnTo>
                    <a:lnTo>
                      <a:pt x="615" y="58"/>
                    </a:lnTo>
                    <a:lnTo>
                      <a:pt x="652" y="45"/>
                    </a:lnTo>
                    <a:lnTo>
                      <a:pt x="599" y="28"/>
                    </a:lnTo>
                    <a:lnTo>
                      <a:pt x="566" y="36"/>
                    </a:lnTo>
                    <a:lnTo>
                      <a:pt x="493" y="45"/>
                    </a:lnTo>
                    <a:lnTo>
                      <a:pt x="421" y="54"/>
                    </a:lnTo>
                    <a:lnTo>
                      <a:pt x="375" y="43"/>
                    </a:lnTo>
                    <a:lnTo>
                      <a:pt x="330" y="33"/>
                    </a:lnTo>
                    <a:lnTo>
                      <a:pt x="323" y="22"/>
                    </a:lnTo>
                    <a:lnTo>
                      <a:pt x="266" y="21"/>
                    </a:lnTo>
                    <a:lnTo>
                      <a:pt x="211" y="18"/>
                    </a:lnTo>
                    <a:lnTo>
                      <a:pt x="154" y="16"/>
                    </a:lnTo>
                    <a:lnTo>
                      <a:pt x="99" y="15"/>
                    </a:lnTo>
                    <a:lnTo>
                      <a:pt x="61" y="0"/>
                    </a:lnTo>
                    <a:lnTo>
                      <a:pt x="3" y="15"/>
                    </a:lnTo>
                    <a:lnTo>
                      <a:pt x="0" y="46"/>
                    </a:lnTo>
                    <a:lnTo>
                      <a:pt x="33" y="113"/>
                    </a:lnTo>
                    <a:lnTo>
                      <a:pt x="66" y="181"/>
                    </a:lnTo>
                    <a:lnTo>
                      <a:pt x="97" y="248"/>
                    </a:lnTo>
                    <a:lnTo>
                      <a:pt x="130" y="315"/>
                    </a:lnTo>
                    <a:lnTo>
                      <a:pt x="135" y="342"/>
                    </a:lnTo>
                    <a:lnTo>
                      <a:pt x="124" y="340"/>
                    </a:lnTo>
                    <a:lnTo>
                      <a:pt x="133" y="396"/>
                    </a:lnTo>
                    <a:lnTo>
                      <a:pt x="142" y="452"/>
                    </a:lnTo>
                    <a:lnTo>
                      <a:pt x="149" y="509"/>
                    </a:lnTo>
                    <a:lnTo>
                      <a:pt x="157" y="566"/>
                    </a:lnTo>
                    <a:lnTo>
                      <a:pt x="184" y="603"/>
                    </a:lnTo>
                    <a:lnTo>
                      <a:pt x="212" y="640"/>
                    </a:lnTo>
                    <a:lnTo>
                      <a:pt x="239" y="610"/>
                    </a:lnTo>
                    <a:lnTo>
                      <a:pt x="254" y="646"/>
                    </a:lnTo>
                    <a:lnTo>
                      <a:pt x="327" y="657"/>
                    </a:lnTo>
                    <a:lnTo>
                      <a:pt x="367" y="636"/>
                    </a:lnTo>
                    <a:lnTo>
                      <a:pt x="372" y="585"/>
                    </a:lnTo>
                    <a:lnTo>
                      <a:pt x="376" y="533"/>
                    </a:lnTo>
                    <a:lnTo>
                      <a:pt x="382" y="482"/>
                    </a:lnTo>
                    <a:lnTo>
                      <a:pt x="387" y="430"/>
                    </a:lnTo>
                    <a:close/>
                  </a:path>
                </a:pathLst>
              </a:custGeom>
              <a:solidFill>
                <a:srgbClr val="00B050"/>
              </a:solidFill>
              <a:ln w="0">
                <a:solidFill>
                  <a:srgbClr val="006699"/>
                </a:solidFill>
                <a:prstDash val="solid"/>
                <a:round/>
                <a:headEnd/>
                <a:tailEnd/>
              </a:ln>
            </p:spPr>
            <p:txBody>
              <a:bodyPr/>
              <a:lstStyle/>
              <a:p>
                <a:endParaRPr lang="en-US" sz="1799"/>
              </a:p>
            </p:txBody>
          </p:sp>
          <p:sp>
            <p:nvSpPr>
              <p:cNvPr id="1027" name="Freeform 196"/>
              <p:cNvSpPr>
                <a:spLocks noChangeAspect="1"/>
              </p:cNvSpPr>
              <p:nvPr/>
            </p:nvSpPr>
            <p:spPr bwMode="auto">
              <a:xfrm>
                <a:off x="4761723" y="4912327"/>
                <a:ext cx="332115" cy="367948"/>
              </a:xfrm>
              <a:custGeom>
                <a:avLst/>
                <a:gdLst>
                  <a:gd name="T0" fmla="*/ 0 w 448"/>
                  <a:gd name="T1" fmla="*/ 2147483647 h 498"/>
                  <a:gd name="T2" fmla="*/ 2147483647 w 448"/>
                  <a:gd name="T3" fmla="*/ 2147483647 h 498"/>
                  <a:gd name="T4" fmla="*/ 2147483647 w 448"/>
                  <a:gd name="T5" fmla="*/ 2147483647 h 498"/>
                  <a:gd name="T6" fmla="*/ 2147483647 w 448"/>
                  <a:gd name="T7" fmla="*/ 2147483647 h 498"/>
                  <a:gd name="T8" fmla="*/ 2147483647 w 448"/>
                  <a:gd name="T9" fmla="*/ 2147483647 h 498"/>
                  <a:gd name="T10" fmla="*/ 2147483647 w 448"/>
                  <a:gd name="T11" fmla="*/ 2147483647 h 498"/>
                  <a:gd name="T12" fmla="*/ 2147483647 w 448"/>
                  <a:gd name="T13" fmla="*/ 2147483647 h 498"/>
                  <a:gd name="T14" fmla="*/ 2147483647 w 448"/>
                  <a:gd name="T15" fmla="*/ 2147483647 h 498"/>
                  <a:gd name="T16" fmla="*/ 2147483647 w 448"/>
                  <a:gd name="T17" fmla="*/ 2147483647 h 498"/>
                  <a:gd name="T18" fmla="*/ 2147483647 w 448"/>
                  <a:gd name="T19" fmla="*/ 2147483647 h 498"/>
                  <a:gd name="T20" fmla="*/ 2147483647 w 448"/>
                  <a:gd name="T21" fmla="*/ 2147483647 h 498"/>
                  <a:gd name="T22" fmla="*/ 2147483647 w 448"/>
                  <a:gd name="T23" fmla="*/ 2147483647 h 498"/>
                  <a:gd name="T24" fmla="*/ 2147483647 w 448"/>
                  <a:gd name="T25" fmla="*/ 0 h 498"/>
                  <a:gd name="T26" fmla="*/ 2147483647 w 448"/>
                  <a:gd name="T27" fmla="*/ 2147483647 h 498"/>
                  <a:gd name="T28" fmla="*/ 2147483647 w 448"/>
                  <a:gd name="T29" fmla="*/ 2147483647 h 498"/>
                  <a:gd name="T30" fmla="*/ 2147483647 w 448"/>
                  <a:gd name="T31" fmla="*/ 2147483647 h 498"/>
                  <a:gd name="T32" fmla="*/ 2147483647 w 448"/>
                  <a:gd name="T33" fmla="*/ 2147483647 h 498"/>
                  <a:gd name="T34" fmla="*/ 2147483647 w 448"/>
                  <a:gd name="T35" fmla="*/ 2147483647 h 498"/>
                  <a:gd name="T36" fmla="*/ 2147483647 w 448"/>
                  <a:gd name="T37" fmla="*/ 2147483647 h 498"/>
                  <a:gd name="T38" fmla="*/ 2147483647 w 448"/>
                  <a:gd name="T39" fmla="*/ 2147483647 h 498"/>
                  <a:gd name="T40" fmla="*/ 2147483647 w 448"/>
                  <a:gd name="T41" fmla="*/ 2147483647 h 498"/>
                  <a:gd name="T42" fmla="*/ 2147483647 w 448"/>
                  <a:gd name="T43" fmla="*/ 2147483647 h 498"/>
                  <a:gd name="T44" fmla="*/ 2147483647 w 448"/>
                  <a:gd name="T45" fmla="*/ 2147483647 h 498"/>
                  <a:gd name="T46" fmla="*/ 2147483647 w 448"/>
                  <a:gd name="T47" fmla="*/ 2147483647 h 498"/>
                  <a:gd name="T48" fmla="*/ 2147483647 w 448"/>
                  <a:gd name="T49" fmla="*/ 2147483647 h 498"/>
                  <a:gd name="T50" fmla="*/ 2147483647 w 448"/>
                  <a:gd name="T51" fmla="*/ 2147483647 h 498"/>
                  <a:gd name="T52" fmla="*/ 2147483647 w 448"/>
                  <a:gd name="T53" fmla="*/ 2147483647 h 498"/>
                  <a:gd name="T54" fmla="*/ 2147483647 w 448"/>
                  <a:gd name="T55" fmla="*/ 2147483647 h 498"/>
                  <a:gd name="T56" fmla="*/ 2147483647 w 448"/>
                  <a:gd name="T57" fmla="*/ 2147483647 h 498"/>
                  <a:gd name="T58" fmla="*/ 2147483647 w 448"/>
                  <a:gd name="T59" fmla="*/ 2147483647 h 498"/>
                  <a:gd name="T60" fmla="*/ 2147483647 w 448"/>
                  <a:gd name="T61" fmla="*/ 2147483647 h 498"/>
                  <a:gd name="T62" fmla="*/ 2147483647 w 448"/>
                  <a:gd name="T63" fmla="*/ 2147483647 h 498"/>
                  <a:gd name="T64" fmla="*/ 2147483647 w 448"/>
                  <a:gd name="T65" fmla="*/ 2147483647 h 498"/>
                  <a:gd name="T66" fmla="*/ 2147483647 w 448"/>
                  <a:gd name="T67" fmla="*/ 2147483647 h 498"/>
                  <a:gd name="T68" fmla="*/ 0 w 448"/>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8"/>
                  <a:gd name="T106" fmla="*/ 0 h 498"/>
                  <a:gd name="T107" fmla="*/ 448 w 448"/>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8" h="498">
                    <a:moveTo>
                      <a:pt x="0" y="385"/>
                    </a:moveTo>
                    <a:lnTo>
                      <a:pt x="1" y="309"/>
                    </a:lnTo>
                    <a:lnTo>
                      <a:pt x="4" y="233"/>
                    </a:lnTo>
                    <a:lnTo>
                      <a:pt x="52" y="233"/>
                    </a:lnTo>
                    <a:lnTo>
                      <a:pt x="54" y="180"/>
                    </a:lnTo>
                    <a:lnTo>
                      <a:pt x="55" y="130"/>
                    </a:lnTo>
                    <a:lnTo>
                      <a:pt x="57" y="79"/>
                    </a:lnTo>
                    <a:lnTo>
                      <a:pt x="58" y="28"/>
                    </a:lnTo>
                    <a:lnTo>
                      <a:pt x="115" y="22"/>
                    </a:lnTo>
                    <a:lnTo>
                      <a:pt x="171" y="16"/>
                    </a:lnTo>
                    <a:lnTo>
                      <a:pt x="189" y="36"/>
                    </a:lnTo>
                    <a:lnTo>
                      <a:pt x="228" y="13"/>
                    </a:lnTo>
                    <a:lnTo>
                      <a:pt x="265" y="0"/>
                    </a:lnTo>
                    <a:lnTo>
                      <a:pt x="292" y="54"/>
                    </a:lnTo>
                    <a:lnTo>
                      <a:pt x="321" y="107"/>
                    </a:lnTo>
                    <a:lnTo>
                      <a:pt x="357" y="136"/>
                    </a:lnTo>
                    <a:lnTo>
                      <a:pt x="365" y="148"/>
                    </a:lnTo>
                    <a:lnTo>
                      <a:pt x="377" y="162"/>
                    </a:lnTo>
                    <a:lnTo>
                      <a:pt x="394" y="209"/>
                    </a:lnTo>
                    <a:lnTo>
                      <a:pt x="436" y="228"/>
                    </a:lnTo>
                    <a:lnTo>
                      <a:pt x="448" y="239"/>
                    </a:lnTo>
                    <a:lnTo>
                      <a:pt x="445" y="242"/>
                    </a:lnTo>
                    <a:lnTo>
                      <a:pt x="380" y="285"/>
                    </a:lnTo>
                    <a:lnTo>
                      <a:pt x="333" y="327"/>
                    </a:lnTo>
                    <a:lnTo>
                      <a:pt x="307" y="374"/>
                    </a:lnTo>
                    <a:lnTo>
                      <a:pt x="277" y="394"/>
                    </a:lnTo>
                    <a:lnTo>
                      <a:pt x="251" y="439"/>
                    </a:lnTo>
                    <a:lnTo>
                      <a:pt x="179" y="430"/>
                    </a:lnTo>
                    <a:lnTo>
                      <a:pt x="140" y="415"/>
                    </a:lnTo>
                    <a:lnTo>
                      <a:pt x="116" y="452"/>
                    </a:lnTo>
                    <a:lnTo>
                      <a:pt x="92" y="488"/>
                    </a:lnTo>
                    <a:lnTo>
                      <a:pt x="40" y="498"/>
                    </a:lnTo>
                    <a:lnTo>
                      <a:pt x="24" y="491"/>
                    </a:lnTo>
                    <a:lnTo>
                      <a:pt x="33" y="437"/>
                    </a:lnTo>
                    <a:lnTo>
                      <a:pt x="0" y="385"/>
                    </a:lnTo>
                    <a:close/>
                  </a:path>
                </a:pathLst>
              </a:custGeom>
              <a:solidFill>
                <a:srgbClr val="00B050"/>
              </a:solidFill>
              <a:ln w="0">
                <a:solidFill>
                  <a:srgbClr val="006699"/>
                </a:solidFill>
                <a:prstDash val="solid"/>
                <a:round/>
                <a:headEnd/>
                <a:tailEnd/>
              </a:ln>
            </p:spPr>
            <p:txBody>
              <a:bodyPr/>
              <a:lstStyle/>
              <a:p>
                <a:endParaRPr lang="en-US" sz="1799"/>
              </a:p>
            </p:txBody>
          </p:sp>
          <p:sp>
            <p:nvSpPr>
              <p:cNvPr id="1028" name="Freeform 197"/>
              <p:cNvSpPr>
                <a:spLocks noChangeAspect="1"/>
              </p:cNvSpPr>
              <p:nvPr/>
            </p:nvSpPr>
            <p:spPr bwMode="auto">
              <a:xfrm>
                <a:off x="5618862" y="4652601"/>
                <a:ext cx="7955" cy="19674"/>
              </a:xfrm>
              <a:custGeom>
                <a:avLst/>
                <a:gdLst>
                  <a:gd name="T0" fmla="*/ 2147483647 w 10"/>
                  <a:gd name="T1" fmla="*/ 2147483647 h 27"/>
                  <a:gd name="T2" fmla="*/ 2147483647 w 10"/>
                  <a:gd name="T3" fmla="*/ 2147483647 h 27"/>
                  <a:gd name="T4" fmla="*/ 0 w 10"/>
                  <a:gd name="T5" fmla="*/ 0 h 27"/>
                  <a:gd name="T6" fmla="*/ 2147483647 w 10"/>
                  <a:gd name="T7" fmla="*/ 2147483647 h 27"/>
                  <a:gd name="T8" fmla="*/ 0 60000 65536"/>
                  <a:gd name="T9" fmla="*/ 0 60000 65536"/>
                  <a:gd name="T10" fmla="*/ 0 60000 65536"/>
                  <a:gd name="T11" fmla="*/ 0 60000 65536"/>
                  <a:gd name="T12" fmla="*/ 0 w 10"/>
                  <a:gd name="T13" fmla="*/ 0 h 27"/>
                  <a:gd name="T14" fmla="*/ 10 w 10"/>
                  <a:gd name="T15" fmla="*/ 27 h 27"/>
                </a:gdLst>
                <a:ahLst/>
                <a:cxnLst>
                  <a:cxn ang="T8">
                    <a:pos x="T0" y="T1"/>
                  </a:cxn>
                  <a:cxn ang="T9">
                    <a:pos x="T2" y="T3"/>
                  </a:cxn>
                  <a:cxn ang="T10">
                    <a:pos x="T4" y="T5"/>
                  </a:cxn>
                  <a:cxn ang="T11">
                    <a:pos x="T6" y="T7"/>
                  </a:cxn>
                </a:cxnLst>
                <a:rect l="T12" t="T13" r="T14" b="T15"/>
                <a:pathLst>
                  <a:path w="10" h="27">
                    <a:moveTo>
                      <a:pt x="10" y="27"/>
                    </a:moveTo>
                    <a:lnTo>
                      <a:pt x="9" y="21"/>
                    </a:lnTo>
                    <a:lnTo>
                      <a:pt x="0" y="0"/>
                    </a:lnTo>
                    <a:lnTo>
                      <a:pt x="10" y="27"/>
                    </a:lnTo>
                    <a:close/>
                  </a:path>
                </a:pathLst>
              </a:custGeom>
              <a:solidFill>
                <a:srgbClr val="00B050"/>
              </a:solidFill>
              <a:ln w="0">
                <a:solidFill>
                  <a:srgbClr val="006699"/>
                </a:solidFill>
                <a:prstDash val="solid"/>
                <a:round/>
                <a:headEnd/>
                <a:tailEnd/>
              </a:ln>
            </p:spPr>
            <p:txBody>
              <a:bodyPr/>
              <a:lstStyle/>
              <a:p>
                <a:endParaRPr lang="en-US" sz="1799"/>
              </a:p>
            </p:txBody>
          </p:sp>
          <p:sp>
            <p:nvSpPr>
              <p:cNvPr id="1029" name="Freeform 198"/>
              <p:cNvSpPr>
                <a:spLocks noChangeAspect="1"/>
              </p:cNvSpPr>
              <p:nvPr/>
            </p:nvSpPr>
            <p:spPr bwMode="auto">
              <a:xfrm>
                <a:off x="5000369" y="5355051"/>
                <a:ext cx="79548" cy="80675"/>
              </a:xfrm>
              <a:custGeom>
                <a:avLst/>
                <a:gdLst>
                  <a:gd name="T0" fmla="*/ 2147483647 w 106"/>
                  <a:gd name="T1" fmla="*/ 2147483647 h 109"/>
                  <a:gd name="T2" fmla="*/ 0 w 106"/>
                  <a:gd name="T3" fmla="*/ 2147483647 h 109"/>
                  <a:gd name="T4" fmla="*/ 2147483647 w 106"/>
                  <a:gd name="T5" fmla="*/ 2147483647 h 109"/>
                  <a:gd name="T6" fmla="*/ 2147483647 w 106"/>
                  <a:gd name="T7" fmla="*/ 2147483647 h 109"/>
                  <a:gd name="T8" fmla="*/ 2147483647 w 106"/>
                  <a:gd name="T9" fmla="*/ 2147483647 h 109"/>
                  <a:gd name="T10" fmla="*/ 2147483647 w 106"/>
                  <a:gd name="T11" fmla="*/ 2147483647 h 109"/>
                  <a:gd name="T12" fmla="*/ 2147483647 w 106"/>
                  <a:gd name="T13" fmla="*/ 0 h 109"/>
                  <a:gd name="T14" fmla="*/ 2147483647 w 106"/>
                  <a:gd name="T15" fmla="*/ 2147483647 h 109"/>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09"/>
                  <a:gd name="T26" fmla="*/ 106 w 10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09">
                    <a:moveTo>
                      <a:pt x="44" y="14"/>
                    </a:moveTo>
                    <a:lnTo>
                      <a:pt x="0" y="61"/>
                    </a:lnTo>
                    <a:lnTo>
                      <a:pt x="33" y="109"/>
                    </a:lnTo>
                    <a:lnTo>
                      <a:pt x="50" y="94"/>
                    </a:lnTo>
                    <a:lnTo>
                      <a:pt x="97" y="60"/>
                    </a:lnTo>
                    <a:lnTo>
                      <a:pt x="106" y="26"/>
                    </a:lnTo>
                    <a:lnTo>
                      <a:pt x="64" y="0"/>
                    </a:lnTo>
                    <a:lnTo>
                      <a:pt x="44" y="14"/>
                    </a:lnTo>
                    <a:close/>
                  </a:path>
                </a:pathLst>
              </a:custGeom>
              <a:solidFill>
                <a:srgbClr val="00B050"/>
              </a:solidFill>
              <a:ln w="0">
                <a:solidFill>
                  <a:srgbClr val="006699"/>
                </a:solidFill>
                <a:prstDash val="solid"/>
                <a:round/>
                <a:headEnd/>
                <a:tailEnd/>
              </a:ln>
            </p:spPr>
            <p:txBody>
              <a:bodyPr/>
              <a:lstStyle/>
              <a:p>
                <a:endParaRPr lang="en-US" sz="1799"/>
              </a:p>
            </p:txBody>
          </p:sp>
          <p:sp>
            <p:nvSpPr>
              <p:cNvPr id="1030" name="Freeform 199"/>
              <p:cNvSpPr>
                <a:spLocks noChangeAspect="1"/>
              </p:cNvSpPr>
              <p:nvPr/>
            </p:nvSpPr>
            <p:spPr bwMode="auto">
              <a:xfrm>
                <a:off x="5596985" y="4680150"/>
                <a:ext cx="276434" cy="548973"/>
              </a:xfrm>
              <a:custGeom>
                <a:avLst/>
                <a:gdLst>
                  <a:gd name="T0" fmla="*/ 2147483647 w 370"/>
                  <a:gd name="T1" fmla="*/ 2147483647 h 743"/>
                  <a:gd name="T2" fmla="*/ 2147483647 w 370"/>
                  <a:gd name="T3" fmla="*/ 2147483647 h 743"/>
                  <a:gd name="T4" fmla="*/ 2147483647 w 370"/>
                  <a:gd name="T5" fmla="*/ 2147483647 h 743"/>
                  <a:gd name="T6" fmla="*/ 2147483647 w 370"/>
                  <a:gd name="T7" fmla="*/ 2147483647 h 743"/>
                  <a:gd name="T8" fmla="*/ 2147483647 w 370"/>
                  <a:gd name="T9" fmla="*/ 2147483647 h 743"/>
                  <a:gd name="T10" fmla="*/ 2147483647 w 370"/>
                  <a:gd name="T11" fmla="*/ 2147483647 h 743"/>
                  <a:gd name="T12" fmla="*/ 2147483647 w 370"/>
                  <a:gd name="T13" fmla="*/ 2147483647 h 743"/>
                  <a:gd name="T14" fmla="*/ 2147483647 w 370"/>
                  <a:gd name="T15" fmla="*/ 2147483647 h 743"/>
                  <a:gd name="T16" fmla="*/ 2147483647 w 370"/>
                  <a:gd name="T17" fmla="*/ 2147483647 h 743"/>
                  <a:gd name="T18" fmla="*/ 0 w 370"/>
                  <a:gd name="T19" fmla="*/ 2147483647 h 743"/>
                  <a:gd name="T20" fmla="*/ 2147483647 w 370"/>
                  <a:gd name="T21" fmla="*/ 2147483647 h 743"/>
                  <a:gd name="T22" fmla="*/ 2147483647 w 370"/>
                  <a:gd name="T23" fmla="*/ 2147483647 h 743"/>
                  <a:gd name="T24" fmla="*/ 2147483647 w 370"/>
                  <a:gd name="T25" fmla="*/ 2147483647 h 743"/>
                  <a:gd name="T26" fmla="*/ 2147483647 w 370"/>
                  <a:gd name="T27" fmla="*/ 2147483647 h 743"/>
                  <a:gd name="T28" fmla="*/ 2147483647 w 370"/>
                  <a:gd name="T29" fmla="*/ 2147483647 h 743"/>
                  <a:gd name="T30" fmla="*/ 2147483647 w 370"/>
                  <a:gd name="T31" fmla="*/ 2147483647 h 743"/>
                  <a:gd name="T32" fmla="*/ 2147483647 w 370"/>
                  <a:gd name="T33" fmla="*/ 2147483647 h 743"/>
                  <a:gd name="T34" fmla="*/ 2147483647 w 370"/>
                  <a:gd name="T35" fmla="*/ 2147483647 h 743"/>
                  <a:gd name="T36" fmla="*/ 2147483647 w 370"/>
                  <a:gd name="T37" fmla="*/ 2147483647 h 743"/>
                  <a:gd name="T38" fmla="*/ 2147483647 w 370"/>
                  <a:gd name="T39" fmla="*/ 2147483647 h 743"/>
                  <a:gd name="T40" fmla="*/ 2147483647 w 370"/>
                  <a:gd name="T41" fmla="*/ 2147483647 h 743"/>
                  <a:gd name="T42" fmla="*/ 2147483647 w 370"/>
                  <a:gd name="T43" fmla="*/ 2147483647 h 743"/>
                  <a:gd name="T44" fmla="*/ 2147483647 w 370"/>
                  <a:gd name="T45" fmla="*/ 2147483647 h 743"/>
                  <a:gd name="T46" fmla="*/ 2147483647 w 370"/>
                  <a:gd name="T47" fmla="*/ 2147483647 h 743"/>
                  <a:gd name="T48" fmla="*/ 2147483647 w 370"/>
                  <a:gd name="T49" fmla="*/ 2147483647 h 743"/>
                  <a:gd name="T50" fmla="*/ 2147483647 w 370"/>
                  <a:gd name="T51" fmla="*/ 2147483647 h 743"/>
                  <a:gd name="T52" fmla="*/ 2147483647 w 370"/>
                  <a:gd name="T53" fmla="*/ 2147483647 h 743"/>
                  <a:gd name="T54" fmla="*/ 2147483647 w 370"/>
                  <a:gd name="T55" fmla="*/ 2147483647 h 743"/>
                  <a:gd name="T56" fmla="*/ 2147483647 w 370"/>
                  <a:gd name="T57" fmla="*/ 2147483647 h 743"/>
                  <a:gd name="T58" fmla="*/ 2147483647 w 370"/>
                  <a:gd name="T59" fmla="*/ 2147483647 h 743"/>
                  <a:gd name="T60" fmla="*/ 2147483647 w 370"/>
                  <a:gd name="T61" fmla="*/ 0 h 743"/>
                  <a:gd name="T62" fmla="*/ 2147483647 w 370"/>
                  <a:gd name="T63" fmla="*/ 2147483647 h 743"/>
                  <a:gd name="T64" fmla="*/ 2147483647 w 370"/>
                  <a:gd name="T65" fmla="*/ 2147483647 h 743"/>
                  <a:gd name="T66" fmla="*/ 2147483647 w 370"/>
                  <a:gd name="T67" fmla="*/ 2147483647 h 743"/>
                  <a:gd name="T68" fmla="*/ 2147483647 w 370"/>
                  <a:gd name="T69" fmla="*/ 2147483647 h 743"/>
                  <a:gd name="T70" fmla="*/ 2147483647 w 370"/>
                  <a:gd name="T71" fmla="*/ 2147483647 h 743"/>
                  <a:gd name="T72" fmla="*/ 2147483647 w 370"/>
                  <a:gd name="T73" fmla="*/ 2147483647 h 743"/>
                  <a:gd name="T74" fmla="*/ 2147483647 w 370"/>
                  <a:gd name="T75" fmla="*/ 2147483647 h 743"/>
                  <a:gd name="T76" fmla="*/ 2147483647 w 370"/>
                  <a:gd name="T77" fmla="*/ 2147483647 h 743"/>
                  <a:gd name="T78" fmla="*/ 2147483647 w 370"/>
                  <a:gd name="T79" fmla="*/ 2147483647 h 743"/>
                  <a:gd name="T80" fmla="*/ 2147483647 w 370"/>
                  <a:gd name="T81" fmla="*/ 2147483647 h 743"/>
                  <a:gd name="T82" fmla="*/ 2147483647 w 370"/>
                  <a:gd name="T83" fmla="*/ 2147483647 h 743"/>
                  <a:gd name="T84" fmla="*/ 2147483647 w 370"/>
                  <a:gd name="T85" fmla="*/ 2147483647 h 743"/>
                  <a:gd name="T86" fmla="*/ 2147483647 w 370"/>
                  <a:gd name="T87" fmla="*/ 2147483647 h 743"/>
                  <a:gd name="T88" fmla="*/ 2147483647 w 370"/>
                  <a:gd name="T89" fmla="*/ 2147483647 h 743"/>
                  <a:gd name="T90" fmla="*/ 2147483647 w 370"/>
                  <a:gd name="T91" fmla="*/ 2147483647 h 7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0"/>
                  <a:gd name="T139" fmla="*/ 0 h 743"/>
                  <a:gd name="T140" fmla="*/ 370 w 370"/>
                  <a:gd name="T141" fmla="*/ 743 h 7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0" h="743">
                    <a:moveTo>
                      <a:pt x="134" y="210"/>
                    </a:moveTo>
                    <a:lnTo>
                      <a:pt x="116" y="213"/>
                    </a:lnTo>
                    <a:lnTo>
                      <a:pt x="73" y="234"/>
                    </a:lnTo>
                    <a:lnTo>
                      <a:pt x="61" y="279"/>
                    </a:lnTo>
                    <a:lnTo>
                      <a:pt x="49" y="324"/>
                    </a:lnTo>
                    <a:lnTo>
                      <a:pt x="56" y="379"/>
                    </a:lnTo>
                    <a:lnTo>
                      <a:pt x="64" y="436"/>
                    </a:lnTo>
                    <a:lnTo>
                      <a:pt x="39" y="473"/>
                    </a:lnTo>
                    <a:lnTo>
                      <a:pt x="13" y="510"/>
                    </a:lnTo>
                    <a:lnTo>
                      <a:pt x="0" y="585"/>
                    </a:lnTo>
                    <a:lnTo>
                      <a:pt x="10" y="645"/>
                    </a:lnTo>
                    <a:lnTo>
                      <a:pt x="27" y="716"/>
                    </a:lnTo>
                    <a:lnTo>
                      <a:pt x="91" y="743"/>
                    </a:lnTo>
                    <a:lnTo>
                      <a:pt x="133" y="722"/>
                    </a:lnTo>
                    <a:lnTo>
                      <a:pt x="174" y="700"/>
                    </a:lnTo>
                    <a:lnTo>
                      <a:pt x="192" y="649"/>
                    </a:lnTo>
                    <a:lnTo>
                      <a:pt x="210" y="600"/>
                    </a:lnTo>
                    <a:lnTo>
                      <a:pt x="227" y="549"/>
                    </a:lnTo>
                    <a:lnTo>
                      <a:pt x="245" y="498"/>
                    </a:lnTo>
                    <a:lnTo>
                      <a:pt x="262" y="448"/>
                    </a:lnTo>
                    <a:lnTo>
                      <a:pt x="279" y="398"/>
                    </a:lnTo>
                    <a:lnTo>
                      <a:pt x="297" y="348"/>
                    </a:lnTo>
                    <a:lnTo>
                      <a:pt x="313" y="297"/>
                    </a:lnTo>
                    <a:lnTo>
                      <a:pt x="333" y="263"/>
                    </a:lnTo>
                    <a:lnTo>
                      <a:pt x="333" y="185"/>
                    </a:lnTo>
                    <a:lnTo>
                      <a:pt x="359" y="207"/>
                    </a:lnTo>
                    <a:lnTo>
                      <a:pt x="370" y="178"/>
                    </a:lnTo>
                    <a:lnTo>
                      <a:pt x="355" y="109"/>
                    </a:lnTo>
                    <a:lnTo>
                      <a:pt x="339" y="39"/>
                    </a:lnTo>
                    <a:lnTo>
                      <a:pt x="324" y="1"/>
                    </a:lnTo>
                    <a:lnTo>
                      <a:pt x="315" y="0"/>
                    </a:lnTo>
                    <a:lnTo>
                      <a:pt x="300" y="18"/>
                    </a:lnTo>
                    <a:lnTo>
                      <a:pt x="291" y="73"/>
                    </a:lnTo>
                    <a:lnTo>
                      <a:pt x="271" y="84"/>
                    </a:lnTo>
                    <a:lnTo>
                      <a:pt x="264" y="91"/>
                    </a:lnTo>
                    <a:lnTo>
                      <a:pt x="249" y="84"/>
                    </a:lnTo>
                    <a:lnTo>
                      <a:pt x="253" y="113"/>
                    </a:lnTo>
                    <a:lnTo>
                      <a:pt x="243" y="136"/>
                    </a:lnTo>
                    <a:lnTo>
                      <a:pt x="248" y="142"/>
                    </a:lnTo>
                    <a:lnTo>
                      <a:pt x="224" y="158"/>
                    </a:lnTo>
                    <a:lnTo>
                      <a:pt x="225" y="142"/>
                    </a:lnTo>
                    <a:lnTo>
                      <a:pt x="209" y="179"/>
                    </a:lnTo>
                    <a:lnTo>
                      <a:pt x="201" y="182"/>
                    </a:lnTo>
                    <a:lnTo>
                      <a:pt x="191" y="178"/>
                    </a:lnTo>
                    <a:lnTo>
                      <a:pt x="171" y="207"/>
                    </a:lnTo>
                    <a:lnTo>
                      <a:pt x="134" y="210"/>
                    </a:lnTo>
                    <a:close/>
                  </a:path>
                </a:pathLst>
              </a:custGeom>
              <a:solidFill>
                <a:srgbClr val="00B050"/>
              </a:solidFill>
              <a:ln w="0">
                <a:solidFill>
                  <a:srgbClr val="006699"/>
                </a:solidFill>
                <a:prstDash val="solid"/>
                <a:round/>
                <a:headEnd/>
                <a:tailEnd/>
              </a:ln>
            </p:spPr>
            <p:txBody>
              <a:bodyPr/>
              <a:lstStyle/>
              <a:p>
                <a:endParaRPr lang="en-US" sz="1799"/>
              </a:p>
            </p:txBody>
          </p:sp>
          <p:sp>
            <p:nvSpPr>
              <p:cNvPr id="1031" name="Freeform 200"/>
              <p:cNvSpPr>
                <a:spLocks noChangeAspect="1"/>
              </p:cNvSpPr>
              <p:nvPr/>
            </p:nvSpPr>
            <p:spPr bwMode="auto">
              <a:xfrm>
                <a:off x="5233048" y="4569959"/>
                <a:ext cx="113358" cy="314825"/>
              </a:xfrm>
              <a:custGeom>
                <a:avLst/>
                <a:gdLst>
                  <a:gd name="T0" fmla="*/ 2147483647 w 149"/>
                  <a:gd name="T1" fmla="*/ 2147483647 h 427"/>
                  <a:gd name="T2" fmla="*/ 2147483647 w 149"/>
                  <a:gd name="T3" fmla="*/ 2147483647 h 427"/>
                  <a:gd name="T4" fmla="*/ 2147483647 w 149"/>
                  <a:gd name="T5" fmla="*/ 2147483647 h 427"/>
                  <a:gd name="T6" fmla="*/ 2147483647 w 149"/>
                  <a:gd name="T7" fmla="*/ 2147483647 h 427"/>
                  <a:gd name="T8" fmla="*/ 2147483647 w 149"/>
                  <a:gd name="T9" fmla="*/ 2147483647 h 427"/>
                  <a:gd name="T10" fmla="*/ 2147483647 w 149"/>
                  <a:gd name="T11" fmla="*/ 2147483647 h 427"/>
                  <a:gd name="T12" fmla="*/ 2147483647 w 149"/>
                  <a:gd name="T13" fmla="*/ 2147483647 h 427"/>
                  <a:gd name="T14" fmla="*/ 2147483647 w 149"/>
                  <a:gd name="T15" fmla="*/ 2147483647 h 427"/>
                  <a:gd name="T16" fmla="*/ 2147483647 w 149"/>
                  <a:gd name="T17" fmla="*/ 2147483647 h 427"/>
                  <a:gd name="T18" fmla="*/ 2147483647 w 149"/>
                  <a:gd name="T19" fmla="*/ 2147483647 h 427"/>
                  <a:gd name="T20" fmla="*/ 2147483647 w 149"/>
                  <a:gd name="T21" fmla="*/ 2147483647 h 427"/>
                  <a:gd name="T22" fmla="*/ 2147483647 w 149"/>
                  <a:gd name="T23" fmla="*/ 2147483647 h 427"/>
                  <a:gd name="T24" fmla="*/ 2147483647 w 149"/>
                  <a:gd name="T25" fmla="*/ 2147483647 h 427"/>
                  <a:gd name="T26" fmla="*/ 2147483647 w 149"/>
                  <a:gd name="T27" fmla="*/ 2147483647 h 427"/>
                  <a:gd name="T28" fmla="*/ 2147483647 w 149"/>
                  <a:gd name="T29" fmla="*/ 2147483647 h 427"/>
                  <a:gd name="T30" fmla="*/ 2147483647 w 149"/>
                  <a:gd name="T31" fmla="*/ 2147483647 h 427"/>
                  <a:gd name="T32" fmla="*/ 2147483647 w 149"/>
                  <a:gd name="T33" fmla="*/ 2147483647 h 427"/>
                  <a:gd name="T34" fmla="*/ 2147483647 w 149"/>
                  <a:gd name="T35" fmla="*/ 0 h 427"/>
                  <a:gd name="T36" fmla="*/ 2147483647 w 149"/>
                  <a:gd name="T37" fmla="*/ 2147483647 h 427"/>
                  <a:gd name="T38" fmla="*/ 2147483647 w 149"/>
                  <a:gd name="T39" fmla="*/ 2147483647 h 427"/>
                  <a:gd name="T40" fmla="*/ 2147483647 w 149"/>
                  <a:gd name="T41" fmla="*/ 2147483647 h 427"/>
                  <a:gd name="T42" fmla="*/ 2147483647 w 149"/>
                  <a:gd name="T43" fmla="*/ 2147483647 h 427"/>
                  <a:gd name="T44" fmla="*/ 2147483647 w 149"/>
                  <a:gd name="T45" fmla="*/ 2147483647 h 427"/>
                  <a:gd name="T46" fmla="*/ 2147483647 w 149"/>
                  <a:gd name="T47" fmla="*/ 2147483647 h 427"/>
                  <a:gd name="T48" fmla="*/ 0 w 149"/>
                  <a:gd name="T49" fmla="*/ 2147483647 h 427"/>
                  <a:gd name="T50" fmla="*/ 2147483647 w 149"/>
                  <a:gd name="T51" fmla="*/ 2147483647 h 427"/>
                  <a:gd name="T52" fmla="*/ 2147483647 w 149"/>
                  <a:gd name="T53" fmla="*/ 2147483647 h 427"/>
                  <a:gd name="T54" fmla="*/ 2147483647 w 149"/>
                  <a:gd name="T55" fmla="*/ 2147483647 h 427"/>
                  <a:gd name="T56" fmla="*/ 2147483647 w 149"/>
                  <a:gd name="T57" fmla="*/ 2147483647 h 4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9"/>
                  <a:gd name="T88" fmla="*/ 0 h 427"/>
                  <a:gd name="T89" fmla="*/ 149 w 149"/>
                  <a:gd name="T90" fmla="*/ 427 h 4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9" h="427">
                    <a:moveTo>
                      <a:pt x="87" y="300"/>
                    </a:moveTo>
                    <a:lnTo>
                      <a:pt x="69" y="355"/>
                    </a:lnTo>
                    <a:lnTo>
                      <a:pt x="91" y="391"/>
                    </a:lnTo>
                    <a:lnTo>
                      <a:pt x="115" y="427"/>
                    </a:lnTo>
                    <a:lnTo>
                      <a:pt x="109" y="395"/>
                    </a:lnTo>
                    <a:lnTo>
                      <a:pt x="136" y="371"/>
                    </a:lnTo>
                    <a:lnTo>
                      <a:pt x="143" y="331"/>
                    </a:lnTo>
                    <a:lnTo>
                      <a:pt x="149" y="289"/>
                    </a:lnTo>
                    <a:lnTo>
                      <a:pt x="121" y="258"/>
                    </a:lnTo>
                    <a:lnTo>
                      <a:pt x="93" y="227"/>
                    </a:lnTo>
                    <a:lnTo>
                      <a:pt x="85" y="171"/>
                    </a:lnTo>
                    <a:lnTo>
                      <a:pt x="94" y="131"/>
                    </a:lnTo>
                    <a:lnTo>
                      <a:pt x="111" y="119"/>
                    </a:lnTo>
                    <a:lnTo>
                      <a:pt x="112" y="119"/>
                    </a:lnTo>
                    <a:lnTo>
                      <a:pt x="97" y="76"/>
                    </a:lnTo>
                    <a:lnTo>
                      <a:pt x="84" y="18"/>
                    </a:lnTo>
                    <a:lnTo>
                      <a:pt x="66" y="7"/>
                    </a:lnTo>
                    <a:lnTo>
                      <a:pt x="17" y="0"/>
                    </a:lnTo>
                    <a:lnTo>
                      <a:pt x="20" y="13"/>
                    </a:lnTo>
                    <a:lnTo>
                      <a:pt x="48" y="58"/>
                    </a:lnTo>
                    <a:lnTo>
                      <a:pt x="37" y="77"/>
                    </a:lnTo>
                    <a:lnTo>
                      <a:pt x="36" y="121"/>
                    </a:lnTo>
                    <a:lnTo>
                      <a:pt x="33" y="162"/>
                    </a:lnTo>
                    <a:lnTo>
                      <a:pt x="26" y="177"/>
                    </a:lnTo>
                    <a:lnTo>
                      <a:pt x="0" y="230"/>
                    </a:lnTo>
                    <a:lnTo>
                      <a:pt x="23" y="255"/>
                    </a:lnTo>
                    <a:lnTo>
                      <a:pt x="37" y="277"/>
                    </a:lnTo>
                    <a:lnTo>
                      <a:pt x="69" y="279"/>
                    </a:lnTo>
                    <a:lnTo>
                      <a:pt x="87" y="300"/>
                    </a:lnTo>
                    <a:close/>
                  </a:path>
                </a:pathLst>
              </a:custGeom>
              <a:solidFill>
                <a:srgbClr val="00B050"/>
              </a:solidFill>
              <a:ln w="0">
                <a:solidFill>
                  <a:srgbClr val="006699"/>
                </a:solidFill>
                <a:prstDash val="solid"/>
                <a:round/>
                <a:headEnd/>
                <a:tailEnd/>
              </a:ln>
            </p:spPr>
            <p:txBody>
              <a:bodyPr/>
              <a:lstStyle/>
              <a:p>
                <a:endParaRPr lang="en-US" sz="1799"/>
              </a:p>
            </p:txBody>
          </p:sp>
          <p:sp>
            <p:nvSpPr>
              <p:cNvPr id="1032" name="Freeform 201"/>
              <p:cNvSpPr>
                <a:spLocks noChangeAspect="1"/>
              </p:cNvSpPr>
              <p:nvPr/>
            </p:nvSpPr>
            <p:spPr bwMode="auto">
              <a:xfrm>
                <a:off x="5141572" y="4613248"/>
                <a:ext cx="381835" cy="668999"/>
              </a:xfrm>
              <a:custGeom>
                <a:avLst/>
                <a:gdLst>
                  <a:gd name="T0" fmla="*/ 2147483647 w 512"/>
                  <a:gd name="T1" fmla="*/ 2147483647 h 905"/>
                  <a:gd name="T2" fmla="*/ 2147483647 w 512"/>
                  <a:gd name="T3" fmla="*/ 2147483647 h 905"/>
                  <a:gd name="T4" fmla="*/ 2147483647 w 512"/>
                  <a:gd name="T5" fmla="*/ 2147483647 h 905"/>
                  <a:gd name="T6" fmla="*/ 2147483647 w 512"/>
                  <a:gd name="T7" fmla="*/ 2147483647 h 905"/>
                  <a:gd name="T8" fmla="*/ 2147483647 w 512"/>
                  <a:gd name="T9" fmla="*/ 2147483647 h 905"/>
                  <a:gd name="T10" fmla="*/ 2147483647 w 512"/>
                  <a:gd name="T11" fmla="*/ 2147483647 h 905"/>
                  <a:gd name="T12" fmla="*/ 2147483647 w 512"/>
                  <a:gd name="T13" fmla="*/ 2147483647 h 905"/>
                  <a:gd name="T14" fmla="*/ 2147483647 w 512"/>
                  <a:gd name="T15" fmla="*/ 0 h 905"/>
                  <a:gd name="T16" fmla="*/ 2147483647 w 512"/>
                  <a:gd name="T17" fmla="*/ 2147483647 h 905"/>
                  <a:gd name="T18" fmla="*/ 2147483647 w 512"/>
                  <a:gd name="T19" fmla="*/ 2147483647 h 905"/>
                  <a:gd name="T20" fmla="*/ 2147483647 w 512"/>
                  <a:gd name="T21" fmla="*/ 2147483647 h 905"/>
                  <a:gd name="T22" fmla="*/ 2147483647 w 512"/>
                  <a:gd name="T23" fmla="*/ 2147483647 h 905"/>
                  <a:gd name="T24" fmla="*/ 2147483647 w 512"/>
                  <a:gd name="T25" fmla="*/ 2147483647 h 905"/>
                  <a:gd name="T26" fmla="*/ 2147483647 w 512"/>
                  <a:gd name="T27" fmla="*/ 2147483647 h 905"/>
                  <a:gd name="T28" fmla="*/ 2147483647 w 512"/>
                  <a:gd name="T29" fmla="*/ 2147483647 h 905"/>
                  <a:gd name="T30" fmla="*/ 2147483647 w 512"/>
                  <a:gd name="T31" fmla="*/ 2147483647 h 905"/>
                  <a:gd name="T32" fmla="*/ 2147483647 w 512"/>
                  <a:gd name="T33" fmla="*/ 2147483647 h 905"/>
                  <a:gd name="T34" fmla="*/ 2147483647 w 512"/>
                  <a:gd name="T35" fmla="*/ 2147483647 h 905"/>
                  <a:gd name="T36" fmla="*/ 2147483647 w 512"/>
                  <a:gd name="T37" fmla="*/ 2147483647 h 905"/>
                  <a:gd name="T38" fmla="*/ 2147483647 w 512"/>
                  <a:gd name="T39" fmla="*/ 2147483647 h 905"/>
                  <a:gd name="T40" fmla="*/ 2147483647 w 512"/>
                  <a:gd name="T41" fmla="*/ 2147483647 h 905"/>
                  <a:gd name="T42" fmla="*/ 2147483647 w 512"/>
                  <a:gd name="T43" fmla="*/ 2147483647 h 905"/>
                  <a:gd name="T44" fmla="*/ 2147483647 w 512"/>
                  <a:gd name="T45" fmla="*/ 2147483647 h 905"/>
                  <a:gd name="T46" fmla="*/ 2147483647 w 512"/>
                  <a:gd name="T47" fmla="*/ 2147483647 h 905"/>
                  <a:gd name="T48" fmla="*/ 2147483647 w 512"/>
                  <a:gd name="T49" fmla="*/ 2147483647 h 905"/>
                  <a:gd name="T50" fmla="*/ 2147483647 w 512"/>
                  <a:gd name="T51" fmla="*/ 2147483647 h 905"/>
                  <a:gd name="T52" fmla="*/ 2147483647 w 512"/>
                  <a:gd name="T53" fmla="*/ 2147483647 h 905"/>
                  <a:gd name="T54" fmla="*/ 2147483647 w 512"/>
                  <a:gd name="T55" fmla="*/ 2147483647 h 905"/>
                  <a:gd name="T56" fmla="*/ 2147483647 w 512"/>
                  <a:gd name="T57" fmla="*/ 2147483647 h 905"/>
                  <a:gd name="T58" fmla="*/ 2147483647 w 512"/>
                  <a:gd name="T59" fmla="*/ 2147483647 h 905"/>
                  <a:gd name="T60" fmla="*/ 2147483647 w 512"/>
                  <a:gd name="T61" fmla="*/ 2147483647 h 905"/>
                  <a:gd name="T62" fmla="*/ 2147483647 w 512"/>
                  <a:gd name="T63" fmla="*/ 2147483647 h 905"/>
                  <a:gd name="T64" fmla="*/ 2147483647 w 512"/>
                  <a:gd name="T65" fmla="*/ 2147483647 h 905"/>
                  <a:gd name="T66" fmla="*/ 2147483647 w 512"/>
                  <a:gd name="T67" fmla="*/ 2147483647 h 905"/>
                  <a:gd name="T68" fmla="*/ 2147483647 w 512"/>
                  <a:gd name="T69" fmla="*/ 2147483647 h 905"/>
                  <a:gd name="T70" fmla="*/ 2147483647 w 512"/>
                  <a:gd name="T71" fmla="*/ 2147483647 h 9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2"/>
                  <a:gd name="T109" fmla="*/ 0 h 905"/>
                  <a:gd name="T110" fmla="*/ 512 w 512"/>
                  <a:gd name="T111" fmla="*/ 905 h 9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2" h="905">
                    <a:moveTo>
                      <a:pt x="210" y="565"/>
                    </a:moveTo>
                    <a:lnTo>
                      <a:pt x="206" y="529"/>
                    </a:lnTo>
                    <a:lnTo>
                      <a:pt x="204" y="512"/>
                    </a:lnTo>
                    <a:lnTo>
                      <a:pt x="225" y="511"/>
                    </a:lnTo>
                    <a:lnTo>
                      <a:pt x="280" y="465"/>
                    </a:lnTo>
                    <a:lnTo>
                      <a:pt x="315" y="417"/>
                    </a:lnTo>
                    <a:lnTo>
                      <a:pt x="357" y="391"/>
                    </a:lnTo>
                    <a:lnTo>
                      <a:pt x="400" y="366"/>
                    </a:lnTo>
                    <a:lnTo>
                      <a:pt x="459" y="329"/>
                    </a:lnTo>
                    <a:lnTo>
                      <a:pt x="501" y="262"/>
                    </a:lnTo>
                    <a:lnTo>
                      <a:pt x="512" y="217"/>
                    </a:lnTo>
                    <a:lnTo>
                      <a:pt x="506" y="220"/>
                    </a:lnTo>
                    <a:lnTo>
                      <a:pt x="500" y="141"/>
                    </a:lnTo>
                    <a:lnTo>
                      <a:pt x="506" y="114"/>
                    </a:lnTo>
                    <a:lnTo>
                      <a:pt x="506" y="38"/>
                    </a:lnTo>
                    <a:lnTo>
                      <a:pt x="507" y="0"/>
                    </a:lnTo>
                    <a:lnTo>
                      <a:pt x="504" y="0"/>
                    </a:lnTo>
                    <a:lnTo>
                      <a:pt x="454" y="26"/>
                    </a:lnTo>
                    <a:lnTo>
                      <a:pt x="403" y="50"/>
                    </a:lnTo>
                    <a:lnTo>
                      <a:pt x="376" y="53"/>
                    </a:lnTo>
                    <a:lnTo>
                      <a:pt x="342" y="66"/>
                    </a:lnTo>
                    <a:lnTo>
                      <a:pt x="285" y="57"/>
                    </a:lnTo>
                    <a:lnTo>
                      <a:pt x="258" y="60"/>
                    </a:lnTo>
                    <a:lnTo>
                      <a:pt x="236" y="60"/>
                    </a:lnTo>
                    <a:lnTo>
                      <a:pt x="219" y="72"/>
                    </a:lnTo>
                    <a:lnTo>
                      <a:pt x="210" y="112"/>
                    </a:lnTo>
                    <a:lnTo>
                      <a:pt x="218" y="168"/>
                    </a:lnTo>
                    <a:lnTo>
                      <a:pt x="246" y="199"/>
                    </a:lnTo>
                    <a:lnTo>
                      <a:pt x="274" y="230"/>
                    </a:lnTo>
                    <a:lnTo>
                      <a:pt x="268" y="272"/>
                    </a:lnTo>
                    <a:lnTo>
                      <a:pt x="261" y="312"/>
                    </a:lnTo>
                    <a:lnTo>
                      <a:pt x="234" y="336"/>
                    </a:lnTo>
                    <a:lnTo>
                      <a:pt x="240" y="368"/>
                    </a:lnTo>
                    <a:lnTo>
                      <a:pt x="216" y="332"/>
                    </a:lnTo>
                    <a:lnTo>
                      <a:pt x="194" y="296"/>
                    </a:lnTo>
                    <a:lnTo>
                      <a:pt x="212" y="241"/>
                    </a:lnTo>
                    <a:lnTo>
                      <a:pt x="194" y="220"/>
                    </a:lnTo>
                    <a:lnTo>
                      <a:pt x="162" y="218"/>
                    </a:lnTo>
                    <a:lnTo>
                      <a:pt x="148" y="196"/>
                    </a:lnTo>
                    <a:lnTo>
                      <a:pt x="110" y="211"/>
                    </a:lnTo>
                    <a:lnTo>
                      <a:pt x="74" y="226"/>
                    </a:lnTo>
                    <a:lnTo>
                      <a:pt x="37" y="241"/>
                    </a:lnTo>
                    <a:lnTo>
                      <a:pt x="0" y="256"/>
                    </a:lnTo>
                    <a:lnTo>
                      <a:pt x="9" y="285"/>
                    </a:lnTo>
                    <a:lnTo>
                      <a:pt x="7" y="306"/>
                    </a:lnTo>
                    <a:lnTo>
                      <a:pt x="33" y="305"/>
                    </a:lnTo>
                    <a:lnTo>
                      <a:pt x="79" y="326"/>
                    </a:lnTo>
                    <a:lnTo>
                      <a:pt x="125" y="345"/>
                    </a:lnTo>
                    <a:lnTo>
                      <a:pt x="127" y="412"/>
                    </a:lnTo>
                    <a:lnTo>
                      <a:pt x="116" y="459"/>
                    </a:lnTo>
                    <a:lnTo>
                      <a:pt x="122" y="509"/>
                    </a:lnTo>
                    <a:lnTo>
                      <a:pt x="104" y="557"/>
                    </a:lnTo>
                    <a:lnTo>
                      <a:pt x="94" y="602"/>
                    </a:lnTo>
                    <a:lnTo>
                      <a:pt x="64" y="630"/>
                    </a:lnTo>
                    <a:lnTo>
                      <a:pt x="34" y="660"/>
                    </a:lnTo>
                    <a:lnTo>
                      <a:pt x="43" y="700"/>
                    </a:lnTo>
                    <a:lnTo>
                      <a:pt x="52" y="739"/>
                    </a:lnTo>
                    <a:lnTo>
                      <a:pt x="54" y="797"/>
                    </a:lnTo>
                    <a:lnTo>
                      <a:pt x="55" y="855"/>
                    </a:lnTo>
                    <a:lnTo>
                      <a:pt x="59" y="905"/>
                    </a:lnTo>
                    <a:lnTo>
                      <a:pt x="95" y="905"/>
                    </a:lnTo>
                    <a:lnTo>
                      <a:pt x="97" y="869"/>
                    </a:lnTo>
                    <a:lnTo>
                      <a:pt x="85" y="855"/>
                    </a:lnTo>
                    <a:lnTo>
                      <a:pt x="142" y="809"/>
                    </a:lnTo>
                    <a:lnTo>
                      <a:pt x="182" y="785"/>
                    </a:lnTo>
                    <a:lnTo>
                      <a:pt x="224" y="763"/>
                    </a:lnTo>
                    <a:lnTo>
                      <a:pt x="224" y="741"/>
                    </a:lnTo>
                    <a:lnTo>
                      <a:pt x="230" y="691"/>
                    </a:lnTo>
                    <a:lnTo>
                      <a:pt x="236" y="642"/>
                    </a:lnTo>
                    <a:lnTo>
                      <a:pt x="225" y="659"/>
                    </a:lnTo>
                    <a:lnTo>
                      <a:pt x="218" y="612"/>
                    </a:lnTo>
                    <a:lnTo>
                      <a:pt x="210" y="565"/>
                    </a:lnTo>
                    <a:close/>
                  </a:path>
                </a:pathLst>
              </a:custGeom>
              <a:solidFill>
                <a:srgbClr val="00B050"/>
              </a:solidFill>
              <a:ln w="0">
                <a:solidFill>
                  <a:srgbClr val="006699"/>
                </a:solidFill>
                <a:prstDash val="solid"/>
                <a:round/>
                <a:headEnd/>
                <a:tailEnd/>
              </a:ln>
            </p:spPr>
            <p:txBody>
              <a:bodyPr/>
              <a:lstStyle/>
              <a:p>
                <a:endParaRPr lang="en-US" sz="1799"/>
              </a:p>
            </p:txBody>
          </p:sp>
          <p:sp>
            <p:nvSpPr>
              <p:cNvPr id="1033" name="Freeform 202"/>
              <p:cNvSpPr>
                <a:spLocks noChangeAspect="1"/>
              </p:cNvSpPr>
              <p:nvPr/>
            </p:nvSpPr>
            <p:spPr bwMode="auto">
              <a:xfrm>
                <a:off x="4630463" y="5091382"/>
                <a:ext cx="580708" cy="515524"/>
              </a:xfrm>
              <a:custGeom>
                <a:avLst/>
                <a:gdLst>
                  <a:gd name="T0" fmla="*/ 2147483647 w 779"/>
                  <a:gd name="T1" fmla="*/ 2147483647 h 695"/>
                  <a:gd name="T2" fmla="*/ 2147483647 w 779"/>
                  <a:gd name="T3" fmla="*/ 2147483647 h 695"/>
                  <a:gd name="T4" fmla="*/ 2147483647 w 779"/>
                  <a:gd name="T5" fmla="*/ 2147483647 h 695"/>
                  <a:gd name="T6" fmla="*/ 2147483647 w 779"/>
                  <a:gd name="T7" fmla="*/ 2147483647 h 695"/>
                  <a:gd name="T8" fmla="*/ 2147483647 w 779"/>
                  <a:gd name="T9" fmla="*/ 2147483647 h 695"/>
                  <a:gd name="T10" fmla="*/ 2147483647 w 779"/>
                  <a:gd name="T11" fmla="*/ 2147483647 h 695"/>
                  <a:gd name="T12" fmla="*/ 2147483647 w 779"/>
                  <a:gd name="T13" fmla="*/ 2147483647 h 695"/>
                  <a:gd name="T14" fmla="*/ 2147483647 w 779"/>
                  <a:gd name="T15" fmla="*/ 2147483647 h 695"/>
                  <a:gd name="T16" fmla="*/ 2147483647 w 779"/>
                  <a:gd name="T17" fmla="*/ 2147483647 h 695"/>
                  <a:gd name="T18" fmla="*/ 2147483647 w 779"/>
                  <a:gd name="T19" fmla="*/ 2147483647 h 695"/>
                  <a:gd name="T20" fmla="*/ 2147483647 w 779"/>
                  <a:gd name="T21" fmla="*/ 2147483647 h 695"/>
                  <a:gd name="T22" fmla="*/ 2147483647 w 779"/>
                  <a:gd name="T23" fmla="*/ 2147483647 h 695"/>
                  <a:gd name="T24" fmla="*/ 2147483647 w 779"/>
                  <a:gd name="T25" fmla="*/ 2147483647 h 695"/>
                  <a:gd name="T26" fmla="*/ 2147483647 w 779"/>
                  <a:gd name="T27" fmla="*/ 2147483647 h 695"/>
                  <a:gd name="T28" fmla="*/ 2147483647 w 779"/>
                  <a:gd name="T29" fmla="*/ 2147483647 h 695"/>
                  <a:gd name="T30" fmla="*/ 2147483647 w 779"/>
                  <a:gd name="T31" fmla="*/ 2147483647 h 695"/>
                  <a:gd name="T32" fmla="*/ 2147483647 w 779"/>
                  <a:gd name="T33" fmla="*/ 2147483647 h 695"/>
                  <a:gd name="T34" fmla="*/ 2147483647 w 779"/>
                  <a:gd name="T35" fmla="*/ 2147483647 h 695"/>
                  <a:gd name="T36" fmla="*/ 2147483647 w 779"/>
                  <a:gd name="T37" fmla="*/ 2147483647 h 695"/>
                  <a:gd name="T38" fmla="*/ 2147483647 w 779"/>
                  <a:gd name="T39" fmla="*/ 2147483647 h 695"/>
                  <a:gd name="T40" fmla="*/ 2147483647 w 779"/>
                  <a:gd name="T41" fmla="*/ 2147483647 h 695"/>
                  <a:gd name="T42" fmla="*/ 2147483647 w 779"/>
                  <a:gd name="T43" fmla="*/ 2147483647 h 695"/>
                  <a:gd name="T44" fmla="*/ 2147483647 w 779"/>
                  <a:gd name="T45" fmla="*/ 2147483647 h 695"/>
                  <a:gd name="T46" fmla="*/ 2147483647 w 779"/>
                  <a:gd name="T47" fmla="*/ 0 h 695"/>
                  <a:gd name="T48" fmla="*/ 2147483647 w 779"/>
                  <a:gd name="T49" fmla="*/ 2147483647 h 695"/>
                  <a:gd name="T50" fmla="*/ 2147483647 w 779"/>
                  <a:gd name="T51" fmla="*/ 2147483647 h 695"/>
                  <a:gd name="T52" fmla="*/ 2147483647 w 779"/>
                  <a:gd name="T53" fmla="*/ 2147483647 h 695"/>
                  <a:gd name="T54" fmla="*/ 2147483647 w 779"/>
                  <a:gd name="T55" fmla="*/ 2147483647 h 695"/>
                  <a:gd name="T56" fmla="*/ 2147483647 w 779"/>
                  <a:gd name="T57" fmla="*/ 2147483647 h 695"/>
                  <a:gd name="T58" fmla="*/ 2147483647 w 779"/>
                  <a:gd name="T59" fmla="*/ 2147483647 h 695"/>
                  <a:gd name="T60" fmla="*/ 2147483647 w 779"/>
                  <a:gd name="T61" fmla="*/ 2147483647 h 695"/>
                  <a:gd name="T62" fmla="*/ 2147483647 w 779"/>
                  <a:gd name="T63" fmla="*/ 2147483647 h 695"/>
                  <a:gd name="T64" fmla="*/ 2147483647 w 779"/>
                  <a:gd name="T65" fmla="*/ 2147483647 h 695"/>
                  <a:gd name="T66" fmla="*/ 2147483647 w 779"/>
                  <a:gd name="T67" fmla="*/ 2147483647 h 695"/>
                  <a:gd name="T68" fmla="*/ 2147483647 w 779"/>
                  <a:gd name="T69" fmla="*/ 2147483647 h 6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9"/>
                  <a:gd name="T106" fmla="*/ 0 h 695"/>
                  <a:gd name="T107" fmla="*/ 779 w 779"/>
                  <a:gd name="T108" fmla="*/ 695 h 6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9" h="695">
                    <a:moveTo>
                      <a:pt x="175" y="143"/>
                    </a:moveTo>
                    <a:lnTo>
                      <a:pt x="170" y="195"/>
                    </a:lnTo>
                    <a:lnTo>
                      <a:pt x="164" y="246"/>
                    </a:lnTo>
                    <a:lnTo>
                      <a:pt x="160" y="298"/>
                    </a:lnTo>
                    <a:lnTo>
                      <a:pt x="155" y="349"/>
                    </a:lnTo>
                    <a:lnTo>
                      <a:pt x="115" y="370"/>
                    </a:lnTo>
                    <a:lnTo>
                      <a:pt x="42" y="359"/>
                    </a:lnTo>
                    <a:lnTo>
                      <a:pt x="27" y="323"/>
                    </a:lnTo>
                    <a:lnTo>
                      <a:pt x="0" y="353"/>
                    </a:lnTo>
                    <a:lnTo>
                      <a:pt x="20" y="405"/>
                    </a:lnTo>
                    <a:lnTo>
                      <a:pt x="39" y="456"/>
                    </a:lnTo>
                    <a:lnTo>
                      <a:pt x="58" y="507"/>
                    </a:lnTo>
                    <a:lnTo>
                      <a:pt x="76" y="558"/>
                    </a:lnTo>
                    <a:lnTo>
                      <a:pt x="58" y="583"/>
                    </a:lnTo>
                    <a:lnTo>
                      <a:pt x="63" y="608"/>
                    </a:lnTo>
                    <a:lnTo>
                      <a:pt x="76" y="667"/>
                    </a:lnTo>
                    <a:lnTo>
                      <a:pt x="93" y="664"/>
                    </a:lnTo>
                    <a:lnTo>
                      <a:pt x="115" y="679"/>
                    </a:lnTo>
                    <a:lnTo>
                      <a:pt x="148" y="695"/>
                    </a:lnTo>
                    <a:lnTo>
                      <a:pt x="196" y="679"/>
                    </a:lnTo>
                    <a:lnTo>
                      <a:pt x="245" y="661"/>
                    </a:lnTo>
                    <a:lnTo>
                      <a:pt x="294" y="661"/>
                    </a:lnTo>
                    <a:lnTo>
                      <a:pt x="345" y="659"/>
                    </a:lnTo>
                    <a:lnTo>
                      <a:pt x="408" y="649"/>
                    </a:lnTo>
                    <a:lnTo>
                      <a:pt x="439" y="640"/>
                    </a:lnTo>
                    <a:lnTo>
                      <a:pt x="490" y="611"/>
                    </a:lnTo>
                    <a:lnTo>
                      <a:pt x="540" y="582"/>
                    </a:lnTo>
                    <a:lnTo>
                      <a:pt x="570" y="549"/>
                    </a:lnTo>
                    <a:lnTo>
                      <a:pt x="602" y="516"/>
                    </a:lnTo>
                    <a:lnTo>
                      <a:pt x="632" y="483"/>
                    </a:lnTo>
                    <a:lnTo>
                      <a:pt x="663" y="450"/>
                    </a:lnTo>
                    <a:lnTo>
                      <a:pt x="699" y="408"/>
                    </a:lnTo>
                    <a:lnTo>
                      <a:pt x="733" y="365"/>
                    </a:lnTo>
                    <a:lnTo>
                      <a:pt x="755" y="311"/>
                    </a:lnTo>
                    <a:lnTo>
                      <a:pt x="779" y="258"/>
                    </a:lnTo>
                    <a:lnTo>
                      <a:pt x="743" y="258"/>
                    </a:lnTo>
                    <a:lnTo>
                      <a:pt x="735" y="282"/>
                    </a:lnTo>
                    <a:lnTo>
                      <a:pt x="687" y="264"/>
                    </a:lnTo>
                    <a:lnTo>
                      <a:pt x="690" y="223"/>
                    </a:lnTo>
                    <a:lnTo>
                      <a:pt x="714" y="197"/>
                    </a:lnTo>
                    <a:lnTo>
                      <a:pt x="739" y="208"/>
                    </a:lnTo>
                    <a:lnTo>
                      <a:pt x="738" y="150"/>
                    </a:lnTo>
                    <a:lnTo>
                      <a:pt x="736" y="92"/>
                    </a:lnTo>
                    <a:lnTo>
                      <a:pt x="727" y="53"/>
                    </a:lnTo>
                    <a:lnTo>
                      <a:pt x="718" y="13"/>
                    </a:lnTo>
                    <a:lnTo>
                      <a:pt x="672" y="7"/>
                    </a:lnTo>
                    <a:lnTo>
                      <a:pt x="627" y="0"/>
                    </a:lnTo>
                    <a:lnTo>
                      <a:pt x="620" y="0"/>
                    </a:lnTo>
                    <a:lnTo>
                      <a:pt x="555" y="43"/>
                    </a:lnTo>
                    <a:lnTo>
                      <a:pt x="508" y="85"/>
                    </a:lnTo>
                    <a:lnTo>
                      <a:pt x="482" y="132"/>
                    </a:lnTo>
                    <a:lnTo>
                      <a:pt x="452" y="152"/>
                    </a:lnTo>
                    <a:lnTo>
                      <a:pt x="426" y="197"/>
                    </a:lnTo>
                    <a:lnTo>
                      <a:pt x="354" y="188"/>
                    </a:lnTo>
                    <a:lnTo>
                      <a:pt x="315" y="173"/>
                    </a:lnTo>
                    <a:lnTo>
                      <a:pt x="291" y="210"/>
                    </a:lnTo>
                    <a:lnTo>
                      <a:pt x="267" y="246"/>
                    </a:lnTo>
                    <a:lnTo>
                      <a:pt x="215" y="256"/>
                    </a:lnTo>
                    <a:lnTo>
                      <a:pt x="199" y="249"/>
                    </a:lnTo>
                    <a:lnTo>
                      <a:pt x="208" y="195"/>
                    </a:lnTo>
                    <a:lnTo>
                      <a:pt x="175" y="143"/>
                    </a:lnTo>
                    <a:lnTo>
                      <a:pt x="540" y="370"/>
                    </a:lnTo>
                    <a:lnTo>
                      <a:pt x="496" y="417"/>
                    </a:lnTo>
                    <a:lnTo>
                      <a:pt x="529" y="465"/>
                    </a:lnTo>
                    <a:lnTo>
                      <a:pt x="546" y="450"/>
                    </a:lnTo>
                    <a:lnTo>
                      <a:pt x="593" y="416"/>
                    </a:lnTo>
                    <a:lnTo>
                      <a:pt x="602" y="382"/>
                    </a:lnTo>
                    <a:lnTo>
                      <a:pt x="560" y="356"/>
                    </a:lnTo>
                    <a:lnTo>
                      <a:pt x="540" y="370"/>
                    </a:lnTo>
                    <a:lnTo>
                      <a:pt x="175" y="143"/>
                    </a:lnTo>
                    <a:close/>
                  </a:path>
                </a:pathLst>
              </a:custGeom>
              <a:solidFill>
                <a:srgbClr val="00B050"/>
              </a:solidFill>
              <a:ln w="9525">
                <a:solidFill>
                  <a:srgbClr val="006699"/>
                </a:solidFill>
                <a:round/>
                <a:headEnd/>
                <a:tailEnd/>
              </a:ln>
            </p:spPr>
            <p:txBody>
              <a:bodyPr/>
              <a:lstStyle/>
              <a:p>
                <a:endParaRPr lang="en-US" sz="1799"/>
              </a:p>
            </p:txBody>
          </p:sp>
          <p:sp>
            <p:nvSpPr>
              <p:cNvPr id="1034" name="Freeform 203"/>
              <p:cNvSpPr>
                <a:spLocks noChangeAspect="1"/>
              </p:cNvSpPr>
              <p:nvPr/>
            </p:nvSpPr>
            <p:spPr bwMode="auto">
              <a:xfrm>
                <a:off x="4630463" y="5091382"/>
                <a:ext cx="580708" cy="515524"/>
              </a:xfrm>
              <a:custGeom>
                <a:avLst/>
                <a:gdLst>
                  <a:gd name="T0" fmla="*/ 2147483647 w 779"/>
                  <a:gd name="T1" fmla="*/ 2147483647 h 695"/>
                  <a:gd name="T2" fmla="*/ 2147483647 w 779"/>
                  <a:gd name="T3" fmla="*/ 2147483647 h 695"/>
                  <a:gd name="T4" fmla="*/ 2147483647 w 779"/>
                  <a:gd name="T5" fmla="*/ 2147483647 h 695"/>
                  <a:gd name="T6" fmla="*/ 2147483647 w 779"/>
                  <a:gd name="T7" fmla="*/ 2147483647 h 695"/>
                  <a:gd name="T8" fmla="*/ 2147483647 w 779"/>
                  <a:gd name="T9" fmla="*/ 2147483647 h 695"/>
                  <a:gd name="T10" fmla="*/ 2147483647 w 779"/>
                  <a:gd name="T11" fmla="*/ 2147483647 h 695"/>
                  <a:gd name="T12" fmla="*/ 2147483647 w 779"/>
                  <a:gd name="T13" fmla="*/ 2147483647 h 695"/>
                  <a:gd name="T14" fmla="*/ 2147483647 w 779"/>
                  <a:gd name="T15" fmla="*/ 2147483647 h 695"/>
                  <a:gd name="T16" fmla="*/ 0 w 779"/>
                  <a:gd name="T17" fmla="*/ 2147483647 h 695"/>
                  <a:gd name="T18" fmla="*/ 2147483647 w 779"/>
                  <a:gd name="T19" fmla="*/ 2147483647 h 695"/>
                  <a:gd name="T20" fmla="*/ 2147483647 w 779"/>
                  <a:gd name="T21" fmla="*/ 2147483647 h 695"/>
                  <a:gd name="T22" fmla="*/ 2147483647 w 779"/>
                  <a:gd name="T23" fmla="*/ 2147483647 h 695"/>
                  <a:gd name="T24" fmla="*/ 2147483647 w 779"/>
                  <a:gd name="T25" fmla="*/ 2147483647 h 695"/>
                  <a:gd name="T26" fmla="*/ 2147483647 w 779"/>
                  <a:gd name="T27" fmla="*/ 2147483647 h 695"/>
                  <a:gd name="T28" fmla="*/ 2147483647 w 779"/>
                  <a:gd name="T29" fmla="*/ 2147483647 h 695"/>
                  <a:gd name="T30" fmla="*/ 2147483647 w 779"/>
                  <a:gd name="T31" fmla="*/ 2147483647 h 695"/>
                  <a:gd name="T32" fmla="*/ 2147483647 w 779"/>
                  <a:gd name="T33" fmla="*/ 2147483647 h 695"/>
                  <a:gd name="T34" fmla="*/ 2147483647 w 779"/>
                  <a:gd name="T35" fmla="*/ 2147483647 h 695"/>
                  <a:gd name="T36" fmla="*/ 2147483647 w 779"/>
                  <a:gd name="T37" fmla="*/ 2147483647 h 695"/>
                  <a:gd name="T38" fmla="*/ 2147483647 w 779"/>
                  <a:gd name="T39" fmla="*/ 2147483647 h 695"/>
                  <a:gd name="T40" fmla="*/ 2147483647 w 779"/>
                  <a:gd name="T41" fmla="*/ 2147483647 h 695"/>
                  <a:gd name="T42" fmla="*/ 2147483647 w 779"/>
                  <a:gd name="T43" fmla="*/ 2147483647 h 695"/>
                  <a:gd name="T44" fmla="*/ 2147483647 w 779"/>
                  <a:gd name="T45" fmla="*/ 2147483647 h 695"/>
                  <a:gd name="T46" fmla="*/ 2147483647 w 779"/>
                  <a:gd name="T47" fmla="*/ 2147483647 h 695"/>
                  <a:gd name="T48" fmla="*/ 2147483647 w 779"/>
                  <a:gd name="T49" fmla="*/ 2147483647 h 695"/>
                  <a:gd name="T50" fmla="*/ 2147483647 w 779"/>
                  <a:gd name="T51" fmla="*/ 2147483647 h 695"/>
                  <a:gd name="T52" fmla="*/ 2147483647 w 779"/>
                  <a:gd name="T53" fmla="*/ 2147483647 h 695"/>
                  <a:gd name="T54" fmla="*/ 2147483647 w 779"/>
                  <a:gd name="T55" fmla="*/ 2147483647 h 695"/>
                  <a:gd name="T56" fmla="*/ 2147483647 w 779"/>
                  <a:gd name="T57" fmla="*/ 2147483647 h 695"/>
                  <a:gd name="T58" fmla="*/ 2147483647 w 779"/>
                  <a:gd name="T59" fmla="*/ 2147483647 h 695"/>
                  <a:gd name="T60" fmla="*/ 2147483647 w 779"/>
                  <a:gd name="T61" fmla="*/ 2147483647 h 695"/>
                  <a:gd name="T62" fmla="*/ 2147483647 w 779"/>
                  <a:gd name="T63" fmla="*/ 2147483647 h 695"/>
                  <a:gd name="T64" fmla="*/ 2147483647 w 779"/>
                  <a:gd name="T65" fmla="*/ 2147483647 h 695"/>
                  <a:gd name="T66" fmla="*/ 2147483647 w 779"/>
                  <a:gd name="T67" fmla="*/ 2147483647 h 695"/>
                  <a:gd name="T68" fmla="*/ 2147483647 w 779"/>
                  <a:gd name="T69" fmla="*/ 2147483647 h 695"/>
                  <a:gd name="T70" fmla="*/ 2147483647 w 779"/>
                  <a:gd name="T71" fmla="*/ 2147483647 h 695"/>
                  <a:gd name="T72" fmla="*/ 2147483647 w 779"/>
                  <a:gd name="T73" fmla="*/ 2147483647 h 695"/>
                  <a:gd name="T74" fmla="*/ 2147483647 w 779"/>
                  <a:gd name="T75" fmla="*/ 2147483647 h 695"/>
                  <a:gd name="T76" fmla="*/ 2147483647 w 779"/>
                  <a:gd name="T77" fmla="*/ 2147483647 h 695"/>
                  <a:gd name="T78" fmla="*/ 2147483647 w 779"/>
                  <a:gd name="T79" fmla="*/ 2147483647 h 695"/>
                  <a:gd name="T80" fmla="*/ 2147483647 w 779"/>
                  <a:gd name="T81" fmla="*/ 2147483647 h 695"/>
                  <a:gd name="T82" fmla="*/ 2147483647 w 779"/>
                  <a:gd name="T83" fmla="*/ 2147483647 h 695"/>
                  <a:gd name="T84" fmla="*/ 2147483647 w 779"/>
                  <a:gd name="T85" fmla="*/ 2147483647 h 695"/>
                  <a:gd name="T86" fmla="*/ 2147483647 w 779"/>
                  <a:gd name="T87" fmla="*/ 2147483647 h 695"/>
                  <a:gd name="T88" fmla="*/ 2147483647 w 779"/>
                  <a:gd name="T89" fmla="*/ 2147483647 h 695"/>
                  <a:gd name="T90" fmla="*/ 2147483647 w 779"/>
                  <a:gd name="T91" fmla="*/ 2147483647 h 695"/>
                  <a:gd name="T92" fmla="*/ 2147483647 w 779"/>
                  <a:gd name="T93" fmla="*/ 0 h 695"/>
                  <a:gd name="T94" fmla="*/ 2147483647 w 779"/>
                  <a:gd name="T95" fmla="*/ 0 h 695"/>
                  <a:gd name="T96" fmla="*/ 2147483647 w 779"/>
                  <a:gd name="T97" fmla="*/ 2147483647 h 695"/>
                  <a:gd name="T98" fmla="*/ 2147483647 w 779"/>
                  <a:gd name="T99" fmla="*/ 2147483647 h 695"/>
                  <a:gd name="T100" fmla="*/ 2147483647 w 779"/>
                  <a:gd name="T101" fmla="*/ 2147483647 h 695"/>
                  <a:gd name="T102" fmla="*/ 2147483647 w 779"/>
                  <a:gd name="T103" fmla="*/ 2147483647 h 695"/>
                  <a:gd name="T104" fmla="*/ 2147483647 w 779"/>
                  <a:gd name="T105" fmla="*/ 2147483647 h 695"/>
                  <a:gd name="T106" fmla="*/ 2147483647 w 779"/>
                  <a:gd name="T107" fmla="*/ 2147483647 h 695"/>
                  <a:gd name="T108" fmla="*/ 2147483647 w 779"/>
                  <a:gd name="T109" fmla="*/ 2147483647 h 695"/>
                  <a:gd name="T110" fmla="*/ 2147483647 w 779"/>
                  <a:gd name="T111" fmla="*/ 2147483647 h 695"/>
                  <a:gd name="T112" fmla="*/ 2147483647 w 779"/>
                  <a:gd name="T113" fmla="*/ 2147483647 h 695"/>
                  <a:gd name="T114" fmla="*/ 2147483647 w 779"/>
                  <a:gd name="T115" fmla="*/ 2147483647 h 695"/>
                  <a:gd name="T116" fmla="*/ 2147483647 w 779"/>
                  <a:gd name="T117" fmla="*/ 2147483647 h 695"/>
                  <a:gd name="T118" fmla="*/ 2147483647 w 779"/>
                  <a:gd name="T119" fmla="*/ 2147483647 h 695"/>
                  <a:gd name="T120" fmla="*/ 2147483647 w 779"/>
                  <a:gd name="T121" fmla="*/ 2147483647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9"/>
                  <a:gd name="T184" fmla="*/ 0 h 695"/>
                  <a:gd name="T185" fmla="*/ 779 w 779"/>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9" h="695">
                    <a:moveTo>
                      <a:pt x="175" y="143"/>
                    </a:moveTo>
                    <a:lnTo>
                      <a:pt x="170" y="195"/>
                    </a:lnTo>
                    <a:lnTo>
                      <a:pt x="164" y="246"/>
                    </a:lnTo>
                    <a:lnTo>
                      <a:pt x="160" y="298"/>
                    </a:lnTo>
                    <a:lnTo>
                      <a:pt x="155" y="349"/>
                    </a:lnTo>
                    <a:lnTo>
                      <a:pt x="115" y="370"/>
                    </a:lnTo>
                    <a:lnTo>
                      <a:pt x="42" y="359"/>
                    </a:lnTo>
                    <a:lnTo>
                      <a:pt x="27" y="323"/>
                    </a:lnTo>
                    <a:lnTo>
                      <a:pt x="0" y="353"/>
                    </a:lnTo>
                    <a:lnTo>
                      <a:pt x="20" y="405"/>
                    </a:lnTo>
                    <a:lnTo>
                      <a:pt x="39" y="456"/>
                    </a:lnTo>
                    <a:lnTo>
                      <a:pt x="58" y="507"/>
                    </a:lnTo>
                    <a:lnTo>
                      <a:pt x="76" y="558"/>
                    </a:lnTo>
                    <a:lnTo>
                      <a:pt x="58" y="583"/>
                    </a:lnTo>
                    <a:lnTo>
                      <a:pt x="63" y="608"/>
                    </a:lnTo>
                    <a:lnTo>
                      <a:pt x="76" y="667"/>
                    </a:lnTo>
                    <a:lnTo>
                      <a:pt x="93" y="664"/>
                    </a:lnTo>
                    <a:lnTo>
                      <a:pt x="115" y="679"/>
                    </a:lnTo>
                    <a:lnTo>
                      <a:pt x="148" y="695"/>
                    </a:lnTo>
                    <a:lnTo>
                      <a:pt x="196" y="679"/>
                    </a:lnTo>
                    <a:lnTo>
                      <a:pt x="245" y="661"/>
                    </a:lnTo>
                    <a:lnTo>
                      <a:pt x="294" y="661"/>
                    </a:lnTo>
                    <a:lnTo>
                      <a:pt x="345" y="659"/>
                    </a:lnTo>
                    <a:lnTo>
                      <a:pt x="408" y="649"/>
                    </a:lnTo>
                    <a:lnTo>
                      <a:pt x="439" y="640"/>
                    </a:lnTo>
                    <a:lnTo>
                      <a:pt x="490" y="611"/>
                    </a:lnTo>
                    <a:lnTo>
                      <a:pt x="540" y="582"/>
                    </a:lnTo>
                    <a:lnTo>
                      <a:pt x="570" y="549"/>
                    </a:lnTo>
                    <a:lnTo>
                      <a:pt x="602" y="516"/>
                    </a:lnTo>
                    <a:lnTo>
                      <a:pt x="632" y="483"/>
                    </a:lnTo>
                    <a:lnTo>
                      <a:pt x="663" y="450"/>
                    </a:lnTo>
                    <a:lnTo>
                      <a:pt x="699" y="408"/>
                    </a:lnTo>
                    <a:lnTo>
                      <a:pt x="733" y="365"/>
                    </a:lnTo>
                    <a:lnTo>
                      <a:pt x="755" y="311"/>
                    </a:lnTo>
                    <a:lnTo>
                      <a:pt x="779" y="258"/>
                    </a:lnTo>
                    <a:lnTo>
                      <a:pt x="743" y="258"/>
                    </a:lnTo>
                    <a:lnTo>
                      <a:pt x="735" y="282"/>
                    </a:lnTo>
                    <a:lnTo>
                      <a:pt x="687" y="264"/>
                    </a:lnTo>
                    <a:lnTo>
                      <a:pt x="690" y="223"/>
                    </a:lnTo>
                    <a:lnTo>
                      <a:pt x="714" y="197"/>
                    </a:lnTo>
                    <a:lnTo>
                      <a:pt x="739" y="208"/>
                    </a:lnTo>
                    <a:lnTo>
                      <a:pt x="738" y="150"/>
                    </a:lnTo>
                    <a:lnTo>
                      <a:pt x="736" y="92"/>
                    </a:lnTo>
                    <a:lnTo>
                      <a:pt x="727" y="53"/>
                    </a:lnTo>
                    <a:lnTo>
                      <a:pt x="718" y="13"/>
                    </a:lnTo>
                    <a:lnTo>
                      <a:pt x="672" y="7"/>
                    </a:lnTo>
                    <a:lnTo>
                      <a:pt x="627" y="0"/>
                    </a:lnTo>
                    <a:lnTo>
                      <a:pt x="620" y="0"/>
                    </a:lnTo>
                    <a:lnTo>
                      <a:pt x="555" y="43"/>
                    </a:lnTo>
                    <a:lnTo>
                      <a:pt x="508" y="85"/>
                    </a:lnTo>
                    <a:lnTo>
                      <a:pt x="482" y="132"/>
                    </a:lnTo>
                    <a:lnTo>
                      <a:pt x="452" y="152"/>
                    </a:lnTo>
                    <a:lnTo>
                      <a:pt x="426" y="197"/>
                    </a:lnTo>
                    <a:lnTo>
                      <a:pt x="354" y="188"/>
                    </a:lnTo>
                    <a:lnTo>
                      <a:pt x="315" y="173"/>
                    </a:lnTo>
                    <a:lnTo>
                      <a:pt x="291" y="210"/>
                    </a:lnTo>
                    <a:lnTo>
                      <a:pt x="267" y="246"/>
                    </a:lnTo>
                    <a:lnTo>
                      <a:pt x="215" y="256"/>
                    </a:lnTo>
                    <a:lnTo>
                      <a:pt x="199" y="249"/>
                    </a:lnTo>
                    <a:lnTo>
                      <a:pt x="208" y="195"/>
                    </a:lnTo>
                    <a:lnTo>
                      <a:pt x="175" y="143"/>
                    </a:lnTo>
                    <a:close/>
                  </a:path>
                </a:pathLst>
              </a:custGeom>
              <a:solidFill>
                <a:srgbClr val="00B050"/>
              </a:solidFill>
              <a:ln w="0" cap="flat" cmpd="sng">
                <a:solidFill>
                  <a:srgbClr val="006699"/>
                </a:solidFill>
                <a:prstDash val="solid"/>
                <a:round/>
                <a:headEnd type="none" w="med" len="med"/>
                <a:tailEnd type="none" w="med" len="med"/>
              </a:ln>
            </p:spPr>
            <p:txBody>
              <a:bodyPr/>
              <a:lstStyle/>
              <a:p>
                <a:endParaRPr lang="en-US" sz="1799"/>
              </a:p>
            </p:txBody>
          </p:sp>
          <p:sp>
            <p:nvSpPr>
              <p:cNvPr id="1035" name="Freeform 204"/>
              <p:cNvSpPr>
                <a:spLocks noChangeAspect="1"/>
              </p:cNvSpPr>
              <p:nvPr/>
            </p:nvSpPr>
            <p:spPr bwMode="auto">
              <a:xfrm>
                <a:off x="5000369" y="5355051"/>
                <a:ext cx="79548" cy="80675"/>
              </a:xfrm>
              <a:custGeom>
                <a:avLst/>
                <a:gdLst>
                  <a:gd name="T0" fmla="*/ 2147483647 w 106"/>
                  <a:gd name="T1" fmla="*/ 2147483647 h 109"/>
                  <a:gd name="T2" fmla="*/ 0 w 106"/>
                  <a:gd name="T3" fmla="*/ 2147483647 h 109"/>
                  <a:gd name="T4" fmla="*/ 2147483647 w 106"/>
                  <a:gd name="T5" fmla="*/ 2147483647 h 109"/>
                  <a:gd name="T6" fmla="*/ 2147483647 w 106"/>
                  <a:gd name="T7" fmla="*/ 2147483647 h 109"/>
                  <a:gd name="T8" fmla="*/ 2147483647 w 106"/>
                  <a:gd name="T9" fmla="*/ 2147483647 h 109"/>
                  <a:gd name="T10" fmla="*/ 2147483647 w 106"/>
                  <a:gd name="T11" fmla="*/ 2147483647 h 109"/>
                  <a:gd name="T12" fmla="*/ 2147483647 w 106"/>
                  <a:gd name="T13" fmla="*/ 0 h 109"/>
                  <a:gd name="T14" fmla="*/ 2147483647 w 106"/>
                  <a:gd name="T15" fmla="*/ 2147483647 h 109"/>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09"/>
                  <a:gd name="T26" fmla="*/ 106 w 10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09">
                    <a:moveTo>
                      <a:pt x="44" y="14"/>
                    </a:moveTo>
                    <a:lnTo>
                      <a:pt x="0" y="61"/>
                    </a:lnTo>
                    <a:lnTo>
                      <a:pt x="33" y="109"/>
                    </a:lnTo>
                    <a:lnTo>
                      <a:pt x="50" y="94"/>
                    </a:lnTo>
                    <a:lnTo>
                      <a:pt x="97" y="60"/>
                    </a:lnTo>
                    <a:lnTo>
                      <a:pt x="106" y="26"/>
                    </a:lnTo>
                    <a:lnTo>
                      <a:pt x="64" y="0"/>
                    </a:lnTo>
                    <a:lnTo>
                      <a:pt x="44" y="14"/>
                    </a:lnTo>
                    <a:close/>
                  </a:path>
                </a:pathLst>
              </a:custGeom>
              <a:solidFill>
                <a:srgbClr val="00B050"/>
              </a:solidFill>
              <a:ln w="0">
                <a:solidFill>
                  <a:srgbClr val="006699"/>
                </a:solidFill>
                <a:prstDash val="solid"/>
                <a:round/>
                <a:headEnd/>
                <a:tailEnd/>
              </a:ln>
            </p:spPr>
            <p:txBody>
              <a:bodyPr/>
              <a:lstStyle/>
              <a:p>
                <a:endParaRPr lang="en-US" sz="1799"/>
              </a:p>
            </p:txBody>
          </p:sp>
          <p:sp>
            <p:nvSpPr>
              <p:cNvPr id="1036" name="Freeform 205"/>
              <p:cNvSpPr>
                <a:spLocks noChangeAspect="1"/>
              </p:cNvSpPr>
              <p:nvPr/>
            </p:nvSpPr>
            <p:spPr bwMode="auto">
              <a:xfrm>
                <a:off x="4562849" y="5111061"/>
                <a:ext cx="9943" cy="21643"/>
              </a:xfrm>
              <a:custGeom>
                <a:avLst/>
                <a:gdLst>
                  <a:gd name="T0" fmla="*/ 2147483647 w 11"/>
                  <a:gd name="T1" fmla="*/ 2147483647 h 27"/>
                  <a:gd name="T2" fmla="*/ 0 w 11"/>
                  <a:gd name="T3" fmla="*/ 2147483647 h 27"/>
                  <a:gd name="T4" fmla="*/ 2147483647 w 11"/>
                  <a:gd name="T5" fmla="*/ 0 h 27"/>
                  <a:gd name="T6" fmla="*/ 2147483647 w 11"/>
                  <a:gd name="T7" fmla="*/ 2147483647 h 27"/>
                  <a:gd name="T8" fmla="*/ 0 60000 65536"/>
                  <a:gd name="T9" fmla="*/ 0 60000 65536"/>
                  <a:gd name="T10" fmla="*/ 0 60000 65536"/>
                  <a:gd name="T11" fmla="*/ 0 60000 65536"/>
                  <a:gd name="T12" fmla="*/ 0 w 11"/>
                  <a:gd name="T13" fmla="*/ 0 h 27"/>
                  <a:gd name="T14" fmla="*/ 11 w 11"/>
                  <a:gd name="T15" fmla="*/ 27 h 27"/>
                </a:gdLst>
                <a:ahLst/>
                <a:cxnLst>
                  <a:cxn ang="T8">
                    <a:pos x="T0" y="T1"/>
                  </a:cxn>
                  <a:cxn ang="T9">
                    <a:pos x="T2" y="T3"/>
                  </a:cxn>
                  <a:cxn ang="T10">
                    <a:pos x="T4" y="T5"/>
                  </a:cxn>
                  <a:cxn ang="T11">
                    <a:pos x="T6" y="T7"/>
                  </a:cxn>
                </a:cxnLst>
                <a:rect l="T12" t="T13" r="T14" b="T15"/>
                <a:pathLst>
                  <a:path w="11" h="27">
                    <a:moveTo>
                      <a:pt x="11" y="27"/>
                    </a:moveTo>
                    <a:lnTo>
                      <a:pt x="0" y="25"/>
                    </a:lnTo>
                    <a:lnTo>
                      <a:pt x="6" y="0"/>
                    </a:lnTo>
                    <a:lnTo>
                      <a:pt x="11" y="27"/>
                    </a:lnTo>
                    <a:close/>
                  </a:path>
                </a:pathLst>
              </a:custGeom>
              <a:solidFill>
                <a:srgbClr val="00B050"/>
              </a:solidFill>
              <a:ln w="0">
                <a:solidFill>
                  <a:srgbClr val="006699"/>
                </a:solidFill>
                <a:prstDash val="solid"/>
                <a:round/>
                <a:headEnd/>
                <a:tailEnd/>
              </a:ln>
            </p:spPr>
            <p:txBody>
              <a:bodyPr/>
              <a:lstStyle/>
              <a:p>
                <a:endParaRPr lang="en-US" sz="1799"/>
              </a:p>
            </p:txBody>
          </p:sp>
          <p:sp>
            <p:nvSpPr>
              <p:cNvPr id="1037" name="Freeform 206"/>
              <p:cNvSpPr>
                <a:spLocks noChangeAspect="1"/>
              </p:cNvSpPr>
              <p:nvPr/>
            </p:nvSpPr>
            <p:spPr bwMode="auto">
              <a:xfrm>
                <a:off x="5143555" y="5238958"/>
                <a:ext cx="41761" cy="61001"/>
              </a:xfrm>
              <a:custGeom>
                <a:avLst/>
                <a:gdLst>
                  <a:gd name="T0" fmla="*/ 2147483647 w 56"/>
                  <a:gd name="T1" fmla="*/ 0 h 85"/>
                  <a:gd name="T2" fmla="*/ 2147483647 w 56"/>
                  <a:gd name="T3" fmla="*/ 2147483647 h 85"/>
                  <a:gd name="T4" fmla="*/ 0 w 56"/>
                  <a:gd name="T5" fmla="*/ 2147483647 h 85"/>
                  <a:gd name="T6" fmla="*/ 2147483647 w 56"/>
                  <a:gd name="T7" fmla="*/ 2147483647 h 85"/>
                  <a:gd name="T8" fmla="*/ 2147483647 w 56"/>
                  <a:gd name="T9" fmla="*/ 2147483647 h 85"/>
                  <a:gd name="T10" fmla="*/ 2147483647 w 56"/>
                  <a:gd name="T11" fmla="*/ 2147483647 h 85"/>
                  <a:gd name="T12" fmla="*/ 2147483647 w 56"/>
                  <a:gd name="T13" fmla="*/ 0 h 85"/>
                  <a:gd name="T14" fmla="*/ 0 60000 65536"/>
                  <a:gd name="T15" fmla="*/ 0 60000 65536"/>
                  <a:gd name="T16" fmla="*/ 0 60000 65536"/>
                  <a:gd name="T17" fmla="*/ 0 60000 65536"/>
                  <a:gd name="T18" fmla="*/ 0 60000 65536"/>
                  <a:gd name="T19" fmla="*/ 0 60000 65536"/>
                  <a:gd name="T20" fmla="*/ 0 60000 65536"/>
                  <a:gd name="T21" fmla="*/ 0 w 56"/>
                  <a:gd name="T22" fmla="*/ 0 h 85"/>
                  <a:gd name="T23" fmla="*/ 56 w 5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85">
                    <a:moveTo>
                      <a:pt x="27" y="0"/>
                    </a:moveTo>
                    <a:lnTo>
                      <a:pt x="3" y="26"/>
                    </a:lnTo>
                    <a:lnTo>
                      <a:pt x="0" y="67"/>
                    </a:lnTo>
                    <a:lnTo>
                      <a:pt x="48" y="85"/>
                    </a:lnTo>
                    <a:lnTo>
                      <a:pt x="56" y="61"/>
                    </a:lnTo>
                    <a:lnTo>
                      <a:pt x="52" y="11"/>
                    </a:lnTo>
                    <a:lnTo>
                      <a:pt x="27" y="0"/>
                    </a:lnTo>
                    <a:close/>
                  </a:path>
                </a:pathLst>
              </a:custGeom>
              <a:solidFill>
                <a:srgbClr val="00B050"/>
              </a:solidFill>
              <a:ln w="0">
                <a:solidFill>
                  <a:srgbClr val="006699"/>
                </a:solidFill>
                <a:prstDash val="solid"/>
                <a:round/>
                <a:headEnd/>
                <a:tailEnd/>
              </a:ln>
            </p:spPr>
            <p:txBody>
              <a:bodyPr/>
              <a:lstStyle/>
              <a:p>
                <a:endParaRPr lang="en-US" sz="1799"/>
              </a:p>
            </p:txBody>
          </p:sp>
          <p:sp>
            <p:nvSpPr>
              <p:cNvPr id="1038" name="Freeform 207"/>
              <p:cNvSpPr>
                <a:spLocks noChangeAspect="1"/>
              </p:cNvSpPr>
              <p:nvPr/>
            </p:nvSpPr>
            <p:spPr bwMode="auto">
              <a:xfrm>
                <a:off x="4473358" y="4424355"/>
                <a:ext cx="447460" cy="493881"/>
              </a:xfrm>
              <a:custGeom>
                <a:avLst/>
                <a:gdLst>
                  <a:gd name="T0" fmla="*/ 2147483647 w 597"/>
                  <a:gd name="T1" fmla="*/ 2147483647 h 669"/>
                  <a:gd name="T2" fmla="*/ 2147483647 w 597"/>
                  <a:gd name="T3" fmla="*/ 2147483647 h 669"/>
                  <a:gd name="T4" fmla="*/ 2147483647 w 597"/>
                  <a:gd name="T5" fmla="*/ 2147483647 h 669"/>
                  <a:gd name="T6" fmla="*/ 2147483647 w 597"/>
                  <a:gd name="T7" fmla="*/ 2147483647 h 669"/>
                  <a:gd name="T8" fmla="*/ 2147483647 w 597"/>
                  <a:gd name="T9" fmla="*/ 2147483647 h 669"/>
                  <a:gd name="T10" fmla="*/ 2147483647 w 597"/>
                  <a:gd name="T11" fmla="*/ 2147483647 h 669"/>
                  <a:gd name="T12" fmla="*/ 2147483647 w 597"/>
                  <a:gd name="T13" fmla="*/ 2147483647 h 669"/>
                  <a:gd name="T14" fmla="*/ 2147483647 w 597"/>
                  <a:gd name="T15" fmla="*/ 2147483647 h 669"/>
                  <a:gd name="T16" fmla="*/ 2147483647 w 597"/>
                  <a:gd name="T17" fmla="*/ 2147483647 h 669"/>
                  <a:gd name="T18" fmla="*/ 2147483647 w 597"/>
                  <a:gd name="T19" fmla="*/ 2147483647 h 669"/>
                  <a:gd name="T20" fmla="*/ 2147483647 w 597"/>
                  <a:gd name="T21" fmla="*/ 2147483647 h 669"/>
                  <a:gd name="T22" fmla="*/ 2147483647 w 597"/>
                  <a:gd name="T23" fmla="*/ 2147483647 h 669"/>
                  <a:gd name="T24" fmla="*/ 2147483647 w 597"/>
                  <a:gd name="T25" fmla="*/ 2147483647 h 669"/>
                  <a:gd name="T26" fmla="*/ 2147483647 w 597"/>
                  <a:gd name="T27" fmla="*/ 2147483647 h 669"/>
                  <a:gd name="T28" fmla="*/ 2147483647 w 597"/>
                  <a:gd name="T29" fmla="*/ 2147483647 h 669"/>
                  <a:gd name="T30" fmla="*/ 2147483647 w 597"/>
                  <a:gd name="T31" fmla="*/ 2147483647 h 669"/>
                  <a:gd name="T32" fmla="*/ 2147483647 w 597"/>
                  <a:gd name="T33" fmla="*/ 2147483647 h 669"/>
                  <a:gd name="T34" fmla="*/ 2147483647 w 597"/>
                  <a:gd name="T35" fmla="*/ 2147483647 h 669"/>
                  <a:gd name="T36" fmla="*/ 2147483647 w 597"/>
                  <a:gd name="T37" fmla="*/ 2147483647 h 669"/>
                  <a:gd name="T38" fmla="*/ 0 w 597"/>
                  <a:gd name="T39" fmla="*/ 2147483647 h 669"/>
                  <a:gd name="T40" fmla="*/ 2147483647 w 597"/>
                  <a:gd name="T41" fmla="*/ 2147483647 h 669"/>
                  <a:gd name="T42" fmla="*/ 2147483647 w 597"/>
                  <a:gd name="T43" fmla="*/ 2147483647 h 669"/>
                  <a:gd name="T44" fmla="*/ 2147483647 w 597"/>
                  <a:gd name="T45" fmla="*/ 2147483647 h 669"/>
                  <a:gd name="T46" fmla="*/ 2147483647 w 597"/>
                  <a:gd name="T47" fmla="*/ 2147483647 h 669"/>
                  <a:gd name="T48" fmla="*/ 2147483647 w 597"/>
                  <a:gd name="T49" fmla="*/ 2147483647 h 669"/>
                  <a:gd name="T50" fmla="*/ 2147483647 w 597"/>
                  <a:gd name="T51" fmla="*/ 2147483647 h 669"/>
                  <a:gd name="T52" fmla="*/ 2147483647 w 597"/>
                  <a:gd name="T53" fmla="*/ 2147483647 h 669"/>
                  <a:gd name="T54" fmla="*/ 2147483647 w 597"/>
                  <a:gd name="T55" fmla="*/ 2147483647 h 669"/>
                  <a:gd name="T56" fmla="*/ 2147483647 w 597"/>
                  <a:gd name="T57" fmla="*/ 2147483647 h 669"/>
                  <a:gd name="T58" fmla="*/ 2147483647 w 597"/>
                  <a:gd name="T59" fmla="*/ 2147483647 h 669"/>
                  <a:gd name="T60" fmla="*/ 2147483647 w 597"/>
                  <a:gd name="T61" fmla="*/ 2147483647 h 669"/>
                  <a:gd name="T62" fmla="*/ 2147483647 w 597"/>
                  <a:gd name="T63" fmla="*/ 2147483647 h 669"/>
                  <a:gd name="T64" fmla="*/ 2147483647 w 597"/>
                  <a:gd name="T65" fmla="*/ 0 h 669"/>
                  <a:gd name="T66" fmla="*/ 2147483647 w 597"/>
                  <a:gd name="T67" fmla="*/ 2147483647 h 669"/>
                  <a:gd name="T68" fmla="*/ 2147483647 w 597"/>
                  <a:gd name="T69" fmla="*/ 2147483647 h 669"/>
                  <a:gd name="T70" fmla="*/ 2147483647 w 597"/>
                  <a:gd name="T71" fmla="*/ 2147483647 h 669"/>
                  <a:gd name="T72" fmla="*/ 2147483647 w 597"/>
                  <a:gd name="T73" fmla="*/ 2147483647 h 669"/>
                  <a:gd name="T74" fmla="*/ 2147483647 w 597"/>
                  <a:gd name="T75" fmla="*/ 2147483647 h 669"/>
                  <a:gd name="T76" fmla="*/ 2147483647 w 597"/>
                  <a:gd name="T77" fmla="*/ 2147483647 h 669"/>
                  <a:gd name="T78" fmla="*/ 2147483647 w 597"/>
                  <a:gd name="T79" fmla="*/ 2147483647 h 669"/>
                  <a:gd name="T80" fmla="*/ 2147483647 w 597"/>
                  <a:gd name="T81" fmla="*/ 2147483647 h 669"/>
                  <a:gd name="T82" fmla="*/ 2147483647 w 597"/>
                  <a:gd name="T83" fmla="*/ 2147483647 h 669"/>
                  <a:gd name="T84" fmla="*/ 2147483647 w 597"/>
                  <a:gd name="T85" fmla="*/ 2147483647 h 669"/>
                  <a:gd name="T86" fmla="*/ 2147483647 w 597"/>
                  <a:gd name="T87" fmla="*/ 2147483647 h 669"/>
                  <a:gd name="T88" fmla="*/ 2147483647 w 597"/>
                  <a:gd name="T89" fmla="*/ 2147483647 h 669"/>
                  <a:gd name="T90" fmla="*/ 2147483647 w 597"/>
                  <a:gd name="T91" fmla="*/ 2147483647 h 669"/>
                  <a:gd name="T92" fmla="*/ 2147483647 w 597"/>
                  <a:gd name="T93" fmla="*/ 2147483647 h 669"/>
                  <a:gd name="T94" fmla="*/ 2147483647 w 597"/>
                  <a:gd name="T95" fmla="*/ 2147483647 h 669"/>
                  <a:gd name="T96" fmla="*/ 2147483647 w 597"/>
                  <a:gd name="T97" fmla="*/ 2147483647 h 669"/>
                  <a:gd name="T98" fmla="*/ 2147483647 w 597"/>
                  <a:gd name="T99" fmla="*/ 2147483647 h 669"/>
                  <a:gd name="T100" fmla="*/ 2147483647 w 597"/>
                  <a:gd name="T101" fmla="*/ 2147483647 h 669"/>
                  <a:gd name="T102" fmla="*/ 2147483647 w 597"/>
                  <a:gd name="T103" fmla="*/ 2147483647 h 669"/>
                  <a:gd name="T104" fmla="*/ 2147483647 w 597"/>
                  <a:gd name="T105" fmla="*/ 2147483647 h 6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7"/>
                  <a:gd name="T160" fmla="*/ 0 h 669"/>
                  <a:gd name="T161" fmla="*/ 597 w 597"/>
                  <a:gd name="T162" fmla="*/ 669 h 6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7" h="669">
                    <a:moveTo>
                      <a:pt x="596" y="391"/>
                    </a:moveTo>
                    <a:lnTo>
                      <a:pt x="546" y="393"/>
                    </a:lnTo>
                    <a:lnTo>
                      <a:pt x="499" y="394"/>
                    </a:lnTo>
                    <a:lnTo>
                      <a:pt x="497" y="439"/>
                    </a:lnTo>
                    <a:lnTo>
                      <a:pt x="497" y="482"/>
                    </a:lnTo>
                    <a:lnTo>
                      <a:pt x="496" y="526"/>
                    </a:lnTo>
                    <a:lnTo>
                      <a:pt x="494" y="570"/>
                    </a:lnTo>
                    <a:lnTo>
                      <a:pt x="529" y="611"/>
                    </a:lnTo>
                    <a:lnTo>
                      <a:pt x="563" y="651"/>
                    </a:lnTo>
                    <a:lnTo>
                      <a:pt x="490" y="660"/>
                    </a:lnTo>
                    <a:lnTo>
                      <a:pt x="418" y="669"/>
                    </a:lnTo>
                    <a:lnTo>
                      <a:pt x="372" y="658"/>
                    </a:lnTo>
                    <a:lnTo>
                      <a:pt x="327" y="648"/>
                    </a:lnTo>
                    <a:lnTo>
                      <a:pt x="320" y="637"/>
                    </a:lnTo>
                    <a:lnTo>
                      <a:pt x="263" y="636"/>
                    </a:lnTo>
                    <a:lnTo>
                      <a:pt x="208" y="633"/>
                    </a:lnTo>
                    <a:lnTo>
                      <a:pt x="151" y="631"/>
                    </a:lnTo>
                    <a:lnTo>
                      <a:pt x="96" y="630"/>
                    </a:lnTo>
                    <a:lnTo>
                      <a:pt x="58" y="615"/>
                    </a:lnTo>
                    <a:lnTo>
                      <a:pt x="0" y="630"/>
                    </a:lnTo>
                    <a:lnTo>
                      <a:pt x="5" y="585"/>
                    </a:lnTo>
                    <a:lnTo>
                      <a:pt x="8" y="540"/>
                    </a:lnTo>
                    <a:lnTo>
                      <a:pt x="30" y="472"/>
                    </a:lnTo>
                    <a:lnTo>
                      <a:pt x="52" y="403"/>
                    </a:lnTo>
                    <a:lnTo>
                      <a:pt x="78" y="366"/>
                    </a:lnTo>
                    <a:lnTo>
                      <a:pt x="102" y="329"/>
                    </a:lnTo>
                    <a:lnTo>
                      <a:pt x="93" y="255"/>
                    </a:lnTo>
                    <a:lnTo>
                      <a:pt x="81" y="214"/>
                    </a:lnTo>
                    <a:lnTo>
                      <a:pt x="67" y="170"/>
                    </a:lnTo>
                    <a:lnTo>
                      <a:pt x="84" y="144"/>
                    </a:lnTo>
                    <a:lnTo>
                      <a:pt x="60" y="78"/>
                    </a:lnTo>
                    <a:lnTo>
                      <a:pt x="35" y="12"/>
                    </a:lnTo>
                    <a:lnTo>
                      <a:pt x="75" y="0"/>
                    </a:lnTo>
                    <a:lnTo>
                      <a:pt x="117" y="2"/>
                    </a:lnTo>
                    <a:lnTo>
                      <a:pt x="158" y="3"/>
                    </a:lnTo>
                    <a:lnTo>
                      <a:pt x="200" y="5"/>
                    </a:lnTo>
                    <a:lnTo>
                      <a:pt x="242" y="8"/>
                    </a:lnTo>
                    <a:lnTo>
                      <a:pt x="261" y="58"/>
                    </a:lnTo>
                    <a:lnTo>
                      <a:pt x="281" y="111"/>
                    </a:lnTo>
                    <a:lnTo>
                      <a:pt x="315" y="124"/>
                    </a:lnTo>
                    <a:lnTo>
                      <a:pt x="375" y="112"/>
                    </a:lnTo>
                    <a:lnTo>
                      <a:pt x="385" y="63"/>
                    </a:lnTo>
                    <a:lnTo>
                      <a:pt x="435" y="67"/>
                    </a:lnTo>
                    <a:lnTo>
                      <a:pt x="433" y="79"/>
                    </a:lnTo>
                    <a:lnTo>
                      <a:pt x="497" y="88"/>
                    </a:lnTo>
                    <a:lnTo>
                      <a:pt x="499" y="151"/>
                    </a:lnTo>
                    <a:lnTo>
                      <a:pt x="500" y="215"/>
                    </a:lnTo>
                    <a:lnTo>
                      <a:pt x="515" y="272"/>
                    </a:lnTo>
                    <a:lnTo>
                      <a:pt x="517" y="294"/>
                    </a:lnTo>
                    <a:lnTo>
                      <a:pt x="557" y="285"/>
                    </a:lnTo>
                    <a:lnTo>
                      <a:pt x="597" y="276"/>
                    </a:lnTo>
                    <a:lnTo>
                      <a:pt x="597" y="335"/>
                    </a:lnTo>
                    <a:lnTo>
                      <a:pt x="596" y="391"/>
                    </a:lnTo>
                    <a:close/>
                  </a:path>
                </a:pathLst>
              </a:custGeom>
              <a:solidFill>
                <a:srgbClr val="00B050"/>
              </a:solidFill>
              <a:ln w="0">
                <a:solidFill>
                  <a:srgbClr val="006699"/>
                </a:solidFill>
                <a:prstDash val="solid"/>
                <a:round/>
                <a:headEnd/>
                <a:tailEnd/>
              </a:ln>
            </p:spPr>
            <p:txBody>
              <a:bodyPr/>
              <a:lstStyle/>
              <a:p>
                <a:endParaRPr lang="en-US" sz="1799"/>
              </a:p>
            </p:txBody>
          </p:sp>
          <p:sp>
            <p:nvSpPr>
              <p:cNvPr id="1039" name="Freeform 208"/>
              <p:cNvSpPr>
                <a:spLocks noChangeAspect="1"/>
              </p:cNvSpPr>
              <p:nvPr/>
            </p:nvSpPr>
            <p:spPr bwMode="auto">
              <a:xfrm>
                <a:off x="4489266" y="4369256"/>
                <a:ext cx="35795" cy="53130"/>
              </a:xfrm>
              <a:custGeom>
                <a:avLst/>
                <a:gdLst>
                  <a:gd name="T0" fmla="*/ 2147483647 w 50"/>
                  <a:gd name="T1" fmla="*/ 2147483647 h 72"/>
                  <a:gd name="T2" fmla="*/ 0 w 50"/>
                  <a:gd name="T3" fmla="*/ 2147483647 h 72"/>
                  <a:gd name="T4" fmla="*/ 2147483647 w 50"/>
                  <a:gd name="T5" fmla="*/ 0 h 72"/>
                  <a:gd name="T6" fmla="*/ 2147483647 w 50"/>
                  <a:gd name="T7" fmla="*/ 2147483647 h 72"/>
                  <a:gd name="T8" fmla="*/ 2147483647 w 50"/>
                  <a:gd name="T9" fmla="*/ 2147483647 h 72"/>
                  <a:gd name="T10" fmla="*/ 2147483647 w 50"/>
                  <a:gd name="T11" fmla="*/ 2147483647 h 72"/>
                  <a:gd name="T12" fmla="*/ 2147483647 w 50"/>
                  <a:gd name="T13" fmla="*/ 2147483647 h 72"/>
                  <a:gd name="T14" fmla="*/ 0 60000 65536"/>
                  <a:gd name="T15" fmla="*/ 0 60000 65536"/>
                  <a:gd name="T16" fmla="*/ 0 60000 65536"/>
                  <a:gd name="T17" fmla="*/ 0 60000 65536"/>
                  <a:gd name="T18" fmla="*/ 0 60000 65536"/>
                  <a:gd name="T19" fmla="*/ 0 60000 65536"/>
                  <a:gd name="T20" fmla="*/ 0 60000 65536"/>
                  <a:gd name="T21" fmla="*/ 0 w 50"/>
                  <a:gd name="T22" fmla="*/ 0 h 72"/>
                  <a:gd name="T23" fmla="*/ 50 w 5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72">
                    <a:moveTo>
                      <a:pt x="7" y="72"/>
                    </a:moveTo>
                    <a:lnTo>
                      <a:pt x="0" y="30"/>
                    </a:lnTo>
                    <a:lnTo>
                      <a:pt x="32" y="0"/>
                    </a:lnTo>
                    <a:lnTo>
                      <a:pt x="50" y="9"/>
                    </a:lnTo>
                    <a:lnTo>
                      <a:pt x="28" y="26"/>
                    </a:lnTo>
                    <a:lnTo>
                      <a:pt x="23" y="69"/>
                    </a:lnTo>
                    <a:lnTo>
                      <a:pt x="7" y="72"/>
                    </a:lnTo>
                    <a:close/>
                  </a:path>
                </a:pathLst>
              </a:custGeom>
              <a:solidFill>
                <a:srgbClr val="00B050"/>
              </a:solidFill>
              <a:ln w="0">
                <a:solidFill>
                  <a:srgbClr val="006699"/>
                </a:solidFill>
                <a:prstDash val="solid"/>
                <a:round/>
                <a:headEnd/>
                <a:tailEnd/>
              </a:ln>
            </p:spPr>
            <p:txBody>
              <a:bodyPr/>
              <a:lstStyle/>
              <a:p>
                <a:endParaRPr lang="en-US" sz="1799"/>
              </a:p>
            </p:txBody>
          </p:sp>
          <p:sp>
            <p:nvSpPr>
              <p:cNvPr id="1040" name="Freeform 211"/>
              <p:cNvSpPr>
                <a:spLocks noChangeAspect="1"/>
              </p:cNvSpPr>
              <p:nvPr/>
            </p:nvSpPr>
            <p:spPr bwMode="auto">
              <a:xfrm>
                <a:off x="4395796" y="4089848"/>
                <a:ext cx="69605" cy="55092"/>
              </a:xfrm>
              <a:custGeom>
                <a:avLst/>
                <a:gdLst>
                  <a:gd name="T0" fmla="*/ 2147483647 w 91"/>
                  <a:gd name="T1" fmla="*/ 2147483647 h 74"/>
                  <a:gd name="T2" fmla="*/ 0 w 91"/>
                  <a:gd name="T3" fmla="*/ 2147483647 h 74"/>
                  <a:gd name="T4" fmla="*/ 2147483647 w 91"/>
                  <a:gd name="T5" fmla="*/ 2147483647 h 74"/>
                  <a:gd name="T6" fmla="*/ 2147483647 w 91"/>
                  <a:gd name="T7" fmla="*/ 0 h 74"/>
                  <a:gd name="T8" fmla="*/ 2147483647 w 91"/>
                  <a:gd name="T9" fmla="*/ 2147483647 h 74"/>
                  <a:gd name="T10" fmla="*/ 2147483647 w 91"/>
                  <a:gd name="T11" fmla="*/ 2147483647 h 74"/>
                  <a:gd name="T12" fmla="*/ 2147483647 w 91"/>
                  <a:gd name="T13" fmla="*/ 2147483647 h 74"/>
                  <a:gd name="T14" fmla="*/ 2147483647 w 91"/>
                  <a:gd name="T15" fmla="*/ 2147483647 h 74"/>
                  <a:gd name="T16" fmla="*/ 2147483647 w 91"/>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74"/>
                  <a:gd name="T29" fmla="*/ 91 w 91"/>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74">
                    <a:moveTo>
                      <a:pt x="15" y="74"/>
                    </a:moveTo>
                    <a:lnTo>
                      <a:pt x="0" y="67"/>
                    </a:lnTo>
                    <a:lnTo>
                      <a:pt x="4" y="46"/>
                    </a:lnTo>
                    <a:lnTo>
                      <a:pt x="16" y="0"/>
                    </a:lnTo>
                    <a:lnTo>
                      <a:pt x="53" y="4"/>
                    </a:lnTo>
                    <a:lnTo>
                      <a:pt x="89" y="10"/>
                    </a:lnTo>
                    <a:lnTo>
                      <a:pt x="91" y="74"/>
                    </a:lnTo>
                    <a:lnTo>
                      <a:pt x="53" y="74"/>
                    </a:lnTo>
                    <a:lnTo>
                      <a:pt x="15" y="74"/>
                    </a:lnTo>
                    <a:close/>
                  </a:path>
                </a:pathLst>
              </a:custGeom>
              <a:solidFill>
                <a:srgbClr val="00B050"/>
              </a:solidFill>
              <a:ln w="0">
                <a:solidFill>
                  <a:srgbClr val="006699"/>
                </a:solidFill>
                <a:prstDash val="solid"/>
                <a:round/>
                <a:headEnd/>
                <a:tailEnd/>
              </a:ln>
            </p:spPr>
            <p:txBody>
              <a:bodyPr/>
              <a:lstStyle/>
              <a:p>
                <a:endParaRPr lang="en-US" sz="1799"/>
              </a:p>
            </p:txBody>
          </p:sp>
          <p:sp>
            <p:nvSpPr>
              <p:cNvPr id="1041" name="Freeform 212"/>
              <p:cNvSpPr>
                <a:spLocks noChangeAspect="1"/>
              </p:cNvSpPr>
              <p:nvPr/>
            </p:nvSpPr>
            <p:spPr bwMode="auto">
              <a:xfrm>
                <a:off x="4360002" y="4032792"/>
                <a:ext cx="17898" cy="21643"/>
              </a:xfrm>
              <a:custGeom>
                <a:avLst/>
                <a:gdLst>
                  <a:gd name="T0" fmla="*/ 2147483647 w 22"/>
                  <a:gd name="T1" fmla="*/ 2147483647 h 28"/>
                  <a:gd name="T2" fmla="*/ 2147483647 w 22"/>
                  <a:gd name="T3" fmla="*/ 0 h 28"/>
                  <a:gd name="T4" fmla="*/ 0 w 22"/>
                  <a:gd name="T5" fmla="*/ 2147483647 h 28"/>
                  <a:gd name="T6" fmla="*/ 2147483647 w 22"/>
                  <a:gd name="T7" fmla="*/ 2147483647 h 28"/>
                  <a:gd name="T8" fmla="*/ 0 60000 65536"/>
                  <a:gd name="T9" fmla="*/ 0 60000 65536"/>
                  <a:gd name="T10" fmla="*/ 0 60000 65536"/>
                  <a:gd name="T11" fmla="*/ 0 60000 65536"/>
                  <a:gd name="T12" fmla="*/ 0 w 22"/>
                  <a:gd name="T13" fmla="*/ 0 h 28"/>
                  <a:gd name="T14" fmla="*/ 22 w 22"/>
                  <a:gd name="T15" fmla="*/ 28 h 28"/>
                </a:gdLst>
                <a:ahLst/>
                <a:cxnLst>
                  <a:cxn ang="T8">
                    <a:pos x="T0" y="T1"/>
                  </a:cxn>
                  <a:cxn ang="T9">
                    <a:pos x="T2" y="T3"/>
                  </a:cxn>
                  <a:cxn ang="T10">
                    <a:pos x="T4" y="T5"/>
                  </a:cxn>
                  <a:cxn ang="T11">
                    <a:pos x="T6" y="T7"/>
                  </a:cxn>
                </a:cxnLst>
                <a:rect l="T12" t="T13" r="T14" b="T15"/>
                <a:pathLst>
                  <a:path w="22" h="28">
                    <a:moveTo>
                      <a:pt x="22" y="3"/>
                    </a:moveTo>
                    <a:lnTo>
                      <a:pt x="15" y="0"/>
                    </a:lnTo>
                    <a:lnTo>
                      <a:pt x="0" y="28"/>
                    </a:lnTo>
                    <a:lnTo>
                      <a:pt x="22" y="3"/>
                    </a:lnTo>
                    <a:close/>
                  </a:path>
                </a:pathLst>
              </a:custGeom>
              <a:solidFill>
                <a:srgbClr val="00B050"/>
              </a:solidFill>
              <a:ln w="0">
                <a:solidFill>
                  <a:srgbClr val="006699"/>
                </a:solidFill>
                <a:prstDash val="solid"/>
                <a:round/>
                <a:headEnd/>
                <a:tailEnd/>
              </a:ln>
            </p:spPr>
            <p:txBody>
              <a:bodyPr/>
              <a:lstStyle/>
              <a:p>
                <a:endParaRPr lang="en-US" sz="1799"/>
              </a:p>
            </p:txBody>
          </p:sp>
          <p:sp>
            <p:nvSpPr>
              <p:cNvPr id="1042" name="Freeform 213"/>
              <p:cNvSpPr>
                <a:spLocks noChangeAspect="1"/>
              </p:cNvSpPr>
              <p:nvPr/>
            </p:nvSpPr>
            <p:spPr bwMode="auto">
              <a:xfrm>
                <a:off x="4369943" y="4097724"/>
                <a:ext cx="208816" cy="249891"/>
              </a:xfrm>
              <a:custGeom>
                <a:avLst/>
                <a:gdLst>
                  <a:gd name="T0" fmla="*/ 2147483647 w 277"/>
                  <a:gd name="T1" fmla="*/ 2147483647 h 337"/>
                  <a:gd name="T2" fmla="*/ 2147483647 w 277"/>
                  <a:gd name="T3" fmla="*/ 2147483647 h 337"/>
                  <a:gd name="T4" fmla="*/ 2147483647 w 277"/>
                  <a:gd name="T5" fmla="*/ 2147483647 h 337"/>
                  <a:gd name="T6" fmla="*/ 2147483647 w 277"/>
                  <a:gd name="T7" fmla="*/ 2147483647 h 337"/>
                  <a:gd name="T8" fmla="*/ 2147483647 w 277"/>
                  <a:gd name="T9" fmla="*/ 2147483647 h 337"/>
                  <a:gd name="T10" fmla="*/ 2147483647 w 277"/>
                  <a:gd name="T11" fmla="*/ 2147483647 h 337"/>
                  <a:gd name="T12" fmla="*/ 0 w 277"/>
                  <a:gd name="T13" fmla="*/ 2147483647 h 337"/>
                  <a:gd name="T14" fmla="*/ 2147483647 w 277"/>
                  <a:gd name="T15" fmla="*/ 2147483647 h 337"/>
                  <a:gd name="T16" fmla="*/ 2147483647 w 277"/>
                  <a:gd name="T17" fmla="*/ 2147483647 h 337"/>
                  <a:gd name="T18" fmla="*/ 2147483647 w 277"/>
                  <a:gd name="T19" fmla="*/ 2147483647 h 337"/>
                  <a:gd name="T20" fmla="*/ 2147483647 w 277"/>
                  <a:gd name="T21" fmla="*/ 2147483647 h 337"/>
                  <a:gd name="T22" fmla="*/ 2147483647 w 277"/>
                  <a:gd name="T23" fmla="*/ 2147483647 h 337"/>
                  <a:gd name="T24" fmla="*/ 2147483647 w 277"/>
                  <a:gd name="T25" fmla="*/ 2147483647 h 337"/>
                  <a:gd name="T26" fmla="*/ 2147483647 w 277"/>
                  <a:gd name="T27" fmla="*/ 2147483647 h 337"/>
                  <a:gd name="T28" fmla="*/ 2147483647 w 277"/>
                  <a:gd name="T29" fmla="*/ 2147483647 h 337"/>
                  <a:gd name="T30" fmla="*/ 2147483647 w 277"/>
                  <a:gd name="T31" fmla="*/ 2147483647 h 337"/>
                  <a:gd name="T32" fmla="*/ 2147483647 w 277"/>
                  <a:gd name="T33" fmla="*/ 2147483647 h 337"/>
                  <a:gd name="T34" fmla="*/ 2147483647 w 277"/>
                  <a:gd name="T35" fmla="*/ 2147483647 h 337"/>
                  <a:gd name="T36" fmla="*/ 2147483647 w 277"/>
                  <a:gd name="T37" fmla="*/ 2147483647 h 337"/>
                  <a:gd name="T38" fmla="*/ 2147483647 w 277"/>
                  <a:gd name="T39" fmla="*/ 2147483647 h 337"/>
                  <a:gd name="T40" fmla="*/ 2147483647 w 277"/>
                  <a:gd name="T41" fmla="*/ 2147483647 h 337"/>
                  <a:gd name="T42" fmla="*/ 2147483647 w 277"/>
                  <a:gd name="T43" fmla="*/ 2147483647 h 337"/>
                  <a:gd name="T44" fmla="*/ 2147483647 w 277"/>
                  <a:gd name="T45" fmla="*/ 2147483647 h 337"/>
                  <a:gd name="T46" fmla="*/ 2147483647 w 277"/>
                  <a:gd name="T47" fmla="*/ 2147483647 h 337"/>
                  <a:gd name="T48" fmla="*/ 2147483647 w 277"/>
                  <a:gd name="T49" fmla="*/ 2147483647 h 337"/>
                  <a:gd name="T50" fmla="*/ 2147483647 w 277"/>
                  <a:gd name="T51" fmla="*/ 2147483647 h 337"/>
                  <a:gd name="T52" fmla="*/ 2147483647 w 277"/>
                  <a:gd name="T53" fmla="*/ 2147483647 h 337"/>
                  <a:gd name="T54" fmla="*/ 2147483647 w 277"/>
                  <a:gd name="T55" fmla="*/ 2147483647 h 337"/>
                  <a:gd name="T56" fmla="*/ 2147483647 w 277"/>
                  <a:gd name="T57" fmla="*/ 2147483647 h 337"/>
                  <a:gd name="T58" fmla="*/ 2147483647 w 277"/>
                  <a:gd name="T59" fmla="*/ 2147483647 h 337"/>
                  <a:gd name="T60" fmla="*/ 2147483647 w 277"/>
                  <a:gd name="T61" fmla="*/ 2147483647 h 337"/>
                  <a:gd name="T62" fmla="*/ 2147483647 w 277"/>
                  <a:gd name="T63" fmla="*/ 2147483647 h 337"/>
                  <a:gd name="T64" fmla="*/ 2147483647 w 277"/>
                  <a:gd name="T65" fmla="*/ 2147483647 h 337"/>
                  <a:gd name="T66" fmla="*/ 2147483647 w 277"/>
                  <a:gd name="T67" fmla="*/ 0 h 337"/>
                  <a:gd name="T68" fmla="*/ 2147483647 w 277"/>
                  <a:gd name="T69" fmla="*/ 0 h 337"/>
                  <a:gd name="T70" fmla="*/ 2147483647 w 277"/>
                  <a:gd name="T71" fmla="*/ 0 h 337"/>
                  <a:gd name="T72" fmla="*/ 2147483647 w 277"/>
                  <a:gd name="T73" fmla="*/ 2147483647 h 337"/>
                  <a:gd name="T74" fmla="*/ 2147483647 w 277"/>
                  <a:gd name="T75" fmla="*/ 2147483647 h 337"/>
                  <a:gd name="T76" fmla="*/ 2147483647 w 277"/>
                  <a:gd name="T77" fmla="*/ 2147483647 h 337"/>
                  <a:gd name="T78" fmla="*/ 2147483647 w 277"/>
                  <a:gd name="T79" fmla="*/ 2147483647 h 3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7"/>
                  <a:gd name="T121" fmla="*/ 0 h 337"/>
                  <a:gd name="T122" fmla="*/ 277 w 277"/>
                  <a:gd name="T123" fmla="*/ 337 h 3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7" h="337">
                    <a:moveTo>
                      <a:pt x="46" y="63"/>
                    </a:moveTo>
                    <a:lnTo>
                      <a:pt x="39" y="85"/>
                    </a:lnTo>
                    <a:lnTo>
                      <a:pt x="25" y="85"/>
                    </a:lnTo>
                    <a:lnTo>
                      <a:pt x="57" y="111"/>
                    </a:lnTo>
                    <a:lnTo>
                      <a:pt x="28" y="108"/>
                    </a:lnTo>
                    <a:lnTo>
                      <a:pt x="12" y="160"/>
                    </a:lnTo>
                    <a:lnTo>
                      <a:pt x="0" y="160"/>
                    </a:lnTo>
                    <a:lnTo>
                      <a:pt x="19" y="197"/>
                    </a:lnTo>
                    <a:lnTo>
                      <a:pt x="30" y="208"/>
                    </a:lnTo>
                    <a:lnTo>
                      <a:pt x="13" y="194"/>
                    </a:lnTo>
                    <a:lnTo>
                      <a:pt x="34" y="227"/>
                    </a:lnTo>
                    <a:lnTo>
                      <a:pt x="28" y="225"/>
                    </a:lnTo>
                    <a:lnTo>
                      <a:pt x="58" y="260"/>
                    </a:lnTo>
                    <a:lnTo>
                      <a:pt x="51" y="258"/>
                    </a:lnTo>
                    <a:lnTo>
                      <a:pt x="82" y="297"/>
                    </a:lnTo>
                    <a:lnTo>
                      <a:pt x="115" y="337"/>
                    </a:lnTo>
                    <a:lnTo>
                      <a:pt x="130" y="313"/>
                    </a:lnTo>
                    <a:lnTo>
                      <a:pt x="143" y="322"/>
                    </a:lnTo>
                    <a:lnTo>
                      <a:pt x="152" y="312"/>
                    </a:lnTo>
                    <a:lnTo>
                      <a:pt x="143" y="288"/>
                    </a:lnTo>
                    <a:lnTo>
                      <a:pt x="137" y="273"/>
                    </a:lnTo>
                    <a:lnTo>
                      <a:pt x="136" y="258"/>
                    </a:lnTo>
                    <a:lnTo>
                      <a:pt x="180" y="254"/>
                    </a:lnTo>
                    <a:lnTo>
                      <a:pt x="183" y="219"/>
                    </a:lnTo>
                    <a:lnTo>
                      <a:pt x="212" y="251"/>
                    </a:lnTo>
                    <a:lnTo>
                      <a:pt x="240" y="240"/>
                    </a:lnTo>
                    <a:lnTo>
                      <a:pt x="248" y="255"/>
                    </a:lnTo>
                    <a:lnTo>
                      <a:pt x="264" y="240"/>
                    </a:lnTo>
                    <a:lnTo>
                      <a:pt x="277" y="166"/>
                    </a:lnTo>
                    <a:lnTo>
                      <a:pt x="249" y="117"/>
                    </a:lnTo>
                    <a:lnTo>
                      <a:pt x="272" y="85"/>
                    </a:lnTo>
                    <a:lnTo>
                      <a:pt x="269" y="48"/>
                    </a:lnTo>
                    <a:lnTo>
                      <a:pt x="215" y="52"/>
                    </a:lnTo>
                    <a:lnTo>
                      <a:pt x="219" y="0"/>
                    </a:lnTo>
                    <a:lnTo>
                      <a:pt x="172" y="0"/>
                    </a:lnTo>
                    <a:lnTo>
                      <a:pt x="122" y="0"/>
                    </a:lnTo>
                    <a:lnTo>
                      <a:pt x="124" y="64"/>
                    </a:lnTo>
                    <a:lnTo>
                      <a:pt x="86" y="64"/>
                    </a:lnTo>
                    <a:lnTo>
                      <a:pt x="48" y="64"/>
                    </a:lnTo>
                    <a:lnTo>
                      <a:pt x="46" y="63"/>
                    </a:lnTo>
                    <a:close/>
                  </a:path>
                </a:pathLst>
              </a:custGeom>
              <a:solidFill>
                <a:srgbClr val="00B050"/>
              </a:solidFill>
              <a:ln w="0">
                <a:solidFill>
                  <a:srgbClr val="006699"/>
                </a:solidFill>
                <a:prstDash val="solid"/>
                <a:round/>
                <a:headEnd/>
                <a:tailEnd/>
              </a:ln>
            </p:spPr>
            <p:txBody>
              <a:bodyPr/>
              <a:lstStyle/>
              <a:p>
                <a:endParaRPr lang="en-US" sz="1799"/>
              </a:p>
            </p:txBody>
          </p:sp>
          <p:sp>
            <p:nvSpPr>
              <p:cNvPr id="1043" name="Freeform 215"/>
              <p:cNvSpPr>
                <a:spLocks noChangeAspect="1"/>
              </p:cNvSpPr>
              <p:nvPr/>
            </p:nvSpPr>
            <p:spPr bwMode="auto">
              <a:xfrm>
                <a:off x="4286415" y="4168557"/>
                <a:ext cx="9943" cy="15741"/>
              </a:xfrm>
              <a:custGeom>
                <a:avLst/>
                <a:gdLst>
                  <a:gd name="T0" fmla="*/ 2147483647 w 14"/>
                  <a:gd name="T1" fmla="*/ 2147483647 h 21"/>
                  <a:gd name="T2" fmla="*/ 2147483647 w 14"/>
                  <a:gd name="T3" fmla="*/ 2147483647 h 21"/>
                  <a:gd name="T4" fmla="*/ 0 w 14"/>
                  <a:gd name="T5" fmla="*/ 2147483647 h 21"/>
                  <a:gd name="T6" fmla="*/ 2147483647 w 14"/>
                  <a:gd name="T7" fmla="*/ 0 h 21"/>
                  <a:gd name="T8" fmla="*/ 2147483647 w 14"/>
                  <a:gd name="T9" fmla="*/ 2147483647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14" y="6"/>
                    </a:moveTo>
                    <a:lnTo>
                      <a:pt x="3" y="21"/>
                    </a:lnTo>
                    <a:lnTo>
                      <a:pt x="0" y="11"/>
                    </a:lnTo>
                    <a:lnTo>
                      <a:pt x="6" y="0"/>
                    </a:lnTo>
                    <a:lnTo>
                      <a:pt x="14" y="6"/>
                    </a:lnTo>
                    <a:close/>
                  </a:path>
                </a:pathLst>
              </a:custGeom>
              <a:solidFill>
                <a:srgbClr val="00B050"/>
              </a:solidFill>
              <a:ln w="0">
                <a:solidFill>
                  <a:srgbClr val="006699"/>
                </a:solidFill>
                <a:prstDash val="solid"/>
                <a:round/>
                <a:headEnd/>
                <a:tailEnd/>
              </a:ln>
            </p:spPr>
            <p:txBody>
              <a:bodyPr/>
              <a:lstStyle/>
              <a:p>
                <a:endParaRPr lang="en-US" sz="1799"/>
              </a:p>
            </p:txBody>
          </p:sp>
          <p:sp>
            <p:nvSpPr>
              <p:cNvPr id="1044" name="Freeform 216"/>
              <p:cNvSpPr>
                <a:spLocks noChangeAspect="1"/>
              </p:cNvSpPr>
              <p:nvPr/>
            </p:nvSpPr>
            <p:spPr bwMode="auto">
              <a:xfrm>
                <a:off x="5123670" y="4227589"/>
                <a:ext cx="395755" cy="434849"/>
              </a:xfrm>
              <a:custGeom>
                <a:avLst/>
                <a:gdLst>
                  <a:gd name="T0" fmla="*/ 2147483647 w 528"/>
                  <a:gd name="T1" fmla="*/ 2147483647 h 589"/>
                  <a:gd name="T2" fmla="*/ 2147483647 w 528"/>
                  <a:gd name="T3" fmla="*/ 2147483647 h 589"/>
                  <a:gd name="T4" fmla="*/ 2147483647 w 528"/>
                  <a:gd name="T5" fmla="*/ 2147483647 h 589"/>
                  <a:gd name="T6" fmla="*/ 2147483647 w 528"/>
                  <a:gd name="T7" fmla="*/ 2147483647 h 589"/>
                  <a:gd name="T8" fmla="*/ 2147483647 w 528"/>
                  <a:gd name="T9" fmla="*/ 2147483647 h 589"/>
                  <a:gd name="T10" fmla="*/ 2147483647 w 528"/>
                  <a:gd name="T11" fmla="*/ 0 h 589"/>
                  <a:gd name="T12" fmla="*/ 2147483647 w 528"/>
                  <a:gd name="T13" fmla="*/ 2147483647 h 589"/>
                  <a:gd name="T14" fmla="*/ 2147483647 w 528"/>
                  <a:gd name="T15" fmla="*/ 2147483647 h 589"/>
                  <a:gd name="T16" fmla="*/ 2147483647 w 528"/>
                  <a:gd name="T17" fmla="*/ 2147483647 h 589"/>
                  <a:gd name="T18" fmla="*/ 2147483647 w 528"/>
                  <a:gd name="T19" fmla="*/ 2147483647 h 589"/>
                  <a:gd name="T20" fmla="*/ 2147483647 w 528"/>
                  <a:gd name="T21" fmla="*/ 2147483647 h 589"/>
                  <a:gd name="T22" fmla="*/ 2147483647 w 528"/>
                  <a:gd name="T23" fmla="*/ 2147483647 h 589"/>
                  <a:gd name="T24" fmla="*/ 2147483647 w 528"/>
                  <a:gd name="T25" fmla="*/ 2147483647 h 589"/>
                  <a:gd name="T26" fmla="*/ 2147483647 w 528"/>
                  <a:gd name="T27" fmla="*/ 2147483647 h 589"/>
                  <a:gd name="T28" fmla="*/ 2147483647 w 528"/>
                  <a:gd name="T29" fmla="*/ 2147483647 h 589"/>
                  <a:gd name="T30" fmla="*/ 2147483647 w 528"/>
                  <a:gd name="T31" fmla="*/ 2147483647 h 589"/>
                  <a:gd name="T32" fmla="*/ 0 w 528"/>
                  <a:gd name="T33" fmla="*/ 2147483647 h 589"/>
                  <a:gd name="T34" fmla="*/ 2147483647 w 528"/>
                  <a:gd name="T35" fmla="*/ 2147483647 h 589"/>
                  <a:gd name="T36" fmla="*/ 2147483647 w 528"/>
                  <a:gd name="T37" fmla="*/ 2147483647 h 589"/>
                  <a:gd name="T38" fmla="*/ 2147483647 w 528"/>
                  <a:gd name="T39" fmla="*/ 2147483647 h 589"/>
                  <a:gd name="T40" fmla="*/ 2147483647 w 528"/>
                  <a:gd name="T41" fmla="*/ 2147483647 h 589"/>
                  <a:gd name="T42" fmla="*/ 2147483647 w 528"/>
                  <a:gd name="T43" fmla="*/ 2147483647 h 589"/>
                  <a:gd name="T44" fmla="*/ 2147483647 w 528"/>
                  <a:gd name="T45" fmla="*/ 2147483647 h 589"/>
                  <a:gd name="T46" fmla="*/ 2147483647 w 528"/>
                  <a:gd name="T47" fmla="*/ 2147483647 h 589"/>
                  <a:gd name="T48" fmla="*/ 2147483647 w 528"/>
                  <a:gd name="T49" fmla="*/ 2147483647 h 589"/>
                  <a:gd name="T50" fmla="*/ 2147483647 w 528"/>
                  <a:gd name="T51" fmla="*/ 2147483647 h 589"/>
                  <a:gd name="T52" fmla="*/ 2147483647 w 528"/>
                  <a:gd name="T53" fmla="*/ 2147483647 h 589"/>
                  <a:gd name="T54" fmla="*/ 2147483647 w 528"/>
                  <a:gd name="T55" fmla="*/ 2147483647 h 589"/>
                  <a:gd name="T56" fmla="*/ 2147483647 w 528"/>
                  <a:gd name="T57" fmla="*/ 2147483647 h 589"/>
                  <a:gd name="T58" fmla="*/ 2147483647 w 528"/>
                  <a:gd name="T59" fmla="*/ 2147483647 h 589"/>
                  <a:gd name="T60" fmla="*/ 2147483647 w 528"/>
                  <a:gd name="T61" fmla="*/ 2147483647 h 589"/>
                  <a:gd name="T62" fmla="*/ 2147483647 w 528"/>
                  <a:gd name="T63" fmla="*/ 2147483647 h 589"/>
                  <a:gd name="T64" fmla="*/ 2147483647 w 528"/>
                  <a:gd name="T65" fmla="*/ 2147483647 h 589"/>
                  <a:gd name="T66" fmla="*/ 2147483647 w 528"/>
                  <a:gd name="T67" fmla="*/ 2147483647 h 589"/>
                  <a:gd name="T68" fmla="*/ 2147483647 w 528"/>
                  <a:gd name="T69" fmla="*/ 2147483647 h 589"/>
                  <a:gd name="T70" fmla="*/ 2147483647 w 528"/>
                  <a:gd name="T71" fmla="*/ 2147483647 h 589"/>
                  <a:gd name="T72" fmla="*/ 2147483647 w 528"/>
                  <a:gd name="T73" fmla="*/ 2147483647 h 589"/>
                  <a:gd name="T74" fmla="*/ 2147483647 w 528"/>
                  <a:gd name="T75" fmla="*/ 2147483647 h 589"/>
                  <a:gd name="T76" fmla="*/ 2147483647 w 528"/>
                  <a:gd name="T77" fmla="*/ 2147483647 h 589"/>
                  <a:gd name="T78" fmla="*/ 2147483647 w 528"/>
                  <a:gd name="T79" fmla="*/ 2147483647 h 589"/>
                  <a:gd name="T80" fmla="*/ 2147483647 w 528"/>
                  <a:gd name="T81" fmla="*/ 2147483647 h 589"/>
                  <a:gd name="T82" fmla="*/ 2147483647 w 528"/>
                  <a:gd name="T83" fmla="*/ 2147483647 h 589"/>
                  <a:gd name="T84" fmla="*/ 2147483647 w 528"/>
                  <a:gd name="T85" fmla="*/ 2147483647 h 589"/>
                  <a:gd name="T86" fmla="*/ 2147483647 w 528"/>
                  <a:gd name="T87" fmla="*/ 2147483647 h 589"/>
                  <a:gd name="T88" fmla="*/ 2147483647 w 528"/>
                  <a:gd name="T89" fmla="*/ 2147483647 h 5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8"/>
                  <a:gd name="T136" fmla="*/ 0 h 589"/>
                  <a:gd name="T137" fmla="*/ 528 w 528"/>
                  <a:gd name="T138" fmla="*/ 589 h 5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8" h="589">
                    <a:moveTo>
                      <a:pt x="401" y="130"/>
                    </a:moveTo>
                    <a:lnTo>
                      <a:pt x="398" y="110"/>
                    </a:lnTo>
                    <a:lnTo>
                      <a:pt x="354" y="83"/>
                    </a:lnTo>
                    <a:lnTo>
                      <a:pt x="309" y="55"/>
                    </a:lnTo>
                    <a:lnTo>
                      <a:pt x="264" y="28"/>
                    </a:lnTo>
                    <a:lnTo>
                      <a:pt x="219" y="0"/>
                    </a:lnTo>
                    <a:lnTo>
                      <a:pt x="178" y="1"/>
                    </a:lnTo>
                    <a:lnTo>
                      <a:pt x="136" y="1"/>
                    </a:lnTo>
                    <a:lnTo>
                      <a:pt x="94" y="3"/>
                    </a:lnTo>
                    <a:lnTo>
                      <a:pt x="52" y="4"/>
                    </a:lnTo>
                    <a:lnTo>
                      <a:pt x="69" y="71"/>
                    </a:lnTo>
                    <a:lnTo>
                      <a:pt x="55" y="77"/>
                    </a:lnTo>
                    <a:lnTo>
                      <a:pt x="55" y="104"/>
                    </a:lnTo>
                    <a:lnTo>
                      <a:pt x="67" y="122"/>
                    </a:lnTo>
                    <a:lnTo>
                      <a:pt x="39" y="156"/>
                    </a:lnTo>
                    <a:lnTo>
                      <a:pt x="10" y="191"/>
                    </a:lnTo>
                    <a:lnTo>
                      <a:pt x="0" y="191"/>
                    </a:lnTo>
                    <a:lnTo>
                      <a:pt x="1" y="231"/>
                    </a:lnTo>
                    <a:lnTo>
                      <a:pt x="1" y="271"/>
                    </a:lnTo>
                    <a:lnTo>
                      <a:pt x="19" y="318"/>
                    </a:lnTo>
                    <a:lnTo>
                      <a:pt x="40" y="356"/>
                    </a:lnTo>
                    <a:lnTo>
                      <a:pt x="61" y="397"/>
                    </a:lnTo>
                    <a:lnTo>
                      <a:pt x="64" y="406"/>
                    </a:lnTo>
                    <a:lnTo>
                      <a:pt x="115" y="435"/>
                    </a:lnTo>
                    <a:lnTo>
                      <a:pt x="166" y="464"/>
                    </a:lnTo>
                    <a:lnTo>
                      <a:pt x="215" y="471"/>
                    </a:lnTo>
                    <a:lnTo>
                      <a:pt x="233" y="482"/>
                    </a:lnTo>
                    <a:lnTo>
                      <a:pt x="246" y="540"/>
                    </a:lnTo>
                    <a:lnTo>
                      <a:pt x="261" y="583"/>
                    </a:lnTo>
                    <a:lnTo>
                      <a:pt x="282" y="583"/>
                    </a:lnTo>
                    <a:lnTo>
                      <a:pt x="309" y="580"/>
                    </a:lnTo>
                    <a:lnTo>
                      <a:pt x="366" y="589"/>
                    </a:lnTo>
                    <a:lnTo>
                      <a:pt x="400" y="576"/>
                    </a:lnTo>
                    <a:lnTo>
                      <a:pt x="427" y="573"/>
                    </a:lnTo>
                    <a:lnTo>
                      <a:pt x="478" y="549"/>
                    </a:lnTo>
                    <a:lnTo>
                      <a:pt x="528" y="523"/>
                    </a:lnTo>
                    <a:lnTo>
                      <a:pt x="495" y="491"/>
                    </a:lnTo>
                    <a:lnTo>
                      <a:pt x="486" y="437"/>
                    </a:lnTo>
                    <a:lnTo>
                      <a:pt x="481" y="394"/>
                    </a:lnTo>
                    <a:lnTo>
                      <a:pt x="476" y="376"/>
                    </a:lnTo>
                    <a:lnTo>
                      <a:pt x="486" y="324"/>
                    </a:lnTo>
                    <a:lnTo>
                      <a:pt x="454" y="276"/>
                    </a:lnTo>
                    <a:lnTo>
                      <a:pt x="475" y="203"/>
                    </a:lnTo>
                    <a:lnTo>
                      <a:pt x="439" y="165"/>
                    </a:lnTo>
                    <a:lnTo>
                      <a:pt x="401" y="130"/>
                    </a:lnTo>
                    <a:close/>
                  </a:path>
                </a:pathLst>
              </a:custGeom>
              <a:solidFill>
                <a:srgbClr val="00B050"/>
              </a:solidFill>
              <a:ln w="0">
                <a:solidFill>
                  <a:srgbClr val="006699"/>
                </a:solidFill>
                <a:prstDash val="solid"/>
                <a:round/>
                <a:headEnd/>
                <a:tailEnd/>
              </a:ln>
            </p:spPr>
            <p:txBody>
              <a:bodyPr/>
              <a:lstStyle/>
              <a:p>
                <a:endParaRPr lang="en-US" sz="1799"/>
              </a:p>
            </p:txBody>
          </p:sp>
          <p:sp>
            <p:nvSpPr>
              <p:cNvPr id="1045" name="Freeform 217"/>
              <p:cNvSpPr>
                <a:spLocks noChangeAspect="1"/>
              </p:cNvSpPr>
              <p:nvPr/>
            </p:nvSpPr>
            <p:spPr bwMode="auto">
              <a:xfrm>
                <a:off x="5475674" y="4422384"/>
                <a:ext cx="13920" cy="25578"/>
              </a:xfrm>
              <a:custGeom>
                <a:avLst/>
                <a:gdLst>
                  <a:gd name="T0" fmla="*/ 2147483647 w 18"/>
                  <a:gd name="T1" fmla="*/ 2147483647 h 36"/>
                  <a:gd name="T2" fmla="*/ 2147483647 w 18"/>
                  <a:gd name="T3" fmla="*/ 0 h 36"/>
                  <a:gd name="T4" fmla="*/ 0 w 18"/>
                  <a:gd name="T5" fmla="*/ 2147483647 h 36"/>
                  <a:gd name="T6" fmla="*/ 2147483647 w 18"/>
                  <a:gd name="T7" fmla="*/ 2147483647 h 36"/>
                  <a:gd name="T8" fmla="*/ 0 60000 65536"/>
                  <a:gd name="T9" fmla="*/ 0 60000 65536"/>
                  <a:gd name="T10" fmla="*/ 0 60000 65536"/>
                  <a:gd name="T11" fmla="*/ 0 60000 65536"/>
                  <a:gd name="T12" fmla="*/ 0 w 18"/>
                  <a:gd name="T13" fmla="*/ 0 h 36"/>
                  <a:gd name="T14" fmla="*/ 18 w 18"/>
                  <a:gd name="T15" fmla="*/ 36 h 36"/>
                </a:gdLst>
                <a:ahLst/>
                <a:cxnLst>
                  <a:cxn ang="T8">
                    <a:pos x="T0" y="T1"/>
                  </a:cxn>
                  <a:cxn ang="T9">
                    <a:pos x="T2" y="T3"/>
                  </a:cxn>
                  <a:cxn ang="T10">
                    <a:pos x="T4" y="T5"/>
                  </a:cxn>
                  <a:cxn ang="T11">
                    <a:pos x="T6" y="T7"/>
                  </a:cxn>
                </a:cxnLst>
                <a:rect l="T12" t="T13" r="T14" b="T15"/>
                <a:pathLst>
                  <a:path w="18" h="36">
                    <a:moveTo>
                      <a:pt x="18" y="36"/>
                    </a:moveTo>
                    <a:lnTo>
                      <a:pt x="9" y="0"/>
                    </a:lnTo>
                    <a:lnTo>
                      <a:pt x="0" y="12"/>
                    </a:lnTo>
                    <a:lnTo>
                      <a:pt x="18" y="36"/>
                    </a:lnTo>
                    <a:close/>
                  </a:path>
                </a:pathLst>
              </a:custGeom>
              <a:solidFill>
                <a:srgbClr val="00B050"/>
              </a:solidFill>
              <a:ln w="0">
                <a:solidFill>
                  <a:srgbClr val="006699"/>
                </a:solidFill>
                <a:prstDash val="solid"/>
                <a:round/>
                <a:headEnd/>
                <a:tailEnd/>
              </a:ln>
            </p:spPr>
            <p:txBody>
              <a:bodyPr/>
              <a:lstStyle/>
              <a:p>
                <a:endParaRPr lang="en-US" sz="1799"/>
              </a:p>
            </p:txBody>
          </p:sp>
          <p:sp>
            <p:nvSpPr>
              <p:cNvPr id="1046" name="Freeform 218"/>
              <p:cNvSpPr>
                <a:spLocks noChangeAspect="1"/>
              </p:cNvSpPr>
              <p:nvPr/>
            </p:nvSpPr>
            <p:spPr bwMode="auto">
              <a:xfrm>
                <a:off x="5131623" y="4013116"/>
                <a:ext cx="194894" cy="230215"/>
              </a:xfrm>
              <a:custGeom>
                <a:avLst/>
                <a:gdLst>
                  <a:gd name="T0" fmla="*/ 2147483647 w 263"/>
                  <a:gd name="T1" fmla="*/ 2147483647 h 309"/>
                  <a:gd name="T2" fmla="*/ 2147483647 w 263"/>
                  <a:gd name="T3" fmla="*/ 0 h 309"/>
                  <a:gd name="T4" fmla="*/ 2147483647 w 263"/>
                  <a:gd name="T5" fmla="*/ 2147483647 h 309"/>
                  <a:gd name="T6" fmla="*/ 2147483647 w 263"/>
                  <a:gd name="T7" fmla="*/ 2147483647 h 309"/>
                  <a:gd name="T8" fmla="*/ 2147483647 w 263"/>
                  <a:gd name="T9" fmla="*/ 2147483647 h 309"/>
                  <a:gd name="T10" fmla="*/ 2147483647 w 263"/>
                  <a:gd name="T11" fmla="*/ 2147483647 h 309"/>
                  <a:gd name="T12" fmla="*/ 2147483647 w 263"/>
                  <a:gd name="T13" fmla="*/ 2147483647 h 309"/>
                  <a:gd name="T14" fmla="*/ 2147483647 w 263"/>
                  <a:gd name="T15" fmla="*/ 2147483647 h 309"/>
                  <a:gd name="T16" fmla="*/ 2147483647 w 263"/>
                  <a:gd name="T17" fmla="*/ 2147483647 h 309"/>
                  <a:gd name="T18" fmla="*/ 2147483647 w 263"/>
                  <a:gd name="T19" fmla="*/ 2147483647 h 309"/>
                  <a:gd name="T20" fmla="*/ 2147483647 w 263"/>
                  <a:gd name="T21" fmla="*/ 2147483647 h 309"/>
                  <a:gd name="T22" fmla="*/ 2147483647 w 263"/>
                  <a:gd name="T23" fmla="*/ 2147483647 h 309"/>
                  <a:gd name="T24" fmla="*/ 2147483647 w 263"/>
                  <a:gd name="T25" fmla="*/ 2147483647 h 309"/>
                  <a:gd name="T26" fmla="*/ 0 w 263"/>
                  <a:gd name="T27" fmla="*/ 2147483647 h 309"/>
                  <a:gd name="T28" fmla="*/ 2147483647 w 263"/>
                  <a:gd name="T29" fmla="*/ 2147483647 h 309"/>
                  <a:gd name="T30" fmla="*/ 2147483647 w 263"/>
                  <a:gd name="T31" fmla="*/ 2147483647 h 309"/>
                  <a:gd name="T32" fmla="*/ 2147483647 w 263"/>
                  <a:gd name="T33" fmla="*/ 2147483647 h 309"/>
                  <a:gd name="T34" fmla="*/ 2147483647 w 263"/>
                  <a:gd name="T35" fmla="*/ 2147483647 h 309"/>
                  <a:gd name="T36" fmla="*/ 2147483647 w 263"/>
                  <a:gd name="T37" fmla="*/ 2147483647 h 309"/>
                  <a:gd name="T38" fmla="*/ 2147483647 w 263"/>
                  <a:gd name="T39" fmla="*/ 2147483647 h 309"/>
                  <a:gd name="T40" fmla="*/ 2147483647 w 263"/>
                  <a:gd name="T41" fmla="*/ 2147483647 h 309"/>
                  <a:gd name="T42" fmla="*/ 2147483647 w 263"/>
                  <a:gd name="T43" fmla="*/ 2147483647 h 309"/>
                  <a:gd name="T44" fmla="*/ 2147483647 w 263"/>
                  <a:gd name="T45" fmla="*/ 2147483647 h 309"/>
                  <a:gd name="T46" fmla="*/ 2147483647 w 263"/>
                  <a:gd name="T47" fmla="*/ 2147483647 h 309"/>
                  <a:gd name="T48" fmla="*/ 2147483647 w 263"/>
                  <a:gd name="T49" fmla="*/ 2147483647 h 3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3"/>
                  <a:gd name="T76" fmla="*/ 0 h 309"/>
                  <a:gd name="T77" fmla="*/ 263 w 263"/>
                  <a:gd name="T78" fmla="*/ 309 h 3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3" h="309">
                    <a:moveTo>
                      <a:pt x="234" y="43"/>
                    </a:moveTo>
                    <a:lnTo>
                      <a:pt x="213" y="0"/>
                    </a:lnTo>
                    <a:lnTo>
                      <a:pt x="189" y="25"/>
                    </a:lnTo>
                    <a:lnTo>
                      <a:pt x="136" y="25"/>
                    </a:lnTo>
                    <a:lnTo>
                      <a:pt x="113" y="34"/>
                    </a:lnTo>
                    <a:lnTo>
                      <a:pt x="101" y="27"/>
                    </a:lnTo>
                    <a:lnTo>
                      <a:pt x="66" y="30"/>
                    </a:lnTo>
                    <a:lnTo>
                      <a:pt x="61" y="40"/>
                    </a:lnTo>
                    <a:lnTo>
                      <a:pt x="57" y="88"/>
                    </a:lnTo>
                    <a:lnTo>
                      <a:pt x="82" y="113"/>
                    </a:lnTo>
                    <a:lnTo>
                      <a:pt x="51" y="149"/>
                    </a:lnTo>
                    <a:lnTo>
                      <a:pt x="21" y="185"/>
                    </a:lnTo>
                    <a:lnTo>
                      <a:pt x="10" y="247"/>
                    </a:lnTo>
                    <a:lnTo>
                      <a:pt x="0" y="309"/>
                    </a:lnTo>
                    <a:lnTo>
                      <a:pt x="13" y="309"/>
                    </a:lnTo>
                    <a:lnTo>
                      <a:pt x="43" y="292"/>
                    </a:lnTo>
                    <a:lnTo>
                      <a:pt x="85" y="291"/>
                    </a:lnTo>
                    <a:lnTo>
                      <a:pt x="127" y="289"/>
                    </a:lnTo>
                    <a:lnTo>
                      <a:pt x="169" y="289"/>
                    </a:lnTo>
                    <a:lnTo>
                      <a:pt x="210" y="288"/>
                    </a:lnTo>
                    <a:lnTo>
                      <a:pt x="210" y="227"/>
                    </a:lnTo>
                    <a:lnTo>
                      <a:pt x="243" y="171"/>
                    </a:lnTo>
                    <a:lnTo>
                      <a:pt x="263" y="128"/>
                    </a:lnTo>
                    <a:lnTo>
                      <a:pt x="248" y="86"/>
                    </a:lnTo>
                    <a:lnTo>
                      <a:pt x="234" y="43"/>
                    </a:lnTo>
                    <a:close/>
                  </a:path>
                </a:pathLst>
              </a:custGeom>
              <a:solidFill>
                <a:srgbClr val="00B050"/>
              </a:solidFill>
              <a:ln w="0">
                <a:solidFill>
                  <a:srgbClr val="006699"/>
                </a:solidFill>
                <a:prstDash val="solid"/>
                <a:round/>
                <a:headEnd/>
                <a:tailEnd/>
              </a:ln>
            </p:spPr>
            <p:txBody>
              <a:bodyPr/>
              <a:lstStyle/>
              <a:p>
                <a:endParaRPr lang="en-US" sz="1799"/>
              </a:p>
            </p:txBody>
          </p:sp>
          <p:sp>
            <p:nvSpPr>
              <p:cNvPr id="1047" name="Freeform 219"/>
              <p:cNvSpPr>
                <a:spLocks noChangeAspect="1"/>
              </p:cNvSpPr>
              <p:nvPr/>
            </p:nvSpPr>
            <p:spPr bwMode="auto">
              <a:xfrm>
                <a:off x="4493246" y="3969825"/>
                <a:ext cx="698039" cy="765418"/>
              </a:xfrm>
              <a:custGeom>
                <a:avLst/>
                <a:gdLst>
                  <a:gd name="T0" fmla="*/ 2147483647 w 933"/>
                  <a:gd name="T1" fmla="*/ 2147483647 h 1034"/>
                  <a:gd name="T2" fmla="*/ 2147483647 w 933"/>
                  <a:gd name="T3" fmla="*/ 2147483647 h 1034"/>
                  <a:gd name="T4" fmla="*/ 2147483647 w 933"/>
                  <a:gd name="T5" fmla="*/ 2147483647 h 1034"/>
                  <a:gd name="T6" fmla="*/ 2147483647 w 933"/>
                  <a:gd name="T7" fmla="*/ 2147483647 h 1034"/>
                  <a:gd name="T8" fmla="*/ 2147483647 w 933"/>
                  <a:gd name="T9" fmla="*/ 2147483647 h 1034"/>
                  <a:gd name="T10" fmla="*/ 2147483647 w 933"/>
                  <a:gd name="T11" fmla="*/ 2147483647 h 1034"/>
                  <a:gd name="T12" fmla="*/ 2147483647 w 933"/>
                  <a:gd name="T13" fmla="*/ 2147483647 h 1034"/>
                  <a:gd name="T14" fmla="*/ 2147483647 w 933"/>
                  <a:gd name="T15" fmla="*/ 2147483647 h 1034"/>
                  <a:gd name="T16" fmla="*/ 2147483647 w 933"/>
                  <a:gd name="T17" fmla="*/ 2147483647 h 1034"/>
                  <a:gd name="T18" fmla="*/ 2147483647 w 933"/>
                  <a:gd name="T19" fmla="*/ 2147483647 h 1034"/>
                  <a:gd name="T20" fmla="*/ 2147483647 w 933"/>
                  <a:gd name="T21" fmla="*/ 2147483647 h 1034"/>
                  <a:gd name="T22" fmla="*/ 2147483647 w 933"/>
                  <a:gd name="T23" fmla="*/ 2147483647 h 1034"/>
                  <a:gd name="T24" fmla="*/ 2147483647 w 933"/>
                  <a:gd name="T25" fmla="*/ 2147483647 h 1034"/>
                  <a:gd name="T26" fmla="*/ 2147483647 w 933"/>
                  <a:gd name="T27" fmla="*/ 2147483647 h 1034"/>
                  <a:gd name="T28" fmla="*/ 2147483647 w 933"/>
                  <a:gd name="T29" fmla="*/ 2147483647 h 1034"/>
                  <a:gd name="T30" fmla="*/ 2147483647 w 933"/>
                  <a:gd name="T31" fmla="*/ 2147483647 h 1034"/>
                  <a:gd name="T32" fmla="*/ 2147483647 w 933"/>
                  <a:gd name="T33" fmla="*/ 2147483647 h 1034"/>
                  <a:gd name="T34" fmla="*/ 2147483647 w 933"/>
                  <a:gd name="T35" fmla="*/ 2147483647 h 1034"/>
                  <a:gd name="T36" fmla="*/ 2147483647 w 933"/>
                  <a:gd name="T37" fmla="*/ 2147483647 h 1034"/>
                  <a:gd name="T38" fmla="*/ 2147483647 w 933"/>
                  <a:gd name="T39" fmla="*/ 2147483647 h 1034"/>
                  <a:gd name="T40" fmla="*/ 2147483647 w 933"/>
                  <a:gd name="T41" fmla="*/ 2147483647 h 1034"/>
                  <a:gd name="T42" fmla="*/ 2147483647 w 933"/>
                  <a:gd name="T43" fmla="*/ 2147483647 h 1034"/>
                  <a:gd name="T44" fmla="*/ 2147483647 w 933"/>
                  <a:gd name="T45" fmla="*/ 2147483647 h 1034"/>
                  <a:gd name="T46" fmla="*/ 2147483647 w 933"/>
                  <a:gd name="T47" fmla="*/ 2147483647 h 1034"/>
                  <a:gd name="T48" fmla="*/ 2147483647 w 933"/>
                  <a:gd name="T49" fmla="*/ 2147483647 h 1034"/>
                  <a:gd name="T50" fmla="*/ 2147483647 w 933"/>
                  <a:gd name="T51" fmla="*/ 2147483647 h 1034"/>
                  <a:gd name="T52" fmla="*/ 2147483647 w 933"/>
                  <a:gd name="T53" fmla="*/ 2147483647 h 1034"/>
                  <a:gd name="T54" fmla="*/ 2147483647 w 933"/>
                  <a:gd name="T55" fmla="*/ 2147483647 h 1034"/>
                  <a:gd name="T56" fmla="*/ 2147483647 w 933"/>
                  <a:gd name="T57" fmla="*/ 2147483647 h 1034"/>
                  <a:gd name="T58" fmla="*/ 2147483647 w 933"/>
                  <a:gd name="T59" fmla="*/ 2147483647 h 1034"/>
                  <a:gd name="T60" fmla="*/ 2147483647 w 933"/>
                  <a:gd name="T61" fmla="*/ 2147483647 h 1034"/>
                  <a:gd name="T62" fmla="*/ 2147483647 w 933"/>
                  <a:gd name="T63" fmla="*/ 2147483647 h 1034"/>
                  <a:gd name="T64" fmla="*/ 2147483647 w 933"/>
                  <a:gd name="T65" fmla="*/ 2147483647 h 1034"/>
                  <a:gd name="T66" fmla="*/ 2147483647 w 933"/>
                  <a:gd name="T67" fmla="*/ 2147483647 h 1034"/>
                  <a:gd name="T68" fmla="*/ 2147483647 w 933"/>
                  <a:gd name="T69" fmla="*/ 2147483647 h 1034"/>
                  <a:gd name="T70" fmla="*/ 2147483647 w 933"/>
                  <a:gd name="T71" fmla="*/ 2147483647 h 1034"/>
                  <a:gd name="T72" fmla="*/ 2147483647 w 933"/>
                  <a:gd name="T73" fmla="*/ 2147483647 h 1034"/>
                  <a:gd name="T74" fmla="*/ 2147483647 w 933"/>
                  <a:gd name="T75" fmla="*/ 2147483647 h 1034"/>
                  <a:gd name="T76" fmla="*/ 2147483647 w 933"/>
                  <a:gd name="T77" fmla="*/ 2147483647 h 1034"/>
                  <a:gd name="T78" fmla="*/ 2147483647 w 933"/>
                  <a:gd name="T79" fmla="*/ 2147483647 h 1034"/>
                  <a:gd name="T80" fmla="*/ 2147483647 w 933"/>
                  <a:gd name="T81" fmla="*/ 2147483647 h 1034"/>
                  <a:gd name="T82" fmla="*/ 2147483647 w 933"/>
                  <a:gd name="T83" fmla="*/ 2147483647 h 1034"/>
                  <a:gd name="T84" fmla="*/ 2147483647 w 933"/>
                  <a:gd name="T85" fmla="*/ 2147483647 h 1034"/>
                  <a:gd name="T86" fmla="*/ 2147483647 w 933"/>
                  <a:gd name="T87" fmla="*/ 2147483647 h 1034"/>
                  <a:gd name="T88" fmla="*/ 2147483647 w 933"/>
                  <a:gd name="T89" fmla="*/ 2147483647 h 1034"/>
                  <a:gd name="T90" fmla="*/ 2147483647 w 933"/>
                  <a:gd name="T91" fmla="*/ 2147483647 h 1034"/>
                  <a:gd name="T92" fmla="*/ 2147483647 w 933"/>
                  <a:gd name="T93" fmla="*/ 2147483647 h 1034"/>
                  <a:gd name="T94" fmla="*/ 2147483647 w 933"/>
                  <a:gd name="T95" fmla="*/ 2147483647 h 10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3"/>
                  <a:gd name="T145" fmla="*/ 0 h 1034"/>
                  <a:gd name="T146" fmla="*/ 933 w 933"/>
                  <a:gd name="T147" fmla="*/ 1034 h 10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3" h="1034">
                    <a:moveTo>
                      <a:pt x="851" y="369"/>
                    </a:moveTo>
                    <a:lnTo>
                      <a:pt x="828" y="409"/>
                    </a:lnTo>
                    <a:lnTo>
                      <a:pt x="818" y="440"/>
                    </a:lnTo>
                    <a:lnTo>
                      <a:pt x="820" y="442"/>
                    </a:lnTo>
                    <a:lnTo>
                      <a:pt x="821" y="445"/>
                    </a:lnTo>
                    <a:lnTo>
                      <a:pt x="822" y="448"/>
                    </a:lnTo>
                    <a:lnTo>
                      <a:pt x="831" y="494"/>
                    </a:lnTo>
                    <a:lnTo>
                      <a:pt x="840" y="539"/>
                    </a:lnTo>
                    <a:lnTo>
                      <a:pt x="842" y="539"/>
                    </a:lnTo>
                    <a:lnTo>
                      <a:pt x="843" y="579"/>
                    </a:lnTo>
                    <a:lnTo>
                      <a:pt x="843" y="619"/>
                    </a:lnTo>
                    <a:lnTo>
                      <a:pt x="861" y="666"/>
                    </a:lnTo>
                    <a:lnTo>
                      <a:pt x="882" y="704"/>
                    </a:lnTo>
                    <a:lnTo>
                      <a:pt x="903" y="745"/>
                    </a:lnTo>
                    <a:lnTo>
                      <a:pt x="858" y="755"/>
                    </a:lnTo>
                    <a:lnTo>
                      <a:pt x="814" y="766"/>
                    </a:lnTo>
                    <a:lnTo>
                      <a:pt x="787" y="806"/>
                    </a:lnTo>
                    <a:lnTo>
                      <a:pt x="797" y="854"/>
                    </a:lnTo>
                    <a:lnTo>
                      <a:pt x="793" y="901"/>
                    </a:lnTo>
                    <a:lnTo>
                      <a:pt x="788" y="948"/>
                    </a:lnTo>
                    <a:lnTo>
                      <a:pt x="834" y="982"/>
                    </a:lnTo>
                    <a:lnTo>
                      <a:pt x="851" y="964"/>
                    </a:lnTo>
                    <a:lnTo>
                      <a:pt x="840" y="1034"/>
                    </a:lnTo>
                    <a:lnTo>
                      <a:pt x="828" y="1030"/>
                    </a:lnTo>
                    <a:lnTo>
                      <a:pt x="809" y="1030"/>
                    </a:lnTo>
                    <a:lnTo>
                      <a:pt x="769" y="977"/>
                    </a:lnTo>
                    <a:lnTo>
                      <a:pt x="739" y="955"/>
                    </a:lnTo>
                    <a:lnTo>
                      <a:pt x="718" y="934"/>
                    </a:lnTo>
                    <a:lnTo>
                      <a:pt x="699" y="955"/>
                    </a:lnTo>
                    <a:lnTo>
                      <a:pt x="634" y="931"/>
                    </a:lnTo>
                    <a:lnTo>
                      <a:pt x="628" y="915"/>
                    </a:lnTo>
                    <a:lnTo>
                      <a:pt x="588" y="919"/>
                    </a:lnTo>
                    <a:lnTo>
                      <a:pt x="570" y="892"/>
                    </a:lnTo>
                    <a:lnTo>
                      <a:pt x="530" y="901"/>
                    </a:lnTo>
                    <a:lnTo>
                      <a:pt x="490" y="910"/>
                    </a:lnTo>
                    <a:lnTo>
                      <a:pt x="488" y="888"/>
                    </a:lnTo>
                    <a:lnTo>
                      <a:pt x="473" y="831"/>
                    </a:lnTo>
                    <a:lnTo>
                      <a:pt x="472" y="767"/>
                    </a:lnTo>
                    <a:lnTo>
                      <a:pt x="470" y="704"/>
                    </a:lnTo>
                    <a:lnTo>
                      <a:pt x="406" y="695"/>
                    </a:lnTo>
                    <a:lnTo>
                      <a:pt x="408" y="683"/>
                    </a:lnTo>
                    <a:lnTo>
                      <a:pt x="358" y="679"/>
                    </a:lnTo>
                    <a:lnTo>
                      <a:pt x="348" y="728"/>
                    </a:lnTo>
                    <a:lnTo>
                      <a:pt x="288" y="740"/>
                    </a:lnTo>
                    <a:lnTo>
                      <a:pt x="254" y="727"/>
                    </a:lnTo>
                    <a:lnTo>
                      <a:pt x="234" y="674"/>
                    </a:lnTo>
                    <a:lnTo>
                      <a:pt x="215" y="624"/>
                    </a:lnTo>
                    <a:lnTo>
                      <a:pt x="173" y="621"/>
                    </a:lnTo>
                    <a:lnTo>
                      <a:pt x="131" y="619"/>
                    </a:lnTo>
                    <a:lnTo>
                      <a:pt x="90" y="618"/>
                    </a:lnTo>
                    <a:lnTo>
                      <a:pt x="48" y="616"/>
                    </a:lnTo>
                    <a:lnTo>
                      <a:pt x="9" y="622"/>
                    </a:lnTo>
                    <a:lnTo>
                      <a:pt x="0" y="612"/>
                    </a:lnTo>
                    <a:lnTo>
                      <a:pt x="16" y="609"/>
                    </a:lnTo>
                    <a:lnTo>
                      <a:pt x="21" y="566"/>
                    </a:lnTo>
                    <a:lnTo>
                      <a:pt x="43" y="549"/>
                    </a:lnTo>
                    <a:lnTo>
                      <a:pt x="69" y="557"/>
                    </a:lnTo>
                    <a:lnTo>
                      <a:pt x="82" y="540"/>
                    </a:lnTo>
                    <a:lnTo>
                      <a:pt x="112" y="537"/>
                    </a:lnTo>
                    <a:lnTo>
                      <a:pt x="116" y="563"/>
                    </a:lnTo>
                    <a:lnTo>
                      <a:pt x="154" y="525"/>
                    </a:lnTo>
                    <a:lnTo>
                      <a:pt x="191" y="489"/>
                    </a:lnTo>
                    <a:lnTo>
                      <a:pt x="199" y="446"/>
                    </a:lnTo>
                    <a:lnTo>
                      <a:pt x="205" y="404"/>
                    </a:lnTo>
                    <a:lnTo>
                      <a:pt x="239" y="358"/>
                    </a:lnTo>
                    <a:lnTo>
                      <a:pt x="273" y="313"/>
                    </a:lnTo>
                    <a:lnTo>
                      <a:pt x="279" y="272"/>
                    </a:lnTo>
                    <a:lnTo>
                      <a:pt x="287" y="231"/>
                    </a:lnTo>
                    <a:lnTo>
                      <a:pt x="294" y="190"/>
                    </a:lnTo>
                    <a:lnTo>
                      <a:pt x="302" y="148"/>
                    </a:lnTo>
                    <a:lnTo>
                      <a:pt x="315" y="100"/>
                    </a:lnTo>
                    <a:lnTo>
                      <a:pt x="312" y="58"/>
                    </a:lnTo>
                    <a:lnTo>
                      <a:pt x="352" y="9"/>
                    </a:lnTo>
                    <a:lnTo>
                      <a:pt x="403" y="37"/>
                    </a:lnTo>
                    <a:lnTo>
                      <a:pt x="449" y="51"/>
                    </a:lnTo>
                    <a:lnTo>
                      <a:pt x="496" y="64"/>
                    </a:lnTo>
                    <a:lnTo>
                      <a:pt x="517" y="31"/>
                    </a:lnTo>
                    <a:lnTo>
                      <a:pt x="539" y="34"/>
                    </a:lnTo>
                    <a:lnTo>
                      <a:pt x="590" y="16"/>
                    </a:lnTo>
                    <a:lnTo>
                      <a:pt x="624" y="16"/>
                    </a:lnTo>
                    <a:lnTo>
                      <a:pt x="642" y="0"/>
                    </a:lnTo>
                    <a:lnTo>
                      <a:pt x="681" y="5"/>
                    </a:lnTo>
                    <a:lnTo>
                      <a:pt x="719" y="9"/>
                    </a:lnTo>
                    <a:lnTo>
                      <a:pt x="745" y="15"/>
                    </a:lnTo>
                    <a:lnTo>
                      <a:pt x="757" y="28"/>
                    </a:lnTo>
                    <a:lnTo>
                      <a:pt x="796" y="51"/>
                    </a:lnTo>
                    <a:lnTo>
                      <a:pt x="822" y="48"/>
                    </a:lnTo>
                    <a:lnTo>
                      <a:pt x="843" y="34"/>
                    </a:lnTo>
                    <a:lnTo>
                      <a:pt x="878" y="67"/>
                    </a:lnTo>
                    <a:lnTo>
                      <a:pt x="912" y="100"/>
                    </a:lnTo>
                    <a:lnTo>
                      <a:pt x="908" y="148"/>
                    </a:lnTo>
                    <a:lnTo>
                      <a:pt x="933" y="173"/>
                    </a:lnTo>
                    <a:lnTo>
                      <a:pt x="902" y="209"/>
                    </a:lnTo>
                    <a:lnTo>
                      <a:pt x="872" y="245"/>
                    </a:lnTo>
                    <a:lnTo>
                      <a:pt x="861" y="307"/>
                    </a:lnTo>
                    <a:lnTo>
                      <a:pt x="851" y="369"/>
                    </a:lnTo>
                    <a:close/>
                  </a:path>
                </a:pathLst>
              </a:custGeom>
              <a:solidFill>
                <a:srgbClr val="00B050"/>
              </a:solidFill>
              <a:ln w="0">
                <a:solidFill>
                  <a:srgbClr val="006699"/>
                </a:solidFill>
                <a:prstDash val="solid"/>
                <a:round/>
                <a:headEnd/>
                <a:tailEnd/>
              </a:ln>
            </p:spPr>
            <p:txBody>
              <a:bodyPr/>
              <a:lstStyle/>
              <a:p>
                <a:endParaRPr lang="en-US" sz="1799"/>
              </a:p>
            </p:txBody>
          </p:sp>
          <p:sp>
            <p:nvSpPr>
              <p:cNvPr id="1048" name="Freeform 220"/>
              <p:cNvSpPr>
                <a:spLocks noChangeAspect="1"/>
              </p:cNvSpPr>
              <p:nvPr/>
            </p:nvSpPr>
            <p:spPr bwMode="auto">
              <a:xfrm>
                <a:off x="4843260" y="4518800"/>
                <a:ext cx="425587" cy="407304"/>
              </a:xfrm>
              <a:custGeom>
                <a:avLst/>
                <a:gdLst>
                  <a:gd name="T0" fmla="*/ 2147483647 w 572"/>
                  <a:gd name="T1" fmla="*/ 2147483647 h 547"/>
                  <a:gd name="T2" fmla="*/ 2147483647 w 572"/>
                  <a:gd name="T3" fmla="*/ 2147483647 h 547"/>
                  <a:gd name="T4" fmla="*/ 2147483647 w 572"/>
                  <a:gd name="T5" fmla="*/ 2147483647 h 547"/>
                  <a:gd name="T6" fmla="*/ 2147483647 w 572"/>
                  <a:gd name="T7" fmla="*/ 2147483647 h 547"/>
                  <a:gd name="T8" fmla="*/ 2147483647 w 572"/>
                  <a:gd name="T9" fmla="*/ 2147483647 h 547"/>
                  <a:gd name="T10" fmla="*/ 2147483647 w 572"/>
                  <a:gd name="T11" fmla="*/ 2147483647 h 547"/>
                  <a:gd name="T12" fmla="*/ 0 w 572"/>
                  <a:gd name="T13" fmla="*/ 2147483647 h 547"/>
                  <a:gd name="T14" fmla="*/ 2147483647 w 572"/>
                  <a:gd name="T15" fmla="*/ 2147483647 h 547"/>
                  <a:gd name="T16" fmla="*/ 2147483647 w 572"/>
                  <a:gd name="T17" fmla="*/ 2147483647 h 547"/>
                  <a:gd name="T18" fmla="*/ 2147483647 w 572"/>
                  <a:gd name="T19" fmla="*/ 2147483647 h 547"/>
                  <a:gd name="T20" fmla="*/ 2147483647 w 572"/>
                  <a:gd name="T21" fmla="*/ 2147483647 h 547"/>
                  <a:gd name="T22" fmla="*/ 2147483647 w 572"/>
                  <a:gd name="T23" fmla="*/ 2147483647 h 547"/>
                  <a:gd name="T24" fmla="*/ 2147483647 w 572"/>
                  <a:gd name="T25" fmla="*/ 2147483647 h 547"/>
                  <a:gd name="T26" fmla="*/ 2147483647 w 572"/>
                  <a:gd name="T27" fmla="*/ 2147483647 h 547"/>
                  <a:gd name="T28" fmla="*/ 2147483647 w 572"/>
                  <a:gd name="T29" fmla="*/ 2147483647 h 547"/>
                  <a:gd name="T30" fmla="*/ 2147483647 w 572"/>
                  <a:gd name="T31" fmla="*/ 2147483647 h 547"/>
                  <a:gd name="T32" fmla="*/ 2147483647 w 572"/>
                  <a:gd name="T33" fmla="*/ 2147483647 h 547"/>
                  <a:gd name="T34" fmla="*/ 2147483647 w 572"/>
                  <a:gd name="T35" fmla="*/ 2147483647 h 547"/>
                  <a:gd name="T36" fmla="*/ 2147483647 w 572"/>
                  <a:gd name="T37" fmla="*/ 2147483647 h 547"/>
                  <a:gd name="T38" fmla="*/ 2147483647 w 572"/>
                  <a:gd name="T39" fmla="*/ 2147483647 h 547"/>
                  <a:gd name="T40" fmla="*/ 2147483647 w 572"/>
                  <a:gd name="T41" fmla="*/ 2147483647 h 547"/>
                  <a:gd name="T42" fmla="*/ 2147483647 w 572"/>
                  <a:gd name="T43" fmla="*/ 2147483647 h 547"/>
                  <a:gd name="T44" fmla="*/ 2147483647 w 572"/>
                  <a:gd name="T45" fmla="*/ 2147483647 h 547"/>
                  <a:gd name="T46" fmla="*/ 2147483647 w 572"/>
                  <a:gd name="T47" fmla="*/ 2147483647 h 547"/>
                  <a:gd name="T48" fmla="*/ 2147483647 w 572"/>
                  <a:gd name="T49" fmla="*/ 2147483647 h 547"/>
                  <a:gd name="T50" fmla="*/ 2147483647 w 572"/>
                  <a:gd name="T51" fmla="*/ 2147483647 h 547"/>
                  <a:gd name="T52" fmla="*/ 2147483647 w 572"/>
                  <a:gd name="T53" fmla="*/ 2147483647 h 547"/>
                  <a:gd name="T54" fmla="*/ 2147483647 w 572"/>
                  <a:gd name="T55" fmla="*/ 2147483647 h 547"/>
                  <a:gd name="T56" fmla="*/ 2147483647 w 572"/>
                  <a:gd name="T57" fmla="*/ 2147483647 h 547"/>
                  <a:gd name="T58" fmla="*/ 2147483647 w 572"/>
                  <a:gd name="T59" fmla="*/ 2147483647 h 547"/>
                  <a:gd name="T60" fmla="*/ 2147483647 w 572"/>
                  <a:gd name="T61" fmla="*/ 2147483647 h 547"/>
                  <a:gd name="T62" fmla="*/ 2147483647 w 572"/>
                  <a:gd name="T63" fmla="*/ 2147483647 h 547"/>
                  <a:gd name="T64" fmla="*/ 2147483647 w 572"/>
                  <a:gd name="T65" fmla="*/ 0 h 547"/>
                  <a:gd name="T66" fmla="*/ 2147483647 w 572"/>
                  <a:gd name="T67" fmla="*/ 2147483647 h 547"/>
                  <a:gd name="T68" fmla="*/ 2147483647 w 572"/>
                  <a:gd name="T69" fmla="*/ 2147483647 h 547"/>
                  <a:gd name="T70" fmla="*/ 2147483647 w 572"/>
                  <a:gd name="T71" fmla="*/ 2147483647 h 547"/>
                  <a:gd name="T72" fmla="*/ 2147483647 w 572"/>
                  <a:gd name="T73" fmla="*/ 2147483647 h 547"/>
                  <a:gd name="T74" fmla="*/ 2147483647 w 572"/>
                  <a:gd name="T75" fmla="*/ 2147483647 h 547"/>
                  <a:gd name="T76" fmla="*/ 2147483647 w 572"/>
                  <a:gd name="T77" fmla="*/ 2147483647 h 547"/>
                  <a:gd name="T78" fmla="*/ 2147483647 w 572"/>
                  <a:gd name="T79" fmla="*/ 2147483647 h 547"/>
                  <a:gd name="T80" fmla="*/ 2147483647 w 572"/>
                  <a:gd name="T81" fmla="*/ 2147483647 h 547"/>
                  <a:gd name="T82" fmla="*/ 2147483647 w 572"/>
                  <a:gd name="T83" fmla="*/ 2147483647 h 547"/>
                  <a:gd name="T84" fmla="*/ 2147483647 w 572"/>
                  <a:gd name="T85" fmla="*/ 2147483647 h 547"/>
                  <a:gd name="T86" fmla="*/ 2147483647 w 572"/>
                  <a:gd name="T87" fmla="*/ 2147483647 h 547"/>
                  <a:gd name="T88" fmla="*/ 2147483647 w 572"/>
                  <a:gd name="T89" fmla="*/ 2147483647 h 547"/>
                  <a:gd name="T90" fmla="*/ 2147483647 w 572"/>
                  <a:gd name="T91" fmla="*/ 2147483647 h 547"/>
                  <a:gd name="T92" fmla="*/ 2147483647 w 572"/>
                  <a:gd name="T93" fmla="*/ 2147483647 h 547"/>
                  <a:gd name="T94" fmla="*/ 2147483647 w 572"/>
                  <a:gd name="T95" fmla="*/ 2147483647 h 547"/>
                  <a:gd name="T96" fmla="*/ 2147483647 w 572"/>
                  <a:gd name="T97" fmla="*/ 2147483647 h 547"/>
                  <a:gd name="T98" fmla="*/ 2147483647 w 572"/>
                  <a:gd name="T99" fmla="*/ 2147483647 h 547"/>
                  <a:gd name="T100" fmla="*/ 2147483647 w 572"/>
                  <a:gd name="T101" fmla="*/ 2147483647 h 547"/>
                  <a:gd name="T102" fmla="*/ 2147483647 w 572"/>
                  <a:gd name="T103" fmla="*/ 2147483647 h 547"/>
                  <a:gd name="T104" fmla="*/ 2147483647 w 572"/>
                  <a:gd name="T105" fmla="*/ 2147483647 h 547"/>
                  <a:gd name="T106" fmla="*/ 2147483647 w 572"/>
                  <a:gd name="T107" fmla="*/ 2147483647 h 5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2"/>
                  <a:gd name="T163" fmla="*/ 0 h 547"/>
                  <a:gd name="T164" fmla="*/ 572 w 572"/>
                  <a:gd name="T165" fmla="*/ 547 h 5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2" h="547">
                    <a:moveTo>
                      <a:pt x="102" y="262"/>
                    </a:moveTo>
                    <a:lnTo>
                      <a:pt x="52" y="264"/>
                    </a:lnTo>
                    <a:lnTo>
                      <a:pt x="5" y="265"/>
                    </a:lnTo>
                    <a:lnTo>
                      <a:pt x="3" y="310"/>
                    </a:lnTo>
                    <a:lnTo>
                      <a:pt x="3" y="353"/>
                    </a:lnTo>
                    <a:lnTo>
                      <a:pt x="2" y="397"/>
                    </a:lnTo>
                    <a:lnTo>
                      <a:pt x="0" y="441"/>
                    </a:lnTo>
                    <a:lnTo>
                      <a:pt x="35" y="482"/>
                    </a:lnTo>
                    <a:lnTo>
                      <a:pt x="69" y="522"/>
                    </a:lnTo>
                    <a:lnTo>
                      <a:pt x="102" y="514"/>
                    </a:lnTo>
                    <a:lnTo>
                      <a:pt x="155" y="531"/>
                    </a:lnTo>
                    <a:lnTo>
                      <a:pt x="223" y="547"/>
                    </a:lnTo>
                    <a:lnTo>
                      <a:pt x="269" y="505"/>
                    </a:lnTo>
                    <a:lnTo>
                      <a:pt x="320" y="462"/>
                    </a:lnTo>
                    <a:lnTo>
                      <a:pt x="335" y="429"/>
                    </a:lnTo>
                    <a:lnTo>
                      <a:pt x="372" y="420"/>
                    </a:lnTo>
                    <a:lnTo>
                      <a:pt x="408" y="411"/>
                    </a:lnTo>
                    <a:lnTo>
                      <a:pt x="399" y="382"/>
                    </a:lnTo>
                    <a:lnTo>
                      <a:pt x="436" y="367"/>
                    </a:lnTo>
                    <a:lnTo>
                      <a:pt x="473" y="352"/>
                    </a:lnTo>
                    <a:lnTo>
                      <a:pt x="509" y="337"/>
                    </a:lnTo>
                    <a:lnTo>
                      <a:pt x="547" y="322"/>
                    </a:lnTo>
                    <a:lnTo>
                      <a:pt x="524" y="297"/>
                    </a:lnTo>
                    <a:lnTo>
                      <a:pt x="550" y="244"/>
                    </a:lnTo>
                    <a:lnTo>
                      <a:pt x="557" y="229"/>
                    </a:lnTo>
                    <a:lnTo>
                      <a:pt x="560" y="188"/>
                    </a:lnTo>
                    <a:lnTo>
                      <a:pt x="561" y="144"/>
                    </a:lnTo>
                    <a:lnTo>
                      <a:pt x="572" y="125"/>
                    </a:lnTo>
                    <a:lnTo>
                      <a:pt x="544" y="80"/>
                    </a:lnTo>
                    <a:lnTo>
                      <a:pt x="541" y="67"/>
                    </a:lnTo>
                    <a:lnTo>
                      <a:pt x="490" y="38"/>
                    </a:lnTo>
                    <a:lnTo>
                      <a:pt x="439" y="9"/>
                    </a:lnTo>
                    <a:lnTo>
                      <a:pt x="436" y="0"/>
                    </a:lnTo>
                    <a:lnTo>
                      <a:pt x="391" y="10"/>
                    </a:lnTo>
                    <a:lnTo>
                      <a:pt x="347" y="21"/>
                    </a:lnTo>
                    <a:lnTo>
                      <a:pt x="320" y="61"/>
                    </a:lnTo>
                    <a:lnTo>
                      <a:pt x="330" y="109"/>
                    </a:lnTo>
                    <a:lnTo>
                      <a:pt x="326" y="156"/>
                    </a:lnTo>
                    <a:lnTo>
                      <a:pt x="321" y="203"/>
                    </a:lnTo>
                    <a:lnTo>
                      <a:pt x="367" y="237"/>
                    </a:lnTo>
                    <a:lnTo>
                      <a:pt x="384" y="219"/>
                    </a:lnTo>
                    <a:lnTo>
                      <a:pt x="373" y="289"/>
                    </a:lnTo>
                    <a:lnTo>
                      <a:pt x="361" y="285"/>
                    </a:lnTo>
                    <a:lnTo>
                      <a:pt x="342" y="285"/>
                    </a:lnTo>
                    <a:lnTo>
                      <a:pt x="302" y="232"/>
                    </a:lnTo>
                    <a:lnTo>
                      <a:pt x="272" y="210"/>
                    </a:lnTo>
                    <a:lnTo>
                      <a:pt x="251" y="189"/>
                    </a:lnTo>
                    <a:lnTo>
                      <a:pt x="232" y="210"/>
                    </a:lnTo>
                    <a:lnTo>
                      <a:pt x="167" y="186"/>
                    </a:lnTo>
                    <a:lnTo>
                      <a:pt x="161" y="170"/>
                    </a:lnTo>
                    <a:lnTo>
                      <a:pt x="121" y="174"/>
                    </a:lnTo>
                    <a:lnTo>
                      <a:pt x="103" y="147"/>
                    </a:lnTo>
                    <a:lnTo>
                      <a:pt x="103" y="206"/>
                    </a:lnTo>
                    <a:lnTo>
                      <a:pt x="102" y="262"/>
                    </a:lnTo>
                    <a:close/>
                  </a:path>
                </a:pathLst>
              </a:custGeom>
              <a:solidFill>
                <a:srgbClr val="00B050"/>
              </a:solidFill>
              <a:ln w="0">
                <a:solidFill>
                  <a:srgbClr val="006699"/>
                </a:solidFill>
                <a:prstDash val="solid"/>
                <a:round/>
                <a:headEnd/>
                <a:tailEnd/>
              </a:ln>
            </p:spPr>
            <p:txBody>
              <a:bodyPr/>
              <a:lstStyle/>
              <a:p>
                <a:endParaRPr lang="en-US" sz="1799"/>
              </a:p>
            </p:txBody>
          </p:sp>
          <p:sp>
            <p:nvSpPr>
              <p:cNvPr id="1049" name="Freeform 221"/>
              <p:cNvSpPr>
                <a:spLocks noChangeAspect="1"/>
              </p:cNvSpPr>
              <p:nvPr/>
            </p:nvSpPr>
            <p:spPr bwMode="auto">
              <a:xfrm>
                <a:off x="4958604" y="4823783"/>
                <a:ext cx="276434" cy="277439"/>
              </a:xfrm>
              <a:custGeom>
                <a:avLst/>
                <a:gdLst>
                  <a:gd name="T0" fmla="*/ 2147483647 w 371"/>
                  <a:gd name="T1" fmla="*/ 2147483647 h 375"/>
                  <a:gd name="T2" fmla="*/ 2147483647 w 371"/>
                  <a:gd name="T3" fmla="*/ 2147483647 h 375"/>
                  <a:gd name="T4" fmla="*/ 2147483647 w 371"/>
                  <a:gd name="T5" fmla="*/ 2147483647 h 375"/>
                  <a:gd name="T6" fmla="*/ 2147483647 w 371"/>
                  <a:gd name="T7" fmla="*/ 2147483647 h 375"/>
                  <a:gd name="T8" fmla="*/ 2147483647 w 371"/>
                  <a:gd name="T9" fmla="*/ 2147483647 h 375"/>
                  <a:gd name="T10" fmla="*/ 2147483647 w 371"/>
                  <a:gd name="T11" fmla="*/ 2147483647 h 375"/>
                  <a:gd name="T12" fmla="*/ 2147483647 w 371"/>
                  <a:gd name="T13" fmla="*/ 2147483647 h 375"/>
                  <a:gd name="T14" fmla="*/ 2147483647 w 371"/>
                  <a:gd name="T15" fmla="*/ 2147483647 h 375"/>
                  <a:gd name="T16" fmla="*/ 0 w 371"/>
                  <a:gd name="T17" fmla="*/ 2147483647 h 375"/>
                  <a:gd name="T18" fmla="*/ 2147483647 w 371"/>
                  <a:gd name="T19" fmla="*/ 2147483647 h 375"/>
                  <a:gd name="T20" fmla="*/ 2147483647 w 371"/>
                  <a:gd name="T21" fmla="*/ 2147483647 h 375"/>
                  <a:gd name="T22" fmla="*/ 2147483647 w 371"/>
                  <a:gd name="T23" fmla="*/ 2147483647 h 375"/>
                  <a:gd name="T24" fmla="*/ 2147483647 w 371"/>
                  <a:gd name="T25" fmla="*/ 2147483647 h 375"/>
                  <a:gd name="T26" fmla="*/ 2147483647 w 371"/>
                  <a:gd name="T27" fmla="*/ 2147483647 h 375"/>
                  <a:gd name="T28" fmla="*/ 2147483647 w 371"/>
                  <a:gd name="T29" fmla="*/ 0 h 375"/>
                  <a:gd name="T30" fmla="*/ 2147483647 w 371"/>
                  <a:gd name="T31" fmla="*/ 2147483647 h 375"/>
                  <a:gd name="T32" fmla="*/ 2147483647 w 371"/>
                  <a:gd name="T33" fmla="*/ 2147483647 h 375"/>
                  <a:gd name="T34" fmla="*/ 2147483647 w 371"/>
                  <a:gd name="T35" fmla="*/ 2147483647 h 375"/>
                  <a:gd name="T36" fmla="*/ 2147483647 w 371"/>
                  <a:gd name="T37" fmla="*/ 2147483647 h 375"/>
                  <a:gd name="T38" fmla="*/ 2147483647 w 371"/>
                  <a:gd name="T39" fmla="*/ 2147483647 h 375"/>
                  <a:gd name="T40" fmla="*/ 2147483647 w 371"/>
                  <a:gd name="T41" fmla="*/ 2147483647 h 375"/>
                  <a:gd name="T42" fmla="*/ 2147483647 w 371"/>
                  <a:gd name="T43" fmla="*/ 2147483647 h 375"/>
                  <a:gd name="T44" fmla="*/ 2147483647 w 371"/>
                  <a:gd name="T45" fmla="*/ 2147483647 h 375"/>
                  <a:gd name="T46" fmla="*/ 2147483647 w 371"/>
                  <a:gd name="T47" fmla="*/ 2147483647 h 375"/>
                  <a:gd name="T48" fmla="*/ 2147483647 w 371"/>
                  <a:gd name="T49" fmla="*/ 2147483647 h 375"/>
                  <a:gd name="T50" fmla="*/ 2147483647 w 371"/>
                  <a:gd name="T51" fmla="*/ 2147483647 h 375"/>
                  <a:gd name="T52" fmla="*/ 2147483647 w 371"/>
                  <a:gd name="T53" fmla="*/ 2147483647 h 375"/>
                  <a:gd name="T54" fmla="*/ 2147483647 w 371"/>
                  <a:gd name="T55" fmla="*/ 2147483647 h 375"/>
                  <a:gd name="T56" fmla="*/ 2147483647 w 371"/>
                  <a:gd name="T57" fmla="*/ 2147483647 h 3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1"/>
                  <a:gd name="T88" fmla="*/ 0 h 375"/>
                  <a:gd name="T89" fmla="*/ 371 w 371"/>
                  <a:gd name="T90" fmla="*/ 375 h 3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1" h="375">
                    <a:moveTo>
                      <a:pt x="183" y="359"/>
                    </a:moveTo>
                    <a:lnTo>
                      <a:pt x="171" y="348"/>
                    </a:lnTo>
                    <a:lnTo>
                      <a:pt x="129" y="329"/>
                    </a:lnTo>
                    <a:lnTo>
                      <a:pt x="112" y="282"/>
                    </a:lnTo>
                    <a:lnTo>
                      <a:pt x="100" y="268"/>
                    </a:lnTo>
                    <a:lnTo>
                      <a:pt x="92" y="256"/>
                    </a:lnTo>
                    <a:lnTo>
                      <a:pt x="56" y="227"/>
                    </a:lnTo>
                    <a:lnTo>
                      <a:pt x="27" y="174"/>
                    </a:lnTo>
                    <a:lnTo>
                      <a:pt x="0" y="120"/>
                    </a:lnTo>
                    <a:lnTo>
                      <a:pt x="68" y="136"/>
                    </a:lnTo>
                    <a:lnTo>
                      <a:pt x="114" y="94"/>
                    </a:lnTo>
                    <a:lnTo>
                      <a:pt x="165" y="51"/>
                    </a:lnTo>
                    <a:lnTo>
                      <a:pt x="180" y="18"/>
                    </a:lnTo>
                    <a:lnTo>
                      <a:pt x="217" y="9"/>
                    </a:lnTo>
                    <a:lnTo>
                      <a:pt x="253" y="0"/>
                    </a:lnTo>
                    <a:lnTo>
                      <a:pt x="251" y="21"/>
                    </a:lnTo>
                    <a:lnTo>
                      <a:pt x="277" y="20"/>
                    </a:lnTo>
                    <a:lnTo>
                      <a:pt x="323" y="41"/>
                    </a:lnTo>
                    <a:lnTo>
                      <a:pt x="369" y="60"/>
                    </a:lnTo>
                    <a:lnTo>
                      <a:pt x="371" y="127"/>
                    </a:lnTo>
                    <a:lnTo>
                      <a:pt x="360" y="174"/>
                    </a:lnTo>
                    <a:lnTo>
                      <a:pt x="366" y="224"/>
                    </a:lnTo>
                    <a:lnTo>
                      <a:pt x="348" y="272"/>
                    </a:lnTo>
                    <a:lnTo>
                      <a:pt x="338" y="317"/>
                    </a:lnTo>
                    <a:lnTo>
                      <a:pt x="308" y="345"/>
                    </a:lnTo>
                    <a:lnTo>
                      <a:pt x="278" y="375"/>
                    </a:lnTo>
                    <a:lnTo>
                      <a:pt x="232" y="369"/>
                    </a:lnTo>
                    <a:lnTo>
                      <a:pt x="187" y="362"/>
                    </a:lnTo>
                    <a:lnTo>
                      <a:pt x="183" y="359"/>
                    </a:lnTo>
                    <a:close/>
                  </a:path>
                </a:pathLst>
              </a:custGeom>
              <a:solidFill>
                <a:srgbClr val="00B050"/>
              </a:solidFill>
              <a:ln w="0">
                <a:solidFill>
                  <a:srgbClr val="006699"/>
                </a:solidFill>
                <a:prstDash val="solid"/>
                <a:round/>
                <a:headEnd/>
                <a:tailEnd/>
              </a:ln>
            </p:spPr>
            <p:txBody>
              <a:bodyPr/>
              <a:lstStyle/>
              <a:p>
                <a:endParaRPr lang="en-US" sz="1799"/>
              </a:p>
            </p:txBody>
          </p:sp>
          <p:sp>
            <p:nvSpPr>
              <p:cNvPr id="1050" name="Freeform 233"/>
              <p:cNvSpPr>
                <a:spLocks noChangeAspect="1"/>
              </p:cNvSpPr>
              <p:nvPr/>
            </p:nvSpPr>
            <p:spPr bwMode="auto">
              <a:xfrm>
                <a:off x="6533675" y="2017918"/>
                <a:ext cx="1859453" cy="133800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0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2147483647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2147483647 w 10000"/>
                  <a:gd name="T91" fmla="*/ 2147483647 h 10000"/>
                  <a:gd name="T92" fmla="*/ 2147483647 w 10000"/>
                  <a:gd name="T93" fmla="*/ 2147483647 h 10000"/>
                  <a:gd name="T94" fmla="*/ 2147483647 w 10000"/>
                  <a:gd name="T95" fmla="*/ 2147483647 h 10000"/>
                  <a:gd name="T96" fmla="*/ 2147483647 w 10000"/>
                  <a:gd name="T97" fmla="*/ 2147483647 h 10000"/>
                  <a:gd name="T98" fmla="*/ 2147483647 w 10000"/>
                  <a:gd name="T99" fmla="*/ 2147483647 h 10000"/>
                  <a:gd name="T100" fmla="*/ 2147483647 w 10000"/>
                  <a:gd name="T101" fmla="*/ 2147483647 h 10000"/>
                  <a:gd name="T102" fmla="*/ 2147483647 w 10000"/>
                  <a:gd name="T103" fmla="*/ 2147483647 h 10000"/>
                  <a:gd name="T104" fmla="*/ 2147483647 w 10000"/>
                  <a:gd name="T105" fmla="*/ 2147483647 h 10000"/>
                  <a:gd name="T106" fmla="*/ 2147483647 w 10000"/>
                  <a:gd name="T107" fmla="*/ 2147483647 h 10000"/>
                  <a:gd name="T108" fmla="*/ 2147483647 w 10000"/>
                  <a:gd name="T109" fmla="*/ 2147483647 h 10000"/>
                  <a:gd name="T110" fmla="*/ 2147483647 w 10000"/>
                  <a:gd name="T111" fmla="*/ 2147483647 h 10000"/>
                  <a:gd name="T112" fmla="*/ 2147483647 w 10000"/>
                  <a:gd name="T113" fmla="*/ 2147483647 h 10000"/>
                  <a:gd name="T114" fmla="*/ 2147483647 w 10000"/>
                  <a:gd name="T115" fmla="*/ 2147483647 h 1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000"/>
                  <a:gd name="T175" fmla="*/ 0 h 10000"/>
                  <a:gd name="T176" fmla="*/ 10000 w 10000"/>
                  <a:gd name="T177" fmla="*/ 10000 h 1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000" h="10000">
                    <a:moveTo>
                      <a:pt x="4467" y="7287"/>
                    </a:moveTo>
                    <a:cubicBezTo>
                      <a:pt x="4455" y="7389"/>
                      <a:pt x="4460" y="7592"/>
                      <a:pt x="4448" y="7694"/>
                    </a:cubicBezTo>
                    <a:cubicBezTo>
                      <a:pt x="4432" y="7836"/>
                      <a:pt x="4189" y="7826"/>
                      <a:pt x="4173" y="7968"/>
                    </a:cubicBezTo>
                    <a:lnTo>
                      <a:pt x="4017" y="7729"/>
                    </a:lnTo>
                    <a:lnTo>
                      <a:pt x="4009" y="7729"/>
                    </a:lnTo>
                    <a:lnTo>
                      <a:pt x="3912" y="7635"/>
                    </a:lnTo>
                    <a:lnTo>
                      <a:pt x="3643" y="7725"/>
                    </a:lnTo>
                    <a:cubicBezTo>
                      <a:pt x="3599" y="7815"/>
                      <a:pt x="3554" y="7777"/>
                      <a:pt x="3510" y="7867"/>
                    </a:cubicBezTo>
                    <a:cubicBezTo>
                      <a:pt x="3481" y="7784"/>
                      <a:pt x="3451" y="7702"/>
                      <a:pt x="3422" y="7619"/>
                    </a:cubicBezTo>
                    <a:cubicBezTo>
                      <a:pt x="3395" y="7645"/>
                      <a:pt x="3368" y="7670"/>
                      <a:pt x="3341" y="7696"/>
                    </a:cubicBezTo>
                    <a:lnTo>
                      <a:pt x="3108" y="7669"/>
                    </a:lnTo>
                    <a:lnTo>
                      <a:pt x="2939" y="7635"/>
                    </a:lnTo>
                    <a:lnTo>
                      <a:pt x="2742" y="7519"/>
                    </a:lnTo>
                    <a:cubicBezTo>
                      <a:pt x="2733" y="7501"/>
                      <a:pt x="2688" y="7636"/>
                      <a:pt x="2679" y="7618"/>
                    </a:cubicBezTo>
                    <a:cubicBezTo>
                      <a:pt x="2632" y="7530"/>
                      <a:pt x="2584" y="7442"/>
                      <a:pt x="2537" y="7354"/>
                    </a:cubicBezTo>
                    <a:lnTo>
                      <a:pt x="2473" y="7254"/>
                    </a:lnTo>
                    <a:lnTo>
                      <a:pt x="2396" y="7298"/>
                    </a:lnTo>
                    <a:lnTo>
                      <a:pt x="2147" y="7238"/>
                    </a:lnTo>
                    <a:lnTo>
                      <a:pt x="1994" y="6912"/>
                    </a:lnTo>
                    <a:lnTo>
                      <a:pt x="1910" y="7011"/>
                    </a:lnTo>
                    <a:cubicBezTo>
                      <a:pt x="1906" y="7002"/>
                      <a:pt x="1902" y="6992"/>
                      <a:pt x="1898" y="6983"/>
                    </a:cubicBezTo>
                    <a:lnTo>
                      <a:pt x="1709" y="6812"/>
                    </a:lnTo>
                    <a:lnTo>
                      <a:pt x="1484" y="6630"/>
                    </a:lnTo>
                    <a:lnTo>
                      <a:pt x="1387" y="6591"/>
                    </a:lnTo>
                    <a:cubicBezTo>
                      <a:pt x="1359" y="6481"/>
                      <a:pt x="1331" y="6370"/>
                      <a:pt x="1303" y="6260"/>
                    </a:cubicBezTo>
                    <a:cubicBezTo>
                      <a:pt x="1320" y="6208"/>
                      <a:pt x="1249" y="6155"/>
                      <a:pt x="1266" y="6103"/>
                    </a:cubicBezTo>
                    <a:cubicBezTo>
                      <a:pt x="1271" y="6050"/>
                      <a:pt x="1216" y="5960"/>
                      <a:pt x="1192" y="5862"/>
                    </a:cubicBezTo>
                    <a:cubicBezTo>
                      <a:pt x="1163" y="5785"/>
                      <a:pt x="1155" y="5785"/>
                      <a:pt x="1140" y="5722"/>
                    </a:cubicBezTo>
                    <a:cubicBezTo>
                      <a:pt x="1128" y="5691"/>
                      <a:pt x="1249" y="5595"/>
                      <a:pt x="1238" y="5558"/>
                    </a:cubicBezTo>
                    <a:cubicBezTo>
                      <a:pt x="1202" y="5509"/>
                      <a:pt x="1116" y="5421"/>
                      <a:pt x="1062" y="5403"/>
                    </a:cubicBezTo>
                    <a:lnTo>
                      <a:pt x="914" y="5447"/>
                    </a:lnTo>
                    <a:lnTo>
                      <a:pt x="752" y="5271"/>
                    </a:lnTo>
                    <a:lnTo>
                      <a:pt x="611" y="5177"/>
                    </a:lnTo>
                    <a:cubicBezTo>
                      <a:pt x="583" y="5112"/>
                      <a:pt x="555" y="5048"/>
                      <a:pt x="527" y="4983"/>
                    </a:cubicBezTo>
                    <a:lnTo>
                      <a:pt x="306" y="4901"/>
                    </a:lnTo>
                    <a:cubicBezTo>
                      <a:pt x="305" y="4879"/>
                      <a:pt x="303" y="4856"/>
                      <a:pt x="302" y="4834"/>
                    </a:cubicBezTo>
                    <a:lnTo>
                      <a:pt x="354" y="4840"/>
                    </a:lnTo>
                    <a:lnTo>
                      <a:pt x="362" y="4840"/>
                    </a:lnTo>
                    <a:lnTo>
                      <a:pt x="390" y="4818"/>
                    </a:lnTo>
                    <a:cubicBezTo>
                      <a:pt x="350" y="4700"/>
                      <a:pt x="309" y="4582"/>
                      <a:pt x="269" y="4464"/>
                    </a:cubicBezTo>
                    <a:lnTo>
                      <a:pt x="101" y="4448"/>
                    </a:lnTo>
                    <a:cubicBezTo>
                      <a:pt x="67" y="4365"/>
                      <a:pt x="34" y="4282"/>
                      <a:pt x="0" y="4199"/>
                    </a:cubicBezTo>
                    <a:cubicBezTo>
                      <a:pt x="24" y="4122"/>
                      <a:pt x="48" y="4044"/>
                      <a:pt x="72" y="3967"/>
                    </a:cubicBezTo>
                    <a:lnTo>
                      <a:pt x="197" y="3851"/>
                    </a:lnTo>
                    <a:lnTo>
                      <a:pt x="281" y="3851"/>
                    </a:lnTo>
                    <a:lnTo>
                      <a:pt x="390" y="3884"/>
                    </a:lnTo>
                    <a:lnTo>
                      <a:pt x="511" y="3685"/>
                    </a:lnTo>
                    <a:lnTo>
                      <a:pt x="704" y="3619"/>
                    </a:lnTo>
                    <a:lnTo>
                      <a:pt x="840" y="3475"/>
                    </a:lnTo>
                    <a:lnTo>
                      <a:pt x="985" y="3315"/>
                    </a:lnTo>
                    <a:cubicBezTo>
                      <a:pt x="966" y="3269"/>
                      <a:pt x="948" y="3223"/>
                      <a:pt x="929" y="3177"/>
                    </a:cubicBezTo>
                    <a:cubicBezTo>
                      <a:pt x="944" y="3155"/>
                      <a:pt x="958" y="3132"/>
                      <a:pt x="973" y="3110"/>
                    </a:cubicBezTo>
                    <a:lnTo>
                      <a:pt x="973" y="3050"/>
                    </a:lnTo>
                    <a:cubicBezTo>
                      <a:pt x="946" y="2976"/>
                      <a:pt x="920" y="2903"/>
                      <a:pt x="893" y="2829"/>
                    </a:cubicBezTo>
                    <a:cubicBezTo>
                      <a:pt x="866" y="2755"/>
                      <a:pt x="839" y="2682"/>
                      <a:pt x="812" y="2608"/>
                    </a:cubicBezTo>
                    <a:lnTo>
                      <a:pt x="696" y="2525"/>
                    </a:lnTo>
                    <a:lnTo>
                      <a:pt x="905" y="2420"/>
                    </a:lnTo>
                    <a:lnTo>
                      <a:pt x="1146" y="2453"/>
                    </a:lnTo>
                    <a:cubicBezTo>
                      <a:pt x="1125" y="2414"/>
                      <a:pt x="1103" y="2376"/>
                      <a:pt x="1082" y="2337"/>
                    </a:cubicBezTo>
                    <a:cubicBezTo>
                      <a:pt x="1074" y="2250"/>
                      <a:pt x="1065" y="2164"/>
                      <a:pt x="1057" y="2077"/>
                    </a:cubicBezTo>
                    <a:cubicBezTo>
                      <a:pt x="1050" y="1992"/>
                      <a:pt x="1044" y="1908"/>
                      <a:pt x="1037" y="1823"/>
                    </a:cubicBezTo>
                    <a:lnTo>
                      <a:pt x="1319" y="1901"/>
                    </a:lnTo>
                    <a:lnTo>
                      <a:pt x="1484" y="1873"/>
                    </a:lnTo>
                    <a:cubicBezTo>
                      <a:pt x="1456" y="1766"/>
                      <a:pt x="1427" y="1659"/>
                      <a:pt x="1399" y="1552"/>
                    </a:cubicBezTo>
                    <a:cubicBezTo>
                      <a:pt x="1425" y="1525"/>
                      <a:pt x="1450" y="1497"/>
                      <a:pt x="1476" y="1470"/>
                    </a:cubicBezTo>
                    <a:cubicBezTo>
                      <a:pt x="1500" y="1402"/>
                      <a:pt x="1524" y="1333"/>
                      <a:pt x="1548" y="1265"/>
                    </a:cubicBezTo>
                    <a:lnTo>
                      <a:pt x="1681" y="1249"/>
                    </a:lnTo>
                    <a:cubicBezTo>
                      <a:pt x="1686" y="1262"/>
                      <a:pt x="1692" y="1274"/>
                      <a:pt x="1697" y="1287"/>
                    </a:cubicBezTo>
                    <a:lnTo>
                      <a:pt x="1777" y="1403"/>
                    </a:lnTo>
                    <a:lnTo>
                      <a:pt x="2031" y="1619"/>
                    </a:lnTo>
                    <a:lnTo>
                      <a:pt x="2167" y="1652"/>
                    </a:lnTo>
                    <a:lnTo>
                      <a:pt x="2433" y="1906"/>
                    </a:lnTo>
                    <a:cubicBezTo>
                      <a:pt x="2454" y="1989"/>
                      <a:pt x="2476" y="2072"/>
                      <a:pt x="2497" y="2155"/>
                    </a:cubicBezTo>
                    <a:lnTo>
                      <a:pt x="2557" y="2392"/>
                    </a:lnTo>
                    <a:lnTo>
                      <a:pt x="2766" y="2442"/>
                    </a:lnTo>
                    <a:lnTo>
                      <a:pt x="2975" y="2492"/>
                    </a:lnTo>
                    <a:lnTo>
                      <a:pt x="3237" y="2597"/>
                    </a:lnTo>
                    <a:lnTo>
                      <a:pt x="3486" y="2707"/>
                    </a:lnTo>
                    <a:lnTo>
                      <a:pt x="3651" y="2939"/>
                    </a:lnTo>
                    <a:cubicBezTo>
                      <a:pt x="3705" y="3018"/>
                      <a:pt x="3758" y="3098"/>
                      <a:pt x="3812" y="3177"/>
                    </a:cubicBezTo>
                    <a:lnTo>
                      <a:pt x="4057" y="3193"/>
                    </a:lnTo>
                    <a:lnTo>
                      <a:pt x="4310" y="3210"/>
                    </a:lnTo>
                    <a:lnTo>
                      <a:pt x="4556" y="3232"/>
                    </a:lnTo>
                    <a:lnTo>
                      <a:pt x="4809" y="3249"/>
                    </a:lnTo>
                    <a:lnTo>
                      <a:pt x="4873" y="3331"/>
                    </a:lnTo>
                    <a:lnTo>
                      <a:pt x="5094" y="3392"/>
                    </a:lnTo>
                    <a:lnTo>
                      <a:pt x="5316" y="3448"/>
                    </a:lnTo>
                    <a:cubicBezTo>
                      <a:pt x="5363" y="3475"/>
                      <a:pt x="5409" y="3503"/>
                      <a:pt x="5456" y="3530"/>
                    </a:cubicBezTo>
                    <a:lnTo>
                      <a:pt x="5589" y="3425"/>
                    </a:lnTo>
                    <a:lnTo>
                      <a:pt x="5718" y="3309"/>
                    </a:lnTo>
                    <a:lnTo>
                      <a:pt x="5931" y="3282"/>
                    </a:lnTo>
                    <a:lnTo>
                      <a:pt x="6144" y="3260"/>
                    </a:lnTo>
                    <a:lnTo>
                      <a:pt x="6309" y="3077"/>
                    </a:lnTo>
                    <a:lnTo>
                      <a:pt x="6478" y="2890"/>
                    </a:lnTo>
                    <a:lnTo>
                      <a:pt x="6349" y="2729"/>
                    </a:lnTo>
                    <a:lnTo>
                      <a:pt x="6325" y="2459"/>
                    </a:lnTo>
                    <a:lnTo>
                      <a:pt x="6578" y="2547"/>
                    </a:lnTo>
                    <a:cubicBezTo>
                      <a:pt x="6634" y="2506"/>
                      <a:pt x="6691" y="2466"/>
                      <a:pt x="6747" y="2425"/>
                    </a:cubicBezTo>
                    <a:lnTo>
                      <a:pt x="6932" y="2354"/>
                    </a:lnTo>
                    <a:cubicBezTo>
                      <a:pt x="6944" y="2288"/>
                      <a:pt x="6956" y="2221"/>
                      <a:pt x="6968" y="2155"/>
                    </a:cubicBezTo>
                    <a:lnTo>
                      <a:pt x="7165" y="2006"/>
                    </a:lnTo>
                    <a:lnTo>
                      <a:pt x="7471" y="2011"/>
                    </a:lnTo>
                    <a:cubicBezTo>
                      <a:pt x="7455" y="1959"/>
                      <a:pt x="7439" y="1908"/>
                      <a:pt x="7423" y="1856"/>
                    </a:cubicBezTo>
                    <a:lnTo>
                      <a:pt x="7033" y="1586"/>
                    </a:lnTo>
                    <a:lnTo>
                      <a:pt x="6944" y="1702"/>
                    </a:lnTo>
                    <a:cubicBezTo>
                      <a:pt x="6923" y="1685"/>
                      <a:pt x="6901" y="1669"/>
                      <a:pt x="6880" y="1652"/>
                    </a:cubicBezTo>
                    <a:lnTo>
                      <a:pt x="6699" y="1657"/>
                    </a:lnTo>
                    <a:cubicBezTo>
                      <a:pt x="6647" y="1618"/>
                      <a:pt x="6594" y="1580"/>
                      <a:pt x="6542" y="1541"/>
                    </a:cubicBezTo>
                    <a:lnTo>
                      <a:pt x="6590" y="1508"/>
                    </a:lnTo>
                    <a:cubicBezTo>
                      <a:pt x="6582" y="1433"/>
                      <a:pt x="6574" y="1357"/>
                      <a:pt x="6566" y="1282"/>
                    </a:cubicBezTo>
                    <a:cubicBezTo>
                      <a:pt x="6558" y="1205"/>
                      <a:pt x="6550" y="1127"/>
                      <a:pt x="6542" y="1050"/>
                    </a:cubicBezTo>
                    <a:lnTo>
                      <a:pt x="6795" y="1116"/>
                    </a:lnTo>
                    <a:lnTo>
                      <a:pt x="6928" y="917"/>
                    </a:lnTo>
                    <a:cubicBezTo>
                      <a:pt x="6908" y="845"/>
                      <a:pt x="6888" y="774"/>
                      <a:pt x="6868" y="702"/>
                    </a:cubicBezTo>
                    <a:cubicBezTo>
                      <a:pt x="6865" y="584"/>
                      <a:pt x="6863" y="466"/>
                      <a:pt x="6860" y="348"/>
                    </a:cubicBezTo>
                    <a:cubicBezTo>
                      <a:pt x="6820" y="309"/>
                      <a:pt x="6779" y="271"/>
                      <a:pt x="6739" y="232"/>
                    </a:cubicBezTo>
                    <a:lnTo>
                      <a:pt x="6655" y="193"/>
                    </a:lnTo>
                    <a:lnTo>
                      <a:pt x="6787" y="28"/>
                    </a:lnTo>
                    <a:lnTo>
                      <a:pt x="7004" y="17"/>
                    </a:lnTo>
                    <a:lnTo>
                      <a:pt x="7222" y="0"/>
                    </a:lnTo>
                    <a:lnTo>
                      <a:pt x="7664" y="199"/>
                    </a:lnTo>
                    <a:lnTo>
                      <a:pt x="7837" y="403"/>
                    </a:lnTo>
                    <a:lnTo>
                      <a:pt x="8018" y="613"/>
                    </a:lnTo>
                    <a:lnTo>
                      <a:pt x="8199" y="818"/>
                    </a:lnTo>
                    <a:lnTo>
                      <a:pt x="8372" y="1022"/>
                    </a:lnTo>
                    <a:lnTo>
                      <a:pt x="8565" y="1138"/>
                    </a:lnTo>
                    <a:lnTo>
                      <a:pt x="8882" y="1254"/>
                    </a:lnTo>
                    <a:lnTo>
                      <a:pt x="9067" y="1354"/>
                    </a:lnTo>
                    <a:lnTo>
                      <a:pt x="9284" y="1685"/>
                    </a:lnTo>
                    <a:lnTo>
                      <a:pt x="9554" y="1635"/>
                    </a:lnTo>
                    <a:lnTo>
                      <a:pt x="9823" y="1503"/>
                    </a:lnTo>
                    <a:cubicBezTo>
                      <a:pt x="9859" y="1591"/>
                      <a:pt x="9896" y="1680"/>
                      <a:pt x="9932" y="1768"/>
                    </a:cubicBezTo>
                    <a:cubicBezTo>
                      <a:pt x="9943" y="1886"/>
                      <a:pt x="9953" y="2004"/>
                      <a:pt x="9964" y="2122"/>
                    </a:cubicBezTo>
                    <a:cubicBezTo>
                      <a:pt x="9976" y="2240"/>
                      <a:pt x="9988" y="2357"/>
                      <a:pt x="10000" y="2475"/>
                    </a:cubicBezTo>
                    <a:lnTo>
                      <a:pt x="9767" y="2425"/>
                    </a:lnTo>
                    <a:cubicBezTo>
                      <a:pt x="9756" y="2475"/>
                      <a:pt x="9746" y="2525"/>
                      <a:pt x="9735" y="2575"/>
                    </a:cubicBezTo>
                    <a:lnTo>
                      <a:pt x="9855" y="2845"/>
                    </a:lnTo>
                    <a:cubicBezTo>
                      <a:pt x="9895" y="2935"/>
                      <a:pt x="9936" y="3026"/>
                      <a:pt x="9976" y="3116"/>
                    </a:cubicBezTo>
                    <a:cubicBezTo>
                      <a:pt x="9952" y="3138"/>
                      <a:pt x="9927" y="3160"/>
                      <a:pt x="9903" y="3182"/>
                    </a:cubicBezTo>
                    <a:cubicBezTo>
                      <a:pt x="9917" y="3210"/>
                      <a:pt x="9930" y="3237"/>
                      <a:pt x="9944" y="3265"/>
                    </a:cubicBezTo>
                    <a:lnTo>
                      <a:pt x="9743" y="3099"/>
                    </a:lnTo>
                    <a:lnTo>
                      <a:pt x="9743" y="3260"/>
                    </a:lnTo>
                    <a:lnTo>
                      <a:pt x="9622" y="3392"/>
                    </a:lnTo>
                    <a:cubicBezTo>
                      <a:pt x="9602" y="3399"/>
                      <a:pt x="9582" y="3407"/>
                      <a:pt x="9562" y="3414"/>
                    </a:cubicBezTo>
                    <a:cubicBezTo>
                      <a:pt x="9583" y="3469"/>
                      <a:pt x="9605" y="3525"/>
                      <a:pt x="9626" y="3580"/>
                    </a:cubicBezTo>
                    <a:lnTo>
                      <a:pt x="9409" y="3492"/>
                    </a:lnTo>
                    <a:cubicBezTo>
                      <a:pt x="9386" y="3510"/>
                      <a:pt x="9364" y="3529"/>
                      <a:pt x="9341" y="3547"/>
                    </a:cubicBezTo>
                    <a:cubicBezTo>
                      <a:pt x="9305" y="3632"/>
                      <a:pt x="9268" y="3716"/>
                      <a:pt x="9232" y="3801"/>
                    </a:cubicBezTo>
                    <a:lnTo>
                      <a:pt x="9123" y="3967"/>
                    </a:lnTo>
                    <a:lnTo>
                      <a:pt x="9031" y="4050"/>
                    </a:lnTo>
                    <a:lnTo>
                      <a:pt x="8918" y="4155"/>
                    </a:lnTo>
                    <a:cubicBezTo>
                      <a:pt x="8881" y="4194"/>
                      <a:pt x="8843" y="4232"/>
                      <a:pt x="8806" y="4271"/>
                    </a:cubicBezTo>
                    <a:cubicBezTo>
                      <a:pt x="8758" y="4297"/>
                      <a:pt x="8709" y="4322"/>
                      <a:pt x="8661" y="4348"/>
                    </a:cubicBezTo>
                    <a:cubicBezTo>
                      <a:pt x="8686" y="4293"/>
                      <a:pt x="8712" y="4237"/>
                      <a:pt x="8737" y="4182"/>
                    </a:cubicBezTo>
                    <a:lnTo>
                      <a:pt x="8625" y="4116"/>
                    </a:lnTo>
                    <a:cubicBezTo>
                      <a:pt x="8637" y="4017"/>
                      <a:pt x="8649" y="3917"/>
                      <a:pt x="8661" y="3818"/>
                    </a:cubicBezTo>
                    <a:lnTo>
                      <a:pt x="8556" y="3735"/>
                    </a:lnTo>
                    <a:lnTo>
                      <a:pt x="8440" y="3779"/>
                    </a:lnTo>
                    <a:cubicBezTo>
                      <a:pt x="8412" y="3842"/>
                      <a:pt x="8383" y="3904"/>
                      <a:pt x="8355" y="3967"/>
                    </a:cubicBezTo>
                    <a:cubicBezTo>
                      <a:pt x="8323" y="4033"/>
                      <a:pt x="8291" y="4100"/>
                      <a:pt x="8259" y="4166"/>
                    </a:cubicBezTo>
                    <a:cubicBezTo>
                      <a:pt x="8215" y="4205"/>
                      <a:pt x="8170" y="4243"/>
                      <a:pt x="8126" y="4282"/>
                    </a:cubicBezTo>
                    <a:cubicBezTo>
                      <a:pt x="8094" y="4287"/>
                      <a:pt x="8062" y="4293"/>
                      <a:pt x="8030" y="4298"/>
                    </a:cubicBezTo>
                    <a:cubicBezTo>
                      <a:pt x="8050" y="4364"/>
                      <a:pt x="8070" y="4431"/>
                      <a:pt x="8090" y="4497"/>
                    </a:cubicBezTo>
                    <a:lnTo>
                      <a:pt x="8347" y="4597"/>
                    </a:lnTo>
                    <a:cubicBezTo>
                      <a:pt x="8379" y="4678"/>
                      <a:pt x="8412" y="4759"/>
                      <a:pt x="8444" y="4840"/>
                    </a:cubicBezTo>
                    <a:lnTo>
                      <a:pt x="8581" y="4807"/>
                    </a:lnTo>
                    <a:lnTo>
                      <a:pt x="8733" y="4657"/>
                    </a:lnTo>
                    <a:lnTo>
                      <a:pt x="8967" y="4785"/>
                    </a:lnTo>
                    <a:lnTo>
                      <a:pt x="9079" y="4818"/>
                    </a:lnTo>
                    <a:cubicBezTo>
                      <a:pt x="9082" y="4868"/>
                      <a:pt x="9084" y="4917"/>
                      <a:pt x="9087" y="4967"/>
                    </a:cubicBezTo>
                    <a:lnTo>
                      <a:pt x="8979" y="4950"/>
                    </a:lnTo>
                    <a:lnTo>
                      <a:pt x="8858" y="5050"/>
                    </a:lnTo>
                    <a:cubicBezTo>
                      <a:pt x="8837" y="5096"/>
                      <a:pt x="8815" y="5142"/>
                      <a:pt x="8794" y="5188"/>
                    </a:cubicBezTo>
                    <a:lnTo>
                      <a:pt x="8758" y="5287"/>
                    </a:lnTo>
                    <a:cubicBezTo>
                      <a:pt x="8746" y="5388"/>
                      <a:pt x="8733" y="5490"/>
                      <a:pt x="8721" y="5591"/>
                    </a:cubicBezTo>
                    <a:lnTo>
                      <a:pt x="8991" y="5812"/>
                    </a:lnTo>
                    <a:lnTo>
                      <a:pt x="9115" y="6044"/>
                    </a:lnTo>
                    <a:lnTo>
                      <a:pt x="9248" y="6282"/>
                    </a:lnTo>
                    <a:cubicBezTo>
                      <a:pt x="9316" y="6365"/>
                      <a:pt x="9385" y="6447"/>
                      <a:pt x="9453" y="6530"/>
                    </a:cubicBezTo>
                    <a:lnTo>
                      <a:pt x="9160" y="6409"/>
                    </a:lnTo>
                    <a:lnTo>
                      <a:pt x="9172" y="6442"/>
                    </a:lnTo>
                    <a:lnTo>
                      <a:pt x="9345" y="6597"/>
                    </a:lnTo>
                    <a:cubicBezTo>
                      <a:pt x="9405" y="6647"/>
                      <a:pt x="9466" y="6696"/>
                      <a:pt x="9526" y="6746"/>
                    </a:cubicBezTo>
                    <a:cubicBezTo>
                      <a:pt x="9466" y="6807"/>
                      <a:pt x="9405" y="6867"/>
                      <a:pt x="9345" y="6928"/>
                    </a:cubicBezTo>
                    <a:lnTo>
                      <a:pt x="9292" y="6978"/>
                    </a:lnTo>
                    <a:cubicBezTo>
                      <a:pt x="9326" y="6985"/>
                      <a:pt x="9359" y="6993"/>
                      <a:pt x="9393" y="7000"/>
                    </a:cubicBezTo>
                    <a:lnTo>
                      <a:pt x="9513" y="6983"/>
                    </a:lnTo>
                    <a:lnTo>
                      <a:pt x="9650" y="7094"/>
                    </a:lnTo>
                    <a:lnTo>
                      <a:pt x="9578" y="7199"/>
                    </a:lnTo>
                    <a:lnTo>
                      <a:pt x="9646" y="7199"/>
                    </a:lnTo>
                    <a:cubicBezTo>
                      <a:pt x="9643" y="7217"/>
                      <a:pt x="9641" y="7236"/>
                      <a:pt x="9638" y="7254"/>
                    </a:cubicBezTo>
                    <a:lnTo>
                      <a:pt x="9578" y="7320"/>
                    </a:lnTo>
                    <a:lnTo>
                      <a:pt x="9602" y="7365"/>
                    </a:lnTo>
                    <a:cubicBezTo>
                      <a:pt x="9606" y="7389"/>
                      <a:pt x="9610" y="7412"/>
                      <a:pt x="9614" y="7436"/>
                    </a:cubicBezTo>
                    <a:lnTo>
                      <a:pt x="9578" y="7436"/>
                    </a:lnTo>
                    <a:cubicBezTo>
                      <a:pt x="9598" y="7475"/>
                      <a:pt x="9618" y="7513"/>
                      <a:pt x="9638" y="7552"/>
                    </a:cubicBezTo>
                    <a:cubicBezTo>
                      <a:pt x="9622" y="7558"/>
                      <a:pt x="9606" y="7563"/>
                      <a:pt x="9590" y="7569"/>
                    </a:cubicBezTo>
                    <a:cubicBezTo>
                      <a:pt x="9554" y="7595"/>
                      <a:pt x="9517" y="7620"/>
                      <a:pt x="9481" y="7646"/>
                    </a:cubicBezTo>
                    <a:cubicBezTo>
                      <a:pt x="9496" y="7676"/>
                      <a:pt x="9511" y="7705"/>
                      <a:pt x="9526" y="7735"/>
                    </a:cubicBezTo>
                    <a:cubicBezTo>
                      <a:pt x="9514" y="7787"/>
                      <a:pt x="9501" y="7838"/>
                      <a:pt x="9489" y="7890"/>
                    </a:cubicBezTo>
                    <a:cubicBezTo>
                      <a:pt x="9469" y="7962"/>
                      <a:pt x="9449" y="8033"/>
                      <a:pt x="9429" y="8105"/>
                    </a:cubicBezTo>
                    <a:cubicBezTo>
                      <a:pt x="9417" y="8111"/>
                      <a:pt x="9405" y="8116"/>
                      <a:pt x="9393" y="8122"/>
                    </a:cubicBezTo>
                    <a:lnTo>
                      <a:pt x="9441" y="8182"/>
                    </a:lnTo>
                    <a:lnTo>
                      <a:pt x="9353" y="8249"/>
                    </a:lnTo>
                    <a:cubicBezTo>
                      <a:pt x="9349" y="8245"/>
                      <a:pt x="9345" y="8242"/>
                      <a:pt x="9341" y="8238"/>
                    </a:cubicBezTo>
                    <a:lnTo>
                      <a:pt x="9429" y="8293"/>
                    </a:lnTo>
                    <a:cubicBezTo>
                      <a:pt x="9430" y="8343"/>
                      <a:pt x="9432" y="8392"/>
                      <a:pt x="9433" y="8442"/>
                    </a:cubicBezTo>
                    <a:cubicBezTo>
                      <a:pt x="9416" y="8436"/>
                      <a:pt x="9398" y="8431"/>
                      <a:pt x="9381" y="8425"/>
                    </a:cubicBezTo>
                    <a:lnTo>
                      <a:pt x="9381" y="8503"/>
                    </a:lnTo>
                    <a:lnTo>
                      <a:pt x="9341" y="8558"/>
                    </a:lnTo>
                    <a:cubicBezTo>
                      <a:pt x="9334" y="8573"/>
                      <a:pt x="9327" y="8587"/>
                      <a:pt x="9320" y="8602"/>
                    </a:cubicBezTo>
                    <a:cubicBezTo>
                      <a:pt x="9315" y="8635"/>
                      <a:pt x="9309" y="8669"/>
                      <a:pt x="9304" y="8702"/>
                    </a:cubicBezTo>
                    <a:cubicBezTo>
                      <a:pt x="9272" y="8709"/>
                      <a:pt x="9240" y="8717"/>
                      <a:pt x="9208" y="8724"/>
                    </a:cubicBezTo>
                    <a:lnTo>
                      <a:pt x="9184" y="8757"/>
                    </a:lnTo>
                    <a:cubicBezTo>
                      <a:pt x="9188" y="8777"/>
                      <a:pt x="9192" y="8798"/>
                      <a:pt x="9196" y="8818"/>
                    </a:cubicBezTo>
                    <a:cubicBezTo>
                      <a:pt x="9177" y="8849"/>
                      <a:pt x="9159" y="8881"/>
                      <a:pt x="9140" y="8912"/>
                    </a:cubicBezTo>
                    <a:lnTo>
                      <a:pt x="8983" y="9077"/>
                    </a:lnTo>
                    <a:cubicBezTo>
                      <a:pt x="8986" y="9088"/>
                      <a:pt x="8988" y="9099"/>
                      <a:pt x="8991" y="9110"/>
                    </a:cubicBezTo>
                    <a:lnTo>
                      <a:pt x="8926" y="9193"/>
                    </a:lnTo>
                    <a:lnTo>
                      <a:pt x="8818" y="9221"/>
                    </a:lnTo>
                    <a:lnTo>
                      <a:pt x="8798" y="9238"/>
                    </a:lnTo>
                    <a:cubicBezTo>
                      <a:pt x="8790" y="9245"/>
                      <a:pt x="8782" y="9253"/>
                      <a:pt x="8774" y="9260"/>
                    </a:cubicBezTo>
                    <a:lnTo>
                      <a:pt x="8685" y="9287"/>
                    </a:lnTo>
                    <a:cubicBezTo>
                      <a:pt x="8670" y="9278"/>
                      <a:pt x="8656" y="9269"/>
                      <a:pt x="8641" y="9260"/>
                    </a:cubicBezTo>
                    <a:cubicBezTo>
                      <a:pt x="8628" y="9280"/>
                      <a:pt x="8614" y="9300"/>
                      <a:pt x="8601" y="9320"/>
                    </a:cubicBezTo>
                    <a:cubicBezTo>
                      <a:pt x="8593" y="9329"/>
                      <a:pt x="8585" y="9339"/>
                      <a:pt x="8577" y="9348"/>
                    </a:cubicBezTo>
                    <a:cubicBezTo>
                      <a:pt x="8557" y="9346"/>
                      <a:pt x="8536" y="9345"/>
                      <a:pt x="8516" y="9343"/>
                    </a:cubicBezTo>
                    <a:cubicBezTo>
                      <a:pt x="8484" y="9277"/>
                      <a:pt x="8452" y="9210"/>
                      <a:pt x="8420" y="9144"/>
                    </a:cubicBezTo>
                    <a:cubicBezTo>
                      <a:pt x="8404" y="9170"/>
                      <a:pt x="8388" y="9195"/>
                      <a:pt x="8372" y="9221"/>
                    </a:cubicBezTo>
                    <a:cubicBezTo>
                      <a:pt x="8387" y="9291"/>
                      <a:pt x="8401" y="9361"/>
                      <a:pt x="8416" y="9431"/>
                    </a:cubicBezTo>
                    <a:lnTo>
                      <a:pt x="8368" y="9359"/>
                    </a:lnTo>
                    <a:cubicBezTo>
                      <a:pt x="8369" y="9398"/>
                      <a:pt x="8371" y="9436"/>
                      <a:pt x="8372" y="9475"/>
                    </a:cubicBezTo>
                    <a:cubicBezTo>
                      <a:pt x="8358" y="9470"/>
                      <a:pt x="8345" y="9464"/>
                      <a:pt x="8331" y="9459"/>
                    </a:cubicBezTo>
                    <a:cubicBezTo>
                      <a:pt x="8308" y="9492"/>
                      <a:pt x="8286" y="9525"/>
                      <a:pt x="8263" y="9558"/>
                    </a:cubicBezTo>
                    <a:cubicBezTo>
                      <a:pt x="8247" y="9532"/>
                      <a:pt x="8231" y="9507"/>
                      <a:pt x="8215" y="9481"/>
                    </a:cubicBezTo>
                    <a:lnTo>
                      <a:pt x="8191" y="9547"/>
                    </a:lnTo>
                    <a:lnTo>
                      <a:pt x="8138" y="9541"/>
                    </a:lnTo>
                    <a:lnTo>
                      <a:pt x="8018" y="9630"/>
                    </a:lnTo>
                    <a:cubicBezTo>
                      <a:pt x="7982" y="9647"/>
                      <a:pt x="7945" y="9663"/>
                      <a:pt x="7909" y="9680"/>
                    </a:cubicBezTo>
                    <a:cubicBezTo>
                      <a:pt x="7897" y="9685"/>
                      <a:pt x="7885" y="9691"/>
                      <a:pt x="7873" y="9696"/>
                    </a:cubicBezTo>
                    <a:cubicBezTo>
                      <a:pt x="7868" y="9746"/>
                      <a:pt x="7862" y="9795"/>
                      <a:pt x="7857" y="9845"/>
                    </a:cubicBezTo>
                    <a:cubicBezTo>
                      <a:pt x="7874" y="9897"/>
                      <a:pt x="7892" y="9948"/>
                      <a:pt x="7909" y="10000"/>
                    </a:cubicBezTo>
                    <a:lnTo>
                      <a:pt x="7801" y="9978"/>
                    </a:lnTo>
                    <a:cubicBezTo>
                      <a:pt x="7787" y="9879"/>
                      <a:pt x="7774" y="9779"/>
                      <a:pt x="7760" y="9680"/>
                    </a:cubicBezTo>
                    <a:cubicBezTo>
                      <a:pt x="7740" y="9658"/>
                      <a:pt x="7720" y="9635"/>
                      <a:pt x="7700" y="9613"/>
                    </a:cubicBezTo>
                    <a:cubicBezTo>
                      <a:pt x="7675" y="9619"/>
                      <a:pt x="7649" y="9624"/>
                      <a:pt x="7624" y="9630"/>
                    </a:cubicBezTo>
                    <a:lnTo>
                      <a:pt x="7555" y="9591"/>
                    </a:lnTo>
                    <a:cubicBezTo>
                      <a:pt x="7530" y="9574"/>
                      <a:pt x="7504" y="9558"/>
                      <a:pt x="7479" y="9541"/>
                    </a:cubicBezTo>
                    <a:cubicBezTo>
                      <a:pt x="7472" y="9554"/>
                      <a:pt x="7466" y="9567"/>
                      <a:pt x="7459" y="9580"/>
                    </a:cubicBezTo>
                    <a:lnTo>
                      <a:pt x="7394" y="9624"/>
                    </a:lnTo>
                    <a:lnTo>
                      <a:pt x="7201" y="9514"/>
                    </a:lnTo>
                    <a:cubicBezTo>
                      <a:pt x="7173" y="9484"/>
                      <a:pt x="7145" y="9455"/>
                      <a:pt x="7117" y="9425"/>
                    </a:cubicBezTo>
                    <a:cubicBezTo>
                      <a:pt x="7108" y="9359"/>
                      <a:pt x="7098" y="9293"/>
                      <a:pt x="7089" y="9227"/>
                    </a:cubicBezTo>
                    <a:lnTo>
                      <a:pt x="6856" y="9122"/>
                    </a:lnTo>
                    <a:cubicBezTo>
                      <a:pt x="6828" y="9116"/>
                      <a:pt x="6799" y="9111"/>
                      <a:pt x="6771" y="9105"/>
                    </a:cubicBezTo>
                    <a:cubicBezTo>
                      <a:pt x="6732" y="9162"/>
                      <a:pt x="6694" y="9219"/>
                      <a:pt x="6655" y="9276"/>
                    </a:cubicBezTo>
                    <a:lnTo>
                      <a:pt x="6590" y="9276"/>
                    </a:lnTo>
                    <a:cubicBezTo>
                      <a:pt x="6579" y="9285"/>
                      <a:pt x="6569" y="9295"/>
                      <a:pt x="6558" y="9304"/>
                    </a:cubicBezTo>
                    <a:cubicBezTo>
                      <a:pt x="6541" y="9298"/>
                      <a:pt x="6523" y="9293"/>
                      <a:pt x="6506" y="9287"/>
                    </a:cubicBezTo>
                    <a:lnTo>
                      <a:pt x="6433" y="9293"/>
                    </a:lnTo>
                    <a:cubicBezTo>
                      <a:pt x="6417" y="9310"/>
                      <a:pt x="6401" y="9326"/>
                      <a:pt x="6385" y="9343"/>
                    </a:cubicBezTo>
                    <a:cubicBezTo>
                      <a:pt x="6352" y="9326"/>
                      <a:pt x="6318" y="9310"/>
                      <a:pt x="6285" y="9293"/>
                    </a:cubicBezTo>
                    <a:cubicBezTo>
                      <a:pt x="6269" y="9317"/>
                      <a:pt x="6252" y="9341"/>
                      <a:pt x="6236" y="9365"/>
                    </a:cubicBezTo>
                    <a:lnTo>
                      <a:pt x="6144" y="9376"/>
                    </a:lnTo>
                    <a:cubicBezTo>
                      <a:pt x="6160" y="9494"/>
                      <a:pt x="6176" y="9611"/>
                      <a:pt x="6192" y="9729"/>
                    </a:cubicBezTo>
                    <a:cubicBezTo>
                      <a:pt x="6165" y="9711"/>
                      <a:pt x="6139" y="9692"/>
                      <a:pt x="6112" y="9674"/>
                    </a:cubicBezTo>
                    <a:cubicBezTo>
                      <a:pt x="6101" y="9654"/>
                      <a:pt x="6091" y="9633"/>
                      <a:pt x="6080" y="9613"/>
                    </a:cubicBezTo>
                    <a:cubicBezTo>
                      <a:pt x="6062" y="9602"/>
                      <a:pt x="6045" y="9591"/>
                      <a:pt x="6027" y="9580"/>
                    </a:cubicBezTo>
                    <a:lnTo>
                      <a:pt x="5883" y="9641"/>
                    </a:lnTo>
                    <a:lnTo>
                      <a:pt x="5790" y="9464"/>
                    </a:lnTo>
                    <a:lnTo>
                      <a:pt x="5690" y="9409"/>
                    </a:lnTo>
                    <a:cubicBezTo>
                      <a:pt x="5697" y="9324"/>
                      <a:pt x="5703" y="9240"/>
                      <a:pt x="5710" y="9155"/>
                    </a:cubicBezTo>
                    <a:lnTo>
                      <a:pt x="5581" y="9077"/>
                    </a:lnTo>
                    <a:lnTo>
                      <a:pt x="5533" y="8873"/>
                    </a:lnTo>
                    <a:lnTo>
                      <a:pt x="5521" y="8840"/>
                    </a:lnTo>
                    <a:lnTo>
                      <a:pt x="5316" y="8873"/>
                    </a:lnTo>
                    <a:cubicBezTo>
                      <a:pt x="5315" y="8829"/>
                      <a:pt x="5313" y="8784"/>
                      <a:pt x="5312" y="8740"/>
                    </a:cubicBezTo>
                    <a:cubicBezTo>
                      <a:pt x="5308" y="8701"/>
                      <a:pt x="5304" y="8663"/>
                      <a:pt x="5300" y="8624"/>
                    </a:cubicBezTo>
                    <a:cubicBezTo>
                      <a:pt x="5329" y="8550"/>
                      <a:pt x="5359" y="8477"/>
                      <a:pt x="5388" y="8403"/>
                    </a:cubicBezTo>
                    <a:cubicBezTo>
                      <a:pt x="5399" y="8357"/>
                      <a:pt x="5409" y="8311"/>
                      <a:pt x="5420" y="8265"/>
                    </a:cubicBezTo>
                    <a:cubicBezTo>
                      <a:pt x="5405" y="8184"/>
                      <a:pt x="5391" y="8103"/>
                      <a:pt x="5376" y="8022"/>
                    </a:cubicBezTo>
                    <a:cubicBezTo>
                      <a:pt x="5363" y="7939"/>
                      <a:pt x="5349" y="7856"/>
                      <a:pt x="5336" y="7773"/>
                    </a:cubicBezTo>
                    <a:lnTo>
                      <a:pt x="5251" y="7718"/>
                    </a:lnTo>
                    <a:lnTo>
                      <a:pt x="5094" y="7486"/>
                    </a:lnTo>
                    <a:cubicBezTo>
                      <a:pt x="5086" y="7519"/>
                      <a:pt x="5078" y="7553"/>
                      <a:pt x="5070" y="7586"/>
                    </a:cubicBezTo>
                    <a:lnTo>
                      <a:pt x="4861" y="7486"/>
                    </a:lnTo>
                    <a:cubicBezTo>
                      <a:pt x="4864" y="7442"/>
                      <a:pt x="4866" y="7398"/>
                      <a:pt x="4869" y="7354"/>
                    </a:cubicBezTo>
                    <a:cubicBezTo>
                      <a:pt x="4845" y="7343"/>
                      <a:pt x="4821" y="7331"/>
                      <a:pt x="4797" y="7320"/>
                    </a:cubicBezTo>
                    <a:cubicBezTo>
                      <a:pt x="4801" y="7304"/>
                      <a:pt x="4805" y="7287"/>
                      <a:pt x="4809" y="7271"/>
                    </a:cubicBezTo>
                    <a:lnTo>
                      <a:pt x="4725" y="7238"/>
                    </a:lnTo>
                    <a:lnTo>
                      <a:pt x="4620" y="7422"/>
                    </a:lnTo>
                    <a:lnTo>
                      <a:pt x="4467" y="7287"/>
                    </a:lnTo>
                    <a:close/>
                  </a:path>
                </a:pathLst>
              </a:custGeom>
              <a:solidFill>
                <a:schemeClr val="tx2">
                  <a:lumMod val="60000"/>
                  <a:lumOff val="4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051" name="Freeform 234"/>
              <p:cNvSpPr>
                <a:spLocks noChangeAspect="1"/>
              </p:cNvSpPr>
              <p:nvPr/>
            </p:nvSpPr>
            <p:spPr bwMode="auto">
              <a:xfrm>
                <a:off x="7951631" y="3367724"/>
                <a:ext cx="79548" cy="72802"/>
              </a:xfrm>
              <a:custGeom>
                <a:avLst/>
                <a:gdLst>
                  <a:gd name="T0" fmla="*/ 2147483647 w 106"/>
                  <a:gd name="T1" fmla="*/ 0 h 95"/>
                  <a:gd name="T2" fmla="*/ 2147483647 w 106"/>
                  <a:gd name="T3" fmla="*/ 2147483647 h 95"/>
                  <a:gd name="T4" fmla="*/ 0 w 106"/>
                  <a:gd name="T5" fmla="*/ 2147483647 h 95"/>
                  <a:gd name="T6" fmla="*/ 2147483647 w 106"/>
                  <a:gd name="T7" fmla="*/ 2147483647 h 95"/>
                  <a:gd name="T8" fmla="*/ 2147483647 w 106"/>
                  <a:gd name="T9" fmla="*/ 2147483647 h 95"/>
                  <a:gd name="T10" fmla="*/ 2147483647 w 106"/>
                  <a:gd name="T11" fmla="*/ 2147483647 h 95"/>
                  <a:gd name="T12" fmla="*/ 2147483647 w 106"/>
                  <a:gd name="T13" fmla="*/ 2147483647 h 95"/>
                  <a:gd name="T14" fmla="*/ 2147483647 w 106"/>
                  <a:gd name="T15" fmla="*/ 2147483647 h 95"/>
                  <a:gd name="T16" fmla="*/ 2147483647 w 106"/>
                  <a:gd name="T17" fmla="*/ 2147483647 h 95"/>
                  <a:gd name="T18" fmla="*/ 2147483647 w 106"/>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95"/>
                  <a:gd name="T32" fmla="*/ 106 w 106"/>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95">
                    <a:moveTo>
                      <a:pt x="81" y="0"/>
                    </a:moveTo>
                    <a:lnTo>
                      <a:pt x="31" y="7"/>
                    </a:lnTo>
                    <a:lnTo>
                      <a:pt x="0" y="33"/>
                    </a:lnTo>
                    <a:lnTo>
                      <a:pt x="3" y="77"/>
                    </a:lnTo>
                    <a:lnTo>
                      <a:pt x="42" y="95"/>
                    </a:lnTo>
                    <a:lnTo>
                      <a:pt x="60" y="89"/>
                    </a:lnTo>
                    <a:lnTo>
                      <a:pt x="87" y="56"/>
                    </a:lnTo>
                    <a:lnTo>
                      <a:pt x="106" y="21"/>
                    </a:lnTo>
                    <a:lnTo>
                      <a:pt x="100" y="3"/>
                    </a:lnTo>
                    <a:lnTo>
                      <a:pt x="81" y="0"/>
                    </a:lnTo>
                    <a:close/>
                  </a:path>
                </a:pathLst>
              </a:custGeom>
              <a:solidFill>
                <a:srgbClr val="FF0000"/>
              </a:solidFill>
              <a:ln w="0" cap="flat" cmpd="sng">
                <a:solidFill>
                  <a:schemeClr val="accent1"/>
                </a:solidFill>
                <a:prstDash val="solid"/>
                <a:round/>
                <a:headEnd type="none" w="med" len="med"/>
                <a:tailEnd type="none" w="med" len="med"/>
              </a:ln>
            </p:spPr>
            <p:txBody>
              <a:bodyPr/>
              <a:lstStyle/>
              <a:p>
                <a:endParaRPr lang="en-US" sz="1799"/>
              </a:p>
            </p:txBody>
          </p:sp>
          <p:sp>
            <p:nvSpPr>
              <p:cNvPr id="1052" name="Freeform 235"/>
              <p:cNvSpPr>
                <a:spLocks noChangeAspect="1"/>
              </p:cNvSpPr>
              <p:nvPr/>
            </p:nvSpPr>
            <p:spPr bwMode="auto">
              <a:xfrm>
                <a:off x="8568134" y="2492125"/>
                <a:ext cx="306262" cy="326629"/>
              </a:xfrm>
              <a:custGeom>
                <a:avLst/>
                <a:gdLst>
                  <a:gd name="T0" fmla="*/ 2147483647 w 412"/>
                  <a:gd name="T1" fmla="*/ 2147483647 h 441"/>
                  <a:gd name="T2" fmla="*/ 2147483647 w 412"/>
                  <a:gd name="T3" fmla="*/ 2147483647 h 441"/>
                  <a:gd name="T4" fmla="*/ 2147483647 w 412"/>
                  <a:gd name="T5" fmla="*/ 2147483647 h 441"/>
                  <a:gd name="T6" fmla="*/ 2147483647 w 412"/>
                  <a:gd name="T7" fmla="*/ 2147483647 h 441"/>
                  <a:gd name="T8" fmla="*/ 2147483647 w 412"/>
                  <a:gd name="T9" fmla="*/ 2147483647 h 441"/>
                  <a:gd name="T10" fmla="*/ 2147483647 w 412"/>
                  <a:gd name="T11" fmla="*/ 2147483647 h 441"/>
                  <a:gd name="T12" fmla="*/ 2147483647 w 412"/>
                  <a:gd name="T13" fmla="*/ 2147483647 h 441"/>
                  <a:gd name="T14" fmla="*/ 2147483647 w 412"/>
                  <a:gd name="T15" fmla="*/ 2147483647 h 441"/>
                  <a:gd name="T16" fmla="*/ 2147483647 w 412"/>
                  <a:gd name="T17" fmla="*/ 2147483647 h 441"/>
                  <a:gd name="T18" fmla="*/ 2147483647 w 412"/>
                  <a:gd name="T19" fmla="*/ 2147483647 h 441"/>
                  <a:gd name="T20" fmla="*/ 2147483647 w 412"/>
                  <a:gd name="T21" fmla="*/ 2147483647 h 441"/>
                  <a:gd name="T22" fmla="*/ 2147483647 w 412"/>
                  <a:gd name="T23" fmla="*/ 2147483647 h 441"/>
                  <a:gd name="T24" fmla="*/ 2147483647 w 412"/>
                  <a:gd name="T25" fmla="*/ 2147483647 h 441"/>
                  <a:gd name="T26" fmla="*/ 2147483647 w 412"/>
                  <a:gd name="T27" fmla="*/ 2147483647 h 441"/>
                  <a:gd name="T28" fmla="*/ 2147483647 w 412"/>
                  <a:gd name="T29" fmla="*/ 2147483647 h 441"/>
                  <a:gd name="T30" fmla="*/ 2147483647 w 412"/>
                  <a:gd name="T31" fmla="*/ 2147483647 h 441"/>
                  <a:gd name="T32" fmla="*/ 2147483647 w 412"/>
                  <a:gd name="T33" fmla="*/ 2147483647 h 441"/>
                  <a:gd name="T34" fmla="*/ 2147483647 w 412"/>
                  <a:gd name="T35" fmla="*/ 2147483647 h 441"/>
                  <a:gd name="T36" fmla="*/ 2147483647 w 412"/>
                  <a:gd name="T37" fmla="*/ 2147483647 h 441"/>
                  <a:gd name="T38" fmla="*/ 0 w 412"/>
                  <a:gd name="T39" fmla="*/ 2147483647 h 441"/>
                  <a:gd name="T40" fmla="*/ 2147483647 w 412"/>
                  <a:gd name="T41" fmla="*/ 2147483647 h 441"/>
                  <a:gd name="T42" fmla="*/ 2147483647 w 412"/>
                  <a:gd name="T43" fmla="*/ 2147483647 h 441"/>
                  <a:gd name="T44" fmla="*/ 2147483647 w 412"/>
                  <a:gd name="T45" fmla="*/ 2147483647 h 441"/>
                  <a:gd name="T46" fmla="*/ 2147483647 w 412"/>
                  <a:gd name="T47" fmla="*/ 2147483647 h 441"/>
                  <a:gd name="T48" fmla="*/ 2147483647 w 412"/>
                  <a:gd name="T49" fmla="*/ 2147483647 h 441"/>
                  <a:gd name="T50" fmla="*/ 2147483647 w 412"/>
                  <a:gd name="T51" fmla="*/ 2147483647 h 441"/>
                  <a:gd name="T52" fmla="*/ 2147483647 w 412"/>
                  <a:gd name="T53" fmla="*/ 2147483647 h 441"/>
                  <a:gd name="T54" fmla="*/ 2147483647 w 412"/>
                  <a:gd name="T55" fmla="*/ 2147483647 h 441"/>
                  <a:gd name="T56" fmla="*/ 2147483647 w 412"/>
                  <a:gd name="T57" fmla="*/ 2147483647 h 441"/>
                  <a:gd name="T58" fmla="*/ 2147483647 w 412"/>
                  <a:gd name="T59" fmla="*/ 2147483647 h 441"/>
                  <a:gd name="T60" fmla="*/ 2147483647 w 412"/>
                  <a:gd name="T61" fmla="*/ 2147483647 h 441"/>
                  <a:gd name="T62" fmla="*/ 2147483647 w 412"/>
                  <a:gd name="T63" fmla="*/ 2147483647 h 441"/>
                  <a:gd name="T64" fmla="*/ 2147483647 w 412"/>
                  <a:gd name="T65" fmla="*/ 2147483647 h 441"/>
                  <a:gd name="T66" fmla="*/ 2147483647 w 412"/>
                  <a:gd name="T67" fmla="*/ 2147483647 h 441"/>
                  <a:gd name="T68" fmla="*/ 2147483647 w 412"/>
                  <a:gd name="T69" fmla="*/ 2147483647 h 441"/>
                  <a:gd name="T70" fmla="*/ 2147483647 w 412"/>
                  <a:gd name="T71" fmla="*/ 2147483647 h 441"/>
                  <a:gd name="T72" fmla="*/ 2147483647 w 412"/>
                  <a:gd name="T73" fmla="*/ 2147483647 h 441"/>
                  <a:gd name="T74" fmla="*/ 2147483647 w 412"/>
                  <a:gd name="T75" fmla="*/ 2147483647 h 441"/>
                  <a:gd name="T76" fmla="*/ 2147483647 w 412"/>
                  <a:gd name="T77" fmla="*/ 2147483647 h 441"/>
                  <a:gd name="T78" fmla="*/ 2147483647 w 412"/>
                  <a:gd name="T79" fmla="*/ 2147483647 h 441"/>
                  <a:gd name="T80" fmla="*/ 2147483647 w 412"/>
                  <a:gd name="T81" fmla="*/ 2147483647 h 441"/>
                  <a:gd name="T82" fmla="*/ 2147483647 w 412"/>
                  <a:gd name="T83" fmla="*/ 2147483647 h 441"/>
                  <a:gd name="T84" fmla="*/ 2147483647 w 412"/>
                  <a:gd name="T85" fmla="*/ 2147483647 h 441"/>
                  <a:gd name="T86" fmla="*/ 2147483647 w 412"/>
                  <a:gd name="T87" fmla="*/ 0 h 441"/>
                  <a:gd name="T88" fmla="*/ 2147483647 w 412"/>
                  <a:gd name="T89" fmla="*/ 2147483647 h 441"/>
                  <a:gd name="T90" fmla="*/ 2147483647 w 412"/>
                  <a:gd name="T91" fmla="*/ 2147483647 h 441"/>
                  <a:gd name="T92" fmla="*/ 2147483647 w 412"/>
                  <a:gd name="T93" fmla="*/ 2147483647 h 441"/>
                  <a:gd name="T94" fmla="*/ 2147483647 w 412"/>
                  <a:gd name="T95" fmla="*/ 2147483647 h 441"/>
                  <a:gd name="T96" fmla="*/ 2147483647 w 412"/>
                  <a:gd name="T97" fmla="*/ 2147483647 h 441"/>
                  <a:gd name="T98" fmla="*/ 2147483647 w 412"/>
                  <a:gd name="T99" fmla="*/ 2147483647 h 441"/>
                  <a:gd name="T100" fmla="*/ 2147483647 w 412"/>
                  <a:gd name="T101" fmla="*/ 2147483647 h 441"/>
                  <a:gd name="T102" fmla="*/ 2147483647 w 412"/>
                  <a:gd name="T103" fmla="*/ 2147483647 h 441"/>
                  <a:gd name="T104" fmla="*/ 2147483647 w 412"/>
                  <a:gd name="T105" fmla="*/ 2147483647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2"/>
                  <a:gd name="T160" fmla="*/ 0 h 441"/>
                  <a:gd name="T161" fmla="*/ 412 w 412"/>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2" h="441">
                    <a:moveTo>
                      <a:pt x="385" y="332"/>
                    </a:moveTo>
                    <a:lnTo>
                      <a:pt x="374" y="320"/>
                    </a:lnTo>
                    <a:lnTo>
                      <a:pt x="376" y="344"/>
                    </a:lnTo>
                    <a:lnTo>
                      <a:pt x="356" y="353"/>
                    </a:lnTo>
                    <a:lnTo>
                      <a:pt x="350" y="374"/>
                    </a:lnTo>
                    <a:lnTo>
                      <a:pt x="338" y="350"/>
                    </a:lnTo>
                    <a:lnTo>
                      <a:pt x="328" y="378"/>
                    </a:lnTo>
                    <a:lnTo>
                      <a:pt x="277" y="375"/>
                    </a:lnTo>
                    <a:lnTo>
                      <a:pt x="262" y="368"/>
                    </a:lnTo>
                    <a:lnTo>
                      <a:pt x="247" y="354"/>
                    </a:lnTo>
                    <a:lnTo>
                      <a:pt x="256" y="381"/>
                    </a:lnTo>
                    <a:lnTo>
                      <a:pt x="267" y="396"/>
                    </a:lnTo>
                    <a:lnTo>
                      <a:pt x="246" y="418"/>
                    </a:lnTo>
                    <a:lnTo>
                      <a:pt x="240" y="441"/>
                    </a:lnTo>
                    <a:lnTo>
                      <a:pt x="195" y="408"/>
                    </a:lnTo>
                    <a:lnTo>
                      <a:pt x="191" y="372"/>
                    </a:lnTo>
                    <a:lnTo>
                      <a:pt x="135" y="378"/>
                    </a:lnTo>
                    <a:lnTo>
                      <a:pt x="71" y="393"/>
                    </a:lnTo>
                    <a:lnTo>
                      <a:pt x="53" y="415"/>
                    </a:lnTo>
                    <a:lnTo>
                      <a:pt x="0" y="405"/>
                    </a:lnTo>
                    <a:lnTo>
                      <a:pt x="9" y="387"/>
                    </a:lnTo>
                    <a:lnTo>
                      <a:pt x="40" y="356"/>
                    </a:lnTo>
                    <a:lnTo>
                      <a:pt x="70" y="326"/>
                    </a:lnTo>
                    <a:lnTo>
                      <a:pt x="116" y="323"/>
                    </a:lnTo>
                    <a:lnTo>
                      <a:pt x="164" y="320"/>
                    </a:lnTo>
                    <a:lnTo>
                      <a:pt x="173" y="326"/>
                    </a:lnTo>
                    <a:lnTo>
                      <a:pt x="198" y="312"/>
                    </a:lnTo>
                    <a:lnTo>
                      <a:pt x="192" y="283"/>
                    </a:lnTo>
                    <a:lnTo>
                      <a:pt x="186" y="238"/>
                    </a:lnTo>
                    <a:lnTo>
                      <a:pt x="207" y="226"/>
                    </a:lnTo>
                    <a:lnTo>
                      <a:pt x="204" y="241"/>
                    </a:lnTo>
                    <a:lnTo>
                      <a:pt x="220" y="259"/>
                    </a:lnTo>
                    <a:lnTo>
                      <a:pt x="244" y="236"/>
                    </a:lnTo>
                    <a:lnTo>
                      <a:pt x="267" y="214"/>
                    </a:lnTo>
                    <a:lnTo>
                      <a:pt x="273" y="172"/>
                    </a:lnTo>
                    <a:lnTo>
                      <a:pt x="277" y="132"/>
                    </a:lnTo>
                    <a:lnTo>
                      <a:pt x="252" y="89"/>
                    </a:lnTo>
                    <a:lnTo>
                      <a:pt x="234" y="41"/>
                    </a:lnTo>
                    <a:lnTo>
                      <a:pt x="238" y="14"/>
                    </a:lnTo>
                    <a:lnTo>
                      <a:pt x="261" y="29"/>
                    </a:lnTo>
                    <a:lnTo>
                      <a:pt x="274" y="21"/>
                    </a:lnTo>
                    <a:lnTo>
                      <a:pt x="268" y="12"/>
                    </a:lnTo>
                    <a:lnTo>
                      <a:pt x="247" y="12"/>
                    </a:lnTo>
                    <a:lnTo>
                      <a:pt x="252" y="0"/>
                    </a:lnTo>
                    <a:lnTo>
                      <a:pt x="274" y="8"/>
                    </a:lnTo>
                    <a:lnTo>
                      <a:pt x="316" y="57"/>
                    </a:lnTo>
                    <a:lnTo>
                      <a:pt x="361" y="105"/>
                    </a:lnTo>
                    <a:lnTo>
                      <a:pt x="365" y="169"/>
                    </a:lnTo>
                    <a:lnTo>
                      <a:pt x="353" y="189"/>
                    </a:lnTo>
                    <a:lnTo>
                      <a:pt x="382" y="257"/>
                    </a:lnTo>
                    <a:lnTo>
                      <a:pt x="412" y="312"/>
                    </a:lnTo>
                    <a:lnTo>
                      <a:pt x="394" y="362"/>
                    </a:lnTo>
                    <a:lnTo>
                      <a:pt x="385" y="332"/>
                    </a:lnTo>
                    <a:close/>
                  </a:path>
                </a:pathLst>
              </a:custGeom>
              <a:solidFill>
                <a:schemeClr val="tx2">
                  <a:lumMod val="60000"/>
                  <a:lumOff val="4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053" name="Freeform 236"/>
              <p:cNvSpPr>
                <a:spLocks noChangeAspect="1"/>
              </p:cNvSpPr>
              <p:nvPr/>
            </p:nvSpPr>
            <p:spPr bwMode="auto">
              <a:xfrm>
                <a:off x="8675529" y="2330777"/>
                <a:ext cx="178986" cy="161346"/>
              </a:xfrm>
              <a:custGeom>
                <a:avLst/>
                <a:gdLst>
                  <a:gd name="T0" fmla="*/ 2147483647 w 239"/>
                  <a:gd name="T1" fmla="*/ 2147483647 h 220"/>
                  <a:gd name="T2" fmla="*/ 2147483647 w 239"/>
                  <a:gd name="T3" fmla="*/ 2147483647 h 220"/>
                  <a:gd name="T4" fmla="*/ 2147483647 w 239"/>
                  <a:gd name="T5" fmla="*/ 2147483647 h 220"/>
                  <a:gd name="T6" fmla="*/ 0 w 239"/>
                  <a:gd name="T7" fmla="*/ 0 h 220"/>
                  <a:gd name="T8" fmla="*/ 2147483647 w 239"/>
                  <a:gd name="T9" fmla="*/ 2147483647 h 220"/>
                  <a:gd name="T10" fmla="*/ 2147483647 w 239"/>
                  <a:gd name="T11" fmla="*/ 2147483647 h 220"/>
                  <a:gd name="T12" fmla="*/ 2147483647 w 239"/>
                  <a:gd name="T13" fmla="*/ 2147483647 h 220"/>
                  <a:gd name="T14" fmla="*/ 2147483647 w 239"/>
                  <a:gd name="T15" fmla="*/ 2147483647 h 220"/>
                  <a:gd name="T16" fmla="*/ 2147483647 w 239"/>
                  <a:gd name="T17" fmla="*/ 2147483647 h 220"/>
                  <a:gd name="T18" fmla="*/ 2147483647 w 239"/>
                  <a:gd name="T19" fmla="*/ 2147483647 h 220"/>
                  <a:gd name="T20" fmla="*/ 2147483647 w 239"/>
                  <a:gd name="T21" fmla="*/ 2147483647 h 220"/>
                  <a:gd name="T22" fmla="*/ 2147483647 w 239"/>
                  <a:gd name="T23" fmla="*/ 2147483647 h 220"/>
                  <a:gd name="T24" fmla="*/ 2147483647 w 239"/>
                  <a:gd name="T25" fmla="*/ 2147483647 h 220"/>
                  <a:gd name="T26" fmla="*/ 2147483647 w 239"/>
                  <a:gd name="T27" fmla="*/ 2147483647 h 220"/>
                  <a:gd name="T28" fmla="*/ 2147483647 w 239"/>
                  <a:gd name="T29" fmla="*/ 2147483647 h 220"/>
                  <a:gd name="T30" fmla="*/ 2147483647 w 239"/>
                  <a:gd name="T31" fmla="*/ 2147483647 h 220"/>
                  <a:gd name="T32" fmla="*/ 2147483647 w 239"/>
                  <a:gd name="T33" fmla="*/ 2147483647 h 220"/>
                  <a:gd name="T34" fmla="*/ 2147483647 w 239"/>
                  <a:gd name="T35" fmla="*/ 2147483647 h 220"/>
                  <a:gd name="T36" fmla="*/ 2147483647 w 239"/>
                  <a:gd name="T37" fmla="*/ 2147483647 h 220"/>
                  <a:gd name="T38" fmla="*/ 2147483647 w 239"/>
                  <a:gd name="T39" fmla="*/ 2147483647 h 220"/>
                  <a:gd name="T40" fmla="*/ 2147483647 w 239"/>
                  <a:gd name="T41" fmla="*/ 2147483647 h 220"/>
                  <a:gd name="T42" fmla="*/ 2147483647 w 239"/>
                  <a:gd name="T43" fmla="*/ 2147483647 h 220"/>
                  <a:gd name="T44" fmla="*/ 2147483647 w 239"/>
                  <a:gd name="T45" fmla="*/ 2147483647 h 220"/>
                  <a:gd name="T46" fmla="*/ 2147483647 w 239"/>
                  <a:gd name="T47" fmla="*/ 2147483647 h 2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9"/>
                  <a:gd name="T73" fmla="*/ 0 h 220"/>
                  <a:gd name="T74" fmla="*/ 239 w 239"/>
                  <a:gd name="T75" fmla="*/ 220 h 2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9" h="220">
                    <a:moveTo>
                      <a:pt x="185" y="85"/>
                    </a:moveTo>
                    <a:lnTo>
                      <a:pt x="142" y="74"/>
                    </a:lnTo>
                    <a:lnTo>
                      <a:pt x="71" y="37"/>
                    </a:lnTo>
                    <a:lnTo>
                      <a:pt x="0" y="0"/>
                    </a:lnTo>
                    <a:lnTo>
                      <a:pt x="12" y="29"/>
                    </a:lnTo>
                    <a:lnTo>
                      <a:pt x="34" y="76"/>
                    </a:lnTo>
                    <a:lnTo>
                      <a:pt x="57" y="121"/>
                    </a:lnTo>
                    <a:lnTo>
                      <a:pt x="25" y="122"/>
                    </a:lnTo>
                    <a:lnTo>
                      <a:pt x="18" y="128"/>
                    </a:lnTo>
                    <a:lnTo>
                      <a:pt x="19" y="150"/>
                    </a:lnTo>
                    <a:lnTo>
                      <a:pt x="28" y="182"/>
                    </a:lnTo>
                    <a:lnTo>
                      <a:pt x="60" y="220"/>
                    </a:lnTo>
                    <a:lnTo>
                      <a:pt x="71" y="212"/>
                    </a:lnTo>
                    <a:lnTo>
                      <a:pt x="95" y="207"/>
                    </a:lnTo>
                    <a:lnTo>
                      <a:pt x="40" y="170"/>
                    </a:lnTo>
                    <a:lnTo>
                      <a:pt x="64" y="167"/>
                    </a:lnTo>
                    <a:lnTo>
                      <a:pt x="83" y="161"/>
                    </a:lnTo>
                    <a:lnTo>
                      <a:pt x="176" y="189"/>
                    </a:lnTo>
                    <a:lnTo>
                      <a:pt x="177" y="176"/>
                    </a:lnTo>
                    <a:lnTo>
                      <a:pt x="201" y="140"/>
                    </a:lnTo>
                    <a:lnTo>
                      <a:pt x="239" y="122"/>
                    </a:lnTo>
                    <a:lnTo>
                      <a:pt x="215" y="104"/>
                    </a:lnTo>
                    <a:lnTo>
                      <a:pt x="197" y="67"/>
                    </a:lnTo>
                    <a:lnTo>
                      <a:pt x="185" y="85"/>
                    </a:lnTo>
                    <a:close/>
                  </a:path>
                </a:pathLst>
              </a:custGeom>
              <a:solidFill>
                <a:schemeClr val="tx2">
                  <a:lumMod val="60000"/>
                  <a:lumOff val="4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054" name="Freeform 237"/>
              <p:cNvSpPr>
                <a:spLocks noChangeAspect="1"/>
              </p:cNvSpPr>
              <p:nvPr/>
            </p:nvSpPr>
            <p:spPr bwMode="auto">
              <a:xfrm>
                <a:off x="8536318" y="2801046"/>
                <a:ext cx="89493" cy="116093"/>
              </a:xfrm>
              <a:custGeom>
                <a:avLst/>
                <a:gdLst>
                  <a:gd name="T0" fmla="*/ 2147483647 w 121"/>
                  <a:gd name="T1" fmla="*/ 2147483647 h 154"/>
                  <a:gd name="T2" fmla="*/ 2147483647 w 121"/>
                  <a:gd name="T3" fmla="*/ 2147483647 h 154"/>
                  <a:gd name="T4" fmla="*/ 2147483647 w 121"/>
                  <a:gd name="T5" fmla="*/ 2147483647 h 154"/>
                  <a:gd name="T6" fmla="*/ 2147483647 w 121"/>
                  <a:gd name="T7" fmla="*/ 2147483647 h 154"/>
                  <a:gd name="T8" fmla="*/ 2147483647 w 121"/>
                  <a:gd name="T9" fmla="*/ 2147483647 h 154"/>
                  <a:gd name="T10" fmla="*/ 2147483647 w 121"/>
                  <a:gd name="T11" fmla="*/ 2147483647 h 154"/>
                  <a:gd name="T12" fmla="*/ 2147483647 w 121"/>
                  <a:gd name="T13" fmla="*/ 2147483647 h 154"/>
                  <a:gd name="T14" fmla="*/ 2147483647 w 121"/>
                  <a:gd name="T15" fmla="*/ 2147483647 h 154"/>
                  <a:gd name="T16" fmla="*/ 2147483647 w 121"/>
                  <a:gd name="T17" fmla="*/ 2147483647 h 154"/>
                  <a:gd name="T18" fmla="*/ 2147483647 w 121"/>
                  <a:gd name="T19" fmla="*/ 2147483647 h 154"/>
                  <a:gd name="T20" fmla="*/ 2147483647 w 121"/>
                  <a:gd name="T21" fmla="*/ 2147483647 h 154"/>
                  <a:gd name="T22" fmla="*/ 2147483647 w 121"/>
                  <a:gd name="T23" fmla="*/ 2147483647 h 154"/>
                  <a:gd name="T24" fmla="*/ 2147483647 w 121"/>
                  <a:gd name="T25" fmla="*/ 2147483647 h 154"/>
                  <a:gd name="T26" fmla="*/ 2147483647 w 121"/>
                  <a:gd name="T27" fmla="*/ 2147483647 h 154"/>
                  <a:gd name="T28" fmla="*/ 0 w 121"/>
                  <a:gd name="T29" fmla="*/ 2147483647 h 154"/>
                  <a:gd name="T30" fmla="*/ 2147483647 w 121"/>
                  <a:gd name="T31" fmla="*/ 0 h 154"/>
                  <a:gd name="T32" fmla="*/ 2147483647 w 121"/>
                  <a:gd name="T33" fmla="*/ 2147483647 h 154"/>
                  <a:gd name="T34" fmla="*/ 2147483647 w 121"/>
                  <a:gd name="T35" fmla="*/ 2147483647 h 154"/>
                  <a:gd name="T36" fmla="*/ 2147483647 w 121"/>
                  <a:gd name="T37" fmla="*/ 2147483647 h 154"/>
                  <a:gd name="T38" fmla="*/ 2147483647 w 121"/>
                  <a:gd name="T39" fmla="*/ 2147483647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
                  <a:gd name="T61" fmla="*/ 0 h 154"/>
                  <a:gd name="T62" fmla="*/ 121 w 121"/>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 h="154">
                    <a:moveTo>
                      <a:pt x="121" y="54"/>
                    </a:moveTo>
                    <a:lnTo>
                      <a:pt x="118" y="94"/>
                    </a:lnTo>
                    <a:lnTo>
                      <a:pt x="114" y="134"/>
                    </a:lnTo>
                    <a:lnTo>
                      <a:pt x="100" y="154"/>
                    </a:lnTo>
                    <a:lnTo>
                      <a:pt x="81" y="121"/>
                    </a:lnTo>
                    <a:lnTo>
                      <a:pt x="85" y="148"/>
                    </a:lnTo>
                    <a:lnTo>
                      <a:pt x="72" y="136"/>
                    </a:lnTo>
                    <a:lnTo>
                      <a:pt x="58" y="94"/>
                    </a:lnTo>
                    <a:lnTo>
                      <a:pt x="60" y="70"/>
                    </a:lnTo>
                    <a:lnTo>
                      <a:pt x="29" y="43"/>
                    </a:lnTo>
                    <a:lnTo>
                      <a:pt x="44" y="70"/>
                    </a:lnTo>
                    <a:lnTo>
                      <a:pt x="26" y="70"/>
                    </a:lnTo>
                    <a:lnTo>
                      <a:pt x="15" y="51"/>
                    </a:lnTo>
                    <a:lnTo>
                      <a:pt x="23" y="51"/>
                    </a:lnTo>
                    <a:lnTo>
                      <a:pt x="0" y="30"/>
                    </a:lnTo>
                    <a:lnTo>
                      <a:pt x="50" y="0"/>
                    </a:lnTo>
                    <a:lnTo>
                      <a:pt x="78" y="18"/>
                    </a:lnTo>
                    <a:lnTo>
                      <a:pt x="94" y="27"/>
                    </a:lnTo>
                    <a:lnTo>
                      <a:pt x="97" y="36"/>
                    </a:lnTo>
                    <a:lnTo>
                      <a:pt x="121" y="54"/>
                    </a:lnTo>
                    <a:close/>
                  </a:path>
                </a:pathLst>
              </a:custGeom>
              <a:solidFill>
                <a:schemeClr val="tx2">
                  <a:lumMod val="60000"/>
                  <a:lumOff val="4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055" name="Freeform 238"/>
              <p:cNvSpPr>
                <a:spLocks noChangeAspect="1"/>
              </p:cNvSpPr>
              <p:nvPr/>
            </p:nvSpPr>
            <p:spPr bwMode="auto">
              <a:xfrm>
                <a:off x="8621834" y="2783333"/>
                <a:ext cx="81538" cy="64931"/>
              </a:xfrm>
              <a:custGeom>
                <a:avLst/>
                <a:gdLst>
                  <a:gd name="T0" fmla="*/ 2147483647 w 112"/>
                  <a:gd name="T1" fmla="*/ 2147483647 h 86"/>
                  <a:gd name="T2" fmla="*/ 2147483647 w 112"/>
                  <a:gd name="T3" fmla="*/ 2147483647 h 86"/>
                  <a:gd name="T4" fmla="*/ 2147483647 w 112"/>
                  <a:gd name="T5" fmla="*/ 2147483647 h 86"/>
                  <a:gd name="T6" fmla="*/ 2147483647 w 112"/>
                  <a:gd name="T7" fmla="*/ 2147483647 h 86"/>
                  <a:gd name="T8" fmla="*/ 2147483647 w 112"/>
                  <a:gd name="T9" fmla="*/ 2147483647 h 86"/>
                  <a:gd name="T10" fmla="*/ 0 w 112"/>
                  <a:gd name="T11" fmla="*/ 2147483647 h 86"/>
                  <a:gd name="T12" fmla="*/ 2147483647 w 112"/>
                  <a:gd name="T13" fmla="*/ 2147483647 h 86"/>
                  <a:gd name="T14" fmla="*/ 2147483647 w 112"/>
                  <a:gd name="T15" fmla="*/ 2147483647 h 86"/>
                  <a:gd name="T16" fmla="*/ 2147483647 w 112"/>
                  <a:gd name="T17" fmla="*/ 0 h 86"/>
                  <a:gd name="T18" fmla="*/ 2147483647 w 112"/>
                  <a:gd name="T19" fmla="*/ 2147483647 h 86"/>
                  <a:gd name="T20" fmla="*/ 2147483647 w 112"/>
                  <a:gd name="T21" fmla="*/ 2147483647 h 86"/>
                  <a:gd name="T22" fmla="*/ 2147483647 w 112"/>
                  <a:gd name="T23" fmla="*/ 2147483647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86"/>
                  <a:gd name="T38" fmla="*/ 112 w 112"/>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86">
                    <a:moveTo>
                      <a:pt x="89" y="54"/>
                    </a:moveTo>
                    <a:lnTo>
                      <a:pt x="53" y="54"/>
                    </a:lnTo>
                    <a:lnTo>
                      <a:pt x="49" y="86"/>
                    </a:lnTo>
                    <a:lnTo>
                      <a:pt x="21" y="64"/>
                    </a:lnTo>
                    <a:lnTo>
                      <a:pt x="7" y="48"/>
                    </a:lnTo>
                    <a:lnTo>
                      <a:pt x="0" y="51"/>
                    </a:lnTo>
                    <a:lnTo>
                      <a:pt x="28" y="16"/>
                    </a:lnTo>
                    <a:lnTo>
                      <a:pt x="55" y="12"/>
                    </a:lnTo>
                    <a:lnTo>
                      <a:pt x="77" y="0"/>
                    </a:lnTo>
                    <a:lnTo>
                      <a:pt x="98" y="15"/>
                    </a:lnTo>
                    <a:lnTo>
                      <a:pt x="112" y="28"/>
                    </a:lnTo>
                    <a:lnTo>
                      <a:pt x="89" y="54"/>
                    </a:lnTo>
                    <a:close/>
                  </a:path>
                </a:pathLst>
              </a:custGeom>
              <a:solidFill>
                <a:schemeClr val="tx2">
                  <a:lumMod val="60000"/>
                  <a:lumOff val="4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056" name="Freeform 239"/>
              <p:cNvSpPr>
                <a:spLocks noChangeAspect="1"/>
              </p:cNvSpPr>
              <p:nvPr/>
            </p:nvSpPr>
            <p:spPr bwMode="auto">
              <a:xfrm>
                <a:off x="8568134" y="3088324"/>
                <a:ext cx="13920" cy="27547"/>
              </a:xfrm>
              <a:custGeom>
                <a:avLst/>
                <a:gdLst>
                  <a:gd name="T0" fmla="*/ 0 w 22"/>
                  <a:gd name="T1" fmla="*/ 2147483647 h 37"/>
                  <a:gd name="T2" fmla="*/ 2147483647 w 22"/>
                  <a:gd name="T3" fmla="*/ 2147483647 h 37"/>
                  <a:gd name="T4" fmla="*/ 2147483647 w 22"/>
                  <a:gd name="T5" fmla="*/ 0 h 37"/>
                  <a:gd name="T6" fmla="*/ 0 w 22"/>
                  <a:gd name="T7" fmla="*/ 2147483647 h 37"/>
                  <a:gd name="T8" fmla="*/ 0 60000 65536"/>
                  <a:gd name="T9" fmla="*/ 0 60000 65536"/>
                  <a:gd name="T10" fmla="*/ 0 60000 65536"/>
                  <a:gd name="T11" fmla="*/ 0 60000 65536"/>
                  <a:gd name="T12" fmla="*/ 0 w 22"/>
                  <a:gd name="T13" fmla="*/ 0 h 37"/>
                  <a:gd name="T14" fmla="*/ 22 w 22"/>
                  <a:gd name="T15" fmla="*/ 37 h 37"/>
                </a:gdLst>
                <a:ahLst/>
                <a:cxnLst>
                  <a:cxn ang="T8">
                    <a:pos x="T0" y="T1"/>
                  </a:cxn>
                  <a:cxn ang="T9">
                    <a:pos x="T2" y="T3"/>
                  </a:cxn>
                  <a:cxn ang="T10">
                    <a:pos x="T4" y="T5"/>
                  </a:cxn>
                  <a:cxn ang="T11">
                    <a:pos x="T6" y="T7"/>
                  </a:cxn>
                </a:cxnLst>
                <a:rect l="T12" t="T13" r="T14" b="T15"/>
                <a:pathLst>
                  <a:path w="22" h="37">
                    <a:moveTo>
                      <a:pt x="0" y="37"/>
                    </a:moveTo>
                    <a:lnTo>
                      <a:pt x="22" y="6"/>
                    </a:lnTo>
                    <a:lnTo>
                      <a:pt x="18" y="0"/>
                    </a:lnTo>
                    <a:lnTo>
                      <a:pt x="0" y="37"/>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057" name="Freeform 240"/>
              <p:cNvSpPr>
                <a:spLocks noChangeAspect="1"/>
              </p:cNvSpPr>
              <p:nvPr/>
            </p:nvSpPr>
            <p:spPr bwMode="auto">
              <a:xfrm>
                <a:off x="8562169" y="2858106"/>
                <a:ext cx="9943" cy="7871"/>
              </a:xfrm>
              <a:custGeom>
                <a:avLst/>
                <a:gdLst>
                  <a:gd name="T0" fmla="*/ 2147483647 w 12"/>
                  <a:gd name="T1" fmla="*/ 0 h 9"/>
                  <a:gd name="T2" fmla="*/ 2147483647 w 12"/>
                  <a:gd name="T3" fmla="*/ 2147483647 h 9"/>
                  <a:gd name="T4" fmla="*/ 0 w 12"/>
                  <a:gd name="T5" fmla="*/ 2147483647 h 9"/>
                  <a:gd name="T6" fmla="*/ 2147483647 w 12"/>
                  <a:gd name="T7" fmla="*/ 0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9" y="0"/>
                    </a:moveTo>
                    <a:lnTo>
                      <a:pt x="12" y="9"/>
                    </a:lnTo>
                    <a:lnTo>
                      <a:pt x="0" y="8"/>
                    </a:lnTo>
                    <a:lnTo>
                      <a:pt x="9" y="0"/>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058" name="Freeform 241"/>
              <p:cNvSpPr>
                <a:spLocks noChangeAspect="1"/>
              </p:cNvSpPr>
              <p:nvPr/>
            </p:nvSpPr>
            <p:spPr bwMode="auto">
              <a:xfrm>
                <a:off x="8228064" y="2433097"/>
                <a:ext cx="165066" cy="208574"/>
              </a:xfrm>
              <a:custGeom>
                <a:avLst/>
                <a:gdLst>
                  <a:gd name="T0" fmla="*/ 2147483647 w 219"/>
                  <a:gd name="T1" fmla="*/ 2147483647 h 282"/>
                  <a:gd name="T2" fmla="*/ 2147483647 w 219"/>
                  <a:gd name="T3" fmla="*/ 2147483647 h 282"/>
                  <a:gd name="T4" fmla="*/ 0 w 219"/>
                  <a:gd name="T5" fmla="*/ 2147483647 h 282"/>
                  <a:gd name="T6" fmla="*/ 2147483647 w 219"/>
                  <a:gd name="T7" fmla="*/ 2147483647 h 282"/>
                  <a:gd name="T8" fmla="*/ 2147483647 w 219"/>
                  <a:gd name="T9" fmla="*/ 2147483647 h 282"/>
                  <a:gd name="T10" fmla="*/ 2147483647 w 219"/>
                  <a:gd name="T11" fmla="*/ 2147483647 h 282"/>
                  <a:gd name="T12" fmla="*/ 2147483647 w 219"/>
                  <a:gd name="T13" fmla="*/ 2147483647 h 282"/>
                  <a:gd name="T14" fmla="*/ 2147483647 w 219"/>
                  <a:gd name="T15" fmla="*/ 2147483647 h 282"/>
                  <a:gd name="T16" fmla="*/ 2147483647 w 219"/>
                  <a:gd name="T17" fmla="*/ 2147483647 h 282"/>
                  <a:gd name="T18" fmla="*/ 2147483647 w 219"/>
                  <a:gd name="T19" fmla="*/ 2147483647 h 282"/>
                  <a:gd name="T20" fmla="*/ 2147483647 w 219"/>
                  <a:gd name="T21" fmla="*/ 0 h 282"/>
                  <a:gd name="T22" fmla="*/ 2147483647 w 219"/>
                  <a:gd name="T23" fmla="*/ 2147483647 h 282"/>
                  <a:gd name="T24" fmla="*/ 2147483647 w 219"/>
                  <a:gd name="T25" fmla="*/ 2147483647 h 282"/>
                  <a:gd name="T26" fmla="*/ 2147483647 w 219"/>
                  <a:gd name="T27" fmla="*/ 2147483647 h 282"/>
                  <a:gd name="T28" fmla="*/ 2147483647 w 219"/>
                  <a:gd name="T29" fmla="*/ 2147483647 h 282"/>
                  <a:gd name="T30" fmla="*/ 2147483647 w 219"/>
                  <a:gd name="T31" fmla="*/ 2147483647 h 282"/>
                  <a:gd name="T32" fmla="*/ 2147483647 w 219"/>
                  <a:gd name="T33" fmla="*/ 2147483647 h 282"/>
                  <a:gd name="T34" fmla="*/ 2147483647 w 219"/>
                  <a:gd name="T35" fmla="*/ 2147483647 h 282"/>
                  <a:gd name="T36" fmla="*/ 2147483647 w 219"/>
                  <a:gd name="T37" fmla="*/ 2147483647 h 282"/>
                  <a:gd name="T38" fmla="*/ 2147483647 w 219"/>
                  <a:gd name="T39" fmla="*/ 2147483647 h 282"/>
                  <a:gd name="T40" fmla="*/ 2147483647 w 219"/>
                  <a:gd name="T41" fmla="*/ 2147483647 h 282"/>
                  <a:gd name="T42" fmla="*/ 2147483647 w 219"/>
                  <a:gd name="T43" fmla="*/ 2147483647 h 282"/>
                  <a:gd name="T44" fmla="*/ 2147483647 w 219"/>
                  <a:gd name="T45" fmla="*/ 2147483647 h 282"/>
                  <a:gd name="T46" fmla="*/ 2147483647 w 219"/>
                  <a:gd name="T47" fmla="*/ 2147483647 h 282"/>
                  <a:gd name="T48" fmla="*/ 2147483647 w 219"/>
                  <a:gd name="T49" fmla="*/ 2147483647 h 282"/>
                  <a:gd name="T50" fmla="*/ 2147483647 w 219"/>
                  <a:gd name="T51" fmla="*/ 2147483647 h 282"/>
                  <a:gd name="T52" fmla="*/ 2147483647 w 219"/>
                  <a:gd name="T53" fmla="*/ 2147483647 h 282"/>
                  <a:gd name="T54" fmla="*/ 2147483647 w 219"/>
                  <a:gd name="T55" fmla="*/ 2147483647 h 282"/>
                  <a:gd name="T56" fmla="*/ 2147483647 w 219"/>
                  <a:gd name="T57" fmla="*/ 2147483647 h 282"/>
                  <a:gd name="T58" fmla="*/ 2147483647 w 219"/>
                  <a:gd name="T59" fmla="*/ 2147483647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9"/>
                  <a:gd name="T91" fmla="*/ 0 h 282"/>
                  <a:gd name="T92" fmla="*/ 219 w 219"/>
                  <a:gd name="T93" fmla="*/ 282 h 2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9" h="282">
                    <a:moveTo>
                      <a:pt x="57" y="188"/>
                    </a:moveTo>
                    <a:lnTo>
                      <a:pt x="27" y="182"/>
                    </a:lnTo>
                    <a:lnTo>
                      <a:pt x="0" y="157"/>
                    </a:lnTo>
                    <a:lnTo>
                      <a:pt x="27" y="127"/>
                    </a:lnTo>
                    <a:lnTo>
                      <a:pt x="54" y="81"/>
                    </a:lnTo>
                    <a:lnTo>
                      <a:pt x="71" y="71"/>
                    </a:lnTo>
                    <a:lnTo>
                      <a:pt x="125" y="87"/>
                    </a:lnTo>
                    <a:lnTo>
                      <a:pt x="109" y="57"/>
                    </a:lnTo>
                    <a:lnTo>
                      <a:pt x="124" y="53"/>
                    </a:lnTo>
                    <a:lnTo>
                      <a:pt x="154" y="29"/>
                    </a:lnTo>
                    <a:lnTo>
                      <a:pt x="154" y="0"/>
                    </a:lnTo>
                    <a:lnTo>
                      <a:pt x="204" y="30"/>
                    </a:lnTo>
                    <a:lnTo>
                      <a:pt x="213" y="38"/>
                    </a:lnTo>
                    <a:lnTo>
                      <a:pt x="189" y="68"/>
                    </a:lnTo>
                    <a:lnTo>
                      <a:pt x="207" y="120"/>
                    </a:lnTo>
                    <a:lnTo>
                      <a:pt x="183" y="153"/>
                    </a:lnTo>
                    <a:lnTo>
                      <a:pt x="158" y="184"/>
                    </a:lnTo>
                    <a:lnTo>
                      <a:pt x="168" y="211"/>
                    </a:lnTo>
                    <a:lnTo>
                      <a:pt x="219" y="239"/>
                    </a:lnTo>
                    <a:lnTo>
                      <a:pt x="200" y="254"/>
                    </a:lnTo>
                    <a:lnTo>
                      <a:pt x="164" y="272"/>
                    </a:lnTo>
                    <a:lnTo>
                      <a:pt x="164" y="282"/>
                    </a:lnTo>
                    <a:lnTo>
                      <a:pt x="121" y="275"/>
                    </a:lnTo>
                    <a:lnTo>
                      <a:pt x="107" y="282"/>
                    </a:lnTo>
                    <a:lnTo>
                      <a:pt x="86" y="271"/>
                    </a:lnTo>
                    <a:lnTo>
                      <a:pt x="70" y="263"/>
                    </a:lnTo>
                    <a:lnTo>
                      <a:pt x="80" y="236"/>
                    </a:lnTo>
                    <a:lnTo>
                      <a:pt x="86" y="233"/>
                    </a:lnTo>
                    <a:lnTo>
                      <a:pt x="67" y="221"/>
                    </a:lnTo>
                    <a:lnTo>
                      <a:pt x="57" y="188"/>
                    </a:lnTo>
                    <a:close/>
                  </a:path>
                </a:pathLst>
              </a:custGeom>
              <a:solidFill>
                <a:schemeClr val="tx2">
                  <a:lumMod val="60000"/>
                  <a:lumOff val="40000"/>
                </a:schemeClr>
              </a:solidFill>
              <a:ln w="0">
                <a:solidFill>
                  <a:schemeClr val="accent1"/>
                </a:solidFill>
                <a:prstDash val="solid"/>
                <a:round/>
                <a:headEnd/>
                <a:tailEnd/>
              </a:ln>
            </p:spPr>
            <p:txBody>
              <a:bodyPr/>
              <a:lstStyle/>
              <a:p>
                <a:endParaRPr lang="en-US" sz="1799"/>
              </a:p>
            </p:txBody>
          </p:sp>
          <p:sp>
            <p:nvSpPr>
              <p:cNvPr id="1059" name="Freeform 242"/>
              <p:cNvSpPr>
                <a:spLocks noChangeAspect="1"/>
              </p:cNvSpPr>
              <p:nvPr/>
            </p:nvSpPr>
            <p:spPr bwMode="auto">
              <a:xfrm>
                <a:off x="8351365" y="2610184"/>
                <a:ext cx="139211" cy="169216"/>
              </a:xfrm>
              <a:custGeom>
                <a:avLst/>
                <a:gdLst>
                  <a:gd name="T0" fmla="*/ 2147483647 w 185"/>
                  <a:gd name="T1" fmla="*/ 2147483647 h 230"/>
                  <a:gd name="T2" fmla="*/ 2147483647 w 185"/>
                  <a:gd name="T3" fmla="*/ 2147483647 h 230"/>
                  <a:gd name="T4" fmla="*/ 2147483647 w 185"/>
                  <a:gd name="T5" fmla="*/ 2147483647 h 230"/>
                  <a:gd name="T6" fmla="*/ 2147483647 w 185"/>
                  <a:gd name="T7" fmla="*/ 2147483647 h 230"/>
                  <a:gd name="T8" fmla="*/ 2147483647 w 185"/>
                  <a:gd name="T9" fmla="*/ 2147483647 h 230"/>
                  <a:gd name="T10" fmla="*/ 2147483647 w 185"/>
                  <a:gd name="T11" fmla="*/ 2147483647 h 230"/>
                  <a:gd name="T12" fmla="*/ 2147483647 w 185"/>
                  <a:gd name="T13" fmla="*/ 2147483647 h 230"/>
                  <a:gd name="T14" fmla="*/ 2147483647 w 185"/>
                  <a:gd name="T15" fmla="*/ 2147483647 h 230"/>
                  <a:gd name="T16" fmla="*/ 2147483647 w 185"/>
                  <a:gd name="T17" fmla="*/ 2147483647 h 230"/>
                  <a:gd name="T18" fmla="*/ 2147483647 w 185"/>
                  <a:gd name="T19" fmla="*/ 2147483647 h 230"/>
                  <a:gd name="T20" fmla="*/ 2147483647 w 185"/>
                  <a:gd name="T21" fmla="*/ 2147483647 h 230"/>
                  <a:gd name="T22" fmla="*/ 2147483647 w 185"/>
                  <a:gd name="T23" fmla="*/ 2147483647 h 230"/>
                  <a:gd name="T24" fmla="*/ 2147483647 w 185"/>
                  <a:gd name="T25" fmla="*/ 2147483647 h 230"/>
                  <a:gd name="T26" fmla="*/ 2147483647 w 185"/>
                  <a:gd name="T27" fmla="*/ 2147483647 h 230"/>
                  <a:gd name="T28" fmla="*/ 2147483647 w 185"/>
                  <a:gd name="T29" fmla="*/ 2147483647 h 230"/>
                  <a:gd name="T30" fmla="*/ 2147483647 w 185"/>
                  <a:gd name="T31" fmla="*/ 2147483647 h 230"/>
                  <a:gd name="T32" fmla="*/ 2147483647 w 185"/>
                  <a:gd name="T33" fmla="*/ 2147483647 h 230"/>
                  <a:gd name="T34" fmla="*/ 0 w 185"/>
                  <a:gd name="T35" fmla="*/ 2147483647 h 230"/>
                  <a:gd name="T36" fmla="*/ 0 w 185"/>
                  <a:gd name="T37" fmla="*/ 2147483647 h 230"/>
                  <a:gd name="T38" fmla="*/ 2147483647 w 185"/>
                  <a:gd name="T39" fmla="*/ 2147483647 h 230"/>
                  <a:gd name="T40" fmla="*/ 2147483647 w 185"/>
                  <a:gd name="T41" fmla="*/ 0 h 230"/>
                  <a:gd name="T42" fmla="*/ 2147483647 w 185"/>
                  <a:gd name="T43" fmla="*/ 2147483647 h 230"/>
                  <a:gd name="T44" fmla="*/ 2147483647 w 185"/>
                  <a:gd name="T45" fmla="*/ 2147483647 h 230"/>
                  <a:gd name="T46" fmla="*/ 2147483647 w 185"/>
                  <a:gd name="T47" fmla="*/ 2147483647 h 230"/>
                  <a:gd name="T48" fmla="*/ 2147483647 w 185"/>
                  <a:gd name="T49" fmla="*/ 2147483647 h 230"/>
                  <a:gd name="T50" fmla="*/ 2147483647 w 185"/>
                  <a:gd name="T51" fmla="*/ 2147483647 h 230"/>
                  <a:gd name="T52" fmla="*/ 2147483647 w 185"/>
                  <a:gd name="T53" fmla="*/ 2147483647 h 230"/>
                  <a:gd name="T54" fmla="*/ 2147483647 w 185"/>
                  <a:gd name="T55" fmla="*/ 2147483647 h 230"/>
                  <a:gd name="T56" fmla="*/ 2147483647 w 185"/>
                  <a:gd name="T57" fmla="*/ 2147483647 h 230"/>
                  <a:gd name="T58" fmla="*/ 2147483647 w 185"/>
                  <a:gd name="T59" fmla="*/ 2147483647 h 230"/>
                  <a:gd name="T60" fmla="*/ 2147483647 w 185"/>
                  <a:gd name="T61" fmla="*/ 2147483647 h 2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5"/>
                  <a:gd name="T94" fmla="*/ 0 h 230"/>
                  <a:gd name="T95" fmla="*/ 185 w 185"/>
                  <a:gd name="T96" fmla="*/ 230 h 2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5" h="230">
                    <a:moveTo>
                      <a:pt x="106" y="225"/>
                    </a:moveTo>
                    <a:lnTo>
                      <a:pt x="104" y="217"/>
                    </a:lnTo>
                    <a:lnTo>
                      <a:pt x="88" y="223"/>
                    </a:lnTo>
                    <a:lnTo>
                      <a:pt x="76" y="230"/>
                    </a:lnTo>
                    <a:lnTo>
                      <a:pt x="69" y="221"/>
                    </a:lnTo>
                    <a:lnTo>
                      <a:pt x="72" y="215"/>
                    </a:lnTo>
                    <a:lnTo>
                      <a:pt x="69" y="209"/>
                    </a:lnTo>
                    <a:lnTo>
                      <a:pt x="60" y="197"/>
                    </a:lnTo>
                    <a:lnTo>
                      <a:pt x="49" y="167"/>
                    </a:lnTo>
                    <a:lnTo>
                      <a:pt x="49" y="149"/>
                    </a:lnTo>
                    <a:lnTo>
                      <a:pt x="48" y="143"/>
                    </a:lnTo>
                    <a:lnTo>
                      <a:pt x="16" y="109"/>
                    </a:lnTo>
                    <a:lnTo>
                      <a:pt x="9" y="100"/>
                    </a:lnTo>
                    <a:lnTo>
                      <a:pt x="13" y="94"/>
                    </a:lnTo>
                    <a:lnTo>
                      <a:pt x="34" y="102"/>
                    </a:lnTo>
                    <a:lnTo>
                      <a:pt x="33" y="93"/>
                    </a:lnTo>
                    <a:lnTo>
                      <a:pt x="3" y="52"/>
                    </a:lnTo>
                    <a:lnTo>
                      <a:pt x="0" y="43"/>
                    </a:lnTo>
                    <a:lnTo>
                      <a:pt x="0" y="33"/>
                    </a:lnTo>
                    <a:lnTo>
                      <a:pt x="36" y="15"/>
                    </a:lnTo>
                    <a:lnTo>
                      <a:pt x="55" y="0"/>
                    </a:lnTo>
                    <a:lnTo>
                      <a:pt x="106" y="52"/>
                    </a:lnTo>
                    <a:lnTo>
                      <a:pt x="157" y="106"/>
                    </a:lnTo>
                    <a:lnTo>
                      <a:pt x="185" y="182"/>
                    </a:lnTo>
                    <a:lnTo>
                      <a:pt x="164" y="193"/>
                    </a:lnTo>
                    <a:lnTo>
                      <a:pt x="143" y="205"/>
                    </a:lnTo>
                    <a:lnTo>
                      <a:pt x="131" y="200"/>
                    </a:lnTo>
                    <a:lnTo>
                      <a:pt x="125" y="208"/>
                    </a:lnTo>
                    <a:lnTo>
                      <a:pt x="121" y="212"/>
                    </a:lnTo>
                    <a:lnTo>
                      <a:pt x="112" y="215"/>
                    </a:lnTo>
                    <a:lnTo>
                      <a:pt x="106" y="225"/>
                    </a:lnTo>
                    <a:close/>
                  </a:path>
                </a:pathLst>
              </a:custGeom>
              <a:solidFill>
                <a:schemeClr val="tx2">
                  <a:lumMod val="60000"/>
                  <a:lumOff val="4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060" name="Freeform 243"/>
              <p:cNvSpPr>
                <a:spLocks noChangeAspect="1"/>
              </p:cNvSpPr>
              <p:nvPr/>
            </p:nvSpPr>
            <p:spPr bwMode="auto">
              <a:xfrm>
                <a:off x="8329490" y="3157186"/>
                <a:ext cx="51710" cy="131832"/>
              </a:xfrm>
              <a:custGeom>
                <a:avLst/>
                <a:gdLst>
                  <a:gd name="T0" fmla="*/ 2147483647 w 70"/>
                  <a:gd name="T1" fmla="*/ 2147483647 h 176"/>
                  <a:gd name="T2" fmla="*/ 2147483647 w 70"/>
                  <a:gd name="T3" fmla="*/ 2147483647 h 176"/>
                  <a:gd name="T4" fmla="*/ 0 w 70"/>
                  <a:gd name="T5" fmla="*/ 2147483647 h 176"/>
                  <a:gd name="T6" fmla="*/ 2147483647 w 70"/>
                  <a:gd name="T7" fmla="*/ 2147483647 h 176"/>
                  <a:gd name="T8" fmla="*/ 2147483647 w 70"/>
                  <a:gd name="T9" fmla="*/ 0 h 176"/>
                  <a:gd name="T10" fmla="*/ 2147483647 w 70"/>
                  <a:gd name="T11" fmla="*/ 2147483647 h 176"/>
                  <a:gd name="T12" fmla="*/ 2147483647 w 70"/>
                  <a:gd name="T13" fmla="*/ 2147483647 h 176"/>
                  <a:gd name="T14" fmla="*/ 2147483647 w 70"/>
                  <a:gd name="T15" fmla="*/ 2147483647 h 176"/>
                  <a:gd name="T16" fmla="*/ 2147483647 w 70"/>
                  <a:gd name="T17" fmla="*/ 2147483647 h 176"/>
                  <a:gd name="T18" fmla="*/ 2147483647 w 70"/>
                  <a:gd name="T19" fmla="*/ 214748364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176"/>
                  <a:gd name="T32" fmla="*/ 70 w 70"/>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176">
                    <a:moveTo>
                      <a:pt x="47" y="176"/>
                    </a:moveTo>
                    <a:lnTo>
                      <a:pt x="7" y="131"/>
                    </a:lnTo>
                    <a:lnTo>
                      <a:pt x="0" y="70"/>
                    </a:lnTo>
                    <a:lnTo>
                      <a:pt x="19" y="34"/>
                    </a:lnTo>
                    <a:lnTo>
                      <a:pt x="38" y="0"/>
                    </a:lnTo>
                    <a:lnTo>
                      <a:pt x="70" y="9"/>
                    </a:lnTo>
                    <a:lnTo>
                      <a:pt x="64" y="51"/>
                    </a:lnTo>
                    <a:lnTo>
                      <a:pt x="58" y="92"/>
                    </a:lnTo>
                    <a:lnTo>
                      <a:pt x="52" y="134"/>
                    </a:lnTo>
                    <a:lnTo>
                      <a:pt x="47" y="176"/>
                    </a:lnTo>
                    <a:close/>
                  </a:path>
                </a:pathLst>
              </a:custGeom>
              <a:solidFill>
                <a:schemeClr val="tx2">
                  <a:lumMod val="60000"/>
                  <a:lumOff val="40000"/>
                </a:schemeClr>
              </a:solidFill>
              <a:ln w="0">
                <a:solidFill>
                  <a:schemeClr val="accent1"/>
                </a:solidFill>
                <a:prstDash val="solid"/>
                <a:round/>
                <a:headEnd/>
                <a:tailEnd/>
              </a:ln>
            </p:spPr>
            <p:txBody>
              <a:bodyPr/>
              <a:lstStyle/>
              <a:p>
                <a:endParaRPr lang="en-US" sz="1799"/>
              </a:p>
            </p:txBody>
          </p:sp>
          <p:sp>
            <p:nvSpPr>
              <p:cNvPr id="1061" name="Freeform 244"/>
              <p:cNvSpPr>
                <a:spLocks noChangeAspect="1"/>
              </p:cNvSpPr>
              <p:nvPr/>
            </p:nvSpPr>
            <p:spPr bwMode="auto">
              <a:xfrm>
                <a:off x="6845902" y="2071046"/>
                <a:ext cx="1075898" cy="419110"/>
              </a:xfrm>
              <a:custGeom>
                <a:avLst/>
                <a:gdLst>
                  <a:gd name="T0" fmla="*/ 2147483647 w 1440"/>
                  <a:gd name="T1" fmla="*/ 2147483647 h 566"/>
                  <a:gd name="T2" fmla="*/ 2147483647 w 1440"/>
                  <a:gd name="T3" fmla="*/ 2147483647 h 566"/>
                  <a:gd name="T4" fmla="*/ 2147483647 w 1440"/>
                  <a:gd name="T5" fmla="*/ 2147483647 h 566"/>
                  <a:gd name="T6" fmla="*/ 2147483647 w 1440"/>
                  <a:gd name="T7" fmla="*/ 2147483647 h 566"/>
                  <a:gd name="T8" fmla="*/ 2147483647 w 1440"/>
                  <a:gd name="T9" fmla="*/ 2147483647 h 566"/>
                  <a:gd name="T10" fmla="*/ 2147483647 w 1440"/>
                  <a:gd name="T11" fmla="*/ 2147483647 h 566"/>
                  <a:gd name="T12" fmla="*/ 2147483647 w 1440"/>
                  <a:gd name="T13" fmla="*/ 2147483647 h 566"/>
                  <a:gd name="T14" fmla="*/ 2147483647 w 1440"/>
                  <a:gd name="T15" fmla="*/ 2147483647 h 566"/>
                  <a:gd name="T16" fmla="*/ 2147483647 w 1440"/>
                  <a:gd name="T17" fmla="*/ 2147483647 h 566"/>
                  <a:gd name="T18" fmla="*/ 2147483647 w 1440"/>
                  <a:gd name="T19" fmla="*/ 2147483647 h 566"/>
                  <a:gd name="T20" fmla="*/ 2147483647 w 1440"/>
                  <a:gd name="T21" fmla="*/ 2147483647 h 566"/>
                  <a:gd name="T22" fmla="*/ 2147483647 w 1440"/>
                  <a:gd name="T23" fmla="*/ 2147483647 h 566"/>
                  <a:gd name="T24" fmla="*/ 2147483647 w 1440"/>
                  <a:gd name="T25" fmla="*/ 2147483647 h 566"/>
                  <a:gd name="T26" fmla="*/ 2147483647 w 1440"/>
                  <a:gd name="T27" fmla="*/ 2147483647 h 566"/>
                  <a:gd name="T28" fmla="*/ 2147483647 w 1440"/>
                  <a:gd name="T29" fmla="*/ 2147483647 h 566"/>
                  <a:gd name="T30" fmla="*/ 2147483647 w 1440"/>
                  <a:gd name="T31" fmla="*/ 0 h 566"/>
                  <a:gd name="T32" fmla="*/ 2147483647 w 1440"/>
                  <a:gd name="T33" fmla="*/ 2147483647 h 566"/>
                  <a:gd name="T34" fmla="*/ 2147483647 w 1440"/>
                  <a:gd name="T35" fmla="*/ 2147483647 h 566"/>
                  <a:gd name="T36" fmla="*/ 2147483647 w 1440"/>
                  <a:gd name="T37" fmla="*/ 2147483647 h 566"/>
                  <a:gd name="T38" fmla="*/ 2147483647 w 1440"/>
                  <a:gd name="T39" fmla="*/ 2147483647 h 566"/>
                  <a:gd name="T40" fmla="*/ 2147483647 w 1440"/>
                  <a:gd name="T41" fmla="*/ 2147483647 h 566"/>
                  <a:gd name="T42" fmla="*/ 2147483647 w 1440"/>
                  <a:gd name="T43" fmla="*/ 2147483647 h 566"/>
                  <a:gd name="T44" fmla="*/ 2147483647 w 1440"/>
                  <a:gd name="T45" fmla="*/ 2147483647 h 566"/>
                  <a:gd name="T46" fmla="*/ 2147483647 w 1440"/>
                  <a:gd name="T47" fmla="*/ 2147483647 h 566"/>
                  <a:gd name="T48" fmla="*/ 2147483647 w 1440"/>
                  <a:gd name="T49" fmla="*/ 2147483647 h 566"/>
                  <a:gd name="T50" fmla="*/ 2147483647 w 1440"/>
                  <a:gd name="T51" fmla="*/ 2147483647 h 566"/>
                  <a:gd name="T52" fmla="*/ 2147483647 w 1440"/>
                  <a:gd name="T53" fmla="*/ 2147483647 h 566"/>
                  <a:gd name="T54" fmla="*/ 2147483647 w 1440"/>
                  <a:gd name="T55" fmla="*/ 2147483647 h 566"/>
                  <a:gd name="T56" fmla="*/ 2147483647 w 1440"/>
                  <a:gd name="T57" fmla="*/ 2147483647 h 566"/>
                  <a:gd name="T58" fmla="*/ 2147483647 w 1440"/>
                  <a:gd name="T59" fmla="*/ 2147483647 h 566"/>
                  <a:gd name="T60" fmla="*/ 2147483647 w 1440"/>
                  <a:gd name="T61" fmla="*/ 2147483647 h 566"/>
                  <a:gd name="T62" fmla="*/ 2147483647 w 1440"/>
                  <a:gd name="T63" fmla="*/ 2147483647 h 566"/>
                  <a:gd name="T64" fmla="*/ 2147483647 w 1440"/>
                  <a:gd name="T65" fmla="*/ 2147483647 h 566"/>
                  <a:gd name="T66" fmla="*/ 2147483647 w 1440"/>
                  <a:gd name="T67" fmla="*/ 2147483647 h 566"/>
                  <a:gd name="T68" fmla="*/ 2147483647 w 1440"/>
                  <a:gd name="T69" fmla="*/ 2147483647 h 5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0"/>
                  <a:gd name="T106" fmla="*/ 0 h 566"/>
                  <a:gd name="T107" fmla="*/ 1440 w 1440"/>
                  <a:gd name="T108" fmla="*/ 566 h 5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0" h="566">
                    <a:moveTo>
                      <a:pt x="904" y="551"/>
                    </a:moveTo>
                    <a:lnTo>
                      <a:pt x="849" y="541"/>
                    </a:lnTo>
                    <a:lnTo>
                      <a:pt x="794" y="530"/>
                    </a:lnTo>
                    <a:lnTo>
                      <a:pt x="778" y="515"/>
                    </a:lnTo>
                    <a:lnTo>
                      <a:pt x="715" y="512"/>
                    </a:lnTo>
                    <a:lnTo>
                      <a:pt x="654" y="508"/>
                    </a:lnTo>
                    <a:lnTo>
                      <a:pt x="591" y="505"/>
                    </a:lnTo>
                    <a:lnTo>
                      <a:pt x="530" y="502"/>
                    </a:lnTo>
                    <a:lnTo>
                      <a:pt x="490" y="459"/>
                    </a:lnTo>
                    <a:lnTo>
                      <a:pt x="449" y="417"/>
                    </a:lnTo>
                    <a:lnTo>
                      <a:pt x="387" y="397"/>
                    </a:lnTo>
                    <a:lnTo>
                      <a:pt x="322" y="378"/>
                    </a:lnTo>
                    <a:lnTo>
                      <a:pt x="270" y="369"/>
                    </a:lnTo>
                    <a:lnTo>
                      <a:pt x="218" y="360"/>
                    </a:lnTo>
                    <a:lnTo>
                      <a:pt x="203" y="317"/>
                    </a:lnTo>
                    <a:lnTo>
                      <a:pt x="187" y="272"/>
                    </a:lnTo>
                    <a:lnTo>
                      <a:pt x="121" y="226"/>
                    </a:lnTo>
                    <a:lnTo>
                      <a:pt x="87" y="220"/>
                    </a:lnTo>
                    <a:lnTo>
                      <a:pt x="24" y="181"/>
                    </a:lnTo>
                    <a:lnTo>
                      <a:pt x="4" y="160"/>
                    </a:lnTo>
                    <a:lnTo>
                      <a:pt x="0" y="153"/>
                    </a:lnTo>
                    <a:lnTo>
                      <a:pt x="24" y="136"/>
                    </a:lnTo>
                    <a:lnTo>
                      <a:pt x="61" y="118"/>
                    </a:lnTo>
                    <a:lnTo>
                      <a:pt x="104" y="93"/>
                    </a:lnTo>
                    <a:lnTo>
                      <a:pt x="146" y="68"/>
                    </a:lnTo>
                    <a:lnTo>
                      <a:pt x="236" y="78"/>
                    </a:lnTo>
                    <a:lnTo>
                      <a:pt x="251" y="96"/>
                    </a:lnTo>
                    <a:lnTo>
                      <a:pt x="315" y="108"/>
                    </a:lnTo>
                    <a:lnTo>
                      <a:pt x="379" y="118"/>
                    </a:lnTo>
                    <a:lnTo>
                      <a:pt x="413" y="91"/>
                    </a:lnTo>
                    <a:lnTo>
                      <a:pt x="372" y="54"/>
                    </a:lnTo>
                    <a:lnTo>
                      <a:pt x="382" y="0"/>
                    </a:lnTo>
                    <a:lnTo>
                      <a:pt x="457" y="17"/>
                    </a:lnTo>
                    <a:lnTo>
                      <a:pt x="531" y="33"/>
                    </a:lnTo>
                    <a:lnTo>
                      <a:pt x="563" y="63"/>
                    </a:lnTo>
                    <a:lnTo>
                      <a:pt x="630" y="97"/>
                    </a:lnTo>
                    <a:lnTo>
                      <a:pt x="703" y="83"/>
                    </a:lnTo>
                    <a:lnTo>
                      <a:pt x="764" y="96"/>
                    </a:lnTo>
                    <a:lnTo>
                      <a:pt x="824" y="108"/>
                    </a:lnTo>
                    <a:lnTo>
                      <a:pt x="846" y="129"/>
                    </a:lnTo>
                    <a:lnTo>
                      <a:pt x="937" y="151"/>
                    </a:lnTo>
                    <a:lnTo>
                      <a:pt x="988" y="142"/>
                    </a:lnTo>
                    <a:lnTo>
                      <a:pt x="1039" y="133"/>
                    </a:lnTo>
                    <a:lnTo>
                      <a:pt x="1087" y="94"/>
                    </a:lnTo>
                    <a:lnTo>
                      <a:pt x="1169" y="112"/>
                    </a:lnTo>
                    <a:lnTo>
                      <a:pt x="1209" y="117"/>
                    </a:lnTo>
                    <a:lnTo>
                      <a:pt x="1215" y="159"/>
                    </a:lnTo>
                    <a:lnTo>
                      <a:pt x="1221" y="200"/>
                    </a:lnTo>
                    <a:lnTo>
                      <a:pt x="1209" y="206"/>
                    </a:lnTo>
                    <a:lnTo>
                      <a:pt x="1248" y="227"/>
                    </a:lnTo>
                    <a:lnTo>
                      <a:pt x="1293" y="226"/>
                    </a:lnTo>
                    <a:lnTo>
                      <a:pt x="1309" y="235"/>
                    </a:lnTo>
                    <a:lnTo>
                      <a:pt x="1331" y="214"/>
                    </a:lnTo>
                    <a:lnTo>
                      <a:pt x="1428" y="263"/>
                    </a:lnTo>
                    <a:lnTo>
                      <a:pt x="1440" y="291"/>
                    </a:lnTo>
                    <a:lnTo>
                      <a:pt x="1364" y="290"/>
                    </a:lnTo>
                    <a:lnTo>
                      <a:pt x="1315" y="317"/>
                    </a:lnTo>
                    <a:lnTo>
                      <a:pt x="1306" y="353"/>
                    </a:lnTo>
                    <a:lnTo>
                      <a:pt x="1260" y="366"/>
                    </a:lnTo>
                    <a:lnTo>
                      <a:pt x="1218" y="388"/>
                    </a:lnTo>
                    <a:lnTo>
                      <a:pt x="1155" y="372"/>
                    </a:lnTo>
                    <a:lnTo>
                      <a:pt x="1161" y="421"/>
                    </a:lnTo>
                    <a:lnTo>
                      <a:pt x="1193" y="450"/>
                    </a:lnTo>
                    <a:lnTo>
                      <a:pt x="1151" y="484"/>
                    </a:lnTo>
                    <a:lnTo>
                      <a:pt x="1110" y="517"/>
                    </a:lnTo>
                    <a:lnTo>
                      <a:pt x="1057" y="521"/>
                    </a:lnTo>
                    <a:lnTo>
                      <a:pt x="1004" y="526"/>
                    </a:lnTo>
                    <a:lnTo>
                      <a:pt x="972" y="547"/>
                    </a:lnTo>
                    <a:lnTo>
                      <a:pt x="939" y="566"/>
                    </a:lnTo>
                    <a:lnTo>
                      <a:pt x="904" y="551"/>
                    </a:lnTo>
                    <a:close/>
                  </a:path>
                </a:pathLst>
              </a:custGeom>
              <a:solidFill>
                <a:schemeClr val="tx2">
                  <a:lumMod val="60000"/>
                  <a:lumOff val="40000"/>
                </a:schemeClr>
              </a:solidFill>
              <a:ln w="0">
                <a:solidFill>
                  <a:schemeClr val="accent1"/>
                </a:solidFill>
                <a:prstDash val="solid"/>
                <a:round/>
                <a:headEnd/>
                <a:tailEnd/>
              </a:ln>
            </p:spPr>
            <p:txBody>
              <a:bodyPr/>
              <a:lstStyle/>
              <a:p>
                <a:endParaRPr lang="en-US" sz="1799"/>
              </a:p>
            </p:txBody>
          </p:sp>
          <p:sp>
            <p:nvSpPr>
              <p:cNvPr id="1062" name="Freeform 245"/>
              <p:cNvSpPr>
                <a:spLocks noChangeAspect="1"/>
              </p:cNvSpPr>
              <p:nvPr/>
            </p:nvSpPr>
            <p:spPr bwMode="auto">
              <a:xfrm>
                <a:off x="5543290" y="1941183"/>
                <a:ext cx="1276760" cy="558812"/>
              </a:xfrm>
              <a:custGeom>
                <a:avLst/>
                <a:gdLst>
                  <a:gd name="T0" fmla="*/ 2147483647 w 1710"/>
                  <a:gd name="T1" fmla="*/ 2147483647 h 757"/>
                  <a:gd name="T2" fmla="*/ 2147483647 w 1710"/>
                  <a:gd name="T3" fmla="*/ 2147483647 h 757"/>
                  <a:gd name="T4" fmla="*/ 2147483647 w 1710"/>
                  <a:gd name="T5" fmla="*/ 2147483647 h 757"/>
                  <a:gd name="T6" fmla="*/ 2147483647 w 1710"/>
                  <a:gd name="T7" fmla="*/ 2147483647 h 757"/>
                  <a:gd name="T8" fmla="*/ 2147483647 w 1710"/>
                  <a:gd name="T9" fmla="*/ 2147483647 h 757"/>
                  <a:gd name="T10" fmla="*/ 2147483647 w 1710"/>
                  <a:gd name="T11" fmla="*/ 2147483647 h 757"/>
                  <a:gd name="T12" fmla="*/ 2147483647 w 1710"/>
                  <a:gd name="T13" fmla="*/ 2147483647 h 757"/>
                  <a:gd name="T14" fmla="*/ 2147483647 w 1710"/>
                  <a:gd name="T15" fmla="*/ 2147483647 h 757"/>
                  <a:gd name="T16" fmla="*/ 2147483647 w 1710"/>
                  <a:gd name="T17" fmla="*/ 2147483647 h 757"/>
                  <a:gd name="T18" fmla="*/ 2147483647 w 1710"/>
                  <a:gd name="T19" fmla="*/ 2147483647 h 757"/>
                  <a:gd name="T20" fmla="*/ 2147483647 w 1710"/>
                  <a:gd name="T21" fmla="*/ 2147483647 h 757"/>
                  <a:gd name="T22" fmla="*/ 2147483647 w 1710"/>
                  <a:gd name="T23" fmla="*/ 2147483647 h 757"/>
                  <a:gd name="T24" fmla="*/ 2147483647 w 1710"/>
                  <a:gd name="T25" fmla="*/ 2147483647 h 757"/>
                  <a:gd name="T26" fmla="*/ 2147483647 w 1710"/>
                  <a:gd name="T27" fmla="*/ 2147483647 h 757"/>
                  <a:gd name="T28" fmla="*/ 2147483647 w 1710"/>
                  <a:gd name="T29" fmla="*/ 2147483647 h 757"/>
                  <a:gd name="T30" fmla="*/ 2147483647 w 1710"/>
                  <a:gd name="T31" fmla="*/ 2147483647 h 757"/>
                  <a:gd name="T32" fmla="*/ 2147483647 w 1710"/>
                  <a:gd name="T33" fmla="*/ 2147483647 h 757"/>
                  <a:gd name="T34" fmla="*/ 2147483647 w 1710"/>
                  <a:gd name="T35" fmla="*/ 2147483647 h 757"/>
                  <a:gd name="T36" fmla="*/ 2147483647 w 1710"/>
                  <a:gd name="T37" fmla="*/ 2147483647 h 757"/>
                  <a:gd name="T38" fmla="*/ 2147483647 w 1710"/>
                  <a:gd name="T39" fmla="*/ 2147483647 h 757"/>
                  <a:gd name="T40" fmla="*/ 2147483647 w 1710"/>
                  <a:gd name="T41" fmla="*/ 2147483647 h 757"/>
                  <a:gd name="T42" fmla="*/ 2147483647 w 1710"/>
                  <a:gd name="T43" fmla="*/ 2147483647 h 757"/>
                  <a:gd name="T44" fmla="*/ 2147483647 w 1710"/>
                  <a:gd name="T45" fmla="*/ 2147483647 h 757"/>
                  <a:gd name="T46" fmla="*/ 2147483647 w 1710"/>
                  <a:gd name="T47" fmla="*/ 2147483647 h 757"/>
                  <a:gd name="T48" fmla="*/ 2147483647 w 1710"/>
                  <a:gd name="T49" fmla="*/ 2147483647 h 757"/>
                  <a:gd name="T50" fmla="*/ 2147483647 w 1710"/>
                  <a:gd name="T51" fmla="*/ 2147483647 h 757"/>
                  <a:gd name="T52" fmla="*/ 2147483647 w 1710"/>
                  <a:gd name="T53" fmla="*/ 2147483647 h 757"/>
                  <a:gd name="T54" fmla="*/ 2147483647 w 1710"/>
                  <a:gd name="T55" fmla="*/ 2147483647 h 757"/>
                  <a:gd name="T56" fmla="*/ 2147483647 w 1710"/>
                  <a:gd name="T57" fmla="*/ 2147483647 h 757"/>
                  <a:gd name="T58" fmla="*/ 2147483647 w 1710"/>
                  <a:gd name="T59" fmla="*/ 2147483647 h 757"/>
                  <a:gd name="T60" fmla="*/ 2147483647 w 1710"/>
                  <a:gd name="T61" fmla="*/ 2147483647 h 757"/>
                  <a:gd name="T62" fmla="*/ 2147483647 w 1710"/>
                  <a:gd name="T63" fmla="*/ 2147483647 h 757"/>
                  <a:gd name="T64" fmla="*/ 2147483647 w 1710"/>
                  <a:gd name="T65" fmla="*/ 2147483647 h 757"/>
                  <a:gd name="T66" fmla="*/ 2147483647 w 1710"/>
                  <a:gd name="T67" fmla="*/ 2147483647 h 757"/>
                  <a:gd name="T68" fmla="*/ 2147483647 w 1710"/>
                  <a:gd name="T69" fmla="*/ 2147483647 h 757"/>
                  <a:gd name="T70" fmla="*/ 2147483647 w 1710"/>
                  <a:gd name="T71" fmla="*/ 2147483647 h 757"/>
                  <a:gd name="T72" fmla="*/ 2147483647 w 1710"/>
                  <a:gd name="T73" fmla="*/ 2147483647 h 757"/>
                  <a:gd name="T74" fmla="*/ 2147483647 w 1710"/>
                  <a:gd name="T75" fmla="*/ 2147483647 h 757"/>
                  <a:gd name="T76" fmla="*/ 2147483647 w 1710"/>
                  <a:gd name="T77" fmla="*/ 2147483647 h 757"/>
                  <a:gd name="T78" fmla="*/ 2147483647 w 1710"/>
                  <a:gd name="T79" fmla="*/ 2147483647 h 757"/>
                  <a:gd name="T80" fmla="*/ 2147483647 w 1710"/>
                  <a:gd name="T81" fmla="*/ 2147483647 h 757"/>
                  <a:gd name="T82" fmla="*/ 2147483647 w 1710"/>
                  <a:gd name="T83" fmla="*/ 2147483647 h 757"/>
                  <a:gd name="T84" fmla="*/ 2147483647 w 1710"/>
                  <a:gd name="T85" fmla="*/ 2147483647 h 757"/>
                  <a:gd name="T86" fmla="*/ 2147483647 w 1710"/>
                  <a:gd name="T87" fmla="*/ 2147483647 h 757"/>
                  <a:gd name="T88" fmla="*/ 2147483647 w 1710"/>
                  <a:gd name="T89" fmla="*/ 2147483647 h 757"/>
                  <a:gd name="T90" fmla="*/ 2147483647 w 1710"/>
                  <a:gd name="T91" fmla="*/ 2147483647 h 757"/>
                  <a:gd name="T92" fmla="*/ 2147483647 w 1710"/>
                  <a:gd name="T93" fmla="*/ 2147483647 h 757"/>
                  <a:gd name="T94" fmla="*/ 2147483647 w 1710"/>
                  <a:gd name="T95" fmla="*/ 2147483647 h 757"/>
                  <a:gd name="T96" fmla="*/ 2147483647 w 1710"/>
                  <a:gd name="T97" fmla="*/ 2147483647 h 757"/>
                  <a:gd name="T98" fmla="*/ 2147483647 w 1710"/>
                  <a:gd name="T99" fmla="*/ 2147483647 h 757"/>
                  <a:gd name="T100" fmla="*/ 2147483647 w 1710"/>
                  <a:gd name="T101" fmla="*/ 2147483647 h 757"/>
                  <a:gd name="T102" fmla="*/ 2147483647 w 1710"/>
                  <a:gd name="T103" fmla="*/ 2147483647 h 757"/>
                  <a:gd name="T104" fmla="*/ 2147483647 w 1710"/>
                  <a:gd name="T105" fmla="*/ 2147483647 h 757"/>
                  <a:gd name="T106" fmla="*/ 2147483647 w 1710"/>
                  <a:gd name="T107" fmla="*/ 2147483647 h 7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0"/>
                  <a:gd name="T163" fmla="*/ 0 h 757"/>
                  <a:gd name="T164" fmla="*/ 1710 w 1710"/>
                  <a:gd name="T165" fmla="*/ 757 h 7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0" h="757">
                    <a:moveTo>
                      <a:pt x="234" y="451"/>
                    </a:moveTo>
                    <a:lnTo>
                      <a:pt x="198" y="448"/>
                    </a:lnTo>
                    <a:lnTo>
                      <a:pt x="143" y="473"/>
                    </a:lnTo>
                    <a:lnTo>
                      <a:pt x="137" y="476"/>
                    </a:lnTo>
                    <a:lnTo>
                      <a:pt x="103" y="424"/>
                    </a:lnTo>
                    <a:lnTo>
                      <a:pt x="50" y="384"/>
                    </a:lnTo>
                    <a:lnTo>
                      <a:pt x="0" y="344"/>
                    </a:lnTo>
                    <a:lnTo>
                      <a:pt x="7" y="282"/>
                    </a:lnTo>
                    <a:lnTo>
                      <a:pt x="13" y="224"/>
                    </a:lnTo>
                    <a:lnTo>
                      <a:pt x="65" y="247"/>
                    </a:lnTo>
                    <a:lnTo>
                      <a:pt x="73" y="224"/>
                    </a:lnTo>
                    <a:lnTo>
                      <a:pt x="106" y="200"/>
                    </a:lnTo>
                    <a:lnTo>
                      <a:pt x="137" y="176"/>
                    </a:lnTo>
                    <a:lnTo>
                      <a:pt x="200" y="175"/>
                    </a:lnTo>
                    <a:lnTo>
                      <a:pt x="256" y="200"/>
                    </a:lnTo>
                    <a:lnTo>
                      <a:pt x="315" y="227"/>
                    </a:lnTo>
                    <a:lnTo>
                      <a:pt x="379" y="223"/>
                    </a:lnTo>
                    <a:lnTo>
                      <a:pt x="462" y="221"/>
                    </a:lnTo>
                    <a:lnTo>
                      <a:pt x="546" y="235"/>
                    </a:lnTo>
                    <a:lnTo>
                      <a:pt x="553" y="220"/>
                    </a:lnTo>
                    <a:lnTo>
                      <a:pt x="507" y="166"/>
                    </a:lnTo>
                    <a:lnTo>
                      <a:pt x="528" y="105"/>
                    </a:lnTo>
                    <a:lnTo>
                      <a:pt x="567" y="106"/>
                    </a:lnTo>
                    <a:lnTo>
                      <a:pt x="515" y="81"/>
                    </a:lnTo>
                    <a:lnTo>
                      <a:pt x="570" y="72"/>
                    </a:lnTo>
                    <a:lnTo>
                      <a:pt x="625" y="63"/>
                    </a:lnTo>
                    <a:lnTo>
                      <a:pt x="676" y="48"/>
                    </a:lnTo>
                    <a:lnTo>
                      <a:pt x="728" y="33"/>
                    </a:lnTo>
                    <a:lnTo>
                      <a:pt x="779" y="18"/>
                    </a:lnTo>
                    <a:lnTo>
                      <a:pt x="829" y="5"/>
                    </a:lnTo>
                    <a:lnTo>
                      <a:pt x="868" y="0"/>
                    </a:lnTo>
                    <a:lnTo>
                      <a:pt x="900" y="35"/>
                    </a:lnTo>
                    <a:lnTo>
                      <a:pt x="982" y="62"/>
                    </a:lnTo>
                    <a:lnTo>
                      <a:pt x="1013" y="79"/>
                    </a:lnTo>
                    <a:lnTo>
                      <a:pt x="1046" y="84"/>
                    </a:lnTo>
                    <a:lnTo>
                      <a:pt x="1101" y="65"/>
                    </a:lnTo>
                    <a:lnTo>
                      <a:pt x="1155" y="45"/>
                    </a:lnTo>
                    <a:lnTo>
                      <a:pt x="1165" y="53"/>
                    </a:lnTo>
                    <a:lnTo>
                      <a:pt x="1158" y="78"/>
                    </a:lnTo>
                    <a:lnTo>
                      <a:pt x="1215" y="117"/>
                    </a:lnTo>
                    <a:lnTo>
                      <a:pt x="1273" y="157"/>
                    </a:lnTo>
                    <a:lnTo>
                      <a:pt x="1333" y="196"/>
                    </a:lnTo>
                    <a:lnTo>
                      <a:pt x="1391" y="236"/>
                    </a:lnTo>
                    <a:lnTo>
                      <a:pt x="1401" y="223"/>
                    </a:lnTo>
                    <a:lnTo>
                      <a:pt x="1433" y="233"/>
                    </a:lnTo>
                    <a:lnTo>
                      <a:pt x="1488" y="226"/>
                    </a:lnTo>
                    <a:lnTo>
                      <a:pt x="1546" y="262"/>
                    </a:lnTo>
                    <a:lnTo>
                      <a:pt x="1604" y="297"/>
                    </a:lnTo>
                    <a:lnTo>
                      <a:pt x="1661" y="284"/>
                    </a:lnTo>
                    <a:lnTo>
                      <a:pt x="1710" y="335"/>
                    </a:lnTo>
                    <a:lnTo>
                      <a:pt x="1692" y="372"/>
                    </a:lnTo>
                    <a:lnTo>
                      <a:pt x="1673" y="387"/>
                    </a:lnTo>
                    <a:lnTo>
                      <a:pt x="1694" y="445"/>
                    </a:lnTo>
                    <a:lnTo>
                      <a:pt x="1653" y="450"/>
                    </a:lnTo>
                    <a:lnTo>
                      <a:pt x="1583" y="436"/>
                    </a:lnTo>
                    <a:lnTo>
                      <a:pt x="1588" y="482"/>
                    </a:lnTo>
                    <a:lnTo>
                      <a:pt x="1594" y="529"/>
                    </a:lnTo>
                    <a:lnTo>
                      <a:pt x="1610" y="550"/>
                    </a:lnTo>
                    <a:lnTo>
                      <a:pt x="1550" y="544"/>
                    </a:lnTo>
                    <a:lnTo>
                      <a:pt x="1498" y="563"/>
                    </a:lnTo>
                    <a:lnTo>
                      <a:pt x="1527" y="578"/>
                    </a:lnTo>
                    <a:lnTo>
                      <a:pt x="1547" y="618"/>
                    </a:lnTo>
                    <a:lnTo>
                      <a:pt x="1567" y="658"/>
                    </a:lnTo>
                    <a:lnTo>
                      <a:pt x="1567" y="669"/>
                    </a:lnTo>
                    <a:lnTo>
                      <a:pt x="1556" y="681"/>
                    </a:lnTo>
                    <a:lnTo>
                      <a:pt x="1500" y="645"/>
                    </a:lnTo>
                    <a:lnTo>
                      <a:pt x="1441" y="651"/>
                    </a:lnTo>
                    <a:lnTo>
                      <a:pt x="1383" y="657"/>
                    </a:lnTo>
                    <a:lnTo>
                      <a:pt x="1319" y="658"/>
                    </a:lnTo>
                    <a:lnTo>
                      <a:pt x="1279" y="652"/>
                    </a:lnTo>
                    <a:lnTo>
                      <a:pt x="1255" y="685"/>
                    </a:lnTo>
                    <a:lnTo>
                      <a:pt x="1207" y="678"/>
                    </a:lnTo>
                    <a:lnTo>
                      <a:pt x="1161" y="670"/>
                    </a:lnTo>
                    <a:lnTo>
                      <a:pt x="1132" y="696"/>
                    </a:lnTo>
                    <a:lnTo>
                      <a:pt x="1091" y="727"/>
                    </a:lnTo>
                    <a:lnTo>
                      <a:pt x="1047" y="757"/>
                    </a:lnTo>
                    <a:lnTo>
                      <a:pt x="1004" y="736"/>
                    </a:lnTo>
                    <a:lnTo>
                      <a:pt x="961" y="714"/>
                    </a:lnTo>
                    <a:lnTo>
                      <a:pt x="958" y="669"/>
                    </a:lnTo>
                    <a:lnTo>
                      <a:pt x="909" y="635"/>
                    </a:lnTo>
                    <a:lnTo>
                      <a:pt x="862" y="632"/>
                    </a:lnTo>
                    <a:lnTo>
                      <a:pt x="816" y="629"/>
                    </a:lnTo>
                    <a:lnTo>
                      <a:pt x="768" y="626"/>
                    </a:lnTo>
                    <a:lnTo>
                      <a:pt x="722" y="623"/>
                    </a:lnTo>
                    <a:lnTo>
                      <a:pt x="677" y="567"/>
                    </a:lnTo>
                    <a:lnTo>
                      <a:pt x="619" y="538"/>
                    </a:lnTo>
                    <a:lnTo>
                      <a:pt x="561" y="508"/>
                    </a:lnTo>
                    <a:lnTo>
                      <a:pt x="506" y="529"/>
                    </a:lnTo>
                    <a:lnTo>
                      <a:pt x="452" y="548"/>
                    </a:lnTo>
                    <a:lnTo>
                      <a:pt x="464" y="597"/>
                    </a:lnTo>
                    <a:lnTo>
                      <a:pt x="476" y="647"/>
                    </a:lnTo>
                    <a:lnTo>
                      <a:pt x="488" y="696"/>
                    </a:lnTo>
                    <a:lnTo>
                      <a:pt x="501" y="745"/>
                    </a:lnTo>
                    <a:lnTo>
                      <a:pt x="449" y="729"/>
                    </a:lnTo>
                    <a:lnTo>
                      <a:pt x="397" y="712"/>
                    </a:lnTo>
                    <a:lnTo>
                      <a:pt x="403" y="675"/>
                    </a:lnTo>
                    <a:lnTo>
                      <a:pt x="323" y="675"/>
                    </a:lnTo>
                    <a:lnTo>
                      <a:pt x="286" y="660"/>
                    </a:lnTo>
                    <a:lnTo>
                      <a:pt x="268" y="650"/>
                    </a:lnTo>
                    <a:lnTo>
                      <a:pt x="228" y="596"/>
                    </a:lnTo>
                    <a:lnTo>
                      <a:pt x="206" y="579"/>
                    </a:lnTo>
                    <a:lnTo>
                      <a:pt x="255" y="578"/>
                    </a:lnTo>
                    <a:lnTo>
                      <a:pt x="235" y="557"/>
                    </a:lnTo>
                    <a:lnTo>
                      <a:pt x="261" y="535"/>
                    </a:lnTo>
                    <a:lnTo>
                      <a:pt x="318" y="535"/>
                    </a:lnTo>
                    <a:lnTo>
                      <a:pt x="303" y="515"/>
                    </a:lnTo>
                    <a:lnTo>
                      <a:pt x="292" y="454"/>
                    </a:lnTo>
                    <a:lnTo>
                      <a:pt x="234" y="451"/>
                    </a:lnTo>
                    <a:close/>
                  </a:path>
                </a:pathLst>
              </a:custGeom>
              <a:solidFill>
                <a:schemeClr val="tx2">
                  <a:lumMod val="60000"/>
                  <a:lumOff val="40000"/>
                </a:schemeClr>
              </a:solidFill>
              <a:ln w="0">
                <a:solidFill>
                  <a:srgbClr val="006699"/>
                </a:solidFill>
                <a:prstDash val="solid"/>
                <a:round/>
                <a:headEnd/>
                <a:tailEnd/>
              </a:ln>
            </p:spPr>
            <p:txBody>
              <a:bodyPr/>
              <a:lstStyle/>
              <a:p>
                <a:endParaRPr lang="en-US" sz="1799"/>
              </a:p>
            </p:txBody>
          </p:sp>
          <p:sp>
            <p:nvSpPr>
              <p:cNvPr id="1063" name="Freeform 246"/>
              <p:cNvSpPr>
                <a:spLocks noChangeAspect="1"/>
              </p:cNvSpPr>
              <p:nvPr/>
            </p:nvSpPr>
            <p:spPr bwMode="auto">
              <a:xfrm>
                <a:off x="5344418" y="2389806"/>
                <a:ext cx="276434" cy="104285"/>
              </a:xfrm>
              <a:custGeom>
                <a:avLst/>
                <a:gdLst>
                  <a:gd name="T0" fmla="*/ 2147483647 w 372"/>
                  <a:gd name="T1" fmla="*/ 2147483647 h 140"/>
                  <a:gd name="T2" fmla="*/ 0 w 372"/>
                  <a:gd name="T3" fmla="*/ 2147483647 h 140"/>
                  <a:gd name="T4" fmla="*/ 2147483647 w 372"/>
                  <a:gd name="T5" fmla="*/ 0 h 140"/>
                  <a:gd name="T6" fmla="*/ 2147483647 w 372"/>
                  <a:gd name="T7" fmla="*/ 2147483647 h 140"/>
                  <a:gd name="T8" fmla="*/ 2147483647 w 372"/>
                  <a:gd name="T9" fmla="*/ 2147483647 h 140"/>
                  <a:gd name="T10" fmla="*/ 2147483647 w 372"/>
                  <a:gd name="T11" fmla="*/ 2147483647 h 140"/>
                  <a:gd name="T12" fmla="*/ 2147483647 w 372"/>
                  <a:gd name="T13" fmla="*/ 2147483647 h 140"/>
                  <a:gd name="T14" fmla="*/ 2147483647 w 372"/>
                  <a:gd name="T15" fmla="*/ 2147483647 h 140"/>
                  <a:gd name="T16" fmla="*/ 2147483647 w 372"/>
                  <a:gd name="T17" fmla="*/ 2147483647 h 140"/>
                  <a:gd name="T18" fmla="*/ 2147483647 w 372"/>
                  <a:gd name="T19" fmla="*/ 2147483647 h 140"/>
                  <a:gd name="T20" fmla="*/ 2147483647 w 372"/>
                  <a:gd name="T21" fmla="*/ 2147483647 h 140"/>
                  <a:gd name="T22" fmla="*/ 2147483647 w 372"/>
                  <a:gd name="T23" fmla="*/ 2147483647 h 140"/>
                  <a:gd name="T24" fmla="*/ 2147483647 w 372"/>
                  <a:gd name="T25" fmla="*/ 2147483647 h 140"/>
                  <a:gd name="T26" fmla="*/ 2147483647 w 372"/>
                  <a:gd name="T27" fmla="*/ 2147483647 h 140"/>
                  <a:gd name="T28" fmla="*/ 2147483647 w 372"/>
                  <a:gd name="T29" fmla="*/ 2147483647 h 140"/>
                  <a:gd name="T30" fmla="*/ 2147483647 w 372"/>
                  <a:gd name="T31" fmla="*/ 2147483647 h 1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2"/>
                  <a:gd name="T49" fmla="*/ 0 h 140"/>
                  <a:gd name="T50" fmla="*/ 372 w 372"/>
                  <a:gd name="T51" fmla="*/ 140 h 1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2" h="140">
                    <a:moveTo>
                      <a:pt x="75" y="50"/>
                    </a:moveTo>
                    <a:lnTo>
                      <a:pt x="0" y="4"/>
                    </a:lnTo>
                    <a:lnTo>
                      <a:pt x="4" y="0"/>
                    </a:lnTo>
                    <a:lnTo>
                      <a:pt x="54" y="4"/>
                    </a:lnTo>
                    <a:lnTo>
                      <a:pt x="104" y="7"/>
                    </a:lnTo>
                    <a:lnTo>
                      <a:pt x="170" y="34"/>
                    </a:lnTo>
                    <a:lnTo>
                      <a:pt x="237" y="61"/>
                    </a:lnTo>
                    <a:lnTo>
                      <a:pt x="304" y="86"/>
                    </a:lnTo>
                    <a:lnTo>
                      <a:pt x="372" y="113"/>
                    </a:lnTo>
                    <a:lnTo>
                      <a:pt x="355" y="140"/>
                    </a:lnTo>
                    <a:lnTo>
                      <a:pt x="312" y="134"/>
                    </a:lnTo>
                    <a:lnTo>
                      <a:pt x="246" y="133"/>
                    </a:lnTo>
                    <a:lnTo>
                      <a:pt x="181" y="133"/>
                    </a:lnTo>
                    <a:lnTo>
                      <a:pt x="122" y="137"/>
                    </a:lnTo>
                    <a:lnTo>
                      <a:pt x="119" y="95"/>
                    </a:lnTo>
                    <a:lnTo>
                      <a:pt x="75" y="50"/>
                    </a:lnTo>
                    <a:close/>
                  </a:path>
                </a:pathLst>
              </a:custGeom>
              <a:solidFill>
                <a:srgbClr val="FFC000"/>
              </a:solidFill>
              <a:ln w="0">
                <a:solidFill>
                  <a:srgbClr val="006699"/>
                </a:solidFill>
                <a:prstDash val="solid"/>
                <a:round/>
                <a:headEnd/>
                <a:tailEnd/>
              </a:ln>
            </p:spPr>
            <p:txBody>
              <a:bodyPr/>
              <a:lstStyle/>
              <a:p>
                <a:endParaRPr lang="en-US" sz="1799"/>
              </a:p>
            </p:txBody>
          </p:sp>
          <p:sp>
            <p:nvSpPr>
              <p:cNvPr id="1064" name="Freeform 247"/>
              <p:cNvSpPr>
                <a:spLocks noChangeAspect="1"/>
              </p:cNvSpPr>
              <p:nvPr/>
            </p:nvSpPr>
            <p:spPr bwMode="auto">
              <a:xfrm>
                <a:off x="6390489" y="2417354"/>
                <a:ext cx="328139" cy="161346"/>
              </a:xfrm>
              <a:custGeom>
                <a:avLst/>
                <a:gdLst>
                  <a:gd name="T0" fmla="*/ 2147483647 w 438"/>
                  <a:gd name="T1" fmla="*/ 2147483647 h 221"/>
                  <a:gd name="T2" fmla="*/ 2147483647 w 438"/>
                  <a:gd name="T3" fmla="*/ 2147483647 h 221"/>
                  <a:gd name="T4" fmla="*/ 2147483647 w 438"/>
                  <a:gd name="T5" fmla="*/ 2147483647 h 221"/>
                  <a:gd name="T6" fmla="*/ 0 w 438"/>
                  <a:gd name="T7" fmla="*/ 2147483647 h 221"/>
                  <a:gd name="T8" fmla="*/ 2147483647 w 438"/>
                  <a:gd name="T9" fmla="*/ 2147483647 h 221"/>
                  <a:gd name="T10" fmla="*/ 2147483647 w 438"/>
                  <a:gd name="T11" fmla="*/ 2147483647 h 221"/>
                  <a:gd name="T12" fmla="*/ 2147483647 w 438"/>
                  <a:gd name="T13" fmla="*/ 2147483647 h 221"/>
                  <a:gd name="T14" fmla="*/ 2147483647 w 438"/>
                  <a:gd name="T15" fmla="*/ 2147483647 h 221"/>
                  <a:gd name="T16" fmla="*/ 2147483647 w 438"/>
                  <a:gd name="T17" fmla="*/ 2147483647 h 221"/>
                  <a:gd name="T18" fmla="*/ 2147483647 w 438"/>
                  <a:gd name="T19" fmla="*/ 2147483647 h 221"/>
                  <a:gd name="T20" fmla="*/ 2147483647 w 438"/>
                  <a:gd name="T21" fmla="*/ 2147483647 h 221"/>
                  <a:gd name="T22" fmla="*/ 2147483647 w 438"/>
                  <a:gd name="T23" fmla="*/ 0 h 221"/>
                  <a:gd name="T24" fmla="*/ 2147483647 w 438"/>
                  <a:gd name="T25" fmla="*/ 2147483647 h 221"/>
                  <a:gd name="T26" fmla="*/ 2147483647 w 438"/>
                  <a:gd name="T27" fmla="*/ 2147483647 h 221"/>
                  <a:gd name="T28" fmla="*/ 2147483647 w 438"/>
                  <a:gd name="T29" fmla="*/ 2147483647 h 221"/>
                  <a:gd name="T30" fmla="*/ 2147483647 w 438"/>
                  <a:gd name="T31" fmla="*/ 2147483647 h 221"/>
                  <a:gd name="T32" fmla="*/ 2147483647 w 438"/>
                  <a:gd name="T33" fmla="*/ 2147483647 h 221"/>
                  <a:gd name="T34" fmla="*/ 2147483647 w 438"/>
                  <a:gd name="T35" fmla="*/ 2147483647 h 221"/>
                  <a:gd name="T36" fmla="*/ 2147483647 w 438"/>
                  <a:gd name="T37" fmla="*/ 2147483647 h 221"/>
                  <a:gd name="T38" fmla="*/ 2147483647 w 438"/>
                  <a:gd name="T39" fmla="*/ 2147483647 h 221"/>
                  <a:gd name="T40" fmla="*/ 2147483647 w 438"/>
                  <a:gd name="T41" fmla="*/ 2147483647 h 221"/>
                  <a:gd name="T42" fmla="*/ 2147483647 w 438"/>
                  <a:gd name="T43" fmla="*/ 2147483647 h 221"/>
                  <a:gd name="T44" fmla="*/ 2147483647 w 438"/>
                  <a:gd name="T45" fmla="*/ 2147483647 h 221"/>
                  <a:gd name="T46" fmla="*/ 2147483647 w 438"/>
                  <a:gd name="T47" fmla="*/ 2147483647 h 221"/>
                  <a:gd name="T48" fmla="*/ 2147483647 w 438"/>
                  <a:gd name="T49" fmla="*/ 2147483647 h 221"/>
                  <a:gd name="T50" fmla="*/ 2147483647 w 438"/>
                  <a:gd name="T51" fmla="*/ 2147483647 h 221"/>
                  <a:gd name="T52" fmla="*/ 2147483647 w 438"/>
                  <a:gd name="T53" fmla="*/ 2147483647 h 2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221"/>
                  <a:gd name="T83" fmla="*/ 438 w 438"/>
                  <a:gd name="T84" fmla="*/ 221 h 2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221">
                    <a:moveTo>
                      <a:pt x="144" y="128"/>
                    </a:moveTo>
                    <a:lnTo>
                      <a:pt x="95" y="96"/>
                    </a:lnTo>
                    <a:lnTo>
                      <a:pt x="33" y="91"/>
                    </a:lnTo>
                    <a:lnTo>
                      <a:pt x="0" y="51"/>
                    </a:lnTo>
                    <a:lnTo>
                      <a:pt x="29" y="25"/>
                    </a:lnTo>
                    <a:lnTo>
                      <a:pt x="75" y="33"/>
                    </a:lnTo>
                    <a:lnTo>
                      <a:pt x="123" y="40"/>
                    </a:lnTo>
                    <a:lnTo>
                      <a:pt x="147" y="7"/>
                    </a:lnTo>
                    <a:lnTo>
                      <a:pt x="187" y="13"/>
                    </a:lnTo>
                    <a:lnTo>
                      <a:pt x="251" y="12"/>
                    </a:lnTo>
                    <a:lnTo>
                      <a:pt x="309" y="6"/>
                    </a:lnTo>
                    <a:lnTo>
                      <a:pt x="368" y="0"/>
                    </a:lnTo>
                    <a:lnTo>
                      <a:pt x="424" y="36"/>
                    </a:lnTo>
                    <a:lnTo>
                      <a:pt x="438" y="61"/>
                    </a:lnTo>
                    <a:lnTo>
                      <a:pt x="402" y="90"/>
                    </a:lnTo>
                    <a:lnTo>
                      <a:pt x="368" y="116"/>
                    </a:lnTo>
                    <a:lnTo>
                      <a:pt x="320" y="128"/>
                    </a:lnTo>
                    <a:lnTo>
                      <a:pt x="290" y="164"/>
                    </a:lnTo>
                    <a:lnTo>
                      <a:pt x="263" y="158"/>
                    </a:lnTo>
                    <a:lnTo>
                      <a:pt x="242" y="158"/>
                    </a:lnTo>
                    <a:lnTo>
                      <a:pt x="211" y="179"/>
                    </a:lnTo>
                    <a:lnTo>
                      <a:pt x="193" y="221"/>
                    </a:lnTo>
                    <a:lnTo>
                      <a:pt x="114" y="210"/>
                    </a:lnTo>
                    <a:lnTo>
                      <a:pt x="36" y="200"/>
                    </a:lnTo>
                    <a:lnTo>
                      <a:pt x="32" y="166"/>
                    </a:lnTo>
                    <a:lnTo>
                      <a:pt x="89" y="146"/>
                    </a:lnTo>
                    <a:lnTo>
                      <a:pt x="144" y="128"/>
                    </a:lnTo>
                    <a:close/>
                  </a:path>
                </a:pathLst>
              </a:custGeom>
              <a:solidFill>
                <a:schemeClr val="tx2">
                  <a:lumMod val="60000"/>
                  <a:lumOff val="40000"/>
                </a:schemeClr>
              </a:solidFill>
              <a:ln w="0">
                <a:solidFill>
                  <a:srgbClr val="006699"/>
                </a:solidFill>
                <a:prstDash val="solid"/>
                <a:round/>
                <a:headEnd/>
                <a:tailEnd/>
              </a:ln>
            </p:spPr>
            <p:txBody>
              <a:bodyPr/>
              <a:lstStyle/>
              <a:p>
                <a:endParaRPr lang="en-US" sz="1799"/>
              </a:p>
            </p:txBody>
          </p:sp>
          <p:sp>
            <p:nvSpPr>
              <p:cNvPr id="1065" name="Freeform 248"/>
              <p:cNvSpPr>
                <a:spLocks noChangeAspect="1"/>
              </p:cNvSpPr>
              <p:nvPr/>
            </p:nvSpPr>
            <p:spPr bwMode="auto">
              <a:xfrm>
                <a:off x="5785918" y="2438994"/>
                <a:ext cx="499170" cy="306952"/>
              </a:xfrm>
              <a:custGeom>
                <a:avLst/>
                <a:gdLst>
                  <a:gd name="T0" fmla="*/ 2147483647 w 668"/>
                  <a:gd name="T1" fmla="*/ 2147483647 h 416"/>
                  <a:gd name="T2" fmla="*/ 2147483647 w 668"/>
                  <a:gd name="T3" fmla="*/ 2147483647 h 416"/>
                  <a:gd name="T4" fmla="*/ 2147483647 w 668"/>
                  <a:gd name="T5" fmla="*/ 2147483647 h 416"/>
                  <a:gd name="T6" fmla="*/ 2147483647 w 668"/>
                  <a:gd name="T7" fmla="*/ 2147483647 h 416"/>
                  <a:gd name="T8" fmla="*/ 2147483647 w 668"/>
                  <a:gd name="T9" fmla="*/ 2147483647 h 416"/>
                  <a:gd name="T10" fmla="*/ 2147483647 w 668"/>
                  <a:gd name="T11" fmla="*/ 2147483647 h 416"/>
                  <a:gd name="T12" fmla="*/ 2147483647 w 668"/>
                  <a:gd name="T13" fmla="*/ 2147483647 h 416"/>
                  <a:gd name="T14" fmla="*/ 2147483647 w 668"/>
                  <a:gd name="T15" fmla="*/ 2147483647 h 416"/>
                  <a:gd name="T16" fmla="*/ 2147483647 w 668"/>
                  <a:gd name="T17" fmla="*/ 2147483647 h 416"/>
                  <a:gd name="T18" fmla="*/ 2147483647 w 668"/>
                  <a:gd name="T19" fmla="*/ 2147483647 h 416"/>
                  <a:gd name="T20" fmla="*/ 2147483647 w 668"/>
                  <a:gd name="T21" fmla="*/ 2147483647 h 416"/>
                  <a:gd name="T22" fmla="*/ 2147483647 w 668"/>
                  <a:gd name="T23" fmla="*/ 2147483647 h 416"/>
                  <a:gd name="T24" fmla="*/ 2147483647 w 668"/>
                  <a:gd name="T25" fmla="*/ 2147483647 h 416"/>
                  <a:gd name="T26" fmla="*/ 2147483647 w 668"/>
                  <a:gd name="T27" fmla="*/ 2147483647 h 416"/>
                  <a:gd name="T28" fmla="*/ 2147483647 w 668"/>
                  <a:gd name="T29" fmla="*/ 2147483647 h 416"/>
                  <a:gd name="T30" fmla="*/ 2147483647 w 668"/>
                  <a:gd name="T31" fmla="*/ 2147483647 h 416"/>
                  <a:gd name="T32" fmla="*/ 2147483647 w 668"/>
                  <a:gd name="T33" fmla="*/ 2147483647 h 416"/>
                  <a:gd name="T34" fmla="*/ 2147483647 w 668"/>
                  <a:gd name="T35" fmla="*/ 2147483647 h 416"/>
                  <a:gd name="T36" fmla="*/ 2147483647 w 668"/>
                  <a:gd name="T37" fmla="*/ 2147483647 h 416"/>
                  <a:gd name="T38" fmla="*/ 2147483647 w 668"/>
                  <a:gd name="T39" fmla="*/ 2147483647 h 416"/>
                  <a:gd name="T40" fmla="*/ 2147483647 w 668"/>
                  <a:gd name="T41" fmla="*/ 2147483647 h 416"/>
                  <a:gd name="T42" fmla="*/ 2147483647 w 668"/>
                  <a:gd name="T43" fmla="*/ 2147483647 h 416"/>
                  <a:gd name="T44" fmla="*/ 2147483647 w 668"/>
                  <a:gd name="T45" fmla="*/ 2147483647 h 416"/>
                  <a:gd name="T46" fmla="*/ 2147483647 w 668"/>
                  <a:gd name="T47" fmla="*/ 2147483647 h 416"/>
                  <a:gd name="T48" fmla="*/ 2147483647 w 668"/>
                  <a:gd name="T49" fmla="*/ 2147483647 h 416"/>
                  <a:gd name="T50" fmla="*/ 2147483647 w 668"/>
                  <a:gd name="T51" fmla="*/ 2147483647 h 416"/>
                  <a:gd name="T52" fmla="*/ 2147483647 w 668"/>
                  <a:gd name="T53" fmla="*/ 2147483647 h 416"/>
                  <a:gd name="T54" fmla="*/ 2147483647 w 668"/>
                  <a:gd name="T55" fmla="*/ 2147483647 h 416"/>
                  <a:gd name="T56" fmla="*/ 2147483647 w 668"/>
                  <a:gd name="T57" fmla="*/ 2147483647 h 416"/>
                  <a:gd name="T58" fmla="*/ 2147483647 w 668"/>
                  <a:gd name="T59" fmla="*/ 2147483647 h 416"/>
                  <a:gd name="T60" fmla="*/ 2147483647 w 668"/>
                  <a:gd name="T61" fmla="*/ 2147483647 h 416"/>
                  <a:gd name="T62" fmla="*/ 2147483647 w 668"/>
                  <a:gd name="T63" fmla="*/ 2147483647 h 416"/>
                  <a:gd name="T64" fmla="*/ 2147483647 w 668"/>
                  <a:gd name="T65" fmla="*/ 2147483647 h 416"/>
                  <a:gd name="T66" fmla="*/ 2147483647 w 668"/>
                  <a:gd name="T67" fmla="*/ 2147483647 h 416"/>
                  <a:gd name="T68" fmla="*/ 2147483647 w 668"/>
                  <a:gd name="T69" fmla="*/ 2147483647 h 416"/>
                  <a:gd name="T70" fmla="*/ 2147483647 w 668"/>
                  <a:gd name="T71" fmla="*/ 2147483647 h 416"/>
                  <a:gd name="T72" fmla="*/ 2147483647 w 668"/>
                  <a:gd name="T73" fmla="*/ 2147483647 h 416"/>
                  <a:gd name="T74" fmla="*/ 0 w 668"/>
                  <a:gd name="T75" fmla="*/ 0 h 416"/>
                  <a:gd name="T76" fmla="*/ 2147483647 w 668"/>
                  <a:gd name="T77" fmla="*/ 0 h 416"/>
                  <a:gd name="T78" fmla="*/ 2147483647 w 668"/>
                  <a:gd name="T79" fmla="*/ 2147483647 h 416"/>
                  <a:gd name="T80" fmla="*/ 2147483647 w 668"/>
                  <a:gd name="T81" fmla="*/ 2147483647 h 416"/>
                  <a:gd name="T82" fmla="*/ 2147483647 w 668"/>
                  <a:gd name="T83" fmla="*/ 2147483647 h 416"/>
                  <a:gd name="T84" fmla="*/ 2147483647 w 668"/>
                  <a:gd name="T85" fmla="*/ 2147483647 h 416"/>
                  <a:gd name="T86" fmla="*/ 2147483647 w 668"/>
                  <a:gd name="T87" fmla="*/ 2147483647 h 416"/>
                  <a:gd name="T88" fmla="*/ 2147483647 w 668"/>
                  <a:gd name="T89" fmla="*/ 2147483647 h 416"/>
                  <a:gd name="T90" fmla="*/ 2147483647 w 668"/>
                  <a:gd name="T91" fmla="*/ 0 h 416"/>
                  <a:gd name="T92" fmla="*/ 2147483647 w 668"/>
                  <a:gd name="T93" fmla="*/ 2147483647 h 416"/>
                  <a:gd name="T94" fmla="*/ 2147483647 w 668"/>
                  <a:gd name="T95" fmla="*/ 2147483647 h 416"/>
                  <a:gd name="T96" fmla="*/ 2147483647 w 668"/>
                  <a:gd name="T97" fmla="*/ 2147483647 h 416"/>
                  <a:gd name="T98" fmla="*/ 2147483647 w 668"/>
                  <a:gd name="T99" fmla="*/ 2147483647 h 416"/>
                  <a:gd name="T100" fmla="*/ 2147483647 w 668"/>
                  <a:gd name="T101" fmla="*/ 2147483647 h 416"/>
                  <a:gd name="T102" fmla="*/ 2147483647 w 668"/>
                  <a:gd name="T103" fmla="*/ 2147483647 h 416"/>
                  <a:gd name="T104" fmla="*/ 2147483647 w 668"/>
                  <a:gd name="T105" fmla="*/ 2147483647 h 416"/>
                  <a:gd name="T106" fmla="*/ 2147483647 w 668"/>
                  <a:gd name="T107" fmla="*/ 2147483647 h 416"/>
                  <a:gd name="T108" fmla="*/ 2147483647 w 668"/>
                  <a:gd name="T109" fmla="*/ 2147483647 h 4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8"/>
                  <a:gd name="T166" fmla="*/ 0 h 416"/>
                  <a:gd name="T167" fmla="*/ 668 w 668"/>
                  <a:gd name="T168" fmla="*/ 416 h 4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8" h="416">
                    <a:moveTo>
                      <a:pt x="635" y="324"/>
                    </a:moveTo>
                    <a:lnTo>
                      <a:pt x="617" y="365"/>
                    </a:lnTo>
                    <a:lnTo>
                      <a:pt x="574" y="388"/>
                    </a:lnTo>
                    <a:lnTo>
                      <a:pt x="562" y="416"/>
                    </a:lnTo>
                    <a:lnTo>
                      <a:pt x="533" y="412"/>
                    </a:lnTo>
                    <a:lnTo>
                      <a:pt x="492" y="397"/>
                    </a:lnTo>
                    <a:lnTo>
                      <a:pt x="472" y="339"/>
                    </a:lnTo>
                    <a:lnTo>
                      <a:pt x="430" y="333"/>
                    </a:lnTo>
                    <a:lnTo>
                      <a:pt x="392" y="309"/>
                    </a:lnTo>
                    <a:lnTo>
                      <a:pt x="351" y="283"/>
                    </a:lnTo>
                    <a:lnTo>
                      <a:pt x="277" y="255"/>
                    </a:lnTo>
                    <a:lnTo>
                      <a:pt x="235" y="260"/>
                    </a:lnTo>
                    <a:lnTo>
                      <a:pt x="183" y="267"/>
                    </a:lnTo>
                    <a:lnTo>
                      <a:pt x="148" y="301"/>
                    </a:lnTo>
                    <a:lnTo>
                      <a:pt x="133" y="300"/>
                    </a:lnTo>
                    <a:lnTo>
                      <a:pt x="120" y="254"/>
                    </a:lnTo>
                    <a:lnTo>
                      <a:pt x="108" y="207"/>
                    </a:lnTo>
                    <a:lnTo>
                      <a:pt x="80" y="189"/>
                    </a:lnTo>
                    <a:lnTo>
                      <a:pt x="77" y="192"/>
                    </a:lnTo>
                    <a:lnTo>
                      <a:pt x="87" y="180"/>
                    </a:lnTo>
                    <a:lnTo>
                      <a:pt x="93" y="176"/>
                    </a:lnTo>
                    <a:lnTo>
                      <a:pt x="80" y="155"/>
                    </a:lnTo>
                    <a:lnTo>
                      <a:pt x="60" y="160"/>
                    </a:lnTo>
                    <a:lnTo>
                      <a:pt x="60" y="161"/>
                    </a:lnTo>
                    <a:lnTo>
                      <a:pt x="47" y="107"/>
                    </a:lnTo>
                    <a:lnTo>
                      <a:pt x="51" y="103"/>
                    </a:lnTo>
                    <a:lnTo>
                      <a:pt x="77" y="106"/>
                    </a:lnTo>
                    <a:lnTo>
                      <a:pt x="101" y="119"/>
                    </a:lnTo>
                    <a:lnTo>
                      <a:pt x="112" y="115"/>
                    </a:lnTo>
                    <a:lnTo>
                      <a:pt x="115" y="110"/>
                    </a:lnTo>
                    <a:lnTo>
                      <a:pt x="120" y="91"/>
                    </a:lnTo>
                    <a:lnTo>
                      <a:pt x="77" y="48"/>
                    </a:lnTo>
                    <a:lnTo>
                      <a:pt x="39" y="43"/>
                    </a:lnTo>
                    <a:lnTo>
                      <a:pt x="39" y="86"/>
                    </a:lnTo>
                    <a:lnTo>
                      <a:pt x="41" y="91"/>
                    </a:lnTo>
                    <a:lnTo>
                      <a:pt x="11" y="36"/>
                    </a:lnTo>
                    <a:lnTo>
                      <a:pt x="12" y="10"/>
                    </a:lnTo>
                    <a:lnTo>
                      <a:pt x="0" y="0"/>
                    </a:lnTo>
                    <a:lnTo>
                      <a:pt x="80" y="0"/>
                    </a:lnTo>
                    <a:lnTo>
                      <a:pt x="74" y="37"/>
                    </a:lnTo>
                    <a:lnTo>
                      <a:pt x="126" y="54"/>
                    </a:lnTo>
                    <a:lnTo>
                      <a:pt x="178" y="70"/>
                    </a:lnTo>
                    <a:lnTo>
                      <a:pt x="241" y="83"/>
                    </a:lnTo>
                    <a:lnTo>
                      <a:pt x="230" y="52"/>
                    </a:lnTo>
                    <a:lnTo>
                      <a:pt x="253" y="40"/>
                    </a:lnTo>
                    <a:lnTo>
                      <a:pt x="290" y="0"/>
                    </a:lnTo>
                    <a:lnTo>
                      <a:pt x="348" y="40"/>
                    </a:lnTo>
                    <a:lnTo>
                      <a:pt x="384" y="97"/>
                    </a:lnTo>
                    <a:lnTo>
                      <a:pt x="445" y="121"/>
                    </a:lnTo>
                    <a:lnTo>
                      <a:pt x="484" y="140"/>
                    </a:lnTo>
                    <a:lnTo>
                      <a:pt x="560" y="188"/>
                    </a:lnTo>
                    <a:lnTo>
                      <a:pt x="638" y="237"/>
                    </a:lnTo>
                    <a:lnTo>
                      <a:pt x="668" y="291"/>
                    </a:lnTo>
                    <a:lnTo>
                      <a:pt x="650" y="307"/>
                    </a:lnTo>
                    <a:lnTo>
                      <a:pt x="635" y="324"/>
                    </a:lnTo>
                    <a:close/>
                  </a:path>
                </a:pathLst>
              </a:custGeom>
              <a:solidFill>
                <a:schemeClr val="tx2">
                  <a:lumMod val="60000"/>
                  <a:lumOff val="40000"/>
                </a:schemeClr>
              </a:solidFill>
              <a:ln w="0">
                <a:solidFill>
                  <a:srgbClr val="006699"/>
                </a:solidFill>
                <a:prstDash val="solid"/>
                <a:round/>
                <a:headEnd/>
                <a:tailEnd/>
              </a:ln>
            </p:spPr>
            <p:txBody>
              <a:bodyPr/>
              <a:lstStyle/>
              <a:p>
                <a:endParaRPr lang="en-US" sz="1799"/>
              </a:p>
            </p:txBody>
          </p:sp>
          <p:sp>
            <p:nvSpPr>
              <p:cNvPr id="1066" name="Freeform 249"/>
              <p:cNvSpPr>
                <a:spLocks noChangeAspect="1"/>
              </p:cNvSpPr>
              <p:nvPr/>
            </p:nvSpPr>
            <p:spPr bwMode="auto">
              <a:xfrm>
                <a:off x="6141895" y="2618052"/>
                <a:ext cx="459395" cy="365982"/>
              </a:xfrm>
              <a:custGeom>
                <a:avLst/>
                <a:gdLst>
                  <a:gd name="T0" fmla="*/ 2147483647 w 615"/>
                  <a:gd name="T1" fmla="*/ 2147483647 h 496"/>
                  <a:gd name="T2" fmla="*/ 0 w 615"/>
                  <a:gd name="T3" fmla="*/ 2147483647 h 496"/>
                  <a:gd name="T4" fmla="*/ 0 w 615"/>
                  <a:gd name="T5" fmla="*/ 2147483647 h 496"/>
                  <a:gd name="T6" fmla="*/ 2147483647 w 615"/>
                  <a:gd name="T7" fmla="*/ 2147483647 h 496"/>
                  <a:gd name="T8" fmla="*/ 2147483647 w 615"/>
                  <a:gd name="T9" fmla="*/ 2147483647 h 496"/>
                  <a:gd name="T10" fmla="*/ 2147483647 w 615"/>
                  <a:gd name="T11" fmla="*/ 2147483647 h 496"/>
                  <a:gd name="T12" fmla="*/ 2147483647 w 615"/>
                  <a:gd name="T13" fmla="*/ 2147483647 h 496"/>
                  <a:gd name="T14" fmla="*/ 2147483647 w 615"/>
                  <a:gd name="T15" fmla="*/ 2147483647 h 496"/>
                  <a:gd name="T16" fmla="*/ 2147483647 w 615"/>
                  <a:gd name="T17" fmla="*/ 2147483647 h 496"/>
                  <a:gd name="T18" fmla="*/ 2147483647 w 615"/>
                  <a:gd name="T19" fmla="*/ 2147483647 h 496"/>
                  <a:gd name="T20" fmla="*/ 2147483647 w 615"/>
                  <a:gd name="T21" fmla="*/ 2147483647 h 496"/>
                  <a:gd name="T22" fmla="*/ 2147483647 w 615"/>
                  <a:gd name="T23" fmla="*/ 2147483647 h 496"/>
                  <a:gd name="T24" fmla="*/ 2147483647 w 615"/>
                  <a:gd name="T25" fmla="*/ 2147483647 h 496"/>
                  <a:gd name="T26" fmla="*/ 2147483647 w 615"/>
                  <a:gd name="T27" fmla="*/ 2147483647 h 496"/>
                  <a:gd name="T28" fmla="*/ 2147483647 w 615"/>
                  <a:gd name="T29" fmla="*/ 2147483647 h 496"/>
                  <a:gd name="T30" fmla="*/ 2147483647 w 615"/>
                  <a:gd name="T31" fmla="*/ 2147483647 h 496"/>
                  <a:gd name="T32" fmla="*/ 2147483647 w 615"/>
                  <a:gd name="T33" fmla="*/ 2147483647 h 496"/>
                  <a:gd name="T34" fmla="*/ 2147483647 w 615"/>
                  <a:gd name="T35" fmla="*/ 2147483647 h 496"/>
                  <a:gd name="T36" fmla="*/ 2147483647 w 615"/>
                  <a:gd name="T37" fmla="*/ 2147483647 h 496"/>
                  <a:gd name="T38" fmla="*/ 2147483647 w 615"/>
                  <a:gd name="T39" fmla="*/ 2147483647 h 496"/>
                  <a:gd name="T40" fmla="*/ 2147483647 w 615"/>
                  <a:gd name="T41" fmla="*/ 2147483647 h 496"/>
                  <a:gd name="T42" fmla="*/ 2147483647 w 615"/>
                  <a:gd name="T43" fmla="*/ 2147483647 h 496"/>
                  <a:gd name="T44" fmla="*/ 2147483647 w 615"/>
                  <a:gd name="T45" fmla="*/ 2147483647 h 496"/>
                  <a:gd name="T46" fmla="*/ 2147483647 w 615"/>
                  <a:gd name="T47" fmla="*/ 2147483647 h 496"/>
                  <a:gd name="T48" fmla="*/ 2147483647 w 615"/>
                  <a:gd name="T49" fmla="*/ 2147483647 h 496"/>
                  <a:gd name="T50" fmla="*/ 2147483647 w 615"/>
                  <a:gd name="T51" fmla="*/ 2147483647 h 496"/>
                  <a:gd name="T52" fmla="*/ 2147483647 w 615"/>
                  <a:gd name="T53" fmla="*/ 2147483647 h 496"/>
                  <a:gd name="T54" fmla="*/ 2147483647 w 615"/>
                  <a:gd name="T55" fmla="*/ 2147483647 h 496"/>
                  <a:gd name="T56" fmla="*/ 2147483647 w 615"/>
                  <a:gd name="T57" fmla="*/ 2147483647 h 496"/>
                  <a:gd name="T58" fmla="*/ 2147483647 w 615"/>
                  <a:gd name="T59" fmla="*/ 2147483647 h 496"/>
                  <a:gd name="T60" fmla="*/ 2147483647 w 615"/>
                  <a:gd name="T61" fmla="*/ 2147483647 h 496"/>
                  <a:gd name="T62" fmla="*/ 2147483647 w 615"/>
                  <a:gd name="T63" fmla="*/ 2147483647 h 496"/>
                  <a:gd name="T64" fmla="*/ 2147483647 w 615"/>
                  <a:gd name="T65" fmla="*/ 2147483647 h 496"/>
                  <a:gd name="T66" fmla="*/ 2147483647 w 615"/>
                  <a:gd name="T67" fmla="*/ 2147483647 h 496"/>
                  <a:gd name="T68" fmla="*/ 2147483647 w 615"/>
                  <a:gd name="T69" fmla="*/ 2147483647 h 496"/>
                  <a:gd name="T70" fmla="*/ 2147483647 w 615"/>
                  <a:gd name="T71" fmla="*/ 2147483647 h 496"/>
                  <a:gd name="T72" fmla="*/ 2147483647 w 615"/>
                  <a:gd name="T73" fmla="*/ 2147483647 h 496"/>
                  <a:gd name="T74" fmla="*/ 2147483647 w 615"/>
                  <a:gd name="T75" fmla="*/ 2147483647 h 496"/>
                  <a:gd name="T76" fmla="*/ 2147483647 w 615"/>
                  <a:gd name="T77" fmla="*/ 2147483647 h 496"/>
                  <a:gd name="T78" fmla="*/ 2147483647 w 615"/>
                  <a:gd name="T79" fmla="*/ 0 h 496"/>
                  <a:gd name="T80" fmla="*/ 2147483647 w 615"/>
                  <a:gd name="T81" fmla="*/ 2147483647 h 496"/>
                  <a:gd name="T82" fmla="*/ 2147483647 w 615"/>
                  <a:gd name="T83" fmla="*/ 2147483647 h 496"/>
                  <a:gd name="T84" fmla="*/ 2147483647 w 615"/>
                  <a:gd name="T85" fmla="*/ 2147483647 h 496"/>
                  <a:gd name="T86" fmla="*/ 2147483647 w 615"/>
                  <a:gd name="T87" fmla="*/ 2147483647 h 496"/>
                  <a:gd name="T88" fmla="*/ 2147483647 w 615"/>
                  <a:gd name="T89" fmla="*/ 2147483647 h 496"/>
                  <a:gd name="T90" fmla="*/ 2147483647 w 615"/>
                  <a:gd name="T91" fmla="*/ 2147483647 h 496"/>
                  <a:gd name="T92" fmla="*/ 2147483647 w 615"/>
                  <a:gd name="T93" fmla="*/ 2147483647 h 496"/>
                  <a:gd name="T94" fmla="*/ 2147483647 w 615"/>
                  <a:gd name="T95" fmla="*/ 2147483647 h 496"/>
                  <a:gd name="T96" fmla="*/ 2147483647 w 615"/>
                  <a:gd name="T97" fmla="*/ 2147483647 h 496"/>
                  <a:gd name="T98" fmla="*/ 2147483647 w 615"/>
                  <a:gd name="T99" fmla="*/ 2147483647 h 496"/>
                  <a:gd name="T100" fmla="*/ 2147483647 w 615"/>
                  <a:gd name="T101" fmla="*/ 2147483647 h 496"/>
                  <a:gd name="T102" fmla="*/ 2147483647 w 615"/>
                  <a:gd name="T103" fmla="*/ 2147483647 h 496"/>
                  <a:gd name="T104" fmla="*/ 2147483647 w 615"/>
                  <a:gd name="T105" fmla="*/ 2147483647 h 496"/>
                  <a:gd name="T106" fmla="*/ 2147483647 w 615"/>
                  <a:gd name="T107" fmla="*/ 2147483647 h 496"/>
                  <a:gd name="T108" fmla="*/ 2147483647 w 615"/>
                  <a:gd name="T109" fmla="*/ 2147483647 h 496"/>
                  <a:gd name="T110" fmla="*/ 2147483647 w 615"/>
                  <a:gd name="T111" fmla="*/ 2147483647 h 496"/>
                  <a:gd name="T112" fmla="*/ 2147483647 w 615"/>
                  <a:gd name="T113" fmla="*/ 2147483647 h 4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5"/>
                  <a:gd name="T172" fmla="*/ 0 h 496"/>
                  <a:gd name="T173" fmla="*/ 615 w 615"/>
                  <a:gd name="T174" fmla="*/ 496 h 4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5" h="496">
                    <a:moveTo>
                      <a:pt x="4" y="216"/>
                    </a:moveTo>
                    <a:lnTo>
                      <a:pt x="0" y="224"/>
                    </a:lnTo>
                    <a:lnTo>
                      <a:pt x="0" y="252"/>
                    </a:lnTo>
                    <a:lnTo>
                      <a:pt x="19" y="267"/>
                    </a:lnTo>
                    <a:lnTo>
                      <a:pt x="15" y="278"/>
                    </a:lnTo>
                    <a:lnTo>
                      <a:pt x="25" y="324"/>
                    </a:lnTo>
                    <a:lnTo>
                      <a:pt x="34" y="370"/>
                    </a:lnTo>
                    <a:lnTo>
                      <a:pt x="79" y="387"/>
                    </a:lnTo>
                    <a:lnTo>
                      <a:pt x="89" y="407"/>
                    </a:lnTo>
                    <a:lnTo>
                      <a:pt x="55" y="470"/>
                    </a:lnTo>
                    <a:lnTo>
                      <a:pt x="95" y="484"/>
                    </a:lnTo>
                    <a:lnTo>
                      <a:pt x="134" y="496"/>
                    </a:lnTo>
                    <a:lnTo>
                      <a:pt x="206" y="494"/>
                    </a:lnTo>
                    <a:lnTo>
                      <a:pt x="256" y="482"/>
                    </a:lnTo>
                    <a:lnTo>
                      <a:pt x="307" y="472"/>
                    </a:lnTo>
                    <a:lnTo>
                      <a:pt x="306" y="446"/>
                    </a:lnTo>
                    <a:lnTo>
                      <a:pt x="315" y="403"/>
                    </a:lnTo>
                    <a:lnTo>
                      <a:pt x="359" y="385"/>
                    </a:lnTo>
                    <a:lnTo>
                      <a:pt x="371" y="369"/>
                    </a:lnTo>
                    <a:lnTo>
                      <a:pt x="418" y="372"/>
                    </a:lnTo>
                    <a:lnTo>
                      <a:pt x="421" y="310"/>
                    </a:lnTo>
                    <a:lnTo>
                      <a:pt x="458" y="279"/>
                    </a:lnTo>
                    <a:lnTo>
                      <a:pt x="431" y="248"/>
                    </a:lnTo>
                    <a:lnTo>
                      <a:pt x="471" y="245"/>
                    </a:lnTo>
                    <a:lnTo>
                      <a:pt x="480" y="221"/>
                    </a:lnTo>
                    <a:lnTo>
                      <a:pt x="494" y="181"/>
                    </a:lnTo>
                    <a:lnTo>
                      <a:pt x="467" y="133"/>
                    </a:lnTo>
                    <a:lnTo>
                      <a:pt x="492" y="100"/>
                    </a:lnTo>
                    <a:lnTo>
                      <a:pt x="547" y="87"/>
                    </a:lnTo>
                    <a:lnTo>
                      <a:pt x="601" y="75"/>
                    </a:lnTo>
                    <a:lnTo>
                      <a:pt x="600" y="63"/>
                    </a:lnTo>
                    <a:lnTo>
                      <a:pt x="613" y="64"/>
                    </a:lnTo>
                    <a:lnTo>
                      <a:pt x="615" y="64"/>
                    </a:lnTo>
                    <a:lnTo>
                      <a:pt x="574" y="60"/>
                    </a:lnTo>
                    <a:lnTo>
                      <a:pt x="561" y="58"/>
                    </a:lnTo>
                    <a:lnTo>
                      <a:pt x="525" y="60"/>
                    </a:lnTo>
                    <a:lnTo>
                      <a:pt x="468" y="90"/>
                    </a:lnTo>
                    <a:lnTo>
                      <a:pt x="449" y="24"/>
                    </a:lnTo>
                    <a:lnTo>
                      <a:pt x="437" y="22"/>
                    </a:lnTo>
                    <a:lnTo>
                      <a:pt x="424" y="0"/>
                    </a:lnTo>
                    <a:lnTo>
                      <a:pt x="401" y="8"/>
                    </a:lnTo>
                    <a:lnTo>
                      <a:pt x="395" y="40"/>
                    </a:lnTo>
                    <a:lnTo>
                      <a:pt x="361" y="57"/>
                    </a:lnTo>
                    <a:lnTo>
                      <a:pt x="352" y="67"/>
                    </a:lnTo>
                    <a:lnTo>
                      <a:pt x="319" y="69"/>
                    </a:lnTo>
                    <a:lnTo>
                      <a:pt x="297" y="73"/>
                    </a:lnTo>
                    <a:lnTo>
                      <a:pt x="280" y="63"/>
                    </a:lnTo>
                    <a:lnTo>
                      <a:pt x="235" y="55"/>
                    </a:lnTo>
                    <a:lnTo>
                      <a:pt x="191" y="48"/>
                    </a:lnTo>
                    <a:lnTo>
                      <a:pt x="173" y="64"/>
                    </a:lnTo>
                    <a:lnTo>
                      <a:pt x="158" y="81"/>
                    </a:lnTo>
                    <a:lnTo>
                      <a:pt x="140" y="122"/>
                    </a:lnTo>
                    <a:lnTo>
                      <a:pt x="97" y="145"/>
                    </a:lnTo>
                    <a:lnTo>
                      <a:pt x="85" y="173"/>
                    </a:lnTo>
                    <a:lnTo>
                      <a:pt x="56" y="169"/>
                    </a:lnTo>
                    <a:lnTo>
                      <a:pt x="15" y="154"/>
                    </a:lnTo>
                    <a:lnTo>
                      <a:pt x="4" y="216"/>
                    </a:lnTo>
                    <a:close/>
                  </a:path>
                </a:pathLst>
              </a:custGeom>
              <a:solidFill>
                <a:srgbClr val="FF0000"/>
              </a:solidFill>
              <a:ln w="0">
                <a:solidFill>
                  <a:srgbClr val="006699"/>
                </a:solidFill>
                <a:prstDash val="solid"/>
                <a:round/>
                <a:headEnd/>
                <a:tailEnd/>
              </a:ln>
            </p:spPr>
            <p:txBody>
              <a:bodyPr/>
              <a:lstStyle/>
              <a:p>
                <a:endParaRPr lang="en-US" sz="1799"/>
              </a:p>
            </p:txBody>
          </p:sp>
          <p:sp>
            <p:nvSpPr>
              <p:cNvPr id="1067" name="Freeform 250"/>
              <p:cNvSpPr>
                <a:spLocks noChangeAspect="1"/>
              </p:cNvSpPr>
              <p:nvPr/>
            </p:nvSpPr>
            <p:spPr bwMode="auto">
              <a:xfrm>
                <a:off x="5167424" y="2728241"/>
                <a:ext cx="67618" cy="43288"/>
              </a:xfrm>
              <a:custGeom>
                <a:avLst/>
                <a:gdLst>
                  <a:gd name="T0" fmla="*/ 2147483647 w 94"/>
                  <a:gd name="T1" fmla="*/ 0 h 59"/>
                  <a:gd name="T2" fmla="*/ 2147483647 w 94"/>
                  <a:gd name="T3" fmla="*/ 2147483647 h 59"/>
                  <a:gd name="T4" fmla="*/ 0 w 94"/>
                  <a:gd name="T5" fmla="*/ 2147483647 h 59"/>
                  <a:gd name="T6" fmla="*/ 2147483647 w 94"/>
                  <a:gd name="T7" fmla="*/ 2147483647 h 59"/>
                  <a:gd name="T8" fmla="*/ 2147483647 w 94"/>
                  <a:gd name="T9" fmla="*/ 2147483647 h 59"/>
                  <a:gd name="T10" fmla="*/ 2147483647 w 94"/>
                  <a:gd name="T11" fmla="*/ 2147483647 h 59"/>
                  <a:gd name="T12" fmla="*/ 2147483647 w 94"/>
                  <a:gd name="T13" fmla="*/ 0 h 59"/>
                  <a:gd name="T14" fmla="*/ 0 60000 65536"/>
                  <a:gd name="T15" fmla="*/ 0 60000 65536"/>
                  <a:gd name="T16" fmla="*/ 0 60000 65536"/>
                  <a:gd name="T17" fmla="*/ 0 60000 65536"/>
                  <a:gd name="T18" fmla="*/ 0 60000 65536"/>
                  <a:gd name="T19" fmla="*/ 0 60000 65536"/>
                  <a:gd name="T20" fmla="*/ 0 60000 65536"/>
                  <a:gd name="T21" fmla="*/ 0 w 94"/>
                  <a:gd name="T22" fmla="*/ 0 h 59"/>
                  <a:gd name="T23" fmla="*/ 94 w 94"/>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59">
                    <a:moveTo>
                      <a:pt x="94" y="0"/>
                    </a:moveTo>
                    <a:lnTo>
                      <a:pt x="34" y="18"/>
                    </a:lnTo>
                    <a:lnTo>
                      <a:pt x="0" y="35"/>
                    </a:lnTo>
                    <a:lnTo>
                      <a:pt x="15" y="59"/>
                    </a:lnTo>
                    <a:lnTo>
                      <a:pt x="67" y="39"/>
                    </a:lnTo>
                    <a:lnTo>
                      <a:pt x="67" y="29"/>
                    </a:lnTo>
                    <a:lnTo>
                      <a:pt x="94" y="0"/>
                    </a:lnTo>
                    <a:close/>
                  </a:path>
                </a:pathLst>
              </a:custGeom>
              <a:solidFill>
                <a:srgbClr val="FFC000"/>
              </a:solidFill>
              <a:ln w="0">
                <a:solidFill>
                  <a:srgbClr val="006699"/>
                </a:solidFill>
                <a:prstDash val="solid"/>
                <a:round/>
                <a:headEnd/>
                <a:tailEnd/>
              </a:ln>
            </p:spPr>
            <p:txBody>
              <a:bodyPr/>
              <a:lstStyle/>
              <a:p>
                <a:endParaRPr lang="en-US" sz="1799"/>
              </a:p>
            </p:txBody>
          </p:sp>
          <p:sp>
            <p:nvSpPr>
              <p:cNvPr id="1068" name="Line 251"/>
              <p:cNvSpPr>
                <a:spLocks noChangeAspect="1" noChangeShapeType="1"/>
              </p:cNvSpPr>
              <p:nvPr/>
            </p:nvSpPr>
            <p:spPr bwMode="auto">
              <a:xfrm>
                <a:off x="6577427" y="2677080"/>
                <a:ext cx="5965" cy="5902"/>
              </a:xfrm>
              <a:prstGeom prst="line">
                <a:avLst/>
              </a:prstGeom>
              <a:noFill/>
              <a:ln w="0">
                <a:solidFill>
                  <a:srgbClr val="006699"/>
                </a:solidFill>
                <a:round/>
                <a:headEnd/>
                <a:tailEnd/>
              </a:ln>
            </p:spPr>
            <p:txBody>
              <a:bodyPr/>
              <a:lstStyle/>
              <a:p>
                <a:endParaRPr lang="en-US" sz="1799"/>
              </a:p>
            </p:txBody>
          </p:sp>
          <p:sp>
            <p:nvSpPr>
              <p:cNvPr id="1069" name="Line 252"/>
              <p:cNvSpPr>
                <a:spLocks noChangeAspect="1" noChangeShapeType="1"/>
              </p:cNvSpPr>
              <p:nvPr/>
            </p:nvSpPr>
            <p:spPr bwMode="auto">
              <a:xfrm flipH="1">
                <a:off x="6571460" y="2690854"/>
                <a:ext cx="9943" cy="3933"/>
              </a:xfrm>
              <a:prstGeom prst="line">
                <a:avLst/>
              </a:prstGeom>
              <a:noFill/>
              <a:ln w="0">
                <a:solidFill>
                  <a:srgbClr val="006699"/>
                </a:solidFill>
                <a:round/>
                <a:headEnd/>
                <a:tailEnd/>
              </a:ln>
            </p:spPr>
            <p:txBody>
              <a:bodyPr/>
              <a:lstStyle/>
              <a:p>
                <a:endParaRPr lang="en-US" sz="1799"/>
              </a:p>
            </p:txBody>
          </p:sp>
          <p:sp>
            <p:nvSpPr>
              <p:cNvPr id="1070" name="Line 253"/>
              <p:cNvSpPr>
                <a:spLocks noChangeAspect="1" noChangeShapeType="1"/>
              </p:cNvSpPr>
              <p:nvPr/>
            </p:nvSpPr>
            <p:spPr bwMode="auto">
              <a:xfrm>
                <a:off x="6559527" y="2745951"/>
                <a:ext cx="7955" cy="11801"/>
              </a:xfrm>
              <a:prstGeom prst="line">
                <a:avLst/>
              </a:prstGeom>
              <a:noFill/>
              <a:ln w="0">
                <a:solidFill>
                  <a:srgbClr val="006699"/>
                </a:solidFill>
                <a:round/>
                <a:headEnd/>
                <a:tailEnd/>
              </a:ln>
            </p:spPr>
            <p:txBody>
              <a:bodyPr/>
              <a:lstStyle/>
              <a:p>
                <a:endParaRPr lang="en-US" sz="1799"/>
              </a:p>
            </p:txBody>
          </p:sp>
          <p:sp>
            <p:nvSpPr>
              <p:cNvPr id="1071" name="Line 254"/>
              <p:cNvSpPr>
                <a:spLocks noChangeAspect="1" noChangeShapeType="1"/>
              </p:cNvSpPr>
              <p:nvPr/>
            </p:nvSpPr>
            <p:spPr bwMode="auto">
              <a:xfrm>
                <a:off x="6571460" y="2787273"/>
                <a:ext cx="15908" cy="13772"/>
              </a:xfrm>
              <a:prstGeom prst="line">
                <a:avLst/>
              </a:prstGeom>
              <a:noFill/>
              <a:ln w="0">
                <a:solidFill>
                  <a:srgbClr val="006699"/>
                </a:solidFill>
                <a:round/>
                <a:headEnd/>
                <a:tailEnd/>
              </a:ln>
            </p:spPr>
            <p:txBody>
              <a:bodyPr/>
              <a:lstStyle/>
              <a:p>
                <a:endParaRPr lang="en-US" sz="1799"/>
              </a:p>
            </p:txBody>
          </p:sp>
          <p:sp>
            <p:nvSpPr>
              <p:cNvPr id="1072" name="Freeform 259"/>
              <p:cNvSpPr>
                <a:spLocks noChangeAspect="1"/>
              </p:cNvSpPr>
              <p:nvPr/>
            </p:nvSpPr>
            <p:spPr bwMode="auto">
              <a:xfrm>
                <a:off x="5264870" y="2769563"/>
                <a:ext cx="45740" cy="64931"/>
              </a:xfrm>
              <a:custGeom>
                <a:avLst/>
                <a:gdLst>
                  <a:gd name="T0" fmla="*/ 2147483647 w 58"/>
                  <a:gd name="T1" fmla="*/ 2147483647 h 85"/>
                  <a:gd name="T2" fmla="*/ 2147483647 w 58"/>
                  <a:gd name="T3" fmla="*/ 2147483647 h 85"/>
                  <a:gd name="T4" fmla="*/ 0 w 58"/>
                  <a:gd name="T5" fmla="*/ 2147483647 h 85"/>
                  <a:gd name="T6" fmla="*/ 2147483647 w 58"/>
                  <a:gd name="T7" fmla="*/ 2147483647 h 85"/>
                  <a:gd name="T8" fmla="*/ 2147483647 w 58"/>
                  <a:gd name="T9" fmla="*/ 0 h 85"/>
                  <a:gd name="T10" fmla="*/ 2147483647 w 58"/>
                  <a:gd name="T11" fmla="*/ 2147483647 h 85"/>
                  <a:gd name="T12" fmla="*/ 2147483647 w 58"/>
                  <a:gd name="T13" fmla="*/ 2147483647 h 85"/>
                  <a:gd name="T14" fmla="*/ 0 60000 65536"/>
                  <a:gd name="T15" fmla="*/ 0 60000 65536"/>
                  <a:gd name="T16" fmla="*/ 0 60000 65536"/>
                  <a:gd name="T17" fmla="*/ 0 60000 65536"/>
                  <a:gd name="T18" fmla="*/ 0 60000 65536"/>
                  <a:gd name="T19" fmla="*/ 0 60000 65536"/>
                  <a:gd name="T20" fmla="*/ 0 60000 65536"/>
                  <a:gd name="T21" fmla="*/ 0 w 58"/>
                  <a:gd name="T22" fmla="*/ 0 h 85"/>
                  <a:gd name="T23" fmla="*/ 58 w 58"/>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85">
                    <a:moveTo>
                      <a:pt x="52" y="45"/>
                    </a:moveTo>
                    <a:lnTo>
                      <a:pt x="22" y="78"/>
                    </a:lnTo>
                    <a:lnTo>
                      <a:pt x="0" y="85"/>
                    </a:lnTo>
                    <a:lnTo>
                      <a:pt x="15" y="43"/>
                    </a:lnTo>
                    <a:lnTo>
                      <a:pt x="30" y="0"/>
                    </a:lnTo>
                    <a:lnTo>
                      <a:pt x="58" y="13"/>
                    </a:lnTo>
                    <a:lnTo>
                      <a:pt x="52" y="45"/>
                    </a:lnTo>
                    <a:close/>
                  </a:path>
                </a:pathLst>
              </a:custGeom>
              <a:solidFill>
                <a:srgbClr val="92D050"/>
              </a:solidFill>
              <a:ln w="0">
                <a:solidFill>
                  <a:srgbClr val="006699"/>
                </a:solidFill>
                <a:prstDash val="solid"/>
                <a:round/>
                <a:headEnd/>
                <a:tailEnd/>
              </a:ln>
            </p:spPr>
            <p:txBody>
              <a:bodyPr/>
              <a:lstStyle/>
              <a:p>
                <a:endParaRPr lang="en-US" sz="1799"/>
              </a:p>
            </p:txBody>
          </p:sp>
          <p:sp>
            <p:nvSpPr>
              <p:cNvPr id="1073" name="Freeform 260"/>
              <p:cNvSpPr>
                <a:spLocks noChangeAspect="1"/>
              </p:cNvSpPr>
              <p:nvPr/>
            </p:nvSpPr>
            <p:spPr bwMode="auto">
              <a:xfrm>
                <a:off x="5280780" y="2667245"/>
                <a:ext cx="212796" cy="198732"/>
              </a:xfrm>
              <a:custGeom>
                <a:avLst/>
                <a:gdLst>
                  <a:gd name="T0" fmla="*/ 2147483647 w 285"/>
                  <a:gd name="T1" fmla="*/ 2147483647 h 268"/>
                  <a:gd name="T2" fmla="*/ 2147483647 w 285"/>
                  <a:gd name="T3" fmla="*/ 2147483647 h 268"/>
                  <a:gd name="T4" fmla="*/ 2147483647 w 285"/>
                  <a:gd name="T5" fmla="*/ 2147483647 h 268"/>
                  <a:gd name="T6" fmla="*/ 2147483647 w 285"/>
                  <a:gd name="T7" fmla="*/ 2147483647 h 268"/>
                  <a:gd name="T8" fmla="*/ 2147483647 w 285"/>
                  <a:gd name="T9" fmla="*/ 2147483647 h 268"/>
                  <a:gd name="T10" fmla="*/ 2147483647 w 285"/>
                  <a:gd name="T11" fmla="*/ 2147483647 h 268"/>
                  <a:gd name="T12" fmla="*/ 0 w 285"/>
                  <a:gd name="T13" fmla="*/ 2147483647 h 268"/>
                  <a:gd name="T14" fmla="*/ 2147483647 w 285"/>
                  <a:gd name="T15" fmla="*/ 2147483647 h 268"/>
                  <a:gd name="T16" fmla="*/ 2147483647 w 285"/>
                  <a:gd name="T17" fmla="*/ 2147483647 h 268"/>
                  <a:gd name="T18" fmla="*/ 2147483647 w 285"/>
                  <a:gd name="T19" fmla="*/ 2147483647 h 268"/>
                  <a:gd name="T20" fmla="*/ 2147483647 w 285"/>
                  <a:gd name="T21" fmla="*/ 2147483647 h 268"/>
                  <a:gd name="T22" fmla="*/ 2147483647 w 285"/>
                  <a:gd name="T23" fmla="*/ 2147483647 h 268"/>
                  <a:gd name="T24" fmla="*/ 2147483647 w 285"/>
                  <a:gd name="T25" fmla="*/ 2147483647 h 268"/>
                  <a:gd name="T26" fmla="*/ 2147483647 w 285"/>
                  <a:gd name="T27" fmla="*/ 2147483647 h 268"/>
                  <a:gd name="T28" fmla="*/ 2147483647 w 285"/>
                  <a:gd name="T29" fmla="*/ 2147483647 h 268"/>
                  <a:gd name="T30" fmla="*/ 2147483647 w 285"/>
                  <a:gd name="T31" fmla="*/ 2147483647 h 268"/>
                  <a:gd name="T32" fmla="*/ 2147483647 w 285"/>
                  <a:gd name="T33" fmla="*/ 2147483647 h 268"/>
                  <a:gd name="T34" fmla="*/ 2147483647 w 285"/>
                  <a:gd name="T35" fmla="*/ 2147483647 h 268"/>
                  <a:gd name="T36" fmla="*/ 2147483647 w 285"/>
                  <a:gd name="T37" fmla="*/ 2147483647 h 268"/>
                  <a:gd name="T38" fmla="*/ 2147483647 w 285"/>
                  <a:gd name="T39" fmla="*/ 2147483647 h 268"/>
                  <a:gd name="T40" fmla="*/ 2147483647 w 285"/>
                  <a:gd name="T41" fmla="*/ 0 h 268"/>
                  <a:gd name="T42" fmla="*/ 2147483647 w 285"/>
                  <a:gd name="T43" fmla="*/ 2147483647 h 268"/>
                  <a:gd name="T44" fmla="*/ 2147483647 w 285"/>
                  <a:gd name="T45" fmla="*/ 2147483647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5"/>
                  <a:gd name="T70" fmla="*/ 0 h 268"/>
                  <a:gd name="T71" fmla="*/ 285 w 285"/>
                  <a:gd name="T72" fmla="*/ 268 h 2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5" h="268">
                    <a:moveTo>
                      <a:pt x="179" y="21"/>
                    </a:moveTo>
                    <a:lnTo>
                      <a:pt x="112" y="19"/>
                    </a:lnTo>
                    <a:lnTo>
                      <a:pt x="42" y="24"/>
                    </a:lnTo>
                    <a:lnTo>
                      <a:pt x="26" y="31"/>
                    </a:lnTo>
                    <a:lnTo>
                      <a:pt x="23" y="55"/>
                    </a:lnTo>
                    <a:lnTo>
                      <a:pt x="5" y="71"/>
                    </a:lnTo>
                    <a:lnTo>
                      <a:pt x="0" y="70"/>
                    </a:lnTo>
                    <a:lnTo>
                      <a:pt x="11" y="140"/>
                    </a:lnTo>
                    <a:lnTo>
                      <a:pt x="39" y="153"/>
                    </a:lnTo>
                    <a:lnTo>
                      <a:pt x="33" y="185"/>
                    </a:lnTo>
                    <a:lnTo>
                      <a:pt x="3" y="218"/>
                    </a:lnTo>
                    <a:lnTo>
                      <a:pt x="8" y="244"/>
                    </a:lnTo>
                    <a:lnTo>
                      <a:pt x="66" y="268"/>
                    </a:lnTo>
                    <a:lnTo>
                      <a:pt x="108" y="240"/>
                    </a:lnTo>
                    <a:lnTo>
                      <a:pt x="150" y="210"/>
                    </a:lnTo>
                    <a:lnTo>
                      <a:pt x="197" y="182"/>
                    </a:lnTo>
                    <a:lnTo>
                      <a:pt x="245" y="153"/>
                    </a:lnTo>
                    <a:lnTo>
                      <a:pt x="244" y="100"/>
                    </a:lnTo>
                    <a:lnTo>
                      <a:pt x="242" y="46"/>
                    </a:lnTo>
                    <a:lnTo>
                      <a:pt x="285" y="6"/>
                    </a:lnTo>
                    <a:lnTo>
                      <a:pt x="271" y="0"/>
                    </a:lnTo>
                    <a:lnTo>
                      <a:pt x="226" y="10"/>
                    </a:lnTo>
                    <a:lnTo>
                      <a:pt x="179" y="21"/>
                    </a:lnTo>
                    <a:close/>
                  </a:path>
                </a:pathLst>
              </a:custGeom>
              <a:solidFill>
                <a:srgbClr val="92D050"/>
              </a:solidFill>
              <a:ln w="0">
                <a:solidFill>
                  <a:srgbClr val="006699"/>
                </a:solidFill>
                <a:prstDash val="solid"/>
                <a:round/>
                <a:headEnd/>
                <a:tailEnd/>
              </a:ln>
            </p:spPr>
            <p:txBody>
              <a:bodyPr/>
              <a:lstStyle/>
              <a:p>
                <a:endParaRPr lang="en-US" sz="1799"/>
              </a:p>
            </p:txBody>
          </p:sp>
          <p:sp>
            <p:nvSpPr>
              <p:cNvPr id="1074" name="Freeform 261"/>
              <p:cNvSpPr>
                <a:spLocks noChangeAspect="1"/>
              </p:cNvSpPr>
              <p:nvPr/>
            </p:nvSpPr>
            <p:spPr bwMode="auto">
              <a:xfrm>
                <a:off x="6318889" y="2484254"/>
                <a:ext cx="286379" cy="200701"/>
              </a:xfrm>
              <a:custGeom>
                <a:avLst/>
                <a:gdLst>
                  <a:gd name="T0" fmla="*/ 2147483647 w 384"/>
                  <a:gd name="T1" fmla="*/ 2147483647 h 272"/>
                  <a:gd name="T2" fmla="*/ 2147483647 w 384"/>
                  <a:gd name="T3" fmla="*/ 2147483647 h 272"/>
                  <a:gd name="T4" fmla="*/ 2147483647 w 384"/>
                  <a:gd name="T5" fmla="*/ 2147483647 h 272"/>
                  <a:gd name="T6" fmla="*/ 2147483647 w 384"/>
                  <a:gd name="T7" fmla="*/ 2147483647 h 272"/>
                  <a:gd name="T8" fmla="*/ 2147483647 w 384"/>
                  <a:gd name="T9" fmla="*/ 2147483647 h 272"/>
                  <a:gd name="T10" fmla="*/ 2147483647 w 384"/>
                  <a:gd name="T11" fmla="*/ 2147483647 h 272"/>
                  <a:gd name="T12" fmla="*/ 2147483647 w 384"/>
                  <a:gd name="T13" fmla="*/ 2147483647 h 272"/>
                  <a:gd name="T14" fmla="*/ 2147483647 w 384"/>
                  <a:gd name="T15" fmla="*/ 2147483647 h 272"/>
                  <a:gd name="T16" fmla="*/ 2147483647 w 384"/>
                  <a:gd name="T17" fmla="*/ 2147483647 h 272"/>
                  <a:gd name="T18" fmla="*/ 2147483647 w 384"/>
                  <a:gd name="T19" fmla="*/ 2147483647 h 272"/>
                  <a:gd name="T20" fmla="*/ 2147483647 w 384"/>
                  <a:gd name="T21" fmla="*/ 2147483647 h 272"/>
                  <a:gd name="T22" fmla="*/ 2147483647 w 384"/>
                  <a:gd name="T23" fmla="*/ 2147483647 h 272"/>
                  <a:gd name="T24" fmla="*/ 2147483647 w 384"/>
                  <a:gd name="T25" fmla="*/ 2147483647 h 272"/>
                  <a:gd name="T26" fmla="*/ 2147483647 w 384"/>
                  <a:gd name="T27" fmla="*/ 2147483647 h 272"/>
                  <a:gd name="T28" fmla="*/ 2147483647 w 384"/>
                  <a:gd name="T29" fmla="*/ 2147483647 h 272"/>
                  <a:gd name="T30" fmla="*/ 2147483647 w 384"/>
                  <a:gd name="T31" fmla="*/ 2147483647 h 272"/>
                  <a:gd name="T32" fmla="*/ 2147483647 w 384"/>
                  <a:gd name="T33" fmla="*/ 2147483647 h 272"/>
                  <a:gd name="T34" fmla="*/ 0 w 384"/>
                  <a:gd name="T35" fmla="*/ 2147483647 h 272"/>
                  <a:gd name="T36" fmla="*/ 2147483647 w 384"/>
                  <a:gd name="T37" fmla="*/ 2147483647 h 272"/>
                  <a:gd name="T38" fmla="*/ 2147483647 w 384"/>
                  <a:gd name="T39" fmla="*/ 2147483647 h 272"/>
                  <a:gd name="T40" fmla="*/ 2147483647 w 384"/>
                  <a:gd name="T41" fmla="*/ 0 h 272"/>
                  <a:gd name="T42" fmla="*/ 2147483647 w 384"/>
                  <a:gd name="T43" fmla="*/ 2147483647 h 272"/>
                  <a:gd name="T44" fmla="*/ 2147483647 w 384"/>
                  <a:gd name="T45" fmla="*/ 2147483647 h 272"/>
                  <a:gd name="T46" fmla="*/ 2147483647 w 384"/>
                  <a:gd name="T47" fmla="*/ 2147483647 h 272"/>
                  <a:gd name="T48" fmla="*/ 2147483647 w 384"/>
                  <a:gd name="T49" fmla="*/ 2147483647 h 272"/>
                  <a:gd name="T50" fmla="*/ 2147483647 w 384"/>
                  <a:gd name="T51" fmla="*/ 2147483647 h 272"/>
                  <a:gd name="T52" fmla="*/ 2147483647 w 384"/>
                  <a:gd name="T53" fmla="*/ 2147483647 h 272"/>
                  <a:gd name="T54" fmla="*/ 2147483647 w 384"/>
                  <a:gd name="T55" fmla="*/ 2147483647 h 272"/>
                  <a:gd name="T56" fmla="*/ 2147483647 w 384"/>
                  <a:gd name="T57" fmla="*/ 2147483647 h 272"/>
                  <a:gd name="T58" fmla="*/ 2147483647 w 384"/>
                  <a:gd name="T59" fmla="*/ 2147483647 h 272"/>
                  <a:gd name="T60" fmla="*/ 2147483647 w 384"/>
                  <a:gd name="T61" fmla="*/ 2147483647 h 272"/>
                  <a:gd name="T62" fmla="*/ 2147483647 w 384"/>
                  <a:gd name="T63" fmla="*/ 2147483647 h 272"/>
                  <a:gd name="T64" fmla="*/ 2147483647 w 384"/>
                  <a:gd name="T65" fmla="*/ 2147483647 h 272"/>
                  <a:gd name="T66" fmla="*/ 2147483647 w 384"/>
                  <a:gd name="T67" fmla="*/ 2147483647 h 2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4"/>
                  <a:gd name="T103" fmla="*/ 0 h 272"/>
                  <a:gd name="T104" fmla="*/ 384 w 384"/>
                  <a:gd name="T105" fmla="*/ 272 h 2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4" h="272">
                    <a:moveTo>
                      <a:pt x="323" y="240"/>
                    </a:moveTo>
                    <a:lnTo>
                      <a:pt x="287" y="242"/>
                    </a:lnTo>
                    <a:lnTo>
                      <a:pt x="230" y="272"/>
                    </a:lnTo>
                    <a:lnTo>
                      <a:pt x="211" y="206"/>
                    </a:lnTo>
                    <a:lnTo>
                      <a:pt x="199" y="204"/>
                    </a:lnTo>
                    <a:lnTo>
                      <a:pt x="186" y="182"/>
                    </a:lnTo>
                    <a:lnTo>
                      <a:pt x="163" y="190"/>
                    </a:lnTo>
                    <a:lnTo>
                      <a:pt x="157" y="222"/>
                    </a:lnTo>
                    <a:lnTo>
                      <a:pt x="123" y="239"/>
                    </a:lnTo>
                    <a:lnTo>
                      <a:pt x="114" y="249"/>
                    </a:lnTo>
                    <a:lnTo>
                      <a:pt x="81" y="251"/>
                    </a:lnTo>
                    <a:lnTo>
                      <a:pt x="59" y="255"/>
                    </a:lnTo>
                    <a:lnTo>
                      <a:pt x="42" y="245"/>
                    </a:lnTo>
                    <a:lnTo>
                      <a:pt x="54" y="209"/>
                    </a:lnTo>
                    <a:lnTo>
                      <a:pt x="65" y="175"/>
                    </a:lnTo>
                    <a:lnTo>
                      <a:pt x="53" y="152"/>
                    </a:lnTo>
                    <a:lnTo>
                      <a:pt x="20" y="134"/>
                    </a:lnTo>
                    <a:lnTo>
                      <a:pt x="0" y="112"/>
                    </a:lnTo>
                    <a:lnTo>
                      <a:pt x="47" y="70"/>
                    </a:lnTo>
                    <a:lnTo>
                      <a:pt x="93" y="30"/>
                    </a:lnTo>
                    <a:lnTo>
                      <a:pt x="127" y="0"/>
                    </a:lnTo>
                    <a:lnTo>
                      <a:pt x="189" y="5"/>
                    </a:lnTo>
                    <a:lnTo>
                      <a:pt x="238" y="37"/>
                    </a:lnTo>
                    <a:lnTo>
                      <a:pt x="183" y="55"/>
                    </a:lnTo>
                    <a:lnTo>
                      <a:pt x="126" y="75"/>
                    </a:lnTo>
                    <a:lnTo>
                      <a:pt x="130" y="109"/>
                    </a:lnTo>
                    <a:lnTo>
                      <a:pt x="208" y="119"/>
                    </a:lnTo>
                    <a:lnTo>
                      <a:pt x="287" y="130"/>
                    </a:lnTo>
                    <a:lnTo>
                      <a:pt x="312" y="175"/>
                    </a:lnTo>
                    <a:lnTo>
                      <a:pt x="354" y="178"/>
                    </a:lnTo>
                    <a:lnTo>
                      <a:pt x="384" y="242"/>
                    </a:lnTo>
                    <a:lnTo>
                      <a:pt x="377" y="246"/>
                    </a:lnTo>
                    <a:lnTo>
                      <a:pt x="336" y="242"/>
                    </a:lnTo>
                    <a:lnTo>
                      <a:pt x="323" y="240"/>
                    </a:lnTo>
                    <a:close/>
                  </a:path>
                </a:pathLst>
              </a:custGeom>
              <a:solidFill>
                <a:schemeClr val="tx2">
                  <a:lumMod val="60000"/>
                  <a:lumOff val="40000"/>
                </a:schemeClr>
              </a:solidFill>
              <a:ln w="0">
                <a:solidFill>
                  <a:srgbClr val="006699"/>
                </a:solidFill>
                <a:prstDash val="solid"/>
                <a:round/>
                <a:headEnd/>
                <a:tailEnd/>
              </a:ln>
            </p:spPr>
            <p:txBody>
              <a:bodyPr/>
              <a:lstStyle/>
              <a:p>
                <a:endParaRPr lang="en-US" sz="1799"/>
              </a:p>
            </p:txBody>
          </p:sp>
          <p:sp>
            <p:nvSpPr>
              <p:cNvPr id="1075" name="Freeform 262"/>
              <p:cNvSpPr>
                <a:spLocks noChangeAspect="1"/>
              </p:cNvSpPr>
              <p:nvPr/>
            </p:nvSpPr>
            <p:spPr bwMode="auto">
              <a:xfrm>
                <a:off x="5881374" y="2315035"/>
                <a:ext cx="532978" cy="350238"/>
              </a:xfrm>
              <a:custGeom>
                <a:avLst/>
                <a:gdLst>
                  <a:gd name="T0" fmla="*/ 2147483647 w 713"/>
                  <a:gd name="T1" fmla="*/ 2147483647 h 473"/>
                  <a:gd name="T2" fmla="*/ 2147483647 w 713"/>
                  <a:gd name="T3" fmla="*/ 2147483647 h 473"/>
                  <a:gd name="T4" fmla="*/ 2147483647 w 713"/>
                  <a:gd name="T5" fmla="*/ 2147483647 h 473"/>
                  <a:gd name="T6" fmla="*/ 2147483647 w 713"/>
                  <a:gd name="T7" fmla="*/ 2147483647 h 473"/>
                  <a:gd name="T8" fmla="*/ 2147483647 w 713"/>
                  <a:gd name="T9" fmla="*/ 2147483647 h 473"/>
                  <a:gd name="T10" fmla="*/ 2147483647 w 713"/>
                  <a:gd name="T11" fmla="*/ 2147483647 h 473"/>
                  <a:gd name="T12" fmla="*/ 2147483647 w 713"/>
                  <a:gd name="T13" fmla="*/ 2147483647 h 473"/>
                  <a:gd name="T14" fmla="*/ 2147483647 w 713"/>
                  <a:gd name="T15" fmla="*/ 2147483647 h 473"/>
                  <a:gd name="T16" fmla="*/ 2147483647 w 713"/>
                  <a:gd name="T17" fmla="*/ 2147483647 h 473"/>
                  <a:gd name="T18" fmla="*/ 2147483647 w 713"/>
                  <a:gd name="T19" fmla="*/ 2147483647 h 473"/>
                  <a:gd name="T20" fmla="*/ 2147483647 w 713"/>
                  <a:gd name="T21" fmla="*/ 2147483647 h 473"/>
                  <a:gd name="T22" fmla="*/ 2147483647 w 713"/>
                  <a:gd name="T23" fmla="*/ 2147483647 h 473"/>
                  <a:gd name="T24" fmla="*/ 2147483647 w 713"/>
                  <a:gd name="T25" fmla="*/ 2147483647 h 473"/>
                  <a:gd name="T26" fmla="*/ 2147483647 w 713"/>
                  <a:gd name="T27" fmla="*/ 2147483647 h 473"/>
                  <a:gd name="T28" fmla="*/ 0 w 713"/>
                  <a:gd name="T29" fmla="*/ 2147483647 h 473"/>
                  <a:gd name="T30" fmla="*/ 2147483647 w 713"/>
                  <a:gd name="T31" fmla="*/ 2147483647 h 473"/>
                  <a:gd name="T32" fmla="*/ 2147483647 w 713"/>
                  <a:gd name="T33" fmla="*/ 0 h 473"/>
                  <a:gd name="T34" fmla="*/ 2147483647 w 713"/>
                  <a:gd name="T35" fmla="*/ 2147483647 h 473"/>
                  <a:gd name="T36" fmla="*/ 2147483647 w 713"/>
                  <a:gd name="T37" fmla="*/ 2147483647 h 473"/>
                  <a:gd name="T38" fmla="*/ 2147483647 w 713"/>
                  <a:gd name="T39" fmla="*/ 2147483647 h 473"/>
                  <a:gd name="T40" fmla="*/ 2147483647 w 713"/>
                  <a:gd name="T41" fmla="*/ 2147483647 h 473"/>
                  <a:gd name="T42" fmla="*/ 2147483647 w 713"/>
                  <a:gd name="T43" fmla="*/ 2147483647 h 473"/>
                  <a:gd name="T44" fmla="*/ 2147483647 w 713"/>
                  <a:gd name="T45" fmla="*/ 2147483647 h 473"/>
                  <a:gd name="T46" fmla="*/ 2147483647 w 713"/>
                  <a:gd name="T47" fmla="*/ 2147483647 h 473"/>
                  <a:gd name="T48" fmla="*/ 2147483647 w 713"/>
                  <a:gd name="T49" fmla="*/ 2147483647 h 473"/>
                  <a:gd name="T50" fmla="*/ 2147483647 w 713"/>
                  <a:gd name="T51" fmla="*/ 2147483647 h 473"/>
                  <a:gd name="T52" fmla="*/ 2147483647 w 713"/>
                  <a:gd name="T53" fmla="*/ 2147483647 h 473"/>
                  <a:gd name="T54" fmla="*/ 2147483647 w 713"/>
                  <a:gd name="T55" fmla="*/ 2147483647 h 473"/>
                  <a:gd name="T56" fmla="*/ 2147483647 w 713"/>
                  <a:gd name="T57" fmla="*/ 2147483647 h 473"/>
                  <a:gd name="T58" fmla="*/ 2147483647 w 713"/>
                  <a:gd name="T59" fmla="*/ 2147483647 h 473"/>
                  <a:gd name="T60" fmla="*/ 2147483647 w 713"/>
                  <a:gd name="T61" fmla="*/ 2147483647 h 473"/>
                  <a:gd name="T62" fmla="*/ 2147483647 w 713"/>
                  <a:gd name="T63" fmla="*/ 2147483647 h 473"/>
                  <a:gd name="T64" fmla="*/ 2147483647 w 713"/>
                  <a:gd name="T65" fmla="*/ 2147483647 h 473"/>
                  <a:gd name="T66" fmla="*/ 2147483647 w 713"/>
                  <a:gd name="T67" fmla="*/ 2147483647 h 473"/>
                  <a:gd name="T68" fmla="*/ 2147483647 w 713"/>
                  <a:gd name="T69" fmla="*/ 2147483647 h 473"/>
                  <a:gd name="T70" fmla="*/ 2147483647 w 713"/>
                  <a:gd name="T71" fmla="*/ 2147483647 h 473"/>
                  <a:gd name="T72" fmla="*/ 2147483647 w 713"/>
                  <a:gd name="T73" fmla="*/ 2147483647 h 473"/>
                  <a:gd name="T74" fmla="*/ 2147483647 w 713"/>
                  <a:gd name="T75" fmla="*/ 2147483647 h 473"/>
                  <a:gd name="T76" fmla="*/ 2147483647 w 713"/>
                  <a:gd name="T77" fmla="*/ 2147483647 h 473"/>
                  <a:gd name="T78" fmla="*/ 2147483647 w 713"/>
                  <a:gd name="T79" fmla="*/ 2147483647 h 473"/>
                  <a:gd name="T80" fmla="*/ 2147483647 w 713"/>
                  <a:gd name="T81" fmla="*/ 2147483647 h 473"/>
                  <a:gd name="T82" fmla="*/ 2147483647 w 713"/>
                  <a:gd name="T83" fmla="*/ 2147483647 h 4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3"/>
                  <a:gd name="T127" fmla="*/ 0 h 473"/>
                  <a:gd name="T128" fmla="*/ 713 w 713"/>
                  <a:gd name="T129" fmla="*/ 473 h 4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3" h="473">
                    <a:moveTo>
                      <a:pt x="509" y="404"/>
                    </a:moveTo>
                    <a:lnTo>
                      <a:pt x="431" y="355"/>
                    </a:lnTo>
                    <a:lnTo>
                      <a:pt x="355" y="307"/>
                    </a:lnTo>
                    <a:lnTo>
                      <a:pt x="316" y="288"/>
                    </a:lnTo>
                    <a:lnTo>
                      <a:pt x="255" y="264"/>
                    </a:lnTo>
                    <a:lnTo>
                      <a:pt x="219" y="207"/>
                    </a:lnTo>
                    <a:lnTo>
                      <a:pt x="161" y="167"/>
                    </a:lnTo>
                    <a:lnTo>
                      <a:pt x="124" y="207"/>
                    </a:lnTo>
                    <a:lnTo>
                      <a:pt x="101" y="219"/>
                    </a:lnTo>
                    <a:lnTo>
                      <a:pt x="112" y="250"/>
                    </a:lnTo>
                    <a:lnTo>
                      <a:pt x="49" y="237"/>
                    </a:lnTo>
                    <a:lnTo>
                      <a:pt x="36" y="188"/>
                    </a:lnTo>
                    <a:lnTo>
                      <a:pt x="24" y="139"/>
                    </a:lnTo>
                    <a:lnTo>
                      <a:pt x="12" y="89"/>
                    </a:lnTo>
                    <a:lnTo>
                      <a:pt x="0" y="40"/>
                    </a:lnTo>
                    <a:lnTo>
                      <a:pt x="54" y="21"/>
                    </a:lnTo>
                    <a:lnTo>
                      <a:pt x="109" y="0"/>
                    </a:lnTo>
                    <a:lnTo>
                      <a:pt x="167" y="30"/>
                    </a:lnTo>
                    <a:lnTo>
                      <a:pt x="225" y="59"/>
                    </a:lnTo>
                    <a:lnTo>
                      <a:pt x="270" y="115"/>
                    </a:lnTo>
                    <a:lnTo>
                      <a:pt x="316" y="118"/>
                    </a:lnTo>
                    <a:lnTo>
                      <a:pt x="364" y="121"/>
                    </a:lnTo>
                    <a:lnTo>
                      <a:pt x="410" y="124"/>
                    </a:lnTo>
                    <a:lnTo>
                      <a:pt x="457" y="127"/>
                    </a:lnTo>
                    <a:lnTo>
                      <a:pt x="506" y="161"/>
                    </a:lnTo>
                    <a:lnTo>
                      <a:pt x="509" y="206"/>
                    </a:lnTo>
                    <a:lnTo>
                      <a:pt x="552" y="228"/>
                    </a:lnTo>
                    <a:lnTo>
                      <a:pt x="595" y="249"/>
                    </a:lnTo>
                    <a:lnTo>
                      <a:pt x="639" y="219"/>
                    </a:lnTo>
                    <a:lnTo>
                      <a:pt x="680" y="188"/>
                    </a:lnTo>
                    <a:lnTo>
                      <a:pt x="713" y="228"/>
                    </a:lnTo>
                    <a:lnTo>
                      <a:pt x="679" y="258"/>
                    </a:lnTo>
                    <a:lnTo>
                      <a:pt x="633" y="298"/>
                    </a:lnTo>
                    <a:lnTo>
                      <a:pt x="586" y="340"/>
                    </a:lnTo>
                    <a:lnTo>
                      <a:pt x="606" y="362"/>
                    </a:lnTo>
                    <a:lnTo>
                      <a:pt x="639" y="380"/>
                    </a:lnTo>
                    <a:lnTo>
                      <a:pt x="651" y="403"/>
                    </a:lnTo>
                    <a:lnTo>
                      <a:pt x="640" y="437"/>
                    </a:lnTo>
                    <a:lnTo>
                      <a:pt x="628" y="473"/>
                    </a:lnTo>
                    <a:lnTo>
                      <a:pt x="583" y="465"/>
                    </a:lnTo>
                    <a:lnTo>
                      <a:pt x="539" y="458"/>
                    </a:lnTo>
                    <a:lnTo>
                      <a:pt x="509" y="404"/>
                    </a:lnTo>
                    <a:close/>
                  </a:path>
                </a:pathLst>
              </a:custGeom>
              <a:solidFill>
                <a:schemeClr val="tx2">
                  <a:lumMod val="60000"/>
                  <a:lumOff val="40000"/>
                </a:schemeClr>
              </a:solidFill>
              <a:ln w="0">
                <a:solidFill>
                  <a:srgbClr val="006699"/>
                </a:solidFill>
                <a:prstDash val="solid"/>
                <a:round/>
                <a:headEnd/>
                <a:tailEnd/>
              </a:ln>
            </p:spPr>
            <p:txBody>
              <a:bodyPr/>
              <a:lstStyle/>
              <a:p>
                <a:endParaRPr lang="en-US" sz="1799"/>
              </a:p>
            </p:txBody>
          </p:sp>
          <p:sp>
            <p:nvSpPr>
              <p:cNvPr id="1076" name="Freeform 263"/>
              <p:cNvSpPr>
                <a:spLocks noChangeAspect="1"/>
              </p:cNvSpPr>
              <p:nvPr/>
            </p:nvSpPr>
            <p:spPr bwMode="auto">
              <a:xfrm>
                <a:off x="4729902" y="2458673"/>
                <a:ext cx="81538" cy="59030"/>
              </a:xfrm>
              <a:custGeom>
                <a:avLst/>
                <a:gdLst>
                  <a:gd name="T0" fmla="*/ 2147483647 w 111"/>
                  <a:gd name="T1" fmla="*/ 2147483647 h 80"/>
                  <a:gd name="T2" fmla="*/ 0 w 111"/>
                  <a:gd name="T3" fmla="*/ 2147483647 h 80"/>
                  <a:gd name="T4" fmla="*/ 2147483647 w 111"/>
                  <a:gd name="T5" fmla="*/ 2147483647 h 80"/>
                  <a:gd name="T6" fmla="*/ 2147483647 w 111"/>
                  <a:gd name="T7" fmla="*/ 2147483647 h 80"/>
                  <a:gd name="T8" fmla="*/ 2147483647 w 111"/>
                  <a:gd name="T9" fmla="*/ 2147483647 h 80"/>
                  <a:gd name="T10" fmla="*/ 2147483647 w 111"/>
                  <a:gd name="T11" fmla="*/ 2147483647 h 80"/>
                  <a:gd name="T12" fmla="*/ 2147483647 w 111"/>
                  <a:gd name="T13" fmla="*/ 2147483647 h 80"/>
                  <a:gd name="T14" fmla="*/ 2147483647 w 111"/>
                  <a:gd name="T15" fmla="*/ 2147483647 h 80"/>
                  <a:gd name="T16" fmla="*/ 2147483647 w 111"/>
                  <a:gd name="T17" fmla="*/ 2147483647 h 80"/>
                  <a:gd name="T18" fmla="*/ 2147483647 w 111"/>
                  <a:gd name="T19" fmla="*/ 2147483647 h 80"/>
                  <a:gd name="T20" fmla="*/ 2147483647 w 111"/>
                  <a:gd name="T21" fmla="*/ 0 h 80"/>
                  <a:gd name="T22" fmla="*/ 2147483647 w 111"/>
                  <a:gd name="T23" fmla="*/ 2147483647 h 80"/>
                  <a:gd name="T24" fmla="*/ 2147483647 w 111"/>
                  <a:gd name="T25" fmla="*/ 2147483647 h 80"/>
                  <a:gd name="T26" fmla="*/ 2147483647 w 111"/>
                  <a:gd name="T27" fmla="*/ 2147483647 h 80"/>
                  <a:gd name="T28" fmla="*/ 2147483647 w 111"/>
                  <a:gd name="T29" fmla="*/ 2147483647 h 80"/>
                  <a:gd name="T30" fmla="*/ 2147483647 w 111"/>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80"/>
                  <a:gd name="T50" fmla="*/ 111 w 111"/>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80">
                    <a:moveTo>
                      <a:pt x="30" y="80"/>
                    </a:moveTo>
                    <a:lnTo>
                      <a:pt x="0" y="24"/>
                    </a:lnTo>
                    <a:lnTo>
                      <a:pt x="9" y="22"/>
                    </a:lnTo>
                    <a:lnTo>
                      <a:pt x="11" y="16"/>
                    </a:lnTo>
                    <a:lnTo>
                      <a:pt x="24" y="9"/>
                    </a:lnTo>
                    <a:lnTo>
                      <a:pt x="36" y="13"/>
                    </a:lnTo>
                    <a:lnTo>
                      <a:pt x="41" y="4"/>
                    </a:lnTo>
                    <a:lnTo>
                      <a:pt x="48" y="6"/>
                    </a:lnTo>
                    <a:lnTo>
                      <a:pt x="59" y="7"/>
                    </a:lnTo>
                    <a:lnTo>
                      <a:pt x="63" y="4"/>
                    </a:lnTo>
                    <a:lnTo>
                      <a:pt x="78" y="0"/>
                    </a:lnTo>
                    <a:lnTo>
                      <a:pt x="90" y="12"/>
                    </a:lnTo>
                    <a:lnTo>
                      <a:pt x="98" y="6"/>
                    </a:lnTo>
                    <a:lnTo>
                      <a:pt x="105" y="16"/>
                    </a:lnTo>
                    <a:lnTo>
                      <a:pt x="111" y="56"/>
                    </a:lnTo>
                    <a:lnTo>
                      <a:pt x="30" y="80"/>
                    </a:lnTo>
                    <a:close/>
                  </a:path>
                </a:pathLst>
              </a:custGeom>
              <a:solidFill>
                <a:srgbClr val="FFC000"/>
              </a:solidFill>
              <a:ln w="0">
                <a:solidFill>
                  <a:srgbClr val="006699"/>
                </a:solidFill>
                <a:prstDash val="solid"/>
                <a:round/>
                <a:headEnd/>
                <a:tailEnd/>
              </a:ln>
            </p:spPr>
            <p:txBody>
              <a:bodyPr/>
              <a:lstStyle/>
              <a:p>
                <a:endParaRPr lang="en-US" sz="1799"/>
              </a:p>
            </p:txBody>
          </p:sp>
          <p:sp>
            <p:nvSpPr>
              <p:cNvPr id="1077" name="Freeform 264"/>
              <p:cNvSpPr>
                <a:spLocks noChangeAspect="1"/>
              </p:cNvSpPr>
              <p:nvPr/>
            </p:nvSpPr>
            <p:spPr bwMode="auto">
              <a:xfrm>
                <a:off x="4791553" y="2381936"/>
                <a:ext cx="200861" cy="118062"/>
              </a:xfrm>
              <a:custGeom>
                <a:avLst/>
                <a:gdLst>
                  <a:gd name="T0" fmla="*/ 2147483647 w 267"/>
                  <a:gd name="T1" fmla="*/ 2147483647 h 159"/>
                  <a:gd name="T2" fmla="*/ 2147483647 w 267"/>
                  <a:gd name="T3" fmla="*/ 0 h 159"/>
                  <a:gd name="T4" fmla="*/ 0 w 267"/>
                  <a:gd name="T5" fmla="*/ 2147483647 h 159"/>
                  <a:gd name="T6" fmla="*/ 2147483647 w 267"/>
                  <a:gd name="T7" fmla="*/ 2147483647 h 159"/>
                  <a:gd name="T8" fmla="*/ 2147483647 w 267"/>
                  <a:gd name="T9" fmla="*/ 2147483647 h 159"/>
                  <a:gd name="T10" fmla="*/ 2147483647 w 267"/>
                  <a:gd name="T11" fmla="*/ 2147483647 h 159"/>
                  <a:gd name="T12" fmla="*/ 2147483647 w 267"/>
                  <a:gd name="T13" fmla="*/ 2147483647 h 159"/>
                  <a:gd name="T14" fmla="*/ 2147483647 w 267"/>
                  <a:gd name="T15" fmla="*/ 2147483647 h 159"/>
                  <a:gd name="T16" fmla="*/ 2147483647 w 267"/>
                  <a:gd name="T17" fmla="*/ 2147483647 h 159"/>
                  <a:gd name="T18" fmla="*/ 2147483647 w 267"/>
                  <a:gd name="T19" fmla="*/ 2147483647 h 159"/>
                  <a:gd name="T20" fmla="*/ 2147483647 w 267"/>
                  <a:gd name="T21" fmla="*/ 2147483647 h 159"/>
                  <a:gd name="T22" fmla="*/ 2147483647 w 267"/>
                  <a:gd name="T23" fmla="*/ 2147483647 h 159"/>
                  <a:gd name="T24" fmla="*/ 2147483647 w 267"/>
                  <a:gd name="T25" fmla="*/ 2147483647 h 159"/>
                  <a:gd name="T26" fmla="*/ 2147483647 w 267"/>
                  <a:gd name="T27" fmla="*/ 2147483647 h 159"/>
                  <a:gd name="T28" fmla="*/ 2147483647 w 267"/>
                  <a:gd name="T29" fmla="*/ 2147483647 h 159"/>
                  <a:gd name="T30" fmla="*/ 2147483647 w 267"/>
                  <a:gd name="T31" fmla="*/ 2147483647 h 159"/>
                  <a:gd name="T32" fmla="*/ 2147483647 w 267"/>
                  <a:gd name="T33" fmla="*/ 2147483647 h 159"/>
                  <a:gd name="T34" fmla="*/ 2147483647 w 267"/>
                  <a:gd name="T35" fmla="*/ 2147483647 h 159"/>
                  <a:gd name="T36" fmla="*/ 2147483647 w 267"/>
                  <a:gd name="T37" fmla="*/ 2147483647 h 159"/>
                  <a:gd name="T38" fmla="*/ 2147483647 w 267"/>
                  <a:gd name="T39" fmla="*/ 2147483647 h 159"/>
                  <a:gd name="T40" fmla="*/ 2147483647 w 267"/>
                  <a:gd name="T41" fmla="*/ 2147483647 h 159"/>
                  <a:gd name="T42" fmla="*/ 2147483647 w 267"/>
                  <a:gd name="T43" fmla="*/ 2147483647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7"/>
                  <a:gd name="T67" fmla="*/ 0 h 159"/>
                  <a:gd name="T68" fmla="*/ 267 w 267"/>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7" h="159">
                    <a:moveTo>
                      <a:pt x="15" y="13"/>
                    </a:moveTo>
                    <a:lnTo>
                      <a:pt x="4" y="0"/>
                    </a:lnTo>
                    <a:lnTo>
                      <a:pt x="0" y="33"/>
                    </a:lnTo>
                    <a:lnTo>
                      <a:pt x="20" y="64"/>
                    </a:lnTo>
                    <a:lnTo>
                      <a:pt x="1" y="91"/>
                    </a:lnTo>
                    <a:lnTo>
                      <a:pt x="15" y="109"/>
                    </a:lnTo>
                    <a:lnTo>
                      <a:pt x="22" y="119"/>
                    </a:lnTo>
                    <a:lnTo>
                      <a:pt x="28" y="159"/>
                    </a:lnTo>
                    <a:lnTo>
                      <a:pt x="79" y="150"/>
                    </a:lnTo>
                    <a:lnTo>
                      <a:pt x="156" y="159"/>
                    </a:lnTo>
                    <a:lnTo>
                      <a:pt x="173" y="145"/>
                    </a:lnTo>
                    <a:lnTo>
                      <a:pt x="182" y="137"/>
                    </a:lnTo>
                    <a:lnTo>
                      <a:pt x="189" y="125"/>
                    </a:lnTo>
                    <a:lnTo>
                      <a:pt x="253" y="122"/>
                    </a:lnTo>
                    <a:lnTo>
                      <a:pt x="234" y="98"/>
                    </a:lnTo>
                    <a:lnTo>
                      <a:pt x="243" y="79"/>
                    </a:lnTo>
                    <a:lnTo>
                      <a:pt x="255" y="45"/>
                    </a:lnTo>
                    <a:lnTo>
                      <a:pt x="267" y="25"/>
                    </a:lnTo>
                    <a:lnTo>
                      <a:pt x="182" y="7"/>
                    </a:lnTo>
                    <a:lnTo>
                      <a:pt x="113" y="30"/>
                    </a:lnTo>
                    <a:lnTo>
                      <a:pt x="64" y="21"/>
                    </a:lnTo>
                    <a:lnTo>
                      <a:pt x="15" y="13"/>
                    </a:lnTo>
                    <a:close/>
                  </a:path>
                </a:pathLst>
              </a:custGeom>
              <a:solidFill>
                <a:srgbClr val="FFC000"/>
              </a:solidFill>
              <a:ln w="0">
                <a:solidFill>
                  <a:srgbClr val="006699"/>
                </a:solidFill>
                <a:prstDash val="solid"/>
                <a:round/>
                <a:headEnd/>
                <a:tailEnd/>
              </a:ln>
            </p:spPr>
            <p:txBody>
              <a:bodyPr/>
              <a:lstStyle/>
              <a:p>
                <a:endParaRPr lang="en-US" sz="1799"/>
              </a:p>
            </p:txBody>
          </p:sp>
          <p:sp>
            <p:nvSpPr>
              <p:cNvPr id="1078" name="Freeform 265"/>
              <p:cNvSpPr>
                <a:spLocks noChangeAspect="1"/>
              </p:cNvSpPr>
              <p:nvPr/>
            </p:nvSpPr>
            <p:spPr bwMode="auto">
              <a:xfrm>
                <a:off x="4696093" y="2450800"/>
                <a:ext cx="55685" cy="114122"/>
              </a:xfrm>
              <a:custGeom>
                <a:avLst/>
                <a:gdLst>
                  <a:gd name="T0" fmla="*/ 0 w 77"/>
                  <a:gd name="T1" fmla="*/ 2147483647 h 156"/>
                  <a:gd name="T2" fmla="*/ 2147483647 w 77"/>
                  <a:gd name="T3" fmla="*/ 2147483647 h 156"/>
                  <a:gd name="T4" fmla="*/ 2147483647 w 77"/>
                  <a:gd name="T5" fmla="*/ 2147483647 h 156"/>
                  <a:gd name="T6" fmla="*/ 2147483647 w 77"/>
                  <a:gd name="T7" fmla="*/ 2147483647 h 156"/>
                  <a:gd name="T8" fmla="*/ 2147483647 w 77"/>
                  <a:gd name="T9" fmla="*/ 2147483647 h 156"/>
                  <a:gd name="T10" fmla="*/ 2147483647 w 77"/>
                  <a:gd name="T11" fmla="*/ 2147483647 h 156"/>
                  <a:gd name="T12" fmla="*/ 2147483647 w 77"/>
                  <a:gd name="T13" fmla="*/ 2147483647 h 156"/>
                  <a:gd name="T14" fmla="*/ 2147483647 w 77"/>
                  <a:gd name="T15" fmla="*/ 2147483647 h 156"/>
                  <a:gd name="T16" fmla="*/ 2147483647 w 77"/>
                  <a:gd name="T17" fmla="*/ 0 h 156"/>
                  <a:gd name="T18" fmla="*/ 0 w 77"/>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156"/>
                  <a:gd name="T32" fmla="*/ 77 w 77"/>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156">
                    <a:moveTo>
                      <a:pt x="0" y="37"/>
                    </a:moveTo>
                    <a:lnTo>
                      <a:pt x="10" y="110"/>
                    </a:lnTo>
                    <a:lnTo>
                      <a:pt x="42" y="156"/>
                    </a:lnTo>
                    <a:lnTo>
                      <a:pt x="52" y="142"/>
                    </a:lnTo>
                    <a:lnTo>
                      <a:pt x="77" y="95"/>
                    </a:lnTo>
                    <a:lnTo>
                      <a:pt x="77" y="92"/>
                    </a:lnTo>
                    <a:lnTo>
                      <a:pt x="47" y="36"/>
                    </a:lnTo>
                    <a:lnTo>
                      <a:pt x="34" y="7"/>
                    </a:lnTo>
                    <a:lnTo>
                      <a:pt x="7" y="0"/>
                    </a:lnTo>
                    <a:lnTo>
                      <a:pt x="0" y="37"/>
                    </a:lnTo>
                    <a:close/>
                  </a:path>
                </a:pathLst>
              </a:custGeom>
              <a:solidFill>
                <a:srgbClr val="FFC000"/>
              </a:solidFill>
              <a:ln w="0">
                <a:solidFill>
                  <a:srgbClr val="006699"/>
                </a:solidFill>
                <a:prstDash val="solid"/>
                <a:round/>
                <a:headEnd/>
                <a:tailEnd/>
              </a:ln>
            </p:spPr>
            <p:txBody>
              <a:bodyPr/>
              <a:lstStyle/>
              <a:p>
                <a:endParaRPr lang="en-US" sz="1799"/>
              </a:p>
            </p:txBody>
          </p:sp>
          <p:sp>
            <p:nvSpPr>
              <p:cNvPr id="1079" name="Freeform 266"/>
              <p:cNvSpPr>
                <a:spLocks noChangeAspect="1"/>
              </p:cNvSpPr>
              <p:nvPr/>
            </p:nvSpPr>
            <p:spPr bwMode="auto">
              <a:xfrm>
                <a:off x="5477662" y="2490156"/>
                <a:ext cx="155123" cy="102316"/>
              </a:xfrm>
              <a:custGeom>
                <a:avLst/>
                <a:gdLst>
                  <a:gd name="T0" fmla="*/ 2147483647 w 207"/>
                  <a:gd name="T1" fmla="*/ 2147483647 h 140"/>
                  <a:gd name="T2" fmla="*/ 0 w 207"/>
                  <a:gd name="T3" fmla="*/ 0 h 140"/>
                  <a:gd name="T4" fmla="*/ 2147483647 w 207"/>
                  <a:gd name="T5" fmla="*/ 0 h 140"/>
                  <a:gd name="T6" fmla="*/ 2147483647 w 207"/>
                  <a:gd name="T7" fmla="*/ 2147483647 h 140"/>
                  <a:gd name="T8" fmla="*/ 2147483647 w 207"/>
                  <a:gd name="T9" fmla="*/ 2147483647 h 140"/>
                  <a:gd name="T10" fmla="*/ 2147483647 w 207"/>
                  <a:gd name="T11" fmla="*/ 2147483647 h 140"/>
                  <a:gd name="T12" fmla="*/ 2147483647 w 207"/>
                  <a:gd name="T13" fmla="*/ 2147483647 h 140"/>
                  <a:gd name="T14" fmla="*/ 2147483647 w 207"/>
                  <a:gd name="T15" fmla="*/ 2147483647 h 140"/>
                  <a:gd name="T16" fmla="*/ 2147483647 w 207"/>
                  <a:gd name="T17" fmla="*/ 2147483647 h 140"/>
                  <a:gd name="T18" fmla="*/ 2147483647 w 207"/>
                  <a:gd name="T19" fmla="*/ 2147483647 h 140"/>
                  <a:gd name="T20" fmla="*/ 2147483647 w 207"/>
                  <a:gd name="T21" fmla="*/ 2147483647 h 140"/>
                  <a:gd name="T22" fmla="*/ 2147483647 w 207"/>
                  <a:gd name="T23" fmla="*/ 2147483647 h 140"/>
                  <a:gd name="T24" fmla="*/ 2147483647 w 207"/>
                  <a:gd name="T25" fmla="*/ 2147483647 h 140"/>
                  <a:gd name="T26" fmla="*/ 2147483647 w 207"/>
                  <a:gd name="T27" fmla="*/ 2147483647 h 140"/>
                  <a:gd name="T28" fmla="*/ 2147483647 w 207"/>
                  <a:gd name="T29" fmla="*/ 2147483647 h 140"/>
                  <a:gd name="T30" fmla="*/ 2147483647 w 207"/>
                  <a:gd name="T31" fmla="*/ 2147483647 h 140"/>
                  <a:gd name="T32" fmla="*/ 2147483647 w 207"/>
                  <a:gd name="T33" fmla="*/ 2147483647 h 140"/>
                  <a:gd name="T34" fmla="*/ 2147483647 w 207"/>
                  <a:gd name="T35" fmla="*/ 2147483647 h 140"/>
                  <a:gd name="T36" fmla="*/ 2147483647 w 207"/>
                  <a:gd name="T37" fmla="*/ 2147483647 h 140"/>
                  <a:gd name="T38" fmla="*/ 2147483647 w 207"/>
                  <a:gd name="T39" fmla="*/ 2147483647 h 140"/>
                  <a:gd name="T40" fmla="*/ 2147483647 w 207"/>
                  <a:gd name="T41" fmla="*/ 2147483647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7"/>
                  <a:gd name="T64" fmla="*/ 0 h 140"/>
                  <a:gd name="T65" fmla="*/ 207 w 207"/>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7" h="140">
                    <a:moveTo>
                      <a:pt x="28" y="20"/>
                    </a:moveTo>
                    <a:lnTo>
                      <a:pt x="0" y="0"/>
                    </a:lnTo>
                    <a:lnTo>
                      <a:pt x="65" y="0"/>
                    </a:lnTo>
                    <a:lnTo>
                      <a:pt x="131" y="1"/>
                    </a:lnTo>
                    <a:lnTo>
                      <a:pt x="174" y="7"/>
                    </a:lnTo>
                    <a:lnTo>
                      <a:pt x="173" y="56"/>
                    </a:lnTo>
                    <a:lnTo>
                      <a:pt x="191" y="65"/>
                    </a:lnTo>
                    <a:lnTo>
                      <a:pt x="174" y="85"/>
                    </a:lnTo>
                    <a:lnTo>
                      <a:pt x="207" y="131"/>
                    </a:lnTo>
                    <a:lnTo>
                      <a:pt x="189" y="140"/>
                    </a:lnTo>
                    <a:lnTo>
                      <a:pt x="174" y="129"/>
                    </a:lnTo>
                    <a:lnTo>
                      <a:pt x="170" y="122"/>
                    </a:lnTo>
                    <a:lnTo>
                      <a:pt x="159" y="113"/>
                    </a:lnTo>
                    <a:lnTo>
                      <a:pt x="149" y="111"/>
                    </a:lnTo>
                    <a:lnTo>
                      <a:pt x="137" y="110"/>
                    </a:lnTo>
                    <a:lnTo>
                      <a:pt x="122" y="104"/>
                    </a:lnTo>
                    <a:lnTo>
                      <a:pt x="106" y="102"/>
                    </a:lnTo>
                    <a:lnTo>
                      <a:pt x="104" y="102"/>
                    </a:lnTo>
                    <a:lnTo>
                      <a:pt x="65" y="85"/>
                    </a:lnTo>
                    <a:lnTo>
                      <a:pt x="47" y="55"/>
                    </a:lnTo>
                    <a:lnTo>
                      <a:pt x="28" y="20"/>
                    </a:lnTo>
                    <a:close/>
                  </a:path>
                </a:pathLst>
              </a:custGeom>
              <a:solidFill>
                <a:schemeClr val="bg1">
                  <a:lumMod val="85000"/>
                </a:schemeClr>
              </a:solidFill>
              <a:ln w="0">
                <a:solidFill>
                  <a:srgbClr val="006699"/>
                </a:solidFill>
                <a:prstDash val="solid"/>
                <a:round/>
                <a:headEnd/>
                <a:tailEnd/>
              </a:ln>
            </p:spPr>
            <p:txBody>
              <a:bodyPr/>
              <a:lstStyle/>
              <a:p>
                <a:endParaRPr lang="en-US" sz="1799"/>
              </a:p>
            </p:txBody>
          </p:sp>
          <p:sp>
            <p:nvSpPr>
              <p:cNvPr id="1080" name="Freeform 267"/>
              <p:cNvSpPr>
                <a:spLocks noChangeAspect="1"/>
              </p:cNvSpPr>
              <p:nvPr/>
            </p:nvSpPr>
            <p:spPr bwMode="auto">
              <a:xfrm>
                <a:off x="5608917" y="2474414"/>
                <a:ext cx="131258" cy="141671"/>
              </a:xfrm>
              <a:custGeom>
                <a:avLst/>
                <a:gdLst>
                  <a:gd name="T0" fmla="*/ 2147483647 w 177"/>
                  <a:gd name="T1" fmla="*/ 2147483647 h 191"/>
                  <a:gd name="T2" fmla="*/ 2147483647 w 177"/>
                  <a:gd name="T3" fmla="*/ 2147483647 h 191"/>
                  <a:gd name="T4" fmla="*/ 2147483647 w 177"/>
                  <a:gd name="T5" fmla="*/ 2147483647 h 191"/>
                  <a:gd name="T6" fmla="*/ 0 w 177"/>
                  <a:gd name="T7" fmla="*/ 2147483647 h 191"/>
                  <a:gd name="T8" fmla="*/ 2147483647 w 177"/>
                  <a:gd name="T9" fmla="*/ 2147483647 h 191"/>
                  <a:gd name="T10" fmla="*/ 2147483647 w 177"/>
                  <a:gd name="T11" fmla="*/ 0 h 191"/>
                  <a:gd name="T12" fmla="*/ 2147483647 w 177"/>
                  <a:gd name="T13" fmla="*/ 2147483647 h 191"/>
                  <a:gd name="T14" fmla="*/ 2147483647 w 177"/>
                  <a:gd name="T15" fmla="*/ 2147483647 h 191"/>
                  <a:gd name="T16" fmla="*/ 2147483647 w 177"/>
                  <a:gd name="T17" fmla="*/ 2147483647 h 191"/>
                  <a:gd name="T18" fmla="*/ 2147483647 w 177"/>
                  <a:gd name="T19" fmla="*/ 2147483647 h 191"/>
                  <a:gd name="T20" fmla="*/ 2147483647 w 177"/>
                  <a:gd name="T21" fmla="*/ 2147483647 h 191"/>
                  <a:gd name="T22" fmla="*/ 2147483647 w 177"/>
                  <a:gd name="T23" fmla="*/ 2147483647 h 191"/>
                  <a:gd name="T24" fmla="*/ 2147483647 w 177"/>
                  <a:gd name="T25" fmla="*/ 2147483647 h 191"/>
                  <a:gd name="T26" fmla="*/ 2147483647 w 177"/>
                  <a:gd name="T27" fmla="*/ 2147483647 h 191"/>
                  <a:gd name="T28" fmla="*/ 2147483647 w 177"/>
                  <a:gd name="T29" fmla="*/ 2147483647 h 191"/>
                  <a:gd name="T30" fmla="*/ 2147483647 w 177"/>
                  <a:gd name="T31" fmla="*/ 2147483647 h 1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91"/>
                  <a:gd name="T50" fmla="*/ 177 w 177"/>
                  <a:gd name="T51" fmla="*/ 191 h 1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91">
                    <a:moveTo>
                      <a:pt x="34" y="151"/>
                    </a:moveTo>
                    <a:lnTo>
                      <a:pt x="1" y="105"/>
                    </a:lnTo>
                    <a:lnTo>
                      <a:pt x="18" y="85"/>
                    </a:lnTo>
                    <a:lnTo>
                      <a:pt x="0" y="76"/>
                    </a:lnTo>
                    <a:lnTo>
                      <a:pt x="1" y="27"/>
                    </a:lnTo>
                    <a:lnTo>
                      <a:pt x="18" y="0"/>
                    </a:lnTo>
                    <a:lnTo>
                      <a:pt x="91" y="14"/>
                    </a:lnTo>
                    <a:lnTo>
                      <a:pt x="118" y="49"/>
                    </a:lnTo>
                    <a:lnTo>
                      <a:pt x="177" y="85"/>
                    </a:lnTo>
                    <a:lnTo>
                      <a:pt x="149" y="91"/>
                    </a:lnTo>
                    <a:lnTo>
                      <a:pt x="137" y="155"/>
                    </a:lnTo>
                    <a:lnTo>
                      <a:pt x="131" y="191"/>
                    </a:lnTo>
                    <a:lnTo>
                      <a:pt x="89" y="163"/>
                    </a:lnTo>
                    <a:lnTo>
                      <a:pt x="94" y="152"/>
                    </a:lnTo>
                    <a:lnTo>
                      <a:pt x="82" y="122"/>
                    </a:lnTo>
                    <a:lnTo>
                      <a:pt x="34" y="151"/>
                    </a:lnTo>
                    <a:close/>
                  </a:path>
                </a:pathLst>
              </a:custGeom>
              <a:solidFill>
                <a:schemeClr val="bg1">
                  <a:lumMod val="85000"/>
                </a:schemeClr>
              </a:solidFill>
              <a:ln w="0">
                <a:solidFill>
                  <a:srgbClr val="006699"/>
                </a:solidFill>
                <a:prstDash val="solid"/>
                <a:round/>
                <a:headEnd/>
                <a:tailEnd/>
              </a:ln>
            </p:spPr>
            <p:txBody>
              <a:bodyPr/>
              <a:lstStyle/>
              <a:p>
                <a:endParaRPr lang="en-US" sz="1799"/>
              </a:p>
            </p:txBody>
          </p:sp>
          <p:sp>
            <p:nvSpPr>
              <p:cNvPr id="1081" name="Freeform 268"/>
              <p:cNvSpPr>
                <a:spLocks noChangeAspect="1"/>
              </p:cNvSpPr>
              <p:nvPr/>
            </p:nvSpPr>
            <p:spPr bwMode="auto">
              <a:xfrm>
                <a:off x="5557212" y="2564927"/>
                <a:ext cx="61650" cy="33449"/>
              </a:xfrm>
              <a:custGeom>
                <a:avLst/>
                <a:gdLst>
                  <a:gd name="T0" fmla="*/ 2147483647 w 83"/>
                  <a:gd name="T1" fmla="*/ 2147483647 h 45"/>
                  <a:gd name="T2" fmla="*/ 2147483647 w 83"/>
                  <a:gd name="T3" fmla="*/ 2147483647 h 45"/>
                  <a:gd name="T4" fmla="*/ 2147483647 w 83"/>
                  <a:gd name="T5" fmla="*/ 2147483647 h 45"/>
                  <a:gd name="T6" fmla="*/ 2147483647 w 83"/>
                  <a:gd name="T7" fmla="*/ 2147483647 h 45"/>
                  <a:gd name="T8" fmla="*/ 0 w 83"/>
                  <a:gd name="T9" fmla="*/ 0 h 45"/>
                  <a:gd name="T10" fmla="*/ 2147483647 w 83"/>
                  <a:gd name="T11" fmla="*/ 2147483647 h 45"/>
                  <a:gd name="T12" fmla="*/ 2147483647 w 83"/>
                  <a:gd name="T13" fmla="*/ 2147483647 h 45"/>
                  <a:gd name="T14" fmla="*/ 2147483647 w 83"/>
                  <a:gd name="T15" fmla="*/ 2147483647 h 45"/>
                  <a:gd name="T16" fmla="*/ 2147483647 w 83"/>
                  <a:gd name="T17" fmla="*/ 2147483647 h 45"/>
                  <a:gd name="T18" fmla="*/ 2147483647 w 83"/>
                  <a:gd name="T19" fmla="*/ 2147483647 h 45"/>
                  <a:gd name="T20" fmla="*/ 2147483647 w 83"/>
                  <a:gd name="T21" fmla="*/ 2147483647 h 45"/>
                  <a:gd name="T22" fmla="*/ 2147483647 w 83"/>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45"/>
                  <a:gd name="T38" fmla="*/ 83 w 83"/>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45">
                    <a:moveTo>
                      <a:pt x="83" y="38"/>
                    </a:moveTo>
                    <a:lnTo>
                      <a:pt x="65" y="45"/>
                    </a:lnTo>
                    <a:lnTo>
                      <a:pt x="10" y="14"/>
                    </a:lnTo>
                    <a:lnTo>
                      <a:pt x="2" y="3"/>
                    </a:lnTo>
                    <a:lnTo>
                      <a:pt x="0" y="0"/>
                    </a:lnTo>
                    <a:lnTo>
                      <a:pt x="16" y="2"/>
                    </a:lnTo>
                    <a:lnTo>
                      <a:pt x="31" y="8"/>
                    </a:lnTo>
                    <a:lnTo>
                      <a:pt x="43" y="9"/>
                    </a:lnTo>
                    <a:lnTo>
                      <a:pt x="53" y="11"/>
                    </a:lnTo>
                    <a:lnTo>
                      <a:pt x="64" y="20"/>
                    </a:lnTo>
                    <a:lnTo>
                      <a:pt x="68" y="27"/>
                    </a:lnTo>
                    <a:lnTo>
                      <a:pt x="83" y="38"/>
                    </a:lnTo>
                    <a:close/>
                  </a:path>
                </a:pathLst>
              </a:custGeom>
              <a:solidFill>
                <a:srgbClr val="92D050"/>
              </a:solidFill>
              <a:ln w="0">
                <a:solidFill>
                  <a:srgbClr val="006699"/>
                </a:solidFill>
                <a:prstDash val="solid"/>
                <a:round/>
                <a:headEnd/>
                <a:tailEnd/>
              </a:ln>
            </p:spPr>
            <p:txBody>
              <a:bodyPr/>
              <a:lstStyle/>
              <a:p>
                <a:endParaRPr lang="en-US" sz="1799"/>
              </a:p>
            </p:txBody>
          </p:sp>
          <p:sp>
            <p:nvSpPr>
              <p:cNvPr id="1082" name="Freeform 269"/>
              <p:cNvSpPr>
                <a:spLocks noChangeAspect="1"/>
              </p:cNvSpPr>
              <p:nvPr/>
            </p:nvSpPr>
            <p:spPr bwMode="auto">
              <a:xfrm>
                <a:off x="4727913" y="2484254"/>
                <a:ext cx="206826" cy="210541"/>
              </a:xfrm>
              <a:custGeom>
                <a:avLst/>
                <a:gdLst>
                  <a:gd name="T0" fmla="*/ 2147483647 w 280"/>
                  <a:gd name="T1" fmla="*/ 2147483647 h 285"/>
                  <a:gd name="T2" fmla="*/ 2147483647 w 280"/>
                  <a:gd name="T3" fmla="*/ 2147483647 h 285"/>
                  <a:gd name="T4" fmla="*/ 0 w 280"/>
                  <a:gd name="T5" fmla="*/ 2147483647 h 285"/>
                  <a:gd name="T6" fmla="*/ 2147483647 w 280"/>
                  <a:gd name="T7" fmla="*/ 2147483647 h 285"/>
                  <a:gd name="T8" fmla="*/ 2147483647 w 280"/>
                  <a:gd name="T9" fmla="*/ 2147483647 h 285"/>
                  <a:gd name="T10" fmla="*/ 2147483647 w 280"/>
                  <a:gd name="T11" fmla="*/ 2147483647 h 285"/>
                  <a:gd name="T12" fmla="*/ 2147483647 w 280"/>
                  <a:gd name="T13" fmla="*/ 2147483647 h 285"/>
                  <a:gd name="T14" fmla="*/ 2147483647 w 280"/>
                  <a:gd name="T15" fmla="*/ 2147483647 h 285"/>
                  <a:gd name="T16" fmla="*/ 2147483647 w 280"/>
                  <a:gd name="T17" fmla="*/ 2147483647 h 285"/>
                  <a:gd name="T18" fmla="*/ 2147483647 w 280"/>
                  <a:gd name="T19" fmla="*/ 2147483647 h 285"/>
                  <a:gd name="T20" fmla="*/ 2147483647 w 280"/>
                  <a:gd name="T21" fmla="*/ 0 h 285"/>
                  <a:gd name="T22" fmla="*/ 2147483647 w 280"/>
                  <a:gd name="T23" fmla="*/ 2147483647 h 285"/>
                  <a:gd name="T24" fmla="*/ 2147483647 w 280"/>
                  <a:gd name="T25" fmla="*/ 2147483647 h 285"/>
                  <a:gd name="T26" fmla="*/ 2147483647 w 280"/>
                  <a:gd name="T27" fmla="*/ 2147483647 h 285"/>
                  <a:gd name="T28" fmla="*/ 2147483647 w 280"/>
                  <a:gd name="T29" fmla="*/ 2147483647 h 285"/>
                  <a:gd name="T30" fmla="*/ 2147483647 w 280"/>
                  <a:gd name="T31" fmla="*/ 2147483647 h 285"/>
                  <a:gd name="T32" fmla="*/ 2147483647 w 280"/>
                  <a:gd name="T33" fmla="*/ 2147483647 h 285"/>
                  <a:gd name="T34" fmla="*/ 2147483647 w 280"/>
                  <a:gd name="T35" fmla="*/ 2147483647 h 285"/>
                  <a:gd name="T36" fmla="*/ 2147483647 w 280"/>
                  <a:gd name="T37" fmla="*/ 2147483647 h 285"/>
                  <a:gd name="T38" fmla="*/ 2147483647 w 280"/>
                  <a:gd name="T39" fmla="*/ 2147483647 h 285"/>
                  <a:gd name="T40" fmla="*/ 2147483647 w 280"/>
                  <a:gd name="T41" fmla="*/ 2147483647 h 285"/>
                  <a:gd name="T42" fmla="*/ 2147483647 w 280"/>
                  <a:gd name="T43" fmla="*/ 2147483647 h 285"/>
                  <a:gd name="T44" fmla="*/ 2147483647 w 280"/>
                  <a:gd name="T45" fmla="*/ 2147483647 h 285"/>
                  <a:gd name="T46" fmla="*/ 2147483647 w 280"/>
                  <a:gd name="T47" fmla="*/ 2147483647 h 285"/>
                  <a:gd name="T48" fmla="*/ 2147483647 w 280"/>
                  <a:gd name="T49" fmla="*/ 2147483647 h 285"/>
                  <a:gd name="T50" fmla="*/ 2147483647 w 280"/>
                  <a:gd name="T51" fmla="*/ 2147483647 h 285"/>
                  <a:gd name="T52" fmla="*/ 2147483647 w 280"/>
                  <a:gd name="T53" fmla="*/ 2147483647 h 285"/>
                  <a:gd name="T54" fmla="*/ 2147483647 w 280"/>
                  <a:gd name="T55" fmla="*/ 2147483647 h 285"/>
                  <a:gd name="T56" fmla="*/ 2147483647 w 280"/>
                  <a:gd name="T57" fmla="*/ 2147483647 h 285"/>
                  <a:gd name="T58" fmla="*/ 2147483647 w 280"/>
                  <a:gd name="T59" fmla="*/ 2147483647 h 285"/>
                  <a:gd name="T60" fmla="*/ 2147483647 w 280"/>
                  <a:gd name="T61" fmla="*/ 2147483647 h 285"/>
                  <a:gd name="T62" fmla="*/ 2147483647 w 280"/>
                  <a:gd name="T63" fmla="*/ 2147483647 h 285"/>
                  <a:gd name="T64" fmla="*/ 2147483647 w 280"/>
                  <a:gd name="T65" fmla="*/ 2147483647 h 285"/>
                  <a:gd name="T66" fmla="*/ 2147483647 w 280"/>
                  <a:gd name="T67" fmla="*/ 2147483647 h 285"/>
                  <a:gd name="T68" fmla="*/ 2147483647 w 280"/>
                  <a:gd name="T69" fmla="*/ 2147483647 h 285"/>
                  <a:gd name="T70" fmla="*/ 2147483647 w 280"/>
                  <a:gd name="T71" fmla="*/ 2147483647 h 285"/>
                  <a:gd name="T72" fmla="*/ 2147483647 w 280"/>
                  <a:gd name="T73" fmla="*/ 2147483647 h 285"/>
                  <a:gd name="T74" fmla="*/ 2147483647 w 280"/>
                  <a:gd name="T75" fmla="*/ 2147483647 h 285"/>
                  <a:gd name="T76" fmla="*/ 2147483647 w 280"/>
                  <a:gd name="T77" fmla="*/ 2147483647 h 285"/>
                  <a:gd name="T78" fmla="*/ 2147483647 w 280"/>
                  <a:gd name="T79" fmla="*/ 2147483647 h 285"/>
                  <a:gd name="T80" fmla="*/ 2147483647 w 280"/>
                  <a:gd name="T81" fmla="*/ 2147483647 h 285"/>
                  <a:gd name="T82" fmla="*/ 2147483647 w 280"/>
                  <a:gd name="T83" fmla="*/ 2147483647 h 285"/>
                  <a:gd name="T84" fmla="*/ 2147483647 w 280"/>
                  <a:gd name="T85" fmla="*/ 2147483647 h 285"/>
                  <a:gd name="T86" fmla="*/ 2147483647 w 280"/>
                  <a:gd name="T87" fmla="*/ 2147483647 h 285"/>
                  <a:gd name="T88" fmla="*/ 2147483647 w 280"/>
                  <a:gd name="T89" fmla="*/ 2147483647 h 285"/>
                  <a:gd name="T90" fmla="*/ 2147483647 w 280"/>
                  <a:gd name="T91" fmla="*/ 2147483647 h 285"/>
                  <a:gd name="T92" fmla="*/ 2147483647 w 280"/>
                  <a:gd name="T93" fmla="*/ 2147483647 h 285"/>
                  <a:gd name="T94" fmla="*/ 2147483647 w 280"/>
                  <a:gd name="T95" fmla="*/ 2147483647 h 2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0"/>
                  <a:gd name="T145" fmla="*/ 0 h 285"/>
                  <a:gd name="T146" fmla="*/ 280 w 280"/>
                  <a:gd name="T147" fmla="*/ 285 h 2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0" h="285">
                    <a:moveTo>
                      <a:pt x="52" y="149"/>
                    </a:moveTo>
                    <a:lnTo>
                      <a:pt x="20" y="136"/>
                    </a:lnTo>
                    <a:lnTo>
                      <a:pt x="0" y="110"/>
                    </a:lnTo>
                    <a:lnTo>
                      <a:pt x="10" y="96"/>
                    </a:lnTo>
                    <a:lnTo>
                      <a:pt x="35" y="49"/>
                    </a:lnTo>
                    <a:lnTo>
                      <a:pt x="35" y="46"/>
                    </a:lnTo>
                    <a:lnTo>
                      <a:pt x="116" y="22"/>
                    </a:lnTo>
                    <a:lnTo>
                      <a:pt x="167" y="13"/>
                    </a:lnTo>
                    <a:lnTo>
                      <a:pt x="244" y="22"/>
                    </a:lnTo>
                    <a:lnTo>
                      <a:pt x="261" y="8"/>
                    </a:lnTo>
                    <a:lnTo>
                      <a:pt x="270" y="0"/>
                    </a:lnTo>
                    <a:lnTo>
                      <a:pt x="280" y="19"/>
                    </a:lnTo>
                    <a:lnTo>
                      <a:pt x="262" y="54"/>
                    </a:lnTo>
                    <a:lnTo>
                      <a:pt x="208" y="43"/>
                    </a:lnTo>
                    <a:lnTo>
                      <a:pt x="161" y="58"/>
                    </a:lnTo>
                    <a:lnTo>
                      <a:pt x="183" y="82"/>
                    </a:lnTo>
                    <a:lnTo>
                      <a:pt x="164" y="82"/>
                    </a:lnTo>
                    <a:lnTo>
                      <a:pt x="167" y="93"/>
                    </a:lnTo>
                    <a:lnTo>
                      <a:pt x="147" y="87"/>
                    </a:lnTo>
                    <a:lnTo>
                      <a:pt x="158" y="99"/>
                    </a:lnTo>
                    <a:lnTo>
                      <a:pt x="126" y="64"/>
                    </a:lnTo>
                    <a:lnTo>
                      <a:pt x="113" y="73"/>
                    </a:lnTo>
                    <a:lnTo>
                      <a:pt x="132" y="119"/>
                    </a:lnTo>
                    <a:lnTo>
                      <a:pt x="143" y="143"/>
                    </a:lnTo>
                    <a:lnTo>
                      <a:pt x="125" y="134"/>
                    </a:lnTo>
                    <a:lnTo>
                      <a:pt x="131" y="154"/>
                    </a:lnTo>
                    <a:lnTo>
                      <a:pt x="122" y="157"/>
                    </a:lnTo>
                    <a:lnTo>
                      <a:pt x="183" y="199"/>
                    </a:lnTo>
                    <a:lnTo>
                      <a:pt x="182" y="216"/>
                    </a:lnTo>
                    <a:lnTo>
                      <a:pt x="158" y="206"/>
                    </a:lnTo>
                    <a:lnTo>
                      <a:pt x="146" y="212"/>
                    </a:lnTo>
                    <a:lnTo>
                      <a:pt x="158" y="236"/>
                    </a:lnTo>
                    <a:lnTo>
                      <a:pt x="131" y="236"/>
                    </a:lnTo>
                    <a:lnTo>
                      <a:pt x="149" y="285"/>
                    </a:lnTo>
                    <a:lnTo>
                      <a:pt x="123" y="275"/>
                    </a:lnTo>
                    <a:lnTo>
                      <a:pt x="116" y="285"/>
                    </a:lnTo>
                    <a:lnTo>
                      <a:pt x="95" y="260"/>
                    </a:lnTo>
                    <a:lnTo>
                      <a:pt x="89" y="270"/>
                    </a:lnTo>
                    <a:lnTo>
                      <a:pt x="64" y="222"/>
                    </a:lnTo>
                    <a:lnTo>
                      <a:pt x="61" y="203"/>
                    </a:lnTo>
                    <a:lnTo>
                      <a:pt x="100" y="190"/>
                    </a:lnTo>
                    <a:lnTo>
                      <a:pt x="141" y="202"/>
                    </a:lnTo>
                    <a:lnTo>
                      <a:pt x="140" y="191"/>
                    </a:lnTo>
                    <a:lnTo>
                      <a:pt x="113" y="181"/>
                    </a:lnTo>
                    <a:lnTo>
                      <a:pt x="64" y="178"/>
                    </a:lnTo>
                    <a:lnTo>
                      <a:pt x="52" y="179"/>
                    </a:lnTo>
                    <a:lnTo>
                      <a:pt x="40" y="154"/>
                    </a:lnTo>
                    <a:lnTo>
                      <a:pt x="52" y="149"/>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083" name="Freeform 270"/>
              <p:cNvSpPr>
                <a:spLocks noChangeAspect="1"/>
              </p:cNvSpPr>
              <p:nvPr/>
            </p:nvSpPr>
            <p:spPr bwMode="auto">
              <a:xfrm>
                <a:off x="4861158" y="2734143"/>
                <a:ext cx="95458" cy="21643"/>
              </a:xfrm>
              <a:custGeom>
                <a:avLst/>
                <a:gdLst>
                  <a:gd name="T0" fmla="*/ 2147483647 w 126"/>
                  <a:gd name="T1" fmla="*/ 2147483647 h 30"/>
                  <a:gd name="T2" fmla="*/ 2147483647 w 126"/>
                  <a:gd name="T3" fmla="*/ 0 h 30"/>
                  <a:gd name="T4" fmla="*/ 2147483647 w 126"/>
                  <a:gd name="T5" fmla="*/ 0 h 30"/>
                  <a:gd name="T6" fmla="*/ 0 w 126"/>
                  <a:gd name="T7" fmla="*/ 2147483647 h 30"/>
                  <a:gd name="T8" fmla="*/ 2147483647 w 126"/>
                  <a:gd name="T9" fmla="*/ 2147483647 h 30"/>
                  <a:gd name="T10" fmla="*/ 2147483647 w 126"/>
                  <a:gd name="T11" fmla="*/ 2147483647 h 30"/>
                  <a:gd name="T12" fmla="*/ 2147483647 w 126"/>
                  <a:gd name="T13" fmla="*/ 2147483647 h 30"/>
                  <a:gd name="T14" fmla="*/ 2147483647 w 126"/>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30"/>
                  <a:gd name="T26" fmla="*/ 126 w 126"/>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30">
                    <a:moveTo>
                      <a:pt x="97" y="14"/>
                    </a:moveTo>
                    <a:lnTo>
                      <a:pt x="26" y="0"/>
                    </a:lnTo>
                    <a:lnTo>
                      <a:pt x="5" y="0"/>
                    </a:lnTo>
                    <a:lnTo>
                      <a:pt x="0" y="15"/>
                    </a:lnTo>
                    <a:lnTo>
                      <a:pt x="45" y="23"/>
                    </a:lnTo>
                    <a:lnTo>
                      <a:pt x="88" y="30"/>
                    </a:lnTo>
                    <a:lnTo>
                      <a:pt x="126" y="18"/>
                    </a:lnTo>
                    <a:lnTo>
                      <a:pt x="97" y="14"/>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084" name="Freeform 271"/>
              <p:cNvSpPr>
                <a:spLocks noChangeAspect="1"/>
              </p:cNvSpPr>
              <p:nvPr/>
            </p:nvSpPr>
            <p:spPr bwMode="auto">
              <a:xfrm>
                <a:off x="4827348" y="2594440"/>
                <a:ext cx="53695" cy="35418"/>
              </a:xfrm>
              <a:custGeom>
                <a:avLst/>
                <a:gdLst>
                  <a:gd name="T0" fmla="*/ 2147483647 w 71"/>
                  <a:gd name="T1" fmla="*/ 2147483647 h 50"/>
                  <a:gd name="T2" fmla="*/ 2147483647 w 71"/>
                  <a:gd name="T3" fmla="*/ 2147483647 h 50"/>
                  <a:gd name="T4" fmla="*/ 0 w 71"/>
                  <a:gd name="T5" fmla="*/ 0 h 50"/>
                  <a:gd name="T6" fmla="*/ 2147483647 w 71"/>
                  <a:gd name="T7" fmla="*/ 2147483647 h 50"/>
                  <a:gd name="T8" fmla="*/ 2147483647 w 71"/>
                  <a:gd name="T9" fmla="*/ 2147483647 h 50"/>
                  <a:gd name="T10" fmla="*/ 0 60000 65536"/>
                  <a:gd name="T11" fmla="*/ 0 60000 65536"/>
                  <a:gd name="T12" fmla="*/ 0 60000 65536"/>
                  <a:gd name="T13" fmla="*/ 0 60000 65536"/>
                  <a:gd name="T14" fmla="*/ 0 60000 65536"/>
                  <a:gd name="T15" fmla="*/ 0 w 71"/>
                  <a:gd name="T16" fmla="*/ 0 h 50"/>
                  <a:gd name="T17" fmla="*/ 71 w 71"/>
                  <a:gd name="T18" fmla="*/ 50 h 50"/>
                </a:gdLst>
                <a:ahLst/>
                <a:cxnLst>
                  <a:cxn ang="T10">
                    <a:pos x="T0" y="T1"/>
                  </a:cxn>
                  <a:cxn ang="T11">
                    <a:pos x="T2" y="T3"/>
                  </a:cxn>
                  <a:cxn ang="T12">
                    <a:pos x="T4" y="T5"/>
                  </a:cxn>
                  <a:cxn ang="T13">
                    <a:pos x="T6" y="T7"/>
                  </a:cxn>
                  <a:cxn ang="T14">
                    <a:pos x="T8" y="T9"/>
                  </a:cxn>
                </a:cxnLst>
                <a:rect l="T15" t="T16" r="T17" b="T18"/>
                <a:pathLst>
                  <a:path w="71" h="50">
                    <a:moveTo>
                      <a:pt x="71" y="50"/>
                    </a:moveTo>
                    <a:lnTo>
                      <a:pt x="34" y="14"/>
                    </a:lnTo>
                    <a:lnTo>
                      <a:pt x="0" y="0"/>
                    </a:lnTo>
                    <a:lnTo>
                      <a:pt x="36" y="26"/>
                    </a:lnTo>
                    <a:lnTo>
                      <a:pt x="71" y="50"/>
                    </a:lnTo>
                    <a:close/>
                  </a:path>
                </a:pathLst>
              </a:custGeom>
              <a:solidFill>
                <a:srgbClr val="92D050"/>
              </a:solidFill>
              <a:ln w="0" cap="flat" cmpd="sng">
                <a:solidFill>
                  <a:srgbClr val="006699"/>
                </a:solidFill>
                <a:prstDash val="solid"/>
                <a:round/>
                <a:headEnd type="none" w="med" len="med"/>
                <a:tailEnd type="none" w="med" len="med"/>
              </a:ln>
            </p:spPr>
            <p:txBody>
              <a:bodyPr/>
              <a:lstStyle/>
              <a:p>
                <a:endParaRPr lang="en-US" sz="1799"/>
              </a:p>
            </p:txBody>
          </p:sp>
          <p:sp>
            <p:nvSpPr>
              <p:cNvPr id="1085" name="Freeform 272"/>
              <p:cNvSpPr>
                <a:spLocks noChangeAspect="1"/>
              </p:cNvSpPr>
              <p:nvPr/>
            </p:nvSpPr>
            <p:spPr bwMode="auto">
              <a:xfrm>
                <a:off x="4924796" y="2580670"/>
                <a:ext cx="21877" cy="9837"/>
              </a:xfrm>
              <a:custGeom>
                <a:avLst/>
                <a:gdLst>
                  <a:gd name="T0" fmla="*/ 2147483647 w 30"/>
                  <a:gd name="T1" fmla="*/ 2147483647 h 14"/>
                  <a:gd name="T2" fmla="*/ 2147483647 w 30"/>
                  <a:gd name="T3" fmla="*/ 2147483647 h 14"/>
                  <a:gd name="T4" fmla="*/ 0 w 30"/>
                  <a:gd name="T5" fmla="*/ 0 h 14"/>
                  <a:gd name="T6" fmla="*/ 2147483647 w 30"/>
                  <a:gd name="T7" fmla="*/ 2147483647 h 14"/>
                  <a:gd name="T8" fmla="*/ 2147483647 w 30"/>
                  <a:gd name="T9" fmla="*/ 2147483647 h 14"/>
                  <a:gd name="T10" fmla="*/ 0 60000 65536"/>
                  <a:gd name="T11" fmla="*/ 0 60000 65536"/>
                  <a:gd name="T12" fmla="*/ 0 60000 65536"/>
                  <a:gd name="T13" fmla="*/ 0 60000 65536"/>
                  <a:gd name="T14" fmla="*/ 0 60000 65536"/>
                  <a:gd name="T15" fmla="*/ 0 w 30"/>
                  <a:gd name="T16" fmla="*/ 0 h 14"/>
                  <a:gd name="T17" fmla="*/ 30 w 30"/>
                  <a:gd name="T18" fmla="*/ 14 h 14"/>
                </a:gdLst>
                <a:ahLst/>
                <a:cxnLst>
                  <a:cxn ang="T10">
                    <a:pos x="T0" y="T1"/>
                  </a:cxn>
                  <a:cxn ang="T11">
                    <a:pos x="T2" y="T3"/>
                  </a:cxn>
                  <a:cxn ang="T12">
                    <a:pos x="T4" y="T5"/>
                  </a:cxn>
                  <a:cxn ang="T13">
                    <a:pos x="T6" y="T7"/>
                  </a:cxn>
                  <a:cxn ang="T14">
                    <a:pos x="T8" y="T9"/>
                  </a:cxn>
                </a:cxnLst>
                <a:rect l="T15" t="T16" r="T17" b="T18"/>
                <a:pathLst>
                  <a:path w="30" h="14">
                    <a:moveTo>
                      <a:pt x="30" y="14"/>
                    </a:moveTo>
                    <a:lnTo>
                      <a:pt x="12" y="8"/>
                    </a:lnTo>
                    <a:lnTo>
                      <a:pt x="0" y="0"/>
                    </a:lnTo>
                    <a:lnTo>
                      <a:pt x="26" y="6"/>
                    </a:lnTo>
                    <a:lnTo>
                      <a:pt x="30" y="14"/>
                    </a:lnTo>
                    <a:close/>
                  </a:path>
                </a:pathLst>
              </a:custGeom>
              <a:solidFill>
                <a:srgbClr val="92D050"/>
              </a:solidFill>
              <a:ln w="0" cap="flat" cmpd="sng">
                <a:solidFill>
                  <a:srgbClr val="006699"/>
                </a:solidFill>
                <a:prstDash val="solid"/>
                <a:round/>
                <a:headEnd type="none" w="med" len="med"/>
                <a:tailEnd type="none" w="med" len="med"/>
              </a:ln>
            </p:spPr>
            <p:txBody>
              <a:bodyPr/>
              <a:lstStyle/>
              <a:p>
                <a:endParaRPr lang="en-US" sz="1799"/>
              </a:p>
            </p:txBody>
          </p:sp>
          <p:sp>
            <p:nvSpPr>
              <p:cNvPr id="1086" name="Freeform 273"/>
              <p:cNvSpPr>
                <a:spLocks noChangeAspect="1"/>
              </p:cNvSpPr>
              <p:nvPr/>
            </p:nvSpPr>
            <p:spPr bwMode="auto">
              <a:xfrm>
                <a:off x="4741833" y="2618052"/>
                <a:ext cx="11933" cy="9837"/>
              </a:xfrm>
              <a:custGeom>
                <a:avLst/>
                <a:gdLst>
                  <a:gd name="T0" fmla="*/ 0 w 14"/>
                  <a:gd name="T1" fmla="*/ 0 h 14"/>
                  <a:gd name="T2" fmla="*/ 2147483647 w 14"/>
                  <a:gd name="T3" fmla="*/ 2147483647 h 14"/>
                  <a:gd name="T4" fmla="*/ 2147483647 w 14"/>
                  <a:gd name="T5" fmla="*/ 2147483647 h 14"/>
                  <a:gd name="T6" fmla="*/ 0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0" y="0"/>
                    </a:moveTo>
                    <a:lnTo>
                      <a:pt x="14" y="14"/>
                    </a:lnTo>
                    <a:lnTo>
                      <a:pt x="2" y="14"/>
                    </a:lnTo>
                    <a:lnTo>
                      <a:pt x="0" y="0"/>
                    </a:lnTo>
                    <a:close/>
                  </a:path>
                </a:pathLst>
              </a:custGeom>
              <a:solidFill>
                <a:srgbClr val="92D050"/>
              </a:solidFill>
              <a:ln w="0" cap="flat" cmpd="sng">
                <a:solidFill>
                  <a:srgbClr val="006699"/>
                </a:solidFill>
                <a:prstDash val="solid"/>
                <a:round/>
                <a:headEnd type="none" w="med" len="med"/>
                <a:tailEnd type="none" w="med" len="med"/>
              </a:ln>
            </p:spPr>
            <p:txBody>
              <a:bodyPr/>
              <a:lstStyle/>
              <a:p>
                <a:endParaRPr lang="en-US" sz="1799"/>
              </a:p>
            </p:txBody>
          </p:sp>
          <p:sp>
            <p:nvSpPr>
              <p:cNvPr id="1087" name="Freeform 274"/>
              <p:cNvSpPr>
                <a:spLocks noChangeAspect="1"/>
              </p:cNvSpPr>
              <p:nvPr/>
            </p:nvSpPr>
            <p:spPr bwMode="auto">
              <a:xfrm>
                <a:off x="4928774" y="2610184"/>
                <a:ext cx="5965" cy="11801"/>
              </a:xfrm>
              <a:custGeom>
                <a:avLst/>
                <a:gdLst>
                  <a:gd name="T0" fmla="*/ 2147483647 w 9"/>
                  <a:gd name="T1" fmla="*/ 0 h 15"/>
                  <a:gd name="T2" fmla="*/ 2147483647 w 9"/>
                  <a:gd name="T3" fmla="*/ 2147483647 h 15"/>
                  <a:gd name="T4" fmla="*/ 0 w 9"/>
                  <a:gd name="T5" fmla="*/ 2147483647 h 15"/>
                  <a:gd name="T6" fmla="*/ 2147483647 w 9"/>
                  <a:gd name="T7" fmla="*/ 0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9" y="0"/>
                    </a:moveTo>
                    <a:lnTo>
                      <a:pt x="7" y="15"/>
                    </a:lnTo>
                    <a:lnTo>
                      <a:pt x="0" y="4"/>
                    </a:lnTo>
                    <a:lnTo>
                      <a:pt x="9" y="0"/>
                    </a:lnTo>
                    <a:close/>
                  </a:path>
                </a:pathLst>
              </a:custGeom>
              <a:solidFill>
                <a:srgbClr val="92D050"/>
              </a:solidFill>
              <a:ln w="0">
                <a:solidFill>
                  <a:srgbClr val="006699"/>
                </a:solidFill>
                <a:prstDash val="solid"/>
                <a:round/>
                <a:headEnd/>
                <a:tailEnd/>
              </a:ln>
            </p:spPr>
            <p:txBody>
              <a:bodyPr/>
              <a:lstStyle/>
              <a:p>
                <a:endParaRPr lang="en-US" sz="1799"/>
              </a:p>
            </p:txBody>
          </p:sp>
          <p:sp>
            <p:nvSpPr>
              <p:cNvPr id="1088" name="Freeform 275"/>
              <p:cNvSpPr>
                <a:spLocks noChangeAspect="1"/>
              </p:cNvSpPr>
              <p:nvPr/>
            </p:nvSpPr>
            <p:spPr bwMode="auto">
              <a:xfrm>
                <a:off x="4274485" y="2275682"/>
                <a:ext cx="393765" cy="360078"/>
              </a:xfrm>
              <a:custGeom>
                <a:avLst/>
                <a:gdLst>
                  <a:gd name="T0" fmla="*/ 2147483647 w 528"/>
                  <a:gd name="T1" fmla="*/ 0 h 490"/>
                  <a:gd name="T2" fmla="*/ 2147483647 w 528"/>
                  <a:gd name="T3" fmla="*/ 2147483647 h 490"/>
                  <a:gd name="T4" fmla="*/ 2147483647 w 528"/>
                  <a:gd name="T5" fmla="*/ 2147483647 h 490"/>
                  <a:gd name="T6" fmla="*/ 2147483647 w 528"/>
                  <a:gd name="T7" fmla="*/ 2147483647 h 490"/>
                  <a:gd name="T8" fmla="*/ 2147483647 w 528"/>
                  <a:gd name="T9" fmla="*/ 2147483647 h 490"/>
                  <a:gd name="T10" fmla="*/ 2147483647 w 528"/>
                  <a:gd name="T11" fmla="*/ 2147483647 h 490"/>
                  <a:gd name="T12" fmla="*/ 0 w 528"/>
                  <a:gd name="T13" fmla="*/ 2147483647 h 490"/>
                  <a:gd name="T14" fmla="*/ 2147483647 w 528"/>
                  <a:gd name="T15" fmla="*/ 2147483647 h 490"/>
                  <a:gd name="T16" fmla="*/ 2147483647 w 528"/>
                  <a:gd name="T17" fmla="*/ 2147483647 h 490"/>
                  <a:gd name="T18" fmla="*/ 2147483647 w 528"/>
                  <a:gd name="T19" fmla="*/ 2147483647 h 490"/>
                  <a:gd name="T20" fmla="*/ 2147483647 w 528"/>
                  <a:gd name="T21" fmla="*/ 2147483647 h 490"/>
                  <a:gd name="T22" fmla="*/ 2147483647 w 528"/>
                  <a:gd name="T23" fmla="*/ 2147483647 h 490"/>
                  <a:gd name="T24" fmla="*/ 2147483647 w 528"/>
                  <a:gd name="T25" fmla="*/ 2147483647 h 490"/>
                  <a:gd name="T26" fmla="*/ 2147483647 w 528"/>
                  <a:gd name="T27" fmla="*/ 2147483647 h 490"/>
                  <a:gd name="T28" fmla="*/ 2147483647 w 528"/>
                  <a:gd name="T29" fmla="*/ 2147483647 h 490"/>
                  <a:gd name="T30" fmla="*/ 2147483647 w 528"/>
                  <a:gd name="T31" fmla="*/ 2147483647 h 490"/>
                  <a:gd name="T32" fmla="*/ 2147483647 w 528"/>
                  <a:gd name="T33" fmla="*/ 2147483647 h 490"/>
                  <a:gd name="T34" fmla="*/ 2147483647 w 528"/>
                  <a:gd name="T35" fmla="*/ 2147483647 h 490"/>
                  <a:gd name="T36" fmla="*/ 2147483647 w 528"/>
                  <a:gd name="T37" fmla="*/ 2147483647 h 490"/>
                  <a:gd name="T38" fmla="*/ 2147483647 w 528"/>
                  <a:gd name="T39" fmla="*/ 2147483647 h 490"/>
                  <a:gd name="T40" fmla="*/ 2147483647 w 528"/>
                  <a:gd name="T41" fmla="*/ 2147483647 h 490"/>
                  <a:gd name="T42" fmla="*/ 2147483647 w 528"/>
                  <a:gd name="T43" fmla="*/ 2147483647 h 490"/>
                  <a:gd name="T44" fmla="*/ 2147483647 w 528"/>
                  <a:gd name="T45" fmla="*/ 2147483647 h 490"/>
                  <a:gd name="T46" fmla="*/ 2147483647 w 528"/>
                  <a:gd name="T47" fmla="*/ 2147483647 h 490"/>
                  <a:gd name="T48" fmla="*/ 2147483647 w 528"/>
                  <a:gd name="T49" fmla="*/ 2147483647 h 490"/>
                  <a:gd name="T50" fmla="*/ 2147483647 w 528"/>
                  <a:gd name="T51" fmla="*/ 2147483647 h 490"/>
                  <a:gd name="T52" fmla="*/ 2147483647 w 528"/>
                  <a:gd name="T53" fmla="*/ 2147483647 h 490"/>
                  <a:gd name="T54" fmla="*/ 2147483647 w 528"/>
                  <a:gd name="T55" fmla="*/ 2147483647 h 490"/>
                  <a:gd name="T56" fmla="*/ 2147483647 w 528"/>
                  <a:gd name="T57" fmla="*/ 2147483647 h 490"/>
                  <a:gd name="T58" fmla="*/ 2147483647 w 528"/>
                  <a:gd name="T59" fmla="*/ 2147483647 h 490"/>
                  <a:gd name="T60" fmla="*/ 2147483647 w 528"/>
                  <a:gd name="T61" fmla="*/ 2147483647 h 490"/>
                  <a:gd name="T62" fmla="*/ 2147483647 w 528"/>
                  <a:gd name="T63" fmla="*/ 2147483647 h 4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8"/>
                  <a:gd name="T97" fmla="*/ 0 h 490"/>
                  <a:gd name="T98" fmla="*/ 528 w 528"/>
                  <a:gd name="T99" fmla="*/ 490 h 4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8" h="490">
                    <a:moveTo>
                      <a:pt x="294" y="20"/>
                    </a:moveTo>
                    <a:lnTo>
                      <a:pt x="225" y="0"/>
                    </a:lnTo>
                    <a:lnTo>
                      <a:pt x="179" y="6"/>
                    </a:lnTo>
                    <a:lnTo>
                      <a:pt x="152" y="3"/>
                    </a:lnTo>
                    <a:lnTo>
                      <a:pt x="152" y="6"/>
                    </a:lnTo>
                    <a:lnTo>
                      <a:pt x="143" y="16"/>
                    </a:lnTo>
                    <a:lnTo>
                      <a:pt x="134" y="31"/>
                    </a:lnTo>
                    <a:lnTo>
                      <a:pt x="103" y="31"/>
                    </a:lnTo>
                    <a:lnTo>
                      <a:pt x="87" y="52"/>
                    </a:lnTo>
                    <a:lnTo>
                      <a:pt x="58" y="29"/>
                    </a:lnTo>
                    <a:lnTo>
                      <a:pt x="33" y="50"/>
                    </a:lnTo>
                    <a:lnTo>
                      <a:pt x="6" y="53"/>
                    </a:lnTo>
                    <a:lnTo>
                      <a:pt x="6" y="76"/>
                    </a:lnTo>
                    <a:lnTo>
                      <a:pt x="0" y="97"/>
                    </a:lnTo>
                    <a:lnTo>
                      <a:pt x="0" y="110"/>
                    </a:lnTo>
                    <a:lnTo>
                      <a:pt x="2" y="131"/>
                    </a:lnTo>
                    <a:lnTo>
                      <a:pt x="31" y="149"/>
                    </a:lnTo>
                    <a:lnTo>
                      <a:pt x="31" y="170"/>
                    </a:lnTo>
                    <a:lnTo>
                      <a:pt x="73" y="141"/>
                    </a:lnTo>
                    <a:lnTo>
                      <a:pt x="133" y="152"/>
                    </a:lnTo>
                    <a:lnTo>
                      <a:pt x="166" y="208"/>
                    </a:lnTo>
                    <a:lnTo>
                      <a:pt x="206" y="246"/>
                    </a:lnTo>
                    <a:lnTo>
                      <a:pt x="245" y="282"/>
                    </a:lnTo>
                    <a:lnTo>
                      <a:pt x="258" y="288"/>
                    </a:lnTo>
                    <a:lnTo>
                      <a:pt x="261" y="289"/>
                    </a:lnTo>
                    <a:lnTo>
                      <a:pt x="294" y="305"/>
                    </a:lnTo>
                    <a:lnTo>
                      <a:pt x="348" y="343"/>
                    </a:lnTo>
                    <a:lnTo>
                      <a:pt x="373" y="355"/>
                    </a:lnTo>
                    <a:lnTo>
                      <a:pt x="397" y="373"/>
                    </a:lnTo>
                    <a:lnTo>
                      <a:pt x="427" y="431"/>
                    </a:lnTo>
                    <a:lnTo>
                      <a:pt x="410" y="479"/>
                    </a:lnTo>
                    <a:lnTo>
                      <a:pt x="430" y="490"/>
                    </a:lnTo>
                    <a:lnTo>
                      <a:pt x="451" y="455"/>
                    </a:lnTo>
                    <a:lnTo>
                      <a:pt x="467" y="435"/>
                    </a:lnTo>
                    <a:lnTo>
                      <a:pt x="475" y="420"/>
                    </a:lnTo>
                    <a:lnTo>
                      <a:pt x="449" y="398"/>
                    </a:lnTo>
                    <a:lnTo>
                      <a:pt x="460" y="352"/>
                    </a:lnTo>
                    <a:lnTo>
                      <a:pt x="487" y="361"/>
                    </a:lnTo>
                    <a:lnTo>
                      <a:pt x="519" y="386"/>
                    </a:lnTo>
                    <a:lnTo>
                      <a:pt x="528" y="361"/>
                    </a:lnTo>
                    <a:lnTo>
                      <a:pt x="470" y="329"/>
                    </a:lnTo>
                    <a:lnTo>
                      <a:pt x="413" y="298"/>
                    </a:lnTo>
                    <a:lnTo>
                      <a:pt x="421" y="279"/>
                    </a:lnTo>
                    <a:lnTo>
                      <a:pt x="405" y="271"/>
                    </a:lnTo>
                    <a:lnTo>
                      <a:pt x="348" y="255"/>
                    </a:lnTo>
                    <a:lnTo>
                      <a:pt x="324" y="220"/>
                    </a:lnTo>
                    <a:lnTo>
                      <a:pt x="302" y="185"/>
                    </a:lnTo>
                    <a:lnTo>
                      <a:pt x="258" y="159"/>
                    </a:lnTo>
                    <a:lnTo>
                      <a:pt x="240" y="114"/>
                    </a:lnTo>
                    <a:lnTo>
                      <a:pt x="233" y="89"/>
                    </a:lnTo>
                    <a:lnTo>
                      <a:pt x="273" y="65"/>
                    </a:lnTo>
                    <a:lnTo>
                      <a:pt x="297" y="73"/>
                    </a:lnTo>
                    <a:lnTo>
                      <a:pt x="287" y="37"/>
                    </a:lnTo>
                    <a:lnTo>
                      <a:pt x="294" y="20"/>
                    </a:lnTo>
                    <a:lnTo>
                      <a:pt x="251" y="161"/>
                    </a:lnTo>
                    <a:lnTo>
                      <a:pt x="251" y="159"/>
                    </a:lnTo>
                    <a:lnTo>
                      <a:pt x="248" y="159"/>
                    </a:lnTo>
                    <a:lnTo>
                      <a:pt x="246" y="161"/>
                    </a:lnTo>
                    <a:lnTo>
                      <a:pt x="246" y="162"/>
                    </a:lnTo>
                    <a:lnTo>
                      <a:pt x="249" y="164"/>
                    </a:lnTo>
                    <a:lnTo>
                      <a:pt x="251" y="161"/>
                    </a:lnTo>
                    <a:lnTo>
                      <a:pt x="294" y="20"/>
                    </a:lnTo>
                    <a:lnTo>
                      <a:pt x="261" y="285"/>
                    </a:lnTo>
                    <a:lnTo>
                      <a:pt x="294" y="20"/>
                    </a:lnTo>
                    <a:close/>
                  </a:path>
                </a:pathLst>
              </a:custGeom>
              <a:solidFill>
                <a:srgbClr val="FFC000"/>
              </a:solidFill>
              <a:ln w="9525">
                <a:solidFill>
                  <a:srgbClr val="006699"/>
                </a:solidFill>
                <a:round/>
                <a:headEnd/>
                <a:tailEnd/>
              </a:ln>
            </p:spPr>
            <p:txBody>
              <a:bodyPr/>
              <a:lstStyle/>
              <a:p>
                <a:endParaRPr lang="en-US" sz="1799"/>
              </a:p>
            </p:txBody>
          </p:sp>
          <p:sp>
            <p:nvSpPr>
              <p:cNvPr id="1089" name="Freeform 276"/>
              <p:cNvSpPr>
                <a:spLocks noChangeAspect="1"/>
              </p:cNvSpPr>
              <p:nvPr/>
            </p:nvSpPr>
            <p:spPr bwMode="auto">
              <a:xfrm>
                <a:off x="4274485" y="2275682"/>
                <a:ext cx="393765" cy="360078"/>
              </a:xfrm>
              <a:custGeom>
                <a:avLst/>
                <a:gdLst>
                  <a:gd name="T0" fmla="*/ 2147483647 w 528"/>
                  <a:gd name="T1" fmla="*/ 2147483647 h 490"/>
                  <a:gd name="T2" fmla="*/ 2147483647 w 528"/>
                  <a:gd name="T3" fmla="*/ 0 h 490"/>
                  <a:gd name="T4" fmla="*/ 2147483647 w 528"/>
                  <a:gd name="T5" fmla="*/ 2147483647 h 490"/>
                  <a:gd name="T6" fmla="*/ 2147483647 w 528"/>
                  <a:gd name="T7" fmla="*/ 2147483647 h 490"/>
                  <a:gd name="T8" fmla="*/ 2147483647 w 528"/>
                  <a:gd name="T9" fmla="*/ 2147483647 h 490"/>
                  <a:gd name="T10" fmla="*/ 2147483647 w 528"/>
                  <a:gd name="T11" fmla="*/ 2147483647 h 490"/>
                  <a:gd name="T12" fmla="*/ 2147483647 w 528"/>
                  <a:gd name="T13" fmla="*/ 2147483647 h 490"/>
                  <a:gd name="T14" fmla="*/ 2147483647 w 528"/>
                  <a:gd name="T15" fmla="*/ 2147483647 h 490"/>
                  <a:gd name="T16" fmla="*/ 2147483647 w 528"/>
                  <a:gd name="T17" fmla="*/ 2147483647 h 490"/>
                  <a:gd name="T18" fmla="*/ 2147483647 w 528"/>
                  <a:gd name="T19" fmla="*/ 2147483647 h 490"/>
                  <a:gd name="T20" fmla="*/ 2147483647 w 528"/>
                  <a:gd name="T21" fmla="*/ 2147483647 h 490"/>
                  <a:gd name="T22" fmla="*/ 2147483647 w 528"/>
                  <a:gd name="T23" fmla="*/ 2147483647 h 490"/>
                  <a:gd name="T24" fmla="*/ 2147483647 w 528"/>
                  <a:gd name="T25" fmla="*/ 2147483647 h 490"/>
                  <a:gd name="T26" fmla="*/ 0 w 528"/>
                  <a:gd name="T27" fmla="*/ 2147483647 h 490"/>
                  <a:gd name="T28" fmla="*/ 0 w 528"/>
                  <a:gd name="T29" fmla="*/ 2147483647 h 490"/>
                  <a:gd name="T30" fmla="*/ 2147483647 w 528"/>
                  <a:gd name="T31" fmla="*/ 2147483647 h 490"/>
                  <a:gd name="T32" fmla="*/ 2147483647 w 528"/>
                  <a:gd name="T33" fmla="*/ 2147483647 h 490"/>
                  <a:gd name="T34" fmla="*/ 2147483647 w 528"/>
                  <a:gd name="T35" fmla="*/ 2147483647 h 490"/>
                  <a:gd name="T36" fmla="*/ 2147483647 w 528"/>
                  <a:gd name="T37" fmla="*/ 2147483647 h 490"/>
                  <a:gd name="T38" fmla="*/ 2147483647 w 528"/>
                  <a:gd name="T39" fmla="*/ 2147483647 h 490"/>
                  <a:gd name="T40" fmla="*/ 2147483647 w 528"/>
                  <a:gd name="T41" fmla="*/ 2147483647 h 490"/>
                  <a:gd name="T42" fmla="*/ 2147483647 w 528"/>
                  <a:gd name="T43" fmla="*/ 2147483647 h 490"/>
                  <a:gd name="T44" fmla="*/ 2147483647 w 528"/>
                  <a:gd name="T45" fmla="*/ 2147483647 h 490"/>
                  <a:gd name="T46" fmla="*/ 2147483647 w 528"/>
                  <a:gd name="T47" fmla="*/ 2147483647 h 490"/>
                  <a:gd name="T48" fmla="*/ 2147483647 w 528"/>
                  <a:gd name="T49" fmla="*/ 2147483647 h 490"/>
                  <a:gd name="T50" fmla="*/ 2147483647 w 528"/>
                  <a:gd name="T51" fmla="*/ 2147483647 h 490"/>
                  <a:gd name="T52" fmla="*/ 2147483647 w 528"/>
                  <a:gd name="T53" fmla="*/ 2147483647 h 490"/>
                  <a:gd name="T54" fmla="*/ 2147483647 w 528"/>
                  <a:gd name="T55" fmla="*/ 2147483647 h 490"/>
                  <a:gd name="T56" fmla="*/ 2147483647 w 528"/>
                  <a:gd name="T57" fmla="*/ 2147483647 h 490"/>
                  <a:gd name="T58" fmla="*/ 2147483647 w 528"/>
                  <a:gd name="T59" fmla="*/ 2147483647 h 490"/>
                  <a:gd name="T60" fmla="*/ 2147483647 w 528"/>
                  <a:gd name="T61" fmla="*/ 2147483647 h 490"/>
                  <a:gd name="T62" fmla="*/ 2147483647 w 528"/>
                  <a:gd name="T63" fmla="*/ 2147483647 h 490"/>
                  <a:gd name="T64" fmla="*/ 2147483647 w 528"/>
                  <a:gd name="T65" fmla="*/ 2147483647 h 490"/>
                  <a:gd name="T66" fmla="*/ 2147483647 w 528"/>
                  <a:gd name="T67" fmla="*/ 2147483647 h 490"/>
                  <a:gd name="T68" fmla="*/ 2147483647 w 528"/>
                  <a:gd name="T69" fmla="*/ 2147483647 h 490"/>
                  <a:gd name="T70" fmla="*/ 2147483647 w 528"/>
                  <a:gd name="T71" fmla="*/ 2147483647 h 490"/>
                  <a:gd name="T72" fmla="*/ 2147483647 w 528"/>
                  <a:gd name="T73" fmla="*/ 2147483647 h 490"/>
                  <a:gd name="T74" fmla="*/ 2147483647 w 528"/>
                  <a:gd name="T75" fmla="*/ 2147483647 h 490"/>
                  <a:gd name="T76" fmla="*/ 2147483647 w 528"/>
                  <a:gd name="T77" fmla="*/ 2147483647 h 490"/>
                  <a:gd name="T78" fmla="*/ 2147483647 w 528"/>
                  <a:gd name="T79" fmla="*/ 2147483647 h 490"/>
                  <a:gd name="T80" fmla="*/ 2147483647 w 528"/>
                  <a:gd name="T81" fmla="*/ 2147483647 h 490"/>
                  <a:gd name="T82" fmla="*/ 2147483647 w 528"/>
                  <a:gd name="T83" fmla="*/ 2147483647 h 490"/>
                  <a:gd name="T84" fmla="*/ 2147483647 w 528"/>
                  <a:gd name="T85" fmla="*/ 2147483647 h 490"/>
                  <a:gd name="T86" fmla="*/ 2147483647 w 528"/>
                  <a:gd name="T87" fmla="*/ 2147483647 h 490"/>
                  <a:gd name="T88" fmla="*/ 2147483647 w 528"/>
                  <a:gd name="T89" fmla="*/ 2147483647 h 490"/>
                  <a:gd name="T90" fmla="*/ 2147483647 w 528"/>
                  <a:gd name="T91" fmla="*/ 2147483647 h 490"/>
                  <a:gd name="T92" fmla="*/ 2147483647 w 528"/>
                  <a:gd name="T93" fmla="*/ 2147483647 h 490"/>
                  <a:gd name="T94" fmla="*/ 2147483647 w 528"/>
                  <a:gd name="T95" fmla="*/ 2147483647 h 490"/>
                  <a:gd name="T96" fmla="*/ 2147483647 w 528"/>
                  <a:gd name="T97" fmla="*/ 2147483647 h 490"/>
                  <a:gd name="T98" fmla="*/ 2147483647 w 528"/>
                  <a:gd name="T99" fmla="*/ 2147483647 h 490"/>
                  <a:gd name="T100" fmla="*/ 2147483647 w 528"/>
                  <a:gd name="T101" fmla="*/ 2147483647 h 490"/>
                  <a:gd name="T102" fmla="*/ 2147483647 w 528"/>
                  <a:gd name="T103" fmla="*/ 2147483647 h 490"/>
                  <a:gd name="T104" fmla="*/ 2147483647 w 528"/>
                  <a:gd name="T105" fmla="*/ 2147483647 h 490"/>
                  <a:gd name="T106" fmla="*/ 2147483647 w 528"/>
                  <a:gd name="T107" fmla="*/ 2147483647 h 4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490"/>
                  <a:gd name="T164" fmla="*/ 528 w 528"/>
                  <a:gd name="T165" fmla="*/ 490 h 4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490">
                    <a:moveTo>
                      <a:pt x="294" y="20"/>
                    </a:moveTo>
                    <a:lnTo>
                      <a:pt x="225" y="0"/>
                    </a:lnTo>
                    <a:lnTo>
                      <a:pt x="179" y="6"/>
                    </a:lnTo>
                    <a:lnTo>
                      <a:pt x="152" y="3"/>
                    </a:lnTo>
                    <a:lnTo>
                      <a:pt x="152" y="6"/>
                    </a:lnTo>
                    <a:lnTo>
                      <a:pt x="143" y="16"/>
                    </a:lnTo>
                    <a:lnTo>
                      <a:pt x="134" y="31"/>
                    </a:lnTo>
                    <a:lnTo>
                      <a:pt x="103" y="31"/>
                    </a:lnTo>
                    <a:lnTo>
                      <a:pt x="87" y="52"/>
                    </a:lnTo>
                    <a:lnTo>
                      <a:pt x="58" y="29"/>
                    </a:lnTo>
                    <a:lnTo>
                      <a:pt x="33" y="50"/>
                    </a:lnTo>
                    <a:lnTo>
                      <a:pt x="6" y="53"/>
                    </a:lnTo>
                    <a:lnTo>
                      <a:pt x="6" y="76"/>
                    </a:lnTo>
                    <a:lnTo>
                      <a:pt x="0" y="97"/>
                    </a:lnTo>
                    <a:lnTo>
                      <a:pt x="0" y="110"/>
                    </a:lnTo>
                    <a:lnTo>
                      <a:pt x="2" y="131"/>
                    </a:lnTo>
                    <a:lnTo>
                      <a:pt x="31" y="149"/>
                    </a:lnTo>
                    <a:lnTo>
                      <a:pt x="31" y="170"/>
                    </a:lnTo>
                    <a:lnTo>
                      <a:pt x="73" y="141"/>
                    </a:lnTo>
                    <a:lnTo>
                      <a:pt x="133" y="152"/>
                    </a:lnTo>
                    <a:lnTo>
                      <a:pt x="166" y="208"/>
                    </a:lnTo>
                    <a:lnTo>
                      <a:pt x="206" y="246"/>
                    </a:lnTo>
                    <a:lnTo>
                      <a:pt x="245" y="282"/>
                    </a:lnTo>
                    <a:lnTo>
                      <a:pt x="258" y="288"/>
                    </a:lnTo>
                    <a:lnTo>
                      <a:pt x="261" y="289"/>
                    </a:lnTo>
                    <a:lnTo>
                      <a:pt x="294" y="305"/>
                    </a:lnTo>
                    <a:lnTo>
                      <a:pt x="348" y="343"/>
                    </a:lnTo>
                    <a:lnTo>
                      <a:pt x="373" y="355"/>
                    </a:lnTo>
                    <a:lnTo>
                      <a:pt x="397" y="373"/>
                    </a:lnTo>
                    <a:lnTo>
                      <a:pt x="427" y="431"/>
                    </a:lnTo>
                    <a:lnTo>
                      <a:pt x="410" y="479"/>
                    </a:lnTo>
                    <a:lnTo>
                      <a:pt x="430" y="490"/>
                    </a:lnTo>
                    <a:lnTo>
                      <a:pt x="451" y="455"/>
                    </a:lnTo>
                    <a:lnTo>
                      <a:pt x="467" y="435"/>
                    </a:lnTo>
                    <a:lnTo>
                      <a:pt x="475" y="420"/>
                    </a:lnTo>
                    <a:lnTo>
                      <a:pt x="449" y="398"/>
                    </a:lnTo>
                    <a:lnTo>
                      <a:pt x="460" y="352"/>
                    </a:lnTo>
                    <a:lnTo>
                      <a:pt x="487" y="361"/>
                    </a:lnTo>
                    <a:lnTo>
                      <a:pt x="519" y="386"/>
                    </a:lnTo>
                    <a:lnTo>
                      <a:pt x="528" y="361"/>
                    </a:lnTo>
                    <a:lnTo>
                      <a:pt x="470" y="329"/>
                    </a:lnTo>
                    <a:lnTo>
                      <a:pt x="413" y="298"/>
                    </a:lnTo>
                    <a:lnTo>
                      <a:pt x="421" y="279"/>
                    </a:lnTo>
                    <a:lnTo>
                      <a:pt x="405" y="271"/>
                    </a:lnTo>
                    <a:lnTo>
                      <a:pt x="348" y="255"/>
                    </a:lnTo>
                    <a:lnTo>
                      <a:pt x="324" y="220"/>
                    </a:lnTo>
                    <a:lnTo>
                      <a:pt x="302" y="185"/>
                    </a:lnTo>
                    <a:lnTo>
                      <a:pt x="258" y="159"/>
                    </a:lnTo>
                    <a:lnTo>
                      <a:pt x="240" y="114"/>
                    </a:lnTo>
                    <a:lnTo>
                      <a:pt x="233" y="89"/>
                    </a:lnTo>
                    <a:lnTo>
                      <a:pt x="273" y="65"/>
                    </a:lnTo>
                    <a:lnTo>
                      <a:pt x="297" y="73"/>
                    </a:lnTo>
                    <a:lnTo>
                      <a:pt x="287" y="37"/>
                    </a:lnTo>
                    <a:lnTo>
                      <a:pt x="294" y="20"/>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090" name="Freeform 277"/>
              <p:cNvSpPr>
                <a:spLocks noChangeAspect="1"/>
              </p:cNvSpPr>
              <p:nvPr/>
            </p:nvSpPr>
            <p:spPr bwMode="auto">
              <a:xfrm>
                <a:off x="4457448" y="2393742"/>
                <a:ext cx="5965" cy="1969"/>
              </a:xfrm>
              <a:custGeom>
                <a:avLst/>
                <a:gdLst>
                  <a:gd name="T0" fmla="*/ 2147483647 w 5"/>
                  <a:gd name="T1" fmla="*/ 2147483647 h 5"/>
                  <a:gd name="T2" fmla="*/ 2147483647 w 5"/>
                  <a:gd name="T3" fmla="*/ 0 h 5"/>
                  <a:gd name="T4" fmla="*/ 2147483647 w 5"/>
                  <a:gd name="T5" fmla="*/ 0 h 5"/>
                  <a:gd name="T6" fmla="*/ 0 w 5"/>
                  <a:gd name="T7" fmla="*/ 2147483647 h 5"/>
                  <a:gd name="T8" fmla="*/ 0 w 5"/>
                  <a:gd name="T9" fmla="*/ 2147483647 h 5"/>
                  <a:gd name="T10" fmla="*/ 2147483647 w 5"/>
                  <a:gd name="T11" fmla="*/ 2147483647 h 5"/>
                  <a:gd name="T12" fmla="*/ 2147483647 w 5"/>
                  <a:gd name="T13" fmla="*/ 2147483647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2"/>
                    </a:moveTo>
                    <a:lnTo>
                      <a:pt x="5" y="0"/>
                    </a:lnTo>
                    <a:lnTo>
                      <a:pt x="2" y="0"/>
                    </a:lnTo>
                    <a:lnTo>
                      <a:pt x="0" y="2"/>
                    </a:lnTo>
                    <a:lnTo>
                      <a:pt x="0" y="3"/>
                    </a:lnTo>
                    <a:lnTo>
                      <a:pt x="3" y="5"/>
                    </a:lnTo>
                    <a:lnTo>
                      <a:pt x="5" y="2"/>
                    </a:lnTo>
                    <a:close/>
                  </a:path>
                </a:pathLst>
              </a:custGeom>
              <a:solidFill>
                <a:srgbClr val="FFC000"/>
              </a:solidFill>
              <a:ln w="0">
                <a:solidFill>
                  <a:srgbClr val="006699"/>
                </a:solidFill>
                <a:prstDash val="solid"/>
                <a:round/>
                <a:headEnd/>
                <a:tailEnd/>
              </a:ln>
            </p:spPr>
            <p:txBody>
              <a:bodyPr/>
              <a:lstStyle/>
              <a:p>
                <a:endParaRPr lang="en-US" sz="1799"/>
              </a:p>
            </p:txBody>
          </p:sp>
          <p:sp>
            <p:nvSpPr>
              <p:cNvPr id="1091" name="Freeform 278"/>
              <p:cNvSpPr>
                <a:spLocks noChangeAspect="1"/>
              </p:cNvSpPr>
              <p:nvPr/>
            </p:nvSpPr>
            <p:spPr bwMode="auto">
              <a:xfrm>
                <a:off x="4473356" y="2601958"/>
                <a:ext cx="105401" cy="66900"/>
              </a:xfrm>
              <a:custGeom>
                <a:avLst/>
                <a:gdLst>
                  <a:gd name="T0" fmla="*/ 2147483647 w 142"/>
                  <a:gd name="T1" fmla="*/ 2147483647 h 88"/>
                  <a:gd name="T2" fmla="*/ 2147483647 w 142"/>
                  <a:gd name="T3" fmla="*/ 2147483647 h 88"/>
                  <a:gd name="T4" fmla="*/ 2147483647 w 142"/>
                  <a:gd name="T5" fmla="*/ 2147483647 h 88"/>
                  <a:gd name="T6" fmla="*/ 2147483647 w 142"/>
                  <a:gd name="T7" fmla="*/ 2147483647 h 88"/>
                  <a:gd name="T8" fmla="*/ 0 w 142"/>
                  <a:gd name="T9" fmla="*/ 2147483647 h 88"/>
                  <a:gd name="T10" fmla="*/ 2147483647 w 142"/>
                  <a:gd name="T11" fmla="*/ 2147483647 h 88"/>
                  <a:gd name="T12" fmla="*/ 2147483647 w 142"/>
                  <a:gd name="T13" fmla="*/ 2147483647 h 88"/>
                  <a:gd name="T14" fmla="*/ 2147483647 w 142"/>
                  <a:gd name="T15" fmla="*/ 0 h 88"/>
                  <a:gd name="T16" fmla="*/ 2147483647 w 142"/>
                  <a:gd name="T17" fmla="*/ 2147483647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88"/>
                  <a:gd name="T29" fmla="*/ 142 w 142"/>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88">
                    <a:moveTo>
                      <a:pt x="124" y="52"/>
                    </a:moveTo>
                    <a:lnTo>
                      <a:pt x="124" y="88"/>
                    </a:lnTo>
                    <a:lnTo>
                      <a:pt x="69" y="62"/>
                    </a:lnTo>
                    <a:lnTo>
                      <a:pt x="14" y="37"/>
                    </a:lnTo>
                    <a:lnTo>
                      <a:pt x="0" y="13"/>
                    </a:lnTo>
                    <a:lnTo>
                      <a:pt x="40" y="9"/>
                    </a:lnTo>
                    <a:lnTo>
                      <a:pt x="91" y="4"/>
                    </a:lnTo>
                    <a:lnTo>
                      <a:pt x="142" y="0"/>
                    </a:lnTo>
                    <a:lnTo>
                      <a:pt x="124" y="52"/>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092" name="Freeform 279"/>
              <p:cNvSpPr>
                <a:spLocks noChangeAspect="1"/>
              </p:cNvSpPr>
              <p:nvPr/>
            </p:nvSpPr>
            <p:spPr bwMode="auto">
              <a:xfrm>
                <a:off x="4326190" y="2501959"/>
                <a:ext cx="53695" cy="96414"/>
              </a:xfrm>
              <a:custGeom>
                <a:avLst/>
                <a:gdLst>
                  <a:gd name="T0" fmla="*/ 2147483647 w 71"/>
                  <a:gd name="T1" fmla="*/ 2147483647 h 131"/>
                  <a:gd name="T2" fmla="*/ 2147483647 w 71"/>
                  <a:gd name="T3" fmla="*/ 2147483647 h 131"/>
                  <a:gd name="T4" fmla="*/ 2147483647 w 71"/>
                  <a:gd name="T5" fmla="*/ 2147483647 h 131"/>
                  <a:gd name="T6" fmla="*/ 2147483647 w 71"/>
                  <a:gd name="T7" fmla="*/ 2147483647 h 131"/>
                  <a:gd name="T8" fmla="*/ 0 w 71"/>
                  <a:gd name="T9" fmla="*/ 2147483647 h 131"/>
                  <a:gd name="T10" fmla="*/ 2147483647 w 71"/>
                  <a:gd name="T11" fmla="*/ 0 h 131"/>
                  <a:gd name="T12" fmla="*/ 2147483647 w 71"/>
                  <a:gd name="T13" fmla="*/ 2147483647 h 131"/>
                  <a:gd name="T14" fmla="*/ 2147483647 w 71"/>
                  <a:gd name="T15" fmla="*/ 2147483647 h 131"/>
                  <a:gd name="T16" fmla="*/ 2147483647 w 71"/>
                  <a:gd name="T17" fmla="*/ 2147483647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131"/>
                  <a:gd name="T29" fmla="*/ 71 w 71"/>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131">
                    <a:moveTo>
                      <a:pt x="38" y="112"/>
                    </a:moveTo>
                    <a:lnTo>
                      <a:pt x="22" y="131"/>
                    </a:lnTo>
                    <a:lnTo>
                      <a:pt x="10" y="100"/>
                    </a:lnTo>
                    <a:lnTo>
                      <a:pt x="4" y="60"/>
                    </a:lnTo>
                    <a:lnTo>
                      <a:pt x="0" y="21"/>
                    </a:lnTo>
                    <a:lnTo>
                      <a:pt x="43" y="0"/>
                    </a:lnTo>
                    <a:lnTo>
                      <a:pt x="71" y="40"/>
                    </a:lnTo>
                    <a:lnTo>
                      <a:pt x="64" y="109"/>
                    </a:lnTo>
                    <a:lnTo>
                      <a:pt x="38" y="112"/>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093" name="Freeform 280"/>
              <p:cNvSpPr>
                <a:spLocks noChangeAspect="1"/>
              </p:cNvSpPr>
              <p:nvPr/>
            </p:nvSpPr>
            <p:spPr bwMode="auto">
              <a:xfrm>
                <a:off x="4292383" y="2401612"/>
                <a:ext cx="1988" cy="1969"/>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solidFill>
                <a:srgbClr val="FFC000"/>
              </a:solidFill>
              <a:ln w="0">
                <a:solidFill>
                  <a:srgbClr val="006699"/>
                </a:solidFill>
                <a:prstDash val="solid"/>
                <a:round/>
                <a:headEnd/>
                <a:tailEnd/>
              </a:ln>
            </p:spPr>
            <p:txBody>
              <a:bodyPr/>
              <a:lstStyle/>
              <a:p>
                <a:endParaRPr lang="en-US" sz="1799"/>
              </a:p>
            </p:txBody>
          </p:sp>
          <p:sp>
            <p:nvSpPr>
              <p:cNvPr id="1094" name="Freeform 281"/>
              <p:cNvSpPr>
                <a:spLocks noChangeAspect="1"/>
              </p:cNvSpPr>
              <p:nvPr/>
            </p:nvSpPr>
            <p:spPr bwMode="auto">
              <a:xfrm>
                <a:off x="4934739" y="2474414"/>
                <a:ext cx="642356" cy="243987"/>
              </a:xfrm>
              <a:custGeom>
                <a:avLst/>
                <a:gdLst>
                  <a:gd name="T0" fmla="*/ 2147483647 w 857"/>
                  <a:gd name="T1" fmla="*/ 2147483647 h 332"/>
                  <a:gd name="T2" fmla="*/ 2147483647 w 857"/>
                  <a:gd name="T3" fmla="*/ 2147483647 h 332"/>
                  <a:gd name="T4" fmla="*/ 2147483647 w 857"/>
                  <a:gd name="T5" fmla="*/ 2147483647 h 332"/>
                  <a:gd name="T6" fmla="*/ 2147483647 w 857"/>
                  <a:gd name="T7" fmla="*/ 2147483647 h 332"/>
                  <a:gd name="T8" fmla="*/ 2147483647 w 857"/>
                  <a:gd name="T9" fmla="*/ 2147483647 h 332"/>
                  <a:gd name="T10" fmla="*/ 2147483647 w 857"/>
                  <a:gd name="T11" fmla="*/ 2147483647 h 332"/>
                  <a:gd name="T12" fmla="*/ 2147483647 w 857"/>
                  <a:gd name="T13" fmla="*/ 2147483647 h 332"/>
                  <a:gd name="T14" fmla="*/ 2147483647 w 857"/>
                  <a:gd name="T15" fmla="*/ 2147483647 h 332"/>
                  <a:gd name="T16" fmla="*/ 2147483647 w 857"/>
                  <a:gd name="T17" fmla="*/ 2147483647 h 332"/>
                  <a:gd name="T18" fmla="*/ 2147483647 w 857"/>
                  <a:gd name="T19" fmla="*/ 2147483647 h 332"/>
                  <a:gd name="T20" fmla="*/ 2147483647 w 857"/>
                  <a:gd name="T21" fmla="*/ 2147483647 h 332"/>
                  <a:gd name="T22" fmla="*/ 2147483647 w 857"/>
                  <a:gd name="T23" fmla="*/ 2147483647 h 332"/>
                  <a:gd name="T24" fmla="*/ 2147483647 w 857"/>
                  <a:gd name="T25" fmla="*/ 2147483647 h 332"/>
                  <a:gd name="T26" fmla="*/ 2147483647 w 857"/>
                  <a:gd name="T27" fmla="*/ 2147483647 h 332"/>
                  <a:gd name="T28" fmla="*/ 2147483647 w 857"/>
                  <a:gd name="T29" fmla="*/ 2147483647 h 332"/>
                  <a:gd name="T30" fmla="*/ 2147483647 w 857"/>
                  <a:gd name="T31" fmla="*/ 2147483647 h 332"/>
                  <a:gd name="T32" fmla="*/ 0 w 857"/>
                  <a:gd name="T33" fmla="*/ 2147483647 h 332"/>
                  <a:gd name="T34" fmla="*/ 2147483647 w 857"/>
                  <a:gd name="T35" fmla="*/ 2147483647 h 332"/>
                  <a:gd name="T36" fmla="*/ 2147483647 w 857"/>
                  <a:gd name="T37" fmla="*/ 2147483647 h 332"/>
                  <a:gd name="T38" fmla="*/ 2147483647 w 857"/>
                  <a:gd name="T39" fmla="*/ 2147483647 h 332"/>
                  <a:gd name="T40" fmla="*/ 2147483647 w 857"/>
                  <a:gd name="T41" fmla="*/ 2147483647 h 332"/>
                  <a:gd name="T42" fmla="*/ 2147483647 w 857"/>
                  <a:gd name="T43" fmla="*/ 2147483647 h 332"/>
                  <a:gd name="T44" fmla="*/ 2147483647 w 857"/>
                  <a:gd name="T45" fmla="*/ 2147483647 h 332"/>
                  <a:gd name="T46" fmla="*/ 2147483647 w 857"/>
                  <a:gd name="T47" fmla="*/ 2147483647 h 332"/>
                  <a:gd name="T48" fmla="*/ 2147483647 w 857"/>
                  <a:gd name="T49" fmla="*/ 2147483647 h 332"/>
                  <a:gd name="T50" fmla="*/ 2147483647 w 857"/>
                  <a:gd name="T51" fmla="*/ 2147483647 h 332"/>
                  <a:gd name="T52" fmla="*/ 2147483647 w 857"/>
                  <a:gd name="T53" fmla="*/ 2147483647 h 332"/>
                  <a:gd name="T54" fmla="*/ 2147483647 w 857"/>
                  <a:gd name="T55" fmla="*/ 2147483647 h 332"/>
                  <a:gd name="T56" fmla="*/ 2147483647 w 857"/>
                  <a:gd name="T57" fmla="*/ 2147483647 h 332"/>
                  <a:gd name="T58" fmla="*/ 2147483647 w 857"/>
                  <a:gd name="T59" fmla="*/ 2147483647 h 332"/>
                  <a:gd name="T60" fmla="*/ 2147483647 w 857"/>
                  <a:gd name="T61" fmla="*/ 2147483647 h 332"/>
                  <a:gd name="T62" fmla="*/ 2147483647 w 857"/>
                  <a:gd name="T63" fmla="*/ 2147483647 h 332"/>
                  <a:gd name="T64" fmla="*/ 2147483647 w 857"/>
                  <a:gd name="T65" fmla="*/ 2147483647 h 332"/>
                  <a:gd name="T66" fmla="*/ 2147483647 w 857"/>
                  <a:gd name="T67" fmla="*/ 2147483647 h 3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7"/>
                  <a:gd name="T103" fmla="*/ 0 h 332"/>
                  <a:gd name="T104" fmla="*/ 857 w 857"/>
                  <a:gd name="T105" fmla="*/ 332 h 3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7" h="332">
                    <a:moveTo>
                      <a:pt x="640" y="282"/>
                    </a:moveTo>
                    <a:lnTo>
                      <a:pt x="573" y="280"/>
                    </a:lnTo>
                    <a:lnTo>
                      <a:pt x="503" y="285"/>
                    </a:lnTo>
                    <a:lnTo>
                      <a:pt x="487" y="292"/>
                    </a:lnTo>
                    <a:lnTo>
                      <a:pt x="484" y="316"/>
                    </a:lnTo>
                    <a:lnTo>
                      <a:pt x="466" y="332"/>
                    </a:lnTo>
                    <a:lnTo>
                      <a:pt x="461" y="331"/>
                    </a:lnTo>
                    <a:lnTo>
                      <a:pt x="461" y="320"/>
                    </a:lnTo>
                    <a:lnTo>
                      <a:pt x="463" y="279"/>
                    </a:lnTo>
                    <a:lnTo>
                      <a:pt x="443" y="291"/>
                    </a:lnTo>
                    <a:lnTo>
                      <a:pt x="412" y="288"/>
                    </a:lnTo>
                    <a:lnTo>
                      <a:pt x="378" y="301"/>
                    </a:lnTo>
                    <a:lnTo>
                      <a:pt x="330" y="323"/>
                    </a:lnTo>
                    <a:lnTo>
                      <a:pt x="293" y="311"/>
                    </a:lnTo>
                    <a:lnTo>
                      <a:pt x="218" y="280"/>
                    </a:lnTo>
                    <a:lnTo>
                      <a:pt x="209" y="303"/>
                    </a:lnTo>
                    <a:lnTo>
                      <a:pt x="187" y="316"/>
                    </a:lnTo>
                    <a:lnTo>
                      <a:pt x="145" y="300"/>
                    </a:lnTo>
                    <a:lnTo>
                      <a:pt x="121" y="286"/>
                    </a:lnTo>
                    <a:lnTo>
                      <a:pt x="97" y="291"/>
                    </a:lnTo>
                    <a:lnTo>
                      <a:pt x="73" y="289"/>
                    </a:lnTo>
                    <a:lnTo>
                      <a:pt x="102" y="274"/>
                    </a:lnTo>
                    <a:lnTo>
                      <a:pt x="66" y="270"/>
                    </a:lnTo>
                    <a:lnTo>
                      <a:pt x="70" y="256"/>
                    </a:lnTo>
                    <a:lnTo>
                      <a:pt x="49" y="237"/>
                    </a:lnTo>
                    <a:lnTo>
                      <a:pt x="54" y="226"/>
                    </a:lnTo>
                    <a:lnTo>
                      <a:pt x="17" y="207"/>
                    </a:lnTo>
                    <a:lnTo>
                      <a:pt x="9" y="188"/>
                    </a:lnTo>
                    <a:lnTo>
                      <a:pt x="21" y="191"/>
                    </a:lnTo>
                    <a:lnTo>
                      <a:pt x="37" y="195"/>
                    </a:lnTo>
                    <a:lnTo>
                      <a:pt x="28" y="176"/>
                    </a:lnTo>
                    <a:lnTo>
                      <a:pt x="28" y="167"/>
                    </a:lnTo>
                    <a:lnTo>
                      <a:pt x="24" y="137"/>
                    </a:lnTo>
                    <a:lnTo>
                      <a:pt x="0" y="135"/>
                    </a:lnTo>
                    <a:lnTo>
                      <a:pt x="2" y="95"/>
                    </a:lnTo>
                    <a:lnTo>
                      <a:pt x="48" y="89"/>
                    </a:lnTo>
                    <a:lnTo>
                      <a:pt x="61" y="79"/>
                    </a:lnTo>
                    <a:lnTo>
                      <a:pt x="117" y="80"/>
                    </a:lnTo>
                    <a:lnTo>
                      <a:pt x="151" y="67"/>
                    </a:lnTo>
                    <a:lnTo>
                      <a:pt x="137" y="64"/>
                    </a:lnTo>
                    <a:lnTo>
                      <a:pt x="115" y="46"/>
                    </a:lnTo>
                    <a:lnTo>
                      <a:pt x="200" y="49"/>
                    </a:lnTo>
                    <a:lnTo>
                      <a:pt x="261" y="10"/>
                    </a:lnTo>
                    <a:lnTo>
                      <a:pt x="305" y="4"/>
                    </a:lnTo>
                    <a:lnTo>
                      <a:pt x="349" y="0"/>
                    </a:lnTo>
                    <a:lnTo>
                      <a:pt x="378" y="1"/>
                    </a:lnTo>
                    <a:lnTo>
                      <a:pt x="409" y="16"/>
                    </a:lnTo>
                    <a:lnTo>
                      <a:pt x="427" y="26"/>
                    </a:lnTo>
                    <a:lnTo>
                      <a:pt x="485" y="40"/>
                    </a:lnTo>
                    <a:lnTo>
                      <a:pt x="543" y="53"/>
                    </a:lnTo>
                    <a:lnTo>
                      <a:pt x="600" y="55"/>
                    </a:lnTo>
                    <a:lnTo>
                      <a:pt x="667" y="25"/>
                    </a:lnTo>
                    <a:lnTo>
                      <a:pt x="726" y="21"/>
                    </a:lnTo>
                    <a:lnTo>
                      <a:pt x="754" y="41"/>
                    </a:lnTo>
                    <a:lnTo>
                      <a:pt x="773" y="76"/>
                    </a:lnTo>
                    <a:lnTo>
                      <a:pt x="791" y="106"/>
                    </a:lnTo>
                    <a:lnTo>
                      <a:pt x="830" y="123"/>
                    </a:lnTo>
                    <a:lnTo>
                      <a:pt x="811" y="138"/>
                    </a:lnTo>
                    <a:lnTo>
                      <a:pt x="817" y="168"/>
                    </a:lnTo>
                    <a:lnTo>
                      <a:pt x="827" y="223"/>
                    </a:lnTo>
                    <a:lnTo>
                      <a:pt x="857" y="262"/>
                    </a:lnTo>
                    <a:lnTo>
                      <a:pt x="830" y="267"/>
                    </a:lnTo>
                    <a:lnTo>
                      <a:pt x="818" y="256"/>
                    </a:lnTo>
                    <a:lnTo>
                      <a:pt x="758" y="256"/>
                    </a:lnTo>
                    <a:lnTo>
                      <a:pt x="746" y="267"/>
                    </a:lnTo>
                    <a:lnTo>
                      <a:pt x="732" y="261"/>
                    </a:lnTo>
                    <a:lnTo>
                      <a:pt x="687" y="271"/>
                    </a:lnTo>
                    <a:lnTo>
                      <a:pt x="640" y="282"/>
                    </a:lnTo>
                    <a:close/>
                  </a:path>
                </a:pathLst>
              </a:custGeom>
              <a:solidFill>
                <a:srgbClr val="FFC000"/>
              </a:solidFill>
              <a:ln w="0">
                <a:solidFill>
                  <a:srgbClr val="006699"/>
                </a:solidFill>
                <a:prstDash val="solid"/>
                <a:round/>
                <a:headEnd/>
                <a:tailEnd/>
              </a:ln>
            </p:spPr>
            <p:txBody>
              <a:bodyPr/>
              <a:lstStyle/>
              <a:p>
                <a:endParaRPr lang="en-US" sz="1799"/>
              </a:p>
            </p:txBody>
          </p:sp>
          <p:sp>
            <p:nvSpPr>
              <p:cNvPr id="1095" name="Freeform 282"/>
              <p:cNvSpPr>
                <a:spLocks noChangeAspect="1"/>
              </p:cNvSpPr>
              <p:nvPr/>
            </p:nvSpPr>
            <p:spPr bwMode="auto">
              <a:xfrm>
                <a:off x="4922806" y="2472446"/>
                <a:ext cx="97446" cy="72802"/>
              </a:xfrm>
              <a:custGeom>
                <a:avLst/>
                <a:gdLst>
                  <a:gd name="T0" fmla="*/ 2147483647 w 132"/>
                  <a:gd name="T1" fmla="*/ 2147483647 h 99"/>
                  <a:gd name="T2" fmla="*/ 2147483647 w 132"/>
                  <a:gd name="T3" fmla="*/ 2147483647 h 99"/>
                  <a:gd name="T4" fmla="*/ 2147483647 w 132"/>
                  <a:gd name="T5" fmla="*/ 2147483647 h 99"/>
                  <a:gd name="T6" fmla="*/ 0 w 132"/>
                  <a:gd name="T7" fmla="*/ 2147483647 h 99"/>
                  <a:gd name="T8" fmla="*/ 2147483647 w 132"/>
                  <a:gd name="T9" fmla="*/ 2147483647 h 99"/>
                  <a:gd name="T10" fmla="*/ 2147483647 w 132"/>
                  <a:gd name="T11" fmla="*/ 2147483647 h 99"/>
                  <a:gd name="T12" fmla="*/ 2147483647 w 132"/>
                  <a:gd name="T13" fmla="*/ 2147483647 h 99"/>
                  <a:gd name="T14" fmla="*/ 2147483647 w 132"/>
                  <a:gd name="T15" fmla="*/ 2147483647 h 99"/>
                  <a:gd name="T16" fmla="*/ 2147483647 w 132"/>
                  <a:gd name="T17" fmla="*/ 2147483647 h 99"/>
                  <a:gd name="T18" fmla="*/ 2147483647 w 132"/>
                  <a:gd name="T19" fmla="*/ 0 h 99"/>
                  <a:gd name="T20" fmla="*/ 2147483647 w 132"/>
                  <a:gd name="T21" fmla="*/ 2147483647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99"/>
                  <a:gd name="T35" fmla="*/ 132 w 132"/>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99">
                    <a:moveTo>
                      <a:pt x="15" y="3"/>
                    </a:moveTo>
                    <a:lnTo>
                      <a:pt x="8" y="15"/>
                    </a:lnTo>
                    <a:lnTo>
                      <a:pt x="18" y="34"/>
                    </a:lnTo>
                    <a:lnTo>
                      <a:pt x="0" y="69"/>
                    </a:lnTo>
                    <a:lnTo>
                      <a:pt x="30" y="73"/>
                    </a:lnTo>
                    <a:lnTo>
                      <a:pt x="12" y="99"/>
                    </a:lnTo>
                    <a:lnTo>
                      <a:pt x="63" y="61"/>
                    </a:lnTo>
                    <a:lnTo>
                      <a:pt x="132" y="51"/>
                    </a:lnTo>
                    <a:lnTo>
                      <a:pt x="112" y="34"/>
                    </a:lnTo>
                    <a:lnTo>
                      <a:pt x="79" y="0"/>
                    </a:lnTo>
                    <a:lnTo>
                      <a:pt x="15" y="3"/>
                    </a:lnTo>
                    <a:close/>
                  </a:path>
                </a:pathLst>
              </a:custGeom>
              <a:solidFill>
                <a:srgbClr val="FFC000"/>
              </a:solidFill>
              <a:ln w="0">
                <a:solidFill>
                  <a:srgbClr val="006699"/>
                </a:solidFill>
                <a:prstDash val="solid"/>
                <a:round/>
                <a:headEnd/>
                <a:tailEnd/>
              </a:ln>
            </p:spPr>
            <p:txBody>
              <a:bodyPr/>
              <a:lstStyle/>
              <a:p>
                <a:endParaRPr lang="en-US" sz="1799"/>
              </a:p>
            </p:txBody>
          </p:sp>
          <p:sp>
            <p:nvSpPr>
              <p:cNvPr id="1096" name="Freeform 283"/>
              <p:cNvSpPr>
                <a:spLocks noChangeAspect="1"/>
              </p:cNvSpPr>
              <p:nvPr/>
            </p:nvSpPr>
            <p:spPr bwMode="auto">
              <a:xfrm>
                <a:off x="4765702" y="1917573"/>
                <a:ext cx="280411" cy="177089"/>
              </a:xfrm>
              <a:custGeom>
                <a:avLst/>
                <a:gdLst>
                  <a:gd name="T0" fmla="*/ 2147483647 w 376"/>
                  <a:gd name="T1" fmla="*/ 2147483647 h 239"/>
                  <a:gd name="T2" fmla="*/ 2147483647 w 376"/>
                  <a:gd name="T3" fmla="*/ 2147483647 h 239"/>
                  <a:gd name="T4" fmla="*/ 2147483647 w 376"/>
                  <a:gd name="T5" fmla="*/ 2147483647 h 239"/>
                  <a:gd name="T6" fmla="*/ 2147483647 w 376"/>
                  <a:gd name="T7" fmla="*/ 2147483647 h 239"/>
                  <a:gd name="T8" fmla="*/ 2147483647 w 376"/>
                  <a:gd name="T9" fmla="*/ 2147483647 h 239"/>
                  <a:gd name="T10" fmla="*/ 2147483647 w 376"/>
                  <a:gd name="T11" fmla="*/ 2147483647 h 239"/>
                  <a:gd name="T12" fmla="*/ 2147483647 w 376"/>
                  <a:gd name="T13" fmla="*/ 2147483647 h 239"/>
                  <a:gd name="T14" fmla="*/ 2147483647 w 376"/>
                  <a:gd name="T15" fmla="*/ 2147483647 h 239"/>
                  <a:gd name="T16" fmla="*/ 2147483647 w 376"/>
                  <a:gd name="T17" fmla="*/ 2147483647 h 239"/>
                  <a:gd name="T18" fmla="*/ 2147483647 w 376"/>
                  <a:gd name="T19" fmla="*/ 2147483647 h 239"/>
                  <a:gd name="T20" fmla="*/ 2147483647 w 376"/>
                  <a:gd name="T21" fmla="*/ 2147483647 h 239"/>
                  <a:gd name="T22" fmla="*/ 0 w 376"/>
                  <a:gd name="T23" fmla="*/ 2147483647 h 239"/>
                  <a:gd name="T24" fmla="*/ 2147483647 w 376"/>
                  <a:gd name="T25" fmla="*/ 2147483647 h 239"/>
                  <a:gd name="T26" fmla="*/ 2147483647 w 376"/>
                  <a:gd name="T27" fmla="*/ 2147483647 h 239"/>
                  <a:gd name="T28" fmla="*/ 2147483647 w 376"/>
                  <a:gd name="T29" fmla="*/ 0 h 239"/>
                  <a:gd name="T30" fmla="*/ 2147483647 w 376"/>
                  <a:gd name="T31" fmla="*/ 2147483647 h 239"/>
                  <a:gd name="T32" fmla="*/ 2147483647 w 376"/>
                  <a:gd name="T33" fmla="*/ 2147483647 h 239"/>
                  <a:gd name="T34" fmla="*/ 2147483647 w 376"/>
                  <a:gd name="T35" fmla="*/ 2147483647 h 239"/>
                  <a:gd name="T36" fmla="*/ 2147483647 w 376"/>
                  <a:gd name="T37" fmla="*/ 2147483647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6"/>
                  <a:gd name="T58" fmla="*/ 0 h 239"/>
                  <a:gd name="T59" fmla="*/ 376 w 376"/>
                  <a:gd name="T60" fmla="*/ 239 h 2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6" h="239">
                    <a:moveTo>
                      <a:pt x="376" y="130"/>
                    </a:moveTo>
                    <a:lnTo>
                      <a:pt x="361" y="145"/>
                    </a:lnTo>
                    <a:lnTo>
                      <a:pt x="373" y="193"/>
                    </a:lnTo>
                    <a:lnTo>
                      <a:pt x="322" y="218"/>
                    </a:lnTo>
                    <a:lnTo>
                      <a:pt x="325" y="239"/>
                    </a:lnTo>
                    <a:lnTo>
                      <a:pt x="251" y="225"/>
                    </a:lnTo>
                    <a:lnTo>
                      <a:pt x="177" y="210"/>
                    </a:lnTo>
                    <a:lnTo>
                      <a:pt x="104" y="210"/>
                    </a:lnTo>
                    <a:lnTo>
                      <a:pt x="31" y="210"/>
                    </a:lnTo>
                    <a:lnTo>
                      <a:pt x="7" y="194"/>
                    </a:lnTo>
                    <a:lnTo>
                      <a:pt x="34" y="158"/>
                    </a:lnTo>
                    <a:lnTo>
                      <a:pt x="0" y="90"/>
                    </a:lnTo>
                    <a:lnTo>
                      <a:pt x="64" y="48"/>
                    </a:lnTo>
                    <a:lnTo>
                      <a:pt x="125" y="6"/>
                    </a:lnTo>
                    <a:lnTo>
                      <a:pt x="183" y="0"/>
                    </a:lnTo>
                    <a:lnTo>
                      <a:pt x="248" y="11"/>
                    </a:lnTo>
                    <a:lnTo>
                      <a:pt x="312" y="22"/>
                    </a:lnTo>
                    <a:lnTo>
                      <a:pt x="321" y="82"/>
                    </a:lnTo>
                    <a:lnTo>
                      <a:pt x="376" y="130"/>
                    </a:lnTo>
                    <a:close/>
                  </a:path>
                </a:pathLst>
              </a:custGeom>
              <a:solidFill>
                <a:srgbClr val="FFC000"/>
              </a:solidFill>
              <a:ln w="0">
                <a:solidFill>
                  <a:srgbClr val="006699"/>
                </a:solidFill>
                <a:prstDash val="solid"/>
                <a:round/>
                <a:headEnd/>
                <a:tailEnd/>
              </a:ln>
            </p:spPr>
            <p:txBody>
              <a:bodyPr/>
              <a:lstStyle/>
              <a:p>
                <a:endParaRPr lang="en-US" sz="1799"/>
              </a:p>
            </p:txBody>
          </p:sp>
          <p:sp>
            <p:nvSpPr>
              <p:cNvPr id="1097" name="Freeform 284"/>
              <p:cNvSpPr>
                <a:spLocks noChangeAspect="1"/>
              </p:cNvSpPr>
              <p:nvPr/>
            </p:nvSpPr>
            <p:spPr bwMode="auto">
              <a:xfrm>
                <a:off x="4298348" y="1882153"/>
                <a:ext cx="73583" cy="80675"/>
              </a:xfrm>
              <a:custGeom>
                <a:avLst/>
                <a:gdLst>
                  <a:gd name="T0" fmla="*/ 2147483647 w 99"/>
                  <a:gd name="T1" fmla="*/ 2147483647 h 109"/>
                  <a:gd name="T2" fmla="*/ 2147483647 w 99"/>
                  <a:gd name="T3" fmla="*/ 2147483647 h 109"/>
                  <a:gd name="T4" fmla="*/ 2147483647 w 99"/>
                  <a:gd name="T5" fmla="*/ 2147483647 h 109"/>
                  <a:gd name="T6" fmla="*/ 2147483647 w 99"/>
                  <a:gd name="T7" fmla="*/ 2147483647 h 109"/>
                  <a:gd name="T8" fmla="*/ 2147483647 w 99"/>
                  <a:gd name="T9" fmla="*/ 2147483647 h 109"/>
                  <a:gd name="T10" fmla="*/ 0 w 99"/>
                  <a:gd name="T11" fmla="*/ 2147483647 h 109"/>
                  <a:gd name="T12" fmla="*/ 2147483647 w 99"/>
                  <a:gd name="T13" fmla="*/ 2147483647 h 109"/>
                  <a:gd name="T14" fmla="*/ 2147483647 w 99"/>
                  <a:gd name="T15" fmla="*/ 2147483647 h 109"/>
                  <a:gd name="T16" fmla="*/ 2147483647 w 99"/>
                  <a:gd name="T17" fmla="*/ 2147483647 h 109"/>
                  <a:gd name="T18" fmla="*/ 2147483647 w 99"/>
                  <a:gd name="T19" fmla="*/ 0 h 109"/>
                  <a:gd name="T20" fmla="*/ 2147483647 w 99"/>
                  <a:gd name="T21" fmla="*/ 2147483647 h 109"/>
                  <a:gd name="T22" fmla="*/ 2147483647 w 99"/>
                  <a:gd name="T23" fmla="*/ 2147483647 h 109"/>
                  <a:gd name="T24" fmla="*/ 2147483647 w 99"/>
                  <a:gd name="T25" fmla="*/ 2147483647 h 109"/>
                  <a:gd name="T26" fmla="*/ 2147483647 w 99"/>
                  <a:gd name="T27" fmla="*/ 2147483647 h 109"/>
                  <a:gd name="T28" fmla="*/ 2147483647 w 99"/>
                  <a:gd name="T29" fmla="*/ 2147483647 h 109"/>
                  <a:gd name="T30" fmla="*/ 2147483647 w 99"/>
                  <a:gd name="T31" fmla="*/ 2147483647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109"/>
                  <a:gd name="T50" fmla="*/ 99 w 99"/>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109">
                    <a:moveTo>
                      <a:pt x="56" y="97"/>
                    </a:moveTo>
                    <a:lnTo>
                      <a:pt x="51" y="109"/>
                    </a:lnTo>
                    <a:lnTo>
                      <a:pt x="20" y="104"/>
                    </a:lnTo>
                    <a:lnTo>
                      <a:pt x="12" y="97"/>
                    </a:lnTo>
                    <a:lnTo>
                      <a:pt x="3" y="71"/>
                    </a:lnTo>
                    <a:lnTo>
                      <a:pt x="0" y="19"/>
                    </a:lnTo>
                    <a:lnTo>
                      <a:pt x="23" y="13"/>
                    </a:lnTo>
                    <a:lnTo>
                      <a:pt x="32" y="19"/>
                    </a:lnTo>
                    <a:lnTo>
                      <a:pt x="35" y="9"/>
                    </a:lnTo>
                    <a:lnTo>
                      <a:pt x="65" y="0"/>
                    </a:lnTo>
                    <a:lnTo>
                      <a:pt x="76" y="19"/>
                    </a:lnTo>
                    <a:lnTo>
                      <a:pt x="99" y="21"/>
                    </a:lnTo>
                    <a:lnTo>
                      <a:pt x="88" y="42"/>
                    </a:lnTo>
                    <a:lnTo>
                      <a:pt x="60" y="64"/>
                    </a:lnTo>
                    <a:lnTo>
                      <a:pt x="62" y="70"/>
                    </a:lnTo>
                    <a:lnTo>
                      <a:pt x="56" y="97"/>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098" name="Freeform 285"/>
              <p:cNvSpPr>
                <a:spLocks noChangeAspect="1"/>
              </p:cNvSpPr>
              <p:nvPr/>
            </p:nvSpPr>
            <p:spPr bwMode="auto">
              <a:xfrm>
                <a:off x="4385851" y="1913636"/>
                <a:ext cx="45740" cy="41322"/>
              </a:xfrm>
              <a:custGeom>
                <a:avLst/>
                <a:gdLst>
                  <a:gd name="T0" fmla="*/ 2147483647 w 61"/>
                  <a:gd name="T1" fmla="*/ 2147483647 h 57"/>
                  <a:gd name="T2" fmla="*/ 2147483647 w 61"/>
                  <a:gd name="T3" fmla="*/ 2147483647 h 57"/>
                  <a:gd name="T4" fmla="*/ 2147483647 w 61"/>
                  <a:gd name="T5" fmla="*/ 0 h 57"/>
                  <a:gd name="T6" fmla="*/ 2147483647 w 61"/>
                  <a:gd name="T7" fmla="*/ 2147483647 h 57"/>
                  <a:gd name="T8" fmla="*/ 2147483647 w 61"/>
                  <a:gd name="T9" fmla="*/ 2147483647 h 57"/>
                  <a:gd name="T10" fmla="*/ 2147483647 w 61"/>
                  <a:gd name="T11" fmla="*/ 2147483647 h 57"/>
                  <a:gd name="T12" fmla="*/ 2147483647 w 61"/>
                  <a:gd name="T13" fmla="*/ 2147483647 h 57"/>
                  <a:gd name="T14" fmla="*/ 0 w 61"/>
                  <a:gd name="T15" fmla="*/ 2147483647 h 57"/>
                  <a:gd name="T16" fmla="*/ 2147483647 w 61"/>
                  <a:gd name="T17" fmla="*/ 2147483647 h 57"/>
                  <a:gd name="T18" fmla="*/ 2147483647 w 61"/>
                  <a:gd name="T19" fmla="*/ 2147483647 h 57"/>
                  <a:gd name="T20" fmla="*/ 2147483647 w 61"/>
                  <a:gd name="T21" fmla="*/ 2147483647 h 57"/>
                  <a:gd name="T22" fmla="*/ 2147483647 w 61"/>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57"/>
                  <a:gd name="T38" fmla="*/ 61 w 61"/>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57">
                    <a:moveTo>
                      <a:pt x="61" y="19"/>
                    </a:moveTo>
                    <a:lnTo>
                      <a:pt x="57" y="11"/>
                    </a:lnTo>
                    <a:lnTo>
                      <a:pt x="41" y="0"/>
                    </a:lnTo>
                    <a:lnTo>
                      <a:pt x="39" y="18"/>
                    </a:lnTo>
                    <a:lnTo>
                      <a:pt x="26" y="15"/>
                    </a:lnTo>
                    <a:lnTo>
                      <a:pt x="8" y="6"/>
                    </a:lnTo>
                    <a:lnTo>
                      <a:pt x="2" y="18"/>
                    </a:lnTo>
                    <a:lnTo>
                      <a:pt x="0" y="28"/>
                    </a:lnTo>
                    <a:lnTo>
                      <a:pt x="33" y="57"/>
                    </a:lnTo>
                    <a:lnTo>
                      <a:pt x="45" y="45"/>
                    </a:lnTo>
                    <a:lnTo>
                      <a:pt x="45" y="34"/>
                    </a:lnTo>
                    <a:lnTo>
                      <a:pt x="61" y="19"/>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099" name="Freeform 286"/>
              <p:cNvSpPr>
                <a:spLocks noChangeAspect="1"/>
              </p:cNvSpPr>
              <p:nvPr/>
            </p:nvSpPr>
            <p:spPr bwMode="auto">
              <a:xfrm>
                <a:off x="4304313" y="1854606"/>
                <a:ext cx="61650" cy="39351"/>
              </a:xfrm>
              <a:custGeom>
                <a:avLst/>
                <a:gdLst>
                  <a:gd name="T0" fmla="*/ 2147483647 w 84"/>
                  <a:gd name="T1" fmla="*/ 2147483647 h 55"/>
                  <a:gd name="T2" fmla="*/ 2147483647 w 84"/>
                  <a:gd name="T3" fmla="*/ 2147483647 h 55"/>
                  <a:gd name="T4" fmla="*/ 0 w 84"/>
                  <a:gd name="T5" fmla="*/ 2147483647 h 55"/>
                  <a:gd name="T6" fmla="*/ 2147483647 w 84"/>
                  <a:gd name="T7" fmla="*/ 2147483647 h 55"/>
                  <a:gd name="T8" fmla="*/ 2147483647 w 84"/>
                  <a:gd name="T9" fmla="*/ 2147483647 h 55"/>
                  <a:gd name="T10" fmla="*/ 2147483647 w 84"/>
                  <a:gd name="T11" fmla="*/ 0 h 55"/>
                  <a:gd name="T12" fmla="*/ 2147483647 w 84"/>
                  <a:gd name="T13" fmla="*/ 2147483647 h 55"/>
                  <a:gd name="T14" fmla="*/ 0 60000 65536"/>
                  <a:gd name="T15" fmla="*/ 0 60000 65536"/>
                  <a:gd name="T16" fmla="*/ 0 60000 65536"/>
                  <a:gd name="T17" fmla="*/ 0 60000 65536"/>
                  <a:gd name="T18" fmla="*/ 0 60000 65536"/>
                  <a:gd name="T19" fmla="*/ 0 60000 65536"/>
                  <a:gd name="T20" fmla="*/ 0 60000 65536"/>
                  <a:gd name="T21" fmla="*/ 0 w 84"/>
                  <a:gd name="T22" fmla="*/ 0 h 55"/>
                  <a:gd name="T23" fmla="*/ 84 w 84"/>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55">
                    <a:moveTo>
                      <a:pt x="69" y="37"/>
                    </a:moveTo>
                    <a:lnTo>
                      <a:pt x="8" y="40"/>
                    </a:lnTo>
                    <a:lnTo>
                      <a:pt x="0" y="55"/>
                    </a:lnTo>
                    <a:lnTo>
                      <a:pt x="3" y="31"/>
                    </a:lnTo>
                    <a:lnTo>
                      <a:pt x="44" y="25"/>
                    </a:lnTo>
                    <a:lnTo>
                      <a:pt x="84" y="0"/>
                    </a:lnTo>
                    <a:lnTo>
                      <a:pt x="69" y="37"/>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00" name="Freeform 287"/>
              <p:cNvSpPr>
                <a:spLocks noChangeAspect="1"/>
              </p:cNvSpPr>
              <p:nvPr/>
            </p:nvSpPr>
            <p:spPr bwMode="auto">
              <a:xfrm>
                <a:off x="4346078" y="1937245"/>
                <a:ext cx="33808" cy="17705"/>
              </a:xfrm>
              <a:custGeom>
                <a:avLst/>
                <a:gdLst>
                  <a:gd name="T0" fmla="*/ 2147483647 w 43"/>
                  <a:gd name="T1" fmla="*/ 2147483647 h 22"/>
                  <a:gd name="T2" fmla="*/ 2147483647 w 43"/>
                  <a:gd name="T3" fmla="*/ 0 h 22"/>
                  <a:gd name="T4" fmla="*/ 0 w 43"/>
                  <a:gd name="T5" fmla="*/ 2147483647 h 22"/>
                  <a:gd name="T6" fmla="*/ 2147483647 w 43"/>
                  <a:gd name="T7" fmla="*/ 2147483647 h 22"/>
                  <a:gd name="T8" fmla="*/ 2147483647 w 43"/>
                  <a:gd name="T9" fmla="*/ 2147483647 h 22"/>
                  <a:gd name="T10" fmla="*/ 0 60000 65536"/>
                  <a:gd name="T11" fmla="*/ 0 60000 65536"/>
                  <a:gd name="T12" fmla="*/ 0 60000 65536"/>
                  <a:gd name="T13" fmla="*/ 0 60000 65536"/>
                  <a:gd name="T14" fmla="*/ 0 60000 65536"/>
                  <a:gd name="T15" fmla="*/ 0 w 43"/>
                  <a:gd name="T16" fmla="*/ 0 h 22"/>
                  <a:gd name="T17" fmla="*/ 43 w 43"/>
                  <a:gd name="T18" fmla="*/ 22 h 22"/>
                </a:gdLst>
                <a:ahLst/>
                <a:cxnLst>
                  <a:cxn ang="T10">
                    <a:pos x="T0" y="T1"/>
                  </a:cxn>
                  <a:cxn ang="T11">
                    <a:pos x="T2" y="T3"/>
                  </a:cxn>
                  <a:cxn ang="T12">
                    <a:pos x="T4" y="T5"/>
                  </a:cxn>
                  <a:cxn ang="T13">
                    <a:pos x="T6" y="T7"/>
                  </a:cxn>
                  <a:cxn ang="T14">
                    <a:pos x="T8" y="T9"/>
                  </a:cxn>
                </a:cxnLst>
                <a:rect l="T15" t="T16" r="T17" b="T18"/>
                <a:pathLst>
                  <a:path w="43" h="22">
                    <a:moveTo>
                      <a:pt x="43" y="7"/>
                    </a:moveTo>
                    <a:lnTo>
                      <a:pt x="30" y="0"/>
                    </a:lnTo>
                    <a:lnTo>
                      <a:pt x="0" y="1"/>
                    </a:lnTo>
                    <a:lnTo>
                      <a:pt x="31" y="22"/>
                    </a:lnTo>
                    <a:lnTo>
                      <a:pt x="43" y="7"/>
                    </a:lnTo>
                    <a:close/>
                  </a:path>
                </a:pathLst>
              </a:custGeom>
              <a:solidFill>
                <a:srgbClr val="FFC000"/>
              </a:solidFill>
              <a:ln w="0">
                <a:solidFill>
                  <a:srgbClr val="006699"/>
                </a:solidFill>
                <a:prstDash val="solid"/>
                <a:round/>
                <a:headEnd/>
                <a:tailEnd/>
              </a:ln>
            </p:spPr>
            <p:txBody>
              <a:bodyPr/>
              <a:lstStyle/>
              <a:p>
                <a:endParaRPr lang="en-US" sz="1799"/>
              </a:p>
            </p:txBody>
          </p:sp>
          <p:sp>
            <p:nvSpPr>
              <p:cNvPr id="1101" name="Freeform 288"/>
              <p:cNvSpPr>
                <a:spLocks noChangeAspect="1"/>
              </p:cNvSpPr>
              <p:nvPr/>
            </p:nvSpPr>
            <p:spPr bwMode="auto">
              <a:xfrm>
                <a:off x="4413694" y="1960857"/>
                <a:ext cx="5965" cy="5902"/>
              </a:xfrm>
              <a:custGeom>
                <a:avLst/>
                <a:gdLst>
                  <a:gd name="T0" fmla="*/ 2147483647 w 11"/>
                  <a:gd name="T1" fmla="*/ 2147483647 h 11"/>
                  <a:gd name="T2" fmla="*/ 2147483647 w 11"/>
                  <a:gd name="T3" fmla="*/ 0 h 11"/>
                  <a:gd name="T4" fmla="*/ 0 w 11"/>
                  <a:gd name="T5" fmla="*/ 2147483647 h 11"/>
                  <a:gd name="T6" fmla="*/ 2147483647 w 11"/>
                  <a:gd name="T7" fmla="*/ 2147483647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11" y="5"/>
                    </a:moveTo>
                    <a:lnTo>
                      <a:pt x="3" y="0"/>
                    </a:lnTo>
                    <a:lnTo>
                      <a:pt x="0" y="11"/>
                    </a:lnTo>
                    <a:lnTo>
                      <a:pt x="11" y="5"/>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02" name="Freeform 289"/>
              <p:cNvSpPr>
                <a:spLocks noChangeAspect="1"/>
              </p:cNvSpPr>
              <p:nvPr/>
            </p:nvSpPr>
            <p:spPr bwMode="auto">
              <a:xfrm>
                <a:off x="4739847" y="1785739"/>
                <a:ext cx="135233" cy="61001"/>
              </a:xfrm>
              <a:custGeom>
                <a:avLst/>
                <a:gdLst>
                  <a:gd name="T0" fmla="*/ 2147483647 w 181"/>
                  <a:gd name="T1" fmla="*/ 2147483647 h 85"/>
                  <a:gd name="T2" fmla="*/ 2147483647 w 181"/>
                  <a:gd name="T3" fmla="*/ 2147483647 h 85"/>
                  <a:gd name="T4" fmla="*/ 2147483647 w 181"/>
                  <a:gd name="T5" fmla="*/ 0 h 85"/>
                  <a:gd name="T6" fmla="*/ 0 w 181"/>
                  <a:gd name="T7" fmla="*/ 2147483647 h 85"/>
                  <a:gd name="T8" fmla="*/ 2147483647 w 181"/>
                  <a:gd name="T9" fmla="*/ 2147483647 h 85"/>
                  <a:gd name="T10" fmla="*/ 2147483647 w 181"/>
                  <a:gd name="T11" fmla="*/ 2147483647 h 85"/>
                  <a:gd name="T12" fmla="*/ 2147483647 w 181"/>
                  <a:gd name="T13" fmla="*/ 2147483647 h 85"/>
                  <a:gd name="T14" fmla="*/ 2147483647 w 181"/>
                  <a:gd name="T15" fmla="*/ 2147483647 h 85"/>
                  <a:gd name="T16" fmla="*/ 2147483647 w 181"/>
                  <a:gd name="T17" fmla="*/ 2147483647 h 85"/>
                  <a:gd name="T18" fmla="*/ 2147483647 w 181"/>
                  <a:gd name="T19" fmla="*/ 2147483647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85"/>
                  <a:gd name="T32" fmla="*/ 181 w 18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85">
                    <a:moveTo>
                      <a:pt x="181" y="54"/>
                    </a:moveTo>
                    <a:lnTo>
                      <a:pt x="167" y="6"/>
                    </a:lnTo>
                    <a:lnTo>
                      <a:pt x="72" y="0"/>
                    </a:lnTo>
                    <a:lnTo>
                      <a:pt x="0" y="19"/>
                    </a:lnTo>
                    <a:lnTo>
                      <a:pt x="6" y="37"/>
                    </a:lnTo>
                    <a:lnTo>
                      <a:pt x="31" y="66"/>
                    </a:lnTo>
                    <a:lnTo>
                      <a:pt x="45" y="66"/>
                    </a:lnTo>
                    <a:lnTo>
                      <a:pt x="103" y="75"/>
                    </a:lnTo>
                    <a:lnTo>
                      <a:pt x="163" y="85"/>
                    </a:lnTo>
                    <a:lnTo>
                      <a:pt x="181" y="54"/>
                    </a:lnTo>
                    <a:close/>
                  </a:path>
                </a:pathLst>
              </a:custGeom>
              <a:solidFill>
                <a:srgbClr val="FFC000"/>
              </a:solidFill>
              <a:ln w="0">
                <a:solidFill>
                  <a:srgbClr val="006699"/>
                </a:solidFill>
                <a:prstDash val="solid"/>
                <a:round/>
                <a:headEnd/>
                <a:tailEnd/>
              </a:ln>
            </p:spPr>
            <p:txBody>
              <a:bodyPr/>
              <a:lstStyle/>
              <a:p>
                <a:endParaRPr lang="en-US" sz="1799"/>
              </a:p>
            </p:txBody>
          </p:sp>
          <p:sp>
            <p:nvSpPr>
              <p:cNvPr id="1103" name="Freeform 290"/>
              <p:cNvSpPr>
                <a:spLocks noChangeAspect="1"/>
              </p:cNvSpPr>
              <p:nvPr/>
            </p:nvSpPr>
            <p:spPr bwMode="auto">
              <a:xfrm>
                <a:off x="4682170" y="1832960"/>
                <a:ext cx="220744" cy="90515"/>
              </a:xfrm>
              <a:custGeom>
                <a:avLst/>
                <a:gdLst>
                  <a:gd name="T0" fmla="*/ 2147483647 w 294"/>
                  <a:gd name="T1" fmla="*/ 2147483647 h 122"/>
                  <a:gd name="T2" fmla="*/ 2147483647 w 294"/>
                  <a:gd name="T3" fmla="*/ 2147483647 h 122"/>
                  <a:gd name="T4" fmla="*/ 2147483647 w 294"/>
                  <a:gd name="T5" fmla="*/ 2147483647 h 122"/>
                  <a:gd name="T6" fmla="*/ 0 w 294"/>
                  <a:gd name="T7" fmla="*/ 2147483647 h 122"/>
                  <a:gd name="T8" fmla="*/ 2147483647 w 294"/>
                  <a:gd name="T9" fmla="*/ 2147483647 h 122"/>
                  <a:gd name="T10" fmla="*/ 2147483647 w 294"/>
                  <a:gd name="T11" fmla="*/ 2147483647 h 122"/>
                  <a:gd name="T12" fmla="*/ 2147483647 w 294"/>
                  <a:gd name="T13" fmla="*/ 2147483647 h 122"/>
                  <a:gd name="T14" fmla="*/ 2147483647 w 294"/>
                  <a:gd name="T15" fmla="*/ 2147483647 h 122"/>
                  <a:gd name="T16" fmla="*/ 2147483647 w 294"/>
                  <a:gd name="T17" fmla="*/ 0 h 122"/>
                  <a:gd name="T18" fmla="*/ 2147483647 w 294"/>
                  <a:gd name="T19" fmla="*/ 2147483647 h 122"/>
                  <a:gd name="T20" fmla="*/ 2147483647 w 294"/>
                  <a:gd name="T21" fmla="*/ 2147483647 h 122"/>
                  <a:gd name="T22" fmla="*/ 2147483647 w 294"/>
                  <a:gd name="T23" fmla="*/ 2147483647 h 122"/>
                  <a:gd name="T24" fmla="*/ 2147483647 w 294"/>
                  <a:gd name="T25" fmla="*/ 2147483647 h 122"/>
                  <a:gd name="T26" fmla="*/ 2147483647 w 294"/>
                  <a:gd name="T27" fmla="*/ 2147483647 h 122"/>
                  <a:gd name="T28" fmla="*/ 2147483647 w 294"/>
                  <a:gd name="T29" fmla="*/ 2147483647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122"/>
                  <a:gd name="T47" fmla="*/ 294 w 294"/>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122">
                    <a:moveTo>
                      <a:pt x="150" y="83"/>
                    </a:moveTo>
                    <a:lnTo>
                      <a:pt x="81" y="92"/>
                    </a:lnTo>
                    <a:lnTo>
                      <a:pt x="12" y="100"/>
                    </a:lnTo>
                    <a:lnTo>
                      <a:pt x="0" y="103"/>
                    </a:lnTo>
                    <a:lnTo>
                      <a:pt x="20" y="34"/>
                    </a:lnTo>
                    <a:lnTo>
                      <a:pt x="56" y="34"/>
                    </a:lnTo>
                    <a:lnTo>
                      <a:pt x="106" y="65"/>
                    </a:lnTo>
                    <a:lnTo>
                      <a:pt x="129" y="46"/>
                    </a:lnTo>
                    <a:lnTo>
                      <a:pt x="123" y="0"/>
                    </a:lnTo>
                    <a:lnTo>
                      <a:pt x="181" y="9"/>
                    </a:lnTo>
                    <a:lnTo>
                      <a:pt x="241" y="19"/>
                    </a:lnTo>
                    <a:lnTo>
                      <a:pt x="266" y="56"/>
                    </a:lnTo>
                    <a:lnTo>
                      <a:pt x="294" y="116"/>
                    </a:lnTo>
                    <a:lnTo>
                      <a:pt x="236" y="122"/>
                    </a:lnTo>
                    <a:lnTo>
                      <a:pt x="150" y="83"/>
                    </a:lnTo>
                    <a:close/>
                  </a:path>
                </a:pathLst>
              </a:custGeom>
              <a:solidFill>
                <a:srgbClr val="FFC000"/>
              </a:solidFill>
              <a:ln w="0">
                <a:solidFill>
                  <a:srgbClr val="006699"/>
                </a:solidFill>
                <a:prstDash val="solid"/>
                <a:round/>
                <a:headEnd/>
                <a:tailEnd/>
              </a:ln>
            </p:spPr>
            <p:txBody>
              <a:bodyPr/>
              <a:lstStyle/>
              <a:p>
                <a:endParaRPr lang="en-US" sz="1799"/>
              </a:p>
            </p:txBody>
          </p:sp>
          <p:sp>
            <p:nvSpPr>
              <p:cNvPr id="1104" name="Freeform 291"/>
              <p:cNvSpPr>
                <a:spLocks noChangeAspect="1"/>
              </p:cNvSpPr>
              <p:nvPr/>
            </p:nvSpPr>
            <p:spPr bwMode="auto">
              <a:xfrm>
                <a:off x="4682170" y="1893959"/>
                <a:ext cx="176996" cy="90515"/>
              </a:xfrm>
              <a:custGeom>
                <a:avLst/>
                <a:gdLst>
                  <a:gd name="T0" fmla="*/ 2147483647 w 236"/>
                  <a:gd name="T1" fmla="*/ 2147483647 h 123"/>
                  <a:gd name="T2" fmla="*/ 0 w 236"/>
                  <a:gd name="T3" fmla="*/ 2147483647 h 123"/>
                  <a:gd name="T4" fmla="*/ 2147483647 w 236"/>
                  <a:gd name="T5" fmla="*/ 2147483647 h 123"/>
                  <a:gd name="T6" fmla="*/ 2147483647 w 236"/>
                  <a:gd name="T7" fmla="*/ 2147483647 h 123"/>
                  <a:gd name="T8" fmla="*/ 2147483647 w 236"/>
                  <a:gd name="T9" fmla="*/ 0 h 123"/>
                  <a:gd name="T10" fmla="*/ 2147483647 w 236"/>
                  <a:gd name="T11" fmla="*/ 2147483647 h 123"/>
                  <a:gd name="T12" fmla="*/ 2147483647 w 236"/>
                  <a:gd name="T13" fmla="*/ 2147483647 h 123"/>
                  <a:gd name="T14" fmla="*/ 2147483647 w 236"/>
                  <a:gd name="T15" fmla="*/ 2147483647 h 123"/>
                  <a:gd name="T16" fmla="*/ 2147483647 w 236"/>
                  <a:gd name="T17" fmla="*/ 2147483647 h 123"/>
                  <a:gd name="T18" fmla="*/ 2147483647 w 236"/>
                  <a:gd name="T19" fmla="*/ 2147483647 h 123"/>
                  <a:gd name="T20" fmla="*/ 2147483647 w 236"/>
                  <a:gd name="T21" fmla="*/ 2147483647 h 123"/>
                  <a:gd name="T22" fmla="*/ 2147483647 w 236"/>
                  <a:gd name="T23" fmla="*/ 2147483647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6"/>
                  <a:gd name="T37" fmla="*/ 0 h 123"/>
                  <a:gd name="T38" fmla="*/ 236 w 236"/>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6" h="123">
                    <a:moveTo>
                      <a:pt x="9" y="88"/>
                    </a:moveTo>
                    <a:lnTo>
                      <a:pt x="0" y="20"/>
                    </a:lnTo>
                    <a:lnTo>
                      <a:pt x="12" y="17"/>
                    </a:lnTo>
                    <a:lnTo>
                      <a:pt x="81" y="9"/>
                    </a:lnTo>
                    <a:lnTo>
                      <a:pt x="150" y="0"/>
                    </a:lnTo>
                    <a:lnTo>
                      <a:pt x="236" y="39"/>
                    </a:lnTo>
                    <a:lnTo>
                      <a:pt x="175" y="81"/>
                    </a:lnTo>
                    <a:lnTo>
                      <a:pt x="111" y="123"/>
                    </a:lnTo>
                    <a:lnTo>
                      <a:pt x="73" y="121"/>
                    </a:lnTo>
                    <a:lnTo>
                      <a:pt x="72" y="100"/>
                    </a:lnTo>
                    <a:lnTo>
                      <a:pt x="35" y="94"/>
                    </a:lnTo>
                    <a:lnTo>
                      <a:pt x="9" y="88"/>
                    </a:lnTo>
                    <a:close/>
                  </a:path>
                </a:pathLst>
              </a:custGeom>
              <a:solidFill>
                <a:srgbClr val="FFC000"/>
              </a:solidFill>
              <a:ln w="0">
                <a:solidFill>
                  <a:srgbClr val="006699"/>
                </a:solidFill>
                <a:prstDash val="solid"/>
                <a:round/>
                <a:headEnd/>
                <a:tailEnd/>
              </a:ln>
            </p:spPr>
            <p:txBody>
              <a:bodyPr/>
              <a:lstStyle/>
              <a:p>
                <a:endParaRPr lang="en-US" sz="1799"/>
              </a:p>
            </p:txBody>
          </p:sp>
          <p:sp>
            <p:nvSpPr>
              <p:cNvPr id="1105" name="Freeform 292"/>
              <p:cNvSpPr>
                <a:spLocks noChangeAspect="1"/>
              </p:cNvSpPr>
              <p:nvPr/>
            </p:nvSpPr>
            <p:spPr bwMode="auto">
              <a:xfrm>
                <a:off x="4155162" y="2017918"/>
                <a:ext cx="119323" cy="104285"/>
              </a:xfrm>
              <a:custGeom>
                <a:avLst/>
                <a:gdLst>
                  <a:gd name="T0" fmla="*/ 2147483647 w 157"/>
                  <a:gd name="T1" fmla="*/ 2147483647 h 141"/>
                  <a:gd name="T2" fmla="*/ 2147483647 w 157"/>
                  <a:gd name="T3" fmla="*/ 2147483647 h 141"/>
                  <a:gd name="T4" fmla="*/ 2147483647 w 157"/>
                  <a:gd name="T5" fmla="*/ 2147483647 h 141"/>
                  <a:gd name="T6" fmla="*/ 2147483647 w 157"/>
                  <a:gd name="T7" fmla="*/ 2147483647 h 141"/>
                  <a:gd name="T8" fmla="*/ 2147483647 w 157"/>
                  <a:gd name="T9" fmla="*/ 0 h 141"/>
                  <a:gd name="T10" fmla="*/ 2147483647 w 157"/>
                  <a:gd name="T11" fmla="*/ 2147483647 h 141"/>
                  <a:gd name="T12" fmla="*/ 2147483647 w 157"/>
                  <a:gd name="T13" fmla="*/ 2147483647 h 141"/>
                  <a:gd name="T14" fmla="*/ 0 w 157"/>
                  <a:gd name="T15" fmla="*/ 2147483647 h 141"/>
                  <a:gd name="T16" fmla="*/ 2147483647 w 157"/>
                  <a:gd name="T17" fmla="*/ 2147483647 h 141"/>
                  <a:gd name="T18" fmla="*/ 2147483647 w 157"/>
                  <a:gd name="T19" fmla="*/ 2147483647 h 141"/>
                  <a:gd name="T20" fmla="*/ 2147483647 w 157"/>
                  <a:gd name="T21" fmla="*/ 2147483647 h 141"/>
                  <a:gd name="T22" fmla="*/ 2147483647 w 157"/>
                  <a:gd name="T23" fmla="*/ 2147483647 h 141"/>
                  <a:gd name="T24" fmla="*/ 2147483647 w 157"/>
                  <a:gd name="T25" fmla="*/ 2147483647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
                  <a:gd name="T40" fmla="*/ 0 h 141"/>
                  <a:gd name="T41" fmla="*/ 157 w 157"/>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 h="141">
                    <a:moveTo>
                      <a:pt x="116" y="82"/>
                    </a:moveTo>
                    <a:lnTo>
                      <a:pt x="152" y="63"/>
                    </a:lnTo>
                    <a:lnTo>
                      <a:pt x="140" y="41"/>
                    </a:lnTo>
                    <a:lnTo>
                      <a:pt x="157" y="9"/>
                    </a:lnTo>
                    <a:lnTo>
                      <a:pt x="104" y="0"/>
                    </a:lnTo>
                    <a:lnTo>
                      <a:pt x="51" y="35"/>
                    </a:lnTo>
                    <a:lnTo>
                      <a:pt x="13" y="88"/>
                    </a:lnTo>
                    <a:lnTo>
                      <a:pt x="0" y="108"/>
                    </a:lnTo>
                    <a:lnTo>
                      <a:pt x="36" y="108"/>
                    </a:lnTo>
                    <a:lnTo>
                      <a:pt x="89" y="112"/>
                    </a:lnTo>
                    <a:lnTo>
                      <a:pt x="98" y="130"/>
                    </a:lnTo>
                    <a:lnTo>
                      <a:pt x="112" y="141"/>
                    </a:lnTo>
                    <a:lnTo>
                      <a:pt x="116" y="82"/>
                    </a:lnTo>
                    <a:close/>
                  </a:path>
                </a:pathLst>
              </a:custGeom>
              <a:solidFill>
                <a:srgbClr val="FFC000"/>
              </a:solidFill>
              <a:ln w="0">
                <a:solidFill>
                  <a:srgbClr val="006699"/>
                </a:solidFill>
                <a:prstDash val="solid"/>
                <a:round/>
                <a:headEnd/>
                <a:tailEnd/>
              </a:ln>
            </p:spPr>
            <p:txBody>
              <a:bodyPr/>
              <a:lstStyle/>
              <a:p>
                <a:endParaRPr lang="en-US" sz="1799"/>
              </a:p>
            </p:txBody>
          </p:sp>
          <p:sp>
            <p:nvSpPr>
              <p:cNvPr id="1106" name="Freeform 293"/>
              <p:cNvSpPr>
                <a:spLocks noChangeAspect="1"/>
              </p:cNvSpPr>
              <p:nvPr/>
            </p:nvSpPr>
            <p:spPr bwMode="auto">
              <a:xfrm>
                <a:off x="4487281" y="1966761"/>
                <a:ext cx="318197" cy="222347"/>
              </a:xfrm>
              <a:custGeom>
                <a:avLst/>
                <a:gdLst>
                  <a:gd name="T0" fmla="*/ 2147483647 w 428"/>
                  <a:gd name="T1" fmla="*/ 2147483647 h 298"/>
                  <a:gd name="T2" fmla="*/ 2147483647 w 428"/>
                  <a:gd name="T3" fmla="*/ 0 h 298"/>
                  <a:gd name="T4" fmla="*/ 2147483647 w 428"/>
                  <a:gd name="T5" fmla="*/ 2147483647 h 298"/>
                  <a:gd name="T6" fmla="*/ 2147483647 w 428"/>
                  <a:gd name="T7" fmla="*/ 2147483647 h 298"/>
                  <a:gd name="T8" fmla="*/ 0 w 428"/>
                  <a:gd name="T9" fmla="*/ 2147483647 h 298"/>
                  <a:gd name="T10" fmla="*/ 2147483647 w 428"/>
                  <a:gd name="T11" fmla="*/ 2147483647 h 298"/>
                  <a:gd name="T12" fmla="*/ 2147483647 w 428"/>
                  <a:gd name="T13" fmla="*/ 2147483647 h 298"/>
                  <a:gd name="T14" fmla="*/ 2147483647 w 428"/>
                  <a:gd name="T15" fmla="*/ 2147483647 h 298"/>
                  <a:gd name="T16" fmla="*/ 2147483647 w 428"/>
                  <a:gd name="T17" fmla="*/ 2147483647 h 298"/>
                  <a:gd name="T18" fmla="*/ 2147483647 w 428"/>
                  <a:gd name="T19" fmla="*/ 2147483647 h 298"/>
                  <a:gd name="T20" fmla="*/ 2147483647 w 428"/>
                  <a:gd name="T21" fmla="*/ 2147483647 h 298"/>
                  <a:gd name="T22" fmla="*/ 2147483647 w 428"/>
                  <a:gd name="T23" fmla="*/ 2147483647 h 298"/>
                  <a:gd name="T24" fmla="*/ 2147483647 w 428"/>
                  <a:gd name="T25" fmla="*/ 2147483647 h 298"/>
                  <a:gd name="T26" fmla="*/ 2147483647 w 428"/>
                  <a:gd name="T27" fmla="*/ 2147483647 h 298"/>
                  <a:gd name="T28" fmla="*/ 2147483647 w 428"/>
                  <a:gd name="T29" fmla="*/ 2147483647 h 298"/>
                  <a:gd name="T30" fmla="*/ 2147483647 w 428"/>
                  <a:gd name="T31" fmla="*/ 2147483647 h 298"/>
                  <a:gd name="T32" fmla="*/ 2147483647 w 428"/>
                  <a:gd name="T33" fmla="*/ 2147483647 h 298"/>
                  <a:gd name="T34" fmla="*/ 2147483647 w 428"/>
                  <a:gd name="T35" fmla="*/ 2147483647 h 298"/>
                  <a:gd name="T36" fmla="*/ 2147483647 w 428"/>
                  <a:gd name="T37" fmla="*/ 2147483647 h 298"/>
                  <a:gd name="T38" fmla="*/ 2147483647 w 428"/>
                  <a:gd name="T39" fmla="*/ 2147483647 h 298"/>
                  <a:gd name="T40" fmla="*/ 2147483647 w 428"/>
                  <a:gd name="T41" fmla="*/ 2147483647 h 298"/>
                  <a:gd name="T42" fmla="*/ 2147483647 w 428"/>
                  <a:gd name="T43" fmla="*/ 2147483647 h 298"/>
                  <a:gd name="T44" fmla="*/ 2147483647 w 428"/>
                  <a:gd name="T45" fmla="*/ 2147483647 h 298"/>
                  <a:gd name="T46" fmla="*/ 2147483647 w 428"/>
                  <a:gd name="T47" fmla="*/ 2147483647 h 298"/>
                  <a:gd name="T48" fmla="*/ 2147483647 w 428"/>
                  <a:gd name="T49" fmla="*/ 2147483647 h 298"/>
                  <a:gd name="T50" fmla="*/ 2147483647 w 428"/>
                  <a:gd name="T51" fmla="*/ 2147483647 h 298"/>
                  <a:gd name="T52" fmla="*/ 2147483647 w 428"/>
                  <a:gd name="T53" fmla="*/ 2147483647 h 298"/>
                  <a:gd name="T54" fmla="*/ 2147483647 w 428"/>
                  <a:gd name="T55" fmla="*/ 2147483647 h 298"/>
                  <a:gd name="T56" fmla="*/ 2147483647 w 428"/>
                  <a:gd name="T57" fmla="*/ 2147483647 h 298"/>
                  <a:gd name="T58" fmla="*/ 2147483647 w 428"/>
                  <a:gd name="T59" fmla="*/ 2147483647 h 2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8"/>
                  <a:gd name="T91" fmla="*/ 0 h 298"/>
                  <a:gd name="T92" fmla="*/ 428 w 428"/>
                  <a:gd name="T93" fmla="*/ 298 h 2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8" h="298">
                    <a:moveTo>
                      <a:pt x="176" y="13"/>
                    </a:moveTo>
                    <a:lnTo>
                      <a:pt x="168" y="0"/>
                    </a:lnTo>
                    <a:lnTo>
                      <a:pt x="113" y="3"/>
                    </a:lnTo>
                    <a:lnTo>
                      <a:pt x="58" y="22"/>
                    </a:lnTo>
                    <a:lnTo>
                      <a:pt x="0" y="34"/>
                    </a:lnTo>
                    <a:lnTo>
                      <a:pt x="18" y="49"/>
                    </a:lnTo>
                    <a:lnTo>
                      <a:pt x="4" y="53"/>
                    </a:lnTo>
                    <a:lnTo>
                      <a:pt x="9" y="103"/>
                    </a:lnTo>
                    <a:lnTo>
                      <a:pt x="32" y="161"/>
                    </a:lnTo>
                    <a:lnTo>
                      <a:pt x="40" y="203"/>
                    </a:lnTo>
                    <a:lnTo>
                      <a:pt x="47" y="201"/>
                    </a:lnTo>
                    <a:lnTo>
                      <a:pt x="103" y="222"/>
                    </a:lnTo>
                    <a:lnTo>
                      <a:pt x="115" y="237"/>
                    </a:lnTo>
                    <a:lnTo>
                      <a:pt x="135" y="234"/>
                    </a:lnTo>
                    <a:lnTo>
                      <a:pt x="165" y="234"/>
                    </a:lnTo>
                    <a:lnTo>
                      <a:pt x="218" y="273"/>
                    </a:lnTo>
                    <a:lnTo>
                      <a:pt x="264" y="276"/>
                    </a:lnTo>
                    <a:lnTo>
                      <a:pt x="274" y="286"/>
                    </a:lnTo>
                    <a:lnTo>
                      <a:pt x="312" y="283"/>
                    </a:lnTo>
                    <a:lnTo>
                      <a:pt x="377" y="298"/>
                    </a:lnTo>
                    <a:lnTo>
                      <a:pt x="383" y="282"/>
                    </a:lnTo>
                    <a:lnTo>
                      <a:pt x="422" y="228"/>
                    </a:lnTo>
                    <a:lnTo>
                      <a:pt x="428" y="201"/>
                    </a:lnTo>
                    <a:lnTo>
                      <a:pt x="404" y="144"/>
                    </a:lnTo>
                    <a:lnTo>
                      <a:pt x="380" y="128"/>
                    </a:lnTo>
                    <a:lnTo>
                      <a:pt x="407" y="92"/>
                    </a:lnTo>
                    <a:lnTo>
                      <a:pt x="373" y="24"/>
                    </a:lnTo>
                    <a:lnTo>
                      <a:pt x="295" y="19"/>
                    </a:lnTo>
                    <a:lnTo>
                      <a:pt x="219" y="13"/>
                    </a:lnTo>
                    <a:lnTo>
                      <a:pt x="176" y="13"/>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07" name="Freeform 294"/>
              <p:cNvSpPr>
                <a:spLocks noChangeAspect="1"/>
              </p:cNvSpPr>
              <p:nvPr/>
            </p:nvSpPr>
            <p:spPr bwMode="auto">
              <a:xfrm>
                <a:off x="4710015" y="2222552"/>
                <a:ext cx="308252" cy="181025"/>
              </a:xfrm>
              <a:custGeom>
                <a:avLst/>
                <a:gdLst>
                  <a:gd name="T0" fmla="*/ 2147483647 w 416"/>
                  <a:gd name="T1" fmla="*/ 2147483647 h 248"/>
                  <a:gd name="T2" fmla="*/ 2147483647 w 416"/>
                  <a:gd name="T3" fmla="*/ 2147483647 h 248"/>
                  <a:gd name="T4" fmla="*/ 2147483647 w 416"/>
                  <a:gd name="T5" fmla="*/ 2147483647 h 248"/>
                  <a:gd name="T6" fmla="*/ 2147483647 w 416"/>
                  <a:gd name="T7" fmla="*/ 2147483647 h 248"/>
                  <a:gd name="T8" fmla="*/ 2147483647 w 416"/>
                  <a:gd name="T9" fmla="*/ 2147483647 h 248"/>
                  <a:gd name="T10" fmla="*/ 2147483647 w 416"/>
                  <a:gd name="T11" fmla="*/ 2147483647 h 248"/>
                  <a:gd name="T12" fmla="*/ 2147483647 w 416"/>
                  <a:gd name="T13" fmla="*/ 2147483647 h 248"/>
                  <a:gd name="T14" fmla="*/ 2147483647 w 416"/>
                  <a:gd name="T15" fmla="*/ 2147483647 h 248"/>
                  <a:gd name="T16" fmla="*/ 2147483647 w 416"/>
                  <a:gd name="T17" fmla="*/ 2147483647 h 248"/>
                  <a:gd name="T18" fmla="*/ 2147483647 w 416"/>
                  <a:gd name="T19" fmla="*/ 2147483647 h 248"/>
                  <a:gd name="T20" fmla="*/ 2147483647 w 416"/>
                  <a:gd name="T21" fmla="*/ 2147483647 h 248"/>
                  <a:gd name="T22" fmla="*/ 0 w 416"/>
                  <a:gd name="T23" fmla="*/ 2147483647 h 248"/>
                  <a:gd name="T24" fmla="*/ 2147483647 w 416"/>
                  <a:gd name="T25" fmla="*/ 2147483647 h 248"/>
                  <a:gd name="T26" fmla="*/ 2147483647 w 416"/>
                  <a:gd name="T27" fmla="*/ 2147483647 h 248"/>
                  <a:gd name="T28" fmla="*/ 2147483647 w 416"/>
                  <a:gd name="T29" fmla="*/ 2147483647 h 248"/>
                  <a:gd name="T30" fmla="*/ 2147483647 w 416"/>
                  <a:gd name="T31" fmla="*/ 2147483647 h 248"/>
                  <a:gd name="T32" fmla="*/ 2147483647 w 416"/>
                  <a:gd name="T33" fmla="*/ 2147483647 h 248"/>
                  <a:gd name="T34" fmla="*/ 2147483647 w 416"/>
                  <a:gd name="T35" fmla="*/ 0 h 248"/>
                  <a:gd name="T36" fmla="*/ 2147483647 w 416"/>
                  <a:gd name="T37" fmla="*/ 0 h 248"/>
                  <a:gd name="T38" fmla="*/ 2147483647 w 416"/>
                  <a:gd name="T39" fmla="*/ 2147483647 h 248"/>
                  <a:gd name="T40" fmla="*/ 2147483647 w 416"/>
                  <a:gd name="T41" fmla="*/ 2147483647 h 248"/>
                  <a:gd name="T42" fmla="*/ 2147483647 w 416"/>
                  <a:gd name="T43" fmla="*/ 2147483647 h 248"/>
                  <a:gd name="T44" fmla="*/ 2147483647 w 416"/>
                  <a:gd name="T45" fmla="*/ 2147483647 h 248"/>
                  <a:gd name="T46" fmla="*/ 2147483647 w 416"/>
                  <a:gd name="T47" fmla="*/ 2147483647 h 248"/>
                  <a:gd name="T48" fmla="*/ 2147483647 w 416"/>
                  <a:gd name="T49" fmla="*/ 2147483647 h 248"/>
                  <a:gd name="T50" fmla="*/ 2147483647 w 416"/>
                  <a:gd name="T51" fmla="*/ 2147483647 h 248"/>
                  <a:gd name="T52" fmla="*/ 2147483647 w 416"/>
                  <a:gd name="T53" fmla="*/ 2147483647 h 248"/>
                  <a:gd name="T54" fmla="*/ 2147483647 w 416"/>
                  <a:gd name="T55" fmla="*/ 2147483647 h 248"/>
                  <a:gd name="T56" fmla="*/ 2147483647 w 416"/>
                  <a:gd name="T57" fmla="*/ 2147483647 h 2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6"/>
                  <a:gd name="T88" fmla="*/ 0 h 248"/>
                  <a:gd name="T89" fmla="*/ 416 w 416"/>
                  <a:gd name="T90" fmla="*/ 248 h 2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6" h="248">
                    <a:moveTo>
                      <a:pt x="382" y="201"/>
                    </a:moveTo>
                    <a:lnTo>
                      <a:pt x="379" y="243"/>
                    </a:lnTo>
                    <a:lnTo>
                      <a:pt x="294" y="225"/>
                    </a:lnTo>
                    <a:lnTo>
                      <a:pt x="225" y="248"/>
                    </a:lnTo>
                    <a:lnTo>
                      <a:pt x="176" y="239"/>
                    </a:lnTo>
                    <a:lnTo>
                      <a:pt x="127" y="231"/>
                    </a:lnTo>
                    <a:lnTo>
                      <a:pt x="116" y="218"/>
                    </a:lnTo>
                    <a:lnTo>
                      <a:pt x="112" y="200"/>
                    </a:lnTo>
                    <a:lnTo>
                      <a:pt x="97" y="194"/>
                    </a:lnTo>
                    <a:lnTo>
                      <a:pt x="83" y="192"/>
                    </a:lnTo>
                    <a:lnTo>
                      <a:pt x="64" y="180"/>
                    </a:lnTo>
                    <a:lnTo>
                      <a:pt x="0" y="115"/>
                    </a:lnTo>
                    <a:lnTo>
                      <a:pt x="25" y="107"/>
                    </a:lnTo>
                    <a:lnTo>
                      <a:pt x="59" y="58"/>
                    </a:lnTo>
                    <a:lnTo>
                      <a:pt x="103" y="16"/>
                    </a:lnTo>
                    <a:lnTo>
                      <a:pt x="104" y="15"/>
                    </a:lnTo>
                    <a:lnTo>
                      <a:pt x="186" y="24"/>
                    </a:lnTo>
                    <a:lnTo>
                      <a:pt x="258" y="0"/>
                    </a:lnTo>
                    <a:lnTo>
                      <a:pt x="262" y="0"/>
                    </a:lnTo>
                    <a:lnTo>
                      <a:pt x="294" y="31"/>
                    </a:lnTo>
                    <a:lnTo>
                      <a:pt x="327" y="64"/>
                    </a:lnTo>
                    <a:lnTo>
                      <a:pt x="340" y="109"/>
                    </a:lnTo>
                    <a:lnTo>
                      <a:pt x="353" y="155"/>
                    </a:lnTo>
                    <a:lnTo>
                      <a:pt x="389" y="155"/>
                    </a:lnTo>
                    <a:lnTo>
                      <a:pt x="415" y="164"/>
                    </a:lnTo>
                    <a:lnTo>
                      <a:pt x="416" y="176"/>
                    </a:lnTo>
                    <a:lnTo>
                      <a:pt x="397" y="186"/>
                    </a:lnTo>
                    <a:lnTo>
                      <a:pt x="391" y="182"/>
                    </a:lnTo>
                    <a:lnTo>
                      <a:pt x="382" y="201"/>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08" name="Freeform 295"/>
              <p:cNvSpPr>
                <a:spLocks noChangeAspect="1"/>
              </p:cNvSpPr>
              <p:nvPr/>
            </p:nvSpPr>
            <p:spPr bwMode="auto">
              <a:xfrm>
                <a:off x="4437561" y="2112370"/>
                <a:ext cx="210802" cy="96414"/>
              </a:xfrm>
              <a:custGeom>
                <a:avLst/>
                <a:gdLst>
                  <a:gd name="T0" fmla="*/ 2147483647 w 284"/>
                  <a:gd name="T1" fmla="*/ 2147483647 h 130"/>
                  <a:gd name="T2" fmla="*/ 2147483647 w 284"/>
                  <a:gd name="T3" fmla="*/ 2147483647 h 130"/>
                  <a:gd name="T4" fmla="*/ 2147483647 w 284"/>
                  <a:gd name="T5" fmla="*/ 2147483647 h 130"/>
                  <a:gd name="T6" fmla="*/ 2147483647 w 284"/>
                  <a:gd name="T7" fmla="*/ 2147483647 h 130"/>
                  <a:gd name="T8" fmla="*/ 2147483647 w 284"/>
                  <a:gd name="T9" fmla="*/ 2147483647 h 130"/>
                  <a:gd name="T10" fmla="*/ 2147483647 w 284"/>
                  <a:gd name="T11" fmla="*/ 2147483647 h 130"/>
                  <a:gd name="T12" fmla="*/ 2147483647 w 284"/>
                  <a:gd name="T13" fmla="*/ 2147483647 h 130"/>
                  <a:gd name="T14" fmla="*/ 2147483647 w 284"/>
                  <a:gd name="T15" fmla="*/ 2147483647 h 130"/>
                  <a:gd name="T16" fmla="*/ 2147483647 w 284"/>
                  <a:gd name="T17" fmla="*/ 2147483647 h 130"/>
                  <a:gd name="T18" fmla="*/ 2147483647 w 284"/>
                  <a:gd name="T19" fmla="*/ 2147483647 h 130"/>
                  <a:gd name="T20" fmla="*/ 2147483647 w 284"/>
                  <a:gd name="T21" fmla="*/ 2147483647 h 130"/>
                  <a:gd name="T22" fmla="*/ 2147483647 w 284"/>
                  <a:gd name="T23" fmla="*/ 2147483647 h 130"/>
                  <a:gd name="T24" fmla="*/ 2147483647 w 284"/>
                  <a:gd name="T25" fmla="*/ 2147483647 h 130"/>
                  <a:gd name="T26" fmla="*/ 2147483647 w 284"/>
                  <a:gd name="T27" fmla="*/ 2147483647 h 130"/>
                  <a:gd name="T28" fmla="*/ 0 w 284"/>
                  <a:gd name="T29" fmla="*/ 2147483647 h 130"/>
                  <a:gd name="T30" fmla="*/ 2147483647 w 284"/>
                  <a:gd name="T31" fmla="*/ 0 h 130"/>
                  <a:gd name="T32" fmla="*/ 2147483647 w 284"/>
                  <a:gd name="T33" fmla="*/ 2147483647 h 130"/>
                  <a:gd name="T34" fmla="*/ 2147483647 w 284"/>
                  <a:gd name="T35" fmla="*/ 2147483647 h 130"/>
                  <a:gd name="T36" fmla="*/ 2147483647 w 284"/>
                  <a:gd name="T37" fmla="*/ 2147483647 h 130"/>
                  <a:gd name="T38" fmla="*/ 2147483647 w 284"/>
                  <a:gd name="T39" fmla="*/ 2147483647 h 130"/>
                  <a:gd name="T40" fmla="*/ 2147483647 w 284"/>
                  <a:gd name="T41" fmla="*/ 2147483647 h 130"/>
                  <a:gd name="T42" fmla="*/ 2147483647 w 284"/>
                  <a:gd name="T43" fmla="*/ 2147483647 h 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4"/>
                  <a:gd name="T67" fmla="*/ 0 h 130"/>
                  <a:gd name="T68" fmla="*/ 284 w 284"/>
                  <a:gd name="T69" fmla="*/ 130 h 1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4" h="130">
                    <a:moveTo>
                      <a:pt x="231" y="37"/>
                    </a:moveTo>
                    <a:lnTo>
                      <a:pt x="284" y="76"/>
                    </a:lnTo>
                    <a:lnTo>
                      <a:pt x="281" y="80"/>
                    </a:lnTo>
                    <a:lnTo>
                      <a:pt x="269" y="91"/>
                    </a:lnTo>
                    <a:lnTo>
                      <a:pt x="257" y="95"/>
                    </a:lnTo>
                    <a:lnTo>
                      <a:pt x="258" y="101"/>
                    </a:lnTo>
                    <a:lnTo>
                      <a:pt x="243" y="115"/>
                    </a:lnTo>
                    <a:lnTo>
                      <a:pt x="218" y="121"/>
                    </a:lnTo>
                    <a:lnTo>
                      <a:pt x="204" y="121"/>
                    </a:lnTo>
                    <a:lnTo>
                      <a:pt x="191" y="118"/>
                    </a:lnTo>
                    <a:lnTo>
                      <a:pt x="122" y="110"/>
                    </a:lnTo>
                    <a:lnTo>
                      <a:pt x="97" y="130"/>
                    </a:lnTo>
                    <a:lnTo>
                      <a:pt x="73" y="118"/>
                    </a:lnTo>
                    <a:lnTo>
                      <a:pt x="10" y="61"/>
                    </a:lnTo>
                    <a:lnTo>
                      <a:pt x="0" y="41"/>
                    </a:lnTo>
                    <a:lnTo>
                      <a:pt x="95" y="0"/>
                    </a:lnTo>
                    <a:lnTo>
                      <a:pt x="106" y="6"/>
                    </a:lnTo>
                    <a:lnTo>
                      <a:pt x="113" y="4"/>
                    </a:lnTo>
                    <a:lnTo>
                      <a:pt x="169" y="25"/>
                    </a:lnTo>
                    <a:lnTo>
                      <a:pt x="181" y="40"/>
                    </a:lnTo>
                    <a:lnTo>
                      <a:pt x="201" y="37"/>
                    </a:lnTo>
                    <a:lnTo>
                      <a:pt x="231" y="37"/>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09" name="Freeform 296"/>
              <p:cNvSpPr>
                <a:spLocks noChangeAspect="1"/>
              </p:cNvSpPr>
              <p:nvPr/>
            </p:nvSpPr>
            <p:spPr bwMode="auto">
              <a:xfrm>
                <a:off x="4131295" y="2098595"/>
                <a:ext cx="113358" cy="70836"/>
              </a:xfrm>
              <a:custGeom>
                <a:avLst/>
                <a:gdLst>
                  <a:gd name="T0" fmla="*/ 2147483647 w 154"/>
                  <a:gd name="T1" fmla="*/ 0 h 97"/>
                  <a:gd name="T2" fmla="*/ 0 w 154"/>
                  <a:gd name="T3" fmla="*/ 2147483647 h 97"/>
                  <a:gd name="T4" fmla="*/ 2147483647 w 154"/>
                  <a:gd name="T5" fmla="*/ 2147483647 h 97"/>
                  <a:gd name="T6" fmla="*/ 2147483647 w 154"/>
                  <a:gd name="T7" fmla="*/ 2147483647 h 97"/>
                  <a:gd name="T8" fmla="*/ 2147483647 w 154"/>
                  <a:gd name="T9" fmla="*/ 2147483647 h 97"/>
                  <a:gd name="T10" fmla="*/ 2147483647 w 154"/>
                  <a:gd name="T11" fmla="*/ 2147483647 h 97"/>
                  <a:gd name="T12" fmla="*/ 2147483647 w 154"/>
                  <a:gd name="T13" fmla="*/ 2147483647 h 97"/>
                  <a:gd name="T14" fmla="*/ 2147483647 w 154"/>
                  <a:gd name="T15" fmla="*/ 2147483647 h 97"/>
                  <a:gd name="T16" fmla="*/ 2147483647 w 154"/>
                  <a:gd name="T17" fmla="*/ 2147483647 h 97"/>
                  <a:gd name="T18" fmla="*/ 2147483647 w 154"/>
                  <a:gd name="T19" fmla="*/ 2147483647 h 97"/>
                  <a:gd name="T20" fmla="*/ 2147483647 w 154"/>
                  <a:gd name="T21" fmla="*/ 2147483647 h 97"/>
                  <a:gd name="T22" fmla="*/ 2147483647 w 154"/>
                  <a:gd name="T23" fmla="*/ 2147483647 h 97"/>
                  <a:gd name="T24" fmla="*/ 2147483647 w 154"/>
                  <a:gd name="T25" fmla="*/ 2147483647 h 97"/>
                  <a:gd name="T26" fmla="*/ 2147483647 w 154"/>
                  <a:gd name="T27" fmla="*/ 2147483647 h 97"/>
                  <a:gd name="T28" fmla="*/ 2147483647 w 154"/>
                  <a:gd name="T29" fmla="*/ 0 h 97"/>
                  <a:gd name="T30" fmla="*/ 2147483647 w 154"/>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97"/>
                  <a:gd name="T50" fmla="*/ 154 w 154"/>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97">
                    <a:moveTo>
                      <a:pt x="35" y="0"/>
                    </a:moveTo>
                    <a:lnTo>
                      <a:pt x="0" y="16"/>
                    </a:lnTo>
                    <a:lnTo>
                      <a:pt x="17" y="34"/>
                    </a:lnTo>
                    <a:lnTo>
                      <a:pt x="72" y="70"/>
                    </a:lnTo>
                    <a:lnTo>
                      <a:pt x="92" y="68"/>
                    </a:lnTo>
                    <a:lnTo>
                      <a:pt x="96" y="73"/>
                    </a:lnTo>
                    <a:lnTo>
                      <a:pt x="139" y="97"/>
                    </a:lnTo>
                    <a:lnTo>
                      <a:pt x="141" y="97"/>
                    </a:lnTo>
                    <a:lnTo>
                      <a:pt x="141" y="89"/>
                    </a:lnTo>
                    <a:lnTo>
                      <a:pt x="153" y="65"/>
                    </a:lnTo>
                    <a:lnTo>
                      <a:pt x="154" y="39"/>
                    </a:lnTo>
                    <a:lnTo>
                      <a:pt x="147" y="33"/>
                    </a:lnTo>
                    <a:lnTo>
                      <a:pt x="133" y="22"/>
                    </a:lnTo>
                    <a:lnTo>
                      <a:pt x="124" y="4"/>
                    </a:lnTo>
                    <a:lnTo>
                      <a:pt x="71" y="0"/>
                    </a:lnTo>
                    <a:lnTo>
                      <a:pt x="35" y="0"/>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10" name="Freeform 297"/>
              <p:cNvSpPr>
                <a:spLocks noChangeAspect="1"/>
              </p:cNvSpPr>
              <p:nvPr/>
            </p:nvSpPr>
            <p:spPr bwMode="auto">
              <a:xfrm>
                <a:off x="4240675" y="1960857"/>
                <a:ext cx="276434" cy="295146"/>
              </a:xfrm>
              <a:custGeom>
                <a:avLst/>
                <a:gdLst>
                  <a:gd name="T0" fmla="*/ 2147483647 w 370"/>
                  <a:gd name="T1" fmla="*/ 2147483647 h 400"/>
                  <a:gd name="T2" fmla="*/ 2147483647 w 370"/>
                  <a:gd name="T3" fmla="*/ 2147483647 h 400"/>
                  <a:gd name="T4" fmla="*/ 2147483647 w 370"/>
                  <a:gd name="T5" fmla="*/ 2147483647 h 400"/>
                  <a:gd name="T6" fmla="*/ 2147483647 w 370"/>
                  <a:gd name="T7" fmla="*/ 2147483647 h 400"/>
                  <a:gd name="T8" fmla="*/ 2147483647 w 370"/>
                  <a:gd name="T9" fmla="*/ 2147483647 h 400"/>
                  <a:gd name="T10" fmla="*/ 2147483647 w 370"/>
                  <a:gd name="T11" fmla="*/ 2147483647 h 400"/>
                  <a:gd name="T12" fmla="*/ 2147483647 w 370"/>
                  <a:gd name="T13" fmla="*/ 2147483647 h 400"/>
                  <a:gd name="T14" fmla="*/ 2147483647 w 370"/>
                  <a:gd name="T15" fmla="*/ 2147483647 h 400"/>
                  <a:gd name="T16" fmla="*/ 2147483647 w 370"/>
                  <a:gd name="T17" fmla="*/ 0 h 400"/>
                  <a:gd name="T18" fmla="*/ 2147483647 w 370"/>
                  <a:gd name="T19" fmla="*/ 2147483647 h 400"/>
                  <a:gd name="T20" fmla="*/ 2147483647 w 370"/>
                  <a:gd name="T21" fmla="*/ 2147483647 h 400"/>
                  <a:gd name="T22" fmla="*/ 2147483647 w 370"/>
                  <a:gd name="T23" fmla="*/ 2147483647 h 400"/>
                  <a:gd name="T24" fmla="*/ 2147483647 w 370"/>
                  <a:gd name="T25" fmla="*/ 2147483647 h 400"/>
                  <a:gd name="T26" fmla="*/ 2147483647 w 370"/>
                  <a:gd name="T27" fmla="*/ 2147483647 h 400"/>
                  <a:gd name="T28" fmla="*/ 2147483647 w 370"/>
                  <a:gd name="T29" fmla="*/ 2147483647 h 400"/>
                  <a:gd name="T30" fmla="*/ 2147483647 w 370"/>
                  <a:gd name="T31" fmla="*/ 2147483647 h 400"/>
                  <a:gd name="T32" fmla="*/ 2147483647 w 370"/>
                  <a:gd name="T33" fmla="*/ 2147483647 h 400"/>
                  <a:gd name="T34" fmla="*/ 2147483647 w 370"/>
                  <a:gd name="T35" fmla="*/ 2147483647 h 400"/>
                  <a:gd name="T36" fmla="*/ 2147483647 w 370"/>
                  <a:gd name="T37" fmla="*/ 2147483647 h 400"/>
                  <a:gd name="T38" fmla="*/ 2147483647 w 370"/>
                  <a:gd name="T39" fmla="*/ 2147483647 h 400"/>
                  <a:gd name="T40" fmla="*/ 2147483647 w 370"/>
                  <a:gd name="T41" fmla="*/ 2147483647 h 400"/>
                  <a:gd name="T42" fmla="*/ 2147483647 w 370"/>
                  <a:gd name="T43" fmla="*/ 2147483647 h 400"/>
                  <a:gd name="T44" fmla="*/ 2147483647 w 370"/>
                  <a:gd name="T45" fmla="*/ 2147483647 h 400"/>
                  <a:gd name="T46" fmla="*/ 2147483647 w 370"/>
                  <a:gd name="T47" fmla="*/ 2147483647 h 400"/>
                  <a:gd name="T48" fmla="*/ 2147483647 w 370"/>
                  <a:gd name="T49" fmla="*/ 2147483647 h 400"/>
                  <a:gd name="T50" fmla="*/ 2147483647 w 370"/>
                  <a:gd name="T51" fmla="*/ 2147483647 h 400"/>
                  <a:gd name="T52" fmla="*/ 2147483647 w 370"/>
                  <a:gd name="T53" fmla="*/ 2147483647 h 400"/>
                  <a:gd name="T54" fmla="*/ 2147483647 w 370"/>
                  <a:gd name="T55" fmla="*/ 2147483647 h 400"/>
                  <a:gd name="T56" fmla="*/ 2147483647 w 370"/>
                  <a:gd name="T57" fmla="*/ 2147483647 h 400"/>
                  <a:gd name="T58" fmla="*/ 2147483647 w 370"/>
                  <a:gd name="T59" fmla="*/ 2147483647 h 400"/>
                  <a:gd name="T60" fmla="*/ 2147483647 w 370"/>
                  <a:gd name="T61" fmla="*/ 2147483647 h 400"/>
                  <a:gd name="T62" fmla="*/ 2147483647 w 370"/>
                  <a:gd name="T63" fmla="*/ 2147483647 h 400"/>
                  <a:gd name="T64" fmla="*/ 2147483647 w 370"/>
                  <a:gd name="T65" fmla="*/ 2147483647 h 400"/>
                  <a:gd name="T66" fmla="*/ 2147483647 w 370"/>
                  <a:gd name="T67" fmla="*/ 2147483647 h 400"/>
                  <a:gd name="T68" fmla="*/ 2147483647 w 370"/>
                  <a:gd name="T69" fmla="*/ 2147483647 h 400"/>
                  <a:gd name="T70" fmla="*/ 2147483647 w 370"/>
                  <a:gd name="T71" fmla="*/ 2147483647 h 400"/>
                  <a:gd name="T72" fmla="*/ 2147483647 w 370"/>
                  <a:gd name="T73" fmla="*/ 2147483647 h 400"/>
                  <a:gd name="T74" fmla="*/ 2147483647 w 370"/>
                  <a:gd name="T75" fmla="*/ 2147483647 h 400"/>
                  <a:gd name="T76" fmla="*/ 2147483647 w 370"/>
                  <a:gd name="T77" fmla="*/ 2147483647 h 400"/>
                  <a:gd name="T78" fmla="*/ 2147483647 w 370"/>
                  <a:gd name="T79" fmla="*/ 2147483647 h 400"/>
                  <a:gd name="T80" fmla="*/ 2147483647 w 370"/>
                  <a:gd name="T81" fmla="*/ 2147483647 h 400"/>
                  <a:gd name="T82" fmla="*/ 2147483647 w 370"/>
                  <a:gd name="T83" fmla="*/ 2147483647 h 400"/>
                  <a:gd name="T84" fmla="*/ 2147483647 w 370"/>
                  <a:gd name="T85" fmla="*/ 2147483647 h 400"/>
                  <a:gd name="T86" fmla="*/ 0 w 370"/>
                  <a:gd name="T87" fmla="*/ 2147483647 h 400"/>
                  <a:gd name="T88" fmla="*/ 2147483647 w 370"/>
                  <a:gd name="T89" fmla="*/ 2147483647 h 400"/>
                  <a:gd name="T90" fmla="*/ 2147483647 w 370"/>
                  <a:gd name="T91" fmla="*/ 2147483647 h 400"/>
                  <a:gd name="T92" fmla="*/ 2147483647 w 370"/>
                  <a:gd name="T93" fmla="*/ 2147483647 h 400"/>
                  <a:gd name="T94" fmla="*/ 2147483647 w 370"/>
                  <a:gd name="T95" fmla="*/ 2147483647 h 400"/>
                  <a:gd name="T96" fmla="*/ 2147483647 w 370"/>
                  <a:gd name="T97" fmla="*/ 2147483647 h 400"/>
                  <a:gd name="T98" fmla="*/ 2147483647 w 370"/>
                  <a:gd name="T99" fmla="*/ 2147483647 h 400"/>
                  <a:gd name="T100" fmla="*/ 2147483647 w 370"/>
                  <a:gd name="T101" fmla="*/ 2147483647 h 4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0"/>
                  <a:gd name="T154" fmla="*/ 0 h 400"/>
                  <a:gd name="T155" fmla="*/ 370 w 370"/>
                  <a:gd name="T156" fmla="*/ 400 h 4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0" h="400">
                    <a:moveTo>
                      <a:pt x="89" y="73"/>
                    </a:moveTo>
                    <a:lnTo>
                      <a:pt x="97" y="76"/>
                    </a:lnTo>
                    <a:lnTo>
                      <a:pt x="95" y="67"/>
                    </a:lnTo>
                    <a:lnTo>
                      <a:pt x="112" y="57"/>
                    </a:lnTo>
                    <a:lnTo>
                      <a:pt x="140" y="70"/>
                    </a:lnTo>
                    <a:lnTo>
                      <a:pt x="125" y="54"/>
                    </a:lnTo>
                    <a:lnTo>
                      <a:pt x="110" y="33"/>
                    </a:lnTo>
                    <a:lnTo>
                      <a:pt x="109" y="27"/>
                    </a:lnTo>
                    <a:lnTo>
                      <a:pt x="100" y="0"/>
                    </a:lnTo>
                    <a:lnTo>
                      <a:pt x="131" y="5"/>
                    </a:lnTo>
                    <a:lnTo>
                      <a:pt x="143" y="6"/>
                    </a:lnTo>
                    <a:lnTo>
                      <a:pt x="149" y="23"/>
                    </a:lnTo>
                    <a:lnTo>
                      <a:pt x="194" y="29"/>
                    </a:lnTo>
                    <a:lnTo>
                      <a:pt x="192" y="44"/>
                    </a:lnTo>
                    <a:lnTo>
                      <a:pt x="206" y="50"/>
                    </a:lnTo>
                    <a:lnTo>
                      <a:pt x="264" y="24"/>
                    </a:lnTo>
                    <a:lnTo>
                      <a:pt x="261" y="29"/>
                    </a:lnTo>
                    <a:lnTo>
                      <a:pt x="312" y="45"/>
                    </a:lnTo>
                    <a:lnTo>
                      <a:pt x="330" y="45"/>
                    </a:lnTo>
                    <a:lnTo>
                      <a:pt x="348" y="60"/>
                    </a:lnTo>
                    <a:lnTo>
                      <a:pt x="334" y="64"/>
                    </a:lnTo>
                    <a:lnTo>
                      <a:pt x="339" y="114"/>
                    </a:lnTo>
                    <a:lnTo>
                      <a:pt x="362" y="172"/>
                    </a:lnTo>
                    <a:lnTo>
                      <a:pt x="370" y="214"/>
                    </a:lnTo>
                    <a:lnTo>
                      <a:pt x="359" y="208"/>
                    </a:lnTo>
                    <a:lnTo>
                      <a:pt x="264" y="249"/>
                    </a:lnTo>
                    <a:lnTo>
                      <a:pt x="274" y="269"/>
                    </a:lnTo>
                    <a:lnTo>
                      <a:pt x="337" y="326"/>
                    </a:lnTo>
                    <a:lnTo>
                      <a:pt x="301" y="355"/>
                    </a:lnTo>
                    <a:lnTo>
                      <a:pt x="309" y="385"/>
                    </a:lnTo>
                    <a:lnTo>
                      <a:pt x="297" y="390"/>
                    </a:lnTo>
                    <a:lnTo>
                      <a:pt x="245" y="390"/>
                    </a:lnTo>
                    <a:lnTo>
                      <a:pt x="209" y="391"/>
                    </a:lnTo>
                    <a:lnTo>
                      <a:pt x="195" y="400"/>
                    </a:lnTo>
                    <a:lnTo>
                      <a:pt x="158" y="393"/>
                    </a:lnTo>
                    <a:lnTo>
                      <a:pt x="116" y="387"/>
                    </a:lnTo>
                    <a:lnTo>
                      <a:pt x="73" y="390"/>
                    </a:lnTo>
                    <a:lnTo>
                      <a:pt x="91" y="315"/>
                    </a:lnTo>
                    <a:lnTo>
                      <a:pt x="24" y="293"/>
                    </a:lnTo>
                    <a:lnTo>
                      <a:pt x="16" y="288"/>
                    </a:lnTo>
                    <a:lnTo>
                      <a:pt x="16" y="284"/>
                    </a:lnTo>
                    <a:lnTo>
                      <a:pt x="6" y="252"/>
                    </a:lnTo>
                    <a:lnTo>
                      <a:pt x="7" y="226"/>
                    </a:lnTo>
                    <a:lnTo>
                      <a:pt x="0" y="220"/>
                    </a:lnTo>
                    <a:lnTo>
                      <a:pt x="4" y="161"/>
                    </a:lnTo>
                    <a:lnTo>
                      <a:pt x="40" y="142"/>
                    </a:lnTo>
                    <a:lnTo>
                      <a:pt x="28" y="120"/>
                    </a:lnTo>
                    <a:lnTo>
                      <a:pt x="45" y="88"/>
                    </a:lnTo>
                    <a:lnTo>
                      <a:pt x="37" y="84"/>
                    </a:lnTo>
                    <a:lnTo>
                      <a:pt x="45" y="66"/>
                    </a:lnTo>
                    <a:lnTo>
                      <a:pt x="89" y="73"/>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11" name="Freeform 298"/>
              <p:cNvSpPr>
                <a:spLocks noChangeAspect="1"/>
              </p:cNvSpPr>
              <p:nvPr/>
            </p:nvSpPr>
            <p:spPr bwMode="auto">
              <a:xfrm>
                <a:off x="4451481" y="1972663"/>
                <a:ext cx="19888" cy="9837"/>
              </a:xfrm>
              <a:custGeom>
                <a:avLst/>
                <a:gdLst>
                  <a:gd name="T0" fmla="*/ 0 w 27"/>
                  <a:gd name="T1" fmla="*/ 2147483647 h 10"/>
                  <a:gd name="T2" fmla="*/ 2147483647 w 27"/>
                  <a:gd name="T3" fmla="*/ 2147483647 h 10"/>
                  <a:gd name="T4" fmla="*/ 2147483647 w 27"/>
                  <a:gd name="T5" fmla="*/ 0 h 10"/>
                  <a:gd name="T6" fmla="*/ 0 w 27"/>
                  <a:gd name="T7" fmla="*/ 2147483647 h 10"/>
                  <a:gd name="T8" fmla="*/ 0 60000 65536"/>
                  <a:gd name="T9" fmla="*/ 0 60000 65536"/>
                  <a:gd name="T10" fmla="*/ 0 60000 65536"/>
                  <a:gd name="T11" fmla="*/ 0 60000 65536"/>
                  <a:gd name="T12" fmla="*/ 0 w 27"/>
                  <a:gd name="T13" fmla="*/ 0 h 10"/>
                  <a:gd name="T14" fmla="*/ 27 w 27"/>
                  <a:gd name="T15" fmla="*/ 10 h 10"/>
                </a:gdLst>
                <a:ahLst/>
                <a:cxnLst>
                  <a:cxn ang="T8">
                    <a:pos x="T0" y="T1"/>
                  </a:cxn>
                  <a:cxn ang="T9">
                    <a:pos x="T2" y="T3"/>
                  </a:cxn>
                  <a:cxn ang="T10">
                    <a:pos x="T4" y="T5"/>
                  </a:cxn>
                  <a:cxn ang="T11">
                    <a:pos x="T6" y="T7"/>
                  </a:cxn>
                </a:cxnLst>
                <a:rect l="T12" t="T13" r="T14" b="T15"/>
                <a:pathLst>
                  <a:path w="27" h="10">
                    <a:moveTo>
                      <a:pt x="0" y="10"/>
                    </a:moveTo>
                    <a:lnTo>
                      <a:pt x="27" y="10"/>
                    </a:lnTo>
                    <a:lnTo>
                      <a:pt x="14" y="0"/>
                    </a:lnTo>
                    <a:lnTo>
                      <a:pt x="0" y="10"/>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12" name="Freeform 299"/>
              <p:cNvSpPr>
                <a:spLocks noChangeAspect="1"/>
              </p:cNvSpPr>
              <p:nvPr/>
            </p:nvSpPr>
            <p:spPr bwMode="auto">
              <a:xfrm>
                <a:off x="4234708" y="2145817"/>
                <a:ext cx="17898" cy="27547"/>
              </a:xfrm>
              <a:custGeom>
                <a:avLst/>
                <a:gdLst>
                  <a:gd name="T0" fmla="*/ 2147483647 w 24"/>
                  <a:gd name="T1" fmla="*/ 0 h 36"/>
                  <a:gd name="T2" fmla="*/ 2147483647 w 24"/>
                  <a:gd name="T3" fmla="*/ 2147483647 h 36"/>
                  <a:gd name="T4" fmla="*/ 2147483647 w 24"/>
                  <a:gd name="T5" fmla="*/ 2147483647 h 36"/>
                  <a:gd name="T6" fmla="*/ 0 w 24"/>
                  <a:gd name="T7" fmla="*/ 2147483647 h 36"/>
                  <a:gd name="T8" fmla="*/ 2147483647 w 24"/>
                  <a:gd name="T9" fmla="*/ 2147483647 h 36"/>
                  <a:gd name="T10" fmla="*/ 2147483647 w 24"/>
                  <a:gd name="T11" fmla="*/ 2147483647 h 36"/>
                  <a:gd name="T12" fmla="*/ 2147483647 w 24"/>
                  <a:gd name="T13" fmla="*/ 0 h 36"/>
                  <a:gd name="T14" fmla="*/ 0 60000 65536"/>
                  <a:gd name="T15" fmla="*/ 0 60000 65536"/>
                  <a:gd name="T16" fmla="*/ 0 60000 65536"/>
                  <a:gd name="T17" fmla="*/ 0 60000 65536"/>
                  <a:gd name="T18" fmla="*/ 0 60000 65536"/>
                  <a:gd name="T19" fmla="*/ 0 60000 65536"/>
                  <a:gd name="T20" fmla="*/ 0 60000 65536"/>
                  <a:gd name="T21" fmla="*/ 0 w 24"/>
                  <a:gd name="T22" fmla="*/ 0 h 36"/>
                  <a:gd name="T23" fmla="*/ 24 w 24"/>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6">
                    <a:moveTo>
                      <a:pt x="14" y="0"/>
                    </a:moveTo>
                    <a:lnTo>
                      <a:pt x="2" y="24"/>
                    </a:lnTo>
                    <a:lnTo>
                      <a:pt x="2" y="32"/>
                    </a:lnTo>
                    <a:lnTo>
                      <a:pt x="0" y="32"/>
                    </a:lnTo>
                    <a:lnTo>
                      <a:pt x="24" y="36"/>
                    </a:lnTo>
                    <a:lnTo>
                      <a:pt x="24" y="32"/>
                    </a:lnTo>
                    <a:lnTo>
                      <a:pt x="14"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13" name="Freeform 300"/>
              <p:cNvSpPr>
                <a:spLocks noChangeAspect="1"/>
              </p:cNvSpPr>
              <p:nvPr/>
            </p:nvSpPr>
            <p:spPr bwMode="auto">
              <a:xfrm>
                <a:off x="4902919" y="2198940"/>
                <a:ext cx="141198" cy="143635"/>
              </a:xfrm>
              <a:custGeom>
                <a:avLst/>
                <a:gdLst>
                  <a:gd name="T0" fmla="*/ 2147483647 w 191"/>
                  <a:gd name="T1" fmla="*/ 0 h 194"/>
                  <a:gd name="T2" fmla="*/ 0 w 191"/>
                  <a:gd name="T3" fmla="*/ 2147483647 h 194"/>
                  <a:gd name="T4" fmla="*/ 2147483647 w 191"/>
                  <a:gd name="T5" fmla="*/ 2147483647 h 194"/>
                  <a:gd name="T6" fmla="*/ 2147483647 w 191"/>
                  <a:gd name="T7" fmla="*/ 2147483647 h 194"/>
                  <a:gd name="T8" fmla="*/ 2147483647 w 191"/>
                  <a:gd name="T9" fmla="*/ 2147483647 h 194"/>
                  <a:gd name="T10" fmla="*/ 2147483647 w 191"/>
                  <a:gd name="T11" fmla="*/ 2147483647 h 194"/>
                  <a:gd name="T12" fmla="*/ 2147483647 w 191"/>
                  <a:gd name="T13" fmla="*/ 2147483647 h 194"/>
                  <a:gd name="T14" fmla="*/ 2147483647 w 191"/>
                  <a:gd name="T15" fmla="*/ 2147483647 h 194"/>
                  <a:gd name="T16" fmla="*/ 2147483647 w 191"/>
                  <a:gd name="T17" fmla="*/ 2147483647 h 194"/>
                  <a:gd name="T18" fmla="*/ 2147483647 w 191"/>
                  <a:gd name="T19" fmla="*/ 2147483647 h 194"/>
                  <a:gd name="T20" fmla="*/ 2147483647 w 191"/>
                  <a:gd name="T21" fmla="*/ 2147483647 h 194"/>
                  <a:gd name="T22" fmla="*/ 2147483647 w 191"/>
                  <a:gd name="T23" fmla="*/ 2147483647 h 194"/>
                  <a:gd name="T24" fmla="*/ 2147483647 w 191"/>
                  <a:gd name="T25" fmla="*/ 2147483647 h 194"/>
                  <a:gd name="T26" fmla="*/ 2147483647 w 191"/>
                  <a:gd name="T27" fmla="*/ 2147483647 h 194"/>
                  <a:gd name="T28" fmla="*/ 2147483647 w 191"/>
                  <a:gd name="T29" fmla="*/ 2147483647 h 194"/>
                  <a:gd name="T30" fmla="*/ 2147483647 w 191"/>
                  <a:gd name="T31" fmla="*/ 0 h 1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194"/>
                  <a:gd name="T50" fmla="*/ 191 w 191"/>
                  <a:gd name="T51" fmla="*/ 194 h 1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194">
                    <a:moveTo>
                      <a:pt x="39" y="0"/>
                    </a:moveTo>
                    <a:lnTo>
                      <a:pt x="0" y="30"/>
                    </a:lnTo>
                    <a:lnTo>
                      <a:pt x="4" y="30"/>
                    </a:lnTo>
                    <a:lnTo>
                      <a:pt x="36" y="61"/>
                    </a:lnTo>
                    <a:lnTo>
                      <a:pt x="69" y="94"/>
                    </a:lnTo>
                    <a:lnTo>
                      <a:pt x="82" y="139"/>
                    </a:lnTo>
                    <a:lnTo>
                      <a:pt x="95" y="185"/>
                    </a:lnTo>
                    <a:lnTo>
                      <a:pt x="131" y="185"/>
                    </a:lnTo>
                    <a:lnTo>
                      <a:pt x="157" y="194"/>
                    </a:lnTo>
                    <a:lnTo>
                      <a:pt x="154" y="167"/>
                    </a:lnTo>
                    <a:lnTo>
                      <a:pt x="191" y="133"/>
                    </a:lnTo>
                    <a:lnTo>
                      <a:pt x="155" y="100"/>
                    </a:lnTo>
                    <a:lnTo>
                      <a:pt x="121" y="69"/>
                    </a:lnTo>
                    <a:lnTo>
                      <a:pt x="86" y="37"/>
                    </a:lnTo>
                    <a:lnTo>
                      <a:pt x="52" y="5"/>
                    </a:lnTo>
                    <a:lnTo>
                      <a:pt x="39"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14" name="Freeform 301"/>
              <p:cNvSpPr>
                <a:spLocks noChangeAspect="1"/>
              </p:cNvSpPr>
              <p:nvPr/>
            </p:nvSpPr>
            <p:spPr bwMode="auto">
              <a:xfrm>
                <a:off x="4198912" y="1372531"/>
                <a:ext cx="662244" cy="466334"/>
              </a:xfrm>
              <a:custGeom>
                <a:avLst/>
                <a:gdLst>
                  <a:gd name="T0" fmla="*/ 2147483647 w 890"/>
                  <a:gd name="T1" fmla="*/ 2147483647 h 630"/>
                  <a:gd name="T2" fmla="*/ 2147483647 w 890"/>
                  <a:gd name="T3" fmla="*/ 2147483647 h 630"/>
                  <a:gd name="T4" fmla="*/ 2147483647 w 890"/>
                  <a:gd name="T5" fmla="*/ 2147483647 h 630"/>
                  <a:gd name="T6" fmla="*/ 2147483647 w 890"/>
                  <a:gd name="T7" fmla="*/ 2147483647 h 630"/>
                  <a:gd name="T8" fmla="*/ 2147483647 w 890"/>
                  <a:gd name="T9" fmla="*/ 2147483647 h 630"/>
                  <a:gd name="T10" fmla="*/ 2147483647 w 890"/>
                  <a:gd name="T11" fmla="*/ 2147483647 h 630"/>
                  <a:gd name="T12" fmla="*/ 2147483647 w 890"/>
                  <a:gd name="T13" fmla="*/ 2147483647 h 630"/>
                  <a:gd name="T14" fmla="*/ 2147483647 w 890"/>
                  <a:gd name="T15" fmla="*/ 2147483647 h 630"/>
                  <a:gd name="T16" fmla="*/ 2147483647 w 890"/>
                  <a:gd name="T17" fmla="*/ 2147483647 h 630"/>
                  <a:gd name="T18" fmla="*/ 2147483647 w 890"/>
                  <a:gd name="T19" fmla="*/ 2147483647 h 630"/>
                  <a:gd name="T20" fmla="*/ 2147483647 w 890"/>
                  <a:gd name="T21" fmla="*/ 2147483647 h 630"/>
                  <a:gd name="T22" fmla="*/ 2147483647 w 890"/>
                  <a:gd name="T23" fmla="*/ 2147483647 h 630"/>
                  <a:gd name="T24" fmla="*/ 2147483647 w 890"/>
                  <a:gd name="T25" fmla="*/ 2147483647 h 630"/>
                  <a:gd name="T26" fmla="*/ 2147483647 w 890"/>
                  <a:gd name="T27" fmla="*/ 2147483647 h 630"/>
                  <a:gd name="T28" fmla="*/ 2147483647 w 890"/>
                  <a:gd name="T29" fmla="*/ 2147483647 h 630"/>
                  <a:gd name="T30" fmla="*/ 2147483647 w 890"/>
                  <a:gd name="T31" fmla="*/ 2147483647 h 630"/>
                  <a:gd name="T32" fmla="*/ 2147483647 w 890"/>
                  <a:gd name="T33" fmla="*/ 2147483647 h 630"/>
                  <a:gd name="T34" fmla="*/ 2147483647 w 890"/>
                  <a:gd name="T35" fmla="*/ 2147483647 h 630"/>
                  <a:gd name="T36" fmla="*/ 2147483647 w 890"/>
                  <a:gd name="T37" fmla="*/ 2147483647 h 630"/>
                  <a:gd name="T38" fmla="*/ 2147483647 w 890"/>
                  <a:gd name="T39" fmla="*/ 2147483647 h 630"/>
                  <a:gd name="T40" fmla="*/ 2147483647 w 890"/>
                  <a:gd name="T41" fmla="*/ 2147483647 h 630"/>
                  <a:gd name="T42" fmla="*/ 2147483647 w 890"/>
                  <a:gd name="T43" fmla="*/ 2147483647 h 630"/>
                  <a:gd name="T44" fmla="*/ 2147483647 w 890"/>
                  <a:gd name="T45" fmla="*/ 2147483647 h 630"/>
                  <a:gd name="T46" fmla="*/ 2147483647 w 890"/>
                  <a:gd name="T47" fmla="*/ 2147483647 h 630"/>
                  <a:gd name="T48" fmla="*/ 2147483647 w 890"/>
                  <a:gd name="T49" fmla="*/ 2147483647 h 630"/>
                  <a:gd name="T50" fmla="*/ 2147483647 w 890"/>
                  <a:gd name="T51" fmla="*/ 2147483647 h 630"/>
                  <a:gd name="T52" fmla="*/ 2147483647 w 890"/>
                  <a:gd name="T53" fmla="*/ 2147483647 h 630"/>
                  <a:gd name="T54" fmla="*/ 2147483647 w 890"/>
                  <a:gd name="T55" fmla="*/ 2147483647 h 630"/>
                  <a:gd name="T56" fmla="*/ 2147483647 w 890"/>
                  <a:gd name="T57" fmla="*/ 2147483647 h 630"/>
                  <a:gd name="T58" fmla="*/ 2147483647 w 890"/>
                  <a:gd name="T59" fmla="*/ 2147483647 h 630"/>
                  <a:gd name="T60" fmla="*/ 0 w 890"/>
                  <a:gd name="T61" fmla="*/ 2147483647 h 630"/>
                  <a:gd name="T62" fmla="*/ 0 w 890"/>
                  <a:gd name="T63" fmla="*/ 2147483647 h 630"/>
                  <a:gd name="T64" fmla="*/ 2147483647 w 890"/>
                  <a:gd name="T65" fmla="*/ 2147483647 h 630"/>
                  <a:gd name="T66" fmla="*/ 2147483647 w 890"/>
                  <a:gd name="T67" fmla="*/ 2147483647 h 630"/>
                  <a:gd name="T68" fmla="*/ 2147483647 w 890"/>
                  <a:gd name="T69" fmla="*/ 2147483647 h 630"/>
                  <a:gd name="T70" fmla="*/ 2147483647 w 890"/>
                  <a:gd name="T71" fmla="*/ 2147483647 h 630"/>
                  <a:gd name="T72" fmla="*/ 2147483647 w 890"/>
                  <a:gd name="T73" fmla="*/ 2147483647 h 630"/>
                  <a:gd name="T74" fmla="*/ 2147483647 w 890"/>
                  <a:gd name="T75" fmla="*/ 2147483647 h 630"/>
                  <a:gd name="T76" fmla="*/ 2147483647 w 890"/>
                  <a:gd name="T77" fmla="*/ 2147483647 h 630"/>
                  <a:gd name="T78" fmla="*/ 2147483647 w 890"/>
                  <a:gd name="T79" fmla="*/ 2147483647 h 630"/>
                  <a:gd name="T80" fmla="*/ 2147483647 w 890"/>
                  <a:gd name="T81" fmla="*/ 2147483647 h 630"/>
                  <a:gd name="T82" fmla="*/ 2147483647 w 890"/>
                  <a:gd name="T83" fmla="*/ 2147483647 h 630"/>
                  <a:gd name="T84" fmla="*/ 2147483647 w 890"/>
                  <a:gd name="T85" fmla="*/ 2147483647 h 630"/>
                  <a:gd name="T86" fmla="*/ 2147483647 w 890"/>
                  <a:gd name="T87" fmla="*/ 2147483647 h 630"/>
                  <a:gd name="T88" fmla="*/ 2147483647 w 890"/>
                  <a:gd name="T89" fmla="*/ 2147483647 h 630"/>
                  <a:gd name="T90" fmla="*/ 2147483647 w 890"/>
                  <a:gd name="T91" fmla="*/ 2147483647 h 630"/>
                  <a:gd name="T92" fmla="*/ 2147483647 w 890"/>
                  <a:gd name="T93" fmla="*/ 2147483647 h 630"/>
                  <a:gd name="T94" fmla="*/ 2147483647 w 890"/>
                  <a:gd name="T95" fmla="*/ 2147483647 h 630"/>
                  <a:gd name="T96" fmla="*/ 2147483647 w 890"/>
                  <a:gd name="T97" fmla="*/ 2147483647 h 630"/>
                  <a:gd name="T98" fmla="*/ 2147483647 w 890"/>
                  <a:gd name="T99" fmla="*/ 2147483647 h 630"/>
                  <a:gd name="T100" fmla="*/ 2147483647 w 890"/>
                  <a:gd name="T101" fmla="*/ 2147483647 h 630"/>
                  <a:gd name="T102" fmla="*/ 2147483647 w 890"/>
                  <a:gd name="T103" fmla="*/ 2147483647 h 630"/>
                  <a:gd name="T104" fmla="*/ 2147483647 w 890"/>
                  <a:gd name="T105" fmla="*/ 2147483647 h 630"/>
                  <a:gd name="T106" fmla="*/ 2147483647 w 890"/>
                  <a:gd name="T107" fmla="*/ 2147483647 h 630"/>
                  <a:gd name="T108" fmla="*/ 2147483647 w 890"/>
                  <a:gd name="T109" fmla="*/ 2147483647 h 630"/>
                  <a:gd name="T110" fmla="*/ 2147483647 w 890"/>
                  <a:gd name="T111" fmla="*/ 2147483647 h 630"/>
                  <a:gd name="T112" fmla="*/ 2147483647 w 890"/>
                  <a:gd name="T113" fmla="*/ 2147483647 h 630"/>
                  <a:gd name="T114" fmla="*/ 2147483647 w 890"/>
                  <a:gd name="T115" fmla="*/ 2147483647 h 630"/>
                  <a:gd name="T116" fmla="*/ 2147483647 w 890"/>
                  <a:gd name="T117" fmla="*/ 2147483647 h 630"/>
                  <a:gd name="T118" fmla="*/ 2147483647 w 890"/>
                  <a:gd name="T119" fmla="*/ 2147483647 h 630"/>
                  <a:gd name="T120" fmla="*/ 2147483647 w 890"/>
                  <a:gd name="T121" fmla="*/ 2147483647 h 6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0"/>
                  <a:gd name="T184" fmla="*/ 0 h 630"/>
                  <a:gd name="T185" fmla="*/ 890 w 890"/>
                  <a:gd name="T186" fmla="*/ 630 h 6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0" h="630">
                    <a:moveTo>
                      <a:pt x="524" y="66"/>
                    </a:moveTo>
                    <a:lnTo>
                      <a:pt x="525" y="69"/>
                    </a:lnTo>
                    <a:lnTo>
                      <a:pt x="510" y="81"/>
                    </a:lnTo>
                    <a:lnTo>
                      <a:pt x="510" y="52"/>
                    </a:lnTo>
                    <a:lnTo>
                      <a:pt x="508" y="69"/>
                    </a:lnTo>
                    <a:lnTo>
                      <a:pt x="496" y="72"/>
                    </a:lnTo>
                    <a:lnTo>
                      <a:pt x="491" y="58"/>
                    </a:lnTo>
                    <a:lnTo>
                      <a:pt x="481" y="69"/>
                    </a:lnTo>
                    <a:lnTo>
                      <a:pt x="485" y="79"/>
                    </a:lnTo>
                    <a:lnTo>
                      <a:pt x="458" y="75"/>
                    </a:lnTo>
                    <a:lnTo>
                      <a:pt x="463" y="82"/>
                    </a:lnTo>
                    <a:lnTo>
                      <a:pt x="445" y="78"/>
                    </a:lnTo>
                    <a:lnTo>
                      <a:pt x="436" y="89"/>
                    </a:lnTo>
                    <a:lnTo>
                      <a:pt x="436" y="107"/>
                    </a:lnTo>
                    <a:lnTo>
                      <a:pt x="430" y="110"/>
                    </a:lnTo>
                    <a:lnTo>
                      <a:pt x="391" y="119"/>
                    </a:lnTo>
                    <a:lnTo>
                      <a:pt x="431" y="124"/>
                    </a:lnTo>
                    <a:lnTo>
                      <a:pt x="424" y="131"/>
                    </a:lnTo>
                    <a:lnTo>
                      <a:pt x="396" y="130"/>
                    </a:lnTo>
                    <a:lnTo>
                      <a:pt x="393" y="134"/>
                    </a:lnTo>
                    <a:lnTo>
                      <a:pt x="387" y="143"/>
                    </a:lnTo>
                    <a:lnTo>
                      <a:pt x="385" y="149"/>
                    </a:lnTo>
                    <a:lnTo>
                      <a:pt x="373" y="137"/>
                    </a:lnTo>
                    <a:lnTo>
                      <a:pt x="363" y="142"/>
                    </a:lnTo>
                    <a:lnTo>
                      <a:pt x="337" y="161"/>
                    </a:lnTo>
                    <a:lnTo>
                      <a:pt x="372" y="155"/>
                    </a:lnTo>
                    <a:lnTo>
                      <a:pt x="360" y="161"/>
                    </a:lnTo>
                    <a:lnTo>
                      <a:pt x="366" y="169"/>
                    </a:lnTo>
                    <a:lnTo>
                      <a:pt x="364" y="172"/>
                    </a:lnTo>
                    <a:lnTo>
                      <a:pt x="340" y="170"/>
                    </a:lnTo>
                    <a:lnTo>
                      <a:pt x="337" y="179"/>
                    </a:lnTo>
                    <a:lnTo>
                      <a:pt x="366" y="188"/>
                    </a:lnTo>
                    <a:lnTo>
                      <a:pt x="333" y="189"/>
                    </a:lnTo>
                    <a:lnTo>
                      <a:pt x="305" y="198"/>
                    </a:lnTo>
                    <a:lnTo>
                      <a:pt x="287" y="212"/>
                    </a:lnTo>
                    <a:lnTo>
                      <a:pt x="290" y="212"/>
                    </a:lnTo>
                    <a:lnTo>
                      <a:pt x="279" y="222"/>
                    </a:lnTo>
                    <a:lnTo>
                      <a:pt x="287" y="225"/>
                    </a:lnTo>
                    <a:lnTo>
                      <a:pt x="310" y="228"/>
                    </a:lnTo>
                    <a:lnTo>
                      <a:pt x="278" y="239"/>
                    </a:lnTo>
                    <a:lnTo>
                      <a:pt x="266" y="251"/>
                    </a:lnTo>
                    <a:lnTo>
                      <a:pt x="267" y="263"/>
                    </a:lnTo>
                    <a:lnTo>
                      <a:pt x="269" y="273"/>
                    </a:lnTo>
                    <a:lnTo>
                      <a:pt x="276" y="276"/>
                    </a:lnTo>
                    <a:lnTo>
                      <a:pt x="233" y="291"/>
                    </a:lnTo>
                    <a:lnTo>
                      <a:pt x="231" y="294"/>
                    </a:lnTo>
                    <a:lnTo>
                      <a:pt x="248" y="288"/>
                    </a:lnTo>
                    <a:lnTo>
                      <a:pt x="239" y="304"/>
                    </a:lnTo>
                    <a:lnTo>
                      <a:pt x="219" y="310"/>
                    </a:lnTo>
                    <a:lnTo>
                      <a:pt x="206" y="315"/>
                    </a:lnTo>
                    <a:lnTo>
                      <a:pt x="184" y="337"/>
                    </a:lnTo>
                    <a:lnTo>
                      <a:pt x="173" y="349"/>
                    </a:lnTo>
                    <a:lnTo>
                      <a:pt x="188" y="357"/>
                    </a:lnTo>
                    <a:lnTo>
                      <a:pt x="207" y="342"/>
                    </a:lnTo>
                    <a:lnTo>
                      <a:pt x="225" y="337"/>
                    </a:lnTo>
                    <a:lnTo>
                      <a:pt x="222" y="349"/>
                    </a:lnTo>
                    <a:lnTo>
                      <a:pt x="194" y="363"/>
                    </a:lnTo>
                    <a:lnTo>
                      <a:pt x="179" y="363"/>
                    </a:lnTo>
                    <a:lnTo>
                      <a:pt x="151" y="360"/>
                    </a:lnTo>
                    <a:lnTo>
                      <a:pt x="146" y="364"/>
                    </a:lnTo>
                    <a:lnTo>
                      <a:pt x="128" y="374"/>
                    </a:lnTo>
                    <a:lnTo>
                      <a:pt x="118" y="385"/>
                    </a:lnTo>
                    <a:lnTo>
                      <a:pt x="121" y="391"/>
                    </a:lnTo>
                    <a:lnTo>
                      <a:pt x="110" y="386"/>
                    </a:lnTo>
                    <a:lnTo>
                      <a:pt x="122" y="398"/>
                    </a:lnTo>
                    <a:lnTo>
                      <a:pt x="72" y="385"/>
                    </a:lnTo>
                    <a:lnTo>
                      <a:pt x="67" y="398"/>
                    </a:lnTo>
                    <a:lnTo>
                      <a:pt x="85" y="398"/>
                    </a:lnTo>
                    <a:lnTo>
                      <a:pt x="99" y="398"/>
                    </a:lnTo>
                    <a:lnTo>
                      <a:pt x="82" y="404"/>
                    </a:lnTo>
                    <a:lnTo>
                      <a:pt x="51" y="409"/>
                    </a:lnTo>
                    <a:lnTo>
                      <a:pt x="75" y="421"/>
                    </a:lnTo>
                    <a:lnTo>
                      <a:pt x="70" y="425"/>
                    </a:lnTo>
                    <a:lnTo>
                      <a:pt x="48" y="415"/>
                    </a:lnTo>
                    <a:lnTo>
                      <a:pt x="49" y="422"/>
                    </a:lnTo>
                    <a:lnTo>
                      <a:pt x="28" y="424"/>
                    </a:lnTo>
                    <a:lnTo>
                      <a:pt x="34" y="430"/>
                    </a:lnTo>
                    <a:lnTo>
                      <a:pt x="15" y="431"/>
                    </a:lnTo>
                    <a:lnTo>
                      <a:pt x="2" y="430"/>
                    </a:lnTo>
                    <a:lnTo>
                      <a:pt x="0" y="439"/>
                    </a:lnTo>
                    <a:lnTo>
                      <a:pt x="54" y="443"/>
                    </a:lnTo>
                    <a:lnTo>
                      <a:pt x="0" y="446"/>
                    </a:lnTo>
                    <a:lnTo>
                      <a:pt x="16" y="461"/>
                    </a:lnTo>
                    <a:lnTo>
                      <a:pt x="6" y="466"/>
                    </a:lnTo>
                    <a:lnTo>
                      <a:pt x="9" y="466"/>
                    </a:lnTo>
                    <a:lnTo>
                      <a:pt x="2" y="476"/>
                    </a:lnTo>
                    <a:lnTo>
                      <a:pt x="57" y="470"/>
                    </a:lnTo>
                    <a:lnTo>
                      <a:pt x="82" y="470"/>
                    </a:lnTo>
                    <a:lnTo>
                      <a:pt x="87" y="466"/>
                    </a:lnTo>
                    <a:lnTo>
                      <a:pt x="90" y="479"/>
                    </a:lnTo>
                    <a:lnTo>
                      <a:pt x="79" y="486"/>
                    </a:lnTo>
                    <a:lnTo>
                      <a:pt x="49" y="480"/>
                    </a:lnTo>
                    <a:lnTo>
                      <a:pt x="0" y="486"/>
                    </a:lnTo>
                    <a:lnTo>
                      <a:pt x="7" y="494"/>
                    </a:lnTo>
                    <a:lnTo>
                      <a:pt x="7" y="498"/>
                    </a:lnTo>
                    <a:lnTo>
                      <a:pt x="0" y="498"/>
                    </a:lnTo>
                    <a:lnTo>
                      <a:pt x="24" y="501"/>
                    </a:lnTo>
                    <a:lnTo>
                      <a:pt x="16" y="513"/>
                    </a:lnTo>
                    <a:lnTo>
                      <a:pt x="6" y="524"/>
                    </a:lnTo>
                    <a:lnTo>
                      <a:pt x="25" y="522"/>
                    </a:lnTo>
                    <a:lnTo>
                      <a:pt x="33" y="531"/>
                    </a:lnTo>
                    <a:lnTo>
                      <a:pt x="51" y="513"/>
                    </a:lnTo>
                    <a:lnTo>
                      <a:pt x="67" y="510"/>
                    </a:lnTo>
                    <a:lnTo>
                      <a:pt x="57" y="528"/>
                    </a:lnTo>
                    <a:lnTo>
                      <a:pt x="52" y="515"/>
                    </a:lnTo>
                    <a:lnTo>
                      <a:pt x="34" y="545"/>
                    </a:lnTo>
                    <a:lnTo>
                      <a:pt x="40" y="546"/>
                    </a:lnTo>
                    <a:lnTo>
                      <a:pt x="18" y="554"/>
                    </a:lnTo>
                    <a:lnTo>
                      <a:pt x="15" y="570"/>
                    </a:lnTo>
                    <a:lnTo>
                      <a:pt x="33" y="564"/>
                    </a:lnTo>
                    <a:lnTo>
                      <a:pt x="48" y="560"/>
                    </a:lnTo>
                    <a:lnTo>
                      <a:pt x="48" y="570"/>
                    </a:lnTo>
                    <a:lnTo>
                      <a:pt x="45" y="585"/>
                    </a:lnTo>
                    <a:lnTo>
                      <a:pt x="28" y="586"/>
                    </a:lnTo>
                    <a:lnTo>
                      <a:pt x="30" y="612"/>
                    </a:lnTo>
                    <a:lnTo>
                      <a:pt x="64" y="628"/>
                    </a:lnTo>
                    <a:lnTo>
                      <a:pt x="118" y="630"/>
                    </a:lnTo>
                    <a:lnTo>
                      <a:pt x="181" y="580"/>
                    </a:lnTo>
                    <a:lnTo>
                      <a:pt x="209" y="579"/>
                    </a:lnTo>
                    <a:lnTo>
                      <a:pt x="210" y="551"/>
                    </a:lnTo>
                    <a:lnTo>
                      <a:pt x="224" y="542"/>
                    </a:lnTo>
                    <a:lnTo>
                      <a:pt x="233" y="576"/>
                    </a:lnTo>
                    <a:lnTo>
                      <a:pt x="252" y="586"/>
                    </a:lnTo>
                    <a:lnTo>
                      <a:pt x="276" y="540"/>
                    </a:lnTo>
                    <a:lnTo>
                      <a:pt x="282" y="494"/>
                    </a:lnTo>
                    <a:lnTo>
                      <a:pt x="282" y="482"/>
                    </a:lnTo>
                    <a:lnTo>
                      <a:pt x="297" y="466"/>
                    </a:lnTo>
                    <a:lnTo>
                      <a:pt x="267" y="448"/>
                    </a:lnTo>
                    <a:lnTo>
                      <a:pt x="266" y="400"/>
                    </a:lnTo>
                    <a:lnTo>
                      <a:pt x="264" y="352"/>
                    </a:lnTo>
                    <a:lnTo>
                      <a:pt x="299" y="330"/>
                    </a:lnTo>
                    <a:lnTo>
                      <a:pt x="333" y="327"/>
                    </a:lnTo>
                    <a:lnTo>
                      <a:pt x="312" y="306"/>
                    </a:lnTo>
                    <a:lnTo>
                      <a:pt x="340" y="246"/>
                    </a:lnTo>
                    <a:lnTo>
                      <a:pt x="334" y="231"/>
                    </a:lnTo>
                    <a:lnTo>
                      <a:pt x="369" y="224"/>
                    </a:lnTo>
                    <a:lnTo>
                      <a:pt x="385" y="195"/>
                    </a:lnTo>
                    <a:lnTo>
                      <a:pt x="405" y="148"/>
                    </a:lnTo>
                    <a:lnTo>
                      <a:pt x="454" y="136"/>
                    </a:lnTo>
                    <a:lnTo>
                      <a:pt x="458" y="118"/>
                    </a:lnTo>
                    <a:lnTo>
                      <a:pt x="519" y="119"/>
                    </a:lnTo>
                    <a:lnTo>
                      <a:pt x="515" y="92"/>
                    </a:lnTo>
                    <a:lnTo>
                      <a:pt x="533" y="92"/>
                    </a:lnTo>
                    <a:lnTo>
                      <a:pt x="557" y="79"/>
                    </a:lnTo>
                    <a:lnTo>
                      <a:pt x="597" y="103"/>
                    </a:lnTo>
                    <a:lnTo>
                      <a:pt x="637" y="110"/>
                    </a:lnTo>
                    <a:lnTo>
                      <a:pt x="685" y="112"/>
                    </a:lnTo>
                    <a:lnTo>
                      <a:pt x="706" y="101"/>
                    </a:lnTo>
                    <a:lnTo>
                      <a:pt x="718" y="66"/>
                    </a:lnTo>
                    <a:lnTo>
                      <a:pt x="769" y="46"/>
                    </a:lnTo>
                    <a:lnTo>
                      <a:pt x="827" y="63"/>
                    </a:lnTo>
                    <a:lnTo>
                      <a:pt x="830" y="92"/>
                    </a:lnTo>
                    <a:lnTo>
                      <a:pt x="866" y="72"/>
                    </a:lnTo>
                    <a:lnTo>
                      <a:pt x="890" y="70"/>
                    </a:lnTo>
                    <a:lnTo>
                      <a:pt x="890" y="58"/>
                    </a:lnTo>
                    <a:lnTo>
                      <a:pt x="867" y="57"/>
                    </a:lnTo>
                    <a:lnTo>
                      <a:pt x="848" y="58"/>
                    </a:lnTo>
                    <a:lnTo>
                      <a:pt x="819" y="42"/>
                    </a:lnTo>
                    <a:lnTo>
                      <a:pt x="890" y="36"/>
                    </a:lnTo>
                    <a:lnTo>
                      <a:pt x="854" y="18"/>
                    </a:lnTo>
                    <a:lnTo>
                      <a:pt x="819" y="12"/>
                    </a:lnTo>
                    <a:lnTo>
                      <a:pt x="794" y="18"/>
                    </a:lnTo>
                    <a:lnTo>
                      <a:pt x="790" y="42"/>
                    </a:lnTo>
                    <a:lnTo>
                      <a:pt x="785" y="25"/>
                    </a:lnTo>
                    <a:lnTo>
                      <a:pt x="782" y="18"/>
                    </a:lnTo>
                    <a:lnTo>
                      <a:pt x="779" y="16"/>
                    </a:lnTo>
                    <a:lnTo>
                      <a:pt x="773" y="0"/>
                    </a:lnTo>
                    <a:lnTo>
                      <a:pt x="754" y="9"/>
                    </a:lnTo>
                    <a:lnTo>
                      <a:pt x="730" y="33"/>
                    </a:lnTo>
                    <a:lnTo>
                      <a:pt x="718" y="9"/>
                    </a:lnTo>
                    <a:lnTo>
                      <a:pt x="676" y="43"/>
                    </a:lnTo>
                    <a:lnTo>
                      <a:pt x="694" y="15"/>
                    </a:lnTo>
                    <a:lnTo>
                      <a:pt x="684" y="12"/>
                    </a:lnTo>
                    <a:lnTo>
                      <a:pt x="657" y="10"/>
                    </a:lnTo>
                    <a:lnTo>
                      <a:pt x="655" y="18"/>
                    </a:lnTo>
                    <a:lnTo>
                      <a:pt x="615" y="45"/>
                    </a:lnTo>
                    <a:lnTo>
                      <a:pt x="590" y="45"/>
                    </a:lnTo>
                    <a:lnTo>
                      <a:pt x="593" y="37"/>
                    </a:lnTo>
                    <a:lnTo>
                      <a:pt x="554" y="42"/>
                    </a:lnTo>
                    <a:lnTo>
                      <a:pt x="576" y="48"/>
                    </a:lnTo>
                    <a:lnTo>
                      <a:pt x="572" y="57"/>
                    </a:lnTo>
                    <a:lnTo>
                      <a:pt x="549" y="55"/>
                    </a:lnTo>
                    <a:lnTo>
                      <a:pt x="524" y="66"/>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15" name="Freeform 302"/>
              <p:cNvSpPr>
                <a:spLocks noChangeAspect="1"/>
              </p:cNvSpPr>
              <p:nvPr/>
            </p:nvSpPr>
            <p:spPr bwMode="auto">
              <a:xfrm>
                <a:off x="4300338" y="1091157"/>
                <a:ext cx="246601" cy="104285"/>
              </a:xfrm>
              <a:custGeom>
                <a:avLst/>
                <a:gdLst>
                  <a:gd name="T0" fmla="*/ 2147483647 w 331"/>
                  <a:gd name="T1" fmla="*/ 2147483647 h 142"/>
                  <a:gd name="T2" fmla="*/ 2147483647 w 331"/>
                  <a:gd name="T3" fmla="*/ 2147483647 h 142"/>
                  <a:gd name="T4" fmla="*/ 0 w 331"/>
                  <a:gd name="T5" fmla="*/ 2147483647 h 142"/>
                  <a:gd name="T6" fmla="*/ 2147483647 w 331"/>
                  <a:gd name="T7" fmla="*/ 2147483647 h 142"/>
                  <a:gd name="T8" fmla="*/ 2147483647 w 331"/>
                  <a:gd name="T9" fmla="*/ 2147483647 h 142"/>
                  <a:gd name="T10" fmla="*/ 2147483647 w 331"/>
                  <a:gd name="T11" fmla="*/ 2147483647 h 142"/>
                  <a:gd name="T12" fmla="*/ 2147483647 w 331"/>
                  <a:gd name="T13" fmla="*/ 2147483647 h 142"/>
                  <a:gd name="T14" fmla="*/ 2147483647 w 331"/>
                  <a:gd name="T15" fmla="*/ 2147483647 h 142"/>
                  <a:gd name="T16" fmla="*/ 2147483647 w 331"/>
                  <a:gd name="T17" fmla="*/ 2147483647 h 142"/>
                  <a:gd name="T18" fmla="*/ 2147483647 w 331"/>
                  <a:gd name="T19" fmla="*/ 2147483647 h 142"/>
                  <a:gd name="T20" fmla="*/ 2147483647 w 331"/>
                  <a:gd name="T21" fmla="*/ 2147483647 h 142"/>
                  <a:gd name="T22" fmla="*/ 2147483647 w 331"/>
                  <a:gd name="T23" fmla="*/ 2147483647 h 142"/>
                  <a:gd name="T24" fmla="*/ 2147483647 w 331"/>
                  <a:gd name="T25" fmla="*/ 2147483647 h 142"/>
                  <a:gd name="T26" fmla="*/ 2147483647 w 331"/>
                  <a:gd name="T27" fmla="*/ 2147483647 h 142"/>
                  <a:gd name="T28" fmla="*/ 2147483647 w 331"/>
                  <a:gd name="T29" fmla="*/ 2147483647 h 142"/>
                  <a:gd name="T30" fmla="*/ 2147483647 w 331"/>
                  <a:gd name="T31" fmla="*/ 2147483647 h 142"/>
                  <a:gd name="T32" fmla="*/ 2147483647 w 331"/>
                  <a:gd name="T33" fmla="*/ 2147483647 h 142"/>
                  <a:gd name="T34" fmla="*/ 2147483647 w 331"/>
                  <a:gd name="T35" fmla="*/ 2147483647 h 142"/>
                  <a:gd name="T36" fmla="*/ 2147483647 w 331"/>
                  <a:gd name="T37" fmla="*/ 2147483647 h 142"/>
                  <a:gd name="T38" fmla="*/ 2147483647 w 331"/>
                  <a:gd name="T39" fmla="*/ 2147483647 h 142"/>
                  <a:gd name="T40" fmla="*/ 2147483647 w 331"/>
                  <a:gd name="T41" fmla="*/ 2147483647 h 142"/>
                  <a:gd name="T42" fmla="*/ 2147483647 w 331"/>
                  <a:gd name="T43" fmla="*/ 2147483647 h 142"/>
                  <a:gd name="T44" fmla="*/ 2147483647 w 331"/>
                  <a:gd name="T45" fmla="*/ 2147483647 h 142"/>
                  <a:gd name="T46" fmla="*/ 2147483647 w 331"/>
                  <a:gd name="T47" fmla="*/ 2147483647 h 142"/>
                  <a:gd name="T48" fmla="*/ 2147483647 w 331"/>
                  <a:gd name="T49" fmla="*/ 2147483647 h 142"/>
                  <a:gd name="T50" fmla="*/ 2147483647 w 331"/>
                  <a:gd name="T51" fmla="*/ 2147483647 h 142"/>
                  <a:gd name="T52" fmla="*/ 2147483647 w 331"/>
                  <a:gd name="T53" fmla="*/ 2147483647 h 142"/>
                  <a:gd name="T54" fmla="*/ 2147483647 w 331"/>
                  <a:gd name="T55" fmla="*/ 2147483647 h 142"/>
                  <a:gd name="T56" fmla="*/ 2147483647 w 331"/>
                  <a:gd name="T57" fmla="*/ 2147483647 h 142"/>
                  <a:gd name="T58" fmla="*/ 2147483647 w 331"/>
                  <a:gd name="T59" fmla="*/ 2147483647 h 142"/>
                  <a:gd name="T60" fmla="*/ 2147483647 w 331"/>
                  <a:gd name="T61" fmla="*/ 2147483647 h 142"/>
                  <a:gd name="T62" fmla="*/ 2147483647 w 331"/>
                  <a:gd name="T63" fmla="*/ 0 h 142"/>
                  <a:gd name="T64" fmla="*/ 2147483647 w 331"/>
                  <a:gd name="T65" fmla="*/ 2147483647 h 142"/>
                  <a:gd name="T66" fmla="*/ 2147483647 w 331"/>
                  <a:gd name="T67" fmla="*/ 2147483647 h 142"/>
                  <a:gd name="T68" fmla="*/ 2147483647 w 331"/>
                  <a:gd name="T69" fmla="*/ 2147483647 h 142"/>
                  <a:gd name="T70" fmla="*/ 2147483647 w 331"/>
                  <a:gd name="T71" fmla="*/ 2147483647 h 142"/>
                  <a:gd name="T72" fmla="*/ 2147483647 w 331"/>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142"/>
                  <a:gd name="T113" fmla="*/ 331 w 331"/>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142">
                    <a:moveTo>
                      <a:pt x="79" y="14"/>
                    </a:moveTo>
                    <a:lnTo>
                      <a:pt x="34" y="14"/>
                    </a:lnTo>
                    <a:lnTo>
                      <a:pt x="0" y="17"/>
                    </a:lnTo>
                    <a:lnTo>
                      <a:pt x="6" y="33"/>
                    </a:lnTo>
                    <a:lnTo>
                      <a:pt x="33" y="32"/>
                    </a:lnTo>
                    <a:lnTo>
                      <a:pt x="37" y="42"/>
                    </a:lnTo>
                    <a:lnTo>
                      <a:pt x="13" y="44"/>
                    </a:lnTo>
                    <a:lnTo>
                      <a:pt x="54" y="63"/>
                    </a:lnTo>
                    <a:lnTo>
                      <a:pt x="89" y="75"/>
                    </a:lnTo>
                    <a:lnTo>
                      <a:pt x="112" y="63"/>
                    </a:lnTo>
                    <a:lnTo>
                      <a:pt x="136" y="53"/>
                    </a:lnTo>
                    <a:lnTo>
                      <a:pt x="139" y="60"/>
                    </a:lnTo>
                    <a:lnTo>
                      <a:pt x="177" y="54"/>
                    </a:lnTo>
                    <a:lnTo>
                      <a:pt x="179" y="66"/>
                    </a:lnTo>
                    <a:lnTo>
                      <a:pt x="101" y="80"/>
                    </a:lnTo>
                    <a:lnTo>
                      <a:pt x="92" y="90"/>
                    </a:lnTo>
                    <a:lnTo>
                      <a:pt x="188" y="90"/>
                    </a:lnTo>
                    <a:lnTo>
                      <a:pt x="151" y="94"/>
                    </a:lnTo>
                    <a:lnTo>
                      <a:pt x="167" y="102"/>
                    </a:lnTo>
                    <a:lnTo>
                      <a:pt x="109" y="106"/>
                    </a:lnTo>
                    <a:lnTo>
                      <a:pt x="171" y="126"/>
                    </a:lnTo>
                    <a:lnTo>
                      <a:pt x="197" y="142"/>
                    </a:lnTo>
                    <a:lnTo>
                      <a:pt x="204" y="133"/>
                    </a:lnTo>
                    <a:lnTo>
                      <a:pt x="233" y="103"/>
                    </a:lnTo>
                    <a:lnTo>
                      <a:pt x="251" y="83"/>
                    </a:lnTo>
                    <a:lnTo>
                      <a:pt x="258" y="69"/>
                    </a:lnTo>
                    <a:lnTo>
                      <a:pt x="331" y="53"/>
                    </a:lnTo>
                    <a:lnTo>
                      <a:pt x="246" y="36"/>
                    </a:lnTo>
                    <a:lnTo>
                      <a:pt x="237" y="21"/>
                    </a:lnTo>
                    <a:lnTo>
                      <a:pt x="213" y="26"/>
                    </a:lnTo>
                    <a:lnTo>
                      <a:pt x="210" y="17"/>
                    </a:lnTo>
                    <a:lnTo>
                      <a:pt x="166" y="0"/>
                    </a:lnTo>
                    <a:lnTo>
                      <a:pt x="171" y="47"/>
                    </a:lnTo>
                    <a:lnTo>
                      <a:pt x="116" y="11"/>
                    </a:lnTo>
                    <a:lnTo>
                      <a:pt x="94" y="26"/>
                    </a:lnTo>
                    <a:lnTo>
                      <a:pt x="68" y="18"/>
                    </a:lnTo>
                    <a:lnTo>
                      <a:pt x="79" y="14"/>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16" name="Freeform 303"/>
              <p:cNvSpPr>
                <a:spLocks noChangeAspect="1"/>
              </p:cNvSpPr>
              <p:nvPr/>
            </p:nvSpPr>
            <p:spPr bwMode="auto">
              <a:xfrm>
                <a:off x="4463414" y="1081322"/>
                <a:ext cx="204836" cy="31483"/>
              </a:xfrm>
              <a:custGeom>
                <a:avLst/>
                <a:gdLst>
                  <a:gd name="T0" fmla="*/ 2147483647 w 275"/>
                  <a:gd name="T1" fmla="*/ 2147483647 h 44"/>
                  <a:gd name="T2" fmla="*/ 2147483647 w 275"/>
                  <a:gd name="T3" fmla="*/ 2147483647 h 44"/>
                  <a:gd name="T4" fmla="*/ 2147483647 w 275"/>
                  <a:gd name="T5" fmla="*/ 2147483647 h 44"/>
                  <a:gd name="T6" fmla="*/ 0 w 275"/>
                  <a:gd name="T7" fmla="*/ 2147483647 h 44"/>
                  <a:gd name="T8" fmla="*/ 2147483647 w 275"/>
                  <a:gd name="T9" fmla="*/ 2147483647 h 44"/>
                  <a:gd name="T10" fmla="*/ 2147483647 w 275"/>
                  <a:gd name="T11" fmla="*/ 2147483647 h 44"/>
                  <a:gd name="T12" fmla="*/ 2147483647 w 275"/>
                  <a:gd name="T13" fmla="*/ 2147483647 h 44"/>
                  <a:gd name="T14" fmla="*/ 2147483647 w 275"/>
                  <a:gd name="T15" fmla="*/ 2147483647 h 44"/>
                  <a:gd name="T16" fmla="*/ 2147483647 w 275"/>
                  <a:gd name="T17" fmla="*/ 2147483647 h 44"/>
                  <a:gd name="T18" fmla="*/ 2147483647 w 275"/>
                  <a:gd name="T19" fmla="*/ 2147483647 h 44"/>
                  <a:gd name="T20" fmla="*/ 2147483647 w 275"/>
                  <a:gd name="T21" fmla="*/ 2147483647 h 44"/>
                  <a:gd name="T22" fmla="*/ 2147483647 w 275"/>
                  <a:gd name="T23" fmla="*/ 2147483647 h 44"/>
                  <a:gd name="T24" fmla="*/ 2147483647 w 275"/>
                  <a:gd name="T25" fmla="*/ 2147483647 h 44"/>
                  <a:gd name="T26" fmla="*/ 2147483647 w 275"/>
                  <a:gd name="T27" fmla="*/ 0 h 44"/>
                  <a:gd name="T28" fmla="*/ 2147483647 w 275"/>
                  <a:gd name="T29" fmla="*/ 2147483647 h 44"/>
                  <a:gd name="T30" fmla="*/ 2147483647 w 275"/>
                  <a:gd name="T31" fmla="*/ 2147483647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5"/>
                  <a:gd name="T49" fmla="*/ 0 h 44"/>
                  <a:gd name="T50" fmla="*/ 275 w 275"/>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5" h="44">
                    <a:moveTo>
                      <a:pt x="121" y="12"/>
                    </a:moveTo>
                    <a:lnTo>
                      <a:pt x="47" y="3"/>
                    </a:lnTo>
                    <a:lnTo>
                      <a:pt x="29" y="8"/>
                    </a:lnTo>
                    <a:lnTo>
                      <a:pt x="0" y="12"/>
                    </a:lnTo>
                    <a:lnTo>
                      <a:pt x="2" y="18"/>
                    </a:lnTo>
                    <a:lnTo>
                      <a:pt x="114" y="26"/>
                    </a:lnTo>
                    <a:lnTo>
                      <a:pt x="60" y="33"/>
                    </a:lnTo>
                    <a:lnTo>
                      <a:pt x="144" y="44"/>
                    </a:lnTo>
                    <a:lnTo>
                      <a:pt x="236" y="38"/>
                    </a:lnTo>
                    <a:lnTo>
                      <a:pt x="275" y="18"/>
                    </a:lnTo>
                    <a:lnTo>
                      <a:pt x="254" y="8"/>
                    </a:lnTo>
                    <a:lnTo>
                      <a:pt x="164" y="6"/>
                    </a:lnTo>
                    <a:lnTo>
                      <a:pt x="151" y="5"/>
                    </a:lnTo>
                    <a:lnTo>
                      <a:pt x="136" y="0"/>
                    </a:lnTo>
                    <a:lnTo>
                      <a:pt x="126" y="5"/>
                    </a:lnTo>
                    <a:lnTo>
                      <a:pt x="121" y="12"/>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17" name="Freeform 304"/>
              <p:cNvSpPr>
                <a:spLocks noChangeAspect="1"/>
              </p:cNvSpPr>
              <p:nvPr/>
            </p:nvSpPr>
            <p:spPr bwMode="auto">
              <a:xfrm>
                <a:off x="4538986" y="1148223"/>
                <a:ext cx="95458" cy="21643"/>
              </a:xfrm>
              <a:custGeom>
                <a:avLst/>
                <a:gdLst>
                  <a:gd name="T0" fmla="*/ 2147483647 w 130"/>
                  <a:gd name="T1" fmla="*/ 2147483647 h 28"/>
                  <a:gd name="T2" fmla="*/ 2147483647 w 130"/>
                  <a:gd name="T3" fmla="*/ 2147483647 h 28"/>
                  <a:gd name="T4" fmla="*/ 2147483647 w 130"/>
                  <a:gd name="T5" fmla="*/ 2147483647 h 28"/>
                  <a:gd name="T6" fmla="*/ 2147483647 w 130"/>
                  <a:gd name="T7" fmla="*/ 2147483647 h 28"/>
                  <a:gd name="T8" fmla="*/ 0 w 130"/>
                  <a:gd name="T9" fmla="*/ 0 h 28"/>
                  <a:gd name="T10" fmla="*/ 2147483647 w 130"/>
                  <a:gd name="T11" fmla="*/ 0 h 28"/>
                  <a:gd name="T12" fmla="*/ 2147483647 w 130"/>
                  <a:gd name="T13" fmla="*/ 2147483647 h 28"/>
                  <a:gd name="T14" fmla="*/ 2147483647 w 13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28"/>
                  <a:gd name="T26" fmla="*/ 130 w 13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28">
                    <a:moveTo>
                      <a:pt x="97" y="26"/>
                    </a:moveTo>
                    <a:lnTo>
                      <a:pt x="55" y="28"/>
                    </a:lnTo>
                    <a:lnTo>
                      <a:pt x="13" y="26"/>
                    </a:lnTo>
                    <a:lnTo>
                      <a:pt x="24" y="10"/>
                    </a:lnTo>
                    <a:lnTo>
                      <a:pt x="0" y="0"/>
                    </a:lnTo>
                    <a:lnTo>
                      <a:pt x="77" y="0"/>
                    </a:lnTo>
                    <a:lnTo>
                      <a:pt x="130" y="14"/>
                    </a:lnTo>
                    <a:lnTo>
                      <a:pt x="97" y="26"/>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18" name="Freeform 305"/>
              <p:cNvSpPr>
                <a:spLocks noChangeAspect="1"/>
              </p:cNvSpPr>
              <p:nvPr/>
            </p:nvSpPr>
            <p:spPr bwMode="auto">
              <a:xfrm>
                <a:off x="4453469" y="1445333"/>
                <a:ext cx="35795" cy="17705"/>
              </a:xfrm>
              <a:custGeom>
                <a:avLst/>
                <a:gdLst>
                  <a:gd name="T0" fmla="*/ 2147483647 w 47"/>
                  <a:gd name="T1" fmla="*/ 0 h 25"/>
                  <a:gd name="T2" fmla="*/ 2147483647 w 47"/>
                  <a:gd name="T3" fmla="*/ 2147483647 h 25"/>
                  <a:gd name="T4" fmla="*/ 0 w 47"/>
                  <a:gd name="T5" fmla="*/ 2147483647 h 25"/>
                  <a:gd name="T6" fmla="*/ 2147483647 w 47"/>
                  <a:gd name="T7" fmla="*/ 2147483647 h 25"/>
                  <a:gd name="T8" fmla="*/ 2147483647 w 47"/>
                  <a:gd name="T9" fmla="*/ 2147483647 h 25"/>
                  <a:gd name="T10" fmla="*/ 2147483647 w 47"/>
                  <a:gd name="T11" fmla="*/ 2147483647 h 25"/>
                  <a:gd name="T12" fmla="*/ 2147483647 w 47"/>
                  <a:gd name="T13" fmla="*/ 2147483647 h 25"/>
                  <a:gd name="T14" fmla="*/ 2147483647 w 4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25"/>
                  <a:gd name="T26" fmla="*/ 47 w 4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25">
                    <a:moveTo>
                      <a:pt x="24" y="0"/>
                    </a:moveTo>
                    <a:lnTo>
                      <a:pt x="9" y="22"/>
                    </a:lnTo>
                    <a:lnTo>
                      <a:pt x="0" y="25"/>
                    </a:lnTo>
                    <a:lnTo>
                      <a:pt x="18" y="21"/>
                    </a:lnTo>
                    <a:lnTo>
                      <a:pt x="27" y="25"/>
                    </a:lnTo>
                    <a:lnTo>
                      <a:pt x="47" y="6"/>
                    </a:lnTo>
                    <a:lnTo>
                      <a:pt x="29" y="12"/>
                    </a:lnTo>
                    <a:lnTo>
                      <a:pt x="24"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19" name="Freeform 306"/>
              <p:cNvSpPr>
                <a:spLocks noChangeAspect="1"/>
              </p:cNvSpPr>
              <p:nvPr/>
            </p:nvSpPr>
            <p:spPr bwMode="auto">
              <a:xfrm>
                <a:off x="4594667" y="1405982"/>
                <a:ext cx="350012" cy="365982"/>
              </a:xfrm>
              <a:custGeom>
                <a:avLst/>
                <a:gdLst>
                  <a:gd name="T0" fmla="*/ 2147483647 w 467"/>
                  <a:gd name="T1" fmla="*/ 2147483647 h 494"/>
                  <a:gd name="T2" fmla="*/ 2147483647 w 467"/>
                  <a:gd name="T3" fmla="*/ 2147483647 h 494"/>
                  <a:gd name="T4" fmla="*/ 2147483647 w 467"/>
                  <a:gd name="T5" fmla="*/ 2147483647 h 494"/>
                  <a:gd name="T6" fmla="*/ 2147483647 w 467"/>
                  <a:gd name="T7" fmla="*/ 2147483647 h 494"/>
                  <a:gd name="T8" fmla="*/ 2147483647 w 467"/>
                  <a:gd name="T9" fmla="*/ 2147483647 h 494"/>
                  <a:gd name="T10" fmla="*/ 2147483647 w 467"/>
                  <a:gd name="T11" fmla="*/ 2147483647 h 494"/>
                  <a:gd name="T12" fmla="*/ 2147483647 w 467"/>
                  <a:gd name="T13" fmla="*/ 2147483647 h 494"/>
                  <a:gd name="T14" fmla="*/ 2147483647 w 467"/>
                  <a:gd name="T15" fmla="*/ 2147483647 h 494"/>
                  <a:gd name="T16" fmla="*/ 2147483647 w 467"/>
                  <a:gd name="T17" fmla="*/ 2147483647 h 494"/>
                  <a:gd name="T18" fmla="*/ 2147483647 w 467"/>
                  <a:gd name="T19" fmla="*/ 0 h 494"/>
                  <a:gd name="T20" fmla="*/ 2147483647 w 467"/>
                  <a:gd name="T21" fmla="*/ 2147483647 h 494"/>
                  <a:gd name="T22" fmla="*/ 2147483647 w 467"/>
                  <a:gd name="T23" fmla="*/ 2147483647 h 494"/>
                  <a:gd name="T24" fmla="*/ 2147483647 w 467"/>
                  <a:gd name="T25" fmla="*/ 2147483647 h 494"/>
                  <a:gd name="T26" fmla="*/ 2147483647 w 467"/>
                  <a:gd name="T27" fmla="*/ 2147483647 h 494"/>
                  <a:gd name="T28" fmla="*/ 2147483647 w 467"/>
                  <a:gd name="T29" fmla="*/ 2147483647 h 494"/>
                  <a:gd name="T30" fmla="*/ 2147483647 w 467"/>
                  <a:gd name="T31" fmla="*/ 2147483647 h 494"/>
                  <a:gd name="T32" fmla="*/ 0 w 467"/>
                  <a:gd name="T33" fmla="*/ 2147483647 h 494"/>
                  <a:gd name="T34" fmla="*/ 2147483647 w 467"/>
                  <a:gd name="T35" fmla="*/ 2147483647 h 494"/>
                  <a:gd name="T36" fmla="*/ 2147483647 w 467"/>
                  <a:gd name="T37" fmla="*/ 2147483647 h 494"/>
                  <a:gd name="T38" fmla="*/ 2147483647 w 467"/>
                  <a:gd name="T39" fmla="*/ 2147483647 h 494"/>
                  <a:gd name="T40" fmla="*/ 2147483647 w 467"/>
                  <a:gd name="T41" fmla="*/ 2147483647 h 494"/>
                  <a:gd name="T42" fmla="*/ 2147483647 w 467"/>
                  <a:gd name="T43" fmla="*/ 2147483647 h 494"/>
                  <a:gd name="T44" fmla="*/ 2147483647 w 467"/>
                  <a:gd name="T45" fmla="*/ 2147483647 h 494"/>
                  <a:gd name="T46" fmla="*/ 2147483647 w 467"/>
                  <a:gd name="T47" fmla="*/ 2147483647 h 494"/>
                  <a:gd name="T48" fmla="*/ 2147483647 w 467"/>
                  <a:gd name="T49" fmla="*/ 2147483647 h 494"/>
                  <a:gd name="T50" fmla="*/ 2147483647 w 467"/>
                  <a:gd name="T51" fmla="*/ 2147483647 h 494"/>
                  <a:gd name="T52" fmla="*/ 2147483647 w 467"/>
                  <a:gd name="T53" fmla="*/ 2147483647 h 494"/>
                  <a:gd name="T54" fmla="*/ 2147483647 w 467"/>
                  <a:gd name="T55" fmla="*/ 2147483647 h 494"/>
                  <a:gd name="T56" fmla="*/ 2147483647 w 467"/>
                  <a:gd name="T57" fmla="*/ 2147483647 h 494"/>
                  <a:gd name="T58" fmla="*/ 2147483647 w 467"/>
                  <a:gd name="T59" fmla="*/ 2147483647 h 494"/>
                  <a:gd name="T60" fmla="*/ 2147483647 w 467"/>
                  <a:gd name="T61" fmla="*/ 2147483647 h 494"/>
                  <a:gd name="T62" fmla="*/ 2147483647 w 467"/>
                  <a:gd name="T63" fmla="*/ 2147483647 h 494"/>
                  <a:gd name="T64" fmla="*/ 2147483647 w 467"/>
                  <a:gd name="T65" fmla="*/ 2147483647 h 494"/>
                  <a:gd name="T66" fmla="*/ 2147483647 w 467"/>
                  <a:gd name="T67" fmla="*/ 2147483647 h 494"/>
                  <a:gd name="T68" fmla="*/ 2147483647 w 467"/>
                  <a:gd name="T69" fmla="*/ 2147483647 h 494"/>
                  <a:gd name="T70" fmla="*/ 2147483647 w 467"/>
                  <a:gd name="T71" fmla="*/ 2147483647 h 494"/>
                  <a:gd name="T72" fmla="*/ 2147483647 w 467"/>
                  <a:gd name="T73" fmla="*/ 2147483647 h 494"/>
                  <a:gd name="T74" fmla="*/ 2147483647 w 467"/>
                  <a:gd name="T75" fmla="*/ 2147483647 h 494"/>
                  <a:gd name="T76" fmla="*/ 2147483647 w 467"/>
                  <a:gd name="T77" fmla="*/ 2147483647 h 494"/>
                  <a:gd name="T78" fmla="*/ 2147483647 w 467"/>
                  <a:gd name="T79" fmla="*/ 2147483647 h 494"/>
                  <a:gd name="T80" fmla="*/ 2147483647 w 467"/>
                  <a:gd name="T81" fmla="*/ 2147483647 h 494"/>
                  <a:gd name="T82" fmla="*/ 2147483647 w 467"/>
                  <a:gd name="T83" fmla="*/ 2147483647 h 494"/>
                  <a:gd name="T84" fmla="*/ 2147483647 w 467"/>
                  <a:gd name="T85" fmla="*/ 2147483647 h 4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7"/>
                  <a:gd name="T130" fmla="*/ 0 h 494"/>
                  <a:gd name="T131" fmla="*/ 467 w 467"/>
                  <a:gd name="T132" fmla="*/ 494 h 4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7" h="494">
                    <a:moveTo>
                      <a:pt x="392" y="266"/>
                    </a:moveTo>
                    <a:lnTo>
                      <a:pt x="378" y="249"/>
                    </a:lnTo>
                    <a:lnTo>
                      <a:pt x="375" y="206"/>
                    </a:lnTo>
                    <a:lnTo>
                      <a:pt x="328" y="152"/>
                    </a:lnTo>
                    <a:lnTo>
                      <a:pt x="351" y="118"/>
                    </a:lnTo>
                    <a:lnTo>
                      <a:pt x="297" y="88"/>
                    </a:lnTo>
                    <a:lnTo>
                      <a:pt x="294" y="57"/>
                    </a:lnTo>
                    <a:lnTo>
                      <a:pt x="297" y="46"/>
                    </a:lnTo>
                    <a:lnTo>
                      <a:pt x="294" y="17"/>
                    </a:lnTo>
                    <a:lnTo>
                      <a:pt x="236" y="0"/>
                    </a:lnTo>
                    <a:lnTo>
                      <a:pt x="185" y="20"/>
                    </a:lnTo>
                    <a:lnTo>
                      <a:pt x="173" y="55"/>
                    </a:lnTo>
                    <a:lnTo>
                      <a:pt x="152" y="66"/>
                    </a:lnTo>
                    <a:lnTo>
                      <a:pt x="104" y="64"/>
                    </a:lnTo>
                    <a:lnTo>
                      <a:pt x="64" y="57"/>
                    </a:lnTo>
                    <a:lnTo>
                      <a:pt x="24" y="33"/>
                    </a:lnTo>
                    <a:lnTo>
                      <a:pt x="0" y="46"/>
                    </a:lnTo>
                    <a:lnTo>
                      <a:pt x="104" y="90"/>
                    </a:lnTo>
                    <a:lnTo>
                      <a:pt x="140" y="155"/>
                    </a:lnTo>
                    <a:lnTo>
                      <a:pt x="158" y="200"/>
                    </a:lnTo>
                    <a:lnTo>
                      <a:pt x="175" y="197"/>
                    </a:lnTo>
                    <a:lnTo>
                      <a:pt x="194" y="211"/>
                    </a:lnTo>
                    <a:lnTo>
                      <a:pt x="203" y="245"/>
                    </a:lnTo>
                    <a:lnTo>
                      <a:pt x="139" y="294"/>
                    </a:lnTo>
                    <a:lnTo>
                      <a:pt x="113" y="321"/>
                    </a:lnTo>
                    <a:lnTo>
                      <a:pt x="80" y="336"/>
                    </a:lnTo>
                    <a:lnTo>
                      <a:pt x="88" y="391"/>
                    </a:lnTo>
                    <a:lnTo>
                      <a:pt x="100" y="454"/>
                    </a:lnTo>
                    <a:lnTo>
                      <a:pt x="143" y="467"/>
                    </a:lnTo>
                    <a:lnTo>
                      <a:pt x="143" y="475"/>
                    </a:lnTo>
                    <a:lnTo>
                      <a:pt x="160" y="473"/>
                    </a:lnTo>
                    <a:lnTo>
                      <a:pt x="175" y="494"/>
                    </a:lnTo>
                    <a:lnTo>
                      <a:pt x="185" y="487"/>
                    </a:lnTo>
                    <a:lnTo>
                      <a:pt x="280" y="469"/>
                    </a:lnTo>
                    <a:lnTo>
                      <a:pt x="300" y="460"/>
                    </a:lnTo>
                    <a:lnTo>
                      <a:pt x="351" y="460"/>
                    </a:lnTo>
                    <a:lnTo>
                      <a:pt x="381" y="430"/>
                    </a:lnTo>
                    <a:lnTo>
                      <a:pt x="409" y="402"/>
                    </a:lnTo>
                    <a:lnTo>
                      <a:pt x="439" y="372"/>
                    </a:lnTo>
                    <a:lnTo>
                      <a:pt x="467" y="342"/>
                    </a:lnTo>
                    <a:lnTo>
                      <a:pt x="397" y="302"/>
                    </a:lnTo>
                    <a:lnTo>
                      <a:pt x="415" y="288"/>
                    </a:lnTo>
                    <a:lnTo>
                      <a:pt x="392" y="266"/>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20" name="Freeform 307"/>
              <p:cNvSpPr>
                <a:spLocks noChangeAspect="1"/>
              </p:cNvSpPr>
              <p:nvPr/>
            </p:nvSpPr>
            <p:spPr bwMode="auto">
              <a:xfrm>
                <a:off x="4358013" y="2195009"/>
                <a:ext cx="242624" cy="96414"/>
              </a:xfrm>
              <a:custGeom>
                <a:avLst/>
                <a:gdLst>
                  <a:gd name="T0" fmla="*/ 2147483647 w 327"/>
                  <a:gd name="T1" fmla="*/ 2147483647 h 131"/>
                  <a:gd name="T2" fmla="*/ 2147483647 w 327"/>
                  <a:gd name="T3" fmla="*/ 2147483647 h 131"/>
                  <a:gd name="T4" fmla="*/ 2147483647 w 327"/>
                  <a:gd name="T5" fmla="*/ 2147483647 h 131"/>
                  <a:gd name="T6" fmla="*/ 2147483647 w 327"/>
                  <a:gd name="T7" fmla="*/ 2147483647 h 131"/>
                  <a:gd name="T8" fmla="*/ 2147483647 w 327"/>
                  <a:gd name="T9" fmla="*/ 2147483647 h 131"/>
                  <a:gd name="T10" fmla="*/ 2147483647 w 327"/>
                  <a:gd name="T11" fmla="*/ 2147483647 h 131"/>
                  <a:gd name="T12" fmla="*/ 2147483647 w 327"/>
                  <a:gd name="T13" fmla="*/ 2147483647 h 131"/>
                  <a:gd name="T14" fmla="*/ 0 w 327"/>
                  <a:gd name="T15" fmla="*/ 2147483647 h 131"/>
                  <a:gd name="T16" fmla="*/ 2147483647 w 327"/>
                  <a:gd name="T17" fmla="*/ 2147483647 h 131"/>
                  <a:gd name="T18" fmla="*/ 2147483647 w 327"/>
                  <a:gd name="T19" fmla="*/ 2147483647 h 131"/>
                  <a:gd name="T20" fmla="*/ 2147483647 w 327"/>
                  <a:gd name="T21" fmla="*/ 2147483647 h 131"/>
                  <a:gd name="T22" fmla="*/ 2147483647 w 327"/>
                  <a:gd name="T23" fmla="*/ 2147483647 h 131"/>
                  <a:gd name="T24" fmla="*/ 2147483647 w 327"/>
                  <a:gd name="T25" fmla="*/ 2147483647 h 131"/>
                  <a:gd name="T26" fmla="*/ 2147483647 w 327"/>
                  <a:gd name="T27" fmla="*/ 2147483647 h 131"/>
                  <a:gd name="T28" fmla="*/ 2147483647 w 327"/>
                  <a:gd name="T29" fmla="*/ 2147483647 h 131"/>
                  <a:gd name="T30" fmla="*/ 2147483647 w 327"/>
                  <a:gd name="T31" fmla="*/ 2147483647 h 131"/>
                  <a:gd name="T32" fmla="*/ 2147483647 w 327"/>
                  <a:gd name="T33" fmla="*/ 2147483647 h 131"/>
                  <a:gd name="T34" fmla="*/ 2147483647 w 327"/>
                  <a:gd name="T35" fmla="*/ 2147483647 h 131"/>
                  <a:gd name="T36" fmla="*/ 2147483647 w 327"/>
                  <a:gd name="T37" fmla="*/ 0 h 131"/>
                  <a:gd name="T38" fmla="*/ 2147483647 w 327"/>
                  <a:gd name="T39" fmla="*/ 2147483647 h 131"/>
                  <a:gd name="T40" fmla="*/ 2147483647 w 327"/>
                  <a:gd name="T41" fmla="*/ 2147483647 h 131"/>
                  <a:gd name="T42" fmla="*/ 2147483647 w 327"/>
                  <a:gd name="T43" fmla="*/ 2147483647 h 131"/>
                  <a:gd name="T44" fmla="*/ 2147483647 w 327"/>
                  <a:gd name="T45" fmla="*/ 2147483647 h 131"/>
                  <a:gd name="T46" fmla="*/ 2147483647 w 327"/>
                  <a:gd name="T47" fmla="*/ 2147483647 h 131"/>
                  <a:gd name="T48" fmla="*/ 2147483647 w 327"/>
                  <a:gd name="T49" fmla="*/ 2147483647 h 131"/>
                  <a:gd name="T50" fmla="*/ 2147483647 w 327"/>
                  <a:gd name="T51" fmla="*/ 2147483647 h 131"/>
                  <a:gd name="T52" fmla="*/ 2147483647 w 327"/>
                  <a:gd name="T53" fmla="*/ 2147483647 h 131"/>
                  <a:gd name="T54" fmla="*/ 2147483647 w 327"/>
                  <a:gd name="T55" fmla="*/ 2147483647 h 1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7"/>
                  <a:gd name="T85" fmla="*/ 0 h 131"/>
                  <a:gd name="T86" fmla="*/ 327 w 327"/>
                  <a:gd name="T87" fmla="*/ 131 h 1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7" h="131">
                    <a:moveTo>
                      <a:pt x="115" y="108"/>
                    </a:moveTo>
                    <a:lnTo>
                      <a:pt x="69" y="114"/>
                    </a:lnTo>
                    <a:lnTo>
                      <a:pt x="42" y="111"/>
                    </a:lnTo>
                    <a:lnTo>
                      <a:pt x="42" y="109"/>
                    </a:lnTo>
                    <a:lnTo>
                      <a:pt x="8" y="100"/>
                    </a:lnTo>
                    <a:lnTo>
                      <a:pt x="5" y="100"/>
                    </a:lnTo>
                    <a:lnTo>
                      <a:pt x="3" y="97"/>
                    </a:lnTo>
                    <a:lnTo>
                      <a:pt x="0" y="90"/>
                    </a:lnTo>
                    <a:lnTo>
                      <a:pt x="2" y="75"/>
                    </a:lnTo>
                    <a:lnTo>
                      <a:pt x="32" y="81"/>
                    </a:lnTo>
                    <a:lnTo>
                      <a:pt x="39" y="82"/>
                    </a:lnTo>
                    <a:lnTo>
                      <a:pt x="53" y="73"/>
                    </a:lnTo>
                    <a:lnTo>
                      <a:pt x="89" y="72"/>
                    </a:lnTo>
                    <a:lnTo>
                      <a:pt x="141" y="72"/>
                    </a:lnTo>
                    <a:lnTo>
                      <a:pt x="153" y="67"/>
                    </a:lnTo>
                    <a:lnTo>
                      <a:pt x="145" y="37"/>
                    </a:lnTo>
                    <a:lnTo>
                      <a:pt x="181" y="8"/>
                    </a:lnTo>
                    <a:lnTo>
                      <a:pt x="205" y="20"/>
                    </a:lnTo>
                    <a:lnTo>
                      <a:pt x="230" y="0"/>
                    </a:lnTo>
                    <a:lnTo>
                      <a:pt x="299" y="8"/>
                    </a:lnTo>
                    <a:lnTo>
                      <a:pt x="327" y="49"/>
                    </a:lnTo>
                    <a:lnTo>
                      <a:pt x="311" y="67"/>
                    </a:lnTo>
                    <a:lnTo>
                      <a:pt x="306" y="70"/>
                    </a:lnTo>
                    <a:lnTo>
                      <a:pt x="292" y="106"/>
                    </a:lnTo>
                    <a:lnTo>
                      <a:pt x="287" y="111"/>
                    </a:lnTo>
                    <a:lnTo>
                      <a:pt x="202" y="131"/>
                    </a:lnTo>
                    <a:lnTo>
                      <a:pt x="184" y="128"/>
                    </a:lnTo>
                    <a:lnTo>
                      <a:pt x="115" y="108"/>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21" name="Freeform 308"/>
              <p:cNvSpPr>
                <a:spLocks noChangeAspect="1"/>
              </p:cNvSpPr>
              <p:nvPr/>
            </p:nvSpPr>
            <p:spPr bwMode="auto">
              <a:xfrm>
                <a:off x="4564839" y="2338645"/>
                <a:ext cx="133243" cy="110189"/>
              </a:xfrm>
              <a:custGeom>
                <a:avLst/>
                <a:gdLst>
                  <a:gd name="T0" fmla="*/ 2147483647 w 176"/>
                  <a:gd name="T1" fmla="*/ 2147483647 h 146"/>
                  <a:gd name="T2" fmla="*/ 2147483647 w 176"/>
                  <a:gd name="T3" fmla="*/ 2147483647 h 146"/>
                  <a:gd name="T4" fmla="*/ 2147483647 w 176"/>
                  <a:gd name="T5" fmla="*/ 2147483647 h 146"/>
                  <a:gd name="T6" fmla="*/ 2147483647 w 176"/>
                  <a:gd name="T7" fmla="*/ 2147483647 h 146"/>
                  <a:gd name="T8" fmla="*/ 2147483647 w 176"/>
                  <a:gd name="T9" fmla="*/ 2147483647 h 146"/>
                  <a:gd name="T10" fmla="*/ 2147483647 w 176"/>
                  <a:gd name="T11" fmla="*/ 2147483647 h 146"/>
                  <a:gd name="T12" fmla="*/ 2147483647 w 176"/>
                  <a:gd name="T13" fmla="*/ 2147483647 h 146"/>
                  <a:gd name="T14" fmla="*/ 2147483647 w 176"/>
                  <a:gd name="T15" fmla="*/ 2147483647 h 146"/>
                  <a:gd name="T16" fmla="*/ 2147483647 w 176"/>
                  <a:gd name="T17" fmla="*/ 2147483647 h 146"/>
                  <a:gd name="T18" fmla="*/ 2147483647 w 176"/>
                  <a:gd name="T19" fmla="*/ 2147483647 h 146"/>
                  <a:gd name="T20" fmla="*/ 2147483647 w 176"/>
                  <a:gd name="T21" fmla="*/ 2147483647 h 146"/>
                  <a:gd name="T22" fmla="*/ 2147483647 w 176"/>
                  <a:gd name="T23" fmla="*/ 2147483647 h 146"/>
                  <a:gd name="T24" fmla="*/ 2147483647 w 176"/>
                  <a:gd name="T25" fmla="*/ 2147483647 h 146"/>
                  <a:gd name="T26" fmla="*/ 2147483647 w 176"/>
                  <a:gd name="T27" fmla="*/ 2147483647 h 146"/>
                  <a:gd name="T28" fmla="*/ 2147483647 w 176"/>
                  <a:gd name="T29" fmla="*/ 2147483647 h 146"/>
                  <a:gd name="T30" fmla="*/ 2147483647 w 176"/>
                  <a:gd name="T31" fmla="*/ 2147483647 h 146"/>
                  <a:gd name="T32" fmla="*/ 2147483647 w 176"/>
                  <a:gd name="T33" fmla="*/ 2147483647 h 146"/>
                  <a:gd name="T34" fmla="*/ 2147483647 w 176"/>
                  <a:gd name="T35" fmla="*/ 2147483647 h 146"/>
                  <a:gd name="T36" fmla="*/ 2147483647 w 176"/>
                  <a:gd name="T37" fmla="*/ 2147483647 h 146"/>
                  <a:gd name="T38" fmla="*/ 2147483647 w 176"/>
                  <a:gd name="T39" fmla="*/ 2147483647 h 146"/>
                  <a:gd name="T40" fmla="*/ 2147483647 w 176"/>
                  <a:gd name="T41" fmla="*/ 2147483647 h 146"/>
                  <a:gd name="T42" fmla="*/ 2147483647 w 176"/>
                  <a:gd name="T43" fmla="*/ 2147483647 h 146"/>
                  <a:gd name="T44" fmla="*/ 2147483647 w 176"/>
                  <a:gd name="T45" fmla="*/ 2147483647 h 146"/>
                  <a:gd name="T46" fmla="*/ 2147483647 w 176"/>
                  <a:gd name="T47" fmla="*/ 2147483647 h 146"/>
                  <a:gd name="T48" fmla="*/ 2147483647 w 176"/>
                  <a:gd name="T49" fmla="*/ 2147483647 h 146"/>
                  <a:gd name="T50" fmla="*/ 2147483647 w 176"/>
                  <a:gd name="T51" fmla="*/ 2147483647 h 146"/>
                  <a:gd name="T52" fmla="*/ 2147483647 w 176"/>
                  <a:gd name="T53" fmla="*/ 2147483647 h 146"/>
                  <a:gd name="T54" fmla="*/ 2147483647 w 176"/>
                  <a:gd name="T55" fmla="*/ 2147483647 h 146"/>
                  <a:gd name="T56" fmla="*/ 2147483647 w 176"/>
                  <a:gd name="T57" fmla="*/ 2147483647 h 146"/>
                  <a:gd name="T58" fmla="*/ 2147483647 w 176"/>
                  <a:gd name="T59" fmla="*/ 2147483647 h 146"/>
                  <a:gd name="T60" fmla="*/ 0 w 176"/>
                  <a:gd name="T61" fmla="*/ 2147483647 h 146"/>
                  <a:gd name="T62" fmla="*/ 2147483647 w 176"/>
                  <a:gd name="T63" fmla="*/ 2147483647 h 146"/>
                  <a:gd name="T64" fmla="*/ 2147483647 w 176"/>
                  <a:gd name="T65" fmla="*/ 2147483647 h 146"/>
                  <a:gd name="T66" fmla="*/ 2147483647 w 176"/>
                  <a:gd name="T67" fmla="*/ 0 h 146"/>
                  <a:gd name="T68" fmla="*/ 2147483647 w 176"/>
                  <a:gd name="T69" fmla="*/ 0 h 146"/>
                  <a:gd name="T70" fmla="*/ 2147483647 w 176"/>
                  <a:gd name="T71" fmla="*/ 2147483647 h 146"/>
                  <a:gd name="T72" fmla="*/ 2147483647 w 176"/>
                  <a:gd name="T73" fmla="*/ 2147483647 h 146"/>
                  <a:gd name="T74" fmla="*/ 2147483647 w 176"/>
                  <a:gd name="T75" fmla="*/ 2147483647 h 146"/>
                  <a:gd name="T76" fmla="*/ 2147483647 w 176"/>
                  <a:gd name="T77" fmla="*/ 2147483647 h 146"/>
                  <a:gd name="T78" fmla="*/ 2147483647 w 176"/>
                  <a:gd name="T79" fmla="*/ 2147483647 h 146"/>
                  <a:gd name="T80" fmla="*/ 2147483647 w 176"/>
                  <a:gd name="T81" fmla="*/ 2147483647 h 146"/>
                  <a:gd name="T82" fmla="*/ 2147483647 w 176"/>
                  <a:gd name="T83" fmla="*/ 2147483647 h 146"/>
                  <a:gd name="T84" fmla="*/ 2147483647 w 176"/>
                  <a:gd name="T85" fmla="*/ 2147483647 h 146"/>
                  <a:gd name="T86" fmla="*/ 2147483647 w 176"/>
                  <a:gd name="T87" fmla="*/ 2147483647 h 146"/>
                  <a:gd name="T88" fmla="*/ 2147483647 w 176"/>
                  <a:gd name="T89" fmla="*/ 2147483647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146"/>
                  <a:gd name="T137" fmla="*/ 176 w 176"/>
                  <a:gd name="T138" fmla="*/ 146 h 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146">
                    <a:moveTo>
                      <a:pt x="156" y="19"/>
                    </a:moveTo>
                    <a:lnTo>
                      <a:pt x="158" y="27"/>
                    </a:lnTo>
                    <a:lnTo>
                      <a:pt x="155" y="36"/>
                    </a:lnTo>
                    <a:lnTo>
                      <a:pt x="147" y="45"/>
                    </a:lnTo>
                    <a:lnTo>
                      <a:pt x="149" y="49"/>
                    </a:lnTo>
                    <a:lnTo>
                      <a:pt x="156" y="55"/>
                    </a:lnTo>
                    <a:lnTo>
                      <a:pt x="176" y="67"/>
                    </a:lnTo>
                    <a:lnTo>
                      <a:pt x="159" y="75"/>
                    </a:lnTo>
                    <a:lnTo>
                      <a:pt x="170" y="81"/>
                    </a:lnTo>
                    <a:lnTo>
                      <a:pt x="171" y="94"/>
                    </a:lnTo>
                    <a:lnTo>
                      <a:pt x="146" y="99"/>
                    </a:lnTo>
                    <a:lnTo>
                      <a:pt x="156" y="108"/>
                    </a:lnTo>
                    <a:lnTo>
                      <a:pt x="150" y="113"/>
                    </a:lnTo>
                    <a:lnTo>
                      <a:pt x="143" y="108"/>
                    </a:lnTo>
                    <a:lnTo>
                      <a:pt x="132" y="122"/>
                    </a:lnTo>
                    <a:lnTo>
                      <a:pt x="126" y="127"/>
                    </a:lnTo>
                    <a:lnTo>
                      <a:pt x="137" y="143"/>
                    </a:lnTo>
                    <a:lnTo>
                      <a:pt x="126" y="146"/>
                    </a:lnTo>
                    <a:lnTo>
                      <a:pt x="118" y="142"/>
                    </a:lnTo>
                    <a:lnTo>
                      <a:pt x="104" y="133"/>
                    </a:lnTo>
                    <a:lnTo>
                      <a:pt x="92" y="127"/>
                    </a:lnTo>
                    <a:lnTo>
                      <a:pt x="92" y="122"/>
                    </a:lnTo>
                    <a:lnTo>
                      <a:pt x="74" y="106"/>
                    </a:lnTo>
                    <a:lnTo>
                      <a:pt x="71" y="100"/>
                    </a:lnTo>
                    <a:lnTo>
                      <a:pt x="61" y="94"/>
                    </a:lnTo>
                    <a:lnTo>
                      <a:pt x="25" y="61"/>
                    </a:lnTo>
                    <a:lnTo>
                      <a:pt x="26" y="58"/>
                    </a:lnTo>
                    <a:lnTo>
                      <a:pt x="19" y="57"/>
                    </a:lnTo>
                    <a:lnTo>
                      <a:pt x="10" y="33"/>
                    </a:lnTo>
                    <a:lnTo>
                      <a:pt x="1" y="25"/>
                    </a:lnTo>
                    <a:lnTo>
                      <a:pt x="0" y="5"/>
                    </a:lnTo>
                    <a:lnTo>
                      <a:pt x="10" y="3"/>
                    </a:lnTo>
                    <a:lnTo>
                      <a:pt x="22" y="15"/>
                    </a:lnTo>
                    <a:lnTo>
                      <a:pt x="32" y="0"/>
                    </a:lnTo>
                    <a:lnTo>
                      <a:pt x="47" y="0"/>
                    </a:lnTo>
                    <a:lnTo>
                      <a:pt x="59" y="5"/>
                    </a:lnTo>
                    <a:lnTo>
                      <a:pt x="91" y="11"/>
                    </a:lnTo>
                    <a:lnTo>
                      <a:pt x="95" y="5"/>
                    </a:lnTo>
                    <a:lnTo>
                      <a:pt x="103" y="11"/>
                    </a:lnTo>
                    <a:lnTo>
                      <a:pt x="107" y="6"/>
                    </a:lnTo>
                    <a:lnTo>
                      <a:pt x="118" y="11"/>
                    </a:lnTo>
                    <a:lnTo>
                      <a:pt x="125" y="9"/>
                    </a:lnTo>
                    <a:lnTo>
                      <a:pt x="134" y="18"/>
                    </a:lnTo>
                    <a:lnTo>
                      <a:pt x="143" y="19"/>
                    </a:lnTo>
                    <a:lnTo>
                      <a:pt x="156" y="19"/>
                    </a:lnTo>
                    <a:close/>
                  </a:path>
                </a:pathLst>
              </a:custGeom>
              <a:solidFill>
                <a:srgbClr val="FFC000"/>
              </a:solidFill>
              <a:ln w="0">
                <a:solidFill>
                  <a:srgbClr val="006699"/>
                </a:solidFill>
                <a:prstDash val="solid"/>
                <a:round/>
                <a:headEnd/>
                <a:tailEnd/>
              </a:ln>
            </p:spPr>
            <p:txBody>
              <a:bodyPr/>
              <a:lstStyle/>
              <a:p>
                <a:endParaRPr lang="en-US" sz="1799"/>
              </a:p>
            </p:txBody>
          </p:sp>
          <p:sp>
            <p:nvSpPr>
              <p:cNvPr id="1122" name="Freeform 309"/>
              <p:cNvSpPr>
                <a:spLocks noChangeAspect="1"/>
              </p:cNvSpPr>
              <p:nvPr/>
            </p:nvSpPr>
            <p:spPr bwMode="auto">
              <a:xfrm>
                <a:off x="4495231" y="2285522"/>
                <a:ext cx="188929" cy="149542"/>
              </a:xfrm>
              <a:custGeom>
                <a:avLst/>
                <a:gdLst>
                  <a:gd name="T0" fmla="*/ 2147483647 w 252"/>
                  <a:gd name="T1" fmla="*/ 2147483647 h 200"/>
                  <a:gd name="T2" fmla="*/ 2147483647 w 252"/>
                  <a:gd name="T3" fmla="*/ 2147483647 h 200"/>
                  <a:gd name="T4" fmla="*/ 2147483647 w 252"/>
                  <a:gd name="T5" fmla="*/ 2147483647 h 200"/>
                  <a:gd name="T6" fmla="*/ 2147483647 w 252"/>
                  <a:gd name="T7" fmla="*/ 2147483647 h 200"/>
                  <a:gd name="T8" fmla="*/ 2147483647 w 252"/>
                  <a:gd name="T9" fmla="*/ 2147483647 h 200"/>
                  <a:gd name="T10" fmla="*/ 2147483647 w 252"/>
                  <a:gd name="T11" fmla="*/ 0 h 200"/>
                  <a:gd name="T12" fmla="*/ 2147483647 w 252"/>
                  <a:gd name="T13" fmla="*/ 2147483647 h 200"/>
                  <a:gd name="T14" fmla="*/ 2147483647 w 252"/>
                  <a:gd name="T15" fmla="*/ 2147483647 h 200"/>
                  <a:gd name="T16" fmla="*/ 2147483647 w 252"/>
                  <a:gd name="T17" fmla="*/ 2147483647 h 200"/>
                  <a:gd name="T18" fmla="*/ 2147483647 w 252"/>
                  <a:gd name="T19" fmla="*/ 2147483647 h 200"/>
                  <a:gd name="T20" fmla="*/ 2147483647 w 252"/>
                  <a:gd name="T21" fmla="*/ 2147483647 h 200"/>
                  <a:gd name="T22" fmla="*/ 2147483647 w 252"/>
                  <a:gd name="T23" fmla="*/ 2147483647 h 200"/>
                  <a:gd name="T24" fmla="*/ 2147483647 w 252"/>
                  <a:gd name="T25" fmla="*/ 2147483647 h 200"/>
                  <a:gd name="T26" fmla="*/ 2147483647 w 252"/>
                  <a:gd name="T27" fmla="*/ 2147483647 h 200"/>
                  <a:gd name="T28" fmla="*/ 2147483647 w 252"/>
                  <a:gd name="T29" fmla="*/ 2147483647 h 200"/>
                  <a:gd name="T30" fmla="*/ 2147483647 w 252"/>
                  <a:gd name="T31" fmla="*/ 2147483647 h 200"/>
                  <a:gd name="T32" fmla="*/ 2147483647 w 252"/>
                  <a:gd name="T33" fmla="*/ 2147483647 h 200"/>
                  <a:gd name="T34" fmla="*/ 2147483647 w 252"/>
                  <a:gd name="T35" fmla="*/ 2147483647 h 200"/>
                  <a:gd name="T36" fmla="*/ 2147483647 w 252"/>
                  <a:gd name="T37" fmla="*/ 2147483647 h 200"/>
                  <a:gd name="T38" fmla="*/ 2147483647 w 252"/>
                  <a:gd name="T39" fmla="*/ 2147483647 h 200"/>
                  <a:gd name="T40" fmla="*/ 2147483647 w 252"/>
                  <a:gd name="T41" fmla="*/ 2147483647 h 200"/>
                  <a:gd name="T42" fmla="*/ 2147483647 w 252"/>
                  <a:gd name="T43" fmla="*/ 2147483647 h 200"/>
                  <a:gd name="T44" fmla="*/ 2147483647 w 252"/>
                  <a:gd name="T45" fmla="*/ 2147483647 h 200"/>
                  <a:gd name="T46" fmla="*/ 2147483647 w 252"/>
                  <a:gd name="T47" fmla="*/ 2147483647 h 200"/>
                  <a:gd name="T48" fmla="*/ 2147483647 w 252"/>
                  <a:gd name="T49" fmla="*/ 2147483647 h 200"/>
                  <a:gd name="T50" fmla="*/ 2147483647 w 252"/>
                  <a:gd name="T51" fmla="*/ 2147483647 h 200"/>
                  <a:gd name="T52" fmla="*/ 2147483647 w 252"/>
                  <a:gd name="T53" fmla="*/ 2147483647 h 200"/>
                  <a:gd name="T54" fmla="*/ 2147483647 w 252"/>
                  <a:gd name="T55" fmla="*/ 2147483647 h 200"/>
                  <a:gd name="T56" fmla="*/ 2147483647 w 252"/>
                  <a:gd name="T57" fmla="*/ 2147483647 h 200"/>
                  <a:gd name="T58" fmla="*/ 2147483647 w 252"/>
                  <a:gd name="T59" fmla="*/ 2147483647 h 200"/>
                  <a:gd name="T60" fmla="*/ 2147483647 w 252"/>
                  <a:gd name="T61" fmla="*/ 2147483647 h 200"/>
                  <a:gd name="T62" fmla="*/ 2147483647 w 252"/>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2"/>
                  <a:gd name="T97" fmla="*/ 0 h 200"/>
                  <a:gd name="T98" fmla="*/ 252 w 252"/>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2" h="200">
                    <a:moveTo>
                      <a:pt x="227" y="91"/>
                    </a:moveTo>
                    <a:lnTo>
                      <a:pt x="236" y="92"/>
                    </a:lnTo>
                    <a:lnTo>
                      <a:pt x="240" y="81"/>
                    </a:lnTo>
                    <a:lnTo>
                      <a:pt x="252" y="76"/>
                    </a:lnTo>
                    <a:lnTo>
                      <a:pt x="252" y="73"/>
                    </a:lnTo>
                    <a:lnTo>
                      <a:pt x="237" y="69"/>
                    </a:lnTo>
                    <a:lnTo>
                      <a:pt x="233" y="66"/>
                    </a:lnTo>
                    <a:lnTo>
                      <a:pt x="237" y="61"/>
                    </a:lnTo>
                    <a:lnTo>
                      <a:pt x="233" y="60"/>
                    </a:lnTo>
                    <a:lnTo>
                      <a:pt x="221" y="39"/>
                    </a:lnTo>
                    <a:lnTo>
                      <a:pt x="157" y="34"/>
                    </a:lnTo>
                    <a:lnTo>
                      <a:pt x="118" y="0"/>
                    </a:lnTo>
                    <a:lnTo>
                      <a:pt x="115" y="6"/>
                    </a:lnTo>
                    <a:lnTo>
                      <a:pt x="110" y="6"/>
                    </a:lnTo>
                    <a:lnTo>
                      <a:pt x="110" y="10"/>
                    </a:lnTo>
                    <a:lnTo>
                      <a:pt x="97" y="10"/>
                    </a:lnTo>
                    <a:lnTo>
                      <a:pt x="94" y="16"/>
                    </a:lnTo>
                    <a:lnTo>
                      <a:pt x="79" y="19"/>
                    </a:lnTo>
                    <a:lnTo>
                      <a:pt x="82" y="28"/>
                    </a:lnTo>
                    <a:lnTo>
                      <a:pt x="84" y="33"/>
                    </a:lnTo>
                    <a:lnTo>
                      <a:pt x="88" y="42"/>
                    </a:lnTo>
                    <a:lnTo>
                      <a:pt x="81" y="42"/>
                    </a:lnTo>
                    <a:lnTo>
                      <a:pt x="67" y="48"/>
                    </a:lnTo>
                    <a:lnTo>
                      <a:pt x="67" y="54"/>
                    </a:lnTo>
                    <a:lnTo>
                      <a:pt x="70" y="61"/>
                    </a:lnTo>
                    <a:lnTo>
                      <a:pt x="60" y="63"/>
                    </a:lnTo>
                    <a:lnTo>
                      <a:pt x="51" y="57"/>
                    </a:lnTo>
                    <a:lnTo>
                      <a:pt x="46" y="58"/>
                    </a:lnTo>
                    <a:lnTo>
                      <a:pt x="45" y="58"/>
                    </a:lnTo>
                    <a:lnTo>
                      <a:pt x="37" y="52"/>
                    </a:lnTo>
                    <a:lnTo>
                      <a:pt x="31" y="63"/>
                    </a:lnTo>
                    <a:lnTo>
                      <a:pt x="10" y="61"/>
                    </a:lnTo>
                    <a:lnTo>
                      <a:pt x="0" y="57"/>
                    </a:lnTo>
                    <a:lnTo>
                      <a:pt x="9" y="72"/>
                    </a:lnTo>
                    <a:lnTo>
                      <a:pt x="19" y="91"/>
                    </a:lnTo>
                    <a:lnTo>
                      <a:pt x="31" y="78"/>
                    </a:lnTo>
                    <a:lnTo>
                      <a:pt x="64" y="131"/>
                    </a:lnTo>
                    <a:lnTo>
                      <a:pt x="76" y="143"/>
                    </a:lnTo>
                    <a:lnTo>
                      <a:pt x="119" y="170"/>
                    </a:lnTo>
                    <a:lnTo>
                      <a:pt x="173" y="198"/>
                    </a:lnTo>
                    <a:lnTo>
                      <a:pt x="182" y="200"/>
                    </a:lnTo>
                    <a:lnTo>
                      <a:pt x="185" y="198"/>
                    </a:lnTo>
                    <a:lnTo>
                      <a:pt x="185" y="195"/>
                    </a:lnTo>
                    <a:lnTo>
                      <a:pt x="167" y="179"/>
                    </a:lnTo>
                    <a:lnTo>
                      <a:pt x="164" y="173"/>
                    </a:lnTo>
                    <a:lnTo>
                      <a:pt x="154" y="167"/>
                    </a:lnTo>
                    <a:lnTo>
                      <a:pt x="118" y="134"/>
                    </a:lnTo>
                    <a:lnTo>
                      <a:pt x="119" y="131"/>
                    </a:lnTo>
                    <a:lnTo>
                      <a:pt x="112" y="130"/>
                    </a:lnTo>
                    <a:lnTo>
                      <a:pt x="103" y="106"/>
                    </a:lnTo>
                    <a:lnTo>
                      <a:pt x="94" y="98"/>
                    </a:lnTo>
                    <a:lnTo>
                      <a:pt x="93" y="78"/>
                    </a:lnTo>
                    <a:lnTo>
                      <a:pt x="103" y="76"/>
                    </a:lnTo>
                    <a:lnTo>
                      <a:pt x="115" y="88"/>
                    </a:lnTo>
                    <a:lnTo>
                      <a:pt x="125" y="73"/>
                    </a:lnTo>
                    <a:lnTo>
                      <a:pt x="140" y="73"/>
                    </a:lnTo>
                    <a:lnTo>
                      <a:pt x="152" y="78"/>
                    </a:lnTo>
                    <a:lnTo>
                      <a:pt x="184" y="84"/>
                    </a:lnTo>
                    <a:lnTo>
                      <a:pt x="188" y="78"/>
                    </a:lnTo>
                    <a:lnTo>
                      <a:pt x="196" y="84"/>
                    </a:lnTo>
                    <a:lnTo>
                      <a:pt x="200" y="79"/>
                    </a:lnTo>
                    <a:lnTo>
                      <a:pt x="211" y="84"/>
                    </a:lnTo>
                    <a:lnTo>
                      <a:pt x="218" y="82"/>
                    </a:lnTo>
                    <a:lnTo>
                      <a:pt x="227" y="91"/>
                    </a:lnTo>
                    <a:close/>
                  </a:path>
                </a:pathLst>
              </a:custGeom>
              <a:solidFill>
                <a:srgbClr val="FFC000"/>
              </a:solidFill>
              <a:ln w="0">
                <a:solidFill>
                  <a:srgbClr val="006699"/>
                </a:solidFill>
                <a:prstDash val="solid"/>
                <a:round/>
                <a:headEnd/>
                <a:tailEnd/>
              </a:ln>
            </p:spPr>
            <p:txBody>
              <a:bodyPr/>
              <a:lstStyle/>
              <a:p>
                <a:endParaRPr lang="en-US" sz="1799"/>
              </a:p>
            </p:txBody>
          </p:sp>
          <p:sp>
            <p:nvSpPr>
              <p:cNvPr id="1123" name="Freeform 310"/>
              <p:cNvSpPr>
                <a:spLocks noChangeAspect="1"/>
              </p:cNvSpPr>
              <p:nvPr/>
            </p:nvSpPr>
            <p:spPr bwMode="auto">
              <a:xfrm>
                <a:off x="4610579" y="2435059"/>
                <a:ext cx="49722" cy="19674"/>
              </a:xfrm>
              <a:custGeom>
                <a:avLst/>
                <a:gdLst>
                  <a:gd name="T0" fmla="*/ 2147483647 w 67"/>
                  <a:gd name="T1" fmla="*/ 2147483647 h 27"/>
                  <a:gd name="T2" fmla="*/ 2147483647 w 67"/>
                  <a:gd name="T3" fmla="*/ 2147483647 h 27"/>
                  <a:gd name="T4" fmla="*/ 2147483647 w 67"/>
                  <a:gd name="T5" fmla="*/ 2147483647 h 27"/>
                  <a:gd name="T6" fmla="*/ 2147483647 w 67"/>
                  <a:gd name="T7" fmla="*/ 2147483647 h 27"/>
                  <a:gd name="T8" fmla="*/ 2147483647 w 67"/>
                  <a:gd name="T9" fmla="*/ 2147483647 h 27"/>
                  <a:gd name="T10" fmla="*/ 2147483647 w 67"/>
                  <a:gd name="T11" fmla="*/ 0 h 27"/>
                  <a:gd name="T12" fmla="*/ 2147483647 w 67"/>
                  <a:gd name="T13" fmla="*/ 2147483647 h 27"/>
                  <a:gd name="T14" fmla="*/ 0 w 67"/>
                  <a:gd name="T15" fmla="*/ 0 h 27"/>
                  <a:gd name="T16" fmla="*/ 2147483647 w 67"/>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27"/>
                  <a:gd name="T29" fmla="*/ 67 w 67"/>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27">
                    <a:moveTo>
                      <a:pt x="67" y="27"/>
                    </a:moveTo>
                    <a:lnTo>
                      <a:pt x="67" y="21"/>
                    </a:lnTo>
                    <a:lnTo>
                      <a:pt x="67" y="19"/>
                    </a:lnTo>
                    <a:lnTo>
                      <a:pt x="59" y="15"/>
                    </a:lnTo>
                    <a:lnTo>
                      <a:pt x="45" y="6"/>
                    </a:lnTo>
                    <a:lnTo>
                      <a:pt x="33" y="0"/>
                    </a:lnTo>
                    <a:lnTo>
                      <a:pt x="30" y="1"/>
                    </a:lnTo>
                    <a:lnTo>
                      <a:pt x="0" y="0"/>
                    </a:lnTo>
                    <a:lnTo>
                      <a:pt x="67" y="27"/>
                    </a:lnTo>
                    <a:close/>
                  </a:path>
                </a:pathLst>
              </a:custGeom>
              <a:solidFill>
                <a:srgbClr val="FFC000"/>
              </a:solidFill>
              <a:ln w="0">
                <a:solidFill>
                  <a:srgbClr val="006699"/>
                </a:solidFill>
                <a:prstDash val="solid"/>
                <a:round/>
                <a:headEnd/>
                <a:tailEnd/>
              </a:ln>
            </p:spPr>
            <p:txBody>
              <a:bodyPr/>
              <a:lstStyle/>
              <a:p>
                <a:endParaRPr lang="en-US" sz="1799"/>
              </a:p>
            </p:txBody>
          </p:sp>
          <p:sp>
            <p:nvSpPr>
              <p:cNvPr id="1124" name="Freeform 311"/>
              <p:cNvSpPr>
                <a:spLocks noChangeAspect="1"/>
              </p:cNvSpPr>
              <p:nvPr/>
            </p:nvSpPr>
            <p:spPr bwMode="auto">
              <a:xfrm>
                <a:off x="3898616" y="2108430"/>
                <a:ext cx="409679" cy="346308"/>
              </a:xfrm>
              <a:custGeom>
                <a:avLst/>
                <a:gdLst>
                  <a:gd name="T0" fmla="*/ 2147483647 w 549"/>
                  <a:gd name="T1" fmla="*/ 2147483647 h 466"/>
                  <a:gd name="T2" fmla="*/ 2147483647 w 549"/>
                  <a:gd name="T3" fmla="*/ 2147483647 h 466"/>
                  <a:gd name="T4" fmla="*/ 2147483647 w 549"/>
                  <a:gd name="T5" fmla="*/ 2147483647 h 466"/>
                  <a:gd name="T6" fmla="*/ 2147483647 w 549"/>
                  <a:gd name="T7" fmla="*/ 2147483647 h 466"/>
                  <a:gd name="T8" fmla="*/ 2147483647 w 549"/>
                  <a:gd name="T9" fmla="*/ 2147483647 h 466"/>
                  <a:gd name="T10" fmla="*/ 2147483647 w 549"/>
                  <a:gd name="T11" fmla="*/ 2147483647 h 466"/>
                  <a:gd name="T12" fmla="*/ 2147483647 w 549"/>
                  <a:gd name="T13" fmla="*/ 2147483647 h 466"/>
                  <a:gd name="T14" fmla="*/ 2147483647 w 549"/>
                  <a:gd name="T15" fmla="*/ 2147483647 h 466"/>
                  <a:gd name="T16" fmla="*/ 2147483647 w 549"/>
                  <a:gd name="T17" fmla="*/ 2147483647 h 466"/>
                  <a:gd name="T18" fmla="*/ 2147483647 w 549"/>
                  <a:gd name="T19" fmla="*/ 2147483647 h 466"/>
                  <a:gd name="T20" fmla="*/ 2147483647 w 549"/>
                  <a:gd name="T21" fmla="*/ 2147483647 h 466"/>
                  <a:gd name="T22" fmla="*/ 2147483647 w 549"/>
                  <a:gd name="T23" fmla="*/ 2147483647 h 466"/>
                  <a:gd name="T24" fmla="*/ 2147483647 w 549"/>
                  <a:gd name="T25" fmla="*/ 2147483647 h 466"/>
                  <a:gd name="T26" fmla="*/ 2147483647 w 549"/>
                  <a:gd name="T27" fmla="*/ 2147483647 h 466"/>
                  <a:gd name="T28" fmla="*/ 2147483647 w 549"/>
                  <a:gd name="T29" fmla="*/ 2147483647 h 466"/>
                  <a:gd name="T30" fmla="*/ 2147483647 w 549"/>
                  <a:gd name="T31" fmla="*/ 2147483647 h 466"/>
                  <a:gd name="T32" fmla="*/ 2147483647 w 549"/>
                  <a:gd name="T33" fmla="*/ 2147483647 h 466"/>
                  <a:gd name="T34" fmla="*/ 2147483647 w 549"/>
                  <a:gd name="T35" fmla="*/ 2147483647 h 466"/>
                  <a:gd name="T36" fmla="*/ 2147483647 w 549"/>
                  <a:gd name="T37" fmla="*/ 2147483647 h 466"/>
                  <a:gd name="T38" fmla="*/ 2147483647 w 549"/>
                  <a:gd name="T39" fmla="*/ 2147483647 h 466"/>
                  <a:gd name="T40" fmla="*/ 2147483647 w 549"/>
                  <a:gd name="T41" fmla="*/ 2147483647 h 466"/>
                  <a:gd name="T42" fmla="*/ 2147483647 w 549"/>
                  <a:gd name="T43" fmla="*/ 2147483647 h 466"/>
                  <a:gd name="T44" fmla="*/ 2147483647 w 549"/>
                  <a:gd name="T45" fmla="*/ 2147483647 h 466"/>
                  <a:gd name="T46" fmla="*/ 2147483647 w 549"/>
                  <a:gd name="T47" fmla="*/ 2147483647 h 466"/>
                  <a:gd name="T48" fmla="*/ 2147483647 w 549"/>
                  <a:gd name="T49" fmla="*/ 2147483647 h 466"/>
                  <a:gd name="T50" fmla="*/ 2147483647 w 549"/>
                  <a:gd name="T51" fmla="*/ 2147483647 h 466"/>
                  <a:gd name="T52" fmla="*/ 2147483647 w 549"/>
                  <a:gd name="T53" fmla="*/ 2147483647 h 466"/>
                  <a:gd name="T54" fmla="*/ 2147483647 w 549"/>
                  <a:gd name="T55" fmla="*/ 2147483647 h 466"/>
                  <a:gd name="T56" fmla="*/ 2147483647 w 549"/>
                  <a:gd name="T57" fmla="*/ 2147483647 h 466"/>
                  <a:gd name="T58" fmla="*/ 2147483647 w 549"/>
                  <a:gd name="T59" fmla="*/ 2147483647 h 466"/>
                  <a:gd name="T60" fmla="*/ 2147483647 w 549"/>
                  <a:gd name="T61" fmla="*/ 2147483647 h 466"/>
                  <a:gd name="T62" fmla="*/ 2147483647 w 549"/>
                  <a:gd name="T63" fmla="*/ 2147483647 h 466"/>
                  <a:gd name="T64" fmla="*/ 0 w 549"/>
                  <a:gd name="T65" fmla="*/ 2147483647 h 466"/>
                  <a:gd name="T66" fmla="*/ 2147483647 w 549"/>
                  <a:gd name="T67" fmla="*/ 2147483647 h 466"/>
                  <a:gd name="T68" fmla="*/ 2147483647 w 549"/>
                  <a:gd name="T69" fmla="*/ 2147483647 h 466"/>
                  <a:gd name="T70" fmla="*/ 2147483647 w 549"/>
                  <a:gd name="T71" fmla="*/ 2147483647 h 466"/>
                  <a:gd name="T72" fmla="*/ 2147483647 w 549"/>
                  <a:gd name="T73" fmla="*/ 2147483647 h 466"/>
                  <a:gd name="T74" fmla="*/ 2147483647 w 549"/>
                  <a:gd name="T75" fmla="*/ 2147483647 h 466"/>
                  <a:gd name="T76" fmla="*/ 2147483647 w 549"/>
                  <a:gd name="T77" fmla="*/ 2147483647 h 466"/>
                  <a:gd name="T78" fmla="*/ 2147483647 w 549"/>
                  <a:gd name="T79" fmla="*/ 2147483647 h 466"/>
                  <a:gd name="T80" fmla="*/ 2147483647 w 549"/>
                  <a:gd name="T81" fmla="*/ 2147483647 h 466"/>
                  <a:gd name="T82" fmla="*/ 2147483647 w 549"/>
                  <a:gd name="T83" fmla="*/ 2147483647 h 466"/>
                  <a:gd name="T84" fmla="*/ 2147483647 w 549"/>
                  <a:gd name="T85" fmla="*/ 2147483647 h 466"/>
                  <a:gd name="T86" fmla="*/ 2147483647 w 549"/>
                  <a:gd name="T87" fmla="*/ 0 h 466"/>
                  <a:gd name="T88" fmla="*/ 2147483647 w 549"/>
                  <a:gd name="T89" fmla="*/ 2147483647 h 466"/>
                  <a:gd name="T90" fmla="*/ 2147483647 w 549"/>
                  <a:gd name="T91" fmla="*/ 2147483647 h 466"/>
                  <a:gd name="T92" fmla="*/ 2147483647 w 549"/>
                  <a:gd name="T93" fmla="*/ 2147483647 h 466"/>
                  <a:gd name="T94" fmla="*/ 2147483647 w 549"/>
                  <a:gd name="T95" fmla="*/ 2147483647 h 466"/>
                  <a:gd name="T96" fmla="*/ 2147483647 w 549"/>
                  <a:gd name="T97" fmla="*/ 2147483647 h 466"/>
                  <a:gd name="T98" fmla="*/ 2147483647 w 549"/>
                  <a:gd name="T99" fmla="*/ 2147483647 h 466"/>
                  <a:gd name="T100" fmla="*/ 2147483647 w 549"/>
                  <a:gd name="T101" fmla="*/ 2147483647 h 466"/>
                  <a:gd name="T102" fmla="*/ 2147483647 w 549"/>
                  <a:gd name="T103" fmla="*/ 2147483647 h 466"/>
                  <a:gd name="T104" fmla="*/ 2147483647 w 549"/>
                  <a:gd name="T105" fmla="*/ 2147483647 h 466"/>
                  <a:gd name="T106" fmla="*/ 2147483647 w 549"/>
                  <a:gd name="T107" fmla="*/ 2147483647 h 466"/>
                  <a:gd name="T108" fmla="*/ 2147483647 w 549"/>
                  <a:gd name="T109" fmla="*/ 2147483647 h 466"/>
                  <a:gd name="T110" fmla="*/ 2147483647 w 549"/>
                  <a:gd name="T111" fmla="*/ 2147483647 h 466"/>
                  <a:gd name="T112" fmla="*/ 2147483647 w 549"/>
                  <a:gd name="T113" fmla="*/ 2147483647 h 466"/>
                  <a:gd name="T114" fmla="*/ 2147483647 w 549"/>
                  <a:gd name="T115" fmla="*/ 2147483647 h 466"/>
                  <a:gd name="T116" fmla="*/ 2147483647 w 549"/>
                  <a:gd name="T117" fmla="*/ 2147483647 h 466"/>
                  <a:gd name="T118" fmla="*/ 2147483647 w 549"/>
                  <a:gd name="T119" fmla="*/ 2147483647 h 466"/>
                  <a:gd name="T120" fmla="*/ 2147483647 w 549"/>
                  <a:gd name="T121" fmla="*/ 2147483647 h 466"/>
                  <a:gd name="T122" fmla="*/ 2147483647 w 549"/>
                  <a:gd name="T123" fmla="*/ 2147483647 h 466"/>
                  <a:gd name="T124" fmla="*/ 2147483647 w 549"/>
                  <a:gd name="T125" fmla="*/ 2147483647 h 4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9"/>
                  <a:gd name="T190" fmla="*/ 0 h 466"/>
                  <a:gd name="T191" fmla="*/ 549 w 549"/>
                  <a:gd name="T192" fmla="*/ 466 h 4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9" h="466">
                    <a:moveTo>
                      <a:pt x="535" y="372"/>
                    </a:moveTo>
                    <a:lnTo>
                      <a:pt x="535" y="393"/>
                    </a:lnTo>
                    <a:lnTo>
                      <a:pt x="531" y="394"/>
                    </a:lnTo>
                    <a:lnTo>
                      <a:pt x="529" y="394"/>
                    </a:lnTo>
                    <a:lnTo>
                      <a:pt x="529" y="396"/>
                    </a:lnTo>
                    <a:lnTo>
                      <a:pt x="486" y="431"/>
                    </a:lnTo>
                    <a:lnTo>
                      <a:pt x="428" y="412"/>
                    </a:lnTo>
                    <a:lnTo>
                      <a:pt x="413" y="408"/>
                    </a:lnTo>
                    <a:lnTo>
                      <a:pt x="407" y="412"/>
                    </a:lnTo>
                    <a:lnTo>
                      <a:pt x="370" y="411"/>
                    </a:lnTo>
                    <a:lnTo>
                      <a:pt x="343" y="431"/>
                    </a:lnTo>
                    <a:lnTo>
                      <a:pt x="347" y="466"/>
                    </a:lnTo>
                    <a:lnTo>
                      <a:pt x="282" y="463"/>
                    </a:lnTo>
                    <a:lnTo>
                      <a:pt x="283" y="457"/>
                    </a:lnTo>
                    <a:lnTo>
                      <a:pt x="270" y="457"/>
                    </a:lnTo>
                    <a:lnTo>
                      <a:pt x="147" y="430"/>
                    </a:lnTo>
                    <a:lnTo>
                      <a:pt x="126" y="414"/>
                    </a:lnTo>
                    <a:lnTo>
                      <a:pt x="143" y="387"/>
                    </a:lnTo>
                    <a:lnTo>
                      <a:pt x="149" y="343"/>
                    </a:lnTo>
                    <a:lnTo>
                      <a:pt x="153" y="300"/>
                    </a:lnTo>
                    <a:lnTo>
                      <a:pt x="176" y="324"/>
                    </a:lnTo>
                    <a:lnTo>
                      <a:pt x="153" y="284"/>
                    </a:lnTo>
                    <a:lnTo>
                      <a:pt x="156" y="267"/>
                    </a:lnTo>
                    <a:lnTo>
                      <a:pt x="134" y="249"/>
                    </a:lnTo>
                    <a:lnTo>
                      <a:pt x="116" y="214"/>
                    </a:lnTo>
                    <a:lnTo>
                      <a:pt x="120" y="205"/>
                    </a:lnTo>
                    <a:lnTo>
                      <a:pt x="98" y="196"/>
                    </a:lnTo>
                    <a:lnTo>
                      <a:pt x="70" y="187"/>
                    </a:lnTo>
                    <a:lnTo>
                      <a:pt x="32" y="172"/>
                    </a:lnTo>
                    <a:lnTo>
                      <a:pt x="10" y="164"/>
                    </a:lnTo>
                    <a:lnTo>
                      <a:pt x="14" y="152"/>
                    </a:lnTo>
                    <a:lnTo>
                      <a:pt x="20" y="148"/>
                    </a:lnTo>
                    <a:lnTo>
                      <a:pt x="0" y="145"/>
                    </a:lnTo>
                    <a:lnTo>
                      <a:pt x="50" y="123"/>
                    </a:lnTo>
                    <a:lnTo>
                      <a:pt x="83" y="130"/>
                    </a:lnTo>
                    <a:lnTo>
                      <a:pt x="137" y="130"/>
                    </a:lnTo>
                    <a:lnTo>
                      <a:pt x="126" y="79"/>
                    </a:lnTo>
                    <a:lnTo>
                      <a:pt x="140" y="75"/>
                    </a:lnTo>
                    <a:lnTo>
                      <a:pt x="155" y="90"/>
                    </a:lnTo>
                    <a:lnTo>
                      <a:pt x="222" y="87"/>
                    </a:lnTo>
                    <a:lnTo>
                      <a:pt x="207" y="82"/>
                    </a:lnTo>
                    <a:lnTo>
                      <a:pt x="265" y="51"/>
                    </a:lnTo>
                    <a:lnTo>
                      <a:pt x="271" y="15"/>
                    </a:lnTo>
                    <a:lnTo>
                      <a:pt x="311" y="0"/>
                    </a:lnTo>
                    <a:lnTo>
                      <a:pt x="328" y="18"/>
                    </a:lnTo>
                    <a:lnTo>
                      <a:pt x="383" y="54"/>
                    </a:lnTo>
                    <a:lnTo>
                      <a:pt x="403" y="52"/>
                    </a:lnTo>
                    <a:lnTo>
                      <a:pt x="407" y="57"/>
                    </a:lnTo>
                    <a:lnTo>
                      <a:pt x="450" y="81"/>
                    </a:lnTo>
                    <a:lnTo>
                      <a:pt x="474" y="85"/>
                    </a:lnTo>
                    <a:lnTo>
                      <a:pt x="482" y="90"/>
                    </a:lnTo>
                    <a:lnTo>
                      <a:pt x="549" y="112"/>
                    </a:lnTo>
                    <a:lnTo>
                      <a:pt x="531" y="187"/>
                    </a:lnTo>
                    <a:lnTo>
                      <a:pt x="516" y="196"/>
                    </a:lnTo>
                    <a:lnTo>
                      <a:pt x="507" y="202"/>
                    </a:lnTo>
                    <a:lnTo>
                      <a:pt x="470" y="258"/>
                    </a:lnTo>
                    <a:lnTo>
                      <a:pt x="486" y="248"/>
                    </a:lnTo>
                    <a:lnTo>
                      <a:pt x="510" y="276"/>
                    </a:lnTo>
                    <a:lnTo>
                      <a:pt x="510" y="299"/>
                    </a:lnTo>
                    <a:lnTo>
                      <a:pt x="504" y="320"/>
                    </a:lnTo>
                    <a:lnTo>
                      <a:pt x="504" y="333"/>
                    </a:lnTo>
                    <a:lnTo>
                      <a:pt x="506" y="354"/>
                    </a:lnTo>
                    <a:lnTo>
                      <a:pt x="535" y="372"/>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25" name="Freeform 312"/>
              <p:cNvSpPr>
                <a:spLocks noChangeAspect="1"/>
              </p:cNvSpPr>
              <p:nvPr/>
            </p:nvSpPr>
            <p:spPr bwMode="auto">
              <a:xfrm>
                <a:off x="4336135" y="2437028"/>
                <a:ext cx="31818" cy="55092"/>
              </a:xfrm>
              <a:custGeom>
                <a:avLst/>
                <a:gdLst>
                  <a:gd name="T0" fmla="*/ 2147483647 w 40"/>
                  <a:gd name="T1" fmla="*/ 2147483647 h 75"/>
                  <a:gd name="T2" fmla="*/ 2147483647 w 40"/>
                  <a:gd name="T3" fmla="*/ 2147483647 h 75"/>
                  <a:gd name="T4" fmla="*/ 0 w 40"/>
                  <a:gd name="T5" fmla="*/ 2147483647 h 75"/>
                  <a:gd name="T6" fmla="*/ 2147483647 w 40"/>
                  <a:gd name="T7" fmla="*/ 0 h 75"/>
                  <a:gd name="T8" fmla="*/ 2147483647 w 40"/>
                  <a:gd name="T9" fmla="*/ 2147483647 h 75"/>
                  <a:gd name="T10" fmla="*/ 2147483647 w 40"/>
                  <a:gd name="T11" fmla="*/ 2147483647 h 75"/>
                  <a:gd name="T12" fmla="*/ 0 60000 65536"/>
                  <a:gd name="T13" fmla="*/ 0 60000 65536"/>
                  <a:gd name="T14" fmla="*/ 0 60000 65536"/>
                  <a:gd name="T15" fmla="*/ 0 60000 65536"/>
                  <a:gd name="T16" fmla="*/ 0 60000 65536"/>
                  <a:gd name="T17" fmla="*/ 0 60000 65536"/>
                  <a:gd name="T18" fmla="*/ 0 w 40"/>
                  <a:gd name="T19" fmla="*/ 0 h 75"/>
                  <a:gd name="T20" fmla="*/ 40 w 40"/>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40" h="75">
                    <a:moveTo>
                      <a:pt x="28" y="75"/>
                    </a:moveTo>
                    <a:lnTo>
                      <a:pt x="8" y="63"/>
                    </a:lnTo>
                    <a:lnTo>
                      <a:pt x="0" y="30"/>
                    </a:lnTo>
                    <a:lnTo>
                      <a:pt x="28" y="0"/>
                    </a:lnTo>
                    <a:lnTo>
                      <a:pt x="40" y="33"/>
                    </a:lnTo>
                    <a:lnTo>
                      <a:pt x="28" y="75"/>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26" name="Freeform 313"/>
              <p:cNvSpPr>
                <a:spLocks noChangeAspect="1"/>
              </p:cNvSpPr>
              <p:nvPr/>
            </p:nvSpPr>
            <p:spPr bwMode="auto">
              <a:xfrm>
                <a:off x="4570804" y="2212720"/>
                <a:ext cx="214779" cy="102316"/>
              </a:xfrm>
              <a:custGeom>
                <a:avLst/>
                <a:gdLst>
                  <a:gd name="T0" fmla="*/ 2147483647 w 287"/>
                  <a:gd name="T1" fmla="*/ 2147483647 h 138"/>
                  <a:gd name="T2" fmla="*/ 2147483647 w 287"/>
                  <a:gd name="T3" fmla="*/ 2147483647 h 138"/>
                  <a:gd name="T4" fmla="*/ 2147483647 w 287"/>
                  <a:gd name="T5" fmla="*/ 2147483647 h 138"/>
                  <a:gd name="T6" fmla="*/ 2147483647 w 287"/>
                  <a:gd name="T7" fmla="*/ 2147483647 h 138"/>
                  <a:gd name="T8" fmla="*/ 0 w 287"/>
                  <a:gd name="T9" fmla="*/ 2147483647 h 138"/>
                  <a:gd name="T10" fmla="*/ 2147483647 w 287"/>
                  <a:gd name="T11" fmla="*/ 2147483647 h 138"/>
                  <a:gd name="T12" fmla="*/ 2147483647 w 287"/>
                  <a:gd name="T13" fmla="*/ 2147483647 h 138"/>
                  <a:gd name="T14" fmla="*/ 2147483647 w 287"/>
                  <a:gd name="T15" fmla="*/ 2147483647 h 138"/>
                  <a:gd name="T16" fmla="*/ 2147483647 w 287"/>
                  <a:gd name="T17" fmla="*/ 2147483647 h 138"/>
                  <a:gd name="T18" fmla="*/ 2147483647 w 287"/>
                  <a:gd name="T19" fmla="*/ 2147483647 h 138"/>
                  <a:gd name="T20" fmla="*/ 2147483647 w 287"/>
                  <a:gd name="T21" fmla="*/ 2147483647 h 138"/>
                  <a:gd name="T22" fmla="*/ 2147483647 w 287"/>
                  <a:gd name="T23" fmla="*/ 0 h 138"/>
                  <a:gd name="T24" fmla="*/ 2147483647 w 287"/>
                  <a:gd name="T25" fmla="*/ 2147483647 h 138"/>
                  <a:gd name="T26" fmla="*/ 2147483647 w 287"/>
                  <a:gd name="T27" fmla="*/ 2147483647 h 138"/>
                  <a:gd name="T28" fmla="*/ 2147483647 w 287"/>
                  <a:gd name="T29" fmla="*/ 2147483647 h 138"/>
                  <a:gd name="T30" fmla="*/ 2147483647 w 287"/>
                  <a:gd name="T31" fmla="*/ 2147483647 h 138"/>
                  <a:gd name="T32" fmla="*/ 2147483647 w 287"/>
                  <a:gd name="T33" fmla="*/ 2147483647 h 138"/>
                  <a:gd name="T34" fmla="*/ 2147483647 w 287"/>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7"/>
                  <a:gd name="T55" fmla="*/ 0 h 138"/>
                  <a:gd name="T56" fmla="*/ 287 w 287"/>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7" h="138">
                    <a:moveTo>
                      <a:pt x="121" y="138"/>
                    </a:moveTo>
                    <a:lnTo>
                      <a:pt x="57" y="133"/>
                    </a:lnTo>
                    <a:lnTo>
                      <a:pt x="18" y="99"/>
                    </a:lnTo>
                    <a:lnTo>
                      <a:pt x="3" y="91"/>
                    </a:lnTo>
                    <a:lnTo>
                      <a:pt x="0" y="86"/>
                    </a:lnTo>
                    <a:lnTo>
                      <a:pt x="5" y="81"/>
                    </a:lnTo>
                    <a:lnTo>
                      <a:pt x="19" y="45"/>
                    </a:lnTo>
                    <a:lnTo>
                      <a:pt x="24" y="42"/>
                    </a:lnTo>
                    <a:lnTo>
                      <a:pt x="40" y="24"/>
                    </a:lnTo>
                    <a:lnTo>
                      <a:pt x="54" y="30"/>
                    </a:lnTo>
                    <a:lnTo>
                      <a:pt x="108" y="32"/>
                    </a:lnTo>
                    <a:lnTo>
                      <a:pt x="178" y="0"/>
                    </a:lnTo>
                    <a:lnTo>
                      <a:pt x="251" y="2"/>
                    </a:lnTo>
                    <a:lnTo>
                      <a:pt x="287" y="27"/>
                    </a:lnTo>
                    <a:lnTo>
                      <a:pt x="243" y="69"/>
                    </a:lnTo>
                    <a:lnTo>
                      <a:pt x="209" y="118"/>
                    </a:lnTo>
                    <a:lnTo>
                      <a:pt x="184" y="126"/>
                    </a:lnTo>
                    <a:lnTo>
                      <a:pt x="121" y="138"/>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27" name="Freeform 314"/>
              <p:cNvSpPr>
                <a:spLocks noChangeAspect="1"/>
              </p:cNvSpPr>
              <p:nvPr/>
            </p:nvSpPr>
            <p:spPr bwMode="auto">
              <a:xfrm>
                <a:off x="4815416" y="1163964"/>
                <a:ext cx="4333424" cy="1322259"/>
              </a:xfrm>
              <a:custGeom>
                <a:avLst/>
                <a:gdLst>
                  <a:gd name="T0" fmla="*/ 2147483647 w 5799"/>
                  <a:gd name="T1" fmla="*/ 2147483647 h 1788"/>
                  <a:gd name="T2" fmla="*/ 2147483647 w 5799"/>
                  <a:gd name="T3" fmla="*/ 2147483647 h 1788"/>
                  <a:gd name="T4" fmla="*/ 2147483647 w 5799"/>
                  <a:gd name="T5" fmla="*/ 2147483647 h 1788"/>
                  <a:gd name="T6" fmla="*/ 2147483647 w 5799"/>
                  <a:gd name="T7" fmla="*/ 2147483647 h 1788"/>
                  <a:gd name="T8" fmla="*/ 2147483647 w 5799"/>
                  <a:gd name="T9" fmla="*/ 2147483647 h 1788"/>
                  <a:gd name="T10" fmla="*/ 2147483647 w 5799"/>
                  <a:gd name="T11" fmla="*/ 2147483647 h 1788"/>
                  <a:gd name="T12" fmla="*/ 2147483647 w 5799"/>
                  <a:gd name="T13" fmla="*/ 2147483647 h 1788"/>
                  <a:gd name="T14" fmla="*/ 2147483647 w 5799"/>
                  <a:gd name="T15" fmla="*/ 2147483647 h 1788"/>
                  <a:gd name="T16" fmla="*/ 2147483647 w 5799"/>
                  <a:gd name="T17" fmla="*/ 2147483647 h 1788"/>
                  <a:gd name="T18" fmla="*/ 2147483647 w 5799"/>
                  <a:gd name="T19" fmla="*/ 2147483647 h 1788"/>
                  <a:gd name="T20" fmla="*/ 2147483647 w 5799"/>
                  <a:gd name="T21" fmla="*/ 2147483647 h 1788"/>
                  <a:gd name="T22" fmla="*/ 2147483647 w 5799"/>
                  <a:gd name="T23" fmla="*/ 2147483647 h 1788"/>
                  <a:gd name="T24" fmla="*/ 2147483647 w 5799"/>
                  <a:gd name="T25" fmla="*/ 2147483647 h 1788"/>
                  <a:gd name="T26" fmla="*/ 2147483647 w 5799"/>
                  <a:gd name="T27" fmla="*/ 2147483647 h 1788"/>
                  <a:gd name="T28" fmla="*/ 2147483647 w 5799"/>
                  <a:gd name="T29" fmla="*/ 2147483647 h 1788"/>
                  <a:gd name="T30" fmla="*/ 2147483647 w 5799"/>
                  <a:gd name="T31" fmla="*/ 2147483647 h 1788"/>
                  <a:gd name="T32" fmla="*/ 2147483647 w 5799"/>
                  <a:gd name="T33" fmla="*/ 2147483647 h 1788"/>
                  <a:gd name="T34" fmla="*/ 2147483647 w 5799"/>
                  <a:gd name="T35" fmla="*/ 2147483647 h 1788"/>
                  <a:gd name="T36" fmla="*/ 2147483647 w 5799"/>
                  <a:gd name="T37" fmla="*/ 2147483647 h 1788"/>
                  <a:gd name="T38" fmla="*/ 2147483647 w 5799"/>
                  <a:gd name="T39" fmla="*/ 2147483647 h 1788"/>
                  <a:gd name="T40" fmla="*/ 2147483647 w 5799"/>
                  <a:gd name="T41" fmla="*/ 2147483647 h 1788"/>
                  <a:gd name="T42" fmla="*/ 2147483647 w 5799"/>
                  <a:gd name="T43" fmla="*/ 2147483647 h 1788"/>
                  <a:gd name="T44" fmla="*/ 2147483647 w 5799"/>
                  <a:gd name="T45" fmla="*/ 2147483647 h 1788"/>
                  <a:gd name="T46" fmla="*/ 2147483647 w 5799"/>
                  <a:gd name="T47" fmla="*/ 2147483647 h 1788"/>
                  <a:gd name="T48" fmla="*/ 2147483647 w 5799"/>
                  <a:gd name="T49" fmla="*/ 2147483647 h 1788"/>
                  <a:gd name="T50" fmla="*/ 2147483647 w 5799"/>
                  <a:gd name="T51" fmla="*/ 2147483647 h 1788"/>
                  <a:gd name="T52" fmla="*/ 2147483647 w 5799"/>
                  <a:gd name="T53" fmla="*/ 2147483647 h 1788"/>
                  <a:gd name="T54" fmla="*/ 2147483647 w 5799"/>
                  <a:gd name="T55" fmla="*/ 2147483647 h 1788"/>
                  <a:gd name="T56" fmla="*/ 2147483647 w 5799"/>
                  <a:gd name="T57" fmla="*/ 2147483647 h 1788"/>
                  <a:gd name="T58" fmla="*/ 2147483647 w 5799"/>
                  <a:gd name="T59" fmla="*/ 2147483647 h 1788"/>
                  <a:gd name="T60" fmla="*/ 2147483647 w 5799"/>
                  <a:gd name="T61" fmla="*/ 2147483647 h 1788"/>
                  <a:gd name="T62" fmla="*/ 2147483647 w 5799"/>
                  <a:gd name="T63" fmla="*/ 2147483647 h 1788"/>
                  <a:gd name="T64" fmla="*/ 2147483647 w 5799"/>
                  <a:gd name="T65" fmla="*/ 2147483647 h 1788"/>
                  <a:gd name="T66" fmla="*/ 2147483647 w 5799"/>
                  <a:gd name="T67" fmla="*/ 2147483647 h 1788"/>
                  <a:gd name="T68" fmla="*/ 2147483647 w 5799"/>
                  <a:gd name="T69" fmla="*/ 2147483647 h 1788"/>
                  <a:gd name="T70" fmla="*/ 2147483647 w 5799"/>
                  <a:gd name="T71" fmla="*/ 2147483647 h 1788"/>
                  <a:gd name="T72" fmla="*/ 2147483647 w 5799"/>
                  <a:gd name="T73" fmla="*/ 2147483647 h 1788"/>
                  <a:gd name="T74" fmla="*/ 2147483647 w 5799"/>
                  <a:gd name="T75" fmla="*/ 2147483647 h 1788"/>
                  <a:gd name="T76" fmla="*/ 2147483647 w 5799"/>
                  <a:gd name="T77" fmla="*/ 2147483647 h 1788"/>
                  <a:gd name="T78" fmla="*/ 2147483647 w 5799"/>
                  <a:gd name="T79" fmla="*/ 2147483647 h 1788"/>
                  <a:gd name="T80" fmla="*/ 2147483647 w 5799"/>
                  <a:gd name="T81" fmla="*/ 2147483647 h 1788"/>
                  <a:gd name="T82" fmla="*/ 2147483647 w 5799"/>
                  <a:gd name="T83" fmla="*/ 2147483647 h 1788"/>
                  <a:gd name="T84" fmla="*/ 2147483647 w 5799"/>
                  <a:gd name="T85" fmla="*/ 2147483647 h 1788"/>
                  <a:gd name="T86" fmla="*/ 2147483647 w 5799"/>
                  <a:gd name="T87" fmla="*/ 2147483647 h 1788"/>
                  <a:gd name="T88" fmla="*/ 2147483647 w 5799"/>
                  <a:gd name="T89" fmla="*/ 2147483647 h 1788"/>
                  <a:gd name="T90" fmla="*/ 2147483647 w 5799"/>
                  <a:gd name="T91" fmla="*/ 2147483647 h 1788"/>
                  <a:gd name="T92" fmla="*/ 2147483647 w 5799"/>
                  <a:gd name="T93" fmla="*/ 2147483647 h 1788"/>
                  <a:gd name="T94" fmla="*/ 2147483647 w 5799"/>
                  <a:gd name="T95" fmla="*/ 2147483647 h 1788"/>
                  <a:gd name="T96" fmla="*/ 2147483647 w 5799"/>
                  <a:gd name="T97" fmla="*/ 2147483647 h 1788"/>
                  <a:gd name="T98" fmla="*/ 2147483647 w 5799"/>
                  <a:gd name="T99" fmla="*/ 2147483647 h 1788"/>
                  <a:gd name="T100" fmla="*/ 2147483647 w 5799"/>
                  <a:gd name="T101" fmla="*/ 2147483647 h 1788"/>
                  <a:gd name="T102" fmla="*/ 2147483647 w 5799"/>
                  <a:gd name="T103" fmla="*/ 2147483647 h 1788"/>
                  <a:gd name="T104" fmla="*/ 2147483647 w 5799"/>
                  <a:gd name="T105" fmla="*/ 2147483647 h 1788"/>
                  <a:gd name="T106" fmla="*/ 2147483647 w 5799"/>
                  <a:gd name="T107" fmla="*/ 2147483647 h 1788"/>
                  <a:gd name="T108" fmla="*/ 2147483647 w 5799"/>
                  <a:gd name="T109" fmla="*/ 2147483647 h 1788"/>
                  <a:gd name="T110" fmla="*/ 2147483647 w 5799"/>
                  <a:gd name="T111" fmla="*/ 2147483647 h 1788"/>
                  <a:gd name="T112" fmla="*/ 2147483647 w 5799"/>
                  <a:gd name="T113" fmla="*/ 2147483647 h 1788"/>
                  <a:gd name="T114" fmla="*/ 2147483647 w 5799"/>
                  <a:gd name="T115" fmla="*/ 2147483647 h 1788"/>
                  <a:gd name="T116" fmla="*/ 2147483647 w 5799"/>
                  <a:gd name="T117" fmla="*/ 2147483647 h 1788"/>
                  <a:gd name="T118" fmla="*/ 2147483647 w 5799"/>
                  <a:gd name="T119" fmla="*/ 2147483647 h 1788"/>
                  <a:gd name="T120" fmla="*/ 2147483647 w 5799"/>
                  <a:gd name="T121" fmla="*/ 2147483647 h 17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99"/>
                  <a:gd name="T184" fmla="*/ 0 h 1788"/>
                  <a:gd name="T185" fmla="*/ 5799 w 5799"/>
                  <a:gd name="T186" fmla="*/ 1788 h 17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99" h="1788">
                    <a:moveTo>
                      <a:pt x="5361" y="377"/>
                    </a:moveTo>
                    <a:lnTo>
                      <a:pt x="5251" y="357"/>
                    </a:lnTo>
                    <a:lnTo>
                      <a:pt x="5142" y="336"/>
                    </a:lnTo>
                    <a:lnTo>
                      <a:pt x="5046" y="334"/>
                    </a:lnTo>
                    <a:lnTo>
                      <a:pt x="4955" y="327"/>
                    </a:lnTo>
                    <a:lnTo>
                      <a:pt x="4988" y="349"/>
                    </a:lnTo>
                    <a:lnTo>
                      <a:pt x="5042" y="379"/>
                    </a:lnTo>
                    <a:lnTo>
                      <a:pt x="5033" y="386"/>
                    </a:lnTo>
                    <a:lnTo>
                      <a:pt x="5000" y="385"/>
                    </a:lnTo>
                    <a:lnTo>
                      <a:pt x="4949" y="368"/>
                    </a:lnTo>
                    <a:lnTo>
                      <a:pt x="4932" y="367"/>
                    </a:lnTo>
                    <a:lnTo>
                      <a:pt x="4876" y="340"/>
                    </a:lnTo>
                    <a:lnTo>
                      <a:pt x="4836" y="354"/>
                    </a:lnTo>
                    <a:lnTo>
                      <a:pt x="4691" y="345"/>
                    </a:lnTo>
                    <a:lnTo>
                      <a:pt x="4688" y="367"/>
                    </a:lnTo>
                    <a:lnTo>
                      <a:pt x="4640" y="346"/>
                    </a:lnTo>
                    <a:lnTo>
                      <a:pt x="4585" y="334"/>
                    </a:lnTo>
                    <a:lnTo>
                      <a:pt x="4530" y="300"/>
                    </a:lnTo>
                    <a:lnTo>
                      <a:pt x="4445" y="283"/>
                    </a:lnTo>
                    <a:lnTo>
                      <a:pt x="4357" y="288"/>
                    </a:lnTo>
                    <a:lnTo>
                      <a:pt x="4270" y="292"/>
                    </a:lnTo>
                    <a:lnTo>
                      <a:pt x="4246" y="286"/>
                    </a:lnTo>
                    <a:lnTo>
                      <a:pt x="4181" y="267"/>
                    </a:lnTo>
                    <a:lnTo>
                      <a:pt x="4158" y="276"/>
                    </a:lnTo>
                    <a:lnTo>
                      <a:pt x="4161" y="263"/>
                    </a:lnTo>
                    <a:lnTo>
                      <a:pt x="4136" y="260"/>
                    </a:lnTo>
                    <a:lnTo>
                      <a:pt x="4091" y="251"/>
                    </a:lnTo>
                    <a:lnTo>
                      <a:pt x="4115" y="246"/>
                    </a:lnTo>
                    <a:lnTo>
                      <a:pt x="4034" y="228"/>
                    </a:lnTo>
                    <a:lnTo>
                      <a:pt x="3985" y="237"/>
                    </a:lnTo>
                    <a:lnTo>
                      <a:pt x="3973" y="237"/>
                    </a:lnTo>
                    <a:lnTo>
                      <a:pt x="3979" y="227"/>
                    </a:lnTo>
                    <a:lnTo>
                      <a:pt x="3975" y="225"/>
                    </a:lnTo>
                    <a:lnTo>
                      <a:pt x="3855" y="215"/>
                    </a:lnTo>
                    <a:lnTo>
                      <a:pt x="3736" y="206"/>
                    </a:lnTo>
                    <a:lnTo>
                      <a:pt x="3764" y="215"/>
                    </a:lnTo>
                    <a:lnTo>
                      <a:pt x="3715" y="225"/>
                    </a:lnTo>
                    <a:lnTo>
                      <a:pt x="3734" y="230"/>
                    </a:lnTo>
                    <a:lnTo>
                      <a:pt x="3749" y="233"/>
                    </a:lnTo>
                    <a:lnTo>
                      <a:pt x="3764" y="248"/>
                    </a:lnTo>
                    <a:lnTo>
                      <a:pt x="3785" y="264"/>
                    </a:lnTo>
                    <a:lnTo>
                      <a:pt x="3724" y="260"/>
                    </a:lnTo>
                    <a:lnTo>
                      <a:pt x="3736" y="270"/>
                    </a:lnTo>
                    <a:lnTo>
                      <a:pt x="3742" y="280"/>
                    </a:lnTo>
                    <a:lnTo>
                      <a:pt x="3643" y="257"/>
                    </a:lnTo>
                    <a:lnTo>
                      <a:pt x="3612" y="269"/>
                    </a:lnTo>
                    <a:lnTo>
                      <a:pt x="3528" y="251"/>
                    </a:lnTo>
                    <a:lnTo>
                      <a:pt x="3515" y="246"/>
                    </a:lnTo>
                    <a:lnTo>
                      <a:pt x="3534" y="274"/>
                    </a:lnTo>
                    <a:lnTo>
                      <a:pt x="3525" y="297"/>
                    </a:lnTo>
                    <a:lnTo>
                      <a:pt x="3469" y="280"/>
                    </a:lnTo>
                    <a:lnTo>
                      <a:pt x="3400" y="252"/>
                    </a:lnTo>
                    <a:lnTo>
                      <a:pt x="3322" y="225"/>
                    </a:lnTo>
                    <a:lnTo>
                      <a:pt x="3300" y="228"/>
                    </a:lnTo>
                    <a:lnTo>
                      <a:pt x="3360" y="267"/>
                    </a:lnTo>
                    <a:lnTo>
                      <a:pt x="3278" y="225"/>
                    </a:lnTo>
                    <a:lnTo>
                      <a:pt x="3148" y="210"/>
                    </a:lnTo>
                    <a:lnTo>
                      <a:pt x="3019" y="195"/>
                    </a:lnTo>
                    <a:lnTo>
                      <a:pt x="2949" y="177"/>
                    </a:lnTo>
                    <a:lnTo>
                      <a:pt x="2958" y="172"/>
                    </a:lnTo>
                    <a:lnTo>
                      <a:pt x="2903" y="170"/>
                    </a:lnTo>
                    <a:lnTo>
                      <a:pt x="2781" y="175"/>
                    </a:lnTo>
                    <a:lnTo>
                      <a:pt x="2743" y="157"/>
                    </a:lnTo>
                    <a:lnTo>
                      <a:pt x="2690" y="158"/>
                    </a:lnTo>
                    <a:lnTo>
                      <a:pt x="2691" y="151"/>
                    </a:lnTo>
                    <a:lnTo>
                      <a:pt x="2633" y="160"/>
                    </a:lnTo>
                    <a:lnTo>
                      <a:pt x="2685" y="166"/>
                    </a:lnTo>
                    <a:lnTo>
                      <a:pt x="2621" y="185"/>
                    </a:lnTo>
                    <a:lnTo>
                      <a:pt x="2555" y="192"/>
                    </a:lnTo>
                    <a:lnTo>
                      <a:pt x="2557" y="182"/>
                    </a:lnTo>
                    <a:lnTo>
                      <a:pt x="2625" y="139"/>
                    </a:lnTo>
                    <a:lnTo>
                      <a:pt x="2688" y="91"/>
                    </a:lnTo>
                    <a:lnTo>
                      <a:pt x="2658" y="85"/>
                    </a:lnTo>
                    <a:lnTo>
                      <a:pt x="2630" y="73"/>
                    </a:lnTo>
                    <a:lnTo>
                      <a:pt x="2679" y="82"/>
                    </a:lnTo>
                    <a:lnTo>
                      <a:pt x="2634" y="58"/>
                    </a:lnTo>
                    <a:lnTo>
                      <a:pt x="2627" y="61"/>
                    </a:lnTo>
                    <a:lnTo>
                      <a:pt x="2603" y="57"/>
                    </a:lnTo>
                    <a:lnTo>
                      <a:pt x="2548" y="40"/>
                    </a:lnTo>
                    <a:lnTo>
                      <a:pt x="2436" y="40"/>
                    </a:lnTo>
                    <a:lnTo>
                      <a:pt x="2396" y="43"/>
                    </a:lnTo>
                    <a:lnTo>
                      <a:pt x="2391" y="25"/>
                    </a:lnTo>
                    <a:lnTo>
                      <a:pt x="2345" y="22"/>
                    </a:lnTo>
                    <a:lnTo>
                      <a:pt x="2288" y="22"/>
                    </a:lnTo>
                    <a:lnTo>
                      <a:pt x="2330" y="9"/>
                    </a:lnTo>
                    <a:lnTo>
                      <a:pt x="2245" y="0"/>
                    </a:lnTo>
                    <a:lnTo>
                      <a:pt x="2193" y="27"/>
                    </a:lnTo>
                    <a:lnTo>
                      <a:pt x="2212" y="43"/>
                    </a:lnTo>
                    <a:lnTo>
                      <a:pt x="2243" y="48"/>
                    </a:lnTo>
                    <a:lnTo>
                      <a:pt x="2163" y="52"/>
                    </a:lnTo>
                    <a:lnTo>
                      <a:pt x="2191" y="60"/>
                    </a:lnTo>
                    <a:lnTo>
                      <a:pt x="2136" y="64"/>
                    </a:lnTo>
                    <a:lnTo>
                      <a:pt x="2084" y="67"/>
                    </a:lnTo>
                    <a:lnTo>
                      <a:pt x="1984" y="67"/>
                    </a:lnTo>
                    <a:lnTo>
                      <a:pt x="2025" y="69"/>
                    </a:lnTo>
                    <a:lnTo>
                      <a:pt x="1948" y="83"/>
                    </a:lnTo>
                    <a:lnTo>
                      <a:pt x="1869" y="97"/>
                    </a:lnTo>
                    <a:lnTo>
                      <a:pt x="1840" y="104"/>
                    </a:lnTo>
                    <a:lnTo>
                      <a:pt x="1840" y="124"/>
                    </a:lnTo>
                    <a:lnTo>
                      <a:pt x="1810" y="122"/>
                    </a:lnTo>
                    <a:lnTo>
                      <a:pt x="1860" y="136"/>
                    </a:lnTo>
                    <a:lnTo>
                      <a:pt x="1828" y="139"/>
                    </a:lnTo>
                    <a:lnTo>
                      <a:pt x="1870" y="151"/>
                    </a:lnTo>
                    <a:lnTo>
                      <a:pt x="1870" y="157"/>
                    </a:lnTo>
                    <a:lnTo>
                      <a:pt x="1776" y="166"/>
                    </a:lnTo>
                    <a:lnTo>
                      <a:pt x="1682" y="175"/>
                    </a:lnTo>
                    <a:lnTo>
                      <a:pt x="1697" y="194"/>
                    </a:lnTo>
                    <a:lnTo>
                      <a:pt x="1739" y="225"/>
                    </a:lnTo>
                    <a:lnTo>
                      <a:pt x="1785" y="234"/>
                    </a:lnTo>
                    <a:lnTo>
                      <a:pt x="1851" y="258"/>
                    </a:lnTo>
                    <a:lnTo>
                      <a:pt x="1884" y="298"/>
                    </a:lnTo>
                    <a:lnTo>
                      <a:pt x="1894" y="315"/>
                    </a:lnTo>
                    <a:lnTo>
                      <a:pt x="1875" y="316"/>
                    </a:lnTo>
                    <a:lnTo>
                      <a:pt x="1843" y="286"/>
                    </a:lnTo>
                    <a:lnTo>
                      <a:pt x="1837" y="304"/>
                    </a:lnTo>
                    <a:lnTo>
                      <a:pt x="1815" y="273"/>
                    </a:lnTo>
                    <a:lnTo>
                      <a:pt x="1837" y="255"/>
                    </a:lnTo>
                    <a:lnTo>
                      <a:pt x="1760" y="248"/>
                    </a:lnTo>
                    <a:lnTo>
                      <a:pt x="1681" y="225"/>
                    </a:lnTo>
                    <a:lnTo>
                      <a:pt x="1619" y="233"/>
                    </a:lnTo>
                    <a:lnTo>
                      <a:pt x="1651" y="246"/>
                    </a:lnTo>
                    <a:lnTo>
                      <a:pt x="1578" y="245"/>
                    </a:lnTo>
                    <a:lnTo>
                      <a:pt x="1597" y="260"/>
                    </a:lnTo>
                    <a:lnTo>
                      <a:pt x="1681" y="276"/>
                    </a:lnTo>
                    <a:lnTo>
                      <a:pt x="1700" y="286"/>
                    </a:lnTo>
                    <a:lnTo>
                      <a:pt x="1575" y="266"/>
                    </a:lnTo>
                    <a:lnTo>
                      <a:pt x="1533" y="207"/>
                    </a:lnTo>
                    <a:lnTo>
                      <a:pt x="1504" y="204"/>
                    </a:lnTo>
                    <a:lnTo>
                      <a:pt x="1536" y="236"/>
                    </a:lnTo>
                    <a:lnTo>
                      <a:pt x="1500" y="255"/>
                    </a:lnTo>
                    <a:lnTo>
                      <a:pt x="1515" y="273"/>
                    </a:lnTo>
                    <a:lnTo>
                      <a:pt x="1566" y="306"/>
                    </a:lnTo>
                    <a:lnTo>
                      <a:pt x="1563" y="342"/>
                    </a:lnTo>
                    <a:lnTo>
                      <a:pt x="1599" y="374"/>
                    </a:lnTo>
                    <a:lnTo>
                      <a:pt x="1691" y="370"/>
                    </a:lnTo>
                    <a:lnTo>
                      <a:pt x="1737" y="383"/>
                    </a:lnTo>
                    <a:lnTo>
                      <a:pt x="1758" y="415"/>
                    </a:lnTo>
                    <a:lnTo>
                      <a:pt x="1773" y="436"/>
                    </a:lnTo>
                    <a:lnTo>
                      <a:pt x="1827" y="446"/>
                    </a:lnTo>
                    <a:lnTo>
                      <a:pt x="1749" y="436"/>
                    </a:lnTo>
                    <a:lnTo>
                      <a:pt x="1719" y="394"/>
                    </a:lnTo>
                    <a:lnTo>
                      <a:pt x="1693" y="379"/>
                    </a:lnTo>
                    <a:lnTo>
                      <a:pt x="1627" y="391"/>
                    </a:lnTo>
                    <a:lnTo>
                      <a:pt x="1667" y="440"/>
                    </a:lnTo>
                    <a:lnTo>
                      <a:pt x="1633" y="489"/>
                    </a:lnTo>
                    <a:lnTo>
                      <a:pt x="1618" y="497"/>
                    </a:lnTo>
                    <a:lnTo>
                      <a:pt x="1597" y="504"/>
                    </a:lnTo>
                    <a:lnTo>
                      <a:pt x="1496" y="491"/>
                    </a:lnTo>
                    <a:lnTo>
                      <a:pt x="1484" y="482"/>
                    </a:lnTo>
                    <a:lnTo>
                      <a:pt x="1551" y="485"/>
                    </a:lnTo>
                    <a:lnTo>
                      <a:pt x="1537" y="491"/>
                    </a:lnTo>
                    <a:lnTo>
                      <a:pt x="1582" y="486"/>
                    </a:lnTo>
                    <a:lnTo>
                      <a:pt x="1576" y="476"/>
                    </a:lnTo>
                    <a:lnTo>
                      <a:pt x="1604" y="427"/>
                    </a:lnTo>
                    <a:lnTo>
                      <a:pt x="1604" y="404"/>
                    </a:lnTo>
                    <a:lnTo>
                      <a:pt x="1543" y="367"/>
                    </a:lnTo>
                    <a:lnTo>
                      <a:pt x="1516" y="322"/>
                    </a:lnTo>
                    <a:lnTo>
                      <a:pt x="1488" y="279"/>
                    </a:lnTo>
                    <a:lnTo>
                      <a:pt x="1449" y="260"/>
                    </a:lnTo>
                    <a:lnTo>
                      <a:pt x="1451" y="218"/>
                    </a:lnTo>
                    <a:lnTo>
                      <a:pt x="1393" y="200"/>
                    </a:lnTo>
                    <a:lnTo>
                      <a:pt x="1319" y="206"/>
                    </a:lnTo>
                    <a:lnTo>
                      <a:pt x="1312" y="263"/>
                    </a:lnTo>
                    <a:lnTo>
                      <a:pt x="1284" y="285"/>
                    </a:lnTo>
                    <a:lnTo>
                      <a:pt x="1293" y="295"/>
                    </a:lnTo>
                    <a:lnTo>
                      <a:pt x="1316" y="297"/>
                    </a:lnTo>
                    <a:lnTo>
                      <a:pt x="1324" y="328"/>
                    </a:lnTo>
                    <a:lnTo>
                      <a:pt x="1336" y="346"/>
                    </a:lnTo>
                    <a:lnTo>
                      <a:pt x="1382" y="360"/>
                    </a:lnTo>
                    <a:lnTo>
                      <a:pt x="1415" y="382"/>
                    </a:lnTo>
                    <a:lnTo>
                      <a:pt x="1433" y="383"/>
                    </a:lnTo>
                    <a:lnTo>
                      <a:pt x="1416" y="413"/>
                    </a:lnTo>
                    <a:lnTo>
                      <a:pt x="1361" y="385"/>
                    </a:lnTo>
                    <a:lnTo>
                      <a:pt x="1273" y="363"/>
                    </a:lnTo>
                    <a:lnTo>
                      <a:pt x="1193" y="351"/>
                    </a:lnTo>
                    <a:lnTo>
                      <a:pt x="1112" y="337"/>
                    </a:lnTo>
                    <a:lnTo>
                      <a:pt x="1096" y="351"/>
                    </a:lnTo>
                    <a:lnTo>
                      <a:pt x="1137" y="382"/>
                    </a:lnTo>
                    <a:lnTo>
                      <a:pt x="1110" y="397"/>
                    </a:lnTo>
                    <a:lnTo>
                      <a:pt x="1109" y="409"/>
                    </a:lnTo>
                    <a:lnTo>
                      <a:pt x="1085" y="406"/>
                    </a:lnTo>
                    <a:lnTo>
                      <a:pt x="1076" y="382"/>
                    </a:lnTo>
                    <a:lnTo>
                      <a:pt x="1025" y="391"/>
                    </a:lnTo>
                    <a:lnTo>
                      <a:pt x="984" y="397"/>
                    </a:lnTo>
                    <a:lnTo>
                      <a:pt x="940" y="412"/>
                    </a:lnTo>
                    <a:lnTo>
                      <a:pt x="882" y="409"/>
                    </a:lnTo>
                    <a:lnTo>
                      <a:pt x="900" y="401"/>
                    </a:lnTo>
                    <a:lnTo>
                      <a:pt x="884" y="385"/>
                    </a:lnTo>
                    <a:lnTo>
                      <a:pt x="912" y="377"/>
                    </a:lnTo>
                    <a:lnTo>
                      <a:pt x="848" y="397"/>
                    </a:lnTo>
                    <a:lnTo>
                      <a:pt x="842" y="403"/>
                    </a:lnTo>
                    <a:lnTo>
                      <a:pt x="770" y="419"/>
                    </a:lnTo>
                    <a:lnTo>
                      <a:pt x="730" y="433"/>
                    </a:lnTo>
                    <a:lnTo>
                      <a:pt x="734" y="440"/>
                    </a:lnTo>
                    <a:lnTo>
                      <a:pt x="700" y="446"/>
                    </a:lnTo>
                    <a:lnTo>
                      <a:pt x="697" y="476"/>
                    </a:lnTo>
                    <a:lnTo>
                      <a:pt x="640" y="477"/>
                    </a:lnTo>
                    <a:lnTo>
                      <a:pt x="598" y="449"/>
                    </a:lnTo>
                    <a:lnTo>
                      <a:pt x="654" y="430"/>
                    </a:lnTo>
                    <a:lnTo>
                      <a:pt x="590" y="398"/>
                    </a:lnTo>
                    <a:lnTo>
                      <a:pt x="516" y="394"/>
                    </a:lnTo>
                    <a:lnTo>
                      <a:pt x="558" y="412"/>
                    </a:lnTo>
                    <a:lnTo>
                      <a:pt x="576" y="464"/>
                    </a:lnTo>
                    <a:lnTo>
                      <a:pt x="591" y="498"/>
                    </a:lnTo>
                    <a:lnTo>
                      <a:pt x="591" y="519"/>
                    </a:lnTo>
                    <a:lnTo>
                      <a:pt x="572" y="518"/>
                    </a:lnTo>
                    <a:lnTo>
                      <a:pt x="557" y="500"/>
                    </a:lnTo>
                    <a:lnTo>
                      <a:pt x="516" y="494"/>
                    </a:lnTo>
                    <a:lnTo>
                      <a:pt x="479" y="522"/>
                    </a:lnTo>
                    <a:lnTo>
                      <a:pt x="443" y="549"/>
                    </a:lnTo>
                    <a:lnTo>
                      <a:pt x="479" y="589"/>
                    </a:lnTo>
                    <a:lnTo>
                      <a:pt x="394" y="577"/>
                    </a:lnTo>
                    <a:lnTo>
                      <a:pt x="340" y="559"/>
                    </a:lnTo>
                    <a:lnTo>
                      <a:pt x="342" y="582"/>
                    </a:lnTo>
                    <a:lnTo>
                      <a:pt x="381" y="598"/>
                    </a:lnTo>
                    <a:lnTo>
                      <a:pt x="403" y="616"/>
                    </a:lnTo>
                    <a:lnTo>
                      <a:pt x="352" y="621"/>
                    </a:lnTo>
                    <a:lnTo>
                      <a:pt x="278" y="585"/>
                    </a:lnTo>
                    <a:lnTo>
                      <a:pt x="254" y="545"/>
                    </a:lnTo>
                    <a:lnTo>
                      <a:pt x="251" y="530"/>
                    </a:lnTo>
                    <a:lnTo>
                      <a:pt x="257" y="528"/>
                    </a:lnTo>
                    <a:lnTo>
                      <a:pt x="206" y="504"/>
                    </a:lnTo>
                    <a:lnTo>
                      <a:pt x="185" y="492"/>
                    </a:lnTo>
                    <a:lnTo>
                      <a:pt x="137" y="465"/>
                    </a:lnTo>
                    <a:lnTo>
                      <a:pt x="167" y="473"/>
                    </a:lnTo>
                    <a:lnTo>
                      <a:pt x="267" y="494"/>
                    </a:lnTo>
                    <a:lnTo>
                      <a:pt x="367" y="516"/>
                    </a:lnTo>
                    <a:lnTo>
                      <a:pt x="461" y="494"/>
                    </a:lnTo>
                    <a:lnTo>
                      <a:pt x="472" y="461"/>
                    </a:lnTo>
                    <a:lnTo>
                      <a:pt x="434" y="434"/>
                    </a:lnTo>
                    <a:lnTo>
                      <a:pt x="328" y="401"/>
                    </a:lnTo>
                    <a:lnTo>
                      <a:pt x="224" y="367"/>
                    </a:lnTo>
                    <a:lnTo>
                      <a:pt x="163" y="370"/>
                    </a:lnTo>
                    <a:lnTo>
                      <a:pt x="148" y="374"/>
                    </a:lnTo>
                    <a:lnTo>
                      <a:pt x="160" y="358"/>
                    </a:lnTo>
                    <a:lnTo>
                      <a:pt x="136" y="361"/>
                    </a:lnTo>
                    <a:lnTo>
                      <a:pt x="106" y="346"/>
                    </a:lnTo>
                    <a:lnTo>
                      <a:pt x="140" y="342"/>
                    </a:lnTo>
                    <a:lnTo>
                      <a:pt x="97" y="334"/>
                    </a:lnTo>
                    <a:lnTo>
                      <a:pt x="81" y="343"/>
                    </a:lnTo>
                    <a:lnTo>
                      <a:pt x="63" y="340"/>
                    </a:lnTo>
                    <a:lnTo>
                      <a:pt x="63" y="352"/>
                    </a:lnTo>
                    <a:lnTo>
                      <a:pt x="39" y="354"/>
                    </a:lnTo>
                    <a:lnTo>
                      <a:pt x="3" y="374"/>
                    </a:lnTo>
                    <a:lnTo>
                      <a:pt x="0" y="385"/>
                    </a:lnTo>
                    <a:lnTo>
                      <a:pt x="3" y="416"/>
                    </a:lnTo>
                    <a:lnTo>
                      <a:pt x="57" y="446"/>
                    </a:lnTo>
                    <a:lnTo>
                      <a:pt x="34" y="480"/>
                    </a:lnTo>
                    <a:lnTo>
                      <a:pt x="81" y="534"/>
                    </a:lnTo>
                    <a:lnTo>
                      <a:pt x="84" y="577"/>
                    </a:lnTo>
                    <a:lnTo>
                      <a:pt x="98" y="594"/>
                    </a:lnTo>
                    <a:lnTo>
                      <a:pt x="121" y="616"/>
                    </a:lnTo>
                    <a:lnTo>
                      <a:pt x="103" y="630"/>
                    </a:lnTo>
                    <a:lnTo>
                      <a:pt x="173" y="670"/>
                    </a:lnTo>
                    <a:lnTo>
                      <a:pt x="145" y="700"/>
                    </a:lnTo>
                    <a:lnTo>
                      <a:pt x="115" y="730"/>
                    </a:lnTo>
                    <a:lnTo>
                      <a:pt x="87" y="758"/>
                    </a:lnTo>
                    <a:lnTo>
                      <a:pt x="57" y="788"/>
                    </a:lnTo>
                    <a:lnTo>
                      <a:pt x="85" y="788"/>
                    </a:lnTo>
                    <a:lnTo>
                      <a:pt x="79" y="788"/>
                    </a:lnTo>
                    <a:lnTo>
                      <a:pt x="87" y="797"/>
                    </a:lnTo>
                    <a:lnTo>
                      <a:pt x="155" y="818"/>
                    </a:lnTo>
                    <a:lnTo>
                      <a:pt x="115" y="815"/>
                    </a:lnTo>
                    <a:lnTo>
                      <a:pt x="79" y="831"/>
                    </a:lnTo>
                    <a:lnTo>
                      <a:pt x="67" y="846"/>
                    </a:lnTo>
                    <a:lnTo>
                      <a:pt x="81" y="894"/>
                    </a:lnTo>
                    <a:lnTo>
                      <a:pt x="63" y="925"/>
                    </a:lnTo>
                    <a:lnTo>
                      <a:pt x="88" y="962"/>
                    </a:lnTo>
                    <a:lnTo>
                      <a:pt x="116" y="1022"/>
                    </a:lnTo>
                    <a:lnTo>
                      <a:pt x="181" y="1033"/>
                    </a:lnTo>
                    <a:lnTo>
                      <a:pt x="245" y="1044"/>
                    </a:lnTo>
                    <a:lnTo>
                      <a:pt x="254" y="1104"/>
                    </a:lnTo>
                    <a:lnTo>
                      <a:pt x="309" y="1152"/>
                    </a:lnTo>
                    <a:lnTo>
                      <a:pt x="294" y="1167"/>
                    </a:lnTo>
                    <a:lnTo>
                      <a:pt x="306" y="1215"/>
                    </a:lnTo>
                    <a:lnTo>
                      <a:pt x="340" y="1203"/>
                    </a:lnTo>
                    <a:lnTo>
                      <a:pt x="407" y="1210"/>
                    </a:lnTo>
                    <a:lnTo>
                      <a:pt x="415" y="1229"/>
                    </a:lnTo>
                    <a:lnTo>
                      <a:pt x="470" y="1277"/>
                    </a:lnTo>
                    <a:lnTo>
                      <a:pt x="527" y="1325"/>
                    </a:lnTo>
                    <a:lnTo>
                      <a:pt x="555" y="1319"/>
                    </a:lnTo>
                    <a:lnTo>
                      <a:pt x="619" y="1338"/>
                    </a:lnTo>
                    <a:lnTo>
                      <a:pt x="684" y="1359"/>
                    </a:lnTo>
                    <a:lnTo>
                      <a:pt x="712" y="1435"/>
                    </a:lnTo>
                    <a:lnTo>
                      <a:pt x="676" y="1452"/>
                    </a:lnTo>
                    <a:lnTo>
                      <a:pt x="661" y="1483"/>
                    </a:lnTo>
                    <a:lnTo>
                      <a:pt x="672" y="1494"/>
                    </a:lnTo>
                    <a:lnTo>
                      <a:pt x="637" y="1513"/>
                    </a:lnTo>
                    <a:lnTo>
                      <a:pt x="615" y="1519"/>
                    </a:lnTo>
                    <a:lnTo>
                      <a:pt x="652" y="1547"/>
                    </a:lnTo>
                    <a:lnTo>
                      <a:pt x="637" y="1546"/>
                    </a:lnTo>
                    <a:lnTo>
                      <a:pt x="633" y="1562"/>
                    </a:lnTo>
                    <a:lnTo>
                      <a:pt x="625" y="1550"/>
                    </a:lnTo>
                    <a:lnTo>
                      <a:pt x="622" y="1582"/>
                    </a:lnTo>
                    <a:lnTo>
                      <a:pt x="585" y="1586"/>
                    </a:lnTo>
                    <a:lnTo>
                      <a:pt x="575" y="1597"/>
                    </a:lnTo>
                    <a:lnTo>
                      <a:pt x="640" y="1631"/>
                    </a:lnTo>
                    <a:lnTo>
                      <a:pt x="706" y="1665"/>
                    </a:lnTo>
                    <a:lnTo>
                      <a:pt x="710" y="1661"/>
                    </a:lnTo>
                    <a:lnTo>
                      <a:pt x="760" y="1665"/>
                    </a:lnTo>
                    <a:lnTo>
                      <a:pt x="810" y="1668"/>
                    </a:lnTo>
                    <a:lnTo>
                      <a:pt x="876" y="1695"/>
                    </a:lnTo>
                    <a:lnTo>
                      <a:pt x="943" y="1722"/>
                    </a:lnTo>
                    <a:lnTo>
                      <a:pt x="1010" y="1747"/>
                    </a:lnTo>
                    <a:lnTo>
                      <a:pt x="1078" y="1774"/>
                    </a:lnTo>
                    <a:lnTo>
                      <a:pt x="1151" y="1788"/>
                    </a:lnTo>
                    <a:lnTo>
                      <a:pt x="1112" y="1746"/>
                    </a:lnTo>
                    <a:lnTo>
                      <a:pt x="1075" y="1704"/>
                    </a:lnTo>
                    <a:lnTo>
                      <a:pt x="1069" y="1668"/>
                    </a:lnTo>
                    <a:lnTo>
                      <a:pt x="1066" y="1683"/>
                    </a:lnTo>
                    <a:lnTo>
                      <a:pt x="1040" y="1641"/>
                    </a:lnTo>
                    <a:lnTo>
                      <a:pt x="1025" y="1625"/>
                    </a:lnTo>
                    <a:lnTo>
                      <a:pt x="1048" y="1573"/>
                    </a:lnTo>
                    <a:lnTo>
                      <a:pt x="1094" y="1552"/>
                    </a:lnTo>
                    <a:lnTo>
                      <a:pt x="1116" y="1538"/>
                    </a:lnTo>
                    <a:lnTo>
                      <a:pt x="1112" y="1526"/>
                    </a:lnTo>
                    <a:lnTo>
                      <a:pt x="1078" y="1474"/>
                    </a:lnTo>
                    <a:lnTo>
                      <a:pt x="1025" y="1434"/>
                    </a:lnTo>
                    <a:lnTo>
                      <a:pt x="975" y="1394"/>
                    </a:lnTo>
                    <a:lnTo>
                      <a:pt x="982" y="1332"/>
                    </a:lnTo>
                    <a:lnTo>
                      <a:pt x="988" y="1274"/>
                    </a:lnTo>
                    <a:lnTo>
                      <a:pt x="1040" y="1297"/>
                    </a:lnTo>
                    <a:lnTo>
                      <a:pt x="1048" y="1274"/>
                    </a:lnTo>
                    <a:lnTo>
                      <a:pt x="1081" y="1250"/>
                    </a:lnTo>
                    <a:lnTo>
                      <a:pt x="1112" y="1226"/>
                    </a:lnTo>
                    <a:lnTo>
                      <a:pt x="1175" y="1225"/>
                    </a:lnTo>
                    <a:lnTo>
                      <a:pt x="1231" y="1250"/>
                    </a:lnTo>
                    <a:lnTo>
                      <a:pt x="1290" y="1277"/>
                    </a:lnTo>
                    <a:lnTo>
                      <a:pt x="1354" y="1273"/>
                    </a:lnTo>
                    <a:lnTo>
                      <a:pt x="1437" y="1271"/>
                    </a:lnTo>
                    <a:lnTo>
                      <a:pt x="1521" y="1285"/>
                    </a:lnTo>
                    <a:lnTo>
                      <a:pt x="1528" y="1270"/>
                    </a:lnTo>
                    <a:lnTo>
                      <a:pt x="1482" y="1216"/>
                    </a:lnTo>
                    <a:lnTo>
                      <a:pt x="1503" y="1155"/>
                    </a:lnTo>
                    <a:lnTo>
                      <a:pt x="1542" y="1156"/>
                    </a:lnTo>
                    <a:lnTo>
                      <a:pt x="1490" y="1131"/>
                    </a:lnTo>
                    <a:lnTo>
                      <a:pt x="1545" y="1122"/>
                    </a:lnTo>
                    <a:lnTo>
                      <a:pt x="1600" y="1113"/>
                    </a:lnTo>
                    <a:lnTo>
                      <a:pt x="1651" y="1098"/>
                    </a:lnTo>
                    <a:lnTo>
                      <a:pt x="1703" y="1083"/>
                    </a:lnTo>
                    <a:lnTo>
                      <a:pt x="1754" y="1068"/>
                    </a:lnTo>
                    <a:lnTo>
                      <a:pt x="1804" y="1055"/>
                    </a:lnTo>
                    <a:lnTo>
                      <a:pt x="1843" y="1050"/>
                    </a:lnTo>
                    <a:lnTo>
                      <a:pt x="1875" y="1085"/>
                    </a:lnTo>
                    <a:lnTo>
                      <a:pt x="1957" y="1112"/>
                    </a:lnTo>
                    <a:lnTo>
                      <a:pt x="1988" y="1129"/>
                    </a:lnTo>
                    <a:lnTo>
                      <a:pt x="2021" y="1134"/>
                    </a:lnTo>
                    <a:lnTo>
                      <a:pt x="2076" y="1115"/>
                    </a:lnTo>
                    <a:lnTo>
                      <a:pt x="2130" y="1095"/>
                    </a:lnTo>
                    <a:lnTo>
                      <a:pt x="2140" y="1103"/>
                    </a:lnTo>
                    <a:lnTo>
                      <a:pt x="2133" y="1128"/>
                    </a:lnTo>
                    <a:lnTo>
                      <a:pt x="2190" y="1167"/>
                    </a:lnTo>
                    <a:lnTo>
                      <a:pt x="2248" y="1207"/>
                    </a:lnTo>
                    <a:lnTo>
                      <a:pt x="2308" y="1246"/>
                    </a:lnTo>
                    <a:lnTo>
                      <a:pt x="2366" y="1286"/>
                    </a:lnTo>
                    <a:lnTo>
                      <a:pt x="2376" y="1273"/>
                    </a:lnTo>
                    <a:lnTo>
                      <a:pt x="2408" y="1283"/>
                    </a:lnTo>
                    <a:lnTo>
                      <a:pt x="2463" y="1276"/>
                    </a:lnTo>
                    <a:lnTo>
                      <a:pt x="2521" y="1312"/>
                    </a:lnTo>
                    <a:lnTo>
                      <a:pt x="2579" y="1347"/>
                    </a:lnTo>
                    <a:lnTo>
                      <a:pt x="2636" y="1334"/>
                    </a:lnTo>
                    <a:lnTo>
                      <a:pt x="2685" y="1385"/>
                    </a:lnTo>
                    <a:lnTo>
                      <a:pt x="2718" y="1382"/>
                    </a:lnTo>
                    <a:lnTo>
                      <a:pt x="2742" y="1365"/>
                    </a:lnTo>
                    <a:lnTo>
                      <a:pt x="2779" y="1347"/>
                    </a:lnTo>
                    <a:lnTo>
                      <a:pt x="2822" y="1322"/>
                    </a:lnTo>
                    <a:lnTo>
                      <a:pt x="2864" y="1297"/>
                    </a:lnTo>
                    <a:lnTo>
                      <a:pt x="2954" y="1307"/>
                    </a:lnTo>
                    <a:lnTo>
                      <a:pt x="2969" y="1325"/>
                    </a:lnTo>
                    <a:lnTo>
                      <a:pt x="3033" y="1337"/>
                    </a:lnTo>
                    <a:lnTo>
                      <a:pt x="3097" y="1347"/>
                    </a:lnTo>
                    <a:lnTo>
                      <a:pt x="3131" y="1320"/>
                    </a:lnTo>
                    <a:lnTo>
                      <a:pt x="3090" y="1283"/>
                    </a:lnTo>
                    <a:lnTo>
                      <a:pt x="3100" y="1229"/>
                    </a:lnTo>
                    <a:lnTo>
                      <a:pt x="3175" y="1246"/>
                    </a:lnTo>
                    <a:lnTo>
                      <a:pt x="3249" y="1262"/>
                    </a:lnTo>
                    <a:lnTo>
                      <a:pt x="3281" y="1292"/>
                    </a:lnTo>
                    <a:lnTo>
                      <a:pt x="3348" y="1326"/>
                    </a:lnTo>
                    <a:lnTo>
                      <a:pt x="3421" y="1312"/>
                    </a:lnTo>
                    <a:lnTo>
                      <a:pt x="3482" y="1325"/>
                    </a:lnTo>
                    <a:lnTo>
                      <a:pt x="3542" y="1337"/>
                    </a:lnTo>
                    <a:lnTo>
                      <a:pt x="3564" y="1358"/>
                    </a:lnTo>
                    <a:lnTo>
                      <a:pt x="3655" y="1380"/>
                    </a:lnTo>
                    <a:lnTo>
                      <a:pt x="3706" y="1371"/>
                    </a:lnTo>
                    <a:lnTo>
                      <a:pt x="3757" y="1362"/>
                    </a:lnTo>
                    <a:lnTo>
                      <a:pt x="3805" y="1323"/>
                    </a:lnTo>
                    <a:lnTo>
                      <a:pt x="3887" y="1341"/>
                    </a:lnTo>
                    <a:lnTo>
                      <a:pt x="3927" y="1346"/>
                    </a:lnTo>
                    <a:lnTo>
                      <a:pt x="3990" y="1358"/>
                    </a:lnTo>
                    <a:lnTo>
                      <a:pt x="4023" y="1322"/>
                    </a:lnTo>
                    <a:lnTo>
                      <a:pt x="4008" y="1283"/>
                    </a:lnTo>
                    <a:lnTo>
                      <a:pt x="4006" y="1219"/>
                    </a:lnTo>
                    <a:lnTo>
                      <a:pt x="3976" y="1198"/>
                    </a:lnTo>
                    <a:lnTo>
                      <a:pt x="3955" y="1191"/>
                    </a:lnTo>
                    <a:lnTo>
                      <a:pt x="3988" y="1161"/>
                    </a:lnTo>
                    <a:lnTo>
                      <a:pt x="4042" y="1159"/>
                    </a:lnTo>
                    <a:lnTo>
                      <a:pt x="4096" y="1156"/>
                    </a:lnTo>
                    <a:lnTo>
                      <a:pt x="4206" y="1192"/>
                    </a:lnTo>
                    <a:lnTo>
                      <a:pt x="4249" y="1229"/>
                    </a:lnTo>
                    <a:lnTo>
                      <a:pt x="4294" y="1267"/>
                    </a:lnTo>
                    <a:lnTo>
                      <a:pt x="4339" y="1304"/>
                    </a:lnTo>
                    <a:lnTo>
                      <a:pt x="4382" y="1341"/>
                    </a:lnTo>
                    <a:lnTo>
                      <a:pt x="4430" y="1362"/>
                    </a:lnTo>
                    <a:lnTo>
                      <a:pt x="4509" y="1383"/>
                    </a:lnTo>
                    <a:lnTo>
                      <a:pt x="4555" y="1401"/>
                    </a:lnTo>
                    <a:lnTo>
                      <a:pt x="4609" y="1461"/>
                    </a:lnTo>
                    <a:lnTo>
                      <a:pt x="4676" y="1452"/>
                    </a:lnTo>
                    <a:lnTo>
                      <a:pt x="4743" y="1428"/>
                    </a:lnTo>
                    <a:lnTo>
                      <a:pt x="4770" y="1476"/>
                    </a:lnTo>
                    <a:lnTo>
                      <a:pt x="4778" y="1540"/>
                    </a:lnTo>
                    <a:lnTo>
                      <a:pt x="4787" y="1604"/>
                    </a:lnTo>
                    <a:lnTo>
                      <a:pt x="4729" y="1595"/>
                    </a:lnTo>
                    <a:lnTo>
                      <a:pt x="4721" y="1622"/>
                    </a:lnTo>
                    <a:lnTo>
                      <a:pt x="4751" y="1671"/>
                    </a:lnTo>
                    <a:lnTo>
                      <a:pt x="4781" y="1720"/>
                    </a:lnTo>
                    <a:lnTo>
                      <a:pt x="4763" y="1732"/>
                    </a:lnTo>
                    <a:lnTo>
                      <a:pt x="4773" y="1747"/>
                    </a:lnTo>
                    <a:lnTo>
                      <a:pt x="4782" y="1755"/>
                    </a:lnTo>
                    <a:lnTo>
                      <a:pt x="4775" y="1737"/>
                    </a:lnTo>
                    <a:lnTo>
                      <a:pt x="4782" y="1737"/>
                    </a:lnTo>
                    <a:lnTo>
                      <a:pt x="4806" y="1704"/>
                    </a:lnTo>
                    <a:lnTo>
                      <a:pt x="4820" y="1700"/>
                    </a:lnTo>
                    <a:lnTo>
                      <a:pt x="4836" y="1723"/>
                    </a:lnTo>
                    <a:lnTo>
                      <a:pt x="4867" y="1726"/>
                    </a:lnTo>
                    <a:lnTo>
                      <a:pt x="4920" y="1707"/>
                    </a:lnTo>
                    <a:lnTo>
                      <a:pt x="4934" y="1670"/>
                    </a:lnTo>
                    <a:lnTo>
                      <a:pt x="4951" y="1632"/>
                    </a:lnTo>
                    <a:lnTo>
                      <a:pt x="4958" y="1582"/>
                    </a:lnTo>
                    <a:lnTo>
                      <a:pt x="4963" y="1531"/>
                    </a:lnTo>
                    <a:lnTo>
                      <a:pt x="4967" y="1479"/>
                    </a:lnTo>
                    <a:lnTo>
                      <a:pt x="4970" y="1428"/>
                    </a:lnTo>
                    <a:lnTo>
                      <a:pt x="4951" y="1383"/>
                    </a:lnTo>
                    <a:lnTo>
                      <a:pt x="4930" y="1337"/>
                    </a:lnTo>
                    <a:lnTo>
                      <a:pt x="4903" y="1309"/>
                    </a:lnTo>
                    <a:lnTo>
                      <a:pt x="4890" y="1273"/>
                    </a:lnTo>
                    <a:lnTo>
                      <a:pt x="4876" y="1237"/>
                    </a:lnTo>
                    <a:lnTo>
                      <a:pt x="4845" y="1200"/>
                    </a:lnTo>
                    <a:lnTo>
                      <a:pt x="4797" y="1171"/>
                    </a:lnTo>
                    <a:lnTo>
                      <a:pt x="4826" y="1174"/>
                    </a:lnTo>
                    <a:lnTo>
                      <a:pt x="4717" y="1116"/>
                    </a:lnTo>
                    <a:lnTo>
                      <a:pt x="4661" y="1109"/>
                    </a:lnTo>
                    <a:lnTo>
                      <a:pt x="4676" y="1132"/>
                    </a:lnTo>
                    <a:lnTo>
                      <a:pt x="4639" y="1150"/>
                    </a:lnTo>
                    <a:lnTo>
                      <a:pt x="4639" y="1131"/>
                    </a:lnTo>
                    <a:lnTo>
                      <a:pt x="4615" y="1122"/>
                    </a:lnTo>
                    <a:lnTo>
                      <a:pt x="4609" y="1134"/>
                    </a:lnTo>
                    <a:lnTo>
                      <a:pt x="4575" y="1098"/>
                    </a:lnTo>
                    <a:lnTo>
                      <a:pt x="4502" y="1088"/>
                    </a:lnTo>
                    <a:lnTo>
                      <a:pt x="4520" y="1041"/>
                    </a:lnTo>
                    <a:lnTo>
                      <a:pt x="4534" y="995"/>
                    </a:lnTo>
                    <a:lnTo>
                      <a:pt x="4548" y="964"/>
                    </a:lnTo>
                    <a:lnTo>
                      <a:pt x="4560" y="931"/>
                    </a:lnTo>
                    <a:lnTo>
                      <a:pt x="4549" y="906"/>
                    </a:lnTo>
                    <a:lnTo>
                      <a:pt x="4567" y="861"/>
                    </a:lnTo>
                    <a:lnTo>
                      <a:pt x="4620" y="853"/>
                    </a:lnTo>
                    <a:lnTo>
                      <a:pt x="4670" y="846"/>
                    </a:lnTo>
                    <a:lnTo>
                      <a:pt x="4685" y="846"/>
                    </a:lnTo>
                    <a:lnTo>
                      <a:pt x="4706" y="856"/>
                    </a:lnTo>
                    <a:lnTo>
                      <a:pt x="4712" y="847"/>
                    </a:lnTo>
                    <a:lnTo>
                      <a:pt x="4812" y="853"/>
                    </a:lnTo>
                    <a:lnTo>
                      <a:pt x="4814" y="843"/>
                    </a:lnTo>
                    <a:lnTo>
                      <a:pt x="4806" y="834"/>
                    </a:lnTo>
                    <a:lnTo>
                      <a:pt x="4882" y="837"/>
                    </a:lnTo>
                    <a:lnTo>
                      <a:pt x="4945" y="852"/>
                    </a:lnTo>
                    <a:lnTo>
                      <a:pt x="4923" y="859"/>
                    </a:lnTo>
                    <a:lnTo>
                      <a:pt x="4939" y="876"/>
                    </a:lnTo>
                    <a:lnTo>
                      <a:pt x="4981" y="870"/>
                    </a:lnTo>
                    <a:lnTo>
                      <a:pt x="5012" y="858"/>
                    </a:lnTo>
                    <a:lnTo>
                      <a:pt x="5072" y="858"/>
                    </a:lnTo>
                    <a:lnTo>
                      <a:pt x="5061" y="847"/>
                    </a:lnTo>
                    <a:lnTo>
                      <a:pt x="5021" y="843"/>
                    </a:lnTo>
                    <a:lnTo>
                      <a:pt x="5005" y="830"/>
                    </a:lnTo>
                    <a:lnTo>
                      <a:pt x="5005" y="780"/>
                    </a:lnTo>
                    <a:lnTo>
                      <a:pt x="5002" y="731"/>
                    </a:lnTo>
                    <a:lnTo>
                      <a:pt x="5085" y="728"/>
                    </a:lnTo>
                    <a:lnTo>
                      <a:pt x="5106" y="722"/>
                    </a:lnTo>
                    <a:lnTo>
                      <a:pt x="5149" y="768"/>
                    </a:lnTo>
                    <a:lnTo>
                      <a:pt x="5157" y="764"/>
                    </a:lnTo>
                    <a:lnTo>
                      <a:pt x="5184" y="786"/>
                    </a:lnTo>
                    <a:lnTo>
                      <a:pt x="5206" y="737"/>
                    </a:lnTo>
                    <a:lnTo>
                      <a:pt x="5232" y="737"/>
                    </a:lnTo>
                    <a:lnTo>
                      <a:pt x="5185" y="694"/>
                    </a:lnTo>
                    <a:lnTo>
                      <a:pt x="5197" y="685"/>
                    </a:lnTo>
                    <a:lnTo>
                      <a:pt x="5267" y="692"/>
                    </a:lnTo>
                    <a:lnTo>
                      <a:pt x="5276" y="700"/>
                    </a:lnTo>
                    <a:lnTo>
                      <a:pt x="5237" y="698"/>
                    </a:lnTo>
                    <a:lnTo>
                      <a:pt x="5270" y="734"/>
                    </a:lnTo>
                    <a:lnTo>
                      <a:pt x="5303" y="768"/>
                    </a:lnTo>
                    <a:lnTo>
                      <a:pt x="5279" y="786"/>
                    </a:lnTo>
                    <a:lnTo>
                      <a:pt x="5272" y="825"/>
                    </a:lnTo>
                    <a:lnTo>
                      <a:pt x="5260" y="865"/>
                    </a:lnTo>
                    <a:lnTo>
                      <a:pt x="5255" y="916"/>
                    </a:lnTo>
                    <a:lnTo>
                      <a:pt x="5217" y="927"/>
                    </a:lnTo>
                    <a:lnTo>
                      <a:pt x="5235" y="941"/>
                    </a:lnTo>
                    <a:lnTo>
                      <a:pt x="5240" y="977"/>
                    </a:lnTo>
                    <a:lnTo>
                      <a:pt x="5276" y="1022"/>
                    </a:lnTo>
                    <a:lnTo>
                      <a:pt x="5311" y="1065"/>
                    </a:lnTo>
                    <a:lnTo>
                      <a:pt x="5375" y="1121"/>
                    </a:lnTo>
                    <a:lnTo>
                      <a:pt x="5439" y="1176"/>
                    </a:lnTo>
                    <a:lnTo>
                      <a:pt x="5503" y="1229"/>
                    </a:lnTo>
                    <a:lnTo>
                      <a:pt x="5569" y="1285"/>
                    </a:lnTo>
                    <a:lnTo>
                      <a:pt x="5584" y="1250"/>
                    </a:lnTo>
                    <a:lnTo>
                      <a:pt x="5548" y="1179"/>
                    </a:lnTo>
                    <a:lnTo>
                      <a:pt x="5563" y="1170"/>
                    </a:lnTo>
                    <a:lnTo>
                      <a:pt x="5594" y="1173"/>
                    </a:lnTo>
                    <a:lnTo>
                      <a:pt x="5587" y="1164"/>
                    </a:lnTo>
                    <a:lnTo>
                      <a:pt x="5548" y="1112"/>
                    </a:lnTo>
                    <a:lnTo>
                      <a:pt x="5597" y="1091"/>
                    </a:lnTo>
                    <a:lnTo>
                      <a:pt x="5532" y="1035"/>
                    </a:lnTo>
                    <a:lnTo>
                      <a:pt x="5530" y="1007"/>
                    </a:lnTo>
                    <a:lnTo>
                      <a:pt x="5535" y="998"/>
                    </a:lnTo>
                    <a:lnTo>
                      <a:pt x="5533" y="1009"/>
                    </a:lnTo>
                    <a:lnTo>
                      <a:pt x="5563" y="1019"/>
                    </a:lnTo>
                    <a:lnTo>
                      <a:pt x="5529" y="983"/>
                    </a:lnTo>
                    <a:lnTo>
                      <a:pt x="5509" y="980"/>
                    </a:lnTo>
                    <a:lnTo>
                      <a:pt x="5464" y="927"/>
                    </a:lnTo>
                    <a:lnTo>
                      <a:pt x="5440" y="930"/>
                    </a:lnTo>
                    <a:lnTo>
                      <a:pt x="5402" y="915"/>
                    </a:lnTo>
                    <a:lnTo>
                      <a:pt x="5381" y="858"/>
                    </a:lnTo>
                    <a:lnTo>
                      <a:pt x="5355" y="825"/>
                    </a:lnTo>
                    <a:lnTo>
                      <a:pt x="5384" y="815"/>
                    </a:lnTo>
                    <a:lnTo>
                      <a:pt x="5415" y="827"/>
                    </a:lnTo>
                    <a:lnTo>
                      <a:pt x="5406" y="812"/>
                    </a:lnTo>
                    <a:lnTo>
                      <a:pt x="5426" y="791"/>
                    </a:lnTo>
                    <a:lnTo>
                      <a:pt x="5463" y="825"/>
                    </a:lnTo>
                    <a:lnTo>
                      <a:pt x="5467" y="801"/>
                    </a:lnTo>
                    <a:lnTo>
                      <a:pt x="5536" y="786"/>
                    </a:lnTo>
                    <a:lnTo>
                      <a:pt x="5608" y="815"/>
                    </a:lnTo>
                    <a:lnTo>
                      <a:pt x="5606" y="803"/>
                    </a:lnTo>
                    <a:lnTo>
                      <a:pt x="5627" y="767"/>
                    </a:lnTo>
                    <a:lnTo>
                      <a:pt x="5630" y="761"/>
                    </a:lnTo>
                    <a:lnTo>
                      <a:pt x="5627" y="748"/>
                    </a:lnTo>
                    <a:lnTo>
                      <a:pt x="5632" y="740"/>
                    </a:lnTo>
                    <a:lnTo>
                      <a:pt x="5673" y="715"/>
                    </a:lnTo>
                    <a:lnTo>
                      <a:pt x="5715" y="688"/>
                    </a:lnTo>
                    <a:lnTo>
                      <a:pt x="5693" y="682"/>
                    </a:lnTo>
                    <a:lnTo>
                      <a:pt x="5705" y="680"/>
                    </a:lnTo>
                    <a:lnTo>
                      <a:pt x="5794" y="698"/>
                    </a:lnTo>
                    <a:lnTo>
                      <a:pt x="5799" y="689"/>
                    </a:lnTo>
                    <a:lnTo>
                      <a:pt x="5760" y="665"/>
                    </a:lnTo>
                    <a:lnTo>
                      <a:pt x="5715" y="645"/>
                    </a:lnTo>
                    <a:lnTo>
                      <a:pt x="5693" y="637"/>
                    </a:lnTo>
                    <a:lnTo>
                      <a:pt x="5626" y="597"/>
                    </a:lnTo>
                    <a:lnTo>
                      <a:pt x="5623" y="604"/>
                    </a:lnTo>
                    <a:lnTo>
                      <a:pt x="5576" y="579"/>
                    </a:lnTo>
                    <a:lnTo>
                      <a:pt x="5603" y="583"/>
                    </a:lnTo>
                    <a:lnTo>
                      <a:pt x="5645" y="576"/>
                    </a:lnTo>
                    <a:lnTo>
                      <a:pt x="5575" y="527"/>
                    </a:lnTo>
                    <a:lnTo>
                      <a:pt x="5505" y="477"/>
                    </a:lnTo>
                    <a:lnTo>
                      <a:pt x="5433" y="427"/>
                    </a:lnTo>
                    <a:lnTo>
                      <a:pt x="5361" y="377"/>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28" name="Freeform 316"/>
              <p:cNvSpPr>
                <a:spLocks noChangeAspect="1"/>
              </p:cNvSpPr>
              <p:nvPr/>
            </p:nvSpPr>
            <p:spPr bwMode="auto">
              <a:xfrm>
                <a:off x="8409038" y="1978565"/>
                <a:ext cx="302287" cy="332535"/>
              </a:xfrm>
              <a:custGeom>
                <a:avLst/>
                <a:gdLst>
                  <a:gd name="T0" fmla="*/ 2147483647 w 404"/>
                  <a:gd name="T1" fmla="*/ 2147483647 h 449"/>
                  <a:gd name="T2" fmla="*/ 2147483647 w 404"/>
                  <a:gd name="T3" fmla="*/ 2147483647 h 449"/>
                  <a:gd name="T4" fmla="*/ 2147483647 w 404"/>
                  <a:gd name="T5" fmla="*/ 2147483647 h 449"/>
                  <a:gd name="T6" fmla="*/ 2147483647 w 404"/>
                  <a:gd name="T7" fmla="*/ 2147483647 h 449"/>
                  <a:gd name="T8" fmla="*/ 2147483647 w 404"/>
                  <a:gd name="T9" fmla="*/ 2147483647 h 449"/>
                  <a:gd name="T10" fmla="*/ 2147483647 w 404"/>
                  <a:gd name="T11" fmla="*/ 2147483647 h 449"/>
                  <a:gd name="T12" fmla="*/ 2147483647 w 404"/>
                  <a:gd name="T13" fmla="*/ 2147483647 h 449"/>
                  <a:gd name="T14" fmla="*/ 2147483647 w 404"/>
                  <a:gd name="T15" fmla="*/ 0 h 449"/>
                  <a:gd name="T16" fmla="*/ 0 w 404"/>
                  <a:gd name="T17" fmla="*/ 2147483647 h 449"/>
                  <a:gd name="T18" fmla="*/ 2147483647 w 404"/>
                  <a:gd name="T19" fmla="*/ 2147483647 h 449"/>
                  <a:gd name="T20" fmla="*/ 2147483647 w 404"/>
                  <a:gd name="T21" fmla="*/ 2147483647 h 449"/>
                  <a:gd name="T22" fmla="*/ 2147483647 w 404"/>
                  <a:gd name="T23" fmla="*/ 2147483647 h 449"/>
                  <a:gd name="T24" fmla="*/ 2147483647 w 404"/>
                  <a:gd name="T25" fmla="*/ 2147483647 h 449"/>
                  <a:gd name="T26" fmla="*/ 2147483647 w 404"/>
                  <a:gd name="T27" fmla="*/ 2147483647 h 449"/>
                  <a:gd name="T28" fmla="*/ 2147483647 w 404"/>
                  <a:gd name="T29" fmla="*/ 2147483647 h 449"/>
                  <a:gd name="T30" fmla="*/ 2147483647 w 404"/>
                  <a:gd name="T31" fmla="*/ 2147483647 h 449"/>
                  <a:gd name="T32" fmla="*/ 2147483647 w 404"/>
                  <a:gd name="T33" fmla="*/ 2147483647 h 449"/>
                  <a:gd name="T34" fmla="*/ 2147483647 w 404"/>
                  <a:gd name="T35" fmla="*/ 2147483647 h 449"/>
                  <a:gd name="T36" fmla="*/ 2147483647 w 404"/>
                  <a:gd name="T37" fmla="*/ 2147483647 h 449"/>
                  <a:gd name="T38" fmla="*/ 2147483647 w 404"/>
                  <a:gd name="T39" fmla="*/ 2147483647 h 449"/>
                  <a:gd name="T40" fmla="*/ 2147483647 w 404"/>
                  <a:gd name="T41" fmla="*/ 2147483647 h 449"/>
                  <a:gd name="T42" fmla="*/ 2147483647 w 404"/>
                  <a:gd name="T43" fmla="*/ 2147483647 h 449"/>
                  <a:gd name="T44" fmla="*/ 2147483647 w 404"/>
                  <a:gd name="T45" fmla="*/ 2147483647 h 449"/>
                  <a:gd name="T46" fmla="*/ 2147483647 w 404"/>
                  <a:gd name="T47" fmla="*/ 2147483647 h 449"/>
                  <a:gd name="T48" fmla="*/ 2147483647 w 404"/>
                  <a:gd name="T49" fmla="*/ 2147483647 h 449"/>
                  <a:gd name="T50" fmla="*/ 2147483647 w 404"/>
                  <a:gd name="T51" fmla="*/ 2147483647 h 449"/>
                  <a:gd name="T52" fmla="*/ 2147483647 w 404"/>
                  <a:gd name="T53" fmla="*/ 2147483647 h 449"/>
                  <a:gd name="T54" fmla="*/ 2147483647 w 404"/>
                  <a:gd name="T55" fmla="*/ 2147483647 h 449"/>
                  <a:gd name="T56" fmla="*/ 2147483647 w 404"/>
                  <a:gd name="T57" fmla="*/ 2147483647 h 449"/>
                  <a:gd name="T58" fmla="*/ 2147483647 w 404"/>
                  <a:gd name="T59" fmla="*/ 2147483647 h 4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4"/>
                  <a:gd name="T91" fmla="*/ 0 h 449"/>
                  <a:gd name="T92" fmla="*/ 404 w 404"/>
                  <a:gd name="T93" fmla="*/ 449 h 4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4" h="449">
                    <a:moveTo>
                      <a:pt x="356" y="307"/>
                    </a:moveTo>
                    <a:lnTo>
                      <a:pt x="304" y="261"/>
                    </a:lnTo>
                    <a:lnTo>
                      <a:pt x="250" y="215"/>
                    </a:lnTo>
                    <a:lnTo>
                      <a:pt x="194" y="168"/>
                    </a:lnTo>
                    <a:lnTo>
                      <a:pt x="137" y="122"/>
                    </a:lnTo>
                    <a:lnTo>
                      <a:pt x="125" y="104"/>
                    </a:lnTo>
                    <a:lnTo>
                      <a:pt x="68" y="52"/>
                    </a:lnTo>
                    <a:lnTo>
                      <a:pt x="12" y="0"/>
                    </a:lnTo>
                    <a:lnTo>
                      <a:pt x="0" y="7"/>
                    </a:lnTo>
                    <a:lnTo>
                      <a:pt x="43" y="37"/>
                    </a:lnTo>
                    <a:lnTo>
                      <a:pt x="41" y="55"/>
                    </a:lnTo>
                    <a:lnTo>
                      <a:pt x="22" y="56"/>
                    </a:lnTo>
                    <a:lnTo>
                      <a:pt x="65" y="103"/>
                    </a:lnTo>
                    <a:lnTo>
                      <a:pt x="110" y="150"/>
                    </a:lnTo>
                    <a:lnTo>
                      <a:pt x="155" y="194"/>
                    </a:lnTo>
                    <a:lnTo>
                      <a:pt x="194" y="247"/>
                    </a:lnTo>
                    <a:lnTo>
                      <a:pt x="228" y="301"/>
                    </a:lnTo>
                    <a:lnTo>
                      <a:pt x="265" y="346"/>
                    </a:lnTo>
                    <a:lnTo>
                      <a:pt x="303" y="391"/>
                    </a:lnTo>
                    <a:lnTo>
                      <a:pt x="337" y="447"/>
                    </a:lnTo>
                    <a:lnTo>
                      <a:pt x="349" y="447"/>
                    </a:lnTo>
                    <a:lnTo>
                      <a:pt x="343" y="408"/>
                    </a:lnTo>
                    <a:lnTo>
                      <a:pt x="385" y="429"/>
                    </a:lnTo>
                    <a:lnTo>
                      <a:pt x="404" y="449"/>
                    </a:lnTo>
                    <a:lnTo>
                      <a:pt x="370" y="407"/>
                    </a:lnTo>
                    <a:lnTo>
                      <a:pt x="286" y="341"/>
                    </a:lnTo>
                    <a:lnTo>
                      <a:pt x="268" y="273"/>
                    </a:lnTo>
                    <a:lnTo>
                      <a:pt x="283" y="271"/>
                    </a:lnTo>
                    <a:lnTo>
                      <a:pt x="335" y="292"/>
                    </a:lnTo>
                    <a:lnTo>
                      <a:pt x="356" y="307"/>
                    </a:lnTo>
                    <a:close/>
                  </a:path>
                </a:pathLst>
              </a:custGeom>
              <a:solidFill>
                <a:srgbClr val="FFC000"/>
              </a:solidFill>
              <a:ln w="0">
                <a:solidFill>
                  <a:srgbClr val="006699"/>
                </a:solidFill>
                <a:prstDash val="solid"/>
                <a:round/>
                <a:headEnd/>
                <a:tailEnd/>
              </a:ln>
            </p:spPr>
            <p:txBody>
              <a:bodyPr/>
              <a:lstStyle/>
              <a:p>
                <a:endParaRPr lang="en-US" sz="1799"/>
              </a:p>
            </p:txBody>
          </p:sp>
          <p:sp>
            <p:nvSpPr>
              <p:cNvPr id="1129" name="Freeform 317"/>
              <p:cNvSpPr>
                <a:spLocks noChangeAspect="1"/>
              </p:cNvSpPr>
              <p:nvPr/>
            </p:nvSpPr>
            <p:spPr bwMode="auto">
              <a:xfrm>
                <a:off x="5390159" y="1183636"/>
                <a:ext cx="310242" cy="114122"/>
              </a:xfrm>
              <a:custGeom>
                <a:avLst/>
                <a:gdLst>
                  <a:gd name="T0" fmla="*/ 2147483647 w 416"/>
                  <a:gd name="T1" fmla="*/ 2147483647 h 155"/>
                  <a:gd name="T2" fmla="*/ 2147483647 w 416"/>
                  <a:gd name="T3" fmla="*/ 2147483647 h 155"/>
                  <a:gd name="T4" fmla="*/ 2147483647 w 416"/>
                  <a:gd name="T5" fmla="*/ 2147483647 h 155"/>
                  <a:gd name="T6" fmla="*/ 2147483647 w 416"/>
                  <a:gd name="T7" fmla="*/ 2147483647 h 155"/>
                  <a:gd name="T8" fmla="*/ 2147483647 w 416"/>
                  <a:gd name="T9" fmla="*/ 2147483647 h 155"/>
                  <a:gd name="T10" fmla="*/ 2147483647 w 416"/>
                  <a:gd name="T11" fmla="*/ 2147483647 h 155"/>
                  <a:gd name="T12" fmla="*/ 2147483647 w 416"/>
                  <a:gd name="T13" fmla="*/ 2147483647 h 155"/>
                  <a:gd name="T14" fmla="*/ 2147483647 w 416"/>
                  <a:gd name="T15" fmla="*/ 2147483647 h 155"/>
                  <a:gd name="T16" fmla="*/ 2147483647 w 416"/>
                  <a:gd name="T17" fmla="*/ 2147483647 h 155"/>
                  <a:gd name="T18" fmla="*/ 2147483647 w 416"/>
                  <a:gd name="T19" fmla="*/ 2147483647 h 155"/>
                  <a:gd name="T20" fmla="*/ 2147483647 w 416"/>
                  <a:gd name="T21" fmla="*/ 2147483647 h 155"/>
                  <a:gd name="T22" fmla="*/ 2147483647 w 416"/>
                  <a:gd name="T23" fmla="*/ 2147483647 h 155"/>
                  <a:gd name="T24" fmla="*/ 2147483647 w 416"/>
                  <a:gd name="T25" fmla="*/ 2147483647 h 155"/>
                  <a:gd name="T26" fmla="*/ 2147483647 w 416"/>
                  <a:gd name="T27" fmla="*/ 2147483647 h 155"/>
                  <a:gd name="T28" fmla="*/ 2147483647 w 416"/>
                  <a:gd name="T29" fmla="*/ 2147483647 h 155"/>
                  <a:gd name="T30" fmla="*/ 2147483647 w 416"/>
                  <a:gd name="T31" fmla="*/ 2147483647 h 155"/>
                  <a:gd name="T32" fmla="*/ 2147483647 w 416"/>
                  <a:gd name="T33" fmla="*/ 2147483647 h 155"/>
                  <a:gd name="T34" fmla="*/ 2147483647 w 416"/>
                  <a:gd name="T35" fmla="*/ 2147483647 h 155"/>
                  <a:gd name="T36" fmla="*/ 2147483647 w 416"/>
                  <a:gd name="T37" fmla="*/ 2147483647 h 155"/>
                  <a:gd name="T38" fmla="*/ 0 w 416"/>
                  <a:gd name="T39" fmla="*/ 2147483647 h 155"/>
                  <a:gd name="T40" fmla="*/ 2147483647 w 416"/>
                  <a:gd name="T41" fmla="*/ 2147483647 h 155"/>
                  <a:gd name="T42" fmla="*/ 2147483647 w 416"/>
                  <a:gd name="T43" fmla="*/ 2147483647 h 155"/>
                  <a:gd name="T44" fmla="*/ 2147483647 w 416"/>
                  <a:gd name="T45" fmla="*/ 2147483647 h 155"/>
                  <a:gd name="T46" fmla="*/ 2147483647 w 416"/>
                  <a:gd name="T47" fmla="*/ 2147483647 h 155"/>
                  <a:gd name="T48" fmla="*/ 2147483647 w 416"/>
                  <a:gd name="T49" fmla="*/ 2147483647 h 155"/>
                  <a:gd name="T50" fmla="*/ 2147483647 w 416"/>
                  <a:gd name="T51" fmla="*/ 2147483647 h 155"/>
                  <a:gd name="T52" fmla="*/ 2147483647 w 416"/>
                  <a:gd name="T53" fmla="*/ 2147483647 h 155"/>
                  <a:gd name="T54" fmla="*/ 2147483647 w 416"/>
                  <a:gd name="T55" fmla="*/ 2147483647 h 155"/>
                  <a:gd name="T56" fmla="*/ 2147483647 w 416"/>
                  <a:gd name="T57" fmla="*/ 2147483647 h 155"/>
                  <a:gd name="T58" fmla="*/ 2147483647 w 416"/>
                  <a:gd name="T59" fmla="*/ 2147483647 h 155"/>
                  <a:gd name="T60" fmla="*/ 2147483647 w 416"/>
                  <a:gd name="T61" fmla="*/ 2147483647 h 155"/>
                  <a:gd name="T62" fmla="*/ 2147483647 w 416"/>
                  <a:gd name="T63" fmla="*/ 2147483647 h 155"/>
                  <a:gd name="T64" fmla="*/ 2147483647 w 416"/>
                  <a:gd name="T65" fmla="*/ 2147483647 h 155"/>
                  <a:gd name="T66" fmla="*/ 2147483647 w 416"/>
                  <a:gd name="T67" fmla="*/ 0 h 155"/>
                  <a:gd name="T68" fmla="*/ 2147483647 w 416"/>
                  <a:gd name="T69" fmla="*/ 2147483647 h 1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6"/>
                  <a:gd name="T106" fmla="*/ 0 h 155"/>
                  <a:gd name="T107" fmla="*/ 416 w 416"/>
                  <a:gd name="T108" fmla="*/ 155 h 1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6" h="155">
                    <a:moveTo>
                      <a:pt x="416" y="10"/>
                    </a:moveTo>
                    <a:lnTo>
                      <a:pt x="383" y="31"/>
                    </a:lnTo>
                    <a:lnTo>
                      <a:pt x="292" y="53"/>
                    </a:lnTo>
                    <a:lnTo>
                      <a:pt x="201" y="76"/>
                    </a:lnTo>
                    <a:lnTo>
                      <a:pt x="177" y="80"/>
                    </a:lnTo>
                    <a:lnTo>
                      <a:pt x="189" y="86"/>
                    </a:lnTo>
                    <a:lnTo>
                      <a:pt x="183" y="94"/>
                    </a:lnTo>
                    <a:lnTo>
                      <a:pt x="164" y="97"/>
                    </a:lnTo>
                    <a:lnTo>
                      <a:pt x="165" y="106"/>
                    </a:lnTo>
                    <a:lnTo>
                      <a:pt x="131" y="100"/>
                    </a:lnTo>
                    <a:lnTo>
                      <a:pt x="143" y="116"/>
                    </a:lnTo>
                    <a:lnTo>
                      <a:pt x="128" y="122"/>
                    </a:lnTo>
                    <a:lnTo>
                      <a:pt x="137" y="137"/>
                    </a:lnTo>
                    <a:lnTo>
                      <a:pt x="94" y="130"/>
                    </a:lnTo>
                    <a:lnTo>
                      <a:pt x="135" y="142"/>
                    </a:lnTo>
                    <a:lnTo>
                      <a:pt x="113" y="143"/>
                    </a:lnTo>
                    <a:lnTo>
                      <a:pt x="119" y="155"/>
                    </a:lnTo>
                    <a:lnTo>
                      <a:pt x="24" y="148"/>
                    </a:lnTo>
                    <a:lnTo>
                      <a:pt x="40" y="137"/>
                    </a:lnTo>
                    <a:lnTo>
                      <a:pt x="0" y="136"/>
                    </a:lnTo>
                    <a:lnTo>
                      <a:pt x="40" y="116"/>
                    </a:lnTo>
                    <a:lnTo>
                      <a:pt x="53" y="116"/>
                    </a:lnTo>
                    <a:lnTo>
                      <a:pt x="38" y="109"/>
                    </a:lnTo>
                    <a:lnTo>
                      <a:pt x="47" y="100"/>
                    </a:lnTo>
                    <a:lnTo>
                      <a:pt x="68" y="89"/>
                    </a:lnTo>
                    <a:lnTo>
                      <a:pt x="55" y="86"/>
                    </a:lnTo>
                    <a:lnTo>
                      <a:pt x="61" y="79"/>
                    </a:lnTo>
                    <a:lnTo>
                      <a:pt x="37" y="76"/>
                    </a:lnTo>
                    <a:lnTo>
                      <a:pt x="64" y="68"/>
                    </a:lnTo>
                    <a:lnTo>
                      <a:pt x="88" y="61"/>
                    </a:lnTo>
                    <a:lnTo>
                      <a:pt x="164" y="39"/>
                    </a:lnTo>
                    <a:lnTo>
                      <a:pt x="174" y="30"/>
                    </a:lnTo>
                    <a:lnTo>
                      <a:pt x="318" y="13"/>
                    </a:lnTo>
                    <a:lnTo>
                      <a:pt x="379" y="0"/>
                    </a:lnTo>
                    <a:lnTo>
                      <a:pt x="416" y="10"/>
                    </a:lnTo>
                    <a:close/>
                  </a:path>
                </a:pathLst>
              </a:custGeom>
              <a:solidFill>
                <a:srgbClr val="FFC000"/>
              </a:solidFill>
              <a:ln w="0">
                <a:solidFill>
                  <a:srgbClr val="006699"/>
                </a:solidFill>
                <a:prstDash val="solid"/>
                <a:round/>
                <a:headEnd/>
                <a:tailEnd/>
              </a:ln>
            </p:spPr>
            <p:txBody>
              <a:bodyPr/>
              <a:lstStyle/>
              <a:p>
                <a:endParaRPr lang="en-US" sz="1799"/>
              </a:p>
            </p:txBody>
          </p:sp>
          <p:sp>
            <p:nvSpPr>
              <p:cNvPr id="1130" name="Freeform 318"/>
              <p:cNvSpPr>
                <a:spLocks noChangeAspect="1"/>
              </p:cNvSpPr>
              <p:nvPr/>
            </p:nvSpPr>
            <p:spPr bwMode="auto">
              <a:xfrm>
                <a:off x="5366293" y="1299729"/>
                <a:ext cx="180976" cy="86575"/>
              </a:xfrm>
              <a:custGeom>
                <a:avLst/>
                <a:gdLst>
                  <a:gd name="T0" fmla="*/ 2147483647 w 242"/>
                  <a:gd name="T1" fmla="*/ 2147483647 h 118"/>
                  <a:gd name="T2" fmla="*/ 2147483647 w 242"/>
                  <a:gd name="T3" fmla="*/ 2147483647 h 118"/>
                  <a:gd name="T4" fmla="*/ 2147483647 w 242"/>
                  <a:gd name="T5" fmla="*/ 2147483647 h 118"/>
                  <a:gd name="T6" fmla="*/ 2147483647 w 242"/>
                  <a:gd name="T7" fmla="*/ 2147483647 h 118"/>
                  <a:gd name="T8" fmla="*/ 2147483647 w 242"/>
                  <a:gd name="T9" fmla="*/ 2147483647 h 118"/>
                  <a:gd name="T10" fmla="*/ 2147483647 w 242"/>
                  <a:gd name="T11" fmla="*/ 2147483647 h 118"/>
                  <a:gd name="T12" fmla="*/ 2147483647 w 242"/>
                  <a:gd name="T13" fmla="*/ 0 h 118"/>
                  <a:gd name="T14" fmla="*/ 2147483647 w 242"/>
                  <a:gd name="T15" fmla="*/ 2147483647 h 118"/>
                  <a:gd name="T16" fmla="*/ 2147483647 w 242"/>
                  <a:gd name="T17" fmla="*/ 2147483647 h 118"/>
                  <a:gd name="T18" fmla="*/ 2147483647 w 242"/>
                  <a:gd name="T19" fmla="*/ 2147483647 h 118"/>
                  <a:gd name="T20" fmla="*/ 2147483647 w 242"/>
                  <a:gd name="T21" fmla="*/ 2147483647 h 118"/>
                  <a:gd name="T22" fmla="*/ 0 w 242"/>
                  <a:gd name="T23" fmla="*/ 2147483647 h 118"/>
                  <a:gd name="T24" fmla="*/ 2147483647 w 242"/>
                  <a:gd name="T25" fmla="*/ 2147483647 h 118"/>
                  <a:gd name="T26" fmla="*/ 2147483647 w 242"/>
                  <a:gd name="T27" fmla="*/ 2147483647 h 118"/>
                  <a:gd name="T28" fmla="*/ 2147483647 w 242"/>
                  <a:gd name="T29" fmla="*/ 2147483647 h 118"/>
                  <a:gd name="T30" fmla="*/ 2147483647 w 242"/>
                  <a:gd name="T31" fmla="*/ 2147483647 h 118"/>
                  <a:gd name="T32" fmla="*/ 2147483647 w 242"/>
                  <a:gd name="T33" fmla="*/ 2147483647 h 118"/>
                  <a:gd name="T34" fmla="*/ 2147483647 w 242"/>
                  <a:gd name="T35" fmla="*/ 2147483647 h 118"/>
                  <a:gd name="T36" fmla="*/ 2147483647 w 242"/>
                  <a:gd name="T37" fmla="*/ 2147483647 h 118"/>
                  <a:gd name="T38" fmla="*/ 2147483647 w 242"/>
                  <a:gd name="T39" fmla="*/ 2147483647 h 118"/>
                  <a:gd name="T40" fmla="*/ 2147483647 w 242"/>
                  <a:gd name="T41" fmla="*/ 2147483647 h 118"/>
                  <a:gd name="T42" fmla="*/ 2147483647 w 242"/>
                  <a:gd name="T43" fmla="*/ 2147483647 h 118"/>
                  <a:gd name="T44" fmla="*/ 2147483647 w 242"/>
                  <a:gd name="T45" fmla="*/ 2147483647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18"/>
                  <a:gd name="T71" fmla="*/ 242 w 242"/>
                  <a:gd name="T72" fmla="*/ 118 h 1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18">
                    <a:moveTo>
                      <a:pt x="242" y="114"/>
                    </a:moveTo>
                    <a:lnTo>
                      <a:pt x="153" y="75"/>
                    </a:lnTo>
                    <a:lnTo>
                      <a:pt x="126" y="30"/>
                    </a:lnTo>
                    <a:lnTo>
                      <a:pt x="126" y="24"/>
                    </a:lnTo>
                    <a:lnTo>
                      <a:pt x="130" y="17"/>
                    </a:lnTo>
                    <a:lnTo>
                      <a:pt x="138" y="3"/>
                    </a:lnTo>
                    <a:lnTo>
                      <a:pt x="47" y="0"/>
                    </a:lnTo>
                    <a:lnTo>
                      <a:pt x="33" y="15"/>
                    </a:lnTo>
                    <a:lnTo>
                      <a:pt x="21" y="29"/>
                    </a:lnTo>
                    <a:lnTo>
                      <a:pt x="35" y="35"/>
                    </a:lnTo>
                    <a:lnTo>
                      <a:pt x="18" y="54"/>
                    </a:lnTo>
                    <a:lnTo>
                      <a:pt x="0" y="60"/>
                    </a:lnTo>
                    <a:lnTo>
                      <a:pt x="24" y="83"/>
                    </a:lnTo>
                    <a:lnTo>
                      <a:pt x="53" y="81"/>
                    </a:lnTo>
                    <a:lnTo>
                      <a:pt x="73" y="83"/>
                    </a:lnTo>
                    <a:lnTo>
                      <a:pt x="90" y="84"/>
                    </a:lnTo>
                    <a:lnTo>
                      <a:pt x="105" y="100"/>
                    </a:lnTo>
                    <a:lnTo>
                      <a:pt x="102" y="105"/>
                    </a:lnTo>
                    <a:lnTo>
                      <a:pt x="135" y="112"/>
                    </a:lnTo>
                    <a:lnTo>
                      <a:pt x="163" y="115"/>
                    </a:lnTo>
                    <a:lnTo>
                      <a:pt x="197" y="117"/>
                    </a:lnTo>
                    <a:lnTo>
                      <a:pt x="229" y="118"/>
                    </a:lnTo>
                    <a:lnTo>
                      <a:pt x="242" y="114"/>
                    </a:lnTo>
                    <a:close/>
                  </a:path>
                </a:pathLst>
              </a:custGeom>
              <a:solidFill>
                <a:srgbClr val="FFC000"/>
              </a:solidFill>
              <a:ln w="0">
                <a:solidFill>
                  <a:srgbClr val="006699"/>
                </a:solidFill>
                <a:prstDash val="solid"/>
                <a:round/>
                <a:headEnd/>
                <a:tailEnd/>
              </a:ln>
            </p:spPr>
            <p:txBody>
              <a:bodyPr/>
              <a:lstStyle/>
              <a:p>
                <a:endParaRPr lang="en-US" sz="1799"/>
              </a:p>
            </p:txBody>
          </p:sp>
          <p:sp>
            <p:nvSpPr>
              <p:cNvPr id="1131" name="Freeform 319"/>
              <p:cNvSpPr>
                <a:spLocks noChangeAspect="1"/>
              </p:cNvSpPr>
              <p:nvPr/>
            </p:nvSpPr>
            <p:spPr bwMode="auto">
              <a:xfrm>
                <a:off x="7378882" y="1205284"/>
                <a:ext cx="212796" cy="47219"/>
              </a:xfrm>
              <a:custGeom>
                <a:avLst/>
                <a:gdLst>
                  <a:gd name="T0" fmla="*/ 2147483647 w 287"/>
                  <a:gd name="T1" fmla="*/ 2147483647 h 64"/>
                  <a:gd name="T2" fmla="*/ 2147483647 w 287"/>
                  <a:gd name="T3" fmla="*/ 0 h 64"/>
                  <a:gd name="T4" fmla="*/ 2147483647 w 287"/>
                  <a:gd name="T5" fmla="*/ 2147483647 h 64"/>
                  <a:gd name="T6" fmla="*/ 2147483647 w 287"/>
                  <a:gd name="T7" fmla="*/ 2147483647 h 64"/>
                  <a:gd name="T8" fmla="*/ 2147483647 w 287"/>
                  <a:gd name="T9" fmla="*/ 2147483647 h 64"/>
                  <a:gd name="T10" fmla="*/ 2147483647 w 287"/>
                  <a:gd name="T11" fmla="*/ 2147483647 h 64"/>
                  <a:gd name="T12" fmla="*/ 2147483647 w 287"/>
                  <a:gd name="T13" fmla="*/ 2147483647 h 64"/>
                  <a:gd name="T14" fmla="*/ 0 w 287"/>
                  <a:gd name="T15" fmla="*/ 2147483647 h 64"/>
                  <a:gd name="T16" fmla="*/ 2147483647 w 287"/>
                  <a:gd name="T17" fmla="*/ 2147483647 h 64"/>
                  <a:gd name="T18" fmla="*/ 2147483647 w 287"/>
                  <a:gd name="T19" fmla="*/ 2147483647 h 64"/>
                  <a:gd name="T20" fmla="*/ 2147483647 w 287"/>
                  <a:gd name="T21" fmla="*/ 2147483647 h 64"/>
                  <a:gd name="T22" fmla="*/ 2147483647 w 287"/>
                  <a:gd name="T23" fmla="*/ 2147483647 h 64"/>
                  <a:gd name="T24" fmla="*/ 2147483647 w 287"/>
                  <a:gd name="T25" fmla="*/ 2147483647 h 64"/>
                  <a:gd name="T26" fmla="*/ 2147483647 w 287"/>
                  <a:gd name="T27" fmla="*/ 2147483647 h 64"/>
                  <a:gd name="T28" fmla="*/ 2147483647 w 287"/>
                  <a:gd name="T29" fmla="*/ 2147483647 h 64"/>
                  <a:gd name="T30" fmla="*/ 2147483647 w 287"/>
                  <a:gd name="T31" fmla="*/ 2147483647 h 64"/>
                  <a:gd name="T32" fmla="*/ 2147483647 w 287"/>
                  <a:gd name="T33" fmla="*/ 214748364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
                  <a:gd name="T52" fmla="*/ 0 h 64"/>
                  <a:gd name="T53" fmla="*/ 287 w 287"/>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 h="64">
                    <a:moveTo>
                      <a:pt x="287" y="28"/>
                    </a:moveTo>
                    <a:lnTo>
                      <a:pt x="107" y="0"/>
                    </a:lnTo>
                    <a:lnTo>
                      <a:pt x="128" y="8"/>
                    </a:lnTo>
                    <a:lnTo>
                      <a:pt x="106" y="6"/>
                    </a:lnTo>
                    <a:lnTo>
                      <a:pt x="124" y="20"/>
                    </a:lnTo>
                    <a:lnTo>
                      <a:pt x="36" y="3"/>
                    </a:lnTo>
                    <a:lnTo>
                      <a:pt x="1" y="14"/>
                    </a:lnTo>
                    <a:lnTo>
                      <a:pt x="0" y="17"/>
                    </a:lnTo>
                    <a:lnTo>
                      <a:pt x="18" y="27"/>
                    </a:lnTo>
                    <a:lnTo>
                      <a:pt x="27" y="37"/>
                    </a:lnTo>
                    <a:lnTo>
                      <a:pt x="139" y="64"/>
                    </a:lnTo>
                    <a:lnTo>
                      <a:pt x="143" y="54"/>
                    </a:lnTo>
                    <a:lnTo>
                      <a:pt x="230" y="52"/>
                    </a:lnTo>
                    <a:lnTo>
                      <a:pt x="273" y="52"/>
                    </a:lnTo>
                    <a:lnTo>
                      <a:pt x="254" y="46"/>
                    </a:lnTo>
                    <a:lnTo>
                      <a:pt x="285" y="39"/>
                    </a:lnTo>
                    <a:lnTo>
                      <a:pt x="287" y="28"/>
                    </a:lnTo>
                    <a:close/>
                  </a:path>
                </a:pathLst>
              </a:custGeom>
              <a:solidFill>
                <a:srgbClr val="FFC000"/>
              </a:solidFill>
              <a:ln w="0">
                <a:solidFill>
                  <a:srgbClr val="006699"/>
                </a:solidFill>
                <a:prstDash val="solid"/>
                <a:round/>
                <a:headEnd/>
                <a:tailEnd/>
              </a:ln>
            </p:spPr>
            <p:txBody>
              <a:bodyPr/>
              <a:lstStyle/>
              <a:p>
                <a:endParaRPr lang="en-US" sz="1799"/>
              </a:p>
            </p:txBody>
          </p:sp>
          <p:sp>
            <p:nvSpPr>
              <p:cNvPr id="1132" name="Freeform 320"/>
              <p:cNvSpPr>
                <a:spLocks noChangeAspect="1"/>
              </p:cNvSpPr>
              <p:nvPr/>
            </p:nvSpPr>
            <p:spPr bwMode="auto">
              <a:xfrm>
                <a:off x="6185648" y="1087222"/>
                <a:ext cx="165066" cy="39351"/>
              </a:xfrm>
              <a:custGeom>
                <a:avLst/>
                <a:gdLst>
                  <a:gd name="T0" fmla="*/ 2147483647 w 220"/>
                  <a:gd name="T1" fmla="*/ 2147483647 h 54"/>
                  <a:gd name="T2" fmla="*/ 2147483647 w 220"/>
                  <a:gd name="T3" fmla="*/ 2147483647 h 54"/>
                  <a:gd name="T4" fmla="*/ 2147483647 w 220"/>
                  <a:gd name="T5" fmla="*/ 2147483647 h 54"/>
                  <a:gd name="T6" fmla="*/ 2147483647 w 220"/>
                  <a:gd name="T7" fmla="*/ 0 h 54"/>
                  <a:gd name="T8" fmla="*/ 2147483647 w 220"/>
                  <a:gd name="T9" fmla="*/ 2147483647 h 54"/>
                  <a:gd name="T10" fmla="*/ 0 w 220"/>
                  <a:gd name="T11" fmla="*/ 2147483647 h 54"/>
                  <a:gd name="T12" fmla="*/ 2147483647 w 220"/>
                  <a:gd name="T13" fmla="*/ 2147483647 h 54"/>
                  <a:gd name="T14" fmla="*/ 2147483647 w 220"/>
                  <a:gd name="T15" fmla="*/ 2147483647 h 54"/>
                  <a:gd name="T16" fmla="*/ 2147483647 w 220"/>
                  <a:gd name="T17" fmla="*/ 2147483647 h 54"/>
                  <a:gd name="T18" fmla="*/ 2147483647 w 220"/>
                  <a:gd name="T19" fmla="*/ 2147483647 h 54"/>
                  <a:gd name="T20" fmla="*/ 2147483647 w 22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54"/>
                  <a:gd name="T35" fmla="*/ 220 w 22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54">
                    <a:moveTo>
                      <a:pt x="190" y="15"/>
                    </a:moveTo>
                    <a:lnTo>
                      <a:pt x="135" y="7"/>
                    </a:lnTo>
                    <a:lnTo>
                      <a:pt x="109" y="13"/>
                    </a:lnTo>
                    <a:lnTo>
                      <a:pt x="93" y="0"/>
                    </a:lnTo>
                    <a:lnTo>
                      <a:pt x="9" y="10"/>
                    </a:lnTo>
                    <a:lnTo>
                      <a:pt x="0" y="27"/>
                    </a:lnTo>
                    <a:lnTo>
                      <a:pt x="29" y="28"/>
                    </a:lnTo>
                    <a:lnTo>
                      <a:pt x="72" y="45"/>
                    </a:lnTo>
                    <a:lnTo>
                      <a:pt x="220" y="54"/>
                    </a:lnTo>
                    <a:lnTo>
                      <a:pt x="205" y="40"/>
                    </a:lnTo>
                    <a:lnTo>
                      <a:pt x="190" y="15"/>
                    </a:lnTo>
                    <a:close/>
                  </a:path>
                </a:pathLst>
              </a:custGeom>
              <a:solidFill>
                <a:srgbClr val="FFC000"/>
              </a:solidFill>
              <a:ln w="0">
                <a:solidFill>
                  <a:srgbClr val="006699"/>
                </a:solidFill>
                <a:prstDash val="solid"/>
                <a:round/>
                <a:headEnd/>
                <a:tailEnd/>
              </a:ln>
            </p:spPr>
            <p:txBody>
              <a:bodyPr/>
              <a:lstStyle/>
              <a:p>
                <a:endParaRPr lang="en-US" sz="1799"/>
              </a:p>
            </p:txBody>
          </p:sp>
          <p:sp>
            <p:nvSpPr>
              <p:cNvPr id="1133" name="Freeform 321"/>
              <p:cNvSpPr>
                <a:spLocks noChangeAspect="1"/>
              </p:cNvSpPr>
              <p:nvPr/>
            </p:nvSpPr>
            <p:spPr bwMode="auto">
              <a:xfrm>
                <a:off x="6374574" y="1108865"/>
                <a:ext cx="123299" cy="43288"/>
              </a:xfrm>
              <a:custGeom>
                <a:avLst/>
                <a:gdLst>
                  <a:gd name="T0" fmla="*/ 2147483647 w 165"/>
                  <a:gd name="T1" fmla="*/ 2147483647 h 59"/>
                  <a:gd name="T2" fmla="*/ 2147483647 w 165"/>
                  <a:gd name="T3" fmla="*/ 2147483647 h 59"/>
                  <a:gd name="T4" fmla="*/ 2147483647 w 165"/>
                  <a:gd name="T5" fmla="*/ 2147483647 h 59"/>
                  <a:gd name="T6" fmla="*/ 2147483647 w 165"/>
                  <a:gd name="T7" fmla="*/ 2147483647 h 59"/>
                  <a:gd name="T8" fmla="*/ 2147483647 w 165"/>
                  <a:gd name="T9" fmla="*/ 0 h 59"/>
                  <a:gd name="T10" fmla="*/ 2147483647 w 165"/>
                  <a:gd name="T11" fmla="*/ 2147483647 h 59"/>
                  <a:gd name="T12" fmla="*/ 0 w 165"/>
                  <a:gd name="T13" fmla="*/ 2147483647 h 59"/>
                  <a:gd name="T14" fmla="*/ 2147483647 w 165"/>
                  <a:gd name="T15" fmla="*/ 2147483647 h 59"/>
                  <a:gd name="T16" fmla="*/ 2147483647 w 165"/>
                  <a:gd name="T17" fmla="*/ 2147483647 h 59"/>
                  <a:gd name="T18" fmla="*/ 2147483647 w 165"/>
                  <a:gd name="T19" fmla="*/ 2147483647 h 59"/>
                  <a:gd name="T20" fmla="*/ 2147483647 w 165"/>
                  <a:gd name="T21" fmla="*/ 2147483647 h 59"/>
                  <a:gd name="T22" fmla="*/ 2147483647 w 165"/>
                  <a:gd name="T23" fmla="*/ 2147483647 h 59"/>
                  <a:gd name="T24" fmla="*/ 2147483647 w 165"/>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5"/>
                  <a:gd name="T40" fmla="*/ 0 h 59"/>
                  <a:gd name="T41" fmla="*/ 165 w 16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5" h="59">
                    <a:moveTo>
                      <a:pt x="162" y="34"/>
                    </a:moveTo>
                    <a:lnTo>
                      <a:pt x="77" y="10"/>
                    </a:lnTo>
                    <a:lnTo>
                      <a:pt x="56" y="24"/>
                    </a:lnTo>
                    <a:lnTo>
                      <a:pt x="43" y="1"/>
                    </a:lnTo>
                    <a:lnTo>
                      <a:pt x="20" y="0"/>
                    </a:lnTo>
                    <a:lnTo>
                      <a:pt x="31" y="7"/>
                    </a:lnTo>
                    <a:lnTo>
                      <a:pt x="0" y="10"/>
                    </a:lnTo>
                    <a:lnTo>
                      <a:pt x="4" y="15"/>
                    </a:lnTo>
                    <a:lnTo>
                      <a:pt x="22" y="27"/>
                    </a:lnTo>
                    <a:lnTo>
                      <a:pt x="3" y="34"/>
                    </a:lnTo>
                    <a:lnTo>
                      <a:pt x="15" y="59"/>
                    </a:lnTo>
                    <a:lnTo>
                      <a:pt x="165" y="37"/>
                    </a:lnTo>
                    <a:lnTo>
                      <a:pt x="162" y="34"/>
                    </a:lnTo>
                    <a:close/>
                  </a:path>
                </a:pathLst>
              </a:custGeom>
              <a:solidFill>
                <a:srgbClr val="FFC000"/>
              </a:solidFill>
              <a:ln w="0">
                <a:solidFill>
                  <a:srgbClr val="006699"/>
                </a:solidFill>
                <a:prstDash val="solid"/>
                <a:round/>
                <a:headEnd/>
                <a:tailEnd/>
              </a:ln>
            </p:spPr>
            <p:txBody>
              <a:bodyPr/>
              <a:lstStyle/>
              <a:p>
                <a:endParaRPr lang="en-US" sz="1799"/>
              </a:p>
            </p:txBody>
          </p:sp>
          <p:sp>
            <p:nvSpPr>
              <p:cNvPr id="1134" name="Freeform 322"/>
              <p:cNvSpPr>
                <a:spLocks noChangeAspect="1"/>
              </p:cNvSpPr>
              <p:nvPr/>
            </p:nvSpPr>
            <p:spPr bwMode="auto">
              <a:xfrm>
                <a:off x="6114053" y="1061643"/>
                <a:ext cx="133243" cy="27547"/>
              </a:xfrm>
              <a:custGeom>
                <a:avLst/>
                <a:gdLst>
                  <a:gd name="T0" fmla="*/ 2147483647 w 175"/>
                  <a:gd name="T1" fmla="*/ 2147483647 h 34"/>
                  <a:gd name="T2" fmla="*/ 2147483647 w 175"/>
                  <a:gd name="T3" fmla="*/ 0 h 34"/>
                  <a:gd name="T4" fmla="*/ 2147483647 w 175"/>
                  <a:gd name="T5" fmla="*/ 2147483647 h 34"/>
                  <a:gd name="T6" fmla="*/ 2147483647 w 175"/>
                  <a:gd name="T7" fmla="*/ 2147483647 h 34"/>
                  <a:gd name="T8" fmla="*/ 2147483647 w 175"/>
                  <a:gd name="T9" fmla="*/ 2147483647 h 34"/>
                  <a:gd name="T10" fmla="*/ 0 w 175"/>
                  <a:gd name="T11" fmla="*/ 2147483647 h 34"/>
                  <a:gd name="T12" fmla="*/ 2147483647 w 175"/>
                  <a:gd name="T13" fmla="*/ 2147483647 h 34"/>
                  <a:gd name="T14" fmla="*/ 2147483647 w 175"/>
                  <a:gd name="T15" fmla="*/ 2147483647 h 34"/>
                  <a:gd name="T16" fmla="*/ 2147483647 w 175"/>
                  <a:gd name="T17" fmla="*/ 2147483647 h 34"/>
                  <a:gd name="T18" fmla="*/ 2147483647 w 175"/>
                  <a:gd name="T19" fmla="*/ 2147483647 h 34"/>
                  <a:gd name="T20" fmla="*/ 2147483647 w 175"/>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34"/>
                  <a:gd name="T35" fmla="*/ 175 w 175"/>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34">
                    <a:moveTo>
                      <a:pt x="175" y="17"/>
                    </a:moveTo>
                    <a:lnTo>
                      <a:pt x="97" y="0"/>
                    </a:lnTo>
                    <a:lnTo>
                      <a:pt x="9" y="11"/>
                    </a:lnTo>
                    <a:lnTo>
                      <a:pt x="32" y="12"/>
                    </a:lnTo>
                    <a:lnTo>
                      <a:pt x="27" y="23"/>
                    </a:lnTo>
                    <a:lnTo>
                      <a:pt x="0" y="27"/>
                    </a:lnTo>
                    <a:lnTo>
                      <a:pt x="51" y="28"/>
                    </a:lnTo>
                    <a:lnTo>
                      <a:pt x="39" y="34"/>
                    </a:lnTo>
                    <a:lnTo>
                      <a:pt x="173" y="31"/>
                    </a:lnTo>
                    <a:lnTo>
                      <a:pt x="154" y="23"/>
                    </a:lnTo>
                    <a:lnTo>
                      <a:pt x="175" y="17"/>
                    </a:lnTo>
                    <a:close/>
                  </a:path>
                </a:pathLst>
              </a:custGeom>
              <a:solidFill>
                <a:srgbClr val="FFC000"/>
              </a:solidFill>
              <a:ln w="0">
                <a:solidFill>
                  <a:srgbClr val="006699"/>
                </a:solidFill>
                <a:prstDash val="solid"/>
                <a:round/>
                <a:headEnd/>
                <a:tailEnd/>
              </a:ln>
            </p:spPr>
            <p:txBody>
              <a:bodyPr/>
              <a:lstStyle/>
              <a:p>
                <a:endParaRPr lang="en-US" sz="1799"/>
              </a:p>
            </p:txBody>
          </p:sp>
          <p:sp>
            <p:nvSpPr>
              <p:cNvPr id="1135" name="Freeform 323"/>
              <p:cNvSpPr>
                <a:spLocks noChangeAspect="1"/>
              </p:cNvSpPr>
              <p:nvPr/>
            </p:nvSpPr>
            <p:spPr bwMode="auto">
              <a:xfrm>
                <a:off x="7613551" y="1222996"/>
                <a:ext cx="135233" cy="27547"/>
              </a:xfrm>
              <a:custGeom>
                <a:avLst/>
                <a:gdLst>
                  <a:gd name="T0" fmla="*/ 2147483647 w 182"/>
                  <a:gd name="T1" fmla="*/ 2147483647 h 35"/>
                  <a:gd name="T2" fmla="*/ 2147483647 w 182"/>
                  <a:gd name="T3" fmla="*/ 2147483647 h 35"/>
                  <a:gd name="T4" fmla="*/ 0 w 182"/>
                  <a:gd name="T5" fmla="*/ 0 h 35"/>
                  <a:gd name="T6" fmla="*/ 2147483647 w 182"/>
                  <a:gd name="T7" fmla="*/ 2147483647 h 35"/>
                  <a:gd name="T8" fmla="*/ 2147483647 w 182"/>
                  <a:gd name="T9" fmla="*/ 2147483647 h 35"/>
                  <a:gd name="T10" fmla="*/ 2147483647 w 182"/>
                  <a:gd name="T11" fmla="*/ 2147483647 h 35"/>
                  <a:gd name="T12" fmla="*/ 0 60000 65536"/>
                  <a:gd name="T13" fmla="*/ 0 60000 65536"/>
                  <a:gd name="T14" fmla="*/ 0 60000 65536"/>
                  <a:gd name="T15" fmla="*/ 0 60000 65536"/>
                  <a:gd name="T16" fmla="*/ 0 60000 65536"/>
                  <a:gd name="T17" fmla="*/ 0 60000 65536"/>
                  <a:gd name="T18" fmla="*/ 0 w 182"/>
                  <a:gd name="T19" fmla="*/ 0 h 35"/>
                  <a:gd name="T20" fmla="*/ 182 w 18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82" h="35">
                    <a:moveTo>
                      <a:pt x="182" y="18"/>
                    </a:moveTo>
                    <a:lnTo>
                      <a:pt x="42" y="6"/>
                    </a:lnTo>
                    <a:lnTo>
                      <a:pt x="0" y="0"/>
                    </a:lnTo>
                    <a:lnTo>
                      <a:pt x="16" y="15"/>
                    </a:lnTo>
                    <a:lnTo>
                      <a:pt x="167" y="35"/>
                    </a:lnTo>
                    <a:lnTo>
                      <a:pt x="182" y="18"/>
                    </a:lnTo>
                    <a:close/>
                  </a:path>
                </a:pathLst>
              </a:custGeom>
              <a:solidFill>
                <a:srgbClr val="FFC000"/>
              </a:solidFill>
              <a:ln w="0">
                <a:solidFill>
                  <a:srgbClr val="006699"/>
                </a:solidFill>
                <a:prstDash val="solid"/>
                <a:round/>
                <a:headEnd/>
                <a:tailEnd/>
              </a:ln>
            </p:spPr>
            <p:txBody>
              <a:bodyPr/>
              <a:lstStyle/>
              <a:p>
                <a:endParaRPr lang="en-US" sz="1799"/>
              </a:p>
            </p:txBody>
          </p:sp>
          <p:sp>
            <p:nvSpPr>
              <p:cNvPr id="1136" name="Freeform 324"/>
              <p:cNvSpPr>
                <a:spLocks noChangeAspect="1"/>
              </p:cNvSpPr>
              <p:nvPr/>
            </p:nvSpPr>
            <p:spPr bwMode="auto">
              <a:xfrm>
                <a:off x="4670240" y="1960857"/>
                <a:ext cx="65628" cy="23612"/>
              </a:xfrm>
              <a:custGeom>
                <a:avLst/>
                <a:gdLst>
                  <a:gd name="T0" fmla="*/ 2147483647 w 89"/>
                  <a:gd name="T1" fmla="*/ 0 h 33"/>
                  <a:gd name="T2" fmla="*/ 2147483647 w 89"/>
                  <a:gd name="T3" fmla="*/ 2147483647 h 33"/>
                  <a:gd name="T4" fmla="*/ 0 w 89"/>
                  <a:gd name="T5" fmla="*/ 2147483647 h 33"/>
                  <a:gd name="T6" fmla="*/ 0 w 89"/>
                  <a:gd name="T7" fmla="*/ 2147483647 h 33"/>
                  <a:gd name="T8" fmla="*/ 2147483647 w 89"/>
                  <a:gd name="T9" fmla="*/ 2147483647 h 33"/>
                  <a:gd name="T10" fmla="*/ 2147483647 w 89"/>
                  <a:gd name="T11" fmla="*/ 2147483647 h 33"/>
                  <a:gd name="T12" fmla="*/ 2147483647 w 89"/>
                  <a:gd name="T13" fmla="*/ 2147483647 h 33"/>
                  <a:gd name="T14" fmla="*/ 0 w 89"/>
                  <a:gd name="T15" fmla="*/ 2147483647 h 33"/>
                  <a:gd name="T16" fmla="*/ 2147483647 w 89"/>
                  <a:gd name="T17" fmla="*/ 2147483647 h 33"/>
                  <a:gd name="T18" fmla="*/ 2147483647 w 89"/>
                  <a:gd name="T19" fmla="*/ 2147483647 h 33"/>
                  <a:gd name="T20" fmla="*/ 2147483647 w 89"/>
                  <a:gd name="T21" fmla="*/ 2147483647 h 33"/>
                  <a:gd name="T22" fmla="*/ 2147483647 w 89"/>
                  <a:gd name="T23" fmla="*/ 2147483647 h 33"/>
                  <a:gd name="T24" fmla="*/ 2147483647 w 89"/>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33"/>
                  <a:gd name="T41" fmla="*/ 89 w 89"/>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33">
                    <a:moveTo>
                      <a:pt x="25" y="0"/>
                    </a:moveTo>
                    <a:lnTo>
                      <a:pt x="24" y="9"/>
                    </a:lnTo>
                    <a:lnTo>
                      <a:pt x="0" y="8"/>
                    </a:lnTo>
                    <a:lnTo>
                      <a:pt x="0" y="12"/>
                    </a:lnTo>
                    <a:lnTo>
                      <a:pt x="6" y="14"/>
                    </a:lnTo>
                    <a:lnTo>
                      <a:pt x="6" y="15"/>
                    </a:lnTo>
                    <a:lnTo>
                      <a:pt x="1" y="17"/>
                    </a:lnTo>
                    <a:lnTo>
                      <a:pt x="0" y="26"/>
                    </a:lnTo>
                    <a:lnTo>
                      <a:pt x="21" y="27"/>
                    </a:lnTo>
                    <a:lnTo>
                      <a:pt x="89" y="33"/>
                    </a:lnTo>
                    <a:lnTo>
                      <a:pt x="88" y="12"/>
                    </a:lnTo>
                    <a:lnTo>
                      <a:pt x="51" y="6"/>
                    </a:lnTo>
                    <a:lnTo>
                      <a:pt x="25"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37" name="Freeform 325"/>
              <p:cNvSpPr>
                <a:spLocks noChangeAspect="1"/>
              </p:cNvSpPr>
              <p:nvPr/>
            </p:nvSpPr>
            <p:spPr bwMode="auto">
              <a:xfrm>
                <a:off x="7553888" y="1278088"/>
                <a:ext cx="105401" cy="23612"/>
              </a:xfrm>
              <a:custGeom>
                <a:avLst/>
                <a:gdLst>
                  <a:gd name="T0" fmla="*/ 2147483647 w 142"/>
                  <a:gd name="T1" fmla="*/ 2147483647 h 31"/>
                  <a:gd name="T2" fmla="*/ 0 w 142"/>
                  <a:gd name="T3" fmla="*/ 2147483647 h 31"/>
                  <a:gd name="T4" fmla="*/ 2147483647 w 142"/>
                  <a:gd name="T5" fmla="*/ 0 h 31"/>
                  <a:gd name="T6" fmla="*/ 2147483647 w 142"/>
                  <a:gd name="T7" fmla="*/ 2147483647 h 31"/>
                  <a:gd name="T8" fmla="*/ 2147483647 w 142"/>
                  <a:gd name="T9" fmla="*/ 2147483647 h 31"/>
                  <a:gd name="T10" fmla="*/ 0 60000 65536"/>
                  <a:gd name="T11" fmla="*/ 0 60000 65536"/>
                  <a:gd name="T12" fmla="*/ 0 60000 65536"/>
                  <a:gd name="T13" fmla="*/ 0 60000 65536"/>
                  <a:gd name="T14" fmla="*/ 0 60000 65536"/>
                  <a:gd name="T15" fmla="*/ 0 w 142"/>
                  <a:gd name="T16" fmla="*/ 0 h 31"/>
                  <a:gd name="T17" fmla="*/ 142 w 142"/>
                  <a:gd name="T18" fmla="*/ 31 h 31"/>
                </a:gdLst>
                <a:ahLst/>
                <a:cxnLst>
                  <a:cxn ang="T10">
                    <a:pos x="T0" y="T1"/>
                  </a:cxn>
                  <a:cxn ang="T11">
                    <a:pos x="T2" y="T3"/>
                  </a:cxn>
                  <a:cxn ang="T12">
                    <a:pos x="T4" y="T5"/>
                  </a:cxn>
                  <a:cxn ang="T13">
                    <a:pos x="T6" y="T7"/>
                  </a:cxn>
                  <a:cxn ang="T14">
                    <a:pos x="T8" y="T9"/>
                  </a:cxn>
                </a:cxnLst>
                <a:rect l="T15" t="T16" r="T17" b="T18"/>
                <a:pathLst>
                  <a:path w="142" h="31">
                    <a:moveTo>
                      <a:pt x="142" y="31"/>
                    </a:moveTo>
                    <a:lnTo>
                      <a:pt x="0" y="22"/>
                    </a:lnTo>
                    <a:lnTo>
                      <a:pt x="48" y="0"/>
                    </a:lnTo>
                    <a:lnTo>
                      <a:pt x="127" y="24"/>
                    </a:lnTo>
                    <a:lnTo>
                      <a:pt x="142" y="31"/>
                    </a:lnTo>
                    <a:close/>
                  </a:path>
                </a:pathLst>
              </a:custGeom>
              <a:solidFill>
                <a:srgbClr val="FFC000"/>
              </a:solidFill>
              <a:ln w="0">
                <a:solidFill>
                  <a:srgbClr val="006699"/>
                </a:solidFill>
                <a:prstDash val="solid"/>
                <a:round/>
                <a:headEnd/>
                <a:tailEnd/>
              </a:ln>
            </p:spPr>
            <p:txBody>
              <a:bodyPr/>
              <a:lstStyle/>
              <a:p>
                <a:endParaRPr lang="en-US" sz="1799"/>
              </a:p>
            </p:txBody>
          </p:sp>
          <p:sp>
            <p:nvSpPr>
              <p:cNvPr id="1138" name="Freeform 326"/>
              <p:cNvSpPr>
                <a:spLocks noChangeAspect="1"/>
              </p:cNvSpPr>
              <p:nvPr/>
            </p:nvSpPr>
            <p:spPr bwMode="auto">
              <a:xfrm>
                <a:off x="5328508" y="1425661"/>
                <a:ext cx="55685" cy="27547"/>
              </a:xfrm>
              <a:custGeom>
                <a:avLst/>
                <a:gdLst>
                  <a:gd name="T0" fmla="*/ 2147483647 w 75"/>
                  <a:gd name="T1" fmla="*/ 2147483647 h 37"/>
                  <a:gd name="T2" fmla="*/ 2147483647 w 75"/>
                  <a:gd name="T3" fmla="*/ 2147483647 h 37"/>
                  <a:gd name="T4" fmla="*/ 0 w 75"/>
                  <a:gd name="T5" fmla="*/ 2147483647 h 37"/>
                  <a:gd name="T6" fmla="*/ 2147483647 w 75"/>
                  <a:gd name="T7" fmla="*/ 0 h 37"/>
                  <a:gd name="T8" fmla="*/ 2147483647 w 75"/>
                  <a:gd name="T9" fmla="*/ 2147483647 h 37"/>
                  <a:gd name="T10" fmla="*/ 0 60000 65536"/>
                  <a:gd name="T11" fmla="*/ 0 60000 65536"/>
                  <a:gd name="T12" fmla="*/ 0 60000 65536"/>
                  <a:gd name="T13" fmla="*/ 0 60000 65536"/>
                  <a:gd name="T14" fmla="*/ 0 60000 65536"/>
                  <a:gd name="T15" fmla="*/ 0 w 75"/>
                  <a:gd name="T16" fmla="*/ 0 h 37"/>
                  <a:gd name="T17" fmla="*/ 75 w 75"/>
                  <a:gd name="T18" fmla="*/ 37 h 37"/>
                </a:gdLst>
                <a:ahLst/>
                <a:cxnLst>
                  <a:cxn ang="T10">
                    <a:pos x="T0" y="T1"/>
                  </a:cxn>
                  <a:cxn ang="T11">
                    <a:pos x="T2" y="T3"/>
                  </a:cxn>
                  <a:cxn ang="T12">
                    <a:pos x="T4" y="T5"/>
                  </a:cxn>
                  <a:cxn ang="T13">
                    <a:pos x="T6" y="T7"/>
                  </a:cxn>
                  <a:cxn ang="T14">
                    <a:pos x="T8" y="T9"/>
                  </a:cxn>
                </a:cxnLst>
                <a:rect l="T15" t="T16" r="T17" b="T18"/>
                <a:pathLst>
                  <a:path w="75" h="37">
                    <a:moveTo>
                      <a:pt x="75" y="17"/>
                    </a:moveTo>
                    <a:lnTo>
                      <a:pt x="19" y="37"/>
                    </a:lnTo>
                    <a:lnTo>
                      <a:pt x="0" y="12"/>
                    </a:lnTo>
                    <a:lnTo>
                      <a:pt x="16" y="0"/>
                    </a:lnTo>
                    <a:lnTo>
                      <a:pt x="75" y="17"/>
                    </a:lnTo>
                    <a:close/>
                  </a:path>
                </a:pathLst>
              </a:custGeom>
              <a:solidFill>
                <a:srgbClr val="FFC000"/>
              </a:solidFill>
              <a:ln w="0">
                <a:solidFill>
                  <a:srgbClr val="006699"/>
                </a:solidFill>
                <a:prstDash val="solid"/>
                <a:round/>
                <a:headEnd/>
                <a:tailEnd/>
              </a:ln>
            </p:spPr>
            <p:txBody>
              <a:bodyPr/>
              <a:lstStyle/>
              <a:p>
                <a:endParaRPr lang="en-US" sz="1799"/>
              </a:p>
            </p:txBody>
          </p:sp>
          <p:sp>
            <p:nvSpPr>
              <p:cNvPr id="1139" name="Freeform 328"/>
              <p:cNvSpPr>
                <a:spLocks noChangeAspect="1"/>
              </p:cNvSpPr>
              <p:nvPr/>
            </p:nvSpPr>
            <p:spPr bwMode="auto">
              <a:xfrm>
                <a:off x="5109747" y="1071483"/>
                <a:ext cx="99436" cy="17705"/>
              </a:xfrm>
              <a:custGeom>
                <a:avLst/>
                <a:gdLst>
                  <a:gd name="T0" fmla="*/ 2147483647 w 133"/>
                  <a:gd name="T1" fmla="*/ 2147483647 h 25"/>
                  <a:gd name="T2" fmla="*/ 2147483647 w 133"/>
                  <a:gd name="T3" fmla="*/ 2147483647 h 25"/>
                  <a:gd name="T4" fmla="*/ 2147483647 w 133"/>
                  <a:gd name="T5" fmla="*/ 2147483647 h 25"/>
                  <a:gd name="T6" fmla="*/ 0 w 133"/>
                  <a:gd name="T7" fmla="*/ 2147483647 h 25"/>
                  <a:gd name="T8" fmla="*/ 2147483647 w 133"/>
                  <a:gd name="T9" fmla="*/ 2147483647 h 25"/>
                  <a:gd name="T10" fmla="*/ 2147483647 w 133"/>
                  <a:gd name="T11" fmla="*/ 2147483647 h 25"/>
                  <a:gd name="T12" fmla="*/ 2147483647 w 133"/>
                  <a:gd name="T13" fmla="*/ 0 h 25"/>
                  <a:gd name="T14" fmla="*/ 2147483647 w 13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25"/>
                  <a:gd name="T26" fmla="*/ 133 w 133"/>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25">
                    <a:moveTo>
                      <a:pt x="133" y="4"/>
                    </a:moveTo>
                    <a:lnTo>
                      <a:pt x="50" y="17"/>
                    </a:lnTo>
                    <a:lnTo>
                      <a:pt x="23" y="25"/>
                    </a:lnTo>
                    <a:lnTo>
                      <a:pt x="0" y="22"/>
                    </a:lnTo>
                    <a:lnTo>
                      <a:pt x="24" y="16"/>
                    </a:lnTo>
                    <a:lnTo>
                      <a:pt x="71" y="4"/>
                    </a:lnTo>
                    <a:lnTo>
                      <a:pt x="108" y="0"/>
                    </a:lnTo>
                    <a:lnTo>
                      <a:pt x="133" y="4"/>
                    </a:lnTo>
                    <a:close/>
                  </a:path>
                </a:pathLst>
              </a:custGeom>
              <a:solidFill>
                <a:srgbClr val="FFC000"/>
              </a:solidFill>
              <a:ln w="0">
                <a:solidFill>
                  <a:srgbClr val="006699"/>
                </a:solidFill>
                <a:prstDash val="solid"/>
                <a:round/>
                <a:headEnd/>
                <a:tailEnd/>
              </a:ln>
            </p:spPr>
            <p:txBody>
              <a:bodyPr/>
              <a:lstStyle/>
              <a:p>
                <a:endParaRPr lang="en-US" sz="1799"/>
              </a:p>
            </p:txBody>
          </p:sp>
          <p:sp>
            <p:nvSpPr>
              <p:cNvPr id="1140" name="Freeform 329"/>
              <p:cNvSpPr>
                <a:spLocks noChangeAspect="1"/>
              </p:cNvSpPr>
              <p:nvPr/>
            </p:nvSpPr>
            <p:spPr bwMode="auto">
              <a:xfrm>
                <a:off x="8870423" y="2332741"/>
                <a:ext cx="33808" cy="41322"/>
              </a:xfrm>
              <a:custGeom>
                <a:avLst/>
                <a:gdLst>
                  <a:gd name="T0" fmla="*/ 2147483647 w 43"/>
                  <a:gd name="T1" fmla="*/ 0 h 56"/>
                  <a:gd name="T2" fmla="*/ 2147483647 w 43"/>
                  <a:gd name="T3" fmla="*/ 2147483647 h 56"/>
                  <a:gd name="T4" fmla="*/ 0 w 43"/>
                  <a:gd name="T5" fmla="*/ 2147483647 h 56"/>
                  <a:gd name="T6" fmla="*/ 2147483647 w 43"/>
                  <a:gd name="T7" fmla="*/ 2147483647 h 56"/>
                  <a:gd name="T8" fmla="*/ 2147483647 w 43"/>
                  <a:gd name="T9" fmla="*/ 2147483647 h 56"/>
                  <a:gd name="T10" fmla="*/ 2147483647 w 43"/>
                  <a:gd name="T11" fmla="*/ 0 h 56"/>
                  <a:gd name="T12" fmla="*/ 0 60000 65536"/>
                  <a:gd name="T13" fmla="*/ 0 60000 65536"/>
                  <a:gd name="T14" fmla="*/ 0 60000 65536"/>
                  <a:gd name="T15" fmla="*/ 0 60000 65536"/>
                  <a:gd name="T16" fmla="*/ 0 60000 65536"/>
                  <a:gd name="T17" fmla="*/ 0 60000 65536"/>
                  <a:gd name="T18" fmla="*/ 0 w 43"/>
                  <a:gd name="T19" fmla="*/ 0 h 56"/>
                  <a:gd name="T20" fmla="*/ 43 w 4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3" h="56">
                    <a:moveTo>
                      <a:pt x="43" y="0"/>
                    </a:moveTo>
                    <a:lnTo>
                      <a:pt x="6" y="15"/>
                    </a:lnTo>
                    <a:lnTo>
                      <a:pt x="0" y="56"/>
                    </a:lnTo>
                    <a:lnTo>
                      <a:pt x="19" y="32"/>
                    </a:lnTo>
                    <a:lnTo>
                      <a:pt x="37" y="7"/>
                    </a:lnTo>
                    <a:lnTo>
                      <a:pt x="43" y="0"/>
                    </a:lnTo>
                    <a:close/>
                  </a:path>
                </a:pathLst>
              </a:custGeom>
              <a:solidFill>
                <a:schemeClr val="bg1">
                  <a:lumMod val="85000"/>
                </a:schemeClr>
              </a:solidFill>
              <a:ln w="0">
                <a:solidFill>
                  <a:srgbClr val="006699"/>
                </a:solidFill>
                <a:prstDash val="solid"/>
                <a:round/>
                <a:headEnd/>
                <a:tailEnd/>
              </a:ln>
            </p:spPr>
            <p:txBody>
              <a:bodyPr/>
              <a:lstStyle/>
              <a:p>
                <a:endParaRPr lang="en-US" sz="1799"/>
              </a:p>
            </p:txBody>
          </p:sp>
          <p:sp>
            <p:nvSpPr>
              <p:cNvPr id="1141" name="Freeform 330"/>
              <p:cNvSpPr>
                <a:spLocks noChangeAspect="1"/>
              </p:cNvSpPr>
              <p:nvPr/>
            </p:nvSpPr>
            <p:spPr bwMode="auto">
              <a:xfrm>
                <a:off x="8667574" y="1356790"/>
                <a:ext cx="37785" cy="23612"/>
              </a:xfrm>
              <a:custGeom>
                <a:avLst/>
                <a:gdLst>
                  <a:gd name="T0" fmla="*/ 2147483647 w 51"/>
                  <a:gd name="T1" fmla="*/ 0 h 33"/>
                  <a:gd name="T2" fmla="*/ 0 w 51"/>
                  <a:gd name="T3" fmla="*/ 2147483647 h 33"/>
                  <a:gd name="T4" fmla="*/ 2147483647 w 51"/>
                  <a:gd name="T5" fmla="*/ 2147483647 h 33"/>
                  <a:gd name="T6" fmla="*/ 2147483647 w 51"/>
                  <a:gd name="T7" fmla="*/ 2147483647 h 33"/>
                  <a:gd name="T8" fmla="*/ 2147483647 w 51"/>
                  <a:gd name="T9" fmla="*/ 0 h 33"/>
                  <a:gd name="T10" fmla="*/ 0 60000 65536"/>
                  <a:gd name="T11" fmla="*/ 0 60000 65536"/>
                  <a:gd name="T12" fmla="*/ 0 60000 65536"/>
                  <a:gd name="T13" fmla="*/ 0 60000 65536"/>
                  <a:gd name="T14" fmla="*/ 0 60000 65536"/>
                  <a:gd name="T15" fmla="*/ 0 w 51"/>
                  <a:gd name="T16" fmla="*/ 0 h 33"/>
                  <a:gd name="T17" fmla="*/ 51 w 51"/>
                  <a:gd name="T18" fmla="*/ 33 h 33"/>
                </a:gdLst>
                <a:ahLst/>
                <a:cxnLst>
                  <a:cxn ang="T10">
                    <a:pos x="T0" y="T1"/>
                  </a:cxn>
                  <a:cxn ang="T11">
                    <a:pos x="T2" y="T3"/>
                  </a:cxn>
                  <a:cxn ang="T12">
                    <a:pos x="T4" y="T5"/>
                  </a:cxn>
                  <a:cxn ang="T13">
                    <a:pos x="T6" y="T7"/>
                  </a:cxn>
                  <a:cxn ang="T14">
                    <a:pos x="T8" y="T9"/>
                  </a:cxn>
                </a:cxnLst>
                <a:rect l="T15" t="T16" r="T17" b="T18"/>
                <a:pathLst>
                  <a:path w="51" h="33">
                    <a:moveTo>
                      <a:pt x="9" y="0"/>
                    </a:moveTo>
                    <a:lnTo>
                      <a:pt x="0" y="16"/>
                    </a:lnTo>
                    <a:lnTo>
                      <a:pt x="28" y="33"/>
                    </a:lnTo>
                    <a:lnTo>
                      <a:pt x="51" y="28"/>
                    </a:lnTo>
                    <a:lnTo>
                      <a:pt x="9" y="0"/>
                    </a:lnTo>
                    <a:close/>
                  </a:path>
                </a:pathLst>
              </a:custGeom>
              <a:solidFill>
                <a:schemeClr val="bg1">
                  <a:lumMod val="85000"/>
                </a:schemeClr>
              </a:solidFill>
              <a:ln w="0">
                <a:solidFill>
                  <a:srgbClr val="006699"/>
                </a:solidFill>
                <a:prstDash val="solid"/>
                <a:round/>
                <a:headEnd/>
                <a:tailEnd/>
              </a:ln>
            </p:spPr>
            <p:txBody>
              <a:bodyPr/>
              <a:lstStyle/>
              <a:p>
                <a:endParaRPr lang="en-US" sz="1799"/>
              </a:p>
            </p:txBody>
          </p:sp>
          <p:sp>
            <p:nvSpPr>
              <p:cNvPr id="1142" name="Freeform 331"/>
              <p:cNvSpPr>
                <a:spLocks noChangeAspect="1"/>
              </p:cNvSpPr>
              <p:nvPr/>
            </p:nvSpPr>
            <p:spPr bwMode="auto">
              <a:xfrm>
                <a:off x="5577097" y="1394176"/>
                <a:ext cx="61650" cy="19674"/>
              </a:xfrm>
              <a:custGeom>
                <a:avLst/>
                <a:gdLst>
                  <a:gd name="T0" fmla="*/ 2147483647 w 85"/>
                  <a:gd name="T1" fmla="*/ 2147483647 h 27"/>
                  <a:gd name="T2" fmla="*/ 2147483647 w 85"/>
                  <a:gd name="T3" fmla="*/ 0 h 27"/>
                  <a:gd name="T4" fmla="*/ 0 w 85"/>
                  <a:gd name="T5" fmla="*/ 2147483647 h 27"/>
                  <a:gd name="T6" fmla="*/ 2147483647 w 85"/>
                  <a:gd name="T7" fmla="*/ 2147483647 h 27"/>
                  <a:gd name="T8" fmla="*/ 2147483647 w 85"/>
                  <a:gd name="T9" fmla="*/ 2147483647 h 27"/>
                  <a:gd name="T10" fmla="*/ 0 60000 65536"/>
                  <a:gd name="T11" fmla="*/ 0 60000 65536"/>
                  <a:gd name="T12" fmla="*/ 0 60000 65536"/>
                  <a:gd name="T13" fmla="*/ 0 60000 65536"/>
                  <a:gd name="T14" fmla="*/ 0 60000 65536"/>
                  <a:gd name="T15" fmla="*/ 0 w 85"/>
                  <a:gd name="T16" fmla="*/ 0 h 27"/>
                  <a:gd name="T17" fmla="*/ 85 w 85"/>
                  <a:gd name="T18" fmla="*/ 27 h 27"/>
                </a:gdLst>
                <a:ahLst/>
                <a:cxnLst>
                  <a:cxn ang="T10">
                    <a:pos x="T0" y="T1"/>
                  </a:cxn>
                  <a:cxn ang="T11">
                    <a:pos x="T2" y="T3"/>
                  </a:cxn>
                  <a:cxn ang="T12">
                    <a:pos x="T4" y="T5"/>
                  </a:cxn>
                  <a:cxn ang="T13">
                    <a:pos x="T6" y="T7"/>
                  </a:cxn>
                  <a:cxn ang="T14">
                    <a:pos x="T8" y="T9"/>
                  </a:cxn>
                </a:cxnLst>
                <a:rect l="T15" t="T16" r="T17" b="T18"/>
                <a:pathLst>
                  <a:path w="85" h="27">
                    <a:moveTo>
                      <a:pt x="85" y="27"/>
                    </a:moveTo>
                    <a:lnTo>
                      <a:pt x="9" y="0"/>
                    </a:lnTo>
                    <a:lnTo>
                      <a:pt x="0" y="5"/>
                    </a:lnTo>
                    <a:lnTo>
                      <a:pt x="53" y="27"/>
                    </a:lnTo>
                    <a:lnTo>
                      <a:pt x="85" y="27"/>
                    </a:lnTo>
                    <a:close/>
                  </a:path>
                </a:pathLst>
              </a:custGeom>
              <a:solidFill>
                <a:srgbClr val="FFC000"/>
              </a:solidFill>
              <a:ln w="0">
                <a:solidFill>
                  <a:srgbClr val="006699"/>
                </a:solidFill>
                <a:prstDash val="solid"/>
                <a:round/>
                <a:headEnd/>
                <a:tailEnd/>
              </a:ln>
            </p:spPr>
            <p:txBody>
              <a:bodyPr/>
              <a:lstStyle/>
              <a:p>
                <a:endParaRPr lang="en-US" sz="1799"/>
              </a:p>
            </p:txBody>
          </p:sp>
          <p:sp>
            <p:nvSpPr>
              <p:cNvPr id="1143" name="Freeform 332"/>
              <p:cNvSpPr>
                <a:spLocks noChangeAspect="1"/>
              </p:cNvSpPr>
              <p:nvPr/>
            </p:nvSpPr>
            <p:spPr bwMode="auto">
              <a:xfrm>
                <a:off x="4702060" y="1823126"/>
                <a:ext cx="35795" cy="17705"/>
              </a:xfrm>
              <a:custGeom>
                <a:avLst/>
                <a:gdLst>
                  <a:gd name="T0" fmla="*/ 2147483647 w 49"/>
                  <a:gd name="T1" fmla="*/ 2147483647 h 23"/>
                  <a:gd name="T2" fmla="*/ 2147483647 w 49"/>
                  <a:gd name="T3" fmla="*/ 2147483647 h 23"/>
                  <a:gd name="T4" fmla="*/ 0 w 49"/>
                  <a:gd name="T5" fmla="*/ 2147483647 h 23"/>
                  <a:gd name="T6" fmla="*/ 2147483647 w 49"/>
                  <a:gd name="T7" fmla="*/ 0 h 23"/>
                  <a:gd name="T8" fmla="*/ 2147483647 w 49"/>
                  <a:gd name="T9" fmla="*/ 2147483647 h 23"/>
                  <a:gd name="T10" fmla="*/ 0 60000 65536"/>
                  <a:gd name="T11" fmla="*/ 0 60000 65536"/>
                  <a:gd name="T12" fmla="*/ 0 60000 65536"/>
                  <a:gd name="T13" fmla="*/ 0 60000 65536"/>
                  <a:gd name="T14" fmla="*/ 0 60000 65536"/>
                  <a:gd name="T15" fmla="*/ 0 w 49"/>
                  <a:gd name="T16" fmla="*/ 0 h 23"/>
                  <a:gd name="T17" fmla="*/ 49 w 49"/>
                  <a:gd name="T18" fmla="*/ 23 h 23"/>
                </a:gdLst>
                <a:ahLst/>
                <a:cxnLst>
                  <a:cxn ang="T10">
                    <a:pos x="T0" y="T1"/>
                  </a:cxn>
                  <a:cxn ang="T11">
                    <a:pos x="T2" y="T3"/>
                  </a:cxn>
                  <a:cxn ang="T12">
                    <a:pos x="T4" y="T5"/>
                  </a:cxn>
                  <a:cxn ang="T13">
                    <a:pos x="T6" y="T7"/>
                  </a:cxn>
                  <a:cxn ang="T14">
                    <a:pos x="T8" y="T9"/>
                  </a:cxn>
                </a:cxnLst>
                <a:rect l="T15" t="T16" r="T17" b="T18"/>
                <a:pathLst>
                  <a:path w="49" h="23">
                    <a:moveTo>
                      <a:pt x="49" y="3"/>
                    </a:moveTo>
                    <a:lnTo>
                      <a:pt x="6" y="23"/>
                    </a:lnTo>
                    <a:lnTo>
                      <a:pt x="0" y="5"/>
                    </a:lnTo>
                    <a:lnTo>
                      <a:pt x="40" y="0"/>
                    </a:lnTo>
                    <a:lnTo>
                      <a:pt x="49" y="3"/>
                    </a:lnTo>
                    <a:close/>
                  </a:path>
                </a:pathLst>
              </a:custGeom>
              <a:solidFill>
                <a:srgbClr val="FFC000"/>
              </a:solidFill>
              <a:ln w="0">
                <a:solidFill>
                  <a:srgbClr val="006699"/>
                </a:solidFill>
                <a:prstDash val="solid"/>
                <a:round/>
                <a:headEnd/>
                <a:tailEnd/>
              </a:ln>
            </p:spPr>
            <p:txBody>
              <a:bodyPr/>
              <a:lstStyle/>
              <a:p>
                <a:endParaRPr lang="en-US" sz="1799"/>
              </a:p>
            </p:txBody>
          </p:sp>
          <p:sp>
            <p:nvSpPr>
              <p:cNvPr id="1144" name="Freeform 333"/>
              <p:cNvSpPr>
                <a:spLocks noChangeAspect="1"/>
              </p:cNvSpPr>
              <p:nvPr/>
            </p:nvSpPr>
            <p:spPr bwMode="auto">
              <a:xfrm>
                <a:off x="8868433" y="1795574"/>
                <a:ext cx="23863" cy="25578"/>
              </a:xfrm>
              <a:custGeom>
                <a:avLst/>
                <a:gdLst>
                  <a:gd name="T0" fmla="*/ 2147483647 w 31"/>
                  <a:gd name="T1" fmla="*/ 2147483647 h 33"/>
                  <a:gd name="T2" fmla="*/ 2147483647 w 31"/>
                  <a:gd name="T3" fmla="*/ 2147483647 h 33"/>
                  <a:gd name="T4" fmla="*/ 0 w 31"/>
                  <a:gd name="T5" fmla="*/ 2147483647 h 33"/>
                  <a:gd name="T6" fmla="*/ 2147483647 w 31"/>
                  <a:gd name="T7" fmla="*/ 0 h 33"/>
                  <a:gd name="T8" fmla="*/ 2147483647 w 31"/>
                  <a:gd name="T9" fmla="*/ 2147483647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31" y="10"/>
                    </a:moveTo>
                    <a:lnTo>
                      <a:pt x="12" y="33"/>
                    </a:lnTo>
                    <a:lnTo>
                      <a:pt x="0" y="16"/>
                    </a:lnTo>
                    <a:lnTo>
                      <a:pt x="14" y="0"/>
                    </a:lnTo>
                    <a:lnTo>
                      <a:pt x="31" y="10"/>
                    </a:lnTo>
                    <a:close/>
                  </a:path>
                </a:pathLst>
              </a:custGeom>
              <a:solidFill>
                <a:schemeClr val="bg1">
                  <a:lumMod val="85000"/>
                </a:schemeClr>
              </a:solidFill>
              <a:ln w="0">
                <a:solidFill>
                  <a:srgbClr val="006699"/>
                </a:solidFill>
                <a:prstDash val="solid"/>
                <a:round/>
                <a:headEnd/>
                <a:tailEnd/>
              </a:ln>
            </p:spPr>
            <p:txBody>
              <a:bodyPr/>
              <a:lstStyle/>
              <a:p>
                <a:endParaRPr lang="en-US" sz="1799"/>
              </a:p>
            </p:txBody>
          </p:sp>
          <p:sp>
            <p:nvSpPr>
              <p:cNvPr id="1145" name="Freeform 334"/>
              <p:cNvSpPr>
                <a:spLocks noChangeAspect="1"/>
              </p:cNvSpPr>
              <p:nvPr/>
            </p:nvSpPr>
            <p:spPr bwMode="auto">
              <a:xfrm>
                <a:off x="8454778" y="1411889"/>
                <a:ext cx="49722" cy="11801"/>
              </a:xfrm>
              <a:custGeom>
                <a:avLst/>
                <a:gdLst>
                  <a:gd name="T0" fmla="*/ 2147483647 w 64"/>
                  <a:gd name="T1" fmla="*/ 2147483647 h 14"/>
                  <a:gd name="T2" fmla="*/ 2147483647 w 64"/>
                  <a:gd name="T3" fmla="*/ 2147483647 h 14"/>
                  <a:gd name="T4" fmla="*/ 0 w 64"/>
                  <a:gd name="T5" fmla="*/ 2147483647 h 14"/>
                  <a:gd name="T6" fmla="*/ 2147483647 w 64"/>
                  <a:gd name="T7" fmla="*/ 0 h 14"/>
                  <a:gd name="T8" fmla="*/ 2147483647 w 64"/>
                  <a:gd name="T9" fmla="*/ 2147483647 h 14"/>
                  <a:gd name="T10" fmla="*/ 0 60000 65536"/>
                  <a:gd name="T11" fmla="*/ 0 60000 65536"/>
                  <a:gd name="T12" fmla="*/ 0 60000 65536"/>
                  <a:gd name="T13" fmla="*/ 0 60000 65536"/>
                  <a:gd name="T14" fmla="*/ 0 60000 65536"/>
                  <a:gd name="T15" fmla="*/ 0 w 64"/>
                  <a:gd name="T16" fmla="*/ 0 h 14"/>
                  <a:gd name="T17" fmla="*/ 64 w 64"/>
                  <a:gd name="T18" fmla="*/ 14 h 14"/>
                </a:gdLst>
                <a:ahLst/>
                <a:cxnLst>
                  <a:cxn ang="T10">
                    <a:pos x="T0" y="T1"/>
                  </a:cxn>
                  <a:cxn ang="T11">
                    <a:pos x="T2" y="T3"/>
                  </a:cxn>
                  <a:cxn ang="T12">
                    <a:pos x="T4" y="T5"/>
                  </a:cxn>
                  <a:cxn ang="T13">
                    <a:pos x="T6" y="T7"/>
                  </a:cxn>
                  <a:cxn ang="T14">
                    <a:pos x="T8" y="T9"/>
                  </a:cxn>
                </a:cxnLst>
                <a:rect l="T15" t="T16" r="T17" b="T18"/>
                <a:pathLst>
                  <a:path w="64" h="14">
                    <a:moveTo>
                      <a:pt x="64" y="5"/>
                    </a:moveTo>
                    <a:lnTo>
                      <a:pt x="58" y="14"/>
                    </a:lnTo>
                    <a:lnTo>
                      <a:pt x="0" y="2"/>
                    </a:lnTo>
                    <a:lnTo>
                      <a:pt x="57" y="0"/>
                    </a:lnTo>
                    <a:lnTo>
                      <a:pt x="64" y="5"/>
                    </a:lnTo>
                    <a:close/>
                  </a:path>
                </a:pathLst>
              </a:custGeom>
              <a:solidFill>
                <a:srgbClr val="FFC000"/>
              </a:solidFill>
              <a:ln w="0">
                <a:solidFill>
                  <a:srgbClr val="006699"/>
                </a:solidFill>
                <a:prstDash val="solid"/>
                <a:round/>
                <a:headEnd/>
                <a:tailEnd/>
              </a:ln>
            </p:spPr>
            <p:txBody>
              <a:bodyPr/>
              <a:lstStyle/>
              <a:p>
                <a:endParaRPr lang="en-US" sz="1799"/>
              </a:p>
            </p:txBody>
          </p:sp>
          <p:sp>
            <p:nvSpPr>
              <p:cNvPr id="1146" name="Freeform 335"/>
              <p:cNvSpPr>
                <a:spLocks noChangeAspect="1"/>
              </p:cNvSpPr>
              <p:nvPr/>
            </p:nvSpPr>
            <p:spPr bwMode="auto">
              <a:xfrm>
                <a:off x="5809778" y="1291858"/>
                <a:ext cx="45740" cy="11801"/>
              </a:xfrm>
              <a:custGeom>
                <a:avLst/>
                <a:gdLst>
                  <a:gd name="T0" fmla="*/ 2147483647 w 59"/>
                  <a:gd name="T1" fmla="*/ 2147483647 h 16"/>
                  <a:gd name="T2" fmla="*/ 0 w 59"/>
                  <a:gd name="T3" fmla="*/ 2147483647 h 16"/>
                  <a:gd name="T4" fmla="*/ 2147483647 w 59"/>
                  <a:gd name="T5" fmla="*/ 0 h 16"/>
                  <a:gd name="T6" fmla="*/ 2147483647 w 59"/>
                  <a:gd name="T7" fmla="*/ 2147483647 h 16"/>
                  <a:gd name="T8" fmla="*/ 2147483647 w 59"/>
                  <a:gd name="T9" fmla="*/ 2147483647 h 16"/>
                  <a:gd name="T10" fmla="*/ 0 60000 65536"/>
                  <a:gd name="T11" fmla="*/ 0 60000 65536"/>
                  <a:gd name="T12" fmla="*/ 0 60000 65536"/>
                  <a:gd name="T13" fmla="*/ 0 60000 65536"/>
                  <a:gd name="T14" fmla="*/ 0 60000 65536"/>
                  <a:gd name="T15" fmla="*/ 0 w 59"/>
                  <a:gd name="T16" fmla="*/ 0 h 16"/>
                  <a:gd name="T17" fmla="*/ 59 w 59"/>
                  <a:gd name="T18" fmla="*/ 16 h 16"/>
                </a:gdLst>
                <a:ahLst/>
                <a:cxnLst>
                  <a:cxn ang="T10">
                    <a:pos x="T0" y="T1"/>
                  </a:cxn>
                  <a:cxn ang="T11">
                    <a:pos x="T2" y="T3"/>
                  </a:cxn>
                  <a:cxn ang="T12">
                    <a:pos x="T4" y="T5"/>
                  </a:cxn>
                  <a:cxn ang="T13">
                    <a:pos x="T6" y="T7"/>
                  </a:cxn>
                  <a:cxn ang="T14">
                    <a:pos x="T8" y="T9"/>
                  </a:cxn>
                </a:cxnLst>
                <a:rect l="T15" t="T16" r="T17" b="T18"/>
                <a:pathLst>
                  <a:path w="59" h="16">
                    <a:moveTo>
                      <a:pt x="59" y="13"/>
                    </a:moveTo>
                    <a:lnTo>
                      <a:pt x="0" y="16"/>
                    </a:lnTo>
                    <a:lnTo>
                      <a:pt x="8" y="0"/>
                    </a:lnTo>
                    <a:lnTo>
                      <a:pt x="35" y="8"/>
                    </a:lnTo>
                    <a:lnTo>
                      <a:pt x="59" y="13"/>
                    </a:lnTo>
                    <a:close/>
                  </a:path>
                </a:pathLst>
              </a:custGeom>
              <a:solidFill>
                <a:srgbClr val="FFC000"/>
              </a:solidFill>
              <a:ln w="0">
                <a:solidFill>
                  <a:srgbClr val="006699"/>
                </a:solidFill>
                <a:prstDash val="solid"/>
                <a:round/>
                <a:headEnd/>
                <a:tailEnd/>
              </a:ln>
            </p:spPr>
            <p:txBody>
              <a:bodyPr/>
              <a:lstStyle/>
              <a:p>
                <a:endParaRPr lang="en-US" sz="1799"/>
              </a:p>
            </p:txBody>
          </p:sp>
          <p:sp>
            <p:nvSpPr>
              <p:cNvPr id="1147" name="Freeform 336"/>
              <p:cNvSpPr>
                <a:spLocks noChangeAspect="1"/>
              </p:cNvSpPr>
              <p:nvPr/>
            </p:nvSpPr>
            <p:spPr bwMode="auto">
              <a:xfrm>
                <a:off x="5380216" y="1073452"/>
                <a:ext cx="63640" cy="5902"/>
              </a:xfrm>
              <a:custGeom>
                <a:avLst/>
                <a:gdLst>
                  <a:gd name="T0" fmla="*/ 2147483647 w 88"/>
                  <a:gd name="T1" fmla="*/ 0 h 10"/>
                  <a:gd name="T2" fmla="*/ 0 w 88"/>
                  <a:gd name="T3" fmla="*/ 2147483647 h 10"/>
                  <a:gd name="T4" fmla="*/ 2147483647 w 88"/>
                  <a:gd name="T5" fmla="*/ 2147483647 h 10"/>
                  <a:gd name="T6" fmla="*/ 2147483647 w 88"/>
                  <a:gd name="T7" fmla="*/ 0 h 10"/>
                  <a:gd name="T8" fmla="*/ 0 60000 65536"/>
                  <a:gd name="T9" fmla="*/ 0 60000 65536"/>
                  <a:gd name="T10" fmla="*/ 0 60000 65536"/>
                  <a:gd name="T11" fmla="*/ 0 60000 65536"/>
                  <a:gd name="T12" fmla="*/ 0 w 88"/>
                  <a:gd name="T13" fmla="*/ 0 h 10"/>
                  <a:gd name="T14" fmla="*/ 88 w 88"/>
                  <a:gd name="T15" fmla="*/ 10 h 10"/>
                </a:gdLst>
                <a:ahLst/>
                <a:cxnLst>
                  <a:cxn ang="T8">
                    <a:pos x="T0" y="T1"/>
                  </a:cxn>
                  <a:cxn ang="T9">
                    <a:pos x="T2" y="T3"/>
                  </a:cxn>
                  <a:cxn ang="T10">
                    <a:pos x="T4" y="T5"/>
                  </a:cxn>
                  <a:cxn ang="T11">
                    <a:pos x="T6" y="T7"/>
                  </a:cxn>
                </a:cxnLst>
                <a:rect l="T12" t="T13" r="T14" b="T15"/>
                <a:pathLst>
                  <a:path w="88" h="10">
                    <a:moveTo>
                      <a:pt x="88" y="0"/>
                    </a:moveTo>
                    <a:lnTo>
                      <a:pt x="0" y="4"/>
                    </a:lnTo>
                    <a:lnTo>
                      <a:pt x="47" y="10"/>
                    </a:lnTo>
                    <a:lnTo>
                      <a:pt x="88"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48" name="Freeform 337"/>
              <p:cNvSpPr>
                <a:spLocks noChangeAspect="1"/>
              </p:cNvSpPr>
              <p:nvPr/>
            </p:nvSpPr>
            <p:spPr bwMode="auto">
              <a:xfrm>
                <a:off x="5449819" y="1063612"/>
                <a:ext cx="61650" cy="7871"/>
              </a:xfrm>
              <a:custGeom>
                <a:avLst/>
                <a:gdLst>
                  <a:gd name="T0" fmla="*/ 2147483647 w 85"/>
                  <a:gd name="T1" fmla="*/ 2147483647 h 10"/>
                  <a:gd name="T2" fmla="*/ 0 w 85"/>
                  <a:gd name="T3" fmla="*/ 2147483647 h 10"/>
                  <a:gd name="T4" fmla="*/ 2147483647 w 85"/>
                  <a:gd name="T5" fmla="*/ 0 h 10"/>
                  <a:gd name="T6" fmla="*/ 2147483647 w 85"/>
                  <a:gd name="T7" fmla="*/ 2147483647 h 10"/>
                  <a:gd name="T8" fmla="*/ 0 60000 65536"/>
                  <a:gd name="T9" fmla="*/ 0 60000 65536"/>
                  <a:gd name="T10" fmla="*/ 0 60000 65536"/>
                  <a:gd name="T11" fmla="*/ 0 60000 65536"/>
                  <a:gd name="T12" fmla="*/ 0 w 85"/>
                  <a:gd name="T13" fmla="*/ 0 h 10"/>
                  <a:gd name="T14" fmla="*/ 85 w 85"/>
                  <a:gd name="T15" fmla="*/ 10 h 10"/>
                </a:gdLst>
                <a:ahLst/>
                <a:cxnLst>
                  <a:cxn ang="T8">
                    <a:pos x="T0" y="T1"/>
                  </a:cxn>
                  <a:cxn ang="T9">
                    <a:pos x="T2" y="T3"/>
                  </a:cxn>
                  <a:cxn ang="T10">
                    <a:pos x="T4" y="T5"/>
                  </a:cxn>
                  <a:cxn ang="T11">
                    <a:pos x="T6" y="T7"/>
                  </a:cxn>
                </a:cxnLst>
                <a:rect l="T12" t="T13" r="T14" b="T15"/>
                <a:pathLst>
                  <a:path w="85" h="10">
                    <a:moveTo>
                      <a:pt x="85" y="7"/>
                    </a:moveTo>
                    <a:lnTo>
                      <a:pt x="0" y="10"/>
                    </a:lnTo>
                    <a:lnTo>
                      <a:pt x="71" y="0"/>
                    </a:lnTo>
                    <a:lnTo>
                      <a:pt x="85" y="7"/>
                    </a:lnTo>
                    <a:close/>
                  </a:path>
                </a:pathLst>
              </a:custGeom>
              <a:solidFill>
                <a:srgbClr val="FFC000"/>
              </a:solidFill>
              <a:ln w="0">
                <a:solidFill>
                  <a:srgbClr val="006699"/>
                </a:solidFill>
                <a:prstDash val="solid"/>
                <a:round/>
                <a:headEnd/>
                <a:tailEnd/>
              </a:ln>
            </p:spPr>
            <p:txBody>
              <a:bodyPr/>
              <a:lstStyle/>
              <a:p>
                <a:endParaRPr lang="en-US" sz="1799"/>
              </a:p>
            </p:txBody>
          </p:sp>
          <p:sp>
            <p:nvSpPr>
              <p:cNvPr id="1149" name="Freeform 338"/>
              <p:cNvSpPr>
                <a:spLocks noChangeAspect="1"/>
              </p:cNvSpPr>
              <p:nvPr/>
            </p:nvSpPr>
            <p:spPr bwMode="auto">
              <a:xfrm>
                <a:off x="6812094" y="1260376"/>
                <a:ext cx="47726" cy="7871"/>
              </a:xfrm>
              <a:custGeom>
                <a:avLst/>
                <a:gdLst>
                  <a:gd name="T0" fmla="*/ 2147483647 w 62"/>
                  <a:gd name="T1" fmla="*/ 0 h 11"/>
                  <a:gd name="T2" fmla="*/ 0 w 62"/>
                  <a:gd name="T3" fmla="*/ 2147483647 h 11"/>
                  <a:gd name="T4" fmla="*/ 2147483647 w 62"/>
                  <a:gd name="T5" fmla="*/ 2147483647 h 11"/>
                  <a:gd name="T6" fmla="*/ 2147483647 w 62"/>
                  <a:gd name="T7" fmla="*/ 0 h 11"/>
                  <a:gd name="T8" fmla="*/ 0 60000 65536"/>
                  <a:gd name="T9" fmla="*/ 0 60000 65536"/>
                  <a:gd name="T10" fmla="*/ 0 60000 65536"/>
                  <a:gd name="T11" fmla="*/ 0 60000 65536"/>
                  <a:gd name="T12" fmla="*/ 0 w 62"/>
                  <a:gd name="T13" fmla="*/ 0 h 11"/>
                  <a:gd name="T14" fmla="*/ 62 w 62"/>
                  <a:gd name="T15" fmla="*/ 11 h 11"/>
                </a:gdLst>
                <a:ahLst/>
                <a:cxnLst>
                  <a:cxn ang="T8">
                    <a:pos x="T0" y="T1"/>
                  </a:cxn>
                  <a:cxn ang="T9">
                    <a:pos x="T2" y="T3"/>
                  </a:cxn>
                  <a:cxn ang="T10">
                    <a:pos x="T4" y="T5"/>
                  </a:cxn>
                  <a:cxn ang="T11">
                    <a:pos x="T6" y="T7"/>
                  </a:cxn>
                </a:cxnLst>
                <a:rect l="T12" t="T13" r="T14" b="T15"/>
                <a:pathLst>
                  <a:path w="62" h="11">
                    <a:moveTo>
                      <a:pt x="59" y="0"/>
                    </a:moveTo>
                    <a:lnTo>
                      <a:pt x="0" y="5"/>
                    </a:lnTo>
                    <a:lnTo>
                      <a:pt x="62" y="11"/>
                    </a:lnTo>
                    <a:lnTo>
                      <a:pt x="59"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50" name="Freeform 339"/>
              <p:cNvSpPr>
                <a:spLocks noChangeAspect="1"/>
              </p:cNvSpPr>
              <p:nvPr/>
            </p:nvSpPr>
            <p:spPr bwMode="auto">
              <a:xfrm>
                <a:off x="8959914" y="2124174"/>
                <a:ext cx="13920" cy="25578"/>
              </a:xfrm>
              <a:custGeom>
                <a:avLst/>
                <a:gdLst>
                  <a:gd name="T0" fmla="*/ 2147483647 w 17"/>
                  <a:gd name="T1" fmla="*/ 2147483647 h 33"/>
                  <a:gd name="T2" fmla="*/ 2147483647 w 17"/>
                  <a:gd name="T3" fmla="*/ 2147483647 h 33"/>
                  <a:gd name="T4" fmla="*/ 0 w 17"/>
                  <a:gd name="T5" fmla="*/ 0 h 33"/>
                  <a:gd name="T6" fmla="*/ 2147483647 w 17"/>
                  <a:gd name="T7" fmla="*/ 2147483647 h 33"/>
                  <a:gd name="T8" fmla="*/ 0 60000 65536"/>
                  <a:gd name="T9" fmla="*/ 0 60000 65536"/>
                  <a:gd name="T10" fmla="*/ 0 60000 65536"/>
                  <a:gd name="T11" fmla="*/ 0 60000 65536"/>
                  <a:gd name="T12" fmla="*/ 0 w 17"/>
                  <a:gd name="T13" fmla="*/ 0 h 33"/>
                  <a:gd name="T14" fmla="*/ 17 w 17"/>
                  <a:gd name="T15" fmla="*/ 33 h 33"/>
                </a:gdLst>
                <a:ahLst/>
                <a:cxnLst>
                  <a:cxn ang="T8">
                    <a:pos x="T0" y="T1"/>
                  </a:cxn>
                  <a:cxn ang="T9">
                    <a:pos x="T2" y="T3"/>
                  </a:cxn>
                  <a:cxn ang="T10">
                    <a:pos x="T4" y="T5"/>
                  </a:cxn>
                  <a:cxn ang="T11">
                    <a:pos x="T6" y="T7"/>
                  </a:cxn>
                </a:cxnLst>
                <a:rect l="T12" t="T13" r="T14" b="T15"/>
                <a:pathLst>
                  <a:path w="17" h="33">
                    <a:moveTo>
                      <a:pt x="17" y="5"/>
                    </a:moveTo>
                    <a:lnTo>
                      <a:pt x="5" y="33"/>
                    </a:lnTo>
                    <a:lnTo>
                      <a:pt x="0" y="0"/>
                    </a:lnTo>
                    <a:lnTo>
                      <a:pt x="17" y="5"/>
                    </a:lnTo>
                    <a:close/>
                  </a:path>
                </a:pathLst>
              </a:custGeom>
              <a:solidFill>
                <a:schemeClr val="bg1">
                  <a:lumMod val="85000"/>
                </a:schemeClr>
              </a:solidFill>
              <a:ln w="0">
                <a:solidFill>
                  <a:srgbClr val="006699"/>
                </a:solidFill>
                <a:prstDash val="solid"/>
                <a:round/>
                <a:headEnd/>
                <a:tailEnd/>
              </a:ln>
            </p:spPr>
            <p:txBody>
              <a:bodyPr/>
              <a:lstStyle/>
              <a:p>
                <a:endParaRPr lang="en-US" sz="1799"/>
              </a:p>
            </p:txBody>
          </p:sp>
          <p:sp>
            <p:nvSpPr>
              <p:cNvPr id="1151" name="Freeform 340"/>
              <p:cNvSpPr>
                <a:spLocks noChangeAspect="1"/>
              </p:cNvSpPr>
              <p:nvPr/>
            </p:nvSpPr>
            <p:spPr bwMode="auto">
              <a:xfrm>
                <a:off x="8840590" y="2372096"/>
                <a:ext cx="15908" cy="27547"/>
              </a:xfrm>
              <a:custGeom>
                <a:avLst/>
                <a:gdLst>
                  <a:gd name="T0" fmla="*/ 2147483647 w 21"/>
                  <a:gd name="T1" fmla="*/ 0 h 34"/>
                  <a:gd name="T2" fmla="*/ 0 w 21"/>
                  <a:gd name="T3" fmla="*/ 2147483647 h 34"/>
                  <a:gd name="T4" fmla="*/ 0 w 21"/>
                  <a:gd name="T5" fmla="*/ 2147483647 h 34"/>
                  <a:gd name="T6" fmla="*/ 2147483647 w 21"/>
                  <a:gd name="T7" fmla="*/ 0 h 34"/>
                  <a:gd name="T8" fmla="*/ 0 60000 65536"/>
                  <a:gd name="T9" fmla="*/ 0 60000 65536"/>
                  <a:gd name="T10" fmla="*/ 0 60000 65536"/>
                  <a:gd name="T11" fmla="*/ 0 60000 65536"/>
                  <a:gd name="T12" fmla="*/ 0 w 21"/>
                  <a:gd name="T13" fmla="*/ 0 h 34"/>
                  <a:gd name="T14" fmla="*/ 21 w 21"/>
                  <a:gd name="T15" fmla="*/ 34 h 34"/>
                </a:gdLst>
                <a:ahLst/>
                <a:cxnLst>
                  <a:cxn ang="T8">
                    <a:pos x="T0" y="T1"/>
                  </a:cxn>
                  <a:cxn ang="T9">
                    <a:pos x="T2" y="T3"/>
                  </a:cxn>
                  <a:cxn ang="T10">
                    <a:pos x="T4" y="T5"/>
                  </a:cxn>
                  <a:cxn ang="T11">
                    <a:pos x="T6" y="T7"/>
                  </a:cxn>
                </a:cxnLst>
                <a:rect l="T12" t="T13" r="T14" b="T15"/>
                <a:pathLst>
                  <a:path w="21" h="34">
                    <a:moveTo>
                      <a:pt x="21" y="0"/>
                    </a:moveTo>
                    <a:lnTo>
                      <a:pt x="0" y="34"/>
                    </a:lnTo>
                    <a:lnTo>
                      <a:pt x="0" y="9"/>
                    </a:lnTo>
                    <a:lnTo>
                      <a:pt x="21" y="0"/>
                    </a:lnTo>
                    <a:close/>
                  </a:path>
                </a:pathLst>
              </a:custGeom>
              <a:solidFill>
                <a:schemeClr val="bg1">
                  <a:lumMod val="85000"/>
                </a:schemeClr>
              </a:solidFill>
              <a:ln w="0">
                <a:solidFill>
                  <a:srgbClr val="006699"/>
                </a:solidFill>
                <a:prstDash val="solid"/>
                <a:round/>
                <a:headEnd/>
                <a:tailEnd/>
              </a:ln>
            </p:spPr>
            <p:txBody>
              <a:bodyPr/>
              <a:lstStyle/>
              <a:p>
                <a:endParaRPr lang="en-US" sz="1799"/>
              </a:p>
            </p:txBody>
          </p:sp>
          <p:sp>
            <p:nvSpPr>
              <p:cNvPr id="1152" name="Freeform 341"/>
              <p:cNvSpPr>
                <a:spLocks noChangeAspect="1"/>
              </p:cNvSpPr>
              <p:nvPr/>
            </p:nvSpPr>
            <p:spPr bwMode="auto">
              <a:xfrm>
                <a:off x="7530023" y="1268246"/>
                <a:ext cx="21877" cy="11801"/>
              </a:xfrm>
              <a:custGeom>
                <a:avLst/>
                <a:gdLst>
                  <a:gd name="T0" fmla="*/ 2147483647 w 30"/>
                  <a:gd name="T1" fmla="*/ 0 h 15"/>
                  <a:gd name="T2" fmla="*/ 0 w 30"/>
                  <a:gd name="T3" fmla="*/ 2147483647 h 15"/>
                  <a:gd name="T4" fmla="*/ 2147483647 w 30"/>
                  <a:gd name="T5" fmla="*/ 2147483647 h 15"/>
                  <a:gd name="T6" fmla="*/ 2147483647 w 30"/>
                  <a:gd name="T7" fmla="*/ 0 h 15"/>
                  <a:gd name="T8" fmla="*/ 0 60000 65536"/>
                  <a:gd name="T9" fmla="*/ 0 60000 65536"/>
                  <a:gd name="T10" fmla="*/ 0 60000 65536"/>
                  <a:gd name="T11" fmla="*/ 0 60000 65536"/>
                  <a:gd name="T12" fmla="*/ 0 w 30"/>
                  <a:gd name="T13" fmla="*/ 0 h 15"/>
                  <a:gd name="T14" fmla="*/ 30 w 30"/>
                  <a:gd name="T15" fmla="*/ 15 h 15"/>
                </a:gdLst>
                <a:ahLst/>
                <a:cxnLst>
                  <a:cxn ang="T8">
                    <a:pos x="T0" y="T1"/>
                  </a:cxn>
                  <a:cxn ang="T9">
                    <a:pos x="T2" y="T3"/>
                  </a:cxn>
                  <a:cxn ang="T10">
                    <a:pos x="T4" y="T5"/>
                  </a:cxn>
                  <a:cxn ang="T11">
                    <a:pos x="T6" y="T7"/>
                  </a:cxn>
                </a:cxnLst>
                <a:rect l="T12" t="T13" r="T14" b="T15"/>
                <a:pathLst>
                  <a:path w="30" h="15">
                    <a:moveTo>
                      <a:pt x="30" y="0"/>
                    </a:moveTo>
                    <a:lnTo>
                      <a:pt x="0" y="1"/>
                    </a:lnTo>
                    <a:lnTo>
                      <a:pt x="29" y="15"/>
                    </a:lnTo>
                    <a:lnTo>
                      <a:pt x="30"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53" name="Freeform 342"/>
              <p:cNvSpPr>
                <a:spLocks noChangeAspect="1"/>
              </p:cNvSpPr>
              <p:nvPr/>
            </p:nvSpPr>
            <p:spPr bwMode="auto">
              <a:xfrm>
                <a:off x="5079917" y="1073452"/>
                <a:ext cx="63640" cy="3933"/>
              </a:xfrm>
              <a:custGeom>
                <a:avLst/>
                <a:gdLst>
                  <a:gd name="T0" fmla="*/ 2147483647 w 87"/>
                  <a:gd name="T1" fmla="*/ 2147483647 h 6"/>
                  <a:gd name="T2" fmla="*/ 0 w 87"/>
                  <a:gd name="T3" fmla="*/ 2147483647 h 6"/>
                  <a:gd name="T4" fmla="*/ 2147483647 w 87"/>
                  <a:gd name="T5" fmla="*/ 0 h 6"/>
                  <a:gd name="T6" fmla="*/ 2147483647 w 87"/>
                  <a:gd name="T7" fmla="*/ 2147483647 h 6"/>
                  <a:gd name="T8" fmla="*/ 0 60000 65536"/>
                  <a:gd name="T9" fmla="*/ 0 60000 65536"/>
                  <a:gd name="T10" fmla="*/ 0 60000 65536"/>
                  <a:gd name="T11" fmla="*/ 0 60000 65536"/>
                  <a:gd name="T12" fmla="*/ 0 w 87"/>
                  <a:gd name="T13" fmla="*/ 0 h 6"/>
                  <a:gd name="T14" fmla="*/ 87 w 87"/>
                  <a:gd name="T15" fmla="*/ 6 h 6"/>
                </a:gdLst>
                <a:ahLst/>
                <a:cxnLst>
                  <a:cxn ang="T8">
                    <a:pos x="T0" y="T1"/>
                  </a:cxn>
                  <a:cxn ang="T9">
                    <a:pos x="T2" y="T3"/>
                  </a:cxn>
                  <a:cxn ang="T10">
                    <a:pos x="T4" y="T5"/>
                  </a:cxn>
                  <a:cxn ang="T11">
                    <a:pos x="T6" y="T7"/>
                  </a:cxn>
                </a:cxnLst>
                <a:rect l="T12" t="T13" r="T14" b="T15"/>
                <a:pathLst>
                  <a:path w="87" h="6">
                    <a:moveTo>
                      <a:pt x="87" y="3"/>
                    </a:moveTo>
                    <a:lnTo>
                      <a:pt x="0" y="6"/>
                    </a:lnTo>
                    <a:lnTo>
                      <a:pt x="20" y="0"/>
                    </a:lnTo>
                    <a:lnTo>
                      <a:pt x="87" y="3"/>
                    </a:lnTo>
                    <a:close/>
                  </a:path>
                </a:pathLst>
              </a:custGeom>
              <a:solidFill>
                <a:srgbClr val="FFC000"/>
              </a:solidFill>
              <a:ln w="0">
                <a:solidFill>
                  <a:srgbClr val="006699"/>
                </a:solidFill>
                <a:prstDash val="solid"/>
                <a:round/>
                <a:headEnd/>
                <a:tailEnd/>
              </a:ln>
            </p:spPr>
            <p:txBody>
              <a:bodyPr/>
              <a:lstStyle/>
              <a:p>
                <a:endParaRPr lang="en-US" sz="1799"/>
              </a:p>
            </p:txBody>
          </p:sp>
          <p:sp>
            <p:nvSpPr>
              <p:cNvPr id="1154" name="Freeform 343"/>
              <p:cNvSpPr>
                <a:spLocks noChangeAspect="1"/>
              </p:cNvSpPr>
              <p:nvPr/>
            </p:nvSpPr>
            <p:spPr bwMode="auto">
              <a:xfrm>
                <a:off x="5340439" y="1083286"/>
                <a:ext cx="45740" cy="3933"/>
              </a:xfrm>
              <a:custGeom>
                <a:avLst/>
                <a:gdLst>
                  <a:gd name="T0" fmla="*/ 2147483647 w 60"/>
                  <a:gd name="T1" fmla="*/ 0 h 5"/>
                  <a:gd name="T2" fmla="*/ 0 w 60"/>
                  <a:gd name="T3" fmla="*/ 0 h 5"/>
                  <a:gd name="T4" fmla="*/ 2147483647 w 60"/>
                  <a:gd name="T5" fmla="*/ 2147483647 h 5"/>
                  <a:gd name="T6" fmla="*/ 2147483647 w 60"/>
                  <a:gd name="T7" fmla="*/ 0 h 5"/>
                  <a:gd name="T8" fmla="*/ 0 60000 65536"/>
                  <a:gd name="T9" fmla="*/ 0 60000 65536"/>
                  <a:gd name="T10" fmla="*/ 0 60000 65536"/>
                  <a:gd name="T11" fmla="*/ 0 60000 65536"/>
                  <a:gd name="T12" fmla="*/ 0 w 60"/>
                  <a:gd name="T13" fmla="*/ 0 h 5"/>
                  <a:gd name="T14" fmla="*/ 60 w 60"/>
                  <a:gd name="T15" fmla="*/ 5 h 5"/>
                </a:gdLst>
                <a:ahLst/>
                <a:cxnLst>
                  <a:cxn ang="T8">
                    <a:pos x="T0" y="T1"/>
                  </a:cxn>
                  <a:cxn ang="T9">
                    <a:pos x="T2" y="T3"/>
                  </a:cxn>
                  <a:cxn ang="T10">
                    <a:pos x="T4" y="T5"/>
                  </a:cxn>
                  <a:cxn ang="T11">
                    <a:pos x="T6" y="T7"/>
                  </a:cxn>
                </a:cxnLst>
                <a:rect l="T12" t="T13" r="T14" b="T15"/>
                <a:pathLst>
                  <a:path w="60" h="5">
                    <a:moveTo>
                      <a:pt x="60" y="0"/>
                    </a:moveTo>
                    <a:lnTo>
                      <a:pt x="0" y="0"/>
                    </a:lnTo>
                    <a:lnTo>
                      <a:pt x="29" y="5"/>
                    </a:lnTo>
                    <a:lnTo>
                      <a:pt x="60"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55" name="Freeform 344"/>
              <p:cNvSpPr>
                <a:spLocks noChangeAspect="1"/>
              </p:cNvSpPr>
              <p:nvPr/>
            </p:nvSpPr>
            <p:spPr bwMode="auto">
              <a:xfrm>
                <a:off x="9089182" y="1943154"/>
                <a:ext cx="51710" cy="25578"/>
              </a:xfrm>
              <a:custGeom>
                <a:avLst/>
                <a:gdLst>
                  <a:gd name="T0" fmla="*/ 2147483647 w 68"/>
                  <a:gd name="T1" fmla="*/ 2147483647 h 36"/>
                  <a:gd name="T2" fmla="*/ 0 w 68"/>
                  <a:gd name="T3" fmla="*/ 0 h 36"/>
                  <a:gd name="T4" fmla="*/ 2147483647 w 68"/>
                  <a:gd name="T5" fmla="*/ 2147483647 h 36"/>
                  <a:gd name="T6" fmla="*/ 2147483647 w 68"/>
                  <a:gd name="T7" fmla="*/ 2147483647 h 36"/>
                  <a:gd name="T8" fmla="*/ 0 60000 65536"/>
                  <a:gd name="T9" fmla="*/ 0 60000 65536"/>
                  <a:gd name="T10" fmla="*/ 0 60000 65536"/>
                  <a:gd name="T11" fmla="*/ 0 60000 65536"/>
                  <a:gd name="T12" fmla="*/ 0 w 68"/>
                  <a:gd name="T13" fmla="*/ 0 h 36"/>
                  <a:gd name="T14" fmla="*/ 68 w 68"/>
                  <a:gd name="T15" fmla="*/ 36 h 36"/>
                </a:gdLst>
                <a:ahLst/>
                <a:cxnLst>
                  <a:cxn ang="T8">
                    <a:pos x="T0" y="T1"/>
                  </a:cxn>
                  <a:cxn ang="T9">
                    <a:pos x="T2" y="T3"/>
                  </a:cxn>
                  <a:cxn ang="T10">
                    <a:pos x="T4" y="T5"/>
                  </a:cxn>
                  <a:cxn ang="T11">
                    <a:pos x="T6" y="T7"/>
                  </a:cxn>
                </a:cxnLst>
                <a:rect l="T12" t="T13" r="T14" b="T15"/>
                <a:pathLst>
                  <a:path w="68" h="36">
                    <a:moveTo>
                      <a:pt x="68" y="36"/>
                    </a:moveTo>
                    <a:lnTo>
                      <a:pt x="0" y="0"/>
                    </a:lnTo>
                    <a:lnTo>
                      <a:pt x="58" y="25"/>
                    </a:lnTo>
                    <a:lnTo>
                      <a:pt x="68" y="36"/>
                    </a:lnTo>
                    <a:close/>
                  </a:path>
                </a:pathLst>
              </a:custGeom>
              <a:solidFill>
                <a:schemeClr val="bg1">
                  <a:lumMod val="85000"/>
                </a:schemeClr>
              </a:solidFill>
              <a:ln w="0">
                <a:solidFill>
                  <a:srgbClr val="006699"/>
                </a:solidFill>
                <a:prstDash val="solid"/>
                <a:round/>
                <a:headEnd/>
                <a:tailEnd/>
              </a:ln>
            </p:spPr>
            <p:txBody>
              <a:bodyPr/>
              <a:lstStyle/>
              <a:p>
                <a:endParaRPr lang="en-US" sz="1799"/>
              </a:p>
            </p:txBody>
          </p:sp>
          <p:sp>
            <p:nvSpPr>
              <p:cNvPr id="1156" name="Freeform 345"/>
              <p:cNvSpPr>
                <a:spLocks noChangeAspect="1"/>
              </p:cNvSpPr>
              <p:nvPr/>
            </p:nvSpPr>
            <p:spPr bwMode="auto">
              <a:xfrm>
                <a:off x="7339105" y="1217092"/>
                <a:ext cx="27840" cy="13772"/>
              </a:xfrm>
              <a:custGeom>
                <a:avLst/>
                <a:gdLst>
                  <a:gd name="T0" fmla="*/ 2147483647 w 39"/>
                  <a:gd name="T1" fmla="*/ 2147483647 h 20"/>
                  <a:gd name="T2" fmla="*/ 0 w 39"/>
                  <a:gd name="T3" fmla="*/ 0 h 20"/>
                  <a:gd name="T4" fmla="*/ 2147483647 w 39"/>
                  <a:gd name="T5" fmla="*/ 2147483647 h 20"/>
                  <a:gd name="T6" fmla="*/ 2147483647 w 39"/>
                  <a:gd name="T7" fmla="*/ 2147483647 h 20"/>
                  <a:gd name="T8" fmla="*/ 0 60000 65536"/>
                  <a:gd name="T9" fmla="*/ 0 60000 65536"/>
                  <a:gd name="T10" fmla="*/ 0 60000 65536"/>
                  <a:gd name="T11" fmla="*/ 0 60000 65536"/>
                  <a:gd name="T12" fmla="*/ 0 w 39"/>
                  <a:gd name="T13" fmla="*/ 0 h 20"/>
                  <a:gd name="T14" fmla="*/ 39 w 39"/>
                  <a:gd name="T15" fmla="*/ 20 h 20"/>
                </a:gdLst>
                <a:ahLst/>
                <a:cxnLst>
                  <a:cxn ang="T8">
                    <a:pos x="T0" y="T1"/>
                  </a:cxn>
                  <a:cxn ang="T9">
                    <a:pos x="T2" y="T3"/>
                  </a:cxn>
                  <a:cxn ang="T10">
                    <a:pos x="T4" y="T5"/>
                  </a:cxn>
                  <a:cxn ang="T11">
                    <a:pos x="T6" y="T7"/>
                  </a:cxn>
                </a:cxnLst>
                <a:rect l="T12" t="T13" r="T14" b="T15"/>
                <a:pathLst>
                  <a:path w="39" h="20">
                    <a:moveTo>
                      <a:pt x="33" y="10"/>
                    </a:moveTo>
                    <a:lnTo>
                      <a:pt x="0" y="0"/>
                    </a:lnTo>
                    <a:lnTo>
                      <a:pt x="39" y="20"/>
                    </a:lnTo>
                    <a:lnTo>
                      <a:pt x="33" y="10"/>
                    </a:lnTo>
                    <a:close/>
                  </a:path>
                </a:pathLst>
              </a:custGeom>
              <a:solidFill>
                <a:srgbClr val="FFC000"/>
              </a:solidFill>
              <a:ln w="0">
                <a:solidFill>
                  <a:srgbClr val="006699"/>
                </a:solidFill>
                <a:prstDash val="solid"/>
                <a:round/>
                <a:headEnd/>
                <a:tailEnd/>
              </a:ln>
            </p:spPr>
            <p:txBody>
              <a:bodyPr/>
              <a:lstStyle/>
              <a:p>
                <a:endParaRPr lang="en-US" sz="1799"/>
              </a:p>
            </p:txBody>
          </p:sp>
          <p:sp>
            <p:nvSpPr>
              <p:cNvPr id="1157" name="Freeform 346"/>
              <p:cNvSpPr>
                <a:spLocks noChangeAspect="1"/>
              </p:cNvSpPr>
              <p:nvPr/>
            </p:nvSpPr>
            <p:spPr bwMode="auto">
              <a:xfrm>
                <a:off x="4702060" y="1805413"/>
                <a:ext cx="27840" cy="3933"/>
              </a:xfrm>
              <a:custGeom>
                <a:avLst/>
                <a:gdLst>
                  <a:gd name="T0" fmla="*/ 2147483647 w 35"/>
                  <a:gd name="T1" fmla="*/ 2147483647 h 6"/>
                  <a:gd name="T2" fmla="*/ 0 w 35"/>
                  <a:gd name="T3" fmla="*/ 2147483647 h 6"/>
                  <a:gd name="T4" fmla="*/ 2147483647 w 35"/>
                  <a:gd name="T5" fmla="*/ 0 h 6"/>
                  <a:gd name="T6" fmla="*/ 2147483647 w 35"/>
                  <a:gd name="T7" fmla="*/ 2147483647 h 6"/>
                  <a:gd name="T8" fmla="*/ 0 60000 65536"/>
                  <a:gd name="T9" fmla="*/ 0 60000 65536"/>
                  <a:gd name="T10" fmla="*/ 0 60000 65536"/>
                  <a:gd name="T11" fmla="*/ 0 60000 65536"/>
                  <a:gd name="T12" fmla="*/ 0 w 35"/>
                  <a:gd name="T13" fmla="*/ 0 h 6"/>
                  <a:gd name="T14" fmla="*/ 35 w 35"/>
                  <a:gd name="T15" fmla="*/ 6 h 6"/>
                </a:gdLst>
                <a:ahLst/>
                <a:cxnLst>
                  <a:cxn ang="T8">
                    <a:pos x="T0" y="T1"/>
                  </a:cxn>
                  <a:cxn ang="T9">
                    <a:pos x="T2" y="T3"/>
                  </a:cxn>
                  <a:cxn ang="T10">
                    <a:pos x="T4" y="T5"/>
                  </a:cxn>
                  <a:cxn ang="T11">
                    <a:pos x="T6" y="T7"/>
                  </a:cxn>
                </a:cxnLst>
                <a:rect l="T12" t="T13" r="T14" b="T15"/>
                <a:pathLst>
                  <a:path w="35" h="6">
                    <a:moveTo>
                      <a:pt x="35" y="6"/>
                    </a:moveTo>
                    <a:lnTo>
                      <a:pt x="0" y="5"/>
                    </a:lnTo>
                    <a:lnTo>
                      <a:pt x="11" y="0"/>
                    </a:lnTo>
                    <a:lnTo>
                      <a:pt x="35" y="6"/>
                    </a:lnTo>
                    <a:close/>
                  </a:path>
                </a:pathLst>
              </a:custGeom>
              <a:solidFill>
                <a:srgbClr val="FFC000"/>
              </a:solidFill>
              <a:ln w="0">
                <a:solidFill>
                  <a:srgbClr val="006699"/>
                </a:solidFill>
                <a:prstDash val="solid"/>
                <a:round/>
                <a:headEnd/>
                <a:tailEnd/>
              </a:ln>
            </p:spPr>
            <p:txBody>
              <a:bodyPr/>
              <a:lstStyle/>
              <a:p>
                <a:endParaRPr lang="en-US" sz="1799"/>
              </a:p>
            </p:txBody>
          </p:sp>
          <p:sp>
            <p:nvSpPr>
              <p:cNvPr id="1158" name="Freeform 347"/>
              <p:cNvSpPr>
                <a:spLocks noChangeAspect="1"/>
              </p:cNvSpPr>
              <p:nvPr/>
            </p:nvSpPr>
            <p:spPr bwMode="auto">
              <a:xfrm>
                <a:off x="4457448" y="2393742"/>
                <a:ext cx="5965" cy="1969"/>
              </a:xfrm>
              <a:custGeom>
                <a:avLst/>
                <a:gdLst>
                  <a:gd name="T0" fmla="*/ 2147483647 w 5"/>
                  <a:gd name="T1" fmla="*/ 2147483647 h 5"/>
                  <a:gd name="T2" fmla="*/ 2147483647 w 5"/>
                  <a:gd name="T3" fmla="*/ 0 h 5"/>
                  <a:gd name="T4" fmla="*/ 2147483647 w 5"/>
                  <a:gd name="T5" fmla="*/ 0 h 5"/>
                  <a:gd name="T6" fmla="*/ 0 w 5"/>
                  <a:gd name="T7" fmla="*/ 2147483647 h 5"/>
                  <a:gd name="T8" fmla="*/ 0 w 5"/>
                  <a:gd name="T9" fmla="*/ 2147483647 h 5"/>
                  <a:gd name="T10" fmla="*/ 2147483647 w 5"/>
                  <a:gd name="T11" fmla="*/ 2147483647 h 5"/>
                  <a:gd name="T12" fmla="*/ 2147483647 w 5"/>
                  <a:gd name="T13" fmla="*/ 2147483647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2"/>
                    </a:moveTo>
                    <a:lnTo>
                      <a:pt x="5" y="0"/>
                    </a:lnTo>
                    <a:lnTo>
                      <a:pt x="2" y="0"/>
                    </a:lnTo>
                    <a:lnTo>
                      <a:pt x="0" y="2"/>
                    </a:lnTo>
                    <a:lnTo>
                      <a:pt x="0" y="3"/>
                    </a:lnTo>
                    <a:lnTo>
                      <a:pt x="3" y="5"/>
                    </a:lnTo>
                    <a:lnTo>
                      <a:pt x="5" y="2"/>
                    </a:lnTo>
                    <a:close/>
                  </a:path>
                </a:pathLst>
              </a:custGeom>
              <a:solidFill>
                <a:srgbClr val="FFC000"/>
              </a:solidFill>
              <a:ln w="0">
                <a:solidFill>
                  <a:srgbClr val="006699"/>
                </a:solidFill>
                <a:prstDash val="solid"/>
                <a:round/>
                <a:headEnd/>
                <a:tailEnd/>
              </a:ln>
            </p:spPr>
            <p:txBody>
              <a:bodyPr/>
              <a:lstStyle/>
              <a:p>
                <a:endParaRPr lang="en-US" sz="1799"/>
              </a:p>
            </p:txBody>
          </p:sp>
          <p:sp>
            <p:nvSpPr>
              <p:cNvPr id="1159" name="Freeform 348"/>
              <p:cNvSpPr>
                <a:spLocks noChangeAspect="1"/>
              </p:cNvSpPr>
              <p:nvPr/>
            </p:nvSpPr>
            <p:spPr bwMode="auto">
              <a:xfrm>
                <a:off x="4578759" y="2169431"/>
                <a:ext cx="188929" cy="68869"/>
              </a:xfrm>
              <a:custGeom>
                <a:avLst/>
                <a:gdLst>
                  <a:gd name="T0" fmla="*/ 2147483647 w 252"/>
                  <a:gd name="T1" fmla="*/ 0 h 91"/>
                  <a:gd name="T2" fmla="*/ 2147483647 w 252"/>
                  <a:gd name="T3" fmla="*/ 2147483647 h 91"/>
                  <a:gd name="T4" fmla="*/ 2147483647 w 252"/>
                  <a:gd name="T5" fmla="*/ 2147483647 h 91"/>
                  <a:gd name="T6" fmla="*/ 2147483647 w 252"/>
                  <a:gd name="T7" fmla="*/ 2147483647 h 91"/>
                  <a:gd name="T8" fmla="*/ 2147483647 w 252"/>
                  <a:gd name="T9" fmla="*/ 2147483647 h 91"/>
                  <a:gd name="T10" fmla="*/ 2147483647 w 252"/>
                  <a:gd name="T11" fmla="*/ 2147483647 h 91"/>
                  <a:gd name="T12" fmla="*/ 2147483647 w 252"/>
                  <a:gd name="T13" fmla="*/ 2147483647 h 91"/>
                  <a:gd name="T14" fmla="*/ 2147483647 w 252"/>
                  <a:gd name="T15" fmla="*/ 2147483647 h 91"/>
                  <a:gd name="T16" fmla="*/ 0 w 252"/>
                  <a:gd name="T17" fmla="*/ 2147483647 h 91"/>
                  <a:gd name="T18" fmla="*/ 2147483647 w 252"/>
                  <a:gd name="T19" fmla="*/ 2147483647 h 91"/>
                  <a:gd name="T20" fmla="*/ 2147483647 w 252"/>
                  <a:gd name="T21" fmla="*/ 2147483647 h 91"/>
                  <a:gd name="T22" fmla="*/ 2147483647 w 252"/>
                  <a:gd name="T23" fmla="*/ 2147483647 h 91"/>
                  <a:gd name="T24" fmla="*/ 2147483647 w 252"/>
                  <a:gd name="T25" fmla="*/ 2147483647 h 91"/>
                  <a:gd name="T26" fmla="*/ 2147483647 w 252"/>
                  <a:gd name="T27" fmla="*/ 2147483647 h 91"/>
                  <a:gd name="T28" fmla="*/ 2147483647 w 252"/>
                  <a:gd name="T29" fmla="*/ 2147483647 h 91"/>
                  <a:gd name="T30" fmla="*/ 2147483647 w 252"/>
                  <a:gd name="T31" fmla="*/ 2147483647 h 91"/>
                  <a:gd name="T32" fmla="*/ 2147483647 w 252"/>
                  <a:gd name="T33" fmla="*/ 2147483647 h 91"/>
                  <a:gd name="T34" fmla="*/ 2147483647 w 252"/>
                  <a:gd name="T35" fmla="*/ 2147483647 h 91"/>
                  <a:gd name="T36" fmla="*/ 2147483647 w 252"/>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2"/>
                  <a:gd name="T58" fmla="*/ 0 h 91"/>
                  <a:gd name="T59" fmla="*/ 252 w 252"/>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2" h="91">
                    <a:moveTo>
                      <a:pt x="93" y="0"/>
                    </a:moveTo>
                    <a:lnTo>
                      <a:pt x="90" y="4"/>
                    </a:lnTo>
                    <a:lnTo>
                      <a:pt x="78" y="15"/>
                    </a:lnTo>
                    <a:lnTo>
                      <a:pt x="66" y="19"/>
                    </a:lnTo>
                    <a:lnTo>
                      <a:pt x="67" y="25"/>
                    </a:lnTo>
                    <a:lnTo>
                      <a:pt x="52" y="39"/>
                    </a:lnTo>
                    <a:lnTo>
                      <a:pt x="27" y="45"/>
                    </a:lnTo>
                    <a:lnTo>
                      <a:pt x="13" y="45"/>
                    </a:lnTo>
                    <a:lnTo>
                      <a:pt x="0" y="42"/>
                    </a:lnTo>
                    <a:lnTo>
                      <a:pt x="28" y="83"/>
                    </a:lnTo>
                    <a:lnTo>
                      <a:pt x="42" y="89"/>
                    </a:lnTo>
                    <a:lnTo>
                      <a:pt x="96" y="91"/>
                    </a:lnTo>
                    <a:lnTo>
                      <a:pt x="166" y="59"/>
                    </a:lnTo>
                    <a:lnTo>
                      <a:pt x="239" y="61"/>
                    </a:lnTo>
                    <a:lnTo>
                      <a:pt x="252" y="25"/>
                    </a:lnTo>
                    <a:lnTo>
                      <a:pt x="187" y="10"/>
                    </a:lnTo>
                    <a:lnTo>
                      <a:pt x="149" y="13"/>
                    </a:lnTo>
                    <a:lnTo>
                      <a:pt x="139" y="3"/>
                    </a:lnTo>
                    <a:lnTo>
                      <a:pt x="93"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60" name="Freeform 349"/>
              <p:cNvSpPr>
                <a:spLocks noChangeAspect="1"/>
              </p:cNvSpPr>
              <p:nvPr/>
            </p:nvSpPr>
            <p:spPr bwMode="auto">
              <a:xfrm>
                <a:off x="4489266" y="2277651"/>
                <a:ext cx="93470" cy="55092"/>
              </a:xfrm>
              <a:custGeom>
                <a:avLst/>
                <a:gdLst>
                  <a:gd name="T0" fmla="*/ 2147483647 w 128"/>
                  <a:gd name="T1" fmla="*/ 2147483647 h 76"/>
                  <a:gd name="T2" fmla="*/ 2147483647 w 128"/>
                  <a:gd name="T3" fmla="*/ 2147483647 h 76"/>
                  <a:gd name="T4" fmla="*/ 2147483647 w 128"/>
                  <a:gd name="T5" fmla="*/ 2147483647 h 76"/>
                  <a:gd name="T6" fmla="*/ 2147483647 w 128"/>
                  <a:gd name="T7" fmla="*/ 2147483647 h 76"/>
                  <a:gd name="T8" fmla="*/ 2147483647 w 128"/>
                  <a:gd name="T9" fmla="*/ 2147483647 h 76"/>
                  <a:gd name="T10" fmla="*/ 2147483647 w 128"/>
                  <a:gd name="T11" fmla="*/ 2147483647 h 76"/>
                  <a:gd name="T12" fmla="*/ 2147483647 w 128"/>
                  <a:gd name="T13" fmla="*/ 2147483647 h 76"/>
                  <a:gd name="T14" fmla="*/ 2147483647 w 128"/>
                  <a:gd name="T15" fmla="*/ 2147483647 h 76"/>
                  <a:gd name="T16" fmla="*/ 2147483647 w 128"/>
                  <a:gd name="T17" fmla="*/ 2147483647 h 76"/>
                  <a:gd name="T18" fmla="*/ 2147483647 w 128"/>
                  <a:gd name="T19" fmla="*/ 2147483647 h 76"/>
                  <a:gd name="T20" fmla="*/ 2147483647 w 128"/>
                  <a:gd name="T21" fmla="*/ 2147483647 h 76"/>
                  <a:gd name="T22" fmla="*/ 2147483647 w 128"/>
                  <a:gd name="T23" fmla="*/ 2147483647 h 76"/>
                  <a:gd name="T24" fmla="*/ 2147483647 w 128"/>
                  <a:gd name="T25" fmla="*/ 2147483647 h 76"/>
                  <a:gd name="T26" fmla="*/ 2147483647 w 128"/>
                  <a:gd name="T27" fmla="*/ 2147483647 h 76"/>
                  <a:gd name="T28" fmla="*/ 2147483647 w 128"/>
                  <a:gd name="T29" fmla="*/ 2147483647 h 76"/>
                  <a:gd name="T30" fmla="*/ 2147483647 w 128"/>
                  <a:gd name="T31" fmla="*/ 2147483647 h 76"/>
                  <a:gd name="T32" fmla="*/ 2147483647 w 128"/>
                  <a:gd name="T33" fmla="*/ 2147483647 h 76"/>
                  <a:gd name="T34" fmla="*/ 2147483647 w 128"/>
                  <a:gd name="T35" fmla="*/ 2147483647 h 76"/>
                  <a:gd name="T36" fmla="*/ 2147483647 w 128"/>
                  <a:gd name="T37" fmla="*/ 2147483647 h 76"/>
                  <a:gd name="T38" fmla="*/ 2147483647 w 128"/>
                  <a:gd name="T39" fmla="*/ 2147483647 h 76"/>
                  <a:gd name="T40" fmla="*/ 2147483647 w 128"/>
                  <a:gd name="T41" fmla="*/ 2147483647 h 76"/>
                  <a:gd name="T42" fmla="*/ 2147483647 w 128"/>
                  <a:gd name="T43" fmla="*/ 2147483647 h 76"/>
                  <a:gd name="T44" fmla="*/ 2147483647 w 128"/>
                  <a:gd name="T45" fmla="*/ 0 h 76"/>
                  <a:gd name="T46" fmla="*/ 2147483647 w 128"/>
                  <a:gd name="T47" fmla="*/ 2147483647 h 76"/>
                  <a:gd name="T48" fmla="*/ 2147483647 w 128"/>
                  <a:gd name="T49" fmla="*/ 2147483647 h 76"/>
                  <a:gd name="T50" fmla="*/ 0 w 128"/>
                  <a:gd name="T51" fmla="*/ 2147483647 h 76"/>
                  <a:gd name="T52" fmla="*/ 2147483647 w 128"/>
                  <a:gd name="T53" fmla="*/ 2147483647 h 76"/>
                  <a:gd name="T54" fmla="*/ 2147483647 w 128"/>
                  <a:gd name="T55" fmla="*/ 2147483647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76"/>
                  <a:gd name="T86" fmla="*/ 128 w 128"/>
                  <a:gd name="T87" fmla="*/ 76 h 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76">
                    <a:moveTo>
                      <a:pt x="20" y="74"/>
                    </a:moveTo>
                    <a:lnTo>
                      <a:pt x="41" y="76"/>
                    </a:lnTo>
                    <a:lnTo>
                      <a:pt x="47" y="65"/>
                    </a:lnTo>
                    <a:lnTo>
                      <a:pt x="55" y="71"/>
                    </a:lnTo>
                    <a:lnTo>
                      <a:pt x="56" y="71"/>
                    </a:lnTo>
                    <a:lnTo>
                      <a:pt x="61" y="70"/>
                    </a:lnTo>
                    <a:lnTo>
                      <a:pt x="70" y="76"/>
                    </a:lnTo>
                    <a:lnTo>
                      <a:pt x="80" y="74"/>
                    </a:lnTo>
                    <a:lnTo>
                      <a:pt x="77" y="67"/>
                    </a:lnTo>
                    <a:lnTo>
                      <a:pt x="77" y="61"/>
                    </a:lnTo>
                    <a:lnTo>
                      <a:pt x="91" y="55"/>
                    </a:lnTo>
                    <a:lnTo>
                      <a:pt x="98" y="55"/>
                    </a:lnTo>
                    <a:lnTo>
                      <a:pt x="94" y="46"/>
                    </a:lnTo>
                    <a:lnTo>
                      <a:pt x="92" y="41"/>
                    </a:lnTo>
                    <a:lnTo>
                      <a:pt x="89" y="32"/>
                    </a:lnTo>
                    <a:lnTo>
                      <a:pt x="104" y="29"/>
                    </a:lnTo>
                    <a:lnTo>
                      <a:pt x="107" y="23"/>
                    </a:lnTo>
                    <a:lnTo>
                      <a:pt x="120" y="23"/>
                    </a:lnTo>
                    <a:lnTo>
                      <a:pt x="120" y="19"/>
                    </a:lnTo>
                    <a:lnTo>
                      <a:pt x="125" y="19"/>
                    </a:lnTo>
                    <a:lnTo>
                      <a:pt x="128" y="13"/>
                    </a:lnTo>
                    <a:lnTo>
                      <a:pt x="113" y="5"/>
                    </a:lnTo>
                    <a:lnTo>
                      <a:pt x="110" y="0"/>
                    </a:lnTo>
                    <a:lnTo>
                      <a:pt x="25" y="20"/>
                    </a:lnTo>
                    <a:lnTo>
                      <a:pt x="7" y="17"/>
                    </a:lnTo>
                    <a:lnTo>
                      <a:pt x="0" y="34"/>
                    </a:lnTo>
                    <a:lnTo>
                      <a:pt x="10" y="70"/>
                    </a:lnTo>
                    <a:lnTo>
                      <a:pt x="20" y="74"/>
                    </a:lnTo>
                    <a:close/>
                  </a:path>
                </a:pathLst>
              </a:custGeom>
              <a:solidFill>
                <a:srgbClr val="FFC000"/>
              </a:solidFill>
              <a:ln w="0">
                <a:solidFill>
                  <a:srgbClr val="006699"/>
                </a:solidFill>
                <a:prstDash val="solid"/>
                <a:round/>
                <a:headEnd/>
                <a:tailEnd/>
              </a:ln>
            </p:spPr>
            <p:txBody>
              <a:bodyPr/>
              <a:lstStyle/>
              <a:p>
                <a:endParaRPr lang="en-US" sz="1799"/>
              </a:p>
            </p:txBody>
          </p:sp>
          <p:sp>
            <p:nvSpPr>
              <p:cNvPr id="1161" name="Freeform 350"/>
              <p:cNvSpPr>
                <a:spLocks noChangeAspect="1"/>
              </p:cNvSpPr>
              <p:nvPr/>
            </p:nvSpPr>
            <p:spPr bwMode="auto">
              <a:xfrm>
                <a:off x="4379886" y="1439431"/>
                <a:ext cx="334105" cy="503716"/>
              </a:xfrm>
              <a:custGeom>
                <a:avLst/>
                <a:gdLst>
                  <a:gd name="T0" fmla="*/ 2147483647 w 446"/>
                  <a:gd name="T1" fmla="*/ 2147483647 h 679"/>
                  <a:gd name="T2" fmla="*/ 2147483647 w 446"/>
                  <a:gd name="T3" fmla="*/ 2147483647 h 679"/>
                  <a:gd name="T4" fmla="*/ 2147483647 w 446"/>
                  <a:gd name="T5" fmla="*/ 2147483647 h 679"/>
                  <a:gd name="T6" fmla="*/ 2147483647 w 446"/>
                  <a:gd name="T7" fmla="*/ 2147483647 h 679"/>
                  <a:gd name="T8" fmla="*/ 2147483647 w 446"/>
                  <a:gd name="T9" fmla="*/ 2147483647 h 679"/>
                  <a:gd name="T10" fmla="*/ 2147483647 w 446"/>
                  <a:gd name="T11" fmla="*/ 2147483647 h 679"/>
                  <a:gd name="T12" fmla="*/ 2147483647 w 446"/>
                  <a:gd name="T13" fmla="*/ 2147483647 h 679"/>
                  <a:gd name="T14" fmla="*/ 2147483647 w 446"/>
                  <a:gd name="T15" fmla="*/ 2147483647 h 679"/>
                  <a:gd name="T16" fmla="*/ 2147483647 w 446"/>
                  <a:gd name="T17" fmla="*/ 2147483647 h 679"/>
                  <a:gd name="T18" fmla="*/ 2147483647 w 446"/>
                  <a:gd name="T19" fmla="*/ 2147483647 h 679"/>
                  <a:gd name="T20" fmla="*/ 2147483647 w 446"/>
                  <a:gd name="T21" fmla="*/ 2147483647 h 679"/>
                  <a:gd name="T22" fmla="*/ 2147483647 w 446"/>
                  <a:gd name="T23" fmla="*/ 2147483647 h 679"/>
                  <a:gd name="T24" fmla="*/ 2147483647 w 446"/>
                  <a:gd name="T25" fmla="*/ 2147483647 h 679"/>
                  <a:gd name="T26" fmla="*/ 2147483647 w 446"/>
                  <a:gd name="T27" fmla="*/ 2147483647 h 679"/>
                  <a:gd name="T28" fmla="*/ 2147483647 w 446"/>
                  <a:gd name="T29" fmla="*/ 2147483647 h 679"/>
                  <a:gd name="T30" fmla="*/ 2147483647 w 446"/>
                  <a:gd name="T31" fmla="*/ 2147483647 h 679"/>
                  <a:gd name="T32" fmla="*/ 2147483647 w 446"/>
                  <a:gd name="T33" fmla="*/ 2147483647 h 679"/>
                  <a:gd name="T34" fmla="*/ 2147483647 w 446"/>
                  <a:gd name="T35" fmla="*/ 2147483647 h 679"/>
                  <a:gd name="T36" fmla="*/ 2147483647 w 446"/>
                  <a:gd name="T37" fmla="*/ 2147483647 h 679"/>
                  <a:gd name="T38" fmla="*/ 2147483647 w 446"/>
                  <a:gd name="T39" fmla="*/ 2147483647 h 679"/>
                  <a:gd name="T40" fmla="*/ 2147483647 w 446"/>
                  <a:gd name="T41" fmla="*/ 2147483647 h 679"/>
                  <a:gd name="T42" fmla="*/ 2147483647 w 446"/>
                  <a:gd name="T43" fmla="*/ 2147483647 h 679"/>
                  <a:gd name="T44" fmla="*/ 2147483647 w 446"/>
                  <a:gd name="T45" fmla="*/ 2147483647 h 679"/>
                  <a:gd name="T46" fmla="*/ 2147483647 w 446"/>
                  <a:gd name="T47" fmla="*/ 2147483647 h 679"/>
                  <a:gd name="T48" fmla="*/ 2147483647 w 446"/>
                  <a:gd name="T49" fmla="*/ 2147483647 h 679"/>
                  <a:gd name="T50" fmla="*/ 2147483647 w 446"/>
                  <a:gd name="T51" fmla="*/ 2147483647 h 679"/>
                  <a:gd name="T52" fmla="*/ 2147483647 w 446"/>
                  <a:gd name="T53" fmla="*/ 2147483647 h 679"/>
                  <a:gd name="T54" fmla="*/ 2147483647 w 446"/>
                  <a:gd name="T55" fmla="*/ 2147483647 h 679"/>
                  <a:gd name="T56" fmla="*/ 2147483647 w 446"/>
                  <a:gd name="T57" fmla="*/ 0 h 679"/>
                  <a:gd name="T58" fmla="*/ 2147483647 w 446"/>
                  <a:gd name="T59" fmla="*/ 2147483647 h 679"/>
                  <a:gd name="T60" fmla="*/ 2147483647 w 446"/>
                  <a:gd name="T61" fmla="*/ 2147483647 h 679"/>
                  <a:gd name="T62" fmla="*/ 2147483647 w 446"/>
                  <a:gd name="T63" fmla="*/ 2147483647 h 679"/>
                  <a:gd name="T64" fmla="*/ 2147483647 w 446"/>
                  <a:gd name="T65" fmla="*/ 2147483647 h 679"/>
                  <a:gd name="T66" fmla="*/ 2147483647 w 446"/>
                  <a:gd name="T67" fmla="*/ 2147483647 h 6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6"/>
                  <a:gd name="T103" fmla="*/ 0 h 679"/>
                  <a:gd name="T104" fmla="*/ 446 w 446"/>
                  <a:gd name="T105" fmla="*/ 679 h 6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6" h="679">
                    <a:moveTo>
                      <a:pt x="355" y="227"/>
                    </a:moveTo>
                    <a:lnTo>
                      <a:pt x="310" y="263"/>
                    </a:lnTo>
                    <a:lnTo>
                      <a:pt x="277" y="282"/>
                    </a:lnTo>
                    <a:lnTo>
                      <a:pt x="260" y="293"/>
                    </a:lnTo>
                    <a:lnTo>
                      <a:pt x="236" y="296"/>
                    </a:lnTo>
                    <a:lnTo>
                      <a:pt x="231" y="317"/>
                    </a:lnTo>
                    <a:lnTo>
                      <a:pt x="222" y="326"/>
                    </a:lnTo>
                    <a:lnTo>
                      <a:pt x="219" y="356"/>
                    </a:lnTo>
                    <a:lnTo>
                      <a:pt x="233" y="409"/>
                    </a:lnTo>
                    <a:lnTo>
                      <a:pt x="276" y="430"/>
                    </a:lnTo>
                    <a:lnTo>
                      <a:pt x="295" y="451"/>
                    </a:lnTo>
                    <a:lnTo>
                      <a:pt x="257" y="473"/>
                    </a:lnTo>
                    <a:lnTo>
                      <a:pt x="242" y="459"/>
                    </a:lnTo>
                    <a:lnTo>
                      <a:pt x="243" y="466"/>
                    </a:lnTo>
                    <a:lnTo>
                      <a:pt x="192" y="470"/>
                    </a:lnTo>
                    <a:lnTo>
                      <a:pt x="282" y="475"/>
                    </a:lnTo>
                    <a:lnTo>
                      <a:pt x="257" y="497"/>
                    </a:lnTo>
                    <a:lnTo>
                      <a:pt x="251" y="488"/>
                    </a:lnTo>
                    <a:lnTo>
                      <a:pt x="225" y="512"/>
                    </a:lnTo>
                    <a:lnTo>
                      <a:pt x="207" y="512"/>
                    </a:lnTo>
                    <a:lnTo>
                      <a:pt x="221" y="523"/>
                    </a:lnTo>
                    <a:lnTo>
                      <a:pt x="219" y="524"/>
                    </a:lnTo>
                    <a:lnTo>
                      <a:pt x="215" y="545"/>
                    </a:lnTo>
                    <a:lnTo>
                      <a:pt x="222" y="559"/>
                    </a:lnTo>
                    <a:lnTo>
                      <a:pt x="218" y="556"/>
                    </a:lnTo>
                    <a:lnTo>
                      <a:pt x="210" y="596"/>
                    </a:lnTo>
                    <a:lnTo>
                      <a:pt x="203" y="636"/>
                    </a:lnTo>
                    <a:lnTo>
                      <a:pt x="137" y="651"/>
                    </a:lnTo>
                    <a:lnTo>
                      <a:pt x="130" y="679"/>
                    </a:lnTo>
                    <a:lnTo>
                      <a:pt x="85" y="676"/>
                    </a:lnTo>
                    <a:lnTo>
                      <a:pt x="71" y="636"/>
                    </a:lnTo>
                    <a:lnTo>
                      <a:pt x="63" y="605"/>
                    </a:lnTo>
                    <a:lnTo>
                      <a:pt x="24" y="548"/>
                    </a:lnTo>
                    <a:lnTo>
                      <a:pt x="28" y="533"/>
                    </a:lnTo>
                    <a:lnTo>
                      <a:pt x="15" y="529"/>
                    </a:lnTo>
                    <a:lnTo>
                      <a:pt x="13" y="530"/>
                    </a:lnTo>
                    <a:lnTo>
                      <a:pt x="0" y="500"/>
                    </a:lnTo>
                    <a:lnTo>
                      <a:pt x="7" y="494"/>
                    </a:lnTo>
                    <a:lnTo>
                      <a:pt x="31" y="448"/>
                    </a:lnTo>
                    <a:lnTo>
                      <a:pt x="37" y="402"/>
                    </a:lnTo>
                    <a:lnTo>
                      <a:pt x="37" y="390"/>
                    </a:lnTo>
                    <a:lnTo>
                      <a:pt x="52" y="374"/>
                    </a:lnTo>
                    <a:lnTo>
                      <a:pt x="22" y="356"/>
                    </a:lnTo>
                    <a:lnTo>
                      <a:pt x="21" y="308"/>
                    </a:lnTo>
                    <a:lnTo>
                      <a:pt x="19" y="260"/>
                    </a:lnTo>
                    <a:lnTo>
                      <a:pt x="54" y="238"/>
                    </a:lnTo>
                    <a:lnTo>
                      <a:pt x="88" y="235"/>
                    </a:lnTo>
                    <a:lnTo>
                      <a:pt x="67" y="214"/>
                    </a:lnTo>
                    <a:lnTo>
                      <a:pt x="95" y="154"/>
                    </a:lnTo>
                    <a:lnTo>
                      <a:pt x="89" y="139"/>
                    </a:lnTo>
                    <a:lnTo>
                      <a:pt x="124" y="132"/>
                    </a:lnTo>
                    <a:lnTo>
                      <a:pt x="140" y="103"/>
                    </a:lnTo>
                    <a:lnTo>
                      <a:pt x="160" y="56"/>
                    </a:lnTo>
                    <a:lnTo>
                      <a:pt x="209" y="44"/>
                    </a:lnTo>
                    <a:lnTo>
                      <a:pt x="213" y="26"/>
                    </a:lnTo>
                    <a:lnTo>
                      <a:pt x="274" y="27"/>
                    </a:lnTo>
                    <a:lnTo>
                      <a:pt x="270" y="0"/>
                    </a:lnTo>
                    <a:lnTo>
                      <a:pt x="288" y="0"/>
                    </a:lnTo>
                    <a:lnTo>
                      <a:pt x="392" y="44"/>
                    </a:lnTo>
                    <a:lnTo>
                      <a:pt x="428" y="109"/>
                    </a:lnTo>
                    <a:lnTo>
                      <a:pt x="446" y="154"/>
                    </a:lnTo>
                    <a:lnTo>
                      <a:pt x="395" y="153"/>
                    </a:lnTo>
                    <a:lnTo>
                      <a:pt x="380" y="159"/>
                    </a:lnTo>
                    <a:lnTo>
                      <a:pt x="377" y="168"/>
                    </a:lnTo>
                    <a:lnTo>
                      <a:pt x="368" y="165"/>
                    </a:lnTo>
                    <a:lnTo>
                      <a:pt x="349" y="178"/>
                    </a:lnTo>
                    <a:lnTo>
                      <a:pt x="343" y="202"/>
                    </a:lnTo>
                    <a:lnTo>
                      <a:pt x="355" y="227"/>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62" name="Freeform 351"/>
              <p:cNvSpPr>
                <a:spLocks noChangeAspect="1"/>
              </p:cNvSpPr>
              <p:nvPr/>
            </p:nvSpPr>
            <p:spPr bwMode="auto">
              <a:xfrm>
                <a:off x="4592682" y="1848702"/>
                <a:ext cx="15908" cy="31483"/>
              </a:xfrm>
              <a:custGeom>
                <a:avLst/>
                <a:gdLst>
                  <a:gd name="T0" fmla="*/ 2147483647 w 23"/>
                  <a:gd name="T1" fmla="*/ 0 h 42"/>
                  <a:gd name="T2" fmla="*/ 2147483647 w 23"/>
                  <a:gd name="T3" fmla="*/ 2147483647 h 42"/>
                  <a:gd name="T4" fmla="*/ 2147483647 w 23"/>
                  <a:gd name="T5" fmla="*/ 2147483647 h 42"/>
                  <a:gd name="T6" fmla="*/ 2147483647 w 23"/>
                  <a:gd name="T7" fmla="*/ 2147483647 h 42"/>
                  <a:gd name="T8" fmla="*/ 0 w 23"/>
                  <a:gd name="T9" fmla="*/ 2147483647 h 42"/>
                  <a:gd name="T10" fmla="*/ 2147483647 w 23"/>
                  <a:gd name="T11" fmla="*/ 0 h 42"/>
                  <a:gd name="T12" fmla="*/ 0 60000 65536"/>
                  <a:gd name="T13" fmla="*/ 0 60000 65536"/>
                  <a:gd name="T14" fmla="*/ 0 60000 65536"/>
                  <a:gd name="T15" fmla="*/ 0 60000 65536"/>
                  <a:gd name="T16" fmla="*/ 0 60000 65536"/>
                  <a:gd name="T17" fmla="*/ 0 60000 65536"/>
                  <a:gd name="T18" fmla="*/ 0 w 23"/>
                  <a:gd name="T19" fmla="*/ 0 h 42"/>
                  <a:gd name="T20" fmla="*/ 23 w 2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3" h="42">
                    <a:moveTo>
                      <a:pt x="23" y="0"/>
                    </a:moveTo>
                    <a:lnTo>
                      <a:pt x="23" y="11"/>
                    </a:lnTo>
                    <a:lnTo>
                      <a:pt x="14" y="36"/>
                    </a:lnTo>
                    <a:lnTo>
                      <a:pt x="9" y="42"/>
                    </a:lnTo>
                    <a:lnTo>
                      <a:pt x="0" y="22"/>
                    </a:lnTo>
                    <a:lnTo>
                      <a:pt x="23" y="0"/>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63" name="Freeform 352"/>
              <p:cNvSpPr>
                <a:spLocks noChangeAspect="1"/>
              </p:cNvSpPr>
              <p:nvPr/>
            </p:nvSpPr>
            <p:spPr bwMode="auto">
              <a:xfrm>
                <a:off x="4248632" y="2246169"/>
                <a:ext cx="139211" cy="66900"/>
              </a:xfrm>
              <a:custGeom>
                <a:avLst/>
                <a:gdLst>
                  <a:gd name="T0" fmla="*/ 2147483647 w 186"/>
                  <a:gd name="T1" fmla="*/ 2147483647 h 92"/>
                  <a:gd name="T2" fmla="*/ 2147483647 w 186"/>
                  <a:gd name="T3" fmla="*/ 2147483647 h 92"/>
                  <a:gd name="T4" fmla="*/ 2147483647 w 186"/>
                  <a:gd name="T5" fmla="*/ 2147483647 h 92"/>
                  <a:gd name="T6" fmla="*/ 2147483647 w 186"/>
                  <a:gd name="T7" fmla="*/ 2147483647 h 92"/>
                  <a:gd name="T8" fmla="*/ 2147483647 w 186"/>
                  <a:gd name="T9" fmla="*/ 2147483647 h 92"/>
                  <a:gd name="T10" fmla="*/ 2147483647 w 186"/>
                  <a:gd name="T11" fmla="*/ 2147483647 h 92"/>
                  <a:gd name="T12" fmla="*/ 2147483647 w 186"/>
                  <a:gd name="T13" fmla="*/ 2147483647 h 92"/>
                  <a:gd name="T14" fmla="*/ 2147483647 w 186"/>
                  <a:gd name="T15" fmla="*/ 2147483647 h 92"/>
                  <a:gd name="T16" fmla="*/ 0 w 186"/>
                  <a:gd name="T17" fmla="*/ 2147483647 h 92"/>
                  <a:gd name="T18" fmla="*/ 2147483647 w 186"/>
                  <a:gd name="T19" fmla="*/ 2147483647 h 92"/>
                  <a:gd name="T20" fmla="*/ 2147483647 w 186"/>
                  <a:gd name="T21" fmla="*/ 2147483647 h 92"/>
                  <a:gd name="T22" fmla="*/ 2147483647 w 186"/>
                  <a:gd name="T23" fmla="*/ 2147483647 h 92"/>
                  <a:gd name="T24" fmla="*/ 2147483647 w 186"/>
                  <a:gd name="T25" fmla="*/ 0 h 92"/>
                  <a:gd name="T26" fmla="*/ 2147483647 w 186"/>
                  <a:gd name="T27" fmla="*/ 2147483647 h 92"/>
                  <a:gd name="T28" fmla="*/ 2147483647 w 186"/>
                  <a:gd name="T29" fmla="*/ 2147483647 h 92"/>
                  <a:gd name="T30" fmla="*/ 2147483647 w 186"/>
                  <a:gd name="T31" fmla="*/ 2147483647 h 92"/>
                  <a:gd name="T32" fmla="*/ 2147483647 w 186"/>
                  <a:gd name="T33" fmla="*/ 2147483647 h 92"/>
                  <a:gd name="T34" fmla="*/ 2147483647 w 186"/>
                  <a:gd name="T35" fmla="*/ 2147483647 h 92"/>
                  <a:gd name="T36" fmla="*/ 2147483647 w 186"/>
                  <a:gd name="T37" fmla="*/ 2147483647 h 92"/>
                  <a:gd name="T38" fmla="*/ 2147483647 w 186"/>
                  <a:gd name="T39" fmla="*/ 2147483647 h 92"/>
                  <a:gd name="T40" fmla="*/ 2147483647 w 186"/>
                  <a:gd name="T41" fmla="*/ 2147483647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92"/>
                  <a:gd name="T65" fmla="*/ 186 w 186"/>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92">
                    <a:moveTo>
                      <a:pt x="177" y="55"/>
                    </a:moveTo>
                    <a:lnTo>
                      <a:pt x="168" y="70"/>
                    </a:lnTo>
                    <a:lnTo>
                      <a:pt x="137" y="70"/>
                    </a:lnTo>
                    <a:lnTo>
                      <a:pt x="121" y="91"/>
                    </a:lnTo>
                    <a:lnTo>
                      <a:pt x="92" y="68"/>
                    </a:lnTo>
                    <a:lnTo>
                      <a:pt x="67" y="89"/>
                    </a:lnTo>
                    <a:lnTo>
                      <a:pt x="40" y="92"/>
                    </a:lnTo>
                    <a:lnTo>
                      <a:pt x="16" y="64"/>
                    </a:lnTo>
                    <a:lnTo>
                      <a:pt x="0" y="74"/>
                    </a:lnTo>
                    <a:lnTo>
                      <a:pt x="37" y="18"/>
                    </a:lnTo>
                    <a:lnTo>
                      <a:pt x="46" y="12"/>
                    </a:lnTo>
                    <a:lnTo>
                      <a:pt x="61" y="3"/>
                    </a:lnTo>
                    <a:lnTo>
                      <a:pt x="104" y="0"/>
                    </a:lnTo>
                    <a:lnTo>
                      <a:pt x="146" y="6"/>
                    </a:lnTo>
                    <a:lnTo>
                      <a:pt x="144" y="21"/>
                    </a:lnTo>
                    <a:lnTo>
                      <a:pt x="143" y="27"/>
                    </a:lnTo>
                    <a:lnTo>
                      <a:pt x="143" y="31"/>
                    </a:lnTo>
                    <a:lnTo>
                      <a:pt x="152" y="31"/>
                    </a:lnTo>
                    <a:lnTo>
                      <a:pt x="186" y="40"/>
                    </a:lnTo>
                    <a:lnTo>
                      <a:pt x="186" y="45"/>
                    </a:lnTo>
                    <a:lnTo>
                      <a:pt x="177" y="55"/>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64" name="Freeform 353"/>
              <p:cNvSpPr>
                <a:spLocks noChangeAspect="1"/>
              </p:cNvSpPr>
              <p:nvPr/>
            </p:nvSpPr>
            <p:spPr bwMode="auto">
              <a:xfrm>
                <a:off x="4757745" y="2053336"/>
                <a:ext cx="590651" cy="318761"/>
              </a:xfrm>
              <a:custGeom>
                <a:avLst/>
                <a:gdLst>
                  <a:gd name="T0" fmla="*/ 2147483647 w 788"/>
                  <a:gd name="T1" fmla="*/ 0 h 434"/>
                  <a:gd name="T2" fmla="*/ 2147483647 w 788"/>
                  <a:gd name="T3" fmla="*/ 2147483647 h 434"/>
                  <a:gd name="T4" fmla="*/ 2147483647 w 788"/>
                  <a:gd name="T5" fmla="*/ 2147483647 h 434"/>
                  <a:gd name="T6" fmla="*/ 2147483647 w 788"/>
                  <a:gd name="T7" fmla="*/ 2147483647 h 434"/>
                  <a:gd name="T8" fmla="*/ 2147483647 w 788"/>
                  <a:gd name="T9" fmla="*/ 2147483647 h 434"/>
                  <a:gd name="T10" fmla="*/ 2147483647 w 788"/>
                  <a:gd name="T11" fmla="*/ 2147483647 h 434"/>
                  <a:gd name="T12" fmla="*/ 2147483647 w 788"/>
                  <a:gd name="T13" fmla="*/ 2147483647 h 434"/>
                  <a:gd name="T14" fmla="*/ 2147483647 w 788"/>
                  <a:gd name="T15" fmla="*/ 2147483647 h 434"/>
                  <a:gd name="T16" fmla="*/ 2147483647 w 788"/>
                  <a:gd name="T17" fmla="*/ 2147483647 h 434"/>
                  <a:gd name="T18" fmla="*/ 2147483647 w 788"/>
                  <a:gd name="T19" fmla="*/ 2147483647 h 434"/>
                  <a:gd name="T20" fmla="*/ 2147483647 w 788"/>
                  <a:gd name="T21" fmla="*/ 2147483647 h 434"/>
                  <a:gd name="T22" fmla="*/ 2147483647 w 788"/>
                  <a:gd name="T23" fmla="*/ 2147483647 h 434"/>
                  <a:gd name="T24" fmla="*/ 0 w 788"/>
                  <a:gd name="T25" fmla="*/ 2147483647 h 434"/>
                  <a:gd name="T26" fmla="*/ 2147483647 w 788"/>
                  <a:gd name="T27" fmla="*/ 2147483647 h 434"/>
                  <a:gd name="T28" fmla="*/ 2147483647 w 788"/>
                  <a:gd name="T29" fmla="*/ 2147483647 h 434"/>
                  <a:gd name="T30" fmla="*/ 2147483647 w 788"/>
                  <a:gd name="T31" fmla="*/ 2147483647 h 434"/>
                  <a:gd name="T32" fmla="*/ 2147483647 w 788"/>
                  <a:gd name="T33" fmla="*/ 2147483647 h 434"/>
                  <a:gd name="T34" fmla="*/ 2147483647 w 788"/>
                  <a:gd name="T35" fmla="*/ 2147483647 h 434"/>
                  <a:gd name="T36" fmla="*/ 2147483647 w 788"/>
                  <a:gd name="T37" fmla="*/ 2147483647 h 434"/>
                  <a:gd name="T38" fmla="*/ 2147483647 w 788"/>
                  <a:gd name="T39" fmla="*/ 2147483647 h 434"/>
                  <a:gd name="T40" fmla="*/ 2147483647 w 788"/>
                  <a:gd name="T41" fmla="*/ 2147483647 h 434"/>
                  <a:gd name="T42" fmla="*/ 2147483647 w 788"/>
                  <a:gd name="T43" fmla="*/ 2147483647 h 434"/>
                  <a:gd name="T44" fmla="*/ 2147483647 w 788"/>
                  <a:gd name="T45" fmla="*/ 2147483647 h 434"/>
                  <a:gd name="T46" fmla="*/ 2147483647 w 788"/>
                  <a:gd name="T47" fmla="*/ 2147483647 h 434"/>
                  <a:gd name="T48" fmla="*/ 2147483647 w 788"/>
                  <a:gd name="T49" fmla="*/ 2147483647 h 434"/>
                  <a:gd name="T50" fmla="*/ 2147483647 w 788"/>
                  <a:gd name="T51" fmla="*/ 2147483647 h 434"/>
                  <a:gd name="T52" fmla="*/ 2147483647 w 788"/>
                  <a:gd name="T53" fmla="*/ 2147483647 h 434"/>
                  <a:gd name="T54" fmla="*/ 2147483647 w 788"/>
                  <a:gd name="T55" fmla="*/ 2147483647 h 434"/>
                  <a:gd name="T56" fmla="*/ 2147483647 w 788"/>
                  <a:gd name="T57" fmla="*/ 2147483647 h 434"/>
                  <a:gd name="T58" fmla="*/ 2147483647 w 788"/>
                  <a:gd name="T59" fmla="*/ 2147483647 h 434"/>
                  <a:gd name="T60" fmla="*/ 2147483647 w 788"/>
                  <a:gd name="T61" fmla="*/ 2147483647 h 434"/>
                  <a:gd name="T62" fmla="*/ 2147483647 w 788"/>
                  <a:gd name="T63" fmla="*/ 2147483647 h 434"/>
                  <a:gd name="T64" fmla="*/ 2147483647 w 788"/>
                  <a:gd name="T65" fmla="*/ 2147483647 h 434"/>
                  <a:gd name="T66" fmla="*/ 2147483647 w 788"/>
                  <a:gd name="T67" fmla="*/ 2147483647 h 434"/>
                  <a:gd name="T68" fmla="*/ 2147483647 w 788"/>
                  <a:gd name="T69" fmla="*/ 2147483647 h 434"/>
                  <a:gd name="T70" fmla="*/ 2147483647 w 788"/>
                  <a:gd name="T71" fmla="*/ 2147483647 h 434"/>
                  <a:gd name="T72" fmla="*/ 2147483647 w 788"/>
                  <a:gd name="T73" fmla="*/ 2147483647 h 434"/>
                  <a:gd name="T74" fmla="*/ 2147483647 w 788"/>
                  <a:gd name="T75" fmla="*/ 2147483647 h 434"/>
                  <a:gd name="T76" fmla="*/ 2147483647 w 788"/>
                  <a:gd name="T77" fmla="*/ 2147483647 h 434"/>
                  <a:gd name="T78" fmla="*/ 2147483647 w 788"/>
                  <a:gd name="T79" fmla="*/ 2147483647 h 434"/>
                  <a:gd name="T80" fmla="*/ 2147483647 w 788"/>
                  <a:gd name="T81" fmla="*/ 2147483647 h 434"/>
                  <a:gd name="T82" fmla="*/ 2147483647 w 788"/>
                  <a:gd name="T83" fmla="*/ 2147483647 h 434"/>
                  <a:gd name="T84" fmla="*/ 2147483647 w 788"/>
                  <a:gd name="T85" fmla="*/ 2147483647 h 434"/>
                  <a:gd name="T86" fmla="*/ 2147483647 w 788"/>
                  <a:gd name="T87" fmla="*/ 2147483647 h 434"/>
                  <a:gd name="T88" fmla="*/ 2147483647 w 788"/>
                  <a:gd name="T89" fmla="*/ 2147483647 h 434"/>
                  <a:gd name="T90" fmla="*/ 2147483647 w 788"/>
                  <a:gd name="T91" fmla="*/ 2147483647 h 434"/>
                  <a:gd name="T92" fmla="*/ 2147483647 w 788"/>
                  <a:gd name="T93" fmla="*/ 2147483647 h 434"/>
                  <a:gd name="T94" fmla="*/ 2147483647 w 788"/>
                  <a:gd name="T95" fmla="*/ 2147483647 h 434"/>
                  <a:gd name="T96" fmla="*/ 2147483647 w 788"/>
                  <a:gd name="T97" fmla="*/ 2147483647 h 434"/>
                  <a:gd name="T98" fmla="*/ 2147483647 w 788"/>
                  <a:gd name="T99" fmla="*/ 2147483647 h 434"/>
                  <a:gd name="T100" fmla="*/ 2147483647 w 788"/>
                  <a:gd name="T101" fmla="*/ 2147483647 h 434"/>
                  <a:gd name="T102" fmla="*/ 2147483647 w 788"/>
                  <a:gd name="T103" fmla="*/ 2147483647 h 434"/>
                  <a:gd name="T104" fmla="*/ 2147483647 w 788"/>
                  <a:gd name="T105" fmla="*/ 2147483647 h 434"/>
                  <a:gd name="T106" fmla="*/ 2147483647 w 788"/>
                  <a:gd name="T107" fmla="*/ 2147483647 h 434"/>
                  <a:gd name="T108" fmla="*/ 2147483647 w 788"/>
                  <a:gd name="T109" fmla="*/ 2147483647 h 434"/>
                  <a:gd name="T110" fmla="*/ 2147483647 w 788"/>
                  <a:gd name="T111" fmla="*/ 2147483647 h 434"/>
                  <a:gd name="T112" fmla="*/ 2147483647 w 788"/>
                  <a:gd name="T113" fmla="*/ 0 h 4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8"/>
                  <a:gd name="T172" fmla="*/ 0 h 434"/>
                  <a:gd name="T173" fmla="*/ 788 w 788"/>
                  <a:gd name="T174" fmla="*/ 434 h 4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8" h="434">
                    <a:moveTo>
                      <a:pt x="416" y="0"/>
                    </a:moveTo>
                    <a:lnTo>
                      <a:pt x="382" y="12"/>
                    </a:lnTo>
                    <a:lnTo>
                      <a:pt x="331" y="37"/>
                    </a:lnTo>
                    <a:lnTo>
                      <a:pt x="334" y="58"/>
                    </a:lnTo>
                    <a:lnTo>
                      <a:pt x="260" y="44"/>
                    </a:lnTo>
                    <a:lnTo>
                      <a:pt x="186" y="29"/>
                    </a:lnTo>
                    <a:lnTo>
                      <a:pt x="113" y="29"/>
                    </a:lnTo>
                    <a:lnTo>
                      <a:pt x="40" y="29"/>
                    </a:lnTo>
                    <a:lnTo>
                      <a:pt x="64" y="86"/>
                    </a:lnTo>
                    <a:lnTo>
                      <a:pt x="58" y="113"/>
                    </a:lnTo>
                    <a:lnTo>
                      <a:pt x="19" y="167"/>
                    </a:lnTo>
                    <a:lnTo>
                      <a:pt x="13" y="183"/>
                    </a:lnTo>
                    <a:lnTo>
                      <a:pt x="0" y="219"/>
                    </a:lnTo>
                    <a:lnTo>
                      <a:pt x="36" y="244"/>
                    </a:lnTo>
                    <a:lnTo>
                      <a:pt x="37" y="243"/>
                    </a:lnTo>
                    <a:lnTo>
                      <a:pt x="119" y="252"/>
                    </a:lnTo>
                    <a:lnTo>
                      <a:pt x="191" y="228"/>
                    </a:lnTo>
                    <a:lnTo>
                      <a:pt x="230" y="198"/>
                    </a:lnTo>
                    <a:lnTo>
                      <a:pt x="243" y="203"/>
                    </a:lnTo>
                    <a:lnTo>
                      <a:pt x="277" y="235"/>
                    </a:lnTo>
                    <a:lnTo>
                      <a:pt x="312" y="267"/>
                    </a:lnTo>
                    <a:lnTo>
                      <a:pt x="346" y="298"/>
                    </a:lnTo>
                    <a:lnTo>
                      <a:pt x="382" y="331"/>
                    </a:lnTo>
                    <a:lnTo>
                      <a:pt x="418" y="308"/>
                    </a:lnTo>
                    <a:lnTo>
                      <a:pt x="430" y="316"/>
                    </a:lnTo>
                    <a:lnTo>
                      <a:pt x="425" y="289"/>
                    </a:lnTo>
                    <a:lnTo>
                      <a:pt x="434" y="308"/>
                    </a:lnTo>
                    <a:lnTo>
                      <a:pt x="466" y="314"/>
                    </a:lnTo>
                    <a:lnTo>
                      <a:pt x="421" y="320"/>
                    </a:lnTo>
                    <a:lnTo>
                      <a:pt x="440" y="331"/>
                    </a:lnTo>
                    <a:lnTo>
                      <a:pt x="476" y="343"/>
                    </a:lnTo>
                    <a:lnTo>
                      <a:pt x="515" y="349"/>
                    </a:lnTo>
                    <a:lnTo>
                      <a:pt x="471" y="379"/>
                    </a:lnTo>
                    <a:lnTo>
                      <a:pt x="501" y="392"/>
                    </a:lnTo>
                    <a:lnTo>
                      <a:pt x="521" y="413"/>
                    </a:lnTo>
                    <a:lnTo>
                      <a:pt x="528" y="434"/>
                    </a:lnTo>
                    <a:lnTo>
                      <a:pt x="591" y="410"/>
                    </a:lnTo>
                    <a:lnTo>
                      <a:pt x="619" y="404"/>
                    </a:lnTo>
                    <a:lnTo>
                      <a:pt x="646" y="388"/>
                    </a:lnTo>
                    <a:lnTo>
                      <a:pt x="612" y="385"/>
                    </a:lnTo>
                    <a:lnTo>
                      <a:pt x="568" y="353"/>
                    </a:lnTo>
                    <a:lnTo>
                      <a:pt x="579" y="328"/>
                    </a:lnTo>
                    <a:lnTo>
                      <a:pt x="574" y="343"/>
                    </a:lnTo>
                    <a:lnTo>
                      <a:pt x="586" y="331"/>
                    </a:lnTo>
                    <a:lnTo>
                      <a:pt x="648" y="308"/>
                    </a:lnTo>
                    <a:lnTo>
                      <a:pt x="715" y="283"/>
                    </a:lnTo>
                    <a:lnTo>
                      <a:pt x="737" y="280"/>
                    </a:lnTo>
                    <a:lnTo>
                      <a:pt x="752" y="249"/>
                    </a:lnTo>
                    <a:lnTo>
                      <a:pt x="788" y="232"/>
                    </a:lnTo>
                    <a:lnTo>
                      <a:pt x="760" y="156"/>
                    </a:lnTo>
                    <a:lnTo>
                      <a:pt x="695" y="135"/>
                    </a:lnTo>
                    <a:lnTo>
                      <a:pt x="631" y="116"/>
                    </a:lnTo>
                    <a:lnTo>
                      <a:pt x="603" y="122"/>
                    </a:lnTo>
                    <a:lnTo>
                      <a:pt x="546" y="74"/>
                    </a:lnTo>
                    <a:lnTo>
                      <a:pt x="491" y="26"/>
                    </a:lnTo>
                    <a:lnTo>
                      <a:pt x="483" y="7"/>
                    </a:lnTo>
                    <a:lnTo>
                      <a:pt x="416"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65" name="Freeform 354"/>
              <p:cNvSpPr>
                <a:spLocks noChangeAspect="1"/>
              </p:cNvSpPr>
              <p:nvPr/>
            </p:nvSpPr>
            <p:spPr bwMode="auto">
              <a:xfrm>
                <a:off x="4660299" y="2307165"/>
                <a:ext cx="147162" cy="169216"/>
              </a:xfrm>
              <a:custGeom>
                <a:avLst/>
                <a:gdLst>
                  <a:gd name="T0" fmla="*/ 2147483647 w 197"/>
                  <a:gd name="T1" fmla="*/ 2147483647 h 231"/>
                  <a:gd name="T2" fmla="*/ 2147483647 w 197"/>
                  <a:gd name="T3" fmla="*/ 2147483647 h 231"/>
                  <a:gd name="T4" fmla="*/ 2147483647 w 197"/>
                  <a:gd name="T5" fmla="*/ 2147483647 h 231"/>
                  <a:gd name="T6" fmla="*/ 2147483647 w 197"/>
                  <a:gd name="T7" fmla="*/ 2147483647 h 231"/>
                  <a:gd name="T8" fmla="*/ 2147483647 w 197"/>
                  <a:gd name="T9" fmla="*/ 2147483647 h 231"/>
                  <a:gd name="T10" fmla="*/ 2147483647 w 197"/>
                  <a:gd name="T11" fmla="*/ 2147483647 h 231"/>
                  <a:gd name="T12" fmla="*/ 2147483647 w 197"/>
                  <a:gd name="T13" fmla="*/ 2147483647 h 231"/>
                  <a:gd name="T14" fmla="*/ 2147483647 w 197"/>
                  <a:gd name="T15" fmla="*/ 2147483647 h 231"/>
                  <a:gd name="T16" fmla="*/ 2147483647 w 197"/>
                  <a:gd name="T17" fmla="*/ 2147483647 h 231"/>
                  <a:gd name="T18" fmla="*/ 2147483647 w 197"/>
                  <a:gd name="T19" fmla="*/ 2147483647 h 231"/>
                  <a:gd name="T20" fmla="*/ 2147483647 w 197"/>
                  <a:gd name="T21" fmla="*/ 2147483647 h 231"/>
                  <a:gd name="T22" fmla="*/ 2147483647 w 197"/>
                  <a:gd name="T23" fmla="*/ 2147483647 h 231"/>
                  <a:gd name="T24" fmla="*/ 2147483647 w 197"/>
                  <a:gd name="T25" fmla="*/ 2147483647 h 231"/>
                  <a:gd name="T26" fmla="*/ 2147483647 w 197"/>
                  <a:gd name="T27" fmla="*/ 2147483647 h 231"/>
                  <a:gd name="T28" fmla="*/ 2147483647 w 197"/>
                  <a:gd name="T29" fmla="*/ 2147483647 h 231"/>
                  <a:gd name="T30" fmla="*/ 2147483647 w 197"/>
                  <a:gd name="T31" fmla="*/ 2147483647 h 231"/>
                  <a:gd name="T32" fmla="*/ 2147483647 w 197"/>
                  <a:gd name="T33" fmla="*/ 2147483647 h 231"/>
                  <a:gd name="T34" fmla="*/ 2147483647 w 197"/>
                  <a:gd name="T35" fmla="*/ 2147483647 h 231"/>
                  <a:gd name="T36" fmla="*/ 2147483647 w 197"/>
                  <a:gd name="T37" fmla="*/ 2147483647 h 231"/>
                  <a:gd name="T38" fmla="*/ 0 w 197"/>
                  <a:gd name="T39" fmla="*/ 2147483647 h 231"/>
                  <a:gd name="T40" fmla="*/ 2147483647 w 197"/>
                  <a:gd name="T41" fmla="*/ 2147483647 h 231"/>
                  <a:gd name="T42" fmla="*/ 0 w 197"/>
                  <a:gd name="T43" fmla="*/ 2147483647 h 231"/>
                  <a:gd name="T44" fmla="*/ 0 w 197"/>
                  <a:gd name="T45" fmla="*/ 2147483647 h 231"/>
                  <a:gd name="T46" fmla="*/ 0 w 197"/>
                  <a:gd name="T47" fmla="*/ 2147483647 h 231"/>
                  <a:gd name="T48" fmla="*/ 2147483647 w 197"/>
                  <a:gd name="T49" fmla="*/ 2147483647 h 231"/>
                  <a:gd name="T50" fmla="*/ 2147483647 w 197"/>
                  <a:gd name="T51" fmla="*/ 2147483647 h 231"/>
                  <a:gd name="T52" fmla="*/ 2147483647 w 197"/>
                  <a:gd name="T53" fmla="*/ 2147483647 h 231"/>
                  <a:gd name="T54" fmla="*/ 2147483647 w 197"/>
                  <a:gd name="T55" fmla="*/ 2147483647 h 231"/>
                  <a:gd name="T56" fmla="*/ 2147483647 w 197"/>
                  <a:gd name="T57" fmla="*/ 2147483647 h 231"/>
                  <a:gd name="T58" fmla="*/ 2147483647 w 197"/>
                  <a:gd name="T59" fmla="*/ 2147483647 h 231"/>
                  <a:gd name="T60" fmla="*/ 2147483647 w 197"/>
                  <a:gd name="T61" fmla="*/ 2147483647 h 231"/>
                  <a:gd name="T62" fmla="*/ 2147483647 w 197"/>
                  <a:gd name="T63" fmla="*/ 2147483647 h 231"/>
                  <a:gd name="T64" fmla="*/ 2147483647 w 197"/>
                  <a:gd name="T65" fmla="*/ 2147483647 h 231"/>
                  <a:gd name="T66" fmla="*/ 2147483647 w 197"/>
                  <a:gd name="T67" fmla="*/ 2147483647 h 231"/>
                  <a:gd name="T68" fmla="*/ 2147483647 w 197"/>
                  <a:gd name="T69" fmla="*/ 2147483647 h 231"/>
                  <a:gd name="T70" fmla="*/ 2147483647 w 197"/>
                  <a:gd name="T71" fmla="*/ 2147483647 h 231"/>
                  <a:gd name="T72" fmla="*/ 2147483647 w 197"/>
                  <a:gd name="T73" fmla="*/ 2147483647 h 231"/>
                  <a:gd name="T74" fmla="*/ 2147483647 w 197"/>
                  <a:gd name="T75" fmla="*/ 2147483647 h 231"/>
                  <a:gd name="T76" fmla="*/ 2147483647 w 197"/>
                  <a:gd name="T77" fmla="*/ 2147483647 h 231"/>
                  <a:gd name="T78" fmla="*/ 2147483647 w 197"/>
                  <a:gd name="T79" fmla="*/ 2147483647 h 231"/>
                  <a:gd name="T80" fmla="*/ 2147483647 w 197"/>
                  <a:gd name="T81" fmla="*/ 2147483647 h 231"/>
                  <a:gd name="T82" fmla="*/ 2147483647 w 197"/>
                  <a:gd name="T83" fmla="*/ 2147483647 h 231"/>
                  <a:gd name="T84" fmla="*/ 2147483647 w 197"/>
                  <a:gd name="T85" fmla="*/ 2147483647 h 231"/>
                  <a:gd name="T86" fmla="*/ 2147483647 w 197"/>
                  <a:gd name="T87" fmla="*/ 2147483647 h 231"/>
                  <a:gd name="T88" fmla="*/ 2147483647 w 197"/>
                  <a:gd name="T89" fmla="*/ 2147483647 h 231"/>
                  <a:gd name="T90" fmla="*/ 2147483647 w 197"/>
                  <a:gd name="T91" fmla="*/ 2147483647 h 231"/>
                  <a:gd name="T92" fmla="*/ 2147483647 w 197"/>
                  <a:gd name="T93" fmla="*/ 2147483647 h 231"/>
                  <a:gd name="T94" fmla="*/ 2147483647 w 197"/>
                  <a:gd name="T95" fmla="*/ 2147483647 h 231"/>
                  <a:gd name="T96" fmla="*/ 2147483647 w 197"/>
                  <a:gd name="T97" fmla="*/ 0 h 231"/>
                  <a:gd name="T98" fmla="*/ 2147483647 w 197"/>
                  <a:gd name="T99" fmla="*/ 2147483647 h 231"/>
                  <a:gd name="T100" fmla="*/ 2147483647 w 197"/>
                  <a:gd name="T101" fmla="*/ 2147483647 h 231"/>
                  <a:gd name="T102" fmla="*/ 2147483647 w 197"/>
                  <a:gd name="T103" fmla="*/ 2147483647 h 231"/>
                  <a:gd name="T104" fmla="*/ 2147483647 w 197"/>
                  <a:gd name="T105" fmla="*/ 2147483647 h 231"/>
                  <a:gd name="T106" fmla="*/ 2147483647 w 197"/>
                  <a:gd name="T107" fmla="*/ 2147483647 h 231"/>
                  <a:gd name="T108" fmla="*/ 2147483647 w 197"/>
                  <a:gd name="T109" fmla="*/ 2147483647 h 2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
                  <a:gd name="T166" fmla="*/ 0 h 231"/>
                  <a:gd name="T167" fmla="*/ 197 w 197"/>
                  <a:gd name="T168" fmla="*/ 231 h 2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 h="231">
                    <a:moveTo>
                      <a:pt x="33" y="46"/>
                    </a:moveTo>
                    <a:lnTo>
                      <a:pt x="33" y="49"/>
                    </a:lnTo>
                    <a:lnTo>
                      <a:pt x="21" y="54"/>
                    </a:lnTo>
                    <a:lnTo>
                      <a:pt x="17" y="65"/>
                    </a:lnTo>
                    <a:lnTo>
                      <a:pt x="30" y="65"/>
                    </a:lnTo>
                    <a:lnTo>
                      <a:pt x="32" y="73"/>
                    </a:lnTo>
                    <a:lnTo>
                      <a:pt x="29" y="82"/>
                    </a:lnTo>
                    <a:lnTo>
                      <a:pt x="21" y="91"/>
                    </a:lnTo>
                    <a:lnTo>
                      <a:pt x="23" y="95"/>
                    </a:lnTo>
                    <a:lnTo>
                      <a:pt x="30" y="101"/>
                    </a:lnTo>
                    <a:lnTo>
                      <a:pt x="50" y="113"/>
                    </a:lnTo>
                    <a:lnTo>
                      <a:pt x="33" y="121"/>
                    </a:lnTo>
                    <a:lnTo>
                      <a:pt x="44" y="127"/>
                    </a:lnTo>
                    <a:lnTo>
                      <a:pt x="45" y="140"/>
                    </a:lnTo>
                    <a:lnTo>
                      <a:pt x="20" y="145"/>
                    </a:lnTo>
                    <a:lnTo>
                      <a:pt x="30" y="154"/>
                    </a:lnTo>
                    <a:lnTo>
                      <a:pt x="24" y="159"/>
                    </a:lnTo>
                    <a:lnTo>
                      <a:pt x="17" y="154"/>
                    </a:lnTo>
                    <a:lnTo>
                      <a:pt x="6" y="168"/>
                    </a:lnTo>
                    <a:lnTo>
                      <a:pt x="0" y="173"/>
                    </a:lnTo>
                    <a:lnTo>
                      <a:pt x="11" y="189"/>
                    </a:lnTo>
                    <a:lnTo>
                      <a:pt x="0" y="192"/>
                    </a:lnTo>
                    <a:lnTo>
                      <a:pt x="0" y="194"/>
                    </a:lnTo>
                    <a:lnTo>
                      <a:pt x="0" y="200"/>
                    </a:lnTo>
                    <a:lnTo>
                      <a:pt x="30" y="218"/>
                    </a:lnTo>
                    <a:lnTo>
                      <a:pt x="47" y="231"/>
                    </a:lnTo>
                    <a:lnTo>
                      <a:pt x="54" y="194"/>
                    </a:lnTo>
                    <a:lnTo>
                      <a:pt x="81" y="201"/>
                    </a:lnTo>
                    <a:lnTo>
                      <a:pt x="94" y="230"/>
                    </a:lnTo>
                    <a:lnTo>
                      <a:pt x="103" y="228"/>
                    </a:lnTo>
                    <a:lnTo>
                      <a:pt x="105" y="222"/>
                    </a:lnTo>
                    <a:lnTo>
                      <a:pt x="118" y="215"/>
                    </a:lnTo>
                    <a:lnTo>
                      <a:pt x="130" y="219"/>
                    </a:lnTo>
                    <a:lnTo>
                      <a:pt x="135" y="210"/>
                    </a:lnTo>
                    <a:lnTo>
                      <a:pt x="142" y="212"/>
                    </a:lnTo>
                    <a:lnTo>
                      <a:pt x="153" y="213"/>
                    </a:lnTo>
                    <a:lnTo>
                      <a:pt x="157" y="210"/>
                    </a:lnTo>
                    <a:lnTo>
                      <a:pt x="172" y="206"/>
                    </a:lnTo>
                    <a:lnTo>
                      <a:pt x="184" y="218"/>
                    </a:lnTo>
                    <a:lnTo>
                      <a:pt x="192" y="212"/>
                    </a:lnTo>
                    <a:lnTo>
                      <a:pt x="178" y="194"/>
                    </a:lnTo>
                    <a:lnTo>
                      <a:pt x="197" y="167"/>
                    </a:lnTo>
                    <a:lnTo>
                      <a:pt x="177" y="136"/>
                    </a:lnTo>
                    <a:lnTo>
                      <a:pt x="181" y="103"/>
                    </a:lnTo>
                    <a:lnTo>
                      <a:pt x="177" y="85"/>
                    </a:lnTo>
                    <a:lnTo>
                      <a:pt x="162" y="79"/>
                    </a:lnTo>
                    <a:lnTo>
                      <a:pt x="148" y="77"/>
                    </a:lnTo>
                    <a:lnTo>
                      <a:pt x="129" y="65"/>
                    </a:lnTo>
                    <a:lnTo>
                      <a:pt x="65" y="0"/>
                    </a:lnTo>
                    <a:lnTo>
                      <a:pt x="2" y="12"/>
                    </a:lnTo>
                    <a:lnTo>
                      <a:pt x="14" y="33"/>
                    </a:lnTo>
                    <a:lnTo>
                      <a:pt x="18" y="34"/>
                    </a:lnTo>
                    <a:lnTo>
                      <a:pt x="14" y="39"/>
                    </a:lnTo>
                    <a:lnTo>
                      <a:pt x="18" y="42"/>
                    </a:lnTo>
                    <a:lnTo>
                      <a:pt x="33" y="46"/>
                    </a:lnTo>
                    <a:close/>
                  </a:path>
                </a:pathLst>
              </a:custGeom>
              <a:solidFill>
                <a:srgbClr val="FFC000"/>
              </a:solidFill>
              <a:ln w="0">
                <a:solidFill>
                  <a:srgbClr val="006699"/>
                </a:solidFill>
                <a:prstDash val="solid"/>
                <a:round/>
                <a:headEnd/>
                <a:tailEnd/>
              </a:ln>
            </p:spPr>
            <p:txBody>
              <a:bodyPr/>
              <a:lstStyle/>
              <a:p>
                <a:endParaRPr lang="en-US" sz="1799"/>
              </a:p>
            </p:txBody>
          </p:sp>
          <p:sp>
            <p:nvSpPr>
              <p:cNvPr id="1166" name="Freeform 380"/>
              <p:cNvSpPr>
                <a:spLocks noChangeAspect="1"/>
              </p:cNvSpPr>
              <p:nvPr/>
            </p:nvSpPr>
            <p:spPr bwMode="auto">
              <a:xfrm>
                <a:off x="3729575" y="1945116"/>
                <a:ext cx="127278" cy="145607"/>
              </a:xfrm>
              <a:custGeom>
                <a:avLst/>
                <a:gdLst>
                  <a:gd name="T0" fmla="*/ 2147483647 w 173"/>
                  <a:gd name="T1" fmla="*/ 2147483647 h 197"/>
                  <a:gd name="T2" fmla="*/ 2147483647 w 173"/>
                  <a:gd name="T3" fmla="*/ 2147483647 h 197"/>
                  <a:gd name="T4" fmla="*/ 2147483647 w 173"/>
                  <a:gd name="T5" fmla="*/ 2147483647 h 197"/>
                  <a:gd name="T6" fmla="*/ 2147483647 w 173"/>
                  <a:gd name="T7" fmla="*/ 2147483647 h 197"/>
                  <a:gd name="T8" fmla="*/ 2147483647 w 173"/>
                  <a:gd name="T9" fmla="*/ 2147483647 h 197"/>
                  <a:gd name="T10" fmla="*/ 2147483647 w 173"/>
                  <a:gd name="T11" fmla="*/ 2147483647 h 197"/>
                  <a:gd name="T12" fmla="*/ 2147483647 w 173"/>
                  <a:gd name="T13" fmla="*/ 2147483647 h 197"/>
                  <a:gd name="T14" fmla="*/ 2147483647 w 173"/>
                  <a:gd name="T15" fmla="*/ 0 h 197"/>
                  <a:gd name="T16" fmla="*/ 2147483647 w 173"/>
                  <a:gd name="T17" fmla="*/ 2147483647 h 197"/>
                  <a:gd name="T18" fmla="*/ 2147483647 w 173"/>
                  <a:gd name="T19" fmla="*/ 2147483647 h 197"/>
                  <a:gd name="T20" fmla="*/ 2147483647 w 173"/>
                  <a:gd name="T21" fmla="*/ 2147483647 h 197"/>
                  <a:gd name="T22" fmla="*/ 2147483647 w 173"/>
                  <a:gd name="T23" fmla="*/ 2147483647 h 197"/>
                  <a:gd name="T24" fmla="*/ 2147483647 w 173"/>
                  <a:gd name="T25" fmla="*/ 2147483647 h 197"/>
                  <a:gd name="T26" fmla="*/ 2147483647 w 173"/>
                  <a:gd name="T27" fmla="*/ 2147483647 h 197"/>
                  <a:gd name="T28" fmla="*/ 2147483647 w 173"/>
                  <a:gd name="T29" fmla="*/ 2147483647 h 197"/>
                  <a:gd name="T30" fmla="*/ 2147483647 w 173"/>
                  <a:gd name="T31" fmla="*/ 2147483647 h 197"/>
                  <a:gd name="T32" fmla="*/ 2147483647 w 173"/>
                  <a:gd name="T33" fmla="*/ 2147483647 h 197"/>
                  <a:gd name="T34" fmla="*/ 2147483647 w 173"/>
                  <a:gd name="T35" fmla="*/ 2147483647 h 197"/>
                  <a:gd name="T36" fmla="*/ 2147483647 w 173"/>
                  <a:gd name="T37" fmla="*/ 2147483647 h 197"/>
                  <a:gd name="T38" fmla="*/ 2147483647 w 173"/>
                  <a:gd name="T39" fmla="*/ 2147483647 h 197"/>
                  <a:gd name="T40" fmla="*/ 0 w 173"/>
                  <a:gd name="T41" fmla="*/ 2147483647 h 197"/>
                  <a:gd name="T42" fmla="*/ 2147483647 w 173"/>
                  <a:gd name="T43" fmla="*/ 2147483647 h 197"/>
                  <a:gd name="T44" fmla="*/ 0 w 173"/>
                  <a:gd name="T45" fmla="*/ 2147483647 h 197"/>
                  <a:gd name="T46" fmla="*/ 2147483647 w 173"/>
                  <a:gd name="T47" fmla="*/ 2147483647 h 197"/>
                  <a:gd name="T48" fmla="*/ 2147483647 w 173"/>
                  <a:gd name="T49" fmla="*/ 2147483647 h 197"/>
                  <a:gd name="T50" fmla="*/ 2147483647 w 173"/>
                  <a:gd name="T51" fmla="*/ 2147483647 h 197"/>
                  <a:gd name="T52" fmla="*/ 2147483647 w 173"/>
                  <a:gd name="T53" fmla="*/ 2147483647 h 197"/>
                  <a:gd name="T54" fmla="*/ 2147483647 w 173"/>
                  <a:gd name="T55" fmla="*/ 2147483647 h 197"/>
                  <a:gd name="T56" fmla="*/ 2147483647 w 173"/>
                  <a:gd name="T57" fmla="*/ 2147483647 h 197"/>
                  <a:gd name="T58" fmla="*/ 2147483647 w 173"/>
                  <a:gd name="T59" fmla="*/ 2147483647 h 197"/>
                  <a:gd name="T60" fmla="*/ 2147483647 w 173"/>
                  <a:gd name="T61" fmla="*/ 2147483647 h 1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3"/>
                  <a:gd name="T94" fmla="*/ 0 h 197"/>
                  <a:gd name="T95" fmla="*/ 173 w 173"/>
                  <a:gd name="T96" fmla="*/ 197 h 1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3" h="197">
                    <a:moveTo>
                      <a:pt x="172" y="145"/>
                    </a:moveTo>
                    <a:lnTo>
                      <a:pt x="172" y="103"/>
                    </a:lnTo>
                    <a:lnTo>
                      <a:pt x="173" y="63"/>
                    </a:lnTo>
                    <a:lnTo>
                      <a:pt x="148" y="49"/>
                    </a:lnTo>
                    <a:lnTo>
                      <a:pt x="137" y="54"/>
                    </a:lnTo>
                    <a:lnTo>
                      <a:pt x="103" y="49"/>
                    </a:lnTo>
                    <a:lnTo>
                      <a:pt x="134" y="12"/>
                    </a:lnTo>
                    <a:lnTo>
                      <a:pt x="140" y="0"/>
                    </a:lnTo>
                    <a:lnTo>
                      <a:pt x="123" y="9"/>
                    </a:lnTo>
                    <a:lnTo>
                      <a:pt x="108" y="7"/>
                    </a:lnTo>
                    <a:lnTo>
                      <a:pt x="76" y="27"/>
                    </a:lnTo>
                    <a:lnTo>
                      <a:pt x="88" y="34"/>
                    </a:lnTo>
                    <a:lnTo>
                      <a:pt x="75" y="51"/>
                    </a:lnTo>
                    <a:lnTo>
                      <a:pt x="24" y="57"/>
                    </a:lnTo>
                    <a:lnTo>
                      <a:pt x="28" y="73"/>
                    </a:lnTo>
                    <a:lnTo>
                      <a:pt x="9" y="91"/>
                    </a:lnTo>
                    <a:lnTo>
                      <a:pt x="57" y="106"/>
                    </a:lnTo>
                    <a:lnTo>
                      <a:pt x="23" y="142"/>
                    </a:lnTo>
                    <a:lnTo>
                      <a:pt x="58" y="133"/>
                    </a:lnTo>
                    <a:lnTo>
                      <a:pt x="21" y="152"/>
                    </a:lnTo>
                    <a:lnTo>
                      <a:pt x="0" y="161"/>
                    </a:lnTo>
                    <a:lnTo>
                      <a:pt x="14" y="166"/>
                    </a:lnTo>
                    <a:lnTo>
                      <a:pt x="0" y="176"/>
                    </a:lnTo>
                    <a:lnTo>
                      <a:pt x="20" y="183"/>
                    </a:lnTo>
                    <a:lnTo>
                      <a:pt x="12" y="189"/>
                    </a:lnTo>
                    <a:lnTo>
                      <a:pt x="28" y="189"/>
                    </a:lnTo>
                    <a:lnTo>
                      <a:pt x="26" y="197"/>
                    </a:lnTo>
                    <a:lnTo>
                      <a:pt x="72" y="191"/>
                    </a:lnTo>
                    <a:lnTo>
                      <a:pt x="114" y="171"/>
                    </a:lnTo>
                    <a:lnTo>
                      <a:pt x="155" y="164"/>
                    </a:lnTo>
                    <a:lnTo>
                      <a:pt x="172" y="145"/>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67" name="Freeform 381"/>
              <p:cNvSpPr>
                <a:spLocks noChangeAspect="1"/>
              </p:cNvSpPr>
              <p:nvPr/>
            </p:nvSpPr>
            <p:spPr bwMode="auto">
              <a:xfrm>
                <a:off x="3870775" y="1821154"/>
                <a:ext cx="232679" cy="328595"/>
              </a:xfrm>
              <a:custGeom>
                <a:avLst/>
                <a:gdLst>
                  <a:gd name="T0" fmla="*/ 2147483647 w 313"/>
                  <a:gd name="T1" fmla="*/ 2147483647 h 444"/>
                  <a:gd name="T2" fmla="*/ 2147483647 w 313"/>
                  <a:gd name="T3" fmla="*/ 2147483647 h 444"/>
                  <a:gd name="T4" fmla="*/ 2147483647 w 313"/>
                  <a:gd name="T5" fmla="*/ 2147483647 h 444"/>
                  <a:gd name="T6" fmla="*/ 2147483647 w 313"/>
                  <a:gd name="T7" fmla="*/ 2147483647 h 444"/>
                  <a:gd name="T8" fmla="*/ 2147483647 w 313"/>
                  <a:gd name="T9" fmla="*/ 2147483647 h 444"/>
                  <a:gd name="T10" fmla="*/ 2147483647 w 313"/>
                  <a:gd name="T11" fmla="*/ 2147483647 h 444"/>
                  <a:gd name="T12" fmla="*/ 2147483647 w 313"/>
                  <a:gd name="T13" fmla="*/ 2147483647 h 444"/>
                  <a:gd name="T14" fmla="*/ 2147483647 w 313"/>
                  <a:gd name="T15" fmla="*/ 2147483647 h 444"/>
                  <a:gd name="T16" fmla="*/ 2147483647 w 313"/>
                  <a:gd name="T17" fmla="*/ 2147483647 h 444"/>
                  <a:gd name="T18" fmla="*/ 2147483647 w 313"/>
                  <a:gd name="T19" fmla="*/ 2147483647 h 444"/>
                  <a:gd name="T20" fmla="*/ 2147483647 w 313"/>
                  <a:gd name="T21" fmla="*/ 2147483647 h 444"/>
                  <a:gd name="T22" fmla="*/ 2147483647 w 313"/>
                  <a:gd name="T23" fmla="*/ 2147483647 h 444"/>
                  <a:gd name="T24" fmla="*/ 2147483647 w 313"/>
                  <a:gd name="T25" fmla="*/ 2147483647 h 444"/>
                  <a:gd name="T26" fmla="*/ 2147483647 w 313"/>
                  <a:gd name="T27" fmla="*/ 2147483647 h 444"/>
                  <a:gd name="T28" fmla="*/ 2147483647 w 313"/>
                  <a:gd name="T29" fmla="*/ 2147483647 h 444"/>
                  <a:gd name="T30" fmla="*/ 2147483647 w 313"/>
                  <a:gd name="T31" fmla="*/ 2147483647 h 444"/>
                  <a:gd name="T32" fmla="*/ 2147483647 w 313"/>
                  <a:gd name="T33" fmla="*/ 2147483647 h 444"/>
                  <a:gd name="T34" fmla="*/ 2147483647 w 313"/>
                  <a:gd name="T35" fmla="*/ 2147483647 h 444"/>
                  <a:gd name="T36" fmla="*/ 2147483647 w 313"/>
                  <a:gd name="T37" fmla="*/ 2147483647 h 444"/>
                  <a:gd name="T38" fmla="*/ 2147483647 w 313"/>
                  <a:gd name="T39" fmla="*/ 2147483647 h 444"/>
                  <a:gd name="T40" fmla="*/ 2147483647 w 313"/>
                  <a:gd name="T41" fmla="*/ 2147483647 h 444"/>
                  <a:gd name="T42" fmla="*/ 2147483647 w 313"/>
                  <a:gd name="T43" fmla="*/ 2147483647 h 444"/>
                  <a:gd name="T44" fmla="*/ 2147483647 w 313"/>
                  <a:gd name="T45" fmla="*/ 2147483647 h 444"/>
                  <a:gd name="T46" fmla="*/ 2147483647 w 313"/>
                  <a:gd name="T47" fmla="*/ 2147483647 h 444"/>
                  <a:gd name="T48" fmla="*/ 2147483647 w 313"/>
                  <a:gd name="T49" fmla="*/ 2147483647 h 444"/>
                  <a:gd name="T50" fmla="*/ 2147483647 w 313"/>
                  <a:gd name="T51" fmla="*/ 2147483647 h 444"/>
                  <a:gd name="T52" fmla="*/ 2147483647 w 313"/>
                  <a:gd name="T53" fmla="*/ 0 h 444"/>
                  <a:gd name="T54" fmla="*/ 2147483647 w 313"/>
                  <a:gd name="T55" fmla="*/ 2147483647 h 444"/>
                  <a:gd name="T56" fmla="*/ 2147483647 w 313"/>
                  <a:gd name="T57" fmla="*/ 2147483647 h 444"/>
                  <a:gd name="T58" fmla="*/ 2147483647 w 313"/>
                  <a:gd name="T59" fmla="*/ 2147483647 h 444"/>
                  <a:gd name="T60" fmla="*/ 2147483647 w 313"/>
                  <a:gd name="T61" fmla="*/ 2147483647 h 444"/>
                  <a:gd name="T62" fmla="*/ 2147483647 w 313"/>
                  <a:gd name="T63" fmla="*/ 2147483647 h 444"/>
                  <a:gd name="T64" fmla="*/ 2147483647 w 313"/>
                  <a:gd name="T65" fmla="*/ 2147483647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444"/>
                  <a:gd name="T101" fmla="*/ 313 w 313"/>
                  <a:gd name="T102" fmla="*/ 444 h 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444">
                    <a:moveTo>
                      <a:pt x="4" y="168"/>
                    </a:moveTo>
                    <a:lnTo>
                      <a:pt x="27" y="134"/>
                    </a:lnTo>
                    <a:lnTo>
                      <a:pt x="40" y="134"/>
                    </a:lnTo>
                    <a:lnTo>
                      <a:pt x="49" y="137"/>
                    </a:lnTo>
                    <a:lnTo>
                      <a:pt x="44" y="150"/>
                    </a:lnTo>
                    <a:lnTo>
                      <a:pt x="36" y="177"/>
                    </a:lnTo>
                    <a:lnTo>
                      <a:pt x="41" y="201"/>
                    </a:lnTo>
                    <a:lnTo>
                      <a:pt x="61" y="195"/>
                    </a:lnTo>
                    <a:lnTo>
                      <a:pt x="107" y="186"/>
                    </a:lnTo>
                    <a:lnTo>
                      <a:pt x="94" y="203"/>
                    </a:lnTo>
                    <a:lnTo>
                      <a:pt x="116" y="227"/>
                    </a:lnTo>
                    <a:lnTo>
                      <a:pt x="118" y="270"/>
                    </a:lnTo>
                    <a:lnTo>
                      <a:pt x="104" y="273"/>
                    </a:lnTo>
                    <a:lnTo>
                      <a:pt x="49" y="295"/>
                    </a:lnTo>
                    <a:lnTo>
                      <a:pt x="58" y="297"/>
                    </a:lnTo>
                    <a:lnTo>
                      <a:pt x="71" y="315"/>
                    </a:lnTo>
                    <a:lnTo>
                      <a:pt x="33" y="341"/>
                    </a:lnTo>
                    <a:lnTo>
                      <a:pt x="27" y="355"/>
                    </a:lnTo>
                    <a:lnTo>
                      <a:pt x="68" y="361"/>
                    </a:lnTo>
                    <a:lnTo>
                      <a:pt x="86" y="371"/>
                    </a:lnTo>
                    <a:lnTo>
                      <a:pt x="136" y="356"/>
                    </a:lnTo>
                    <a:lnTo>
                      <a:pt x="118" y="374"/>
                    </a:lnTo>
                    <a:lnTo>
                      <a:pt x="82" y="383"/>
                    </a:lnTo>
                    <a:lnTo>
                      <a:pt x="40" y="412"/>
                    </a:lnTo>
                    <a:lnTo>
                      <a:pt x="0" y="441"/>
                    </a:lnTo>
                    <a:lnTo>
                      <a:pt x="15" y="444"/>
                    </a:lnTo>
                    <a:lnTo>
                      <a:pt x="25" y="441"/>
                    </a:lnTo>
                    <a:lnTo>
                      <a:pt x="76" y="434"/>
                    </a:lnTo>
                    <a:lnTo>
                      <a:pt x="92" y="422"/>
                    </a:lnTo>
                    <a:lnTo>
                      <a:pt x="130" y="415"/>
                    </a:lnTo>
                    <a:lnTo>
                      <a:pt x="179" y="409"/>
                    </a:lnTo>
                    <a:lnTo>
                      <a:pt x="250" y="410"/>
                    </a:lnTo>
                    <a:lnTo>
                      <a:pt x="298" y="379"/>
                    </a:lnTo>
                    <a:lnTo>
                      <a:pt x="262" y="370"/>
                    </a:lnTo>
                    <a:lnTo>
                      <a:pt x="276" y="356"/>
                    </a:lnTo>
                    <a:lnTo>
                      <a:pt x="313" y="318"/>
                    </a:lnTo>
                    <a:lnTo>
                      <a:pt x="300" y="297"/>
                    </a:lnTo>
                    <a:lnTo>
                      <a:pt x="249" y="301"/>
                    </a:lnTo>
                    <a:lnTo>
                      <a:pt x="253" y="286"/>
                    </a:lnTo>
                    <a:lnTo>
                      <a:pt x="221" y="253"/>
                    </a:lnTo>
                    <a:lnTo>
                      <a:pt x="236" y="256"/>
                    </a:lnTo>
                    <a:lnTo>
                      <a:pt x="231" y="237"/>
                    </a:lnTo>
                    <a:lnTo>
                      <a:pt x="200" y="207"/>
                    </a:lnTo>
                    <a:lnTo>
                      <a:pt x="155" y="140"/>
                    </a:lnTo>
                    <a:lnTo>
                      <a:pt x="98" y="133"/>
                    </a:lnTo>
                    <a:lnTo>
                      <a:pt x="131" y="122"/>
                    </a:lnTo>
                    <a:lnTo>
                      <a:pt x="112" y="115"/>
                    </a:lnTo>
                    <a:lnTo>
                      <a:pt x="125" y="110"/>
                    </a:lnTo>
                    <a:lnTo>
                      <a:pt x="167" y="52"/>
                    </a:lnTo>
                    <a:lnTo>
                      <a:pt x="86" y="52"/>
                    </a:lnTo>
                    <a:lnTo>
                      <a:pt x="71" y="48"/>
                    </a:lnTo>
                    <a:lnTo>
                      <a:pt x="83" y="40"/>
                    </a:lnTo>
                    <a:lnTo>
                      <a:pt x="116" y="4"/>
                    </a:lnTo>
                    <a:lnTo>
                      <a:pt x="50" y="0"/>
                    </a:lnTo>
                    <a:lnTo>
                      <a:pt x="38" y="16"/>
                    </a:lnTo>
                    <a:lnTo>
                      <a:pt x="34" y="33"/>
                    </a:lnTo>
                    <a:lnTo>
                      <a:pt x="19" y="37"/>
                    </a:lnTo>
                    <a:lnTo>
                      <a:pt x="16" y="55"/>
                    </a:lnTo>
                    <a:lnTo>
                      <a:pt x="16" y="61"/>
                    </a:lnTo>
                    <a:lnTo>
                      <a:pt x="15" y="70"/>
                    </a:lnTo>
                    <a:lnTo>
                      <a:pt x="0" y="94"/>
                    </a:lnTo>
                    <a:lnTo>
                      <a:pt x="6" y="98"/>
                    </a:lnTo>
                    <a:lnTo>
                      <a:pt x="0" y="103"/>
                    </a:lnTo>
                    <a:lnTo>
                      <a:pt x="28" y="97"/>
                    </a:lnTo>
                    <a:lnTo>
                      <a:pt x="27" y="100"/>
                    </a:lnTo>
                    <a:lnTo>
                      <a:pt x="4" y="168"/>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68" name="Freeform 382"/>
              <p:cNvSpPr>
                <a:spLocks noChangeAspect="1"/>
              </p:cNvSpPr>
              <p:nvPr/>
            </p:nvSpPr>
            <p:spPr bwMode="auto">
              <a:xfrm>
                <a:off x="3805145" y="1947085"/>
                <a:ext cx="71593" cy="43288"/>
              </a:xfrm>
              <a:custGeom>
                <a:avLst/>
                <a:gdLst>
                  <a:gd name="T0" fmla="*/ 2147483647 w 96"/>
                  <a:gd name="T1" fmla="*/ 2147483647 h 60"/>
                  <a:gd name="T2" fmla="*/ 2147483647 w 96"/>
                  <a:gd name="T3" fmla="*/ 2147483647 h 60"/>
                  <a:gd name="T4" fmla="*/ 2147483647 w 96"/>
                  <a:gd name="T5" fmla="*/ 0 h 60"/>
                  <a:gd name="T6" fmla="*/ 2147483647 w 96"/>
                  <a:gd name="T7" fmla="*/ 2147483647 h 60"/>
                  <a:gd name="T8" fmla="*/ 0 w 96"/>
                  <a:gd name="T9" fmla="*/ 2147483647 h 60"/>
                  <a:gd name="T10" fmla="*/ 2147483647 w 96"/>
                  <a:gd name="T11" fmla="*/ 2147483647 h 60"/>
                  <a:gd name="T12" fmla="*/ 2147483647 w 96"/>
                  <a:gd name="T13" fmla="*/ 2147483647 h 60"/>
                  <a:gd name="T14" fmla="*/ 2147483647 w 96"/>
                  <a:gd name="T15" fmla="*/ 2147483647 h 60"/>
                  <a:gd name="T16" fmla="*/ 2147483647 w 96"/>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60"/>
                  <a:gd name="T29" fmla="*/ 96 w 96"/>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60">
                    <a:moveTo>
                      <a:pt x="96" y="42"/>
                    </a:moveTo>
                    <a:lnTo>
                      <a:pt x="91" y="28"/>
                    </a:lnTo>
                    <a:lnTo>
                      <a:pt x="66" y="0"/>
                    </a:lnTo>
                    <a:lnTo>
                      <a:pt x="31" y="9"/>
                    </a:lnTo>
                    <a:lnTo>
                      <a:pt x="0" y="46"/>
                    </a:lnTo>
                    <a:lnTo>
                      <a:pt x="34" y="51"/>
                    </a:lnTo>
                    <a:lnTo>
                      <a:pt x="45" y="46"/>
                    </a:lnTo>
                    <a:lnTo>
                      <a:pt x="70" y="60"/>
                    </a:lnTo>
                    <a:lnTo>
                      <a:pt x="96" y="42"/>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69" name="Freeform 383"/>
              <p:cNvSpPr>
                <a:spLocks noChangeAspect="1"/>
              </p:cNvSpPr>
              <p:nvPr/>
            </p:nvSpPr>
            <p:spPr bwMode="auto">
              <a:xfrm>
                <a:off x="3850885" y="1858541"/>
                <a:ext cx="27840" cy="17705"/>
              </a:xfrm>
              <a:custGeom>
                <a:avLst/>
                <a:gdLst>
                  <a:gd name="T0" fmla="*/ 2147483647 w 40"/>
                  <a:gd name="T1" fmla="*/ 2147483647 h 23"/>
                  <a:gd name="T2" fmla="*/ 2147483647 w 40"/>
                  <a:gd name="T3" fmla="*/ 0 h 23"/>
                  <a:gd name="T4" fmla="*/ 0 w 40"/>
                  <a:gd name="T5" fmla="*/ 2147483647 h 23"/>
                  <a:gd name="T6" fmla="*/ 2147483647 w 40"/>
                  <a:gd name="T7" fmla="*/ 2147483647 h 23"/>
                  <a:gd name="T8" fmla="*/ 2147483647 w 40"/>
                  <a:gd name="T9" fmla="*/ 2147483647 h 23"/>
                  <a:gd name="T10" fmla="*/ 2147483647 w 40"/>
                  <a:gd name="T11" fmla="*/ 2147483647 h 23"/>
                  <a:gd name="T12" fmla="*/ 0 60000 65536"/>
                  <a:gd name="T13" fmla="*/ 0 60000 65536"/>
                  <a:gd name="T14" fmla="*/ 0 60000 65536"/>
                  <a:gd name="T15" fmla="*/ 0 60000 65536"/>
                  <a:gd name="T16" fmla="*/ 0 60000 65536"/>
                  <a:gd name="T17" fmla="*/ 0 60000 65536"/>
                  <a:gd name="T18" fmla="*/ 0 w 40"/>
                  <a:gd name="T19" fmla="*/ 0 h 23"/>
                  <a:gd name="T20" fmla="*/ 40 w 4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0" h="23">
                    <a:moveTo>
                      <a:pt x="22" y="3"/>
                    </a:moveTo>
                    <a:lnTo>
                      <a:pt x="12" y="0"/>
                    </a:lnTo>
                    <a:lnTo>
                      <a:pt x="0" y="11"/>
                    </a:lnTo>
                    <a:lnTo>
                      <a:pt x="36" y="23"/>
                    </a:lnTo>
                    <a:lnTo>
                      <a:pt x="40" y="15"/>
                    </a:lnTo>
                    <a:lnTo>
                      <a:pt x="22" y="3"/>
                    </a:lnTo>
                    <a:close/>
                  </a:path>
                </a:pathLst>
              </a:custGeom>
              <a:solidFill>
                <a:srgbClr val="FFC000"/>
              </a:solidFill>
              <a:ln w="0">
                <a:solidFill>
                  <a:srgbClr val="006699"/>
                </a:solidFill>
                <a:prstDash val="solid"/>
                <a:round/>
                <a:headEnd/>
                <a:tailEnd/>
              </a:ln>
            </p:spPr>
            <p:txBody>
              <a:bodyPr/>
              <a:lstStyle/>
              <a:p>
                <a:endParaRPr lang="en-US" sz="1799"/>
              </a:p>
            </p:txBody>
          </p:sp>
          <p:sp>
            <p:nvSpPr>
              <p:cNvPr id="1170" name="Freeform 384"/>
              <p:cNvSpPr>
                <a:spLocks noChangeAspect="1"/>
              </p:cNvSpPr>
              <p:nvPr/>
            </p:nvSpPr>
            <p:spPr bwMode="auto">
              <a:xfrm>
                <a:off x="3840945" y="1829027"/>
                <a:ext cx="27840" cy="17705"/>
              </a:xfrm>
              <a:custGeom>
                <a:avLst/>
                <a:gdLst>
                  <a:gd name="T0" fmla="*/ 2147483647 w 35"/>
                  <a:gd name="T1" fmla="*/ 2147483647 h 24"/>
                  <a:gd name="T2" fmla="*/ 2147483647 w 35"/>
                  <a:gd name="T3" fmla="*/ 0 h 24"/>
                  <a:gd name="T4" fmla="*/ 2147483647 w 35"/>
                  <a:gd name="T5" fmla="*/ 2147483647 h 24"/>
                  <a:gd name="T6" fmla="*/ 0 w 35"/>
                  <a:gd name="T7" fmla="*/ 2147483647 h 24"/>
                  <a:gd name="T8" fmla="*/ 2147483647 w 35"/>
                  <a:gd name="T9" fmla="*/ 2147483647 h 24"/>
                  <a:gd name="T10" fmla="*/ 0 60000 65536"/>
                  <a:gd name="T11" fmla="*/ 0 60000 65536"/>
                  <a:gd name="T12" fmla="*/ 0 60000 65536"/>
                  <a:gd name="T13" fmla="*/ 0 60000 65536"/>
                  <a:gd name="T14" fmla="*/ 0 60000 65536"/>
                  <a:gd name="T15" fmla="*/ 0 w 35"/>
                  <a:gd name="T16" fmla="*/ 0 h 24"/>
                  <a:gd name="T17" fmla="*/ 35 w 35"/>
                  <a:gd name="T18" fmla="*/ 24 h 24"/>
                </a:gdLst>
                <a:ahLst/>
                <a:cxnLst>
                  <a:cxn ang="T10">
                    <a:pos x="T0" y="T1"/>
                  </a:cxn>
                  <a:cxn ang="T11">
                    <a:pos x="T2" y="T3"/>
                  </a:cxn>
                  <a:cxn ang="T12">
                    <a:pos x="T4" y="T5"/>
                  </a:cxn>
                  <a:cxn ang="T13">
                    <a:pos x="T6" y="T7"/>
                  </a:cxn>
                  <a:cxn ang="T14">
                    <a:pos x="T8" y="T9"/>
                  </a:cxn>
                </a:cxnLst>
                <a:rect l="T15" t="T16" r="T17" b="T18"/>
                <a:pathLst>
                  <a:path w="35" h="24">
                    <a:moveTo>
                      <a:pt x="35" y="9"/>
                    </a:moveTo>
                    <a:lnTo>
                      <a:pt x="33" y="0"/>
                    </a:lnTo>
                    <a:lnTo>
                      <a:pt x="8" y="9"/>
                    </a:lnTo>
                    <a:lnTo>
                      <a:pt x="0" y="24"/>
                    </a:lnTo>
                    <a:lnTo>
                      <a:pt x="35" y="9"/>
                    </a:lnTo>
                    <a:close/>
                  </a:path>
                </a:pathLst>
              </a:custGeom>
              <a:solidFill>
                <a:srgbClr val="FFC000"/>
              </a:solidFill>
              <a:ln w="0">
                <a:solidFill>
                  <a:srgbClr val="006699"/>
                </a:solidFill>
                <a:prstDash val="solid"/>
                <a:round/>
                <a:headEnd/>
                <a:tailEnd/>
              </a:ln>
            </p:spPr>
            <p:txBody>
              <a:bodyPr/>
              <a:lstStyle/>
              <a:p>
                <a:endParaRPr lang="en-US" sz="1799"/>
              </a:p>
            </p:txBody>
          </p:sp>
          <p:sp>
            <p:nvSpPr>
              <p:cNvPr id="1171" name="Freeform 385"/>
              <p:cNvSpPr>
                <a:spLocks noChangeAspect="1"/>
              </p:cNvSpPr>
              <p:nvPr/>
            </p:nvSpPr>
            <p:spPr bwMode="auto">
              <a:xfrm>
                <a:off x="4007994" y="1746386"/>
                <a:ext cx="13920" cy="19674"/>
              </a:xfrm>
              <a:custGeom>
                <a:avLst/>
                <a:gdLst>
                  <a:gd name="T0" fmla="*/ 2147483647 w 17"/>
                  <a:gd name="T1" fmla="*/ 0 h 24"/>
                  <a:gd name="T2" fmla="*/ 2147483647 w 17"/>
                  <a:gd name="T3" fmla="*/ 2147483647 h 24"/>
                  <a:gd name="T4" fmla="*/ 0 w 17"/>
                  <a:gd name="T5" fmla="*/ 2147483647 h 24"/>
                  <a:gd name="T6" fmla="*/ 2147483647 w 17"/>
                  <a:gd name="T7" fmla="*/ 2147483647 h 24"/>
                  <a:gd name="T8" fmla="*/ 2147483647 w 17"/>
                  <a:gd name="T9" fmla="*/ 2147483647 h 24"/>
                  <a:gd name="T10" fmla="*/ 2147483647 w 17"/>
                  <a:gd name="T11" fmla="*/ 0 h 24"/>
                  <a:gd name="T12" fmla="*/ 0 60000 65536"/>
                  <a:gd name="T13" fmla="*/ 0 60000 65536"/>
                  <a:gd name="T14" fmla="*/ 0 60000 65536"/>
                  <a:gd name="T15" fmla="*/ 0 60000 65536"/>
                  <a:gd name="T16" fmla="*/ 0 60000 65536"/>
                  <a:gd name="T17" fmla="*/ 0 60000 65536"/>
                  <a:gd name="T18" fmla="*/ 0 w 17"/>
                  <a:gd name="T19" fmla="*/ 0 h 24"/>
                  <a:gd name="T20" fmla="*/ 17 w 1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7" h="24">
                    <a:moveTo>
                      <a:pt x="6" y="0"/>
                    </a:moveTo>
                    <a:lnTo>
                      <a:pt x="3" y="9"/>
                    </a:lnTo>
                    <a:lnTo>
                      <a:pt x="0" y="18"/>
                    </a:lnTo>
                    <a:lnTo>
                      <a:pt x="5" y="24"/>
                    </a:lnTo>
                    <a:lnTo>
                      <a:pt x="17" y="3"/>
                    </a:lnTo>
                    <a:lnTo>
                      <a:pt x="6"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72" name="Freeform 386"/>
              <p:cNvSpPr>
                <a:spLocks noChangeAspect="1"/>
              </p:cNvSpPr>
              <p:nvPr/>
            </p:nvSpPr>
            <p:spPr bwMode="auto">
              <a:xfrm>
                <a:off x="3864808" y="1899863"/>
                <a:ext cx="13920" cy="7871"/>
              </a:xfrm>
              <a:custGeom>
                <a:avLst/>
                <a:gdLst>
                  <a:gd name="T0" fmla="*/ 2147483647 w 21"/>
                  <a:gd name="T1" fmla="*/ 2147483647 h 10"/>
                  <a:gd name="T2" fmla="*/ 2147483647 w 21"/>
                  <a:gd name="T3" fmla="*/ 2147483647 h 10"/>
                  <a:gd name="T4" fmla="*/ 0 w 21"/>
                  <a:gd name="T5" fmla="*/ 0 h 10"/>
                  <a:gd name="T6" fmla="*/ 2147483647 w 21"/>
                  <a:gd name="T7" fmla="*/ 2147483647 h 10"/>
                  <a:gd name="T8" fmla="*/ 0 60000 65536"/>
                  <a:gd name="T9" fmla="*/ 0 60000 65536"/>
                  <a:gd name="T10" fmla="*/ 0 60000 65536"/>
                  <a:gd name="T11" fmla="*/ 0 60000 65536"/>
                  <a:gd name="T12" fmla="*/ 0 w 21"/>
                  <a:gd name="T13" fmla="*/ 0 h 10"/>
                  <a:gd name="T14" fmla="*/ 21 w 21"/>
                  <a:gd name="T15" fmla="*/ 10 h 10"/>
                </a:gdLst>
                <a:ahLst/>
                <a:cxnLst>
                  <a:cxn ang="T8">
                    <a:pos x="T0" y="T1"/>
                  </a:cxn>
                  <a:cxn ang="T9">
                    <a:pos x="T2" y="T3"/>
                  </a:cxn>
                  <a:cxn ang="T10">
                    <a:pos x="T4" y="T5"/>
                  </a:cxn>
                  <a:cxn ang="T11">
                    <a:pos x="T6" y="T7"/>
                  </a:cxn>
                </a:cxnLst>
                <a:rect l="T12" t="T13" r="T14" b="T15"/>
                <a:pathLst>
                  <a:path w="21" h="10">
                    <a:moveTo>
                      <a:pt x="2" y="10"/>
                    </a:moveTo>
                    <a:lnTo>
                      <a:pt x="21" y="1"/>
                    </a:lnTo>
                    <a:lnTo>
                      <a:pt x="0" y="0"/>
                    </a:lnTo>
                    <a:lnTo>
                      <a:pt x="2" y="10"/>
                    </a:lnTo>
                    <a:close/>
                  </a:path>
                </a:pathLst>
              </a:custGeom>
              <a:solidFill>
                <a:srgbClr val="FFC000"/>
              </a:solidFill>
              <a:ln w="0">
                <a:solidFill>
                  <a:srgbClr val="006699"/>
                </a:solidFill>
                <a:prstDash val="solid"/>
                <a:round/>
                <a:headEnd/>
                <a:tailEnd/>
              </a:ln>
            </p:spPr>
            <p:txBody>
              <a:bodyPr/>
              <a:lstStyle/>
              <a:p>
                <a:endParaRPr lang="en-US" sz="1799"/>
              </a:p>
            </p:txBody>
          </p:sp>
          <p:sp>
            <p:nvSpPr>
              <p:cNvPr id="1173" name="Freeform 387"/>
              <p:cNvSpPr>
                <a:spLocks noChangeAspect="1"/>
              </p:cNvSpPr>
              <p:nvPr/>
            </p:nvSpPr>
            <p:spPr bwMode="auto">
              <a:xfrm>
                <a:off x="3912538" y="2017918"/>
                <a:ext cx="9943" cy="11801"/>
              </a:xfrm>
              <a:custGeom>
                <a:avLst/>
                <a:gdLst>
                  <a:gd name="T0" fmla="*/ 2147483647 w 14"/>
                  <a:gd name="T1" fmla="*/ 2147483647 h 14"/>
                  <a:gd name="T2" fmla="*/ 2147483647 w 14"/>
                  <a:gd name="T3" fmla="*/ 0 h 14"/>
                  <a:gd name="T4" fmla="*/ 0 w 14"/>
                  <a:gd name="T5" fmla="*/ 2147483647 h 14"/>
                  <a:gd name="T6" fmla="*/ 2147483647 w 14"/>
                  <a:gd name="T7" fmla="*/ 2147483647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14" y="9"/>
                    </a:moveTo>
                    <a:lnTo>
                      <a:pt x="2" y="0"/>
                    </a:lnTo>
                    <a:lnTo>
                      <a:pt x="0" y="14"/>
                    </a:lnTo>
                    <a:lnTo>
                      <a:pt x="14" y="9"/>
                    </a:lnTo>
                    <a:close/>
                  </a:path>
                </a:pathLst>
              </a:custGeom>
              <a:solidFill>
                <a:srgbClr val="FFC000"/>
              </a:solidFill>
              <a:ln w="0">
                <a:solidFill>
                  <a:srgbClr val="006699"/>
                </a:solidFill>
                <a:prstDash val="solid"/>
                <a:round/>
                <a:headEnd/>
                <a:tailEnd/>
              </a:ln>
            </p:spPr>
            <p:txBody>
              <a:bodyPr/>
              <a:lstStyle/>
              <a:p>
                <a:endParaRPr lang="en-US" sz="1799"/>
              </a:p>
            </p:txBody>
          </p:sp>
          <p:sp>
            <p:nvSpPr>
              <p:cNvPr id="1174" name="Freeform 388"/>
              <p:cNvSpPr>
                <a:spLocks noChangeAspect="1"/>
              </p:cNvSpPr>
              <p:nvPr/>
            </p:nvSpPr>
            <p:spPr bwMode="auto">
              <a:xfrm>
                <a:off x="4099477" y="2448834"/>
                <a:ext cx="7955" cy="3933"/>
              </a:xfrm>
              <a:custGeom>
                <a:avLst/>
                <a:gdLst>
                  <a:gd name="T0" fmla="*/ 2147483647 w 13"/>
                  <a:gd name="T1" fmla="*/ 0 h 6"/>
                  <a:gd name="T2" fmla="*/ 0 w 13"/>
                  <a:gd name="T3" fmla="*/ 0 h 6"/>
                  <a:gd name="T4" fmla="*/ 2147483647 w 13"/>
                  <a:gd name="T5" fmla="*/ 2147483647 h 6"/>
                  <a:gd name="T6" fmla="*/ 2147483647 w 13"/>
                  <a:gd name="T7" fmla="*/ 2147483647 h 6"/>
                  <a:gd name="T8" fmla="*/ 2147483647 w 13"/>
                  <a:gd name="T9" fmla="*/ 0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0"/>
                    </a:moveTo>
                    <a:lnTo>
                      <a:pt x="0" y="0"/>
                    </a:lnTo>
                    <a:lnTo>
                      <a:pt x="1" y="4"/>
                    </a:lnTo>
                    <a:lnTo>
                      <a:pt x="12" y="6"/>
                    </a:lnTo>
                    <a:lnTo>
                      <a:pt x="13" y="0"/>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75" name="Freeform 393"/>
              <p:cNvSpPr>
                <a:spLocks noChangeAspect="1"/>
              </p:cNvSpPr>
              <p:nvPr/>
            </p:nvSpPr>
            <p:spPr bwMode="auto">
              <a:xfrm>
                <a:off x="3729575" y="2472446"/>
                <a:ext cx="109378" cy="200701"/>
              </a:xfrm>
              <a:custGeom>
                <a:avLst/>
                <a:gdLst>
                  <a:gd name="T0" fmla="*/ 2147483647 w 148"/>
                  <a:gd name="T1" fmla="*/ 0 h 271"/>
                  <a:gd name="T2" fmla="*/ 2147483647 w 148"/>
                  <a:gd name="T3" fmla="*/ 2147483647 h 271"/>
                  <a:gd name="T4" fmla="*/ 2147483647 w 148"/>
                  <a:gd name="T5" fmla="*/ 2147483647 h 271"/>
                  <a:gd name="T6" fmla="*/ 2147483647 w 148"/>
                  <a:gd name="T7" fmla="*/ 2147483647 h 271"/>
                  <a:gd name="T8" fmla="*/ 2147483647 w 148"/>
                  <a:gd name="T9" fmla="*/ 2147483647 h 271"/>
                  <a:gd name="T10" fmla="*/ 0 w 148"/>
                  <a:gd name="T11" fmla="*/ 2147483647 h 271"/>
                  <a:gd name="T12" fmla="*/ 2147483647 w 148"/>
                  <a:gd name="T13" fmla="*/ 2147483647 h 271"/>
                  <a:gd name="T14" fmla="*/ 2147483647 w 148"/>
                  <a:gd name="T15" fmla="*/ 2147483647 h 271"/>
                  <a:gd name="T16" fmla="*/ 2147483647 w 148"/>
                  <a:gd name="T17" fmla="*/ 2147483647 h 271"/>
                  <a:gd name="T18" fmla="*/ 2147483647 w 148"/>
                  <a:gd name="T19" fmla="*/ 2147483647 h 271"/>
                  <a:gd name="T20" fmla="*/ 2147483647 w 148"/>
                  <a:gd name="T21" fmla="*/ 2147483647 h 271"/>
                  <a:gd name="T22" fmla="*/ 2147483647 w 148"/>
                  <a:gd name="T23" fmla="*/ 2147483647 h 271"/>
                  <a:gd name="T24" fmla="*/ 2147483647 w 148"/>
                  <a:gd name="T25" fmla="*/ 2147483647 h 271"/>
                  <a:gd name="T26" fmla="*/ 2147483647 w 148"/>
                  <a:gd name="T27" fmla="*/ 2147483647 h 271"/>
                  <a:gd name="T28" fmla="*/ 2147483647 w 148"/>
                  <a:gd name="T29" fmla="*/ 2147483647 h 271"/>
                  <a:gd name="T30" fmla="*/ 2147483647 w 148"/>
                  <a:gd name="T31" fmla="*/ 2147483647 h 271"/>
                  <a:gd name="T32" fmla="*/ 2147483647 w 148"/>
                  <a:gd name="T33" fmla="*/ 2147483647 h 271"/>
                  <a:gd name="T34" fmla="*/ 2147483647 w 148"/>
                  <a:gd name="T35" fmla="*/ 2147483647 h 271"/>
                  <a:gd name="T36" fmla="*/ 2147483647 w 148"/>
                  <a:gd name="T37" fmla="*/ 2147483647 h 271"/>
                  <a:gd name="T38" fmla="*/ 2147483647 w 148"/>
                  <a:gd name="T39" fmla="*/ 2147483647 h 271"/>
                  <a:gd name="T40" fmla="*/ 2147483647 w 148"/>
                  <a:gd name="T41" fmla="*/ 0 h 2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271"/>
                  <a:gd name="T65" fmla="*/ 148 w 148"/>
                  <a:gd name="T66" fmla="*/ 271 h 2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271">
                    <a:moveTo>
                      <a:pt x="66" y="0"/>
                    </a:moveTo>
                    <a:lnTo>
                      <a:pt x="40" y="3"/>
                    </a:lnTo>
                    <a:lnTo>
                      <a:pt x="42" y="65"/>
                    </a:lnTo>
                    <a:lnTo>
                      <a:pt x="26" y="104"/>
                    </a:lnTo>
                    <a:lnTo>
                      <a:pt x="9" y="143"/>
                    </a:lnTo>
                    <a:lnTo>
                      <a:pt x="0" y="180"/>
                    </a:lnTo>
                    <a:lnTo>
                      <a:pt x="23" y="194"/>
                    </a:lnTo>
                    <a:lnTo>
                      <a:pt x="31" y="195"/>
                    </a:lnTo>
                    <a:lnTo>
                      <a:pt x="27" y="271"/>
                    </a:lnTo>
                    <a:lnTo>
                      <a:pt x="93" y="264"/>
                    </a:lnTo>
                    <a:lnTo>
                      <a:pt x="90" y="249"/>
                    </a:lnTo>
                    <a:lnTo>
                      <a:pt x="108" y="218"/>
                    </a:lnTo>
                    <a:lnTo>
                      <a:pt x="103" y="204"/>
                    </a:lnTo>
                    <a:lnTo>
                      <a:pt x="109" y="173"/>
                    </a:lnTo>
                    <a:lnTo>
                      <a:pt x="91" y="131"/>
                    </a:lnTo>
                    <a:lnTo>
                      <a:pt x="106" y="128"/>
                    </a:lnTo>
                    <a:lnTo>
                      <a:pt x="124" y="61"/>
                    </a:lnTo>
                    <a:lnTo>
                      <a:pt x="148" y="32"/>
                    </a:lnTo>
                    <a:lnTo>
                      <a:pt x="140" y="7"/>
                    </a:lnTo>
                    <a:lnTo>
                      <a:pt x="81" y="6"/>
                    </a:lnTo>
                    <a:lnTo>
                      <a:pt x="66"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76" name="Freeform 394"/>
              <p:cNvSpPr>
                <a:spLocks noChangeAspect="1"/>
              </p:cNvSpPr>
              <p:nvPr/>
            </p:nvSpPr>
            <p:spPr bwMode="auto">
              <a:xfrm>
                <a:off x="3749464" y="2401612"/>
                <a:ext cx="407689" cy="306952"/>
              </a:xfrm>
              <a:custGeom>
                <a:avLst/>
                <a:gdLst>
                  <a:gd name="T0" fmla="*/ 2147483647 w 545"/>
                  <a:gd name="T1" fmla="*/ 2147483647 h 414"/>
                  <a:gd name="T2" fmla="*/ 2147483647 w 545"/>
                  <a:gd name="T3" fmla="*/ 2147483647 h 414"/>
                  <a:gd name="T4" fmla="*/ 2147483647 w 545"/>
                  <a:gd name="T5" fmla="*/ 2147483647 h 414"/>
                  <a:gd name="T6" fmla="*/ 2147483647 w 545"/>
                  <a:gd name="T7" fmla="*/ 2147483647 h 414"/>
                  <a:gd name="T8" fmla="*/ 2147483647 w 545"/>
                  <a:gd name="T9" fmla="*/ 2147483647 h 414"/>
                  <a:gd name="T10" fmla="*/ 2147483647 w 545"/>
                  <a:gd name="T11" fmla="*/ 2147483647 h 414"/>
                  <a:gd name="T12" fmla="*/ 2147483647 w 545"/>
                  <a:gd name="T13" fmla="*/ 2147483647 h 414"/>
                  <a:gd name="T14" fmla="*/ 0 w 545"/>
                  <a:gd name="T15" fmla="*/ 2147483647 h 414"/>
                  <a:gd name="T16" fmla="*/ 2147483647 w 545"/>
                  <a:gd name="T17" fmla="*/ 2147483647 h 414"/>
                  <a:gd name="T18" fmla="*/ 2147483647 w 545"/>
                  <a:gd name="T19" fmla="*/ 0 h 414"/>
                  <a:gd name="T20" fmla="*/ 2147483647 w 545"/>
                  <a:gd name="T21" fmla="*/ 2147483647 h 414"/>
                  <a:gd name="T22" fmla="*/ 2147483647 w 545"/>
                  <a:gd name="T23" fmla="*/ 2147483647 h 414"/>
                  <a:gd name="T24" fmla="*/ 2147483647 w 545"/>
                  <a:gd name="T25" fmla="*/ 2147483647 h 414"/>
                  <a:gd name="T26" fmla="*/ 2147483647 w 545"/>
                  <a:gd name="T27" fmla="*/ 2147483647 h 414"/>
                  <a:gd name="T28" fmla="*/ 2147483647 w 545"/>
                  <a:gd name="T29" fmla="*/ 2147483647 h 414"/>
                  <a:gd name="T30" fmla="*/ 2147483647 w 545"/>
                  <a:gd name="T31" fmla="*/ 2147483647 h 414"/>
                  <a:gd name="T32" fmla="*/ 2147483647 w 545"/>
                  <a:gd name="T33" fmla="*/ 2147483647 h 414"/>
                  <a:gd name="T34" fmla="*/ 2147483647 w 545"/>
                  <a:gd name="T35" fmla="*/ 2147483647 h 414"/>
                  <a:gd name="T36" fmla="*/ 2147483647 w 545"/>
                  <a:gd name="T37" fmla="*/ 2147483647 h 414"/>
                  <a:gd name="T38" fmla="*/ 2147483647 w 545"/>
                  <a:gd name="T39" fmla="*/ 2147483647 h 414"/>
                  <a:gd name="T40" fmla="*/ 2147483647 w 545"/>
                  <a:gd name="T41" fmla="*/ 2147483647 h 414"/>
                  <a:gd name="T42" fmla="*/ 2147483647 w 545"/>
                  <a:gd name="T43" fmla="*/ 2147483647 h 414"/>
                  <a:gd name="T44" fmla="*/ 2147483647 w 545"/>
                  <a:gd name="T45" fmla="*/ 2147483647 h 414"/>
                  <a:gd name="T46" fmla="*/ 2147483647 w 545"/>
                  <a:gd name="T47" fmla="*/ 2147483647 h 414"/>
                  <a:gd name="T48" fmla="*/ 2147483647 w 545"/>
                  <a:gd name="T49" fmla="*/ 2147483647 h 414"/>
                  <a:gd name="T50" fmla="*/ 2147483647 w 545"/>
                  <a:gd name="T51" fmla="*/ 2147483647 h 414"/>
                  <a:gd name="T52" fmla="*/ 2147483647 w 545"/>
                  <a:gd name="T53" fmla="*/ 2147483647 h 414"/>
                  <a:gd name="T54" fmla="*/ 2147483647 w 545"/>
                  <a:gd name="T55" fmla="*/ 2147483647 h 414"/>
                  <a:gd name="T56" fmla="*/ 2147483647 w 545"/>
                  <a:gd name="T57" fmla="*/ 2147483647 h 414"/>
                  <a:gd name="T58" fmla="*/ 2147483647 w 545"/>
                  <a:gd name="T59" fmla="*/ 2147483647 h 414"/>
                  <a:gd name="T60" fmla="*/ 2147483647 w 545"/>
                  <a:gd name="T61" fmla="*/ 2147483647 h 414"/>
                  <a:gd name="T62" fmla="*/ 2147483647 w 545"/>
                  <a:gd name="T63" fmla="*/ 2147483647 h 414"/>
                  <a:gd name="T64" fmla="*/ 2147483647 w 545"/>
                  <a:gd name="T65" fmla="*/ 2147483647 h 414"/>
                  <a:gd name="T66" fmla="*/ 2147483647 w 545"/>
                  <a:gd name="T67" fmla="*/ 2147483647 h 414"/>
                  <a:gd name="T68" fmla="*/ 2147483647 w 545"/>
                  <a:gd name="T69" fmla="*/ 2147483647 h 414"/>
                  <a:gd name="T70" fmla="*/ 2147483647 w 545"/>
                  <a:gd name="T71" fmla="*/ 2147483647 h 414"/>
                  <a:gd name="T72" fmla="*/ 2147483647 w 545"/>
                  <a:gd name="T73" fmla="*/ 2147483647 h 414"/>
                  <a:gd name="T74" fmla="*/ 2147483647 w 545"/>
                  <a:gd name="T75" fmla="*/ 2147483647 h 414"/>
                  <a:gd name="T76" fmla="*/ 2147483647 w 545"/>
                  <a:gd name="T77" fmla="*/ 2147483647 h 414"/>
                  <a:gd name="T78" fmla="*/ 2147483647 w 545"/>
                  <a:gd name="T79" fmla="*/ 2147483647 h 414"/>
                  <a:gd name="T80" fmla="*/ 2147483647 w 545"/>
                  <a:gd name="T81" fmla="*/ 2147483647 h 414"/>
                  <a:gd name="T82" fmla="*/ 2147483647 w 545"/>
                  <a:gd name="T83" fmla="*/ 2147483647 h 414"/>
                  <a:gd name="T84" fmla="*/ 2147483647 w 545"/>
                  <a:gd name="T85" fmla="*/ 2147483647 h 414"/>
                  <a:gd name="T86" fmla="*/ 2147483647 w 545"/>
                  <a:gd name="T87" fmla="*/ 2147483647 h 414"/>
                  <a:gd name="T88" fmla="*/ 2147483647 w 545"/>
                  <a:gd name="T89" fmla="*/ 2147483647 h 414"/>
                  <a:gd name="T90" fmla="*/ 2147483647 w 545"/>
                  <a:gd name="T91" fmla="*/ 2147483647 h 4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5"/>
                  <a:gd name="T139" fmla="*/ 0 h 414"/>
                  <a:gd name="T140" fmla="*/ 545 w 545"/>
                  <a:gd name="T141" fmla="*/ 414 h 4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5" h="414">
                    <a:moveTo>
                      <a:pt x="112" y="101"/>
                    </a:moveTo>
                    <a:lnTo>
                      <a:pt x="53" y="100"/>
                    </a:lnTo>
                    <a:lnTo>
                      <a:pt x="38" y="94"/>
                    </a:lnTo>
                    <a:lnTo>
                      <a:pt x="12" y="97"/>
                    </a:lnTo>
                    <a:lnTo>
                      <a:pt x="12" y="80"/>
                    </a:lnTo>
                    <a:lnTo>
                      <a:pt x="6" y="68"/>
                    </a:lnTo>
                    <a:lnTo>
                      <a:pt x="6" y="62"/>
                    </a:lnTo>
                    <a:lnTo>
                      <a:pt x="0" y="50"/>
                    </a:lnTo>
                    <a:lnTo>
                      <a:pt x="2" y="28"/>
                    </a:lnTo>
                    <a:lnTo>
                      <a:pt x="69" y="0"/>
                    </a:lnTo>
                    <a:lnTo>
                      <a:pt x="123" y="7"/>
                    </a:lnTo>
                    <a:lnTo>
                      <a:pt x="174" y="10"/>
                    </a:lnTo>
                    <a:lnTo>
                      <a:pt x="224" y="13"/>
                    </a:lnTo>
                    <a:lnTo>
                      <a:pt x="274" y="15"/>
                    </a:lnTo>
                    <a:lnTo>
                      <a:pt x="324" y="18"/>
                    </a:lnTo>
                    <a:lnTo>
                      <a:pt x="345" y="34"/>
                    </a:lnTo>
                    <a:lnTo>
                      <a:pt x="468" y="61"/>
                    </a:lnTo>
                    <a:lnTo>
                      <a:pt x="469" y="65"/>
                    </a:lnTo>
                    <a:lnTo>
                      <a:pt x="480" y="67"/>
                    </a:lnTo>
                    <a:lnTo>
                      <a:pt x="545" y="70"/>
                    </a:lnTo>
                    <a:lnTo>
                      <a:pt x="535" y="109"/>
                    </a:lnTo>
                    <a:lnTo>
                      <a:pt x="486" y="134"/>
                    </a:lnTo>
                    <a:lnTo>
                      <a:pt x="438" y="159"/>
                    </a:lnTo>
                    <a:lnTo>
                      <a:pt x="412" y="198"/>
                    </a:lnTo>
                    <a:lnTo>
                      <a:pt x="387" y="237"/>
                    </a:lnTo>
                    <a:lnTo>
                      <a:pt x="405" y="279"/>
                    </a:lnTo>
                    <a:lnTo>
                      <a:pt x="368" y="322"/>
                    </a:lnTo>
                    <a:lnTo>
                      <a:pt x="357" y="337"/>
                    </a:lnTo>
                    <a:lnTo>
                      <a:pt x="320" y="358"/>
                    </a:lnTo>
                    <a:lnTo>
                      <a:pt x="298" y="379"/>
                    </a:lnTo>
                    <a:lnTo>
                      <a:pt x="245" y="386"/>
                    </a:lnTo>
                    <a:lnTo>
                      <a:pt x="192" y="392"/>
                    </a:lnTo>
                    <a:lnTo>
                      <a:pt x="156" y="414"/>
                    </a:lnTo>
                    <a:lnTo>
                      <a:pt x="124" y="413"/>
                    </a:lnTo>
                    <a:lnTo>
                      <a:pt x="114" y="374"/>
                    </a:lnTo>
                    <a:lnTo>
                      <a:pt x="78" y="358"/>
                    </a:lnTo>
                    <a:lnTo>
                      <a:pt x="65" y="358"/>
                    </a:lnTo>
                    <a:lnTo>
                      <a:pt x="62" y="343"/>
                    </a:lnTo>
                    <a:lnTo>
                      <a:pt x="80" y="312"/>
                    </a:lnTo>
                    <a:lnTo>
                      <a:pt x="75" y="298"/>
                    </a:lnTo>
                    <a:lnTo>
                      <a:pt x="81" y="267"/>
                    </a:lnTo>
                    <a:lnTo>
                      <a:pt x="63" y="225"/>
                    </a:lnTo>
                    <a:lnTo>
                      <a:pt x="78" y="222"/>
                    </a:lnTo>
                    <a:lnTo>
                      <a:pt x="96" y="155"/>
                    </a:lnTo>
                    <a:lnTo>
                      <a:pt x="120" y="126"/>
                    </a:lnTo>
                    <a:lnTo>
                      <a:pt x="112" y="101"/>
                    </a:lnTo>
                    <a:close/>
                  </a:path>
                </a:pathLst>
              </a:custGeom>
              <a:solidFill>
                <a:srgbClr val="FFC000"/>
              </a:solidFill>
              <a:ln w="0" cap="flat" cmpd="sng">
                <a:solidFill>
                  <a:srgbClr val="006699"/>
                </a:solidFill>
                <a:prstDash val="solid"/>
                <a:round/>
                <a:headEnd type="none" w="med" len="med"/>
                <a:tailEnd type="none" w="med" len="med"/>
              </a:ln>
            </p:spPr>
            <p:txBody>
              <a:bodyPr/>
              <a:lstStyle/>
              <a:p>
                <a:endParaRPr lang="en-US" sz="1799"/>
              </a:p>
            </p:txBody>
          </p:sp>
          <p:sp>
            <p:nvSpPr>
              <p:cNvPr id="1177" name="Freeform 395"/>
              <p:cNvSpPr>
                <a:spLocks noChangeAspect="1"/>
              </p:cNvSpPr>
              <p:nvPr/>
            </p:nvSpPr>
            <p:spPr bwMode="auto">
              <a:xfrm>
                <a:off x="4133289" y="2559025"/>
                <a:ext cx="33808" cy="19674"/>
              </a:xfrm>
              <a:custGeom>
                <a:avLst/>
                <a:gdLst>
                  <a:gd name="T0" fmla="*/ 2147483647 w 47"/>
                  <a:gd name="T1" fmla="*/ 2147483647 h 26"/>
                  <a:gd name="T2" fmla="*/ 2147483647 w 47"/>
                  <a:gd name="T3" fmla="*/ 2147483647 h 26"/>
                  <a:gd name="T4" fmla="*/ 0 w 47"/>
                  <a:gd name="T5" fmla="*/ 2147483647 h 26"/>
                  <a:gd name="T6" fmla="*/ 2147483647 w 47"/>
                  <a:gd name="T7" fmla="*/ 0 h 26"/>
                  <a:gd name="T8" fmla="*/ 2147483647 w 47"/>
                  <a:gd name="T9" fmla="*/ 2147483647 h 26"/>
                  <a:gd name="T10" fmla="*/ 0 60000 65536"/>
                  <a:gd name="T11" fmla="*/ 0 60000 65536"/>
                  <a:gd name="T12" fmla="*/ 0 60000 65536"/>
                  <a:gd name="T13" fmla="*/ 0 60000 65536"/>
                  <a:gd name="T14" fmla="*/ 0 60000 65536"/>
                  <a:gd name="T15" fmla="*/ 0 w 47"/>
                  <a:gd name="T16" fmla="*/ 0 h 26"/>
                  <a:gd name="T17" fmla="*/ 47 w 47"/>
                  <a:gd name="T18" fmla="*/ 26 h 26"/>
                </a:gdLst>
                <a:ahLst/>
                <a:cxnLst>
                  <a:cxn ang="T10">
                    <a:pos x="T0" y="T1"/>
                  </a:cxn>
                  <a:cxn ang="T11">
                    <a:pos x="T2" y="T3"/>
                  </a:cxn>
                  <a:cxn ang="T12">
                    <a:pos x="T4" y="T5"/>
                  </a:cxn>
                  <a:cxn ang="T13">
                    <a:pos x="T6" y="T7"/>
                  </a:cxn>
                  <a:cxn ang="T14">
                    <a:pos x="T8" y="T9"/>
                  </a:cxn>
                </a:cxnLst>
                <a:rect l="T15" t="T16" r="T17" b="T18"/>
                <a:pathLst>
                  <a:path w="47" h="26">
                    <a:moveTo>
                      <a:pt x="47" y="7"/>
                    </a:moveTo>
                    <a:lnTo>
                      <a:pt x="24" y="26"/>
                    </a:lnTo>
                    <a:lnTo>
                      <a:pt x="0" y="10"/>
                    </a:lnTo>
                    <a:lnTo>
                      <a:pt x="32" y="0"/>
                    </a:lnTo>
                    <a:lnTo>
                      <a:pt x="47" y="7"/>
                    </a:lnTo>
                    <a:close/>
                  </a:path>
                </a:pathLst>
              </a:custGeom>
              <a:solidFill>
                <a:srgbClr val="92D050"/>
              </a:solidFill>
              <a:ln w="0" cap="flat" cmpd="sng">
                <a:solidFill>
                  <a:srgbClr val="006699"/>
                </a:solidFill>
                <a:prstDash val="solid"/>
                <a:round/>
                <a:headEnd type="none" w="med" len="med"/>
                <a:tailEnd type="none" w="med" len="med"/>
              </a:ln>
            </p:spPr>
            <p:txBody>
              <a:bodyPr/>
              <a:lstStyle/>
              <a:p>
                <a:endParaRPr lang="en-US" sz="1799"/>
              </a:p>
            </p:txBody>
          </p:sp>
          <p:sp>
            <p:nvSpPr>
              <p:cNvPr id="1178" name="Freeform 409"/>
              <p:cNvSpPr>
                <a:spLocks noChangeAspect="1"/>
              </p:cNvSpPr>
              <p:nvPr/>
            </p:nvSpPr>
            <p:spPr bwMode="auto">
              <a:xfrm>
                <a:off x="3441210" y="3056841"/>
                <a:ext cx="304276" cy="281376"/>
              </a:xfrm>
              <a:custGeom>
                <a:avLst/>
                <a:gdLst>
                  <a:gd name="T0" fmla="*/ 2147483647 w 407"/>
                  <a:gd name="T1" fmla="*/ 2147483647 h 380"/>
                  <a:gd name="T2" fmla="*/ 0 w 407"/>
                  <a:gd name="T3" fmla="*/ 2147483647 h 380"/>
                  <a:gd name="T4" fmla="*/ 2147483647 w 407"/>
                  <a:gd name="T5" fmla="*/ 2147483647 h 380"/>
                  <a:gd name="T6" fmla="*/ 2147483647 w 407"/>
                  <a:gd name="T7" fmla="*/ 2147483647 h 380"/>
                  <a:gd name="T8" fmla="*/ 2147483647 w 407"/>
                  <a:gd name="T9" fmla="*/ 2147483647 h 380"/>
                  <a:gd name="T10" fmla="*/ 2147483647 w 407"/>
                  <a:gd name="T11" fmla="*/ 2147483647 h 380"/>
                  <a:gd name="T12" fmla="*/ 2147483647 w 407"/>
                  <a:gd name="T13" fmla="*/ 2147483647 h 380"/>
                  <a:gd name="T14" fmla="*/ 2147483647 w 407"/>
                  <a:gd name="T15" fmla="*/ 2147483647 h 380"/>
                  <a:gd name="T16" fmla="*/ 2147483647 w 407"/>
                  <a:gd name="T17" fmla="*/ 2147483647 h 380"/>
                  <a:gd name="T18" fmla="*/ 2147483647 w 407"/>
                  <a:gd name="T19" fmla="*/ 2147483647 h 380"/>
                  <a:gd name="T20" fmla="*/ 2147483647 w 407"/>
                  <a:gd name="T21" fmla="*/ 0 h 380"/>
                  <a:gd name="T22" fmla="*/ 2147483647 w 407"/>
                  <a:gd name="T23" fmla="*/ 0 h 380"/>
                  <a:gd name="T24" fmla="*/ 2147483647 w 407"/>
                  <a:gd name="T25" fmla="*/ 0 h 380"/>
                  <a:gd name="T26" fmla="*/ 2147483647 w 407"/>
                  <a:gd name="T27" fmla="*/ 0 h 380"/>
                  <a:gd name="T28" fmla="*/ 2147483647 w 407"/>
                  <a:gd name="T29" fmla="*/ 0 h 380"/>
                  <a:gd name="T30" fmla="*/ 2147483647 w 407"/>
                  <a:gd name="T31" fmla="*/ 2147483647 h 380"/>
                  <a:gd name="T32" fmla="*/ 2147483647 w 407"/>
                  <a:gd name="T33" fmla="*/ 2147483647 h 380"/>
                  <a:gd name="T34" fmla="*/ 2147483647 w 407"/>
                  <a:gd name="T35" fmla="*/ 2147483647 h 380"/>
                  <a:gd name="T36" fmla="*/ 2147483647 w 407"/>
                  <a:gd name="T37" fmla="*/ 2147483647 h 380"/>
                  <a:gd name="T38" fmla="*/ 2147483647 w 407"/>
                  <a:gd name="T39" fmla="*/ 2147483647 h 380"/>
                  <a:gd name="T40" fmla="*/ 2147483647 w 407"/>
                  <a:gd name="T41" fmla="*/ 2147483647 h 380"/>
                  <a:gd name="T42" fmla="*/ 2147483647 w 407"/>
                  <a:gd name="T43" fmla="*/ 2147483647 h 380"/>
                  <a:gd name="T44" fmla="*/ 2147483647 w 407"/>
                  <a:gd name="T45" fmla="*/ 2147483647 h 380"/>
                  <a:gd name="T46" fmla="*/ 2147483647 w 407"/>
                  <a:gd name="T47" fmla="*/ 2147483647 h 380"/>
                  <a:gd name="T48" fmla="*/ 2147483647 w 407"/>
                  <a:gd name="T49" fmla="*/ 2147483647 h 380"/>
                  <a:gd name="T50" fmla="*/ 2147483647 w 407"/>
                  <a:gd name="T51" fmla="*/ 2147483647 h 380"/>
                  <a:gd name="T52" fmla="*/ 2147483647 w 407"/>
                  <a:gd name="T53" fmla="*/ 2147483647 h 380"/>
                  <a:gd name="T54" fmla="*/ 2147483647 w 407"/>
                  <a:gd name="T55" fmla="*/ 2147483647 h 380"/>
                  <a:gd name="T56" fmla="*/ 2147483647 w 407"/>
                  <a:gd name="T57" fmla="*/ 2147483647 h 380"/>
                  <a:gd name="T58" fmla="*/ 2147483647 w 407"/>
                  <a:gd name="T59" fmla="*/ 2147483647 h 3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7"/>
                  <a:gd name="T91" fmla="*/ 0 h 380"/>
                  <a:gd name="T92" fmla="*/ 407 w 407"/>
                  <a:gd name="T93" fmla="*/ 380 h 3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7" h="380">
                    <a:moveTo>
                      <a:pt x="6" y="349"/>
                    </a:moveTo>
                    <a:lnTo>
                      <a:pt x="0" y="380"/>
                    </a:lnTo>
                    <a:lnTo>
                      <a:pt x="1" y="349"/>
                    </a:lnTo>
                    <a:lnTo>
                      <a:pt x="34" y="282"/>
                    </a:lnTo>
                    <a:lnTo>
                      <a:pt x="65" y="213"/>
                    </a:lnTo>
                    <a:lnTo>
                      <a:pt x="56" y="219"/>
                    </a:lnTo>
                    <a:lnTo>
                      <a:pt x="94" y="174"/>
                    </a:lnTo>
                    <a:lnTo>
                      <a:pt x="111" y="132"/>
                    </a:lnTo>
                    <a:lnTo>
                      <a:pt x="129" y="91"/>
                    </a:lnTo>
                    <a:lnTo>
                      <a:pt x="167" y="56"/>
                    </a:lnTo>
                    <a:lnTo>
                      <a:pt x="194" y="0"/>
                    </a:lnTo>
                    <a:lnTo>
                      <a:pt x="247" y="0"/>
                    </a:lnTo>
                    <a:lnTo>
                      <a:pt x="301" y="0"/>
                    </a:lnTo>
                    <a:lnTo>
                      <a:pt x="353" y="0"/>
                    </a:lnTo>
                    <a:lnTo>
                      <a:pt x="407" y="0"/>
                    </a:lnTo>
                    <a:lnTo>
                      <a:pt x="407" y="20"/>
                    </a:lnTo>
                    <a:lnTo>
                      <a:pt x="406" y="91"/>
                    </a:lnTo>
                    <a:lnTo>
                      <a:pt x="365" y="91"/>
                    </a:lnTo>
                    <a:lnTo>
                      <a:pt x="326" y="91"/>
                    </a:lnTo>
                    <a:lnTo>
                      <a:pt x="286" y="91"/>
                    </a:lnTo>
                    <a:lnTo>
                      <a:pt x="247" y="91"/>
                    </a:lnTo>
                    <a:lnTo>
                      <a:pt x="246" y="162"/>
                    </a:lnTo>
                    <a:lnTo>
                      <a:pt x="244" y="232"/>
                    </a:lnTo>
                    <a:lnTo>
                      <a:pt x="197" y="256"/>
                    </a:lnTo>
                    <a:lnTo>
                      <a:pt x="195" y="302"/>
                    </a:lnTo>
                    <a:lnTo>
                      <a:pt x="194" y="349"/>
                    </a:lnTo>
                    <a:lnTo>
                      <a:pt x="147" y="349"/>
                    </a:lnTo>
                    <a:lnTo>
                      <a:pt x="100" y="349"/>
                    </a:lnTo>
                    <a:lnTo>
                      <a:pt x="52" y="349"/>
                    </a:lnTo>
                    <a:lnTo>
                      <a:pt x="6" y="349"/>
                    </a:lnTo>
                    <a:close/>
                  </a:path>
                </a:pathLst>
              </a:custGeom>
              <a:solidFill>
                <a:srgbClr val="92D050"/>
              </a:solidFill>
              <a:ln w="0">
                <a:solidFill>
                  <a:srgbClr val="006699"/>
                </a:solidFill>
                <a:prstDash val="solid"/>
                <a:round/>
                <a:headEnd/>
                <a:tailEnd/>
              </a:ln>
            </p:spPr>
            <p:txBody>
              <a:bodyPr/>
              <a:lstStyle/>
              <a:p>
                <a:endParaRPr lang="en-US" sz="1799"/>
              </a:p>
            </p:txBody>
          </p:sp>
          <p:grpSp>
            <p:nvGrpSpPr>
              <p:cNvPr id="1179" name="组合 295"/>
              <p:cNvGrpSpPr>
                <a:grpSpLocks/>
              </p:cNvGrpSpPr>
              <p:nvPr/>
            </p:nvGrpSpPr>
            <p:grpSpPr bwMode="auto">
              <a:xfrm rot="16492951">
                <a:off x="8011936" y="3617756"/>
                <a:ext cx="228060" cy="267373"/>
                <a:chOff x="5027888" y="3555963"/>
                <a:chExt cx="442651" cy="547806"/>
              </a:xfrm>
              <a:solidFill>
                <a:srgbClr val="FF0000"/>
              </a:solidFill>
            </p:grpSpPr>
            <p:grpSp>
              <p:nvGrpSpPr>
                <p:cNvPr id="1306" name="组合 422"/>
                <p:cNvGrpSpPr>
                  <a:grpSpLocks/>
                </p:cNvGrpSpPr>
                <p:nvPr/>
              </p:nvGrpSpPr>
              <p:grpSpPr bwMode="auto">
                <a:xfrm rot="-9098653">
                  <a:off x="5027888" y="3783813"/>
                  <a:ext cx="442651" cy="319956"/>
                  <a:chOff x="6523684" y="656961"/>
                  <a:chExt cx="605896" cy="437954"/>
                </a:xfrm>
                <a:grpFill/>
              </p:grpSpPr>
              <p:sp>
                <p:nvSpPr>
                  <p:cNvPr id="1317" name="Freeform 49"/>
                  <p:cNvSpPr>
                    <a:spLocks/>
                  </p:cNvSpPr>
                  <p:nvPr/>
                </p:nvSpPr>
                <p:spPr bwMode="auto">
                  <a:xfrm>
                    <a:off x="6924489" y="1012344"/>
                    <a:ext cx="60643" cy="54526"/>
                  </a:xfrm>
                  <a:custGeom>
                    <a:avLst/>
                    <a:gdLst>
                      <a:gd name="T0" fmla="*/ 40 w 84"/>
                      <a:gd name="T1" fmla="*/ 0 h 71"/>
                      <a:gd name="T2" fmla="*/ 68 w 84"/>
                      <a:gd name="T3" fmla="*/ 0 h 71"/>
                      <a:gd name="T4" fmla="*/ 72 w 84"/>
                      <a:gd name="T5" fmla="*/ 2 h 71"/>
                      <a:gd name="T6" fmla="*/ 78 w 84"/>
                      <a:gd name="T7" fmla="*/ 3 h 71"/>
                      <a:gd name="T8" fmla="*/ 80 w 84"/>
                      <a:gd name="T9" fmla="*/ 11 h 71"/>
                      <a:gd name="T10" fmla="*/ 80 w 84"/>
                      <a:gd name="T11" fmla="*/ 19 h 71"/>
                      <a:gd name="T12" fmla="*/ 84 w 84"/>
                      <a:gd name="T13" fmla="*/ 31 h 71"/>
                      <a:gd name="T14" fmla="*/ 64 w 84"/>
                      <a:gd name="T15" fmla="*/ 47 h 71"/>
                      <a:gd name="T16" fmla="*/ 56 w 84"/>
                      <a:gd name="T17" fmla="*/ 55 h 71"/>
                      <a:gd name="T18" fmla="*/ 48 w 84"/>
                      <a:gd name="T19" fmla="*/ 67 h 71"/>
                      <a:gd name="T20" fmla="*/ 40 w 84"/>
                      <a:gd name="T21" fmla="*/ 71 h 71"/>
                      <a:gd name="T22" fmla="*/ 24 w 84"/>
                      <a:gd name="T23" fmla="*/ 67 h 71"/>
                      <a:gd name="T24" fmla="*/ 0 w 84"/>
                      <a:gd name="T25" fmla="*/ 59 h 71"/>
                      <a:gd name="T26" fmla="*/ 10 w 84"/>
                      <a:gd name="T27" fmla="*/ 37 h 71"/>
                      <a:gd name="T28" fmla="*/ 28 w 84"/>
                      <a:gd name="T29" fmla="*/ 19 h 71"/>
                      <a:gd name="T30" fmla="*/ 40 w 84"/>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71"/>
                      <a:gd name="T50" fmla="*/ 84 w 84"/>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71">
                        <a:moveTo>
                          <a:pt x="40" y="0"/>
                        </a:moveTo>
                        <a:lnTo>
                          <a:pt x="68" y="0"/>
                        </a:lnTo>
                        <a:lnTo>
                          <a:pt x="72" y="2"/>
                        </a:lnTo>
                        <a:lnTo>
                          <a:pt x="78" y="3"/>
                        </a:lnTo>
                        <a:lnTo>
                          <a:pt x="80" y="11"/>
                        </a:lnTo>
                        <a:lnTo>
                          <a:pt x="80" y="19"/>
                        </a:lnTo>
                        <a:lnTo>
                          <a:pt x="84" y="31"/>
                        </a:lnTo>
                        <a:lnTo>
                          <a:pt x="64" y="47"/>
                        </a:lnTo>
                        <a:lnTo>
                          <a:pt x="56" y="55"/>
                        </a:lnTo>
                        <a:lnTo>
                          <a:pt x="48" y="67"/>
                        </a:lnTo>
                        <a:lnTo>
                          <a:pt x="40" y="71"/>
                        </a:lnTo>
                        <a:lnTo>
                          <a:pt x="24" y="67"/>
                        </a:lnTo>
                        <a:lnTo>
                          <a:pt x="0" y="59"/>
                        </a:lnTo>
                        <a:lnTo>
                          <a:pt x="10" y="37"/>
                        </a:lnTo>
                        <a:lnTo>
                          <a:pt x="28" y="19"/>
                        </a:lnTo>
                        <a:lnTo>
                          <a:pt x="4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18" name="Freeform 50"/>
                  <p:cNvSpPr>
                    <a:spLocks/>
                  </p:cNvSpPr>
                  <p:nvPr/>
                </p:nvSpPr>
                <p:spPr bwMode="auto">
                  <a:xfrm>
                    <a:off x="6850785" y="915600"/>
                    <a:ext cx="103090" cy="121165"/>
                  </a:xfrm>
                  <a:custGeom>
                    <a:avLst/>
                    <a:gdLst>
                      <a:gd name="T0" fmla="*/ 95 w 127"/>
                      <a:gd name="T1" fmla="*/ 0 h 153"/>
                      <a:gd name="T2" fmla="*/ 111 w 127"/>
                      <a:gd name="T3" fmla="*/ 20 h 153"/>
                      <a:gd name="T4" fmla="*/ 121 w 127"/>
                      <a:gd name="T5" fmla="*/ 34 h 153"/>
                      <a:gd name="T6" fmla="*/ 127 w 127"/>
                      <a:gd name="T7" fmla="*/ 46 h 153"/>
                      <a:gd name="T8" fmla="*/ 121 w 127"/>
                      <a:gd name="T9" fmla="*/ 58 h 153"/>
                      <a:gd name="T10" fmla="*/ 119 w 127"/>
                      <a:gd name="T11" fmla="*/ 72 h 153"/>
                      <a:gd name="T12" fmla="*/ 115 w 127"/>
                      <a:gd name="T13" fmla="*/ 92 h 153"/>
                      <a:gd name="T14" fmla="*/ 97 w 127"/>
                      <a:gd name="T15" fmla="*/ 122 h 153"/>
                      <a:gd name="T16" fmla="*/ 89 w 127"/>
                      <a:gd name="T17" fmla="*/ 139 h 153"/>
                      <a:gd name="T18" fmla="*/ 79 w 127"/>
                      <a:gd name="T19" fmla="*/ 149 h 153"/>
                      <a:gd name="T20" fmla="*/ 63 w 127"/>
                      <a:gd name="T21" fmla="*/ 153 h 153"/>
                      <a:gd name="T22" fmla="*/ 35 w 127"/>
                      <a:gd name="T23" fmla="*/ 153 h 153"/>
                      <a:gd name="T24" fmla="*/ 26 w 127"/>
                      <a:gd name="T25" fmla="*/ 151 h 153"/>
                      <a:gd name="T26" fmla="*/ 20 w 127"/>
                      <a:gd name="T27" fmla="*/ 149 h 153"/>
                      <a:gd name="T28" fmla="*/ 16 w 127"/>
                      <a:gd name="T29" fmla="*/ 143 h 153"/>
                      <a:gd name="T30" fmla="*/ 14 w 127"/>
                      <a:gd name="T31" fmla="*/ 133 h 153"/>
                      <a:gd name="T32" fmla="*/ 14 w 127"/>
                      <a:gd name="T33" fmla="*/ 122 h 153"/>
                      <a:gd name="T34" fmla="*/ 16 w 127"/>
                      <a:gd name="T35" fmla="*/ 116 h 153"/>
                      <a:gd name="T36" fmla="*/ 20 w 127"/>
                      <a:gd name="T37" fmla="*/ 108 h 153"/>
                      <a:gd name="T38" fmla="*/ 26 w 127"/>
                      <a:gd name="T39" fmla="*/ 108 h 153"/>
                      <a:gd name="T40" fmla="*/ 32 w 127"/>
                      <a:gd name="T41" fmla="*/ 100 h 153"/>
                      <a:gd name="T42" fmla="*/ 34 w 127"/>
                      <a:gd name="T43" fmla="*/ 94 h 153"/>
                      <a:gd name="T44" fmla="*/ 34 w 127"/>
                      <a:gd name="T45" fmla="*/ 92 h 153"/>
                      <a:gd name="T46" fmla="*/ 32 w 127"/>
                      <a:gd name="T47" fmla="*/ 92 h 153"/>
                      <a:gd name="T48" fmla="*/ 26 w 127"/>
                      <a:gd name="T49" fmla="*/ 88 h 153"/>
                      <a:gd name="T50" fmla="*/ 4 w 127"/>
                      <a:gd name="T51" fmla="*/ 88 h 153"/>
                      <a:gd name="T52" fmla="*/ 0 w 127"/>
                      <a:gd name="T53" fmla="*/ 78 h 153"/>
                      <a:gd name="T54" fmla="*/ 0 w 127"/>
                      <a:gd name="T55" fmla="*/ 68 h 153"/>
                      <a:gd name="T56" fmla="*/ 8 w 127"/>
                      <a:gd name="T57" fmla="*/ 64 h 153"/>
                      <a:gd name="T58" fmla="*/ 14 w 127"/>
                      <a:gd name="T59" fmla="*/ 58 h 153"/>
                      <a:gd name="T60" fmla="*/ 34 w 127"/>
                      <a:gd name="T61" fmla="*/ 64 h 153"/>
                      <a:gd name="T62" fmla="*/ 53 w 127"/>
                      <a:gd name="T63" fmla="*/ 72 h 153"/>
                      <a:gd name="T64" fmla="*/ 65 w 127"/>
                      <a:gd name="T65" fmla="*/ 84 h 153"/>
                      <a:gd name="T66" fmla="*/ 75 w 127"/>
                      <a:gd name="T67" fmla="*/ 56 h 153"/>
                      <a:gd name="T68" fmla="*/ 81 w 127"/>
                      <a:gd name="T69" fmla="*/ 26 h 153"/>
                      <a:gd name="T70" fmla="*/ 95 w 127"/>
                      <a:gd name="T71" fmla="*/ 0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153"/>
                      <a:gd name="T110" fmla="*/ 127 w 127"/>
                      <a:gd name="T111" fmla="*/ 153 h 1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153">
                        <a:moveTo>
                          <a:pt x="95" y="0"/>
                        </a:moveTo>
                        <a:lnTo>
                          <a:pt x="111" y="20"/>
                        </a:lnTo>
                        <a:lnTo>
                          <a:pt x="121" y="34"/>
                        </a:lnTo>
                        <a:lnTo>
                          <a:pt x="127" y="46"/>
                        </a:lnTo>
                        <a:lnTo>
                          <a:pt x="121" y="58"/>
                        </a:lnTo>
                        <a:lnTo>
                          <a:pt x="119" y="72"/>
                        </a:lnTo>
                        <a:lnTo>
                          <a:pt x="115" y="92"/>
                        </a:lnTo>
                        <a:lnTo>
                          <a:pt x="97" y="122"/>
                        </a:lnTo>
                        <a:lnTo>
                          <a:pt x="89" y="139"/>
                        </a:lnTo>
                        <a:lnTo>
                          <a:pt x="79" y="149"/>
                        </a:lnTo>
                        <a:lnTo>
                          <a:pt x="63" y="153"/>
                        </a:lnTo>
                        <a:lnTo>
                          <a:pt x="35" y="153"/>
                        </a:lnTo>
                        <a:lnTo>
                          <a:pt x="26" y="151"/>
                        </a:lnTo>
                        <a:lnTo>
                          <a:pt x="20" y="149"/>
                        </a:lnTo>
                        <a:lnTo>
                          <a:pt x="16" y="143"/>
                        </a:lnTo>
                        <a:lnTo>
                          <a:pt x="14" y="133"/>
                        </a:lnTo>
                        <a:lnTo>
                          <a:pt x="14" y="122"/>
                        </a:lnTo>
                        <a:lnTo>
                          <a:pt x="16" y="116"/>
                        </a:lnTo>
                        <a:lnTo>
                          <a:pt x="20" y="108"/>
                        </a:lnTo>
                        <a:lnTo>
                          <a:pt x="26" y="108"/>
                        </a:lnTo>
                        <a:lnTo>
                          <a:pt x="32" y="100"/>
                        </a:lnTo>
                        <a:lnTo>
                          <a:pt x="34" y="94"/>
                        </a:lnTo>
                        <a:lnTo>
                          <a:pt x="34" y="92"/>
                        </a:lnTo>
                        <a:lnTo>
                          <a:pt x="32" y="92"/>
                        </a:lnTo>
                        <a:lnTo>
                          <a:pt x="26" y="88"/>
                        </a:lnTo>
                        <a:lnTo>
                          <a:pt x="4" y="88"/>
                        </a:lnTo>
                        <a:lnTo>
                          <a:pt x="0" y="78"/>
                        </a:lnTo>
                        <a:lnTo>
                          <a:pt x="0" y="68"/>
                        </a:lnTo>
                        <a:lnTo>
                          <a:pt x="8" y="64"/>
                        </a:lnTo>
                        <a:lnTo>
                          <a:pt x="14" y="58"/>
                        </a:lnTo>
                        <a:lnTo>
                          <a:pt x="34" y="64"/>
                        </a:lnTo>
                        <a:lnTo>
                          <a:pt x="53" y="72"/>
                        </a:lnTo>
                        <a:lnTo>
                          <a:pt x="65" y="84"/>
                        </a:lnTo>
                        <a:lnTo>
                          <a:pt x="75" y="56"/>
                        </a:lnTo>
                        <a:lnTo>
                          <a:pt x="81" y="26"/>
                        </a:lnTo>
                        <a:lnTo>
                          <a:pt x="95"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19" name="Freeform 51"/>
                  <p:cNvSpPr>
                    <a:spLocks/>
                  </p:cNvSpPr>
                  <p:nvPr/>
                </p:nvSpPr>
                <p:spPr bwMode="auto">
                  <a:xfrm>
                    <a:off x="6600243" y="943461"/>
                    <a:ext cx="218313" cy="151454"/>
                  </a:xfrm>
                  <a:custGeom>
                    <a:avLst/>
                    <a:gdLst>
                      <a:gd name="T0" fmla="*/ 232 w 280"/>
                      <a:gd name="T1" fmla="*/ 0 h 189"/>
                      <a:gd name="T2" fmla="*/ 240 w 280"/>
                      <a:gd name="T3" fmla="*/ 26 h 189"/>
                      <a:gd name="T4" fmla="*/ 246 w 280"/>
                      <a:gd name="T5" fmla="*/ 60 h 189"/>
                      <a:gd name="T6" fmla="*/ 246 w 280"/>
                      <a:gd name="T7" fmla="*/ 88 h 189"/>
                      <a:gd name="T8" fmla="*/ 262 w 280"/>
                      <a:gd name="T9" fmla="*/ 95 h 189"/>
                      <a:gd name="T10" fmla="*/ 276 w 280"/>
                      <a:gd name="T11" fmla="*/ 111 h 189"/>
                      <a:gd name="T12" fmla="*/ 280 w 280"/>
                      <a:gd name="T13" fmla="*/ 127 h 189"/>
                      <a:gd name="T14" fmla="*/ 272 w 280"/>
                      <a:gd name="T15" fmla="*/ 141 h 189"/>
                      <a:gd name="T16" fmla="*/ 236 w 280"/>
                      <a:gd name="T17" fmla="*/ 141 h 189"/>
                      <a:gd name="T18" fmla="*/ 206 w 280"/>
                      <a:gd name="T19" fmla="*/ 139 h 189"/>
                      <a:gd name="T20" fmla="*/ 171 w 280"/>
                      <a:gd name="T21" fmla="*/ 143 h 189"/>
                      <a:gd name="T22" fmla="*/ 147 w 280"/>
                      <a:gd name="T23" fmla="*/ 147 h 189"/>
                      <a:gd name="T24" fmla="*/ 135 w 280"/>
                      <a:gd name="T25" fmla="*/ 157 h 189"/>
                      <a:gd name="T26" fmla="*/ 121 w 280"/>
                      <a:gd name="T27" fmla="*/ 173 h 189"/>
                      <a:gd name="T28" fmla="*/ 109 w 280"/>
                      <a:gd name="T29" fmla="*/ 183 h 189"/>
                      <a:gd name="T30" fmla="*/ 87 w 280"/>
                      <a:gd name="T31" fmla="*/ 189 h 189"/>
                      <a:gd name="T32" fmla="*/ 79 w 280"/>
                      <a:gd name="T33" fmla="*/ 183 h 189"/>
                      <a:gd name="T34" fmla="*/ 73 w 280"/>
                      <a:gd name="T35" fmla="*/ 169 h 189"/>
                      <a:gd name="T36" fmla="*/ 73 w 280"/>
                      <a:gd name="T37" fmla="*/ 141 h 189"/>
                      <a:gd name="T38" fmla="*/ 79 w 280"/>
                      <a:gd name="T39" fmla="*/ 133 h 189"/>
                      <a:gd name="T40" fmla="*/ 101 w 280"/>
                      <a:gd name="T41" fmla="*/ 125 h 189"/>
                      <a:gd name="T42" fmla="*/ 125 w 280"/>
                      <a:gd name="T43" fmla="*/ 119 h 189"/>
                      <a:gd name="T44" fmla="*/ 145 w 280"/>
                      <a:gd name="T45" fmla="*/ 111 h 189"/>
                      <a:gd name="T46" fmla="*/ 119 w 280"/>
                      <a:gd name="T47" fmla="*/ 107 h 189"/>
                      <a:gd name="T48" fmla="*/ 81 w 280"/>
                      <a:gd name="T49" fmla="*/ 107 h 189"/>
                      <a:gd name="T50" fmla="*/ 48 w 280"/>
                      <a:gd name="T51" fmla="*/ 113 h 189"/>
                      <a:gd name="T52" fmla="*/ 18 w 280"/>
                      <a:gd name="T53" fmla="*/ 113 h 189"/>
                      <a:gd name="T54" fmla="*/ 0 w 280"/>
                      <a:gd name="T55" fmla="*/ 84 h 189"/>
                      <a:gd name="T56" fmla="*/ 18 w 280"/>
                      <a:gd name="T57" fmla="*/ 68 h 189"/>
                      <a:gd name="T58" fmla="*/ 34 w 280"/>
                      <a:gd name="T59" fmla="*/ 62 h 189"/>
                      <a:gd name="T60" fmla="*/ 54 w 280"/>
                      <a:gd name="T61" fmla="*/ 56 h 189"/>
                      <a:gd name="T62" fmla="*/ 69 w 280"/>
                      <a:gd name="T63" fmla="*/ 52 h 189"/>
                      <a:gd name="T64" fmla="*/ 79 w 280"/>
                      <a:gd name="T65" fmla="*/ 38 h 189"/>
                      <a:gd name="T66" fmla="*/ 87 w 280"/>
                      <a:gd name="T67" fmla="*/ 14 h 189"/>
                      <a:gd name="T68" fmla="*/ 119 w 280"/>
                      <a:gd name="T69" fmla="*/ 18 h 189"/>
                      <a:gd name="T70" fmla="*/ 141 w 280"/>
                      <a:gd name="T71" fmla="*/ 24 h 189"/>
                      <a:gd name="T72" fmla="*/ 151 w 280"/>
                      <a:gd name="T73" fmla="*/ 36 h 189"/>
                      <a:gd name="T74" fmla="*/ 157 w 280"/>
                      <a:gd name="T75" fmla="*/ 52 h 189"/>
                      <a:gd name="T76" fmla="*/ 161 w 280"/>
                      <a:gd name="T77" fmla="*/ 66 h 189"/>
                      <a:gd name="T78" fmla="*/ 167 w 280"/>
                      <a:gd name="T79" fmla="*/ 76 h 189"/>
                      <a:gd name="T80" fmla="*/ 177 w 280"/>
                      <a:gd name="T81" fmla="*/ 90 h 189"/>
                      <a:gd name="T82" fmla="*/ 191 w 280"/>
                      <a:gd name="T83" fmla="*/ 70 h 189"/>
                      <a:gd name="T84" fmla="*/ 193 w 280"/>
                      <a:gd name="T85" fmla="*/ 54 h 189"/>
                      <a:gd name="T86" fmla="*/ 191 w 280"/>
                      <a:gd name="T87" fmla="*/ 38 h 189"/>
                      <a:gd name="T88" fmla="*/ 191 w 280"/>
                      <a:gd name="T89" fmla="*/ 26 h 189"/>
                      <a:gd name="T90" fmla="*/ 193 w 280"/>
                      <a:gd name="T91" fmla="*/ 14 h 189"/>
                      <a:gd name="T92" fmla="*/ 206 w 280"/>
                      <a:gd name="T93" fmla="*/ 4 h 189"/>
                      <a:gd name="T94" fmla="*/ 232 w 280"/>
                      <a:gd name="T95" fmla="*/ 0 h 1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0"/>
                      <a:gd name="T145" fmla="*/ 0 h 189"/>
                      <a:gd name="T146" fmla="*/ 280 w 280"/>
                      <a:gd name="T147" fmla="*/ 189 h 1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0" h="189">
                        <a:moveTo>
                          <a:pt x="232" y="0"/>
                        </a:moveTo>
                        <a:lnTo>
                          <a:pt x="240" y="26"/>
                        </a:lnTo>
                        <a:lnTo>
                          <a:pt x="246" y="60"/>
                        </a:lnTo>
                        <a:lnTo>
                          <a:pt x="246" y="88"/>
                        </a:lnTo>
                        <a:lnTo>
                          <a:pt x="262" y="95"/>
                        </a:lnTo>
                        <a:lnTo>
                          <a:pt x="276" y="111"/>
                        </a:lnTo>
                        <a:lnTo>
                          <a:pt x="280" y="127"/>
                        </a:lnTo>
                        <a:lnTo>
                          <a:pt x="272" y="141"/>
                        </a:lnTo>
                        <a:lnTo>
                          <a:pt x="236" y="141"/>
                        </a:lnTo>
                        <a:lnTo>
                          <a:pt x="206" y="139"/>
                        </a:lnTo>
                        <a:lnTo>
                          <a:pt x="171" y="143"/>
                        </a:lnTo>
                        <a:lnTo>
                          <a:pt x="147" y="147"/>
                        </a:lnTo>
                        <a:lnTo>
                          <a:pt x="135" y="157"/>
                        </a:lnTo>
                        <a:lnTo>
                          <a:pt x="121" y="173"/>
                        </a:lnTo>
                        <a:lnTo>
                          <a:pt x="109" y="183"/>
                        </a:lnTo>
                        <a:lnTo>
                          <a:pt x="87" y="189"/>
                        </a:lnTo>
                        <a:lnTo>
                          <a:pt x="79" y="183"/>
                        </a:lnTo>
                        <a:lnTo>
                          <a:pt x="73" y="169"/>
                        </a:lnTo>
                        <a:lnTo>
                          <a:pt x="73" y="141"/>
                        </a:lnTo>
                        <a:lnTo>
                          <a:pt x="79" y="133"/>
                        </a:lnTo>
                        <a:lnTo>
                          <a:pt x="101" y="125"/>
                        </a:lnTo>
                        <a:lnTo>
                          <a:pt x="125" y="119"/>
                        </a:lnTo>
                        <a:lnTo>
                          <a:pt x="145" y="111"/>
                        </a:lnTo>
                        <a:lnTo>
                          <a:pt x="119" y="107"/>
                        </a:lnTo>
                        <a:lnTo>
                          <a:pt x="81" y="107"/>
                        </a:lnTo>
                        <a:lnTo>
                          <a:pt x="48" y="113"/>
                        </a:lnTo>
                        <a:lnTo>
                          <a:pt x="18" y="113"/>
                        </a:lnTo>
                        <a:lnTo>
                          <a:pt x="0" y="84"/>
                        </a:lnTo>
                        <a:lnTo>
                          <a:pt x="18" y="68"/>
                        </a:lnTo>
                        <a:lnTo>
                          <a:pt x="34" y="62"/>
                        </a:lnTo>
                        <a:lnTo>
                          <a:pt x="54" y="56"/>
                        </a:lnTo>
                        <a:lnTo>
                          <a:pt x="69" y="52"/>
                        </a:lnTo>
                        <a:lnTo>
                          <a:pt x="79" y="38"/>
                        </a:lnTo>
                        <a:lnTo>
                          <a:pt x="87" y="14"/>
                        </a:lnTo>
                        <a:lnTo>
                          <a:pt x="119" y="18"/>
                        </a:lnTo>
                        <a:lnTo>
                          <a:pt x="141" y="24"/>
                        </a:lnTo>
                        <a:lnTo>
                          <a:pt x="151" y="36"/>
                        </a:lnTo>
                        <a:lnTo>
                          <a:pt x="157" y="52"/>
                        </a:lnTo>
                        <a:lnTo>
                          <a:pt x="161" y="66"/>
                        </a:lnTo>
                        <a:lnTo>
                          <a:pt x="167" y="76"/>
                        </a:lnTo>
                        <a:lnTo>
                          <a:pt x="177" y="90"/>
                        </a:lnTo>
                        <a:lnTo>
                          <a:pt x="191" y="70"/>
                        </a:lnTo>
                        <a:lnTo>
                          <a:pt x="193" y="54"/>
                        </a:lnTo>
                        <a:lnTo>
                          <a:pt x="191" y="38"/>
                        </a:lnTo>
                        <a:lnTo>
                          <a:pt x="191" y="26"/>
                        </a:lnTo>
                        <a:lnTo>
                          <a:pt x="193" y="14"/>
                        </a:lnTo>
                        <a:lnTo>
                          <a:pt x="206" y="4"/>
                        </a:lnTo>
                        <a:lnTo>
                          <a:pt x="232"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20" name="Freeform 53"/>
                  <p:cNvSpPr>
                    <a:spLocks/>
                  </p:cNvSpPr>
                  <p:nvPr/>
                </p:nvSpPr>
                <p:spPr bwMode="auto">
                  <a:xfrm>
                    <a:off x="6523684" y="877135"/>
                    <a:ext cx="157671" cy="90872"/>
                  </a:xfrm>
                  <a:custGeom>
                    <a:avLst/>
                    <a:gdLst>
                      <a:gd name="T0" fmla="*/ 150 w 198"/>
                      <a:gd name="T1" fmla="*/ 0 h 117"/>
                      <a:gd name="T2" fmla="*/ 160 w 198"/>
                      <a:gd name="T3" fmla="*/ 2 h 117"/>
                      <a:gd name="T4" fmla="*/ 166 w 198"/>
                      <a:gd name="T5" fmla="*/ 4 h 117"/>
                      <a:gd name="T6" fmla="*/ 174 w 198"/>
                      <a:gd name="T7" fmla="*/ 4 h 117"/>
                      <a:gd name="T8" fmla="*/ 176 w 198"/>
                      <a:gd name="T9" fmla="*/ 8 h 117"/>
                      <a:gd name="T10" fmla="*/ 182 w 198"/>
                      <a:gd name="T11" fmla="*/ 10 h 117"/>
                      <a:gd name="T12" fmla="*/ 190 w 198"/>
                      <a:gd name="T13" fmla="*/ 14 h 117"/>
                      <a:gd name="T14" fmla="*/ 198 w 198"/>
                      <a:gd name="T15" fmla="*/ 20 h 117"/>
                      <a:gd name="T16" fmla="*/ 196 w 198"/>
                      <a:gd name="T17" fmla="*/ 35 h 117"/>
                      <a:gd name="T18" fmla="*/ 190 w 198"/>
                      <a:gd name="T19" fmla="*/ 45 h 117"/>
                      <a:gd name="T20" fmla="*/ 180 w 198"/>
                      <a:gd name="T21" fmla="*/ 51 h 117"/>
                      <a:gd name="T22" fmla="*/ 168 w 198"/>
                      <a:gd name="T23" fmla="*/ 59 h 117"/>
                      <a:gd name="T24" fmla="*/ 168 w 198"/>
                      <a:gd name="T25" fmla="*/ 75 h 117"/>
                      <a:gd name="T26" fmla="*/ 137 w 198"/>
                      <a:gd name="T27" fmla="*/ 83 h 117"/>
                      <a:gd name="T28" fmla="*/ 117 w 198"/>
                      <a:gd name="T29" fmla="*/ 87 h 117"/>
                      <a:gd name="T30" fmla="*/ 101 w 198"/>
                      <a:gd name="T31" fmla="*/ 89 h 117"/>
                      <a:gd name="T32" fmla="*/ 85 w 198"/>
                      <a:gd name="T33" fmla="*/ 97 h 117"/>
                      <a:gd name="T34" fmla="*/ 69 w 198"/>
                      <a:gd name="T35" fmla="*/ 117 h 117"/>
                      <a:gd name="T36" fmla="*/ 39 w 198"/>
                      <a:gd name="T37" fmla="*/ 111 h 117"/>
                      <a:gd name="T38" fmla="*/ 23 w 198"/>
                      <a:gd name="T39" fmla="*/ 107 h 117"/>
                      <a:gd name="T40" fmla="*/ 7 w 198"/>
                      <a:gd name="T41" fmla="*/ 97 h 117"/>
                      <a:gd name="T42" fmla="*/ 1 w 198"/>
                      <a:gd name="T43" fmla="*/ 87 h 117"/>
                      <a:gd name="T44" fmla="*/ 0 w 198"/>
                      <a:gd name="T45" fmla="*/ 61 h 117"/>
                      <a:gd name="T46" fmla="*/ 31 w 198"/>
                      <a:gd name="T47" fmla="*/ 45 h 117"/>
                      <a:gd name="T48" fmla="*/ 71 w 198"/>
                      <a:gd name="T49" fmla="*/ 32 h 117"/>
                      <a:gd name="T50" fmla="*/ 113 w 198"/>
                      <a:gd name="T51" fmla="*/ 18 h 117"/>
                      <a:gd name="T52" fmla="*/ 150 w 198"/>
                      <a:gd name="T53" fmla="*/ 0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8"/>
                      <a:gd name="T82" fmla="*/ 0 h 117"/>
                      <a:gd name="T83" fmla="*/ 198 w 198"/>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8" h="117">
                        <a:moveTo>
                          <a:pt x="150" y="0"/>
                        </a:moveTo>
                        <a:lnTo>
                          <a:pt x="160" y="2"/>
                        </a:lnTo>
                        <a:lnTo>
                          <a:pt x="166" y="4"/>
                        </a:lnTo>
                        <a:lnTo>
                          <a:pt x="174" y="4"/>
                        </a:lnTo>
                        <a:lnTo>
                          <a:pt x="176" y="8"/>
                        </a:lnTo>
                        <a:lnTo>
                          <a:pt x="182" y="10"/>
                        </a:lnTo>
                        <a:lnTo>
                          <a:pt x="190" y="14"/>
                        </a:lnTo>
                        <a:lnTo>
                          <a:pt x="198" y="20"/>
                        </a:lnTo>
                        <a:lnTo>
                          <a:pt x="196" y="35"/>
                        </a:lnTo>
                        <a:lnTo>
                          <a:pt x="190" y="45"/>
                        </a:lnTo>
                        <a:lnTo>
                          <a:pt x="180" y="51"/>
                        </a:lnTo>
                        <a:lnTo>
                          <a:pt x="168" y="59"/>
                        </a:lnTo>
                        <a:lnTo>
                          <a:pt x="168" y="75"/>
                        </a:lnTo>
                        <a:lnTo>
                          <a:pt x="137" y="83"/>
                        </a:lnTo>
                        <a:lnTo>
                          <a:pt x="117" y="87"/>
                        </a:lnTo>
                        <a:lnTo>
                          <a:pt x="101" y="89"/>
                        </a:lnTo>
                        <a:lnTo>
                          <a:pt x="85" y="97"/>
                        </a:lnTo>
                        <a:lnTo>
                          <a:pt x="69" y="117"/>
                        </a:lnTo>
                        <a:lnTo>
                          <a:pt x="39" y="111"/>
                        </a:lnTo>
                        <a:lnTo>
                          <a:pt x="23" y="107"/>
                        </a:lnTo>
                        <a:lnTo>
                          <a:pt x="7" y="97"/>
                        </a:lnTo>
                        <a:lnTo>
                          <a:pt x="1" y="87"/>
                        </a:lnTo>
                        <a:lnTo>
                          <a:pt x="0" y="61"/>
                        </a:lnTo>
                        <a:lnTo>
                          <a:pt x="31" y="45"/>
                        </a:lnTo>
                        <a:lnTo>
                          <a:pt x="71" y="32"/>
                        </a:lnTo>
                        <a:lnTo>
                          <a:pt x="113" y="18"/>
                        </a:lnTo>
                        <a:lnTo>
                          <a:pt x="15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21" name="Freeform 54"/>
                  <p:cNvSpPr>
                    <a:spLocks/>
                  </p:cNvSpPr>
                  <p:nvPr/>
                </p:nvSpPr>
                <p:spPr bwMode="auto">
                  <a:xfrm>
                    <a:off x="6736084" y="808561"/>
                    <a:ext cx="60643" cy="42406"/>
                  </a:xfrm>
                  <a:custGeom>
                    <a:avLst/>
                    <a:gdLst>
                      <a:gd name="T0" fmla="*/ 39 w 71"/>
                      <a:gd name="T1" fmla="*/ 0 h 52"/>
                      <a:gd name="T2" fmla="*/ 55 w 71"/>
                      <a:gd name="T3" fmla="*/ 0 h 52"/>
                      <a:gd name="T4" fmla="*/ 65 w 71"/>
                      <a:gd name="T5" fmla="*/ 4 h 52"/>
                      <a:gd name="T6" fmla="*/ 71 w 71"/>
                      <a:gd name="T7" fmla="*/ 8 h 52"/>
                      <a:gd name="T8" fmla="*/ 63 w 71"/>
                      <a:gd name="T9" fmla="*/ 22 h 52"/>
                      <a:gd name="T10" fmla="*/ 47 w 71"/>
                      <a:gd name="T11" fmla="*/ 38 h 52"/>
                      <a:gd name="T12" fmla="*/ 31 w 71"/>
                      <a:gd name="T13" fmla="*/ 50 h 52"/>
                      <a:gd name="T14" fmla="*/ 8 w 71"/>
                      <a:gd name="T15" fmla="*/ 52 h 52"/>
                      <a:gd name="T16" fmla="*/ 8 w 71"/>
                      <a:gd name="T17" fmla="*/ 50 h 52"/>
                      <a:gd name="T18" fmla="*/ 6 w 71"/>
                      <a:gd name="T19" fmla="*/ 46 h 52"/>
                      <a:gd name="T20" fmla="*/ 2 w 71"/>
                      <a:gd name="T21" fmla="*/ 44 h 52"/>
                      <a:gd name="T22" fmla="*/ 0 w 71"/>
                      <a:gd name="T23" fmla="*/ 38 h 52"/>
                      <a:gd name="T24" fmla="*/ 0 w 71"/>
                      <a:gd name="T25" fmla="*/ 14 h 52"/>
                      <a:gd name="T26" fmla="*/ 2 w 71"/>
                      <a:gd name="T27" fmla="*/ 12 h 52"/>
                      <a:gd name="T28" fmla="*/ 8 w 71"/>
                      <a:gd name="T29" fmla="*/ 8 h 52"/>
                      <a:gd name="T30" fmla="*/ 16 w 71"/>
                      <a:gd name="T31" fmla="*/ 8 h 52"/>
                      <a:gd name="T32" fmla="*/ 24 w 71"/>
                      <a:gd name="T33" fmla="*/ 12 h 52"/>
                      <a:gd name="T34" fmla="*/ 31 w 71"/>
                      <a:gd name="T35" fmla="*/ 4 h 52"/>
                      <a:gd name="T36" fmla="*/ 39 w 71"/>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52"/>
                      <a:gd name="T59" fmla="*/ 71 w 7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52">
                        <a:moveTo>
                          <a:pt x="39" y="0"/>
                        </a:moveTo>
                        <a:lnTo>
                          <a:pt x="55" y="0"/>
                        </a:lnTo>
                        <a:lnTo>
                          <a:pt x="65" y="4"/>
                        </a:lnTo>
                        <a:lnTo>
                          <a:pt x="71" y="8"/>
                        </a:lnTo>
                        <a:lnTo>
                          <a:pt x="63" y="22"/>
                        </a:lnTo>
                        <a:lnTo>
                          <a:pt x="47" y="38"/>
                        </a:lnTo>
                        <a:lnTo>
                          <a:pt x="31" y="50"/>
                        </a:lnTo>
                        <a:lnTo>
                          <a:pt x="8" y="52"/>
                        </a:lnTo>
                        <a:lnTo>
                          <a:pt x="8" y="50"/>
                        </a:lnTo>
                        <a:lnTo>
                          <a:pt x="6" y="46"/>
                        </a:lnTo>
                        <a:lnTo>
                          <a:pt x="2" y="44"/>
                        </a:lnTo>
                        <a:lnTo>
                          <a:pt x="0" y="38"/>
                        </a:lnTo>
                        <a:lnTo>
                          <a:pt x="0" y="14"/>
                        </a:lnTo>
                        <a:lnTo>
                          <a:pt x="2" y="12"/>
                        </a:lnTo>
                        <a:lnTo>
                          <a:pt x="8" y="8"/>
                        </a:lnTo>
                        <a:lnTo>
                          <a:pt x="16" y="8"/>
                        </a:lnTo>
                        <a:lnTo>
                          <a:pt x="24" y="12"/>
                        </a:lnTo>
                        <a:lnTo>
                          <a:pt x="31" y="4"/>
                        </a:lnTo>
                        <a:lnTo>
                          <a:pt x="39"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22" name="Freeform 55"/>
                  <p:cNvSpPr>
                    <a:spLocks/>
                  </p:cNvSpPr>
                  <p:nvPr/>
                </p:nvSpPr>
                <p:spPr bwMode="auto">
                  <a:xfrm>
                    <a:off x="6721014" y="863869"/>
                    <a:ext cx="54580" cy="42406"/>
                  </a:xfrm>
                  <a:custGeom>
                    <a:avLst/>
                    <a:gdLst>
                      <a:gd name="T0" fmla="*/ 57 w 65"/>
                      <a:gd name="T1" fmla="*/ 0 h 49"/>
                      <a:gd name="T2" fmla="*/ 65 w 65"/>
                      <a:gd name="T3" fmla="*/ 0 h 49"/>
                      <a:gd name="T4" fmla="*/ 65 w 65"/>
                      <a:gd name="T5" fmla="*/ 12 h 49"/>
                      <a:gd name="T6" fmla="*/ 63 w 65"/>
                      <a:gd name="T7" fmla="*/ 20 h 49"/>
                      <a:gd name="T8" fmla="*/ 55 w 65"/>
                      <a:gd name="T9" fmla="*/ 30 h 49"/>
                      <a:gd name="T10" fmla="*/ 50 w 65"/>
                      <a:gd name="T11" fmla="*/ 38 h 49"/>
                      <a:gd name="T12" fmla="*/ 40 w 65"/>
                      <a:gd name="T13" fmla="*/ 44 h 49"/>
                      <a:gd name="T14" fmla="*/ 32 w 65"/>
                      <a:gd name="T15" fmla="*/ 47 h 49"/>
                      <a:gd name="T16" fmla="*/ 20 w 65"/>
                      <a:gd name="T17" fmla="*/ 49 h 49"/>
                      <a:gd name="T18" fmla="*/ 10 w 65"/>
                      <a:gd name="T19" fmla="*/ 42 h 49"/>
                      <a:gd name="T20" fmla="*/ 2 w 65"/>
                      <a:gd name="T21" fmla="*/ 32 h 49"/>
                      <a:gd name="T22" fmla="*/ 0 w 65"/>
                      <a:gd name="T23" fmla="*/ 26 h 49"/>
                      <a:gd name="T24" fmla="*/ 0 w 65"/>
                      <a:gd name="T25" fmla="*/ 20 h 49"/>
                      <a:gd name="T26" fmla="*/ 8 w 65"/>
                      <a:gd name="T27" fmla="*/ 16 h 49"/>
                      <a:gd name="T28" fmla="*/ 14 w 65"/>
                      <a:gd name="T29" fmla="*/ 14 h 49"/>
                      <a:gd name="T30" fmla="*/ 20 w 65"/>
                      <a:gd name="T31" fmla="*/ 8 h 49"/>
                      <a:gd name="T32" fmla="*/ 32 w 65"/>
                      <a:gd name="T33" fmla="*/ 8 h 49"/>
                      <a:gd name="T34" fmla="*/ 40 w 65"/>
                      <a:gd name="T35" fmla="*/ 4 h 49"/>
                      <a:gd name="T36" fmla="*/ 50 w 65"/>
                      <a:gd name="T37" fmla="*/ 4 h 49"/>
                      <a:gd name="T38" fmla="*/ 57 w 65"/>
                      <a:gd name="T39" fmla="*/ 0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49"/>
                      <a:gd name="T62" fmla="*/ 65 w 65"/>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49">
                        <a:moveTo>
                          <a:pt x="57" y="0"/>
                        </a:moveTo>
                        <a:lnTo>
                          <a:pt x="65" y="0"/>
                        </a:lnTo>
                        <a:lnTo>
                          <a:pt x="65" y="12"/>
                        </a:lnTo>
                        <a:lnTo>
                          <a:pt x="63" y="20"/>
                        </a:lnTo>
                        <a:lnTo>
                          <a:pt x="55" y="30"/>
                        </a:lnTo>
                        <a:lnTo>
                          <a:pt x="50" y="38"/>
                        </a:lnTo>
                        <a:lnTo>
                          <a:pt x="40" y="44"/>
                        </a:lnTo>
                        <a:lnTo>
                          <a:pt x="32" y="47"/>
                        </a:lnTo>
                        <a:lnTo>
                          <a:pt x="20" y="49"/>
                        </a:lnTo>
                        <a:lnTo>
                          <a:pt x="10" y="42"/>
                        </a:lnTo>
                        <a:lnTo>
                          <a:pt x="2" y="32"/>
                        </a:lnTo>
                        <a:lnTo>
                          <a:pt x="0" y="26"/>
                        </a:lnTo>
                        <a:lnTo>
                          <a:pt x="0" y="20"/>
                        </a:lnTo>
                        <a:lnTo>
                          <a:pt x="8" y="16"/>
                        </a:lnTo>
                        <a:lnTo>
                          <a:pt x="14" y="14"/>
                        </a:lnTo>
                        <a:lnTo>
                          <a:pt x="20" y="8"/>
                        </a:lnTo>
                        <a:lnTo>
                          <a:pt x="32" y="8"/>
                        </a:lnTo>
                        <a:lnTo>
                          <a:pt x="40" y="4"/>
                        </a:lnTo>
                        <a:lnTo>
                          <a:pt x="50" y="4"/>
                        </a:lnTo>
                        <a:lnTo>
                          <a:pt x="57"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23" name="Freeform 56"/>
                  <p:cNvSpPr>
                    <a:spLocks/>
                  </p:cNvSpPr>
                  <p:nvPr/>
                </p:nvSpPr>
                <p:spPr bwMode="auto">
                  <a:xfrm>
                    <a:off x="6853975" y="781458"/>
                    <a:ext cx="78833" cy="96932"/>
                  </a:xfrm>
                  <a:custGeom>
                    <a:avLst/>
                    <a:gdLst>
                      <a:gd name="T0" fmla="*/ 22 w 105"/>
                      <a:gd name="T1" fmla="*/ 0 h 119"/>
                      <a:gd name="T2" fmla="*/ 35 w 105"/>
                      <a:gd name="T3" fmla="*/ 9 h 119"/>
                      <a:gd name="T4" fmla="*/ 43 w 105"/>
                      <a:gd name="T5" fmla="*/ 9 h 119"/>
                      <a:gd name="T6" fmla="*/ 49 w 105"/>
                      <a:gd name="T7" fmla="*/ 15 h 119"/>
                      <a:gd name="T8" fmla="*/ 53 w 105"/>
                      <a:gd name="T9" fmla="*/ 17 h 119"/>
                      <a:gd name="T10" fmla="*/ 55 w 105"/>
                      <a:gd name="T11" fmla="*/ 23 h 119"/>
                      <a:gd name="T12" fmla="*/ 55 w 105"/>
                      <a:gd name="T13" fmla="*/ 25 h 119"/>
                      <a:gd name="T14" fmla="*/ 65 w 105"/>
                      <a:gd name="T15" fmla="*/ 35 h 119"/>
                      <a:gd name="T16" fmla="*/ 71 w 105"/>
                      <a:gd name="T17" fmla="*/ 35 h 119"/>
                      <a:gd name="T18" fmla="*/ 81 w 105"/>
                      <a:gd name="T19" fmla="*/ 39 h 119"/>
                      <a:gd name="T20" fmla="*/ 99 w 105"/>
                      <a:gd name="T21" fmla="*/ 57 h 119"/>
                      <a:gd name="T22" fmla="*/ 105 w 105"/>
                      <a:gd name="T23" fmla="*/ 77 h 119"/>
                      <a:gd name="T24" fmla="*/ 105 w 105"/>
                      <a:gd name="T25" fmla="*/ 119 h 119"/>
                      <a:gd name="T26" fmla="*/ 85 w 105"/>
                      <a:gd name="T27" fmla="*/ 119 h 119"/>
                      <a:gd name="T28" fmla="*/ 77 w 105"/>
                      <a:gd name="T29" fmla="*/ 117 h 119"/>
                      <a:gd name="T30" fmla="*/ 71 w 105"/>
                      <a:gd name="T31" fmla="*/ 117 h 119"/>
                      <a:gd name="T32" fmla="*/ 71 w 105"/>
                      <a:gd name="T33" fmla="*/ 111 h 119"/>
                      <a:gd name="T34" fmla="*/ 69 w 105"/>
                      <a:gd name="T35" fmla="*/ 101 h 119"/>
                      <a:gd name="T36" fmla="*/ 65 w 105"/>
                      <a:gd name="T37" fmla="*/ 97 h 119"/>
                      <a:gd name="T38" fmla="*/ 61 w 105"/>
                      <a:gd name="T39" fmla="*/ 95 h 119"/>
                      <a:gd name="T40" fmla="*/ 55 w 105"/>
                      <a:gd name="T41" fmla="*/ 95 h 119"/>
                      <a:gd name="T42" fmla="*/ 53 w 105"/>
                      <a:gd name="T43" fmla="*/ 97 h 119"/>
                      <a:gd name="T44" fmla="*/ 49 w 105"/>
                      <a:gd name="T45" fmla="*/ 105 h 119"/>
                      <a:gd name="T46" fmla="*/ 49 w 105"/>
                      <a:gd name="T47" fmla="*/ 113 h 119"/>
                      <a:gd name="T48" fmla="*/ 0 w 105"/>
                      <a:gd name="T49" fmla="*/ 97 h 119"/>
                      <a:gd name="T50" fmla="*/ 0 w 105"/>
                      <a:gd name="T51" fmla="*/ 89 h 119"/>
                      <a:gd name="T52" fmla="*/ 6 w 105"/>
                      <a:gd name="T53" fmla="*/ 81 h 119"/>
                      <a:gd name="T54" fmla="*/ 12 w 105"/>
                      <a:gd name="T55" fmla="*/ 75 h 119"/>
                      <a:gd name="T56" fmla="*/ 16 w 105"/>
                      <a:gd name="T57" fmla="*/ 69 h 119"/>
                      <a:gd name="T58" fmla="*/ 22 w 105"/>
                      <a:gd name="T59" fmla="*/ 61 h 119"/>
                      <a:gd name="T60" fmla="*/ 28 w 105"/>
                      <a:gd name="T61" fmla="*/ 65 h 119"/>
                      <a:gd name="T62" fmla="*/ 28 w 105"/>
                      <a:gd name="T63" fmla="*/ 59 h 119"/>
                      <a:gd name="T64" fmla="*/ 22 w 105"/>
                      <a:gd name="T65" fmla="*/ 47 h 119"/>
                      <a:gd name="T66" fmla="*/ 20 w 105"/>
                      <a:gd name="T67" fmla="*/ 29 h 119"/>
                      <a:gd name="T68" fmla="*/ 16 w 105"/>
                      <a:gd name="T69" fmla="*/ 15 h 119"/>
                      <a:gd name="T70" fmla="*/ 16 w 105"/>
                      <a:gd name="T71" fmla="*/ 5 h 119"/>
                      <a:gd name="T72" fmla="*/ 22 w 105"/>
                      <a:gd name="T73" fmla="*/ 0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119"/>
                      <a:gd name="T113" fmla="*/ 105 w 105"/>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119">
                        <a:moveTo>
                          <a:pt x="22" y="0"/>
                        </a:moveTo>
                        <a:lnTo>
                          <a:pt x="35" y="9"/>
                        </a:lnTo>
                        <a:lnTo>
                          <a:pt x="43" y="9"/>
                        </a:lnTo>
                        <a:lnTo>
                          <a:pt x="49" y="15"/>
                        </a:lnTo>
                        <a:lnTo>
                          <a:pt x="53" y="17"/>
                        </a:lnTo>
                        <a:lnTo>
                          <a:pt x="55" y="23"/>
                        </a:lnTo>
                        <a:lnTo>
                          <a:pt x="55" y="25"/>
                        </a:lnTo>
                        <a:lnTo>
                          <a:pt x="65" y="35"/>
                        </a:lnTo>
                        <a:lnTo>
                          <a:pt x="71" y="35"/>
                        </a:lnTo>
                        <a:lnTo>
                          <a:pt x="81" y="39"/>
                        </a:lnTo>
                        <a:lnTo>
                          <a:pt x="99" y="57"/>
                        </a:lnTo>
                        <a:lnTo>
                          <a:pt x="105" y="77"/>
                        </a:lnTo>
                        <a:lnTo>
                          <a:pt x="105" y="119"/>
                        </a:lnTo>
                        <a:lnTo>
                          <a:pt x="85" y="119"/>
                        </a:lnTo>
                        <a:lnTo>
                          <a:pt x="77" y="117"/>
                        </a:lnTo>
                        <a:lnTo>
                          <a:pt x="71" y="117"/>
                        </a:lnTo>
                        <a:lnTo>
                          <a:pt x="71" y="111"/>
                        </a:lnTo>
                        <a:lnTo>
                          <a:pt x="69" y="101"/>
                        </a:lnTo>
                        <a:lnTo>
                          <a:pt x="65" y="97"/>
                        </a:lnTo>
                        <a:lnTo>
                          <a:pt x="61" y="95"/>
                        </a:lnTo>
                        <a:lnTo>
                          <a:pt x="55" y="95"/>
                        </a:lnTo>
                        <a:lnTo>
                          <a:pt x="53" y="97"/>
                        </a:lnTo>
                        <a:lnTo>
                          <a:pt x="49" y="105"/>
                        </a:lnTo>
                        <a:lnTo>
                          <a:pt x="49" y="113"/>
                        </a:lnTo>
                        <a:lnTo>
                          <a:pt x="0" y="97"/>
                        </a:lnTo>
                        <a:lnTo>
                          <a:pt x="0" y="89"/>
                        </a:lnTo>
                        <a:lnTo>
                          <a:pt x="6" y="81"/>
                        </a:lnTo>
                        <a:lnTo>
                          <a:pt x="12" y="75"/>
                        </a:lnTo>
                        <a:lnTo>
                          <a:pt x="16" y="69"/>
                        </a:lnTo>
                        <a:lnTo>
                          <a:pt x="22" y="61"/>
                        </a:lnTo>
                        <a:lnTo>
                          <a:pt x="28" y="65"/>
                        </a:lnTo>
                        <a:lnTo>
                          <a:pt x="28" y="59"/>
                        </a:lnTo>
                        <a:lnTo>
                          <a:pt x="22" y="47"/>
                        </a:lnTo>
                        <a:lnTo>
                          <a:pt x="20" y="29"/>
                        </a:lnTo>
                        <a:lnTo>
                          <a:pt x="16" y="15"/>
                        </a:lnTo>
                        <a:lnTo>
                          <a:pt x="16" y="5"/>
                        </a:lnTo>
                        <a:lnTo>
                          <a:pt x="22"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24" name="Freeform 57"/>
                  <p:cNvSpPr>
                    <a:spLocks/>
                  </p:cNvSpPr>
                  <p:nvPr/>
                </p:nvSpPr>
                <p:spPr bwMode="auto">
                  <a:xfrm>
                    <a:off x="6955626" y="815438"/>
                    <a:ext cx="48514" cy="60582"/>
                  </a:xfrm>
                  <a:custGeom>
                    <a:avLst/>
                    <a:gdLst>
                      <a:gd name="T0" fmla="*/ 20 w 55"/>
                      <a:gd name="T1" fmla="*/ 0 h 80"/>
                      <a:gd name="T2" fmla="*/ 30 w 55"/>
                      <a:gd name="T3" fmla="*/ 8 h 80"/>
                      <a:gd name="T4" fmla="*/ 38 w 55"/>
                      <a:gd name="T5" fmla="*/ 14 h 80"/>
                      <a:gd name="T6" fmla="*/ 43 w 55"/>
                      <a:gd name="T7" fmla="*/ 22 h 80"/>
                      <a:gd name="T8" fmla="*/ 47 w 55"/>
                      <a:gd name="T9" fmla="*/ 34 h 80"/>
                      <a:gd name="T10" fmla="*/ 55 w 55"/>
                      <a:gd name="T11" fmla="*/ 38 h 80"/>
                      <a:gd name="T12" fmla="*/ 43 w 55"/>
                      <a:gd name="T13" fmla="*/ 80 h 80"/>
                      <a:gd name="T14" fmla="*/ 30 w 55"/>
                      <a:gd name="T15" fmla="*/ 78 h 80"/>
                      <a:gd name="T16" fmla="*/ 10 w 55"/>
                      <a:gd name="T17" fmla="*/ 66 h 80"/>
                      <a:gd name="T18" fmla="*/ 0 w 55"/>
                      <a:gd name="T19" fmla="*/ 58 h 80"/>
                      <a:gd name="T20" fmla="*/ 0 w 55"/>
                      <a:gd name="T21" fmla="*/ 22 h 80"/>
                      <a:gd name="T22" fmla="*/ 6 w 55"/>
                      <a:gd name="T23" fmla="*/ 14 h 80"/>
                      <a:gd name="T24" fmla="*/ 20 w 55"/>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80"/>
                      <a:gd name="T41" fmla="*/ 55 w 55"/>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80">
                        <a:moveTo>
                          <a:pt x="20" y="0"/>
                        </a:moveTo>
                        <a:lnTo>
                          <a:pt x="30" y="8"/>
                        </a:lnTo>
                        <a:lnTo>
                          <a:pt x="38" y="14"/>
                        </a:lnTo>
                        <a:lnTo>
                          <a:pt x="43" y="22"/>
                        </a:lnTo>
                        <a:lnTo>
                          <a:pt x="47" y="34"/>
                        </a:lnTo>
                        <a:lnTo>
                          <a:pt x="55" y="38"/>
                        </a:lnTo>
                        <a:lnTo>
                          <a:pt x="43" y="80"/>
                        </a:lnTo>
                        <a:lnTo>
                          <a:pt x="30" y="78"/>
                        </a:lnTo>
                        <a:lnTo>
                          <a:pt x="10" y="66"/>
                        </a:lnTo>
                        <a:lnTo>
                          <a:pt x="0" y="58"/>
                        </a:lnTo>
                        <a:lnTo>
                          <a:pt x="0" y="22"/>
                        </a:lnTo>
                        <a:lnTo>
                          <a:pt x="6" y="14"/>
                        </a:lnTo>
                        <a:lnTo>
                          <a:pt x="2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25" name="Freeform 59"/>
                  <p:cNvSpPr>
                    <a:spLocks/>
                  </p:cNvSpPr>
                  <p:nvPr/>
                </p:nvSpPr>
                <p:spPr bwMode="auto">
                  <a:xfrm>
                    <a:off x="6977972" y="656961"/>
                    <a:ext cx="151608" cy="193863"/>
                  </a:xfrm>
                  <a:custGeom>
                    <a:avLst/>
                    <a:gdLst>
                      <a:gd name="T0" fmla="*/ 25 w 188"/>
                      <a:gd name="T1" fmla="*/ 0 h 246"/>
                      <a:gd name="T2" fmla="*/ 43 w 188"/>
                      <a:gd name="T3" fmla="*/ 12 h 246"/>
                      <a:gd name="T4" fmla="*/ 93 w 188"/>
                      <a:gd name="T5" fmla="*/ 61 h 246"/>
                      <a:gd name="T6" fmla="*/ 103 w 188"/>
                      <a:gd name="T7" fmla="*/ 69 h 246"/>
                      <a:gd name="T8" fmla="*/ 111 w 188"/>
                      <a:gd name="T9" fmla="*/ 71 h 246"/>
                      <a:gd name="T10" fmla="*/ 188 w 188"/>
                      <a:gd name="T11" fmla="*/ 157 h 246"/>
                      <a:gd name="T12" fmla="*/ 117 w 188"/>
                      <a:gd name="T13" fmla="*/ 246 h 246"/>
                      <a:gd name="T14" fmla="*/ 89 w 188"/>
                      <a:gd name="T15" fmla="*/ 244 h 246"/>
                      <a:gd name="T16" fmla="*/ 69 w 188"/>
                      <a:gd name="T17" fmla="*/ 230 h 246"/>
                      <a:gd name="T18" fmla="*/ 59 w 188"/>
                      <a:gd name="T19" fmla="*/ 210 h 246"/>
                      <a:gd name="T20" fmla="*/ 53 w 188"/>
                      <a:gd name="T21" fmla="*/ 188 h 246"/>
                      <a:gd name="T22" fmla="*/ 69 w 188"/>
                      <a:gd name="T23" fmla="*/ 168 h 246"/>
                      <a:gd name="T24" fmla="*/ 49 w 188"/>
                      <a:gd name="T25" fmla="*/ 153 h 246"/>
                      <a:gd name="T26" fmla="*/ 37 w 188"/>
                      <a:gd name="T27" fmla="*/ 151 h 246"/>
                      <a:gd name="T28" fmla="*/ 23 w 188"/>
                      <a:gd name="T29" fmla="*/ 151 h 246"/>
                      <a:gd name="T30" fmla="*/ 21 w 188"/>
                      <a:gd name="T31" fmla="*/ 149 h 246"/>
                      <a:gd name="T32" fmla="*/ 14 w 188"/>
                      <a:gd name="T33" fmla="*/ 137 h 246"/>
                      <a:gd name="T34" fmla="*/ 6 w 188"/>
                      <a:gd name="T35" fmla="*/ 107 h 246"/>
                      <a:gd name="T36" fmla="*/ 0 w 188"/>
                      <a:gd name="T37" fmla="*/ 75 h 246"/>
                      <a:gd name="T38" fmla="*/ 0 w 188"/>
                      <a:gd name="T39" fmla="*/ 49 h 246"/>
                      <a:gd name="T40" fmla="*/ 6 w 188"/>
                      <a:gd name="T41" fmla="*/ 35 h 246"/>
                      <a:gd name="T42" fmla="*/ 16 w 188"/>
                      <a:gd name="T43" fmla="*/ 23 h 246"/>
                      <a:gd name="T44" fmla="*/ 23 w 188"/>
                      <a:gd name="T45" fmla="*/ 12 h 246"/>
                      <a:gd name="T46" fmla="*/ 25 w 188"/>
                      <a:gd name="T47" fmla="*/ 0 h 2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8"/>
                      <a:gd name="T73" fmla="*/ 0 h 246"/>
                      <a:gd name="T74" fmla="*/ 188 w 188"/>
                      <a:gd name="T75" fmla="*/ 246 h 2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8" h="246">
                        <a:moveTo>
                          <a:pt x="25" y="0"/>
                        </a:moveTo>
                        <a:lnTo>
                          <a:pt x="43" y="12"/>
                        </a:lnTo>
                        <a:lnTo>
                          <a:pt x="93" y="61"/>
                        </a:lnTo>
                        <a:lnTo>
                          <a:pt x="103" y="69"/>
                        </a:lnTo>
                        <a:lnTo>
                          <a:pt x="111" y="71"/>
                        </a:lnTo>
                        <a:lnTo>
                          <a:pt x="188" y="157"/>
                        </a:lnTo>
                        <a:lnTo>
                          <a:pt x="117" y="246"/>
                        </a:lnTo>
                        <a:lnTo>
                          <a:pt x="89" y="244"/>
                        </a:lnTo>
                        <a:lnTo>
                          <a:pt x="69" y="230"/>
                        </a:lnTo>
                        <a:lnTo>
                          <a:pt x="59" y="210"/>
                        </a:lnTo>
                        <a:lnTo>
                          <a:pt x="53" y="188"/>
                        </a:lnTo>
                        <a:lnTo>
                          <a:pt x="69" y="168"/>
                        </a:lnTo>
                        <a:lnTo>
                          <a:pt x="49" y="153"/>
                        </a:lnTo>
                        <a:lnTo>
                          <a:pt x="37" y="151"/>
                        </a:lnTo>
                        <a:lnTo>
                          <a:pt x="23" y="151"/>
                        </a:lnTo>
                        <a:lnTo>
                          <a:pt x="21" y="149"/>
                        </a:lnTo>
                        <a:lnTo>
                          <a:pt x="14" y="137"/>
                        </a:lnTo>
                        <a:lnTo>
                          <a:pt x="6" y="107"/>
                        </a:lnTo>
                        <a:lnTo>
                          <a:pt x="0" y="75"/>
                        </a:lnTo>
                        <a:lnTo>
                          <a:pt x="0" y="49"/>
                        </a:lnTo>
                        <a:lnTo>
                          <a:pt x="6" y="35"/>
                        </a:lnTo>
                        <a:lnTo>
                          <a:pt x="16" y="23"/>
                        </a:lnTo>
                        <a:lnTo>
                          <a:pt x="23" y="12"/>
                        </a:lnTo>
                        <a:lnTo>
                          <a:pt x="25"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grpSp>
            <p:grpSp>
              <p:nvGrpSpPr>
                <p:cNvPr id="1307" name="组合 423"/>
                <p:cNvGrpSpPr>
                  <a:grpSpLocks/>
                </p:cNvGrpSpPr>
                <p:nvPr/>
              </p:nvGrpSpPr>
              <p:grpSpPr bwMode="auto">
                <a:xfrm rot="4524214">
                  <a:off x="5143966" y="3586612"/>
                  <a:ext cx="210525" cy="149227"/>
                  <a:chOff x="6512060" y="630190"/>
                  <a:chExt cx="614542" cy="435641"/>
                </a:xfrm>
                <a:grpFill/>
              </p:grpSpPr>
              <p:sp>
                <p:nvSpPr>
                  <p:cNvPr id="1308" name="Freeform 49"/>
                  <p:cNvSpPr>
                    <a:spLocks/>
                  </p:cNvSpPr>
                  <p:nvPr/>
                </p:nvSpPr>
                <p:spPr bwMode="auto">
                  <a:xfrm>
                    <a:off x="6920977" y="993257"/>
                    <a:ext cx="64597" cy="51733"/>
                  </a:xfrm>
                  <a:custGeom>
                    <a:avLst/>
                    <a:gdLst>
                      <a:gd name="T0" fmla="*/ 40 w 84"/>
                      <a:gd name="T1" fmla="*/ 0 h 71"/>
                      <a:gd name="T2" fmla="*/ 68 w 84"/>
                      <a:gd name="T3" fmla="*/ 0 h 71"/>
                      <a:gd name="T4" fmla="*/ 72 w 84"/>
                      <a:gd name="T5" fmla="*/ 2 h 71"/>
                      <a:gd name="T6" fmla="*/ 78 w 84"/>
                      <a:gd name="T7" fmla="*/ 3 h 71"/>
                      <a:gd name="T8" fmla="*/ 80 w 84"/>
                      <a:gd name="T9" fmla="*/ 11 h 71"/>
                      <a:gd name="T10" fmla="*/ 80 w 84"/>
                      <a:gd name="T11" fmla="*/ 19 h 71"/>
                      <a:gd name="T12" fmla="*/ 84 w 84"/>
                      <a:gd name="T13" fmla="*/ 31 h 71"/>
                      <a:gd name="T14" fmla="*/ 64 w 84"/>
                      <a:gd name="T15" fmla="*/ 47 h 71"/>
                      <a:gd name="T16" fmla="*/ 56 w 84"/>
                      <a:gd name="T17" fmla="*/ 55 h 71"/>
                      <a:gd name="T18" fmla="*/ 48 w 84"/>
                      <a:gd name="T19" fmla="*/ 67 h 71"/>
                      <a:gd name="T20" fmla="*/ 40 w 84"/>
                      <a:gd name="T21" fmla="*/ 71 h 71"/>
                      <a:gd name="T22" fmla="*/ 24 w 84"/>
                      <a:gd name="T23" fmla="*/ 67 h 71"/>
                      <a:gd name="T24" fmla="*/ 0 w 84"/>
                      <a:gd name="T25" fmla="*/ 59 h 71"/>
                      <a:gd name="T26" fmla="*/ 10 w 84"/>
                      <a:gd name="T27" fmla="*/ 37 h 71"/>
                      <a:gd name="T28" fmla="*/ 28 w 84"/>
                      <a:gd name="T29" fmla="*/ 19 h 71"/>
                      <a:gd name="T30" fmla="*/ 40 w 84"/>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71"/>
                      <a:gd name="T50" fmla="*/ 84 w 84"/>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71">
                        <a:moveTo>
                          <a:pt x="40" y="0"/>
                        </a:moveTo>
                        <a:lnTo>
                          <a:pt x="68" y="0"/>
                        </a:lnTo>
                        <a:lnTo>
                          <a:pt x="72" y="2"/>
                        </a:lnTo>
                        <a:lnTo>
                          <a:pt x="78" y="3"/>
                        </a:lnTo>
                        <a:lnTo>
                          <a:pt x="80" y="11"/>
                        </a:lnTo>
                        <a:lnTo>
                          <a:pt x="80" y="19"/>
                        </a:lnTo>
                        <a:lnTo>
                          <a:pt x="84" y="31"/>
                        </a:lnTo>
                        <a:lnTo>
                          <a:pt x="64" y="47"/>
                        </a:lnTo>
                        <a:lnTo>
                          <a:pt x="56" y="55"/>
                        </a:lnTo>
                        <a:lnTo>
                          <a:pt x="48" y="67"/>
                        </a:lnTo>
                        <a:lnTo>
                          <a:pt x="40" y="71"/>
                        </a:lnTo>
                        <a:lnTo>
                          <a:pt x="24" y="67"/>
                        </a:lnTo>
                        <a:lnTo>
                          <a:pt x="0" y="59"/>
                        </a:lnTo>
                        <a:lnTo>
                          <a:pt x="10" y="37"/>
                        </a:lnTo>
                        <a:lnTo>
                          <a:pt x="28" y="19"/>
                        </a:lnTo>
                        <a:lnTo>
                          <a:pt x="4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09" name="Freeform 50"/>
                  <p:cNvSpPr>
                    <a:spLocks/>
                  </p:cNvSpPr>
                  <p:nvPr/>
                </p:nvSpPr>
                <p:spPr bwMode="auto">
                  <a:xfrm>
                    <a:off x="6840270" y="891467"/>
                    <a:ext cx="103362" cy="129333"/>
                  </a:xfrm>
                  <a:custGeom>
                    <a:avLst/>
                    <a:gdLst>
                      <a:gd name="T0" fmla="*/ 95 w 127"/>
                      <a:gd name="T1" fmla="*/ 0 h 153"/>
                      <a:gd name="T2" fmla="*/ 111 w 127"/>
                      <a:gd name="T3" fmla="*/ 20 h 153"/>
                      <a:gd name="T4" fmla="*/ 121 w 127"/>
                      <a:gd name="T5" fmla="*/ 34 h 153"/>
                      <a:gd name="T6" fmla="*/ 127 w 127"/>
                      <a:gd name="T7" fmla="*/ 46 h 153"/>
                      <a:gd name="T8" fmla="*/ 121 w 127"/>
                      <a:gd name="T9" fmla="*/ 58 h 153"/>
                      <a:gd name="T10" fmla="*/ 119 w 127"/>
                      <a:gd name="T11" fmla="*/ 72 h 153"/>
                      <a:gd name="T12" fmla="*/ 115 w 127"/>
                      <a:gd name="T13" fmla="*/ 92 h 153"/>
                      <a:gd name="T14" fmla="*/ 97 w 127"/>
                      <a:gd name="T15" fmla="*/ 122 h 153"/>
                      <a:gd name="T16" fmla="*/ 89 w 127"/>
                      <a:gd name="T17" fmla="*/ 139 h 153"/>
                      <a:gd name="T18" fmla="*/ 79 w 127"/>
                      <a:gd name="T19" fmla="*/ 149 h 153"/>
                      <a:gd name="T20" fmla="*/ 63 w 127"/>
                      <a:gd name="T21" fmla="*/ 153 h 153"/>
                      <a:gd name="T22" fmla="*/ 35 w 127"/>
                      <a:gd name="T23" fmla="*/ 153 h 153"/>
                      <a:gd name="T24" fmla="*/ 26 w 127"/>
                      <a:gd name="T25" fmla="*/ 151 h 153"/>
                      <a:gd name="T26" fmla="*/ 20 w 127"/>
                      <a:gd name="T27" fmla="*/ 149 h 153"/>
                      <a:gd name="T28" fmla="*/ 16 w 127"/>
                      <a:gd name="T29" fmla="*/ 143 h 153"/>
                      <a:gd name="T30" fmla="*/ 14 w 127"/>
                      <a:gd name="T31" fmla="*/ 133 h 153"/>
                      <a:gd name="T32" fmla="*/ 14 w 127"/>
                      <a:gd name="T33" fmla="*/ 122 h 153"/>
                      <a:gd name="T34" fmla="*/ 16 w 127"/>
                      <a:gd name="T35" fmla="*/ 116 h 153"/>
                      <a:gd name="T36" fmla="*/ 20 w 127"/>
                      <a:gd name="T37" fmla="*/ 108 h 153"/>
                      <a:gd name="T38" fmla="*/ 26 w 127"/>
                      <a:gd name="T39" fmla="*/ 108 h 153"/>
                      <a:gd name="T40" fmla="*/ 32 w 127"/>
                      <a:gd name="T41" fmla="*/ 100 h 153"/>
                      <a:gd name="T42" fmla="*/ 34 w 127"/>
                      <a:gd name="T43" fmla="*/ 94 h 153"/>
                      <a:gd name="T44" fmla="*/ 34 w 127"/>
                      <a:gd name="T45" fmla="*/ 92 h 153"/>
                      <a:gd name="T46" fmla="*/ 32 w 127"/>
                      <a:gd name="T47" fmla="*/ 92 h 153"/>
                      <a:gd name="T48" fmla="*/ 26 w 127"/>
                      <a:gd name="T49" fmla="*/ 88 h 153"/>
                      <a:gd name="T50" fmla="*/ 4 w 127"/>
                      <a:gd name="T51" fmla="*/ 88 h 153"/>
                      <a:gd name="T52" fmla="*/ 0 w 127"/>
                      <a:gd name="T53" fmla="*/ 78 h 153"/>
                      <a:gd name="T54" fmla="*/ 0 w 127"/>
                      <a:gd name="T55" fmla="*/ 68 h 153"/>
                      <a:gd name="T56" fmla="*/ 8 w 127"/>
                      <a:gd name="T57" fmla="*/ 64 h 153"/>
                      <a:gd name="T58" fmla="*/ 14 w 127"/>
                      <a:gd name="T59" fmla="*/ 58 h 153"/>
                      <a:gd name="T60" fmla="*/ 34 w 127"/>
                      <a:gd name="T61" fmla="*/ 64 h 153"/>
                      <a:gd name="T62" fmla="*/ 53 w 127"/>
                      <a:gd name="T63" fmla="*/ 72 h 153"/>
                      <a:gd name="T64" fmla="*/ 65 w 127"/>
                      <a:gd name="T65" fmla="*/ 84 h 153"/>
                      <a:gd name="T66" fmla="*/ 75 w 127"/>
                      <a:gd name="T67" fmla="*/ 56 h 153"/>
                      <a:gd name="T68" fmla="*/ 81 w 127"/>
                      <a:gd name="T69" fmla="*/ 26 h 153"/>
                      <a:gd name="T70" fmla="*/ 95 w 127"/>
                      <a:gd name="T71" fmla="*/ 0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153"/>
                      <a:gd name="T110" fmla="*/ 127 w 127"/>
                      <a:gd name="T111" fmla="*/ 153 h 1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153">
                        <a:moveTo>
                          <a:pt x="95" y="0"/>
                        </a:moveTo>
                        <a:lnTo>
                          <a:pt x="111" y="20"/>
                        </a:lnTo>
                        <a:lnTo>
                          <a:pt x="121" y="34"/>
                        </a:lnTo>
                        <a:lnTo>
                          <a:pt x="127" y="46"/>
                        </a:lnTo>
                        <a:lnTo>
                          <a:pt x="121" y="58"/>
                        </a:lnTo>
                        <a:lnTo>
                          <a:pt x="119" y="72"/>
                        </a:lnTo>
                        <a:lnTo>
                          <a:pt x="115" y="92"/>
                        </a:lnTo>
                        <a:lnTo>
                          <a:pt x="97" y="122"/>
                        </a:lnTo>
                        <a:lnTo>
                          <a:pt x="89" y="139"/>
                        </a:lnTo>
                        <a:lnTo>
                          <a:pt x="79" y="149"/>
                        </a:lnTo>
                        <a:lnTo>
                          <a:pt x="63" y="153"/>
                        </a:lnTo>
                        <a:lnTo>
                          <a:pt x="35" y="153"/>
                        </a:lnTo>
                        <a:lnTo>
                          <a:pt x="26" y="151"/>
                        </a:lnTo>
                        <a:lnTo>
                          <a:pt x="20" y="149"/>
                        </a:lnTo>
                        <a:lnTo>
                          <a:pt x="16" y="143"/>
                        </a:lnTo>
                        <a:lnTo>
                          <a:pt x="14" y="133"/>
                        </a:lnTo>
                        <a:lnTo>
                          <a:pt x="14" y="122"/>
                        </a:lnTo>
                        <a:lnTo>
                          <a:pt x="16" y="116"/>
                        </a:lnTo>
                        <a:lnTo>
                          <a:pt x="20" y="108"/>
                        </a:lnTo>
                        <a:lnTo>
                          <a:pt x="26" y="108"/>
                        </a:lnTo>
                        <a:lnTo>
                          <a:pt x="32" y="100"/>
                        </a:lnTo>
                        <a:lnTo>
                          <a:pt x="34" y="94"/>
                        </a:lnTo>
                        <a:lnTo>
                          <a:pt x="34" y="92"/>
                        </a:lnTo>
                        <a:lnTo>
                          <a:pt x="32" y="92"/>
                        </a:lnTo>
                        <a:lnTo>
                          <a:pt x="26" y="88"/>
                        </a:lnTo>
                        <a:lnTo>
                          <a:pt x="4" y="88"/>
                        </a:lnTo>
                        <a:lnTo>
                          <a:pt x="0" y="78"/>
                        </a:lnTo>
                        <a:lnTo>
                          <a:pt x="0" y="68"/>
                        </a:lnTo>
                        <a:lnTo>
                          <a:pt x="8" y="64"/>
                        </a:lnTo>
                        <a:lnTo>
                          <a:pt x="14" y="58"/>
                        </a:lnTo>
                        <a:lnTo>
                          <a:pt x="34" y="64"/>
                        </a:lnTo>
                        <a:lnTo>
                          <a:pt x="53" y="72"/>
                        </a:lnTo>
                        <a:lnTo>
                          <a:pt x="65" y="84"/>
                        </a:lnTo>
                        <a:lnTo>
                          <a:pt x="75" y="56"/>
                        </a:lnTo>
                        <a:lnTo>
                          <a:pt x="81" y="26"/>
                        </a:lnTo>
                        <a:lnTo>
                          <a:pt x="95"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10" name="Freeform 51"/>
                  <p:cNvSpPr>
                    <a:spLocks/>
                  </p:cNvSpPr>
                  <p:nvPr/>
                </p:nvSpPr>
                <p:spPr bwMode="auto">
                  <a:xfrm>
                    <a:off x="6586575" y="910631"/>
                    <a:ext cx="219640" cy="155200"/>
                  </a:xfrm>
                  <a:custGeom>
                    <a:avLst/>
                    <a:gdLst>
                      <a:gd name="T0" fmla="*/ 232 w 280"/>
                      <a:gd name="T1" fmla="*/ 0 h 189"/>
                      <a:gd name="T2" fmla="*/ 240 w 280"/>
                      <a:gd name="T3" fmla="*/ 26 h 189"/>
                      <a:gd name="T4" fmla="*/ 246 w 280"/>
                      <a:gd name="T5" fmla="*/ 60 h 189"/>
                      <a:gd name="T6" fmla="*/ 246 w 280"/>
                      <a:gd name="T7" fmla="*/ 88 h 189"/>
                      <a:gd name="T8" fmla="*/ 262 w 280"/>
                      <a:gd name="T9" fmla="*/ 95 h 189"/>
                      <a:gd name="T10" fmla="*/ 276 w 280"/>
                      <a:gd name="T11" fmla="*/ 111 h 189"/>
                      <a:gd name="T12" fmla="*/ 280 w 280"/>
                      <a:gd name="T13" fmla="*/ 127 h 189"/>
                      <a:gd name="T14" fmla="*/ 272 w 280"/>
                      <a:gd name="T15" fmla="*/ 141 h 189"/>
                      <a:gd name="T16" fmla="*/ 236 w 280"/>
                      <a:gd name="T17" fmla="*/ 141 h 189"/>
                      <a:gd name="T18" fmla="*/ 206 w 280"/>
                      <a:gd name="T19" fmla="*/ 139 h 189"/>
                      <a:gd name="T20" fmla="*/ 171 w 280"/>
                      <a:gd name="T21" fmla="*/ 143 h 189"/>
                      <a:gd name="T22" fmla="*/ 147 w 280"/>
                      <a:gd name="T23" fmla="*/ 147 h 189"/>
                      <a:gd name="T24" fmla="*/ 135 w 280"/>
                      <a:gd name="T25" fmla="*/ 157 h 189"/>
                      <a:gd name="T26" fmla="*/ 121 w 280"/>
                      <a:gd name="T27" fmla="*/ 173 h 189"/>
                      <a:gd name="T28" fmla="*/ 109 w 280"/>
                      <a:gd name="T29" fmla="*/ 183 h 189"/>
                      <a:gd name="T30" fmla="*/ 87 w 280"/>
                      <a:gd name="T31" fmla="*/ 189 h 189"/>
                      <a:gd name="T32" fmla="*/ 79 w 280"/>
                      <a:gd name="T33" fmla="*/ 183 h 189"/>
                      <a:gd name="T34" fmla="*/ 73 w 280"/>
                      <a:gd name="T35" fmla="*/ 169 h 189"/>
                      <a:gd name="T36" fmla="*/ 73 w 280"/>
                      <a:gd name="T37" fmla="*/ 141 h 189"/>
                      <a:gd name="T38" fmla="*/ 79 w 280"/>
                      <a:gd name="T39" fmla="*/ 133 h 189"/>
                      <a:gd name="T40" fmla="*/ 101 w 280"/>
                      <a:gd name="T41" fmla="*/ 125 h 189"/>
                      <a:gd name="T42" fmla="*/ 125 w 280"/>
                      <a:gd name="T43" fmla="*/ 119 h 189"/>
                      <a:gd name="T44" fmla="*/ 145 w 280"/>
                      <a:gd name="T45" fmla="*/ 111 h 189"/>
                      <a:gd name="T46" fmla="*/ 119 w 280"/>
                      <a:gd name="T47" fmla="*/ 107 h 189"/>
                      <a:gd name="T48" fmla="*/ 81 w 280"/>
                      <a:gd name="T49" fmla="*/ 107 h 189"/>
                      <a:gd name="T50" fmla="*/ 48 w 280"/>
                      <a:gd name="T51" fmla="*/ 113 h 189"/>
                      <a:gd name="T52" fmla="*/ 18 w 280"/>
                      <a:gd name="T53" fmla="*/ 113 h 189"/>
                      <a:gd name="T54" fmla="*/ 0 w 280"/>
                      <a:gd name="T55" fmla="*/ 84 h 189"/>
                      <a:gd name="T56" fmla="*/ 18 w 280"/>
                      <a:gd name="T57" fmla="*/ 68 h 189"/>
                      <a:gd name="T58" fmla="*/ 34 w 280"/>
                      <a:gd name="T59" fmla="*/ 62 h 189"/>
                      <a:gd name="T60" fmla="*/ 54 w 280"/>
                      <a:gd name="T61" fmla="*/ 56 h 189"/>
                      <a:gd name="T62" fmla="*/ 69 w 280"/>
                      <a:gd name="T63" fmla="*/ 52 h 189"/>
                      <a:gd name="T64" fmla="*/ 79 w 280"/>
                      <a:gd name="T65" fmla="*/ 38 h 189"/>
                      <a:gd name="T66" fmla="*/ 87 w 280"/>
                      <a:gd name="T67" fmla="*/ 14 h 189"/>
                      <a:gd name="T68" fmla="*/ 119 w 280"/>
                      <a:gd name="T69" fmla="*/ 18 h 189"/>
                      <a:gd name="T70" fmla="*/ 141 w 280"/>
                      <a:gd name="T71" fmla="*/ 24 h 189"/>
                      <a:gd name="T72" fmla="*/ 151 w 280"/>
                      <a:gd name="T73" fmla="*/ 36 h 189"/>
                      <a:gd name="T74" fmla="*/ 157 w 280"/>
                      <a:gd name="T75" fmla="*/ 52 h 189"/>
                      <a:gd name="T76" fmla="*/ 161 w 280"/>
                      <a:gd name="T77" fmla="*/ 66 h 189"/>
                      <a:gd name="T78" fmla="*/ 167 w 280"/>
                      <a:gd name="T79" fmla="*/ 76 h 189"/>
                      <a:gd name="T80" fmla="*/ 177 w 280"/>
                      <a:gd name="T81" fmla="*/ 90 h 189"/>
                      <a:gd name="T82" fmla="*/ 191 w 280"/>
                      <a:gd name="T83" fmla="*/ 70 h 189"/>
                      <a:gd name="T84" fmla="*/ 193 w 280"/>
                      <a:gd name="T85" fmla="*/ 54 h 189"/>
                      <a:gd name="T86" fmla="*/ 191 w 280"/>
                      <a:gd name="T87" fmla="*/ 38 h 189"/>
                      <a:gd name="T88" fmla="*/ 191 w 280"/>
                      <a:gd name="T89" fmla="*/ 26 h 189"/>
                      <a:gd name="T90" fmla="*/ 193 w 280"/>
                      <a:gd name="T91" fmla="*/ 14 h 189"/>
                      <a:gd name="T92" fmla="*/ 206 w 280"/>
                      <a:gd name="T93" fmla="*/ 4 h 189"/>
                      <a:gd name="T94" fmla="*/ 232 w 280"/>
                      <a:gd name="T95" fmla="*/ 0 h 1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0"/>
                      <a:gd name="T145" fmla="*/ 0 h 189"/>
                      <a:gd name="T146" fmla="*/ 280 w 280"/>
                      <a:gd name="T147" fmla="*/ 189 h 1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0" h="189">
                        <a:moveTo>
                          <a:pt x="232" y="0"/>
                        </a:moveTo>
                        <a:lnTo>
                          <a:pt x="240" y="26"/>
                        </a:lnTo>
                        <a:lnTo>
                          <a:pt x="246" y="60"/>
                        </a:lnTo>
                        <a:lnTo>
                          <a:pt x="246" y="88"/>
                        </a:lnTo>
                        <a:lnTo>
                          <a:pt x="262" y="95"/>
                        </a:lnTo>
                        <a:lnTo>
                          <a:pt x="276" y="111"/>
                        </a:lnTo>
                        <a:lnTo>
                          <a:pt x="280" y="127"/>
                        </a:lnTo>
                        <a:lnTo>
                          <a:pt x="272" y="141"/>
                        </a:lnTo>
                        <a:lnTo>
                          <a:pt x="236" y="141"/>
                        </a:lnTo>
                        <a:lnTo>
                          <a:pt x="206" y="139"/>
                        </a:lnTo>
                        <a:lnTo>
                          <a:pt x="171" y="143"/>
                        </a:lnTo>
                        <a:lnTo>
                          <a:pt x="147" y="147"/>
                        </a:lnTo>
                        <a:lnTo>
                          <a:pt x="135" y="157"/>
                        </a:lnTo>
                        <a:lnTo>
                          <a:pt x="121" y="173"/>
                        </a:lnTo>
                        <a:lnTo>
                          <a:pt x="109" y="183"/>
                        </a:lnTo>
                        <a:lnTo>
                          <a:pt x="87" y="189"/>
                        </a:lnTo>
                        <a:lnTo>
                          <a:pt x="79" y="183"/>
                        </a:lnTo>
                        <a:lnTo>
                          <a:pt x="73" y="169"/>
                        </a:lnTo>
                        <a:lnTo>
                          <a:pt x="73" y="141"/>
                        </a:lnTo>
                        <a:lnTo>
                          <a:pt x="79" y="133"/>
                        </a:lnTo>
                        <a:lnTo>
                          <a:pt x="101" y="125"/>
                        </a:lnTo>
                        <a:lnTo>
                          <a:pt x="125" y="119"/>
                        </a:lnTo>
                        <a:lnTo>
                          <a:pt x="145" y="111"/>
                        </a:lnTo>
                        <a:lnTo>
                          <a:pt x="119" y="107"/>
                        </a:lnTo>
                        <a:lnTo>
                          <a:pt x="81" y="107"/>
                        </a:lnTo>
                        <a:lnTo>
                          <a:pt x="48" y="113"/>
                        </a:lnTo>
                        <a:lnTo>
                          <a:pt x="18" y="113"/>
                        </a:lnTo>
                        <a:lnTo>
                          <a:pt x="0" y="84"/>
                        </a:lnTo>
                        <a:lnTo>
                          <a:pt x="18" y="68"/>
                        </a:lnTo>
                        <a:lnTo>
                          <a:pt x="34" y="62"/>
                        </a:lnTo>
                        <a:lnTo>
                          <a:pt x="54" y="56"/>
                        </a:lnTo>
                        <a:lnTo>
                          <a:pt x="69" y="52"/>
                        </a:lnTo>
                        <a:lnTo>
                          <a:pt x="79" y="38"/>
                        </a:lnTo>
                        <a:lnTo>
                          <a:pt x="87" y="14"/>
                        </a:lnTo>
                        <a:lnTo>
                          <a:pt x="119" y="18"/>
                        </a:lnTo>
                        <a:lnTo>
                          <a:pt x="141" y="24"/>
                        </a:lnTo>
                        <a:lnTo>
                          <a:pt x="151" y="36"/>
                        </a:lnTo>
                        <a:lnTo>
                          <a:pt x="157" y="52"/>
                        </a:lnTo>
                        <a:lnTo>
                          <a:pt x="161" y="66"/>
                        </a:lnTo>
                        <a:lnTo>
                          <a:pt x="167" y="76"/>
                        </a:lnTo>
                        <a:lnTo>
                          <a:pt x="177" y="90"/>
                        </a:lnTo>
                        <a:lnTo>
                          <a:pt x="191" y="70"/>
                        </a:lnTo>
                        <a:lnTo>
                          <a:pt x="193" y="54"/>
                        </a:lnTo>
                        <a:lnTo>
                          <a:pt x="191" y="38"/>
                        </a:lnTo>
                        <a:lnTo>
                          <a:pt x="191" y="26"/>
                        </a:lnTo>
                        <a:lnTo>
                          <a:pt x="193" y="14"/>
                        </a:lnTo>
                        <a:lnTo>
                          <a:pt x="206" y="4"/>
                        </a:lnTo>
                        <a:lnTo>
                          <a:pt x="232"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11" name="Freeform 53"/>
                  <p:cNvSpPr>
                    <a:spLocks/>
                  </p:cNvSpPr>
                  <p:nvPr/>
                </p:nvSpPr>
                <p:spPr bwMode="auto">
                  <a:xfrm>
                    <a:off x="6512060" y="839371"/>
                    <a:ext cx="155043" cy="90529"/>
                  </a:xfrm>
                  <a:custGeom>
                    <a:avLst/>
                    <a:gdLst>
                      <a:gd name="T0" fmla="*/ 150 w 198"/>
                      <a:gd name="T1" fmla="*/ 0 h 117"/>
                      <a:gd name="T2" fmla="*/ 160 w 198"/>
                      <a:gd name="T3" fmla="*/ 2 h 117"/>
                      <a:gd name="T4" fmla="*/ 166 w 198"/>
                      <a:gd name="T5" fmla="*/ 4 h 117"/>
                      <a:gd name="T6" fmla="*/ 174 w 198"/>
                      <a:gd name="T7" fmla="*/ 4 h 117"/>
                      <a:gd name="T8" fmla="*/ 176 w 198"/>
                      <a:gd name="T9" fmla="*/ 8 h 117"/>
                      <a:gd name="T10" fmla="*/ 182 w 198"/>
                      <a:gd name="T11" fmla="*/ 10 h 117"/>
                      <a:gd name="T12" fmla="*/ 190 w 198"/>
                      <a:gd name="T13" fmla="*/ 14 h 117"/>
                      <a:gd name="T14" fmla="*/ 198 w 198"/>
                      <a:gd name="T15" fmla="*/ 20 h 117"/>
                      <a:gd name="T16" fmla="*/ 196 w 198"/>
                      <a:gd name="T17" fmla="*/ 35 h 117"/>
                      <a:gd name="T18" fmla="*/ 190 w 198"/>
                      <a:gd name="T19" fmla="*/ 45 h 117"/>
                      <a:gd name="T20" fmla="*/ 180 w 198"/>
                      <a:gd name="T21" fmla="*/ 51 h 117"/>
                      <a:gd name="T22" fmla="*/ 168 w 198"/>
                      <a:gd name="T23" fmla="*/ 59 h 117"/>
                      <a:gd name="T24" fmla="*/ 168 w 198"/>
                      <a:gd name="T25" fmla="*/ 75 h 117"/>
                      <a:gd name="T26" fmla="*/ 137 w 198"/>
                      <a:gd name="T27" fmla="*/ 83 h 117"/>
                      <a:gd name="T28" fmla="*/ 117 w 198"/>
                      <a:gd name="T29" fmla="*/ 87 h 117"/>
                      <a:gd name="T30" fmla="*/ 101 w 198"/>
                      <a:gd name="T31" fmla="*/ 89 h 117"/>
                      <a:gd name="T32" fmla="*/ 85 w 198"/>
                      <a:gd name="T33" fmla="*/ 97 h 117"/>
                      <a:gd name="T34" fmla="*/ 69 w 198"/>
                      <a:gd name="T35" fmla="*/ 117 h 117"/>
                      <a:gd name="T36" fmla="*/ 39 w 198"/>
                      <a:gd name="T37" fmla="*/ 111 h 117"/>
                      <a:gd name="T38" fmla="*/ 23 w 198"/>
                      <a:gd name="T39" fmla="*/ 107 h 117"/>
                      <a:gd name="T40" fmla="*/ 7 w 198"/>
                      <a:gd name="T41" fmla="*/ 97 h 117"/>
                      <a:gd name="T42" fmla="*/ 1 w 198"/>
                      <a:gd name="T43" fmla="*/ 87 h 117"/>
                      <a:gd name="T44" fmla="*/ 0 w 198"/>
                      <a:gd name="T45" fmla="*/ 61 h 117"/>
                      <a:gd name="T46" fmla="*/ 31 w 198"/>
                      <a:gd name="T47" fmla="*/ 45 h 117"/>
                      <a:gd name="T48" fmla="*/ 71 w 198"/>
                      <a:gd name="T49" fmla="*/ 32 h 117"/>
                      <a:gd name="T50" fmla="*/ 113 w 198"/>
                      <a:gd name="T51" fmla="*/ 18 h 117"/>
                      <a:gd name="T52" fmla="*/ 150 w 198"/>
                      <a:gd name="T53" fmla="*/ 0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8"/>
                      <a:gd name="T82" fmla="*/ 0 h 117"/>
                      <a:gd name="T83" fmla="*/ 198 w 198"/>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8" h="117">
                        <a:moveTo>
                          <a:pt x="150" y="0"/>
                        </a:moveTo>
                        <a:lnTo>
                          <a:pt x="160" y="2"/>
                        </a:lnTo>
                        <a:lnTo>
                          <a:pt x="166" y="4"/>
                        </a:lnTo>
                        <a:lnTo>
                          <a:pt x="174" y="4"/>
                        </a:lnTo>
                        <a:lnTo>
                          <a:pt x="176" y="8"/>
                        </a:lnTo>
                        <a:lnTo>
                          <a:pt x="182" y="10"/>
                        </a:lnTo>
                        <a:lnTo>
                          <a:pt x="190" y="14"/>
                        </a:lnTo>
                        <a:lnTo>
                          <a:pt x="198" y="20"/>
                        </a:lnTo>
                        <a:lnTo>
                          <a:pt x="196" y="35"/>
                        </a:lnTo>
                        <a:lnTo>
                          <a:pt x="190" y="45"/>
                        </a:lnTo>
                        <a:lnTo>
                          <a:pt x="180" y="51"/>
                        </a:lnTo>
                        <a:lnTo>
                          <a:pt x="168" y="59"/>
                        </a:lnTo>
                        <a:lnTo>
                          <a:pt x="168" y="75"/>
                        </a:lnTo>
                        <a:lnTo>
                          <a:pt x="137" y="83"/>
                        </a:lnTo>
                        <a:lnTo>
                          <a:pt x="117" y="87"/>
                        </a:lnTo>
                        <a:lnTo>
                          <a:pt x="101" y="89"/>
                        </a:lnTo>
                        <a:lnTo>
                          <a:pt x="85" y="97"/>
                        </a:lnTo>
                        <a:lnTo>
                          <a:pt x="69" y="117"/>
                        </a:lnTo>
                        <a:lnTo>
                          <a:pt x="39" y="111"/>
                        </a:lnTo>
                        <a:lnTo>
                          <a:pt x="23" y="107"/>
                        </a:lnTo>
                        <a:lnTo>
                          <a:pt x="7" y="97"/>
                        </a:lnTo>
                        <a:lnTo>
                          <a:pt x="1" y="87"/>
                        </a:lnTo>
                        <a:lnTo>
                          <a:pt x="0" y="61"/>
                        </a:lnTo>
                        <a:lnTo>
                          <a:pt x="31" y="45"/>
                        </a:lnTo>
                        <a:lnTo>
                          <a:pt x="71" y="32"/>
                        </a:lnTo>
                        <a:lnTo>
                          <a:pt x="113" y="18"/>
                        </a:lnTo>
                        <a:lnTo>
                          <a:pt x="15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12" name="Freeform 54"/>
                  <p:cNvSpPr>
                    <a:spLocks/>
                  </p:cNvSpPr>
                  <p:nvPr/>
                </p:nvSpPr>
                <p:spPr bwMode="auto">
                  <a:xfrm>
                    <a:off x="6736181" y="776690"/>
                    <a:ext cx="51681" cy="38804"/>
                  </a:xfrm>
                  <a:custGeom>
                    <a:avLst/>
                    <a:gdLst>
                      <a:gd name="T0" fmla="*/ 39 w 71"/>
                      <a:gd name="T1" fmla="*/ 0 h 52"/>
                      <a:gd name="T2" fmla="*/ 55 w 71"/>
                      <a:gd name="T3" fmla="*/ 0 h 52"/>
                      <a:gd name="T4" fmla="*/ 65 w 71"/>
                      <a:gd name="T5" fmla="*/ 4 h 52"/>
                      <a:gd name="T6" fmla="*/ 71 w 71"/>
                      <a:gd name="T7" fmla="*/ 8 h 52"/>
                      <a:gd name="T8" fmla="*/ 63 w 71"/>
                      <a:gd name="T9" fmla="*/ 22 h 52"/>
                      <a:gd name="T10" fmla="*/ 47 w 71"/>
                      <a:gd name="T11" fmla="*/ 38 h 52"/>
                      <a:gd name="T12" fmla="*/ 31 w 71"/>
                      <a:gd name="T13" fmla="*/ 50 h 52"/>
                      <a:gd name="T14" fmla="*/ 8 w 71"/>
                      <a:gd name="T15" fmla="*/ 52 h 52"/>
                      <a:gd name="T16" fmla="*/ 8 w 71"/>
                      <a:gd name="T17" fmla="*/ 50 h 52"/>
                      <a:gd name="T18" fmla="*/ 6 w 71"/>
                      <a:gd name="T19" fmla="*/ 46 h 52"/>
                      <a:gd name="T20" fmla="*/ 2 w 71"/>
                      <a:gd name="T21" fmla="*/ 44 h 52"/>
                      <a:gd name="T22" fmla="*/ 0 w 71"/>
                      <a:gd name="T23" fmla="*/ 38 h 52"/>
                      <a:gd name="T24" fmla="*/ 0 w 71"/>
                      <a:gd name="T25" fmla="*/ 14 h 52"/>
                      <a:gd name="T26" fmla="*/ 2 w 71"/>
                      <a:gd name="T27" fmla="*/ 12 h 52"/>
                      <a:gd name="T28" fmla="*/ 8 w 71"/>
                      <a:gd name="T29" fmla="*/ 8 h 52"/>
                      <a:gd name="T30" fmla="*/ 16 w 71"/>
                      <a:gd name="T31" fmla="*/ 8 h 52"/>
                      <a:gd name="T32" fmla="*/ 24 w 71"/>
                      <a:gd name="T33" fmla="*/ 12 h 52"/>
                      <a:gd name="T34" fmla="*/ 31 w 71"/>
                      <a:gd name="T35" fmla="*/ 4 h 52"/>
                      <a:gd name="T36" fmla="*/ 39 w 71"/>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52"/>
                      <a:gd name="T59" fmla="*/ 71 w 7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52">
                        <a:moveTo>
                          <a:pt x="39" y="0"/>
                        </a:moveTo>
                        <a:lnTo>
                          <a:pt x="55" y="0"/>
                        </a:lnTo>
                        <a:lnTo>
                          <a:pt x="65" y="4"/>
                        </a:lnTo>
                        <a:lnTo>
                          <a:pt x="71" y="8"/>
                        </a:lnTo>
                        <a:lnTo>
                          <a:pt x="63" y="22"/>
                        </a:lnTo>
                        <a:lnTo>
                          <a:pt x="47" y="38"/>
                        </a:lnTo>
                        <a:lnTo>
                          <a:pt x="31" y="50"/>
                        </a:lnTo>
                        <a:lnTo>
                          <a:pt x="8" y="52"/>
                        </a:lnTo>
                        <a:lnTo>
                          <a:pt x="8" y="50"/>
                        </a:lnTo>
                        <a:lnTo>
                          <a:pt x="6" y="46"/>
                        </a:lnTo>
                        <a:lnTo>
                          <a:pt x="2" y="44"/>
                        </a:lnTo>
                        <a:lnTo>
                          <a:pt x="0" y="38"/>
                        </a:lnTo>
                        <a:lnTo>
                          <a:pt x="0" y="14"/>
                        </a:lnTo>
                        <a:lnTo>
                          <a:pt x="2" y="12"/>
                        </a:lnTo>
                        <a:lnTo>
                          <a:pt x="8" y="8"/>
                        </a:lnTo>
                        <a:lnTo>
                          <a:pt x="16" y="8"/>
                        </a:lnTo>
                        <a:lnTo>
                          <a:pt x="24" y="12"/>
                        </a:lnTo>
                        <a:lnTo>
                          <a:pt x="31" y="4"/>
                        </a:lnTo>
                        <a:lnTo>
                          <a:pt x="39"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13" name="Freeform 55"/>
                  <p:cNvSpPr>
                    <a:spLocks/>
                  </p:cNvSpPr>
                  <p:nvPr/>
                </p:nvSpPr>
                <p:spPr bwMode="auto">
                  <a:xfrm>
                    <a:off x="6712550" y="838252"/>
                    <a:ext cx="51681" cy="38796"/>
                  </a:xfrm>
                  <a:custGeom>
                    <a:avLst/>
                    <a:gdLst>
                      <a:gd name="T0" fmla="*/ 57 w 65"/>
                      <a:gd name="T1" fmla="*/ 0 h 49"/>
                      <a:gd name="T2" fmla="*/ 65 w 65"/>
                      <a:gd name="T3" fmla="*/ 0 h 49"/>
                      <a:gd name="T4" fmla="*/ 65 w 65"/>
                      <a:gd name="T5" fmla="*/ 12 h 49"/>
                      <a:gd name="T6" fmla="*/ 63 w 65"/>
                      <a:gd name="T7" fmla="*/ 20 h 49"/>
                      <a:gd name="T8" fmla="*/ 55 w 65"/>
                      <a:gd name="T9" fmla="*/ 30 h 49"/>
                      <a:gd name="T10" fmla="*/ 50 w 65"/>
                      <a:gd name="T11" fmla="*/ 38 h 49"/>
                      <a:gd name="T12" fmla="*/ 40 w 65"/>
                      <a:gd name="T13" fmla="*/ 44 h 49"/>
                      <a:gd name="T14" fmla="*/ 32 w 65"/>
                      <a:gd name="T15" fmla="*/ 47 h 49"/>
                      <a:gd name="T16" fmla="*/ 20 w 65"/>
                      <a:gd name="T17" fmla="*/ 49 h 49"/>
                      <a:gd name="T18" fmla="*/ 10 w 65"/>
                      <a:gd name="T19" fmla="*/ 42 h 49"/>
                      <a:gd name="T20" fmla="*/ 2 w 65"/>
                      <a:gd name="T21" fmla="*/ 32 h 49"/>
                      <a:gd name="T22" fmla="*/ 0 w 65"/>
                      <a:gd name="T23" fmla="*/ 26 h 49"/>
                      <a:gd name="T24" fmla="*/ 0 w 65"/>
                      <a:gd name="T25" fmla="*/ 20 h 49"/>
                      <a:gd name="T26" fmla="*/ 8 w 65"/>
                      <a:gd name="T27" fmla="*/ 16 h 49"/>
                      <a:gd name="T28" fmla="*/ 14 w 65"/>
                      <a:gd name="T29" fmla="*/ 14 h 49"/>
                      <a:gd name="T30" fmla="*/ 20 w 65"/>
                      <a:gd name="T31" fmla="*/ 8 h 49"/>
                      <a:gd name="T32" fmla="*/ 32 w 65"/>
                      <a:gd name="T33" fmla="*/ 8 h 49"/>
                      <a:gd name="T34" fmla="*/ 40 w 65"/>
                      <a:gd name="T35" fmla="*/ 4 h 49"/>
                      <a:gd name="T36" fmla="*/ 50 w 65"/>
                      <a:gd name="T37" fmla="*/ 4 h 49"/>
                      <a:gd name="T38" fmla="*/ 57 w 65"/>
                      <a:gd name="T39" fmla="*/ 0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49"/>
                      <a:gd name="T62" fmla="*/ 65 w 65"/>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49">
                        <a:moveTo>
                          <a:pt x="57" y="0"/>
                        </a:moveTo>
                        <a:lnTo>
                          <a:pt x="65" y="0"/>
                        </a:lnTo>
                        <a:lnTo>
                          <a:pt x="65" y="12"/>
                        </a:lnTo>
                        <a:lnTo>
                          <a:pt x="63" y="20"/>
                        </a:lnTo>
                        <a:lnTo>
                          <a:pt x="55" y="30"/>
                        </a:lnTo>
                        <a:lnTo>
                          <a:pt x="50" y="38"/>
                        </a:lnTo>
                        <a:lnTo>
                          <a:pt x="40" y="44"/>
                        </a:lnTo>
                        <a:lnTo>
                          <a:pt x="32" y="47"/>
                        </a:lnTo>
                        <a:lnTo>
                          <a:pt x="20" y="49"/>
                        </a:lnTo>
                        <a:lnTo>
                          <a:pt x="10" y="42"/>
                        </a:lnTo>
                        <a:lnTo>
                          <a:pt x="2" y="32"/>
                        </a:lnTo>
                        <a:lnTo>
                          <a:pt x="0" y="26"/>
                        </a:lnTo>
                        <a:lnTo>
                          <a:pt x="0" y="20"/>
                        </a:lnTo>
                        <a:lnTo>
                          <a:pt x="8" y="16"/>
                        </a:lnTo>
                        <a:lnTo>
                          <a:pt x="14" y="14"/>
                        </a:lnTo>
                        <a:lnTo>
                          <a:pt x="20" y="8"/>
                        </a:lnTo>
                        <a:lnTo>
                          <a:pt x="32" y="8"/>
                        </a:lnTo>
                        <a:lnTo>
                          <a:pt x="40" y="4"/>
                        </a:lnTo>
                        <a:lnTo>
                          <a:pt x="50" y="4"/>
                        </a:lnTo>
                        <a:lnTo>
                          <a:pt x="57"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14" name="Freeform 56"/>
                  <p:cNvSpPr>
                    <a:spLocks/>
                  </p:cNvSpPr>
                  <p:nvPr/>
                </p:nvSpPr>
                <p:spPr bwMode="auto">
                  <a:xfrm>
                    <a:off x="6852794" y="759902"/>
                    <a:ext cx="77521" cy="90529"/>
                  </a:xfrm>
                  <a:custGeom>
                    <a:avLst/>
                    <a:gdLst>
                      <a:gd name="T0" fmla="*/ 22 w 105"/>
                      <a:gd name="T1" fmla="*/ 0 h 119"/>
                      <a:gd name="T2" fmla="*/ 35 w 105"/>
                      <a:gd name="T3" fmla="*/ 9 h 119"/>
                      <a:gd name="T4" fmla="*/ 43 w 105"/>
                      <a:gd name="T5" fmla="*/ 9 h 119"/>
                      <a:gd name="T6" fmla="*/ 49 w 105"/>
                      <a:gd name="T7" fmla="*/ 15 h 119"/>
                      <a:gd name="T8" fmla="*/ 53 w 105"/>
                      <a:gd name="T9" fmla="*/ 17 h 119"/>
                      <a:gd name="T10" fmla="*/ 55 w 105"/>
                      <a:gd name="T11" fmla="*/ 23 h 119"/>
                      <a:gd name="T12" fmla="*/ 55 w 105"/>
                      <a:gd name="T13" fmla="*/ 25 h 119"/>
                      <a:gd name="T14" fmla="*/ 65 w 105"/>
                      <a:gd name="T15" fmla="*/ 35 h 119"/>
                      <a:gd name="T16" fmla="*/ 71 w 105"/>
                      <a:gd name="T17" fmla="*/ 35 h 119"/>
                      <a:gd name="T18" fmla="*/ 81 w 105"/>
                      <a:gd name="T19" fmla="*/ 39 h 119"/>
                      <a:gd name="T20" fmla="*/ 99 w 105"/>
                      <a:gd name="T21" fmla="*/ 57 h 119"/>
                      <a:gd name="T22" fmla="*/ 105 w 105"/>
                      <a:gd name="T23" fmla="*/ 77 h 119"/>
                      <a:gd name="T24" fmla="*/ 105 w 105"/>
                      <a:gd name="T25" fmla="*/ 119 h 119"/>
                      <a:gd name="T26" fmla="*/ 85 w 105"/>
                      <a:gd name="T27" fmla="*/ 119 h 119"/>
                      <a:gd name="T28" fmla="*/ 77 w 105"/>
                      <a:gd name="T29" fmla="*/ 117 h 119"/>
                      <a:gd name="T30" fmla="*/ 71 w 105"/>
                      <a:gd name="T31" fmla="*/ 117 h 119"/>
                      <a:gd name="T32" fmla="*/ 71 w 105"/>
                      <a:gd name="T33" fmla="*/ 111 h 119"/>
                      <a:gd name="T34" fmla="*/ 69 w 105"/>
                      <a:gd name="T35" fmla="*/ 101 h 119"/>
                      <a:gd name="T36" fmla="*/ 65 w 105"/>
                      <a:gd name="T37" fmla="*/ 97 h 119"/>
                      <a:gd name="T38" fmla="*/ 61 w 105"/>
                      <a:gd name="T39" fmla="*/ 95 h 119"/>
                      <a:gd name="T40" fmla="*/ 55 w 105"/>
                      <a:gd name="T41" fmla="*/ 95 h 119"/>
                      <a:gd name="T42" fmla="*/ 53 w 105"/>
                      <a:gd name="T43" fmla="*/ 97 h 119"/>
                      <a:gd name="T44" fmla="*/ 49 w 105"/>
                      <a:gd name="T45" fmla="*/ 105 h 119"/>
                      <a:gd name="T46" fmla="*/ 49 w 105"/>
                      <a:gd name="T47" fmla="*/ 113 h 119"/>
                      <a:gd name="T48" fmla="*/ 0 w 105"/>
                      <a:gd name="T49" fmla="*/ 97 h 119"/>
                      <a:gd name="T50" fmla="*/ 0 w 105"/>
                      <a:gd name="T51" fmla="*/ 89 h 119"/>
                      <a:gd name="T52" fmla="*/ 6 w 105"/>
                      <a:gd name="T53" fmla="*/ 81 h 119"/>
                      <a:gd name="T54" fmla="*/ 12 w 105"/>
                      <a:gd name="T55" fmla="*/ 75 h 119"/>
                      <a:gd name="T56" fmla="*/ 16 w 105"/>
                      <a:gd name="T57" fmla="*/ 69 h 119"/>
                      <a:gd name="T58" fmla="*/ 22 w 105"/>
                      <a:gd name="T59" fmla="*/ 61 h 119"/>
                      <a:gd name="T60" fmla="*/ 28 w 105"/>
                      <a:gd name="T61" fmla="*/ 65 h 119"/>
                      <a:gd name="T62" fmla="*/ 28 w 105"/>
                      <a:gd name="T63" fmla="*/ 59 h 119"/>
                      <a:gd name="T64" fmla="*/ 22 w 105"/>
                      <a:gd name="T65" fmla="*/ 47 h 119"/>
                      <a:gd name="T66" fmla="*/ 20 w 105"/>
                      <a:gd name="T67" fmla="*/ 29 h 119"/>
                      <a:gd name="T68" fmla="*/ 16 w 105"/>
                      <a:gd name="T69" fmla="*/ 15 h 119"/>
                      <a:gd name="T70" fmla="*/ 16 w 105"/>
                      <a:gd name="T71" fmla="*/ 5 h 119"/>
                      <a:gd name="T72" fmla="*/ 22 w 105"/>
                      <a:gd name="T73" fmla="*/ 0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119"/>
                      <a:gd name="T113" fmla="*/ 105 w 105"/>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119">
                        <a:moveTo>
                          <a:pt x="22" y="0"/>
                        </a:moveTo>
                        <a:lnTo>
                          <a:pt x="35" y="9"/>
                        </a:lnTo>
                        <a:lnTo>
                          <a:pt x="43" y="9"/>
                        </a:lnTo>
                        <a:lnTo>
                          <a:pt x="49" y="15"/>
                        </a:lnTo>
                        <a:lnTo>
                          <a:pt x="53" y="17"/>
                        </a:lnTo>
                        <a:lnTo>
                          <a:pt x="55" y="23"/>
                        </a:lnTo>
                        <a:lnTo>
                          <a:pt x="55" y="25"/>
                        </a:lnTo>
                        <a:lnTo>
                          <a:pt x="65" y="35"/>
                        </a:lnTo>
                        <a:lnTo>
                          <a:pt x="71" y="35"/>
                        </a:lnTo>
                        <a:lnTo>
                          <a:pt x="81" y="39"/>
                        </a:lnTo>
                        <a:lnTo>
                          <a:pt x="99" y="57"/>
                        </a:lnTo>
                        <a:lnTo>
                          <a:pt x="105" y="77"/>
                        </a:lnTo>
                        <a:lnTo>
                          <a:pt x="105" y="119"/>
                        </a:lnTo>
                        <a:lnTo>
                          <a:pt x="85" y="119"/>
                        </a:lnTo>
                        <a:lnTo>
                          <a:pt x="77" y="117"/>
                        </a:lnTo>
                        <a:lnTo>
                          <a:pt x="71" y="117"/>
                        </a:lnTo>
                        <a:lnTo>
                          <a:pt x="71" y="111"/>
                        </a:lnTo>
                        <a:lnTo>
                          <a:pt x="69" y="101"/>
                        </a:lnTo>
                        <a:lnTo>
                          <a:pt x="65" y="97"/>
                        </a:lnTo>
                        <a:lnTo>
                          <a:pt x="61" y="95"/>
                        </a:lnTo>
                        <a:lnTo>
                          <a:pt x="55" y="95"/>
                        </a:lnTo>
                        <a:lnTo>
                          <a:pt x="53" y="97"/>
                        </a:lnTo>
                        <a:lnTo>
                          <a:pt x="49" y="105"/>
                        </a:lnTo>
                        <a:lnTo>
                          <a:pt x="49" y="113"/>
                        </a:lnTo>
                        <a:lnTo>
                          <a:pt x="0" y="97"/>
                        </a:lnTo>
                        <a:lnTo>
                          <a:pt x="0" y="89"/>
                        </a:lnTo>
                        <a:lnTo>
                          <a:pt x="6" y="81"/>
                        </a:lnTo>
                        <a:lnTo>
                          <a:pt x="12" y="75"/>
                        </a:lnTo>
                        <a:lnTo>
                          <a:pt x="16" y="69"/>
                        </a:lnTo>
                        <a:lnTo>
                          <a:pt x="22" y="61"/>
                        </a:lnTo>
                        <a:lnTo>
                          <a:pt x="28" y="65"/>
                        </a:lnTo>
                        <a:lnTo>
                          <a:pt x="28" y="59"/>
                        </a:lnTo>
                        <a:lnTo>
                          <a:pt x="22" y="47"/>
                        </a:lnTo>
                        <a:lnTo>
                          <a:pt x="20" y="29"/>
                        </a:lnTo>
                        <a:lnTo>
                          <a:pt x="16" y="15"/>
                        </a:lnTo>
                        <a:lnTo>
                          <a:pt x="16" y="5"/>
                        </a:lnTo>
                        <a:lnTo>
                          <a:pt x="22"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15" name="Freeform 57"/>
                  <p:cNvSpPr>
                    <a:spLocks/>
                  </p:cNvSpPr>
                  <p:nvPr/>
                </p:nvSpPr>
                <p:spPr bwMode="auto">
                  <a:xfrm>
                    <a:off x="6953862" y="799860"/>
                    <a:ext cx="38757" cy="51733"/>
                  </a:xfrm>
                  <a:custGeom>
                    <a:avLst/>
                    <a:gdLst>
                      <a:gd name="T0" fmla="*/ 20 w 55"/>
                      <a:gd name="T1" fmla="*/ 0 h 80"/>
                      <a:gd name="T2" fmla="*/ 30 w 55"/>
                      <a:gd name="T3" fmla="*/ 8 h 80"/>
                      <a:gd name="T4" fmla="*/ 38 w 55"/>
                      <a:gd name="T5" fmla="*/ 14 h 80"/>
                      <a:gd name="T6" fmla="*/ 43 w 55"/>
                      <a:gd name="T7" fmla="*/ 22 h 80"/>
                      <a:gd name="T8" fmla="*/ 47 w 55"/>
                      <a:gd name="T9" fmla="*/ 34 h 80"/>
                      <a:gd name="T10" fmla="*/ 55 w 55"/>
                      <a:gd name="T11" fmla="*/ 38 h 80"/>
                      <a:gd name="T12" fmla="*/ 43 w 55"/>
                      <a:gd name="T13" fmla="*/ 80 h 80"/>
                      <a:gd name="T14" fmla="*/ 30 w 55"/>
                      <a:gd name="T15" fmla="*/ 78 h 80"/>
                      <a:gd name="T16" fmla="*/ 10 w 55"/>
                      <a:gd name="T17" fmla="*/ 66 h 80"/>
                      <a:gd name="T18" fmla="*/ 0 w 55"/>
                      <a:gd name="T19" fmla="*/ 58 h 80"/>
                      <a:gd name="T20" fmla="*/ 0 w 55"/>
                      <a:gd name="T21" fmla="*/ 22 h 80"/>
                      <a:gd name="T22" fmla="*/ 6 w 55"/>
                      <a:gd name="T23" fmla="*/ 14 h 80"/>
                      <a:gd name="T24" fmla="*/ 20 w 55"/>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80"/>
                      <a:gd name="T41" fmla="*/ 55 w 55"/>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80">
                        <a:moveTo>
                          <a:pt x="20" y="0"/>
                        </a:moveTo>
                        <a:lnTo>
                          <a:pt x="30" y="8"/>
                        </a:lnTo>
                        <a:lnTo>
                          <a:pt x="38" y="14"/>
                        </a:lnTo>
                        <a:lnTo>
                          <a:pt x="43" y="22"/>
                        </a:lnTo>
                        <a:lnTo>
                          <a:pt x="47" y="34"/>
                        </a:lnTo>
                        <a:lnTo>
                          <a:pt x="55" y="38"/>
                        </a:lnTo>
                        <a:lnTo>
                          <a:pt x="43" y="80"/>
                        </a:lnTo>
                        <a:lnTo>
                          <a:pt x="30" y="78"/>
                        </a:lnTo>
                        <a:lnTo>
                          <a:pt x="10" y="66"/>
                        </a:lnTo>
                        <a:lnTo>
                          <a:pt x="0" y="58"/>
                        </a:lnTo>
                        <a:lnTo>
                          <a:pt x="0" y="22"/>
                        </a:lnTo>
                        <a:lnTo>
                          <a:pt x="6" y="14"/>
                        </a:lnTo>
                        <a:lnTo>
                          <a:pt x="2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16" name="Freeform 59"/>
                  <p:cNvSpPr>
                    <a:spLocks/>
                  </p:cNvSpPr>
                  <p:nvPr/>
                </p:nvSpPr>
                <p:spPr bwMode="auto">
                  <a:xfrm>
                    <a:off x="6971559" y="630190"/>
                    <a:ext cx="155043" cy="193996"/>
                  </a:xfrm>
                  <a:custGeom>
                    <a:avLst/>
                    <a:gdLst>
                      <a:gd name="T0" fmla="*/ 25 w 188"/>
                      <a:gd name="T1" fmla="*/ 0 h 246"/>
                      <a:gd name="T2" fmla="*/ 43 w 188"/>
                      <a:gd name="T3" fmla="*/ 12 h 246"/>
                      <a:gd name="T4" fmla="*/ 93 w 188"/>
                      <a:gd name="T5" fmla="*/ 61 h 246"/>
                      <a:gd name="T6" fmla="*/ 103 w 188"/>
                      <a:gd name="T7" fmla="*/ 69 h 246"/>
                      <a:gd name="T8" fmla="*/ 111 w 188"/>
                      <a:gd name="T9" fmla="*/ 71 h 246"/>
                      <a:gd name="T10" fmla="*/ 188 w 188"/>
                      <a:gd name="T11" fmla="*/ 157 h 246"/>
                      <a:gd name="T12" fmla="*/ 117 w 188"/>
                      <a:gd name="T13" fmla="*/ 246 h 246"/>
                      <a:gd name="T14" fmla="*/ 89 w 188"/>
                      <a:gd name="T15" fmla="*/ 244 h 246"/>
                      <a:gd name="T16" fmla="*/ 69 w 188"/>
                      <a:gd name="T17" fmla="*/ 230 h 246"/>
                      <a:gd name="T18" fmla="*/ 59 w 188"/>
                      <a:gd name="T19" fmla="*/ 210 h 246"/>
                      <a:gd name="T20" fmla="*/ 53 w 188"/>
                      <a:gd name="T21" fmla="*/ 188 h 246"/>
                      <a:gd name="T22" fmla="*/ 69 w 188"/>
                      <a:gd name="T23" fmla="*/ 168 h 246"/>
                      <a:gd name="T24" fmla="*/ 49 w 188"/>
                      <a:gd name="T25" fmla="*/ 153 h 246"/>
                      <a:gd name="T26" fmla="*/ 37 w 188"/>
                      <a:gd name="T27" fmla="*/ 151 h 246"/>
                      <a:gd name="T28" fmla="*/ 23 w 188"/>
                      <a:gd name="T29" fmla="*/ 151 h 246"/>
                      <a:gd name="T30" fmla="*/ 21 w 188"/>
                      <a:gd name="T31" fmla="*/ 149 h 246"/>
                      <a:gd name="T32" fmla="*/ 14 w 188"/>
                      <a:gd name="T33" fmla="*/ 137 h 246"/>
                      <a:gd name="T34" fmla="*/ 6 w 188"/>
                      <a:gd name="T35" fmla="*/ 107 h 246"/>
                      <a:gd name="T36" fmla="*/ 0 w 188"/>
                      <a:gd name="T37" fmla="*/ 75 h 246"/>
                      <a:gd name="T38" fmla="*/ 0 w 188"/>
                      <a:gd name="T39" fmla="*/ 49 h 246"/>
                      <a:gd name="T40" fmla="*/ 6 w 188"/>
                      <a:gd name="T41" fmla="*/ 35 h 246"/>
                      <a:gd name="T42" fmla="*/ 16 w 188"/>
                      <a:gd name="T43" fmla="*/ 23 h 246"/>
                      <a:gd name="T44" fmla="*/ 23 w 188"/>
                      <a:gd name="T45" fmla="*/ 12 h 246"/>
                      <a:gd name="T46" fmla="*/ 25 w 188"/>
                      <a:gd name="T47" fmla="*/ 0 h 2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8"/>
                      <a:gd name="T73" fmla="*/ 0 h 246"/>
                      <a:gd name="T74" fmla="*/ 188 w 188"/>
                      <a:gd name="T75" fmla="*/ 246 h 2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8" h="246">
                        <a:moveTo>
                          <a:pt x="25" y="0"/>
                        </a:moveTo>
                        <a:lnTo>
                          <a:pt x="43" y="12"/>
                        </a:lnTo>
                        <a:lnTo>
                          <a:pt x="93" y="61"/>
                        </a:lnTo>
                        <a:lnTo>
                          <a:pt x="103" y="69"/>
                        </a:lnTo>
                        <a:lnTo>
                          <a:pt x="111" y="71"/>
                        </a:lnTo>
                        <a:lnTo>
                          <a:pt x="188" y="157"/>
                        </a:lnTo>
                        <a:lnTo>
                          <a:pt x="117" y="246"/>
                        </a:lnTo>
                        <a:lnTo>
                          <a:pt x="89" y="244"/>
                        </a:lnTo>
                        <a:lnTo>
                          <a:pt x="69" y="230"/>
                        </a:lnTo>
                        <a:lnTo>
                          <a:pt x="59" y="210"/>
                        </a:lnTo>
                        <a:lnTo>
                          <a:pt x="53" y="188"/>
                        </a:lnTo>
                        <a:lnTo>
                          <a:pt x="69" y="168"/>
                        </a:lnTo>
                        <a:lnTo>
                          <a:pt x="49" y="153"/>
                        </a:lnTo>
                        <a:lnTo>
                          <a:pt x="37" y="151"/>
                        </a:lnTo>
                        <a:lnTo>
                          <a:pt x="23" y="151"/>
                        </a:lnTo>
                        <a:lnTo>
                          <a:pt x="21" y="149"/>
                        </a:lnTo>
                        <a:lnTo>
                          <a:pt x="14" y="137"/>
                        </a:lnTo>
                        <a:lnTo>
                          <a:pt x="6" y="107"/>
                        </a:lnTo>
                        <a:lnTo>
                          <a:pt x="0" y="75"/>
                        </a:lnTo>
                        <a:lnTo>
                          <a:pt x="0" y="49"/>
                        </a:lnTo>
                        <a:lnTo>
                          <a:pt x="6" y="35"/>
                        </a:lnTo>
                        <a:lnTo>
                          <a:pt x="16" y="23"/>
                        </a:lnTo>
                        <a:lnTo>
                          <a:pt x="23" y="12"/>
                        </a:lnTo>
                        <a:lnTo>
                          <a:pt x="25"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grpSp>
          </p:grpSp>
          <p:grpSp>
            <p:nvGrpSpPr>
              <p:cNvPr id="1180" name="组合 296"/>
              <p:cNvGrpSpPr>
                <a:grpSpLocks/>
              </p:cNvGrpSpPr>
              <p:nvPr/>
            </p:nvGrpSpPr>
            <p:grpSpPr bwMode="auto">
              <a:xfrm rot="11092951">
                <a:off x="8082813" y="3363312"/>
                <a:ext cx="215843" cy="282512"/>
                <a:chOff x="5027888" y="3555963"/>
                <a:chExt cx="442651" cy="547806"/>
              </a:xfrm>
              <a:solidFill>
                <a:srgbClr val="FF0000"/>
              </a:solidFill>
            </p:grpSpPr>
            <p:grpSp>
              <p:nvGrpSpPr>
                <p:cNvPr id="1286" name="组合 402"/>
                <p:cNvGrpSpPr>
                  <a:grpSpLocks/>
                </p:cNvGrpSpPr>
                <p:nvPr/>
              </p:nvGrpSpPr>
              <p:grpSpPr bwMode="auto">
                <a:xfrm rot="-9098653">
                  <a:off x="5027888" y="3783813"/>
                  <a:ext cx="442651" cy="319956"/>
                  <a:chOff x="6523684" y="656961"/>
                  <a:chExt cx="605896" cy="437954"/>
                </a:xfrm>
                <a:grpFill/>
              </p:grpSpPr>
              <p:sp>
                <p:nvSpPr>
                  <p:cNvPr id="1297" name="Freeform 49"/>
                  <p:cNvSpPr>
                    <a:spLocks/>
                  </p:cNvSpPr>
                  <p:nvPr/>
                </p:nvSpPr>
                <p:spPr bwMode="auto">
                  <a:xfrm>
                    <a:off x="6924489" y="1012344"/>
                    <a:ext cx="60643" cy="54526"/>
                  </a:xfrm>
                  <a:custGeom>
                    <a:avLst/>
                    <a:gdLst>
                      <a:gd name="T0" fmla="*/ 40 w 84"/>
                      <a:gd name="T1" fmla="*/ 0 h 71"/>
                      <a:gd name="T2" fmla="*/ 68 w 84"/>
                      <a:gd name="T3" fmla="*/ 0 h 71"/>
                      <a:gd name="T4" fmla="*/ 72 w 84"/>
                      <a:gd name="T5" fmla="*/ 2 h 71"/>
                      <a:gd name="T6" fmla="*/ 78 w 84"/>
                      <a:gd name="T7" fmla="*/ 3 h 71"/>
                      <a:gd name="T8" fmla="*/ 80 w 84"/>
                      <a:gd name="T9" fmla="*/ 11 h 71"/>
                      <a:gd name="T10" fmla="*/ 80 w 84"/>
                      <a:gd name="T11" fmla="*/ 19 h 71"/>
                      <a:gd name="T12" fmla="*/ 84 w 84"/>
                      <a:gd name="T13" fmla="*/ 31 h 71"/>
                      <a:gd name="T14" fmla="*/ 64 w 84"/>
                      <a:gd name="T15" fmla="*/ 47 h 71"/>
                      <a:gd name="T16" fmla="*/ 56 w 84"/>
                      <a:gd name="T17" fmla="*/ 55 h 71"/>
                      <a:gd name="T18" fmla="*/ 48 w 84"/>
                      <a:gd name="T19" fmla="*/ 67 h 71"/>
                      <a:gd name="T20" fmla="*/ 40 w 84"/>
                      <a:gd name="T21" fmla="*/ 71 h 71"/>
                      <a:gd name="T22" fmla="*/ 24 w 84"/>
                      <a:gd name="T23" fmla="*/ 67 h 71"/>
                      <a:gd name="T24" fmla="*/ 0 w 84"/>
                      <a:gd name="T25" fmla="*/ 59 h 71"/>
                      <a:gd name="T26" fmla="*/ 10 w 84"/>
                      <a:gd name="T27" fmla="*/ 37 h 71"/>
                      <a:gd name="T28" fmla="*/ 28 w 84"/>
                      <a:gd name="T29" fmla="*/ 19 h 71"/>
                      <a:gd name="T30" fmla="*/ 40 w 84"/>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71"/>
                      <a:gd name="T50" fmla="*/ 84 w 84"/>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71">
                        <a:moveTo>
                          <a:pt x="40" y="0"/>
                        </a:moveTo>
                        <a:lnTo>
                          <a:pt x="68" y="0"/>
                        </a:lnTo>
                        <a:lnTo>
                          <a:pt x="72" y="2"/>
                        </a:lnTo>
                        <a:lnTo>
                          <a:pt x="78" y="3"/>
                        </a:lnTo>
                        <a:lnTo>
                          <a:pt x="80" y="11"/>
                        </a:lnTo>
                        <a:lnTo>
                          <a:pt x="80" y="19"/>
                        </a:lnTo>
                        <a:lnTo>
                          <a:pt x="84" y="31"/>
                        </a:lnTo>
                        <a:lnTo>
                          <a:pt x="64" y="47"/>
                        </a:lnTo>
                        <a:lnTo>
                          <a:pt x="56" y="55"/>
                        </a:lnTo>
                        <a:lnTo>
                          <a:pt x="48" y="67"/>
                        </a:lnTo>
                        <a:lnTo>
                          <a:pt x="40" y="71"/>
                        </a:lnTo>
                        <a:lnTo>
                          <a:pt x="24" y="67"/>
                        </a:lnTo>
                        <a:lnTo>
                          <a:pt x="0" y="59"/>
                        </a:lnTo>
                        <a:lnTo>
                          <a:pt x="10" y="37"/>
                        </a:lnTo>
                        <a:lnTo>
                          <a:pt x="28" y="19"/>
                        </a:lnTo>
                        <a:lnTo>
                          <a:pt x="4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298" name="Freeform 50"/>
                  <p:cNvSpPr>
                    <a:spLocks/>
                  </p:cNvSpPr>
                  <p:nvPr/>
                </p:nvSpPr>
                <p:spPr bwMode="auto">
                  <a:xfrm>
                    <a:off x="6850785" y="915600"/>
                    <a:ext cx="103090" cy="121165"/>
                  </a:xfrm>
                  <a:custGeom>
                    <a:avLst/>
                    <a:gdLst>
                      <a:gd name="T0" fmla="*/ 95 w 127"/>
                      <a:gd name="T1" fmla="*/ 0 h 153"/>
                      <a:gd name="T2" fmla="*/ 111 w 127"/>
                      <a:gd name="T3" fmla="*/ 20 h 153"/>
                      <a:gd name="T4" fmla="*/ 121 w 127"/>
                      <a:gd name="T5" fmla="*/ 34 h 153"/>
                      <a:gd name="T6" fmla="*/ 127 w 127"/>
                      <a:gd name="T7" fmla="*/ 46 h 153"/>
                      <a:gd name="T8" fmla="*/ 121 w 127"/>
                      <a:gd name="T9" fmla="*/ 58 h 153"/>
                      <a:gd name="T10" fmla="*/ 119 w 127"/>
                      <a:gd name="T11" fmla="*/ 72 h 153"/>
                      <a:gd name="T12" fmla="*/ 115 w 127"/>
                      <a:gd name="T13" fmla="*/ 92 h 153"/>
                      <a:gd name="T14" fmla="*/ 97 w 127"/>
                      <a:gd name="T15" fmla="*/ 122 h 153"/>
                      <a:gd name="T16" fmla="*/ 89 w 127"/>
                      <a:gd name="T17" fmla="*/ 139 h 153"/>
                      <a:gd name="T18" fmla="*/ 79 w 127"/>
                      <a:gd name="T19" fmla="*/ 149 h 153"/>
                      <a:gd name="T20" fmla="*/ 63 w 127"/>
                      <a:gd name="T21" fmla="*/ 153 h 153"/>
                      <a:gd name="T22" fmla="*/ 35 w 127"/>
                      <a:gd name="T23" fmla="*/ 153 h 153"/>
                      <a:gd name="T24" fmla="*/ 26 w 127"/>
                      <a:gd name="T25" fmla="*/ 151 h 153"/>
                      <a:gd name="T26" fmla="*/ 20 w 127"/>
                      <a:gd name="T27" fmla="*/ 149 h 153"/>
                      <a:gd name="T28" fmla="*/ 16 w 127"/>
                      <a:gd name="T29" fmla="*/ 143 h 153"/>
                      <a:gd name="T30" fmla="*/ 14 w 127"/>
                      <a:gd name="T31" fmla="*/ 133 h 153"/>
                      <a:gd name="T32" fmla="*/ 14 w 127"/>
                      <a:gd name="T33" fmla="*/ 122 h 153"/>
                      <a:gd name="T34" fmla="*/ 16 w 127"/>
                      <a:gd name="T35" fmla="*/ 116 h 153"/>
                      <a:gd name="T36" fmla="*/ 20 w 127"/>
                      <a:gd name="T37" fmla="*/ 108 h 153"/>
                      <a:gd name="T38" fmla="*/ 26 w 127"/>
                      <a:gd name="T39" fmla="*/ 108 h 153"/>
                      <a:gd name="T40" fmla="*/ 32 w 127"/>
                      <a:gd name="T41" fmla="*/ 100 h 153"/>
                      <a:gd name="T42" fmla="*/ 34 w 127"/>
                      <a:gd name="T43" fmla="*/ 94 h 153"/>
                      <a:gd name="T44" fmla="*/ 34 w 127"/>
                      <a:gd name="T45" fmla="*/ 92 h 153"/>
                      <a:gd name="T46" fmla="*/ 32 w 127"/>
                      <a:gd name="T47" fmla="*/ 92 h 153"/>
                      <a:gd name="T48" fmla="*/ 26 w 127"/>
                      <a:gd name="T49" fmla="*/ 88 h 153"/>
                      <a:gd name="T50" fmla="*/ 4 w 127"/>
                      <a:gd name="T51" fmla="*/ 88 h 153"/>
                      <a:gd name="T52" fmla="*/ 0 w 127"/>
                      <a:gd name="T53" fmla="*/ 78 h 153"/>
                      <a:gd name="T54" fmla="*/ 0 w 127"/>
                      <a:gd name="T55" fmla="*/ 68 h 153"/>
                      <a:gd name="T56" fmla="*/ 8 w 127"/>
                      <a:gd name="T57" fmla="*/ 64 h 153"/>
                      <a:gd name="T58" fmla="*/ 14 w 127"/>
                      <a:gd name="T59" fmla="*/ 58 h 153"/>
                      <a:gd name="T60" fmla="*/ 34 w 127"/>
                      <a:gd name="T61" fmla="*/ 64 h 153"/>
                      <a:gd name="T62" fmla="*/ 53 w 127"/>
                      <a:gd name="T63" fmla="*/ 72 h 153"/>
                      <a:gd name="T64" fmla="*/ 65 w 127"/>
                      <a:gd name="T65" fmla="*/ 84 h 153"/>
                      <a:gd name="T66" fmla="*/ 75 w 127"/>
                      <a:gd name="T67" fmla="*/ 56 h 153"/>
                      <a:gd name="T68" fmla="*/ 81 w 127"/>
                      <a:gd name="T69" fmla="*/ 26 h 153"/>
                      <a:gd name="T70" fmla="*/ 95 w 127"/>
                      <a:gd name="T71" fmla="*/ 0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153"/>
                      <a:gd name="T110" fmla="*/ 127 w 127"/>
                      <a:gd name="T111" fmla="*/ 153 h 1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153">
                        <a:moveTo>
                          <a:pt x="95" y="0"/>
                        </a:moveTo>
                        <a:lnTo>
                          <a:pt x="111" y="20"/>
                        </a:lnTo>
                        <a:lnTo>
                          <a:pt x="121" y="34"/>
                        </a:lnTo>
                        <a:lnTo>
                          <a:pt x="127" y="46"/>
                        </a:lnTo>
                        <a:lnTo>
                          <a:pt x="121" y="58"/>
                        </a:lnTo>
                        <a:lnTo>
                          <a:pt x="119" y="72"/>
                        </a:lnTo>
                        <a:lnTo>
                          <a:pt x="115" y="92"/>
                        </a:lnTo>
                        <a:lnTo>
                          <a:pt x="97" y="122"/>
                        </a:lnTo>
                        <a:lnTo>
                          <a:pt x="89" y="139"/>
                        </a:lnTo>
                        <a:lnTo>
                          <a:pt x="79" y="149"/>
                        </a:lnTo>
                        <a:lnTo>
                          <a:pt x="63" y="153"/>
                        </a:lnTo>
                        <a:lnTo>
                          <a:pt x="35" y="153"/>
                        </a:lnTo>
                        <a:lnTo>
                          <a:pt x="26" y="151"/>
                        </a:lnTo>
                        <a:lnTo>
                          <a:pt x="20" y="149"/>
                        </a:lnTo>
                        <a:lnTo>
                          <a:pt x="16" y="143"/>
                        </a:lnTo>
                        <a:lnTo>
                          <a:pt x="14" y="133"/>
                        </a:lnTo>
                        <a:lnTo>
                          <a:pt x="14" y="122"/>
                        </a:lnTo>
                        <a:lnTo>
                          <a:pt x="16" y="116"/>
                        </a:lnTo>
                        <a:lnTo>
                          <a:pt x="20" y="108"/>
                        </a:lnTo>
                        <a:lnTo>
                          <a:pt x="26" y="108"/>
                        </a:lnTo>
                        <a:lnTo>
                          <a:pt x="32" y="100"/>
                        </a:lnTo>
                        <a:lnTo>
                          <a:pt x="34" y="94"/>
                        </a:lnTo>
                        <a:lnTo>
                          <a:pt x="34" y="92"/>
                        </a:lnTo>
                        <a:lnTo>
                          <a:pt x="32" y="92"/>
                        </a:lnTo>
                        <a:lnTo>
                          <a:pt x="26" y="88"/>
                        </a:lnTo>
                        <a:lnTo>
                          <a:pt x="4" y="88"/>
                        </a:lnTo>
                        <a:lnTo>
                          <a:pt x="0" y="78"/>
                        </a:lnTo>
                        <a:lnTo>
                          <a:pt x="0" y="68"/>
                        </a:lnTo>
                        <a:lnTo>
                          <a:pt x="8" y="64"/>
                        </a:lnTo>
                        <a:lnTo>
                          <a:pt x="14" y="58"/>
                        </a:lnTo>
                        <a:lnTo>
                          <a:pt x="34" y="64"/>
                        </a:lnTo>
                        <a:lnTo>
                          <a:pt x="53" y="72"/>
                        </a:lnTo>
                        <a:lnTo>
                          <a:pt x="65" y="84"/>
                        </a:lnTo>
                        <a:lnTo>
                          <a:pt x="75" y="56"/>
                        </a:lnTo>
                        <a:lnTo>
                          <a:pt x="81" y="26"/>
                        </a:lnTo>
                        <a:lnTo>
                          <a:pt x="95"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299" name="Freeform 51"/>
                  <p:cNvSpPr>
                    <a:spLocks/>
                  </p:cNvSpPr>
                  <p:nvPr/>
                </p:nvSpPr>
                <p:spPr bwMode="auto">
                  <a:xfrm>
                    <a:off x="6600243" y="943461"/>
                    <a:ext cx="218313" cy="151454"/>
                  </a:xfrm>
                  <a:custGeom>
                    <a:avLst/>
                    <a:gdLst>
                      <a:gd name="T0" fmla="*/ 232 w 280"/>
                      <a:gd name="T1" fmla="*/ 0 h 189"/>
                      <a:gd name="T2" fmla="*/ 240 w 280"/>
                      <a:gd name="T3" fmla="*/ 26 h 189"/>
                      <a:gd name="T4" fmla="*/ 246 w 280"/>
                      <a:gd name="T5" fmla="*/ 60 h 189"/>
                      <a:gd name="T6" fmla="*/ 246 w 280"/>
                      <a:gd name="T7" fmla="*/ 88 h 189"/>
                      <a:gd name="T8" fmla="*/ 262 w 280"/>
                      <a:gd name="T9" fmla="*/ 95 h 189"/>
                      <a:gd name="T10" fmla="*/ 276 w 280"/>
                      <a:gd name="T11" fmla="*/ 111 h 189"/>
                      <a:gd name="T12" fmla="*/ 280 w 280"/>
                      <a:gd name="T13" fmla="*/ 127 h 189"/>
                      <a:gd name="T14" fmla="*/ 272 w 280"/>
                      <a:gd name="T15" fmla="*/ 141 h 189"/>
                      <a:gd name="T16" fmla="*/ 236 w 280"/>
                      <a:gd name="T17" fmla="*/ 141 h 189"/>
                      <a:gd name="T18" fmla="*/ 206 w 280"/>
                      <a:gd name="T19" fmla="*/ 139 h 189"/>
                      <a:gd name="T20" fmla="*/ 171 w 280"/>
                      <a:gd name="T21" fmla="*/ 143 h 189"/>
                      <a:gd name="T22" fmla="*/ 147 w 280"/>
                      <a:gd name="T23" fmla="*/ 147 h 189"/>
                      <a:gd name="T24" fmla="*/ 135 w 280"/>
                      <a:gd name="T25" fmla="*/ 157 h 189"/>
                      <a:gd name="T26" fmla="*/ 121 w 280"/>
                      <a:gd name="T27" fmla="*/ 173 h 189"/>
                      <a:gd name="T28" fmla="*/ 109 w 280"/>
                      <a:gd name="T29" fmla="*/ 183 h 189"/>
                      <a:gd name="T30" fmla="*/ 87 w 280"/>
                      <a:gd name="T31" fmla="*/ 189 h 189"/>
                      <a:gd name="T32" fmla="*/ 79 w 280"/>
                      <a:gd name="T33" fmla="*/ 183 h 189"/>
                      <a:gd name="T34" fmla="*/ 73 w 280"/>
                      <a:gd name="T35" fmla="*/ 169 h 189"/>
                      <a:gd name="T36" fmla="*/ 73 w 280"/>
                      <a:gd name="T37" fmla="*/ 141 h 189"/>
                      <a:gd name="T38" fmla="*/ 79 w 280"/>
                      <a:gd name="T39" fmla="*/ 133 h 189"/>
                      <a:gd name="T40" fmla="*/ 101 w 280"/>
                      <a:gd name="T41" fmla="*/ 125 h 189"/>
                      <a:gd name="T42" fmla="*/ 125 w 280"/>
                      <a:gd name="T43" fmla="*/ 119 h 189"/>
                      <a:gd name="T44" fmla="*/ 145 w 280"/>
                      <a:gd name="T45" fmla="*/ 111 h 189"/>
                      <a:gd name="T46" fmla="*/ 119 w 280"/>
                      <a:gd name="T47" fmla="*/ 107 h 189"/>
                      <a:gd name="T48" fmla="*/ 81 w 280"/>
                      <a:gd name="T49" fmla="*/ 107 h 189"/>
                      <a:gd name="T50" fmla="*/ 48 w 280"/>
                      <a:gd name="T51" fmla="*/ 113 h 189"/>
                      <a:gd name="T52" fmla="*/ 18 w 280"/>
                      <a:gd name="T53" fmla="*/ 113 h 189"/>
                      <a:gd name="T54" fmla="*/ 0 w 280"/>
                      <a:gd name="T55" fmla="*/ 84 h 189"/>
                      <a:gd name="T56" fmla="*/ 18 w 280"/>
                      <a:gd name="T57" fmla="*/ 68 h 189"/>
                      <a:gd name="T58" fmla="*/ 34 w 280"/>
                      <a:gd name="T59" fmla="*/ 62 h 189"/>
                      <a:gd name="T60" fmla="*/ 54 w 280"/>
                      <a:gd name="T61" fmla="*/ 56 h 189"/>
                      <a:gd name="T62" fmla="*/ 69 w 280"/>
                      <a:gd name="T63" fmla="*/ 52 h 189"/>
                      <a:gd name="T64" fmla="*/ 79 w 280"/>
                      <a:gd name="T65" fmla="*/ 38 h 189"/>
                      <a:gd name="T66" fmla="*/ 87 w 280"/>
                      <a:gd name="T67" fmla="*/ 14 h 189"/>
                      <a:gd name="T68" fmla="*/ 119 w 280"/>
                      <a:gd name="T69" fmla="*/ 18 h 189"/>
                      <a:gd name="T70" fmla="*/ 141 w 280"/>
                      <a:gd name="T71" fmla="*/ 24 h 189"/>
                      <a:gd name="T72" fmla="*/ 151 w 280"/>
                      <a:gd name="T73" fmla="*/ 36 h 189"/>
                      <a:gd name="T74" fmla="*/ 157 w 280"/>
                      <a:gd name="T75" fmla="*/ 52 h 189"/>
                      <a:gd name="T76" fmla="*/ 161 w 280"/>
                      <a:gd name="T77" fmla="*/ 66 h 189"/>
                      <a:gd name="T78" fmla="*/ 167 w 280"/>
                      <a:gd name="T79" fmla="*/ 76 h 189"/>
                      <a:gd name="T80" fmla="*/ 177 w 280"/>
                      <a:gd name="T81" fmla="*/ 90 h 189"/>
                      <a:gd name="T82" fmla="*/ 191 w 280"/>
                      <a:gd name="T83" fmla="*/ 70 h 189"/>
                      <a:gd name="T84" fmla="*/ 193 w 280"/>
                      <a:gd name="T85" fmla="*/ 54 h 189"/>
                      <a:gd name="T86" fmla="*/ 191 w 280"/>
                      <a:gd name="T87" fmla="*/ 38 h 189"/>
                      <a:gd name="T88" fmla="*/ 191 w 280"/>
                      <a:gd name="T89" fmla="*/ 26 h 189"/>
                      <a:gd name="T90" fmla="*/ 193 w 280"/>
                      <a:gd name="T91" fmla="*/ 14 h 189"/>
                      <a:gd name="T92" fmla="*/ 206 w 280"/>
                      <a:gd name="T93" fmla="*/ 4 h 189"/>
                      <a:gd name="T94" fmla="*/ 232 w 280"/>
                      <a:gd name="T95" fmla="*/ 0 h 1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0"/>
                      <a:gd name="T145" fmla="*/ 0 h 189"/>
                      <a:gd name="T146" fmla="*/ 280 w 280"/>
                      <a:gd name="T147" fmla="*/ 189 h 1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0" h="189">
                        <a:moveTo>
                          <a:pt x="232" y="0"/>
                        </a:moveTo>
                        <a:lnTo>
                          <a:pt x="240" y="26"/>
                        </a:lnTo>
                        <a:lnTo>
                          <a:pt x="246" y="60"/>
                        </a:lnTo>
                        <a:lnTo>
                          <a:pt x="246" y="88"/>
                        </a:lnTo>
                        <a:lnTo>
                          <a:pt x="262" y="95"/>
                        </a:lnTo>
                        <a:lnTo>
                          <a:pt x="276" y="111"/>
                        </a:lnTo>
                        <a:lnTo>
                          <a:pt x="280" y="127"/>
                        </a:lnTo>
                        <a:lnTo>
                          <a:pt x="272" y="141"/>
                        </a:lnTo>
                        <a:lnTo>
                          <a:pt x="236" y="141"/>
                        </a:lnTo>
                        <a:lnTo>
                          <a:pt x="206" y="139"/>
                        </a:lnTo>
                        <a:lnTo>
                          <a:pt x="171" y="143"/>
                        </a:lnTo>
                        <a:lnTo>
                          <a:pt x="147" y="147"/>
                        </a:lnTo>
                        <a:lnTo>
                          <a:pt x="135" y="157"/>
                        </a:lnTo>
                        <a:lnTo>
                          <a:pt x="121" y="173"/>
                        </a:lnTo>
                        <a:lnTo>
                          <a:pt x="109" y="183"/>
                        </a:lnTo>
                        <a:lnTo>
                          <a:pt x="87" y="189"/>
                        </a:lnTo>
                        <a:lnTo>
                          <a:pt x="79" y="183"/>
                        </a:lnTo>
                        <a:lnTo>
                          <a:pt x="73" y="169"/>
                        </a:lnTo>
                        <a:lnTo>
                          <a:pt x="73" y="141"/>
                        </a:lnTo>
                        <a:lnTo>
                          <a:pt x="79" y="133"/>
                        </a:lnTo>
                        <a:lnTo>
                          <a:pt x="101" y="125"/>
                        </a:lnTo>
                        <a:lnTo>
                          <a:pt x="125" y="119"/>
                        </a:lnTo>
                        <a:lnTo>
                          <a:pt x="145" y="111"/>
                        </a:lnTo>
                        <a:lnTo>
                          <a:pt x="119" y="107"/>
                        </a:lnTo>
                        <a:lnTo>
                          <a:pt x="81" y="107"/>
                        </a:lnTo>
                        <a:lnTo>
                          <a:pt x="48" y="113"/>
                        </a:lnTo>
                        <a:lnTo>
                          <a:pt x="18" y="113"/>
                        </a:lnTo>
                        <a:lnTo>
                          <a:pt x="0" y="84"/>
                        </a:lnTo>
                        <a:lnTo>
                          <a:pt x="18" y="68"/>
                        </a:lnTo>
                        <a:lnTo>
                          <a:pt x="34" y="62"/>
                        </a:lnTo>
                        <a:lnTo>
                          <a:pt x="54" y="56"/>
                        </a:lnTo>
                        <a:lnTo>
                          <a:pt x="69" y="52"/>
                        </a:lnTo>
                        <a:lnTo>
                          <a:pt x="79" y="38"/>
                        </a:lnTo>
                        <a:lnTo>
                          <a:pt x="87" y="14"/>
                        </a:lnTo>
                        <a:lnTo>
                          <a:pt x="119" y="18"/>
                        </a:lnTo>
                        <a:lnTo>
                          <a:pt x="141" y="24"/>
                        </a:lnTo>
                        <a:lnTo>
                          <a:pt x="151" y="36"/>
                        </a:lnTo>
                        <a:lnTo>
                          <a:pt x="157" y="52"/>
                        </a:lnTo>
                        <a:lnTo>
                          <a:pt x="161" y="66"/>
                        </a:lnTo>
                        <a:lnTo>
                          <a:pt x="167" y="76"/>
                        </a:lnTo>
                        <a:lnTo>
                          <a:pt x="177" y="90"/>
                        </a:lnTo>
                        <a:lnTo>
                          <a:pt x="191" y="70"/>
                        </a:lnTo>
                        <a:lnTo>
                          <a:pt x="193" y="54"/>
                        </a:lnTo>
                        <a:lnTo>
                          <a:pt x="191" y="38"/>
                        </a:lnTo>
                        <a:lnTo>
                          <a:pt x="191" y="26"/>
                        </a:lnTo>
                        <a:lnTo>
                          <a:pt x="193" y="14"/>
                        </a:lnTo>
                        <a:lnTo>
                          <a:pt x="206" y="4"/>
                        </a:lnTo>
                        <a:lnTo>
                          <a:pt x="232"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00" name="Freeform 53"/>
                  <p:cNvSpPr>
                    <a:spLocks/>
                  </p:cNvSpPr>
                  <p:nvPr/>
                </p:nvSpPr>
                <p:spPr bwMode="auto">
                  <a:xfrm>
                    <a:off x="6523684" y="877135"/>
                    <a:ext cx="157671" cy="90872"/>
                  </a:xfrm>
                  <a:custGeom>
                    <a:avLst/>
                    <a:gdLst>
                      <a:gd name="T0" fmla="*/ 150 w 198"/>
                      <a:gd name="T1" fmla="*/ 0 h 117"/>
                      <a:gd name="T2" fmla="*/ 160 w 198"/>
                      <a:gd name="T3" fmla="*/ 2 h 117"/>
                      <a:gd name="T4" fmla="*/ 166 w 198"/>
                      <a:gd name="T5" fmla="*/ 4 h 117"/>
                      <a:gd name="T6" fmla="*/ 174 w 198"/>
                      <a:gd name="T7" fmla="*/ 4 h 117"/>
                      <a:gd name="T8" fmla="*/ 176 w 198"/>
                      <a:gd name="T9" fmla="*/ 8 h 117"/>
                      <a:gd name="T10" fmla="*/ 182 w 198"/>
                      <a:gd name="T11" fmla="*/ 10 h 117"/>
                      <a:gd name="T12" fmla="*/ 190 w 198"/>
                      <a:gd name="T13" fmla="*/ 14 h 117"/>
                      <a:gd name="T14" fmla="*/ 198 w 198"/>
                      <a:gd name="T15" fmla="*/ 20 h 117"/>
                      <a:gd name="T16" fmla="*/ 196 w 198"/>
                      <a:gd name="T17" fmla="*/ 35 h 117"/>
                      <a:gd name="T18" fmla="*/ 190 w 198"/>
                      <a:gd name="T19" fmla="*/ 45 h 117"/>
                      <a:gd name="T20" fmla="*/ 180 w 198"/>
                      <a:gd name="T21" fmla="*/ 51 h 117"/>
                      <a:gd name="T22" fmla="*/ 168 w 198"/>
                      <a:gd name="T23" fmla="*/ 59 h 117"/>
                      <a:gd name="T24" fmla="*/ 168 w 198"/>
                      <a:gd name="T25" fmla="*/ 75 h 117"/>
                      <a:gd name="T26" fmla="*/ 137 w 198"/>
                      <a:gd name="T27" fmla="*/ 83 h 117"/>
                      <a:gd name="T28" fmla="*/ 117 w 198"/>
                      <a:gd name="T29" fmla="*/ 87 h 117"/>
                      <a:gd name="T30" fmla="*/ 101 w 198"/>
                      <a:gd name="T31" fmla="*/ 89 h 117"/>
                      <a:gd name="T32" fmla="*/ 85 w 198"/>
                      <a:gd name="T33" fmla="*/ 97 h 117"/>
                      <a:gd name="T34" fmla="*/ 69 w 198"/>
                      <a:gd name="T35" fmla="*/ 117 h 117"/>
                      <a:gd name="T36" fmla="*/ 39 w 198"/>
                      <a:gd name="T37" fmla="*/ 111 h 117"/>
                      <a:gd name="T38" fmla="*/ 23 w 198"/>
                      <a:gd name="T39" fmla="*/ 107 h 117"/>
                      <a:gd name="T40" fmla="*/ 7 w 198"/>
                      <a:gd name="T41" fmla="*/ 97 h 117"/>
                      <a:gd name="T42" fmla="*/ 1 w 198"/>
                      <a:gd name="T43" fmla="*/ 87 h 117"/>
                      <a:gd name="T44" fmla="*/ 0 w 198"/>
                      <a:gd name="T45" fmla="*/ 61 h 117"/>
                      <a:gd name="T46" fmla="*/ 31 w 198"/>
                      <a:gd name="T47" fmla="*/ 45 h 117"/>
                      <a:gd name="T48" fmla="*/ 71 w 198"/>
                      <a:gd name="T49" fmla="*/ 32 h 117"/>
                      <a:gd name="T50" fmla="*/ 113 w 198"/>
                      <a:gd name="T51" fmla="*/ 18 h 117"/>
                      <a:gd name="T52" fmla="*/ 150 w 198"/>
                      <a:gd name="T53" fmla="*/ 0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8"/>
                      <a:gd name="T82" fmla="*/ 0 h 117"/>
                      <a:gd name="T83" fmla="*/ 198 w 198"/>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8" h="117">
                        <a:moveTo>
                          <a:pt x="150" y="0"/>
                        </a:moveTo>
                        <a:lnTo>
                          <a:pt x="160" y="2"/>
                        </a:lnTo>
                        <a:lnTo>
                          <a:pt x="166" y="4"/>
                        </a:lnTo>
                        <a:lnTo>
                          <a:pt x="174" y="4"/>
                        </a:lnTo>
                        <a:lnTo>
                          <a:pt x="176" y="8"/>
                        </a:lnTo>
                        <a:lnTo>
                          <a:pt x="182" y="10"/>
                        </a:lnTo>
                        <a:lnTo>
                          <a:pt x="190" y="14"/>
                        </a:lnTo>
                        <a:lnTo>
                          <a:pt x="198" y="20"/>
                        </a:lnTo>
                        <a:lnTo>
                          <a:pt x="196" y="35"/>
                        </a:lnTo>
                        <a:lnTo>
                          <a:pt x="190" y="45"/>
                        </a:lnTo>
                        <a:lnTo>
                          <a:pt x="180" y="51"/>
                        </a:lnTo>
                        <a:lnTo>
                          <a:pt x="168" y="59"/>
                        </a:lnTo>
                        <a:lnTo>
                          <a:pt x="168" y="75"/>
                        </a:lnTo>
                        <a:lnTo>
                          <a:pt x="137" y="83"/>
                        </a:lnTo>
                        <a:lnTo>
                          <a:pt x="117" y="87"/>
                        </a:lnTo>
                        <a:lnTo>
                          <a:pt x="101" y="89"/>
                        </a:lnTo>
                        <a:lnTo>
                          <a:pt x="85" y="97"/>
                        </a:lnTo>
                        <a:lnTo>
                          <a:pt x="69" y="117"/>
                        </a:lnTo>
                        <a:lnTo>
                          <a:pt x="39" y="111"/>
                        </a:lnTo>
                        <a:lnTo>
                          <a:pt x="23" y="107"/>
                        </a:lnTo>
                        <a:lnTo>
                          <a:pt x="7" y="97"/>
                        </a:lnTo>
                        <a:lnTo>
                          <a:pt x="1" y="87"/>
                        </a:lnTo>
                        <a:lnTo>
                          <a:pt x="0" y="61"/>
                        </a:lnTo>
                        <a:lnTo>
                          <a:pt x="31" y="45"/>
                        </a:lnTo>
                        <a:lnTo>
                          <a:pt x="71" y="32"/>
                        </a:lnTo>
                        <a:lnTo>
                          <a:pt x="113" y="18"/>
                        </a:lnTo>
                        <a:lnTo>
                          <a:pt x="15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01" name="Freeform 54"/>
                  <p:cNvSpPr>
                    <a:spLocks/>
                  </p:cNvSpPr>
                  <p:nvPr/>
                </p:nvSpPr>
                <p:spPr bwMode="auto">
                  <a:xfrm>
                    <a:off x="6736084" y="808561"/>
                    <a:ext cx="60643" cy="42406"/>
                  </a:xfrm>
                  <a:custGeom>
                    <a:avLst/>
                    <a:gdLst>
                      <a:gd name="T0" fmla="*/ 39 w 71"/>
                      <a:gd name="T1" fmla="*/ 0 h 52"/>
                      <a:gd name="T2" fmla="*/ 55 w 71"/>
                      <a:gd name="T3" fmla="*/ 0 h 52"/>
                      <a:gd name="T4" fmla="*/ 65 w 71"/>
                      <a:gd name="T5" fmla="*/ 4 h 52"/>
                      <a:gd name="T6" fmla="*/ 71 w 71"/>
                      <a:gd name="T7" fmla="*/ 8 h 52"/>
                      <a:gd name="T8" fmla="*/ 63 w 71"/>
                      <a:gd name="T9" fmla="*/ 22 h 52"/>
                      <a:gd name="T10" fmla="*/ 47 w 71"/>
                      <a:gd name="T11" fmla="*/ 38 h 52"/>
                      <a:gd name="T12" fmla="*/ 31 w 71"/>
                      <a:gd name="T13" fmla="*/ 50 h 52"/>
                      <a:gd name="T14" fmla="*/ 8 w 71"/>
                      <a:gd name="T15" fmla="*/ 52 h 52"/>
                      <a:gd name="T16" fmla="*/ 8 w 71"/>
                      <a:gd name="T17" fmla="*/ 50 h 52"/>
                      <a:gd name="T18" fmla="*/ 6 w 71"/>
                      <a:gd name="T19" fmla="*/ 46 h 52"/>
                      <a:gd name="T20" fmla="*/ 2 w 71"/>
                      <a:gd name="T21" fmla="*/ 44 h 52"/>
                      <a:gd name="T22" fmla="*/ 0 w 71"/>
                      <a:gd name="T23" fmla="*/ 38 h 52"/>
                      <a:gd name="T24" fmla="*/ 0 w 71"/>
                      <a:gd name="T25" fmla="*/ 14 h 52"/>
                      <a:gd name="T26" fmla="*/ 2 w 71"/>
                      <a:gd name="T27" fmla="*/ 12 h 52"/>
                      <a:gd name="T28" fmla="*/ 8 w 71"/>
                      <a:gd name="T29" fmla="*/ 8 h 52"/>
                      <a:gd name="T30" fmla="*/ 16 w 71"/>
                      <a:gd name="T31" fmla="*/ 8 h 52"/>
                      <a:gd name="T32" fmla="*/ 24 w 71"/>
                      <a:gd name="T33" fmla="*/ 12 h 52"/>
                      <a:gd name="T34" fmla="*/ 31 w 71"/>
                      <a:gd name="T35" fmla="*/ 4 h 52"/>
                      <a:gd name="T36" fmla="*/ 39 w 71"/>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52"/>
                      <a:gd name="T59" fmla="*/ 71 w 7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52">
                        <a:moveTo>
                          <a:pt x="39" y="0"/>
                        </a:moveTo>
                        <a:lnTo>
                          <a:pt x="55" y="0"/>
                        </a:lnTo>
                        <a:lnTo>
                          <a:pt x="65" y="4"/>
                        </a:lnTo>
                        <a:lnTo>
                          <a:pt x="71" y="8"/>
                        </a:lnTo>
                        <a:lnTo>
                          <a:pt x="63" y="22"/>
                        </a:lnTo>
                        <a:lnTo>
                          <a:pt x="47" y="38"/>
                        </a:lnTo>
                        <a:lnTo>
                          <a:pt x="31" y="50"/>
                        </a:lnTo>
                        <a:lnTo>
                          <a:pt x="8" y="52"/>
                        </a:lnTo>
                        <a:lnTo>
                          <a:pt x="8" y="50"/>
                        </a:lnTo>
                        <a:lnTo>
                          <a:pt x="6" y="46"/>
                        </a:lnTo>
                        <a:lnTo>
                          <a:pt x="2" y="44"/>
                        </a:lnTo>
                        <a:lnTo>
                          <a:pt x="0" y="38"/>
                        </a:lnTo>
                        <a:lnTo>
                          <a:pt x="0" y="14"/>
                        </a:lnTo>
                        <a:lnTo>
                          <a:pt x="2" y="12"/>
                        </a:lnTo>
                        <a:lnTo>
                          <a:pt x="8" y="8"/>
                        </a:lnTo>
                        <a:lnTo>
                          <a:pt x="16" y="8"/>
                        </a:lnTo>
                        <a:lnTo>
                          <a:pt x="24" y="12"/>
                        </a:lnTo>
                        <a:lnTo>
                          <a:pt x="31" y="4"/>
                        </a:lnTo>
                        <a:lnTo>
                          <a:pt x="39"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02" name="Freeform 55"/>
                  <p:cNvSpPr>
                    <a:spLocks/>
                  </p:cNvSpPr>
                  <p:nvPr/>
                </p:nvSpPr>
                <p:spPr bwMode="auto">
                  <a:xfrm>
                    <a:off x="6721014" y="863869"/>
                    <a:ext cx="54580" cy="42406"/>
                  </a:xfrm>
                  <a:custGeom>
                    <a:avLst/>
                    <a:gdLst>
                      <a:gd name="T0" fmla="*/ 57 w 65"/>
                      <a:gd name="T1" fmla="*/ 0 h 49"/>
                      <a:gd name="T2" fmla="*/ 65 w 65"/>
                      <a:gd name="T3" fmla="*/ 0 h 49"/>
                      <a:gd name="T4" fmla="*/ 65 w 65"/>
                      <a:gd name="T5" fmla="*/ 12 h 49"/>
                      <a:gd name="T6" fmla="*/ 63 w 65"/>
                      <a:gd name="T7" fmla="*/ 20 h 49"/>
                      <a:gd name="T8" fmla="*/ 55 w 65"/>
                      <a:gd name="T9" fmla="*/ 30 h 49"/>
                      <a:gd name="T10" fmla="*/ 50 w 65"/>
                      <a:gd name="T11" fmla="*/ 38 h 49"/>
                      <a:gd name="T12" fmla="*/ 40 w 65"/>
                      <a:gd name="T13" fmla="*/ 44 h 49"/>
                      <a:gd name="T14" fmla="*/ 32 w 65"/>
                      <a:gd name="T15" fmla="*/ 47 h 49"/>
                      <a:gd name="T16" fmla="*/ 20 w 65"/>
                      <a:gd name="T17" fmla="*/ 49 h 49"/>
                      <a:gd name="T18" fmla="*/ 10 w 65"/>
                      <a:gd name="T19" fmla="*/ 42 h 49"/>
                      <a:gd name="T20" fmla="*/ 2 w 65"/>
                      <a:gd name="T21" fmla="*/ 32 h 49"/>
                      <a:gd name="T22" fmla="*/ 0 w 65"/>
                      <a:gd name="T23" fmla="*/ 26 h 49"/>
                      <a:gd name="T24" fmla="*/ 0 w 65"/>
                      <a:gd name="T25" fmla="*/ 20 h 49"/>
                      <a:gd name="T26" fmla="*/ 8 w 65"/>
                      <a:gd name="T27" fmla="*/ 16 h 49"/>
                      <a:gd name="T28" fmla="*/ 14 w 65"/>
                      <a:gd name="T29" fmla="*/ 14 h 49"/>
                      <a:gd name="T30" fmla="*/ 20 w 65"/>
                      <a:gd name="T31" fmla="*/ 8 h 49"/>
                      <a:gd name="T32" fmla="*/ 32 w 65"/>
                      <a:gd name="T33" fmla="*/ 8 h 49"/>
                      <a:gd name="T34" fmla="*/ 40 w 65"/>
                      <a:gd name="T35" fmla="*/ 4 h 49"/>
                      <a:gd name="T36" fmla="*/ 50 w 65"/>
                      <a:gd name="T37" fmla="*/ 4 h 49"/>
                      <a:gd name="T38" fmla="*/ 57 w 65"/>
                      <a:gd name="T39" fmla="*/ 0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49"/>
                      <a:gd name="T62" fmla="*/ 65 w 65"/>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49">
                        <a:moveTo>
                          <a:pt x="57" y="0"/>
                        </a:moveTo>
                        <a:lnTo>
                          <a:pt x="65" y="0"/>
                        </a:lnTo>
                        <a:lnTo>
                          <a:pt x="65" y="12"/>
                        </a:lnTo>
                        <a:lnTo>
                          <a:pt x="63" y="20"/>
                        </a:lnTo>
                        <a:lnTo>
                          <a:pt x="55" y="30"/>
                        </a:lnTo>
                        <a:lnTo>
                          <a:pt x="50" y="38"/>
                        </a:lnTo>
                        <a:lnTo>
                          <a:pt x="40" y="44"/>
                        </a:lnTo>
                        <a:lnTo>
                          <a:pt x="32" y="47"/>
                        </a:lnTo>
                        <a:lnTo>
                          <a:pt x="20" y="49"/>
                        </a:lnTo>
                        <a:lnTo>
                          <a:pt x="10" y="42"/>
                        </a:lnTo>
                        <a:lnTo>
                          <a:pt x="2" y="32"/>
                        </a:lnTo>
                        <a:lnTo>
                          <a:pt x="0" y="26"/>
                        </a:lnTo>
                        <a:lnTo>
                          <a:pt x="0" y="20"/>
                        </a:lnTo>
                        <a:lnTo>
                          <a:pt x="8" y="16"/>
                        </a:lnTo>
                        <a:lnTo>
                          <a:pt x="14" y="14"/>
                        </a:lnTo>
                        <a:lnTo>
                          <a:pt x="20" y="8"/>
                        </a:lnTo>
                        <a:lnTo>
                          <a:pt x="32" y="8"/>
                        </a:lnTo>
                        <a:lnTo>
                          <a:pt x="40" y="4"/>
                        </a:lnTo>
                        <a:lnTo>
                          <a:pt x="50" y="4"/>
                        </a:lnTo>
                        <a:lnTo>
                          <a:pt x="57"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03" name="Freeform 56"/>
                  <p:cNvSpPr>
                    <a:spLocks/>
                  </p:cNvSpPr>
                  <p:nvPr/>
                </p:nvSpPr>
                <p:spPr bwMode="auto">
                  <a:xfrm>
                    <a:off x="6853975" y="781458"/>
                    <a:ext cx="78833" cy="96932"/>
                  </a:xfrm>
                  <a:custGeom>
                    <a:avLst/>
                    <a:gdLst>
                      <a:gd name="T0" fmla="*/ 22 w 105"/>
                      <a:gd name="T1" fmla="*/ 0 h 119"/>
                      <a:gd name="T2" fmla="*/ 35 w 105"/>
                      <a:gd name="T3" fmla="*/ 9 h 119"/>
                      <a:gd name="T4" fmla="*/ 43 w 105"/>
                      <a:gd name="T5" fmla="*/ 9 h 119"/>
                      <a:gd name="T6" fmla="*/ 49 w 105"/>
                      <a:gd name="T7" fmla="*/ 15 h 119"/>
                      <a:gd name="T8" fmla="*/ 53 w 105"/>
                      <a:gd name="T9" fmla="*/ 17 h 119"/>
                      <a:gd name="T10" fmla="*/ 55 w 105"/>
                      <a:gd name="T11" fmla="*/ 23 h 119"/>
                      <a:gd name="T12" fmla="*/ 55 w 105"/>
                      <a:gd name="T13" fmla="*/ 25 h 119"/>
                      <a:gd name="T14" fmla="*/ 65 w 105"/>
                      <a:gd name="T15" fmla="*/ 35 h 119"/>
                      <a:gd name="T16" fmla="*/ 71 w 105"/>
                      <a:gd name="T17" fmla="*/ 35 h 119"/>
                      <a:gd name="T18" fmla="*/ 81 w 105"/>
                      <a:gd name="T19" fmla="*/ 39 h 119"/>
                      <a:gd name="T20" fmla="*/ 99 w 105"/>
                      <a:gd name="T21" fmla="*/ 57 h 119"/>
                      <a:gd name="T22" fmla="*/ 105 w 105"/>
                      <a:gd name="T23" fmla="*/ 77 h 119"/>
                      <a:gd name="T24" fmla="*/ 105 w 105"/>
                      <a:gd name="T25" fmla="*/ 119 h 119"/>
                      <a:gd name="T26" fmla="*/ 85 w 105"/>
                      <a:gd name="T27" fmla="*/ 119 h 119"/>
                      <a:gd name="T28" fmla="*/ 77 w 105"/>
                      <a:gd name="T29" fmla="*/ 117 h 119"/>
                      <a:gd name="T30" fmla="*/ 71 w 105"/>
                      <a:gd name="T31" fmla="*/ 117 h 119"/>
                      <a:gd name="T32" fmla="*/ 71 w 105"/>
                      <a:gd name="T33" fmla="*/ 111 h 119"/>
                      <a:gd name="T34" fmla="*/ 69 w 105"/>
                      <a:gd name="T35" fmla="*/ 101 h 119"/>
                      <a:gd name="T36" fmla="*/ 65 w 105"/>
                      <a:gd name="T37" fmla="*/ 97 h 119"/>
                      <a:gd name="T38" fmla="*/ 61 w 105"/>
                      <a:gd name="T39" fmla="*/ 95 h 119"/>
                      <a:gd name="T40" fmla="*/ 55 w 105"/>
                      <a:gd name="T41" fmla="*/ 95 h 119"/>
                      <a:gd name="T42" fmla="*/ 53 w 105"/>
                      <a:gd name="T43" fmla="*/ 97 h 119"/>
                      <a:gd name="T44" fmla="*/ 49 w 105"/>
                      <a:gd name="T45" fmla="*/ 105 h 119"/>
                      <a:gd name="T46" fmla="*/ 49 w 105"/>
                      <a:gd name="T47" fmla="*/ 113 h 119"/>
                      <a:gd name="T48" fmla="*/ 0 w 105"/>
                      <a:gd name="T49" fmla="*/ 97 h 119"/>
                      <a:gd name="T50" fmla="*/ 0 w 105"/>
                      <a:gd name="T51" fmla="*/ 89 h 119"/>
                      <a:gd name="T52" fmla="*/ 6 w 105"/>
                      <a:gd name="T53" fmla="*/ 81 h 119"/>
                      <a:gd name="T54" fmla="*/ 12 w 105"/>
                      <a:gd name="T55" fmla="*/ 75 h 119"/>
                      <a:gd name="T56" fmla="*/ 16 w 105"/>
                      <a:gd name="T57" fmla="*/ 69 h 119"/>
                      <a:gd name="T58" fmla="*/ 22 w 105"/>
                      <a:gd name="T59" fmla="*/ 61 h 119"/>
                      <a:gd name="T60" fmla="*/ 28 w 105"/>
                      <a:gd name="T61" fmla="*/ 65 h 119"/>
                      <a:gd name="T62" fmla="*/ 28 w 105"/>
                      <a:gd name="T63" fmla="*/ 59 h 119"/>
                      <a:gd name="T64" fmla="*/ 22 w 105"/>
                      <a:gd name="T65" fmla="*/ 47 h 119"/>
                      <a:gd name="T66" fmla="*/ 20 w 105"/>
                      <a:gd name="T67" fmla="*/ 29 h 119"/>
                      <a:gd name="T68" fmla="*/ 16 w 105"/>
                      <a:gd name="T69" fmla="*/ 15 h 119"/>
                      <a:gd name="T70" fmla="*/ 16 w 105"/>
                      <a:gd name="T71" fmla="*/ 5 h 119"/>
                      <a:gd name="T72" fmla="*/ 22 w 105"/>
                      <a:gd name="T73" fmla="*/ 0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119"/>
                      <a:gd name="T113" fmla="*/ 105 w 105"/>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119">
                        <a:moveTo>
                          <a:pt x="22" y="0"/>
                        </a:moveTo>
                        <a:lnTo>
                          <a:pt x="35" y="9"/>
                        </a:lnTo>
                        <a:lnTo>
                          <a:pt x="43" y="9"/>
                        </a:lnTo>
                        <a:lnTo>
                          <a:pt x="49" y="15"/>
                        </a:lnTo>
                        <a:lnTo>
                          <a:pt x="53" y="17"/>
                        </a:lnTo>
                        <a:lnTo>
                          <a:pt x="55" y="23"/>
                        </a:lnTo>
                        <a:lnTo>
                          <a:pt x="55" y="25"/>
                        </a:lnTo>
                        <a:lnTo>
                          <a:pt x="65" y="35"/>
                        </a:lnTo>
                        <a:lnTo>
                          <a:pt x="71" y="35"/>
                        </a:lnTo>
                        <a:lnTo>
                          <a:pt x="81" y="39"/>
                        </a:lnTo>
                        <a:lnTo>
                          <a:pt x="99" y="57"/>
                        </a:lnTo>
                        <a:lnTo>
                          <a:pt x="105" y="77"/>
                        </a:lnTo>
                        <a:lnTo>
                          <a:pt x="105" y="119"/>
                        </a:lnTo>
                        <a:lnTo>
                          <a:pt x="85" y="119"/>
                        </a:lnTo>
                        <a:lnTo>
                          <a:pt x="77" y="117"/>
                        </a:lnTo>
                        <a:lnTo>
                          <a:pt x="71" y="117"/>
                        </a:lnTo>
                        <a:lnTo>
                          <a:pt x="71" y="111"/>
                        </a:lnTo>
                        <a:lnTo>
                          <a:pt x="69" y="101"/>
                        </a:lnTo>
                        <a:lnTo>
                          <a:pt x="65" y="97"/>
                        </a:lnTo>
                        <a:lnTo>
                          <a:pt x="61" y="95"/>
                        </a:lnTo>
                        <a:lnTo>
                          <a:pt x="55" y="95"/>
                        </a:lnTo>
                        <a:lnTo>
                          <a:pt x="53" y="97"/>
                        </a:lnTo>
                        <a:lnTo>
                          <a:pt x="49" y="105"/>
                        </a:lnTo>
                        <a:lnTo>
                          <a:pt x="49" y="113"/>
                        </a:lnTo>
                        <a:lnTo>
                          <a:pt x="0" y="97"/>
                        </a:lnTo>
                        <a:lnTo>
                          <a:pt x="0" y="89"/>
                        </a:lnTo>
                        <a:lnTo>
                          <a:pt x="6" y="81"/>
                        </a:lnTo>
                        <a:lnTo>
                          <a:pt x="12" y="75"/>
                        </a:lnTo>
                        <a:lnTo>
                          <a:pt x="16" y="69"/>
                        </a:lnTo>
                        <a:lnTo>
                          <a:pt x="22" y="61"/>
                        </a:lnTo>
                        <a:lnTo>
                          <a:pt x="28" y="65"/>
                        </a:lnTo>
                        <a:lnTo>
                          <a:pt x="28" y="59"/>
                        </a:lnTo>
                        <a:lnTo>
                          <a:pt x="22" y="47"/>
                        </a:lnTo>
                        <a:lnTo>
                          <a:pt x="20" y="29"/>
                        </a:lnTo>
                        <a:lnTo>
                          <a:pt x="16" y="15"/>
                        </a:lnTo>
                        <a:lnTo>
                          <a:pt x="16" y="5"/>
                        </a:lnTo>
                        <a:lnTo>
                          <a:pt x="22"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04" name="Freeform 57"/>
                  <p:cNvSpPr>
                    <a:spLocks/>
                  </p:cNvSpPr>
                  <p:nvPr/>
                </p:nvSpPr>
                <p:spPr bwMode="auto">
                  <a:xfrm>
                    <a:off x="6955626" y="815438"/>
                    <a:ext cx="48514" cy="60582"/>
                  </a:xfrm>
                  <a:custGeom>
                    <a:avLst/>
                    <a:gdLst>
                      <a:gd name="T0" fmla="*/ 20 w 55"/>
                      <a:gd name="T1" fmla="*/ 0 h 80"/>
                      <a:gd name="T2" fmla="*/ 30 w 55"/>
                      <a:gd name="T3" fmla="*/ 8 h 80"/>
                      <a:gd name="T4" fmla="*/ 38 w 55"/>
                      <a:gd name="T5" fmla="*/ 14 h 80"/>
                      <a:gd name="T6" fmla="*/ 43 w 55"/>
                      <a:gd name="T7" fmla="*/ 22 h 80"/>
                      <a:gd name="T8" fmla="*/ 47 w 55"/>
                      <a:gd name="T9" fmla="*/ 34 h 80"/>
                      <a:gd name="T10" fmla="*/ 55 w 55"/>
                      <a:gd name="T11" fmla="*/ 38 h 80"/>
                      <a:gd name="T12" fmla="*/ 43 w 55"/>
                      <a:gd name="T13" fmla="*/ 80 h 80"/>
                      <a:gd name="T14" fmla="*/ 30 w 55"/>
                      <a:gd name="T15" fmla="*/ 78 h 80"/>
                      <a:gd name="T16" fmla="*/ 10 w 55"/>
                      <a:gd name="T17" fmla="*/ 66 h 80"/>
                      <a:gd name="T18" fmla="*/ 0 w 55"/>
                      <a:gd name="T19" fmla="*/ 58 h 80"/>
                      <a:gd name="T20" fmla="*/ 0 w 55"/>
                      <a:gd name="T21" fmla="*/ 22 h 80"/>
                      <a:gd name="T22" fmla="*/ 6 w 55"/>
                      <a:gd name="T23" fmla="*/ 14 h 80"/>
                      <a:gd name="T24" fmla="*/ 20 w 55"/>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80"/>
                      <a:gd name="T41" fmla="*/ 55 w 55"/>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80">
                        <a:moveTo>
                          <a:pt x="20" y="0"/>
                        </a:moveTo>
                        <a:lnTo>
                          <a:pt x="30" y="8"/>
                        </a:lnTo>
                        <a:lnTo>
                          <a:pt x="38" y="14"/>
                        </a:lnTo>
                        <a:lnTo>
                          <a:pt x="43" y="22"/>
                        </a:lnTo>
                        <a:lnTo>
                          <a:pt x="47" y="34"/>
                        </a:lnTo>
                        <a:lnTo>
                          <a:pt x="55" y="38"/>
                        </a:lnTo>
                        <a:lnTo>
                          <a:pt x="43" y="80"/>
                        </a:lnTo>
                        <a:lnTo>
                          <a:pt x="30" y="78"/>
                        </a:lnTo>
                        <a:lnTo>
                          <a:pt x="10" y="66"/>
                        </a:lnTo>
                        <a:lnTo>
                          <a:pt x="0" y="58"/>
                        </a:lnTo>
                        <a:lnTo>
                          <a:pt x="0" y="22"/>
                        </a:lnTo>
                        <a:lnTo>
                          <a:pt x="6" y="14"/>
                        </a:lnTo>
                        <a:lnTo>
                          <a:pt x="2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305" name="Freeform 59"/>
                  <p:cNvSpPr>
                    <a:spLocks/>
                  </p:cNvSpPr>
                  <p:nvPr/>
                </p:nvSpPr>
                <p:spPr bwMode="auto">
                  <a:xfrm>
                    <a:off x="6977972" y="656961"/>
                    <a:ext cx="151608" cy="193863"/>
                  </a:xfrm>
                  <a:custGeom>
                    <a:avLst/>
                    <a:gdLst>
                      <a:gd name="T0" fmla="*/ 25 w 188"/>
                      <a:gd name="T1" fmla="*/ 0 h 246"/>
                      <a:gd name="T2" fmla="*/ 43 w 188"/>
                      <a:gd name="T3" fmla="*/ 12 h 246"/>
                      <a:gd name="T4" fmla="*/ 93 w 188"/>
                      <a:gd name="T5" fmla="*/ 61 h 246"/>
                      <a:gd name="T6" fmla="*/ 103 w 188"/>
                      <a:gd name="T7" fmla="*/ 69 h 246"/>
                      <a:gd name="T8" fmla="*/ 111 w 188"/>
                      <a:gd name="T9" fmla="*/ 71 h 246"/>
                      <a:gd name="T10" fmla="*/ 188 w 188"/>
                      <a:gd name="T11" fmla="*/ 157 h 246"/>
                      <a:gd name="T12" fmla="*/ 117 w 188"/>
                      <a:gd name="T13" fmla="*/ 246 h 246"/>
                      <a:gd name="T14" fmla="*/ 89 w 188"/>
                      <a:gd name="T15" fmla="*/ 244 h 246"/>
                      <a:gd name="T16" fmla="*/ 69 w 188"/>
                      <a:gd name="T17" fmla="*/ 230 h 246"/>
                      <a:gd name="T18" fmla="*/ 59 w 188"/>
                      <a:gd name="T19" fmla="*/ 210 h 246"/>
                      <a:gd name="T20" fmla="*/ 53 w 188"/>
                      <a:gd name="T21" fmla="*/ 188 h 246"/>
                      <a:gd name="T22" fmla="*/ 69 w 188"/>
                      <a:gd name="T23" fmla="*/ 168 h 246"/>
                      <a:gd name="T24" fmla="*/ 49 w 188"/>
                      <a:gd name="T25" fmla="*/ 153 h 246"/>
                      <a:gd name="T26" fmla="*/ 37 w 188"/>
                      <a:gd name="T27" fmla="*/ 151 h 246"/>
                      <a:gd name="T28" fmla="*/ 23 w 188"/>
                      <a:gd name="T29" fmla="*/ 151 h 246"/>
                      <a:gd name="T30" fmla="*/ 21 w 188"/>
                      <a:gd name="T31" fmla="*/ 149 h 246"/>
                      <a:gd name="T32" fmla="*/ 14 w 188"/>
                      <a:gd name="T33" fmla="*/ 137 h 246"/>
                      <a:gd name="T34" fmla="*/ 6 w 188"/>
                      <a:gd name="T35" fmla="*/ 107 h 246"/>
                      <a:gd name="T36" fmla="*/ 0 w 188"/>
                      <a:gd name="T37" fmla="*/ 75 h 246"/>
                      <a:gd name="T38" fmla="*/ 0 w 188"/>
                      <a:gd name="T39" fmla="*/ 49 h 246"/>
                      <a:gd name="T40" fmla="*/ 6 w 188"/>
                      <a:gd name="T41" fmla="*/ 35 h 246"/>
                      <a:gd name="T42" fmla="*/ 16 w 188"/>
                      <a:gd name="T43" fmla="*/ 23 h 246"/>
                      <a:gd name="T44" fmla="*/ 23 w 188"/>
                      <a:gd name="T45" fmla="*/ 12 h 246"/>
                      <a:gd name="T46" fmla="*/ 25 w 188"/>
                      <a:gd name="T47" fmla="*/ 0 h 2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8"/>
                      <a:gd name="T73" fmla="*/ 0 h 246"/>
                      <a:gd name="T74" fmla="*/ 188 w 188"/>
                      <a:gd name="T75" fmla="*/ 246 h 2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8" h="246">
                        <a:moveTo>
                          <a:pt x="25" y="0"/>
                        </a:moveTo>
                        <a:lnTo>
                          <a:pt x="43" y="12"/>
                        </a:lnTo>
                        <a:lnTo>
                          <a:pt x="93" y="61"/>
                        </a:lnTo>
                        <a:lnTo>
                          <a:pt x="103" y="69"/>
                        </a:lnTo>
                        <a:lnTo>
                          <a:pt x="111" y="71"/>
                        </a:lnTo>
                        <a:lnTo>
                          <a:pt x="188" y="157"/>
                        </a:lnTo>
                        <a:lnTo>
                          <a:pt x="117" y="246"/>
                        </a:lnTo>
                        <a:lnTo>
                          <a:pt x="89" y="244"/>
                        </a:lnTo>
                        <a:lnTo>
                          <a:pt x="69" y="230"/>
                        </a:lnTo>
                        <a:lnTo>
                          <a:pt x="59" y="210"/>
                        </a:lnTo>
                        <a:lnTo>
                          <a:pt x="53" y="188"/>
                        </a:lnTo>
                        <a:lnTo>
                          <a:pt x="69" y="168"/>
                        </a:lnTo>
                        <a:lnTo>
                          <a:pt x="49" y="153"/>
                        </a:lnTo>
                        <a:lnTo>
                          <a:pt x="37" y="151"/>
                        </a:lnTo>
                        <a:lnTo>
                          <a:pt x="23" y="151"/>
                        </a:lnTo>
                        <a:lnTo>
                          <a:pt x="21" y="149"/>
                        </a:lnTo>
                        <a:lnTo>
                          <a:pt x="14" y="137"/>
                        </a:lnTo>
                        <a:lnTo>
                          <a:pt x="6" y="107"/>
                        </a:lnTo>
                        <a:lnTo>
                          <a:pt x="0" y="75"/>
                        </a:lnTo>
                        <a:lnTo>
                          <a:pt x="0" y="49"/>
                        </a:lnTo>
                        <a:lnTo>
                          <a:pt x="6" y="35"/>
                        </a:lnTo>
                        <a:lnTo>
                          <a:pt x="16" y="23"/>
                        </a:lnTo>
                        <a:lnTo>
                          <a:pt x="23" y="12"/>
                        </a:lnTo>
                        <a:lnTo>
                          <a:pt x="25"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grpSp>
            <p:grpSp>
              <p:nvGrpSpPr>
                <p:cNvPr id="1287" name="组合 403"/>
                <p:cNvGrpSpPr>
                  <a:grpSpLocks/>
                </p:cNvGrpSpPr>
                <p:nvPr/>
              </p:nvGrpSpPr>
              <p:grpSpPr bwMode="auto">
                <a:xfrm rot="4524214">
                  <a:off x="5143966" y="3586612"/>
                  <a:ext cx="210525" cy="149227"/>
                  <a:chOff x="6512060" y="630190"/>
                  <a:chExt cx="614542" cy="435641"/>
                </a:xfrm>
                <a:grpFill/>
              </p:grpSpPr>
              <p:sp>
                <p:nvSpPr>
                  <p:cNvPr id="1288" name="Freeform 49"/>
                  <p:cNvSpPr>
                    <a:spLocks/>
                  </p:cNvSpPr>
                  <p:nvPr/>
                </p:nvSpPr>
                <p:spPr bwMode="auto">
                  <a:xfrm>
                    <a:off x="6920977" y="993257"/>
                    <a:ext cx="64597" cy="51733"/>
                  </a:xfrm>
                  <a:custGeom>
                    <a:avLst/>
                    <a:gdLst>
                      <a:gd name="T0" fmla="*/ 40 w 84"/>
                      <a:gd name="T1" fmla="*/ 0 h 71"/>
                      <a:gd name="T2" fmla="*/ 68 w 84"/>
                      <a:gd name="T3" fmla="*/ 0 h 71"/>
                      <a:gd name="T4" fmla="*/ 72 w 84"/>
                      <a:gd name="T5" fmla="*/ 2 h 71"/>
                      <a:gd name="T6" fmla="*/ 78 w 84"/>
                      <a:gd name="T7" fmla="*/ 3 h 71"/>
                      <a:gd name="T8" fmla="*/ 80 w 84"/>
                      <a:gd name="T9" fmla="*/ 11 h 71"/>
                      <a:gd name="T10" fmla="*/ 80 w 84"/>
                      <a:gd name="T11" fmla="*/ 19 h 71"/>
                      <a:gd name="T12" fmla="*/ 84 w 84"/>
                      <a:gd name="T13" fmla="*/ 31 h 71"/>
                      <a:gd name="T14" fmla="*/ 64 w 84"/>
                      <a:gd name="T15" fmla="*/ 47 h 71"/>
                      <a:gd name="T16" fmla="*/ 56 w 84"/>
                      <a:gd name="T17" fmla="*/ 55 h 71"/>
                      <a:gd name="T18" fmla="*/ 48 w 84"/>
                      <a:gd name="T19" fmla="*/ 67 h 71"/>
                      <a:gd name="T20" fmla="*/ 40 w 84"/>
                      <a:gd name="T21" fmla="*/ 71 h 71"/>
                      <a:gd name="T22" fmla="*/ 24 w 84"/>
                      <a:gd name="T23" fmla="*/ 67 h 71"/>
                      <a:gd name="T24" fmla="*/ 0 w 84"/>
                      <a:gd name="T25" fmla="*/ 59 h 71"/>
                      <a:gd name="T26" fmla="*/ 10 w 84"/>
                      <a:gd name="T27" fmla="*/ 37 h 71"/>
                      <a:gd name="T28" fmla="*/ 28 w 84"/>
                      <a:gd name="T29" fmla="*/ 19 h 71"/>
                      <a:gd name="T30" fmla="*/ 40 w 84"/>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71"/>
                      <a:gd name="T50" fmla="*/ 84 w 84"/>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71">
                        <a:moveTo>
                          <a:pt x="40" y="0"/>
                        </a:moveTo>
                        <a:lnTo>
                          <a:pt x="68" y="0"/>
                        </a:lnTo>
                        <a:lnTo>
                          <a:pt x="72" y="2"/>
                        </a:lnTo>
                        <a:lnTo>
                          <a:pt x="78" y="3"/>
                        </a:lnTo>
                        <a:lnTo>
                          <a:pt x="80" y="11"/>
                        </a:lnTo>
                        <a:lnTo>
                          <a:pt x="80" y="19"/>
                        </a:lnTo>
                        <a:lnTo>
                          <a:pt x="84" y="31"/>
                        </a:lnTo>
                        <a:lnTo>
                          <a:pt x="64" y="47"/>
                        </a:lnTo>
                        <a:lnTo>
                          <a:pt x="56" y="55"/>
                        </a:lnTo>
                        <a:lnTo>
                          <a:pt x="48" y="67"/>
                        </a:lnTo>
                        <a:lnTo>
                          <a:pt x="40" y="71"/>
                        </a:lnTo>
                        <a:lnTo>
                          <a:pt x="24" y="67"/>
                        </a:lnTo>
                        <a:lnTo>
                          <a:pt x="0" y="59"/>
                        </a:lnTo>
                        <a:lnTo>
                          <a:pt x="10" y="37"/>
                        </a:lnTo>
                        <a:lnTo>
                          <a:pt x="28" y="19"/>
                        </a:lnTo>
                        <a:lnTo>
                          <a:pt x="4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289" name="Freeform 50"/>
                  <p:cNvSpPr>
                    <a:spLocks/>
                  </p:cNvSpPr>
                  <p:nvPr/>
                </p:nvSpPr>
                <p:spPr bwMode="auto">
                  <a:xfrm>
                    <a:off x="6840270" y="891467"/>
                    <a:ext cx="103362" cy="129333"/>
                  </a:xfrm>
                  <a:custGeom>
                    <a:avLst/>
                    <a:gdLst>
                      <a:gd name="T0" fmla="*/ 95 w 127"/>
                      <a:gd name="T1" fmla="*/ 0 h 153"/>
                      <a:gd name="T2" fmla="*/ 111 w 127"/>
                      <a:gd name="T3" fmla="*/ 20 h 153"/>
                      <a:gd name="T4" fmla="*/ 121 w 127"/>
                      <a:gd name="T5" fmla="*/ 34 h 153"/>
                      <a:gd name="T6" fmla="*/ 127 w 127"/>
                      <a:gd name="T7" fmla="*/ 46 h 153"/>
                      <a:gd name="T8" fmla="*/ 121 w 127"/>
                      <a:gd name="T9" fmla="*/ 58 h 153"/>
                      <a:gd name="T10" fmla="*/ 119 w 127"/>
                      <a:gd name="T11" fmla="*/ 72 h 153"/>
                      <a:gd name="T12" fmla="*/ 115 w 127"/>
                      <a:gd name="T13" fmla="*/ 92 h 153"/>
                      <a:gd name="T14" fmla="*/ 97 w 127"/>
                      <a:gd name="T15" fmla="*/ 122 h 153"/>
                      <a:gd name="T16" fmla="*/ 89 w 127"/>
                      <a:gd name="T17" fmla="*/ 139 h 153"/>
                      <a:gd name="T18" fmla="*/ 79 w 127"/>
                      <a:gd name="T19" fmla="*/ 149 h 153"/>
                      <a:gd name="T20" fmla="*/ 63 w 127"/>
                      <a:gd name="T21" fmla="*/ 153 h 153"/>
                      <a:gd name="T22" fmla="*/ 35 w 127"/>
                      <a:gd name="T23" fmla="*/ 153 h 153"/>
                      <a:gd name="T24" fmla="*/ 26 w 127"/>
                      <a:gd name="T25" fmla="*/ 151 h 153"/>
                      <a:gd name="T26" fmla="*/ 20 w 127"/>
                      <a:gd name="T27" fmla="*/ 149 h 153"/>
                      <a:gd name="T28" fmla="*/ 16 w 127"/>
                      <a:gd name="T29" fmla="*/ 143 h 153"/>
                      <a:gd name="T30" fmla="*/ 14 w 127"/>
                      <a:gd name="T31" fmla="*/ 133 h 153"/>
                      <a:gd name="T32" fmla="*/ 14 w 127"/>
                      <a:gd name="T33" fmla="*/ 122 h 153"/>
                      <a:gd name="T34" fmla="*/ 16 w 127"/>
                      <a:gd name="T35" fmla="*/ 116 h 153"/>
                      <a:gd name="T36" fmla="*/ 20 w 127"/>
                      <a:gd name="T37" fmla="*/ 108 h 153"/>
                      <a:gd name="T38" fmla="*/ 26 w 127"/>
                      <a:gd name="T39" fmla="*/ 108 h 153"/>
                      <a:gd name="T40" fmla="*/ 32 w 127"/>
                      <a:gd name="T41" fmla="*/ 100 h 153"/>
                      <a:gd name="T42" fmla="*/ 34 w 127"/>
                      <a:gd name="T43" fmla="*/ 94 h 153"/>
                      <a:gd name="T44" fmla="*/ 34 w 127"/>
                      <a:gd name="T45" fmla="*/ 92 h 153"/>
                      <a:gd name="T46" fmla="*/ 32 w 127"/>
                      <a:gd name="T47" fmla="*/ 92 h 153"/>
                      <a:gd name="T48" fmla="*/ 26 w 127"/>
                      <a:gd name="T49" fmla="*/ 88 h 153"/>
                      <a:gd name="T50" fmla="*/ 4 w 127"/>
                      <a:gd name="T51" fmla="*/ 88 h 153"/>
                      <a:gd name="T52" fmla="*/ 0 w 127"/>
                      <a:gd name="T53" fmla="*/ 78 h 153"/>
                      <a:gd name="T54" fmla="*/ 0 w 127"/>
                      <a:gd name="T55" fmla="*/ 68 h 153"/>
                      <a:gd name="T56" fmla="*/ 8 w 127"/>
                      <a:gd name="T57" fmla="*/ 64 h 153"/>
                      <a:gd name="T58" fmla="*/ 14 w 127"/>
                      <a:gd name="T59" fmla="*/ 58 h 153"/>
                      <a:gd name="T60" fmla="*/ 34 w 127"/>
                      <a:gd name="T61" fmla="*/ 64 h 153"/>
                      <a:gd name="T62" fmla="*/ 53 w 127"/>
                      <a:gd name="T63" fmla="*/ 72 h 153"/>
                      <a:gd name="T64" fmla="*/ 65 w 127"/>
                      <a:gd name="T65" fmla="*/ 84 h 153"/>
                      <a:gd name="T66" fmla="*/ 75 w 127"/>
                      <a:gd name="T67" fmla="*/ 56 h 153"/>
                      <a:gd name="T68" fmla="*/ 81 w 127"/>
                      <a:gd name="T69" fmla="*/ 26 h 153"/>
                      <a:gd name="T70" fmla="*/ 95 w 127"/>
                      <a:gd name="T71" fmla="*/ 0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153"/>
                      <a:gd name="T110" fmla="*/ 127 w 127"/>
                      <a:gd name="T111" fmla="*/ 153 h 1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153">
                        <a:moveTo>
                          <a:pt x="95" y="0"/>
                        </a:moveTo>
                        <a:lnTo>
                          <a:pt x="111" y="20"/>
                        </a:lnTo>
                        <a:lnTo>
                          <a:pt x="121" y="34"/>
                        </a:lnTo>
                        <a:lnTo>
                          <a:pt x="127" y="46"/>
                        </a:lnTo>
                        <a:lnTo>
                          <a:pt x="121" y="58"/>
                        </a:lnTo>
                        <a:lnTo>
                          <a:pt x="119" y="72"/>
                        </a:lnTo>
                        <a:lnTo>
                          <a:pt x="115" y="92"/>
                        </a:lnTo>
                        <a:lnTo>
                          <a:pt x="97" y="122"/>
                        </a:lnTo>
                        <a:lnTo>
                          <a:pt x="89" y="139"/>
                        </a:lnTo>
                        <a:lnTo>
                          <a:pt x="79" y="149"/>
                        </a:lnTo>
                        <a:lnTo>
                          <a:pt x="63" y="153"/>
                        </a:lnTo>
                        <a:lnTo>
                          <a:pt x="35" y="153"/>
                        </a:lnTo>
                        <a:lnTo>
                          <a:pt x="26" y="151"/>
                        </a:lnTo>
                        <a:lnTo>
                          <a:pt x="20" y="149"/>
                        </a:lnTo>
                        <a:lnTo>
                          <a:pt x="16" y="143"/>
                        </a:lnTo>
                        <a:lnTo>
                          <a:pt x="14" y="133"/>
                        </a:lnTo>
                        <a:lnTo>
                          <a:pt x="14" y="122"/>
                        </a:lnTo>
                        <a:lnTo>
                          <a:pt x="16" y="116"/>
                        </a:lnTo>
                        <a:lnTo>
                          <a:pt x="20" y="108"/>
                        </a:lnTo>
                        <a:lnTo>
                          <a:pt x="26" y="108"/>
                        </a:lnTo>
                        <a:lnTo>
                          <a:pt x="32" y="100"/>
                        </a:lnTo>
                        <a:lnTo>
                          <a:pt x="34" y="94"/>
                        </a:lnTo>
                        <a:lnTo>
                          <a:pt x="34" y="92"/>
                        </a:lnTo>
                        <a:lnTo>
                          <a:pt x="32" y="92"/>
                        </a:lnTo>
                        <a:lnTo>
                          <a:pt x="26" y="88"/>
                        </a:lnTo>
                        <a:lnTo>
                          <a:pt x="4" y="88"/>
                        </a:lnTo>
                        <a:lnTo>
                          <a:pt x="0" y="78"/>
                        </a:lnTo>
                        <a:lnTo>
                          <a:pt x="0" y="68"/>
                        </a:lnTo>
                        <a:lnTo>
                          <a:pt x="8" y="64"/>
                        </a:lnTo>
                        <a:lnTo>
                          <a:pt x="14" y="58"/>
                        </a:lnTo>
                        <a:lnTo>
                          <a:pt x="34" y="64"/>
                        </a:lnTo>
                        <a:lnTo>
                          <a:pt x="53" y="72"/>
                        </a:lnTo>
                        <a:lnTo>
                          <a:pt x="65" y="84"/>
                        </a:lnTo>
                        <a:lnTo>
                          <a:pt x="75" y="56"/>
                        </a:lnTo>
                        <a:lnTo>
                          <a:pt x="81" y="26"/>
                        </a:lnTo>
                        <a:lnTo>
                          <a:pt x="95"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290" name="Freeform 51"/>
                  <p:cNvSpPr>
                    <a:spLocks/>
                  </p:cNvSpPr>
                  <p:nvPr/>
                </p:nvSpPr>
                <p:spPr bwMode="auto">
                  <a:xfrm>
                    <a:off x="6586575" y="910631"/>
                    <a:ext cx="219640" cy="155200"/>
                  </a:xfrm>
                  <a:custGeom>
                    <a:avLst/>
                    <a:gdLst>
                      <a:gd name="T0" fmla="*/ 232 w 280"/>
                      <a:gd name="T1" fmla="*/ 0 h 189"/>
                      <a:gd name="T2" fmla="*/ 240 w 280"/>
                      <a:gd name="T3" fmla="*/ 26 h 189"/>
                      <a:gd name="T4" fmla="*/ 246 w 280"/>
                      <a:gd name="T5" fmla="*/ 60 h 189"/>
                      <a:gd name="T6" fmla="*/ 246 w 280"/>
                      <a:gd name="T7" fmla="*/ 88 h 189"/>
                      <a:gd name="T8" fmla="*/ 262 w 280"/>
                      <a:gd name="T9" fmla="*/ 95 h 189"/>
                      <a:gd name="T10" fmla="*/ 276 w 280"/>
                      <a:gd name="T11" fmla="*/ 111 h 189"/>
                      <a:gd name="T12" fmla="*/ 280 w 280"/>
                      <a:gd name="T13" fmla="*/ 127 h 189"/>
                      <a:gd name="T14" fmla="*/ 272 w 280"/>
                      <a:gd name="T15" fmla="*/ 141 h 189"/>
                      <a:gd name="T16" fmla="*/ 236 w 280"/>
                      <a:gd name="T17" fmla="*/ 141 h 189"/>
                      <a:gd name="T18" fmla="*/ 206 w 280"/>
                      <a:gd name="T19" fmla="*/ 139 h 189"/>
                      <a:gd name="T20" fmla="*/ 171 w 280"/>
                      <a:gd name="T21" fmla="*/ 143 h 189"/>
                      <a:gd name="T22" fmla="*/ 147 w 280"/>
                      <a:gd name="T23" fmla="*/ 147 h 189"/>
                      <a:gd name="T24" fmla="*/ 135 w 280"/>
                      <a:gd name="T25" fmla="*/ 157 h 189"/>
                      <a:gd name="T26" fmla="*/ 121 w 280"/>
                      <a:gd name="T27" fmla="*/ 173 h 189"/>
                      <a:gd name="T28" fmla="*/ 109 w 280"/>
                      <a:gd name="T29" fmla="*/ 183 h 189"/>
                      <a:gd name="T30" fmla="*/ 87 w 280"/>
                      <a:gd name="T31" fmla="*/ 189 h 189"/>
                      <a:gd name="T32" fmla="*/ 79 w 280"/>
                      <a:gd name="T33" fmla="*/ 183 h 189"/>
                      <a:gd name="T34" fmla="*/ 73 w 280"/>
                      <a:gd name="T35" fmla="*/ 169 h 189"/>
                      <a:gd name="T36" fmla="*/ 73 w 280"/>
                      <a:gd name="T37" fmla="*/ 141 h 189"/>
                      <a:gd name="T38" fmla="*/ 79 w 280"/>
                      <a:gd name="T39" fmla="*/ 133 h 189"/>
                      <a:gd name="T40" fmla="*/ 101 w 280"/>
                      <a:gd name="T41" fmla="*/ 125 h 189"/>
                      <a:gd name="T42" fmla="*/ 125 w 280"/>
                      <a:gd name="T43" fmla="*/ 119 h 189"/>
                      <a:gd name="T44" fmla="*/ 145 w 280"/>
                      <a:gd name="T45" fmla="*/ 111 h 189"/>
                      <a:gd name="T46" fmla="*/ 119 w 280"/>
                      <a:gd name="T47" fmla="*/ 107 h 189"/>
                      <a:gd name="T48" fmla="*/ 81 w 280"/>
                      <a:gd name="T49" fmla="*/ 107 h 189"/>
                      <a:gd name="T50" fmla="*/ 48 w 280"/>
                      <a:gd name="T51" fmla="*/ 113 h 189"/>
                      <a:gd name="T52" fmla="*/ 18 w 280"/>
                      <a:gd name="T53" fmla="*/ 113 h 189"/>
                      <a:gd name="T54" fmla="*/ 0 w 280"/>
                      <a:gd name="T55" fmla="*/ 84 h 189"/>
                      <a:gd name="T56" fmla="*/ 18 w 280"/>
                      <a:gd name="T57" fmla="*/ 68 h 189"/>
                      <a:gd name="T58" fmla="*/ 34 w 280"/>
                      <a:gd name="T59" fmla="*/ 62 h 189"/>
                      <a:gd name="T60" fmla="*/ 54 w 280"/>
                      <a:gd name="T61" fmla="*/ 56 h 189"/>
                      <a:gd name="T62" fmla="*/ 69 w 280"/>
                      <a:gd name="T63" fmla="*/ 52 h 189"/>
                      <a:gd name="T64" fmla="*/ 79 w 280"/>
                      <a:gd name="T65" fmla="*/ 38 h 189"/>
                      <a:gd name="T66" fmla="*/ 87 w 280"/>
                      <a:gd name="T67" fmla="*/ 14 h 189"/>
                      <a:gd name="T68" fmla="*/ 119 w 280"/>
                      <a:gd name="T69" fmla="*/ 18 h 189"/>
                      <a:gd name="T70" fmla="*/ 141 w 280"/>
                      <a:gd name="T71" fmla="*/ 24 h 189"/>
                      <a:gd name="T72" fmla="*/ 151 w 280"/>
                      <a:gd name="T73" fmla="*/ 36 h 189"/>
                      <a:gd name="T74" fmla="*/ 157 w 280"/>
                      <a:gd name="T75" fmla="*/ 52 h 189"/>
                      <a:gd name="T76" fmla="*/ 161 w 280"/>
                      <a:gd name="T77" fmla="*/ 66 h 189"/>
                      <a:gd name="T78" fmla="*/ 167 w 280"/>
                      <a:gd name="T79" fmla="*/ 76 h 189"/>
                      <a:gd name="T80" fmla="*/ 177 w 280"/>
                      <a:gd name="T81" fmla="*/ 90 h 189"/>
                      <a:gd name="T82" fmla="*/ 191 w 280"/>
                      <a:gd name="T83" fmla="*/ 70 h 189"/>
                      <a:gd name="T84" fmla="*/ 193 w 280"/>
                      <a:gd name="T85" fmla="*/ 54 h 189"/>
                      <a:gd name="T86" fmla="*/ 191 w 280"/>
                      <a:gd name="T87" fmla="*/ 38 h 189"/>
                      <a:gd name="T88" fmla="*/ 191 w 280"/>
                      <a:gd name="T89" fmla="*/ 26 h 189"/>
                      <a:gd name="T90" fmla="*/ 193 w 280"/>
                      <a:gd name="T91" fmla="*/ 14 h 189"/>
                      <a:gd name="T92" fmla="*/ 206 w 280"/>
                      <a:gd name="T93" fmla="*/ 4 h 189"/>
                      <a:gd name="T94" fmla="*/ 232 w 280"/>
                      <a:gd name="T95" fmla="*/ 0 h 1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0"/>
                      <a:gd name="T145" fmla="*/ 0 h 189"/>
                      <a:gd name="T146" fmla="*/ 280 w 280"/>
                      <a:gd name="T147" fmla="*/ 189 h 1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0" h="189">
                        <a:moveTo>
                          <a:pt x="232" y="0"/>
                        </a:moveTo>
                        <a:lnTo>
                          <a:pt x="240" y="26"/>
                        </a:lnTo>
                        <a:lnTo>
                          <a:pt x="246" y="60"/>
                        </a:lnTo>
                        <a:lnTo>
                          <a:pt x="246" y="88"/>
                        </a:lnTo>
                        <a:lnTo>
                          <a:pt x="262" y="95"/>
                        </a:lnTo>
                        <a:lnTo>
                          <a:pt x="276" y="111"/>
                        </a:lnTo>
                        <a:lnTo>
                          <a:pt x="280" y="127"/>
                        </a:lnTo>
                        <a:lnTo>
                          <a:pt x="272" y="141"/>
                        </a:lnTo>
                        <a:lnTo>
                          <a:pt x="236" y="141"/>
                        </a:lnTo>
                        <a:lnTo>
                          <a:pt x="206" y="139"/>
                        </a:lnTo>
                        <a:lnTo>
                          <a:pt x="171" y="143"/>
                        </a:lnTo>
                        <a:lnTo>
                          <a:pt x="147" y="147"/>
                        </a:lnTo>
                        <a:lnTo>
                          <a:pt x="135" y="157"/>
                        </a:lnTo>
                        <a:lnTo>
                          <a:pt x="121" y="173"/>
                        </a:lnTo>
                        <a:lnTo>
                          <a:pt x="109" y="183"/>
                        </a:lnTo>
                        <a:lnTo>
                          <a:pt x="87" y="189"/>
                        </a:lnTo>
                        <a:lnTo>
                          <a:pt x="79" y="183"/>
                        </a:lnTo>
                        <a:lnTo>
                          <a:pt x="73" y="169"/>
                        </a:lnTo>
                        <a:lnTo>
                          <a:pt x="73" y="141"/>
                        </a:lnTo>
                        <a:lnTo>
                          <a:pt x="79" y="133"/>
                        </a:lnTo>
                        <a:lnTo>
                          <a:pt x="101" y="125"/>
                        </a:lnTo>
                        <a:lnTo>
                          <a:pt x="125" y="119"/>
                        </a:lnTo>
                        <a:lnTo>
                          <a:pt x="145" y="111"/>
                        </a:lnTo>
                        <a:lnTo>
                          <a:pt x="119" y="107"/>
                        </a:lnTo>
                        <a:lnTo>
                          <a:pt x="81" y="107"/>
                        </a:lnTo>
                        <a:lnTo>
                          <a:pt x="48" y="113"/>
                        </a:lnTo>
                        <a:lnTo>
                          <a:pt x="18" y="113"/>
                        </a:lnTo>
                        <a:lnTo>
                          <a:pt x="0" y="84"/>
                        </a:lnTo>
                        <a:lnTo>
                          <a:pt x="18" y="68"/>
                        </a:lnTo>
                        <a:lnTo>
                          <a:pt x="34" y="62"/>
                        </a:lnTo>
                        <a:lnTo>
                          <a:pt x="54" y="56"/>
                        </a:lnTo>
                        <a:lnTo>
                          <a:pt x="69" y="52"/>
                        </a:lnTo>
                        <a:lnTo>
                          <a:pt x="79" y="38"/>
                        </a:lnTo>
                        <a:lnTo>
                          <a:pt x="87" y="14"/>
                        </a:lnTo>
                        <a:lnTo>
                          <a:pt x="119" y="18"/>
                        </a:lnTo>
                        <a:lnTo>
                          <a:pt x="141" y="24"/>
                        </a:lnTo>
                        <a:lnTo>
                          <a:pt x="151" y="36"/>
                        </a:lnTo>
                        <a:lnTo>
                          <a:pt x="157" y="52"/>
                        </a:lnTo>
                        <a:lnTo>
                          <a:pt x="161" y="66"/>
                        </a:lnTo>
                        <a:lnTo>
                          <a:pt x="167" y="76"/>
                        </a:lnTo>
                        <a:lnTo>
                          <a:pt x="177" y="90"/>
                        </a:lnTo>
                        <a:lnTo>
                          <a:pt x="191" y="70"/>
                        </a:lnTo>
                        <a:lnTo>
                          <a:pt x="193" y="54"/>
                        </a:lnTo>
                        <a:lnTo>
                          <a:pt x="191" y="38"/>
                        </a:lnTo>
                        <a:lnTo>
                          <a:pt x="191" y="26"/>
                        </a:lnTo>
                        <a:lnTo>
                          <a:pt x="193" y="14"/>
                        </a:lnTo>
                        <a:lnTo>
                          <a:pt x="206" y="4"/>
                        </a:lnTo>
                        <a:lnTo>
                          <a:pt x="232"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291" name="Freeform 53"/>
                  <p:cNvSpPr>
                    <a:spLocks/>
                  </p:cNvSpPr>
                  <p:nvPr/>
                </p:nvSpPr>
                <p:spPr bwMode="auto">
                  <a:xfrm>
                    <a:off x="6512060" y="839371"/>
                    <a:ext cx="155043" cy="90529"/>
                  </a:xfrm>
                  <a:custGeom>
                    <a:avLst/>
                    <a:gdLst>
                      <a:gd name="T0" fmla="*/ 150 w 198"/>
                      <a:gd name="T1" fmla="*/ 0 h 117"/>
                      <a:gd name="T2" fmla="*/ 160 w 198"/>
                      <a:gd name="T3" fmla="*/ 2 h 117"/>
                      <a:gd name="T4" fmla="*/ 166 w 198"/>
                      <a:gd name="T5" fmla="*/ 4 h 117"/>
                      <a:gd name="T6" fmla="*/ 174 w 198"/>
                      <a:gd name="T7" fmla="*/ 4 h 117"/>
                      <a:gd name="T8" fmla="*/ 176 w 198"/>
                      <a:gd name="T9" fmla="*/ 8 h 117"/>
                      <a:gd name="T10" fmla="*/ 182 w 198"/>
                      <a:gd name="T11" fmla="*/ 10 h 117"/>
                      <a:gd name="T12" fmla="*/ 190 w 198"/>
                      <a:gd name="T13" fmla="*/ 14 h 117"/>
                      <a:gd name="T14" fmla="*/ 198 w 198"/>
                      <a:gd name="T15" fmla="*/ 20 h 117"/>
                      <a:gd name="T16" fmla="*/ 196 w 198"/>
                      <a:gd name="T17" fmla="*/ 35 h 117"/>
                      <a:gd name="T18" fmla="*/ 190 w 198"/>
                      <a:gd name="T19" fmla="*/ 45 h 117"/>
                      <a:gd name="T20" fmla="*/ 180 w 198"/>
                      <a:gd name="T21" fmla="*/ 51 h 117"/>
                      <a:gd name="T22" fmla="*/ 168 w 198"/>
                      <a:gd name="T23" fmla="*/ 59 h 117"/>
                      <a:gd name="T24" fmla="*/ 168 w 198"/>
                      <a:gd name="T25" fmla="*/ 75 h 117"/>
                      <a:gd name="T26" fmla="*/ 137 w 198"/>
                      <a:gd name="T27" fmla="*/ 83 h 117"/>
                      <a:gd name="T28" fmla="*/ 117 w 198"/>
                      <a:gd name="T29" fmla="*/ 87 h 117"/>
                      <a:gd name="T30" fmla="*/ 101 w 198"/>
                      <a:gd name="T31" fmla="*/ 89 h 117"/>
                      <a:gd name="T32" fmla="*/ 85 w 198"/>
                      <a:gd name="T33" fmla="*/ 97 h 117"/>
                      <a:gd name="T34" fmla="*/ 69 w 198"/>
                      <a:gd name="T35" fmla="*/ 117 h 117"/>
                      <a:gd name="T36" fmla="*/ 39 w 198"/>
                      <a:gd name="T37" fmla="*/ 111 h 117"/>
                      <a:gd name="T38" fmla="*/ 23 w 198"/>
                      <a:gd name="T39" fmla="*/ 107 h 117"/>
                      <a:gd name="T40" fmla="*/ 7 w 198"/>
                      <a:gd name="T41" fmla="*/ 97 h 117"/>
                      <a:gd name="T42" fmla="*/ 1 w 198"/>
                      <a:gd name="T43" fmla="*/ 87 h 117"/>
                      <a:gd name="T44" fmla="*/ 0 w 198"/>
                      <a:gd name="T45" fmla="*/ 61 h 117"/>
                      <a:gd name="T46" fmla="*/ 31 w 198"/>
                      <a:gd name="T47" fmla="*/ 45 h 117"/>
                      <a:gd name="T48" fmla="*/ 71 w 198"/>
                      <a:gd name="T49" fmla="*/ 32 h 117"/>
                      <a:gd name="T50" fmla="*/ 113 w 198"/>
                      <a:gd name="T51" fmla="*/ 18 h 117"/>
                      <a:gd name="T52" fmla="*/ 150 w 198"/>
                      <a:gd name="T53" fmla="*/ 0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8"/>
                      <a:gd name="T82" fmla="*/ 0 h 117"/>
                      <a:gd name="T83" fmla="*/ 198 w 198"/>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8" h="117">
                        <a:moveTo>
                          <a:pt x="150" y="0"/>
                        </a:moveTo>
                        <a:lnTo>
                          <a:pt x="160" y="2"/>
                        </a:lnTo>
                        <a:lnTo>
                          <a:pt x="166" y="4"/>
                        </a:lnTo>
                        <a:lnTo>
                          <a:pt x="174" y="4"/>
                        </a:lnTo>
                        <a:lnTo>
                          <a:pt x="176" y="8"/>
                        </a:lnTo>
                        <a:lnTo>
                          <a:pt x="182" y="10"/>
                        </a:lnTo>
                        <a:lnTo>
                          <a:pt x="190" y="14"/>
                        </a:lnTo>
                        <a:lnTo>
                          <a:pt x="198" y="20"/>
                        </a:lnTo>
                        <a:lnTo>
                          <a:pt x="196" y="35"/>
                        </a:lnTo>
                        <a:lnTo>
                          <a:pt x="190" y="45"/>
                        </a:lnTo>
                        <a:lnTo>
                          <a:pt x="180" y="51"/>
                        </a:lnTo>
                        <a:lnTo>
                          <a:pt x="168" y="59"/>
                        </a:lnTo>
                        <a:lnTo>
                          <a:pt x="168" y="75"/>
                        </a:lnTo>
                        <a:lnTo>
                          <a:pt x="137" y="83"/>
                        </a:lnTo>
                        <a:lnTo>
                          <a:pt x="117" y="87"/>
                        </a:lnTo>
                        <a:lnTo>
                          <a:pt x="101" y="89"/>
                        </a:lnTo>
                        <a:lnTo>
                          <a:pt x="85" y="97"/>
                        </a:lnTo>
                        <a:lnTo>
                          <a:pt x="69" y="117"/>
                        </a:lnTo>
                        <a:lnTo>
                          <a:pt x="39" y="111"/>
                        </a:lnTo>
                        <a:lnTo>
                          <a:pt x="23" y="107"/>
                        </a:lnTo>
                        <a:lnTo>
                          <a:pt x="7" y="97"/>
                        </a:lnTo>
                        <a:lnTo>
                          <a:pt x="1" y="87"/>
                        </a:lnTo>
                        <a:lnTo>
                          <a:pt x="0" y="61"/>
                        </a:lnTo>
                        <a:lnTo>
                          <a:pt x="31" y="45"/>
                        </a:lnTo>
                        <a:lnTo>
                          <a:pt x="71" y="32"/>
                        </a:lnTo>
                        <a:lnTo>
                          <a:pt x="113" y="18"/>
                        </a:lnTo>
                        <a:lnTo>
                          <a:pt x="15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292" name="Freeform 54"/>
                  <p:cNvSpPr>
                    <a:spLocks/>
                  </p:cNvSpPr>
                  <p:nvPr/>
                </p:nvSpPr>
                <p:spPr bwMode="auto">
                  <a:xfrm>
                    <a:off x="6736181" y="776690"/>
                    <a:ext cx="51681" cy="38804"/>
                  </a:xfrm>
                  <a:custGeom>
                    <a:avLst/>
                    <a:gdLst>
                      <a:gd name="T0" fmla="*/ 39 w 71"/>
                      <a:gd name="T1" fmla="*/ 0 h 52"/>
                      <a:gd name="T2" fmla="*/ 55 w 71"/>
                      <a:gd name="T3" fmla="*/ 0 h 52"/>
                      <a:gd name="T4" fmla="*/ 65 w 71"/>
                      <a:gd name="T5" fmla="*/ 4 h 52"/>
                      <a:gd name="T6" fmla="*/ 71 w 71"/>
                      <a:gd name="T7" fmla="*/ 8 h 52"/>
                      <a:gd name="T8" fmla="*/ 63 w 71"/>
                      <a:gd name="T9" fmla="*/ 22 h 52"/>
                      <a:gd name="T10" fmla="*/ 47 w 71"/>
                      <a:gd name="T11" fmla="*/ 38 h 52"/>
                      <a:gd name="T12" fmla="*/ 31 w 71"/>
                      <a:gd name="T13" fmla="*/ 50 h 52"/>
                      <a:gd name="T14" fmla="*/ 8 w 71"/>
                      <a:gd name="T15" fmla="*/ 52 h 52"/>
                      <a:gd name="T16" fmla="*/ 8 w 71"/>
                      <a:gd name="T17" fmla="*/ 50 h 52"/>
                      <a:gd name="T18" fmla="*/ 6 w 71"/>
                      <a:gd name="T19" fmla="*/ 46 h 52"/>
                      <a:gd name="T20" fmla="*/ 2 w 71"/>
                      <a:gd name="T21" fmla="*/ 44 h 52"/>
                      <a:gd name="T22" fmla="*/ 0 w 71"/>
                      <a:gd name="T23" fmla="*/ 38 h 52"/>
                      <a:gd name="T24" fmla="*/ 0 w 71"/>
                      <a:gd name="T25" fmla="*/ 14 h 52"/>
                      <a:gd name="T26" fmla="*/ 2 w 71"/>
                      <a:gd name="T27" fmla="*/ 12 h 52"/>
                      <a:gd name="T28" fmla="*/ 8 w 71"/>
                      <a:gd name="T29" fmla="*/ 8 h 52"/>
                      <a:gd name="T30" fmla="*/ 16 w 71"/>
                      <a:gd name="T31" fmla="*/ 8 h 52"/>
                      <a:gd name="T32" fmla="*/ 24 w 71"/>
                      <a:gd name="T33" fmla="*/ 12 h 52"/>
                      <a:gd name="T34" fmla="*/ 31 w 71"/>
                      <a:gd name="T35" fmla="*/ 4 h 52"/>
                      <a:gd name="T36" fmla="*/ 39 w 71"/>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52"/>
                      <a:gd name="T59" fmla="*/ 71 w 7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52">
                        <a:moveTo>
                          <a:pt x="39" y="0"/>
                        </a:moveTo>
                        <a:lnTo>
                          <a:pt x="55" y="0"/>
                        </a:lnTo>
                        <a:lnTo>
                          <a:pt x="65" y="4"/>
                        </a:lnTo>
                        <a:lnTo>
                          <a:pt x="71" y="8"/>
                        </a:lnTo>
                        <a:lnTo>
                          <a:pt x="63" y="22"/>
                        </a:lnTo>
                        <a:lnTo>
                          <a:pt x="47" y="38"/>
                        </a:lnTo>
                        <a:lnTo>
                          <a:pt x="31" y="50"/>
                        </a:lnTo>
                        <a:lnTo>
                          <a:pt x="8" y="52"/>
                        </a:lnTo>
                        <a:lnTo>
                          <a:pt x="8" y="50"/>
                        </a:lnTo>
                        <a:lnTo>
                          <a:pt x="6" y="46"/>
                        </a:lnTo>
                        <a:lnTo>
                          <a:pt x="2" y="44"/>
                        </a:lnTo>
                        <a:lnTo>
                          <a:pt x="0" y="38"/>
                        </a:lnTo>
                        <a:lnTo>
                          <a:pt x="0" y="14"/>
                        </a:lnTo>
                        <a:lnTo>
                          <a:pt x="2" y="12"/>
                        </a:lnTo>
                        <a:lnTo>
                          <a:pt x="8" y="8"/>
                        </a:lnTo>
                        <a:lnTo>
                          <a:pt x="16" y="8"/>
                        </a:lnTo>
                        <a:lnTo>
                          <a:pt x="24" y="12"/>
                        </a:lnTo>
                        <a:lnTo>
                          <a:pt x="31" y="4"/>
                        </a:lnTo>
                        <a:lnTo>
                          <a:pt x="39"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293" name="Freeform 55"/>
                  <p:cNvSpPr>
                    <a:spLocks/>
                  </p:cNvSpPr>
                  <p:nvPr/>
                </p:nvSpPr>
                <p:spPr bwMode="auto">
                  <a:xfrm>
                    <a:off x="6712550" y="838252"/>
                    <a:ext cx="51681" cy="38796"/>
                  </a:xfrm>
                  <a:custGeom>
                    <a:avLst/>
                    <a:gdLst>
                      <a:gd name="T0" fmla="*/ 57 w 65"/>
                      <a:gd name="T1" fmla="*/ 0 h 49"/>
                      <a:gd name="T2" fmla="*/ 65 w 65"/>
                      <a:gd name="T3" fmla="*/ 0 h 49"/>
                      <a:gd name="T4" fmla="*/ 65 w 65"/>
                      <a:gd name="T5" fmla="*/ 12 h 49"/>
                      <a:gd name="T6" fmla="*/ 63 w 65"/>
                      <a:gd name="T7" fmla="*/ 20 h 49"/>
                      <a:gd name="T8" fmla="*/ 55 w 65"/>
                      <a:gd name="T9" fmla="*/ 30 h 49"/>
                      <a:gd name="T10" fmla="*/ 50 w 65"/>
                      <a:gd name="T11" fmla="*/ 38 h 49"/>
                      <a:gd name="T12" fmla="*/ 40 w 65"/>
                      <a:gd name="T13" fmla="*/ 44 h 49"/>
                      <a:gd name="T14" fmla="*/ 32 w 65"/>
                      <a:gd name="T15" fmla="*/ 47 h 49"/>
                      <a:gd name="T16" fmla="*/ 20 w 65"/>
                      <a:gd name="T17" fmla="*/ 49 h 49"/>
                      <a:gd name="T18" fmla="*/ 10 w 65"/>
                      <a:gd name="T19" fmla="*/ 42 h 49"/>
                      <a:gd name="T20" fmla="*/ 2 w 65"/>
                      <a:gd name="T21" fmla="*/ 32 h 49"/>
                      <a:gd name="T22" fmla="*/ 0 w 65"/>
                      <a:gd name="T23" fmla="*/ 26 h 49"/>
                      <a:gd name="T24" fmla="*/ 0 w 65"/>
                      <a:gd name="T25" fmla="*/ 20 h 49"/>
                      <a:gd name="T26" fmla="*/ 8 w 65"/>
                      <a:gd name="T27" fmla="*/ 16 h 49"/>
                      <a:gd name="T28" fmla="*/ 14 w 65"/>
                      <a:gd name="T29" fmla="*/ 14 h 49"/>
                      <a:gd name="T30" fmla="*/ 20 w 65"/>
                      <a:gd name="T31" fmla="*/ 8 h 49"/>
                      <a:gd name="T32" fmla="*/ 32 w 65"/>
                      <a:gd name="T33" fmla="*/ 8 h 49"/>
                      <a:gd name="T34" fmla="*/ 40 w 65"/>
                      <a:gd name="T35" fmla="*/ 4 h 49"/>
                      <a:gd name="T36" fmla="*/ 50 w 65"/>
                      <a:gd name="T37" fmla="*/ 4 h 49"/>
                      <a:gd name="T38" fmla="*/ 57 w 65"/>
                      <a:gd name="T39" fmla="*/ 0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49"/>
                      <a:gd name="T62" fmla="*/ 65 w 65"/>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49">
                        <a:moveTo>
                          <a:pt x="57" y="0"/>
                        </a:moveTo>
                        <a:lnTo>
                          <a:pt x="65" y="0"/>
                        </a:lnTo>
                        <a:lnTo>
                          <a:pt x="65" y="12"/>
                        </a:lnTo>
                        <a:lnTo>
                          <a:pt x="63" y="20"/>
                        </a:lnTo>
                        <a:lnTo>
                          <a:pt x="55" y="30"/>
                        </a:lnTo>
                        <a:lnTo>
                          <a:pt x="50" y="38"/>
                        </a:lnTo>
                        <a:lnTo>
                          <a:pt x="40" y="44"/>
                        </a:lnTo>
                        <a:lnTo>
                          <a:pt x="32" y="47"/>
                        </a:lnTo>
                        <a:lnTo>
                          <a:pt x="20" y="49"/>
                        </a:lnTo>
                        <a:lnTo>
                          <a:pt x="10" y="42"/>
                        </a:lnTo>
                        <a:lnTo>
                          <a:pt x="2" y="32"/>
                        </a:lnTo>
                        <a:lnTo>
                          <a:pt x="0" y="26"/>
                        </a:lnTo>
                        <a:lnTo>
                          <a:pt x="0" y="20"/>
                        </a:lnTo>
                        <a:lnTo>
                          <a:pt x="8" y="16"/>
                        </a:lnTo>
                        <a:lnTo>
                          <a:pt x="14" y="14"/>
                        </a:lnTo>
                        <a:lnTo>
                          <a:pt x="20" y="8"/>
                        </a:lnTo>
                        <a:lnTo>
                          <a:pt x="32" y="8"/>
                        </a:lnTo>
                        <a:lnTo>
                          <a:pt x="40" y="4"/>
                        </a:lnTo>
                        <a:lnTo>
                          <a:pt x="50" y="4"/>
                        </a:lnTo>
                        <a:lnTo>
                          <a:pt x="57"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294" name="Freeform 56"/>
                  <p:cNvSpPr>
                    <a:spLocks/>
                  </p:cNvSpPr>
                  <p:nvPr/>
                </p:nvSpPr>
                <p:spPr bwMode="auto">
                  <a:xfrm>
                    <a:off x="6852794" y="759902"/>
                    <a:ext cx="77521" cy="90529"/>
                  </a:xfrm>
                  <a:custGeom>
                    <a:avLst/>
                    <a:gdLst>
                      <a:gd name="T0" fmla="*/ 22 w 105"/>
                      <a:gd name="T1" fmla="*/ 0 h 119"/>
                      <a:gd name="T2" fmla="*/ 35 w 105"/>
                      <a:gd name="T3" fmla="*/ 9 h 119"/>
                      <a:gd name="T4" fmla="*/ 43 w 105"/>
                      <a:gd name="T5" fmla="*/ 9 h 119"/>
                      <a:gd name="T6" fmla="*/ 49 w 105"/>
                      <a:gd name="T7" fmla="*/ 15 h 119"/>
                      <a:gd name="T8" fmla="*/ 53 w 105"/>
                      <a:gd name="T9" fmla="*/ 17 h 119"/>
                      <a:gd name="T10" fmla="*/ 55 w 105"/>
                      <a:gd name="T11" fmla="*/ 23 h 119"/>
                      <a:gd name="T12" fmla="*/ 55 w 105"/>
                      <a:gd name="T13" fmla="*/ 25 h 119"/>
                      <a:gd name="T14" fmla="*/ 65 w 105"/>
                      <a:gd name="T15" fmla="*/ 35 h 119"/>
                      <a:gd name="T16" fmla="*/ 71 w 105"/>
                      <a:gd name="T17" fmla="*/ 35 h 119"/>
                      <a:gd name="T18" fmla="*/ 81 w 105"/>
                      <a:gd name="T19" fmla="*/ 39 h 119"/>
                      <a:gd name="T20" fmla="*/ 99 w 105"/>
                      <a:gd name="T21" fmla="*/ 57 h 119"/>
                      <a:gd name="T22" fmla="*/ 105 w 105"/>
                      <a:gd name="T23" fmla="*/ 77 h 119"/>
                      <a:gd name="T24" fmla="*/ 105 w 105"/>
                      <a:gd name="T25" fmla="*/ 119 h 119"/>
                      <a:gd name="T26" fmla="*/ 85 w 105"/>
                      <a:gd name="T27" fmla="*/ 119 h 119"/>
                      <a:gd name="T28" fmla="*/ 77 w 105"/>
                      <a:gd name="T29" fmla="*/ 117 h 119"/>
                      <a:gd name="T30" fmla="*/ 71 w 105"/>
                      <a:gd name="T31" fmla="*/ 117 h 119"/>
                      <a:gd name="T32" fmla="*/ 71 w 105"/>
                      <a:gd name="T33" fmla="*/ 111 h 119"/>
                      <a:gd name="T34" fmla="*/ 69 w 105"/>
                      <a:gd name="T35" fmla="*/ 101 h 119"/>
                      <a:gd name="T36" fmla="*/ 65 w 105"/>
                      <a:gd name="T37" fmla="*/ 97 h 119"/>
                      <a:gd name="T38" fmla="*/ 61 w 105"/>
                      <a:gd name="T39" fmla="*/ 95 h 119"/>
                      <a:gd name="T40" fmla="*/ 55 w 105"/>
                      <a:gd name="T41" fmla="*/ 95 h 119"/>
                      <a:gd name="T42" fmla="*/ 53 w 105"/>
                      <a:gd name="T43" fmla="*/ 97 h 119"/>
                      <a:gd name="T44" fmla="*/ 49 w 105"/>
                      <a:gd name="T45" fmla="*/ 105 h 119"/>
                      <a:gd name="T46" fmla="*/ 49 w 105"/>
                      <a:gd name="T47" fmla="*/ 113 h 119"/>
                      <a:gd name="T48" fmla="*/ 0 w 105"/>
                      <a:gd name="T49" fmla="*/ 97 h 119"/>
                      <a:gd name="T50" fmla="*/ 0 w 105"/>
                      <a:gd name="T51" fmla="*/ 89 h 119"/>
                      <a:gd name="T52" fmla="*/ 6 w 105"/>
                      <a:gd name="T53" fmla="*/ 81 h 119"/>
                      <a:gd name="T54" fmla="*/ 12 w 105"/>
                      <a:gd name="T55" fmla="*/ 75 h 119"/>
                      <a:gd name="T56" fmla="*/ 16 w 105"/>
                      <a:gd name="T57" fmla="*/ 69 h 119"/>
                      <a:gd name="T58" fmla="*/ 22 w 105"/>
                      <a:gd name="T59" fmla="*/ 61 h 119"/>
                      <a:gd name="T60" fmla="*/ 28 w 105"/>
                      <a:gd name="T61" fmla="*/ 65 h 119"/>
                      <a:gd name="T62" fmla="*/ 28 w 105"/>
                      <a:gd name="T63" fmla="*/ 59 h 119"/>
                      <a:gd name="T64" fmla="*/ 22 w 105"/>
                      <a:gd name="T65" fmla="*/ 47 h 119"/>
                      <a:gd name="T66" fmla="*/ 20 w 105"/>
                      <a:gd name="T67" fmla="*/ 29 h 119"/>
                      <a:gd name="T68" fmla="*/ 16 w 105"/>
                      <a:gd name="T69" fmla="*/ 15 h 119"/>
                      <a:gd name="T70" fmla="*/ 16 w 105"/>
                      <a:gd name="T71" fmla="*/ 5 h 119"/>
                      <a:gd name="T72" fmla="*/ 22 w 105"/>
                      <a:gd name="T73" fmla="*/ 0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119"/>
                      <a:gd name="T113" fmla="*/ 105 w 105"/>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119">
                        <a:moveTo>
                          <a:pt x="22" y="0"/>
                        </a:moveTo>
                        <a:lnTo>
                          <a:pt x="35" y="9"/>
                        </a:lnTo>
                        <a:lnTo>
                          <a:pt x="43" y="9"/>
                        </a:lnTo>
                        <a:lnTo>
                          <a:pt x="49" y="15"/>
                        </a:lnTo>
                        <a:lnTo>
                          <a:pt x="53" y="17"/>
                        </a:lnTo>
                        <a:lnTo>
                          <a:pt x="55" y="23"/>
                        </a:lnTo>
                        <a:lnTo>
                          <a:pt x="55" y="25"/>
                        </a:lnTo>
                        <a:lnTo>
                          <a:pt x="65" y="35"/>
                        </a:lnTo>
                        <a:lnTo>
                          <a:pt x="71" y="35"/>
                        </a:lnTo>
                        <a:lnTo>
                          <a:pt x="81" y="39"/>
                        </a:lnTo>
                        <a:lnTo>
                          <a:pt x="99" y="57"/>
                        </a:lnTo>
                        <a:lnTo>
                          <a:pt x="105" y="77"/>
                        </a:lnTo>
                        <a:lnTo>
                          <a:pt x="105" y="119"/>
                        </a:lnTo>
                        <a:lnTo>
                          <a:pt x="85" y="119"/>
                        </a:lnTo>
                        <a:lnTo>
                          <a:pt x="77" y="117"/>
                        </a:lnTo>
                        <a:lnTo>
                          <a:pt x="71" y="117"/>
                        </a:lnTo>
                        <a:lnTo>
                          <a:pt x="71" y="111"/>
                        </a:lnTo>
                        <a:lnTo>
                          <a:pt x="69" y="101"/>
                        </a:lnTo>
                        <a:lnTo>
                          <a:pt x="65" y="97"/>
                        </a:lnTo>
                        <a:lnTo>
                          <a:pt x="61" y="95"/>
                        </a:lnTo>
                        <a:lnTo>
                          <a:pt x="55" y="95"/>
                        </a:lnTo>
                        <a:lnTo>
                          <a:pt x="53" y="97"/>
                        </a:lnTo>
                        <a:lnTo>
                          <a:pt x="49" y="105"/>
                        </a:lnTo>
                        <a:lnTo>
                          <a:pt x="49" y="113"/>
                        </a:lnTo>
                        <a:lnTo>
                          <a:pt x="0" y="97"/>
                        </a:lnTo>
                        <a:lnTo>
                          <a:pt x="0" y="89"/>
                        </a:lnTo>
                        <a:lnTo>
                          <a:pt x="6" y="81"/>
                        </a:lnTo>
                        <a:lnTo>
                          <a:pt x="12" y="75"/>
                        </a:lnTo>
                        <a:lnTo>
                          <a:pt x="16" y="69"/>
                        </a:lnTo>
                        <a:lnTo>
                          <a:pt x="22" y="61"/>
                        </a:lnTo>
                        <a:lnTo>
                          <a:pt x="28" y="65"/>
                        </a:lnTo>
                        <a:lnTo>
                          <a:pt x="28" y="59"/>
                        </a:lnTo>
                        <a:lnTo>
                          <a:pt x="22" y="47"/>
                        </a:lnTo>
                        <a:lnTo>
                          <a:pt x="20" y="29"/>
                        </a:lnTo>
                        <a:lnTo>
                          <a:pt x="16" y="15"/>
                        </a:lnTo>
                        <a:lnTo>
                          <a:pt x="16" y="5"/>
                        </a:lnTo>
                        <a:lnTo>
                          <a:pt x="22"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295" name="Freeform 57"/>
                  <p:cNvSpPr>
                    <a:spLocks/>
                  </p:cNvSpPr>
                  <p:nvPr/>
                </p:nvSpPr>
                <p:spPr bwMode="auto">
                  <a:xfrm>
                    <a:off x="6953862" y="799860"/>
                    <a:ext cx="38757" cy="51733"/>
                  </a:xfrm>
                  <a:custGeom>
                    <a:avLst/>
                    <a:gdLst>
                      <a:gd name="T0" fmla="*/ 20 w 55"/>
                      <a:gd name="T1" fmla="*/ 0 h 80"/>
                      <a:gd name="T2" fmla="*/ 30 w 55"/>
                      <a:gd name="T3" fmla="*/ 8 h 80"/>
                      <a:gd name="T4" fmla="*/ 38 w 55"/>
                      <a:gd name="T5" fmla="*/ 14 h 80"/>
                      <a:gd name="T6" fmla="*/ 43 w 55"/>
                      <a:gd name="T7" fmla="*/ 22 h 80"/>
                      <a:gd name="T8" fmla="*/ 47 w 55"/>
                      <a:gd name="T9" fmla="*/ 34 h 80"/>
                      <a:gd name="T10" fmla="*/ 55 w 55"/>
                      <a:gd name="T11" fmla="*/ 38 h 80"/>
                      <a:gd name="T12" fmla="*/ 43 w 55"/>
                      <a:gd name="T13" fmla="*/ 80 h 80"/>
                      <a:gd name="T14" fmla="*/ 30 w 55"/>
                      <a:gd name="T15" fmla="*/ 78 h 80"/>
                      <a:gd name="T16" fmla="*/ 10 w 55"/>
                      <a:gd name="T17" fmla="*/ 66 h 80"/>
                      <a:gd name="T18" fmla="*/ 0 w 55"/>
                      <a:gd name="T19" fmla="*/ 58 h 80"/>
                      <a:gd name="T20" fmla="*/ 0 w 55"/>
                      <a:gd name="T21" fmla="*/ 22 h 80"/>
                      <a:gd name="T22" fmla="*/ 6 w 55"/>
                      <a:gd name="T23" fmla="*/ 14 h 80"/>
                      <a:gd name="T24" fmla="*/ 20 w 55"/>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80"/>
                      <a:gd name="T41" fmla="*/ 55 w 55"/>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80">
                        <a:moveTo>
                          <a:pt x="20" y="0"/>
                        </a:moveTo>
                        <a:lnTo>
                          <a:pt x="30" y="8"/>
                        </a:lnTo>
                        <a:lnTo>
                          <a:pt x="38" y="14"/>
                        </a:lnTo>
                        <a:lnTo>
                          <a:pt x="43" y="22"/>
                        </a:lnTo>
                        <a:lnTo>
                          <a:pt x="47" y="34"/>
                        </a:lnTo>
                        <a:lnTo>
                          <a:pt x="55" y="38"/>
                        </a:lnTo>
                        <a:lnTo>
                          <a:pt x="43" y="80"/>
                        </a:lnTo>
                        <a:lnTo>
                          <a:pt x="30" y="78"/>
                        </a:lnTo>
                        <a:lnTo>
                          <a:pt x="10" y="66"/>
                        </a:lnTo>
                        <a:lnTo>
                          <a:pt x="0" y="58"/>
                        </a:lnTo>
                        <a:lnTo>
                          <a:pt x="0" y="22"/>
                        </a:lnTo>
                        <a:lnTo>
                          <a:pt x="6" y="14"/>
                        </a:lnTo>
                        <a:lnTo>
                          <a:pt x="20"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sp>
                <p:nvSpPr>
                  <p:cNvPr id="1296" name="Freeform 59"/>
                  <p:cNvSpPr>
                    <a:spLocks/>
                  </p:cNvSpPr>
                  <p:nvPr/>
                </p:nvSpPr>
                <p:spPr bwMode="auto">
                  <a:xfrm>
                    <a:off x="6971559" y="630190"/>
                    <a:ext cx="155043" cy="193996"/>
                  </a:xfrm>
                  <a:custGeom>
                    <a:avLst/>
                    <a:gdLst>
                      <a:gd name="T0" fmla="*/ 25 w 188"/>
                      <a:gd name="T1" fmla="*/ 0 h 246"/>
                      <a:gd name="T2" fmla="*/ 43 w 188"/>
                      <a:gd name="T3" fmla="*/ 12 h 246"/>
                      <a:gd name="T4" fmla="*/ 93 w 188"/>
                      <a:gd name="T5" fmla="*/ 61 h 246"/>
                      <a:gd name="T6" fmla="*/ 103 w 188"/>
                      <a:gd name="T7" fmla="*/ 69 h 246"/>
                      <a:gd name="T8" fmla="*/ 111 w 188"/>
                      <a:gd name="T9" fmla="*/ 71 h 246"/>
                      <a:gd name="T10" fmla="*/ 188 w 188"/>
                      <a:gd name="T11" fmla="*/ 157 h 246"/>
                      <a:gd name="T12" fmla="*/ 117 w 188"/>
                      <a:gd name="T13" fmla="*/ 246 h 246"/>
                      <a:gd name="T14" fmla="*/ 89 w 188"/>
                      <a:gd name="T15" fmla="*/ 244 h 246"/>
                      <a:gd name="T16" fmla="*/ 69 w 188"/>
                      <a:gd name="T17" fmla="*/ 230 h 246"/>
                      <a:gd name="T18" fmla="*/ 59 w 188"/>
                      <a:gd name="T19" fmla="*/ 210 h 246"/>
                      <a:gd name="T20" fmla="*/ 53 w 188"/>
                      <a:gd name="T21" fmla="*/ 188 h 246"/>
                      <a:gd name="T22" fmla="*/ 69 w 188"/>
                      <a:gd name="T23" fmla="*/ 168 h 246"/>
                      <a:gd name="T24" fmla="*/ 49 w 188"/>
                      <a:gd name="T25" fmla="*/ 153 h 246"/>
                      <a:gd name="T26" fmla="*/ 37 w 188"/>
                      <a:gd name="T27" fmla="*/ 151 h 246"/>
                      <a:gd name="T28" fmla="*/ 23 w 188"/>
                      <a:gd name="T29" fmla="*/ 151 h 246"/>
                      <a:gd name="T30" fmla="*/ 21 w 188"/>
                      <a:gd name="T31" fmla="*/ 149 h 246"/>
                      <a:gd name="T32" fmla="*/ 14 w 188"/>
                      <a:gd name="T33" fmla="*/ 137 h 246"/>
                      <a:gd name="T34" fmla="*/ 6 w 188"/>
                      <a:gd name="T35" fmla="*/ 107 h 246"/>
                      <a:gd name="T36" fmla="*/ 0 w 188"/>
                      <a:gd name="T37" fmla="*/ 75 h 246"/>
                      <a:gd name="T38" fmla="*/ 0 w 188"/>
                      <a:gd name="T39" fmla="*/ 49 h 246"/>
                      <a:gd name="T40" fmla="*/ 6 w 188"/>
                      <a:gd name="T41" fmla="*/ 35 h 246"/>
                      <a:gd name="T42" fmla="*/ 16 w 188"/>
                      <a:gd name="T43" fmla="*/ 23 h 246"/>
                      <a:gd name="T44" fmla="*/ 23 w 188"/>
                      <a:gd name="T45" fmla="*/ 12 h 246"/>
                      <a:gd name="T46" fmla="*/ 25 w 188"/>
                      <a:gd name="T47" fmla="*/ 0 h 2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8"/>
                      <a:gd name="T73" fmla="*/ 0 h 246"/>
                      <a:gd name="T74" fmla="*/ 188 w 188"/>
                      <a:gd name="T75" fmla="*/ 246 h 2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8" h="246">
                        <a:moveTo>
                          <a:pt x="25" y="0"/>
                        </a:moveTo>
                        <a:lnTo>
                          <a:pt x="43" y="12"/>
                        </a:lnTo>
                        <a:lnTo>
                          <a:pt x="93" y="61"/>
                        </a:lnTo>
                        <a:lnTo>
                          <a:pt x="103" y="69"/>
                        </a:lnTo>
                        <a:lnTo>
                          <a:pt x="111" y="71"/>
                        </a:lnTo>
                        <a:lnTo>
                          <a:pt x="188" y="157"/>
                        </a:lnTo>
                        <a:lnTo>
                          <a:pt x="117" y="246"/>
                        </a:lnTo>
                        <a:lnTo>
                          <a:pt x="89" y="244"/>
                        </a:lnTo>
                        <a:lnTo>
                          <a:pt x="69" y="230"/>
                        </a:lnTo>
                        <a:lnTo>
                          <a:pt x="59" y="210"/>
                        </a:lnTo>
                        <a:lnTo>
                          <a:pt x="53" y="188"/>
                        </a:lnTo>
                        <a:lnTo>
                          <a:pt x="69" y="168"/>
                        </a:lnTo>
                        <a:lnTo>
                          <a:pt x="49" y="153"/>
                        </a:lnTo>
                        <a:lnTo>
                          <a:pt x="37" y="151"/>
                        </a:lnTo>
                        <a:lnTo>
                          <a:pt x="23" y="151"/>
                        </a:lnTo>
                        <a:lnTo>
                          <a:pt x="21" y="149"/>
                        </a:lnTo>
                        <a:lnTo>
                          <a:pt x="14" y="137"/>
                        </a:lnTo>
                        <a:lnTo>
                          <a:pt x="6" y="107"/>
                        </a:lnTo>
                        <a:lnTo>
                          <a:pt x="0" y="75"/>
                        </a:lnTo>
                        <a:lnTo>
                          <a:pt x="0" y="49"/>
                        </a:lnTo>
                        <a:lnTo>
                          <a:pt x="6" y="35"/>
                        </a:lnTo>
                        <a:lnTo>
                          <a:pt x="16" y="23"/>
                        </a:lnTo>
                        <a:lnTo>
                          <a:pt x="23" y="12"/>
                        </a:lnTo>
                        <a:lnTo>
                          <a:pt x="25" y="0"/>
                        </a:lnTo>
                        <a:close/>
                      </a:path>
                    </a:pathLst>
                  </a:custGeom>
                  <a:grpFill/>
                  <a:ln w="0" cap="flat" cmpd="sng">
                    <a:noFill/>
                    <a:prstDash val="solid"/>
                    <a:round/>
                    <a:headEnd type="none" w="med" len="med"/>
                    <a:tailEnd type="none" w="med" len="med"/>
                  </a:ln>
                  <a:effectLst/>
                  <a:extLst/>
                </p:spPr>
                <p:txBody>
                  <a:bodyPr/>
                  <a:lstStyle>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7200"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4400"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1600"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8800"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6000" algn="l" defTabSz="914400" rtl="0" eaLnBrk="1" latinLnBrk="0" hangingPunct="1">
                      <a:defRPr kern="1200">
                        <a:solidFill>
                          <a:srgbClr val="000000"/>
                        </a:solidFill>
                        <a:latin typeface="Calibri" pitchFamily="34" charset="0"/>
                        <a:ea typeface="宋体" pitchFamily="2" charset="-122"/>
                        <a:cs typeface="宋体"/>
                      </a:defRPr>
                    </a:lvl6pPr>
                    <a:lvl7pPr marL="2743200" algn="l" defTabSz="914400" rtl="0" eaLnBrk="1" latinLnBrk="0" hangingPunct="1">
                      <a:defRPr kern="1200">
                        <a:solidFill>
                          <a:srgbClr val="000000"/>
                        </a:solidFill>
                        <a:latin typeface="Calibri" pitchFamily="34" charset="0"/>
                        <a:ea typeface="宋体" pitchFamily="2" charset="-122"/>
                        <a:cs typeface="宋体"/>
                      </a:defRPr>
                    </a:lvl7pPr>
                    <a:lvl8pPr marL="3200400" algn="l" defTabSz="914400" rtl="0" eaLnBrk="1" latinLnBrk="0" hangingPunct="1">
                      <a:defRPr kern="1200">
                        <a:solidFill>
                          <a:srgbClr val="000000"/>
                        </a:solidFill>
                        <a:latin typeface="Calibri" pitchFamily="34" charset="0"/>
                        <a:ea typeface="宋体" pitchFamily="2" charset="-122"/>
                        <a:cs typeface="宋体"/>
                      </a:defRPr>
                    </a:lvl8pPr>
                    <a:lvl9pPr marL="3657600" algn="l" defTabSz="914400" rtl="0" eaLnBrk="1" latinLnBrk="0" hangingPunct="1">
                      <a:defRPr kern="1200">
                        <a:solidFill>
                          <a:srgbClr val="000000"/>
                        </a:solidFill>
                        <a:latin typeface="Calibri" pitchFamily="34" charset="0"/>
                        <a:ea typeface="宋体" pitchFamily="2" charset="-122"/>
                        <a:cs typeface="宋体"/>
                      </a:defRPr>
                    </a:lvl9pPr>
                  </a:lstStyle>
                  <a:p>
                    <a:pPr algn="ctr">
                      <a:defRPr/>
                    </a:pPr>
                    <a:endParaRPr lang="zh-CN" altLang="en-US" sz="1799">
                      <a:ea typeface="微软雅黑" pitchFamily="34" charset="-122"/>
                      <a:cs typeface="Arial" pitchFamily="34" charset="0"/>
                    </a:endParaRPr>
                  </a:p>
                </p:txBody>
              </p:sp>
            </p:grpSp>
          </p:grpSp>
          <p:sp>
            <p:nvSpPr>
              <p:cNvPr id="1181" name="Freeform 379"/>
              <p:cNvSpPr>
                <a:spLocks noChangeAspect="1"/>
              </p:cNvSpPr>
              <p:nvPr/>
            </p:nvSpPr>
            <p:spPr bwMode="auto">
              <a:xfrm>
                <a:off x="3484123" y="1456501"/>
                <a:ext cx="296319" cy="110189"/>
              </a:xfrm>
              <a:custGeom>
                <a:avLst/>
                <a:gdLst>
                  <a:gd name="T0" fmla="*/ 2147483647 w 396"/>
                  <a:gd name="T1" fmla="*/ 0 h 148"/>
                  <a:gd name="T2" fmla="*/ 2147483647 w 396"/>
                  <a:gd name="T3" fmla="*/ 2147483647 h 148"/>
                  <a:gd name="T4" fmla="*/ 2147483647 w 396"/>
                  <a:gd name="T5" fmla="*/ 2147483647 h 148"/>
                  <a:gd name="T6" fmla="*/ 2147483647 w 396"/>
                  <a:gd name="T7" fmla="*/ 2147483647 h 148"/>
                  <a:gd name="T8" fmla="*/ 2147483647 w 396"/>
                  <a:gd name="T9" fmla="*/ 2147483647 h 148"/>
                  <a:gd name="T10" fmla="*/ 2147483647 w 396"/>
                  <a:gd name="T11" fmla="*/ 2147483647 h 148"/>
                  <a:gd name="T12" fmla="*/ 2147483647 w 396"/>
                  <a:gd name="T13" fmla="*/ 2147483647 h 148"/>
                  <a:gd name="T14" fmla="*/ 2147483647 w 396"/>
                  <a:gd name="T15" fmla="*/ 2147483647 h 148"/>
                  <a:gd name="T16" fmla="*/ 2147483647 w 396"/>
                  <a:gd name="T17" fmla="*/ 2147483647 h 148"/>
                  <a:gd name="T18" fmla="*/ 2147483647 w 396"/>
                  <a:gd name="T19" fmla="*/ 2147483647 h 148"/>
                  <a:gd name="T20" fmla="*/ 2147483647 w 396"/>
                  <a:gd name="T21" fmla="*/ 2147483647 h 148"/>
                  <a:gd name="T22" fmla="*/ 2147483647 w 396"/>
                  <a:gd name="T23" fmla="*/ 2147483647 h 148"/>
                  <a:gd name="T24" fmla="*/ 2147483647 w 396"/>
                  <a:gd name="T25" fmla="*/ 2147483647 h 148"/>
                  <a:gd name="T26" fmla="*/ 2147483647 w 396"/>
                  <a:gd name="T27" fmla="*/ 2147483647 h 148"/>
                  <a:gd name="T28" fmla="*/ 2147483647 w 396"/>
                  <a:gd name="T29" fmla="*/ 2147483647 h 148"/>
                  <a:gd name="T30" fmla="*/ 2147483647 w 396"/>
                  <a:gd name="T31" fmla="*/ 2147483647 h 148"/>
                  <a:gd name="T32" fmla="*/ 2147483647 w 396"/>
                  <a:gd name="T33" fmla="*/ 2147483647 h 148"/>
                  <a:gd name="T34" fmla="*/ 2147483647 w 396"/>
                  <a:gd name="T35" fmla="*/ 2147483647 h 148"/>
                  <a:gd name="T36" fmla="*/ 2147483647 w 396"/>
                  <a:gd name="T37" fmla="*/ 2147483647 h 148"/>
                  <a:gd name="T38" fmla="*/ 2147483647 w 396"/>
                  <a:gd name="T39" fmla="*/ 2147483647 h 148"/>
                  <a:gd name="T40" fmla="*/ 2147483647 w 396"/>
                  <a:gd name="T41" fmla="*/ 2147483647 h 148"/>
                  <a:gd name="T42" fmla="*/ 2147483647 w 396"/>
                  <a:gd name="T43" fmla="*/ 2147483647 h 148"/>
                  <a:gd name="T44" fmla="*/ 2147483647 w 396"/>
                  <a:gd name="T45" fmla="*/ 2147483647 h 148"/>
                  <a:gd name="T46" fmla="*/ 0 w 396"/>
                  <a:gd name="T47" fmla="*/ 2147483647 h 148"/>
                  <a:gd name="T48" fmla="*/ 2147483647 w 396"/>
                  <a:gd name="T49" fmla="*/ 2147483647 h 148"/>
                  <a:gd name="T50" fmla="*/ 2147483647 w 396"/>
                  <a:gd name="T51" fmla="*/ 2147483647 h 148"/>
                  <a:gd name="T52" fmla="*/ 2147483647 w 396"/>
                  <a:gd name="T53" fmla="*/ 2147483647 h 148"/>
                  <a:gd name="T54" fmla="*/ 2147483647 w 396"/>
                  <a:gd name="T55" fmla="*/ 2147483647 h 148"/>
                  <a:gd name="T56" fmla="*/ 2147483647 w 396"/>
                  <a:gd name="T57" fmla="*/ 2147483647 h 148"/>
                  <a:gd name="T58" fmla="*/ 2147483647 w 396"/>
                  <a:gd name="T59" fmla="*/ 2147483647 h 148"/>
                  <a:gd name="T60" fmla="*/ 2147483647 w 396"/>
                  <a:gd name="T61" fmla="*/ 2147483647 h 148"/>
                  <a:gd name="T62" fmla="*/ 2147483647 w 396"/>
                  <a:gd name="T63" fmla="*/ 2147483647 h 148"/>
                  <a:gd name="T64" fmla="*/ 2147483647 w 396"/>
                  <a:gd name="T65" fmla="*/ 2147483647 h 148"/>
                  <a:gd name="T66" fmla="*/ 2147483647 w 396"/>
                  <a:gd name="T67" fmla="*/ 2147483647 h 148"/>
                  <a:gd name="T68" fmla="*/ 2147483647 w 396"/>
                  <a:gd name="T69" fmla="*/ 2147483647 h 148"/>
                  <a:gd name="T70" fmla="*/ 2147483647 w 396"/>
                  <a:gd name="T71" fmla="*/ 2147483647 h 148"/>
                  <a:gd name="T72" fmla="*/ 2147483647 w 396"/>
                  <a:gd name="T73" fmla="*/ 2147483647 h 148"/>
                  <a:gd name="T74" fmla="*/ 2147483647 w 396"/>
                  <a:gd name="T75" fmla="*/ 2147483647 h 148"/>
                  <a:gd name="T76" fmla="*/ 2147483647 w 396"/>
                  <a:gd name="T77" fmla="*/ 2147483647 h 148"/>
                  <a:gd name="T78" fmla="*/ 2147483647 w 396"/>
                  <a:gd name="T79" fmla="*/ 2147483647 h 148"/>
                  <a:gd name="T80" fmla="*/ 2147483647 w 396"/>
                  <a:gd name="T81" fmla="*/ 2147483647 h 148"/>
                  <a:gd name="T82" fmla="*/ 2147483647 w 396"/>
                  <a:gd name="T83" fmla="*/ 2147483647 h 148"/>
                  <a:gd name="T84" fmla="*/ 2147483647 w 396"/>
                  <a:gd name="T85" fmla="*/ 2147483647 h 148"/>
                  <a:gd name="T86" fmla="*/ 2147483647 w 396"/>
                  <a:gd name="T87" fmla="*/ 2147483647 h 148"/>
                  <a:gd name="T88" fmla="*/ 2147483647 w 396"/>
                  <a:gd name="T89" fmla="*/ 2147483647 h 148"/>
                  <a:gd name="T90" fmla="*/ 2147483647 w 396"/>
                  <a:gd name="T91" fmla="*/ 2147483647 h 148"/>
                  <a:gd name="T92" fmla="*/ 2147483647 w 396"/>
                  <a:gd name="T93" fmla="*/ 2147483647 h 148"/>
                  <a:gd name="T94" fmla="*/ 2147483647 w 396"/>
                  <a:gd name="T95" fmla="*/ 2147483647 h 148"/>
                  <a:gd name="T96" fmla="*/ 2147483647 w 396"/>
                  <a:gd name="T97" fmla="*/ 2147483647 h 148"/>
                  <a:gd name="T98" fmla="*/ 2147483647 w 396"/>
                  <a:gd name="T99" fmla="*/ 2147483647 h 148"/>
                  <a:gd name="T100" fmla="*/ 2147483647 w 396"/>
                  <a:gd name="T101" fmla="*/ 2147483647 h 148"/>
                  <a:gd name="T102" fmla="*/ 2147483647 w 396"/>
                  <a:gd name="T103" fmla="*/ 0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6"/>
                  <a:gd name="T157" fmla="*/ 0 h 148"/>
                  <a:gd name="T158" fmla="*/ 396 w 396"/>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6" h="148">
                    <a:moveTo>
                      <a:pt x="303" y="0"/>
                    </a:moveTo>
                    <a:lnTo>
                      <a:pt x="299" y="10"/>
                    </a:lnTo>
                    <a:lnTo>
                      <a:pt x="263" y="21"/>
                    </a:lnTo>
                    <a:lnTo>
                      <a:pt x="236" y="16"/>
                    </a:lnTo>
                    <a:lnTo>
                      <a:pt x="232" y="36"/>
                    </a:lnTo>
                    <a:lnTo>
                      <a:pt x="230" y="30"/>
                    </a:lnTo>
                    <a:lnTo>
                      <a:pt x="197" y="18"/>
                    </a:lnTo>
                    <a:lnTo>
                      <a:pt x="187" y="31"/>
                    </a:lnTo>
                    <a:lnTo>
                      <a:pt x="162" y="18"/>
                    </a:lnTo>
                    <a:lnTo>
                      <a:pt x="139" y="45"/>
                    </a:lnTo>
                    <a:lnTo>
                      <a:pt x="120" y="55"/>
                    </a:lnTo>
                    <a:lnTo>
                      <a:pt x="103" y="40"/>
                    </a:lnTo>
                    <a:lnTo>
                      <a:pt x="115" y="31"/>
                    </a:lnTo>
                    <a:lnTo>
                      <a:pt x="63" y="1"/>
                    </a:lnTo>
                    <a:lnTo>
                      <a:pt x="72" y="13"/>
                    </a:lnTo>
                    <a:lnTo>
                      <a:pt x="78" y="28"/>
                    </a:lnTo>
                    <a:lnTo>
                      <a:pt x="50" y="16"/>
                    </a:lnTo>
                    <a:lnTo>
                      <a:pt x="39" y="22"/>
                    </a:lnTo>
                    <a:lnTo>
                      <a:pt x="36" y="30"/>
                    </a:lnTo>
                    <a:lnTo>
                      <a:pt x="45" y="33"/>
                    </a:lnTo>
                    <a:lnTo>
                      <a:pt x="44" y="34"/>
                    </a:lnTo>
                    <a:lnTo>
                      <a:pt x="12" y="33"/>
                    </a:lnTo>
                    <a:lnTo>
                      <a:pt x="21" y="42"/>
                    </a:lnTo>
                    <a:lnTo>
                      <a:pt x="0" y="43"/>
                    </a:lnTo>
                    <a:lnTo>
                      <a:pt x="84" y="46"/>
                    </a:lnTo>
                    <a:lnTo>
                      <a:pt x="72" y="58"/>
                    </a:lnTo>
                    <a:lnTo>
                      <a:pt x="81" y="65"/>
                    </a:lnTo>
                    <a:lnTo>
                      <a:pt x="9" y="74"/>
                    </a:lnTo>
                    <a:lnTo>
                      <a:pt x="68" y="88"/>
                    </a:lnTo>
                    <a:lnTo>
                      <a:pt x="86" y="92"/>
                    </a:lnTo>
                    <a:lnTo>
                      <a:pt x="77" y="100"/>
                    </a:lnTo>
                    <a:lnTo>
                      <a:pt x="89" y="101"/>
                    </a:lnTo>
                    <a:lnTo>
                      <a:pt x="80" y="109"/>
                    </a:lnTo>
                    <a:lnTo>
                      <a:pt x="47" y="121"/>
                    </a:lnTo>
                    <a:lnTo>
                      <a:pt x="74" y="128"/>
                    </a:lnTo>
                    <a:lnTo>
                      <a:pt x="127" y="133"/>
                    </a:lnTo>
                    <a:lnTo>
                      <a:pt x="211" y="148"/>
                    </a:lnTo>
                    <a:lnTo>
                      <a:pt x="271" y="127"/>
                    </a:lnTo>
                    <a:lnTo>
                      <a:pt x="330" y="106"/>
                    </a:lnTo>
                    <a:lnTo>
                      <a:pt x="366" y="85"/>
                    </a:lnTo>
                    <a:lnTo>
                      <a:pt x="384" y="71"/>
                    </a:lnTo>
                    <a:lnTo>
                      <a:pt x="394" y="70"/>
                    </a:lnTo>
                    <a:lnTo>
                      <a:pt x="380" y="61"/>
                    </a:lnTo>
                    <a:lnTo>
                      <a:pt x="394" y="57"/>
                    </a:lnTo>
                    <a:lnTo>
                      <a:pt x="396" y="48"/>
                    </a:lnTo>
                    <a:lnTo>
                      <a:pt x="362" y="46"/>
                    </a:lnTo>
                    <a:lnTo>
                      <a:pt x="371" y="40"/>
                    </a:lnTo>
                    <a:lnTo>
                      <a:pt x="354" y="36"/>
                    </a:lnTo>
                    <a:lnTo>
                      <a:pt x="351" y="21"/>
                    </a:lnTo>
                    <a:lnTo>
                      <a:pt x="368" y="4"/>
                    </a:lnTo>
                    <a:lnTo>
                      <a:pt x="338" y="10"/>
                    </a:lnTo>
                    <a:lnTo>
                      <a:pt x="303" y="0"/>
                    </a:lnTo>
                    <a:close/>
                  </a:path>
                </a:pathLst>
              </a:custGeom>
              <a:solidFill>
                <a:srgbClr val="FFC000"/>
              </a:solidFill>
              <a:ln w="0">
                <a:solidFill>
                  <a:srgbClr val="006699"/>
                </a:solidFill>
                <a:prstDash val="solid"/>
                <a:round/>
                <a:headEnd/>
                <a:tailEnd/>
              </a:ln>
            </p:spPr>
            <p:txBody>
              <a:bodyPr/>
              <a:lstStyle/>
              <a:p>
                <a:endParaRPr lang="en-US" sz="1799"/>
              </a:p>
            </p:txBody>
          </p:sp>
          <p:sp>
            <p:nvSpPr>
              <p:cNvPr id="1182" name="Freeform 124"/>
              <p:cNvSpPr>
                <a:spLocks noChangeAspect="1"/>
              </p:cNvSpPr>
              <p:nvPr/>
            </p:nvSpPr>
            <p:spPr bwMode="auto">
              <a:xfrm>
                <a:off x="1850735" y="3551653"/>
                <a:ext cx="89147" cy="88626"/>
              </a:xfrm>
              <a:custGeom>
                <a:avLst/>
                <a:gdLst>
                  <a:gd name="T0" fmla="*/ 0 w 156"/>
                  <a:gd name="T1" fmla="*/ 2147483647 h 130"/>
                  <a:gd name="T2" fmla="*/ 2147483647 w 156"/>
                  <a:gd name="T3" fmla="*/ 2147483647 h 130"/>
                  <a:gd name="T4" fmla="*/ 2147483647 w 156"/>
                  <a:gd name="T5" fmla="*/ 2147483647 h 130"/>
                  <a:gd name="T6" fmla="*/ 2147483647 w 156"/>
                  <a:gd name="T7" fmla="*/ 0 h 130"/>
                  <a:gd name="T8" fmla="*/ 2147483647 w 156"/>
                  <a:gd name="T9" fmla="*/ 2147483647 h 130"/>
                  <a:gd name="T10" fmla="*/ 2147483647 w 156"/>
                  <a:gd name="T11" fmla="*/ 2147483647 h 130"/>
                  <a:gd name="T12" fmla="*/ 2147483647 w 156"/>
                  <a:gd name="T13" fmla="*/ 2147483647 h 130"/>
                  <a:gd name="T14" fmla="*/ 2147483647 w 156"/>
                  <a:gd name="T15" fmla="*/ 2147483647 h 130"/>
                  <a:gd name="T16" fmla="*/ 2147483647 w 156"/>
                  <a:gd name="T17" fmla="*/ 2147483647 h 130"/>
                  <a:gd name="T18" fmla="*/ 2147483647 w 156"/>
                  <a:gd name="T19" fmla="*/ 2147483647 h 130"/>
                  <a:gd name="T20" fmla="*/ 2147483647 w 156"/>
                  <a:gd name="T21" fmla="*/ 2147483647 h 130"/>
                  <a:gd name="T22" fmla="*/ 2147483647 w 156"/>
                  <a:gd name="T23" fmla="*/ 2147483647 h 130"/>
                  <a:gd name="T24" fmla="*/ 2147483647 w 156"/>
                  <a:gd name="T25" fmla="*/ 2147483647 h 130"/>
                  <a:gd name="T26" fmla="*/ 2147483647 w 156"/>
                  <a:gd name="T27" fmla="*/ 2147483647 h 130"/>
                  <a:gd name="T28" fmla="*/ 2147483647 w 156"/>
                  <a:gd name="T29" fmla="*/ 2147483647 h 130"/>
                  <a:gd name="T30" fmla="*/ 2147483647 w 156"/>
                  <a:gd name="T31" fmla="*/ 2147483647 h 130"/>
                  <a:gd name="T32" fmla="*/ 2147483647 w 156"/>
                  <a:gd name="T33" fmla="*/ 2147483647 h 130"/>
                  <a:gd name="T34" fmla="*/ 0 w 156"/>
                  <a:gd name="T35" fmla="*/ 2147483647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0"/>
                  <a:gd name="T56" fmla="*/ 156 w 156"/>
                  <a:gd name="T57" fmla="*/ 130 h 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0">
                    <a:moveTo>
                      <a:pt x="0" y="85"/>
                    </a:moveTo>
                    <a:lnTo>
                      <a:pt x="5" y="42"/>
                    </a:lnTo>
                    <a:lnTo>
                      <a:pt x="3" y="5"/>
                    </a:lnTo>
                    <a:lnTo>
                      <a:pt x="21" y="0"/>
                    </a:lnTo>
                    <a:lnTo>
                      <a:pt x="35" y="23"/>
                    </a:lnTo>
                    <a:lnTo>
                      <a:pt x="56" y="30"/>
                    </a:lnTo>
                    <a:lnTo>
                      <a:pt x="71" y="44"/>
                    </a:lnTo>
                    <a:lnTo>
                      <a:pt x="139" y="20"/>
                    </a:lnTo>
                    <a:lnTo>
                      <a:pt x="147" y="27"/>
                    </a:lnTo>
                    <a:lnTo>
                      <a:pt x="156" y="42"/>
                    </a:lnTo>
                    <a:lnTo>
                      <a:pt x="120" y="75"/>
                    </a:lnTo>
                    <a:lnTo>
                      <a:pt x="142" y="114"/>
                    </a:lnTo>
                    <a:lnTo>
                      <a:pt x="97" y="130"/>
                    </a:lnTo>
                    <a:lnTo>
                      <a:pt x="90" y="96"/>
                    </a:lnTo>
                    <a:lnTo>
                      <a:pt x="84" y="106"/>
                    </a:lnTo>
                    <a:lnTo>
                      <a:pt x="60" y="84"/>
                    </a:lnTo>
                    <a:lnTo>
                      <a:pt x="14" y="69"/>
                    </a:lnTo>
                    <a:lnTo>
                      <a:pt x="0" y="85"/>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183" name="Freeform 125"/>
              <p:cNvSpPr>
                <a:spLocks noChangeAspect="1"/>
              </p:cNvSpPr>
              <p:nvPr/>
            </p:nvSpPr>
            <p:spPr bwMode="auto">
              <a:xfrm>
                <a:off x="1941393" y="3555273"/>
                <a:ext cx="64971" cy="83201"/>
              </a:xfrm>
              <a:custGeom>
                <a:avLst/>
                <a:gdLst>
                  <a:gd name="T0" fmla="*/ 2147483647 w 114"/>
                  <a:gd name="T1" fmla="*/ 2147483647 h 124"/>
                  <a:gd name="T2" fmla="*/ 2147483647 w 114"/>
                  <a:gd name="T3" fmla="*/ 2147483647 h 124"/>
                  <a:gd name="T4" fmla="*/ 2147483647 w 114"/>
                  <a:gd name="T5" fmla="*/ 2147483647 h 124"/>
                  <a:gd name="T6" fmla="*/ 2147483647 w 114"/>
                  <a:gd name="T7" fmla="*/ 2147483647 h 124"/>
                  <a:gd name="T8" fmla="*/ 2147483647 w 114"/>
                  <a:gd name="T9" fmla="*/ 2147483647 h 124"/>
                  <a:gd name="T10" fmla="*/ 2147483647 w 114"/>
                  <a:gd name="T11" fmla="*/ 2147483647 h 124"/>
                  <a:gd name="T12" fmla="*/ 2147483647 w 114"/>
                  <a:gd name="T13" fmla="*/ 2147483647 h 124"/>
                  <a:gd name="T14" fmla="*/ 0 w 114"/>
                  <a:gd name="T15" fmla="*/ 0 h 124"/>
                  <a:gd name="T16" fmla="*/ 2147483647 w 114"/>
                  <a:gd name="T17" fmla="*/ 2147483647 h 124"/>
                  <a:gd name="T18" fmla="*/ 2147483647 w 114"/>
                  <a:gd name="T19" fmla="*/ 2147483647 h 124"/>
                  <a:gd name="T20" fmla="*/ 2147483647 w 114"/>
                  <a:gd name="T21" fmla="*/ 2147483647 h 124"/>
                  <a:gd name="T22" fmla="*/ 2147483647 w 114"/>
                  <a:gd name="T23" fmla="*/ 2147483647 h 124"/>
                  <a:gd name="T24" fmla="*/ 2147483647 w 114"/>
                  <a:gd name="T25" fmla="*/ 2147483647 h 124"/>
                  <a:gd name="T26" fmla="*/ 2147483647 w 114"/>
                  <a:gd name="T27" fmla="*/ 2147483647 h 124"/>
                  <a:gd name="T28" fmla="*/ 2147483647 w 114"/>
                  <a:gd name="T29" fmla="*/ 2147483647 h 124"/>
                  <a:gd name="T30" fmla="*/ 2147483647 w 114"/>
                  <a:gd name="T31" fmla="*/ 2147483647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124"/>
                  <a:gd name="T50" fmla="*/ 114 w 114"/>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124">
                    <a:moveTo>
                      <a:pt x="66" y="68"/>
                    </a:moveTo>
                    <a:lnTo>
                      <a:pt x="84" y="70"/>
                    </a:lnTo>
                    <a:lnTo>
                      <a:pt x="78" y="59"/>
                    </a:lnTo>
                    <a:lnTo>
                      <a:pt x="61" y="56"/>
                    </a:lnTo>
                    <a:lnTo>
                      <a:pt x="49" y="42"/>
                    </a:lnTo>
                    <a:lnTo>
                      <a:pt x="15" y="25"/>
                    </a:lnTo>
                    <a:lnTo>
                      <a:pt x="2" y="15"/>
                    </a:lnTo>
                    <a:lnTo>
                      <a:pt x="0" y="0"/>
                    </a:lnTo>
                    <a:lnTo>
                      <a:pt x="46" y="3"/>
                    </a:lnTo>
                    <a:lnTo>
                      <a:pt x="79" y="24"/>
                    </a:lnTo>
                    <a:lnTo>
                      <a:pt x="112" y="45"/>
                    </a:lnTo>
                    <a:lnTo>
                      <a:pt x="114" y="86"/>
                    </a:lnTo>
                    <a:lnTo>
                      <a:pt x="94" y="101"/>
                    </a:lnTo>
                    <a:lnTo>
                      <a:pt x="84" y="124"/>
                    </a:lnTo>
                    <a:lnTo>
                      <a:pt x="70" y="107"/>
                    </a:lnTo>
                    <a:lnTo>
                      <a:pt x="66" y="68"/>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184" name="Freeform 126"/>
              <p:cNvSpPr>
                <a:spLocks noChangeAspect="1"/>
              </p:cNvSpPr>
              <p:nvPr/>
            </p:nvSpPr>
            <p:spPr bwMode="auto">
              <a:xfrm>
                <a:off x="2628887" y="3696351"/>
                <a:ext cx="81592" cy="133842"/>
              </a:xfrm>
              <a:custGeom>
                <a:avLst/>
                <a:gdLst>
                  <a:gd name="T0" fmla="*/ 2147483647 w 143"/>
                  <a:gd name="T1" fmla="*/ 2147483647 h 197"/>
                  <a:gd name="T2" fmla="*/ 2147483647 w 143"/>
                  <a:gd name="T3" fmla="*/ 2147483647 h 197"/>
                  <a:gd name="T4" fmla="*/ 2147483647 w 143"/>
                  <a:gd name="T5" fmla="*/ 0 h 197"/>
                  <a:gd name="T6" fmla="*/ 2147483647 w 143"/>
                  <a:gd name="T7" fmla="*/ 2147483647 h 197"/>
                  <a:gd name="T8" fmla="*/ 2147483647 w 143"/>
                  <a:gd name="T9" fmla="*/ 2147483647 h 197"/>
                  <a:gd name="T10" fmla="*/ 2147483647 w 143"/>
                  <a:gd name="T11" fmla="*/ 2147483647 h 197"/>
                  <a:gd name="T12" fmla="*/ 0 w 143"/>
                  <a:gd name="T13" fmla="*/ 2147483647 h 197"/>
                  <a:gd name="T14" fmla="*/ 2147483647 w 143"/>
                  <a:gd name="T15" fmla="*/ 2147483647 h 197"/>
                  <a:gd name="T16" fmla="*/ 2147483647 w 143"/>
                  <a:gd name="T17" fmla="*/ 2147483647 h 197"/>
                  <a:gd name="T18" fmla="*/ 2147483647 w 143"/>
                  <a:gd name="T19" fmla="*/ 2147483647 h 197"/>
                  <a:gd name="T20" fmla="*/ 2147483647 w 143"/>
                  <a:gd name="T21" fmla="*/ 2147483647 h 197"/>
                  <a:gd name="T22" fmla="*/ 2147483647 w 143"/>
                  <a:gd name="T23" fmla="*/ 2147483647 h 197"/>
                  <a:gd name="T24" fmla="*/ 2147483647 w 143"/>
                  <a:gd name="T25" fmla="*/ 2147483647 h 197"/>
                  <a:gd name="T26" fmla="*/ 2147483647 w 143"/>
                  <a:gd name="T27" fmla="*/ 2147483647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97"/>
                  <a:gd name="T44" fmla="*/ 143 w 143"/>
                  <a:gd name="T45" fmla="*/ 197 h 1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97">
                    <a:moveTo>
                      <a:pt x="113" y="54"/>
                    </a:moveTo>
                    <a:lnTo>
                      <a:pt x="68" y="11"/>
                    </a:lnTo>
                    <a:lnTo>
                      <a:pt x="34" y="0"/>
                    </a:lnTo>
                    <a:lnTo>
                      <a:pt x="24" y="21"/>
                    </a:lnTo>
                    <a:lnTo>
                      <a:pt x="9" y="67"/>
                    </a:lnTo>
                    <a:lnTo>
                      <a:pt x="27" y="134"/>
                    </a:lnTo>
                    <a:lnTo>
                      <a:pt x="0" y="188"/>
                    </a:lnTo>
                    <a:lnTo>
                      <a:pt x="33" y="194"/>
                    </a:lnTo>
                    <a:lnTo>
                      <a:pt x="80" y="197"/>
                    </a:lnTo>
                    <a:lnTo>
                      <a:pt x="112" y="145"/>
                    </a:lnTo>
                    <a:lnTo>
                      <a:pt x="143" y="94"/>
                    </a:lnTo>
                    <a:lnTo>
                      <a:pt x="131" y="63"/>
                    </a:lnTo>
                    <a:lnTo>
                      <a:pt x="131" y="72"/>
                    </a:lnTo>
                    <a:lnTo>
                      <a:pt x="113" y="54"/>
                    </a:lnTo>
                    <a:close/>
                  </a:path>
                </a:pathLst>
              </a:custGeom>
              <a:solidFill>
                <a:srgbClr val="FFFF00"/>
              </a:solidFill>
              <a:ln w="0">
                <a:solidFill>
                  <a:srgbClr val="006699"/>
                </a:solidFill>
                <a:prstDash val="solid"/>
                <a:round/>
                <a:headEnd/>
                <a:tailEnd/>
              </a:ln>
            </p:spPr>
            <p:txBody>
              <a:bodyPr/>
              <a:lstStyle/>
              <a:p>
                <a:endParaRPr lang="en-US" sz="1799"/>
              </a:p>
            </p:txBody>
          </p:sp>
          <p:sp>
            <p:nvSpPr>
              <p:cNvPr id="1185" name="Freeform 127"/>
              <p:cNvSpPr>
                <a:spLocks noChangeAspect="1"/>
              </p:cNvSpPr>
              <p:nvPr/>
            </p:nvSpPr>
            <p:spPr bwMode="auto">
              <a:xfrm>
                <a:off x="1954992" y="3446750"/>
                <a:ext cx="333926" cy="622190"/>
              </a:xfrm>
              <a:custGeom>
                <a:avLst/>
                <a:gdLst>
                  <a:gd name="T0" fmla="*/ 2147483647 w 588"/>
                  <a:gd name="T1" fmla="*/ 2147483647 h 914"/>
                  <a:gd name="T2" fmla="*/ 2147483647 w 588"/>
                  <a:gd name="T3" fmla="*/ 2147483647 h 914"/>
                  <a:gd name="T4" fmla="*/ 2147483647 w 588"/>
                  <a:gd name="T5" fmla="*/ 2147483647 h 914"/>
                  <a:gd name="T6" fmla="*/ 2147483647 w 588"/>
                  <a:gd name="T7" fmla="*/ 2147483647 h 914"/>
                  <a:gd name="T8" fmla="*/ 2147483647 w 588"/>
                  <a:gd name="T9" fmla="*/ 2147483647 h 914"/>
                  <a:gd name="T10" fmla="*/ 2147483647 w 588"/>
                  <a:gd name="T11" fmla="*/ 2147483647 h 914"/>
                  <a:gd name="T12" fmla="*/ 2147483647 w 588"/>
                  <a:gd name="T13" fmla="*/ 2147483647 h 914"/>
                  <a:gd name="T14" fmla="*/ 2147483647 w 588"/>
                  <a:gd name="T15" fmla="*/ 2147483647 h 914"/>
                  <a:gd name="T16" fmla="*/ 2147483647 w 588"/>
                  <a:gd name="T17" fmla="*/ 2147483647 h 914"/>
                  <a:gd name="T18" fmla="*/ 2147483647 w 588"/>
                  <a:gd name="T19" fmla="*/ 2147483647 h 914"/>
                  <a:gd name="T20" fmla="*/ 2147483647 w 588"/>
                  <a:gd name="T21" fmla="*/ 2147483647 h 914"/>
                  <a:gd name="T22" fmla="*/ 2147483647 w 588"/>
                  <a:gd name="T23" fmla="*/ 2147483647 h 914"/>
                  <a:gd name="T24" fmla="*/ 2147483647 w 588"/>
                  <a:gd name="T25" fmla="*/ 2147483647 h 914"/>
                  <a:gd name="T26" fmla="*/ 2147483647 w 588"/>
                  <a:gd name="T27" fmla="*/ 2147483647 h 914"/>
                  <a:gd name="T28" fmla="*/ 2147483647 w 588"/>
                  <a:gd name="T29" fmla="*/ 2147483647 h 914"/>
                  <a:gd name="T30" fmla="*/ 2147483647 w 588"/>
                  <a:gd name="T31" fmla="*/ 2147483647 h 914"/>
                  <a:gd name="T32" fmla="*/ 2147483647 w 588"/>
                  <a:gd name="T33" fmla="*/ 2147483647 h 914"/>
                  <a:gd name="T34" fmla="*/ 2147483647 w 588"/>
                  <a:gd name="T35" fmla="*/ 2147483647 h 914"/>
                  <a:gd name="T36" fmla="*/ 2147483647 w 588"/>
                  <a:gd name="T37" fmla="*/ 2147483647 h 914"/>
                  <a:gd name="T38" fmla="*/ 2147483647 w 588"/>
                  <a:gd name="T39" fmla="*/ 2147483647 h 914"/>
                  <a:gd name="T40" fmla="*/ 2147483647 w 588"/>
                  <a:gd name="T41" fmla="*/ 2147483647 h 914"/>
                  <a:gd name="T42" fmla="*/ 2147483647 w 588"/>
                  <a:gd name="T43" fmla="*/ 2147483647 h 914"/>
                  <a:gd name="T44" fmla="*/ 2147483647 w 588"/>
                  <a:gd name="T45" fmla="*/ 2147483647 h 914"/>
                  <a:gd name="T46" fmla="*/ 2147483647 w 588"/>
                  <a:gd name="T47" fmla="*/ 2147483647 h 914"/>
                  <a:gd name="T48" fmla="*/ 2147483647 w 588"/>
                  <a:gd name="T49" fmla="*/ 2147483647 h 914"/>
                  <a:gd name="T50" fmla="*/ 2147483647 w 588"/>
                  <a:gd name="T51" fmla="*/ 2147483647 h 914"/>
                  <a:gd name="T52" fmla="*/ 2147483647 w 588"/>
                  <a:gd name="T53" fmla="*/ 2147483647 h 914"/>
                  <a:gd name="T54" fmla="*/ 2147483647 w 588"/>
                  <a:gd name="T55" fmla="*/ 2147483647 h 914"/>
                  <a:gd name="T56" fmla="*/ 2147483647 w 588"/>
                  <a:gd name="T57" fmla="*/ 2147483647 h 914"/>
                  <a:gd name="T58" fmla="*/ 2147483647 w 588"/>
                  <a:gd name="T59" fmla="*/ 2147483647 h 914"/>
                  <a:gd name="T60" fmla="*/ 2147483647 w 588"/>
                  <a:gd name="T61" fmla="*/ 2147483647 h 914"/>
                  <a:gd name="T62" fmla="*/ 2147483647 w 588"/>
                  <a:gd name="T63" fmla="*/ 2147483647 h 914"/>
                  <a:gd name="T64" fmla="*/ 2147483647 w 588"/>
                  <a:gd name="T65" fmla="*/ 2147483647 h 914"/>
                  <a:gd name="T66" fmla="*/ 2147483647 w 588"/>
                  <a:gd name="T67" fmla="*/ 2147483647 h 914"/>
                  <a:gd name="T68" fmla="*/ 2147483647 w 588"/>
                  <a:gd name="T69" fmla="*/ 2147483647 h 914"/>
                  <a:gd name="T70" fmla="*/ 2147483647 w 588"/>
                  <a:gd name="T71" fmla="*/ 2147483647 h 914"/>
                  <a:gd name="T72" fmla="*/ 2147483647 w 588"/>
                  <a:gd name="T73" fmla="*/ 2147483647 h 914"/>
                  <a:gd name="T74" fmla="*/ 2147483647 w 588"/>
                  <a:gd name="T75" fmla="*/ 2147483647 h 9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8"/>
                  <a:gd name="T115" fmla="*/ 0 h 914"/>
                  <a:gd name="T116" fmla="*/ 588 w 588"/>
                  <a:gd name="T117" fmla="*/ 914 h 9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8" h="914">
                    <a:moveTo>
                      <a:pt x="248" y="61"/>
                    </a:moveTo>
                    <a:lnTo>
                      <a:pt x="231" y="85"/>
                    </a:lnTo>
                    <a:lnTo>
                      <a:pt x="237" y="74"/>
                    </a:lnTo>
                    <a:lnTo>
                      <a:pt x="209" y="76"/>
                    </a:lnTo>
                    <a:lnTo>
                      <a:pt x="175" y="120"/>
                    </a:lnTo>
                    <a:lnTo>
                      <a:pt x="167" y="161"/>
                    </a:lnTo>
                    <a:lnTo>
                      <a:pt x="114" y="213"/>
                    </a:lnTo>
                    <a:lnTo>
                      <a:pt x="108" y="243"/>
                    </a:lnTo>
                    <a:lnTo>
                      <a:pt x="99" y="216"/>
                    </a:lnTo>
                    <a:lnTo>
                      <a:pt x="88" y="203"/>
                    </a:lnTo>
                    <a:lnTo>
                      <a:pt x="90" y="244"/>
                    </a:lnTo>
                    <a:lnTo>
                      <a:pt x="70" y="259"/>
                    </a:lnTo>
                    <a:lnTo>
                      <a:pt x="60" y="282"/>
                    </a:lnTo>
                    <a:lnTo>
                      <a:pt x="73" y="305"/>
                    </a:lnTo>
                    <a:lnTo>
                      <a:pt x="85" y="356"/>
                    </a:lnTo>
                    <a:lnTo>
                      <a:pt x="73" y="379"/>
                    </a:lnTo>
                    <a:lnTo>
                      <a:pt x="76" y="420"/>
                    </a:lnTo>
                    <a:lnTo>
                      <a:pt x="81" y="462"/>
                    </a:lnTo>
                    <a:lnTo>
                      <a:pt x="87" y="468"/>
                    </a:lnTo>
                    <a:lnTo>
                      <a:pt x="55" y="531"/>
                    </a:lnTo>
                    <a:lnTo>
                      <a:pt x="25" y="543"/>
                    </a:lnTo>
                    <a:lnTo>
                      <a:pt x="15" y="574"/>
                    </a:lnTo>
                    <a:lnTo>
                      <a:pt x="0" y="583"/>
                    </a:lnTo>
                    <a:lnTo>
                      <a:pt x="5" y="602"/>
                    </a:lnTo>
                    <a:lnTo>
                      <a:pt x="43" y="632"/>
                    </a:lnTo>
                    <a:lnTo>
                      <a:pt x="75" y="661"/>
                    </a:lnTo>
                    <a:lnTo>
                      <a:pt x="121" y="659"/>
                    </a:lnTo>
                    <a:lnTo>
                      <a:pt x="176" y="687"/>
                    </a:lnTo>
                    <a:lnTo>
                      <a:pt x="179" y="683"/>
                    </a:lnTo>
                    <a:lnTo>
                      <a:pt x="206" y="711"/>
                    </a:lnTo>
                    <a:lnTo>
                      <a:pt x="234" y="738"/>
                    </a:lnTo>
                    <a:lnTo>
                      <a:pt x="272" y="781"/>
                    </a:lnTo>
                    <a:lnTo>
                      <a:pt x="281" y="807"/>
                    </a:lnTo>
                    <a:lnTo>
                      <a:pt x="342" y="808"/>
                    </a:lnTo>
                    <a:lnTo>
                      <a:pt x="379" y="810"/>
                    </a:lnTo>
                    <a:lnTo>
                      <a:pt x="428" y="826"/>
                    </a:lnTo>
                    <a:lnTo>
                      <a:pt x="409" y="893"/>
                    </a:lnTo>
                    <a:lnTo>
                      <a:pt x="440" y="914"/>
                    </a:lnTo>
                    <a:lnTo>
                      <a:pt x="451" y="837"/>
                    </a:lnTo>
                    <a:lnTo>
                      <a:pt x="463" y="759"/>
                    </a:lnTo>
                    <a:lnTo>
                      <a:pt x="442" y="702"/>
                    </a:lnTo>
                    <a:lnTo>
                      <a:pt x="431" y="649"/>
                    </a:lnTo>
                    <a:lnTo>
                      <a:pt x="466" y="647"/>
                    </a:lnTo>
                    <a:lnTo>
                      <a:pt x="475" y="635"/>
                    </a:lnTo>
                    <a:lnTo>
                      <a:pt x="448" y="623"/>
                    </a:lnTo>
                    <a:lnTo>
                      <a:pt x="442" y="586"/>
                    </a:lnTo>
                    <a:lnTo>
                      <a:pt x="484" y="586"/>
                    </a:lnTo>
                    <a:lnTo>
                      <a:pt x="525" y="586"/>
                    </a:lnTo>
                    <a:lnTo>
                      <a:pt x="521" y="579"/>
                    </a:lnTo>
                    <a:lnTo>
                      <a:pt x="533" y="585"/>
                    </a:lnTo>
                    <a:lnTo>
                      <a:pt x="558" y="565"/>
                    </a:lnTo>
                    <a:lnTo>
                      <a:pt x="576" y="610"/>
                    </a:lnTo>
                    <a:lnTo>
                      <a:pt x="588" y="614"/>
                    </a:lnTo>
                    <a:lnTo>
                      <a:pt x="576" y="570"/>
                    </a:lnTo>
                    <a:lnTo>
                      <a:pt x="548" y="526"/>
                    </a:lnTo>
                    <a:lnTo>
                      <a:pt x="564" y="501"/>
                    </a:lnTo>
                    <a:lnTo>
                      <a:pt x="542" y="432"/>
                    </a:lnTo>
                    <a:lnTo>
                      <a:pt x="554" y="386"/>
                    </a:lnTo>
                    <a:lnTo>
                      <a:pt x="564" y="338"/>
                    </a:lnTo>
                    <a:lnTo>
                      <a:pt x="522" y="341"/>
                    </a:lnTo>
                    <a:lnTo>
                      <a:pt x="481" y="344"/>
                    </a:lnTo>
                    <a:lnTo>
                      <a:pt x="437" y="295"/>
                    </a:lnTo>
                    <a:lnTo>
                      <a:pt x="399" y="294"/>
                    </a:lnTo>
                    <a:lnTo>
                      <a:pt x="361" y="292"/>
                    </a:lnTo>
                    <a:lnTo>
                      <a:pt x="327" y="273"/>
                    </a:lnTo>
                    <a:lnTo>
                      <a:pt x="328" y="238"/>
                    </a:lnTo>
                    <a:lnTo>
                      <a:pt x="303" y="176"/>
                    </a:lnTo>
                    <a:lnTo>
                      <a:pt x="284" y="176"/>
                    </a:lnTo>
                    <a:lnTo>
                      <a:pt x="305" y="129"/>
                    </a:lnTo>
                    <a:lnTo>
                      <a:pt x="331" y="83"/>
                    </a:lnTo>
                    <a:lnTo>
                      <a:pt x="358" y="37"/>
                    </a:lnTo>
                    <a:lnTo>
                      <a:pt x="393" y="26"/>
                    </a:lnTo>
                    <a:lnTo>
                      <a:pt x="397" y="0"/>
                    </a:lnTo>
                    <a:lnTo>
                      <a:pt x="366" y="3"/>
                    </a:lnTo>
                    <a:lnTo>
                      <a:pt x="321" y="31"/>
                    </a:lnTo>
                    <a:lnTo>
                      <a:pt x="276" y="59"/>
                    </a:lnTo>
                    <a:lnTo>
                      <a:pt x="248" y="61"/>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186" name="Freeform 128"/>
              <p:cNvSpPr>
                <a:spLocks noChangeAspect="1"/>
              </p:cNvSpPr>
              <p:nvPr/>
            </p:nvSpPr>
            <p:spPr bwMode="auto">
              <a:xfrm>
                <a:off x="2444547" y="3589638"/>
                <a:ext cx="132964" cy="271305"/>
              </a:xfrm>
              <a:custGeom>
                <a:avLst/>
                <a:gdLst>
                  <a:gd name="T0" fmla="*/ 2147483647 w 233"/>
                  <a:gd name="T1" fmla="*/ 2147483647 h 398"/>
                  <a:gd name="T2" fmla="*/ 2147483647 w 233"/>
                  <a:gd name="T3" fmla="*/ 2147483647 h 398"/>
                  <a:gd name="T4" fmla="*/ 2147483647 w 233"/>
                  <a:gd name="T5" fmla="*/ 2147483647 h 398"/>
                  <a:gd name="T6" fmla="*/ 2147483647 w 233"/>
                  <a:gd name="T7" fmla="*/ 2147483647 h 398"/>
                  <a:gd name="T8" fmla="*/ 2147483647 w 233"/>
                  <a:gd name="T9" fmla="*/ 2147483647 h 398"/>
                  <a:gd name="T10" fmla="*/ 2147483647 w 233"/>
                  <a:gd name="T11" fmla="*/ 2147483647 h 398"/>
                  <a:gd name="T12" fmla="*/ 2147483647 w 233"/>
                  <a:gd name="T13" fmla="*/ 2147483647 h 398"/>
                  <a:gd name="T14" fmla="*/ 2147483647 w 233"/>
                  <a:gd name="T15" fmla="*/ 2147483647 h 398"/>
                  <a:gd name="T16" fmla="*/ 2147483647 w 233"/>
                  <a:gd name="T17" fmla="*/ 2147483647 h 398"/>
                  <a:gd name="T18" fmla="*/ 2147483647 w 233"/>
                  <a:gd name="T19" fmla="*/ 2147483647 h 398"/>
                  <a:gd name="T20" fmla="*/ 2147483647 w 233"/>
                  <a:gd name="T21" fmla="*/ 2147483647 h 398"/>
                  <a:gd name="T22" fmla="*/ 2147483647 w 233"/>
                  <a:gd name="T23" fmla="*/ 2147483647 h 398"/>
                  <a:gd name="T24" fmla="*/ 2147483647 w 233"/>
                  <a:gd name="T25" fmla="*/ 0 h 398"/>
                  <a:gd name="T26" fmla="*/ 2147483647 w 233"/>
                  <a:gd name="T27" fmla="*/ 2147483647 h 398"/>
                  <a:gd name="T28" fmla="*/ 2147483647 w 233"/>
                  <a:gd name="T29" fmla="*/ 2147483647 h 398"/>
                  <a:gd name="T30" fmla="*/ 2147483647 w 233"/>
                  <a:gd name="T31" fmla="*/ 2147483647 h 398"/>
                  <a:gd name="T32" fmla="*/ 2147483647 w 233"/>
                  <a:gd name="T33" fmla="*/ 2147483647 h 398"/>
                  <a:gd name="T34" fmla="*/ 0 w 233"/>
                  <a:gd name="T35" fmla="*/ 2147483647 h 398"/>
                  <a:gd name="T36" fmla="*/ 2147483647 w 233"/>
                  <a:gd name="T37" fmla="*/ 2147483647 h 398"/>
                  <a:gd name="T38" fmla="*/ 2147483647 w 233"/>
                  <a:gd name="T39" fmla="*/ 2147483647 h 398"/>
                  <a:gd name="T40" fmla="*/ 2147483647 w 233"/>
                  <a:gd name="T41" fmla="*/ 2147483647 h 398"/>
                  <a:gd name="T42" fmla="*/ 2147483647 w 233"/>
                  <a:gd name="T43" fmla="*/ 2147483647 h 398"/>
                  <a:gd name="T44" fmla="*/ 2147483647 w 233"/>
                  <a:gd name="T45" fmla="*/ 2147483647 h 398"/>
                  <a:gd name="T46" fmla="*/ 2147483647 w 233"/>
                  <a:gd name="T47" fmla="*/ 2147483647 h 398"/>
                  <a:gd name="T48" fmla="*/ 2147483647 w 233"/>
                  <a:gd name="T49" fmla="*/ 2147483647 h 398"/>
                  <a:gd name="T50" fmla="*/ 2147483647 w 233"/>
                  <a:gd name="T51" fmla="*/ 2147483647 h 398"/>
                  <a:gd name="T52" fmla="*/ 2147483647 w 233"/>
                  <a:gd name="T53" fmla="*/ 2147483647 h 398"/>
                  <a:gd name="T54" fmla="*/ 2147483647 w 233"/>
                  <a:gd name="T55" fmla="*/ 2147483647 h 398"/>
                  <a:gd name="T56" fmla="*/ 2147483647 w 233"/>
                  <a:gd name="T57" fmla="*/ 2147483647 h 398"/>
                  <a:gd name="T58" fmla="*/ 2147483647 w 233"/>
                  <a:gd name="T59" fmla="*/ 2147483647 h 3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3"/>
                  <a:gd name="T91" fmla="*/ 0 h 398"/>
                  <a:gd name="T92" fmla="*/ 233 w 233"/>
                  <a:gd name="T93" fmla="*/ 398 h 3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3" h="398">
                    <a:moveTo>
                      <a:pt x="186" y="286"/>
                    </a:moveTo>
                    <a:lnTo>
                      <a:pt x="162" y="257"/>
                    </a:lnTo>
                    <a:lnTo>
                      <a:pt x="165" y="209"/>
                    </a:lnTo>
                    <a:lnTo>
                      <a:pt x="189" y="195"/>
                    </a:lnTo>
                    <a:lnTo>
                      <a:pt x="198" y="169"/>
                    </a:lnTo>
                    <a:lnTo>
                      <a:pt x="195" y="125"/>
                    </a:lnTo>
                    <a:lnTo>
                      <a:pt x="143" y="92"/>
                    </a:lnTo>
                    <a:lnTo>
                      <a:pt x="133" y="112"/>
                    </a:lnTo>
                    <a:lnTo>
                      <a:pt x="136" y="58"/>
                    </a:lnTo>
                    <a:lnTo>
                      <a:pt x="109" y="34"/>
                    </a:lnTo>
                    <a:lnTo>
                      <a:pt x="80" y="10"/>
                    </a:lnTo>
                    <a:lnTo>
                      <a:pt x="91" y="18"/>
                    </a:lnTo>
                    <a:lnTo>
                      <a:pt x="70" y="0"/>
                    </a:lnTo>
                    <a:lnTo>
                      <a:pt x="77" y="12"/>
                    </a:lnTo>
                    <a:lnTo>
                      <a:pt x="33" y="55"/>
                    </a:lnTo>
                    <a:lnTo>
                      <a:pt x="54" y="79"/>
                    </a:lnTo>
                    <a:lnTo>
                      <a:pt x="18" y="100"/>
                    </a:lnTo>
                    <a:lnTo>
                      <a:pt x="0" y="140"/>
                    </a:lnTo>
                    <a:lnTo>
                      <a:pt x="27" y="184"/>
                    </a:lnTo>
                    <a:lnTo>
                      <a:pt x="55" y="182"/>
                    </a:lnTo>
                    <a:lnTo>
                      <a:pt x="60" y="213"/>
                    </a:lnTo>
                    <a:lnTo>
                      <a:pt x="80" y="242"/>
                    </a:lnTo>
                    <a:lnTo>
                      <a:pt x="67" y="292"/>
                    </a:lnTo>
                    <a:lnTo>
                      <a:pt x="73" y="357"/>
                    </a:lnTo>
                    <a:lnTo>
                      <a:pt x="104" y="398"/>
                    </a:lnTo>
                    <a:lnTo>
                      <a:pt x="134" y="397"/>
                    </a:lnTo>
                    <a:lnTo>
                      <a:pt x="183" y="373"/>
                    </a:lnTo>
                    <a:lnTo>
                      <a:pt x="233" y="364"/>
                    </a:lnTo>
                    <a:lnTo>
                      <a:pt x="210" y="325"/>
                    </a:lnTo>
                    <a:lnTo>
                      <a:pt x="186" y="286"/>
                    </a:lnTo>
                    <a:close/>
                  </a:path>
                </a:pathLst>
              </a:custGeom>
              <a:solidFill>
                <a:srgbClr val="FFFF00"/>
              </a:solidFill>
              <a:ln w="0">
                <a:solidFill>
                  <a:srgbClr val="006699"/>
                </a:solidFill>
                <a:prstDash val="solid"/>
                <a:round/>
                <a:headEnd/>
                <a:tailEnd/>
              </a:ln>
            </p:spPr>
            <p:txBody>
              <a:bodyPr/>
              <a:lstStyle/>
              <a:p>
                <a:endParaRPr lang="en-US" sz="1799"/>
              </a:p>
            </p:txBody>
          </p:sp>
          <p:sp>
            <p:nvSpPr>
              <p:cNvPr id="1187" name="Freeform 129"/>
              <p:cNvSpPr>
                <a:spLocks noChangeAspect="1"/>
              </p:cNvSpPr>
              <p:nvPr/>
            </p:nvSpPr>
            <p:spPr bwMode="auto">
              <a:xfrm>
                <a:off x="2536718" y="3690925"/>
                <a:ext cx="107279" cy="151929"/>
              </a:xfrm>
              <a:custGeom>
                <a:avLst/>
                <a:gdLst>
                  <a:gd name="T0" fmla="*/ 2147483647 w 190"/>
                  <a:gd name="T1" fmla="*/ 2147483647 h 224"/>
                  <a:gd name="T2" fmla="*/ 0 w 190"/>
                  <a:gd name="T3" fmla="*/ 2147483647 h 224"/>
                  <a:gd name="T4" fmla="*/ 2147483647 w 190"/>
                  <a:gd name="T5" fmla="*/ 2147483647 h 224"/>
                  <a:gd name="T6" fmla="*/ 2147483647 w 190"/>
                  <a:gd name="T7" fmla="*/ 2147483647 h 224"/>
                  <a:gd name="T8" fmla="*/ 2147483647 w 190"/>
                  <a:gd name="T9" fmla="*/ 2147483647 h 224"/>
                  <a:gd name="T10" fmla="*/ 2147483647 w 190"/>
                  <a:gd name="T11" fmla="*/ 0 h 224"/>
                  <a:gd name="T12" fmla="*/ 2147483647 w 190"/>
                  <a:gd name="T13" fmla="*/ 2147483647 h 224"/>
                  <a:gd name="T14" fmla="*/ 2147483647 w 190"/>
                  <a:gd name="T15" fmla="*/ 2147483647 h 224"/>
                  <a:gd name="T16" fmla="*/ 2147483647 w 190"/>
                  <a:gd name="T17" fmla="*/ 0 h 224"/>
                  <a:gd name="T18" fmla="*/ 2147483647 w 190"/>
                  <a:gd name="T19" fmla="*/ 2147483647 h 224"/>
                  <a:gd name="T20" fmla="*/ 2147483647 w 190"/>
                  <a:gd name="T21" fmla="*/ 2147483647 h 224"/>
                  <a:gd name="T22" fmla="*/ 2147483647 w 190"/>
                  <a:gd name="T23" fmla="*/ 2147483647 h 224"/>
                  <a:gd name="T24" fmla="*/ 2147483647 w 190"/>
                  <a:gd name="T25" fmla="*/ 2147483647 h 224"/>
                  <a:gd name="T26" fmla="*/ 2147483647 w 190"/>
                  <a:gd name="T27" fmla="*/ 2147483647 h 224"/>
                  <a:gd name="T28" fmla="*/ 2147483647 w 190"/>
                  <a:gd name="T29" fmla="*/ 2147483647 h 224"/>
                  <a:gd name="T30" fmla="*/ 2147483647 w 190"/>
                  <a:gd name="T31" fmla="*/ 2147483647 h 224"/>
                  <a:gd name="T32" fmla="*/ 2147483647 w 190"/>
                  <a:gd name="T33" fmla="*/ 2147483647 h 224"/>
                  <a:gd name="T34" fmla="*/ 2147483647 w 190"/>
                  <a:gd name="T35" fmla="*/ 2147483647 h 224"/>
                  <a:gd name="T36" fmla="*/ 2147483647 w 190"/>
                  <a:gd name="T37" fmla="*/ 2147483647 h 224"/>
                  <a:gd name="T38" fmla="*/ 2147483647 w 190"/>
                  <a:gd name="T39" fmla="*/ 2147483647 h 2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224"/>
                  <a:gd name="T62" fmla="*/ 190 w 190"/>
                  <a:gd name="T63" fmla="*/ 224 h 2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224">
                    <a:moveTo>
                      <a:pt x="24" y="140"/>
                    </a:moveTo>
                    <a:lnTo>
                      <a:pt x="0" y="111"/>
                    </a:lnTo>
                    <a:lnTo>
                      <a:pt x="3" y="63"/>
                    </a:lnTo>
                    <a:lnTo>
                      <a:pt x="27" y="49"/>
                    </a:lnTo>
                    <a:lnTo>
                      <a:pt x="36" y="23"/>
                    </a:lnTo>
                    <a:lnTo>
                      <a:pt x="45" y="0"/>
                    </a:lnTo>
                    <a:lnTo>
                      <a:pt x="102" y="5"/>
                    </a:lnTo>
                    <a:lnTo>
                      <a:pt x="145" y="2"/>
                    </a:lnTo>
                    <a:lnTo>
                      <a:pt x="144" y="0"/>
                    </a:lnTo>
                    <a:lnTo>
                      <a:pt x="190" y="3"/>
                    </a:lnTo>
                    <a:lnTo>
                      <a:pt x="186" y="30"/>
                    </a:lnTo>
                    <a:lnTo>
                      <a:pt x="171" y="76"/>
                    </a:lnTo>
                    <a:lnTo>
                      <a:pt x="189" y="143"/>
                    </a:lnTo>
                    <a:lnTo>
                      <a:pt x="162" y="197"/>
                    </a:lnTo>
                    <a:lnTo>
                      <a:pt x="133" y="187"/>
                    </a:lnTo>
                    <a:lnTo>
                      <a:pt x="90" y="196"/>
                    </a:lnTo>
                    <a:lnTo>
                      <a:pt x="93" y="224"/>
                    </a:lnTo>
                    <a:lnTo>
                      <a:pt x="71" y="218"/>
                    </a:lnTo>
                    <a:lnTo>
                      <a:pt x="48" y="179"/>
                    </a:lnTo>
                    <a:lnTo>
                      <a:pt x="24" y="140"/>
                    </a:lnTo>
                    <a:close/>
                  </a:path>
                </a:pathLst>
              </a:custGeom>
              <a:solidFill>
                <a:srgbClr val="FFFF00"/>
              </a:solidFill>
              <a:ln w="0">
                <a:solidFill>
                  <a:srgbClr val="006699"/>
                </a:solidFill>
                <a:prstDash val="solid"/>
                <a:round/>
                <a:headEnd/>
                <a:tailEnd/>
              </a:ln>
            </p:spPr>
            <p:txBody>
              <a:bodyPr/>
              <a:lstStyle/>
              <a:p>
                <a:endParaRPr lang="en-US" sz="1799"/>
              </a:p>
            </p:txBody>
          </p:sp>
          <p:sp>
            <p:nvSpPr>
              <p:cNvPr id="1188" name="Freeform 130"/>
              <p:cNvSpPr>
                <a:spLocks noChangeAspect="1"/>
              </p:cNvSpPr>
              <p:nvPr/>
            </p:nvSpPr>
            <p:spPr bwMode="auto">
              <a:xfrm>
                <a:off x="2436995" y="3508247"/>
                <a:ext cx="24176" cy="25322"/>
              </a:xfrm>
              <a:custGeom>
                <a:avLst/>
                <a:gdLst>
                  <a:gd name="T0" fmla="*/ 2147483647 w 43"/>
                  <a:gd name="T1" fmla="*/ 2147483647 h 37"/>
                  <a:gd name="T2" fmla="*/ 2147483647 w 43"/>
                  <a:gd name="T3" fmla="*/ 0 h 37"/>
                  <a:gd name="T4" fmla="*/ 2147483647 w 43"/>
                  <a:gd name="T5" fmla="*/ 2147483647 h 37"/>
                  <a:gd name="T6" fmla="*/ 0 w 43"/>
                  <a:gd name="T7" fmla="*/ 2147483647 h 37"/>
                  <a:gd name="T8" fmla="*/ 2147483647 w 43"/>
                  <a:gd name="T9" fmla="*/ 2147483647 h 37"/>
                  <a:gd name="T10" fmla="*/ 2147483647 w 43"/>
                  <a:gd name="T11" fmla="*/ 2147483647 h 37"/>
                  <a:gd name="T12" fmla="*/ 0 60000 65536"/>
                  <a:gd name="T13" fmla="*/ 0 60000 65536"/>
                  <a:gd name="T14" fmla="*/ 0 60000 65536"/>
                  <a:gd name="T15" fmla="*/ 0 60000 65536"/>
                  <a:gd name="T16" fmla="*/ 0 60000 65536"/>
                  <a:gd name="T17" fmla="*/ 0 60000 65536"/>
                  <a:gd name="T18" fmla="*/ 0 w 43"/>
                  <a:gd name="T19" fmla="*/ 0 h 37"/>
                  <a:gd name="T20" fmla="*/ 43 w 4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3" h="37">
                    <a:moveTo>
                      <a:pt x="12" y="1"/>
                    </a:moveTo>
                    <a:lnTo>
                      <a:pt x="43" y="0"/>
                    </a:lnTo>
                    <a:lnTo>
                      <a:pt x="30" y="37"/>
                    </a:lnTo>
                    <a:lnTo>
                      <a:pt x="0" y="34"/>
                    </a:lnTo>
                    <a:lnTo>
                      <a:pt x="18" y="12"/>
                    </a:lnTo>
                    <a:lnTo>
                      <a:pt x="12" y="1"/>
                    </a:lnTo>
                    <a:close/>
                  </a:path>
                </a:pathLst>
              </a:custGeom>
              <a:solidFill>
                <a:srgbClr val="FFFF00"/>
              </a:solidFill>
              <a:ln w="0">
                <a:solidFill>
                  <a:srgbClr val="006699"/>
                </a:solidFill>
                <a:prstDash val="solid"/>
                <a:round/>
                <a:headEnd/>
                <a:tailEnd/>
              </a:ln>
            </p:spPr>
            <p:txBody>
              <a:bodyPr/>
              <a:lstStyle/>
              <a:p>
                <a:endParaRPr lang="en-US" sz="1799"/>
              </a:p>
            </p:txBody>
          </p:sp>
          <p:sp>
            <p:nvSpPr>
              <p:cNvPr id="1189" name="Freeform 131"/>
              <p:cNvSpPr>
                <a:spLocks noChangeAspect="1"/>
              </p:cNvSpPr>
              <p:nvPr/>
            </p:nvSpPr>
            <p:spPr bwMode="auto">
              <a:xfrm>
                <a:off x="2116666" y="3453983"/>
                <a:ext cx="373210" cy="430466"/>
              </a:xfrm>
              <a:custGeom>
                <a:avLst/>
                <a:gdLst>
                  <a:gd name="T0" fmla="*/ 2147483647 w 656"/>
                  <a:gd name="T1" fmla="*/ 2147483647 h 631"/>
                  <a:gd name="T2" fmla="*/ 2147483647 w 656"/>
                  <a:gd name="T3" fmla="*/ 2147483647 h 631"/>
                  <a:gd name="T4" fmla="*/ 2147483647 w 656"/>
                  <a:gd name="T5" fmla="*/ 2147483647 h 631"/>
                  <a:gd name="T6" fmla="*/ 2147483647 w 656"/>
                  <a:gd name="T7" fmla="*/ 2147483647 h 631"/>
                  <a:gd name="T8" fmla="*/ 2147483647 w 656"/>
                  <a:gd name="T9" fmla="*/ 2147483647 h 631"/>
                  <a:gd name="T10" fmla="*/ 2147483647 w 656"/>
                  <a:gd name="T11" fmla="*/ 2147483647 h 631"/>
                  <a:gd name="T12" fmla="*/ 2147483647 w 656"/>
                  <a:gd name="T13" fmla="*/ 2147483647 h 631"/>
                  <a:gd name="T14" fmla="*/ 2147483647 w 656"/>
                  <a:gd name="T15" fmla="*/ 2147483647 h 631"/>
                  <a:gd name="T16" fmla="*/ 2147483647 w 656"/>
                  <a:gd name="T17" fmla="*/ 2147483647 h 631"/>
                  <a:gd name="T18" fmla="*/ 2147483647 w 656"/>
                  <a:gd name="T19" fmla="*/ 2147483647 h 631"/>
                  <a:gd name="T20" fmla="*/ 2147483647 w 656"/>
                  <a:gd name="T21" fmla="*/ 2147483647 h 631"/>
                  <a:gd name="T22" fmla="*/ 2147483647 w 656"/>
                  <a:gd name="T23" fmla="*/ 2147483647 h 631"/>
                  <a:gd name="T24" fmla="*/ 2147483647 w 656"/>
                  <a:gd name="T25" fmla="*/ 2147483647 h 631"/>
                  <a:gd name="T26" fmla="*/ 2147483647 w 656"/>
                  <a:gd name="T27" fmla="*/ 2147483647 h 631"/>
                  <a:gd name="T28" fmla="*/ 2147483647 w 656"/>
                  <a:gd name="T29" fmla="*/ 2147483647 h 631"/>
                  <a:gd name="T30" fmla="*/ 0 w 656"/>
                  <a:gd name="T31" fmla="*/ 2147483647 h 631"/>
                  <a:gd name="T32" fmla="*/ 2147483647 w 656"/>
                  <a:gd name="T33" fmla="*/ 2147483647 h 631"/>
                  <a:gd name="T34" fmla="*/ 2147483647 w 656"/>
                  <a:gd name="T35" fmla="*/ 2147483647 h 631"/>
                  <a:gd name="T36" fmla="*/ 2147483647 w 656"/>
                  <a:gd name="T37" fmla="*/ 2147483647 h 631"/>
                  <a:gd name="T38" fmla="*/ 2147483647 w 656"/>
                  <a:gd name="T39" fmla="*/ 2147483647 h 631"/>
                  <a:gd name="T40" fmla="*/ 2147483647 w 656"/>
                  <a:gd name="T41" fmla="*/ 2147483647 h 631"/>
                  <a:gd name="T42" fmla="*/ 2147483647 w 656"/>
                  <a:gd name="T43" fmla="*/ 2147483647 h 631"/>
                  <a:gd name="T44" fmla="*/ 2147483647 w 656"/>
                  <a:gd name="T45" fmla="*/ 2147483647 h 631"/>
                  <a:gd name="T46" fmla="*/ 2147483647 w 656"/>
                  <a:gd name="T47" fmla="*/ 2147483647 h 631"/>
                  <a:gd name="T48" fmla="*/ 2147483647 w 656"/>
                  <a:gd name="T49" fmla="*/ 2147483647 h 631"/>
                  <a:gd name="T50" fmla="*/ 2147483647 w 656"/>
                  <a:gd name="T51" fmla="*/ 2147483647 h 631"/>
                  <a:gd name="T52" fmla="*/ 2147483647 w 656"/>
                  <a:gd name="T53" fmla="*/ 2147483647 h 631"/>
                  <a:gd name="T54" fmla="*/ 2147483647 w 656"/>
                  <a:gd name="T55" fmla="*/ 2147483647 h 631"/>
                  <a:gd name="T56" fmla="*/ 2147483647 w 656"/>
                  <a:gd name="T57" fmla="*/ 2147483647 h 631"/>
                  <a:gd name="T58" fmla="*/ 2147483647 w 656"/>
                  <a:gd name="T59" fmla="*/ 2147483647 h 631"/>
                  <a:gd name="T60" fmla="*/ 2147483647 w 656"/>
                  <a:gd name="T61" fmla="*/ 2147483647 h 631"/>
                  <a:gd name="T62" fmla="*/ 2147483647 w 656"/>
                  <a:gd name="T63" fmla="*/ 2147483647 h 631"/>
                  <a:gd name="T64" fmla="*/ 2147483647 w 656"/>
                  <a:gd name="T65" fmla="*/ 2147483647 h 631"/>
                  <a:gd name="T66" fmla="*/ 2147483647 w 656"/>
                  <a:gd name="T67" fmla="*/ 2147483647 h 631"/>
                  <a:gd name="T68" fmla="*/ 2147483647 w 656"/>
                  <a:gd name="T69" fmla="*/ 2147483647 h 631"/>
                  <a:gd name="T70" fmla="*/ 2147483647 w 656"/>
                  <a:gd name="T71" fmla="*/ 2147483647 h 631"/>
                  <a:gd name="T72" fmla="*/ 2147483647 w 656"/>
                  <a:gd name="T73" fmla="*/ 2147483647 h 631"/>
                  <a:gd name="T74" fmla="*/ 2147483647 w 656"/>
                  <a:gd name="T75" fmla="*/ 2147483647 h 631"/>
                  <a:gd name="T76" fmla="*/ 2147483647 w 656"/>
                  <a:gd name="T77" fmla="*/ 2147483647 h 6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6"/>
                  <a:gd name="T118" fmla="*/ 0 h 631"/>
                  <a:gd name="T119" fmla="*/ 656 w 656"/>
                  <a:gd name="T120" fmla="*/ 631 h 6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6" h="631">
                    <a:moveTo>
                      <a:pt x="546" y="137"/>
                    </a:moveTo>
                    <a:lnTo>
                      <a:pt x="543" y="128"/>
                    </a:lnTo>
                    <a:lnTo>
                      <a:pt x="531" y="116"/>
                    </a:lnTo>
                    <a:lnTo>
                      <a:pt x="513" y="117"/>
                    </a:lnTo>
                    <a:lnTo>
                      <a:pt x="522" y="116"/>
                    </a:lnTo>
                    <a:lnTo>
                      <a:pt x="509" y="101"/>
                    </a:lnTo>
                    <a:lnTo>
                      <a:pt x="558" y="85"/>
                    </a:lnTo>
                    <a:lnTo>
                      <a:pt x="506" y="85"/>
                    </a:lnTo>
                    <a:lnTo>
                      <a:pt x="452" y="86"/>
                    </a:lnTo>
                    <a:lnTo>
                      <a:pt x="471" y="92"/>
                    </a:lnTo>
                    <a:lnTo>
                      <a:pt x="422" y="114"/>
                    </a:lnTo>
                    <a:lnTo>
                      <a:pt x="355" y="92"/>
                    </a:lnTo>
                    <a:lnTo>
                      <a:pt x="310" y="94"/>
                    </a:lnTo>
                    <a:lnTo>
                      <a:pt x="264" y="94"/>
                    </a:lnTo>
                    <a:lnTo>
                      <a:pt x="247" y="58"/>
                    </a:lnTo>
                    <a:lnTo>
                      <a:pt x="194" y="37"/>
                    </a:lnTo>
                    <a:lnTo>
                      <a:pt x="174" y="0"/>
                    </a:lnTo>
                    <a:lnTo>
                      <a:pt x="161" y="22"/>
                    </a:lnTo>
                    <a:lnTo>
                      <a:pt x="183" y="37"/>
                    </a:lnTo>
                    <a:lnTo>
                      <a:pt x="173" y="38"/>
                    </a:lnTo>
                    <a:lnTo>
                      <a:pt x="109" y="65"/>
                    </a:lnTo>
                    <a:lnTo>
                      <a:pt x="98" y="76"/>
                    </a:lnTo>
                    <a:lnTo>
                      <a:pt x="112" y="146"/>
                    </a:lnTo>
                    <a:lnTo>
                      <a:pt x="91" y="173"/>
                    </a:lnTo>
                    <a:lnTo>
                      <a:pt x="64" y="135"/>
                    </a:lnTo>
                    <a:lnTo>
                      <a:pt x="89" y="88"/>
                    </a:lnTo>
                    <a:lnTo>
                      <a:pt x="76" y="43"/>
                    </a:lnTo>
                    <a:lnTo>
                      <a:pt x="109" y="17"/>
                    </a:lnTo>
                    <a:lnTo>
                      <a:pt x="74" y="28"/>
                    </a:lnTo>
                    <a:lnTo>
                      <a:pt x="47" y="74"/>
                    </a:lnTo>
                    <a:lnTo>
                      <a:pt x="21" y="120"/>
                    </a:lnTo>
                    <a:lnTo>
                      <a:pt x="0" y="167"/>
                    </a:lnTo>
                    <a:lnTo>
                      <a:pt x="19" y="167"/>
                    </a:lnTo>
                    <a:lnTo>
                      <a:pt x="44" y="229"/>
                    </a:lnTo>
                    <a:lnTo>
                      <a:pt x="43" y="264"/>
                    </a:lnTo>
                    <a:lnTo>
                      <a:pt x="77" y="283"/>
                    </a:lnTo>
                    <a:lnTo>
                      <a:pt x="115" y="285"/>
                    </a:lnTo>
                    <a:lnTo>
                      <a:pt x="153" y="286"/>
                    </a:lnTo>
                    <a:lnTo>
                      <a:pt x="197" y="335"/>
                    </a:lnTo>
                    <a:lnTo>
                      <a:pt x="238" y="332"/>
                    </a:lnTo>
                    <a:lnTo>
                      <a:pt x="280" y="329"/>
                    </a:lnTo>
                    <a:lnTo>
                      <a:pt x="270" y="377"/>
                    </a:lnTo>
                    <a:lnTo>
                      <a:pt x="258" y="423"/>
                    </a:lnTo>
                    <a:lnTo>
                      <a:pt x="280" y="492"/>
                    </a:lnTo>
                    <a:lnTo>
                      <a:pt x="264" y="517"/>
                    </a:lnTo>
                    <a:lnTo>
                      <a:pt x="292" y="561"/>
                    </a:lnTo>
                    <a:lnTo>
                      <a:pt x="304" y="605"/>
                    </a:lnTo>
                    <a:lnTo>
                      <a:pt x="341" y="629"/>
                    </a:lnTo>
                    <a:lnTo>
                      <a:pt x="368" y="626"/>
                    </a:lnTo>
                    <a:lnTo>
                      <a:pt x="374" y="631"/>
                    </a:lnTo>
                    <a:lnTo>
                      <a:pt x="425" y="593"/>
                    </a:lnTo>
                    <a:lnTo>
                      <a:pt x="467" y="555"/>
                    </a:lnTo>
                    <a:lnTo>
                      <a:pt x="476" y="540"/>
                    </a:lnTo>
                    <a:lnTo>
                      <a:pt x="444" y="528"/>
                    </a:lnTo>
                    <a:lnTo>
                      <a:pt x="430" y="467"/>
                    </a:lnTo>
                    <a:lnTo>
                      <a:pt x="415" y="438"/>
                    </a:lnTo>
                    <a:lnTo>
                      <a:pt x="462" y="455"/>
                    </a:lnTo>
                    <a:lnTo>
                      <a:pt x="507" y="470"/>
                    </a:lnTo>
                    <a:lnTo>
                      <a:pt x="516" y="450"/>
                    </a:lnTo>
                    <a:lnTo>
                      <a:pt x="556" y="432"/>
                    </a:lnTo>
                    <a:lnTo>
                      <a:pt x="597" y="416"/>
                    </a:lnTo>
                    <a:lnTo>
                      <a:pt x="610" y="386"/>
                    </a:lnTo>
                    <a:lnTo>
                      <a:pt x="606" y="385"/>
                    </a:lnTo>
                    <a:lnTo>
                      <a:pt x="579" y="341"/>
                    </a:lnTo>
                    <a:lnTo>
                      <a:pt x="597" y="301"/>
                    </a:lnTo>
                    <a:lnTo>
                      <a:pt x="633" y="280"/>
                    </a:lnTo>
                    <a:lnTo>
                      <a:pt x="612" y="256"/>
                    </a:lnTo>
                    <a:lnTo>
                      <a:pt x="656" y="213"/>
                    </a:lnTo>
                    <a:lnTo>
                      <a:pt x="649" y="201"/>
                    </a:lnTo>
                    <a:lnTo>
                      <a:pt x="601" y="199"/>
                    </a:lnTo>
                    <a:lnTo>
                      <a:pt x="570" y="199"/>
                    </a:lnTo>
                    <a:lnTo>
                      <a:pt x="582" y="196"/>
                    </a:lnTo>
                    <a:lnTo>
                      <a:pt x="598" y="171"/>
                    </a:lnTo>
                    <a:lnTo>
                      <a:pt x="610" y="161"/>
                    </a:lnTo>
                    <a:lnTo>
                      <a:pt x="580" y="132"/>
                    </a:lnTo>
                    <a:lnTo>
                      <a:pt x="562" y="135"/>
                    </a:lnTo>
                    <a:lnTo>
                      <a:pt x="544" y="123"/>
                    </a:lnTo>
                    <a:lnTo>
                      <a:pt x="546" y="137"/>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190" name="Freeform 132"/>
              <p:cNvSpPr>
                <a:spLocks noChangeAspect="1"/>
              </p:cNvSpPr>
              <p:nvPr/>
            </p:nvSpPr>
            <p:spPr bwMode="auto">
              <a:xfrm>
                <a:off x="2370511" y="3495586"/>
                <a:ext cx="13599" cy="5425"/>
              </a:xfrm>
              <a:custGeom>
                <a:avLst/>
                <a:gdLst>
                  <a:gd name="T0" fmla="*/ 2147483647 w 24"/>
                  <a:gd name="T1" fmla="*/ 2147483647 h 6"/>
                  <a:gd name="T2" fmla="*/ 2147483647 w 24"/>
                  <a:gd name="T3" fmla="*/ 2147483647 h 6"/>
                  <a:gd name="T4" fmla="*/ 0 w 24"/>
                  <a:gd name="T5" fmla="*/ 0 h 6"/>
                  <a:gd name="T6" fmla="*/ 2147483647 w 24"/>
                  <a:gd name="T7" fmla="*/ 2147483647 h 6"/>
                  <a:gd name="T8" fmla="*/ 0 60000 65536"/>
                  <a:gd name="T9" fmla="*/ 0 60000 65536"/>
                  <a:gd name="T10" fmla="*/ 0 60000 65536"/>
                  <a:gd name="T11" fmla="*/ 0 60000 65536"/>
                  <a:gd name="T12" fmla="*/ 0 w 24"/>
                  <a:gd name="T13" fmla="*/ 0 h 6"/>
                  <a:gd name="T14" fmla="*/ 24 w 24"/>
                  <a:gd name="T15" fmla="*/ 6 h 6"/>
                </a:gdLst>
                <a:ahLst/>
                <a:cxnLst>
                  <a:cxn ang="T8">
                    <a:pos x="T0" y="T1"/>
                  </a:cxn>
                  <a:cxn ang="T9">
                    <a:pos x="T2" y="T3"/>
                  </a:cxn>
                  <a:cxn ang="T10">
                    <a:pos x="T4" y="T5"/>
                  </a:cxn>
                  <a:cxn ang="T11">
                    <a:pos x="T6" y="T7"/>
                  </a:cxn>
                </a:cxnLst>
                <a:rect l="T12" t="T13" r="T14" b="T15"/>
                <a:pathLst>
                  <a:path w="24" h="6">
                    <a:moveTo>
                      <a:pt x="24" y="6"/>
                    </a:moveTo>
                    <a:lnTo>
                      <a:pt x="24" y="4"/>
                    </a:lnTo>
                    <a:lnTo>
                      <a:pt x="0" y="0"/>
                    </a:lnTo>
                    <a:lnTo>
                      <a:pt x="24" y="6"/>
                    </a:lnTo>
                    <a:close/>
                  </a:path>
                </a:pathLst>
              </a:custGeom>
              <a:solidFill>
                <a:srgbClr val="FFFF00"/>
              </a:solidFill>
              <a:ln w="0">
                <a:solidFill>
                  <a:srgbClr val="006699"/>
                </a:solidFill>
                <a:prstDash val="solid"/>
                <a:round/>
                <a:headEnd/>
                <a:tailEnd/>
              </a:ln>
            </p:spPr>
            <p:txBody>
              <a:bodyPr/>
              <a:lstStyle/>
              <a:p>
                <a:endParaRPr lang="en-US" sz="1799"/>
              </a:p>
            </p:txBody>
          </p:sp>
          <p:sp>
            <p:nvSpPr>
              <p:cNvPr id="1191" name="Freeform 133"/>
              <p:cNvSpPr>
                <a:spLocks noChangeAspect="1"/>
              </p:cNvSpPr>
              <p:nvPr/>
            </p:nvSpPr>
            <p:spPr bwMode="auto">
              <a:xfrm>
                <a:off x="1840159" y="3041606"/>
                <a:ext cx="282554" cy="122991"/>
              </a:xfrm>
              <a:custGeom>
                <a:avLst/>
                <a:gdLst>
                  <a:gd name="T0" fmla="*/ 2147483647 w 500"/>
                  <a:gd name="T1" fmla="*/ 2147483647 h 179"/>
                  <a:gd name="T2" fmla="*/ 2147483647 w 500"/>
                  <a:gd name="T3" fmla="*/ 2147483647 h 179"/>
                  <a:gd name="T4" fmla="*/ 2147483647 w 500"/>
                  <a:gd name="T5" fmla="*/ 2147483647 h 179"/>
                  <a:gd name="T6" fmla="*/ 2147483647 w 500"/>
                  <a:gd name="T7" fmla="*/ 2147483647 h 179"/>
                  <a:gd name="T8" fmla="*/ 2147483647 w 500"/>
                  <a:gd name="T9" fmla="*/ 2147483647 h 179"/>
                  <a:gd name="T10" fmla="*/ 2147483647 w 500"/>
                  <a:gd name="T11" fmla="*/ 2147483647 h 179"/>
                  <a:gd name="T12" fmla="*/ 2147483647 w 500"/>
                  <a:gd name="T13" fmla="*/ 0 h 179"/>
                  <a:gd name="T14" fmla="*/ 2147483647 w 500"/>
                  <a:gd name="T15" fmla="*/ 2147483647 h 179"/>
                  <a:gd name="T16" fmla="*/ 2147483647 w 500"/>
                  <a:gd name="T17" fmla="*/ 2147483647 h 179"/>
                  <a:gd name="T18" fmla="*/ 2147483647 w 500"/>
                  <a:gd name="T19" fmla="*/ 2147483647 h 179"/>
                  <a:gd name="T20" fmla="*/ 0 w 500"/>
                  <a:gd name="T21" fmla="*/ 2147483647 h 179"/>
                  <a:gd name="T22" fmla="*/ 2147483647 w 500"/>
                  <a:gd name="T23" fmla="*/ 2147483647 h 179"/>
                  <a:gd name="T24" fmla="*/ 2147483647 w 500"/>
                  <a:gd name="T25" fmla="*/ 2147483647 h 179"/>
                  <a:gd name="T26" fmla="*/ 2147483647 w 500"/>
                  <a:gd name="T27" fmla="*/ 2147483647 h 179"/>
                  <a:gd name="T28" fmla="*/ 2147483647 w 500"/>
                  <a:gd name="T29" fmla="*/ 2147483647 h 179"/>
                  <a:gd name="T30" fmla="*/ 2147483647 w 500"/>
                  <a:gd name="T31" fmla="*/ 2147483647 h 179"/>
                  <a:gd name="T32" fmla="*/ 2147483647 w 500"/>
                  <a:gd name="T33" fmla="*/ 2147483647 h 179"/>
                  <a:gd name="T34" fmla="*/ 2147483647 w 500"/>
                  <a:gd name="T35" fmla="*/ 2147483647 h 179"/>
                  <a:gd name="T36" fmla="*/ 2147483647 w 500"/>
                  <a:gd name="T37" fmla="*/ 2147483647 h 179"/>
                  <a:gd name="T38" fmla="*/ 2147483647 w 500"/>
                  <a:gd name="T39" fmla="*/ 2147483647 h 179"/>
                  <a:gd name="T40" fmla="*/ 2147483647 w 500"/>
                  <a:gd name="T41" fmla="*/ 2147483647 h 179"/>
                  <a:gd name="T42" fmla="*/ 2147483647 w 500"/>
                  <a:gd name="T43" fmla="*/ 2147483647 h 179"/>
                  <a:gd name="T44" fmla="*/ 2147483647 w 500"/>
                  <a:gd name="T45" fmla="*/ 2147483647 h 179"/>
                  <a:gd name="T46" fmla="*/ 2147483647 w 500"/>
                  <a:gd name="T47" fmla="*/ 2147483647 h 179"/>
                  <a:gd name="T48" fmla="*/ 2147483647 w 500"/>
                  <a:gd name="T49" fmla="*/ 2147483647 h 179"/>
                  <a:gd name="T50" fmla="*/ 2147483647 w 500"/>
                  <a:gd name="T51" fmla="*/ 2147483647 h 179"/>
                  <a:gd name="T52" fmla="*/ 2147483647 w 500"/>
                  <a:gd name="T53" fmla="*/ 2147483647 h 179"/>
                  <a:gd name="T54" fmla="*/ 2147483647 w 500"/>
                  <a:gd name="T55" fmla="*/ 2147483647 h 179"/>
                  <a:gd name="T56" fmla="*/ 2147483647 w 500"/>
                  <a:gd name="T57" fmla="*/ 2147483647 h 179"/>
                  <a:gd name="T58" fmla="*/ 2147483647 w 500"/>
                  <a:gd name="T59" fmla="*/ 2147483647 h 179"/>
                  <a:gd name="T60" fmla="*/ 2147483647 w 500"/>
                  <a:gd name="T61" fmla="*/ 2147483647 h 179"/>
                  <a:gd name="T62" fmla="*/ 2147483647 w 500"/>
                  <a:gd name="T63" fmla="*/ 2147483647 h 179"/>
                  <a:gd name="T64" fmla="*/ 2147483647 w 500"/>
                  <a:gd name="T65" fmla="*/ 2147483647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0"/>
                  <a:gd name="T100" fmla="*/ 0 h 179"/>
                  <a:gd name="T101" fmla="*/ 500 w 500"/>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0" h="179">
                    <a:moveTo>
                      <a:pt x="352" y="73"/>
                    </a:moveTo>
                    <a:lnTo>
                      <a:pt x="352" y="76"/>
                    </a:lnTo>
                    <a:lnTo>
                      <a:pt x="305" y="52"/>
                    </a:lnTo>
                    <a:lnTo>
                      <a:pt x="255" y="27"/>
                    </a:lnTo>
                    <a:lnTo>
                      <a:pt x="218" y="10"/>
                    </a:lnTo>
                    <a:lnTo>
                      <a:pt x="182" y="3"/>
                    </a:lnTo>
                    <a:lnTo>
                      <a:pt x="164" y="0"/>
                    </a:lnTo>
                    <a:lnTo>
                      <a:pt x="108" y="12"/>
                    </a:lnTo>
                    <a:lnTo>
                      <a:pt x="51" y="22"/>
                    </a:lnTo>
                    <a:lnTo>
                      <a:pt x="25" y="56"/>
                    </a:lnTo>
                    <a:lnTo>
                      <a:pt x="0" y="73"/>
                    </a:lnTo>
                    <a:lnTo>
                      <a:pt x="18" y="68"/>
                    </a:lnTo>
                    <a:lnTo>
                      <a:pt x="57" y="50"/>
                    </a:lnTo>
                    <a:lnTo>
                      <a:pt x="96" y="33"/>
                    </a:lnTo>
                    <a:lnTo>
                      <a:pt x="157" y="31"/>
                    </a:lnTo>
                    <a:lnTo>
                      <a:pt x="134" y="38"/>
                    </a:lnTo>
                    <a:lnTo>
                      <a:pt x="176" y="52"/>
                    </a:lnTo>
                    <a:lnTo>
                      <a:pt x="203" y="61"/>
                    </a:lnTo>
                    <a:lnTo>
                      <a:pt x="217" y="68"/>
                    </a:lnTo>
                    <a:lnTo>
                      <a:pt x="284" y="85"/>
                    </a:lnTo>
                    <a:lnTo>
                      <a:pt x="297" y="116"/>
                    </a:lnTo>
                    <a:lnTo>
                      <a:pt x="355" y="144"/>
                    </a:lnTo>
                    <a:lnTo>
                      <a:pt x="328" y="179"/>
                    </a:lnTo>
                    <a:lnTo>
                      <a:pt x="376" y="177"/>
                    </a:lnTo>
                    <a:lnTo>
                      <a:pt x="422" y="176"/>
                    </a:lnTo>
                    <a:lnTo>
                      <a:pt x="461" y="170"/>
                    </a:lnTo>
                    <a:lnTo>
                      <a:pt x="500" y="164"/>
                    </a:lnTo>
                    <a:lnTo>
                      <a:pt x="464" y="146"/>
                    </a:lnTo>
                    <a:lnTo>
                      <a:pt x="430" y="128"/>
                    </a:lnTo>
                    <a:lnTo>
                      <a:pt x="427" y="112"/>
                    </a:lnTo>
                    <a:lnTo>
                      <a:pt x="393" y="98"/>
                    </a:lnTo>
                    <a:lnTo>
                      <a:pt x="358" y="85"/>
                    </a:lnTo>
                    <a:lnTo>
                      <a:pt x="352" y="73"/>
                    </a:lnTo>
                    <a:close/>
                  </a:path>
                </a:pathLst>
              </a:custGeom>
              <a:solidFill>
                <a:srgbClr val="FFFF00"/>
              </a:solidFill>
              <a:ln w="0">
                <a:solidFill>
                  <a:srgbClr val="006699"/>
                </a:solidFill>
                <a:prstDash val="solid"/>
                <a:round/>
                <a:headEnd/>
                <a:tailEnd/>
              </a:ln>
            </p:spPr>
            <p:txBody>
              <a:bodyPr/>
              <a:lstStyle/>
              <a:p>
                <a:endParaRPr lang="en-US" sz="1799"/>
              </a:p>
            </p:txBody>
          </p:sp>
          <p:sp>
            <p:nvSpPr>
              <p:cNvPr id="1192" name="Freeform 134"/>
              <p:cNvSpPr>
                <a:spLocks noChangeAspect="1"/>
              </p:cNvSpPr>
              <p:nvPr/>
            </p:nvSpPr>
            <p:spPr bwMode="auto">
              <a:xfrm>
                <a:off x="1886999" y="3086821"/>
                <a:ext cx="15108" cy="16276"/>
              </a:xfrm>
              <a:custGeom>
                <a:avLst/>
                <a:gdLst>
                  <a:gd name="T0" fmla="*/ 0 w 26"/>
                  <a:gd name="T1" fmla="*/ 2147483647 h 24"/>
                  <a:gd name="T2" fmla="*/ 2147483647 w 26"/>
                  <a:gd name="T3" fmla="*/ 2147483647 h 24"/>
                  <a:gd name="T4" fmla="*/ 2147483647 w 26"/>
                  <a:gd name="T5" fmla="*/ 0 h 24"/>
                  <a:gd name="T6" fmla="*/ 0 w 26"/>
                  <a:gd name="T7" fmla="*/ 2147483647 h 24"/>
                  <a:gd name="T8" fmla="*/ 0 60000 65536"/>
                  <a:gd name="T9" fmla="*/ 0 60000 65536"/>
                  <a:gd name="T10" fmla="*/ 0 60000 65536"/>
                  <a:gd name="T11" fmla="*/ 0 60000 65536"/>
                  <a:gd name="T12" fmla="*/ 0 w 26"/>
                  <a:gd name="T13" fmla="*/ 0 h 24"/>
                  <a:gd name="T14" fmla="*/ 26 w 26"/>
                  <a:gd name="T15" fmla="*/ 24 h 24"/>
                </a:gdLst>
                <a:ahLst/>
                <a:cxnLst>
                  <a:cxn ang="T8">
                    <a:pos x="T0" y="T1"/>
                  </a:cxn>
                  <a:cxn ang="T9">
                    <a:pos x="T2" y="T3"/>
                  </a:cxn>
                  <a:cxn ang="T10">
                    <a:pos x="T4" y="T5"/>
                  </a:cxn>
                  <a:cxn ang="T11">
                    <a:pos x="T6" y="T7"/>
                  </a:cxn>
                </a:cxnLst>
                <a:rect l="T12" t="T13" r="T14" b="T15"/>
                <a:pathLst>
                  <a:path w="26" h="24">
                    <a:moveTo>
                      <a:pt x="0" y="24"/>
                    </a:moveTo>
                    <a:lnTo>
                      <a:pt x="26" y="21"/>
                    </a:lnTo>
                    <a:lnTo>
                      <a:pt x="8" y="0"/>
                    </a:lnTo>
                    <a:lnTo>
                      <a:pt x="0" y="24"/>
                    </a:lnTo>
                    <a:close/>
                  </a:path>
                </a:pathLst>
              </a:custGeom>
              <a:solidFill>
                <a:srgbClr val="FFFF00"/>
              </a:solidFill>
              <a:ln w="0">
                <a:solidFill>
                  <a:srgbClr val="006699"/>
                </a:solidFill>
                <a:prstDash val="solid"/>
                <a:round/>
                <a:headEnd/>
                <a:tailEnd/>
              </a:ln>
            </p:spPr>
            <p:txBody>
              <a:bodyPr/>
              <a:lstStyle/>
              <a:p>
                <a:endParaRPr lang="en-US" sz="1799"/>
              </a:p>
            </p:txBody>
          </p:sp>
          <p:sp>
            <p:nvSpPr>
              <p:cNvPr id="1193" name="Freeform 135"/>
              <p:cNvSpPr>
                <a:spLocks noChangeAspect="1"/>
              </p:cNvSpPr>
              <p:nvPr/>
            </p:nvSpPr>
            <p:spPr bwMode="auto">
              <a:xfrm>
                <a:off x="1921751" y="3182681"/>
                <a:ext cx="9065" cy="5425"/>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2147483647 w 16"/>
                  <a:gd name="T9" fmla="*/ 2147483647 h 8"/>
                  <a:gd name="T10" fmla="*/ 2147483647 w 16"/>
                  <a:gd name="T11" fmla="*/ 2147483647 h 8"/>
                  <a:gd name="T12" fmla="*/ 2147483647 w 16"/>
                  <a:gd name="T13" fmla="*/ 2147483647 h 8"/>
                  <a:gd name="T14" fmla="*/ 2147483647 w 16"/>
                  <a:gd name="T15" fmla="*/ 2147483647 h 8"/>
                  <a:gd name="T16" fmla="*/ 2147483647 w 16"/>
                  <a:gd name="T17" fmla="*/ 2147483647 h 8"/>
                  <a:gd name="T18" fmla="*/ 2147483647 w 16"/>
                  <a:gd name="T19" fmla="*/ 2147483647 h 8"/>
                  <a:gd name="T20" fmla="*/ 2147483647 w 16"/>
                  <a:gd name="T21" fmla="*/ 2147483647 h 8"/>
                  <a:gd name="T22" fmla="*/ 2147483647 w 16"/>
                  <a:gd name="T23" fmla="*/ 2147483647 h 8"/>
                  <a:gd name="T24" fmla="*/ 2147483647 w 16"/>
                  <a:gd name="T25" fmla="*/ 2147483647 h 8"/>
                  <a:gd name="T26" fmla="*/ 2147483647 w 16"/>
                  <a:gd name="T27" fmla="*/ 2147483647 h 8"/>
                  <a:gd name="T28" fmla="*/ 2147483647 w 16"/>
                  <a:gd name="T29" fmla="*/ 2147483647 h 8"/>
                  <a:gd name="T30" fmla="*/ 2147483647 w 16"/>
                  <a:gd name="T31" fmla="*/ 2147483647 h 8"/>
                  <a:gd name="T32" fmla="*/ 2147483647 w 16"/>
                  <a:gd name="T33" fmla="*/ 2147483647 h 8"/>
                  <a:gd name="T34" fmla="*/ 2147483647 w 16"/>
                  <a:gd name="T35" fmla="*/ 0 h 8"/>
                  <a:gd name="T36" fmla="*/ 2147483647 w 16"/>
                  <a:gd name="T37" fmla="*/ 0 h 8"/>
                  <a:gd name="T38" fmla="*/ 0 w 16"/>
                  <a:gd name="T39" fmla="*/ 0 h 8"/>
                  <a:gd name="T40" fmla="*/ 0 w 16"/>
                  <a:gd name="T41" fmla="*/ 2147483647 h 8"/>
                  <a:gd name="T42" fmla="*/ 2147483647 w 16"/>
                  <a:gd name="T43" fmla="*/ 2147483647 h 8"/>
                  <a:gd name="T44" fmla="*/ 2147483647 w 16"/>
                  <a:gd name="T45" fmla="*/ 2147483647 h 8"/>
                  <a:gd name="T46" fmla="*/ 2147483647 w 16"/>
                  <a:gd name="T47" fmla="*/ 2147483647 h 8"/>
                  <a:gd name="T48" fmla="*/ 2147483647 w 16"/>
                  <a:gd name="T49" fmla="*/ 2147483647 h 8"/>
                  <a:gd name="T50" fmla="*/ 2147483647 w 16"/>
                  <a:gd name="T51" fmla="*/ 2147483647 h 8"/>
                  <a:gd name="T52" fmla="*/ 2147483647 w 16"/>
                  <a:gd name="T53" fmla="*/ 2147483647 h 8"/>
                  <a:gd name="T54" fmla="*/ 2147483647 w 16"/>
                  <a:gd name="T55" fmla="*/ 2147483647 h 8"/>
                  <a:gd name="T56" fmla="*/ 2147483647 w 16"/>
                  <a:gd name="T57" fmla="*/ 2147483647 h 8"/>
                  <a:gd name="T58" fmla="*/ 2147483647 w 16"/>
                  <a:gd name="T59" fmla="*/ 2147483647 h 8"/>
                  <a:gd name="T60" fmla="*/ 2147483647 w 16"/>
                  <a:gd name="T61" fmla="*/ 2147483647 h 8"/>
                  <a:gd name="T62" fmla="*/ 2147483647 w 16"/>
                  <a:gd name="T63" fmla="*/ 2147483647 h 8"/>
                  <a:gd name="T64" fmla="*/ 2147483647 w 16"/>
                  <a:gd name="T65" fmla="*/ 2147483647 h 8"/>
                  <a:gd name="T66" fmla="*/ 2147483647 w 16"/>
                  <a:gd name="T67" fmla="*/ 2147483647 h 8"/>
                  <a:gd name="T68" fmla="*/ 2147483647 w 16"/>
                  <a:gd name="T69" fmla="*/ 2147483647 h 8"/>
                  <a:gd name="T70" fmla="*/ 2147483647 w 16"/>
                  <a:gd name="T71" fmla="*/ 2147483647 h 8"/>
                  <a:gd name="T72" fmla="*/ 2147483647 w 16"/>
                  <a:gd name="T73" fmla="*/ 2147483647 h 8"/>
                  <a:gd name="T74" fmla="*/ 2147483647 w 16"/>
                  <a:gd name="T75" fmla="*/ 2147483647 h 8"/>
                  <a:gd name="T76" fmla="*/ 2147483647 w 16"/>
                  <a:gd name="T77" fmla="*/ 2147483647 h 8"/>
                  <a:gd name="T78" fmla="*/ 2147483647 w 16"/>
                  <a:gd name="T79" fmla="*/ 2147483647 h 8"/>
                  <a:gd name="T80" fmla="*/ 2147483647 w 16"/>
                  <a:gd name="T81" fmla="*/ 2147483647 h 8"/>
                  <a:gd name="T82" fmla="*/ 2147483647 w 16"/>
                  <a:gd name="T83" fmla="*/ 2147483647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8"/>
                  <a:gd name="T128" fmla="*/ 16 w 16"/>
                  <a:gd name="T129" fmla="*/ 8 h 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8">
                    <a:moveTo>
                      <a:pt x="16" y="3"/>
                    </a:moveTo>
                    <a:lnTo>
                      <a:pt x="16" y="2"/>
                    </a:lnTo>
                    <a:lnTo>
                      <a:pt x="15" y="2"/>
                    </a:lnTo>
                    <a:lnTo>
                      <a:pt x="13" y="2"/>
                    </a:lnTo>
                    <a:lnTo>
                      <a:pt x="12" y="3"/>
                    </a:lnTo>
                    <a:lnTo>
                      <a:pt x="10" y="3"/>
                    </a:lnTo>
                    <a:lnTo>
                      <a:pt x="10" y="2"/>
                    </a:lnTo>
                    <a:lnTo>
                      <a:pt x="9" y="2"/>
                    </a:lnTo>
                    <a:lnTo>
                      <a:pt x="7" y="2"/>
                    </a:lnTo>
                    <a:lnTo>
                      <a:pt x="7" y="3"/>
                    </a:lnTo>
                    <a:lnTo>
                      <a:pt x="6" y="3"/>
                    </a:lnTo>
                    <a:lnTo>
                      <a:pt x="6" y="5"/>
                    </a:lnTo>
                    <a:lnTo>
                      <a:pt x="4" y="5"/>
                    </a:lnTo>
                    <a:lnTo>
                      <a:pt x="3" y="5"/>
                    </a:lnTo>
                    <a:lnTo>
                      <a:pt x="3" y="3"/>
                    </a:lnTo>
                    <a:lnTo>
                      <a:pt x="3" y="2"/>
                    </a:lnTo>
                    <a:lnTo>
                      <a:pt x="1" y="2"/>
                    </a:lnTo>
                    <a:lnTo>
                      <a:pt x="3" y="0"/>
                    </a:lnTo>
                    <a:lnTo>
                      <a:pt x="1" y="0"/>
                    </a:lnTo>
                    <a:lnTo>
                      <a:pt x="0" y="0"/>
                    </a:lnTo>
                    <a:lnTo>
                      <a:pt x="0" y="2"/>
                    </a:lnTo>
                    <a:lnTo>
                      <a:pt x="1" y="2"/>
                    </a:lnTo>
                    <a:lnTo>
                      <a:pt x="1" y="3"/>
                    </a:lnTo>
                    <a:lnTo>
                      <a:pt x="1" y="5"/>
                    </a:lnTo>
                    <a:lnTo>
                      <a:pt x="1" y="6"/>
                    </a:lnTo>
                    <a:lnTo>
                      <a:pt x="1" y="8"/>
                    </a:lnTo>
                    <a:lnTo>
                      <a:pt x="3" y="8"/>
                    </a:lnTo>
                    <a:lnTo>
                      <a:pt x="3" y="6"/>
                    </a:lnTo>
                    <a:lnTo>
                      <a:pt x="4" y="6"/>
                    </a:lnTo>
                    <a:lnTo>
                      <a:pt x="6" y="6"/>
                    </a:lnTo>
                    <a:lnTo>
                      <a:pt x="6" y="8"/>
                    </a:lnTo>
                    <a:lnTo>
                      <a:pt x="7" y="8"/>
                    </a:lnTo>
                    <a:lnTo>
                      <a:pt x="9" y="6"/>
                    </a:lnTo>
                    <a:lnTo>
                      <a:pt x="9" y="5"/>
                    </a:lnTo>
                    <a:lnTo>
                      <a:pt x="10" y="5"/>
                    </a:lnTo>
                    <a:lnTo>
                      <a:pt x="12" y="5"/>
                    </a:lnTo>
                    <a:lnTo>
                      <a:pt x="13" y="5"/>
                    </a:lnTo>
                    <a:lnTo>
                      <a:pt x="13" y="6"/>
                    </a:lnTo>
                    <a:lnTo>
                      <a:pt x="15" y="6"/>
                    </a:lnTo>
                    <a:lnTo>
                      <a:pt x="15" y="5"/>
                    </a:lnTo>
                    <a:lnTo>
                      <a:pt x="16" y="5"/>
                    </a:lnTo>
                    <a:lnTo>
                      <a:pt x="16" y="3"/>
                    </a:lnTo>
                    <a:close/>
                  </a:path>
                </a:pathLst>
              </a:custGeom>
              <a:solidFill>
                <a:srgbClr val="FFFF00"/>
              </a:solidFill>
              <a:ln w="0">
                <a:solidFill>
                  <a:srgbClr val="006699"/>
                </a:solidFill>
                <a:prstDash val="solid"/>
                <a:round/>
                <a:headEnd/>
                <a:tailEnd/>
              </a:ln>
            </p:spPr>
            <p:txBody>
              <a:bodyPr/>
              <a:lstStyle/>
              <a:p>
                <a:endParaRPr lang="en-US" sz="1799"/>
              </a:p>
            </p:txBody>
          </p:sp>
          <p:sp>
            <p:nvSpPr>
              <p:cNvPr id="1194" name="Freeform 136"/>
              <p:cNvSpPr>
                <a:spLocks noChangeAspect="1"/>
              </p:cNvSpPr>
              <p:nvPr/>
            </p:nvSpPr>
            <p:spPr bwMode="auto">
              <a:xfrm>
                <a:off x="1965569" y="3168215"/>
                <a:ext cx="4534" cy="3615"/>
              </a:xfrm>
              <a:custGeom>
                <a:avLst/>
                <a:gdLst>
                  <a:gd name="T0" fmla="*/ 2147483647 w 7"/>
                  <a:gd name="T1" fmla="*/ 2147483647 h 5"/>
                  <a:gd name="T2" fmla="*/ 2147483647 w 7"/>
                  <a:gd name="T3" fmla="*/ 0 h 5"/>
                  <a:gd name="T4" fmla="*/ 2147483647 w 7"/>
                  <a:gd name="T5" fmla="*/ 0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2147483647 w 7"/>
                  <a:gd name="T19" fmla="*/ 2147483647 h 5"/>
                  <a:gd name="T20" fmla="*/ 2147483647 w 7"/>
                  <a:gd name="T21" fmla="*/ 2147483647 h 5"/>
                  <a:gd name="T22" fmla="*/ 2147483647 w 7"/>
                  <a:gd name="T23" fmla="*/ 2147483647 h 5"/>
                  <a:gd name="T24" fmla="*/ 2147483647 w 7"/>
                  <a:gd name="T25" fmla="*/ 2147483647 h 5"/>
                  <a:gd name="T26" fmla="*/ 2147483647 w 7"/>
                  <a:gd name="T27" fmla="*/ 2147483647 h 5"/>
                  <a:gd name="T28" fmla="*/ 2147483647 w 7"/>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5"/>
                  <a:gd name="T47" fmla="*/ 7 w 7"/>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5">
                    <a:moveTo>
                      <a:pt x="7" y="2"/>
                    </a:moveTo>
                    <a:lnTo>
                      <a:pt x="7" y="0"/>
                    </a:lnTo>
                    <a:lnTo>
                      <a:pt x="6" y="0"/>
                    </a:lnTo>
                    <a:lnTo>
                      <a:pt x="6" y="2"/>
                    </a:lnTo>
                    <a:lnTo>
                      <a:pt x="4" y="2"/>
                    </a:lnTo>
                    <a:lnTo>
                      <a:pt x="3" y="3"/>
                    </a:lnTo>
                    <a:lnTo>
                      <a:pt x="1" y="3"/>
                    </a:lnTo>
                    <a:lnTo>
                      <a:pt x="1" y="5"/>
                    </a:lnTo>
                    <a:lnTo>
                      <a:pt x="0" y="5"/>
                    </a:lnTo>
                    <a:lnTo>
                      <a:pt x="1" y="5"/>
                    </a:lnTo>
                    <a:lnTo>
                      <a:pt x="3" y="5"/>
                    </a:lnTo>
                    <a:lnTo>
                      <a:pt x="3" y="3"/>
                    </a:lnTo>
                    <a:lnTo>
                      <a:pt x="4" y="3"/>
                    </a:lnTo>
                    <a:lnTo>
                      <a:pt x="6" y="3"/>
                    </a:lnTo>
                    <a:lnTo>
                      <a:pt x="7" y="2"/>
                    </a:lnTo>
                    <a:close/>
                  </a:path>
                </a:pathLst>
              </a:custGeom>
              <a:solidFill>
                <a:srgbClr val="FFFF00"/>
              </a:solidFill>
              <a:ln w="0">
                <a:solidFill>
                  <a:srgbClr val="006699"/>
                </a:solidFill>
                <a:prstDash val="solid"/>
                <a:round/>
                <a:headEnd/>
                <a:tailEnd/>
              </a:ln>
            </p:spPr>
            <p:txBody>
              <a:bodyPr/>
              <a:lstStyle/>
              <a:p>
                <a:endParaRPr lang="en-US" sz="1799"/>
              </a:p>
            </p:txBody>
          </p:sp>
          <p:sp>
            <p:nvSpPr>
              <p:cNvPr id="1195" name="Freeform 137"/>
              <p:cNvSpPr>
                <a:spLocks noChangeAspect="1"/>
              </p:cNvSpPr>
              <p:nvPr/>
            </p:nvSpPr>
            <p:spPr bwMode="auto">
              <a:xfrm>
                <a:off x="1959526" y="3170022"/>
                <a:ext cx="3025" cy="1808"/>
              </a:xfrm>
              <a:custGeom>
                <a:avLst/>
                <a:gdLst>
                  <a:gd name="T0" fmla="*/ 2147483647 w 7"/>
                  <a:gd name="T1" fmla="*/ 0 h 3"/>
                  <a:gd name="T2" fmla="*/ 2147483647 w 7"/>
                  <a:gd name="T3" fmla="*/ 0 h 3"/>
                  <a:gd name="T4" fmla="*/ 2147483647 w 7"/>
                  <a:gd name="T5" fmla="*/ 0 h 3"/>
                  <a:gd name="T6" fmla="*/ 2147483647 w 7"/>
                  <a:gd name="T7" fmla="*/ 2147483647 h 3"/>
                  <a:gd name="T8" fmla="*/ 2147483647 w 7"/>
                  <a:gd name="T9" fmla="*/ 2147483647 h 3"/>
                  <a:gd name="T10" fmla="*/ 2147483647 w 7"/>
                  <a:gd name="T11" fmla="*/ 2147483647 h 3"/>
                  <a:gd name="T12" fmla="*/ 0 w 7"/>
                  <a:gd name="T13" fmla="*/ 2147483647 h 3"/>
                  <a:gd name="T14" fmla="*/ 0 w 7"/>
                  <a:gd name="T15" fmla="*/ 2147483647 h 3"/>
                  <a:gd name="T16" fmla="*/ 2147483647 w 7"/>
                  <a:gd name="T17" fmla="*/ 2147483647 h 3"/>
                  <a:gd name="T18" fmla="*/ 2147483647 w 7"/>
                  <a:gd name="T19" fmla="*/ 2147483647 h 3"/>
                  <a:gd name="T20" fmla="*/ 2147483647 w 7"/>
                  <a:gd name="T21" fmla="*/ 2147483647 h 3"/>
                  <a:gd name="T22" fmla="*/ 2147483647 w 7"/>
                  <a:gd name="T23" fmla="*/ 2147483647 h 3"/>
                  <a:gd name="T24" fmla="*/ 2147483647 w 7"/>
                  <a:gd name="T25" fmla="*/ 2147483647 h 3"/>
                  <a:gd name="T26" fmla="*/ 2147483647 w 7"/>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3"/>
                  <a:gd name="T44" fmla="*/ 7 w 7"/>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3">
                    <a:moveTo>
                      <a:pt x="7" y="0"/>
                    </a:moveTo>
                    <a:lnTo>
                      <a:pt x="6" y="0"/>
                    </a:lnTo>
                    <a:lnTo>
                      <a:pt x="4" y="0"/>
                    </a:lnTo>
                    <a:lnTo>
                      <a:pt x="4" y="2"/>
                    </a:lnTo>
                    <a:lnTo>
                      <a:pt x="3" y="2"/>
                    </a:lnTo>
                    <a:lnTo>
                      <a:pt x="1" y="2"/>
                    </a:lnTo>
                    <a:lnTo>
                      <a:pt x="0" y="2"/>
                    </a:lnTo>
                    <a:lnTo>
                      <a:pt x="0" y="3"/>
                    </a:lnTo>
                    <a:lnTo>
                      <a:pt x="1" y="3"/>
                    </a:lnTo>
                    <a:lnTo>
                      <a:pt x="3" y="2"/>
                    </a:lnTo>
                    <a:lnTo>
                      <a:pt x="4" y="2"/>
                    </a:lnTo>
                    <a:lnTo>
                      <a:pt x="6" y="2"/>
                    </a:lnTo>
                    <a:lnTo>
                      <a:pt x="7" y="2"/>
                    </a:lnTo>
                    <a:lnTo>
                      <a:pt x="7" y="0"/>
                    </a:lnTo>
                    <a:close/>
                  </a:path>
                </a:pathLst>
              </a:custGeom>
              <a:solidFill>
                <a:srgbClr val="FFFF00"/>
              </a:solidFill>
              <a:ln w="0">
                <a:solidFill>
                  <a:srgbClr val="006699"/>
                </a:solidFill>
                <a:prstDash val="solid"/>
                <a:round/>
                <a:headEnd/>
                <a:tailEnd/>
              </a:ln>
            </p:spPr>
            <p:txBody>
              <a:bodyPr/>
              <a:lstStyle/>
              <a:p>
                <a:endParaRPr lang="en-US" sz="1799"/>
              </a:p>
            </p:txBody>
          </p:sp>
          <p:sp>
            <p:nvSpPr>
              <p:cNvPr id="1196" name="Freeform 138"/>
              <p:cNvSpPr>
                <a:spLocks noChangeAspect="1"/>
              </p:cNvSpPr>
              <p:nvPr/>
            </p:nvSpPr>
            <p:spPr bwMode="auto">
              <a:xfrm>
                <a:off x="2375045" y="3218856"/>
                <a:ext cx="6045" cy="1808"/>
              </a:xfrm>
              <a:custGeom>
                <a:avLst/>
                <a:gdLst>
                  <a:gd name="T0" fmla="*/ 2147483647 w 8"/>
                  <a:gd name="T1" fmla="*/ 0 h 3"/>
                  <a:gd name="T2" fmla="*/ 2147483647 w 8"/>
                  <a:gd name="T3" fmla="*/ 0 h 3"/>
                  <a:gd name="T4" fmla="*/ 2147483647 w 8"/>
                  <a:gd name="T5" fmla="*/ 0 h 3"/>
                  <a:gd name="T6" fmla="*/ 2147483647 w 8"/>
                  <a:gd name="T7" fmla="*/ 0 h 3"/>
                  <a:gd name="T8" fmla="*/ 2147483647 w 8"/>
                  <a:gd name="T9" fmla="*/ 2147483647 h 3"/>
                  <a:gd name="T10" fmla="*/ 0 w 8"/>
                  <a:gd name="T11" fmla="*/ 2147483647 h 3"/>
                  <a:gd name="T12" fmla="*/ 2147483647 w 8"/>
                  <a:gd name="T13" fmla="*/ 2147483647 h 3"/>
                  <a:gd name="T14" fmla="*/ 2147483647 w 8"/>
                  <a:gd name="T15" fmla="*/ 2147483647 h 3"/>
                  <a:gd name="T16" fmla="*/ 2147483647 w 8"/>
                  <a:gd name="T17" fmla="*/ 2147483647 h 3"/>
                  <a:gd name="T18" fmla="*/ 2147483647 w 8"/>
                  <a:gd name="T19" fmla="*/ 2147483647 h 3"/>
                  <a:gd name="T20" fmla="*/ 2147483647 w 8"/>
                  <a:gd name="T21" fmla="*/ 2147483647 h 3"/>
                  <a:gd name="T22" fmla="*/ 2147483647 w 8"/>
                  <a:gd name="T23" fmla="*/ 2147483647 h 3"/>
                  <a:gd name="T24" fmla="*/ 2147483647 w 8"/>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3"/>
                  <a:gd name="T41" fmla="*/ 8 w 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3">
                    <a:moveTo>
                      <a:pt x="8" y="0"/>
                    </a:moveTo>
                    <a:lnTo>
                      <a:pt x="6" y="0"/>
                    </a:lnTo>
                    <a:lnTo>
                      <a:pt x="5" y="0"/>
                    </a:lnTo>
                    <a:lnTo>
                      <a:pt x="3" y="0"/>
                    </a:lnTo>
                    <a:lnTo>
                      <a:pt x="2" y="2"/>
                    </a:lnTo>
                    <a:lnTo>
                      <a:pt x="0" y="3"/>
                    </a:lnTo>
                    <a:lnTo>
                      <a:pt x="2" y="3"/>
                    </a:lnTo>
                    <a:lnTo>
                      <a:pt x="3" y="3"/>
                    </a:lnTo>
                    <a:lnTo>
                      <a:pt x="5" y="3"/>
                    </a:lnTo>
                    <a:lnTo>
                      <a:pt x="5" y="2"/>
                    </a:lnTo>
                    <a:lnTo>
                      <a:pt x="6" y="2"/>
                    </a:lnTo>
                    <a:lnTo>
                      <a:pt x="8" y="2"/>
                    </a:lnTo>
                    <a:lnTo>
                      <a:pt x="8" y="0"/>
                    </a:lnTo>
                    <a:close/>
                  </a:path>
                </a:pathLst>
              </a:custGeom>
              <a:solidFill>
                <a:srgbClr val="FFFF00"/>
              </a:solidFill>
              <a:ln w="0">
                <a:solidFill>
                  <a:srgbClr val="006699"/>
                </a:solidFill>
                <a:prstDash val="solid"/>
                <a:round/>
                <a:headEnd/>
                <a:tailEnd/>
              </a:ln>
            </p:spPr>
            <p:txBody>
              <a:bodyPr/>
              <a:lstStyle/>
              <a:p>
                <a:endParaRPr lang="en-US" sz="1799"/>
              </a:p>
            </p:txBody>
          </p:sp>
          <p:sp>
            <p:nvSpPr>
              <p:cNvPr id="1197" name="Freeform 139"/>
              <p:cNvSpPr>
                <a:spLocks noChangeAspect="1"/>
              </p:cNvSpPr>
              <p:nvPr/>
            </p:nvSpPr>
            <p:spPr bwMode="auto">
              <a:xfrm>
                <a:off x="2385623" y="3206195"/>
                <a:ext cx="3025" cy="3615"/>
              </a:xfrm>
              <a:custGeom>
                <a:avLst/>
                <a:gdLst>
                  <a:gd name="T0" fmla="*/ 2147483647 w 6"/>
                  <a:gd name="T1" fmla="*/ 2147483647 h 3"/>
                  <a:gd name="T2" fmla="*/ 2147483647 w 6"/>
                  <a:gd name="T3" fmla="*/ 2147483647 h 3"/>
                  <a:gd name="T4" fmla="*/ 2147483647 w 6"/>
                  <a:gd name="T5" fmla="*/ 0 h 3"/>
                  <a:gd name="T6" fmla="*/ 2147483647 w 6"/>
                  <a:gd name="T7" fmla="*/ 0 h 3"/>
                  <a:gd name="T8" fmla="*/ 2147483647 w 6"/>
                  <a:gd name="T9" fmla="*/ 0 h 3"/>
                  <a:gd name="T10" fmla="*/ 0 w 6"/>
                  <a:gd name="T11" fmla="*/ 0 h 3"/>
                  <a:gd name="T12" fmla="*/ 0 w 6"/>
                  <a:gd name="T13" fmla="*/ 2147483647 h 3"/>
                  <a:gd name="T14" fmla="*/ 2147483647 w 6"/>
                  <a:gd name="T15" fmla="*/ 2147483647 h 3"/>
                  <a:gd name="T16" fmla="*/ 2147483647 w 6"/>
                  <a:gd name="T17" fmla="*/ 2147483647 h 3"/>
                  <a:gd name="T18" fmla="*/ 2147483647 w 6"/>
                  <a:gd name="T19" fmla="*/ 2147483647 h 3"/>
                  <a:gd name="T20" fmla="*/ 2147483647 w 6"/>
                  <a:gd name="T21" fmla="*/ 2147483647 h 3"/>
                  <a:gd name="T22" fmla="*/ 2147483647 w 6"/>
                  <a:gd name="T23" fmla="*/ 2147483647 h 3"/>
                  <a:gd name="T24" fmla="*/ 2147483647 w 6"/>
                  <a:gd name="T25" fmla="*/ 2147483647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3"/>
                  <a:gd name="T41" fmla="*/ 6 w 6"/>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3">
                    <a:moveTo>
                      <a:pt x="6" y="1"/>
                    </a:moveTo>
                    <a:lnTo>
                      <a:pt x="4" y="1"/>
                    </a:lnTo>
                    <a:lnTo>
                      <a:pt x="4" y="0"/>
                    </a:lnTo>
                    <a:lnTo>
                      <a:pt x="3" y="0"/>
                    </a:lnTo>
                    <a:lnTo>
                      <a:pt x="1" y="0"/>
                    </a:lnTo>
                    <a:lnTo>
                      <a:pt x="0" y="0"/>
                    </a:lnTo>
                    <a:lnTo>
                      <a:pt x="0" y="1"/>
                    </a:lnTo>
                    <a:lnTo>
                      <a:pt x="1" y="1"/>
                    </a:lnTo>
                    <a:lnTo>
                      <a:pt x="3" y="1"/>
                    </a:lnTo>
                    <a:lnTo>
                      <a:pt x="4" y="1"/>
                    </a:lnTo>
                    <a:lnTo>
                      <a:pt x="4" y="3"/>
                    </a:lnTo>
                    <a:lnTo>
                      <a:pt x="6" y="3"/>
                    </a:lnTo>
                    <a:lnTo>
                      <a:pt x="6" y="1"/>
                    </a:lnTo>
                    <a:close/>
                  </a:path>
                </a:pathLst>
              </a:custGeom>
              <a:solidFill>
                <a:srgbClr val="FFFF00"/>
              </a:solidFill>
              <a:ln w="0">
                <a:solidFill>
                  <a:srgbClr val="006699"/>
                </a:solidFill>
                <a:prstDash val="solid"/>
                <a:round/>
                <a:headEnd/>
                <a:tailEnd/>
              </a:ln>
            </p:spPr>
            <p:txBody>
              <a:bodyPr/>
              <a:lstStyle/>
              <a:p>
                <a:endParaRPr lang="en-US" sz="1799"/>
              </a:p>
            </p:txBody>
          </p:sp>
          <p:sp>
            <p:nvSpPr>
              <p:cNvPr id="1198" name="Freeform 140"/>
              <p:cNvSpPr>
                <a:spLocks noChangeAspect="1"/>
              </p:cNvSpPr>
              <p:nvPr/>
            </p:nvSpPr>
            <p:spPr bwMode="auto">
              <a:xfrm>
                <a:off x="2384108" y="3217048"/>
                <a:ext cx="3025" cy="1808"/>
              </a:xfrm>
              <a:custGeom>
                <a:avLst/>
                <a:gdLst>
                  <a:gd name="T0" fmla="*/ 2147483647 w 6"/>
                  <a:gd name="T1" fmla="*/ 0 h 5"/>
                  <a:gd name="T2" fmla="*/ 2147483647 w 6"/>
                  <a:gd name="T3" fmla="*/ 0 h 5"/>
                  <a:gd name="T4" fmla="*/ 2147483647 w 6"/>
                  <a:gd name="T5" fmla="*/ 2147483647 h 5"/>
                  <a:gd name="T6" fmla="*/ 2147483647 w 6"/>
                  <a:gd name="T7" fmla="*/ 2147483647 h 5"/>
                  <a:gd name="T8" fmla="*/ 2147483647 w 6"/>
                  <a:gd name="T9" fmla="*/ 2147483647 h 5"/>
                  <a:gd name="T10" fmla="*/ 0 w 6"/>
                  <a:gd name="T11" fmla="*/ 2147483647 h 5"/>
                  <a:gd name="T12" fmla="*/ 0 w 6"/>
                  <a:gd name="T13" fmla="*/ 2147483647 h 5"/>
                  <a:gd name="T14" fmla="*/ 0 w 6"/>
                  <a:gd name="T15" fmla="*/ 2147483647 h 5"/>
                  <a:gd name="T16" fmla="*/ 0 w 6"/>
                  <a:gd name="T17" fmla="*/ 2147483647 h 5"/>
                  <a:gd name="T18" fmla="*/ 2147483647 w 6"/>
                  <a:gd name="T19" fmla="*/ 2147483647 h 5"/>
                  <a:gd name="T20" fmla="*/ 2147483647 w 6"/>
                  <a:gd name="T21" fmla="*/ 0 h 5"/>
                  <a:gd name="T22" fmla="*/ 2147483647 w 6"/>
                  <a:gd name="T23" fmla="*/ 0 h 5"/>
                  <a:gd name="T24" fmla="*/ 2147483647 w 6"/>
                  <a:gd name="T25" fmla="*/ 0 h 5"/>
                  <a:gd name="T26" fmla="*/ 2147483647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4" y="0"/>
                    </a:lnTo>
                    <a:lnTo>
                      <a:pt x="3" y="2"/>
                    </a:lnTo>
                    <a:lnTo>
                      <a:pt x="1" y="2"/>
                    </a:lnTo>
                    <a:lnTo>
                      <a:pt x="1" y="3"/>
                    </a:lnTo>
                    <a:lnTo>
                      <a:pt x="0" y="3"/>
                    </a:lnTo>
                    <a:lnTo>
                      <a:pt x="0" y="5"/>
                    </a:lnTo>
                    <a:lnTo>
                      <a:pt x="0" y="3"/>
                    </a:lnTo>
                    <a:lnTo>
                      <a:pt x="0" y="2"/>
                    </a:lnTo>
                    <a:lnTo>
                      <a:pt x="1" y="2"/>
                    </a:lnTo>
                    <a:lnTo>
                      <a:pt x="1" y="0"/>
                    </a:lnTo>
                    <a:lnTo>
                      <a:pt x="3" y="0"/>
                    </a:lnTo>
                    <a:lnTo>
                      <a:pt x="4" y="0"/>
                    </a:lnTo>
                    <a:lnTo>
                      <a:pt x="6" y="0"/>
                    </a:lnTo>
                    <a:close/>
                  </a:path>
                </a:pathLst>
              </a:custGeom>
              <a:solidFill>
                <a:srgbClr val="FFFF00"/>
              </a:solidFill>
              <a:ln w="0">
                <a:solidFill>
                  <a:srgbClr val="006699"/>
                </a:solidFill>
                <a:prstDash val="solid"/>
                <a:round/>
                <a:headEnd/>
                <a:tailEnd/>
              </a:ln>
            </p:spPr>
            <p:txBody>
              <a:bodyPr/>
              <a:lstStyle/>
              <a:p>
                <a:endParaRPr lang="en-US" sz="1799"/>
              </a:p>
            </p:txBody>
          </p:sp>
          <p:sp>
            <p:nvSpPr>
              <p:cNvPr id="1199" name="Freeform 141"/>
              <p:cNvSpPr>
                <a:spLocks noChangeAspect="1"/>
              </p:cNvSpPr>
              <p:nvPr/>
            </p:nvSpPr>
            <p:spPr bwMode="auto">
              <a:xfrm>
                <a:off x="2373533" y="3218856"/>
                <a:ext cx="1509" cy="1808"/>
              </a:xfrm>
              <a:custGeom>
                <a:avLst/>
                <a:gdLst>
                  <a:gd name="T0" fmla="*/ 2147483647 w 2"/>
                  <a:gd name="T1" fmla="*/ 0 h 877"/>
                  <a:gd name="T2" fmla="*/ 0 w 2"/>
                  <a:gd name="T3" fmla="*/ 0 h 877"/>
                  <a:gd name="T4" fmla="*/ 2147483647 w 2"/>
                  <a:gd name="T5" fmla="*/ 0 h 877"/>
                  <a:gd name="T6" fmla="*/ 0 60000 65536"/>
                  <a:gd name="T7" fmla="*/ 0 60000 65536"/>
                  <a:gd name="T8" fmla="*/ 0 60000 65536"/>
                  <a:gd name="T9" fmla="*/ 0 w 2"/>
                  <a:gd name="T10" fmla="*/ 0 h 877"/>
                  <a:gd name="T11" fmla="*/ 2 w 2"/>
                  <a:gd name="T12" fmla="*/ 877 h 877"/>
                </a:gdLst>
                <a:ahLst/>
                <a:cxnLst>
                  <a:cxn ang="T6">
                    <a:pos x="T0" y="T1"/>
                  </a:cxn>
                  <a:cxn ang="T7">
                    <a:pos x="T2" y="T3"/>
                  </a:cxn>
                  <a:cxn ang="T8">
                    <a:pos x="T4" y="T5"/>
                  </a:cxn>
                </a:cxnLst>
                <a:rect l="T9" t="T10" r="T11" b="T12"/>
                <a:pathLst>
                  <a:path w="2" h="877">
                    <a:moveTo>
                      <a:pt x="2" y="0"/>
                    </a:moveTo>
                    <a:lnTo>
                      <a:pt x="0" y="0"/>
                    </a:lnTo>
                    <a:lnTo>
                      <a:pt x="2" y="0"/>
                    </a:lnTo>
                    <a:close/>
                  </a:path>
                </a:pathLst>
              </a:custGeom>
              <a:solidFill>
                <a:srgbClr val="FFFF00"/>
              </a:solidFill>
              <a:ln w="0">
                <a:solidFill>
                  <a:srgbClr val="006699"/>
                </a:solidFill>
                <a:prstDash val="solid"/>
                <a:round/>
                <a:headEnd/>
                <a:tailEnd/>
              </a:ln>
            </p:spPr>
            <p:txBody>
              <a:bodyPr/>
              <a:lstStyle/>
              <a:p>
                <a:endParaRPr lang="en-US" sz="1799"/>
              </a:p>
            </p:txBody>
          </p:sp>
          <p:sp>
            <p:nvSpPr>
              <p:cNvPr id="1200" name="Freeform 142"/>
              <p:cNvSpPr>
                <a:spLocks noChangeAspect="1"/>
              </p:cNvSpPr>
              <p:nvPr/>
            </p:nvSpPr>
            <p:spPr bwMode="auto">
              <a:xfrm>
                <a:off x="2180128" y="3166405"/>
                <a:ext cx="96705" cy="83201"/>
              </a:xfrm>
              <a:custGeom>
                <a:avLst/>
                <a:gdLst>
                  <a:gd name="T0" fmla="*/ 2147483647 w 172"/>
                  <a:gd name="T1" fmla="*/ 2147483647 h 124"/>
                  <a:gd name="T2" fmla="*/ 2147483647 w 172"/>
                  <a:gd name="T3" fmla="*/ 2147483647 h 124"/>
                  <a:gd name="T4" fmla="*/ 0 w 172"/>
                  <a:gd name="T5" fmla="*/ 2147483647 h 124"/>
                  <a:gd name="T6" fmla="*/ 2147483647 w 172"/>
                  <a:gd name="T7" fmla="*/ 2147483647 h 124"/>
                  <a:gd name="T8" fmla="*/ 2147483647 w 172"/>
                  <a:gd name="T9" fmla="*/ 2147483647 h 124"/>
                  <a:gd name="T10" fmla="*/ 2147483647 w 172"/>
                  <a:gd name="T11" fmla="*/ 2147483647 h 124"/>
                  <a:gd name="T12" fmla="*/ 2147483647 w 172"/>
                  <a:gd name="T13" fmla="*/ 2147483647 h 124"/>
                  <a:gd name="T14" fmla="*/ 2147483647 w 172"/>
                  <a:gd name="T15" fmla="*/ 2147483647 h 124"/>
                  <a:gd name="T16" fmla="*/ 2147483647 w 172"/>
                  <a:gd name="T17" fmla="*/ 2147483647 h 124"/>
                  <a:gd name="T18" fmla="*/ 2147483647 w 172"/>
                  <a:gd name="T19" fmla="*/ 2147483647 h 124"/>
                  <a:gd name="T20" fmla="*/ 2147483647 w 172"/>
                  <a:gd name="T21" fmla="*/ 2147483647 h 124"/>
                  <a:gd name="T22" fmla="*/ 2147483647 w 172"/>
                  <a:gd name="T23" fmla="*/ 2147483647 h 124"/>
                  <a:gd name="T24" fmla="*/ 2147483647 w 172"/>
                  <a:gd name="T25" fmla="*/ 2147483647 h 124"/>
                  <a:gd name="T26" fmla="*/ 2147483647 w 172"/>
                  <a:gd name="T27" fmla="*/ 0 h 124"/>
                  <a:gd name="T28" fmla="*/ 2147483647 w 172"/>
                  <a:gd name="T29" fmla="*/ 2147483647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2"/>
                  <a:gd name="T46" fmla="*/ 0 h 124"/>
                  <a:gd name="T47" fmla="*/ 172 w 172"/>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2" h="124">
                    <a:moveTo>
                      <a:pt x="15" y="9"/>
                    </a:moveTo>
                    <a:lnTo>
                      <a:pt x="6" y="47"/>
                    </a:lnTo>
                    <a:lnTo>
                      <a:pt x="0" y="67"/>
                    </a:lnTo>
                    <a:lnTo>
                      <a:pt x="5" y="100"/>
                    </a:lnTo>
                    <a:lnTo>
                      <a:pt x="20" y="124"/>
                    </a:lnTo>
                    <a:lnTo>
                      <a:pt x="40" y="94"/>
                    </a:lnTo>
                    <a:lnTo>
                      <a:pt x="64" y="82"/>
                    </a:lnTo>
                    <a:lnTo>
                      <a:pt x="88" y="83"/>
                    </a:lnTo>
                    <a:lnTo>
                      <a:pt x="151" y="88"/>
                    </a:lnTo>
                    <a:lnTo>
                      <a:pt x="172" y="65"/>
                    </a:lnTo>
                    <a:lnTo>
                      <a:pt x="118" y="42"/>
                    </a:lnTo>
                    <a:lnTo>
                      <a:pt x="128" y="30"/>
                    </a:lnTo>
                    <a:lnTo>
                      <a:pt x="105" y="18"/>
                    </a:lnTo>
                    <a:lnTo>
                      <a:pt x="37" y="0"/>
                    </a:lnTo>
                    <a:lnTo>
                      <a:pt x="15" y="9"/>
                    </a:lnTo>
                    <a:close/>
                  </a:path>
                </a:pathLst>
              </a:custGeom>
              <a:solidFill>
                <a:srgbClr val="FFFF00"/>
              </a:solidFill>
              <a:ln w="0">
                <a:solidFill>
                  <a:srgbClr val="006699"/>
                </a:solidFill>
                <a:prstDash val="solid"/>
                <a:round/>
                <a:headEnd/>
                <a:tailEnd/>
              </a:ln>
            </p:spPr>
            <p:txBody>
              <a:bodyPr/>
              <a:lstStyle/>
              <a:p>
                <a:endParaRPr lang="en-US" sz="1799"/>
              </a:p>
            </p:txBody>
          </p:sp>
          <p:sp>
            <p:nvSpPr>
              <p:cNvPr id="1201" name="Freeform 143"/>
              <p:cNvSpPr>
                <a:spLocks noChangeAspect="1"/>
              </p:cNvSpPr>
              <p:nvPr/>
            </p:nvSpPr>
            <p:spPr bwMode="auto">
              <a:xfrm>
                <a:off x="2107601" y="3166405"/>
                <a:ext cx="80081" cy="66925"/>
              </a:xfrm>
              <a:custGeom>
                <a:avLst/>
                <a:gdLst>
                  <a:gd name="T0" fmla="*/ 2147483647 w 139"/>
                  <a:gd name="T1" fmla="*/ 2147483647 h 99"/>
                  <a:gd name="T2" fmla="*/ 2147483647 w 139"/>
                  <a:gd name="T3" fmla="*/ 2147483647 h 99"/>
                  <a:gd name="T4" fmla="*/ 2147483647 w 139"/>
                  <a:gd name="T5" fmla="*/ 2147483647 h 99"/>
                  <a:gd name="T6" fmla="*/ 2147483647 w 139"/>
                  <a:gd name="T7" fmla="*/ 2147483647 h 99"/>
                  <a:gd name="T8" fmla="*/ 2147483647 w 139"/>
                  <a:gd name="T9" fmla="*/ 2147483647 h 99"/>
                  <a:gd name="T10" fmla="*/ 2147483647 w 139"/>
                  <a:gd name="T11" fmla="*/ 2147483647 h 99"/>
                  <a:gd name="T12" fmla="*/ 0 w 139"/>
                  <a:gd name="T13" fmla="*/ 2147483647 h 99"/>
                  <a:gd name="T14" fmla="*/ 2147483647 w 139"/>
                  <a:gd name="T15" fmla="*/ 2147483647 h 99"/>
                  <a:gd name="T16" fmla="*/ 2147483647 w 139"/>
                  <a:gd name="T17" fmla="*/ 2147483647 h 99"/>
                  <a:gd name="T18" fmla="*/ 2147483647 w 139"/>
                  <a:gd name="T19" fmla="*/ 2147483647 h 99"/>
                  <a:gd name="T20" fmla="*/ 2147483647 w 139"/>
                  <a:gd name="T21" fmla="*/ 2147483647 h 99"/>
                  <a:gd name="T22" fmla="*/ 2147483647 w 139"/>
                  <a:gd name="T23" fmla="*/ 2147483647 h 99"/>
                  <a:gd name="T24" fmla="*/ 2147483647 w 139"/>
                  <a:gd name="T25" fmla="*/ 0 h 99"/>
                  <a:gd name="T26" fmla="*/ 2147483647 w 139"/>
                  <a:gd name="T27" fmla="*/ 2147483647 h 99"/>
                  <a:gd name="T28" fmla="*/ 2147483647 w 139"/>
                  <a:gd name="T29" fmla="*/ 2147483647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99"/>
                  <a:gd name="T47" fmla="*/ 139 w 139"/>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99">
                    <a:moveTo>
                      <a:pt x="139" y="8"/>
                    </a:moveTo>
                    <a:lnTo>
                      <a:pt x="130" y="46"/>
                    </a:lnTo>
                    <a:lnTo>
                      <a:pt x="124" y="66"/>
                    </a:lnTo>
                    <a:lnTo>
                      <a:pt x="129" y="99"/>
                    </a:lnTo>
                    <a:lnTo>
                      <a:pt x="79" y="96"/>
                    </a:lnTo>
                    <a:lnTo>
                      <a:pt x="30" y="94"/>
                    </a:lnTo>
                    <a:lnTo>
                      <a:pt x="0" y="76"/>
                    </a:lnTo>
                    <a:lnTo>
                      <a:pt x="26" y="67"/>
                    </a:lnTo>
                    <a:lnTo>
                      <a:pt x="64" y="70"/>
                    </a:lnTo>
                    <a:lnTo>
                      <a:pt x="103" y="72"/>
                    </a:lnTo>
                    <a:lnTo>
                      <a:pt x="88" y="30"/>
                    </a:lnTo>
                    <a:lnTo>
                      <a:pt x="67" y="12"/>
                    </a:lnTo>
                    <a:lnTo>
                      <a:pt x="63" y="0"/>
                    </a:lnTo>
                    <a:lnTo>
                      <a:pt x="111" y="5"/>
                    </a:lnTo>
                    <a:lnTo>
                      <a:pt x="139" y="8"/>
                    </a:lnTo>
                    <a:close/>
                  </a:path>
                </a:pathLst>
              </a:custGeom>
              <a:solidFill>
                <a:srgbClr val="FFFF00"/>
              </a:solidFill>
              <a:ln w="0">
                <a:solidFill>
                  <a:srgbClr val="006699"/>
                </a:solidFill>
                <a:prstDash val="solid"/>
                <a:round/>
                <a:headEnd/>
                <a:tailEnd/>
              </a:ln>
            </p:spPr>
            <p:txBody>
              <a:bodyPr/>
              <a:lstStyle/>
              <a:p>
                <a:endParaRPr lang="en-US" sz="1799"/>
              </a:p>
            </p:txBody>
          </p:sp>
          <p:sp>
            <p:nvSpPr>
              <p:cNvPr id="1202" name="Freeform 144"/>
              <p:cNvSpPr>
                <a:spLocks noChangeAspect="1"/>
              </p:cNvSpPr>
              <p:nvPr/>
            </p:nvSpPr>
            <p:spPr bwMode="auto">
              <a:xfrm>
                <a:off x="2180128" y="3090437"/>
                <a:ext cx="4534" cy="3615"/>
              </a:xfrm>
              <a:custGeom>
                <a:avLst/>
                <a:gdLst>
                  <a:gd name="T0" fmla="*/ 2147483647 w 9"/>
                  <a:gd name="T1" fmla="*/ 2147483647 h 5"/>
                  <a:gd name="T2" fmla="*/ 0 w 9"/>
                  <a:gd name="T3" fmla="*/ 2147483647 h 5"/>
                  <a:gd name="T4" fmla="*/ 0 w 9"/>
                  <a:gd name="T5" fmla="*/ 0 h 5"/>
                  <a:gd name="T6" fmla="*/ 2147483647 w 9"/>
                  <a:gd name="T7" fmla="*/ 2147483647 h 5"/>
                  <a:gd name="T8" fmla="*/ 2147483647 w 9"/>
                  <a:gd name="T9" fmla="*/ 214748364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4" y="5"/>
                    </a:moveTo>
                    <a:lnTo>
                      <a:pt x="0" y="3"/>
                    </a:lnTo>
                    <a:lnTo>
                      <a:pt x="0" y="0"/>
                    </a:lnTo>
                    <a:lnTo>
                      <a:pt x="9" y="2"/>
                    </a:lnTo>
                    <a:lnTo>
                      <a:pt x="4" y="5"/>
                    </a:lnTo>
                    <a:close/>
                  </a:path>
                </a:pathLst>
              </a:custGeom>
              <a:solidFill>
                <a:srgbClr val="FFFF00"/>
              </a:solidFill>
              <a:ln w="0">
                <a:solidFill>
                  <a:srgbClr val="006699"/>
                </a:solidFill>
                <a:prstDash val="solid"/>
                <a:round/>
                <a:headEnd/>
                <a:tailEnd/>
              </a:ln>
            </p:spPr>
            <p:txBody>
              <a:bodyPr/>
              <a:lstStyle/>
              <a:p>
                <a:endParaRPr lang="en-US" sz="1799"/>
              </a:p>
            </p:txBody>
          </p:sp>
          <p:sp>
            <p:nvSpPr>
              <p:cNvPr id="1203" name="Freeform 145"/>
              <p:cNvSpPr>
                <a:spLocks noChangeAspect="1"/>
              </p:cNvSpPr>
              <p:nvPr/>
            </p:nvSpPr>
            <p:spPr bwMode="auto">
              <a:xfrm>
                <a:off x="2193727" y="3092247"/>
                <a:ext cx="4534" cy="1808"/>
              </a:xfrm>
              <a:custGeom>
                <a:avLst/>
                <a:gdLst>
                  <a:gd name="T0" fmla="*/ 2147483647 w 9"/>
                  <a:gd name="T1" fmla="*/ 2147483647 h 3"/>
                  <a:gd name="T2" fmla="*/ 2147483647 w 9"/>
                  <a:gd name="T3" fmla="*/ 2147483647 h 3"/>
                  <a:gd name="T4" fmla="*/ 0 w 9"/>
                  <a:gd name="T5" fmla="*/ 0 h 3"/>
                  <a:gd name="T6" fmla="*/ 2147483647 w 9"/>
                  <a:gd name="T7" fmla="*/ 2147483647 h 3"/>
                  <a:gd name="T8" fmla="*/ 2147483647 w 9"/>
                  <a:gd name="T9" fmla="*/ 2147483647 h 3"/>
                  <a:gd name="T10" fmla="*/ 0 60000 65536"/>
                  <a:gd name="T11" fmla="*/ 0 60000 65536"/>
                  <a:gd name="T12" fmla="*/ 0 60000 65536"/>
                  <a:gd name="T13" fmla="*/ 0 60000 65536"/>
                  <a:gd name="T14" fmla="*/ 0 60000 65536"/>
                  <a:gd name="T15" fmla="*/ 0 w 9"/>
                  <a:gd name="T16" fmla="*/ 0 h 3"/>
                  <a:gd name="T17" fmla="*/ 9 w 9"/>
                  <a:gd name="T18" fmla="*/ 3 h 3"/>
                </a:gdLst>
                <a:ahLst/>
                <a:cxnLst>
                  <a:cxn ang="T10">
                    <a:pos x="T0" y="T1"/>
                  </a:cxn>
                  <a:cxn ang="T11">
                    <a:pos x="T2" y="T3"/>
                  </a:cxn>
                  <a:cxn ang="T12">
                    <a:pos x="T4" y="T5"/>
                  </a:cxn>
                  <a:cxn ang="T13">
                    <a:pos x="T6" y="T7"/>
                  </a:cxn>
                  <a:cxn ang="T14">
                    <a:pos x="T8" y="T9"/>
                  </a:cxn>
                </a:cxnLst>
                <a:rect l="T15" t="T16" r="T17" b="T18"/>
                <a:pathLst>
                  <a:path w="9" h="3">
                    <a:moveTo>
                      <a:pt x="9" y="3"/>
                    </a:moveTo>
                    <a:lnTo>
                      <a:pt x="9" y="1"/>
                    </a:lnTo>
                    <a:lnTo>
                      <a:pt x="0" y="0"/>
                    </a:lnTo>
                    <a:lnTo>
                      <a:pt x="7" y="3"/>
                    </a:lnTo>
                    <a:lnTo>
                      <a:pt x="9" y="3"/>
                    </a:lnTo>
                    <a:close/>
                  </a:path>
                </a:pathLst>
              </a:custGeom>
              <a:solidFill>
                <a:srgbClr val="FFFF00"/>
              </a:solidFill>
              <a:ln w="0">
                <a:solidFill>
                  <a:srgbClr val="006699"/>
                </a:solidFill>
                <a:prstDash val="solid"/>
                <a:round/>
                <a:headEnd/>
                <a:tailEnd/>
              </a:ln>
            </p:spPr>
            <p:txBody>
              <a:bodyPr/>
              <a:lstStyle/>
              <a:p>
                <a:endParaRPr lang="en-US" sz="1799"/>
              </a:p>
            </p:txBody>
          </p:sp>
          <p:sp>
            <p:nvSpPr>
              <p:cNvPr id="1204" name="Freeform 146"/>
              <p:cNvSpPr>
                <a:spLocks noChangeAspect="1"/>
              </p:cNvSpPr>
              <p:nvPr/>
            </p:nvSpPr>
            <p:spPr bwMode="auto">
              <a:xfrm>
                <a:off x="1772166" y="3495586"/>
                <a:ext cx="90658" cy="115753"/>
              </a:xfrm>
              <a:custGeom>
                <a:avLst/>
                <a:gdLst>
                  <a:gd name="T0" fmla="*/ 2147483647 w 158"/>
                  <a:gd name="T1" fmla="*/ 2147483647 h 168"/>
                  <a:gd name="T2" fmla="*/ 0 w 158"/>
                  <a:gd name="T3" fmla="*/ 2147483647 h 168"/>
                  <a:gd name="T4" fmla="*/ 2147483647 w 158"/>
                  <a:gd name="T5" fmla="*/ 2147483647 h 168"/>
                  <a:gd name="T6" fmla="*/ 2147483647 w 158"/>
                  <a:gd name="T7" fmla="*/ 2147483647 h 168"/>
                  <a:gd name="T8" fmla="*/ 2147483647 w 158"/>
                  <a:gd name="T9" fmla="*/ 0 h 168"/>
                  <a:gd name="T10" fmla="*/ 2147483647 w 158"/>
                  <a:gd name="T11" fmla="*/ 2147483647 h 168"/>
                  <a:gd name="T12" fmla="*/ 2147483647 w 158"/>
                  <a:gd name="T13" fmla="*/ 2147483647 h 168"/>
                  <a:gd name="T14" fmla="*/ 2147483647 w 158"/>
                  <a:gd name="T15" fmla="*/ 2147483647 h 168"/>
                  <a:gd name="T16" fmla="*/ 2147483647 w 158"/>
                  <a:gd name="T17" fmla="*/ 2147483647 h 168"/>
                  <a:gd name="T18" fmla="*/ 2147483647 w 158"/>
                  <a:gd name="T19" fmla="*/ 2147483647 h 168"/>
                  <a:gd name="T20" fmla="*/ 2147483647 w 158"/>
                  <a:gd name="T21" fmla="*/ 2147483647 h 168"/>
                  <a:gd name="T22" fmla="*/ 2147483647 w 158"/>
                  <a:gd name="T23" fmla="*/ 2147483647 h 168"/>
                  <a:gd name="T24" fmla="*/ 2147483647 w 158"/>
                  <a:gd name="T25" fmla="*/ 2147483647 h 168"/>
                  <a:gd name="T26" fmla="*/ 2147483647 w 158"/>
                  <a:gd name="T27" fmla="*/ 2147483647 h 168"/>
                  <a:gd name="T28" fmla="*/ 2147483647 w 158"/>
                  <a:gd name="T29" fmla="*/ 2147483647 h 168"/>
                  <a:gd name="T30" fmla="*/ 2147483647 w 158"/>
                  <a:gd name="T31" fmla="*/ 2147483647 h 168"/>
                  <a:gd name="T32" fmla="*/ 2147483647 w 158"/>
                  <a:gd name="T33" fmla="*/ 2147483647 h 168"/>
                  <a:gd name="T34" fmla="*/ 2147483647 w 158"/>
                  <a:gd name="T35" fmla="*/ 2147483647 h 168"/>
                  <a:gd name="T36" fmla="*/ 2147483647 w 158"/>
                  <a:gd name="T37" fmla="*/ 2147483647 h 168"/>
                  <a:gd name="T38" fmla="*/ 2147483647 w 158"/>
                  <a:gd name="T39" fmla="*/ 2147483647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8"/>
                  <a:gd name="T61" fmla="*/ 0 h 168"/>
                  <a:gd name="T62" fmla="*/ 158 w 158"/>
                  <a:gd name="T63" fmla="*/ 168 h 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8" h="168">
                    <a:moveTo>
                      <a:pt x="34" y="83"/>
                    </a:moveTo>
                    <a:lnTo>
                      <a:pt x="0" y="40"/>
                    </a:lnTo>
                    <a:lnTo>
                      <a:pt x="8" y="15"/>
                    </a:lnTo>
                    <a:lnTo>
                      <a:pt x="8" y="7"/>
                    </a:lnTo>
                    <a:lnTo>
                      <a:pt x="12" y="0"/>
                    </a:lnTo>
                    <a:lnTo>
                      <a:pt x="82" y="13"/>
                    </a:lnTo>
                    <a:lnTo>
                      <a:pt x="111" y="9"/>
                    </a:lnTo>
                    <a:lnTo>
                      <a:pt x="134" y="46"/>
                    </a:lnTo>
                    <a:lnTo>
                      <a:pt x="158" y="83"/>
                    </a:lnTo>
                    <a:lnTo>
                      <a:pt x="140" y="88"/>
                    </a:lnTo>
                    <a:lnTo>
                      <a:pt x="142" y="125"/>
                    </a:lnTo>
                    <a:lnTo>
                      <a:pt x="137" y="168"/>
                    </a:lnTo>
                    <a:lnTo>
                      <a:pt x="115" y="131"/>
                    </a:lnTo>
                    <a:lnTo>
                      <a:pt x="115" y="146"/>
                    </a:lnTo>
                    <a:lnTo>
                      <a:pt x="105" y="130"/>
                    </a:lnTo>
                    <a:lnTo>
                      <a:pt x="91" y="98"/>
                    </a:lnTo>
                    <a:lnTo>
                      <a:pt x="58" y="71"/>
                    </a:lnTo>
                    <a:lnTo>
                      <a:pt x="30" y="46"/>
                    </a:lnTo>
                    <a:lnTo>
                      <a:pt x="40" y="74"/>
                    </a:lnTo>
                    <a:lnTo>
                      <a:pt x="34" y="83"/>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05" name="Freeform 147"/>
              <p:cNvSpPr>
                <a:spLocks noChangeAspect="1"/>
              </p:cNvSpPr>
              <p:nvPr/>
            </p:nvSpPr>
            <p:spPr bwMode="auto">
              <a:xfrm>
                <a:off x="2501964" y="3410575"/>
                <a:ext cx="6045" cy="10851"/>
              </a:xfrm>
              <a:custGeom>
                <a:avLst/>
                <a:gdLst>
                  <a:gd name="T0" fmla="*/ 2147483647 w 10"/>
                  <a:gd name="T1" fmla="*/ 2147483647 h 13"/>
                  <a:gd name="T2" fmla="*/ 2147483647 w 10"/>
                  <a:gd name="T3" fmla="*/ 2147483647 h 13"/>
                  <a:gd name="T4" fmla="*/ 0 w 10"/>
                  <a:gd name="T5" fmla="*/ 0 h 13"/>
                  <a:gd name="T6" fmla="*/ 2147483647 w 10"/>
                  <a:gd name="T7" fmla="*/ 2147483647 h 13"/>
                  <a:gd name="T8" fmla="*/ 2147483647 w 10"/>
                  <a:gd name="T9" fmla="*/ 2147483647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9" y="10"/>
                    </a:moveTo>
                    <a:lnTo>
                      <a:pt x="3" y="13"/>
                    </a:lnTo>
                    <a:lnTo>
                      <a:pt x="0" y="0"/>
                    </a:lnTo>
                    <a:lnTo>
                      <a:pt x="10" y="9"/>
                    </a:lnTo>
                    <a:lnTo>
                      <a:pt x="9" y="10"/>
                    </a:lnTo>
                    <a:close/>
                  </a:path>
                </a:pathLst>
              </a:custGeom>
              <a:solidFill>
                <a:srgbClr val="FFFF00"/>
              </a:solidFill>
              <a:ln w="0">
                <a:solidFill>
                  <a:srgbClr val="006699"/>
                </a:solidFill>
                <a:prstDash val="solid"/>
                <a:round/>
                <a:headEnd/>
                <a:tailEnd/>
              </a:ln>
            </p:spPr>
            <p:txBody>
              <a:bodyPr/>
              <a:lstStyle/>
              <a:p>
                <a:endParaRPr lang="en-US" sz="1799"/>
              </a:p>
            </p:txBody>
          </p:sp>
          <p:sp>
            <p:nvSpPr>
              <p:cNvPr id="1206" name="Freeform 148"/>
              <p:cNvSpPr>
                <a:spLocks noChangeAspect="1"/>
              </p:cNvSpPr>
              <p:nvPr/>
            </p:nvSpPr>
            <p:spPr bwMode="auto">
              <a:xfrm>
                <a:off x="2455126" y="3327379"/>
                <a:ext cx="7554" cy="12661"/>
              </a:xfrm>
              <a:custGeom>
                <a:avLst/>
                <a:gdLst>
                  <a:gd name="T0" fmla="*/ 2147483647 w 11"/>
                  <a:gd name="T1" fmla="*/ 2147483647 h 20"/>
                  <a:gd name="T2" fmla="*/ 2147483647 w 11"/>
                  <a:gd name="T3" fmla="*/ 2147483647 h 20"/>
                  <a:gd name="T4" fmla="*/ 0 w 11"/>
                  <a:gd name="T5" fmla="*/ 2147483647 h 20"/>
                  <a:gd name="T6" fmla="*/ 2147483647 w 11"/>
                  <a:gd name="T7" fmla="*/ 0 h 20"/>
                  <a:gd name="T8" fmla="*/ 2147483647 w 11"/>
                  <a:gd name="T9" fmla="*/ 2147483647 h 20"/>
                  <a:gd name="T10" fmla="*/ 0 60000 65536"/>
                  <a:gd name="T11" fmla="*/ 0 60000 65536"/>
                  <a:gd name="T12" fmla="*/ 0 60000 65536"/>
                  <a:gd name="T13" fmla="*/ 0 60000 65536"/>
                  <a:gd name="T14" fmla="*/ 0 60000 65536"/>
                  <a:gd name="T15" fmla="*/ 0 w 11"/>
                  <a:gd name="T16" fmla="*/ 0 h 20"/>
                  <a:gd name="T17" fmla="*/ 11 w 11"/>
                  <a:gd name="T18" fmla="*/ 20 h 20"/>
                </a:gdLst>
                <a:ahLst/>
                <a:cxnLst>
                  <a:cxn ang="T10">
                    <a:pos x="T0" y="T1"/>
                  </a:cxn>
                  <a:cxn ang="T11">
                    <a:pos x="T2" y="T3"/>
                  </a:cxn>
                  <a:cxn ang="T12">
                    <a:pos x="T4" y="T5"/>
                  </a:cxn>
                  <a:cxn ang="T13">
                    <a:pos x="T6" y="T7"/>
                  </a:cxn>
                  <a:cxn ang="T14">
                    <a:pos x="T8" y="T9"/>
                  </a:cxn>
                </a:cxnLst>
                <a:rect l="T15" t="T16" r="T17" b="T18"/>
                <a:pathLst>
                  <a:path w="11" h="20">
                    <a:moveTo>
                      <a:pt x="11" y="14"/>
                    </a:moveTo>
                    <a:lnTo>
                      <a:pt x="3" y="20"/>
                    </a:lnTo>
                    <a:lnTo>
                      <a:pt x="0" y="1"/>
                    </a:lnTo>
                    <a:lnTo>
                      <a:pt x="8" y="0"/>
                    </a:lnTo>
                    <a:lnTo>
                      <a:pt x="11" y="14"/>
                    </a:lnTo>
                    <a:close/>
                  </a:path>
                </a:pathLst>
              </a:custGeom>
              <a:solidFill>
                <a:srgbClr val="FFFF00"/>
              </a:solidFill>
              <a:ln w="0">
                <a:solidFill>
                  <a:srgbClr val="006699"/>
                </a:solidFill>
                <a:prstDash val="solid"/>
                <a:round/>
                <a:headEnd/>
                <a:tailEnd/>
              </a:ln>
            </p:spPr>
            <p:txBody>
              <a:bodyPr/>
              <a:lstStyle/>
              <a:p>
                <a:endParaRPr lang="en-US" sz="1799"/>
              </a:p>
            </p:txBody>
          </p:sp>
          <p:sp>
            <p:nvSpPr>
              <p:cNvPr id="1207" name="Freeform 149"/>
              <p:cNvSpPr>
                <a:spLocks noChangeAspect="1"/>
              </p:cNvSpPr>
              <p:nvPr/>
            </p:nvSpPr>
            <p:spPr bwMode="auto">
              <a:xfrm>
                <a:off x="1664884" y="3370787"/>
                <a:ext cx="63462" cy="47028"/>
              </a:xfrm>
              <a:custGeom>
                <a:avLst/>
                <a:gdLst>
                  <a:gd name="T0" fmla="*/ 2147483647 w 109"/>
                  <a:gd name="T1" fmla="*/ 2147483647 h 68"/>
                  <a:gd name="T2" fmla="*/ 2147483647 w 109"/>
                  <a:gd name="T3" fmla="*/ 2147483647 h 68"/>
                  <a:gd name="T4" fmla="*/ 2147483647 w 109"/>
                  <a:gd name="T5" fmla="*/ 2147483647 h 68"/>
                  <a:gd name="T6" fmla="*/ 2147483647 w 109"/>
                  <a:gd name="T7" fmla="*/ 2147483647 h 68"/>
                  <a:gd name="T8" fmla="*/ 0 w 109"/>
                  <a:gd name="T9" fmla="*/ 2147483647 h 68"/>
                  <a:gd name="T10" fmla="*/ 2147483647 w 109"/>
                  <a:gd name="T11" fmla="*/ 0 h 68"/>
                  <a:gd name="T12" fmla="*/ 2147483647 w 109"/>
                  <a:gd name="T13" fmla="*/ 2147483647 h 68"/>
                  <a:gd name="T14" fmla="*/ 2147483647 w 109"/>
                  <a:gd name="T15" fmla="*/ 2147483647 h 68"/>
                  <a:gd name="T16" fmla="*/ 2147483647 w 109"/>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68"/>
                  <a:gd name="T29" fmla="*/ 109 w 109"/>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68">
                    <a:moveTo>
                      <a:pt x="109" y="55"/>
                    </a:moveTo>
                    <a:lnTo>
                      <a:pt x="97" y="68"/>
                    </a:lnTo>
                    <a:lnTo>
                      <a:pt x="71" y="64"/>
                    </a:lnTo>
                    <a:lnTo>
                      <a:pt x="35" y="50"/>
                    </a:lnTo>
                    <a:lnTo>
                      <a:pt x="0" y="37"/>
                    </a:lnTo>
                    <a:lnTo>
                      <a:pt x="40" y="0"/>
                    </a:lnTo>
                    <a:lnTo>
                      <a:pt x="70" y="21"/>
                    </a:lnTo>
                    <a:lnTo>
                      <a:pt x="109" y="28"/>
                    </a:lnTo>
                    <a:lnTo>
                      <a:pt x="109" y="55"/>
                    </a:lnTo>
                    <a:close/>
                  </a:path>
                </a:pathLst>
              </a:custGeom>
              <a:solidFill>
                <a:srgbClr val="FFFF00"/>
              </a:solidFill>
              <a:ln w="0">
                <a:solidFill>
                  <a:srgbClr val="006699"/>
                </a:solidFill>
                <a:prstDash val="solid"/>
                <a:round/>
                <a:headEnd/>
                <a:tailEnd/>
              </a:ln>
            </p:spPr>
            <p:txBody>
              <a:bodyPr/>
              <a:lstStyle/>
              <a:p>
                <a:endParaRPr lang="en-US" sz="1799"/>
              </a:p>
            </p:txBody>
          </p:sp>
          <p:sp>
            <p:nvSpPr>
              <p:cNvPr id="1208" name="Freeform 150"/>
              <p:cNvSpPr>
                <a:spLocks noChangeAspect="1"/>
              </p:cNvSpPr>
              <p:nvPr/>
            </p:nvSpPr>
            <p:spPr bwMode="auto">
              <a:xfrm>
                <a:off x="2440016" y="3452176"/>
                <a:ext cx="4534" cy="9043"/>
              </a:xfrm>
              <a:custGeom>
                <a:avLst/>
                <a:gdLst>
                  <a:gd name="T0" fmla="*/ 2147483647 w 9"/>
                  <a:gd name="T1" fmla="*/ 2147483647 h 13"/>
                  <a:gd name="T2" fmla="*/ 2147483647 w 9"/>
                  <a:gd name="T3" fmla="*/ 2147483647 h 13"/>
                  <a:gd name="T4" fmla="*/ 2147483647 w 9"/>
                  <a:gd name="T5" fmla="*/ 2147483647 h 13"/>
                  <a:gd name="T6" fmla="*/ 2147483647 w 9"/>
                  <a:gd name="T7" fmla="*/ 2147483647 h 13"/>
                  <a:gd name="T8" fmla="*/ 2147483647 w 9"/>
                  <a:gd name="T9" fmla="*/ 0 h 13"/>
                  <a:gd name="T10" fmla="*/ 2147483647 w 9"/>
                  <a:gd name="T11" fmla="*/ 0 h 13"/>
                  <a:gd name="T12" fmla="*/ 2147483647 w 9"/>
                  <a:gd name="T13" fmla="*/ 0 h 13"/>
                  <a:gd name="T14" fmla="*/ 2147483647 w 9"/>
                  <a:gd name="T15" fmla="*/ 0 h 13"/>
                  <a:gd name="T16" fmla="*/ 2147483647 w 9"/>
                  <a:gd name="T17" fmla="*/ 2147483647 h 13"/>
                  <a:gd name="T18" fmla="*/ 2147483647 w 9"/>
                  <a:gd name="T19" fmla="*/ 2147483647 h 13"/>
                  <a:gd name="T20" fmla="*/ 2147483647 w 9"/>
                  <a:gd name="T21" fmla="*/ 2147483647 h 13"/>
                  <a:gd name="T22" fmla="*/ 2147483647 w 9"/>
                  <a:gd name="T23" fmla="*/ 2147483647 h 13"/>
                  <a:gd name="T24" fmla="*/ 2147483647 w 9"/>
                  <a:gd name="T25" fmla="*/ 2147483647 h 13"/>
                  <a:gd name="T26" fmla="*/ 2147483647 w 9"/>
                  <a:gd name="T27" fmla="*/ 2147483647 h 13"/>
                  <a:gd name="T28" fmla="*/ 2147483647 w 9"/>
                  <a:gd name="T29" fmla="*/ 2147483647 h 13"/>
                  <a:gd name="T30" fmla="*/ 2147483647 w 9"/>
                  <a:gd name="T31" fmla="*/ 2147483647 h 13"/>
                  <a:gd name="T32" fmla="*/ 2147483647 w 9"/>
                  <a:gd name="T33" fmla="*/ 2147483647 h 13"/>
                  <a:gd name="T34" fmla="*/ 2147483647 w 9"/>
                  <a:gd name="T35" fmla="*/ 2147483647 h 13"/>
                  <a:gd name="T36" fmla="*/ 0 w 9"/>
                  <a:gd name="T37" fmla="*/ 2147483647 h 13"/>
                  <a:gd name="T38" fmla="*/ 0 w 9"/>
                  <a:gd name="T39" fmla="*/ 2147483647 h 13"/>
                  <a:gd name="T40" fmla="*/ 0 w 9"/>
                  <a:gd name="T41" fmla="*/ 2147483647 h 13"/>
                  <a:gd name="T42" fmla="*/ 2147483647 w 9"/>
                  <a:gd name="T43" fmla="*/ 2147483647 h 13"/>
                  <a:gd name="T44" fmla="*/ 2147483647 w 9"/>
                  <a:gd name="T45" fmla="*/ 2147483647 h 13"/>
                  <a:gd name="T46" fmla="*/ 2147483647 w 9"/>
                  <a:gd name="T47" fmla="*/ 2147483647 h 13"/>
                  <a:gd name="T48" fmla="*/ 2147483647 w 9"/>
                  <a:gd name="T49" fmla="*/ 2147483647 h 13"/>
                  <a:gd name="T50" fmla="*/ 2147483647 w 9"/>
                  <a:gd name="T51" fmla="*/ 2147483647 h 13"/>
                  <a:gd name="T52" fmla="*/ 2147483647 w 9"/>
                  <a:gd name="T53" fmla="*/ 2147483647 h 13"/>
                  <a:gd name="T54" fmla="*/ 2147483647 w 9"/>
                  <a:gd name="T55" fmla="*/ 2147483647 h 13"/>
                  <a:gd name="T56" fmla="*/ 2147483647 w 9"/>
                  <a:gd name="T57" fmla="*/ 2147483647 h 13"/>
                  <a:gd name="T58" fmla="*/ 2147483647 w 9"/>
                  <a:gd name="T59" fmla="*/ 2147483647 h 13"/>
                  <a:gd name="T60" fmla="*/ 2147483647 w 9"/>
                  <a:gd name="T61" fmla="*/ 2147483647 h 13"/>
                  <a:gd name="T62" fmla="*/ 2147483647 w 9"/>
                  <a:gd name="T63" fmla="*/ 2147483647 h 13"/>
                  <a:gd name="T64" fmla="*/ 2147483647 w 9"/>
                  <a:gd name="T65" fmla="*/ 2147483647 h 13"/>
                  <a:gd name="T66" fmla="*/ 2147483647 w 9"/>
                  <a:gd name="T67" fmla="*/ 2147483647 h 13"/>
                  <a:gd name="T68" fmla="*/ 2147483647 w 9"/>
                  <a:gd name="T69" fmla="*/ 2147483647 h 13"/>
                  <a:gd name="T70" fmla="*/ 2147483647 w 9"/>
                  <a:gd name="T71" fmla="*/ 2147483647 h 13"/>
                  <a:gd name="T72" fmla="*/ 2147483647 w 9"/>
                  <a:gd name="T73" fmla="*/ 2147483647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
                  <a:gd name="T112" fmla="*/ 0 h 13"/>
                  <a:gd name="T113" fmla="*/ 9 w 9"/>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 h="13">
                    <a:moveTo>
                      <a:pt x="9" y="6"/>
                    </a:moveTo>
                    <a:lnTo>
                      <a:pt x="9" y="4"/>
                    </a:lnTo>
                    <a:lnTo>
                      <a:pt x="9" y="3"/>
                    </a:lnTo>
                    <a:lnTo>
                      <a:pt x="9" y="1"/>
                    </a:lnTo>
                    <a:lnTo>
                      <a:pt x="9" y="0"/>
                    </a:lnTo>
                    <a:lnTo>
                      <a:pt x="8" y="0"/>
                    </a:lnTo>
                    <a:lnTo>
                      <a:pt x="6" y="0"/>
                    </a:lnTo>
                    <a:lnTo>
                      <a:pt x="5" y="0"/>
                    </a:lnTo>
                    <a:lnTo>
                      <a:pt x="5" y="1"/>
                    </a:lnTo>
                    <a:lnTo>
                      <a:pt x="5" y="3"/>
                    </a:lnTo>
                    <a:lnTo>
                      <a:pt x="3" y="3"/>
                    </a:lnTo>
                    <a:lnTo>
                      <a:pt x="3" y="4"/>
                    </a:lnTo>
                    <a:lnTo>
                      <a:pt x="3" y="6"/>
                    </a:lnTo>
                    <a:lnTo>
                      <a:pt x="2" y="6"/>
                    </a:lnTo>
                    <a:lnTo>
                      <a:pt x="2" y="7"/>
                    </a:lnTo>
                    <a:lnTo>
                      <a:pt x="2" y="8"/>
                    </a:lnTo>
                    <a:lnTo>
                      <a:pt x="2" y="10"/>
                    </a:lnTo>
                    <a:lnTo>
                      <a:pt x="2" y="11"/>
                    </a:lnTo>
                    <a:lnTo>
                      <a:pt x="0" y="11"/>
                    </a:lnTo>
                    <a:lnTo>
                      <a:pt x="0" y="13"/>
                    </a:lnTo>
                    <a:lnTo>
                      <a:pt x="0" y="11"/>
                    </a:lnTo>
                    <a:lnTo>
                      <a:pt x="2" y="11"/>
                    </a:lnTo>
                    <a:lnTo>
                      <a:pt x="2" y="13"/>
                    </a:lnTo>
                    <a:lnTo>
                      <a:pt x="2" y="11"/>
                    </a:lnTo>
                    <a:lnTo>
                      <a:pt x="3" y="11"/>
                    </a:lnTo>
                    <a:lnTo>
                      <a:pt x="3" y="13"/>
                    </a:lnTo>
                    <a:lnTo>
                      <a:pt x="5" y="13"/>
                    </a:lnTo>
                    <a:lnTo>
                      <a:pt x="5" y="11"/>
                    </a:lnTo>
                    <a:lnTo>
                      <a:pt x="6" y="11"/>
                    </a:lnTo>
                    <a:lnTo>
                      <a:pt x="6" y="10"/>
                    </a:lnTo>
                    <a:lnTo>
                      <a:pt x="8" y="10"/>
                    </a:lnTo>
                    <a:lnTo>
                      <a:pt x="8" y="8"/>
                    </a:lnTo>
                    <a:lnTo>
                      <a:pt x="9" y="8"/>
                    </a:lnTo>
                    <a:lnTo>
                      <a:pt x="8" y="8"/>
                    </a:lnTo>
                    <a:lnTo>
                      <a:pt x="8" y="7"/>
                    </a:lnTo>
                    <a:lnTo>
                      <a:pt x="8" y="6"/>
                    </a:lnTo>
                    <a:lnTo>
                      <a:pt x="9" y="6"/>
                    </a:lnTo>
                    <a:close/>
                  </a:path>
                </a:pathLst>
              </a:custGeom>
              <a:solidFill>
                <a:srgbClr val="FFFF00"/>
              </a:solidFill>
              <a:ln w="0">
                <a:solidFill>
                  <a:srgbClr val="006699"/>
                </a:solidFill>
                <a:prstDash val="solid"/>
                <a:round/>
                <a:headEnd/>
                <a:tailEnd/>
              </a:ln>
            </p:spPr>
            <p:txBody>
              <a:bodyPr/>
              <a:lstStyle/>
              <a:p>
                <a:endParaRPr lang="en-US" sz="1799"/>
              </a:p>
            </p:txBody>
          </p:sp>
          <p:sp>
            <p:nvSpPr>
              <p:cNvPr id="1209" name="Freeform 151"/>
              <p:cNvSpPr>
                <a:spLocks noChangeAspect="1"/>
              </p:cNvSpPr>
              <p:nvPr/>
            </p:nvSpPr>
            <p:spPr bwMode="auto">
              <a:xfrm>
                <a:off x="2447572" y="3450368"/>
                <a:ext cx="1509" cy="1808"/>
              </a:xfrm>
              <a:custGeom>
                <a:avLst/>
                <a:gdLst>
                  <a:gd name="T0" fmla="*/ 0 w 757"/>
                  <a:gd name="T1" fmla="*/ 0 h 2"/>
                  <a:gd name="T2" fmla="*/ 0 w 757"/>
                  <a:gd name="T3" fmla="*/ 2147483647 h 2"/>
                  <a:gd name="T4" fmla="*/ 0 w 757"/>
                  <a:gd name="T5" fmla="*/ 0 h 2"/>
                  <a:gd name="T6" fmla="*/ 0 60000 65536"/>
                  <a:gd name="T7" fmla="*/ 0 60000 65536"/>
                  <a:gd name="T8" fmla="*/ 0 60000 65536"/>
                  <a:gd name="T9" fmla="*/ 0 w 757"/>
                  <a:gd name="T10" fmla="*/ 0 h 2"/>
                  <a:gd name="T11" fmla="*/ 757 w 757"/>
                  <a:gd name="T12" fmla="*/ 2 h 2"/>
                </a:gdLst>
                <a:ahLst/>
                <a:cxnLst>
                  <a:cxn ang="T6">
                    <a:pos x="T0" y="T1"/>
                  </a:cxn>
                  <a:cxn ang="T7">
                    <a:pos x="T2" y="T3"/>
                  </a:cxn>
                  <a:cxn ang="T8">
                    <a:pos x="T4" y="T5"/>
                  </a:cxn>
                </a:cxnLst>
                <a:rect l="T9" t="T10" r="T11" b="T12"/>
                <a:pathLst>
                  <a:path w="757" h="2">
                    <a:moveTo>
                      <a:pt x="0" y="0"/>
                    </a:moveTo>
                    <a:lnTo>
                      <a:pt x="0" y="2"/>
                    </a:lnTo>
                    <a:lnTo>
                      <a:pt x="0" y="0"/>
                    </a:lnTo>
                    <a:close/>
                  </a:path>
                </a:pathLst>
              </a:custGeom>
              <a:solidFill>
                <a:srgbClr val="FFFF00"/>
              </a:solidFill>
              <a:ln w="0">
                <a:solidFill>
                  <a:srgbClr val="006699"/>
                </a:solidFill>
                <a:prstDash val="solid"/>
                <a:round/>
                <a:headEnd/>
                <a:tailEnd/>
              </a:ln>
            </p:spPr>
            <p:txBody>
              <a:bodyPr/>
              <a:lstStyle/>
              <a:p>
                <a:endParaRPr lang="en-US" sz="1799"/>
              </a:p>
            </p:txBody>
          </p:sp>
          <p:sp>
            <p:nvSpPr>
              <p:cNvPr id="1210" name="Freeform 152"/>
              <p:cNvSpPr>
                <a:spLocks noChangeAspect="1"/>
              </p:cNvSpPr>
              <p:nvPr/>
            </p:nvSpPr>
            <p:spPr bwMode="auto">
              <a:xfrm>
                <a:off x="1689060" y="3314718"/>
                <a:ext cx="172252" cy="108520"/>
              </a:xfrm>
              <a:custGeom>
                <a:avLst/>
                <a:gdLst>
                  <a:gd name="T0" fmla="*/ 2147483647 w 303"/>
                  <a:gd name="T1" fmla="*/ 2147483647 h 160"/>
                  <a:gd name="T2" fmla="*/ 2147483647 w 303"/>
                  <a:gd name="T3" fmla="*/ 2147483647 h 160"/>
                  <a:gd name="T4" fmla="*/ 2147483647 w 303"/>
                  <a:gd name="T5" fmla="*/ 2147483647 h 160"/>
                  <a:gd name="T6" fmla="*/ 2147483647 w 303"/>
                  <a:gd name="T7" fmla="*/ 2147483647 h 160"/>
                  <a:gd name="T8" fmla="*/ 2147483647 w 303"/>
                  <a:gd name="T9" fmla="*/ 2147483647 h 160"/>
                  <a:gd name="T10" fmla="*/ 2147483647 w 303"/>
                  <a:gd name="T11" fmla="*/ 2147483647 h 160"/>
                  <a:gd name="T12" fmla="*/ 2147483647 w 303"/>
                  <a:gd name="T13" fmla="*/ 2147483647 h 160"/>
                  <a:gd name="T14" fmla="*/ 2147483647 w 303"/>
                  <a:gd name="T15" fmla="*/ 2147483647 h 160"/>
                  <a:gd name="T16" fmla="*/ 2147483647 w 303"/>
                  <a:gd name="T17" fmla="*/ 2147483647 h 160"/>
                  <a:gd name="T18" fmla="*/ 0 w 303"/>
                  <a:gd name="T19" fmla="*/ 2147483647 h 160"/>
                  <a:gd name="T20" fmla="*/ 2147483647 w 303"/>
                  <a:gd name="T21" fmla="*/ 2147483647 h 160"/>
                  <a:gd name="T22" fmla="*/ 2147483647 w 303"/>
                  <a:gd name="T23" fmla="*/ 2147483647 h 160"/>
                  <a:gd name="T24" fmla="*/ 2147483647 w 303"/>
                  <a:gd name="T25" fmla="*/ 2147483647 h 160"/>
                  <a:gd name="T26" fmla="*/ 2147483647 w 303"/>
                  <a:gd name="T27" fmla="*/ 2147483647 h 160"/>
                  <a:gd name="T28" fmla="*/ 2147483647 w 303"/>
                  <a:gd name="T29" fmla="*/ 0 h 160"/>
                  <a:gd name="T30" fmla="*/ 2147483647 w 303"/>
                  <a:gd name="T31" fmla="*/ 2147483647 h 160"/>
                  <a:gd name="T32" fmla="*/ 2147483647 w 303"/>
                  <a:gd name="T33" fmla="*/ 2147483647 h 160"/>
                  <a:gd name="T34" fmla="*/ 2147483647 w 303"/>
                  <a:gd name="T35" fmla="*/ 2147483647 h 160"/>
                  <a:gd name="T36" fmla="*/ 2147483647 w 303"/>
                  <a:gd name="T37" fmla="*/ 2147483647 h 160"/>
                  <a:gd name="T38" fmla="*/ 2147483647 w 303"/>
                  <a:gd name="T39" fmla="*/ 2147483647 h 160"/>
                  <a:gd name="T40" fmla="*/ 2147483647 w 303"/>
                  <a:gd name="T41" fmla="*/ 2147483647 h 160"/>
                  <a:gd name="T42" fmla="*/ 2147483647 w 303"/>
                  <a:gd name="T43" fmla="*/ 2147483647 h 160"/>
                  <a:gd name="T44" fmla="*/ 2147483647 w 303"/>
                  <a:gd name="T45" fmla="*/ 2147483647 h 160"/>
                  <a:gd name="T46" fmla="*/ 2147483647 w 303"/>
                  <a:gd name="T47" fmla="*/ 2147483647 h 160"/>
                  <a:gd name="T48" fmla="*/ 2147483647 w 303"/>
                  <a:gd name="T49" fmla="*/ 2147483647 h 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160"/>
                  <a:gd name="T77" fmla="*/ 303 w 303"/>
                  <a:gd name="T78" fmla="*/ 160 h 1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160">
                    <a:moveTo>
                      <a:pt x="163" y="109"/>
                    </a:moveTo>
                    <a:lnTo>
                      <a:pt x="145" y="115"/>
                    </a:lnTo>
                    <a:lnTo>
                      <a:pt x="121" y="127"/>
                    </a:lnTo>
                    <a:lnTo>
                      <a:pt x="104" y="160"/>
                    </a:lnTo>
                    <a:lnTo>
                      <a:pt x="92" y="160"/>
                    </a:lnTo>
                    <a:lnTo>
                      <a:pt x="86" y="140"/>
                    </a:lnTo>
                    <a:lnTo>
                      <a:pt x="69" y="136"/>
                    </a:lnTo>
                    <a:lnTo>
                      <a:pt x="69" y="109"/>
                    </a:lnTo>
                    <a:lnTo>
                      <a:pt x="30" y="102"/>
                    </a:lnTo>
                    <a:lnTo>
                      <a:pt x="0" y="81"/>
                    </a:lnTo>
                    <a:lnTo>
                      <a:pt x="28" y="34"/>
                    </a:lnTo>
                    <a:lnTo>
                      <a:pt x="63" y="9"/>
                    </a:lnTo>
                    <a:lnTo>
                      <a:pt x="69" y="8"/>
                    </a:lnTo>
                    <a:lnTo>
                      <a:pt x="115" y="5"/>
                    </a:lnTo>
                    <a:lnTo>
                      <a:pt x="161" y="0"/>
                    </a:lnTo>
                    <a:lnTo>
                      <a:pt x="200" y="2"/>
                    </a:lnTo>
                    <a:lnTo>
                      <a:pt x="239" y="2"/>
                    </a:lnTo>
                    <a:lnTo>
                      <a:pt x="272" y="24"/>
                    </a:lnTo>
                    <a:lnTo>
                      <a:pt x="261" y="19"/>
                    </a:lnTo>
                    <a:lnTo>
                      <a:pt x="267" y="31"/>
                    </a:lnTo>
                    <a:lnTo>
                      <a:pt x="283" y="31"/>
                    </a:lnTo>
                    <a:lnTo>
                      <a:pt x="303" y="49"/>
                    </a:lnTo>
                    <a:lnTo>
                      <a:pt x="263" y="55"/>
                    </a:lnTo>
                    <a:lnTo>
                      <a:pt x="224" y="63"/>
                    </a:lnTo>
                    <a:lnTo>
                      <a:pt x="163" y="109"/>
                    </a:lnTo>
                    <a:close/>
                  </a:path>
                </a:pathLst>
              </a:custGeom>
              <a:solidFill>
                <a:srgbClr val="FFFF00"/>
              </a:solidFill>
              <a:ln w="0">
                <a:solidFill>
                  <a:srgbClr val="006699"/>
                </a:solidFill>
                <a:prstDash val="solid"/>
                <a:round/>
                <a:headEnd/>
                <a:tailEnd/>
              </a:ln>
            </p:spPr>
            <p:txBody>
              <a:bodyPr/>
              <a:lstStyle/>
              <a:p>
                <a:endParaRPr lang="en-US" sz="1799"/>
              </a:p>
            </p:txBody>
          </p:sp>
          <p:sp>
            <p:nvSpPr>
              <p:cNvPr id="1211" name="Freeform 153"/>
              <p:cNvSpPr>
                <a:spLocks noChangeAspect="1"/>
              </p:cNvSpPr>
              <p:nvPr/>
            </p:nvSpPr>
            <p:spPr bwMode="auto">
              <a:xfrm>
                <a:off x="2461171" y="3354506"/>
                <a:ext cx="9065" cy="12661"/>
              </a:xfrm>
              <a:custGeom>
                <a:avLst/>
                <a:gdLst>
                  <a:gd name="T0" fmla="*/ 2147483647 w 18"/>
                  <a:gd name="T1" fmla="*/ 2147483647 h 20"/>
                  <a:gd name="T2" fmla="*/ 0 w 18"/>
                  <a:gd name="T3" fmla="*/ 0 h 20"/>
                  <a:gd name="T4" fmla="*/ 2147483647 w 18"/>
                  <a:gd name="T5" fmla="*/ 2147483647 h 20"/>
                  <a:gd name="T6" fmla="*/ 2147483647 w 18"/>
                  <a:gd name="T7" fmla="*/ 2147483647 h 20"/>
                  <a:gd name="T8" fmla="*/ 0 60000 65536"/>
                  <a:gd name="T9" fmla="*/ 0 60000 65536"/>
                  <a:gd name="T10" fmla="*/ 0 60000 65536"/>
                  <a:gd name="T11" fmla="*/ 0 60000 65536"/>
                  <a:gd name="T12" fmla="*/ 0 w 18"/>
                  <a:gd name="T13" fmla="*/ 0 h 20"/>
                  <a:gd name="T14" fmla="*/ 18 w 18"/>
                  <a:gd name="T15" fmla="*/ 20 h 20"/>
                </a:gdLst>
                <a:ahLst/>
                <a:cxnLst>
                  <a:cxn ang="T8">
                    <a:pos x="T0" y="T1"/>
                  </a:cxn>
                  <a:cxn ang="T9">
                    <a:pos x="T2" y="T3"/>
                  </a:cxn>
                  <a:cxn ang="T10">
                    <a:pos x="T4" y="T5"/>
                  </a:cxn>
                  <a:cxn ang="T11">
                    <a:pos x="T6" y="T7"/>
                  </a:cxn>
                </a:cxnLst>
                <a:rect l="T12" t="T13" r="T14" b="T15"/>
                <a:pathLst>
                  <a:path w="18" h="20">
                    <a:moveTo>
                      <a:pt x="18" y="18"/>
                    </a:moveTo>
                    <a:lnTo>
                      <a:pt x="0" y="0"/>
                    </a:lnTo>
                    <a:lnTo>
                      <a:pt x="18" y="20"/>
                    </a:lnTo>
                    <a:lnTo>
                      <a:pt x="18" y="18"/>
                    </a:lnTo>
                    <a:close/>
                  </a:path>
                </a:pathLst>
              </a:custGeom>
              <a:solidFill>
                <a:srgbClr val="FFFF00"/>
              </a:solidFill>
              <a:ln w="0">
                <a:solidFill>
                  <a:srgbClr val="006699"/>
                </a:solidFill>
                <a:prstDash val="solid"/>
                <a:round/>
                <a:headEnd/>
                <a:tailEnd/>
              </a:ln>
            </p:spPr>
            <p:txBody>
              <a:bodyPr/>
              <a:lstStyle/>
              <a:p>
                <a:endParaRPr lang="en-US" sz="1799"/>
              </a:p>
            </p:txBody>
          </p:sp>
          <p:sp>
            <p:nvSpPr>
              <p:cNvPr id="1212" name="Freeform 154"/>
              <p:cNvSpPr>
                <a:spLocks noChangeAspect="1"/>
              </p:cNvSpPr>
              <p:nvPr/>
            </p:nvSpPr>
            <p:spPr bwMode="auto">
              <a:xfrm>
                <a:off x="1729857" y="3347273"/>
                <a:ext cx="131455" cy="157354"/>
              </a:xfrm>
              <a:custGeom>
                <a:avLst/>
                <a:gdLst>
                  <a:gd name="T0" fmla="*/ 2147483647 w 230"/>
                  <a:gd name="T1" fmla="*/ 2147483647 h 230"/>
                  <a:gd name="T2" fmla="*/ 2147483647 w 230"/>
                  <a:gd name="T3" fmla="*/ 2147483647 h 230"/>
                  <a:gd name="T4" fmla="*/ 2147483647 w 230"/>
                  <a:gd name="T5" fmla="*/ 2147483647 h 230"/>
                  <a:gd name="T6" fmla="*/ 2147483647 w 230"/>
                  <a:gd name="T7" fmla="*/ 2147483647 h 230"/>
                  <a:gd name="T8" fmla="*/ 2147483647 w 230"/>
                  <a:gd name="T9" fmla="*/ 2147483647 h 230"/>
                  <a:gd name="T10" fmla="*/ 0 w 230"/>
                  <a:gd name="T11" fmla="*/ 2147483647 h 230"/>
                  <a:gd name="T12" fmla="*/ 2147483647 w 230"/>
                  <a:gd name="T13" fmla="*/ 2147483647 h 230"/>
                  <a:gd name="T14" fmla="*/ 2147483647 w 230"/>
                  <a:gd name="T15" fmla="*/ 2147483647 h 230"/>
                  <a:gd name="T16" fmla="*/ 2147483647 w 230"/>
                  <a:gd name="T17" fmla="*/ 2147483647 h 230"/>
                  <a:gd name="T18" fmla="*/ 2147483647 w 230"/>
                  <a:gd name="T19" fmla="*/ 2147483647 h 230"/>
                  <a:gd name="T20" fmla="*/ 2147483647 w 230"/>
                  <a:gd name="T21" fmla="*/ 2147483647 h 230"/>
                  <a:gd name="T22" fmla="*/ 2147483647 w 230"/>
                  <a:gd name="T23" fmla="*/ 2147483647 h 230"/>
                  <a:gd name="T24" fmla="*/ 2147483647 w 230"/>
                  <a:gd name="T25" fmla="*/ 2147483647 h 230"/>
                  <a:gd name="T26" fmla="*/ 2147483647 w 230"/>
                  <a:gd name="T27" fmla="*/ 2147483647 h 230"/>
                  <a:gd name="T28" fmla="*/ 2147483647 w 230"/>
                  <a:gd name="T29" fmla="*/ 2147483647 h 230"/>
                  <a:gd name="T30" fmla="*/ 2147483647 w 230"/>
                  <a:gd name="T31" fmla="*/ 2147483647 h 230"/>
                  <a:gd name="T32" fmla="*/ 2147483647 w 230"/>
                  <a:gd name="T33" fmla="*/ 2147483647 h 230"/>
                  <a:gd name="T34" fmla="*/ 2147483647 w 230"/>
                  <a:gd name="T35" fmla="*/ 0 h 230"/>
                  <a:gd name="T36" fmla="*/ 2147483647 w 230"/>
                  <a:gd name="T37" fmla="*/ 2147483647 h 230"/>
                  <a:gd name="T38" fmla="*/ 2147483647 w 230"/>
                  <a:gd name="T39" fmla="*/ 2147483647 h 230"/>
                  <a:gd name="T40" fmla="*/ 2147483647 w 230"/>
                  <a:gd name="T41" fmla="*/ 2147483647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230"/>
                  <a:gd name="T65" fmla="*/ 230 w 230"/>
                  <a:gd name="T66" fmla="*/ 230 h 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230">
                    <a:moveTo>
                      <a:pt x="90" y="60"/>
                    </a:moveTo>
                    <a:lnTo>
                      <a:pt x="72" y="66"/>
                    </a:lnTo>
                    <a:lnTo>
                      <a:pt x="48" y="78"/>
                    </a:lnTo>
                    <a:lnTo>
                      <a:pt x="31" y="111"/>
                    </a:lnTo>
                    <a:lnTo>
                      <a:pt x="19" y="111"/>
                    </a:lnTo>
                    <a:lnTo>
                      <a:pt x="0" y="115"/>
                    </a:lnTo>
                    <a:lnTo>
                      <a:pt x="45" y="166"/>
                    </a:lnTo>
                    <a:lnTo>
                      <a:pt x="88" y="217"/>
                    </a:lnTo>
                    <a:lnTo>
                      <a:pt x="158" y="230"/>
                    </a:lnTo>
                    <a:lnTo>
                      <a:pt x="187" y="226"/>
                    </a:lnTo>
                    <a:lnTo>
                      <a:pt x="187" y="190"/>
                    </a:lnTo>
                    <a:lnTo>
                      <a:pt x="188" y="161"/>
                    </a:lnTo>
                    <a:lnTo>
                      <a:pt x="199" y="129"/>
                    </a:lnTo>
                    <a:lnTo>
                      <a:pt x="202" y="139"/>
                    </a:lnTo>
                    <a:lnTo>
                      <a:pt x="209" y="96"/>
                    </a:lnTo>
                    <a:lnTo>
                      <a:pt x="216" y="53"/>
                    </a:lnTo>
                    <a:lnTo>
                      <a:pt x="216" y="11"/>
                    </a:lnTo>
                    <a:lnTo>
                      <a:pt x="230" y="0"/>
                    </a:lnTo>
                    <a:lnTo>
                      <a:pt x="190" y="6"/>
                    </a:lnTo>
                    <a:lnTo>
                      <a:pt x="151" y="14"/>
                    </a:lnTo>
                    <a:lnTo>
                      <a:pt x="90" y="60"/>
                    </a:lnTo>
                    <a:close/>
                  </a:path>
                </a:pathLst>
              </a:custGeom>
              <a:solidFill>
                <a:srgbClr val="FFFF00"/>
              </a:solidFill>
              <a:ln w="0">
                <a:solidFill>
                  <a:srgbClr val="006699"/>
                </a:solidFill>
                <a:prstDash val="solid"/>
                <a:round/>
                <a:headEnd/>
                <a:tailEnd/>
              </a:ln>
            </p:spPr>
            <p:txBody>
              <a:bodyPr/>
              <a:lstStyle/>
              <a:p>
                <a:endParaRPr lang="en-US" sz="1799"/>
              </a:p>
            </p:txBody>
          </p:sp>
          <p:sp>
            <p:nvSpPr>
              <p:cNvPr id="1213" name="Freeform 155"/>
              <p:cNvSpPr>
                <a:spLocks noChangeAspect="1"/>
              </p:cNvSpPr>
              <p:nvPr/>
            </p:nvSpPr>
            <p:spPr bwMode="auto">
              <a:xfrm>
                <a:off x="2456637" y="3408770"/>
                <a:ext cx="4534" cy="9043"/>
              </a:xfrm>
              <a:custGeom>
                <a:avLst/>
                <a:gdLst>
                  <a:gd name="T0" fmla="*/ 2147483647 w 7"/>
                  <a:gd name="T1" fmla="*/ 2147483647 h 12"/>
                  <a:gd name="T2" fmla="*/ 2147483647 w 7"/>
                  <a:gd name="T3" fmla="*/ 0 h 12"/>
                  <a:gd name="T4" fmla="*/ 0 w 7"/>
                  <a:gd name="T5" fmla="*/ 2147483647 h 12"/>
                  <a:gd name="T6" fmla="*/ 2147483647 w 7"/>
                  <a:gd name="T7" fmla="*/ 2147483647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4" y="12"/>
                    </a:moveTo>
                    <a:lnTo>
                      <a:pt x="7" y="0"/>
                    </a:lnTo>
                    <a:lnTo>
                      <a:pt x="0" y="6"/>
                    </a:lnTo>
                    <a:lnTo>
                      <a:pt x="4" y="12"/>
                    </a:lnTo>
                    <a:close/>
                  </a:path>
                </a:pathLst>
              </a:custGeom>
              <a:solidFill>
                <a:srgbClr val="FFFF00"/>
              </a:solidFill>
              <a:ln w="0">
                <a:solidFill>
                  <a:srgbClr val="006699"/>
                </a:solidFill>
                <a:prstDash val="solid"/>
                <a:round/>
                <a:headEnd/>
                <a:tailEnd/>
              </a:ln>
            </p:spPr>
            <p:txBody>
              <a:bodyPr/>
              <a:lstStyle/>
              <a:p>
                <a:endParaRPr lang="en-US" sz="1799"/>
              </a:p>
            </p:txBody>
          </p:sp>
          <p:sp>
            <p:nvSpPr>
              <p:cNvPr id="1214" name="Freeform 156"/>
              <p:cNvSpPr>
                <a:spLocks noChangeAspect="1"/>
              </p:cNvSpPr>
              <p:nvPr/>
            </p:nvSpPr>
            <p:spPr bwMode="auto">
              <a:xfrm>
                <a:off x="2423396" y="3258644"/>
                <a:ext cx="4534" cy="5425"/>
              </a:xfrm>
              <a:custGeom>
                <a:avLst/>
                <a:gdLst>
                  <a:gd name="T0" fmla="*/ 2147483647 w 10"/>
                  <a:gd name="T1" fmla="*/ 2147483647 h 8"/>
                  <a:gd name="T2" fmla="*/ 0 w 10"/>
                  <a:gd name="T3" fmla="*/ 0 h 8"/>
                  <a:gd name="T4" fmla="*/ 2147483647 w 10"/>
                  <a:gd name="T5" fmla="*/ 2147483647 h 8"/>
                  <a:gd name="T6" fmla="*/ 2147483647 w 10"/>
                  <a:gd name="T7" fmla="*/ 2147483647 h 8"/>
                  <a:gd name="T8" fmla="*/ 0 60000 65536"/>
                  <a:gd name="T9" fmla="*/ 0 60000 65536"/>
                  <a:gd name="T10" fmla="*/ 0 60000 65536"/>
                  <a:gd name="T11" fmla="*/ 0 60000 65536"/>
                  <a:gd name="T12" fmla="*/ 0 w 10"/>
                  <a:gd name="T13" fmla="*/ 0 h 8"/>
                  <a:gd name="T14" fmla="*/ 10 w 10"/>
                  <a:gd name="T15" fmla="*/ 8 h 8"/>
                </a:gdLst>
                <a:ahLst/>
                <a:cxnLst>
                  <a:cxn ang="T8">
                    <a:pos x="T0" y="T1"/>
                  </a:cxn>
                  <a:cxn ang="T9">
                    <a:pos x="T2" y="T3"/>
                  </a:cxn>
                  <a:cxn ang="T10">
                    <a:pos x="T4" y="T5"/>
                  </a:cxn>
                  <a:cxn ang="T11">
                    <a:pos x="T6" y="T7"/>
                  </a:cxn>
                </a:cxnLst>
                <a:rect l="T12" t="T13" r="T14" b="T15"/>
                <a:pathLst>
                  <a:path w="10" h="8">
                    <a:moveTo>
                      <a:pt x="10" y="8"/>
                    </a:moveTo>
                    <a:lnTo>
                      <a:pt x="0" y="0"/>
                    </a:lnTo>
                    <a:lnTo>
                      <a:pt x="9" y="7"/>
                    </a:lnTo>
                    <a:lnTo>
                      <a:pt x="10" y="8"/>
                    </a:lnTo>
                    <a:close/>
                  </a:path>
                </a:pathLst>
              </a:custGeom>
              <a:solidFill>
                <a:srgbClr val="FFFF00"/>
              </a:solidFill>
              <a:ln w="0">
                <a:solidFill>
                  <a:srgbClr val="006699"/>
                </a:solidFill>
                <a:prstDash val="solid"/>
                <a:round/>
                <a:headEnd/>
                <a:tailEnd/>
              </a:ln>
            </p:spPr>
            <p:txBody>
              <a:bodyPr/>
              <a:lstStyle/>
              <a:p>
                <a:endParaRPr lang="en-US" sz="1799"/>
              </a:p>
            </p:txBody>
          </p:sp>
          <p:sp>
            <p:nvSpPr>
              <p:cNvPr id="1215" name="Freeform 157"/>
              <p:cNvSpPr>
                <a:spLocks noChangeAspect="1"/>
              </p:cNvSpPr>
              <p:nvPr/>
            </p:nvSpPr>
            <p:spPr bwMode="auto">
              <a:xfrm>
                <a:off x="2450592" y="3298437"/>
                <a:ext cx="4534" cy="10851"/>
              </a:xfrm>
              <a:custGeom>
                <a:avLst/>
                <a:gdLst>
                  <a:gd name="T0" fmla="*/ 2147483647 w 9"/>
                  <a:gd name="T1" fmla="*/ 0 h 15"/>
                  <a:gd name="T2" fmla="*/ 2147483647 w 9"/>
                  <a:gd name="T3" fmla="*/ 2147483647 h 15"/>
                  <a:gd name="T4" fmla="*/ 0 w 9"/>
                  <a:gd name="T5" fmla="*/ 2147483647 h 15"/>
                  <a:gd name="T6" fmla="*/ 2147483647 w 9"/>
                  <a:gd name="T7" fmla="*/ 0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7" y="0"/>
                    </a:moveTo>
                    <a:lnTo>
                      <a:pt x="9" y="5"/>
                    </a:lnTo>
                    <a:lnTo>
                      <a:pt x="0" y="15"/>
                    </a:lnTo>
                    <a:lnTo>
                      <a:pt x="7" y="0"/>
                    </a:lnTo>
                    <a:close/>
                  </a:path>
                </a:pathLst>
              </a:custGeom>
              <a:solidFill>
                <a:srgbClr val="FFFF00"/>
              </a:solidFill>
              <a:ln w="0">
                <a:solidFill>
                  <a:srgbClr val="006699"/>
                </a:solidFill>
                <a:prstDash val="solid"/>
                <a:round/>
                <a:headEnd/>
                <a:tailEnd/>
              </a:ln>
            </p:spPr>
            <p:txBody>
              <a:bodyPr/>
              <a:lstStyle/>
              <a:p>
                <a:endParaRPr lang="en-US" sz="1799"/>
              </a:p>
            </p:txBody>
          </p:sp>
          <p:sp>
            <p:nvSpPr>
              <p:cNvPr id="1216" name="Freeform 158"/>
              <p:cNvSpPr>
                <a:spLocks noChangeAspect="1"/>
              </p:cNvSpPr>
              <p:nvPr/>
            </p:nvSpPr>
            <p:spPr bwMode="auto">
              <a:xfrm>
                <a:off x="2417353" y="3226089"/>
                <a:ext cx="4534" cy="3615"/>
              </a:xfrm>
              <a:custGeom>
                <a:avLst/>
                <a:gdLst>
                  <a:gd name="T0" fmla="*/ 2147483647 w 8"/>
                  <a:gd name="T1" fmla="*/ 2147483647 h 6"/>
                  <a:gd name="T2" fmla="*/ 2147483647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2147483647 w 8"/>
                  <a:gd name="T17" fmla="*/ 2147483647 h 6"/>
                  <a:gd name="T18" fmla="*/ 2147483647 w 8"/>
                  <a:gd name="T19" fmla="*/ 2147483647 h 6"/>
                  <a:gd name="T20" fmla="*/ 0 w 8"/>
                  <a:gd name="T21" fmla="*/ 2147483647 h 6"/>
                  <a:gd name="T22" fmla="*/ 0 w 8"/>
                  <a:gd name="T23" fmla="*/ 2147483647 h 6"/>
                  <a:gd name="T24" fmla="*/ 2147483647 w 8"/>
                  <a:gd name="T25" fmla="*/ 2147483647 h 6"/>
                  <a:gd name="T26" fmla="*/ 2147483647 w 8"/>
                  <a:gd name="T27" fmla="*/ 2147483647 h 6"/>
                  <a:gd name="T28" fmla="*/ 2147483647 w 8"/>
                  <a:gd name="T29" fmla="*/ 2147483647 h 6"/>
                  <a:gd name="T30" fmla="*/ 2147483647 w 8"/>
                  <a:gd name="T31" fmla="*/ 2147483647 h 6"/>
                  <a:gd name="T32" fmla="*/ 2147483647 w 8"/>
                  <a:gd name="T33" fmla="*/ 2147483647 h 6"/>
                  <a:gd name="T34" fmla="*/ 2147483647 w 8"/>
                  <a:gd name="T35" fmla="*/ 2147483647 h 6"/>
                  <a:gd name="T36" fmla="*/ 2147483647 w 8"/>
                  <a:gd name="T37" fmla="*/ 2147483647 h 6"/>
                  <a:gd name="T38" fmla="*/ 2147483647 w 8"/>
                  <a:gd name="T39" fmla="*/ 2147483647 h 6"/>
                  <a:gd name="T40" fmla="*/ 2147483647 w 8"/>
                  <a:gd name="T41" fmla="*/ 2147483647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6"/>
                  <a:gd name="T65" fmla="*/ 8 w 8"/>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6">
                    <a:moveTo>
                      <a:pt x="8" y="2"/>
                    </a:moveTo>
                    <a:lnTo>
                      <a:pt x="8" y="0"/>
                    </a:lnTo>
                    <a:lnTo>
                      <a:pt x="8" y="2"/>
                    </a:lnTo>
                    <a:lnTo>
                      <a:pt x="7" y="2"/>
                    </a:lnTo>
                    <a:lnTo>
                      <a:pt x="6" y="2"/>
                    </a:lnTo>
                    <a:lnTo>
                      <a:pt x="4" y="2"/>
                    </a:lnTo>
                    <a:lnTo>
                      <a:pt x="4" y="3"/>
                    </a:lnTo>
                    <a:lnTo>
                      <a:pt x="4" y="5"/>
                    </a:lnTo>
                    <a:lnTo>
                      <a:pt x="3" y="5"/>
                    </a:lnTo>
                    <a:lnTo>
                      <a:pt x="1" y="5"/>
                    </a:lnTo>
                    <a:lnTo>
                      <a:pt x="0" y="5"/>
                    </a:lnTo>
                    <a:lnTo>
                      <a:pt x="0" y="6"/>
                    </a:lnTo>
                    <a:lnTo>
                      <a:pt x="1" y="6"/>
                    </a:lnTo>
                    <a:lnTo>
                      <a:pt x="3" y="6"/>
                    </a:lnTo>
                    <a:lnTo>
                      <a:pt x="4" y="6"/>
                    </a:lnTo>
                    <a:lnTo>
                      <a:pt x="4" y="5"/>
                    </a:lnTo>
                    <a:lnTo>
                      <a:pt x="6" y="5"/>
                    </a:lnTo>
                    <a:lnTo>
                      <a:pt x="7" y="5"/>
                    </a:lnTo>
                    <a:lnTo>
                      <a:pt x="7" y="3"/>
                    </a:lnTo>
                    <a:lnTo>
                      <a:pt x="8" y="3"/>
                    </a:lnTo>
                    <a:lnTo>
                      <a:pt x="8" y="2"/>
                    </a:lnTo>
                    <a:close/>
                  </a:path>
                </a:pathLst>
              </a:custGeom>
              <a:solidFill>
                <a:srgbClr val="FFFF00"/>
              </a:solidFill>
              <a:ln w="0">
                <a:solidFill>
                  <a:srgbClr val="006699"/>
                </a:solidFill>
                <a:prstDash val="solid"/>
                <a:round/>
                <a:headEnd/>
                <a:tailEnd/>
              </a:ln>
            </p:spPr>
            <p:txBody>
              <a:bodyPr/>
              <a:lstStyle/>
              <a:p>
                <a:endParaRPr lang="en-US" sz="1799"/>
              </a:p>
            </p:txBody>
          </p:sp>
          <p:sp>
            <p:nvSpPr>
              <p:cNvPr id="1217" name="Freeform 159"/>
              <p:cNvSpPr>
                <a:spLocks noChangeAspect="1"/>
              </p:cNvSpPr>
              <p:nvPr/>
            </p:nvSpPr>
            <p:spPr bwMode="auto">
              <a:xfrm>
                <a:off x="2449081" y="3267692"/>
                <a:ext cx="6045" cy="3615"/>
              </a:xfrm>
              <a:custGeom>
                <a:avLst/>
                <a:gdLst>
                  <a:gd name="T0" fmla="*/ 2147483647 w 11"/>
                  <a:gd name="T1" fmla="*/ 0 h 7"/>
                  <a:gd name="T2" fmla="*/ 2147483647 w 11"/>
                  <a:gd name="T3" fmla="*/ 2147483647 h 7"/>
                  <a:gd name="T4" fmla="*/ 0 w 11"/>
                  <a:gd name="T5" fmla="*/ 2147483647 h 7"/>
                  <a:gd name="T6" fmla="*/ 2147483647 w 11"/>
                  <a:gd name="T7" fmla="*/ 2147483647 h 7"/>
                  <a:gd name="T8" fmla="*/ 2147483647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5" y="0"/>
                    </a:moveTo>
                    <a:lnTo>
                      <a:pt x="2" y="1"/>
                    </a:lnTo>
                    <a:lnTo>
                      <a:pt x="0" y="7"/>
                    </a:lnTo>
                    <a:lnTo>
                      <a:pt x="11" y="6"/>
                    </a:lnTo>
                    <a:lnTo>
                      <a:pt x="5" y="0"/>
                    </a:lnTo>
                    <a:close/>
                  </a:path>
                </a:pathLst>
              </a:custGeom>
              <a:solidFill>
                <a:srgbClr val="FFFF00"/>
              </a:solidFill>
              <a:ln w="0">
                <a:solidFill>
                  <a:srgbClr val="006699"/>
                </a:solidFill>
                <a:prstDash val="solid"/>
                <a:round/>
                <a:headEnd/>
                <a:tailEnd/>
              </a:ln>
            </p:spPr>
            <p:txBody>
              <a:bodyPr/>
              <a:lstStyle/>
              <a:p>
                <a:endParaRPr lang="en-US" sz="1799"/>
              </a:p>
            </p:txBody>
          </p:sp>
          <p:sp>
            <p:nvSpPr>
              <p:cNvPr id="1218" name="Freeform 160"/>
              <p:cNvSpPr>
                <a:spLocks noChangeAspect="1"/>
              </p:cNvSpPr>
              <p:nvPr/>
            </p:nvSpPr>
            <p:spPr bwMode="auto">
              <a:xfrm>
                <a:off x="2450592" y="3247793"/>
                <a:ext cx="3025" cy="3615"/>
              </a:xfrm>
              <a:custGeom>
                <a:avLst/>
                <a:gdLst>
                  <a:gd name="T0" fmla="*/ 2147483647 w 6"/>
                  <a:gd name="T1" fmla="*/ 2147483647 h 8"/>
                  <a:gd name="T2" fmla="*/ 2147483647 w 6"/>
                  <a:gd name="T3" fmla="*/ 2147483647 h 8"/>
                  <a:gd name="T4" fmla="*/ 0 w 6"/>
                  <a:gd name="T5" fmla="*/ 2147483647 h 8"/>
                  <a:gd name="T6" fmla="*/ 2147483647 w 6"/>
                  <a:gd name="T7" fmla="*/ 2147483647 h 8"/>
                  <a:gd name="T8" fmla="*/ 0 w 6"/>
                  <a:gd name="T9" fmla="*/ 0 h 8"/>
                  <a:gd name="T10" fmla="*/ 2147483647 w 6"/>
                  <a:gd name="T11" fmla="*/ 2147483647 h 8"/>
                  <a:gd name="T12" fmla="*/ 2147483647 w 6"/>
                  <a:gd name="T13" fmla="*/ 2147483647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6" y="6"/>
                    </a:moveTo>
                    <a:lnTo>
                      <a:pt x="3" y="8"/>
                    </a:lnTo>
                    <a:lnTo>
                      <a:pt x="0" y="2"/>
                    </a:lnTo>
                    <a:lnTo>
                      <a:pt x="2" y="2"/>
                    </a:lnTo>
                    <a:lnTo>
                      <a:pt x="0" y="0"/>
                    </a:lnTo>
                    <a:lnTo>
                      <a:pt x="6" y="5"/>
                    </a:lnTo>
                    <a:lnTo>
                      <a:pt x="6" y="6"/>
                    </a:lnTo>
                    <a:close/>
                  </a:path>
                </a:pathLst>
              </a:custGeom>
              <a:solidFill>
                <a:srgbClr val="FFFF00"/>
              </a:solidFill>
              <a:ln w="0">
                <a:solidFill>
                  <a:srgbClr val="006699"/>
                </a:solidFill>
                <a:prstDash val="solid"/>
                <a:round/>
                <a:headEnd/>
                <a:tailEnd/>
              </a:ln>
            </p:spPr>
            <p:txBody>
              <a:bodyPr/>
              <a:lstStyle/>
              <a:p>
                <a:endParaRPr lang="en-US" sz="1799"/>
              </a:p>
            </p:txBody>
          </p:sp>
          <p:sp>
            <p:nvSpPr>
              <p:cNvPr id="1219" name="Freeform 161"/>
              <p:cNvSpPr>
                <a:spLocks noChangeAspect="1"/>
              </p:cNvSpPr>
              <p:nvPr/>
            </p:nvSpPr>
            <p:spPr bwMode="auto">
              <a:xfrm>
                <a:off x="1698127" y="3217048"/>
                <a:ext cx="34752" cy="97670"/>
              </a:xfrm>
              <a:custGeom>
                <a:avLst/>
                <a:gdLst>
                  <a:gd name="T0" fmla="*/ 2147483647 w 65"/>
                  <a:gd name="T1" fmla="*/ 2147483647 h 142"/>
                  <a:gd name="T2" fmla="*/ 2147483647 w 65"/>
                  <a:gd name="T3" fmla="*/ 2147483647 h 142"/>
                  <a:gd name="T4" fmla="*/ 0 w 65"/>
                  <a:gd name="T5" fmla="*/ 2147483647 h 142"/>
                  <a:gd name="T6" fmla="*/ 2147483647 w 65"/>
                  <a:gd name="T7" fmla="*/ 2147483647 h 142"/>
                  <a:gd name="T8" fmla="*/ 2147483647 w 65"/>
                  <a:gd name="T9" fmla="*/ 2147483647 h 142"/>
                  <a:gd name="T10" fmla="*/ 2147483647 w 65"/>
                  <a:gd name="T11" fmla="*/ 0 h 142"/>
                  <a:gd name="T12" fmla="*/ 2147483647 w 65"/>
                  <a:gd name="T13" fmla="*/ 2147483647 h 142"/>
                  <a:gd name="T14" fmla="*/ 2147483647 w 65"/>
                  <a:gd name="T15" fmla="*/ 2147483647 h 142"/>
                  <a:gd name="T16" fmla="*/ 2147483647 w 65"/>
                  <a:gd name="T17" fmla="*/ 2147483647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142"/>
                  <a:gd name="T29" fmla="*/ 65 w 65"/>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142">
                    <a:moveTo>
                      <a:pt x="39" y="115"/>
                    </a:moveTo>
                    <a:lnTo>
                      <a:pt x="15" y="142"/>
                    </a:lnTo>
                    <a:lnTo>
                      <a:pt x="0" y="142"/>
                    </a:lnTo>
                    <a:lnTo>
                      <a:pt x="9" y="89"/>
                    </a:lnTo>
                    <a:lnTo>
                      <a:pt x="16" y="36"/>
                    </a:lnTo>
                    <a:lnTo>
                      <a:pt x="61" y="0"/>
                    </a:lnTo>
                    <a:lnTo>
                      <a:pt x="65" y="7"/>
                    </a:lnTo>
                    <a:lnTo>
                      <a:pt x="52" y="61"/>
                    </a:lnTo>
                    <a:lnTo>
                      <a:pt x="39" y="115"/>
                    </a:lnTo>
                    <a:close/>
                  </a:path>
                </a:pathLst>
              </a:custGeom>
              <a:solidFill>
                <a:srgbClr val="FFFF00"/>
              </a:solidFill>
              <a:ln w="0">
                <a:solidFill>
                  <a:srgbClr val="006699"/>
                </a:solidFill>
                <a:prstDash val="solid"/>
                <a:round/>
                <a:headEnd/>
                <a:tailEnd/>
              </a:ln>
            </p:spPr>
            <p:txBody>
              <a:bodyPr/>
              <a:lstStyle/>
              <a:p>
                <a:endParaRPr lang="en-US" sz="1799"/>
              </a:p>
            </p:txBody>
          </p:sp>
          <p:sp>
            <p:nvSpPr>
              <p:cNvPr id="1220" name="Freeform 162"/>
              <p:cNvSpPr>
                <a:spLocks noChangeAspect="1"/>
              </p:cNvSpPr>
              <p:nvPr/>
            </p:nvSpPr>
            <p:spPr bwMode="auto">
              <a:xfrm>
                <a:off x="1608978" y="3242368"/>
                <a:ext cx="116345" cy="151929"/>
              </a:xfrm>
              <a:custGeom>
                <a:avLst/>
                <a:gdLst>
                  <a:gd name="T0" fmla="*/ 2147483647 w 203"/>
                  <a:gd name="T1" fmla="*/ 2147483647 h 225"/>
                  <a:gd name="T2" fmla="*/ 0 w 203"/>
                  <a:gd name="T3" fmla="*/ 2147483647 h 225"/>
                  <a:gd name="T4" fmla="*/ 2147483647 w 203"/>
                  <a:gd name="T5" fmla="*/ 2147483647 h 225"/>
                  <a:gd name="T6" fmla="*/ 2147483647 w 203"/>
                  <a:gd name="T7" fmla="*/ 2147483647 h 225"/>
                  <a:gd name="T8" fmla="*/ 2147483647 w 203"/>
                  <a:gd name="T9" fmla="*/ 2147483647 h 225"/>
                  <a:gd name="T10" fmla="*/ 2147483647 w 203"/>
                  <a:gd name="T11" fmla="*/ 2147483647 h 225"/>
                  <a:gd name="T12" fmla="*/ 2147483647 w 203"/>
                  <a:gd name="T13" fmla="*/ 2147483647 h 225"/>
                  <a:gd name="T14" fmla="*/ 2147483647 w 203"/>
                  <a:gd name="T15" fmla="*/ 0 h 225"/>
                  <a:gd name="T16" fmla="*/ 2147483647 w 203"/>
                  <a:gd name="T17" fmla="*/ 0 h 225"/>
                  <a:gd name="T18" fmla="*/ 2147483647 w 203"/>
                  <a:gd name="T19" fmla="*/ 0 h 225"/>
                  <a:gd name="T20" fmla="*/ 2147483647 w 203"/>
                  <a:gd name="T21" fmla="*/ 2147483647 h 225"/>
                  <a:gd name="T22" fmla="*/ 2147483647 w 203"/>
                  <a:gd name="T23" fmla="*/ 2147483647 h 225"/>
                  <a:gd name="T24" fmla="*/ 2147483647 w 203"/>
                  <a:gd name="T25" fmla="*/ 2147483647 h 225"/>
                  <a:gd name="T26" fmla="*/ 2147483647 w 203"/>
                  <a:gd name="T27" fmla="*/ 2147483647 h 225"/>
                  <a:gd name="T28" fmla="*/ 2147483647 w 203"/>
                  <a:gd name="T29" fmla="*/ 2147483647 h 225"/>
                  <a:gd name="T30" fmla="*/ 2147483647 w 203"/>
                  <a:gd name="T31" fmla="*/ 2147483647 h 225"/>
                  <a:gd name="T32" fmla="*/ 2147483647 w 203"/>
                  <a:gd name="T33" fmla="*/ 2147483647 h 225"/>
                  <a:gd name="T34" fmla="*/ 2147483647 w 203"/>
                  <a:gd name="T35" fmla="*/ 2147483647 h 225"/>
                  <a:gd name="T36" fmla="*/ 2147483647 w 203"/>
                  <a:gd name="T37" fmla="*/ 2147483647 h 225"/>
                  <a:gd name="T38" fmla="*/ 2147483647 w 203"/>
                  <a:gd name="T39" fmla="*/ 2147483647 h 2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
                  <a:gd name="T61" fmla="*/ 0 h 225"/>
                  <a:gd name="T62" fmla="*/ 203 w 203"/>
                  <a:gd name="T63" fmla="*/ 225 h 2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 h="225">
                    <a:moveTo>
                      <a:pt x="19" y="200"/>
                    </a:moveTo>
                    <a:lnTo>
                      <a:pt x="0" y="180"/>
                    </a:lnTo>
                    <a:lnTo>
                      <a:pt x="6" y="141"/>
                    </a:lnTo>
                    <a:lnTo>
                      <a:pt x="34" y="97"/>
                    </a:lnTo>
                    <a:lnTo>
                      <a:pt x="98" y="88"/>
                    </a:lnTo>
                    <a:lnTo>
                      <a:pt x="64" y="35"/>
                    </a:lnTo>
                    <a:lnTo>
                      <a:pt x="79" y="31"/>
                    </a:lnTo>
                    <a:lnTo>
                      <a:pt x="83" y="0"/>
                    </a:lnTo>
                    <a:lnTo>
                      <a:pt x="128" y="0"/>
                    </a:lnTo>
                    <a:lnTo>
                      <a:pt x="171" y="0"/>
                    </a:lnTo>
                    <a:lnTo>
                      <a:pt x="164" y="53"/>
                    </a:lnTo>
                    <a:lnTo>
                      <a:pt x="155" y="106"/>
                    </a:lnTo>
                    <a:lnTo>
                      <a:pt x="170" y="106"/>
                    </a:lnTo>
                    <a:lnTo>
                      <a:pt x="186" y="109"/>
                    </a:lnTo>
                    <a:lnTo>
                      <a:pt x="203" y="116"/>
                    </a:lnTo>
                    <a:lnTo>
                      <a:pt x="168" y="141"/>
                    </a:lnTo>
                    <a:lnTo>
                      <a:pt x="140" y="188"/>
                    </a:lnTo>
                    <a:lnTo>
                      <a:pt x="100" y="225"/>
                    </a:lnTo>
                    <a:lnTo>
                      <a:pt x="59" y="212"/>
                    </a:lnTo>
                    <a:lnTo>
                      <a:pt x="19" y="200"/>
                    </a:lnTo>
                    <a:close/>
                  </a:path>
                </a:pathLst>
              </a:custGeom>
              <a:solidFill>
                <a:srgbClr val="FFFF00"/>
              </a:solidFill>
              <a:ln w="0">
                <a:solidFill>
                  <a:srgbClr val="006699"/>
                </a:solidFill>
                <a:prstDash val="solid"/>
                <a:round/>
                <a:headEnd/>
                <a:tailEnd/>
              </a:ln>
            </p:spPr>
            <p:txBody>
              <a:bodyPr/>
              <a:lstStyle/>
              <a:p>
                <a:endParaRPr lang="en-US" sz="1799"/>
              </a:p>
            </p:txBody>
          </p:sp>
          <p:sp>
            <p:nvSpPr>
              <p:cNvPr id="1221" name="Freeform 163"/>
              <p:cNvSpPr>
                <a:spLocks noChangeAspect="1"/>
              </p:cNvSpPr>
              <p:nvPr/>
            </p:nvSpPr>
            <p:spPr bwMode="auto">
              <a:xfrm>
                <a:off x="2001833" y="3217048"/>
                <a:ext cx="58926" cy="27129"/>
              </a:xfrm>
              <a:custGeom>
                <a:avLst/>
                <a:gdLst>
                  <a:gd name="T0" fmla="*/ 2147483647 w 103"/>
                  <a:gd name="T1" fmla="*/ 0 h 37"/>
                  <a:gd name="T2" fmla="*/ 0 w 103"/>
                  <a:gd name="T3" fmla="*/ 2147483647 h 37"/>
                  <a:gd name="T4" fmla="*/ 2147483647 w 103"/>
                  <a:gd name="T5" fmla="*/ 2147483647 h 37"/>
                  <a:gd name="T6" fmla="*/ 2147483647 w 103"/>
                  <a:gd name="T7" fmla="*/ 2147483647 h 37"/>
                  <a:gd name="T8" fmla="*/ 2147483647 w 103"/>
                  <a:gd name="T9" fmla="*/ 0 h 37"/>
                  <a:gd name="T10" fmla="*/ 0 60000 65536"/>
                  <a:gd name="T11" fmla="*/ 0 60000 65536"/>
                  <a:gd name="T12" fmla="*/ 0 60000 65536"/>
                  <a:gd name="T13" fmla="*/ 0 60000 65536"/>
                  <a:gd name="T14" fmla="*/ 0 60000 65536"/>
                  <a:gd name="T15" fmla="*/ 0 w 103"/>
                  <a:gd name="T16" fmla="*/ 0 h 37"/>
                  <a:gd name="T17" fmla="*/ 103 w 103"/>
                  <a:gd name="T18" fmla="*/ 37 h 37"/>
                </a:gdLst>
                <a:ahLst/>
                <a:cxnLst>
                  <a:cxn ang="T10">
                    <a:pos x="T0" y="T1"/>
                  </a:cxn>
                  <a:cxn ang="T11">
                    <a:pos x="T2" y="T3"/>
                  </a:cxn>
                  <a:cxn ang="T12">
                    <a:pos x="T4" y="T5"/>
                  </a:cxn>
                  <a:cxn ang="T13">
                    <a:pos x="T6" y="T7"/>
                  </a:cxn>
                  <a:cxn ang="T14">
                    <a:pos x="T8" y="T9"/>
                  </a:cxn>
                </a:cxnLst>
                <a:rect l="T15" t="T16" r="T17" b="T18"/>
                <a:pathLst>
                  <a:path w="103" h="37">
                    <a:moveTo>
                      <a:pt x="40" y="0"/>
                    </a:moveTo>
                    <a:lnTo>
                      <a:pt x="0" y="13"/>
                    </a:lnTo>
                    <a:lnTo>
                      <a:pt x="57" y="37"/>
                    </a:lnTo>
                    <a:lnTo>
                      <a:pt x="103" y="31"/>
                    </a:lnTo>
                    <a:lnTo>
                      <a:pt x="40" y="0"/>
                    </a:lnTo>
                    <a:close/>
                  </a:path>
                </a:pathLst>
              </a:custGeom>
              <a:solidFill>
                <a:srgbClr val="FFFF00"/>
              </a:solidFill>
              <a:ln w="0">
                <a:solidFill>
                  <a:srgbClr val="006699"/>
                </a:solidFill>
                <a:prstDash val="solid"/>
                <a:round/>
                <a:headEnd/>
                <a:tailEnd/>
              </a:ln>
            </p:spPr>
            <p:txBody>
              <a:bodyPr/>
              <a:lstStyle/>
              <a:p>
                <a:endParaRPr lang="en-US" sz="1799"/>
              </a:p>
            </p:txBody>
          </p:sp>
          <p:sp>
            <p:nvSpPr>
              <p:cNvPr id="1222" name="Freeform 164"/>
              <p:cNvSpPr>
                <a:spLocks noChangeAspect="1"/>
              </p:cNvSpPr>
              <p:nvPr/>
            </p:nvSpPr>
            <p:spPr bwMode="auto">
              <a:xfrm>
                <a:off x="2307051" y="3215241"/>
                <a:ext cx="43820" cy="19896"/>
              </a:xfrm>
              <a:custGeom>
                <a:avLst/>
                <a:gdLst>
                  <a:gd name="T0" fmla="*/ 2147483647 w 76"/>
                  <a:gd name="T1" fmla="*/ 2147483647 h 30"/>
                  <a:gd name="T2" fmla="*/ 2147483647 w 76"/>
                  <a:gd name="T3" fmla="*/ 2147483647 h 30"/>
                  <a:gd name="T4" fmla="*/ 2147483647 w 76"/>
                  <a:gd name="T5" fmla="*/ 2147483647 h 30"/>
                  <a:gd name="T6" fmla="*/ 0 w 76"/>
                  <a:gd name="T7" fmla="*/ 2147483647 h 30"/>
                  <a:gd name="T8" fmla="*/ 2147483647 w 76"/>
                  <a:gd name="T9" fmla="*/ 0 h 30"/>
                  <a:gd name="T10" fmla="*/ 2147483647 w 76"/>
                  <a:gd name="T11" fmla="*/ 2147483647 h 30"/>
                  <a:gd name="T12" fmla="*/ 0 60000 65536"/>
                  <a:gd name="T13" fmla="*/ 0 60000 65536"/>
                  <a:gd name="T14" fmla="*/ 0 60000 65536"/>
                  <a:gd name="T15" fmla="*/ 0 60000 65536"/>
                  <a:gd name="T16" fmla="*/ 0 60000 65536"/>
                  <a:gd name="T17" fmla="*/ 0 60000 65536"/>
                  <a:gd name="T18" fmla="*/ 0 w 76"/>
                  <a:gd name="T19" fmla="*/ 0 h 30"/>
                  <a:gd name="T20" fmla="*/ 76 w 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6" h="30">
                    <a:moveTo>
                      <a:pt x="76" y="16"/>
                    </a:moveTo>
                    <a:lnTo>
                      <a:pt x="70" y="19"/>
                    </a:lnTo>
                    <a:lnTo>
                      <a:pt x="19" y="30"/>
                    </a:lnTo>
                    <a:lnTo>
                      <a:pt x="0" y="24"/>
                    </a:lnTo>
                    <a:lnTo>
                      <a:pt x="6" y="0"/>
                    </a:lnTo>
                    <a:lnTo>
                      <a:pt x="76" y="16"/>
                    </a:lnTo>
                    <a:close/>
                  </a:path>
                </a:pathLst>
              </a:custGeom>
              <a:solidFill>
                <a:srgbClr val="FFFF00"/>
              </a:solidFill>
              <a:ln w="0">
                <a:solidFill>
                  <a:srgbClr val="006699"/>
                </a:solidFill>
                <a:prstDash val="solid"/>
                <a:round/>
                <a:headEnd/>
                <a:tailEnd/>
              </a:ln>
            </p:spPr>
            <p:txBody>
              <a:bodyPr/>
              <a:lstStyle/>
              <a:p>
                <a:endParaRPr lang="en-US" sz="1799"/>
              </a:p>
            </p:txBody>
          </p:sp>
          <p:sp>
            <p:nvSpPr>
              <p:cNvPr id="1223" name="Freeform 165"/>
              <p:cNvSpPr>
                <a:spLocks noChangeAspect="1"/>
              </p:cNvSpPr>
              <p:nvPr/>
            </p:nvSpPr>
            <p:spPr bwMode="auto">
              <a:xfrm>
                <a:off x="2369000" y="3244180"/>
                <a:ext cx="7554" cy="1808"/>
              </a:xfrm>
              <a:custGeom>
                <a:avLst/>
                <a:gdLst>
                  <a:gd name="T0" fmla="*/ 2147483647 w 15"/>
                  <a:gd name="T1" fmla="*/ 2147483647 h 5"/>
                  <a:gd name="T2" fmla="*/ 2147483647 w 15"/>
                  <a:gd name="T3" fmla="*/ 0 h 5"/>
                  <a:gd name="T4" fmla="*/ 0 w 15"/>
                  <a:gd name="T5" fmla="*/ 2147483647 h 5"/>
                  <a:gd name="T6" fmla="*/ 2147483647 w 15"/>
                  <a:gd name="T7" fmla="*/ 2147483647 h 5"/>
                  <a:gd name="T8" fmla="*/ 0 60000 65536"/>
                  <a:gd name="T9" fmla="*/ 0 60000 65536"/>
                  <a:gd name="T10" fmla="*/ 0 60000 65536"/>
                  <a:gd name="T11" fmla="*/ 0 60000 65536"/>
                  <a:gd name="T12" fmla="*/ 0 w 15"/>
                  <a:gd name="T13" fmla="*/ 0 h 5"/>
                  <a:gd name="T14" fmla="*/ 15 w 15"/>
                  <a:gd name="T15" fmla="*/ 5 h 5"/>
                </a:gdLst>
                <a:ahLst/>
                <a:cxnLst>
                  <a:cxn ang="T8">
                    <a:pos x="T0" y="T1"/>
                  </a:cxn>
                  <a:cxn ang="T9">
                    <a:pos x="T2" y="T3"/>
                  </a:cxn>
                  <a:cxn ang="T10">
                    <a:pos x="T4" y="T5"/>
                  </a:cxn>
                  <a:cxn ang="T11">
                    <a:pos x="T6" y="T7"/>
                  </a:cxn>
                </a:cxnLst>
                <a:rect l="T12" t="T13" r="T14" b="T15"/>
                <a:pathLst>
                  <a:path w="15" h="5">
                    <a:moveTo>
                      <a:pt x="15" y="3"/>
                    </a:moveTo>
                    <a:lnTo>
                      <a:pt x="5" y="0"/>
                    </a:lnTo>
                    <a:lnTo>
                      <a:pt x="0" y="5"/>
                    </a:lnTo>
                    <a:lnTo>
                      <a:pt x="15" y="3"/>
                    </a:lnTo>
                    <a:close/>
                  </a:path>
                </a:pathLst>
              </a:custGeom>
              <a:solidFill>
                <a:srgbClr val="FFFF00"/>
              </a:solidFill>
              <a:ln w="0">
                <a:solidFill>
                  <a:srgbClr val="006699"/>
                </a:solidFill>
                <a:prstDash val="solid"/>
                <a:round/>
                <a:headEnd/>
                <a:tailEnd/>
              </a:ln>
            </p:spPr>
            <p:txBody>
              <a:bodyPr/>
              <a:lstStyle/>
              <a:p>
                <a:endParaRPr lang="en-US" sz="1799"/>
              </a:p>
            </p:txBody>
          </p:sp>
          <p:sp>
            <p:nvSpPr>
              <p:cNvPr id="1224" name="Freeform 166"/>
              <p:cNvSpPr>
                <a:spLocks noChangeAspect="1"/>
              </p:cNvSpPr>
              <p:nvPr/>
            </p:nvSpPr>
            <p:spPr bwMode="auto">
              <a:xfrm>
                <a:off x="1052939" y="2685290"/>
                <a:ext cx="731312" cy="678262"/>
              </a:xfrm>
              <a:custGeom>
                <a:avLst/>
                <a:gdLst>
                  <a:gd name="T0" fmla="*/ 2147483647 w 1288"/>
                  <a:gd name="T1" fmla="*/ 2147483647 h 1000"/>
                  <a:gd name="T2" fmla="*/ 2147483647 w 1288"/>
                  <a:gd name="T3" fmla="*/ 2147483647 h 1000"/>
                  <a:gd name="T4" fmla="*/ 2147483647 w 1288"/>
                  <a:gd name="T5" fmla="*/ 2147483647 h 1000"/>
                  <a:gd name="T6" fmla="*/ 2147483647 w 1288"/>
                  <a:gd name="T7" fmla="*/ 2147483647 h 1000"/>
                  <a:gd name="T8" fmla="*/ 2147483647 w 1288"/>
                  <a:gd name="T9" fmla="*/ 2147483647 h 1000"/>
                  <a:gd name="T10" fmla="*/ 2147483647 w 1288"/>
                  <a:gd name="T11" fmla="*/ 0 h 1000"/>
                  <a:gd name="T12" fmla="*/ 2147483647 w 1288"/>
                  <a:gd name="T13" fmla="*/ 2147483647 h 1000"/>
                  <a:gd name="T14" fmla="*/ 2147483647 w 1288"/>
                  <a:gd name="T15" fmla="*/ 2147483647 h 1000"/>
                  <a:gd name="T16" fmla="*/ 2147483647 w 1288"/>
                  <a:gd name="T17" fmla="*/ 2147483647 h 1000"/>
                  <a:gd name="T18" fmla="*/ 2147483647 w 1288"/>
                  <a:gd name="T19" fmla="*/ 2147483647 h 1000"/>
                  <a:gd name="T20" fmla="*/ 2147483647 w 1288"/>
                  <a:gd name="T21" fmla="*/ 2147483647 h 1000"/>
                  <a:gd name="T22" fmla="*/ 2147483647 w 1288"/>
                  <a:gd name="T23" fmla="*/ 2147483647 h 1000"/>
                  <a:gd name="T24" fmla="*/ 2147483647 w 1288"/>
                  <a:gd name="T25" fmla="*/ 2147483647 h 1000"/>
                  <a:gd name="T26" fmla="*/ 2147483647 w 1288"/>
                  <a:gd name="T27" fmla="*/ 2147483647 h 1000"/>
                  <a:gd name="T28" fmla="*/ 2147483647 w 1288"/>
                  <a:gd name="T29" fmla="*/ 2147483647 h 1000"/>
                  <a:gd name="T30" fmla="*/ 2147483647 w 1288"/>
                  <a:gd name="T31" fmla="*/ 2147483647 h 1000"/>
                  <a:gd name="T32" fmla="*/ 2147483647 w 1288"/>
                  <a:gd name="T33" fmla="*/ 2147483647 h 1000"/>
                  <a:gd name="T34" fmla="*/ 2147483647 w 1288"/>
                  <a:gd name="T35" fmla="*/ 2147483647 h 1000"/>
                  <a:gd name="T36" fmla="*/ 2147483647 w 1288"/>
                  <a:gd name="T37" fmla="*/ 2147483647 h 1000"/>
                  <a:gd name="T38" fmla="*/ 2147483647 w 1288"/>
                  <a:gd name="T39" fmla="*/ 2147483647 h 1000"/>
                  <a:gd name="T40" fmla="*/ 2147483647 w 1288"/>
                  <a:gd name="T41" fmla="*/ 2147483647 h 1000"/>
                  <a:gd name="T42" fmla="*/ 2147483647 w 1288"/>
                  <a:gd name="T43" fmla="*/ 2147483647 h 1000"/>
                  <a:gd name="T44" fmla="*/ 2147483647 w 1288"/>
                  <a:gd name="T45" fmla="*/ 2147483647 h 1000"/>
                  <a:gd name="T46" fmla="*/ 2147483647 w 1288"/>
                  <a:gd name="T47" fmla="*/ 2147483647 h 1000"/>
                  <a:gd name="T48" fmla="*/ 2147483647 w 1288"/>
                  <a:gd name="T49" fmla="*/ 2147483647 h 1000"/>
                  <a:gd name="T50" fmla="*/ 2147483647 w 1288"/>
                  <a:gd name="T51" fmla="*/ 2147483647 h 1000"/>
                  <a:gd name="T52" fmla="*/ 2147483647 w 1288"/>
                  <a:gd name="T53" fmla="*/ 2147483647 h 1000"/>
                  <a:gd name="T54" fmla="*/ 2147483647 w 1288"/>
                  <a:gd name="T55" fmla="*/ 2147483647 h 1000"/>
                  <a:gd name="T56" fmla="*/ 2147483647 w 1288"/>
                  <a:gd name="T57" fmla="*/ 2147483647 h 1000"/>
                  <a:gd name="T58" fmla="*/ 2147483647 w 1288"/>
                  <a:gd name="T59" fmla="*/ 2147483647 h 1000"/>
                  <a:gd name="T60" fmla="*/ 2147483647 w 1288"/>
                  <a:gd name="T61" fmla="*/ 2147483647 h 1000"/>
                  <a:gd name="T62" fmla="*/ 2147483647 w 1288"/>
                  <a:gd name="T63" fmla="*/ 2147483647 h 1000"/>
                  <a:gd name="T64" fmla="*/ 2147483647 w 1288"/>
                  <a:gd name="T65" fmla="*/ 2147483647 h 1000"/>
                  <a:gd name="T66" fmla="*/ 2147483647 w 1288"/>
                  <a:gd name="T67" fmla="*/ 2147483647 h 1000"/>
                  <a:gd name="T68" fmla="*/ 2147483647 w 1288"/>
                  <a:gd name="T69" fmla="*/ 2147483647 h 1000"/>
                  <a:gd name="T70" fmla="*/ 2147483647 w 1288"/>
                  <a:gd name="T71" fmla="*/ 2147483647 h 1000"/>
                  <a:gd name="T72" fmla="*/ 2147483647 w 1288"/>
                  <a:gd name="T73" fmla="*/ 2147483647 h 1000"/>
                  <a:gd name="T74" fmla="*/ 2147483647 w 1288"/>
                  <a:gd name="T75" fmla="*/ 2147483647 h 1000"/>
                  <a:gd name="T76" fmla="*/ 2147483647 w 1288"/>
                  <a:gd name="T77" fmla="*/ 2147483647 h 1000"/>
                  <a:gd name="T78" fmla="*/ 2147483647 w 1288"/>
                  <a:gd name="T79" fmla="*/ 2147483647 h 1000"/>
                  <a:gd name="T80" fmla="*/ 2147483647 w 1288"/>
                  <a:gd name="T81" fmla="*/ 2147483647 h 1000"/>
                  <a:gd name="T82" fmla="*/ 2147483647 w 1288"/>
                  <a:gd name="T83" fmla="*/ 2147483647 h 1000"/>
                  <a:gd name="T84" fmla="*/ 2147483647 w 1288"/>
                  <a:gd name="T85" fmla="*/ 2147483647 h 1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8"/>
                  <a:gd name="T130" fmla="*/ 0 h 1000"/>
                  <a:gd name="T131" fmla="*/ 1288 w 1288"/>
                  <a:gd name="T132" fmla="*/ 1000 h 1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8" h="1000">
                    <a:moveTo>
                      <a:pt x="222" y="521"/>
                    </a:moveTo>
                    <a:lnTo>
                      <a:pt x="191" y="535"/>
                    </a:lnTo>
                    <a:lnTo>
                      <a:pt x="163" y="482"/>
                    </a:lnTo>
                    <a:lnTo>
                      <a:pt x="116" y="435"/>
                    </a:lnTo>
                    <a:lnTo>
                      <a:pt x="122" y="391"/>
                    </a:lnTo>
                    <a:lnTo>
                      <a:pt x="106" y="350"/>
                    </a:lnTo>
                    <a:lnTo>
                      <a:pt x="91" y="320"/>
                    </a:lnTo>
                    <a:lnTo>
                      <a:pt x="63" y="318"/>
                    </a:lnTo>
                    <a:lnTo>
                      <a:pt x="40" y="293"/>
                    </a:lnTo>
                    <a:lnTo>
                      <a:pt x="18" y="266"/>
                    </a:lnTo>
                    <a:lnTo>
                      <a:pt x="55" y="274"/>
                    </a:lnTo>
                    <a:lnTo>
                      <a:pt x="64" y="218"/>
                    </a:lnTo>
                    <a:lnTo>
                      <a:pt x="39" y="181"/>
                    </a:lnTo>
                    <a:lnTo>
                      <a:pt x="13" y="144"/>
                    </a:lnTo>
                    <a:lnTo>
                      <a:pt x="6" y="75"/>
                    </a:lnTo>
                    <a:lnTo>
                      <a:pt x="0" y="6"/>
                    </a:lnTo>
                    <a:lnTo>
                      <a:pt x="57" y="3"/>
                    </a:lnTo>
                    <a:lnTo>
                      <a:pt x="112" y="0"/>
                    </a:lnTo>
                    <a:lnTo>
                      <a:pt x="149" y="18"/>
                    </a:lnTo>
                    <a:lnTo>
                      <a:pt x="185" y="36"/>
                    </a:lnTo>
                    <a:lnTo>
                      <a:pt x="222" y="56"/>
                    </a:lnTo>
                    <a:lnTo>
                      <a:pt x="260" y="74"/>
                    </a:lnTo>
                    <a:lnTo>
                      <a:pt x="325" y="74"/>
                    </a:lnTo>
                    <a:lnTo>
                      <a:pt x="392" y="74"/>
                    </a:lnTo>
                    <a:lnTo>
                      <a:pt x="400" y="48"/>
                    </a:lnTo>
                    <a:lnTo>
                      <a:pt x="479" y="48"/>
                    </a:lnTo>
                    <a:lnTo>
                      <a:pt x="519" y="102"/>
                    </a:lnTo>
                    <a:lnTo>
                      <a:pt x="533" y="157"/>
                    </a:lnTo>
                    <a:lnTo>
                      <a:pt x="563" y="180"/>
                    </a:lnTo>
                    <a:lnTo>
                      <a:pt x="591" y="203"/>
                    </a:lnTo>
                    <a:lnTo>
                      <a:pt x="624" y="160"/>
                    </a:lnTo>
                    <a:lnTo>
                      <a:pt x="690" y="168"/>
                    </a:lnTo>
                    <a:lnTo>
                      <a:pt x="710" y="218"/>
                    </a:lnTo>
                    <a:lnTo>
                      <a:pt x="731" y="269"/>
                    </a:lnTo>
                    <a:lnTo>
                      <a:pt x="748" y="333"/>
                    </a:lnTo>
                    <a:lnTo>
                      <a:pt x="779" y="360"/>
                    </a:lnTo>
                    <a:lnTo>
                      <a:pt x="837" y="371"/>
                    </a:lnTo>
                    <a:lnTo>
                      <a:pt x="806" y="444"/>
                    </a:lnTo>
                    <a:lnTo>
                      <a:pt x="779" y="517"/>
                    </a:lnTo>
                    <a:lnTo>
                      <a:pt x="772" y="591"/>
                    </a:lnTo>
                    <a:lnTo>
                      <a:pt x="788" y="644"/>
                    </a:lnTo>
                    <a:lnTo>
                      <a:pt x="804" y="694"/>
                    </a:lnTo>
                    <a:lnTo>
                      <a:pt x="819" y="730"/>
                    </a:lnTo>
                    <a:lnTo>
                      <a:pt x="833" y="764"/>
                    </a:lnTo>
                    <a:lnTo>
                      <a:pt x="839" y="769"/>
                    </a:lnTo>
                    <a:lnTo>
                      <a:pt x="890" y="794"/>
                    </a:lnTo>
                    <a:lnTo>
                      <a:pt x="933" y="791"/>
                    </a:lnTo>
                    <a:lnTo>
                      <a:pt x="985" y="779"/>
                    </a:lnTo>
                    <a:lnTo>
                      <a:pt x="1018" y="778"/>
                    </a:lnTo>
                    <a:lnTo>
                      <a:pt x="1039" y="784"/>
                    </a:lnTo>
                    <a:lnTo>
                      <a:pt x="1054" y="769"/>
                    </a:lnTo>
                    <a:lnTo>
                      <a:pt x="1049" y="761"/>
                    </a:lnTo>
                    <a:lnTo>
                      <a:pt x="1087" y="720"/>
                    </a:lnTo>
                    <a:lnTo>
                      <a:pt x="1112" y="654"/>
                    </a:lnTo>
                    <a:lnTo>
                      <a:pt x="1161" y="626"/>
                    </a:lnTo>
                    <a:lnTo>
                      <a:pt x="1209" y="621"/>
                    </a:lnTo>
                    <a:lnTo>
                      <a:pt x="1255" y="617"/>
                    </a:lnTo>
                    <a:lnTo>
                      <a:pt x="1267" y="615"/>
                    </a:lnTo>
                    <a:lnTo>
                      <a:pt x="1285" y="627"/>
                    </a:lnTo>
                    <a:lnTo>
                      <a:pt x="1288" y="636"/>
                    </a:lnTo>
                    <a:lnTo>
                      <a:pt x="1245" y="703"/>
                    </a:lnTo>
                    <a:lnTo>
                      <a:pt x="1236" y="724"/>
                    </a:lnTo>
                    <a:lnTo>
                      <a:pt x="1237" y="730"/>
                    </a:lnTo>
                    <a:lnTo>
                      <a:pt x="1236" y="738"/>
                    </a:lnTo>
                    <a:lnTo>
                      <a:pt x="1213" y="791"/>
                    </a:lnTo>
                    <a:lnTo>
                      <a:pt x="1203" y="769"/>
                    </a:lnTo>
                    <a:lnTo>
                      <a:pt x="1194" y="784"/>
                    </a:lnTo>
                    <a:lnTo>
                      <a:pt x="1149" y="820"/>
                    </a:lnTo>
                    <a:lnTo>
                      <a:pt x="1106" y="820"/>
                    </a:lnTo>
                    <a:lnTo>
                      <a:pt x="1061" y="820"/>
                    </a:lnTo>
                    <a:lnTo>
                      <a:pt x="1057" y="851"/>
                    </a:lnTo>
                    <a:lnTo>
                      <a:pt x="1042" y="855"/>
                    </a:lnTo>
                    <a:lnTo>
                      <a:pt x="1076" y="908"/>
                    </a:lnTo>
                    <a:lnTo>
                      <a:pt x="1012" y="917"/>
                    </a:lnTo>
                    <a:lnTo>
                      <a:pt x="984" y="961"/>
                    </a:lnTo>
                    <a:lnTo>
                      <a:pt x="978" y="1000"/>
                    </a:lnTo>
                    <a:lnTo>
                      <a:pt x="931" y="952"/>
                    </a:lnTo>
                    <a:lnTo>
                      <a:pt x="885" y="905"/>
                    </a:lnTo>
                    <a:lnTo>
                      <a:pt x="904" y="921"/>
                    </a:lnTo>
                    <a:lnTo>
                      <a:pt x="876" y="905"/>
                    </a:lnTo>
                    <a:lnTo>
                      <a:pt x="854" y="906"/>
                    </a:lnTo>
                    <a:lnTo>
                      <a:pt x="863" y="909"/>
                    </a:lnTo>
                    <a:lnTo>
                      <a:pt x="816" y="923"/>
                    </a:lnTo>
                    <a:lnTo>
                      <a:pt x="769" y="936"/>
                    </a:lnTo>
                    <a:lnTo>
                      <a:pt x="715" y="911"/>
                    </a:lnTo>
                    <a:lnTo>
                      <a:pt x="661" y="885"/>
                    </a:lnTo>
                    <a:lnTo>
                      <a:pt x="609" y="861"/>
                    </a:lnTo>
                    <a:lnTo>
                      <a:pt x="555" y="836"/>
                    </a:lnTo>
                    <a:lnTo>
                      <a:pt x="524" y="815"/>
                    </a:lnTo>
                    <a:lnTo>
                      <a:pt x="490" y="796"/>
                    </a:lnTo>
                    <a:lnTo>
                      <a:pt x="455" y="778"/>
                    </a:lnTo>
                    <a:lnTo>
                      <a:pt x="421" y="745"/>
                    </a:lnTo>
                    <a:lnTo>
                      <a:pt x="387" y="712"/>
                    </a:lnTo>
                    <a:lnTo>
                      <a:pt x="381" y="673"/>
                    </a:lnTo>
                    <a:lnTo>
                      <a:pt x="398" y="663"/>
                    </a:lnTo>
                    <a:lnTo>
                      <a:pt x="392" y="650"/>
                    </a:lnTo>
                    <a:lnTo>
                      <a:pt x="404" y="615"/>
                    </a:lnTo>
                    <a:lnTo>
                      <a:pt x="388" y="572"/>
                    </a:lnTo>
                    <a:lnTo>
                      <a:pt x="372" y="529"/>
                    </a:lnTo>
                    <a:lnTo>
                      <a:pt x="343" y="490"/>
                    </a:lnTo>
                    <a:lnTo>
                      <a:pt x="315" y="451"/>
                    </a:lnTo>
                    <a:lnTo>
                      <a:pt x="327" y="457"/>
                    </a:lnTo>
                    <a:lnTo>
                      <a:pt x="307" y="429"/>
                    </a:lnTo>
                    <a:lnTo>
                      <a:pt x="298" y="420"/>
                    </a:lnTo>
                    <a:lnTo>
                      <a:pt x="303" y="418"/>
                    </a:lnTo>
                    <a:lnTo>
                      <a:pt x="267" y="397"/>
                    </a:lnTo>
                    <a:lnTo>
                      <a:pt x="276" y="384"/>
                    </a:lnTo>
                    <a:lnTo>
                      <a:pt x="257" y="382"/>
                    </a:lnTo>
                    <a:lnTo>
                      <a:pt x="272" y="351"/>
                    </a:lnTo>
                    <a:lnTo>
                      <a:pt x="252" y="332"/>
                    </a:lnTo>
                    <a:lnTo>
                      <a:pt x="222" y="277"/>
                    </a:lnTo>
                    <a:lnTo>
                      <a:pt x="222" y="263"/>
                    </a:lnTo>
                    <a:lnTo>
                      <a:pt x="191" y="239"/>
                    </a:lnTo>
                    <a:lnTo>
                      <a:pt x="173" y="191"/>
                    </a:lnTo>
                    <a:lnTo>
                      <a:pt x="155" y="144"/>
                    </a:lnTo>
                    <a:lnTo>
                      <a:pt x="155" y="80"/>
                    </a:lnTo>
                    <a:lnTo>
                      <a:pt x="124" y="65"/>
                    </a:lnTo>
                    <a:lnTo>
                      <a:pt x="88" y="42"/>
                    </a:lnTo>
                    <a:lnTo>
                      <a:pt x="82" y="100"/>
                    </a:lnTo>
                    <a:lnTo>
                      <a:pt x="76" y="159"/>
                    </a:lnTo>
                    <a:lnTo>
                      <a:pt x="100" y="203"/>
                    </a:lnTo>
                    <a:lnTo>
                      <a:pt x="125" y="250"/>
                    </a:lnTo>
                    <a:lnTo>
                      <a:pt x="139" y="290"/>
                    </a:lnTo>
                    <a:lnTo>
                      <a:pt x="152" y="329"/>
                    </a:lnTo>
                    <a:lnTo>
                      <a:pt x="158" y="323"/>
                    </a:lnTo>
                    <a:lnTo>
                      <a:pt x="166" y="388"/>
                    </a:lnTo>
                    <a:lnTo>
                      <a:pt x="175" y="453"/>
                    </a:lnTo>
                    <a:lnTo>
                      <a:pt x="192" y="465"/>
                    </a:lnTo>
                    <a:lnTo>
                      <a:pt x="215" y="493"/>
                    </a:lnTo>
                    <a:lnTo>
                      <a:pt x="222" y="521"/>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25" name="Freeform 167"/>
              <p:cNvSpPr>
                <a:spLocks noChangeAspect="1"/>
              </p:cNvSpPr>
              <p:nvPr/>
            </p:nvSpPr>
            <p:spPr bwMode="auto">
              <a:xfrm>
                <a:off x="2029033" y="2965640"/>
                <a:ext cx="13599" cy="28937"/>
              </a:xfrm>
              <a:custGeom>
                <a:avLst/>
                <a:gdLst>
                  <a:gd name="T0" fmla="*/ 2147483647 w 25"/>
                  <a:gd name="T1" fmla="*/ 2147483647 h 43"/>
                  <a:gd name="T2" fmla="*/ 2147483647 w 25"/>
                  <a:gd name="T3" fmla="*/ 0 h 43"/>
                  <a:gd name="T4" fmla="*/ 0 w 25"/>
                  <a:gd name="T5" fmla="*/ 2147483647 h 43"/>
                  <a:gd name="T6" fmla="*/ 2147483647 w 25"/>
                  <a:gd name="T7" fmla="*/ 2147483647 h 43"/>
                  <a:gd name="T8" fmla="*/ 2147483647 w 25"/>
                  <a:gd name="T9" fmla="*/ 2147483647 h 43"/>
                  <a:gd name="T10" fmla="*/ 0 60000 65536"/>
                  <a:gd name="T11" fmla="*/ 0 60000 65536"/>
                  <a:gd name="T12" fmla="*/ 0 60000 65536"/>
                  <a:gd name="T13" fmla="*/ 0 60000 65536"/>
                  <a:gd name="T14" fmla="*/ 0 60000 65536"/>
                  <a:gd name="T15" fmla="*/ 0 w 25"/>
                  <a:gd name="T16" fmla="*/ 0 h 43"/>
                  <a:gd name="T17" fmla="*/ 25 w 25"/>
                  <a:gd name="T18" fmla="*/ 43 h 43"/>
                </a:gdLst>
                <a:ahLst/>
                <a:cxnLst>
                  <a:cxn ang="T10">
                    <a:pos x="T0" y="T1"/>
                  </a:cxn>
                  <a:cxn ang="T11">
                    <a:pos x="T2" y="T3"/>
                  </a:cxn>
                  <a:cxn ang="T12">
                    <a:pos x="T4" y="T5"/>
                  </a:cxn>
                  <a:cxn ang="T13">
                    <a:pos x="T6" y="T7"/>
                  </a:cxn>
                  <a:cxn ang="T14">
                    <a:pos x="T8" y="T9"/>
                  </a:cxn>
                </a:cxnLst>
                <a:rect l="T15" t="T16" r="T17" b="T18"/>
                <a:pathLst>
                  <a:path w="25" h="43">
                    <a:moveTo>
                      <a:pt x="25" y="39"/>
                    </a:moveTo>
                    <a:lnTo>
                      <a:pt x="15" y="0"/>
                    </a:lnTo>
                    <a:lnTo>
                      <a:pt x="0" y="33"/>
                    </a:lnTo>
                    <a:lnTo>
                      <a:pt x="4" y="43"/>
                    </a:lnTo>
                    <a:lnTo>
                      <a:pt x="25" y="39"/>
                    </a:lnTo>
                    <a:close/>
                  </a:path>
                </a:pathLst>
              </a:custGeom>
              <a:solidFill>
                <a:srgbClr val="FFFF00"/>
              </a:solidFill>
              <a:ln w="0">
                <a:solidFill>
                  <a:srgbClr val="006699"/>
                </a:solidFill>
                <a:prstDash val="solid"/>
                <a:round/>
                <a:headEnd/>
                <a:tailEnd/>
              </a:ln>
            </p:spPr>
            <p:txBody>
              <a:bodyPr/>
              <a:lstStyle/>
              <a:p>
                <a:endParaRPr lang="en-US" sz="1799"/>
              </a:p>
            </p:txBody>
          </p:sp>
          <p:sp>
            <p:nvSpPr>
              <p:cNvPr id="1226" name="Freeform 168"/>
              <p:cNvSpPr>
                <a:spLocks noChangeAspect="1"/>
              </p:cNvSpPr>
              <p:nvPr/>
            </p:nvSpPr>
            <p:spPr bwMode="auto">
              <a:xfrm>
                <a:off x="2053206" y="2900525"/>
                <a:ext cx="19644" cy="34365"/>
              </a:xfrm>
              <a:custGeom>
                <a:avLst/>
                <a:gdLst>
                  <a:gd name="T0" fmla="*/ 2147483647 w 33"/>
                  <a:gd name="T1" fmla="*/ 2147483647 h 52"/>
                  <a:gd name="T2" fmla="*/ 2147483647 w 33"/>
                  <a:gd name="T3" fmla="*/ 2147483647 h 52"/>
                  <a:gd name="T4" fmla="*/ 0 w 33"/>
                  <a:gd name="T5" fmla="*/ 0 h 52"/>
                  <a:gd name="T6" fmla="*/ 2147483647 w 33"/>
                  <a:gd name="T7" fmla="*/ 2147483647 h 52"/>
                  <a:gd name="T8" fmla="*/ 2147483647 w 33"/>
                  <a:gd name="T9" fmla="*/ 2147483647 h 52"/>
                  <a:gd name="T10" fmla="*/ 0 60000 65536"/>
                  <a:gd name="T11" fmla="*/ 0 60000 65536"/>
                  <a:gd name="T12" fmla="*/ 0 60000 65536"/>
                  <a:gd name="T13" fmla="*/ 0 60000 65536"/>
                  <a:gd name="T14" fmla="*/ 0 60000 65536"/>
                  <a:gd name="T15" fmla="*/ 0 w 33"/>
                  <a:gd name="T16" fmla="*/ 0 h 52"/>
                  <a:gd name="T17" fmla="*/ 33 w 33"/>
                  <a:gd name="T18" fmla="*/ 52 h 52"/>
                </a:gdLst>
                <a:ahLst/>
                <a:cxnLst>
                  <a:cxn ang="T10">
                    <a:pos x="T0" y="T1"/>
                  </a:cxn>
                  <a:cxn ang="T11">
                    <a:pos x="T2" y="T3"/>
                  </a:cxn>
                  <a:cxn ang="T12">
                    <a:pos x="T4" y="T5"/>
                  </a:cxn>
                  <a:cxn ang="T13">
                    <a:pos x="T6" y="T7"/>
                  </a:cxn>
                  <a:cxn ang="T14">
                    <a:pos x="T8" y="T9"/>
                  </a:cxn>
                </a:cxnLst>
                <a:rect l="T15" t="T16" r="T17" b="T18"/>
                <a:pathLst>
                  <a:path w="33" h="52">
                    <a:moveTo>
                      <a:pt x="15" y="52"/>
                    </a:moveTo>
                    <a:lnTo>
                      <a:pt x="23" y="28"/>
                    </a:lnTo>
                    <a:lnTo>
                      <a:pt x="0" y="0"/>
                    </a:lnTo>
                    <a:lnTo>
                      <a:pt x="33" y="34"/>
                    </a:lnTo>
                    <a:lnTo>
                      <a:pt x="15" y="52"/>
                    </a:lnTo>
                    <a:close/>
                  </a:path>
                </a:pathLst>
              </a:custGeom>
              <a:solidFill>
                <a:srgbClr val="FFFF00"/>
              </a:solidFill>
              <a:ln w="0">
                <a:solidFill>
                  <a:srgbClr val="006699"/>
                </a:solidFill>
                <a:prstDash val="solid"/>
                <a:round/>
                <a:headEnd/>
                <a:tailEnd/>
              </a:ln>
            </p:spPr>
            <p:txBody>
              <a:bodyPr/>
              <a:lstStyle/>
              <a:p>
                <a:endParaRPr lang="en-US" sz="1799"/>
              </a:p>
            </p:txBody>
          </p:sp>
          <p:sp>
            <p:nvSpPr>
              <p:cNvPr id="1227" name="Freeform 169"/>
              <p:cNvSpPr>
                <a:spLocks noChangeAspect="1"/>
              </p:cNvSpPr>
              <p:nvPr/>
            </p:nvSpPr>
            <p:spPr bwMode="auto">
              <a:xfrm>
                <a:off x="2077380" y="2954789"/>
                <a:ext cx="12086" cy="27129"/>
              </a:xfrm>
              <a:custGeom>
                <a:avLst/>
                <a:gdLst>
                  <a:gd name="T0" fmla="*/ 2147483647 w 22"/>
                  <a:gd name="T1" fmla="*/ 2147483647 h 41"/>
                  <a:gd name="T2" fmla="*/ 2147483647 w 22"/>
                  <a:gd name="T3" fmla="*/ 2147483647 h 41"/>
                  <a:gd name="T4" fmla="*/ 2147483647 w 22"/>
                  <a:gd name="T5" fmla="*/ 0 h 41"/>
                  <a:gd name="T6" fmla="*/ 0 w 22"/>
                  <a:gd name="T7" fmla="*/ 2147483647 h 41"/>
                  <a:gd name="T8" fmla="*/ 2147483647 w 22"/>
                  <a:gd name="T9" fmla="*/ 2147483647 h 41"/>
                  <a:gd name="T10" fmla="*/ 2147483647 w 22"/>
                  <a:gd name="T11" fmla="*/ 2147483647 h 41"/>
                  <a:gd name="T12" fmla="*/ 2147483647 w 22"/>
                  <a:gd name="T13" fmla="*/ 2147483647 h 41"/>
                  <a:gd name="T14" fmla="*/ 2147483647 w 22"/>
                  <a:gd name="T15" fmla="*/ 2147483647 h 41"/>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41"/>
                  <a:gd name="T26" fmla="*/ 22 w 2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41">
                    <a:moveTo>
                      <a:pt x="14" y="41"/>
                    </a:moveTo>
                    <a:lnTo>
                      <a:pt x="22" y="23"/>
                    </a:lnTo>
                    <a:lnTo>
                      <a:pt x="1" y="0"/>
                    </a:lnTo>
                    <a:lnTo>
                      <a:pt x="0" y="2"/>
                    </a:lnTo>
                    <a:lnTo>
                      <a:pt x="11" y="15"/>
                    </a:lnTo>
                    <a:lnTo>
                      <a:pt x="19" y="24"/>
                    </a:lnTo>
                    <a:lnTo>
                      <a:pt x="11" y="38"/>
                    </a:lnTo>
                    <a:lnTo>
                      <a:pt x="14" y="41"/>
                    </a:lnTo>
                    <a:close/>
                  </a:path>
                </a:pathLst>
              </a:custGeom>
              <a:solidFill>
                <a:srgbClr val="FFFF00"/>
              </a:solidFill>
              <a:ln w="0">
                <a:solidFill>
                  <a:srgbClr val="006699"/>
                </a:solidFill>
                <a:prstDash val="solid"/>
                <a:round/>
                <a:headEnd/>
                <a:tailEnd/>
              </a:ln>
            </p:spPr>
            <p:txBody>
              <a:bodyPr/>
              <a:lstStyle/>
              <a:p>
                <a:endParaRPr lang="en-US" sz="1799"/>
              </a:p>
            </p:txBody>
          </p:sp>
          <p:sp>
            <p:nvSpPr>
              <p:cNvPr id="1228" name="Freeform 170"/>
              <p:cNvSpPr>
                <a:spLocks noChangeAspect="1"/>
              </p:cNvSpPr>
              <p:nvPr/>
            </p:nvSpPr>
            <p:spPr bwMode="auto">
              <a:xfrm>
                <a:off x="2142353" y="3110333"/>
                <a:ext cx="16622" cy="14471"/>
              </a:xfrm>
              <a:custGeom>
                <a:avLst/>
                <a:gdLst>
                  <a:gd name="T0" fmla="*/ 2147483647 w 30"/>
                  <a:gd name="T1" fmla="*/ 0 h 20"/>
                  <a:gd name="T2" fmla="*/ 2147483647 w 30"/>
                  <a:gd name="T3" fmla="*/ 2147483647 h 20"/>
                  <a:gd name="T4" fmla="*/ 0 w 30"/>
                  <a:gd name="T5" fmla="*/ 2147483647 h 20"/>
                  <a:gd name="T6" fmla="*/ 2147483647 w 30"/>
                  <a:gd name="T7" fmla="*/ 0 h 20"/>
                  <a:gd name="T8" fmla="*/ 0 60000 65536"/>
                  <a:gd name="T9" fmla="*/ 0 60000 65536"/>
                  <a:gd name="T10" fmla="*/ 0 60000 65536"/>
                  <a:gd name="T11" fmla="*/ 0 60000 65536"/>
                  <a:gd name="T12" fmla="*/ 0 w 30"/>
                  <a:gd name="T13" fmla="*/ 0 h 20"/>
                  <a:gd name="T14" fmla="*/ 30 w 30"/>
                  <a:gd name="T15" fmla="*/ 20 h 20"/>
                </a:gdLst>
                <a:ahLst/>
                <a:cxnLst>
                  <a:cxn ang="T8">
                    <a:pos x="T0" y="T1"/>
                  </a:cxn>
                  <a:cxn ang="T9">
                    <a:pos x="T2" y="T3"/>
                  </a:cxn>
                  <a:cxn ang="T10">
                    <a:pos x="T4" y="T5"/>
                  </a:cxn>
                  <a:cxn ang="T11">
                    <a:pos x="T6" y="T7"/>
                  </a:cxn>
                </a:cxnLst>
                <a:rect l="T12" t="T13" r="T14" b="T15"/>
                <a:pathLst>
                  <a:path w="30" h="20">
                    <a:moveTo>
                      <a:pt x="30" y="0"/>
                    </a:moveTo>
                    <a:lnTo>
                      <a:pt x="29" y="8"/>
                    </a:lnTo>
                    <a:lnTo>
                      <a:pt x="0" y="20"/>
                    </a:lnTo>
                    <a:lnTo>
                      <a:pt x="30" y="0"/>
                    </a:lnTo>
                    <a:close/>
                  </a:path>
                </a:pathLst>
              </a:custGeom>
              <a:solidFill>
                <a:srgbClr val="FFFF00"/>
              </a:solidFill>
              <a:ln w="0">
                <a:solidFill>
                  <a:srgbClr val="006699"/>
                </a:solidFill>
                <a:prstDash val="solid"/>
                <a:round/>
                <a:headEnd/>
                <a:tailEnd/>
              </a:ln>
            </p:spPr>
            <p:txBody>
              <a:bodyPr/>
              <a:lstStyle/>
              <a:p>
                <a:endParaRPr lang="en-US" sz="1799"/>
              </a:p>
            </p:txBody>
          </p:sp>
          <p:sp>
            <p:nvSpPr>
              <p:cNvPr id="1229" name="Freeform 171"/>
              <p:cNvSpPr>
                <a:spLocks noChangeAspect="1"/>
              </p:cNvSpPr>
              <p:nvPr/>
            </p:nvSpPr>
            <p:spPr bwMode="auto">
              <a:xfrm>
                <a:off x="2131779" y="3061502"/>
                <a:ext cx="9065" cy="12661"/>
              </a:xfrm>
              <a:custGeom>
                <a:avLst/>
                <a:gdLst>
                  <a:gd name="T0" fmla="*/ 2147483647 w 16"/>
                  <a:gd name="T1" fmla="*/ 2147483647 h 16"/>
                  <a:gd name="T2" fmla="*/ 2147483647 w 16"/>
                  <a:gd name="T3" fmla="*/ 0 h 16"/>
                  <a:gd name="T4" fmla="*/ 0 w 16"/>
                  <a:gd name="T5" fmla="*/ 2147483647 h 16"/>
                  <a:gd name="T6" fmla="*/ 2147483647 w 16"/>
                  <a:gd name="T7" fmla="*/ 2147483647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16" y="3"/>
                    </a:moveTo>
                    <a:lnTo>
                      <a:pt x="7" y="0"/>
                    </a:lnTo>
                    <a:lnTo>
                      <a:pt x="0" y="16"/>
                    </a:lnTo>
                    <a:lnTo>
                      <a:pt x="16" y="3"/>
                    </a:lnTo>
                    <a:close/>
                  </a:path>
                </a:pathLst>
              </a:custGeom>
              <a:solidFill>
                <a:srgbClr val="FFFF00"/>
              </a:solidFill>
              <a:ln w="0">
                <a:solidFill>
                  <a:srgbClr val="006699"/>
                </a:solidFill>
                <a:prstDash val="solid"/>
                <a:round/>
                <a:headEnd/>
                <a:tailEnd/>
              </a:ln>
            </p:spPr>
            <p:txBody>
              <a:bodyPr/>
              <a:lstStyle/>
              <a:p>
                <a:endParaRPr lang="en-US" sz="1799"/>
              </a:p>
            </p:txBody>
          </p:sp>
          <p:sp>
            <p:nvSpPr>
              <p:cNvPr id="1230" name="Freeform 172"/>
              <p:cNvSpPr>
                <a:spLocks noChangeAspect="1"/>
              </p:cNvSpPr>
              <p:nvPr/>
            </p:nvSpPr>
            <p:spPr bwMode="auto">
              <a:xfrm>
                <a:off x="2021477" y="2909569"/>
                <a:ext cx="28709" cy="1808"/>
              </a:xfrm>
              <a:custGeom>
                <a:avLst/>
                <a:gdLst>
                  <a:gd name="T0" fmla="*/ 2147483647 w 51"/>
                  <a:gd name="T1" fmla="*/ 0 h 3"/>
                  <a:gd name="T2" fmla="*/ 2147483647 w 51"/>
                  <a:gd name="T3" fmla="*/ 2147483647 h 3"/>
                  <a:gd name="T4" fmla="*/ 2147483647 w 51"/>
                  <a:gd name="T5" fmla="*/ 2147483647 h 3"/>
                  <a:gd name="T6" fmla="*/ 0 w 51"/>
                  <a:gd name="T7" fmla="*/ 0 h 3"/>
                  <a:gd name="T8" fmla="*/ 2147483647 w 51"/>
                  <a:gd name="T9" fmla="*/ 0 h 3"/>
                  <a:gd name="T10" fmla="*/ 0 60000 65536"/>
                  <a:gd name="T11" fmla="*/ 0 60000 65536"/>
                  <a:gd name="T12" fmla="*/ 0 60000 65536"/>
                  <a:gd name="T13" fmla="*/ 0 60000 65536"/>
                  <a:gd name="T14" fmla="*/ 0 60000 65536"/>
                  <a:gd name="T15" fmla="*/ 0 w 51"/>
                  <a:gd name="T16" fmla="*/ 0 h 3"/>
                  <a:gd name="T17" fmla="*/ 51 w 51"/>
                  <a:gd name="T18" fmla="*/ 3 h 3"/>
                </a:gdLst>
                <a:ahLst/>
                <a:cxnLst>
                  <a:cxn ang="T10">
                    <a:pos x="T0" y="T1"/>
                  </a:cxn>
                  <a:cxn ang="T11">
                    <a:pos x="T2" y="T3"/>
                  </a:cxn>
                  <a:cxn ang="T12">
                    <a:pos x="T4" y="T5"/>
                  </a:cxn>
                  <a:cxn ang="T13">
                    <a:pos x="T6" y="T7"/>
                  </a:cxn>
                  <a:cxn ang="T14">
                    <a:pos x="T8" y="T9"/>
                  </a:cxn>
                </a:cxnLst>
                <a:rect l="T15" t="T16" r="T17" b="T18"/>
                <a:pathLst>
                  <a:path w="51" h="3">
                    <a:moveTo>
                      <a:pt x="18" y="0"/>
                    </a:moveTo>
                    <a:lnTo>
                      <a:pt x="51" y="2"/>
                    </a:lnTo>
                    <a:lnTo>
                      <a:pt x="32" y="3"/>
                    </a:lnTo>
                    <a:lnTo>
                      <a:pt x="0" y="0"/>
                    </a:lnTo>
                    <a:lnTo>
                      <a:pt x="18" y="0"/>
                    </a:lnTo>
                    <a:close/>
                  </a:path>
                </a:pathLst>
              </a:custGeom>
              <a:solidFill>
                <a:srgbClr val="FFFF00"/>
              </a:solidFill>
              <a:ln w="0">
                <a:solidFill>
                  <a:srgbClr val="006699"/>
                </a:solidFill>
                <a:prstDash val="solid"/>
                <a:round/>
                <a:headEnd/>
                <a:tailEnd/>
              </a:ln>
            </p:spPr>
            <p:txBody>
              <a:bodyPr/>
              <a:lstStyle/>
              <a:p>
                <a:endParaRPr lang="en-US" sz="1799"/>
              </a:p>
            </p:txBody>
          </p:sp>
          <p:sp>
            <p:nvSpPr>
              <p:cNvPr id="1231" name="Freeform 173"/>
              <p:cNvSpPr>
                <a:spLocks noChangeAspect="1"/>
              </p:cNvSpPr>
              <p:nvPr/>
            </p:nvSpPr>
            <p:spPr bwMode="auto">
              <a:xfrm>
                <a:off x="2039607" y="3003620"/>
                <a:ext cx="7554" cy="14471"/>
              </a:xfrm>
              <a:custGeom>
                <a:avLst/>
                <a:gdLst>
                  <a:gd name="T0" fmla="*/ 2147483647 w 13"/>
                  <a:gd name="T1" fmla="*/ 2147483647 h 20"/>
                  <a:gd name="T2" fmla="*/ 2147483647 w 13"/>
                  <a:gd name="T3" fmla="*/ 2147483647 h 20"/>
                  <a:gd name="T4" fmla="*/ 0 w 13"/>
                  <a:gd name="T5" fmla="*/ 0 h 20"/>
                  <a:gd name="T6" fmla="*/ 2147483647 w 13"/>
                  <a:gd name="T7" fmla="*/ 2147483647 h 20"/>
                  <a:gd name="T8" fmla="*/ 2147483647 w 13"/>
                  <a:gd name="T9" fmla="*/ 2147483647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13" y="14"/>
                    </a:moveTo>
                    <a:lnTo>
                      <a:pt x="6" y="5"/>
                    </a:lnTo>
                    <a:lnTo>
                      <a:pt x="0" y="0"/>
                    </a:lnTo>
                    <a:lnTo>
                      <a:pt x="7" y="20"/>
                    </a:lnTo>
                    <a:lnTo>
                      <a:pt x="13" y="14"/>
                    </a:lnTo>
                    <a:close/>
                  </a:path>
                </a:pathLst>
              </a:custGeom>
              <a:solidFill>
                <a:srgbClr val="FFFF00"/>
              </a:solidFill>
              <a:ln w="0">
                <a:solidFill>
                  <a:srgbClr val="006699"/>
                </a:solidFill>
                <a:prstDash val="solid"/>
                <a:round/>
                <a:headEnd/>
                <a:tailEnd/>
              </a:ln>
            </p:spPr>
            <p:txBody>
              <a:bodyPr/>
              <a:lstStyle/>
              <a:p>
                <a:endParaRPr lang="en-US" sz="1799"/>
              </a:p>
            </p:txBody>
          </p:sp>
          <p:sp>
            <p:nvSpPr>
              <p:cNvPr id="1232" name="Freeform 192"/>
              <p:cNvSpPr>
                <a:spLocks noChangeAspect="1"/>
              </p:cNvSpPr>
              <p:nvPr/>
            </p:nvSpPr>
            <p:spPr bwMode="auto">
              <a:xfrm>
                <a:off x="2730122" y="5828796"/>
                <a:ext cx="40797" cy="34365"/>
              </a:xfrm>
              <a:custGeom>
                <a:avLst/>
                <a:gdLst>
                  <a:gd name="T0" fmla="*/ 2147483647 w 72"/>
                  <a:gd name="T1" fmla="*/ 2147483647 h 53"/>
                  <a:gd name="T2" fmla="*/ 2147483647 w 72"/>
                  <a:gd name="T3" fmla="*/ 2147483647 h 53"/>
                  <a:gd name="T4" fmla="*/ 2147483647 w 72"/>
                  <a:gd name="T5" fmla="*/ 2147483647 h 53"/>
                  <a:gd name="T6" fmla="*/ 2147483647 w 72"/>
                  <a:gd name="T7" fmla="*/ 2147483647 h 53"/>
                  <a:gd name="T8" fmla="*/ 2147483647 w 72"/>
                  <a:gd name="T9" fmla="*/ 0 h 53"/>
                  <a:gd name="T10" fmla="*/ 2147483647 w 72"/>
                  <a:gd name="T11" fmla="*/ 2147483647 h 53"/>
                  <a:gd name="T12" fmla="*/ 0 w 72"/>
                  <a:gd name="T13" fmla="*/ 2147483647 h 53"/>
                  <a:gd name="T14" fmla="*/ 2147483647 w 72"/>
                  <a:gd name="T15" fmla="*/ 2147483647 h 53"/>
                  <a:gd name="T16" fmla="*/ 2147483647 w 72"/>
                  <a:gd name="T17" fmla="*/ 2147483647 h 53"/>
                  <a:gd name="T18" fmla="*/ 2147483647 w 72"/>
                  <a:gd name="T19" fmla="*/ 2147483647 h 53"/>
                  <a:gd name="T20" fmla="*/ 2147483647 w 72"/>
                  <a:gd name="T21" fmla="*/ 2147483647 h 53"/>
                  <a:gd name="T22" fmla="*/ 2147483647 w 72"/>
                  <a:gd name="T23" fmla="*/ 2147483647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53"/>
                  <a:gd name="T38" fmla="*/ 72 w 72"/>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53">
                    <a:moveTo>
                      <a:pt x="72" y="21"/>
                    </a:moveTo>
                    <a:lnTo>
                      <a:pt x="57" y="12"/>
                    </a:lnTo>
                    <a:lnTo>
                      <a:pt x="42" y="10"/>
                    </a:lnTo>
                    <a:lnTo>
                      <a:pt x="36" y="9"/>
                    </a:lnTo>
                    <a:lnTo>
                      <a:pt x="17" y="0"/>
                    </a:lnTo>
                    <a:lnTo>
                      <a:pt x="14" y="18"/>
                    </a:lnTo>
                    <a:lnTo>
                      <a:pt x="0" y="36"/>
                    </a:lnTo>
                    <a:lnTo>
                      <a:pt x="15" y="53"/>
                    </a:lnTo>
                    <a:lnTo>
                      <a:pt x="23" y="43"/>
                    </a:lnTo>
                    <a:lnTo>
                      <a:pt x="32" y="40"/>
                    </a:lnTo>
                    <a:lnTo>
                      <a:pt x="32" y="34"/>
                    </a:lnTo>
                    <a:lnTo>
                      <a:pt x="72" y="21"/>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33" name="Freeform 193"/>
              <p:cNvSpPr>
                <a:spLocks noChangeAspect="1"/>
              </p:cNvSpPr>
              <p:nvPr/>
            </p:nvSpPr>
            <p:spPr bwMode="auto">
              <a:xfrm>
                <a:off x="2701415" y="5832412"/>
                <a:ext cx="31730" cy="25322"/>
              </a:xfrm>
              <a:custGeom>
                <a:avLst/>
                <a:gdLst>
                  <a:gd name="T0" fmla="*/ 2147483647 w 55"/>
                  <a:gd name="T1" fmla="*/ 2147483647 h 37"/>
                  <a:gd name="T2" fmla="*/ 2147483647 w 55"/>
                  <a:gd name="T3" fmla="*/ 2147483647 h 37"/>
                  <a:gd name="T4" fmla="*/ 2147483647 w 55"/>
                  <a:gd name="T5" fmla="*/ 0 h 37"/>
                  <a:gd name="T6" fmla="*/ 2147483647 w 55"/>
                  <a:gd name="T7" fmla="*/ 2147483647 h 37"/>
                  <a:gd name="T8" fmla="*/ 0 w 55"/>
                  <a:gd name="T9" fmla="*/ 2147483647 h 37"/>
                  <a:gd name="T10" fmla="*/ 2147483647 w 55"/>
                  <a:gd name="T11" fmla="*/ 2147483647 h 37"/>
                  <a:gd name="T12" fmla="*/ 2147483647 w 55"/>
                  <a:gd name="T13" fmla="*/ 2147483647 h 37"/>
                  <a:gd name="T14" fmla="*/ 2147483647 w 55"/>
                  <a:gd name="T15" fmla="*/ 2147483647 h 37"/>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7"/>
                  <a:gd name="T26" fmla="*/ 55 w 5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7">
                    <a:moveTo>
                      <a:pt x="14" y="15"/>
                    </a:moveTo>
                    <a:lnTo>
                      <a:pt x="4" y="3"/>
                    </a:lnTo>
                    <a:lnTo>
                      <a:pt x="55" y="0"/>
                    </a:lnTo>
                    <a:lnTo>
                      <a:pt x="28" y="28"/>
                    </a:lnTo>
                    <a:lnTo>
                      <a:pt x="0" y="37"/>
                    </a:lnTo>
                    <a:lnTo>
                      <a:pt x="16" y="22"/>
                    </a:lnTo>
                    <a:lnTo>
                      <a:pt x="9" y="18"/>
                    </a:lnTo>
                    <a:lnTo>
                      <a:pt x="14" y="15"/>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34" name="Freeform 195"/>
              <p:cNvSpPr>
                <a:spLocks noChangeAspect="1"/>
              </p:cNvSpPr>
              <p:nvPr/>
            </p:nvSpPr>
            <p:spPr bwMode="auto">
              <a:xfrm>
                <a:off x="2223948" y="4278751"/>
                <a:ext cx="347523" cy="490158"/>
              </a:xfrm>
              <a:custGeom>
                <a:avLst/>
                <a:gdLst>
                  <a:gd name="T0" fmla="*/ 2147483647 w 611"/>
                  <a:gd name="T1" fmla="*/ 2147483647 h 720"/>
                  <a:gd name="T2" fmla="*/ 2147483647 w 611"/>
                  <a:gd name="T3" fmla="*/ 2147483647 h 720"/>
                  <a:gd name="T4" fmla="*/ 2147483647 w 611"/>
                  <a:gd name="T5" fmla="*/ 2147483647 h 720"/>
                  <a:gd name="T6" fmla="*/ 2147483647 w 611"/>
                  <a:gd name="T7" fmla="*/ 2147483647 h 720"/>
                  <a:gd name="T8" fmla="*/ 2147483647 w 611"/>
                  <a:gd name="T9" fmla="*/ 2147483647 h 720"/>
                  <a:gd name="T10" fmla="*/ 2147483647 w 611"/>
                  <a:gd name="T11" fmla="*/ 2147483647 h 720"/>
                  <a:gd name="T12" fmla="*/ 2147483647 w 611"/>
                  <a:gd name="T13" fmla="*/ 2147483647 h 720"/>
                  <a:gd name="T14" fmla="*/ 2147483647 w 611"/>
                  <a:gd name="T15" fmla="*/ 2147483647 h 720"/>
                  <a:gd name="T16" fmla="*/ 2147483647 w 611"/>
                  <a:gd name="T17" fmla="*/ 2147483647 h 720"/>
                  <a:gd name="T18" fmla="*/ 2147483647 w 611"/>
                  <a:gd name="T19" fmla="*/ 2147483647 h 720"/>
                  <a:gd name="T20" fmla="*/ 2147483647 w 611"/>
                  <a:gd name="T21" fmla="*/ 2147483647 h 720"/>
                  <a:gd name="T22" fmla="*/ 2147483647 w 611"/>
                  <a:gd name="T23" fmla="*/ 2147483647 h 720"/>
                  <a:gd name="T24" fmla="*/ 2147483647 w 611"/>
                  <a:gd name="T25" fmla="*/ 2147483647 h 720"/>
                  <a:gd name="T26" fmla="*/ 2147483647 w 611"/>
                  <a:gd name="T27" fmla="*/ 2147483647 h 720"/>
                  <a:gd name="T28" fmla="*/ 2147483647 w 611"/>
                  <a:gd name="T29" fmla="*/ 2147483647 h 720"/>
                  <a:gd name="T30" fmla="*/ 2147483647 w 611"/>
                  <a:gd name="T31" fmla="*/ 2147483647 h 720"/>
                  <a:gd name="T32" fmla="*/ 2147483647 w 611"/>
                  <a:gd name="T33" fmla="*/ 2147483647 h 720"/>
                  <a:gd name="T34" fmla="*/ 2147483647 w 611"/>
                  <a:gd name="T35" fmla="*/ 2147483647 h 720"/>
                  <a:gd name="T36" fmla="*/ 2147483647 w 611"/>
                  <a:gd name="T37" fmla="*/ 2147483647 h 720"/>
                  <a:gd name="T38" fmla="*/ 2147483647 w 611"/>
                  <a:gd name="T39" fmla="*/ 2147483647 h 720"/>
                  <a:gd name="T40" fmla="*/ 2147483647 w 611"/>
                  <a:gd name="T41" fmla="*/ 2147483647 h 720"/>
                  <a:gd name="T42" fmla="*/ 2147483647 w 611"/>
                  <a:gd name="T43" fmla="*/ 2147483647 h 720"/>
                  <a:gd name="T44" fmla="*/ 2147483647 w 611"/>
                  <a:gd name="T45" fmla="*/ 2147483647 h 720"/>
                  <a:gd name="T46" fmla="*/ 2147483647 w 611"/>
                  <a:gd name="T47" fmla="*/ 2147483647 h 720"/>
                  <a:gd name="T48" fmla="*/ 2147483647 w 611"/>
                  <a:gd name="T49" fmla="*/ 2147483647 h 720"/>
                  <a:gd name="T50" fmla="*/ 2147483647 w 611"/>
                  <a:gd name="T51" fmla="*/ 2147483647 h 720"/>
                  <a:gd name="T52" fmla="*/ 2147483647 w 611"/>
                  <a:gd name="T53" fmla="*/ 2147483647 h 720"/>
                  <a:gd name="T54" fmla="*/ 0 w 611"/>
                  <a:gd name="T55" fmla="*/ 2147483647 h 720"/>
                  <a:gd name="T56" fmla="*/ 2147483647 w 611"/>
                  <a:gd name="T57" fmla="*/ 2147483647 h 720"/>
                  <a:gd name="T58" fmla="*/ 2147483647 w 611"/>
                  <a:gd name="T59" fmla="*/ 2147483647 h 720"/>
                  <a:gd name="T60" fmla="*/ 2147483647 w 611"/>
                  <a:gd name="T61" fmla="*/ 2147483647 h 720"/>
                  <a:gd name="T62" fmla="*/ 2147483647 w 611"/>
                  <a:gd name="T63" fmla="*/ 0 h 720"/>
                  <a:gd name="T64" fmla="*/ 2147483647 w 611"/>
                  <a:gd name="T65" fmla="*/ 2147483647 h 720"/>
                  <a:gd name="T66" fmla="*/ 2147483647 w 611"/>
                  <a:gd name="T67" fmla="*/ 2147483647 h 720"/>
                  <a:gd name="T68" fmla="*/ 2147483647 w 611"/>
                  <a:gd name="T69" fmla="*/ 2147483647 h 720"/>
                  <a:gd name="T70" fmla="*/ 2147483647 w 611"/>
                  <a:gd name="T71" fmla="*/ 2147483647 h 720"/>
                  <a:gd name="T72" fmla="*/ 2147483647 w 611"/>
                  <a:gd name="T73" fmla="*/ 2147483647 h 720"/>
                  <a:gd name="T74" fmla="*/ 2147483647 w 611"/>
                  <a:gd name="T75" fmla="*/ 2147483647 h 720"/>
                  <a:gd name="T76" fmla="*/ 2147483647 w 611"/>
                  <a:gd name="T77" fmla="*/ 2147483647 h 720"/>
                  <a:gd name="T78" fmla="*/ 2147483647 w 611"/>
                  <a:gd name="T79" fmla="*/ 2147483647 h 720"/>
                  <a:gd name="T80" fmla="*/ 2147483647 w 611"/>
                  <a:gd name="T81" fmla="*/ 2147483647 h 720"/>
                  <a:gd name="T82" fmla="*/ 2147483647 w 611"/>
                  <a:gd name="T83" fmla="*/ 2147483647 h 720"/>
                  <a:gd name="T84" fmla="*/ 2147483647 w 611"/>
                  <a:gd name="T85" fmla="*/ 2147483647 h 720"/>
                  <a:gd name="T86" fmla="*/ 2147483647 w 611"/>
                  <a:gd name="T87" fmla="*/ 2147483647 h 720"/>
                  <a:gd name="T88" fmla="*/ 2147483647 w 611"/>
                  <a:gd name="T89" fmla="*/ 2147483647 h 720"/>
                  <a:gd name="T90" fmla="*/ 2147483647 w 611"/>
                  <a:gd name="T91" fmla="*/ 2147483647 h 720"/>
                  <a:gd name="T92" fmla="*/ 2147483647 w 611"/>
                  <a:gd name="T93" fmla="*/ 2147483647 h 720"/>
                  <a:gd name="T94" fmla="*/ 2147483647 w 611"/>
                  <a:gd name="T95" fmla="*/ 2147483647 h 720"/>
                  <a:gd name="T96" fmla="*/ 2147483647 w 611"/>
                  <a:gd name="T97" fmla="*/ 2147483647 h 720"/>
                  <a:gd name="T98" fmla="*/ 2147483647 w 611"/>
                  <a:gd name="T99" fmla="*/ 2147483647 h 720"/>
                  <a:gd name="T100" fmla="*/ 2147483647 w 611"/>
                  <a:gd name="T101" fmla="*/ 2147483647 h 720"/>
                  <a:gd name="T102" fmla="*/ 2147483647 w 611"/>
                  <a:gd name="T103" fmla="*/ 2147483647 h 720"/>
                  <a:gd name="T104" fmla="*/ 2147483647 w 611"/>
                  <a:gd name="T105" fmla="*/ 2147483647 h 720"/>
                  <a:gd name="T106" fmla="*/ 2147483647 w 611"/>
                  <a:gd name="T107" fmla="*/ 2147483647 h 720"/>
                  <a:gd name="T108" fmla="*/ 2147483647 w 611"/>
                  <a:gd name="T109" fmla="*/ 2147483647 h 720"/>
                  <a:gd name="T110" fmla="*/ 2147483647 w 611"/>
                  <a:gd name="T111" fmla="*/ 2147483647 h 720"/>
                  <a:gd name="T112" fmla="*/ 2147483647 w 611"/>
                  <a:gd name="T113" fmla="*/ 2147483647 h 720"/>
                  <a:gd name="T114" fmla="*/ 2147483647 w 611"/>
                  <a:gd name="T115" fmla="*/ 2147483647 h 720"/>
                  <a:gd name="T116" fmla="*/ 2147483647 w 611"/>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1"/>
                  <a:gd name="T178" fmla="*/ 0 h 720"/>
                  <a:gd name="T179" fmla="*/ 611 w 611"/>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1" h="720">
                    <a:moveTo>
                      <a:pt x="409" y="570"/>
                    </a:moveTo>
                    <a:lnTo>
                      <a:pt x="399" y="628"/>
                    </a:lnTo>
                    <a:lnTo>
                      <a:pt x="387" y="688"/>
                    </a:lnTo>
                    <a:lnTo>
                      <a:pt x="376" y="676"/>
                    </a:lnTo>
                    <a:lnTo>
                      <a:pt x="321" y="685"/>
                    </a:lnTo>
                    <a:lnTo>
                      <a:pt x="305" y="714"/>
                    </a:lnTo>
                    <a:lnTo>
                      <a:pt x="281" y="683"/>
                    </a:lnTo>
                    <a:lnTo>
                      <a:pt x="223" y="670"/>
                    </a:lnTo>
                    <a:lnTo>
                      <a:pt x="212" y="664"/>
                    </a:lnTo>
                    <a:lnTo>
                      <a:pt x="173" y="720"/>
                    </a:lnTo>
                    <a:lnTo>
                      <a:pt x="139" y="714"/>
                    </a:lnTo>
                    <a:lnTo>
                      <a:pt x="120" y="665"/>
                    </a:lnTo>
                    <a:lnTo>
                      <a:pt x="99" y="616"/>
                    </a:lnTo>
                    <a:lnTo>
                      <a:pt x="85" y="568"/>
                    </a:lnTo>
                    <a:lnTo>
                      <a:pt x="87" y="526"/>
                    </a:lnTo>
                    <a:lnTo>
                      <a:pt x="60" y="491"/>
                    </a:lnTo>
                    <a:lnTo>
                      <a:pt x="45" y="452"/>
                    </a:lnTo>
                    <a:lnTo>
                      <a:pt x="32" y="426"/>
                    </a:lnTo>
                    <a:lnTo>
                      <a:pt x="32" y="404"/>
                    </a:lnTo>
                    <a:lnTo>
                      <a:pt x="54" y="358"/>
                    </a:lnTo>
                    <a:lnTo>
                      <a:pt x="39" y="353"/>
                    </a:lnTo>
                    <a:lnTo>
                      <a:pt x="32" y="307"/>
                    </a:lnTo>
                    <a:lnTo>
                      <a:pt x="35" y="261"/>
                    </a:lnTo>
                    <a:lnTo>
                      <a:pt x="42" y="232"/>
                    </a:lnTo>
                    <a:lnTo>
                      <a:pt x="42" y="162"/>
                    </a:lnTo>
                    <a:lnTo>
                      <a:pt x="49" y="150"/>
                    </a:lnTo>
                    <a:lnTo>
                      <a:pt x="26" y="107"/>
                    </a:lnTo>
                    <a:lnTo>
                      <a:pt x="0" y="64"/>
                    </a:lnTo>
                    <a:lnTo>
                      <a:pt x="63" y="67"/>
                    </a:lnTo>
                    <a:lnTo>
                      <a:pt x="85" y="50"/>
                    </a:lnTo>
                    <a:lnTo>
                      <a:pt x="126" y="25"/>
                    </a:lnTo>
                    <a:lnTo>
                      <a:pt x="166" y="0"/>
                    </a:lnTo>
                    <a:lnTo>
                      <a:pt x="205" y="4"/>
                    </a:lnTo>
                    <a:lnTo>
                      <a:pt x="209" y="50"/>
                    </a:lnTo>
                    <a:lnTo>
                      <a:pt x="214" y="95"/>
                    </a:lnTo>
                    <a:lnTo>
                      <a:pt x="251" y="137"/>
                    </a:lnTo>
                    <a:lnTo>
                      <a:pt x="285" y="149"/>
                    </a:lnTo>
                    <a:lnTo>
                      <a:pt x="329" y="170"/>
                    </a:lnTo>
                    <a:lnTo>
                      <a:pt x="384" y="206"/>
                    </a:lnTo>
                    <a:lnTo>
                      <a:pt x="438" y="216"/>
                    </a:lnTo>
                    <a:lnTo>
                      <a:pt x="452" y="238"/>
                    </a:lnTo>
                    <a:lnTo>
                      <a:pt x="460" y="294"/>
                    </a:lnTo>
                    <a:lnTo>
                      <a:pt x="451" y="294"/>
                    </a:lnTo>
                    <a:lnTo>
                      <a:pt x="469" y="315"/>
                    </a:lnTo>
                    <a:lnTo>
                      <a:pt x="476" y="358"/>
                    </a:lnTo>
                    <a:lnTo>
                      <a:pt x="520" y="362"/>
                    </a:lnTo>
                    <a:lnTo>
                      <a:pt x="564" y="367"/>
                    </a:lnTo>
                    <a:lnTo>
                      <a:pt x="570" y="416"/>
                    </a:lnTo>
                    <a:lnTo>
                      <a:pt x="600" y="446"/>
                    </a:lnTo>
                    <a:lnTo>
                      <a:pt x="611" y="467"/>
                    </a:lnTo>
                    <a:lnTo>
                      <a:pt x="600" y="509"/>
                    </a:lnTo>
                    <a:lnTo>
                      <a:pt x="590" y="550"/>
                    </a:lnTo>
                    <a:lnTo>
                      <a:pt x="597" y="567"/>
                    </a:lnTo>
                    <a:lnTo>
                      <a:pt x="590" y="574"/>
                    </a:lnTo>
                    <a:lnTo>
                      <a:pt x="590" y="565"/>
                    </a:lnTo>
                    <a:lnTo>
                      <a:pt x="541" y="528"/>
                    </a:lnTo>
                    <a:lnTo>
                      <a:pt x="478" y="537"/>
                    </a:lnTo>
                    <a:lnTo>
                      <a:pt x="415" y="546"/>
                    </a:lnTo>
                    <a:lnTo>
                      <a:pt x="409" y="570"/>
                    </a:lnTo>
                    <a:close/>
                  </a:path>
                </a:pathLst>
              </a:custGeom>
              <a:solidFill>
                <a:srgbClr val="FFFF00"/>
              </a:solidFill>
              <a:ln w="0">
                <a:solidFill>
                  <a:srgbClr val="006699"/>
                </a:solidFill>
                <a:prstDash val="solid"/>
                <a:round/>
                <a:headEnd/>
                <a:tailEnd/>
              </a:ln>
            </p:spPr>
            <p:txBody>
              <a:bodyPr/>
              <a:lstStyle/>
              <a:p>
                <a:endParaRPr lang="en-US" sz="1799"/>
              </a:p>
            </p:txBody>
          </p:sp>
          <p:sp>
            <p:nvSpPr>
              <p:cNvPr id="1235" name="Freeform 209"/>
              <p:cNvSpPr>
                <a:spLocks noChangeAspect="1"/>
              </p:cNvSpPr>
              <p:nvPr/>
            </p:nvSpPr>
            <p:spPr bwMode="auto">
              <a:xfrm>
                <a:off x="2100047" y="3714437"/>
                <a:ext cx="1078839" cy="1463229"/>
              </a:xfrm>
              <a:custGeom>
                <a:avLst/>
                <a:gdLst>
                  <a:gd name="T0" fmla="*/ 2147483647 w 1903"/>
                  <a:gd name="T1" fmla="*/ 2147483647 h 2155"/>
                  <a:gd name="T2" fmla="*/ 2147483647 w 1903"/>
                  <a:gd name="T3" fmla="*/ 2147483647 h 2155"/>
                  <a:gd name="T4" fmla="*/ 2147483647 w 1903"/>
                  <a:gd name="T5" fmla="*/ 2147483647 h 2155"/>
                  <a:gd name="T6" fmla="*/ 2147483647 w 1903"/>
                  <a:gd name="T7" fmla="*/ 2147483647 h 2155"/>
                  <a:gd name="T8" fmla="*/ 2147483647 w 1903"/>
                  <a:gd name="T9" fmla="*/ 2147483647 h 2155"/>
                  <a:gd name="T10" fmla="*/ 2147483647 w 1903"/>
                  <a:gd name="T11" fmla="*/ 2147483647 h 2155"/>
                  <a:gd name="T12" fmla="*/ 2147483647 w 1903"/>
                  <a:gd name="T13" fmla="*/ 2147483647 h 2155"/>
                  <a:gd name="T14" fmla="*/ 2147483647 w 1903"/>
                  <a:gd name="T15" fmla="*/ 2147483647 h 2155"/>
                  <a:gd name="T16" fmla="*/ 2147483647 w 1903"/>
                  <a:gd name="T17" fmla="*/ 2147483647 h 2155"/>
                  <a:gd name="T18" fmla="*/ 2147483647 w 1903"/>
                  <a:gd name="T19" fmla="*/ 2147483647 h 2155"/>
                  <a:gd name="T20" fmla="*/ 2147483647 w 1903"/>
                  <a:gd name="T21" fmla="*/ 2147483647 h 2155"/>
                  <a:gd name="T22" fmla="*/ 2147483647 w 1903"/>
                  <a:gd name="T23" fmla="*/ 2147483647 h 2155"/>
                  <a:gd name="T24" fmla="*/ 2147483647 w 1903"/>
                  <a:gd name="T25" fmla="*/ 2147483647 h 2155"/>
                  <a:gd name="T26" fmla="*/ 2147483647 w 1903"/>
                  <a:gd name="T27" fmla="*/ 2147483647 h 2155"/>
                  <a:gd name="T28" fmla="*/ 2147483647 w 1903"/>
                  <a:gd name="T29" fmla="*/ 2147483647 h 2155"/>
                  <a:gd name="T30" fmla="*/ 2147483647 w 1903"/>
                  <a:gd name="T31" fmla="*/ 2147483647 h 2155"/>
                  <a:gd name="T32" fmla="*/ 2147483647 w 1903"/>
                  <a:gd name="T33" fmla="*/ 2147483647 h 2155"/>
                  <a:gd name="T34" fmla="*/ 2147483647 w 1903"/>
                  <a:gd name="T35" fmla="*/ 2147483647 h 2155"/>
                  <a:gd name="T36" fmla="*/ 2147483647 w 1903"/>
                  <a:gd name="T37" fmla="*/ 2147483647 h 2155"/>
                  <a:gd name="T38" fmla="*/ 2147483647 w 1903"/>
                  <a:gd name="T39" fmla="*/ 2147483647 h 2155"/>
                  <a:gd name="T40" fmla="*/ 2147483647 w 1903"/>
                  <a:gd name="T41" fmla="*/ 2147483647 h 2155"/>
                  <a:gd name="T42" fmla="*/ 2147483647 w 1903"/>
                  <a:gd name="T43" fmla="*/ 2147483647 h 2155"/>
                  <a:gd name="T44" fmla="*/ 2147483647 w 1903"/>
                  <a:gd name="T45" fmla="*/ 2147483647 h 2155"/>
                  <a:gd name="T46" fmla="*/ 2147483647 w 1903"/>
                  <a:gd name="T47" fmla="*/ 2147483647 h 2155"/>
                  <a:gd name="T48" fmla="*/ 2147483647 w 1903"/>
                  <a:gd name="T49" fmla="*/ 2147483647 h 2155"/>
                  <a:gd name="T50" fmla="*/ 2147483647 w 1903"/>
                  <a:gd name="T51" fmla="*/ 2147483647 h 2155"/>
                  <a:gd name="T52" fmla="*/ 2147483647 w 1903"/>
                  <a:gd name="T53" fmla="*/ 2147483647 h 2155"/>
                  <a:gd name="T54" fmla="*/ 2147483647 w 1903"/>
                  <a:gd name="T55" fmla="*/ 2147483647 h 2155"/>
                  <a:gd name="T56" fmla="*/ 2147483647 w 1903"/>
                  <a:gd name="T57" fmla="*/ 2147483647 h 2155"/>
                  <a:gd name="T58" fmla="*/ 2147483647 w 1903"/>
                  <a:gd name="T59" fmla="*/ 2147483647 h 2155"/>
                  <a:gd name="T60" fmla="*/ 2147483647 w 1903"/>
                  <a:gd name="T61" fmla="*/ 2147483647 h 2155"/>
                  <a:gd name="T62" fmla="*/ 2147483647 w 1903"/>
                  <a:gd name="T63" fmla="*/ 2147483647 h 2155"/>
                  <a:gd name="T64" fmla="*/ 2147483647 w 1903"/>
                  <a:gd name="T65" fmla="*/ 2147483647 h 2155"/>
                  <a:gd name="T66" fmla="*/ 2147483647 w 1903"/>
                  <a:gd name="T67" fmla="*/ 2147483647 h 2155"/>
                  <a:gd name="T68" fmla="*/ 2147483647 w 1903"/>
                  <a:gd name="T69" fmla="*/ 2147483647 h 2155"/>
                  <a:gd name="T70" fmla="*/ 2147483647 w 1903"/>
                  <a:gd name="T71" fmla="*/ 2147483647 h 2155"/>
                  <a:gd name="T72" fmla="*/ 2147483647 w 1903"/>
                  <a:gd name="T73" fmla="*/ 2147483647 h 2155"/>
                  <a:gd name="T74" fmla="*/ 2147483647 w 1903"/>
                  <a:gd name="T75" fmla="*/ 2147483647 h 2155"/>
                  <a:gd name="T76" fmla="*/ 2147483647 w 1903"/>
                  <a:gd name="T77" fmla="*/ 2147483647 h 2155"/>
                  <a:gd name="T78" fmla="*/ 2147483647 w 1903"/>
                  <a:gd name="T79" fmla="*/ 2147483647 h 2155"/>
                  <a:gd name="T80" fmla="*/ 2147483647 w 1903"/>
                  <a:gd name="T81" fmla="*/ 2147483647 h 2155"/>
                  <a:gd name="T82" fmla="*/ 2147483647 w 1903"/>
                  <a:gd name="T83" fmla="*/ 2147483647 h 2155"/>
                  <a:gd name="T84" fmla="*/ 2147483647 w 1903"/>
                  <a:gd name="T85" fmla="*/ 2147483647 h 2155"/>
                  <a:gd name="T86" fmla="*/ 2147483647 w 1903"/>
                  <a:gd name="T87" fmla="*/ 2147483647 h 2155"/>
                  <a:gd name="T88" fmla="*/ 2147483647 w 1903"/>
                  <a:gd name="T89" fmla="*/ 2147483647 h 2155"/>
                  <a:gd name="T90" fmla="*/ 2147483647 w 1903"/>
                  <a:gd name="T91" fmla="*/ 2147483647 h 2155"/>
                  <a:gd name="T92" fmla="*/ 2147483647 w 1903"/>
                  <a:gd name="T93" fmla="*/ 2147483647 h 2155"/>
                  <a:gd name="T94" fmla="*/ 2147483647 w 1903"/>
                  <a:gd name="T95" fmla="*/ 2147483647 h 2155"/>
                  <a:gd name="T96" fmla="*/ 2147483647 w 1903"/>
                  <a:gd name="T97" fmla="*/ 2147483647 h 2155"/>
                  <a:gd name="T98" fmla="*/ 2147483647 w 1903"/>
                  <a:gd name="T99" fmla="*/ 2147483647 h 2155"/>
                  <a:gd name="T100" fmla="*/ 2147483647 w 1903"/>
                  <a:gd name="T101" fmla="*/ 2147483647 h 2155"/>
                  <a:gd name="T102" fmla="*/ 2147483647 w 1903"/>
                  <a:gd name="T103" fmla="*/ 2147483647 h 2155"/>
                  <a:gd name="T104" fmla="*/ 2147483647 w 1903"/>
                  <a:gd name="T105" fmla="*/ 2147483647 h 2155"/>
                  <a:gd name="T106" fmla="*/ 2147483647 w 1903"/>
                  <a:gd name="T107" fmla="*/ 2147483647 h 2155"/>
                  <a:gd name="T108" fmla="*/ 2147483647 w 1903"/>
                  <a:gd name="T109" fmla="*/ 2147483647 h 2155"/>
                  <a:gd name="T110" fmla="*/ 2147483647 w 1903"/>
                  <a:gd name="T111" fmla="*/ 2147483647 h 2155"/>
                  <a:gd name="T112" fmla="*/ 2147483647 w 1903"/>
                  <a:gd name="T113" fmla="*/ 2147483647 h 2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03"/>
                  <a:gd name="T172" fmla="*/ 0 h 2155"/>
                  <a:gd name="T173" fmla="*/ 1903 w 1903"/>
                  <a:gd name="T174" fmla="*/ 2155 h 2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03" h="2155">
                    <a:moveTo>
                      <a:pt x="1445" y="422"/>
                    </a:moveTo>
                    <a:lnTo>
                      <a:pt x="1434" y="430"/>
                    </a:lnTo>
                    <a:lnTo>
                      <a:pt x="1416" y="466"/>
                    </a:lnTo>
                    <a:lnTo>
                      <a:pt x="1430" y="422"/>
                    </a:lnTo>
                    <a:lnTo>
                      <a:pt x="1424" y="412"/>
                    </a:lnTo>
                    <a:lnTo>
                      <a:pt x="1416" y="416"/>
                    </a:lnTo>
                    <a:lnTo>
                      <a:pt x="1419" y="391"/>
                    </a:lnTo>
                    <a:lnTo>
                      <a:pt x="1403" y="375"/>
                    </a:lnTo>
                    <a:lnTo>
                      <a:pt x="1385" y="376"/>
                    </a:lnTo>
                    <a:lnTo>
                      <a:pt x="1379" y="369"/>
                    </a:lnTo>
                    <a:lnTo>
                      <a:pt x="1361" y="360"/>
                    </a:lnTo>
                    <a:lnTo>
                      <a:pt x="1342" y="349"/>
                    </a:lnTo>
                    <a:lnTo>
                      <a:pt x="1322" y="342"/>
                    </a:lnTo>
                    <a:lnTo>
                      <a:pt x="1306" y="337"/>
                    </a:lnTo>
                    <a:lnTo>
                      <a:pt x="1280" y="324"/>
                    </a:lnTo>
                    <a:lnTo>
                      <a:pt x="1279" y="330"/>
                    </a:lnTo>
                    <a:lnTo>
                      <a:pt x="1248" y="336"/>
                    </a:lnTo>
                    <a:lnTo>
                      <a:pt x="1230" y="370"/>
                    </a:lnTo>
                    <a:lnTo>
                      <a:pt x="1228" y="378"/>
                    </a:lnTo>
                    <a:lnTo>
                      <a:pt x="1210" y="386"/>
                    </a:lnTo>
                    <a:lnTo>
                      <a:pt x="1176" y="434"/>
                    </a:lnTo>
                    <a:lnTo>
                      <a:pt x="1180" y="392"/>
                    </a:lnTo>
                    <a:lnTo>
                      <a:pt x="1166" y="404"/>
                    </a:lnTo>
                    <a:lnTo>
                      <a:pt x="1149" y="395"/>
                    </a:lnTo>
                    <a:lnTo>
                      <a:pt x="1131" y="397"/>
                    </a:lnTo>
                    <a:lnTo>
                      <a:pt x="1116" y="343"/>
                    </a:lnTo>
                    <a:lnTo>
                      <a:pt x="1082" y="361"/>
                    </a:lnTo>
                    <a:lnTo>
                      <a:pt x="1048" y="379"/>
                    </a:lnTo>
                    <a:lnTo>
                      <a:pt x="1031" y="375"/>
                    </a:lnTo>
                    <a:lnTo>
                      <a:pt x="1067" y="352"/>
                    </a:lnTo>
                    <a:lnTo>
                      <a:pt x="1097" y="292"/>
                    </a:lnTo>
                    <a:lnTo>
                      <a:pt x="1130" y="257"/>
                    </a:lnTo>
                    <a:lnTo>
                      <a:pt x="1161" y="221"/>
                    </a:lnTo>
                    <a:lnTo>
                      <a:pt x="1148" y="191"/>
                    </a:lnTo>
                    <a:lnTo>
                      <a:pt x="1124" y="170"/>
                    </a:lnTo>
                    <a:lnTo>
                      <a:pt x="1113" y="124"/>
                    </a:lnTo>
                    <a:lnTo>
                      <a:pt x="1103" y="76"/>
                    </a:lnTo>
                    <a:lnTo>
                      <a:pt x="1101" y="81"/>
                    </a:lnTo>
                    <a:lnTo>
                      <a:pt x="1083" y="52"/>
                    </a:lnTo>
                    <a:lnTo>
                      <a:pt x="1085" y="64"/>
                    </a:lnTo>
                    <a:lnTo>
                      <a:pt x="1079" y="64"/>
                    </a:lnTo>
                    <a:lnTo>
                      <a:pt x="1076" y="67"/>
                    </a:lnTo>
                    <a:lnTo>
                      <a:pt x="1045" y="118"/>
                    </a:lnTo>
                    <a:lnTo>
                      <a:pt x="1013" y="170"/>
                    </a:lnTo>
                    <a:lnTo>
                      <a:pt x="966" y="167"/>
                    </a:lnTo>
                    <a:lnTo>
                      <a:pt x="933" y="161"/>
                    </a:lnTo>
                    <a:lnTo>
                      <a:pt x="904" y="151"/>
                    </a:lnTo>
                    <a:lnTo>
                      <a:pt x="861" y="160"/>
                    </a:lnTo>
                    <a:lnTo>
                      <a:pt x="864" y="188"/>
                    </a:lnTo>
                    <a:lnTo>
                      <a:pt x="842" y="182"/>
                    </a:lnTo>
                    <a:lnTo>
                      <a:pt x="792" y="191"/>
                    </a:lnTo>
                    <a:lnTo>
                      <a:pt x="743" y="215"/>
                    </a:lnTo>
                    <a:lnTo>
                      <a:pt x="713" y="216"/>
                    </a:lnTo>
                    <a:lnTo>
                      <a:pt x="682" y="175"/>
                    </a:lnTo>
                    <a:lnTo>
                      <a:pt x="676" y="110"/>
                    </a:lnTo>
                    <a:lnTo>
                      <a:pt x="689" y="60"/>
                    </a:lnTo>
                    <a:lnTo>
                      <a:pt x="669" y="31"/>
                    </a:lnTo>
                    <a:lnTo>
                      <a:pt x="664" y="0"/>
                    </a:lnTo>
                    <a:lnTo>
                      <a:pt x="636" y="2"/>
                    </a:lnTo>
                    <a:lnTo>
                      <a:pt x="640" y="3"/>
                    </a:lnTo>
                    <a:lnTo>
                      <a:pt x="627" y="33"/>
                    </a:lnTo>
                    <a:lnTo>
                      <a:pt x="586" y="49"/>
                    </a:lnTo>
                    <a:lnTo>
                      <a:pt x="546" y="67"/>
                    </a:lnTo>
                    <a:lnTo>
                      <a:pt x="537" y="87"/>
                    </a:lnTo>
                    <a:lnTo>
                      <a:pt x="492" y="72"/>
                    </a:lnTo>
                    <a:lnTo>
                      <a:pt x="445" y="55"/>
                    </a:lnTo>
                    <a:lnTo>
                      <a:pt x="460" y="84"/>
                    </a:lnTo>
                    <a:lnTo>
                      <a:pt x="474" y="145"/>
                    </a:lnTo>
                    <a:lnTo>
                      <a:pt x="506" y="157"/>
                    </a:lnTo>
                    <a:lnTo>
                      <a:pt x="497" y="172"/>
                    </a:lnTo>
                    <a:lnTo>
                      <a:pt x="455" y="210"/>
                    </a:lnTo>
                    <a:lnTo>
                      <a:pt x="404" y="248"/>
                    </a:lnTo>
                    <a:lnTo>
                      <a:pt x="398" y="243"/>
                    </a:lnTo>
                    <a:lnTo>
                      <a:pt x="371" y="246"/>
                    </a:lnTo>
                    <a:lnTo>
                      <a:pt x="334" y="222"/>
                    </a:lnTo>
                    <a:lnTo>
                      <a:pt x="322" y="218"/>
                    </a:lnTo>
                    <a:lnTo>
                      <a:pt x="304" y="173"/>
                    </a:lnTo>
                    <a:lnTo>
                      <a:pt x="279" y="193"/>
                    </a:lnTo>
                    <a:lnTo>
                      <a:pt x="267" y="187"/>
                    </a:lnTo>
                    <a:lnTo>
                      <a:pt x="271" y="194"/>
                    </a:lnTo>
                    <a:lnTo>
                      <a:pt x="230" y="194"/>
                    </a:lnTo>
                    <a:lnTo>
                      <a:pt x="188" y="194"/>
                    </a:lnTo>
                    <a:lnTo>
                      <a:pt x="194" y="231"/>
                    </a:lnTo>
                    <a:lnTo>
                      <a:pt x="221" y="243"/>
                    </a:lnTo>
                    <a:lnTo>
                      <a:pt x="212" y="255"/>
                    </a:lnTo>
                    <a:lnTo>
                      <a:pt x="177" y="257"/>
                    </a:lnTo>
                    <a:lnTo>
                      <a:pt x="188" y="310"/>
                    </a:lnTo>
                    <a:lnTo>
                      <a:pt x="209" y="367"/>
                    </a:lnTo>
                    <a:lnTo>
                      <a:pt x="197" y="445"/>
                    </a:lnTo>
                    <a:lnTo>
                      <a:pt x="186" y="522"/>
                    </a:lnTo>
                    <a:lnTo>
                      <a:pt x="168" y="521"/>
                    </a:lnTo>
                    <a:lnTo>
                      <a:pt x="128" y="531"/>
                    </a:lnTo>
                    <a:lnTo>
                      <a:pt x="89" y="551"/>
                    </a:lnTo>
                    <a:lnTo>
                      <a:pt x="51" y="569"/>
                    </a:lnTo>
                    <a:lnTo>
                      <a:pt x="37" y="610"/>
                    </a:lnTo>
                    <a:lnTo>
                      <a:pt x="25" y="654"/>
                    </a:lnTo>
                    <a:lnTo>
                      <a:pt x="0" y="697"/>
                    </a:lnTo>
                    <a:lnTo>
                      <a:pt x="22" y="739"/>
                    </a:lnTo>
                    <a:lnTo>
                      <a:pt x="43" y="782"/>
                    </a:lnTo>
                    <a:lnTo>
                      <a:pt x="42" y="806"/>
                    </a:lnTo>
                    <a:lnTo>
                      <a:pt x="61" y="810"/>
                    </a:lnTo>
                    <a:lnTo>
                      <a:pt x="89" y="833"/>
                    </a:lnTo>
                    <a:lnTo>
                      <a:pt x="128" y="842"/>
                    </a:lnTo>
                    <a:lnTo>
                      <a:pt x="161" y="815"/>
                    </a:lnTo>
                    <a:lnTo>
                      <a:pt x="164" y="857"/>
                    </a:lnTo>
                    <a:lnTo>
                      <a:pt x="168" y="898"/>
                    </a:lnTo>
                    <a:lnTo>
                      <a:pt x="219" y="894"/>
                    </a:lnTo>
                    <a:lnTo>
                      <a:pt x="282" y="897"/>
                    </a:lnTo>
                    <a:lnTo>
                      <a:pt x="304" y="880"/>
                    </a:lnTo>
                    <a:lnTo>
                      <a:pt x="345" y="855"/>
                    </a:lnTo>
                    <a:lnTo>
                      <a:pt x="385" y="830"/>
                    </a:lnTo>
                    <a:lnTo>
                      <a:pt x="424" y="834"/>
                    </a:lnTo>
                    <a:lnTo>
                      <a:pt x="428" y="880"/>
                    </a:lnTo>
                    <a:lnTo>
                      <a:pt x="433" y="925"/>
                    </a:lnTo>
                    <a:lnTo>
                      <a:pt x="470" y="967"/>
                    </a:lnTo>
                    <a:lnTo>
                      <a:pt x="504" y="979"/>
                    </a:lnTo>
                    <a:lnTo>
                      <a:pt x="548" y="1000"/>
                    </a:lnTo>
                    <a:lnTo>
                      <a:pt x="603" y="1036"/>
                    </a:lnTo>
                    <a:lnTo>
                      <a:pt x="657" y="1046"/>
                    </a:lnTo>
                    <a:lnTo>
                      <a:pt x="671" y="1068"/>
                    </a:lnTo>
                    <a:lnTo>
                      <a:pt x="679" y="1124"/>
                    </a:lnTo>
                    <a:lnTo>
                      <a:pt x="670" y="1124"/>
                    </a:lnTo>
                    <a:lnTo>
                      <a:pt x="688" y="1145"/>
                    </a:lnTo>
                    <a:lnTo>
                      <a:pt x="695" y="1188"/>
                    </a:lnTo>
                    <a:lnTo>
                      <a:pt x="739" y="1192"/>
                    </a:lnTo>
                    <a:lnTo>
                      <a:pt x="783" y="1197"/>
                    </a:lnTo>
                    <a:lnTo>
                      <a:pt x="789" y="1246"/>
                    </a:lnTo>
                    <a:lnTo>
                      <a:pt x="819" y="1276"/>
                    </a:lnTo>
                    <a:lnTo>
                      <a:pt x="830" y="1297"/>
                    </a:lnTo>
                    <a:lnTo>
                      <a:pt x="819" y="1339"/>
                    </a:lnTo>
                    <a:lnTo>
                      <a:pt x="809" y="1380"/>
                    </a:lnTo>
                    <a:lnTo>
                      <a:pt x="816" y="1397"/>
                    </a:lnTo>
                    <a:lnTo>
                      <a:pt x="809" y="1404"/>
                    </a:lnTo>
                    <a:lnTo>
                      <a:pt x="819" y="1428"/>
                    </a:lnTo>
                    <a:lnTo>
                      <a:pt x="827" y="1506"/>
                    </a:lnTo>
                    <a:lnTo>
                      <a:pt x="895" y="1516"/>
                    </a:lnTo>
                    <a:lnTo>
                      <a:pt x="930" y="1521"/>
                    </a:lnTo>
                    <a:lnTo>
                      <a:pt x="945" y="1567"/>
                    </a:lnTo>
                    <a:lnTo>
                      <a:pt x="960" y="1612"/>
                    </a:lnTo>
                    <a:lnTo>
                      <a:pt x="985" y="1612"/>
                    </a:lnTo>
                    <a:lnTo>
                      <a:pt x="1010" y="1615"/>
                    </a:lnTo>
                    <a:lnTo>
                      <a:pt x="1009" y="1658"/>
                    </a:lnTo>
                    <a:lnTo>
                      <a:pt x="1007" y="1703"/>
                    </a:lnTo>
                    <a:lnTo>
                      <a:pt x="1037" y="1704"/>
                    </a:lnTo>
                    <a:lnTo>
                      <a:pt x="1060" y="1774"/>
                    </a:lnTo>
                    <a:lnTo>
                      <a:pt x="1030" y="1801"/>
                    </a:lnTo>
                    <a:lnTo>
                      <a:pt x="1000" y="1828"/>
                    </a:lnTo>
                    <a:lnTo>
                      <a:pt x="973" y="1861"/>
                    </a:lnTo>
                    <a:lnTo>
                      <a:pt x="948" y="1892"/>
                    </a:lnTo>
                    <a:lnTo>
                      <a:pt x="922" y="1925"/>
                    </a:lnTo>
                    <a:lnTo>
                      <a:pt x="897" y="1958"/>
                    </a:lnTo>
                    <a:lnTo>
                      <a:pt x="898" y="1959"/>
                    </a:lnTo>
                    <a:lnTo>
                      <a:pt x="922" y="1953"/>
                    </a:lnTo>
                    <a:lnTo>
                      <a:pt x="980" y="1998"/>
                    </a:lnTo>
                    <a:lnTo>
                      <a:pt x="994" y="2000"/>
                    </a:lnTo>
                    <a:lnTo>
                      <a:pt x="1024" y="2017"/>
                    </a:lnTo>
                    <a:lnTo>
                      <a:pt x="1074" y="2053"/>
                    </a:lnTo>
                    <a:lnTo>
                      <a:pt x="1124" y="2091"/>
                    </a:lnTo>
                    <a:lnTo>
                      <a:pt x="1119" y="2116"/>
                    </a:lnTo>
                    <a:lnTo>
                      <a:pt x="1130" y="2155"/>
                    </a:lnTo>
                    <a:lnTo>
                      <a:pt x="1148" y="2120"/>
                    </a:lnTo>
                    <a:lnTo>
                      <a:pt x="1164" y="2085"/>
                    </a:lnTo>
                    <a:lnTo>
                      <a:pt x="1167" y="2052"/>
                    </a:lnTo>
                    <a:lnTo>
                      <a:pt x="1180" y="2017"/>
                    </a:lnTo>
                    <a:lnTo>
                      <a:pt x="1200" y="1991"/>
                    </a:lnTo>
                    <a:lnTo>
                      <a:pt x="1195" y="1959"/>
                    </a:lnTo>
                    <a:lnTo>
                      <a:pt x="1197" y="1958"/>
                    </a:lnTo>
                    <a:lnTo>
                      <a:pt x="1219" y="1965"/>
                    </a:lnTo>
                    <a:lnTo>
                      <a:pt x="1231" y="1967"/>
                    </a:lnTo>
                    <a:lnTo>
                      <a:pt x="1210" y="2007"/>
                    </a:lnTo>
                    <a:lnTo>
                      <a:pt x="1189" y="2046"/>
                    </a:lnTo>
                    <a:lnTo>
                      <a:pt x="1174" y="2056"/>
                    </a:lnTo>
                    <a:lnTo>
                      <a:pt x="1179" y="2062"/>
                    </a:lnTo>
                    <a:lnTo>
                      <a:pt x="1210" y="2017"/>
                    </a:lnTo>
                    <a:lnTo>
                      <a:pt x="1243" y="1973"/>
                    </a:lnTo>
                    <a:lnTo>
                      <a:pt x="1263" y="1928"/>
                    </a:lnTo>
                    <a:lnTo>
                      <a:pt x="1283" y="1883"/>
                    </a:lnTo>
                    <a:lnTo>
                      <a:pt x="1297" y="1859"/>
                    </a:lnTo>
                    <a:lnTo>
                      <a:pt x="1300" y="1858"/>
                    </a:lnTo>
                    <a:lnTo>
                      <a:pt x="1300" y="1813"/>
                    </a:lnTo>
                    <a:lnTo>
                      <a:pt x="1300" y="1768"/>
                    </a:lnTo>
                    <a:lnTo>
                      <a:pt x="1289" y="1738"/>
                    </a:lnTo>
                    <a:lnTo>
                      <a:pt x="1288" y="1719"/>
                    </a:lnTo>
                    <a:lnTo>
                      <a:pt x="1295" y="1700"/>
                    </a:lnTo>
                    <a:lnTo>
                      <a:pt x="1289" y="1695"/>
                    </a:lnTo>
                    <a:lnTo>
                      <a:pt x="1309" y="1691"/>
                    </a:lnTo>
                    <a:lnTo>
                      <a:pt x="1351" y="1650"/>
                    </a:lnTo>
                    <a:lnTo>
                      <a:pt x="1392" y="1612"/>
                    </a:lnTo>
                    <a:lnTo>
                      <a:pt x="1433" y="1600"/>
                    </a:lnTo>
                    <a:lnTo>
                      <a:pt x="1470" y="1573"/>
                    </a:lnTo>
                    <a:lnTo>
                      <a:pt x="1486" y="1561"/>
                    </a:lnTo>
                    <a:lnTo>
                      <a:pt x="1518" y="1561"/>
                    </a:lnTo>
                    <a:lnTo>
                      <a:pt x="1503" y="1564"/>
                    </a:lnTo>
                    <a:lnTo>
                      <a:pt x="1534" y="1552"/>
                    </a:lnTo>
                    <a:lnTo>
                      <a:pt x="1542" y="1550"/>
                    </a:lnTo>
                    <a:lnTo>
                      <a:pt x="1597" y="1550"/>
                    </a:lnTo>
                    <a:lnTo>
                      <a:pt x="1610" y="1519"/>
                    </a:lnTo>
                    <a:lnTo>
                      <a:pt x="1640" y="1503"/>
                    </a:lnTo>
                    <a:lnTo>
                      <a:pt x="1645" y="1441"/>
                    </a:lnTo>
                    <a:lnTo>
                      <a:pt x="1669" y="1398"/>
                    </a:lnTo>
                    <a:lnTo>
                      <a:pt x="1691" y="1356"/>
                    </a:lnTo>
                    <a:lnTo>
                      <a:pt x="1698" y="1282"/>
                    </a:lnTo>
                    <a:lnTo>
                      <a:pt x="1710" y="1253"/>
                    </a:lnTo>
                    <a:lnTo>
                      <a:pt x="1713" y="1200"/>
                    </a:lnTo>
                    <a:lnTo>
                      <a:pt x="1716" y="1148"/>
                    </a:lnTo>
                    <a:lnTo>
                      <a:pt x="1713" y="1106"/>
                    </a:lnTo>
                    <a:lnTo>
                      <a:pt x="1712" y="1065"/>
                    </a:lnTo>
                    <a:lnTo>
                      <a:pt x="1706" y="1049"/>
                    </a:lnTo>
                    <a:lnTo>
                      <a:pt x="1713" y="997"/>
                    </a:lnTo>
                    <a:lnTo>
                      <a:pt x="1728" y="992"/>
                    </a:lnTo>
                    <a:lnTo>
                      <a:pt x="1733" y="1009"/>
                    </a:lnTo>
                    <a:lnTo>
                      <a:pt x="1758" y="965"/>
                    </a:lnTo>
                    <a:lnTo>
                      <a:pt x="1783" y="922"/>
                    </a:lnTo>
                    <a:lnTo>
                      <a:pt x="1783" y="916"/>
                    </a:lnTo>
                    <a:lnTo>
                      <a:pt x="1794" y="904"/>
                    </a:lnTo>
                    <a:lnTo>
                      <a:pt x="1822" y="864"/>
                    </a:lnTo>
                    <a:lnTo>
                      <a:pt x="1852" y="824"/>
                    </a:lnTo>
                    <a:lnTo>
                      <a:pt x="1894" y="763"/>
                    </a:lnTo>
                    <a:lnTo>
                      <a:pt x="1903" y="685"/>
                    </a:lnTo>
                    <a:lnTo>
                      <a:pt x="1882" y="628"/>
                    </a:lnTo>
                    <a:lnTo>
                      <a:pt x="1861" y="572"/>
                    </a:lnTo>
                    <a:lnTo>
                      <a:pt x="1822" y="566"/>
                    </a:lnTo>
                    <a:lnTo>
                      <a:pt x="1782" y="558"/>
                    </a:lnTo>
                    <a:lnTo>
                      <a:pt x="1730" y="512"/>
                    </a:lnTo>
                    <a:lnTo>
                      <a:pt x="1678" y="466"/>
                    </a:lnTo>
                    <a:lnTo>
                      <a:pt x="1610" y="446"/>
                    </a:lnTo>
                    <a:lnTo>
                      <a:pt x="1564" y="448"/>
                    </a:lnTo>
                    <a:lnTo>
                      <a:pt x="1521" y="437"/>
                    </a:lnTo>
                    <a:lnTo>
                      <a:pt x="1477" y="428"/>
                    </a:lnTo>
                    <a:lnTo>
                      <a:pt x="1440" y="440"/>
                    </a:lnTo>
                    <a:lnTo>
                      <a:pt x="1445" y="422"/>
                    </a:lnTo>
                    <a:close/>
                  </a:path>
                </a:pathLst>
              </a:custGeom>
              <a:solidFill>
                <a:srgbClr val="FFFF00"/>
              </a:solidFill>
              <a:ln w="0">
                <a:solidFill>
                  <a:srgbClr val="006699"/>
                </a:solidFill>
                <a:prstDash val="solid"/>
                <a:round/>
                <a:headEnd/>
                <a:tailEnd/>
              </a:ln>
            </p:spPr>
            <p:txBody>
              <a:bodyPr/>
              <a:lstStyle/>
              <a:p>
                <a:endParaRPr lang="en-US" sz="1799"/>
              </a:p>
            </p:txBody>
          </p:sp>
          <p:sp>
            <p:nvSpPr>
              <p:cNvPr id="1236" name="Freeform 210"/>
              <p:cNvSpPr>
                <a:spLocks noChangeAspect="1"/>
              </p:cNvSpPr>
              <p:nvPr/>
            </p:nvSpPr>
            <p:spPr bwMode="auto">
              <a:xfrm>
                <a:off x="2734658" y="3915204"/>
                <a:ext cx="66482" cy="65115"/>
              </a:xfrm>
              <a:custGeom>
                <a:avLst/>
                <a:gdLst>
                  <a:gd name="T0" fmla="*/ 2147483647 w 117"/>
                  <a:gd name="T1" fmla="*/ 2147483647 h 96"/>
                  <a:gd name="T2" fmla="*/ 2147483647 w 117"/>
                  <a:gd name="T3" fmla="*/ 2147483647 h 96"/>
                  <a:gd name="T4" fmla="*/ 2147483647 w 117"/>
                  <a:gd name="T5" fmla="*/ 2147483647 h 96"/>
                  <a:gd name="T6" fmla="*/ 2147483647 w 117"/>
                  <a:gd name="T7" fmla="*/ 2147483647 h 96"/>
                  <a:gd name="T8" fmla="*/ 0 w 117"/>
                  <a:gd name="T9" fmla="*/ 2147483647 h 96"/>
                  <a:gd name="T10" fmla="*/ 2147483647 w 117"/>
                  <a:gd name="T11" fmla="*/ 2147483647 h 96"/>
                  <a:gd name="T12" fmla="*/ 2147483647 w 117"/>
                  <a:gd name="T13" fmla="*/ 2147483647 h 96"/>
                  <a:gd name="T14" fmla="*/ 2147483647 w 117"/>
                  <a:gd name="T15" fmla="*/ 0 h 96"/>
                  <a:gd name="T16" fmla="*/ 2147483647 w 117"/>
                  <a:gd name="T17" fmla="*/ 2147483647 h 96"/>
                  <a:gd name="T18" fmla="*/ 2147483647 w 117"/>
                  <a:gd name="T19" fmla="*/ 2147483647 h 96"/>
                  <a:gd name="T20" fmla="*/ 2147483647 w 117"/>
                  <a:gd name="T21" fmla="*/ 2147483647 h 96"/>
                  <a:gd name="T22" fmla="*/ 2147483647 w 117"/>
                  <a:gd name="T23" fmla="*/ 2147483647 h 96"/>
                  <a:gd name="T24" fmla="*/ 2147483647 w 117"/>
                  <a:gd name="T25" fmla="*/ 2147483647 h 96"/>
                  <a:gd name="T26" fmla="*/ 2147483647 w 117"/>
                  <a:gd name="T27" fmla="*/ 2147483647 h 96"/>
                  <a:gd name="T28" fmla="*/ 2147483647 w 117"/>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96"/>
                  <a:gd name="T47" fmla="*/ 117 w 117"/>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96">
                    <a:moveTo>
                      <a:pt x="60" y="87"/>
                    </a:moveTo>
                    <a:lnTo>
                      <a:pt x="51" y="91"/>
                    </a:lnTo>
                    <a:lnTo>
                      <a:pt x="26" y="81"/>
                    </a:lnTo>
                    <a:lnTo>
                      <a:pt x="17" y="96"/>
                    </a:lnTo>
                    <a:lnTo>
                      <a:pt x="0" y="54"/>
                    </a:lnTo>
                    <a:lnTo>
                      <a:pt x="8" y="54"/>
                    </a:lnTo>
                    <a:lnTo>
                      <a:pt x="3" y="30"/>
                    </a:lnTo>
                    <a:lnTo>
                      <a:pt x="20" y="0"/>
                    </a:lnTo>
                    <a:lnTo>
                      <a:pt x="67" y="8"/>
                    </a:lnTo>
                    <a:lnTo>
                      <a:pt x="117" y="15"/>
                    </a:lnTo>
                    <a:lnTo>
                      <a:pt x="94" y="60"/>
                    </a:lnTo>
                    <a:lnTo>
                      <a:pt x="90" y="66"/>
                    </a:lnTo>
                    <a:lnTo>
                      <a:pt x="84" y="80"/>
                    </a:lnTo>
                    <a:lnTo>
                      <a:pt x="76" y="80"/>
                    </a:lnTo>
                    <a:lnTo>
                      <a:pt x="60" y="87"/>
                    </a:lnTo>
                    <a:close/>
                  </a:path>
                </a:pathLst>
              </a:custGeom>
              <a:solidFill>
                <a:srgbClr val="FFFF00"/>
              </a:solidFill>
              <a:ln w="0">
                <a:solidFill>
                  <a:srgbClr val="006699"/>
                </a:solidFill>
                <a:prstDash val="solid"/>
                <a:round/>
                <a:headEnd/>
                <a:tailEnd/>
              </a:ln>
            </p:spPr>
            <p:txBody>
              <a:bodyPr/>
              <a:lstStyle/>
              <a:p>
                <a:endParaRPr lang="en-US" sz="1799"/>
              </a:p>
            </p:txBody>
          </p:sp>
          <p:sp>
            <p:nvSpPr>
              <p:cNvPr id="1237" name="Freeform 214"/>
              <p:cNvSpPr>
                <a:spLocks noChangeAspect="1"/>
              </p:cNvSpPr>
              <p:nvPr/>
            </p:nvSpPr>
            <p:spPr bwMode="auto">
              <a:xfrm>
                <a:off x="2443038" y="4638677"/>
                <a:ext cx="229667" cy="303860"/>
              </a:xfrm>
              <a:custGeom>
                <a:avLst/>
                <a:gdLst>
                  <a:gd name="T0" fmla="*/ 2147483647 w 404"/>
                  <a:gd name="T1" fmla="*/ 2147483647 h 449"/>
                  <a:gd name="T2" fmla="*/ 2147483647 w 404"/>
                  <a:gd name="T3" fmla="*/ 2147483647 h 449"/>
                  <a:gd name="T4" fmla="*/ 0 w 404"/>
                  <a:gd name="T5" fmla="*/ 2147483647 h 449"/>
                  <a:gd name="T6" fmla="*/ 2147483647 w 404"/>
                  <a:gd name="T7" fmla="*/ 2147483647 h 449"/>
                  <a:gd name="T8" fmla="*/ 2147483647 w 404"/>
                  <a:gd name="T9" fmla="*/ 2147483647 h 449"/>
                  <a:gd name="T10" fmla="*/ 2147483647 w 404"/>
                  <a:gd name="T11" fmla="*/ 2147483647 h 449"/>
                  <a:gd name="T12" fmla="*/ 2147483647 w 404"/>
                  <a:gd name="T13" fmla="*/ 2147483647 h 449"/>
                  <a:gd name="T14" fmla="*/ 2147483647 w 404"/>
                  <a:gd name="T15" fmla="*/ 2147483647 h 449"/>
                  <a:gd name="T16" fmla="*/ 2147483647 w 404"/>
                  <a:gd name="T17" fmla="*/ 2147483647 h 449"/>
                  <a:gd name="T18" fmla="*/ 2147483647 w 404"/>
                  <a:gd name="T19" fmla="*/ 2147483647 h 449"/>
                  <a:gd name="T20" fmla="*/ 2147483647 w 404"/>
                  <a:gd name="T21" fmla="*/ 2147483647 h 449"/>
                  <a:gd name="T22" fmla="*/ 2147483647 w 404"/>
                  <a:gd name="T23" fmla="*/ 2147483647 h 449"/>
                  <a:gd name="T24" fmla="*/ 2147483647 w 404"/>
                  <a:gd name="T25" fmla="*/ 2147483647 h 449"/>
                  <a:gd name="T26" fmla="*/ 2147483647 w 404"/>
                  <a:gd name="T27" fmla="*/ 2147483647 h 449"/>
                  <a:gd name="T28" fmla="*/ 2147483647 w 404"/>
                  <a:gd name="T29" fmla="*/ 2147483647 h 449"/>
                  <a:gd name="T30" fmla="*/ 2147483647 w 404"/>
                  <a:gd name="T31" fmla="*/ 2147483647 h 449"/>
                  <a:gd name="T32" fmla="*/ 2147483647 w 404"/>
                  <a:gd name="T33" fmla="*/ 2147483647 h 449"/>
                  <a:gd name="T34" fmla="*/ 2147483647 w 404"/>
                  <a:gd name="T35" fmla="*/ 2147483647 h 449"/>
                  <a:gd name="T36" fmla="*/ 2147483647 w 404"/>
                  <a:gd name="T37" fmla="*/ 2147483647 h 449"/>
                  <a:gd name="T38" fmla="*/ 2147483647 w 404"/>
                  <a:gd name="T39" fmla="*/ 2147483647 h 449"/>
                  <a:gd name="T40" fmla="*/ 2147483647 w 404"/>
                  <a:gd name="T41" fmla="*/ 2147483647 h 449"/>
                  <a:gd name="T42" fmla="*/ 2147483647 w 404"/>
                  <a:gd name="T43" fmla="*/ 2147483647 h 449"/>
                  <a:gd name="T44" fmla="*/ 2147483647 w 404"/>
                  <a:gd name="T45" fmla="*/ 2147483647 h 449"/>
                  <a:gd name="T46" fmla="*/ 2147483647 w 404"/>
                  <a:gd name="T47" fmla="*/ 2147483647 h 449"/>
                  <a:gd name="T48" fmla="*/ 2147483647 w 404"/>
                  <a:gd name="T49" fmla="*/ 2147483647 h 449"/>
                  <a:gd name="T50" fmla="*/ 2147483647 w 404"/>
                  <a:gd name="T51" fmla="*/ 2147483647 h 449"/>
                  <a:gd name="T52" fmla="*/ 2147483647 w 404"/>
                  <a:gd name="T53" fmla="*/ 2147483647 h 449"/>
                  <a:gd name="T54" fmla="*/ 2147483647 w 404"/>
                  <a:gd name="T55" fmla="*/ 0 h 449"/>
                  <a:gd name="T56" fmla="*/ 2147483647 w 404"/>
                  <a:gd name="T57" fmla="*/ 2147483647 h 449"/>
                  <a:gd name="T58" fmla="*/ 2147483647 w 404"/>
                  <a:gd name="T59" fmla="*/ 2147483647 h 449"/>
                  <a:gd name="T60" fmla="*/ 2147483647 w 404"/>
                  <a:gd name="T61" fmla="*/ 2147483647 h 4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4"/>
                  <a:gd name="T94" fmla="*/ 0 h 449"/>
                  <a:gd name="T95" fmla="*/ 404 w 404"/>
                  <a:gd name="T96" fmla="*/ 449 h 4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4" h="449">
                    <a:moveTo>
                      <a:pt x="22" y="42"/>
                    </a:moveTo>
                    <a:lnTo>
                      <a:pt x="12" y="100"/>
                    </a:lnTo>
                    <a:lnTo>
                      <a:pt x="0" y="160"/>
                    </a:lnTo>
                    <a:lnTo>
                      <a:pt x="48" y="204"/>
                    </a:lnTo>
                    <a:lnTo>
                      <a:pt x="94" y="251"/>
                    </a:lnTo>
                    <a:lnTo>
                      <a:pt x="134" y="268"/>
                    </a:lnTo>
                    <a:lnTo>
                      <a:pt x="174" y="286"/>
                    </a:lnTo>
                    <a:lnTo>
                      <a:pt x="216" y="312"/>
                    </a:lnTo>
                    <a:lnTo>
                      <a:pt x="261" y="337"/>
                    </a:lnTo>
                    <a:lnTo>
                      <a:pt x="242" y="389"/>
                    </a:lnTo>
                    <a:lnTo>
                      <a:pt x="224" y="440"/>
                    </a:lnTo>
                    <a:lnTo>
                      <a:pt x="280" y="445"/>
                    </a:lnTo>
                    <a:lnTo>
                      <a:pt x="336" y="449"/>
                    </a:lnTo>
                    <a:lnTo>
                      <a:pt x="367" y="437"/>
                    </a:lnTo>
                    <a:lnTo>
                      <a:pt x="404" y="379"/>
                    </a:lnTo>
                    <a:lnTo>
                      <a:pt x="401" y="345"/>
                    </a:lnTo>
                    <a:lnTo>
                      <a:pt x="403" y="300"/>
                    </a:lnTo>
                    <a:lnTo>
                      <a:pt x="404" y="257"/>
                    </a:lnTo>
                    <a:lnTo>
                      <a:pt x="379" y="254"/>
                    </a:lnTo>
                    <a:lnTo>
                      <a:pt x="354" y="254"/>
                    </a:lnTo>
                    <a:lnTo>
                      <a:pt x="339" y="209"/>
                    </a:lnTo>
                    <a:lnTo>
                      <a:pt x="324" y="163"/>
                    </a:lnTo>
                    <a:lnTo>
                      <a:pt x="289" y="158"/>
                    </a:lnTo>
                    <a:lnTo>
                      <a:pt x="221" y="148"/>
                    </a:lnTo>
                    <a:lnTo>
                      <a:pt x="213" y="70"/>
                    </a:lnTo>
                    <a:lnTo>
                      <a:pt x="203" y="46"/>
                    </a:lnTo>
                    <a:lnTo>
                      <a:pt x="203" y="37"/>
                    </a:lnTo>
                    <a:lnTo>
                      <a:pt x="154" y="0"/>
                    </a:lnTo>
                    <a:lnTo>
                      <a:pt x="91" y="9"/>
                    </a:lnTo>
                    <a:lnTo>
                      <a:pt x="28" y="18"/>
                    </a:lnTo>
                    <a:lnTo>
                      <a:pt x="22" y="42"/>
                    </a:lnTo>
                    <a:close/>
                  </a:path>
                </a:pathLst>
              </a:custGeom>
              <a:solidFill>
                <a:srgbClr val="FFFF00"/>
              </a:solidFill>
              <a:ln w="0">
                <a:solidFill>
                  <a:srgbClr val="006699"/>
                </a:solidFill>
                <a:prstDash val="solid"/>
                <a:round/>
                <a:headEnd/>
                <a:tailEnd/>
              </a:ln>
            </p:spPr>
            <p:txBody>
              <a:bodyPr/>
              <a:lstStyle/>
              <a:p>
                <a:endParaRPr lang="en-US" sz="1799"/>
              </a:p>
            </p:txBody>
          </p:sp>
          <p:sp>
            <p:nvSpPr>
              <p:cNvPr id="1238" name="Freeform 222"/>
              <p:cNvSpPr>
                <a:spLocks noChangeAspect="1"/>
              </p:cNvSpPr>
              <p:nvPr/>
            </p:nvSpPr>
            <p:spPr bwMode="auto">
              <a:xfrm>
                <a:off x="2604712" y="5042014"/>
                <a:ext cx="137500" cy="179058"/>
              </a:xfrm>
              <a:custGeom>
                <a:avLst/>
                <a:gdLst>
                  <a:gd name="T0" fmla="*/ 2147483647 w 238"/>
                  <a:gd name="T1" fmla="*/ 2147483647 h 264"/>
                  <a:gd name="T2" fmla="*/ 2147483647 w 238"/>
                  <a:gd name="T3" fmla="*/ 2147483647 h 264"/>
                  <a:gd name="T4" fmla="*/ 2147483647 w 238"/>
                  <a:gd name="T5" fmla="*/ 2147483647 h 264"/>
                  <a:gd name="T6" fmla="*/ 2147483647 w 238"/>
                  <a:gd name="T7" fmla="*/ 2147483647 h 264"/>
                  <a:gd name="T8" fmla="*/ 2147483647 w 238"/>
                  <a:gd name="T9" fmla="*/ 2147483647 h 264"/>
                  <a:gd name="T10" fmla="*/ 2147483647 w 238"/>
                  <a:gd name="T11" fmla="*/ 0 h 264"/>
                  <a:gd name="T12" fmla="*/ 2147483647 w 238"/>
                  <a:gd name="T13" fmla="*/ 2147483647 h 264"/>
                  <a:gd name="T14" fmla="*/ 2147483647 w 238"/>
                  <a:gd name="T15" fmla="*/ 2147483647 h 264"/>
                  <a:gd name="T16" fmla="*/ 2147483647 w 238"/>
                  <a:gd name="T17" fmla="*/ 2147483647 h 264"/>
                  <a:gd name="T18" fmla="*/ 2147483647 w 238"/>
                  <a:gd name="T19" fmla="*/ 2147483647 h 264"/>
                  <a:gd name="T20" fmla="*/ 2147483647 w 238"/>
                  <a:gd name="T21" fmla="*/ 2147483647 h 264"/>
                  <a:gd name="T22" fmla="*/ 0 w 238"/>
                  <a:gd name="T23" fmla="*/ 2147483647 h 264"/>
                  <a:gd name="T24" fmla="*/ 2147483647 w 238"/>
                  <a:gd name="T25" fmla="*/ 2147483647 h 264"/>
                  <a:gd name="T26" fmla="*/ 2147483647 w 238"/>
                  <a:gd name="T27" fmla="*/ 2147483647 h 264"/>
                  <a:gd name="T28" fmla="*/ 2147483647 w 238"/>
                  <a:gd name="T29" fmla="*/ 2147483647 h 264"/>
                  <a:gd name="T30" fmla="*/ 2147483647 w 238"/>
                  <a:gd name="T31" fmla="*/ 2147483647 h 264"/>
                  <a:gd name="T32" fmla="*/ 2147483647 w 238"/>
                  <a:gd name="T33" fmla="*/ 2147483647 h 264"/>
                  <a:gd name="T34" fmla="*/ 2147483647 w 238"/>
                  <a:gd name="T35" fmla="*/ 2147483647 h 264"/>
                  <a:gd name="T36" fmla="*/ 2147483647 w 238"/>
                  <a:gd name="T37" fmla="*/ 2147483647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8"/>
                  <a:gd name="T58" fmla="*/ 0 h 264"/>
                  <a:gd name="T59" fmla="*/ 238 w 238"/>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8" h="264">
                    <a:moveTo>
                      <a:pt x="232" y="138"/>
                    </a:moveTo>
                    <a:lnTo>
                      <a:pt x="182" y="100"/>
                    </a:lnTo>
                    <a:lnTo>
                      <a:pt x="132" y="64"/>
                    </a:lnTo>
                    <a:lnTo>
                      <a:pt x="102" y="47"/>
                    </a:lnTo>
                    <a:lnTo>
                      <a:pt x="88" y="45"/>
                    </a:lnTo>
                    <a:lnTo>
                      <a:pt x="30" y="0"/>
                    </a:lnTo>
                    <a:lnTo>
                      <a:pt x="6" y="6"/>
                    </a:lnTo>
                    <a:lnTo>
                      <a:pt x="6" y="9"/>
                    </a:lnTo>
                    <a:lnTo>
                      <a:pt x="3" y="69"/>
                    </a:lnTo>
                    <a:lnTo>
                      <a:pt x="2" y="130"/>
                    </a:lnTo>
                    <a:lnTo>
                      <a:pt x="5" y="138"/>
                    </a:lnTo>
                    <a:lnTo>
                      <a:pt x="0" y="182"/>
                    </a:lnTo>
                    <a:lnTo>
                      <a:pt x="24" y="229"/>
                    </a:lnTo>
                    <a:lnTo>
                      <a:pt x="84" y="252"/>
                    </a:lnTo>
                    <a:lnTo>
                      <a:pt x="162" y="264"/>
                    </a:lnTo>
                    <a:lnTo>
                      <a:pt x="205" y="248"/>
                    </a:lnTo>
                    <a:lnTo>
                      <a:pt x="238" y="202"/>
                    </a:lnTo>
                    <a:lnTo>
                      <a:pt x="227" y="163"/>
                    </a:lnTo>
                    <a:lnTo>
                      <a:pt x="232" y="138"/>
                    </a:lnTo>
                    <a:close/>
                  </a:path>
                </a:pathLst>
              </a:custGeom>
              <a:solidFill>
                <a:srgbClr val="FFFF00"/>
              </a:solidFill>
              <a:ln w="0">
                <a:solidFill>
                  <a:srgbClr val="006699"/>
                </a:solidFill>
                <a:prstDash val="solid"/>
                <a:round/>
                <a:headEnd/>
                <a:tailEnd/>
              </a:ln>
            </p:spPr>
            <p:txBody>
              <a:bodyPr/>
              <a:lstStyle/>
              <a:p>
                <a:endParaRPr lang="en-US" sz="1799"/>
              </a:p>
            </p:txBody>
          </p:sp>
          <p:sp>
            <p:nvSpPr>
              <p:cNvPr id="1239" name="Freeform 223"/>
              <p:cNvSpPr>
                <a:spLocks noChangeAspect="1"/>
              </p:cNvSpPr>
              <p:nvPr/>
            </p:nvSpPr>
            <p:spPr bwMode="auto">
              <a:xfrm>
                <a:off x="2275319" y="4729114"/>
                <a:ext cx="426095" cy="1137665"/>
              </a:xfrm>
              <a:custGeom>
                <a:avLst/>
                <a:gdLst>
                  <a:gd name="T0" fmla="*/ 2147483647 w 750"/>
                  <a:gd name="T1" fmla="*/ 2147483647 h 1674"/>
                  <a:gd name="T2" fmla="*/ 2147483647 w 750"/>
                  <a:gd name="T3" fmla="*/ 2147483647 h 1674"/>
                  <a:gd name="T4" fmla="*/ 2147483647 w 750"/>
                  <a:gd name="T5" fmla="*/ 2147483647 h 1674"/>
                  <a:gd name="T6" fmla="*/ 2147483647 w 750"/>
                  <a:gd name="T7" fmla="*/ 2147483647 h 1674"/>
                  <a:gd name="T8" fmla="*/ 2147483647 w 750"/>
                  <a:gd name="T9" fmla="*/ 2147483647 h 1674"/>
                  <a:gd name="T10" fmla="*/ 2147483647 w 750"/>
                  <a:gd name="T11" fmla="*/ 2147483647 h 1674"/>
                  <a:gd name="T12" fmla="*/ 2147483647 w 750"/>
                  <a:gd name="T13" fmla="*/ 2147483647 h 1674"/>
                  <a:gd name="T14" fmla="*/ 2147483647 w 750"/>
                  <a:gd name="T15" fmla="*/ 2147483647 h 1674"/>
                  <a:gd name="T16" fmla="*/ 2147483647 w 750"/>
                  <a:gd name="T17" fmla="*/ 2147483647 h 1674"/>
                  <a:gd name="T18" fmla="*/ 2147483647 w 750"/>
                  <a:gd name="T19" fmla="*/ 2147483647 h 1674"/>
                  <a:gd name="T20" fmla="*/ 2147483647 w 750"/>
                  <a:gd name="T21" fmla="*/ 2147483647 h 1674"/>
                  <a:gd name="T22" fmla="*/ 2147483647 w 750"/>
                  <a:gd name="T23" fmla="*/ 2147483647 h 1674"/>
                  <a:gd name="T24" fmla="*/ 2147483647 w 750"/>
                  <a:gd name="T25" fmla="*/ 2147483647 h 1674"/>
                  <a:gd name="T26" fmla="*/ 2147483647 w 750"/>
                  <a:gd name="T27" fmla="*/ 2147483647 h 1674"/>
                  <a:gd name="T28" fmla="*/ 2147483647 w 750"/>
                  <a:gd name="T29" fmla="*/ 2147483647 h 1674"/>
                  <a:gd name="T30" fmla="*/ 2147483647 w 750"/>
                  <a:gd name="T31" fmla="*/ 2147483647 h 1674"/>
                  <a:gd name="T32" fmla="*/ 2147483647 w 750"/>
                  <a:gd name="T33" fmla="*/ 2147483647 h 1674"/>
                  <a:gd name="T34" fmla="*/ 2147483647 w 750"/>
                  <a:gd name="T35" fmla="*/ 2147483647 h 1674"/>
                  <a:gd name="T36" fmla="*/ 2147483647 w 750"/>
                  <a:gd name="T37" fmla="*/ 2147483647 h 1674"/>
                  <a:gd name="T38" fmla="*/ 2147483647 w 750"/>
                  <a:gd name="T39" fmla="*/ 2147483647 h 1674"/>
                  <a:gd name="T40" fmla="*/ 2147483647 w 750"/>
                  <a:gd name="T41" fmla="*/ 2147483647 h 1674"/>
                  <a:gd name="T42" fmla="*/ 2147483647 w 750"/>
                  <a:gd name="T43" fmla="*/ 2147483647 h 1674"/>
                  <a:gd name="T44" fmla="*/ 2147483647 w 750"/>
                  <a:gd name="T45" fmla="*/ 2147483647 h 1674"/>
                  <a:gd name="T46" fmla="*/ 2147483647 w 750"/>
                  <a:gd name="T47" fmla="*/ 2147483647 h 1674"/>
                  <a:gd name="T48" fmla="*/ 2147483647 w 750"/>
                  <a:gd name="T49" fmla="*/ 2147483647 h 1674"/>
                  <a:gd name="T50" fmla="*/ 2147483647 w 750"/>
                  <a:gd name="T51" fmla="*/ 2147483647 h 1674"/>
                  <a:gd name="T52" fmla="*/ 2147483647 w 750"/>
                  <a:gd name="T53" fmla="*/ 2147483647 h 1674"/>
                  <a:gd name="T54" fmla="*/ 2147483647 w 750"/>
                  <a:gd name="T55" fmla="*/ 2147483647 h 1674"/>
                  <a:gd name="T56" fmla="*/ 2147483647 w 750"/>
                  <a:gd name="T57" fmla="*/ 2147483647 h 1674"/>
                  <a:gd name="T58" fmla="*/ 2147483647 w 750"/>
                  <a:gd name="T59" fmla="*/ 2147483647 h 1674"/>
                  <a:gd name="T60" fmla="*/ 2147483647 w 750"/>
                  <a:gd name="T61" fmla="*/ 2147483647 h 1674"/>
                  <a:gd name="T62" fmla="*/ 2147483647 w 750"/>
                  <a:gd name="T63" fmla="*/ 2147483647 h 1674"/>
                  <a:gd name="T64" fmla="*/ 2147483647 w 750"/>
                  <a:gd name="T65" fmla="*/ 2147483647 h 1674"/>
                  <a:gd name="T66" fmla="*/ 2147483647 w 750"/>
                  <a:gd name="T67" fmla="*/ 2147483647 h 1674"/>
                  <a:gd name="T68" fmla="*/ 2147483647 w 750"/>
                  <a:gd name="T69" fmla="*/ 2147483647 h 1674"/>
                  <a:gd name="T70" fmla="*/ 2147483647 w 750"/>
                  <a:gd name="T71" fmla="*/ 2147483647 h 1674"/>
                  <a:gd name="T72" fmla="*/ 2147483647 w 750"/>
                  <a:gd name="T73" fmla="*/ 2147483647 h 1674"/>
                  <a:gd name="T74" fmla="*/ 2147483647 w 750"/>
                  <a:gd name="T75" fmla="*/ 2147483647 h 1674"/>
                  <a:gd name="T76" fmla="*/ 2147483647 w 750"/>
                  <a:gd name="T77" fmla="*/ 2147483647 h 1674"/>
                  <a:gd name="T78" fmla="*/ 2147483647 w 750"/>
                  <a:gd name="T79" fmla="*/ 2147483647 h 1674"/>
                  <a:gd name="T80" fmla="*/ 2147483647 w 750"/>
                  <a:gd name="T81" fmla="*/ 2147483647 h 1674"/>
                  <a:gd name="T82" fmla="*/ 2147483647 w 750"/>
                  <a:gd name="T83" fmla="*/ 2147483647 h 1674"/>
                  <a:gd name="T84" fmla="*/ 2147483647 w 750"/>
                  <a:gd name="T85" fmla="*/ 2147483647 h 1674"/>
                  <a:gd name="T86" fmla="*/ 2147483647 w 750"/>
                  <a:gd name="T87" fmla="*/ 2147483647 h 1674"/>
                  <a:gd name="T88" fmla="*/ 2147483647 w 750"/>
                  <a:gd name="T89" fmla="*/ 2147483647 h 1674"/>
                  <a:gd name="T90" fmla="*/ 2147483647 w 750"/>
                  <a:gd name="T91" fmla="*/ 2147483647 h 1674"/>
                  <a:gd name="T92" fmla="*/ 2147483647 w 750"/>
                  <a:gd name="T93" fmla="*/ 2147483647 h 1674"/>
                  <a:gd name="T94" fmla="*/ 2147483647 w 750"/>
                  <a:gd name="T95" fmla="*/ 2147483647 h 1674"/>
                  <a:gd name="T96" fmla="*/ 2147483647 w 750"/>
                  <a:gd name="T97" fmla="*/ 2147483647 h 1674"/>
                  <a:gd name="T98" fmla="*/ 2147483647 w 750"/>
                  <a:gd name="T99" fmla="*/ 2147483647 h 1674"/>
                  <a:gd name="T100" fmla="*/ 2147483647 w 750"/>
                  <a:gd name="T101" fmla="*/ 2147483647 h 1674"/>
                  <a:gd name="T102" fmla="*/ 2147483647 w 750"/>
                  <a:gd name="T103" fmla="*/ 2147483647 h 1674"/>
                  <a:gd name="T104" fmla="*/ 2147483647 w 750"/>
                  <a:gd name="T105" fmla="*/ 2147483647 h 1674"/>
                  <a:gd name="T106" fmla="*/ 2147483647 w 750"/>
                  <a:gd name="T107" fmla="*/ 2147483647 h 1674"/>
                  <a:gd name="T108" fmla="*/ 2147483647 w 750"/>
                  <a:gd name="T109" fmla="*/ 2147483647 h 1674"/>
                  <a:gd name="T110" fmla="*/ 2147483647 w 750"/>
                  <a:gd name="T111" fmla="*/ 2147483647 h 1674"/>
                  <a:gd name="T112" fmla="*/ 2147483647 w 750"/>
                  <a:gd name="T113" fmla="*/ 2147483647 h 1674"/>
                  <a:gd name="T114" fmla="*/ 2147483647 w 750"/>
                  <a:gd name="T115" fmla="*/ 2147483647 h 1674"/>
                  <a:gd name="T116" fmla="*/ 2147483647 w 750"/>
                  <a:gd name="T117" fmla="*/ 2147483647 h 1674"/>
                  <a:gd name="T118" fmla="*/ 2147483647 w 750"/>
                  <a:gd name="T119" fmla="*/ 2147483647 h 16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0"/>
                  <a:gd name="T181" fmla="*/ 0 h 1674"/>
                  <a:gd name="T182" fmla="*/ 750 w 750"/>
                  <a:gd name="T183" fmla="*/ 1674 h 16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0" h="1674">
                    <a:moveTo>
                      <a:pt x="481" y="1062"/>
                    </a:moveTo>
                    <a:lnTo>
                      <a:pt x="417" y="1061"/>
                    </a:lnTo>
                    <a:lnTo>
                      <a:pt x="370" y="1052"/>
                    </a:lnTo>
                    <a:lnTo>
                      <a:pt x="406" y="1125"/>
                    </a:lnTo>
                    <a:lnTo>
                      <a:pt x="420" y="1131"/>
                    </a:lnTo>
                    <a:lnTo>
                      <a:pt x="438" y="1128"/>
                    </a:lnTo>
                    <a:lnTo>
                      <a:pt x="451" y="1119"/>
                    </a:lnTo>
                    <a:lnTo>
                      <a:pt x="466" y="1159"/>
                    </a:lnTo>
                    <a:lnTo>
                      <a:pt x="441" y="1150"/>
                    </a:lnTo>
                    <a:lnTo>
                      <a:pt x="406" y="1150"/>
                    </a:lnTo>
                    <a:lnTo>
                      <a:pt x="442" y="1168"/>
                    </a:lnTo>
                    <a:lnTo>
                      <a:pt x="409" y="1210"/>
                    </a:lnTo>
                    <a:lnTo>
                      <a:pt x="414" y="1255"/>
                    </a:lnTo>
                    <a:lnTo>
                      <a:pt x="408" y="1278"/>
                    </a:lnTo>
                    <a:lnTo>
                      <a:pt x="357" y="1304"/>
                    </a:lnTo>
                    <a:lnTo>
                      <a:pt x="359" y="1355"/>
                    </a:lnTo>
                    <a:lnTo>
                      <a:pt x="429" y="1390"/>
                    </a:lnTo>
                    <a:lnTo>
                      <a:pt x="454" y="1407"/>
                    </a:lnTo>
                    <a:lnTo>
                      <a:pt x="439" y="1432"/>
                    </a:lnTo>
                    <a:lnTo>
                      <a:pt x="454" y="1438"/>
                    </a:lnTo>
                    <a:lnTo>
                      <a:pt x="430" y="1472"/>
                    </a:lnTo>
                    <a:lnTo>
                      <a:pt x="406" y="1508"/>
                    </a:lnTo>
                    <a:lnTo>
                      <a:pt x="405" y="1552"/>
                    </a:lnTo>
                    <a:lnTo>
                      <a:pt x="379" y="1543"/>
                    </a:lnTo>
                    <a:lnTo>
                      <a:pt x="369" y="1547"/>
                    </a:lnTo>
                    <a:lnTo>
                      <a:pt x="393" y="1558"/>
                    </a:lnTo>
                    <a:lnTo>
                      <a:pt x="373" y="1587"/>
                    </a:lnTo>
                    <a:lnTo>
                      <a:pt x="373" y="1601"/>
                    </a:lnTo>
                    <a:lnTo>
                      <a:pt x="393" y="1632"/>
                    </a:lnTo>
                    <a:lnTo>
                      <a:pt x="382" y="1632"/>
                    </a:lnTo>
                    <a:lnTo>
                      <a:pt x="414" y="1647"/>
                    </a:lnTo>
                    <a:lnTo>
                      <a:pt x="439" y="1674"/>
                    </a:lnTo>
                    <a:lnTo>
                      <a:pt x="366" y="1653"/>
                    </a:lnTo>
                    <a:lnTo>
                      <a:pt x="281" y="1646"/>
                    </a:lnTo>
                    <a:lnTo>
                      <a:pt x="256" y="1622"/>
                    </a:lnTo>
                    <a:lnTo>
                      <a:pt x="227" y="1580"/>
                    </a:lnTo>
                    <a:lnTo>
                      <a:pt x="202" y="1581"/>
                    </a:lnTo>
                    <a:lnTo>
                      <a:pt x="160" y="1510"/>
                    </a:lnTo>
                    <a:lnTo>
                      <a:pt x="187" y="1478"/>
                    </a:lnTo>
                    <a:lnTo>
                      <a:pt x="179" y="1404"/>
                    </a:lnTo>
                    <a:lnTo>
                      <a:pt x="170" y="1343"/>
                    </a:lnTo>
                    <a:lnTo>
                      <a:pt x="167" y="1301"/>
                    </a:lnTo>
                    <a:lnTo>
                      <a:pt x="156" y="1277"/>
                    </a:lnTo>
                    <a:lnTo>
                      <a:pt x="138" y="1267"/>
                    </a:lnTo>
                    <a:lnTo>
                      <a:pt x="167" y="1255"/>
                    </a:lnTo>
                    <a:lnTo>
                      <a:pt x="132" y="1234"/>
                    </a:lnTo>
                    <a:lnTo>
                      <a:pt x="111" y="1176"/>
                    </a:lnTo>
                    <a:lnTo>
                      <a:pt x="87" y="1146"/>
                    </a:lnTo>
                    <a:lnTo>
                      <a:pt x="85" y="1102"/>
                    </a:lnTo>
                    <a:lnTo>
                      <a:pt x="67" y="1028"/>
                    </a:lnTo>
                    <a:lnTo>
                      <a:pt x="63" y="971"/>
                    </a:lnTo>
                    <a:lnTo>
                      <a:pt x="72" y="935"/>
                    </a:lnTo>
                    <a:lnTo>
                      <a:pt x="66" y="904"/>
                    </a:lnTo>
                    <a:lnTo>
                      <a:pt x="53" y="858"/>
                    </a:lnTo>
                    <a:lnTo>
                      <a:pt x="39" y="811"/>
                    </a:lnTo>
                    <a:lnTo>
                      <a:pt x="61" y="774"/>
                    </a:lnTo>
                    <a:lnTo>
                      <a:pt x="51" y="737"/>
                    </a:lnTo>
                    <a:lnTo>
                      <a:pt x="57" y="668"/>
                    </a:lnTo>
                    <a:lnTo>
                      <a:pt x="47" y="635"/>
                    </a:lnTo>
                    <a:lnTo>
                      <a:pt x="24" y="591"/>
                    </a:lnTo>
                    <a:lnTo>
                      <a:pt x="0" y="546"/>
                    </a:lnTo>
                    <a:lnTo>
                      <a:pt x="3" y="510"/>
                    </a:lnTo>
                    <a:lnTo>
                      <a:pt x="11" y="476"/>
                    </a:lnTo>
                    <a:lnTo>
                      <a:pt x="8" y="435"/>
                    </a:lnTo>
                    <a:lnTo>
                      <a:pt x="6" y="395"/>
                    </a:lnTo>
                    <a:lnTo>
                      <a:pt x="26" y="346"/>
                    </a:lnTo>
                    <a:lnTo>
                      <a:pt x="45" y="295"/>
                    </a:lnTo>
                    <a:lnTo>
                      <a:pt x="58" y="280"/>
                    </a:lnTo>
                    <a:lnTo>
                      <a:pt x="41" y="249"/>
                    </a:lnTo>
                    <a:lnTo>
                      <a:pt x="32" y="171"/>
                    </a:lnTo>
                    <a:lnTo>
                      <a:pt x="41" y="143"/>
                    </a:lnTo>
                    <a:lnTo>
                      <a:pt x="82" y="122"/>
                    </a:lnTo>
                    <a:lnTo>
                      <a:pt x="93" y="67"/>
                    </a:lnTo>
                    <a:lnTo>
                      <a:pt x="82" y="56"/>
                    </a:lnTo>
                    <a:lnTo>
                      <a:pt x="121" y="0"/>
                    </a:lnTo>
                    <a:lnTo>
                      <a:pt x="132" y="6"/>
                    </a:lnTo>
                    <a:lnTo>
                      <a:pt x="190" y="19"/>
                    </a:lnTo>
                    <a:lnTo>
                      <a:pt x="214" y="50"/>
                    </a:lnTo>
                    <a:lnTo>
                      <a:pt x="230" y="21"/>
                    </a:lnTo>
                    <a:lnTo>
                      <a:pt x="285" y="12"/>
                    </a:lnTo>
                    <a:lnTo>
                      <a:pt x="296" y="24"/>
                    </a:lnTo>
                    <a:lnTo>
                      <a:pt x="344" y="68"/>
                    </a:lnTo>
                    <a:lnTo>
                      <a:pt x="390" y="115"/>
                    </a:lnTo>
                    <a:lnTo>
                      <a:pt x="430" y="132"/>
                    </a:lnTo>
                    <a:lnTo>
                      <a:pt x="470" y="150"/>
                    </a:lnTo>
                    <a:lnTo>
                      <a:pt x="512" y="176"/>
                    </a:lnTo>
                    <a:lnTo>
                      <a:pt x="557" y="201"/>
                    </a:lnTo>
                    <a:lnTo>
                      <a:pt x="538" y="253"/>
                    </a:lnTo>
                    <a:lnTo>
                      <a:pt x="520" y="304"/>
                    </a:lnTo>
                    <a:lnTo>
                      <a:pt x="576" y="309"/>
                    </a:lnTo>
                    <a:lnTo>
                      <a:pt x="632" y="313"/>
                    </a:lnTo>
                    <a:lnTo>
                      <a:pt x="663" y="301"/>
                    </a:lnTo>
                    <a:lnTo>
                      <a:pt x="700" y="243"/>
                    </a:lnTo>
                    <a:lnTo>
                      <a:pt x="697" y="209"/>
                    </a:lnTo>
                    <a:lnTo>
                      <a:pt x="727" y="210"/>
                    </a:lnTo>
                    <a:lnTo>
                      <a:pt x="750" y="280"/>
                    </a:lnTo>
                    <a:lnTo>
                      <a:pt x="720" y="307"/>
                    </a:lnTo>
                    <a:lnTo>
                      <a:pt x="690" y="334"/>
                    </a:lnTo>
                    <a:lnTo>
                      <a:pt x="663" y="367"/>
                    </a:lnTo>
                    <a:lnTo>
                      <a:pt x="638" y="398"/>
                    </a:lnTo>
                    <a:lnTo>
                      <a:pt x="612" y="431"/>
                    </a:lnTo>
                    <a:lnTo>
                      <a:pt x="587" y="464"/>
                    </a:lnTo>
                    <a:lnTo>
                      <a:pt x="588" y="468"/>
                    </a:lnTo>
                    <a:lnTo>
                      <a:pt x="585" y="528"/>
                    </a:lnTo>
                    <a:lnTo>
                      <a:pt x="584" y="589"/>
                    </a:lnTo>
                    <a:lnTo>
                      <a:pt x="590" y="625"/>
                    </a:lnTo>
                    <a:lnTo>
                      <a:pt x="578" y="647"/>
                    </a:lnTo>
                    <a:lnTo>
                      <a:pt x="600" y="711"/>
                    </a:lnTo>
                    <a:lnTo>
                      <a:pt x="663" y="755"/>
                    </a:lnTo>
                    <a:lnTo>
                      <a:pt x="667" y="795"/>
                    </a:lnTo>
                    <a:lnTo>
                      <a:pt x="697" y="816"/>
                    </a:lnTo>
                    <a:lnTo>
                      <a:pt x="679" y="864"/>
                    </a:lnTo>
                    <a:lnTo>
                      <a:pt x="660" y="911"/>
                    </a:lnTo>
                    <a:lnTo>
                      <a:pt x="621" y="922"/>
                    </a:lnTo>
                    <a:lnTo>
                      <a:pt x="582" y="931"/>
                    </a:lnTo>
                    <a:lnTo>
                      <a:pt x="544" y="941"/>
                    </a:lnTo>
                    <a:lnTo>
                      <a:pt x="505" y="950"/>
                    </a:lnTo>
                    <a:lnTo>
                      <a:pt x="469" y="947"/>
                    </a:lnTo>
                    <a:lnTo>
                      <a:pt x="481" y="967"/>
                    </a:lnTo>
                    <a:lnTo>
                      <a:pt x="493" y="1035"/>
                    </a:lnTo>
                    <a:lnTo>
                      <a:pt x="481" y="1062"/>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40" name="Freeform 224"/>
              <p:cNvSpPr>
                <a:spLocks noChangeAspect="1"/>
              </p:cNvSpPr>
              <p:nvPr/>
            </p:nvSpPr>
            <p:spPr bwMode="auto">
              <a:xfrm>
                <a:off x="2523119" y="5875822"/>
                <a:ext cx="105768" cy="81391"/>
              </a:xfrm>
              <a:custGeom>
                <a:avLst/>
                <a:gdLst>
                  <a:gd name="T0" fmla="*/ 2147483647 w 185"/>
                  <a:gd name="T1" fmla="*/ 2147483647 h 120"/>
                  <a:gd name="T2" fmla="*/ 0 w 185"/>
                  <a:gd name="T3" fmla="*/ 0 h 120"/>
                  <a:gd name="T4" fmla="*/ 2147483647 w 185"/>
                  <a:gd name="T5" fmla="*/ 2147483647 h 120"/>
                  <a:gd name="T6" fmla="*/ 2147483647 w 185"/>
                  <a:gd name="T7" fmla="*/ 2147483647 h 120"/>
                  <a:gd name="T8" fmla="*/ 2147483647 w 185"/>
                  <a:gd name="T9" fmla="*/ 2147483647 h 120"/>
                  <a:gd name="T10" fmla="*/ 2147483647 w 185"/>
                  <a:gd name="T11" fmla="*/ 2147483647 h 120"/>
                  <a:gd name="T12" fmla="*/ 2147483647 w 185"/>
                  <a:gd name="T13" fmla="*/ 2147483647 h 120"/>
                  <a:gd name="T14" fmla="*/ 2147483647 w 185"/>
                  <a:gd name="T15" fmla="*/ 2147483647 h 120"/>
                  <a:gd name="T16" fmla="*/ 2147483647 w 185"/>
                  <a:gd name="T17" fmla="*/ 2147483647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120"/>
                  <a:gd name="T29" fmla="*/ 185 w 18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120">
                    <a:moveTo>
                      <a:pt x="16" y="23"/>
                    </a:moveTo>
                    <a:lnTo>
                      <a:pt x="0" y="0"/>
                    </a:lnTo>
                    <a:lnTo>
                      <a:pt x="23" y="60"/>
                    </a:lnTo>
                    <a:lnTo>
                      <a:pt x="49" y="118"/>
                    </a:lnTo>
                    <a:lnTo>
                      <a:pt x="116" y="118"/>
                    </a:lnTo>
                    <a:lnTo>
                      <a:pt x="185" y="120"/>
                    </a:lnTo>
                    <a:lnTo>
                      <a:pt x="179" y="105"/>
                    </a:lnTo>
                    <a:lnTo>
                      <a:pt x="82" y="73"/>
                    </a:lnTo>
                    <a:lnTo>
                      <a:pt x="16" y="23"/>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41" name="Freeform 225"/>
              <p:cNvSpPr>
                <a:spLocks noChangeAspect="1"/>
              </p:cNvSpPr>
              <p:nvPr/>
            </p:nvSpPr>
            <p:spPr bwMode="auto">
              <a:xfrm>
                <a:off x="2220925" y="4568142"/>
                <a:ext cx="303708" cy="1352899"/>
              </a:xfrm>
              <a:custGeom>
                <a:avLst/>
                <a:gdLst>
                  <a:gd name="T0" fmla="*/ 2147483647 w 537"/>
                  <a:gd name="T1" fmla="*/ 2147483647 h 1991"/>
                  <a:gd name="T2" fmla="*/ 2147483647 w 537"/>
                  <a:gd name="T3" fmla="*/ 2147483647 h 1991"/>
                  <a:gd name="T4" fmla="*/ 2147483647 w 537"/>
                  <a:gd name="T5" fmla="*/ 2147483647 h 1991"/>
                  <a:gd name="T6" fmla="*/ 2147483647 w 537"/>
                  <a:gd name="T7" fmla="*/ 2147483647 h 1991"/>
                  <a:gd name="T8" fmla="*/ 2147483647 w 537"/>
                  <a:gd name="T9" fmla="*/ 2147483647 h 1991"/>
                  <a:gd name="T10" fmla="*/ 2147483647 w 537"/>
                  <a:gd name="T11" fmla="*/ 2147483647 h 1991"/>
                  <a:gd name="T12" fmla="*/ 2147483647 w 537"/>
                  <a:gd name="T13" fmla="*/ 2147483647 h 1991"/>
                  <a:gd name="T14" fmla="*/ 2147483647 w 537"/>
                  <a:gd name="T15" fmla="*/ 2147483647 h 1991"/>
                  <a:gd name="T16" fmla="*/ 2147483647 w 537"/>
                  <a:gd name="T17" fmla="*/ 2147483647 h 1991"/>
                  <a:gd name="T18" fmla="*/ 2147483647 w 537"/>
                  <a:gd name="T19" fmla="*/ 2147483647 h 1991"/>
                  <a:gd name="T20" fmla="*/ 2147483647 w 537"/>
                  <a:gd name="T21" fmla="*/ 2147483647 h 1991"/>
                  <a:gd name="T22" fmla="*/ 2147483647 w 537"/>
                  <a:gd name="T23" fmla="*/ 2147483647 h 1991"/>
                  <a:gd name="T24" fmla="*/ 2147483647 w 537"/>
                  <a:gd name="T25" fmla="*/ 2147483647 h 1991"/>
                  <a:gd name="T26" fmla="*/ 2147483647 w 537"/>
                  <a:gd name="T27" fmla="*/ 2147483647 h 1991"/>
                  <a:gd name="T28" fmla="*/ 2147483647 w 537"/>
                  <a:gd name="T29" fmla="*/ 2147483647 h 1991"/>
                  <a:gd name="T30" fmla="*/ 2147483647 w 537"/>
                  <a:gd name="T31" fmla="*/ 2147483647 h 1991"/>
                  <a:gd name="T32" fmla="*/ 2147483647 w 537"/>
                  <a:gd name="T33" fmla="*/ 2147483647 h 1991"/>
                  <a:gd name="T34" fmla="*/ 2147483647 w 537"/>
                  <a:gd name="T35" fmla="*/ 2147483647 h 1991"/>
                  <a:gd name="T36" fmla="*/ 2147483647 w 537"/>
                  <a:gd name="T37" fmla="*/ 2147483647 h 1991"/>
                  <a:gd name="T38" fmla="*/ 2147483647 w 537"/>
                  <a:gd name="T39" fmla="*/ 2147483647 h 1991"/>
                  <a:gd name="T40" fmla="*/ 2147483647 w 537"/>
                  <a:gd name="T41" fmla="*/ 2147483647 h 1991"/>
                  <a:gd name="T42" fmla="*/ 2147483647 w 537"/>
                  <a:gd name="T43" fmla="*/ 2147483647 h 1991"/>
                  <a:gd name="T44" fmla="*/ 2147483647 w 537"/>
                  <a:gd name="T45" fmla="*/ 2147483647 h 1991"/>
                  <a:gd name="T46" fmla="*/ 2147483647 w 537"/>
                  <a:gd name="T47" fmla="*/ 2147483647 h 1991"/>
                  <a:gd name="T48" fmla="*/ 2147483647 w 537"/>
                  <a:gd name="T49" fmla="*/ 2147483647 h 1991"/>
                  <a:gd name="T50" fmla="*/ 2147483647 w 537"/>
                  <a:gd name="T51" fmla="*/ 2147483647 h 1991"/>
                  <a:gd name="T52" fmla="*/ 2147483647 w 537"/>
                  <a:gd name="T53" fmla="*/ 2147483647 h 1991"/>
                  <a:gd name="T54" fmla="*/ 2147483647 w 537"/>
                  <a:gd name="T55" fmla="*/ 2147483647 h 1991"/>
                  <a:gd name="T56" fmla="*/ 2147483647 w 537"/>
                  <a:gd name="T57" fmla="*/ 2147483647 h 1991"/>
                  <a:gd name="T58" fmla="*/ 2147483647 w 537"/>
                  <a:gd name="T59" fmla="*/ 2147483647 h 1991"/>
                  <a:gd name="T60" fmla="*/ 2147483647 w 537"/>
                  <a:gd name="T61" fmla="*/ 2147483647 h 1991"/>
                  <a:gd name="T62" fmla="*/ 2147483647 w 537"/>
                  <a:gd name="T63" fmla="*/ 2147483647 h 1991"/>
                  <a:gd name="T64" fmla="*/ 2147483647 w 537"/>
                  <a:gd name="T65" fmla="*/ 2147483647 h 1991"/>
                  <a:gd name="T66" fmla="*/ 2147483647 w 537"/>
                  <a:gd name="T67" fmla="*/ 2147483647 h 1991"/>
                  <a:gd name="T68" fmla="*/ 2147483647 w 537"/>
                  <a:gd name="T69" fmla="*/ 2147483647 h 1991"/>
                  <a:gd name="T70" fmla="*/ 2147483647 w 537"/>
                  <a:gd name="T71" fmla="*/ 2147483647 h 1991"/>
                  <a:gd name="T72" fmla="*/ 2147483647 w 537"/>
                  <a:gd name="T73" fmla="*/ 2147483647 h 1991"/>
                  <a:gd name="T74" fmla="*/ 2147483647 w 537"/>
                  <a:gd name="T75" fmla="*/ 2147483647 h 1991"/>
                  <a:gd name="T76" fmla="*/ 2147483647 w 537"/>
                  <a:gd name="T77" fmla="*/ 2147483647 h 1991"/>
                  <a:gd name="T78" fmla="*/ 2147483647 w 537"/>
                  <a:gd name="T79" fmla="*/ 2147483647 h 1991"/>
                  <a:gd name="T80" fmla="*/ 2147483647 w 537"/>
                  <a:gd name="T81" fmla="*/ 2147483647 h 1991"/>
                  <a:gd name="T82" fmla="*/ 2147483647 w 537"/>
                  <a:gd name="T83" fmla="*/ 2147483647 h 1991"/>
                  <a:gd name="T84" fmla="*/ 2147483647 w 537"/>
                  <a:gd name="T85" fmla="*/ 2147483647 h 1991"/>
                  <a:gd name="T86" fmla="*/ 2147483647 w 537"/>
                  <a:gd name="T87" fmla="*/ 2147483647 h 1991"/>
                  <a:gd name="T88" fmla="*/ 2147483647 w 537"/>
                  <a:gd name="T89" fmla="*/ 2147483647 h 1991"/>
                  <a:gd name="T90" fmla="*/ 2147483647 w 537"/>
                  <a:gd name="T91" fmla="*/ 2147483647 h 1991"/>
                  <a:gd name="T92" fmla="*/ 2147483647 w 537"/>
                  <a:gd name="T93" fmla="*/ 2147483647 h 19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7"/>
                  <a:gd name="T142" fmla="*/ 0 h 1991"/>
                  <a:gd name="T143" fmla="*/ 537 w 537"/>
                  <a:gd name="T144" fmla="*/ 1991 h 19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7" h="1991">
                    <a:moveTo>
                      <a:pt x="36" y="708"/>
                    </a:moveTo>
                    <a:lnTo>
                      <a:pt x="45" y="748"/>
                    </a:lnTo>
                    <a:lnTo>
                      <a:pt x="55" y="790"/>
                    </a:lnTo>
                    <a:lnTo>
                      <a:pt x="59" y="832"/>
                    </a:lnTo>
                    <a:lnTo>
                      <a:pt x="65" y="873"/>
                    </a:lnTo>
                    <a:lnTo>
                      <a:pt x="59" y="923"/>
                    </a:lnTo>
                    <a:lnTo>
                      <a:pt x="53" y="972"/>
                    </a:lnTo>
                    <a:lnTo>
                      <a:pt x="51" y="1021"/>
                    </a:lnTo>
                    <a:lnTo>
                      <a:pt x="46" y="1070"/>
                    </a:lnTo>
                    <a:lnTo>
                      <a:pt x="34" y="1088"/>
                    </a:lnTo>
                    <a:lnTo>
                      <a:pt x="51" y="1136"/>
                    </a:lnTo>
                    <a:lnTo>
                      <a:pt x="67" y="1182"/>
                    </a:lnTo>
                    <a:lnTo>
                      <a:pt x="79" y="1233"/>
                    </a:lnTo>
                    <a:lnTo>
                      <a:pt x="73" y="1284"/>
                    </a:lnTo>
                    <a:lnTo>
                      <a:pt x="103" y="1330"/>
                    </a:lnTo>
                    <a:lnTo>
                      <a:pt x="106" y="1339"/>
                    </a:lnTo>
                    <a:lnTo>
                      <a:pt x="125" y="1328"/>
                    </a:lnTo>
                    <a:lnTo>
                      <a:pt x="142" y="1330"/>
                    </a:lnTo>
                    <a:lnTo>
                      <a:pt x="155" y="1323"/>
                    </a:lnTo>
                    <a:lnTo>
                      <a:pt x="151" y="1352"/>
                    </a:lnTo>
                    <a:lnTo>
                      <a:pt x="165" y="1369"/>
                    </a:lnTo>
                    <a:lnTo>
                      <a:pt x="158" y="1361"/>
                    </a:lnTo>
                    <a:lnTo>
                      <a:pt x="159" y="1379"/>
                    </a:lnTo>
                    <a:lnTo>
                      <a:pt x="165" y="1411"/>
                    </a:lnTo>
                    <a:lnTo>
                      <a:pt x="168" y="1446"/>
                    </a:lnTo>
                    <a:lnTo>
                      <a:pt x="170" y="1467"/>
                    </a:lnTo>
                    <a:lnTo>
                      <a:pt x="195" y="1488"/>
                    </a:lnTo>
                    <a:lnTo>
                      <a:pt x="180" y="1524"/>
                    </a:lnTo>
                    <a:lnTo>
                      <a:pt x="197" y="1536"/>
                    </a:lnTo>
                    <a:lnTo>
                      <a:pt x="185" y="1537"/>
                    </a:lnTo>
                    <a:lnTo>
                      <a:pt x="185" y="1552"/>
                    </a:lnTo>
                    <a:lnTo>
                      <a:pt x="186" y="1554"/>
                    </a:lnTo>
                    <a:lnTo>
                      <a:pt x="189" y="1581"/>
                    </a:lnTo>
                    <a:lnTo>
                      <a:pt x="194" y="1578"/>
                    </a:lnTo>
                    <a:lnTo>
                      <a:pt x="179" y="1600"/>
                    </a:lnTo>
                    <a:lnTo>
                      <a:pt x="176" y="1584"/>
                    </a:lnTo>
                    <a:lnTo>
                      <a:pt x="158" y="1584"/>
                    </a:lnTo>
                    <a:lnTo>
                      <a:pt x="161" y="1564"/>
                    </a:lnTo>
                    <a:lnTo>
                      <a:pt x="149" y="1566"/>
                    </a:lnTo>
                    <a:lnTo>
                      <a:pt x="137" y="1570"/>
                    </a:lnTo>
                    <a:lnTo>
                      <a:pt x="112" y="1613"/>
                    </a:lnTo>
                    <a:lnTo>
                      <a:pt x="121" y="1611"/>
                    </a:lnTo>
                    <a:lnTo>
                      <a:pt x="136" y="1602"/>
                    </a:lnTo>
                    <a:lnTo>
                      <a:pt x="162" y="1612"/>
                    </a:lnTo>
                    <a:lnTo>
                      <a:pt x="194" y="1637"/>
                    </a:lnTo>
                    <a:lnTo>
                      <a:pt x="180" y="1648"/>
                    </a:lnTo>
                    <a:lnTo>
                      <a:pt x="194" y="1657"/>
                    </a:lnTo>
                    <a:lnTo>
                      <a:pt x="173" y="1664"/>
                    </a:lnTo>
                    <a:lnTo>
                      <a:pt x="212" y="1663"/>
                    </a:lnTo>
                    <a:lnTo>
                      <a:pt x="216" y="1658"/>
                    </a:lnTo>
                    <a:lnTo>
                      <a:pt x="233" y="1678"/>
                    </a:lnTo>
                    <a:lnTo>
                      <a:pt x="233" y="1691"/>
                    </a:lnTo>
                    <a:lnTo>
                      <a:pt x="200" y="1684"/>
                    </a:lnTo>
                    <a:lnTo>
                      <a:pt x="188" y="1682"/>
                    </a:lnTo>
                    <a:lnTo>
                      <a:pt x="209" y="1715"/>
                    </a:lnTo>
                    <a:lnTo>
                      <a:pt x="230" y="1752"/>
                    </a:lnTo>
                    <a:lnTo>
                      <a:pt x="231" y="1772"/>
                    </a:lnTo>
                    <a:lnTo>
                      <a:pt x="240" y="1790"/>
                    </a:lnTo>
                    <a:lnTo>
                      <a:pt x="233" y="1797"/>
                    </a:lnTo>
                    <a:lnTo>
                      <a:pt x="255" y="1810"/>
                    </a:lnTo>
                    <a:lnTo>
                      <a:pt x="273" y="1833"/>
                    </a:lnTo>
                    <a:lnTo>
                      <a:pt x="270" y="1843"/>
                    </a:lnTo>
                    <a:lnTo>
                      <a:pt x="292" y="1855"/>
                    </a:lnTo>
                    <a:lnTo>
                      <a:pt x="303" y="1870"/>
                    </a:lnTo>
                    <a:lnTo>
                      <a:pt x="291" y="1866"/>
                    </a:lnTo>
                    <a:lnTo>
                      <a:pt x="315" y="1885"/>
                    </a:lnTo>
                    <a:lnTo>
                      <a:pt x="316" y="1900"/>
                    </a:lnTo>
                    <a:lnTo>
                      <a:pt x="334" y="1924"/>
                    </a:lnTo>
                    <a:lnTo>
                      <a:pt x="342" y="1934"/>
                    </a:lnTo>
                    <a:lnTo>
                      <a:pt x="364" y="1948"/>
                    </a:lnTo>
                    <a:lnTo>
                      <a:pt x="370" y="1954"/>
                    </a:lnTo>
                    <a:lnTo>
                      <a:pt x="362" y="1958"/>
                    </a:lnTo>
                    <a:lnTo>
                      <a:pt x="391" y="1966"/>
                    </a:lnTo>
                    <a:lnTo>
                      <a:pt x="454" y="1991"/>
                    </a:lnTo>
                    <a:lnTo>
                      <a:pt x="457" y="1925"/>
                    </a:lnTo>
                    <a:lnTo>
                      <a:pt x="492" y="1906"/>
                    </a:lnTo>
                    <a:lnTo>
                      <a:pt x="537" y="1912"/>
                    </a:lnTo>
                    <a:lnTo>
                      <a:pt x="464" y="1891"/>
                    </a:lnTo>
                    <a:lnTo>
                      <a:pt x="379" y="1884"/>
                    </a:lnTo>
                    <a:lnTo>
                      <a:pt x="354" y="1860"/>
                    </a:lnTo>
                    <a:lnTo>
                      <a:pt x="325" y="1818"/>
                    </a:lnTo>
                    <a:lnTo>
                      <a:pt x="300" y="1819"/>
                    </a:lnTo>
                    <a:lnTo>
                      <a:pt x="258" y="1748"/>
                    </a:lnTo>
                    <a:lnTo>
                      <a:pt x="285" y="1716"/>
                    </a:lnTo>
                    <a:lnTo>
                      <a:pt x="277" y="1642"/>
                    </a:lnTo>
                    <a:lnTo>
                      <a:pt x="268" y="1581"/>
                    </a:lnTo>
                    <a:lnTo>
                      <a:pt x="265" y="1539"/>
                    </a:lnTo>
                    <a:lnTo>
                      <a:pt x="254" y="1515"/>
                    </a:lnTo>
                    <a:lnTo>
                      <a:pt x="236" y="1505"/>
                    </a:lnTo>
                    <a:lnTo>
                      <a:pt x="265" y="1493"/>
                    </a:lnTo>
                    <a:lnTo>
                      <a:pt x="230" y="1472"/>
                    </a:lnTo>
                    <a:lnTo>
                      <a:pt x="209" y="1414"/>
                    </a:lnTo>
                    <a:lnTo>
                      <a:pt x="185" y="1384"/>
                    </a:lnTo>
                    <a:lnTo>
                      <a:pt x="183" y="1340"/>
                    </a:lnTo>
                    <a:lnTo>
                      <a:pt x="165" y="1266"/>
                    </a:lnTo>
                    <a:lnTo>
                      <a:pt x="161" y="1209"/>
                    </a:lnTo>
                    <a:lnTo>
                      <a:pt x="170" y="1173"/>
                    </a:lnTo>
                    <a:lnTo>
                      <a:pt x="164" y="1142"/>
                    </a:lnTo>
                    <a:lnTo>
                      <a:pt x="151" y="1096"/>
                    </a:lnTo>
                    <a:lnTo>
                      <a:pt x="137" y="1049"/>
                    </a:lnTo>
                    <a:lnTo>
                      <a:pt x="159" y="1012"/>
                    </a:lnTo>
                    <a:lnTo>
                      <a:pt x="149" y="975"/>
                    </a:lnTo>
                    <a:lnTo>
                      <a:pt x="155" y="906"/>
                    </a:lnTo>
                    <a:lnTo>
                      <a:pt x="145" y="873"/>
                    </a:lnTo>
                    <a:lnTo>
                      <a:pt x="122" y="829"/>
                    </a:lnTo>
                    <a:lnTo>
                      <a:pt x="98" y="784"/>
                    </a:lnTo>
                    <a:lnTo>
                      <a:pt x="101" y="748"/>
                    </a:lnTo>
                    <a:lnTo>
                      <a:pt x="109" y="714"/>
                    </a:lnTo>
                    <a:lnTo>
                      <a:pt x="106" y="673"/>
                    </a:lnTo>
                    <a:lnTo>
                      <a:pt x="104" y="633"/>
                    </a:lnTo>
                    <a:lnTo>
                      <a:pt x="124" y="584"/>
                    </a:lnTo>
                    <a:lnTo>
                      <a:pt x="143" y="533"/>
                    </a:lnTo>
                    <a:lnTo>
                      <a:pt x="156" y="518"/>
                    </a:lnTo>
                    <a:lnTo>
                      <a:pt x="139" y="487"/>
                    </a:lnTo>
                    <a:lnTo>
                      <a:pt x="130" y="409"/>
                    </a:lnTo>
                    <a:lnTo>
                      <a:pt x="139" y="381"/>
                    </a:lnTo>
                    <a:lnTo>
                      <a:pt x="180" y="360"/>
                    </a:lnTo>
                    <a:lnTo>
                      <a:pt x="191" y="305"/>
                    </a:lnTo>
                    <a:lnTo>
                      <a:pt x="180" y="294"/>
                    </a:lnTo>
                    <a:lnTo>
                      <a:pt x="146" y="288"/>
                    </a:lnTo>
                    <a:lnTo>
                      <a:pt x="127" y="239"/>
                    </a:lnTo>
                    <a:lnTo>
                      <a:pt x="106" y="190"/>
                    </a:lnTo>
                    <a:lnTo>
                      <a:pt x="92" y="142"/>
                    </a:lnTo>
                    <a:lnTo>
                      <a:pt x="94" y="100"/>
                    </a:lnTo>
                    <a:lnTo>
                      <a:pt x="67" y="65"/>
                    </a:lnTo>
                    <a:lnTo>
                      <a:pt x="52" y="26"/>
                    </a:lnTo>
                    <a:lnTo>
                      <a:pt x="39" y="0"/>
                    </a:lnTo>
                    <a:lnTo>
                      <a:pt x="27" y="23"/>
                    </a:lnTo>
                    <a:lnTo>
                      <a:pt x="10" y="47"/>
                    </a:lnTo>
                    <a:lnTo>
                      <a:pt x="0" y="47"/>
                    </a:lnTo>
                    <a:lnTo>
                      <a:pt x="13" y="117"/>
                    </a:lnTo>
                    <a:lnTo>
                      <a:pt x="27" y="187"/>
                    </a:lnTo>
                    <a:lnTo>
                      <a:pt x="27" y="248"/>
                    </a:lnTo>
                    <a:lnTo>
                      <a:pt x="25" y="309"/>
                    </a:lnTo>
                    <a:lnTo>
                      <a:pt x="24" y="333"/>
                    </a:lnTo>
                    <a:lnTo>
                      <a:pt x="33" y="402"/>
                    </a:lnTo>
                    <a:lnTo>
                      <a:pt x="34" y="462"/>
                    </a:lnTo>
                    <a:lnTo>
                      <a:pt x="33" y="541"/>
                    </a:lnTo>
                    <a:lnTo>
                      <a:pt x="31" y="618"/>
                    </a:lnTo>
                    <a:lnTo>
                      <a:pt x="34" y="653"/>
                    </a:lnTo>
                    <a:lnTo>
                      <a:pt x="36" y="708"/>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42" name="Freeform 226"/>
              <p:cNvSpPr>
                <a:spLocks noChangeAspect="1"/>
              </p:cNvSpPr>
              <p:nvPr/>
            </p:nvSpPr>
            <p:spPr bwMode="auto">
              <a:xfrm>
                <a:off x="2470234" y="5872204"/>
                <a:ext cx="81592" cy="85009"/>
              </a:xfrm>
              <a:custGeom>
                <a:avLst/>
                <a:gdLst>
                  <a:gd name="T0" fmla="*/ 2147483647 w 143"/>
                  <a:gd name="T1" fmla="*/ 2147483647 h 124"/>
                  <a:gd name="T2" fmla="*/ 2147483647 w 143"/>
                  <a:gd name="T3" fmla="*/ 2147483647 h 124"/>
                  <a:gd name="T4" fmla="*/ 2147483647 w 143"/>
                  <a:gd name="T5" fmla="*/ 2147483647 h 124"/>
                  <a:gd name="T6" fmla="*/ 2147483647 w 143"/>
                  <a:gd name="T7" fmla="*/ 2147483647 h 124"/>
                  <a:gd name="T8" fmla="*/ 2147483647 w 143"/>
                  <a:gd name="T9" fmla="*/ 2147483647 h 124"/>
                  <a:gd name="T10" fmla="*/ 2147483647 w 143"/>
                  <a:gd name="T11" fmla="*/ 2147483647 h 124"/>
                  <a:gd name="T12" fmla="*/ 2147483647 w 143"/>
                  <a:gd name="T13" fmla="*/ 2147483647 h 124"/>
                  <a:gd name="T14" fmla="*/ 0 w 143"/>
                  <a:gd name="T15" fmla="*/ 2147483647 h 124"/>
                  <a:gd name="T16" fmla="*/ 2147483647 w 143"/>
                  <a:gd name="T17" fmla="*/ 2147483647 h 124"/>
                  <a:gd name="T18" fmla="*/ 2147483647 w 143"/>
                  <a:gd name="T19" fmla="*/ 2147483647 h 124"/>
                  <a:gd name="T20" fmla="*/ 2147483647 w 143"/>
                  <a:gd name="T21" fmla="*/ 2147483647 h 124"/>
                  <a:gd name="T22" fmla="*/ 2147483647 w 143"/>
                  <a:gd name="T23" fmla="*/ 2147483647 h 124"/>
                  <a:gd name="T24" fmla="*/ 2147483647 w 143"/>
                  <a:gd name="T25" fmla="*/ 2147483647 h 124"/>
                  <a:gd name="T26" fmla="*/ 2147483647 w 143"/>
                  <a:gd name="T27" fmla="*/ 2147483647 h 124"/>
                  <a:gd name="T28" fmla="*/ 2147483647 w 143"/>
                  <a:gd name="T29" fmla="*/ 2147483647 h 124"/>
                  <a:gd name="T30" fmla="*/ 2147483647 w 143"/>
                  <a:gd name="T31" fmla="*/ 2147483647 h 124"/>
                  <a:gd name="T32" fmla="*/ 2147483647 w 143"/>
                  <a:gd name="T33" fmla="*/ 2147483647 h 124"/>
                  <a:gd name="T34" fmla="*/ 2147483647 w 143"/>
                  <a:gd name="T35" fmla="*/ 2147483647 h 124"/>
                  <a:gd name="T36" fmla="*/ 2147483647 w 143"/>
                  <a:gd name="T37" fmla="*/ 2147483647 h 124"/>
                  <a:gd name="T38" fmla="*/ 2147483647 w 143"/>
                  <a:gd name="T39" fmla="*/ 2147483647 h 124"/>
                  <a:gd name="T40" fmla="*/ 2147483647 w 143"/>
                  <a:gd name="T41" fmla="*/ 2147483647 h 124"/>
                  <a:gd name="T42" fmla="*/ 2147483647 w 143"/>
                  <a:gd name="T43" fmla="*/ 0 h 124"/>
                  <a:gd name="T44" fmla="*/ 2147483647 w 143"/>
                  <a:gd name="T45" fmla="*/ 2147483647 h 1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3"/>
                  <a:gd name="T70" fmla="*/ 0 h 124"/>
                  <a:gd name="T71" fmla="*/ 143 w 143"/>
                  <a:gd name="T72" fmla="*/ 124 h 1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3" h="124">
                    <a:moveTo>
                      <a:pt x="94" y="6"/>
                    </a:moveTo>
                    <a:lnTo>
                      <a:pt x="117" y="66"/>
                    </a:lnTo>
                    <a:lnTo>
                      <a:pt x="143" y="124"/>
                    </a:lnTo>
                    <a:lnTo>
                      <a:pt x="126" y="120"/>
                    </a:lnTo>
                    <a:lnTo>
                      <a:pt x="107" y="124"/>
                    </a:lnTo>
                    <a:lnTo>
                      <a:pt x="58" y="117"/>
                    </a:lnTo>
                    <a:lnTo>
                      <a:pt x="41" y="115"/>
                    </a:lnTo>
                    <a:lnTo>
                      <a:pt x="0" y="111"/>
                    </a:lnTo>
                    <a:lnTo>
                      <a:pt x="12" y="105"/>
                    </a:lnTo>
                    <a:lnTo>
                      <a:pt x="35" y="96"/>
                    </a:lnTo>
                    <a:lnTo>
                      <a:pt x="50" y="105"/>
                    </a:lnTo>
                    <a:lnTo>
                      <a:pt x="64" y="105"/>
                    </a:lnTo>
                    <a:lnTo>
                      <a:pt x="40" y="91"/>
                    </a:lnTo>
                    <a:lnTo>
                      <a:pt x="70" y="97"/>
                    </a:lnTo>
                    <a:lnTo>
                      <a:pt x="83" y="100"/>
                    </a:lnTo>
                    <a:lnTo>
                      <a:pt x="107" y="106"/>
                    </a:lnTo>
                    <a:lnTo>
                      <a:pt x="115" y="106"/>
                    </a:lnTo>
                    <a:lnTo>
                      <a:pt x="59" y="74"/>
                    </a:lnTo>
                    <a:lnTo>
                      <a:pt x="82" y="50"/>
                    </a:lnTo>
                    <a:lnTo>
                      <a:pt x="46" y="50"/>
                    </a:lnTo>
                    <a:lnTo>
                      <a:pt x="31" y="9"/>
                    </a:lnTo>
                    <a:lnTo>
                      <a:pt x="50" y="0"/>
                    </a:lnTo>
                    <a:lnTo>
                      <a:pt x="94" y="6"/>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43" name="Freeform 227"/>
              <p:cNvSpPr>
                <a:spLocks noChangeAspect="1"/>
              </p:cNvSpPr>
              <p:nvPr/>
            </p:nvSpPr>
            <p:spPr bwMode="auto">
              <a:xfrm>
                <a:off x="2269277" y="5479718"/>
                <a:ext cx="22664" cy="56069"/>
              </a:xfrm>
              <a:custGeom>
                <a:avLst/>
                <a:gdLst>
                  <a:gd name="T0" fmla="*/ 2147483647 w 39"/>
                  <a:gd name="T1" fmla="*/ 0 h 82"/>
                  <a:gd name="T2" fmla="*/ 0 w 39"/>
                  <a:gd name="T3" fmla="*/ 2147483647 h 82"/>
                  <a:gd name="T4" fmla="*/ 2147483647 w 39"/>
                  <a:gd name="T5" fmla="*/ 2147483647 h 82"/>
                  <a:gd name="T6" fmla="*/ 2147483647 w 39"/>
                  <a:gd name="T7" fmla="*/ 2147483647 h 82"/>
                  <a:gd name="T8" fmla="*/ 2147483647 w 39"/>
                  <a:gd name="T9" fmla="*/ 2147483647 h 82"/>
                  <a:gd name="T10" fmla="*/ 2147483647 w 39"/>
                  <a:gd name="T11" fmla="*/ 2147483647 h 82"/>
                  <a:gd name="T12" fmla="*/ 2147483647 w 39"/>
                  <a:gd name="T13" fmla="*/ 2147483647 h 82"/>
                  <a:gd name="T14" fmla="*/ 2147483647 w 39"/>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82"/>
                  <a:gd name="T26" fmla="*/ 39 w 39"/>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82">
                    <a:moveTo>
                      <a:pt x="15" y="0"/>
                    </a:moveTo>
                    <a:lnTo>
                      <a:pt x="0" y="7"/>
                    </a:lnTo>
                    <a:lnTo>
                      <a:pt x="19" y="82"/>
                    </a:lnTo>
                    <a:lnTo>
                      <a:pt x="37" y="76"/>
                    </a:lnTo>
                    <a:lnTo>
                      <a:pt x="39" y="63"/>
                    </a:lnTo>
                    <a:lnTo>
                      <a:pt x="30" y="27"/>
                    </a:lnTo>
                    <a:lnTo>
                      <a:pt x="37" y="24"/>
                    </a:lnTo>
                    <a:lnTo>
                      <a:pt x="15" y="0"/>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44" name="Freeform 228"/>
              <p:cNvSpPr>
                <a:spLocks noChangeAspect="1"/>
              </p:cNvSpPr>
              <p:nvPr/>
            </p:nvSpPr>
            <p:spPr bwMode="auto">
              <a:xfrm>
                <a:off x="2319139" y="5736550"/>
                <a:ext cx="25685" cy="47028"/>
              </a:xfrm>
              <a:custGeom>
                <a:avLst/>
                <a:gdLst>
                  <a:gd name="T0" fmla="*/ 2147483647 w 43"/>
                  <a:gd name="T1" fmla="*/ 0 h 69"/>
                  <a:gd name="T2" fmla="*/ 0 w 43"/>
                  <a:gd name="T3" fmla="*/ 2147483647 h 69"/>
                  <a:gd name="T4" fmla="*/ 2147483647 w 43"/>
                  <a:gd name="T5" fmla="*/ 2147483647 h 69"/>
                  <a:gd name="T6" fmla="*/ 2147483647 w 43"/>
                  <a:gd name="T7" fmla="*/ 2147483647 h 69"/>
                  <a:gd name="T8" fmla="*/ 2147483647 w 43"/>
                  <a:gd name="T9" fmla="*/ 2147483647 h 69"/>
                  <a:gd name="T10" fmla="*/ 2147483647 w 43"/>
                  <a:gd name="T11" fmla="*/ 0 h 69"/>
                  <a:gd name="T12" fmla="*/ 0 60000 65536"/>
                  <a:gd name="T13" fmla="*/ 0 60000 65536"/>
                  <a:gd name="T14" fmla="*/ 0 60000 65536"/>
                  <a:gd name="T15" fmla="*/ 0 60000 65536"/>
                  <a:gd name="T16" fmla="*/ 0 60000 65536"/>
                  <a:gd name="T17" fmla="*/ 0 60000 65536"/>
                  <a:gd name="T18" fmla="*/ 0 w 43"/>
                  <a:gd name="T19" fmla="*/ 0 h 69"/>
                  <a:gd name="T20" fmla="*/ 43 w 43"/>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43" h="69">
                    <a:moveTo>
                      <a:pt x="22" y="0"/>
                    </a:moveTo>
                    <a:lnTo>
                      <a:pt x="0" y="27"/>
                    </a:lnTo>
                    <a:lnTo>
                      <a:pt x="24" y="59"/>
                    </a:lnTo>
                    <a:lnTo>
                      <a:pt x="42" y="69"/>
                    </a:lnTo>
                    <a:lnTo>
                      <a:pt x="43" y="48"/>
                    </a:lnTo>
                    <a:lnTo>
                      <a:pt x="22" y="0"/>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45" name="Freeform 229"/>
              <p:cNvSpPr>
                <a:spLocks noChangeAspect="1"/>
              </p:cNvSpPr>
              <p:nvPr/>
            </p:nvSpPr>
            <p:spPr bwMode="auto">
              <a:xfrm>
                <a:off x="1900598" y="3857325"/>
                <a:ext cx="155631" cy="242365"/>
              </a:xfrm>
              <a:custGeom>
                <a:avLst/>
                <a:gdLst>
                  <a:gd name="T0" fmla="*/ 0 w 276"/>
                  <a:gd name="T1" fmla="*/ 2147483647 h 356"/>
                  <a:gd name="T2" fmla="*/ 2147483647 w 276"/>
                  <a:gd name="T3" fmla="*/ 2147483647 h 356"/>
                  <a:gd name="T4" fmla="*/ 0 w 276"/>
                  <a:gd name="T5" fmla="*/ 2147483647 h 356"/>
                  <a:gd name="T6" fmla="*/ 2147483647 w 276"/>
                  <a:gd name="T7" fmla="*/ 2147483647 h 356"/>
                  <a:gd name="T8" fmla="*/ 2147483647 w 276"/>
                  <a:gd name="T9" fmla="*/ 2147483647 h 356"/>
                  <a:gd name="T10" fmla="*/ 2147483647 w 276"/>
                  <a:gd name="T11" fmla="*/ 2147483647 h 356"/>
                  <a:gd name="T12" fmla="*/ 2147483647 w 276"/>
                  <a:gd name="T13" fmla="*/ 2147483647 h 356"/>
                  <a:gd name="T14" fmla="*/ 2147483647 w 276"/>
                  <a:gd name="T15" fmla="*/ 2147483647 h 356"/>
                  <a:gd name="T16" fmla="*/ 2147483647 w 276"/>
                  <a:gd name="T17" fmla="*/ 2147483647 h 356"/>
                  <a:gd name="T18" fmla="*/ 2147483647 w 276"/>
                  <a:gd name="T19" fmla="*/ 2147483647 h 356"/>
                  <a:gd name="T20" fmla="*/ 2147483647 w 276"/>
                  <a:gd name="T21" fmla="*/ 2147483647 h 356"/>
                  <a:gd name="T22" fmla="*/ 2147483647 w 276"/>
                  <a:gd name="T23" fmla="*/ 2147483647 h 356"/>
                  <a:gd name="T24" fmla="*/ 2147483647 w 276"/>
                  <a:gd name="T25" fmla="*/ 2147483647 h 356"/>
                  <a:gd name="T26" fmla="*/ 2147483647 w 276"/>
                  <a:gd name="T27" fmla="*/ 2147483647 h 356"/>
                  <a:gd name="T28" fmla="*/ 2147483647 w 276"/>
                  <a:gd name="T29" fmla="*/ 2147483647 h 356"/>
                  <a:gd name="T30" fmla="*/ 2147483647 w 276"/>
                  <a:gd name="T31" fmla="*/ 2147483647 h 356"/>
                  <a:gd name="T32" fmla="*/ 2147483647 w 276"/>
                  <a:gd name="T33" fmla="*/ 2147483647 h 356"/>
                  <a:gd name="T34" fmla="*/ 2147483647 w 276"/>
                  <a:gd name="T35" fmla="*/ 2147483647 h 356"/>
                  <a:gd name="T36" fmla="*/ 2147483647 w 276"/>
                  <a:gd name="T37" fmla="*/ 2147483647 h 356"/>
                  <a:gd name="T38" fmla="*/ 2147483647 w 276"/>
                  <a:gd name="T39" fmla="*/ 2147483647 h 356"/>
                  <a:gd name="T40" fmla="*/ 2147483647 w 276"/>
                  <a:gd name="T41" fmla="*/ 2147483647 h 356"/>
                  <a:gd name="T42" fmla="*/ 2147483647 w 276"/>
                  <a:gd name="T43" fmla="*/ 2147483647 h 356"/>
                  <a:gd name="T44" fmla="*/ 2147483647 w 276"/>
                  <a:gd name="T45" fmla="*/ 2147483647 h 356"/>
                  <a:gd name="T46" fmla="*/ 2147483647 w 276"/>
                  <a:gd name="T47" fmla="*/ 2147483647 h 356"/>
                  <a:gd name="T48" fmla="*/ 2147483647 w 276"/>
                  <a:gd name="T49" fmla="*/ 2147483647 h 356"/>
                  <a:gd name="T50" fmla="*/ 2147483647 w 276"/>
                  <a:gd name="T51" fmla="*/ 2147483647 h 356"/>
                  <a:gd name="T52" fmla="*/ 2147483647 w 276"/>
                  <a:gd name="T53" fmla="*/ 2147483647 h 356"/>
                  <a:gd name="T54" fmla="*/ 2147483647 w 276"/>
                  <a:gd name="T55" fmla="*/ 2147483647 h 356"/>
                  <a:gd name="T56" fmla="*/ 2147483647 w 276"/>
                  <a:gd name="T57" fmla="*/ 2147483647 h 356"/>
                  <a:gd name="T58" fmla="*/ 2147483647 w 276"/>
                  <a:gd name="T59" fmla="*/ 2147483647 h 356"/>
                  <a:gd name="T60" fmla="*/ 2147483647 w 276"/>
                  <a:gd name="T61" fmla="*/ 0 h 356"/>
                  <a:gd name="T62" fmla="*/ 2147483647 w 276"/>
                  <a:gd name="T63" fmla="*/ 2147483647 h 356"/>
                  <a:gd name="T64" fmla="*/ 2147483647 w 276"/>
                  <a:gd name="T65" fmla="*/ 2147483647 h 356"/>
                  <a:gd name="T66" fmla="*/ 2147483647 w 276"/>
                  <a:gd name="T67" fmla="*/ 2147483647 h 356"/>
                  <a:gd name="T68" fmla="*/ 2147483647 w 276"/>
                  <a:gd name="T69" fmla="*/ 2147483647 h 356"/>
                  <a:gd name="T70" fmla="*/ 0 w 276"/>
                  <a:gd name="T71" fmla="*/ 2147483647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6"/>
                  <a:gd name="T109" fmla="*/ 0 h 356"/>
                  <a:gd name="T110" fmla="*/ 276 w 276"/>
                  <a:gd name="T111" fmla="*/ 356 h 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6" h="356">
                    <a:moveTo>
                      <a:pt x="0" y="142"/>
                    </a:moveTo>
                    <a:lnTo>
                      <a:pt x="6" y="197"/>
                    </a:lnTo>
                    <a:lnTo>
                      <a:pt x="0" y="208"/>
                    </a:lnTo>
                    <a:lnTo>
                      <a:pt x="36" y="223"/>
                    </a:lnTo>
                    <a:lnTo>
                      <a:pt x="43" y="211"/>
                    </a:lnTo>
                    <a:lnTo>
                      <a:pt x="49" y="221"/>
                    </a:lnTo>
                    <a:lnTo>
                      <a:pt x="48" y="256"/>
                    </a:lnTo>
                    <a:lnTo>
                      <a:pt x="30" y="266"/>
                    </a:lnTo>
                    <a:lnTo>
                      <a:pt x="33" y="297"/>
                    </a:lnTo>
                    <a:lnTo>
                      <a:pt x="24" y="321"/>
                    </a:lnTo>
                    <a:lnTo>
                      <a:pt x="40" y="317"/>
                    </a:lnTo>
                    <a:lnTo>
                      <a:pt x="93" y="356"/>
                    </a:lnTo>
                    <a:lnTo>
                      <a:pt x="108" y="335"/>
                    </a:lnTo>
                    <a:lnTo>
                      <a:pt x="113" y="311"/>
                    </a:lnTo>
                    <a:lnTo>
                      <a:pt x="125" y="291"/>
                    </a:lnTo>
                    <a:lnTo>
                      <a:pt x="133" y="259"/>
                    </a:lnTo>
                    <a:lnTo>
                      <a:pt x="139" y="259"/>
                    </a:lnTo>
                    <a:lnTo>
                      <a:pt x="139" y="269"/>
                    </a:lnTo>
                    <a:lnTo>
                      <a:pt x="148" y="266"/>
                    </a:lnTo>
                    <a:lnTo>
                      <a:pt x="143" y="257"/>
                    </a:lnTo>
                    <a:lnTo>
                      <a:pt x="154" y="244"/>
                    </a:lnTo>
                    <a:lnTo>
                      <a:pt x="185" y="232"/>
                    </a:lnTo>
                    <a:lnTo>
                      <a:pt x="236" y="197"/>
                    </a:lnTo>
                    <a:lnTo>
                      <a:pt x="267" y="133"/>
                    </a:lnTo>
                    <a:lnTo>
                      <a:pt x="276" y="133"/>
                    </a:lnTo>
                    <a:lnTo>
                      <a:pt x="258" y="90"/>
                    </a:lnTo>
                    <a:lnTo>
                      <a:pt x="273" y="85"/>
                    </a:lnTo>
                    <a:lnTo>
                      <a:pt x="218" y="57"/>
                    </a:lnTo>
                    <a:lnTo>
                      <a:pt x="172" y="59"/>
                    </a:lnTo>
                    <a:lnTo>
                      <a:pt x="140" y="30"/>
                    </a:lnTo>
                    <a:lnTo>
                      <a:pt x="102" y="0"/>
                    </a:lnTo>
                    <a:lnTo>
                      <a:pt x="84" y="20"/>
                    </a:lnTo>
                    <a:lnTo>
                      <a:pt x="39" y="44"/>
                    </a:lnTo>
                    <a:lnTo>
                      <a:pt x="28" y="88"/>
                    </a:lnTo>
                    <a:lnTo>
                      <a:pt x="24" y="114"/>
                    </a:lnTo>
                    <a:lnTo>
                      <a:pt x="0" y="142"/>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46" name="Freeform 230"/>
              <p:cNvSpPr>
                <a:spLocks noChangeAspect="1"/>
              </p:cNvSpPr>
              <p:nvPr/>
            </p:nvSpPr>
            <p:spPr bwMode="auto">
              <a:xfrm>
                <a:off x="1605958" y="3911584"/>
                <a:ext cx="16622" cy="32555"/>
              </a:xfrm>
              <a:custGeom>
                <a:avLst/>
                <a:gdLst>
                  <a:gd name="T0" fmla="*/ 0 w 30"/>
                  <a:gd name="T1" fmla="*/ 0 h 49"/>
                  <a:gd name="T2" fmla="*/ 2147483647 w 30"/>
                  <a:gd name="T3" fmla="*/ 2147483647 h 49"/>
                  <a:gd name="T4" fmla="*/ 0 w 30"/>
                  <a:gd name="T5" fmla="*/ 2147483647 h 49"/>
                  <a:gd name="T6" fmla="*/ 2147483647 w 30"/>
                  <a:gd name="T7" fmla="*/ 2147483647 h 49"/>
                  <a:gd name="T8" fmla="*/ 2147483647 w 30"/>
                  <a:gd name="T9" fmla="*/ 0 h 49"/>
                  <a:gd name="T10" fmla="*/ 0 w 30"/>
                  <a:gd name="T11" fmla="*/ 0 h 49"/>
                  <a:gd name="T12" fmla="*/ 0 60000 65536"/>
                  <a:gd name="T13" fmla="*/ 0 60000 65536"/>
                  <a:gd name="T14" fmla="*/ 0 60000 65536"/>
                  <a:gd name="T15" fmla="*/ 0 60000 65536"/>
                  <a:gd name="T16" fmla="*/ 0 60000 65536"/>
                  <a:gd name="T17" fmla="*/ 0 60000 65536"/>
                  <a:gd name="T18" fmla="*/ 0 w 30"/>
                  <a:gd name="T19" fmla="*/ 0 h 49"/>
                  <a:gd name="T20" fmla="*/ 30 w 3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0" h="49">
                    <a:moveTo>
                      <a:pt x="0" y="0"/>
                    </a:moveTo>
                    <a:lnTo>
                      <a:pt x="17" y="28"/>
                    </a:lnTo>
                    <a:lnTo>
                      <a:pt x="0" y="46"/>
                    </a:lnTo>
                    <a:lnTo>
                      <a:pt x="30" y="49"/>
                    </a:lnTo>
                    <a:lnTo>
                      <a:pt x="14" y="0"/>
                    </a:lnTo>
                    <a:lnTo>
                      <a:pt x="0" y="0"/>
                    </a:lnTo>
                    <a:close/>
                  </a:path>
                </a:pathLst>
              </a:custGeom>
              <a:solidFill>
                <a:srgbClr val="FFFF00"/>
              </a:solidFill>
              <a:ln w="0" cap="flat" cmpd="sng">
                <a:solidFill>
                  <a:srgbClr val="006699"/>
                </a:solidFill>
                <a:prstDash val="solid"/>
                <a:round/>
                <a:headEnd type="none" w="med" len="med"/>
                <a:tailEnd type="none" w="med" len="med"/>
              </a:ln>
            </p:spPr>
            <p:txBody>
              <a:bodyPr/>
              <a:lstStyle/>
              <a:p>
                <a:endParaRPr lang="en-US" sz="1799"/>
              </a:p>
            </p:txBody>
          </p:sp>
          <p:sp>
            <p:nvSpPr>
              <p:cNvPr id="1247" name="Freeform 231"/>
              <p:cNvSpPr>
                <a:spLocks noChangeAspect="1"/>
              </p:cNvSpPr>
              <p:nvPr/>
            </p:nvSpPr>
            <p:spPr bwMode="auto">
              <a:xfrm>
                <a:off x="1920240" y="4014679"/>
                <a:ext cx="7554" cy="5425"/>
              </a:xfrm>
              <a:custGeom>
                <a:avLst/>
                <a:gdLst>
                  <a:gd name="T0" fmla="*/ 2147483647 w 13"/>
                  <a:gd name="T1" fmla="*/ 2147483647 h 11"/>
                  <a:gd name="T2" fmla="*/ 2147483647 w 13"/>
                  <a:gd name="T3" fmla="*/ 2147483647 h 11"/>
                  <a:gd name="T4" fmla="*/ 0 w 13"/>
                  <a:gd name="T5" fmla="*/ 0 h 11"/>
                  <a:gd name="T6" fmla="*/ 2147483647 w 13"/>
                  <a:gd name="T7" fmla="*/ 2147483647 h 11"/>
                  <a:gd name="T8" fmla="*/ 0 60000 65536"/>
                  <a:gd name="T9" fmla="*/ 0 60000 65536"/>
                  <a:gd name="T10" fmla="*/ 0 60000 65536"/>
                  <a:gd name="T11" fmla="*/ 0 60000 65536"/>
                  <a:gd name="T12" fmla="*/ 0 w 13"/>
                  <a:gd name="T13" fmla="*/ 0 h 11"/>
                  <a:gd name="T14" fmla="*/ 13 w 13"/>
                  <a:gd name="T15" fmla="*/ 11 h 11"/>
                </a:gdLst>
                <a:ahLst/>
                <a:cxnLst>
                  <a:cxn ang="T8">
                    <a:pos x="T0" y="T1"/>
                  </a:cxn>
                  <a:cxn ang="T9">
                    <a:pos x="T2" y="T3"/>
                  </a:cxn>
                  <a:cxn ang="T10">
                    <a:pos x="T4" y="T5"/>
                  </a:cxn>
                  <a:cxn ang="T11">
                    <a:pos x="T6" y="T7"/>
                  </a:cxn>
                </a:cxnLst>
                <a:rect l="T12" t="T13" r="T14" b="T15"/>
                <a:pathLst>
                  <a:path w="13" h="11">
                    <a:moveTo>
                      <a:pt x="13" y="2"/>
                    </a:moveTo>
                    <a:lnTo>
                      <a:pt x="3" y="11"/>
                    </a:lnTo>
                    <a:lnTo>
                      <a:pt x="0" y="0"/>
                    </a:lnTo>
                    <a:lnTo>
                      <a:pt x="13" y="2"/>
                    </a:lnTo>
                    <a:close/>
                  </a:path>
                </a:pathLst>
              </a:custGeom>
              <a:solidFill>
                <a:srgbClr val="FFFF00"/>
              </a:solidFill>
              <a:ln w="0">
                <a:solidFill>
                  <a:srgbClr val="006699"/>
                </a:solidFill>
                <a:prstDash val="solid"/>
                <a:round/>
                <a:headEnd/>
                <a:tailEnd/>
              </a:ln>
            </p:spPr>
            <p:txBody>
              <a:bodyPr/>
              <a:lstStyle/>
              <a:p>
                <a:endParaRPr lang="en-US" sz="1799"/>
              </a:p>
            </p:txBody>
          </p:sp>
          <p:sp>
            <p:nvSpPr>
              <p:cNvPr id="1248" name="Freeform 232"/>
              <p:cNvSpPr>
                <a:spLocks noChangeAspect="1"/>
              </p:cNvSpPr>
              <p:nvPr/>
            </p:nvSpPr>
            <p:spPr bwMode="auto">
              <a:xfrm>
                <a:off x="1891533" y="3911584"/>
                <a:ext cx="362636" cy="687303"/>
              </a:xfrm>
              <a:custGeom>
                <a:avLst/>
                <a:gdLst>
                  <a:gd name="T0" fmla="*/ 2147483647 w 640"/>
                  <a:gd name="T1" fmla="*/ 2147483647 h 1012"/>
                  <a:gd name="T2" fmla="*/ 2147483647 w 640"/>
                  <a:gd name="T3" fmla="*/ 2147483647 h 1012"/>
                  <a:gd name="T4" fmla="*/ 2147483647 w 640"/>
                  <a:gd name="T5" fmla="*/ 2147483647 h 1012"/>
                  <a:gd name="T6" fmla="*/ 2147483647 w 640"/>
                  <a:gd name="T7" fmla="*/ 2147483647 h 1012"/>
                  <a:gd name="T8" fmla="*/ 2147483647 w 640"/>
                  <a:gd name="T9" fmla="*/ 2147483647 h 1012"/>
                  <a:gd name="T10" fmla="*/ 2147483647 w 640"/>
                  <a:gd name="T11" fmla="*/ 2147483647 h 1012"/>
                  <a:gd name="T12" fmla="*/ 2147483647 w 640"/>
                  <a:gd name="T13" fmla="*/ 2147483647 h 1012"/>
                  <a:gd name="T14" fmla="*/ 2147483647 w 640"/>
                  <a:gd name="T15" fmla="*/ 2147483647 h 1012"/>
                  <a:gd name="T16" fmla="*/ 2147483647 w 640"/>
                  <a:gd name="T17" fmla="*/ 2147483647 h 1012"/>
                  <a:gd name="T18" fmla="*/ 2147483647 w 640"/>
                  <a:gd name="T19" fmla="*/ 2147483647 h 1012"/>
                  <a:gd name="T20" fmla="*/ 2147483647 w 640"/>
                  <a:gd name="T21" fmla="*/ 2147483647 h 1012"/>
                  <a:gd name="T22" fmla="*/ 2147483647 w 640"/>
                  <a:gd name="T23" fmla="*/ 2147483647 h 1012"/>
                  <a:gd name="T24" fmla="*/ 2147483647 w 640"/>
                  <a:gd name="T25" fmla="*/ 2147483647 h 1012"/>
                  <a:gd name="T26" fmla="*/ 2147483647 w 640"/>
                  <a:gd name="T27" fmla="*/ 2147483647 h 1012"/>
                  <a:gd name="T28" fmla="*/ 2147483647 w 640"/>
                  <a:gd name="T29" fmla="*/ 2147483647 h 1012"/>
                  <a:gd name="T30" fmla="*/ 2147483647 w 640"/>
                  <a:gd name="T31" fmla="*/ 2147483647 h 1012"/>
                  <a:gd name="T32" fmla="*/ 2147483647 w 640"/>
                  <a:gd name="T33" fmla="*/ 2147483647 h 1012"/>
                  <a:gd name="T34" fmla="*/ 2147483647 w 640"/>
                  <a:gd name="T35" fmla="*/ 2147483647 h 1012"/>
                  <a:gd name="T36" fmla="*/ 2147483647 w 640"/>
                  <a:gd name="T37" fmla="*/ 2147483647 h 1012"/>
                  <a:gd name="T38" fmla="*/ 2147483647 w 640"/>
                  <a:gd name="T39" fmla="*/ 2147483647 h 1012"/>
                  <a:gd name="T40" fmla="*/ 2147483647 w 640"/>
                  <a:gd name="T41" fmla="*/ 2147483647 h 1012"/>
                  <a:gd name="T42" fmla="*/ 2147483647 w 640"/>
                  <a:gd name="T43" fmla="*/ 2147483647 h 1012"/>
                  <a:gd name="T44" fmla="*/ 2147483647 w 640"/>
                  <a:gd name="T45" fmla="*/ 2147483647 h 1012"/>
                  <a:gd name="T46" fmla="*/ 2147483647 w 640"/>
                  <a:gd name="T47" fmla="*/ 2147483647 h 1012"/>
                  <a:gd name="T48" fmla="*/ 2147483647 w 640"/>
                  <a:gd name="T49" fmla="*/ 2147483647 h 1012"/>
                  <a:gd name="T50" fmla="*/ 2147483647 w 640"/>
                  <a:gd name="T51" fmla="*/ 2147483647 h 1012"/>
                  <a:gd name="T52" fmla="*/ 2147483647 w 640"/>
                  <a:gd name="T53" fmla="*/ 2147483647 h 1012"/>
                  <a:gd name="T54" fmla="*/ 2147483647 w 640"/>
                  <a:gd name="T55" fmla="*/ 2147483647 h 1012"/>
                  <a:gd name="T56" fmla="*/ 2147483647 w 640"/>
                  <a:gd name="T57" fmla="*/ 2147483647 h 1012"/>
                  <a:gd name="T58" fmla="*/ 2147483647 w 640"/>
                  <a:gd name="T59" fmla="*/ 2147483647 h 1012"/>
                  <a:gd name="T60" fmla="*/ 2147483647 w 640"/>
                  <a:gd name="T61" fmla="*/ 2147483647 h 1012"/>
                  <a:gd name="T62" fmla="*/ 2147483647 w 640"/>
                  <a:gd name="T63" fmla="*/ 2147483647 h 1012"/>
                  <a:gd name="T64" fmla="*/ 2147483647 w 640"/>
                  <a:gd name="T65" fmla="*/ 2147483647 h 1012"/>
                  <a:gd name="T66" fmla="*/ 2147483647 w 640"/>
                  <a:gd name="T67" fmla="*/ 2147483647 h 1012"/>
                  <a:gd name="T68" fmla="*/ 2147483647 w 640"/>
                  <a:gd name="T69" fmla="*/ 2147483647 h 1012"/>
                  <a:gd name="T70" fmla="*/ 2147483647 w 640"/>
                  <a:gd name="T71" fmla="*/ 2147483647 h 1012"/>
                  <a:gd name="T72" fmla="*/ 2147483647 w 640"/>
                  <a:gd name="T73" fmla="*/ 2147483647 h 1012"/>
                  <a:gd name="T74" fmla="*/ 2147483647 w 640"/>
                  <a:gd name="T75" fmla="*/ 2147483647 h 1012"/>
                  <a:gd name="T76" fmla="*/ 2147483647 w 640"/>
                  <a:gd name="T77" fmla="*/ 2147483647 h 1012"/>
                  <a:gd name="T78" fmla="*/ 2147483647 w 640"/>
                  <a:gd name="T79" fmla="*/ 2147483647 h 1012"/>
                  <a:gd name="T80" fmla="*/ 2147483647 w 640"/>
                  <a:gd name="T81" fmla="*/ 2147483647 h 10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0"/>
                  <a:gd name="T124" fmla="*/ 0 h 1012"/>
                  <a:gd name="T125" fmla="*/ 640 w 640"/>
                  <a:gd name="T126" fmla="*/ 1012 h 10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0" h="1012">
                    <a:moveTo>
                      <a:pt x="628" y="771"/>
                    </a:moveTo>
                    <a:lnTo>
                      <a:pt x="621" y="800"/>
                    </a:lnTo>
                    <a:lnTo>
                      <a:pt x="618" y="846"/>
                    </a:lnTo>
                    <a:lnTo>
                      <a:pt x="625" y="892"/>
                    </a:lnTo>
                    <a:lnTo>
                      <a:pt x="640" y="897"/>
                    </a:lnTo>
                    <a:lnTo>
                      <a:pt x="618" y="943"/>
                    </a:lnTo>
                    <a:lnTo>
                      <a:pt x="618" y="965"/>
                    </a:lnTo>
                    <a:lnTo>
                      <a:pt x="606" y="988"/>
                    </a:lnTo>
                    <a:lnTo>
                      <a:pt x="589" y="1012"/>
                    </a:lnTo>
                    <a:lnTo>
                      <a:pt x="579" y="1012"/>
                    </a:lnTo>
                    <a:lnTo>
                      <a:pt x="547" y="986"/>
                    </a:lnTo>
                    <a:lnTo>
                      <a:pt x="527" y="959"/>
                    </a:lnTo>
                    <a:lnTo>
                      <a:pt x="485" y="936"/>
                    </a:lnTo>
                    <a:lnTo>
                      <a:pt x="443" y="912"/>
                    </a:lnTo>
                    <a:lnTo>
                      <a:pt x="401" y="888"/>
                    </a:lnTo>
                    <a:lnTo>
                      <a:pt x="359" y="862"/>
                    </a:lnTo>
                    <a:lnTo>
                      <a:pt x="316" y="822"/>
                    </a:lnTo>
                    <a:lnTo>
                      <a:pt x="274" y="780"/>
                    </a:lnTo>
                    <a:lnTo>
                      <a:pt x="276" y="752"/>
                    </a:lnTo>
                    <a:lnTo>
                      <a:pt x="243" y="691"/>
                    </a:lnTo>
                    <a:lnTo>
                      <a:pt x="210" y="631"/>
                    </a:lnTo>
                    <a:lnTo>
                      <a:pt x="188" y="592"/>
                    </a:lnTo>
                    <a:lnTo>
                      <a:pt x="165" y="555"/>
                    </a:lnTo>
                    <a:lnTo>
                      <a:pt x="144" y="513"/>
                    </a:lnTo>
                    <a:lnTo>
                      <a:pt x="124" y="473"/>
                    </a:lnTo>
                    <a:lnTo>
                      <a:pt x="103" y="433"/>
                    </a:lnTo>
                    <a:lnTo>
                      <a:pt x="83" y="391"/>
                    </a:lnTo>
                    <a:lnTo>
                      <a:pt x="47" y="364"/>
                    </a:lnTo>
                    <a:lnTo>
                      <a:pt x="13" y="336"/>
                    </a:lnTo>
                    <a:lnTo>
                      <a:pt x="18" y="322"/>
                    </a:lnTo>
                    <a:lnTo>
                      <a:pt x="0" y="249"/>
                    </a:lnTo>
                    <a:lnTo>
                      <a:pt x="22" y="218"/>
                    </a:lnTo>
                    <a:lnTo>
                      <a:pt x="46" y="185"/>
                    </a:lnTo>
                    <a:lnTo>
                      <a:pt x="49" y="216"/>
                    </a:lnTo>
                    <a:lnTo>
                      <a:pt x="40" y="240"/>
                    </a:lnTo>
                    <a:lnTo>
                      <a:pt x="56" y="236"/>
                    </a:lnTo>
                    <a:lnTo>
                      <a:pt x="109" y="275"/>
                    </a:lnTo>
                    <a:lnTo>
                      <a:pt x="124" y="254"/>
                    </a:lnTo>
                    <a:lnTo>
                      <a:pt x="129" y="230"/>
                    </a:lnTo>
                    <a:lnTo>
                      <a:pt x="141" y="210"/>
                    </a:lnTo>
                    <a:lnTo>
                      <a:pt x="149" y="178"/>
                    </a:lnTo>
                    <a:lnTo>
                      <a:pt x="155" y="178"/>
                    </a:lnTo>
                    <a:lnTo>
                      <a:pt x="155" y="188"/>
                    </a:lnTo>
                    <a:lnTo>
                      <a:pt x="164" y="187"/>
                    </a:lnTo>
                    <a:lnTo>
                      <a:pt x="159" y="176"/>
                    </a:lnTo>
                    <a:lnTo>
                      <a:pt x="170" y="163"/>
                    </a:lnTo>
                    <a:lnTo>
                      <a:pt x="201" y="151"/>
                    </a:lnTo>
                    <a:lnTo>
                      <a:pt x="252" y="116"/>
                    </a:lnTo>
                    <a:lnTo>
                      <a:pt x="283" y="52"/>
                    </a:lnTo>
                    <a:lnTo>
                      <a:pt x="292" y="52"/>
                    </a:lnTo>
                    <a:lnTo>
                      <a:pt x="274" y="9"/>
                    </a:lnTo>
                    <a:lnTo>
                      <a:pt x="289" y="4"/>
                    </a:lnTo>
                    <a:lnTo>
                      <a:pt x="292" y="0"/>
                    </a:lnTo>
                    <a:lnTo>
                      <a:pt x="319" y="28"/>
                    </a:lnTo>
                    <a:lnTo>
                      <a:pt x="347" y="55"/>
                    </a:lnTo>
                    <a:lnTo>
                      <a:pt x="385" y="98"/>
                    </a:lnTo>
                    <a:lnTo>
                      <a:pt x="394" y="124"/>
                    </a:lnTo>
                    <a:lnTo>
                      <a:pt x="455" y="125"/>
                    </a:lnTo>
                    <a:lnTo>
                      <a:pt x="492" y="127"/>
                    </a:lnTo>
                    <a:lnTo>
                      <a:pt x="541" y="143"/>
                    </a:lnTo>
                    <a:lnTo>
                      <a:pt x="522" y="210"/>
                    </a:lnTo>
                    <a:lnTo>
                      <a:pt x="553" y="231"/>
                    </a:lnTo>
                    <a:lnTo>
                      <a:pt x="535" y="230"/>
                    </a:lnTo>
                    <a:lnTo>
                      <a:pt x="495" y="240"/>
                    </a:lnTo>
                    <a:lnTo>
                      <a:pt x="456" y="260"/>
                    </a:lnTo>
                    <a:lnTo>
                      <a:pt x="418" y="278"/>
                    </a:lnTo>
                    <a:lnTo>
                      <a:pt x="404" y="319"/>
                    </a:lnTo>
                    <a:lnTo>
                      <a:pt x="392" y="363"/>
                    </a:lnTo>
                    <a:lnTo>
                      <a:pt x="367" y="406"/>
                    </a:lnTo>
                    <a:lnTo>
                      <a:pt x="389" y="448"/>
                    </a:lnTo>
                    <a:lnTo>
                      <a:pt x="410" y="491"/>
                    </a:lnTo>
                    <a:lnTo>
                      <a:pt x="409" y="515"/>
                    </a:lnTo>
                    <a:lnTo>
                      <a:pt x="428" y="519"/>
                    </a:lnTo>
                    <a:lnTo>
                      <a:pt x="456" y="542"/>
                    </a:lnTo>
                    <a:lnTo>
                      <a:pt x="495" y="551"/>
                    </a:lnTo>
                    <a:lnTo>
                      <a:pt x="528" y="524"/>
                    </a:lnTo>
                    <a:lnTo>
                      <a:pt x="531" y="566"/>
                    </a:lnTo>
                    <a:lnTo>
                      <a:pt x="535" y="607"/>
                    </a:lnTo>
                    <a:lnTo>
                      <a:pt x="586" y="603"/>
                    </a:lnTo>
                    <a:lnTo>
                      <a:pt x="612" y="646"/>
                    </a:lnTo>
                    <a:lnTo>
                      <a:pt x="635" y="689"/>
                    </a:lnTo>
                    <a:lnTo>
                      <a:pt x="628" y="701"/>
                    </a:lnTo>
                    <a:lnTo>
                      <a:pt x="628" y="771"/>
                    </a:lnTo>
                    <a:close/>
                  </a:path>
                </a:pathLst>
              </a:custGeom>
              <a:solidFill>
                <a:srgbClr val="FFFF00"/>
              </a:solidFill>
              <a:ln w="0">
                <a:solidFill>
                  <a:srgbClr val="006699"/>
                </a:solidFill>
                <a:prstDash val="solid"/>
                <a:round/>
                <a:headEnd/>
                <a:tailEnd/>
              </a:ln>
            </p:spPr>
            <p:txBody>
              <a:bodyPr/>
              <a:lstStyle/>
              <a:p>
                <a:endParaRPr lang="en-US" sz="1799"/>
              </a:p>
            </p:txBody>
          </p:sp>
          <p:sp>
            <p:nvSpPr>
              <p:cNvPr id="1249" name="Freeform 355"/>
              <p:cNvSpPr>
                <a:spLocks noChangeAspect="1"/>
              </p:cNvSpPr>
              <p:nvPr/>
            </p:nvSpPr>
            <p:spPr bwMode="auto">
              <a:xfrm>
                <a:off x="1030275" y="1296216"/>
                <a:ext cx="1799572" cy="1052654"/>
              </a:xfrm>
              <a:custGeom>
                <a:avLst/>
                <a:gdLst>
                  <a:gd name="T0" fmla="*/ 2147483647 w 3170"/>
                  <a:gd name="T1" fmla="*/ 2147483647 h 1548"/>
                  <a:gd name="T2" fmla="*/ 2147483647 w 3170"/>
                  <a:gd name="T3" fmla="*/ 2147483647 h 1548"/>
                  <a:gd name="T4" fmla="*/ 2147483647 w 3170"/>
                  <a:gd name="T5" fmla="*/ 2147483647 h 1548"/>
                  <a:gd name="T6" fmla="*/ 2147483647 w 3170"/>
                  <a:gd name="T7" fmla="*/ 2147483647 h 1548"/>
                  <a:gd name="T8" fmla="*/ 2147483647 w 3170"/>
                  <a:gd name="T9" fmla="*/ 2147483647 h 1548"/>
                  <a:gd name="T10" fmla="*/ 2147483647 w 3170"/>
                  <a:gd name="T11" fmla="*/ 2147483647 h 1548"/>
                  <a:gd name="T12" fmla="*/ 2147483647 w 3170"/>
                  <a:gd name="T13" fmla="*/ 2147483647 h 1548"/>
                  <a:gd name="T14" fmla="*/ 2147483647 w 3170"/>
                  <a:gd name="T15" fmla="*/ 2147483647 h 1548"/>
                  <a:gd name="T16" fmla="*/ 2147483647 w 3170"/>
                  <a:gd name="T17" fmla="*/ 2147483647 h 1548"/>
                  <a:gd name="T18" fmla="*/ 2147483647 w 3170"/>
                  <a:gd name="T19" fmla="*/ 2147483647 h 1548"/>
                  <a:gd name="T20" fmla="*/ 2147483647 w 3170"/>
                  <a:gd name="T21" fmla="*/ 2147483647 h 1548"/>
                  <a:gd name="T22" fmla="*/ 2147483647 w 3170"/>
                  <a:gd name="T23" fmla="*/ 2147483647 h 1548"/>
                  <a:gd name="T24" fmla="*/ 2147483647 w 3170"/>
                  <a:gd name="T25" fmla="*/ 2147483647 h 1548"/>
                  <a:gd name="T26" fmla="*/ 2147483647 w 3170"/>
                  <a:gd name="T27" fmla="*/ 2147483647 h 1548"/>
                  <a:gd name="T28" fmla="*/ 2147483647 w 3170"/>
                  <a:gd name="T29" fmla="*/ 2147483647 h 1548"/>
                  <a:gd name="T30" fmla="*/ 2147483647 w 3170"/>
                  <a:gd name="T31" fmla="*/ 2147483647 h 1548"/>
                  <a:gd name="T32" fmla="*/ 2147483647 w 3170"/>
                  <a:gd name="T33" fmla="*/ 2147483647 h 1548"/>
                  <a:gd name="T34" fmla="*/ 2147483647 w 3170"/>
                  <a:gd name="T35" fmla="*/ 2147483647 h 1548"/>
                  <a:gd name="T36" fmla="*/ 2147483647 w 3170"/>
                  <a:gd name="T37" fmla="*/ 2147483647 h 1548"/>
                  <a:gd name="T38" fmla="*/ 2147483647 w 3170"/>
                  <a:gd name="T39" fmla="*/ 2147483647 h 1548"/>
                  <a:gd name="T40" fmla="*/ 2147483647 w 3170"/>
                  <a:gd name="T41" fmla="*/ 2147483647 h 1548"/>
                  <a:gd name="T42" fmla="*/ 2147483647 w 3170"/>
                  <a:gd name="T43" fmla="*/ 2147483647 h 1548"/>
                  <a:gd name="T44" fmla="*/ 2147483647 w 3170"/>
                  <a:gd name="T45" fmla="*/ 2147483647 h 1548"/>
                  <a:gd name="T46" fmla="*/ 2147483647 w 3170"/>
                  <a:gd name="T47" fmla="*/ 2147483647 h 1548"/>
                  <a:gd name="T48" fmla="*/ 2147483647 w 3170"/>
                  <a:gd name="T49" fmla="*/ 2147483647 h 1548"/>
                  <a:gd name="T50" fmla="*/ 2147483647 w 3170"/>
                  <a:gd name="T51" fmla="*/ 2147483647 h 1548"/>
                  <a:gd name="T52" fmla="*/ 2147483647 w 3170"/>
                  <a:gd name="T53" fmla="*/ 2147483647 h 1548"/>
                  <a:gd name="T54" fmla="*/ 2147483647 w 3170"/>
                  <a:gd name="T55" fmla="*/ 2147483647 h 1548"/>
                  <a:gd name="T56" fmla="*/ 2147483647 w 3170"/>
                  <a:gd name="T57" fmla="*/ 2147483647 h 1548"/>
                  <a:gd name="T58" fmla="*/ 2147483647 w 3170"/>
                  <a:gd name="T59" fmla="*/ 2147483647 h 1548"/>
                  <a:gd name="T60" fmla="*/ 2147483647 w 3170"/>
                  <a:gd name="T61" fmla="*/ 2147483647 h 1548"/>
                  <a:gd name="T62" fmla="*/ 2147483647 w 3170"/>
                  <a:gd name="T63" fmla="*/ 2147483647 h 1548"/>
                  <a:gd name="T64" fmla="*/ 2147483647 w 3170"/>
                  <a:gd name="T65" fmla="*/ 2147483647 h 1548"/>
                  <a:gd name="T66" fmla="*/ 2147483647 w 3170"/>
                  <a:gd name="T67" fmla="*/ 2147483647 h 1548"/>
                  <a:gd name="T68" fmla="*/ 2147483647 w 3170"/>
                  <a:gd name="T69" fmla="*/ 2147483647 h 1548"/>
                  <a:gd name="T70" fmla="*/ 2147483647 w 3170"/>
                  <a:gd name="T71" fmla="*/ 2147483647 h 1548"/>
                  <a:gd name="T72" fmla="*/ 2147483647 w 3170"/>
                  <a:gd name="T73" fmla="*/ 2147483647 h 1548"/>
                  <a:gd name="T74" fmla="*/ 2147483647 w 3170"/>
                  <a:gd name="T75" fmla="*/ 2147483647 h 1548"/>
                  <a:gd name="T76" fmla="*/ 2147483647 w 3170"/>
                  <a:gd name="T77" fmla="*/ 2147483647 h 1548"/>
                  <a:gd name="T78" fmla="*/ 2147483647 w 3170"/>
                  <a:gd name="T79" fmla="*/ 2147483647 h 1548"/>
                  <a:gd name="T80" fmla="*/ 2147483647 w 3170"/>
                  <a:gd name="T81" fmla="*/ 2147483647 h 1548"/>
                  <a:gd name="T82" fmla="*/ 2147483647 w 3170"/>
                  <a:gd name="T83" fmla="*/ 2147483647 h 1548"/>
                  <a:gd name="T84" fmla="*/ 2147483647 w 3170"/>
                  <a:gd name="T85" fmla="*/ 2147483647 h 1548"/>
                  <a:gd name="T86" fmla="*/ 2147483647 w 3170"/>
                  <a:gd name="T87" fmla="*/ 2147483647 h 1548"/>
                  <a:gd name="T88" fmla="*/ 2147483647 w 3170"/>
                  <a:gd name="T89" fmla="*/ 2147483647 h 1548"/>
                  <a:gd name="T90" fmla="*/ 2147483647 w 3170"/>
                  <a:gd name="T91" fmla="*/ 2147483647 h 1548"/>
                  <a:gd name="T92" fmla="*/ 2147483647 w 3170"/>
                  <a:gd name="T93" fmla="*/ 2147483647 h 1548"/>
                  <a:gd name="T94" fmla="*/ 2147483647 w 3170"/>
                  <a:gd name="T95" fmla="*/ 2147483647 h 1548"/>
                  <a:gd name="T96" fmla="*/ 2147483647 w 3170"/>
                  <a:gd name="T97" fmla="*/ 2147483647 h 1548"/>
                  <a:gd name="T98" fmla="*/ 2147483647 w 3170"/>
                  <a:gd name="T99" fmla="*/ 2147483647 h 1548"/>
                  <a:gd name="T100" fmla="*/ 2147483647 w 3170"/>
                  <a:gd name="T101" fmla="*/ 2147483647 h 1548"/>
                  <a:gd name="T102" fmla="*/ 2147483647 w 3170"/>
                  <a:gd name="T103" fmla="*/ 2147483647 h 1548"/>
                  <a:gd name="T104" fmla="*/ 2147483647 w 3170"/>
                  <a:gd name="T105" fmla="*/ 2147483647 h 1548"/>
                  <a:gd name="T106" fmla="*/ 2147483647 w 3170"/>
                  <a:gd name="T107" fmla="*/ 2147483647 h 1548"/>
                  <a:gd name="T108" fmla="*/ 2147483647 w 3170"/>
                  <a:gd name="T109" fmla="*/ 2147483647 h 1548"/>
                  <a:gd name="T110" fmla="*/ 2147483647 w 3170"/>
                  <a:gd name="T111" fmla="*/ 2147483647 h 1548"/>
                  <a:gd name="T112" fmla="*/ 2147483647 w 3170"/>
                  <a:gd name="T113" fmla="*/ 2147483647 h 15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70"/>
                  <a:gd name="T172" fmla="*/ 0 h 1548"/>
                  <a:gd name="T173" fmla="*/ 3170 w 3170"/>
                  <a:gd name="T174" fmla="*/ 1548 h 15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70" h="1548">
                    <a:moveTo>
                      <a:pt x="2335" y="272"/>
                    </a:moveTo>
                    <a:lnTo>
                      <a:pt x="2317" y="254"/>
                    </a:lnTo>
                    <a:lnTo>
                      <a:pt x="2366" y="257"/>
                    </a:lnTo>
                    <a:lnTo>
                      <a:pt x="2391" y="270"/>
                    </a:lnTo>
                    <a:lnTo>
                      <a:pt x="2415" y="264"/>
                    </a:lnTo>
                    <a:lnTo>
                      <a:pt x="2397" y="237"/>
                    </a:lnTo>
                    <a:lnTo>
                      <a:pt x="2415" y="243"/>
                    </a:lnTo>
                    <a:lnTo>
                      <a:pt x="2426" y="246"/>
                    </a:lnTo>
                    <a:lnTo>
                      <a:pt x="2441" y="261"/>
                    </a:lnTo>
                    <a:lnTo>
                      <a:pt x="2529" y="228"/>
                    </a:lnTo>
                    <a:lnTo>
                      <a:pt x="2547" y="203"/>
                    </a:lnTo>
                    <a:lnTo>
                      <a:pt x="2541" y="179"/>
                    </a:lnTo>
                    <a:lnTo>
                      <a:pt x="2545" y="164"/>
                    </a:lnTo>
                    <a:lnTo>
                      <a:pt x="2591" y="148"/>
                    </a:lnTo>
                    <a:lnTo>
                      <a:pt x="2564" y="143"/>
                    </a:lnTo>
                    <a:lnTo>
                      <a:pt x="2600" y="128"/>
                    </a:lnTo>
                    <a:lnTo>
                      <a:pt x="2544" y="112"/>
                    </a:lnTo>
                    <a:lnTo>
                      <a:pt x="2582" y="108"/>
                    </a:lnTo>
                    <a:lnTo>
                      <a:pt x="2473" y="105"/>
                    </a:lnTo>
                    <a:lnTo>
                      <a:pt x="2463" y="130"/>
                    </a:lnTo>
                    <a:lnTo>
                      <a:pt x="2469" y="140"/>
                    </a:lnTo>
                    <a:lnTo>
                      <a:pt x="2463" y="151"/>
                    </a:lnTo>
                    <a:lnTo>
                      <a:pt x="2432" y="151"/>
                    </a:lnTo>
                    <a:lnTo>
                      <a:pt x="2350" y="217"/>
                    </a:lnTo>
                    <a:lnTo>
                      <a:pt x="2321" y="220"/>
                    </a:lnTo>
                    <a:lnTo>
                      <a:pt x="2312" y="182"/>
                    </a:lnTo>
                    <a:lnTo>
                      <a:pt x="2326" y="173"/>
                    </a:lnTo>
                    <a:lnTo>
                      <a:pt x="2348" y="142"/>
                    </a:lnTo>
                    <a:lnTo>
                      <a:pt x="2317" y="127"/>
                    </a:lnTo>
                    <a:lnTo>
                      <a:pt x="2251" y="173"/>
                    </a:lnTo>
                    <a:lnTo>
                      <a:pt x="2267" y="133"/>
                    </a:lnTo>
                    <a:lnTo>
                      <a:pt x="2255" y="124"/>
                    </a:lnTo>
                    <a:lnTo>
                      <a:pt x="2291" y="117"/>
                    </a:lnTo>
                    <a:lnTo>
                      <a:pt x="2267" y="108"/>
                    </a:lnTo>
                    <a:lnTo>
                      <a:pt x="2229" y="106"/>
                    </a:lnTo>
                    <a:lnTo>
                      <a:pt x="2223" y="102"/>
                    </a:lnTo>
                    <a:lnTo>
                      <a:pt x="2254" y="87"/>
                    </a:lnTo>
                    <a:lnTo>
                      <a:pt x="2252" y="81"/>
                    </a:lnTo>
                    <a:lnTo>
                      <a:pt x="2272" y="81"/>
                    </a:lnTo>
                    <a:lnTo>
                      <a:pt x="2258" y="52"/>
                    </a:lnTo>
                    <a:lnTo>
                      <a:pt x="2270" y="24"/>
                    </a:lnTo>
                    <a:lnTo>
                      <a:pt x="2251" y="11"/>
                    </a:lnTo>
                    <a:lnTo>
                      <a:pt x="2236" y="9"/>
                    </a:lnTo>
                    <a:lnTo>
                      <a:pt x="2247" y="0"/>
                    </a:lnTo>
                    <a:lnTo>
                      <a:pt x="2218" y="8"/>
                    </a:lnTo>
                    <a:lnTo>
                      <a:pt x="2235" y="8"/>
                    </a:lnTo>
                    <a:lnTo>
                      <a:pt x="2181" y="21"/>
                    </a:lnTo>
                    <a:lnTo>
                      <a:pt x="2188" y="30"/>
                    </a:lnTo>
                    <a:lnTo>
                      <a:pt x="2151" y="33"/>
                    </a:lnTo>
                    <a:lnTo>
                      <a:pt x="2133" y="63"/>
                    </a:lnTo>
                    <a:lnTo>
                      <a:pt x="2142" y="66"/>
                    </a:lnTo>
                    <a:lnTo>
                      <a:pt x="2115" y="72"/>
                    </a:lnTo>
                    <a:lnTo>
                      <a:pt x="2100" y="97"/>
                    </a:lnTo>
                    <a:lnTo>
                      <a:pt x="2182" y="120"/>
                    </a:lnTo>
                    <a:lnTo>
                      <a:pt x="2158" y="126"/>
                    </a:lnTo>
                    <a:lnTo>
                      <a:pt x="2163" y="121"/>
                    </a:lnTo>
                    <a:lnTo>
                      <a:pt x="2142" y="131"/>
                    </a:lnTo>
                    <a:lnTo>
                      <a:pt x="2120" y="151"/>
                    </a:lnTo>
                    <a:lnTo>
                      <a:pt x="2157" y="139"/>
                    </a:lnTo>
                    <a:lnTo>
                      <a:pt x="2139" y="155"/>
                    </a:lnTo>
                    <a:lnTo>
                      <a:pt x="2066" y="181"/>
                    </a:lnTo>
                    <a:lnTo>
                      <a:pt x="2035" y="217"/>
                    </a:lnTo>
                    <a:lnTo>
                      <a:pt x="2015" y="236"/>
                    </a:lnTo>
                    <a:lnTo>
                      <a:pt x="1991" y="236"/>
                    </a:lnTo>
                    <a:lnTo>
                      <a:pt x="1993" y="245"/>
                    </a:lnTo>
                    <a:lnTo>
                      <a:pt x="1991" y="234"/>
                    </a:lnTo>
                    <a:lnTo>
                      <a:pt x="1996" y="234"/>
                    </a:lnTo>
                    <a:lnTo>
                      <a:pt x="2021" y="230"/>
                    </a:lnTo>
                    <a:lnTo>
                      <a:pt x="2009" y="224"/>
                    </a:lnTo>
                    <a:lnTo>
                      <a:pt x="2021" y="214"/>
                    </a:lnTo>
                    <a:lnTo>
                      <a:pt x="2002" y="218"/>
                    </a:lnTo>
                    <a:lnTo>
                      <a:pt x="2051" y="170"/>
                    </a:lnTo>
                    <a:lnTo>
                      <a:pt x="2018" y="179"/>
                    </a:lnTo>
                    <a:lnTo>
                      <a:pt x="2024" y="173"/>
                    </a:lnTo>
                    <a:lnTo>
                      <a:pt x="1984" y="166"/>
                    </a:lnTo>
                    <a:lnTo>
                      <a:pt x="1954" y="173"/>
                    </a:lnTo>
                    <a:lnTo>
                      <a:pt x="1963" y="190"/>
                    </a:lnTo>
                    <a:lnTo>
                      <a:pt x="1987" y="196"/>
                    </a:lnTo>
                    <a:lnTo>
                      <a:pt x="1951" y="197"/>
                    </a:lnTo>
                    <a:lnTo>
                      <a:pt x="1941" y="182"/>
                    </a:lnTo>
                    <a:lnTo>
                      <a:pt x="1929" y="197"/>
                    </a:lnTo>
                    <a:lnTo>
                      <a:pt x="1855" y="196"/>
                    </a:lnTo>
                    <a:lnTo>
                      <a:pt x="1784" y="194"/>
                    </a:lnTo>
                    <a:lnTo>
                      <a:pt x="1763" y="182"/>
                    </a:lnTo>
                    <a:lnTo>
                      <a:pt x="1733" y="179"/>
                    </a:lnTo>
                    <a:lnTo>
                      <a:pt x="1720" y="160"/>
                    </a:lnTo>
                    <a:lnTo>
                      <a:pt x="1709" y="140"/>
                    </a:lnTo>
                    <a:lnTo>
                      <a:pt x="1594" y="169"/>
                    </a:lnTo>
                    <a:lnTo>
                      <a:pt x="1617" y="178"/>
                    </a:lnTo>
                    <a:lnTo>
                      <a:pt x="1673" y="166"/>
                    </a:lnTo>
                    <a:lnTo>
                      <a:pt x="1709" y="158"/>
                    </a:lnTo>
                    <a:lnTo>
                      <a:pt x="1641" y="181"/>
                    </a:lnTo>
                    <a:lnTo>
                      <a:pt x="1608" y="185"/>
                    </a:lnTo>
                    <a:lnTo>
                      <a:pt x="1585" y="240"/>
                    </a:lnTo>
                    <a:lnTo>
                      <a:pt x="1572" y="231"/>
                    </a:lnTo>
                    <a:lnTo>
                      <a:pt x="1561" y="263"/>
                    </a:lnTo>
                    <a:lnTo>
                      <a:pt x="1546" y="225"/>
                    </a:lnTo>
                    <a:lnTo>
                      <a:pt x="1572" y="225"/>
                    </a:lnTo>
                    <a:lnTo>
                      <a:pt x="1564" y="203"/>
                    </a:lnTo>
                    <a:lnTo>
                      <a:pt x="1545" y="214"/>
                    </a:lnTo>
                    <a:lnTo>
                      <a:pt x="1545" y="196"/>
                    </a:lnTo>
                    <a:lnTo>
                      <a:pt x="1520" y="187"/>
                    </a:lnTo>
                    <a:lnTo>
                      <a:pt x="1381" y="200"/>
                    </a:lnTo>
                    <a:lnTo>
                      <a:pt x="1332" y="188"/>
                    </a:lnTo>
                    <a:lnTo>
                      <a:pt x="1387" y="172"/>
                    </a:lnTo>
                    <a:lnTo>
                      <a:pt x="1406" y="167"/>
                    </a:lnTo>
                    <a:lnTo>
                      <a:pt x="1367" y="137"/>
                    </a:lnTo>
                    <a:lnTo>
                      <a:pt x="1343" y="143"/>
                    </a:lnTo>
                    <a:lnTo>
                      <a:pt x="1251" y="121"/>
                    </a:lnTo>
                    <a:lnTo>
                      <a:pt x="1158" y="99"/>
                    </a:lnTo>
                    <a:lnTo>
                      <a:pt x="1109" y="120"/>
                    </a:lnTo>
                    <a:lnTo>
                      <a:pt x="1090" y="115"/>
                    </a:lnTo>
                    <a:lnTo>
                      <a:pt x="1105" y="105"/>
                    </a:lnTo>
                    <a:lnTo>
                      <a:pt x="1114" y="84"/>
                    </a:lnTo>
                    <a:lnTo>
                      <a:pt x="1103" y="91"/>
                    </a:lnTo>
                    <a:lnTo>
                      <a:pt x="1085" y="103"/>
                    </a:lnTo>
                    <a:lnTo>
                      <a:pt x="1063" y="112"/>
                    </a:lnTo>
                    <a:lnTo>
                      <a:pt x="1046" y="123"/>
                    </a:lnTo>
                    <a:lnTo>
                      <a:pt x="1030" y="90"/>
                    </a:lnTo>
                    <a:lnTo>
                      <a:pt x="1015" y="67"/>
                    </a:lnTo>
                    <a:lnTo>
                      <a:pt x="1020" y="81"/>
                    </a:lnTo>
                    <a:lnTo>
                      <a:pt x="942" y="103"/>
                    </a:lnTo>
                    <a:lnTo>
                      <a:pt x="945" y="97"/>
                    </a:lnTo>
                    <a:lnTo>
                      <a:pt x="864" y="111"/>
                    </a:lnTo>
                    <a:lnTo>
                      <a:pt x="945" y="82"/>
                    </a:lnTo>
                    <a:lnTo>
                      <a:pt x="888" y="90"/>
                    </a:lnTo>
                    <a:lnTo>
                      <a:pt x="797" y="114"/>
                    </a:lnTo>
                    <a:lnTo>
                      <a:pt x="705" y="137"/>
                    </a:lnTo>
                    <a:lnTo>
                      <a:pt x="694" y="151"/>
                    </a:lnTo>
                    <a:lnTo>
                      <a:pt x="664" y="145"/>
                    </a:lnTo>
                    <a:lnTo>
                      <a:pt x="658" y="154"/>
                    </a:lnTo>
                    <a:lnTo>
                      <a:pt x="585" y="130"/>
                    </a:lnTo>
                    <a:lnTo>
                      <a:pt x="515" y="106"/>
                    </a:lnTo>
                    <a:lnTo>
                      <a:pt x="448" y="163"/>
                    </a:lnTo>
                    <a:lnTo>
                      <a:pt x="382" y="218"/>
                    </a:lnTo>
                    <a:lnTo>
                      <a:pt x="317" y="273"/>
                    </a:lnTo>
                    <a:lnTo>
                      <a:pt x="249" y="328"/>
                    </a:lnTo>
                    <a:lnTo>
                      <a:pt x="187" y="387"/>
                    </a:lnTo>
                    <a:lnTo>
                      <a:pt x="124" y="445"/>
                    </a:lnTo>
                    <a:lnTo>
                      <a:pt x="63" y="503"/>
                    </a:lnTo>
                    <a:lnTo>
                      <a:pt x="0" y="561"/>
                    </a:lnTo>
                    <a:lnTo>
                      <a:pt x="78" y="558"/>
                    </a:lnTo>
                    <a:lnTo>
                      <a:pt x="58" y="572"/>
                    </a:lnTo>
                    <a:lnTo>
                      <a:pt x="69" y="581"/>
                    </a:lnTo>
                    <a:lnTo>
                      <a:pt x="69" y="631"/>
                    </a:lnTo>
                    <a:lnTo>
                      <a:pt x="105" y="619"/>
                    </a:lnTo>
                    <a:lnTo>
                      <a:pt x="134" y="603"/>
                    </a:lnTo>
                    <a:lnTo>
                      <a:pt x="190" y="585"/>
                    </a:lnTo>
                    <a:lnTo>
                      <a:pt x="203" y="640"/>
                    </a:lnTo>
                    <a:lnTo>
                      <a:pt x="193" y="688"/>
                    </a:lnTo>
                    <a:lnTo>
                      <a:pt x="184" y="736"/>
                    </a:lnTo>
                    <a:lnTo>
                      <a:pt x="203" y="761"/>
                    </a:lnTo>
                    <a:lnTo>
                      <a:pt x="224" y="785"/>
                    </a:lnTo>
                    <a:lnTo>
                      <a:pt x="179" y="833"/>
                    </a:lnTo>
                    <a:lnTo>
                      <a:pt x="218" y="800"/>
                    </a:lnTo>
                    <a:lnTo>
                      <a:pt x="218" y="809"/>
                    </a:lnTo>
                    <a:lnTo>
                      <a:pt x="182" y="831"/>
                    </a:lnTo>
                    <a:lnTo>
                      <a:pt x="188" y="833"/>
                    </a:lnTo>
                    <a:lnTo>
                      <a:pt x="166" y="852"/>
                    </a:lnTo>
                    <a:lnTo>
                      <a:pt x="152" y="851"/>
                    </a:lnTo>
                    <a:lnTo>
                      <a:pt x="154" y="869"/>
                    </a:lnTo>
                    <a:lnTo>
                      <a:pt x="145" y="855"/>
                    </a:lnTo>
                    <a:lnTo>
                      <a:pt x="140" y="878"/>
                    </a:lnTo>
                    <a:lnTo>
                      <a:pt x="164" y="876"/>
                    </a:lnTo>
                    <a:lnTo>
                      <a:pt x="149" y="876"/>
                    </a:lnTo>
                    <a:lnTo>
                      <a:pt x="149" y="888"/>
                    </a:lnTo>
                    <a:lnTo>
                      <a:pt x="139" y="882"/>
                    </a:lnTo>
                    <a:lnTo>
                      <a:pt x="143" y="918"/>
                    </a:lnTo>
                    <a:lnTo>
                      <a:pt x="199" y="884"/>
                    </a:lnTo>
                    <a:lnTo>
                      <a:pt x="178" y="915"/>
                    </a:lnTo>
                    <a:lnTo>
                      <a:pt x="190" y="921"/>
                    </a:lnTo>
                    <a:lnTo>
                      <a:pt x="166" y="913"/>
                    </a:lnTo>
                    <a:lnTo>
                      <a:pt x="161" y="949"/>
                    </a:lnTo>
                    <a:lnTo>
                      <a:pt x="170" y="945"/>
                    </a:lnTo>
                    <a:lnTo>
                      <a:pt x="139" y="978"/>
                    </a:lnTo>
                    <a:lnTo>
                      <a:pt x="155" y="966"/>
                    </a:lnTo>
                    <a:lnTo>
                      <a:pt x="154" y="981"/>
                    </a:lnTo>
                    <a:lnTo>
                      <a:pt x="217" y="948"/>
                    </a:lnTo>
                    <a:lnTo>
                      <a:pt x="196" y="973"/>
                    </a:lnTo>
                    <a:lnTo>
                      <a:pt x="194" y="992"/>
                    </a:lnTo>
                    <a:lnTo>
                      <a:pt x="187" y="975"/>
                    </a:lnTo>
                    <a:lnTo>
                      <a:pt x="136" y="1001"/>
                    </a:lnTo>
                    <a:lnTo>
                      <a:pt x="139" y="1013"/>
                    </a:lnTo>
                    <a:lnTo>
                      <a:pt x="152" y="1004"/>
                    </a:lnTo>
                    <a:lnTo>
                      <a:pt x="182" y="1009"/>
                    </a:lnTo>
                    <a:lnTo>
                      <a:pt x="134" y="1019"/>
                    </a:lnTo>
                    <a:lnTo>
                      <a:pt x="121" y="1027"/>
                    </a:lnTo>
                    <a:lnTo>
                      <a:pt x="142" y="1028"/>
                    </a:lnTo>
                    <a:lnTo>
                      <a:pt x="115" y="1039"/>
                    </a:lnTo>
                    <a:lnTo>
                      <a:pt x="149" y="1051"/>
                    </a:lnTo>
                    <a:lnTo>
                      <a:pt x="161" y="1045"/>
                    </a:lnTo>
                    <a:lnTo>
                      <a:pt x="172" y="1048"/>
                    </a:lnTo>
                    <a:lnTo>
                      <a:pt x="154" y="1054"/>
                    </a:lnTo>
                    <a:lnTo>
                      <a:pt x="173" y="1055"/>
                    </a:lnTo>
                    <a:lnTo>
                      <a:pt x="160" y="1061"/>
                    </a:lnTo>
                    <a:lnTo>
                      <a:pt x="197" y="1049"/>
                    </a:lnTo>
                    <a:lnTo>
                      <a:pt x="203" y="1042"/>
                    </a:lnTo>
                    <a:lnTo>
                      <a:pt x="182" y="1061"/>
                    </a:lnTo>
                    <a:lnTo>
                      <a:pt x="164" y="1063"/>
                    </a:lnTo>
                    <a:lnTo>
                      <a:pt x="158" y="1072"/>
                    </a:lnTo>
                    <a:lnTo>
                      <a:pt x="190" y="1061"/>
                    </a:lnTo>
                    <a:lnTo>
                      <a:pt x="190" y="1073"/>
                    </a:lnTo>
                    <a:lnTo>
                      <a:pt x="220" y="1055"/>
                    </a:lnTo>
                    <a:lnTo>
                      <a:pt x="205" y="1080"/>
                    </a:lnTo>
                    <a:lnTo>
                      <a:pt x="231" y="1070"/>
                    </a:lnTo>
                    <a:lnTo>
                      <a:pt x="194" y="1094"/>
                    </a:lnTo>
                    <a:lnTo>
                      <a:pt x="217" y="1107"/>
                    </a:lnTo>
                    <a:lnTo>
                      <a:pt x="236" y="1085"/>
                    </a:lnTo>
                    <a:lnTo>
                      <a:pt x="224" y="1116"/>
                    </a:lnTo>
                    <a:lnTo>
                      <a:pt x="230" y="1116"/>
                    </a:lnTo>
                    <a:lnTo>
                      <a:pt x="212" y="1116"/>
                    </a:lnTo>
                    <a:lnTo>
                      <a:pt x="231" y="1122"/>
                    </a:lnTo>
                    <a:lnTo>
                      <a:pt x="249" y="1116"/>
                    </a:lnTo>
                    <a:lnTo>
                      <a:pt x="234" y="1133"/>
                    </a:lnTo>
                    <a:lnTo>
                      <a:pt x="248" y="1136"/>
                    </a:lnTo>
                    <a:lnTo>
                      <a:pt x="230" y="1143"/>
                    </a:lnTo>
                    <a:lnTo>
                      <a:pt x="245" y="1152"/>
                    </a:lnTo>
                    <a:lnTo>
                      <a:pt x="320" y="1152"/>
                    </a:lnTo>
                    <a:lnTo>
                      <a:pt x="393" y="1152"/>
                    </a:lnTo>
                    <a:lnTo>
                      <a:pt x="466" y="1152"/>
                    </a:lnTo>
                    <a:lnTo>
                      <a:pt x="539" y="1151"/>
                    </a:lnTo>
                    <a:lnTo>
                      <a:pt x="614" y="1151"/>
                    </a:lnTo>
                    <a:lnTo>
                      <a:pt x="687" y="1151"/>
                    </a:lnTo>
                    <a:lnTo>
                      <a:pt x="760" y="1151"/>
                    </a:lnTo>
                    <a:lnTo>
                      <a:pt x="835" y="1151"/>
                    </a:lnTo>
                    <a:lnTo>
                      <a:pt x="908" y="1151"/>
                    </a:lnTo>
                    <a:lnTo>
                      <a:pt x="981" y="1151"/>
                    </a:lnTo>
                    <a:lnTo>
                      <a:pt x="1055" y="1151"/>
                    </a:lnTo>
                    <a:lnTo>
                      <a:pt x="1129" y="1151"/>
                    </a:lnTo>
                    <a:lnTo>
                      <a:pt x="1202" y="1151"/>
                    </a:lnTo>
                    <a:lnTo>
                      <a:pt x="1276" y="1151"/>
                    </a:lnTo>
                    <a:lnTo>
                      <a:pt x="1349" y="1151"/>
                    </a:lnTo>
                    <a:lnTo>
                      <a:pt x="1423" y="1151"/>
                    </a:lnTo>
                    <a:lnTo>
                      <a:pt x="1442" y="1131"/>
                    </a:lnTo>
                    <a:lnTo>
                      <a:pt x="1436" y="1163"/>
                    </a:lnTo>
                    <a:lnTo>
                      <a:pt x="1485" y="1172"/>
                    </a:lnTo>
                    <a:lnTo>
                      <a:pt x="1548" y="1198"/>
                    </a:lnTo>
                    <a:lnTo>
                      <a:pt x="1587" y="1192"/>
                    </a:lnTo>
                    <a:lnTo>
                      <a:pt x="1621" y="1206"/>
                    </a:lnTo>
                    <a:lnTo>
                      <a:pt x="1681" y="1191"/>
                    </a:lnTo>
                    <a:lnTo>
                      <a:pt x="1717" y="1215"/>
                    </a:lnTo>
                    <a:lnTo>
                      <a:pt x="1754" y="1239"/>
                    </a:lnTo>
                    <a:lnTo>
                      <a:pt x="1791" y="1263"/>
                    </a:lnTo>
                    <a:lnTo>
                      <a:pt x="1829" y="1285"/>
                    </a:lnTo>
                    <a:lnTo>
                      <a:pt x="1832" y="1309"/>
                    </a:lnTo>
                    <a:lnTo>
                      <a:pt x="1848" y="1306"/>
                    </a:lnTo>
                    <a:lnTo>
                      <a:pt x="1842" y="1321"/>
                    </a:lnTo>
                    <a:lnTo>
                      <a:pt x="1876" y="1348"/>
                    </a:lnTo>
                    <a:lnTo>
                      <a:pt x="1867" y="1395"/>
                    </a:lnTo>
                    <a:lnTo>
                      <a:pt x="1858" y="1443"/>
                    </a:lnTo>
                    <a:lnTo>
                      <a:pt x="1835" y="1474"/>
                    </a:lnTo>
                    <a:lnTo>
                      <a:pt x="1781" y="1528"/>
                    </a:lnTo>
                    <a:lnTo>
                      <a:pt x="1794" y="1548"/>
                    </a:lnTo>
                    <a:lnTo>
                      <a:pt x="1842" y="1533"/>
                    </a:lnTo>
                    <a:lnTo>
                      <a:pt x="1888" y="1516"/>
                    </a:lnTo>
                    <a:lnTo>
                      <a:pt x="1936" y="1501"/>
                    </a:lnTo>
                    <a:lnTo>
                      <a:pt x="1982" y="1485"/>
                    </a:lnTo>
                    <a:lnTo>
                      <a:pt x="1987" y="1451"/>
                    </a:lnTo>
                    <a:lnTo>
                      <a:pt x="2041" y="1446"/>
                    </a:lnTo>
                    <a:lnTo>
                      <a:pt x="2094" y="1442"/>
                    </a:lnTo>
                    <a:lnTo>
                      <a:pt x="2139" y="1409"/>
                    </a:lnTo>
                    <a:lnTo>
                      <a:pt x="2182" y="1376"/>
                    </a:lnTo>
                    <a:lnTo>
                      <a:pt x="2267" y="1370"/>
                    </a:lnTo>
                    <a:lnTo>
                      <a:pt x="2352" y="1366"/>
                    </a:lnTo>
                    <a:lnTo>
                      <a:pt x="2382" y="1348"/>
                    </a:lnTo>
                    <a:lnTo>
                      <a:pt x="2423" y="1313"/>
                    </a:lnTo>
                    <a:lnTo>
                      <a:pt x="2461" y="1273"/>
                    </a:lnTo>
                    <a:lnTo>
                      <a:pt x="2499" y="1233"/>
                    </a:lnTo>
                    <a:lnTo>
                      <a:pt x="2503" y="1245"/>
                    </a:lnTo>
                    <a:lnTo>
                      <a:pt x="2524" y="1243"/>
                    </a:lnTo>
                    <a:lnTo>
                      <a:pt x="2553" y="1255"/>
                    </a:lnTo>
                    <a:lnTo>
                      <a:pt x="2532" y="1321"/>
                    </a:lnTo>
                    <a:lnTo>
                      <a:pt x="2544" y="1357"/>
                    </a:lnTo>
                    <a:lnTo>
                      <a:pt x="2555" y="1363"/>
                    </a:lnTo>
                    <a:lnTo>
                      <a:pt x="2596" y="1348"/>
                    </a:lnTo>
                    <a:lnTo>
                      <a:pt x="2593" y="1351"/>
                    </a:lnTo>
                    <a:lnTo>
                      <a:pt x="2657" y="1333"/>
                    </a:lnTo>
                    <a:lnTo>
                      <a:pt x="2667" y="1307"/>
                    </a:lnTo>
                    <a:lnTo>
                      <a:pt x="2672" y="1319"/>
                    </a:lnTo>
                    <a:lnTo>
                      <a:pt x="2681" y="1319"/>
                    </a:lnTo>
                    <a:lnTo>
                      <a:pt x="2648" y="1343"/>
                    </a:lnTo>
                    <a:lnTo>
                      <a:pt x="2715" y="1346"/>
                    </a:lnTo>
                    <a:lnTo>
                      <a:pt x="2673" y="1360"/>
                    </a:lnTo>
                    <a:lnTo>
                      <a:pt x="2672" y="1351"/>
                    </a:lnTo>
                    <a:lnTo>
                      <a:pt x="2603" y="1383"/>
                    </a:lnTo>
                    <a:lnTo>
                      <a:pt x="2614" y="1377"/>
                    </a:lnTo>
                    <a:lnTo>
                      <a:pt x="2575" y="1398"/>
                    </a:lnTo>
                    <a:lnTo>
                      <a:pt x="2588" y="1389"/>
                    </a:lnTo>
                    <a:lnTo>
                      <a:pt x="2569" y="1415"/>
                    </a:lnTo>
                    <a:lnTo>
                      <a:pt x="2581" y="1445"/>
                    </a:lnTo>
                    <a:lnTo>
                      <a:pt x="2609" y="1436"/>
                    </a:lnTo>
                    <a:lnTo>
                      <a:pt x="2672" y="1386"/>
                    </a:lnTo>
                    <a:lnTo>
                      <a:pt x="2679" y="1394"/>
                    </a:lnTo>
                    <a:lnTo>
                      <a:pt x="2694" y="1385"/>
                    </a:lnTo>
                    <a:lnTo>
                      <a:pt x="2699" y="1389"/>
                    </a:lnTo>
                    <a:lnTo>
                      <a:pt x="2755" y="1370"/>
                    </a:lnTo>
                    <a:lnTo>
                      <a:pt x="2811" y="1352"/>
                    </a:lnTo>
                    <a:lnTo>
                      <a:pt x="2797" y="1346"/>
                    </a:lnTo>
                    <a:lnTo>
                      <a:pt x="2809" y="1342"/>
                    </a:lnTo>
                    <a:lnTo>
                      <a:pt x="2787" y="1319"/>
                    </a:lnTo>
                    <a:lnTo>
                      <a:pt x="2769" y="1328"/>
                    </a:lnTo>
                    <a:lnTo>
                      <a:pt x="2733" y="1324"/>
                    </a:lnTo>
                    <a:lnTo>
                      <a:pt x="2703" y="1310"/>
                    </a:lnTo>
                    <a:lnTo>
                      <a:pt x="2679" y="1300"/>
                    </a:lnTo>
                    <a:lnTo>
                      <a:pt x="2681" y="1260"/>
                    </a:lnTo>
                    <a:lnTo>
                      <a:pt x="2664" y="1255"/>
                    </a:lnTo>
                    <a:lnTo>
                      <a:pt x="2696" y="1221"/>
                    </a:lnTo>
                    <a:lnTo>
                      <a:pt x="2658" y="1222"/>
                    </a:lnTo>
                    <a:lnTo>
                      <a:pt x="2655" y="1212"/>
                    </a:lnTo>
                    <a:lnTo>
                      <a:pt x="2615" y="1206"/>
                    </a:lnTo>
                    <a:lnTo>
                      <a:pt x="2626" y="1201"/>
                    </a:lnTo>
                    <a:lnTo>
                      <a:pt x="2670" y="1201"/>
                    </a:lnTo>
                    <a:lnTo>
                      <a:pt x="2727" y="1182"/>
                    </a:lnTo>
                    <a:lnTo>
                      <a:pt x="2732" y="1163"/>
                    </a:lnTo>
                    <a:lnTo>
                      <a:pt x="2741" y="1164"/>
                    </a:lnTo>
                    <a:lnTo>
                      <a:pt x="2738" y="1152"/>
                    </a:lnTo>
                    <a:lnTo>
                      <a:pt x="2688" y="1136"/>
                    </a:lnTo>
                    <a:lnTo>
                      <a:pt x="2626" y="1154"/>
                    </a:lnTo>
                    <a:lnTo>
                      <a:pt x="2564" y="1170"/>
                    </a:lnTo>
                    <a:lnTo>
                      <a:pt x="2518" y="1200"/>
                    </a:lnTo>
                    <a:lnTo>
                      <a:pt x="2472" y="1230"/>
                    </a:lnTo>
                    <a:lnTo>
                      <a:pt x="2405" y="1267"/>
                    </a:lnTo>
                    <a:lnTo>
                      <a:pt x="2447" y="1233"/>
                    </a:lnTo>
                    <a:lnTo>
                      <a:pt x="2490" y="1198"/>
                    </a:lnTo>
                    <a:lnTo>
                      <a:pt x="2444" y="1180"/>
                    </a:lnTo>
                    <a:lnTo>
                      <a:pt x="2487" y="1197"/>
                    </a:lnTo>
                    <a:lnTo>
                      <a:pt x="2550" y="1154"/>
                    </a:lnTo>
                    <a:lnTo>
                      <a:pt x="2614" y="1133"/>
                    </a:lnTo>
                    <a:lnTo>
                      <a:pt x="2661" y="1089"/>
                    </a:lnTo>
                    <a:lnTo>
                      <a:pt x="2755" y="1086"/>
                    </a:lnTo>
                    <a:lnTo>
                      <a:pt x="2850" y="1085"/>
                    </a:lnTo>
                    <a:lnTo>
                      <a:pt x="2932" y="1083"/>
                    </a:lnTo>
                    <a:lnTo>
                      <a:pt x="3009" y="1040"/>
                    </a:lnTo>
                    <a:lnTo>
                      <a:pt x="3082" y="1022"/>
                    </a:lnTo>
                    <a:lnTo>
                      <a:pt x="3164" y="979"/>
                    </a:lnTo>
                    <a:lnTo>
                      <a:pt x="3144" y="969"/>
                    </a:lnTo>
                    <a:lnTo>
                      <a:pt x="3163" y="964"/>
                    </a:lnTo>
                    <a:lnTo>
                      <a:pt x="3135" y="960"/>
                    </a:lnTo>
                    <a:lnTo>
                      <a:pt x="3157" y="955"/>
                    </a:lnTo>
                    <a:lnTo>
                      <a:pt x="3159" y="949"/>
                    </a:lnTo>
                    <a:lnTo>
                      <a:pt x="3166" y="931"/>
                    </a:lnTo>
                    <a:lnTo>
                      <a:pt x="3170" y="916"/>
                    </a:lnTo>
                    <a:lnTo>
                      <a:pt x="3144" y="903"/>
                    </a:lnTo>
                    <a:lnTo>
                      <a:pt x="3148" y="900"/>
                    </a:lnTo>
                    <a:lnTo>
                      <a:pt x="3118" y="907"/>
                    </a:lnTo>
                    <a:lnTo>
                      <a:pt x="3124" y="876"/>
                    </a:lnTo>
                    <a:lnTo>
                      <a:pt x="3087" y="881"/>
                    </a:lnTo>
                    <a:lnTo>
                      <a:pt x="3108" y="882"/>
                    </a:lnTo>
                    <a:lnTo>
                      <a:pt x="3039" y="903"/>
                    </a:lnTo>
                    <a:lnTo>
                      <a:pt x="2985" y="919"/>
                    </a:lnTo>
                    <a:lnTo>
                      <a:pt x="3003" y="912"/>
                    </a:lnTo>
                    <a:lnTo>
                      <a:pt x="2982" y="900"/>
                    </a:lnTo>
                    <a:lnTo>
                      <a:pt x="3009" y="901"/>
                    </a:lnTo>
                    <a:lnTo>
                      <a:pt x="3087" y="873"/>
                    </a:lnTo>
                    <a:lnTo>
                      <a:pt x="3035" y="882"/>
                    </a:lnTo>
                    <a:lnTo>
                      <a:pt x="3133" y="855"/>
                    </a:lnTo>
                    <a:lnTo>
                      <a:pt x="3073" y="833"/>
                    </a:lnTo>
                    <a:lnTo>
                      <a:pt x="3060" y="834"/>
                    </a:lnTo>
                    <a:lnTo>
                      <a:pt x="3072" y="821"/>
                    </a:lnTo>
                    <a:lnTo>
                      <a:pt x="3038" y="840"/>
                    </a:lnTo>
                    <a:lnTo>
                      <a:pt x="3053" y="825"/>
                    </a:lnTo>
                    <a:lnTo>
                      <a:pt x="3050" y="821"/>
                    </a:lnTo>
                    <a:lnTo>
                      <a:pt x="3029" y="827"/>
                    </a:lnTo>
                    <a:lnTo>
                      <a:pt x="3035" y="818"/>
                    </a:lnTo>
                    <a:lnTo>
                      <a:pt x="3009" y="830"/>
                    </a:lnTo>
                    <a:lnTo>
                      <a:pt x="3020" y="821"/>
                    </a:lnTo>
                    <a:lnTo>
                      <a:pt x="3027" y="810"/>
                    </a:lnTo>
                    <a:lnTo>
                      <a:pt x="3032" y="791"/>
                    </a:lnTo>
                    <a:lnTo>
                      <a:pt x="3020" y="803"/>
                    </a:lnTo>
                    <a:lnTo>
                      <a:pt x="3020" y="795"/>
                    </a:lnTo>
                    <a:lnTo>
                      <a:pt x="3002" y="775"/>
                    </a:lnTo>
                    <a:lnTo>
                      <a:pt x="2978" y="767"/>
                    </a:lnTo>
                    <a:lnTo>
                      <a:pt x="2999" y="767"/>
                    </a:lnTo>
                    <a:lnTo>
                      <a:pt x="2984" y="755"/>
                    </a:lnTo>
                    <a:lnTo>
                      <a:pt x="2997" y="752"/>
                    </a:lnTo>
                    <a:lnTo>
                      <a:pt x="2979" y="749"/>
                    </a:lnTo>
                    <a:lnTo>
                      <a:pt x="2993" y="749"/>
                    </a:lnTo>
                    <a:lnTo>
                      <a:pt x="2975" y="737"/>
                    </a:lnTo>
                    <a:lnTo>
                      <a:pt x="2982" y="739"/>
                    </a:lnTo>
                    <a:lnTo>
                      <a:pt x="2996" y="745"/>
                    </a:lnTo>
                    <a:lnTo>
                      <a:pt x="3026" y="724"/>
                    </a:lnTo>
                    <a:lnTo>
                      <a:pt x="3009" y="710"/>
                    </a:lnTo>
                    <a:lnTo>
                      <a:pt x="2999" y="701"/>
                    </a:lnTo>
                    <a:lnTo>
                      <a:pt x="3014" y="690"/>
                    </a:lnTo>
                    <a:lnTo>
                      <a:pt x="2999" y="678"/>
                    </a:lnTo>
                    <a:lnTo>
                      <a:pt x="2994" y="670"/>
                    </a:lnTo>
                    <a:lnTo>
                      <a:pt x="2973" y="675"/>
                    </a:lnTo>
                    <a:lnTo>
                      <a:pt x="3002" y="663"/>
                    </a:lnTo>
                    <a:lnTo>
                      <a:pt x="3000" y="652"/>
                    </a:lnTo>
                    <a:lnTo>
                      <a:pt x="2963" y="663"/>
                    </a:lnTo>
                    <a:lnTo>
                      <a:pt x="3002" y="637"/>
                    </a:lnTo>
                    <a:lnTo>
                      <a:pt x="2990" y="625"/>
                    </a:lnTo>
                    <a:lnTo>
                      <a:pt x="2973" y="624"/>
                    </a:lnTo>
                    <a:lnTo>
                      <a:pt x="2988" y="610"/>
                    </a:lnTo>
                    <a:lnTo>
                      <a:pt x="2981" y="606"/>
                    </a:lnTo>
                    <a:lnTo>
                      <a:pt x="2969" y="579"/>
                    </a:lnTo>
                    <a:lnTo>
                      <a:pt x="2970" y="572"/>
                    </a:lnTo>
                    <a:lnTo>
                      <a:pt x="2954" y="575"/>
                    </a:lnTo>
                    <a:lnTo>
                      <a:pt x="2967" y="563"/>
                    </a:lnTo>
                    <a:lnTo>
                      <a:pt x="2942" y="575"/>
                    </a:lnTo>
                    <a:lnTo>
                      <a:pt x="2942" y="588"/>
                    </a:lnTo>
                    <a:lnTo>
                      <a:pt x="2920" y="590"/>
                    </a:lnTo>
                    <a:lnTo>
                      <a:pt x="2927" y="603"/>
                    </a:lnTo>
                    <a:lnTo>
                      <a:pt x="2915" y="609"/>
                    </a:lnTo>
                    <a:lnTo>
                      <a:pt x="2900" y="624"/>
                    </a:lnTo>
                    <a:lnTo>
                      <a:pt x="2879" y="643"/>
                    </a:lnTo>
                    <a:lnTo>
                      <a:pt x="2870" y="658"/>
                    </a:lnTo>
                    <a:lnTo>
                      <a:pt x="2861" y="637"/>
                    </a:lnTo>
                    <a:lnTo>
                      <a:pt x="2824" y="658"/>
                    </a:lnTo>
                    <a:lnTo>
                      <a:pt x="2791" y="682"/>
                    </a:lnTo>
                    <a:lnTo>
                      <a:pt x="2796" y="663"/>
                    </a:lnTo>
                    <a:lnTo>
                      <a:pt x="2781" y="672"/>
                    </a:lnTo>
                    <a:lnTo>
                      <a:pt x="2788" y="651"/>
                    </a:lnTo>
                    <a:lnTo>
                      <a:pt x="2766" y="676"/>
                    </a:lnTo>
                    <a:lnTo>
                      <a:pt x="2721" y="690"/>
                    </a:lnTo>
                    <a:lnTo>
                      <a:pt x="2779" y="661"/>
                    </a:lnTo>
                    <a:lnTo>
                      <a:pt x="2773" y="631"/>
                    </a:lnTo>
                    <a:lnTo>
                      <a:pt x="2723" y="642"/>
                    </a:lnTo>
                    <a:lnTo>
                      <a:pt x="2711" y="639"/>
                    </a:lnTo>
                    <a:lnTo>
                      <a:pt x="2730" y="630"/>
                    </a:lnTo>
                    <a:lnTo>
                      <a:pt x="2745" y="634"/>
                    </a:lnTo>
                    <a:lnTo>
                      <a:pt x="2758" y="609"/>
                    </a:lnTo>
                    <a:lnTo>
                      <a:pt x="2750" y="602"/>
                    </a:lnTo>
                    <a:lnTo>
                      <a:pt x="2761" y="578"/>
                    </a:lnTo>
                    <a:lnTo>
                      <a:pt x="2715" y="572"/>
                    </a:lnTo>
                    <a:lnTo>
                      <a:pt x="2772" y="566"/>
                    </a:lnTo>
                    <a:lnTo>
                      <a:pt x="2781" y="542"/>
                    </a:lnTo>
                    <a:lnTo>
                      <a:pt x="2790" y="528"/>
                    </a:lnTo>
                    <a:lnTo>
                      <a:pt x="2772" y="531"/>
                    </a:lnTo>
                    <a:lnTo>
                      <a:pt x="2718" y="508"/>
                    </a:lnTo>
                    <a:lnTo>
                      <a:pt x="2732" y="493"/>
                    </a:lnTo>
                    <a:lnTo>
                      <a:pt x="2717" y="496"/>
                    </a:lnTo>
                    <a:lnTo>
                      <a:pt x="2705" y="479"/>
                    </a:lnTo>
                    <a:lnTo>
                      <a:pt x="2708" y="470"/>
                    </a:lnTo>
                    <a:lnTo>
                      <a:pt x="2669" y="454"/>
                    </a:lnTo>
                    <a:lnTo>
                      <a:pt x="2627" y="469"/>
                    </a:lnTo>
                    <a:lnTo>
                      <a:pt x="2584" y="469"/>
                    </a:lnTo>
                    <a:lnTo>
                      <a:pt x="2597" y="463"/>
                    </a:lnTo>
                    <a:lnTo>
                      <a:pt x="2521" y="452"/>
                    </a:lnTo>
                    <a:lnTo>
                      <a:pt x="2491" y="490"/>
                    </a:lnTo>
                    <a:lnTo>
                      <a:pt x="2494" y="505"/>
                    </a:lnTo>
                    <a:lnTo>
                      <a:pt x="2466" y="539"/>
                    </a:lnTo>
                    <a:lnTo>
                      <a:pt x="2478" y="539"/>
                    </a:lnTo>
                    <a:lnTo>
                      <a:pt x="2467" y="573"/>
                    </a:lnTo>
                    <a:lnTo>
                      <a:pt x="2451" y="594"/>
                    </a:lnTo>
                    <a:lnTo>
                      <a:pt x="2441" y="596"/>
                    </a:lnTo>
                    <a:lnTo>
                      <a:pt x="2379" y="646"/>
                    </a:lnTo>
                    <a:lnTo>
                      <a:pt x="2423" y="696"/>
                    </a:lnTo>
                    <a:lnTo>
                      <a:pt x="2399" y="740"/>
                    </a:lnTo>
                    <a:lnTo>
                      <a:pt x="2375" y="785"/>
                    </a:lnTo>
                    <a:lnTo>
                      <a:pt x="2315" y="812"/>
                    </a:lnTo>
                    <a:lnTo>
                      <a:pt x="2257" y="840"/>
                    </a:lnTo>
                    <a:lnTo>
                      <a:pt x="2227" y="852"/>
                    </a:lnTo>
                    <a:lnTo>
                      <a:pt x="2233" y="889"/>
                    </a:lnTo>
                    <a:lnTo>
                      <a:pt x="2215" y="963"/>
                    </a:lnTo>
                    <a:lnTo>
                      <a:pt x="2194" y="992"/>
                    </a:lnTo>
                    <a:lnTo>
                      <a:pt x="2179" y="1016"/>
                    </a:lnTo>
                    <a:lnTo>
                      <a:pt x="2169" y="1028"/>
                    </a:lnTo>
                    <a:lnTo>
                      <a:pt x="2161" y="1009"/>
                    </a:lnTo>
                    <a:lnTo>
                      <a:pt x="2132" y="1042"/>
                    </a:lnTo>
                    <a:lnTo>
                      <a:pt x="2138" y="1057"/>
                    </a:lnTo>
                    <a:lnTo>
                      <a:pt x="2109" y="1027"/>
                    </a:lnTo>
                    <a:lnTo>
                      <a:pt x="2075" y="1042"/>
                    </a:lnTo>
                    <a:lnTo>
                      <a:pt x="2109" y="1016"/>
                    </a:lnTo>
                    <a:lnTo>
                      <a:pt x="2076" y="979"/>
                    </a:lnTo>
                    <a:lnTo>
                      <a:pt x="2085" y="964"/>
                    </a:lnTo>
                    <a:lnTo>
                      <a:pt x="2081" y="927"/>
                    </a:lnTo>
                    <a:lnTo>
                      <a:pt x="2100" y="876"/>
                    </a:lnTo>
                    <a:lnTo>
                      <a:pt x="2120" y="825"/>
                    </a:lnTo>
                    <a:lnTo>
                      <a:pt x="2067" y="822"/>
                    </a:lnTo>
                    <a:lnTo>
                      <a:pt x="2015" y="819"/>
                    </a:lnTo>
                    <a:lnTo>
                      <a:pt x="2003" y="827"/>
                    </a:lnTo>
                    <a:lnTo>
                      <a:pt x="2021" y="815"/>
                    </a:lnTo>
                    <a:lnTo>
                      <a:pt x="1982" y="795"/>
                    </a:lnTo>
                    <a:lnTo>
                      <a:pt x="1944" y="776"/>
                    </a:lnTo>
                    <a:lnTo>
                      <a:pt x="1899" y="734"/>
                    </a:lnTo>
                    <a:lnTo>
                      <a:pt x="1845" y="716"/>
                    </a:lnTo>
                    <a:lnTo>
                      <a:pt x="1775" y="733"/>
                    </a:lnTo>
                    <a:lnTo>
                      <a:pt x="1778" y="728"/>
                    </a:lnTo>
                    <a:lnTo>
                      <a:pt x="1766" y="733"/>
                    </a:lnTo>
                    <a:lnTo>
                      <a:pt x="1800" y="670"/>
                    </a:lnTo>
                    <a:lnTo>
                      <a:pt x="1796" y="642"/>
                    </a:lnTo>
                    <a:lnTo>
                      <a:pt x="1758" y="648"/>
                    </a:lnTo>
                    <a:lnTo>
                      <a:pt x="1742" y="667"/>
                    </a:lnTo>
                    <a:lnTo>
                      <a:pt x="1757" y="642"/>
                    </a:lnTo>
                    <a:lnTo>
                      <a:pt x="1754" y="622"/>
                    </a:lnTo>
                    <a:lnTo>
                      <a:pt x="1812" y="549"/>
                    </a:lnTo>
                    <a:lnTo>
                      <a:pt x="1894" y="491"/>
                    </a:lnTo>
                    <a:lnTo>
                      <a:pt x="1900" y="479"/>
                    </a:lnTo>
                    <a:lnTo>
                      <a:pt x="1941" y="464"/>
                    </a:lnTo>
                    <a:lnTo>
                      <a:pt x="1932" y="458"/>
                    </a:lnTo>
                    <a:lnTo>
                      <a:pt x="1948" y="464"/>
                    </a:lnTo>
                    <a:lnTo>
                      <a:pt x="1964" y="449"/>
                    </a:lnTo>
                    <a:lnTo>
                      <a:pt x="1988" y="443"/>
                    </a:lnTo>
                    <a:lnTo>
                      <a:pt x="1990" y="436"/>
                    </a:lnTo>
                    <a:lnTo>
                      <a:pt x="2052" y="422"/>
                    </a:lnTo>
                    <a:lnTo>
                      <a:pt x="2058" y="406"/>
                    </a:lnTo>
                    <a:lnTo>
                      <a:pt x="2012" y="396"/>
                    </a:lnTo>
                    <a:lnTo>
                      <a:pt x="2020" y="391"/>
                    </a:lnTo>
                    <a:lnTo>
                      <a:pt x="1976" y="384"/>
                    </a:lnTo>
                    <a:lnTo>
                      <a:pt x="1976" y="372"/>
                    </a:lnTo>
                    <a:lnTo>
                      <a:pt x="2033" y="384"/>
                    </a:lnTo>
                    <a:lnTo>
                      <a:pt x="2090" y="394"/>
                    </a:lnTo>
                    <a:lnTo>
                      <a:pt x="2108" y="378"/>
                    </a:lnTo>
                    <a:lnTo>
                      <a:pt x="2120" y="370"/>
                    </a:lnTo>
                    <a:lnTo>
                      <a:pt x="2141" y="379"/>
                    </a:lnTo>
                    <a:lnTo>
                      <a:pt x="2142" y="369"/>
                    </a:lnTo>
                    <a:lnTo>
                      <a:pt x="2164" y="375"/>
                    </a:lnTo>
                    <a:lnTo>
                      <a:pt x="2250" y="328"/>
                    </a:lnTo>
                    <a:lnTo>
                      <a:pt x="2261" y="317"/>
                    </a:lnTo>
                    <a:lnTo>
                      <a:pt x="2182" y="303"/>
                    </a:lnTo>
                    <a:lnTo>
                      <a:pt x="2136" y="282"/>
                    </a:lnTo>
                    <a:lnTo>
                      <a:pt x="2224" y="297"/>
                    </a:lnTo>
                    <a:lnTo>
                      <a:pt x="2251" y="312"/>
                    </a:lnTo>
                    <a:lnTo>
                      <a:pt x="2335" y="272"/>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50" name="Freeform 356"/>
              <p:cNvSpPr>
                <a:spLocks noChangeAspect="1"/>
              </p:cNvSpPr>
              <p:nvPr/>
            </p:nvSpPr>
            <p:spPr bwMode="auto">
              <a:xfrm>
                <a:off x="2382599" y="1241957"/>
                <a:ext cx="492575" cy="381633"/>
              </a:xfrm>
              <a:custGeom>
                <a:avLst/>
                <a:gdLst>
                  <a:gd name="T0" fmla="*/ 2147483647 w 867"/>
                  <a:gd name="T1" fmla="*/ 2147483647 h 561"/>
                  <a:gd name="T2" fmla="*/ 2147483647 w 867"/>
                  <a:gd name="T3" fmla="*/ 2147483647 h 561"/>
                  <a:gd name="T4" fmla="*/ 2147483647 w 867"/>
                  <a:gd name="T5" fmla="*/ 2147483647 h 561"/>
                  <a:gd name="T6" fmla="*/ 2147483647 w 867"/>
                  <a:gd name="T7" fmla="*/ 2147483647 h 561"/>
                  <a:gd name="T8" fmla="*/ 2147483647 w 867"/>
                  <a:gd name="T9" fmla="*/ 2147483647 h 561"/>
                  <a:gd name="T10" fmla="*/ 2147483647 w 867"/>
                  <a:gd name="T11" fmla="*/ 2147483647 h 561"/>
                  <a:gd name="T12" fmla="*/ 2147483647 w 867"/>
                  <a:gd name="T13" fmla="*/ 2147483647 h 561"/>
                  <a:gd name="T14" fmla="*/ 2147483647 w 867"/>
                  <a:gd name="T15" fmla="*/ 2147483647 h 561"/>
                  <a:gd name="T16" fmla="*/ 2147483647 w 867"/>
                  <a:gd name="T17" fmla="*/ 2147483647 h 561"/>
                  <a:gd name="T18" fmla="*/ 2147483647 w 867"/>
                  <a:gd name="T19" fmla="*/ 2147483647 h 561"/>
                  <a:gd name="T20" fmla="*/ 2147483647 w 867"/>
                  <a:gd name="T21" fmla="*/ 2147483647 h 561"/>
                  <a:gd name="T22" fmla="*/ 2147483647 w 867"/>
                  <a:gd name="T23" fmla="*/ 2147483647 h 561"/>
                  <a:gd name="T24" fmla="*/ 2147483647 w 867"/>
                  <a:gd name="T25" fmla="*/ 2147483647 h 561"/>
                  <a:gd name="T26" fmla="*/ 2147483647 w 867"/>
                  <a:gd name="T27" fmla="*/ 2147483647 h 561"/>
                  <a:gd name="T28" fmla="*/ 2147483647 w 867"/>
                  <a:gd name="T29" fmla="*/ 2147483647 h 561"/>
                  <a:gd name="T30" fmla="*/ 2147483647 w 867"/>
                  <a:gd name="T31" fmla="*/ 2147483647 h 561"/>
                  <a:gd name="T32" fmla="*/ 2147483647 w 867"/>
                  <a:gd name="T33" fmla="*/ 2147483647 h 561"/>
                  <a:gd name="T34" fmla="*/ 2147483647 w 867"/>
                  <a:gd name="T35" fmla="*/ 2147483647 h 561"/>
                  <a:gd name="T36" fmla="*/ 2147483647 w 867"/>
                  <a:gd name="T37" fmla="*/ 2147483647 h 561"/>
                  <a:gd name="T38" fmla="*/ 2147483647 w 867"/>
                  <a:gd name="T39" fmla="*/ 2147483647 h 561"/>
                  <a:gd name="T40" fmla="*/ 2147483647 w 867"/>
                  <a:gd name="T41" fmla="*/ 2147483647 h 561"/>
                  <a:gd name="T42" fmla="*/ 2147483647 w 867"/>
                  <a:gd name="T43" fmla="*/ 2147483647 h 561"/>
                  <a:gd name="T44" fmla="*/ 2147483647 w 867"/>
                  <a:gd name="T45" fmla="*/ 2147483647 h 561"/>
                  <a:gd name="T46" fmla="*/ 2147483647 w 867"/>
                  <a:gd name="T47" fmla="*/ 2147483647 h 561"/>
                  <a:gd name="T48" fmla="*/ 2147483647 w 867"/>
                  <a:gd name="T49" fmla="*/ 2147483647 h 561"/>
                  <a:gd name="T50" fmla="*/ 2147483647 w 867"/>
                  <a:gd name="T51" fmla="*/ 2147483647 h 561"/>
                  <a:gd name="T52" fmla="*/ 2147483647 w 867"/>
                  <a:gd name="T53" fmla="*/ 2147483647 h 561"/>
                  <a:gd name="T54" fmla="*/ 2147483647 w 867"/>
                  <a:gd name="T55" fmla="*/ 2147483647 h 561"/>
                  <a:gd name="T56" fmla="*/ 2147483647 w 867"/>
                  <a:gd name="T57" fmla="*/ 2147483647 h 561"/>
                  <a:gd name="T58" fmla="*/ 2147483647 w 867"/>
                  <a:gd name="T59" fmla="*/ 2147483647 h 561"/>
                  <a:gd name="T60" fmla="*/ 2147483647 w 867"/>
                  <a:gd name="T61" fmla="*/ 2147483647 h 561"/>
                  <a:gd name="T62" fmla="*/ 2147483647 w 867"/>
                  <a:gd name="T63" fmla="*/ 2147483647 h 561"/>
                  <a:gd name="T64" fmla="*/ 2147483647 w 867"/>
                  <a:gd name="T65" fmla="*/ 2147483647 h 561"/>
                  <a:gd name="T66" fmla="*/ 2147483647 w 867"/>
                  <a:gd name="T67" fmla="*/ 2147483647 h 561"/>
                  <a:gd name="T68" fmla="*/ 2147483647 w 867"/>
                  <a:gd name="T69" fmla="*/ 2147483647 h 561"/>
                  <a:gd name="T70" fmla="*/ 2147483647 w 867"/>
                  <a:gd name="T71" fmla="*/ 2147483647 h 561"/>
                  <a:gd name="T72" fmla="*/ 2147483647 w 867"/>
                  <a:gd name="T73" fmla="*/ 2147483647 h 561"/>
                  <a:gd name="T74" fmla="*/ 2147483647 w 867"/>
                  <a:gd name="T75" fmla="*/ 2147483647 h 561"/>
                  <a:gd name="T76" fmla="*/ 2147483647 w 867"/>
                  <a:gd name="T77" fmla="*/ 2147483647 h 561"/>
                  <a:gd name="T78" fmla="*/ 2147483647 w 867"/>
                  <a:gd name="T79" fmla="*/ 2147483647 h 561"/>
                  <a:gd name="T80" fmla="*/ 2147483647 w 867"/>
                  <a:gd name="T81" fmla="*/ 2147483647 h 561"/>
                  <a:gd name="T82" fmla="*/ 2147483647 w 867"/>
                  <a:gd name="T83" fmla="*/ 2147483647 h 561"/>
                  <a:gd name="T84" fmla="*/ 2147483647 w 867"/>
                  <a:gd name="T85" fmla="*/ 2147483647 h 561"/>
                  <a:gd name="T86" fmla="*/ 2147483647 w 867"/>
                  <a:gd name="T87" fmla="*/ 2147483647 h 561"/>
                  <a:gd name="T88" fmla="*/ 2147483647 w 867"/>
                  <a:gd name="T89" fmla="*/ 2147483647 h 561"/>
                  <a:gd name="T90" fmla="*/ 2147483647 w 867"/>
                  <a:gd name="T91" fmla="*/ 2147483647 h 561"/>
                  <a:gd name="T92" fmla="*/ 2147483647 w 867"/>
                  <a:gd name="T93" fmla="*/ 2147483647 h 561"/>
                  <a:gd name="T94" fmla="*/ 2147483647 w 867"/>
                  <a:gd name="T95" fmla="*/ 2147483647 h 561"/>
                  <a:gd name="T96" fmla="*/ 2147483647 w 867"/>
                  <a:gd name="T97" fmla="*/ 2147483647 h 561"/>
                  <a:gd name="T98" fmla="*/ 2147483647 w 867"/>
                  <a:gd name="T99" fmla="*/ 2147483647 h 561"/>
                  <a:gd name="T100" fmla="*/ 2147483647 w 867"/>
                  <a:gd name="T101" fmla="*/ 2147483647 h 561"/>
                  <a:gd name="T102" fmla="*/ 2147483647 w 867"/>
                  <a:gd name="T103" fmla="*/ 2147483647 h 561"/>
                  <a:gd name="T104" fmla="*/ 2147483647 w 867"/>
                  <a:gd name="T105" fmla="*/ 2147483647 h 561"/>
                  <a:gd name="T106" fmla="*/ 2147483647 w 867"/>
                  <a:gd name="T107" fmla="*/ 2147483647 h 561"/>
                  <a:gd name="T108" fmla="*/ 2147483647 w 867"/>
                  <a:gd name="T109" fmla="*/ 2147483647 h 561"/>
                  <a:gd name="T110" fmla="*/ 2147483647 w 867"/>
                  <a:gd name="T111" fmla="*/ 2147483647 h 561"/>
                  <a:gd name="T112" fmla="*/ 2147483647 w 867"/>
                  <a:gd name="T113" fmla="*/ 2147483647 h 561"/>
                  <a:gd name="T114" fmla="*/ 2147483647 w 867"/>
                  <a:gd name="T115" fmla="*/ 2147483647 h 561"/>
                  <a:gd name="T116" fmla="*/ 2147483647 w 867"/>
                  <a:gd name="T117" fmla="*/ 2147483647 h 561"/>
                  <a:gd name="T118" fmla="*/ 2147483647 w 867"/>
                  <a:gd name="T119" fmla="*/ 2147483647 h 561"/>
                  <a:gd name="T120" fmla="*/ 2147483647 w 867"/>
                  <a:gd name="T121" fmla="*/ 2147483647 h 561"/>
                  <a:gd name="T122" fmla="*/ 2147483647 w 867"/>
                  <a:gd name="T123" fmla="*/ 2147483647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7"/>
                  <a:gd name="T187" fmla="*/ 0 h 561"/>
                  <a:gd name="T188" fmla="*/ 867 w 867"/>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7" h="561">
                    <a:moveTo>
                      <a:pt x="607" y="146"/>
                    </a:moveTo>
                    <a:lnTo>
                      <a:pt x="597" y="149"/>
                    </a:lnTo>
                    <a:lnTo>
                      <a:pt x="655" y="127"/>
                    </a:lnTo>
                    <a:lnTo>
                      <a:pt x="634" y="124"/>
                    </a:lnTo>
                    <a:lnTo>
                      <a:pt x="586" y="136"/>
                    </a:lnTo>
                    <a:lnTo>
                      <a:pt x="613" y="119"/>
                    </a:lnTo>
                    <a:lnTo>
                      <a:pt x="645" y="113"/>
                    </a:lnTo>
                    <a:lnTo>
                      <a:pt x="600" y="100"/>
                    </a:lnTo>
                    <a:lnTo>
                      <a:pt x="564" y="119"/>
                    </a:lnTo>
                    <a:lnTo>
                      <a:pt x="567" y="109"/>
                    </a:lnTo>
                    <a:lnTo>
                      <a:pt x="549" y="119"/>
                    </a:lnTo>
                    <a:lnTo>
                      <a:pt x="564" y="99"/>
                    </a:lnTo>
                    <a:lnTo>
                      <a:pt x="545" y="109"/>
                    </a:lnTo>
                    <a:lnTo>
                      <a:pt x="563" y="90"/>
                    </a:lnTo>
                    <a:lnTo>
                      <a:pt x="554" y="94"/>
                    </a:lnTo>
                    <a:lnTo>
                      <a:pt x="506" y="116"/>
                    </a:lnTo>
                    <a:lnTo>
                      <a:pt x="527" y="100"/>
                    </a:lnTo>
                    <a:lnTo>
                      <a:pt x="513" y="99"/>
                    </a:lnTo>
                    <a:lnTo>
                      <a:pt x="564" y="82"/>
                    </a:lnTo>
                    <a:lnTo>
                      <a:pt x="518" y="79"/>
                    </a:lnTo>
                    <a:lnTo>
                      <a:pt x="500" y="91"/>
                    </a:lnTo>
                    <a:lnTo>
                      <a:pt x="519" y="75"/>
                    </a:lnTo>
                    <a:lnTo>
                      <a:pt x="483" y="87"/>
                    </a:lnTo>
                    <a:lnTo>
                      <a:pt x="546" y="69"/>
                    </a:lnTo>
                    <a:lnTo>
                      <a:pt x="521" y="54"/>
                    </a:lnTo>
                    <a:lnTo>
                      <a:pt x="437" y="54"/>
                    </a:lnTo>
                    <a:lnTo>
                      <a:pt x="464" y="72"/>
                    </a:lnTo>
                    <a:lnTo>
                      <a:pt x="412" y="69"/>
                    </a:lnTo>
                    <a:lnTo>
                      <a:pt x="428" y="87"/>
                    </a:lnTo>
                    <a:lnTo>
                      <a:pt x="401" y="79"/>
                    </a:lnTo>
                    <a:lnTo>
                      <a:pt x="406" y="84"/>
                    </a:lnTo>
                    <a:lnTo>
                      <a:pt x="400" y="76"/>
                    </a:lnTo>
                    <a:lnTo>
                      <a:pt x="400" y="61"/>
                    </a:lnTo>
                    <a:lnTo>
                      <a:pt x="389" y="64"/>
                    </a:lnTo>
                    <a:lnTo>
                      <a:pt x="370" y="66"/>
                    </a:lnTo>
                    <a:lnTo>
                      <a:pt x="372" y="72"/>
                    </a:lnTo>
                    <a:lnTo>
                      <a:pt x="354" y="72"/>
                    </a:lnTo>
                    <a:lnTo>
                      <a:pt x="339" y="78"/>
                    </a:lnTo>
                    <a:lnTo>
                      <a:pt x="349" y="61"/>
                    </a:lnTo>
                    <a:lnTo>
                      <a:pt x="336" y="64"/>
                    </a:lnTo>
                    <a:lnTo>
                      <a:pt x="382" y="45"/>
                    </a:lnTo>
                    <a:lnTo>
                      <a:pt x="373" y="3"/>
                    </a:lnTo>
                    <a:lnTo>
                      <a:pt x="283" y="12"/>
                    </a:lnTo>
                    <a:lnTo>
                      <a:pt x="288" y="16"/>
                    </a:lnTo>
                    <a:lnTo>
                      <a:pt x="257" y="21"/>
                    </a:lnTo>
                    <a:lnTo>
                      <a:pt x="233" y="25"/>
                    </a:lnTo>
                    <a:lnTo>
                      <a:pt x="270" y="34"/>
                    </a:lnTo>
                    <a:lnTo>
                      <a:pt x="228" y="36"/>
                    </a:lnTo>
                    <a:lnTo>
                      <a:pt x="257" y="46"/>
                    </a:lnTo>
                    <a:lnTo>
                      <a:pt x="204" y="40"/>
                    </a:lnTo>
                    <a:lnTo>
                      <a:pt x="201" y="64"/>
                    </a:lnTo>
                    <a:lnTo>
                      <a:pt x="213" y="64"/>
                    </a:lnTo>
                    <a:lnTo>
                      <a:pt x="219" y="79"/>
                    </a:lnTo>
                    <a:lnTo>
                      <a:pt x="179" y="75"/>
                    </a:lnTo>
                    <a:lnTo>
                      <a:pt x="170" y="84"/>
                    </a:lnTo>
                    <a:lnTo>
                      <a:pt x="189" y="103"/>
                    </a:lnTo>
                    <a:lnTo>
                      <a:pt x="160" y="121"/>
                    </a:lnTo>
                    <a:lnTo>
                      <a:pt x="107" y="122"/>
                    </a:lnTo>
                    <a:lnTo>
                      <a:pt x="173" y="106"/>
                    </a:lnTo>
                    <a:lnTo>
                      <a:pt x="146" y="79"/>
                    </a:lnTo>
                    <a:lnTo>
                      <a:pt x="203" y="24"/>
                    </a:lnTo>
                    <a:lnTo>
                      <a:pt x="258" y="0"/>
                    </a:lnTo>
                    <a:lnTo>
                      <a:pt x="142" y="11"/>
                    </a:lnTo>
                    <a:lnTo>
                      <a:pt x="74" y="43"/>
                    </a:lnTo>
                    <a:lnTo>
                      <a:pt x="0" y="106"/>
                    </a:lnTo>
                    <a:lnTo>
                      <a:pt x="79" y="124"/>
                    </a:lnTo>
                    <a:lnTo>
                      <a:pt x="9" y="125"/>
                    </a:lnTo>
                    <a:lnTo>
                      <a:pt x="16" y="149"/>
                    </a:lnTo>
                    <a:lnTo>
                      <a:pt x="60" y="157"/>
                    </a:lnTo>
                    <a:lnTo>
                      <a:pt x="66" y="154"/>
                    </a:lnTo>
                    <a:lnTo>
                      <a:pt x="80" y="151"/>
                    </a:lnTo>
                    <a:lnTo>
                      <a:pt x="98" y="169"/>
                    </a:lnTo>
                    <a:lnTo>
                      <a:pt x="231" y="172"/>
                    </a:lnTo>
                    <a:lnTo>
                      <a:pt x="197" y="155"/>
                    </a:lnTo>
                    <a:lnTo>
                      <a:pt x="258" y="181"/>
                    </a:lnTo>
                    <a:lnTo>
                      <a:pt x="236" y="164"/>
                    </a:lnTo>
                    <a:lnTo>
                      <a:pt x="337" y="172"/>
                    </a:lnTo>
                    <a:lnTo>
                      <a:pt x="330" y="152"/>
                    </a:lnTo>
                    <a:lnTo>
                      <a:pt x="357" y="140"/>
                    </a:lnTo>
                    <a:lnTo>
                      <a:pt x="355" y="154"/>
                    </a:lnTo>
                    <a:lnTo>
                      <a:pt x="380" y="161"/>
                    </a:lnTo>
                    <a:lnTo>
                      <a:pt x="370" y="178"/>
                    </a:lnTo>
                    <a:lnTo>
                      <a:pt x="398" y="181"/>
                    </a:lnTo>
                    <a:lnTo>
                      <a:pt x="391" y="188"/>
                    </a:lnTo>
                    <a:lnTo>
                      <a:pt x="406" y="185"/>
                    </a:lnTo>
                    <a:lnTo>
                      <a:pt x="413" y="212"/>
                    </a:lnTo>
                    <a:lnTo>
                      <a:pt x="380" y="222"/>
                    </a:lnTo>
                    <a:lnTo>
                      <a:pt x="379" y="231"/>
                    </a:lnTo>
                    <a:lnTo>
                      <a:pt x="424" y="216"/>
                    </a:lnTo>
                    <a:lnTo>
                      <a:pt x="443" y="219"/>
                    </a:lnTo>
                    <a:lnTo>
                      <a:pt x="458" y="240"/>
                    </a:lnTo>
                    <a:lnTo>
                      <a:pt x="470" y="230"/>
                    </a:lnTo>
                    <a:lnTo>
                      <a:pt x="466" y="251"/>
                    </a:lnTo>
                    <a:lnTo>
                      <a:pt x="486" y="252"/>
                    </a:lnTo>
                    <a:lnTo>
                      <a:pt x="477" y="306"/>
                    </a:lnTo>
                    <a:lnTo>
                      <a:pt x="445" y="324"/>
                    </a:lnTo>
                    <a:lnTo>
                      <a:pt x="500" y="328"/>
                    </a:lnTo>
                    <a:lnTo>
                      <a:pt x="524" y="310"/>
                    </a:lnTo>
                    <a:lnTo>
                      <a:pt x="563" y="337"/>
                    </a:lnTo>
                    <a:lnTo>
                      <a:pt x="546" y="351"/>
                    </a:lnTo>
                    <a:lnTo>
                      <a:pt x="506" y="351"/>
                    </a:lnTo>
                    <a:lnTo>
                      <a:pt x="488" y="355"/>
                    </a:lnTo>
                    <a:lnTo>
                      <a:pt x="498" y="334"/>
                    </a:lnTo>
                    <a:lnTo>
                      <a:pt x="422" y="333"/>
                    </a:lnTo>
                    <a:lnTo>
                      <a:pt x="372" y="352"/>
                    </a:lnTo>
                    <a:lnTo>
                      <a:pt x="380" y="382"/>
                    </a:lnTo>
                    <a:lnTo>
                      <a:pt x="297" y="397"/>
                    </a:lnTo>
                    <a:lnTo>
                      <a:pt x="303" y="409"/>
                    </a:lnTo>
                    <a:lnTo>
                      <a:pt x="295" y="415"/>
                    </a:lnTo>
                    <a:lnTo>
                      <a:pt x="295" y="396"/>
                    </a:lnTo>
                    <a:lnTo>
                      <a:pt x="234" y="391"/>
                    </a:lnTo>
                    <a:lnTo>
                      <a:pt x="188" y="427"/>
                    </a:lnTo>
                    <a:lnTo>
                      <a:pt x="233" y="442"/>
                    </a:lnTo>
                    <a:lnTo>
                      <a:pt x="279" y="433"/>
                    </a:lnTo>
                    <a:lnTo>
                      <a:pt x="285" y="428"/>
                    </a:lnTo>
                    <a:lnTo>
                      <a:pt x="318" y="430"/>
                    </a:lnTo>
                    <a:lnTo>
                      <a:pt x="328" y="410"/>
                    </a:lnTo>
                    <a:lnTo>
                      <a:pt x="337" y="422"/>
                    </a:lnTo>
                    <a:lnTo>
                      <a:pt x="337" y="439"/>
                    </a:lnTo>
                    <a:lnTo>
                      <a:pt x="360" y="425"/>
                    </a:lnTo>
                    <a:lnTo>
                      <a:pt x="374" y="427"/>
                    </a:lnTo>
                    <a:lnTo>
                      <a:pt x="367" y="446"/>
                    </a:lnTo>
                    <a:lnTo>
                      <a:pt x="389" y="461"/>
                    </a:lnTo>
                    <a:lnTo>
                      <a:pt x="392" y="473"/>
                    </a:lnTo>
                    <a:lnTo>
                      <a:pt x="418" y="478"/>
                    </a:lnTo>
                    <a:lnTo>
                      <a:pt x="392" y="487"/>
                    </a:lnTo>
                    <a:lnTo>
                      <a:pt x="413" y="501"/>
                    </a:lnTo>
                    <a:lnTo>
                      <a:pt x="457" y="522"/>
                    </a:lnTo>
                    <a:lnTo>
                      <a:pt x="516" y="542"/>
                    </a:lnTo>
                    <a:lnTo>
                      <a:pt x="575" y="561"/>
                    </a:lnTo>
                    <a:lnTo>
                      <a:pt x="573" y="537"/>
                    </a:lnTo>
                    <a:lnTo>
                      <a:pt x="540" y="503"/>
                    </a:lnTo>
                    <a:lnTo>
                      <a:pt x="507" y="469"/>
                    </a:lnTo>
                    <a:lnTo>
                      <a:pt x="548" y="488"/>
                    </a:lnTo>
                    <a:lnTo>
                      <a:pt x="555" y="473"/>
                    </a:lnTo>
                    <a:lnTo>
                      <a:pt x="580" y="501"/>
                    </a:lnTo>
                    <a:lnTo>
                      <a:pt x="586" y="495"/>
                    </a:lnTo>
                    <a:lnTo>
                      <a:pt x="598" y="506"/>
                    </a:lnTo>
                    <a:lnTo>
                      <a:pt x="625" y="516"/>
                    </a:lnTo>
                    <a:lnTo>
                      <a:pt x="633" y="524"/>
                    </a:lnTo>
                    <a:lnTo>
                      <a:pt x="634" y="509"/>
                    </a:lnTo>
                    <a:lnTo>
                      <a:pt x="648" y="506"/>
                    </a:lnTo>
                    <a:lnTo>
                      <a:pt x="654" y="473"/>
                    </a:lnTo>
                    <a:lnTo>
                      <a:pt x="664" y="485"/>
                    </a:lnTo>
                    <a:lnTo>
                      <a:pt x="670" y="469"/>
                    </a:lnTo>
                    <a:lnTo>
                      <a:pt x="673" y="455"/>
                    </a:lnTo>
                    <a:lnTo>
                      <a:pt x="663" y="451"/>
                    </a:lnTo>
                    <a:lnTo>
                      <a:pt x="660" y="442"/>
                    </a:lnTo>
                    <a:lnTo>
                      <a:pt x="664" y="431"/>
                    </a:lnTo>
                    <a:lnTo>
                      <a:pt x="658" y="424"/>
                    </a:lnTo>
                    <a:lnTo>
                      <a:pt x="649" y="419"/>
                    </a:lnTo>
                    <a:lnTo>
                      <a:pt x="639" y="418"/>
                    </a:lnTo>
                    <a:lnTo>
                      <a:pt x="628" y="404"/>
                    </a:lnTo>
                    <a:lnTo>
                      <a:pt x="622" y="410"/>
                    </a:lnTo>
                    <a:lnTo>
                      <a:pt x="630" y="397"/>
                    </a:lnTo>
                    <a:lnTo>
                      <a:pt x="619" y="401"/>
                    </a:lnTo>
                    <a:lnTo>
                      <a:pt x="621" y="390"/>
                    </a:lnTo>
                    <a:lnTo>
                      <a:pt x="621" y="375"/>
                    </a:lnTo>
                    <a:lnTo>
                      <a:pt x="598" y="378"/>
                    </a:lnTo>
                    <a:lnTo>
                      <a:pt x="603" y="369"/>
                    </a:lnTo>
                    <a:lnTo>
                      <a:pt x="601" y="360"/>
                    </a:lnTo>
                    <a:lnTo>
                      <a:pt x="594" y="345"/>
                    </a:lnTo>
                    <a:lnTo>
                      <a:pt x="622" y="364"/>
                    </a:lnTo>
                    <a:lnTo>
                      <a:pt x="634" y="354"/>
                    </a:lnTo>
                    <a:lnTo>
                      <a:pt x="630" y="339"/>
                    </a:lnTo>
                    <a:lnTo>
                      <a:pt x="649" y="337"/>
                    </a:lnTo>
                    <a:lnTo>
                      <a:pt x="645" y="331"/>
                    </a:lnTo>
                    <a:lnTo>
                      <a:pt x="664" y="337"/>
                    </a:lnTo>
                    <a:lnTo>
                      <a:pt x="694" y="351"/>
                    </a:lnTo>
                    <a:lnTo>
                      <a:pt x="706" y="343"/>
                    </a:lnTo>
                    <a:lnTo>
                      <a:pt x="682" y="361"/>
                    </a:lnTo>
                    <a:lnTo>
                      <a:pt x="748" y="342"/>
                    </a:lnTo>
                    <a:lnTo>
                      <a:pt x="718" y="358"/>
                    </a:lnTo>
                    <a:lnTo>
                      <a:pt x="689" y="375"/>
                    </a:lnTo>
                    <a:lnTo>
                      <a:pt x="701" y="376"/>
                    </a:lnTo>
                    <a:lnTo>
                      <a:pt x="695" y="387"/>
                    </a:lnTo>
                    <a:lnTo>
                      <a:pt x="716" y="385"/>
                    </a:lnTo>
                    <a:lnTo>
                      <a:pt x="709" y="401"/>
                    </a:lnTo>
                    <a:lnTo>
                      <a:pt x="719" y="393"/>
                    </a:lnTo>
                    <a:lnTo>
                      <a:pt x="731" y="401"/>
                    </a:lnTo>
                    <a:lnTo>
                      <a:pt x="749" y="404"/>
                    </a:lnTo>
                    <a:lnTo>
                      <a:pt x="751" y="384"/>
                    </a:lnTo>
                    <a:lnTo>
                      <a:pt x="754" y="381"/>
                    </a:lnTo>
                    <a:lnTo>
                      <a:pt x="769" y="363"/>
                    </a:lnTo>
                    <a:lnTo>
                      <a:pt x="783" y="376"/>
                    </a:lnTo>
                    <a:lnTo>
                      <a:pt x="792" y="366"/>
                    </a:lnTo>
                    <a:lnTo>
                      <a:pt x="809" y="363"/>
                    </a:lnTo>
                    <a:lnTo>
                      <a:pt x="797" y="357"/>
                    </a:lnTo>
                    <a:lnTo>
                      <a:pt x="824" y="352"/>
                    </a:lnTo>
                    <a:lnTo>
                      <a:pt x="806" y="348"/>
                    </a:lnTo>
                    <a:lnTo>
                      <a:pt x="827" y="340"/>
                    </a:lnTo>
                    <a:lnTo>
                      <a:pt x="852" y="339"/>
                    </a:lnTo>
                    <a:lnTo>
                      <a:pt x="852" y="336"/>
                    </a:lnTo>
                    <a:lnTo>
                      <a:pt x="846" y="328"/>
                    </a:lnTo>
                    <a:lnTo>
                      <a:pt x="867" y="328"/>
                    </a:lnTo>
                    <a:lnTo>
                      <a:pt x="839" y="313"/>
                    </a:lnTo>
                    <a:lnTo>
                      <a:pt x="830" y="322"/>
                    </a:lnTo>
                    <a:lnTo>
                      <a:pt x="818" y="322"/>
                    </a:lnTo>
                    <a:lnTo>
                      <a:pt x="818" y="313"/>
                    </a:lnTo>
                    <a:lnTo>
                      <a:pt x="791" y="325"/>
                    </a:lnTo>
                    <a:lnTo>
                      <a:pt x="789" y="319"/>
                    </a:lnTo>
                    <a:lnTo>
                      <a:pt x="809" y="299"/>
                    </a:lnTo>
                    <a:lnTo>
                      <a:pt x="797" y="306"/>
                    </a:lnTo>
                    <a:lnTo>
                      <a:pt x="758" y="304"/>
                    </a:lnTo>
                    <a:lnTo>
                      <a:pt x="785" y="299"/>
                    </a:lnTo>
                    <a:lnTo>
                      <a:pt x="755" y="301"/>
                    </a:lnTo>
                    <a:lnTo>
                      <a:pt x="778" y="297"/>
                    </a:lnTo>
                    <a:lnTo>
                      <a:pt x="758" y="296"/>
                    </a:lnTo>
                    <a:lnTo>
                      <a:pt x="789" y="290"/>
                    </a:lnTo>
                    <a:lnTo>
                      <a:pt x="788" y="285"/>
                    </a:lnTo>
                    <a:lnTo>
                      <a:pt x="767" y="278"/>
                    </a:lnTo>
                    <a:lnTo>
                      <a:pt x="760" y="276"/>
                    </a:lnTo>
                    <a:lnTo>
                      <a:pt x="769" y="261"/>
                    </a:lnTo>
                    <a:lnTo>
                      <a:pt x="746" y="278"/>
                    </a:lnTo>
                    <a:lnTo>
                      <a:pt x="739" y="266"/>
                    </a:lnTo>
                    <a:lnTo>
                      <a:pt x="725" y="273"/>
                    </a:lnTo>
                    <a:lnTo>
                      <a:pt x="734" y="263"/>
                    </a:lnTo>
                    <a:lnTo>
                      <a:pt x="710" y="272"/>
                    </a:lnTo>
                    <a:lnTo>
                      <a:pt x="724" y="258"/>
                    </a:lnTo>
                    <a:lnTo>
                      <a:pt x="706" y="258"/>
                    </a:lnTo>
                    <a:lnTo>
                      <a:pt x="691" y="252"/>
                    </a:lnTo>
                    <a:lnTo>
                      <a:pt x="673" y="249"/>
                    </a:lnTo>
                    <a:lnTo>
                      <a:pt x="703" y="245"/>
                    </a:lnTo>
                    <a:lnTo>
                      <a:pt x="649" y="234"/>
                    </a:lnTo>
                    <a:lnTo>
                      <a:pt x="676" y="231"/>
                    </a:lnTo>
                    <a:lnTo>
                      <a:pt x="648" y="225"/>
                    </a:lnTo>
                    <a:lnTo>
                      <a:pt x="689" y="227"/>
                    </a:lnTo>
                    <a:lnTo>
                      <a:pt x="675" y="221"/>
                    </a:lnTo>
                    <a:lnTo>
                      <a:pt x="698" y="216"/>
                    </a:lnTo>
                    <a:lnTo>
                      <a:pt x="658" y="212"/>
                    </a:lnTo>
                    <a:lnTo>
                      <a:pt x="675" y="207"/>
                    </a:lnTo>
                    <a:lnTo>
                      <a:pt x="658" y="206"/>
                    </a:lnTo>
                    <a:lnTo>
                      <a:pt x="688" y="205"/>
                    </a:lnTo>
                    <a:lnTo>
                      <a:pt x="661" y="200"/>
                    </a:lnTo>
                    <a:lnTo>
                      <a:pt x="739" y="207"/>
                    </a:lnTo>
                    <a:lnTo>
                      <a:pt x="679" y="190"/>
                    </a:lnTo>
                    <a:lnTo>
                      <a:pt x="637" y="190"/>
                    </a:lnTo>
                    <a:lnTo>
                      <a:pt x="739" y="182"/>
                    </a:lnTo>
                    <a:lnTo>
                      <a:pt x="719" y="155"/>
                    </a:lnTo>
                    <a:lnTo>
                      <a:pt x="661" y="179"/>
                    </a:lnTo>
                    <a:lnTo>
                      <a:pt x="634" y="185"/>
                    </a:lnTo>
                    <a:lnTo>
                      <a:pt x="697" y="160"/>
                    </a:lnTo>
                    <a:lnTo>
                      <a:pt x="637" y="170"/>
                    </a:lnTo>
                    <a:lnTo>
                      <a:pt x="721" y="145"/>
                    </a:lnTo>
                    <a:lnTo>
                      <a:pt x="673" y="137"/>
                    </a:lnTo>
                    <a:lnTo>
                      <a:pt x="655" y="140"/>
                    </a:lnTo>
                    <a:lnTo>
                      <a:pt x="676" y="130"/>
                    </a:lnTo>
                    <a:lnTo>
                      <a:pt x="622" y="146"/>
                    </a:lnTo>
                    <a:lnTo>
                      <a:pt x="591" y="169"/>
                    </a:lnTo>
                    <a:lnTo>
                      <a:pt x="607" y="146"/>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51" name="Freeform 357"/>
              <p:cNvSpPr>
                <a:spLocks noChangeAspect="1"/>
              </p:cNvSpPr>
              <p:nvPr/>
            </p:nvSpPr>
            <p:spPr bwMode="auto">
              <a:xfrm>
                <a:off x="2527653" y="999592"/>
                <a:ext cx="599857" cy="166402"/>
              </a:xfrm>
              <a:custGeom>
                <a:avLst/>
                <a:gdLst>
                  <a:gd name="T0" fmla="*/ 2147483647 w 1058"/>
                  <a:gd name="T1" fmla="*/ 2147483647 h 244"/>
                  <a:gd name="T2" fmla="*/ 2147483647 w 1058"/>
                  <a:gd name="T3" fmla="*/ 2147483647 h 244"/>
                  <a:gd name="T4" fmla="*/ 2147483647 w 1058"/>
                  <a:gd name="T5" fmla="*/ 2147483647 h 244"/>
                  <a:gd name="T6" fmla="*/ 2147483647 w 1058"/>
                  <a:gd name="T7" fmla="*/ 2147483647 h 244"/>
                  <a:gd name="T8" fmla="*/ 2147483647 w 1058"/>
                  <a:gd name="T9" fmla="*/ 2147483647 h 244"/>
                  <a:gd name="T10" fmla="*/ 2147483647 w 1058"/>
                  <a:gd name="T11" fmla="*/ 2147483647 h 244"/>
                  <a:gd name="T12" fmla="*/ 2147483647 w 1058"/>
                  <a:gd name="T13" fmla="*/ 2147483647 h 244"/>
                  <a:gd name="T14" fmla="*/ 2147483647 w 1058"/>
                  <a:gd name="T15" fmla="*/ 2147483647 h 244"/>
                  <a:gd name="T16" fmla="*/ 2147483647 w 1058"/>
                  <a:gd name="T17" fmla="*/ 2147483647 h 244"/>
                  <a:gd name="T18" fmla="*/ 2147483647 w 1058"/>
                  <a:gd name="T19" fmla="*/ 2147483647 h 244"/>
                  <a:gd name="T20" fmla="*/ 2147483647 w 1058"/>
                  <a:gd name="T21" fmla="*/ 2147483647 h 244"/>
                  <a:gd name="T22" fmla="*/ 2147483647 w 1058"/>
                  <a:gd name="T23" fmla="*/ 2147483647 h 244"/>
                  <a:gd name="T24" fmla="*/ 2147483647 w 1058"/>
                  <a:gd name="T25" fmla="*/ 2147483647 h 244"/>
                  <a:gd name="T26" fmla="*/ 2147483647 w 1058"/>
                  <a:gd name="T27" fmla="*/ 2147483647 h 244"/>
                  <a:gd name="T28" fmla="*/ 2147483647 w 1058"/>
                  <a:gd name="T29" fmla="*/ 2147483647 h 244"/>
                  <a:gd name="T30" fmla="*/ 2147483647 w 1058"/>
                  <a:gd name="T31" fmla="*/ 2147483647 h 244"/>
                  <a:gd name="T32" fmla="*/ 2147483647 w 1058"/>
                  <a:gd name="T33" fmla="*/ 2147483647 h 244"/>
                  <a:gd name="T34" fmla="*/ 2147483647 w 1058"/>
                  <a:gd name="T35" fmla="*/ 2147483647 h 244"/>
                  <a:gd name="T36" fmla="*/ 2147483647 w 1058"/>
                  <a:gd name="T37" fmla="*/ 2147483647 h 244"/>
                  <a:gd name="T38" fmla="*/ 2147483647 w 1058"/>
                  <a:gd name="T39" fmla="*/ 2147483647 h 244"/>
                  <a:gd name="T40" fmla="*/ 2147483647 w 1058"/>
                  <a:gd name="T41" fmla="*/ 2147483647 h 244"/>
                  <a:gd name="T42" fmla="*/ 2147483647 w 1058"/>
                  <a:gd name="T43" fmla="*/ 2147483647 h 244"/>
                  <a:gd name="T44" fmla="*/ 2147483647 w 1058"/>
                  <a:gd name="T45" fmla="*/ 2147483647 h 244"/>
                  <a:gd name="T46" fmla="*/ 2147483647 w 1058"/>
                  <a:gd name="T47" fmla="*/ 2147483647 h 244"/>
                  <a:gd name="T48" fmla="*/ 2147483647 w 1058"/>
                  <a:gd name="T49" fmla="*/ 2147483647 h 244"/>
                  <a:gd name="T50" fmla="*/ 2147483647 w 1058"/>
                  <a:gd name="T51" fmla="*/ 0 h 244"/>
                  <a:gd name="T52" fmla="*/ 2147483647 w 1058"/>
                  <a:gd name="T53" fmla="*/ 2147483647 h 244"/>
                  <a:gd name="T54" fmla="*/ 2147483647 w 1058"/>
                  <a:gd name="T55" fmla="*/ 2147483647 h 244"/>
                  <a:gd name="T56" fmla="*/ 2147483647 w 1058"/>
                  <a:gd name="T57" fmla="*/ 2147483647 h 244"/>
                  <a:gd name="T58" fmla="*/ 2147483647 w 1058"/>
                  <a:gd name="T59" fmla="*/ 2147483647 h 244"/>
                  <a:gd name="T60" fmla="*/ 2147483647 w 1058"/>
                  <a:gd name="T61" fmla="*/ 2147483647 h 244"/>
                  <a:gd name="T62" fmla="*/ 2147483647 w 1058"/>
                  <a:gd name="T63" fmla="*/ 2147483647 h 244"/>
                  <a:gd name="T64" fmla="*/ 2147483647 w 1058"/>
                  <a:gd name="T65" fmla="*/ 2147483647 h 244"/>
                  <a:gd name="T66" fmla="*/ 2147483647 w 1058"/>
                  <a:gd name="T67" fmla="*/ 2147483647 h 244"/>
                  <a:gd name="T68" fmla="*/ 2147483647 w 1058"/>
                  <a:gd name="T69" fmla="*/ 2147483647 h 244"/>
                  <a:gd name="T70" fmla="*/ 2147483647 w 1058"/>
                  <a:gd name="T71" fmla="*/ 2147483647 h 244"/>
                  <a:gd name="T72" fmla="*/ 2147483647 w 1058"/>
                  <a:gd name="T73" fmla="*/ 2147483647 h 244"/>
                  <a:gd name="T74" fmla="*/ 2147483647 w 1058"/>
                  <a:gd name="T75" fmla="*/ 2147483647 h 244"/>
                  <a:gd name="T76" fmla="*/ 2147483647 w 1058"/>
                  <a:gd name="T77" fmla="*/ 2147483647 h 244"/>
                  <a:gd name="T78" fmla="*/ 2147483647 w 1058"/>
                  <a:gd name="T79" fmla="*/ 2147483647 h 244"/>
                  <a:gd name="T80" fmla="*/ 2147483647 w 1058"/>
                  <a:gd name="T81" fmla="*/ 2147483647 h 244"/>
                  <a:gd name="T82" fmla="*/ 2147483647 w 1058"/>
                  <a:gd name="T83" fmla="*/ 2147483647 h 244"/>
                  <a:gd name="T84" fmla="*/ 2147483647 w 1058"/>
                  <a:gd name="T85" fmla="*/ 2147483647 h 244"/>
                  <a:gd name="T86" fmla="*/ 0 w 1058"/>
                  <a:gd name="T87" fmla="*/ 2147483647 h 244"/>
                  <a:gd name="T88" fmla="*/ 2147483647 w 1058"/>
                  <a:gd name="T89" fmla="*/ 2147483647 h 244"/>
                  <a:gd name="T90" fmla="*/ 2147483647 w 1058"/>
                  <a:gd name="T91" fmla="*/ 2147483647 h 244"/>
                  <a:gd name="T92" fmla="*/ 2147483647 w 1058"/>
                  <a:gd name="T93" fmla="*/ 2147483647 h 244"/>
                  <a:gd name="T94" fmla="*/ 2147483647 w 1058"/>
                  <a:gd name="T95" fmla="*/ 2147483647 h 2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8"/>
                  <a:gd name="T145" fmla="*/ 0 h 244"/>
                  <a:gd name="T146" fmla="*/ 1058 w 1058"/>
                  <a:gd name="T147" fmla="*/ 244 h 2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8" h="244">
                    <a:moveTo>
                      <a:pt x="264" y="178"/>
                    </a:moveTo>
                    <a:lnTo>
                      <a:pt x="195" y="200"/>
                    </a:lnTo>
                    <a:lnTo>
                      <a:pt x="158" y="182"/>
                    </a:lnTo>
                    <a:lnTo>
                      <a:pt x="191" y="171"/>
                    </a:lnTo>
                    <a:lnTo>
                      <a:pt x="126" y="160"/>
                    </a:lnTo>
                    <a:lnTo>
                      <a:pt x="291" y="144"/>
                    </a:lnTo>
                    <a:lnTo>
                      <a:pt x="219" y="96"/>
                    </a:lnTo>
                    <a:lnTo>
                      <a:pt x="316" y="91"/>
                    </a:lnTo>
                    <a:lnTo>
                      <a:pt x="358" y="108"/>
                    </a:lnTo>
                    <a:lnTo>
                      <a:pt x="332" y="88"/>
                    </a:lnTo>
                    <a:lnTo>
                      <a:pt x="483" y="69"/>
                    </a:lnTo>
                    <a:lnTo>
                      <a:pt x="562" y="51"/>
                    </a:lnTo>
                    <a:lnTo>
                      <a:pt x="403" y="65"/>
                    </a:lnTo>
                    <a:lnTo>
                      <a:pt x="241" y="78"/>
                    </a:lnTo>
                    <a:lnTo>
                      <a:pt x="379" y="60"/>
                    </a:lnTo>
                    <a:lnTo>
                      <a:pt x="216" y="78"/>
                    </a:lnTo>
                    <a:lnTo>
                      <a:pt x="168" y="69"/>
                    </a:lnTo>
                    <a:lnTo>
                      <a:pt x="319" y="56"/>
                    </a:lnTo>
                    <a:lnTo>
                      <a:pt x="158" y="59"/>
                    </a:lnTo>
                    <a:lnTo>
                      <a:pt x="258" y="50"/>
                    </a:lnTo>
                    <a:lnTo>
                      <a:pt x="132" y="45"/>
                    </a:lnTo>
                    <a:lnTo>
                      <a:pt x="300" y="27"/>
                    </a:lnTo>
                    <a:lnTo>
                      <a:pt x="506" y="38"/>
                    </a:lnTo>
                    <a:lnTo>
                      <a:pt x="480" y="6"/>
                    </a:lnTo>
                    <a:lnTo>
                      <a:pt x="646" y="12"/>
                    </a:lnTo>
                    <a:lnTo>
                      <a:pt x="607" y="0"/>
                    </a:lnTo>
                    <a:lnTo>
                      <a:pt x="831" y="12"/>
                    </a:lnTo>
                    <a:lnTo>
                      <a:pt x="1058" y="23"/>
                    </a:lnTo>
                    <a:lnTo>
                      <a:pt x="909" y="42"/>
                    </a:lnTo>
                    <a:lnTo>
                      <a:pt x="756" y="63"/>
                    </a:lnTo>
                    <a:lnTo>
                      <a:pt x="932" y="50"/>
                    </a:lnTo>
                    <a:lnTo>
                      <a:pt x="773" y="78"/>
                    </a:lnTo>
                    <a:lnTo>
                      <a:pt x="607" y="111"/>
                    </a:lnTo>
                    <a:lnTo>
                      <a:pt x="455" y="124"/>
                    </a:lnTo>
                    <a:lnTo>
                      <a:pt x="543" y="139"/>
                    </a:lnTo>
                    <a:lnTo>
                      <a:pt x="425" y="148"/>
                    </a:lnTo>
                    <a:lnTo>
                      <a:pt x="522" y="154"/>
                    </a:lnTo>
                    <a:lnTo>
                      <a:pt x="386" y="182"/>
                    </a:lnTo>
                    <a:lnTo>
                      <a:pt x="376" y="202"/>
                    </a:lnTo>
                    <a:lnTo>
                      <a:pt x="267" y="208"/>
                    </a:lnTo>
                    <a:lnTo>
                      <a:pt x="352" y="235"/>
                    </a:lnTo>
                    <a:lnTo>
                      <a:pt x="243" y="244"/>
                    </a:lnTo>
                    <a:lnTo>
                      <a:pt x="120" y="241"/>
                    </a:lnTo>
                    <a:lnTo>
                      <a:pt x="0" y="238"/>
                    </a:lnTo>
                    <a:lnTo>
                      <a:pt x="83" y="211"/>
                    </a:lnTo>
                    <a:lnTo>
                      <a:pt x="67" y="191"/>
                    </a:lnTo>
                    <a:lnTo>
                      <a:pt x="195" y="205"/>
                    </a:lnTo>
                    <a:lnTo>
                      <a:pt x="264" y="178"/>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52" name="Freeform 358"/>
              <p:cNvSpPr>
                <a:spLocks noChangeAspect="1"/>
              </p:cNvSpPr>
              <p:nvPr/>
            </p:nvSpPr>
            <p:spPr bwMode="auto">
              <a:xfrm>
                <a:off x="1800875" y="1254615"/>
                <a:ext cx="332417" cy="150121"/>
              </a:xfrm>
              <a:custGeom>
                <a:avLst/>
                <a:gdLst>
                  <a:gd name="T0" fmla="*/ 2147483647 w 585"/>
                  <a:gd name="T1" fmla="*/ 2147483647 h 222"/>
                  <a:gd name="T2" fmla="*/ 2147483647 w 585"/>
                  <a:gd name="T3" fmla="*/ 2147483647 h 222"/>
                  <a:gd name="T4" fmla="*/ 2147483647 w 585"/>
                  <a:gd name="T5" fmla="*/ 2147483647 h 222"/>
                  <a:gd name="T6" fmla="*/ 2147483647 w 585"/>
                  <a:gd name="T7" fmla="*/ 2147483647 h 222"/>
                  <a:gd name="T8" fmla="*/ 2147483647 w 585"/>
                  <a:gd name="T9" fmla="*/ 2147483647 h 222"/>
                  <a:gd name="T10" fmla="*/ 2147483647 w 585"/>
                  <a:gd name="T11" fmla="*/ 2147483647 h 222"/>
                  <a:gd name="T12" fmla="*/ 2147483647 w 585"/>
                  <a:gd name="T13" fmla="*/ 2147483647 h 222"/>
                  <a:gd name="T14" fmla="*/ 0 w 585"/>
                  <a:gd name="T15" fmla="*/ 2147483647 h 222"/>
                  <a:gd name="T16" fmla="*/ 2147483647 w 585"/>
                  <a:gd name="T17" fmla="*/ 2147483647 h 222"/>
                  <a:gd name="T18" fmla="*/ 2147483647 w 585"/>
                  <a:gd name="T19" fmla="*/ 2147483647 h 222"/>
                  <a:gd name="T20" fmla="*/ 2147483647 w 585"/>
                  <a:gd name="T21" fmla="*/ 2147483647 h 222"/>
                  <a:gd name="T22" fmla="*/ 2147483647 w 585"/>
                  <a:gd name="T23" fmla="*/ 2147483647 h 222"/>
                  <a:gd name="T24" fmla="*/ 2147483647 w 585"/>
                  <a:gd name="T25" fmla="*/ 2147483647 h 222"/>
                  <a:gd name="T26" fmla="*/ 2147483647 w 585"/>
                  <a:gd name="T27" fmla="*/ 2147483647 h 222"/>
                  <a:gd name="T28" fmla="*/ 2147483647 w 585"/>
                  <a:gd name="T29" fmla="*/ 2147483647 h 222"/>
                  <a:gd name="T30" fmla="*/ 2147483647 w 585"/>
                  <a:gd name="T31" fmla="*/ 2147483647 h 222"/>
                  <a:gd name="T32" fmla="*/ 2147483647 w 585"/>
                  <a:gd name="T33" fmla="*/ 2147483647 h 222"/>
                  <a:gd name="T34" fmla="*/ 2147483647 w 585"/>
                  <a:gd name="T35" fmla="*/ 2147483647 h 222"/>
                  <a:gd name="T36" fmla="*/ 2147483647 w 585"/>
                  <a:gd name="T37" fmla="*/ 2147483647 h 222"/>
                  <a:gd name="T38" fmla="*/ 2147483647 w 585"/>
                  <a:gd name="T39" fmla="*/ 2147483647 h 222"/>
                  <a:gd name="T40" fmla="*/ 2147483647 w 585"/>
                  <a:gd name="T41" fmla="*/ 2147483647 h 222"/>
                  <a:gd name="T42" fmla="*/ 2147483647 w 585"/>
                  <a:gd name="T43" fmla="*/ 0 h 222"/>
                  <a:gd name="T44" fmla="*/ 2147483647 w 585"/>
                  <a:gd name="T45" fmla="*/ 2147483647 h 222"/>
                  <a:gd name="T46" fmla="*/ 2147483647 w 585"/>
                  <a:gd name="T47" fmla="*/ 2147483647 h 222"/>
                  <a:gd name="T48" fmla="*/ 2147483647 w 585"/>
                  <a:gd name="T49" fmla="*/ 2147483647 h 222"/>
                  <a:gd name="T50" fmla="*/ 2147483647 w 585"/>
                  <a:gd name="T51" fmla="*/ 2147483647 h 222"/>
                  <a:gd name="T52" fmla="*/ 2147483647 w 585"/>
                  <a:gd name="T53" fmla="*/ 2147483647 h 222"/>
                  <a:gd name="T54" fmla="*/ 2147483647 w 585"/>
                  <a:gd name="T55" fmla="*/ 2147483647 h 222"/>
                  <a:gd name="T56" fmla="*/ 2147483647 w 585"/>
                  <a:gd name="T57" fmla="*/ 2147483647 h 222"/>
                  <a:gd name="T58" fmla="*/ 2147483647 w 585"/>
                  <a:gd name="T59" fmla="*/ 2147483647 h 222"/>
                  <a:gd name="T60" fmla="*/ 2147483647 w 585"/>
                  <a:gd name="T61" fmla="*/ 2147483647 h 222"/>
                  <a:gd name="T62" fmla="*/ 2147483647 w 585"/>
                  <a:gd name="T63" fmla="*/ 2147483647 h 222"/>
                  <a:gd name="T64" fmla="*/ 2147483647 w 585"/>
                  <a:gd name="T65" fmla="*/ 2147483647 h 222"/>
                  <a:gd name="T66" fmla="*/ 2147483647 w 585"/>
                  <a:gd name="T67" fmla="*/ 2147483647 h 222"/>
                  <a:gd name="T68" fmla="*/ 2147483647 w 585"/>
                  <a:gd name="T69" fmla="*/ 2147483647 h 222"/>
                  <a:gd name="T70" fmla="*/ 2147483647 w 585"/>
                  <a:gd name="T71" fmla="*/ 2147483647 h 222"/>
                  <a:gd name="T72" fmla="*/ 2147483647 w 585"/>
                  <a:gd name="T73" fmla="*/ 2147483647 h 222"/>
                  <a:gd name="T74" fmla="*/ 2147483647 w 585"/>
                  <a:gd name="T75" fmla="*/ 2147483647 h 222"/>
                  <a:gd name="T76" fmla="*/ 2147483647 w 585"/>
                  <a:gd name="T77" fmla="*/ 2147483647 h 222"/>
                  <a:gd name="T78" fmla="*/ 2147483647 w 585"/>
                  <a:gd name="T79" fmla="*/ 2147483647 h 222"/>
                  <a:gd name="T80" fmla="*/ 2147483647 w 585"/>
                  <a:gd name="T81" fmla="*/ 2147483647 h 222"/>
                  <a:gd name="T82" fmla="*/ 2147483647 w 585"/>
                  <a:gd name="T83" fmla="*/ 2147483647 h 222"/>
                  <a:gd name="T84" fmla="*/ 2147483647 w 585"/>
                  <a:gd name="T85" fmla="*/ 2147483647 h 222"/>
                  <a:gd name="T86" fmla="*/ 2147483647 w 585"/>
                  <a:gd name="T87" fmla="*/ 2147483647 h 222"/>
                  <a:gd name="T88" fmla="*/ 2147483647 w 585"/>
                  <a:gd name="T89" fmla="*/ 2147483647 h 222"/>
                  <a:gd name="T90" fmla="*/ 2147483647 w 585"/>
                  <a:gd name="T91" fmla="*/ 2147483647 h 222"/>
                  <a:gd name="T92" fmla="*/ 2147483647 w 585"/>
                  <a:gd name="T93" fmla="*/ 2147483647 h 222"/>
                  <a:gd name="T94" fmla="*/ 2147483647 w 585"/>
                  <a:gd name="T95" fmla="*/ 2147483647 h 222"/>
                  <a:gd name="T96" fmla="*/ 2147483647 w 585"/>
                  <a:gd name="T97" fmla="*/ 2147483647 h 222"/>
                  <a:gd name="T98" fmla="*/ 2147483647 w 585"/>
                  <a:gd name="T99" fmla="*/ 2147483647 h 222"/>
                  <a:gd name="T100" fmla="*/ 2147483647 w 585"/>
                  <a:gd name="T101" fmla="*/ 2147483647 h 222"/>
                  <a:gd name="T102" fmla="*/ 2147483647 w 585"/>
                  <a:gd name="T103" fmla="*/ 2147483647 h 222"/>
                  <a:gd name="T104" fmla="*/ 2147483647 w 585"/>
                  <a:gd name="T105" fmla="*/ 2147483647 h 222"/>
                  <a:gd name="T106" fmla="*/ 2147483647 w 585"/>
                  <a:gd name="T107" fmla="*/ 2147483647 h 2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5"/>
                  <a:gd name="T163" fmla="*/ 0 h 222"/>
                  <a:gd name="T164" fmla="*/ 585 w 585"/>
                  <a:gd name="T165" fmla="*/ 222 h 2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5" h="222">
                    <a:moveTo>
                      <a:pt x="384" y="201"/>
                    </a:moveTo>
                    <a:lnTo>
                      <a:pt x="363" y="185"/>
                    </a:lnTo>
                    <a:lnTo>
                      <a:pt x="349" y="181"/>
                    </a:lnTo>
                    <a:lnTo>
                      <a:pt x="286" y="201"/>
                    </a:lnTo>
                    <a:lnTo>
                      <a:pt x="188" y="212"/>
                    </a:lnTo>
                    <a:lnTo>
                      <a:pt x="88" y="222"/>
                    </a:lnTo>
                    <a:lnTo>
                      <a:pt x="89" y="197"/>
                    </a:lnTo>
                    <a:lnTo>
                      <a:pt x="0" y="170"/>
                    </a:lnTo>
                    <a:lnTo>
                      <a:pt x="19" y="146"/>
                    </a:lnTo>
                    <a:lnTo>
                      <a:pt x="122" y="142"/>
                    </a:lnTo>
                    <a:lnTo>
                      <a:pt x="227" y="136"/>
                    </a:lnTo>
                    <a:lnTo>
                      <a:pt x="130" y="124"/>
                    </a:lnTo>
                    <a:lnTo>
                      <a:pt x="28" y="119"/>
                    </a:lnTo>
                    <a:lnTo>
                      <a:pt x="19" y="106"/>
                    </a:lnTo>
                    <a:lnTo>
                      <a:pt x="149" y="82"/>
                    </a:lnTo>
                    <a:lnTo>
                      <a:pt x="51" y="84"/>
                    </a:lnTo>
                    <a:lnTo>
                      <a:pt x="79" y="76"/>
                    </a:lnTo>
                    <a:lnTo>
                      <a:pt x="31" y="76"/>
                    </a:lnTo>
                    <a:lnTo>
                      <a:pt x="97" y="46"/>
                    </a:lnTo>
                    <a:lnTo>
                      <a:pt x="94" y="40"/>
                    </a:lnTo>
                    <a:lnTo>
                      <a:pt x="183" y="19"/>
                    </a:lnTo>
                    <a:lnTo>
                      <a:pt x="273" y="0"/>
                    </a:lnTo>
                    <a:lnTo>
                      <a:pt x="282" y="10"/>
                    </a:lnTo>
                    <a:lnTo>
                      <a:pt x="239" y="34"/>
                    </a:lnTo>
                    <a:lnTo>
                      <a:pt x="275" y="28"/>
                    </a:lnTo>
                    <a:lnTo>
                      <a:pt x="306" y="16"/>
                    </a:lnTo>
                    <a:lnTo>
                      <a:pt x="343" y="37"/>
                    </a:lnTo>
                    <a:lnTo>
                      <a:pt x="319" y="49"/>
                    </a:lnTo>
                    <a:lnTo>
                      <a:pt x="336" y="46"/>
                    </a:lnTo>
                    <a:lnTo>
                      <a:pt x="384" y="42"/>
                    </a:lnTo>
                    <a:lnTo>
                      <a:pt x="389" y="30"/>
                    </a:lnTo>
                    <a:lnTo>
                      <a:pt x="394" y="16"/>
                    </a:lnTo>
                    <a:lnTo>
                      <a:pt x="433" y="37"/>
                    </a:lnTo>
                    <a:lnTo>
                      <a:pt x="410" y="78"/>
                    </a:lnTo>
                    <a:lnTo>
                      <a:pt x="446" y="63"/>
                    </a:lnTo>
                    <a:lnTo>
                      <a:pt x="479" y="9"/>
                    </a:lnTo>
                    <a:lnTo>
                      <a:pt x="537" y="7"/>
                    </a:lnTo>
                    <a:lnTo>
                      <a:pt x="548" y="37"/>
                    </a:lnTo>
                    <a:lnTo>
                      <a:pt x="513" y="97"/>
                    </a:lnTo>
                    <a:lnTo>
                      <a:pt x="516" y="124"/>
                    </a:lnTo>
                    <a:lnTo>
                      <a:pt x="528" y="125"/>
                    </a:lnTo>
                    <a:lnTo>
                      <a:pt x="585" y="145"/>
                    </a:lnTo>
                    <a:lnTo>
                      <a:pt x="578" y="155"/>
                    </a:lnTo>
                    <a:lnTo>
                      <a:pt x="552" y="167"/>
                    </a:lnTo>
                    <a:lnTo>
                      <a:pt x="558" y="155"/>
                    </a:lnTo>
                    <a:lnTo>
                      <a:pt x="533" y="164"/>
                    </a:lnTo>
                    <a:lnTo>
                      <a:pt x="519" y="163"/>
                    </a:lnTo>
                    <a:lnTo>
                      <a:pt x="494" y="173"/>
                    </a:lnTo>
                    <a:lnTo>
                      <a:pt x="481" y="173"/>
                    </a:lnTo>
                    <a:lnTo>
                      <a:pt x="466" y="192"/>
                    </a:lnTo>
                    <a:lnTo>
                      <a:pt x="519" y="176"/>
                    </a:lnTo>
                    <a:lnTo>
                      <a:pt x="515" y="187"/>
                    </a:lnTo>
                    <a:lnTo>
                      <a:pt x="494" y="201"/>
                    </a:lnTo>
                    <a:lnTo>
                      <a:pt x="384" y="201"/>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53" name="Freeform 359"/>
              <p:cNvSpPr>
                <a:spLocks noChangeAspect="1"/>
              </p:cNvSpPr>
              <p:nvPr/>
            </p:nvSpPr>
            <p:spPr bwMode="auto">
              <a:xfrm>
                <a:off x="1704170" y="1223873"/>
                <a:ext cx="241757" cy="101285"/>
              </a:xfrm>
              <a:custGeom>
                <a:avLst/>
                <a:gdLst>
                  <a:gd name="T0" fmla="*/ 2147483647 w 426"/>
                  <a:gd name="T1" fmla="*/ 2147483647 h 149"/>
                  <a:gd name="T2" fmla="*/ 2147483647 w 426"/>
                  <a:gd name="T3" fmla="*/ 2147483647 h 149"/>
                  <a:gd name="T4" fmla="*/ 2147483647 w 426"/>
                  <a:gd name="T5" fmla="*/ 2147483647 h 149"/>
                  <a:gd name="T6" fmla="*/ 2147483647 w 426"/>
                  <a:gd name="T7" fmla="*/ 2147483647 h 149"/>
                  <a:gd name="T8" fmla="*/ 0 w 426"/>
                  <a:gd name="T9" fmla="*/ 2147483647 h 149"/>
                  <a:gd name="T10" fmla="*/ 2147483647 w 426"/>
                  <a:gd name="T11" fmla="*/ 2147483647 h 149"/>
                  <a:gd name="T12" fmla="*/ 2147483647 w 426"/>
                  <a:gd name="T13" fmla="*/ 2147483647 h 149"/>
                  <a:gd name="T14" fmla="*/ 2147483647 w 426"/>
                  <a:gd name="T15" fmla="*/ 2147483647 h 149"/>
                  <a:gd name="T16" fmla="*/ 2147483647 w 426"/>
                  <a:gd name="T17" fmla="*/ 2147483647 h 149"/>
                  <a:gd name="T18" fmla="*/ 2147483647 w 426"/>
                  <a:gd name="T19" fmla="*/ 0 h 149"/>
                  <a:gd name="T20" fmla="*/ 2147483647 w 426"/>
                  <a:gd name="T21" fmla="*/ 2147483647 h 149"/>
                  <a:gd name="T22" fmla="*/ 2147483647 w 426"/>
                  <a:gd name="T23" fmla="*/ 2147483647 h 149"/>
                  <a:gd name="T24" fmla="*/ 2147483647 w 426"/>
                  <a:gd name="T25" fmla="*/ 2147483647 h 149"/>
                  <a:gd name="T26" fmla="*/ 2147483647 w 426"/>
                  <a:gd name="T27" fmla="*/ 2147483647 h 149"/>
                  <a:gd name="T28" fmla="*/ 2147483647 w 426"/>
                  <a:gd name="T29" fmla="*/ 2147483647 h 149"/>
                  <a:gd name="T30" fmla="*/ 2147483647 w 426"/>
                  <a:gd name="T31" fmla="*/ 2147483647 h 149"/>
                  <a:gd name="T32" fmla="*/ 2147483647 w 426"/>
                  <a:gd name="T33" fmla="*/ 2147483647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149"/>
                  <a:gd name="T53" fmla="*/ 426 w 426"/>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149">
                    <a:moveTo>
                      <a:pt x="193" y="101"/>
                    </a:moveTo>
                    <a:lnTo>
                      <a:pt x="129" y="133"/>
                    </a:lnTo>
                    <a:lnTo>
                      <a:pt x="32" y="149"/>
                    </a:lnTo>
                    <a:lnTo>
                      <a:pt x="18" y="116"/>
                    </a:lnTo>
                    <a:lnTo>
                      <a:pt x="0" y="103"/>
                    </a:lnTo>
                    <a:lnTo>
                      <a:pt x="61" y="74"/>
                    </a:lnTo>
                    <a:lnTo>
                      <a:pt x="82" y="59"/>
                    </a:lnTo>
                    <a:lnTo>
                      <a:pt x="157" y="27"/>
                    </a:lnTo>
                    <a:lnTo>
                      <a:pt x="154" y="4"/>
                    </a:lnTo>
                    <a:lnTo>
                      <a:pt x="285" y="0"/>
                    </a:lnTo>
                    <a:lnTo>
                      <a:pt x="317" y="10"/>
                    </a:lnTo>
                    <a:lnTo>
                      <a:pt x="327" y="16"/>
                    </a:lnTo>
                    <a:lnTo>
                      <a:pt x="394" y="9"/>
                    </a:lnTo>
                    <a:lnTo>
                      <a:pt x="426" y="42"/>
                    </a:lnTo>
                    <a:lnTo>
                      <a:pt x="332" y="65"/>
                    </a:lnTo>
                    <a:lnTo>
                      <a:pt x="236" y="89"/>
                    </a:lnTo>
                    <a:lnTo>
                      <a:pt x="193" y="101"/>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54" name="Freeform 360"/>
              <p:cNvSpPr>
                <a:spLocks noChangeAspect="1"/>
              </p:cNvSpPr>
              <p:nvPr/>
            </p:nvSpPr>
            <p:spPr bwMode="auto">
              <a:xfrm>
                <a:off x="2693858" y="1987139"/>
                <a:ext cx="161674" cy="177253"/>
              </a:xfrm>
              <a:custGeom>
                <a:avLst/>
                <a:gdLst>
                  <a:gd name="T0" fmla="*/ 2147483647 w 285"/>
                  <a:gd name="T1" fmla="*/ 2147483647 h 261"/>
                  <a:gd name="T2" fmla="*/ 2147483647 w 285"/>
                  <a:gd name="T3" fmla="*/ 2147483647 h 261"/>
                  <a:gd name="T4" fmla="*/ 2147483647 w 285"/>
                  <a:gd name="T5" fmla="*/ 2147483647 h 261"/>
                  <a:gd name="T6" fmla="*/ 0 w 285"/>
                  <a:gd name="T7" fmla="*/ 2147483647 h 261"/>
                  <a:gd name="T8" fmla="*/ 2147483647 w 285"/>
                  <a:gd name="T9" fmla="*/ 2147483647 h 261"/>
                  <a:gd name="T10" fmla="*/ 2147483647 w 285"/>
                  <a:gd name="T11" fmla="*/ 2147483647 h 261"/>
                  <a:gd name="T12" fmla="*/ 2147483647 w 285"/>
                  <a:gd name="T13" fmla="*/ 2147483647 h 261"/>
                  <a:gd name="T14" fmla="*/ 2147483647 w 285"/>
                  <a:gd name="T15" fmla="*/ 2147483647 h 261"/>
                  <a:gd name="T16" fmla="*/ 2147483647 w 285"/>
                  <a:gd name="T17" fmla="*/ 2147483647 h 261"/>
                  <a:gd name="T18" fmla="*/ 2147483647 w 285"/>
                  <a:gd name="T19" fmla="*/ 2147483647 h 261"/>
                  <a:gd name="T20" fmla="*/ 2147483647 w 285"/>
                  <a:gd name="T21" fmla="*/ 2147483647 h 261"/>
                  <a:gd name="T22" fmla="*/ 2147483647 w 285"/>
                  <a:gd name="T23" fmla="*/ 2147483647 h 261"/>
                  <a:gd name="T24" fmla="*/ 2147483647 w 285"/>
                  <a:gd name="T25" fmla="*/ 2147483647 h 261"/>
                  <a:gd name="T26" fmla="*/ 2147483647 w 285"/>
                  <a:gd name="T27" fmla="*/ 2147483647 h 261"/>
                  <a:gd name="T28" fmla="*/ 2147483647 w 285"/>
                  <a:gd name="T29" fmla="*/ 2147483647 h 261"/>
                  <a:gd name="T30" fmla="*/ 2147483647 w 285"/>
                  <a:gd name="T31" fmla="*/ 0 h 261"/>
                  <a:gd name="T32" fmla="*/ 2147483647 w 285"/>
                  <a:gd name="T33" fmla="*/ 0 h 261"/>
                  <a:gd name="T34" fmla="*/ 2147483647 w 285"/>
                  <a:gd name="T35" fmla="*/ 2147483647 h 261"/>
                  <a:gd name="T36" fmla="*/ 2147483647 w 285"/>
                  <a:gd name="T37" fmla="*/ 2147483647 h 261"/>
                  <a:gd name="T38" fmla="*/ 2147483647 w 285"/>
                  <a:gd name="T39" fmla="*/ 2147483647 h 261"/>
                  <a:gd name="T40" fmla="*/ 2147483647 w 285"/>
                  <a:gd name="T41" fmla="*/ 2147483647 h 261"/>
                  <a:gd name="T42" fmla="*/ 2147483647 w 285"/>
                  <a:gd name="T43" fmla="*/ 2147483647 h 261"/>
                  <a:gd name="T44" fmla="*/ 2147483647 w 285"/>
                  <a:gd name="T45" fmla="*/ 2147483647 h 261"/>
                  <a:gd name="T46" fmla="*/ 2147483647 w 285"/>
                  <a:gd name="T47" fmla="*/ 2147483647 h 261"/>
                  <a:gd name="T48" fmla="*/ 2147483647 w 285"/>
                  <a:gd name="T49" fmla="*/ 2147483647 h 261"/>
                  <a:gd name="T50" fmla="*/ 2147483647 w 285"/>
                  <a:gd name="T51" fmla="*/ 2147483647 h 261"/>
                  <a:gd name="T52" fmla="*/ 2147483647 w 285"/>
                  <a:gd name="T53" fmla="*/ 2147483647 h 261"/>
                  <a:gd name="T54" fmla="*/ 2147483647 w 285"/>
                  <a:gd name="T55" fmla="*/ 2147483647 h 261"/>
                  <a:gd name="T56" fmla="*/ 2147483647 w 285"/>
                  <a:gd name="T57" fmla="*/ 2147483647 h 261"/>
                  <a:gd name="T58" fmla="*/ 2147483647 w 285"/>
                  <a:gd name="T59" fmla="*/ 2147483647 h 261"/>
                  <a:gd name="T60" fmla="*/ 2147483647 w 285"/>
                  <a:gd name="T61" fmla="*/ 2147483647 h 261"/>
                  <a:gd name="T62" fmla="*/ 2147483647 w 285"/>
                  <a:gd name="T63" fmla="*/ 2147483647 h 261"/>
                  <a:gd name="T64" fmla="*/ 2147483647 w 285"/>
                  <a:gd name="T65" fmla="*/ 2147483647 h 261"/>
                  <a:gd name="T66" fmla="*/ 2147483647 w 285"/>
                  <a:gd name="T67" fmla="*/ 2147483647 h 261"/>
                  <a:gd name="T68" fmla="*/ 2147483647 w 285"/>
                  <a:gd name="T69" fmla="*/ 2147483647 h 261"/>
                  <a:gd name="T70" fmla="*/ 2147483647 w 285"/>
                  <a:gd name="T71" fmla="*/ 2147483647 h 261"/>
                  <a:gd name="T72" fmla="*/ 2147483647 w 285"/>
                  <a:gd name="T73" fmla="*/ 2147483647 h 261"/>
                  <a:gd name="T74" fmla="*/ 2147483647 w 285"/>
                  <a:gd name="T75" fmla="*/ 2147483647 h 261"/>
                  <a:gd name="T76" fmla="*/ 2147483647 w 285"/>
                  <a:gd name="T77" fmla="*/ 2147483647 h 261"/>
                  <a:gd name="T78" fmla="*/ 2147483647 w 285"/>
                  <a:gd name="T79" fmla="*/ 2147483647 h 261"/>
                  <a:gd name="T80" fmla="*/ 2147483647 w 285"/>
                  <a:gd name="T81" fmla="*/ 2147483647 h 261"/>
                  <a:gd name="T82" fmla="*/ 2147483647 w 285"/>
                  <a:gd name="T83" fmla="*/ 2147483647 h 261"/>
                  <a:gd name="T84" fmla="*/ 2147483647 w 285"/>
                  <a:gd name="T85" fmla="*/ 2147483647 h 261"/>
                  <a:gd name="T86" fmla="*/ 2147483647 w 285"/>
                  <a:gd name="T87" fmla="*/ 2147483647 h 261"/>
                  <a:gd name="T88" fmla="*/ 2147483647 w 285"/>
                  <a:gd name="T89" fmla="*/ 2147483647 h 261"/>
                  <a:gd name="T90" fmla="*/ 2147483647 w 285"/>
                  <a:gd name="T91" fmla="*/ 2147483647 h 261"/>
                  <a:gd name="T92" fmla="*/ 2147483647 w 285"/>
                  <a:gd name="T93" fmla="*/ 2147483647 h 261"/>
                  <a:gd name="T94" fmla="*/ 2147483647 w 285"/>
                  <a:gd name="T95" fmla="*/ 2147483647 h 261"/>
                  <a:gd name="T96" fmla="*/ 2147483647 w 285"/>
                  <a:gd name="T97" fmla="*/ 2147483647 h 261"/>
                  <a:gd name="T98" fmla="*/ 2147483647 w 285"/>
                  <a:gd name="T99" fmla="*/ 2147483647 h 261"/>
                  <a:gd name="T100" fmla="*/ 2147483647 w 285"/>
                  <a:gd name="T101" fmla="*/ 2147483647 h 261"/>
                  <a:gd name="T102" fmla="*/ 2147483647 w 285"/>
                  <a:gd name="T103" fmla="*/ 2147483647 h 261"/>
                  <a:gd name="T104" fmla="*/ 2147483647 w 285"/>
                  <a:gd name="T105" fmla="*/ 2147483647 h 261"/>
                  <a:gd name="T106" fmla="*/ 2147483647 w 285"/>
                  <a:gd name="T107" fmla="*/ 2147483647 h 261"/>
                  <a:gd name="T108" fmla="*/ 2147483647 w 285"/>
                  <a:gd name="T109" fmla="*/ 2147483647 h 261"/>
                  <a:gd name="T110" fmla="*/ 2147483647 w 285"/>
                  <a:gd name="T111" fmla="*/ 2147483647 h 261"/>
                  <a:gd name="T112" fmla="*/ 2147483647 w 285"/>
                  <a:gd name="T113" fmla="*/ 2147483647 h 261"/>
                  <a:gd name="T114" fmla="*/ 2147483647 w 285"/>
                  <a:gd name="T115" fmla="*/ 2147483647 h 261"/>
                  <a:gd name="T116" fmla="*/ 2147483647 w 285"/>
                  <a:gd name="T117" fmla="*/ 2147483647 h 261"/>
                  <a:gd name="T118" fmla="*/ 2147483647 w 285"/>
                  <a:gd name="T119" fmla="*/ 2147483647 h 2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5"/>
                  <a:gd name="T181" fmla="*/ 0 h 261"/>
                  <a:gd name="T182" fmla="*/ 285 w 285"/>
                  <a:gd name="T183" fmla="*/ 261 h 2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5" h="261">
                    <a:moveTo>
                      <a:pt x="148" y="207"/>
                    </a:moveTo>
                    <a:lnTo>
                      <a:pt x="151" y="197"/>
                    </a:lnTo>
                    <a:lnTo>
                      <a:pt x="70" y="209"/>
                    </a:lnTo>
                    <a:lnTo>
                      <a:pt x="0" y="201"/>
                    </a:lnTo>
                    <a:lnTo>
                      <a:pt x="18" y="180"/>
                    </a:lnTo>
                    <a:lnTo>
                      <a:pt x="51" y="159"/>
                    </a:lnTo>
                    <a:lnTo>
                      <a:pt x="17" y="158"/>
                    </a:lnTo>
                    <a:lnTo>
                      <a:pt x="31" y="152"/>
                    </a:lnTo>
                    <a:lnTo>
                      <a:pt x="72" y="130"/>
                    </a:lnTo>
                    <a:lnTo>
                      <a:pt x="76" y="134"/>
                    </a:lnTo>
                    <a:lnTo>
                      <a:pt x="84" y="121"/>
                    </a:lnTo>
                    <a:lnTo>
                      <a:pt x="75" y="112"/>
                    </a:lnTo>
                    <a:lnTo>
                      <a:pt x="93" y="104"/>
                    </a:lnTo>
                    <a:lnTo>
                      <a:pt x="137" y="45"/>
                    </a:lnTo>
                    <a:lnTo>
                      <a:pt x="187" y="4"/>
                    </a:lnTo>
                    <a:lnTo>
                      <a:pt x="211" y="0"/>
                    </a:lnTo>
                    <a:lnTo>
                      <a:pt x="229" y="0"/>
                    </a:lnTo>
                    <a:lnTo>
                      <a:pt x="197" y="13"/>
                    </a:lnTo>
                    <a:lnTo>
                      <a:pt x="206" y="22"/>
                    </a:lnTo>
                    <a:lnTo>
                      <a:pt x="187" y="39"/>
                    </a:lnTo>
                    <a:lnTo>
                      <a:pt x="134" y="103"/>
                    </a:lnTo>
                    <a:lnTo>
                      <a:pt x="178" y="73"/>
                    </a:lnTo>
                    <a:lnTo>
                      <a:pt x="169" y="83"/>
                    </a:lnTo>
                    <a:lnTo>
                      <a:pt x="200" y="82"/>
                    </a:lnTo>
                    <a:lnTo>
                      <a:pt x="170" y="97"/>
                    </a:lnTo>
                    <a:lnTo>
                      <a:pt x="170" y="106"/>
                    </a:lnTo>
                    <a:lnTo>
                      <a:pt x="202" y="112"/>
                    </a:lnTo>
                    <a:lnTo>
                      <a:pt x="196" y="124"/>
                    </a:lnTo>
                    <a:lnTo>
                      <a:pt x="236" y="107"/>
                    </a:lnTo>
                    <a:lnTo>
                      <a:pt x="233" y="116"/>
                    </a:lnTo>
                    <a:lnTo>
                      <a:pt x="270" y="115"/>
                    </a:lnTo>
                    <a:lnTo>
                      <a:pt x="243" y="142"/>
                    </a:lnTo>
                    <a:lnTo>
                      <a:pt x="251" y="154"/>
                    </a:lnTo>
                    <a:lnTo>
                      <a:pt x="236" y="165"/>
                    </a:lnTo>
                    <a:lnTo>
                      <a:pt x="285" y="154"/>
                    </a:lnTo>
                    <a:lnTo>
                      <a:pt x="237" y="182"/>
                    </a:lnTo>
                    <a:lnTo>
                      <a:pt x="245" y="192"/>
                    </a:lnTo>
                    <a:lnTo>
                      <a:pt x="240" y="192"/>
                    </a:lnTo>
                    <a:lnTo>
                      <a:pt x="239" y="209"/>
                    </a:lnTo>
                    <a:lnTo>
                      <a:pt x="282" y="177"/>
                    </a:lnTo>
                    <a:lnTo>
                      <a:pt x="263" y="209"/>
                    </a:lnTo>
                    <a:lnTo>
                      <a:pt x="282" y="197"/>
                    </a:lnTo>
                    <a:lnTo>
                      <a:pt x="285" y="213"/>
                    </a:lnTo>
                    <a:lnTo>
                      <a:pt x="248" y="261"/>
                    </a:lnTo>
                    <a:lnTo>
                      <a:pt x="231" y="252"/>
                    </a:lnTo>
                    <a:lnTo>
                      <a:pt x="233" y="236"/>
                    </a:lnTo>
                    <a:lnTo>
                      <a:pt x="208" y="246"/>
                    </a:lnTo>
                    <a:lnTo>
                      <a:pt x="230" y="209"/>
                    </a:lnTo>
                    <a:lnTo>
                      <a:pt x="223" y="195"/>
                    </a:lnTo>
                    <a:lnTo>
                      <a:pt x="197" y="222"/>
                    </a:lnTo>
                    <a:lnTo>
                      <a:pt x="209" y="209"/>
                    </a:lnTo>
                    <a:lnTo>
                      <a:pt x="140" y="249"/>
                    </a:lnTo>
                    <a:lnTo>
                      <a:pt x="139" y="237"/>
                    </a:lnTo>
                    <a:lnTo>
                      <a:pt x="196" y="204"/>
                    </a:lnTo>
                    <a:lnTo>
                      <a:pt x="181" y="209"/>
                    </a:lnTo>
                    <a:lnTo>
                      <a:pt x="190" y="198"/>
                    </a:lnTo>
                    <a:lnTo>
                      <a:pt x="169" y="206"/>
                    </a:lnTo>
                    <a:lnTo>
                      <a:pt x="149" y="216"/>
                    </a:lnTo>
                    <a:lnTo>
                      <a:pt x="131" y="213"/>
                    </a:lnTo>
                    <a:lnTo>
                      <a:pt x="148" y="207"/>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55" name="Freeform 361"/>
              <p:cNvSpPr>
                <a:spLocks noChangeAspect="1"/>
              </p:cNvSpPr>
              <p:nvPr/>
            </p:nvSpPr>
            <p:spPr bwMode="auto">
              <a:xfrm>
                <a:off x="2382599" y="1155143"/>
                <a:ext cx="284063" cy="57877"/>
              </a:xfrm>
              <a:custGeom>
                <a:avLst/>
                <a:gdLst>
                  <a:gd name="T0" fmla="*/ 2147483647 w 503"/>
                  <a:gd name="T1" fmla="*/ 2147483647 h 86"/>
                  <a:gd name="T2" fmla="*/ 2147483647 w 503"/>
                  <a:gd name="T3" fmla="*/ 2147483647 h 86"/>
                  <a:gd name="T4" fmla="*/ 2147483647 w 503"/>
                  <a:gd name="T5" fmla="*/ 2147483647 h 86"/>
                  <a:gd name="T6" fmla="*/ 2147483647 w 503"/>
                  <a:gd name="T7" fmla="*/ 2147483647 h 86"/>
                  <a:gd name="T8" fmla="*/ 2147483647 w 503"/>
                  <a:gd name="T9" fmla="*/ 0 h 86"/>
                  <a:gd name="T10" fmla="*/ 0 w 503"/>
                  <a:gd name="T11" fmla="*/ 2147483647 h 86"/>
                  <a:gd name="T12" fmla="*/ 2147483647 w 503"/>
                  <a:gd name="T13" fmla="*/ 2147483647 h 86"/>
                  <a:gd name="T14" fmla="*/ 2147483647 w 503"/>
                  <a:gd name="T15" fmla="*/ 2147483647 h 86"/>
                  <a:gd name="T16" fmla="*/ 2147483647 w 503"/>
                  <a:gd name="T17" fmla="*/ 2147483647 h 86"/>
                  <a:gd name="T18" fmla="*/ 2147483647 w 503"/>
                  <a:gd name="T19" fmla="*/ 2147483647 h 86"/>
                  <a:gd name="T20" fmla="*/ 2147483647 w 503"/>
                  <a:gd name="T21" fmla="*/ 2147483647 h 86"/>
                  <a:gd name="T22" fmla="*/ 2147483647 w 503"/>
                  <a:gd name="T23" fmla="*/ 2147483647 h 86"/>
                  <a:gd name="T24" fmla="*/ 2147483647 w 503"/>
                  <a:gd name="T25" fmla="*/ 2147483647 h 86"/>
                  <a:gd name="T26" fmla="*/ 2147483647 w 503"/>
                  <a:gd name="T27" fmla="*/ 2147483647 h 86"/>
                  <a:gd name="T28" fmla="*/ 2147483647 w 503"/>
                  <a:gd name="T29" fmla="*/ 2147483647 h 86"/>
                  <a:gd name="T30" fmla="*/ 2147483647 w 503"/>
                  <a:gd name="T31" fmla="*/ 2147483647 h 86"/>
                  <a:gd name="T32" fmla="*/ 2147483647 w 503"/>
                  <a:gd name="T33" fmla="*/ 2147483647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3"/>
                  <a:gd name="T52" fmla="*/ 0 h 86"/>
                  <a:gd name="T53" fmla="*/ 503 w 503"/>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3" h="86">
                    <a:moveTo>
                      <a:pt x="203" y="43"/>
                    </a:moveTo>
                    <a:lnTo>
                      <a:pt x="151" y="24"/>
                    </a:lnTo>
                    <a:lnTo>
                      <a:pt x="222" y="24"/>
                    </a:lnTo>
                    <a:lnTo>
                      <a:pt x="91" y="16"/>
                    </a:lnTo>
                    <a:lnTo>
                      <a:pt x="115" y="0"/>
                    </a:lnTo>
                    <a:lnTo>
                      <a:pt x="0" y="3"/>
                    </a:lnTo>
                    <a:lnTo>
                      <a:pt x="104" y="19"/>
                    </a:lnTo>
                    <a:lnTo>
                      <a:pt x="86" y="52"/>
                    </a:lnTo>
                    <a:lnTo>
                      <a:pt x="69" y="86"/>
                    </a:lnTo>
                    <a:lnTo>
                      <a:pt x="174" y="85"/>
                    </a:lnTo>
                    <a:lnTo>
                      <a:pt x="279" y="82"/>
                    </a:lnTo>
                    <a:lnTo>
                      <a:pt x="383" y="80"/>
                    </a:lnTo>
                    <a:lnTo>
                      <a:pt x="489" y="79"/>
                    </a:lnTo>
                    <a:lnTo>
                      <a:pt x="503" y="58"/>
                    </a:lnTo>
                    <a:lnTo>
                      <a:pt x="421" y="40"/>
                    </a:lnTo>
                    <a:lnTo>
                      <a:pt x="312" y="42"/>
                    </a:lnTo>
                    <a:lnTo>
                      <a:pt x="203" y="43"/>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56" name="Freeform 362"/>
              <p:cNvSpPr>
                <a:spLocks noChangeAspect="1"/>
              </p:cNvSpPr>
              <p:nvPr/>
            </p:nvSpPr>
            <p:spPr bwMode="auto">
              <a:xfrm>
                <a:off x="2479302" y="1041192"/>
                <a:ext cx="182829" cy="75966"/>
              </a:xfrm>
              <a:custGeom>
                <a:avLst/>
                <a:gdLst>
                  <a:gd name="T0" fmla="*/ 2147483647 w 321"/>
                  <a:gd name="T1" fmla="*/ 2147483647 h 112"/>
                  <a:gd name="T2" fmla="*/ 2147483647 w 321"/>
                  <a:gd name="T3" fmla="*/ 2147483647 h 112"/>
                  <a:gd name="T4" fmla="*/ 2147483647 w 321"/>
                  <a:gd name="T5" fmla="*/ 0 h 112"/>
                  <a:gd name="T6" fmla="*/ 2147483647 w 321"/>
                  <a:gd name="T7" fmla="*/ 2147483647 h 112"/>
                  <a:gd name="T8" fmla="*/ 2147483647 w 321"/>
                  <a:gd name="T9" fmla="*/ 2147483647 h 112"/>
                  <a:gd name="T10" fmla="*/ 2147483647 w 321"/>
                  <a:gd name="T11" fmla="*/ 2147483647 h 112"/>
                  <a:gd name="T12" fmla="*/ 2147483647 w 321"/>
                  <a:gd name="T13" fmla="*/ 2147483647 h 112"/>
                  <a:gd name="T14" fmla="*/ 2147483647 w 321"/>
                  <a:gd name="T15" fmla="*/ 2147483647 h 112"/>
                  <a:gd name="T16" fmla="*/ 2147483647 w 321"/>
                  <a:gd name="T17" fmla="*/ 2147483647 h 112"/>
                  <a:gd name="T18" fmla="*/ 2147483647 w 321"/>
                  <a:gd name="T19" fmla="*/ 2147483647 h 112"/>
                  <a:gd name="T20" fmla="*/ 2147483647 w 321"/>
                  <a:gd name="T21" fmla="*/ 2147483647 h 112"/>
                  <a:gd name="T22" fmla="*/ 2147483647 w 321"/>
                  <a:gd name="T23" fmla="*/ 2147483647 h 112"/>
                  <a:gd name="T24" fmla="*/ 0 w 321"/>
                  <a:gd name="T25" fmla="*/ 2147483647 h 112"/>
                  <a:gd name="T26" fmla="*/ 2147483647 w 321"/>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1"/>
                  <a:gd name="T43" fmla="*/ 0 h 112"/>
                  <a:gd name="T44" fmla="*/ 321 w 321"/>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1" h="112">
                    <a:moveTo>
                      <a:pt x="67" y="32"/>
                    </a:moveTo>
                    <a:lnTo>
                      <a:pt x="43" y="19"/>
                    </a:lnTo>
                    <a:lnTo>
                      <a:pt x="151" y="0"/>
                    </a:lnTo>
                    <a:lnTo>
                      <a:pt x="285" y="23"/>
                    </a:lnTo>
                    <a:lnTo>
                      <a:pt x="254" y="56"/>
                    </a:lnTo>
                    <a:lnTo>
                      <a:pt x="321" y="67"/>
                    </a:lnTo>
                    <a:lnTo>
                      <a:pt x="204" y="86"/>
                    </a:lnTo>
                    <a:lnTo>
                      <a:pt x="154" y="110"/>
                    </a:lnTo>
                    <a:lnTo>
                      <a:pt x="133" y="94"/>
                    </a:lnTo>
                    <a:lnTo>
                      <a:pt x="130" y="112"/>
                    </a:lnTo>
                    <a:lnTo>
                      <a:pt x="19" y="80"/>
                    </a:lnTo>
                    <a:lnTo>
                      <a:pt x="152" y="68"/>
                    </a:lnTo>
                    <a:lnTo>
                      <a:pt x="0" y="50"/>
                    </a:lnTo>
                    <a:lnTo>
                      <a:pt x="67" y="32"/>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57" name="Freeform 363"/>
              <p:cNvSpPr>
                <a:spLocks noChangeAspect="1"/>
              </p:cNvSpPr>
              <p:nvPr/>
            </p:nvSpPr>
            <p:spPr bwMode="auto">
              <a:xfrm>
                <a:off x="1956504" y="1153335"/>
                <a:ext cx="243266" cy="70540"/>
              </a:xfrm>
              <a:custGeom>
                <a:avLst/>
                <a:gdLst>
                  <a:gd name="T0" fmla="*/ 2147483647 w 428"/>
                  <a:gd name="T1" fmla="*/ 2147483647 h 103"/>
                  <a:gd name="T2" fmla="*/ 2147483647 w 428"/>
                  <a:gd name="T3" fmla="*/ 2147483647 h 103"/>
                  <a:gd name="T4" fmla="*/ 2147483647 w 428"/>
                  <a:gd name="T5" fmla="*/ 2147483647 h 103"/>
                  <a:gd name="T6" fmla="*/ 2147483647 w 428"/>
                  <a:gd name="T7" fmla="*/ 2147483647 h 103"/>
                  <a:gd name="T8" fmla="*/ 0 w 428"/>
                  <a:gd name="T9" fmla="*/ 2147483647 h 103"/>
                  <a:gd name="T10" fmla="*/ 2147483647 w 428"/>
                  <a:gd name="T11" fmla="*/ 2147483647 h 103"/>
                  <a:gd name="T12" fmla="*/ 2147483647 w 428"/>
                  <a:gd name="T13" fmla="*/ 2147483647 h 103"/>
                  <a:gd name="T14" fmla="*/ 2147483647 w 428"/>
                  <a:gd name="T15" fmla="*/ 2147483647 h 103"/>
                  <a:gd name="T16" fmla="*/ 2147483647 w 428"/>
                  <a:gd name="T17" fmla="*/ 2147483647 h 103"/>
                  <a:gd name="T18" fmla="*/ 2147483647 w 428"/>
                  <a:gd name="T19" fmla="*/ 2147483647 h 103"/>
                  <a:gd name="T20" fmla="*/ 2147483647 w 428"/>
                  <a:gd name="T21" fmla="*/ 2147483647 h 103"/>
                  <a:gd name="T22" fmla="*/ 2147483647 w 428"/>
                  <a:gd name="T23" fmla="*/ 2147483647 h 103"/>
                  <a:gd name="T24" fmla="*/ 2147483647 w 428"/>
                  <a:gd name="T25" fmla="*/ 0 h 103"/>
                  <a:gd name="T26" fmla="*/ 2147483647 w 428"/>
                  <a:gd name="T27" fmla="*/ 2147483647 h 103"/>
                  <a:gd name="T28" fmla="*/ 2147483647 w 428"/>
                  <a:gd name="T29" fmla="*/ 2147483647 h 103"/>
                  <a:gd name="T30" fmla="*/ 2147483647 w 428"/>
                  <a:gd name="T31" fmla="*/ 2147483647 h 103"/>
                  <a:gd name="T32" fmla="*/ 2147483647 w 428"/>
                  <a:gd name="T33" fmla="*/ 2147483647 h 103"/>
                  <a:gd name="T34" fmla="*/ 2147483647 w 428"/>
                  <a:gd name="T35" fmla="*/ 2147483647 h 103"/>
                  <a:gd name="T36" fmla="*/ 2147483647 w 428"/>
                  <a:gd name="T37" fmla="*/ 2147483647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8"/>
                  <a:gd name="T58" fmla="*/ 0 h 103"/>
                  <a:gd name="T59" fmla="*/ 428 w 428"/>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8" h="103">
                    <a:moveTo>
                      <a:pt x="116" y="103"/>
                    </a:moveTo>
                    <a:lnTo>
                      <a:pt x="73" y="90"/>
                    </a:lnTo>
                    <a:lnTo>
                      <a:pt x="210" y="66"/>
                    </a:lnTo>
                    <a:lnTo>
                      <a:pt x="106" y="64"/>
                    </a:lnTo>
                    <a:lnTo>
                      <a:pt x="0" y="64"/>
                    </a:lnTo>
                    <a:lnTo>
                      <a:pt x="101" y="48"/>
                    </a:lnTo>
                    <a:lnTo>
                      <a:pt x="55" y="44"/>
                    </a:lnTo>
                    <a:lnTo>
                      <a:pt x="122" y="39"/>
                    </a:lnTo>
                    <a:lnTo>
                      <a:pt x="92" y="29"/>
                    </a:lnTo>
                    <a:lnTo>
                      <a:pt x="214" y="33"/>
                    </a:lnTo>
                    <a:lnTo>
                      <a:pt x="298" y="55"/>
                    </a:lnTo>
                    <a:lnTo>
                      <a:pt x="301" y="18"/>
                    </a:lnTo>
                    <a:lnTo>
                      <a:pt x="374" y="0"/>
                    </a:lnTo>
                    <a:lnTo>
                      <a:pt x="346" y="44"/>
                    </a:lnTo>
                    <a:lnTo>
                      <a:pt x="428" y="42"/>
                    </a:lnTo>
                    <a:lnTo>
                      <a:pt x="364" y="75"/>
                    </a:lnTo>
                    <a:lnTo>
                      <a:pt x="312" y="72"/>
                    </a:lnTo>
                    <a:lnTo>
                      <a:pt x="213" y="87"/>
                    </a:lnTo>
                    <a:lnTo>
                      <a:pt x="116" y="103"/>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58" name="Freeform 364"/>
              <p:cNvSpPr>
                <a:spLocks noChangeAspect="1"/>
              </p:cNvSpPr>
              <p:nvPr/>
            </p:nvSpPr>
            <p:spPr bwMode="auto">
              <a:xfrm>
                <a:off x="2278342" y="1489748"/>
                <a:ext cx="152610" cy="92242"/>
              </a:xfrm>
              <a:custGeom>
                <a:avLst/>
                <a:gdLst>
                  <a:gd name="T0" fmla="*/ 2147483647 w 269"/>
                  <a:gd name="T1" fmla="*/ 2147483647 h 134"/>
                  <a:gd name="T2" fmla="*/ 2147483647 w 269"/>
                  <a:gd name="T3" fmla="*/ 2147483647 h 134"/>
                  <a:gd name="T4" fmla="*/ 2147483647 w 269"/>
                  <a:gd name="T5" fmla="*/ 2147483647 h 134"/>
                  <a:gd name="T6" fmla="*/ 2147483647 w 269"/>
                  <a:gd name="T7" fmla="*/ 2147483647 h 134"/>
                  <a:gd name="T8" fmla="*/ 2147483647 w 269"/>
                  <a:gd name="T9" fmla="*/ 2147483647 h 134"/>
                  <a:gd name="T10" fmla="*/ 2147483647 w 269"/>
                  <a:gd name="T11" fmla="*/ 2147483647 h 134"/>
                  <a:gd name="T12" fmla="*/ 0 w 269"/>
                  <a:gd name="T13" fmla="*/ 2147483647 h 134"/>
                  <a:gd name="T14" fmla="*/ 2147483647 w 269"/>
                  <a:gd name="T15" fmla="*/ 2147483647 h 134"/>
                  <a:gd name="T16" fmla="*/ 2147483647 w 269"/>
                  <a:gd name="T17" fmla="*/ 2147483647 h 134"/>
                  <a:gd name="T18" fmla="*/ 2147483647 w 269"/>
                  <a:gd name="T19" fmla="*/ 0 h 134"/>
                  <a:gd name="T20" fmla="*/ 2147483647 w 269"/>
                  <a:gd name="T21" fmla="*/ 2147483647 h 134"/>
                  <a:gd name="T22" fmla="*/ 2147483647 w 269"/>
                  <a:gd name="T23" fmla="*/ 2147483647 h 134"/>
                  <a:gd name="T24" fmla="*/ 2147483647 w 269"/>
                  <a:gd name="T25" fmla="*/ 2147483647 h 134"/>
                  <a:gd name="T26" fmla="*/ 2147483647 w 269"/>
                  <a:gd name="T27" fmla="*/ 2147483647 h 134"/>
                  <a:gd name="T28" fmla="*/ 2147483647 w 269"/>
                  <a:gd name="T29" fmla="*/ 2147483647 h 134"/>
                  <a:gd name="T30" fmla="*/ 2147483647 w 269"/>
                  <a:gd name="T31" fmla="*/ 2147483647 h 134"/>
                  <a:gd name="T32" fmla="*/ 2147483647 w 269"/>
                  <a:gd name="T33" fmla="*/ 2147483647 h 134"/>
                  <a:gd name="T34" fmla="*/ 2147483647 w 269"/>
                  <a:gd name="T35" fmla="*/ 2147483647 h 134"/>
                  <a:gd name="T36" fmla="*/ 2147483647 w 269"/>
                  <a:gd name="T37" fmla="*/ 2147483647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9"/>
                  <a:gd name="T58" fmla="*/ 0 h 134"/>
                  <a:gd name="T59" fmla="*/ 269 w 269"/>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9" h="134">
                    <a:moveTo>
                      <a:pt x="188" y="100"/>
                    </a:moveTo>
                    <a:lnTo>
                      <a:pt x="166" y="89"/>
                    </a:lnTo>
                    <a:lnTo>
                      <a:pt x="167" y="85"/>
                    </a:lnTo>
                    <a:lnTo>
                      <a:pt x="147" y="94"/>
                    </a:lnTo>
                    <a:lnTo>
                      <a:pt x="58" y="134"/>
                    </a:lnTo>
                    <a:lnTo>
                      <a:pt x="55" y="104"/>
                    </a:lnTo>
                    <a:lnTo>
                      <a:pt x="0" y="109"/>
                    </a:lnTo>
                    <a:lnTo>
                      <a:pt x="57" y="80"/>
                    </a:lnTo>
                    <a:lnTo>
                      <a:pt x="91" y="40"/>
                    </a:lnTo>
                    <a:lnTo>
                      <a:pt x="127" y="0"/>
                    </a:lnTo>
                    <a:lnTo>
                      <a:pt x="148" y="12"/>
                    </a:lnTo>
                    <a:lnTo>
                      <a:pt x="144" y="30"/>
                    </a:lnTo>
                    <a:lnTo>
                      <a:pt x="164" y="22"/>
                    </a:lnTo>
                    <a:lnTo>
                      <a:pt x="233" y="65"/>
                    </a:lnTo>
                    <a:lnTo>
                      <a:pt x="209" y="89"/>
                    </a:lnTo>
                    <a:lnTo>
                      <a:pt x="263" y="92"/>
                    </a:lnTo>
                    <a:lnTo>
                      <a:pt x="269" y="103"/>
                    </a:lnTo>
                    <a:lnTo>
                      <a:pt x="223" y="116"/>
                    </a:lnTo>
                    <a:lnTo>
                      <a:pt x="188" y="100"/>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59" name="Freeform 365"/>
              <p:cNvSpPr>
                <a:spLocks noChangeAspect="1"/>
              </p:cNvSpPr>
              <p:nvPr/>
            </p:nvSpPr>
            <p:spPr bwMode="auto">
              <a:xfrm>
                <a:off x="2166529" y="1243765"/>
                <a:ext cx="134480" cy="68732"/>
              </a:xfrm>
              <a:custGeom>
                <a:avLst/>
                <a:gdLst>
                  <a:gd name="T0" fmla="*/ 2147483647 w 237"/>
                  <a:gd name="T1" fmla="*/ 0 h 100"/>
                  <a:gd name="T2" fmla="*/ 2147483647 w 237"/>
                  <a:gd name="T3" fmla="*/ 0 h 100"/>
                  <a:gd name="T4" fmla="*/ 2147483647 w 237"/>
                  <a:gd name="T5" fmla="*/ 2147483647 h 100"/>
                  <a:gd name="T6" fmla="*/ 2147483647 w 237"/>
                  <a:gd name="T7" fmla="*/ 2147483647 h 100"/>
                  <a:gd name="T8" fmla="*/ 0 w 237"/>
                  <a:gd name="T9" fmla="*/ 2147483647 h 100"/>
                  <a:gd name="T10" fmla="*/ 2147483647 w 237"/>
                  <a:gd name="T11" fmla="*/ 2147483647 h 100"/>
                  <a:gd name="T12" fmla="*/ 2147483647 w 237"/>
                  <a:gd name="T13" fmla="*/ 2147483647 h 100"/>
                  <a:gd name="T14" fmla="*/ 2147483647 w 237"/>
                  <a:gd name="T15" fmla="*/ 2147483647 h 100"/>
                  <a:gd name="T16" fmla="*/ 2147483647 w 237"/>
                  <a:gd name="T17" fmla="*/ 2147483647 h 100"/>
                  <a:gd name="T18" fmla="*/ 2147483647 w 237"/>
                  <a:gd name="T19" fmla="*/ 2147483647 h 100"/>
                  <a:gd name="T20" fmla="*/ 2147483647 w 237"/>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7"/>
                  <a:gd name="T34" fmla="*/ 0 h 100"/>
                  <a:gd name="T35" fmla="*/ 237 w 237"/>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7" h="100">
                    <a:moveTo>
                      <a:pt x="237" y="0"/>
                    </a:moveTo>
                    <a:lnTo>
                      <a:pt x="100" y="0"/>
                    </a:lnTo>
                    <a:lnTo>
                      <a:pt x="115" y="22"/>
                    </a:lnTo>
                    <a:lnTo>
                      <a:pt x="85" y="40"/>
                    </a:lnTo>
                    <a:lnTo>
                      <a:pt x="0" y="42"/>
                    </a:lnTo>
                    <a:lnTo>
                      <a:pt x="50" y="72"/>
                    </a:lnTo>
                    <a:lnTo>
                      <a:pt x="101" y="100"/>
                    </a:lnTo>
                    <a:lnTo>
                      <a:pt x="109" y="84"/>
                    </a:lnTo>
                    <a:lnTo>
                      <a:pt x="173" y="82"/>
                    </a:lnTo>
                    <a:lnTo>
                      <a:pt x="204" y="42"/>
                    </a:lnTo>
                    <a:lnTo>
                      <a:pt x="237" y="0"/>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60" name="Freeform 366"/>
              <p:cNvSpPr>
                <a:spLocks noChangeAspect="1"/>
              </p:cNvSpPr>
              <p:nvPr/>
            </p:nvSpPr>
            <p:spPr bwMode="auto">
              <a:xfrm>
                <a:off x="2291943" y="1232914"/>
                <a:ext cx="142030" cy="63305"/>
              </a:xfrm>
              <a:custGeom>
                <a:avLst/>
                <a:gdLst>
                  <a:gd name="T0" fmla="*/ 2147483647 w 248"/>
                  <a:gd name="T1" fmla="*/ 2147483647 h 94"/>
                  <a:gd name="T2" fmla="*/ 2147483647 w 248"/>
                  <a:gd name="T3" fmla="*/ 2147483647 h 94"/>
                  <a:gd name="T4" fmla="*/ 2147483647 w 248"/>
                  <a:gd name="T5" fmla="*/ 2147483647 h 94"/>
                  <a:gd name="T6" fmla="*/ 2147483647 w 248"/>
                  <a:gd name="T7" fmla="*/ 2147483647 h 94"/>
                  <a:gd name="T8" fmla="*/ 0 w 248"/>
                  <a:gd name="T9" fmla="*/ 2147483647 h 94"/>
                  <a:gd name="T10" fmla="*/ 2147483647 w 248"/>
                  <a:gd name="T11" fmla="*/ 2147483647 h 94"/>
                  <a:gd name="T12" fmla="*/ 2147483647 w 248"/>
                  <a:gd name="T13" fmla="*/ 2147483647 h 94"/>
                  <a:gd name="T14" fmla="*/ 2147483647 w 248"/>
                  <a:gd name="T15" fmla="*/ 2147483647 h 94"/>
                  <a:gd name="T16" fmla="*/ 2147483647 w 248"/>
                  <a:gd name="T17" fmla="*/ 2147483647 h 94"/>
                  <a:gd name="T18" fmla="*/ 2147483647 w 248"/>
                  <a:gd name="T19" fmla="*/ 0 h 94"/>
                  <a:gd name="T20" fmla="*/ 2147483647 w 248"/>
                  <a:gd name="T21" fmla="*/ 2147483647 h 94"/>
                  <a:gd name="T22" fmla="*/ 2147483647 w 248"/>
                  <a:gd name="T23" fmla="*/ 2147483647 h 94"/>
                  <a:gd name="T24" fmla="*/ 2147483647 w 248"/>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
                  <a:gd name="T40" fmla="*/ 0 h 94"/>
                  <a:gd name="T41" fmla="*/ 248 w 248"/>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 h="94">
                    <a:moveTo>
                      <a:pt x="152" y="55"/>
                    </a:moveTo>
                    <a:lnTo>
                      <a:pt x="70" y="59"/>
                    </a:lnTo>
                    <a:lnTo>
                      <a:pt x="81" y="68"/>
                    </a:lnTo>
                    <a:lnTo>
                      <a:pt x="42" y="89"/>
                    </a:lnTo>
                    <a:lnTo>
                      <a:pt x="0" y="94"/>
                    </a:lnTo>
                    <a:lnTo>
                      <a:pt x="9" y="86"/>
                    </a:lnTo>
                    <a:lnTo>
                      <a:pt x="52" y="24"/>
                    </a:lnTo>
                    <a:lnTo>
                      <a:pt x="82" y="19"/>
                    </a:lnTo>
                    <a:lnTo>
                      <a:pt x="76" y="9"/>
                    </a:lnTo>
                    <a:lnTo>
                      <a:pt x="106" y="0"/>
                    </a:lnTo>
                    <a:lnTo>
                      <a:pt x="248" y="9"/>
                    </a:lnTo>
                    <a:lnTo>
                      <a:pt x="212" y="25"/>
                    </a:lnTo>
                    <a:lnTo>
                      <a:pt x="152" y="55"/>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61" name="Freeform 367"/>
              <p:cNvSpPr>
                <a:spLocks noChangeAspect="1"/>
              </p:cNvSpPr>
              <p:nvPr/>
            </p:nvSpPr>
            <p:spPr bwMode="auto">
              <a:xfrm>
                <a:off x="1071072" y="2014266"/>
                <a:ext cx="74036" cy="85009"/>
              </a:xfrm>
              <a:custGeom>
                <a:avLst/>
                <a:gdLst>
                  <a:gd name="T0" fmla="*/ 2147483647 w 131"/>
                  <a:gd name="T1" fmla="*/ 2147483647 h 125"/>
                  <a:gd name="T2" fmla="*/ 2147483647 w 131"/>
                  <a:gd name="T3" fmla="*/ 2147483647 h 125"/>
                  <a:gd name="T4" fmla="*/ 2147483647 w 131"/>
                  <a:gd name="T5" fmla="*/ 2147483647 h 125"/>
                  <a:gd name="T6" fmla="*/ 2147483647 w 131"/>
                  <a:gd name="T7" fmla="*/ 2147483647 h 125"/>
                  <a:gd name="T8" fmla="*/ 2147483647 w 131"/>
                  <a:gd name="T9" fmla="*/ 2147483647 h 125"/>
                  <a:gd name="T10" fmla="*/ 2147483647 w 131"/>
                  <a:gd name="T11" fmla="*/ 2147483647 h 125"/>
                  <a:gd name="T12" fmla="*/ 2147483647 w 131"/>
                  <a:gd name="T13" fmla="*/ 2147483647 h 125"/>
                  <a:gd name="T14" fmla="*/ 2147483647 w 131"/>
                  <a:gd name="T15" fmla="*/ 2147483647 h 125"/>
                  <a:gd name="T16" fmla="*/ 2147483647 w 131"/>
                  <a:gd name="T17" fmla="*/ 2147483647 h 125"/>
                  <a:gd name="T18" fmla="*/ 2147483647 w 131"/>
                  <a:gd name="T19" fmla="*/ 2147483647 h 125"/>
                  <a:gd name="T20" fmla="*/ 2147483647 w 131"/>
                  <a:gd name="T21" fmla="*/ 2147483647 h 125"/>
                  <a:gd name="T22" fmla="*/ 2147483647 w 131"/>
                  <a:gd name="T23" fmla="*/ 2147483647 h 125"/>
                  <a:gd name="T24" fmla="*/ 2147483647 w 131"/>
                  <a:gd name="T25" fmla="*/ 2147483647 h 125"/>
                  <a:gd name="T26" fmla="*/ 0 w 131"/>
                  <a:gd name="T27" fmla="*/ 0 h 125"/>
                  <a:gd name="T28" fmla="*/ 2147483647 w 131"/>
                  <a:gd name="T29" fmla="*/ 2147483647 h 125"/>
                  <a:gd name="T30" fmla="*/ 2147483647 w 131"/>
                  <a:gd name="T31" fmla="*/ 2147483647 h 125"/>
                  <a:gd name="T32" fmla="*/ 2147483647 w 131"/>
                  <a:gd name="T33" fmla="*/ 2147483647 h 125"/>
                  <a:gd name="T34" fmla="*/ 2147483647 w 131"/>
                  <a:gd name="T35" fmla="*/ 2147483647 h 125"/>
                  <a:gd name="T36" fmla="*/ 2147483647 w 131"/>
                  <a:gd name="T37" fmla="*/ 2147483647 h 125"/>
                  <a:gd name="T38" fmla="*/ 2147483647 w 131"/>
                  <a:gd name="T39" fmla="*/ 2147483647 h 125"/>
                  <a:gd name="T40" fmla="*/ 2147483647 w 131"/>
                  <a:gd name="T41" fmla="*/ 2147483647 h 125"/>
                  <a:gd name="T42" fmla="*/ 2147483647 w 131"/>
                  <a:gd name="T43" fmla="*/ 2147483647 h 1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
                  <a:gd name="T67" fmla="*/ 0 h 125"/>
                  <a:gd name="T68" fmla="*/ 131 w 131"/>
                  <a:gd name="T69" fmla="*/ 125 h 1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 h="125">
                    <a:moveTo>
                      <a:pt x="92" y="86"/>
                    </a:moveTo>
                    <a:lnTo>
                      <a:pt x="82" y="94"/>
                    </a:lnTo>
                    <a:lnTo>
                      <a:pt x="48" y="91"/>
                    </a:lnTo>
                    <a:lnTo>
                      <a:pt x="59" y="82"/>
                    </a:lnTo>
                    <a:lnTo>
                      <a:pt x="45" y="79"/>
                    </a:lnTo>
                    <a:lnTo>
                      <a:pt x="24" y="73"/>
                    </a:lnTo>
                    <a:lnTo>
                      <a:pt x="54" y="59"/>
                    </a:lnTo>
                    <a:lnTo>
                      <a:pt x="25" y="47"/>
                    </a:lnTo>
                    <a:lnTo>
                      <a:pt x="24" y="37"/>
                    </a:lnTo>
                    <a:lnTo>
                      <a:pt x="6" y="32"/>
                    </a:lnTo>
                    <a:lnTo>
                      <a:pt x="3" y="25"/>
                    </a:lnTo>
                    <a:lnTo>
                      <a:pt x="25" y="13"/>
                    </a:lnTo>
                    <a:lnTo>
                      <a:pt x="13" y="15"/>
                    </a:lnTo>
                    <a:lnTo>
                      <a:pt x="0" y="0"/>
                    </a:lnTo>
                    <a:lnTo>
                      <a:pt x="45" y="10"/>
                    </a:lnTo>
                    <a:lnTo>
                      <a:pt x="91" y="19"/>
                    </a:lnTo>
                    <a:lnTo>
                      <a:pt x="103" y="44"/>
                    </a:lnTo>
                    <a:lnTo>
                      <a:pt x="124" y="77"/>
                    </a:lnTo>
                    <a:lnTo>
                      <a:pt x="128" y="118"/>
                    </a:lnTo>
                    <a:lnTo>
                      <a:pt x="131" y="125"/>
                    </a:lnTo>
                    <a:lnTo>
                      <a:pt x="64" y="106"/>
                    </a:lnTo>
                    <a:lnTo>
                      <a:pt x="92" y="86"/>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62" name="Freeform 368"/>
              <p:cNvSpPr>
                <a:spLocks noChangeAspect="1"/>
              </p:cNvSpPr>
              <p:nvPr/>
            </p:nvSpPr>
            <p:spPr bwMode="auto">
              <a:xfrm>
                <a:off x="1890022" y="1137052"/>
                <a:ext cx="175273" cy="45221"/>
              </a:xfrm>
              <a:custGeom>
                <a:avLst/>
                <a:gdLst>
                  <a:gd name="T0" fmla="*/ 2147483647 w 309"/>
                  <a:gd name="T1" fmla="*/ 2147483647 h 65"/>
                  <a:gd name="T2" fmla="*/ 2147483647 w 309"/>
                  <a:gd name="T3" fmla="*/ 2147483647 h 65"/>
                  <a:gd name="T4" fmla="*/ 2147483647 w 309"/>
                  <a:gd name="T5" fmla="*/ 2147483647 h 65"/>
                  <a:gd name="T6" fmla="*/ 2147483647 w 309"/>
                  <a:gd name="T7" fmla="*/ 2147483647 h 65"/>
                  <a:gd name="T8" fmla="*/ 2147483647 w 309"/>
                  <a:gd name="T9" fmla="*/ 2147483647 h 65"/>
                  <a:gd name="T10" fmla="*/ 2147483647 w 309"/>
                  <a:gd name="T11" fmla="*/ 2147483647 h 65"/>
                  <a:gd name="T12" fmla="*/ 2147483647 w 309"/>
                  <a:gd name="T13" fmla="*/ 2147483647 h 65"/>
                  <a:gd name="T14" fmla="*/ 2147483647 w 309"/>
                  <a:gd name="T15" fmla="*/ 2147483647 h 65"/>
                  <a:gd name="T16" fmla="*/ 2147483647 w 309"/>
                  <a:gd name="T17" fmla="*/ 2147483647 h 65"/>
                  <a:gd name="T18" fmla="*/ 0 w 309"/>
                  <a:gd name="T19" fmla="*/ 2147483647 h 65"/>
                  <a:gd name="T20" fmla="*/ 2147483647 w 309"/>
                  <a:gd name="T21" fmla="*/ 2147483647 h 65"/>
                  <a:gd name="T22" fmla="*/ 2147483647 w 309"/>
                  <a:gd name="T23" fmla="*/ 2147483647 h 65"/>
                  <a:gd name="T24" fmla="*/ 2147483647 w 309"/>
                  <a:gd name="T25" fmla="*/ 2147483647 h 65"/>
                  <a:gd name="T26" fmla="*/ 2147483647 w 309"/>
                  <a:gd name="T27" fmla="*/ 0 h 65"/>
                  <a:gd name="T28" fmla="*/ 2147483647 w 309"/>
                  <a:gd name="T29" fmla="*/ 2147483647 h 65"/>
                  <a:gd name="T30" fmla="*/ 2147483647 w 309"/>
                  <a:gd name="T31" fmla="*/ 2147483647 h 65"/>
                  <a:gd name="T32" fmla="*/ 2147483647 w 309"/>
                  <a:gd name="T33" fmla="*/ 2147483647 h 65"/>
                  <a:gd name="T34" fmla="*/ 2147483647 w 309"/>
                  <a:gd name="T35" fmla="*/ 2147483647 h 65"/>
                  <a:gd name="T36" fmla="*/ 2147483647 w 309"/>
                  <a:gd name="T37" fmla="*/ 2147483647 h 65"/>
                  <a:gd name="T38" fmla="*/ 2147483647 w 309"/>
                  <a:gd name="T39" fmla="*/ 2147483647 h 65"/>
                  <a:gd name="T40" fmla="*/ 2147483647 w 309"/>
                  <a:gd name="T41" fmla="*/ 2147483647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5"/>
                  <a:gd name="T65" fmla="*/ 309 w 309"/>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5">
                    <a:moveTo>
                      <a:pt x="186" y="35"/>
                    </a:moveTo>
                    <a:lnTo>
                      <a:pt x="192" y="29"/>
                    </a:lnTo>
                    <a:lnTo>
                      <a:pt x="153" y="41"/>
                    </a:lnTo>
                    <a:lnTo>
                      <a:pt x="118" y="51"/>
                    </a:lnTo>
                    <a:lnTo>
                      <a:pt x="113" y="45"/>
                    </a:lnTo>
                    <a:lnTo>
                      <a:pt x="89" y="63"/>
                    </a:lnTo>
                    <a:lnTo>
                      <a:pt x="59" y="65"/>
                    </a:lnTo>
                    <a:lnTo>
                      <a:pt x="59" y="54"/>
                    </a:lnTo>
                    <a:lnTo>
                      <a:pt x="34" y="60"/>
                    </a:lnTo>
                    <a:lnTo>
                      <a:pt x="0" y="59"/>
                    </a:lnTo>
                    <a:lnTo>
                      <a:pt x="21" y="45"/>
                    </a:lnTo>
                    <a:lnTo>
                      <a:pt x="134" y="21"/>
                    </a:lnTo>
                    <a:lnTo>
                      <a:pt x="210" y="3"/>
                    </a:lnTo>
                    <a:lnTo>
                      <a:pt x="262" y="0"/>
                    </a:lnTo>
                    <a:lnTo>
                      <a:pt x="309" y="6"/>
                    </a:lnTo>
                    <a:lnTo>
                      <a:pt x="267" y="17"/>
                    </a:lnTo>
                    <a:lnTo>
                      <a:pt x="274" y="21"/>
                    </a:lnTo>
                    <a:lnTo>
                      <a:pt x="261" y="26"/>
                    </a:lnTo>
                    <a:lnTo>
                      <a:pt x="210" y="38"/>
                    </a:lnTo>
                    <a:lnTo>
                      <a:pt x="185" y="50"/>
                    </a:lnTo>
                    <a:lnTo>
                      <a:pt x="186" y="35"/>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63" name="Freeform 369"/>
              <p:cNvSpPr>
                <a:spLocks noChangeAspect="1"/>
              </p:cNvSpPr>
              <p:nvPr/>
            </p:nvSpPr>
            <p:spPr bwMode="auto">
              <a:xfrm>
                <a:off x="2246610" y="1160566"/>
                <a:ext cx="108791" cy="43408"/>
              </a:xfrm>
              <a:custGeom>
                <a:avLst/>
                <a:gdLst>
                  <a:gd name="T0" fmla="*/ 2147483647 w 192"/>
                  <a:gd name="T1" fmla="*/ 2147483647 h 66"/>
                  <a:gd name="T2" fmla="*/ 2147483647 w 192"/>
                  <a:gd name="T3" fmla="*/ 2147483647 h 66"/>
                  <a:gd name="T4" fmla="*/ 2147483647 w 192"/>
                  <a:gd name="T5" fmla="*/ 2147483647 h 66"/>
                  <a:gd name="T6" fmla="*/ 2147483647 w 192"/>
                  <a:gd name="T7" fmla="*/ 2147483647 h 66"/>
                  <a:gd name="T8" fmla="*/ 2147483647 w 192"/>
                  <a:gd name="T9" fmla="*/ 2147483647 h 66"/>
                  <a:gd name="T10" fmla="*/ 2147483647 w 192"/>
                  <a:gd name="T11" fmla="*/ 2147483647 h 66"/>
                  <a:gd name="T12" fmla="*/ 0 w 192"/>
                  <a:gd name="T13" fmla="*/ 2147483647 h 66"/>
                  <a:gd name="T14" fmla="*/ 2147483647 w 192"/>
                  <a:gd name="T15" fmla="*/ 2147483647 h 66"/>
                  <a:gd name="T16" fmla="*/ 2147483647 w 192"/>
                  <a:gd name="T17" fmla="*/ 2147483647 h 66"/>
                  <a:gd name="T18" fmla="*/ 2147483647 w 192"/>
                  <a:gd name="T19" fmla="*/ 2147483647 h 66"/>
                  <a:gd name="T20" fmla="*/ 2147483647 w 192"/>
                  <a:gd name="T21" fmla="*/ 2147483647 h 66"/>
                  <a:gd name="T22" fmla="*/ 2147483647 w 192"/>
                  <a:gd name="T23" fmla="*/ 2147483647 h 66"/>
                  <a:gd name="T24" fmla="*/ 2147483647 w 192"/>
                  <a:gd name="T25" fmla="*/ 2147483647 h 66"/>
                  <a:gd name="T26" fmla="*/ 2147483647 w 192"/>
                  <a:gd name="T27" fmla="*/ 2147483647 h 66"/>
                  <a:gd name="T28" fmla="*/ 2147483647 w 192"/>
                  <a:gd name="T29" fmla="*/ 2147483647 h 66"/>
                  <a:gd name="T30" fmla="*/ 2147483647 w 192"/>
                  <a:gd name="T31" fmla="*/ 2147483647 h 66"/>
                  <a:gd name="T32" fmla="*/ 2147483647 w 192"/>
                  <a:gd name="T33" fmla="*/ 2147483647 h 66"/>
                  <a:gd name="T34" fmla="*/ 2147483647 w 192"/>
                  <a:gd name="T35" fmla="*/ 0 h 66"/>
                  <a:gd name="T36" fmla="*/ 2147483647 w 192"/>
                  <a:gd name="T37" fmla="*/ 2147483647 h 66"/>
                  <a:gd name="T38" fmla="*/ 2147483647 w 192"/>
                  <a:gd name="T39" fmla="*/ 2147483647 h 66"/>
                  <a:gd name="T40" fmla="*/ 2147483647 w 192"/>
                  <a:gd name="T41" fmla="*/ 2147483647 h 66"/>
                  <a:gd name="T42" fmla="*/ 2147483647 w 192"/>
                  <a:gd name="T43" fmla="*/ 2147483647 h 66"/>
                  <a:gd name="T44" fmla="*/ 2147483647 w 192"/>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66"/>
                  <a:gd name="T71" fmla="*/ 192 w 192"/>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66">
                    <a:moveTo>
                      <a:pt x="91" y="21"/>
                    </a:moveTo>
                    <a:lnTo>
                      <a:pt x="59" y="12"/>
                    </a:lnTo>
                    <a:lnTo>
                      <a:pt x="73" y="17"/>
                    </a:lnTo>
                    <a:lnTo>
                      <a:pt x="49" y="21"/>
                    </a:lnTo>
                    <a:lnTo>
                      <a:pt x="47" y="30"/>
                    </a:lnTo>
                    <a:lnTo>
                      <a:pt x="47" y="33"/>
                    </a:lnTo>
                    <a:lnTo>
                      <a:pt x="0" y="40"/>
                    </a:lnTo>
                    <a:lnTo>
                      <a:pt x="125" y="39"/>
                    </a:lnTo>
                    <a:lnTo>
                      <a:pt x="49" y="52"/>
                    </a:lnTo>
                    <a:lnTo>
                      <a:pt x="46" y="60"/>
                    </a:lnTo>
                    <a:lnTo>
                      <a:pt x="120" y="66"/>
                    </a:lnTo>
                    <a:lnTo>
                      <a:pt x="129" y="58"/>
                    </a:lnTo>
                    <a:lnTo>
                      <a:pt x="137" y="51"/>
                    </a:lnTo>
                    <a:lnTo>
                      <a:pt x="162" y="51"/>
                    </a:lnTo>
                    <a:lnTo>
                      <a:pt x="173" y="39"/>
                    </a:lnTo>
                    <a:lnTo>
                      <a:pt x="158" y="38"/>
                    </a:lnTo>
                    <a:lnTo>
                      <a:pt x="192" y="14"/>
                    </a:lnTo>
                    <a:lnTo>
                      <a:pt x="183" y="0"/>
                    </a:lnTo>
                    <a:lnTo>
                      <a:pt x="152" y="8"/>
                    </a:lnTo>
                    <a:lnTo>
                      <a:pt x="100" y="5"/>
                    </a:lnTo>
                    <a:lnTo>
                      <a:pt x="120" y="21"/>
                    </a:lnTo>
                    <a:lnTo>
                      <a:pt x="103" y="24"/>
                    </a:lnTo>
                    <a:lnTo>
                      <a:pt x="91" y="21"/>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64" name="Freeform 370"/>
              <p:cNvSpPr>
                <a:spLocks noChangeAspect="1"/>
              </p:cNvSpPr>
              <p:nvPr/>
            </p:nvSpPr>
            <p:spPr bwMode="auto">
              <a:xfrm>
                <a:off x="2287407" y="1088218"/>
                <a:ext cx="95192" cy="41601"/>
              </a:xfrm>
              <a:custGeom>
                <a:avLst/>
                <a:gdLst>
                  <a:gd name="T0" fmla="*/ 2147483647 w 168"/>
                  <a:gd name="T1" fmla="*/ 2147483647 h 60"/>
                  <a:gd name="T2" fmla="*/ 2147483647 w 168"/>
                  <a:gd name="T3" fmla="*/ 2147483647 h 60"/>
                  <a:gd name="T4" fmla="*/ 2147483647 w 168"/>
                  <a:gd name="T5" fmla="*/ 2147483647 h 60"/>
                  <a:gd name="T6" fmla="*/ 2147483647 w 168"/>
                  <a:gd name="T7" fmla="*/ 2147483647 h 60"/>
                  <a:gd name="T8" fmla="*/ 2147483647 w 168"/>
                  <a:gd name="T9" fmla="*/ 2147483647 h 60"/>
                  <a:gd name="T10" fmla="*/ 2147483647 w 168"/>
                  <a:gd name="T11" fmla="*/ 2147483647 h 60"/>
                  <a:gd name="T12" fmla="*/ 2147483647 w 168"/>
                  <a:gd name="T13" fmla="*/ 2147483647 h 60"/>
                  <a:gd name="T14" fmla="*/ 2147483647 w 168"/>
                  <a:gd name="T15" fmla="*/ 2147483647 h 60"/>
                  <a:gd name="T16" fmla="*/ 0 w 168"/>
                  <a:gd name="T17" fmla="*/ 2147483647 h 60"/>
                  <a:gd name="T18" fmla="*/ 2147483647 w 168"/>
                  <a:gd name="T19" fmla="*/ 2147483647 h 60"/>
                  <a:gd name="T20" fmla="*/ 2147483647 w 168"/>
                  <a:gd name="T21" fmla="*/ 2147483647 h 60"/>
                  <a:gd name="T22" fmla="*/ 2147483647 w 168"/>
                  <a:gd name="T23" fmla="*/ 2147483647 h 60"/>
                  <a:gd name="T24" fmla="*/ 2147483647 w 168"/>
                  <a:gd name="T25" fmla="*/ 2147483647 h 60"/>
                  <a:gd name="T26" fmla="*/ 2147483647 w 168"/>
                  <a:gd name="T27" fmla="*/ 2147483647 h 60"/>
                  <a:gd name="T28" fmla="*/ 2147483647 w 168"/>
                  <a:gd name="T29" fmla="*/ 0 h 60"/>
                  <a:gd name="T30" fmla="*/ 2147483647 w 168"/>
                  <a:gd name="T31" fmla="*/ 214748364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8"/>
                  <a:gd name="T49" fmla="*/ 0 h 60"/>
                  <a:gd name="T50" fmla="*/ 168 w 16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8" h="60">
                    <a:moveTo>
                      <a:pt x="106" y="12"/>
                    </a:moveTo>
                    <a:lnTo>
                      <a:pt x="109" y="9"/>
                    </a:lnTo>
                    <a:lnTo>
                      <a:pt x="149" y="12"/>
                    </a:lnTo>
                    <a:lnTo>
                      <a:pt x="164" y="17"/>
                    </a:lnTo>
                    <a:lnTo>
                      <a:pt x="158" y="33"/>
                    </a:lnTo>
                    <a:lnTo>
                      <a:pt x="168" y="48"/>
                    </a:lnTo>
                    <a:lnTo>
                      <a:pt x="125" y="60"/>
                    </a:lnTo>
                    <a:lnTo>
                      <a:pt x="80" y="39"/>
                    </a:lnTo>
                    <a:lnTo>
                      <a:pt x="0" y="36"/>
                    </a:lnTo>
                    <a:lnTo>
                      <a:pt x="18" y="27"/>
                    </a:lnTo>
                    <a:lnTo>
                      <a:pt x="58" y="23"/>
                    </a:lnTo>
                    <a:lnTo>
                      <a:pt x="55" y="12"/>
                    </a:lnTo>
                    <a:lnTo>
                      <a:pt x="27" y="14"/>
                    </a:lnTo>
                    <a:lnTo>
                      <a:pt x="18" y="3"/>
                    </a:lnTo>
                    <a:lnTo>
                      <a:pt x="106" y="0"/>
                    </a:lnTo>
                    <a:lnTo>
                      <a:pt x="106" y="12"/>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65" name="Freeform 371"/>
              <p:cNvSpPr>
                <a:spLocks noChangeAspect="1"/>
              </p:cNvSpPr>
              <p:nvPr/>
            </p:nvSpPr>
            <p:spPr bwMode="auto">
              <a:xfrm>
                <a:off x="2134799" y="1361331"/>
                <a:ext cx="86126" cy="45221"/>
              </a:xfrm>
              <a:custGeom>
                <a:avLst/>
                <a:gdLst>
                  <a:gd name="T0" fmla="*/ 2147483647 w 148"/>
                  <a:gd name="T1" fmla="*/ 2147483647 h 68"/>
                  <a:gd name="T2" fmla="*/ 2147483647 w 148"/>
                  <a:gd name="T3" fmla="*/ 2147483647 h 68"/>
                  <a:gd name="T4" fmla="*/ 2147483647 w 148"/>
                  <a:gd name="T5" fmla="*/ 0 h 68"/>
                  <a:gd name="T6" fmla="*/ 2147483647 w 148"/>
                  <a:gd name="T7" fmla="*/ 2147483647 h 68"/>
                  <a:gd name="T8" fmla="*/ 2147483647 w 148"/>
                  <a:gd name="T9" fmla="*/ 2147483647 h 68"/>
                  <a:gd name="T10" fmla="*/ 2147483647 w 148"/>
                  <a:gd name="T11" fmla="*/ 2147483647 h 68"/>
                  <a:gd name="T12" fmla="*/ 0 w 148"/>
                  <a:gd name="T13" fmla="*/ 2147483647 h 68"/>
                  <a:gd name="T14" fmla="*/ 2147483647 w 148"/>
                  <a:gd name="T15" fmla="*/ 2147483647 h 68"/>
                  <a:gd name="T16" fmla="*/ 2147483647 w 148"/>
                  <a:gd name="T17" fmla="*/ 2147483647 h 68"/>
                  <a:gd name="T18" fmla="*/ 2147483647 w 148"/>
                  <a:gd name="T19" fmla="*/ 2147483647 h 68"/>
                  <a:gd name="T20" fmla="*/ 2147483647 w 148"/>
                  <a:gd name="T21" fmla="*/ 2147483647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68"/>
                  <a:gd name="T35" fmla="*/ 148 w 148"/>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68">
                    <a:moveTo>
                      <a:pt x="127" y="34"/>
                    </a:moveTo>
                    <a:lnTo>
                      <a:pt x="131" y="30"/>
                    </a:lnTo>
                    <a:lnTo>
                      <a:pt x="90" y="0"/>
                    </a:lnTo>
                    <a:lnTo>
                      <a:pt x="69" y="18"/>
                    </a:lnTo>
                    <a:lnTo>
                      <a:pt x="66" y="15"/>
                    </a:lnTo>
                    <a:lnTo>
                      <a:pt x="54" y="28"/>
                    </a:lnTo>
                    <a:lnTo>
                      <a:pt x="0" y="41"/>
                    </a:lnTo>
                    <a:lnTo>
                      <a:pt x="87" y="68"/>
                    </a:lnTo>
                    <a:lnTo>
                      <a:pt x="148" y="49"/>
                    </a:lnTo>
                    <a:lnTo>
                      <a:pt x="133" y="49"/>
                    </a:lnTo>
                    <a:lnTo>
                      <a:pt x="127" y="34"/>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66" name="Freeform 372"/>
              <p:cNvSpPr>
                <a:spLocks noChangeAspect="1"/>
              </p:cNvSpPr>
              <p:nvPr/>
            </p:nvSpPr>
            <p:spPr bwMode="auto">
              <a:xfrm>
                <a:off x="2598667" y="1245572"/>
                <a:ext cx="83102" cy="28937"/>
              </a:xfrm>
              <a:custGeom>
                <a:avLst/>
                <a:gdLst>
                  <a:gd name="T0" fmla="*/ 2147483647 w 147"/>
                  <a:gd name="T1" fmla="*/ 0 h 42"/>
                  <a:gd name="T2" fmla="*/ 2147483647 w 147"/>
                  <a:gd name="T3" fmla="*/ 2147483647 h 42"/>
                  <a:gd name="T4" fmla="*/ 0 w 147"/>
                  <a:gd name="T5" fmla="*/ 2147483647 h 42"/>
                  <a:gd name="T6" fmla="*/ 2147483647 w 147"/>
                  <a:gd name="T7" fmla="*/ 2147483647 h 42"/>
                  <a:gd name="T8" fmla="*/ 2147483647 w 147"/>
                  <a:gd name="T9" fmla="*/ 2147483647 h 42"/>
                  <a:gd name="T10" fmla="*/ 2147483647 w 147"/>
                  <a:gd name="T11" fmla="*/ 2147483647 h 42"/>
                  <a:gd name="T12" fmla="*/ 2147483647 w 147"/>
                  <a:gd name="T13" fmla="*/ 0 h 42"/>
                  <a:gd name="T14" fmla="*/ 0 60000 65536"/>
                  <a:gd name="T15" fmla="*/ 0 60000 65536"/>
                  <a:gd name="T16" fmla="*/ 0 60000 65536"/>
                  <a:gd name="T17" fmla="*/ 0 60000 65536"/>
                  <a:gd name="T18" fmla="*/ 0 60000 65536"/>
                  <a:gd name="T19" fmla="*/ 0 60000 65536"/>
                  <a:gd name="T20" fmla="*/ 0 60000 65536"/>
                  <a:gd name="T21" fmla="*/ 0 w 147"/>
                  <a:gd name="T22" fmla="*/ 0 h 42"/>
                  <a:gd name="T23" fmla="*/ 147 w 14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42">
                    <a:moveTo>
                      <a:pt x="102" y="0"/>
                    </a:moveTo>
                    <a:lnTo>
                      <a:pt x="8" y="3"/>
                    </a:lnTo>
                    <a:lnTo>
                      <a:pt x="0" y="16"/>
                    </a:lnTo>
                    <a:lnTo>
                      <a:pt x="12" y="27"/>
                    </a:lnTo>
                    <a:lnTo>
                      <a:pt x="29" y="42"/>
                    </a:lnTo>
                    <a:lnTo>
                      <a:pt x="147" y="34"/>
                    </a:lnTo>
                    <a:lnTo>
                      <a:pt x="102" y="0"/>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67" name="Freeform 373"/>
              <p:cNvSpPr>
                <a:spLocks noChangeAspect="1"/>
              </p:cNvSpPr>
              <p:nvPr/>
            </p:nvSpPr>
            <p:spPr bwMode="auto">
              <a:xfrm>
                <a:off x="2560892" y="1410167"/>
                <a:ext cx="51374" cy="37980"/>
              </a:xfrm>
              <a:custGeom>
                <a:avLst/>
                <a:gdLst>
                  <a:gd name="T0" fmla="*/ 2147483647 w 91"/>
                  <a:gd name="T1" fmla="*/ 2147483647 h 52"/>
                  <a:gd name="T2" fmla="*/ 2147483647 w 91"/>
                  <a:gd name="T3" fmla="*/ 2147483647 h 52"/>
                  <a:gd name="T4" fmla="*/ 0 w 91"/>
                  <a:gd name="T5" fmla="*/ 2147483647 h 52"/>
                  <a:gd name="T6" fmla="*/ 2147483647 w 91"/>
                  <a:gd name="T7" fmla="*/ 0 h 52"/>
                  <a:gd name="T8" fmla="*/ 2147483647 w 91"/>
                  <a:gd name="T9" fmla="*/ 2147483647 h 52"/>
                  <a:gd name="T10" fmla="*/ 2147483647 w 91"/>
                  <a:gd name="T11" fmla="*/ 2147483647 h 52"/>
                  <a:gd name="T12" fmla="*/ 0 60000 65536"/>
                  <a:gd name="T13" fmla="*/ 0 60000 65536"/>
                  <a:gd name="T14" fmla="*/ 0 60000 65536"/>
                  <a:gd name="T15" fmla="*/ 0 60000 65536"/>
                  <a:gd name="T16" fmla="*/ 0 60000 65536"/>
                  <a:gd name="T17" fmla="*/ 0 60000 65536"/>
                  <a:gd name="T18" fmla="*/ 0 w 91"/>
                  <a:gd name="T19" fmla="*/ 0 h 52"/>
                  <a:gd name="T20" fmla="*/ 91 w 91"/>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91" h="52">
                    <a:moveTo>
                      <a:pt x="81" y="33"/>
                    </a:moveTo>
                    <a:lnTo>
                      <a:pt x="9" y="52"/>
                    </a:lnTo>
                    <a:lnTo>
                      <a:pt x="0" y="29"/>
                    </a:lnTo>
                    <a:lnTo>
                      <a:pt x="57" y="0"/>
                    </a:lnTo>
                    <a:lnTo>
                      <a:pt x="91" y="14"/>
                    </a:lnTo>
                    <a:lnTo>
                      <a:pt x="81" y="33"/>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68" name="Freeform 374"/>
              <p:cNvSpPr>
                <a:spLocks noChangeAspect="1"/>
              </p:cNvSpPr>
              <p:nvPr/>
            </p:nvSpPr>
            <p:spPr bwMode="auto">
              <a:xfrm>
                <a:off x="2403754" y="1100882"/>
                <a:ext cx="60439" cy="28937"/>
              </a:xfrm>
              <a:custGeom>
                <a:avLst/>
                <a:gdLst>
                  <a:gd name="T0" fmla="*/ 0 w 105"/>
                  <a:gd name="T1" fmla="*/ 2147483647 h 40"/>
                  <a:gd name="T2" fmla="*/ 2147483647 w 105"/>
                  <a:gd name="T3" fmla="*/ 0 h 40"/>
                  <a:gd name="T4" fmla="*/ 2147483647 w 105"/>
                  <a:gd name="T5" fmla="*/ 2147483647 h 40"/>
                  <a:gd name="T6" fmla="*/ 2147483647 w 105"/>
                  <a:gd name="T7" fmla="*/ 2147483647 h 40"/>
                  <a:gd name="T8" fmla="*/ 2147483647 w 105"/>
                  <a:gd name="T9" fmla="*/ 2147483647 h 40"/>
                  <a:gd name="T10" fmla="*/ 2147483647 w 105"/>
                  <a:gd name="T11" fmla="*/ 2147483647 h 40"/>
                  <a:gd name="T12" fmla="*/ 0 w 105"/>
                  <a:gd name="T13" fmla="*/ 2147483647 h 40"/>
                  <a:gd name="T14" fmla="*/ 0 60000 65536"/>
                  <a:gd name="T15" fmla="*/ 0 60000 65536"/>
                  <a:gd name="T16" fmla="*/ 0 60000 65536"/>
                  <a:gd name="T17" fmla="*/ 0 60000 65536"/>
                  <a:gd name="T18" fmla="*/ 0 60000 65536"/>
                  <a:gd name="T19" fmla="*/ 0 60000 65536"/>
                  <a:gd name="T20" fmla="*/ 0 60000 65536"/>
                  <a:gd name="T21" fmla="*/ 0 w 105"/>
                  <a:gd name="T22" fmla="*/ 0 h 40"/>
                  <a:gd name="T23" fmla="*/ 105 w 105"/>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40">
                    <a:moveTo>
                      <a:pt x="0" y="18"/>
                    </a:moveTo>
                    <a:lnTo>
                      <a:pt x="15" y="0"/>
                    </a:lnTo>
                    <a:lnTo>
                      <a:pt x="105" y="16"/>
                    </a:lnTo>
                    <a:lnTo>
                      <a:pt x="91" y="25"/>
                    </a:lnTo>
                    <a:lnTo>
                      <a:pt x="12" y="40"/>
                    </a:lnTo>
                    <a:lnTo>
                      <a:pt x="3" y="27"/>
                    </a:lnTo>
                    <a:lnTo>
                      <a:pt x="0" y="18"/>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69" name="Freeform 375"/>
              <p:cNvSpPr>
                <a:spLocks noChangeAspect="1"/>
              </p:cNvSpPr>
              <p:nvPr/>
            </p:nvSpPr>
            <p:spPr bwMode="auto">
              <a:xfrm>
                <a:off x="2337270" y="1187696"/>
                <a:ext cx="61950" cy="25322"/>
              </a:xfrm>
              <a:custGeom>
                <a:avLst/>
                <a:gdLst>
                  <a:gd name="T0" fmla="*/ 2147483647 w 106"/>
                  <a:gd name="T1" fmla="*/ 2147483647 h 36"/>
                  <a:gd name="T2" fmla="*/ 0 w 106"/>
                  <a:gd name="T3" fmla="*/ 2147483647 h 36"/>
                  <a:gd name="T4" fmla="*/ 2147483647 w 106"/>
                  <a:gd name="T5" fmla="*/ 0 h 36"/>
                  <a:gd name="T6" fmla="*/ 2147483647 w 106"/>
                  <a:gd name="T7" fmla="*/ 2147483647 h 36"/>
                  <a:gd name="T8" fmla="*/ 2147483647 w 106"/>
                  <a:gd name="T9" fmla="*/ 2147483647 h 36"/>
                  <a:gd name="T10" fmla="*/ 2147483647 w 106"/>
                  <a:gd name="T11" fmla="*/ 2147483647 h 36"/>
                  <a:gd name="T12" fmla="*/ 0 60000 65536"/>
                  <a:gd name="T13" fmla="*/ 0 60000 65536"/>
                  <a:gd name="T14" fmla="*/ 0 60000 65536"/>
                  <a:gd name="T15" fmla="*/ 0 60000 65536"/>
                  <a:gd name="T16" fmla="*/ 0 60000 65536"/>
                  <a:gd name="T17" fmla="*/ 0 60000 65536"/>
                  <a:gd name="T18" fmla="*/ 0 w 106"/>
                  <a:gd name="T19" fmla="*/ 0 h 36"/>
                  <a:gd name="T20" fmla="*/ 106 w 10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06" h="36">
                    <a:moveTo>
                      <a:pt x="28" y="33"/>
                    </a:moveTo>
                    <a:lnTo>
                      <a:pt x="0" y="25"/>
                    </a:lnTo>
                    <a:lnTo>
                      <a:pt x="82" y="0"/>
                    </a:lnTo>
                    <a:lnTo>
                      <a:pt x="106" y="21"/>
                    </a:lnTo>
                    <a:lnTo>
                      <a:pt x="95" y="36"/>
                    </a:lnTo>
                    <a:lnTo>
                      <a:pt x="28" y="33"/>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70" name="Freeform 376"/>
              <p:cNvSpPr>
                <a:spLocks noChangeAspect="1"/>
              </p:cNvSpPr>
              <p:nvPr/>
            </p:nvSpPr>
            <p:spPr bwMode="auto">
              <a:xfrm>
                <a:off x="2103069" y="1243765"/>
                <a:ext cx="51374" cy="27129"/>
              </a:xfrm>
              <a:custGeom>
                <a:avLst/>
                <a:gdLst>
                  <a:gd name="T0" fmla="*/ 2147483647 w 88"/>
                  <a:gd name="T1" fmla="*/ 2147483647 h 40"/>
                  <a:gd name="T2" fmla="*/ 0 w 88"/>
                  <a:gd name="T3" fmla="*/ 2147483647 h 40"/>
                  <a:gd name="T4" fmla="*/ 2147483647 w 88"/>
                  <a:gd name="T5" fmla="*/ 0 h 40"/>
                  <a:gd name="T6" fmla="*/ 2147483647 w 88"/>
                  <a:gd name="T7" fmla="*/ 2147483647 h 40"/>
                  <a:gd name="T8" fmla="*/ 2147483647 w 88"/>
                  <a:gd name="T9" fmla="*/ 2147483647 h 40"/>
                  <a:gd name="T10" fmla="*/ 0 60000 65536"/>
                  <a:gd name="T11" fmla="*/ 0 60000 65536"/>
                  <a:gd name="T12" fmla="*/ 0 60000 65536"/>
                  <a:gd name="T13" fmla="*/ 0 60000 65536"/>
                  <a:gd name="T14" fmla="*/ 0 60000 65536"/>
                  <a:gd name="T15" fmla="*/ 0 w 88"/>
                  <a:gd name="T16" fmla="*/ 0 h 40"/>
                  <a:gd name="T17" fmla="*/ 88 w 88"/>
                  <a:gd name="T18" fmla="*/ 40 h 40"/>
                </a:gdLst>
                <a:ahLst/>
                <a:cxnLst>
                  <a:cxn ang="T10">
                    <a:pos x="T0" y="T1"/>
                  </a:cxn>
                  <a:cxn ang="T11">
                    <a:pos x="T2" y="T3"/>
                  </a:cxn>
                  <a:cxn ang="T12">
                    <a:pos x="T4" y="T5"/>
                  </a:cxn>
                  <a:cxn ang="T13">
                    <a:pos x="T6" y="T7"/>
                  </a:cxn>
                  <a:cxn ang="T14">
                    <a:pos x="T8" y="T9"/>
                  </a:cxn>
                </a:cxnLst>
                <a:rect l="T15" t="T16" r="T17" b="T18"/>
                <a:pathLst>
                  <a:path w="88" h="40">
                    <a:moveTo>
                      <a:pt x="27" y="40"/>
                    </a:moveTo>
                    <a:lnTo>
                      <a:pt x="0" y="12"/>
                    </a:lnTo>
                    <a:lnTo>
                      <a:pt x="76" y="0"/>
                    </a:lnTo>
                    <a:lnTo>
                      <a:pt x="88" y="10"/>
                    </a:lnTo>
                    <a:lnTo>
                      <a:pt x="27" y="40"/>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71" name="Freeform 377"/>
              <p:cNvSpPr>
                <a:spLocks noChangeAspect="1"/>
              </p:cNvSpPr>
              <p:nvPr/>
            </p:nvSpPr>
            <p:spPr bwMode="auto">
              <a:xfrm>
                <a:off x="2851003" y="988741"/>
                <a:ext cx="1086389" cy="698153"/>
              </a:xfrm>
              <a:custGeom>
                <a:avLst/>
                <a:gdLst>
                  <a:gd name="T0" fmla="*/ 2147483647 w 1913"/>
                  <a:gd name="T1" fmla="*/ 2147483647 h 1027"/>
                  <a:gd name="T2" fmla="*/ 2147483647 w 1913"/>
                  <a:gd name="T3" fmla="*/ 2147483647 h 1027"/>
                  <a:gd name="T4" fmla="*/ 2147483647 w 1913"/>
                  <a:gd name="T5" fmla="*/ 2147483647 h 1027"/>
                  <a:gd name="T6" fmla="*/ 2147483647 w 1913"/>
                  <a:gd name="T7" fmla="*/ 2147483647 h 1027"/>
                  <a:gd name="T8" fmla="*/ 2147483647 w 1913"/>
                  <a:gd name="T9" fmla="*/ 2147483647 h 1027"/>
                  <a:gd name="T10" fmla="*/ 2147483647 w 1913"/>
                  <a:gd name="T11" fmla="*/ 2147483647 h 1027"/>
                  <a:gd name="T12" fmla="*/ 2147483647 w 1913"/>
                  <a:gd name="T13" fmla="*/ 2147483647 h 1027"/>
                  <a:gd name="T14" fmla="*/ 2147483647 w 1913"/>
                  <a:gd name="T15" fmla="*/ 2147483647 h 1027"/>
                  <a:gd name="T16" fmla="*/ 2147483647 w 1913"/>
                  <a:gd name="T17" fmla="*/ 2147483647 h 1027"/>
                  <a:gd name="T18" fmla="*/ 2147483647 w 1913"/>
                  <a:gd name="T19" fmla="*/ 2147483647 h 1027"/>
                  <a:gd name="T20" fmla="*/ 2147483647 w 1913"/>
                  <a:gd name="T21" fmla="*/ 2147483647 h 1027"/>
                  <a:gd name="T22" fmla="*/ 2147483647 w 1913"/>
                  <a:gd name="T23" fmla="*/ 2147483647 h 1027"/>
                  <a:gd name="T24" fmla="*/ 2147483647 w 1913"/>
                  <a:gd name="T25" fmla="*/ 2147483647 h 1027"/>
                  <a:gd name="T26" fmla="*/ 2147483647 w 1913"/>
                  <a:gd name="T27" fmla="*/ 2147483647 h 1027"/>
                  <a:gd name="T28" fmla="*/ 2147483647 w 1913"/>
                  <a:gd name="T29" fmla="*/ 2147483647 h 1027"/>
                  <a:gd name="T30" fmla="*/ 2147483647 w 1913"/>
                  <a:gd name="T31" fmla="*/ 2147483647 h 1027"/>
                  <a:gd name="T32" fmla="*/ 2147483647 w 1913"/>
                  <a:gd name="T33" fmla="*/ 2147483647 h 1027"/>
                  <a:gd name="T34" fmla="*/ 2147483647 w 1913"/>
                  <a:gd name="T35" fmla="*/ 2147483647 h 1027"/>
                  <a:gd name="T36" fmla="*/ 2147483647 w 1913"/>
                  <a:gd name="T37" fmla="*/ 2147483647 h 1027"/>
                  <a:gd name="T38" fmla="*/ 2147483647 w 1913"/>
                  <a:gd name="T39" fmla="*/ 2147483647 h 1027"/>
                  <a:gd name="T40" fmla="*/ 2147483647 w 1913"/>
                  <a:gd name="T41" fmla="*/ 2147483647 h 1027"/>
                  <a:gd name="T42" fmla="*/ 2147483647 w 1913"/>
                  <a:gd name="T43" fmla="*/ 2147483647 h 1027"/>
                  <a:gd name="T44" fmla="*/ 2147483647 w 1913"/>
                  <a:gd name="T45" fmla="*/ 2147483647 h 1027"/>
                  <a:gd name="T46" fmla="*/ 2147483647 w 1913"/>
                  <a:gd name="T47" fmla="*/ 2147483647 h 1027"/>
                  <a:gd name="T48" fmla="*/ 2147483647 w 1913"/>
                  <a:gd name="T49" fmla="*/ 2147483647 h 1027"/>
                  <a:gd name="T50" fmla="*/ 2147483647 w 1913"/>
                  <a:gd name="T51" fmla="*/ 2147483647 h 1027"/>
                  <a:gd name="T52" fmla="*/ 2147483647 w 1913"/>
                  <a:gd name="T53" fmla="*/ 2147483647 h 1027"/>
                  <a:gd name="T54" fmla="*/ 2147483647 w 1913"/>
                  <a:gd name="T55" fmla="*/ 2147483647 h 1027"/>
                  <a:gd name="T56" fmla="*/ 2147483647 w 1913"/>
                  <a:gd name="T57" fmla="*/ 2147483647 h 1027"/>
                  <a:gd name="T58" fmla="*/ 2147483647 w 1913"/>
                  <a:gd name="T59" fmla="*/ 2147483647 h 1027"/>
                  <a:gd name="T60" fmla="*/ 2147483647 w 1913"/>
                  <a:gd name="T61" fmla="*/ 2147483647 h 1027"/>
                  <a:gd name="T62" fmla="*/ 2147483647 w 1913"/>
                  <a:gd name="T63" fmla="*/ 2147483647 h 1027"/>
                  <a:gd name="T64" fmla="*/ 2147483647 w 1913"/>
                  <a:gd name="T65" fmla="*/ 2147483647 h 1027"/>
                  <a:gd name="T66" fmla="*/ 2147483647 w 1913"/>
                  <a:gd name="T67" fmla="*/ 2147483647 h 1027"/>
                  <a:gd name="T68" fmla="*/ 2147483647 w 1913"/>
                  <a:gd name="T69" fmla="*/ 2147483647 h 1027"/>
                  <a:gd name="T70" fmla="*/ 2147483647 w 1913"/>
                  <a:gd name="T71" fmla="*/ 2147483647 h 1027"/>
                  <a:gd name="T72" fmla="*/ 2147483647 w 1913"/>
                  <a:gd name="T73" fmla="*/ 2147483647 h 1027"/>
                  <a:gd name="T74" fmla="*/ 2147483647 w 1913"/>
                  <a:gd name="T75" fmla="*/ 2147483647 h 1027"/>
                  <a:gd name="T76" fmla="*/ 2147483647 w 1913"/>
                  <a:gd name="T77" fmla="*/ 2147483647 h 1027"/>
                  <a:gd name="T78" fmla="*/ 2147483647 w 1913"/>
                  <a:gd name="T79" fmla="*/ 2147483647 h 1027"/>
                  <a:gd name="T80" fmla="*/ 2147483647 w 1913"/>
                  <a:gd name="T81" fmla="*/ 2147483647 h 1027"/>
                  <a:gd name="T82" fmla="*/ 2147483647 w 1913"/>
                  <a:gd name="T83" fmla="*/ 2147483647 h 1027"/>
                  <a:gd name="T84" fmla="*/ 2147483647 w 1913"/>
                  <a:gd name="T85" fmla="*/ 2147483647 h 1027"/>
                  <a:gd name="T86" fmla="*/ 2147483647 w 1913"/>
                  <a:gd name="T87" fmla="*/ 2147483647 h 1027"/>
                  <a:gd name="T88" fmla="*/ 2147483647 w 1913"/>
                  <a:gd name="T89" fmla="*/ 2147483647 h 1027"/>
                  <a:gd name="T90" fmla="*/ 2147483647 w 1913"/>
                  <a:gd name="T91" fmla="*/ 2147483647 h 1027"/>
                  <a:gd name="T92" fmla="*/ 2147483647 w 1913"/>
                  <a:gd name="T93" fmla="*/ 2147483647 h 1027"/>
                  <a:gd name="T94" fmla="*/ 2147483647 w 1913"/>
                  <a:gd name="T95" fmla="*/ 2147483647 h 1027"/>
                  <a:gd name="T96" fmla="*/ 2147483647 w 1913"/>
                  <a:gd name="T97" fmla="*/ 2147483647 h 1027"/>
                  <a:gd name="T98" fmla="*/ 2147483647 w 1913"/>
                  <a:gd name="T99" fmla="*/ 2147483647 h 1027"/>
                  <a:gd name="T100" fmla="*/ 2147483647 w 1913"/>
                  <a:gd name="T101" fmla="*/ 2147483647 h 1027"/>
                  <a:gd name="T102" fmla="*/ 2147483647 w 1913"/>
                  <a:gd name="T103" fmla="*/ 2147483647 h 1027"/>
                  <a:gd name="T104" fmla="*/ 2147483647 w 1913"/>
                  <a:gd name="T105" fmla="*/ 2147483647 h 1027"/>
                  <a:gd name="T106" fmla="*/ 2147483647 w 1913"/>
                  <a:gd name="T107" fmla="*/ 2147483647 h 1027"/>
                  <a:gd name="T108" fmla="*/ 2147483647 w 1913"/>
                  <a:gd name="T109" fmla="*/ 2147483647 h 1027"/>
                  <a:gd name="T110" fmla="*/ 2147483647 w 1913"/>
                  <a:gd name="T111" fmla="*/ 2147483647 h 1027"/>
                  <a:gd name="T112" fmla="*/ 2147483647 w 1913"/>
                  <a:gd name="T113" fmla="*/ 2147483647 h 10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3"/>
                  <a:gd name="T172" fmla="*/ 0 h 1027"/>
                  <a:gd name="T173" fmla="*/ 1913 w 1913"/>
                  <a:gd name="T174" fmla="*/ 1027 h 10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3" h="1027">
                    <a:moveTo>
                      <a:pt x="406" y="746"/>
                    </a:moveTo>
                    <a:lnTo>
                      <a:pt x="355" y="757"/>
                    </a:lnTo>
                    <a:lnTo>
                      <a:pt x="337" y="770"/>
                    </a:lnTo>
                    <a:lnTo>
                      <a:pt x="334" y="783"/>
                    </a:lnTo>
                    <a:lnTo>
                      <a:pt x="367" y="780"/>
                    </a:lnTo>
                    <a:lnTo>
                      <a:pt x="351" y="786"/>
                    </a:lnTo>
                    <a:lnTo>
                      <a:pt x="328" y="813"/>
                    </a:lnTo>
                    <a:lnTo>
                      <a:pt x="355" y="803"/>
                    </a:lnTo>
                    <a:lnTo>
                      <a:pt x="379" y="795"/>
                    </a:lnTo>
                    <a:lnTo>
                      <a:pt x="386" y="769"/>
                    </a:lnTo>
                    <a:lnTo>
                      <a:pt x="391" y="780"/>
                    </a:lnTo>
                    <a:lnTo>
                      <a:pt x="409" y="788"/>
                    </a:lnTo>
                    <a:lnTo>
                      <a:pt x="413" y="806"/>
                    </a:lnTo>
                    <a:lnTo>
                      <a:pt x="391" y="797"/>
                    </a:lnTo>
                    <a:lnTo>
                      <a:pt x="392" y="809"/>
                    </a:lnTo>
                    <a:lnTo>
                      <a:pt x="349" y="818"/>
                    </a:lnTo>
                    <a:lnTo>
                      <a:pt x="386" y="816"/>
                    </a:lnTo>
                    <a:lnTo>
                      <a:pt x="398" y="818"/>
                    </a:lnTo>
                    <a:lnTo>
                      <a:pt x="339" y="828"/>
                    </a:lnTo>
                    <a:lnTo>
                      <a:pt x="355" y="834"/>
                    </a:lnTo>
                    <a:lnTo>
                      <a:pt x="340" y="848"/>
                    </a:lnTo>
                    <a:lnTo>
                      <a:pt x="359" y="848"/>
                    </a:lnTo>
                    <a:lnTo>
                      <a:pt x="349" y="854"/>
                    </a:lnTo>
                    <a:lnTo>
                      <a:pt x="346" y="855"/>
                    </a:lnTo>
                    <a:lnTo>
                      <a:pt x="365" y="860"/>
                    </a:lnTo>
                    <a:lnTo>
                      <a:pt x="345" y="863"/>
                    </a:lnTo>
                    <a:lnTo>
                      <a:pt x="370" y="870"/>
                    </a:lnTo>
                    <a:lnTo>
                      <a:pt x="367" y="882"/>
                    </a:lnTo>
                    <a:lnTo>
                      <a:pt x="382" y="879"/>
                    </a:lnTo>
                    <a:lnTo>
                      <a:pt x="370" y="888"/>
                    </a:lnTo>
                    <a:lnTo>
                      <a:pt x="365" y="897"/>
                    </a:lnTo>
                    <a:lnTo>
                      <a:pt x="380" y="916"/>
                    </a:lnTo>
                    <a:lnTo>
                      <a:pt x="379" y="922"/>
                    </a:lnTo>
                    <a:lnTo>
                      <a:pt x="395" y="924"/>
                    </a:lnTo>
                    <a:lnTo>
                      <a:pt x="389" y="934"/>
                    </a:lnTo>
                    <a:lnTo>
                      <a:pt x="398" y="931"/>
                    </a:lnTo>
                    <a:lnTo>
                      <a:pt x="398" y="940"/>
                    </a:lnTo>
                    <a:lnTo>
                      <a:pt x="403" y="946"/>
                    </a:lnTo>
                    <a:lnTo>
                      <a:pt x="389" y="948"/>
                    </a:lnTo>
                    <a:lnTo>
                      <a:pt x="409" y="951"/>
                    </a:lnTo>
                    <a:lnTo>
                      <a:pt x="400" y="955"/>
                    </a:lnTo>
                    <a:lnTo>
                      <a:pt x="403" y="957"/>
                    </a:lnTo>
                    <a:lnTo>
                      <a:pt x="400" y="965"/>
                    </a:lnTo>
                    <a:lnTo>
                      <a:pt x="419" y="962"/>
                    </a:lnTo>
                    <a:lnTo>
                      <a:pt x="421" y="973"/>
                    </a:lnTo>
                    <a:lnTo>
                      <a:pt x="413" y="977"/>
                    </a:lnTo>
                    <a:lnTo>
                      <a:pt x="421" y="979"/>
                    </a:lnTo>
                    <a:lnTo>
                      <a:pt x="419" y="983"/>
                    </a:lnTo>
                    <a:lnTo>
                      <a:pt x="436" y="985"/>
                    </a:lnTo>
                    <a:lnTo>
                      <a:pt x="459" y="980"/>
                    </a:lnTo>
                    <a:lnTo>
                      <a:pt x="504" y="965"/>
                    </a:lnTo>
                    <a:lnTo>
                      <a:pt x="503" y="976"/>
                    </a:lnTo>
                    <a:lnTo>
                      <a:pt x="522" y="968"/>
                    </a:lnTo>
                    <a:lnTo>
                      <a:pt x="495" y="986"/>
                    </a:lnTo>
                    <a:lnTo>
                      <a:pt x="515" y="983"/>
                    </a:lnTo>
                    <a:lnTo>
                      <a:pt x="500" y="998"/>
                    </a:lnTo>
                    <a:lnTo>
                      <a:pt x="522" y="994"/>
                    </a:lnTo>
                    <a:lnTo>
                      <a:pt x="519" y="1000"/>
                    </a:lnTo>
                    <a:lnTo>
                      <a:pt x="536" y="998"/>
                    </a:lnTo>
                    <a:lnTo>
                      <a:pt x="518" y="1015"/>
                    </a:lnTo>
                    <a:lnTo>
                      <a:pt x="542" y="1004"/>
                    </a:lnTo>
                    <a:lnTo>
                      <a:pt x="518" y="1019"/>
                    </a:lnTo>
                    <a:lnTo>
                      <a:pt x="527" y="1027"/>
                    </a:lnTo>
                    <a:lnTo>
                      <a:pt x="561" y="1012"/>
                    </a:lnTo>
                    <a:lnTo>
                      <a:pt x="588" y="1024"/>
                    </a:lnTo>
                    <a:lnTo>
                      <a:pt x="591" y="1015"/>
                    </a:lnTo>
                    <a:lnTo>
                      <a:pt x="585" y="1009"/>
                    </a:lnTo>
                    <a:lnTo>
                      <a:pt x="559" y="998"/>
                    </a:lnTo>
                    <a:lnTo>
                      <a:pt x="600" y="1001"/>
                    </a:lnTo>
                    <a:lnTo>
                      <a:pt x="609" y="995"/>
                    </a:lnTo>
                    <a:lnTo>
                      <a:pt x="601" y="988"/>
                    </a:lnTo>
                    <a:lnTo>
                      <a:pt x="606" y="986"/>
                    </a:lnTo>
                    <a:lnTo>
                      <a:pt x="600" y="983"/>
                    </a:lnTo>
                    <a:lnTo>
                      <a:pt x="622" y="980"/>
                    </a:lnTo>
                    <a:lnTo>
                      <a:pt x="601" y="973"/>
                    </a:lnTo>
                    <a:lnTo>
                      <a:pt x="621" y="973"/>
                    </a:lnTo>
                    <a:lnTo>
                      <a:pt x="622" y="968"/>
                    </a:lnTo>
                    <a:lnTo>
                      <a:pt x="622" y="962"/>
                    </a:lnTo>
                    <a:lnTo>
                      <a:pt x="634" y="961"/>
                    </a:lnTo>
                    <a:lnTo>
                      <a:pt x="627" y="951"/>
                    </a:lnTo>
                    <a:lnTo>
                      <a:pt x="643" y="949"/>
                    </a:lnTo>
                    <a:lnTo>
                      <a:pt x="640" y="942"/>
                    </a:lnTo>
                    <a:lnTo>
                      <a:pt x="655" y="927"/>
                    </a:lnTo>
                    <a:lnTo>
                      <a:pt x="658" y="924"/>
                    </a:lnTo>
                    <a:lnTo>
                      <a:pt x="646" y="907"/>
                    </a:lnTo>
                    <a:lnTo>
                      <a:pt x="654" y="907"/>
                    </a:lnTo>
                    <a:lnTo>
                      <a:pt x="640" y="892"/>
                    </a:lnTo>
                    <a:lnTo>
                      <a:pt x="671" y="882"/>
                    </a:lnTo>
                    <a:lnTo>
                      <a:pt x="695" y="879"/>
                    </a:lnTo>
                    <a:lnTo>
                      <a:pt x="689" y="873"/>
                    </a:lnTo>
                    <a:lnTo>
                      <a:pt x="686" y="865"/>
                    </a:lnTo>
                    <a:lnTo>
                      <a:pt x="704" y="865"/>
                    </a:lnTo>
                    <a:lnTo>
                      <a:pt x="706" y="857"/>
                    </a:lnTo>
                    <a:lnTo>
                      <a:pt x="716" y="861"/>
                    </a:lnTo>
                    <a:lnTo>
                      <a:pt x="712" y="855"/>
                    </a:lnTo>
                    <a:lnTo>
                      <a:pt x="721" y="854"/>
                    </a:lnTo>
                    <a:lnTo>
                      <a:pt x="736" y="846"/>
                    </a:lnTo>
                    <a:lnTo>
                      <a:pt x="721" y="840"/>
                    </a:lnTo>
                    <a:lnTo>
                      <a:pt x="751" y="837"/>
                    </a:lnTo>
                    <a:lnTo>
                      <a:pt x="743" y="821"/>
                    </a:lnTo>
                    <a:lnTo>
                      <a:pt x="722" y="813"/>
                    </a:lnTo>
                    <a:lnTo>
                      <a:pt x="758" y="806"/>
                    </a:lnTo>
                    <a:lnTo>
                      <a:pt x="759" y="774"/>
                    </a:lnTo>
                    <a:lnTo>
                      <a:pt x="795" y="770"/>
                    </a:lnTo>
                    <a:lnTo>
                      <a:pt x="792" y="758"/>
                    </a:lnTo>
                    <a:lnTo>
                      <a:pt x="818" y="754"/>
                    </a:lnTo>
                    <a:lnTo>
                      <a:pt x="831" y="749"/>
                    </a:lnTo>
                    <a:lnTo>
                      <a:pt x="871" y="742"/>
                    </a:lnTo>
                    <a:lnTo>
                      <a:pt x="867" y="737"/>
                    </a:lnTo>
                    <a:lnTo>
                      <a:pt x="891" y="718"/>
                    </a:lnTo>
                    <a:lnTo>
                      <a:pt x="909" y="718"/>
                    </a:lnTo>
                    <a:lnTo>
                      <a:pt x="889" y="736"/>
                    </a:lnTo>
                    <a:lnTo>
                      <a:pt x="910" y="737"/>
                    </a:lnTo>
                    <a:lnTo>
                      <a:pt x="965" y="724"/>
                    </a:lnTo>
                    <a:lnTo>
                      <a:pt x="967" y="713"/>
                    </a:lnTo>
                    <a:lnTo>
                      <a:pt x="985" y="715"/>
                    </a:lnTo>
                    <a:lnTo>
                      <a:pt x="1018" y="706"/>
                    </a:lnTo>
                    <a:lnTo>
                      <a:pt x="1025" y="700"/>
                    </a:lnTo>
                    <a:lnTo>
                      <a:pt x="1060" y="669"/>
                    </a:lnTo>
                    <a:lnTo>
                      <a:pt x="1112" y="643"/>
                    </a:lnTo>
                    <a:lnTo>
                      <a:pt x="1115" y="628"/>
                    </a:lnTo>
                    <a:lnTo>
                      <a:pt x="1121" y="613"/>
                    </a:lnTo>
                    <a:lnTo>
                      <a:pt x="1161" y="636"/>
                    </a:lnTo>
                    <a:lnTo>
                      <a:pt x="1182" y="630"/>
                    </a:lnTo>
                    <a:lnTo>
                      <a:pt x="1200" y="625"/>
                    </a:lnTo>
                    <a:lnTo>
                      <a:pt x="1213" y="625"/>
                    </a:lnTo>
                    <a:lnTo>
                      <a:pt x="1291" y="607"/>
                    </a:lnTo>
                    <a:lnTo>
                      <a:pt x="1368" y="589"/>
                    </a:lnTo>
                    <a:lnTo>
                      <a:pt x="1395" y="579"/>
                    </a:lnTo>
                    <a:lnTo>
                      <a:pt x="1422" y="564"/>
                    </a:lnTo>
                    <a:lnTo>
                      <a:pt x="1439" y="555"/>
                    </a:lnTo>
                    <a:lnTo>
                      <a:pt x="1463" y="546"/>
                    </a:lnTo>
                    <a:lnTo>
                      <a:pt x="1485" y="537"/>
                    </a:lnTo>
                    <a:lnTo>
                      <a:pt x="1377" y="527"/>
                    </a:lnTo>
                    <a:lnTo>
                      <a:pt x="1292" y="542"/>
                    </a:lnTo>
                    <a:lnTo>
                      <a:pt x="1286" y="536"/>
                    </a:lnTo>
                    <a:lnTo>
                      <a:pt x="1349" y="521"/>
                    </a:lnTo>
                    <a:lnTo>
                      <a:pt x="1260" y="521"/>
                    </a:lnTo>
                    <a:lnTo>
                      <a:pt x="1304" y="503"/>
                    </a:lnTo>
                    <a:lnTo>
                      <a:pt x="1303" y="498"/>
                    </a:lnTo>
                    <a:lnTo>
                      <a:pt x="1310" y="495"/>
                    </a:lnTo>
                    <a:lnTo>
                      <a:pt x="1389" y="489"/>
                    </a:lnTo>
                    <a:lnTo>
                      <a:pt x="1388" y="476"/>
                    </a:lnTo>
                    <a:lnTo>
                      <a:pt x="1382" y="475"/>
                    </a:lnTo>
                    <a:lnTo>
                      <a:pt x="1312" y="472"/>
                    </a:lnTo>
                    <a:lnTo>
                      <a:pt x="1336" y="466"/>
                    </a:lnTo>
                    <a:lnTo>
                      <a:pt x="1306" y="451"/>
                    </a:lnTo>
                    <a:lnTo>
                      <a:pt x="1373" y="472"/>
                    </a:lnTo>
                    <a:lnTo>
                      <a:pt x="1433" y="494"/>
                    </a:lnTo>
                    <a:lnTo>
                      <a:pt x="1458" y="522"/>
                    </a:lnTo>
                    <a:lnTo>
                      <a:pt x="1486" y="516"/>
                    </a:lnTo>
                    <a:lnTo>
                      <a:pt x="1494" y="504"/>
                    </a:lnTo>
                    <a:lnTo>
                      <a:pt x="1498" y="522"/>
                    </a:lnTo>
                    <a:lnTo>
                      <a:pt x="1515" y="516"/>
                    </a:lnTo>
                    <a:lnTo>
                      <a:pt x="1515" y="498"/>
                    </a:lnTo>
                    <a:lnTo>
                      <a:pt x="1518" y="476"/>
                    </a:lnTo>
                    <a:lnTo>
                      <a:pt x="1497" y="481"/>
                    </a:lnTo>
                    <a:lnTo>
                      <a:pt x="1507" y="467"/>
                    </a:lnTo>
                    <a:lnTo>
                      <a:pt x="1494" y="469"/>
                    </a:lnTo>
                    <a:lnTo>
                      <a:pt x="1485" y="464"/>
                    </a:lnTo>
                    <a:lnTo>
                      <a:pt x="1495" y="455"/>
                    </a:lnTo>
                    <a:lnTo>
                      <a:pt x="1415" y="437"/>
                    </a:lnTo>
                    <a:lnTo>
                      <a:pt x="1404" y="442"/>
                    </a:lnTo>
                    <a:lnTo>
                      <a:pt x="1406" y="434"/>
                    </a:lnTo>
                    <a:lnTo>
                      <a:pt x="1436" y="424"/>
                    </a:lnTo>
                    <a:lnTo>
                      <a:pt x="1386" y="421"/>
                    </a:lnTo>
                    <a:lnTo>
                      <a:pt x="1365" y="421"/>
                    </a:lnTo>
                    <a:lnTo>
                      <a:pt x="1357" y="416"/>
                    </a:lnTo>
                    <a:lnTo>
                      <a:pt x="1428" y="404"/>
                    </a:lnTo>
                    <a:lnTo>
                      <a:pt x="1352" y="404"/>
                    </a:lnTo>
                    <a:lnTo>
                      <a:pt x="1349" y="409"/>
                    </a:lnTo>
                    <a:lnTo>
                      <a:pt x="1351" y="401"/>
                    </a:lnTo>
                    <a:lnTo>
                      <a:pt x="1371" y="395"/>
                    </a:lnTo>
                    <a:lnTo>
                      <a:pt x="1363" y="389"/>
                    </a:lnTo>
                    <a:lnTo>
                      <a:pt x="1416" y="391"/>
                    </a:lnTo>
                    <a:lnTo>
                      <a:pt x="1433" y="381"/>
                    </a:lnTo>
                    <a:lnTo>
                      <a:pt x="1427" y="372"/>
                    </a:lnTo>
                    <a:lnTo>
                      <a:pt x="1455" y="379"/>
                    </a:lnTo>
                    <a:lnTo>
                      <a:pt x="1488" y="376"/>
                    </a:lnTo>
                    <a:lnTo>
                      <a:pt x="1512" y="384"/>
                    </a:lnTo>
                    <a:lnTo>
                      <a:pt x="1470" y="382"/>
                    </a:lnTo>
                    <a:lnTo>
                      <a:pt x="1536" y="394"/>
                    </a:lnTo>
                    <a:lnTo>
                      <a:pt x="1588" y="381"/>
                    </a:lnTo>
                    <a:lnTo>
                      <a:pt x="1592" y="369"/>
                    </a:lnTo>
                    <a:lnTo>
                      <a:pt x="1546" y="369"/>
                    </a:lnTo>
                    <a:lnTo>
                      <a:pt x="1543" y="375"/>
                    </a:lnTo>
                    <a:lnTo>
                      <a:pt x="1531" y="357"/>
                    </a:lnTo>
                    <a:lnTo>
                      <a:pt x="1548" y="340"/>
                    </a:lnTo>
                    <a:lnTo>
                      <a:pt x="1637" y="348"/>
                    </a:lnTo>
                    <a:lnTo>
                      <a:pt x="1631" y="333"/>
                    </a:lnTo>
                    <a:lnTo>
                      <a:pt x="1594" y="331"/>
                    </a:lnTo>
                    <a:lnTo>
                      <a:pt x="1586" y="316"/>
                    </a:lnTo>
                    <a:lnTo>
                      <a:pt x="1554" y="315"/>
                    </a:lnTo>
                    <a:lnTo>
                      <a:pt x="1591" y="309"/>
                    </a:lnTo>
                    <a:lnTo>
                      <a:pt x="1552" y="300"/>
                    </a:lnTo>
                    <a:lnTo>
                      <a:pt x="1555" y="292"/>
                    </a:lnTo>
                    <a:lnTo>
                      <a:pt x="1636" y="310"/>
                    </a:lnTo>
                    <a:lnTo>
                      <a:pt x="1631" y="282"/>
                    </a:lnTo>
                    <a:lnTo>
                      <a:pt x="1571" y="279"/>
                    </a:lnTo>
                    <a:lnTo>
                      <a:pt x="1637" y="273"/>
                    </a:lnTo>
                    <a:lnTo>
                      <a:pt x="1600" y="269"/>
                    </a:lnTo>
                    <a:lnTo>
                      <a:pt x="1580" y="263"/>
                    </a:lnTo>
                    <a:lnTo>
                      <a:pt x="1568" y="261"/>
                    </a:lnTo>
                    <a:lnTo>
                      <a:pt x="1549" y="248"/>
                    </a:lnTo>
                    <a:lnTo>
                      <a:pt x="1601" y="243"/>
                    </a:lnTo>
                    <a:lnTo>
                      <a:pt x="1692" y="242"/>
                    </a:lnTo>
                    <a:lnTo>
                      <a:pt x="1691" y="222"/>
                    </a:lnTo>
                    <a:lnTo>
                      <a:pt x="1639" y="219"/>
                    </a:lnTo>
                    <a:lnTo>
                      <a:pt x="1613" y="210"/>
                    </a:lnTo>
                    <a:lnTo>
                      <a:pt x="1676" y="212"/>
                    </a:lnTo>
                    <a:lnTo>
                      <a:pt x="1612" y="198"/>
                    </a:lnTo>
                    <a:lnTo>
                      <a:pt x="1597" y="210"/>
                    </a:lnTo>
                    <a:lnTo>
                      <a:pt x="1583" y="203"/>
                    </a:lnTo>
                    <a:lnTo>
                      <a:pt x="1610" y="172"/>
                    </a:lnTo>
                    <a:lnTo>
                      <a:pt x="1658" y="158"/>
                    </a:lnTo>
                    <a:lnTo>
                      <a:pt x="1680" y="145"/>
                    </a:lnTo>
                    <a:lnTo>
                      <a:pt x="1663" y="148"/>
                    </a:lnTo>
                    <a:lnTo>
                      <a:pt x="1688" y="124"/>
                    </a:lnTo>
                    <a:lnTo>
                      <a:pt x="1725" y="122"/>
                    </a:lnTo>
                    <a:lnTo>
                      <a:pt x="1730" y="110"/>
                    </a:lnTo>
                    <a:lnTo>
                      <a:pt x="1658" y="122"/>
                    </a:lnTo>
                    <a:lnTo>
                      <a:pt x="1649" y="113"/>
                    </a:lnTo>
                    <a:lnTo>
                      <a:pt x="1716" y="107"/>
                    </a:lnTo>
                    <a:lnTo>
                      <a:pt x="1785" y="97"/>
                    </a:lnTo>
                    <a:lnTo>
                      <a:pt x="1655" y="96"/>
                    </a:lnTo>
                    <a:lnTo>
                      <a:pt x="1836" y="84"/>
                    </a:lnTo>
                    <a:lnTo>
                      <a:pt x="1828" y="78"/>
                    </a:lnTo>
                    <a:lnTo>
                      <a:pt x="1913" y="63"/>
                    </a:lnTo>
                    <a:lnTo>
                      <a:pt x="1803" y="52"/>
                    </a:lnTo>
                    <a:lnTo>
                      <a:pt x="1745" y="61"/>
                    </a:lnTo>
                    <a:lnTo>
                      <a:pt x="1677" y="69"/>
                    </a:lnTo>
                    <a:lnTo>
                      <a:pt x="1674" y="63"/>
                    </a:lnTo>
                    <a:lnTo>
                      <a:pt x="1554" y="94"/>
                    </a:lnTo>
                    <a:lnTo>
                      <a:pt x="1598" y="72"/>
                    </a:lnTo>
                    <a:lnTo>
                      <a:pt x="1625" y="51"/>
                    </a:lnTo>
                    <a:lnTo>
                      <a:pt x="1580" y="48"/>
                    </a:lnTo>
                    <a:lnTo>
                      <a:pt x="1563" y="57"/>
                    </a:lnTo>
                    <a:lnTo>
                      <a:pt x="1476" y="69"/>
                    </a:lnTo>
                    <a:lnTo>
                      <a:pt x="1521" y="58"/>
                    </a:lnTo>
                    <a:lnTo>
                      <a:pt x="1531" y="49"/>
                    </a:lnTo>
                    <a:lnTo>
                      <a:pt x="1319" y="58"/>
                    </a:lnTo>
                    <a:lnTo>
                      <a:pt x="1380" y="43"/>
                    </a:lnTo>
                    <a:lnTo>
                      <a:pt x="1506" y="45"/>
                    </a:lnTo>
                    <a:lnTo>
                      <a:pt x="1649" y="31"/>
                    </a:lnTo>
                    <a:lnTo>
                      <a:pt x="1549" y="22"/>
                    </a:lnTo>
                    <a:lnTo>
                      <a:pt x="1552" y="15"/>
                    </a:lnTo>
                    <a:lnTo>
                      <a:pt x="1263" y="19"/>
                    </a:lnTo>
                    <a:lnTo>
                      <a:pt x="1303" y="18"/>
                    </a:lnTo>
                    <a:lnTo>
                      <a:pt x="1524" y="10"/>
                    </a:lnTo>
                    <a:lnTo>
                      <a:pt x="1436" y="0"/>
                    </a:lnTo>
                    <a:lnTo>
                      <a:pt x="1161" y="5"/>
                    </a:lnTo>
                    <a:lnTo>
                      <a:pt x="1179" y="10"/>
                    </a:lnTo>
                    <a:lnTo>
                      <a:pt x="1157" y="15"/>
                    </a:lnTo>
                    <a:lnTo>
                      <a:pt x="1149" y="19"/>
                    </a:lnTo>
                    <a:lnTo>
                      <a:pt x="1080" y="13"/>
                    </a:lnTo>
                    <a:lnTo>
                      <a:pt x="985" y="12"/>
                    </a:lnTo>
                    <a:lnTo>
                      <a:pt x="1000" y="19"/>
                    </a:lnTo>
                    <a:lnTo>
                      <a:pt x="930" y="16"/>
                    </a:lnTo>
                    <a:lnTo>
                      <a:pt x="1052" y="21"/>
                    </a:lnTo>
                    <a:lnTo>
                      <a:pt x="1115" y="33"/>
                    </a:lnTo>
                    <a:lnTo>
                      <a:pt x="1057" y="25"/>
                    </a:lnTo>
                    <a:lnTo>
                      <a:pt x="1057" y="28"/>
                    </a:lnTo>
                    <a:lnTo>
                      <a:pt x="970" y="24"/>
                    </a:lnTo>
                    <a:lnTo>
                      <a:pt x="1007" y="40"/>
                    </a:lnTo>
                    <a:lnTo>
                      <a:pt x="976" y="40"/>
                    </a:lnTo>
                    <a:lnTo>
                      <a:pt x="971" y="46"/>
                    </a:lnTo>
                    <a:lnTo>
                      <a:pt x="968" y="54"/>
                    </a:lnTo>
                    <a:lnTo>
                      <a:pt x="806" y="33"/>
                    </a:lnTo>
                    <a:lnTo>
                      <a:pt x="795" y="52"/>
                    </a:lnTo>
                    <a:lnTo>
                      <a:pt x="797" y="58"/>
                    </a:lnTo>
                    <a:lnTo>
                      <a:pt x="724" y="48"/>
                    </a:lnTo>
                    <a:lnTo>
                      <a:pt x="691" y="64"/>
                    </a:lnTo>
                    <a:lnTo>
                      <a:pt x="680" y="64"/>
                    </a:lnTo>
                    <a:lnTo>
                      <a:pt x="692" y="39"/>
                    </a:lnTo>
                    <a:lnTo>
                      <a:pt x="533" y="49"/>
                    </a:lnTo>
                    <a:lnTo>
                      <a:pt x="582" y="69"/>
                    </a:lnTo>
                    <a:lnTo>
                      <a:pt x="539" y="58"/>
                    </a:lnTo>
                    <a:lnTo>
                      <a:pt x="468" y="55"/>
                    </a:lnTo>
                    <a:lnTo>
                      <a:pt x="467" y="64"/>
                    </a:lnTo>
                    <a:lnTo>
                      <a:pt x="455" y="75"/>
                    </a:lnTo>
                    <a:lnTo>
                      <a:pt x="397" y="75"/>
                    </a:lnTo>
                    <a:lnTo>
                      <a:pt x="389" y="87"/>
                    </a:lnTo>
                    <a:lnTo>
                      <a:pt x="382" y="79"/>
                    </a:lnTo>
                    <a:lnTo>
                      <a:pt x="233" y="109"/>
                    </a:lnTo>
                    <a:lnTo>
                      <a:pt x="325" y="110"/>
                    </a:lnTo>
                    <a:lnTo>
                      <a:pt x="300" y="115"/>
                    </a:lnTo>
                    <a:lnTo>
                      <a:pt x="294" y="127"/>
                    </a:lnTo>
                    <a:lnTo>
                      <a:pt x="261" y="145"/>
                    </a:lnTo>
                    <a:lnTo>
                      <a:pt x="140" y="157"/>
                    </a:lnTo>
                    <a:lnTo>
                      <a:pt x="15" y="178"/>
                    </a:lnTo>
                    <a:lnTo>
                      <a:pt x="6" y="185"/>
                    </a:lnTo>
                    <a:lnTo>
                      <a:pt x="6" y="196"/>
                    </a:lnTo>
                    <a:lnTo>
                      <a:pt x="73" y="203"/>
                    </a:lnTo>
                    <a:lnTo>
                      <a:pt x="61" y="210"/>
                    </a:lnTo>
                    <a:lnTo>
                      <a:pt x="56" y="213"/>
                    </a:lnTo>
                    <a:lnTo>
                      <a:pt x="106" y="216"/>
                    </a:lnTo>
                    <a:lnTo>
                      <a:pt x="174" y="210"/>
                    </a:lnTo>
                    <a:lnTo>
                      <a:pt x="165" y="225"/>
                    </a:lnTo>
                    <a:lnTo>
                      <a:pt x="82" y="227"/>
                    </a:lnTo>
                    <a:lnTo>
                      <a:pt x="148" y="231"/>
                    </a:lnTo>
                    <a:lnTo>
                      <a:pt x="119" y="230"/>
                    </a:lnTo>
                    <a:lnTo>
                      <a:pt x="0" y="237"/>
                    </a:lnTo>
                    <a:lnTo>
                      <a:pt x="43" y="242"/>
                    </a:lnTo>
                    <a:lnTo>
                      <a:pt x="77" y="252"/>
                    </a:lnTo>
                    <a:lnTo>
                      <a:pt x="37" y="261"/>
                    </a:lnTo>
                    <a:lnTo>
                      <a:pt x="119" y="282"/>
                    </a:lnTo>
                    <a:lnTo>
                      <a:pt x="107" y="275"/>
                    </a:lnTo>
                    <a:lnTo>
                      <a:pt x="130" y="272"/>
                    </a:lnTo>
                    <a:lnTo>
                      <a:pt x="149" y="273"/>
                    </a:lnTo>
                    <a:lnTo>
                      <a:pt x="204" y="266"/>
                    </a:lnTo>
                    <a:lnTo>
                      <a:pt x="228" y="266"/>
                    </a:lnTo>
                    <a:lnTo>
                      <a:pt x="374" y="290"/>
                    </a:lnTo>
                    <a:lnTo>
                      <a:pt x="364" y="306"/>
                    </a:lnTo>
                    <a:lnTo>
                      <a:pt x="395" y="325"/>
                    </a:lnTo>
                    <a:lnTo>
                      <a:pt x="406" y="336"/>
                    </a:lnTo>
                    <a:lnTo>
                      <a:pt x="398" y="346"/>
                    </a:lnTo>
                    <a:lnTo>
                      <a:pt x="383" y="355"/>
                    </a:lnTo>
                    <a:lnTo>
                      <a:pt x="407" y="355"/>
                    </a:lnTo>
                    <a:lnTo>
                      <a:pt x="407" y="375"/>
                    </a:lnTo>
                    <a:lnTo>
                      <a:pt x="412" y="387"/>
                    </a:lnTo>
                    <a:lnTo>
                      <a:pt x="406" y="400"/>
                    </a:lnTo>
                    <a:lnTo>
                      <a:pt x="416" y="406"/>
                    </a:lnTo>
                    <a:lnTo>
                      <a:pt x="412" y="428"/>
                    </a:lnTo>
                    <a:lnTo>
                      <a:pt x="394" y="437"/>
                    </a:lnTo>
                    <a:lnTo>
                      <a:pt x="380" y="449"/>
                    </a:lnTo>
                    <a:lnTo>
                      <a:pt x="406" y="449"/>
                    </a:lnTo>
                    <a:lnTo>
                      <a:pt x="359" y="464"/>
                    </a:lnTo>
                    <a:lnTo>
                      <a:pt x="379" y="481"/>
                    </a:lnTo>
                    <a:lnTo>
                      <a:pt x="421" y="469"/>
                    </a:lnTo>
                    <a:lnTo>
                      <a:pt x="439" y="437"/>
                    </a:lnTo>
                    <a:lnTo>
                      <a:pt x="446" y="460"/>
                    </a:lnTo>
                    <a:lnTo>
                      <a:pt x="468" y="452"/>
                    </a:lnTo>
                    <a:lnTo>
                      <a:pt x="459" y="461"/>
                    </a:lnTo>
                    <a:lnTo>
                      <a:pt x="491" y="469"/>
                    </a:lnTo>
                    <a:lnTo>
                      <a:pt x="459" y="475"/>
                    </a:lnTo>
                    <a:lnTo>
                      <a:pt x="492" y="475"/>
                    </a:lnTo>
                    <a:lnTo>
                      <a:pt x="468" y="485"/>
                    </a:lnTo>
                    <a:lnTo>
                      <a:pt x="485" y="482"/>
                    </a:lnTo>
                    <a:lnTo>
                      <a:pt x="476" y="488"/>
                    </a:lnTo>
                    <a:lnTo>
                      <a:pt x="500" y="497"/>
                    </a:lnTo>
                    <a:lnTo>
                      <a:pt x="479" y="494"/>
                    </a:lnTo>
                    <a:lnTo>
                      <a:pt x="506" y="504"/>
                    </a:lnTo>
                    <a:lnTo>
                      <a:pt x="501" y="507"/>
                    </a:lnTo>
                    <a:lnTo>
                      <a:pt x="500" y="516"/>
                    </a:lnTo>
                    <a:lnTo>
                      <a:pt x="504" y="524"/>
                    </a:lnTo>
                    <a:lnTo>
                      <a:pt x="394" y="504"/>
                    </a:lnTo>
                    <a:lnTo>
                      <a:pt x="383" y="519"/>
                    </a:lnTo>
                    <a:lnTo>
                      <a:pt x="503" y="546"/>
                    </a:lnTo>
                    <a:lnTo>
                      <a:pt x="483" y="557"/>
                    </a:lnTo>
                    <a:lnTo>
                      <a:pt x="489" y="566"/>
                    </a:lnTo>
                    <a:lnTo>
                      <a:pt x="476" y="573"/>
                    </a:lnTo>
                    <a:lnTo>
                      <a:pt x="480" y="579"/>
                    </a:lnTo>
                    <a:lnTo>
                      <a:pt x="492" y="583"/>
                    </a:lnTo>
                    <a:lnTo>
                      <a:pt x="492" y="589"/>
                    </a:lnTo>
                    <a:lnTo>
                      <a:pt x="474" y="583"/>
                    </a:lnTo>
                    <a:lnTo>
                      <a:pt x="458" y="595"/>
                    </a:lnTo>
                    <a:lnTo>
                      <a:pt x="471" y="597"/>
                    </a:lnTo>
                    <a:lnTo>
                      <a:pt x="379" y="621"/>
                    </a:lnTo>
                    <a:lnTo>
                      <a:pt x="386" y="627"/>
                    </a:lnTo>
                    <a:lnTo>
                      <a:pt x="442" y="621"/>
                    </a:lnTo>
                    <a:lnTo>
                      <a:pt x="459" y="613"/>
                    </a:lnTo>
                    <a:lnTo>
                      <a:pt x="443" y="628"/>
                    </a:lnTo>
                    <a:lnTo>
                      <a:pt x="458" y="637"/>
                    </a:lnTo>
                    <a:lnTo>
                      <a:pt x="385" y="630"/>
                    </a:lnTo>
                    <a:lnTo>
                      <a:pt x="370" y="628"/>
                    </a:lnTo>
                    <a:lnTo>
                      <a:pt x="398" y="639"/>
                    </a:lnTo>
                    <a:lnTo>
                      <a:pt x="362" y="636"/>
                    </a:lnTo>
                    <a:lnTo>
                      <a:pt x="339" y="654"/>
                    </a:lnTo>
                    <a:lnTo>
                      <a:pt x="407" y="642"/>
                    </a:lnTo>
                    <a:lnTo>
                      <a:pt x="400" y="643"/>
                    </a:lnTo>
                    <a:lnTo>
                      <a:pt x="424" y="648"/>
                    </a:lnTo>
                    <a:lnTo>
                      <a:pt x="442" y="642"/>
                    </a:lnTo>
                    <a:lnTo>
                      <a:pt x="456" y="643"/>
                    </a:lnTo>
                    <a:lnTo>
                      <a:pt x="439" y="649"/>
                    </a:lnTo>
                    <a:lnTo>
                      <a:pt x="464" y="649"/>
                    </a:lnTo>
                    <a:lnTo>
                      <a:pt x="451" y="654"/>
                    </a:lnTo>
                    <a:lnTo>
                      <a:pt x="455" y="660"/>
                    </a:lnTo>
                    <a:lnTo>
                      <a:pt x="389" y="649"/>
                    </a:lnTo>
                    <a:lnTo>
                      <a:pt x="325" y="669"/>
                    </a:lnTo>
                    <a:lnTo>
                      <a:pt x="412" y="667"/>
                    </a:lnTo>
                    <a:lnTo>
                      <a:pt x="434" y="674"/>
                    </a:lnTo>
                    <a:lnTo>
                      <a:pt x="412" y="670"/>
                    </a:lnTo>
                    <a:lnTo>
                      <a:pt x="324" y="676"/>
                    </a:lnTo>
                    <a:lnTo>
                      <a:pt x="334" y="685"/>
                    </a:lnTo>
                    <a:lnTo>
                      <a:pt x="368" y="686"/>
                    </a:lnTo>
                    <a:lnTo>
                      <a:pt x="349" y="692"/>
                    </a:lnTo>
                    <a:lnTo>
                      <a:pt x="345" y="698"/>
                    </a:lnTo>
                    <a:lnTo>
                      <a:pt x="334" y="698"/>
                    </a:lnTo>
                    <a:lnTo>
                      <a:pt x="355" y="706"/>
                    </a:lnTo>
                    <a:lnTo>
                      <a:pt x="322" y="707"/>
                    </a:lnTo>
                    <a:lnTo>
                      <a:pt x="315" y="721"/>
                    </a:lnTo>
                    <a:lnTo>
                      <a:pt x="382" y="703"/>
                    </a:lnTo>
                    <a:lnTo>
                      <a:pt x="448" y="683"/>
                    </a:lnTo>
                    <a:lnTo>
                      <a:pt x="431" y="691"/>
                    </a:lnTo>
                    <a:lnTo>
                      <a:pt x="315" y="730"/>
                    </a:lnTo>
                    <a:lnTo>
                      <a:pt x="330" y="731"/>
                    </a:lnTo>
                    <a:lnTo>
                      <a:pt x="316" y="736"/>
                    </a:lnTo>
                    <a:lnTo>
                      <a:pt x="374" y="728"/>
                    </a:lnTo>
                    <a:lnTo>
                      <a:pt x="324" y="743"/>
                    </a:lnTo>
                    <a:lnTo>
                      <a:pt x="328" y="748"/>
                    </a:lnTo>
                    <a:lnTo>
                      <a:pt x="333" y="754"/>
                    </a:lnTo>
                    <a:lnTo>
                      <a:pt x="358" y="754"/>
                    </a:lnTo>
                    <a:lnTo>
                      <a:pt x="406" y="746"/>
                    </a:lnTo>
                    <a:close/>
                  </a:path>
                </a:pathLst>
              </a:custGeom>
              <a:solidFill>
                <a:srgbClr val="FFC000"/>
              </a:solidFill>
              <a:ln w="0">
                <a:solidFill>
                  <a:srgbClr val="006699"/>
                </a:solidFill>
                <a:prstDash val="solid"/>
                <a:round/>
                <a:headEnd/>
                <a:tailEnd/>
              </a:ln>
            </p:spPr>
            <p:txBody>
              <a:bodyPr/>
              <a:lstStyle/>
              <a:p>
                <a:endParaRPr lang="en-US" sz="1799"/>
              </a:p>
            </p:txBody>
          </p:sp>
          <p:sp>
            <p:nvSpPr>
              <p:cNvPr id="1272" name="Freeform 378"/>
              <p:cNvSpPr>
                <a:spLocks noChangeAspect="1"/>
              </p:cNvSpPr>
              <p:nvPr/>
            </p:nvSpPr>
            <p:spPr bwMode="auto">
              <a:xfrm>
                <a:off x="3050451" y="1346862"/>
                <a:ext cx="55906" cy="32555"/>
              </a:xfrm>
              <a:custGeom>
                <a:avLst/>
                <a:gdLst>
                  <a:gd name="T0" fmla="*/ 2147483647 w 97"/>
                  <a:gd name="T1" fmla="*/ 2147483647 h 47"/>
                  <a:gd name="T2" fmla="*/ 2147483647 w 97"/>
                  <a:gd name="T3" fmla="*/ 0 h 47"/>
                  <a:gd name="T4" fmla="*/ 2147483647 w 97"/>
                  <a:gd name="T5" fmla="*/ 2147483647 h 47"/>
                  <a:gd name="T6" fmla="*/ 2147483647 w 97"/>
                  <a:gd name="T7" fmla="*/ 2147483647 h 47"/>
                  <a:gd name="T8" fmla="*/ 0 w 97"/>
                  <a:gd name="T9" fmla="*/ 2147483647 h 47"/>
                  <a:gd name="T10" fmla="*/ 2147483647 w 97"/>
                  <a:gd name="T11" fmla="*/ 2147483647 h 47"/>
                  <a:gd name="T12" fmla="*/ 2147483647 w 97"/>
                  <a:gd name="T13" fmla="*/ 2147483647 h 47"/>
                  <a:gd name="T14" fmla="*/ 2147483647 w 97"/>
                  <a:gd name="T15" fmla="*/ 2147483647 h 47"/>
                  <a:gd name="T16" fmla="*/ 2147483647 w 97"/>
                  <a:gd name="T17" fmla="*/ 21474836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7"/>
                  <a:gd name="T29" fmla="*/ 97 w 9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7">
                    <a:moveTo>
                      <a:pt x="97" y="32"/>
                    </a:moveTo>
                    <a:lnTo>
                      <a:pt x="25" y="0"/>
                    </a:lnTo>
                    <a:lnTo>
                      <a:pt x="3" y="14"/>
                    </a:lnTo>
                    <a:lnTo>
                      <a:pt x="4" y="15"/>
                    </a:lnTo>
                    <a:lnTo>
                      <a:pt x="0" y="26"/>
                    </a:lnTo>
                    <a:lnTo>
                      <a:pt x="8" y="35"/>
                    </a:lnTo>
                    <a:lnTo>
                      <a:pt x="28" y="41"/>
                    </a:lnTo>
                    <a:lnTo>
                      <a:pt x="14" y="47"/>
                    </a:lnTo>
                    <a:lnTo>
                      <a:pt x="97" y="32"/>
                    </a:lnTo>
                    <a:close/>
                  </a:path>
                </a:pathLst>
              </a:custGeom>
              <a:solidFill>
                <a:srgbClr val="FFC000"/>
              </a:solidFill>
              <a:ln w="0">
                <a:solidFill>
                  <a:srgbClr val="006699"/>
                </a:solidFill>
                <a:prstDash val="solid"/>
                <a:round/>
                <a:headEnd/>
                <a:tailEnd/>
              </a:ln>
            </p:spPr>
            <p:txBody>
              <a:bodyPr/>
              <a:lstStyle/>
              <a:p>
                <a:endParaRPr lang="en-US" sz="1799"/>
              </a:p>
            </p:txBody>
          </p:sp>
          <p:sp>
            <p:nvSpPr>
              <p:cNvPr id="1273" name="Freeform 392"/>
              <p:cNvSpPr>
                <a:spLocks noChangeAspect="1"/>
              </p:cNvSpPr>
              <p:nvPr/>
            </p:nvSpPr>
            <p:spPr bwMode="auto">
              <a:xfrm>
                <a:off x="2429439" y="2694335"/>
                <a:ext cx="6045" cy="5425"/>
              </a:xfrm>
              <a:custGeom>
                <a:avLst/>
                <a:gdLst>
                  <a:gd name="T0" fmla="*/ 2147483647 w 10"/>
                  <a:gd name="T1" fmla="*/ 0 h 6"/>
                  <a:gd name="T2" fmla="*/ 2147483647 w 10"/>
                  <a:gd name="T3" fmla="*/ 0 h 6"/>
                  <a:gd name="T4" fmla="*/ 2147483647 w 10"/>
                  <a:gd name="T5" fmla="*/ 2147483647 h 6"/>
                  <a:gd name="T6" fmla="*/ 2147483647 w 10"/>
                  <a:gd name="T7" fmla="*/ 2147483647 h 6"/>
                  <a:gd name="T8" fmla="*/ 2147483647 w 10"/>
                  <a:gd name="T9" fmla="*/ 2147483647 h 6"/>
                  <a:gd name="T10" fmla="*/ 0 w 10"/>
                  <a:gd name="T11" fmla="*/ 2147483647 h 6"/>
                  <a:gd name="T12" fmla="*/ 2147483647 w 10"/>
                  <a:gd name="T13" fmla="*/ 2147483647 h 6"/>
                  <a:gd name="T14" fmla="*/ 2147483647 w 10"/>
                  <a:gd name="T15" fmla="*/ 2147483647 h 6"/>
                  <a:gd name="T16" fmla="*/ 2147483647 w 10"/>
                  <a:gd name="T17" fmla="*/ 2147483647 h 6"/>
                  <a:gd name="T18" fmla="*/ 2147483647 w 10"/>
                  <a:gd name="T19" fmla="*/ 2147483647 h 6"/>
                  <a:gd name="T20" fmla="*/ 2147483647 w 10"/>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6"/>
                  <a:gd name="T35" fmla="*/ 10 w 1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6">
                    <a:moveTo>
                      <a:pt x="10" y="0"/>
                    </a:moveTo>
                    <a:lnTo>
                      <a:pt x="9" y="0"/>
                    </a:lnTo>
                    <a:lnTo>
                      <a:pt x="6" y="3"/>
                    </a:lnTo>
                    <a:lnTo>
                      <a:pt x="4" y="5"/>
                    </a:lnTo>
                    <a:lnTo>
                      <a:pt x="3" y="6"/>
                    </a:lnTo>
                    <a:lnTo>
                      <a:pt x="0" y="6"/>
                    </a:lnTo>
                    <a:lnTo>
                      <a:pt x="3" y="6"/>
                    </a:lnTo>
                    <a:lnTo>
                      <a:pt x="4" y="6"/>
                    </a:lnTo>
                    <a:lnTo>
                      <a:pt x="7" y="3"/>
                    </a:lnTo>
                    <a:lnTo>
                      <a:pt x="9" y="2"/>
                    </a:lnTo>
                    <a:lnTo>
                      <a:pt x="10" y="0"/>
                    </a:lnTo>
                    <a:close/>
                  </a:path>
                </a:pathLst>
              </a:custGeom>
              <a:solidFill>
                <a:srgbClr val="FFFF00"/>
              </a:solidFill>
              <a:ln w="0">
                <a:solidFill>
                  <a:srgbClr val="006699"/>
                </a:solidFill>
                <a:prstDash val="solid"/>
                <a:round/>
                <a:headEnd/>
                <a:tailEnd/>
              </a:ln>
            </p:spPr>
            <p:txBody>
              <a:bodyPr/>
              <a:lstStyle/>
              <a:p>
                <a:endParaRPr lang="en-US" sz="1799"/>
              </a:p>
            </p:txBody>
          </p:sp>
          <p:sp>
            <p:nvSpPr>
              <p:cNvPr id="1274" name="Freeform 396"/>
              <p:cNvSpPr>
                <a:spLocks noChangeAspect="1"/>
              </p:cNvSpPr>
              <p:nvPr/>
            </p:nvSpPr>
            <p:spPr bwMode="auto">
              <a:xfrm>
                <a:off x="969836" y="2064914"/>
                <a:ext cx="1509464" cy="898920"/>
              </a:xfrm>
              <a:custGeom>
                <a:avLst/>
                <a:gdLst>
                  <a:gd name="T0" fmla="*/ 2147483647 w 2659"/>
                  <a:gd name="T1" fmla="*/ 2147483647 h 1324"/>
                  <a:gd name="T2" fmla="*/ 2147483647 w 2659"/>
                  <a:gd name="T3" fmla="*/ 2147483647 h 1324"/>
                  <a:gd name="T4" fmla="*/ 2147483647 w 2659"/>
                  <a:gd name="T5" fmla="*/ 2147483647 h 1324"/>
                  <a:gd name="T6" fmla="*/ 2147483647 w 2659"/>
                  <a:gd name="T7" fmla="*/ 2147483647 h 1324"/>
                  <a:gd name="T8" fmla="*/ 2147483647 w 2659"/>
                  <a:gd name="T9" fmla="*/ 2147483647 h 1324"/>
                  <a:gd name="T10" fmla="*/ 2147483647 w 2659"/>
                  <a:gd name="T11" fmla="*/ 2147483647 h 1324"/>
                  <a:gd name="T12" fmla="*/ 2147483647 w 2659"/>
                  <a:gd name="T13" fmla="*/ 2147483647 h 1324"/>
                  <a:gd name="T14" fmla="*/ 2147483647 w 2659"/>
                  <a:gd name="T15" fmla="*/ 2147483647 h 1324"/>
                  <a:gd name="T16" fmla="*/ 2147483647 w 2659"/>
                  <a:gd name="T17" fmla="*/ 2147483647 h 1324"/>
                  <a:gd name="T18" fmla="*/ 2147483647 w 2659"/>
                  <a:gd name="T19" fmla="*/ 2147483647 h 1324"/>
                  <a:gd name="T20" fmla="*/ 2147483647 w 2659"/>
                  <a:gd name="T21" fmla="*/ 2147483647 h 1324"/>
                  <a:gd name="T22" fmla="*/ 2147483647 w 2659"/>
                  <a:gd name="T23" fmla="*/ 2147483647 h 1324"/>
                  <a:gd name="T24" fmla="*/ 2147483647 w 2659"/>
                  <a:gd name="T25" fmla="*/ 2147483647 h 1324"/>
                  <a:gd name="T26" fmla="*/ 2147483647 w 2659"/>
                  <a:gd name="T27" fmla="*/ 2147483647 h 1324"/>
                  <a:gd name="T28" fmla="*/ 2147483647 w 2659"/>
                  <a:gd name="T29" fmla="*/ 2147483647 h 1324"/>
                  <a:gd name="T30" fmla="*/ 2147483647 w 2659"/>
                  <a:gd name="T31" fmla="*/ 2147483647 h 1324"/>
                  <a:gd name="T32" fmla="*/ 0 w 2659"/>
                  <a:gd name="T33" fmla="*/ 2147483647 h 1324"/>
                  <a:gd name="T34" fmla="*/ 2147483647 w 2659"/>
                  <a:gd name="T35" fmla="*/ 2147483647 h 1324"/>
                  <a:gd name="T36" fmla="*/ 2147483647 w 2659"/>
                  <a:gd name="T37" fmla="*/ 2147483647 h 1324"/>
                  <a:gd name="T38" fmla="*/ 2147483647 w 2659"/>
                  <a:gd name="T39" fmla="*/ 2147483647 h 1324"/>
                  <a:gd name="T40" fmla="*/ 2147483647 w 2659"/>
                  <a:gd name="T41" fmla="*/ 2147483647 h 1324"/>
                  <a:gd name="T42" fmla="*/ 2147483647 w 2659"/>
                  <a:gd name="T43" fmla="*/ 2147483647 h 1324"/>
                  <a:gd name="T44" fmla="*/ 2147483647 w 2659"/>
                  <a:gd name="T45" fmla="*/ 2147483647 h 1324"/>
                  <a:gd name="T46" fmla="*/ 2147483647 w 2659"/>
                  <a:gd name="T47" fmla="*/ 2147483647 h 1324"/>
                  <a:gd name="T48" fmla="*/ 2147483647 w 2659"/>
                  <a:gd name="T49" fmla="*/ 2147483647 h 1324"/>
                  <a:gd name="T50" fmla="*/ 2147483647 w 2659"/>
                  <a:gd name="T51" fmla="*/ 2147483647 h 1324"/>
                  <a:gd name="T52" fmla="*/ 2147483647 w 2659"/>
                  <a:gd name="T53" fmla="*/ 2147483647 h 1324"/>
                  <a:gd name="T54" fmla="*/ 2147483647 w 2659"/>
                  <a:gd name="T55" fmla="*/ 2147483647 h 1324"/>
                  <a:gd name="T56" fmla="*/ 2147483647 w 2659"/>
                  <a:gd name="T57" fmla="*/ 2147483647 h 1324"/>
                  <a:gd name="T58" fmla="*/ 2147483647 w 2659"/>
                  <a:gd name="T59" fmla="*/ 2147483647 h 1324"/>
                  <a:gd name="T60" fmla="*/ 2147483647 w 2659"/>
                  <a:gd name="T61" fmla="*/ 2147483647 h 1324"/>
                  <a:gd name="T62" fmla="*/ 2147483647 w 2659"/>
                  <a:gd name="T63" fmla="*/ 2147483647 h 1324"/>
                  <a:gd name="T64" fmla="*/ 2147483647 w 2659"/>
                  <a:gd name="T65" fmla="*/ 2147483647 h 1324"/>
                  <a:gd name="T66" fmla="*/ 2147483647 w 2659"/>
                  <a:gd name="T67" fmla="*/ 2147483647 h 1324"/>
                  <a:gd name="T68" fmla="*/ 2147483647 w 2659"/>
                  <a:gd name="T69" fmla="*/ 2147483647 h 1324"/>
                  <a:gd name="T70" fmla="*/ 2147483647 w 2659"/>
                  <a:gd name="T71" fmla="*/ 2147483647 h 1324"/>
                  <a:gd name="T72" fmla="*/ 2147483647 w 2659"/>
                  <a:gd name="T73" fmla="*/ 2147483647 h 1324"/>
                  <a:gd name="T74" fmla="*/ 2147483647 w 2659"/>
                  <a:gd name="T75" fmla="*/ 2147483647 h 1324"/>
                  <a:gd name="T76" fmla="*/ 2147483647 w 2659"/>
                  <a:gd name="T77" fmla="*/ 2147483647 h 1324"/>
                  <a:gd name="T78" fmla="*/ 2147483647 w 2659"/>
                  <a:gd name="T79" fmla="*/ 2147483647 h 1324"/>
                  <a:gd name="T80" fmla="*/ 2147483647 w 2659"/>
                  <a:gd name="T81" fmla="*/ 2147483647 h 1324"/>
                  <a:gd name="T82" fmla="*/ 2147483647 w 2659"/>
                  <a:gd name="T83" fmla="*/ 2147483647 h 1324"/>
                  <a:gd name="T84" fmla="*/ 2147483647 w 2659"/>
                  <a:gd name="T85" fmla="*/ 2147483647 h 1324"/>
                  <a:gd name="T86" fmla="*/ 2147483647 w 2659"/>
                  <a:gd name="T87" fmla="*/ 2147483647 h 1324"/>
                  <a:gd name="T88" fmla="*/ 2147483647 w 2659"/>
                  <a:gd name="T89" fmla="*/ 2147483647 h 1324"/>
                  <a:gd name="T90" fmla="*/ 2147483647 w 2659"/>
                  <a:gd name="T91" fmla="*/ 2147483647 h 1324"/>
                  <a:gd name="T92" fmla="*/ 2147483647 w 2659"/>
                  <a:gd name="T93" fmla="*/ 2147483647 h 1324"/>
                  <a:gd name="T94" fmla="*/ 2147483647 w 2659"/>
                  <a:gd name="T95" fmla="*/ 2147483647 h 1324"/>
                  <a:gd name="T96" fmla="*/ 2147483647 w 2659"/>
                  <a:gd name="T97" fmla="*/ 2147483647 h 1324"/>
                  <a:gd name="T98" fmla="*/ 2147483647 w 2659"/>
                  <a:gd name="T99" fmla="*/ 2147483647 h 1324"/>
                  <a:gd name="T100" fmla="*/ 2147483647 w 2659"/>
                  <a:gd name="T101" fmla="*/ 2147483647 h 1324"/>
                  <a:gd name="T102" fmla="*/ 2147483647 w 2659"/>
                  <a:gd name="T103" fmla="*/ 2147483647 h 1324"/>
                  <a:gd name="T104" fmla="*/ 2147483647 w 2659"/>
                  <a:gd name="T105" fmla="*/ 2147483647 h 1324"/>
                  <a:gd name="T106" fmla="*/ 2147483647 w 2659"/>
                  <a:gd name="T107" fmla="*/ 2147483647 h 1324"/>
                  <a:gd name="T108" fmla="*/ 2147483647 w 2659"/>
                  <a:gd name="T109" fmla="*/ 2147483647 h 1324"/>
                  <a:gd name="T110" fmla="*/ 2147483647 w 2659"/>
                  <a:gd name="T111" fmla="*/ 2147483647 h 13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59"/>
                  <a:gd name="T169" fmla="*/ 0 h 1324"/>
                  <a:gd name="T170" fmla="*/ 2659 w 2659"/>
                  <a:gd name="T171" fmla="*/ 1324 h 13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59" h="1324">
                    <a:moveTo>
                      <a:pt x="2654" y="245"/>
                    </a:moveTo>
                    <a:lnTo>
                      <a:pt x="2650" y="226"/>
                    </a:lnTo>
                    <a:lnTo>
                      <a:pt x="2638" y="190"/>
                    </a:lnTo>
                    <a:lnTo>
                      <a:pt x="2659" y="124"/>
                    </a:lnTo>
                    <a:lnTo>
                      <a:pt x="2630" y="112"/>
                    </a:lnTo>
                    <a:lnTo>
                      <a:pt x="2609" y="114"/>
                    </a:lnTo>
                    <a:lnTo>
                      <a:pt x="2605" y="102"/>
                    </a:lnTo>
                    <a:lnTo>
                      <a:pt x="2567" y="142"/>
                    </a:lnTo>
                    <a:lnTo>
                      <a:pt x="2529" y="182"/>
                    </a:lnTo>
                    <a:lnTo>
                      <a:pt x="2488" y="217"/>
                    </a:lnTo>
                    <a:lnTo>
                      <a:pt x="2458" y="235"/>
                    </a:lnTo>
                    <a:lnTo>
                      <a:pt x="2373" y="239"/>
                    </a:lnTo>
                    <a:lnTo>
                      <a:pt x="2288" y="245"/>
                    </a:lnTo>
                    <a:lnTo>
                      <a:pt x="2245" y="278"/>
                    </a:lnTo>
                    <a:lnTo>
                      <a:pt x="2200" y="311"/>
                    </a:lnTo>
                    <a:lnTo>
                      <a:pt x="2147" y="315"/>
                    </a:lnTo>
                    <a:lnTo>
                      <a:pt x="2093" y="320"/>
                    </a:lnTo>
                    <a:lnTo>
                      <a:pt x="2088" y="354"/>
                    </a:lnTo>
                    <a:lnTo>
                      <a:pt x="2042" y="370"/>
                    </a:lnTo>
                    <a:lnTo>
                      <a:pt x="1994" y="385"/>
                    </a:lnTo>
                    <a:lnTo>
                      <a:pt x="1948" y="402"/>
                    </a:lnTo>
                    <a:lnTo>
                      <a:pt x="1900" y="417"/>
                    </a:lnTo>
                    <a:lnTo>
                      <a:pt x="1887" y="397"/>
                    </a:lnTo>
                    <a:lnTo>
                      <a:pt x="1941" y="343"/>
                    </a:lnTo>
                    <a:lnTo>
                      <a:pt x="1964" y="312"/>
                    </a:lnTo>
                    <a:lnTo>
                      <a:pt x="1973" y="264"/>
                    </a:lnTo>
                    <a:lnTo>
                      <a:pt x="1982" y="217"/>
                    </a:lnTo>
                    <a:lnTo>
                      <a:pt x="1948" y="190"/>
                    </a:lnTo>
                    <a:lnTo>
                      <a:pt x="1954" y="175"/>
                    </a:lnTo>
                    <a:lnTo>
                      <a:pt x="1938" y="178"/>
                    </a:lnTo>
                    <a:lnTo>
                      <a:pt x="1935" y="154"/>
                    </a:lnTo>
                    <a:lnTo>
                      <a:pt x="1897" y="132"/>
                    </a:lnTo>
                    <a:lnTo>
                      <a:pt x="1860" y="108"/>
                    </a:lnTo>
                    <a:lnTo>
                      <a:pt x="1823" y="84"/>
                    </a:lnTo>
                    <a:lnTo>
                      <a:pt x="1787" y="60"/>
                    </a:lnTo>
                    <a:lnTo>
                      <a:pt x="1727" y="75"/>
                    </a:lnTo>
                    <a:lnTo>
                      <a:pt x="1693" y="61"/>
                    </a:lnTo>
                    <a:lnTo>
                      <a:pt x="1654" y="67"/>
                    </a:lnTo>
                    <a:lnTo>
                      <a:pt x="1591" y="41"/>
                    </a:lnTo>
                    <a:lnTo>
                      <a:pt x="1542" y="32"/>
                    </a:lnTo>
                    <a:lnTo>
                      <a:pt x="1548" y="0"/>
                    </a:lnTo>
                    <a:lnTo>
                      <a:pt x="1529" y="20"/>
                    </a:lnTo>
                    <a:lnTo>
                      <a:pt x="1455" y="20"/>
                    </a:lnTo>
                    <a:lnTo>
                      <a:pt x="1382" y="20"/>
                    </a:lnTo>
                    <a:lnTo>
                      <a:pt x="1308" y="20"/>
                    </a:lnTo>
                    <a:lnTo>
                      <a:pt x="1235" y="20"/>
                    </a:lnTo>
                    <a:lnTo>
                      <a:pt x="1161" y="20"/>
                    </a:lnTo>
                    <a:lnTo>
                      <a:pt x="1087" y="20"/>
                    </a:lnTo>
                    <a:lnTo>
                      <a:pt x="1014" y="20"/>
                    </a:lnTo>
                    <a:lnTo>
                      <a:pt x="941" y="20"/>
                    </a:lnTo>
                    <a:lnTo>
                      <a:pt x="866" y="20"/>
                    </a:lnTo>
                    <a:lnTo>
                      <a:pt x="793" y="20"/>
                    </a:lnTo>
                    <a:lnTo>
                      <a:pt x="720" y="20"/>
                    </a:lnTo>
                    <a:lnTo>
                      <a:pt x="645" y="20"/>
                    </a:lnTo>
                    <a:lnTo>
                      <a:pt x="572" y="21"/>
                    </a:lnTo>
                    <a:lnTo>
                      <a:pt x="499" y="21"/>
                    </a:lnTo>
                    <a:lnTo>
                      <a:pt x="426" y="21"/>
                    </a:lnTo>
                    <a:lnTo>
                      <a:pt x="351" y="21"/>
                    </a:lnTo>
                    <a:lnTo>
                      <a:pt x="336" y="64"/>
                    </a:lnTo>
                    <a:lnTo>
                      <a:pt x="315" y="108"/>
                    </a:lnTo>
                    <a:lnTo>
                      <a:pt x="279" y="124"/>
                    </a:lnTo>
                    <a:lnTo>
                      <a:pt x="287" y="111"/>
                    </a:lnTo>
                    <a:lnTo>
                      <a:pt x="290" y="118"/>
                    </a:lnTo>
                    <a:lnTo>
                      <a:pt x="326" y="78"/>
                    </a:lnTo>
                    <a:lnTo>
                      <a:pt x="285" y="106"/>
                    </a:lnTo>
                    <a:lnTo>
                      <a:pt x="281" y="109"/>
                    </a:lnTo>
                    <a:lnTo>
                      <a:pt x="306" y="87"/>
                    </a:lnTo>
                    <a:lnTo>
                      <a:pt x="321" y="67"/>
                    </a:lnTo>
                    <a:lnTo>
                      <a:pt x="252" y="52"/>
                    </a:lnTo>
                    <a:lnTo>
                      <a:pt x="232" y="124"/>
                    </a:lnTo>
                    <a:lnTo>
                      <a:pt x="226" y="133"/>
                    </a:lnTo>
                    <a:lnTo>
                      <a:pt x="223" y="142"/>
                    </a:lnTo>
                    <a:lnTo>
                      <a:pt x="220" y="152"/>
                    </a:lnTo>
                    <a:lnTo>
                      <a:pt x="215" y="146"/>
                    </a:lnTo>
                    <a:lnTo>
                      <a:pt x="203" y="166"/>
                    </a:lnTo>
                    <a:lnTo>
                      <a:pt x="233" y="172"/>
                    </a:lnTo>
                    <a:lnTo>
                      <a:pt x="211" y="172"/>
                    </a:lnTo>
                    <a:lnTo>
                      <a:pt x="188" y="199"/>
                    </a:lnTo>
                    <a:lnTo>
                      <a:pt x="135" y="270"/>
                    </a:lnTo>
                    <a:lnTo>
                      <a:pt x="82" y="342"/>
                    </a:lnTo>
                    <a:lnTo>
                      <a:pt x="66" y="387"/>
                    </a:lnTo>
                    <a:lnTo>
                      <a:pt x="49" y="431"/>
                    </a:lnTo>
                    <a:lnTo>
                      <a:pt x="5" y="484"/>
                    </a:lnTo>
                    <a:lnTo>
                      <a:pt x="8" y="503"/>
                    </a:lnTo>
                    <a:lnTo>
                      <a:pt x="0" y="543"/>
                    </a:lnTo>
                    <a:lnTo>
                      <a:pt x="6" y="579"/>
                    </a:lnTo>
                    <a:lnTo>
                      <a:pt x="14" y="614"/>
                    </a:lnTo>
                    <a:lnTo>
                      <a:pt x="9" y="606"/>
                    </a:lnTo>
                    <a:lnTo>
                      <a:pt x="6" y="617"/>
                    </a:lnTo>
                    <a:lnTo>
                      <a:pt x="27" y="618"/>
                    </a:lnTo>
                    <a:lnTo>
                      <a:pt x="39" y="617"/>
                    </a:lnTo>
                    <a:lnTo>
                      <a:pt x="32" y="645"/>
                    </a:lnTo>
                    <a:lnTo>
                      <a:pt x="23" y="637"/>
                    </a:lnTo>
                    <a:lnTo>
                      <a:pt x="14" y="645"/>
                    </a:lnTo>
                    <a:lnTo>
                      <a:pt x="27" y="675"/>
                    </a:lnTo>
                    <a:lnTo>
                      <a:pt x="14" y="697"/>
                    </a:lnTo>
                    <a:lnTo>
                      <a:pt x="24" y="728"/>
                    </a:lnTo>
                    <a:lnTo>
                      <a:pt x="36" y="760"/>
                    </a:lnTo>
                    <a:lnTo>
                      <a:pt x="27" y="808"/>
                    </a:lnTo>
                    <a:lnTo>
                      <a:pt x="54" y="813"/>
                    </a:lnTo>
                    <a:lnTo>
                      <a:pt x="100" y="837"/>
                    </a:lnTo>
                    <a:lnTo>
                      <a:pt x="146" y="875"/>
                    </a:lnTo>
                    <a:lnTo>
                      <a:pt x="148" y="919"/>
                    </a:lnTo>
                    <a:lnTo>
                      <a:pt x="205" y="916"/>
                    </a:lnTo>
                    <a:lnTo>
                      <a:pt x="260" y="913"/>
                    </a:lnTo>
                    <a:lnTo>
                      <a:pt x="297" y="931"/>
                    </a:lnTo>
                    <a:lnTo>
                      <a:pt x="333" y="949"/>
                    </a:lnTo>
                    <a:lnTo>
                      <a:pt x="370" y="969"/>
                    </a:lnTo>
                    <a:lnTo>
                      <a:pt x="408" y="987"/>
                    </a:lnTo>
                    <a:lnTo>
                      <a:pt x="473" y="987"/>
                    </a:lnTo>
                    <a:lnTo>
                      <a:pt x="540" y="987"/>
                    </a:lnTo>
                    <a:lnTo>
                      <a:pt x="548" y="961"/>
                    </a:lnTo>
                    <a:lnTo>
                      <a:pt x="627" y="961"/>
                    </a:lnTo>
                    <a:lnTo>
                      <a:pt x="667" y="1015"/>
                    </a:lnTo>
                    <a:lnTo>
                      <a:pt x="681" y="1070"/>
                    </a:lnTo>
                    <a:lnTo>
                      <a:pt x="711" y="1093"/>
                    </a:lnTo>
                    <a:lnTo>
                      <a:pt x="739" y="1116"/>
                    </a:lnTo>
                    <a:lnTo>
                      <a:pt x="772" y="1073"/>
                    </a:lnTo>
                    <a:lnTo>
                      <a:pt x="838" y="1081"/>
                    </a:lnTo>
                    <a:lnTo>
                      <a:pt x="858" y="1131"/>
                    </a:lnTo>
                    <a:lnTo>
                      <a:pt x="879" y="1182"/>
                    </a:lnTo>
                    <a:lnTo>
                      <a:pt x="896" y="1246"/>
                    </a:lnTo>
                    <a:lnTo>
                      <a:pt x="927" y="1273"/>
                    </a:lnTo>
                    <a:lnTo>
                      <a:pt x="985" y="1284"/>
                    </a:lnTo>
                    <a:lnTo>
                      <a:pt x="981" y="1221"/>
                    </a:lnTo>
                    <a:lnTo>
                      <a:pt x="976" y="1212"/>
                    </a:lnTo>
                    <a:lnTo>
                      <a:pt x="973" y="1200"/>
                    </a:lnTo>
                    <a:lnTo>
                      <a:pt x="988" y="1207"/>
                    </a:lnTo>
                    <a:lnTo>
                      <a:pt x="996" y="1179"/>
                    </a:lnTo>
                    <a:lnTo>
                      <a:pt x="1009" y="1170"/>
                    </a:lnTo>
                    <a:lnTo>
                      <a:pt x="1035" y="1152"/>
                    </a:lnTo>
                    <a:lnTo>
                      <a:pt x="1046" y="1142"/>
                    </a:lnTo>
                    <a:lnTo>
                      <a:pt x="1048" y="1134"/>
                    </a:lnTo>
                    <a:lnTo>
                      <a:pt x="1072" y="1136"/>
                    </a:lnTo>
                    <a:lnTo>
                      <a:pt x="1058" y="1143"/>
                    </a:lnTo>
                    <a:lnTo>
                      <a:pt x="1085" y="1131"/>
                    </a:lnTo>
                    <a:lnTo>
                      <a:pt x="1075" y="1131"/>
                    </a:lnTo>
                    <a:lnTo>
                      <a:pt x="1132" y="1093"/>
                    </a:lnTo>
                    <a:lnTo>
                      <a:pt x="1136" y="1078"/>
                    </a:lnTo>
                    <a:lnTo>
                      <a:pt x="1149" y="1085"/>
                    </a:lnTo>
                    <a:lnTo>
                      <a:pt x="1144" y="1091"/>
                    </a:lnTo>
                    <a:lnTo>
                      <a:pt x="1182" y="1069"/>
                    </a:lnTo>
                    <a:lnTo>
                      <a:pt x="1188" y="1069"/>
                    </a:lnTo>
                    <a:lnTo>
                      <a:pt x="1227" y="1073"/>
                    </a:lnTo>
                    <a:lnTo>
                      <a:pt x="1264" y="1078"/>
                    </a:lnTo>
                    <a:lnTo>
                      <a:pt x="1290" y="1075"/>
                    </a:lnTo>
                    <a:lnTo>
                      <a:pt x="1303" y="1094"/>
                    </a:lnTo>
                    <a:lnTo>
                      <a:pt x="1332" y="1103"/>
                    </a:lnTo>
                    <a:lnTo>
                      <a:pt x="1357" y="1103"/>
                    </a:lnTo>
                    <a:lnTo>
                      <a:pt x="1355" y="1084"/>
                    </a:lnTo>
                    <a:lnTo>
                      <a:pt x="1393" y="1107"/>
                    </a:lnTo>
                    <a:lnTo>
                      <a:pt x="1384" y="1119"/>
                    </a:lnTo>
                    <a:lnTo>
                      <a:pt x="1400" y="1103"/>
                    </a:lnTo>
                    <a:lnTo>
                      <a:pt x="1379" y="1076"/>
                    </a:lnTo>
                    <a:lnTo>
                      <a:pt x="1394" y="1066"/>
                    </a:lnTo>
                    <a:lnTo>
                      <a:pt x="1388" y="1061"/>
                    </a:lnTo>
                    <a:lnTo>
                      <a:pt x="1384" y="1057"/>
                    </a:lnTo>
                    <a:lnTo>
                      <a:pt x="1352" y="1049"/>
                    </a:lnTo>
                    <a:lnTo>
                      <a:pt x="1384" y="1048"/>
                    </a:lnTo>
                    <a:lnTo>
                      <a:pt x="1461" y="1042"/>
                    </a:lnTo>
                    <a:lnTo>
                      <a:pt x="1472" y="1019"/>
                    </a:lnTo>
                    <a:lnTo>
                      <a:pt x="1469" y="1045"/>
                    </a:lnTo>
                    <a:lnTo>
                      <a:pt x="1493" y="1042"/>
                    </a:lnTo>
                    <a:lnTo>
                      <a:pt x="1515" y="1033"/>
                    </a:lnTo>
                    <a:lnTo>
                      <a:pt x="1506" y="1040"/>
                    </a:lnTo>
                    <a:lnTo>
                      <a:pt x="1551" y="1037"/>
                    </a:lnTo>
                    <a:lnTo>
                      <a:pt x="1538" y="1037"/>
                    </a:lnTo>
                    <a:lnTo>
                      <a:pt x="1567" y="1046"/>
                    </a:lnTo>
                    <a:lnTo>
                      <a:pt x="1575" y="1046"/>
                    </a:lnTo>
                    <a:lnTo>
                      <a:pt x="1582" y="1060"/>
                    </a:lnTo>
                    <a:lnTo>
                      <a:pt x="1573" y="1052"/>
                    </a:lnTo>
                    <a:lnTo>
                      <a:pt x="1584" y="1078"/>
                    </a:lnTo>
                    <a:lnTo>
                      <a:pt x="1582" y="1078"/>
                    </a:lnTo>
                    <a:lnTo>
                      <a:pt x="1651" y="1055"/>
                    </a:lnTo>
                    <a:lnTo>
                      <a:pt x="1675" y="1091"/>
                    </a:lnTo>
                    <a:lnTo>
                      <a:pt x="1699" y="1127"/>
                    </a:lnTo>
                    <a:lnTo>
                      <a:pt x="1685" y="1190"/>
                    </a:lnTo>
                    <a:lnTo>
                      <a:pt x="1682" y="1179"/>
                    </a:lnTo>
                    <a:lnTo>
                      <a:pt x="1688" y="1188"/>
                    </a:lnTo>
                    <a:lnTo>
                      <a:pt x="1697" y="1175"/>
                    </a:lnTo>
                    <a:lnTo>
                      <a:pt x="1690" y="1209"/>
                    </a:lnTo>
                    <a:lnTo>
                      <a:pt x="1703" y="1230"/>
                    </a:lnTo>
                    <a:lnTo>
                      <a:pt x="1709" y="1233"/>
                    </a:lnTo>
                    <a:lnTo>
                      <a:pt x="1711" y="1251"/>
                    </a:lnTo>
                    <a:lnTo>
                      <a:pt x="1720" y="1242"/>
                    </a:lnTo>
                    <a:lnTo>
                      <a:pt x="1712" y="1254"/>
                    </a:lnTo>
                    <a:lnTo>
                      <a:pt x="1721" y="1286"/>
                    </a:lnTo>
                    <a:lnTo>
                      <a:pt x="1742" y="1324"/>
                    </a:lnTo>
                    <a:lnTo>
                      <a:pt x="1772" y="1318"/>
                    </a:lnTo>
                    <a:lnTo>
                      <a:pt x="1788" y="1273"/>
                    </a:lnTo>
                    <a:lnTo>
                      <a:pt x="1803" y="1228"/>
                    </a:lnTo>
                    <a:lnTo>
                      <a:pt x="1796" y="1182"/>
                    </a:lnTo>
                    <a:lnTo>
                      <a:pt x="1787" y="1134"/>
                    </a:lnTo>
                    <a:lnTo>
                      <a:pt x="1794" y="1178"/>
                    </a:lnTo>
                    <a:lnTo>
                      <a:pt x="1790" y="1133"/>
                    </a:lnTo>
                    <a:lnTo>
                      <a:pt x="1785" y="1090"/>
                    </a:lnTo>
                    <a:lnTo>
                      <a:pt x="1782" y="1045"/>
                    </a:lnTo>
                    <a:lnTo>
                      <a:pt x="1781" y="1000"/>
                    </a:lnTo>
                    <a:lnTo>
                      <a:pt x="1796" y="990"/>
                    </a:lnTo>
                    <a:lnTo>
                      <a:pt x="1797" y="984"/>
                    </a:lnTo>
                    <a:lnTo>
                      <a:pt x="1817" y="957"/>
                    </a:lnTo>
                    <a:lnTo>
                      <a:pt x="1832" y="931"/>
                    </a:lnTo>
                    <a:lnTo>
                      <a:pt x="1835" y="928"/>
                    </a:lnTo>
                    <a:lnTo>
                      <a:pt x="1848" y="924"/>
                    </a:lnTo>
                    <a:lnTo>
                      <a:pt x="1914" y="879"/>
                    </a:lnTo>
                    <a:lnTo>
                      <a:pt x="1920" y="878"/>
                    </a:lnTo>
                    <a:lnTo>
                      <a:pt x="1966" y="845"/>
                    </a:lnTo>
                    <a:lnTo>
                      <a:pt x="1987" y="837"/>
                    </a:lnTo>
                    <a:lnTo>
                      <a:pt x="2020" y="806"/>
                    </a:lnTo>
                    <a:lnTo>
                      <a:pt x="2076" y="785"/>
                    </a:lnTo>
                    <a:lnTo>
                      <a:pt x="2042" y="776"/>
                    </a:lnTo>
                    <a:lnTo>
                      <a:pt x="2064" y="778"/>
                    </a:lnTo>
                    <a:lnTo>
                      <a:pt x="2070" y="767"/>
                    </a:lnTo>
                    <a:lnTo>
                      <a:pt x="2050" y="754"/>
                    </a:lnTo>
                    <a:lnTo>
                      <a:pt x="2099" y="757"/>
                    </a:lnTo>
                    <a:lnTo>
                      <a:pt x="2112" y="733"/>
                    </a:lnTo>
                    <a:lnTo>
                      <a:pt x="2099" y="740"/>
                    </a:lnTo>
                    <a:lnTo>
                      <a:pt x="2087" y="730"/>
                    </a:lnTo>
                    <a:lnTo>
                      <a:pt x="2072" y="721"/>
                    </a:lnTo>
                    <a:lnTo>
                      <a:pt x="2073" y="719"/>
                    </a:lnTo>
                    <a:lnTo>
                      <a:pt x="2091" y="722"/>
                    </a:lnTo>
                    <a:lnTo>
                      <a:pt x="2106" y="718"/>
                    </a:lnTo>
                    <a:lnTo>
                      <a:pt x="2115" y="725"/>
                    </a:lnTo>
                    <a:lnTo>
                      <a:pt x="2120" y="690"/>
                    </a:lnTo>
                    <a:lnTo>
                      <a:pt x="2124" y="740"/>
                    </a:lnTo>
                    <a:lnTo>
                      <a:pt x="2108" y="675"/>
                    </a:lnTo>
                    <a:lnTo>
                      <a:pt x="2091" y="670"/>
                    </a:lnTo>
                    <a:lnTo>
                      <a:pt x="2076" y="655"/>
                    </a:lnTo>
                    <a:lnTo>
                      <a:pt x="2106" y="669"/>
                    </a:lnTo>
                    <a:lnTo>
                      <a:pt x="2094" y="645"/>
                    </a:lnTo>
                    <a:lnTo>
                      <a:pt x="2114" y="657"/>
                    </a:lnTo>
                    <a:lnTo>
                      <a:pt x="2091" y="612"/>
                    </a:lnTo>
                    <a:lnTo>
                      <a:pt x="2118" y="633"/>
                    </a:lnTo>
                    <a:lnTo>
                      <a:pt x="2096" y="597"/>
                    </a:lnTo>
                    <a:lnTo>
                      <a:pt x="2084" y="597"/>
                    </a:lnTo>
                    <a:lnTo>
                      <a:pt x="2103" y="575"/>
                    </a:lnTo>
                    <a:lnTo>
                      <a:pt x="2096" y="594"/>
                    </a:lnTo>
                    <a:lnTo>
                      <a:pt x="2124" y="609"/>
                    </a:lnTo>
                    <a:lnTo>
                      <a:pt x="2115" y="581"/>
                    </a:lnTo>
                    <a:lnTo>
                      <a:pt x="2126" y="599"/>
                    </a:lnTo>
                    <a:lnTo>
                      <a:pt x="2133" y="551"/>
                    </a:lnTo>
                    <a:lnTo>
                      <a:pt x="2163" y="537"/>
                    </a:lnTo>
                    <a:lnTo>
                      <a:pt x="2144" y="569"/>
                    </a:lnTo>
                    <a:lnTo>
                      <a:pt x="2139" y="582"/>
                    </a:lnTo>
                    <a:lnTo>
                      <a:pt x="2132" y="597"/>
                    </a:lnTo>
                    <a:lnTo>
                      <a:pt x="2148" y="606"/>
                    </a:lnTo>
                    <a:lnTo>
                      <a:pt x="2141" y="621"/>
                    </a:lnTo>
                    <a:lnTo>
                      <a:pt x="2144" y="630"/>
                    </a:lnTo>
                    <a:lnTo>
                      <a:pt x="2135" y="640"/>
                    </a:lnTo>
                    <a:lnTo>
                      <a:pt x="2124" y="658"/>
                    </a:lnTo>
                    <a:lnTo>
                      <a:pt x="2182" y="597"/>
                    </a:lnTo>
                    <a:lnTo>
                      <a:pt x="2178" y="537"/>
                    </a:lnTo>
                    <a:lnTo>
                      <a:pt x="2205" y="514"/>
                    </a:lnTo>
                    <a:lnTo>
                      <a:pt x="2182" y="530"/>
                    </a:lnTo>
                    <a:lnTo>
                      <a:pt x="2199" y="551"/>
                    </a:lnTo>
                    <a:lnTo>
                      <a:pt x="2197" y="567"/>
                    </a:lnTo>
                    <a:lnTo>
                      <a:pt x="2253" y="514"/>
                    </a:lnTo>
                    <a:lnTo>
                      <a:pt x="2251" y="521"/>
                    </a:lnTo>
                    <a:lnTo>
                      <a:pt x="2261" y="484"/>
                    </a:lnTo>
                    <a:lnTo>
                      <a:pt x="2282" y="445"/>
                    </a:lnTo>
                    <a:lnTo>
                      <a:pt x="2276" y="461"/>
                    </a:lnTo>
                    <a:lnTo>
                      <a:pt x="2294" y="452"/>
                    </a:lnTo>
                    <a:lnTo>
                      <a:pt x="2344" y="443"/>
                    </a:lnTo>
                    <a:lnTo>
                      <a:pt x="2393" y="433"/>
                    </a:lnTo>
                    <a:lnTo>
                      <a:pt x="2402" y="417"/>
                    </a:lnTo>
                    <a:lnTo>
                      <a:pt x="2411" y="418"/>
                    </a:lnTo>
                    <a:lnTo>
                      <a:pt x="2412" y="420"/>
                    </a:lnTo>
                    <a:lnTo>
                      <a:pt x="2430" y="428"/>
                    </a:lnTo>
                    <a:lnTo>
                      <a:pt x="2441" y="431"/>
                    </a:lnTo>
                    <a:lnTo>
                      <a:pt x="2469" y="418"/>
                    </a:lnTo>
                    <a:lnTo>
                      <a:pt x="2467" y="396"/>
                    </a:lnTo>
                    <a:lnTo>
                      <a:pt x="2469" y="409"/>
                    </a:lnTo>
                    <a:lnTo>
                      <a:pt x="2444" y="400"/>
                    </a:lnTo>
                    <a:lnTo>
                      <a:pt x="2448" y="369"/>
                    </a:lnTo>
                    <a:lnTo>
                      <a:pt x="2450" y="360"/>
                    </a:lnTo>
                    <a:lnTo>
                      <a:pt x="2502" y="303"/>
                    </a:lnTo>
                    <a:lnTo>
                      <a:pt x="2517" y="294"/>
                    </a:lnTo>
                    <a:lnTo>
                      <a:pt x="2524" y="299"/>
                    </a:lnTo>
                    <a:lnTo>
                      <a:pt x="2566" y="263"/>
                    </a:lnTo>
                    <a:lnTo>
                      <a:pt x="2566" y="267"/>
                    </a:lnTo>
                    <a:lnTo>
                      <a:pt x="2578" y="266"/>
                    </a:lnTo>
                    <a:lnTo>
                      <a:pt x="2599" y="270"/>
                    </a:lnTo>
                    <a:lnTo>
                      <a:pt x="2654" y="245"/>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75" name="Freeform 397"/>
              <p:cNvSpPr>
                <a:spLocks noChangeAspect="1"/>
              </p:cNvSpPr>
              <p:nvPr/>
            </p:nvSpPr>
            <p:spPr bwMode="auto">
              <a:xfrm>
                <a:off x="360914" y="1316117"/>
                <a:ext cx="962492" cy="551650"/>
              </a:xfrm>
              <a:custGeom>
                <a:avLst/>
                <a:gdLst>
                  <a:gd name="T0" fmla="*/ 2147483647 w 1693"/>
                  <a:gd name="T1" fmla="*/ 2147483647 h 811"/>
                  <a:gd name="T2" fmla="*/ 2147483647 w 1693"/>
                  <a:gd name="T3" fmla="*/ 2147483647 h 811"/>
                  <a:gd name="T4" fmla="*/ 2147483647 w 1693"/>
                  <a:gd name="T5" fmla="*/ 2147483647 h 811"/>
                  <a:gd name="T6" fmla="*/ 2147483647 w 1693"/>
                  <a:gd name="T7" fmla="*/ 2147483647 h 811"/>
                  <a:gd name="T8" fmla="*/ 2147483647 w 1693"/>
                  <a:gd name="T9" fmla="*/ 2147483647 h 811"/>
                  <a:gd name="T10" fmla="*/ 2147483647 w 1693"/>
                  <a:gd name="T11" fmla="*/ 2147483647 h 811"/>
                  <a:gd name="T12" fmla="*/ 2147483647 w 1693"/>
                  <a:gd name="T13" fmla="*/ 2147483647 h 811"/>
                  <a:gd name="T14" fmla="*/ 2147483647 w 1693"/>
                  <a:gd name="T15" fmla="*/ 2147483647 h 811"/>
                  <a:gd name="T16" fmla="*/ 2147483647 w 1693"/>
                  <a:gd name="T17" fmla="*/ 2147483647 h 811"/>
                  <a:gd name="T18" fmla="*/ 2147483647 w 1693"/>
                  <a:gd name="T19" fmla="*/ 2147483647 h 811"/>
                  <a:gd name="T20" fmla="*/ 2147483647 w 1693"/>
                  <a:gd name="T21" fmla="*/ 2147483647 h 811"/>
                  <a:gd name="T22" fmla="*/ 2147483647 w 1693"/>
                  <a:gd name="T23" fmla="*/ 2147483647 h 811"/>
                  <a:gd name="T24" fmla="*/ 2147483647 w 1693"/>
                  <a:gd name="T25" fmla="*/ 2147483647 h 811"/>
                  <a:gd name="T26" fmla="*/ 2147483647 w 1693"/>
                  <a:gd name="T27" fmla="*/ 2147483647 h 811"/>
                  <a:gd name="T28" fmla="*/ 2147483647 w 1693"/>
                  <a:gd name="T29" fmla="*/ 2147483647 h 811"/>
                  <a:gd name="T30" fmla="*/ 2147483647 w 1693"/>
                  <a:gd name="T31" fmla="*/ 2147483647 h 811"/>
                  <a:gd name="T32" fmla="*/ 2147483647 w 1693"/>
                  <a:gd name="T33" fmla="*/ 2147483647 h 811"/>
                  <a:gd name="T34" fmla="*/ 2147483647 w 1693"/>
                  <a:gd name="T35" fmla="*/ 2147483647 h 811"/>
                  <a:gd name="T36" fmla="*/ 2147483647 w 1693"/>
                  <a:gd name="T37" fmla="*/ 2147483647 h 811"/>
                  <a:gd name="T38" fmla="*/ 2147483647 w 1693"/>
                  <a:gd name="T39" fmla="*/ 2147483647 h 811"/>
                  <a:gd name="T40" fmla="*/ 2147483647 w 1693"/>
                  <a:gd name="T41" fmla="*/ 2147483647 h 811"/>
                  <a:gd name="T42" fmla="*/ 2147483647 w 1693"/>
                  <a:gd name="T43" fmla="*/ 2147483647 h 811"/>
                  <a:gd name="T44" fmla="*/ 2147483647 w 1693"/>
                  <a:gd name="T45" fmla="*/ 2147483647 h 811"/>
                  <a:gd name="T46" fmla="*/ 2147483647 w 1693"/>
                  <a:gd name="T47" fmla="*/ 2147483647 h 811"/>
                  <a:gd name="T48" fmla="*/ 2147483647 w 1693"/>
                  <a:gd name="T49" fmla="*/ 2147483647 h 811"/>
                  <a:gd name="T50" fmla="*/ 2147483647 w 1693"/>
                  <a:gd name="T51" fmla="*/ 2147483647 h 811"/>
                  <a:gd name="T52" fmla="*/ 2147483647 w 1693"/>
                  <a:gd name="T53" fmla="*/ 2147483647 h 811"/>
                  <a:gd name="T54" fmla="*/ 2147483647 w 1693"/>
                  <a:gd name="T55" fmla="*/ 2147483647 h 811"/>
                  <a:gd name="T56" fmla="*/ 2147483647 w 1693"/>
                  <a:gd name="T57" fmla="*/ 2147483647 h 811"/>
                  <a:gd name="T58" fmla="*/ 2147483647 w 1693"/>
                  <a:gd name="T59" fmla="*/ 2147483647 h 811"/>
                  <a:gd name="T60" fmla="*/ 2147483647 w 1693"/>
                  <a:gd name="T61" fmla="*/ 2147483647 h 811"/>
                  <a:gd name="T62" fmla="*/ 2147483647 w 1693"/>
                  <a:gd name="T63" fmla="*/ 2147483647 h 811"/>
                  <a:gd name="T64" fmla="*/ 2147483647 w 1693"/>
                  <a:gd name="T65" fmla="*/ 2147483647 h 811"/>
                  <a:gd name="T66" fmla="*/ 2147483647 w 1693"/>
                  <a:gd name="T67" fmla="*/ 2147483647 h 811"/>
                  <a:gd name="T68" fmla="*/ 2147483647 w 1693"/>
                  <a:gd name="T69" fmla="*/ 2147483647 h 811"/>
                  <a:gd name="T70" fmla="*/ 2147483647 w 1693"/>
                  <a:gd name="T71" fmla="*/ 2147483647 h 811"/>
                  <a:gd name="T72" fmla="*/ 2147483647 w 1693"/>
                  <a:gd name="T73" fmla="*/ 2147483647 h 811"/>
                  <a:gd name="T74" fmla="*/ 2147483647 w 1693"/>
                  <a:gd name="T75" fmla="*/ 2147483647 h 811"/>
                  <a:gd name="T76" fmla="*/ 2147483647 w 1693"/>
                  <a:gd name="T77" fmla="*/ 2147483647 h 811"/>
                  <a:gd name="T78" fmla="*/ 2147483647 w 1693"/>
                  <a:gd name="T79" fmla="*/ 2147483647 h 811"/>
                  <a:gd name="T80" fmla="*/ 2147483647 w 1693"/>
                  <a:gd name="T81" fmla="*/ 2147483647 h 811"/>
                  <a:gd name="T82" fmla="*/ 2147483647 w 1693"/>
                  <a:gd name="T83" fmla="*/ 2147483647 h 811"/>
                  <a:gd name="T84" fmla="*/ 2147483647 w 1693"/>
                  <a:gd name="T85" fmla="*/ 2147483647 h 811"/>
                  <a:gd name="T86" fmla="*/ 2147483647 w 1693"/>
                  <a:gd name="T87" fmla="*/ 2147483647 h 811"/>
                  <a:gd name="T88" fmla="*/ 2147483647 w 1693"/>
                  <a:gd name="T89" fmla="*/ 2147483647 h 811"/>
                  <a:gd name="T90" fmla="*/ 2147483647 w 1693"/>
                  <a:gd name="T91" fmla="*/ 2147483647 h 811"/>
                  <a:gd name="T92" fmla="*/ 2147483647 w 1693"/>
                  <a:gd name="T93" fmla="*/ 2147483647 h 811"/>
                  <a:gd name="T94" fmla="*/ 2147483647 w 1693"/>
                  <a:gd name="T95" fmla="*/ 2147483647 h 811"/>
                  <a:gd name="T96" fmla="*/ 2147483647 w 1693"/>
                  <a:gd name="T97" fmla="*/ 2147483647 h 811"/>
                  <a:gd name="T98" fmla="*/ 2147483647 w 1693"/>
                  <a:gd name="T99" fmla="*/ 2147483647 h 811"/>
                  <a:gd name="T100" fmla="*/ 2147483647 w 1693"/>
                  <a:gd name="T101" fmla="*/ 2147483647 h 811"/>
                  <a:gd name="T102" fmla="*/ 2147483647 w 1693"/>
                  <a:gd name="T103" fmla="*/ 2147483647 h 811"/>
                  <a:gd name="T104" fmla="*/ 2147483647 w 1693"/>
                  <a:gd name="T105" fmla="*/ 2147483647 h 811"/>
                  <a:gd name="T106" fmla="*/ 2147483647 w 1693"/>
                  <a:gd name="T107" fmla="*/ 2147483647 h 8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3"/>
                  <a:gd name="T163" fmla="*/ 0 h 811"/>
                  <a:gd name="T164" fmla="*/ 1693 w 1693"/>
                  <a:gd name="T165" fmla="*/ 811 h 8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3" h="811">
                    <a:moveTo>
                      <a:pt x="1374" y="787"/>
                    </a:moveTo>
                    <a:lnTo>
                      <a:pt x="1402" y="754"/>
                    </a:lnTo>
                    <a:lnTo>
                      <a:pt x="1381" y="730"/>
                    </a:lnTo>
                    <a:lnTo>
                      <a:pt x="1362" y="705"/>
                    </a:lnTo>
                    <a:lnTo>
                      <a:pt x="1371" y="657"/>
                    </a:lnTo>
                    <a:lnTo>
                      <a:pt x="1381" y="609"/>
                    </a:lnTo>
                    <a:lnTo>
                      <a:pt x="1368" y="554"/>
                    </a:lnTo>
                    <a:lnTo>
                      <a:pt x="1312" y="572"/>
                    </a:lnTo>
                    <a:lnTo>
                      <a:pt x="1283" y="588"/>
                    </a:lnTo>
                    <a:lnTo>
                      <a:pt x="1247" y="600"/>
                    </a:lnTo>
                    <a:lnTo>
                      <a:pt x="1247" y="550"/>
                    </a:lnTo>
                    <a:lnTo>
                      <a:pt x="1236" y="541"/>
                    </a:lnTo>
                    <a:lnTo>
                      <a:pt x="1256" y="527"/>
                    </a:lnTo>
                    <a:lnTo>
                      <a:pt x="1178" y="530"/>
                    </a:lnTo>
                    <a:lnTo>
                      <a:pt x="1241" y="472"/>
                    </a:lnTo>
                    <a:lnTo>
                      <a:pt x="1302" y="414"/>
                    </a:lnTo>
                    <a:lnTo>
                      <a:pt x="1365" y="356"/>
                    </a:lnTo>
                    <a:lnTo>
                      <a:pt x="1427" y="297"/>
                    </a:lnTo>
                    <a:lnTo>
                      <a:pt x="1495" y="242"/>
                    </a:lnTo>
                    <a:lnTo>
                      <a:pt x="1560" y="187"/>
                    </a:lnTo>
                    <a:lnTo>
                      <a:pt x="1626" y="132"/>
                    </a:lnTo>
                    <a:lnTo>
                      <a:pt x="1693" y="75"/>
                    </a:lnTo>
                    <a:lnTo>
                      <a:pt x="1611" y="56"/>
                    </a:lnTo>
                    <a:lnTo>
                      <a:pt x="1535" y="48"/>
                    </a:lnTo>
                    <a:lnTo>
                      <a:pt x="1460" y="41"/>
                    </a:lnTo>
                    <a:lnTo>
                      <a:pt x="1362" y="33"/>
                    </a:lnTo>
                    <a:lnTo>
                      <a:pt x="1356" y="27"/>
                    </a:lnTo>
                    <a:lnTo>
                      <a:pt x="1320" y="20"/>
                    </a:lnTo>
                    <a:lnTo>
                      <a:pt x="1296" y="18"/>
                    </a:lnTo>
                    <a:lnTo>
                      <a:pt x="1286" y="12"/>
                    </a:lnTo>
                    <a:lnTo>
                      <a:pt x="1248" y="18"/>
                    </a:lnTo>
                    <a:lnTo>
                      <a:pt x="1272" y="5"/>
                    </a:lnTo>
                    <a:lnTo>
                      <a:pt x="1248" y="0"/>
                    </a:lnTo>
                    <a:lnTo>
                      <a:pt x="1147" y="24"/>
                    </a:lnTo>
                    <a:lnTo>
                      <a:pt x="1127" y="21"/>
                    </a:lnTo>
                    <a:lnTo>
                      <a:pt x="1093" y="30"/>
                    </a:lnTo>
                    <a:lnTo>
                      <a:pt x="1089" y="38"/>
                    </a:lnTo>
                    <a:lnTo>
                      <a:pt x="1068" y="50"/>
                    </a:lnTo>
                    <a:lnTo>
                      <a:pt x="1081" y="33"/>
                    </a:lnTo>
                    <a:lnTo>
                      <a:pt x="998" y="48"/>
                    </a:lnTo>
                    <a:lnTo>
                      <a:pt x="909" y="80"/>
                    </a:lnTo>
                    <a:lnTo>
                      <a:pt x="824" y="109"/>
                    </a:lnTo>
                    <a:lnTo>
                      <a:pt x="751" y="112"/>
                    </a:lnTo>
                    <a:lnTo>
                      <a:pt x="706" y="136"/>
                    </a:lnTo>
                    <a:lnTo>
                      <a:pt x="738" y="184"/>
                    </a:lnTo>
                    <a:lnTo>
                      <a:pt x="724" y="196"/>
                    </a:lnTo>
                    <a:lnTo>
                      <a:pt x="786" y="205"/>
                    </a:lnTo>
                    <a:lnTo>
                      <a:pt x="768" y="223"/>
                    </a:lnTo>
                    <a:lnTo>
                      <a:pt x="814" y="224"/>
                    </a:lnTo>
                    <a:lnTo>
                      <a:pt x="754" y="223"/>
                    </a:lnTo>
                    <a:lnTo>
                      <a:pt x="751" y="206"/>
                    </a:lnTo>
                    <a:lnTo>
                      <a:pt x="742" y="232"/>
                    </a:lnTo>
                    <a:lnTo>
                      <a:pt x="759" y="242"/>
                    </a:lnTo>
                    <a:lnTo>
                      <a:pt x="730" y="245"/>
                    </a:lnTo>
                    <a:lnTo>
                      <a:pt x="648" y="239"/>
                    </a:lnTo>
                    <a:lnTo>
                      <a:pt x="684" y="220"/>
                    </a:lnTo>
                    <a:lnTo>
                      <a:pt x="587" y="239"/>
                    </a:lnTo>
                    <a:lnTo>
                      <a:pt x="465" y="269"/>
                    </a:lnTo>
                    <a:lnTo>
                      <a:pt x="506" y="284"/>
                    </a:lnTo>
                    <a:lnTo>
                      <a:pt x="478" y="287"/>
                    </a:lnTo>
                    <a:lnTo>
                      <a:pt x="471" y="318"/>
                    </a:lnTo>
                    <a:lnTo>
                      <a:pt x="575" y="318"/>
                    </a:lnTo>
                    <a:lnTo>
                      <a:pt x="589" y="327"/>
                    </a:lnTo>
                    <a:lnTo>
                      <a:pt x="677" y="300"/>
                    </a:lnTo>
                    <a:lnTo>
                      <a:pt x="657" y="320"/>
                    </a:lnTo>
                    <a:lnTo>
                      <a:pt x="641" y="326"/>
                    </a:lnTo>
                    <a:lnTo>
                      <a:pt x="621" y="357"/>
                    </a:lnTo>
                    <a:lnTo>
                      <a:pt x="556" y="372"/>
                    </a:lnTo>
                    <a:lnTo>
                      <a:pt x="460" y="394"/>
                    </a:lnTo>
                    <a:lnTo>
                      <a:pt x="475" y="385"/>
                    </a:lnTo>
                    <a:lnTo>
                      <a:pt x="442" y="393"/>
                    </a:lnTo>
                    <a:lnTo>
                      <a:pt x="398" y="414"/>
                    </a:lnTo>
                    <a:lnTo>
                      <a:pt x="403" y="414"/>
                    </a:lnTo>
                    <a:lnTo>
                      <a:pt x="386" y="421"/>
                    </a:lnTo>
                    <a:lnTo>
                      <a:pt x="318" y="450"/>
                    </a:lnTo>
                    <a:lnTo>
                      <a:pt x="298" y="454"/>
                    </a:lnTo>
                    <a:lnTo>
                      <a:pt x="302" y="460"/>
                    </a:lnTo>
                    <a:lnTo>
                      <a:pt x="278" y="468"/>
                    </a:lnTo>
                    <a:lnTo>
                      <a:pt x="286" y="485"/>
                    </a:lnTo>
                    <a:lnTo>
                      <a:pt x="332" y="468"/>
                    </a:lnTo>
                    <a:lnTo>
                      <a:pt x="289" y="488"/>
                    </a:lnTo>
                    <a:lnTo>
                      <a:pt x="290" y="494"/>
                    </a:lnTo>
                    <a:lnTo>
                      <a:pt x="338" y="500"/>
                    </a:lnTo>
                    <a:lnTo>
                      <a:pt x="320" y="502"/>
                    </a:lnTo>
                    <a:lnTo>
                      <a:pt x="329" y="511"/>
                    </a:lnTo>
                    <a:lnTo>
                      <a:pt x="299" y="511"/>
                    </a:lnTo>
                    <a:lnTo>
                      <a:pt x="283" y="503"/>
                    </a:lnTo>
                    <a:lnTo>
                      <a:pt x="250" y="520"/>
                    </a:lnTo>
                    <a:lnTo>
                      <a:pt x="266" y="554"/>
                    </a:lnTo>
                    <a:lnTo>
                      <a:pt x="336" y="535"/>
                    </a:lnTo>
                    <a:lnTo>
                      <a:pt x="380" y="512"/>
                    </a:lnTo>
                    <a:lnTo>
                      <a:pt x="335" y="544"/>
                    </a:lnTo>
                    <a:lnTo>
                      <a:pt x="309" y="576"/>
                    </a:lnTo>
                    <a:lnTo>
                      <a:pt x="295" y="591"/>
                    </a:lnTo>
                    <a:lnTo>
                      <a:pt x="295" y="593"/>
                    </a:lnTo>
                    <a:lnTo>
                      <a:pt x="269" y="614"/>
                    </a:lnTo>
                    <a:lnTo>
                      <a:pt x="353" y="600"/>
                    </a:lnTo>
                    <a:lnTo>
                      <a:pt x="374" y="603"/>
                    </a:lnTo>
                    <a:lnTo>
                      <a:pt x="374" y="627"/>
                    </a:lnTo>
                    <a:lnTo>
                      <a:pt x="423" y="594"/>
                    </a:lnTo>
                    <a:lnTo>
                      <a:pt x="438" y="596"/>
                    </a:lnTo>
                    <a:lnTo>
                      <a:pt x="409" y="606"/>
                    </a:lnTo>
                    <a:lnTo>
                      <a:pt x="412" y="617"/>
                    </a:lnTo>
                    <a:lnTo>
                      <a:pt x="487" y="596"/>
                    </a:lnTo>
                    <a:lnTo>
                      <a:pt x="420" y="636"/>
                    </a:lnTo>
                    <a:lnTo>
                      <a:pt x="430" y="638"/>
                    </a:lnTo>
                    <a:lnTo>
                      <a:pt x="421" y="638"/>
                    </a:lnTo>
                    <a:lnTo>
                      <a:pt x="381" y="668"/>
                    </a:lnTo>
                    <a:lnTo>
                      <a:pt x="359" y="673"/>
                    </a:lnTo>
                    <a:lnTo>
                      <a:pt x="292" y="711"/>
                    </a:lnTo>
                    <a:lnTo>
                      <a:pt x="184" y="742"/>
                    </a:lnTo>
                    <a:lnTo>
                      <a:pt x="174" y="759"/>
                    </a:lnTo>
                    <a:lnTo>
                      <a:pt x="157" y="759"/>
                    </a:lnTo>
                    <a:lnTo>
                      <a:pt x="148" y="766"/>
                    </a:lnTo>
                    <a:lnTo>
                      <a:pt x="148" y="756"/>
                    </a:lnTo>
                    <a:lnTo>
                      <a:pt x="114" y="756"/>
                    </a:lnTo>
                    <a:lnTo>
                      <a:pt x="0" y="805"/>
                    </a:lnTo>
                    <a:lnTo>
                      <a:pt x="6" y="800"/>
                    </a:lnTo>
                    <a:lnTo>
                      <a:pt x="15" y="805"/>
                    </a:lnTo>
                    <a:lnTo>
                      <a:pt x="39" y="793"/>
                    </a:lnTo>
                    <a:lnTo>
                      <a:pt x="45" y="799"/>
                    </a:lnTo>
                    <a:lnTo>
                      <a:pt x="96" y="775"/>
                    </a:lnTo>
                    <a:lnTo>
                      <a:pt x="121" y="773"/>
                    </a:lnTo>
                    <a:lnTo>
                      <a:pt x="103" y="776"/>
                    </a:lnTo>
                    <a:lnTo>
                      <a:pt x="156" y="767"/>
                    </a:lnTo>
                    <a:lnTo>
                      <a:pt x="192" y="766"/>
                    </a:lnTo>
                    <a:lnTo>
                      <a:pt x="200" y="762"/>
                    </a:lnTo>
                    <a:lnTo>
                      <a:pt x="248" y="750"/>
                    </a:lnTo>
                    <a:lnTo>
                      <a:pt x="263" y="745"/>
                    </a:lnTo>
                    <a:lnTo>
                      <a:pt x="274" y="735"/>
                    </a:lnTo>
                    <a:lnTo>
                      <a:pt x="405" y="687"/>
                    </a:lnTo>
                    <a:lnTo>
                      <a:pt x="517" y="647"/>
                    </a:lnTo>
                    <a:lnTo>
                      <a:pt x="618" y="603"/>
                    </a:lnTo>
                    <a:lnTo>
                      <a:pt x="596" y="590"/>
                    </a:lnTo>
                    <a:lnTo>
                      <a:pt x="683" y="553"/>
                    </a:lnTo>
                    <a:lnTo>
                      <a:pt x="701" y="548"/>
                    </a:lnTo>
                    <a:lnTo>
                      <a:pt x="714" y="532"/>
                    </a:lnTo>
                    <a:lnTo>
                      <a:pt x="789" y="503"/>
                    </a:lnTo>
                    <a:lnTo>
                      <a:pt x="863" y="481"/>
                    </a:lnTo>
                    <a:lnTo>
                      <a:pt x="914" y="471"/>
                    </a:lnTo>
                    <a:lnTo>
                      <a:pt x="881" y="485"/>
                    </a:lnTo>
                    <a:lnTo>
                      <a:pt x="890" y="497"/>
                    </a:lnTo>
                    <a:lnTo>
                      <a:pt x="872" y="496"/>
                    </a:lnTo>
                    <a:lnTo>
                      <a:pt x="796" y="509"/>
                    </a:lnTo>
                    <a:lnTo>
                      <a:pt x="726" y="560"/>
                    </a:lnTo>
                    <a:lnTo>
                      <a:pt x="760" y="556"/>
                    </a:lnTo>
                    <a:lnTo>
                      <a:pt x="705" y="578"/>
                    </a:lnTo>
                    <a:lnTo>
                      <a:pt x="732" y="582"/>
                    </a:lnTo>
                    <a:lnTo>
                      <a:pt x="787" y="559"/>
                    </a:lnTo>
                    <a:lnTo>
                      <a:pt x="771" y="571"/>
                    </a:lnTo>
                    <a:lnTo>
                      <a:pt x="790" y="560"/>
                    </a:lnTo>
                    <a:lnTo>
                      <a:pt x="802" y="560"/>
                    </a:lnTo>
                    <a:lnTo>
                      <a:pt x="809" y="553"/>
                    </a:lnTo>
                    <a:lnTo>
                      <a:pt x="811" y="557"/>
                    </a:lnTo>
                    <a:lnTo>
                      <a:pt x="836" y="544"/>
                    </a:lnTo>
                    <a:lnTo>
                      <a:pt x="860" y="547"/>
                    </a:lnTo>
                    <a:lnTo>
                      <a:pt x="908" y="524"/>
                    </a:lnTo>
                    <a:lnTo>
                      <a:pt x="902" y="520"/>
                    </a:lnTo>
                    <a:lnTo>
                      <a:pt x="917" y="512"/>
                    </a:lnTo>
                    <a:lnTo>
                      <a:pt x="906" y="508"/>
                    </a:lnTo>
                    <a:lnTo>
                      <a:pt x="930" y="499"/>
                    </a:lnTo>
                    <a:lnTo>
                      <a:pt x="972" y="481"/>
                    </a:lnTo>
                    <a:lnTo>
                      <a:pt x="939" y="497"/>
                    </a:lnTo>
                    <a:lnTo>
                      <a:pt x="960" y="494"/>
                    </a:lnTo>
                    <a:lnTo>
                      <a:pt x="957" y="500"/>
                    </a:lnTo>
                    <a:lnTo>
                      <a:pt x="1018" y="488"/>
                    </a:lnTo>
                    <a:lnTo>
                      <a:pt x="1001" y="491"/>
                    </a:lnTo>
                    <a:lnTo>
                      <a:pt x="998" y="502"/>
                    </a:lnTo>
                    <a:lnTo>
                      <a:pt x="989" y="506"/>
                    </a:lnTo>
                    <a:lnTo>
                      <a:pt x="1006" y="508"/>
                    </a:lnTo>
                    <a:lnTo>
                      <a:pt x="1008" y="509"/>
                    </a:lnTo>
                    <a:lnTo>
                      <a:pt x="995" y="521"/>
                    </a:lnTo>
                    <a:lnTo>
                      <a:pt x="1009" y="527"/>
                    </a:lnTo>
                    <a:lnTo>
                      <a:pt x="1050" y="512"/>
                    </a:lnTo>
                    <a:lnTo>
                      <a:pt x="1033" y="524"/>
                    </a:lnTo>
                    <a:lnTo>
                      <a:pt x="1045" y="538"/>
                    </a:lnTo>
                    <a:lnTo>
                      <a:pt x="1099" y="541"/>
                    </a:lnTo>
                    <a:lnTo>
                      <a:pt x="1151" y="544"/>
                    </a:lnTo>
                    <a:lnTo>
                      <a:pt x="1154" y="557"/>
                    </a:lnTo>
                    <a:lnTo>
                      <a:pt x="1209" y="548"/>
                    </a:lnTo>
                    <a:lnTo>
                      <a:pt x="1232" y="554"/>
                    </a:lnTo>
                    <a:lnTo>
                      <a:pt x="1212" y="562"/>
                    </a:lnTo>
                    <a:lnTo>
                      <a:pt x="1221" y="548"/>
                    </a:lnTo>
                    <a:lnTo>
                      <a:pt x="1198" y="565"/>
                    </a:lnTo>
                    <a:lnTo>
                      <a:pt x="1224" y="599"/>
                    </a:lnTo>
                    <a:lnTo>
                      <a:pt x="1251" y="633"/>
                    </a:lnTo>
                    <a:lnTo>
                      <a:pt x="1272" y="630"/>
                    </a:lnTo>
                    <a:lnTo>
                      <a:pt x="1263" y="600"/>
                    </a:lnTo>
                    <a:lnTo>
                      <a:pt x="1281" y="605"/>
                    </a:lnTo>
                    <a:lnTo>
                      <a:pt x="1301" y="599"/>
                    </a:lnTo>
                    <a:lnTo>
                      <a:pt x="1307" y="600"/>
                    </a:lnTo>
                    <a:lnTo>
                      <a:pt x="1293" y="617"/>
                    </a:lnTo>
                    <a:lnTo>
                      <a:pt x="1295" y="626"/>
                    </a:lnTo>
                    <a:lnTo>
                      <a:pt x="1298" y="635"/>
                    </a:lnTo>
                    <a:lnTo>
                      <a:pt x="1341" y="585"/>
                    </a:lnTo>
                    <a:lnTo>
                      <a:pt x="1333" y="614"/>
                    </a:lnTo>
                    <a:lnTo>
                      <a:pt x="1342" y="638"/>
                    </a:lnTo>
                    <a:lnTo>
                      <a:pt x="1351" y="633"/>
                    </a:lnTo>
                    <a:lnTo>
                      <a:pt x="1354" y="642"/>
                    </a:lnTo>
                    <a:lnTo>
                      <a:pt x="1342" y="650"/>
                    </a:lnTo>
                    <a:lnTo>
                      <a:pt x="1366" y="653"/>
                    </a:lnTo>
                    <a:lnTo>
                      <a:pt x="1353" y="653"/>
                    </a:lnTo>
                    <a:lnTo>
                      <a:pt x="1353" y="668"/>
                    </a:lnTo>
                    <a:lnTo>
                      <a:pt x="1339" y="663"/>
                    </a:lnTo>
                    <a:lnTo>
                      <a:pt x="1342" y="681"/>
                    </a:lnTo>
                    <a:lnTo>
                      <a:pt x="1326" y="684"/>
                    </a:lnTo>
                    <a:lnTo>
                      <a:pt x="1330" y="690"/>
                    </a:lnTo>
                    <a:lnTo>
                      <a:pt x="1338" y="714"/>
                    </a:lnTo>
                    <a:lnTo>
                      <a:pt x="1356" y="739"/>
                    </a:lnTo>
                    <a:lnTo>
                      <a:pt x="1339" y="741"/>
                    </a:lnTo>
                    <a:lnTo>
                      <a:pt x="1298" y="772"/>
                    </a:lnTo>
                    <a:lnTo>
                      <a:pt x="1317" y="764"/>
                    </a:lnTo>
                    <a:lnTo>
                      <a:pt x="1369" y="745"/>
                    </a:lnTo>
                    <a:lnTo>
                      <a:pt x="1338" y="785"/>
                    </a:lnTo>
                    <a:lnTo>
                      <a:pt x="1324" y="791"/>
                    </a:lnTo>
                    <a:lnTo>
                      <a:pt x="1356" y="784"/>
                    </a:lnTo>
                    <a:lnTo>
                      <a:pt x="1333" y="797"/>
                    </a:lnTo>
                    <a:lnTo>
                      <a:pt x="1324" y="811"/>
                    </a:lnTo>
                    <a:lnTo>
                      <a:pt x="1374" y="787"/>
                    </a:lnTo>
                    <a:close/>
                  </a:path>
                </a:pathLst>
              </a:custGeom>
              <a:solidFill>
                <a:schemeClr val="accent6">
                  <a:lumMod val="40000"/>
                  <a:lumOff val="60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76" name="Freeform 398"/>
              <p:cNvSpPr>
                <a:spLocks noChangeAspect="1"/>
              </p:cNvSpPr>
              <p:nvPr/>
            </p:nvSpPr>
            <p:spPr bwMode="auto">
              <a:xfrm>
                <a:off x="631378" y="1757435"/>
                <a:ext cx="69507" cy="43408"/>
              </a:xfrm>
              <a:custGeom>
                <a:avLst/>
                <a:gdLst>
                  <a:gd name="T0" fmla="*/ 2147483647 w 123"/>
                  <a:gd name="T1" fmla="*/ 2147483647 h 65"/>
                  <a:gd name="T2" fmla="*/ 2147483647 w 123"/>
                  <a:gd name="T3" fmla="*/ 2147483647 h 65"/>
                  <a:gd name="T4" fmla="*/ 2147483647 w 123"/>
                  <a:gd name="T5" fmla="*/ 2147483647 h 65"/>
                  <a:gd name="T6" fmla="*/ 2147483647 w 123"/>
                  <a:gd name="T7" fmla="*/ 2147483647 h 65"/>
                  <a:gd name="T8" fmla="*/ 2147483647 w 123"/>
                  <a:gd name="T9" fmla="*/ 0 h 65"/>
                  <a:gd name="T10" fmla="*/ 2147483647 w 123"/>
                  <a:gd name="T11" fmla="*/ 2147483647 h 65"/>
                  <a:gd name="T12" fmla="*/ 2147483647 w 123"/>
                  <a:gd name="T13" fmla="*/ 2147483647 h 65"/>
                  <a:gd name="T14" fmla="*/ 2147483647 w 123"/>
                  <a:gd name="T15" fmla="*/ 2147483647 h 65"/>
                  <a:gd name="T16" fmla="*/ 2147483647 w 123"/>
                  <a:gd name="T17" fmla="*/ 2147483647 h 65"/>
                  <a:gd name="T18" fmla="*/ 2147483647 w 123"/>
                  <a:gd name="T19" fmla="*/ 2147483647 h 65"/>
                  <a:gd name="T20" fmla="*/ 2147483647 w 123"/>
                  <a:gd name="T21" fmla="*/ 2147483647 h 65"/>
                  <a:gd name="T22" fmla="*/ 2147483647 w 123"/>
                  <a:gd name="T23" fmla="*/ 2147483647 h 65"/>
                  <a:gd name="T24" fmla="*/ 2147483647 w 123"/>
                  <a:gd name="T25" fmla="*/ 2147483647 h 65"/>
                  <a:gd name="T26" fmla="*/ 2147483647 w 123"/>
                  <a:gd name="T27" fmla="*/ 2147483647 h 65"/>
                  <a:gd name="T28" fmla="*/ 0 w 123"/>
                  <a:gd name="T29" fmla="*/ 2147483647 h 65"/>
                  <a:gd name="T30" fmla="*/ 2147483647 w 123"/>
                  <a:gd name="T31" fmla="*/ 2147483647 h 65"/>
                  <a:gd name="T32" fmla="*/ 2147483647 w 123"/>
                  <a:gd name="T33" fmla="*/ 2147483647 h 65"/>
                  <a:gd name="T34" fmla="*/ 2147483647 w 123"/>
                  <a:gd name="T35" fmla="*/ 2147483647 h 65"/>
                  <a:gd name="T36" fmla="*/ 2147483647 w 123"/>
                  <a:gd name="T37" fmla="*/ 2147483647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3"/>
                  <a:gd name="T58" fmla="*/ 0 h 65"/>
                  <a:gd name="T59" fmla="*/ 123 w 123"/>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3" h="65">
                    <a:moveTo>
                      <a:pt x="123" y="19"/>
                    </a:moveTo>
                    <a:lnTo>
                      <a:pt x="112" y="16"/>
                    </a:lnTo>
                    <a:lnTo>
                      <a:pt x="117" y="6"/>
                    </a:lnTo>
                    <a:lnTo>
                      <a:pt x="111" y="6"/>
                    </a:lnTo>
                    <a:lnTo>
                      <a:pt x="99" y="0"/>
                    </a:lnTo>
                    <a:lnTo>
                      <a:pt x="90" y="12"/>
                    </a:lnTo>
                    <a:lnTo>
                      <a:pt x="78" y="10"/>
                    </a:lnTo>
                    <a:lnTo>
                      <a:pt x="58" y="15"/>
                    </a:lnTo>
                    <a:lnTo>
                      <a:pt x="42" y="37"/>
                    </a:lnTo>
                    <a:lnTo>
                      <a:pt x="40" y="18"/>
                    </a:lnTo>
                    <a:lnTo>
                      <a:pt x="6" y="38"/>
                    </a:lnTo>
                    <a:lnTo>
                      <a:pt x="5" y="55"/>
                    </a:lnTo>
                    <a:lnTo>
                      <a:pt x="11" y="46"/>
                    </a:lnTo>
                    <a:lnTo>
                      <a:pt x="23" y="49"/>
                    </a:lnTo>
                    <a:lnTo>
                      <a:pt x="0" y="65"/>
                    </a:lnTo>
                    <a:lnTo>
                      <a:pt x="27" y="49"/>
                    </a:lnTo>
                    <a:lnTo>
                      <a:pt x="79" y="34"/>
                    </a:lnTo>
                    <a:lnTo>
                      <a:pt x="88" y="28"/>
                    </a:lnTo>
                    <a:lnTo>
                      <a:pt x="123" y="19"/>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77" name="Freeform 400"/>
              <p:cNvSpPr>
                <a:spLocks noChangeAspect="1"/>
              </p:cNvSpPr>
              <p:nvPr/>
            </p:nvSpPr>
            <p:spPr bwMode="auto">
              <a:xfrm>
                <a:off x="1065027" y="1815314"/>
                <a:ext cx="30219" cy="57877"/>
              </a:xfrm>
              <a:custGeom>
                <a:avLst/>
                <a:gdLst>
                  <a:gd name="T0" fmla="*/ 2147483647 w 51"/>
                  <a:gd name="T1" fmla="*/ 2147483647 h 85"/>
                  <a:gd name="T2" fmla="*/ 2147483647 w 51"/>
                  <a:gd name="T3" fmla="*/ 2147483647 h 85"/>
                  <a:gd name="T4" fmla="*/ 2147483647 w 51"/>
                  <a:gd name="T5" fmla="*/ 2147483647 h 85"/>
                  <a:gd name="T6" fmla="*/ 0 w 51"/>
                  <a:gd name="T7" fmla="*/ 2147483647 h 85"/>
                  <a:gd name="T8" fmla="*/ 2147483647 w 51"/>
                  <a:gd name="T9" fmla="*/ 2147483647 h 85"/>
                  <a:gd name="T10" fmla="*/ 2147483647 w 51"/>
                  <a:gd name="T11" fmla="*/ 2147483647 h 85"/>
                  <a:gd name="T12" fmla="*/ 2147483647 w 51"/>
                  <a:gd name="T13" fmla="*/ 2147483647 h 85"/>
                  <a:gd name="T14" fmla="*/ 2147483647 w 51"/>
                  <a:gd name="T15" fmla="*/ 2147483647 h 85"/>
                  <a:gd name="T16" fmla="*/ 2147483647 w 51"/>
                  <a:gd name="T17" fmla="*/ 2147483647 h 85"/>
                  <a:gd name="T18" fmla="*/ 2147483647 w 51"/>
                  <a:gd name="T19" fmla="*/ 0 h 85"/>
                  <a:gd name="T20" fmla="*/ 2147483647 w 51"/>
                  <a:gd name="T21" fmla="*/ 2147483647 h 85"/>
                  <a:gd name="T22" fmla="*/ 2147483647 w 51"/>
                  <a:gd name="T23" fmla="*/ 2147483647 h 85"/>
                  <a:gd name="T24" fmla="*/ 2147483647 w 51"/>
                  <a:gd name="T25" fmla="*/ 2147483647 h 85"/>
                  <a:gd name="T26" fmla="*/ 2147483647 w 51"/>
                  <a:gd name="T27" fmla="*/ 2147483647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85"/>
                  <a:gd name="T44" fmla="*/ 51 w 51"/>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85">
                    <a:moveTo>
                      <a:pt x="30" y="78"/>
                    </a:moveTo>
                    <a:lnTo>
                      <a:pt x="23" y="85"/>
                    </a:lnTo>
                    <a:lnTo>
                      <a:pt x="20" y="66"/>
                    </a:lnTo>
                    <a:lnTo>
                      <a:pt x="0" y="55"/>
                    </a:lnTo>
                    <a:lnTo>
                      <a:pt x="18" y="51"/>
                    </a:lnTo>
                    <a:lnTo>
                      <a:pt x="29" y="36"/>
                    </a:lnTo>
                    <a:lnTo>
                      <a:pt x="12" y="39"/>
                    </a:lnTo>
                    <a:lnTo>
                      <a:pt x="32" y="23"/>
                    </a:lnTo>
                    <a:lnTo>
                      <a:pt x="29" y="8"/>
                    </a:lnTo>
                    <a:lnTo>
                      <a:pt x="45" y="0"/>
                    </a:lnTo>
                    <a:lnTo>
                      <a:pt x="51" y="40"/>
                    </a:lnTo>
                    <a:lnTo>
                      <a:pt x="44" y="37"/>
                    </a:lnTo>
                    <a:lnTo>
                      <a:pt x="41" y="48"/>
                    </a:lnTo>
                    <a:lnTo>
                      <a:pt x="30" y="78"/>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78" name="Freeform 401"/>
              <p:cNvSpPr>
                <a:spLocks noChangeAspect="1"/>
              </p:cNvSpPr>
              <p:nvPr/>
            </p:nvSpPr>
            <p:spPr bwMode="auto">
              <a:xfrm>
                <a:off x="1084671" y="1748394"/>
                <a:ext cx="31730" cy="41601"/>
              </a:xfrm>
              <a:custGeom>
                <a:avLst/>
                <a:gdLst>
                  <a:gd name="T0" fmla="*/ 2147483647 w 56"/>
                  <a:gd name="T1" fmla="*/ 2147483647 h 62"/>
                  <a:gd name="T2" fmla="*/ 2147483647 w 56"/>
                  <a:gd name="T3" fmla="*/ 2147483647 h 62"/>
                  <a:gd name="T4" fmla="*/ 0 w 56"/>
                  <a:gd name="T5" fmla="*/ 2147483647 h 62"/>
                  <a:gd name="T6" fmla="*/ 2147483647 w 56"/>
                  <a:gd name="T7" fmla="*/ 2147483647 h 62"/>
                  <a:gd name="T8" fmla="*/ 2147483647 w 56"/>
                  <a:gd name="T9" fmla="*/ 0 h 62"/>
                  <a:gd name="T10" fmla="*/ 2147483647 w 56"/>
                  <a:gd name="T11" fmla="*/ 2147483647 h 62"/>
                  <a:gd name="T12" fmla="*/ 2147483647 w 56"/>
                  <a:gd name="T13" fmla="*/ 2147483647 h 62"/>
                  <a:gd name="T14" fmla="*/ 0 60000 65536"/>
                  <a:gd name="T15" fmla="*/ 0 60000 65536"/>
                  <a:gd name="T16" fmla="*/ 0 60000 65536"/>
                  <a:gd name="T17" fmla="*/ 0 60000 65536"/>
                  <a:gd name="T18" fmla="*/ 0 60000 65536"/>
                  <a:gd name="T19" fmla="*/ 0 60000 65536"/>
                  <a:gd name="T20" fmla="*/ 0 60000 65536"/>
                  <a:gd name="T21" fmla="*/ 0 w 56"/>
                  <a:gd name="T22" fmla="*/ 0 h 62"/>
                  <a:gd name="T23" fmla="*/ 56 w 56"/>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62">
                    <a:moveTo>
                      <a:pt x="52" y="34"/>
                    </a:moveTo>
                    <a:lnTo>
                      <a:pt x="38" y="38"/>
                    </a:lnTo>
                    <a:lnTo>
                      <a:pt x="0" y="62"/>
                    </a:lnTo>
                    <a:lnTo>
                      <a:pt x="10" y="49"/>
                    </a:lnTo>
                    <a:lnTo>
                      <a:pt x="41" y="0"/>
                    </a:lnTo>
                    <a:lnTo>
                      <a:pt x="56" y="3"/>
                    </a:lnTo>
                    <a:lnTo>
                      <a:pt x="52" y="34"/>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79" name="Freeform 402"/>
              <p:cNvSpPr>
                <a:spLocks noChangeAspect="1"/>
              </p:cNvSpPr>
              <p:nvPr/>
            </p:nvSpPr>
            <p:spPr bwMode="auto">
              <a:xfrm>
                <a:off x="311051" y="1860530"/>
                <a:ext cx="48351" cy="19896"/>
              </a:xfrm>
              <a:custGeom>
                <a:avLst/>
                <a:gdLst>
                  <a:gd name="T0" fmla="*/ 2147483647 w 83"/>
                  <a:gd name="T1" fmla="*/ 2147483647 h 29"/>
                  <a:gd name="T2" fmla="*/ 2147483647 w 83"/>
                  <a:gd name="T3" fmla="*/ 0 h 29"/>
                  <a:gd name="T4" fmla="*/ 0 w 83"/>
                  <a:gd name="T5" fmla="*/ 2147483647 h 29"/>
                  <a:gd name="T6" fmla="*/ 2147483647 w 83"/>
                  <a:gd name="T7" fmla="*/ 2147483647 h 29"/>
                  <a:gd name="T8" fmla="*/ 2147483647 w 83"/>
                  <a:gd name="T9" fmla="*/ 2147483647 h 29"/>
                  <a:gd name="T10" fmla="*/ 0 60000 65536"/>
                  <a:gd name="T11" fmla="*/ 0 60000 65536"/>
                  <a:gd name="T12" fmla="*/ 0 60000 65536"/>
                  <a:gd name="T13" fmla="*/ 0 60000 65536"/>
                  <a:gd name="T14" fmla="*/ 0 60000 65536"/>
                  <a:gd name="T15" fmla="*/ 0 w 83"/>
                  <a:gd name="T16" fmla="*/ 0 h 29"/>
                  <a:gd name="T17" fmla="*/ 83 w 83"/>
                  <a:gd name="T18" fmla="*/ 29 h 29"/>
                </a:gdLst>
                <a:ahLst/>
                <a:cxnLst>
                  <a:cxn ang="T10">
                    <a:pos x="T0" y="T1"/>
                  </a:cxn>
                  <a:cxn ang="T11">
                    <a:pos x="T2" y="T3"/>
                  </a:cxn>
                  <a:cxn ang="T12">
                    <a:pos x="T4" y="T5"/>
                  </a:cxn>
                  <a:cxn ang="T13">
                    <a:pos x="T6" y="T7"/>
                  </a:cxn>
                  <a:cxn ang="T14">
                    <a:pos x="T8" y="T9"/>
                  </a:cxn>
                </a:cxnLst>
                <a:rect l="T15" t="T16" r="T17" b="T18"/>
                <a:pathLst>
                  <a:path w="83" h="29">
                    <a:moveTo>
                      <a:pt x="83" y="20"/>
                    </a:moveTo>
                    <a:lnTo>
                      <a:pt x="66" y="0"/>
                    </a:lnTo>
                    <a:lnTo>
                      <a:pt x="0" y="24"/>
                    </a:lnTo>
                    <a:lnTo>
                      <a:pt x="20" y="29"/>
                    </a:lnTo>
                    <a:lnTo>
                      <a:pt x="83" y="20"/>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80" name="Freeform 403"/>
              <p:cNvSpPr>
                <a:spLocks noChangeAspect="1"/>
              </p:cNvSpPr>
              <p:nvPr/>
            </p:nvSpPr>
            <p:spPr bwMode="auto">
              <a:xfrm>
                <a:off x="442504" y="1674236"/>
                <a:ext cx="34752" cy="18089"/>
              </a:xfrm>
              <a:custGeom>
                <a:avLst/>
                <a:gdLst>
                  <a:gd name="T0" fmla="*/ 2147483647 w 61"/>
                  <a:gd name="T1" fmla="*/ 2147483647 h 25"/>
                  <a:gd name="T2" fmla="*/ 2147483647 w 61"/>
                  <a:gd name="T3" fmla="*/ 2147483647 h 25"/>
                  <a:gd name="T4" fmla="*/ 0 w 61"/>
                  <a:gd name="T5" fmla="*/ 2147483647 h 25"/>
                  <a:gd name="T6" fmla="*/ 2147483647 w 61"/>
                  <a:gd name="T7" fmla="*/ 0 h 25"/>
                  <a:gd name="T8" fmla="*/ 2147483647 w 61"/>
                  <a:gd name="T9" fmla="*/ 2147483647 h 25"/>
                  <a:gd name="T10" fmla="*/ 0 60000 65536"/>
                  <a:gd name="T11" fmla="*/ 0 60000 65536"/>
                  <a:gd name="T12" fmla="*/ 0 60000 65536"/>
                  <a:gd name="T13" fmla="*/ 0 60000 65536"/>
                  <a:gd name="T14" fmla="*/ 0 60000 65536"/>
                  <a:gd name="T15" fmla="*/ 0 w 61"/>
                  <a:gd name="T16" fmla="*/ 0 h 25"/>
                  <a:gd name="T17" fmla="*/ 61 w 61"/>
                  <a:gd name="T18" fmla="*/ 25 h 25"/>
                </a:gdLst>
                <a:ahLst/>
                <a:cxnLst>
                  <a:cxn ang="T10">
                    <a:pos x="T0" y="T1"/>
                  </a:cxn>
                  <a:cxn ang="T11">
                    <a:pos x="T2" y="T3"/>
                  </a:cxn>
                  <a:cxn ang="T12">
                    <a:pos x="T4" y="T5"/>
                  </a:cxn>
                  <a:cxn ang="T13">
                    <a:pos x="T6" y="T7"/>
                  </a:cxn>
                  <a:cxn ang="T14">
                    <a:pos x="T8" y="T9"/>
                  </a:cxn>
                </a:cxnLst>
                <a:rect l="T15" t="T16" r="T17" b="T18"/>
                <a:pathLst>
                  <a:path w="61" h="25">
                    <a:moveTo>
                      <a:pt x="59" y="19"/>
                    </a:moveTo>
                    <a:lnTo>
                      <a:pt x="36" y="25"/>
                    </a:lnTo>
                    <a:lnTo>
                      <a:pt x="0" y="15"/>
                    </a:lnTo>
                    <a:lnTo>
                      <a:pt x="61" y="0"/>
                    </a:lnTo>
                    <a:lnTo>
                      <a:pt x="59" y="19"/>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81" name="Freeform 404"/>
              <p:cNvSpPr>
                <a:spLocks noChangeAspect="1"/>
              </p:cNvSpPr>
              <p:nvPr/>
            </p:nvSpPr>
            <p:spPr bwMode="auto">
              <a:xfrm>
                <a:off x="1062005" y="1746584"/>
                <a:ext cx="33239" cy="28937"/>
              </a:xfrm>
              <a:custGeom>
                <a:avLst/>
                <a:gdLst>
                  <a:gd name="T0" fmla="*/ 2147483647 w 56"/>
                  <a:gd name="T1" fmla="*/ 2147483647 h 42"/>
                  <a:gd name="T2" fmla="*/ 2147483647 w 56"/>
                  <a:gd name="T3" fmla="*/ 2147483647 h 42"/>
                  <a:gd name="T4" fmla="*/ 2147483647 w 56"/>
                  <a:gd name="T5" fmla="*/ 2147483647 h 42"/>
                  <a:gd name="T6" fmla="*/ 2147483647 w 56"/>
                  <a:gd name="T7" fmla="*/ 2147483647 h 42"/>
                  <a:gd name="T8" fmla="*/ 2147483647 w 56"/>
                  <a:gd name="T9" fmla="*/ 2147483647 h 42"/>
                  <a:gd name="T10" fmla="*/ 2147483647 w 56"/>
                  <a:gd name="T11" fmla="*/ 2147483647 h 42"/>
                  <a:gd name="T12" fmla="*/ 2147483647 w 56"/>
                  <a:gd name="T13" fmla="*/ 0 h 42"/>
                  <a:gd name="T14" fmla="*/ 2147483647 w 56"/>
                  <a:gd name="T15" fmla="*/ 2147483647 h 42"/>
                  <a:gd name="T16" fmla="*/ 2147483647 w 56"/>
                  <a:gd name="T17" fmla="*/ 2147483647 h 42"/>
                  <a:gd name="T18" fmla="*/ 0 w 56"/>
                  <a:gd name="T19" fmla="*/ 2147483647 h 42"/>
                  <a:gd name="T20" fmla="*/ 2147483647 w 56"/>
                  <a:gd name="T21" fmla="*/ 2147483647 h 42"/>
                  <a:gd name="T22" fmla="*/ 2147483647 w 56"/>
                  <a:gd name="T23" fmla="*/ 2147483647 h 42"/>
                  <a:gd name="T24" fmla="*/ 2147483647 w 56"/>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42"/>
                  <a:gd name="T41" fmla="*/ 56 w 5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42">
                    <a:moveTo>
                      <a:pt x="47" y="40"/>
                    </a:moveTo>
                    <a:lnTo>
                      <a:pt x="41" y="29"/>
                    </a:lnTo>
                    <a:lnTo>
                      <a:pt x="27" y="15"/>
                    </a:lnTo>
                    <a:lnTo>
                      <a:pt x="56" y="24"/>
                    </a:lnTo>
                    <a:lnTo>
                      <a:pt x="53" y="17"/>
                    </a:lnTo>
                    <a:lnTo>
                      <a:pt x="38" y="15"/>
                    </a:lnTo>
                    <a:lnTo>
                      <a:pt x="45" y="0"/>
                    </a:lnTo>
                    <a:lnTo>
                      <a:pt x="20" y="11"/>
                    </a:lnTo>
                    <a:lnTo>
                      <a:pt x="15" y="23"/>
                    </a:lnTo>
                    <a:lnTo>
                      <a:pt x="0" y="23"/>
                    </a:lnTo>
                    <a:lnTo>
                      <a:pt x="12" y="42"/>
                    </a:lnTo>
                    <a:lnTo>
                      <a:pt x="20" y="26"/>
                    </a:lnTo>
                    <a:lnTo>
                      <a:pt x="47" y="40"/>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82" name="Freeform 405"/>
              <p:cNvSpPr>
                <a:spLocks noChangeAspect="1"/>
              </p:cNvSpPr>
              <p:nvPr/>
            </p:nvSpPr>
            <p:spPr bwMode="auto">
              <a:xfrm>
                <a:off x="1058980" y="1773713"/>
                <a:ext cx="19644" cy="45221"/>
              </a:xfrm>
              <a:custGeom>
                <a:avLst/>
                <a:gdLst>
                  <a:gd name="T0" fmla="*/ 0 w 36"/>
                  <a:gd name="T1" fmla="*/ 2147483647 h 65"/>
                  <a:gd name="T2" fmla="*/ 2147483647 w 36"/>
                  <a:gd name="T3" fmla="*/ 0 h 65"/>
                  <a:gd name="T4" fmla="*/ 2147483647 w 36"/>
                  <a:gd name="T5" fmla="*/ 2147483647 h 65"/>
                  <a:gd name="T6" fmla="*/ 0 w 36"/>
                  <a:gd name="T7" fmla="*/ 2147483647 h 65"/>
                  <a:gd name="T8" fmla="*/ 0 60000 65536"/>
                  <a:gd name="T9" fmla="*/ 0 60000 65536"/>
                  <a:gd name="T10" fmla="*/ 0 60000 65536"/>
                  <a:gd name="T11" fmla="*/ 0 60000 65536"/>
                  <a:gd name="T12" fmla="*/ 0 w 36"/>
                  <a:gd name="T13" fmla="*/ 0 h 65"/>
                  <a:gd name="T14" fmla="*/ 36 w 36"/>
                  <a:gd name="T15" fmla="*/ 65 h 65"/>
                </a:gdLst>
                <a:ahLst/>
                <a:cxnLst>
                  <a:cxn ang="T8">
                    <a:pos x="T0" y="T1"/>
                  </a:cxn>
                  <a:cxn ang="T9">
                    <a:pos x="T2" y="T3"/>
                  </a:cxn>
                  <a:cxn ang="T10">
                    <a:pos x="T4" y="T5"/>
                  </a:cxn>
                  <a:cxn ang="T11">
                    <a:pos x="T6" y="T7"/>
                  </a:cxn>
                </a:cxnLst>
                <a:rect l="T12" t="T13" r="T14" b="T15"/>
                <a:pathLst>
                  <a:path w="36" h="65">
                    <a:moveTo>
                      <a:pt x="0" y="65"/>
                    </a:moveTo>
                    <a:lnTo>
                      <a:pt x="36" y="0"/>
                    </a:lnTo>
                    <a:lnTo>
                      <a:pt x="11" y="12"/>
                    </a:lnTo>
                    <a:lnTo>
                      <a:pt x="0" y="65"/>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83" name="Freeform 406"/>
              <p:cNvSpPr>
                <a:spLocks noChangeAspect="1"/>
              </p:cNvSpPr>
              <p:nvPr/>
            </p:nvSpPr>
            <p:spPr bwMode="auto">
              <a:xfrm>
                <a:off x="1090710" y="1788192"/>
                <a:ext cx="21153" cy="21704"/>
              </a:xfrm>
              <a:custGeom>
                <a:avLst/>
                <a:gdLst>
                  <a:gd name="T0" fmla="*/ 2147483647 w 36"/>
                  <a:gd name="T1" fmla="*/ 2147483647 h 33"/>
                  <a:gd name="T2" fmla="*/ 2147483647 w 36"/>
                  <a:gd name="T3" fmla="*/ 2147483647 h 33"/>
                  <a:gd name="T4" fmla="*/ 2147483647 w 36"/>
                  <a:gd name="T5" fmla="*/ 0 h 33"/>
                  <a:gd name="T6" fmla="*/ 0 w 36"/>
                  <a:gd name="T7" fmla="*/ 2147483647 h 33"/>
                  <a:gd name="T8" fmla="*/ 2147483647 w 36"/>
                  <a:gd name="T9" fmla="*/ 2147483647 h 33"/>
                  <a:gd name="T10" fmla="*/ 2147483647 w 36"/>
                  <a:gd name="T11" fmla="*/ 2147483647 h 33"/>
                  <a:gd name="T12" fmla="*/ 2147483647 w 36"/>
                  <a:gd name="T13" fmla="*/ 2147483647 h 33"/>
                  <a:gd name="T14" fmla="*/ 0 60000 65536"/>
                  <a:gd name="T15" fmla="*/ 0 60000 65536"/>
                  <a:gd name="T16" fmla="*/ 0 60000 65536"/>
                  <a:gd name="T17" fmla="*/ 0 60000 65536"/>
                  <a:gd name="T18" fmla="*/ 0 60000 65536"/>
                  <a:gd name="T19" fmla="*/ 0 60000 65536"/>
                  <a:gd name="T20" fmla="*/ 0 60000 65536"/>
                  <a:gd name="T21" fmla="*/ 0 w 36"/>
                  <a:gd name="T22" fmla="*/ 0 h 33"/>
                  <a:gd name="T23" fmla="*/ 36 w 3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3">
                    <a:moveTo>
                      <a:pt x="31" y="21"/>
                    </a:moveTo>
                    <a:lnTo>
                      <a:pt x="36" y="14"/>
                    </a:lnTo>
                    <a:lnTo>
                      <a:pt x="14" y="0"/>
                    </a:lnTo>
                    <a:lnTo>
                      <a:pt x="0" y="26"/>
                    </a:lnTo>
                    <a:lnTo>
                      <a:pt x="12" y="33"/>
                    </a:lnTo>
                    <a:lnTo>
                      <a:pt x="22" y="20"/>
                    </a:lnTo>
                    <a:lnTo>
                      <a:pt x="31" y="21"/>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84" name="Freeform 407"/>
              <p:cNvSpPr>
                <a:spLocks noChangeAspect="1"/>
              </p:cNvSpPr>
              <p:nvPr/>
            </p:nvSpPr>
            <p:spPr bwMode="auto">
              <a:xfrm>
                <a:off x="1069557" y="1799040"/>
                <a:ext cx="19644" cy="21704"/>
              </a:xfrm>
              <a:custGeom>
                <a:avLst/>
                <a:gdLst>
                  <a:gd name="T0" fmla="*/ 2147483647 w 36"/>
                  <a:gd name="T1" fmla="*/ 2147483647 h 34"/>
                  <a:gd name="T2" fmla="*/ 0 w 36"/>
                  <a:gd name="T3" fmla="*/ 2147483647 h 34"/>
                  <a:gd name="T4" fmla="*/ 2147483647 w 36"/>
                  <a:gd name="T5" fmla="*/ 0 h 34"/>
                  <a:gd name="T6" fmla="*/ 2147483647 w 36"/>
                  <a:gd name="T7" fmla="*/ 2147483647 h 34"/>
                  <a:gd name="T8" fmla="*/ 0 60000 65536"/>
                  <a:gd name="T9" fmla="*/ 0 60000 65536"/>
                  <a:gd name="T10" fmla="*/ 0 60000 65536"/>
                  <a:gd name="T11" fmla="*/ 0 60000 65536"/>
                  <a:gd name="T12" fmla="*/ 0 w 36"/>
                  <a:gd name="T13" fmla="*/ 0 h 34"/>
                  <a:gd name="T14" fmla="*/ 36 w 36"/>
                  <a:gd name="T15" fmla="*/ 34 h 34"/>
                </a:gdLst>
                <a:ahLst/>
                <a:cxnLst>
                  <a:cxn ang="T8">
                    <a:pos x="T0" y="T1"/>
                  </a:cxn>
                  <a:cxn ang="T9">
                    <a:pos x="T2" y="T3"/>
                  </a:cxn>
                  <a:cxn ang="T10">
                    <a:pos x="T4" y="T5"/>
                  </a:cxn>
                  <a:cxn ang="T11">
                    <a:pos x="T6" y="T7"/>
                  </a:cxn>
                </a:cxnLst>
                <a:rect l="T12" t="T13" r="T14" b="T15"/>
                <a:pathLst>
                  <a:path w="36" h="34">
                    <a:moveTo>
                      <a:pt x="36" y="10"/>
                    </a:moveTo>
                    <a:lnTo>
                      <a:pt x="0" y="34"/>
                    </a:lnTo>
                    <a:lnTo>
                      <a:pt x="18" y="0"/>
                    </a:lnTo>
                    <a:lnTo>
                      <a:pt x="36" y="10"/>
                    </a:lnTo>
                    <a:close/>
                  </a:path>
                </a:pathLst>
              </a:custGeom>
              <a:solidFill>
                <a:schemeClr val="bg1">
                  <a:lumMod val="85000"/>
                </a:schemeClr>
              </a:solidFill>
              <a:ln w="0" cap="flat" cmpd="sng">
                <a:solidFill>
                  <a:srgbClr val="006699"/>
                </a:solidFill>
                <a:prstDash val="solid"/>
                <a:round/>
                <a:headEnd type="none" w="med" len="med"/>
                <a:tailEnd type="none" w="med" len="med"/>
              </a:ln>
            </p:spPr>
            <p:txBody>
              <a:bodyPr/>
              <a:lstStyle/>
              <a:p>
                <a:endParaRPr lang="en-US" sz="1799"/>
              </a:p>
            </p:txBody>
          </p:sp>
          <p:sp>
            <p:nvSpPr>
              <p:cNvPr id="1285" name="Freeform 408"/>
              <p:cNvSpPr>
                <a:spLocks noChangeAspect="1"/>
              </p:cNvSpPr>
              <p:nvPr/>
            </p:nvSpPr>
            <p:spPr bwMode="auto">
              <a:xfrm>
                <a:off x="2255663" y="2368962"/>
                <a:ext cx="61950" cy="16276"/>
              </a:xfrm>
              <a:custGeom>
                <a:avLst/>
                <a:gdLst>
                  <a:gd name="T0" fmla="*/ 2147483647 w 106"/>
                  <a:gd name="T1" fmla="*/ 2147483647 h 25"/>
                  <a:gd name="T2" fmla="*/ 2147483647 w 106"/>
                  <a:gd name="T3" fmla="*/ 2147483647 h 25"/>
                  <a:gd name="T4" fmla="*/ 2147483647 w 106"/>
                  <a:gd name="T5" fmla="*/ 0 h 25"/>
                  <a:gd name="T6" fmla="*/ 0 w 106"/>
                  <a:gd name="T7" fmla="*/ 2147483647 h 25"/>
                  <a:gd name="T8" fmla="*/ 2147483647 w 106"/>
                  <a:gd name="T9" fmla="*/ 2147483647 h 25"/>
                  <a:gd name="T10" fmla="*/ 2147483647 w 106"/>
                  <a:gd name="T11" fmla="*/ 2147483647 h 25"/>
                  <a:gd name="T12" fmla="*/ 0 60000 65536"/>
                  <a:gd name="T13" fmla="*/ 0 60000 65536"/>
                  <a:gd name="T14" fmla="*/ 0 60000 65536"/>
                  <a:gd name="T15" fmla="*/ 0 60000 65536"/>
                  <a:gd name="T16" fmla="*/ 0 60000 65536"/>
                  <a:gd name="T17" fmla="*/ 0 60000 65536"/>
                  <a:gd name="T18" fmla="*/ 0 w 106"/>
                  <a:gd name="T19" fmla="*/ 0 h 25"/>
                  <a:gd name="T20" fmla="*/ 106 w 106"/>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06" h="25">
                    <a:moveTo>
                      <a:pt x="106" y="3"/>
                    </a:moveTo>
                    <a:lnTo>
                      <a:pt x="78" y="10"/>
                    </a:lnTo>
                    <a:lnTo>
                      <a:pt x="83" y="0"/>
                    </a:lnTo>
                    <a:lnTo>
                      <a:pt x="0" y="25"/>
                    </a:lnTo>
                    <a:lnTo>
                      <a:pt x="53" y="13"/>
                    </a:lnTo>
                    <a:lnTo>
                      <a:pt x="106" y="3"/>
                    </a:lnTo>
                    <a:close/>
                  </a:path>
                </a:pathLst>
              </a:custGeom>
              <a:solidFill>
                <a:schemeClr val="bg1">
                  <a:lumMod val="85000"/>
                </a:schemeClr>
              </a:solidFill>
              <a:ln w="0">
                <a:solidFill>
                  <a:srgbClr val="006699"/>
                </a:solidFill>
                <a:prstDash val="solid"/>
                <a:round/>
                <a:headEnd/>
                <a:tailEnd/>
              </a:ln>
            </p:spPr>
            <p:txBody>
              <a:bodyPr/>
              <a:lstStyle/>
              <a:p>
                <a:endParaRPr lang="en-US" sz="1799"/>
              </a:p>
            </p:txBody>
          </p:sp>
        </p:grpSp>
        <p:sp>
          <p:nvSpPr>
            <p:cNvPr id="2" name="Rectangle 1"/>
            <p:cNvSpPr/>
            <p:nvPr/>
          </p:nvSpPr>
          <p:spPr>
            <a:xfrm>
              <a:off x="5436811" y="5135748"/>
              <a:ext cx="741904" cy="396605"/>
            </a:xfrm>
            <a:prstGeom prst="rect">
              <a:avLst/>
            </a:prstGeom>
            <a:solidFill>
              <a:srgbClr val="FF0000"/>
            </a:solidFill>
            <a:ln>
              <a:solidFill>
                <a:schemeClr val="tx1"/>
              </a:solidFill>
            </a:ln>
          </p:spPr>
          <p:txBody>
            <a:bodyPr wrap="none">
              <a:spAutoFit/>
            </a:bodyPr>
            <a:lstStyle/>
            <a:p>
              <a:r>
                <a:rPr lang="en-US" altLang="zh-CN" sz="1100" dirty="0">
                  <a:solidFill>
                    <a:schemeClr val="bg1"/>
                  </a:solidFill>
                  <a:latin typeface="Calibri" panose="020F0502020204030204" pitchFamily="34" charset="0"/>
                  <a:cs typeface="Calibri" panose="020F0502020204030204" pitchFamily="34" charset="0"/>
                </a:rPr>
                <a:t>&gt;90%</a:t>
              </a:r>
              <a:endParaRPr lang="zh-CN" altLang="en-US" sz="1100" dirty="0">
                <a:solidFill>
                  <a:schemeClr val="bg1"/>
                </a:solidFill>
              </a:endParaRPr>
            </a:p>
          </p:txBody>
        </p:sp>
        <p:sp>
          <p:nvSpPr>
            <p:cNvPr id="445" name="Rectangle 444"/>
            <p:cNvSpPr/>
            <p:nvPr/>
          </p:nvSpPr>
          <p:spPr>
            <a:xfrm>
              <a:off x="2914533" y="2737605"/>
              <a:ext cx="741904" cy="396605"/>
            </a:xfrm>
            <a:prstGeom prst="rect">
              <a:avLst/>
            </a:prstGeom>
            <a:solidFill>
              <a:srgbClr val="FFC000"/>
            </a:solidFill>
            <a:ln>
              <a:solidFill>
                <a:schemeClr val="tx1"/>
              </a:solidFill>
            </a:ln>
          </p:spPr>
          <p:txBody>
            <a:bodyPr wrap="none">
              <a:spAutoFit/>
            </a:bodyPr>
            <a:lstStyle/>
            <a:p>
              <a:r>
                <a:rPr lang="en-US" altLang="zh-CN" sz="1100" dirty="0">
                  <a:solidFill>
                    <a:srgbClr val="404040"/>
                  </a:solidFill>
                  <a:latin typeface="Calibri" panose="020F0502020204030204" pitchFamily="34" charset="0"/>
                  <a:cs typeface="Calibri" panose="020F0502020204030204" pitchFamily="34" charset="0"/>
                </a:rPr>
                <a:t>&gt;75%</a:t>
              </a:r>
              <a:endParaRPr lang="zh-CN" altLang="en-US" sz="1100" dirty="0"/>
            </a:p>
          </p:txBody>
        </p:sp>
        <p:sp>
          <p:nvSpPr>
            <p:cNvPr id="467" name="Rectangle 466"/>
            <p:cNvSpPr/>
            <p:nvPr/>
          </p:nvSpPr>
          <p:spPr>
            <a:xfrm>
              <a:off x="4497156" y="4498139"/>
              <a:ext cx="741904" cy="396605"/>
            </a:xfrm>
            <a:prstGeom prst="rect">
              <a:avLst/>
            </a:prstGeom>
            <a:solidFill>
              <a:srgbClr val="92D050"/>
            </a:solidFill>
            <a:ln>
              <a:solidFill>
                <a:schemeClr val="tx1"/>
              </a:solidFill>
            </a:ln>
          </p:spPr>
          <p:txBody>
            <a:bodyPr wrap="none">
              <a:spAutoFit/>
            </a:bodyPr>
            <a:lstStyle/>
            <a:p>
              <a:pPr algn="ctr"/>
              <a:r>
                <a:rPr lang="en-US" altLang="zh-CN" sz="1100" dirty="0">
                  <a:solidFill>
                    <a:schemeClr val="bg1"/>
                  </a:solidFill>
                  <a:latin typeface="Calibri" panose="020F0502020204030204" pitchFamily="34" charset="0"/>
                  <a:cs typeface="Calibri" panose="020F0502020204030204" pitchFamily="34" charset="0"/>
                </a:rPr>
                <a:t>&gt;85%</a:t>
              </a:r>
            </a:p>
          </p:txBody>
        </p:sp>
        <p:sp>
          <p:nvSpPr>
            <p:cNvPr id="468" name="Rectangle 467"/>
            <p:cNvSpPr/>
            <p:nvPr/>
          </p:nvSpPr>
          <p:spPr>
            <a:xfrm>
              <a:off x="489144" y="4545398"/>
              <a:ext cx="741904" cy="396605"/>
            </a:xfrm>
            <a:prstGeom prst="rect">
              <a:avLst/>
            </a:prstGeom>
            <a:solidFill>
              <a:srgbClr val="FFFF00"/>
            </a:solidFill>
            <a:ln>
              <a:solidFill>
                <a:schemeClr val="tx1"/>
              </a:solidFill>
            </a:ln>
          </p:spPr>
          <p:txBody>
            <a:bodyPr wrap="none">
              <a:spAutoFit/>
            </a:bodyPr>
            <a:lstStyle/>
            <a:p>
              <a:r>
                <a:rPr lang="en-US" altLang="zh-CN" sz="1100" dirty="0">
                  <a:latin typeface="Calibri" panose="020F0502020204030204" pitchFamily="34" charset="0"/>
                  <a:cs typeface="Calibri" panose="020F0502020204030204" pitchFamily="34" charset="0"/>
                </a:rPr>
                <a:t>&gt;80%</a:t>
              </a:r>
              <a:endParaRPr lang="zh-CN" altLang="en-US" sz="1100" dirty="0"/>
            </a:p>
          </p:txBody>
        </p:sp>
        <p:sp>
          <p:nvSpPr>
            <p:cNvPr id="470" name="Rectangle 469"/>
            <p:cNvSpPr/>
            <p:nvPr/>
          </p:nvSpPr>
          <p:spPr>
            <a:xfrm>
              <a:off x="2554609" y="5141549"/>
              <a:ext cx="741904" cy="396605"/>
            </a:xfrm>
            <a:prstGeom prst="rect">
              <a:avLst/>
            </a:prstGeom>
            <a:solidFill>
              <a:srgbClr val="00B050"/>
            </a:solidFill>
            <a:ln>
              <a:solidFill>
                <a:schemeClr val="tx1"/>
              </a:solidFill>
            </a:ln>
          </p:spPr>
          <p:txBody>
            <a:bodyPr wrap="none">
              <a:spAutoFit/>
            </a:bodyPr>
            <a:lstStyle/>
            <a:p>
              <a:pPr algn="ctr"/>
              <a:r>
                <a:rPr lang="en-US" altLang="zh-CN" sz="1100" dirty="0">
                  <a:solidFill>
                    <a:schemeClr val="bg1"/>
                  </a:solidFill>
                  <a:latin typeface="Calibri" panose="020F0502020204030204" pitchFamily="34" charset="0"/>
                  <a:cs typeface="Calibri" panose="020F0502020204030204" pitchFamily="34" charset="0"/>
                </a:rPr>
                <a:t>&gt;85%</a:t>
              </a:r>
            </a:p>
          </p:txBody>
        </p:sp>
        <p:sp>
          <p:nvSpPr>
            <p:cNvPr id="471" name="Rectangle 470"/>
            <p:cNvSpPr/>
            <p:nvPr/>
          </p:nvSpPr>
          <p:spPr>
            <a:xfrm>
              <a:off x="6686930" y="3967025"/>
              <a:ext cx="741904" cy="396605"/>
            </a:xfrm>
            <a:prstGeom prst="rect">
              <a:avLst/>
            </a:prstGeom>
            <a:solidFill>
              <a:schemeClr val="tx2">
                <a:lumMod val="60000"/>
                <a:lumOff val="40000"/>
              </a:schemeClr>
            </a:solidFill>
            <a:ln>
              <a:solidFill>
                <a:schemeClr val="tx1"/>
              </a:solidFill>
            </a:ln>
          </p:spPr>
          <p:txBody>
            <a:bodyPr wrap="none">
              <a:spAutoFit/>
            </a:bodyPr>
            <a:lstStyle/>
            <a:p>
              <a:r>
                <a:rPr lang="en-US" altLang="zh-CN" sz="1100" dirty="0">
                  <a:solidFill>
                    <a:schemeClr val="bg1"/>
                  </a:solidFill>
                  <a:latin typeface="Calibri" panose="020F0502020204030204" pitchFamily="34" charset="0"/>
                  <a:cs typeface="Calibri" panose="020F0502020204030204" pitchFamily="34" charset="0"/>
                </a:rPr>
                <a:t>&lt;20%</a:t>
              </a:r>
              <a:endParaRPr lang="zh-CN" altLang="en-US" sz="1100" dirty="0">
                <a:solidFill>
                  <a:schemeClr val="bg1"/>
                </a:solidFill>
              </a:endParaRPr>
            </a:p>
          </p:txBody>
        </p:sp>
        <p:sp>
          <p:nvSpPr>
            <p:cNvPr id="472" name="Rectangle 471"/>
            <p:cNvSpPr/>
            <p:nvPr/>
          </p:nvSpPr>
          <p:spPr>
            <a:xfrm>
              <a:off x="1535310" y="3424715"/>
              <a:ext cx="741904" cy="396605"/>
            </a:xfrm>
            <a:prstGeom prst="rect">
              <a:avLst/>
            </a:prstGeom>
            <a:solidFill>
              <a:schemeClr val="accent6">
                <a:lumMod val="40000"/>
                <a:lumOff val="60000"/>
              </a:schemeClr>
            </a:solidFill>
            <a:ln>
              <a:solidFill>
                <a:schemeClr val="tx1"/>
              </a:solidFill>
            </a:ln>
          </p:spPr>
          <p:txBody>
            <a:bodyPr wrap="none">
              <a:spAutoFit/>
            </a:bodyPr>
            <a:lstStyle/>
            <a:p>
              <a:r>
                <a:rPr lang="en-US" altLang="zh-CN" sz="1100" dirty="0">
                  <a:solidFill>
                    <a:srgbClr val="404040"/>
                  </a:solidFill>
                  <a:latin typeface="Calibri" panose="020F0502020204030204" pitchFamily="34" charset="0"/>
                  <a:cs typeface="Calibri" panose="020F0502020204030204" pitchFamily="34" charset="0"/>
                </a:rPr>
                <a:t>&gt;25%</a:t>
              </a:r>
              <a:endParaRPr lang="zh-CN" altLang="en-US" sz="1100" dirty="0"/>
            </a:p>
          </p:txBody>
        </p:sp>
      </p:grpSp>
      <p:sp>
        <p:nvSpPr>
          <p:cNvPr id="473" name="Rectangle 472"/>
          <p:cNvSpPr/>
          <p:nvPr/>
        </p:nvSpPr>
        <p:spPr>
          <a:xfrm>
            <a:off x="5247835" y="1707431"/>
            <a:ext cx="3896165" cy="3123288"/>
          </a:xfrm>
          <a:prstGeom prst="rect">
            <a:avLst/>
          </a:prstGeom>
          <a:noFill/>
        </p:spPr>
        <p:txBody>
          <a:bodyPr wrap="square" lIns="68705" tIns="34352" rIns="68705" bIns="34352">
            <a:spAutoFit/>
          </a:bodyPr>
          <a:lstStyle/>
          <a:p>
            <a:pPr marL="257175" indent="-257175" eaLnBrk="0" hangingPunct="0">
              <a:spcBef>
                <a:spcPct val="20000"/>
              </a:spcBef>
              <a:buClr>
                <a:schemeClr val="tx2"/>
              </a:buClr>
              <a:buSzPct val="70000"/>
              <a:buFont typeface="Wingdings" panose="05000000000000000000" pitchFamily="2" charset="2"/>
              <a:buChar char="l"/>
            </a:pPr>
            <a:r>
              <a:rPr lang="en-US" altLang="zh-CN" sz="1575" b="1" dirty="0">
                <a:solidFill>
                  <a:schemeClr val="tx2"/>
                </a:solidFill>
                <a:latin typeface="Calibri" panose="020F0502020204030204" pitchFamily="34" charset="0"/>
                <a:cs typeface="Calibri" panose="020F0502020204030204" pitchFamily="34" charset="0"/>
              </a:rPr>
              <a:t>Over 70% </a:t>
            </a:r>
            <a:r>
              <a:rPr lang="en-US" altLang="zh-CN" sz="1575" dirty="0">
                <a:solidFill>
                  <a:srgbClr val="404040"/>
                </a:solidFill>
                <a:latin typeface="Calibri" panose="020F0502020204030204" pitchFamily="34" charset="0"/>
                <a:cs typeface="Calibri" panose="020F0502020204030204" pitchFamily="34" charset="0"/>
              </a:rPr>
              <a:t>of macro sites connected                with microwave backhaul, with significant regional differences                 </a:t>
            </a:r>
          </a:p>
          <a:p>
            <a:pPr marL="257175" indent="-257175" eaLnBrk="0" hangingPunct="0">
              <a:spcBef>
                <a:spcPct val="20000"/>
              </a:spcBef>
              <a:buClr>
                <a:schemeClr val="tx2"/>
              </a:buClr>
              <a:buSzPct val="70000"/>
              <a:buFont typeface="Wingdings" panose="05000000000000000000" pitchFamily="2" charset="2"/>
              <a:buChar char="l"/>
            </a:pPr>
            <a:r>
              <a:rPr lang="en-US" altLang="zh-CN" sz="1575" dirty="0">
                <a:solidFill>
                  <a:srgbClr val="404040"/>
                </a:solidFill>
                <a:latin typeface="Calibri" panose="020F0502020204030204" pitchFamily="34" charset="0"/>
                <a:cs typeface="Calibri" panose="020F0502020204030204" pitchFamily="34" charset="0"/>
              </a:rPr>
              <a:t>There will always be a huge percentage of areas where the fiber connection is not feasible or too expensive</a:t>
            </a:r>
          </a:p>
          <a:p>
            <a:pPr marL="257175" indent="-257175" eaLnBrk="0" hangingPunct="0">
              <a:spcBef>
                <a:spcPct val="20000"/>
              </a:spcBef>
              <a:buClr>
                <a:schemeClr val="tx2"/>
              </a:buClr>
              <a:buSzPct val="70000"/>
              <a:buFont typeface="Wingdings" panose="05000000000000000000" pitchFamily="2" charset="2"/>
              <a:buChar char="l"/>
            </a:pPr>
            <a:r>
              <a:rPr lang="en-US" altLang="zh-CN" sz="1575" dirty="0">
                <a:solidFill>
                  <a:srgbClr val="404040"/>
                </a:solidFill>
                <a:latin typeface="Calibri" panose="020F0502020204030204" pitchFamily="34" charset="0"/>
                <a:cs typeface="Calibri" panose="020F0502020204030204" pitchFamily="34" charset="0"/>
              </a:rPr>
              <a:t>Proper spectrum regulations and licensing permit a fast Time To Market of microwave backhaul and the deployment of high throughput 4G and 5G services</a:t>
            </a:r>
          </a:p>
          <a:p>
            <a:pPr marL="66675" eaLnBrk="0" hangingPunct="0">
              <a:spcBef>
                <a:spcPct val="20000"/>
              </a:spcBef>
              <a:buClr>
                <a:schemeClr val="tx2"/>
              </a:buClr>
              <a:buSzPct val="70000"/>
            </a:pPr>
            <a:r>
              <a:rPr lang="en-US" altLang="zh-CN" sz="1575" dirty="0">
                <a:solidFill>
                  <a:schemeClr val="bg1"/>
                </a:solidFill>
                <a:latin typeface="Calibri" panose="020F0502020204030204" pitchFamily="34" charset="0"/>
                <a:cs typeface="Calibri" panose="020F0502020204030204" pitchFamily="34" charset="0"/>
              </a:rPr>
              <a:t>Remove current spectrum bottlenecks for an affordable deployment of wireless backhaul</a:t>
            </a:r>
          </a:p>
        </p:txBody>
      </p:sp>
    </p:spTree>
    <p:extLst>
      <p:ext uri="{BB962C8B-B14F-4D97-AF65-F5344CB8AC3E}">
        <p14:creationId xmlns:p14="http://schemas.microsoft.com/office/powerpoint/2010/main" val="24161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3">
                                            <p:txEl>
                                              <p:pRg st="3" end="3"/>
                                            </p:txEl>
                                          </p:spTgt>
                                        </p:tgtEl>
                                        <p:attrNameLst>
                                          <p:attrName>style.visibility</p:attrName>
                                        </p:attrNameLst>
                                      </p:cBhvr>
                                      <p:to>
                                        <p:strVal val="visible"/>
                                      </p:to>
                                    </p:set>
                                    <p:animEffect transition="in" filter="blinds(horizontal)">
                                      <p:cBhvr>
                                        <p:cTn id="7" dur="500"/>
                                        <p:tgtEl>
                                          <p:spTgt spid="473">
                                            <p:txEl>
                                              <p:pRg st="3" end="3"/>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262020" y="126791"/>
            <a:ext cx="8486444" cy="432048"/>
          </a:xfrm>
        </p:spPr>
        <p:txBody>
          <a:bodyPr>
            <a:noAutofit/>
          </a:bodyPr>
          <a:lstStyle/>
          <a:p>
            <a:r>
              <a:rPr lang="en-US" sz="2400" cap="none" dirty="0">
                <a:solidFill>
                  <a:srgbClr val="1F4C7D"/>
                </a:solidFill>
              </a:rPr>
              <a:t>Backhaul spectrum licensing fees: sustainability in the long term</a:t>
            </a:r>
          </a:p>
        </p:txBody>
      </p:sp>
      <p:sp>
        <p:nvSpPr>
          <p:cNvPr id="8" name="Rectangle 7"/>
          <p:cNvSpPr/>
          <p:nvPr/>
        </p:nvSpPr>
        <p:spPr>
          <a:xfrm>
            <a:off x="323528" y="2859782"/>
            <a:ext cx="8424936" cy="1938992"/>
          </a:xfrm>
          <a:prstGeom prst="rect">
            <a:avLst/>
          </a:prstGeom>
        </p:spPr>
        <p:txBody>
          <a:bodyPr wrap="square">
            <a:spAutoFit/>
          </a:bodyPr>
          <a:lstStyle/>
          <a:p>
            <a:pPr marL="214313" indent="-214313">
              <a:buClr>
                <a:srgbClr val="1F497D"/>
              </a:buClr>
              <a:buSzPct val="70000"/>
              <a:buFont typeface="Wingdings" panose="05000000000000000000" pitchFamily="2" charset="2"/>
              <a:buChar char="l"/>
            </a:pPr>
            <a:r>
              <a:rPr lang="en-GB" altLang="zh-CN" sz="1500" b="1" dirty="0">
                <a:solidFill>
                  <a:prstClr val="black"/>
                </a:solidFill>
              </a:rPr>
              <a:t>Individual Licensing</a:t>
            </a:r>
            <a:r>
              <a:rPr lang="en-GB" altLang="zh-CN" sz="1500" dirty="0">
                <a:solidFill>
                  <a:prstClr val="black"/>
                </a:solidFill>
              </a:rPr>
              <a:t> and </a:t>
            </a:r>
            <a:r>
              <a:rPr lang="en-GB" altLang="zh-CN" sz="1500" b="1" dirty="0">
                <a:solidFill>
                  <a:prstClr val="black"/>
                </a:solidFill>
              </a:rPr>
              <a:t>Block Assignment </a:t>
            </a:r>
            <a:r>
              <a:rPr lang="en-GB" altLang="zh-CN" sz="1500" dirty="0">
                <a:solidFill>
                  <a:prstClr val="black"/>
                </a:solidFill>
              </a:rPr>
              <a:t>(as is today) are </a:t>
            </a:r>
            <a:r>
              <a:rPr lang="en-GB" altLang="zh-CN" sz="1500" u="sng" dirty="0">
                <a:solidFill>
                  <a:prstClr val="black"/>
                </a:solidFill>
              </a:rPr>
              <a:t>not affordable anymore</a:t>
            </a:r>
          </a:p>
          <a:p>
            <a:pPr marL="214313" indent="-214313">
              <a:buClr>
                <a:srgbClr val="1F497D"/>
              </a:buClr>
              <a:buSzPct val="70000"/>
              <a:buFont typeface="Wingdings" panose="05000000000000000000" pitchFamily="2" charset="2"/>
              <a:buChar char="l"/>
            </a:pPr>
            <a:r>
              <a:rPr lang="en-GB" altLang="zh-CN" sz="1500" b="1" dirty="0">
                <a:solidFill>
                  <a:prstClr val="black"/>
                </a:solidFill>
              </a:rPr>
              <a:t>Light Licensing </a:t>
            </a:r>
            <a:r>
              <a:rPr lang="en-GB" altLang="zh-CN" sz="1500" dirty="0">
                <a:solidFill>
                  <a:prstClr val="black"/>
                </a:solidFill>
              </a:rPr>
              <a:t>is OK from fee perspective but </a:t>
            </a:r>
            <a:r>
              <a:rPr lang="en-GB" altLang="zh-CN" sz="1500" u="sng" dirty="0">
                <a:solidFill>
                  <a:prstClr val="black"/>
                </a:solidFill>
              </a:rPr>
              <a:t>it does not guarantee an efficient spectrum use</a:t>
            </a:r>
          </a:p>
          <a:p>
            <a:pPr marL="214313" indent="-214313">
              <a:buClr>
                <a:srgbClr val="1F497D"/>
              </a:buClr>
              <a:buSzPct val="70000"/>
              <a:buFont typeface="Wingdings" panose="05000000000000000000" pitchFamily="2" charset="2"/>
              <a:buChar char="l"/>
            </a:pPr>
            <a:r>
              <a:rPr lang="en-GB" altLang="zh-CN" sz="1500" b="1" dirty="0">
                <a:solidFill>
                  <a:prstClr val="black"/>
                </a:solidFill>
              </a:rPr>
              <a:t>License Exempt </a:t>
            </a:r>
            <a:r>
              <a:rPr lang="en-GB" altLang="zh-CN" sz="1500" dirty="0">
                <a:solidFill>
                  <a:prstClr val="black"/>
                </a:solidFill>
              </a:rPr>
              <a:t>is not considered because of unaffordable interference risks</a:t>
            </a:r>
          </a:p>
          <a:p>
            <a:pPr marL="214313" indent="-214313">
              <a:buClr>
                <a:srgbClr val="1F497D"/>
              </a:buClr>
              <a:buSzPct val="70000"/>
              <a:buFont typeface="Wingdings" panose="05000000000000000000" pitchFamily="2" charset="2"/>
              <a:buChar char="l"/>
            </a:pPr>
            <a:r>
              <a:rPr lang="en-GB" altLang="zh-CN" sz="1500" b="1" dirty="0">
                <a:solidFill>
                  <a:srgbClr val="1F497D"/>
                </a:solidFill>
              </a:rPr>
              <a:t>Hybrid Scheme</a:t>
            </a:r>
            <a:r>
              <a:rPr lang="en-GB" altLang="zh-CN" sz="1500" dirty="0">
                <a:solidFill>
                  <a:prstClr val="black"/>
                </a:solidFill>
              </a:rPr>
              <a:t> is </a:t>
            </a:r>
            <a:r>
              <a:rPr lang="en-GB" altLang="zh-CN" sz="1500" u="sng" dirty="0">
                <a:solidFill>
                  <a:prstClr val="black"/>
                </a:solidFill>
              </a:rPr>
              <a:t>most interesting license regime</a:t>
            </a:r>
            <a:r>
              <a:rPr lang="en-GB" altLang="zh-CN" sz="1500" dirty="0">
                <a:solidFill>
                  <a:prstClr val="black"/>
                </a:solidFill>
              </a:rPr>
              <a:t> to be considered, allowing to trade-off among up-front investments, efficient spectrum usage and overall spectrum cost for MNO</a:t>
            </a:r>
          </a:p>
          <a:p>
            <a:pPr marL="214313" indent="-214313">
              <a:buClr>
                <a:srgbClr val="1F497D"/>
              </a:buClr>
              <a:buSzPct val="70000"/>
              <a:buFont typeface="Wingdings" panose="05000000000000000000" pitchFamily="2" charset="2"/>
              <a:buChar char="l"/>
            </a:pPr>
            <a:endParaRPr lang="en-GB" altLang="zh-CN" sz="1500" dirty="0">
              <a:solidFill>
                <a:prstClr val="black"/>
              </a:solidFill>
            </a:endParaRPr>
          </a:p>
          <a:p>
            <a:pPr marL="214313" indent="-214313">
              <a:buClr>
                <a:srgbClr val="1F497D"/>
              </a:buClr>
              <a:buSzPct val="70000"/>
              <a:buFont typeface="Wingdings" panose="05000000000000000000" pitchFamily="2" charset="2"/>
              <a:buChar char="l"/>
            </a:pPr>
            <a:r>
              <a:rPr lang="en-GB" altLang="zh-CN" sz="1500" b="1" u="sng" dirty="0">
                <a:solidFill>
                  <a:srgbClr val="1F497D"/>
                </a:solidFill>
              </a:rPr>
              <a:t>Huge spectrum cost variations Country by Country </a:t>
            </a:r>
            <a:r>
              <a:rPr lang="en-GB" altLang="zh-CN" sz="1500" dirty="0">
                <a:solidFill>
                  <a:prstClr val="black"/>
                </a:solidFill>
              </a:rPr>
              <a:t>result in difficulties for Global MNO to develop a single strategy</a:t>
            </a:r>
          </a:p>
        </p:txBody>
      </p:sp>
      <p:graphicFrame>
        <p:nvGraphicFramePr>
          <p:cNvPr id="10" name="Table 9"/>
          <p:cNvGraphicFramePr>
            <a:graphicFrameLocks noGrp="1"/>
          </p:cNvGraphicFramePr>
          <p:nvPr>
            <p:extLst/>
          </p:nvPr>
        </p:nvGraphicFramePr>
        <p:xfrm>
          <a:off x="2314249" y="936128"/>
          <a:ext cx="4381986" cy="1508760"/>
        </p:xfrm>
        <a:graphic>
          <a:graphicData uri="http://schemas.openxmlformats.org/drawingml/2006/table">
            <a:tbl>
              <a:tblPr firstRow="1" bandRow="1">
                <a:tableStyleId>{5C22544A-7EE6-4342-B048-85BDC9FD1C3A}</a:tableStyleId>
              </a:tblPr>
              <a:tblGrid>
                <a:gridCol w="1838539">
                  <a:extLst>
                    <a:ext uri="{9D8B030D-6E8A-4147-A177-3AD203B41FA5}">
                      <a16:colId xmlns:a16="http://schemas.microsoft.com/office/drawing/2014/main" val="20000"/>
                    </a:ext>
                  </a:extLst>
                </a:gridCol>
                <a:gridCol w="2543447">
                  <a:extLst>
                    <a:ext uri="{9D8B030D-6E8A-4147-A177-3AD203B41FA5}">
                      <a16:colId xmlns:a16="http://schemas.microsoft.com/office/drawing/2014/main" val="20001"/>
                    </a:ext>
                  </a:extLst>
                </a:gridCol>
              </a:tblGrid>
              <a:tr h="196183">
                <a:tc>
                  <a:txBody>
                    <a:bodyPr/>
                    <a:lstStyle/>
                    <a:p>
                      <a:pPr algn="ctr"/>
                      <a:r>
                        <a:rPr lang="en-US" altLang="zh-CN" sz="1200" b="1" dirty="0">
                          <a:latin typeface="Calibri" panose="020F0502020204030204" pitchFamily="34" charset="0"/>
                          <a:cs typeface="Calibri" panose="020F0502020204030204" pitchFamily="34" charset="0"/>
                        </a:rPr>
                        <a:t>License</a:t>
                      </a:r>
                      <a:r>
                        <a:rPr lang="en-US" altLang="zh-CN" sz="1200" b="1" baseline="0" dirty="0">
                          <a:latin typeface="Calibri" panose="020F0502020204030204" pitchFamily="34" charset="0"/>
                          <a:cs typeface="Calibri" panose="020F0502020204030204" pitchFamily="34" charset="0"/>
                        </a:rPr>
                        <a:t> scheme</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altLang="zh-CN" sz="1200" dirty="0">
                          <a:latin typeface="Calibri" panose="020F0502020204030204" pitchFamily="34" charset="0"/>
                          <a:cs typeface="Calibri" panose="020F0502020204030204" pitchFamily="34" charset="0"/>
                        </a:rPr>
                        <a:t>License fees – MNO considerations</a:t>
                      </a:r>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196183">
                <a:tc>
                  <a:txBody>
                    <a:bodyPr/>
                    <a:lstStyle/>
                    <a:p>
                      <a:r>
                        <a:rPr lang="en-US" altLang="zh-CN" sz="1200" b="1" dirty="0">
                          <a:latin typeface="Calibri" panose="020F0502020204030204" pitchFamily="34" charset="0"/>
                          <a:cs typeface="Calibri" panose="020F0502020204030204" pitchFamily="34" charset="0"/>
                        </a:rPr>
                        <a:t>Individual Licensing (IL)</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solidFill>
                            <a:srgbClr val="FF0000"/>
                          </a:solidFill>
                          <a:latin typeface="Calibri" panose="020F0502020204030204" pitchFamily="34" charset="0"/>
                          <a:cs typeface="Calibri" panose="020F0502020204030204" pitchFamily="34" charset="0"/>
                        </a:rPr>
                        <a:t>Not</a:t>
                      </a:r>
                      <a:r>
                        <a:rPr lang="en-US" altLang="zh-CN" sz="1200" baseline="0" dirty="0">
                          <a:solidFill>
                            <a:srgbClr val="FF0000"/>
                          </a:solidFill>
                          <a:latin typeface="Calibri" panose="020F0502020204030204" pitchFamily="34" charset="0"/>
                          <a:cs typeface="Calibri" panose="020F0502020204030204" pitchFamily="34" charset="0"/>
                        </a:rPr>
                        <a:t> sustainable with current approach</a:t>
                      </a:r>
                      <a:endParaRPr lang="zh-CN" altLang="en-US" sz="1200" dirty="0">
                        <a:solidFill>
                          <a:srgbClr val="FF0000"/>
                        </a:solidFill>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196183">
                <a:tc>
                  <a:txBody>
                    <a:bodyPr/>
                    <a:lstStyle/>
                    <a:p>
                      <a:r>
                        <a:rPr lang="en-US" altLang="zh-CN" sz="1200" b="1" dirty="0">
                          <a:latin typeface="Calibri" panose="020F0502020204030204" pitchFamily="34" charset="0"/>
                          <a:cs typeface="Calibri" panose="020F0502020204030204" pitchFamily="34" charset="0"/>
                        </a:rPr>
                        <a:t>Light Licensing </a:t>
                      </a:r>
                      <a:r>
                        <a:rPr lang="en-US" altLang="zh-CN" sz="1200" b="1" dirty="0">
                          <a:solidFill>
                            <a:schemeClr val="tx1"/>
                          </a:solidFill>
                          <a:latin typeface="Calibri" panose="020F0502020204030204" pitchFamily="34" charset="0"/>
                          <a:cs typeface="Calibri" panose="020F0502020204030204" pitchFamily="34" charset="0"/>
                        </a:rPr>
                        <a:t>(LL)</a:t>
                      </a:r>
                      <a:endParaRPr lang="zh-CN" altLang="en-US" sz="1200" dirty="0">
                        <a:solidFill>
                          <a:schemeClr val="tx1"/>
                        </a:solidFill>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latin typeface="Calibri" panose="020F0502020204030204" pitchFamily="34" charset="0"/>
                          <a:cs typeface="Calibri" panose="020F0502020204030204" pitchFamily="34" charset="0"/>
                        </a:rPr>
                        <a:t>OK</a:t>
                      </a:r>
                      <a:endParaRPr lang="zh-CN" alt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196183">
                <a:tc>
                  <a:txBody>
                    <a:bodyPr/>
                    <a:lstStyle/>
                    <a:p>
                      <a:r>
                        <a:rPr lang="en-US" altLang="zh-CN" sz="1200" b="1" dirty="0">
                          <a:latin typeface="Calibri" panose="020F0502020204030204" pitchFamily="34" charset="0"/>
                          <a:cs typeface="Calibri" panose="020F0502020204030204" pitchFamily="34" charset="0"/>
                        </a:rPr>
                        <a:t>Block Assignment (BA)</a:t>
                      </a:r>
                      <a:endParaRPr lang="zh-CN" alt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solidFill>
                            <a:srgbClr val="FF0000"/>
                          </a:solidFill>
                          <a:latin typeface="Calibri" panose="020F0502020204030204" pitchFamily="34" charset="0"/>
                          <a:cs typeface="Calibri" panose="020F0502020204030204" pitchFamily="34" charset="0"/>
                        </a:rPr>
                        <a:t>Too</a:t>
                      </a:r>
                      <a:r>
                        <a:rPr lang="en-US" altLang="zh-CN" sz="1200" baseline="0" dirty="0">
                          <a:solidFill>
                            <a:srgbClr val="FF0000"/>
                          </a:solidFill>
                          <a:latin typeface="Calibri" panose="020F0502020204030204" pitchFamily="34" charset="0"/>
                          <a:cs typeface="Calibri" panose="020F0502020204030204" pitchFamily="34" charset="0"/>
                        </a:rPr>
                        <a:t> high investments up-front</a:t>
                      </a:r>
                      <a:endParaRPr lang="zh-CN" altLang="en-US" sz="1200" dirty="0">
                        <a:solidFill>
                          <a:srgbClr val="FF0000"/>
                        </a:solidFill>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r h="196183">
                <a:tc>
                  <a:txBody>
                    <a:bodyPr/>
                    <a:lstStyle/>
                    <a:p>
                      <a:r>
                        <a:rPr lang="en-US" altLang="zh-CN" sz="1200" b="1" dirty="0">
                          <a:solidFill>
                            <a:schemeClr val="bg1">
                              <a:lumMod val="65000"/>
                            </a:schemeClr>
                          </a:solidFill>
                          <a:latin typeface="Calibri" panose="020F0502020204030204" pitchFamily="34" charset="0"/>
                          <a:cs typeface="Calibri" panose="020F0502020204030204" pitchFamily="34" charset="0"/>
                        </a:rPr>
                        <a:t>License Exempt (LE)</a:t>
                      </a:r>
                      <a:endParaRPr lang="zh-CN" altLang="en-US" sz="1200" dirty="0">
                        <a:solidFill>
                          <a:schemeClr val="bg1">
                            <a:lumMod val="65000"/>
                          </a:schemeClr>
                        </a:solidFill>
                        <a:latin typeface="Calibri" panose="020F0502020204030204" pitchFamily="34" charset="0"/>
                        <a:cs typeface="Calibri" panose="020F0502020204030204" pitchFamily="34" charset="0"/>
                      </a:endParaRPr>
                    </a:p>
                  </a:txBody>
                  <a:tcPr marL="68580" marR="68580" marT="34290" marB="34290"/>
                </a:tc>
                <a:tc>
                  <a:txBody>
                    <a:bodyPr/>
                    <a:lstStyle/>
                    <a:p>
                      <a:r>
                        <a:rPr lang="en-US" altLang="zh-CN" sz="1200" dirty="0">
                          <a:solidFill>
                            <a:schemeClr val="bg1">
                              <a:lumMod val="65000"/>
                            </a:schemeClr>
                          </a:solidFill>
                          <a:latin typeface="Calibri" panose="020F0502020204030204" pitchFamily="34" charset="0"/>
                          <a:cs typeface="Calibri" panose="020F0502020204030204" pitchFamily="34" charset="0"/>
                        </a:rPr>
                        <a:t>Not</a:t>
                      </a:r>
                      <a:r>
                        <a:rPr lang="en-US" altLang="zh-CN" sz="1200" baseline="0" dirty="0">
                          <a:solidFill>
                            <a:schemeClr val="bg1">
                              <a:lumMod val="65000"/>
                            </a:schemeClr>
                          </a:solidFill>
                          <a:latin typeface="Calibri" panose="020F0502020204030204" pitchFamily="34" charset="0"/>
                          <a:cs typeface="Calibri" panose="020F0502020204030204" pitchFamily="34" charset="0"/>
                        </a:rPr>
                        <a:t> applicable</a:t>
                      </a:r>
                      <a:endParaRPr lang="zh-CN" altLang="en-US" sz="1200" dirty="0">
                        <a:solidFill>
                          <a:schemeClr val="bg1">
                            <a:lumMod val="65000"/>
                          </a:schemeClr>
                        </a:solidFill>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4"/>
                  </a:ext>
                </a:extLst>
              </a:tr>
              <a:tr h="196183">
                <a:tc>
                  <a:txBody>
                    <a:bodyPr/>
                    <a:lstStyle/>
                    <a:p>
                      <a:r>
                        <a:rPr lang="en-US" altLang="zh-CN" sz="1200" b="1" i="0" dirty="0">
                          <a:latin typeface="Calibri" panose="020F0502020204030204" pitchFamily="34" charset="0"/>
                          <a:cs typeface="Calibri" panose="020F0502020204030204" pitchFamily="34" charset="0"/>
                        </a:rPr>
                        <a:t>Hybrid Scheme</a:t>
                      </a:r>
                      <a:r>
                        <a:rPr lang="en-US" altLang="zh-CN" sz="1200" b="1" i="0" baseline="0" dirty="0">
                          <a:latin typeface="Calibri" panose="020F0502020204030204" pitchFamily="34" charset="0"/>
                          <a:cs typeface="Calibri" panose="020F0502020204030204" pitchFamily="34" charset="0"/>
                        </a:rPr>
                        <a:t> </a:t>
                      </a:r>
                      <a:r>
                        <a:rPr lang="en-US" altLang="zh-CN" sz="1200" b="1" i="0" dirty="0">
                          <a:solidFill>
                            <a:schemeClr val="tx1"/>
                          </a:solidFill>
                          <a:latin typeface="Calibri" panose="020F0502020204030204" pitchFamily="34" charset="0"/>
                          <a:cs typeface="Calibri" panose="020F0502020204030204" pitchFamily="34" charset="0"/>
                        </a:rPr>
                        <a:t>(HS)</a:t>
                      </a:r>
                      <a:endParaRPr lang="zh-CN" altLang="en-US" sz="1200" b="1" i="0" dirty="0">
                        <a:solidFill>
                          <a:schemeClr val="tx1"/>
                        </a:solidFill>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i="0" dirty="0">
                          <a:latin typeface="Calibri" panose="020F0502020204030204" pitchFamily="34" charset="0"/>
                          <a:cs typeface="Calibri" panose="020F0502020204030204" pitchFamily="34" charset="0"/>
                        </a:rPr>
                        <a:t>Opportunity for best</a:t>
                      </a:r>
                      <a:r>
                        <a:rPr lang="en-US" altLang="zh-CN" sz="1200" i="0" baseline="0" dirty="0">
                          <a:latin typeface="Calibri" panose="020F0502020204030204" pitchFamily="34" charset="0"/>
                          <a:cs typeface="Calibri" panose="020F0502020204030204" pitchFamily="34" charset="0"/>
                        </a:rPr>
                        <a:t> trade-off</a:t>
                      </a:r>
                      <a:endParaRPr lang="zh-CN" altLang="en-US" sz="1200"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884982475"/>
                  </a:ext>
                </a:extLst>
              </a:tr>
            </a:tbl>
          </a:graphicData>
        </a:graphic>
      </p:graphicFrame>
    </p:spTree>
    <p:extLst>
      <p:ext uri="{BB962C8B-B14F-4D97-AF65-F5344CB8AC3E}">
        <p14:creationId xmlns:p14="http://schemas.microsoft.com/office/powerpoint/2010/main" val="256695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262020" y="126791"/>
            <a:ext cx="8414435" cy="432048"/>
          </a:xfrm>
        </p:spPr>
        <p:txBody>
          <a:bodyPr>
            <a:noAutofit/>
          </a:bodyPr>
          <a:lstStyle/>
          <a:p>
            <a:r>
              <a:rPr lang="en-US" altLang="zh-CN" sz="2400" cap="none" dirty="0">
                <a:solidFill>
                  <a:schemeClr val="tx2"/>
                </a:solidFill>
              </a:rPr>
              <a:t>New technologies, new bands and higher spectrum demand for 5G X-haul deserve new license fees approach  </a:t>
            </a:r>
            <a:endParaRPr lang="en-US" sz="2400" cap="none" dirty="0">
              <a:solidFill>
                <a:srgbClr val="1F4C7D"/>
              </a:solidFill>
            </a:endParaRPr>
          </a:p>
        </p:txBody>
      </p:sp>
      <mc:AlternateContent xmlns:mc="http://schemas.openxmlformats.org/markup-compatibility/2006" xmlns:a14="http://schemas.microsoft.com/office/drawing/2010/main">
        <mc:Choice Requires="a14">
          <p:sp>
            <p:nvSpPr>
              <p:cNvPr id="21" name="TextBox 20"/>
              <p:cNvSpPr txBox="1"/>
              <p:nvPr/>
            </p:nvSpPr>
            <p:spPr>
              <a:xfrm>
                <a:off x="395536" y="1014753"/>
                <a:ext cx="3896708" cy="546112"/>
              </a:xfrm>
              <a:prstGeom prst="rect">
                <a:avLst/>
              </a:prstGeom>
              <a:noFill/>
            </p:spPr>
            <p:txBody>
              <a:bodyPr wrap="none" rtlCol="0">
                <a:spAutoFit/>
              </a:bodyPr>
              <a:lstStyle/>
              <a:p>
                <a:r>
                  <a:rPr lang="en-GB" sz="1500" dirty="0">
                    <a:solidFill>
                      <a:prstClr val="black"/>
                    </a:solidFill>
                  </a:rPr>
                  <a:t>License F</a:t>
                </a:r>
                <a14:m>
                  <m:oMath xmlns:m="http://schemas.openxmlformats.org/officeDocument/2006/math">
                    <m:r>
                      <m:rPr>
                        <m:sty m:val="p"/>
                      </m:rPr>
                      <a:rPr lang="en-US" sz="1500">
                        <a:solidFill>
                          <a:prstClr val="black"/>
                        </a:solidFill>
                        <a:latin typeface="Cambria Math" panose="02040503050406030204" pitchFamily="18" charset="0"/>
                      </a:rPr>
                      <m:t>ees</m:t>
                    </m:r>
                    <m:r>
                      <a:rPr lang="en-GB" sz="1500" i="1">
                        <a:solidFill>
                          <a:prstClr val="black"/>
                        </a:solidFill>
                        <a:latin typeface="Cambria Math"/>
                      </a:rPr>
                      <m:t>=</m:t>
                    </m:r>
                    <m:r>
                      <a:rPr lang="en-US" sz="1500" i="1">
                        <a:solidFill>
                          <a:prstClr val="black"/>
                        </a:solidFill>
                        <a:latin typeface="Cambria Math"/>
                      </a:rPr>
                      <m:t>𝑘</m:t>
                    </m:r>
                    <m:r>
                      <a:rPr lang="en-US" sz="1500" i="1">
                        <a:solidFill>
                          <a:prstClr val="black"/>
                        </a:solidFill>
                        <a:latin typeface="Cambria Math"/>
                        <a:ea typeface="Cambria Math"/>
                      </a:rPr>
                      <m:t>×</m:t>
                    </m:r>
                    <m:r>
                      <a:rPr lang="en-US" sz="1500" i="1">
                        <a:solidFill>
                          <a:prstClr val="black"/>
                        </a:solidFill>
                        <a:latin typeface="Cambria Math"/>
                        <a:ea typeface="Cambria Math"/>
                      </a:rPr>
                      <m:t>𝐵𝐶𝐴</m:t>
                    </m:r>
                    <m:r>
                      <a:rPr lang="en-US" sz="1500" i="1">
                        <a:solidFill>
                          <a:prstClr val="black"/>
                        </a:solidFill>
                        <a:latin typeface="Cambria Math"/>
                        <a:ea typeface="Cambria Math"/>
                      </a:rPr>
                      <m:t>×</m:t>
                    </m:r>
                    <m:sSup>
                      <m:sSupPr>
                        <m:ctrlPr>
                          <a:rPr lang="en-US" sz="1500" i="1">
                            <a:solidFill>
                              <a:prstClr val="black"/>
                            </a:solidFill>
                            <a:latin typeface="Cambria Math" panose="02040503050406030204" pitchFamily="18" charset="0"/>
                            <a:ea typeface="Cambria Math"/>
                          </a:rPr>
                        </m:ctrlPr>
                      </m:sSupPr>
                      <m:e>
                        <m:d>
                          <m:dPr>
                            <m:ctrlPr>
                              <a:rPr lang="en-US" sz="1500" i="1">
                                <a:solidFill>
                                  <a:prstClr val="black"/>
                                </a:solidFill>
                                <a:latin typeface="Cambria Math" panose="02040503050406030204" pitchFamily="18" charset="0"/>
                                <a:ea typeface="Cambria Math"/>
                              </a:rPr>
                            </m:ctrlPr>
                          </m:dPr>
                          <m:e>
                            <m:f>
                              <m:fPr>
                                <m:ctrlPr>
                                  <a:rPr lang="en-US" sz="1500" i="1">
                                    <a:solidFill>
                                      <a:prstClr val="black"/>
                                    </a:solidFill>
                                    <a:latin typeface="Cambria Math" panose="02040503050406030204" pitchFamily="18" charset="0"/>
                                    <a:ea typeface="Cambria Math"/>
                                  </a:rPr>
                                </m:ctrlPr>
                              </m:fPr>
                              <m:num>
                                <m:r>
                                  <a:rPr lang="en-US" sz="1500" i="1" smtClean="0">
                                    <a:solidFill>
                                      <a:prstClr val="black"/>
                                    </a:solidFill>
                                    <a:latin typeface="Cambria Math" panose="02040503050406030204" pitchFamily="18" charset="0"/>
                                    <a:ea typeface="Cambria Math"/>
                                  </a:rPr>
                                  <m:t>1</m:t>
                                </m:r>
                              </m:num>
                              <m:den>
                                <m:r>
                                  <a:rPr lang="en-US" sz="1500" i="1">
                                    <a:solidFill>
                                      <a:prstClr val="black"/>
                                    </a:solidFill>
                                    <a:latin typeface="Cambria Math"/>
                                    <a:ea typeface="Cambria Math"/>
                                  </a:rPr>
                                  <m:t>𝑓𝑐</m:t>
                                </m:r>
                              </m:den>
                            </m:f>
                          </m:e>
                        </m:d>
                      </m:e>
                      <m:sup>
                        <m:r>
                          <a:rPr lang="en-US" sz="1500" i="1">
                            <a:solidFill>
                              <a:prstClr val="black"/>
                            </a:solidFill>
                            <a:latin typeface="Cambria Math"/>
                            <a:ea typeface="Cambria Math"/>
                          </a:rPr>
                          <m:t>2</m:t>
                        </m:r>
                      </m:sup>
                    </m:sSup>
                    <m:r>
                      <a:rPr lang="en-US" sz="1500" i="1">
                        <a:solidFill>
                          <a:prstClr val="black"/>
                        </a:solidFill>
                        <a:latin typeface="Cambria Math"/>
                        <a:ea typeface="Cambria Math"/>
                      </a:rPr>
                      <m:t>×</m:t>
                    </m:r>
                    <m:f>
                      <m:fPr>
                        <m:ctrlPr>
                          <a:rPr lang="el-GR" sz="1500" i="1">
                            <a:solidFill>
                              <a:prstClr val="black"/>
                            </a:solidFill>
                            <a:latin typeface="Cambria Math" panose="02040503050406030204" pitchFamily="18" charset="0"/>
                          </a:rPr>
                        </m:ctrlPr>
                      </m:fPr>
                      <m:num>
                        <m:r>
                          <a:rPr lang="en-US" sz="1500" i="1">
                            <a:solidFill>
                              <a:prstClr val="black"/>
                            </a:solidFill>
                            <a:latin typeface="Cambria Math"/>
                          </a:rPr>
                          <m:t>𝐵𝑊</m:t>
                        </m:r>
                      </m:num>
                      <m:den>
                        <m:r>
                          <a:rPr lang="en-US" sz="1500" i="1">
                            <a:solidFill>
                              <a:prstClr val="black"/>
                            </a:solidFill>
                            <a:latin typeface="Cambria Math"/>
                          </a:rPr>
                          <m:t>𝐵𝑠𝑖𝑧𝑒</m:t>
                        </m:r>
                      </m:den>
                    </m:f>
                    <m:r>
                      <a:rPr lang="en-US" altLang="zh-CN" sz="1500" i="1">
                        <a:solidFill>
                          <a:prstClr val="black"/>
                        </a:solidFill>
                        <a:latin typeface="Cambria Math"/>
                        <a:ea typeface="Cambria Math"/>
                      </a:rPr>
                      <m:t>×</m:t>
                    </m:r>
                    <m:d>
                      <m:dPr>
                        <m:ctrlPr>
                          <a:rPr lang="en-US" altLang="zh-CN" sz="1500" i="1">
                            <a:solidFill>
                              <a:prstClr val="black"/>
                            </a:solidFill>
                            <a:latin typeface="Cambria Math" panose="02040503050406030204" pitchFamily="18" charset="0"/>
                            <a:ea typeface="Cambria Math"/>
                          </a:rPr>
                        </m:ctrlPr>
                      </m:dPr>
                      <m:e>
                        <m:f>
                          <m:fPr>
                            <m:ctrlPr>
                              <a:rPr lang="en-US" altLang="zh-CN" sz="1500" i="1">
                                <a:solidFill>
                                  <a:prstClr val="black"/>
                                </a:solidFill>
                                <a:latin typeface="Cambria Math" panose="02040503050406030204" pitchFamily="18" charset="0"/>
                                <a:ea typeface="Cambria Math"/>
                              </a:rPr>
                            </m:ctrlPr>
                          </m:fPr>
                          <m:num>
                            <m:r>
                              <a:rPr lang="en-US" altLang="zh-CN" sz="1500" i="1">
                                <a:solidFill>
                                  <a:prstClr val="black"/>
                                </a:solidFill>
                                <a:latin typeface="Cambria Math" panose="02040503050406030204" pitchFamily="18" charset="0"/>
                                <a:ea typeface="Cambria Math"/>
                              </a:rPr>
                              <m:t>1</m:t>
                            </m:r>
                          </m:num>
                          <m:den>
                            <m:r>
                              <a:rPr lang="en-US" altLang="zh-CN" sz="1500" i="1">
                                <a:solidFill>
                                  <a:prstClr val="black"/>
                                </a:solidFill>
                                <a:latin typeface="Cambria Math" panose="02040503050406030204" pitchFamily="18" charset="0"/>
                                <a:ea typeface="Cambria Math"/>
                              </a:rPr>
                              <m:t>𝑁</m:t>
                            </m:r>
                          </m:den>
                        </m:f>
                      </m:e>
                    </m:d>
                  </m:oMath>
                </a14:m>
                <a:endParaRPr lang="en-GB" sz="1500" dirty="0">
                  <a:solidFill>
                    <a:prstClr val="black"/>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95536" y="1014753"/>
                <a:ext cx="3896708" cy="546112"/>
              </a:xfrm>
              <a:prstGeom prst="rect">
                <a:avLst/>
              </a:prstGeom>
              <a:blipFill>
                <a:blip r:embed="rId3"/>
                <a:stretch>
                  <a:fillRect l="-626"/>
                </a:stretch>
              </a:blipFill>
            </p:spPr>
            <p:txBody>
              <a:bodyPr/>
              <a:lstStyle/>
              <a:p>
                <a:r>
                  <a:rPr lang="en-US">
                    <a:noFill/>
                  </a:rPr>
                  <a:t> </a:t>
                </a:r>
              </a:p>
            </p:txBody>
          </p:sp>
        </mc:Fallback>
      </mc:AlternateContent>
      <p:sp>
        <p:nvSpPr>
          <p:cNvPr id="22" name="Rectangle 21"/>
          <p:cNvSpPr/>
          <p:nvPr/>
        </p:nvSpPr>
        <p:spPr>
          <a:xfrm>
            <a:off x="3851468" y="1088883"/>
            <a:ext cx="357406" cy="443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a:t>
            </a:r>
            <a:endParaRPr lang="en-GB" sz="1350" dirty="0">
              <a:solidFill>
                <a:prstClr val="white"/>
              </a:solidFill>
            </a:endParaRPr>
          </a:p>
        </p:txBody>
      </p:sp>
      <p:sp>
        <p:nvSpPr>
          <p:cNvPr id="34" name="Rectangle 33"/>
          <p:cNvSpPr/>
          <p:nvPr/>
        </p:nvSpPr>
        <p:spPr>
          <a:xfrm>
            <a:off x="4542833" y="987574"/>
            <a:ext cx="3413543" cy="523220"/>
          </a:xfrm>
          <a:prstGeom prst="rect">
            <a:avLst/>
          </a:prstGeom>
        </p:spPr>
        <p:txBody>
          <a:bodyPr wrap="square">
            <a:spAutoFit/>
          </a:bodyPr>
          <a:lstStyle/>
          <a:p>
            <a:r>
              <a:rPr lang="en-US" altLang="zh-CN" sz="1400" dirty="0">
                <a:solidFill>
                  <a:srgbClr val="FF0000"/>
                </a:solidFill>
                <a:cs typeface="Calibri" panose="020F0502020204030204" pitchFamily="34" charset="0"/>
              </a:rPr>
              <a:t>Including also incentives for geographical spectrum efficiency (MIMO, XPIC, CCIC, etc.)</a:t>
            </a:r>
            <a:endParaRPr lang="zh-CN" altLang="en-US" sz="1400" dirty="0">
              <a:solidFill>
                <a:srgbClr val="FF0000"/>
              </a:solidFill>
            </a:endParaRPr>
          </a:p>
        </p:txBody>
      </p:sp>
      <p:graphicFrame>
        <p:nvGraphicFramePr>
          <p:cNvPr id="17" name="Table 16"/>
          <p:cNvGraphicFramePr>
            <a:graphicFrameLocks noGrp="1"/>
          </p:cNvGraphicFramePr>
          <p:nvPr>
            <p:extLst/>
          </p:nvPr>
        </p:nvGraphicFramePr>
        <p:xfrm>
          <a:off x="334030" y="1632337"/>
          <a:ext cx="7704855" cy="3151117"/>
        </p:xfrm>
        <a:graphic>
          <a:graphicData uri="http://schemas.openxmlformats.org/drawingml/2006/table">
            <a:tbl>
              <a:tblPr firstRow="1" bandRow="1">
                <a:tableStyleId>{7DF18680-E054-41AD-8BC1-D1AEF772440D}</a:tableStyleId>
              </a:tblPr>
              <a:tblGrid>
                <a:gridCol w="1834233">
                  <a:extLst>
                    <a:ext uri="{9D8B030D-6E8A-4147-A177-3AD203B41FA5}">
                      <a16:colId xmlns:a16="http://schemas.microsoft.com/office/drawing/2014/main" val="20000"/>
                    </a:ext>
                  </a:extLst>
                </a:gridCol>
                <a:gridCol w="2278007">
                  <a:extLst>
                    <a:ext uri="{9D8B030D-6E8A-4147-A177-3AD203B41FA5}">
                      <a16:colId xmlns:a16="http://schemas.microsoft.com/office/drawing/2014/main" val="20001"/>
                    </a:ext>
                  </a:extLst>
                </a:gridCol>
                <a:gridCol w="2150839">
                  <a:extLst>
                    <a:ext uri="{9D8B030D-6E8A-4147-A177-3AD203B41FA5}">
                      <a16:colId xmlns:a16="http://schemas.microsoft.com/office/drawing/2014/main" val="20002"/>
                    </a:ext>
                  </a:extLst>
                </a:gridCol>
                <a:gridCol w="1441776">
                  <a:extLst>
                    <a:ext uri="{9D8B030D-6E8A-4147-A177-3AD203B41FA5}">
                      <a16:colId xmlns:a16="http://schemas.microsoft.com/office/drawing/2014/main" val="20003"/>
                    </a:ext>
                  </a:extLst>
                </a:gridCol>
              </a:tblGrid>
              <a:tr h="414214">
                <a:tc>
                  <a:txBody>
                    <a:bodyPr/>
                    <a:lstStyle/>
                    <a:p>
                      <a:pPr algn="ctr"/>
                      <a:endParaRPr lang="el-GR" sz="1400" dirty="0">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bg1"/>
                          </a:solidFill>
                          <a:latin typeface="+mj-lt"/>
                        </a:rPr>
                        <a:t>Impact</a:t>
                      </a:r>
                      <a:endParaRPr lang="el-GR" sz="1100" b="1" baseline="30000" dirty="0">
                        <a:solidFill>
                          <a:schemeClr val="bg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b="1" dirty="0">
                          <a:solidFill>
                            <a:schemeClr val="bg1"/>
                          </a:solidFill>
                          <a:latin typeface="+mj-lt"/>
                        </a:rPr>
                        <a:t>How</a:t>
                      </a:r>
                      <a:r>
                        <a:rPr lang="en-US" sz="1100" b="1" baseline="0" dirty="0">
                          <a:solidFill>
                            <a:schemeClr val="bg1"/>
                          </a:solidFill>
                          <a:latin typeface="+mj-lt"/>
                        </a:rPr>
                        <a:t> to consider it for License fee?</a:t>
                      </a:r>
                      <a:endParaRPr lang="el-GR" sz="1100" b="1" dirty="0">
                        <a:solidFill>
                          <a:schemeClr val="bg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b="1" dirty="0">
                          <a:solidFill>
                            <a:schemeClr val="bg1"/>
                          </a:solidFill>
                          <a:latin typeface="+mj-lt"/>
                        </a:rPr>
                        <a:t>Formula</a:t>
                      </a:r>
                      <a:r>
                        <a:rPr lang="en-US" sz="1100" b="1" baseline="0" dirty="0">
                          <a:solidFill>
                            <a:schemeClr val="bg1"/>
                          </a:solidFill>
                          <a:latin typeface="+mj-lt"/>
                        </a:rPr>
                        <a:t> factor</a:t>
                      </a:r>
                      <a:endParaRPr lang="el-GR" sz="1100" b="1" dirty="0">
                        <a:solidFill>
                          <a:schemeClr val="bg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09978">
                <a:tc>
                  <a:txBody>
                    <a:bodyPr/>
                    <a:lstStyle/>
                    <a:p>
                      <a:pPr algn="l"/>
                      <a:r>
                        <a:rPr lang="en-US" sz="1100" b="1" dirty="0">
                          <a:solidFill>
                            <a:schemeClr val="bg1"/>
                          </a:solidFill>
                          <a:latin typeface="+mj-lt"/>
                        </a:rPr>
                        <a:t>1. Larger spectrum availability</a:t>
                      </a:r>
                      <a:endParaRPr lang="el-GR" sz="1100" b="1" dirty="0">
                        <a:solidFill>
                          <a:srgbClr val="FFFF00"/>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b="1" u="none" dirty="0">
                          <a:solidFill>
                            <a:schemeClr val="tx1"/>
                          </a:solidFill>
                          <a:latin typeface="+mj-lt"/>
                        </a:rPr>
                        <a:t>Cost per MHz </a:t>
                      </a:r>
                      <a:r>
                        <a:rPr lang="en-US" sz="1000" b="0" dirty="0">
                          <a:solidFill>
                            <a:schemeClr val="tx1"/>
                          </a:solidFill>
                          <a:latin typeface="+mj-lt"/>
                        </a:rPr>
                        <a:t>in the shall be smaller when increasing the frequency</a:t>
                      </a:r>
                      <a:endParaRPr lang="el-GR" sz="1000" b="0" dirty="0">
                        <a:solidFill>
                          <a:schemeClr val="tx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dirty="0">
                          <a:solidFill>
                            <a:schemeClr val="tx1"/>
                          </a:solidFill>
                          <a:latin typeface="+mj-lt"/>
                        </a:rPr>
                        <a:t>License fee proportional</a:t>
                      </a:r>
                      <a:r>
                        <a:rPr lang="en-US" sz="1000" b="0" baseline="0" dirty="0">
                          <a:solidFill>
                            <a:schemeClr val="tx1"/>
                          </a:solidFill>
                          <a:latin typeface="+mj-lt"/>
                        </a:rPr>
                        <a:t> to the </a:t>
                      </a:r>
                      <a:r>
                        <a:rPr lang="en-US" sz="1000" b="0" dirty="0">
                          <a:solidFill>
                            <a:schemeClr val="tx1"/>
                          </a:solidFill>
                          <a:latin typeface="+mj-lt"/>
                        </a:rPr>
                        <a:t>ratio between Channel</a:t>
                      </a:r>
                      <a:r>
                        <a:rPr lang="en-US" sz="1000" b="0" baseline="0" dirty="0">
                          <a:solidFill>
                            <a:schemeClr val="tx1"/>
                          </a:solidFill>
                          <a:latin typeface="+mj-lt"/>
                        </a:rPr>
                        <a:t> bandwidth (</a:t>
                      </a:r>
                      <a:r>
                        <a:rPr lang="en-US" sz="1000" b="1" baseline="0" dirty="0">
                          <a:solidFill>
                            <a:schemeClr val="tx1"/>
                          </a:solidFill>
                          <a:latin typeface="+mj-lt"/>
                        </a:rPr>
                        <a:t>BW</a:t>
                      </a:r>
                      <a:r>
                        <a:rPr lang="en-US" sz="1000" b="0" baseline="0" dirty="0">
                          <a:solidFill>
                            <a:schemeClr val="tx1"/>
                          </a:solidFill>
                          <a:latin typeface="+mj-lt"/>
                        </a:rPr>
                        <a:t>) and overall Band size (</a:t>
                      </a:r>
                      <a:r>
                        <a:rPr lang="en-US" sz="1000" b="1" baseline="0" dirty="0" err="1">
                          <a:solidFill>
                            <a:schemeClr val="tx1"/>
                          </a:solidFill>
                          <a:latin typeface="+mj-lt"/>
                        </a:rPr>
                        <a:t>Bsize</a:t>
                      </a:r>
                      <a:r>
                        <a:rPr lang="en-US" sz="1000" b="0" baseline="0" dirty="0">
                          <a:solidFill>
                            <a:schemeClr val="tx1"/>
                          </a:solidFill>
                          <a:latin typeface="+mj-lt"/>
                        </a:rPr>
                        <a:t>) </a:t>
                      </a:r>
                      <a:endParaRPr lang="el-GR" sz="1000" b="0" dirty="0">
                        <a:solidFill>
                          <a:schemeClr val="tx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l-GR" sz="1000" b="0" dirty="0">
                        <a:solidFill>
                          <a:srgbClr val="0070C0"/>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9605">
                <a:tc>
                  <a:txBody>
                    <a:bodyPr/>
                    <a:lstStyle/>
                    <a:p>
                      <a:pPr algn="l"/>
                      <a:r>
                        <a:rPr lang="en-US" sz="1100" b="1" dirty="0">
                          <a:solidFill>
                            <a:schemeClr val="bg1"/>
                          </a:solidFill>
                          <a:latin typeface="+mj-lt"/>
                        </a:rPr>
                        <a:t>2. Higher frequency</a:t>
                      </a:r>
                      <a:r>
                        <a:rPr lang="en-US" sz="1100" b="1" baseline="0" dirty="0">
                          <a:solidFill>
                            <a:schemeClr val="bg1"/>
                          </a:solidFill>
                          <a:latin typeface="+mj-lt"/>
                        </a:rPr>
                        <a:t> re-use</a:t>
                      </a:r>
                      <a:endParaRPr lang="el-GR" sz="1100" b="1" dirty="0">
                        <a:solidFill>
                          <a:srgbClr val="FFFF00"/>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b="0" baseline="0" dirty="0">
                          <a:solidFill>
                            <a:schemeClr val="tx1"/>
                          </a:solidFill>
                          <a:latin typeface="+mj-lt"/>
                        </a:rPr>
                        <a:t>More links per square km.  The </a:t>
                      </a:r>
                      <a:r>
                        <a:rPr lang="en-US" sz="1000" b="1" baseline="0" dirty="0">
                          <a:solidFill>
                            <a:schemeClr val="tx1"/>
                          </a:solidFill>
                          <a:latin typeface="+mj-lt"/>
                        </a:rPr>
                        <a:t>same spectrum can be licensed several times</a:t>
                      </a:r>
                      <a:r>
                        <a:rPr lang="en-US" sz="1000" b="0" baseline="0" dirty="0">
                          <a:solidFill>
                            <a:schemeClr val="tx1"/>
                          </a:solidFill>
                          <a:latin typeface="+mj-lt"/>
                        </a:rPr>
                        <a:t> over the same area</a:t>
                      </a:r>
                      <a:endParaRPr lang="el-GR" sz="1000" b="0" dirty="0">
                        <a:solidFill>
                          <a:schemeClr val="tx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dirty="0">
                          <a:solidFill>
                            <a:schemeClr val="tx1"/>
                          </a:solidFill>
                          <a:latin typeface="+mj-lt"/>
                        </a:rPr>
                        <a:t>Coordination</a:t>
                      </a:r>
                      <a:r>
                        <a:rPr lang="en-US" sz="1000" b="0" baseline="0" dirty="0">
                          <a:solidFill>
                            <a:schemeClr val="tx1"/>
                          </a:solidFill>
                          <a:latin typeface="+mj-lt"/>
                        </a:rPr>
                        <a:t> area reduction goes with the square of carrier Frequency (</a:t>
                      </a:r>
                      <a:r>
                        <a:rPr lang="en-US" sz="1000" b="1" baseline="0" dirty="0">
                          <a:solidFill>
                            <a:schemeClr val="tx1"/>
                          </a:solidFill>
                          <a:latin typeface="+mj-lt"/>
                        </a:rPr>
                        <a:t>fc</a:t>
                      </a:r>
                      <a:r>
                        <a:rPr lang="en-US" sz="1000" b="0" baseline="0" dirty="0">
                          <a:solidFill>
                            <a:schemeClr val="tx1"/>
                          </a:solidFill>
                          <a:latin typeface="+mj-lt"/>
                        </a:rPr>
                        <a:t>). License fee proportional to inverse of coordination area. </a:t>
                      </a:r>
                      <a:endParaRPr lang="el-GR" sz="1000" b="0" dirty="0">
                        <a:solidFill>
                          <a:schemeClr val="tx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l-GR" sz="1000" b="0" dirty="0">
                        <a:solidFill>
                          <a:srgbClr val="0070C0"/>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62940">
                <a:tc>
                  <a:txBody>
                    <a:bodyPr/>
                    <a:lstStyle/>
                    <a:p>
                      <a:pPr algn="l"/>
                      <a:r>
                        <a:rPr lang="en-US" sz="1100" b="1" dirty="0">
                          <a:solidFill>
                            <a:schemeClr val="bg1"/>
                          </a:solidFill>
                          <a:latin typeface="+mj-lt"/>
                        </a:rPr>
                        <a:t>3. Lower availability at top capacity (higher frequency)</a:t>
                      </a:r>
                      <a:endParaRPr lang="el-GR" sz="1100" b="1" dirty="0">
                        <a:solidFill>
                          <a:srgbClr val="FFFF00"/>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lt"/>
                        </a:rPr>
                        <a:t>When E-Band is used on links (Band &amp; Carrier Aggregation,</a:t>
                      </a:r>
                      <a:r>
                        <a:rPr lang="en-US" sz="1000" b="0" baseline="0" dirty="0">
                          <a:solidFill>
                            <a:schemeClr val="tx1"/>
                          </a:solidFill>
                          <a:latin typeface="+mj-lt"/>
                        </a:rPr>
                        <a:t> BCA) </a:t>
                      </a:r>
                      <a:r>
                        <a:rPr lang="en-US" sz="1000" b="0" dirty="0">
                          <a:solidFill>
                            <a:schemeClr val="tx1"/>
                          </a:solidFill>
                          <a:latin typeface="+mj-lt"/>
                        </a:rPr>
                        <a:t>longer than</a:t>
                      </a:r>
                      <a:r>
                        <a:rPr lang="en-US" sz="1000" b="0" baseline="0" dirty="0">
                          <a:solidFill>
                            <a:schemeClr val="tx1"/>
                          </a:solidFill>
                          <a:latin typeface="+mj-lt"/>
                        </a:rPr>
                        <a:t> </a:t>
                      </a:r>
                      <a:r>
                        <a:rPr lang="en-US" sz="1000" b="0" baseline="0" dirty="0" err="1">
                          <a:solidFill>
                            <a:schemeClr val="tx1"/>
                          </a:solidFill>
                          <a:latin typeface="+mj-lt"/>
                        </a:rPr>
                        <a:t>dmax</a:t>
                      </a:r>
                      <a:r>
                        <a:rPr lang="en-US" sz="1000" b="1" baseline="0" dirty="0">
                          <a:solidFill>
                            <a:schemeClr val="tx1"/>
                          </a:solidFill>
                          <a:latin typeface="+mj-lt"/>
                        </a:rPr>
                        <a:t>, license fee incentives </a:t>
                      </a:r>
                      <a:r>
                        <a:rPr lang="en-US" sz="1000" b="0" baseline="0" dirty="0">
                          <a:solidFill>
                            <a:schemeClr val="tx1"/>
                          </a:solidFill>
                          <a:latin typeface="+mj-lt"/>
                        </a:rPr>
                        <a:t>should be considered</a:t>
                      </a:r>
                      <a:endParaRPr lang="el-GR" sz="1000" b="0" dirty="0">
                        <a:solidFill>
                          <a:schemeClr val="tx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mj-lt"/>
                        </a:rPr>
                        <a:t>Administration to set </a:t>
                      </a:r>
                      <a:r>
                        <a:rPr lang="en-US" sz="1000" b="0" dirty="0" err="1">
                          <a:solidFill>
                            <a:schemeClr val="tx1"/>
                          </a:solidFill>
                          <a:latin typeface="+mj-lt"/>
                        </a:rPr>
                        <a:t>dmax</a:t>
                      </a:r>
                      <a:r>
                        <a:rPr lang="en-US" sz="1000" b="0" dirty="0">
                          <a:solidFill>
                            <a:schemeClr val="tx1"/>
                          </a:solidFill>
                          <a:latin typeface="+mj-lt"/>
                        </a:rPr>
                        <a:t> for E-Band stand-alone</a:t>
                      </a:r>
                      <a:r>
                        <a:rPr lang="en-US" sz="1000" b="0" baseline="0" dirty="0">
                          <a:solidFill>
                            <a:schemeClr val="tx1"/>
                          </a:solidFill>
                          <a:latin typeface="+mj-lt"/>
                        </a:rPr>
                        <a:t> link</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tx1"/>
                          </a:solidFill>
                          <a:latin typeface="+mj-lt"/>
                        </a:rPr>
                        <a:t>BCA discount factor in case E-Band link distance (</a:t>
                      </a:r>
                      <a:r>
                        <a:rPr lang="en-US" sz="1000" b="1" baseline="0" dirty="0">
                          <a:solidFill>
                            <a:schemeClr val="tx1"/>
                          </a:solidFill>
                          <a:latin typeface="+mj-lt"/>
                        </a:rPr>
                        <a:t>d</a:t>
                      </a:r>
                      <a:r>
                        <a:rPr lang="en-US" sz="1000" b="0" baseline="0" dirty="0">
                          <a:solidFill>
                            <a:schemeClr val="tx1"/>
                          </a:solidFill>
                          <a:latin typeface="+mj-lt"/>
                        </a:rPr>
                        <a:t>) exceeding </a:t>
                      </a:r>
                      <a:r>
                        <a:rPr lang="en-US" sz="1000" b="1" baseline="0" dirty="0" err="1">
                          <a:solidFill>
                            <a:schemeClr val="tx1"/>
                          </a:solidFill>
                          <a:latin typeface="+mj-lt"/>
                        </a:rPr>
                        <a:t>dmax</a:t>
                      </a:r>
                      <a:endParaRPr lang="el-GR" sz="1000" b="1" dirty="0">
                        <a:solidFill>
                          <a:schemeClr val="tx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l-GR" sz="1100" b="0" dirty="0">
                        <a:solidFill>
                          <a:schemeClr val="tx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76108">
                <a:tc>
                  <a:txBody>
                    <a:bodyPr/>
                    <a:lstStyle/>
                    <a:p>
                      <a:pPr marL="0" marR="0" lvl="0" indent="0" algn="l" defTabSz="685754" rtl="0" eaLnBrk="1" fontAlgn="auto" latinLnBrk="0" hangingPunct="1">
                        <a:lnSpc>
                          <a:spcPct val="100000"/>
                        </a:lnSpc>
                        <a:spcBef>
                          <a:spcPts val="0"/>
                        </a:spcBef>
                        <a:spcAft>
                          <a:spcPts val="0"/>
                        </a:spcAft>
                        <a:buClrTx/>
                        <a:buSzTx/>
                        <a:buFontTx/>
                        <a:buNone/>
                        <a:tabLst/>
                        <a:defRPr/>
                      </a:pPr>
                      <a:r>
                        <a:rPr lang="en-US" altLang="zh-CN" sz="1100" b="1" dirty="0">
                          <a:solidFill>
                            <a:schemeClr val="bg1"/>
                          </a:solidFill>
                          <a:latin typeface="+mj-lt"/>
                        </a:rPr>
                        <a:t>4. Channel</a:t>
                      </a:r>
                      <a:r>
                        <a:rPr lang="en-US" altLang="zh-CN" sz="1100" b="1" baseline="0" dirty="0">
                          <a:solidFill>
                            <a:schemeClr val="bg1"/>
                          </a:solidFill>
                          <a:latin typeface="+mj-lt"/>
                        </a:rPr>
                        <a:t> re-use with smaller angles in nodal configurations</a:t>
                      </a:r>
                      <a:r>
                        <a:rPr lang="en-US" altLang="zh-CN" sz="1100" b="1" dirty="0">
                          <a:solidFill>
                            <a:schemeClr val="bg1"/>
                          </a:solidFill>
                          <a:latin typeface="+mj-lt"/>
                        </a:rPr>
                        <a:t> </a:t>
                      </a:r>
                      <a:endParaRPr lang="el-GR" altLang="zh-CN" sz="1100" b="1" dirty="0">
                        <a:solidFill>
                          <a:srgbClr val="FFFF00"/>
                        </a:solidFill>
                        <a:latin typeface="+mj-lt"/>
                      </a:endParaRPr>
                    </a:p>
                    <a:p>
                      <a:pPr algn="l"/>
                      <a:endParaRPr lang="el-GR" sz="1100" b="1" dirty="0">
                        <a:solidFill>
                          <a:srgbClr val="FFFF00"/>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lt"/>
                        </a:rPr>
                        <a:t>More links density</a:t>
                      </a:r>
                      <a:r>
                        <a:rPr lang="en-US" sz="1000" b="0" baseline="0" dirty="0">
                          <a:solidFill>
                            <a:schemeClr val="tx1"/>
                          </a:solidFill>
                          <a:latin typeface="+mj-lt"/>
                        </a:rPr>
                        <a:t> in the same geographical area</a:t>
                      </a:r>
                      <a:endParaRPr lang="el-GR" sz="1000" b="0" dirty="0">
                        <a:solidFill>
                          <a:schemeClr val="tx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solidFill>
                          <a:latin typeface="+mj-lt"/>
                        </a:rPr>
                        <a:t>Factor</a:t>
                      </a:r>
                      <a:r>
                        <a:rPr lang="en-US" sz="1000" b="0" baseline="0" dirty="0">
                          <a:solidFill>
                            <a:schemeClr val="tx1"/>
                          </a:solidFill>
                          <a:latin typeface="+mj-lt"/>
                        </a:rPr>
                        <a:t> inversely proportional to number (N) of links / carriers in the same site / node / area re-using same channel</a:t>
                      </a:r>
                      <a:endParaRPr lang="el-GR" sz="1000" b="0" dirty="0">
                        <a:solidFill>
                          <a:schemeClr val="tx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j-lt"/>
                        </a:rPr>
                        <a:t>1/N</a:t>
                      </a:r>
                      <a:endParaRPr lang="el-GR" sz="1100" b="0" dirty="0">
                        <a:solidFill>
                          <a:schemeClr val="tx1"/>
                        </a:solidFill>
                        <a:latin typeface="+mj-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18" name="TextBox 17"/>
              <p:cNvSpPr txBox="1"/>
              <p:nvPr/>
            </p:nvSpPr>
            <p:spPr>
              <a:xfrm>
                <a:off x="6719345" y="3479455"/>
                <a:ext cx="1101905" cy="442942"/>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sz="1200" i="1">
                          <a:solidFill>
                            <a:prstClr val="black"/>
                          </a:solidFill>
                          <a:latin typeface="Cambria Math"/>
                          <a:ea typeface="Cambria Math"/>
                        </a:rPr>
                        <m:t>𝐵𝐶𝐴</m:t>
                      </m:r>
                      <m:r>
                        <a:rPr lang="en-US" sz="1200" i="1">
                          <a:solidFill>
                            <a:prstClr val="black"/>
                          </a:solidFill>
                          <a:latin typeface="Cambria Math"/>
                          <a:ea typeface="Cambria Math"/>
                        </a:rPr>
                        <m:t>=</m:t>
                      </m:r>
                      <m:f>
                        <m:fPr>
                          <m:ctrlPr>
                            <a:rPr lang="el-GR" sz="1200" i="1">
                              <a:solidFill>
                                <a:prstClr val="black"/>
                              </a:solidFill>
                              <a:latin typeface="Cambria Math" panose="02040503050406030204" pitchFamily="18" charset="0"/>
                            </a:rPr>
                          </m:ctrlPr>
                        </m:fPr>
                        <m:num>
                          <m:r>
                            <a:rPr lang="en-US" sz="1200" i="1">
                              <a:solidFill>
                                <a:prstClr val="black"/>
                              </a:solidFill>
                              <a:latin typeface="Cambria Math"/>
                            </a:rPr>
                            <m:t>𝑑𝑚𝑎𝑥</m:t>
                          </m:r>
                        </m:num>
                        <m:den>
                          <m:r>
                            <a:rPr lang="en-US" sz="1200" i="1">
                              <a:solidFill>
                                <a:prstClr val="black"/>
                              </a:solidFill>
                              <a:latin typeface="Cambria Math"/>
                            </a:rPr>
                            <m:t>𝑑</m:t>
                          </m:r>
                        </m:den>
                      </m:f>
                    </m:oMath>
                  </m:oMathPara>
                </a14:m>
                <a:endParaRPr lang="en-GB" sz="1200" dirty="0">
                  <a:solidFill>
                    <a:prstClr val="black"/>
                  </a:solidFill>
                  <a:cs typeface="Arial"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719345" y="3479455"/>
                <a:ext cx="1101905" cy="442942"/>
              </a:xfrm>
              <a:prstGeom prst="rect">
                <a:avLst/>
              </a:prstGeom>
              <a:blipFill>
                <a:blip r:embed="rId4"/>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026485" y="2760039"/>
                <a:ext cx="638573" cy="543803"/>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US" sz="1200" i="1" smtClean="0">
                              <a:solidFill>
                                <a:prstClr val="black"/>
                              </a:solidFill>
                              <a:latin typeface="Cambria Math" panose="02040503050406030204" pitchFamily="18" charset="0"/>
                              <a:ea typeface="Cambria Math"/>
                            </a:rPr>
                          </m:ctrlPr>
                        </m:sSupPr>
                        <m:e>
                          <m:d>
                            <m:dPr>
                              <m:ctrlPr>
                                <a:rPr lang="en-US" sz="1200" i="1">
                                  <a:solidFill>
                                    <a:prstClr val="black"/>
                                  </a:solidFill>
                                  <a:latin typeface="Cambria Math" panose="02040503050406030204" pitchFamily="18" charset="0"/>
                                  <a:ea typeface="Cambria Math"/>
                                </a:rPr>
                              </m:ctrlPr>
                            </m:dPr>
                            <m:e>
                              <m:f>
                                <m:fPr>
                                  <m:ctrlPr>
                                    <a:rPr lang="en-US" sz="1200" i="1">
                                      <a:solidFill>
                                        <a:prstClr val="black"/>
                                      </a:solidFill>
                                      <a:latin typeface="Cambria Math" panose="02040503050406030204" pitchFamily="18" charset="0"/>
                                      <a:ea typeface="Cambria Math"/>
                                    </a:rPr>
                                  </m:ctrlPr>
                                </m:fPr>
                                <m:num>
                                  <m:r>
                                    <a:rPr lang="en-US" sz="1200" i="1" smtClean="0">
                                      <a:solidFill>
                                        <a:prstClr val="black"/>
                                      </a:solidFill>
                                      <a:latin typeface="Cambria Math" panose="02040503050406030204" pitchFamily="18" charset="0"/>
                                      <a:ea typeface="Cambria Math"/>
                                    </a:rPr>
                                    <m:t>1</m:t>
                                  </m:r>
                                </m:num>
                                <m:den>
                                  <m:r>
                                    <a:rPr lang="en-US" sz="1200" i="1">
                                      <a:solidFill>
                                        <a:prstClr val="black"/>
                                      </a:solidFill>
                                      <a:latin typeface="Cambria Math"/>
                                      <a:ea typeface="Cambria Math"/>
                                    </a:rPr>
                                    <m:t>𝑓𝑐</m:t>
                                  </m:r>
                                </m:den>
                              </m:f>
                            </m:e>
                          </m:d>
                        </m:e>
                        <m:sup>
                          <m:r>
                            <a:rPr lang="en-US" sz="1200" i="1">
                              <a:solidFill>
                                <a:prstClr val="black"/>
                              </a:solidFill>
                              <a:latin typeface="Cambria Math"/>
                              <a:ea typeface="Cambria Math"/>
                            </a:rPr>
                            <m:t>2</m:t>
                          </m:r>
                        </m:sup>
                      </m:sSup>
                    </m:oMath>
                  </m:oMathPara>
                </a14:m>
                <a:endParaRPr lang="en-GB" sz="1200" dirty="0">
                  <a:solidFill>
                    <a:prstClr val="black"/>
                  </a:solidFill>
                  <a:cs typeface="Arial"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026485" y="2760039"/>
                <a:ext cx="638573" cy="543803"/>
              </a:xfrm>
              <a:prstGeom prst="rect">
                <a:avLst/>
              </a:prstGeom>
              <a:blipFill>
                <a:blip r:embed="rId5"/>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964913" y="2136392"/>
                <a:ext cx="713933" cy="438133"/>
              </a:xfrm>
              <a:prstGeom prst="rect">
                <a:avLst/>
              </a:prstGeom>
              <a:noFill/>
            </p:spPr>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f>
                        <m:fPr>
                          <m:ctrlPr>
                            <a:rPr lang="el-GR" sz="1200" i="1">
                              <a:solidFill>
                                <a:prstClr val="black"/>
                              </a:solidFill>
                              <a:latin typeface="Cambria Math" panose="02040503050406030204" pitchFamily="18" charset="0"/>
                            </a:rPr>
                          </m:ctrlPr>
                        </m:fPr>
                        <m:num>
                          <m:r>
                            <a:rPr lang="en-US" sz="1200" i="1">
                              <a:solidFill>
                                <a:prstClr val="black"/>
                              </a:solidFill>
                              <a:latin typeface="Cambria Math"/>
                            </a:rPr>
                            <m:t>𝐵𝑊</m:t>
                          </m:r>
                        </m:num>
                        <m:den>
                          <m:r>
                            <a:rPr lang="en-US" sz="1200" i="1">
                              <a:solidFill>
                                <a:prstClr val="black"/>
                              </a:solidFill>
                              <a:latin typeface="Cambria Math"/>
                            </a:rPr>
                            <m:t>𝐵𝑠𝑖𝑧𝑒</m:t>
                          </m:r>
                        </m:den>
                      </m:f>
                    </m:oMath>
                  </m:oMathPara>
                </a14:m>
                <a:endParaRPr lang="en-GB" sz="1200" dirty="0">
                  <a:solidFill>
                    <a:prstClr val="black"/>
                  </a:solidFill>
                  <a:cs typeface="Arial"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6964913" y="2136392"/>
                <a:ext cx="713933" cy="438133"/>
              </a:xfrm>
              <a:prstGeom prst="rect">
                <a:avLst/>
              </a:prstGeom>
              <a:blipFill>
                <a:blip r:embed="rId6"/>
                <a:stretch>
                  <a:fillRect b="-1389"/>
                </a:stretch>
              </a:blipFill>
            </p:spPr>
            <p:txBody>
              <a:bodyPr/>
              <a:lstStyle/>
              <a:p>
                <a:r>
                  <a:rPr lang="en-US">
                    <a:noFill/>
                  </a:rPr>
                  <a:t> </a:t>
                </a:r>
              </a:p>
            </p:txBody>
          </p:sp>
        </mc:Fallback>
      </mc:AlternateContent>
      <p:sp>
        <p:nvSpPr>
          <p:cNvPr id="36" name="Rounded Rectangle 35"/>
          <p:cNvSpPr/>
          <p:nvPr/>
        </p:nvSpPr>
        <p:spPr>
          <a:xfrm>
            <a:off x="262021" y="4083918"/>
            <a:ext cx="7920880" cy="648072"/>
          </a:xfrm>
          <a:prstGeom prst="roundRect">
            <a:avLst/>
          </a:prstGeom>
          <a:solidFill>
            <a:srgbClr val="FF0000">
              <a:alpha val="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TextBox 10"/>
          <p:cNvSpPr txBox="1"/>
          <p:nvPr/>
        </p:nvSpPr>
        <p:spPr>
          <a:xfrm>
            <a:off x="3294396" y="4845809"/>
            <a:ext cx="4733988" cy="246221"/>
          </a:xfrm>
          <a:prstGeom prst="rect">
            <a:avLst/>
          </a:prstGeom>
          <a:noFill/>
        </p:spPr>
        <p:txBody>
          <a:bodyPr wrap="none" rtlCol="0">
            <a:spAutoFit/>
          </a:bodyPr>
          <a:lstStyle/>
          <a:p>
            <a:pPr algn="r"/>
            <a:r>
              <a:rPr lang="en-US" sz="1000" dirty="0">
                <a:solidFill>
                  <a:prstClr val="black"/>
                </a:solidFill>
              </a:rPr>
              <a:t>Source “ISG </a:t>
            </a:r>
            <a:r>
              <a:rPr lang="en-US" sz="1000" dirty="0" err="1">
                <a:solidFill>
                  <a:prstClr val="black"/>
                </a:solidFill>
              </a:rPr>
              <a:t>mWT</a:t>
            </a:r>
            <a:r>
              <a:rPr lang="en-US" sz="1000" dirty="0">
                <a:solidFill>
                  <a:prstClr val="black"/>
                </a:solidFill>
              </a:rPr>
              <a:t> view on V-Band and E-Band Regulations”, mWT-0014v2.0.0, Dec 2017</a:t>
            </a:r>
          </a:p>
        </p:txBody>
      </p:sp>
    </p:spTree>
    <p:extLst>
      <p:ext uri="{BB962C8B-B14F-4D97-AF65-F5344CB8AC3E}">
        <p14:creationId xmlns:p14="http://schemas.microsoft.com/office/powerpoint/2010/main" val="2706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a:spLocks noGrp="1"/>
          </p:cNvSpPr>
          <p:nvPr>
            <p:ph type="title"/>
          </p:nvPr>
        </p:nvSpPr>
        <p:spPr>
          <a:xfrm>
            <a:off x="107504" y="195486"/>
            <a:ext cx="8712968" cy="432048"/>
          </a:xfrm>
        </p:spPr>
        <p:txBody>
          <a:bodyPr>
            <a:noAutofit/>
          </a:bodyPr>
          <a:lstStyle/>
          <a:p>
            <a:r>
              <a:rPr lang="en-US" sz="2400" cap="none" dirty="0">
                <a:solidFill>
                  <a:schemeClr val="tx2"/>
                </a:solidFill>
              </a:rPr>
              <a:t>Examples on how to incentivize “geographical spectrum efficiency” </a:t>
            </a:r>
          </a:p>
        </p:txBody>
      </p:sp>
      <p:sp>
        <p:nvSpPr>
          <p:cNvPr id="7" name="Content Placeholder 3"/>
          <p:cNvSpPr txBox="1">
            <a:spLocks/>
          </p:cNvSpPr>
          <p:nvPr/>
        </p:nvSpPr>
        <p:spPr bwMode="auto">
          <a:xfrm>
            <a:off x="251520" y="826963"/>
            <a:ext cx="8784976" cy="66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Tx/>
              <a:buSzPct val="90000"/>
              <a:buFontTx/>
              <a:buBlip>
                <a:blip r:embed="rId2"/>
              </a:buBlip>
              <a:tabLst/>
              <a:defRPr sz="2200" b="0" kern="1200" baseline="0">
                <a:solidFill>
                  <a:schemeClr val="tx1">
                    <a:lumMod val="65000"/>
                    <a:lumOff val="35000"/>
                  </a:schemeClr>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kern="1200">
                <a:solidFill>
                  <a:schemeClr val="tx1">
                    <a:tint val="75000"/>
                  </a:schemeClr>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kern="1200">
                <a:solidFill>
                  <a:schemeClr val="tx1">
                    <a:tint val="75000"/>
                  </a:schemeClr>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177800" lvl="1" indent="-177800"/>
            <a:r>
              <a:rPr lang="en-US" sz="1600" dirty="0">
                <a:solidFill>
                  <a:prstClr val="black"/>
                </a:solidFill>
              </a:rPr>
              <a:t>Below approach </a:t>
            </a:r>
            <a:r>
              <a:rPr lang="en-US" sz="1600" u="sng" dirty="0">
                <a:solidFill>
                  <a:prstClr val="black"/>
                </a:solidFill>
              </a:rPr>
              <a:t>can be adopted today in</a:t>
            </a:r>
            <a:r>
              <a:rPr lang="en-US" sz="1600" b="1" u="sng" dirty="0">
                <a:solidFill>
                  <a:prstClr val="black"/>
                </a:solidFill>
              </a:rPr>
              <a:t> </a:t>
            </a:r>
            <a:r>
              <a:rPr lang="en-US" sz="1600" b="1" u="sng" dirty="0">
                <a:solidFill>
                  <a:srgbClr val="1F497D"/>
                </a:solidFill>
              </a:rPr>
              <a:t>any Band with individual licensing</a:t>
            </a:r>
          </a:p>
          <a:p>
            <a:pPr marL="177800" lvl="1" indent="-177800"/>
            <a:endParaRPr lang="en-US" sz="1600" dirty="0">
              <a:solidFill>
                <a:prstClr val="black"/>
              </a:solidFill>
            </a:endParaRPr>
          </a:p>
        </p:txBody>
      </p:sp>
      <p:grpSp>
        <p:nvGrpSpPr>
          <p:cNvPr id="54" name="Group 53"/>
          <p:cNvGrpSpPr/>
          <p:nvPr/>
        </p:nvGrpSpPr>
        <p:grpSpPr>
          <a:xfrm>
            <a:off x="782575" y="1559275"/>
            <a:ext cx="2421273" cy="413514"/>
            <a:chOff x="782575" y="1559275"/>
            <a:chExt cx="2421273" cy="413514"/>
          </a:xfrm>
        </p:grpSpPr>
        <p:pic>
          <p:nvPicPr>
            <p:cNvPr id="9" name="Picture 149" descr="图片86"/>
            <p:cNvPicPr>
              <a:picLocks noChangeAspect="1" noChangeArrowheads="1"/>
            </p:cNvPicPr>
            <p:nvPr/>
          </p:nvPicPr>
          <p:blipFill>
            <a:blip r:embed="rId3" cstate="print"/>
            <a:srcRect/>
            <a:stretch>
              <a:fillRect/>
            </a:stretch>
          </p:blipFill>
          <p:spPr bwMode="auto">
            <a:xfrm rot="1804349" flipH="1">
              <a:off x="892866" y="1759028"/>
              <a:ext cx="181740" cy="180460"/>
            </a:xfrm>
            <a:prstGeom prst="rect">
              <a:avLst/>
            </a:prstGeom>
            <a:noFill/>
            <a:ln>
              <a:noFill/>
            </a:ln>
          </p:spPr>
        </p:pic>
        <p:cxnSp>
          <p:nvCxnSpPr>
            <p:cNvPr id="10" name="直接箭头连接符 101"/>
            <p:cNvCxnSpPr/>
            <p:nvPr/>
          </p:nvCxnSpPr>
          <p:spPr bwMode="auto">
            <a:xfrm>
              <a:off x="1091822" y="1932143"/>
              <a:ext cx="2112026" cy="0"/>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圆角矩形 105"/>
            <p:cNvSpPr/>
            <p:nvPr/>
          </p:nvSpPr>
          <p:spPr bwMode="auto">
            <a:xfrm>
              <a:off x="2613610" y="1559275"/>
              <a:ext cx="387477" cy="299612"/>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105559" tIns="52780" rIns="105559" bIns="52780" numCol="1" rtlCol="0" anchor="ctr" anchorCtr="0" compatLnSpc="1">
              <a:prstTxWarp prst="textNoShape">
                <a:avLst/>
              </a:prstTxWarp>
              <a:spAutoFit/>
            </a:bodyPr>
            <a:lstStyle/>
            <a:p>
              <a:pPr algn="ctr" defTabSz="1068437" fontAlgn="base">
                <a:spcBef>
                  <a:spcPct val="0"/>
                </a:spcBef>
                <a:spcAft>
                  <a:spcPct val="0"/>
                </a:spcAft>
                <a:defRPr/>
              </a:pPr>
              <a:r>
                <a:rPr lang="en-US" altLang="zh-CN" sz="1067" kern="0" dirty="0">
                  <a:solidFill>
                    <a:prstClr val="black"/>
                  </a:solidFill>
                  <a:latin typeface="Akkurat Light Pro"/>
                  <a:ea typeface="ＭＳ Ｐゴシック" pitchFamily="34" charset="-128"/>
                </a:rPr>
                <a:t>f1</a:t>
              </a:r>
            </a:p>
          </p:txBody>
        </p:sp>
        <p:cxnSp>
          <p:nvCxnSpPr>
            <p:cNvPr id="13" name="直接连接符 106"/>
            <p:cNvCxnSpPr/>
            <p:nvPr/>
          </p:nvCxnSpPr>
          <p:spPr bwMode="auto">
            <a:xfrm>
              <a:off x="2498192" y="1847808"/>
              <a:ext cx="626559" cy="0"/>
            </a:xfrm>
            <a:prstGeom prst="line">
              <a:avLst/>
            </a:prstGeom>
            <a:noFill/>
            <a:ln w="38100" cap="flat" cmpd="sng" algn="ctr">
              <a:solidFill>
                <a:sysClr val="windowText" lastClr="000000"/>
              </a:solidFill>
              <a:prstDash val="solid"/>
              <a:round/>
              <a:headEnd type="none" w="med" len="med"/>
              <a:tailEnd type="none" w="med" len="med"/>
            </a:ln>
            <a:effectLst/>
          </p:spPr>
        </p:cxnSp>
        <p:pic>
          <p:nvPicPr>
            <p:cNvPr id="23" name="Picture 3" descr="C:\Users\Administrator\Pictures\图片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82575" y="1694030"/>
              <a:ext cx="353173" cy="278759"/>
            </a:xfrm>
            <a:prstGeom prst="rect">
              <a:avLst/>
            </a:prstGeom>
            <a:noFill/>
          </p:spPr>
        </p:pic>
      </p:grpSp>
      <p:grpSp>
        <p:nvGrpSpPr>
          <p:cNvPr id="52" name="Group 51"/>
          <p:cNvGrpSpPr/>
          <p:nvPr/>
        </p:nvGrpSpPr>
        <p:grpSpPr>
          <a:xfrm>
            <a:off x="5660526" y="1491630"/>
            <a:ext cx="2421273" cy="481159"/>
            <a:chOff x="5751127" y="1491630"/>
            <a:chExt cx="2421273" cy="481159"/>
          </a:xfrm>
        </p:grpSpPr>
        <p:sp>
          <p:nvSpPr>
            <p:cNvPr id="25" name="圆角矩形 105"/>
            <p:cNvSpPr/>
            <p:nvPr/>
          </p:nvSpPr>
          <p:spPr bwMode="auto">
            <a:xfrm>
              <a:off x="7702252" y="1491630"/>
              <a:ext cx="387477" cy="299612"/>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105559" tIns="52780" rIns="105559" bIns="52780" numCol="1" rtlCol="0" anchor="ctr" anchorCtr="0" compatLnSpc="1">
              <a:prstTxWarp prst="textNoShape">
                <a:avLst/>
              </a:prstTxWarp>
              <a:spAutoFit/>
            </a:bodyPr>
            <a:lstStyle/>
            <a:p>
              <a:pPr algn="ctr" defTabSz="1068437" fontAlgn="base">
                <a:spcBef>
                  <a:spcPct val="0"/>
                </a:spcBef>
                <a:spcAft>
                  <a:spcPct val="0"/>
                </a:spcAft>
                <a:defRPr/>
              </a:pPr>
              <a:r>
                <a:rPr lang="en-US" altLang="zh-CN" sz="1067" kern="0" dirty="0">
                  <a:solidFill>
                    <a:prstClr val="black"/>
                  </a:solidFill>
                  <a:latin typeface="Akkurat Light Pro"/>
                  <a:ea typeface="ＭＳ Ｐゴシック" pitchFamily="34" charset="-128"/>
                </a:rPr>
                <a:t>f1</a:t>
              </a:r>
            </a:p>
          </p:txBody>
        </p:sp>
        <p:pic>
          <p:nvPicPr>
            <p:cNvPr id="28" name="Picture 149" descr="图片86"/>
            <p:cNvPicPr>
              <a:picLocks noChangeAspect="1" noChangeArrowheads="1"/>
            </p:cNvPicPr>
            <p:nvPr/>
          </p:nvPicPr>
          <p:blipFill>
            <a:blip r:embed="rId3" cstate="print"/>
            <a:srcRect/>
            <a:stretch>
              <a:fillRect/>
            </a:stretch>
          </p:blipFill>
          <p:spPr bwMode="auto">
            <a:xfrm rot="1804349" flipH="1">
              <a:off x="5861418" y="1759026"/>
              <a:ext cx="181740" cy="180460"/>
            </a:xfrm>
            <a:prstGeom prst="rect">
              <a:avLst/>
            </a:prstGeom>
            <a:noFill/>
            <a:ln>
              <a:noFill/>
            </a:ln>
          </p:spPr>
        </p:pic>
        <p:cxnSp>
          <p:nvCxnSpPr>
            <p:cNvPr id="29" name="直接箭头连接符 101"/>
            <p:cNvCxnSpPr/>
            <p:nvPr/>
          </p:nvCxnSpPr>
          <p:spPr bwMode="auto">
            <a:xfrm>
              <a:off x="6060374" y="1932142"/>
              <a:ext cx="2112026" cy="0"/>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圆角矩形 105"/>
            <p:cNvSpPr/>
            <p:nvPr/>
          </p:nvSpPr>
          <p:spPr bwMode="auto">
            <a:xfrm>
              <a:off x="7631217" y="1559274"/>
              <a:ext cx="387477" cy="299612"/>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105559" tIns="52780" rIns="105559" bIns="52780" numCol="1" rtlCol="0" anchor="ctr" anchorCtr="0" compatLnSpc="1">
              <a:prstTxWarp prst="textNoShape">
                <a:avLst/>
              </a:prstTxWarp>
              <a:spAutoFit/>
            </a:bodyPr>
            <a:lstStyle/>
            <a:p>
              <a:pPr algn="ctr" defTabSz="1068437" fontAlgn="base">
                <a:spcBef>
                  <a:spcPct val="0"/>
                </a:spcBef>
                <a:spcAft>
                  <a:spcPct val="0"/>
                </a:spcAft>
                <a:defRPr/>
              </a:pPr>
              <a:r>
                <a:rPr lang="en-US" altLang="zh-CN" sz="1067" kern="0" dirty="0">
                  <a:solidFill>
                    <a:prstClr val="black"/>
                  </a:solidFill>
                  <a:latin typeface="Akkurat Light Pro"/>
                  <a:ea typeface="ＭＳ Ｐゴシック" pitchFamily="34" charset="-128"/>
                </a:rPr>
                <a:t>f1</a:t>
              </a:r>
            </a:p>
          </p:txBody>
        </p:sp>
        <p:cxnSp>
          <p:nvCxnSpPr>
            <p:cNvPr id="32" name="直接连接符 106"/>
            <p:cNvCxnSpPr/>
            <p:nvPr/>
          </p:nvCxnSpPr>
          <p:spPr bwMode="auto">
            <a:xfrm>
              <a:off x="7515798" y="1847807"/>
              <a:ext cx="626559" cy="0"/>
            </a:xfrm>
            <a:prstGeom prst="line">
              <a:avLst/>
            </a:prstGeom>
            <a:noFill/>
            <a:ln w="38100" cap="flat" cmpd="sng" algn="ctr">
              <a:solidFill>
                <a:sysClr val="windowText" lastClr="000000"/>
              </a:solidFill>
              <a:prstDash val="solid"/>
              <a:round/>
              <a:headEnd type="none" w="med" len="med"/>
              <a:tailEnd type="none" w="med" len="med"/>
            </a:ln>
            <a:effectLst/>
          </p:spPr>
        </p:cxnSp>
        <p:pic>
          <p:nvPicPr>
            <p:cNvPr id="42" name="Picture 3" descr="C:\Users\Administrator\Pictures\图片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5751127" y="1694030"/>
              <a:ext cx="353173" cy="278759"/>
            </a:xfrm>
            <a:prstGeom prst="rect">
              <a:avLst/>
            </a:prstGeom>
            <a:noFill/>
          </p:spPr>
        </p:pic>
      </p:grpSp>
      <p:grpSp>
        <p:nvGrpSpPr>
          <p:cNvPr id="136" name="Group 135"/>
          <p:cNvGrpSpPr/>
          <p:nvPr/>
        </p:nvGrpSpPr>
        <p:grpSpPr>
          <a:xfrm>
            <a:off x="5660526" y="2283718"/>
            <a:ext cx="2421273" cy="677047"/>
            <a:chOff x="5828435" y="2283718"/>
            <a:chExt cx="2421273" cy="677047"/>
          </a:xfrm>
        </p:grpSpPr>
        <p:sp>
          <p:nvSpPr>
            <p:cNvPr id="44" name="圆角矩形 105"/>
            <p:cNvSpPr/>
            <p:nvPr/>
          </p:nvSpPr>
          <p:spPr bwMode="auto">
            <a:xfrm>
              <a:off x="7651054" y="2558975"/>
              <a:ext cx="387477" cy="299612"/>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105559" tIns="52780" rIns="105559" bIns="52780" numCol="1" rtlCol="0" anchor="ctr" anchorCtr="0" compatLnSpc="1">
              <a:prstTxWarp prst="textNoShape">
                <a:avLst/>
              </a:prstTxWarp>
              <a:spAutoFit/>
            </a:bodyPr>
            <a:lstStyle/>
            <a:p>
              <a:pPr algn="ctr" defTabSz="1068437" fontAlgn="base">
                <a:spcBef>
                  <a:spcPct val="0"/>
                </a:spcBef>
                <a:spcAft>
                  <a:spcPct val="0"/>
                </a:spcAft>
                <a:defRPr/>
              </a:pPr>
              <a:r>
                <a:rPr lang="en-US" altLang="zh-CN" sz="1067" kern="0" dirty="0">
                  <a:solidFill>
                    <a:prstClr val="black"/>
                  </a:solidFill>
                  <a:latin typeface="Akkurat Light Pro"/>
                  <a:ea typeface="ＭＳ Ｐゴシック" pitchFamily="34" charset="-128"/>
                </a:rPr>
                <a:t>f1’</a:t>
              </a:r>
            </a:p>
          </p:txBody>
        </p:sp>
        <p:pic>
          <p:nvPicPr>
            <p:cNvPr id="45" name="Picture 149" descr="图片86"/>
            <p:cNvPicPr>
              <a:picLocks noChangeAspect="1" noChangeArrowheads="1"/>
            </p:cNvPicPr>
            <p:nvPr/>
          </p:nvPicPr>
          <p:blipFill>
            <a:blip r:embed="rId3" cstate="print"/>
            <a:srcRect/>
            <a:stretch>
              <a:fillRect/>
            </a:stretch>
          </p:blipFill>
          <p:spPr bwMode="auto">
            <a:xfrm rot="1804349" flipH="1">
              <a:off x="5938726" y="2747002"/>
              <a:ext cx="181740" cy="180460"/>
            </a:xfrm>
            <a:prstGeom prst="rect">
              <a:avLst/>
            </a:prstGeom>
            <a:noFill/>
            <a:ln>
              <a:noFill/>
            </a:ln>
          </p:spPr>
        </p:pic>
        <p:cxnSp>
          <p:nvCxnSpPr>
            <p:cNvPr id="46" name="直接箭头连接符 101"/>
            <p:cNvCxnSpPr/>
            <p:nvPr/>
          </p:nvCxnSpPr>
          <p:spPr bwMode="auto">
            <a:xfrm>
              <a:off x="6137682" y="2920118"/>
              <a:ext cx="2112026" cy="0"/>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圆角矩形 105"/>
            <p:cNvSpPr/>
            <p:nvPr/>
          </p:nvSpPr>
          <p:spPr bwMode="auto">
            <a:xfrm>
              <a:off x="7647491" y="2283718"/>
              <a:ext cx="387477" cy="299612"/>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105559" tIns="52780" rIns="105559" bIns="52780" numCol="1" rtlCol="0" anchor="ctr" anchorCtr="0" compatLnSpc="1">
              <a:prstTxWarp prst="textNoShape">
                <a:avLst/>
              </a:prstTxWarp>
              <a:spAutoFit/>
            </a:bodyPr>
            <a:lstStyle/>
            <a:p>
              <a:pPr algn="ctr" defTabSz="1068437" fontAlgn="base">
                <a:spcBef>
                  <a:spcPct val="0"/>
                </a:spcBef>
                <a:spcAft>
                  <a:spcPct val="0"/>
                </a:spcAft>
                <a:defRPr/>
              </a:pPr>
              <a:r>
                <a:rPr lang="en-US" altLang="zh-CN" sz="1067" kern="0" dirty="0">
                  <a:solidFill>
                    <a:prstClr val="black"/>
                  </a:solidFill>
                  <a:latin typeface="Akkurat Light Pro"/>
                  <a:ea typeface="ＭＳ Ｐゴシック" pitchFamily="34" charset="-128"/>
                </a:rPr>
                <a:t>f1</a:t>
              </a:r>
            </a:p>
          </p:txBody>
        </p:sp>
        <p:cxnSp>
          <p:nvCxnSpPr>
            <p:cNvPr id="48" name="直接连接符 106"/>
            <p:cNvCxnSpPr/>
            <p:nvPr/>
          </p:nvCxnSpPr>
          <p:spPr bwMode="auto">
            <a:xfrm>
              <a:off x="7532072" y="2572251"/>
              <a:ext cx="626559" cy="0"/>
            </a:xfrm>
            <a:prstGeom prst="line">
              <a:avLst/>
            </a:prstGeom>
            <a:noFill/>
            <a:ln w="38100" cap="flat" cmpd="sng" algn="ctr">
              <a:solidFill>
                <a:sysClr val="windowText" lastClr="000000"/>
              </a:solidFill>
              <a:prstDash val="solid"/>
              <a:round/>
              <a:headEnd type="none" w="med" len="med"/>
              <a:tailEnd type="none" w="med" len="med"/>
            </a:ln>
            <a:effectLst/>
          </p:spPr>
        </p:cxnSp>
        <p:pic>
          <p:nvPicPr>
            <p:cNvPr id="49" name="Picture 3" descr="C:\Users\Administrator\Pictures\图片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5828435" y="2682006"/>
              <a:ext cx="353173" cy="278759"/>
            </a:xfrm>
            <a:prstGeom prst="rect">
              <a:avLst/>
            </a:prstGeom>
            <a:noFill/>
          </p:spPr>
        </p:pic>
      </p:grpSp>
      <p:sp>
        <p:nvSpPr>
          <p:cNvPr id="50" name="Right Arrow 49"/>
          <p:cNvSpPr/>
          <p:nvPr/>
        </p:nvSpPr>
        <p:spPr>
          <a:xfrm>
            <a:off x="3779912" y="1635646"/>
            <a:ext cx="1296144" cy="212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a:off x="4139952" y="1790695"/>
            <a:ext cx="604653" cy="276999"/>
          </a:xfrm>
          <a:prstGeom prst="rect">
            <a:avLst/>
          </a:prstGeom>
          <a:noFill/>
        </p:spPr>
        <p:txBody>
          <a:bodyPr wrap="none" rtlCol="0">
            <a:spAutoFit/>
          </a:bodyPr>
          <a:lstStyle/>
          <a:p>
            <a:r>
              <a:rPr lang="en-US" sz="1200" b="1" dirty="0">
                <a:solidFill>
                  <a:prstClr val="black"/>
                </a:solidFill>
              </a:rPr>
              <a:t>MIMO</a:t>
            </a:r>
          </a:p>
        </p:txBody>
      </p:sp>
      <p:sp>
        <p:nvSpPr>
          <p:cNvPr id="53" name="TextBox 52"/>
          <p:cNvSpPr txBox="1"/>
          <p:nvPr/>
        </p:nvSpPr>
        <p:spPr>
          <a:xfrm>
            <a:off x="4174008" y="1419622"/>
            <a:ext cx="513282" cy="276999"/>
          </a:xfrm>
          <a:prstGeom prst="rect">
            <a:avLst/>
          </a:prstGeom>
          <a:noFill/>
        </p:spPr>
        <p:txBody>
          <a:bodyPr wrap="none" rtlCol="0">
            <a:spAutoFit/>
          </a:bodyPr>
          <a:lstStyle/>
          <a:p>
            <a:r>
              <a:rPr lang="en-US" sz="1200" b="1" dirty="0">
                <a:solidFill>
                  <a:srgbClr val="FF0000"/>
                </a:solidFill>
              </a:rPr>
              <a:t>N= 2</a:t>
            </a:r>
          </a:p>
        </p:txBody>
      </p:sp>
      <p:grpSp>
        <p:nvGrpSpPr>
          <p:cNvPr id="56" name="Group 55"/>
          <p:cNvGrpSpPr/>
          <p:nvPr/>
        </p:nvGrpSpPr>
        <p:grpSpPr>
          <a:xfrm>
            <a:off x="859883" y="2547251"/>
            <a:ext cx="2421273" cy="413514"/>
            <a:chOff x="782575" y="1559275"/>
            <a:chExt cx="2421273" cy="413514"/>
          </a:xfrm>
        </p:grpSpPr>
        <p:pic>
          <p:nvPicPr>
            <p:cNvPr id="57" name="Picture 149" descr="图片86"/>
            <p:cNvPicPr>
              <a:picLocks noChangeAspect="1" noChangeArrowheads="1"/>
            </p:cNvPicPr>
            <p:nvPr/>
          </p:nvPicPr>
          <p:blipFill>
            <a:blip r:embed="rId3" cstate="print"/>
            <a:srcRect/>
            <a:stretch>
              <a:fillRect/>
            </a:stretch>
          </p:blipFill>
          <p:spPr bwMode="auto">
            <a:xfrm rot="1804349" flipH="1">
              <a:off x="892866" y="1759028"/>
              <a:ext cx="181740" cy="180460"/>
            </a:xfrm>
            <a:prstGeom prst="rect">
              <a:avLst/>
            </a:prstGeom>
            <a:noFill/>
            <a:ln>
              <a:noFill/>
            </a:ln>
          </p:spPr>
        </p:pic>
        <p:cxnSp>
          <p:nvCxnSpPr>
            <p:cNvPr id="58" name="直接箭头连接符 101"/>
            <p:cNvCxnSpPr/>
            <p:nvPr/>
          </p:nvCxnSpPr>
          <p:spPr bwMode="auto">
            <a:xfrm>
              <a:off x="1091822" y="1932143"/>
              <a:ext cx="2112026" cy="0"/>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圆角矩形 105"/>
            <p:cNvSpPr/>
            <p:nvPr/>
          </p:nvSpPr>
          <p:spPr bwMode="auto">
            <a:xfrm>
              <a:off x="2613610" y="1559275"/>
              <a:ext cx="387477" cy="299612"/>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105559" tIns="52780" rIns="105559" bIns="52780" numCol="1" rtlCol="0" anchor="ctr" anchorCtr="0" compatLnSpc="1">
              <a:prstTxWarp prst="textNoShape">
                <a:avLst/>
              </a:prstTxWarp>
              <a:spAutoFit/>
            </a:bodyPr>
            <a:lstStyle/>
            <a:p>
              <a:pPr algn="ctr" defTabSz="1068437" fontAlgn="base">
                <a:spcBef>
                  <a:spcPct val="0"/>
                </a:spcBef>
                <a:spcAft>
                  <a:spcPct val="0"/>
                </a:spcAft>
                <a:defRPr/>
              </a:pPr>
              <a:r>
                <a:rPr lang="en-US" altLang="zh-CN" sz="1067" kern="0" dirty="0">
                  <a:solidFill>
                    <a:prstClr val="black"/>
                  </a:solidFill>
                  <a:latin typeface="Akkurat Light Pro"/>
                  <a:ea typeface="ＭＳ Ｐゴシック" pitchFamily="34" charset="-128"/>
                </a:rPr>
                <a:t>f1</a:t>
              </a:r>
            </a:p>
          </p:txBody>
        </p:sp>
        <p:cxnSp>
          <p:nvCxnSpPr>
            <p:cNvPr id="60" name="直接连接符 106"/>
            <p:cNvCxnSpPr/>
            <p:nvPr/>
          </p:nvCxnSpPr>
          <p:spPr bwMode="auto">
            <a:xfrm>
              <a:off x="2498192" y="1847808"/>
              <a:ext cx="626559" cy="0"/>
            </a:xfrm>
            <a:prstGeom prst="line">
              <a:avLst/>
            </a:prstGeom>
            <a:noFill/>
            <a:ln w="38100" cap="flat" cmpd="sng" algn="ctr">
              <a:solidFill>
                <a:sysClr val="windowText" lastClr="000000"/>
              </a:solidFill>
              <a:prstDash val="solid"/>
              <a:round/>
              <a:headEnd type="none" w="med" len="med"/>
              <a:tailEnd type="none" w="med" len="med"/>
            </a:ln>
            <a:effectLst/>
          </p:spPr>
        </p:cxnSp>
        <p:pic>
          <p:nvPicPr>
            <p:cNvPr id="61" name="Picture 3" descr="C:\Users\Administrator\Pictures\图片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82575" y="1694030"/>
              <a:ext cx="353173" cy="278759"/>
            </a:xfrm>
            <a:prstGeom prst="rect">
              <a:avLst/>
            </a:prstGeom>
            <a:noFill/>
          </p:spPr>
        </p:pic>
      </p:grpSp>
      <p:sp>
        <p:nvSpPr>
          <p:cNvPr id="63" name="Right Arrow 62"/>
          <p:cNvSpPr/>
          <p:nvPr/>
        </p:nvSpPr>
        <p:spPr>
          <a:xfrm>
            <a:off x="3779912" y="2571750"/>
            <a:ext cx="1296144" cy="212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nvSpPr>
        <p:spPr>
          <a:xfrm>
            <a:off x="4139952" y="2726799"/>
            <a:ext cx="543739" cy="276999"/>
          </a:xfrm>
          <a:prstGeom prst="rect">
            <a:avLst/>
          </a:prstGeom>
          <a:noFill/>
        </p:spPr>
        <p:txBody>
          <a:bodyPr wrap="none" rtlCol="0">
            <a:spAutoFit/>
          </a:bodyPr>
          <a:lstStyle/>
          <a:p>
            <a:r>
              <a:rPr lang="en-US" sz="1200" b="1" dirty="0">
                <a:solidFill>
                  <a:prstClr val="black"/>
                </a:solidFill>
              </a:rPr>
              <a:t>XPIC</a:t>
            </a:r>
          </a:p>
        </p:txBody>
      </p:sp>
      <p:sp>
        <p:nvSpPr>
          <p:cNvPr id="65" name="TextBox 64"/>
          <p:cNvSpPr txBox="1"/>
          <p:nvPr/>
        </p:nvSpPr>
        <p:spPr>
          <a:xfrm>
            <a:off x="4139952" y="2355726"/>
            <a:ext cx="513282" cy="276999"/>
          </a:xfrm>
          <a:prstGeom prst="rect">
            <a:avLst/>
          </a:prstGeom>
          <a:noFill/>
        </p:spPr>
        <p:txBody>
          <a:bodyPr wrap="none" rtlCol="0">
            <a:spAutoFit/>
          </a:bodyPr>
          <a:lstStyle/>
          <a:p>
            <a:r>
              <a:rPr lang="en-US" sz="1200" b="1" dirty="0">
                <a:solidFill>
                  <a:srgbClr val="FF0000"/>
                </a:solidFill>
              </a:rPr>
              <a:t>N= 2</a:t>
            </a:r>
          </a:p>
        </p:txBody>
      </p:sp>
      <p:grpSp>
        <p:nvGrpSpPr>
          <p:cNvPr id="122" name="Group 121"/>
          <p:cNvGrpSpPr/>
          <p:nvPr/>
        </p:nvGrpSpPr>
        <p:grpSpPr>
          <a:xfrm>
            <a:off x="867955" y="3569253"/>
            <a:ext cx="2421273" cy="413514"/>
            <a:chOff x="782575" y="1559275"/>
            <a:chExt cx="2421273" cy="413514"/>
          </a:xfrm>
        </p:grpSpPr>
        <p:pic>
          <p:nvPicPr>
            <p:cNvPr id="123" name="Picture 149" descr="图片86"/>
            <p:cNvPicPr>
              <a:picLocks noChangeAspect="1" noChangeArrowheads="1"/>
            </p:cNvPicPr>
            <p:nvPr/>
          </p:nvPicPr>
          <p:blipFill>
            <a:blip r:embed="rId3" cstate="print"/>
            <a:srcRect/>
            <a:stretch>
              <a:fillRect/>
            </a:stretch>
          </p:blipFill>
          <p:spPr bwMode="auto">
            <a:xfrm rot="1804349" flipH="1">
              <a:off x="892866" y="1759028"/>
              <a:ext cx="181740" cy="180460"/>
            </a:xfrm>
            <a:prstGeom prst="rect">
              <a:avLst/>
            </a:prstGeom>
            <a:noFill/>
            <a:ln>
              <a:noFill/>
            </a:ln>
          </p:spPr>
        </p:pic>
        <p:cxnSp>
          <p:nvCxnSpPr>
            <p:cNvPr id="124" name="直接箭头连接符 101"/>
            <p:cNvCxnSpPr/>
            <p:nvPr/>
          </p:nvCxnSpPr>
          <p:spPr bwMode="auto">
            <a:xfrm>
              <a:off x="1091822" y="1932143"/>
              <a:ext cx="2112026" cy="0"/>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圆角矩形 105"/>
            <p:cNvSpPr/>
            <p:nvPr/>
          </p:nvSpPr>
          <p:spPr bwMode="auto">
            <a:xfrm>
              <a:off x="2613610" y="1559275"/>
              <a:ext cx="387477" cy="299612"/>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105559" tIns="52780" rIns="105559" bIns="52780" numCol="1" rtlCol="0" anchor="ctr" anchorCtr="0" compatLnSpc="1">
              <a:prstTxWarp prst="textNoShape">
                <a:avLst/>
              </a:prstTxWarp>
              <a:spAutoFit/>
            </a:bodyPr>
            <a:lstStyle/>
            <a:p>
              <a:pPr algn="ctr" defTabSz="1068437" fontAlgn="base">
                <a:spcBef>
                  <a:spcPct val="0"/>
                </a:spcBef>
                <a:spcAft>
                  <a:spcPct val="0"/>
                </a:spcAft>
                <a:defRPr/>
              </a:pPr>
              <a:r>
                <a:rPr lang="en-US" altLang="zh-CN" sz="1067" kern="0" dirty="0">
                  <a:solidFill>
                    <a:prstClr val="black"/>
                  </a:solidFill>
                  <a:latin typeface="Akkurat Light Pro"/>
                  <a:ea typeface="ＭＳ Ｐゴシック" pitchFamily="34" charset="-128"/>
                </a:rPr>
                <a:t>f1</a:t>
              </a:r>
            </a:p>
          </p:txBody>
        </p:sp>
        <p:cxnSp>
          <p:nvCxnSpPr>
            <p:cNvPr id="126" name="直接连接符 106"/>
            <p:cNvCxnSpPr/>
            <p:nvPr/>
          </p:nvCxnSpPr>
          <p:spPr bwMode="auto">
            <a:xfrm>
              <a:off x="2498192" y="1847808"/>
              <a:ext cx="626559" cy="0"/>
            </a:xfrm>
            <a:prstGeom prst="line">
              <a:avLst/>
            </a:prstGeom>
            <a:noFill/>
            <a:ln w="38100" cap="flat" cmpd="sng" algn="ctr">
              <a:solidFill>
                <a:sysClr val="windowText" lastClr="000000"/>
              </a:solidFill>
              <a:prstDash val="solid"/>
              <a:round/>
              <a:headEnd type="none" w="med" len="med"/>
              <a:tailEnd type="none" w="med" len="med"/>
            </a:ln>
            <a:effectLst/>
          </p:spPr>
        </p:cxnSp>
        <p:pic>
          <p:nvPicPr>
            <p:cNvPr id="127" name="Picture 3" descr="C:\Users\Administrator\Pictures\图片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82575" y="1694030"/>
              <a:ext cx="353173" cy="278759"/>
            </a:xfrm>
            <a:prstGeom prst="rect">
              <a:avLst/>
            </a:prstGeom>
            <a:noFill/>
          </p:spPr>
        </p:pic>
      </p:grpSp>
      <p:grpSp>
        <p:nvGrpSpPr>
          <p:cNvPr id="131" name="Group 130"/>
          <p:cNvGrpSpPr/>
          <p:nvPr/>
        </p:nvGrpSpPr>
        <p:grpSpPr>
          <a:xfrm>
            <a:off x="5660526" y="3291830"/>
            <a:ext cx="2943922" cy="1483025"/>
            <a:chOff x="5183594" y="3022586"/>
            <a:chExt cx="2943922" cy="1483025"/>
          </a:xfrm>
        </p:grpSpPr>
        <p:pic>
          <p:nvPicPr>
            <p:cNvPr id="87" name="Picture 149" descr="图片86"/>
            <p:cNvPicPr>
              <a:picLocks noChangeAspect="1" noChangeArrowheads="1"/>
            </p:cNvPicPr>
            <p:nvPr/>
          </p:nvPicPr>
          <p:blipFill>
            <a:blip r:embed="rId3" cstate="print"/>
            <a:srcRect/>
            <a:stretch>
              <a:fillRect/>
            </a:stretch>
          </p:blipFill>
          <p:spPr bwMode="auto">
            <a:xfrm rot="1804349" flipH="1">
              <a:off x="5293885" y="3486159"/>
              <a:ext cx="181740" cy="180460"/>
            </a:xfrm>
            <a:prstGeom prst="rect">
              <a:avLst/>
            </a:prstGeom>
            <a:noFill/>
            <a:ln>
              <a:noFill/>
            </a:ln>
          </p:spPr>
        </p:pic>
        <p:cxnSp>
          <p:nvCxnSpPr>
            <p:cNvPr id="88" name="直接箭头连接符 101"/>
            <p:cNvCxnSpPr/>
            <p:nvPr/>
          </p:nvCxnSpPr>
          <p:spPr bwMode="auto">
            <a:xfrm>
              <a:off x="5492841" y="3659275"/>
              <a:ext cx="2112026" cy="0"/>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直接箭头连接符 103"/>
            <p:cNvCxnSpPr/>
            <p:nvPr/>
          </p:nvCxnSpPr>
          <p:spPr bwMode="auto">
            <a:xfrm>
              <a:off x="5495409" y="3661479"/>
              <a:ext cx="1985226" cy="578639"/>
            </a:xfrm>
            <a:prstGeom prst="straightConnector1">
              <a:avLst/>
            </a:prstGeom>
            <a:noFill/>
            <a:ln w="19050">
              <a:solidFill>
                <a:sysClr val="windowText" lastClr="00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弧形 115"/>
            <p:cNvSpPr/>
            <p:nvPr/>
          </p:nvSpPr>
          <p:spPr bwMode="auto">
            <a:xfrm rot="5045387">
              <a:off x="5810564" y="3564032"/>
              <a:ext cx="169333" cy="217579"/>
            </a:xfrm>
            <a:prstGeom prst="arc">
              <a:avLst/>
            </a:prstGeom>
            <a:noFill/>
            <a:ln>
              <a:solidFill>
                <a:sysClr val="windowText" lastClr="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72" tIns="60936" rIns="121872" bIns="60936" numCol="1" rtlCol="0" anchor="t" anchorCtr="0" compatLnSpc="1">
              <a:prstTxWarp prst="textNoShape">
                <a:avLst/>
              </a:prstTxWarp>
            </a:bodyPr>
            <a:lstStyle/>
            <a:p>
              <a:pPr defTabSz="1218652" fontAlgn="base">
                <a:spcBef>
                  <a:spcPct val="0"/>
                </a:spcBef>
                <a:spcAft>
                  <a:spcPct val="0"/>
                </a:spcAft>
                <a:buClr>
                  <a:srgbClr val="CC9900"/>
                </a:buClr>
                <a:buFont typeface="Wingdings" pitchFamily="2" charset="2"/>
                <a:buChar char="n"/>
                <a:defRPr/>
              </a:pPr>
              <a:endParaRPr lang="zh-CN" altLang="en-US" sz="1467" kern="0">
                <a:solidFill>
                  <a:prstClr val="black"/>
                </a:solidFill>
                <a:latin typeface="Akkurat Light Pro"/>
                <a:ea typeface="宋体" panose="02010600030101010101" pitchFamily="2" charset="-122"/>
              </a:endParaRPr>
            </a:p>
          </p:txBody>
        </p:sp>
        <p:pic>
          <p:nvPicPr>
            <p:cNvPr id="93" name="Picture 3" descr="C:\Users\Administrator\Pictures\图片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5183594" y="3421163"/>
              <a:ext cx="353173" cy="278759"/>
            </a:xfrm>
            <a:prstGeom prst="rect">
              <a:avLst/>
            </a:prstGeom>
            <a:noFill/>
          </p:spPr>
        </p:pic>
        <p:grpSp>
          <p:nvGrpSpPr>
            <p:cNvPr id="62" name="Group 61"/>
            <p:cNvGrpSpPr/>
            <p:nvPr/>
          </p:nvGrpSpPr>
          <p:grpSpPr>
            <a:xfrm>
              <a:off x="7500957" y="3930742"/>
              <a:ext cx="626559" cy="574869"/>
              <a:chOff x="8134289" y="3367659"/>
              <a:chExt cx="626559" cy="574869"/>
            </a:xfrm>
          </p:grpSpPr>
          <p:sp>
            <p:nvSpPr>
              <p:cNvPr id="128" name="圆角矩形 105"/>
              <p:cNvSpPr/>
              <p:nvPr/>
            </p:nvSpPr>
            <p:spPr bwMode="auto">
              <a:xfrm>
                <a:off x="8253271" y="3642916"/>
                <a:ext cx="387477" cy="299612"/>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105559" tIns="52780" rIns="105559" bIns="52780" numCol="1" rtlCol="0" anchor="ctr" anchorCtr="0" compatLnSpc="1">
                <a:prstTxWarp prst="textNoShape">
                  <a:avLst/>
                </a:prstTxWarp>
                <a:spAutoFit/>
              </a:bodyPr>
              <a:lstStyle/>
              <a:p>
                <a:pPr algn="ctr" defTabSz="1068437" fontAlgn="base">
                  <a:spcBef>
                    <a:spcPct val="0"/>
                  </a:spcBef>
                  <a:spcAft>
                    <a:spcPct val="0"/>
                  </a:spcAft>
                  <a:defRPr/>
                </a:pPr>
                <a:r>
                  <a:rPr lang="en-US" altLang="zh-CN" sz="1067" kern="0" dirty="0">
                    <a:solidFill>
                      <a:prstClr val="black"/>
                    </a:solidFill>
                    <a:latin typeface="Akkurat Light Pro"/>
                    <a:ea typeface="ＭＳ Ｐゴシック" pitchFamily="34" charset="-128"/>
                  </a:rPr>
                  <a:t>f1’</a:t>
                </a:r>
              </a:p>
            </p:txBody>
          </p:sp>
          <p:sp>
            <p:nvSpPr>
              <p:cNvPr id="129" name="圆角矩形 105"/>
              <p:cNvSpPr/>
              <p:nvPr/>
            </p:nvSpPr>
            <p:spPr bwMode="auto">
              <a:xfrm>
                <a:off x="8249708" y="3367659"/>
                <a:ext cx="387477" cy="299612"/>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105559" tIns="52780" rIns="105559" bIns="52780" numCol="1" rtlCol="0" anchor="ctr" anchorCtr="0" compatLnSpc="1">
                <a:prstTxWarp prst="textNoShape">
                  <a:avLst/>
                </a:prstTxWarp>
                <a:spAutoFit/>
              </a:bodyPr>
              <a:lstStyle/>
              <a:p>
                <a:pPr algn="ctr" defTabSz="1068437" fontAlgn="base">
                  <a:spcBef>
                    <a:spcPct val="0"/>
                  </a:spcBef>
                  <a:spcAft>
                    <a:spcPct val="0"/>
                  </a:spcAft>
                  <a:defRPr/>
                </a:pPr>
                <a:r>
                  <a:rPr lang="en-US" altLang="zh-CN" sz="1067" kern="0" dirty="0">
                    <a:solidFill>
                      <a:prstClr val="black"/>
                    </a:solidFill>
                    <a:latin typeface="Akkurat Light Pro"/>
                    <a:ea typeface="ＭＳ Ｐゴシック" pitchFamily="34" charset="-128"/>
                  </a:rPr>
                  <a:t>f1</a:t>
                </a:r>
              </a:p>
            </p:txBody>
          </p:sp>
          <p:cxnSp>
            <p:nvCxnSpPr>
              <p:cNvPr id="130" name="直接连接符 106"/>
              <p:cNvCxnSpPr/>
              <p:nvPr/>
            </p:nvCxnSpPr>
            <p:spPr bwMode="auto">
              <a:xfrm>
                <a:off x="8134289" y="3656192"/>
                <a:ext cx="626559" cy="0"/>
              </a:xfrm>
              <a:prstGeom prst="line">
                <a:avLst/>
              </a:prstGeom>
              <a:noFill/>
              <a:ln w="38100" cap="flat" cmpd="sng" algn="ctr">
                <a:solidFill>
                  <a:sysClr val="windowText" lastClr="000000"/>
                </a:solidFill>
                <a:prstDash val="solid"/>
                <a:round/>
                <a:headEnd type="none" w="med" len="med"/>
                <a:tailEnd type="none" w="med" len="med"/>
              </a:ln>
              <a:effectLst/>
            </p:spPr>
          </p:cxnSp>
        </p:grpSp>
        <p:grpSp>
          <p:nvGrpSpPr>
            <p:cNvPr id="132" name="Group 131"/>
            <p:cNvGrpSpPr/>
            <p:nvPr/>
          </p:nvGrpSpPr>
          <p:grpSpPr>
            <a:xfrm>
              <a:off x="6848645" y="3022586"/>
              <a:ext cx="626559" cy="574869"/>
              <a:chOff x="8134289" y="3367659"/>
              <a:chExt cx="626559" cy="574869"/>
            </a:xfrm>
          </p:grpSpPr>
          <p:sp>
            <p:nvSpPr>
              <p:cNvPr id="133" name="圆角矩形 105"/>
              <p:cNvSpPr/>
              <p:nvPr/>
            </p:nvSpPr>
            <p:spPr bwMode="auto">
              <a:xfrm>
                <a:off x="8253271" y="3642916"/>
                <a:ext cx="387477" cy="299612"/>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105559" tIns="52780" rIns="105559" bIns="52780" numCol="1" rtlCol="0" anchor="ctr" anchorCtr="0" compatLnSpc="1">
                <a:prstTxWarp prst="textNoShape">
                  <a:avLst/>
                </a:prstTxWarp>
                <a:spAutoFit/>
              </a:bodyPr>
              <a:lstStyle/>
              <a:p>
                <a:pPr algn="ctr" defTabSz="1068437" fontAlgn="base">
                  <a:spcBef>
                    <a:spcPct val="0"/>
                  </a:spcBef>
                  <a:spcAft>
                    <a:spcPct val="0"/>
                  </a:spcAft>
                  <a:defRPr/>
                </a:pPr>
                <a:r>
                  <a:rPr lang="en-US" altLang="zh-CN" sz="1067" kern="0" dirty="0">
                    <a:solidFill>
                      <a:prstClr val="black"/>
                    </a:solidFill>
                    <a:latin typeface="Akkurat Light Pro"/>
                    <a:ea typeface="ＭＳ Ｐゴシック" pitchFamily="34" charset="-128"/>
                  </a:rPr>
                  <a:t>f1’</a:t>
                </a:r>
              </a:p>
            </p:txBody>
          </p:sp>
          <p:sp>
            <p:nvSpPr>
              <p:cNvPr id="134" name="圆角矩形 105"/>
              <p:cNvSpPr/>
              <p:nvPr/>
            </p:nvSpPr>
            <p:spPr bwMode="auto">
              <a:xfrm>
                <a:off x="8249708" y="3367659"/>
                <a:ext cx="387477" cy="299612"/>
              </a:xfrm>
              <a:prstGeom prst="roundRect">
                <a:avLst/>
              </a:prstGeom>
              <a:solidFill>
                <a:srgbClr val="92D050"/>
              </a:solidFill>
              <a:ln w="9525" cap="flat" cmpd="sng" algn="ctr">
                <a:solidFill>
                  <a:sysClr val="windowText" lastClr="000000"/>
                </a:solidFill>
                <a:prstDash val="solid"/>
                <a:round/>
                <a:headEnd type="none" w="med" len="med"/>
                <a:tailEnd type="none" w="med" len="med"/>
              </a:ln>
              <a:effectLst/>
            </p:spPr>
            <p:txBody>
              <a:bodyPr vert="horz" wrap="square" lIns="105559" tIns="52780" rIns="105559" bIns="52780" numCol="1" rtlCol="0" anchor="ctr" anchorCtr="0" compatLnSpc="1">
                <a:prstTxWarp prst="textNoShape">
                  <a:avLst/>
                </a:prstTxWarp>
                <a:spAutoFit/>
              </a:bodyPr>
              <a:lstStyle/>
              <a:p>
                <a:pPr algn="ctr" defTabSz="1068437" fontAlgn="base">
                  <a:spcBef>
                    <a:spcPct val="0"/>
                  </a:spcBef>
                  <a:spcAft>
                    <a:spcPct val="0"/>
                  </a:spcAft>
                  <a:defRPr/>
                </a:pPr>
                <a:r>
                  <a:rPr lang="en-US" altLang="zh-CN" sz="1067" kern="0" dirty="0">
                    <a:solidFill>
                      <a:prstClr val="black"/>
                    </a:solidFill>
                    <a:latin typeface="Akkurat Light Pro"/>
                    <a:ea typeface="ＭＳ Ｐゴシック" pitchFamily="34" charset="-128"/>
                  </a:rPr>
                  <a:t>f1</a:t>
                </a:r>
              </a:p>
            </p:txBody>
          </p:sp>
          <p:cxnSp>
            <p:nvCxnSpPr>
              <p:cNvPr id="135" name="直接连接符 106"/>
              <p:cNvCxnSpPr/>
              <p:nvPr/>
            </p:nvCxnSpPr>
            <p:spPr bwMode="auto">
              <a:xfrm>
                <a:off x="8134289" y="3656192"/>
                <a:ext cx="626559" cy="0"/>
              </a:xfrm>
              <a:prstGeom prst="line">
                <a:avLst/>
              </a:prstGeom>
              <a:noFill/>
              <a:ln w="38100" cap="flat" cmpd="sng" algn="ctr">
                <a:solidFill>
                  <a:sysClr val="windowText" lastClr="000000"/>
                </a:solidFill>
                <a:prstDash val="solid"/>
                <a:round/>
                <a:headEnd type="none" w="med" len="med"/>
                <a:tailEnd type="none" w="med" len="med"/>
              </a:ln>
              <a:effectLst/>
            </p:spPr>
          </p:cxnSp>
        </p:grpSp>
      </p:grpSp>
      <p:sp>
        <p:nvSpPr>
          <p:cNvPr id="137" name="Right Arrow 136"/>
          <p:cNvSpPr/>
          <p:nvPr/>
        </p:nvSpPr>
        <p:spPr>
          <a:xfrm>
            <a:off x="3851920" y="3704008"/>
            <a:ext cx="1296144" cy="212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8" name="TextBox 137"/>
          <p:cNvSpPr txBox="1"/>
          <p:nvPr/>
        </p:nvSpPr>
        <p:spPr>
          <a:xfrm>
            <a:off x="3923874" y="3921792"/>
            <a:ext cx="1095172" cy="276999"/>
          </a:xfrm>
          <a:prstGeom prst="rect">
            <a:avLst/>
          </a:prstGeom>
          <a:noFill/>
        </p:spPr>
        <p:txBody>
          <a:bodyPr wrap="none" rtlCol="0">
            <a:spAutoFit/>
          </a:bodyPr>
          <a:lstStyle/>
          <a:p>
            <a:r>
              <a:rPr lang="en-US" sz="1200" b="1" dirty="0">
                <a:solidFill>
                  <a:prstClr val="black"/>
                </a:solidFill>
              </a:rPr>
              <a:t>XPIC + CCIC</a:t>
            </a:r>
          </a:p>
        </p:txBody>
      </p:sp>
      <p:sp>
        <p:nvSpPr>
          <p:cNvPr id="139" name="TextBox 138"/>
          <p:cNvSpPr txBox="1"/>
          <p:nvPr/>
        </p:nvSpPr>
        <p:spPr>
          <a:xfrm>
            <a:off x="4211960" y="3413073"/>
            <a:ext cx="513282" cy="276999"/>
          </a:xfrm>
          <a:prstGeom prst="rect">
            <a:avLst/>
          </a:prstGeom>
          <a:noFill/>
        </p:spPr>
        <p:txBody>
          <a:bodyPr wrap="none" rtlCol="0">
            <a:spAutoFit/>
          </a:bodyPr>
          <a:lstStyle/>
          <a:p>
            <a:r>
              <a:rPr lang="en-US" sz="1200" b="1" dirty="0">
                <a:solidFill>
                  <a:srgbClr val="FF0000"/>
                </a:solidFill>
              </a:rPr>
              <a:t>N= 4</a:t>
            </a:r>
          </a:p>
        </p:txBody>
      </p:sp>
      <p:sp>
        <p:nvSpPr>
          <p:cNvPr id="66" name="TextBox 65"/>
          <p:cNvSpPr txBox="1"/>
          <p:nvPr/>
        </p:nvSpPr>
        <p:spPr>
          <a:xfrm>
            <a:off x="6631135" y="3939902"/>
            <a:ext cx="893193" cy="246221"/>
          </a:xfrm>
          <a:prstGeom prst="rect">
            <a:avLst/>
          </a:prstGeom>
          <a:noFill/>
        </p:spPr>
        <p:txBody>
          <a:bodyPr wrap="none" rtlCol="0">
            <a:spAutoFit/>
          </a:bodyPr>
          <a:lstStyle/>
          <a:p>
            <a:r>
              <a:rPr lang="en-US" sz="1000" b="1" dirty="0">
                <a:solidFill>
                  <a:prstClr val="black"/>
                </a:solidFill>
              </a:rPr>
              <a:t>Small angle</a:t>
            </a:r>
          </a:p>
        </p:txBody>
      </p:sp>
    </p:spTree>
    <p:extLst>
      <p:ext uri="{BB962C8B-B14F-4D97-AF65-F5344CB8AC3E}">
        <p14:creationId xmlns:p14="http://schemas.microsoft.com/office/powerpoint/2010/main" val="273658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95"/>
          <p:cNvSpPr>
            <a:spLocks noGrp="1"/>
          </p:cNvSpPr>
          <p:nvPr>
            <p:ph type="title"/>
          </p:nvPr>
        </p:nvSpPr>
        <p:spPr>
          <a:xfrm>
            <a:off x="315540" y="207435"/>
            <a:ext cx="9603476" cy="512842"/>
          </a:xfrm>
        </p:spPr>
        <p:txBody>
          <a:bodyPr vert="horz" wrap="square" lIns="68553" tIns="34277" rIns="68553" bIns="34277" numCol="1" rtlCol="0" anchor="t" anchorCtr="0" compatLnSpc="1">
            <a:prstTxWarp prst="textNoShape">
              <a:avLst/>
            </a:prstTxWarp>
            <a:noAutofit/>
          </a:bodyPr>
          <a:lstStyle/>
          <a:p>
            <a:pPr defTabSz="913989"/>
            <a:r>
              <a:rPr lang="en-US" sz="2399" dirty="0">
                <a:solidFill>
                  <a:srgbClr val="1F4C7D"/>
                </a:solidFill>
                <a:latin typeface="Calibri"/>
              </a:rPr>
              <a:t>Key Aspects for Identifying the Best Licensing</a:t>
            </a:r>
          </a:p>
        </p:txBody>
      </p:sp>
      <p:sp>
        <p:nvSpPr>
          <p:cNvPr id="11" name="Content Placeholder 2">
            <a:extLst>
              <a:ext uri="{FF2B5EF4-FFF2-40B4-BE49-F238E27FC236}">
                <a16:creationId xmlns:a16="http://schemas.microsoft.com/office/drawing/2014/main" id="{9C6C2FA2-07DA-48F6-BF97-563A92944E0A}"/>
              </a:ext>
            </a:extLst>
          </p:cNvPr>
          <p:cNvSpPr txBox="1">
            <a:spLocks/>
          </p:cNvSpPr>
          <p:nvPr/>
        </p:nvSpPr>
        <p:spPr bwMode="auto">
          <a:xfrm>
            <a:off x="251520" y="1438426"/>
            <a:ext cx="8599096" cy="336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Tx/>
              <a:buSzPct val="90000"/>
              <a:buFontTx/>
              <a:buBlip>
                <a:blip r:embed="rId3"/>
              </a:buBlip>
              <a:tabLst/>
              <a:defRPr sz="2200" b="0" kern="1200" baseline="0">
                <a:solidFill>
                  <a:schemeClr val="tx1">
                    <a:lumMod val="65000"/>
                    <a:lumOff val="35000"/>
                  </a:schemeClr>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kern="1200">
                <a:solidFill>
                  <a:schemeClr val="tx1">
                    <a:tint val="75000"/>
                  </a:schemeClr>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kern="1200">
                <a:solidFill>
                  <a:schemeClr val="tx1">
                    <a:tint val="75000"/>
                  </a:schemeClr>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buClr>
                <a:srgbClr val="1F497D"/>
              </a:buClr>
              <a:buSzPct val="70000"/>
              <a:buFont typeface="Wingdings" panose="05000000000000000000" pitchFamily="2" charset="2"/>
              <a:buChar char="l"/>
            </a:pPr>
            <a:r>
              <a:rPr lang="en-US" altLang="zh-CN" sz="2000" dirty="0">
                <a:solidFill>
                  <a:srgbClr val="404040"/>
                </a:solidFill>
                <a:latin typeface="Calibri" panose="020F0502020204030204" pitchFamily="34" charset="0"/>
                <a:cs typeface="Calibri" panose="020F0502020204030204" pitchFamily="34" charset="0"/>
              </a:rPr>
              <a:t>Build a benchmark of what spectrum usage and costs are for some significant Operators across different Bands</a:t>
            </a:r>
          </a:p>
          <a:p>
            <a:pPr>
              <a:spcBef>
                <a:spcPts val="1349"/>
              </a:spcBef>
              <a:buClr>
                <a:srgbClr val="1F497D"/>
              </a:buClr>
              <a:buSzPct val="70000"/>
              <a:buFont typeface="Wingdings" panose="05000000000000000000" pitchFamily="2" charset="2"/>
              <a:buChar char="l"/>
            </a:pPr>
            <a:r>
              <a:rPr lang="en-US" sz="2000" dirty="0">
                <a:solidFill>
                  <a:srgbClr val="404040"/>
                </a:solidFill>
                <a:latin typeface="Calibri" panose="020F0502020204030204" pitchFamily="34" charset="0"/>
                <a:cs typeface="Calibri" panose="020F0502020204030204" pitchFamily="34" charset="0"/>
              </a:rPr>
              <a:t>Assess usage of the Band today</a:t>
            </a:r>
          </a:p>
          <a:p>
            <a:pPr lvl="1">
              <a:spcBef>
                <a:spcPts val="1349"/>
              </a:spcBef>
              <a:buSzPct val="70000"/>
              <a:buFont typeface="Wingdings" panose="05000000000000000000" pitchFamily="2" charset="2"/>
              <a:buChar char="l"/>
            </a:pPr>
            <a:r>
              <a:rPr lang="en-US" sz="1600" dirty="0">
                <a:solidFill>
                  <a:srgbClr val="404040"/>
                </a:solidFill>
                <a:latin typeface="Calibri" panose="020F0502020204030204" pitchFamily="34" charset="0"/>
                <a:cs typeface="Calibri" panose="020F0502020204030204" pitchFamily="34" charset="0"/>
              </a:rPr>
              <a:t>Greenfield: new Band (very limited deployments)</a:t>
            </a:r>
          </a:p>
          <a:p>
            <a:pPr lvl="1">
              <a:spcBef>
                <a:spcPts val="1349"/>
              </a:spcBef>
              <a:buSzPct val="70000"/>
              <a:buFont typeface="Wingdings" panose="05000000000000000000" pitchFamily="2" charset="2"/>
              <a:buChar char="l"/>
            </a:pPr>
            <a:r>
              <a:rPr lang="en-US" sz="1600" dirty="0">
                <a:solidFill>
                  <a:srgbClr val="404040"/>
                </a:solidFill>
                <a:latin typeface="Calibri" panose="020F0502020204030204" pitchFamily="34" charset="0"/>
                <a:cs typeface="Calibri" panose="020F0502020204030204" pitchFamily="34" charset="0"/>
              </a:rPr>
              <a:t>Brownfield: huge installed basis from several Operators</a:t>
            </a:r>
          </a:p>
          <a:p>
            <a:pPr>
              <a:spcBef>
                <a:spcPts val="1349"/>
              </a:spcBef>
              <a:buClr>
                <a:srgbClr val="1F497D"/>
              </a:buClr>
              <a:buSzPct val="70000"/>
              <a:buFont typeface="Wingdings" panose="05000000000000000000" pitchFamily="2" charset="2"/>
              <a:buChar char="l"/>
            </a:pPr>
            <a:r>
              <a:rPr lang="en-US" sz="2000" dirty="0">
                <a:solidFill>
                  <a:srgbClr val="404040"/>
                </a:solidFill>
                <a:latin typeface="Calibri" panose="020F0502020204030204" pitchFamily="34" charset="0"/>
                <a:cs typeface="Calibri" panose="020F0502020204030204" pitchFamily="34" charset="0"/>
              </a:rPr>
              <a:t>Assess total amount of available spectrum compared with:</a:t>
            </a:r>
          </a:p>
          <a:p>
            <a:pPr lvl="1">
              <a:spcBef>
                <a:spcPts val="1349"/>
              </a:spcBef>
              <a:buSzPct val="70000"/>
              <a:buFont typeface="Wingdings" panose="05000000000000000000" pitchFamily="2" charset="2"/>
              <a:buChar char="l"/>
            </a:pPr>
            <a:r>
              <a:rPr lang="en-US" sz="1600" dirty="0">
                <a:solidFill>
                  <a:srgbClr val="404040"/>
                </a:solidFill>
                <a:latin typeface="Calibri" panose="020F0502020204030204" pitchFamily="34" charset="0"/>
                <a:cs typeface="Calibri" panose="020F0502020204030204" pitchFamily="34" charset="0"/>
              </a:rPr>
              <a:t>Max channel size (as per spectrum regulations &amp; technology)</a:t>
            </a:r>
          </a:p>
          <a:p>
            <a:pPr lvl="1">
              <a:spcBef>
                <a:spcPts val="1349"/>
              </a:spcBef>
              <a:buSzPct val="70000"/>
              <a:buFont typeface="Wingdings" panose="05000000000000000000" pitchFamily="2" charset="2"/>
              <a:buChar char="l"/>
            </a:pPr>
            <a:r>
              <a:rPr lang="en-US" sz="1600" dirty="0">
                <a:solidFill>
                  <a:srgbClr val="404040"/>
                </a:solidFill>
                <a:latin typeface="Calibri" panose="020F0502020204030204" pitchFamily="34" charset="0"/>
                <a:cs typeface="Calibri" panose="020F0502020204030204" pitchFamily="34" charset="0"/>
              </a:rPr>
              <a:t>Number of Operators that might require block allocation</a:t>
            </a:r>
          </a:p>
        </p:txBody>
      </p:sp>
      <p:sp>
        <p:nvSpPr>
          <p:cNvPr id="5" name="Rectangle 4"/>
          <p:cNvSpPr/>
          <p:nvPr/>
        </p:nvSpPr>
        <p:spPr>
          <a:xfrm>
            <a:off x="3332" y="947545"/>
            <a:ext cx="9144000" cy="400069"/>
          </a:xfrm>
          <a:prstGeom prst="rect">
            <a:avLst/>
          </a:prstGeom>
          <a:solidFill>
            <a:schemeClr val="accent1"/>
          </a:solidFill>
        </p:spPr>
        <p:txBody>
          <a:bodyPr wrap="square" lIns="121880" tIns="60940" rIns="121880" bIns="60940">
            <a:spAutoFit/>
          </a:bodyPr>
          <a:lstStyle/>
          <a:p>
            <a:pPr algn="ctr">
              <a:buClr>
                <a:prstClr val="white"/>
              </a:buClr>
            </a:pPr>
            <a:r>
              <a:rPr lang="en-US" b="1" dirty="0">
                <a:solidFill>
                  <a:prstClr val="white"/>
                </a:solidFill>
                <a:latin typeface="Calibri" panose="020F0502020204030204" pitchFamily="34" charset="0"/>
                <a:cs typeface="Calibri" panose="020F0502020204030204" pitchFamily="34" charset="0"/>
              </a:rPr>
              <a:t>There is not one single best licensing approach for any Band in any Country</a:t>
            </a:r>
          </a:p>
        </p:txBody>
      </p:sp>
    </p:spTree>
    <p:extLst>
      <p:ext uri="{BB962C8B-B14F-4D97-AF65-F5344CB8AC3E}">
        <p14:creationId xmlns:p14="http://schemas.microsoft.com/office/powerpoint/2010/main" val="1246729377"/>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95"/>
          <p:cNvSpPr>
            <a:spLocks noGrp="1"/>
          </p:cNvSpPr>
          <p:nvPr>
            <p:ph type="title"/>
          </p:nvPr>
        </p:nvSpPr>
        <p:spPr>
          <a:xfrm>
            <a:off x="315540" y="207435"/>
            <a:ext cx="9603476" cy="512842"/>
          </a:xfrm>
        </p:spPr>
        <p:txBody>
          <a:bodyPr vert="horz" wrap="square" lIns="68553" tIns="34277" rIns="68553" bIns="34277" numCol="1" rtlCol="0" anchor="t" anchorCtr="0" compatLnSpc="1">
            <a:prstTxWarp prst="textNoShape">
              <a:avLst/>
            </a:prstTxWarp>
            <a:noAutofit/>
          </a:bodyPr>
          <a:lstStyle/>
          <a:p>
            <a:pPr defTabSz="913989"/>
            <a:r>
              <a:rPr lang="en-US" sz="2399" dirty="0">
                <a:solidFill>
                  <a:srgbClr val="1F4C7D"/>
                </a:solidFill>
                <a:latin typeface="Calibri"/>
              </a:rPr>
              <a:t>Possible ways forward towards Best Licensing</a:t>
            </a:r>
          </a:p>
        </p:txBody>
      </p:sp>
      <p:sp>
        <p:nvSpPr>
          <p:cNvPr id="11" name="Content Placeholder 2">
            <a:extLst>
              <a:ext uri="{FF2B5EF4-FFF2-40B4-BE49-F238E27FC236}">
                <a16:creationId xmlns:a16="http://schemas.microsoft.com/office/drawing/2014/main" id="{9C6C2FA2-07DA-48F6-BF97-563A92944E0A}"/>
              </a:ext>
            </a:extLst>
          </p:cNvPr>
          <p:cNvSpPr txBox="1">
            <a:spLocks/>
          </p:cNvSpPr>
          <p:nvPr/>
        </p:nvSpPr>
        <p:spPr bwMode="auto">
          <a:xfrm>
            <a:off x="611560" y="1563638"/>
            <a:ext cx="3744416"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Tx/>
              <a:buSzPct val="90000"/>
              <a:buFontTx/>
              <a:buBlip>
                <a:blip r:embed="rId3"/>
              </a:buBlip>
              <a:tabLst/>
              <a:defRPr sz="2200" b="0" kern="1200" baseline="0">
                <a:solidFill>
                  <a:schemeClr val="tx1">
                    <a:lumMod val="65000"/>
                    <a:lumOff val="35000"/>
                  </a:schemeClr>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kern="1200">
                <a:solidFill>
                  <a:schemeClr val="tx1">
                    <a:tint val="75000"/>
                  </a:schemeClr>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kern="1200">
                <a:solidFill>
                  <a:schemeClr val="tx1">
                    <a:tint val="75000"/>
                  </a:schemeClr>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buClr>
                <a:srgbClr val="1F497D"/>
              </a:buClr>
              <a:buSzPct val="70000"/>
              <a:buFont typeface="Wingdings" panose="05000000000000000000" pitchFamily="2" charset="2"/>
              <a:buChar char="l"/>
            </a:pPr>
            <a:r>
              <a:rPr lang="en-US" altLang="zh-CN" sz="1800" dirty="0">
                <a:solidFill>
                  <a:srgbClr val="404040"/>
                </a:solidFill>
                <a:latin typeface="Calibri" panose="020F0502020204030204" pitchFamily="34" charset="0"/>
                <a:cs typeface="Calibri" panose="020F0502020204030204" pitchFamily="34" charset="0"/>
              </a:rPr>
              <a:t>Band usage: </a:t>
            </a:r>
            <a:r>
              <a:rPr lang="en-US" altLang="zh-CN" sz="1800" b="1" dirty="0">
                <a:solidFill>
                  <a:srgbClr val="1F497D"/>
                </a:solidFill>
                <a:latin typeface="Calibri" panose="020F0502020204030204" pitchFamily="34" charset="0"/>
                <a:cs typeface="Calibri" panose="020F0502020204030204" pitchFamily="34" charset="0"/>
              </a:rPr>
              <a:t>Brownfield</a:t>
            </a:r>
          </a:p>
          <a:p>
            <a:pPr>
              <a:buClr>
                <a:srgbClr val="1F497D"/>
              </a:buClr>
              <a:buSzPct val="70000"/>
              <a:buFont typeface="Wingdings" panose="05000000000000000000" pitchFamily="2" charset="2"/>
              <a:buChar char="l"/>
            </a:pPr>
            <a:r>
              <a:rPr lang="en-US" altLang="zh-CN" sz="1800" dirty="0">
                <a:solidFill>
                  <a:srgbClr val="404040"/>
                </a:solidFill>
                <a:latin typeface="Calibri" panose="020F0502020204030204" pitchFamily="34" charset="0"/>
                <a:cs typeface="Calibri" panose="020F0502020204030204" pitchFamily="34" charset="0"/>
              </a:rPr>
              <a:t>Amount of Spectrum: </a:t>
            </a:r>
            <a:r>
              <a:rPr lang="en-US" altLang="zh-CN" sz="1800" b="1" dirty="0">
                <a:solidFill>
                  <a:srgbClr val="1F497D"/>
                </a:solidFill>
                <a:latin typeface="Calibri" panose="020F0502020204030204" pitchFamily="34" charset="0"/>
                <a:cs typeface="Calibri" panose="020F0502020204030204" pitchFamily="34" charset="0"/>
              </a:rPr>
              <a:t>Limited</a:t>
            </a:r>
          </a:p>
          <a:p>
            <a:pPr>
              <a:buClr>
                <a:srgbClr val="1F497D"/>
              </a:buClr>
              <a:buSzPct val="70000"/>
              <a:buFont typeface="Wingdings" panose="05000000000000000000" pitchFamily="2" charset="2"/>
              <a:buChar char="l"/>
            </a:pPr>
            <a:endParaRPr lang="en-US" altLang="zh-CN" sz="800" dirty="0">
              <a:solidFill>
                <a:srgbClr val="404040"/>
              </a:solidFill>
              <a:latin typeface="Calibri" panose="020F0502020204030204" pitchFamily="34" charset="0"/>
              <a:cs typeface="Calibri" panose="020F0502020204030204" pitchFamily="34" charset="0"/>
            </a:endParaRPr>
          </a:p>
          <a:p>
            <a:pPr>
              <a:buClr>
                <a:srgbClr val="1F497D"/>
              </a:buClr>
              <a:buSzPct val="70000"/>
              <a:buFont typeface="Wingdings" panose="05000000000000000000" pitchFamily="2" charset="2"/>
              <a:buChar char="l"/>
            </a:pPr>
            <a:endParaRPr lang="en-US" altLang="zh-CN" sz="1800" dirty="0">
              <a:solidFill>
                <a:srgbClr val="404040"/>
              </a:solidFill>
              <a:latin typeface="Calibri" panose="020F0502020204030204" pitchFamily="34" charset="0"/>
              <a:cs typeface="Calibri" panose="020F0502020204030204" pitchFamily="34" charset="0"/>
            </a:endParaRPr>
          </a:p>
          <a:p>
            <a:pPr>
              <a:buClr>
                <a:srgbClr val="1F497D"/>
              </a:buClr>
              <a:buSzPct val="70000"/>
              <a:buFont typeface="Wingdings" panose="05000000000000000000" pitchFamily="2" charset="2"/>
              <a:buChar char="l"/>
            </a:pPr>
            <a:r>
              <a:rPr lang="en-US" altLang="zh-CN" sz="1800" dirty="0">
                <a:solidFill>
                  <a:srgbClr val="404040"/>
                </a:solidFill>
                <a:latin typeface="Calibri" panose="020F0502020204030204" pitchFamily="34" charset="0"/>
                <a:cs typeface="Calibri" panose="020F0502020204030204" pitchFamily="34" charset="0"/>
              </a:rPr>
              <a:t>Go with </a:t>
            </a:r>
            <a:r>
              <a:rPr lang="en-US" altLang="zh-CN" sz="1800" b="1" dirty="0">
                <a:solidFill>
                  <a:srgbClr val="1F497D"/>
                </a:solidFill>
                <a:latin typeface="Calibri" panose="020F0502020204030204" pitchFamily="34" charset="0"/>
                <a:cs typeface="Calibri" panose="020F0502020204030204" pitchFamily="34" charset="0"/>
              </a:rPr>
              <a:t>Individual Licensing</a:t>
            </a:r>
          </a:p>
          <a:p>
            <a:pPr>
              <a:buClr>
                <a:srgbClr val="1F497D"/>
              </a:buClr>
              <a:buSzPct val="70000"/>
              <a:buFont typeface="Wingdings" panose="05000000000000000000" pitchFamily="2" charset="2"/>
              <a:buChar char="l"/>
            </a:pPr>
            <a:r>
              <a:rPr lang="en-US" altLang="zh-CN" sz="1800" dirty="0">
                <a:solidFill>
                  <a:srgbClr val="404040"/>
                </a:solidFill>
                <a:latin typeface="Calibri" panose="020F0502020204030204" pitchFamily="34" charset="0"/>
                <a:cs typeface="Calibri" panose="020F0502020204030204" pitchFamily="34" charset="0"/>
              </a:rPr>
              <a:t>Improving license fee rules to incentivize “</a:t>
            </a:r>
            <a:r>
              <a:rPr lang="en-US" altLang="zh-CN" sz="1800" b="1" dirty="0">
                <a:solidFill>
                  <a:srgbClr val="1F497D"/>
                </a:solidFill>
                <a:latin typeface="Calibri" panose="020F0502020204030204" pitchFamily="34" charset="0"/>
                <a:cs typeface="Calibri" panose="020F0502020204030204" pitchFamily="34" charset="0"/>
              </a:rPr>
              <a:t>geographical spectrum efficiency</a:t>
            </a:r>
            <a:r>
              <a:rPr lang="en-US" altLang="zh-CN" sz="1800" dirty="0">
                <a:solidFill>
                  <a:srgbClr val="404040"/>
                </a:solidFill>
                <a:latin typeface="Calibri" panose="020F0502020204030204" pitchFamily="34" charset="0"/>
                <a:cs typeface="Calibri" panose="020F0502020204030204" pitchFamily="34" charset="0"/>
              </a:rPr>
              <a:t>”</a:t>
            </a:r>
          </a:p>
          <a:p>
            <a:pPr>
              <a:buClr>
                <a:srgbClr val="1F497D"/>
              </a:buClr>
              <a:buSzPct val="70000"/>
              <a:buFont typeface="Wingdings" panose="05000000000000000000" pitchFamily="2" charset="2"/>
              <a:buChar char="l"/>
            </a:pPr>
            <a:r>
              <a:rPr lang="en-US" altLang="zh-CN" sz="1800" dirty="0">
                <a:solidFill>
                  <a:srgbClr val="404040"/>
                </a:solidFill>
                <a:latin typeface="Calibri" panose="020F0502020204030204" pitchFamily="34" charset="0"/>
                <a:cs typeface="Calibri" panose="020F0502020204030204" pitchFamily="34" charset="0"/>
              </a:rPr>
              <a:t>Eventually moving to Hybrid Scheme in the long term in case of no spectrum limitations</a:t>
            </a:r>
          </a:p>
          <a:p>
            <a:pPr>
              <a:buClr>
                <a:srgbClr val="1F497D"/>
              </a:buClr>
              <a:buSzPct val="70000"/>
              <a:buFont typeface="Wingdings" panose="05000000000000000000" pitchFamily="2" charset="2"/>
              <a:buChar char="l"/>
            </a:pPr>
            <a:endParaRPr lang="en-US" altLang="zh-CN" sz="1800" dirty="0">
              <a:solidFill>
                <a:srgbClr val="404040"/>
              </a:solidFill>
              <a:latin typeface="Calibri" panose="020F0502020204030204" pitchFamily="34" charset="0"/>
              <a:cs typeface="Calibri" panose="020F0502020204030204" pitchFamily="34" charset="0"/>
            </a:endParaRPr>
          </a:p>
        </p:txBody>
      </p:sp>
      <p:sp>
        <p:nvSpPr>
          <p:cNvPr id="5" name="Rectangle 4"/>
          <p:cNvSpPr/>
          <p:nvPr/>
        </p:nvSpPr>
        <p:spPr>
          <a:xfrm>
            <a:off x="611560" y="947545"/>
            <a:ext cx="3744416" cy="400069"/>
          </a:xfrm>
          <a:prstGeom prst="rect">
            <a:avLst/>
          </a:prstGeom>
          <a:solidFill>
            <a:schemeClr val="accent1"/>
          </a:solidFill>
        </p:spPr>
        <p:txBody>
          <a:bodyPr wrap="square" lIns="121880" tIns="60940" rIns="121880" bIns="60940">
            <a:spAutoFit/>
          </a:bodyPr>
          <a:lstStyle/>
          <a:p>
            <a:pPr algn="ctr">
              <a:buClr>
                <a:prstClr val="white"/>
              </a:buClr>
            </a:pPr>
            <a:r>
              <a:rPr lang="en-US" b="1" dirty="0">
                <a:solidFill>
                  <a:prstClr val="white"/>
                </a:solidFill>
                <a:latin typeface="Calibri" panose="020F0502020204030204" pitchFamily="34" charset="0"/>
                <a:cs typeface="Calibri" panose="020F0502020204030204" pitchFamily="34" charset="0"/>
              </a:rPr>
              <a:t>Option #1</a:t>
            </a:r>
          </a:p>
        </p:txBody>
      </p:sp>
      <p:sp>
        <p:nvSpPr>
          <p:cNvPr id="6" name="Rectangle 5"/>
          <p:cNvSpPr/>
          <p:nvPr/>
        </p:nvSpPr>
        <p:spPr>
          <a:xfrm>
            <a:off x="4860032" y="947545"/>
            <a:ext cx="3744416" cy="400069"/>
          </a:xfrm>
          <a:prstGeom prst="rect">
            <a:avLst/>
          </a:prstGeom>
          <a:solidFill>
            <a:schemeClr val="accent1"/>
          </a:solidFill>
        </p:spPr>
        <p:txBody>
          <a:bodyPr wrap="square" lIns="121880" tIns="60940" rIns="121880" bIns="60940">
            <a:spAutoFit/>
          </a:bodyPr>
          <a:lstStyle/>
          <a:p>
            <a:pPr algn="ctr">
              <a:buClr>
                <a:prstClr val="white"/>
              </a:buClr>
            </a:pPr>
            <a:r>
              <a:rPr lang="en-US" b="1" dirty="0">
                <a:solidFill>
                  <a:prstClr val="white"/>
                </a:solidFill>
                <a:latin typeface="Calibri" panose="020F0502020204030204" pitchFamily="34" charset="0"/>
                <a:cs typeface="Calibri" panose="020F0502020204030204" pitchFamily="34" charset="0"/>
              </a:rPr>
              <a:t>Option #2</a:t>
            </a:r>
          </a:p>
        </p:txBody>
      </p:sp>
      <p:sp>
        <p:nvSpPr>
          <p:cNvPr id="8" name="Content Placeholder 2">
            <a:extLst>
              <a:ext uri="{FF2B5EF4-FFF2-40B4-BE49-F238E27FC236}">
                <a16:creationId xmlns:a16="http://schemas.microsoft.com/office/drawing/2014/main" id="{9C6C2FA2-07DA-48F6-BF97-563A92944E0A}"/>
              </a:ext>
            </a:extLst>
          </p:cNvPr>
          <p:cNvSpPr txBox="1">
            <a:spLocks/>
          </p:cNvSpPr>
          <p:nvPr/>
        </p:nvSpPr>
        <p:spPr bwMode="auto">
          <a:xfrm>
            <a:off x="4860032" y="1563638"/>
            <a:ext cx="3744416"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Tx/>
              <a:buSzPct val="90000"/>
              <a:buFontTx/>
              <a:buBlip>
                <a:blip r:embed="rId3"/>
              </a:buBlip>
              <a:tabLst/>
              <a:defRPr sz="2200" b="0" kern="1200" baseline="0">
                <a:solidFill>
                  <a:schemeClr val="tx1">
                    <a:lumMod val="65000"/>
                    <a:lumOff val="35000"/>
                  </a:schemeClr>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kern="1200">
                <a:solidFill>
                  <a:schemeClr val="tx1">
                    <a:tint val="75000"/>
                  </a:schemeClr>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kern="1200">
                <a:solidFill>
                  <a:schemeClr val="tx1">
                    <a:tint val="75000"/>
                  </a:schemeClr>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buClr>
                <a:srgbClr val="1F497D"/>
              </a:buClr>
              <a:buSzPct val="70000"/>
              <a:buFont typeface="Wingdings" panose="05000000000000000000" pitchFamily="2" charset="2"/>
              <a:buChar char="l"/>
            </a:pPr>
            <a:r>
              <a:rPr lang="en-US" altLang="zh-CN" sz="1800" dirty="0">
                <a:solidFill>
                  <a:srgbClr val="404040"/>
                </a:solidFill>
                <a:latin typeface="Calibri" panose="020F0502020204030204" pitchFamily="34" charset="0"/>
                <a:cs typeface="Calibri" panose="020F0502020204030204" pitchFamily="34" charset="0"/>
              </a:rPr>
              <a:t>Band usage: </a:t>
            </a:r>
            <a:r>
              <a:rPr lang="en-US" altLang="zh-CN" sz="1800" b="1" dirty="0">
                <a:solidFill>
                  <a:srgbClr val="1F497D"/>
                </a:solidFill>
                <a:latin typeface="Calibri" panose="020F0502020204030204" pitchFamily="34" charset="0"/>
                <a:cs typeface="Calibri" panose="020F0502020204030204" pitchFamily="34" charset="0"/>
              </a:rPr>
              <a:t>Greenfield</a:t>
            </a:r>
          </a:p>
          <a:p>
            <a:pPr>
              <a:buClr>
                <a:srgbClr val="1F497D"/>
              </a:buClr>
              <a:buSzPct val="70000"/>
              <a:buFont typeface="Wingdings" panose="05000000000000000000" pitchFamily="2" charset="2"/>
              <a:buChar char="l"/>
            </a:pPr>
            <a:r>
              <a:rPr lang="en-US" altLang="zh-CN" sz="1800" dirty="0">
                <a:solidFill>
                  <a:srgbClr val="404040"/>
                </a:solidFill>
                <a:latin typeface="Calibri" panose="020F0502020204030204" pitchFamily="34" charset="0"/>
                <a:cs typeface="Calibri" panose="020F0502020204030204" pitchFamily="34" charset="0"/>
              </a:rPr>
              <a:t>Amount of Spectrum: </a:t>
            </a:r>
            <a:r>
              <a:rPr lang="en-US" altLang="zh-CN" sz="1800" b="1" dirty="0">
                <a:solidFill>
                  <a:srgbClr val="1F497D"/>
                </a:solidFill>
                <a:latin typeface="Calibri" panose="020F0502020204030204" pitchFamily="34" charset="0"/>
                <a:cs typeface="Calibri" panose="020F0502020204030204" pitchFamily="34" charset="0"/>
              </a:rPr>
              <a:t>Large</a:t>
            </a:r>
          </a:p>
          <a:p>
            <a:pPr>
              <a:buClr>
                <a:srgbClr val="1F497D"/>
              </a:buClr>
              <a:buSzPct val="70000"/>
              <a:buFont typeface="Wingdings" panose="05000000000000000000" pitchFamily="2" charset="2"/>
              <a:buChar char="l"/>
            </a:pPr>
            <a:endParaRPr lang="en-US" altLang="zh-CN" sz="800" dirty="0">
              <a:solidFill>
                <a:srgbClr val="404040"/>
              </a:solidFill>
              <a:latin typeface="Calibri" panose="020F0502020204030204" pitchFamily="34" charset="0"/>
              <a:cs typeface="Calibri" panose="020F0502020204030204" pitchFamily="34" charset="0"/>
            </a:endParaRPr>
          </a:p>
          <a:p>
            <a:pPr>
              <a:buClr>
                <a:srgbClr val="1F497D"/>
              </a:buClr>
              <a:buSzPct val="70000"/>
              <a:buFont typeface="Wingdings" panose="05000000000000000000" pitchFamily="2" charset="2"/>
              <a:buChar char="l"/>
            </a:pPr>
            <a:endParaRPr lang="en-US" altLang="zh-CN" sz="1800" dirty="0">
              <a:solidFill>
                <a:srgbClr val="404040"/>
              </a:solidFill>
              <a:latin typeface="Calibri" panose="020F0502020204030204" pitchFamily="34" charset="0"/>
              <a:cs typeface="Calibri" panose="020F0502020204030204" pitchFamily="34" charset="0"/>
            </a:endParaRPr>
          </a:p>
          <a:p>
            <a:pPr>
              <a:buClr>
                <a:srgbClr val="1F497D"/>
              </a:buClr>
              <a:buSzPct val="70000"/>
              <a:buFont typeface="Wingdings" panose="05000000000000000000" pitchFamily="2" charset="2"/>
              <a:buChar char="l"/>
            </a:pPr>
            <a:r>
              <a:rPr lang="en-US" altLang="zh-CN" sz="1800" dirty="0">
                <a:solidFill>
                  <a:srgbClr val="404040"/>
                </a:solidFill>
                <a:latin typeface="Calibri" panose="020F0502020204030204" pitchFamily="34" charset="0"/>
                <a:cs typeface="Calibri" panose="020F0502020204030204" pitchFamily="34" charset="0"/>
              </a:rPr>
              <a:t>Go with a new </a:t>
            </a:r>
            <a:r>
              <a:rPr lang="en-US" altLang="zh-CN" sz="1800" b="1" dirty="0">
                <a:solidFill>
                  <a:srgbClr val="1F497D"/>
                </a:solidFill>
                <a:latin typeface="Calibri" panose="020F0502020204030204" pitchFamily="34" charset="0"/>
                <a:cs typeface="Calibri" panose="020F0502020204030204" pitchFamily="34" charset="0"/>
              </a:rPr>
              <a:t>Hybrid Scheme</a:t>
            </a:r>
          </a:p>
          <a:p>
            <a:pPr lvl="1">
              <a:buSzPct val="70000"/>
              <a:buFont typeface="Wingdings" panose="05000000000000000000" pitchFamily="2" charset="2"/>
              <a:buChar char="l"/>
            </a:pPr>
            <a:r>
              <a:rPr lang="en-US" altLang="zh-CN" sz="1200" dirty="0">
                <a:solidFill>
                  <a:srgbClr val="404040"/>
                </a:solidFill>
                <a:latin typeface="Calibri" panose="020F0502020204030204" pitchFamily="34" charset="0"/>
                <a:cs typeface="Calibri" panose="020F0502020204030204" pitchFamily="34" charset="0"/>
              </a:rPr>
              <a:t>With a </a:t>
            </a:r>
            <a:r>
              <a:rPr lang="en-US" altLang="zh-CN" sz="1200" b="1" dirty="0">
                <a:solidFill>
                  <a:srgbClr val="1F497D"/>
                </a:solidFill>
                <a:latin typeface="Calibri" panose="020F0502020204030204" pitchFamily="34" charset="0"/>
                <a:cs typeface="Calibri" panose="020F0502020204030204" pitchFamily="34" charset="0"/>
              </a:rPr>
              <a:t>low upfront fee </a:t>
            </a:r>
            <a:r>
              <a:rPr lang="en-US" altLang="zh-CN" sz="1200" dirty="0">
                <a:solidFill>
                  <a:srgbClr val="404040"/>
                </a:solidFill>
                <a:latin typeface="Calibri" panose="020F0502020204030204" pitchFamily="34" charset="0"/>
                <a:cs typeface="Calibri" panose="020F0502020204030204" pitchFamily="34" charset="0"/>
              </a:rPr>
              <a:t>for block exclusivity</a:t>
            </a:r>
          </a:p>
          <a:p>
            <a:pPr lvl="1">
              <a:buSzPct val="70000"/>
              <a:buFont typeface="Wingdings" panose="05000000000000000000" pitchFamily="2" charset="2"/>
              <a:buChar char="l"/>
            </a:pPr>
            <a:r>
              <a:rPr lang="en-US" altLang="zh-CN" sz="1200" dirty="0">
                <a:solidFill>
                  <a:srgbClr val="404040"/>
                </a:solidFill>
                <a:latin typeface="Calibri" panose="020F0502020204030204" pitchFamily="34" charset="0"/>
                <a:cs typeface="Calibri" panose="020F0502020204030204" pitchFamily="34" charset="0"/>
              </a:rPr>
              <a:t>With </a:t>
            </a:r>
            <a:r>
              <a:rPr lang="en-US" altLang="zh-CN" sz="1200" b="1" dirty="0">
                <a:solidFill>
                  <a:srgbClr val="1F497D"/>
                </a:solidFill>
                <a:latin typeface="Calibri" panose="020F0502020204030204" pitchFamily="34" charset="0"/>
                <a:cs typeface="Calibri" panose="020F0502020204030204" pitchFamily="34" charset="0"/>
              </a:rPr>
              <a:t>additional fee per link </a:t>
            </a:r>
            <a:r>
              <a:rPr lang="en-US" altLang="zh-CN" sz="1200" dirty="0">
                <a:solidFill>
                  <a:srgbClr val="404040"/>
                </a:solidFill>
                <a:latin typeface="Calibri" panose="020F0502020204030204" pitchFamily="34" charset="0"/>
                <a:cs typeface="Calibri" panose="020F0502020204030204" pitchFamily="34" charset="0"/>
              </a:rPr>
              <a:t>(new formula and geographic spectrum efficiency) to ensure efficient spectrum usage</a:t>
            </a:r>
          </a:p>
          <a:p>
            <a:pPr>
              <a:buClr>
                <a:srgbClr val="1F497D"/>
              </a:buClr>
              <a:buSzPct val="70000"/>
              <a:buFont typeface="Wingdings" panose="05000000000000000000" pitchFamily="2" charset="2"/>
              <a:buChar char="l"/>
            </a:pPr>
            <a:r>
              <a:rPr lang="en-US" altLang="zh-CN" sz="1800" dirty="0">
                <a:solidFill>
                  <a:srgbClr val="404040"/>
                </a:solidFill>
                <a:latin typeface="Calibri" panose="020F0502020204030204" pitchFamily="34" charset="0"/>
                <a:cs typeface="Calibri" panose="020F0502020204030204" pitchFamily="34" charset="0"/>
              </a:rPr>
              <a:t>More innovative spectrum usage in some selected bands to better match downlink/uplink traffic asymmetry </a:t>
            </a:r>
          </a:p>
        </p:txBody>
      </p:sp>
      <p:sp>
        <p:nvSpPr>
          <p:cNvPr id="2" name="Down Arrow 1"/>
          <p:cNvSpPr/>
          <p:nvPr/>
        </p:nvSpPr>
        <p:spPr>
          <a:xfrm>
            <a:off x="2195736" y="2283718"/>
            <a:ext cx="288032" cy="360040"/>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own Arrow 8"/>
          <p:cNvSpPr/>
          <p:nvPr/>
        </p:nvSpPr>
        <p:spPr>
          <a:xfrm>
            <a:off x="6588224" y="2283718"/>
            <a:ext cx="288032" cy="360040"/>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ed Rectangle 3"/>
          <p:cNvSpPr/>
          <p:nvPr/>
        </p:nvSpPr>
        <p:spPr>
          <a:xfrm>
            <a:off x="315540" y="1815666"/>
            <a:ext cx="36802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prstClr val="white"/>
                </a:solidFill>
              </a:rPr>
              <a:t>OR</a:t>
            </a:r>
          </a:p>
        </p:txBody>
      </p:sp>
      <p:sp>
        <p:nvSpPr>
          <p:cNvPr id="12" name="Rounded Rectangle 11"/>
          <p:cNvSpPr/>
          <p:nvPr/>
        </p:nvSpPr>
        <p:spPr>
          <a:xfrm>
            <a:off x="4448983" y="1815666"/>
            <a:ext cx="483057"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prstClr val="white"/>
                </a:solidFill>
              </a:rPr>
              <a:t>AND</a:t>
            </a:r>
          </a:p>
        </p:txBody>
      </p:sp>
    </p:spTree>
    <p:extLst>
      <p:ext uri="{BB962C8B-B14F-4D97-AF65-F5344CB8AC3E}">
        <p14:creationId xmlns:p14="http://schemas.microsoft.com/office/powerpoint/2010/main" val="2612749579"/>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a:spLocks noGrp="1"/>
          </p:cNvSpPr>
          <p:nvPr>
            <p:ph type="title"/>
          </p:nvPr>
        </p:nvSpPr>
        <p:spPr>
          <a:xfrm>
            <a:off x="107504" y="195486"/>
            <a:ext cx="7128792" cy="432048"/>
          </a:xfrm>
        </p:spPr>
        <p:txBody>
          <a:bodyPr>
            <a:noAutofit/>
          </a:bodyPr>
          <a:lstStyle/>
          <a:p>
            <a:r>
              <a:rPr lang="en-US" sz="2400" cap="none" dirty="0"/>
              <a:t>Option #1 - Recommended Regulations for the E-band</a:t>
            </a:r>
          </a:p>
        </p:txBody>
      </p:sp>
      <p:sp>
        <p:nvSpPr>
          <p:cNvPr id="31" name="Content Placeholder 4"/>
          <p:cNvSpPr txBox="1">
            <a:spLocks/>
          </p:cNvSpPr>
          <p:nvPr/>
        </p:nvSpPr>
        <p:spPr>
          <a:xfrm>
            <a:off x="6084169" y="843558"/>
            <a:ext cx="2664296" cy="1944216"/>
          </a:xfrm>
          <a:prstGeom prst="rect">
            <a:avLst/>
          </a:prstGeom>
        </p:spPr>
        <p:txBody>
          <a:bodyPr/>
          <a:lstStyle>
            <a:lvl1pPr marL="342900" indent="-342900" algn="l" rtl="0" eaLnBrk="1" fontAlgn="base" hangingPunct="1">
              <a:spcBef>
                <a:spcPct val="20000"/>
              </a:spcBef>
              <a:spcAft>
                <a:spcPct val="0"/>
              </a:spcAft>
              <a:buSzPct val="90000"/>
              <a:buBlip>
                <a:blip r:embed="rId2"/>
              </a:buBlip>
              <a:defRPr sz="2400" kern="1200">
                <a:solidFill>
                  <a:srgbClr val="404040"/>
                </a:solidFill>
                <a:latin typeface="Calibri" pitchFamily="34" charset="0"/>
                <a:ea typeface="+mn-ea"/>
                <a:cs typeface="+mn-cs"/>
              </a:defRPr>
            </a:lvl1pPr>
            <a:lvl2pPr marL="742950" indent="-285750" algn="l" rtl="0" eaLnBrk="1" fontAlgn="base" hangingPunct="1">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1" fontAlgn="base" hangingPunct="1">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1" fontAlgn="base" hangingPunct="1">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1" fontAlgn="base" hangingPunct="1">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1600" b="1" dirty="0">
                <a:solidFill>
                  <a:srgbClr val="1F497D"/>
                </a:solidFill>
              </a:rPr>
              <a:t>In line with “Coordinated” spectrum approach</a:t>
            </a:r>
          </a:p>
          <a:p>
            <a:pPr lvl="1">
              <a:spcBef>
                <a:spcPts val="0"/>
              </a:spcBef>
              <a:buClr>
                <a:srgbClr val="1F497D"/>
              </a:buClr>
            </a:pPr>
            <a:endParaRPr lang="en-US" sz="1400" dirty="0">
              <a:solidFill>
                <a:prstClr val="black"/>
              </a:solidFill>
            </a:endParaRPr>
          </a:p>
          <a:p>
            <a:pPr>
              <a:spcBef>
                <a:spcPts val="0"/>
              </a:spcBef>
            </a:pPr>
            <a:r>
              <a:rPr lang="en-US" sz="1400" dirty="0">
                <a:solidFill>
                  <a:prstClr val="black"/>
                </a:solidFill>
              </a:rPr>
              <a:t>defined by ECC and FCC regulations worldwide</a:t>
            </a:r>
          </a:p>
          <a:p>
            <a:pPr>
              <a:spcBef>
                <a:spcPts val="0"/>
              </a:spcBef>
            </a:pPr>
            <a:r>
              <a:rPr lang="en-US" sz="1400" dirty="0">
                <a:solidFill>
                  <a:prstClr val="black"/>
                </a:solidFill>
              </a:rPr>
              <a:t>already implemented by majority of National Regulations</a:t>
            </a:r>
          </a:p>
        </p:txBody>
      </p:sp>
      <p:sp>
        <p:nvSpPr>
          <p:cNvPr id="32" name="Content Placeholder 3"/>
          <p:cNvSpPr txBox="1">
            <a:spLocks/>
          </p:cNvSpPr>
          <p:nvPr/>
        </p:nvSpPr>
        <p:spPr>
          <a:xfrm>
            <a:off x="467544" y="3147814"/>
            <a:ext cx="8352928" cy="1888450"/>
          </a:xfrm>
          <a:prstGeom prst="rect">
            <a:avLst/>
          </a:prstGeom>
        </p:spPr>
        <p:txBody>
          <a:bodyPr>
            <a:normAutofit/>
          </a:bodyPr>
          <a:lstStyle>
            <a:lvl1pPr marL="257158" indent="-257158" algn="l" rtl="0" eaLnBrk="1" fontAlgn="base" hangingPunct="1">
              <a:spcBef>
                <a:spcPct val="20000"/>
              </a:spcBef>
              <a:spcAft>
                <a:spcPct val="0"/>
              </a:spcAft>
              <a:buSzPct val="90000"/>
              <a:buBlip>
                <a:blip r:embed="rId2"/>
              </a:buBlip>
              <a:defRPr sz="1800" kern="1200">
                <a:solidFill>
                  <a:srgbClr val="404040"/>
                </a:solidFill>
                <a:latin typeface="Calibri" pitchFamily="34" charset="0"/>
                <a:ea typeface="+mn-ea"/>
                <a:cs typeface="+mn-cs"/>
              </a:defRPr>
            </a:lvl1pPr>
            <a:lvl2pPr marL="557176" indent="-214298" algn="l" rtl="0" eaLnBrk="1" fontAlgn="base" hangingPunct="1">
              <a:spcBef>
                <a:spcPct val="20000"/>
              </a:spcBef>
              <a:spcAft>
                <a:spcPct val="0"/>
              </a:spcAft>
              <a:buClr>
                <a:schemeClr val="tx2"/>
              </a:buClr>
              <a:buSzPct val="120000"/>
              <a:buFont typeface="Arial" charset="0"/>
              <a:buChar char="•"/>
              <a:defRPr sz="1500" kern="1200">
                <a:solidFill>
                  <a:srgbClr val="404040"/>
                </a:solidFill>
                <a:latin typeface="Calibri" pitchFamily="34" charset="0"/>
                <a:ea typeface="+mn-ea"/>
                <a:cs typeface="+mn-cs"/>
              </a:defRPr>
            </a:lvl2pPr>
            <a:lvl3pPr marL="857193" indent="-171439" algn="l" rtl="0" eaLnBrk="1" fontAlgn="base" hangingPunct="1">
              <a:spcBef>
                <a:spcPct val="20000"/>
              </a:spcBef>
              <a:spcAft>
                <a:spcPct val="0"/>
              </a:spcAft>
              <a:buClr>
                <a:schemeClr val="tx2"/>
              </a:buClr>
              <a:buSzPct val="120000"/>
              <a:buFont typeface="Arial" charset="0"/>
              <a:buChar char="•"/>
              <a:defRPr sz="1200" kern="1200">
                <a:solidFill>
                  <a:srgbClr val="404040"/>
                </a:solidFill>
                <a:latin typeface="Calibri" pitchFamily="34" charset="0"/>
                <a:ea typeface="+mn-ea"/>
                <a:cs typeface="+mn-cs"/>
              </a:defRPr>
            </a:lvl3pPr>
            <a:lvl4pPr marL="1200070" indent="-171439" algn="l" rtl="0" eaLnBrk="1" fontAlgn="base" hangingPunct="1">
              <a:spcBef>
                <a:spcPct val="20000"/>
              </a:spcBef>
              <a:spcAft>
                <a:spcPct val="0"/>
              </a:spcAft>
              <a:buClr>
                <a:schemeClr val="tx2"/>
              </a:buClr>
              <a:buSzPct val="120000"/>
              <a:buFont typeface="Arial" charset="0"/>
              <a:buChar char="•"/>
              <a:defRPr sz="1200" kern="1200">
                <a:solidFill>
                  <a:srgbClr val="404040"/>
                </a:solidFill>
                <a:latin typeface="Calibri" pitchFamily="34" charset="0"/>
                <a:ea typeface="+mn-ea"/>
                <a:cs typeface="+mn-cs"/>
              </a:defRPr>
            </a:lvl4pPr>
            <a:lvl5pPr marL="1542947" indent="-171439" algn="l" rtl="0" eaLnBrk="1" fontAlgn="base" hangingPunct="1">
              <a:spcBef>
                <a:spcPct val="20000"/>
              </a:spcBef>
              <a:spcAft>
                <a:spcPct val="0"/>
              </a:spcAft>
              <a:buClr>
                <a:schemeClr val="tx2"/>
              </a:buClr>
              <a:buSzPct val="120000"/>
              <a:buFont typeface="Arial" charset="0"/>
              <a:buChar char="•"/>
              <a:defRPr sz="1200" kern="1200">
                <a:solidFill>
                  <a:srgbClr val="404040"/>
                </a:solidFill>
                <a:latin typeface="Calibri" pitchFamily="34" charset="0"/>
                <a:ea typeface="+mn-ea"/>
                <a:cs typeface="+mn-cs"/>
              </a:defRPr>
            </a:lvl5pPr>
            <a:lvl6pPr marL="1885824"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55"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a:solidFill>
                  <a:prstClr val="black"/>
                </a:solidFill>
              </a:rPr>
              <a:t>Rationale for </a:t>
            </a:r>
            <a:r>
              <a:rPr lang="en-US" sz="1600" u="sng" dirty="0">
                <a:solidFill>
                  <a:prstClr val="black"/>
                </a:solidFill>
              </a:rPr>
              <a:t>Individual Licensing </a:t>
            </a:r>
            <a:r>
              <a:rPr lang="en-US" sz="1600" dirty="0">
                <a:solidFill>
                  <a:prstClr val="black"/>
                </a:solidFill>
              </a:rPr>
              <a:t>is limited spectrum (4.75GHz) vs max channel size (2 GHz) </a:t>
            </a:r>
          </a:p>
          <a:p>
            <a:pPr lvl="1">
              <a:buClr>
                <a:srgbClr val="1F497D"/>
              </a:buClr>
            </a:pPr>
            <a:r>
              <a:rPr lang="en-US" sz="1300" dirty="0">
                <a:solidFill>
                  <a:prstClr val="black"/>
                </a:solidFill>
              </a:rPr>
              <a:t>Light Licensing is a good alternative allowing lower spectrum fees &amp; shorter time for spectrum acquisition</a:t>
            </a:r>
          </a:p>
          <a:p>
            <a:r>
              <a:rPr lang="en-US" sz="1600" dirty="0">
                <a:solidFill>
                  <a:prstClr val="black"/>
                </a:solidFill>
              </a:rPr>
              <a:t>License fees approach to pursuit in the E-Band:</a:t>
            </a:r>
          </a:p>
          <a:p>
            <a:pPr lvl="1">
              <a:buClr>
                <a:srgbClr val="1F497D"/>
              </a:buClr>
            </a:pPr>
            <a:r>
              <a:rPr lang="en-US" sz="1300" dirty="0">
                <a:solidFill>
                  <a:prstClr val="black"/>
                </a:solidFill>
              </a:rPr>
              <a:t>Proper base line price according to formula presented before (to achieve a </a:t>
            </a:r>
            <a:r>
              <a:rPr lang="en-US" sz="1300" b="1" dirty="0">
                <a:solidFill>
                  <a:srgbClr val="1F497D"/>
                </a:solidFill>
              </a:rPr>
              <a:t>similar approach across Countries</a:t>
            </a:r>
            <a:r>
              <a:rPr lang="en-US" sz="1300" dirty="0">
                <a:solidFill>
                  <a:prstClr val="black"/>
                </a:solidFill>
              </a:rPr>
              <a:t>)</a:t>
            </a:r>
          </a:p>
          <a:p>
            <a:pPr lvl="1">
              <a:buClr>
                <a:srgbClr val="1F497D"/>
              </a:buClr>
            </a:pPr>
            <a:r>
              <a:rPr lang="en-US" sz="1300" dirty="0">
                <a:solidFill>
                  <a:prstClr val="black"/>
                </a:solidFill>
              </a:rPr>
              <a:t>Introduction of “</a:t>
            </a:r>
            <a:r>
              <a:rPr lang="en-US" sz="1300" b="1" dirty="0">
                <a:solidFill>
                  <a:srgbClr val="1F497D"/>
                </a:solidFill>
              </a:rPr>
              <a:t>geographical spectrum efficiency</a:t>
            </a:r>
            <a:r>
              <a:rPr lang="en-US" sz="1300" dirty="0">
                <a:solidFill>
                  <a:prstClr val="black"/>
                </a:solidFill>
              </a:rPr>
              <a:t>” (coefficient N) for </a:t>
            </a:r>
            <a:r>
              <a:rPr lang="en-US" sz="1300" u="sng" dirty="0">
                <a:solidFill>
                  <a:prstClr val="black"/>
                </a:solidFill>
              </a:rPr>
              <a:t>4G/5G dense urban deployments</a:t>
            </a:r>
          </a:p>
          <a:p>
            <a:pPr lvl="1">
              <a:buClr>
                <a:srgbClr val="1F497D"/>
              </a:buClr>
            </a:pPr>
            <a:r>
              <a:rPr lang="en-US" sz="1300" dirty="0">
                <a:solidFill>
                  <a:prstClr val="black"/>
                </a:solidFill>
              </a:rPr>
              <a:t>Introduction of “</a:t>
            </a:r>
            <a:r>
              <a:rPr lang="en-US" sz="1300" b="1" dirty="0">
                <a:solidFill>
                  <a:srgbClr val="1F497D"/>
                </a:solidFill>
              </a:rPr>
              <a:t>Band and Carrier Aggregation</a:t>
            </a:r>
            <a:r>
              <a:rPr lang="en-US" sz="1300" dirty="0">
                <a:solidFill>
                  <a:prstClr val="black"/>
                </a:solidFill>
              </a:rPr>
              <a:t>” (BCA factor) to incentivize E-Band in </a:t>
            </a:r>
            <a:r>
              <a:rPr lang="en-US" sz="1300" u="sng" dirty="0">
                <a:solidFill>
                  <a:prstClr val="black"/>
                </a:solidFill>
              </a:rPr>
              <a:t>4G/5G rural deployments</a:t>
            </a:r>
          </a:p>
        </p:txBody>
      </p:sp>
      <p:sp>
        <p:nvSpPr>
          <p:cNvPr id="2" name="TextBox 1"/>
          <p:cNvSpPr txBox="1"/>
          <p:nvPr/>
        </p:nvSpPr>
        <p:spPr>
          <a:xfrm>
            <a:off x="685043" y="2787774"/>
            <a:ext cx="5282216" cy="246221"/>
          </a:xfrm>
          <a:prstGeom prst="rect">
            <a:avLst/>
          </a:prstGeom>
          <a:noFill/>
        </p:spPr>
        <p:txBody>
          <a:bodyPr wrap="none" rtlCol="0">
            <a:spAutoFit/>
          </a:bodyPr>
          <a:lstStyle/>
          <a:p>
            <a:pPr algn="r"/>
            <a:r>
              <a:rPr lang="en-US" sz="1000" dirty="0">
                <a:solidFill>
                  <a:prstClr val="black"/>
                </a:solidFill>
              </a:rPr>
              <a:t>Source “ISG </a:t>
            </a:r>
            <a:r>
              <a:rPr lang="en-US" sz="1000" dirty="0" err="1">
                <a:solidFill>
                  <a:prstClr val="black"/>
                </a:solidFill>
              </a:rPr>
              <a:t>mWT</a:t>
            </a:r>
            <a:r>
              <a:rPr lang="en-US" sz="1000" dirty="0">
                <a:solidFill>
                  <a:prstClr val="black"/>
                </a:solidFill>
              </a:rPr>
              <a:t> view on V-Band and E-Band Regulations”, mWT-0014v2.0.0, Dec 2017</a:t>
            </a:r>
          </a:p>
        </p:txBody>
      </p:sp>
      <p:pic>
        <p:nvPicPr>
          <p:cNvPr id="3" name="Picture 2"/>
          <p:cNvPicPr>
            <a:picLocks noChangeAspect="1"/>
          </p:cNvPicPr>
          <p:nvPr/>
        </p:nvPicPr>
        <p:blipFill>
          <a:blip r:embed="rId3"/>
          <a:stretch>
            <a:fillRect/>
          </a:stretch>
        </p:blipFill>
        <p:spPr>
          <a:xfrm>
            <a:off x="611560" y="856226"/>
            <a:ext cx="5411363" cy="1896600"/>
          </a:xfrm>
          <a:prstGeom prst="rect">
            <a:avLst/>
          </a:prstGeom>
        </p:spPr>
      </p:pic>
    </p:spTree>
    <p:extLst>
      <p:ext uri="{BB962C8B-B14F-4D97-AF65-F5344CB8AC3E}">
        <p14:creationId xmlns:p14="http://schemas.microsoft.com/office/powerpoint/2010/main" val="1371275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87624" y="750281"/>
            <a:ext cx="1152128" cy="1187022"/>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94"/>
            <a:endParaRPr lang="zh-CN" altLang="en-US" sz="3200">
              <a:solidFill>
                <a:prstClr val="white"/>
              </a:solidFill>
            </a:endParaRPr>
          </a:p>
        </p:txBody>
      </p:sp>
      <p:sp>
        <p:nvSpPr>
          <p:cNvPr id="8" name="Rectangle 7"/>
          <p:cNvSpPr/>
          <p:nvPr/>
        </p:nvSpPr>
        <p:spPr>
          <a:xfrm>
            <a:off x="6228184" y="751447"/>
            <a:ext cx="2160240" cy="1187022"/>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94"/>
            <a:endParaRPr lang="zh-CN" altLang="en-US" sz="3200">
              <a:solidFill>
                <a:prstClr val="white"/>
              </a:solidFill>
            </a:endParaRPr>
          </a:p>
        </p:txBody>
      </p:sp>
      <p:sp>
        <p:nvSpPr>
          <p:cNvPr id="6" name="Rectangle 5"/>
          <p:cNvSpPr/>
          <p:nvPr/>
        </p:nvSpPr>
        <p:spPr>
          <a:xfrm>
            <a:off x="4499992" y="750281"/>
            <a:ext cx="1224136" cy="1187022"/>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94"/>
            <a:endParaRPr lang="zh-CN" altLang="en-US" sz="3200">
              <a:solidFill>
                <a:prstClr val="white"/>
              </a:solidFill>
            </a:endParaRPr>
          </a:p>
        </p:txBody>
      </p:sp>
      <p:sp>
        <p:nvSpPr>
          <p:cNvPr id="155" name="Title 1"/>
          <p:cNvSpPr>
            <a:spLocks noGrp="1"/>
          </p:cNvSpPr>
          <p:nvPr>
            <p:ph type="title"/>
          </p:nvPr>
        </p:nvSpPr>
        <p:spPr>
          <a:xfrm>
            <a:off x="107504" y="152563"/>
            <a:ext cx="8640960" cy="432048"/>
          </a:xfrm>
        </p:spPr>
        <p:txBody>
          <a:bodyPr>
            <a:noAutofit/>
          </a:bodyPr>
          <a:lstStyle/>
          <a:p>
            <a:r>
              <a:rPr lang="en-US" sz="2400" cap="none" dirty="0">
                <a:solidFill>
                  <a:schemeClr val="tx2"/>
                </a:solidFill>
              </a:rPr>
              <a:t>Option #2 - Efficient Use of Spectrum in high MW Bands and </a:t>
            </a:r>
            <a:r>
              <a:rPr lang="en-US" sz="2400" cap="none" dirty="0" err="1">
                <a:solidFill>
                  <a:schemeClr val="tx2"/>
                </a:solidFill>
              </a:rPr>
              <a:t>mmW</a:t>
            </a:r>
            <a:endParaRPr lang="en-US" sz="2400" cap="none" dirty="0">
              <a:solidFill>
                <a:schemeClr val="tx2"/>
              </a:solidFill>
            </a:endParaRPr>
          </a:p>
        </p:txBody>
      </p:sp>
      <p:sp>
        <p:nvSpPr>
          <p:cNvPr id="57" name="Rectangle 56"/>
          <p:cNvSpPr/>
          <p:nvPr/>
        </p:nvSpPr>
        <p:spPr>
          <a:xfrm>
            <a:off x="395536" y="2067694"/>
            <a:ext cx="8352928" cy="2808312"/>
          </a:xfrm>
          <a:prstGeom prst="rect">
            <a:avLst/>
          </a:prstGeom>
          <a:noFill/>
          <a:ln w="25400" cap="flat" cmpd="sng" algn="ctr">
            <a:noFill/>
            <a:prstDash val="solid"/>
          </a:ln>
          <a:effectLst/>
        </p:spPr>
        <p:txBody>
          <a:bodyPr rtlCol="0" anchor="t"/>
          <a:lstStyle/>
          <a:p>
            <a:pPr marL="0" lvl="1" defTabSz="914065" eaLnBrk="0" fontAlgn="base" hangingPunct="0">
              <a:spcBef>
                <a:spcPts val="600"/>
              </a:spcBef>
              <a:spcAft>
                <a:spcPct val="0"/>
              </a:spcAft>
              <a:buClr>
                <a:srgbClr val="1F497D"/>
              </a:buClr>
              <a:buSzPct val="70000"/>
            </a:pPr>
            <a:r>
              <a:rPr lang="en-US" altLang="zh-CN" sz="1400" b="1" kern="0" dirty="0">
                <a:solidFill>
                  <a:srgbClr val="000000"/>
                </a:solidFill>
                <a:latin typeface="Arial"/>
                <a:ea typeface="Microsoft YaHei" pitchFamily="34" charset="-122"/>
                <a:cs typeface="Calibri" panose="020F0502020204030204" pitchFamily="34" charset="0"/>
              </a:rPr>
              <a:t>Larger channel size in High MW Bands (23-42 GHz)</a:t>
            </a:r>
          </a:p>
          <a:p>
            <a:pPr marL="285750" lvl="1" indent="-285750" defTabSz="914065" eaLnBrk="0" fontAlgn="base" hangingPunct="0">
              <a:spcBef>
                <a:spcPts val="600"/>
              </a:spcBef>
              <a:spcAft>
                <a:spcPct val="0"/>
              </a:spcAft>
              <a:buClr>
                <a:srgbClr val="1F497D"/>
              </a:buClr>
              <a:buSzPct val="70000"/>
              <a:buFont typeface="Wingdings" panose="05000000000000000000" pitchFamily="2" charset="2"/>
              <a:buChar char="n"/>
            </a:pPr>
            <a:r>
              <a:rPr lang="en-US" altLang="zh-CN" sz="1400" kern="0" dirty="0">
                <a:solidFill>
                  <a:srgbClr val="000000"/>
                </a:solidFill>
                <a:latin typeface="Arial"/>
                <a:ea typeface="Microsoft YaHei" pitchFamily="34" charset="-122"/>
                <a:cs typeface="Calibri" panose="020F0502020204030204" pitchFamily="34" charset="0"/>
              </a:rPr>
              <a:t>Release </a:t>
            </a:r>
            <a:r>
              <a:rPr lang="en-US" altLang="zh-CN" sz="1400" b="1" kern="0" dirty="0">
                <a:solidFill>
                  <a:srgbClr val="1F497D"/>
                </a:solidFill>
                <a:latin typeface="Arial"/>
                <a:ea typeface="Microsoft YaHei" pitchFamily="34" charset="-122"/>
                <a:cs typeface="Calibri" panose="020F0502020204030204" pitchFamily="34" charset="0"/>
              </a:rPr>
              <a:t>112 and 224 MHz channels</a:t>
            </a:r>
          </a:p>
          <a:p>
            <a:pPr marL="285750" lvl="1" indent="-285750" defTabSz="914065" eaLnBrk="0" fontAlgn="base" hangingPunct="0">
              <a:spcBef>
                <a:spcPts val="600"/>
              </a:spcBef>
              <a:spcAft>
                <a:spcPct val="0"/>
              </a:spcAft>
              <a:buClr>
                <a:srgbClr val="1F497D"/>
              </a:buClr>
              <a:buSzPct val="70000"/>
              <a:buFont typeface="Wingdings" panose="05000000000000000000" pitchFamily="2" charset="2"/>
              <a:buChar char="n"/>
            </a:pPr>
            <a:r>
              <a:rPr lang="en-US" altLang="zh-CN" sz="1400" kern="0" dirty="0">
                <a:solidFill>
                  <a:prstClr val="black"/>
                </a:solidFill>
                <a:latin typeface="Arial"/>
                <a:ea typeface="Microsoft YaHei" pitchFamily="34" charset="-122"/>
                <a:cs typeface="Calibri" panose="020F0502020204030204" pitchFamily="34" charset="0"/>
              </a:rPr>
              <a:t>Evaluating adoption of </a:t>
            </a:r>
            <a:r>
              <a:rPr lang="en-US" altLang="zh-CN" sz="1400" b="1" kern="0" dirty="0">
                <a:solidFill>
                  <a:srgbClr val="1F497D"/>
                </a:solidFill>
                <a:latin typeface="Arial"/>
                <a:ea typeface="Microsoft YaHei" pitchFamily="34" charset="-122"/>
                <a:cs typeface="Calibri" panose="020F0502020204030204" pitchFamily="34" charset="0"/>
              </a:rPr>
              <a:t>Hybrid Scheme </a:t>
            </a:r>
            <a:r>
              <a:rPr lang="en-US" altLang="zh-CN" sz="1400" kern="0" dirty="0">
                <a:solidFill>
                  <a:prstClr val="black"/>
                </a:solidFill>
                <a:latin typeface="Arial"/>
                <a:ea typeface="Microsoft YaHei" pitchFamily="34" charset="-122"/>
                <a:cs typeface="Calibri" panose="020F0502020204030204" pitchFamily="34" charset="0"/>
              </a:rPr>
              <a:t>in greenfield bands such as </a:t>
            </a:r>
            <a:r>
              <a:rPr lang="en-US" altLang="zh-CN" sz="1400" b="1" kern="0" dirty="0">
                <a:solidFill>
                  <a:srgbClr val="1F497D"/>
                </a:solidFill>
                <a:latin typeface="Arial"/>
                <a:ea typeface="Microsoft YaHei" pitchFamily="34" charset="-122"/>
                <a:cs typeface="Calibri" panose="020F0502020204030204" pitchFamily="34" charset="0"/>
              </a:rPr>
              <a:t>32 GHz </a:t>
            </a:r>
            <a:r>
              <a:rPr lang="en-US" altLang="zh-CN" sz="1400" kern="0" dirty="0">
                <a:solidFill>
                  <a:prstClr val="black"/>
                </a:solidFill>
                <a:latin typeface="Arial"/>
                <a:ea typeface="Microsoft YaHei" pitchFamily="34" charset="-122"/>
                <a:cs typeface="Calibri" panose="020F0502020204030204" pitchFamily="34" charset="0"/>
              </a:rPr>
              <a:t>(in several Countries) and bands </a:t>
            </a:r>
            <a:r>
              <a:rPr lang="en-US" altLang="zh-CN" sz="1400" b="1" kern="0" dirty="0">
                <a:solidFill>
                  <a:srgbClr val="1F497D"/>
                </a:solidFill>
                <a:latin typeface="Arial"/>
                <a:ea typeface="Microsoft YaHei" pitchFamily="34" charset="-122"/>
                <a:cs typeface="Calibri" panose="020F0502020204030204" pitchFamily="34" charset="0"/>
              </a:rPr>
              <a:t>above 23 GHz </a:t>
            </a:r>
            <a:r>
              <a:rPr lang="en-US" altLang="zh-CN" sz="1400" kern="0" dirty="0">
                <a:solidFill>
                  <a:prstClr val="black"/>
                </a:solidFill>
                <a:latin typeface="Arial"/>
                <a:ea typeface="Microsoft YaHei" pitchFamily="34" charset="-122"/>
                <a:cs typeface="Calibri" panose="020F0502020204030204" pitchFamily="34" charset="0"/>
              </a:rPr>
              <a:t>in Far East Countries </a:t>
            </a:r>
          </a:p>
          <a:p>
            <a:pPr marL="0" lvl="1" defTabSz="914065" eaLnBrk="0" fontAlgn="base" hangingPunct="0">
              <a:spcBef>
                <a:spcPts val="600"/>
              </a:spcBef>
              <a:spcAft>
                <a:spcPct val="0"/>
              </a:spcAft>
              <a:buClr>
                <a:srgbClr val="1F497D"/>
              </a:buClr>
              <a:buSzPct val="70000"/>
            </a:pPr>
            <a:endParaRPr lang="en-US" altLang="zh-CN" sz="1400" b="1" kern="0" dirty="0">
              <a:solidFill>
                <a:srgbClr val="000000"/>
              </a:solidFill>
              <a:latin typeface="Arial"/>
              <a:ea typeface="Microsoft YaHei" pitchFamily="34" charset="-122"/>
              <a:cs typeface="Calibri" panose="020F0502020204030204" pitchFamily="34" charset="0"/>
            </a:endParaRPr>
          </a:p>
          <a:p>
            <a:pPr marL="0" lvl="1" defTabSz="914065" eaLnBrk="0" fontAlgn="base" hangingPunct="0">
              <a:spcBef>
                <a:spcPts val="600"/>
              </a:spcBef>
              <a:spcAft>
                <a:spcPct val="0"/>
              </a:spcAft>
              <a:buClr>
                <a:srgbClr val="1F497D"/>
              </a:buClr>
              <a:buSzPct val="70000"/>
            </a:pPr>
            <a:r>
              <a:rPr lang="en-US" altLang="zh-CN" sz="1400" b="1" kern="0" dirty="0">
                <a:solidFill>
                  <a:srgbClr val="000000"/>
                </a:solidFill>
                <a:latin typeface="Arial"/>
                <a:ea typeface="Microsoft YaHei" pitchFamily="34" charset="-122"/>
                <a:cs typeface="Calibri" panose="020F0502020204030204" pitchFamily="34" charset="0"/>
              </a:rPr>
              <a:t>Open new </a:t>
            </a:r>
            <a:r>
              <a:rPr lang="en-US" altLang="zh-CN" sz="1400" b="1" kern="0" dirty="0" err="1">
                <a:solidFill>
                  <a:srgbClr val="000000"/>
                </a:solidFill>
                <a:latin typeface="Arial"/>
                <a:ea typeface="Microsoft YaHei" pitchFamily="34" charset="-122"/>
                <a:cs typeface="Calibri" panose="020F0502020204030204" pitchFamily="34" charset="0"/>
              </a:rPr>
              <a:t>mmW</a:t>
            </a:r>
            <a:r>
              <a:rPr lang="en-US" altLang="zh-CN" sz="1400" b="1" kern="0" dirty="0">
                <a:solidFill>
                  <a:srgbClr val="000000"/>
                </a:solidFill>
                <a:latin typeface="Arial"/>
                <a:ea typeface="Microsoft YaHei" pitchFamily="34" charset="-122"/>
                <a:cs typeface="Calibri" panose="020F0502020204030204" pitchFamily="34" charset="0"/>
              </a:rPr>
              <a:t> bands </a:t>
            </a:r>
            <a:r>
              <a:rPr lang="en-US" altLang="zh-CN" sz="1400" b="1" kern="0" dirty="0">
                <a:solidFill>
                  <a:prstClr val="black"/>
                </a:solidFill>
                <a:latin typeface="Arial"/>
                <a:ea typeface="Microsoft YaHei" pitchFamily="34" charset="-122"/>
                <a:cs typeface="Calibri" panose="020F0502020204030204" pitchFamily="34" charset="0"/>
              </a:rPr>
              <a:t>above 90 GHz </a:t>
            </a:r>
          </a:p>
          <a:p>
            <a:pPr marL="285750" lvl="1" indent="-285750" defTabSz="914065" eaLnBrk="0" fontAlgn="base" hangingPunct="0">
              <a:spcBef>
                <a:spcPts val="600"/>
              </a:spcBef>
              <a:spcAft>
                <a:spcPct val="0"/>
              </a:spcAft>
              <a:buClr>
                <a:srgbClr val="1F497D"/>
              </a:buClr>
              <a:buSzPct val="70000"/>
              <a:buFont typeface="Wingdings" panose="05000000000000000000" pitchFamily="2" charset="2"/>
              <a:buChar char="n"/>
            </a:pPr>
            <a:r>
              <a:rPr lang="en-US" altLang="zh-CN" sz="1400" kern="0" dirty="0">
                <a:solidFill>
                  <a:srgbClr val="000000"/>
                </a:solidFill>
                <a:latin typeface="Arial"/>
                <a:ea typeface="Microsoft YaHei" pitchFamily="34" charset="-122"/>
                <a:cs typeface="Calibri" panose="020F0502020204030204" pitchFamily="34" charset="0"/>
              </a:rPr>
              <a:t>Large spectrum availability: 15 GHz in </a:t>
            </a:r>
            <a:r>
              <a:rPr lang="en-US" altLang="zh-CN" sz="1400" b="1" kern="0" dirty="0">
                <a:solidFill>
                  <a:srgbClr val="1F497D"/>
                </a:solidFill>
                <a:latin typeface="Arial"/>
                <a:ea typeface="Microsoft YaHei" pitchFamily="34" charset="-122"/>
                <a:cs typeface="Calibri" panose="020F0502020204030204" pitchFamily="34" charset="0"/>
              </a:rPr>
              <a:t>W-Band</a:t>
            </a:r>
            <a:r>
              <a:rPr lang="en-US" altLang="zh-CN" sz="1400" kern="0" dirty="0">
                <a:solidFill>
                  <a:srgbClr val="000000"/>
                </a:solidFill>
                <a:latin typeface="Arial"/>
                <a:ea typeface="Microsoft YaHei" pitchFamily="34" charset="-122"/>
                <a:cs typeface="Calibri" panose="020F0502020204030204" pitchFamily="34" charset="0"/>
              </a:rPr>
              <a:t> and 30GHz in </a:t>
            </a:r>
            <a:r>
              <a:rPr lang="en-US" altLang="zh-CN" sz="1400" b="1" kern="0" dirty="0">
                <a:solidFill>
                  <a:srgbClr val="1F497D"/>
                </a:solidFill>
                <a:latin typeface="Arial"/>
                <a:ea typeface="Microsoft YaHei" pitchFamily="34" charset="-122"/>
                <a:cs typeface="Calibri" panose="020F0502020204030204" pitchFamily="34" charset="0"/>
              </a:rPr>
              <a:t>D-Band</a:t>
            </a:r>
          </a:p>
          <a:p>
            <a:pPr marL="285750" lvl="1" indent="-285750" defTabSz="914065" eaLnBrk="0" fontAlgn="base" hangingPunct="0">
              <a:spcBef>
                <a:spcPts val="600"/>
              </a:spcBef>
              <a:spcAft>
                <a:spcPct val="0"/>
              </a:spcAft>
              <a:buClr>
                <a:srgbClr val="1F497D"/>
              </a:buClr>
              <a:buSzPct val="70000"/>
              <a:buFont typeface="Wingdings" panose="05000000000000000000" pitchFamily="2" charset="2"/>
              <a:buChar char="n"/>
            </a:pPr>
            <a:r>
              <a:rPr lang="en-US" altLang="zh-CN" sz="1400" kern="0" dirty="0">
                <a:solidFill>
                  <a:srgbClr val="000000"/>
                </a:solidFill>
                <a:latin typeface="Arial"/>
                <a:ea typeface="Microsoft YaHei" pitchFamily="34" charset="-122"/>
                <a:cs typeface="Calibri" panose="020F0502020204030204" pitchFamily="34" charset="0"/>
              </a:rPr>
              <a:t>Already released to Fixed Service (primary use) – see ECC Rec(18)01 and Rec(18)02</a:t>
            </a:r>
          </a:p>
          <a:p>
            <a:pPr marL="285750" lvl="1" indent="-285750" defTabSz="914065" eaLnBrk="0" fontAlgn="base" hangingPunct="0">
              <a:spcBef>
                <a:spcPts val="600"/>
              </a:spcBef>
              <a:spcAft>
                <a:spcPct val="0"/>
              </a:spcAft>
              <a:buClr>
                <a:srgbClr val="1F497D"/>
              </a:buClr>
              <a:buSzPct val="70000"/>
              <a:buFont typeface="Wingdings" panose="05000000000000000000" pitchFamily="2" charset="2"/>
              <a:buChar char="n"/>
            </a:pPr>
            <a:r>
              <a:rPr lang="en-US" altLang="zh-CN" sz="1400" b="1" kern="0" dirty="0">
                <a:solidFill>
                  <a:srgbClr val="1F497D"/>
                </a:solidFill>
                <a:latin typeface="Arial"/>
                <a:ea typeface="Microsoft YaHei" pitchFamily="34" charset="-122"/>
                <a:cs typeface="Calibri" panose="020F0502020204030204" pitchFamily="34" charset="0"/>
              </a:rPr>
              <a:t>Hybrid Scheme </a:t>
            </a:r>
            <a:r>
              <a:rPr lang="en-US" altLang="zh-CN" sz="1400" kern="0" dirty="0">
                <a:solidFill>
                  <a:srgbClr val="000000"/>
                </a:solidFill>
                <a:latin typeface="Arial"/>
                <a:ea typeface="Microsoft YaHei" pitchFamily="34" charset="-122"/>
                <a:cs typeface="Calibri" panose="020F0502020204030204" pitchFamily="34" charset="0"/>
              </a:rPr>
              <a:t>should be first option to evaluate given the fact these bands are greenfield, spectrum availability is huge and spectrum regulations allow for PP/PMP and FDD/TDD usage</a:t>
            </a:r>
          </a:p>
          <a:p>
            <a:pPr marL="285750" lvl="1" indent="-285750" defTabSz="914065" eaLnBrk="0" fontAlgn="base" hangingPunct="0">
              <a:spcBef>
                <a:spcPts val="600"/>
              </a:spcBef>
              <a:spcAft>
                <a:spcPct val="0"/>
              </a:spcAft>
              <a:buClr>
                <a:srgbClr val="1F497D"/>
              </a:buClr>
              <a:buSzPct val="70000"/>
              <a:buFont typeface="Wingdings" panose="05000000000000000000" pitchFamily="2" charset="2"/>
              <a:buChar char="n"/>
            </a:pPr>
            <a:endParaRPr lang="en-US" altLang="zh-CN" sz="1400" kern="0" dirty="0">
              <a:solidFill>
                <a:srgbClr val="000000"/>
              </a:solidFill>
              <a:latin typeface="Arial"/>
              <a:ea typeface="Microsoft YaHei" pitchFamily="34" charset="-122"/>
              <a:cs typeface="Calibri" panose="020F0502020204030204" pitchFamily="34" charset="0"/>
            </a:endParaRPr>
          </a:p>
          <a:p>
            <a:pPr marL="285750" lvl="1" indent="-285750" defTabSz="914065" eaLnBrk="0" fontAlgn="base" hangingPunct="0">
              <a:spcBef>
                <a:spcPts val="600"/>
              </a:spcBef>
              <a:spcAft>
                <a:spcPct val="0"/>
              </a:spcAft>
              <a:buClr>
                <a:srgbClr val="1F497D"/>
              </a:buClr>
              <a:buSzPct val="70000"/>
              <a:buFont typeface="Wingdings" panose="05000000000000000000" pitchFamily="2" charset="2"/>
              <a:buChar char="n"/>
            </a:pPr>
            <a:endParaRPr lang="en-US" altLang="zh-CN" sz="1400" kern="0" dirty="0">
              <a:solidFill>
                <a:srgbClr val="000000"/>
              </a:solidFill>
              <a:latin typeface="Arial"/>
              <a:ea typeface="Microsoft YaHei" pitchFamily="34" charset="-122"/>
              <a:cs typeface="Calibri" panose="020F0502020204030204" pitchFamily="34" charset="0"/>
            </a:endParaRPr>
          </a:p>
          <a:p>
            <a:pPr marL="331788" lvl="1" indent="-342900" defTabSz="914065" eaLnBrk="0" fontAlgn="base" hangingPunct="0">
              <a:spcBef>
                <a:spcPts val="300"/>
              </a:spcBef>
              <a:spcAft>
                <a:spcPct val="0"/>
              </a:spcAft>
              <a:buClr>
                <a:srgbClr val="EE3224"/>
              </a:buClr>
              <a:buSzPct val="70000"/>
              <a:buFont typeface="Wingdings" panose="05000000000000000000" pitchFamily="2" charset="2"/>
              <a:buChar char="Ø"/>
            </a:pPr>
            <a:endParaRPr lang="en-US" altLang="zh-CN" sz="1100" kern="0" dirty="0">
              <a:solidFill>
                <a:srgbClr val="000000"/>
              </a:solidFill>
              <a:latin typeface="Arial"/>
              <a:ea typeface="Microsoft YaHei" pitchFamily="34" charset="-122"/>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234913" y="782499"/>
            <a:ext cx="8689199" cy="1154804"/>
          </a:xfrm>
          <a:prstGeom prst="rect">
            <a:avLst/>
          </a:prstGeom>
        </p:spPr>
      </p:pic>
    </p:spTree>
    <p:extLst>
      <p:ext uri="{BB962C8B-B14F-4D97-AF65-F5344CB8AC3E}">
        <p14:creationId xmlns:p14="http://schemas.microsoft.com/office/powerpoint/2010/main" val="257550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a:spLocks noGrp="1"/>
          </p:cNvSpPr>
          <p:nvPr>
            <p:ph type="title"/>
          </p:nvPr>
        </p:nvSpPr>
        <p:spPr>
          <a:xfrm>
            <a:off x="107504" y="152563"/>
            <a:ext cx="7128792" cy="432048"/>
          </a:xfrm>
        </p:spPr>
        <p:txBody>
          <a:bodyPr>
            <a:noAutofit/>
          </a:bodyPr>
          <a:lstStyle/>
          <a:p>
            <a:r>
              <a:rPr lang="en-US" sz="2400" cap="none" dirty="0"/>
              <a:t>Conclusions</a:t>
            </a:r>
          </a:p>
        </p:txBody>
      </p:sp>
      <p:sp>
        <p:nvSpPr>
          <p:cNvPr id="5" name="Content Placeholder 2"/>
          <p:cNvSpPr txBox="1">
            <a:spLocks/>
          </p:cNvSpPr>
          <p:nvPr/>
        </p:nvSpPr>
        <p:spPr>
          <a:xfrm>
            <a:off x="613112" y="915566"/>
            <a:ext cx="7917775" cy="3384376"/>
          </a:xfrm>
          <a:prstGeom prst="rect">
            <a:avLst/>
          </a:prstGeom>
        </p:spPr>
        <p:txBody>
          <a:bodyPr lIns="68542" tIns="34271" rIns="68542" bIns="34271"/>
          <a:lstStyle/>
          <a:p>
            <a:pPr marL="342900" indent="-342900" eaLnBrk="0" hangingPunct="0">
              <a:spcBef>
                <a:spcPts val="1200"/>
              </a:spcBef>
              <a:buClr>
                <a:srgbClr val="1F497D"/>
              </a:buClr>
              <a:buSzPct val="60000"/>
              <a:buFont typeface="Wingdings" panose="05000000000000000000" pitchFamily="2" charset="2"/>
              <a:buChar char="n"/>
            </a:pPr>
            <a:r>
              <a:rPr lang="en-GB" sz="2000" b="1" dirty="0">
                <a:solidFill>
                  <a:srgbClr val="404040"/>
                </a:solidFill>
                <a:cs typeface="Calibri" panose="020F0502020204030204" pitchFamily="34" charset="0"/>
              </a:rPr>
              <a:t>Today backhaul spectrum licensing schemes and fees are not suitable to address 5G X-haul deployments because license fees grow linearly with channel width and time to market is becoming a limiting factor</a:t>
            </a:r>
          </a:p>
          <a:p>
            <a:pPr marL="342900" indent="-342900" eaLnBrk="0" hangingPunct="0">
              <a:spcBef>
                <a:spcPts val="1200"/>
              </a:spcBef>
              <a:buClr>
                <a:srgbClr val="1F497D"/>
              </a:buClr>
              <a:buSzPct val="60000"/>
              <a:buFont typeface="Wingdings" panose="05000000000000000000" pitchFamily="2" charset="2"/>
              <a:buChar char="n"/>
            </a:pPr>
            <a:r>
              <a:rPr lang="en-GB" altLang="zh-CN" sz="2000" b="1" dirty="0">
                <a:solidFill>
                  <a:srgbClr val="404040"/>
                </a:solidFill>
                <a:cs typeface="Calibri" panose="020F0502020204030204" pitchFamily="34" charset="0"/>
              </a:rPr>
              <a:t>Spectrum regulations and licensing need to evolve promoting innovation and making 5G backhaul/X-Haul economically sustainable</a:t>
            </a:r>
          </a:p>
          <a:p>
            <a:pPr marL="342900" indent="-342900" eaLnBrk="0" hangingPunct="0">
              <a:spcBef>
                <a:spcPts val="1200"/>
              </a:spcBef>
              <a:buClr>
                <a:srgbClr val="1F497D"/>
              </a:buClr>
              <a:buSzPct val="60000"/>
              <a:buFont typeface="Wingdings" panose="05000000000000000000" pitchFamily="2" charset="2"/>
              <a:buChar char="n"/>
            </a:pPr>
            <a:r>
              <a:rPr lang="en-GB" altLang="zh-CN" sz="2000" b="1" dirty="0">
                <a:solidFill>
                  <a:srgbClr val="404040"/>
                </a:solidFill>
                <a:cs typeface="Calibri" panose="020F0502020204030204" pitchFamily="34" charset="0"/>
              </a:rPr>
              <a:t>Incentive for “geographical spectrum efficiency” shall be used for Bands with large installed basis or limited spectrum</a:t>
            </a:r>
          </a:p>
          <a:p>
            <a:pPr marL="342900" indent="-342900" eaLnBrk="0" hangingPunct="0">
              <a:spcBef>
                <a:spcPts val="1200"/>
              </a:spcBef>
              <a:buClr>
                <a:srgbClr val="1F497D"/>
              </a:buClr>
              <a:buSzPct val="60000"/>
              <a:buFont typeface="Wingdings" panose="05000000000000000000" pitchFamily="2" charset="2"/>
              <a:buChar char="n"/>
            </a:pPr>
            <a:r>
              <a:rPr lang="en-GB" altLang="zh-CN" sz="2000" b="1" dirty="0">
                <a:solidFill>
                  <a:srgbClr val="404040"/>
                </a:solidFill>
                <a:cs typeface="Calibri" panose="020F0502020204030204" pitchFamily="34" charset="0"/>
              </a:rPr>
              <a:t>New / Greenfield Bands (e.g. 32 GHz, W/D Bands) deserve considering a new approach such as Hybrid Scheme to address 5G economics as well as enabling more innovative X-haul technologies </a:t>
            </a:r>
          </a:p>
        </p:txBody>
      </p:sp>
    </p:spTree>
    <p:extLst>
      <p:ext uri="{BB962C8B-B14F-4D97-AF65-F5344CB8AC3E}">
        <p14:creationId xmlns:p14="http://schemas.microsoft.com/office/powerpoint/2010/main" val="365923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95536" y="267494"/>
            <a:ext cx="8208912" cy="4536504"/>
          </a:xfrm>
          <a:prstGeom prst="rect">
            <a:avLst/>
          </a:prstGeom>
        </p:spPr>
        <p:txBody>
          <a:bodyPr lIns="68542" tIns="34271" rIns="68542" bIns="34271"/>
          <a:lstStyle/>
          <a:p>
            <a:pPr eaLnBrk="0" hangingPunct="0">
              <a:spcBef>
                <a:spcPct val="20000"/>
              </a:spcBef>
              <a:buSzPct val="90000"/>
            </a:pPr>
            <a:r>
              <a:rPr lang="en-US" altLang="zh-CN" sz="2000" b="1" dirty="0"/>
              <a:t>Evolution of Fixed Services for wireless backhaul of IMT 2020 / 5G</a:t>
            </a:r>
          </a:p>
          <a:p>
            <a:pPr hangingPunct="0">
              <a:spcBef>
                <a:spcPts val="900"/>
              </a:spcBef>
              <a:buClr>
                <a:srgbClr val="1F497D"/>
              </a:buClr>
              <a:buSzPct val="70000"/>
            </a:pPr>
            <a:endParaRPr lang="en-GB" altLang="zh-CN" sz="1400" b="1" dirty="0">
              <a:solidFill>
                <a:prstClr val="black"/>
              </a:solidFill>
            </a:endParaRPr>
          </a:p>
          <a:p>
            <a:pPr marL="342900" indent="-342900" hangingPunct="0">
              <a:spcBef>
                <a:spcPts val="900"/>
              </a:spcBef>
              <a:buClr>
                <a:srgbClr val="1F497D"/>
              </a:buClr>
              <a:buSzPct val="70000"/>
              <a:buFont typeface="Wingdings" panose="05000000000000000000" pitchFamily="2" charset="2"/>
              <a:buChar char="n"/>
            </a:pPr>
            <a:r>
              <a:rPr lang="en-GB" altLang="zh-CN" sz="1400" b="1" dirty="0">
                <a:solidFill>
                  <a:prstClr val="white">
                    <a:lumMod val="75000"/>
                  </a:prstClr>
                </a:solidFill>
              </a:rPr>
              <a:t>Wireless Backhaul for IMT 2020 / 5G - Overview and introduction</a:t>
            </a:r>
          </a:p>
          <a:p>
            <a:pPr hangingPunct="0"/>
            <a:r>
              <a:rPr lang="en-GB" altLang="zh-CN" sz="1200" dirty="0">
                <a:solidFill>
                  <a:prstClr val="white">
                    <a:lumMod val="75000"/>
                  </a:prstClr>
                </a:solidFill>
              </a:rPr>
              <a:t>	by Renato Lombardi, Huawei</a:t>
            </a:r>
            <a:endParaRPr lang="zh-CN" altLang="zh-CN" sz="1400" dirty="0">
              <a:solidFill>
                <a:prstClr val="white">
                  <a:lumMod val="75000"/>
                </a:prstClr>
              </a:solidFill>
            </a:endParaRPr>
          </a:p>
          <a:p>
            <a:pPr marL="342900" indent="-342900" hangingPunct="0">
              <a:spcBef>
                <a:spcPts val="900"/>
              </a:spcBef>
              <a:buClr>
                <a:srgbClr val="1F497D"/>
              </a:buClr>
              <a:buSzPct val="70000"/>
              <a:buFont typeface="Wingdings" panose="05000000000000000000" pitchFamily="2" charset="2"/>
              <a:buChar char="n"/>
            </a:pPr>
            <a:r>
              <a:rPr lang="en-GB" altLang="zh-CN" sz="1400" b="1" dirty="0">
                <a:solidFill>
                  <a:prstClr val="white">
                    <a:lumMod val="75000"/>
                  </a:prstClr>
                </a:solidFill>
              </a:rPr>
              <a:t>Wireless X-Haul Requirements</a:t>
            </a:r>
          </a:p>
          <a:p>
            <a:pPr hangingPunct="0"/>
            <a:r>
              <a:rPr lang="en-GB" altLang="zh-CN" sz="1200" dirty="0">
                <a:solidFill>
                  <a:prstClr val="white">
                    <a:lumMod val="75000"/>
                  </a:prstClr>
                </a:solidFill>
              </a:rPr>
              <a:t>	by Nader </a:t>
            </a:r>
            <a:r>
              <a:rPr lang="en-GB" altLang="zh-CN" sz="1200" dirty="0" err="1">
                <a:solidFill>
                  <a:prstClr val="white">
                    <a:lumMod val="75000"/>
                  </a:prstClr>
                </a:solidFill>
              </a:rPr>
              <a:t>Zein</a:t>
            </a:r>
            <a:r>
              <a:rPr lang="en-US" altLang="zh-CN" sz="1200" dirty="0">
                <a:solidFill>
                  <a:prstClr val="white">
                    <a:lumMod val="75000"/>
                  </a:prstClr>
                </a:solidFill>
              </a:rPr>
              <a:t>, NEC</a:t>
            </a:r>
            <a:endParaRPr lang="zh-CN" altLang="zh-CN" sz="1400" dirty="0">
              <a:solidFill>
                <a:prstClr val="white">
                  <a:lumMod val="75000"/>
                </a:prstClr>
              </a:solidFill>
            </a:endParaRPr>
          </a:p>
          <a:p>
            <a:pPr marL="342900" indent="-342900">
              <a:spcBef>
                <a:spcPts val="900"/>
              </a:spcBef>
              <a:buClr>
                <a:srgbClr val="1F497D"/>
              </a:buClr>
              <a:buSzPct val="70000"/>
              <a:buFont typeface="Wingdings" panose="05000000000000000000" pitchFamily="2" charset="2"/>
              <a:buChar char="n"/>
            </a:pPr>
            <a:r>
              <a:rPr lang="en-GB" altLang="zh-CN" sz="1400" b="1" dirty="0" smtClean="0">
                <a:solidFill>
                  <a:schemeClr val="bg1">
                    <a:lumMod val="75000"/>
                  </a:schemeClr>
                </a:solidFill>
              </a:rPr>
              <a:t>Microwave </a:t>
            </a:r>
            <a:r>
              <a:rPr lang="en-GB" altLang="zh-CN" sz="1400" b="1" dirty="0">
                <a:solidFill>
                  <a:schemeClr val="bg1">
                    <a:lumMod val="75000"/>
                  </a:schemeClr>
                </a:solidFill>
              </a:rPr>
              <a:t>and </a:t>
            </a:r>
            <a:r>
              <a:rPr lang="en-GB" altLang="zh-CN" sz="1400" b="1" dirty="0" err="1">
                <a:solidFill>
                  <a:schemeClr val="bg1">
                    <a:lumMod val="75000"/>
                  </a:schemeClr>
                </a:solidFill>
              </a:rPr>
              <a:t>millimeter</a:t>
            </a:r>
            <a:r>
              <a:rPr lang="en-GB" altLang="zh-CN" sz="1400" b="1" dirty="0">
                <a:solidFill>
                  <a:schemeClr val="bg1">
                    <a:lumMod val="75000"/>
                  </a:schemeClr>
                </a:solidFill>
              </a:rPr>
              <a:t>-wave technology overview and evolution</a:t>
            </a:r>
          </a:p>
          <a:p>
            <a:pPr lvl="1" hangingPunct="0"/>
            <a:r>
              <a:rPr lang="en-GB" altLang="zh-CN" sz="1200" dirty="0">
                <a:solidFill>
                  <a:schemeClr val="bg1">
                    <a:lumMod val="75000"/>
                  </a:schemeClr>
                </a:solidFill>
              </a:rPr>
              <a:t>	by Mario </a:t>
            </a:r>
            <a:r>
              <a:rPr lang="en-GB" altLang="zh-CN" sz="1200" dirty="0" err="1">
                <a:solidFill>
                  <a:schemeClr val="bg1">
                    <a:lumMod val="75000"/>
                  </a:schemeClr>
                </a:solidFill>
              </a:rPr>
              <a:t>Frecassetti</a:t>
            </a:r>
            <a:r>
              <a:rPr lang="en-GB" altLang="zh-CN" sz="1200" dirty="0">
                <a:solidFill>
                  <a:schemeClr val="bg1">
                    <a:lumMod val="75000"/>
                  </a:schemeClr>
                </a:solidFill>
              </a:rPr>
              <a:t>, Nokia</a:t>
            </a:r>
            <a:endParaRPr lang="zh-CN" altLang="zh-CN" sz="1400" dirty="0">
              <a:solidFill>
                <a:schemeClr val="bg1">
                  <a:lumMod val="75000"/>
                </a:schemeClr>
              </a:solidFill>
            </a:endParaRPr>
          </a:p>
          <a:p>
            <a:pPr marL="342900" indent="-342900">
              <a:spcBef>
                <a:spcPts val="900"/>
              </a:spcBef>
              <a:buClr>
                <a:srgbClr val="1F497D"/>
              </a:buClr>
              <a:buSzPct val="70000"/>
              <a:buFont typeface="Wingdings" panose="05000000000000000000" pitchFamily="2" charset="2"/>
              <a:buChar char="n"/>
            </a:pPr>
            <a:r>
              <a:rPr lang="en-GB" altLang="zh-CN" sz="1400" b="1" dirty="0">
                <a:solidFill>
                  <a:schemeClr val="bg1">
                    <a:lumMod val="75000"/>
                  </a:schemeClr>
                </a:solidFill>
              </a:rPr>
              <a:t>Operator’s view on frequency use related challenges for microwave and </a:t>
            </a:r>
            <a:r>
              <a:rPr lang="en-GB" altLang="zh-CN" sz="1400" b="1" dirty="0" err="1">
                <a:solidFill>
                  <a:schemeClr val="bg1">
                    <a:lumMod val="75000"/>
                  </a:schemeClr>
                </a:solidFill>
              </a:rPr>
              <a:t>millimeter</a:t>
            </a:r>
            <a:r>
              <a:rPr lang="en-GB" altLang="zh-CN" sz="1400" b="1" dirty="0">
                <a:solidFill>
                  <a:schemeClr val="bg1">
                    <a:lumMod val="75000"/>
                  </a:schemeClr>
                </a:solidFill>
              </a:rPr>
              <a:t>-wave in IMT 2020/ 5G backhaul/X-Haul</a:t>
            </a:r>
          </a:p>
          <a:p>
            <a:pPr hangingPunct="0"/>
            <a:r>
              <a:rPr lang="en-GB" altLang="zh-CN" sz="1200" dirty="0">
                <a:solidFill>
                  <a:schemeClr val="bg1">
                    <a:lumMod val="75000"/>
                  </a:schemeClr>
                </a:solidFill>
              </a:rPr>
              <a:t>	by Paolo </a:t>
            </a:r>
            <a:r>
              <a:rPr lang="en-GB" altLang="zh-CN" sz="1200" dirty="0" err="1">
                <a:solidFill>
                  <a:schemeClr val="bg1">
                    <a:lumMod val="75000"/>
                  </a:schemeClr>
                </a:solidFill>
              </a:rPr>
              <a:t>Agabio</a:t>
            </a:r>
            <a:r>
              <a:rPr lang="en-GB" altLang="zh-CN" sz="1200" dirty="0">
                <a:solidFill>
                  <a:schemeClr val="bg1">
                    <a:lumMod val="75000"/>
                  </a:schemeClr>
                </a:solidFill>
              </a:rPr>
              <a:t>, Vodafone</a:t>
            </a:r>
            <a:endParaRPr lang="zh-CN" altLang="zh-CN" sz="1400" dirty="0">
              <a:solidFill>
                <a:schemeClr val="bg1">
                  <a:lumMod val="75000"/>
                </a:schemeClr>
              </a:solidFill>
            </a:endParaRPr>
          </a:p>
          <a:p>
            <a:pPr marL="342900" indent="-342900">
              <a:spcBef>
                <a:spcPts val="900"/>
              </a:spcBef>
              <a:buClr>
                <a:srgbClr val="1F497D"/>
              </a:buClr>
              <a:buSzPct val="70000"/>
              <a:buFont typeface="Wingdings" panose="05000000000000000000" pitchFamily="2" charset="2"/>
              <a:buChar char="n"/>
            </a:pPr>
            <a:r>
              <a:rPr lang="en-GB" altLang="zh-CN" sz="1400" b="1" dirty="0"/>
              <a:t>Panel discussion: </a:t>
            </a:r>
          </a:p>
          <a:p>
            <a:pPr marL="357188"/>
            <a:r>
              <a:rPr lang="en-GB" altLang="zh-CN" sz="1400" b="1" dirty="0"/>
              <a:t>Economics on deployment and operational aspects of microwave and </a:t>
            </a:r>
            <a:r>
              <a:rPr lang="en-GB" altLang="zh-CN" sz="1400" b="1" dirty="0" err="1"/>
              <a:t>millimeter</a:t>
            </a:r>
            <a:r>
              <a:rPr lang="en-GB" altLang="zh-CN" sz="1400" b="1" dirty="0"/>
              <a:t>-wave technology in IMT 2020 / 5G mobile backhaul/X-Haul network</a:t>
            </a:r>
          </a:p>
        </p:txBody>
      </p:sp>
    </p:spTree>
    <p:extLst>
      <p:ext uri="{BB962C8B-B14F-4D97-AF65-F5344CB8AC3E}">
        <p14:creationId xmlns:p14="http://schemas.microsoft.com/office/powerpoint/2010/main" val="156623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755576" y="2355726"/>
            <a:ext cx="4824536" cy="1286516"/>
          </a:xfrm>
          <a:prstGeom prst="rect">
            <a:avLst/>
          </a:prstGeom>
          <a:noFill/>
        </p:spPr>
        <p:txBody>
          <a:bodyPr wrap="square" lIns="91450" tIns="45725" rIns="91450" bIns="45725">
            <a:spAutoFit/>
          </a:bodyPr>
          <a:lstStyle/>
          <a:p>
            <a:pPr>
              <a:defRPr/>
            </a:pPr>
            <a:r>
              <a:rPr lang="en-US" altLang="zh-CN" sz="4400" b="1" dirty="0">
                <a:solidFill>
                  <a:schemeClr val="tx2"/>
                </a:solidFill>
              </a:rPr>
              <a:t>Thank You</a:t>
            </a:r>
          </a:p>
          <a:p>
            <a:pPr fontAlgn="base">
              <a:spcBef>
                <a:spcPct val="20000"/>
              </a:spcBef>
              <a:spcAft>
                <a:spcPct val="0"/>
              </a:spcAft>
              <a:buSzPct val="90000"/>
              <a:defRPr/>
            </a:pPr>
            <a:r>
              <a:rPr lang="en-US" altLang="zh-CN" sz="1050" dirty="0">
                <a:solidFill>
                  <a:schemeClr val="tx2"/>
                </a:solidFill>
                <a:latin typeface="Calibri" pitchFamily="34" charset="0"/>
              </a:rPr>
              <a:t>Reports and White Paper on microwave and millimeter-wave backhaul from most of the content of the presentations has been taken can be found at ETSI ISG </a:t>
            </a:r>
            <a:r>
              <a:rPr lang="en-US" altLang="zh-CN" sz="1050" dirty="0" err="1">
                <a:solidFill>
                  <a:schemeClr val="tx2"/>
                </a:solidFill>
                <a:latin typeface="Calibri" pitchFamily="34" charset="0"/>
              </a:rPr>
              <a:t>mWT</a:t>
            </a:r>
            <a:r>
              <a:rPr lang="en-US" altLang="zh-CN" sz="1050" dirty="0">
                <a:solidFill>
                  <a:schemeClr val="tx2"/>
                </a:solidFill>
                <a:latin typeface="Calibri" pitchFamily="34" charset="0"/>
              </a:rPr>
              <a:t> portal</a:t>
            </a:r>
            <a:endParaRPr lang="it-IT" altLang="zh-CN" sz="1050" b="1" dirty="0">
              <a:solidFill>
                <a:schemeClr val="tx2"/>
              </a:solidFill>
              <a:hlinkClick r:id="" action="ppaction://noaction"/>
            </a:endParaRPr>
          </a:p>
          <a:p>
            <a:pPr>
              <a:defRPr/>
            </a:pPr>
            <a:r>
              <a:rPr lang="it-IT" altLang="zh-CN" sz="1050" b="1" dirty="0">
                <a:solidFill>
                  <a:schemeClr val="tx2"/>
                </a:solidFill>
                <a:hlinkClick r:id="" action="ppaction://noaction"/>
              </a:rPr>
              <a:t>https</a:t>
            </a:r>
            <a:r>
              <a:rPr lang="it-IT" altLang="zh-CN" sz="1050" b="1" dirty="0">
                <a:solidFill>
                  <a:schemeClr val="tx2"/>
                </a:solidFill>
                <a:hlinkClick r:id="rId2"/>
              </a:rPr>
              <a:t>://portal.etsi.org//tb.aspx?tbid=833&amp;SubTB=833</a:t>
            </a:r>
            <a:r>
              <a:rPr lang="it-IT" altLang="zh-CN" sz="1050" b="1" dirty="0">
                <a:solidFill>
                  <a:schemeClr val="tx2"/>
                </a:solidFill>
              </a:rPr>
              <a:t> </a:t>
            </a:r>
            <a:endParaRPr lang="zh-CN" altLang="zh-CN" sz="1050" b="1" dirty="0">
              <a:solidFill>
                <a:schemeClr val="tx2"/>
              </a:solidFill>
            </a:endParaRPr>
          </a:p>
        </p:txBody>
      </p:sp>
    </p:spTree>
    <p:extLst>
      <p:ext uri="{BB962C8B-B14F-4D97-AF65-F5344CB8AC3E}">
        <p14:creationId xmlns:p14="http://schemas.microsoft.com/office/powerpoint/2010/main" val="2565242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35897" y="570355"/>
            <a:ext cx="829293" cy="914429"/>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6"/>
            <a:endParaRPr lang="zh-CN" altLang="en-US" sz="2400">
              <a:solidFill>
                <a:prstClr val="white"/>
              </a:solidFill>
            </a:endParaRPr>
          </a:p>
        </p:txBody>
      </p:sp>
      <p:sp>
        <p:nvSpPr>
          <p:cNvPr id="908" name="Rectangle 907"/>
          <p:cNvSpPr/>
          <p:nvPr/>
        </p:nvSpPr>
        <p:spPr>
          <a:xfrm>
            <a:off x="524564" y="570356"/>
            <a:ext cx="829293" cy="914429"/>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6"/>
            <a:endParaRPr lang="zh-CN" altLang="en-US" sz="2400">
              <a:solidFill>
                <a:prstClr val="white"/>
              </a:solidFill>
            </a:endParaRPr>
          </a:p>
        </p:txBody>
      </p:sp>
      <p:sp>
        <p:nvSpPr>
          <p:cNvPr id="155" name="Title 1"/>
          <p:cNvSpPr>
            <a:spLocks noGrp="1"/>
          </p:cNvSpPr>
          <p:nvPr>
            <p:ph type="title"/>
          </p:nvPr>
        </p:nvSpPr>
        <p:spPr>
          <a:xfrm>
            <a:off x="107504" y="150882"/>
            <a:ext cx="7128792" cy="432048"/>
          </a:xfrm>
        </p:spPr>
        <p:txBody>
          <a:bodyPr>
            <a:noAutofit/>
          </a:bodyPr>
          <a:lstStyle/>
          <a:p>
            <a:r>
              <a:rPr lang="en-US" sz="2400" cap="none" dirty="0"/>
              <a:t>Spectrum for wireless backhaul in Mobile Networks</a:t>
            </a:r>
          </a:p>
        </p:txBody>
      </p:sp>
      <p:sp>
        <p:nvSpPr>
          <p:cNvPr id="467" name="Rectangle 466"/>
          <p:cNvSpPr/>
          <p:nvPr/>
        </p:nvSpPr>
        <p:spPr>
          <a:xfrm>
            <a:off x="4917687" y="1852051"/>
            <a:ext cx="4103649" cy="2825514"/>
          </a:xfrm>
          <a:prstGeom prst="rect">
            <a:avLst/>
          </a:prstGeom>
          <a:noFill/>
        </p:spPr>
        <p:txBody>
          <a:bodyPr wrap="square" lIns="68705" tIns="34352" rIns="68705" bIns="34352">
            <a:spAutoFit/>
          </a:bodyPr>
          <a:lstStyle/>
          <a:p>
            <a:pPr marL="342892" indent="-342892" eaLnBrk="0" hangingPunct="0">
              <a:spcBef>
                <a:spcPct val="20000"/>
              </a:spcBef>
              <a:buClr>
                <a:srgbClr val="1F497D"/>
              </a:buClr>
              <a:buSzPct val="70000"/>
              <a:buFont typeface="Wingdings" panose="05000000000000000000" pitchFamily="2" charset="2"/>
              <a:buChar char="l"/>
            </a:pPr>
            <a:r>
              <a:rPr lang="en-US" altLang="zh-CN" sz="1575" dirty="0">
                <a:solidFill>
                  <a:srgbClr val="404040"/>
                </a:solidFill>
                <a:cs typeface="Calibri" panose="020F0502020204030204" pitchFamily="34" charset="0"/>
              </a:rPr>
              <a:t>Most of the links in bands below 23 GHz </a:t>
            </a:r>
          </a:p>
          <a:p>
            <a:pPr marL="342892" indent="-342892" eaLnBrk="0" hangingPunct="0">
              <a:spcBef>
                <a:spcPct val="20000"/>
              </a:spcBef>
              <a:buClr>
                <a:srgbClr val="1F497D"/>
              </a:buClr>
              <a:buSzPct val="70000"/>
              <a:buFont typeface="Wingdings" panose="05000000000000000000" pitchFamily="2" charset="2"/>
              <a:buChar char="l"/>
            </a:pPr>
            <a:r>
              <a:rPr lang="en-US" altLang="zh-CN" sz="1575" dirty="0">
                <a:solidFill>
                  <a:srgbClr val="404040"/>
                </a:solidFill>
                <a:cs typeface="Calibri" panose="020F0502020204030204" pitchFamily="34" charset="0"/>
              </a:rPr>
              <a:t>Significant regional differences deriving from rain intensity statistics</a:t>
            </a:r>
          </a:p>
          <a:p>
            <a:pPr marL="742931" lvl="1" indent="-285743" fontAlgn="base">
              <a:spcBef>
                <a:spcPct val="20000"/>
              </a:spcBef>
              <a:spcAft>
                <a:spcPct val="0"/>
              </a:spcAft>
              <a:buClr>
                <a:srgbClr val="1F497D"/>
              </a:buClr>
              <a:buSzPct val="70000"/>
              <a:buFont typeface="Wingdings" panose="05000000000000000000" pitchFamily="2" charset="2"/>
              <a:buChar char="l"/>
            </a:pPr>
            <a:r>
              <a:rPr lang="en-US" altLang="zh-CN" sz="1350" dirty="0">
                <a:solidFill>
                  <a:srgbClr val="404040"/>
                </a:solidFill>
                <a:cs typeface="Arial" pitchFamily="34" charset="0"/>
              </a:rPr>
              <a:t>Europe mostly on 26 and 38 GHz after 15, 18 and 23 severely crowded</a:t>
            </a:r>
          </a:p>
          <a:p>
            <a:pPr marL="742931" lvl="1" indent="-285743" fontAlgn="base">
              <a:spcBef>
                <a:spcPct val="20000"/>
              </a:spcBef>
              <a:spcAft>
                <a:spcPct val="0"/>
              </a:spcAft>
              <a:buClr>
                <a:srgbClr val="1F497D"/>
              </a:buClr>
              <a:buSzPct val="70000"/>
              <a:buFont typeface="Wingdings" panose="05000000000000000000" pitchFamily="2" charset="2"/>
              <a:buChar char="l"/>
            </a:pPr>
            <a:r>
              <a:rPr lang="en-US" altLang="zh-CN" sz="1350" dirty="0">
                <a:solidFill>
                  <a:srgbClr val="404040"/>
                </a:solidFill>
                <a:cs typeface="Arial" pitchFamily="34" charset="0"/>
              </a:rPr>
              <a:t>Far East and Latin America mostly on 7/8, 15, 18 and 23 GHz</a:t>
            </a:r>
            <a:endParaRPr lang="en-US" altLang="zh-CN" sz="1350" dirty="0">
              <a:solidFill>
                <a:srgbClr val="404040"/>
              </a:solidFill>
              <a:cs typeface="Calibri" panose="020F0502020204030204" pitchFamily="34" charset="0"/>
            </a:endParaRPr>
          </a:p>
          <a:p>
            <a:pPr marL="342892" indent="-342892" eaLnBrk="0" hangingPunct="0">
              <a:spcBef>
                <a:spcPct val="20000"/>
              </a:spcBef>
              <a:buClr>
                <a:srgbClr val="1F497D"/>
              </a:buClr>
              <a:buSzPct val="70000"/>
              <a:buFont typeface="Wingdings" panose="05000000000000000000" pitchFamily="2" charset="2"/>
              <a:buChar char="l"/>
            </a:pPr>
            <a:r>
              <a:rPr lang="en-US" altLang="zh-CN" sz="1575" dirty="0">
                <a:solidFill>
                  <a:srgbClr val="404040"/>
                </a:solidFill>
                <a:cs typeface="Calibri" panose="020F0502020204030204" pitchFamily="34" charset="0"/>
              </a:rPr>
              <a:t>E-Band growing fast</a:t>
            </a:r>
          </a:p>
          <a:p>
            <a:pPr marL="342892" indent="-342892" eaLnBrk="0" hangingPunct="0">
              <a:spcBef>
                <a:spcPct val="20000"/>
              </a:spcBef>
              <a:buClr>
                <a:srgbClr val="1F497D"/>
              </a:buClr>
              <a:buSzPct val="70000"/>
              <a:buFont typeface="Wingdings" panose="05000000000000000000" pitchFamily="2" charset="2"/>
              <a:buChar char="l"/>
            </a:pPr>
            <a:r>
              <a:rPr lang="en-US" altLang="zh-CN" sz="1575" dirty="0">
                <a:solidFill>
                  <a:srgbClr val="404040"/>
                </a:solidFill>
                <a:cs typeface="Calibri" panose="020F0502020204030204" pitchFamily="34" charset="0"/>
              </a:rPr>
              <a:t>Huge potential in tropical countries                           (i.e. India,..) in still untapped bands                       above 23 GHz and E-band</a:t>
            </a:r>
            <a:endParaRPr lang="it-IT" altLang="zh-CN" sz="1575" kern="0" dirty="0">
              <a:solidFill>
                <a:srgbClr val="1F497D"/>
              </a:solidFill>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76184" y="586875"/>
            <a:ext cx="9144000" cy="1215248"/>
          </a:xfrm>
          <a:prstGeom prst="rect">
            <a:avLst/>
          </a:prstGeom>
        </p:spPr>
      </p:pic>
      <p:pic>
        <p:nvPicPr>
          <p:cNvPr id="3" name="Picture 2"/>
          <p:cNvPicPr>
            <a:picLocks noChangeAspect="1"/>
          </p:cNvPicPr>
          <p:nvPr/>
        </p:nvPicPr>
        <p:blipFill>
          <a:blip r:embed="rId3"/>
          <a:stretch>
            <a:fillRect/>
          </a:stretch>
        </p:blipFill>
        <p:spPr>
          <a:xfrm>
            <a:off x="142696" y="1707654"/>
            <a:ext cx="4654288" cy="3322098"/>
          </a:xfrm>
          <a:prstGeom prst="rect">
            <a:avLst/>
          </a:prstGeom>
        </p:spPr>
      </p:pic>
    </p:spTree>
    <p:extLst>
      <p:ext uri="{BB962C8B-B14F-4D97-AF65-F5344CB8AC3E}">
        <p14:creationId xmlns:p14="http://schemas.microsoft.com/office/powerpoint/2010/main" val="179257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a:spLocks noGrp="1"/>
          </p:cNvSpPr>
          <p:nvPr>
            <p:ph type="title"/>
          </p:nvPr>
        </p:nvSpPr>
        <p:spPr>
          <a:xfrm>
            <a:off x="107504" y="195486"/>
            <a:ext cx="7128792" cy="432048"/>
          </a:xfrm>
        </p:spPr>
        <p:txBody>
          <a:bodyPr>
            <a:noAutofit/>
          </a:bodyPr>
          <a:lstStyle/>
          <a:p>
            <a:r>
              <a:rPr lang="en-US" sz="2400" cap="none" dirty="0"/>
              <a:t>Spectrum for wireless backhaul in Mobile Networks</a:t>
            </a:r>
          </a:p>
        </p:txBody>
      </p:sp>
      <p:pic>
        <p:nvPicPr>
          <p:cNvPr id="907" name="Picture 906"/>
          <p:cNvPicPr>
            <a:picLocks noChangeAspect="1"/>
          </p:cNvPicPr>
          <p:nvPr/>
        </p:nvPicPr>
        <p:blipFill>
          <a:blip r:embed="rId2"/>
          <a:stretch>
            <a:fillRect/>
          </a:stretch>
        </p:blipFill>
        <p:spPr>
          <a:xfrm>
            <a:off x="179512" y="716219"/>
            <a:ext cx="9144000" cy="1215248"/>
          </a:xfrm>
          <a:prstGeom prst="rect">
            <a:avLst/>
          </a:prstGeom>
        </p:spPr>
      </p:pic>
      <p:sp>
        <p:nvSpPr>
          <p:cNvPr id="9" name="Rectangle 8"/>
          <p:cNvSpPr/>
          <p:nvPr/>
        </p:nvSpPr>
        <p:spPr>
          <a:xfrm>
            <a:off x="3320306" y="2809495"/>
            <a:ext cx="2514603" cy="1477328"/>
          </a:xfrm>
          <a:prstGeom prst="rect">
            <a:avLst/>
          </a:prstGeom>
        </p:spPr>
        <p:txBody>
          <a:bodyPr wrap="square">
            <a:spAutoFit/>
          </a:bodyPr>
          <a:lstStyle/>
          <a:p>
            <a:r>
              <a:rPr lang="en-US" sz="1500" b="1" dirty="0">
                <a:solidFill>
                  <a:schemeClr val="tx2"/>
                </a:solidFill>
                <a:latin typeface="Calibri" panose="020F0502020204030204" pitchFamily="34" charset="0"/>
                <a:cs typeface="Calibri" panose="020F0502020204030204" pitchFamily="34" charset="0"/>
              </a:rPr>
              <a:t>W-band</a:t>
            </a:r>
            <a:r>
              <a:rPr lang="en-US" sz="1500" dirty="0">
                <a:solidFill>
                  <a:schemeClr val="tx2"/>
                </a:solidFill>
                <a:latin typeface="Calibri" panose="020F0502020204030204" pitchFamily="34" charset="0"/>
                <a:cs typeface="Calibri" panose="020F0502020204030204" pitchFamily="34" charset="0"/>
              </a:rPr>
              <a:t>:</a:t>
            </a:r>
            <a:r>
              <a:rPr lang="en-US" sz="1500" b="1" dirty="0">
                <a:solidFill>
                  <a:schemeClr val="tx2"/>
                </a:solidFill>
                <a:latin typeface="Calibri" panose="020F0502020204030204" pitchFamily="34" charset="0"/>
                <a:cs typeface="Calibri" panose="020F0502020204030204" pitchFamily="34" charset="0"/>
              </a:rPr>
              <a:t> CEPT ECC released Recommendation (18)02. </a:t>
            </a:r>
            <a:endParaRPr lang="en-US" sz="1500" dirty="0">
              <a:solidFill>
                <a:schemeClr val="tx2"/>
              </a:solidFill>
              <a:latin typeface="Calibri" panose="020F0502020204030204" pitchFamily="34" charset="0"/>
              <a:cs typeface="Calibri" panose="020F0502020204030204" pitchFamily="34" charset="0"/>
            </a:endParaRPr>
          </a:p>
          <a:p>
            <a:r>
              <a:rPr lang="en-US" sz="1500" dirty="0">
                <a:latin typeface="Calibri" panose="020F0502020204030204" pitchFamily="34" charset="0"/>
                <a:cs typeface="Calibri" panose="020F0502020204030204" pitchFamily="34" charset="0"/>
              </a:rPr>
              <a:t>Propagation characteristics and technology availability make W-Band as a sort of extension to E-Band</a:t>
            </a:r>
          </a:p>
        </p:txBody>
      </p:sp>
      <p:sp>
        <p:nvSpPr>
          <p:cNvPr id="10" name="Rectangle 9"/>
          <p:cNvSpPr/>
          <p:nvPr/>
        </p:nvSpPr>
        <p:spPr>
          <a:xfrm>
            <a:off x="5899029" y="2809495"/>
            <a:ext cx="3040481" cy="1708160"/>
          </a:xfrm>
          <a:prstGeom prst="rect">
            <a:avLst/>
          </a:prstGeom>
        </p:spPr>
        <p:txBody>
          <a:bodyPr wrap="square">
            <a:spAutoFit/>
          </a:bodyPr>
          <a:lstStyle/>
          <a:p>
            <a:r>
              <a:rPr lang="en-US" sz="1500" b="1" dirty="0">
                <a:solidFill>
                  <a:srgbClr val="FF0000"/>
                </a:solidFill>
                <a:latin typeface="Calibri" panose="020F0502020204030204" pitchFamily="34" charset="0"/>
                <a:cs typeface="Calibri" panose="020F0502020204030204" pitchFamily="34" charset="0"/>
              </a:rPr>
              <a:t>D-band</a:t>
            </a:r>
            <a:r>
              <a:rPr lang="en-US" sz="1500" dirty="0">
                <a:solidFill>
                  <a:srgbClr val="FF0000"/>
                </a:solidFill>
                <a:latin typeface="Calibri" panose="020F0502020204030204" pitchFamily="34" charset="0"/>
                <a:cs typeface="Calibri" panose="020F0502020204030204" pitchFamily="34" charset="0"/>
              </a:rPr>
              <a:t>: </a:t>
            </a:r>
            <a:r>
              <a:rPr lang="en-GB" sz="1500" b="1" dirty="0">
                <a:solidFill>
                  <a:srgbClr val="FF0000"/>
                </a:solidFill>
                <a:latin typeface="Calibri" panose="020F0502020204030204" pitchFamily="34" charset="0"/>
                <a:cs typeface="Calibri" panose="020F0502020204030204" pitchFamily="34" charset="0"/>
              </a:rPr>
              <a:t>CEPT ECC released Recommendation (18)01.</a:t>
            </a:r>
          </a:p>
          <a:p>
            <a:r>
              <a:rPr lang="en-GB" sz="1500" dirty="0">
                <a:latin typeface="Calibri" panose="020F0502020204030204" pitchFamily="34" charset="0"/>
                <a:cs typeface="Calibri" panose="020F0502020204030204" pitchFamily="34" charset="0"/>
              </a:rPr>
              <a:t>The availability of huge amounts of spectrum in the  D-band and its favourable propagation characteristics, makes this a high priority band for the industry</a:t>
            </a:r>
            <a:endParaRPr lang="en-US" sz="1500" dirty="0">
              <a:latin typeface="Calibri" panose="020F0502020204030204" pitchFamily="34" charset="0"/>
              <a:cs typeface="Calibri" panose="020F0502020204030204" pitchFamily="34" charset="0"/>
            </a:endParaRPr>
          </a:p>
        </p:txBody>
      </p:sp>
      <p:sp>
        <p:nvSpPr>
          <p:cNvPr id="3" name="Rectangle 2"/>
          <p:cNvSpPr/>
          <p:nvPr/>
        </p:nvSpPr>
        <p:spPr>
          <a:xfrm>
            <a:off x="4644008" y="619777"/>
            <a:ext cx="1255020" cy="122413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p:cNvSpPr/>
          <p:nvPr/>
        </p:nvSpPr>
        <p:spPr>
          <a:xfrm>
            <a:off x="6444208" y="611451"/>
            <a:ext cx="2376264"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Table 20"/>
          <p:cNvGraphicFramePr>
            <a:graphicFrameLocks noGrp="1"/>
          </p:cNvGraphicFramePr>
          <p:nvPr>
            <p:extLst>
              <p:ext uri="{D42A27DB-BD31-4B8C-83A1-F6EECF244321}">
                <p14:modId xmlns:p14="http://schemas.microsoft.com/office/powerpoint/2010/main" val="3977166932"/>
              </p:ext>
            </p:extLst>
          </p:nvPr>
        </p:nvGraphicFramePr>
        <p:xfrm>
          <a:off x="179512" y="1906397"/>
          <a:ext cx="2084021" cy="3185160"/>
        </p:xfrm>
        <a:graphic>
          <a:graphicData uri="http://schemas.openxmlformats.org/drawingml/2006/table">
            <a:tbl>
              <a:tblPr>
                <a:effectLst>
                  <a:outerShdw blurRad="50800" dist="38100" dir="8100000" algn="tr" rotWithShape="0">
                    <a:prstClr val="black">
                      <a:alpha val="40000"/>
                    </a:prstClr>
                  </a:outerShdw>
                </a:effectLst>
              </a:tblPr>
              <a:tblGrid>
                <a:gridCol w="2084021">
                  <a:extLst>
                    <a:ext uri="{9D8B030D-6E8A-4147-A177-3AD203B41FA5}">
                      <a16:colId xmlns:a16="http://schemas.microsoft.com/office/drawing/2014/main" val="20000"/>
                    </a:ext>
                  </a:extLst>
                </a:gridCol>
              </a:tblGrid>
              <a:tr h="160020">
                <a:tc>
                  <a:txBody>
                    <a:bodyPr/>
                    <a:lstStyle>
                      <a:lvl1pPr marL="0" algn="l" defTabSz="912419" rtl="0" eaLnBrk="1" latinLnBrk="0" hangingPunct="1">
                        <a:defRPr sz="1700" kern="1200">
                          <a:solidFill>
                            <a:schemeClr val="tx1"/>
                          </a:solidFill>
                          <a:latin typeface="FrutigerNext LT Regular"/>
                          <a:ea typeface="华文细黑"/>
                        </a:defRPr>
                      </a:lvl1pPr>
                      <a:lvl2pPr marL="456204" algn="l" defTabSz="912419" rtl="0" eaLnBrk="1" latinLnBrk="0" hangingPunct="1">
                        <a:defRPr sz="1700" kern="1200">
                          <a:solidFill>
                            <a:schemeClr val="tx1"/>
                          </a:solidFill>
                          <a:latin typeface="FrutigerNext LT Regular"/>
                          <a:ea typeface="华文细黑"/>
                        </a:defRPr>
                      </a:lvl2pPr>
                      <a:lvl3pPr marL="912419" algn="l" defTabSz="912419" rtl="0" eaLnBrk="1" latinLnBrk="0" hangingPunct="1">
                        <a:defRPr sz="1700" kern="1200">
                          <a:solidFill>
                            <a:schemeClr val="tx1"/>
                          </a:solidFill>
                          <a:latin typeface="FrutigerNext LT Regular"/>
                          <a:ea typeface="华文细黑"/>
                        </a:defRPr>
                      </a:lvl3pPr>
                      <a:lvl4pPr marL="1368614" algn="l" defTabSz="912419" rtl="0" eaLnBrk="1" latinLnBrk="0" hangingPunct="1">
                        <a:defRPr sz="1700" kern="1200">
                          <a:solidFill>
                            <a:schemeClr val="tx1"/>
                          </a:solidFill>
                          <a:latin typeface="FrutigerNext LT Regular"/>
                          <a:ea typeface="华文细黑"/>
                        </a:defRPr>
                      </a:lvl4pPr>
                      <a:lvl5pPr marL="1824823" algn="l" defTabSz="912419" rtl="0" eaLnBrk="1" latinLnBrk="0" hangingPunct="1">
                        <a:defRPr sz="1700" kern="1200">
                          <a:solidFill>
                            <a:schemeClr val="tx1"/>
                          </a:solidFill>
                          <a:latin typeface="FrutigerNext LT Regular"/>
                          <a:ea typeface="华文细黑"/>
                        </a:defRPr>
                      </a:lvl5pPr>
                      <a:lvl6pPr marL="2281035" algn="l" defTabSz="912419" rtl="0" eaLnBrk="1" latinLnBrk="0" hangingPunct="1">
                        <a:defRPr sz="1700" kern="1200">
                          <a:solidFill>
                            <a:schemeClr val="tx1"/>
                          </a:solidFill>
                          <a:latin typeface="FrutigerNext LT Regular"/>
                          <a:ea typeface="华文细黑"/>
                        </a:defRPr>
                      </a:lvl6pPr>
                      <a:lvl7pPr marL="2737233" algn="l" defTabSz="912419" rtl="0" eaLnBrk="1" latinLnBrk="0" hangingPunct="1">
                        <a:defRPr sz="1700" kern="1200">
                          <a:solidFill>
                            <a:schemeClr val="tx1"/>
                          </a:solidFill>
                          <a:latin typeface="FrutigerNext LT Regular"/>
                          <a:ea typeface="华文细黑"/>
                        </a:defRPr>
                      </a:lvl7pPr>
                      <a:lvl8pPr marL="3193437" algn="l" defTabSz="912419" rtl="0" eaLnBrk="1" latinLnBrk="0" hangingPunct="1">
                        <a:defRPr sz="1700" kern="1200">
                          <a:solidFill>
                            <a:schemeClr val="tx1"/>
                          </a:solidFill>
                          <a:latin typeface="FrutigerNext LT Regular"/>
                          <a:ea typeface="华文细黑"/>
                        </a:defRPr>
                      </a:lvl8pPr>
                      <a:lvl9pPr marL="3649644" algn="l" defTabSz="912419" rtl="0" eaLnBrk="1" latinLnBrk="0" hangingPunct="1">
                        <a:defRPr sz="1700" kern="1200">
                          <a:solidFill>
                            <a:schemeClr val="tx1"/>
                          </a:solidFill>
                          <a:latin typeface="FrutigerNext LT Regular"/>
                          <a:ea typeface="华文细黑"/>
                        </a:defRPr>
                      </a:lvl9pPr>
                    </a:lstStyle>
                    <a:p>
                      <a:pPr algn="ctr" hangingPunct="0">
                        <a:spcAft>
                          <a:spcPts val="0"/>
                        </a:spcAft>
                      </a:pPr>
                      <a:r>
                        <a:rPr lang="it-IT" sz="1100" b="1" dirty="0">
                          <a:latin typeface="+mj-lt"/>
                          <a:ea typeface="SimSun"/>
                          <a:cs typeface="Times New Roman"/>
                        </a:rPr>
                        <a:t>Frequency</a:t>
                      </a:r>
                      <a:r>
                        <a:rPr lang="it-IT" sz="1100" b="1" baseline="0" dirty="0">
                          <a:latin typeface="+mj-lt"/>
                          <a:ea typeface="SimSun"/>
                          <a:cs typeface="Times New Roman"/>
                        </a:rPr>
                        <a:t> Bands</a:t>
                      </a:r>
                      <a:endParaRPr lang="it-IT" sz="1100" b="1" dirty="0">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60020">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sz="1100" dirty="0">
                          <a:latin typeface="+mj-lt"/>
                          <a:ea typeface="SimSun"/>
                          <a:cs typeface="Times New Roman"/>
                        </a:rPr>
                        <a:t>71-76</a:t>
                      </a:r>
                      <a:endParaRPr lang="it-IT" sz="1100" dirty="0">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r h="160020">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sz="1100" dirty="0">
                          <a:latin typeface="+mj-lt"/>
                          <a:ea typeface="SimSun"/>
                          <a:cs typeface="Times New Roman"/>
                        </a:rPr>
                        <a:t>76-81</a:t>
                      </a:r>
                      <a:endParaRPr lang="it-IT" sz="1100" dirty="0">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60020">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it-IT" sz="1100" dirty="0">
                          <a:latin typeface="+mj-lt"/>
                          <a:ea typeface="SimSun"/>
                          <a:cs typeface="Times New Roman"/>
                        </a:rPr>
                        <a:t>81-86</a:t>
                      </a: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138809">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sz="1100" dirty="0">
                          <a:latin typeface="+mj-lt"/>
                          <a:ea typeface="SimSun"/>
                          <a:cs typeface="Times New Roman"/>
                        </a:rPr>
                        <a:t>86-92</a:t>
                      </a:r>
                      <a:endParaRPr lang="it-IT" sz="1100" dirty="0">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160020">
                <a:tc>
                  <a:txBody>
                    <a:bodyPr/>
                    <a:lstStyle>
                      <a:lvl1pPr marL="0" algn="l" defTabSz="912419" rtl="0" eaLnBrk="1" latinLnBrk="0" hangingPunct="1">
                        <a:defRPr sz="1700" kern="1200">
                          <a:solidFill>
                            <a:schemeClr val="tx1"/>
                          </a:solidFill>
                          <a:latin typeface="FrutigerNext LT Regular"/>
                          <a:ea typeface="华文细黑"/>
                        </a:defRPr>
                      </a:lvl1pPr>
                      <a:lvl2pPr marL="456204" algn="l" defTabSz="912419" rtl="0" eaLnBrk="1" latinLnBrk="0" hangingPunct="1">
                        <a:defRPr sz="1700" kern="1200">
                          <a:solidFill>
                            <a:schemeClr val="tx1"/>
                          </a:solidFill>
                          <a:latin typeface="FrutigerNext LT Regular"/>
                          <a:ea typeface="华文细黑"/>
                        </a:defRPr>
                      </a:lvl2pPr>
                      <a:lvl3pPr marL="912419" algn="l" defTabSz="912419" rtl="0" eaLnBrk="1" latinLnBrk="0" hangingPunct="1">
                        <a:defRPr sz="1700" kern="1200">
                          <a:solidFill>
                            <a:schemeClr val="tx1"/>
                          </a:solidFill>
                          <a:latin typeface="FrutigerNext LT Regular"/>
                          <a:ea typeface="华文细黑"/>
                        </a:defRPr>
                      </a:lvl3pPr>
                      <a:lvl4pPr marL="1368614" algn="l" defTabSz="912419" rtl="0" eaLnBrk="1" latinLnBrk="0" hangingPunct="1">
                        <a:defRPr sz="1700" kern="1200">
                          <a:solidFill>
                            <a:schemeClr val="tx1"/>
                          </a:solidFill>
                          <a:latin typeface="FrutigerNext LT Regular"/>
                          <a:ea typeface="华文细黑"/>
                        </a:defRPr>
                      </a:lvl4pPr>
                      <a:lvl5pPr marL="1824823" algn="l" defTabSz="912419" rtl="0" eaLnBrk="1" latinLnBrk="0" hangingPunct="1">
                        <a:defRPr sz="1700" kern="1200">
                          <a:solidFill>
                            <a:schemeClr val="tx1"/>
                          </a:solidFill>
                          <a:latin typeface="FrutigerNext LT Regular"/>
                          <a:ea typeface="华文细黑"/>
                        </a:defRPr>
                      </a:lvl5pPr>
                      <a:lvl6pPr marL="2281035" algn="l" defTabSz="912419" rtl="0" eaLnBrk="1" latinLnBrk="0" hangingPunct="1">
                        <a:defRPr sz="1700" kern="1200">
                          <a:solidFill>
                            <a:schemeClr val="tx1"/>
                          </a:solidFill>
                          <a:latin typeface="FrutigerNext LT Regular"/>
                          <a:ea typeface="华文细黑"/>
                        </a:defRPr>
                      </a:lvl6pPr>
                      <a:lvl7pPr marL="2737233" algn="l" defTabSz="912419" rtl="0" eaLnBrk="1" latinLnBrk="0" hangingPunct="1">
                        <a:defRPr sz="1700" kern="1200">
                          <a:solidFill>
                            <a:schemeClr val="tx1"/>
                          </a:solidFill>
                          <a:latin typeface="FrutigerNext LT Regular"/>
                          <a:ea typeface="华文细黑"/>
                        </a:defRPr>
                      </a:lvl7pPr>
                      <a:lvl8pPr marL="3193437" algn="l" defTabSz="912419" rtl="0" eaLnBrk="1" latinLnBrk="0" hangingPunct="1">
                        <a:defRPr sz="1700" kern="1200">
                          <a:solidFill>
                            <a:schemeClr val="tx1"/>
                          </a:solidFill>
                          <a:latin typeface="FrutigerNext LT Regular"/>
                          <a:ea typeface="华文细黑"/>
                        </a:defRPr>
                      </a:lvl8pPr>
                      <a:lvl9pPr marL="3649644" algn="l" defTabSz="912419" rtl="0" eaLnBrk="1" latinLnBrk="0" hangingPunct="1">
                        <a:defRPr sz="1700" kern="1200">
                          <a:solidFill>
                            <a:schemeClr val="tx1"/>
                          </a:solidFill>
                          <a:latin typeface="FrutigerNext LT Regular"/>
                          <a:ea typeface="华文细黑"/>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n-GB" sz="1100" dirty="0">
                          <a:solidFill>
                            <a:schemeClr val="bg1"/>
                          </a:solidFill>
                          <a:latin typeface="+mj-lt"/>
                          <a:ea typeface="SimSun"/>
                          <a:cs typeface="Times New Roman"/>
                        </a:rPr>
                        <a:t>92-94</a:t>
                      </a:r>
                      <a:endParaRPr lang="it-IT" sz="1100" dirty="0">
                        <a:solidFill>
                          <a:schemeClr val="bg1"/>
                        </a:solidFill>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5"/>
                  </a:ext>
                </a:extLst>
              </a:tr>
              <a:tr h="160020">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it-IT" sz="1100" kern="1200" dirty="0">
                          <a:solidFill>
                            <a:schemeClr val="tx1"/>
                          </a:solidFill>
                          <a:latin typeface="+mj-lt"/>
                          <a:ea typeface="SimSun"/>
                          <a:cs typeface="Times New Roman"/>
                        </a:rPr>
                        <a:t>94-94.1</a:t>
                      </a: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160020">
                <a:tc>
                  <a:txBody>
                    <a:bodyPr/>
                    <a:lstStyle>
                      <a:lvl1pPr marL="0" algn="l" defTabSz="912419" rtl="0" eaLnBrk="1" latinLnBrk="0" hangingPunct="1">
                        <a:defRPr sz="1700" kern="1200">
                          <a:solidFill>
                            <a:schemeClr val="tx1"/>
                          </a:solidFill>
                          <a:latin typeface="FrutigerNext LT Regular"/>
                          <a:ea typeface="华文细黑"/>
                        </a:defRPr>
                      </a:lvl1pPr>
                      <a:lvl2pPr marL="456204" algn="l" defTabSz="912419" rtl="0" eaLnBrk="1" latinLnBrk="0" hangingPunct="1">
                        <a:defRPr sz="1700" kern="1200">
                          <a:solidFill>
                            <a:schemeClr val="tx1"/>
                          </a:solidFill>
                          <a:latin typeface="FrutigerNext LT Regular"/>
                          <a:ea typeface="华文细黑"/>
                        </a:defRPr>
                      </a:lvl2pPr>
                      <a:lvl3pPr marL="912419" algn="l" defTabSz="912419" rtl="0" eaLnBrk="1" latinLnBrk="0" hangingPunct="1">
                        <a:defRPr sz="1700" kern="1200">
                          <a:solidFill>
                            <a:schemeClr val="tx1"/>
                          </a:solidFill>
                          <a:latin typeface="FrutigerNext LT Regular"/>
                          <a:ea typeface="华文细黑"/>
                        </a:defRPr>
                      </a:lvl3pPr>
                      <a:lvl4pPr marL="1368614" algn="l" defTabSz="912419" rtl="0" eaLnBrk="1" latinLnBrk="0" hangingPunct="1">
                        <a:defRPr sz="1700" kern="1200">
                          <a:solidFill>
                            <a:schemeClr val="tx1"/>
                          </a:solidFill>
                          <a:latin typeface="FrutigerNext LT Regular"/>
                          <a:ea typeface="华文细黑"/>
                        </a:defRPr>
                      </a:lvl4pPr>
                      <a:lvl5pPr marL="1824823" algn="l" defTabSz="912419" rtl="0" eaLnBrk="1" latinLnBrk="0" hangingPunct="1">
                        <a:defRPr sz="1700" kern="1200">
                          <a:solidFill>
                            <a:schemeClr val="tx1"/>
                          </a:solidFill>
                          <a:latin typeface="FrutigerNext LT Regular"/>
                          <a:ea typeface="华文细黑"/>
                        </a:defRPr>
                      </a:lvl5pPr>
                      <a:lvl6pPr marL="2281035" algn="l" defTabSz="912419" rtl="0" eaLnBrk="1" latinLnBrk="0" hangingPunct="1">
                        <a:defRPr sz="1700" kern="1200">
                          <a:solidFill>
                            <a:schemeClr val="tx1"/>
                          </a:solidFill>
                          <a:latin typeface="FrutigerNext LT Regular"/>
                          <a:ea typeface="华文细黑"/>
                        </a:defRPr>
                      </a:lvl6pPr>
                      <a:lvl7pPr marL="2737233" algn="l" defTabSz="912419" rtl="0" eaLnBrk="1" latinLnBrk="0" hangingPunct="1">
                        <a:defRPr sz="1700" kern="1200">
                          <a:solidFill>
                            <a:schemeClr val="tx1"/>
                          </a:solidFill>
                          <a:latin typeface="FrutigerNext LT Regular"/>
                          <a:ea typeface="华文细黑"/>
                        </a:defRPr>
                      </a:lvl7pPr>
                      <a:lvl8pPr marL="3193437" algn="l" defTabSz="912419" rtl="0" eaLnBrk="1" latinLnBrk="0" hangingPunct="1">
                        <a:defRPr sz="1700" kern="1200">
                          <a:solidFill>
                            <a:schemeClr val="tx1"/>
                          </a:solidFill>
                          <a:latin typeface="FrutigerNext LT Regular"/>
                          <a:ea typeface="华文细黑"/>
                        </a:defRPr>
                      </a:lvl8pPr>
                      <a:lvl9pPr marL="3649644" algn="l" defTabSz="912419" rtl="0" eaLnBrk="1" latinLnBrk="0" hangingPunct="1">
                        <a:defRPr sz="1700" kern="1200">
                          <a:solidFill>
                            <a:schemeClr val="tx1"/>
                          </a:solidFill>
                          <a:latin typeface="FrutigerNext LT Regular"/>
                          <a:ea typeface="华文细黑"/>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n-GB" sz="1100" dirty="0">
                          <a:solidFill>
                            <a:schemeClr val="bg1"/>
                          </a:solidFill>
                          <a:latin typeface="+mj-lt"/>
                          <a:ea typeface="SimSun"/>
                          <a:cs typeface="Times New Roman"/>
                        </a:rPr>
                        <a:t>94.1-95</a:t>
                      </a:r>
                      <a:endParaRPr lang="it-IT" sz="1100" dirty="0">
                        <a:solidFill>
                          <a:schemeClr val="bg1"/>
                        </a:solidFill>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7"/>
                  </a:ext>
                </a:extLst>
              </a:tr>
              <a:tr h="160020">
                <a:tc>
                  <a:txBody>
                    <a:bodyPr/>
                    <a:lstStyle>
                      <a:lvl1pPr marL="0" algn="l" defTabSz="912419" rtl="0" eaLnBrk="1" latinLnBrk="0" hangingPunct="1">
                        <a:defRPr sz="1700" kern="1200">
                          <a:solidFill>
                            <a:schemeClr val="tx1"/>
                          </a:solidFill>
                          <a:latin typeface="FrutigerNext LT Regular"/>
                          <a:ea typeface="华文细黑"/>
                        </a:defRPr>
                      </a:lvl1pPr>
                      <a:lvl2pPr marL="456204" algn="l" defTabSz="912419" rtl="0" eaLnBrk="1" latinLnBrk="0" hangingPunct="1">
                        <a:defRPr sz="1700" kern="1200">
                          <a:solidFill>
                            <a:schemeClr val="tx1"/>
                          </a:solidFill>
                          <a:latin typeface="FrutigerNext LT Regular"/>
                          <a:ea typeface="华文细黑"/>
                        </a:defRPr>
                      </a:lvl2pPr>
                      <a:lvl3pPr marL="912419" algn="l" defTabSz="912419" rtl="0" eaLnBrk="1" latinLnBrk="0" hangingPunct="1">
                        <a:defRPr sz="1700" kern="1200">
                          <a:solidFill>
                            <a:schemeClr val="tx1"/>
                          </a:solidFill>
                          <a:latin typeface="FrutigerNext LT Regular"/>
                          <a:ea typeface="华文细黑"/>
                        </a:defRPr>
                      </a:lvl3pPr>
                      <a:lvl4pPr marL="1368614" algn="l" defTabSz="912419" rtl="0" eaLnBrk="1" latinLnBrk="0" hangingPunct="1">
                        <a:defRPr sz="1700" kern="1200">
                          <a:solidFill>
                            <a:schemeClr val="tx1"/>
                          </a:solidFill>
                          <a:latin typeface="FrutigerNext LT Regular"/>
                          <a:ea typeface="华文细黑"/>
                        </a:defRPr>
                      </a:lvl4pPr>
                      <a:lvl5pPr marL="1824823" algn="l" defTabSz="912419" rtl="0" eaLnBrk="1" latinLnBrk="0" hangingPunct="1">
                        <a:defRPr sz="1700" kern="1200">
                          <a:solidFill>
                            <a:schemeClr val="tx1"/>
                          </a:solidFill>
                          <a:latin typeface="FrutigerNext LT Regular"/>
                          <a:ea typeface="华文细黑"/>
                        </a:defRPr>
                      </a:lvl5pPr>
                      <a:lvl6pPr marL="2281035" algn="l" defTabSz="912419" rtl="0" eaLnBrk="1" latinLnBrk="0" hangingPunct="1">
                        <a:defRPr sz="1700" kern="1200">
                          <a:solidFill>
                            <a:schemeClr val="tx1"/>
                          </a:solidFill>
                          <a:latin typeface="FrutigerNext LT Regular"/>
                          <a:ea typeface="华文细黑"/>
                        </a:defRPr>
                      </a:lvl6pPr>
                      <a:lvl7pPr marL="2737233" algn="l" defTabSz="912419" rtl="0" eaLnBrk="1" latinLnBrk="0" hangingPunct="1">
                        <a:defRPr sz="1700" kern="1200">
                          <a:solidFill>
                            <a:schemeClr val="tx1"/>
                          </a:solidFill>
                          <a:latin typeface="FrutigerNext LT Regular"/>
                          <a:ea typeface="华文细黑"/>
                        </a:defRPr>
                      </a:lvl7pPr>
                      <a:lvl8pPr marL="3193437" algn="l" defTabSz="912419" rtl="0" eaLnBrk="1" latinLnBrk="0" hangingPunct="1">
                        <a:defRPr sz="1700" kern="1200">
                          <a:solidFill>
                            <a:schemeClr val="tx1"/>
                          </a:solidFill>
                          <a:latin typeface="FrutigerNext LT Regular"/>
                          <a:ea typeface="华文细黑"/>
                        </a:defRPr>
                      </a:lvl8pPr>
                      <a:lvl9pPr marL="3649644" algn="l" defTabSz="912419" rtl="0" eaLnBrk="1" latinLnBrk="0" hangingPunct="1">
                        <a:defRPr sz="1700" kern="1200">
                          <a:solidFill>
                            <a:schemeClr val="tx1"/>
                          </a:solidFill>
                          <a:latin typeface="FrutigerNext LT Regular"/>
                          <a:ea typeface="华文细黑"/>
                        </a:defRPr>
                      </a:lvl9pPr>
                    </a:lstStyle>
                    <a:p>
                      <a:pPr algn="ctr" hangingPunct="0">
                        <a:spcAft>
                          <a:spcPts val="0"/>
                        </a:spcAft>
                      </a:pPr>
                      <a:r>
                        <a:rPr lang="it-IT" sz="1100" dirty="0">
                          <a:solidFill>
                            <a:schemeClr val="bg1"/>
                          </a:solidFill>
                          <a:latin typeface="+mj-lt"/>
                          <a:ea typeface="SimSun"/>
                          <a:cs typeface="Times New Roman"/>
                        </a:rPr>
                        <a:t>95-100</a:t>
                      </a: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8"/>
                  </a:ext>
                </a:extLst>
              </a:tr>
              <a:tr h="160020">
                <a:tc>
                  <a:txBody>
                    <a:bodyPr/>
                    <a:lstStyle/>
                    <a:p>
                      <a:pPr algn="ctr" hangingPunct="0">
                        <a:spcAft>
                          <a:spcPts val="0"/>
                        </a:spcAft>
                      </a:pPr>
                      <a:r>
                        <a:rPr lang="it-IT" sz="1100" dirty="0">
                          <a:solidFill>
                            <a:schemeClr val="tx1"/>
                          </a:solidFill>
                          <a:latin typeface="+mj-lt"/>
                          <a:ea typeface="SimSun"/>
                          <a:cs typeface="Times New Roman"/>
                        </a:rPr>
                        <a:t>100-102</a:t>
                      </a: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160020">
                <a:tc>
                  <a:txBody>
                    <a:bodyPr/>
                    <a:lstStyle>
                      <a:lvl1pPr marL="0" algn="l" defTabSz="912419" rtl="0" eaLnBrk="1" latinLnBrk="0" hangingPunct="1">
                        <a:defRPr sz="1700" kern="1200">
                          <a:solidFill>
                            <a:schemeClr val="tx1"/>
                          </a:solidFill>
                          <a:latin typeface="FrutigerNext LT Regular"/>
                          <a:ea typeface="华文细黑"/>
                        </a:defRPr>
                      </a:lvl1pPr>
                      <a:lvl2pPr marL="456204" algn="l" defTabSz="912419" rtl="0" eaLnBrk="1" latinLnBrk="0" hangingPunct="1">
                        <a:defRPr sz="1700" kern="1200">
                          <a:solidFill>
                            <a:schemeClr val="tx1"/>
                          </a:solidFill>
                          <a:latin typeface="FrutigerNext LT Regular"/>
                          <a:ea typeface="华文细黑"/>
                        </a:defRPr>
                      </a:lvl2pPr>
                      <a:lvl3pPr marL="912419" algn="l" defTabSz="912419" rtl="0" eaLnBrk="1" latinLnBrk="0" hangingPunct="1">
                        <a:defRPr sz="1700" kern="1200">
                          <a:solidFill>
                            <a:schemeClr val="tx1"/>
                          </a:solidFill>
                          <a:latin typeface="FrutigerNext LT Regular"/>
                          <a:ea typeface="华文细黑"/>
                        </a:defRPr>
                      </a:lvl3pPr>
                      <a:lvl4pPr marL="1368614" algn="l" defTabSz="912419" rtl="0" eaLnBrk="1" latinLnBrk="0" hangingPunct="1">
                        <a:defRPr sz="1700" kern="1200">
                          <a:solidFill>
                            <a:schemeClr val="tx1"/>
                          </a:solidFill>
                          <a:latin typeface="FrutigerNext LT Regular"/>
                          <a:ea typeface="华文细黑"/>
                        </a:defRPr>
                      </a:lvl4pPr>
                      <a:lvl5pPr marL="1824823" algn="l" defTabSz="912419" rtl="0" eaLnBrk="1" latinLnBrk="0" hangingPunct="1">
                        <a:defRPr sz="1700" kern="1200">
                          <a:solidFill>
                            <a:schemeClr val="tx1"/>
                          </a:solidFill>
                          <a:latin typeface="FrutigerNext LT Regular"/>
                          <a:ea typeface="华文细黑"/>
                        </a:defRPr>
                      </a:lvl5pPr>
                      <a:lvl6pPr marL="2281035" algn="l" defTabSz="912419" rtl="0" eaLnBrk="1" latinLnBrk="0" hangingPunct="1">
                        <a:defRPr sz="1700" kern="1200">
                          <a:solidFill>
                            <a:schemeClr val="tx1"/>
                          </a:solidFill>
                          <a:latin typeface="FrutigerNext LT Regular"/>
                          <a:ea typeface="华文细黑"/>
                        </a:defRPr>
                      </a:lvl6pPr>
                      <a:lvl7pPr marL="2737233" algn="l" defTabSz="912419" rtl="0" eaLnBrk="1" latinLnBrk="0" hangingPunct="1">
                        <a:defRPr sz="1700" kern="1200">
                          <a:solidFill>
                            <a:schemeClr val="tx1"/>
                          </a:solidFill>
                          <a:latin typeface="FrutigerNext LT Regular"/>
                          <a:ea typeface="华文细黑"/>
                        </a:defRPr>
                      </a:lvl7pPr>
                      <a:lvl8pPr marL="3193437" algn="l" defTabSz="912419" rtl="0" eaLnBrk="1" latinLnBrk="0" hangingPunct="1">
                        <a:defRPr sz="1700" kern="1200">
                          <a:solidFill>
                            <a:schemeClr val="tx1"/>
                          </a:solidFill>
                          <a:latin typeface="FrutigerNext LT Regular"/>
                          <a:ea typeface="华文细黑"/>
                        </a:defRPr>
                      </a:lvl8pPr>
                      <a:lvl9pPr marL="3649644" algn="l" defTabSz="912419" rtl="0" eaLnBrk="1" latinLnBrk="0" hangingPunct="1">
                        <a:defRPr sz="1700" kern="1200">
                          <a:solidFill>
                            <a:schemeClr val="tx1"/>
                          </a:solidFill>
                          <a:latin typeface="FrutigerNext LT Regular"/>
                          <a:ea typeface="华文细黑"/>
                        </a:defRPr>
                      </a:lvl9pPr>
                    </a:lstStyle>
                    <a:p>
                      <a:pPr algn="ctr" hangingPunct="0">
                        <a:spcAft>
                          <a:spcPts val="0"/>
                        </a:spcAft>
                      </a:pPr>
                      <a:r>
                        <a:rPr lang="en-GB" sz="1100" dirty="0">
                          <a:solidFill>
                            <a:schemeClr val="bg1"/>
                          </a:solidFill>
                          <a:latin typeface="+mj-lt"/>
                          <a:ea typeface="SimSun"/>
                          <a:cs typeface="Times New Roman"/>
                        </a:rPr>
                        <a:t>102-109.5</a:t>
                      </a:r>
                      <a:endParaRPr lang="it-IT" sz="1100" dirty="0">
                        <a:solidFill>
                          <a:schemeClr val="bg1"/>
                        </a:solidFill>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10"/>
                  </a:ext>
                </a:extLst>
              </a:tr>
              <a:tr h="160020">
                <a:tc>
                  <a:txBody>
                    <a:bodyPr/>
                    <a:lstStyle/>
                    <a:p>
                      <a:pPr algn="ctr" hangingPunct="0">
                        <a:spcAft>
                          <a:spcPts val="0"/>
                        </a:spcAft>
                      </a:pPr>
                      <a:r>
                        <a:rPr lang="it-IT" sz="1100" dirty="0">
                          <a:solidFill>
                            <a:schemeClr val="tx1"/>
                          </a:solidFill>
                          <a:latin typeface="+mj-lt"/>
                          <a:ea typeface="SimSun"/>
                          <a:cs typeface="Times New Roman"/>
                        </a:rPr>
                        <a:t>109.5-11</a:t>
                      </a: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r h="160020">
                <a:tc>
                  <a:txBody>
                    <a:bodyPr/>
                    <a:lstStyle>
                      <a:lvl1pPr marL="0" algn="l" defTabSz="912419" rtl="0" eaLnBrk="1" latinLnBrk="0" hangingPunct="1">
                        <a:defRPr sz="1700" kern="1200">
                          <a:solidFill>
                            <a:schemeClr val="tx1"/>
                          </a:solidFill>
                          <a:latin typeface="FrutigerNext LT Regular"/>
                          <a:ea typeface="华文细黑"/>
                        </a:defRPr>
                      </a:lvl1pPr>
                      <a:lvl2pPr marL="456204" algn="l" defTabSz="912419" rtl="0" eaLnBrk="1" latinLnBrk="0" hangingPunct="1">
                        <a:defRPr sz="1700" kern="1200">
                          <a:solidFill>
                            <a:schemeClr val="tx1"/>
                          </a:solidFill>
                          <a:latin typeface="FrutigerNext LT Regular"/>
                          <a:ea typeface="华文细黑"/>
                        </a:defRPr>
                      </a:lvl2pPr>
                      <a:lvl3pPr marL="912419" algn="l" defTabSz="912419" rtl="0" eaLnBrk="1" latinLnBrk="0" hangingPunct="1">
                        <a:defRPr sz="1700" kern="1200">
                          <a:solidFill>
                            <a:schemeClr val="tx1"/>
                          </a:solidFill>
                          <a:latin typeface="FrutigerNext LT Regular"/>
                          <a:ea typeface="华文细黑"/>
                        </a:defRPr>
                      </a:lvl3pPr>
                      <a:lvl4pPr marL="1368614" algn="l" defTabSz="912419" rtl="0" eaLnBrk="1" latinLnBrk="0" hangingPunct="1">
                        <a:defRPr sz="1700" kern="1200">
                          <a:solidFill>
                            <a:schemeClr val="tx1"/>
                          </a:solidFill>
                          <a:latin typeface="FrutigerNext LT Regular"/>
                          <a:ea typeface="华文细黑"/>
                        </a:defRPr>
                      </a:lvl4pPr>
                      <a:lvl5pPr marL="1824823" algn="l" defTabSz="912419" rtl="0" eaLnBrk="1" latinLnBrk="0" hangingPunct="1">
                        <a:defRPr sz="1700" kern="1200">
                          <a:solidFill>
                            <a:schemeClr val="tx1"/>
                          </a:solidFill>
                          <a:latin typeface="FrutigerNext LT Regular"/>
                          <a:ea typeface="华文细黑"/>
                        </a:defRPr>
                      </a:lvl5pPr>
                      <a:lvl6pPr marL="2281035" algn="l" defTabSz="912419" rtl="0" eaLnBrk="1" latinLnBrk="0" hangingPunct="1">
                        <a:defRPr sz="1700" kern="1200">
                          <a:solidFill>
                            <a:schemeClr val="tx1"/>
                          </a:solidFill>
                          <a:latin typeface="FrutigerNext LT Regular"/>
                          <a:ea typeface="华文细黑"/>
                        </a:defRPr>
                      </a:lvl6pPr>
                      <a:lvl7pPr marL="2737233" algn="l" defTabSz="912419" rtl="0" eaLnBrk="1" latinLnBrk="0" hangingPunct="1">
                        <a:defRPr sz="1700" kern="1200">
                          <a:solidFill>
                            <a:schemeClr val="tx1"/>
                          </a:solidFill>
                          <a:latin typeface="FrutigerNext LT Regular"/>
                          <a:ea typeface="华文细黑"/>
                        </a:defRPr>
                      </a:lvl7pPr>
                      <a:lvl8pPr marL="3193437" algn="l" defTabSz="912419" rtl="0" eaLnBrk="1" latinLnBrk="0" hangingPunct="1">
                        <a:defRPr sz="1700" kern="1200">
                          <a:solidFill>
                            <a:schemeClr val="tx1"/>
                          </a:solidFill>
                          <a:latin typeface="FrutigerNext LT Regular"/>
                          <a:ea typeface="华文细黑"/>
                        </a:defRPr>
                      </a:lvl8pPr>
                      <a:lvl9pPr marL="3649644" algn="l" defTabSz="912419" rtl="0" eaLnBrk="1" latinLnBrk="0" hangingPunct="1">
                        <a:defRPr sz="1700" kern="1200">
                          <a:solidFill>
                            <a:schemeClr val="tx1"/>
                          </a:solidFill>
                          <a:latin typeface="FrutigerNext LT Regular"/>
                          <a:ea typeface="华文细黑"/>
                        </a:defRPr>
                      </a:lvl9pPr>
                    </a:lstStyle>
                    <a:p>
                      <a:pPr algn="ctr" hangingPunct="0">
                        <a:spcAft>
                          <a:spcPts val="0"/>
                        </a:spcAft>
                      </a:pPr>
                      <a:r>
                        <a:rPr lang="en-GB" sz="1100" dirty="0">
                          <a:solidFill>
                            <a:schemeClr val="bg1"/>
                          </a:solidFill>
                          <a:latin typeface="+mj-lt"/>
                          <a:ea typeface="SimSun"/>
                          <a:cs typeface="Times New Roman"/>
                        </a:rPr>
                        <a:t>111.8-114.25</a:t>
                      </a:r>
                      <a:endParaRPr lang="it-IT" sz="1100" dirty="0">
                        <a:solidFill>
                          <a:schemeClr val="bg1"/>
                        </a:solidFill>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12"/>
                  </a:ext>
                </a:extLst>
              </a:tr>
              <a:tr h="160020">
                <a:tc>
                  <a:txBody>
                    <a:bodyPr/>
                    <a:lstStyle/>
                    <a:p>
                      <a:pPr algn="ctr" hangingPunct="0">
                        <a:spcAft>
                          <a:spcPts val="0"/>
                        </a:spcAft>
                      </a:pPr>
                      <a:endParaRPr lang="it-IT" sz="1100" dirty="0">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3"/>
                  </a:ext>
                </a:extLst>
              </a:tr>
              <a:tr h="160020">
                <a:tc>
                  <a:txBody>
                    <a:bodyPr/>
                    <a:lstStyle>
                      <a:lvl1pPr marL="0" algn="l" defTabSz="912419" rtl="0" eaLnBrk="1" latinLnBrk="0" hangingPunct="1">
                        <a:defRPr sz="1700" kern="1200">
                          <a:solidFill>
                            <a:schemeClr val="tx1"/>
                          </a:solidFill>
                          <a:latin typeface="FrutigerNext LT Regular"/>
                          <a:ea typeface="华文细黑"/>
                        </a:defRPr>
                      </a:lvl1pPr>
                      <a:lvl2pPr marL="456204" algn="l" defTabSz="912419" rtl="0" eaLnBrk="1" latinLnBrk="0" hangingPunct="1">
                        <a:defRPr sz="1700" kern="1200">
                          <a:solidFill>
                            <a:schemeClr val="tx1"/>
                          </a:solidFill>
                          <a:latin typeface="FrutigerNext LT Regular"/>
                          <a:ea typeface="华文细黑"/>
                        </a:defRPr>
                      </a:lvl2pPr>
                      <a:lvl3pPr marL="912419" algn="l" defTabSz="912419" rtl="0" eaLnBrk="1" latinLnBrk="0" hangingPunct="1">
                        <a:defRPr sz="1700" kern="1200">
                          <a:solidFill>
                            <a:schemeClr val="tx1"/>
                          </a:solidFill>
                          <a:latin typeface="FrutigerNext LT Regular"/>
                          <a:ea typeface="华文细黑"/>
                        </a:defRPr>
                      </a:lvl3pPr>
                      <a:lvl4pPr marL="1368614" algn="l" defTabSz="912419" rtl="0" eaLnBrk="1" latinLnBrk="0" hangingPunct="1">
                        <a:defRPr sz="1700" kern="1200">
                          <a:solidFill>
                            <a:schemeClr val="tx1"/>
                          </a:solidFill>
                          <a:latin typeface="FrutigerNext LT Regular"/>
                          <a:ea typeface="华文细黑"/>
                        </a:defRPr>
                      </a:lvl4pPr>
                      <a:lvl5pPr marL="1824823" algn="l" defTabSz="912419" rtl="0" eaLnBrk="1" latinLnBrk="0" hangingPunct="1">
                        <a:defRPr sz="1700" kern="1200">
                          <a:solidFill>
                            <a:schemeClr val="tx1"/>
                          </a:solidFill>
                          <a:latin typeface="FrutigerNext LT Regular"/>
                          <a:ea typeface="华文细黑"/>
                        </a:defRPr>
                      </a:lvl5pPr>
                      <a:lvl6pPr marL="2281035" algn="l" defTabSz="912419" rtl="0" eaLnBrk="1" latinLnBrk="0" hangingPunct="1">
                        <a:defRPr sz="1700" kern="1200">
                          <a:solidFill>
                            <a:schemeClr val="tx1"/>
                          </a:solidFill>
                          <a:latin typeface="FrutigerNext LT Regular"/>
                          <a:ea typeface="华文细黑"/>
                        </a:defRPr>
                      </a:lvl6pPr>
                      <a:lvl7pPr marL="2737233" algn="l" defTabSz="912419" rtl="0" eaLnBrk="1" latinLnBrk="0" hangingPunct="1">
                        <a:defRPr sz="1700" kern="1200">
                          <a:solidFill>
                            <a:schemeClr val="tx1"/>
                          </a:solidFill>
                          <a:latin typeface="FrutigerNext LT Regular"/>
                          <a:ea typeface="华文细黑"/>
                        </a:defRPr>
                      </a:lvl7pPr>
                      <a:lvl8pPr marL="3193437" algn="l" defTabSz="912419" rtl="0" eaLnBrk="1" latinLnBrk="0" hangingPunct="1">
                        <a:defRPr sz="1700" kern="1200">
                          <a:solidFill>
                            <a:schemeClr val="tx1"/>
                          </a:solidFill>
                          <a:latin typeface="FrutigerNext LT Regular"/>
                          <a:ea typeface="华文细黑"/>
                        </a:defRPr>
                      </a:lvl8pPr>
                      <a:lvl9pPr marL="3649644" algn="l" defTabSz="912419" rtl="0" eaLnBrk="1" latinLnBrk="0" hangingPunct="1">
                        <a:defRPr sz="1700" kern="1200">
                          <a:solidFill>
                            <a:schemeClr val="tx1"/>
                          </a:solidFill>
                          <a:latin typeface="FrutigerNext LT Regular"/>
                          <a:ea typeface="华文细黑"/>
                        </a:defRPr>
                      </a:lvl9pPr>
                    </a:lstStyle>
                    <a:p>
                      <a:pPr marL="0" algn="ctr" defTabSz="912419" rtl="0" eaLnBrk="1" latinLnBrk="0" hangingPunct="0">
                        <a:spcAft>
                          <a:spcPts val="0"/>
                        </a:spcAft>
                      </a:pPr>
                      <a:r>
                        <a:rPr lang="en-GB" sz="1100" b="1" kern="1200" dirty="0">
                          <a:solidFill>
                            <a:schemeClr val="tx2"/>
                          </a:solidFill>
                          <a:latin typeface="+mj-lt"/>
                          <a:ea typeface="SimSun"/>
                          <a:cs typeface="Times New Roman"/>
                        </a:rPr>
                        <a:t>130-134</a:t>
                      </a:r>
                      <a:endParaRPr lang="it-IT" sz="1100" b="1" kern="1200" dirty="0">
                        <a:solidFill>
                          <a:schemeClr val="tx2"/>
                        </a:solidFill>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0014"/>
                  </a:ext>
                </a:extLst>
              </a:tr>
              <a:tr h="160020">
                <a:tc>
                  <a:txBody>
                    <a:bodyPr/>
                    <a:lstStyle/>
                    <a:p>
                      <a:pPr algn="ctr" hangingPunct="0">
                        <a:spcAft>
                          <a:spcPts val="0"/>
                        </a:spcAft>
                      </a:pPr>
                      <a:r>
                        <a:rPr lang="it-IT" sz="1100" dirty="0">
                          <a:latin typeface="+mj-lt"/>
                          <a:ea typeface="SimSun"/>
                          <a:cs typeface="Times New Roman"/>
                        </a:rPr>
                        <a:t>134-141</a:t>
                      </a: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5"/>
                  </a:ext>
                </a:extLst>
              </a:tr>
              <a:tr h="160020">
                <a:tc>
                  <a:txBody>
                    <a:bodyPr/>
                    <a:lstStyle>
                      <a:lvl1pPr marL="0" algn="l" defTabSz="912419" rtl="0" eaLnBrk="1" latinLnBrk="0" hangingPunct="1">
                        <a:defRPr sz="1700" kern="1200">
                          <a:solidFill>
                            <a:schemeClr val="tx1"/>
                          </a:solidFill>
                          <a:latin typeface="FrutigerNext LT Regular"/>
                          <a:ea typeface="华文细黑"/>
                        </a:defRPr>
                      </a:lvl1pPr>
                      <a:lvl2pPr marL="456204" algn="l" defTabSz="912419" rtl="0" eaLnBrk="1" latinLnBrk="0" hangingPunct="1">
                        <a:defRPr sz="1700" kern="1200">
                          <a:solidFill>
                            <a:schemeClr val="tx1"/>
                          </a:solidFill>
                          <a:latin typeface="FrutigerNext LT Regular"/>
                          <a:ea typeface="华文细黑"/>
                        </a:defRPr>
                      </a:lvl2pPr>
                      <a:lvl3pPr marL="912419" algn="l" defTabSz="912419" rtl="0" eaLnBrk="1" latinLnBrk="0" hangingPunct="1">
                        <a:defRPr sz="1700" kern="1200">
                          <a:solidFill>
                            <a:schemeClr val="tx1"/>
                          </a:solidFill>
                          <a:latin typeface="FrutigerNext LT Regular"/>
                          <a:ea typeface="华文细黑"/>
                        </a:defRPr>
                      </a:lvl3pPr>
                      <a:lvl4pPr marL="1368614" algn="l" defTabSz="912419" rtl="0" eaLnBrk="1" latinLnBrk="0" hangingPunct="1">
                        <a:defRPr sz="1700" kern="1200">
                          <a:solidFill>
                            <a:schemeClr val="tx1"/>
                          </a:solidFill>
                          <a:latin typeface="FrutigerNext LT Regular"/>
                          <a:ea typeface="华文细黑"/>
                        </a:defRPr>
                      </a:lvl4pPr>
                      <a:lvl5pPr marL="1824823" algn="l" defTabSz="912419" rtl="0" eaLnBrk="1" latinLnBrk="0" hangingPunct="1">
                        <a:defRPr sz="1700" kern="1200">
                          <a:solidFill>
                            <a:schemeClr val="tx1"/>
                          </a:solidFill>
                          <a:latin typeface="FrutigerNext LT Regular"/>
                          <a:ea typeface="华文细黑"/>
                        </a:defRPr>
                      </a:lvl5pPr>
                      <a:lvl6pPr marL="2281035" algn="l" defTabSz="912419" rtl="0" eaLnBrk="1" latinLnBrk="0" hangingPunct="1">
                        <a:defRPr sz="1700" kern="1200">
                          <a:solidFill>
                            <a:schemeClr val="tx1"/>
                          </a:solidFill>
                          <a:latin typeface="FrutigerNext LT Regular"/>
                          <a:ea typeface="华文细黑"/>
                        </a:defRPr>
                      </a:lvl6pPr>
                      <a:lvl7pPr marL="2737233" algn="l" defTabSz="912419" rtl="0" eaLnBrk="1" latinLnBrk="0" hangingPunct="1">
                        <a:defRPr sz="1700" kern="1200">
                          <a:solidFill>
                            <a:schemeClr val="tx1"/>
                          </a:solidFill>
                          <a:latin typeface="FrutigerNext LT Regular"/>
                          <a:ea typeface="华文细黑"/>
                        </a:defRPr>
                      </a:lvl7pPr>
                      <a:lvl8pPr marL="3193437" algn="l" defTabSz="912419" rtl="0" eaLnBrk="1" latinLnBrk="0" hangingPunct="1">
                        <a:defRPr sz="1700" kern="1200">
                          <a:solidFill>
                            <a:schemeClr val="tx1"/>
                          </a:solidFill>
                          <a:latin typeface="FrutigerNext LT Regular"/>
                          <a:ea typeface="华文细黑"/>
                        </a:defRPr>
                      </a:lvl8pPr>
                      <a:lvl9pPr marL="3649644" algn="l" defTabSz="912419" rtl="0" eaLnBrk="1" latinLnBrk="0" hangingPunct="1">
                        <a:defRPr sz="1700" kern="1200">
                          <a:solidFill>
                            <a:schemeClr val="tx1"/>
                          </a:solidFill>
                          <a:latin typeface="FrutigerNext LT Regular"/>
                          <a:ea typeface="华文细黑"/>
                        </a:defRPr>
                      </a:lvl9pPr>
                    </a:lstStyle>
                    <a:p>
                      <a:pPr algn="ctr" hangingPunct="0">
                        <a:spcAft>
                          <a:spcPts val="0"/>
                        </a:spcAft>
                      </a:pPr>
                      <a:r>
                        <a:rPr lang="it-IT" sz="1100" b="1" dirty="0">
                          <a:solidFill>
                            <a:schemeClr val="tx2"/>
                          </a:solidFill>
                          <a:latin typeface="+mj-lt"/>
                          <a:ea typeface="SimSun"/>
                          <a:cs typeface="Times New Roman"/>
                        </a:rPr>
                        <a:t>141-148.5</a:t>
                      </a: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10016"/>
                  </a:ext>
                </a:extLst>
              </a:tr>
              <a:tr h="160020">
                <a:tc>
                  <a:txBody>
                    <a:bodyPr/>
                    <a:lstStyle>
                      <a:lvl1pPr marL="0" algn="l" defTabSz="912419" rtl="0" eaLnBrk="1" latinLnBrk="0" hangingPunct="1">
                        <a:defRPr sz="1700" kern="1200">
                          <a:solidFill>
                            <a:schemeClr val="tx1"/>
                          </a:solidFill>
                          <a:latin typeface="FrutigerNext LT Regular"/>
                          <a:ea typeface="华文细黑"/>
                        </a:defRPr>
                      </a:lvl1pPr>
                      <a:lvl2pPr marL="456204" algn="l" defTabSz="912419" rtl="0" eaLnBrk="1" latinLnBrk="0" hangingPunct="1">
                        <a:defRPr sz="1700" kern="1200">
                          <a:solidFill>
                            <a:schemeClr val="tx1"/>
                          </a:solidFill>
                          <a:latin typeface="FrutigerNext LT Regular"/>
                          <a:ea typeface="华文细黑"/>
                        </a:defRPr>
                      </a:lvl2pPr>
                      <a:lvl3pPr marL="912419" algn="l" defTabSz="912419" rtl="0" eaLnBrk="1" latinLnBrk="0" hangingPunct="1">
                        <a:defRPr sz="1700" kern="1200">
                          <a:solidFill>
                            <a:schemeClr val="tx1"/>
                          </a:solidFill>
                          <a:latin typeface="FrutigerNext LT Regular"/>
                          <a:ea typeface="华文细黑"/>
                        </a:defRPr>
                      </a:lvl3pPr>
                      <a:lvl4pPr marL="1368614" algn="l" defTabSz="912419" rtl="0" eaLnBrk="1" latinLnBrk="0" hangingPunct="1">
                        <a:defRPr sz="1700" kern="1200">
                          <a:solidFill>
                            <a:schemeClr val="tx1"/>
                          </a:solidFill>
                          <a:latin typeface="FrutigerNext LT Regular"/>
                          <a:ea typeface="华文细黑"/>
                        </a:defRPr>
                      </a:lvl4pPr>
                      <a:lvl5pPr marL="1824823" algn="l" defTabSz="912419" rtl="0" eaLnBrk="1" latinLnBrk="0" hangingPunct="1">
                        <a:defRPr sz="1700" kern="1200">
                          <a:solidFill>
                            <a:schemeClr val="tx1"/>
                          </a:solidFill>
                          <a:latin typeface="FrutigerNext LT Regular"/>
                          <a:ea typeface="华文细黑"/>
                        </a:defRPr>
                      </a:lvl5pPr>
                      <a:lvl6pPr marL="2281035" algn="l" defTabSz="912419" rtl="0" eaLnBrk="1" latinLnBrk="0" hangingPunct="1">
                        <a:defRPr sz="1700" kern="1200">
                          <a:solidFill>
                            <a:schemeClr val="tx1"/>
                          </a:solidFill>
                          <a:latin typeface="FrutigerNext LT Regular"/>
                          <a:ea typeface="华文细黑"/>
                        </a:defRPr>
                      </a:lvl6pPr>
                      <a:lvl7pPr marL="2737233" algn="l" defTabSz="912419" rtl="0" eaLnBrk="1" latinLnBrk="0" hangingPunct="1">
                        <a:defRPr sz="1700" kern="1200">
                          <a:solidFill>
                            <a:schemeClr val="tx1"/>
                          </a:solidFill>
                          <a:latin typeface="FrutigerNext LT Regular"/>
                          <a:ea typeface="华文细黑"/>
                        </a:defRPr>
                      </a:lvl7pPr>
                      <a:lvl8pPr marL="3193437" algn="l" defTabSz="912419" rtl="0" eaLnBrk="1" latinLnBrk="0" hangingPunct="1">
                        <a:defRPr sz="1700" kern="1200">
                          <a:solidFill>
                            <a:schemeClr val="tx1"/>
                          </a:solidFill>
                          <a:latin typeface="FrutigerNext LT Regular"/>
                          <a:ea typeface="华文细黑"/>
                        </a:defRPr>
                      </a:lvl8pPr>
                      <a:lvl9pPr marL="3649644" algn="l" defTabSz="912419" rtl="0" eaLnBrk="1" latinLnBrk="0" hangingPunct="1">
                        <a:defRPr sz="1700" kern="1200">
                          <a:solidFill>
                            <a:schemeClr val="tx1"/>
                          </a:solidFill>
                          <a:latin typeface="FrutigerNext LT Regular"/>
                          <a:ea typeface="华文细黑"/>
                        </a:defRPr>
                      </a:lvl9pPr>
                    </a:lstStyle>
                    <a:p>
                      <a:pPr algn="ctr" hangingPunct="0">
                        <a:spcAft>
                          <a:spcPts val="0"/>
                        </a:spcAft>
                      </a:pPr>
                      <a:r>
                        <a:rPr lang="en-GB" sz="1100" b="1" dirty="0">
                          <a:solidFill>
                            <a:schemeClr val="tx2"/>
                          </a:solidFill>
                          <a:latin typeface="+mj-lt"/>
                          <a:ea typeface="SimSun"/>
                          <a:cs typeface="Times New Roman"/>
                        </a:rPr>
                        <a:t>151.5-164</a:t>
                      </a:r>
                      <a:endParaRPr lang="it-IT" sz="1100" b="1" dirty="0">
                        <a:solidFill>
                          <a:schemeClr val="tx2"/>
                        </a:solidFill>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10017"/>
                  </a:ext>
                </a:extLst>
              </a:tr>
              <a:tr h="160020">
                <a:tc>
                  <a:txBody>
                    <a:bodyPr/>
                    <a:lstStyle>
                      <a:lvl1pPr marL="0" algn="l" defTabSz="912419" rtl="0" eaLnBrk="1" latinLnBrk="0" hangingPunct="1">
                        <a:defRPr sz="1700" kern="1200">
                          <a:solidFill>
                            <a:schemeClr val="tx1"/>
                          </a:solidFill>
                          <a:latin typeface="FrutigerNext LT Regular"/>
                          <a:ea typeface="华文细黑"/>
                        </a:defRPr>
                      </a:lvl1pPr>
                      <a:lvl2pPr marL="456204" algn="l" defTabSz="912419" rtl="0" eaLnBrk="1" latinLnBrk="0" hangingPunct="1">
                        <a:defRPr sz="1700" kern="1200">
                          <a:solidFill>
                            <a:schemeClr val="tx1"/>
                          </a:solidFill>
                          <a:latin typeface="FrutigerNext LT Regular"/>
                          <a:ea typeface="华文细黑"/>
                        </a:defRPr>
                      </a:lvl2pPr>
                      <a:lvl3pPr marL="912419" algn="l" defTabSz="912419" rtl="0" eaLnBrk="1" latinLnBrk="0" hangingPunct="1">
                        <a:defRPr sz="1700" kern="1200">
                          <a:solidFill>
                            <a:schemeClr val="tx1"/>
                          </a:solidFill>
                          <a:latin typeface="FrutigerNext LT Regular"/>
                          <a:ea typeface="华文细黑"/>
                        </a:defRPr>
                      </a:lvl3pPr>
                      <a:lvl4pPr marL="1368614" algn="l" defTabSz="912419" rtl="0" eaLnBrk="1" latinLnBrk="0" hangingPunct="1">
                        <a:defRPr sz="1700" kern="1200">
                          <a:solidFill>
                            <a:schemeClr val="tx1"/>
                          </a:solidFill>
                          <a:latin typeface="FrutigerNext LT Regular"/>
                          <a:ea typeface="华文细黑"/>
                        </a:defRPr>
                      </a:lvl4pPr>
                      <a:lvl5pPr marL="1824823" algn="l" defTabSz="912419" rtl="0" eaLnBrk="1" latinLnBrk="0" hangingPunct="1">
                        <a:defRPr sz="1700" kern="1200">
                          <a:solidFill>
                            <a:schemeClr val="tx1"/>
                          </a:solidFill>
                          <a:latin typeface="FrutigerNext LT Regular"/>
                          <a:ea typeface="华文细黑"/>
                        </a:defRPr>
                      </a:lvl5pPr>
                      <a:lvl6pPr marL="2281035" algn="l" defTabSz="912419" rtl="0" eaLnBrk="1" latinLnBrk="0" hangingPunct="1">
                        <a:defRPr sz="1700" kern="1200">
                          <a:solidFill>
                            <a:schemeClr val="tx1"/>
                          </a:solidFill>
                          <a:latin typeface="FrutigerNext LT Regular"/>
                          <a:ea typeface="华文细黑"/>
                        </a:defRPr>
                      </a:lvl6pPr>
                      <a:lvl7pPr marL="2737233" algn="l" defTabSz="912419" rtl="0" eaLnBrk="1" latinLnBrk="0" hangingPunct="1">
                        <a:defRPr sz="1700" kern="1200">
                          <a:solidFill>
                            <a:schemeClr val="tx1"/>
                          </a:solidFill>
                          <a:latin typeface="FrutigerNext LT Regular"/>
                          <a:ea typeface="华文细黑"/>
                        </a:defRPr>
                      </a:lvl7pPr>
                      <a:lvl8pPr marL="3193437" algn="l" defTabSz="912419" rtl="0" eaLnBrk="1" latinLnBrk="0" hangingPunct="1">
                        <a:defRPr sz="1700" kern="1200">
                          <a:solidFill>
                            <a:schemeClr val="tx1"/>
                          </a:solidFill>
                          <a:latin typeface="FrutigerNext LT Regular"/>
                          <a:ea typeface="华文细黑"/>
                        </a:defRPr>
                      </a:lvl8pPr>
                      <a:lvl9pPr marL="3649644" algn="l" defTabSz="912419" rtl="0" eaLnBrk="1" latinLnBrk="0" hangingPunct="1">
                        <a:defRPr sz="1700" kern="1200">
                          <a:solidFill>
                            <a:schemeClr val="tx1"/>
                          </a:solidFill>
                          <a:latin typeface="FrutigerNext LT Regular"/>
                          <a:ea typeface="华文细黑"/>
                        </a:defRPr>
                      </a:lvl9pPr>
                    </a:lstStyle>
                    <a:p>
                      <a:pPr algn="ctr" hangingPunct="0">
                        <a:spcAft>
                          <a:spcPts val="0"/>
                        </a:spcAft>
                      </a:pPr>
                      <a:r>
                        <a:rPr lang="en-GB" sz="1100" b="1" dirty="0">
                          <a:solidFill>
                            <a:schemeClr val="tx2"/>
                          </a:solidFill>
                          <a:latin typeface="+mj-lt"/>
                          <a:ea typeface="SimSun"/>
                          <a:cs typeface="Times New Roman"/>
                        </a:rPr>
                        <a:t>167-174.8</a:t>
                      </a:r>
                      <a:endParaRPr lang="it-IT" sz="1100" b="1" dirty="0">
                        <a:solidFill>
                          <a:schemeClr val="tx2"/>
                        </a:solidFill>
                        <a:latin typeface="+mj-lt"/>
                        <a:ea typeface="SimSun"/>
                        <a:cs typeface="Times New Roman"/>
                      </a:endParaRPr>
                    </a:p>
                  </a:txBody>
                  <a:tcPr marL="9996" marR="38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10018"/>
                  </a:ext>
                </a:extLst>
              </a:tr>
            </a:tbl>
          </a:graphicData>
        </a:graphic>
      </p:graphicFrame>
      <p:sp>
        <p:nvSpPr>
          <p:cNvPr id="25" name="Rectangle 24"/>
          <p:cNvSpPr/>
          <p:nvPr/>
        </p:nvSpPr>
        <p:spPr>
          <a:xfrm>
            <a:off x="3634049" y="621652"/>
            <a:ext cx="840515" cy="12241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5"/>
          <p:cNvGrpSpPr/>
          <p:nvPr/>
        </p:nvGrpSpPr>
        <p:grpSpPr>
          <a:xfrm>
            <a:off x="159940" y="2058762"/>
            <a:ext cx="3318585" cy="3032794"/>
            <a:chOff x="159940" y="2058762"/>
            <a:chExt cx="3318585" cy="3032794"/>
          </a:xfrm>
        </p:grpSpPr>
        <p:sp>
          <p:nvSpPr>
            <p:cNvPr id="11" name="Rectangle 10"/>
            <p:cNvSpPr/>
            <p:nvPr/>
          </p:nvSpPr>
          <p:spPr>
            <a:xfrm>
              <a:off x="2339752" y="3174082"/>
              <a:ext cx="949299" cy="369332"/>
            </a:xfrm>
            <a:prstGeom prst="rect">
              <a:avLst/>
            </a:prstGeom>
          </p:spPr>
          <p:txBody>
            <a:bodyPr wrap="none">
              <a:spAutoFit/>
            </a:bodyPr>
            <a:lstStyle/>
            <a:p>
              <a:r>
                <a:rPr lang="en-US" b="1" dirty="0">
                  <a:solidFill>
                    <a:schemeClr val="tx2"/>
                  </a:solidFill>
                  <a:latin typeface="Calibri" panose="020F0502020204030204" pitchFamily="34" charset="0"/>
                  <a:cs typeface="Calibri" panose="020F0502020204030204" pitchFamily="34" charset="0"/>
                </a:rPr>
                <a:t>W-band</a:t>
              </a:r>
              <a:endParaRPr lang="en-US" dirty="0">
                <a:solidFill>
                  <a:schemeClr val="tx2"/>
                </a:solidFill>
              </a:endParaRPr>
            </a:p>
          </p:txBody>
        </p:sp>
        <p:sp>
          <p:nvSpPr>
            <p:cNvPr id="12" name="Rectangle 11"/>
            <p:cNvSpPr/>
            <p:nvPr/>
          </p:nvSpPr>
          <p:spPr>
            <a:xfrm>
              <a:off x="2339752" y="4372831"/>
              <a:ext cx="885179" cy="369332"/>
            </a:xfrm>
            <a:prstGeom prst="rect">
              <a:avLst/>
            </a:prstGeom>
          </p:spPr>
          <p:txBody>
            <a:bodyPr wrap="none">
              <a:spAutoFit/>
            </a:bodyPr>
            <a:lstStyle/>
            <a:p>
              <a:r>
                <a:rPr lang="en-US" b="1" dirty="0">
                  <a:solidFill>
                    <a:srgbClr val="FF0000"/>
                  </a:solidFill>
                  <a:latin typeface="Calibri" panose="020F0502020204030204" pitchFamily="34" charset="0"/>
                  <a:cs typeface="Calibri" panose="020F0502020204030204" pitchFamily="34" charset="0"/>
                </a:rPr>
                <a:t>D-band</a:t>
              </a:r>
              <a:endParaRPr lang="en-US" dirty="0">
                <a:solidFill>
                  <a:srgbClr val="FF0000"/>
                </a:solidFill>
              </a:endParaRPr>
            </a:p>
          </p:txBody>
        </p:sp>
        <p:sp>
          <p:nvSpPr>
            <p:cNvPr id="22" name="Rectangle 21"/>
            <p:cNvSpPr/>
            <p:nvPr/>
          </p:nvSpPr>
          <p:spPr bwMode="auto">
            <a:xfrm>
              <a:off x="159940" y="4227933"/>
              <a:ext cx="2115692" cy="863623"/>
            </a:xfrm>
            <a:prstGeom prst="rect">
              <a:avLst/>
            </a:prstGeom>
            <a:noFill/>
            <a:ln w="34925">
              <a:solidFill>
                <a:srgbClr val="990000">
                  <a:lumMod val="60000"/>
                  <a:lumOff val="40000"/>
                </a:srgbClr>
              </a:solidFill>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386" tIns="25693" rIns="51386" bIns="25693" numCol="1" rtlCol="0" anchor="t" anchorCtr="0" compatLnSpc="1">
              <a:prstTxWarp prst="textNoShape">
                <a:avLst/>
              </a:prstTxWarp>
            </a:bodyPr>
            <a:lstStyle/>
            <a:p>
              <a:pPr defTabSz="513824">
                <a:buClr>
                  <a:srgbClr val="CC9900"/>
                </a:buClr>
                <a:buFont typeface="Wingdings" pitchFamily="2" charset="2"/>
                <a:buChar char="n"/>
                <a:defRPr/>
              </a:pPr>
              <a:endParaRPr lang="it-IT" sz="956" b="1" kern="0" dirty="0">
                <a:solidFill>
                  <a:srgbClr val="000000"/>
                </a:solidFill>
              </a:endParaRPr>
            </a:p>
          </p:txBody>
        </p:sp>
        <p:sp>
          <p:nvSpPr>
            <p:cNvPr id="23" name="Rectangle 22"/>
            <p:cNvSpPr/>
            <p:nvPr/>
          </p:nvSpPr>
          <p:spPr bwMode="auto">
            <a:xfrm>
              <a:off x="159940" y="2715766"/>
              <a:ext cx="2115692" cy="1368152"/>
            </a:xfrm>
            <a:prstGeom prst="rect">
              <a:avLst/>
            </a:prstGeom>
            <a:noFill/>
            <a:ln w="34925">
              <a:solidFill>
                <a:srgbClr val="0000CC"/>
              </a:solidFill>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386" tIns="25693" rIns="51386" bIns="25693" numCol="1" rtlCol="0" anchor="t" anchorCtr="0" compatLnSpc="1">
              <a:prstTxWarp prst="textNoShape">
                <a:avLst/>
              </a:prstTxWarp>
            </a:bodyPr>
            <a:lstStyle/>
            <a:p>
              <a:pPr defTabSz="513824">
                <a:buClr>
                  <a:srgbClr val="CC9900"/>
                </a:buClr>
              </a:pPr>
              <a:endParaRPr lang="it-IT" sz="956" b="1" dirty="0">
                <a:solidFill>
                  <a:srgbClr val="000000"/>
                </a:solidFill>
              </a:endParaRPr>
            </a:p>
          </p:txBody>
        </p:sp>
        <p:sp>
          <p:nvSpPr>
            <p:cNvPr id="24" name="Rectangle 23"/>
            <p:cNvSpPr/>
            <p:nvPr/>
          </p:nvSpPr>
          <p:spPr bwMode="auto">
            <a:xfrm>
              <a:off x="159940" y="2058762"/>
              <a:ext cx="2103593" cy="497777"/>
            </a:xfrm>
            <a:prstGeom prst="rect">
              <a:avLst/>
            </a:prstGeom>
            <a:noFill/>
            <a:ln w="34925">
              <a:solidFill>
                <a:srgbClr val="00B050"/>
              </a:solidFill>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386" tIns="25693" rIns="51386" bIns="25693" numCol="1" rtlCol="0" anchor="t" anchorCtr="0" compatLnSpc="1">
              <a:prstTxWarp prst="textNoShape">
                <a:avLst/>
              </a:prstTxWarp>
            </a:bodyPr>
            <a:lstStyle/>
            <a:p>
              <a:pPr defTabSz="513824">
                <a:buClr>
                  <a:srgbClr val="CC9900"/>
                </a:buClr>
              </a:pPr>
              <a:endParaRPr lang="it-IT" sz="956" b="1" dirty="0">
                <a:solidFill>
                  <a:srgbClr val="000000"/>
                </a:solidFill>
              </a:endParaRPr>
            </a:p>
          </p:txBody>
        </p:sp>
        <p:sp>
          <p:nvSpPr>
            <p:cNvPr id="5" name="Rectangle 4"/>
            <p:cNvSpPr/>
            <p:nvPr/>
          </p:nvSpPr>
          <p:spPr>
            <a:xfrm>
              <a:off x="2339752" y="2129627"/>
              <a:ext cx="1138773" cy="369332"/>
            </a:xfrm>
            <a:prstGeom prst="rect">
              <a:avLst/>
            </a:prstGeom>
          </p:spPr>
          <p:txBody>
            <a:bodyPr wrap="none">
              <a:spAutoFit/>
            </a:bodyPr>
            <a:lstStyle/>
            <a:p>
              <a:pPr defTabSz="472679"/>
              <a:r>
                <a:rPr lang="en-US" altLang="zh-CN" b="1" dirty="0">
                  <a:solidFill>
                    <a:srgbClr val="00B050"/>
                  </a:solidFill>
                  <a:latin typeface="Calibri" panose="020F0502020204030204" pitchFamily="34" charset="0"/>
                  <a:cs typeface="Calibri" panose="020F0502020204030204" pitchFamily="34" charset="0"/>
                </a:rPr>
                <a:t>E-band</a:t>
              </a:r>
              <a:r>
                <a:rPr lang="en-US" altLang="zh-CN" b="1" dirty="0">
                  <a:latin typeface="Calibri" panose="020F0502020204030204" pitchFamily="34" charset="0"/>
                  <a:cs typeface="Calibri" panose="020F0502020204030204" pitchFamily="34" charset="0"/>
                </a:rPr>
                <a:t> 	</a:t>
              </a:r>
              <a:endParaRPr lang="en-US" altLang="zh-CN" dirty="0"/>
            </a:p>
          </p:txBody>
        </p:sp>
      </p:grpSp>
      <p:sp>
        <p:nvSpPr>
          <p:cNvPr id="2" name="Rectangle 1"/>
          <p:cNvSpPr/>
          <p:nvPr/>
        </p:nvSpPr>
        <p:spPr>
          <a:xfrm>
            <a:off x="3320306" y="2169480"/>
            <a:ext cx="2981714" cy="323165"/>
          </a:xfrm>
          <a:prstGeom prst="rect">
            <a:avLst/>
          </a:prstGeom>
        </p:spPr>
        <p:txBody>
          <a:bodyPr wrap="none">
            <a:spAutoFit/>
          </a:bodyPr>
          <a:lstStyle/>
          <a:p>
            <a:pPr defTabSz="472679"/>
            <a:r>
              <a:rPr lang="en-US" altLang="zh-CN" sz="1500" dirty="0">
                <a:latin typeface="Calibri" panose="020F0502020204030204" pitchFamily="34" charset="0"/>
                <a:cs typeface="Calibri" panose="020F0502020204030204" pitchFamily="34" charset="0"/>
              </a:rPr>
              <a:t>mature technology and applications</a:t>
            </a:r>
          </a:p>
        </p:txBody>
      </p:sp>
    </p:spTree>
    <p:extLst>
      <p:ext uri="{BB962C8B-B14F-4D97-AF65-F5344CB8AC3E}">
        <p14:creationId xmlns:p14="http://schemas.microsoft.com/office/powerpoint/2010/main" val="1589267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a:spLocks noGrp="1"/>
          </p:cNvSpPr>
          <p:nvPr>
            <p:ph type="title"/>
          </p:nvPr>
        </p:nvSpPr>
        <p:spPr>
          <a:xfrm>
            <a:off x="251520" y="195486"/>
            <a:ext cx="7128792" cy="432048"/>
          </a:xfrm>
        </p:spPr>
        <p:txBody>
          <a:bodyPr>
            <a:noAutofit/>
          </a:bodyPr>
          <a:lstStyle/>
          <a:p>
            <a:r>
              <a:rPr lang="en-US" sz="2400" cap="none" dirty="0"/>
              <a:t>Backhaul Network Topology Evolution</a:t>
            </a:r>
          </a:p>
        </p:txBody>
      </p:sp>
      <p:sp>
        <p:nvSpPr>
          <p:cNvPr id="333" name="Content Placeholder 2"/>
          <p:cNvSpPr txBox="1">
            <a:spLocks/>
          </p:cNvSpPr>
          <p:nvPr/>
        </p:nvSpPr>
        <p:spPr>
          <a:xfrm>
            <a:off x="5311818" y="1167963"/>
            <a:ext cx="3580662" cy="974477"/>
          </a:xfrm>
          <a:prstGeom prst="rect">
            <a:avLst/>
          </a:prstGeom>
        </p:spPr>
        <p:txBody>
          <a:bodyPr lIns="51393" tIns="25696" rIns="51393" bIns="25696"/>
          <a:lstStyle/>
          <a:p>
            <a:pPr marL="257106" indent="-257106" eaLnBrk="0" hangingPunct="0">
              <a:buClr>
                <a:schemeClr val="tx2"/>
              </a:buClr>
              <a:buSzPct val="70000"/>
              <a:buFont typeface="Wingdings" panose="05000000000000000000" pitchFamily="2" charset="2"/>
              <a:buChar char="n"/>
            </a:pPr>
            <a:r>
              <a:rPr lang="it-IT" sz="1600" b="1" dirty="0">
                <a:latin typeface="Calibri" panose="020F0502020204030204" pitchFamily="34" charset="0"/>
                <a:cs typeface="Calibri" panose="020F0502020204030204" pitchFamily="34" charset="0"/>
              </a:rPr>
              <a:t>Network topology change</a:t>
            </a:r>
          </a:p>
          <a:p>
            <a:pPr marL="415418" lvl="2" indent="-214255" eaLnBrk="0" hangingPunct="0">
              <a:buClr>
                <a:schemeClr val="tx2"/>
              </a:buClr>
              <a:buSzPct val="70000"/>
              <a:buFont typeface="Wingdings" panose="05000000000000000000" pitchFamily="2" charset="2"/>
              <a:buChar char="n"/>
            </a:pPr>
            <a:r>
              <a:rPr lang="it-IT" sz="1400" dirty="0">
                <a:latin typeface="Calibri" panose="020F0502020204030204" pitchFamily="34" charset="0"/>
                <a:cs typeface="Calibri" panose="020F0502020204030204" pitchFamily="34" charset="0"/>
              </a:rPr>
              <a:t>Network densification</a:t>
            </a:r>
          </a:p>
          <a:p>
            <a:pPr marL="415418" lvl="2" indent="-214255" eaLnBrk="0" hangingPunct="0">
              <a:buClr>
                <a:schemeClr val="tx2"/>
              </a:buClr>
              <a:buSzPct val="70000"/>
              <a:buFont typeface="Wingdings" panose="05000000000000000000" pitchFamily="2" charset="2"/>
              <a:buChar char="n"/>
            </a:pPr>
            <a:r>
              <a:rPr lang="it-IT" sz="1400" dirty="0">
                <a:latin typeface="Calibri" panose="020F0502020204030204" pitchFamily="34" charset="0"/>
                <a:cs typeface="Calibri" panose="020F0502020204030204" pitchFamily="34" charset="0"/>
              </a:rPr>
              <a:t>RAN sharing and operators consolidation</a:t>
            </a:r>
          </a:p>
          <a:p>
            <a:pPr marL="415418" lvl="2" indent="-214255" eaLnBrk="0" hangingPunct="0">
              <a:buClr>
                <a:schemeClr val="tx2"/>
              </a:buClr>
              <a:buSzPct val="70000"/>
              <a:buFont typeface="Wingdings" panose="05000000000000000000" pitchFamily="2" charset="2"/>
              <a:buChar char="n"/>
            </a:pPr>
            <a:r>
              <a:rPr lang="it-IT" sz="1400" dirty="0">
                <a:latin typeface="Calibri" panose="020F0502020204030204" pitchFamily="34" charset="0"/>
                <a:cs typeface="Calibri" panose="020F0502020204030204" pitchFamily="34" charset="0"/>
              </a:rPr>
              <a:t>Fiber penetration from core to edge</a:t>
            </a:r>
          </a:p>
        </p:txBody>
      </p:sp>
      <p:grpSp>
        <p:nvGrpSpPr>
          <p:cNvPr id="50" name="Group 49"/>
          <p:cNvGrpSpPr/>
          <p:nvPr/>
        </p:nvGrpSpPr>
        <p:grpSpPr>
          <a:xfrm>
            <a:off x="193080" y="992593"/>
            <a:ext cx="3988977" cy="859077"/>
            <a:chOff x="193080" y="992593"/>
            <a:chExt cx="3988977" cy="859077"/>
          </a:xfrm>
        </p:grpSpPr>
        <p:sp>
          <p:nvSpPr>
            <p:cNvPr id="51" name="Content Placeholder 2"/>
            <p:cNvSpPr txBox="1">
              <a:spLocks/>
            </p:cNvSpPr>
            <p:nvPr/>
          </p:nvSpPr>
          <p:spPr>
            <a:xfrm>
              <a:off x="355926" y="992593"/>
              <a:ext cx="3228188" cy="432103"/>
            </a:xfrm>
            <a:prstGeom prst="rect">
              <a:avLst/>
            </a:prstGeom>
          </p:spPr>
          <p:txBody>
            <a:bodyPr lIns="68522" tIns="34262" rIns="68522" bIns="34262" anchor="ctr"/>
            <a:lstStyle/>
            <a:p>
              <a:pPr defTabSz="914065" eaLnBrk="0" fontAlgn="base" hangingPunct="0">
                <a:spcAft>
                  <a:spcPct val="0"/>
                </a:spcAft>
                <a:buClr>
                  <a:schemeClr val="bg1"/>
                </a:buClr>
                <a:buSzPct val="70000"/>
              </a:pPr>
              <a:r>
                <a:rPr lang="it-IT" sz="1200" b="1" dirty="0">
                  <a:latin typeface="+mj-lt"/>
                  <a:ea typeface="宋体" charset="-122"/>
                  <a:cs typeface="Calibri" panose="020F0502020204030204" pitchFamily="34" charset="0"/>
                </a:rPr>
                <a:t>Radio site connected with fiber</a:t>
              </a:r>
            </a:p>
          </p:txBody>
        </p:sp>
        <p:sp>
          <p:nvSpPr>
            <p:cNvPr id="52" name="Oval 51"/>
            <p:cNvSpPr>
              <a:spLocks noChangeAspect="1"/>
            </p:cNvSpPr>
            <p:nvPr/>
          </p:nvSpPr>
          <p:spPr bwMode="auto">
            <a:xfrm>
              <a:off x="193080" y="1147488"/>
              <a:ext cx="116880" cy="118872"/>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94275" tIns="47139" rIns="94275" bIns="47139" numCol="1" rtlCol="0" anchor="ctr" anchorCtr="0" compatLnSpc="1">
              <a:prstTxWarp prst="textNoShape">
                <a:avLst/>
              </a:prstTxWarp>
            </a:bodyPr>
            <a:lstStyle/>
            <a:p>
              <a:pPr defTabSz="953738" fontAlgn="base">
                <a:spcBef>
                  <a:spcPct val="0"/>
                </a:spcBef>
                <a:spcAft>
                  <a:spcPct val="0"/>
                </a:spcAft>
              </a:pPr>
              <a:endParaRPr lang="zh-CN" altLang="en-US" sz="2798" b="1">
                <a:latin typeface="华文细黑" pitchFamily="2" charset="-122"/>
              </a:endParaRPr>
            </a:p>
          </p:txBody>
        </p:sp>
        <p:sp>
          <p:nvSpPr>
            <p:cNvPr id="53" name="Content Placeholder 2"/>
            <p:cNvSpPr txBox="1">
              <a:spLocks/>
            </p:cNvSpPr>
            <p:nvPr/>
          </p:nvSpPr>
          <p:spPr>
            <a:xfrm>
              <a:off x="344826" y="1211036"/>
              <a:ext cx="3837231" cy="432103"/>
            </a:xfrm>
            <a:prstGeom prst="rect">
              <a:avLst/>
            </a:prstGeom>
          </p:spPr>
          <p:txBody>
            <a:bodyPr lIns="68522" tIns="34262" rIns="68522" bIns="34262" anchor="ctr"/>
            <a:lstStyle/>
            <a:p>
              <a:pPr defTabSz="914065" eaLnBrk="0" fontAlgn="base" hangingPunct="0">
                <a:spcAft>
                  <a:spcPct val="0"/>
                </a:spcAft>
                <a:buClr>
                  <a:schemeClr val="bg1"/>
                </a:buClr>
                <a:buSzPct val="70000"/>
              </a:pPr>
              <a:r>
                <a:rPr lang="it-IT" sz="1200" b="1" dirty="0">
                  <a:latin typeface="+mj-lt"/>
                  <a:ea typeface="宋体" charset="-122"/>
                  <a:cs typeface="Calibri" panose="020F0502020204030204" pitchFamily="34" charset="0"/>
                </a:rPr>
                <a:t>Radio site connected with microwave</a:t>
              </a:r>
            </a:p>
          </p:txBody>
        </p:sp>
        <p:sp>
          <p:nvSpPr>
            <p:cNvPr id="54" name="Oval 53"/>
            <p:cNvSpPr>
              <a:spLocks noChangeAspect="1"/>
            </p:cNvSpPr>
            <p:nvPr/>
          </p:nvSpPr>
          <p:spPr bwMode="auto">
            <a:xfrm>
              <a:off x="193080" y="1363889"/>
              <a:ext cx="116880" cy="118872"/>
            </a:xfrm>
            <a:prstGeom prst="ellipse">
              <a:avLst/>
            </a:prstGeom>
            <a:solidFill>
              <a:srgbClr val="00B050"/>
            </a:solidFill>
            <a:ln w="12700" cap="flat" cmpd="sng" algn="ctr">
              <a:solidFill>
                <a:srgbClr val="002060"/>
              </a:solidFill>
              <a:prstDash val="solid"/>
              <a:round/>
              <a:headEnd type="none" w="med" len="med"/>
              <a:tailEnd type="none" w="med" len="med"/>
            </a:ln>
            <a:effectLst/>
          </p:spPr>
          <p:txBody>
            <a:bodyPr vert="horz" wrap="square" lIns="94275" tIns="47139" rIns="94275" bIns="47139" numCol="1" rtlCol="0" anchor="ctr" anchorCtr="0" compatLnSpc="1">
              <a:prstTxWarp prst="textNoShape">
                <a:avLst/>
              </a:prstTxWarp>
            </a:bodyPr>
            <a:lstStyle/>
            <a:p>
              <a:pPr defTabSz="953738" fontAlgn="base">
                <a:spcBef>
                  <a:spcPct val="0"/>
                </a:spcBef>
                <a:spcAft>
                  <a:spcPct val="0"/>
                </a:spcAft>
              </a:pPr>
              <a:endParaRPr lang="zh-CN" altLang="en-US" sz="2798" b="1">
                <a:latin typeface="华文细黑" pitchFamily="2" charset="-122"/>
              </a:endParaRPr>
            </a:p>
          </p:txBody>
        </p:sp>
        <p:sp>
          <p:nvSpPr>
            <p:cNvPr id="55" name="Oval 54"/>
            <p:cNvSpPr>
              <a:spLocks noChangeAspect="1"/>
            </p:cNvSpPr>
            <p:nvPr/>
          </p:nvSpPr>
          <p:spPr bwMode="auto">
            <a:xfrm>
              <a:off x="193080" y="1579913"/>
              <a:ext cx="116880" cy="118872"/>
            </a:xfrm>
            <a:prstGeom prst="ellipse">
              <a:avLst/>
            </a:prstGeom>
            <a:solidFill>
              <a:srgbClr val="00FF00"/>
            </a:solidFill>
            <a:ln w="12700" cap="flat" cmpd="sng" algn="ctr">
              <a:solidFill>
                <a:srgbClr val="002060"/>
              </a:solidFill>
              <a:prstDash val="solid"/>
              <a:round/>
              <a:headEnd type="none" w="med" len="med"/>
              <a:tailEnd type="none" w="med" len="med"/>
            </a:ln>
            <a:effectLst/>
          </p:spPr>
          <p:txBody>
            <a:bodyPr vert="horz" wrap="square" lIns="94275" tIns="47139" rIns="94275" bIns="47139" numCol="1" rtlCol="0" anchor="ctr" anchorCtr="0" compatLnSpc="1">
              <a:prstTxWarp prst="textNoShape">
                <a:avLst/>
              </a:prstTxWarp>
            </a:bodyPr>
            <a:lstStyle/>
            <a:p>
              <a:pPr defTabSz="953738" fontAlgn="base">
                <a:spcBef>
                  <a:spcPct val="0"/>
                </a:spcBef>
                <a:spcAft>
                  <a:spcPct val="0"/>
                </a:spcAft>
              </a:pPr>
              <a:endParaRPr lang="zh-CN" altLang="en-US" sz="2798" b="1">
                <a:latin typeface="华文细黑" pitchFamily="2" charset="-122"/>
              </a:endParaRPr>
            </a:p>
          </p:txBody>
        </p:sp>
        <p:sp>
          <p:nvSpPr>
            <p:cNvPr id="56" name="Content Placeholder 2"/>
            <p:cNvSpPr txBox="1">
              <a:spLocks/>
            </p:cNvSpPr>
            <p:nvPr/>
          </p:nvSpPr>
          <p:spPr>
            <a:xfrm>
              <a:off x="328858" y="1419567"/>
              <a:ext cx="3837231" cy="432103"/>
            </a:xfrm>
            <a:prstGeom prst="rect">
              <a:avLst/>
            </a:prstGeom>
          </p:spPr>
          <p:txBody>
            <a:bodyPr lIns="68522" tIns="34262" rIns="68522" bIns="34262" anchor="ctr"/>
            <a:lstStyle/>
            <a:p>
              <a:pPr defTabSz="914065" eaLnBrk="0" fontAlgn="base" hangingPunct="0">
                <a:spcAft>
                  <a:spcPct val="0"/>
                </a:spcAft>
                <a:buClr>
                  <a:schemeClr val="bg1"/>
                </a:buClr>
                <a:buSzPct val="70000"/>
              </a:pPr>
              <a:r>
                <a:rPr lang="it-IT" sz="1200" b="1" dirty="0">
                  <a:latin typeface="+mj-lt"/>
                  <a:ea typeface="宋体" charset="-122"/>
                  <a:cs typeface="Calibri" panose="020F0502020204030204" pitchFamily="34" charset="0"/>
                </a:rPr>
                <a:t>New Radio site connected with microwave</a:t>
              </a:r>
            </a:p>
          </p:txBody>
        </p:sp>
      </p:grpSp>
      <p:grpSp>
        <p:nvGrpSpPr>
          <p:cNvPr id="3" name="Group 2"/>
          <p:cNvGrpSpPr/>
          <p:nvPr/>
        </p:nvGrpSpPr>
        <p:grpSpPr>
          <a:xfrm>
            <a:off x="369191" y="1773906"/>
            <a:ext cx="4741965" cy="2673886"/>
            <a:chOff x="369191" y="1773906"/>
            <a:chExt cx="4741965" cy="2673886"/>
          </a:xfrm>
        </p:grpSpPr>
        <p:sp>
          <p:nvSpPr>
            <p:cNvPr id="239" name="Oval 238"/>
            <p:cNvSpPr/>
            <p:nvPr/>
          </p:nvSpPr>
          <p:spPr bwMode="auto">
            <a:xfrm>
              <a:off x="1403534" y="2924117"/>
              <a:ext cx="411373" cy="396044"/>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sp>
          <p:nvSpPr>
            <p:cNvPr id="240" name="Oval 239"/>
            <p:cNvSpPr/>
            <p:nvPr/>
          </p:nvSpPr>
          <p:spPr bwMode="auto">
            <a:xfrm>
              <a:off x="2498770" y="2924117"/>
              <a:ext cx="411373" cy="396044"/>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241" name="Straight Connector 240"/>
            <p:cNvCxnSpPr>
              <a:stCxn id="239" idx="6"/>
              <a:endCxn id="240" idx="2"/>
            </p:cNvCxnSpPr>
            <p:nvPr/>
          </p:nvCxnSpPr>
          <p:spPr bwMode="auto">
            <a:xfrm>
              <a:off x="1814907" y="3122139"/>
              <a:ext cx="683863"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nvGrpSpPr>
            <p:cNvPr id="242" name="Group 9"/>
            <p:cNvGrpSpPr/>
            <p:nvPr/>
          </p:nvGrpSpPr>
          <p:grpSpPr>
            <a:xfrm>
              <a:off x="2910142" y="2939949"/>
              <a:ext cx="1095236" cy="396044"/>
              <a:chOff x="2009335" y="2291897"/>
              <a:chExt cx="1460695" cy="534572"/>
            </a:xfrm>
          </p:grpSpPr>
          <p:sp>
            <p:nvSpPr>
              <p:cNvPr id="270" name="Oval 269"/>
              <p:cNvSpPr/>
              <p:nvPr/>
            </p:nvSpPr>
            <p:spPr bwMode="auto">
              <a:xfrm>
                <a:off x="2921390" y="2291897"/>
                <a:ext cx="548640"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271" name="Straight Connector 270"/>
              <p:cNvCxnSpPr>
                <a:endCxn id="270" idx="2"/>
              </p:cNvCxnSpPr>
              <p:nvPr/>
            </p:nvCxnSpPr>
            <p:spPr bwMode="auto">
              <a:xfrm>
                <a:off x="2009335" y="2559183"/>
                <a:ext cx="912055"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43" name="Group 10"/>
            <p:cNvGrpSpPr/>
            <p:nvPr/>
          </p:nvGrpSpPr>
          <p:grpSpPr>
            <a:xfrm>
              <a:off x="4015920" y="2906046"/>
              <a:ext cx="1095236" cy="396044"/>
              <a:chOff x="2009336" y="2248484"/>
              <a:chExt cx="1460695" cy="534572"/>
            </a:xfrm>
          </p:grpSpPr>
          <p:sp>
            <p:nvSpPr>
              <p:cNvPr id="268" name="Oval 267"/>
              <p:cNvSpPr/>
              <p:nvPr/>
            </p:nvSpPr>
            <p:spPr bwMode="auto">
              <a:xfrm>
                <a:off x="2921391" y="2248484"/>
                <a:ext cx="548640"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269" name="Straight Connector 268"/>
              <p:cNvCxnSpPr>
                <a:endCxn id="268" idx="2"/>
              </p:cNvCxnSpPr>
              <p:nvPr/>
            </p:nvCxnSpPr>
            <p:spPr bwMode="auto">
              <a:xfrm>
                <a:off x="2009336" y="2515770"/>
                <a:ext cx="912055"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47" name="Group 21"/>
            <p:cNvGrpSpPr/>
            <p:nvPr/>
          </p:nvGrpSpPr>
          <p:grpSpPr>
            <a:xfrm rot="2172101">
              <a:off x="3818293" y="3401058"/>
              <a:ext cx="1105779" cy="396044"/>
              <a:chOff x="2017467" y="2245768"/>
              <a:chExt cx="1460696" cy="534572"/>
            </a:xfrm>
          </p:grpSpPr>
          <p:sp>
            <p:nvSpPr>
              <p:cNvPr id="263" name="Oval 262"/>
              <p:cNvSpPr/>
              <p:nvPr/>
            </p:nvSpPr>
            <p:spPr bwMode="auto">
              <a:xfrm>
                <a:off x="2929523" y="2245768"/>
                <a:ext cx="548640"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264" name="Straight Connector 263"/>
              <p:cNvCxnSpPr>
                <a:endCxn id="263" idx="2"/>
              </p:cNvCxnSpPr>
              <p:nvPr/>
            </p:nvCxnSpPr>
            <p:spPr bwMode="auto">
              <a:xfrm>
                <a:off x="2017467" y="2513053"/>
                <a:ext cx="912056"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48" name="Group 27"/>
            <p:cNvGrpSpPr/>
            <p:nvPr/>
          </p:nvGrpSpPr>
          <p:grpSpPr>
            <a:xfrm rot="19427899" flipV="1">
              <a:off x="3827203" y="2430055"/>
              <a:ext cx="1105778" cy="396044"/>
              <a:chOff x="2001205" y="2223066"/>
              <a:chExt cx="1460695" cy="534572"/>
            </a:xfrm>
          </p:grpSpPr>
          <p:sp>
            <p:nvSpPr>
              <p:cNvPr id="261" name="Oval 260"/>
              <p:cNvSpPr/>
              <p:nvPr/>
            </p:nvSpPr>
            <p:spPr bwMode="auto">
              <a:xfrm>
                <a:off x="2913261" y="2223066"/>
                <a:ext cx="548639"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262" name="Straight Connector 261"/>
              <p:cNvCxnSpPr>
                <a:endCxn id="261" idx="2"/>
              </p:cNvCxnSpPr>
              <p:nvPr/>
            </p:nvCxnSpPr>
            <p:spPr bwMode="auto">
              <a:xfrm>
                <a:off x="2001205" y="2490351"/>
                <a:ext cx="912055"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49" name="Group 30"/>
            <p:cNvGrpSpPr/>
            <p:nvPr/>
          </p:nvGrpSpPr>
          <p:grpSpPr>
            <a:xfrm rot="2172101">
              <a:off x="2698826" y="3411932"/>
              <a:ext cx="1105779" cy="396044"/>
              <a:chOff x="2017467" y="2245768"/>
              <a:chExt cx="1460696" cy="534572"/>
            </a:xfrm>
          </p:grpSpPr>
          <p:sp>
            <p:nvSpPr>
              <p:cNvPr id="259" name="Oval 258"/>
              <p:cNvSpPr/>
              <p:nvPr/>
            </p:nvSpPr>
            <p:spPr bwMode="auto">
              <a:xfrm>
                <a:off x="2929523" y="2245768"/>
                <a:ext cx="548640"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260" name="Straight Connector 259"/>
              <p:cNvCxnSpPr>
                <a:endCxn id="259" idx="2"/>
              </p:cNvCxnSpPr>
              <p:nvPr/>
            </p:nvCxnSpPr>
            <p:spPr bwMode="auto">
              <a:xfrm>
                <a:off x="2017467" y="2513053"/>
                <a:ext cx="912056"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50" name="Group 33"/>
            <p:cNvGrpSpPr/>
            <p:nvPr/>
          </p:nvGrpSpPr>
          <p:grpSpPr>
            <a:xfrm rot="2172101">
              <a:off x="3605576" y="4051748"/>
              <a:ext cx="1105779" cy="396044"/>
              <a:chOff x="2017467" y="2245768"/>
              <a:chExt cx="1460696" cy="534572"/>
            </a:xfrm>
          </p:grpSpPr>
          <p:sp>
            <p:nvSpPr>
              <p:cNvPr id="257" name="Oval 256"/>
              <p:cNvSpPr/>
              <p:nvPr/>
            </p:nvSpPr>
            <p:spPr bwMode="auto">
              <a:xfrm>
                <a:off x="2929523" y="2245768"/>
                <a:ext cx="548640"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258" name="Straight Connector 257"/>
              <p:cNvCxnSpPr>
                <a:endCxn id="257" idx="2"/>
              </p:cNvCxnSpPr>
              <p:nvPr/>
            </p:nvCxnSpPr>
            <p:spPr bwMode="auto">
              <a:xfrm>
                <a:off x="2017467" y="2513053"/>
                <a:ext cx="912056"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51" name="Group 63"/>
            <p:cNvGrpSpPr/>
            <p:nvPr/>
          </p:nvGrpSpPr>
          <p:grpSpPr>
            <a:xfrm rot="19427899" flipV="1">
              <a:off x="2697282" y="2429983"/>
              <a:ext cx="1105778" cy="396044"/>
              <a:chOff x="1988462" y="2205280"/>
              <a:chExt cx="1460696" cy="534572"/>
            </a:xfrm>
          </p:grpSpPr>
          <p:sp>
            <p:nvSpPr>
              <p:cNvPr id="255" name="Oval 254"/>
              <p:cNvSpPr/>
              <p:nvPr/>
            </p:nvSpPr>
            <p:spPr bwMode="auto">
              <a:xfrm>
                <a:off x="2900520" y="2205280"/>
                <a:ext cx="548638"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256" name="Straight Connector 255"/>
              <p:cNvCxnSpPr>
                <a:endCxn id="255" idx="2"/>
              </p:cNvCxnSpPr>
              <p:nvPr/>
            </p:nvCxnSpPr>
            <p:spPr bwMode="auto">
              <a:xfrm>
                <a:off x="1988462" y="2472565"/>
                <a:ext cx="912056"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52" name="Group 66"/>
            <p:cNvGrpSpPr/>
            <p:nvPr/>
          </p:nvGrpSpPr>
          <p:grpSpPr>
            <a:xfrm rot="19427899" flipV="1">
              <a:off x="3603937" y="1773906"/>
              <a:ext cx="1105778" cy="396044"/>
              <a:chOff x="2001205" y="2223066"/>
              <a:chExt cx="1460695" cy="534572"/>
            </a:xfrm>
          </p:grpSpPr>
          <p:sp>
            <p:nvSpPr>
              <p:cNvPr id="253" name="Oval 252"/>
              <p:cNvSpPr/>
              <p:nvPr/>
            </p:nvSpPr>
            <p:spPr bwMode="auto">
              <a:xfrm>
                <a:off x="2913261" y="2223066"/>
                <a:ext cx="548639" cy="53457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254" name="Straight Connector 253"/>
              <p:cNvCxnSpPr>
                <a:endCxn id="253" idx="2"/>
              </p:cNvCxnSpPr>
              <p:nvPr/>
            </p:nvCxnSpPr>
            <p:spPr bwMode="auto">
              <a:xfrm>
                <a:off x="2001205" y="2490351"/>
                <a:ext cx="912055"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grpSp>
          <p:nvGrpSpPr>
            <p:cNvPr id="2" name="Group 1"/>
            <p:cNvGrpSpPr/>
            <p:nvPr/>
          </p:nvGrpSpPr>
          <p:grpSpPr>
            <a:xfrm>
              <a:off x="369191" y="2981750"/>
              <a:ext cx="1050623" cy="302244"/>
              <a:chOff x="369191" y="2981750"/>
              <a:chExt cx="1050623" cy="302244"/>
            </a:xfrm>
          </p:grpSpPr>
          <p:sp>
            <p:nvSpPr>
              <p:cNvPr id="65" name="Oval 64"/>
              <p:cNvSpPr/>
              <p:nvPr/>
            </p:nvSpPr>
            <p:spPr bwMode="auto">
              <a:xfrm>
                <a:off x="762980" y="2981750"/>
                <a:ext cx="295345" cy="302244"/>
              </a:xfrm>
              <a:prstGeom prst="ellipse">
                <a:avLst/>
              </a:prstGeom>
              <a:noFill/>
              <a:ln w="28575" cap="flat" cmpd="sng" algn="ctr">
                <a:solidFill>
                  <a:srgbClr val="FF0000"/>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66" name="Straight Arrow Connector 65"/>
              <p:cNvCxnSpPr/>
              <p:nvPr/>
            </p:nvCxnSpPr>
            <p:spPr bwMode="auto">
              <a:xfrm flipV="1">
                <a:off x="816781" y="3033859"/>
                <a:ext cx="157160" cy="143337"/>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cxnSp>
            <p:nvCxnSpPr>
              <p:cNvPr id="67" name="Straight Arrow Connector 66"/>
              <p:cNvCxnSpPr/>
              <p:nvPr/>
            </p:nvCxnSpPr>
            <p:spPr bwMode="auto">
              <a:xfrm flipV="1">
                <a:off x="857213" y="3073809"/>
                <a:ext cx="157160" cy="143337"/>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cxnSp>
            <p:nvCxnSpPr>
              <p:cNvPr id="68" name="Straight Connector 67"/>
              <p:cNvCxnSpPr/>
              <p:nvPr/>
            </p:nvCxnSpPr>
            <p:spPr bwMode="auto">
              <a:xfrm>
                <a:off x="1043608" y="3132873"/>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cxnSp>
            <p:nvCxnSpPr>
              <p:cNvPr id="69" name="Straight Connector 68"/>
              <p:cNvCxnSpPr/>
              <p:nvPr/>
            </p:nvCxnSpPr>
            <p:spPr bwMode="auto">
              <a:xfrm>
                <a:off x="369191" y="3131132"/>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grpSp>
      </p:grpSp>
    </p:spTree>
    <p:extLst>
      <p:ext uri="{BB962C8B-B14F-4D97-AF65-F5344CB8AC3E}">
        <p14:creationId xmlns:p14="http://schemas.microsoft.com/office/powerpoint/2010/main" val="158204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a:spLocks noGrp="1"/>
          </p:cNvSpPr>
          <p:nvPr>
            <p:ph type="title"/>
          </p:nvPr>
        </p:nvSpPr>
        <p:spPr>
          <a:xfrm>
            <a:off x="251520" y="195486"/>
            <a:ext cx="7128792" cy="432048"/>
          </a:xfrm>
        </p:spPr>
        <p:txBody>
          <a:bodyPr>
            <a:noAutofit/>
          </a:bodyPr>
          <a:lstStyle/>
          <a:p>
            <a:r>
              <a:rPr lang="en-US" sz="2400" cap="none" dirty="0"/>
              <a:t>Backhaul Network Topology Evolution</a:t>
            </a:r>
          </a:p>
        </p:txBody>
      </p:sp>
      <p:grpSp>
        <p:nvGrpSpPr>
          <p:cNvPr id="3" name="Group 2"/>
          <p:cNvGrpSpPr/>
          <p:nvPr/>
        </p:nvGrpSpPr>
        <p:grpSpPr>
          <a:xfrm>
            <a:off x="339851" y="1131589"/>
            <a:ext cx="4802303" cy="3960442"/>
            <a:chOff x="339851" y="1131589"/>
            <a:chExt cx="4802303" cy="3960442"/>
          </a:xfrm>
        </p:grpSpPr>
        <p:cxnSp>
          <p:nvCxnSpPr>
            <p:cNvPr id="125" name="Straight Connector 124"/>
            <p:cNvCxnSpPr>
              <a:stCxn id="145" idx="7"/>
            </p:cNvCxnSpPr>
            <p:nvPr/>
          </p:nvCxnSpPr>
          <p:spPr bwMode="auto">
            <a:xfrm flipV="1">
              <a:off x="430915" y="2470145"/>
              <a:ext cx="2900626" cy="595344"/>
            </a:xfrm>
            <a:prstGeom prst="line">
              <a:avLst/>
            </a:prstGeom>
            <a:solidFill>
              <a:srgbClr val="FF9933"/>
            </a:solidFill>
            <a:ln w="28575" cap="flat" cmpd="sng" algn="ctr">
              <a:solidFill>
                <a:srgbClr val="FF0000"/>
              </a:solidFill>
              <a:prstDash val="solid"/>
              <a:round/>
              <a:headEnd type="none" w="med" len="med"/>
              <a:tailEnd type="none" w="med" len="med"/>
            </a:ln>
            <a:effectLst/>
          </p:spPr>
        </p:cxnSp>
        <p:sp>
          <p:nvSpPr>
            <p:cNvPr id="126" name="Oval 125"/>
            <p:cNvSpPr/>
            <p:nvPr/>
          </p:nvSpPr>
          <p:spPr bwMode="auto">
            <a:xfrm>
              <a:off x="1434531" y="2913130"/>
              <a:ext cx="411373" cy="396044"/>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sp>
          <p:nvSpPr>
            <p:cNvPr id="127" name="Oval 126"/>
            <p:cNvSpPr/>
            <p:nvPr/>
          </p:nvSpPr>
          <p:spPr bwMode="auto">
            <a:xfrm>
              <a:off x="2529767" y="2913130"/>
              <a:ext cx="411373" cy="396044"/>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28" name="Straight Connector 127"/>
            <p:cNvCxnSpPr>
              <a:stCxn id="126" idx="6"/>
              <a:endCxn id="127" idx="2"/>
            </p:cNvCxnSpPr>
            <p:nvPr/>
          </p:nvCxnSpPr>
          <p:spPr bwMode="auto">
            <a:xfrm>
              <a:off x="1845904" y="3111151"/>
              <a:ext cx="683863" cy="0"/>
            </a:xfrm>
            <a:prstGeom prst="line">
              <a:avLst/>
            </a:prstGeom>
            <a:solidFill>
              <a:srgbClr val="FF9933"/>
            </a:solidFill>
            <a:ln w="57150" cap="flat" cmpd="sng" algn="ctr">
              <a:solidFill>
                <a:schemeClr val="tx1"/>
              </a:solidFill>
              <a:prstDash val="solid"/>
              <a:round/>
              <a:headEnd type="none" w="med" len="med"/>
              <a:tailEnd type="none" w="med" len="med"/>
            </a:ln>
            <a:effectLst/>
          </p:spPr>
        </p:cxnSp>
        <p:grpSp>
          <p:nvGrpSpPr>
            <p:cNvPr id="129" name="Group 10"/>
            <p:cNvGrpSpPr/>
            <p:nvPr/>
          </p:nvGrpSpPr>
          <p:grpSpPr>
            <a:xfrm>
              <a:off x="4046918" y="2911390"/>
              <a:ext cx="1095236" cy="396044"/>
              <a:chOff x="2009335" y="2234418"/>
              <a:chExt cx="1460695" cy="534572"/>
            </a:xfrm>
            <a:solidFill>
              <a:srgbClr val="00B050"/>
            </a:solidFill>
          </p:grpSpPr>
          <p:sp>
            <p:nvSpPr>
              <p:cNvPr id="183" name="Oval 182"/>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84" name="Straight Connector 183"/>
              <p:cNvCxnSpPr>
                <a:endCxn id="183"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130" name="Group 17"/>
            <p:cNvGrpSpPr/>
            <p:nvPr/>
          </p:nvGrpSpPr>
          <p:grpSpPr>
            <a:xfrm>
              <a:off x="762980" y="2967224"/>
              <a:ext cx="295345" cy="302244"/>
              <a:chOff x="6569612" y="3618929"/>
              <a:chExt cx="393896" cy="407963"/>
            </a:xfrm>
          </p:grpSpPr>
          <p:sp>
            <p:nvSpPr>
              <p:cNvPr id="180" name="Oval 179"/>
              <p:cNvSpPr/>
              <p:nvPr/>
            </p:nvSpPr>
            <p:spPr bwMode="auto">
              <a:xfrm>
                <a:off x="6569612" y="3618929"/>
                <a:ext cx="393896" cy="407963"/>
              </a:xfrm>
              <a:prstGeom prst="ellipse">
                <a:avLst/>
              </a:prstGeom>
              <a:noFill/>
              <a:ln w="28575" cap="flat" cmpd="sng" algn="ctr">
                <a:solidFill>
                  <a:srgbClr val="FF0000"/>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81" name="Straight Arrow Connector 180"/>
              <p:cNvCxnSpPr/>
              <p:nvPr/>
            </p:nvCxnSpPr>
            <p:spPr bwMode="auto">
              <a:xfrm flipV="1">
                <a:off x="6641365" y="3689265"/>
                <a:ext cx="209601" cy="193473"/>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cxnSp>
            <p:nvCxnSpPr>
              <p:cNvPr id="182" name="Straight Arrow Connector 181"/>
              <p:cNvCxnSpPr/>
              <p:nvPr/>
            </p:nvCxnSpPr>
            <p:spPr bwMode="auto">
              <a:xfrm flipV="1">
                <a:off x="6695289" y="3743189"/>
                <a:ext cx="209601" cy="193473"/>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grpSp>
        <p:cxnSp>
          <p:nvCxnSpPr>
            <p:cNvPr id="131" name="Straight Connector 130"/>
            <p:cNvCxnSpPr>
              <a:stCxn id="180" idx="6"/>
            </p:cNvCxnSpPr>
            <p:nvPr/>
          </p:nvCxnSpPr>
          <p:spPr bwMode="auto">
            <a:xfrm>
              <a:off x="1058325" y="3118347"/>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cxnSp>
          <p:nvCxnSpPr>
            <p:cNvPr id="132" name="Straight Connector 131"/>
            <p:cNvCxnSpPr/>
            <p:nvPr/>
          </p:nvCxnSpPr>
          <p:spPr bwMode="auto">
            <a:xfrm>
              <a:off x="369191" y="3116606"/>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grpSp>
          <p:nvGrpSpPr>
            <p:cNvPr id="133" name="Group 21"/>
            <p:cNvGrpSpPr/>
            <p:nvPr/>
          </p:nvGrpSpPr>
          <p:grpSpPr>
            <a:xfrm rot="2172101">
              <a:off x="3849351" y="3406445"/>
              <a:ext cx="1105778" cy="396044"/>
              <a:chOff x="2009335" y="2234418"/>
              <a:chExt cx="1460695" cy="534572"/>
            </a:xfrm>
            <a:solidFill>
              <a:srgbClr val="00B050"/>
            </a:solidFill>
          </p:grpSpPr>
          <p:sp>
            <p:nvSpPr>
              <p:cNvPr id="178" name="Oval 177"/>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79" name="Straight Connector 178"/>
              <p:cNvCxnSpPr>
                <a:endCxn id="178"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134" name="Group 27"/>
            <p:cNvGrpSpPr/>
            <p:nvPr/>
          </p:nvGrpSpPr>
          <p:grpSpPr>
            <a:xfrm rot="19427899" flipV="1">
              <a:off x="3858139" y="2435442"/>
              <a:ext cx="1105778" cy="396044"/>
              <a:chOff x="2009335" y="2234418"/>
              <a:chExt cx="1460695" cy="534572"/>
            </a:xfrm>
            <a:solidFill>
              <a:srgbClr val="00B050"/>
            </a:solidFill>
          </p:grpSpPr>
          <p:sp>
            <p:nvSpPr>
              <p:cNvPr id="176" name="Oval 175"/>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77" name="Straight Connector 176"/>
              <p:cNvCxnSpPr>
                <a:endCxn id="176"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sp>
          <p:nvSpPr>
            <p:cNvPr id="135" name="Oval 134"/>
            <p:cNvSpPr/>
            <p:nvPr/>
          </p:nvSpPr>
          <p:spPr bwMode="auto">
            <a:xfrm rot="2172101">
              <a:off x="3353683" y="3618785"/>
              <a:ext cx="415333" cy="396044"/>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grpSp>
          <p:nvGrpSpPr>
            <p:cNvPr id="136" name="Group 33"/>
            <p:cNvGrpSpPr/>
            <p:nvPr/>
          </p:nvGrpSpPr>
          <p:grpSpPr>
            <a:xfrm rot="2172101">
              <a:off x="3636634" y="4057135"/>
              <a:ext cx="1105778" cy="396044"/>
              <a:chOff x="2009335" y="2234418"/>
              <a:chExt cx="1460695" cy="534572"/>
            </a:xfrm>
            <a:solidFill>
              <a:srgbClr val="00B050"/>
            </a:solidFill>
          </p:grpSpPr>
          <p:sp>
            <p:nvSpPr>
              <p:cNvPr id="174" name="Oval 173"/>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75" name="Straight Connector 174"/>
              <p:cNvCxnSpPr>
                <a:endCxn id="174"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sp>
          <p:nvSpPr>
            <p:cNvPr id="137" name="Oval 136"/>
            <p:cNvSpPr/>
            <p:nvPr/>
          </p:nvSpPr>
          <p:spPr bwMode="auto">
            <a:xfrm rot="19427899" flipV="1">
              <a:off x="3351922" y="2217643"/>
              <a:ext cx="415333" cy="396044"/>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grpSp>
          <p:nvGrpSpPr>
            <p:cNvPr id="138" name="Group 66"/>
            <p:cNvGrpSpPr/>
            <p:nvPr/>
          </p:nvGrpSpPr>
          <p:grpSpPr>
            <a:xfrm rot="19427899" flipV="1">
              <a:off x="3634873" y="1779293"/>
              <a:ext cx="1105778" cy="396044"/>
              <a:chOff x="2009335" y="2234418"/>
              <a:chExt cx="1460695" cy="534572"/>
            </a:xfrm>
            <a:solidFill>
              <a:srgbClr val="00B050"/>
            </a:solidFill>
          </p:grpSpPr>
          <p:sp>
            <p:nvSpPr>
              <p:cNvPr id="172" name="Oval 171"/>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73" name="Straight Connector 172"/>
              <p:cNvCxnSpPr>
                <a:endCxn id="172"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139" name="Group 36"/>
            <p:cNvGrpSpPr/>
            <p:nvPr/>
          </p:nvGrpSpPr>
          <p:grpSpPr>
            <a:xfrm>
              <a:off x="2141373" y="3378847"/>
              <a:ext cx="295345" cy="302244"/>
              <a:chOff x="6569612" y="3587262"/>
              <a:chExt cx="393896" cy="407963"/>
            </a:xfrm>
          </p:grpSpPr>
          <p:sp>
            <p:nvSpPr>
              <p:cNvPr id="169" name="Oval 168"/>
              <p:cNvSpPr/>
              <p:nvPr/>
            </p:nvSpPr>
            <p:spPr bwMode="auto">
              <a:xfrm>
                <a:off x="6569612" y="3587262"/>
                <a:ext cx="393896" cy="407963"/>
              </a:xfrm>
              <a:prstGeom prst="ellipse">
                <a:avLst/>
              </a:prstGeom>
              <a:noFill/>
              <a:ln w="28575" cap="flat" cmpd="sng" algn="ctr">
                <a:solidFill>
                  <a:srgbClr val="FF0000"/>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70" name="Straight Arrow Connector 169"/>
              <p:cNvCxnSpPr/>
              <p:nvPr/>
            </p:nvCxnSpPr>
            <p:spPr bwMode="auto">
              <a:xfrm flipV="1">
                <a:off x="6641365" y="3657598"/>
                <a:ext cx="209601" cy="193474"/>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cxnSp>
            <p:nvCxnSpPr>
              <p:cNvPr id="171" name="Straight Arrow Connector 170"/>
              <p:cNvCxnSpPr/>
              <p:nvPr/>
            </p:nvCxnSpPr>
            <p:spPr bwMode="auto">
              <a:xfrm flipV="1">
                <a:off x="6695289" y="3711522"/>
                <a:ext cx="209601" cy="193474"/>
              </a:xfrm>
              <a:prstGeom prst="straightConnector1">
                <a:avLst/>
              </a:prstGeom>
              <a:solidFill>
                <a:srgbClr val="FF9933"/>
              </a:solidFill>
              <a:ln w="28575" cap="flat" cmpd="sng" algn="ctr">
                <a:solidFill>
                  <a:srgbClr val="FF0000"/>
                </a:solidFill>
                <a:prstDash val="solid"/>
                <a:round/>
                <a:headEnd type="none" w="med" len="med"/>
                <a:tailEnd type="triangle"/>
              </a:ln>
              <a:effectLst/>
            </p:spPr>
          </p:cxnSp>
        </p:grpSp>
        <p:cxnSp>
          <p:nvCxnSpPr>
            <p:cNvPr id="140" name="Straight Connector 139"/>
            <p:cNvCxnSpPr>
              <a:stCxn id="169" idx="6"/>
            </p:cNvCxnSpPr>
            <p:nvPr/>
          </p:nvCxnSpPr>
          <p:spPr bwMode="auto">
            <a:xfrm>
              <a:off x="2436717" y="3529969"/>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cxnSp>
          <p:nvCxnSpPr>
            <p:cNvPr id="141" name="Straight Connector 140"/>
            <p:cNvCxnSpPr/>
            <p:nvPr/>
          </p:nvCxnSpPr>
          <p:spPr bwMode="auto">
            <a:xfrm>
              <a:off x="1742208" y="3524179"/>
              <a:ext cx="376206" cy="1740"/>
            </a:xfrm>
            <a:prstGeom prst="line">
              <a:avLst/>
            </a:prstGeom>
            <a:solidFill>
              <a:srgbClr val="FF9933"/>
            </a:solidFill>
            <a:ln w="28575" cap="flat" cmpd="sng" algn="ctr">
              <a:solidFill>
                <a:srgbClr val="FF0000"/>
              </a:solidFill>
              <a:prstDash val="solid"/>
              <a:round/>
              <a:headEnd type="none" w="med" len="med"/>
              <a:tailEnd type="none" w="med" len="med"/>
            </a:ln>
            <a:effectLst/>
          </p:spPr>
        </p:cxnSp>
        <p:sp>
          <p:nvSpPr>
            <p:cNvPr id="142" name="Freeform 141"/>
            <p:cNvSpPr/>
            <p:nvPr/>
          </p:nvSpPr>
          <p:spPr bwMode="auto">
            <a:xfrm>
              <a:off x="2784678" y="3258850"/>
              <a:ext cx="989304" cy="275510"/>
            </a:xfrm>
            <a:custGeom>
              <a:avLst/>
              <a:gdLst>
                <a:gd name="connsiteX0" fmla="*/ 0 w 1319416"/>
                <a:gd name="connsiteY0" fmla="*/ 371879 h 371879"/>
                <a:gd name="connsiteX1" fmla="*/ 872197 w 1319416"/>
                <a:gd name="connsiteY1" fmla="*/ 273406 h 371879"/>
                <a:gd name="connsiteX2" fmla="*/ 1280160 w 1319416"/>
                <a:gd name="connsiteY2" fmla="*/ 20187 h 371879"/>
                <a:gd name="connsiteX3" fmla="*/ 1280160 w 1319416"/>
                <a:gd name="connsiteY3" fmla="*/ 34255 h 371879"/>
              </a:gdLst>
              <a:ahLst/>
              <a:cxnLst>
                <a:cxn ang="0">
                  <a:pos x="connsiteX0" y="connsiteY0"/>
                </a:cxn>
                <a:cxn ang="0">
                  <a:pos x="connsiteX1" y="connsiteY1"/>
                </a:cxn>
                <a:cxn ang="0">
                  <a:pos x="connsiteX2" y="connsiteY2"/>
                </a:cxn>
                <a:cxn ang="0">
                  <a:pos x="connsiteX3" y="connsiteY3"/>
                </a:cxn>
              </a:cxnLst>
              <a:rect l="l" t="t" r="r" b="b"/>
              <a:pathLst>
                <a:path w="1319416" h="371879">
                  <a:moveTo>
                    <a:pt x="0" y="371879"/>
                  </a:moveTo>
                  <a:cubicBezTo>
                    <a:pt x="329418" y="351950"/>
                    <a:pt x="658837" y="332021"/>
                    <a:pt x="872197" y="273406"/>
                  </a:cubicBezTo>
                  <a:cubicBezTo>
                    <a:pt x="1085557" y="214791"/>
                    <a:pt x="1212166" y="60045"/>
                    <a:pt x="1280160" y="20187"/>
                  </a:cubicBezTo>
                  <a:cubicBezTo>
                    <a:pt x="1348154" y="-19672"/>
                    <a:pt x="1314157" y="7291"/>
                    <a:pt x="1280160" y="34255"/>
                  </a:cubicBezTo>
                </a:path>
              </a:pathLst>
            </a:custGeom>
            <a:no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sp>
          <p:nvSpPr>
            <p:cNvPr id="143" name="Oval 142"/>
            <p:cNvSpPr/>
            <p:nvPr/>
          </p:nvSpPr>
          <p:spPr bwMode="auto">
            <a:xfrm>
              <a:off x="3625003" y="2913130"/>
              <a:ext cx="411373" cy="396044"/>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sp>
          <p:nvSpPr>
            <p:cNvPr id="144" name="Freeform 143"/>
            <p:cNvSpPr/>
            <p:nvPr/>
          </p:nvSpPr>
          <p:spPr bwMode="auto">
            <a:xfrm rot="160548">
              <a:off x="374788" y="3109056"/>
              <a:ext cx="1433705" cy="397708"/>
            </a:xfrm>
            <a:custGeom>
              <a:avLst/>
              <a:gdLst>
                <a:gd name="connsiteX0" fmla="*/ 1885071 w 1885071"/>
                <a:gd name="connsiteY0" fmla="*/ 576775 h 611529"/>
                <a:gd name="connsiteX1" fmla="*/ 590843 w 1885071"/>
                <a:gd name="connsiteY1" fmla="*/ 548640 h 611529"/>
                <a:gd name="connsiteX2" fmla="*/ 0 w 1885071"/>
                <a:gd name="connsiteY2" fmla="*/ 0 h 611529"/>
              </a:gdLst>
              <a:ahLst/>
              <a:cxnLst>
                <a:cxn ang="0">
                  <a:pos x="connsiteX0" y="connsiteY0"/>
                </a:cxn>
                <a:cxn ang="0">
                  <a:pos x="connsiteX1" y="connsiteY1"/>
                </a:cxn>
                <a:cxn ang="0">
                  <a:pos x="connsiteX2" y="connsiteY2"/>
                </a:cxn>
              </a:cxnLst>
              <a:rect l="l" t="t" r="r" b="b"/>
              <a:pathLst>
                <a:path w="1885071" h="611529">
                  <a:moveTo>
                    <a:pt x="1885071" y="576775"/>
                  </a:moveTo>
                  <a:cubicBezTo>
                    <a:pt x="1395046" y="610772"/>
                    <a:pt x="905022" y="644769"/>
                    <a:pt x="590843" y="548640"/>
                  </a:cubicBezTo>
                  <a:cubicBezTo>
                    <a:pt x="276664" y="452511"/>
                    <a:pt x="138332" y="226255"/>
                    <a:pt x="0" y="0"/>
                  </a:cubicBezTo>
                </a:path>
              </a:pathLst>
            </a:custGeom>
            <a:no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sp>
          <p:nvSpPr>
            <p:cNvPr id="145" name="Oval 144"/>
            <p:cNvSpPr/>
            <p:nvPr/>
          </p:nvSpPr>
          <p:spPr bwMode="auto">
            <a:xfrm>
              <a:off x="339851" y="3050348"/>
              <a:ext cx="106688" cy="103388"/>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46" name="Straight Connector 145"/>
            <p:cNvCxnSpPr>
              <a:stCxn id="169" idx="6"/>
            </p:cNvCxnSpPr>
            <p:nvPr/>
          </p:nvCxnSpPr>
          <p:spPr bwMode="auto">
            <a:xfrm>
              <a:off x="2436718" y="3529969"/>
              <a:ext cx="894822" cy="231042"/>
            </a:xfrm>
            <a:prstGeom prst="line">
              <a:avLst/>
            </a:prstGeom>
            <a:solidFill>
              <a:srgbClr val="FF9933"/>
            </a:solidFill>
            <a:ln w="28575" cap="flat" cmpd="sng" algn="ctr">
              <a:solidFill>
                <a:srgbClr val="FF0000"/>
              </a:solidFill>
              <a:prstDash val="solid"/>
              <a:round/>
              <a:headEnd type="none" w="med" len="med"/>
              <a:tailEnd type="none" w="med" len="med"/>
            </a:ln>
            <a:effectLst/>
          </p:spPr>
        </p:cxnSp>
        <p:grpSp>
          <p:nvGrpSpPr>
            <p:cNvPr id="147" name="Group 52"/>
            <p:cNvGrpSpPr/>
            <p:nvPr/>
          </p:nvGrpSpPr>
          <p:grpSpPr>
            <a:xfrm rot="5400000">
              <a:off x="3018502" y="4350532"/>
              <a:ext cx="1082172" cy="400825"/>
              <a:chOff x="2009335" y="2234418"/>
              <a:chExt cx="1460695" cy="534572"/>
            </a:xfrm>
            <a:solidFill>
              <a:srgbClr val="00FF00"/>
            </a:solidFill>
          </p:grpSpPr>
          <p:sp>
            <p:nvSpPr>
              <p:cNvPr id="167" name="Oval 166"/>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68" name="Straight Connector 167"/>
              <p:cNvCxnSpPr>
                <a:endCxn id="167"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sp>
          <p:nvSpPr>
            <p:cNvPr id="148" name="Oval 147"/>
            <p:cNvSpPr/>
            <p:nvPr/>
          </p:nvSpPr>
          <p:spPr bwMode="auto">
            <a:xfrm>
              <a:off x="2149294" y="2513577"/>
              <a:ext cx="295345" cy="302244"/>
            </a:xfrm>
            <a:prstGeom prst="ellipse">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70708" tIns="35355" rIns="70708" bIns="35355"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49" name="Straight Arrow Connector 148"/>
            <p:cNvCxnSpPr/>
            <p:nvPr/>
          </p:nvCxnSpPr>
          <p:spPr bwMode="auto">
            <a:xfrm flipV="1">
              <a:off x="2203095" y="2565686"/>
              <a:ext cx="157160" cy="143338"/>
            </a:xfrm>
            <a:prstGeom prst="straightConnector1">
              <a:avLst/>
            </a:prstGeom>
            <a:solidFill>
              <a:schemeClr val="bg1"/>
            </a:solidFill>
            <a:ln w="28575" cap="flat" cmpd="sng" algn="ctr">
              <a:solidFill>
                <a:srgbClr val="FF0000"/>
              </a:solidFill>
              <a:prstDash val="solid"/>
              <a:round/>
              <a:headEnd type="none" w="med" len="med"/>
              <a:tailEnd type="triangle"/>
            </a:ln>
            <a:effectLst/>
          </p:spPr>
        </p:cxnSp>
        <p:cxnSp>
          <p:nvCxnSpPr>
            <p:cNvPr id="150" name="Straight Arrow Connector 149"/>
            <p:cNvCxnSpPr/>
            <p:nvPr/>
          </p:nvCxnSpPr>
          <p:spPr bwMode="auto">
            <a:xfrm flipV="1">
              <a:off x="2243527" y="2605636"/>
              <a:ext cx="157160" cy="143338"/>
            </a:xfrm>
            <a:prstGeom prst="straightConnector1">
              <a:avLst/>
            </a:prstGeom>
            <a:solidFill>
              <a:schemeClr val="bg1"/>
            </a:solidFill>
            <a:ln w="28575" cap="flat" cmpd="sng" algn="ctr">
              <a:solidFill>
                <a:srgbClr val="FF0000"/>
              </a:solidFill>
              <a:prstDash val="solid"/>
              <a:round/>
              <a:headEnd type="none" w="med" len="med"/>
              <a:tailEnd type="triangle"/>
            </a:ln>
            <a:effectLst/>
          </p:spPr>
        </p:cxnSp>
        <p:grpSp>
          <p:nvGrpSpPr>
            <p:cNvPr id="151" name="Group 61"/>
            <p:cNvGrpSpPr/>
            <p:nvPr/>
          </p:nvGrpSpPr>
          <p:grpSpPr>
            <a:xfrm rot="5400000" flipH="1" flipV="1">
              <a:off x="3016742" y="1472262"/>
              <a:ext cx="1082172" cy="400825"/>
              <a:chOff x="2009335" y="2234418"/>
              <a:chExt cx="1460695" cy="534572"/>
            </a:xfrm>
            <a:solidFill>
              <a:srgbClr val="00FF00"/>
            </a:solidFill>
          </p:grpSpPr>
          <p:sp>
            <p:nvSpPr>
              <p:cNvPr id="165" name="Oval 164"/>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66" name="Straight Connector 165"/>
              <p:cNvCxnSpPr>
                <a:endCxn id="165"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152" name="Group 80"/>
            <p:cNvGrpSpPr/>
            <p:nvPr/>
          </p:nvGrpSpPr>
          <p:grpSpPr>
            <a:xfrm rot="5400000">
              <a:off x="1107039" y="3648107"/>
              <a:ext cx="1082172" cy="400825"/>
              <a:chOff x="2009335" y="2234418"/>
              <a:chExt cx="1460695" cy="534572"/>
            </a:xfrm>
            <a:solidFill>
              <a:srgbClr val="00FF00"/>
            </a:solidFill>
          </p:grpSpPr>
          <p:sp>
            <p:nvSpPr>
              <p:cNvPr id="163" name="Oval 162"/>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64" name="Straight Connector 163"/>
              <p:cNvCxnSpPr>
                <a:endCxn id="163"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153" name="Group 83"/>
            <p:cNvGrpSpPr/>
            <p:nvPr/>
          </p:nvGrpSpPr>
          <p:grpSpPr>
            <a:xfrm rot="16200000" flipV="1">
              <a:off x="1105279" y="2166420"/>
              <a:ext cx="1082172" cy="400825"/>
              <a:chOff x="2009335" y="2234418"/>
              <a:chExt cx="1460695" cy="534572"/>
            </a:xfrm>
            <a:solidFill>
              <a:srgbClr val="00FF00"/>
            </a:solidFill>
          </p:grpSpPr>
          <p:sp>
            <p:nvSpPr>
              <p:cNvPr id="161" name="Oval 160"/>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62" name="Straight Connector 161"/>
              <p:cNvCxnSpPr>
                <a:endCxn id="161"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154" name="Group 86"/>
            <p:cNvGrpSpPr/>
            <p:nvPr/>
          </p:nvGrpSpPr>
          <p:grpSpPr>
            <a:xfrm rot="5400000">
              <a:off x="2212825" y="3656790"/>
              <a:ext cx="1082172" cy="400825"/>
              <a:chOff x="2009335" y="2234418"/>
              <a:chExt cx="1460695" cy="534572"/>
            </a:xfrm>
            <a:solidFill>
              <a:srgbClr val="00FF00"/>
            </a:solidFill>
          </p:grpSpPr>
          <p:sp>
            <p:nvSpPr>
              <p:cNvPr id="159" name="Oval 158"/>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60" name="Straight Connector 159"/>
              <p:cNvCxnSpPr>
                <a:endCxn id="159"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nvGrpSpPr>
            <p:cNvPr id="156" name="Group 89"/>
            <p:cNvGrpSpPr/>
            <p:nvPr/>
          </p:nvGrpSpPr>
          <p:grpSpPr>
            <a:xfrm rot="16200000" flipV="1">
              <a:off x="2211065" y="2175103"/>
              <a:ext cx="1082172" cy="400825"/>
              <a:chOff x="2009335" y="2234418"/>
              <a:chExt cx="1460695" cy="534572"/>
            </a:xfrm>
            <a:solidFill>
              <a:srgbClr val="00FF00"/>
            </a:solidFill>
          </p:grpSpPr>
          <p:sp>
            <p:nvSpPr>
              <p:cNvPr id="157" name="Oval 156"/>
              <p:cNvSpPr/>
              <p:nvPr/>
            </p:nvSpPr>
            <p:spPr bwMode="auto">
              <a:xfrm>
                <a:off x="2921390" y="2234418"/>
                <a:ext cx="548640" cy="534572"/>
              </a:xfrm>
              <a:prstGeom prst="ellipse">
                <a:avLst/>
              </a:prstGeom>
              <a:grpFill/>
              <a:ln w="9525" cap="flat" cmpd="sng" algn="ctr">
                <a:solidFill>
                  <a:schemeClr val="tx1"/>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defTabSz="715375" fontAlgn="base">
                  <a:spcBef>
                    <a:spcPct val="0"/>
                  </a:spcBef>
                  <a:spcAft>
                    <a:spcPct val="0"/>
                  </a:spcAft>
                </a:pPr>
                <a:endParaRPr lang="zh-CN" altLang="en-US" sz="2100" b="1" dirty="0">
                  <a:latin typeface="华文细黑" pitchFamily="2" charset="-122"/>
                  <a:ea typeface="华文细黑" pitchFamily="2" charset="-122"/>
                </a:endParaRPr>
              </a:p>
            </p:txBody>
          </p:sp>
          <p:cxnSp>
            <p:nvCxnSpPr>
              <p:cNvPr id="158" name="Straight Connector 157"/>
              <p:cNvCxnSpPr>
                <a:endCxn id="157" idx="2"/>
              </p:cNvCxnSpPr>
              <p:nvPr/>
            </p:nvCxnSpPr>
            <p:spPr bwMode="auto">
              <a:xfrm>
                <a:off x="2009335" y="2501704"/>
                <a:ext cx="912055" cy="0"/>
              </a:xfrm>
              <a:prstGeom prst="line">
                <a:avLst/>
              </a:prstGeom>
              <a:grpFill/>
              <a:ln w="57150" cap="flat" cmpd="sng" algn="ctr">
                <a:solidFill>
                  <a:schemeClr val="tx1"/>
                </a:solidFill>
                <a:prstDash val="solid"/>
                <a:round/>
                <a:headEnd type="none" w="med" len="med"/>
                <a:tailEnd type="none" w="med" len="med"/>
              </a:ln>
              <a:effectLst/>
            </p:spPr>
          </p:cxnSp>
        </p:grpSp>
      </p:grpSp>
      <p:sp>
        <p:nvSpPr>
          <p:cNvPr id="191" name="Content Placeholder 2"/>
          <p:cNvSpPr txBox="1">
            <a:spLocks/>
          </p:cNvSpPr>
          <p:nvPr/>
        </p:nvSpPr>
        <p:spPr>
          <a:xfrm>
            <a:off x="5311818" y="1189956"/>
            <a:ext cx="3508654" cy="974477"/>
          </a:xfrm>
          <a:prstGeom prst="rect">
            <a:avLst/>
          </a:prstGeom>
        </p:spPr>
        <p:txBody>
          <a:bodyPr lIns="51393" tIns="25696" rIns="51393" bIns="25696"/>
          <a:lstStyle/>
          <a:p>
            <a:pPr marL="257106" indent="-257106" eaLnBrk="0" hangingPunct="0">
              <a:buClr>
                <a:schemeClr val="tx2"/>
              </a:buClr>
              <a:buSzPct val="70000"/>
              <a:buFont typeface="Wingdings" panose="05000000000000000000" pitchFamily="2" charset="2"/>
              <a:buChar char="n"/>
            </a:pPr>
            <a:r>
              <a:rPr lang="it-IT" sz="1600" b="1" dirty="0">
                <a:latin typeface="Calibri" panose="020F0502020204030204" pitchFamily="34" charset="0"/>
                <a:cs typeface="Calibri" panose="020F0502020204030204" pitchFamily="34" charset="0"/>
              </a:rPr>
              <a:t>Network topology change</a:t>
            </a:r>
          </a:p>
          <a:p>
            <a:pPr marL="415418" lvl="2" indent="-214255" eaLnBrk="0" hangingPunct="0">
              <a:buClr>
                <a:schemeClr val="tx2"/>
              </a:buClr>
              <a:buSzPct val="70000"/>
              <a:buFont typeface="Wingdings" panose="05000000000000000000" pitchFamily="2" charset="2"/>
              <a:buChar char="n"/>
            </a:pPr>
            <a:r>
              <a:rPr lang="it-IT" sz="1400" dirty="0">
                <a:latin typeface="Calibri" panose="020F0502020204030204" pitchFamily="34" charset="0"/>
                <a:cs typeface="Calibri" panose="020F0502020204030204" pitchFamily="34" charset="0"/>
              </a:rPr>
              <a:t>Network densification</a:t>
            </a:r>
          </a:p>
          <a:p>
            <a:pPr marL="415418" lvl="2" indent="-214255" eaLnBrk="0" hangingPunct="0">
              <a:buClr>
                <a:schemeClr val="tx2"/>
              </a:buClr>
              <a:buSzPct val="70000"/>
              <a:buFont typeface="Wingdings" panose="05000000000000000000" pitchFamily="2" charset="2"/>
              <a:buChar char="n"/>
            </a:pPr>
            <a:r>
              <a:rPr lang="it-IT" sz="1400" dirty="0">
                <a:latin typeface="Calibri" panose="020F0502020204030204" pitchFamily="34" charset="0"/>
                <a:cs typeface="Calibri" panose="020F0502020204030204" pitchFamily="34" charset="0"/>
              </a:rPr>
              <a:t>RAN sharing and operators consolidation</a:t>
            </a:r>
          </a:p>
          <a:p>
            <a:pPr marL="415418" lvl="2" indent="-214255" eaLnBrk="0" hangingPunct="0">
              <a:buClr>
                <a:schemeClr val="tx2"/>
              </a:buClr>
              <a:buSzPct val="70000"/>
              <a:buFont typeface="Wingdings" panose="05000000000000000000" pitchFamily="2" charset="2"/>
              <a:buChar char="n"/>
            </a:pPr>
            <a:r>
              <a:rPr lang="it-IT" sz="1400" dirty="0">
                <a:latin typeface="Calibri" panose="020F0502020204030204" pitchFamily="34" charset="0"/>
                <a:cs typeface="Calibri" panose="020F0502020204030204" pitchFamily="34" charset="0"/>
              </a:rPr>
              <a:t>Fiber penetration from core to edge</a:t>
            </a:r>
          </a:p>
        </p:txBody>
      </p:sp>
      <p:sp>
        <p:nvSpPr>
          <p:cNvPr id="192" name="Content Placeholder 2"/>
          <p:cNvSpPr txBox="1">
            <a:spLocks/>
          </p:cNvSpPr>
          <p:nvPr/>
        </p:nvSpPr>
        <p:spPr>
          <a:xfrm>
            <a:off x="5287501" y="2121962"/>
            <a:ext cx="4103387" cy="735861"/>
          </a:xfrm>
          <a:prstGeom prst="rect">
            <a:avLst/>
          </a:prstGeom>
        </p:spPr>
        <p:txBody>
          <a:bodyPr lIns="51393" tIns="25696" rIns="51393" bIns="25696"/>
          <a:lstStyle/>
          <a:p>
            <a:pPr marL="257106" indent="-257106" eaLnBrk="0" hangingPunct="0">
              <a:buClr>
                <a:schemeClr val="tx2"/>
              </a:buClr>
              <a:buSzPct val="70000"/>
              <a:buFont typeface="Wingdings" panose="05000000000000000000" pitchFamily="2" charset="2"/>
              <a:buChar char="n"/>
            </a:pPr>
            <a:r>
              <a:rPr lang="it-IT" sz="1600" b="1" dirty="0">
                <a:latin typeface="Calibri" panose="020F0502020204030204" pitchFamily="34" charset="0"/>
                <a:cs typeface="Calibri" panose="020F0502020204030204" pitchFamily="34" charset="0"/>
              </a:rPr>
              <a:t>‘’Shorter networks’’ and shorter hops</a:t>
            </a:r>
          </a:p>
          <a:p>
            <a:pPr marL="415418" lvl="2" indent="-214255" eaLnBrk="0" hangingPunct="0">
              <a:buClr>
                <a:schemeClr val="tx2"/>
              </a:buClr>
              <a:buSzPct val="70000"/>
              <a:buFont typeface="Wingdings" panose="05000000000000000000" pitchFamily="2" charset="2"/>
              <a:buChar char="n"/>
            </a:pPr>
            <a:r>
              <a:rPr lang="it-IT" altLang="zh-CN" sz="1400" dirty="0">
                <a:latin typeface="Calibri" panose="020F0502020204030204" pitchFamily="34" charset="0"/>
                <a:cs typeface="Calibri" panose="020F0502020204030204" pitchFamily="34" charset="0"/>
              </a:rPr>
              <a:t>Shortening of microwave chains</a:t>
            </a:r>
          </a:p>
          <a:p>
            <a:pPr marL="415418" lvl="2" indent="-214255" eaLnBrk="0" hangingPunct="0">
              <a:buClr>
                <a:schemeClr val="tx2"/>
              </a:buClr>
              <a:buSzPct val="70000"/>
              <a:buFont typeface="Wingdings" panose="05000000000000000000" pitchFamily="2" charset="2"/>
              <a:buChar char="n"/>
            </a:pPr>
            <a:r>
              <a:rPr lang="it-IT" altLang="zh-CN" sz="1400" b="1" dirty="0">
                <a:solidFill>
                  <a:srgbClr val="1F497D"/>
                </a:solidFill>
                <a:latin typeface="Calibri" panose="020F0502020204030204" pitchFamily="34" charset="0"/>
                <a:cs typeface="Calibri" panose="020F0502020204030204" pitchFamily="34" charset="0"/>
              </a:rPr>
              <a:t>Star topologies </a:t>
            </a:r>
            <a:r>
              <a:rPr lang="it-IT" altLang="zh-CN" sz="1400" dirty="0">
                <a:latin typeface="Calibri" panose="020F0502020204030204" pitchFamily="34" charset="0"/>
                <a:cs typeface="Calibri" panose="020F0502020204030204" pitchFamily="34" charset="0"/>
              </a:rPr>
              <a:t>from the fiber PoP</a:t>
            </a:r>
          </a:p>
        </p:txBody>
      </p:sp>
      <p:pic>
        <p:nvPicPr>
          <p:cNvPr id="63" name="Picture 62"/>
          <p:cNvPicPr>
            <a:picLocks noChangeAspect="1"/>
          </p:cNvPicPr>
          <p:nvPr/>
        </p:nvPicPr>
        <p:blipFill>
          <a:blip r:embed="rId2"/>
          <a:stretch>
            <a:fillRect/>
          </a:stretch>
        </p:blipFill>
        <p:spPr>
          <a:xfrm>
            <a:off x="6179302" y="2835830"/>
            <a:ext cx="2125691" cy="1767726"/>
          </a:xfrm>
          <a:prstGeom prst="rect">
            <a:avLst/>
          </a:prstGeom>
        </p:spPr>
      </p:pic>
      <p:sp>
        <p:nvSpPr>
          <p:cNvPr id="118" name="Rectangle 117"/>
          <p:cNvSpPr/>
          <p:nvPr/>
        </p:nvSpPr>
        <p:spPr>
          <a:xfrm>
            <a:off x="0" y="4690635"/>
            <a:ext cx="9144000" cy="461635"/>
          </a:xfrm>
          <a:prstGeom prst="rect">
            <a:avLst/>
          </a:prstGeom>
          <a:solidFill>
            <a:schemeClr val="accent1"/>
          </a:solidFill>
        </p:spPr>
        <p:txBody>
          <a:bodyPr wrap="square" lIns="91410" tIns="45705" rIns="91410" bIns="45705">
            <a:spAutoFit/>
          </a:bodyPr>
          <a:lstStyle/>
          <a:p>
            <a:pPr algn="ctr"/>
            <a:r>
              <a:rPr lang="en-US" sz="2400" b="1" kern="0" dirty="0">
                <a:solidFill>
                  <a:srgbClr val="002060"/>
                </a:solidFill>
                <a:cs typeface="Arial" pitchFamily="34" charset="0"/>
              </a:rPr>
              <a:t> </a:t>
            </a:r>
            <a:r>
              <a:rPr lang="en-US" sz="2400" b="1" dirty="0">
                <a:solidFill>
                  <a:schemeClr val="bg1"/>
                </a:solidFill>
                <a:cs typeface="Arial" pitchFamily="34" charset="0"/>
              </a:rPr>
              <a:t>New network topology drives BH to the higher part of the spectrum</a:t>
            </a:r>
            <a:endParaRPr lang="en-US" sz="2400" dirty="0">
              <a:solidFill>
                <a:schemeClr val="bg1"/>
              </a:solidFill>
            </a:endParaRPr>
          </a:p>
        </p:txBody>
      </p:sp>
      <p:grpSp>
        <p:nvGrpSpPr>
          <p:cNvPr id="69" name="Group 68"/>
          <p:cNvGrpSpPr/>
          <p:nvPr/>
        </p:nvGrpSpPr>
        <p:grpSpPr>
          <a:xfrm>
            <a:off x="193080" y="992593"/>
            <a:ext cx="3988977" cy="859077"/>
            <a:chOff x="193080" y="992593"/>
            <a:chExt cx="3988977" cy="859077"/>
          </a:xfrm>
        </p:grpSpPr>
        <p:sp>
          <p:nvSpPr>
            <p:cNvPr id="70" name="Content Placeholder 2"/>
            <p:cNvSpPr txBox="1">
              <a:spLocks/>
            </p:cNvSpPr>
            <p:nvPr/>
          </p:nvSpPr>
          <p:spPr>
            <a:xfrm>
              <a:off x="355926" y="992593"/>
              <a:ext cx="3228188" cy="432103"/>
            </a:xfrm>
            <a:prstGeom prst="rect">
              <a:avLst/>
            </a:prstGeom>
          </p:spPr>
          <p:txBody>
            <a:bodyPr lIns="68522" tIns="34262" rIns="68522" bIns="34262" anchor="ctr"/>
            <a:lstStyle/>
            <a:p>
              <a:pPr defTabSz="914065" eaLnBrk="0" fontAlgn="base" hangingPunct="0">
                <a:spcAft>
                  <a:spcPct val="0"/>
                </a:spcAft>
                <a:buClr>
                  <a:schemeClr val="bg1"/>
                </a:buClr>
                <a:buSzPct val="70000"/>
              </a:pPr>
              <a:r>
                <a:rPr lang="it-IT" sz="1200" b="1" dirty="0">
                  <a:latin typeface="+mj-lt"/>
                  <a:ea typeface="宋体" charset="-122"/>
                  <a:cs typeface="Calibri" panose="020F0502020204030204" pitchFamily="34" charset="0"/>
                </a:rPr>
                <a:t>Radio site connected with fiber</a:t>
              </a:r>
            </a:p>
          </p:txBody>
        </p:sp>
        <p:sp>
          <p:nvSpPr>
            <p:cNvPr id="71" name="Oval 70"/>
            <p:cNvSpPr>
              <a:spLocks noChangeAspect="1"/>
            </p:cNvSpPr>
            <p:nvPr/>
          </p:nvSpPr>
          <p:spPr bwMode="auto">
            <a:xfrm>
              <a:off x="193080" y="1147488"/>
              <a:ext cx="116880" cy="118872"/>
            </a:xfrm>
            <a:prstGeom prst="ellipse">
              <a:avLst/>
            </a:prstGeom>
            <a:solidFill>
              <a:srgbClr val="00B050"/>
            </a:solidFill>
            <a:ln w="28575" cap="flat" cmpd="sng" algn="ctr">
              <a:solidFill>
                <a:srgbClr val="FF0000"/>
              </a:solidFill>
              <a:prstDash val="solid"/>
              <a:round/>
              <a:headEnd type="none" w="med" len="med"/>
              <a:tailEnd type="none" w="med" len="med"/>
            </a:ln>
            <a:effectLst/>
          </p:spPr>
          <p:txBody>
            <a:bodyPr vert="horz" wrap="square" lIns="94275" tIns="47139" rIns="94275" bIns="47139" numCol="1" rtlCol="0" anchor="ctr" anchorCtr="0" compatLnSpc="1">
              <a:prstTxWarp prst="textNoShape">
                <a:avLst/>
              </a:prstTxWarp>
            </a:bodyPr>
            <a:lstStyle/>
            <a:p>
              <a:pPr defTabSz="953738" fontAlgn="base">
                <a:spcBef>
                  <a:spcPct val="0"/>
                </a:spcBef>
                <a:spcAft>
                  <a:spcPct val="0"/>
                </a:spcAft>
              </a:pPr>
              <a:endParaRPr lang="zh-CN" altLang="en-US" sz="2798" b="1">
                <a:latin typeface="华文细黑" pitchFamily="2" charset="-122"/>
              </a:endParaRPr>
            </a:p>
          </p:txBody>
        </p:sp>
        <p:sp>
          <p:nvSpPr>
            <p:cNvPr id="72" name="Content Placeholder 2"/>
            <p:cNvSpPr txBox="1">
              <a:spLocks/>
            </p:cNvSpPr>
            <p:nvPr/>
          </p:nvSpPr>
          <p:spPr>
            <a:xfrm>
              <a:off x="344826" y="1211036"/>
              <a:ext cx="3837231" cy="432103"/>
            </a:xfrm>
            <a:prstGeom prst="rect">
              <a:avLst/>
            </a:prstGeom>
          </p:spPr>
          <p:txBody>
            <a:bodyPr lIns="68522" tIns="34262" rIns="68522" bIns="34262" anchor="ctr"/>
            <a:lstStyle/>
            <a:p>
              <a:pPr defTabSz="914065" eaLnBrk="0" fontAlgn="base" hangingPunct="0">
                <a:spcAft>
                  <a:spcPct val="0"/>
                </a:spcAft>
                <a:buClr>
                  <a:schemeClr val="bg1"/>
                </a:buClr>
                <a:buSzPct val="70000"/>
              </a:pPr>
              <a:r>
                <a:rPr lang="it-IT" sz="1200" b="1" dirty="0">
                  <a:latin typeface="+mj-lt"/>
                  <a:ea typeface="宋体" charset="-122"/>
                  <a:cs typeface="Calibri" panose="020F0502020204030204" pitchFamily="34" charset="0"/>
                </a:rPr>
                <a:t>Radio site connected with microwave</a:t>
              </a:r>
            </a:p>
          </p:txBody>
        </p:sp>
        <p:sp>
          <p:nvSpPr>
            <p:cNvPr id="73" name="Oval 72"/>
            <p:cNvSpPr>
              <a:spLocks noChangeAspect="1"/>
            </p:cNvSpPr>
            <p:nvPr/>
          </p:nvSpPr>
          <p:spPr bwMode="auto">
            <a:xfrm>
              <a:off x="193080" y="1363889"/>
              <a:ext cx="116880" cy="118872"/>
            </a:xfrm>
            <a:prstGeom prst="ellipse">
              <a:avLst/>
            </a:prstGeom>
            <a:solidFill>
              <a:srgbClr val="00B050"/>
            </a:solidFill>
            <a:ln w="12700" cap="flat" cmpd="sng" algn="ctr">
              <a:solidFill>
                <a:srgbClr val="002060"/>
              </a:solidFill>
              <a:prstDash val="solid"/>
              <a:round/>
              <a:headEnd type="none" w="med" len="med"/>
              <a:tailEnd type="none" w="med" len="med"/>
            </a:ln>
            <a:effectLst/>
          </p:spPr>
          <p:txBody>
            <a:bodyPr vert="horz" wrap="square" lIns="94275" tIns="47139" rIns="94275" bIns="47139" numCol="1" rtlCol="0" anchor="ctr" anchorCtr="0" compatLnSpc="1">
              <a:prstTxWarp prst="textNoShape">
                <a:avLst/>
              </a:prstTxWarp>
            </a:bodyPr>
            <a:lstStyle/>
            <a:p>
              <a:pPr defTabSz="953738" fontAlgn="base">
                <a:spcBef>
                  <a:spcPct val="0"/>
                </a:spcBef>
                <a:spcAft>
                  <a:spcPct val="0"/>
                </a:spcAft>
              </a:pPr>
              <a:endParaRPr lang="zh-CN" altLang="en-US" sz="2798" b="1">
                <a:latin typeface="华文细黑" pitchFamily="2" charset="-122"/>
              </a:endParaRPr>
            </a:p>
          </p:txBody>
        </p:sp>
        <p:sp>
          <p:nvSpPr>
            <p:cNvPr id="74" name="Oval 73"/>
            <p:cNvSpPr>
              <a:spLocks noChangeAspect="1"/>
            </p:cNvSpPr>
            <p:nvPr/>
          </p:nvSpPr>
          <p:spPr bwMode="auto">
            <a:xfrm>
              <a:off x="193080" y="1579913"/>
              <a:ext cx="116880" cy="118872"/>
            </a:xfrm>
            <a:prstGeom prst="ellipse">
              <a:avLst/>
            </a:prstGeom>
            <a:solidFill>
              <a:srgbClr val="00FF00"/>
            </a:solidFill>
            <a:ln w="12700" cap="flat" cmpd="sng" algn="ctr">
              <a:solidFill>
                <a:srgbClr val="002060"/>
              </a:solidFill>
              <a:prstDash val="solid"/>
              <a:round/>
              <a:headEnd type="none" w="med" len="med"/>
              <a:tailEnd type="none" w="med" len="med"/>
            </a:ln>
            <a:effectLst/>
          </p:spPr>
          <p:txBody>
            <a:bodyPr vert="horz" wrap="square" lIns="94275" tIns="47139" rIns="94275" bIns="47139" numCol="1" rtlCol="0" anchor="ctr" anchorCtr="0" compatLnSpc="1">
              <a:prstTxWarp prst="textNoShape">
                <a:avLst/>
              </a:prstTxWarp>
            </a:bodyPr>
            <a:lstStyle/>
            <a:p>
              <a:pPr defTabSz="953738" fontAlgn="base">
                <a:spcBef>
                  <a:spcPct val="0"/>
                </a:spcBef>
                <a:spcAft>
                  <a:spcPct val="0"/>
                </a:spcAft>
              </a:pPr>
              <a:endParaRPr lang="zh-CN" altLang="en-US" sz="2798" b="1">
                <a:latin typeface="华文细黑" pitchFamily="2" charset="-122"/>
              </a:endParaRPr>
            </a:p>
          </p:txBody>
        </p:sp>
        <p:sp>
          <p:nvSpPr>
            <p:cNvPr id="75" name="Content Placeholder 2"/>
            <p:cNvSpPr txBox="1">
              <a:spLocks/>
            </p:cNvSpPr>
            <p:nvPr/>
          </p:nvSpPr>
          <p:spPr>
            <a:xfrm>
              <a:off x="328858" y="1419567"/>
              <a:ext cx="3837231" cy="432103"/>
            </a:xfrm>
            <a:prstGeom prst="rect">
              <a:avLst/>
            </a:prstGeom>
          </p:spPr>
          <p:txBody>
            <a:bodyPr lIns="68522" tIns="34262" rIns="68522" bIns="34262" anchor="ctr"/>
            <a:lstStyle/>
            <a:p>
              <a:pPr defTabSz="914065" eaLnBrk="0" fontAlgn="base" hangingPunct="0">
                <a:spcAft>
                  <a:spcPct val="0"/>
                </a:spcAft>
                <a:buClr>
                  <a:schemeClr val="bg1"/>
                </a:buClr>
                <a:buSzPct val="70000"/>
              </a:pPr>
              <a:r>
                <a:rPr lang="it-IT" sz="1200" b="1" dirty="0">
                  <a:latin typeface="+mj-lt"/>
                  <a:ea typeface="宋体" charset="-122"/>
                  <a:cs typeface="Calibri" panose="020F0502020204030204" pitchFamily="34" charset="0"/>
                </a:rPr>
                <a:t>New Radio site connected with microwave</a:t>
              </a:r>
            </a:p>
          </p:txBody>
        </p:sp>
      </p:grpSp>
    </p:spTree>
    <p:extLst>
      <p:ext uri="{BB962C8B-B14F-4D97-AF65-F5344CB8AC3E}">
        <p14:creationId xmlns:p14="http://schemas.microsoft.com/office/powerpoint/2010/main" val="308237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linds(horizontal)">
                                      <p:cBhvr>
                                        <p:cTn id="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01F8669-2152-440C-9376-E2033D98B3C6}" vid="{CD28F82A-AFFE-4D60-BB42-A2EB47ED22E5}"/>
    </a:ext>
  </a:extLst>
</a:theme>
</file>

<file path=ppt/theme/theme2.xml><?xml version="1.0" encoding="utf-8"?>
<a:theme xmlns:a="http://schemas.openxmlformats.org/drawingml/2006/main" name="ETSI_EXTERNAL_PRESENTATION_template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TSI Presentation Template 2014.ppt [Read-Only] [Compatibility Mode]" id="{AFE42CB8-55C5-4F80-B2E0-2723371E9FC9}" vid="{6B371DB4-0E50-4853-B1AC-155CECE37296}"/>
    </a:ext>
  </a:extLst>
</a:theme>
</file>

<file path=ppt/theme/theme3.xml><?xml version="1.0" encoding="utf-8"?>
<a:theme xmlns:a="http://schemas.openxmlformats.org/drawingml/2006/main" name="Additional Layouts for Analysts—2017">
  <a:themeElements>
    <a:clrScheme name="Custom 22">
      <a:dk1>
        <a:srgbClr val="000000"/>
      </a:dk1>
      <a:lt1>
        <a:srgbClr val="FFFFFF"/>
      </a:lt1>
      <a:dk2>
        <a:srgbClr val="4B4B4B"/>
      </a:dk2>
      <a:lt2>
        <a:srgbClr val="999999"/>
      </a:lt2>
      <a:accent1>
        <a:srgbClr val="00AB4E"/>
      </a:accent1>
      <a:accent2>
        <a:srgbClr val="B1B3B6"/>
      </a:accent2>
      <a:accent3>
        <a:srgbClr val="009697"/>
      </a:accent3>
      <a:accent4>
        <a:srgbClr val="8DC63F"/>
      </a:accent4>
      <a:accent5>
        <a:srgbClr val="00B5F1"/>
      </a:accent5>
      <a:accent6>
        <a:srgbClr val="F7941D"/>
      </a:accent6>
      <a:hlink>
        <a:srgbClr val="0066B3"/>
      </a:hlink>
      <a:folHlink>
        <a:srgbClr val="9615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F8080"/>
        </a:solidFill>
        <a:ln>
          <a:noFill/>
        </a:ln>
      </a:spPr>
      <a:bodyPr rtlCol="0" anchor="ctr"/>
      <a:lstStyle>
        <a:defPPr algn="ctr">
          <a:defRPr sz="1600" b="1" spc="2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7F808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rIns="72000" rtlCol="0">
        <a:spAutoFit/>
      </a:bodyPr>
      <a:lstStyle>
        <a:defPPr>
          <a:defRPr dirty="0" err="1" smtClean="0"/>
        </a:defPPr>
      </a:lstStyle>
    </a:txDef>
  </a:objectDefaults>
  <a:extraClrSchemeLst/>
  <a:custClrLst>
    <a:custClr name="IHSM Green">
      <a:srgbClr val="00AB4E"/>
    </a:custClr>
    <a:custClr name="IHSM Gray Tint">
      <a:srgbClr val="B1B3B6"/>
    </a:custClr>
    <a:custClr name="IHSM Teal">
      <a:srgbClr val="009697"/>
    </a:custClr>
    <a:custClr name="IHSM Bright Green">
      <a:srgbClr val="8DC63F"/>
    </a:custClr>
    <a:custClr name="IHSM Blue">
      <a:srgbClr val="00B5F1"/>
    </a:custClr>
    <a:custClr name="IHSM Orange">
      <a:srgbClr val="F7941D"/>
    </a:custClr>
    <a:custClr name="IHSM Purple">
      <a:srgbClr val="96157C"/>
    </a:custClr>
    <a:custClr name="IHSM Red Tint">
      <a:srgbClr val="FABFB7"/>
    </a:custClr>
    <a:custClr name="IHSM Red">
      <a:srgbClr val="EE2F53"/>
    </a:custClr>
    <a:custClr name="IHSM Blue Tint">
      <a:srgbClr val="B6E4FA"/>
    </a:custClr>
    <a:custClr name="IHSM Mid Blue">
      <a:srgbClr val="0066B3"/>
    </a:custClr>
    <a:custClr name="IHSM Light Yellow">
      <a:srgbClr val="FFD200"/>
    </a:custClr>
    <a:custClr name="IHSM Dark Gray">
      <a:srgbClr val="58595B"/>
    </a:custClr>
    <a:custClr name="IHSM Teal Tint">
      <a:srgbClr val="8DC0C4"/>
    </a:custClr>
    <a:custClr name="IHSM Burnt Orange">
      <a:srgbClr val="C84623"/>
    </a:custClr>
    <a:custClr name="IHSM Bright Green Tint">
      <a:srgbClr val="C4DF9B"/>
    </a:custClr>
    <a:custClr name="IHSM Dark Blue">
      <a:srgbClr val="103C68"/>
    </a:custClr>
    <a:custClr name="IHSM Dark Purple Tint">
      <a:srgbClr val="8F7890"/>
    </a:custClr>
    <a:custClr name="IHSM Yellow Tint">
      <a:srgbClr val="FFE694"/>
    </a:custClr>
    <a:custClr name="IHSM Dark Green">
      <a:srgbClr val="265B3F"/>
    </a:custClr>
    <a:custClr name="IHSM Orange Tint">
      <a:srgbClr val="FBB161"/>
    </a:custClr>
    <a:custClr name="IHSM Dark Purple">
      <a:srgbClr val="4B254C"/>
    </a:custClr>
    <a:custClr name="IHSM Gray">
      <a:srgbClr val="939598"/>
    </a:custClr>
    <a:custClr name="Landfill 1">
      <a:srgbClr val="F2F1EC"/>
    </a:custClr>
    <a:custClr name="Landfill 2">
      <a:srgbClr val="E3E3DF"/>
    </a:custClr>
    <a:custClr name="Landfill 3">
      <a:srgbClr val="D2D2CF"/>
    </a:custClr>
    <a:custClr name="Map Gray 4">
      <a:srgbClr val="B3BABB"/>
    </a:custClr>
    <a:custClr name="Admin borders">
      <a:srgbClr val="9DA5A7"/>
    </a:custClr>
    <a:custClr name="Country borders">
      <a:srgbClr val="797F81"/>
    </a:custClr>
    <a:custClr name="Country names">
      <a:srgbClr val="434A4F"/>
    </a:custClr>
    <a:custClr name="Ocean fills">
      <a:srgbClr val="D1DFE7"/>
    </a:custClr>
    <a:custClr name="Rivers">
      <a:srgbClr val="8EBBD0"/>
    </a:custClr>
    <a:custClr name="Bodies of water text">
      <a:srgbClr val="467082"/>
    </a:custClr>
    <a:custClr name="IHSM Neutral Gray">
      <a:srgbClr val="7F8080"/>
    </a:custClr>
  </a:custClrLst>
</a:theme>
</file>

<file path=ppt/theme/theme4.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自定义 1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D7FE8C95371240BE0C8793DF29F019" ma:contentTypeVersion="3" ma:contentTypeDescription="Create a new document." ma:contentTypeScope="" ma:versionID="e5a215aa19128f3d8db01d745feab9f3">
  <xsd:schema xmlns:xsd="http://www.w3.org/2001/XMLSchema" xmlns:xs="http://www.w3.org/2001/XMLSchema" xmlns:p="http://schemas.microsoft.com/office/2006/metadata/properties" xmlns:ns1="http://schemas.microsoft.com/sharepoint/v3" xmlns:ns2="e789dbe7-8a46-4473-8805-93ad1ea49896" xmlns:ns3="1aaea1ea-72e4-4374-b05e-72e2f16fb7ae" targetNamespace="http://schemas.microsoft.com/office/2006/metadata/properties" ma:root="true" ma:fieldsID="4cfc121d642e69e848f8f3026cf4f2cf" ns1:_="" ns2:_="" ns3:_="">
    <xsd:import namespace="http://schemas.microsoft.com/sharepoint/v3"/>
    <xsd:import namespace="e789dbe7-8a46-4473-8805-93ad1ea49896"/>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Author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89dbe7-8a46-4473-8805-93ad1ea49896" elementFormDefault="qualified">
    <xsd:import namespace="http://schemas.microsoft.com/office/2006/documentManagement/types"/>
    <xsd:import namespace="http://schemas.microsoft.com/office/infopath/2007/PartnerControls"/>
    <xsd:element name="Author0" ma:index="10" nillable="true" ma:displayName="Author" ma:internalName="Author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uthor0 xmlns="e789dbe7-8a46-4473-8805-93ad1ea49896" xsi:nil="true"/>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D0AFD212619B147B007051F7F8A4522" ma:contentTypeVersion="3" ma:contentTypeDescription="Create a new document." ma:contentTypeScope="" ma:versionID="0da4cb3907015f29d0823b00bdfaebb6">
  <xsd:schema xmlns:xsd="http://www.w3.org/2001/XMLSchema" xmlns:xs="http://www.w3.org/2001/XMLSchema" xmlns:p="http://schemas.microsoft.com/office/2006/metadata/properties" xmlns:ns2="2706de73-71a1-4381-bf7d-6af61afa55ce" targetNamespace="http://schemas.microsoft.com/office/2006/metadata/properties" ma:root="true" ma:fieldsID="bf97c834edcb1fa0036b4bbae7e13163" ns2:_="">
    <xsd:import namespace="2706de73-71a1-4381-bf7d-6af61afa55ce"/>
    <xsd:element name="properties">
      <xsd:complexType>
        <xsd:sequence>
          <xsd:element name="documentManagement">
            <xsd:complexType>
              <xsd:all>
                <xsd:element ref="ns2:Original_x0020_owner"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6de73-71a1-4381-bf7d-6af61afa55ce" elementFormDefault="qualified">
    <xsd:import namespace="http://schemas.microsoft.com/office/2006/documentManagement/types"/>
    <xsd:import namespace="http://schemas.microsoft.com/office/infopath/2007/PartnerControls"/>
    <xsd:element name="Original_x0020_owner" ma:index="8" nillable="true" ma:displayName="Pre-Migration last editor" ma:description="Site Column created to preserve original value for &quot;modified by&quot; migrating to SP2013. Otherwise values referring to users that do not belong anymore to the organization would be replaced by the administrative account performing the data migration" ma:internalName="Original_x0020_owner">
      <xsd:simpleType>
        <xsd:restriction base="dms:Text">
          <xsd:maxLength value="255"/>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6DAA7C-69F4-4405-B5C2-B30C76503B8B}"/>
</file>

<file path=customXml/itemProps2.xml><?xml version="1.0" encoding="utf-8"?>
<ds:datastoreItem xmlns:ds="http://schemas.openxmlformats.org/officeDocument/2006/customXml" ds:itemID="{4E2664F5-8ADF-489B-BF6E-943D05A99E89}"/>
</file>

<file path=customXml/itemProps3.xml><?xml version="1.0" encoding="utf-8"?>
<ds:datastoreItem xmlns:ds="http://schemas.openxmlformats.org/officeDocument/2006/customXml" ds:itemID="{C20FEE2B-CCF0-4E8B-BBFC-7A7DB82DE66C}"/>
</file>

<file path=customXml/itemProps4.xml><?xml version="1.0" encoding="utf-8"?>
<ds:datastoreItem xmlns:ds="http://schemas.openxmlformats.org/officeDocument/2006/customXml" ds:itemID="{97CDA0FC-2975-485D-80C3-DCAE2E6CF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06de73-71a1-4381-bf7d-6af61afa55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ETSI_EXTERNAL_PRESENTATION_template_16x9_2016</Template>
  <TotalTime>9306</TotalTime>
  <Words>5427</Words>
  <Application>Microsoft Office PowerPoint</Application>
  <PresentationFormat>On-screen Show (16:9)</PresentationFormat>
  <Paragraphs>1083</Paragraphs>
  <Slides>59</Slides>
  <Notes>15</Notes>
  <HiddenSlides>0</HiddenSlides>
  <MMClips>0</MMClips>
  <ScaleCrop>false</ScaleCrop>
  <HeadingPairs>
    <vt:vector size="6" baseType="variant">
      <vt:variant>
        <vt:lpstr>Fonts Used</vt:lpstr>
      </vt:variant>
      <vt:variant>
        <vt:i4>27</vt:i4>
      </vt:variant>
      <vt:variant>
        <vt:lpstr>Theme</vt:lpstr>
      </vt:variant>
      <vt:variant>
        <vt:i4>5</vt:i4>
      </vt:variant>
      <vt:variant>
        <vt:lpstr>Slide Titles</vt:lpstr>
      </vt:variant>
      <vt:variant>
        <vt:i4>59</vt:i4>
      </vt:variant>
    </vt:vector>
  </HeadingPairs>
  <TitlesOfParts>
    <vt:vector size="91" baseType="lpstr">
      <vt:lpstr>微软雅黑</vt:lpstr>
      <vt:lpstr>微软雅黑</vt:lpstr>
      <vt:lpstr>ＭＳ Ｐゴシック</vt:lpstr>
      <vt:lpstr>ＭＳ Ｐゴシック</vt:lpstr>
      <vt:lpstr>宋体</vt:lpstr>
      <vt:lpstr>宋体</vt:lpstr>
      <vt:lpstr>游ゴシック</vt:lpstr>
      <vt:lpstr>游ゴシック Light</vt:lpstr>
      <vt:lpstr>Akkurat Light Pro</vt:lpstr>
      <vt:lpstr>Arial</vt:lpstr>
      <vt:lpstr>Arial Unicode MS</vt:lpstr>
      <vt:lpstr>Calibri</vt:lpstr>
      <vt:lpstr>Calibri Light</vt:lpstr>
      <vt:lpstr>Cambria Math</vt:lpstr>
      <vt:lpstr>等线 Light</vt:lpstr>
      <vt:lpstr>FrutigerNext LT Medium</vt:lpstr>
      <vt:lpstr>FrutigerNext LT Regular</vt:lpstr>
      <vt:lpstr>Nokia Pure Headline Light</vt:lpstr>
      <vt:lpstr>Nokia Pure Text Light</vt:lpstr>
      <vt:lpstr>黑体</vt:lpstr>
      <vt:lpstr>华文细黑</vt:lpstr>
      <vt:lpstr>Symbol</vt:lpstr>
      <vt:lpstr>Tele-GroteskFet</vt:lpstr>
      <vt:lpstr>Tele-GroteskHal</vt:lpstr>
      <vt:lpstr>Times New Roman</vt:lpstr>
      <vt:lpstr>Wingdings</vt:lpstr>
      <vt:lpstr>Wingdings 2</vt:lpstr>
      <vt:lpstr>Office Theme</vt:lpstr>
      <vt:lpstr>ETSI_EXTERNAL_PRESENTATION_template_2014</vt:lpstr>
      <vt:lpstr>Additional Layouts for Analysts—2017</vt:lpstr>
      <vt:lpstr>Blank</vt:lpstr>
      <vt:lpstr>1_Office Theme</vt:lpstr>
      <vt:lpstr>PowerPoint Presentation</vt:lpstr>
      <vt:lpstr>PowerPoint Presentation</vt:lpstr>
      <vt:lpstr>PowerPoint Presentation</vt:lpstr>
      <vt:lpstr>PowerPoint Presentation</vt:lpstr>
      <vt:lpstr>Role of wireless backhaul in Mobile Networks</vt:lpstr>
      <vt:lpstr>Spectrum for wireless backhaul in Mobile Networks</vt:lpstr>
      <vt:lpstr>Spectrum for wireless backhaul in Mobile Networks</vt:lpstr>
      <vt:lpstr>Backhaul Network Topology Evolution</vt:lpstr>
      <vt:lpstr>Backhaul Network Topology Evolution</vt:lpstr>
      <vt:lpstr>5G Access Sites Configurations and Network Segments</vt:lpstr>
      <vt:lpstr>Microwave Technology Map</vt:lpstr>
      <vt:lpstr>Economics of Backhaul are Changing Rapidly</vt:lpstr>
      <vt:lpstr>Backhaul spectrum licensing schemes and fees</vt:lpstr>
      <vt:lpstr>Evolution of the Backhaul Requires an Evolution of Rules too</vt:lpstr>
      <vt:lpstr>Next</vt:lpstr>
      <vt:lpstr>PowerPoint Presentation</vt:lpstr>
      <vt:lpstr>5G Requirements to wireless backhaul</vt:lpstr>
      <vt:lpstr>5G Access Sites Configurations</vt:lpstr>
      <vt:lpstr>PowerPoint Presentation</vt:lpstr>
      <vt:lpstr>PowerPoint Presentation</vt:lpstr>
      <vt:lpstr>5G Access Sites Configurations and Network Segments</vt:lpstr>
      <vt:lpstr>PowerPoint Presentation</vt:lpstr>
      <vt:lpstr>PowerPoint Presentation</vt:lpstr>
      <vt:lpstr>PowerPoint Presentation</vt:lpstr>
      <vt:lpstr>Conclusions</vt:lpstr>
      <vt:lpstr>PowerPoint Presentation</vt:lpstr>
      <vt:lpstr>Microwave and millimeter-wave technology overview and evolution Introduction </vt:lpstr>
      <vt:lpstr>Microwave and millimeter-wave technology overview and evolution Introduction </vt:lpstr>
      <vt:lpstr>New mmW Bands to address forthcoming 5G use cases   </vt:lpstr>
      <vt:lpstr>5G Access Sites Configurations and Network Segments</vt:lpstr>
      <vt:lpstr>Microwave and millimeter-wave technology overview and evolution Introduction </vt:lpstr>
      <vt:lpstr>Capacity &amp; Spectral efficiency  </vt:lpstr>
      <vt:lpstr>PowerPoint Presentation</vt:lpstr>
      <vt:lpstr>Capacity &amp; Spectral efficiency  </vt:lpstr>
      <vt:lpstr>Capacity &amp; Spectral efficiency  </vt:lpstr>
      <vt:lpstr>Capacity &amp; Spectral efficiency  </vt:lpstr>
      <vt:lpstr>Capacity &amp; Spectral efficiency  </vt:lpstr>
      <vt:lpstr>PowerPoint Presentation</vt:lpstr>
      <vt:lpstr>PowerPoint Presentation</vt:lpstr>
      <vt:lpstr>Microwave and millimeter-wave technology overview and evolution Introduction </vt:lpstr>
      <vt:lpstr>Overview of current technology capabilities </vt:lpstr>
      <vt:lpstr>Overview of future technology capabilities - Capacity</vt:lpstr>
      <vt:lpstr>Overview of future technology capabilities - Latency</vt:lpstr>
      <vt:lpstr>PowerPoint Presentation</vt:lpstr>
      <vt:lpstr>Conclusions</vt:lpstr>
      <vt:lpstr>PowerPoint Presentation</vt:lpstr>
      <vt:lpstr>Backhaul spectrum licensing schemes as of today</vt:lpstr>
      <vt:lpstr>Backhaul spectrum licensing schemes: a new hybrid approach</vt:lpstr>
      <vt:lpstr>Backhaul spectrum licensing fees as of today: Individual licensing</vt:lpstr>
      <vt:lpstr>Backhaul spectrum licensing fees: sustainability in the long term</vt:lpstr>
      <vt:lpstr>New technologies, new bands and higher spectrum demand for 5G X-haul deserve new license fees approach  </vt:lpstr>
      <vt:lpstr>Examples on how to incentivize “geographical spectrum efficiency” </vt:lpstr>
      <vt:lpstr>Key Aspects for Identifying the Best Licensing</vt:lpstr>
      <vt:lpstr>Possible ways forward towards Best Licensing</vt:lpstr>
      <vt:lpstr>Option #1 - Recommended Regulations for the E-band</vt:lpstr>
      <vt:lpstr>Option #2 - Efficient Use of Spectrum in high MW Bands and mmW</vt:lpstr>
      <vt:lpstr>Conclusions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dc:title>
  <dc:creator>Debora Gentina</dc:creator>
  <cp:lastModifiedBy>Huguet, Fabienne</cp:lastModifiedBy>
  <cp:revision>637</cp:revision>
  <cp:lastPrinted>2019-04-19T08:38:02Z</cp:lastPrinted>
  <dcterms:created xsi:type="dcterms:W3CDTF">2016-04-21T12:24:55Z</dcterms:created>
  <dcterms:modified xsi:type="dcterms:W3CDTF">2019-04-26T12:03:22Z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57fe66f8-b3b1-4d59-8962-b397c1531245</vt:lpwstr>
  </property>
  <property fmtid="{D5CDD505-2E9C-101B-9397-08002B2CF9AE}" pid="3" name="ContentTypeId">
    <vt:lpwstr>0x010100EBD7FE8C95371240BE0C8793DF29F019</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1555999305</vt:lpwstr>
  </property>
</Properties>
</file>